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88" r:id="rId2"/>
  </p:sldMasterIdLst>
  <p:notesMasterIdLst>
    <p:notesMasterId r:id="rId96"/>
  </p:notesMasterIdLst>
  <p:handoutMasterIdLst>
    <p:handoutMasterId r:id="rId97"/>
  </p:handoutMasterIdLst>
  <p:sldIdLst>
    <p:sldId id="328" r:id="rId3"/>
    <p:sldId id="309" r:id="rId4"/>
    <p:sldId id="330" r:id="rId5"/>
    <p:sldId id="458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520" r:id="rId15"/>
    <p:sldId id="513" r:id="rId16"/>
    <p:sldId id="514" r:id="rId17"/>
    <p:sldId id="347" r:id="rId18"/>
    <p:sldId id="349" r:id="rId19"/>
    <p:sldId id="350" r:id="rId20"/>
    <p:sldId id="566" r:id="rId21"/>
    <p:sldId id="352" r:id="rId22"/>
    <p:sldId id="353" r:id="rId23"/>
    <p:sldId id="354" r:id="rId24"/>
    <p:sldId id="356" r:id="rId25"/>
    <p:sldId id="358" r:id="rId26"/>
    <p:sldId id="363" r:id="rId27"/>
    <p:sldId id="515" r:id="rId28"/>
    <p:sldId id="516" r:id="rId29"/>
    <p:sldId id="517" r:id="rId30"/>
    <p:sldId id="518" r:id="rId31"/>
    <p:sldId id="519" r:id="rId32"/>
    <p:sldId id="470" r:id="rId33"/>
    <p:sldId id="463" r:id="rId34"/>
    <p:sldId id="522" r:id="rId35"/>
    <p:sldId id="369" r:id="rId36"/>
    <p:sldId id="370" r:id="rId37"/>
    <p:sldId id="471" r:id="rId38"/>
    <p:sldId id="377" r:id="rId39"/>
    <p:sldId id="378" r:id="rId40"/>
    <p:sldId id="379" r:id="rId41"/>
    <p:sldId id="381" r:id="rId42"/>
    <p:sldId id="570" r:id="rId43"/>
    <p:sldId id="389" r:id="rId44"/>
    <p:sldId id="390" r:id="rId45"/>
    <p:sldId id="395" r:id="rId46"/>
    <p:sldId id="396" r:id="rId47"/>
    <p:sldId id="477" r:id="rId48"/>
    <p:sldId id="476" r:id="rId49"/>
    <p:sldId id="523" r:id="rId50"/>
    <p:sldId id="575" r:id="rId51"/>
    <p:sldId id="576" r:id="rId52"/>
    <p:sldId id="577" r:id="rId53"/>
    <p:sldId id="578" r:id="rId54"/>
    <p:sldId id="391" r:id="rId55"/>
    <p:sldId id="392" r:id="rId56"/>
    <p:sldId id="393" r:id="rId57"/>
    <p:sldId id="394" r:id="rId58"/>
    <p:sldId id="397" r:id="rId59"/>
    <p:sldId id="398" r:id="rId60"/>
    <p:sldId id="554" r:id="rId61"/>
    <p:sldId id="479" r:id="rId62"/>
    <p:sldId id="408" r:id="rId63"/>
    <p:sldId id="525" r:id="rId64"/>
    <p:sldId id="410" r:id="rId65"/>
    <p:sldId id="589" r:id="rId66"/>
    <p:sldId id="590" r:id="rId67"/>
    <p:sldId id="628" r:id="rId68"/>
    <p:sldId id="592" r:id="rId69"/>
    <p:sldId id="629" r:id="rId70"/>
    <p:sldId id="593" r:id="rId71"/>
    <p:sldId id="594" r:id="rId72"/>
    <p:sldId id="598" r:id="rId73"/>
    <p:sldId id="599" r:id="rId74"/>
    <p:sldId id="600" r:id="rId75"/>
    <p:sldId id="601" r:id="rId76"/>
    <p:sldId id="602" r:id="rId77"/>
    <p:sldId id="603" r:id="rId78"/>
    <p:sldId id="604" r:id="rId79"/>
    <p:sldId id="605" r:id="rId80"/>
    <p:sldId id="606" r:id="rId81"/>
    <p:sldId id="607" r:id="rId82"/>
    <p:sldId id="610" r:id="rId83"/>
    <p:sldId id="611" r:id="rId84"/>
    <p:sldId id="612" r:id="rId85"/>
    <p:sldId id="613" r:id="rId86"/>
    <p:sldId id="614" r:id="rId87"/>
    <p:sldId id="616" r:id="rId88"/>
    <p:sldId id="583" r:id="rId89"/>
    <p:sldId id="562" r:id="rId90"/>
    <p:sldId id="564" r:id="rId91"/>
    <p:sldId id="630" r:id="rId92"/>
    <p:sldId id="631" r:id="rId93"/>
    <p:sldId id="632" r:id="rId94"/>
    <p:sldId id="633" r:id="rId95"/>
  </p:sldIdLst>
  <p:sldSz cx="9144000" cy="6858000" type="screen4x3"/>
  <p:notesSz cx="6735763" cy="9869488"/>
  <p:defaultTextStyle>
    <a:defPPr>
      <a:defRPr lang="zh-TW"/>
    </a:defPPr>
    <a:lvl1pPr algn="ctr" rtl="0" fontAlgn="base">
      <a:spcBef>
        <a:spcPct val="0"/>
      </a:spcBef>
      <a:spcAft>
        <a:spcPct val="0"/>
      </a:spcAft>
      <a:defRPr kumimoji="1" sz="3600" kern="1200">
        <a:solidFill>
          <a:schemeClr val="bg1"/>
        </a:solidFill>
        <a:latin typeface="Times New Roman" pitchFamily="18" charset="0"/>
        <a:ea typeface="標楷體" pitchFamily="65" charset="-12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3600" kern="1200">
        <a:solidFill>
          <a:schemeClr val="bg1"/>
        </a:solidFill>
        <a:latin typeface="Times New Roman" pitchFamily="18" charset="0"/>
        <a:ea typeface="標楷體" pitchFamily="65" charset="-12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3600" kern="1200">
        <a:solidFill>
          <a:schemeClr val="bg1"/>
        </a:solidFill>
        <a:latin typeface="Times New Roman" pitchFamily="18" charset="0"/>
        <a:ea typeface="標楷體" pitchFamily="65" charset="-12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3600" kern="1200">
        <a:solidFill>
          <a:schemeClr val="bg1"/>
        </a:solidFill>
        <a:latin typeface="Times New Roman" pitchFamily="18" charset="0"/>
        <a:ea typeface="標楷體" pitchFamily="65" charset="-12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3600" kern="1200">
        <a:solidFill>
          <a:schemeClr val="bg1"/>
        </a:solidFill>
        <a:latin typeface="Times New Roman" pitchFamily="18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3600" kern="1200">
        <a:solidFill>
          <a:schemeClr val="bg1"/>
        </a:solidFill>
        <a:latin typeface="Times New Roman" pitchFamily="18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3600" kern="1200">
        <a:solidFill>
          <a:schemeClr val="bg1"/>
        </a:solidFill>
        <a:latin typeface="Times New Roman" pitchFamily="18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3600" kern="1200">
        <a:solidFill>
          <a:schemeClr val="bg1"/>
        </a:solidFill>
        <a:latin typeface="Times New Roman" pitchFamily="18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3600" kern="1200">
        <a:solidFill>
          <a:schemeClr val="bg1"/>
        </a:solidFill>
        <a:latin typeface="Times New Roman" pitchFamily="18" charset="0"/>
        <a:ea typeface="標楷體" pitchFamily="65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3399FF"/>
    <a:srgbClr val="CCFFCC"/>
    <a:srgbClr val="66FFFF"/>
    <a:srgbClr val="FFFF99"/>
    <a:srgbClr val="FF99FF"/>
    <a:srgbClr val="DDDDDD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515" autoAdjust="0"/>
    <p:restoredTop sz="73087" autoAdjust="0"/>
  </p:normalViewPr>
  <p:slideViewPr>
    <p:cSldViewPr>
      <p:cViewPr varScale="1">
        <p:scale>
          <a:sx n="50" d="100"/>
          <a:sy n="50" d="100"/>
        </p:scale>
        <p:origin x="-1472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900"/>
    </p:cViewPr>
  </p:sorterViewPr>
  <p:notesViewPr>
    <p:cSldViewPr>
      <p:cViewPr varScale="1">
        <p:scale>
          <a:sx n="49" d="100"/>
          <a:sy n="49" d="100"/>
        </p:scale>
        <p:origin x="-2744" y="-48"/>
      </p:cViewPr>
      <p:guideLst>
        <p:guide orient="horz" pos="3108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4.xml"/><Relationship Id="rId13" Type="http://schemas.openxmlformats.org/officeDocument/2006/relationships/slide" Target="slides/slide43.xml"/><Relationship Id="rId3" Type="http://schemas.openxmlformats.org/officeDocument/2006/relationships/slide" Target="slides/slide18.xml"/><Relationship Id="rId7" Type="http://schemas.openxmlformats.org/officeDocument/2006/relationships/slide" Target="slides/slide23.xml"/><Relationship Id="rId12" Type="http://schemas.openxmlformats.org/officeDocument/2006/relationships/slide" Target="slides/slide42.xml"/><Relationship Id="rId2" Type="http://schemas.openxmlformats.org/officeDocument/2006/relationships/slide" Target="slides/slide17.xml"/><Relationship Id="rId1" Type="http://schemas.openxmlformats.org/officeDocument/2006/relationships/slide" Target="slides/slide13.xml"/><Relationship Id="rId6" Type="http://schemas.openxmlformats.org/officeDocument/2006/relationships/slide" Target="slides/slide22.xml"/><Relationship Id="rId11" Type="http://schemas.openxmlformats.org/officeDocument/2006/relationships/slide" Target="slides/slide37.xml"/><Relationship Id="rId5" Type="http://schemas.openxmlformats.org/officeDocument/2006/relationships/slide" Target="slides/slide21.xml"/><Relationship Id="rId15" Type="http://schemas.openxmlformats.org/officeDocument/2006/relationships/slide" Target="slides/slide45.xml"/><Relationship Id="rId10" Type="http://schemas.openxmlformats.org/officeDocument/2006/relationships/slide" Target="slides/slide31.xml"/><Relationship Id="rId4" Type="http://schemas.openxmlformats.org/officeDocument/2006/relationships/slide" Target="slides/slide20.xml"/><Relationship Id="rId9" Type="http://schemas.openxmlformats.org/officeDocument/2006/relationships/slide" Target="slides/slide25.xml"/><Relationship Id="rId14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905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sz="1200">
                <a:ea typeface="華康粗黑體" pitchFamily="49" charset="-120"/>
              </a:defRPr>
            </a:lvl1pPr>
          </a:lstStyle>
          <a:p>
            <a:endParaRPr lang="en-US" altLang="zh-TW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67388" y="0"/>
            <a:ext cx="93821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ea typeface="華康粗黑體" pitchFamily="49" charset="-120"/>
              </a:defRPr>
            </a:lvl1pPr>
          </a:lstStyle>
          <a:p>
            <a:endParaRPr lang="en-US" altLang="zh-TW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905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 algn="l">
              <a:defRPr sz="1200">
                <a:ea typeface="華康粗黑體" pitchFamily="49" charset="-120"/>
              </a:defRPr>
            </a:lvl1pPr>
          </a:lstStyle>
          <a:p>
            <a:endParaRPr lang="en-US" altLang="zh-TW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343650" y="9723438"/>
            <a:ext cx="3619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ea typeface="華康粗黑體" pitchFamily="49" charset="-120"/>
              </a:defRPr>
            </a:lvl1pPr>
          </a:lstStyle>
          <a:p>
            <a:fld id="{5AA440A1-15EA-48B3-9DC1-04653586BFA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3299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905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sz="1200">
                <a:ea typeface="華康粗黑體" pitchFamily="49" charset="-120"/>
              </a:defRPr>
            </a:lvl1pPr>
          </a:lstStyle>
          <a:p>
            <a:endParaRPr lang="en-US" altLang="zh-TW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93821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ea typeface="華康粗黑體" pitchFamily="49" charset="-120"/>
              </a:defRPr>
            </a:lvl1pPr>
          </a:lstStyle>
          <a:p>
            <a:endParaRPr lang="en-US" altLang="zh-TW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5" y="4687888"/>
            <a:ext cx="4918075" cy="113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6925"/>
            <a:ext cx="5905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 algn="l">
              <a:defRPr sz="1200">
                <a:ea typeface="華康粗黑體" pitchFamily="49" charset="-120"/>
              </a:defRPr>
            </a:lvl1pPr>
          </a:lstStyle>
          <a:p>
            <a:endParaRPr lang="en-US" altLang="zh-TW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73813" y="9686925"/>
            <a:ext cx="3619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ea typeface="華康粗黑體" pitchFamily="49" charset="-120"/>
              </a:defRPr>
            </a:lvl1pPr>
          </a:lstStyle>
          <a:p>
            <a:fld id="{38279937-88A7-4582-AE93-A4810E2FA429}" type="slidenum">
              <a:rPr lang="en-US" altLang="zh-TW"/>
              <a:pPr/>
              <a:t>‹#›</a:t>
            </a:fld>
            <a:endParaRPr lang="en-US" altLang="zh-TW"/>
          </a:p>
        </p:txBody>
      </p:sp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8013" y="9485313"/>
            <a:ext cx="390525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844550" y="9561513"/>
            <a:ext cx="383857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4" tIns="0" rIns="91424" bIns="0">
            <a:spAutoFit/>
          </a:bodyPr>
          <a:lstStyle/>
          <a:p>
            <a:pPr algn="l"/>
            <a:r>
              <a:rPr lang="en-US" altLang="zh-TW" sz="800" b="1">
                <a:solidFill>
                  <a:schemeClr val="tx1"/>
                </a:solidFill>
                <a:latin typeface="Arial" charset="0"/>
                <a:ea typeface="華康粗黑體" pitchFamily="49" charset="-120"/>
              </a:rPr>
              <a:t>AdvancedTEK International Corporation.</a:t>
            </a:r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>
            <a:off x="920750" y="9485313"/>
            <a:ext cx="515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3381375" y="9561513"/>
            <a:ext cx="704850" cy="13811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lIns="91424" tIns="0" rIns="91424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900">
                <a:solidFill>
                  <a:schemeClr val="tx1"/>
                </a:solidFill>
                <a:latin typeface="Arial" charset="0"/>
                <a:ea typeface="華康粗黑體" pitchFamily="49" charset="-120"/>
              </a:rPr>
              <a:t> - </a:t>
            </a:r>
            <a:fld id="{174D4540-BC22-4C26-8937-CD66C38B3635}" type="slidenum">
              <a:rPr lang="en-US" altLang="zh-TW" sz="900">
                <a:solidFill>
                  <a:schemeClr val="tx1"/>
                </a:solidFill>
                <a:latin typeface="Arial" charset="0"/>
                <a:ea typeface="華康粗黑體" pitchFamily="49" charset="-120"/>
              </a:rPr>
              <a:pPr>
                <a:spcBef>
                  <a:spcPct val="50000"/>
                </a:spcBef>
              </a:pPr>
              <a:t>‹#›</a:t>
            </a:fld>
            <a:r>
              <a:rPr lang="en-US" altLang="zh-TW" sz="900">
                <a:solidFill>
                  <a:schemeClr val="tx1"/>
                </a:solidFill>
                <a:latin typeface="Arial" charset="0"/>
                <a:ea typeface="華康粗黑體" pitchFamily="49" charset="-120"/>
              </a:rPr>
              <a:t> -</a:t>
            </a:r>
          </a:p>
        </p:txBody>
      </p:sp>
      <p:pic>
        <p:nvPicPr>
          <p:cNvPr id="15376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8013" y="9485313"/>
            <a:ext cx="390525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844550" y="9561513"/>
            <a:ext cx="383857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4" tIns="0" rIns="91424" bIns="0">
            <a:spAutoFit/>
          </a:bodyPr>
          <a:lstStyle/>
          <a:p>
            <a:pPr algn="l"/>
            <a:r>
              <a:rPr lang="en-US" altLang="zh-TW" sz="800" b="1">
                <a:solidFill>
                  <a:schemeClr val="tx1"/>
                </a:solidFill>
                <a:latin typeface="Arial" charset="0"/>
                <a:ea typeface="華康粗黑體" pitchFamily="49" charset="-120"/>
              </a:rPr>
              <a:t>AdvancedTEK International Corporation.</a:t>
            </a:r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>
            <a:off x="920750" y="9485313"/>
            <a:ext cx="5151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15379" name="Text Box 19"/>
          <p:cNvSpPr txBox="1">
            <a:spLocks noChangeArrowheads="1"/>
          </p:cNvSpPr>
          <p:nvPr/>
        </p:nvSpPr>
        <p:spPr bwMode="auto">
          <a:xfrm>
            <a:off x="3381375" y="9561513"/>
            <a:ext cx="704850" cy="13811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lIns="91424" tIns="0" rIns="91424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900">
                <a:solidFill>
                  <a:schemeClr val="tx1"/>
                </a:solidFill>
                <a:latin typeface="Arial" charset="0"/>
                <a:ea typeface="華康粗黑體" pitchFamily="49" charset="-120"/>
              </a:rPr>
              <a:t> - </a:t>
            </a:r>
            <a:fld id="{A8D671A7-9B59-49BF-A74B-8A43F78D8FDD}" type="slidenum">
              <a:rPr lang="en-US" altLang="zh-TW" sz="900">
                <a:solidFill>
                  <a:schemeClr val="tx1"/>
                </a:solidFill>
                <a:latin typeface="Arial" charset="0"/>
                <a:ea typeface="華康粗黑體" pitchFamily="49" charset="-120"/>
              </a:rPr>
              <a:pPr>
                <a:spcBef>
                  <a:spcPct val="50000"/>
                </a:spcBef>
              </a:pPr>
              <a:t>‹#›</a:t>
            </a:fld>
            <a:r>
              <a:rPr lang="en-US" altLang="zh-TW" sz="900">
                <a:solidFill>
                  <a:schemeClr val="tx1"/>
                </a:solidFill>
                <a:latin typeface="Arial" charset="0"/>
                <a:ea typeface="華康粗黑體" pitchFamily="49" charset="-120"/>
              </a:rPr>
              <a:t> -</a:t>
            </a:r>
          </a:p>
        </p:txBody>
      </p:sp>
      <p:sp>
        <p:nvSpPr>
          <p:cNvPr id="15380" name="Rectangle 20"/>
          <p:cNvSpPr>
            <a:spLocks noChangeArrowheads="1"/>
          </p:cNvSpPr>
          <p:nvPr/>
        </p:nvSpPr>
        <p:spPr bwMode="auto">
          <a:xfrm>
            <a:off x="922338" y="381000"/>
            <a:ext cx="507523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4" tIns="0" rIns="91424" bIns="0">
            <a:spAutoFit/>
          </a:bodyPr>
          <a:lstStyle/>
          <a:p>
            <a:pPr algn="r"/>
            <a:r>
              <a:rPr lang="en-US" altLang="zh-TW" sz="9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華康粗黑體" pitchFamily="49" charset="-120"/>
              </a:rPr>
              <a:t>  Oracle Order Management</a:t>
            </a:r>
          </a:p>
        </p:txBody>
      </p:sp>
      <p:sp>
        <p:nvSpPr>
          <p:cNvPr id="15381" name="Line 21"/>
          <p:cNvSpPr>
            <a:spLocks noChangeShapeType="1"/>
          </p:cNvSpPr>
          <p:nvPr/>
        </p:nvSpPr>
        <p:spPr bwMode="auto">
          <a:xfrm>
            <a:off x="846138" y="536575"/>
            <a:ext cx="507365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442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CB0E6C-5D86-4987-9FED-90868E9E161C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r>
              <a:rPr lang="zh-TW" altLang="en-US" dirty="0" smtClean="0"/>
              <a:t>前言</a:t>
            </a:r>
            <a:r>
              <a:rPr lang="en-US" altLang="zh-TW" dirty="0" smtClean="0"/>
              <a:t>: 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Order</a:t>
            </a:r>
            <a:r>
              <a:rPr lang="en-US" altLang="zh-TW" baseline="0" dirty="0" smtClean="0"/>
              <a:t> Manager (OM) Application</a:t>
            </a:r>
            <a:r>
              <a:rPr lang="en-US" altLang="zh-TW" dirty="0" smtClean="0"/>
              <a:t> table owner </a:t>
            </a:r>
            <a:r>
              <a:rPr lang="zh-TW" altLang="en-US" dirty="0" smtClean="0"/>
              <a:t>為</a:t>
            </a:r>
            <a:r>
              <a:rPr lang="en-US" altLang="zh-TW" baseline="0" dirty="0" smtClean="0"/>
              <a:t> ‘ONT’; </a:t>
            </a:r>
            <a:r>
              <a:rPr lang="zh-TW" altLang="en-US" baseline="0" dirty="0" smtClean="0"/>
              <a:t>不是</a:t>
            </a:r>
            <a:r>
              <a:rPr lang="en-US" altLang="zh-TW" baseline="0" dirty="0" smtClean="0"/>
              <a:t>’OE’, owner</a:t>
            </a:r>
            <a:r>
              <a:rPr lang="zh-TW" altLang="en-US" baseline="0" dirty="0" smtClean="0"/>
              <a:t>‘</a:t>
            </a:r>
            <a:r>
              <a:rPr lang="en-US" altLang="zh-TW" baseline="0" dirty="0" smtClean="0"/>
              <a:t>OE’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tables</a:t>
            </a:r>
            <a:r>
              <a:rPr lang="zh-TW" altLang="en-US" baseline="0" dirty="0" smtClean="0"/>
              <a:t>為早期</a:t>
            </a:r>
            <a:r>
              <a:rPr lang="en-US" altLang="zh-TW" baseline="0" dirty="0" smtClean="0"/>
              <a:t>R11 (</a:t>
            </a:r>
            <a:r>
              <a:rPr lang="zh-TW" altLang="en-US" baseline="0" dirty="0" smtClean="0"/>
              <a:t>不是</a:t>
            </a:r>
            <a:r>
              <a:rPr lang="en-US" altLang="zh-TW" baseline="0" dirty="0" smtClean="0"/>
              <a:t>R11i) Order Entry Application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table owner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Shipping Execution </a:t>
            </a:r>
            <a:r>
              <a:rPr lang="en-US" altLang="zh-TW" baseline="0" dirty="0" smtClean="0"/>
              <a:t>Application (Shipping Transactions…</a:t>
            </a:r>
            <a:r>
              <a:rPr lang="zh-TW" altLang="en-US" baseline="0" dirty="0" smtClean="0"/>
              <a:t>功能）</a:t>
            </a:r>
            <a:r>
              <a:rPr lang="en-US" altLang="zh-TW" dirty="0" smtClean="0"/>
              <a:t> table owner </a:t>
            </a:r>
            <a:r>
              <a:rPr lang="zh-TW" altLang="en-US" dirty="0" smtClean="0"/>
              <a:t>為 </a:t>
            </a:r>
            <a:r>
              <a:rPr lang="en-US" altLang="zh-TW" dirty="0" smtClean="0"/>
              <a:t>‘WSH’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474153" y="9684822"/>
            <a:ext cx="261610" cy="184666"/>
          </a:xfrm>
          <a:ln/>
        </p:spPr>
        <p:txBody>
          <a:bodyPr/>
          <a:lstStyle/>
          <a:p>
            <a:fld id="{50897B47-0364-4023-9098-97DCB0EF2690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97700" y="4728075"/>
            <a:ext cx="5175331" cy="8927059"/>
          </a:xfrm>
        </p:spPr>
        <p:txBody>
          <a:bodyPr wrap="square"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HZ_CUST_ACCT_SITES_ALL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/ HZ_PARTY_SITES / 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HZ_LOCATIONS(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此一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table 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才有地址內容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)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HZ_CUST_ACCT_SITES_ALL</a:t>
            </a:r>
            <a:b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</a:b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a).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  <a:cs typeface="Tahoma" pitchFamily="34" charset="0"/>
              </a:rPr>
              <a:t>CUST_ACCT_SITE_ID</a:t>
            </a:r>
            <a:br>
              <a:rPr kumimoji="1" lang="en-US" altLang="zh-TW" sz="900" b="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  <a:cs typeface="Tahoma" pitchFamily="34" charset="0"/>
              </a:rPr>
            </a:br>
            <a:r>
              <a:rPr kumimoji="1" lang="en-US" altLang="zh-TW" sz="900" b="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  <a:cs typeface="Tahoma" pitchFamily="34" charset="0"/>
              </a:rPr>
              <a:t>b). ORIG_SYSTEM_REFERENCE + ORG_ID  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  <a:cs typeface="Tahoma" pitchFamily="34" charset="0"/>
              </a:rPr>
              <a:t>HZ_PARTY_SITES</a:t>
            </a:r>
            <a:br>
              <a:rPr kumimoji="1" lang="en-US" altLang="zh-TW" sz="900" b="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  <a:cs typeface="Tahoma" pitchFamily="34" charset="0"/>
              </a:rPr>
            </a:br>
            <a:r>
              <a:rPr kumimoji="1" lang="en-US" altLang="zh-TW" sz="900" b="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  <a:cs typeface="Tahoma" pitchFamily="34" charset="0"/>
              </a:rPr>
              <a:t>a).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  <a:cs typeface="Tahoma" pitchFamily="34" charset="0"/>
              </a:rPr>
              <a:t> PARTY_SITE_ID</a:t>
            </a:r>
            <a:br>
              <a:rPr kumimoji="1" lang="en-US" altLang="zh-TW" sz="900" b="0" kern="1200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  <a:cs typeface="Tahoma" pitchFamily="34" charset="0"/>
              </a:rPr>
            </a:br>
            <a:r>
              <a:rPr kumimoji="1" lang="en-US" altLang="zh-TW" sz="900" b="0" kern="1200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  <a:cs typeface="Tahoma" pitchFamily="34" charset="0"/>
              </a:rPr>
              <a:t>b). PARTY_SITE_NUMBER</a:t>
            </a:r>
            <a:endParaRPr kumimoji="1" lang="en-US" altLang="zh-TW" sz="9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HZ_LOCATIONS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: </a:t>
            </a:r>
            <a:b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</a:b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a). 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  <a:cs typeface="Tahoma" pitchFamily="34" charset="0"/>
              </a:rPr>
              <a:t>LOCATION_ID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HZ_CUST_ACCT_SITES_ALL.CUST_ACCOUNT_ID : reference HZ_CUST_ACCOUNTS.CUST_ACCOUNT_ID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HZ_CUST_ACCT_SITES_ALL.STATUS: 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生失效狀態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HZ_CUST_ACCT_SITES_ALL.ORG_ID: 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事業組織識別碼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HZ_CUST_ACCT_SITES_ALL.PARTY_SITE_ID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 : reference HZ_PARTY_SITES.PARTY_SITE_ID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HZ_PARTY_SITES.LOCATION_ID : reference HZ_LOCATION.LOCATION_ID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HZ_LOCATIONS.COUNTRY: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國家別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HZ_LOCATIONS.ADDRESS1~4 :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地址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HZ_LOCATIONS.CITY :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城市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HZ_LOCATIONS.POSTAL_CODE :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郵政編碼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HZ_LOCATIONS.STATE :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州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HZ_LOCATIONS.PROVINCE :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省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HZ_LOCATIONS.COUNTY :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郡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Party</a:t>
            </a:r>
            <a:r>
              <a:rPr kumimoji="1" lang="en-US" altLang="zh-TW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Site</a:t>
            </a:r>
            <a:r>
              <a:rPr kumimoji="1" lang="zh-TW" altLang="en-US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不分</a:t>
            </a:r>
            <a:r>
              <a:rPr kumimoji="1" lang="en-US" altLang="zh-TW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Operating Unit; </a:t>
            </a:r>
            <a:r>
              <a:rPr kumimoji="1" lang="zh-TW" altLang="en-US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每一</a:t>
            </a:r>
            <a:r>
              <a:rPr kumimoji="1" lang="en-US" altLang="zh-TW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Party Site</a:t>
            </a:r>
            <a:r>
              <a:rPr kumimoji="1" lang="zh-TW" altLang="en-US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對應一個地址</a:t>
            </a:r>
            <a:r>
              <a:rPr kumimoji="1" lang="en-US" altLang="zh-TW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(</a:t>
            </a:r>
            <a:r>
              <a:rPr kumimoji="1" lang="en-US" altLang="zh-TW" sz="800" b="0" kern="1200" baseline="0" dirty="0" err="1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Location_ID</a:t>
            </a:r>
            <a:r>
              <a:rPr kumimoji="1" lang="en-US" altLang="zh-TW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)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Customer</a:t>
            </a:r>
            <a:r>
              <a:rPr kumimoji="1" lang="en-US" altLang="zh-TW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Site</a:t>
            </a:r>
            <a:r>
              <a:rPr kumimoji="1" lang="zh-TW" altLang="en-US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是</a:t>
            </a:r>
            <a:r>
              <a:rPr kumimoji="1" lang="en-US" altLang="zh-TW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Operating Unit(OU)</a:t>
            </a:r>
            <a:r>
              <a:rPr kumimoji="1" lang="zh-TW" altLang="en-US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層級的資料</a:t>
            </a:r>
            <a:endParaRPr kumimoji="1" lang="en-US" altLang="zh-TW" sz="800" b="0" kern="1200" baseline="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sz="800" dirty="0" smtClean="0">
                <a:latin typeface="Tahoma" pitchFamily="34" charset="0"/>
                <a:ea typeface="+mn-ea"/>
                <a:cs typeface="Tahoma" pitchFamily="34" charset="0"/>
              </a:rPr>
              <a:t>統一</a:t>
            </a:r>
            <a:r>
              <a:rPr lang="zh-TW" altLang="en-US" sz="800" dirty="0">
                <a:latin typeface="Tahoma" pitchFamily="34" charset="0"/>
                <a:ea typeface="+mn-ea"/>
                <a:cs typeface="Tahoma" pitchFamily="34" charset="0"/>
              </a:rPr>
              <a:t>地址格式</a:t>
            </a:r>
            <a:r>
              <a:rPr lang="en-US" altLang="zh-TW" sz="800" dirty="0">
                <a:latin typeface="Tahoma" pitchFamily="34" charset="0"/>
                <a:ea typeface="+mn-ea"/>
                <a:cs typeface="Tahoma" pitchFamily="34" charset="0"/>
              </a:rPr>
              <a:t>SQL Example: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SELECT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hp.party_name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hp.party_number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hps.party_site_number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hp.party_id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hca.cust_account_id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hps.party_site_id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hl.location_id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hcas.cust_acct_site_id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arp_addr_pkg.format_address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(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hl.address_style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 hl.address1,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 hl.address2,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 hl.address3,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 hl.address4,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hl.city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hl.county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hl.state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hl.province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hl.postal_code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ft.territory_short_name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          )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concatenated_address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FROM 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fnd_territories_vl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ft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                               </a:t>
            </a:r>
            <a:r>
              <a:rPr kumimoji="1" lang="en-US" altLang="zh-TW" sz="1200" b="0" i="1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-- Address Level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hz_locations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hl,                                      </a:t>
            </a:r>
            <a:r>
              <a:rPr kumimoji="1" lang="en-US" altLang="zh-TW" sz="1200" b="0" i="1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-- Address Level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hz_party_sites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hps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                                </a:t>
            </a:r>
            <a:r>
              <a:rPr kumimoji="1" lang="en-US" altLang="zh-TW" sz="1200" b="0" i="1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-- Address Level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hz_cust_acct_sites_all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hcas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                  </a:t>
            </a:r>
            <a:r>
              <a:rPr kumimoji="1" lang="en-US" altLang="zh-TW" sz="1200" b="0" i="1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--Operating Unit Level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hz_cust_accounts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hca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hz_parties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hp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WHERE 1 = 1</a:t>
            </a: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AND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hp.party_id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=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hca.party_id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AND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hca.cust_account_id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=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hcas.cust_account_id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AND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hcas.party_site_id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=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hps.party_site_id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AND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hps.location_id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=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hl.location_id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AND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hl.country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          =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ft.territory_code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;</a:t>
            </a:r>
            <a:endParaRPr lang="en-US" altLang="zh-TW" sz="1050" dirty="0">
              <a:latin typeface="Tahoma" pitchFamily="34" charset="0"/>
              <a:ea typeface="+mn-ea"/>
              <a:cs typeface="Tahoma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474153" y="9684822"/>
            <a:ext cx="261610" cy="184666"/>
          </a:xfrm>
          <a:ln/>
        </p:spPr>
        <p:txBody>
          <a:bodyPr/>
          <a:lstStyle/>
          <a:p>
            <a:fld id="{8E11FA71-CBBA-4E2E-8572-E301C997E17D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24467" y="4685979"/>
            <a:ext cx="3983649" cy="5170646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HZ_CUST_SITE_USES_ALL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SITE_USE_ID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CUST_ACCT_SITE_ID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: foreign 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HZ_CUST_ACCT_SITES_ALL.CUST_ACCT_SITE_ID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SITE_USE_CODE: </a:t>
            </a:r>
            <a:r>
              <a:rPr kumimoji="1" lang="zh-TW" altLang="en-US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業務目的</a:t>
            </a: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 ex: BILL_TO , SHIP_TO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LOCATION: Business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Purpose</a:t>
            </a:r>
            <a:r>
              <a:rPr kumimoji="1" lang="zh-TW" altLang="en-US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名稱</a:t>
            </a:r>
            <a:endParaRPr kumimoji="1" lang="en-US" altLang="zh-TW" sz="12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PRIMARY_FLAG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: ‘Y’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為輸入訂單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default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帶入的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Bill To, Ship To Address</a:t>
            </a:r>
            <a:endParaRPr kumimoji="1" lang="en-US" altLang="zh-TW" sz="12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STATUS:A(Active),I(Inactive)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TERRITORY_ID : 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銷售區域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 foreign </a:t>
            </a: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RA_TERRITORIES.TERRITORY_ID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PAYMENT_TERM_ID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:</a:t>
            </a:r>
            <a:r>
              <a:rPr kumimoji="1" lang="zh-TW" altLang="en-US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付款條件</a:t>
            </a: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 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foreign </a:t>
            </a: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RA_TERMS.TERM_ID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PRIMARY_SALESREP_ID :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業務員 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 foreign 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RA_SALESREPS_ALL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.SALESREP_ID ; RA_SALESREPS_ALL 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為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apps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的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synonyms,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指向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JTF_RS_SALESREPS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b="0" i="0" dirty="0" err="1" smtClean="0"/>
              <a:t>Cusomter</a:t>
            </a:r>
            <a:r>
              <a:rPr lang="en-US" altLang="zh-TW" b="0" i="0" baseline="0" dirty="0" smtClean="0"/>
              <a:t> </a:t>
            </a:r>
            <a:r>
              <a:rPr lang="en-US" altLang="zh-TW" b="0" i="0" baseline="0" dirty="0" err="1" smtClean="0"/>
              <a:t>Paty</a:t>
            </a:r>
            <a:r>
              <a:rPr lang="en-US" altLang="zh-TW" b="0" i="0" baseline="0" dirty="0" smtClean="0"/>
              <a:t> -&gt; Account -&gt; Site(Addresses) -&gt; Business Purpose(site usage)</a:t>
            </a:r>
            <a:r>
              <a:rPr lang="zh-TW" altLang="en-US" b="0" i="0" baseline="0" dirty="0" smtClean="0"/>
              <a:t> 四層</a:t>
            </a:r>
            <a:r>
              <a:rPr lang="en-US" altLang="zh-TW" b="0" i="0" baseline="0" dirty="0" smtClean="0"/>
              <a:t>tables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endParaRPr lang="en-US" altLang="zh-TW" b="0" i="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SELECT 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---- party information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hp.party_name</a:t>
            </a:r>
            <a:r>
              <a:rPr lang="en-US" altLang="zh-TW" b="0" i="0" dirty="0" smtClean="0"/>
              <a:t>               </a:t>
            </a:r>
            <a:r>
              <a:rPr lang="en-US" altLang="zh-TW" b="0" i="0" dirty="0" err="1" smtClean="0"/>
              <a:t>customer_name</a:t>
            </a:r>
            <a:r>
              <a:rPr lang="en-US" altLang="zh-TW" b="0" i="0" dirty="0" smtClean="0"/>
              <a:t> 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hp.known_as</a:t>
            </a:r>
            <a:r>
              <a:rPr lang="en-US" altLang="zh-TW" b="0" i="0" dirty="0" smtClean="0"/>
              <a:t>                 </a:t>
            </a:r>
            <a:r>
              <a:rPr lang="en-US" altLang="zh-TW" b="0" i="0" dirty="0" err="1" smtClean="0"/>
              <a:t>customer_alias</a:t>
            </a:r>
            <a:r>
              <a:rPr lang="en-US" altLang="zh-TW" b="0" i="0" dirty="0" smtClean="0"/>
              <a:t>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hp.category_code</a:t>
            </a:r>
            <a:r>
              <a:rPr lang="en-US" altLang="zh-TW" b="0" i="0" dirty="0" smtClean="0"/>
              <a:t>            </a:t>
            </a:r>
            <a:r>
              <a:rPr lang="en-US" altLang="zh-TW" b="0" i="0" dirty="0" err="1" smtClean="0"/>
              <a:t>category_code</a:t>
            </a:r>
            <a:r>
              <a:rPr lang="en-US" altLang="zh-TW" b="0" i="0" dirty="0" smtClean="0"/>
              <a:t> 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-----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---- account information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hca.status</a:t>
            </a:r>
            <a:r>
              <a:rPr lang="en-US" altLang="zh-TW" b="0" i="0" dirty="0" smtClean="0"/>
              <a:t>                  </a:t>
            </a:r>
            <a:r>
              <a:rPr lang="en-US" altLang="zh-TW" b="0" i="0" dirty="0" err="1" smtClean="0"/>
              <a:t>account_status</a:t>
            </a:r>
            <a:r>
              <a:rPr lang="en-US" altLang="zh-TW" b="0" i="0" dirty="0" smtClean="0"/>
              <a:t> 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hca.account_name</a:t>
            </a:r>
            <a:r>
              <a:rPr lang="en-US" altLang="zh-TW" b="0" i="0" dirty="0" smtClean="0"/>
              <a:t>            </a:t>
            </a:r>
            <a:r>
              <a:rPr lang="en-US" altLang="zh-TW" b="0" i="0" dirty="0" err="1" smtClean="0"/>
              <a:t>account_name</a:t>
            </a:r>
            <a:r>
              <a:rPr lang="en-US" altLang="zh-TW" b="0" i="0" dirty="0" smtClean="0"/>
              <a:t> 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hca.account_number</a:t>
            </a:r>
            <a:r>
              <a:rPr lang="en-US" altLang="zh-TW" b="0" i="0" dirty="0" smtClean="0"/>
              <a:t>          </a:t>
            </a:r>
            <a:r>
              <a:rPr lang="en-US" altLang="zh-TW" b="0" i="0" dirty="0" err="1" smtClean="0"/>
              <a:t>customer_number</a:t>
            </a:r>
            <a:r>
              <a:rPr lang="en-US" altLang="zh-TW" b="0" i="0" dirty="0" smtClean="0"/>
              <a:t> 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hca.customer_type</a:t>
            </a:r>
            <a:r>
              <a:rPr lang="en-US" altLang="zh-TW" b="0" i="0" dirty="0" smtClean="0"/>
              <a:t>           </a:t>
            </a:r>
            <a:r>
              <a:rPr lang="en-US" altLang="zh-TW" b="0" i="0" dirty="0" err="1" smtClean="0"/>
              <a:t>customer_type</a:t>
            </a:r>
            <a:r>
              <a:rPr lang="en-US" altLang="zh-TW" b="0" i="0" dirty="0" smtClean="0"/>
              <a:t> ,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hca.customer_class_code</a:t>
            </a:r>
            <a:r>
              <a:rPr lang="en-US" altLang="zh-TW" b="0" i="0" dirty="0" smtClean="0"/>
              <a:t>     </a:t>
            </a:r>
            <a:r>
              <a:rPr lang="en-US" altLang="zh-TW" b="0" i="0" dirty="0" err="1" smtClean="0"/>
              <a:t>customer_class_code</a:t>
            </a:r>
            <a:r>
              <a:rPr lang="en-US" altLang="zh-TW" b="0" i="0" dirty="0" smtClean="0"/>
              <a:t> 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-----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--- site information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hcas.org_id</a:t>
            </a:r>
            <a:r>
              <a:rPr lang="en-US" altLang="zh-TW" b="0" i="0" dirty="0" smtClean="0"/>
              <a:t>                 </a:t>
            </a:r>
            <a:r>
              <a:rPr lang="en-US" altLang="zh-TW" b="0" i="0" dirty="0" err="1" smtClean="0"/>
              <a:t>site_org_id</a:t>
            </a:r>
            <a:r>
              <a:rPr lang="en-US" altLang="zh-TW" b="0" i="0" dirty="0" smtClean="0"/>
              <a:t> 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hcas.status</a:t>
            </a:r>
            <a:r>
              <a:rPr lang="en-US" altLang="zh-TW" b="0" i="0" dirty="0" smtClean="0"/>
              <a:t>                 </a:t>
            </a:r>
            <a:r>
              <a:rPr lang="en-US" altLang="zh-TW" b="0" i="0" dirty="0" err="1" smtClean="0"/>
              <a:t>site_status</a:t>
            </a:r>
            <a:r>
              <a:rPr lang="en-US" altLang="zh-TW" b="0" i="0" dirty="0" smtClean="0"/>
              <a:t>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hcas.bill_to_flag</a:t>
            </a:r>
            <a:r>
              <a:rPr lang="en-US" altLang="zh-TW" b="0" i="0" dirty="0" smtClean="0"/>
              <a:t>           </a:t>
            </a:r>
            <a:r>
              <a:rPr lang="en-US" altLang="zh-TW" b="0" i="0" dirty="0" err="1" smtClean="0"/>
              <a:t>site_bill_to_flag</a:t>
            </a:r>
            <a:r>
              <a:rPr lang="en-US" altLang="zh-TW" b="0" i="0" dirty="0" smtClean="0"/>
              <a:t>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hcas.ship_to_flag</a:t>
            </a:r>
            <a:r>
              <a:rPr lang="en-US" altLang="zh-TW" b="0" i="0" dirty="0" smtClean="0"/>
              <a:t>           </a:t>
            </a:r>
            <a:r>
              <a:rPr lang="en-US" altLang="zh-TW" b="0" i="0" dirty="0" err="1" smtClean="0"/>
              <a:t>site_ship_to_flag</a:t>
            </a:r>
            <a:r>
              <a:rPr lang="en-US" altLang="zh-TW" b="0" i="0" dirty="0" smtClean="0"/>
              <a:t>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--------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----- site usage information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hcsu.site_use_code</a:t>
            </a:r>
            <a:r>
              <a:rPr lang="en-US" altLang="zh-TW" b="0" i="0" dirty="0" smtClean="0"/>
              <a:t>          </a:t>
            </a:r>
            <a:r>
              <a:rPr lang="en-US" altLang="zh-TW" b="0" i="0" dirty="0" err="1" smtClean="0"/>
              <a:t>site_use_code</a:t>
            </a:r>
            <a:r>
              <a:rPr lang="en-US" altLang="zh-TW" b="0" i="0" dirty="0" smtClean="0"/>
              <a:t>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hcsu.primary_flag</a:t>
            </a:r>
            <a:r>
              <a:rPr lang="en-US" altLang="zh-TW" b="0" i="0" dirty="0" smtClean="0"/>
              <a:t>           </a:t>
            </a:r>
            <a:r>
              <a:rPr lang="en-US" altLang="zh-TW" b="0" i="0" dirty="0" err="1" smtClean="0"/>
              <a:t>site_use_primary_flag</a:t>
            </a:r>
            <a:r>
              <a:rPr lang="en-US" altLang="zh-TW" b="0" i="0" dirty="0" smtClean="0"/>
              <a:t>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hcsu.status</a:t>
            </a:r>
            <a:r>
              <a:rPr lang="en-US" altLang="zh-TW" b="0" i="0" dirty="0" smtClean="0"/>
              <a:t>                 </a:t>
            </a:r>
            <a:r>
              <a:rPr lang="en-US" altLang="zh-TW" b="0" i="0" dirty="0" err="1" smtClean="0"/>
              <a:t>site_use_status</a:t>
            </a:r>
            <a:r>
              <a:rPr lang="en-US" altLang="zh-TW" b="0" i="0" dirty="0" smtClean="0"/>
              <a:t>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hcsu.location</a:t>
            </a:r>
            <a:r>
              <a:rPr lang="en-US" altLang="zh-TW" b="0" i="0" dirty="0" smtClean="0"/>
              <a:t>               </a:t>
            </a:r>
            <a:r>
              <a:rPr lang="en-US" altLang="zh-TW" b="0" i="0" dirty="0" err="1" smtClean="0"/>
              <a:t>site_use_location</a:t>
            </a:r>
            <a:r>
              <a:rPr lang="en-US" altLang="zh-TW" b="0" i="0" dirty="0" smtClean="0"/>
              <a:t>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hcsu.org_id</a:t>
            </a:r>
            <a:r>
              <a:rPr lang="en-US" altLang="zh-TW" b="0" i="0" dirty="0" smtClean="0"/>
              <a:t>                 </a:t>
            </a:r>
            <a:r>
              <a:rPr lang="en-US" altLang="zh-TW" b="0" i="0" dirty="0" err="1" smtClean="0"/>
              <a:t>site_use_org_id</a:t>
            </a:r>
            <a:r>
              <a:rPr lang="en-US" altLang="zh-TW" b="0" i="0" dirty="0" smtClean="0"/>
              <a:t>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---------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---- ID INFORMATION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hca.cust_account_id</a:t>
            </a:r>
            <a:r>
              <a:rPr lang="en-US" altLang="zh-TW" b="0" i="0" dirty="0" smtClean="0"/>
              <a:t>         </a:t>
            </a:r>
            <a:r>
              <a:rPr lang="en-US" altLang="zh-TW" b="0" i="0" dirty="0" err="1" smtClean="0"/>
              <a:t>customer_id</a:t>
            </a:r>
            <a:r>
              <a:rPr lang="en-US" altLang="zh-TW" b="0" i="0" dirty="0" smtClean="0"/>
              <a:t> ,        ----- </a:t>
            </a:r>
            <a:r>
              <a:rPr lang="en-US" altLang="zh-TW" b="0" i="0" dirty="0" err="1" smtClean="0"/>
              <a:t>ar_customer.customer_id</a:t>
            </a:r>
            <a:r>
              <a:rPr lang="en-US" altLang="zh-TW" b="0" i="0" dirty="0" smtClean="0"/>
              <a:t> </a:t>
            </a:r>
            <a:r>
              <a:rPr lang="zh-TW" altLang="en-US" b="0" i="0" dirty="0" smtClean="0"/>
              <a:t>抓此欄位為 </a:t>
            </a:r>
            <a:r>
              <a:rPr lang="en-US" altLang="zh-TW" b="0" i="0" dirty="0" err="1" smtClean="0"/>
              <a:t>customer_id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hcsu.site_use_id</a:t>
            </a:r>
            <a:r>
              <a:rPr lang="en-US" altLang="zh-TW" b="0" i="0" dirty="0" smtClean="0"/>
              <a:t>            </a:t>
            </a:r>
            <a:r>
              <a:rPr lang="en-US" altLang="zh-TW" b="0" i="0" dirty="0" err="1" smtClean="0"/>
              <a:t>site_use_id</a:t>
            </a:r>
            <a:r>
              <a:rPr lang="en-US" altLang="zh-TW" b="0" i="0" dirty="0" smtClean="0"/>
              <a:t> 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hcas.cust_acct_site_id</a:t>
            </a:r>
            <a:r>
              <a:rPr lang="en-US" altLang="zh-TW" b="0" i="0" dirty="0" smtClean="0"/>
              <a:t>      </a:t>
            </a:r>
            <a:r>
              <a:rPr lang="en-US" altLang="zh-TW" b="0" i="0" dirty="0" err="1" smtClean="0"/>
              <a:t>cust_acct_site_id</a:t>
            </a:r>
            <a:r>
              <a:rPr lang="en-US" altLang="zh-TW" b="0" i="0" dirty="0" smtClean="0"/>
              <a:t> 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hca.cust_account_id</a:t>
            </a:r>
            <a:r>
              <a:rPr lang="en-US" altLang="zh-TW" b="0" i="0" dirty="0" smtClean="0"/>
              <a:t>         </a:t>
            </a:r>
            <a:r>
              <a:rPr lang="en-US" altLang="zh-TW" b="0" i="0" dirty="0" err="1" smtClean="0"/>
              <a:t>cust_account_id</a:t>
            </a:r>
            <a:r>
              <a:rPr lang="en-US" altLang="zh-TW" b="0" i="0" dirty="0" smtClean="0"/>
              <a:t>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hp.party_id</a:t>
            </a:r>
            <a:r>
              <a:rPr lang="en-US" altLang="zh-TW" b="0" i="0" dirty="0" smtClean="0"/>
              <a:t>                 </a:t>
            </a:r>
            <a:r>
              <a:rPr lang="en-US" altLang="zh-TW" b="0" i="0" dirty="0" err="1" smtClean="0"/>
              <a:t>party_id</a:t>
            </a:r>
            <a:r>
              <a:rPr lang="en-US" altLang="zh-TW" b="0" i="0" dirty="0" smtClean="0"/>
              <a:t> 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hcas.party_site_id</a:t>
            </a:r>
            <a:r>
              <a:rPr lang="en-US" altLang="zh-TW" b="0" i="0" dirty="0" smtClean="0"/>
              <a:t>          </a:t>
            </a:r>
            <a:r>
              <a:rPr lang="en-US" altLang="zh-TW" b="0" i="0" dirty="0" err="1" smtClean="0"/>
              <a:t>party_site_id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FROM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hz_parties</a:t>
            </a:r>
            <a:r>
              <a:rPr lang="en-US" altLang="zh-TW" b="0" i="0" dirty="0" smtClean="0"/>
              <a:t>              hp 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hz_cust_accounts</a:t>
            </a: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hca</a:t>
            </a:r>
            <a:r>
              <a:rPr lang="en-US" altLang="zh-TW" b="0" i="0" dirty="0" smtClean="0"/>
              <a:t> 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hz_cust_acct_sites_all</a:t>
            </a:r>
            <a:r>
              <a:rPr lang="en-US" altLang="zh-TW" b="0" i="0" dirty="0" smtClean="0"/>
              <a:t>  </a:t>
            </a:r>
            <a:r>
              <a:rPr lang="en-US" altLang="zh-TW" b="0" i="0" dirty="0" err="1" smtClean="0"/>
              <a:t>hcas</a:t>
            </a:r>
            <a:r>
              <a:rPr lang="en-US" altLang="zh-TW" b="0" i="0" dirty="0" smtClean="0"/>
              <a:t> ,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     </a:t>
            </a:r>
            <a:r>
              <a:rPr lang="en-US" altLang="zh-TW" b="0" i="0" dirty="0" err="1" smtClean="0"/>
              <a:t>hz_cust_site_uses_all</a:t>
            </a:r>
            <a:r>
              <a:rPr lang="en-US" altLang="zh-TW" b="0" i="0" dirty="0" smtClean="0"/>
              <a:t>   </a:t>
            </a:r>
            <a:r>
              <a:rPr lang="en-US" altLang="zh-TW" b="0" i="0" dirty="0" err="1" smtClean="0"/>
              <a:t>hcsu</a:t>
            </a:r>
            <a:r>
              <a:rPr lang="en-US" altLang="zh-TW" b="0" i="0" dirty="0" smtClean="0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WHERE  1=1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AND  </a:t>
            </a:r>
            <a:r>
              <a:rPr lang="en-US" altLang="zh-TW" b="0" i="0" dirty="0" err="1" smtClean="0"/>
              <a:t>hcsu.cust_acct_site_id</a:t>
            </a:r>
            <a:r>
              <a:rPr lang="en-US" altLang="zh-TW" b="0" i="0" dirty="0" smtClean="0"/>
              <a:t> =  </a:t>
            </a:r>
            <a:r>
              <a:rPr lang="en-US" altLang="zh-TW" b="0" i="0" dirty="0" err="1" smtClean="0"/>
              <a:t>hcas.cust_acct_site_id</a:t>
            </a:r>
            <a:r>
              <a:rPr lang="en-US" altLang="zh-TW" b="0" i="0" dirty="0" smtClean="0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AND  </a:t>
            </a:r>
            <a:r>
              <a:rPr lang="en-US" altLang="zh-TW" b="0" i="0" dirty="0" err="1" smtClean="0"/>
              <a:t>hcas.cust_account_id</a:t>
            </a:r>
            <a:r>
              <a:rPr lang="en-US" altLang="zh-TW" b="0" i="0" dirty="0" smtClean="0"/>
              <a:t>   =  </a:t>
            </a:r>
            <a:r>
              <a:rPr lang="en-US" altLang="zh-TW" b="0" i="0" dirty="0" err="1" smtClean="0"/>
              <a:t>hca.cust_account_id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TW" b="0" i="0" dirty="0" smtClean="0"/>
              <a:t>   AND  </a:t>
            </a:r>
            <a:r>
              <a:rPr lang="en-US" altLang="zh-TW" b="0" i="0" dirty="0" err="1" smtClean="0"/>
              <a:t>hca.party_id</a:t>
            </a:r>
            <a:r>
              <a:rPr lang="en-US" altLang="zh-TW" b="0" i="0" dirty="0" smtClean="0"/>
              <a:t>           =  </a:t>
            </a:r>
            <a:r>
              <a:rPr lang="en-US" altLang="zh-TW" b="0" i="0" dirty="0" err="1" smtClean="0"/>
              <a:t>hp.party_id</a:t>
            </a:r>
            <a:endParaRPr lang="en-US" altLang="zh-TW" b="0" i="0" dirty="0" smtClean="0"/>
          </a:p>
          <a:p>
            <a:pPr marL="218976" indent="-218976"/>
            <a:r>
              <a:rPr lang="en-US" altLang="zh-TW" b="1" dirty="0" smtClean="0">
                <a:latin typeface="Tahoma" pitchFamily="34" charset="0"/>
                <a:ea typeface="+mn-ea"/>
                <a:cs typeface="Tahoma" pitchFamily="34" charset="0"/>
              </a:rPr>
              <a:t> </a:t>
            </a:r>
            <a:endParaRPr lang="en-US" altLang="zh-TW" b="1" dirty="0">
              <a:latin typeface="Tahoma" pitchFamily="34" charset="0"/>
              <a:ea typeface="+mn-ea"/>
              <a:cs typeface="Tahoma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474153" y="9684822"/>
            <a:ext cx="261610" cy="184666"/>
          </a:xfrm>
          <a:ln/>
        </p:spPr>
        <p:txBody>
          <a:bodyPr/>
          <a:lstStyle/>
          <a:p>
            <a:fld id="{2D85A206-CA50-4B31-A483-589EA3573157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75593" y="4646712"/>
            <a:ext cx="5202443" cy="10987623"/>
          </a:xfrm>
        </p:spPr>
        <p:txBody>
          <a:bodyPr/>
          <a:lstStyle/>
          <a:p>
            <a:r>
              <a:rPr lang="en-US" altLang="zh-TW" dirty="0" smtClean="0"/>
              <a:t>SQL Example</a:t>
            </a:r>
          </a:p>
          <a:p>
            <a:pPr>
              <a:buNone/>
            </a:pPr>
            <a:endParaRPr lang="zh-TW" altLang="en-US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SELECT   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cust.cust_account_id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customer_id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hcsu.cust_acct_site_id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hcsu.org_id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hcsu.site_use_id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hcsu.site_use_code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SUBSTRB (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party.party_name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1, 50) </a:t>
            </a:r>
            <a:r>
              <a:rPr lang="en-US" altLang="zh-TW" sz="900" u="sng" dirty="0" err="1">
                <a:latin typeface="微軟正黑體" pitchFamily="34" charset="-120"/>
                <a:ea typeface="微軟正黑體" pitchFamily="34" charset="-120"/>
              </a:rPr>
              <a:t>customer_name</a:t>
            </a:r>
            <a:r>
              <a:rPr lang="en-US" altLang="zh-TW" sz="900" u="sng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cust.account_number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customer_number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party.customer_key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customer_key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cust.status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status,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cust.orig_system_reference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orig_system_reference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'CUSTOMER'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customer_prospect_code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hcsu.tax_code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ztax.percentage_rate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tax_rate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party.category_code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customer_category_code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cust.customer_class_code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customer_class_code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cust.customer_type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customer_type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cust.primary_salesrep_id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primary_salesrep_id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party.competitor_flag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competitor_flag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party.reference_use_flag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reference_use_flag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party.third_party_flag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third_party_flag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DECODE (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party.party_type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'ORGANIZATION',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party.organization_name_phonetic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NULL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)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customer_name_phonetic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sales.NAME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primary_sales_person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hcsu.tax_code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arp_addr_pkg.format_address</a:t>
            </a:r>
            <a:endParaRPr lang="en-US" altLang="zh-TW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(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loc.address_style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 loc.address1,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 loc.address2,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 loc.address3,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 loc.address4,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loc.city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loc.county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loc.state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loc.province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loc.postal_code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terr.territory_short_name</a:t>
            </a:r>
            <a:endParaRPr lang="en-US" altLang="zh-TW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                 )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concatenated_address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FROM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ZX_RATES_VL   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ztax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ra_salesreps_all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sales,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fnd_territories_vl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terr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hz_locations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loc,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hz_party_sites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hps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hz_cust_site_uses_all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hcsu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hz_cust_acct_sites_all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hcas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hz_cust_accounts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hz_parties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     party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WHERE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party.party_id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cust.party_id</a:t>
            </a:r>
            <a:endParaRPr lang="en-US" altLang="zh-TW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cust.cust_account_id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hcas.cust_account_id</a:t>
            </a:r>
            <a:endParaRPr lang="en-US" altLang="zh-TW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hcas.cust_acct_site_id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hcsu.cust_acct_site_id</a:t>
            </a:r>
            <a:endParaRPr lang="en-US" altLang="zh-TW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hcas.party_site_id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hps.party_site_id</a:t>
            </a:r>
            <a:endParaRPr lang="en-US" altLang="zh-TW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hps.location_id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loc.location_id</a:t>
            </a:r>
            <a:endParaRPr lang="en-US" altLang="zh-TW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loc.country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terr.territory_code</a:t>
            </a:r>
            <a:endParaRPr lang="en-US" altLang="zh-TW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hcsu.org_id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sales.org_id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(+)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hcsu.primary_salesrep_id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sales.salesrep_id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(+)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hcsu.tax_code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=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ztax.tax_rate_code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(+)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40545F-0A8B-4862-B1CD-CE3EEF9283E5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7B0F7D-B4F5-4829-AB63-40D1B36235F8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51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3585" y="4718720"/>
            <a:ext cx="5246688" cy="1849437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MTL_CUSTOMER_ITEMS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CUSTOMER_ITEM_ID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CUSTOMER_ID + CUSTOMER_ITEM_NUMBER + ADDRESS_ID +  CUSTOMER_CATEGORY_CODE + ITEM_DEFINITION_LEVEL</a:t>
            </a:r>
            <a:endParaRPr kumimoji="1" lang="en-US" altLang="zh-TW" sz="12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CUSTOMER_ID : reference HZ_CUST_ACCOUNTS.CUST_ACCOUNT_ID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CUSTOMER_ITEM_NUMBER : 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客戶料號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COMMODITY_CODE_ID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商品種類代碼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reference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MTL_COMMODITY_CODES.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COMMODITY_CODE_ID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TW" b="0" i="0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CBD9BF-7133-40F5-9F9B-DCC301719A03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51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1617" y="4718720"/>
            <a:ext cx="4949825" cy="18494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MTL_CUSTOMER_ITEM_XREFS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CUSTOMER_ITEM_ID + INVENTORY_ITEM_ID +  MASTER_ORGANIZATION_ID</a:t>
            </a:r>
            <a:r>
              <a:rPr lang="en-US" altLang="zh-TW" baseline="0" dirty="0" smtClean="0"/>
              <a:t>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CUSTOMER_ITEM_ID + MASTER_ORGANIZATION_ID +  PREFERENCE_NUMBER 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PREFERENCE_NUMBER : 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畫面上的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RANK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欄位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INACTIVE_FLAG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: ‘N’-&gt;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仍有效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;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‘Y’-&gt;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已失效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b="0" i="0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19324A-7C28-4CA0-99A6-BA4AF5920CD1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724400"/>
            <a:ext cx="5121275" cy="60325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zh-TW" altLang="en-US"/>
              <a:t>存貨模組</a:t>
            </a:r>
            <a:r>
              <a:rPr lang="en-US" altLang="zh-TW"/>
              <a:t>(Oracle Inventory)</a:t>
            </a:r>
            <a:r>
              <a:rPr lang="zh-TW" altLang="en-US"/>
              <a:t>與應收帳款模組</a:t>
            </a:r>
            <a:r>
              <a:rPr lang="en-US" altLang="zh-TW"/>
              <a:t>(Oracle Account Receivable)</a:t>
            </a:r>
            <a:r>
              <a:rPr lang="zh-TW" altLang="en-US"/>
              <a:t>亦有各自交易型態</a:t>
            </a:r>
            <a:r>
              <a:rPr lang="en-US" altLang="zh-TW"/>
              <a:t>(Transaction Type)</a:t>
            </a:r>
            <a:r>
              <a:rPr lang="zh-TW" altLang="en-US"/>
              <a:t>，不可以與此處銷售交易型態混淆。</a:t>
            </a:r>
          </a:p>
          <a:p>
            <a:pPr>
              <a:buFont typeface="Wingdings" pitchFamily="2" charset="2"/>
              <a:buChar char="v"/>
            </a:pPr>
            <a:endParaRPr lang="en-US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706FA2-656D-4820-96FD-AECD7BDDDD34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601" y="4574704"/>
            <a:ext cx="5045075" cy="6048672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OE_TRANSACTION_TYPES_ALL /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OE_TRANSACTION_TYPES_TL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OE_TRANSACTION_TYPES_ALL : TRANSACTION_TYPE_ID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OE_TRANSACTION_TYPES_TL : </a:t>
            </a:r>
            <a:b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</a:b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a). TRANSACTION_TYPE_ID + LANGUAGE</a:t>
            </a:r>
            <a:b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</a:b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b). NAME + LANGUAGE</a:t>
            </a:r>
            <a:endParaRPr lang="en-US" altLang="zh-TW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  <a:r>
              <a:rPr lang="en-US" altLang="zh-TW" sz="900" dirty="0" smtClean="0"/>
              <a:t>OE_TRANSACTION_TYPES_ALL.TRANSACTION_TYPE_CODE</a:t>
            </a:r>
            <a:r>
              <a:rPr lang="en-US" altLang="zh-TW" sz="900" baseline="0" dirty="0" smtClean="0"/>
              <a:t> : </a:t>
            </a:r>
          </a:p>
          <a:p>
            <a:pPr marL="1143000" lvl="2" indent="-228600" eaLnBrk="1" hangingPunct="1">
              <a:buFont typeface="+mj-lt"/>
              <a:buAutoNum type="arabicParenR"/>
            </a:pPr>
            <a:r>
              <a:rPr lang="en-US" altLang="zh-TW" sz="900" baseline="0" dirty="0" smtClean="0"/>
              <a:t>ORDER: Order</a:t>
            </a:r>
            <a:r>
              <a:rPr lang="zh-TW" altLang="en-US" sz="900" baseline="0" dirty="0" smtClean="0"/>
              <a:t> </a:t>
            </a:r>
            <a:r>
              <a:rPr lang="en-US" altLang="zh-TW" sz="900" baseline="0" dirty="0" smtClean="0"/>
              <a:t>header order type</a:t>
            </a:r>
          </a:p>
          <a:p>
            <a:pPr marL="1143000" lvl="2" indent="-228600" eaLnBrk="1" hangingPunct="1">
              <a:buFont typeface="+mj-lt"/>
              <a:buAutoNum type="arabicParenR"/>
            </a:pPr>
            <a:r>
              <a:rPr lang="en-US" altLang="zh-TW" sz="900" baseline="0" dirty="0" smtClean="0"/>
              <a:t>LINE : Order line type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900" dirty="0" smtClean="0"/>
              <a:t>OE_TRANSACTION_TYPES_ALL.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ORDER_CATEGORY_CODE : </a:t>
            </a:r>
          </a:p>
          <a:p>
            <a:pPr marL="1143000" lvl="2" indent="-228600" eaLnBrk="1" hangingPunct="1">
              <a:buFont typeface="+mj-lt"/>
              <a:buAutoNum type="arabicParenR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ORDER :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銷售</a:t>
            </a:r>
            <a:endParaRPr kumimoji="1" lang="en-US" altLang="zh-TW" sz="120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1143000" lvl="2" indent="-228600" eaLnBrk="1" hangingPunct="1">
              <a:buFont typeface="+mj-lt"/>
              <a:buAutoNum type="arabicParenR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RETURN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: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銷退</a:t>
            </a:r>
            <a:endParaRPr kumimoji="1" lang="en-US" altLang="zh-TW" sz="120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1143000" lvl="2" indent="-228600" eaLnBrk="1" hangingPunct="1">
              <a:buFont typeface="+mj-lt"/>
              <a:buAutoNum type="arabicParenR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MIXED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: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允許銷售及銷退</a:t>
            </a:r>
            <a:endParaRPr kumimoji="1" lang="en-US" altLang="zh-TW" sz="120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  <a:r>
              <a:rPr lang="en-US" altLang="zh-TW" sz="1200" dirty="0" smtClean="0"/>
              <a:t>OE_TRANSACTION_TYPES_TL.NAME</a:t>
            </a:r>
            <a:r>
              <a:rPr lang="en-US" altLang="zh-TW" sz="1200" baseline="0" dirty="0" smtClean="0"/>
              <a:t> : TRANSACTION TYPE</a:t>
            </a:r>
            <a:r>
              <a:rPr lang="zh-TW" altLang="en-US" sz="1200" baseline="0" dirty="0" smtClean="0"/>
              <a:t>名稱</a:t>
            </a:r>
            <a:r>
              <a:rPr lang="en-US" altLang="zh-TW" sz="1200" baseline="0" dirty="0" smtClean="0"/>
              <a:t>,</a:t>
            </a:r>
            <a:r>
              <a:rPr lang="zh-TW" altLang="en-US" sz="1200" baseline="0" dirty="0" smtClean="0"/>
              <a:t> 若安裝多語系</a:t>
            </a:r>
            <a:r>
              <a:rPr lang="en-US" altLang="zh-TW" sz="1200" baseline="0" dirty="0" smtClean="0"/>
              <a:t>,</a:t>
            </a:r>
            <a:r>
              <a:rPr lang="zh-TW" altLang="en-US" sz="1200" baseline="0" dirty="0" smtClean="0"/>
              <a:t> 請注意同一</a:t>
            </a:r>
            <a:r>
              <a:rPr lang="en-US" altLang="zh-TW" sz="1200" baseline="0" dirty="0" smtClean="0"/>
              <a:t>TRANSACTION_TYPE_ID</a:t>
            </a:r>
            <a:r>
              <a:rPr lang="zh-TW" altLang="en-US" sz="1200" baseline="0" dirty="0" smtClean="0"/>
              <a:t>可能會抓到兩筆以上的資料</a:t>
            </a:r>
            <a:r>
              <a:rPr lang="en-US" altLang="zh-TW" sz="1200" baseline="0" dirty="0" smtClean="0"/>
              <a:t>,</a:t>
            </a:r>
            <a:r>
              <a:rPr lang="zh-TW" altLang="en-US" sz="1200" baseline="0" dirty="0" smtClean="0"/>
              <a:t> 要留意 </a:t>
            </a:r>
            <a:r>
              <a:rPr lang="en-US" altLang="zh-TW" sz="1200" dirty="0" smtClean="0"/>
              <a:t>OE_TRANSACTION_TYPES_TL.LANGUAGE</a:t>
            </a:r>
            <a:r>
              <a:rPr lang="zh-TW" altLang="en-US" sz="1200" dirty="0" smtClean="0"/>
              <a:t>的值</a:t>
            </a:r>
            <a:endParaRPr kumimoji="1" lang="en-US" altLang="zh-TW" sz="120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使用 </a:t>
            </a:r>
            <a:r>
              <a:rPr lang="en-US" altLang="zh-TW" b="0" i="0" dirty="0" smtClean="0"/>
              <a:t>OE_TRANSACTION_TYPES_VL </a:t>
            </a:r>
            <a:r>
              <a:rPr lang="zh-TW" altLang="en-US" b="0" i="0" dirty="0" smtClean="0"/>
              <a:t>或</a:t>
            </a:r>
            <a:r>
              <a:rPr lang="en-US" altLang="zh-TW" b="0" i="0" baseline="0" dirty="0" smtClean="0"/>
              <a:t> OE_TRANSACTION_TYPES_V </a:t>
            </a:r>
            <a:r>
              <a:rPr lang="en-US" altLang="zh-TW" b="0" i="0" dirty="0" smtClean="0"/>
              <a:t>view,</a:t>
            </a:r>
            <a:r>
              <a:rPr lang="zh-TW" altLang="en-US" b="0" i="0" dirty="0" smtClean="0"/>
              <a:t> 必須設定</a:t>
            </a:r>
            <a:r>
              <a:rPr lang="en-US" altLang="zh-TW" b="0" i="0" dirty="0" smtClean="0"/>
              <a:t>OU</a:t>
            </a:r>
            <a:r>
              <a:rPr lang="zh-TW" altLang="en-US" b="0" i="0" dirty="0" smtClean="0"/>
              <a:t>環境變數</a:t>
            </a:r>
            <a:r>
              <a:rPr lang="en-US" altLang="zh-TW" b="0" i="0" dirty="0" smtClean="0"/>
              <a:t/>
            </a:r>
            <a:br>
              <a:rPr lang="en-US" altLang="zh-TW" b="0" i="0" dirty="0" smtClean="0"/>
            </a:br>
            <a:r>
              <a:rPr lang="en-US" altLang="zh-TW" b="0" i="0" dirty="0" smtClean="0"/>
              <a:t>BEGIN </a:t>
            </a:r>
            <a:br>
              <a:rPr lang="en-US" altLang="zh-TW" b="0" i="0" dirty="0" smtClean="0"/>
            </a:br>
            <a:r>
              <a:rPr lang="en-US" altLang="zh-TW" b="0" i="0" dirty="0" smtClean="0"/>
              <a:t>   MO_GLOBAL.SET_POLICY_CONTEXT('S', &lt;&lt;OU ID&gt;&gt;); </a:t>
            </a:r>
            <a:br>
              <a:rPr lang="en-US" altLang="zh-TW" b="0" i="0" dirty="0" smtClean="0"/>
            </a:br>
            <a:r>
              <a:rPr lang="en-US" altLang="zh-TW" b="0" i="0" dirty="0" smtClean="0"/>
              <a:t>END; </a:t>
            </a:r>
            <a:endParaRPr lang="zh-TW" altLang="en-US" b="1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76D668-B9A3-4DA7-954E-E48D00A74A90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5197475" cy="1849437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OE_WORKFLOW_ASSIGNMENTS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 ASSIGNMENT_ID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PROCESS_NAME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: workflow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流程名稱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ORDER_TYPE_ID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訂單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header type id , reference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OE_TRANSACTION_TYPES_ALL</a:t>
            </a:r>
            <a:r>
              <a:rPr kumimoji="1" lang="en-US" altLang="zh-TW" sz="900" b="0" kern="1200" baseline="0" dirty="0" err="1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.transaction_type_id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LINE_TYPE_ID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訂單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line type id , reference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OE_TRANSACTION_TYPES_ALL</a:t>
            </a:r>
            <a:r>
              <a:rPr kumimoji="1" lang="en-US" altLang="zh-TW" sz="900" b="0" kern="1200" baseline="0" dirty="0" err="1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.transaction_type_id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START_DATE_ACTIVE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生效日期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END_DATE_ACTIVE: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失效日期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同一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ORDER_TYPE_ID + LINE_TYPE_ID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的有效日期不能重疊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Order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Line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原始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Workflow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，可用以下</a:t>
            </a:r>
            <a:r>
              <a:rPr kumimoji="1" lang="en-US" altLang="zh-TW" sz="900" b="0" kern="1200" baseline="0" dirty="0" err="1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sql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取得，但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Workflow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會被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Purge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掉，故客製需要此一資訊，要考慮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Purge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問題。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en-US" altLang="zh-TW" b="0" i="0" dirty="0" smtClean="0"/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SELECT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root_activity</a:t>
            </a:r>
            <a:endParaRPr kumimoji="1" lang="zh-TW" altLang="zh-TW" sz="1200" kern="120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FROM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wf_items</a:t>
            </a:r>
            <a:endParaRPr kumimoji="1" lang="zh-TW" altLang="zh-TW" sz="1200" kern="120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WHERE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item_type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= 'OEOL'</a:t>
            </a:r>
            <a:endParaRPr kumimoji="1" lang="zh-TW" altLang="zh-TW" sz="1200" kern="120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AND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item_key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IN ('482730', '482731');    ----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OE_ORDER_LINES_ALL.line_id</a:t>
            </a:r>
            <a:endParaRPr kumimoji="1" lang="zh-TW" altLang="zh-TW" sz="1200" kern="120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218976" indent="-218976"/>
            <a:endParaRPr kumimoji="1" lang="en-US" altLang="zh-TW" sz="1200" b="1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218976" indent="-218976"/>
            <a:endParaRPr lang="en-US" altLang="zh-TW" b="1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FND_DOCUMENT_SEQUENCES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DOCUMENT_SEQUENCE_ID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NAME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AUDIT_TABLE_NAME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本筆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Document sequence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之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audit table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DB_SEQUENCE_NAME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若是利用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Database sequence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做為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numbering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來源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其對應的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sequence name , reference DBA_SEQUENCES.SEQUENCE_NAME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r>
              <a:rPr kumimoji="1" lang="en-US" altLang="zh-TW" sz="1200" b="1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EBS Order Management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的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Sales Order Number,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標準功能必須透過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Document Sequence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定義自動取號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76978D-B3B3-4863-A4ED-50F24DA7F730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D56B13-1A57-431F-ACEB-F27E42E50015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968875" cy="1079500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FND_DOC_SEQUENCE_CATEGORIES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 </a:t>
            </a:r>
            <a:r>
              <a:rPr lang="en-US" altLang="zh-TW" dirty="0" smtClean="0"/>
              <a:t>APPLICATION_ID + CODE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TABLE_NAME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應用此筆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Document category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的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table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dirty="0" smtClean="0"/>
              <a:t>每建立一筆新的</a:t>
            </a:r>
            <a:r>
              <a:rPr lang="en-US" altLang="zh-TW" dirty="0" smtClean="0"/>
              <a:t>TRANSACTION_TYPE_CODE=‘ORDER’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Transaction Type</a:t>
            </a:r>
            <a:r>
              <a:rPr lang="zh-TW" altLang="en-US" dirty="0" smtClean="0"/>
              <a:t>時，系統會自動產生一筆與</a:t>
            </a:r>
            <a:r>
              <a:rPr lang="en-US" altLang="zh-TW" dirty="0" smtClean="0"/>
              <a:t>Transaction Type</a:t>
            </a:r>
            <a:r>
              <a:rPr lang="zh-TW" altLang="en-US" dirty="0" smtClean="0"/>
              <a:t>同名文件類別</a:t>
            </a:r>
            <a:r>
              <a:rPr lang="en-US" altLang="zh-TW" dirty="0" smtClean="0"/>
              <a:t>(Document Category)</a:t>
            </a:r>
            <a:r>
              <a:rPr lang="en-US" altLang="zh-TW" b="0" i="0" dirty="0" smtClean="0"/>
              <a:t> 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75247E-D5F7-4C9E-A5A9-72FC12119C2C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968875" cy="1135062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FND_DOC_SEQUENCE_ASSIGNMENTS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 </a:t>
            </a:r>
            <a:r>
              <a:rPr lang="en-US" altLang="zh-TW" dirty="0" smtClean="0"/>
              <a:t>DOC_SEQUENCE_ASSIGNMENT_ID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DOC_SEQUENCE_ID: reference </a:t>
            </a:r>
            <a:r>
              <a:rPr lang="en-US" altLang="zh-TW" sz="900" dirty="0" smtClean="0"/>
              <a:t> FND_DOCUMENT_SEQUENCES.DOC_SEQUENCE_ID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CATEGORY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_CODE : reference </a:t>
            </a:r>
            <a:r>
              <a:rPr lang="en-US" altLang="zh-TW" sz="900" dirty="0" smtClean="0"/>
              <a:t>FND_DOC_SEQUENCE_CATEGORIES.CODE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r>
              <a:rPr lang="en-US" altLang="zh-TW" b="0" i="0" dirty="0" smtClean="0"/>
              <a:t>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Order Header Type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設定存檔之後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會自動寫入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此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table, 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選擇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Application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為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’Order Management’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就可以挑選得到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OM Transaction Type Name.</a:t>
            </a:r>
            <a:endParaRPr kumimoji="1" lang="en-US" altLang="zh-TW" sz="1200" b="1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D21ADA-EC1A-4595-BE1D-51D16D4F679B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842C85-3D0A-41F0-ABCB-FAC8CC29BA3C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1617" y="4574704"/>
            <a:ext cx="4918075" cy="6264696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b="0" dirty="0" smtClean="0"/>
              <a:t> QP_LIST_HEADERS_B + </a:t>
            </a:r>
            <a:r>
              <a:rPr lang="en-US" altLang="zh-TW" sz="1200" b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QP_LIST_HEADERS_TL</a:t>
            </a:r>
            <a:r>
              <a:rPr lang="en-US" altLang="zh-TW" b="0" dirty="0" smtClean="0"/>
              <a:t> / 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QP_LIST_LINES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b="0" dirty="0" smtClean="0"/>
              <a:t>QP_LIST_HEADERS_B :</a:t>
            </a:r>
            <a:r>
              <a:rPr lang="en-US" altLang="zh-TW" b="0" baseline="0" dirty="0" smtClean="0"/>
              <a:t> LIST_HADER_ID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1200" b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QP_LIST_HEADERS_TL : </a:t>
            </a:r>
            <a:br>
              <a:rPr lang="en-US" altLang="zh-TW" sz="1200" b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1200" b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a). LIST_HEADER_ID + LANGUAGE</a:t>
            </a:r>
            <a:br>
              <a:rPr lang="en-US" altLang="zh-TW" sz="1200" b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1200" b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b).</a:t>
            </a:r>
            <a:r>
              <a:rPr lang="en-US" altLang="zh-TW" sz="1200" b="0" baseline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200" b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NAME</a:t>
            </a:r>
            <a:r>
              <a:rPr lang="en-US" altLang="zh-TW" sz="1200" b="0" baseline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+ VERSION_NO + LANGUAGE</a:t>
            </a:r>
            <a:endParaRPr lang="en-US" altLang="zh-TW" b="0" baseline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QP_LIST_LINES : </a:t>
            </a:r>
            <a:b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</a:b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a). LIST_LINE_ID</a:t>
            </a:r>
            <a:b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</a:b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b). LIST_HEADER_ID + LIST_LINE_NO</a:t>
            </a:r>
            <a:endParaRPr lang="en-US" altLang="zh-TW" b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900" b="0" dirty="0" smtClean="0"/>
              <a:t>QP_LIST_HEADERS_B.SOURCE_SYSTEM_CODE :</a:t>
            </a:r>
            <a:r>
              <a:rPr lang="en-US" altLang="zh-TW" sz="900" b="0" baseline="0" dirty="0" smtClean="0"/>
              <a:t>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系統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Pricing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擷取規則類別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一般從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OM Price List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定義的價格表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本欄位為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’QP’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900" b="0" dirty="0" smtClean="0"/>
              <a:t>QP_LIST_HEADERS_B.START_DATE_ACTIVE : </a:t>
            </a:r>
            <a:r>
              <a:rPr lang="zh-TW" altLang="en-US" sz="900" b="0" baseline="0" dirty="0" smtClean="0"/>
              <a:t>起始</a:t>
            </a:r>
            <a:r>
              <a:rPr lang="en-US" altLang="zh-TW" sz="900" b="0" dirty="0" smtClean="0"/>
              <a:t>Effective</a:t>
            </a:r>
            <a:r>
              <a:rPr lang="en-US" altLang="zh-TW" sz="900" b="0" baseline="0" dirty="0" smtClean="0"/>
              <a:t> Date 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900" b="0" dirty="0" smtClean="0"/>
              <a:t>QP_LIST_HEADERS_B.END_DATE_ACTIVE : </a:t>
            </a:r>
            <a:r>
              <a:rPr lang="zh-TW" altLang="en-US" sz="900" b="0" baseline="0" dirty="0" smtClean="0"/>
              <a:t>結束</a:t>
            </a:r>
            <a:r>
              <a:rPr lang="en-US" altLang="zh-TW" sz="900" b="0" dirty="0" smtClean="0"/>
              <a:t>Effective</a:t>
            </a:r>
            <a:r>
              <a:rPr lang="en-US" altLang="zh-TW" sz="900" b="0" baseline="0" dirty="0" smtClean="0"/>
              <a:t> Date 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QP_LIST_LINES. LIST_LINE_TYPE_CODE :  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若 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Line Type = ‘Price List Line’,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本欄位記錄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=‘PLL’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QP_LIST_LINES. ARITHMETIC_OPERATOR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即畫面的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Application Method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QP_LIST_LINES.LIST_PRICE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當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Application Method = Unit Price,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此欄位為畫面上的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Value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欄位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QP_LIST_LINES.HASH_KEY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當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Produce Attribute = ‘Item Number’,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此欄位記錄 料號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ID (INVENTORY_ITEM_ID)</a:t>
            </a:r>
            <a:endParaRPr lang="en-US" altLang="zh-TW" sz="900" b="0" baseline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dirty="0" smtClean="0"/>
              <a:t>可使用 </a:t>
            </a:r>
            <a:r>
              <a:rPr lang="en-US" altLang="zh-TW" b="0" dirty="0" smtClean="0"/>
              <a:t>QP_LIST_HEADERS_VL view ,</a:t>
            </a:r>
            <a:r>
              <a:rPr lang="zh-TW" altLang="en-US" b="0" dirty="0" smtClean="0"/>
              <a:t> 此</a:t>
            </a:r>
            <a:r>
              <a:rPr lang="en-US" altLang="zh-TW" b="0" dirty="0" smtClean="0"/>
              <a:t>view</a:t>
            </a:r>
            <a:r>
              <a:rPr lang="zh-TW" altLang="en-US" b="0" dirty="0" smtClean="0"/>
              <a:t>只抓取</a:t>
            </a:r>
            <a:r>
              <a:rPr lang="zh-TW" altLang="en-US" b="0" baseline="0" dirty="0" smtClean="0"/>
              <a:t> </a:t>
            </a:r>
            <a:r>
              <a:rPr lang="en-US" altLang="zh-TW" sz="1200" b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QP_LIST_HEADERS_TL</a:t>
            </a:r>
            <a:r>
              <a:rPr lang="en-US" altLang="zh-TW" b="0" baseline="0" dirty="0" smtClean="0"/>
              <a:t>.LANGUAGE = </a:t>
            </a:r>
            <a:r>
              <a:rPr lang="en-US" altLang="zh-TW" b="0" baseline="0" dirty="0" err="1" smtClean="0"/>
              <a:t>userenv</a:t>
            </a:r>
            <a:r>
              <a:rPr lang="en-US" altLang="zh-TW" b="0" baseline="0" dirty="0" smtClean="0"/>
              <a:t>(‘LANG’) </a:t>
            </a:r>
            <a:r>
              <a:rPr lang="zh-TW" altLang="en-US" b="0" baseline="0" dirty="0" smtClean="0"/>
              <a:t>的資料</a:t>
            </a:r>
            <a:endParaRPr lang="en-US" altLang="zh-TW" b="0" baseline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baseline="0" dirty="0" smtClean="0"/>
              <a:t>價格表的明細行可以抓 </a:t>
            </a:r>
            <a:r>
              <a:rPr kumimoji="1" lang="en-US" altLang="zh-TW" sz="1200" b="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qp_list_lines_v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view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比較方便解讀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例如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: 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料號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id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記錄在 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PRODUCT_ATTR_VALUE , 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而料號則記錄在 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PRODUCT_ATTR_VAL_DISP</a:t>
            </a:r>
            <a:endParaRPr lang="en-US" altLang="zh-TW" b="0" baseline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endParaRPr kumimoji="1" lang="en-US" altLang="zh-TW" sz="1200" b="1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C8C959-1BFB-4E71-8867-6F6B302973BA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713288" cy="896937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QP_QUALIFIERS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QUALIFIER_ID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QUALIFIER_CONTEXT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限定內容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QUALIFIER_ATTRIBUTE : 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限定屬性，配合 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QUALIFIER_CONTEXT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可選擇不同的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QUALIFIER_ATTRIBUTE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COMPARISON_OPERATOR_CODE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：畫面中的‘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Operator’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欄位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可能是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’=‘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、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’NOT =‘…..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等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LIST_HEADER_ID : reference  Q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P_LIST_HEADERS_B.LIST_HEADER_ID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r>
              <a:rPr kumimoji="1" lang="en-US" altLang="zh-TW" sz="1200" b="1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大部份用來限定客戶價格表</a:t>
            </a:r>
            <a:r>
              <a:rPr lang="en-US" altLang="zh-TW" b="0" i="0" dirty="0" smtClean="0"/>
              <a:t>, </a:t>
            </a:r>
            <a:r>
              <a:rPr lang="zh-TW" altLang="en-US" b="0" i="0" dirty="0" smtClean="0"/>
              <a:t>例如 </a:t>
            </a:r>
            <a:r>
              <a:rPr lang="en-US" altLang="zh-TW" b="0" i="0" dirty="0" smtClean="0"/>
              <a:t>:</a:t>
            </a:r>
            <a:r>
              <a:rPr lang="en-US" altLang="zh-TW" b="0" i="0" baseline="0" dirty="0" smtClean="0"/>
              <a:t> </a:t>
            </a: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QUALIFIER_CONTEXT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 = ‘</a:t>
            </a:r>
            <a:r>
              <a:rPr lang="en-US" altLang="zh-TW" b="0" i="0" dirty="0" smtClean="0"/>
              <a:t>CUSTOMER’ , </a:t>
            </a:r>
            <a:r>
              <a:rPr lang="zh-TW" altLang="en-US" b="0" i="0" dirty="0" smtClean="0"/>
              <a:t>限定只有某個客戶可以用此一</a:t>
            </a:r>
            <a:r>
              <a:rPr lang="en-US" altLang="zh-TW" b="0" i="0" dirty="0" smtClean="0"/>
              <a:t>Price</a:t>
            </a:r>
            <a:r>
              <a:rPr lang="en-US" altLang="zh-TW" b="0" i="0" baseline="0" dirty="0" smtClean="0"/>
              <a:t> List</a:t>
            </a:r>
            <a:r>
              <a:rPr lang="zh-TW" altLang="en-US" b="0" i="0" baseline="0" dirty="0" smtClean="0"/>
              <a:t> 價格表</a:t>
            </a:r>
            <a:endParaRPr lang="en-US" altLang="zh-TW" b="0" i="0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09414-22E9-4C58-97E7-69B6B6A0D0BA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" name="備忘稿版面配置區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 </a:t>
            </a: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b="0" i="0" dirty="0" smtClean="0"/>
              <a:t>銷售訂單輸入時</a:t>
            </a:r>
            <a:r>
              <a:rPr lang="en-US" altLang="zh-TW" b="0" i="0" dirty="0" smtClean="0"/>
              <a:t>, </a:t>
            </a:r>
            <a:r>
              <a:rPr lang="zh-TW" altLang="en-US" b="0" i="0" dirty="0" smtClean="0"/>
              <a:t>若允許修改單價</a:t>
            </a:r>
            <a:r>
              <a:rPr lang="en-US" altLang="zh-TW" b="0" i="0" dirty="0" smtClean="0"/>
              <a:t>,</a:t>
            </a:r>
            <a:r>
              <a:rPr lang="zh-TW" altLang="en-US" b="0" i="0" baseline="0" dirty="0" smtClean="0"/>
              <a:t> 每一幣別至少要有一筆允許</a:t>
            </a:r>
            <a:r>
              <a:rPr lang="en-US" altLang="zh-TW" b="0" i="0" baseline="0" dirty="0" smtClean="0"/>
              <a:t>override</a:t>
            </a:r>
            <a:r>
              <a:rPr lang="zh-TW" altLang="en-US" b="0" i="0" baseline="0" dirty="0" smtClean="0"/>
              <a:t>的 </a:t>
            </a:r>
            <a:r>
              <a:rPr lang="en-US" altLang="zh-TW" b="0" i="0" baseline="0" dirty="0" smtClean="0"/>
              <a:t>‘List Line Adjustment’(</a:t>
            </a:r>
            <a:r>
              <a:rPr lang="zh-TW" altLang="en-US" b="0" i="0" baseline="0" dirty="0" smtClean="0"/>
              <a:t>或者不指定幣別</a:t>
            </a:r>
            <a:r>
              <a:rPr lang="en-US" altLang="zh-TW" b="0" i="0" baseline="0" dirty="0" smtClean="0"/>
              <a:t>)</a:t>
            </a:r>
          </a:p>
          <a:p>
            <a:pPr marL="6858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b="0" i="0" baseline="0" dirty="0" smtClean="0"/>
              <a:t>它與</a:t>
            </a:r>
            <a:r>
              <a:rPr lang="en-US" altLang="zh-TW" b="0" i="0" baseline="0" dirty="0" smtClean="0"/>
              <a:t>Price List </a:t>
            </a:r>
            <a:r>
              <a:rPr lang="zh-TW" altLang="en-US" b="0" i="0" baseline="0" dirty="0" smtClean="0"/>
              <a:t>儲存於相同的</a:t>
            </a:r>
            <a:r>
              <a:rPr lang="en-US" altLang="zh-TW" b="0" i="0" baseline="0" dirty="0" smtClean="0"/>
              <a:t>Tables, </a:t>
            </a:r>
            <a:r>
              <a:rPr lang="zh-TW" altLang="en-US" b="0" i="0" baseline="0" dirty="0" smtClean="0"/>
              <a:t>以 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LIST_TYPE_CODE 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欄位區分</a:t>
            </a:r>
            <a:r>
              <a:rPr kumimoji="1" lang="en-US" altLang="zh-TW" sz="1200" b="0" i="0" u="none" strike="noStrike" kern="1200" baseline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Modifier Type</a:t>
            </a:r>
            <a:endParaRPr lang="en-US" altLang="zh-TW" b="0" i="0" dirty="0" smtClean="0"/>
          </a:p>
          <a:p>
            <a:pPr marL="218976" indent="-218976"/>
            <a:r>
              <a:rPr kumimoji="1" lang="en-US" altLang="zh-TW" sz="1200" b="1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</a:p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6CE4C3-2F8D-45F7-BAA3-4353ED58A987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" name="備忘稿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87ABF-BEF3-4347-806B-94F0D9C52EC0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0828B1-6656-4CDE-B054-F80B9CB6F494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" name="備忘稿版面配置區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DCBA08-2877-4CC9-9A8A-B7E38A2B531D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D76B4C-1AEE-4CFE-91E4-72C089EA814B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FF807-7394-4190-B0B2-28DBD5A167F1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B7C53-ED3A-43DD-8117-AF62502E7C65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A1D13-A81D-4ACB-B96B-B9495FBBB6F0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310275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9638" y="746125"/>
            <a:ext cx="4916487" cy="368776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" name="備忘稿版面配置區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7C19DE-E37F-416C-BAB6-7EB0BEB0F76D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dirty="0" smtClean="0"/>
              <a:t>讀取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OE</a:t>
            </a:r>
            <a:r>
              <a:rPr lang="en-US" altLang="zh-TW" dirty="0" smtClean="0"/>
              <a:t>_ORDER_HEADERS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OE_ORDER_LINES</a:t>
            </a:r>
            <a:r>
              <a:rPr lang="zh-TW" altLang="en-US" dirty="0" smtClean="0"/>
              <a:t>必須先設定</a:t>
            </a:r>
            <a:r>
              <a:rPr lang="en-US" altLang="zh-TW" dirty="0" smtClean="0"/>
              <a:t>OU</a:t>
            </a:r>
            <a:r>
              <a:rPr lang="zh-TW" altLang="en-US" dirty="0" smtClean="0"/>
              <a:t>環境變數</a:t>
            </a:r>
            <a:endParaRPr lang="en-US" altLang="zh-TW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dirty="0" smtClean="0"/>
              <a:t>這二個</a:t>
            </a:r>
            <a:r>
              <a:rPr lang="en-US" altLang="zh-TW" dirty="0" smtClean="0"/>
              <a:t>synonyms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指向 </a:t>
            </a:r>
            <a:r>
              <a:rPr lang="en-US" altLang="zh-TW" baseline="0" dirty="0" err="1" smtClean="0"/>
              <a:t>ont.OE_ORDER_HEADERS_ALL</a:t>
            </a:r>
            <a:r>
              <a:rPr lang="en-US" altLang="zh-TW" baseline="0" dirty="0" smtClean="0"/>
              <a:t># </a:t>
            </a:r>
            <a:r>
              <a:rPr lang="zh-TW" altLang="en-US" baseline="0" dirty="0" smtClean="0"/>
              <a:t>及 </a:t>
            </a:r>
            <a:r>
              <a:rPr lang="en-US" altLang="zh-TW" baseline="0" dirty="0" err="1" smtClean="0"/>
              <a:t>ont.OE_ORDER_LINES_ALL</a:t>
            </a:r>
            <a:r>
              <a:rPr lang="en-US" altLang="zh-TW" baseline="0" dirty="0" smtClean="0"/>
              <a:t>#, </a:t>
            </a:r>
            <a:r>
              <a:rPr lang="zh-TW" altLang="en-US" baseline="0" dirty="0" smtClean="0"/>
              <a:t>為何還需要設定環境變數</a:t>
            </a:r>
            <a:r>
              <a:rPr lang="en-US" altLang="zh-TW" baseline="0" dirty="0" smtClean="0"/>
              <a:t>? </a:t>
            </a:r>
            <a:br>
              <a:rPr lang="en-US" altLang="zh-TW" baseline="0" dirty="0" smtClean="0"/>
            </a:br>
            <a:r>
              <a:rPr lang="zh-TW" altLang="en-US" baseline="0" dirty="0" smtClean="0"/>
              <a:t>受到</a:t>
            </a:r>
            <a:r>
              <a:rPr lang="en-US" altLang="zh-TW" baseline="0" dirty="0" smtClean="0"/>
              <a:t>DB Policies</a:t>
            </a:r>
            <a:r>
              <a:rPr lang="zh-TW" altLang="en-US" baseline="0" dirty="0" smtClean="0"/>
              <a:t>限制</a:t>
            </a:r>
            <a:r>
              <a:rPr lang="en-US" altLang="zh-TW" baseline="0" dirty="0" smtClean="0"/>
              <a:t>, select * from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dba_policies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where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object_name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LIKE 'OE_ORDER_HEADERS' 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可以驗證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MOAC 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設定環境變數指令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:</a:t>
            </a:r>
            <a:endParaRPr lang="en-US" altLang="zh-TW" dirty="0" smtClean="0"/>
          </a:p>
          <a:p>
            <a:r>
              <a:rPr lang="en-US" altLang="zh-TW" dirty="0" smtClean="0"/>
              <a:t>begin  </a:t>
            </a:r>
          </a:p>
          <a:p>
            <a:r>
              <a:rPr lang="en-US" altLang="zh-TW" dirty="0" smtClean="0"/>
              <a:t>  MO_GLOBAL.SET_POLICY_CONTEXT('S', &lt;&lt;&lt;OU</a:t>
            </a:r>
            <a:r>
              <a:rPr lang="en-US" altLang="zh-TW" baseline="0" dirty="0" smtClean="0"/>
              <a:t> ID&gt;&gt; </a:t>
            </a:r>
            <a:r>
              <a:rPr lang="en-US" altLang="zh-TW" dirty="0" smtClean="0"/>
              <a:t>);  </a:t>
            </a:r>
          </a:p>
          <a:p>
            <a:r>
              <a:rPr lang="en-US" altLang="zh-TW" dirty="0" smtClean="0"/>
              <a:t>end;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Example: </a:t>
            </a:r>
          </a:p>
          <a:p>
            <a:r>
              <a:rPr lang="en-US" altLang="zh-TW" dirty="0" smtClean="0"/>
              <a:t>begin  </a:t>
            </a:r>
          </a:p>
          <a:p>
            <a:r>
              <a:rPr lang="en-US" altLang="zh-TW" dirty="0" smtClean="0"/>
              <a:t>  MO_GLOBAL.SET_POLICY_CONTEXT('S', ‘204’);  </a:t>
            </a:r>
          </a:p>
          <a:p>
            <a:r>
              <a:rPr lang="en-US" altLang="zh-TW" dirty="0" smtClean="0"/>
              <a:t>end;</a:t>
            </a:r>
          </a:p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46A66-EE93-464F-A7AD-EF21F769D158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676775" cy="1611312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OE_ORDER_HEADERS_ALL 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dirty="0" smtClean="0"/>
              <a:t>HEADER_ID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ORDER_NUMBER</a:t>
            </a:r>
            <a:r>
              <a:rPr lang="en-US" altLang="zh-TW" baseline="0" dirty="0" smtClean="0"/>
              <a:t> + ORDER_TYPE_ID + VERSION_NUMBER</a:t>
            </a:r>
            <a:endParaRPr lang="en-US" altLang="zh-TW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SOLD_TO_ORG_ID :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賣給誰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?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畫面上的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Customer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欄位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reference HZ_CUST_ACCOUNTS.CUST_ACCOUNT_ID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SHIP_TO_ORG_ID :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出貨到那裏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?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畫面上的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Ship To Location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reference HZ_CUST_SITE_USES_ALL.SITE_USE_ID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INVOICE_TO_ORG_ID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: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Invoice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要給誰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?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畫面上的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Bill To Location 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reference HZ_CUST_SITE_USES_ALL.SITE_USE_ID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ORDER_TYPE_ID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訂單類別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reference OE_TRANSACTION_TYPES_ALL.TRANSACTION_TYPE_ID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CANCELLED_FLAG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是否已取消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BOOKED_FLAG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是否已預訂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BOOKED_DATE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預訂的日期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FLOW_STATUS_CODE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訂單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header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的狀態碼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b="0" i="0" dirty="0" smtClean="0"/>
          </a:p>
          <a:p>
            <a:pPr marL="218976" indent="-218976"/>
            <a:r>
              <a:rPr kumimoji="1" lang="en-US" altLang="zh-TW" sz="1200" b="1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 </a:t>
            </a:r>
            <a:r>
              <a:rPr lang="en-US" altLang="zh-TW" dirty="0" smtClean="0"/>
              <a:t> </a:t>
            </a:r>
            <a:endParaRPr lang="en-US" altLang="zh-TW" b="1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6D6D36-3396-4AB6-8D8B-10D0FC6B9DFB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8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OE_ORDER_LINES_ALL 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LINE_ID 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SOLD_TO_ORG_ID :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賣給誰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?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畫面上的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Customer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欄位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reference HZ_CUST_ACCOUNTS.CUST_ACCOUNT_ID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SHIP_TO_ORG_ID :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出貨到那裏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?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畫面上的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Ship To Location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reference HZ_CUST_SITE_USES_ALL.SITE_USE_ID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INVOICE_TO_ORG_ID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: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Invoice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要給誰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?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畫面上的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Bill To Location 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reference HZ_CUST_SITE_USES_ALL.SITE_USE_ID</a:t>
            </a:r>
            <a:b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</a:b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/>
            </a:r>
            <a:b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</a:b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(</a:t>
            </a:r>
            <a:r>
              <a:rPr kumimoji="1" lang="zh-TW" altLang="en-US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以上三個欄位於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Order Line</a:t>
            </a:r>
            <a:r>
              <a:rPr kumimoji="1" lang="zh-TW" altLang="en-US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新增時帶入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Header</a:t>
            </a:r>
            <a:r>
              <a:rPr kumimoji="1" lang="zh-TW" altLang="en-US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輸入的資料為其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default</a:t>
            </a:r>
            <a:r>
              <a:rPr kumimoji="1" lang="zh-TW" altLang="en-US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值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  <a:r>
              <a:rPr kumimoji="1" lang="zh-TW" altLang="en-US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可以修改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  <a:r>
              <a:rPr kumimoji="1" lang="zh-TW" altLang="en-US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出貨或者拋到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AR,</a:t>
            </a:r>
            <a:r>
              <a:rPr kumimoji="1" lang="zh-TW" altLang="en-US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以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Line</a:t>
            </a:r>
            <a:r>
              <a:rPr kumimoji="1" lang="zh-TW" altLang="en-US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輸入的內容為準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)</a:t>
            </a:r>
            <a:b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</a:b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LINE_TYPE_ID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訂單類別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reference OE_TRANSACTION_TYPES_ALL.TRANSACTION_TYPE_ID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INVENTORY_ITEM_ID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訂單料號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id , </a:t>
            </a:r>
            <a:r>
              <a:rPr kumimoji="1" lang="en-US" altLang="zh-TW" sz="900" b="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refernece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MTL_SYSTEM_ITEMS_B.INVENTORY_ITEM_ID 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OM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模組對於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ITEM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的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VALIDATION ORGANIZATION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設定於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System Parameters : Item Validation Organization,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記錄於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OE_SYSTEM_PARAMETERS_ALL.MASTER_ORGANIZATION_ID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UNIT_SELLING_PRICE: 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銷售單價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ORDER_QUANTITY_UOM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訂單單價的單位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 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配合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ORDERED_QUANTITY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PRICING_QUANTITY_UOM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: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Pricing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的單價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配合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PRICING_QUANTITY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SHIPPING_QUANTITY_UOM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: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 出貨數量的單價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配合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SHIPPING_QUANTITY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及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SHIPPED_QUANTITY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ITEM_TYPE_CODE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一般訂單為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’ STANDARD’,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其他尚有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KIT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、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CONFIG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、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MODEL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、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OPTION…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等多種不同的訂單運用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SOURCE_TYPE_CODE : 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一般訂單為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’INTERNAL’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Drop Shipment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為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’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EXTERNAL’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LINE_CATEGORY_CODE : ‘ORDER’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為正向訂單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(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一般銷售、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Ship Only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、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Bill Only); ‘RETURN’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為反向訂單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(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一般銷退、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Return Only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、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Credit Only)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ORDERED_QUANTITY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訂單數量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 若已取消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 本欄位為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0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SHIPPING_QUANTITY: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經由出貨流程之出貨數量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SHIPPED_QUANTITY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需經由出貨流程的</a:t>
            </a:r>
            <a:r>
              <a:rPr kumimoji="1" lang="zh-TW" altLang="en-US" sz="900" b="0" u="sng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已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出貨數量 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(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已完成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SHIP CONFIRM,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且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Interface Trip Stop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執行無誤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)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FULFILLED_QUANTITY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已完成流程的數量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INVOICED_QUANTITY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已拋到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AR Interface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的數量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INVOICE_INTERFACE_STATUS_CODE :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若已拋轉至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AR Interface,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此欄位值為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’ YES’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CANCELLED_QUANTITY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rPr>
              <a:t>已取消數量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SHIP_FROM_ORG_ID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出貨的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inventory Organization,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定義在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(t)Shipping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頁籤的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Warehouse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欄位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 reference MTL_PARAMETERS.ORGANIZATION_ID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CANCELLED_FLAG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是否已取消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BOOKED_FLAG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是否已預訂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BOOKED_DATE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預訂的日期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FLOW_STATUS_CODE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訂單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LINE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的狀態碼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b="0" i="0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96069B-ED74-47CA-9B03-5BFC7C0E8FDD}" type="slidenum">
              <a:rPr lang="en-US" altLang="zh-TW"/>
              <a:pPr/>
              <a:t>36</a:t>
            </a:fld>
            <a:endParaRPr lang="en-US" altLang="zh-TW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5538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" name="備忘稿版面配置區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E4F7E0-7E75-4D01-9908-EE63EFA2981F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22E858-F9D0-403F-BE48-A586C5CAD49D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660AAA-77A7-4C6F-8D91-CB914A7F0F55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609" y="4646712"/>
            <a:ext cx="4918075" cy="3240360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View</a:t>
            </a:r>
            <a:r>
              <a:rPr lang="en-US" altLang="zh-TW" b="0" i="0" baseline="0" dirty="0" smtClean="0"/>
              <a:t> Name :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oe_holds_history_v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</a:p>
          <a:p>
            <a:pPr marL="6858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如果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LINE_ID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為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null,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表示是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Header Level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的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Hold</a:t>
            </a:r>
          </a:p>
          <a:p>
            <a:pPr marL="685800" lvl="1" indent="-228600" eaLnBrk="1" hangingPunct="1">
              <a:buFont typeface="+mj-lt"/>
              <a:buAutoNum type="arabicPeriod"/>
            </a:pP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dirty="0" smtClean="0"/>
              <a:t>必須先設定</a:t>
            </a:r>
            <a:r>
              <a:rPr lang="en-US" altLang="zh-TW" dirty="0" smtClean="0"/>
              <a:t>OU</a:t>
            </a:r>
            <a:r>
              <a:rPr lang="zh-TW" altLang="en-US" dirty="0" smtClean="0"/>
              <a:t>環境變數 </a:t>
            </a:r>
            <a:endParaRPr lang="en-US" altLang="zh-TW" dirty="0" smtClean="0"/>
          </a:p>
          <a:p>
            <a:r>
              <a:rPr lang="en-US" altLang="zh-TW" dirty="0" smtClean="0"/>
              <a:t>begin  </a:t>
            </a:r>
          </a:p>
          <a:p>
            <a:r>
              <a:rPr lang="en-US" altLang="zh-TW" dirty="0" smtClean="0"/>
              <a:t>  MO_GLOBAL.SET_POLICY_CONTEXT('S', &lt;&lt;&lt;OU</a:t>
            </a:r>
            <a:r>
              <a:rPr lang="en-US" altLang="zh-TW" baseline="0" dirty="0" smtClean="0"/>
              <a:t> ID&gt;&gt; </a:t>
            </a:r>
            <a:r>
              <a:rPr lang="en-US" altLang="zh-TW" dirty="0" smtClean="0"/>
              <a:t>);  </a:t>
            </a:r>
          </a:p>
          <a:p>
            <a:r>
              <a:rPr lang="en-US" altLang="zh-TW" dirty="0" smtClean="0"/>
              <a:t>end;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Example: </a:t>
            </a:r>
          </a:p>
          <a:p>
            <a:r>
              <a:rPr lang="en-US" altLang="zh-TW" dirty="0" smtClean="0"/>
              <a:t>begin  </a:t>
            </a:r>
          </a:p>
          <a:p>
            <a:r>
              <a:rPr lang="en-US" altLang="zh-TW" dirty="0" smtClean="0"/>
              <a:t>  MO_GLOBAL.SET_POLICY_CONTEXT('S', 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'204'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);  </a:t>
            </a:r>
          </a:p>
          <a:p>
            <a:r>
              <a:rPr lang="en-US" altLang="zh-TW" dirty="0" smtClean="0"/>
              <a:t>end;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en-US" altLang="zh-TW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420ED9-C30F-4900-B61B-81D2CDBFA73F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6A9814-3919-4BCF-B1EC-72855D5D625F}" type="slidenum">
              <a:rPr lang="en-US" altLang="zh-TW"/>
              <a:pPr/>
              <a:t>40</a:t>
            </a:fld>
            <a:endParaRPr lang="en-US" altLang="zh-TW"/>
          </a:p>
        </p:txBody>
      </p:sp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324350" cy="182562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View</a:t>
            </a:r>
            <a:r>
              <a:rPr lang="en-US" altLang="zh-TW" b="0" i="0" baseline="0" dirty="0" smtClean="0"/>
              <a:t> Name :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wsh_delivery_line_status_v</a:t>
            </a:r>
            <a:endParaRPr kumimoji="1" lang="en-US" altLang="zh-TW" sz="120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View</a:t>
            </a:r>
            <a:r>
              <a:rPr lang="en-US" altLang="zh-TW" b="0" i="0" baseline="0" dirty="0" smtClean="0"/>
              <a:t> Name : </a:t>
            </a:r>
            <a:r>
              <a:rPr lang="en-US" altLang="zh-TW" dirty="0" smtClean="0"/>
              <a:t>MTL_RESERVATIONS_ALL_V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b="0" i="0" dirty="0" smtClean="0"/>
              <a:t>訂單撿料後系統自動產生一筆</a:t>
            </a:r>
            <a:r>
              <a:rPr lang="en-US" altLang="zh-TW" b="0" i="0" dirty="0" smtClean="0"/>
              <a:t>Reservation</a:t>
            </a:r>
          </a:p>
          <a:p>
            <a:pPr marL="6858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b="0" i="0" dirty="0" smtClean="0"/>
              <a:t>亦可手動在此保留庫存給某一訂單明細行</a:t>
            </a:r>
            <a:endParaRPr lang="en-US" altLang="zh-TW" b="0" i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41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D32ED-3FE6-4235-BC19-E80B76E0B1C3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585F0-2B9B-4720-A273-9E755D4F4804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EDA41C-3BDF-4997-A583-C00FB5F05137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B7B94E-69C2-4BC7-91BF-4849DA8C1C21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666338-6024-4490-86A6-7FA7B90D851A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F0A275-FF54-495D-AEB9-0161981C43EF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B4E1A2-04FE-4AD0-BCF2-8BA6284BA345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WSH_SHIPPING_PARAMETERS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  ORGANIZATION_ID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DEFAULT_STAGE_SUBINVENTORY : default stage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倉。撿料時若未指定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stage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倉庫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就以此倉庫作為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stage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倉。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比較重要的是</a:t>
            </a:r>
            <a:r>
              <a:rPr lang="en-US" altLang="zh-TW" b="0" i="0" dirty="0" smtClean="0"/>
              <a:t>(t)Delivery</a:t>
            </a:r>
            <a:r>
              <a:rPr lang="zh-TW" altLang="en-US" b="0" i="0" dirty="0" smtClean="0"/>
              <a:t>頁籤的</a:t>
            </a:r>
            <a:r>
              <a:rPr lang="en-US" altLang="zh-TW" b="0" i="0" dirty="0" smtClean="0"/>
              <a:t>Delivery</a:t>
            </a:r>
            <a:r>
              <a:rPr lang="en-US" altLang="zh-TW" b="0" i="0" baseline="0" dirty="0" smtClean="0"/>
              <a:t> Grouping Attributes,</a:t>
            </a:r>
            <a:r>
              <a:rPr lang="zh-TW" altLang="en-US" b="0" i="0" baseline="0" dirty="0" smtClean="0"/>
              <a:t> 有時候想要合併在同一</a:t>
            </a:r>
            <a:r>
              <a:rPr lang="en-US" altLang="zh-TW" b="0" i="0" baseline="0" dirty="0" smtClean="0"/>
              <a:t>delivery,</a:t>
            </a:r>
            <a:r>
              <a:rPr lang="zh-TW" altLang="en-US" b="0" i="0" baseline="0" dirty="0" smtClean="0"/>
              <a:t> 若一直無法合併</a:t>
            </a:r>
            <a:r>
              <a:rPr lang="en-US" altLang="zh-TW" b="0" i="0" baseline="0" dirty="0" smtClean="0"/>
              <a:t>,</a:t>
            </a:r>
            <a:r>
              <a:rPr lang="zh-TW" altLang="en-US" b="0" i="0" baseline="0" dirty="0" smtClean="0"/>
              <a:t> 檢查這裏的設定</a:t>
            </a:r>
            <a:r>
              <a:rPr lang="en-US" altLang="zh-TW" b="0" i="0" baseline="0" dirty="0" smtClean="0"/>
              <a:t>,</a:t>
            </a:r>
            <a:r>
              <a:rPr lang="zh-TW" altLang="en-US" b="0" i="0" baseline="0" dirty="0" smtClean="0"/>
              <a:t> 例如</a:t>
            </a:r>
            <a:r>
              <a:rPr lang="en-US" altLang="zh-TW" b="0" i="0" baseline="0" dirty="0" smtClean="0"/>
              <a:t>:</a:t>
            </a:r>
            <a:r>
              <a:rPr lang="zh-TW" altLang="en-US" b="0" i="0" baseline="0" dirty="0" smtClean="0"/>
              <a:t> 假如勾選</a:t>
            </a:r>
            <a:r>
              <a:rPr lang="en-US" altLang="zh-TW" b="0" i="0" baseline="0" dirty="0" smtClean="0"/>
              <a:t>Ship Method,</a:t>
            </a:r>
            <a:r>
              <a:rPr lang="zh-TW" altLang="en-US" b="0" i="0" baseline="0" dirty="0" smtClean="0"/>
              <a:t> 若兩筆訂單的</a:t>
            </a:r>
            <a:r>
              <a:rPr lang="en-US" altLang="zh-TW" b="0" i="0" baseline="0" dirty="0" smtClean="0"/>
              <a:t>Ship Method(</a:t>
            </a:r>
            <a:r>
              <a:rPr lang="zh-TW" altLang="en-US" b="0" i="0" baseline="0" dirty="0" smtClean="0"/>
              <a:t>要注意是實際出貨的訂單明細行</a:t>
            </a:r>
            <a:r>
              <a:rPr lang="en-US" altLang="zh-TW" b="0" i="0" baseline="0" dirty="0" smtClean="0"/>
              <a:t>)</a:t>
            </a:r>
            <a:r>
              <a:rPr lang="zh-TW" altLang="en-US" b="0" i="0" baseline="0" dirty="0" smtClean="0"/>
              <a:t>不同</a:t>
            </a:r>
            <a:r>
              <a:rPr lang="en-US" altLang="zh-TW" b="0" i="0" baseline="0" dirty="0" smtClean="0"/>
              <a:t>,</a:t>
            </a:r>
            <a:r>
              <a:rPr lang="zh-TW" altLang="en-US" b="0" i="0" baseline="0" dirty="0" smtClean="0"/>
              <a:t> 就無法併在同一</a:t>
            </a:r>
            <a:r>
              <a:rPr lang="en-US" altLang="zh-TW" b="0" i="0" baseline="0" dirty="0" smtClean="0"/>
              <a:t>delivery</a:t>
            </a:r>
            <a:r>
              <a:rPr lang="zh-TW" altLang="en-US" b="0" i="0" baseline="0" dirty="0" smtClean="0"/>
              <a:t>出貨。</a:t>
            </a:r>
            <a:endParaRPr lang="en-US" altLang="zh-TW" b="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49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474153" y="9684822"/>
            <a:ext cx="261610" cy="184666"/>
          </a:xfrm>
          <a:ln/>
        </p:spPr>
        <p:txBody>
          <a:bodyPr/>
          <a:lstStyle/>
          <a:p>
            <a:fld id="{5C2C9856-37E2-41FD-9B7E-7E5F4C02D7D3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41363"/>
            <a:ext cx="4933950" cy="3700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7700" y="4687510"/>
            <a:ext cx="4970487" cy="1384978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 lIns="91423" tIns="45712" rIns="91423" bIns="45712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zh-TW" altLang="en-US" dirty="0"/>
              <a:t>客戶資料設定主要設立一些與客戶交易時需要的資訊</a:t>
            </a:r>
            <a:r>
              <a:rPr lang="zh-TW" altLang="en-US" dirty="0" smtClean="0"/>
              <a:t>，如</a:t>
            </a:r>
            <a:r>
              <a:rPr lang="zh-TW" altLang="en-US" dirty="0"/>
              <a:t>公司名稱</a:t>
            </a:r>
            <a:r>
              <a:rPr lang="zh-TW" altLang="en-US" dirty="0" smtClean="0"/>
              <a:t>、統一編號</a:t>
            </a:r>
            <a:r>
              <a:rPr lang="zh-TW" altLang="en-US" dirty="0"/>
              <a:t>、</a:t>
            </a:r>
            <a:r>
              <a:rPr lang="zh-TW" altLang="en-US" dirty="0" smtClean="0"/>
              <a:t>地址、聯絡</a:t>
            </a:r>
            <a:r>
              <a:rPr lang="zh-TW" altLang="en-US" dirty="0"/>
              <a:t>人員等。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v"/>
            </a:pPr>
            <a:r>
              <a:rPr lang="zh-TW" altLang="en-US" dirty="0"/>
              <a:t>針對特定資料如銷項稅名、業務人員、付款條件等資訊</a:t>
            </a:r>
            <a:r>
              <a:rPr lang="zh-TW" altLang="en-US" dirty="0" smtClean="0"/>
              <a:t>，未來</a:t>
            </a:r>
            <a:r>
              <a:rPr lang="zh-TW" altLang="en-US" dirty="0"/>
              <a:t>在</a:t>
            </a:r>
            <a:r>
              <a:rPr lang="zh-TW" altLang="en-US" dirty="0" smtClean="0"/>
              <a:t>建立應</a:t>
            </a:r>
            <a:r>
              <a:rPr lang="zh-TW" altLang="en-US" dirty="0"/>
              <a:t>收帳款資料時會依據客戶檔之設定帶出預設值</a:t>
            </a:r>
            <a:r>
              <a:rPr lang="zh-TW" altLang="en-US" dirty="0" smtClean="0"/>
              <a:t>，仍</a:t>
            </a:r>
            <a:r>
              <a:rPr lang="zh-TW" altLang="en-US" dirty="0"/>
              <a:t>可加以更改。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altLang="zh-TW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WSH_PICKING_RULES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PICK_RULE_ID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NAME 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這裏的畫面與真正</a:t>
            </a:r>
            <a:r>
              <a:rPr lang="en-US" altLang="zh-TW" b="0" i="0" dirty="0" smtClean="0"/>
              <a:t>Pick</a:t>
            </a:r>
            <a:r>
              <a:rPr lang="en-US" altLang="zh-TW" b="0" i="0" baseline="0" dirty="0" smtClean="0"/>
              <a:t> Release</a:t>
            </a:r>
            <a:r>
              <a:rPr lang="zh-TW" altLang="en-US" b="0" i="0" baseline="0" dirty="0" smtClean="0"/>
              <a:t>訂單撿料畫面幾乎相同</a:t>
            </a:r>
            <a:r>
              <a:rPr lang="en-US" altLang="zh-TW" b="0" i="0" baseline="0" dirty="0" smtClean="0"/>
              <a:t>,</a:t>
            </a:r>
            <a:r>
              <a:rPr lang="zh-TW" altLang="en-US" b="0" i="0" baseline="0" dirty="0" smtClean="0"/>
              <a:t> 訂單撿料有許多欄位要定義或設限</a:t>
            </a:r>
            <a:r>
              <a:rPr lang="en-US" altLang="zh-TW" b="0" i="0" baseline="0" dirty="0" smtClean="0"/>
              <a:t>,</a:t>
            </a:r>
            <a:r>
              <a:rPr lang="zh-TW" altLang="en-US" b="0" i="0" baseline="0" dirty="0" smtClean="0"/>
              <a:t> 可以將條件先定義做成</a:t>
            </a:r>
            <a:r>
              <a:rPr lang="en-US" altLang="zh-TW" b="0" i="0" baseline="0" dirty="0" smtClean="0"/>
              <a:t>Pick Release Rule, </a:t>
            </a:r>
            <a:r>
              <a:rPr lang="zh-TW" altLang="en-US" b="0" i="0" baseline="0" dirty="0" smtClean="0"/>
              <a:t>可方便使用者選擇適當的撿料規則。</a:t>
            </a:r>
            <a:endParaRPr lang="en-US" altLang="zh-TW" b="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50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b="0" dirty="0" smtClean="0"/>
              <a:t> WSH_ROLES</a:t>
            </a:r>
            <a:r>
              <a:rPr lang="en-US" altLang="zh-TW" b="0" baseline="0" dirty="0" smtClean="0"/>
              <a:t> / </a:t>
            </a:r>
            <a:r>
              <a:rPr lang="en-US" altLang="zh-TW" sz="1200" b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WSH_ROLE_PRIVILEGES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b="0" dirty="0" smtClean="0"/>
              <a:t> 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b="0" dirty="0" smtClean="0"/>
              <a:t>WSH_ROLES : </a:t>
            </a:r>
            <a:br>
              <a:rPr lang="en-US" altLang="zh-TW" b="0" dirty="0" smtClean="0"/>
            </a:br>
            <a:r>
              <a:rPr lang="en-US" altLang="zh-TW" b="0" dirty="0" smtClean="0"/>
              <a:t>a). ROLE_ID</a:t>
            </a:r>
            <a:r>
              <a:rPr lang="en-US" altLang="zh-TW" b="0" baseline="0" dirty="0" smtClean="0"/>
              <a:t> </a:t>
            </a:r>
            <a:br>
              <a:rPr lang="en-US" altLang="zh-TW" b="0" baseline="0" dirty="0" smtClean="0"/>
            </a:br>
            <a:r>
              <a:rPr lang="en-US" altLang="zh-TW" b="0" baseline="0" dirty="0" smtClean="0"/>
              <a:t>b). </a:t>
            </a:r>
            <a:r>
              <a:rPr lang="en-US" altLang="zh-TW" b="0" dirty="0" smtClean="0"/>
              <a:t>NAME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1200" b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WSH_ROLE_PRIVILEGES : ROLE_PRIVILEDGE_ID</a:t>
            </a:r>
            <a:r>
              <a:rPr lang="en-US" altLang="zh-TW" sz="1200" b="0" baseline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b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PRIVILEGE_CODE : reference WSH_LOOKUPS.LOOKUP_CODE , 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但要注意對應不同的</a:t>
            </a:r>
            <a:r>
              <a:rPr kumimoji="1" lang="en-US" altLang="zh-TW" sz="1200" b="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lookup_type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!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在本程式將某一權限失效</a:t>
            </a:r>
            <a:r>
              <a:rPr lang="en-US" altLang="zh-TW" b="0" i="0" dirty="0" smtClean="0"/>
              <a:t>(</a:t>
            </a:r>
            <a:r>
              <a:rPr lang="zh-TW" altLang="en-US" b="0" i="0" dirty="0" smtClean="0"/>
              <a:t>不勾選</a:t>
            </a:r>
            <a:r>
              <a:rPr lang="en-US" altLang="zh-TW" b="0" i="0" dirty="0" smtClean="0"/>
              <a:t>),</a:t>
            </a:r>
            <a:r>
              <a:rPr lang="zh-TW" altLang="en-US" b="0" i="0" dirty="0" smtClean="0"/>
              <a:t> 存檔後就刪除該筆的</a:t>
            </a:r>
            <a:r>
              <a:rPr lang="en-US" altLang="zh-TW" sz="1200" b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WSH_ROLE_PRIVILEGES table,</a:t>
            </a:r>
            <a:r>
              <a:rPr lang="zh-TW" altLang="en-US" sz="1200" b="0" baseline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反之</a:t>
            </a:r>
            <a:r>
              <a:rPr lang="en-US" altLang="zh-TW" sz="1200" b="0" baseline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1200" b="0" baseline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就是寫入</a:t>
            </a:r>
            <a:r>
              <a:rPr lang="en-US" altLang="zh-TW" sz="1200" b="0" baseline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(insert into)</a:t>
            </a:r>
            <a:r>
              <a:rPr lang="zh-TW" altLang="en-US" sz="1200" b="0" baseline="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b="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51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WSH_GRANTS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  GRANT_ID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USER_ID : reference FND_USER.USER_ID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ROLE_ID </a:t>
            </a:r>
            <a:r>
              <a:rPr kumimoji="1" lang="en-US" altLang="zh-TW" sz="1200" b="0" kern="1200" baseline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: reference 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WSH_ROLES.ROLE_ID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zh-TW" alt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使用者在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Shipping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Transactions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程式選不到一些功能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 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就要檢查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Grant Role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以及其所對應的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Privilege (Define Shipping Role)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b="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52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CA62D-5A00-45DF-A9E6-6008E5660D0A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918075" cy="1373187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b="0" dirty="0" smtClean="0"/>
              <a:t> WSH_DELIVERY_DETAILS 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b="0" dirty="0" smtClean="0"/>
              <a:t>  DELIVERY_DETAIL_ID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ORG_ID: Sales Order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OU(Operating Unit) ID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ORGANIZATION_ID: Shipping Warehouse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Inventory Organization ID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900" b="0" dirty="0" smtClean="0"/>
              <a:t>SOURCE_CODE</a:t>
            </a:r>
            <a:r>
              <a:rPr lang="zh-TW" altLang="en-US" sz="900" b="0" baseline="0" dirty="0" smtClean="0"/>
              <a:t> </a:t>
            </a:r>
            <a:r>
              <a:rPr lang="en-US" altLang="zh-TW" sz="900" b="0" baseline="0" dirty="0" err="1" smtClean="0"/>
              <a:t>v.s</a:t>
            </a:r>
            <a:r>
              <a:rPr lang="en-US" altLang="zh-TW" sz="900" b="0" baseline="0" dirty="0" smtClean="0"/>
              <a:t>. SOURCE_HEADER_ID</a:t>
            </a:r>
            <a:r>
              <a:rPr lang="zh-TW" altLang="en-US" sz="900" b="0" baseline="0" dirty="0" smtClean="0"/>
              <a:t>及</a:t>
            </a:r>
            <a:r>
              <a:rPr lang="en-US" altLang="zh-TW" sz="900" b="0" baseline="0" dirty="0" smtClean="0"/>
              <a:t>SOURCE_LINE_ID : </a:t>
            </a:r>
            <a:r>
              <a:rPr lang="zh-TW" altLang="en-US" sz="900" b="0" baseline="0" dirty="0" smtClean="0"/>
              <a:t>當</a:t>
            </a:r>
            <a:r>
              <a:rPr lang="en-US" altLang="zh-TW" sz="900" b="0" baseline="0" dirty="0" smtClean="0"/>
              <a:t>SOURCE_CODE =‘OE’,</a:t>
            </a:r>
            <a:r>
              <a:rPr lang="zh-TW" altLang="en-US" sz="900" b="0" baseline="0" dirty="0" smtClean="0"/>
              <a:t>  </a:t>
            </a:r>
            <a:r>
              <a:rPr lang="en-US" altLang="zh-TW" sz="900" b="0" baseline="0" dirty="0" smtClean="0"/>
              <a:t>SOURCE_HEADER_ID  reference OE_ORDER_HEADERS_ALL.HEADER_ID , SOURCE_LINE_ID reference OE_ORDE_LINES_ALL.LINE_ID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900" b="0" baseline="0" dirty="0" smtClean="0"/>
              <a:t>RELEASE_STATUS : </a:t>
            </a:r>
            <a:r>
              <a:rPr lang="zh-TW" altLang="en-US" sz="900" b="0" baseline="0" dirty="0" smtClean="0"/>
              <a:t>撿料狀態碼</a:t>
            </a:r>
            <a:r>
              <a:rPr lang="en-US" altLang="zh-TW" sz="900" b="0" baseline="0" dirty="0" smtClean="0"/>
              <a:t>, reference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WSH_LOOKUPS.LOOKUP_CODE ( LO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OKUP_TYPE =  'PICK_STATUS‘ )</a:t>
            </a:r>
            <a:endParaRPr lang="en-US" altLang="zh-TW" sz="1100" b="0" baseline="0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900" b="0" baseline="0" dirty="0" smtClean="0"/>
              <a:t>SRC_REQUESTED_QUANTITY : </a:t>
            </a:r>
            <a:r>
              <a:rPr lang="zh-TW" altLang="en-US" sz="900" b="0" baseline="0" dirty="0" smtClean="0"/>
              <a:t>原始需求數量</a:t>
            </a:r>
            <a:r>
              <a:rPr lang="en-US" altLang="zh-TW" sz="900" b="0" baseline="0" dirty="0" smtClean="0"/>
              <a:t>,</a:t>
            </a:r>
            <a:r>
              <a:rPr lang="zh-TW" altLang="en-US" sz="900" b="0" baseline="0" dirty="0" smtClean="0"/>
              <a:t> 假如因為單一倉庫或批號庫存不足而分別撿料</a:t>
            </a:r>
            <a:r>
              <a:rPr lang="en-US" altLang="zh-TW" sz="900" b="0" baseline="0" dirty="0" smtClean="0"/>
              <a:t>,</a:t>
            </a:r>
            <a:r>
              <a:rPr lang="zh-TW" altLang="en-US" sz="900" b="0" baseline="0" dirty="0" smtClean="0"/>
              <a:t>系統會依撿料明細寫入本</a:t>
            </a:r>
            <a:r>
              <a:rPr lang="en-US" altLang="zh-TW" sz="900" b="0" baseline="0" dirty="0" smtClean="0"/>
              <a:t>table,</a:t>
            </a:r>
            <a:r>
              <a:rPr lang="zh-TW" altLang="en-US" sz="900" b="0" baseline="0" dirty="0" smtClean="0"/>
              <a:t> 此欄位記錄原始撿料的需求量</a:t>
            </a:r>
            <a:endParaRPr lang="en-US" altLang="zh-TW" sz="900" b="0" baseline="0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900" b="0" baseline="0" dirty="0" smtClean="0"/>
              <a:t>REQUESTED_QUANTITY : </a:t>
            </a:r>
            <a:r>
              <a:rPr lang="zh-TW" altLang="en-US" sz="900" b="0" baseline="0" dirty="0" smtClean="0"/>
              <a:t>實際需求數量</a:t>
            </a:r>
            <a:r>
              <a:rPr lang="en-US" altLang="zh-TW" sz="900" b="0" baseline="0" dirty="0" smtClean="0"/>
              <a:t>,</a:t>
            </a:r>
            <a:r>
              <a:rPr lang="zh-TW" altLang="en-US" sz="900" b="0" baseline="0" dirty="0" smtClean="0"/>
              <a:t> 例如</a:t>
            </a:r>
            <a:r>
              <a:rPr lang="en-US" altLang="zh-TW" sz="900" b="0" baseline="0" dirty="0" smtClean="0"/>
              <a:t>:</a:t>
            </a:r>
            <a:r>
              <a:rPr lang="zh-TW" altLang="en-US" sz="900" b="0" baseline="0" dirty="0" smtClean="0"/>
              <a:t> 原始訂單</a:t>
            </a:r>
            <a:r>
              <a:rPr lang="en-US" altLang="zh-TW" sz="900" b="0" baseline="0" dirty="0" smtClean="0"/>
              <a:t>50</a:t>
            </a:r>
            <a:r>
              <a:rPr lang="zh-TW" altLang="en-US" sz="900" b="0" baseline="0" dirty="0" smtClean="0"/>
              <a:t>單位</a:t>
            </a:r>
            <a:r>
              <a:rPr lang="en-US" altLang="zh-TW" sz="900" b="0" baseline="0" dirty="0" smtClean="0"/>
              <a:t>,</a:t>
            </a:r>
            <a:r>
              <a:rPr lang="zh-TW" altLang="en-US" sz="900" b="0" baseline="0" dirty="0" smtClean="0"/>
              <a:t> 倉庫</a:t>
            </a:r>
            <a:r>
              <a:rPr lang="en-US" altLang="zh-TW" sz="900" b="0" baseline="0" dirty="0" smtClean="0"/>
              <a:t>A </a:t>
            </a:r>
            <a:r>
              <a:rPr lang="zh-TW" altLang="en-US" sz="900" b="0" baseline="0" dirty="0" smtClean="0"/>
              <a:t>有</a:t>
            </a:r>
            <a:r>
              <a:rPr lang="en-US" altLang="zh-TW" sz="900" b="0" baseline="0" dirty="0" smtClean="0"/>
              <a:t>30</a:t>
            </a:r>
            <a:r>
              <a:rPr lang="zh-TW" altLang="en-US" sz="900" b="0" baseline="0" dirty="0" smtClean="0"/>
              <a:t>單位</a:t>
            </a:r>
            <a:r>
              <a:rPr lang="en-US" altLang="zh-TW" sz="900" b="0" baseline="0" dirty="0" smtClean="0"/>
              <a:t>,</a:t>
            </a:r>
            <a:r>
              <a:rPr lang="zh-TW" altLang="en-US" sz="900" b="0" baseline="0" dirty="0" smtClean="0"/>
              <a:t> 倉庫</a:t>
            </a:r>
            <a:r>
              <a:rPr lang="en-US" altLang="zh-TW" sz="900" b="0" baseline="0" dirty="0" smtClean="0"/>
              <a:t>B</a:t>
            </a:r>
            <a:r>
              <a:rPr lang="zh-TW" altLang="en-US" sz="900" b="0" baseline="0" dirty="0" smtClean="0"/>
              <a:t>有</a:t>
            </a:r>
            <a:r>
              <a:rPr lang="en-US" altLang="zh-TW" sz="900" b="0" baseline="0" dirty="0" smtClean="0"/>
              <a:t>20</a:t>
            </a:r>
            <a:r>
              <a:rPr lang="zh-TW" altLang="en-US" sz="900" b="0" baseline="0" dirty="0" smtClean="0"/>
              <a:t>單位</a:t>
            </a:r>
            <a:r>
              <a:rPr lang="en-US" altLang="zh-TW" sz="900" b="0" baseline="0" dirty="0" smtClean="0"/>
              <a:t>,</a:t>
            </a:r>
            <a:r>
              <a:rPr lang="zh-TW" altLang="en-US" sz="900" b="0" baseline="0" dirty="0" smtClean="0"/>
              <a:t> 系統會再寫入一筆資料到本</a:t>
            </a:r>
            <a:r>
              <a:rPr lang="en-US" altLang="zh-TW" sz="900" b="0" baseline="0" dirty="0" smtClean="0"/>
              <a:t>table 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zh-TW" altLang="en-US" sz="900" b="0" baseline="0" dirty="0" smtClean="0"/>
              <a:t>兩筆的</a:t>
            </a:r>
            <a:r>
              <a:rPr lang="en-US" altLang="zh-TW" sz="900" b="0" baseline="0" dirty="0" smtClean="0"/>
              <a:t>SRC_REQUESTED_QUANTITY</a:t>
            </a:r>
            <a:r>
              <a:rPr lang="zh-TW" altLang="en-US" sz="900" b="0" baseline="0" dirty="0" smtClean="0"/>
              <a:t> 都是 </a:t>
            </a:r>
            <a:r>
              <a:rPr lang="en-US" altLang="zh-TW" sz="900" b="0" baseline="0" dirty="0" smtClean="0"/>
              <a:t>50,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zh-TW" sz="900" b="0" baseline="0" dirty="0" smtClean="0"/>
              <a:t>SUBINVENTORY=‘A’</a:t>
            </a:r>
            <a:r>
              <a:rPr lang="zh-TW" altLang="en-US" sz="900" b="0" baseline="0" dirty="0" smtClean="0"/>
              <a:t>的</a:t>
            </a:r>
            <a:r>
              <a:rPr lang="en-US" altLang="zh-TW" sz="900" b="0" baseline="0" dirty="0" smtClean="0"/>
              <a:t>REQUESTED_QUANTITY</a:t>
            </a:r>
            <a:r>
              <a:rPr lang="zh-TW" altLang="en-US" sz="900" b="0" baseline="0" dirty="0" smtClean="0"/>
              <a:t>為</a:t>
            </a:r>
            <a:r>
              <a:rPr lang="en-US" altLang="zh-TW" sz="900" b="0" baseline="0" dirty="0" smtClean="0"/>
              <a:t>30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zh-TW" sz="900" b="0" baseline="0" dirty="0" smtClean="0"/>
              <a:t>SUBINVENTORY=‘B’</a:t>
            </a:r>
            <a:r>
              <a:rPr lang="zh-TW" altLang="en-US" sz="900" b="0" baseline="0" dirty="0" smtClean="0"/>
              <a:t>的</a:t>
            </a:r>
            <a:r>
              <a:rPr lang="en-US" altLang="zh-TW" sz="900" b="0" baseline="0" dirty="0" smtClean="0"/>
              <a:t>REQUESTED_QUANTITY</a:t>
            </a:r>
            <a:r>
              <a:rPr lang="zh-TW" altLang="en-US" sz="900" b="0" baseline="0" dirty="0" smtClean="0"/>
              <a:t>為</a:t>
            </a:r>
            <a:r>
              <a:rPr lang="en-US" altLang="zh-TW" sz="900" b="0" baseline="0" dirty="0" smtClean="0"/>
              <a:t>20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900" b="0" baseline="0" dirty="0" smtClean="0"/>
              <a:t>SUBINVENTORY : </a:t>
            </a:r>
            <a:r>
              <a:rPr lang="zh-TW" altLang="en-US" sz="900" b="0" baseline="0" dirty="0" smtClean="0"/>
              <a:t>撿料倉庫</a:t>
            </a:r>
            <a:endParaRPr lang="en-US" altLang="zh-TW" sz="900" b="0" baseline="0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900" b="0" baseline="0" dirty="0" smtClean="0"/>
              <a:t>LOT_NUMBER : </a:t>
            </a:r>
            <a:r>
              <a:rPr lang="zh-TW" altLang="en-US" sz="900" b="0" baseline="0" dirty="0" smtClean="0"/>
              <a:t>撿料批號</a:t>
            </a:r>
            <a:endParaRPr lang="en-US" altLang="zh-TW" sz="900" b="0" baseline="0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900" b="0" baseline="0" dirty="0" smtClean="0"/>
              <a:t>PICKED_QUANTITY : </a:t>
            </a:r>
            <a:r>
              <a:rPr lang="zh-TW" altLang="en-US" sz="900" b="0" baseline="0" dirty="0" smtClean="0"/>
              <a:t>已撿數量</a:t>
            </a:r>
            <a:endParaRPr lang="en-US" altLang="zh-TW" sz="900" b="0" baseline="0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900" b="0" baseline="0" dirty="0" smtClean="0"/>
              <a:t>SHIPPED_QUANTITY : </a:t>
            </a:r>
            <a:r>
              <a:rPr lang="zh-TW" altLang="en-US" sz="900" b="0" baseline="0" dirty="0" smtClean="0"/>
              <a:t>已出貨數量</a:t>
            </a:r>
            <a:endParaRPr lang="en-US" altLang="zh-TW" sz="900" b="0" baseline="0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900" b="0" baseline="0" dirty="0" smtClean="0"/>
              <a:t>INV_INTERFACED_FLAG : </a:t>
            </a:r>
            <a:r>
              <a:rPr lang="zh-TW" altLang="en-US" sz="900" b="0" baseline="0" dirty="0" smtClean="0"/>
              <a:t>是否已拋轉 </a:t>
            </a:r>
            <a:r>
              <a:rPr lang="en-US" altLang="zh-TW" sz="900" b="0" baseline="0" dirty="0" smtClean="0"/>
              <a:t>Inventory Interface ?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sz="900" b="0" baseline="0" dirty="0" smtClean="0"/>
              <a:t>OE_INTERFACED_FLAG :  </a:t>
            </a:r>
            <a:r>
              <a:rPr lang="zh-TW" altLang="en-US" sz="900" b="0" baseline="0" dirty="0" smtClean="0"/>
              <a:t>是否已拋轉 </a:t>
            </a:r>
            <a:r>
              <a:rPr lang="en-US" altLang="zh-TW" sz="900" b="0" baseline="0" dirty="0" smtClean="0"/>
              <a:t>AR Interface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需要出貨的訂單明細行</a:t>
            </a:r>
            <a:r>
              <a:rPr lang="en-US" altLang="zh-TW" b="0" i="0" dirty="0" smtClean="0"/>
              <a:t>,</a:t>
            </a:r>
            <a:r>
              <a:rPr lang="zh-TW" altLang="en-US" b="0" i="0" dirty="0" smtClean="0"/>
              <a:t>一旦 </a:t>
            </a:r>
            <a:r>
              <a:rPr lang="en-US" altLang="zh-TW" b="0" i="0" dirty="0" smtClean="0"/>
              <a:t>BOOKED,</a:t>
            </a:r>
            <a:r>
              <a:rPr lang="zh-TW" altLang="en-US" b="0" i="0" dirty="0" smtClean="0"/>
              <a:t> 狀態為</a:t>
            </a:r>
            <a:r>
              <a:rPr lang="en-US" altLang="zh-TW" b="0" i="0" dirty="0" smtClean="0"/>
              <a:t>’Awaiting</a:t>
            </a:r>
            <a:r>
              <a:rPr lang="en-US" altLang="zh-TW" b="0" i="0" baseline="0" dirty="0" smtClean="0"/>
              <a:t> Shipping’,</a:t>
            </a:r>
            <a:r>
              <a:rPr lang="zh-TW" altLang="en-US" b="0" i="0" baseline="0" dirty="0" smtClean="0"/>
              <a:t>系統就會寫入此</a:t>
            </a:r>
            <a:r>
              <a:rPr lang="en-US" altLang="zh-TW" b="0" i="0" baseline="0" dirty="0" smtClean="0"/>
              <a:t>table</a:t>
            </a:r>
            <a:endParaRPr lang="en-US" altLang="zh-TW" b="0" i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b="0" dirty="0" smtClean="0"/>
              <a:t>若撿料後撿到不同倉庫或批號</a:t>
            </a:r>
            <a:r>
              <a:rPr lang="en-US" altLang="zh-TW" b="0" dirty="0" smtClean="0"/>
              <a:t>,</a:t>
            </a:r>
            <a:r>
              <a:rPr lang="zh-TW" altLang="en-US" b="0" dirty="0" smtClean="0"/>
              <a:t>系統會自動再寫入此</a:t>
            </a:r>
            <a:r>
              <a:rPr lang="en-US" altLang="zh-TW" b="0" dirty="0" smtClean="0"/>
              <a:t>table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b="0" dirty="0" smtClean="0"/>
              <a:t>部份撿貨之後</a:t>
            </a:r>
            <a:r>
              <a:rPr lang="en-US" altLang="zh-TW" b="0" dirty="0" smtClean="0"/>
              <a:t>Ship Confirm, </a:t>
            </a:r>
            <a:r>
              <a:rPr lang="zh-TW" altLang="en-US" b="0" dirty="0" smtClean="0"/>
              <a:t>系統自動拆分</a:t>
            </a:r>
            <a:r>
              <a:rPr lang="en-US" altLang="zh-TW" b="0" dirty="0" smtClean="0"/>
              <a:t>Order Line, </a:t>
            </a:r>
            <a:r>
              <a:rPr lang="zh-TW" altLang="en-US" b="0" dirty="0" smtClean="0"/>
              <a:t>也會再寫入此</a:t>
            </a:r>
            <a:r>
              <a:rPr lang="en-US" altLang="zh-TW" b="0" dirty="0" smtClean="0"/>
              <a:t>Table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4C6D56-C993-4E51-B7A8-7BF527FDF00A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019" name="Text Box 51"/>
          <p:cNvSpPr txBox="1">
            <a:spLocks noChangeArrowheads="1"/>
          </p:cNvSpPr>
          <p:nvPr/>
        </p:nvSpPr>
        <p:spPr bwMode="auto">
          <a:xfrm>
            <a:off x="919163" y="8991600"/>
            <a:ext cx="5029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Char char="v"/>
            </a:pPr>
            <a:r>
              <a:rPr lang="zh-TW" altLang="en-US" sz="1200" b="1">
                <a:solidFill>
                  <a:schemeClr val="tx1"/>
                </a:solidFill>
                <a:ea typeface="新細明體" pitchFamily="18" charset="-120"/>
              </a:rPr>
              <a:t>註</a:t>
            </a:r>
            <a:r>
              <a:rPr lang="en-US" altLang="zh-TW" sz="1200" b="1">
                <a:solidFill>
                  <a:schemeClr val="tx1"/>
                </a:solidFill>
                <a:ea typeface="新細明體" pitchFamily="18" charset="-120"/>
              </a:rPr>
              <a:t>1</a:t>
            </a:r>
            <a:r>
              <a:rPr lang="zh-TW" altLang="en-US" sz="1200" b="1">
                <a:solidFill>
                  <a:schemeClr val="tx1"/>
                </a:solidFill>
                <a:ea typeface="新細明體" pitchFamily="18" charset="-120"/>
              </a:rPr>
              <a:t>：</a:t>
            </a:r>
            <a:r>
              <a:rPr lang="en-US" altLang="zh-TW" sz="1200" i="1">
                <a:solidFill>
                  <a:srgbClr val="000000"/>
                </a:solidFill>
                <a:ea typeface="新細明體" pitchFamily="18" charset="-120"/>
                <a:cs typeface="Arial" charset="0"/>
              </a:rPr>
              <a:t>FND_LOOKUP_VALUES  (lookup_code=‘SHIPPING_STATUS’)</a:t>
            </a:r>
          </a:p>
        </p:txBody>
      </p:sp>
      <p:sp>
        <p:nvSpPr>
          <p:cNvPr id="7" name="備忘稿版面配置區 6"/>
          <p:cNvSpPr>
            <a:spLocks noGrp="1"/>
          </p:cNvSpPr>
          <p:nvPr>
            <p:ph type="body" idx="1"/>
          </p:nvPr>
        </p:nvSpPr>
        <p:spPr>
          <a:xfrm>
            <a:off x="847601" y="4574704"/>
            <a:ext cx="4918075" cy="4207296"/>
          </a:xfrm>
        </p:spPr>
        <p:txBody>
          <a:bodyPr>
            <a:normAutofit fontScale="77500" lnSpcReduction="20000"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WSH_NEW_DELIVERIES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 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DELIVERY_ID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NAME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NAME: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畫面上看到的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Delivery Name; 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未客製的情況下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 DELIVERY_ID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與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NAME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相同</a:t>
            </a:r>
            <a:endParaRPr kumimoji="1" lang="en-US" altLang="zh-TW" sz="120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STATUS_CODE</a:t>
            </a:r>
            <a:r>
              <a:rPr lang="en-US" altLang="zh-TW" sz="800" b="0" baseline="0" dirty="0" smtClean="0"/>
              <a:t>: </a:t>
            </a:r>
            <a:r>
              <a:rPr lang="zh-TW" altLang="en-US" sz="800" b="0" baseline="0" dirty="0" smtClean="0"/>
              <a:t>狀態碼</a:t>
            </a:r>
            <a:r>
              <a:rPr lang="en-US" altLang="zh-TW" sz="800" b="0" baseline="0" dirty="0" smtClean="0"/>
              <a:t>, reference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WSH_LOOKUPS.LOOKUP_CODE ( LO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OKUP_TYPE =  ‘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DELIVERY_STATUS’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)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CONFIRM_DATE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執行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Ship Confirm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日期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CONFIRM_BY :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執行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Ship Confirm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的</a:t>
            </a:r>
            <a:r>
              <a:rPr kumimoji="1" lang="en-US" altLang="zh-TW" sz="900" b="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user_name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注意不是</a:t>
            </a:r>
            <a:r>
              <a:rPr kumimoji="1" lang="en-US" altLang="zh-TW" sz="900" b="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user_id</a:t>
            </a:r>
            <a:endParaRPr kumimoji="1" lang="en-US" altLang="zh-TW" sz="900" b="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INITIAL_PICKUP_DATE : ship confirm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時輸入的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Actual Departure Date , 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庫存異動之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Sales Order Issue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的</a:t>
            </a:r>
            <a:r>
              <a:rPr kumimoji="1" lang="en-US" altLang="zh-TW" sz="900" b="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transaction_date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  <a:r>
              <a:rPr kumimoji="1" lang="zh-TW" altLang="en-US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以此日期為準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b="0" i="0" dirty="0" smtClean="0"/>
              <a:t>New install</a:t>
            </a:r>
            <a:r>
              <a:rPr lang="zh-TW" altLang="en-US" b="0" i="0" baseline="0" dirty="0" smtClean="0"/>
              <a:t> </a:t>
            </a:r>
            <a:r>
              <a:rPr lang="en-US" altLang="zh-TW" b="0" i="0" baseline="0" dirty="0" smtClean="0"/>
              <a:t>Instance DELIVERY_ID</a:t>
            </a:r>
            <a:r>
              <a:rPr lang="zh-TW" altLang="en-US" b="0" i="0" baseline="0" dirty="0" smtClean="0"/>
              <a:t>所使用的 </a:t>
            </a:r>
            <a:r>
              <a:rPr lang="en-US" altLang="zh-TW" b="0" i="0" baseline="0" dirty="0" smtClean="0"/>
              <a:t>WSH_NEW_DELIVERIES_S database sequence </a:t>
            </a:r>
            <a:r>
              <a:rPr lang="zh-TW" altLang="en-US" b="0" i="0" baseline="0" dirty="0" smtClean="0"/>
              <a:t>的</a:t>
            </a:r>
            <a:r>
              <a:rPr lang="en-US" altLang="zh-TW" b="0" i="0" baseline="0" dirty="0" err="1" smtClean="0"/>
              <a:t>cashe</a:t>
            </a:r>
            <a:r>
              <a:rPr lang="zh-TW" altLang="en-US" b="0" i="0" baseline="0" dirty="0" smtClean="0"/>
              <a:t>為</a:t>
            </a:r>
            <a:r>
              <a:rPr lang="en-US" altLang="zh-TW" b="0" i="0" baseline="0" dirty="0" smtClean="0"/>
              <a:t>1000, </a:t>
            </a:r>
            <a:r>
              <a:rPr lang="zh-TW" altLang="en-US" b="0" i="0" baseline="0" dirty="0" smtClean="0"/>
              <a:t>標準功能 </a:t>
            </a:r>
            <a:r>
              <a:rPr lang="en-US" altLang="zh-TW" b="0" i="0" baseline="0" dirty="0" smtClean="0"/>
              <a:t>NAME </a:t>
            </a:r>
            <a:r>
              <a:rPr lang="zh-TW" altLang="en-US" b="0" i="0" baseline="0" dirty="0" smtClean="0"/>
              <a:t>的來源為</a:t>
            </a:r>
            <a:r>
              <a:rPr lang="en-US" altLang="zh-TW" b="0" i="0" baseline="0" dirty="0" smtClean="0"/>
              <a:t>DELIVERY_ID, </a:t>
            </a:r>
            <a:r>
              <a:rPr lang="zh-TW" altLang="en-US" b="0" i="0" baseline="0" dirty="0" smtClean="0"/>
              <a:t>就會發生有時候跳好幾百號的狀況</a:t>
            </a:r>
            <a:r>
              <a:rPr lang="en-US" altLang="zh-TW" b="0" i="0" baseline="0" dirty="0" smtClean="0"/>
              <a:t>;</a:t>
            </a:r>
            <a:br>
              <a:rPr lang="en-US" altLang="zh-TW" b="0" i="0" baseline="0" dirty="0" smtClean="0"/>
            </a:br>
            <a:r>
              <a:rPr lang="zh-TW" altLang="en-US" b="0" i="0" baseline="0" dirty="0" smtClean="0"/>
              <a:t>可以依公司出貨頻率修改 </a:t>
            </a:r>
            <a:r>
              <a:rPr lang="en-US" altLang="zh-TW" b="0" i="0" baseline="0" dirty="0" smtClean="0"/>
              <a:t>WSH_NEW_DELIVERIES_S database sequence </a:t>
            </a:r>
            <a:r>
              <a:rPr lang="zh-TW" altLang="en-US" b="0" i="0" baseline="0" dirty="0" smtClean="0"/>
              <a:t>的</a:t>
            </a:r>
            <a:r>
              <a:rPr lang="en-US" altLang="zh-TW" b="0" i="0" baseline="0" dirty="0" smtClean="0"/>
              <a:t>cache, </a:t>
            </a:r>
            <a:r>
              <a:rPr lang="zh-TW" altLang="en-US" b="0" i="0" baseline="0" dirty="0" smtClean="0"/>
              <a:t>若不需要</a:t>
            </a:r>
            <a:r>
              <a:rPr lang="en-US" altLang="zh-TW" b="0" i="0" baseline="0" dirty="0" smtClean="0"/>
              <a:t>cache, </a:t>
            </a:r>
            <a:r>
              <a:rPr lang="zh-TW" altLang="en-US" b="0" i="0" baseline="0" dirty="0" smtClean="0"/>
              <a:t>指令為</a:t>
            </a:r>
            <a:r>
              <a:rPr lang="en-US" altLang="zh-TW" b="0" i="0" baseline="0" dirty="0" smtClean="0"/>
              <a:t/>
            </a:r>
            <a:br>
              <a:rPr lang="en-US" altLang="zh-TW" b="0" i="0" baseline="0" dirty="0" smtClean="0"/>
            </a:br>
            <a:r>
              <a:rPr lang="en-US" altLang="zh-TW" b="0" i="0" baseline="0" dirty="0" smtClean="0"/>
              <a:t>alter sequence </a:t>
            </a:r>
            <a:r>
              <a:rPr lang="en-US" altLang="zh-TW" b="0" i="0" baseline="0" dirty="0" err="1" smtClean="0"/>
              <a:t>wsh.WSH_NEW_DELIVERIES_S</a:t>
            </a:r>
            <a:r>
              <a:rPr lang="en-US" altLang="zh-TW" b="0" i="0" baseline="0" dirty="0" smtClean="0"/>
              <a:t>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nocache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請注意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 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以上修改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Database Sequence </a:t>
            </a:r>
            <a:r>
              <a:rPr lang="en-US" altLang="zh-TW" b="0" i="0" baseline="0" dirty="0" err="1" smtClean="0"/>
              <a:t>wsh.WSH_NEW_DELIVERIES_S</a:t>
            </a:r>
            <a:r>
              <a:rPr lang="en-US" altLang="zh-TW" b="0" i="0" baseline="0" dirty="0" smtClean="0"/>
              <a:t> </a:t>
            </a:r>
            <a:r>
              <a:rPr lang="zh-TW" altLang="en-US" b="0" i="0" baseline="0" dirty="0" smtClean="0"/>
              <a:t>為</a:t>
            </a:r>
            <a:r>
              <a:rPr lang="en-US" altLang="zh-TW" b="0" i="0" baseline="0" dirty="0" smtClean="0"/>
              <a:t>No Cache, </a:t>
            </a:r>
            <a:r>
              <a:rPr lang="zh-TW" altLang="en-US" b="0" i="0" baseline="0" dirty="0" smtClean="0"/>
              <a:t>並不表示不會跳號</a:t>
            </a:r>
            <a:r>
              <a:rPr lang="en-US" altLang="zh-TW" b="0" i="0" baseline="0" dirty="0" smtClean="0"/>
              <a:t>, </a:t>
            </a:r>
            <a:r>
              <a:rPr lang="zh-TW" altLang="en-US" b="0" i="0" baseline="0" dirty="0" smtClean="0"/>
              <a:t>於</a:t>
            </a:r>
            <a:r>
              <a:rPr lang="en-US" altLang="zh-TW" b="0" i="0" baseline="0" dirty="0" smtClean="0"/>
              <a:t>Delivery</a:t>
            </a:r>
            <a:r>
              <a:rPr lang="zh-TW" altLang="en-US" b="0" i="0" baseline="0" dirty="0" smtClean="0"/>
              <a:t>新增一筆也會取號</a:t>
            </a:r>
            <a:r>
              <a:rPr lang="en-US" altLang="zh-TW" b="0" i="0" baseline="0" dirty="0" smtClean="0"/>
              <a:t>, </a:t>
            </a:r>
            <a:r>
              <a:rPr lang="zh-TW" altLang="en-US" b="0" i="0" baseline="0" dirty="0" smtClean="0"/>
              <a:t>符合允許被刪除的條件</a:t>
            </a:r>
            <a:r>
              <a:rPr lang="en-US" altLang="zh-TW" b="0" i="0" baseline="0" dirty="0" smtClean="0"/>
              <a:t>, </a:t>
            </a:r>
            <a:r>
              <a:rPr lang="zh-TW" altLang="en-US" b="0" i="0" baseline="0" dirty="0" smtClean="0"/>
              <a:t>也可以刪除</a:t>
            </a:r>
            <a:r>
              <a:rPr lang="en-US" altLang="zh-TW" b="0" i="0" baseline="0" dirty="0" smtClean="0"/>
              <a:t>, </a:t>
            </a:r>
            <a:r>
              <a:rPr lang="zh-TW" altLang="en-US" b="0" i="0" baseline="0" dirty="0" smtClean="0"/>
              <a:t>日後看到就是</a:t>
            </a:r>
            <a:r>
              <a:rPr lang="en-US" altLang="zh-TW" b="0" i="0" baseline="0" dirty="0" smtClean="0"/>
              <a:t>”</a:t>
            </a:r>
            <a:r>
              <a:rPr lang="zh-TW" altLang="en-US" b="0" i="0" baseline="0" dirty="0" smtClean="0"/>
              <a:t>空號</a:t>
            </a:r>
            <a:r>
              <a:rPr lang="en-US" altLang="zh-TW" b="0" i="0" baseline="0" dirty="0" smtClean="0"/>
              <a:t>”(</a:t>
            </a:r>
            <a:r>
              <a:rPr lang="zh-TW" altLang="en-US" b="0" i="0" baseline="0" dirty="0" smtClean="0"/>
              <a:t>跳號</a:t>
            </a:r>
            <a:r>
              <a:rPr lang="en-US" altLang="zh-TW" b="0" i="0" baseline="0" dirty="0" smtClean="0"/>
              <a:t>)</a:t>
            </a:r>
            <a:r>
              <a:rPr lang="zh-TW" altLang="en-US" b="0" i="0" baseline="0" dirty="0" smtClean="0"/>
              <a:t>。</a:t>
            </a:r>
            <a:endParaRPr kumimoji="1" lang="en-US" altLang="zh-TW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b="0" i="0" dirty="0" smtClean="0"/>
              <a:t>Delivery(WSH_NEW_DELIVERIES) </a:t>
            </a:r>
            <a:r>
              <a:rPr lang="zh-TW" altLang="en-US" b="0" i="0" dirty="0" smtClean="0"/>
              <a:t>與</a:t>
            </a:r>
            <a:r>
              <a:rPr lang="en-US" altLang="zh-TW" b="0" i="0" baseline="0" dirty="0" smtClean="0"/>
              <a:t> shipping Detail (WSH_DELIVERY_DETAILS)</a:t>
            </a:r>
            <a:r>
              <a:rPr lang="zh-TW" altLang="en-US" b="0" i="0" baseline="0" dirty="0" smtClean="0"/>
              <a:t>之間由</a:t>
            </a:r>
            <a:r>
              <a:rPr lang="en-US" altLang="zh-TW" b="0" i="0" baseline="0" dirty="0" smtClean="0"/>
              <a:t>WSH_DELIVER_ASSIGNMENTS </a:t>
            </a:r>
            <a:r>
              <a:rPr lang="zh-TW" altLang="en-US" b="0" i="0" baseline="0" dirty="0" smtClean="0"/>
              <a:t>串連</a:t>
            </a:r>
            <a:r>
              <a:rPr lang="en-US" altLang="zh-TW" b="0" i="0" baseline="0" dirty="0" smtClean="0"/>
              <a:t>, </a:t>
            </a:r>
            <a:r>
              <a:rPr lang="en-US" altLang="zh-TW" b="0" i="0" baseline="0" dirty="0" err="1" smtClean="0"/>
              <a:t>sql</a:t>
            </a:r>
            <a:r>
              <a:rPr lang="zh-TW" altLang="en-US" b="0" i="0" baseline="0" dirty="0" smtClean="0"/>
              <a:t>如下</a:t>
            </a:r>
            <a:endParaRPr lang="en-US" altLang="zh-TW" b="0" i="0" baseline="0" dirty="0" smtClean="0"/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SELECT </a:t>
            </a: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wnd.name , </a:t>
            </a: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wnd.status_code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wnd.initial_pickup_date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actual_departure_date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wnd.confirm_date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confirm_date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wdd.*</a:t>
            </a: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FROM </a:t>
            </a: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WSH_NEW_DELIVERIES        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wnd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WSH_DELIVERY_ASSIGNMENTS  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wda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WSH_DELIVERY_DETAILS      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wdd</a:t>
            </a:r>
            <a:endParaRPr kumimoji="1" lang="en-US" altLang="zh-TW" sz="120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WHERE 1=1   </a:t>
            </a: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AND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wdd.delivery_detail_id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= 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wda.delivery_detail_id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(+)</a:t>
            </a:r>
          </a:p>
          <a:p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AND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wda.delivery_id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        =  </a:t>
            </a:r>
            <a:r>
              <a:rPr kumimoji="1" lang="en-US" altLang="zh-TW" sz="120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wnd.delivery_id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(+) </a:t>
            </a:r>
          </a:p>
          <a:p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endParaRPr lang="en-US" altLang="zh-TW" b="0" i="0" baseline="0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C5ED26-DD55-40E6-9DF2-56970EFD4F2A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" name="備忘稿版面配置區 5"/>
          <p:cNvSpPr>
            <a:spLocks noGrp="1"/>
          </p:cNvSpPr>
          <p:nvPr>
            <p:ph type="body" idx="1"/>
          </p:nvPr>
        </p:nvSpPr>
        <p:spPr>
          <a:xfrm>
            <a:off x="775593" y="4718720"/>
            <a:ext cx="5112568" cy="3528392"/>
          </a:xfrm>
        </p:spPr>
        <p:txBody>
          <a:bodyPr>
            <a:normAutofit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WSH_DELIVERY_LEGS /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WSH_TRIP_STOPS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 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WSH_DELIVERY_LEGS : 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DELIVERY_LEG_ID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WSH_TRIP_STOPS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: </a:t>
            </a:r>
            <a:r>
              <a:rPr lang="en-US" altLang="zh-TW" dirty="0" smtClean="0"/>
              <a:t>STOP_ID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STATUS_CODE</a:t>
            </a:r>
            <a:r>
              <a:rPr lang="en-US" altLang="zh-TW" sz="800" b="0" baseline="0" dirty="0" smtClean="0"/>
              <a:t>: </a:t>
            </a:r>
            <a:r>
              <a:rPr lang="zh-TW" altLang="en-US" sz="800" b="0" baseline="0" dirty="0" smtClean="0"/>
              <a:t>狀態碼</a:t>
            </a:r>
            <a:r>
              <a:rPr lang="en-US" altLang="zh-TW" sz="800" b="0" baseline="0" dirty="0" smtClean="0"/>
              <a:t>, reference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WSH_LOOKUPS.LOOKUP_CODE ( LO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OKUP_TYPE =  ‘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TRIP_STOP_STATUS’</a:t>
            </a:r>
            <a:r>
              <a:rPr kumimoji="1" lang="en-US" altLang="zh-TW" sz="9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)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TRIP_ID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: reference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WSH_TRIPS.TRIP_ID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b="0" i="0" dirty="0" smtClean="0"/>
              <a:t>Trip</a:t>
            </a:r>
            <a:r>
              <a:rPr lang="en-US" altLang="zh-TW" b="0" i="0" baseline="0" dirty="0" smtClean="0"/>
              <a:t> Stop</a:t>
            </a:r>
            <a:r>
              <a:rPr lang="zh-TW" altLang="en-US" b="0" i="0" baseline="0" dirty="0" smtClean="0"/>
              <a:t>與</a:t>
            </a:r>
            <a:r>
              <a:rPr lang="en-US" altLang="zh-TW" b="0" i="0" baseline="0" dirty="0" smtClean="0"/>
              <a:t>Delivery</a:t>
            </a:r>
            <a:r>
              <a:rPr lang="zh-TW" altLang="en-US" b="0" i="0" baseline="0" dirty="0" smtClean="0"/>
              <a:t>之間以</a:t>
            </a:r>
            <a:r>
              <a:rPr lang="en-US" altLang="zh-TW" b="0" i="0" baseline="0" dirty="0" smtClean="0"/>
              <a:t> WSH_DELIVERY_LEDS table</a:t>
            </a:r>
            <a:r>
              <a:rPr lang="zh-TW" altLang="en-US" b="0" i="0" baseline="0" dirty="0" smtClean="0"/>
              <a:t>串連</a:t>
            </a:r>
            <a:r>
              <a:rPr lang="en-US" altLang="zh-TW" b="0" i="0" baseline="0" dirty="0" smtClean="0"/>
              <a:t>,</a:t>
            </a:r>
            <a:r>
              <a:rPr lang="zh-TW" altLang="en-US" b="0" i="0" baseline="0" dirty="0" smtClean="0"/>
              <a:t> 其中 </a:t>
            </a:r>
            <a:r>
              <a:rPr lang="en-US" altLang="zh-TW" b="0" i="0" baseline="0" dirty="0" smtClean="0"/>
              <a:t>PICK_UP_STOP_ID </a:t>
            </a:r>
            <a:r>
              <a:rPr lang="zh-TW" altLang="en-US" b="0" i="0" baseline="0" dirty="0" smtClean="0"/>
              <a:t>與 </a:t>
            </a:r>
            <a:r>
              <a:rPr lang="en-US" altLang="zh-TW" b="0" i="0" baseline="0" dirty="0" smtClean="0"/>
              <a:t>DROP_OFF_STOP_ID </a:t>
            </a:r>
            <a:r>
              <a:rPr lang="zh-TW" altLang="en-US" b="0" i="0" baseline="0" dirty="0" smtClean="0"/>
              <a:t>各別對應一筆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WSH_TRIP_STOPS.STOP_ID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若沒有特殊需求規畫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Trip Stop, Delivery Ship Confirm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會自動產生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’Pick Up’(WSH_DELIVERY_LEGS.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PICK_UP_STOP_ID) 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及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’ Dropped off’( WSH_DELIVERY_LEGS.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DROP_OFF_STOP_ID) 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的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Stops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此二個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tables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串起來為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WSH_DELIVERY_STOPS_V view</a:t>
            </a:r>
            <a:endParaRPr lang="en-US" altLang="zh-TW" b="0" i="0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4C89E7-8399-45C5-A7E9-542EE5FB6AF2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" name="備忘稿版面配置區 5"/>
          <p:cNvSpPr>
            <a:spLocks noGrp="1"/>
          </p:cNvSpPr>
          <p:nvPr>
            <p:ph type="body" idx="1"/>
          </p:nvPr>
        </p:nvSpPr>
        <p:spPr>
          <a:xfrm>
            <a:off x="847601" y="4790728"/>
            <a:ext cx="4918075" cy="2719238"/>
          </a:xfrm>
        </p:spPr>
        <p:txBody>
          <a:bodyPr>
            <a:normAutofit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WSH_TRIPS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 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TRIP_ID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NAME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NAME : </a:t>
            </a:r>
            <a:r>
              <a:rPr kumimoji="1" lang="zh-TW" altLang="en-US" sz="9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標準功能為</a:t>
            </a:r>
            <a:r>
              <a:rPr kumimoji="1" lang="en-US" altLang="zh-TW" sz="9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TRIP_ID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TRIP_ID : </a:t>
            </a:r>
            <a:r>
              <a:rPr kumimoji="1" lang="zh-TW" altLang="en-US" sz="9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取號來源為</a:t>
            </a:r>
            <a:r>
              <a:rPr kumimoji="1" lang="en-US" altLang="zh-TW" sz="900" b="0" i="0" kern="1200" dirty="0" err="1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wsh.WSH_TRIPS_S</a:t>
            </a:r>
            <a:r>
              <a:rPr kumimoji="1" lang="en-US" altLang="zh-TW" sz="9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database sequence, </a:t>
            </a:r>
            <a:r>
              <a:rPr kumimoji="1" lang="zh-TW" altLang="en-US" sz="9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新安裝的</a:t>
            </a:r>
            <a:r>
              <a:rPr kumimoji="1" lang="en-US" altLang="zh-TW" sz="9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cache</a:t>
            </a:r>
            <a:r>
              <a:rPr kumimoji="1" lang="en-US" altLang="zh-TW" sz="900" b="0" i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size 1000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要從</a:t>
            </a:r>
            <a:r>
              <a:rPr lang="en-US" altLang="zh-TW" b="0" i="0" dirty="0" smtClean="0"/>
              <a:t>Delivery detail</a:t>
            </a:r>
            <a:r>
              <a:rPr lang="zh-TW" altLang="en-US" b="0" i="0" dirty="0" smtClean="0"/>
              <a:t>抓至</a:t>
            </a:r>
            <a:r>
              <a:rPr lang="en-US" altLang="zh-TW" b="0" i="0" dirty="0" smtClean="0"/>
              <a:t>trip / tip stop ,</a:t>
            </a:r>
            <a:r>
              <a:rPr lang="zh-TW" altLang="en-US" b="0" i="0" dirty="0" smtClean="0"/>
              <a:t> 可使用</a:t>
            </a:r>
            <a:r>
              <a:rPr lang="en-US" altLang="zh-TW" b="0" i="0" dirty="0" smtClean="0"/>
              <a:t>ORACLE WSH_DELIVERY_STOPS_V view </a:t>
            </a:r>
          </a:p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1C68E-3B37-44B3-851F-247E2A0EE406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" name="備忘稿版面配置區 16"/>
          <p:cNvSpPr>
            <a:spLocks noGrp="1"/>
          </p:cNvSpPr>
          <p:nvPr>
            <p:ph type="body" idx="1"/>
          </p:nvPr>
        </p:nvSpPr>
        <p:spPr>
          <a:xfrm>
            <a:off x="991617" y="4574704"/>
            <a:ext cx="4918075" cy="4464496"/>
          </a:xfrm>
        </p:spPr>
        <p:txBody>
          <a:bodyPr>
            <a:normAutofit fontScale="92500"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MTL_TXN_REQUEST_HEADERS / MTL_TXN_REQUEST_LINES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 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MTL_TXN_REQUEST_HEADERS : </a:t>
            </a:r>
            <a:br>
              <a:rPr lang="en-US" altLang="zh-TW" dirty="0" smtClean="0"/>
            </a:br>
            <a:r>
              <a:rPr lang="en-US" altLang="zh-TW" dirty="0" smtClean="0"/>
              <a:t>a). HEADER_ID</a:t>
            </a:r>
            <a:br>
              <a:rPr lang="en-US" altLang="zh-TW" dirty="0" smtClean="0"/>
            </a:br>
            <a:r>
              <a:rPr lang="en-US" altLang="zh-TW" dirty="0" smtClean="0"/>
              <a:t>b).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REQUEST_NUMBER</a:t>
            </a:r>
            <a:r>
              <a:rPr lang="en-US" altLang="zh-TW" baseline="0" dirty="0" smtClean="0"/>
              <a:t> + ORGANIZATION_ID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MTL_TXN_REQUEST_LINES : </a:t>
            </a:r>
            <a:br>
              <a:rPr lang="en-US" altLang="zh-TW" dirty="0" smtClean="0"/>
            </a:br>
            <a:r>
              <a:rPr lang="en-US" altLang="zh-TW" dirty="0" smtClean="0"/>
              <a:t>a). LINE_ID</a:t>
            </a:r>
            <a:br>
              <a:rPr lang="en-US" altLang="zh-TW" dirty="0" smtClean="0"/>
            </a:br>
            <a:r>
              <a:rPr lang="en-US" altLang="zh-TW" dirty="0" smtClean="0"/>
              <a:t>b).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HEADER_ID</a:t>
            </a:r>
            <a:r>
              <a:rPr lang="en-US" altLang="zh-TW" baseline="0" dirty="0" smtClean="0"/>
              <a:t> + LINE</a:t>
            </a:r>
            <a:r>
              <a:rPr lang="en-US" altLang="zh-TW" dirty="0" smtClean="0"/>
              <a:t>_NUMBER</a:t>
            </a:r>
            <a:r>
              <a:rPr lang="en-US" altLang="zh-TW" baseline="0" dirty="0" smtClean="0"/>
              <a:t> </a:t>
            </a:r>
            <a:endParaRPr lang="en-US" altLang="zh-TW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</a:t>
            </a:r>
            <a:r>
              <a:rPr lang="en-US" altLang="zh-TW" sz="900" dirty="0" smtClean="0"/>
              <a:t>MTL_TXN_REQUEST_HEADERS.MOVE_ORDER_TYPE :</a:t>
            </a:r>
            <a:r>
              <a:rPr lang="zh-TW" altLang="en-US" sz="900" baseline="0" dirty="0" smtClean="0"/>
              <a:t> </a:t>
            </a:r>
            <a:r>
              <a:rPr lang="en-US" altLang="zh-TW" sz="900" baseline="0" dirty="0" smtClean="0"/>
              <a:t>Move order</a:t>
            </a:r>
            <a:r>
              <a:rPr lang="zh-TW" altLang="en-US" sz="900" baseline="0" dirty="0" smtClean="0"/>
              <a:t>類別</a:t>
            </a:r>
            <a:r>
              <a:rPr lang="en-US" altLang="zh-TW" sz="900" baseline="0" dirty="0" smtClean="0"/>
              <a:t>, reference MFG_LOOKUPS.LOOKUP_CODE ( LOOKUP_TYPE =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‘MTL_TXN_REQUEST_STATUS’</a:t>
            </a:r>
            <a:r>
              <a:rPr lang="en-US" altLang="zh-TW" sz="900" baseline="0" dirty="0" smtClean="0"/>
              <a:t>) , </a:t>
            </a:r>
            <a:r>
              <a:rPr lang="zh-TW" altLang="en-US" sz="900" baseline="0" dirty="0" smtClean="0"/>
              <a:t>訂單撿料產生的</a:t>
            </a:r>
            <a:r>
              <a:rPr lang="en-US" altLang="zh-TW" sz="900" baseline="0" dirty="0" smtClean="0"/>
              <a:t>Move Order, </a:t>
            </a:r>
            <a:r>
              <a:rPr lang="zh-TW" altLang="en-US" sz="900" baseline="0" dirty="0" smtClean="0"/>
              <a:t>本欄位值為 </a:t>
            </a:r>
            <a:r>
              <a:rPr lang="en-US" altLang="zh-TW" sz="900" baseline="0" dirty="0" smtClean="0"/>
              <a:t>3 (Pick Wave)</a:t>
            </a:r>
            <a:endParaRPr lang="en-US" altLang="zh-TW" sz="90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900" dirty="0" smtClean="0"/>
              <a:t>MTL_TXN_REQUEST_LINES.LINE_STATUS</a:t>
            </a:r>
            <a:r>
              <a:rPr lang="en-US" altLang="zh-TW" sz="900" baseline="0" dirty="0" smtClean="0"/>
              <a:t> : </a:t>
            </a:r>
            <a:r>
              <a:rPr lang="zh-TW" altLang="en-US" sz="900" baseline="0" dirty="0" smtClean="0"/>
              <a:t>狀態碼</a:t>
            </a:r>
            <a:r>
              <a:rPr lang="en-US" altLang="zh-TW" sz="900" baseline="0" dirty="0" smtClean="0"/>
              <a:t>, reference MFG_LOOKUPS.LOOKUP_CODE ( LOOKUP_TYPE =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'MOVE_ORDER_TYPE‘)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b="0" i="0" dirty="0" smtClean="0"/>
              <a:t>Sales Order Pick Release</a:t>
            </a:r>
            <a:r>
              <a:rPr lang="zh-TW" altLang="en-US" b="0" i="0" dirty="0" smtClean="0"/>
              <a:t>後亦會寫入</a:t>
            </a:r>
            <a:r>
              <a:rPr lang="en-US" altLang="zh-TW" dirty="0" smtClean="0"/>
              <a:t>MTL_MATERIAL_TRANSACTIONS_TEMP table</a:t>
            </a:r>
            <a:r>
              <a:rPr lang="en-US" altLang="zh-TW" baseline="0" dirty="0" smtClean="0"/>
              <a:t>, Transaction Type = ‘Sales Order Pick’, </a:t>
            </a:r>
            <a:r>
              <a:rPr lang="zh-TW" altLang="en-US" b="0" i="0" dirty="0" smtClean="0"/>
              <a:t>未</a:t>
            </a:r>
            <a:r>
              <a:rPr lang="en-US" altLang="zh-TW" b="0" i="0" baseline="0" dirty="0" smtClean="0"/>
              <a:t> Transact M</a:t>
            </a:r>
            <a:r>
              <a:rPr lang="en-US" altLang="zh-TW" b="0" i="0" dirty="0" smtClean="0"/>
              <a:t>ove Order </a:t>
            </a:r>
            <a:r>
              <a:rPr lang="zh-TW" altLang="en-US" b="0" i="0" dirty="0" smtClean="0"/>
              <a:t>以前可以在 </a:t>
            </a:r>
            <a:r>
              <a:rPr lang="en-US" altLang="zh-TW" b="0" i="0" dirty="0" smtClean="0"/>
              <a:t>Inventory -&gt; Transactions -&gt; Pending Transactions </a:t>
            </a:r>
            <a:r>
              <a:rPr lang="zh-TW" altLang="en-US" b="0" i="0" dirty="0" smtClean="0"/>
              <a:t>標準功能查詢到。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可使用</a:t>
            </a:r>
            <a:r>
              <a:rPr lang="en-US" altLang="zh-TW" b="0" i="0" dirty="0" smtClean="0"/>
              <a:t>ORACLE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MTL_TXN_REQUEST_LINES_V view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若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Pick Release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時選擇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’</a:t>
            </a:r>
            <a:r>
              <a:rPr kumimoji="1" lang="en-US" altLang="zh-TW" sz="1200" b="0" i="0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Auo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Pick Confirm’, 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撿料之後的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Move Order Line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會自動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Closed, 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通常不做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Lot control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的客戶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可以選擇這項功能減少操作流程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(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不需要做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Transact Move Order)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。</a:t>
            </a:r>
            <a:endParaRPr lang="en-US" altLang="zh-TW" b="0" i="0" dirty="0" smtClean="0"/>
          </a:p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CD31A6-5116-4F7A-99B1-106F0AA0CAC1}" type="slidenum">
              <a:rPr lang="en-US" altLang="zh-TW"/>
              <a:pPr/>
              <a:t>58</a:t>
            </a:fld>
            <a:endParaRPr lang="en-US" altLang="zh-TW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918075" cy="1831032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　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按下</a:t>
            </a:r>
            <a:r>
              <a:rPr lang="en-US" altLang="zh-TW" b="0" i="0" dirty="0" smtClean="0"/>
              <a:t>Transact</a:t>
            </a:r>
            <a:r>
              <a:rPr lang="zh-TW" altLang="en-US" b="0" i="0" dirty="0" smtClean="0"/>
              <a:t>後系統將 </a:t>
            </a:r>
            <a:r>
              <a:rPr lang="en-US" altLang="zh-TW" dirty="0" smtClean="0"/>
              <a:t>MTL_MATERIAL_TRANSACTIONS_TEMP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資料匯入 </a:t>
            </a:r>
            <a:r>
              <a:rPr lang="en-US" altLang="zh-TW" baseline="0" dirty="0" smtClean="0"/>
              <a:t>MTL_MATERIAL_TRANSACTIONS table (TRANSACTION_TYPE=‘Sales Order Pick’)</a:t>
            </a:r>
            <a:endParaRPr lang="en-US" altLang="zh-TW" b="0" i="0" dirty="0" smtClean="0"/>
          </a:p>
          <a:p>
            <a:pPr>
              <a:buFont typeface="Wingdings" pitchFamily="2" charset="2"/>
              <a:buChar char="v"/>
            </a:pPr>
            <a:endParaRPr lang="zh-TW" altLang="en-US" b="1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　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aseline="0" dirty="0" smtClean="0"/>
              <a:t>若沒有勾選</a:t>
            </a:r>
            <a:r>
              <a:rPr lang="en-US" altLang="zh-TW" baseline="0" dirty="0" smtClean="0"/>
              <a:t>’Defer Interface’</a:t>
            </a:r>
            <a:r>
              <a:rPr lang="zh-TW" altLang="en-US" baseline="0" dirty="0" smtClean="0"/>
              <a:t>，</a:t>
            </a:r>
            <a:r>
              <a:rPr lang="en-US" altLang="zh-TW" baseline="0" dirty="0" smtClean="0"/>
              <a:t>Ship Confirm</a:t>
            </a:r>
            <a:r>
              <a:rPr lang="zh-TW" altLang="en-US" baseline="0" dirty="0" smtClean="0"/>
              <a:t>之後系統會自動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submit‘Interface</a:t>
            </a:r>
            <a:r>
              <a:rPr lang="en-US" altLang="zh-TW" baseline="0" dirty="0" smtClean="0"/>
              <a:t> Trip </a:t>
            </a:r>
            <a:r>
              <a:rPr lang="en-US" altLang="zh-TW" baseline="0" dirty="0" err="1" smtClean="0"/>
              <a:t>Stop’concurrent</a:t>
            </a:r>
            <a:r>
              <a:rPr lang="en-US" altLang="zh-TW" baseline="0" dirty="0" smtClean="0"/>
              <a:t> program, </a:t>
            </a:r>
            <a:r>
              <a:rPr lang="zh-TW" altLang="en-US" baseline="0" dirty="0" smtClean="0"/>
              <a:t>此一</a:t>
            </a:r>
            <a:r>
              <a:rPr lang="en-US" altLang="zh-TW" baseline="0" dirty="0" smtClean="0"/>
              <a:t>Concurrent Request</a:t>
            </a:r>
            <a:r>
              <a:rPr lang="zh-TW" altLang="en-US" baseline="0" dirty="0" smtClean="0"/>
              <a:t>若執行無誤</a:t>
            </a:r>
            <a:r>
              <a:rPr lang="en-US" altLang="zh-TW" baseline="0" dirty="0" smtClean="0"/>
              <a:t>(Complete/Normal,</a:t>
            </a:r>
            <a:r>
              <a:rPr lang="zh-TW" altLang="en-US" baseline="0" dirty="0" smtClean="0"/>
              <a:t> 沒有</a:t>
            </a:r>
            <a:r>
              <a:rPr lang="en-US" altLang="zh-TW" baseline="0" dirty="0" smtClean="0"/>
              <a:t>Error</a:t>
            </a:r>
            <a:r>
              <a:rPr lang="zh-TW" altLang="en-US" baseline="0" dirty="0" smtClean="0"/>
              <a:t>或</a:t>
            </a:r>
            <a:r>
              <a:rPr lang="en-US" altLang="zh-TW" baseline="0" dirty="0" smtClean="0"/>
              <a:t>Warning),</a:t>
            </a:r>
            <a:r>
              <a:rPr lang="zh-TW" altLang="en-US" baseline="0" dirty="0" smtClean="0"/>
              <a:t> 系統會丟出</a:t>
            </a:r>
            <a:r>
              <a:rPr lang="en-US" altLang="zh-TW" baseline="0" dirty="0" smtClean="0"/>
              <a:t>Inventory Interface, </a:t>
            </a:r>
            <a:r>
              <a:rPr lang="zh-TW" altLang="en-US" baseline="0" dirty="0" smtClean="0"/>
              <a:t>產生銷售庫存扣帳</a:t>
            </a:r>
            <a:r>
              <a:rPr lang="en-US" altLang="zh-TW" baseline="0" dirty="0" smtClean="0"/>
              <a:t>(Sales Order Issue)</a:t>
            </a:r>
            <a:r>
              <a:rPr lang="zh-TW" altLang="en-US" baseline="0" dirty="0" smtClean="0"/>
              <a:t>的物料異動。</a:t>
            </a:r>
            <a:endParaRPr lang="en-US" altLang="zh-TW" baseline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baseline="0" dirty="0" smtClean="0"/>
              <a:t>同時</a:t>
            </a:r>
            <a:r>
              <a:rPr lang="en-US" altLang="zh-TW" b="0" i="0" baseline="0" dirty="0" smtClean="0"/>
              <a:t>,</a:t>
            </a:r>
            <a:r>
              <a:rPr lang="zh-TW" altLang="en-US" b="0" i="0" baseline="0" dirty="0" smtClean="0"/>
              <a:t> </a:t>
            </a:r>
            <a:r>
              <a:rPr lang="en-US" altLang="zh-TW" b="0" i="0" baseline="0" dirty="0" smtClean="0"/>
              <a:t>workflow</a:t>
            </a:r>
            <a:r>
              <a:rPr lang="zh-TW" altLang="en-US" b="0" i="0" baseline="0" dirty="0" smtClean="0"/>
              <a:t>也會往下走</a:t>
            </a:r>
            <a:r>
              <a:rPr lang="en-US" altLang="zh-TW" b="0" i="0" baseline="0" dirty="0" smtClean="0"/>
              <a:t>,</a:t>
            </a:r>
            <a:r>
              <a:rPr lang="zh-TW" altLang="en-US" b="0" i="0" baseline="0" dirty="0" smtClean="0"/>
              <a:t> 若需要產生</a:t>
            </a:r>
            <a:r>
              <a:rPr lang="en-US" altLang="zh-TW" b="0" i="0" baseline="0" dirty="0" smtClean="0"/>
              <a:t>AR ,</a:t>
            </a:r>
            <a:r>
              <a:rPr lang="zh-TW" altLang="en-US" b="0" i="0" baseline="0" dirty="0" smtClean="0"/>
              <a:t> 就會拋資料到 </a:t>
            </a:r>
            <a:r>
              <a:rPr lang="en-US" altLang="zh-TW" b="0" i="0" baseline="0" dirty="0" smtClean="0"/>
              <a:t>RA_INTERFACE_LINES_ALL table(</a:t>
            </a:r>
            <a:r>
              <a:rPr lang="zh-TW" altLang="en-US" b="0" i="0" baseline="0" dirty="0" smtClean="0"/>
              <a:t>必須等待</a:t>
            </a:r>
            <a:r>
              <a:rPr lang="en-US" altLang="zh-TW" b="0" i="0" baseline="0" dirty="0" smtClean="0"/>
              <a:t>Workflow Background Process</a:t>
            </a:r>
            <a:r>
              <a:rPr lang="zh-TW" altLang="en-US" b="0" i="0" baseline="0" dirty="0" smtClean="0"/>
              <a:t>執行</a:t>
            </a:r>
            <a:r>
              <a:rPr lang="en-US" altLang="zh-TW" b="0" i="0" baseline="0" dirty="0" smtClean="0"/>
              <a:t>)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baseline="0" dirty="0" smtClean="0"/>
              <a:t>亦會更新</a:t>
            </a:r>
            <a:r>
              <a:rPr lang="en-US" altLang="zh-TW" b="0" i="0" baseline="0" dirty="0" smtClean="0"/>
              <a:t>OE_ORDER_LINES_ALL </a:t>
            </a:r>
            <a:r>
              <a:rPr lang="zh-TW" altLang="en-US" b="0" i="0" baseline="0" dirty="0" smtClean="0"/>
              <a:t>相關欄位 </a:t>
            </a:r>
            <a:r>
              <a:rPr lang="en-US" altLang="zh-TW" b="0" i="0" baseline="0" dirty="0" smtClean="0"/>
              <a:t>( ex: SHIPPED_QUANTITY </a:t>
            </a:r>
            <a:r>
              <a:rPr lang="zh-TW" altLang="en-US" b="0" i="0" baseline="0" dirty="0" smtClean="0"/>
              <a:t>、</a:t>
            </a:r>
            <a:r>
              <a:rPr lang="en-US" altLang="zh-TW" b="0" i="0" baseline="0" dirty="0" smtClean="0"/>
              <a:t>INVOICED_QUANTIYT</a:t>
            </a:r>
            <a:r>
              <a:rPr lang="zh-TW" altLang="en-US" b="0" i="0" baseline="0" dirty="0" smtClean="0"/>
              <a:t>、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INVOICE_INTERFACE_STATUS_CODE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、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FLOW_STATUS_CODE…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等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)</a:t>
            </a:r>
            <a:r>
              <a:rPr kumimoji="1" lang="zh-TW" altLang="en-US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。</a:t>
            </a:r>
            <a:endParaRPr kumimoji="1" lang="en-US" altLang="zh-TW" sz="1200" kern="1200" baseline="0" dirty="0" smtClean="0">
              <a:solidFill>
                <a:schemeClr val="tx1"/>
              </a:solidFill>
              <a:latin typeface="Times New Roman" pitchFamily="18" charset="0"/>
              <a:ea typeface="新細明體" pitchFamily="18" charset="-120"/>
              <a:cs typeface="+mn-cs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b="0" i="0" dirty="0" smtClean="0"/>
              <a:t>WSH_DELIVERY_DETAILS</a:t>
            </a:r>
            <a:r>
              <a:rPr lang="zh-TW" altLang="en-US" b="0" i="0" dirty="0" smtClean="0"/>
              <a:t>與</a:t>
            </a:r>
            <a:r>
              <a:rPr lang="en-US" altLang="zh-TW" b="0" i="0" dirty="0" smtClean="0"/>
              <a:t>WSH_NEW_DELIVERIES</a:t>
            </a:r>
            <a:r>
              <a:rPr lang="zh-TW" altLang="en-US" b="0" i="0" dirty="0" smtClean="0"/>
              <a:t>亦會更新出貨及狀態碼等欄位。</a:t>
            </a:r>
            <a:endParaRPr lang="en-US" altLang="zh-TW" b="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59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474153" y="9684822"/>
            <a:ext cx="261610" cy="184666"/>
          </a:xfrm>
          <a:ln/>
        </p:spPr>
        <p:txBody>
          <a:bodyPr/>
          <a:lstStyle/>
          <a:p>
            <a:fld id="{924275A6-E7F8-4BF4-9D7D-3D0C669B2EA7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41363"/>
            <a:ext cx="4933950" cy="3700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" name="備忘稿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469A9B-BBC1-4D40-A53C-8ED4FDA84E1C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216CC8-610F-41B6-9E6B-A0F14708C8B7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1D1098-19BF-47DA-B938-7311B185274D}" type="slidenum">
              <a:rPr lang="en-US" altLang="zh-TW"/>
              <a:pPr/>
              <a:t>62</a:t>
            </a:fld>
            <a:endParaRPr lang="en-US" altLang="zh-TW"/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" name="備忘稿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5CF5C-7A0E-4787-B2CC-E122F0285D3E}" type="slidenum">
              <a:rPr lang="en-US" altLang="zh-TW"/>
              <a:pPr/>
              <a:t>63</a:t>
            </a:fld>
            <a:endParaRPr lang="en-US" altLang="zh-TW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A950B6-1630-46AE-921A-8F1DF6A4930A}" type="slidenum">
              <a:rPr lang="en-US" altLang="zh-TW"/>
              <a:pPr/>
              <a:t>64</a:t>
            </a:fld>
            <a:endParaRPr lang="en-US" altLang="zh-TW"/>
          </a:p>
        </p:txBody>
      </p:sp>
      <p:sp>
        <p:nvSpPr>
          <p:cNvPr id="70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與銷售訂單同一</a:t>
            </a:r>
            <a:r>
              <a:rPr lang="en-US" altLang="zh-TW" dirty="0" smtClean="0"/>
              <a:t>table (OE_ORDER_HEADERS_ALL)</a:t>
            </a:r>
            <a:endParaRPr lang="zh-TW" altLang="zh-TW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DD2BB2-4E27-4BFA-BB87-8CE9BA16A80E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70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918075" cy="896937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與銷售訂單同一</a:t>
            </a:r>
            <a:r>
              <a:rPr lang="en-US" altLang="zh-TW" dirty="0" smtClean="0"/>
              <a:t>table (OE_ORDER_LINES_ALL)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TW" dirty="0" smtClean="0"/>
              <a:t>RMA Order </a:t>
            </a:r>
            <a:r>
              <a:rPr lang="zh-TW" altLang="en-US" dirty="0" smtClean="0"/>
              <a:t>的</a:t>
            </a:r>
            <a:r>
              <a:rPr lang="en-US" altLang="zh-TW" baseline="0" dirty="0" smtClean="0"/>
              <a:t> </a:t>
            </a:r>
            <a:r>
              <a:rPr lang="en-US" altLang="zh-TW" dirty="0" err="1" smtClean="0"/>
              <a:t>OE_ORDER_LINES_ALL.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line_category_code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= ‘RETURN’;</a:t>
            </a:r>
            <a:b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</a:b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在標準功能上看到的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Quantity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為負數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, 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但資料庫上的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ORDERED_QUANTITY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儲存正數。</a:t>
            </a:r>
            <a:endParaRPr lang="en-US" altLang="zh-TW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請注意：若在</a:t>
            </a:r>
            <a:r>
              <a:rPr lang="en-US" altLang="zh-TW" dirty="0" smtClean="0"/>
              <a:t>(t)</a:t>
            </a:r>
            <a:r>
              <a:rPr lang="en-US" altLang="zh-TW" baseline="0" dirty="0" smtClean="0"/>
              <a:t> Return </a:t>
            </a:r>
            <a:r>
              <a:rPr lang="zh-TW" altLang="en-US" baseline="0" dirty="0" smtClean="0"/>
              <a:t>頁籤指定</a:t>
            </a:r>
            <a:r>
              <a:rPr lang="en-US" altLang="zh-TW" baseline="0" dirty="0" smtClean="0"/>
              <a:t>Reference</a:t>
            </a:r>
            <a:r>
              <a:rPr lang="zh-TW" altLang="en-US" baseline="0" dirty="0" smtClean="0"/>
              <a:t>，若該退回要產生</a:t>
            </a:r>
            <a:r>
              <a:rPr lang="en-US" altLang="zh-TW" baseline="0" dirty="0" smtClean="0"/>
              <a:t>AR Credit Memo</a:t>
            </a:r>
            <a:r>
              <a:rPr lang="zh-TW" altLang="en-US" baseline="0" dirty="0" smtClean="0"/>
              <a:t>，系統會自動參考該單據所產生之原始</a:t>
            </a:r>
            <a:r>
              <a:rPr lang="en-US" altLang="zh-TW" baseline="0" dirty="0" smtClean="0"/>
              <a:t>Invoice</a:t>
            </a:r>
            <a:r>
              <a:rPr lang="zh-TW" altLang="en-US" baseline="0" dirty="0" smtClean="0"/>
              <a:t>做沖銷，一般</a:t>
            </a:r>
            <a:r>
              <a:rPr lang="en-US" altLang="zh-TW" baseline="0" dirty="0" smtClean="0"/>
              <a:t>AR Invoice Transaction Type </a:t>
            </a:r>
            <a:r>
              <a:rPr lang="zh-TW" altLang="en-US" baseline="0" dirty="0" smtClean="0"/>
              <a:t>都不會勾選</a:t>
            </a:r>
            <a:r>
              <a:rPr lang="en-US" altLang="zh-TW" baseline="0" dirty="0" smtClean="0"/>
              <a:t>’Allow </a:t>
            </a:r>
            <a:r>
              <a:rPr lang="en-US" altLang="zh-TW" baseline="0" dirty="0" err="1" smtClean="0"/>
              <a:t>Overapplication</a:t>
            </a:r>
            <a:r>
              <a:rPr lang="en-US" altLang="zh-TW" baseline="0" dirty="0" smtClean="0"/>
              <a:t>’(</a:t>
            </a:r>
            <a:r>
              <a:rPr lang="zh-TW" altLang="en-US" baseline="0" dirty="0" smtClean="0"/>
              <a:t>允許超額沖銷</a:t>
            </a:r>
            <a:r>
              <a:rPr lang="en-US" altLang="zh-TW" baseline="0" dirty="0" smtClean="0"/>
              <a:t>)</a:t>
            </a:r>
            <a:r>
              <a:rPr lang="zh-TW" altLang="en-US" baseline="0" dirty="0" smtClean="0"/>
              <a:t>，所以一旦原始</a:t>
            </a:r>
            <a:r>
              <a:rPr lang="en-US" altLang="zh-TW" baseline="0" dirty="0" smtClean="0"/>
              <a:t>Invoice</a:t>
            </a:r>
            <a:r>
              <a:rPr lang="zh-TW" altLang="en-US" baseline="0" dirty="0" smtClean="0"/>
              <a:t>已經沒有餘額足夠此張</a:t>
            </a:r>
            <a:r>
              <a:rPr lang="en-US" altLang="zh-TW" baseline="0" dirty="0" smtClean="0"/>
              <a:t>Credit Memo</a:t>
            </a:r>
            <a:r>
              <a:rPr lang="zh-TW" altLang="en-US" baseline="0" dirty="0" smtClean="0"/>
              <a:t>沖銷時，就會卡在</a:t>
            </a:r>
            <a:r>
              <a:rPr lang="en-US" altLang="zh-TW" baseline="0" dirty="0" smtClean="0"/>
              <a:t>AR Interface</a:t>
            </a:r>
            <a:r>
              <a:rPr lang="zh-TW" altLang="en-US" baseline="0" dirty="0" smtClean="0"/>
              <a:t>無法匯入！</a:t>
            </a:r>
            <a:endParaRPr lang="zh-TW" altLang="zh-TW" dirty="0"/>
          </a:p>
        </p:txBody>
      </p:sp>
      <p:sp>
        <p:nvSpPr>
          <p:cNvPr id="708638" name="Rectangle 30"/>
          <p:cNvSpPr>
            <a:spLocks noChangeArrowheads="1"/>
          </p:cNvSpPr>
          <p:nvPr/>
        </p:nvSpPr>
        <p:spPr bwMode="auto">
          <a:xfrm>
            <a:off x="3175" y="5135563"/>
            <a:ext cx="673576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 algn="l">
              <a:buFontTx/>
              <a:buChar char="•"/>
            </a:pPr>
            <a:endParaRPr lang="en-US" altLang="zh-TW" sz="800">
              <a:latin typeface="Lucida Blackletter" pitchFamily="2" charset="0"/>
              <a:ea typeface="華康粗黑體" pitchFamily="49" charset="-120"/>
            </a:endParaRPr>
          </a:p>
          <a:p>
            <a:pPr algn="l" eaLnBrk="0" hangingPunct="0"/>
            <a:endParaRPr lang="en-US" altLang="zh-TW" sz="2400">
              <a:solidFill>
                <a:schemeClr val="tx1"/>
              </a:solidFill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DD2BB2-4E27-4BFA-BB87-8CE9BA16A80E}" type="slidenum">
              <a:rPr lang="en-US" altLang="zh-TW"/>
              <a:pPr/>
              <a:t>66</a:t>
            </a:fld>
            <a:endParaRPr lang="en-US" altLang="zh-TW"/>
          </a:p>
        </p:txBody>
      </p:sp>
      <p:sp>
        <p:nvSpPr>
          <p:cNvPr id="70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918075" cy="896937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當該筆</a:t>
            </a:r>
            <a:r>
              <a:rPr lang="en-US" altLang="zh-TW" dirty="0" smtClean="0"/>
              <a:t>RMA workflow</a:t>
            </a:r>
            <a:r>
              <a:rPr lang="zh-TW" altLang="en-US" dirty="0" smtClean="0"/>
              <a:t>必須做</a:t>
            </a:r>
            <a:r>
              <a:rPr lang="en-US" altLang="zh-TW" dirty="0" smtClean="0"/>
              <a:t>Returned(</a:t>
            </a:r>
            <a:r>
              <a:rPr lang="zh-TW" altLang="en-US" dirty="0" smtClean="0"/>
              <a:t>回貨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RMA Booked</a:t>
            </a:r>
            <a:r>
              <a:rPr lang="zh-TW" altLang="en-US" dirty="0" smtClean="0"/>
              <a:t>後</a:t>
            </a:r>
            <a:r>
              <a:rPr lang="en-US" altLang="zh-TW" dirty="0" smtClean="0"/>
              <a:t>Status=‘Awaiting Return’</a:t>
            </a:r>
            <a:r>
              <a:rPr lang="zh-TW" altLang="en-US" dirty="0" smtClean="0"/>
              <a:t>就可以做收貨。</a:t>
            </a:r>
            <a:endParaRPr lang="en-US" altLang="zh-TW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收貨與</a:t>
            </a:r>
            <a:r>
              <a:rPr lang="en-US" altLang="zh-TW" dirty="0" smtClean="0"/>
              <a:t>PO</a:t>
            </a:r>
            <a:r>
              <a:rPr lang="zh-TW" altLang="en-US" dirty="0" smtClean="0"/>
              <a:t>收貨相同，記錄於</a:t>
            </a:r>
            <a:r>
              <a:rPr lang="en-US" altLang="zh-TW" dirty="0" smtClean="0"/>
              <a:t>RCV_TRANSACTIONS table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收貨驗收入庫後，一樣寫入</a:t>
            </a:r>
            <a:r>
              <a:rPr lang="en-US" altLang="zh-TW" dirty="0" smtClean="0"/>
              <a:t>MTL_MATERIAL_TRANSACTIONS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table</a:t>
            </a:r>
            <a:r>
              <a:rPr lang="zh-TW" altLang="en-US" baseline="0" dirty="0" smtClean="0"/>
              <a:t>，</a:t>
            </a:r>
            <a:r>
              <a:rPr lang="en-US" altLang="zh-TW" baseline="0" dirty="0" smtClean="0"/>
              <a:t>TRANSACTION_TYPE_ID = 15 (‘RMA Receipts’)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baseline="0" dirty="0" smtClean="0"/>
              <a:t>若收貨後再退還給客戶，</a:t>
            </a:r>
            <a:r>
              <a:rPr lang="en-US" altLang="zh-TW" baseline="0" dirty="0" smtClean="0"/>
              <a:t>MTL_MATERIAL_TRANSACTIONS.TRANSACTION_TYPE_ID = 37 (‘RMA Return’)</a:t>
            </a:r>
            <a:r>
              <a:rPr lang="zh-TW" altLang="en-US" baseline="0" dirty="0" smtClean="0"/>
              <a:t>，一樣也會在</a:t>
            </a:r>
            <a:r>
              <a:rPr lang="en-US" altLang="zh-TW" baseline="0" dirty="0" smtClean="0"/>
              <a:t> RCV_TRANSACTIONS</a:t>
            </a:r>
            <a:r>
              <a:rPr lang="zh-TW" altLang="en-US" baseline="0" dirty="0" smtClean="0"/>
              <a:t>記錄退回資訊</a:t>
            </a:r>
            <a:endParaRPr lang="zh-TW" altLang="zh-TW" dirty="0"/>
          </a:p>
        </p:txBody>
      </p:sp>
      <p:sp>
        <p:nvSpPr>
          <p:cNvPr id="708638" name="Rectangle 30"/>
          <p:cNvSpPr>
            <a:spLocks noChangeArrowheads="1"/>
          </p:cNvSpPr>
          <p:nvPr/>
        </p:nvSpPr>
        <p:spPr bwMode="auto">
          <a:xfrm>
            <a:off x="3175" y="5135563"/>
            <a:ext cx="673576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 algn="l">
              <a:buFontTx/>
              <a:buChar char="•"/>
            </a:pPr>
            <a:endParaRPr lang="en-US" altLang="zh-TW" sz="800">
              <a:latin typeface="Lucida Blackletter" pitchFamily="2" charset="0"/>
              <a:ea typeface="華康粗黑體" pitchFamily="49" charset="-120"/>
            </a:endParaRPr>
          </a:p>
          <a:p>
            <a:pPr algn="l" eaLnBrk="0" hangingPunct="0"/>
            <a:endParaRPr lang="en-US" altLang="zh-TW" sz="2400">
              <a:solidFill>
                <a:schemeClr val="tx1"/>
              </a:solidFill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266BCB-4DA7-40A1-B49C-DBAF9385B0C6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71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0" name="備忘稿版面配置區 2"/>
          <p:cNvSpPr>
            <a:spLocks noGrp="1"/>
          </p:cNvSpPr>
          <p:nvPr>
            <p:ph type="body" idx="1"/>
          </p:nvPr>
        </p:nvSpPr>
        <p:spPr bwMode="auto">
          <a:xfrm>
            <a:off x="898525" y="4687888"/>
            <a:ext cx="4918075" cy="18466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4" name="投影片編號版面配置區 3"/>
          <p:cNvSpPr txBox="1">
            <a:spLocks noGrp="1"/>
          </p:cNvSpPr>
          <p:nvPr/>
        </p:nvSpPr>
        <p:spPr>
          <a:xfrm>
            <a:off x="3815373" y="9374301"/>
            <a:ext cx="2918831" cy="493474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A8F57D2-AF09-4D6F-A0A0-605C130E0284}" type="slidenum">
              <a:rPr kumimoji="0" lang="en-US" sz="1200"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68</a:t>
            </a:fld>
            <a:endParaRPr kumimoji="0" lang="en-US" sz="12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MTL_TRANSACTION_FLOW_HEADERS / MTL_TRANSACTION_FLOW_LINES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 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MTL_TRANSACTION_FLOW_HEADERS : </a:t>
            </a:r>
            <a:br>
              <a:rPr lang="en-US" altLang="zh-TW" dirty="0" smtClean="0"/>
            </a:br>
            <a:r>
              <a:rPr lang="en-US" altLang="zh-TW" dirty="0" smtClean="0"/>
              <a:t>a). HEADER_ID</a:t>
            </a:r>
            <a:br>
              <a:rPr lang="en-US" altLang="zh-TW" dirty="0" smtClean="0"/>
            </a:br>
            <a:r>
              <a:rPr lang="en-US" altLang="zh-TW" dirty="0" smtClean="0"/>
              <a:t>b).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START_ORG_ID</a:t>
            </a:r>
            <a:r>
              <a:rPr lang="en-US" altLang="zh-TW" baseline="0" dirty="0" smtClean="0"/>
              <a:t> + END_ORG_ID + FLOW_TYPE + QUALIFIER_CODE + QUALIFIER_VALUE_ID + START_DATE + END_DATE + ORGANIZATION_ID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MTL_TRANSACTION_FLOW_LINES</a:t>
            </a:r>
            <a:r>
              <a:rPr lang="en-US" altLang="zh-TW" baseline="0" dirty="0" smtClean="0"/>
              <a:t> : </a:t>
            </a:r>
            <a:br>
              <a:rPr lang="en-US" altLang="zh-TW" baseline="0" dirty="0" smtClean="0"/>
            </a:br>
            <a:r>
              <a:rPr lang="en-US" altLang="zh-TW" baseline="0" dirty="0" smtClean="0"/>
              <a:t>a). HEADER_ID + LINE_NUMBER</a:t>
            </a:r>
            <a:br>
              <a:rPr lang="en-US" altLang="zh-TW" baseline="0" dirty="0" smtClean="0"/>
            </a:br>
            <a:r>
              <a:rPr lang="en-US" altLang="zh-TW" baseline="0" dirty="0" smtClean="0"/>
              <a:t>b). </a:t>
            </a:r>
            <a:r>
              <a:rPr lang="en-US" altLang="zh-TW" dirty="0" smtClean="0"/>
              <a:t>HEADER_ID + FROM_ORG_ID + TO_ORG_ID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900" dirty="0" smtClean="0"/>
              <a:t>MTL_TRANSACTION_FLOW_HEADERS.</a:t>
            </a:r>
            <a:r>
              <a:rPr lang="en-US" altLang="zh-TW" sz="900" baseline="0" dirty="0" smtClean="0"/>
              <a:t>FLOW_TYPE : 1-&gt; Shipping ; 2-&gt; Procuring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900" dirty="0" smtClean="0"/>
              <a:t>MTL_TRANSACTION_FLOW_LINES.FROM_OU_ID : </a:t>
            </a:r>
            <a:r>
              <a:rPr lang="zh-TW" altLang="en-US" sz="900" dirty="0" smtClean="0"/>
              <a:t>起始</a:t>
            </a:r>
            <a:r>
              <a:rPr lang="en-US" altLang="zh-TW" sz="900" dirty="0" smtClean="0"/>
              <a:t>Operating</a:t>
            </a:r>
            <a:r>
              <a:rPr lang="en-US" altLang="zh-TW" sz="900" baseline="0" dirty="0" smtClean="0"/>
              <a:t> Unit, </a:t>
            </a:r>
            <a:r>
              <a:rPr lang="en-US" altLang="zh-TW" sz="900" dirty="0" smtClean="0"/>
              <a:t>reference HR_OPERATING_UNITS.ORGANIZATION_ID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900" dirty="0" smtClean="0"/>
              <a:t>MTL_TRANSACTION_FLOW_LINES.FROM_ORGANIZATION_ID</a:t>
            </a:r>
            <a:r>
              <a:rPr lang="en-US" altLang="zh-TW" sz="900" baseline="0" dirty="0" smtClean="0"/>
              <a:t> : </a:t>
            </a:r>
            <a:r>
              <a:rPr lang="zh-TW" altLang="en-US" sz="900" baseline="0" dirty="0" smtClean="0"/>
              <a:t>起始 </a:t>
            </a:r>
            <a:r>
              <a:rPr lang="en-US" altLang="zh-TW" sz="900" baseline="0" dirty="0" smtClean="0"/>
              <a:t>Inventory Organization , </a:t>
            </a:r>
            <a:r>
              <a:rPr lang="en-US" altLang="zh-TW" sz="900" dirty="0" smtClean="0"/>
              <a:t>reference MTL_PARAMETERS.ORGANIZATION_ID, </a:t>
            </a:r>
            <a:r>
              <a:rPr lang="zh-TW" altLang="en-US" sz="900" dirty="0" smtClean="0"/>
              <a:t>允許</a:t>
            </a:r>
            <a:r>
              <a:rPr lang="en-US" altLang="zh-TW" sz="900" dirty="0" smtClean="0"/>
              <a:t>NULL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900" dirty="0" smtClean="0"/>
              <a:t>MTL_TRANSACTION_FLOW_LINES.TO_OU_ID : </a:t>
            </a:r>
            <a:r>
              <a:rPr lang="zh-TW" altLang="en-US" sz="900" dirty="0" smtClean="0"/>
              <a:t>目的</a:t>
            </a:r>
            <a:r>
              <a:rPr lang="en-US" altLang="zh-TW" sz="900" dirty="0" smtClean="0"/>
              <a:t>Operating</a:t>
            </a:r>
            <a:r>
              <a:rPr lang="en-US" altLang="zh-TW" sz="900" baseline="0" dirty="0" smtClean="0"/>
              <a:t> Unit, </a:t>
            </a:r>
            <a:r>
              <a:rPr lang="en-US" altLang="zh-TW" sz="900" dirty="0" smtClean="0"/>
              <a:t>reference HR_OPERATING_UNITS.ORGANIZATION_ID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900" dirty="0" smtClean="0"/>
              <a:t>MTL_TRANSACTION_FLOW_LINES.TO_ORGANIZATION_ID</a:t>
            </a:r>
            <a:r>
              <a:rPr lang="en-US" altLang="zh-TW" sz="900" baseline="0" dirty="0" smtClean="0"/>
              <a:t> : </a:t>
            </a:r>
            <a:r>
              <a:rPr lang="zh-TW" altLang="en-US" sz="900" baseline="0" dirty="0" smtClean="0"/>
              <a:t>目的 </a:t>
            </a:r>
            <a:r>
              <a:rPr lang="en-US" altLang="zh-TW" sz="900" baseline="0" dirty="0" smtClean="0"/>
              <a:t>Inventory Organization , </a:t>
            </a:r>
            <a:r>
              <a:rPr lang="en-US" altLang="zh-TW" sz="900" dirty="0" smtClean="0"/>
              <a:t>reference MTL_PARAMETERS.ORGANIZATION_ID, </a:t>
            </a:r>
            <a:r>
              <a:rPr lang="zh-TW" altLang="en-US" sz="900" dirty="0" smtClean="0"/>
              <a:t>允許</a:t>
            </a:r>
            <a:r>
              <a:rPr lang="en-US" altLang="zh-TW" sz="900" dirty="0" smtClean="0"/>
              <a:t>NULL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起始</a:t>
            </a:r>
            <a:r>
              <a:rPr lang="en-US" altLang="zh-TW" b="0" i="0" dirty="0" smtClean="0"/>
              <a:t>(From) Operating Unit : </a:t>
            </a:r>
            <a:r>
              <a:rPr lang="zh-TW" altLang="en-US" b="0" i="0" dirty="0" smtClean="0"/>
              <a:t>指產生</a:t>
            </a:r>
            <a:r>
              <a:rPr lang="en-US" altLang="zh-TW" b="0" i="0" dirty="0" smtClean="0"/>
              <a:t>Intercompany AR Invoice</a:t>
            </a:r>
            <a:r>
              <a:rPr lang="zh-TW" altLang="en-US" b="0" i="0" dirty="0" smtClean="0"/>
              <a:t>的</a:t>
            </a:r>
            <a:r>
              <a:rPr lang="en-US" altLang="zh-TW" b="0" i="0" dirty="0" smtClean="0"/>
              <a:t>OU</a:t>
            </a:r>
            <a:br>
              <a:rPr lang="en-US" altLang="zh-TW" b="0" i="0" dirty="0" smtClean="0"/>
            </a:br>
            <a:r>
              <a:rPr lang="en-US" altLang="zh-TW" b="0" i="0" dirty="0" smtClean="0"/>
              <a:t>a). Intercompany Sales Order: </a:t>
            </a:r>
            <a:r>
              <a:rPr lang="zh-TW" altLang="en-US" b="0" i="0" dirty="0" smtClean="0"/>
              <a:t>出貨</a:t>
            </a:r>
            <a:r>
              <a:rPr lang="en-US" altLang="zh-TW" b="0" i="0" dirty="0" smtClean="0"/>
              <a:t>Organization</a:t>
            </a:r>
            <a:r>
              <a:rPr lang="en-US" altLang="zh-TW" b="0" i="0" baseline="0" dirty="0" smtClean="0"/>
              <a:t> </a:t>
            </a:r>
            <a:r>
              <a:rPr lang="zh-TW" altLang="en-US" b="0" i="0" baseline="0" dirty="0" smtClean="0"/>
              <a:t>所屬</a:t>
            </a:r>
            <a:r>
              <a:rPr lang="en-US" altLang="zh-TW" b="0" i="0" baseline="0" dirty="0" smtClean="0"/>
              <a:t>OU</a:t>
            </a:r>
            <a:br>
              <a:rPr lang="en-US" altLang="zh-TW" b="0" i="0" baseline="0" dirty="0" smtClean="0"/>
            </a:br>
            <a:r>
              <a:rPr lang="en-US" altLang="zh-TW" b="0" i="0" baseline="0" dirty="0" smtClean="0"/>
              <a:t>b). Intercompany Purchase Order: </a:t>
            </a:r>
            <a:r>
              <a:rPr lang="zh-TW" altLang="en-US" b="0" i="0" baseline="0" dirty="0" smtClean="0"/>
              <a:t>下採購單給廠商的</a:t>
            </a:r>
            <a:r>
              <a:rPr lang="en-US" altLang="zh-TW" b="0" i="0" baseline="0" dirty="0" smtClean="0"/>
              <a:t>OU</a:t>
            </a:r>
            <a:br>
              <a:rPr lang="en-US" altLang="zh-TW" b="0" i="0" baseline="0" dirty="0" smtClean="0"/>
            </a:br>
            <a:r>
              <a:rPr lang="en-US" altLang="zh-TW" b="0" i="0" baseline="0" dirty="0" smtClean="0"/>
              <a:t>c). Intercompany IR/ISO : ISO </a:t>
            </a:r>
            <a:r>
              <a:rPr lang="zh-TW" altLang="en-US" b="0" i="0" baseline="0" dirty="0" smtClean="0"/>
              <a:t>出貨</a:t>
            </a:r>
            <a:r>
              <a:rPr lang="en-US" altLang="zh-TW" b="0" i="0" baseline="0" dirty="0" smtClean="0"/>
              <a:t>Organization</a:t>
            </a:r>
            <a:r>
              <a:rPr lang="zh-TW" altLang="en-US" b="0" i="0" baseline="0" dirty="0" smtClean="0"/>
              <a:t>所屬 </a:t>
            </a:r>
            <a:r>
              <a:rPr lang="en-US" altLang="zh-TW" b="0" i="0" baseline="0" dirty="0" smtClean="0"/>
              <a:t>OU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相同起迄</a:t>
            </a:r>
            <a:r>
              <a:rPr lang="en-US" altLang="zh-TW" b="0" i="0" dirty="0" smtClean="0"/>
              <a:t>Operating</a:t>
            </a:r>
            <a:r>
              <a:rPr lang="en-US" altLang="zh-TW" b="0" i="0" baseline="0" dirty="0" smtClean="0"/>
              <a:t> Unit</a:t>
            </a:r>
            <a:r>
              <a:rPr lang="zh-TW" altLang="en-US" b="0" i="0" baseline="0" dirty="0" smtClean="0"/>
              <a:t>及</a:t>
            </a:r>
            <a:r>
              <a:rPr lang="en-US" altLang="zh-TW" b="0" i="0" baseline="0" dirty="0" smtClean="0"/>
              <a:t>FLOW_TYPE</a:t>
            </a:r>
            <a:r>
              <a:rPr lang="zh-TW" altLang="en-US" b="0" i="0" baseline="0" dirty="0" smtClean="0"/>
              <a:t>，</a:t>
            </a:r>
            <a:r>
              <a:rPr lang="en-US" altLang="zh-TW" b="0" i="0" baseline="0" dirty="0" smtClean="0"/>
              <a:t>START DATE</a:t>
            </a:r>
            <a:r>
              <a:rPr lang="zh-TW" altLang="en-US" b="0" i="0" baseline="0" dirty="0" smtClean="0"/>
              <a:t>及</a:t>
            </a:r>
            <a:r>
              <a:rPr lang="en-US" altLang="zh-TW" b="0" i="0" baseline="0" dirty="0" smtClean="0"/>
              <a:t>END DATE</a:t>
            </a:r>
            <a:r>
              <a:rPr lang="zh-TW" altLang="en-US" b="0" i="0" baseline="0" dirty="0" smtClean="0"/>
              <a:t>的有效日期不能重疊</a:t>
            </a:r>
            <a:endParaRPr lang="en-US" altLang="zh-TW" b="0" i="0" baseline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b="0" i="0" baseline="0" dirty="0" smtClean="0"/>
              <a:t>FLOW_TYPE=1 (Shipping)</a:t>
            </a:r>
            <a:r>
              <a:rPr lang="zh-TW" altLang="en-US" b="0" i="0" baseline="0" dirty="0" smtClean="0"/>
              <a:t>，勾選</a:t>
            </a:r>
            <a:r>
              <a:rPr lang="en-US" altLang="zh-TW" b="0" i="0" baseline="0" dirty="0" smtClean="0"/>
              <a:t>Advance Accounting</a:t>
            </a:r>
            <a:r>
              <a:rPr lang="zh-TW" altLang="en-US" b="0" i="0" baseline="0" dirty="0" smtClean="0"/>
              <a:t>選項時，系統會產生</a:t>
            </a:r>
            <a:r>
              <a:rPr lang="en-US" altLang="zh-TW" b="0" i="0" baseline="0" dirty="0" smtClean="0"/>
              <a:t>logical material transactions</a:t>
            </a:r>
            <a:r>
              <a:rPr lang="zh-TW" altLang="en-US" b="0" i="0" baseline="0" dirty="0" smtClean="0"/>
              <a:t>，就必須輸入</a:t>
            </a:r>
            <a:r>
              <a:rPr lang="en-US" altLang="zh-TW" b="0" i="0" baseline="0" dirty="0" smtClean="0"/>
              <a:t>Organization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b="0" i="0" baseline="0" dirty="0" smtClean="0"/>
              <a:t>Intercompany Sales Order</a:t>
            </a:r>
            <a:r>
              <a:rPr lang="zh-TW" altLang="en-US" b="0" i="0" baseline="0" dirty="0" smtClean="0"/>
              <a:t>出貨後</a:t>
            </a:r>
            <a:r>
              <a:rPr lang="en-US" altLang="zh-TW" b="0" i="0" baseline="0" dirty="0" smtClean="0"/>
              <a:t>,</a:t>
            </a:r>
            <a:r>
              <a:rPr lang="zh-TW" altLang="en-US" b="0" i="0" baseline="0" dirty="0" smtClean="0"/>
              <a:t> 相關的 </a:t>
            </a:r>
            <a:r>
              <a:rPr lang="en-US" altLang="zh-TW" b="0" i="0" baseline="0" dirty="0" smtClean="0"/>
              <a:t>MTL_MATERIAL_TRANSACTIONS.COSTED_FLAG is NULL (</a:t>
            </a:r>
            <a:r>
              <a:rPr lang="zh-TW" altLang="en-US" b="0" i="0" baseline="0" dirty="0" smtClean="0"/>
              <a:t>已經被</a:t>
            </a:r>
            <a:r>
              <a:rPr lang="en-US" altLang="zh-TW" b="0" i="0" baseline="0" dirty="0" smtClean="0"/>
              <a:t>Cost Manager</a:t>
            </a:r>
            <a:r>
              <a:rPr lang="zh-TW" altLang="en-US" b="0" i="0" baseline="0" dirty="0" smtClean="0"/>
              <a:t>執行完成，在查詢畫面會記錄</a:t>
            </a:r>
            <a:r>
              <a:rPr lang="en-US" altLang="zh-TW" b="0" i="0" baseline="0" dirty="0" smtClean="0"/>
              <a:t>’Yes’)</a:t>
            </a:r>
          </a:p>
          <a:p>
            <a:pPr marL="1143000" lvl="2" indent="-228600" eaLnBrk="1" hangingPunct="1">
              <a:buFont typeface="+mj-lt"/>
              <a:buAutoNum type="arabicParenR"/>
            </a:pPr>
            <a:r>
              <a:rPr lang="zh-TW" altLang="en-US" b="0" i="0" baseline="0" dirty="0" smtClean="0"/>
              <a:t>執行</a:t>
            </a:r>
            <a:r>
              <a:rPr lang="en-US" altLang="zh-TW" b="0" i="0" baseline="0" dirty="0" smtClean="0"/>
              <a:t>’ Create Intercompany AR Invoices’(Inventory -&gt; Reports -&gt; Intercompany Invoicing) </a:t>
            </a:r>
            <a:r>
              <a:rPr lang="zh-TW" altLang="en-US" b="0" i="0" baseline="0" dirty="0" smtClean="0"/>
              <a:t>產生</a:t>
            </a:r>
            <a:r>
              <a:rPr lang="en-US" altLang="zh-TW" b="0" i="0" baseline="0" dirty="0" smtClean="0"/>
              <a:t>Intercompany AR Invoices</a:t>
            </a:r>
          </a:p>
          <a:p>
            <a:pPr marL="1143000" lvl="2" indent="-228600" eaLnBrk="1" hangingPunct="1">
              <a:buFont typeface="+mj-lt"/>
              <a:buAutoNum type="arabicParenR"/>
            </a:pPr>
            <a:r>
              <a:rPr lang="en-US" altLang="zh-TW" b="0" i="0" baseline="0" dirty="0" smtClean="0"/>
              <a:t>Intercompany AR Invoice</a:t>
            </a:r>
            <a:r>
              <a:rPr lang="zh-TW" altLang="en-US" b="0" i="0" baseline="0" dirty="0" smtClean="0"/>
              <a:t>產生後，再</a:t>
            </a:r>
            <a:r>
              <a:rPr lang="en-US" altLang="zh-TW" b="0" i="0" baseline="0" dirty="0" smtClean="0"/>
              <a:t>Run ’ Create Intercompany AP Invoices’(Inventory -&gt; Reports -&gt; Intercompany Invoicing) </a:t>
            </a:r>
            <a:r>
              <a:rPr lang="zh-TW" altLang="en-US" b="0" i="0" baseline="0" dirty="0" smtClean="0"/>
              <a:t>產生</a:t>
            </a:r>
            <a:r>
              <a:rPr lang="en-US" altLang="zh-TW" b="0" i="0" baseline="0" dirty="0" smtClean="0"/>
              <a:t>Intercompany AP Invoices</a:t>
            </a:r>
          </a:p>
          <a:p>
            <a:pPr marL="685800" lvl="1" indent="-228600" eaLnBrk="1" hangingPunct="1">
              <a:buFont typeface="+mj-lt"/>
              <a:buAutoNum type="arabicPeriod"/>
            </a:pPr>
            <a:endParaRPr lang="en-US" altLang="zh-TW" b="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69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474153" y="9684822"/>
            <a:ext cx="261610" cy="184666"/>
          </a:xfrm>
          <a:ln/>
        </p:spPr>
        <p:txBody>
          <a:bodyPr/>
          <a:lstStyle/>
          <a:p>
            <a:fld id="{5CD802CD-EE76-491B-BD57-D4EF1772FA0E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1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97701" y="4687509"/>
            <a:ext cx="5273386" cy="2354491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altLang="zh-TW" b="0" dirty="0" smtClean="0"/>
              <a:t>Table</a:t>
            </a:r>
            <a:r>
              <a:rPr lang="zh-TW" altLang="en-US" b="0" dirty="0" smtClean="0"/>
              <a:t>：</a:t>
            </a: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HZ_PARTIES </a:t>
            </a:r>
            <a:endParaRPr lang="en-US" altLang="zh-TW" b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dirty="0" smtClean="0"/>
              <a:t>Unique Key/Primary Key</a:t>
            </a:r>
            <a:r>
              <a:rPr lang="zh-TW" altLang="en-US" b="0" dirty="0" smtClean="0"/>
              <a:t>：</a:t>
            </a:r>
            <a:endParaRPr lang="en-US" altLang="zh-TW" b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PARTY_ID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b="0" dirty="0" smtClean="0"/>
              <a:t>PARTY_NUMBER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dirty="0" smtClean="0"/>
              <a:t>重要欄位說明：</a:t>
            </a:r>
            <a:endParaRPr lang="en-US" altLang="zh-TW" b="0" dirty="0" smtClean="0"/>
          </a:p>
          <a:p>
            <a:pPr marL="656928" lvl="1" indent="-218976">
              <a:buFont typeface="+mj-lt"/>
              <a:buAutoNum type="arabicPeriod"/>
            </a:pP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PARTY_NUMBER:</a:t>
            </a:r>
            <a:r>
              <a:rPr lang="zh-TW" altLang="en-US" sz="1200" b="0" dirty="0" smtClean="0">
                <a:latin typeface="Tahoma" pitchFamily="34" charset="0"/>
                <a:ea typeface="+mn-ea"/>
                <a:cs typeface="Tahoma" pitchFamily="34" charset="0"/>
              </a:rPr>
              <a:t>關係人編號</a:t>
            </a:r>
          </a:p>
          <a:p>
            <a:pPr marL="656928" lvl="1" indent="-218976">
              <a:buFont typeface="+mj-lt"/>
              <a:buAutoNum type="arabicPeriod"/>
            </a:pP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PARTY_NAME:</a:t>
            </a:r>
            <a:r>
              <a:rPr lang="zh-TW" altLang="en-US" sz="1200" b="0" dirty="0" smtClean="0">
                <a:latin typeface="Tahoma" pitchFamily="34" charset="0"/>
                <a:ea typeface="+mn-ea"/>
                <a:cs typeface="Tahoma" pitchFamily="34" charset="0"/>
              </a:rPr>
              <a:t>關係人名稱</a:t>
            </a:r>
          </a:p>
          <a:p>
            <a:pPr marL="656928" lvl="1" indent="-218976">
              <a:buFont typeface="+mj-lt"/>
              <a:buAutoNum type="arabicPeriod"/>
            </a:pP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PARTY_TYPE:</a:t>
            </a:r>
            <a:r>
              <a:rPr lang="zh-TW" altLang="en-US" sz="1200" b="0" dirty="0" smtClean="0">
                <a:latin typeface="Tahoma" pitchFamily="34" charset="0"/>
                <a:ea typeface="+mn-ea"/>
                <a:cs typeface="Tahoma" pitchFamily="34" charset="0"/>
              </a:rPr>
              <a:t>關係人型態</a:t>
            </a: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, EX: GLOBAL</a:t>
            </a:r>
            <a:r>
              <a:rPr lang="zh-TW" altLang="en-US" sz="1200" b="0" dirty="0" smtClean="0">
                <a:latin typeface="Tahoma" pitchFamily="34" charset="0"/>
                <a:ea typeface="+mn-ea"/>
                <a:cs typeface="Tahoma" pitchFamily="34" charset="0"/>
              </a:rPr>
              <a:t>、</a:t>
            </a: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PERSON</a:t>
            </a:r>
            <a:r>
              <a:rPr lang="zh-TW" altLang="en-US" sz="1200" b="0" dirty="0" smtClean="0">
                <a:latin typeface="Tahoma" pitchFamily="34" charset="0"/>
                <a:ea typeface="+mn-ea"/>
                <a:cs typeface="Tahoma" pitchFamily="34" charset="0"/>
              </a:rPr>
              <a:t>、</a:t>
            </a: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PARTY_RELATIONSHIP</a:t>
            </a:r>
            <a:r>
              <a:rPr lang="zh-TW" altLang="en-US" sz="1200" b="0" dirty="0" smtClean="0">
                <a:latin typeface="Tahoma" pitchFamily="34" charset="0"/>
                <a:ea typeface="+mn-ea"/>
                <a:cs typeface="Tahoma" pitchFamily="34" charset="0"/>
              </a:rPr>
              <a:t>、</a:t>
            </a: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ORGANIZATION</a:t>
            </a:r>
            <a:r>
              <a:rPr lang="zh-TW" altLang="en-US" sz="1200" b="0" dirty="0" smtClean="0">
                <a:latin typeface="Tahoma" pitchFamily="34" charset="0"/>
                <a:ea typeface="+mn-ea"/>
                <a:cs typeface="Tahoma" pitchFamily="34" charset="0"/>
              </a:rPr>
              <a:t>、</a:t>
            </a: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GROUP, </a:t>
            </a:r>
            <a:r>
              <a:rPr lang="zh-TW" altLang="en-US" sz="1200" b="0" dirty="0" smtClean="0">
                <a:latin typeface="Tahoma" pitchFamily="34" charset="0"/>
                <a:ea typeface="+mn-ea"/>
                <a:cs typeface="Tahoma" pitchFamily="34" charset="0"/>
              </a:rPr>
              <a:t>客戶大部份是</a:t>
            </a: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ORGANIZATION</a:t>
            </a:r>
          </a:p>
          <a:p>
            <a:pPr marL="656928" lvl="1" indent="-218976">
              <a:buFont typeface="+mj-lt"/>
              <a:buAutoNum type="arabicPeriod"/>
            </a:pPr>
            <a:r>
              <a:rPr lang="en-US" altLang="zh-TW" sz="1200" b="0" dirty="0" smtClean="0">
                <a:latin typeface="Tahoma" pitchFamily="34" charset="0"/>
                <a:ea typeface="+mn-ea"/>
                <a:cs typeface="Tahoma" pitchFamily="34" charset="0"/>
              </a:rPr>
              <a:t>VALIDATED_FLAG:</a:t>
            </a:r>
            <a:r>
              <a:rPr lang="zh-TW" altLang="en-US" sz="1200" b="0" dirty="0" smtClean="0">
                <a:latin typeface="Tahoma" pitchFamily="34" charset="0"/>
                <a:ea typeface="+mn-ea"/>
                <a:cs typeface="Tahoma" pitchFamily="34" charset="0"/>
              </a:rPr>
              <a:t>生失效狀態</a:t>
            </a:r>
            <a:endParaRPr lang="en-US" altLang="zh-TW" b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dirty="0" smtClean="0"/>
              <a:t>其他說明：</a:t>
            </a:r>
            <a:endParaRPr lang="en-US" altLang="zh-TW" b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900" b="0" dirty="0" smtClean="0">
                <a:latin typeface="Tahoma" pitchFamily="34" charset="0"/>
                <a:ea typeface="+mn-ea"/>
                <a:cs typeface="Tahoma" pitchFamily="34" charset="0"/>
              </a:rPr>
              <a:t>R12 </a:t>
            </a:r>
            <a:r>
              <a:rPr lang="en-US" altLang="zh-TW" sz="900" b="0" dirty="0">
                <a:latin typeface="Tahoma" pitchFamily="34" charset="0"/>
                <a:ea typeface="+mn-ea"/>
                <a:cs typeface="Tahoma" pitchFamily="34" charset="0"/>
              </a:rPr>
              <a:t>Customer</a:t>
            </a:r>
            <a:r>
              <a:rPr lang="zh-TW" altLang="en-US" sz="900" b="0" dirty="0">
                <a:latin typeface="Tahoma" pitchFamily="34" charset="0"/>
                <a:ea typeface="+mn-ea"/>
                <a:cs typeface="Tahoma" pitchFamily="34" charset="0"/>
              </a:rPr>
              <a:t>建立程序</a:t>
            </a:r>
            <a:r>
              <a:rPr lang="en-US" altLang="zh-TW" sz="900" b="0" dirty="0">
                <a:latin typeface="Tahoma" pitchFamily="34" charset="0"/>
                <a:ea typeface="+mn-ea"/>
                <a:cs typeface="Tahoma" pitchFamily="34" charset="0"/>
              </a:rPr>
              <a:t>: </a:t>
            </a:r>
            <a:r>
              <a:rPr lang="zh-TW" altLang="en-US" sz="900" b="0" dirty="0">
                <a:latin typeface="Tahoma" pitchFamily="34" charset="0"/>
                <a:ea typeface="+mn-ea"/>
                <a:cs typeface="Tahoma" pitchFamily="34" charset="0"/>
              </a:rPr>
              <a:t>建立客戶</a:t>
            </a:r>
            <a:r>
              <a:rPr lang="en-US" altLang="zh-TW" sz="900" b="0" dirty="0">
                <a:latin typeface="Tahoma" pitchFamily="34" charset="0"/>
                <a:ea typeface="+mn-ea"/>
                <a:cs typeface="Tahoma" pitchFamily="34" charset="0"/>
              </a:rPr>
              <a:t>(</a:t>
            </a:r>
            <a:r>
              <a:rPr lang="zh-TW" altLang="en-US" sz="900" b="0" dirty="0">
                <a:latin typeface="Tahoma" pitchFamily="34" charset="0"/>
                <a:ea typeface="+mn-ea"/>
                <a:cs typeface="Tahoma" pitchFamily="34" charset="0"/>
              </a:rPr>
              <a:t>集團</a:t>
            </a:r>
            <a:r>
              <a:rPr lang="en-US" altLang="zh-TW" sz="900" b="0" dirty="0">
                <a:latin typeface="Tahoma" pitchFamily="34" charset="0"/>
                <a:ea typeface="+mn-ea"/>
                <a:cs typeface="Tahoma" pitchFamily="34" charset="0"/>
              </a:rPr>
              <a:t>)</a:t>
            </a:r>
            <a:r>
              <a:rPr lang="zh-TW" altLang="en-US" sz="900" b="0" dirty="0">
                <a:latin typeface="Tahoma" pitchFamily="34" charset="0"/>
                <a:ea typeface="+mn-ea"/>
                <a:cs typeface="Tahoma" pitchFamily="34" charset="0"/>
              </a:rPr>
              <a:t>名稱</a:t>
            </a:r>
            <a:r>
              <a:rPr lang="en-US" altLang="zh-TW" sz="900" b="0" dirty="0">
                <a:latin typeface="Tahoma" pitchFamily="34" charset="0"/>
                <a:ea typeface="+mn-ea"/>
                <a:cs typeface="Tahoma" pitchFamily="34" charset="0"/>
              </a:rPr>
              <a:t>(HZ_PARTIES) -&gt; </a:t>
            </a:r>
            <a:r>
              <a:rPr lang="zh-TW" altLang="en-US" sz="900" b="0" dirty="0">
                <a:latin typeface="Tahoma" pitchFamily="34" charset="0"/>
                <a:ea typeface="+mn-ea"/>
                <a:cs typeface="Tahoma" pitchFamily="34" charset="0"/>
              </a:rPr>
              <a:t>建立</a:t>
            </a:r>
            <a:r>
              <a:rPr lang="en-US" altLang="zh-TW" sz="900" b="0" dirty="0">
                <a:latin typeface="Tahoma" pitchFamily="34" charset="0"/>
                <a:ea typeface="+mn-ea"/>
                <a:cs typeface="Tahoma" pitchFamily="34" charset="0"/>
              </a:rPr>
              <a:t>Account (HZ_CUST_ACCOUNTS)-&gt; </a:t>
            </a:r>
            <a:r>
              <a:rPr lang="zh-TW" altLang="en-US" sz="900" b="0" dirty="0">
                <a:latin typeface="Tahoma" pitchFamily="34" charset="0"/>
                <a:ea typeface="+mn-ea"/>
                <a:cs typeface="Tahoma" pitchFamily="34" charset="0"/>
              </a:rPr>
              <a:t>建立</a:t>
            </a:r>
            <a:r>
              <a:rPr lang="en-US" altLang="zh-TW" sz="900" b="0" dirty="0">
                <a:latin typeface="Tahoma" pitchFamily="34" charset="0"/>
                <a:ea typeface="+mn-ea"/>
                <a:cs typeface="Tahoma" pitchFamily="34" charset="0"/>
              </a:rPr>
              <a:t>Address(Site; HZ_CUST_ACCT_SITES_ALL) -&gt; </a:t>
            </a:r>
            <a:r>
              <a:rPr lang="zh-TW" altLang="en-US" sz="900" b="0" dirty="0">
                <a:latin typeface="Tahoma" pitchFamily="34" charset="0"/>
                <a:ea typeface="+mn-ea"/>
                <a:cs typeface="Tahoma" pitchFamily="34" charset="0"/>
              </a:rPr>
              <a:t>建立</a:t>
            </a:r>
            <a:r>
              <a:rPr lang="en-US" altLang="zh-TW" sz="900" b="0" dirty="0">
                <a:latin typeface="Tahoma" pitchFamily="34" charset="0"/>
                <a:ea typeface="+mn-ea"/>
                <a:cs typeface="Tahoma" pitchFamily="34" charset="0"/>
              </a:rPr>
              <a:t>Usage (HZ_CUST_SITE_USES_ALL)</a:t>
            </a:r>
          </a:p>
          <a:p>
            <a:pPr marL="218976" indent="-218976"/>
            <a:r>
              <a:rPr lang="en-US" altLang="zh-TW" sz="900" b="0" dirty="0" smtClean="0">
                <a:latin typeface="Tahoma" pitchFamily="34" charset="0"/>
                <a:ea typeface="+mn-ea"/>
                <a:cs typeface="Tahoma" pitchFamily="34" charset="0"/>
              </a:rPr>
              <a:t> </a:t>
            </a:r>
            <a:endParaRPr lang="en-US" altLang="zh-TW" sz="900" b="0" dirty="0">
              <a:latin typeface="Tahoma" pitchFamily="34" charset="0"/>
              <a:ea typeface="+mn-ea"/>
              <a:cs typeface="Tahoma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MTL_INTERCOMPANY_PARAMETERS 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  SHIP_ORGANIZATION_ID</a:t>
            </a:r>
            <a:r>
              <a:rPr lang="en-US" altLang="zh-TW" baseline="0" dirty="0" smtClean="0"/>
              <a:t> + SELL_ORGANIZATION_ID + FLOW_TYPE</a:t>
            </a:r>
            <a:endParaRPr lang="en-US" altLang="zh-TW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900" dirty="0" smtClean="0"/>
              <a:t>SHIP_ORGANIZATION_ID:  </a:t>
            </a:r>
            <a:r>
              <a:rPr lang="zh-TW" altLang="en-US" sz="900" dirty="0" smtClean="0"/>
              <a:t>出貨</a:t>
            </a:r>
            <a:r>
              <a:rPr lang="en-US" altLang="zh-TW" sz="900" dirty="0" smtClean="0"/>
              <a:t>Operating</a:t>
            </a:r>
            <a:r>
              <a:rPr lang="en-US" altLang="zh-TW" sz="900" baseline="0" dirty="0" smtClean="0"/>
              <a:t> Unit , </a:t>
            </a:r>
            <a:r>
              <a:rPr lang="en-US" altLang="zh-TW" sz="900" dirty="0" smtClean="0"/>
              <a:t>reference HR_OPERATING_UNITS.ORGANIZATION_ID , </a:t>
            </a:r>
            <a:r>
              <a:rPr lang="zh-TW" altLang="en-US" sz="900" dirty="0" smtClean="0"/>
              <a:t>產生</a:t>
            </a:r>
            <a:r>
              <a:rPr lang="en-US" altLang="zh-TW" sz="900" dirty="0" smtClean="0"/>
              <a:t>Intercompany AR Invoice</a:t>
            </a:r>
            <a:r>
              <a:rPr lang="zh-TW" altLang="en-US" sz="900" dirty="0" smtClean="0"/>
              <a:t>的</a:t>
            </a:r>
            <a:r>
              <a:rPr lang="en-US" altLang="zh-TW" sz="900" dirty="0" smtClean="0"/>
              <a:t>Operating</a:t>
            </a:r>
            <a:r>
              <a:rPr lang="en-US" altLang="zh-TW" sz="900" baseline="0" dirty="0" smtClean="0"/>
              <a:t> Unit</a:t>
            </a:r>
            <a:endParaRPr lang="en-US" altLang="zh-TW" sz="90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SELL_ORGANIZATION_ID : </a:t>
            </a:r>
            <a:r>
              <a:rPr kumimoji="1" lang="zh-TW" altLang="en-US" sz="900" b="0" kern="120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接單</a:t>
            </a:r>
            <a:r>
              <a:rPr lang="en-US" altLang="zh-TW" sz="900" dirty="0" smtClean="0"/>
              <a:t>Operating</a:t>
            </a:r>
            <a:r>
              <a:rPr lang="en-US" altLang="zh-TW" sz="900" baseline="0" dirty="0" smtClean="0"/>
              <a:t> Unit, </a:t>
            </a:r>
            <a:r>
              <a:rPr lang="en-US" altLang="zh-TW" sz="900" dirty="0" smtClean="0"/>
              <a:t>reference HR_OPERATING_UNITS.ORGANIZATION_ID, </a:t>
            </a:r>
            <a:r>
              <a:rPr lang="zh-TW" altLang="en-US" sz="900" dirty="0" smtClean="0"/>
              <a:t>產生</a:t>
            </a:r>
            <a:r>
              <a:rPr lang="en-US" altLang="zh-TW" sz="900" dirty="0" smtClean="0"/>
              <a:t>Intercompany AP Invoice</a:t>
            </a:r>
            <a:r>
              <a:rPr lang="zh-TW" altLang="en-US" sz="900" dirty="0" smtClean="0"/>
              <a:t>的</a:t>
            </a:r>
            <a:r>
              <a:rPr lang="en-US" altLang="zh-TW" sz="900" dirty="0" smtClean="0"/>
              <a:t>Operating</a:t>
            </a:r>
            <a:r>
              <a:rPr lang="en-US" altLang="zh-TW" sz="900" baseline="0" dirty="0" smtClean="0"/>
              <a:t> Unit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可使用 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MTL_INTERCOMPANY_PARAMETERS_V view</a:t>
            </a:r>
            <a:endParaRPr lang="en-US" altLang="zh-TW" b="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70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EC004-29AE-4AA6-9CDE-5FF9C068FB9F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1B78A3-C06F-4FAD-ACB3-E29787E16CFB}" type="slidenum">
              <a:rPr lang="en-US" altLang="zh-TW"/>
              <a:pPr/>
              <a:t>72</a:t>
            </a:fld>
            <a:endParaRPr lang="en-US" altLang="zh-TW"/>
          </a:p>
        </p:txBody>
      </p:sp>
      <p:sp>
        <p:nvSpPr>
          <p:cNvPr id="72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72A15-7E66-4A59-AE04-492E898547B3}" type="slidenum">
              <a:rPr lang="en-US" altLang="zh-TW"/>
              <a:pPr/>
              <a:t>73</a:t>
            </a:fld>
            <a:endParaRPr lang="en-US" altLang="zh-TW"/>
          </a:p>
        </p:txBody>
      </p:sp>
      <p:sp>
        <p:nvSpPr>
          <p:cNvPr id="72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1416F3-E3A2-4F20-B7FC-3335432FE7C9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72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29112B-B95C-483E-90E3-35E6104A24BD}" type="slidenum">
              <a:rPr lang="en-US" altLang="zh-TW"/>
              <a:pPr/>
              <a:t>75</a:t>
            </a:fld>
            <a:endParaRPr lang="en-US" altLang="zh-TW"/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38675"/>
            <a:ext cx="4918075" cy="2801938"/>
          </a:xfrm>
        </p:spPr>
        <p:txBody>
          <a:bodyPr/>
          <a:lstStyle/>
          <a:p>
            <a:pPr marL="228600" indent="-228600" algn="just"/>
            <a:r>
              <a:rPr lang="zh-TW" altLang="en-US" b="1" dirty="0"/>
              <a:t>三角貿易作業之系統處理流程</a:t>
            </a:r>
          </a:p>
          <a:p>
            <a:pPr marL="228600" indent="-228600" algn="just"/>
            <a:endParaRPr lang="zh-TW" altLang="en-US" b="1" dirty="0"/>
          </a:p>
          <a:p>
            <a:pPr marL="228600" indent="-228600" algn="just">
              <a:buFontTx/>
              <a:buAutoNum type="arabicPeriod"/>
            </a:pPr>
            <a:r>
              <a:rPr lang="zh-TW" altLang="en-US" dirty="0"/>
              <a:t>輸入三角貿易訂單</a:t>
            </a:r>
            <a:r>
              <a:rPr lang="en-US" altLang="zh-TW" dirty="0"/>
              <a:t>(Enter Drop Ship Order)</a:t>
            </a:r>
          </a:p>
          <a:p>
            <a:pPr marL="228600" indent="-228600" algn="just">
              <a:buFontTx/>
              <a:buAutoNum type="arabicPeriod"/>
            </a:pPr>
            <a:r>
              <a:rPr lang="zh-TW" altLang="en-US" dirty="0"/>
              <a:t>確認三角貿易訂單</a:t>
            </a:r>
            <a:r>
              <a:rPr lang="en-US" altLang="zh-TW" dirty="0"/>
              <a:t>(Book Drop Ship Order)</a:t>
            </a:r>
          </a:p>
          <a:p>
            <a:pPr marL="228600" indent="-228600" algn="just">
              <a:buFontTx/>
              <a:buAutoNum type="arabicPeriod"/>
            </a:pPr>
            <a:r>
              <a:rPr lang="zh-TW" altLang="en-US" dirty="0"/>
              <a:t>將三角貿易訂單轉請購需求</a:t>
            </a:r>
            <a:r>
              <a:rPr lang="en-US" altLang="zh-TW" dirty="0"/>
              <a:t>(Purchase Release)</a:t>
            </a:r>
          </a:p>
          <a:p>
            <a:pPr marL="228600" indent="-228600" algn="just">
              <a:buFontTx/>
              <a:buAutoNum type="arabicPeriod"/>
            </a:pPr>
            <a:r>
              <a:rPr lang="zh-TW" altLang="en-US" dirty="0"/>
              <a:t>接收請購需求</a:t>
            </a:r>
            <a:r>
              <a:rPr lang="en-US" altLang="zh-TW" dirty="0"/>
              <a:t>(Requisition Import)</a:t>
            </a:r>
          </a:p>
          <a:p>
            <a:pPr marL="228600" indent="-228600" algn="just">
              <a:buFontTx/>
              <a:buAutoNum type="arabicPeriod"/>
            </a:pPr>
            <a:r>
              <a:rPr lang="zh-TW" altLang="en-US" dirty="0"/>
              <a:t>開立採購單</a:t>
            </a:r>
            <a:r>
              <a:rPr lang="en-US" altLang="zh-TW" dirty="0"/>
              <a:t>(Create Purchase Order)</a:t>
            </a:r>
          </a:p>
          <a:p>
            <a:pPr marL="228600" indent="-228600" algn="just">
              <a:buFontTx/>
              <a:buAutoNum type="arabicPeriod"/>
            </a:pPr>
            <a:r>
              <a:rPr lang="zh-TW" altLang="en-US" dirty="0" smtClean="0"/>
              <a:t>採購單收</a:t>
            </a:r>
            <a:r>
              <a:rPr lang="zh-TW" altLang="en-US" dirty="0"/>
              <a:t>料</a:t>
            </a:r>
            <a:r>
              <a:rPr lang="en-US" altLang="zh-TW" dirty="0" smtClean="0"/>
              <a:t>(PO</a:t>
            </a:r>
            <a:r>
              <a:rPr lang="en-US" altLang="zh-TW" baseline="0" dirty="0" smtClean="0"/>
              <a:t> Receive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228600" indent="-228600" algn="just">
              <a:buFontTx/>
              <a:buAutoNum type="arabicPeriod"/>
            </a:pPr>
            <a:r>
              <a:rPr lang="zh-TW" altLang="en-US" dirty="0" smtClean="0"/>
              <a:t>採購單收料檢驗</a:t>
            </a:r>
            <a:r>
              <a:rPr lang="en-US" altLang="zh-TW" dirty="0"/>
              <a:t>(Inspection)</a:t>
            </a:r>
          </a:p>
          <a:p>
            <a:pPr marL="228600" indent="-228600" algn="just">
              <a:buFontTx/>
              <a:buAutoNum type="arabicPeriod"/>
            </a:pPr>
            <a:r>
              <a:rPr lang="zh-TW" altLang="en-US" dirty="0" smtClean="0"/>
              <a:t>採購單收料入庫</a:t>
            </a:r>
            <a:r>
              <a:rPr lang="en-US" altLang="zh-TW" dirty="0"/>
              <a:t>(</a:t>
            </a:r>
            <a:r>
              <a:rPr lang="en-US" altLang="zh-TW" dirty="0" smtClean="0"/>
              <a:t>Deliver)</a:t>
            </a:r>
            <a:r>
              <a:rPr lang="en-US" altLang="zh-TW" baseline="0" dirty="0" smtClean="0"/>
              <a:t> </a:t>
            </a:r>
          </a:p>
          <a:p>
            <a:pPr marL="228600" indent="-228600" algn="just">
              <a:buFontTx/>
              <a:buAutoNum type="arabicPeriod"/>
            </a:pPr>
            <a:r>
              <a:rPr lang="zh-TW" altLang="en-US" baseline="0" dirty="0" smtClean="0"/>
              <a:t>系統自動產生銷售庫存扣帳的物料異動</a:t>
            </a:r>
            <a:r>
              <a:rPr lang="en-US" altLang="zh-TW" baseline="0" dirty="0" smtClean="0"/>
              <a:t>(Sales Order Issue)</a:t>
            </a:r>
            <a:endParaRPr lang="en-US" altLang="zh-TW" dirty="0"/>
          </a:p>
          <a:p>
            <a:pPr marL="228600" indent="-228600" algn="just">
              <a:buFontTx/>
              <a:buAutoNum type="arabicPeriod"/>
            </a:pPr>
            <a:r>
              <a:rPr lang="zh-TW" altLang="en-US" dirty="0"/>
              <a:t>對客戶認列應收帳款</a:t>
            </a:r>
            <a:r>
              <a:rPr lang="en-US" altLang="zh-TW" dirty="0"/>
              <a:t>(AR Invoice)</a:t>
            </a:r>
          </a:p>
          <a:p>
            <a:pPr marL="228600" indent="-228600" algn="just">
              <a:buFontTx/>
              <a:buAutoNum type="arabicPeriod"/>
            </a:pPr>
            <a:r>
              <a:rPr lang="zh-TW" altLang="en-US" dirty="0"/>
              <a:t>對廠商認列應付帳款</a:t>
            </a:r>
            <a:r>
              <a:rPr lang="en-US" altLang="zh-TW" dirty="0"/>
              <a:t>(AP Invoice) </a:t>
            </a:r>
            <a:endParaRPr lang="en-US" altLang="zh-TW" dirty="0" smtClean="0"/>
          </a:p>
          <a:p>
            <a:pPr marL="228600" indent="-228600" algn="just">
              <a:buFontTx/>
              <a:buAutoNum type="arabicPeriod"/>
            </a:pPr>
            <a:endParaRPr lang="en-US" altLang="zh-TW" dirty="0" smtClean="0"/>
          </a:p>
          <a:p>
            <a:pPr marL="0" indent="0" algn="just">
              <a:buFontTx/>
              <a:buNone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請注意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此種訂單在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 Receipt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之後就自動產生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Sales Order Issue, 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不需要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OM Shipping Transactions, 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所以沒有 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Shipping</a:t>
            </a:r>
            <a:r>
              <a:rPr lang="en-US" altLang="zh-TW" baseline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Execution (WSH) tables.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231803-D378-46A9-8F04-DB4ED0A0A7E6}" type="slidenum">
              <a:rPr lang="en-US" altLang="zh-TW"/>
              <a:pPr/>
              <a:t>76</a:t>
            </a:fld>
            <a:endParaRPr lang="en-US" altLang="zh-TW"/>
          </a:p>
        </p:txBody>
      </p:sp>
      <p:sp>
        <p:nvSpPr>
          <p:cNvPr id="72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TW" b="0" i="0" dirty="0" smtClean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47CA3D-282B-427B-B8D2-E80A86AF1A8B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73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與銷售訂單同一</a:t>
            </a:r>
            <a:r>
              <a:rPr lang="en-US" altLang="zh-TW" dirty="0" smtClean="0"/>
              <a:t>table (OE_ORDER_HEADERS_ALL)</a:t>
            </a:r>
            <a:endParaRPr lang="zh-TW" altLang="zh-TW" dirty="0" smtClean="0"/>
          </a:p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41F669-F30F-4DA2-B487-CE21C1546281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5273675" cy="1373187"/>
          </a:xfrm>
          <a:noFill/>
          <a:ln/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與銷售訂單同一</a:t>
            </a:r>
            <a:r>
              <a:rPr lang="en-US" altLang="zh-TW" dirty="0" smtClean="0"/>
              <a:t>table (OE_ORDER_LINES_ALL)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訂單</a:t>
            </a:r>
            <a:r>
              <a:rPr lang="zh-TW" altLang="en-US" dirty="0"/>
              <a:t>為三角貿易</a:t>
            </a:r>
            <a:r>
              <a:rPr lang="en-US" altLang="zh-TW" dirty="0"/>
              <a:t>(Drop shipment)</a:t>
            </a:r>
            <a:r>
              <a:rPr lang="zh-TW" altLang="en-US" dirty="0"/>
              <a:t>時，</a:t>
            </a:r>
            <a:r>
              <a:rPr lang="en-US" altLang="zh-TW" dirty="0"/>
              <a:t>Source Type</a:t>
            </a:r>
            <a:r>
              <a:rPr lang="zh-TW" altLang="en-US" dirty="0"/>
              <a:t>必須選</a:t>
            </a:r>
            <a:r>
              <a:rPr lang="en-US" altLang="zh-TW" dirty="0"/>
              <a:t>External</a:t>
            </a:r>
            <a:r>
              <a:rPr lang="zh-TW" altLang="en-US" dirty="0"/>
              <a:t>，而不是 </a:t>
            </a:r>
            <a:r>
              <a:rPr lang="en-US" altLang="zh-TW" dirty="0" smtClean="0"/>
              <a:t>Internal</a:t>
            </a:r>
            <a:r>
              <a:rPr lang="zh-TW" altLang="en-US" dirty="0"/>
              <a:t>；另外必須在</a:t>
            </a:r>
            <a:r>
              <a:rPr lang="en-US" altLang="zh-TW" dirty="0"/>
              <a:t>Receiving Org</a:t>
            </a:r>
            <a:r>
              <a:rPr lang="zh-TW" altLang="en-US" dirty="0"/>
              <a:t>欄位中輸入將來採購</a:t>
            </a:r>
            <a:r>
              <a:rPr lang="en-US" altLang="zh-TW" dirty="0"/>
              <a:t>(PO)</a:t>
            </a:r>
            <a:r>
              <a:rPr lang="zh-TW" altLang="en-US" dirty="0"/>
              <a:t>模組收料的</a:t>
            </a:r>
            <a:r>
              <a:rPr lang="zh-TW" altLang="en-US" dirty="0" smtClean="0"/>
              <a:t>廠別</a:t>
            </a:r>
            <a:r>
              <a:rPr lang="zh-TW" altLang="en-US" dirty="0"/>
              <a:t>資料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US" altLang="zh-TW" dirty="0" err="1" smtClean="0"/>
              <a:t>OE_ORDER_LINES_ALL.source_type_code</a:t>
            </a:r>
            <a:r>
              <a:rPr lang="en-US" altLang="zh-TW" baseline="0" dirty="0" smtClean="0"/>
              <a:t> = ‘EXTERNAL’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CA7B98-C241-4D13-9797-C525CAF0A76D}" type="slidenum">
              <a:rPr lang="en-US" altLang="zh-TW"/>
              <a:pPr/>
              <a:t>79</a:t>
            </a:fld>
            <a:endParaRPr lang="en-US" altLang="zh-TW"/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每筆</a:t>
            </a:r>
            <a:r>
              <a:rPr lang="en-US" altLang="zh-TW" b="0" i="0" dirty="0" smtClean="0"/>
              <a:t>Drop Shipment Order Line Booked</a:t>
            </a:r>
            <a:r>
              <a:rPr lang="zh-TW" altLang="en-US" b="0" i="0" dirty="0" smtClean="0"/>
              <a:t>完成</a:t>
            </a:r>
            <a:r>
              <a:rPr lang="en-US" altLang="zh-TW" b="0" i="0" dirty="0" smtClean="0"/>
              <a:t>, </a:t>
            </a:r>
            <a:r>
              <a:rPr lang="zh-TW" altLang="en-US" b="0" i="0" dirty="0" smtClean="0"/>
              <a:t>即寫入 </a:t>
            </a:r>
            <a:r>
              <a:rPr lang="en-US" altLang="zh-TW" b="0" i="0" dirty="0" smtClean="0"/>
              <a:t>OE_DROP_SHIP_SOURCES table , </a:t>
            </a:r>
            <a:r>
              <a:rPr lang="zh-TW" altLang="en-US" b="0" i="0" dirty="0" smtClean="0"/>
              <a:t>此一</a:t>
            </a: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記錄其</a:t>
            </a:r>
            <a:r>
              <a:rPr lang="en-US" altLang="zh-TW" b="0" i="0" dirty="0" smtClean="0"/>
              <a:t>Order Line ID / PR Line ID / PO Line ID</a:t>
            </a:r>
            <a:r>
              <a:rPr lang="zh-TW" altLang="en-US" b="0" i="0" dirty="0" smtClean="0"/>
              <a:t>串連的資訊。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如果採購單已產生</a:t>
            </a:r>
            <a:r>
              <a:rPr lang="en-US" altLang="zh-TW" b="0" i="0" dirty="0" smtClean="0"/>
              <a:t>, </a:t>
            </a:r>
            <a:r>
              <a:rPr lang="zh-TW" altLang="en-US" b="0" i="0" dirty="0" smtClean="0"/>
              <a:t>可參考 </a:t>
            </a:r>
            <a:r>
              <a:rPr lang="en-US" altLang="zh-TW" dirty="0" smtClean="0"/>
              <a:t>OE_DROP_SHIP_LINKS_V view, 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line_id</a:t>
            </a:r>
            <a:r>
              <a:rPr lang="zh-TW" altLang="en-US" dirty="0" smtClean="0"/>
              <a:t>即為</a:t>
            </a:r>
            <a:r>
              <a:rPr lang="en-US" altLang="zh-TW" dirty="0" err="1" smtClean="0"/>
              <a:t>oe_order_lines_all.LINE_ID</a:t>
            </a:r>
            <a:endParaRPr lang="en-US" altLang="zh-TW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PO Receipt </a:t>
            </a:r>
            <a:r>
              <a:rPr lang="zh-TW" altLang="en-US" dirty="0" smtClean="0"/>
              <a:t>之後</a:t>
            </a:r>
            <a:r>
              <a:rPr lang="en-US" altLang="zh-TW" dirty="0" smtClean="0"/>
              <a:t>, Order Line Status = ‘Shipped’, ‘Sales Order Issue’ </a:t>
            </a:r>
            <a:r>
              <a:rPr lang="zh-TW" altLang="en-US" dirty="0" smtClean="0"/>
              <a:t>會經由</a:t>
            </a:r>
            <a:r>
              <a:rPr lang="en-US" altLang="zh-TW" dirty="0" smtClean="0"/>
              <a:t>Inventory Open Interface</a:t>
            </a:r>
            <a:r>
              <a:rPr lang="zh-TW" altLang="en-US" dirty="0" smtClean="0"/>
              <a:t>寫入</a:t>
            </a:r>
            <a:r>
              <a:rPr lang="en-US" altLang="zh-TW" dirty="0" smtClean="0"/>
              <a:t>;</a:t>
            </a:r>
            <a:br>
              <a:rPr lang="en-US" altLang="zh-TW" dirty="0" smtClean="0"/>
            </a:br>
            <a:r>
              <a:rPr lang="zh-TW" altLang="en-US" dirty="0" smtClean="0"/>
              <a:t>所以</a:t>
            </a:r>
            <a:r>
              <a:rPr lang="en-US" altLang="zh-TW" dirty="0" smtClean="0"/>
              <a:t>View Material Transactions</a:t>
            </a:r>
            <a:r>
              <a:rPr lang="zh-TW" altLang="en-US" dirty="0" smtClean="0"/>
              <a:t>假如沒有看到</a:t>
            </a:r>
            <a:r>
              <a:rPr lang="en-US" altLang="zh-TW" dirty="0" smtClean="0"/>
              <a:t>’Sales Order Issue’,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先檢查</a:t>
            </a:r>
            <a:r>
              <a:rPr lang="en-US" altLang="zh-TW" baseline="0" dirty="0" smtClean="0"/>
              <a:t> Inventory / Transactions / Transaction Open Interface ( Process Flag</a:t>
            </a:r>
            <a:r>
              <a:rPr lang="zh-TW" altLang="en-US" baseline="0" dirty="0" smtClean="0"/>
              <a:t>欄位</a:t>
            </a:r>
            <a:r>
              <a:rPr lang="en-US" altLang="zh-TW" baseline="0" dirty="0" smtClean="0"/>
              <a:t>default</a:t>
            </a:r>
            <a:r>
              <a:rPr lang="zh-TW" altLang="en-US" baseline="0" dirty="0" smtClean="0"/>
              <a:t>帶入</a:t>
            </a:r>
            <a:r>
              <a:rPr lang="en-US" altLang="zh-TW" baseline="0" dirty="0" smtClean="0"/>
              <a:t>’Error’, </a:t>
            </a:r>
            <a:r>
              <a:rPr lang="zh-TW" altLang="en-US" baseline="0" dirty="0" smtClean="0"/>
              <a:t>最好清空檢查全部的資料</a:t>
            </a:r>
            <a:r>
              <a:rPr lang="en-US" altLang="zh-TW" baseline="0" dirty="0" smtClean="0"/>
              <a:t>)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aseline="0" dirty="0" smtClean="0"/>
              <a:t>處理</a:t>
            </a:r>
            <a:r>
              <a:rPr lang="en-US" altLang="zh-TW" baseline="0" dirty="0" smtClean="0"/>
              <a:t>Inventory Open Interface </a:t>
            </a:r>
            <a:r>
              <a:rPr lang="zh-TW" altLang="en-US" baseline="0" dirty="0" smtClean="0"/>
              <a:t>或</a:t>
            </a:r>
            <a:r>
              <a:rPr lang="en-US" altLang="zh-TW" baseline="0" dirty="0" smtClean="0"/>
              <a:t>Pending Transactions, </a:t>
            </a:r>
            <a:r>
              <a:rPr lang="zh-TW" altLang="en-US" baseline="0" dirty="0" smtClean="0"/>
              <a:t>都是透過 </a:t>
            </a:r>
            <a:r>
              <a:rPr lang="en-US" altLang="zh-TW" baseline="0" dirty="0" smtClean="0"/>
              <a:t>‘Material transaction’ Manager ( Inventory / Setup / Transactions / Interface Manger ) , </a:t>
            </a:r>
            <a:r>
              <a:rPr lang="zh-TW" altLang="en-US" baseline="0" dirty="0" smtClean="0"/>
              <a:t>查看它是否為</a:t>
            </a:r>
            <a:r>
              <a:rPr lang="en-US" altLang="zh-TW" baseline="0" dirty="0" smtClean="0"/>
              <a:t>’Active’</a:t>
            </a:r>
            <a:endParaRPr lang="zh-TW" alt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474153" y="9684822"/>
            <a:ext cx="261610" cy="184666"/>
          </a:xfrm>
          <a:ln/>
        </p:spPr>
        <p:txBody>
          <a:bodyPr/>
          <a:lstStyle/>
          <a:p>
            <a:fld id="{DA0817F4-51EA-438D-8EEC-0C206297787D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700" y="4687510"/>
            <a:ext cx="3370718" cy="4468916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HZ_CUST_ACCOUNTS 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</a:t>
            </a:r>
            <a:r>
              <a:rPr lang="zh-TW" altLang="en-US" b="0" i="0" dirty="0" smtClean="0"/>
              <a:t>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CUST_ACCOUNT_ID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ACCOUNT_NUMBER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ORIG_SYSTEM_REFERENCE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重要欄位說明：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ACCOUNT_NUMBER: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客戶編號</a:t>
            </a:r>
            <a:endParaRPr kumimoji="1" lang="en-US" altLang="zh-TW" sz="1200" b="0" i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ACCOUNT_NAME: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客戶名稱</a:t>
            </a:r>
            <a:endParaRPr kumimoji="1" lang="en-US" altLang="zh-TW" sz="1200" b="0" i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PARTY_ID : reference HZ_PARTIES.PARTY_ID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CUSTOMER_TYPE: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客戶型態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(I: internal ;R: external )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STATUS: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狀態</a:t>
            </a:r>
            <a:endParaRPr kumimoji="1" lang="en-US" altLang="zh-TW" sz="1200" b="0" i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CUSTOMER_CLASS_CODE: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客戶分類</a:t>
            </a:r>
            <a:endParaRPr kumimoji="1" lang="en-US" altLang="zh-TW" sz="1200" b="0" i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SALES_CHANNEL_CODE :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銷售通路 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9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CUSTOMER</a:t>
            </a:r>
            <a:r>
              <a:rPr kumimoji="1" lang="en-US" altLang="zh-TW" sz="900" b="0" i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ACCOUNT</a:t>
            </a:r>
            <a:r>
              <a:rPr kumimoji="1" lang="zh-TW" altLang="en-US" sz="900" b="0" i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是跨</a:t>
            </a:r>
            <a:r>
              <a:rPr kumimoji="1" lang="en-US" altLang="zh-TW" sz="900" b="0" i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OU</a:t>
            </a:r>
            <a:r>
              <a:rPr kumimoji="1" lang="zh-TW" altLang="en-US" sz="900" b="0" i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的資料</a:t>
            </a:r>
            <a:endParaRPr kumimoji="1" lang="en-US" altLang="zh-TW" sz="900" b="0" i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9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可使用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AR_CUSTOMERS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view (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主要內容 </a:t>
            </a:r>
            <a:r>
              <a:rPr lang="en-US" altLang="zh-TW" b="0" i="0" dirty="0" smtClean="0">
                <a:latin typeface="Tahoma" pitchFamily="34" charset="0"/>
                <a:ea typeface="+mn-ea"/>
                <a:cs typeface="Tahoma" pitchFamily="34" charset="0"/>
              </a:rPr>
              <a:t>Join</a:t>
            </a:r>
            <a:r>
              <a:rPr lang="en-US" altLang="zh-TW" b="0" i="0" baseline="0" dirty="0" smtClean="0">
                <a:latin typeface="Tahoma" pitchFamily="34" charset="0"/>
                <a:ea typeface="+mn-ea"/>
                <a:cs typeface="Tahoma" pitchFamily="34" charset="0"/>
              </a:rPr>
              <a:t> </a:t>
            </a:r>
            <a:r>
              <a:rPr lang="en-US" altLang="zh-TW" b="0" i="0" dirty="0" smtClean="0">
                <a:latin typeface="Tahoma" pitchFamily="34" charset="0"/>
                <a:ea typeface="+mn-ea"/>
                <a:cs typeface="Tahoma" pitchFamily="34" charset="0"/>
              </a:rPr>
              <a:t>HZ_PARTIES </a:t>
            </a:r>
            <a:r>
              <a:rPr lang="zh-TW" altLang="en-US" b="0" i="0" dirty="0" smtClean="0">
                <a:latin typeface="Tahoma" pitchFamily="34" charset="0"/>
                <a:ea typeface="+mn-ea"/>
                <a:cs typeface="Tahoma" pitchFamily="34" charset="0"/>
              </a:rPr>
              <a:t>及</a:t>
            </a:r>
            <a:r>
              <a:rPr lang="en-US" altLang="zh-TW" b="0" i="0" dirty="0" smtClean="0">
                <a:latin typeface="Tahoma" pitchFamily="34" charset="0"/>
                <a:ea typeface="+mn-ea"/>
                <a:cs typeface="Tahoma" pitchFamily="34" charset="0"/>
              </a:rPr>
              <a:t> HZ_CUST_ACCOUNTS</a:t>
            </a:r>
            <a:r>
              <a:rPr lang="zh-TW" altLang="en-US" b="0" i="0" dirty="0" smtClean="0">
                <a:latin typeface="Tahoma" pitchFamily="34" charset="0"/>
                <a:ea typeface="+mn-ea"/>
                <a:cs typeface="Tahoma" pitchFamily="34" charset="0"/>
              </a:rPr>
              <a:t>兩個</a:t>
            </a:r>
            <a:r>
              <a:rPr lang="en-US" altLang="zh-TW" b="0" i="0" baseline="0" dirty="0" smtClean="0">
                <a:latin typeface="Tahoma" pitchFamily="34" charset="0"/>
                <a:ea typeface="+mn-ea"/>
                <a:cs typeface="Tahoma" pitchFamily="34" charset="0"/>
              </a:rPr>
              <a:t>tables) , AR_CUSTOMERS.CUSTOMER_ID </a:t>
            </a:r>
            <a:r>
              <a:rPr lang="zh-TW" altLang="en-US" b="0" i="0" baseline="0" dirty="0" smtClean="0">
                <a:latin typeface="Tahoma" pitchFamily="34" charset="0"/>
                <a:ea typeface="+mn-ea"/>
                <a:cs typeface="Tahoma" pitchFamily="34" charset="0"/>
              </a:rPr>
              <a:t>是</a:t>
            </a:r>
            <a:r>
              <a:rPr lang="en-US" altLang="zh-TW" b="0" i="0" baseline="0" dirty="0" smtClean="0">
                <a:latin typeface="Tahoma" pitchFamily="34" charset="0"/>
                <a:ea typeface="+mn-ea"/>
                <a:cs typeface="Tahoma" pitchFamily="34" charset="0"/>
              </a:rPr>
              <a:t> 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HZ_CUST_ACCOUNTS.CUST_ACCOUNT_ID</a:t>
            </a:r>
            <a:endParaRPr lang="en-US" altLang="zh-TW" b="0" i="0" baseline="0" dirty="0" smtClean="0">
              <a:latin typeface="Tahoma" pitchFamily="34" charset="0"/>
              <a:ea typeface="+mn-ea"/>
              <a:cs typeface="Tahoma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36ABD9-7E31-4821-A934-48FB8E8D50C2}" type="slidenum">
              <a:rPr lang="en-US" altLang="zh-TW"/>
              <a:pPr/>
              <a:t>80</a:t>
            </a:fld>
            <a:endParaRPr lang="en-US" altLang="zh-TW"/>
          </a:p>
        </p:txBody>
      </p:sp>
      <p:sp>
        <p:nvSpPr>
          <p:cNvPr id="73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918075" cy="182562"/>
          </a:xfrm>
        </p:spPr>
        <p:txBody>
          <a:bodyPr/>
          <a:lstStyle/>
          <a:p>
            <a:endParaRPr lang="zh-TW" altLang="zh-TW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155CB-8D19-4ACE-ADA7-063584717F08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74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D81586-A8F2-4FF6-97D3-FD7B706A900F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74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CC446-B6B4-40A7-8186-138CBDDD4613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74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" name="備忘稿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>
                <a:latin typeface="微軟正黑體" pitchFamily="34" charset="-120"/>
                <a:ea typeface="微軟正黑體" pitchFamily="34" charset="-120"/>
              </a:rPr>
              <a:t>若</a:t>
            </a:r>
            <a:r>
              <a:rPr lang="en-US" altLang="zh-TW" b="0" i="0" dirty="0" smtClean="0">
                <a:latin typeface="微軟正黑體" pitchFamily="34" charset="-120"/>
                <a:ea typeface="微軟正黑體" pitchFamily="34" charset="-120"/>
              </a:rPr>
              <a:t>IR</a:t>
            </a:r>
            <a:r>
              <a:rPr lang="zh-TW" altLang="en-US" b="0" i="0" dirty="0" smtClean="0">
                <a:latin typeface="微軟正黑體" pitchFamily="34" charset="-120"/>
                <a:ea typeface="微軟正黑體" pitchFamily="34" charset="-120"/>
              </a:rPr>
              <a:t>收貨與</a:t>
            </a:r>
            <a:r>
              <a:rPr lang="en-US" altLang="zh-TW" b="0" i="0" dirty="0" smtClean="0">
                <a:latin typeface="微軟正黑體" pitchFamily="34" charset="-120"/>
                <a:ea typeface="微軟正黑體" pitchFamily="34" charset="-120"/>
              </a:rPr>
              <a:t>ISO</a:t>
            </a:r>
            <a:r>
              <a:rPr lang="zh-TW" altLang="en-US" b="0" i="0" dirty="0" smtClean="0">
                <a:latin typeface="微軟正黑體" pitchFamily="34" charset="-120"/>
                <a:ea typeface="微軟正黑體" pitchFamily="34" charset="-120"/>
              </a:rPr>
              <a:t>出貨屬於同一</a:t>
            </a:r>
            <a:r>
              <a:rPr lang="en-US" altLang="zh-TW" b="0" i="0" dirty="0" smtClean="0">
                <a:latin typeface="微軟正黑體" pitchFamily="34" charset="-120"/>
                <a:ea typeface="微軟正黑體" pitchFamily="34" charset="-120"/>
              </a:rPr>
              <a:t>Operating</a:t>
            </a:r>
            <a:r>
              <a:rPr lang="en-US" altLang="zh-TW" b="0" i="0" baseline="0" dirty="0" smtClean="0">
                <a:latin typeface="微軟正黑體" pitchFamily="34" charset="-120"/>
                <a:ea typeface="微軟正黑體" pitchFamily="34" charset="-120"/>
              </a:rPr>
              <a:t> Unit</a:t>
            </a:r>
            <a:r>
              <a:rPr lang="zh-TW" altLang="en-US" b="0" i="0" baseline="0" dirty="0" smtClean="0">
                <a:latin typeface="微軟正黑體" pitchFamily="34" charset="-120"/>
                <a:ea typeface="微軟正黑體" pitchFamily="34" charset="-120"/>
              </a:rPr>
              <a:t>，不會產生</a:t>
            </a:r>
            <a:r>
              <a:rPr lang="en-US" altLang="zh-TW" b="0" i="0" baseline="0" dirty="0" smtClean="0">
                <a:latin typeface="微軟正黑體" pitchFamily="34" charset="-120"/>
                <a:ea typeface="微軟正黑體" pitchFamily="34" charset="-120"/>
              </a:rPr>
              <a:t>Intercompany AR/AP Invoice.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8CDE23-F31F-41E9-B4E9-653E7CA50108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4968875" cy="2863850"/>
          </a:xfrm>
          <a:ln/>
        </p:spPr>
        <p:txBody>
          <a:bodyPr/>
          <a:lstStyle/>
          <a:p>
            <a:pPr marL="228600" indent="-228600" algn="just">
              <a:lnSpc>
                <a:spcPct val="90000"/>
              </a:lnSpc>
            </a:pPr>
            <a:r>
              <a:rPr lang="zh-TW" altLang="en-US" b="1" dirty="0"/>
              <a:t>內部訂單作業之系統處理流程</a:t>
            </a:r>
          </a:p>
          <a:p>
            <a:pPr marL="228600" indent="-228600" algn="just">
              <a:lnSpc>
                <a:spcPct val="90000"/>
              </a:lnSpc>
            </a:pPr>
            <a:endParaRPr lang="zh-TW" altLang="en-US" b="1" dirty="0"/>
          </a:p>
          <a:p>
            <a:pPr marL="228600" indent="-228600">
              <a:lnSpc>
                <a:spcPct val="90000"/>
              </a:lnSpc>
              <a:buFontTx/>
              <a:buAutoNum type="arabicPeriod"/>
            </a:pPr>
            <a:r>
              <a:rPr lang="en-US" altLang="zh-TW" dirty="0" smtClean="0"/>
              <a:t>IR</a:t>
            </a:r>
            <a:r>
              <a:rPr lang="zh-TW" altLang="en-US" dirty="0" smtClean="0"/>
              <a:t>端：輸入</a:t>
            </a:r>
            <a:r>
              <a:rPr lang="zh-TW" altLang="en-US" dirty="0"/>
              <a:t>內部請購需求</a:t>
            </a:r>
            <a:r>
              <a:rPr lang="en-US" altLang="zh-TW" dirty="0"/>
              <a:t>(Create Internal Requisition)</a:t>
            </a:r>
          </a:p>
          <a:p>
            <a:pPr marL="228600" indent="-228600">
              <a:lnSpc>
                <a:spcPct val="90000"/>
              </a:lnSpc>
              <a:buFontTx/>
              <a:buAutoNum type="arabicPeriod"/>
            </a:pPr>
            <a:r>
              <a:rPr lang="en-US" altLang="zh-TW" dirty="0" smtClean="0"/>
              <a:t>IR</a:t>
            </a:r>
            <a:r>
              <a:rPr lang="zh-TW" altLang="en-US" dirty="0" smtClean="0"/>
              <a:t>端：核准</a:t>
            </a:r>
            <a:r>
              <a:rPr lang="zh-TW" altLang="en-US" dirty="0"/>
              <a:t>內部請購需求</a:t>
            </a:r>
            <a:r>
              <a:rPr lang="en-US" altLang="zh-TW" dirty="0"/>
              <a:t>(Approve Requisition)</a:t>
            </a:r>
          </a:p>
          <a:p>
            <a:pPr marL="228600" indent="-228600">
              <a:lnSpc>
                <a:spcPct val="90000"/>
              </a:lnSpc>
              <a:buFontTx/>
              <a:buAutoNum type="arabicPeriod"/>
            </a:pPr>
            <a:r>
              <a:rPr lang="en-US" altLang="zh-TW" dirty="0" smtClean="0"/>
              <a:t>ISO</a:t>
            </a:r>
            <a:r>
              <a:rPr lang="zh-TW" altLang="en-US" dirty="0" smtClean="0"/>
              <a:t>端：產生</a:t>
            </a:r>
            <a:r>
              <a:rPr lang="zh-TW" altLang="en-US" dirty="0"/>
              <a:t>內部訂單</a:t>
            </a:r>
            <a:r>
              <a:rPr lang="en-US" altLang="zh-TW" dirty="0"/>
              <a:t>(Create Internal Sales Order)</a:t>
            </a:r>
          </a:p>
          <a:p>
            <a:pPr marL="228600" indent="-228600">
              <a:lnSpc>
                <a:spcPct val="90000"/>
              </a:lnSpc>
              <a:buFontTx/>
              <a:buAutoNum type="arabicPeriod"/>
            </a:pPr>
            <a:r>
              <a:rPr lang="en-US" altLang="zh-TW" dirty="0" smtClean="0"/>
              <a:t>ISO</a:t>
            </a:r>
            <a:r>
              <a:rPr lang="zh-TW" altLang="en-US" dirty="0" smtClean="0"/>
              <a:t>端：接收</a:t>
            </a:r>
            <a:r>
              <a:rPr lang="zh-TW" altLang="en-US" dirty="0"/>
              <a:t>內部訂單</a:t>
            </a:r>
            <a:r>
              <a:rPr lang="en-US" altLang="zh-TW" dirty="0"/>
              <a:t>(Order Import)</a:t>
            </a:r>
          </a:p>
          <a:p>
            <a:pPr marL="228600" indent="-228600">
              <a:lnSpc>
                <a:spcPct val="90000"/>
              </a:lnSpc>
              <a:buFontTx/>
              <a:buAutoNum type="arabicPeriod"/>
            </a:pPr>
            <a:r>
              <a:rPr lang="en-US" altLang="zh-TW" dirty="0" smtClean="0"/>
              <a:t>ISO</a:t>
            </a:r>
            <a:r>
              <a:rPr lang="zh-TW" altLang="en-US" dirty="0" smtClean="0"/>
              <a:t>端：揀料</a:t>
            </a:r>
            <a:r>
              <a:rPr lang="en-US" altLang="zh-TW" dirty="0"/>
              <a:t>(Pick Release Orders)</a:t>
            </a:r>
          </a:p>
          <a:p>
            <a:pPr marL="228600" indent="-228600">
              <a:lnSpc>
                <a:spcPct val="90000"/>
              </a:lnSpc>
              <a:buFontTx/>
              <a:buAutoNum type="arabicPeriod"/>
            </a:pPr>
            <a:r>
              <a:rPr lang="en-US" altLang="zh-TW" dirty="0" smtClean="0"/>
              <a:t>ISO</a:t>
            </a:r>
            <a:r>
              <a:rPr lang="zh-TW" altLang="en-US" dirty="0" smtClean="0"/>
              <a:t>端：出貨</a:t>
            </a:r>
            <a:r>
              <a:rPr lang="zh-TW" altLang="en-US" dirty="0"/>
              <a:t>確認</a:t>
            </a:r>
            <a:r>
              <a:rPr lang="en-US" altLang="zh-TW" dirty="0"/>
              <a:t>(Ship Confirm)</a:t>
            </a:r>
          </a:p>
          <a:p>
            <a:pPr marL="228600" indent="-228600">
              <a:lnSpc>
                <a:spcPct val="90000"/>
              </a:lnSpc>
              <a:buFontTx/>
              <a:buAutoNum type="arabicPeriod"/>
            </a:pPr>
            <a:r>
              <a:rPr lang="en-US" altLang="zh-TW" dirty="0" smtClean="0"/>
              <a:t>IR</a:t>
            </a:r>
            <a:r>
              <a:rPr lang="zh-TW" altLang="en-US" dirty="0" smtClean="0"/>
              <a:t>端：收</a:t>
            </a:r>
            <a:r>
              <a:rPr lang="zh-TW" altLang="en-US" dirty="0"/>
              <a:t>料</a:t>
            </a:r>
            <a:r>
              <a:rPr lang="en-US" altLang="zh-TW" dirty="0"/>
              <a:t>(Receive Items)</a:t>
            </a:r>
          </a:p>
          <a:p>
            <a:pPr marL="228600" indent="-228600">
              <a:lnSpc>
                <a:spcPct val="90000"/>
              </a:lnSpc>
              <a:buFontTx/>
              <a:buAutoNum type="arabicPeriod"/>
            </a:pPr>
            <a:r>
              <a:rPr lang="en-US" altLang="zh-TW" dirty="0" smtClean="0"/>
              <a:t>IR</a:t>
            </a:r>
            <a:r>
              <a:rPr lang="zh-TW" altLang="en-US" dirty="0" smtClean="0"/>
              <a:t>端：檢驗</a:t>
            </a:r>
            <a:r>
              <a:rPr lang="en-US" altLang="zh-TW" dirty="0"/>
              <a:t>(Inspect Receipt)</a:t>
            </a:r>
          </a:p>
          <a:p>
            <a:pPr marL="228600" indent="-228600">
              <a:lnSpc>
                <a:spcPct val="90000"/>
              </a:lnSpc>
              <a:buFontTx/>
              <a:buAutoNum type="arabicPeriod"/>
            </a:pPr>
            <a:r>
              <a:rPr lang="en-US" altLang="zh-TW" dirty="0" smtClean="0"/>
              <a:t>IR</a:t>
            </a:r>
            <a:r>
              <a:rPr lang="zh-TW" altLang="en-US" dirty="0" smtClean="0"/>
              <a:t>端：入庫</a:t>
            </a:r>
            <a:r>
              <a:rPr lang="en-US" altLang="zh-TW" dirty="0"/>
              <a:t>(Deliver Receipt)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76D96E-F419-4D9C-84F7-05EA8D8988BE}" type="slidenum">
              <a:rPr lang="en-US" altLang="zh-TW"/>
              <a:pPr/>
              <a:t>85</a:t>
            </a:fld>
            <a:endParaRPr lang="en-US" altLang="zh-TW"/>
          </a:p>
        </p:txBody>
      </p:sp>
      <p:sp>
        <p:nvSpPr>
          <p:cNvPr id="74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" name="備忘稿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由</a:t>
            </a:r>
            <a:r>
              <a:rPr lang="en-US" altLang="zh-TW" dirty="0" smtClean="0"/>
              <a:t>Order</a:t>
            </a:r>
            <a:r>
              <a:rPr lang="en-US" altLang="zh-TW" baseline="0" dirty="0" smtClean="0"/>
              <a:t> Import</a:t>
            </a:r>
            <a:r>
              <a:rPr lang="zh-TW" altLang="en-US" baseline="0" dirty="0" smtClean="0"/>
              <a:t>匯入，不必人為輸入</a:t>
            </a:r>
            <a:endParaRPr lang="en-US" altLang="zh-TW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與銷售訂單同一</a:t>
            </a:r>
            <a:r>
              <a:rPr lang="en-US" altLang="zh-TW" dirty="0" smtClean="0"/>
              <a:t>table (OE_ORDER_HEADERS_ALL)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dirty="0" smtClean="0"/>
              <a:t>ORDER_SOURCE_ID : ISO</a:t>
            </a:r>
            <a:r>
              <a:rPr lang="zh-TW" altLang="en-US" dirty="0" smtClean="0"/>
              <a:t>內部訂單，本欄位值為</a:t>
            </a:r>
            <a:r>
              <a:rPr lang="en-US" altLang="zh-TW" dirty="0" smtClean="0"/>
              <a:t>10</a:t>
            </a:r>
            <a:r>
              <a:rPr lang="en-US" altLang="zh-TW" baseline="0" dirty="0" smtClean="0"/>
              <a:t> (Internal)</a:t>
            </a:r>
            <a:r>
              <a:rPr lang="zh-TW" altLang="en-US" baseline="0" dirty="0" smtClean="0"/>
              <a:t>，</a:t>
            </a:r>
            <a:r>
              <a:rPr lang="en-US" altLang="zh-TW" baseline="0" dirty="0" smtClean="0"/>
              <a:t>reference OE_ORDER_SOURCES.ORDER_SOURCE_ID; </a:t>
            </a:r>
            <a:br>
              <a:rPr lang="en-US" altLang="zh-TW" baseline="0" dirty="0" smtClean="0"/>
            </a:br>
            <a:r>
              <a:rPr lang="en-US" altLang="zh-TW" baseline="0" dirty="0" smtClean="0"/>
              <a:t>Order Import Source</a:t>
            </a:r>
            <a:r>
              <a:rPr lang="zh-TW" altLang="en-US" baseline="0" dirty="0" smtClean="0"/>
              <a:t>安裝時已</a:t>
            </a:r>
            <a:r>
              <a:rPr lang="en-US" altLang="zh-TW" baseline="0" dirty="0" smtClean="0"/>
              <a:t>seeded data, </a:t>
            </a:r>
            <a:r>
              <a:rPr lang="zh-TW" altLang="en-US" baseline="0" dirty="0" smtClean="0"/>
              <a:t>大部份客製會再另外新增</a:t>
            </a:r>
            <a:r>
              <a:rPr lang="en-US" altLang="zh-TW" baseline="0" dirty="0" smtClean="0"/>
              <a:t>Import Source, </a:t>
            </a:r>
            <a:r>
              <a:rPr lang="zh-TW" altLang="en-US" baseline="0" dirty="0" smtClean="0"/>
              <a:t>於 </a:t>
            </a:r>
            <a:r>
              <a:rPr lang="en-US" altLang="zh-TW" baseline="0" dirty="0" smtClean="0"/>
              <a:t>Order Management </a:t>
            </a:r>
            <a:r>
              <a:rPr kumimoji="1" lang="zh-TW" altLang="zh-TW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→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 Setup </a:t>
            </a:r>
            <a:r>
              <a:rPr kumimoji="1" lang="zh-TW" altLang="zh-TW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→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 Orders </a:t>
            </a:r>
            <a:r>
              <a:rPr kumimoji="1" lang="zh-TW" altLang="zh-TW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→</a:t>
            </a:r>
            <a:r>
              <a:rPr kumimoji="1" lang="en-US" altLang="zh-TW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 Import Sources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SOURCE_DOCUMENT_ID = PO_REQUISITION_HEADERS_ALL.REQUISITION_HEADER_ID  ( IR 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的</a:t>
            </a:r>
            <a:r>
              <a:rPr kumimoji="1" lang="en-US" altLang="zh-TW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Header ID)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  <a:cs typeface="+mn-c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B29292-D83B-47D1-9171-A3B23C733637}" type="slidenum">
              <a:rPr lang="en-US" altLang="zh-TW"/>
              <a:pPr/>
              <a:t>86</a:t>
            </a:fld>
            <a:endParaRPr lang="en-US" altLang="zh-TW"/>
          </a:p>
        </p:txBody>
      </p:sp>
      <p:sp>
        <p:nvSpPr>
          <p:cNvPr id="75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" name="備忘稿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由</a:t>
            </a:r>
            <a:r>
              <a:rPr lang="en-US" altLang="zh-TW" dirty="0" smtClean="0"/>
              <a:t>Order</a:t>
            </a:r>
            <a:r>
              <a:rPr lang="en-US" altLang="zh-TW" baseline="0" dirty="0" smtClean="0"/>
              <a:t> Import</a:t>
            </a:r>
            <a:r>
              <a:rPr lang="zh-TW" altLang="en-US" baseline="0" dirty="0" smtClean="0"/>
              <a:t>匯入，不必人為輸入</a:t>
            </a:r>
            <a:endParaRPr lang="en-US" altLang="zh-TW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zh-TW" altLang="en-US" dirty="0" smtClean="0"/>
              <a:t>與銷售訂單同一</a:t>
            </a:r>
            <a:r>
              <a:rPr lang="en-US" altLang="zh-TW" dirty="0" smtClean="0"/>
              <a:t>table (OE_ORDER_LINE_ALL)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TW" dirty="0" smtClean="0"/>
              <a:t>OE_ORDER_LINES_ALL.SOURCE_DOCUMENT_ID</a:t>
            </a:r>
            <a:r>
              <a:rPr lang="en-US" altLang="zh-TW" baseline="0" dirty="0" smtClean="0"/>
              <a:t> : </a:t>
            </a:r>
            <a:r>
              <a:rPr lang="zh-TW" altLang="en-US" baseline="0" dirty="0" smtClean="0"/>
              <a:t>記錄</a:t>
            </a:r>
            <a:r>
              <a:rPr lang="en-US" altLang="zh-TW" baseline="0" dirty="0" smtClean="0"/>
              <a:t>IR header id , reference PO_REQUISITION_HEADERS_ALL.REQUISITION_HEADER_ID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TW" baseline="0" dirty="0" smtClean="0"/>
              <a:t>OE_ORDER_LIENS_ALL.SOURCE_DOCUMENT_LINE_ID : </a:t>
            </a:r>
            <a:r>
              <a:rPr lang="zh-TW" altLang="en-US" baseline="0" dirty="0" smtClean="0"/>
              <a:t>記錄 </a:t>
            </a:r>
            <a:r>
              <a:rPr lang="en-US" altLang="zh-TW" baseline="0" dirty="0" smtClean="0"/>
              <a:t>IR line id , reference PO_REQUISITION_LINES_ALL.REQUISITION_LINE_ID</a:t>
            </a:r>
            <a:endParaRPr lang="en-US" altLang="zh-TW" dirty="0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E44159-35A8-49DA-9E80-682281A0B158}" type="slidenum">
              <a:rPr lang="en-US" altLang="zh-TW"/>
              <a:pPr/>
              <a:t>87</a:t>
            </a:fld>
            <a:endParaRPr lang="en-US" altLang="zh-TW"/>
          </a:p>
        </p:txBody>
      </p:sp>
      <p:sp>
        <p:nvSpPr>
          <p:cNvPr id="69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7888"/>
            <a:ext cx="2794000" cy="182562"/>
          </a:xfrm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altLang="zh-TW" b="0" i="0" dirty="0" smtClean="0"/>
              <a:t>Table</a:t>
            </a:r>
            <a:r>
              <a:rPr lang="zh-TW" altLang="en-US" b="0" i="0" dirty="0" smtClean="0"/>
              <a:t>：</a:t>
            </a:r>
            <a:r>
              <a:rPr lang="en-US" altLang="zh-TW" dirty="0" smtClean="0"/>
              <a:t> OE_ORDER_SOURCES</a:t>
            </a:r>
            <a:endParaRPr lang="en-US" altLang="zh-TW" b="0" i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i="0" dirty="0" smtClean="0"/>
              <a:t>Unique Key/Primary Key:</a:t>
            </a:r>
            <a:r>
              <a:rPr lang="en-US" altLang="zh-TW" b="0" i="0" baseline="0" dirty="0" smtClean="0"/>
              <a:t> </a:t>
            </a:r>
            <a:r>
              <a:rPr lang="en-US" altLang="zh-TW" dirty="0" smtClean="0"/>
              <a:t> 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dirty="0" smtClean="0"/>
              <a:t>ORDER_SOURCE_ID + ZD_EDITION_NAME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TW" dirty="0" smtClean="0"/>
              <a:t>NAME + ZD_EDITION_NAME</a:t>
            </a:r>
            <a:endParaRPr kumimoji="1" lang="en-US" altLang="zh-TW" sz="9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i="0" dirty="0" smtClean="0"/>
              <a:t>其他說明：</a:t>
            </a:r>
            <a:endParaRPr lang="en-US" altLang="zh-TW" b="0" i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zh-TW" altLang="en-US" b="0" i="0" dirty="0" smtClean="0"/>
              <a:t>可自訂</a:t>
            </a:r>
            <a:r>
              <a:rPr lang="en-US" altLang="zh-TW" b="0" i="0" dirty="0" smtClean="0"/>
              <a:t>Order</a:t>
            </a:r>
            <a:r>
              <a:rPr lang="en-US" altLang="zh-TW" b="0" i="0" baseline="0" dirty="0" smtClean="0"/>
              <a:t> source, </a:t>
            </a:r>
            <a:r>
              <a:rPr lang="zh-TW" altLang="en-US" b="0" i="0" baseline="0" dirty="0" smtClean="0"/>
              <a:t>大部份外圍系統匯入訂單</a:t>
            </a:r>
            <a:r>
              <a:rPr lang="en-US" altLang="zh-TW" b="0" i="0" baseline="0" dirty="0" smtClean="0"/>
              <a:t>, </a:t>
            </a:r>
            <a:r>
              <a:rPr lang="zh-TW" altLang="en-US" b="0" i="0" baseline="0" dirty="0" smtClean="0"/>
              <a:t>會自訂</a:t>
            </a:r>
            <a:r>
              <a:rPr lang="en-US" altLang="zh-TW" b="0" i="0" baseline="0" dirty="0" smtClean="0"/>
              <a:t>Order Source</a:t>
            </a:r>
            <a:r>
              <a:rPr lang="zh-TW" altLang="en-US" b="0" i="0" baseline="0" dirty="0" smtClean="0"/>
              <a:t>辨識。</a:t>
            </a:r>
            <a:endParaRPr lang="en-US" altLang="zh-TW" b="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88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89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474153" y="9684822"/>
            <a:ext cx="261610" cy="184666"/>
          </a:xfrm>
          <a:ln/>
        </p:spPr>
        <p:txBody>
          <a:bodyPr/>
          <a:lstStyle/>
          <a:p>
            <a:fld id="{7C949194-67F9-4E08-B394-BAA5F433CA82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601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700" y="4751806"/>
            <a:ext cx="5249155" cy="7443576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altLang="zh-TW" b="0" dirty="0" smtClean="0"/>
              <a:t>Table</a:t>
            </a:r>
            <a:r>
              <a:rPr lang="zh-TW" altLang="en-US" b="0" dirty="0" smtClean="0"/>
              <a:t>：</a:t>
            </a: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IBY_EXT_BANK_ACCOUNTS </a:t>
            </a:r>
            <a:endParaRPr lang="en-US" altLang="zh-TW" b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en-US" altLang="zh-TW" b="0" dirty="0" smtClean="0"/>
              <a:t>Unique Key/Primary Key</a:t>
            </a:r>
            <a:r>
              <a:rPr lang="zh-TW" altLang="en-US" b="0" dirty="0" smtClean="0"/>
              <a:t>：</a:t>
            </a: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EXT_BANK_ACCOUNT_ID</a:t>
            </a:r>
            <a:endParaRPr lang="en-US" altLang="zh-TW" b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dirty="0" smtClean="0"/>
              <a:t>重要欄位說明：</a:t>
            </a:r>
            <a:endParaRPr lang="en-US" altLang="zh-TW" b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en-US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CURRENCY_CODE</a:t>
            </a:r>
            <a:r>
              <a:rPr kumimoji="1" lang="en-US" altLang="zh-TW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:</a:t>
            </a:r>
            <a:r>
              <a:rPr kumimoji="1" lang="zh-TW" altLang="en-US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幣別</a:t>
            </a:r>
            <a:endParaRPr kumimoji="1" lang="en-US" altLang="zh-TW" sz="8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BANK_ID : reference  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ce_banks_v.Bank_PARTY_ID</a:t>
            </a:r>
            <a:endParaRPr kumimoji="1" lang="en-US" altLang="zh-TW" sz="8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BRANCH_ID : reference  </a:t>
            </a:r>
            <a:r>
              <a:rPr kumimoji="1" lang="en-US" altLang="zh-TW" sz="800" b="0" kern="1200" dirty="0" err="1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ce_bank_branches_v.</a:t>
            </a:r>
            <a:r>
              <a:rPr kumimoji="1" lang="en-US" altLang="zh-TW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BRANCH_PARTY_ID</a:t>
            </a:r>
            <a:endParaRPr kumimoji="1" lang="en-US" altLang="zh-TW" sz="8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en-US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BANK_ACCOUNT_NUMBER</a:t>
            </a:r>
            <a:r>
              <a:rPr kumimoji="1" lang="en-US" altLang="zh-TW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:</a:t>
            </a:r>
            <a:r>
              <a:rPr kumimoji="1" lang="zh-TW" altLang="en-US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銀行帳號 </a:t>
            </a:r>
            <a:endParaRPr kumimoji="1" lang="en-US" altLang="zh-TW" sz="800" b="0" kern="1200" dirty="0" smtClean="0">
              <a:solidFill>
                <a:schemeClr val="tx1"/>
              </a:solidFill>
              <a:latin typeface="Tahoma" pitchFamily="34" charset="0"/>
              <a:ea typeface="新細明體" pitchFamily="18" charset="-120"/>
              <a:cs typeface="Tahoma" pitchFamily="34" charset="0"/>
            </a:endParaRPr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en-US" altLang="zh-TW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PRIMARY_ACCT_OWNER_PARTY_ID:</a:t>
            </a:r>
            <a:r>
              <a:rPr kumimoji="1" lang="zh-TW" altLang="en-US" sz="8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 此欄位存在於  </a:t>
            </a:r>
            <a:r>
              <a:rPr kumimoji="1" lang="en-US" altLang="zh-TW" sz="12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IBY_EXT_BANK_ACCOUNTS_V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view , 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來源為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rPr>
              <a:t>  IBY_ACCOUNT_OWNERS.ACCOUNT_OWNER_PARTY_ID </a:t>
            </a:r>
            <a:r>
              <a:rPr kumimoji="1" lang="en-US" altLang="zh-TW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,</a:t>
            </a:r>
            <a:r>
              <a:rPr kumimoji="1" lang="zh-TW" altLang="en-US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該欄位 </a:t>
            </a:r>
            <a:r>
              <a:rPr kumimoji="1" lang="en-US" altLang="zh-TW" sz="8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reference HZ_PARTIES.PARTY_ID</a:t>
            </a:r>
            <a:endParaRPr lang="en-US" altLang="zh-TW" b="0" dirty="0" smtClean="0"/>
          </a:p>
          <a:p>
            <a:pPr eaLnBrk="1" hangingPunct="1">
              <a:buFont typeface="Wingdings" pitchFamily="2" charset="2"/>
              <a:buChar char="v"/>
            </a:pPr>
            <a:r>
              <a:rPr lang="zh-TW" altLang="en-US" b="0" dirty="0" smtClean="0"/>
              <a:t>其他說明：</a:t>
            </a:r>
            <a:endParaRPr lang="en-US" altLang="zh-TW" b="0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kumimoji="1" lang="zh-TW" altLang="en-US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可使用的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IBY_EXT_BANK_ACCOUNTS_V</a:t>
            </a:r>
            <a:r>
              <a:rPr kumimoji="1" lang="en-US" altLang="zh-TW" sz="900" b="0" kern="1200" baseline="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view</a:t>
            </a:r>
            <a:r>
              <a:rPr kumimoji="1" lang="en-US" altLang="zh-TW" sz="900" b="0" kern="1200" dirty="0" smtClean="0">
                <a:solidFill>
                  <a:schemeClr val="tx1"/>
                </a:solidFill>
                <a:latin typeface="Tahoma" pitchFamily="34" charset="0"/>
                <a:ea typeface="新細明體" pitchFamily="18" charset="-120"/>
                <a:cs typeface="Tahoma" pitchFamily="34" charset="0"/>
              </a:rPr>
              <a:t> 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en-US" altLang="zh-TW" sz="800" b="0" dirty="0" smtClean="0">
                <a:latin typeface="Tahoma" pitchFamily="34" charset="0"/>
                <a:ea typeface="+mn-ea"/>
                <a:cs typeface="Tahoma" pitchFamily="34" charset="0"/>
              </a:rPr>
              <a:t>Example </a:t>
            </a:r>
            <a:r>
              <a:rPr lang="en-US" altLang="zh-TW" sz="800" b="0" dirty="0">
                <a:latin typeface="Tahoma" pitchFamily="34" charset="0"/>
                <a:ea typeface="+mn-ea"/>
                <a:cs typeface="Tahoma" pitchFamily="34" charset="0"/>
              </a:rPr>
              <a:t>SQL</a:t>
            </a:r>
          </a:p>
          <a:p>
            <a:pPr marL="218976" indent="-218976">
              <a:lnSpc>
                <a:spcPct val="80000"/>
              </a:lnSpc>
            </a:pPr>
            <a:endParaRPr lang="en-US" altLang="zh-TW" sz="800" b="0" dirty="0">
              <a:latin typeface="Tahoma" pitchFamily="34" charset="0"/>
              <a:ea typeface="+mn-ea"/>
              <a:cs typeface="Tahoma" pitchFamily="34" charset="0"/>
            </a:endParaRPr>
          </a:p>
          <a:p>
            <a:pPr>
              <a:buNone/>
            </a:pPr>
            <a:r>
              <a:rPr lang="en-US" altLang="zh-TW" sz="900" b="0" dirty="0">
                <a:latin typeface="微軟正黑體" pitchFamily="34" charset="-120"/>
                <a:ea typeface="微軟正黑體" pitchFamily="34" charset="-120"/>
              </a:rPr>
              <a:t>SELECT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ca.account_number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----- CUSTOMER ACCOUNT NUMBER(HZ_CUST_ACCOUNTS.ACCOUNT_NUMBER)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eb.ext_bank_account_id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                    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--UNIQUE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eb.currency_code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eb.branch_id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eb.bank_id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eb.bank_account_num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eb.foreign_payment_use_flag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eb.bank_account_name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piu.instrument_payment_use_id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--UNIQUE (</a:t>
            </a:r>
            <a:r>
              <a:rPr lang="en-US" altLang="zh-TW" sz="900" i="1" dirty="0" err="1">
                <a:latin typeface="微軟正黑體" pitchFamily="34" charset="-120"/>
                <a:ea typeface="微軟正黑體" pitchFamily="34" charset="-120"/>
              </a:rPr>
              <a:t>IBY_PMT_INSTR_USES_ALL_S.nextval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 )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piu.payment_flow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    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--FUNDS_CAPTURE</a:t>
            </a:r>
            <a:r>
              <a:rPr lang="zh-TW" altLang="en-US" sz="900" i="1" dirty="0">
                <a:latin typeface="微軟正黑體" pitchFamily="34" charset="-120"/>
                <a:ea typeface="微軟正黑體" pitchFamily="34" charset="-120"/>
              </a:rPr>
              <a:t>資金流入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, DISBURSEMENTS</a:t>
            </a:r>
            <a:r>
              <a:rPr lang="zh-TW" altLang="en-US" sz="900" i="1" dirty="0">
                <a:latin typeface="微軟正黑體" pitchFamily="34" charset="-120"/>
                <a:ea typeface="微軟正黑體" pitchFamily="34" charset="-120"/>
              </a:rPr>
              <a:t>資金支出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piu.ext_pmt_party_id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piu.instrument_type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         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--BANKACCOUNT, CREDITCARD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piu.instrument_id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piu.payment_function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--CUSTOMER_PAYMENT, PAYABLES_DISB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piu.start_date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piu.end_date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ep.ext_payer_id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 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 UNIQUE ( </a:t>
            </a:r>
            <a:r>
              <a:rPr lang="en-US" altLang="zh-TW" sz="900" i="1" dirty="0" err="1">
                <a:latin typeface="微軟正黑體" pitchFamily="34" charset="-120"/>
                <a:ea typeface="微軟正黑體" pitchFamily="34" charset="-120"/>
              </a:rPr>
              <a:t>IBY_EXTERNAL_PAYERS_ALL_S.nextval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 )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ep.payment_function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  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 CUSTOMER_PAYMENT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ep.cust_account_id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---- foreign HZ_CUST_ACCOUNTS.CUST_ACCOUNT_ID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FROM 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iby_ext_bank_accounts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eb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 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--defines the external bank account entity.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iby_pmt_instr_uses_all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         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--Payment instruments assignments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iby_external_payers_all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ep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,        </a:t>
            </a:r>
            <a:r>
              <a:rPr lang="en-US" altLang="zh-TW" sz="900" i="1" dirty="0">
                <a:latin typeface="微軟正黑體" pitchFamily="34" charset="-120"/>
                <a:ea typeface="微軟正黑體" pitchFamily="34" charset="-120"/>
              </a:rPr>
              <a:t>--Payment attributes of the customer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hz_cust_accounts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ca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WHERE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eb.ext_bank_account_id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piu.instrument_id</a:t>
            </a:r>
            <a:endParaRPr lang="en-US" altLang="zh-TW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piu.instrument_type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'BANKACCOUNT'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ep.payment_function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'CUSTOMER_PAYMENT'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piu.ext_pmt_party_id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ep.ext_payer_id</a:t>
            </a:r>
            <a:endParaRPr lang="en-US" altLang="zh-TW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ep.cust_account_id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ca.cust_account_id</a:t>
            </a:r>
            <a:endParaRPr lang="en-US" altLang="zh-TW" sz="9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ca.account_number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'1005'</a:t>
            </a:r>
          </a:p>
          <a:p>
            <a:pPr>
              <a:buNone/>
            </a:pP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  AND </a:t>
            </a:r>
            <a:r>
              <a:rPr lang="en-US" altLang="zh-TW" sz="900" dirty="0" err="1">
                <a:latin typeface="微軟正黑體" pitchFamily="34" charset="-120"/>
                <a:ea typeface="微軟正黑體" pitchFamily="34" charset="-120"/>
              </a:rPr>
              <a:t>ep.ext_payer_id</a:t>
            </a:r>
            <a:r>
              <a:rPr lang="en-US" altLang="zh-TW" sz="900" dirty="0">
                <a:latin typeface="微軟正黑體" pitchFamily="34" charset="-120"/>
                <a:ea typeface="微軟正黑體" pitchFamily="34" charset="-120"/>
              </a:rPr>
              <a:t> = 6 </a:t>
            </a:r>
            <a:endParaRPr lang="en-US" altLang="zh-TW" sz="800" b="1" dirty="0">
              <a:latin typeface="Tahoma" pitchFamily="34" charset="0"/>
              <a:ea typeface="+mn-ea"/>
              <a:cs typeface="Tahoma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90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91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92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79937-88A7-4582-AE93-A4810E2FA429}" type="slidenum">
              <a:rPr lang="en-US" altLang="zh-TW" smtClean="0"/>
              <a:pPr/>
              <a:t>93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468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46821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7B3E021-00A3-4E3A-977A-2284F69D373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A236C10-431A-4948-9078-130162FD97A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32588" y="549275"/>
            <a:ext cx="2160587" cy="58324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50825" y="549275"/>
            <a:ext cx="6329363" cy="58324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475A85-F48F-4728-AE3B-6360741BD58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0825" y="549275"/>
            <a:ext cx="4681538" cy="6477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250825" y="1412875"/>
            <a:ext cx="8642350" cy="496887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713788" y="6597650"/>
            <a:ext cx="430212" cy="260350"/>
          </a:xfrm>
        </p:spPr>
        <p:txBody>
          <a:bodyPr/>
          <a:lstStyle>
            <a:lvl1pPr>
              <a:defRPr/>
            </a:lvl1pPr>
          </a:lstStyle>
          <a:p>
            <a:fld id="{2DFAE371-1997-4A2C-95DC-E09208493F4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457200" y="1100138"/>
            <a:ext cx="8229600" cy="2341562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50000">
                <a:srgbClr val="DDDDDD"/>
              </a:gs>
              <a:gs pos="100000">
                <a:srgbClr val="F2F2F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en-US" altLang="zh-TW" sz="1800">
              <a:latin typeface="Calibri" charset="0"/>
              <a:ea typeface="微軟正黑體" charset="0"/>
              <a:cs typeface="微軟正黑體" charset="0"/>
            </a:endParaRP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457200" y="3417888"/>
            <a:ext cx="8229600" cy="46037"/>
          </a:xfrm>
          <a:prstGeom prst="rect">
            <a:avLst/>
          </a:prstGeom>
          <a:gradFill rotWithShape="0">
            <a:gsLst>
              <a:gs pos="0">
                <a:srgbClr val="006699"/>
              </a:gs>
              <a:gs pos="100000">
                <a:srgbClr val="B6D3E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kumimoji="0" lang="en-US" altLang="zh-TW" sz="1800">
              <a:latin typeface="Calibri" charset="0"/>
              <a:ea typeface="微軟正黑體" charset="0"/>
              <a:cs typeface="微軟正黑體" charset="0"/>
            </a:endParaRPr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457200" y="1063625"/>
            <a:ext cx="8229600" cy="46038"/>
          </a:xfrm>
          <a:prstGeom prst="rect">
            <a:avLst/>
          </a:prstGeom>
          <a:gradFill rotWithShape="0">
            <a:gsLst>
              <a:gs pos="0">
                <a:srgbClr val="B6D3E2"/>
              </a:gs>
              <a:gs pos="100000">
                <a:srgbClr val="0066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kumimoji="0" lang="en-US" altLang="zh-TW" sz="1800">
              <a:latin typeface="Calibri" charset="0"/>
              <a:ea typeface="微軟正黑體" charset="0"/>
              <a:cs typeface="微軟正黑體" charset="0"/>
            </a:endParaRPr>
          </a:p>
        </p:txBody>
      </p:sp>
      <p:sp>
        <p:nvSpPr>
          <p:cNvPr id="11" name="Line 33"/>
          <p:cNvSpPr>
            <a:spLocks noChangeShapeType="1"/>
          </p:cNvSpPr>
          <p:nvPr/>
        </p:nvSpPr>
        <p:spPr bwMode="auto">
          <a:xfrm>
            <a:off x="5737225" y="4872038"/>
            <a:ext cx="0" cy="754062"/>
          </a:xfrm>
          <a:prstGeom prst="line">
            <a:avLst/>
          </a:prstGeom>
          <a:noFill/>
          <a:ln w="5715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" name="Text Box 34"/>
          <p:cNvSpPr txBox="1">
            <a:spLocks noChangeArrowheads="1"/>
          </p:cNvSpPr>
          <p:nvPr/>
        </p:nvSpPr>
        <p:spPr bwMode="auto">
          <a:xfrm>
            <a:off x="5808663" y="4800600"/>
            <a:ext cx="2593975" cy="8731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TW" sz="1600" dirty="0" smtClean="0">
                <a:ea typeface="微軟正黑體" pitchFamily="34" charset="-120"/>
                <a:cs typeface="+mn-cs"/>
              </a:rPr>
              <a:t>Enterprise Solutions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TW" sz="1600" dirty="0" smtClean="0">
                <a:ea typeface="微軟正黑體" pitchFamily="34" charset="-120"/>
                <a:cs typeface="+mn-cs"/>
              </a:rPr>
              <a:t>IT Services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TW" sz="1600" dirty="0" smtClean="0">
                <a:ea typeface="微軟正黑體" pitchFamily="34" charset="-120"/>
                <a:cs typeface="+mn-cs"/>
              </a:rPr>
              <a:t>Management Consulting</a:t>
            </a:r>
          </a:p>
        </p:txBody>
      </p:sp>
      <p:pic>
        <p:nvPicPr>
          <p:cNvPr id="13" name="Picture 35" descr="World_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872038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4"/>
          <p:cNvSpPr txBox="1">
            <a:spLocks noChangeArrowheads="1"/>
          </p:cNvSpPr>
          <p:nvPr userDrawn="1"/>
        </p:nvSpPr>
        <p:spPr bwMode="auto">
          <a:xfrm>
            <a:off x="803275" y="4935538"/>
            <a:ext cx="3048000" cy="6746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defRPr/>
            </a:pPr>
            <a:r>
              <a:rPr kumimoji="0" lang="zh-TW" altLang="en-US" sz="1800" dirty="0" smtClean="0">
                <a:ea typeface="微軟正黑體" pitchFamily="34" charset="-120"/>
                <a:cs typeface="Arial" pitchFamily="34" charset="0"/>
              </a:rPr>
              <a:t>前進國際顧問團隊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zh-TW" altLang="zh-TW" sz="1800" dirty="0" smtClean="0">
                <a:ea typeface="微軟正黑體" pitchFamily="34" charset="-120"/>
                <a:cs typeface="Arial" pitchFamily="34" charset="0"/>
              </a:rPr>
              <a:t>A</a:t>
            </a:r>
            <a:r>
              <a:rPr kumimoji="0" lang="en-US" altLang="zh-TW" sz="1800" dirty="0" err="1" smtClean="0">
                <a:ea typeface="微軟正黑體" pitchFamily="34" charset="-120"/>
                <a:cs typeface="Arial" pitchFamily="34" charset="0"/>
              </a:rPr>
              <a:t>dvancedTEK</a:t>
            </a:r>
            <a:endParaRPr kumimoji="0" lang="en-US" altLang="zh-TW" sz="1800" dirty="0" smtClean="0"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0" y="1219200"/>
            <a:ext cx="7922840" cy="20574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7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9F3B7D-9958-46F1-8419-B7B3D5C93E7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2A5923-F6C6-4B89-A373-776019AEDB6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50825" y="1412875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898EA8-104C-4D5A-BB82-0804EFEBAB2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F6C1DA-3782-4501-BED7-43A44EA876B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FF41A7A-AC7B-41CB-BAD1-F0C3A98AC27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8AD44A-CD2C-4C58-AAC9-8F3E05ED5A9A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63E0D31-6A64-40EF-A4AC-BB63686F6932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F3871B-6777-45F1-9764-7E1D53AD427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794" name="Picture 2" descr="AIC-template-pp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80225"/>
          </a:xfrm>
          <a:prstGeom prst="rect">
            <a:avLst/>
          </a:prstGeom>
          <a:noFill/>
        </p:spPr>
      </p:pic>
      <p:sp>
        <p:nvSpPr>
          <p:cNvPr id="5457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549275"/>
            <a:ext cx="46815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標題樣式</a:t>
            </a:r>
          </a:p>
        </p:txBody>
      </p:sp>
      <p:sp>
        <p:nvSpPr>
          <p:cNvPr id="5457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12875"/>
            <a:ext cx="864235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457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3788" y="6597650"/>
            <a:ext cx="430212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30000"/>
              </a:lnSpc>
              <a:defRPr sz="900" b="1"/>
            </a:lvl1pPr>
          </a:lstStyle>
          <a:p>
            <a:fld id="{2C0ECEED-B703-45D5-8497-DE979F52B25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9pPr>
    </p:titleStyle>
    <p:bodyStyle>
      <a:lvl1pPr marL="185738" indent="-185738" algn="l" rtl="0" fontAlgn="base">
        <a:spcBef>
          <a:spcPct val="20000"/>
        </a:spcBef>
        <a:spcAft>
          <a:spcPct val="0"/>
        </a:spcAft>
        <a:buSzPct val="40000"/>
        <a:buBlip>
          <a:blip r:embed="rId15"/>
        </a:buBlip>
        <a:defRPr kumimoji="1" sz="2400">
          <a:solidFill>
            <a:srgbClr val="000066"/>
          </a:solidFill>
          <a:latin typeface="+mn-lt"/>
          <a:ea typeface="+mn-ea"/>
          <a:cs typeface="+mn-cs"/>
        </a:defRPr>
      </a:lvl1pPr>
      <a:lvl2pPr marL="542925" indent="-177800" algn="l" rtl="0" fontAlgn="base">
        <a:spcBef>
          <a:spcPct val="20000"/>
        </a:spcBef>
        <a:spcAft>
          <a:spcPct val="0"/>
        </a:spcAft>
        <a:buSzPct val="40000"/>
        <a:buBlip>
          <a:blip r:embed="rId16"/>
        </a:buBlip>
        <a:defRPr kumimoji="1" sz="2200">
          <a:solidFill>
            <a:schemeClr val="tx1"/>
          </a:solidFill>
          <a:latin typeface="+mn-lt"/>
          <a:ea typeface="+mn-ea"/>
        </a:defRPr>
      </a:lvl2pPr>
      <a:lvl3pPr marL="901700" indent="-179388" algn="l" rtl="0" fontAlgn="base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新細明體" pitchFamily="18" charset="-120"/>
        <a:buChar char="━"/>
        <a:defRPr kumimoji="1" sz="2000">
          <a:solidFill>
            <a:schemeClr val="tx1"/>
          </a:solidFill>
          <a:latin typeface="+mn-lt"/>
          <a:ea typeface="+mn-ea"/>
        </a:defRPr>
      </a:lvl3pPr>
      <a:lvl4pPr marL="1260475" indent="-17938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Arial" charset="0"/>
        <a:buBlip>
          <a:blip r:embed="rId17"/>
        </a:buBlip>
        <a:defRPr kumimoji="1">
          <a:solidFill>
            <a:schemeClr val="tx1"/>
          </a:solidFill>
          <a:latin typeface="+mn-lt"/>
          <a:ea typeface="+mn-ea"/>
        </a:defRPr>
      </a:lvl4pPr>
      <a:lvl5pPr marL="1619250" indent="-1793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076450" indent="-1793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»"/>
        <a:defRPr kumimoji="1" sz="1000">
          <a:solidFill>
            <a:schemeClr val="tx1"/>
          </a:solidFill>
          <a:latin typeface="+mn-lt"/>
          <a:ea typeface="+mn-ea"/>
        </a:defRPr>
      </a:lvl6pPr>
      <a:lvl7pPr marL="2533650" indent="-1793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»"/>
        <a:defRPr kumimoji="1" sz="1000">
          <a:solidFill>
            <a:schemeClr val="tx1"/>
          </a:solidFill>
          <a:latin typeface="+mn-lt"/>
          <a:ea typeface="+mn-ea"/>
        </a:defRPr>
      </a:lvl7pPr>
      <a:lvl8pPr marL="2990850" indent="-1793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»"/>
        <a:defRPr kumimoji="1" sz="1000">
          <a:solidFill>
            <a:schemeClr val="tx1"/>
          </a:solidFill>
          <a:latin typeface="+mn-lt"/>
          <a:ea typeface="+mn-ea"/>
        </a:defRPr>
      </a:lvl8pPr>
      <a:lvl9pPr marL="3448050" indent="-1793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»"/>
        <a:defRPr kumimoji="1"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>
            <a:spLocks noChangeArrowheads="1"/>
          </p:cNvSpPr>
          <p:nvPr userDrawn="1"/>
        </p:nvSpPr>
        <p:spPr bwMode="auto">
          <a:xfrm>
            <a:off x="457200" y="1100138"/>
            <a:ext cx="8229600" cy="2341562"/>
          </a:xfrm>
          <a:prstGeom prst="rect">
            <a:avLst/>
          </a:prstGeom>
          <a:gradFill rotWithShape="0">
            <a:gsLst>
              <a:gs pos="0">
                <a:srgbClr val="F2F2F2"/>
              </a:gs>
              <a:gs pos="50000">
                <a:srgbClr val="DDDDDD"/>
              </a:gs>
              <a:gs pos="100000">
                <a:srgbClr val="F2F2F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en-US" altLang="zh-TW" sz="1800">
              <a:latin typeface="Calibri" charset="0"/>
              <a:ea typeface="微軟正黑體" charset="0"/>
              <a:cs typeface="微軟正黑體" charset="0"/>
            </a:endParaRPr>
          </a:p>
        </p:txBody>
      </p:sp>
      <p:sp>
        <p:nvSpPr>
          <p:cNvPr id="8" name="Rectangle 22"/>
          <p:cNvSpPr>
            <a:spLocks noChangeArrowheads="1"/>
          </p:cNvSpPr>
          <p:nvPr userDrawn="1"/>
        </p:nvSpPr>
        <p:spPr bwMode="auto">
          <a:xfrm>
            <a:off x="457200" y="3417888"/>
            <a:ext cx="8229600" cy="46037"/>
          </a:xfrm>
          <a:prstGeom prst="rect">
            <a:avLst/>
          </a:prstGeom>
          <a:gradFill rotWithShape="0">
            <a:gsLst>
              <a:gs pos="0">
                <a:srgbClr val="006699"/>
              </a:gs>
              <a:gs pos="100000">
                <a:srgbClr val="B6D3E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kumimoji="0" lang="en-US" altLang="zh-TW" sz="1800">
              <a:latin typeface="Calibri" charset="0"/>
              <a:ea typeface="微軟正黑體" charset="0"/>
              <a:cs typeface="微軟正黑體" charset="0"/>
            </a:endParaRPr>
          </a:p>
        </p:txBody>
      </p:sp>
      <p:sp>
        <p:nvSpPr>
          <p:cNvPr id="9" name="Rectangle 23"/>
          <p:cNvSpPr>
            <a:spLocks noChangeArrowheads="1"/>
          </p:cNvSpPr>
          <p:nvPr userDrawn="1"/>
        </p:nvSpPr>
        <p:spPr bwMode="auto">
          <a:xfrm>
            <a:off x="457200" y="1063625"/>
            <a:ext cx="8229600" cy="46038"/>
          </a:xfrm>
          <a:prstGeom prst="rect">
            <a:avLst/>
          </a:prstGeom>
          <a:gradFill rotWithShape="0">
            <a:gsLst>
              <a:gs pos="0">
                <a:srgbClr val="B6D3E2"/>
              </a:gs>
              <a:gs pos="100000">
                <a:srgbClr val="0066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kumimoji="0" lang="en-US" altLang="zh-TW" sz="1800">
              <a:latin typeface="Calibri" charset="0"/>
              <a:ea typeface="微軟正黑體" charset="0"/>
              <a:cs typeface="微軟正黑體" charset="0"/>
            </a:endParaRPr>
          </a:p>
        </p:txBody>
      </p:sp>
      <p:sp>
        <p:nvSpPr>
          <p:cNvPr id="14" name="Line 33"/>
          <p:cNvSpPr>
            <a:spLocks noChangeShapeType="1"/>
          </p:cNvSpPr>
          <p:nvPr userDrawn="1"/>
        </p:nvSpPr>
        <p:spPr bwMode="auto">
          <a:xfrm>
            <a:off x="5737225" y="4872038"/>
            <a:ext cx="0" cy="754062"/>
          </a:xfrm>
          <a:prstGeom prst="line">
            <a:avLst/>
          </a:prstGeom>
          <a:noFill/>
          <a:ln w="5715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" name="Text Box 34"/>
          <p:cNvSpPr txBox="1">
            <a:spLocks noChangeArrowheads="1"/>
          </p:cNvSpPr>
          <p:nvPr userDrawn="1"/>
        </p:nvSpPr>
        <p:spPr bwMode="auto">
          <a:xfrm>
            <a:off x="5808663" y="4800600"/>
            <a:ext cx="2593975" cy="8731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TW" sz="1600" dirty="0" smtClean="0">
                <a:ea typeface="微軟正黑體" pitchFamily="34" charset="-120"/>
                <a:cs typeface="+mn-cs"/>
              </a:rPr>
              <a:t>Enterprise Solutions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TW" sz="1600" dirty="0" smtClean="0">
                <a:ea typeface="微軟正黑體" pitchFamily="34" charset="-120"/>
                <a:cs typeface="+mn-cs"/>
              </a:rPr>
              <a:t>IT Services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en-US" altLang="zh-TW" sz="1600" dirty="0" smtClean="0">
                <a:ea typeface="微軟正黑體" pitchFamily="34" charset="-120"/>
                <a:cs typeface="+mn-cs"/>
              </a:rPr>
              <a:t>Management Consulting</a:t>
            </a:r>
          </a:p>
        </p:txBody>
      </p:sp>
      <p:pic>
        <p:nvPicPr>
          <p:cNvPr id="16" name="Picture 35" descr="World_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872038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34"/>
          <p:cNvSpPr txBox="1">
            <a:spLocks noChangeArrowheads="1"/>
          </p:cNvSpPr>
          <p:nvPr userDrawn="1"/>
        </p:nvSpPr>
        <p:spPr bwMode="auto">
          <a:xfrm>
            <a:off x="803275" y="4935538"/>
            <a:ext cx="3048000" cy="6746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defRPr/>
            </a:pPr>
            <a:r>
              <a:rPr kumimoji="0" lang="zh-TW" altLang="en-US" sz="1800" dirty="0" smtClean="0">
                <a:ea typeface="微軟正黑體" pitchFamily="34" charset="-120"/>
                <a:cs typeface="Arial" pitchFamily="34" charset="0"/>
              </a:rPr>
              <a:t>前進國際顧問團隊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kumimoji="0" lang="zh-TW" altLang="zh-TW" sz="1800" dirty="0" smtClean="0">
                <a:ea typeface="微軟正黑體" pitchFamily="34" charset="-120"/>
                <a:cs typeface="Arial" pitchFamily="34" charset="0"/>
              </a:rPr>
              <a:t>A</a:t>
            </a:r>
            <a:r>
              <a:rPr kumimoji="0" lang="en-US" altLang="zh-TW" sz="1800" dirty="0" err="1" smtClean="0">
                <a:ea typeface="微軟正黑體" pitchFamily="34" charset="-120"/>
                <a:cs typeface="Arial" pitchFamily="34" charset="0"/>
              </a:rPr>
              <a:t>dvancedTEK</a:t>
            </a:r>
            <a:endParaRPr kumimoji="0" lang="en-US" altLang="zh-TW" sz="1800" dirty="0" smtClean="0"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18" name="標題 1"/>
          <p:cNvSpPr txBox="1">
            <a:spLocks/>
          </p:cNvSpPr>
          <p:nvPr userDrawn="1"/>
        </p:nvSpPr>
        <p:spPr>
          <a:xfrm>
            <a:off x="611560" y="1484784"/>
            <a:ext cx="7922840" cy="179181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8834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1560" y="1628800"/>
            <a:ext cx="7922840" cy="1296144"/>
          </a:xfrm>
          <a:noFill/>
        </p:spPr>
        <p:txBody>
          <a:bodyPr/>
          <a:lstStyle/>
          <a:p>
            <a:r>
              <a:rPr lang="en-US" altLang="zh-TW" sz="3600" dirty="0" smtClean="0">
                <a:latin typeface="微軟正黑體" pitchFamily="34" charset="-120"/>
                <a:ea typeface="微軟正黑體" pitchFamily="34" charset="-120"/>
              </a:rPr>
              <a:t>R12.2 Oracle Order Management</a:t>
            </a:r>
            <a:br>
              <a:rPr lang="en-US" altLang="zh-TW" sz="36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Table Schema</a:t>
            </a:r>
            <a:endParaRPr lang="en-US" altLang="zh-TW" sz="40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571480"/>
            <a:ext cx="4892679" cy="523220"/>
          </a:xfrm>
          <a:noFill/>
          <a:ln/>
        </p:spPr>
        <p:txBody>
          <a:bodyPr wrap="square" anchor="t">
            <a:spAutoFit/>
          </a:bodyPr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Customer Sites(Addresses)</a:t>
            </a:r>
            <a:endParaRPr lang="en-US" altLang="zh-TW" sz="2800" dirty="0">
              <a:effectLst/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pic>
        <p:nvPicPr>
          <p:cNvPr id="7628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6066384" cy="47790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1" name="Rectangle 1027"/>
          <p:cNvSpPr>
            <a:spLocks noGrp="1" noChangeArrowheads="1"/>
          </p:cNvSpPr>
          <p:nvPr>
            <p:ph type="title"/>
          </p:nvPr>
        </p:nvSpPr>
        <p:spPr>
          <a:xfrm>
            <a:off x="179512" y="571480"/>
            <a:ext cx="4857752" cy="604822"/>
          </a:xfrm>
          <a:noFill/>
          <a:ln/>
        </p:spPr>
        <p:txBody>
          <a:bodyPr wrap="square" anchor="t">
            <a:spAutoFit/>
          </a:bodyPr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Customer Site Usages</a:t>
            </a:r>
            <a:endParaRPr lang="en-US" altLang="zh-TW" dirty="0">
              <a:effectLst/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pic>
        <p:nvPicPr>
          <p:cNvPr id="7639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3"/>
            <a:ext cx="8604448" cy="36610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17" name="Rectangle 73" descr="白色大理石"/>
          <p:cNvSpPr>
            <a:spLocks noChangeArrowheads="1"/>
          </p:cNvSpPr>
          <p:nvPr/>
        </p:nvSpPr>
        <p:spPr bwMode="auto">
          <a:xfrm>
            <a:off x="684213" y="1371600"/>
            <a:ext cx="2744787" cy="54864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客戶</a:t>
            </a:r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Tables</a:t>
            </a:r>
            <a:r>
              <a:rPr lang="zh-TW" altLang="en-US" dirty="0" smtClean="0"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關聯圖</a:t>
            </a:r>
            <a:endParaRPr lang="zh-TW" altLang="en-US" dirty="0">
              <a:effectLst/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262199" name="Rectangle 55"/>
          <p:cNvSpPr>
            <a:spLocks noChangeArrowheads="1"/>
          </p:cNvSpPr>
          <p:nvPr/>
        </p:nvSpPr>
        <p:spPr bwMode="auto">
          <a:xfrm>
            <a:off x="6324600" y="4114800"/>
            <a:ext cx="2209800" cy="9429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 dirty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RA_TERMS</a:t>
            </a:r>
            <a:endParaRPr lang="en-US" altLang="zh-TW" sz="900" b="1" dirty="0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TERM_ID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NAME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DESCRIPTION</a:t>
            </a:r>
          </a:p>
        </p:txBody>
      </p:sp>
      <p:sp>
        <p:nvSpPr>
          <p:cNvPr id="262149" name="Rectangle 5"/>
          <p:cNvSpPr>
            <a:spLocks noChangeArrowheads="1"/>
          </p:cNvSpPr>
          <p:nvPr/>
        </p:nvSpPr>
        <p:spPr bwMode="auto">
          <a:xfrm>
            <a:off x="1042988" y="3213100"/>
            <a:ext cx="2305050" cy="792163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 dirty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HZ_CUST_ACCT_SITES_ALL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CUST_ACCT_SITE_ID</a:t>
            </a:r>
            <a:endParaRPr lang="en-US" altLang="zh-TW" sz="900" b="1" dirty="0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CUST_ACCOUNT_ID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 smtClean="0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PARTY_SITE_IDP</a:t>
            </a:r>
            <a:endParaRPr lang="en-US" altLang="zh-TW" sz="900" b="1" dirty="0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262152" name="Rectangle 8"/>
          <p:cNvSpPr>
            <a:spLocks noChangeArrowheads="1"/>
          </p:cNvSpPr>
          <p:nvPr/>
        </p:nvSpPr>
        <p:spPr bwMode="auto">
          <a:xfrm>
            <a:off x="1042988" y="5373688"/>
            <a:ext cx="2209800" cy="14128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 dirty="0" smtClean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HZ_CUST_SITE_USES_ALL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 smtClean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SITE_USE_ID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 smtClean="0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CUST_ACCT_SITE_ID</a:t>
            </a:r>
            <a:endParaRPr lang="en-US" altLang="zh-TW" sz="900" b="1" dirty="0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PRIMARY_SALESREP_ID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TERRITORY_ID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PAYMENT_TERM_ID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TAX_CODE</a:t>
            </a:r>
          </a:p>
        </p:txBody>
      </p:sp>
      <p:sp>
        <p:nvSpPr>
          <p:cNvPr id="262155" name="Rectangle 11"/>
          <p:cNvSpPr>
            <a:spLocks noChangeArrowheads="1"/>
          </p:cNvSpPr>
          <p:nvPr/>
        </p:nvSpPr>
        <p:spPr bwMode="auto">
          <a:xfrm>
            <a:off x="3590925" y="3581400"/>
            <a:ext cx="2133600" cy="9429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 dirty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RA_SALESREPS_ALL</a:t>
            </a:r>
            <a:endParaRPr lang="en-US" altLang="zh-TW" sz="900" b="1" dirty="0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SALESREP_ID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NAME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SALESREP_NUMBER</a:t>
            </a:r>
          </a:p>
        </p:txBody>
      </p:sp>
      <p:sp>
        <p:nvSpPr>
          <p:cNvPr id="262159" name="Rectangle 15"/>
          <p:cNvSpPr>
            <a:spLocks noChangeArrowheads="1"/>
          </p:cNvSpPr>
          <p:nvPr/>
        </p:nvSpPr>
        <p:spPr bwMode="auto">
          <a:xfrm>
            <a:off x="3560763" y="1447800"/>
            <a:ext cx="2667000" cy="1547813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CC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AR_CUSTOMER_PROFILES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CUSTOMER_ID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CUSTOMER_PROFILE_CLASS_ID</a:t>
            </a:r>
            <a:endParaRPr lang="en-US" altLang="zh-TW" sz="900" b="1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CUSTOMER_PROFILE_ID</a:t>
            </a:r>
            <a:endParaRPr lang="en-US" altLang="zh-TW" sz="900" b="1">
              <a:solidFill>
                <a:srgbClr val="FF3300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SITE_USE_ID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COLLECTOR_ID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STANDARD_TERMS</a:t>
            </a:r>
          </a:p>
        </p:txBody>
      </p:sp>
      <p:sp>
        <p:nvSpPr>
          <p:cNvPr id="262179" name="Rectangle 35"/>
          <p:cNvSpPr>
            <a:spLocks noChangeArrowheads="1"/>
          </p:cNvSpPr>
          <p:nvPr/>
        </p:nvSpPr>
        <p:spPr bwMode="auto">
          <a:xfrm>
            <a:off x="6324600" y="1447800"/>
            <a:ext cx="2667000" cy="1144588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AR_CUSTOMER_PROFILE_CLASSES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CUSTOMER_PROFILE_CLASS_ID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NAME</a:t>
            </a:r>
            <a:endParaRPr lang="en-US" altLang="zh-TW" sz="900" b="1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262180" name="Line 36"/>
          <p:cNvSpPr>
            <a:spLocks noChangeShapeType="1"/>
          </p:cNvSpPr>
          <p:nvPr/>
        </p:nvSpPr>
        <p:spPr bwMode="auto">
          <a:xfrm>
            <a:off x="6400800" y="2057400"/>
            <a:ext cx="3810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2215" name="Rectangle 71"/>
          <p:cNvSpPr>
            <a:spLocks noChangeArrowheads="1"/>
          </p:cNvSpPr>
          <p:nvPr/>
        </p:nvSpPr>
        <p:spPr bwMode="auto">
          <a:xfrm>
            <a:off x="1042988" y="2205038"/>
            <a:ext cx="2209800" cy="954087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 dirty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HZ_CUST_ACCOUNTS</a:t>
            </a:r>
            <a:endParaRPr lang="en-US" altLang="zh-TW" sz="900" b="1" dirty="0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CUST_ACCOUNT_ID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PARTY_ID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ACCOUNT_NUMBER</a:t>
            </a:r>
          </a:p>
        </p:txBody>
      </p:sp>
      <p:sp>
        <p:nvSpPr>
          <p:cNvPr id="262187" name="Rectangle 43"/>
          <p:cNvSpPr>
            <a:spLocks noChangeArrowheads="1"/>
          </p:cNvSpPr>
          <p:nvPr/>
        </p:nvSpPr>
        <p:spPr bwMode="auto">
          <a:xfrm>
            <a:off x="3779838" y="5300663"/>
            <a:ext cx="1676400" cy="9429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RA_TERRITORIES</a:t>
            </a:r>
            <a:endParaRPr lang="en-US" altLang="zh-TW" sz="900" b="1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TERRITORY_ID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NAME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SEGMENT1..20</a:t>
            </a:r>
          </a:p>
        </p:txBody>
      </p:sp>
      <p:sp>
        <p:nvSpPr>
          <p:cNvPr id="262191" name="Line 47"/>
          <p:cNvSpPr>
            <a:spLocks noChangeShapeType="1"/>
          </p:cNvSpPr>
          <p:nvPr/>
        </p:nvSpPr>
        <p:spPr bwMode="auto">
          <a:xfrm>
            <a:off x="6019800" y="2057400"/>
            <a:ext cx="3810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2192" name="Rectangle 48"/>
          <p:cNvSpPr>
            <a:spLocks noChangeArrowheads="1"/>
          </p:cNvSpPr>
          <p:nvPr/>
        </p:nvSpPr>
        <p:spPr bwMode="auto">
          <a:xfrm>
            <a:off x="6324600" y="2895600"/>
            <a:ext cx="2209800" cy="9429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AR_COLLECTORS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COLLECTOR_ID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NAME</a:t>
            </a:r>
          </a:p>
        </p:txBody>
      </p:sp>
      <p:sp>
        <p:nvSpPr>
          <p:cNvPr id="262195" name="Line 51"/>
          <p:cNvSpPr>
            <a:spLocks noChangeShapeType="1"/>
          </p:cNvSpPr>
          <p:nvPr/>
        </p:nvSpPr>
        <p:spPr bwMode="auto">
          <a:xfrm>
            <a:off x="6011863" y="3429000"/>
            <a:ext cx="769937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2204" name="Rectangle 60"/>
          <p:cNvSpPr>
            <a:spLocks noChangeArrowheads="1"/>
          </p:cNvSpPr>
          <p:nvPr/>
        </p:nvSpPr>
        <p:spPr bwMode="auto">
          <a:xfrm>
            <a:off x="6324600" y="5334000"/>
            <a:ext cx="2209800" cy="9429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 dirty="0" smtClean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ZX_RATES_VL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 smtClean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TAX_RATE_CODE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PERCENTAGE_RATE</a:t>
            </a:r>
            <a:endParaRPr lang="en-US" altLang="zh-TW" sz="900" b="1" dirty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262209" name="Line 65"/>
          <p:cNvSpPr>
            <a:spLocks noChangeShapeType="1"/>
          </p:cNvSpPr>
          <p:nvPr/>
        </p:nvSpPr>
        <p:spPr bwMode="auto">
          <a:xfrm>
            <a:off x="5791200" y="5715000"/>
            <a:ext cx="9906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2218" name="Rectangle 74"/>
          <p:cNvSpPr>
            <a:spLocks noChangeArrowheads="1"/>
          </p:cNvSpPr>
          <p:nvPr/>
        </p:nvSpPr>
        <p:spPr bwMode="auto">
          <a:xfrm>
            <a:off x="1042988" y="1341438"/>
            <a:ext cx="2233612" cy="792162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HZ_PARTIES</a:t>
            </a:r>
            <a:endParaRPr lang="en-US" altLang="zh-TW" sz="900" b="1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PARTY_ID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PARTY_NUMBER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chemeClr val="tx1"/>
                </a:solidFill>
              </a:rPr>
              <a:t>Party</a:t>
            </a:r>
            <a:r>
              <a:rPr lang="en-US" altLang="zh-TW" sz="900" b="1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_Name (Customer_Name)</a:t>
            </a:r>
          </a:p>
        </p:txBody>
      </p:sp>
      <p:sp>
        <p:nvSpPr>
          <p:cNvPr id="262219" name="Rectangle 75"/>
          <p:cNvSpPr>
            <a:spLocks noChangeArrowheads="1"/>
          </p:cNvSpPr>
          <p:nvPr/>
        </p:nvSpPr>
        <p:spPr bwMode="auto">
          <a:xfrm>
            <a:off x="1042988" y="4076700"/>
            <a:ext cx="2305050" cy="5746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 dirty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HZ_PARTY_SITES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PARTY_SITE_ID</a:t>
            </a:r>
            <a:endParaRPr lang="en-US" altLang="zh-TW" sz="900" b="1" dirty="0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 dirty="0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LOCATION_ID</a:t>
            </a:r>
          </a:p>
        </p:txBody>
      </p:sp>
      <p:sp>
        <p:nvSpPr>
          <p:cNvPr id="262220" name="Rectangle 76"/>
          <p:cNvSpPr>
            <a:spLocks noChangeArrowheads="1"/>
          </p:cNvSpPr>
          <p:nvPr/>
        </p:nvSpPr>
        <p:spPr bwMode="auto">
          <a:xfrm>
            <a:off x="1042988" y="4724400"/>
            <a:ext cx="2305050" cy="576263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HZ_LOCATIONS</a:t>
            </a: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LOCATION_ID</a:t>
            </a:r>
            <a:endParaRPr lang="en-US" altLang="zh-TW" sz="900" b="1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0000CC"/>
                </a:solidFill>
                <a:latin typeface="Arial" charset="0"/>
                <a:ea typeface="新細明體" pitchFamily="18" charset="-120"/>
              </a:rPr>
              <a:t>COUNTRY</a:t>
            </a:r>
          </a:p>
        </p:txBody>
      </p:sp>
      <p:sp>
        <p:nvSpPr>
          <p:cNvPr id="262221" name="Line 77"/>
          <p:cNvSpPr>
            <a:spLocks noChangeShapeType="1"/>
          </p:cNvSpPr>
          <p:nvPr/>
        </p:nvSpPr>
        <p:spPr bwMode="auto">
          <a:xfrm flipH="1">
            <a:off x="827088" y="1628775"/>
            <a:ext cx="5762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262223" name="Line 79"/>
          <p:cNvSpPr>
            <a:spLocks noChangeShapeType="1"/>
          </p:cNvSpPr>
          <p:nvPr/>
        </p:nvSpPr>
        <p:spPr bwMode="auto">
          <a:xfrm flipH="1">
            <a:off x="827088" y="2708275"/>
            <a:ext cx="5762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262224" name="Line 80"/>
          <p:cNvSpPr>
            <a:spLocks noChangeShapeType="1"/>
          </p:cNvSpPr>
          <p:nvPr/>
        </p:nvSpPr>
        <p:spPr bwMode="auto">
          <a:xfrm flipH="1">
            <a:off x="971550" y="2492375"/>
            <a:ext cx="431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25" name="Line 81"/>
          <p:cNvSpPr>
            <a:spLocks noChangeShapeType="1"/>
          </p:cNvSpPr>
          <p:nvPr/>
        </p:nvSpPr>
        <p:spPr bwMode="auto">
          <a:xfrm flipH="1">
            <a:off x="827088" y="3500438"/>
            <a:ext cx="5762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262226" name="Line 82"/>
          <p:cNvSpPr>
            <a:spLocks noChangeShapeType="1"/>
          </p:cNvSpPr>
          <p:nvPr/>
        </p:nvSpPr>
        <p:spPr bwMode="auto">
          <a:xfrm flipH="1">
            <a:off x="971550" y="3716338"/>
            <a:ext cx="431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27" name="Line 83"/>
          <p:cNvSpPr>
            <a:spLocks noChangeShapeType="1"/>
          </p:cNvSpPr>
          <p:nvPr/>
        </p:nvSpPr>
        <p:spPr bwMode="auto">
          <a:xfrm flipH="1">
            <a:off x="971550" y="3932238"/>
            <a:ext cx="431800" cy="15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28" name="Line 84"/>
          <p:cNvSpPr>
            <a:spLocks noChangeShapeType="1"/>
          </p:cNvSpPr>
          <p:nvPr/>
        </p:nvSpPr>
        <p:spPr bwMode="auto">
          <a:xfrm flipH="1">
            <a:off x="971550" y="4365625"/>
            <a:ext cx="431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29" name="Line 85"/>
          <p:cNvSpPr>
            <a:spLocks noChangeShapeType="1"/>
          </p:cNvSpPr>
          <p:nvPr/>
        </p:nvSpPr>
        <p:spPr bwMode="auto">
          <a:xfrm flipH="1">
            <a:off x="971550" y="4581525"/>
            <a:ext cx="431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30" name="Line 86"/>
          <p:cNvSpPr>
            <a:spLocks noChangeShapeType="1"/>
          </p:cNvSpPr>
          <p:nvPr/>
        </p:nvSpPr>
        <p:spPr bwMode="auto">
          <a:xfrm flipH="1">
            <a:off x="971550" y="5013325"/>
            <a:ext cx="431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31" name="Line 87"/>
          <p:cNvSpPr>
            <a:spLocks noChangeShapeType="1"/>
          </p:cNvSpPr>
          <p:nvPr/>
        </p:nvSpPr>
        <p:spPr bwMode="auto">
          <a:xfrm flipH="1">
            <a:off x="827088" y="5949950"/>
            <a:ext cx="5762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262233" name="Line 89"/>
          <p:cNvSpPr>
            <a:spLocks noChangeShapeType="1"/>
          </p:cNvSpPr>
          <p:nvPr/>
        </p:nvSpPr>
        <p:spPr bwMode="auto">
          <a:xfrm>
            <a:off x="827088" y="1628775"/>
            <a:ext cx="0" cy="10795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262234" name="Line 90"/>
          <p:cNvSpPr>
            <a:spLocks noChangeShapeType="1"/>
          </p:cNvSpPr>
          <p:nvPr/>
        </p:nvSpPr>
        <p:spPr bwMode="auto">
          <a:xfrm flipV="1">
            <a:off x="971550" y="2492375"/>
            <a:ext cx="0" cy="12239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262235" name="Line 91"/>
          <p:cNvSpPr>
            <a:spLocks noChangeShapeType="1"/>
          </p:cNvSpPr>
          <p:nvPr/>
        </p:nvSpPr>
        <p:spPr bwMode="auto">
          <a:xfrm>
            <a:off x="827088" y="3500438"/>
            <a:ext cx="0" cy="24495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36" name="Line 92"/>
          <p:cNvSpPr>
            <a:spLocks noChangeShapeType="1"/>
          </p:cNvSpPr>
          <p:nvPr/>
        </p:nvSpPr>
        <p:spPr bwMode="auto">
          <a:xfrm flipV="1">
            <a:off x="971550" y="3933825"/>
            <a:ext cx="0" cy="431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262237" name="Line 93"/>
          <p:cNvSpPr>
            <a:spLocks noChangeShapeType="1"/>
          </p:cNvSpPr>
          <p:nvPr/>
        </p:nvSpPr>
        <p:spPr bwMode="auto">
          <a:xfrm>
            <a:off x="971550" y="4581525"/>
            <a:ext cx="0" cy="431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262238" name="Rectangle 94"/>
          <p:cNvSpPr>
            <a:spLocks noChangeArrowheads="1"/>
          </p:cNvSpPr>
          <p:nvPr/>
        </p:nvSpPr>
        <p:spPr bwMode="auto">
          <a:xfrm>
            <a:off x="3779838" y="4652963"/>
            <a:ext cx="1676400" cy="43180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FND_TERRITORIES_VL</a:t>
            </a:r>
            <a:endParaRPr lang="en-US" altLang="zh-TW" sz="900" b="1">
              <a:solidFill>
                <a:srgbClr val="0000CC"/>
              </a:solidFill>
              <a:latin typeface="Arial" charset="0"/>
              <a:ea typeface="新細明體" pitchFamily="18" charset="-120"/>
            </a:endParaRPr>
          </a:p>
          <a:p>
            <a:pPr marL="411163" lvl="1" algn="l" defTabSz="822325"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900" b="1">
                <a:solidFill>
                  <a:srgbClr val="FF3300"/>
                </a:solidFill>
                <a:latin typeface="Arial" charset="0"/>
                <a:ea typeface="新細明體" pitchFamily="18" charset="-120"/>
              </a:rPr>
              <a:t>TERRITORY_CODE</a:t>
            </a:r>
            <a:endParaRPr lang="en-US" altLang="zh-TW" sz="900" b="1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262239" name="Line 95"/>
          <p:cNvSpPr>
            <a:spLocks noChangeShapeType="1"/>
          </p:cNvSpPr>
          <p:nvPr/>
        </p:nvSpPr>
        <p:spPr bwMode="auto">
          <a:xfrm flipH="1">
            <a:off x="3492500" y="1773238"/>
            <a:ext cx="431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40" name="Line 96"/>
          <p:cNvSpPr>
            <a:spLocks noChangeShapeType="1"/>
          </p:cNvSpPr>
          <p:nvPr/>
        </p:nvSpPr>
        <p:spPr bwMode="auto">
          <a:xfrm flipH="1">
            <a:off x="3060700" y="2492375"/>
            <a:ext cx="431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41" name="Line 97"/>
          <p:cNvSpPr>
            <a:spLocks noChangeShapeType="1"/>
          </p:cNvSpPr>
          <p:nvPr/>
        </p:nvSpPr>
        <p:spPr bwMode="auto">
          <a:xfrm>
            <a:off x="3492500" y="1773238"/>
            <a:ext cx="0" cy="7191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262242" name="Line 98"/>
          <p:cNvSpPr>
            <a:spLocks noChangeShapeType="1"/>
          </p:cNvSpPr>
          <p:nvPr/>
        </p:nvSpPr>
        <p:spPr bwMode="auto">
          <a:xfrm flipH="1">
            <a:off x="3635375" y="5661025"/>
            <a:ext cx="5048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43" name="Line 99"/>
          <p:cNvSpPr>
            <a:spLocks noChangeShapeType="1"/>
          </p:cNvSpPr>
          <p:nvPr/>
        </p:nvSpPr>
        <p:spPr bwMode="auto">
          <a:xfrm flipH="1">
            <a:off x="2987675" y="6308725"/>
            <a:ext cx="6477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44" name="Line 100"/>
          <p:cNvSpPr>
            <a:spLocks noChangeShapeType="1"/>
          </p:cNvSpPr>
          <p:nvPr/>
        </p:nvSpPr>
        <p:spPr bwMode="auto">
          <a:xfrm>
            <a:off x="3635375" y="5661025"/>
            <a:ext cx="0" cy="6477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262245" name="Line 101"/>
          <p:cNvSpPr>
            <a:spLocks noChangeShapeType="1"/>
          </p:cNvSpPr>
          <p:nvPr/>
        </p:nvSpPr>
        <p:spPr bwMode="auto">
          <a:xfrm flipH="1">
            <a:off x="3635375" y="4941888"/>
            <a:ext cx="5048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46" name="Line 102"/>
          <p:cNvSpPr>
            <a:spLocks noChangeShapeType="1"/>
          </p:cNvSpPr>
          <p:nvPr/>
        </p:nvSpPr>
        <p:spPr bwMode="auto">
          <a:xfrm flipH="1">
            <a:off x="2987675" y="5229225"/>
            <a:ext cx="6477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47" name="Line 103"/>
          <p:cNvSpPr>
            <a:spLocks noChangeShapeType="1"/>
          </p:cNvSpPr>
          <p:nvPr/>
        </p:nvSpPr>
        <p:spPr bwMode="auto">
          <a:xfrm>
            <a:off x="3635375" y="4941888"/>
            <a:ext cx="0" cy="2873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262248" name="Line 104"/>
          <p:cNvSpPr>
            <a:spLocks noChangeShapeType="1"/>
          </p:cNvSpPr>
          <p:nvPr/>
        </p:nvSpPr>
        <p:spPr bwMode="auto">
          <a:xfrm flipH="1">
            <a:off x="3563938" y="3933825"/>
            <a:ext cx="5048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49" name="Line 105"/>
          <p:cNvSpPr>
            <a:spLocks noChangeShapeType="1"/>
          </p:cNvSpPr>
          <p:nvPr/>
        </p:nvSpPr>
        <p:spPr bwMode="auto">
          <a:xfrm flipH="1">
            <a:off x="2987675" y="6092825"/>
            <a:ext cx="5762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50" name="Line 106"/>
          <p:cNvSpPr>
            <a:spLocks noChangeShapeType="1"/>
          </p:cNvSpPr>
          <p:nvPr/>
        </p:nvSpPr>
        <p:spPr bwMode="auto">
          <a:xfrm>
            <a:off x="3563938" y="3933825"/>
            <a:ext cx="0" cy="2159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53" name="Line 109"/>
          <p:cNvSpPr>
            <a:spLocks noChangeShapeType="1"/>
          </p:cNvSpPr>
          <p:nvPr/>
        </p:nvSpPr>
        <p:spPr bwMode="auto">
          <a:xfrm flipH="1">
            <a:off x="2987675" y="6740525"/>
            <a:ext cx="2808288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54" name="Line 110"/>
          <p:cNvSpPr>
            <a:spLocks noChangeShapeType="1"/>
          </p:cNvSpPr>
          <p:nvPr/>
        </p:nvSpPr>
        <p:spPr bwMode="auto">
          <a:xfrm>
            <a:off x="5795963" y="5734050"/>
            <a:ext cx="0" cy="9810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262255" name="Line 111"/>
          <p:cNvSpPr>
            <a:spLocks noChangeShapeType="1"/>
          </p:cNvSpPr>
          <p:nvPr/>
        </p:nvSpPr>
        <p:spPr bwMode="auto">
          <a:xfrm>
            <a:off x="5435600" y="2636838"/>
            <a:ext cx="576263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2256" name="Line 112"/>
          <p:cNvSpPr>
            <a:spLocks noChangeShapeType="1"/>
          </p:cNvSpPr>
          <p:nvPr/>
        </p:nvSpPr>
        <p:spPr bwMode="auto">
          <a:xfrm>
            <a:off x="6011863" y="2636838"/>
            <a:ext cx="0" cy="7921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cxnSp>
        <p:nvCxnSpPr>
          <p:cNvPr id="60" name="肘形接點 59"/>
          <p:cNvCxnSpPr/>
          <p:nvPr/>
        </p:nvCxnSpPr>
        <p:spPr bwMode="auto">
          <a:xfrm flipV="1">
            <a:off x="2915816" y="4509120"/>
            <a:ext cx="3888432" cy="2016224"/>
          </a:xfrm>
          <a:prstGeom prst="bentConnector3">
            <a:avLst>
              <a:gd name="adj1" fmla="val 69923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建立客戶料號</a:t>
            </a:r>
          </a:p>
        </p:txBody>
      </p:sp>
      <p:sp>
        <p:nvSpPr>
          <p:cNvPr id="52839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55576" y="1628800"/>
            <a:ext cx="7704856" cy="4824536"/>
          </a:xfrm>
        </p:spPr>
        <p:txBody>
          <a:bodyPr/>
          <a:lstStyle/>
          <a:p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當客戶使用自己的料號下訂單時，系統提供使用者可以客戶料件編號輸入訂單，系統會自動對應到廠內料號，後續流程都不受任何影響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zh-TW" altLang="en-US" sz="32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建立客戶料號步驟：</a:t>
            </a:r>
          </a:p>
          <a:p>
            <a:pPr lvl="1"/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Step1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：輸入客戶料件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編號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(Customer Items)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pPr lvl="1"/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Step2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：建立廠內料號與客戶料號的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關係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(Customer Item Cross References)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E2C4C-FA29-4214-958E-9E58D0B2B000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Customer Items</a:t>
            </a:r>
            <a:endParaRPr lang="zh-TW" altLang="en-US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405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(INV) Item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Customer Items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Customer Items</a:t>
            </a:r>
          </a:p>
        </p:txBody>
      </p:sp>
      <p:pic>
        <p:nvPicPr>
          <p:cNvPr id="514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2132856"/>
            <a:ext cx="6193308" cy="413434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1BAE7-7171-49FC-A80F-0ECE7D551CF2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817" y="476672"/>
            <a:ext cx="4825231" cy="864096"/>
          </a:xfrm>
        </p:spPr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Customer Item Cross Reference</a:t>
            </a:r>
            <a:endParaRPr lang="zh-TW" altLang="en-US" sz="280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610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Path: (INV) Item </a:t>
            </a:r>
            <a:r>
              <a:rPr lang="en-US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Customer Items </a:t>
            </a:r>
            <a:r>
              <a:rPr lang="en-US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Customer Items </a:t>
            </a:r>
            <a:r>
              <a:rPr lang="en-US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(B) Cross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(INV) Item </a:t>
            </a:r>
            <a:r>
              <a:rPr lang="en-US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Customer Items </a:t>
            </a:r>
            <a:r>
              <a:rPr lang="en-US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Customer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Items </a:t>
            </a:r>
            <a:r>
              <a:rPr lang="en-US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Customer Item Cross Reference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6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794235"/>
            <a:ext cx="5904656" cy="356632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7CF8D-212D-45BA-97DE-DC9ED7945A15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銷售交易型態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1" y="1700808"/>
            <a:ext cx="8064897" cy="468094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銷售交易型態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(Transaction Type)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是指銷貨管理模組中，對於各種不同的銷貨作業單據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例如：一般銷貨訂單、服務訂單、退貨單等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身分的辨別方式。</a:t>
            </a:r>
          </a:p>
          <a:p>
            <a:pPr>
              <a:lnSpc>
                <a:spcPct val="90000"/>
              </a:lnSpc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銷售交易型態分為兩個層次：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(Transaction Type Code)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Order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：針對整張單據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Line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：針對一筆明細</a:t>
            </a:r>
          </a:p>
          <a:p>
            <a:pPr>
              <a:lnSpc>
                <a:spcPct val="90000"/>
              </a:lnSpc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銷售交易型態決定了這一張單據或這一筆明細所須經過的處理流程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(Workflow)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 lvl="1">
              <a:lnSpc>
                <a:spcPct val="90000"/>
              </a:lnSpc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例如：是否出貨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?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是否產生應收帳款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銷售交易型態亦決定單據編號、與對應的應收帳款交易型態等設定。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A78B9-C5A7-4F7C-8053-17DAAD67B0F4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Transaction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Types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951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9551" y="1412875"/>
            <a:ext cx="8136905" cy="49688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Transaction Types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Define</a:t>
            </a:r>
          </a:p>
        </p:txBody>
      </p:sp>
      <p:pic>
        <p:nvPicPr>
          <p:cNvPr id="149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988840"/>
            <a:ext cx="5847804" cy="438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Transaction Types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Define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(B) Assign Line Flows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2D1B0-8955-4336-AA2F-3F1CF7CC8B58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476672"/>
            <a:ext cx="4826000" cy="864096"/>
          </a:xfrm>
        </p:spPr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Transaction Types: Assign Workflow Processes</a:t>
            </a:r>
            <a:endParaRPr lang="en-US" altLang="zh-TW" sz="280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505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475" y="2208191"/>
            <a:ext cx="5904829" cy="41731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1" y="1628800"/>
            <a:ext cx="8353623" cy="4752950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Documents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Define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584A9-256C-4372-B4D8-055E40273708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Document Sequences</a:t>
            </a:r>
            <a:endParaRPr lang="zh-TW" altLang="en-US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7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204864"/>
            <a:ext cx="7067550" cy="30575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A889B-BB46-40FF-800C-B73EDC133DE4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課程單元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1628800"/>
            <a:ext cx="6552728" cy="4680942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Chapter 1 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：基本資料設定</a:t>
            </a:r>
          </a:p>
          <a:p>
            <a:pPr>
              <a:spcBef>
                <a:spcPts val="2400"/>
              </a:spcBef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Chapter 2 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：一般銷貨作業</a:t>
            </a:r>
          </a:p>
          <a:p>
            <a:pPr>
              <a:spcBef>
                <a:spcPts val="2400"/>
              </a:spcBef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Chapter 3 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：銷貨退回作業</a:t>
            </a:r>
          </a:p>
          <a:p>
            <a:pPr>
              <a:spcBef>
                <a:spcPts val="2400"/>
              </a:spcBef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Chapter 4 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Intercompany</a:t>
            </a:r>
          </a:p>
          <a:p>
            <a:pPr>
              <a:spcBef>
                <a:spcPts val="2400"/>
              </a:spcBef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Chapter 5 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：三角貿易作業</a:t>
            </a:r>
          </a:p>
          <a:p>
            <a:pPr>
              <a:spcBef>
                <a:spcPts val="2400"/>
              </a:spcBef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Chapter 6 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：內部訂單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作業</a:t>
            </a:r>
          </a:p>
          <a:p>
            <a:pPr>
              <a:spcBef>
                <a:spcPts val="2400"/>
              </a:spcBef>
            </a:pP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Chapter 7 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Import Order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9551" y="1556792"/>
            <a:ext cx="8353623" cy="482495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Documents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Categories 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FFEB0-1A1C-4FA7-9B42-5E8FB50C381B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Document Categories</a:t>
            </a:r>
            <a:endParaRPr lang="zh-TW" altLang="en-US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5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276872"/>
            <a:ext cx="7848872" cy="35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11559" y="1484783"/>
            <a:ext cx="8281615" cy="489696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Documents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Assign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192BB-04AE-4246-9081-4D4FF64462D6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664"/>
            <a:ext cx="4681538" cy="936103"/>
          </a:xfrm>
        </p:spPr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Sequence Assignments</a:t>
            </a:r>
            <a:endParaRPr lang="en-US" altLang="zh-TW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536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132856"/>
            <a:ext cx="7255522" cy="392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90955-DB75-4F54-90C9-5E2B36F5A14B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4681538" cy="647700"/>
          </a:xfrm>
        </p:spPr>
        <p:txBody>
          <a:bodyPr/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定價的要素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325813" y="3292475"/>
            <a:ext cx="2101850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spcBef>
                <a:spcPct val="50000"/>
              </a:spcBef>
            </a:pPr>
            <a:r>
              <a:rPr lang="zh-TW" altLang="en-US" sz="2800" b="1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價目表</a:t>
            </a:r>
          </a:p>
          <a:p>
            <a:pPr defTabSz="822325" eaLnBrk="0" hangingPunct="0">
              <a:spcBef>
                <a:spcPct val="50000"/>
              </a:spcBef>
            </a:pPr>
            <a:r>
              <a:rPr lang="en-US" altLang="zh-TW" sz="2800" b="1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(Price List)</a:t>
            </a:r>
          </a:p>
        </p:txBody>
      </p:sp>
      <p:grpSp>
        <p:nvGrpSpPr>
          <p:cNvPr id="154628" name="Group 4"/>
          <p:cNvGrpSpPr>
            <a:grpSpLocks/>
          </p:cNvGrpSpPr>
          <p:nvPr/>
        </p:nvGrpSpPr>
        <p:grpSpPr bwMode="auto">
          <a:xfrm>
            <a:off x="3841750" y="1844675"/>
            <a:ext cx="1066800" cy="1401763"/>
            <a:chOff x="4444" y="872"/>
            <a:chExt cx="528" cy="883"/>
          </a:xfrm>
        </p:grpSpPr>
        <p:grpSp>
          <p:nvGrpSpPr>
            <p:cNvPr id="154629" name="Group 5"/>
            <p:cNvGrpSpPr>
              <a:grpSpLocks/>
            </p:cNvGrpSpPr>
            <p:nvPr/>
          </p:nvGrpSpPr>
          <p:grpSpPr bwMode="auto">
            <a:xfrm>
              <a:off x="4444" y="872"/>
              <a:ext cx="491" cy="862"/>
              <a:chOff x="4444" y="872"/>
              <a:chExt cx="491" cy="862"/>
            </a:xfrm>
          </p:grpSpPr>
          <p:sp>
            <p:nvSpPr>
              <p:cNvPr id="154630" name="Freeform 6"/>
              <p:cNvSpPr>
                <a:spLocks/>
              </p:cNvSpPr>
              <p:nvPr/>
            </p:nvSpPr>
            <p:spPr bwMode="auto">
              <a:xfrm>
                <a:off x="4444" y="872"/>
                <a:ext cx="450" cy="842"/>
              </a:xfrm>
              <a:custGeom>
                <a:avLst/>
                <a:gdLst/>
                <a:ahLst/>
                <a:cxnLst>
                  <a:cxn ang="0">
                    <a:pos x="449" y="720"/>
                  </a:cxn>
                  <a:cxn ang="0">
                    <a:pos x="449" y="0"/>
                  </a:cxn>
                  <a:cxn ang="0">
                    <a:pos x="0" y="120"/>
                  </a:cxn>
                  <a:cxn ang="0">
                    <a:pos x="0" y="841"/>
                  </a:cxn>
                  <a:cxn ang="0">
                    <a:pos x="449" y="720"/>
                  </a:cxn>
                </a:cxnLst>
                <a:rect l="0" t="0" r="r" b="b"/>
                <a:pathLst>
                  <a:path w="450" h="842">
                    <a:moveTo>
                      <a:pt x="449" y="720"/>
                    </a:moveTo>
                    <a:lnTo>
                      <a:pt x="449" y="0"/>
                    </a:lnTo>
                    <a:lnTo>
                      <a:pt x="0" y="120"/>
                    </a:lnTo>
                    <a:lnTo>
                      <a:pt x="0" y="841"/>
                    </a:lnTo>
                    <a:lnTo>
                      <a:pt x="449" y="7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31" name="Freeform 7"/>
              <p:cNvSpPr>
                <a:spLocks/>
              </p:cNvSpPr>
              <p:nvPr/>
            </p:nvSpPr>
            <p:spPr bwMode="auto">
              <a:xfrm>
                <a:off x="4485" y="892"/>
                <a:ext cx="450" cy="842"/>
              </a:xfrm>
              <a:custGeom>
                <a:avLst/>
                <a:gdLst/>
                <a:ahLst/>
                <a:cxnLst>
                  <a:cxn ang="0">
                    <a:pos x="449" y="721"/>
                  </a:cxn>
                  <a:cxn ang="0">
                    <a:pos x="449" y="0"/>
                  </a:cxn>
                  <a:cxn ang="0">
                    <a:pos x="0" y="120"/>
                  </a:cxn>
                  <a:cxn ang="0">
                    <a:pos x="0" y="841"/>
                  </a:cxn>
                  <a:cxn ang="0">
                    <a:pos x="449" y="721"/>
                  </a:cxn>
                </a:cxnLst>
                <a:rect l="0" t="0" r="r" b="b"/>
                <a:pathLst>
                  <a:path w="450" h="842">
                    <a:moveTo>
                      <a:pt x="449" y="721"/>
                    </a:moveTo>
                    <a:lnTo>
                      <a:pt x="449" y="0"/>
                    </a:lnTo>
                    <a:lnTo>
                      <a:pt x="0" y="120"/>
                    </a:lnTo>
                    <a:lnTo>
                      <a:pt x="0" y="841"/>
                    </a:lnTo>
                    <a:lnTo>
                      <a:pt x="449" y="721"/>
                    </a:lnTo>
                  </a:path>
                </a:pathLst>
              </a:custGeom>
              <a:solidFill>
                <a:srgbClr val="77777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grpSp>
          <p:nvGrpSpPr>
            <p:cNvPr id="154632" name="Group 8"/>
            <p:cNvGrpSpPr>
              <a:grpSpLocks/>
            </p:cNvGrpSpPr>
            <p:nvPr/>
          </p:nvGrpSpPr>
          <p:grpSpPr bwMode="auto">
            <a:xfrm>
              <a:off x="4523" y="913"/>
              <a:ext cx="449" cy="842"/>
              <a:chOff x="4523" y="913"/>
              <a:chExt cx="449" cy="842"/>
            </a:xfrm>
          </p:grpSpPr>
          <p:sp>
            <p:nvSpPr>
              <p:cNvPr id="154633" name="Freeform 9"/>
              <p:cNvSpPr>
                <a:spLocks/>
              </p:cNvSpPr>
              <p:nvPr/>
            </p:nvSpPr>
            <p:spPr bwMode="auto">
              <a:xfrm>
                <a:off x="4523" y="913"/>
                <a:ext cx="449" cy="842"/>
              </a:xfrm>
              <a:custGeom>
                <a:avLst/>
                <a:gdLst/>
                <a:ahLst/>
                <a:cxnLst>
                  <a:cxn ang="0">
                    <a:pos x="448" y="720"/>
                  </a:cxn>
                  <a:cxn ang="0">
                    <a:pos x="448" y="0"/>
                  </a:cxn>
                  <a:cxn ang="0">
                    <a:pos x="0" y="120"/>
                  </a:cxn>
                  <a:cxn ang="0">
                    <a:pos x="0" y="841"/>
                  </a:cxn>
                  <a:cxn ang="0">
                    <a:pos x="448" y="720"/>
                  </a:cxn>
                </a:cxnLst>
                <a:rect l="0" t="0" r="r" b="b"/>
                <a:pathLst>
                  <a:path w="449" h="842">
                    <a:moveTo>
                      <a:pt x="448" y="720"/>
                    </a:moveTo>
                    <a:lnTo>
                      <a:pt x="448" y="0"/>
                    </a:lnTo>
                    <a:lnTo>
                      <a:pt x="0" y="120"/>
                    </a:lnTo>
                    <a:lnTo>
                      <a:pt x="0" y="841"/>
                    </a:lnTo>
                    <a:lnTo>
                      <a:pt x="448" y="72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34" name="Freeform 10"/>
              <p:cNvSpPr>
                <a:spLocks/>
              </p:cNvSpPr>
              <p:nvPr/>
            </p:nvSpPr>
            <p:spPr bwMode="auto">
              <a:xfrm>
                <a:off x="4550" y="947"/>
                <a:ext cx="395" cy="773"/>
              </a:xfrm>
              <a:custGeom>
                <a:avLst/>
                <a:gdLst/>
                <a:ahLst/>
                <a:cxnLst>
                  <a:cxn ang="0">
                    <a:pos x="394" y="670"/>
                  </a:cxn>
                  <a:cxn ang="0">
                    <a:pos x="394" y="0"/>
                  </a:cxn>
                  <a:cxn ang="0">
                    <a:pos x="0" y="102"/>
                  </a:cxn>
                  <a:cxn ang="0">
                    <a:pos x="0" y="772"/>
                  </a:cxn>
                  <a:cxn ang="0">
                    <a:pos x="394" y="670"/>
                  </a:cxn>
                </a:cxnLst>
                <a:rect l="0" t="0" r="r" b="b"/>
                <a:pathLst>
                  <a:path w="395" h="773">
                    <a:moveTo>
                      <a:pt x="394" y="670"/>
                    </a:moveTo>
                    <a:lnTo>
                      <a:pt x="394" y="0"/>
                    </a:lnTo>
                    <a:lnTo>
                      <a:pt x="0" y="102"/>
                    </a:lnTo>
                    <a:lnTo>
                      <a:pt x="0" y="772"/>
                    </a:lnTo>
                    <a:lnTo>
                      <a:pt x="394" y="670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35" name="Freeform 11"/>
              <p:cNvSpPr>
                <a:spLocks/>
              </p:cNvSpPr>
              <p:nvPr/>
            </p:nvSpPr>
            <p:spPr bwMode="auto">
              <a:xfrm>
                <a:off x="4585" y="1071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36" name="Freeform 12"/>
              <p:cNvSpPr>
                <a:spLocks/>
              </p:cNvSpPr>
              <p:nvPr/>
            </p:nvSpPr>
            <p:spPr bwMode="auto">
              <a:xfrm>
                <a:off x="4585" y="1157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37" name="Freeform 13"/>
              <p:cNvSpPr>
                <a:spLocks/>
              </p:cNvSpPr>
              <p:nvPr/>
            </p:nvSpPr>
            <p:spPr bwMode="auto">
              <a:xfrm>
                <a:off x="4585" y="1242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38" name="Freeform 14"/>
              <p:cNvSpPr>
                <a:spLocks/>
              </p:cNvSpPr>
              <p:nvPr/>
            </p:nvSpPr>
            <p:spPr bwMode="auto">
              <a:xfrm>
                <a:off x="4585" y="1328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39" name="Freeform 15"/>
              <p:cNvSpPr>
                <a:spLocks/>
              </p:cNvSpPr>
              <p:nvPr/>
            </p:nvSpPr>
            <p:spPr bwMode="auto">
              <a:xfrm>
                <a:off x="4585" y="1413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40" name="Freeform 16"/>
              <p:cNvSpPr>
                <a:spLocks/>
              </p:cNvSpPr>
              <p:nvPr/>
            </p:nvSpPr>
            <p:spPr bwMode="auto">
              <a:xfrm>
                <a:off x="4585" y="1498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41" name="Freeform 17"/>
              <p:cNvSpPr>
                <a:spLocks/>
              </p:cNvSpPr>
              <p:nvPr/>
            </p:nvSpPr>
            <p:spPr bwMode="auto">
              <a:xfrm>
                <a:off x="4585" y="1584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42" name="Freeform 18"/>
              <p:cNvSpPr>
                <a:spLocks/>
              </p:cNvSpPr>
              <p:nvPr/>
            </p:nvSpPr>
            <p:spPr bwMode="auto">
              <a:xfrm>
                <a:off x="4773" y="1017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43" name="Freeform 19"/>
              <p:cNvSpPr>
                <a:spLocks/>
              </p:cNvSpPr>
              <p:nvPr/>
            </p:nvSpPr>
            <p:spPr bwMode="auto">
              <a:xfrm>
                <a:off x="4773" y="1102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44" name="Freeform 20"/>
              <p:cNvSpPr>
                <a:spLocks/>
              </p:cNvSpPr>
              <p:nvPr/>
            </p:nvSpPr>
            <p:spPr bwMode="auto">
              <a:xfrm>
                <a:off x="4773" y="1188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45" name="Freeform 21"/>
              <p:cNvSpPr>
                <a:spLocks/>
              </p:cNvSpPr>
              <p:nvPr/>
            </p:nvSpPr>
            <p:spPr bwMode="auto">
              <a:xfrm>
                <a:off x="4773" y="1273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46" name="Freeform 22"/>
              <p:cNvSpPr>
                <a:spLocks/>
              </p:cNvSpPr>
              <p:nvPr/>
            </p:nvSpPr>
            <p:spPr bwMode="auto">
              <a:xfrm>
                <a:off x="4773" y="1358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47" name="Freeform 23"/>
              <p:cNvSpPr>
                <a:spLocks/>
              </p:cNvSpPr>
              <p:nvPr/>
            </p:nvSpPr>
            <p:spPr bwMode="auto">
              <a:xfrm>
                <a:off x="4773" y="1444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48" name="Freeform 24"/>
              <p:cNvSpPr>
                <a:spLocks/>
              </p:cNvSpPr>
              <p:nvPr/>
            </p:nvSpPr>
            <p:spPr bwMode="auto">
              <a:xfrm>
                <a:off x="4773" y="1529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grpSp>
        <p:nvGrpSpPr>
          <p:cNvPr id="154649" name="Group 25"/>
          <p:cNvGrpSpPr>
            <a:grpSpLocks/>
          </p:cNvGrpSpPr>
          <p:nvPr/>
        </p:nvGrpSpPr>
        <p:grpSpPr bwMode="auto">
          <a:xfrm>
            <a:off x="1479550" y="3673475"/>
            <a:ext cx="1222375" cy="995363"/>
            <a:chOff x="3204" y="1135"/>
            <a:chExt cx="770" cy="627"/>
          </a:xfrm>
        </p:grpSpPr>
        <p:sp>
          <p:nvSpPr>
            <p:cNvPr id="154650" name="Freeform 26"/>
            <p:cNvSpPr>
              <a:spLocks/>
            </p:cNvSpPr>
            <p:nvPr/>
          </p:nvSpPr>
          <p:spPr bwMode="auto">
            <a:xfrm>
              <a:off x="3207" y="1148"/>
              <a:ext cx="767" cy="614"/>
            </a:xfrm>
            <a:custGeom>
              <a:avLst/>
              <a:gdLst/>
              <a:ahLst/>
              <a:cxnLst>
                <a:cxn ang="0">
                  <a:pos x="153" y="613"/>
                </a:cxn>
                <a:cxn ang="0">
                  <a:pos x="220" y="607"/>
                </a:cxn>
                <a:cxn ang="0">
                  <a:pos x="292" y="590"/>
                </a:cxn>
                <a:cxn ang="0">
                  <a:pos x="363" y="561"/>
                </a:cxn>
                <a:cxn ang="0">
                  <a:pos x="438" y="523"/>
                </a:cxn>
                <a:cxn ang="0">
                  <a:pos x="509" y="480"/>
                </a:cxn>
                <a:cxn ang="0">
                  <a:pos x="576" y="426"/>
                </a:cxn>
                <a:cxn ang="0">
                  <a:pos x="637" y="370"/>
                </a:cxn>
                <a:cxn ang="0">
                  <a:pos x="689" y="306"/>
                </a:cxn>
                <a:cxn ang="0">
                  <a:pos x="730" y="245"/>
                </a:cxn>
                <a:cxn ang="0">
                  <a:pos x="755" y="189"/>
                </a:cxn>
                <a:cxn ang="0">
                  <a:pos x="766" y="135"/>
                </a:cxn>
                <a:cxn ang="0">
                  <a:pos x="760" y="91"/>
                </a:cxn>
                <a:cxn ang="0">
                  <a:pos x="745" y="53"/>
                </a:cxn>
                <a:cxn ang="0">
                  <a:pos x="712" y="25"/>
                </a:cxn>
                <a:cxn ang="0">
                  <a:pos x="668" y="7"/>
                </a:cxn>
                <a:cxn ang="0">
                  <a:pos x="612" y="0"/>
                </a:cxn>
                <a:cxn ang="0">
                  <a:pos x="545" y="7"/>
                </a:cxn>
                <a:cxn ang="0">
                  <a:pos x="473" y="25"/>
                </a:cxn>
                <a:cxn ang="0">
                  <a:pos x="399" y="53"/>
                </a:cxn>
                <a:cxn ang="0">
                  <a:pos x="327" y="91"/>
                </a:cxn>
                <a:cxn ang="0">
                  <a:pos x="256" y="135"/>
                </a:cxn>
                <a:cxn ang="0">
                  <a:pos x="189" y="189"/>
                </a:cxn>
                <a:cxn ang="0">
                  <a:pos x="128" y="245"/>
                </a:cxn>
                <a:cxn ang="0">
                  <a:pos x="74" y="306"/>
                </a:cxn>
                <a:cxn ang="0">
                  <a:pos x="35" y="370"/>
                </a:cxn>
                <a:cxn ang="0">
                  <a:pos x="10" y="426"/>
                </a:cxn>
                <a:cxn ang="0">
                  <a:pos x="0" y="480"/>
                </a:cxn>
                <a:cxn ang="0">
                  <a:pos x="2" y="523"/>
                </a:cxn>
                <a:cxn ang="0">
                  <a:pos x="20" y="561"/>
                </a:cxn>
                <a:cxn ang="0">
                  <a:pos x="51" y="590"/>
                </a:cxn>
                <a:cxn ang="0">
                  <a:pos x="97" y="607"/>
                </a:cxn>
                <a:cxn ang="0">
                  <a:pos x="153" y="613"/>
                </a:cxn>
              </a:cxnLst>
              <a:rect l="0" t="0" r="r" b="b"/>
              <a:pathLst>
                <a:path w="767" h="614">
                  <a:moveTo>
                    <a:pt x="153" y="613"/>
                  </a:moveTo>
                  <a:lnTo>
                    <a:pt x="220" y="607"/>
                  </a:lnTo>
                  <a:lnTo>
                    <a:pt x="292" y="590"/>
                  </a:lnTo>
                  <a:lnTo>
                    <a:pt x="363" y="561"/>
                  </a:lnTo>
                  <a:lnTo>
                    <a:pt x="438" y="523"/>
                  </a:lnTo>
                  <a:lnTo>
                    <a:pt x="509" y="480"/>
                  </a:lnTo>
                  <a:lnTo>
                    <a:pt x="576" y="426"/>
                  </a:lnTo>
                  <a:lnTo>
                    <a:pt x="637" y="370"/>
                  </a:lnTo>
                  <a:lnTo>
                    <a:pt x="689" y="306"/>
                  </a:lnTo>
                  <a:lnTo>
                    <a:pt x="730" y="245"/>
                  </a:lnTo>
                  <a:lnTo>
                    <a:pt x="755" y="189"/>
                  </a:lnTo>
                  <a:lnTo>
                    <a:pt x="766" y="135"/>
                  </a:lnTo>
                  <a:lnTo>
                    <a:pt x="760" y="91"/>
                  </a:lnTo>
                  <a:lnTo>
                    <a:pt x="745" y="53"/>
                  </a:lnTo>
                  <a:lnTo>
                    <a:pt x="712" y="25"/>
                  </a:lnTo>
                  <a:lnTo>
                    <a:pt x="668" y="7"/>
                  </a:lnTo>
                  <a:lnTo>
                    <a:pt x="612" y="0"/>
                  </a:lnTo>
                  <a:lnTo>
                    <a:pt x="545" y="7"/>
                  </a:lnTo>
                  <a:lnTo>
                    <a:pt x="473" y="25"/>
                  </a:lnTo>
                  <a:lnTo>
                    <a:pt x="399" y="53"/>
                  </a:lnTo>
                  <a:lnTo>
                    <a:pt x="327" y="91"/>
                  </a:lnTo>
                  <a:lnTo>
                    <a:pt x="256" y="135"/>
                  </a:lnTo>
                  <a:lnTo>
                    <a:pt x="189" y="189"/>
                  </a:lnTo>
                  <a:lnTo>
                    <a:pt x="128" y="245"/>
                  </a:lnTo>
                  <a:lnTo>
                    <a:pt x="74" y="306"/>
                  </a:lnTo>
                  <a:lnTo>
                    <a:pt x="35" y="370"/>
                  </a:lnTo>
                  <a:lnTo>
                    <a:pt x="10" y="426"/>
                  </a:lnTo>
                  <a:lnTo>
                    <a:pt x="0" y="480"/>
                  </a:lnTo>
                  <a:lnTo>
                    <a:pt x="2" y="523"/>
                  </a:lnTo>
                  <a:lnTo>
                    <a:pt x="20" y="561"/>
                  </a:lnTo>
                  <a:lnTo>
                    <a:pt x="51" y="590"/>
                  </a:lnTo>
                  <a:lnTo>
                    <a:pt x="97" y="607"/>
                  </a:lnTo>
                  <a:lnTo>
                    <a:pt x="153" y="61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4651" name="Freeform 27"/>
            <p:cNvSpPr>
              <a:spLocks/>
            </p:cNvSpPr>
            <p:nvPr/>
          </p:nvSpPr>
          <p:spPr bwMode="auto">
            <a:xfrm>
              <a:off x="3204" y="1135"/>
              <a:ext cx="753" cy="603"/>
            </a:xfrm>
            <a:custGeom>
              <a:avLst/>
              <a:gdLst/>
              <a:ahLst/>
              <a:cxnLst>
                <a:cxn ang="0">
                  <a:pos x="150" y="602"/>
                </a:cxn>
                <a:cxn ang="0">
                  <a:pos x="217" y="596"/>
                </a:cxn>
                <a:cxn ang="0">
                  <a:pos x="286" y="579"/>
                </a:cxn>
                <a:cxn ang="0">
                  <a:pos x="358" y="550"/>
                </a:cxn>
                <a:cxn ang="0">
                  <a:pos x="429" y="512"/>
                </a:cxn>
                <a:cxn ang="0">
                  <a:pos x="501" y="469"/>
                </a:cxn>
                <a:cxn ang="0">
                  <a:pos x="567" y="418"/>
                </a:cxn>
                <a:cxn ang="0">
                  <a:pos x="626" y="362"/>
                </a:cxn>
                <a:cxn ang="0">
                  <a:pos x="677" y="301"/>
                </a:cxn>
                <a:cxn ang="0">
                  <a:pos x="716" y="239"/>
                </a:cxn>
                <a:cxn ang="0">
                  <a:pos x="741" y="183"/>
                </a:cxn>
                <a:cxn ang="0">
                  <a:pos x="752" y="132"/>
                </a:cxn>
                <a:cxn ang="0">
                  <a:pos x="749" y="89"/>
                </a:cxn>
                <a:cxn ang="0">
                  <a:pos x="731" y="51"/>
                </a:cxn>
                <a:cxn ang="0">
                  <a:pos x="700" y="22"/>
                </a:cxn>
                <a:cxn ang="0">
                  <a:pos x="657" y="7"/>
                </a:cxn>
                <a:cxn ang="0">
                  <a:pos x="601" y="0"/>
                </a:cxn>
                <a:cxn ang="0">
                  <a:pos x="534" y="7"/>
                </a:cxn>
                <a:cxn ang="0">
                  <a:pos x="465" y="22"/>
                </a:cxn>
                <a:cxn ang="0">
                  <a:pos x="393" y="51"/>
                </a:cxn>
                <a:cxn ang="0">
                  <a:pos x="322" y="89"/>
                </a:cxn>
                <a:cxn ang="0">
                  <a:pos x="253" y="132"/>
                </a:cxn>
                <a:cxn ang="0">
                  <a:pos x="186" y="183"/>
                </a:cxn>
                <a:cxn ang="0">
                  <a:pos x="125" y="239"/>
                </a:cxn>
                <a:cxn ang="0">
                  <a:pos x="74" y="301"/>
                </a:cxn>
                <a:cxn ang="0">
                  <a:pos x="35" y="362"/>
                </a:cxn>
                <a:cxn ang="0">
                  <a:pos x="10" y="418"/>
                </a:cxn>
                <a:cxn ang="0">
                  <a:pos x="0" y="469"/>
                </a:cxn>
                <a:cxn ang="0">
                  <a:pos x="5" y="512"/>
                </a:cxn>
                <a:cxn ang="0">
                  <a:pos x="23" y="550"/>
                </a:cxn>
                <a:cxn ang="0">
                  <a:pos x="51" y="579"/>
                </a:cxn>
                <a:cxn ang="0">
                  <a:pos x="94" y="596"/>
                </a:cxn>
                <a:cxn ang="0">
                  <a:pos x="150" y="602"/>
                </a:cxn>
              </a:cxnLst>
              <a:rect l="0" t="0" r="r" b="b"/>
              <a:pathLst>
                <a:path w="753" h="603">
                  <a:moveTo>
                    <a:pt x="150" y="602"/>
                  </a:moveTo>
                  <a:lnTo>
                    <a:pt x="217" y="596"/>
                  </a:lnTo>
                  <a:lnTo>
                    <a:pt x="286" y="579"/>
                  </a:lnTo>
                  <a:lnTo>
                    <a:pt x="358" y="550"/>
                  </a:lnTo>
                  <a:lnTo>
                    <a:pt x="429" y="512"/>
                  </a:lnTo>
                  <a:lnTo>
                    <a:pt x="501" y="469"/>
                  </a:lnTo>
                  <a:lnTo>
                    <a:pt x="567" y="418"/>
                  </a:lnTo>
                  <a:lnTo>
                    <a:pt x="626" y="362"/>
                  </a:lnTo>
                  <a:lnTo>
                    <a:pt x="677" y="301"/>
                  </a:lnTo>
                  <a:lnTo>
                    <a:pt x="716" y="239"/>
                  </a:lnTo>
                  <a:lnTo>
                    <a:pt x="741" y="183"/>
                  </a:lnTo>
                  <a:lnTo>
                    <a:pt x="752" y="132"/>
                  </a:lnTo>
                  <a:lnTo>
                    <a:pt x="749" y="89"/>
                  </a:lnTo>
                  <a:lnTo>
                    <a:pt x="731" y="51"/>
                  </a:lnTo>
                  <a:lnTo>
                    <a:pt x="700" y="22"/>
                  </a:lnTo>
                  <a:lnTo>
                    <a:pt x="657" y="7"/>
                  </a:lnTo>
                  <a:lnTo>
                    <a:pt x="601" y="0"/>
                  </a:lnTo>
                  <a:lnTo>
                    <a:pt x="534" y="7"/>
                  </a:lnTo>
                  <a:lnTo>
                    <a:pt x="465" y="22"/>
                  </a:lnTo>
                  <a:lnTo>
                    <a:pt x="393" y="51"/>
                  </a:lnTo>
                  <a:lnTo>
                    <a:pt x="322" y="89"/>
                  </a:lnTo>
                  <a:lnTo>
                    <a:pt x="253" y="132"/>
                  </a:lnTo>
                  <a:lnTo>
                    <a:pt x="186" y="183"/>
                  </a:lnTo>
                  <a:lnTo>
                    <a:pt x="125" y="239"/>
                  </a:lnTo>
                  <a:lnTo>
                    <a:pt x="74" y="301"/>
                  </a:lnTo>
                  <a:lnTo>
                    <a:pt x="35" y="362"/>
                  </a:lnTo>
                  <a:lnTo>
                    <a:pt x="10" y="418"/>
                  </a:lnTo>
                  <a:lnTo>
                    <a:pt x="0" y="469"/>
                  </a:lnTo>
                  <a:lnTo>
                    <a:pt x="5" y="512"/>
                  </a:lnTo>
                  <a:lnTo>
                    <a:pt x="23" y="550"/>
                  </a:lnTo>
                  <a:lnTo>
                    <a:pt x="51" y="579"/>
                  </a:lnTo>
                  <a:lnTo>
                    <a:pt x="94" y="596"/>
                  </a:lnTo>
                  <a:lnTo>
                    <a:pt x="150" y="602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4652" name="Freeform 28"/>
            <p:cNvSpPr>
              <a:spLocks/>
            </p:cNvSpPr>
            <p:nvPr/>
          </p:nvSpPr>
          <p:spPr bwMode="auto">
            <a:xfrm>
              <a:off x="3209" y="1436"/>
              <a:ext cx="371" cy="229"/>
            </a:xfrm>
            <a:custGeom>
              <a:avLst/>
              <a:gdLst/>
              <a:ahLst/>
              <a:cxnLst>
                <a:cxn ang="0">
                  <a:pos x="7" y="228"/>
                </a:cxn>
                <a:cxn ang="0">
                  <a:pos x="370" y="0"/>
                </a:cxn>
                <a:cxn ang="0">
                  <a:pos x="0" y="207"/>
                </a:cxn>
                <a:cxn ang="0">
                  <a:pos x="2" y="210"/>
                </a:cxn>
                <a:cxn ang="0">
                  <a:pos x="2" y="212"/>
                </a:cxn>
                <a:cxn ang="0">
                  <a:pos x="2" y="215"/>
                </a:cxn>
                <a:cxn ang="0">
                  <a:pos x="2" y="217"/>
                </a:cxn>
                <a:cxn ang="0">
                  <a:pos x="5" y="220"/>
                </a:cxn>
                <a:cxn ang="0">
                  <a:pos x="5" y="222"/>
                </a:cxn>
                <a:cxn ang="0">
                  <a:pos x="7" y="225"/>
                </a:cxn>
                <a:cxn ang="0">
                  <a:pos x="7" y="228"/>
                </a:cxn>
              </a:cxnLst>
              <a:rect l="0" t="0" r="r" b="b"/>
              <a:pathLst>
                <a:path w="371" h="229">
                  <a:moveTo>
                    <a:pt x="7" y="228"/>
                  </a:moveTo>
                  <a:lnTo>
                    <a:pt x="370" y="0"/>
                  </a:lnTo>
                  <a:lnTo>
                    <a:pt x="0" y="207"/>
                  </a:lnTo>
                  <a:lnTo>
                    <a:pt x="2" y="210"/>
                  </a:lnTo>
                  <a:lnTo>
                    <a:pt x="2" y="212"/>
                  </a:lnTo>
                  <a:lnTo>
                    <a:pt x="2" y="215"/>
                  </a:lnTo>
                  <a:lnTo>
                    <a:pt x="2" y="217"/>
                  </a:lnTo>
                  <a:lnTo>
                    <a:pt x="5" y="220"/>
                  </a:lnTo>
                  <a:lnTo>
                    <a:pt x="5" y="222"/>
                  </a:lnTo>
                  <a:lnTo>
                    <a:pt x="7" y="225"/>
                  </a:lnTo>
                  <a:lnTo>
                    <a:pt x="7" y="228"/>
                  </a:lnTo>
                </a:path>
              </a:pathLst>
            </a:custGeom>
            <a:solidFill>
              <a:srgbClr val="CC99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4653" name="Freeform 29"/>
            <p:cNvSpPr>
              <a:spLocks/>
            </p:cNvSpPr>
            <p:nvPr/>
          </p:nvSpPr>
          <p:spPr bwMode="auto">
            <a:xfrm>
              <a:off x="3340" y="1143"/>
              <a:ext cx="371" cy="294"/>
            </a:xfrm>
            <a:custGeom>
              <a:avLst/>
              <a:gdLst/>
              <a:ahLst/>
              <a:cxnLst>
                <a:cxn ang="0">
                  <a:pos x="0" y="215"/>
                </a:cxn>
                <a:cxn ang="0">
                  <a:pos x="238" y="293"/>
                </a:cxn>
                <a:cxn ang="0">
                  <a:pos x="370" y="0"/>
                </a:cxn>
                <a:cxn ang="0">
                  <a:pos x="323" y="15"/>
                </a:cxn>
                <a:cxn ang="0">
                  <a:pos x="274" y="33"/>
                </a:cxn>
                <a:cxn ang="0">
                  <a:pos x="225" y="53"/>
                </a:cxn>
                <a:cxn ang="0">
                  <a:pos x="175" y="82"/>
                </a:cxn>
                <a:cxn ang="0">
                  <a:pos x="129" y="110"/>
                </a:cxn>
                <a:cxn ang="0">
                  <a:pos x="82" y="143"/>
                </a:cxn>
                <a:cxn ang="0">
                  <a:pos x="38" y="179"/>
                </a:cxn>
                <a:cxn ang="0">
                  <a:pos x="0" y="215"/>
                </a:cxn>
              </a:cxnLst>
              <a:rect l="0" t="0" r="r" b="b"/>
              <a:pathLst>
                <a:path w="371" h="294">
                  <a:moveTo>
                    <a:pt x="0" y="215"/>
                  </a:moveTo>
                  <a:lnTo>
                    <a:pt x="238" y="293"/>
                  </a:lnTo>
                  <a:lnTo>
                    <a:pt x="370" y="0"/>
                  </a:lnTo>
                  <a:lnTo>
                    <a:pt x="323" y="15"/>
                  </a:lnTo>
                  <a:lnTo>
                    <a:pt x="274" y="33"/>
                  </a:lnTo>
                  <a:lnTo>
                    <a:pt x="225" y="53"/>
                  </a:lnTo>
                  <a:lnTo>
                    <a:pt x="175" y="82"/>
                  </a:lnTo>
                  <a:lnTo>
                    <a:pt x="129" y="110"/>
                  </a:lnTo>
                  <a:lnTo>
                    <a:pt x="82" y="143"/>
                  </a:lnTo>
                  <a:lnTo>
                    <a:pt x="38" y="179"/>
                  </a:lnTo>
                  <a:lnTo>
                    <a:pt x="0" y="215"/>
                  </a:lnTo>
                </a:path>
              </a:pathLst>
            </a:custGeom>
            <a:solidFill>
              <a:srgbClr val="CC99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4654" name="Freeform 30"/>
            <p:cNvSpPr>
              <a:spLocks/>
            </p:cNvSpPr>
            <p:nvPr/>
          </p:nvSpPr>
          <p:spPr bwMode="auto">
            <a:xfrm>
              <a:off x="3579" y="1208"/>
              <a:ext cx="378" cy="229"/>
            </a:xfrm>
            <a:custGeom>
              <a:avLst/>
              <a:gdLst/>
              <a:ahLst/>
              <a:cxnLst>
                <a:cxn ang="0">
                  <a:pos x="369" y="0"/>
                </a:cxn>
                <a:cxn ang="0">
                  <a:pos x="0" y="228"/>
                </a:cxn>
                <a:cxn ang="0">
                  <a:pos x="377" y="64"/>
                </a:cxn>
                <a:cxn ang="0">
                  <a:pos x="377" y="56"/>
                </a:cxn>
                <a:cxn ang="0">
                  <a:pos x="377" y="46"/>
                </a:cxn>
                <a:cxn ang="0">
                  <a:pos x="377" y="38"/>
                </a:cxn>
                <a:cxn ang="0">
                  <a:pos x="377" y="30"/>
                </a:cxn>
                <a:cxn ang="0">
                  <a:pos x="374" y="23"/>
                </a:cxn>
                <a:cxn ang="0">
                  <a:pos x="374" y="15"/>
                </a:cxn>
                <a:cxn ang="0">
                  <a:pos x="371" y="7"/>
                </a:cxn>
                <a:cxn ang="0">
                  <a:pos x="369" y="0"/>
                </a:cxn>
              </a:cxnLst>
              <a:rect l="0" t="0" r="r" b="b"/>
              <a:pathLst>
                <a:path w="378" h="229">
                  <a:moveTo>
                    <a:pt x="369" y="0"/>
                  </a:moveTo>
                  <a:lnTo>
                    <a:pt x="0" y="228"/>
                  </a:lnTo>
                  <a:lnTo>
                    <a:pt x="377" y="64"/>
                  </a:lnTo>
                  <a:lnTo>
                    <a:pt x="377" y="56"/>
                  </a:lnTo>
                  <a:lnTo>
                    <a:pt x="377" y="46"/>
                  </a:lnTo>
                  <a:lnTo>
                    <a:pt x="377" y="38"/>
                  </a:lnTo>
                  <a:lnTo>
                    <a:pt x="377" y="30"/>
                  </a:lnTo>
                  <a:lnTo>
                    <a:pt x="374" y="23"/>
                  </a:lnTo>
                  <a:lnTo>
                    <a:pt x="374" y="15"/>
                  </a:lnTo>
                  <a:lnTo>
                    <a:pt x="371" y="7"/>
                  </a:lnTo>
                  <a:lnTo>
                    <a:pt x="369" y="0"/>
                  </a:lnTo>
                </a:path>
              </a:pathLst>
            </a:custGeom>
            <a:solidFill>
              <a:srgbClr val="FF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4655" name="Freeform 31"/>
            <p:cNvSpPr>
              <a:spLocks/>
            </p:cNvSpPr>
            <p:nvPr/>
          </p:nvSpPr>
          <p:spPr bwMode="auto">
            <a:xfrm>
              <a:off x="3512" y="1207"/>
              <a:ext cx="67" cy="231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6" y="230"/>
                </a:cxn>
                <a:cxn ang="0">
                  <a:pos x="42" y="0"/>
                </a:cxn>
                <a:cxn ang="0">
                  <a:pos x="36" y="2"/>
                </a:cxn>
                <a:cxn ang="0">
                  <a:pos x="31" y="5"/>
                </a:cxn>
                <a:cxn ang="0">
                  <a:pos x="26" y="7"/>
                </a:cxn>
                <a:cxn ang="0">
                  <a:pos x="21" y="10"/>
                </a:cxn>
                <a:cxn ang="0">
                  <a:pos x="15" y="12"/>
                </a:cxn>
                <a:cxn ang="0">
                  <a:pos x="10" y="15"/>
                </a:cxn>
                <a:cxn ang="0">
                  <a:pos x="5" y="17"/>
                </a:cxn>
                <a:cxn ang="0">
                  <a:pos x="0" y="22"/>
                </a:cxn>
              </a:cxnLst>
              <a:rect l="0" t="0" r="r" b="b"/>
              <a:pathLst>
                <a:path w="67" h="231">
                  <a:moveTo>
                    <a:pt x="0" y="22"/>
                  </a:moveTo>
                  <a:lnTo>
                    <a:pt x="66" y="230"/>
                  </a:lnTo>
                  <a:lnTo>
                    <a:pt x="42" y="0"/>
                  </a:lnTo>
                  <a:lnTo>
                    <a:pt x="36" y="2"/>
                  </a:lnTo>
                  <a:lnTo>
                    <a:pt x="31" y="5"/>
                  </a:lnTo>
                  <a:lnTo>
                    <a:pt x="26" y="7"/>
                  </a:lnTo>
                  <a:lnTo>
                    <a:pt x="21" y="10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7"/>
                  </a:lnTo>
                  <a:lnTo>
                    <a:pt x="0" y="22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4656" name="Freeform 32"/>
            <p:cNvSpPr>
              <a:spLocks/>
            </p:cNvSpPr>
            <p:nvPr/>
          </p:nvSpPr>
          <p:spPr bwMode="auto">
            <a:xfrm>
              <a:off x="3206" y="1437"/>
              <a:ext cx="373" cy="161"/>
            </a:xfrm>
            <a:custGeom>
              <a:avLst/>
              <a:gdLst/>
              <a:ahLst/>
              <a:cxnLst>
                <a:cxn ang="0">
                  <a:pos x="372" y="0"/>
                </a:cxn>
                <a:cxn ang="0">
                  <a:pos x="17" y="96"/>
                </a:cxn>
                <a:cxn ang="0">
                  <a:pos x="12" y="104"/>
                </a:cxn>
                <a:cxn ang="0">
                  <a:pos x="10" y="114"/>
                </a:cxn>
                <a:cxn ang="0">
                  <a:pos x="7" y="121"/>
                </a:cxn>
                <a:cxn ang="0">
                  <a:pos x="7" y="129"/>
                </a:cxn>
                <a:cxn ang="0">
                  <a:pos x="5" y="137"/>
                </a:cxn>
                <a:cxn ang="0">
                  <a:pos x="2" y="144"/>
                </a:cxn>
                <a:cxn ang="0">
                  <a:pos x="2" y="152"/>
                </a:cxn>
                <a:cxn ang="0">
                  <a:pos x="0" y="160"/>
                </a:cxn>
                <a:cxn ang="0">
                  <a:pos x="372" y="0"/>
                </a:cxn>
              </a:cxnLst>
              <a:rect l="0" t="0" r="r" b="b"/>
              <a:pathLst>
                <a:path w="373" h="161">
                  <a:moveTo>
                    <a:pt x="372" y="0"/>
                  </a:moveTo>
                  <a:lnTo>
                    <a:pt x="17" y="96"/>
                  </a:lnTo>
                  <a:lnTo>
                    <a:pt x="12" y="104"/>
                  </a:lnTo>
                  <a:lnTo>
                    <a:pt x="10" y="114"/>
                  </a:lnTo>
                  <a:lnTo>
                    <a:pt x="7" y="121"/>
                  </a:lnTo>
                  <a:lnTo>
                    <a:pt x="7" y="129"/>
                  </a:lnTo>
                  <a:lnTo>
                    <a:pt x="5" y="137"/>
                  </a:lnTo>
                  <a:lnTo>
                    <a:pt x="2" y="144"/>
                  </a:lnTo>
                  <a:lnTo>
                    <a:pt x="2" y="152"/>
                  </a:lnTo>
                  <a:lnTo>
                    <a:pt x="0" y="160"/>
                  </a:lnTo>
                  <a:lnTo>
                    <a:pt x="372" y="0"/>
                  </a:lnTo>
                </a:path>
              </a:pathLst>
            </a:custGeom>
            <a:solidFill>
              <a:srgbClr val="FF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4657" name="Freeform 33"/>
            <p:cNvSpPr>
              <a:spLocks/>
            </p:cNvSpPr>
            <p:nvPr/>
          </p:nvSpPr>
          <p:spPr bwMode="auto">
            <a:xfrm>
              <a:off x="3562" y="1435"/>
              <a:ext cx="193" cy="250"/>
            </a:xfrm>
            <a:custGeom>
              <a:avLst/>
              <a:gdLst/>
              <a:ahLst/>
              <a:cxnLst>
                <a:cxn ang="0">
                  <a:pos x="192" y="130"/>
                </a:cxn>
                <a:cxn ang="0">
                  <a:pos x="17" y="0"/>
                </a:cxn>
                <a:cxn ang="0">
                  <a:pos x="0" y="249"/>
                </a:cxn>
                <a:cxn ang="0">
                  <a:pos x="25" y="238"/>
                </a:cxn>
                <a:cxn ang="0">
                  <a:pos x="48" y="225"/>
                </a:cxn>
                <a:cxn ang="0">
                  <a:pos x="74" y="213"/>
                </a:cxn>
                <a:cxn ang="0">
                  <a:pos x="97" y="197"/>
                </a:cxn>
                <a:cxn ang="0">
                  <a:pos x="122" y="182"/>
                </a:cxn>
                <a:cxn ang="0">
                  <a:pos x="145" y="166"/>
                </a:cxn>
                <a:cxn ang="0">
                  <a:pos x="168" y="148"/>
                </a:cxn>
                <a:cxn ang="0">
                  <a:pos x="192" y="130"/>
                </a:cxn>
              </a:cxnLst>
              <a:rect l="0" t="0" r="r" b="b"/>
              <a:pathLst>
                <a:path w="193" h="250">
                  <a:moveTo>
                    <a:pt x="192" y="130"/>
                  </a:moveTo>
                  <a:lnTo>
                    <a:pt x="17" y="0"/>
                  </a:lnTo>
                  <a:lnTo>
                    <a:pt x="0" y="249"/>
                  </a:lnTo>
                  <a:lnTo>
                    <a:pt x="25" y="238"/>
                  </a:lnTo>
                  <a:lnTo>
                    <a:pt x="48" y="225"/>
                  </a:lnTo>
                  <a:lnTo>
                    <a:pt x="74" y="213"/>
                  </a:lnTo>
                  <a:lnTo>
                    <a:pt x="97" y="197"/>
                  </a:lnTo>
                  <a:lnTo>
                    <a:pt x="122" y="182"/>
                  </a:lnTo>
                  <a:lnTo>
                    <a:pt x="145" y="166"/>
                  </a:lnTo>
                  <a:lnTo>
                    <a:pt x="168" y="148"/>
                  </a:lnTo>
                  <a:lnTo>
                    <a:pt x="192" y="130"/>
                  </a:lnTo>
                </a:path>
              </a:pathLst>
            </a:custGeom>
            <a:solidFill>
              <a:srgbClr val="CC99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4658" name="Freeform 34"/>
            <p:cNvSpPr>
              <a:spLocks/>
            </p:cNvSpPr>
            <p:nvPr/>
          </p:nvSpPr>
          <p:spPr bwMode="auto">
            <a:xfrm>
              <a:off x="3518" y="1387"/>
              <a:ext cx="128" cy="100"/>
            </a:xfrm>
            <a:custGeom>
              <a:avLst/>
              <a:gdLst/>
              <a:ahLst/>
              <a:cxnLst>
                <a:cxn ang="0">
                  <a:pos x="23" y="99"/>
                </a:cxn>
                <a:cxn ang="0">
                  <a:pos x="36" y="99"/>
                </a:cxn>
                <a:cxn ang="0">
                  <a:pos x="46" y="96"/>
                </a:cxn>
                <a:cxn ang="0">
                  <a:pos x="59" y="91"/>
                </a:cxn>
                <a:cxn ang="0">
                  <a:pos x="72" y="86"/>
                </a:cxn>
                <a:cxn ang="0">
                  <a:pos x="82" y="78"/>
                </a:cxn>
                <a:cxn ang="0">
                  <a:pos x="95" y="68"/>
                </a:cxn>
                <a:cxn ang="0">
                  <a:pos x="103" y="60"/>
                </a:cxn>
                <a:cxn ang="0">
                  <a:pos x="114" y="50"/>
                </a:cxn>
                <a:cxn ang="0">
                  <a:pos x="119" y="40"/>
                </a:cxn>
                <a:cxn ang="0">
                  <a:pos x="124" y="30"/>
                </a:cxn>
                <a:cxn ang="0">
                  <a:pos x="127" y="22"/>
                </a:cxn>
                <a:cxn ang="0">
                  <a:pos x="124" y="15"/>
                </a:cxn>
                <a:cxn ang="0">
                  <a:pos x="121" y="7"/>
                </a:cxn>
                <a:cxn ang="0">
                  <a:pos x="116" y="5"/>
                </a:cxn>
                <a:cxn ang="0">
                  <a:pos x="108" y="0"/>
                </a:cxn>
                <a:cxn ang="0">
                  <a:pos x="101" y="0"/>
                </a:cxn>
                <a:cxn ang="0">
                  <a:pos x="90" y="0"/>
                </a:cxn>
                <a:cxn ang="0">
                  <a:pos x="77" y="5"/>
                </a:cxn>
                <a:cxn ang="0">
                  <a:pos x="64" y="7"/>
                </a:cxn>
                <a:cxn ang="0">
                  <a:pos x="54" y="15"/>
                </a:cxn>
                <a:cxn ang="0">
                  <a:pos x="41" y="22"/>
                </a:cxn>
                <a:cxn ang="0">
                  <a:pos x="31" y="30"/>
                </a:cxn>
                <a:cxn ang="0">
                  <a:pos x="20" y="40"/>
                </a:cxn>
                <a:cxn ang="0">
                  <a:pos x="10" y="50"/>
                </a:cxn>
                <a:cxn ang="0">
                  <a:pos x="5" y="60"/>
                </a:cxn>
                <a:cxn ang="0">
                  <a:pos x="0" y="68"/>
                </a:cxn>
                <a:cxn ang="0">
                  <a:pos x="0" y="78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7" y="96"/>
                </a:cxn>
                <a:cxn ang="0">
                  <a:pos x="15" y="99"/>
                </a:cxn>
                <a:cxn ang="0">
                  <a:pos x="23" y="99"/>
                </a:cxn>
              </a:cxnLst>
              <a:rect l="0" t="0" r="r" b="b"/>
              <a:pathLst>
                <a:path w="128" h="100">
                  <a:moveTo>
                    <a:pt x="23" y="99"/>
                  </a:moveTo>
                  <a:lnTo>
                    <a:pt x="36" y="99"/>
                  </a:lnTo>
                  <a:lnTo>
                    <a:pt x="46" y="96"/>
                  </a:lnTo>
                  <a:lnTo>
                    <a:pt x="59" y="91"/>
                  </a:lnTo>
                  <a:lnTo>
                    <a:pt x="72" y="86"/>
                  </a:lnTo>
                  <a:lnTo>
                    <a:pt x="82" y="78"/>
                  </a:lnTo>
                  <a:lnTo>
                    <a:pt x="95" y="68"/>
                  </a:lnTo>
                  <a:lnTo>
                    <a:pt x="103" y="60"/>
                  </a:lnTo>
                  <a:lnTo>
                    <a:pt x="114" y="50"/>
                  </a:lnTo>
                  <a:lnTo>
                    <a:pt x="119" y="40"/>
                  </a:lnTo>
                  <a:lnTo>
                    <a:pt x="124" y="30"/>
                  </a:lnTo>
                  <a:lnTo>
                    <a:pt x="127" y="22"/>
                  </a:lnTo>
                  <a:lnTo>
                    <a:pt x="124" y="15"/>
                  </a:lnTo>
                  <a:lnTo>
                    <a:pt x="121" y="7"/>
                  </a:lnTo>
                  <a:lnTo>
                    <a:pt x="116" y="5"/>
                  </a:lnTo>
                  <a:lnTo>
                    <a:pt x="108" y="0"/>
                  </a:lnTo>
                  <a:lnTo>
                    <a:pt x="101" y="0"/>
                  </a:lnTo>
                  <a:lnTo>
                    <a:pt x="90" y="0"/>
                  </a:lnTo>
                  <a:lnTo>
                    <a:pt x="77" y="5"/>
                  </a:lnTo>
                  <a:lnTo>
                    <a:pt x="64" y="7"/>
                  </a:lnTo>
                  <a:lnTo>
                    <a:pt x="54" y="15"/>
                  </a:lnTo>
                  <a:lnTo>
                    <a:pt x="41" y="22"/>
                  </a:lnTo>
                  <a:lnTo>
                    <a:pt x="31" y="30"/>
                  </a:lnTo>
                  <a:lnTo>
                    <a:pt x="20" y="40"/>
                  </a:lnTo>
                  <a:lnTo>
                    <a:pt x="10" y="50"/>
                  </a:lnTo>
                  <a:lnTo>
                    <a:pt x="5" y="60"/>
                  </a:lnTo>
                  <a:lnTo>
                    <a:pt x="0" y="68"/>
                  </a:lnTo>
                  <a:lnTo>
                    <a:pt x="0" y="78"/>
                  </a:lnTo>
                  <a:lnTo>
                    <a:pt x="0" y="86"/>
                  </a:lnTo>
                  <a:lnTo>
                    <a:pt x="2" y="91"/>
                  </a:lnTo>
                  <a:lnTo>
                    <a:pt x="7" y="96"/>
                  </a:lnTo>
                  <a:lnTo>
                    <a:pt x="15" y="99"/>
                  </a:lnTo>
                  <a:lnTo>
                    <a:pt x="23" y="99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 useBgFill="1">
          <p:nvSpPr>
            <p:cNvPr id="154659" name="Freeform 35"/>
            <p:cNvSpPr>
              <a:spLocks/>
            </p:cNvSpPr>
            <p:nvPr/>
          </p:nvSpPr>
          <p:spPr bwMode="auto">
            <a:xfrm>
              <a:off x="3526" y="1396"/>
              <a:ext cx="103" cy="82"/>
            </a:xfrm>
            <a:custGeom>
              <a:avLst/>
              <a:gdLst/>
              <a:ahLst/>
              <a:cxnLst>
                <a:cxn ang="0">
                  <a:pos x="20" y="81"/>
                </a:cxn>
                <a:cxn ang="0">
                  <a:pos x="30" y="78"/>
                </a:cxn>
                <a:cxn ang="0">
                  <a:pos x="38" y="78"/>
                </a:cxn>
                <a:cxn ang="0">
                  <a:pos x="48" y="73"/>
                </a:cxn>
                <a:cxn ang="0">
                  <a:pos x="58" y="68"/>
                </a:cxn>
                <a:cxn ang="0">
                  <a:pos x="68" y="63"/>
                </a:cxn>
                <a:cxn ang="0">
                  <a:pos x="76" y="55"/>
                </a:cxn>
                <a:cxn ang="0">
                  <a:pos x="84" y="48"/>
                </a:cxn>
                <a:cxn ang="0">
                  <a:pos x="91" y="40"/>
                </a:cxn>
                <a:cxn ang="0">
                  <a:pos x="96" y="30"/>
                </a:cxn>
                <a:cxn ang="0">
                  <a:pos x="102" y="22"/>
                </a:cxn>
                <a:cxn ang="0">
                  <a:pos x="102" y="17"/>
                </a:cxn>
                <a:cxn ang="0">
                  <a:pos x="102" y="10"/>
                </a:cxn>
                <a:cxn ang="0">
                  <a:pos x="99" y="5"/>
                </a:cxn>
                <a:cxn ang="0">
                  <a:pos x="94" y="2"/>
                </a:cxn>
                <a:cxn ang="0">
                  <a:pos x="89" y="0"/>
                </a:cxn>
                <a:cxn ang="0">
                  <a:pos x="81" y="0"/>
                </a:cxn>
                <a:cxn ang="0">
                  <a:pos x="73" y="0"/>
                </a:cxn>
                <a:cxn ang="0">
                  <a:pos x="63" y="2"/>
                </a:cxn>
                <a:cxn ang="0">
                  <a:pos x="53" y="5"/>
                </a:cxn>
                <a:cxn ang="0">
                  <a:pos x="43" y="10"/>
                </a:cxn>
                <a:cxn ang="0">
                  <a:pos x="35" y="17"/>
                </a:cxn>
                <a:cxn ang="0">
                  <a:pos x="25" y="22"/>
                </a:cxn>
                <a:cxn ang="0">
                  <a:pos x="17" y="30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3"/>
                </a:cxn>
                <a:cxn ang="0">
                  <a:pos x="0" y="68"/>
                </a:cxn>
                <a:cxn ang="0">
                  <a:pos x="2" y="73"/>
                </a:cxn>
                <a:cxn ang="0">
                  <a:pos x="7" y="78"/>
                </a:cxn>
                <a:cxn ang="0">
                  <a:pos x="12" y="78"/>
                </a:cxn>
                <a:cxn ang="0">
                  <a:pos x="20" y="81"/>
                </a:cxn>
              </a:cxnLst>
              <a:rect l="0" t="0" r="r" b="b"/>
              <a:pathLst>
                <a:path w="103" h="82">
                  <a:moveTo>
                    <a:pt x="20" y="81"/>
                  </a:moveTo>
                  <a:lnTo>
                    <a:pt x="30" y="78"/>
                  </a:lnTo>
                  <a:lnTo>
                    <a:pt x="38" y="78"/>
                  </a:lnTo>
                  <a:lnTo>
                    <a:pt x="48" y="73"/>
                  </a:lnTo>
                  <a:lnTo>
                    <a:pt x="58" y="68"/>
                  </a:lnTo>
                  <a:lnTo>
                    <a:pt x="68" y="63"/>
                  </a:lnTo>
                  <a:lnTo>
                    <a:pt x="76" y="55"/>
                  </a:lnTo>
                  <a:lnTo>
                    <a:pt x="84" y="48"/>
                  </a:lnTo>
                  <a:lnTo>
                    <a:pt x="91" y="40"/>
                  </a:lnTo>
                  <a:lnTo>
                    <a:pt x="96" y="30"/>
                  </a:lnTo>
                  <a:lnTo>
                    <a:pt x="102" y="22"/>
                  </a:lnTo>
                  <a:lnTo>
                    <a:pt x="102" y="17"/>
                  </a:lnTo>
                  <a:lnTo>
                    <a:pt x="102" y="10"/>
                  </a:lnTo>
                  <a:lnTo>
                    <a:pt x="99" y="5"/>
                  </a:lnTo>
                  <a:lnTo>
                    <a:pt x="94" y="2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73" y="0"/>
                  </a:lnTo>
                  <a:lnTo>
                    <a:pt x="63" y="2"/>
                  </a:lnTo>
                  <a:lnTo>
                    <a:pt x="53" y="5"/>
                  </a:lnTo>
                  <a:lnTo>
                    <a:pt x="43" y="10"/>
                  </a:lnTo>
                  <a:lnTo>
                    <a:pt x="35" y="17"/>
                  </a:lnTo>
                  <a:lnTo>
                    <a:pt x="25" y="22"/>
                  </a:lnTo>
                  <a:lnTo>
                    <a:pt x="17" y="30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3"/>
                  </a:lnTo>
                  <a:lnTo>
                    <a:pt x="0" y="68"/>
                  </a:lnTo>
                  <a:lnTo>
                    <a:pt x="2" y="73"/>
                  </a:lnTo>
                  <a:lnTo>
                    <a:pt x="7" y="78"/>
                  </a:lnTo>
                  <a:lnTo>
                    <a:pt x="12" y="78"/>
                  </a:lnTo>
                  <a:lnTo>
                    <a:pt x="20" y="81"/>
                  </a:lnTo>
                </a:path>
              </a:pathLst>
            </a:custGeom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54660" name="Rectangle 36"/>
          <p:cNvSpPr>
            <a:spLocks noChangeArrowheads="1"/>
          </p:cNvSpPr>
          <p:nvPr/>
        </p:nvSpPr>
        <p:spPr bwMode="auto">
          <a:xfrm>
            <a:off x="5726113" y="4892675"/>
            <a:ext cx="2374900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spcBef>
                <a:spcPct val="50000"/>
              </a:spcBef>
            </a:pPr>
            <a:r>
              <a:rPr lang="zh-TW" altLang="en-US" sz="2800" b="1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價格調整因子</a:t>
            </a:r>
          </a:p>
          <a:p>
            <a:pPr defTabSz="822325" eaLnBrk="0" hangingPunct="0">
              <a:spcBef>
                <a:spcPct val="50000"/>
              </a:spcBef>
            </a:pPr>
            <a:r>
              <a:rPr lang="zh-TW" altLang="en-US" sz="2800" b="1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(Modifier)</a:t>
            </a:r>
          </a:p>
        </p:txBody>
      </p:sp>
      <p:grpSp>
        <p:nvGrpSpPr>
          <p:cNvPr id="154661" name="Group 37"/>
          <p:cNvGrpSpPr>
            <a:grpSpLocks/>
          </p:cNvGrpSpPr>
          <p:nvPr/>
        </p:nvGrpSpPr>
        <p:grpSpPr bwMode="auto">
          <a:xfrm>
            <a:off x="6356350" y="3368675"/>
            <a:ext cx="1066800" cy="1401763"/>
            <a:chOff x="4396" y="2522"/>
            <a:chExt cx="528" cy="883"/>
          </a:xfrm>
        </p:grpSpPr>
        <p:grpSp>
          <p:nvGrpSpPr>
            <p:cNvPr id="154662" name="Group 38"/>
            <p:cNvGrpSpPr>
              <a:grpSpLocks/>
            </p:cNvGrpSpPr>
            <p:nvPr/>
          </p:nvGrpSpPr>
          <p:grpSpPr bwMode="auto">
            <a:xfrm>
              <a:off x="4396" y="2522"/>
              <a:ext cx="491" cy="862"/>
              <a:chOff x="4396" y="2522"/>
              <a:chExt cx="491" cy="862"/>
            </a:xfrm>
          </p:grpSpPr>
          <p:sp>
            <p:nvSpPr>
              <p:cNvPr id="154663" name="Freeform 39"/>
              <p:cNvSpPr>
                <a:spLocks/>
              </p:cNvSpPr>
              <p:nvPr/>
            </p:nvSpPr>
            <p:spPr bwMode="auto">
              <a:xfrm>
                <a:off x="4396" y="2522"/>
                <a:ext cx="450" cy="842"/>
              </a:xfrm>
              <a:custGeom>
                <a:avLst/>
                <a:gdLst/>
                <a:ahLst/>
                <a:cxnLst>
                  <a:cxn ang="0">
                    <a:pos x="449" y="720"/>
                  </a:cxn>
                  <a:cxn ang="0">
                    <a:pos x="449" y="0"/>
                  </a:cxn>
                  <a:cxn ang="0">
                    <a:pos x="0" y="120"/>
                  </a:cxn>
                  <a:cxn ang="0">
                    <a:pos x="0" y="841"/>
                  </a:cxn>
                  <a:cxn ang="0">
                    <a:pos x="449" y="720"/>
                  </a:cxn>
                </a:cxnLst>
                <a:rect l="0" t="0" r="r" b="b"/>
                <a:pathLst>
                  <a:path w="450" h="842">
                    <a:moveTo>
                      <a:pt x="449" y="720"/>
                    </a:moveTo>
                    <a:lnTo>
                      <a:pt x="449" y="0"/>
                    </a:lnTo>
                    <a:lnTo>
                      <a:pt x="0" y="120"/>
                    </a:lnTo>
                    <a:lnTo>
                      <a:pt x="0" y="841"/>
                    </a:lnTo>
                    <a:lnTo>
                      <a:pt x="449" y="7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64" name="Freeform 40"/>
              <p:cNvSpPr>
                <a:spLocks/>
              </p:cNvSpPr>
              <p:nvPr/>
            </p:nvSpPr>
            <p:spPr bwMode="auto">
              <a:xfrm>
                <a:off x="4437" y="2542"/>
                <a:ext cx="450" cy="842"/>
              </a:xfrm>
              <a:custGeom>
                <a:avLst/>
                <a:gdLst/>
                <a:ahLst/>
                <a:cxnLst>
                  <a:cxn ang="0">
                    <a:pos x="449" y="721"/>
                  </a:cxn>
                  <a:cxn ang="0">
                    <a:pos x="449" y="0"/>
                  </a:cxn>
                  <a:cxn ang="0">
                    <a:pos x="0" y="120"/>
                  </a:cxn>
                  <a:cxn ang="0">
                    <a:pos x="0" y="841"/>
                  </a:cxn>
                  <a:cxn ang="0">
                    <a:pos x="449" y="721"/>
                  </a:cxn>
                </a:cxnLst>
                <a:rect l="0" t="0" r="r" b="b"/>
                <a:pathLst>
                  <a:path w="450" h="842">
                    <a:moveTo>
                      <a:pt x="449" y="721"/>
                    </a:moveTo>
                    <a:lnTo>
                      <a:pt x="449" y="0"/>
                    </a:lnTo>
                    <a:lnTo>
                      <a:pt x="0" y="120"/>
                    </a:lnTo>
                    <a:lnTo>
                      <a:pt x="0" y="841"/>
                    </a:lnTo>
                    <a:lnTo>
                      <a:pt x="449" y="721"/>
                    </a:lnTo>
                  </a:path>
                </a:pathLst>
              </a:custGeom>
              <a:solidFill>
                <a:srgbClr val="77777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grpSp>
          <p:nvGrpSpPr>
            <p:cNvPr id="154665" name="Group 41"/>
            <p:cNvGrpSpPr>
              <a:grpSpLocks/>
            </p:cNvGrpSpPr>
            <p:nvPr/>
          </p:nvGrpSpPr>
          <p:grpSpPr bwMode="auto">
            <a:xfrm>
              <a:off x="4475" y="2563"/>
              <a:ext cx="449" cy="842"/>
              <a:chOff x="4475" y="2563"/>
              <a:chExt cx="449" cy="842"/>
            </a:xfrm>
          </p:grpSpPr>
          <p:sp>
            <p:nvSpPr>
              <p:cNvPr id="154666" name="Freeform 42"/>
              <p:cNvSpPr>
                <a:spLocks/>
              </p:cNvSpPr>
              <p:nvPr/>
            </p:nvSpPr>
            <p:spPr bwMode="auto">
              <a:xfrm>
                <a:off x="4475" y="2563"/>
                <a:ext cx="449" cy="842"/>
              </a:xfrm>
              <a:custGeom>
                <a:avLst/>
                <a:gdLst/>
                <a:ahLst/>
                <a:cxnLst>
                  <a:cxn ang="0">
                    <a:pos x="448" y="720"/>
                  </a:cxn>
                  <a:cxn ang="0">
                    <a:pos x="448" y="0"/>
                  </a:cxn>
                  <a:cxn ang="0">
                    <a:pos x="0" y="120"/>
                  </a:cxn>
                  <a:cxn ang="0">
                    <a:pos x="0" y="841"/>
                  </a:cxn>
                  <a:cxn ang="0">
                    <a:pos x="448" y="720"/>
                  </a:cxn>
                </a:cxnLst>
                <a:rect l="0" t="0" r="r" b="b"/>
                <a:pathLst>
                  <a:path w="449" h="842">
                    <a:moveTo>
                      <a:pt x="448" y="720"/>
                    </a:moveTo>
                    <a:lnTo>
                      <a:pt x="448" y="0"/>
                    </a:lnTo>
                    <a:lnTo>
                      <a:pt x="0" y="120"/>
                    </a:lnTo>
                    <a:lnTo>
                      <a:pt x="0" y="841"/>
                    </a:lnTo>
                    <a:lnTo>
                      <a:pt x="448" y="72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67" name="Freeform 43"/>
              <p:cNvSpPr>
                <a:spLocks/>
              </p:cNvSpPr>
              <p:nvPr/>
            </p:nvSpPr>
            <p:spPr bwMode="auto">
              <a:xfrm>
                <a:off x="4502" y="2597"/>
                <a:ext cx="395" cy="773"/>
              </a:xfrm>
              <a:custGeom>
                <a:avLst/>
                <a:gdLst/>
                <a:ahLst/>
                <a:cxnLst>
                  <a:cxn ang="0">
                    <a:pos x="394" y="670"/>
                  </a:cxn>
                  <a:cxn ang="0">
                    <a:pos x="394" y="0"/>
                  </a:cxn>
                  <a:cxn ang="0">
                    <a:pos x="0" y="102"/>
                  </a:cxn>
                  <a:cxn ang="0">
                    <a:pos x="0" y="772"/>
                  </a:cxn>
                  <a:cxn ang="0">
                    <a:pos x="394" y="670"/>
                  </a:cxn>
                </a:cxnLst>
                <a:rect l="0" t="0" r="r" b="b"/>
                <a:pathLst>
                  <a:path w="395" h="773">
                    <a:moveTo>
                      <a:pt x="394" y="670"/>
                    </a:moveTo>
                    <a:lnTo>
                      <a:pt x="394" y="0"/>
                    </a:lnTo>
                    <a:lnTo>
                      <a:pt x="0" y="102"/>
                    </a:lnTo>
                    <a:lnTo>
                      <a:pt x="0" y="772"/>
                    </a:lnTo>
                    <a:lnTo>
                      <a:pt x="394" y="670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68" name="Freeform 44"/>
              <p:cNvSpPr>
                <a:spLocks/>
              </p:cNvSpPr>
              <p:nvPr/>
            </p:nvSpPr>
            <p:spPr bwMode="auto">
              <a:xfrm>
                <a:off x="4537" y="2721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69" name="Freeform 45"/>
              <p:cNvSpPr>
                <a:spLocks/>
              </p:cNvSpPr>
              <p:nvPr/>
            </p:nvSpPr>
            <p:spPr bwMode="auto">
              <a:xfrm>
                <a:off x="4537" y="2807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70" name="Freeform 46"/>
              <p:cNvSpPr>
                <a:spLocks/>
              </p:cNvSpPr>
              <p:nvPr/>
            </p:nvSpPr>
            <p:spPr bwMode="auto">
              <a:xfrm>
                <a:off x="4537" y="2892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71" name="Freeform 47"/>
              <p:cNvSpPr>
                <a:spLocks/>
              </p:cNvSpPr>
              <p:nvPr/>
            </p:nvSpPr>
            <p:spPr bwMode="auto">
              <a:xfrm>
                <a:off x="4537" y="2978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72" name="Freeform 48"/>
              <p:cNvSpPr>
                <a:spLocks/>
              </p:cNvSpPr>
              <p:nvPr/>
            </p:nvSpPr>
            <p:spPr bwMode="auto">
              <a:xfrm>
                <a:off x="4537" y="3063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73" name="Freeform 49"/>
              <p:cNvSpPr>
                <a:spLocks/>
              </p:cNvSpPr>
              <p:nvPr/>
            </p:nvSpPr>
            <p:spPr bwMode="auto">
              <a:xfrm>
                <a:off x="4537" y="3148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74" name="Freeform 50"/>
              <p:cNvSpPr>
                <a:spLocks/>
              </p:cNvSpPr>
              <p:nvPr/>
            </p:nvSpPr>
            <p:spPr bwMode="auto">
              <a:xfrm>
                <a:off x="4537" y="3234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75" name="Freeform 51"/>
              <p:cNvSpPr>
                <a:spLocks/>
              </p:cNvSpPr>
              <p:nvPr/>
            </p:nvSpPr>
            <p:spPr bwMode="auto">
              <a:xfrm>
                <a:off x="4725" y="2667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76" name="Freeform 52"/>
              <p:cNvSpPr>
                <a:spLocks/>
              </p:cNvSpPr>
              <p:nvPr/>
            </p:nvSpPr>
            <p:spPr bwMode="auto">
              <a:xfrm>
                <a:off x="4725" y="2752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77" name="Freeform 53"/>
              <p:cNvSpPr>
                <a:spLocks/>
              </p:cNvSpPr>
              <p:nvPr/>
            </p:nvSpPr>
            <p:spPr bwMode="auto">
              <a:xfrm>
                <a:off x="4725" y="2838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78" name="Freeform 54"/>
              <p:cNvSpPr>
                <a:spLocks/>
              </p:cNvSpPr>
              <p:nvPr/>
            </p:nvSpPr>
            <p:spPr bwMode="auto">
              <a:xfrm>
                <a:off x="4725" y="2923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79" name="Freeform 55"/>
              <p:cNvSpPr>
                <a:spLocks/>
              </p:cNvSpPr>
              <p:nvPr/>
            </p:nvSpPr>
            <p:spPr bwMode="auto">
              <a:xfrm>
                <a:off x="4725" y="3008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80" name="Freeform 56"/>
              <p:cNvSpPr>
                <a:spLocks/>
              </p:cNvSpPr>
              <p:nvPr/>
            </p:nvSpPr>
            <p:spPr bwMode="auto">
              <a:xfrm>
                <a:off x="4725" y="3094"/>
                <a:ext cx="134" cy="70"/>
              </a:xfrm>
              <a:custGeom>
                <a:avLst/>
                <a:gdLst/>
                <a:ahLst/>
                <a:cxnLst>
                  <a:cxn ang="0">
                    <a:pos x="133" y="33"/>
                  </a:cxn>
                  <a:cxn ang="0">
                    <a:pos x="133" y="0"/>
                  </a:cxn>
                  <a:cxn ang="0">
                    <a:pos x="0" y="35"/>
                  </a:cxn>
                  <a:cxn ang="0">
                    <a:pos x="0" y="69"/>
                  </a:cxn>
                  <a:cxn ang="0">
                    <a:pos x="133" y="33"/>
                  </a:cxn>
                </a:cxnLst>
                <a:rect l="0" t="0" r="r" b="b"/>
                <a:pathLst>
                  <a:path w="134" h="70">
                    <a:moveTo>
                      <a:pt x="133" y="33"/>
                    </a:moveTo>
                    <a:lnTo>
                      <a:pt x="133" y="0"/>
                    </a:lnTo>
                    <a:lnTo>
                      <a:pt x="0" y="35"/>
                    </a:lnTo>
                    <a:lnTo>
                      <a:pt x="0" y="69"/>
                    </a:lnTo>
                    <a:lnTo>
                      <a:pt x="133" y="3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54681" name="Freeform 57"/>
              <p:cNvSpPr>
                <a:spLocks/>
              </p:cNvSpPr>
              <p:nvPr/>
            </p:nvSpPr>
            <p:spPr bwMode="auto">
              <a:xfrm>
                <a:off x="4725" y="3179"/>
                <a:ext cx="134" cy="70"/>
              </a:xfrm>
              <a:custGeom>
                <a:avLst/>
                <a:gdLst/>
                <a:ahLst/>
                <a:cxnLst>
                  <a:cxn ang="0">
                    <a:pos x="133" y="34"/>
                  </a:cxn>
                  <a:cxn ang="0">
                    <a:pos x="133" y="0"/>
                  </a:cxn>
                  <a:cxn ang="0">
                    <a:pos x="0" y="36"/>
                  </a:cxn>
                  <a:cxn ang="0">
                    <a:pos x="0" y="69"/>
                  </a:cxn>
                  <a:cxn ang="0">
                    <a:pos x="133" y="34"/>
                  </a:cxn>
                </a:cxnLst>
                <a:rect l="0" t="0" r="r" b="b"/>
                <a:pathLst>
                  <a:path w="134" h="70">
                    <a:moveTo>
                      <a:pt x="133" y="34"/>
                    </a:moveTo>
                    <a:lnTo>
                      <a:pt x="133" y="0"/>
                    </a:lnTo>
                    <a:lnTo>
                      <a:pt x="0" y="36"/>
                    </a:lnTo>
                    <a:lnTo>
                      <a:pt x="0" y="69"/>
                    </a:lnTo>
                    <a:lnTo>
                      <a:pt x="133" y="3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sp>
        <p:nvSpPr>
          <p:cNvPr id="154682" name="Rectangle 58"/>
          <p:cNvSpPr>
            <a:spLocks noChangeArrowheads="1"/>
          </p:cNvSpPr>
          <p:nvPr/>
        </p:nvSpPr>
        <p:spPr bwMode="auto">
          <a:xfrm>
            <a:off x="1116013" y="4892675"/>
            <a:ext cx="2101850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spcBef>
                <a:spcPct val="50000"/>
              </a:spcBef>
            </a:pPr>
            <a:r>
              <a:rPr lang="zh-TW" altLang="en-US" sz="2800" b="1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合格條件</a:t>
            </a:r>
          </a:p>
          <a:p>
            <a:pPr defTabSz="822325" eaLnBrk="0" hangingPunct="0">
              <a:spcBef>
                <a:spcPct val="50000"/>
              </a:spcBef>
            </a:pPr>
            <a:r>
              <a:rPr lang="en-US" altLang="zh-TW" sz="2800" b="1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(Qualifier)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85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Pricing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Price Lists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Price List Setup</a:t>
            </a:r>
          </a:p>
        </p:txBody>
      </p:sp>
      <p:sp>
        <p:nvSpPr>
          <p:cNvPr id="10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D123B-2B3E-4F72-8C53-44841A2DDE14}" type="slidenum">
              <a:rPr lang="en-US" altLang="zh-TW"/>
              <a:pPr/>
              <a:t>23</a:t>
            </a:fld>
            <a:endParaRPr lang="en-US" altLang="zh-TW"/>
          </a:p>
        </p:txBody>
      </p:sp>
      <p:pic>
        <p:nvPicPr>
          <p:cNvPr id="156684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988840"/>
            <a:ext cx="6614690" cy="441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Price List Setup</a:t>
            </a:r>
            <a:endParaRPr lang="zh-TW" altLang="en-US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6678" name="Line 6"/>
          <p:cNvSpPr>
            <a:spLocks noChangeShapeType="1"/>
          </p:cNvSpPr>
          <p:nvPr/>
        </p:nvSpPr>
        <p:spPr bwMode="auto">
          <a:xfrm>
            <a:off x="527050" y="3719513"/>
            <a:ext cx="80772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156679" name="Line 7"/>
          <p:cNvSpPr>
            <a:spLocks noChangeShapeType="1"/>
          </p:cNvSpPr>
          <p:nvPr/>
        </p:nvSpPr>
        <p:spPr bwMode="auto">
          <a:xfrm flipV="1">
            <a:off x="679450" y="3346450"/>
            <a:ext cx="0" cy="3810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156680" name="Line 8"/>
          <p:cNvSpPr>
            <a:spLocks noChangeShapeType="1"/>
          </p:cNvSpPr>
          <p:nvPr/>
        </p:nvSpPr>
        <p:spPr bwMode="auto">
          <a:xfrm>
            <a:off x="7994650" y="3727450"/>
            <a:ext cx="0" cy="3048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/>
          </a:p>
        </p:txBody>
      </p:sp>
      <p:sp>
        <p:nvSpPr>
          <p:cNvPr id="156681" name="Rectangle 9"/>
          <p:cNvSpPr>
            <a:spLocks noChangeArrowheads="1"/>
          </p:cNvSpPr>
          <p:nvPr/>
        </p:nvSpPr>
        <p:spPr bwMode="auto">
          <a:xfrm>
            <a:off x="5724128" y="3068960"/>
            <a:ext cx="2785318" cy="55399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 tIns="0" bIns="0" anchor="ctr">
            <a:spAutoFit/>
          </a:bodyPr>
          <a:lstStyle/>
          <a:p>
            <a:pPr algn="l"/>
            <a:r>
              <a:rPr lang="en-US" altLang="zh-TW" sz="18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QP_LIST_HEADERS_B /</a:t>
            </a:r>
          </a:p>
          <a:p>
            <a:pPr algn="l"/>
            <a:r>
              <a:rPr lang="en-US" altLang="zh-TW" sz="18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QP_LIST_HEADERS_TL</a:t>
            </a:r>
            <a:endParaRPr lang="zh-TW" altLang="en-US" sz="18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588224" y="3980093"/>
            <a:ext cx="2065238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 tIns="0" bIns="0" anchor="ctr">
            <a:spAutoFit/>
          </a:bodyPr>
          <a:lstStyle/>
          <a:p>
            <a:pPr algn="l"/>
            <a:r>
              <a:rPr lang="en-US" altLang="zh-TW" sz="18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QP_LIST_LINES</a:t>
            </a:r>
            <a:endParaRPr lang="zh-TW" altLang="en-US" sz="18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ACE73-FC47-4F28-80C4-20167BA8A3D1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Price List : </a:t>
            </a:r>
            <a:r>
              <a:rPr lang="en-US" altLang="zh-TW" dirty="0" err="1" smtClean="0">
                <a:effectLst/>
                <a:latin typeface="微軟正黑體" pitchFamily="34" charset="-120"/>
                <a:ea typeface="微軟正黑體" pitchFamily="34" charset="-120"/>
              </a:rPr>
              <a:t>Qualifers</a:t>
            </a:r>
            <a:endParaRPr lang="zh-TW" altLang="en-US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87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67543" y="1412776"/>
            <a:ext cx="8425631" cy="4896966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Pricing Manage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Price Lists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Price List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(t)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Qualifier</a:t>
            </a:r>
          </a:p>
        </p:txBody>
      </p:sp>
      <p:pic>
        <p:nvPicPr>
          <p:cNvPr id="761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276872"/>
            <a:ext cx="7056784" cy="4036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9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5535" y="1484784"/>
            <a:ext cx="8497639" cy="4896966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Pricing Manage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Modifiers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Modifier Setup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D30A5-E4B6-4E8E-8995-D17FAF07B455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(Pricing)Modifier</a:t>
            </a:r>
            <a:endParaRPr lang="zh-TW" altLang="en-US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3850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276872"/>
            <a:ext cx="5965651" cy="3999054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  <a:t>Chapter 2.</a:t>
            </a:r>
            <a:b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4000" dirty="0" smtClean="0">
                <a:effectLst/>
                <a:latin typeface="微軟正黑體" pitchFamily="34" charset="-120"/>
                <a:ea typeface="微軟正黑體" pitchFamily="34" charset="-120"/>
              </a:rPr>
              <a:t>一般</a:t>
            </a:r>
            <a:r>
              <a:rPr lang="zh-TW" altLang="en-US" sz="4000" dirty="0">
                <a:effectLst/>
                <a:latin typeface="微軟正黑體" pitchFamily="34" charset="-120"/>
                <a:ea typeface="微軟正黑體" pitchFamily="34" charset="-120"/>
              </a:rPr>
              <a:t>銷貨作業</a:t>
            </a:r>
            <a:br>
              <a:rPr lang="zh-TW" altLang="en-US" sz="40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  <a:t>Standard Sales Order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0D413-49BF-4C79-A49E-6BFAACBA02BA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一般銷貨作業課程簡介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772816"/>
            <a:ext cx="8642350" cy="4320480"/>
          </a:xfrm>
        </p:spPr>
        <p:txBody>
          <a:bodyPr/>
          <a:lstStyle/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「一般銷貨作業」的課程內容涵蓋：</a:t>
            </a:r>
          </a:p>
          <a:p>
            <a:pPr lvl="1"/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銷貨流程介紹</a:t>
            </a:r>
          </a:p>
          <a:p>
            <a:pPr lvl="1"/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訂單作業</a:t>
            </a:r>
          </a:p>
          <a:p>
            <a:pPr lvl="2"/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輸入訂單資料 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(Create Sales Order)</a:t>
            </a:r>
          </a:p>
          <a:p>
            <a:pPr lvl="2"/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確認訂單資料 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(Book Sales Order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lvl="2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保留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訂單作業 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(Hold Sales Order)</a:t>
            </a:r>
          </a:p>
          <a:p>
            <a:pPr lvl="2"/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解除保留訂單 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(Release Sales Order)</a:t>
            </a:r>
          </a:p>
          <a:p>
            <a:pPr lvl="2"/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訂單資料查詢 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(Inquire Sales Order)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87A32-4AAE-43E0-B496-B7D9B7F26878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一般銷貨作業課程簡介</a:t>
            </a:r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1" y="1772816"/>
            <a:ext cx="7920881" cy="3528392"/>
          </a:xfrm>
        </p:spPr>
        <p:txBody>
          <a:bodyPr/>
          <a:lstStyle/>
          <a:p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揀料、出貨作業</a:t>
            </a:r>
          </a:p>
          <a:p>
            <a:pPr lvl="1"/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出貨計劃 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(Delivery, Shipping Line)</a:t>
            </a:r>
          </a:p>
          <a:p>
            <a:pPr lvl="1"/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揀料作業 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(Pick Release)</a:t>
            </a:r>
          </a:p>
          <a:p>
            <a:pPr lvl="1"/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出貨確認作業 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(Ship Confirm)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9336D-A339-494B-86ED-F201CB161A41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524290" name="Rectangle 2"/>
          <p:cNvSpPr>
            <a:spLocks noChangeArrowheads="1"/>
          </p:cNvSpPr>
          <p:nvPr/>
        </p:nvSpPr>
        <p:spPr bwMode="auto">
          <a:xfrm>
            <a:off x="4743450" y="3606026"/>
            <a:ext cx="3429000" cy="55399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4291" name="Rectangle 3"/>
          <p:cNvSpPr>
            <a:spLocks noChangeArrowheads="1"/>
          </p:cNvSpPr>
          <p:nvPr/>
        </p:nvSpPr>
        <p:spPr bwMode="auto">
          <a:xfrm>
            <a:off x="3317584" y="1891526"/>
            <a:ext cx="184731" cy="55399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4292" name="Rectangle 4"/>
          <p:cNvSpPr>
            <a:spLocks noGrp="1" noChangeArrowheads="1"/>
          </p:cNvSpPr>
          <p:nvPr>
            <p:ph type="title"/>
          </p:nvPr>
        </p:nvSpPr>
        <p:spPr>
          <a:xfrm>
            <a:off x="250825" y="549275"/>
            <a:ext cx="4681538" cy="579438"/>
          </a:xfrm>
          <a:noFill/>
          <a:ln/>
        </p:spPr>
        <p:txBody>
          <a:bodyPr anchor="t">
            <a:spAutoFit/>
          </a:bodyPr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一般銷貨作業</a:t>
            </a:r>
          </a:p>
        </p:txBody>
      </p:sp>
      <p:grpSp>
        <p:nvGrpSpPr>
          <p:cNvPr id="524293" name="Group 5"/>
          <p:cNvGrpSpPr>
            <a:grpSpLocks/>
          </p:cNvGrpSpPr>
          <p:nvPr/>
        </p:nvGrpSpPr>
        <p:grpSpPr bwMode="auto">
          <a:xfrm>
            <a:off x="1238250" y="1597025"/>
            <a:ext cx="609600" cy="838200"/>
            <a:chOff x="945" y="937"/>
            <a:chExt cx="447" cy="839"/>
          </a:xfrm>
        </p:grpSpPr>
        <p:sp>
          <p:nvSpPr>
            <p:cNvPr id="524294" name="Freeform 6"/>
            <p:cNvSpPr>
              <a:spLocks/>
            </p:cNvSpPr>
            <p:nvPr/>
          </p:nvSpPr>
          <p:spPr bwMode="auto">
            <a:xfrm>
              <a:off x="945" y="937"/>
              <a:ext cx="447" cy="839"/>
            </a:xfrm>
            <a:custGeom>
              <a:avLst/>
              <a:gdLst/>
              <a:ahLst/>
              <a:cxnLst>
                <a:cxn ang="0">
                  <a:pos x="446" y="718"/>
                </a:cxn>
                <a:cxn ang="0">
                  <a:pos x="446" y="0"/>
                </a:cxn>
                <a:cxn ang="0">
                  <a:pos x="0" y="120"/>
                </a:cxn>
                <a:cxn ang="0">
                  <a:pos x="0" y="838"/>
                </a:cxn>
                <a:cxn ang="0">
                  <a:pos x="446" y="718"/>
                </a:cxn>
              </a:cxnLst>
              <a:rect l="0" t="0" r="r" b="b"/>
              <a:pathLst>
                <a:path w="447" h="839">
                  <a:moveTo>
                    <a:pt x="446" y="718"/>
                  </a:moveTo>
                  <a:lnTo>
                    <a:pt x="446" y="0"/>
                  </a:lnTo>
                  <a:lnTo>
                    <a:pt x="0" y="120"/>
                  </a:lnTo>
                  <a:lnTo>
                    <a:pt x="0" y="838"/>
                  </a:lnTo>
                  <a:lnTo>
                    <a:pt x="446" y="718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295" name="Freeform 7"/>
            <p:cNvSpPr>
              <a:spLocks/>
            </p:cNvSpPr>
            <p:nvPr/>
          </p:nvSpPr>
          <p:spPr bwMode="auto">
            <a:xfrm>
              <a:off x="972" y="972"/>
              <a:ext cx="393" cy="770"/>
            </a:xfrm>
            <a:custGeom>
              <a:avLst/>
              <a:gdLst/>
              <a:ahLst/>
              <a:cxnLst>
                <a:cxn ang="0">
                  <a:pos x="392" y="666"/>
                </a:cxn>
                <a:cxn ang="0">
                  <a:pos x="392" y="0"/>
                </a:cxn>
                <a:cxn ang="0">
                  <a:pos x="0" y="101"/>
                </a:cxn>
                <a:cxn ang="0">
                  <a:pos x="0" y="769"/>
                </a:cxn>
                <a:cxn ang="0">
                  <a:pos x="392" y="666"/>
                </a:cxn>
              </a:cxnLst>
              <a:rect l="0" t="0" r="r" b="b"/>
              <a:pathLst>
                <a:path w="393" h="770">
                  <a:moveTo>
                    <a:pt x="392" y="666"/>
                  </a:moveTo>
                  <a:lnTo>
                    <a:pt x="392" y="0"/>
                  </a:lnTo>
                  <a:lnTo>
                    <a:pt x="0" y="101"/>
                  </a:lnTo>
                  <a:lnTo>
                    <a:pt x="0" y="769"/>
                  </a:lnTo>
                  <a:lnTo>
                    <a:pt x="392" y="666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296" name="Freeform 8"/>
            <p:cNvSpPr>
              <a:spLocks/>
            </p:cNvSpPr>
            <p:nvPr/>
          </p:nvSpPr>
          <p:spPr bwMode="auto">
            <a:xfrm>
              <a:off x="1124" y="1044"/>
              <a:ext cx="206" cy="86"/>
            </a:xfrm>
            <a:custGeom>
              <a:avLst/>
              <a:gdLst/>
              <a:ahLst/>
              <a:cxnLst>
                <a:cxn ang="0">
                  <a:pos x="205" y="33"/>
                </a:cxn>
                <a:cxn ang="0">
                  <a:pos x="205" y="0"/>
                </a:cxn>
                <a:cxn ang="0">
                  <a:pos x="0" y="51"/>
                </a:cxn>
                <a:cxn ang="0">
                  <a:pos x="0" y="85"/>
                </a:cxn>
                <a:cxn ang="0">
                  <a:pos x="205" y="33"/>
                </a:cxn>
              </a:cxnLst>
              <a:rect l="0" t="0" r="r" b="b"/>
              <a:pathLst>
                <a:path w="206" h="86">
                  <a:moveTo>
                    <a:pt x="205" y="33"/>
                  </a:moveTo>
                  <a:lnTo>
                    <a:pt x="205" y="0"/>
                  </a:lnTo>
                  <a:lnTo>
                    <a:pt x="0" y="51"/>
                  </a:lnTo>
                  <a:lnTo>
                    <a:pt x="0" y="85"/>
                  </a:lnTo>
                  <a:lnTo>
                    <a:pt x="205" y="3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297" name="Freeform 9"/>
            <p:cNvSpPr>
              <a:spLocks/>
            </p:cNvSpPr>
            <p:nvPr/>
          </p:nvSpPr>
          <p:spPr bwMode="auto">
            <a:xfrm>
              <a:off x="1007" y="1172"/>
              <a:ext cx="175" cy="78"/>
            </a:xfrm>
            <a:custGeom>
              <a:avLst/>
              <a:gdLst/>
              <a:ahLst/>
              <a:cxnLst>
                <a:cxn ang="0">
                  <a:pos x="174" y="33"/>
                </a:cxn>
                <a:cxn ang="0">
                  <a:pos x="174" y="0"/>
                </a:cxn>
                <a:cxn ang="0">
                  <a:pos x="0" y="44"/>
                </a:cxn>
                <a:cxn ang="0">
                  <a:pos x="0" y="77"/>
                </a:cxn>
                <a:cxn ang="0">
                  <a:pos x="174" y="33"/>
                </a:cxn>
              </a:cxnLst>
              <a:rect l="0" t="0" r="r" b="b"/>
              <a:pathLst>
                <a:path w="175" h="78">
                  <a:moveTo>
                    <a:pt x="174" y="33"/>
                  </a:moveTo>
                  <a:lnTo>
                    <a:pt x="174" y="0"/>
                  </a:lnTo>
                  <a:lnTo>
                    <a:pt x="0" y="44"/>
                  </a:lnTo>
                  <a:lnTo>
                    <a:pt x="0" y="77"/>
                  </a:lnTo>
                  <a:lnTo>
                    <a:pt x="174" y="3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298" name="Freeform 10"/>
            <p:cNvSpPr>
              <a:spLocks/>
            </p:cNvSpPr>
            <p:nvPr/>
          </p:nvSpPr>
          <p:spPr bwMode="auto">
            <a:xfrm>
              <a:off x="1007" y="1258"/>
              <a:ext cx="175" cy="77"/>
            </a:xfrm>
            <a:custGeom>
              <a:avLst/>
              <a:gdLst/>
              <a:ahLst/>
              <a:cxnLst>
                <a:cxn ang="0">
                  <a:pos x="174" y="32"/>
                </a:cxn>
                <a:cxn ang="0">
                  <a:pos x="174" y="0"/>
                </a:cxn>
                <a:cxn ang="0">
                  <a:pos x="0" y="43"/>
                </a:cxn>
                <a:cxn ang="0">
                  <a:pos x="0" y="76"/>
                </a:cxn>
                <a:cxn ang="0">
                  <a:pos x="174" y="32"/>
                </a:cxn>
              </a:cxnLst>
              <a:rect l="0" t="0" r="r" b="b"/>
              <a:pathLst>
                <a:path w="175" h="77">
                  <a:moveTo>
                    <a:pt x="174" y="32"/>
                  </a:moveTo>
                  <a:lnTo>
                    <a:pt x="174" y="0"/>
                  </a:lnTo>
                  <a:lnTo>
                    <a:pt x="0" y="43"/>
                  </a:lnTo>
                  <a:lnTo>
                    <a:pt x="0" y="76"/>
                  </a:lnTo>
                  <a:lnTo>
                    <a:pt x="174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299" name="Freeform 11"/>
            <p:cNvSpPr>
              <a:spLocks/>
            </p:cNvSpPr>
            <p:nvPr/>
          </p:nvSpPr>
          <p:spPr bwMode="auto">
            <a:xfrm>
              <a:off x="1007" y="1342"/>
              <a:ext cx="175" cy="79"/>
            </a:xfrm>
            <a:custGeom>
              <a:avLst/>
              <a:gdLst/>
              <a:ahLst/>
              <a:cxnLst>
                <a:cxn ang="0">
                  <a:pos x="174" y="33"/>
                </a:cxn>
                <a:cxn ang="0">
                  <a:pos x="174" y="0"/>
                </a:cxn>
                <a:cxn ang="0">
                  <a:pos x="0" y="44"/>
                </a:cxn>
                <a:cxn ang="0">
                  <a:pos x="0" y="78"/>
                </a:cxn>
                <a:cxn ang="0">
                  <a:pos x="174" y="33"/>
                </a:cxn>
              </a:cxnLst>
              <a:rect l="0" t="0" r="r" b="b"/>
              <a:pathLst>
                <a:path w="175" h="79">
                  <a:moveTo>
                    <a:pt x="174" y="33"/>
                  </a:moveTo>
                  <a:lnTo>
                    <a:pt x="174" y="0"/>
                  </a:lnTo>
                  <a:lnTo>
                    <a:pt x="0" y="44"/>
                  </a:lnTo>
                  <a:lnTo>
                    <a:pt x="0" y="78"/>
                  </a:lnTo>
                  <a:lnTo>
                    <a:pt x="174" y="3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00" name="Freeform 12"/>
            <p:cNvSpPr>
              <a:spLocks/>
            </p:cNvSpPr>
            <p:nvPr/>
          </p:nvSpPr>
          <p:spPr bwMode="auto">
            <a:xfrm>
              <a:off x="1007" y="1427"/>
              <a:ext cx="175" cy="79"/>
            </a:xfrm>
            <a:custGeom>
              <a:avLst/>
              <a:gdLst/>
              <a:ahLst/>
              <a:cxnLst>
                <a:cxn ang="0">
                  <a:pos x="174" y="34"/>
                </a:cxn>
                <a:cxn ang="0">
                  <a:pos x="174" y="0"/>
                </a:cxn>
                <a:cxn ang="0">
                  <a:pos x="0" y="44"/>
                </a:cxn>
                <a:cxn ang="0">
                  <a:pos x="0" y="78"/>
                </a:cxn>
                <a:cxn ang="0">
                  <a:pos x="174" y="34"/>
                </a:cxn>
              </a:cxnLst>
              <a:rect l="0" t="0" r="r" b="b"/>
              <a:pathLst>
                <a:path w="175" h="79">
                  <a:moveTo>
                    <a:pt x="174" y="34"/>
                  </a:moveTo>
                  <a:lnTo>
                    <a:pt x="174" y="0"/>
                  </a:lnTo>
                  <a:lnTo>
                    <a:pt x="0" y="44"/>
                  </a:lnTo>
                  <a:lnTo>
                    <a:pt x="0" y="78"/>
                  </a:lnTo>
                  <a:lnTo>
                    <a:pt x="174" y="3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01" name="Freeform 13"/>
            <p:cNvSpPr>
              <a:spLocks/>
            </p:cNvSpPr>
            <p:nvPr/>
          </p:nvSpPr>
          <p:spPr bwMode="auto">
            <a:xfrm>
              <a:off x="1007" y="1513"/>
              <a:ext cx="175" cy="78"/>
            </a:xfrm>
            <a:custGeom>
              <a:avLst/>
              <a:gdLst/>
              <a:ahLst/>
              <a:cxnLst>
                <a:cxn ang="0">
                  <a:pos x="174" y="32"/>
                </a:cxn>
                <a:cxn ang="0">
                  <a:pos x="174" y="0"/>
                </a:cxn>
                <a:cxn ang="0">
                  <a:pos x="0" y="43"/>
                </a:cxn>
                <a:cxn ang="0">
                  <a:pos x="0" y="77"/>
                </a:cxn>
                <a:cxn ang="0">
                  <a:pos x="174" y="32"/>
                </a:cxn>
              </a:cxnLst>
              <a:rect l="0" t="0" r="r" b="b"/>
              <a:pathLst>
                <a:path w="175" h="78">
                  <a:moveTo>
                    <a:pt x="174" y="32"/>
                  </a:moveTo>
                  <a:lnTo>
                    <a:pt x="174" y="0"/>
                  </a:lnTo>
                  <a:lnTo>
                    <a:pt x="0" y="43"/>
                  </a:lnTo>
                  <a:lnTo>
                    <a:pt x="0" y="77"/>
                  </a:lnTo>
                  <a:lnTo>
                    <a:pt x="174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02" name="Freeform 14"/>
            <p:cNvSpPr>
              <a:spLocks/>
            </p:cNvSpPr>
            <p:nvPr/>
          </p:nvSpPr>
          <p:spPr bwMode="auto">
            <a:xfrm>
              <a:off x="1007" y="1597"/>
              <a:ext cx="175" cy="79"/>
            </a:xfrm>
            <a:custGeom>
              <a:avLst/>
              <a:gdLst/>
              <a:ahLst/>
              <a:cxnLst>
                <a:cxn ang="0">
                  <a:pos x="174" y="34"/>
                </a:cxn>
                <a:cxn ang="0">
                  <a:pos x="174" y="0"/>
                </a:cxn>
                <a:cxn ang="0">
                  <a:pos x="0" y="44"/>
                </a:cxn>
                <a:cxn ang="0">
                  <a:pos x="0" y="78"/>
                </a:cxn>
                <a:cxn ang="0">
                  <a:pos x="174" y="34"/>
                </a:cxn>
              </a:cxnLst>
              <a:rect l="0" t="0" r="r" b="b"/>
              <a:pathLst>
                <a:path w="175" h="79">
                  <a:moveTo>
                    <a:pt x="174" y="34"/>
                  </a:moveTo>
                  <a:lnTo>
                    <a:pt x="174" y="0"/>
                  </a:lnTo>
                  <a:lnTo>
                    <a:pt x="0" y="44"/>
                  </a:lnTo>
                  <a:lnTo>
                    <a:pt x="0" y="78"/>
                  </a:lnTo>
                  <a:lnTo>
                    <a:pt x="174" y="3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03" name="Freeform 15"/>
            <p:cNvSpPr>
              <a:spLocks/>
            </p:cNvSpPr>
            <p:nvPr/>
          </p:nvSpPr>
          <p:spPr bwMode="auto">
            <a:xfrm>
              <a:off x="1009" y="1088"/>
              <a:ext cx="72" cy="87"/>
            </a:xfrm>
            <a:custGeom>
              <a:avLst/>
              <a:gdLst/>
              <a:ahLst/>
              <a:cxnLst>
                <a:cxn ang="0">
                  <a:pos x="71" y="68"/>
                </a:cxn>
                <a:cxn ang="0">
                  <a:pos x="71" y="0"/>
                </a:cxn>
                <a:cxn ang="0">
                  <a:pos x="0" y="18"/>
                </a:cxn>
                <a:cxn ang="0">
                  <a:pos x="0" y="86"/>
                </a:cxn>
                <a:cxn ang="0">
                  <a:pos x="71" y="68"/>
                </a:cxn>
              </a:cxnLst>
              <a:rect l="0" t="0" r="r" b="b"/>
              <a:pathLst>
                <a:path w="72" h="87">
                  <a:moveTo>
                    <a:pt x="71" y="68"/>
                  </a:moveTo>
                  <a:lnTo>
                    <a:pt x="71" y="0"/>
                  </a:lnTo>
                  <a:lnTo>
                    <a:pt x="0" y="18"/>
                  </a:lnTo>
                  <a:lnTo>
                    <a:pt x="0" y="86"/>
                  </a:lnTo>
                  <a:lnTo>
                    <a:pt x="71" y="68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04" name="Freeform 16"/>
            <p:cNvSpPr>
              <a:spLocks/>
            </p:cNvSpPr>
            <p:nvPr/>
          </p:nvSpPr>
          <p:spPr bwMode="auto">
            <a:xfrm>
              <a:off x="1005" y="1053"/>
              <a:ext cx="101" cy="118"/>
            </a:xfrm>
            <a:custGeom>
              <a:avLst/>
              <a:gdLst/>
              <a:ahLst/>
              <a:cxnLst>
                <a:cxn ang="0">
                  <a:pos x="10" y="73"/>
                </a:cxn>
                <a:cxn ang="0">
                  <a:pos x="0" y="92"/>
                </a:cxn>
                <a:cxn ang="0">
                  <a:pos x="22" y="117"/>
                </a:cxn>
                <a:cxn ang="0">
                  <a:pos x="100" y="22"/>
                </a:cxn>
                <a:cxn ang="0">
                  <a:pos x="83" y="0"/>
                </a:cxn>
                <a:cxn ang="0">
                  <a:pos x="25" y="95"/>
                </a:cxn>
                <a:cxn ang="0">
                  <a:pos x="10" y="73"/>
                </a:cxn>
              </a:cxnLst>
              <a:rect l="0" t="0" r="r" b="b"/>
              <a:pathLst>
                <a:path w="101" h="118">
                  <a:moveTo>
                    <a:pt x="10" y="73"/>
                  </a:moveTo>
                  <a:lnTo>
                    <a:pt x="0" y="92"/>
                  </a:lnTo>
                  <a:lnTo>
                    <a:pt x="22" y="117"/>
                  </a:lnTo>
                  <a:lnTo>
                    <a:pt x="100" y="22"/>
                  </a:lnTo>
                  <a:lnTo>
                    <a:pt x="83" y="0"/>
                  </a:lnTo>
                  <a:lnTo>
                    <a:pt x="25" y="95"/>
                  </a:lnTo>
                  <a:lnTo>
                    <a:pt x="10" y="73"/>
                  </a:lnTo>
                </a:path>
              </a:pathLst>
            </a:custGeom>
            <a:solidFill>
              <a:srgbClr val="FF33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05" name="Freeform 17"/>
            <p:cNvSpPr>
              <a:spLocks/>
            </p:cNvSpPr>
            <p:nvPr/>
          </p:nvSpPr>
          <p:spPr bwMode="auto">
            <a:xfrm>
              <a:off x="1211" y="1117"/>
              <a:ext cx="130" cy="519"/>
            </a:xfrm>
            <a:custGeom>
              <a:avLst/>
              <a:gdLst/>
              <a:ahLst/>
              <a:cxnLst>
                <a:cxn ang="0">
                  <a:pos x="129" y="406"/>
                </a:cxn>
                <a:cxn ang="0">
                  <a:pos x="119" y="278"/>
                </a:cxn>
                <a:cxn ang="0">
                  <a:pos x="122" y="272"/>
                </a:cxn>
                <a:cxn ang="0">
                  <a:pos x="124" y="267"/>
                </a:cxn>
                <a:cxn ang="0">
                  <a:pos x="122" y="252"/>
                </a:cxn>
                <a:cxn ang="0">
                  <a:pos x="123" y="193"/>
                </a:cxn>
                <a:cxn ang="0">
                  <a:pos x="121" y="150"/>
                </a:cxn>
                <a:cxn ang="0">
                  <a:pos x="116" y="103"/>
                </a:cxn>
                <a:cxn ang="0">
                  <a:pos x="102" y="86"/>
                </a:cxn>
                <a:cxn ang="0">
                  <a:pos x="83" y="75"/>
                </a:cxn>
                <a:cxn ang="0">
                  <a:pos x="74" y="71"/>
                </a:cxn>
                <a:cxn ang="0">
                  <a:pos x="81" y="40"/>
                </a:cxn>
                <a:cxn ang="0">
                  <a:pos x="83" y="29"/>
                </a:cxn>
                <a:cxn ang="0">
                  <a:pos x="81" y="15"/>
                </a:cxn>
                <a:cxn ang="0">
                  <a:pos x="74" y="5"/>
                </a:cxn>
                <a:cxn ang="0">
                  <a:pos x="71" y="0"/>
                </a:cxn>
                <a:cxn ang="0">
                  <a:pos x="58" y="1"/>
                </a:cxn>
                <a:cxn ang="0">
                  <a:pos x="45" y="6"/>
                </a:cxn>
                <a:cxn ang="0">
                  <a:pos x="41" y="12"/>
                </a:cxn>
                <a:cxn ang="0">
                  <a:pos x="34" y="23"/>
                </a:cxn>
                <a:cxn ang="0">
                  <a:pos x="33" y="38"/>
                </a:cxn>
                <a:cxn ang="0">
                  <a:pos x="36" y="50"/>
                </a:cxn>
                <a:cxn ang="0">
                  <a:pos x="44" y="81"/>
                </a:cxn>
                <a:cxn ang="0">
                  <a:pos x="28" y="98"/>
                </a:cxn>
                <a:cxn ang="0">
                  <a:pos x="11" y="117"/>
                </a:cxn>
                <a:cxn ang="0">
                  <a:pos x="8" y="136"/>
                </a:cxn>
                <a:cxn ang="0">
                  <a:pos x="4" y="181"/>
                </a:cxn>
                <a:cxn ang="0">
                  <a:pos x="1" y="214"/>
                </a:cxn>
                <a:cxn ang="0">
                  <a:pos x="0" y="241"/>
                </a:cxn>
                <a:cxn ang="0">
                  <a:pos x="0" y="282"/>
                </a:cxn>
                <a:cxn ang="0">
                  <a:pos x="3" y="304"/>
                </a:cxn>
                <a:cxn ang="0">
                  <a:pos x="9" y="306"/>
                </a:cxn>
                <a:cxn ang="0">
                  <a:pos x="15" y="304"/>
                </a:cxn>
                <a:cxn ang="0">
                  <a:pos x="20" y="197"/>
                </a:cxn>
                <a:cxn ang="0">
                  <a:pos x="23" y="503"/>
                </a:cxn>
                <a:cxn ang="0">
                  <a:pos x="59" y="489"/>
                </a:cxn>
                <a:cxn ang="0">
                  <a:pos x="66" y="492"/>
                </a:cxn>
                <a:cxn ang="0">
                  <a:pos x="80" y="497"/>
                </a:cxn>
                <a:cxn ang="0">
                  <a:pos x="89" y="498"/>
                </a:cxn>
                <a:cxn ang="0">
                  <a:pos x="97" y="495"/>
                </a:cxn>
                <a:cxn ang="0">
                  <a:pos x="103" y="492"/>
                </a:cxn>
                <a:cxn ang="0">
                  <a:pos x="83" y="467"/>
                </a:cxn>
                <a:cxn ang="0">
                  <a:pos x="96" y="167"/>
                </a:cxn>
                <a:cxn ang="0">
                  <a:pos x="108" y="276"/>
                </a:cxn>
                <a:cxn ang="0">
                  <a:pos x="110" y="278"/>
                </a:cxn>
                <a:cxn ang="0">
                  <a:pos x="112" y="290"/>
                </a:cxn>
              </a:cxnLst>
              <a:rect l="0" t="0" r="r" b="b"/>
              <a:pathLst>
                <a:path w="130" h="519">
                  <a:moveTo>
                    <a:pt x="103" y="292"/>
                  </a:moveTo>
                  <a:lnTo>
                    <a:pt x="103" y="413"/>
                  </a:lnTo>
                  <a:lnTo>
                    <a:pt x="129" y="406"/>
                  </a:lnTo>
                  <a:lnTo>
                    <a:pt x="129" y="285"/>
                  </a:lnTo>
                  <a:lnTo>
                    <a:pt x="119" y="288"/>
                  </a:lnTo>
                  <a:lnTo>
                    <a:pt x="119" y="278"/>
                  </a:lnTo>
                  <a:lnTo>
                    <a:pt x="120" y="276"/>
                  </a:lnTo>
                  <a:lnTo>
                    <a:pt x="121" y="275"/>
                  </a:lnTo>
                  <a:lnTo>
                    <a:pt x="122" y="272"/>
                  </a:lnTo>
                  <a:lnTo>
                    <a:pt x="123" y="270"/>
                  </a:lnTo>
                  <a:lnTo>
                    <a:pt x="124" y="268"/>
                  </a:lnTo>
                  <a:lnTo>
                    <a:pt x="124" y="267"/>
                  </a:lnTo>
                  <a:lnTo>
                    <a:pt x="124" y="266"/>
                  </a:lnTo>
                  <a:lnTo>
                    <a:pt x="124" y="265"/>
                  </a:lnTo>
                  <a:lnTo>
                    <a:pt x="122" y="252"/>
                  </a:lnTo>
                  <a:lnTo>
                    <a:pt x="122" y="251"/>
                  </a:lnTo>
                  <a:lnTo>
                    <a:pt x="123" y="196"/>
                  </a:lnTo>
                  <a:lnTo>
                    <a:pt x="123" y="193"/>
                  </a:lnTo>
                  <a:lnTo>
                    <a:pt x="123" y="183"/>
                  </a:lnTo>
                  <a:lnTo>
                    <a:pt x="122" y="168"/>
                  </a:lnTo>
                  <a:lnTo>
                    <a:pt x="121" y="150"/>
                  </a:lnTo>
                  <a:lnTo>
                    <a:pt x="120" y="133"/>
                  </a:lnTo>
                  <a:lnTo>
                    <a:pt x="118" y="116"/>
                  </a:lnTo>
                  <a:lnTo>
                    <a:pt x="116" y="103"/>
                  </a:lnTo>
                  <a:lnTo>
                    <a:pt x="112" y="95"/>
                  </a:lnTo>
                  <a:lnTo>
                    <a:pt x="108" y="91"/>
                  </a:lnTo>
                  <a:lnTo>
                    <a:pt x="102" y="86"/>
                  </a:lnTo>
                  <a:lnTo>
                    <a:pt x="95" y="82"/>
                  </a:lnTo>
                  <a:lnTo>
                    <a:pt x="89" y="79"/>
                  </a:lnTo>
                  <a:lnTo>
                    <a:pt x="83" y="75"/>
                  </a:lnTo>
                  <a:lnTo>
                    <a:pt x="79" y="73"/>
                  </a:lnTo>
                  <a:lnTo>
                    <a:pt x="75" y="71"/>
                  </a:lnTo>
                  <a:lnTo>
                    <a:pt x="74" y="71"/>
                  </a:lnTo>
                  <a:lnTo>
                    <a:pt x="75" y="58"/>
                  </a:lnTo>
                  <a:lnTo>
                    <a:pt x="81" y="41"/>
                  </a:lnTo>
                  <a:lnTo>
                    <a:pt x="81" y="40"/>
                  </a:lnTo>
                  <a:lnTo>
                    <a:pt x="82" y="37"/>
                  </a:lnTo>
                  <a:lnTo>
                    <a:pt x="82" y="34"/>
                  </a:lnTo>
                  <a:lnTo>
                    <a:pt x="83" y="29"/>
                  </a:lnTo>
                  <a:lnTo>
                    <a:pt x="83" y="25"/>
                  </a:lnTo>
                  <a:lnTo>
                    <a:pt x="82" y="20"/>
                  </a:lnTo>
                  <a:lnTo>
                    <a:pt x="81" y="15"/>
                  </a:lnTo>
                  <a:lnTo>
                    <a:pt x="79" y="12"/>
                  </a:lnTo>
                  <a:lnTo>
                    <a:pt x="76" y="8"/>
                  </a:lnTo>
                  <a:lnTo>
                    <a:pt x="74" y="5"/>
                  </a:lnTo>
                  <a:lnTo>
                    <a:pt x="74" y="3"/>
                  </a:lnTo>
                  <a:lnTo>
                    <a:pt x="73" y="1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58" y="1"/>
                  </a:lnTo>
                  <a:lnTo>
                    <a:pt x="52" y="4"/>
                  </a:lnTo>
                  <a:lnTo>
                    <a:pt x="47" y="5"/>
                  </a:lnTo>
                  <a:lnTo>
                    <a:pt x="45" y="6"/>
                  </a:lnTo>
                  <a:lnTo>
                    <a:pt x="44" y="8"/>
                  </a:lnTo>
                  <a:lnTo>
                    <a:pt x="42" y="9"/>
                  </a:lnTo>
                  <a:lnTo>
                    <a:pt x="41" y="12"/>
                  </a:lnTo>
                  <a:lnTo>
                    <a:pt x="40" y="15"/>
                  </a:lnTo>
                  <a:lnTo>
                    <a:pt x="37" y="19"/>
                  </a:lnTo>
                  <a:lnTo>
                    <a:pt x="34" y="23"/>
                  </a:lnTo>
                  <a:lnTo>
                    <a:pt x="33" y="28"/>
                  </a:lnTo>
                  <a:lnTo>
                    <a:pt x="33" y="33"/>
                  </a:lnTo>
                  <a:lnTo>
                    <a:pt x="33" y="38"/>
                  </a:lnTo>
                  <a:lnTo>
                    <a:pt x="34" y="43"/>
                  </a:lnTo>
                  <a:lnTo>
                    <a:pt x="35" y="47"/>
                  </a:lnTo>
                  <a:lnTo>
                    <a:pt x="36" y="50"/>
                  </a:lnTo>
                  <a:lnTo>
                    <a:pt x="44" y="71"/>
                  </a:lnTo>
                  <a:lnTo>
                    <a:pt x="45" y="79"/>
                  </a:lnTo>
                  <a:lnTo>
                    <a:pt x="44" y="81"/>
                  </a:lnTo>
                  <a:lnTo>
                    <a:pt x="40" y="85"/>
                  </a:lnTo>
                  <a:lnTo>
                    <a:pt x="34" y="91"/>
                  </a:lnTo>
                  <a:lnTo>
                    <a:pt x="28" y="98"/>
                  </a:lnTo>
                  <a:lnTo>
                    <a:pt x="20" y="105"/>
                  </a:lnTo>
                  <a:lnTo>
                    <a:pt x="15" y="112"/>
                  </a:lnTo>
                  <a:lnTo>
                    <a:pt x="11" y="117"/>
                  </a:lnTo>
                  <a:lnTo>
                    <a:pt x="9" y="121"/>
                  </a:lnTo>
                  <a:lnTo>
                    <a:pt x="9" y="125"/>
                  </a:lnTo>
                  <a:lnTo>
                    <a:pt x="8" y="136"/>
                  </a:lnTo>
                  <a:lnTo>
                    <a:pt x="7" y="150"/>
                  </a:lnTo>
                  <a:lnTo>
                    <a:pt x="5" y="165"/>
                  </a:lnTo>
                  <a:lnTo>
                    <a:pt x="4" y="181"/>
                  </a:lnTo>
                  <a:lnTo>
                    <a:pt x="3" y="196"/>
                  </a:lnTo>
                  <a:lnTo>
                    <a:pt x="2" y="207"/>
                  </a:lnTo>
                  <a:lnTo>
                    <a:pt x="1" y="214"/>
                  </a:lnTo>
                  <a:lnTo>
                    <a:pt x="1" y="220"/>
                  </a:lnTo>
                  <a:lnTo>
                    <a:pt x="0" y="229"/>
                  </a:lnTo>
                  <a:lnTo>
                    <a:pt x="0" y="241"/>
                  </a:lnTo>
                  <a:lnTo>
                    <a:pt x="0" y="254"/>
                  </a:lnTo>
                  <a:lnTo>
                    <a:pt x="0" y="268"/>
                  </a:lnTo>
                  <a:lnTo>
                    <a:pt x="0" y="282"/>
                  </a:lnTo>
                  <a:lnTo>
                    <a:pt x="0" y="293"/>
                  </a:lnTo>
                  <a:lnTo>
                    <a:pt x="2" y="301"/>
                  </a:lnTo>
                  <a:lnTo>
                    <a:pt x="3" y="304"/>
                  </a:lnTo>
                  <a:lnTo>
                    <a:pt x="5" y="306"/>
                  </a:lnTo>
                  <a:lnTo>
                    <a:pt x="7" y="306"/>
                  </a:lnTo>
                  <a:lnTo>
                    <a:pt x="9" y="306"/>
                  </a:lnTo>
                  <a:lnTo>
                    <a:pt x="12" y="306"/>
                  </a:lnTo>
                  <a:lnTo>
                    <a:pt x="14" y="305"/>
                  </a:lnTo>
                  <a:lnTo>
                    <a:pt x="15" y="304"/>
                  </a:lnTo>
                  <a:lnTo>
                    <a:pt x="16" y="304"/>
                  </a:lnTo>
                  <a:lnTo>
                    <a:pt x="8" y="293"/>
                  </a:lnTo>
                  <a:lnTo>
                    <a:pt x="20" y="197"/>
                  </a:lnTo>
                  <a:lnTo>
                    <a:pt x="20" y="297"/>
                  </a:lnTo>
                  <a:lnTo>
                    <a:pt x="37" y="478"/>
                  </a:lnTo>
                  <a:lnTo>
                    <a:pt x="23" y="503"/>
                  </a:lnTo>
                  <a:lnTo>
                    <a:pt x="20" y="518"/>
                  </a:lnTo>
                  <a:lnTo>
                    <a:pt x="41" y="510"/>
                  </a:lnTo>
                  <a:lnTo>
                    <a:pt x="59" y="489"/>
                  </a:lnTo>
                  <a:lnTo>
                    <a:pt x="60" y="489"/>
                  </a:lnTo>
                  <a:lnTo>
                    <a:pt x="62" y="491"/>
                  </a:lnTo>
                  <a:lnTo>
                    <a:pt x="66" y="492"/>
                  </a:lnTo>
                  <a:lnTo>
                    <a:pt x="70" y="494"/>
                  </a:lnTo>
                  <a:lnTo>
                    <a:pt x="75" y="496"/>
                  </a:lnTo>
                  <a:lnTo>
                    <a:pt x="80" y="497"/>
                  </a:lnTo>
                  <a:lnTo>
                    <a:pt x="83" y="498"/>
                  </a:lnTo>
                  <a:lnTo>
                    <a:pt x="87" y="499"/>
                  </a:lnTo>
                  <a:lnTo>
                    <a:pt x="89" y="498"/>
                  </a:lnTo>
                  <a:lnTo>
                    <a:pt x="92" y="497"/>
                  </a:lnTo>
                  <a:lnTo>
                    <a:pt x="95" y="497"/>
                  </a:lnTo>
                  <a:lnTo>
                    <a:pt x="97" y="495"/>
                  </a:lnTo>
                  <a:lnTo>
                    <a:pt x="99" y="493"/>
                  </a:lnTo>
                  <a:lnTo>
                    <a:pt x="102" y="492"/>
                  </a:lnTo>
                  <a:lnTo>
                    <a:pt x="103" y="492"/>
                  </a:lnTo>
                  <a:lnTo>
                    <a:pt x="104" y="491"/>
                  </a:lnTo>
                  <a:lnTo>
                    <a:pt x="99" y="474"/>
                  </a:lnTo>
                  <a:lnTo>
                    <a:pt x="83" y="467"/>
                  </a:lnTo>
                  <a:lnTo>
                    <a:pt x="98" y="288"/>
                  </a:lnTo>
                  <a:lnTo>
                    <a:pt x="104" y="266"/>
                  </a:lnTo>
                  <a:lnTo>
                    <a:pt x="96" y="167"/>
                  </a:lnTo>
                  <a:lnTo>
                    <a:pt x="113" y="266"/>
                  </a:lnTo>
                  <a:lnTo>
                    <a:pt x="108" y="275"/>
                  </a:lnTo>
                  <a:lnTo>
                    <a:pt x="108" y="276"/>
                  </a:lnTo>
                  <a:lnTo>
                    <a:pt x="109" y="277"/>
                  </a:lnTo>
                  <a:lnTo>
                    <a:pt x="110" y="277"/>
                  </a:lnTo>
                  <a:lnTo>
                    <a:pt x="110" y="278"/>
                  </a:lnTo>
                  <a:lnTo>
                    <a:pt x="111" y="279"/>
                  </a:lnTo>
                  <a:lnTo>
                    <a:pt x="112" y="279"/>
                  </a:lnTo>
                  <a:lnTo>
                    <a:pt x="112" y="290"/>
                  </a:lnTo>
                  <a:lnTo>
                    <a:pt x="103" y="292"/>
                  </a:lnTo>
                </a:path>
              </a:pathLst>
            </a:custGeom>
            <a:solidFill>
              <a:srgbClr val="FF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524306" name="Group 18"/>
          <p:cNvGrpSpPr>
            <a:grpSpLocks/>
          </p:cNvGrpSpPr>
          <p:nvPr/>
        </p:nvGrpSpPr>
        <p:grpSpPr bwMode="auto">
          <a:xfrm>
            <a:off x="4895850" y="1597025"/>
            <a:ext cx="1143000" cy="914400"/>
            <a:chOff x="4188" y="2481"/>
            <a:chExt cx="712" cy="710"/>
          </a:xfrm>
        </p:grpSpPr>
        <p:sp>
          <p:nvSpPr>
            <p:cNvPr id="524307" name="Freeform 19"/>
            <p:cNvSpPr>
              <a:spLocks/>
            </p:cNvSpPr>
            <p:nvPr/>
          </p:nvSpPr>
          <p:spPr bwMode="auto">
            <a:xfrm>
              <a:off x="4195" y="2744"/>
              <a:ext cx="445" cy="219"/>
            </a:xfrm>
            <a:custGeom>
              <a:avLst/>
              <a:gdLst/>
              <a:ahLst/>
              <a:cxnLst>
                <a:cxn ang="0">
                  <a:pos x="132" y="218"/>
                </a:cxn>
                <a:cxn ang="0">
                  <a:pos x="444" y="151"/>
                </a:cxn>
                <a:cxn ang="0">
                  <a:pos x="444" y="118"/>
                </a:cxn>
                <a:cxn ang="0">
                  <a:pos x="249" y="0"/>
                </a:cxn>
                <a:cxn ang="0">
                  <a:pos x="0" y="35"/>
                </a:cxn>
                <a:cxn ang="0">
                  <a:pos x="0" y="53"/>
                </a:cxn>
                <a:cxn ang="0">
                  <a:pos x="132" y="218"/>
                </a:cxn>
              </a:cxnLst>
              <a:rect l="0" t="0" r="r" b="b"/>
              <a:pathLst>
                <a:path w="445" h="219">
                  <a:moveTo>
                    <a:pt x="132" y="218"/>
                  </a:moveTo>
                  <a:lnTo>
                    <a:pt x="444" y="151"/>
                  </a:lnTo>
                  <a:lnTo>
                    <a:pt x="444" y="118"/>
                  </a:lnTo>
                  <a:lnTo>
                    <a:pt x="249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132" y="218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08" name="Freeform 20"/>
            <p:cNvSpPr>
              <a:spLocks/>
            </p:cNvSpPr>
            <p:nvPr/>
          </p:nvSpPr>
          <p:spPr bwMode="auto">
            <a:xfrm>
              <a:off x="4188" y="2656"/>
              <a:ext cx="457" cy="287"/>
            </a:xfrm>
            <a:custGeom>
              <a:avLst/>
              <a:gdLst/>
              <a:ahLst/>
              <a:cxnLst>
                <a:cxn ang="0">
                  <a:pos x="138" y="286"/>
                </a:cxn>
                <a:cxn ang="0">
                  <a:pos x="456" y="219"/>
                </a:cxn>
                <a:cxn ang="0">
                  <a:pos x="456" y="123"/>
                </a:cxn>
                <a:cxn ang="0">
                  <a:pos x="237" y="0"/>
                </a:cxn>
                <a:cxn ang="0">
                  <a:pos x="0" y="40"/>
                </a:cxn>
                <a:cxn ang="0">
                  <a:pos x="0" y="113"/>
                </a:cxn>
                <a:cxn ang="0">
                  <a:pos x="138" y="286"/>
                </a:cxn>
              </a:cxnLst>
              <a:rect l="0" t="0" r="r" b="b"/>
              <a:pathLst>
                <a:path w="457" h="287">
                  <a:moveTo>
                    <a:pt x="138" y="286"/>
                  </a:moveTo>
                  <a:lnTo>
                    <a:pt x="456" y="219"/>
                  </a:lnTo>
                  <a:lnTo>
                    <a:pt x="456" y="123"/>
                  </a:lnTo>
                  <a:lnTo>
                    <a:pt x="237" y="0"/>
                  </a:lnTo>
                  <a:lnTo>
                    <a:pt x="0" y="40"/>
                  </a:lnTo>
                  <a:lnTo>
                    <a:pt x="0" y="113"/>
                  </a:lnTo>
                  <a:lnTo>
                    <a:pt x="138" y="286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09" name="Freeform 21"/>
            <p:cNvSpPr>
              <a:spLocks/>
            </p:cNvSpPr>
            <p:nvPr/>
          </p:nvSpPr>
          <p:spPr bwMode="auto">
            <a:xfrm>
              <a:off x="4216" y="2494"/>
              <a:ext cx="399" cy="322"/>
            </a:xfrm>
            <a:custGeom>
              <a:avLst/>
              <a:gdLst/>
              <a:ahLst/>
              <a:cxnLst>
                <a:cxn ang="0">
                  <a:pos x="104" y="321"/>
                </a:cxn>
                <a:cxn ang="0">
                  <a:pos x="398" y="275"/>
                </a:cxn>
                <a:cxn ang="0">
                  <a:pos x="380" y="19"/>
                </a:cxn>
                <a:cxn ang="0">
                  <a:pos x="362" y="1"/>
                </a:cxn>
                <a:cxn ang="0">
                  <a:pos x="102" y="0"/>
                </a:cxn>
                <a:cxn ang="0">
                  <a:pos x="39" y="20"/>
                </a:cxn>
                <a:cxn ang="0">
                  <a:pos x="2" y="42"/>
                </a:cxn>
                <a:cxn ang="0">
                  <a:pos x="0" y="210"/>
                </a:cxn>
                <a:cxn ang="0">
                  <a:pos x="104" y="321"/>
                </a:cxn>
              </a:cxnLst>
              <a:rect l="0" t="0" r="r" b="b"/>
              <a:pathLst>
                <a:path w="399" h="322">
                  <a:moveTo>
                    <a:pt x="104" y="321"/>
                  </a:moveTo>
                  <a:lnTo>
                    <a:pt x="398" y="275"/>
                  </a:lnTo>
                  <a:lnTo>
                    <a:pt x="380" y="19"/>
                  </a:lnTo>
                  <a:lnTo>
                    <a:pt x="362" y="1"/>
                  </a:lnTo>
                  <a:lnTo>
                    <a:pt x="102" y="0"/>
                  </a:lnTo>
                  <a:lnTo>
                    <a:pt x="39" y="20"/>
                  </a:lnTo>
                  <a:lnTo>
                    <a:pt x="2" y="42"/>
                  </a:lnTo>
                  <a:lnTo>
                    <a:pt x="0" y="210"/>
                  </a:lnTo>
                  <a:lnTo>
                    <a:pt x="104" y="32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10" name="Freeform 22"/>
            <p:cNvSpPr>
              <a:spLocks/>
            </p:cNvSpPr>
            <p:nvPr/>
          </p:nvSpPr>
          <p:spPr bwMode="auto">
            <a:xfrm>
              <a:off x="4193" y="2708"/>
              <a:ext cx="140" cy="235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0" y="0"/>
                </a:cxn>
                <a:cxn ang="0">
                  <a:pos x="139" y="121"/>
                </a:cxn>
                <a:cxn ang="0">
                  <a:pos x="139" y="234"/>
                </a:cxn>
                <a:cxn ang="0">
                  <a:pos x="0" y="72"/>
                </a:cxn>
              </a:cxnLst>
              <a:rect l="0" t="0" r="r" b="b"/>
              <a:pathLst>
                <a:path w="140" h="235">
                  <a:moveTo>
                    <a:pt x="0" y="72"/>
                  </a:moveTo>
                  <a:lnTo>
                    <a:pt x="0" y="0"/>
                  </a:lnTo>
                  <a:lnTo>
                    <a:pt x="139" y="121"/>
                  </a:lnTo>
                  <a:lnTo>
                    <a:pt x="139" y="234"/>
                  </a:lnTo>
                  <a:lnTo>
                    <a:pt x="0" y="7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11" name="Freeform 23"/>
            <p:cNvSpPr>
              <a:spLocks/>
            </p:cNvSpPr>
            <p:nvPr/>
          </p:nvSpPr>
          <p:spPr bwMode="auto">
            <a:xfrm>
              <a:off x="4213" y="2481"/>
              <a:ext cx="407" cy="322"/>
            </a:xfrm>
            <a:custGeom>
              <a:avLst/>
              <a:gdLst/>
              <a:ahLst/>
              <a:cxnLst>
                <a:cxn ang="0">
                  <a:pos x="51" y="250"/>
                </a:cxn>
                <a:cxn ang="0">
                  <a:pos x="112" y="321"/>
                </a:cxn>
                <a:cxn ang="0">
                  <a:pos x="406" y="275"/>
                </a:cxn>
                <a:cxn ang="0">
                  <a:pos x="387" y="18"/>
                </a:cxn>
                <a:cxn ang="0">
                  <a:pos x="369" y="0"/>
                </a:cxn>
                <a:cxn ang="0">
                  <a:pos x="110" y="0"/>
                </a:cxn>
                <a:cxn ang="0">
                  <a:pos x="46" y="20"/>
                </a:cxn>
                <a:cxn ang="0">
                  <a:pos x="9" y="22"/>
                </a:cxn>
                <a:cxn ang="0">
                  <a:pos x="0" y="30"/>
                </a:cxn>
                <a:cxn ang="0">
                  <a:pos x="0" y="218"/>
                </a:cxn>
                <a:cxn ang="0">
                  <a:pos x="51" y="250"/>
                </a:cxn>
              </a:cxnLst>
              <a:rect l="0" t="0" r="r" b="b"/>
              <a:pathLst>
                <a:path w="407" h="322">
                  <a:moveTo>
                    <a:pt x="51" y="250"/>
                  </a:moveTo>
                  <a:lnTo>
                    <a:pt x="112" y="321"/>
                  </a:lnTo>
                  <a:lnTo>
                    <a:pt x="406" y="275"/>
                  </a:lnTo>
                  <a:lnTo>
                    <a:pt x="387" y="18"/>
                  </a:lnTo>
                  <a:lnTo>
                    <a:pt x="369" y="0"/>
                  </a:lnTo>
                  <a:lnTo>
                    <a:pt x="110" y="0"/>
                  </a:lnTo>
                  <a:lnTo>
                    <a:pt x="46" y="20"/>
                  </a:lnTo>
                  <a:lnTo>
                    <a:pt x="9" y="22"/>
                  </a:lnTo>
                  <a:lnTo>
                    <a:pt x="0" y="30"/>
                  </a:lnTo>
                  <a:lnTo>
                    <a:pt x="0" y="218"/>
                  </a:lnTo>
                  <a:lnTo>
                    <a:pt x="51" y="250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12" name="Freeform 24"/>
            <p:cNvSpPr>
              <a:spLocks/>
            </p:cNvSpPr>
            <p:nvPr/>
          </p:nvSpPr>
          <p:spPr bwMode="auto">
            <a:xfrm>
              <a:off x="4220" y="2510"/>
              <a:ext cx="55" cy="223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2" y="3"/>
                </a:cxn>
                <a:cxn ang="0">
                  <a:pos x="47" y="0"/>
                </a:cxn>
                <a:cxn ang="0">
                  <a:pos x="54" y="222"/>
                </a:cxn>
                <a:cxn ang="0">
                  <a:pos x="0" y="181"/>
                </a:cxn>
              </a:cxnLst>
              <a:rect l="0" t="0" r="r" b="b"/>
              <a:pathLst>
                <a:path w="55" h="223">
                  <a:moveTo>
                    <a:pt x="0" y="181"/>
                  </a:moveTo>
                  <a:lnTo>
                    <a:pt x="2" y="3"/>
                  </a:lnTo>
                  <a:lnTo>
                    <a:pt x="47" y="0"/>
                  </a:lnTo>
                  <a:lnTo>
                    <a:pt x="54" y="222"/>
                  </a:lnTo>
                  <a:lnTo>
                    <a:pt x="0" y="18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13" name="Freeform 25"/>
            <p:cNvSpPr>
              <a:spLocks/>
            </p:cNvSpPr>
            <p:nvPr/>
          </p:nvSpPr>
          <p:spPr bwMode="auto">
            <a:xfrm>
              <a:off x="4280" y="2492"/>
              <a:ext cx="53" cy="302"/>
            </a:xfrm>
            <a:custGeom>
              <a:avLst/>
              <a:gdLst/>
              <a:ahLst/>
              <a:cxnLst>
                <a:cxn ang="0">
                  <a:pos x="3" y="254"/>
                </a:cxn>
                <a:cxn ang="0">
                  <a:pos x="52" y="301"/>
                </a:cxn>
                <a:cxn ang="0">
                  <a:pos x="45" y="0"/>
                </a:cxn>
                <a:cxn ang="0">
                  <a:pos x="0" y="10"/>
                </a:cxn>
                <a:cxn ang="0">
                  <a:pos x="3" y="254"/>
                </a:cxn>
              </a:cxnLst>
              <a:rect l="0" t="0" r="r" b="b"/>
              <a:pathLst>
                <a:path w="53" h="302">
                  <a:moveTo>
                    <a:pt x="3" y="254"/>
                  </a:moveTo>
                  <a:lnTo>
                    <a:pt x="52" y="301"/>
                  </a:lnTo>
                  <a:lnTo>
                    <a:pt x="45" y="0"/>
                  </a:lnTo>
                  <a:lnTo>
                    <a:pt x="0" y="10"/>
                  </a:lnTo>
                  <a:lnTo>
                    <a:pt x="3" y="25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14" name="Line 26"/>
            <p:cNvSpPr>
              <a:spLocks noChangeShapeType="1"/>
            </p:cNvSpPr>
            <p:nvPr/>
          </p:nvSpPr>
          <p:spPr bwMode="auto">
            <a:xfrm flipV="1">
              <a:off x="4352" y="2795"/>
              <a:ext cx="260" cy="44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15" name="Freeform 27"/>
            <p:cNvSpPr>
              <a:spLocks/>
            </p:cNvSpPr>
            <p:nvPr/>
          </p:nvSpPr>
          <p:spPr bwMode="auto">
            <a:xfrm>
              <a:off x="4352" y="2795"/>
              <a:ext cx="261" cy="45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260" y="0"/>
                </a:cxn>
                <a:cxn ang="0">
                  <a:pos x="0" y="44"/>
                </a:cxn>
              </a:cxnLst>
              <a:rect l="0" t="0" r="r" b="b"/>
              <a:pathLst>
                <a:path w="261" h="45">
                  <a:moveTo>
                    <a:pt x="0" y="44"/>
                  </a:moveTo>
                  <a:lnTo>
                    <a:pt x="260" y="0"/>
                  </a:lnTo>
                  <a:lnTo>
                    <a:pt x="0" y="44"/>
                  </a:lnTo>
                </a:path>
              </a:pathLst>
            </a:custGeom>
            <a:noFill/>
            <a:ln w="12700" cap="rnd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16" name="Freeform 28"/>
            <p:cNvSpPr>
              <a:spLocks/>
            </p:cNvSpPr>
            <p:nvPr/>
          </p:nvSpPr>
          <p:spPr bwMode="auto">
            <a:xfrm>
              <a:off x="4366" y="2829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5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5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17" name="Freeform 29"/>
            <p:cNvSpPr>
              <a:spLocks/>
            </p:cNvSpPr>
            <p:nvPr/>
          </p:nvSpPr>
          <p:spPr bwMode="auto">
            <a:xfrm>
              <a:off x="4366" y="2829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5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5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noFill/>
            <a:ln w="12700" cap="rnd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18" name="Freeform 30"/>
            <p:cNvSpPr>
              <a:spLocks/>
            </p:cNvSpPr>
            <p:nvPr/>
          </p:nvSpPr>
          <p:spPr bwMode="auto">
            <a:xfrm>
              <a:off x="4441" y="2817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4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4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19" name="Freeform 31"/>
            <p:cNvSpPr>
              <a:spLocks/>
            </p:cNvSpPr>
            <p:nvPr/>
          </p:nvSpPr>
          <p:spPr bwMode="auto">
            <a:xfrm>
              <a:off x="4441" y="2817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4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4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noFill/>
            <a:ln w="12700" cap="rnd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20" name="Freeform 32"/>
            <p:cNvSpPr>
              <a:spLocks/>
            </p:cNvSpPr>
            <p:nvPr/>
          </p:nvSpPr>
          <p:spPr bwMode="auto">
            <a:xfrm>
              <a:off x="4361" y="2513"/>
              <a:ext cx="222" cy="241"/>
            </a:xfrm>
            <a:custGeom>
              <a:avLst/>
              <a:gdLst/>
              <a:ahLst/>
              <a:cxnLst>
                <a:cxn ang="0">
                  <a:pos x="221" y="211"/>
                </a:cxn>
                <a:cxn ang="0">
                  <a:pos x="6" y="240"/>
                </a:cxn>
                <a:cxn ang="0">
                  <a:pos x="0" y="3"/>
                </a:cxn>
                <a:cxn ang="0">
                  <a:pos x="204" y="0"/>
                </a:cxn>
                <a:cxn ang="0">
                  <a:pos x="221" y="211"/>
                </a:cxn>
              </a:cxnLst>
              <a:rect l="0" t="0" r="r" b="b"/>
              <a:pathLst>
                <a:path w="222" h="241">
                  <a:moveTo>
                    <a:pt x="221" y="211"/>
                  </a:moveTo>
                  <a:lnTo>
                    <a:pt x="6" y="240"/>
                  </a:lnTo>
                  <a:lnTo>
                    <a:pt x="0" y="3"/>
                  </a:lnTo>
                  <a:lnTo>
                    <a:pt x="204" y="0"/>
                  </a:lnTo>
                  <a:lnTo>
                    <a:pt x="221" y="211"/>
                  </a:lnTo>
                </a:path>
              </a:pathLst>
            </a:custGeom>
            <a:solidFill>
              <a:srgbClr val="0328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21" name="Freeform 33"/>
            <p:cNvSpPr>
              <a:spLocks/>
            </p:cNvSpPr>
            <p:nvPr/>
          </p:nvSpPr>
          <p:spPr bwMode="auto">
            <a:xfrm>
              <a:off x="4386" y="2540"/>
              <a:ext cx="172" cy="188"/>
            </a:xfrm>
            <a:custGeom>
              <a:avLst/>
              <a:gdLst/>
              <a:ahLst/>
              <a:cxnLst>
                <a:cxn ang="0">
                  <a:pos x="171" y="164"/>
                </a:cxn>
                <a:cxn ang="0">
                  <a:pos x="4" y="187"/>
                </a:cxn>
                <a:cxn ang="0">
                  <a:pos x="0" y="2"/>
                </a:cxn>
                <a:cxn ang="0">
                  <a:pos x="159" y="0"/>
                </a:cxn>
                <a:cxn ang="0">
                  <a:pos x="171" y="164"/>
                </a:cxn>
              </a:cxnLst>
              <a:rect l="0" t="0" r="r" b="b"/>
              <a:pathLst>
                <a:path w="172" h="188">
                  <a:moveTo>
                    <a:pt x="171" y="164"/>
                  </a:moveTo>
                  <a:lnTo>
                    <a:pt x="4" y="187"/>
                  </a:lnTo>
                  <a:lnTo>
                    <a:pt x="0" y="2"/>
                  </a:lnTo>
                  <a:lnTo>
                    <a:pt x="159" y="0"/>
                  </a:lnTo>
                  <a:lnTo>
                    <a:pt x="171" y="164"/>
                  </a:lnTo>
                </a:path>
              </a:pathLst>
            </a:custGeom>
            <a:solidFill>
              <a:srgbClr val="AABFF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22" name="Freeform 34"/>
            <p:cNvSpPr>
              <a:spLocks/>
            </p:cNvSpPr>
            <p:nvPr/>
          </p:nvSpPr>
          <p:spPr bwMode="auto">
            <a:xfrm>
              <a:off x="4397" y="2565"/>
              <a:ext cx="140" cy="18"/>
            </a:xfrm>
            <a:custGeom>
              <a:avLst/>
              <a:gdLst/>
              <a:ahLst/>
              <a:cxnLst>
                <a:cxn ang="0">
                  <a:pos x="139" y="13"/>
                </a:cxn>
                <a:cxn ang="0">
                  <a:pos x="0" y="17"/>
                </a:cxn>
                <a:cxn ang="0">
                  <a:pos x="1" y="2"/>
                </a:cxn>
                <a:cxn ang="0">
                  <a:pos x="137" y="0"/>
                </a:cxn>
                <a:cxn ang="0">
                  <a:pos x="139" y="13"/>
                </a:cxn>
              </a:cxnLst>
              <a:rect l="0" t="0" r="r" b="b"/>
              <a:pathLst>
                <a:path w="140" h="18">
                  <a:moveTo>
                    <a:pt x="139" y="13"/>
                  </a:moveTo>
                  <a:lnTo>
                    <a:pt x="0" y="17"/>
                  </a:lnTo>
                  <a:lnTo>
                    <a:pt x="1" y="2"/>
                  </a:lnTo>
                  <a:lnTo>
                    <a:pt x="137" y="0"/>
                  </a:lnTo>
                  <a:lnTo>
                    <a:pt x="139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23" name="Freeform 35"/>
            <p:cNvSpPr>
              <a:spLocks/>
            </p:cNvSpPr>
            <p:nvPr/>
          </p:nvSpPr>
          <p:spPr bwMode="auto">
            <a:xfrm>
              <a:off x="4399" y="2598"/>
              <a:ext cx="140" cy="18"/>
            </a:xfrm>
            <a:custGeom>
              <a:avLst/>
              <a:gdLst/>
              <a:ahLst/>
              <a:cxnLst>
                <a:cxn ang="0">
                  <a:pos x="139" y="13"/>
                </a:cxn>
                <a:cxn ang="0">
                  <a:pos x="0" y="17"/>
                </a:cxn>
                <a:cxn ang="0">
                  <a:pos x="1" y="2"/>
                </a:cxn>
                <a:cxn ang="0">
                  <a:pos x="137" y="0"/>
                </a:cxn>
                <a:cxn ang="0">
                  <a:pos x="139" y="13"/>
                </a:cxn>
              </a:cxnLst>
              <a:rect l="0" t="0" r="r" b="b"/>
              <a:pathLst>
                <a:path w="140" h="18">
                  <a:moveTo>
                    <a:pt x="139" y="13"/>
                  </a:moveTo>
                  <a:lnTo>
                    <a:pt x="0" y="17"/>
                  </a:lnTo>
                  <a:lnTo>
                    <a:pt x="1" y="2"/>
                  </a:lnTo>
                  <a:lnTo>
                    <a:pt x="137" y="0"/>
                  </a:lnTo>
                  <a:lnTo>
                    <a:pt x="139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24" name="Freeform 36"/>
            <p:cNvSpPr>
              <a:spLocks/>
            </p:cNvSpPr>
            <p:nvPr/>
          </p:nvSpPr>
          <p:spPr bwMode="auto">
            <a:xfrm>
              <a:off x="4402" y="2631"/>
              <a:ext cx="139" cy="24"/>
            </a:xfrm>
            <a:custGeom>
              <a:avLst/>
              <a:gdLst/>
              <a:ahLst/>
              <a:cxnLst>
                <a:cxn ang="0">
                  <a:pos x="138" y="13"/>
                </a:cxn>
                <a:cxn ang="0">
                  <a:pos x="0" y="23"/>
                </a:cxn>
                <a:cxn ang="0">
                  <a:pos x="1" y="7"/>
                </a:cxn>
                <a:cxn ang="0">
                  <a:pos x="136" y="0"/>
                </a:cxn>
                <a:cxn ang="0">
                  <a:pos x="138" y="13"/>
                </a:cxn>
              </a:cxnLst>
              <a:rect l="0" t="0" r="r" b="b"/>
              <a:pathLst>
                <a:path w="139" h="24">
                  <a:moveTo>
                    <a:pt x="138" y="13"/>
                  </a:moveTo>
                  <a:lnTo>
                    <a:pt x="0" y="23"/>
                  </a:lnTo>
                  <a:lnTo>
                    <a:pt x="1" y="7"/>
                  </a:lnTo>
                  <a:lnTo>
                    <a:pt x="136" y="0"/>
                  </a:lnTo>
                  <a:lnTo>
                    <a:pt x="138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25" name="Freeform 37"/>
            <p:cNvSpPr>
              <a:spLocks/>
            </p:cNvSpPr>
            <p:nvPr/>
          </p:nvSpPr>
          <p:spPr bwMode="auto">
            <a:xfrm>
              <a:off x="4404" y="2653"/>
              <a:ext cx="289" cy="436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22" y="45"/>
                </a:cxn>
                <a:cxn ang="0">
                  <a:pos x="87" y="48"/>
                </a:cxn>
                <a:cxn ang="0">
                  <a:pos x="288" y="388"/>
                </a:cxn>
                <a:cxn ang="0">
                  <a:pos x="134" y="435"/>
                </a:cxn>
                <a:cxn ang="0">
                  <a:pos x="38" y="56"/>
                </a:cxn>
                <a:cxn ang="0">
                  <a:pos x="0" y="61"/>
                </a:cxn>
                <a:cxn ang="0">
                  <a:pos x="49" y="0"/>
                </a:cxn>
              </a:cxnLst>
              <a:rect l="0" t="0" r="r" b="b"/>
              <a:pathLst>
                <a:path w="289" h="436">
                  <a:moveTo>
                    <a:pt x="49" y="0"/>
                  </a:moveTo>
                  <a:lnTo>
                    <a:pt x="122" y="45"/>
                  </a:lnTo>
                  <a:lnTo>
                    <a:pt x="87" y="48"/>
                  </a:lnTo>
                  <a:lnTo>
                    <a:pt x="288" y="388"/>
                  </a:lnTo>
                  <a:lnTo>
                    <a:pt x="134" y="435"/>
                  </a:lnTo>
                  <a:lnTo>
                    <a:pt x="38" y="56"/>
                  </a:lnTo>
                  <a:lnTo>
                    <a:pt x="0" y="61"/>
                  </a:lnTo>
                  <a:lnTo>
                    <a:pt x="49" y="0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26" name="Freeform 38"/>
            <p:cNvSpPr>
              <a:spLocks/>
            </p:cNvSpPr>
            <p:nvPr/>
          </p:nvSpPr>
          <p:spPr bwMode="auto">
            <a:xfrm>
              <a:off x="4405" y="2616"/>
              <a:ext cx="315" cy="454"/>
            </a:xfrm>
            <a:custGeom>
              <a:avLst/>
              <a:gdLst/>
              <a:ahLst/>
              <a:cxnLst>
                <a:cxn ang="0">
                  <a:pos x="69" y="4"/>
                </a:cxn>
                <a:cxn ang="0">
                  <a:pos x="141" y="49"/>
                </a:cxn>
                <a:cxn ang="0">
                  <a:pos x="158" y="60"/>
                </a:cxn>
                <a:cxn ang="0">
                  <a:pos x="138" y="62"/>
                </a:cxn>
                <a:cxn ang="0">
                  <a:pos x="104" y="65"/>
                </a:cxn>
                <a:cxn ang="0">
                  <a:pos x="109" y="55"/>
                </a:cxn>
                <a:cxn ang="0">
                  <a:pos x="310" y="395"/>
                </a:cxn>
                <a:cxn ang="0">
                  <a:pos x="314" y="402"/>
                </a:cxn>
                <a:cxn ang="0">
                  <a:pos x="306" y="405"/>
                </a:cxn>
                <a:cxn ang="0">
                  <a:pos x="152" y="451"/>
                </a:cxn>
                <a:cxn ang="0">
                  <a:pos x="145" y="453"/>
                </a:cxn>
                <a:cxn ang="0">
                  <a:pos x="143" y="446"/>
                </a:cxn>
                <a:cxn ang="0">
                  <a:pos x="47" y="67"/>
                </a:cxn>
                <a:cxn ang="0">
                  <a:pos x="55" y="72"/>
                </a:cxn>
                <a:cxn ang="0">
                  <a:pos x="17" y="78"/>
                </a:cxn>
                <a:cxn ang="0">
                  <a:pos x="0" y="80"/>
                </a:cxn>
                <a:cxn ang="0">
                  <a:pos x="11" y="67"/>
                </a:cxn>
                <a:cxn ang="0">
                  <a:pos x="60" y="5"/>
                </a:cxn>
                <a:cxn ang="0">
                  <a:pos x="64" y="0"/>
                </a:cxn>
                <a:cxn ang="0">
                  <a:pos x="69" y="4"/>
                </a:cxn>
              </a:cxnLst>
              <a:rect l="0" t="0" r="r" b="b"/>
              <a:pathLst>
                <a:path w="315" h="454">
                  <a:moveTo>
                    <a:pt x="69" y="4"/>
                  </a:moveTo>
                  <a:lnTo>
                    <a:pt x="141" y="49"/>
                  </a:lnTo>
                  <a:lnTo>
                    <a:pt x="158" y="60"/>
                  </a:lnTo>
                  <a:lnTo>
                    <a:pt x="138" y="62"/>
                  </a:lnTo>
                  <a:lnTo>
                    <a:pt x="104" y="65"/>
                  </a:lnTo>
                  <a:lnTo>
                    <a:pt x="109" y="55"/>
                  </a:lnTo>
                  <a:lnTo>
                    <a:pt x="310" y="395"/>
                  </a:lnTo>
                  <a:lnTo>
                    <a:pt x="314" y="402"/>
                  </a:lnTo>
                  <a:lnTo>
                    <a:pt x="306" y="405"/>
                  </a:lnTo>
                  <a:lnTo>
                    <a:pt x="152" y="451"/>
                  </a:lnTo>
                  <a:lnTo>
                    <a:pt x="145" y="453"/>
                  </a:lnTo>
                  <a:lnTo>
                    <a:pt x="143" y="446"/>
                  </a:lnTo>
                  <a:lnTo>
                    <a:pt x="47" y="67"/>
                  </a:lnTo>
                  <a:lnTo>
                    <a:pt x="55" y="72"/>
                  </a:lnTo>
                  <a:lnTo>
                    <a:pt x="17" y="78"/>
                  </a:lnTo>
                  <a:lnTo>
                    <a:pt x="0" y="80"/>
                  </a:lnTo>
                  <a:lnTo>
                    <a:pt x="11" y="67"/>
                  </a:lnTo>
                  <a:lnTo>
                    <a:pt x="60" y="5"/>
                  </a:lnTo>
                  <a:lnTo>
                    <a:pt x="64" y="0"/>
                  </a:lnTo>
                  <a:lnTo>
                    <a:pt x="69" y="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27" name="Freeform 39"/>
            <p:cNvSpPr>
              <a:spLocks/>
            </p:cNvSpPr>
            <p:nvPr/>
          </p:nvSpPr>
          <p:spPr bwMode="auto">
            <a:xfrm>
              <a:off x="4421" y="2625"/>
              <a:ext cx="289" cy="437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22" y="46"/>
                </a:cxn>
                <a:cxn ang="0">
                  <a:pos x="87" y="49"/>
                </a:cxn>
                <a:cxn ang="0">
                  <a:pos x="288" y="389"/>
                </a:cxn>
                <a:cxn ang="0">
                  <a:pos x="134" y="436"/>
                </a:cxn>
                <a:cxn ang="0">
                  <a:pos x="38" y="57"/>
                </a:cxn>
                <a:cxn ang="0">
                  <a:pos x="0" y="62"/>
                </a:cxn>
                <a:cxn ang="0">
                  <a:pos x="49" y="0"/>
                </a:cxn>
              </a:cxnLst>
              <a:rect l="0" t="0" r="r" b="b"/>
              <a:pathLst>
                <a:path w="289" h="437">
                  <a:moveTo>
                    <a:pt x="49" y="0"/>
                  </a:moveTo>
                  <a:lnTo>
                    <a:pt x="122" y="46"/>
                  </a:lnTo>
                  <a:lnTo>
                    <a:pt x="87" y="49"/>
                  </a:lnTo>
                  <a:lnTo>
                    <a:pt x="288" y="389"/>
                  </a:lnTo>
                  <a:lnTo>
                    <a:pt x="134" y="436"/>
                  </a:lnTo>
                  <a:lnTo>
                    <a:pt x="38" y="57"/>
                  </a:lnTo>
                  <a:lnTo>
                    <a:pt x="0" y="62"/>
                  </a:lnTo>
                  <a:lnTo>
                    <a:pt x="49" y="0"/>
                  </a:lnTo>
                </a:path>
              </a:pathLst>
            </a:custGeom>
            <a:solidFill>
              <a:srgbClr val="FEFF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28" name="Freeform 40"/>
            <p:cNvSpPr>
              <a:spLocks/>
            </p:cNvSpPr>
            <p:nvPr/>
          </p:nvSpPr>
          <p:spPr bwMode="auto">
            <a:xfrm>
              <a:off x="4366" y="2945"/>
              <a:ext cx="534" cy="246"/>
            </a:xfrm>
            <a:custGeom>
              <a:avLst/>
              <a:gdLst/>
              <a:ahLst/>
              <a:cxnLst>
                <a:cxn ang="0">
                  <a:pos x="525" y="87"/>
                </a:cxn>
                <a:cxn ang="0">
                  <a:pos x="442" y="0"/>
                </a:cxn>
                <a:cxn ang="0">
                  <a:pos x="0" y="110"/>
                </a:cxn>
                <a:cxn ang="0">
                  <a:pos x="71" y="245"/>
                </a:cxn>
                <a:cxn ang="0">
                  <a:pos x="522" y="119"/>
                </a:cxn>
                <a:cxn ang="0">
                  <a:pos x="525" y="118"/>
                </a:cxn>
                <a:cxn ang="0">
                  <a:pos x="527" y="117"/>
                </a:cxn>
                <a:cxn ang="0">
                  <a:pos x="529" y="116"/>
                </a:cxn>
                <a:cxn ang="0">
                  <a:pos x="530" y="115"/>
                </a:cxn>
                <a:cxn ang="0">
                  <a:pos x="531" y="114"/>
                </a:cxn>
                <a:cxn ang="0">
                  <a:pos x="532" y="113"/>
                </a:cxn>
                <a:cxn ang="0">
                  <a:pos x="532" y="112"/>
                </a:cxn>
                <a:cxn ang="0">
                  <a:pos x="533" y="111"/>
                </a:cxn>
                <a:cxn ang="0">
                  <a:pos x="533" y="106"/>
                </a:cxn>
                <a:cxn ang="0">
                  <a:pos x="533" y="101"/>
                </a:cxn>
                <a:cxn ang="0">
                  <a:pos x="532" y="97"/>
                </a:cxn>
                <a:cxn ang="0">
                  <a:pos x="530" y="93"/>
                </a:cxn>
                <a:cxn ang="0">
                  <a:pos x="528" y="91"/>
                </a:cxn>
                <a:cxn ang="0">
                  <a:pos x="527" y="89"/>
                </a:cxn>
                <a:cxn ang="0">
                  <a:pos x="526" y="87"/>
                </a:cxn>
                <a:cxn ang="0">
                  <a:pos x="525" y="87"/>
                </a:cxn>
              </a:cxnLst>
              <a:rect l="0" t="0" r="r" b="b"/>
              <a:pathLst>
                <a:path w="534" h="246">
                  <a:moveTo>
                    <a:pt x="525" y="87"/>
                  </a:moveTo>
                  <a:lnTo>
                    <a:pt x="442" y="0"/>
                  </a:lnTo>
                  <a:lnTo>
                    <a:pt x="0" y="110"/>
                  </a:lnTo>
                  <a:lnTo>
                    <a:pt x="71" y="245"/>
                  </a:lnTo>
                  <a:lnTo>
                    <a:pt x="522" y="119"/>
                  </a:lnTo>
                  <a:lnTo>
                    <a:pt x="525" y="118"/>
                  </a:lnTo>
                  <a:lnTo>
                    <a:pt x="527" y="117"/>
                  </a:lnTo>
                  <a:lnTo>
                    <a:pt x="529" y="116"/>
                  </a:lnTo>
                  <a:lnTo>
                    <a:pt x="530" y="115"/>
                  </a:lnTo>
                  <a:lnTo>
                    <a:pt x="531" y="114"/>
                  </a:lnTo>
                  <a:lnTo>
                    <a:pt x="532" y="113"/>
                  </a:lnTo>
                  <a:lnTo>
                    <a:pt x="532" y="112"/>
                  </a:lnTo>
                  <a:lnTo>
                    <a:pt x="533" y="111"/>
                  </a:lnTo>
                  <a:lnTo>
                    <a:pt x="533" y="106"/>
                  </a:lnTo>
                  <a:lnTo>
                    <a:pt x="533" y="101"/>
                  </a:lnTo>
                  <a:lnTo>
                    <a:pt x="532" y="97"/>
                  </a:lnTo>
                  <a:lnTo>
                    <a:pt x="530" y="93"/>
                  </a:lnTo>
                  <a:lnTo>
                    <a:pt x="528" y="91"/>
                  </a:lnTo>
                  <a:lnTo>
                    <a:pt x="527" y="89"/>
                  </a:lnTo>
                  <a:lnTo>
                    <a:pt x="526" y="87"/>
                  </a:lnTo>
                  <a:lnTo>
                    <a:pt x="525" y="87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29" name="Freeform 41"/>
            <p:cNvSpPr>
              <a:spLocks/>
            </p:cNvSpPr>
            <p:nvPr/>
          </p:nvSpPr>
          <p:spPr bwMode="auto">
            <a:xfrm>
              <a:off x="4394" y="2958"/>
              <a:ext cx="485" cy="190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59" y="189"/>
                </a:cxn>
                <a:cxn ang="0">
                  <a:pos x="484" y="77"/>
                </a:cxn>
                <a:cxn ang="0">
                  <a:pos x="410" y="0"/>
                </a:cxn>
                <a:cxn ang="0">
                  <a:pos x="0" y="105"/>
                </a:cxn>
              </a:cxnLst>
              <a:rect l="0" t="0" r="r" b="b"/>
              <a:pathLst>
                <a:path w="485" h="190">
                  <a:moveTo>
                    <a:pt x="0" y="105"/>
                  </a:moveTo>
                  <a:lnTo>
                    <a:pt x="59" y="189"/>
                  </a:lnTo>
                  <a:lnTo>
                    <a:pt x="484" y="77"/>
                  </a:lnTo>
                  <a:lnTo>
                    <a:pt x="410" y="0"/>
                  </a:lnTo>
                  <a:lnTo>
                    <a:pt x="0" y="105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30" name="Freeform 42"/>
            <p:cNvSpPr>
              <a:spLocks/>
            </p:cNvSpPr>
            <p:nvPr/>
          </p:nvSpPr>
          <p:spPr bwMode="auto">
            <a:xfrm>
              <a:off x="4783" y="2952"/>
              <a:ext cx="33" cy="1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8"/>
                </a:cxn>
                <a:cxn ang="0">
                  <a:pos x="32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3" h="19">
                  <a:moveTo>
                    <a:pt x="0" y="5"/>
                  </a:moveTo>
                  <a:lnTo>
                    <a:pt x="7" y="18"/>
                  </a:lnTo>
                  <a:lnTo>
                    <a:pt x="32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31" name="Freeform 43"/>
            <p:cNvSpPr>
              <a:spLocks/>
            </p:cNvSpPr>
            <p:nvPr/>
          </p:nvSpPr>
          <p:spPr bwMode="auto">
            <a:xfrm>
              <a:off x="4777" y="2957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32" name="Freeform 44"/>
            <p:cNvSpPr>
              <a:spLocks/>
            </p:cNvSpPr>
            <p:nvPr/>
          </p:nvSpPr>
          <p:spPr bwMode="auto">
            <a:xfrm>
              <a:off x="4789" y="2964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33" name="Freeform 45"/>
            <p:cNvSpPr>
              <a:spLocks/>
            </p:cNvSpPr>
            <p:nvPr/>
          </p:nvSpPr>
          <p:spPr bwMode="auto">
            <a:xfrm>
              <a:off x="4750" y="2961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34" name="Freeform 46"/>
            <p:cNvSpPr>
              <a:spLocks/>
            </p:cNvSpPr>
            <p:nvPr/>
          </p:nvSpPr>
          <p:spPr bwMode="auto">
            <a:xfrm>
              <a:off x="4744" y="2967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35" name="Freeform 47"/>
            <p:cNvSpPr>
              <a:spLocks/>
            </p:cNvSpPr>
            <p:nvPr/>
          </p:nvSpPr>
          <p:spPr bwMode="auto">
            <a:xfrm>
              <a:off x="4756" y="2974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36" name="Freeform 48"/>
            <p:cNvSpPr>
              <a:spLocks/>
            </p:cNvSpPr>
            <p:nvPr/>
          </p:nvSpPr>
          <p:spPr bwMode="auto">
            <a:xfrm>
              <a:off x="4780" y="2973"/>
              <a:ext cx="53" cy="2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22"/>
                </a:cxn>
                <a:cxn ang="0">
                  <a:pos x="52" y="12"/>
                </a:cxn>
                <a:cxn ang="0">
                  <a:pos x="41" y="0"/>
                </a:cxn>
                <a:cxn ang="0">
                  <a:pos x="0" y="9"/>
                </a:cxn>
              </a:cxnLst>
              <a:rect l="0" t="0" r="r" b="b"/>
              <a:pathLst>
                <a:path w="53" h="23">
                  <a:moveTo>
                    <a:pt x="0" y="9"/>
                  </a:moveTo>
                  <a:lnTo>
                    <a:pt x="8" y="22"/>
                  </a:lnTo>
                  <a:lnTo>
                    <a:pt x="52" y="12"/>
                  </a:lnTo>
                  <a:lnTo>
                    <a:pt x="41" y="0"/>
                  </a:lnTo>
                  <a:lnTo>
                    <a:pt x="0" y="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37" name="Freeform 49"/>
            <p:cNvSpPr>
              <a:spLocks/>
            </p:cNvSpPr>
            <p:nvPr/>
          </p:nvSpPr>
          <p:spPr bwMode="auto">
            <a:xfrm>
              <a:off x="4774" y="2984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38" name="Freeform 50"/>
            <p:cNvSpPr>
              <a:spLocks/>
            </p:cNvSpPr>
            <p:nvPr/>
          </p:nvSpPr>
          <p:spPr bwMode="auto">
            <a:xfrm>
              <a:off x="4787" y="2985"/>
              <a:ext cx="49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" y="10"/>
                </a:cxn>
                <a:cxn ang="0">
                  <a:pos x="45" y="0"/>
                </a:cxn>
                <a:cxn ang="0">
                  <a:pos x="48" y="13"/>
                </a:cxn>
                <a:cxn ang="0">
                  <a:pos x="0" y="23"/>
                </a:cxn>
              </a:cxnLst>
              <a:rect l="0" t="0" r="r" b="b"/>
              <a:pathLst>
                <a:path w="49" h="24">
                  <a:moveTo>
                    <a:pt x="0" y="23"/>
                  </a:moveTo>
                  <a:lnTo>
                    <a:pt x="3" y="10"/>
                  </a:lnTo>
                  <a:lnTo>
                    <a:pt x="45" y="0"/>
                  </a:lnTo>
                  <a:lnTo>
                    <a:pt x="48" y="13"/>
                  </a:lnTo>
                  <a:lnTo>
                    <a:pt x="0" y="23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39" name="Freeform 51"/>
            <p:cNvSpPr>
              <a:spLocks/>
            </p:cNvSpPr>
            <p:nvPr/>
          </p:nvSpPr>
          <p:spPr bwMode="auto">
            <a:xfrm>
              <a:off x="4799" y="2990"/>
              <a:ext cx="51" cy="22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" y="21"/>
                </a:cxn>
                <a:cxn ang="0">
                  <a:pos x="50" y="11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51" h="22">
                  <a:moveTo>
                    <a:pt x="0" y="10"/>
                  </a:moveTo>
                  <a:lnTo>
                    <a:pt x="6" y="21"/>
                  </a:lnTo>
                  <a:lnTo>
                    <a:pt x="50" y="11"/>
                  </a:lnTo>
                  <a:lnTo>
                    <a:pt x="40" y="0"/>
                  </a:lnTo>
                  <a:lnTo>
                    <a:pt x="0" y="1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40" name="Freeform 52"/>
            <p:cNvSpPr>
              <a:spLocks/>
            </p:cNvSpPr>
            <p:nvPr/>
          </p:nvSpPr>
          <p:spPr bwMode="auto">
            <a:xfrm>
              <a:off x="4794" y="3001"/>
              <a:ext cx="17" cy="2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1"/>
                </a:cxn>
                <a:cxn ang="0">
                  <a:pos x="11" y="22"/>
                </a:cxn>
                <a:cxn ang="0">
                  <a:pos x="0" y="9"/>
                </a:cxn>
                <a:cxn ang="0">
                  <a:pos x="6" y="0"/>
                </a:cxn>
              </a:cxnLst>
              <a:rect l="0" t="0" r="r" b="b"/>
              <a:pathLst>
                <a:path w="17" h="23">
                  <a:moveTo>
                    <a:pt x="6" y="0"/>
                  </a:moveTo>
                  <a:lnTo>
                    <a:pt x="16" y="11"/>
                  </a:lnTo>
                  <a:lnTo>
                    <a:pt x="11" y="22"/>
                  </a:lnTo>
                  <a:lnTo>
                    <a:pt x="0" y="9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41" name="Freeform 53"/>
            <p:cNvSpPr>
              <a:spLocks/>
            </p:cNvSpPr>
            <p:nvPr/>
          </p:nvSpPr>
          <p:spPr bwMode="auto">
            <a:xfrm>
              <a:off x="4804" y="3001"/>
              <a:ext cx="49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3" y="10"/>
                </a:cxn>
                <a:cxn ang="0">
                  <a:pos x="45" y="0"/>
                </a:cxn>
                <a:cxn ang="0">
                  <a:pos x="48" y="10"/>
                </a:cxn>
                <a:cxn ang="0">
                  <a:pos x="0" y="22"/>
                </a:cxn>
              </a:cxnLst>
              <a:rect l="0" t="0" r="r" b="b"/>
              <a:pathLst>
                <a:path w="49" h="23">
                  <a:moveTo>
                    <a:pt x="0" y="22"/>
                  </a:moveTo>
                  <a:lnTo>
                    <a:pt x="3" y="10"/>
                  </a:lnTo>
                  <a:lnTo>
                    <a:pt x="45" y="0"/>
                  </a:lnTo>
                  <a:lnTo>
                    <a:pt x="48" y="10"/>
                  </a:lnTo>
                  <a:lnTo>
                    <a:pt x="0" y="22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42" name="Freeform 54"/>
            <p:cNvSpPr>
              <a:spLocks/>
            </p:cNvSpPr>
            <p:nvPr/>
          </p:nvSpPr>
          <p:spPr bwMode="auto">
            <a:xfrm>
              <a:off x="4828" y="3009"/>
              <a:ext cx="42" cy="21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9" y="20"/>
                </a:cxn>
                <a:cxn ang="0">
                  <a:pos x="41" y="12"/>
                </a:cxn>
                <a:cxn ang="0">
                  <a:pos x="30" y="0"/>
                </a:cxn>
                <a:cxn ang="0">
                  <a:pos x="0" y="7"/>
                </a:cxn>
              </a:cxnLst>
              <a:rect l="0" t="0" r="r" b="b"/>
              <a:pathLst>
                <a:path w="42" h="21">
                  <a:moveTo>
                    <a:pt x="0" y="7"/>
                  </a:moveTo>
                  <a:lnTo>
                    <a:pt x="9" y="20"/>
                  </a:lnTo>
                  <a:lnTo>
                    <a:pt x="41" y="12"/>
                  </a:lnTo>
                  <a:lnTo>
                    <a:pt x="30" y="0"/>
                  </a:lnTo>
                  <a:lnTo>
                    <a:pt x="0" y="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43" name="Freeform 55"/>
            <p:cNvSpPr>
              <a:spLocks/>
            </p:cNvSpPr>
            <p:nvPr/>
          </p:nvSpPr>
          <p:spPr bwMode="auto">
            <a:xfrm>
              <a:off x="4822" y="3017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44" name="Freeform 56"/>
            <p:cNvSpPr>
              <a:spLocks/>
            </p:cNvSpPr>
            <p:nvPr/>
          </p:nvSpPr>
          <p:spPr bwMode="auto">
            <a:xfrm>
              <a:off x="4833" y="3021"/>
              <a:ext cx="40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8"/>
                </a:cxn>
                <a:cxn ang="0">
                  <a:pos x="36" y="0"/>
                </a:cxn>
                <a:cxn ang="0">
                  <a:pos x="39" y="12"/>
                </a:cxn>
                <a:cxn ang="0">
                  <a:pos x="0" y="21"/>
                </a:cxn>
              </a:cxnLst>
              <a:rect l="0" t="0" r="r" b="b"/>
              <a:pathLst>
                <a:path w="40" h="22">
                  <a:moveTo>
                    <a:pt x="0" y="21"/>
                  </a:moveTo>
                  <a:lnTo>
                    <a:pt x="4" y="8"/>
                  </a:lnTo>
                  <a:lnTo>
                    <a:pt x="36" y="0"/>
                  </a:lnTo>
                  <a:lnTo>
                    <a:pt x="39" y="12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45" name="Freeform 57"/>
            <p:cNvSpPr>
              <a:spLocks/>
            </p:cNvSpPr>
            <p:nvPr/>
          </p:nvSpPr>
          <p:spPr bwMode="auto">
            <a:xfrm>
              <a:off x="4719" y="2969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46" name="Freeform 58"/>
            <p:cNvSpPr>
              <a:spLocks/>
            </p:cNvSpPr>
            <p:nvPr/>
          </p:nvSpPr>
          <p:spPr bwMode="auto">
            <a:xfrm>
              <a:off x="4713" y="2975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47" name="Freeform 59"/>
            <p:cNvSpPr>
              <a:spLocks/>
            </p:cNvSpPr>
            <p:nvPr/>
          </p:nvSpPr>
          <p:spPr bwMode="auto">
            <a:xfrm>
              <a:off x="4725" y="2982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48" name="Freeform 60"/>
            <p:cNvSpPr>
              <a:spLocks/>
            </p:cNvSpPr>
            <p:nvPr/>
          </p:nvSpPr>
          <p:spPr bwMode="auto">
            <a:xfrm>
              <a:off x="4747" y="2985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49" name="Freeform 61"/>
            <p:cNvSpPr>
              <a:spLocks/>
            </p:cNvSpPr>
            <p:nvPr/>
          </p:nvSpPr>
          <p:spPr bwMode="auto">
            <a:xfrm>
              <a:off x="4741" y="2991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50" name="Freeform 62"/>
            <p:cNvSpPr>
              <a:spLocks/>
            </p:cNvSpPr>
            <p:nvPr/>
          </p:nvSpPr>
          <p:spPr bwMode="auto">
            <a:xfrm>
              <a:off x="4753" y="2998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51" name="Freeform 63"/>
            <p:cNvSpPr>
              <a:spLocks/>
            </p:cNvSpPr>
            <p:nvPr/>
          </p:nvSpPr>
          <p:spPr bwMode="auto">
            <a:xfrm>
              <a:off x="4771" y="3001"/>
              <a:ext cx="33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19"/>
                </a:cxn>
                <a:cxn ang="0">
                  <a:pos x="32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3" h="20">
                  <a:moveTo>
                    <a:pt x="0" y="5"/>
                  </a:moveTo>
                  <a:lnTo>
                    <a:pt x="6" y="19"/>
                  </a:lnTo>
                  <a:lnTo>
                    <a:pt x="32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52" name="Freeform 64"/>
            <p:cNvSpPr>
              <a:spLocks/>
            </p:cNvSpPr>
            <p:nvPr/>
          </p:nvSpPr>
          <p:spPr bwMode="auto">
            <a:xfrm>
              <a:off x="4765" y="3006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53" name="Freeform 65"/>
            <p:cNvSpPr>
              <a:spLocks/>
            </p:cNvSpPr>
            <p:nvPr/>
          </p:nvSpPr>
          <p:spPr bwMode="auto">
            <a:xfrm>
              <a:off x="4777" y="3013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6"/>
                </a:cxn>
                <a:cxn ang="0">
                  <a:pos x="26" y="0"/>
                </a:cxn>
                <a:cxn ang="0">
                  <a:pos x="29" y="13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6"/>
                  </a:lnTo>
                  <a:lnTo>
                    <a:pt x="26" y="0"/>
                  </a:lnTo>
                  <a:lnTo>
                    <a:pt x="29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54" name="Freeform 66"/>
            <p:cNvSpPr>
              <a:spLocks/>
            </p:cNvSpPr>
            <p:nvPr/>
          </p:nvSpPr>
          <p:spPr bwMode="auto">
            <a:xfrm>
              <a:off x="4795" y="3018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55" name="Freeform 67"/>
            <p:cNvSpPr>
              <a:spLocks/>
            </p:cNvSpPr>
            <p:nvPr/>
          </p:nvSpPr>
          <p:spPr bwMode="auto">
            <a:xfrm>
              <a:off x="4789" y="3024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56" name="Freeform 68"/>
            <p:cNvSpPr>
              <a:spLocks/>
            </p:cNvSpPr>
            <p:nvPr/>
          </p:nvSpPr>
          <p:spPr bwMode="auto">
            <a:xfrm>
              <a:off x="4801" y="3031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57" name="Freeform 69"/>
            <p:cNvSpPr>
              <a:spLocks/>
            </p:cNvSpPr>
            <p:nvPr/>
          </p:nvSpPr>
          <p:spPr bwMode="auto">
            <a:xfrm>
              <a:off x="4686" y="2978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58" name="Freeform 70"/>
            <p:cNvSpPr>
              <a:spLocks/>
            </p:cNvSpPr>
            <p:nvPr/>
          </p:nvSpPr>
          <p:spPr bwMode="auto">
            <a:xfrm>
              <a:off x="4681" y="2984"/>
              <a:ext cx="17" cy="2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0"/>
                </a:cxn>
                <a:cxn ang="0">
                  <a:pos x="5" y="0"/>
                </a:cxn>
              </a:cxnLst>
              <a:rect l="0" t="0" r="r" b="b"/>
              <a:pathLst>
                <a:path w="17" h="27">
                  <a:moveTo>
                    <a:pt x="5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0"/>
                  </a:lnTo>
                  <a:lnTo>
                    <a:pt x="5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59" name="Freeform 71"/>
            <p:cNvSpPr>
              <a:spLocks/>
            </p:cNvSpPr>
            <p:nvPr/>
          </p:nvSpPr>
          <p:spPr bwMode="auto">
            <a:xfrm>
              <a:off x="4692" y="2991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60" name="Freeform 72"/>
            <p:cNvSpPr>
              <a:spLocks/>
            </p:cNvSpPr>
            <p:nvPr/>
          </p:nvSpPr>
          <p:spPr bwMode="auto">
            <a:xfrm>
              <a:off x="4714" y="2993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0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0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61" name="Freeform 73"/>
            <p:cNvSpPr>
              <a:spLocks/>
            </p:cNvSpPr>
            <p:nvPr/>
          </p:nvSpPr>
          <p:spPr bwMode="auto">
            <a:xfrm>
              <a:off x="4708" y="2999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62" name="Freeform 74"/>
            <p:cNvSpPr>
              <a:spLocks/>
            </p:cNvSpPr>
            <p:nvPr/>
          </p:nvSpPr>
          <p:spPr bwMode="auto">
            <a:xfrm>
              <a:off x="4720" y="3006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63" name="Freeform 75"/>
            <p:cNvSpPr>
              <a:spLocks/>
            </p:cNvSpPr>
            <p:nvPr/>
          </p:nvSpPr>
          <p:spPr bwMode="auto">
            <a:xfrm>
              <a:off x="4738" y="3010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64" name="Freeform 76"/>
            <p:cNvSpPr>
              <a:spLocks/>
            </p:cNvSpPr>
            <p:nvPr/>
          </p:nvSpPr>
          <p:spPr bwMode="auto">
            <a:xfrm>
              <a:off x="4732" y="3016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65" name="Freeform 77"/>
            <p:cNvSpPr>
              <a:spLocks/>
            </p:cNvSpPr>
            <p:nvPr/>
          </p:nvSpPr>
          <p:spPr bwMode="auto">
            <a:xfrm>
              <a:off x="4744" y="3023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66" name="Freeform 78"/>
            <p:cNvSpPr>
              <a:spLocks/>
            </p:cNvSpPr>
            <p:nvPr/>
          </p:nvSpPr>
          <p:spPr bwMode="auto">
            <a:xfrm>
              <a:off x="4762" y="3027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67" name="Freeform 79"/>
            <p:cNvSpPr>
              <a:spLocks/>
            </p:cNvSpPr>
            <p:nvPr/>
          </p:nvSpPr>
          <p:spPr bwMode="auto">
            <a:xfrm>
              <a:off x="4756" y="3033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68" name="Freeform 80"/>
            <p:cNvSpPr>
              <a:spLocks/>
            </p:cNvSpPr>
            <p:nvPr/>
          </p:nvSpPr>
          <p:spPr bwMode="auto">
            <a:xfrm>
              <a:off x="4768" y="3040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69" name="Freeform 81"/>
            <p:cNvSpPr>
              <a:spLocks/>
            </p:cNvSpPr>
            <p:nvPr/>
          </p:nvSpPr>
          <p:spPr bwMode="auto">
            <a:xfrm>
              <a:off x="4653" y="2984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70" name="Freeform 82"/>
            <p:cNvSpPr>
              <a:spLocks/>
            </p:cNvSpPr>
            <p:nvPr/>
          </p:nvSpPr>
          <p:spPr bwMode="auto">
            <a:xfrm>
              <a:off x="4647" y="2990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71" name="Freeform 83"/>
            <p:cNvSpPr>
              <a:spLocks/>
            </p:cNvSpPr>
            <p:nvPr/>
          </p:nvSpPr>
          <p:spPr bwMode="auto">
            <a:xfrm>
              <a:off x="4659" y="2997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72" name="Freeform 84"/>
            <p:cNvSpPr>
              <a:spLocks/>
            </p:cNvSpPr>
            <p:nvPr/>
          </p:nvSpPr>
          <p:spPr bwMode="auto">
            <a:xfrm>
              <a:off x="4678" y="3000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7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73" name="Freeform 85"/>
            <p:cNvSpPr>
              <a:spLocks/>
            </p:cNvSpPr>
            <p:nvPr/>
          </p:nvSpPr>
          <p:spPr bwMode="auto">
            <a:xfrm>
              <a:off x="4672" y="3006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74" name="Freeform 86"/>
            <p:cNvSpPr>
              <a:spLocks/>
            </p:cNvSpPr>
            <p:nvPr/>
          </p:nvSpPr>
          <p:spPr bwMode="auto">
            <a:xfrm>
              <a:off x="4684" y="3013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75" name="Freeform 87"/>
            <p:cNvSpPr>
              <a:spLocks/>
            </p:cNvSpPr>
            <p:nvPr/>
          </p:nvSpPr>
          <p:spPr bwMode="auto">
            <a:xfrm>
              <a:off x="4705" y="3016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76" name="Freeform 88"/>
            <p:cNvSpPr>
              <a:spLocks/>
            </p:cNvSpPr>
            <p:nvPr/>
          </p:nvSpPr>
          <p:spPr bwMode="auto">
            <a:xfrm>
              <a:off x="4699" y="3022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77" name="Freeform 89"/>
            <p:cNvSpPr>
              <a:spLocks/>
            </p:cNvSpPr>
            <p:nvPr/>
          </p:nvSpPr>
          <p:spPr bwMode="auto">
            <a:xfrm>
              <a:off x="4711" y="3029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78" name="Freeform 90"/>
            <p:cNvSpPr>
              <a:spLocks/>
            </p:cNvSpPr>
            <p:nvPr/>
          </p:nvSpPr>
          <p:spPr bwMode="auto">
            <a:xfrm>
              <a:off x="4731" y="3036"/>
              <a:ext cx="30" cy="1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17"/>
                </a:cxn>
                <a:cxn ang="0">
                  <a:pos x="29" y="12"/>
                </a:cxn>
                <a:cxn ang="0">
                  <a:pos x="19" y="0"/>
                </a:cxn>
                <a:cxn ang="0">
                  <a:pos x="0" y="5"/>
                </a:cxn>
              </a:cxnLst>
              <a:rect l="0" t="0" r="r" b="b"/>
              <a:pathLst>
                <a:path w="30" h="18">
                  <a:moveTo>
                    <a:pt x="0" y="5"/>
                  </a:moveTo>
                  <a:lnTo>
                    <a:pt x="6" y="17"/>
                  </a:lnTo>
                  <a:lnTo>
                    <a:pt x="29" y="12"/>
                  </a:lnTo>
                  <a:lnTo>
                    <a:pt x="19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79" name="Freeform 91"/>
            <p:cNvSpPr>
              <a:spLocks/>
            </p:cNvSpPr>
            <p:nvPr/>
          </p:nvSpPr>
          <p:spPr bwMode="auto">
            <a:xfrm>
              <a:off x="4725" y="3041"/>
              <a:ext cx="17" cy="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1"/>
                </a:cxn>
                <a:cxn ang="0">
                  <a:pos x="10" y="24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5">
                  <a:moveTo>
                    <a:pt x="6" y="0"/>
                  </a:moveTo>
                  <a:lnTo>
                    <a:pt x="16" y="11"/>
                  </a:lnTo>
                  <a:lnTo>
                    <a:pt x="10" y="24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80" name="Freeform 92"/>
            <p:cNvSpPr>
              <a:spLocks/>
            </p:cNvSpPr>
            <p:nvPr/>
          </p:nvSpPr>
          <p:spPr bwMode="auto">
            <a:xfrm>
              <a:off x="4736" y="3048"/>
              <a:ext cx="28" cy="1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4"/>
                </a:cxn>
                <a:cxn ang="0">
                  <a:pos x="24" y="0"/>
                </a:cxn>
                <a:cxn ang="0">
                  <a:pos x="27" y="11"/>
                </a:cxn>
                <a:cxn ang="0">
                  <a:pos x="0" y="17"/>
                </a:cxn>
              </a:cxnLst>
              <a:rect l="0" t="0" r="r" b="b"/>
              <a:pathLst>
                <a:path w="28" h="18">
                  <a:moveTo>
                    <a:pt x="0" y="17"/>
                  </a:moveTo>
                  <a:lnTo>
                    <a:pt x="4" y="4"/>
                  </a:lnTo>
                  <a:lnTo>
                    <a:pt x="24" y="0"/>
                  </a:lnTo>
                  <a:lnTo>
                    <a:pt x="27" y="11"/>
                  </a:lnTo>
                  <a:lnTo>
                    <a:pt x="0" y="17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81" name="Freeform 93"/>
            <p:cNvSpPr>
              <a:spLocks/>
            </p:cNvSpPr>
            <p:nvPr/>
          </p:nvSpPr>
          <p:spPr bwMode="auto">
            <a:xfrm>
              <a:off x="4619" y="2994"/>
              <a:ext cx="34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3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4" h="20">
                  <a:moveTo>
                    <a:pt x="0" y="5"/>
                  </a:moveTo>
                  <a:lnTo>
                    <a:pt x="7" y="19"/>
                  </a:lnTo>
                  <a:lnTo>
                    <a:pt x="33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82" name="Freeform 94"/>
            <p:cNvSpPr>
              <a:spLocks/>
            </p:cNvSpPr>
            <p:nvPr/>
          </p:nvSpPr>
          <p:spPr bwMode="auto">
            <a:xfrm>
              <a:off x="4613" y="2999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83" name="Freeform 95"/>
            <p:cNvSpPr>
              <a:spLocks/>
            </p:cNvSpPr>
            <p:nvPr/>
          </p:nvSpPr>
          <p:spPr bwMode="auto">
            <a:xfrm>
              <a:off x="4625" y="3006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84" name="Freeform 96"/>
            <p:cNvSpPr>
              <a:spLocks/>
            </p:cNvSpPr>
            <p:nvPr/>
          </p:nvSpPr>
          <p:spPr bwMode="auto">
            <a:xfrm>
              <a:off x="4644" y="3010"/>
              <a:ext cx="34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3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4" h="20">
                  <a:moveTo>
                    <a:pt x="0" y="5"/>
                  </a:moveTo>
                  <a:lnTo>
                    <a:pt x="7" y="19"/>
                  </a:lnTo>
                  <a:lnTo>
                    <a:pt x="33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85" name="Freeform 97"/>
            <p:cNvSpPr>
              <a:spLocks/>
            </p:cNvSpPr>
            <p:nvPr/>
          </p:nvSpPr>
          <p:spPr bwMode="auto">
            <a:xfrm>
              <a:off x="4638" y="3015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86" name="Freeform 98"/>
            <p:cNvSpPr>
              <a:spLocks/>
            </p:cNvSpPr>
            <p:nvPr/>
          </p:nvSpPr>
          <p:spPr bwMode="auto">
            <a:xfrm>
              <a:off x="4650" y="3022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87" name="Freeform 99"/>
            <p:cNvSpPr>
              <a:spLocks/>
            </p:cNvSpPr>
            <p:nvPr/>
          </p:nvSpPr>
          <p:spPr bwMode="auto">
            <a:xfrm>
              <a:off x="4671" y="3026"/>
              <a:ext cx="34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4" h="20">
                  <a:moveTo>
                    <a:pt x="0" y="5"/>
                  </a:moveTo>
                  <a:lnTo>
                    <a:pt x="7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88" name="Freeform 100"/>
            <p:cNvSpPr>
              <a:spLocks/>
            </p:cNvSpPr>
            <p:nvPr/>
          </p:nvSpPr>
          <p:spPr bwMode="auto">
            <a:xfrm>
              <a:off x="4665" y="3031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89" name="Freeform 101"/>
            <p:cNvSpPr>
              <a:spLocks/>
            </p:cNvSpPr>
            <p:nvPr/>
          </p:nvSpPr>
          <p:spPr bwMode="auto">
            <a:xfrm>
              <a:off x="4677" y="3039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90" name="Freeform 102"/>
            <p:cNvSpPr>
              <a:spLocks/>
            </p:cNvSpPr>
            <p:nvPr/>
          </p:nvSpPr>
          <p:spPr bwMode="auto">
            <a:xfrm>
              <a:off x="4586" y="3002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0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0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91" name="Freeform 103"/>
            <p:cNvSpPr>
              <a:spLocks/>
            </p:cNvSpPr>
            <p:nvPr/>
          </p:nvSpPr>
          <p:spPr bwMode="auto">
            <a:xfrm>
              <a:off x="4580" y="3008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92" name="Freeform 104"/>
            <p:cNvSpPr>
              <a:spLocks/>
            </p:cNvSpPr>
            <p:nvPr/>
          </p:nvSpPr>
          <p:spPr bwMode="auto">
            <a:xfrm>
              <a:off x="4592" y="3015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93" name="Freeform 105"/>
            <p:cNvSpPr>
              <a:spLocks/>
            </p:cNvSpPr>
            <p:nvPr/>
          </p:nvSpPr>
          <p:spPr bwMode="auto">
            <a:xfrm>
              <a:off x="4611" y="3018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94" name="Freeform 106"/>
            <p:cNvSpPr>
              <a:spLocks/>
            </p:cNvSpPr>
            <p:nvPr/>
          </p:nvSpPr>
          <p:spPr bwMode="auto">
            <a:xfrm>
              <a:off x="4605" y="3024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95" name="Freeform 107"/>
            <p:cNvSpPr>
              <a:spLocks/>
            </p:cNvSpPr>
            <p:nvPr/>
          </p:nvSpPr>
          <p:spPr bwMode="auto">
            <a:xfrm>
              <a:off x="4617" y="3031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96" name="Freeform 108"/>
            <p:cNvSpPr>
              <a:spLocks/>
            </p:cNvSpPr>
            <p:nvPr/>
          </p:nvSpPr>
          <p:spPr bwMode="auto">
            <a:xfrm>
              <a:off x="4638" y="3034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97" name="Freeform 109"/>
            <p:cNvSpPr>
              <a:spLocks/>
            </p:cNvSpPr>
            <p:nvPr/>
          </p:nvSpPr>
          <p:spPr bwMode="auto">
            <a:xfrm>
              <a:off x="4632" y="3040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0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98" name="Freeform 110"/>
            <p:cNvSpPr>
              <a:spLocks/>
            </p:cNvSpPr>
            <p:nvPr/>
          </p:nvSpPr>
          <p:spPr bwMode="auto">
            <a:xfrm>
              <a:off x="4644" y="3047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3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399" name="Freeform 111"/>
            <p:cNvSpPr>
              <a:spLocks/>
            </p:cNvSpPr>
            <p:nvPr/>
          </p:nvSpPr>
          <p:spPr bwMode="auto">
            <a:xfrm>
              <a:off x="4553" y="3011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6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00" name="Freeform 112"/>
            <p:cNvSpPr>
              <a:spLocks/>
            </p:cNvSpPr>
            <p:nvPr/>
          </p:nvSpPr>
          <p:spPr bwMode="auto">
            <a:xfrm>
              <a:off x="4547" y="3017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01" name="Freeform 113"/>
            <p:cNvSpPr>
              <a:spLocks/>
            </p:cNvSpPr>
            <p:nvPr/>
          </p:nvSpPr>
          <p:spPr bwMode="auto">
            <a:xfrm>
              <a:off x="4559" y="3024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02" name="Freeform 114"/>
            <p:cNvSpPr>
              <a:spLocks/>
            </p:cNvSpPr>
            <p:nvPr/>
          </p:nvSpPr>
          <p:spPr bwMode="auto">
            <a:xfrm>
              <a:off x="4579" y="3027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20"/>
                </a:cxn>
                <a:cxn ang="0">
                  <a:pos x="33" y="14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6" y="20"/>
                  </a:lnTo>
                  <a:lnTo>
                    <a:pt x="33" y="14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03" name="Freeform 115"/>
            <p:cNvSpPr>
              <a:spLocks/>
            </p:cNvSpPr>
            <p:nvPr/>
          </p:nvSpPr>
          <p:spPr bwMode="auto">
            <a:xfrm>
              <a:off x="4572" y="3033"/>
              <a:ext cx="17" cy="2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7" y="0"/>
                </a:cxn>
              </a:cxnLst>
              <a:rect l="0" t="0" r="r" b="b"/>
              <a:pathLst>
                <a:path w="17" h="28">
                  <a:moveTo>
                    <a:pt x="7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7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04" name="Freeform 116"/>
            <p:cNvSpPr>
              <a:spLocks/>
            </p:cNvSpPr>
            <p:nvPr/>
          </p:nvSpPr>
          <p:spPr bwMode="auto">
            <a:xfrm>
              <a:off x="4585" y="3041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7" y="0"/>
                </a:cxn>
                <a:cxn ang="0">
                  <a:pos x="30" y="12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3" y="5"/>
                  </a:lnTo>
                  <a:lnTo>
                    <a:pt x="27" y="0"/>
                  </a:lnTo>
                  <a:lnTo>
                    <a:pt x="30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05" name="Freeform 117"/>
            <p:cNvSpPr>
              <a:spLocks/>
            </p:cNvSpPr>
            <p:nvPr/>
          </p:nvSpPr>
          <p:spPr bwMode="auto">
            <a:xfrm>
              <a:off x="4606" y="3044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7" y="19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06" name="Freeform 118"/>
            <p:cNvSpPr>
              <a:spLocks/>
            </p:cNvSpPr>
            <p:nvPr/>
          </p:nvSpPr>
          <p:spPr bwMode="auto">
            <a:xfrm>
              <a:off x="4600" y="3050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07" name="Freeform 119"/>
            <p:cNvSpPr>
              <a:spLocks/>
            </p:cNvSpPr>
            <p:nvPr/>
          </p:nvSpPr>
          <p:spPr bwMode="auto">
            <a:xfrm>
              <a:off x="4612" y="3057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08" name="Freeform 120"/>
            <p:cNvSpPr>
              <a:spLocks/>
            </p:cNvSpPr>
            <p:nvPr/>
          </p:nvSpPr>
          <p:spPr bwMode="auto">
            <a:xfrm>
              <a:off x="4518" y="3020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7" y="20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09" name="Freeform 121"/>
            <p:cNvSpPr>
              <a:spLocks/>
            </p:cNvSpPr>
            <p:nvPr/>
          </p:nvSpPr>
          <p:spPr bwMode="auto">
            <a:xfrm>
              <a:off x="4512" y="3026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10" name="Freeform 122"/>
            <p:cNvSpPr>
              <a:spLocks/>
            </p:cNvSpPr>
            <p:nvPr/>
          </p:nvSpPr>
          <p:spPr bwMode="auto">
            <a:xfrm>
              <a:off x="4524" y="3033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11" name="Freeform 123"/>
            <p:cNvSpPr>
              <a:spLocks/>
            </p:cNvSpPr>
            <p:nvPr/>
          </p:nvSpPr>
          <p:spPr bwMode="auto">
            <a:xfrm>
              <a:off x="4544" y="3037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12" name="Freeform 124"/>
            <p:cNvSpPr>
              <a:spLocks/>
            </p:cNvSpPr>
            <p:nvPr/>
          </p:nvSpPr>
          <p:spPr bwMode="auto">
            <a:xfrm>
              <a:off x="4538" y="3043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13" name="Freeform 125"/>
            <p:cNvSpPr>
              <a:spLocks/>
            </p:cNvSpPr>
            <p:nvPr/>
          </p:nvSpPr>
          <p:spPr bwMode="auto">
            <a:xfrm>
              <a:off x="4550" y="3050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14" name="Freeform 126"/>
            <p:cNvSpPr>
              <a:spLocks/>
            </p:cNvSpPr>
            <p:nvPr/>
          </p:nvSpPr>
          <p:spPr bwMode="auto">
            <a:xfrm>
              <a:off x="4572" y="3053"/>
              <a:ext cx="35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1">
                  <a:moveTo>
                    <a:pt x="0" y="6"/>
                  </a:moveTo>
                  <a:lnTo>
                    <a:pt x="7" y="20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15" name="Freeform 127"/>
            <p:cNvSpPr>
              <a:spLocks/>
            </p:cNvSpPr>
            <p:nvPr/>
          </p:nvSpPr>
          <p:spPr bwMode="auto">
            <a:xfrm>
              <a:off x="4566" y="3059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16" name="Freeform 128"/>
            <p:cNvSpPr>
              <a:spLocks/>
            </p:cNvSpPr>
            <p:nvPr/>
          </p:nvSpPr>
          <p:spPr bwMode="auto">
            <a:xfrm>
              <a:off x="4578" y="3066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17" name="Freeform 129"/>
            <p:cNvSpPr>
              <a:spLocks/>
            </p:cNvSpPr>
            <p:nvPr/>
          </p:nvSpPr>
          <p:spPr bwMode="auto">
            <a:xfrm>
              <a:off x="4483" y="3029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7" y="20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18" name="Freeform 130"/>
            <p:cNvSpPr>
              <a:spLocks/>
            </p:cNvSpPr>
            <p:nvPr/>
          </p:nvSpPr>
          <p:spPr bwMode="auto">
            <a:xfrm>
              <a:off x="4477" y="3035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19" name="Freeform 131"/>
            <p:cNvSpPr>
              <a:spLocks/>
            </p:cNvSpPr>
            <p:nvPr/>
          </p:nvSpPr>
          <p:spPr bwMode="auto">
            <a:xfrm>
              <a:off x="4489" y="3042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20" name="Freeform 132"/>
            <p:cNvSpPr>
              <a:spLocks/>
            </p:cNvSpPr>
            <p:nvPr/>
          </p:nvSpPr>
          <p:spPr bwMode="auto">
            <a:xfrm>
              <a:off x="4509" y="3046"/>
              <a:ext cx="35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5"/>
                </a:cxn>
              </a:cxnLst>
              <a:rect l="0" t="0" r="r" b="b"/>
              <a:pathLst>
                <a:path w="35" h="20">
                  <a:moveTo>
                    <a:pt x="0" y="5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21" name="Freeform 133"/>
            <p:cNvSpPr>
              <a:spLocks/>
            </p:cNvSpPr>
            <p:nvPr/>
          </p:nvSpPr>
          <p:spPr bwMode="auto">
            <a:xfrm>
              <a:off x="4503" y="3051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22" name="Freeform 134"/>
            <p:cNvSpPr>
              <a:spLocks/>
            </p:cNvSpPr>
            <p:nvPr/>
          </p:nvSpPr>
          <p:spPr bwMode="auto">
            <a:xfrm>
              <a:off x="4515" y="3059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2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23" name="Freeform 135"/>
            <p:cNvSpPr>
              <a:spLocks/>
            </p:cNvSpPr>
            <p:nvPr/>
          </p:nvSpPr>
          <p:spPr bwMode="auto">
            <a:xfrm>
              <a:off x="4537" y="3062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24" name="Freeform 136"/>
            <p:cNvSpPr>
              <a:spLocks/>
            </p:cNvSpPr>
            <p:nvPr/>
          </p:nvSpPr>
          <p:spPr bwMode="auto">
            <a:xfrm>
              <a:off x="4531" y="3068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25" name="Freeform 137"/>
            <p:cNvSpPr>
              <a:spLocks/>
            </p:cNvSpPr>
            <p:nvPr/>
          </p:nvSpPr>
          <p:spPr bwMode="auto">
            <a:xfrm>
              <a:off x="4543" y="3075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6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26" name="Freeform 138"/>
            <p:cNvSpPr>
              <a:spLocks/>
            </p:cNvSpPr>
            <p:nvPr/>
          </p:nvSpPr>
          <p:spPr bwMode="auto">
            <a:xfrm>
              <a:off x="4562" y="3044"/>
              <a:ext cx="173" cy="56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7" y="55"/>
                </a:cxn>
                <a:cxn ang="0">
                  <a:pos x="172" y="13"/>
                </a:cxn>
                <a:cxn ang="0">
                  <a:pos x="160" y="0"/>
                </a:cxn>
                <a:cxn ang="0">
                  <a:pos x="0" y="42"/>
                </a:cxn>
              </a:cxnLst>
              <a:rect l="0" t="0" r="r" b="b"/>
              <a:pathLst>
                <a:path w="173" h="56">
                  <a:moveTo>
                    <a:pt x="0" y="42"/>
                  </a:moveTo>
                  <a:lnTo>
                    <a:pt x="7" y="55"/>
                  </a:lnTo>
                  <a:lnTo>
                    <a:pt x="172" y="13"/>
                  </a:lnTo>
                  <a:lnTo>
                    <a:pt x="160" y="0"/>
                  </a:lnTo>
                  <a:lnTo>
                    <a:pt x="0" y="4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27" name="Freeform 139"/>
            <p:cNvSpPr>
              <a:spLocks/>
            </p:cNvSpPr>
            <p:nvPr/>
          </p:nvSpPr>
          <p:spPr bwMode="auto">
            <a:xfrm>
              <a:off x="4556" y="3086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28" name="Freeform 140"/>
            <p:cNvSpPr>
              <a:spLocks/>
            </p:cNvSpPr>
            <p:nvPr/>
          </p:nvSpPr>
          <p:spPr bwMode="auto">
            <a:xfrm>
              <a:off x="4569" y="3055"/>
              <a:ext cx="165" cy="59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3" y="42"/>
                </a:cxn>
                <a:cxn ang="0">
                  <a:pos x="162" y="0"/>
                </a:cxn>
                <a:cxn ang="0">
                  <a:pos x="164" y="11"/>
                </a:cxn>
                <a:cxn ang="0">
                  <a:pos x="0" y="58"/>
                </a:cxn>
              </a:cxnLst>
              <a:rect l="0" t="0" r="r" b="b"/>
              <a:pathLst>
                <a:path w="165" h="59">
                  <a:moveTo>
                    <a:pt x="0" y="58"/>
                  </a:moveTo>
                  <a:lnTo>
                    <a:pt x="3" y="42"/>
                  </a:lnTo>
                  <a:lnTo>
                    <a:pt x="162" y="0"/>
                  </a:lnTo>
                  <a:lnTo>
                    <a:pt x="164" y="11"/>
                  </a:lnTo>
                  <a:lnTo>
                    <a:pt x="0" y="58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29" name="Freeform 141"/>
            <p:cNvSpPr>
              <a:spLocks/>
            </p:cNvSpPr>
            <p:nvPr/>
          </p:nvSpPr>
          <p:spPr bwMode="auto">
            <a:xfrm>
              <a:off x="4448" y="3038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6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30" name="Freeform 142"/>
            <p:cNvSpPr>
              <a:spLocks/>
            </p:cNvSpPr>
            <p:nvPr/>
          </p:nvSpPr>
          <p:spPr bwMode="auto">
            <a:xfrm>
              <a:off x="4441" y="3044"/>
              <a:ext cx="18" cy="2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7" y="12"/>
                </a:cxn>
                <a:cxn ang="0">
                  <a:pos x="12" y="27"/>
                </a:cxn>
                <a:cxn ang="0">
                  <a:pos x="0" y="11"/>
                </a:cxn>
                <a:cxn ang="0">
                  <a:pos x="7" y="0"/>
                </a:cxn>
              </a:cxnLst>
              <a:rect l="0" t="0" r="r" b="b"/>
              <a:pathLst>
                <a:path w="18" h="28">
                  <a:moveTo>
                    <a:pt x="7" y="0"/>
                  </a:moveTo>
                  <a:lnTo>
                    <a:pt x="17" y="12"/>
                  </a:lnTo>
                  <a:lnTo>
                    <a:pt x="12" y="27"/>
                  </a:lnTo>
                  <a:lnTo>
                    <a:pt x="0" y="11"/>
                  </a:lnTo>
                  <a:lnTo>
                    <a:pt x="7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31" name="Freeform 143"/>
            <p:cNvSpPr>
              <a:spLocks/>
            </p:cNvSpPr>
            <p:nvPr/>
          </p:nvSpPr>
          <p:spPr bwMode="auto">
            <a:xfrm>
              <a:off x="4454" y="3051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32" name="Freeform 144"/>
            <p:cNvSpPr>
              <a:spLocks/>
            </p:cNvSpPr>
            <p:nvPr/>
          </p:nvSpPr>
          <p:spPr bwMode="auto">
            <a:xfrm>
              <a:off x="4411" y="3047"/>
              <a:ext cx="35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1">
                  <a:moveTo>
                    <a:pt x="0" y="6"/>
                  </a:moveTo>
                  <a:lnTo>
                    <a:pt x="7" y="20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33" name="Freeform 145"/>
            <p:cNvSpPr>
              <a:spLocks/>
            </p:cNvSpPr>
            <p:nvPr/>
          </p:nvSpPr>
          <p:spPr bwMode="auto">
            <a:xfrm>
              <a:off x="4405" y="3053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34" name="Freeform 146"/>
            <p:cNvSpPr>
              <a:spLocks/>
            </p:cNvSpPr>
            <p:nvPr/>
          </p:nvSpPr>
          <p:spPr bwMode="auto">
            <a:xfrm>
              <a:off x="4417" y="3060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35" name="Freeform 147"/>
            <p:cNvSpPr>
              <a:spLocks/>
            </p:cNvSpPr>
            <p:nvPr/>
          </p:nvSpPr>
          <p:spPr bwMode="auto">
            <a:xfrm>
              <a:off x="4422" y="3064"/>
              <a:ext cx="51" cy="2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22"/>
                </a:cxn>
                <a:cxn ang="0">
                  <a:pos x="50" y="12"/>
                </a:cxn>
                <a:cxn ang="0">
                  <a:pos x="39" y="0"/>
                </a:cxn>
                <a:cxn ang="0">
                  <a:pos x="0" y="9"/>
                </a:cxn>
              </a:cxnLst>
              <a:rect l="0" t="0" r="r" b="b"/>
              <a:pathLst>
                <a:path w="51" h="23">
                  <a:moveTo>
                    <a:pt x="0" y="9"/>
                  </a:moveTo>
                  <a:lnTo>
                    <a:pt x="9" y="22"/>
                  </a:lnTo>
                  <a:lnTo>
                    <a:pt x="50" y="12"/>
                  </a:lnTo>
                  <a:lnTo>
                    <a:pt x="39" y="0"/>
                  </a:lnTo>
                  <a:lnTo>
                    <a:pt x="0" y="9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36" name="Freeform 148"/>
            <p:cNvSpPr>
              <a:spLocks/>
            </p:cNvSpPr>
            <p:nvPr/>
          </p:nvSpPr>
          <p:spPr bwMode="auto">
            <a:xfrm>
              <a:off x="4417" y="3074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2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2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37" name="Freeform 149"/>
            <p:cNvSpPr>
              <a:spLocks/>
            </p:cNvSpPr>
            <p:nvPr/>
          </p:nvSpPr>
          <p:spPr bwMode="auto">
            <a:xfrm>
              <a:off x="4429" y="3076"/>
              <a:ext cx="4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4" y="9"/>
                </a:cxn>
                <a:cxn ang="0">
                  <a:pos x="43" y="0"/>
                </a:cxn>
                <a:cxn ang="0">
                  <a:pos x="46" y="13"/>
                </a:cxn>
                <a:cxn ang="0">
                  <a:pos x="0" y="24"/>
                </a:cxn>
              </a:cxnLst>
              <a:rect l="0" t="0" r="r" b="b"/>
              <a:pathLst>
                <a:path w="47" h="25">
                  <a:moveTo>
                    <a:pt x="0" y="24"/>
                  </a:moveTo>
                  <a:lnTo>
                    <a:pt x="4" y="9"/>
                  </a:lnTo>
                  <a:lnTo>
                    <a:pt x="43" y="0"/>
                  </a:lnTo>
                  <a:lnTo>
                    <a:pt x="46" y="13"/>
                  </a:lnTo>
                  <a:lnTo>
                    <a:pt x="0" y="24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38" name="Freeform 150"/>
            <p:cNvSpPr>
              <a:spLocks/>
            </p:cNvSpPr>
            <p:nvPr/>
          </p:nvSpPr>
          <p:spPr bwMode="auto">
            <a:xfrm>
              <a:off x="4474" y="3054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7" y="20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39" name="Freeform 151"/>
            <p:cNvSpPr>
              <a:spLocks/>
            </p:cNvSpPr>
            <p:nvPr/>
          </p:nvSpPr>
          <p:spPr bwMode="auto">
            <a:xfrm>
              <a:off x="4468" y="3060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40" name="Freeform 152"/>
            <p:cNvSpPr>
              <a:spLocks/>
            </p:cNvSpPr>
            <p:nvPr/>
          </p:nvSpPr>
          <p:spPr bwMode="auto">
            <a:xfrm>
              <a:off x="4480" y="3067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41" name="Freeform 153"/>
            <p:cNvSpPr>
              <a:spLocks/>
            </p:cNvSpPr>
            <p:nvPr/>
          </p:nvSpPr>
          <p:spPr bwMode="auto">
            <a:xfrm>
              <a:off x="4502" y="3071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42" name="Freeform 154"/>
            <p:cNvSpPr>
              <a:spLocks/>
            </p:cNvSpPr>
            <p:nvPr/>
          </p:nvSpPr>
          <p:spPr bwMode="auto">
            <a:xfrm>
              <a:off x="4496" y="3077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43" name="Freeform 155"/>
            <p:cNvSpPr>
              <a:spLocks/>
            </p:cNvSpPr>
            <p:nvPr/>
          </p:nvSpPr>
          <p:spPr bwMode="auto">
            <a:xfrm>
              <a:off x="4508" y="3084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44" name="Freeform 156"/>
            <p:cNvSpPr>
              <a:spLocks/>
            </p:cNvSpPr>
            <p:nvPr/>
          </p:nvSpPr>
          <p:spPr bwMode="auto">
            <a:xfrm>
              <a:off x="4527" y="3089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45" name="Freeform 157"/>
            <p:cNvSpPr>
              <a:spLocks/>
            </p:cNvSpPr>
            <p:nvPr/>
          </p:nvSpPr>
          <p:spPr bwMode="auto">
            <a:xfrm>
              <a:off x="4521" y="3095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46" name="Freeform 158"/>
            <p:cNvSpPr>
              <a:spLocks/>
            </p:cNvSpPr>
            <p:nvPr/>
          </p:nvSpPr>
          <p:spPr bwMode="auto">
            <a:xfrm>
              <a:off x="4533" y="3102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2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47" name="Freeform 159"/>
            <p:cNvSpPr>
              <a:spLocks/>
            </p:cNvSpPr>
            <p:nvPr/>
          </p:nvSpPr>
          <p:spPr bwMode="auto">
            <a:xfrm>
              <a:off x="4438" y="3080"/>
              <a:ext cx="62" cy="27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6" y="26"/>
                </a:cxn>
                <a:cxn ang="0">
                  <a:pos x="61" y="13"/>
                </a:cxn>
                <a:cxn ang="0">
                  <a:pos x="49" y="0"/>
                </a:cxn>
                <a:cxn ang="0">
                  <a:pos x="0" y="13"/>
                </a:cxn>
              </a:cxnLst>
              <a:rect l="0" t="0" r="r" b="b"/>
              <a:pathLst>
                <a:path w="62" h="27">
                  <a:moveTo>
                    <a:pt x="0" y="13"/>
                  </a:moveTo>
                  <a:lnTo>
                    <a:pt x="6" y="26"/>
                  </a:lnTo>
                  <a:lnTo>
                    <a:pt x="61" y="13"/>
                  </a:lnTo>
                  <a:lnTo>
                    <a:pt x="49" y="0"/>
                  </a:lnTo>
                  <a:lnTo>
                    <a:pt x="0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48" name="Freeform 160"/>
            <p:cNvSpPr>
              <a:spLocks/>
            </p:cNvSpPr>
            <p:nvPr/>
          </p:nvSpPr>
          <p:spPr bwMode="auto">
            <a:xfrm>
              <a:off x="4431" y="3094"/>
              <a:ext cx="18" cy="2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7" y="13"/>
                </a:cxn>
                <a:cxn ang="0">
                  <a:pos x="12" y="27"/>
                </a:cxn>
                <a:cxn ang="0">
                  <a:pos x="0" y="11"/>
                </a:cxn>
                <a:cxn ang="0">
                  <a:pos x="7" y="0"/>
                </a:cxn>
              </a:cxnLst>
              <a:rect l="0" t="0" r="r" b="b"/>
              <a:pathLst>
                <a:path w="18" h="28">
                  <a:moveTo>
                    <a:pt x="7" y="0"/>
                  </a:moveTo>
                  <a:lnTo>
                    <a:pt x="17" y="13"/>
                  </a:lnTo>
                  <a:lnTo>
                    <a:pt x="12" y="27"/>
                  </a:lnTo>
                  <a:lnTo>
                    <a:pt x="0" y="11"/>
                  </a:lnTo>
                  <a:lnTo>
                    <a:pt x="7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49" name="Freeform 161"/>
            <p:cNvSpPr>
              <a:spLocks/>
            </p:cNvSpPr>
            <p:nvPr/>
          </p:nvSpPr>
          <p:spPr bwMode="auto">
            <a:xfrm>
              <a:off x="4444" y="3093"/>
              <a:ext cx="60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4" y="13"/>
                </a:cxn>
                <a:cxn ang="0">
                  <a:pos x="55" y="0"/>
                </a:cxn>
                <a:cxn ang="0">
                  <a:pos x="59" y="13"/>
                </a:cxn>
                <a:cxn ang="0">
                  <a:pos x="0" y="27"/>
                </a:cxn>
              </a:cxnLst>
              <a:rect l="0" t="0" r="r" b="b"/>
              <a:pathLst>
                <a:path w="60" h="28">
                  <a:moveTo>
                    <a:pt x="0" y="27"/>
                  </a:moveTo>
                  <a:lnTo>
                    <a:pt x="4" y="13"/>
                  </a:lnTo>
                  <a:lnTo>
                    <a:pt x="55" y="0"/>
                  </a:lnTo>
                  <a:lnTo>
                    <a:pt x="59" y="13"/>
                  </a:lnTo>
                  <a:lnTo>
                    <a:pt x="0" y="27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50" name="Freeform 162"/>
            <p:cNvSpPr>
              <a:spLocks/>
            </p:cNvSpPr>
            <p:nvPr/>
          </p:nvSpPr>
          <p:spPr bwMode="auto">
            <a:xfrm>
              <a:off x="4493" y="3097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20"/>
                </a:cxn>
                <a:cxn ang="0">
                  <a:pos x="33" y="14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6" y="20"/>
                  </a:lnTo>
                  <a:lnTo>
                    <a:pt x="33" y="14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51" name="Freeform 163"/>
            <p:cNvSpPr>
              <a:spLocks/>
            </p:cNvSpPr>
            <p:nvPr/>
          </p:nvSpPr>
          <p:spPr bwMode="auto">
            <a:xfrm>
              <a:off x="4487" y="3103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52" name="Freeform 164"/>
            <p:cNvSpPr>
              <a:spLocks/>
            </p:cNvSpPr>
            <p:nvPr/>
          </p:nvSpPr>
          <p:spPr bwMode="auto">
            <a:xfrm>
              <a:off x="4499" y="3111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1" y="12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1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53" name="Freeform 165"/>
            <p:cNvSpPr>
              <a:spLocks/>
            </p:cNvSpPr>
            <p:nvPr/>
          </p:nvSpPr>
          <p:spPr bwMode="auto">
            <a:xfrm>
              <a:off x="4452" y="3106"/>
              <a:ext cx="40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9" y="20"/>
                </a:cxn>
                <a:cxn ang="0">
                  <a:pos x="39" y="13"/>
                </a:cxn>
                <a:cxn ang="0">
                  <a:pos x="27" y="0"/>
                </a:cxn>
                <a:cxn ang="0">
                  <a:pos x="0" y="6"/>
                </a:cxn>
              </a:cxnLst>
              <a:rect l="0" t="0" r="r" b="b"/>
              <a:pathLst>
                <a:path w="40" h="21">
                  <a:moveTo>
                    <a:pt x="0" y="6"/>
                  </a:moveTo>
                  <a:lnTo>
                    <a:pt x="9" y="20"/>
                  </a:lnTo>
                  <a:lnTo>
                    <a:pt x="39" y="13"/>
                  </a:lnTo>
                  <a:lnTo>
                    <a:pt x="27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54" name="Freeform 166"/>
            <p:cNvSpPr>
              <a:spLocks/>
            </p:cNvSpPr>
            <p:nvPr/>
          </p:nvSpPr>
          <p:spPr bwMode="auto">
            <a:xfrm>
              <a:off x="4446" y="3113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2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2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55" name="Freeform 167"/>
            <p:cNvSpPr>
              <a:spLocks/>
            </p:cNvSpPr>
            <p:nvPr/>
          </p:nvSpPr>
          <p:spPr bwMode="auto">
            <a:xfrm>
              <a:off x="4457" y="3119"/>
              <a:ext cx="38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4" y="7"/>
                </a:cxn>
                <a:cxn ang="0">
                  <a:pos x="34" y="0"/>
                </a:cxn>
                <a:cxn ang="0">
                  <a:pos x="37" y="13"/>
                </a:cxn>
                <a:cxn ang="0">
                  <a:pos x="0" y="22"/>
                </a:cxn>
              </a:cxnLst>
              <a:rect l="0" t="0" r="r" b="b"/>
              <a:pathLst>
                <a:path w="38" h="23">
                  <a:moveTo>
                    <a:pt x="0" y="22"/>
                  </a:moveTo>
                  <a:lnTo>
                    <a:pt x="4" y="7"/>
                  </a:lnTo>
                  <a:lnTo>
                    <a:pt x="34" y="0"/>
                  </a:lnTo>
                  <a:lnTo>
                    <a:pt x="37" y="13"/>
                  </a:lnTo>
                  <a:lnTo>
                    <a:pt x="0" y="22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56" name="Freeform 168"/>
            <p:cNvSpPr>
              <a:spLocks/>
            </p:cNvSpPr>
            <p:nvPr/>
          </p:nvSpPr>
          <p:spPr bwMode="auto">
            <a:xfrm>
              <a:off x="4445" y="3029"/>
              <a:ext cx="437" cy="125"/>
            </a:xfrm>
            <a:custGeom>
              <a:avLst/>
              <a:gdLst/>
              <a:ahLst/>
              <a:cxnLst>
                <a:cxn ang="0">
                  <a:pos x="4" y="111"/>
                </a:cxn>
                <a:cxn ang="0">
                  <a:pos x="428" y="0"/>
                </a:cxn>
                <a:cxn ang="0">
                  <a:pos x="436" y="8"/>
                </a:cxn>
                <a:cxn ang="0">
                  <a:pos x="10" y="124"/>
                </a:cxn>
                <a:cxn ang="0">
                  <a:pos x="0" y="113"/>
                </a:cxn>
                <a:cxn ang="0">
                  <a:pos x="4" y="111"/>
                </a:cxn>
              </a:cxnLst>
              <a:rect l="0" t="0" r="r" b="b"/>
              <a:pathLst>
                <a:path w="437" h="125">
                  <a:moveTo>
                    <a:pt x="4" y="111"/>
                  </a:moveTo>
                  <a:lnTo>
                    <a:pt x="428" y="0"/>
                  </a:lnTo>
                  <a:lnTo>
                    <a:pt x="436" y="8"/>
                  </a:lnTo>
                  <a:lnTo>
                    <a:pt x="10" y="124"/>
                  </a:lnTo>
                  <a:lnTo>
                    <a:pt x="0" y="113"/>
                  </a:lnTo>
                  <a:lnTo>
                    <a:pt x="4" y="11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57" name="Freeform 169"/>
            <p:cNvSpPr>
              <a:spLocks/>
            </p:cNvSpPr>
            <p:nvPr/>
          </p:nvSpPr>
          <p:spPr bwMode="auto">
            <a:xfrm>
              <a:off x="4365" y="3054"/>
              <a:ext cx="77" cy="136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" y="0"/>
                </a:cxn>
                <a:cxn ang="0">
                  <a:pos x="68" y="104"/>
                </a:cxn>
                <a:cxn ang="0">
                  <a:pos x="68" y="104"/>
                </a:cxn>
                <a:cxn ang="0">
                  <a:pos x="69" y="106"/>
                </a:cxn>
                <a:cxn ang="0">
                  <a:pos x="71" y="109"/>
                </a:cxn>
                <a:cxn ang="0">
                  <a:pos x="73" y="112"/>
                </a:cxn>
                <a:cxn ang="0">
                  <a:pos x="75" y="116"/>
                </a:cxn>
                <a:cxn ang="0">
                  <a:pos x="76" y="121"/>
                </a:cxn>
                <a:cxn ang="0">
                  <a:pos x="76" y="126"/>
                </a:cxn>
                <a:cxn ang="0">
                  <a:pos x="76" y="132"/>
                </a:cxn>
                <a:cxn ang="0">
                  <a:pos x="74" y="134"/>
                </a:cxn>
                <a:cxn ang="0">
                  <a:pos x="72" y="135"/>
                </a:cxn>
                <a:cxn ang="0">
                  <a:pos x="70" y="134"/>
                </a:cxn>
                <a:cxn ang="0">
                  <a:pos x="67" y="132"/>
                </a:cxn>
                <a:cxn ang="0">
                  <a:pos x="65" y="130"/>
                </a:cxn>
                <a:cxn ang="0">
                  <a:pos x="63" y="128"/>
                </a:cxn>
                <a:cxn ang="0">
                  <a:pos x="62" y="127"/>
                </a:cxn>
                <a:cxn ang="0">
                  <a:pos x="61" y="126"/>
                </a:cxn>
                <a:cxn ang="0">
                  <a:pos x="0" y="51"/>
                </a:cxn>
              </a:cxnLst>
              <a:rect l="0" t="0" r="r" b="b"/>
              <a:pathLst>
                <a:path w="77" h="136">
                  <a:moveTo>
                    <a:pt x="0" y="51"/>
                  </a:moveTo>
                  <a:lnTo>
                    <a:pt x="1" y="0"/>
                  </a:lnTo>
                  <a:lnTo>
                    <a:pt x="68" y="104"/>
                  </a:lnTo>
                  <a:lnTo>
                    <a:pt x="68" y="104"/>
                  </a:lnTo>
                  <a:lnTo>
                    <a:pt x="69" y="106"/>
                  </a:lnTo>
                  <a:lnTo>
                    <a:pt x="71" y="109"/>
                  </a:lnTo>
                  <a:lnTo>
                    <a:pt x="73" y="112"/>
                  </a:lnTo>
                  <a:lnTo>
                    <a:pt x="75" y="116"/>
                  </a:lnTo>
                  <a:lnTo>
                    <a:pt x="76" y="121"/>
                  </a:lnTo>
                  <a:lnTo>
                    <a:pt x="76" y="126"/>
                  </a:lnTo>
                  <a:lnTo>
                    <a:pt x="76" y="132"/>
                  </a:lnTo>
                  <a:lnTo>
                    <a:pt x="74" y="134"/>
                  </a:lnTo>
                  <a:lnTo>
                    <a:pt x="72" y="135"/>
                  </a:lnTo>
                  <a:lnTo>
                    <a:pt x="70" y="134"/>
                  </a:lnTo>
                  <a:lnTo>
                    <a:pt x="67" y="132"/>
                  </a:lnTo>
                  <a:lnTo>
                    <a:pt x="65" y="130"/>
                  </a:lnTo>
                  <a:lnTo>
                    <a:pt x="63" y="128"/>
                  </a:lnTo>
                  <a:lnTo>
                    <a:pt x="62" y="127"/>
                  </a:lnTo>
                  <a:lnTo>
                    <a:pt x="61" y="126"/>
                  </a:lnTo>
                  <a:lnTo>
                    <a:pt x="0" y="5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524458" name="Group 170"/>
          <p:cNvGrpSpPr>
            <a:grpSpLocks/>
          </p:cNvGrpSpPr>
          <p:nvPr/>
        </p:nvGrpSpPr>
        <p:grpSpPr bwMode="auto">
          <a:xfrm>
            <a:off x="6953250" y="1597025"/>
            <a:ext cx="1066800" cy="727075"/>
            <a:chOff x="4301" y="3343"/>
            <a:chExt cx="728" cy="350"/>
          </a:xfrm>
        </p:grpSpPr>
        <p:sp>
          <p:nvSpPr>
            <p:cNvPr id="524459" name="Freeform 171"/>
            <p:cNvSpPr>
              <a:spLocks/>
            </p:cNvSpPr>
            <p:nvPr/>
          </p:nvSpPr>
          <p:spPr bwMode="auto">
            <a:xfrm>
              <a:off x="4301" y="3343"/>
              <a:ext cx="728" cy="350"/>
            </a:xfrm>
            <a:custGeom>
              <a:avLst/>
              <a:gdLst/>
              <a:ahLst/>
              <a:cxnLst>
                <a:cxn ang="0">
                  <a:pos x="727" y="166"/>
                </a:cxn>
                <a:cxn ang="0">
                  <a:pos x="500" y="0"/>
                </a:cxn>
                <a:cxn ang="0">
                  <a:pos x="0" y="181"/>
                </a:cxn>
                <a:cxn ang="0">
                  <a:pos x="226" y="349"/>
                </a:cxn>
                <a:cxn ang="0">
                  <a:pos x="727" y="166"/>
                </a:cxn>
              </a:cxnLst>
              <a:rect l="0" t="0" r="r" b="b"/>
              <a:pathLst>
                <a:path w="728" h="350">
                  <a:moveTo>
                    <a:pt x="727" y="166"/>
                  </a:moveTo>
                  <a:lnTo>
                    <a:pt x="500" y="0"/>
                  </a:lnTo>
                  <a:lnTo>
                    <a:pt x="0" y="181"/>
                  </a:lnTo>
                  <a:lnTo>
                    <a:pt x="226" y="349"/>
                  </a:lnTo>
                  <a:lnTo>
                    <a:pt x="727" y="166"/>
                  </a:lnTo>
                </a:path>
              </a:pathLst>
            </a:custGeom>
            <a:solidFill>
              <a:srgbClr val="D4F5D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60" name="Freeform 172"/>
            <p:cNvSpPr>
              <a:spLocks/>
            </p:cNvSpPr>
            <p:nvPr/>
          </p:nvSpPr>
          <p:spPr bwMode="auto">
            <a:xfrm>
              <a:off x="4323" y="3355"/>
              <a:ext cx="685" cy="327"/>
            </a:xfrm>
            <a:custGeom>
              <a:avLst/>
              <a:gdLst/>
              <a:ahLst/>
              <a:cxnLst>
                <a:cxn ang="0">
                  <a:pos x="684" y="151"/>
                </a:cxn>
                <a:cxn ang="0">
                  <a:pos x="479" y="0"/>
                </a:cxn>
                <a:cxn ang="0">
                  <a:pos x="0" y="174"/>
                </a:cxn>
                <a:cxn ang="0">
                  <a:pos x="204" y="326"/>
                </a:cxn>
                <a:cxn ang="0">
                  <a:pos x="684" y="151"/>
                </a:cxn>
              </a:cxnLst>
              <a:rect l="0" t="0" r="r" b="b"/>
              <a:pathLst>
                <a:path w="685" h="327">
                  <a:moveTo>
                    <a:pt x="684" y="151"/>
                  </a:moveTo>
                  <a:lnTo>
                    <a:pt x="479" y="0"/>
                  </a:lnTo>
                  <a:lnTo>
                    <a:pt x="0" y="174"/>
                  </a:lnTo>
                  <a:lnTo>
                    <a:pt x="204" y="326"/>
                  </a:lnTo>
                  <a:lnTo>
                    <a:pt x="684" y="151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61" name="Freeform 173"/>
            <p:cNvSpPr>
              <a:spLocks/>
            </p:cNvSpPr>
            <p:nvPr/>
          </p:nvSpPr>
          <p:spPr bwMode="auto">
            <a:xfrm>
              <a:off x="4358" y="3375"/>
              <a:ext cx="612" cy="286"/>
            </a:xfrm>
            <a:custGeom>
              <a:avLst/>
              <a:gdLst/>
              <a:ahLst/>
              <a:cxnLst>
                <a:cxn ang="0">
                  <a:pos x="611" y="124"/>
                </a:cxn>
                <a:cxn ang="0">
                  <a:pos x="442" y="0"/>
                </a:cxn>
                <a:cxn ang="0">
                  <a:pos x="0" y="160"/>
                </a:cxn>
                <a:cxn ang="0">
                  <a:pos x="167" y="285"/>
                </a:cxn>
                <a:cxn ang="0">
                  <a:pos x="611" y="124"/>
                </a:cxn>
              </a:cxnLst>
              <a:rect l="0" t="0" r="r" b="b"/>
              <a:pathLst>
                <a:path w="612" h="286">
                  <a:moveTo>
                    <a:pt x="611" y="124"/>
                  </a:moveTo>
                  <a:lnTo>
                    <a:pt x="442" y="0"/>
                  </a:lnTo>
                  <a:lnTo>
                    <a:pt x="0" y="160"/>
                  </a:lnTo>
                  <a:lnTo>
                    <a:pt x="167" y="285"/>
                  </a:lnTo>
                  <a:lnTo>
                    <a:pt x="611" y="124"/>
                  </a:lnTo>
                </a:path>
              </a:pathLst>
            </a:custGeom>
            <a:solidFill>
              <a:srgbClr val="D4F5D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62" name="Freeform 174"/>
            <p:cNvSpPr>
              <a:spLocks/>
            </p:cNvSpPr>
            <p:nvPr/>
          </p:nvSpPr>
          <p:spPr bwMode="auto">
            <a:xfrm>
              <a:off x="4589" y="3467"/>
              <a:ext cx="180" cy="113"/>
            </a:xfrm>
            <a:custGeom>
              <a:avLst/>
              <a:gdLst/>
              <a:ahLst/>
              <a:cxnLst>
                <a:cxn ang="0">
                  <a:pos x="159" y="107"/>
                </a:cxn>
                <a:cxn ang="0">
                  <a:pos x="170" y="102"/>
                </a:cxn>
                <a:cxn ang="0">
                  <a:pos x="176" y="95"/>
                </a:cxn>
                <a:cxn ang="0">
                  <a:pos x="179" y="87"/>
                </a:cxn>
                <a:cxn ang="0">
                  <a:pos x="179" y="78"/>
                </a:cxn>
                <a:cxn ang="0">
                  <a:pos x="174" y="67"/>
                </a:cxn>
                <a:cxn ang="0">
                  <a:pos x="168" y="58"/>
                </a:cxn>
                <a:cxn ang="0">
                  <a:pos x="158" y="47"/>
                </a:cxn>
                <a:cxn ang="0">
                  <a:pos x="145" y="35"/>
                </a:cxn>
                <a:cxn ang="0">
                  <a:pos x="130" y="26"/>
                </a:cxn>
                <a:cxn ang="0">
                  <a:pos x="112" y="17"/>
                </a:cxn>
                <a:cxn ang="0">
                  <a:pos x="96" y="9"/>
                </a:cxn>
                <a:cxn ang="0">
                  <a:pos x="79" y="5"/>
                </a:cxn>
                <a:cxn ang="0">
                  <a:pos x="63" y="1"/>
                </a:cxn>
                <a:cxn ang="0">
                  <a:pos x="46" y="0"/>
                </a:cxn>
                <a:cxn ang="0">
                  <a:pos x="32" y="1"/>
                </a:cxn>
                <a:cxn ang="0">
                  <a:pos x="19" y="4"/>
                </a:cxn>
                <a:cxn ang="0">
                  <a:pos x="10" y="9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1" y="33"/>
                </a:cxn>
                <a:cxn ang="0">
                  <a:pos x="4" y="44"/>
                </a:cxn>
                <a:cxn ang="0">
                  <a:pos x="11" y="53"/>
                </a:cxn>
                <a:cxn ang="0">
                  <a:pos x="20" y="64"/>
                </a:cxn>
                <a:cxn ang="0">
                  <a:pos x="33" y="76"/>
                </a:cxn>
                <a:cxn ang="0">
                  <a:pos x="49" y="85"/>
                </a:cxn>
                <a:cxn ang="0">
                  <a:pos x="66" y="95"/>
                </a:cxn>
                <a:cxn ang="0">
                  <a:pos x="83" y="102"/>
                </a:cxn>
                <a:cxn ang="0">
                  <a:pos x="99" y="106"/>
                </a:cxn>
                <a:cxn ang="0">
                  <a:pos x="117" y="110"/>
                </a:cxn>
                <a:cxn ang="0">
                  <a:pos x="132" y="112"/>
                </a:cxn>
                <a:cxn ang="0">
                  <a:pos x="146" y="110"/>
                </a:cxn>
                <a:cxn ang="0">
                  <a:pos x="159" y="107"/>
                </a:cxn>
              </a:cxnLst>
              <a:rect l="0" t="0" r="r" b="b"/>
              <a:pathLst>
                <a:path w="180" h="113">
                  <a:moveTo>
                    <a:pt x="159" y="107"/>
                  </a:moveTo>
                  <a:lnTo>
                    <a:pt x="170" y="102"/>
                  </a:lnTo>
                  <a:lnTo>
                    <a:pt x="176" y="95"/>
                  </a:lnTo>
                  <a:lnTo>
                    <a:pt x="179" y="87"/>
                  </a:lnTo>
                  <a:lnTo>
                    <a:pt x="179" y="78"/>
                  </a:lnTo>
                  <a:lnTo>
                    <a:pt x="174" y="67"/>
                  </a:lnTo>
                  <a:lnTo>
                    <a:pt x="168" y="58"/>
                  </a:lnTo>
                  <a:lnTo>
                    <a:pt x="158" y="47"/>
                  </a:lnTo>
                  <a:lnTo>
                    <a:pt x="145" y="35"/>
                  </a:lnTo>
                  <a:lnTo>
                    <a:pt x="130" y="26"/>
                  </a:lnTo>
                  <a:lnTo>
                    <a:pt x="112" y="17"/>
                  </a:lnTo>
                  <a:lnTo>
                    <a:pt x="96" y="9"/>
                  </a:lnTo>
                  <a:lnTo>
                    <a:pt x="79" y="5"/>
                  </a:lnTo>
                  <a:lnTo>
                    <a:pt x="63" y="1"/>
                  </a:lnTo>
                  <a:lnTo>
                    <a:pt x="46" y="0"/>
                  </a:lnTo>
                  <a:lnTo>
                    <a:pt x="32" y="1"/>
                  </a:lnTo>
                  <a:lnTo>
                    <a:pt x="19" y="4"/>
                  </a:lnTo>
                  <a:lnTo>
                    <a:pt x="10" y="9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1" y="33"/>
                  </a:lnTo>
                  <a:lnTo>
                    <a:pt x="4" y="44"/>
                  </a:lnTo>
                  <a:lnTo>
                    <a:pt x="11" y="53"/>
                  </a:lnTo>
                  <a:lnTo>
                    <a:pt x="20" y="64"/>
                  </a:lnTo>
                  <a:lnTo>
                    <a:pt x="33" y="76"/>
                  </a:lnTo>
                  <a:lnTo>
                    <a:pt x="49" y="85"/>
                  </a:lnTo>
                  <a:lnTo>
                    <a:pt x="66" y="95"/>
                  </a:lnTo>
                  <a:lnTo>
                    <a:pt x="83" y="102"/>
                  </a:lnTo>
                  <a:lnTo>
                    <a:pt x="99" y="106"/>
                  </a:lnTo>
                  <a:lnTo>
                    <a:pt x="117" y="110"/>
                  </a:lnTo>
                  <a:lnTo>
                    <a:pt x="132" y="112"/>
                  </a:lnTo>
                  <a:lnTo>
                    <a:pt x="146" y="110"/>
                  </a:lnTo>
                  <a:lnTo>
                    <a:pt x="159" y="107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63" name="Freeform 175"/>
            <p:cNvSpPr>
              <a:spLocks/>
            </p:cNvSpPr>
            <p:nvPr/>
          </p:nvSpPr>
          <p:spPr bwMode="auto">
            <a:xfrm>
              <a:off x="4627" y="3492"/>
              <a:ext cx="99" cy="64"/>
            </a:xfrm>
            <a:custGeom>
              <a:avLst/>
              <a:gdLst/>
              <a:ahLst/>
              <a:cxnLst>
                <a:cxn ang="0">
                  <a:pos x="27" y="22"/>
                </a:cxn>
                <a:cxn ang="0">
                  <a:pos x="20" y="22"/>
                </a:cxn>
                <a:cxn ang="0">
                  <a:pos x="17" y="21"/>
                </a:cxn>
                <a:cxn ang="0">
                  <a:pos x="13" y="19"/>
                </a:cxn>
                <a:cxn ang="0">
                  <a:pos x="11" y="16"/>
                </a:cxn>
                <a:cxn ang="0">
                  <a:pos x="10" y="14"/>
                </a:cxn>
                <a:cxn ang="0">
                  <a:pos x="11" y="11"/>
                </a:cxn>
                <a:cxn ang="0">
                  <a:pos x="14" y="8"/>
                </a:cxn>
                <a:cxn ang="0">
                  <a:pos x="23" y="7"/>
                </a:cxn>
                <a:cxn ang="0">
                  <a:pos x="27" y="5"/>
                </a:cxn>
                <a:cxn ang="0">
                  <a:pos x="33" y="5"/>
                </a:cxn>
                <a:cxn ang="0">
                  <a:pos x="39" y="7"/>
                </a:cxn>
                <a:cxn ang="0">
                  <a:pos x="45" y="8"/>
                </a:cxn>
                <a:cxn ang="0">
                  <a:pos x="51" y="9"/>
                </a:cxn>
                <a:cxn ang="0">
                  <a:pos x="58" y="11"/>
                </a:cxn>
                <a:cxn ang="0">
                  <a:pos x="33" y="1"/>
                </a:cxn>
                <a:cxn ang="0">
                  <a:pos x="20" y="2"/>
                </a:cxn>
                <a:cxn ang="0">
                  <a:pos x="13" y="5"/>
                </a:cxn>
                <a:cxn ang="0">
                  <a:pos x="4" y="11"/>
                </a:cxn>
                <a:cxn ang="0">
                  <a:pos x="1" y="16"/>
                </a:cxn>
                <a:cxn ang="0">
                  <a:pos x="1" y="23"/>
                </a:cxn>
                <a:cxn ang="0">
                  <a:pos x="5" y="28"/>
                </a:cxn>
                <a:cxn ang="0">
                  <a:pos x="13" y="32"/>
                </a:cxn>
                <a:cxn ang="0">
                  <a:pos x="21" y="33"/>
                </a:cxn>
                <a:cxn ang="0">
                  <a:pos x="33" y="35"/>
                </a:cxn>
                <a:cxn ang="0">
                  <a:pos x="52" y="36"/>
                </a:cxn>
                <a:cxn ang="0">
                  <a:pos x="73" y="56"/>
                </a:cxn>
                <a:cxn ang="0">
                  <a:pos x="67" y="57"/>
                </a:cxn>
                <a:cxn ang="0">
                  <a:pos x="61" y="57"/>
                </a:cxn>
                <a:cxn ang="0">
                  <a:pos x="55" y="56"/>
                </a:cxn>
                <a:cxn ang="0">
                  <a:pos x="49" y="54"/>
                </a:cxn>
                <a:cxn ang="0">
                  <a:pos x="43" y="51"/>
                </a:cxn>
                <a:cxn ang="0">
                  <a:pos x="57" y="63"/>
                </a:cxn>
                <a:cxn ang="0">
                  <a:pos x="64" y="61"/>
                </a:cxn>
                <a:cxn ang="0">
                  <a:pos x="71" y="60"/>
                </a:cxn>
                <a:cxn ang="0">
                  <a:pos x="77" y="58"/>
                </a:cxn>
                <a:cxn ang="0">
                  <a:pos x="87" y="61"/>
                </a:cxn>
                <a:cxn ang="0">
                  <a:pos x="90" y="53"/>
                </a:cxn>
                <a:cxn ang="0">
                  <a:pos x="96" y="47"/>
                </a:cxn>
                <a:cxn ang="0">
                  <a:pos x="98" y="40"/>
                </a:cxn>
                <a:cxn ang="0">
                  <a:pos x="95" y="35"/>
                </a:cxn>
                <a:cxn ang="0">
                  <a:pos x="87" y="29"/>
                </a:cxn>
                <a:cxn ang="0">
                  <a:pos x="78" y="26"/>
                </a:cxn>
                <a:cxn ang="0">
                  <a:pos x="68" y="23"/>
                </a:cxn>
                <a:cxn ang="0">
                  <a:pos x="54" y="23"/>
                </a:cxn>
                <a:cxn ang="0">
                  <a:pos x="35" y="23"/>
                </a:cxn>
                <a:cxn ang="0">
                  <a:pos x="67" y="36"/>
                </a:cxn>
                <a:cxn ang="0">
                  <a:pos x="74" y="37"/>
                </a:cxn>
                <a:cxn ang="0">
                  <a:pos x="78" y="39"/>
                </a:cxn>
                <a:cxn ang="0">
                  <a:pos x="83" y="42"/>
                </a:cxn>
                <a:cxn ang="0">
                  <a:pos x="86" y="43"/>
                </a:cxn>
                <a:cxn ang="0">
                  <a:pos x="87" y="46"/>
                </a:cxn>
                <a:cxn ang="0">
                  <a:pos x="86" y="49"/>
                </a:cxn>
                <a:cxn ang="0">
                  <a:pos x="84" y="51"/>
                </a:cxn>
              </a:cxnLst>
              <a:rect l="0" t="0" r="r" b="b"/>
              <a:pathLst>
                <a:path w="99" h="64">
                  <a:moveTo>
                    <a:pt x="35" y="23"/>
                  </a:moveTo>
                  <a:lnTo>
                    <a:pt x="33" y="23"/>
                  </a:lnTo>
                  <a:lnTo>
                    <a:pt x="30" y="22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1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6" y="21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4" y="9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35" y="23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4" y="7"/>
                  </a:lnTo>
                  <a:lnTo>
                    <a:pt x="26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5"/>
                  </a:lnTo>
                  <a:lnTo>
                    <a:pt x="35" y="5"/>
                  </a:lnTo>
                  <a:lnTo>
                    <a:pt x="36" y="5"/>
                  </a:lnTo>
                  <a:lnTo>
                    <a:pt x="38" y="7"/>
                  </a:lnTo>
                  <a:lnTo>
                    <a:pt x="39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3" y="7"/>
                  </a:lnTo>
                  <a:lnTo>
                    <a:pt x="45" y="8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49" y="9"/>
                  </a:lnTo>
                  <a:lnTo>
                    <a:pt x="51" y="9"/>
                  </a:lnTo>
                  <a:lnTo>
                    <a:pt x="52" y="11"/>
                  </a:lnTo>
                  <a:lnTo>
                    <a:pt x="54" y="11"/>
                  </a:lnTo>
                  <a:lnTo>
                    <a:pt x="55" y="12"/>
                  </a:lnTo>
                  <a:lnTo>
                    <a:pt x="58" y="11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3" y="1"/>
                  </a:lnTo>
                  <a:lnTo>
                    <a:pt x="29" y="1"/>
                  </a:lnTo>
                  <a:lnTo>
                    <a:pt x="26" y="1"/>
                  </a:lnTo>
                  <a:lnTo>
                    <a:pt x="23" y="2"/>
                  </a:lnTo>
                  <a:lnTo>
                    <a:pt x="20" y="2"/>
                  </a:lnTo>
                  <a:lnTo>
                    <a:pt x="17" y="4"/>
                  </a:lnTo>
                  <a:lnTo>
                    <a:pt x="16" y="2"/>
                  </a:lnTo>
                  <a:lnTo>
                    <a:pt x="10" y="4"/>
                  </a:lnTo>
                  <a:lnTo>
                    <a:pt x="13" y="5"/>
                  </a:lnTo>
                  <a:lnTo>
                    <a:pt x="10" y="7"/>
                  </a:lnTo>
                  <a:lnTo>
                    <a:pt x="7" y="8"/>
                  </a:lnTo>
                  <a:lnTo>
                    <a:pt x="5" y="9"/>
                  </a:lnTo>
                  <a:lnTo>
                    <a:pt x="4" y="11"/>
                  </a:lnTo>
                  <a:lnTo>
                    <a:pt x="2" y="12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0" y="18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2" y="25"/>
                  </a:lnTo>
                  <a:lnTo>
                    <a:pt x="4" y="26"/>
                  </a:lnTo>
                  <a:lnTo>
                    <a:pt x="5" y="28"/>
                  </a:lnTo>
                  <a:lnTo>
                    <a:pt x="7" y="29"/>
                  </a:lnTo>
                  <a:lnTo>
                    <a:pt x="8" y="30"/>
                  </a:lnTo>
                  <a:lnTo>
                    <a:pt x="11" y="30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7" y="33"/>
                  </a:lnTo>
                  <a:lnTo>
                    <a:pt x="19" y="33"/>
                  </a:lnTo>
                  <a:lnTo>
                    <a:pt x="21" y="33"/>
                  </a:lnTo>
                  <a:lnTo>
                    <a:pt x="24" y="35"/>
                  </a:lnTo>
                  <a:lnTo>
                    <a:pt x="27" y="35"/>
                  </a:lnTo>
                  <a:lnTo>
                    <a:pt x="30" y="35"/>
                  </a:lnTo>
                  <a:lnTo>
                    <a:pt x="33" y="35"/>
                  </a:lnTo>
                  <a:lnTo>
                    <a:pt x="38" y="36"/>
                  </a:lnTo>
                  <a:lnTo>
                    <a:pt x="42" y="36"/>
                  </a:lnTo>
                  <a:lnTo>
                    <a:pt x="48" y="36"/>
                  </a:lnTo>
                  <a:lnTo>
                    <a:pt x="52" y="36"/>
                  </a:lnTo>
                  <a:lnTo>
                    <a:pt x="77" y="54"/>
                  </a:lnTo>
                  <a:lnTo>
                    <a:pt x="76" y="54"/>
                  </a:lnTo>
                  <a:lnTo>
                    <a:pt x="74" y="56"/>
                  </a:lnTo>
                  <a:lnTo>
                    <a:pt x="73" y="56"/>
                  </a:lnTo>
                  <a:lnTo>
                    <a:pt x="71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7" y="57"/>
                  </a:lnTo>
                  <a:lnTo>
                    <a:pt x="65" y="57"/>
                  </a:lnTo>
                  <a:lnTo>
                    <a:pt x="64" y="57"/>
                  </a:lnTo>
                  <a:lnTo>
                    <a:pt x="62" y="57"/>
                  </a:lnTo>
                  <a:lnTo>
                    <a:pt x="61" y="57"/>
                  </a:lnTo>
                  <a:lnTo>
                    <a:pt x="59" y="56"/>
                  </a:lnTo>
                  <a:lnTo>
                    <a:pt x="58" y="56"/>
                  </a:lnTo>
                  <a:lnTo>
                    <a:pt x="57" y="56"/>
                  </a:lnTo>
                  <a:lnTo>
                    <a:pt x="55" y="56"/>
                  </a:lnTo>
                  <a:lnTo>
                    <a:pt x="54" y="56"/>
                  </a:lnTo>
                  <a:lnTo>
                    <a:pt x="52" y="54"/>
                  </a:lnTo>
                  <a:lnTo>
                    <a:pt x="51" y="54"/>
                  </a:lnTo>
                  <a:lnTo>
                    <a:pt x="49" y="54"/>
                  </a:lnTo>
                  <a:lnTo>
                    <a:pt x="48" y="53"/>
                  </a:lnTo>
                  <a:lnTo>
                    <a:pt x="46" y="53"/>
                  </a:lnTo>
                  <a:lnTo>
                    <a:pt x="45" y="51"/>
                  </a:lnTo>
                  <a:lnTo>
                    <a:pt x="43" y="51"/>
                  </a:lnTo>
                  <a:lnTo>
                    <a:pt x="40" y="50"/>
                  </a:lnTo>
                  <a:lnTo>
                    <a:pt x="39" y="51"/>
                  </a:lnTo>
                  <a:lnTo>
                    <a:pt x="55" y="63"/>
                  </a:lnTo>
                  <a:lnTo>
                    <a:pt x="57" y="63"/>
                  </a:lnTo>
                  <a:lnTo>
                    <a:pt x="59" y="63"/>
                  </a:lnTo>
                  <a:lnTo>
                    <a:pt x="61" y="63"/>
                  </a:lnTo>
                  <a:lnTo>
                    <a:pt x="62" y="61"/>
                  </a:lnTo>
                  <a:lnTo>
                    <a:pt x="64" y="61"/>
                  </a:lnTo>
                  <a:lnTo>
                    <a:pt x="65" y="61"/>
                  </a:lnTo>
                  <a:lnTo>
                    <a:pt x="67" y="61"/>
                  </a:lnTo>
                  <a:lnTo>
                    <a:pt x="70" y="61"/>
                  </a:lnTo>
                  <a:lnTo>
                    <a:pt x="71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6" y="60"/>
                  </a:lnTo>
                  <a:lnTo>
                    <a:pt x="77" y="58"/>
                  </a:lnTo>
                  <a:lnTo>
                    <a:pt x="78" y="58"/>
                  </a:lnTo>
                  <a:lnTo>
                    <a:pt x="80" y="58"/>
                  </a:lnTo>
                  <a:lnTo>
                    <a:pt x="81" y="57"/>
                  </a:lnTo>
                  <a:lnTo>
                    <a:pt x="87" y="61"/>
                  </a:lnTo>
                  <a:lnTo>
                    <a:pt x="92" y="60"/>
                  </a:lnTo>
                  <a:lnTo>
                    <a:pt x="86" y="56"/>
                  </a:lnTo>
                  <a:lnTo>
                    <a:pt x="89" y="54"/>
                  </a:lnTo>
                  <a:lnTo>
                    <a:pt x="90" y="53"/>
                  </a:lnTo>
                  <a:lnTo>
                    <a:pt x="93" y="51"/>
                  </a:lnTo>
                  <a:lnTo>
                    <a:pt x="95" y="50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98" y="46"/>
                  </a:lnTo>
                  <a:lnTo>
                    <a:pt x="98" y="44"/>
                  </a:lnTo>
                  <a:lnTo>
                    <a:pt x="98" y="42"/>
                  </a:lnTo>
                  <a:lnTo>
                    <a:pt x="98" y="40"/>
                  </a:lnTo>
                  <a:lnTo>
                    <a:pt x="98" y="39"/>
                  </a:lnTo>
                  <a:lnTo>
                    <a:pt x="96" y="37"/>
                  </a:lnTo>
                  <a:lnTo>
                    <a:pt x="96" y="36"/>
                  </a:lnTo>
                  <a:lnTo>
                    <a:pt x="95" y="35"/>
                  </a:lnTo>
                  <a:lnTo>
                    <a:pt x="93" y="33"/>
                  </a:lnTo>
                  <a:lnTo>
                    <a:pt x="90" y="32"/>
                  </a:lnTo>
                  <a:lnTo>
                    <a:pt x="89" y="30"/>
                  </a:lnTo>
                  <a:lnTo>
                    <a:pt x="87" y="29"/>
                  </a:lnTo>
                  <a:lnTo>
                    <a:pt x="84" y="28"/>
                  </a:lnTo>
                  <a:lnTo>
                    <a:pt x="83" y="28"/>
                  </a:lnTo>
                  <a:lnTo>
                    <a:pt x="80" y="26"/>
                  </a:lnTo>
                  <a:lnTo>
                    <a:pt x="78" y="26"/>
                  </a:lnTo>
                  <a:lnTo>
                    <a:pt x="76" y="25"/>
                  </a:lnTo>
                  <a:lnTo>
                    <a:pt x="73" y="25"/>
                  </a:lnTo>
                  <a:lnTo>
                    <a:pt x="71" y="25"/>
                  </a:lnTo>
                  <a:lnTo>
                    <a:pt x="68" y="23"/>
                  </a:lnTo>
                  <a:lnTo>
                    <a:pt x="65" y="23"/>
                  </a:lnTo>
                  <a:lnTo>
                    <a:pt x="62" y="23"/>
                  </a:lnTo>
                  <a:lnTo>
                    <a:pt x="58" y="23"/>
                  </a:lnTo>
                  <a:lnTo>
                    <a:pt x="54" y="23"/>
                  </a:lnTo>
                  <a:lnTo>
                    <a:pt x="48" y="23"/>
                  </a:lnTo>
                  <a:lnTo>
                    <a:pt x="43" y="23"/>
                  </a:lnTo>
                  <a:lnTo>
                    <a:pt x="21" y="7"/>
                  </a:lnTo>
                  <a:lnTo>
                    <a:pt x="35" y="23"/>
                  </a:lnTo>
                  <a:lnTo>
                    <a:pt x="61" y="36"/>
                  </a:lnTo>
                  <a:lnTo>
                    <a:pt x="64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70" y="37"/>
                  </a:lnTo>
                  <a:lnTo>
                    <a:pt x="71" y="37"/>
                  </a:lnTo>
                  <a:lnTo>
                    <a:pt x="73" y="37"/>
                  </a:lnTo>
                  <a:lnTo>
                    <a:pt x="74" y="37"/>
                  </a:lnTo>
                  <a:lnTo>
                    <a:pt x="76" y="37"/>
                  </a:lnTo>
                  <a:lnTo>
                    <a:pt x="77" y="39"/>
                  </a:lnTo>
                  <a:lnTo>
                    <a:pt x="77" y="39"/>
                  </a:lnTo>
                  <a:lnTo>
                    <a:pt x="78" y="39"/>
                  </a:lnTo>
                  <a:lnTo>
                    <a:pt x="80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84" y="42"/>
                  </a:lnTo>
                  <a:lnTo>
                    <a:pt x="84" y="43"/>
                  </a:lnTo>
                  <a:lnTo>
                    <a:pt x="86" y="43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7" y="46"/>
                  </a:lnTo>
                  <a:lnTo>
                    <a:pt x="87" y="46"/>
                  </a:lnTo>
                  <a:lnTo>
                    <a:pt x="87" y="47"/>
                  </a:lnTo>
                  <a:lnTo>
                    <a:pt x="87" y="47"/>
                  </a:lnTo>
                  <a:lnTo>
                    <a:pt x="87" y="49"/>
                  </a:lnTo>
                  <a:lnTo>
                    <a:pt x="86" y="49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4" y="51"/>
                  </a:lnTo>
                  <a:lnTo>
                    <a:pt x="84" y="51"/>
                  </a:lnTo>
                  <a:lnTo>
                    <a:pt x="83" y="53"/>
                  </a:lnTo>
                  <a:lnTo>
                    <a:pt x="61" y="36"/>
                  </a:lnTo>
                  <a:lnTo>
                    <a:pt x="35" y="23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524464" name="Group 176"/>
          <p:cNvGrpSpPr>
            <a:grpSpLocks/>
          </p:cNvGrpSpPr>
          <p:nvPr/>
        </p:nvGrpSpPr>
        <p:grpSpPr bwMode="auto">
          <a:xfrm>
            <a:off x="774700" y="2511425"/>
            <a:ext cx="7096125" cy="215900"/>
            <a:chOff x="668" y="1488"/>
            <a:chExt cx="4470" cy="136"/>
          </a:xfrm>
        </p:grpSpPr>
        <p:sp>
          <p:nvSpPr>
            <p:cNvPr id="524465" name="Text Box 177"/>
            <p:cNvSpPr txBox="1">
              <a:spLocks noChangeArrowheads="1"/>
            </p:cNvSpPr>
            <p:nvPr/>
          </p:nvSpPr>
          <p:spPr bwMode="auto">
            <a:xfrm>
              <a:off x="668" y="1488"/>
              <a:ext cx="91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1.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建立客戶資料</a:t>
              </a:r>
            </a:p>
          </p:txBody>
        </p:sp>
        <p:sp>
          <p:nvSpPr>
            <p:cNvPr id="524466" name="Text Box 178"/>
            <p:cNvSpPr txBox="1">
              <a:spLocks noChangeArrowheads="1"/>
            </p:cNvSpPr>
            <p:nvPr/>
          </p:nvSpPr>
          <p:spPr bwMode="auto">
            <a:xfrm>
              <a:off x="4558" y="1488"/>
              <a:ext cx="580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4.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預收款</a:t>
              </a:r>
            </a:p>
          </p:txBody>
        </p:sp>
        <p:sp>
          <p:nvSpPr>
            <p:cNvPr id="524467" name="Text Box 179"/>
            <p:cNvSpPr txBox="1">
              <a:spLocks noChangeArrowheads="1"/>
            </p:cNvSpPr>
            <p:nvPr/>
          </p:nvSpPr>
          <p:spPr bwMode="auto">
            <a:xfrm>
              <a:off x="3214" y="1488"/>
              <a:ext cx="69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3.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輸入訂單</a:t>
              </a:r>
            </a:p>
          </p:txBody>
        </p:sp>
        <p:sp>
          <p:nvSpPr>
            <p:cNvPr id="524468" name="Text Box 180"/>
            <p:cNvSpPr txBox="1">
              <a:spLocks noChangeArrowheads="1"/>
            </p:cNvSpPr>
            <p:nvPr/>
          </p:nvSpPr>
          <p:spPr bwMode="auto">
            <a:xfrm>
              <a:off x="1960" y="1488"/>
              <a:ext cx="580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    2.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報價</a:t>
              </a:r>
            </a:p>
          </p:txBody>
        </p:sp>
      </p:grpSp>
      <p:grpSp>
        <p:nvGrpSpPr>
          <p:cNvPr id="524469" name="Group 181"/>
          <p:cNvGrpSpPr>
            <a:grpSpLocks/>
          </p:cNvGrpSpPr>
          <p:nvPr/>
        </p:nvGrpSpPr>
        <p:grpSpPr bwMode="auto">
          <a:xfrm>
            <a:off x="6953250" y="3425825"/>
            <a:ext cx="952500" cy="712788"/>
            <a:chOff x="2558" y="1377"/>
            <a:chExt cx="600" cy="449"/>
          </a:xfrm>
        </p:grpSpPr>
        <p:sp>
          <p:nvSpPr>
            <p:cNvPr id="524470" name="Freeform 182"/>
            <p:cNvSpPr>
              <a:spLocks/>
            </p:cNvSpPr>
            <p:nvPr/>
          </p:nvSpPr>
          <p:spPr bwMode="auto">
            <a:xfrm>
              <a:off x="2665" y="1477"/>
              <a:ext cx="52" cy="21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1" y="6"/>
                </a:cxn>
                <a:cxn ang="0">
                  <a:pos x="48" y="215"/>
                </a:cxn>
                <a:cxn ang="0">
                  <a:pos x="0" y="199"/>
                </a:cxn>
                <a:cxn ang="0">
                  <a:pos x="4" y="0"/>
                </a:cxn>
              </a:cxnLst>
              <a:rect l="0" t="0" r="r" b="b"/>
              <a:pathLst>
                <a:path w="52" h="216">
                  <a:moveTo>
                    <a:pt x="4" y="0"/>
                  </a:moveTo>
                  <a:lnTo>
                    <a:pt x="51" y="6"/>
                  </a:lnTo>
                  <a:lnTo>
                    <a:pt x="48" y="215"/>
                  </a:lnTo>
                  <a:lnTo>
                    <a:pt x="0" y="199"/>
                  </a:lnTo>
                  <a:lnTo>
                    <a:pt x="4" y="0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71" name="Freeform 183"/>
            <p:cNvSpPr>
              <a:spLocks/>
            </p:cNvSpPr>
            <p:nvPr/>
          </p:nvSpPr>
          <p:spPr bwMode="auto">
            <a:xfrm>
              <a:off x="2713" y="1480"/>
              <a:ext cx="55" cy="213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54" y="0"/>
                </a:cxn>
                <a:cxn ang="0">
                  <a:pos x="54" y="199"/>
                </a:cxn>
                <a:cxn ang="0">
                  <a:pos x="0" y="212"/>
                </a:cxn>
                <a:cxn ang="0">
                  <a:pos x="3" y="3"/>
                </a:cxn>
              </a:cxnLst>
              <a:rect l="0" t="0" r="r" b="b"/>
              <a:pathLst>
                <a:path w="55" h="213">
                  <a:moveTo>
                    <a:pt x="3" y="3"/>
                  </a:moveTo>
                  <a:lnTo>
                    <a:pt x="54" y="0"/>
                  </a:lnTo>
                  <a:lnTo>
                    <a:pt x="54" y="199"/>
                  </a:lnTo>
                  <a:lnTo>
                    <a:pt x="0" y="212"/>
                  </a:lnTo>
                  <a:lnTo>
                    <a:pt x="3" y="3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72" name="Freeform 184"/>
            <p:cNvSpPr>
              <a:spLocks/>
            </p:cNvSpPr>
            <p:nvPr/>
          </p:nvSpPr>
          <p:spPr bwMode="auto">
            <a:xfrm>
              <a:off x="2669" y="1470"/>
              <a:ext cx="96" cy="17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47" y="0"/>
                </a:cxn>
                <a:cxn ang="0">
                  <a:pos x="95" y="8"/>
                </a:cxn>
                <a:cxn ang="0">
                  <a:pos x="47" y="16"/>
                </a:cxn>
                <a:cxn ang="0">
                  <a:pos x="0" y="8"/>
                </a:cxn>
              </a:cxnLst>
              <a:rect l="0" t="0" r="r" b="b"/>
              <a:pathLst>
                <a:path w="96" h="17">
                  <a:moveTo>
                    <a:pt x="0" y="8"/>
                  </a:moveTo>
                  <a:lnTo>
                    <a:pt x="47" y="0"/>
                  </a:lnTo>
                  <a:lnTo>
                    <a:pt x="95" y="8"/>
                  </a:lnTo>
                  <a:lnTo>
                    <a:pt x="47" y="16"/>
                  </a:lnTo>
                  <a:lnTo>
                    <a:pt x="0" y="8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73" name="Freeform 185"/>
            <p:cNvSpPr>
              <a:spLocks/>
            </p:cNvSpPr>
            <p:nvPr/>
          </p:nvSpPr>
          <p:spPr bwMode="auto">
            <a:xfrm>
              <a:off x="2760" y="1385"/>
              <a:ext cx="71" cy="362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0" y="0"/>
                </a:cxn>
                <a:cxn ang="0">
                  <a:pos x="67" y="0"/>
                </a:cxn>
                <a:cxn ang="0">
                  <a:pos x="70" y="361"/>
                </a:cxn>
                <a:cxn ang="0">
                  <a:pos x="0" y="348"/>
                </a:cxn>
              </a:cxnLst>
              <a:rect l="0" t="0" r="r" b="b"/>
              <a:pathLst>
                <a:path w="71" h="362">
                  <a:moveTo>
                    <a:pt x="0" y="34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70" y="361"/>
                  </a:lnTo>
                  <a:lnTo>
                    <a:pt x="0" y="348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74" name="Freeform 186"/>
            <p:cNvSpPr>
              <a:spLocks/>
            </p:cNvSpPr>
            <p:nvPr/>
          </p:nvSpPr>
          <p:spPr bwMode="auto">
            <a:xfrm>
              <a:off x="2827" y="1382"/>
              <a:ext cx="61" cy="365"/>
            </a:xfrm>
            <a:custGeom>
              <a:avLst/>
              <a:gdLst/>
              <a:ahLst/>
              <a:cxnLst>
                <a:cxn ang="0">
                  <a:pos x="3" y="364"/>
                </a:cxn>
                <a:cxn ang="0">
                  <a:pos x="60" y="345"/>
                </a:cxn>
                <a:cxn ang="0">
                  <a:pos x="60" y="0"/>
                </a:cxn>
                <a:cxn ang="0">
                  <a:pos x="0" y="3"/>
                </a:cxn>
                <a:cxn ang="0">
                  <a:pos x="3" y="364"/>
                </a:cxn>
              </a:cxnLst>
              <a:rect l="0" t="0" r="r" b="b"/>
              <a:pathLst>
                <a:path w="61" h="365">
                  <a:moveTo>
                    <a:pt x="3" y="364"/>
                  </a:moveTo>
                  <a:lnTo>
                    <a:pt x="60" y="345"/>
                  </a:lnTo>
                  <a:lnTo>
                    <a:pt x="60" y="0"/>
                  </a:lnTo>
                  <a:lnTo>
                    <a:pt x="0" y="3"/>
                  </a:lnTo>
                  <a:lnTo>
                    <a:pt x="3" y="364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75" name="Freeform 187"/>
            <p:cNvSpPr>
              <a:spLocks/>
            </p:cNvSpPr>
            <p:nvPr/>
          </p:nvSpPr>
          <p:spPr bwMode="auto">
            <a:xfrm>
              <a:off x="2767" y="1377"/>
              <a:ext cx="118" cy="1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1" y="16"/>
                </a:cxn>
                <a:cxn ang="0">
                  <a:pos x="117" y="5"/>
                </a:cxn>
                <a:cxn ang="0">
                  <a:pos x="60" y="0"/>
                </a:cxn>
                <a:cxn ang="0">
                  <a:pos x="0" y="5"/>
                </a:cxn>
              </a:cxnLst>
              <a:rect l="0" t="0" r="r" b="b"/>
              <a:pathLst>
                <a:path w="118" h="17">
                  <a:moveTo>
                    <a:pt x="0" y="5"/>
                  </a:moveTo>
                  <a:lnTo>
                    <a:pt x="61" y="16"/>
                  </a:lnTo>
                  <a:lnTo>
                    <a:pt x="117" y="5"/>
                  </a:lnTo>
                  <a:lnTo>
                    <a:pt x="60" y="0"/>
                  </a:lnTo>
                  <a:lnTo>
                    <a:pt x="0" y="5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76" name="Freeform 188"/>
            <p:cNvSpPr>
              <a:spLocks/>
            </p:cNvSpPr>
            <p:nvPr/>
          </p:nvSpPr>
          <p:spPr bwMode="auto">
            <a:xfrm>
              <a:off x="2909" y="1426"/>
              <a:ext cx="52" cy="295"/>
            </a:xfrm>
            <a:custGeom>
              <a:avLst/>
              <a:gdLst/>
              <a:ahLst/>
              <a:cxnLst>
                <a:cxn ang="0">
                  <a:pos x="0" y="291"/>
                </a:cxn>
                <a:cxn ang="0">
                  <a:pos x="0" y="0"/>
                </a:cxn>
                <a:cxn ang="0">
                  <a:pos x="51" y="3"/>
                </a:cxn>
                <a:cxn ang="0">
                  <a:pos x="51" y="294"/>
                </a:cxn>
                <a:cxn ang="0">
                  <a:pos x="0" y="291"/>
                </a:cxn>
              </a:cxnLst>
              <a:rect l="0" t="0" r="r" b="b"/>
              <a:pathLst>
                <a:path w="52" h="295">
                  <a:moveTo>
                    <a:pt x="0" y="291"/>
                  </a:moveTo>
                  <a:lnTo>
                    <a:pt x="0" y="0"/>
                  </a:lnTo>
                  <a:lnTo>
                    <a:pt x="51" y="3"/>
                  </a:lnTo>
                  <a:lnTo>
                    <a:pt x="51" y="294"/>
                  </a:lnTo>
                  <a:lnTo>
                    <a:pt x="0" y="291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77" name="Freeform 189"/>
            <p:cNvSpPr>
              <a:spLocks/>
            </p:cNvSpPr>
            <p:nvPr/>
          </p:nvSpPr>
          <p:spPr bwMode="auto">
            <a:xfrm>
              <a:off x="2957" y="1423"/>
              <a:ext cx="48" cy="298"/>
            </a:xfrm>
            <a:custGeom>
              <a:avLst/>
              <a:gdLst/>
              <a:ahLst/>
              <a:cxnLst>
                <a:cxn ang="0">
                  <a:pos x="0" y="297"/>
                </a:cxn>
                <a:cxn ang="0">
                  <a:pos x="47" y="285"/>
                </a:cxn>
                <a:cxn ang="0">
                  <a:pos x="47" y="0"/>
                </a:cxn>
                <a:cxn ang="0">
                  <a:pos x="3" y="6"/>
                </a:cxn>
                <a:cxn ang="0">
                  <a:pos x="0" y="297"/>
                </a:cxn>
              </a:cxnLst>
              <a:rect l="0" t="0" r="r" b="b"/>
              <a:pathLst>
                <a:path w="48" h="298">
                  <a:moveTo>
                    <a:pt x="0" y="297"/>
                  </a:moveTo>
                  <a:lnTo>
                    <a:pt x="47" y="285"/>
                  </a:lnTo>
                  <a:lnTo>
                    <a:pt x="47" y="0"/>
                  </a:lnTo>
                  <a:lnTo>
                    <a:pt x="3" y="6"/>
                  </a:lnTo>
                  <a:lnTo>
                    <a:pt x="0" y="297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78" name="Freeform 190"/>
            <p:cNvSpPr>
              <a:spLocks/>
            </p:cNvSpPr>
            <p:nvPr/>
          </p:nvSpPr>
          <p:spPr bwMode="auto">
            <a:xfrm>
              <a:off x="2906" y="1414"/>
              <a:ext cx="97" cy="2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47" y="0"/>
                </a:cxn>
                <a:cxn ang="0">
                  <a:pos x="96" y="7"/>
                </a:cxn>
                <a:cxn ang="0">
                  <a:pos x="47" y="19"/>
                </a:cxn>
                <a:cxn ang="0">
                  <a:pos x="0" y="11"/>
                </a:cxn>
              </a:cxnLst>
              <a:rect l="0" t="0" r="r" b="b"/>
              <a:pathLst>
                <a:path w="97" h="20">
                  <a:moveTo>
                    <a:pt x="0" y="11"/>
                  </a:moveTo>
                  <a:lnTo>
                    <a:pt x="47" y="0"/>
                  </a:lnTo>
                  <a:lnTo>
                    <a:pt x="96" y="7"/>
                  </a:lnTo>
                  <a:lnTo>
                    <a:pt x="47" y="19"/>
                  </a:lnTo>
                  <a:lnTo>
                    <a:pt x="0" y="11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79" name="Freeform 191"/>
            <p:cNvSpPr>
              <a:spLocks/>
            </p:cNvSpPr>
            <p:nvPr/>
          </p:nvSpPr>
          <p:spPr bwMode="auto">
            <a:xfrm>
              <a:off x="3106" y="1584"/>
              <a:ext cx="52" cy="144"/>
            </a:xfrm>
            <a:custGeom>
              <a:avLst/>
              <a:gdLst/>
              <a:ahLst/>
              <a:cxnLst>
                <a:cxn ang="0">
                  <a:pos x="0" y="143"/>
                </a:cxn>
                <a:cxn ang="0">
                  <a:pos x="0" y="22"/>
                </a:cxn>
                <a:cxn ang="0">
                  <a:pos x="51" y="0"/>
                </a:cxn>
                <a:cxn ang="0">
                  <a:pos x="51" y="117"/>
                </a:cxn>
                <a:cxn ang="0">
                  <a:pos x="0" y="143"/>
                </a:cxn>
              </a:cxnLst>
              <a:rect l="0" t="0" r="r" b="b"/>
              <a:pathLst>
                <a:path w="52" h="144">
                  <a:moveTo>
                    <a:pt x="0" y="143"/>
                  </a:moveTo>
                  <a:lnTo>
                    <a:pt x="0" y="22"/>
                  </a:lnTo>
                  <a:lnTo>
                    <a:pt x="51" y="0"/>
                  </a:lnTo>
                  <a:lnTo>
                    <a:pt x="51" y="117"/>
                  </a:lnTo>
                  <a:lnTo>
                    <a:pt x="0" y="143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80" name="Freeform 192"/>
            <p:cNvSpPr>
              <a:spLocks/>
            </p:cNvSpPr>
            <p:nvPr/>
          </p:nvSpPr>
          <p:spPr bwMode="auto">
            <a:xfrm>
              <a:off x="2989" y="1587"/>
              <a:ext cx="118" cy="140"/>
            </a:xfrm>
            <a:custGeom>
              <a:avLst/>
              <a:gdLst/>
              <a:ahLst/>
              <a:cxnLst>
                <a:cxn ang="0">
                  <a:pos x="117" y="139"/>
                </a:cxn>
                <a:cxn ang="0">
                  <a:pos x="0" y="113"/>
                </a:cxn>
                <a:cxn ang="0">
                  <a:pos x="0" y="0"/>
                </a:cxn>
                <a:cxn ang="0">
                  <a:pos x="117" y="19"/>
                </a:cxn>
                <a:cxn ang="0">
                  <a:pos x="117" y="139"/>
                </a:cxn>
              </a:cxnLst>
              <a:rect l="0" t="0" r="r" b="b"/>
              <a:pathLst>
                <a:path w="118" h="140">
                  <a:moveTo>
                    <a:pt x="117" y="139"/>
                  </a:moveTo>
                  <a:lnTo>
                    <a:pt x="0" y="113"/>
                  </a:lnTo>
                  <a:lnTo>
                    <a:pt x="0" y="0"/>
                  </a:lnTo>
                  <a:lnTo>
                    <a:pt x="117" y="19"/>
                  </a:lnTo>
                  <a:lnTo>
                    <a:pt x="117" y="139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81" name="Freeform 193"/>
            <p:cNvSpPr>
              <a:spLocks/>
            </p:cNvSpPr>
            <p:nvPr/>
          </p:nvSpPr>
          <p:spPr bwMode="auto">
            <a:xfrm>
              <a:off x="2992" y="1568"/>
              <a:ext cx="166" cy="39"/>
            </a:xfrm>
            <a:custGeom>
              <a:avLst/>
              <a:gdLst/>
              <a:ahLst/>
              <a:cxnLst>
                <a:cxn ang="0">
                  <a:pos x="114" y="38"/>
                </a:cxn>
                <a:cxn ang="0">
                  <a:pos x="165" y="16"/>
                </a:cxn>
                <a:cxn ang="0">
                  <a:pos x="60" y="0"/>
                </a:cxn>
                <a:cxn ang="0">
                  <a:pos x="0" y="19"/>
                </a:cxn>
                <a:cxn ang="0">
                  <a:pos x="114" y="38"/>
                </a:cxn>
              </a:cxnLst>
              <a:rect l="0" t="0" r="r" b="b"/>
              <a:pathLst>
                <a:path w="166" h="39">
                  <a:moveTo>
                    <a:pt x="114" y="38"/>
                  </a:moveTo>
                  <a:lnTo>
                    <a:pt x="165" y="16"/>
                  </a:lnTo>
                  <a:lnTo>
                    <a:pt x="60" y="0"/>
                  </a:lnTo>
                  <a:lnTo>
                    <a:pt x="0" y="19"/>
                  </a:lnTo>
                  <a:lnTo>
                    <a:pt x="114" y="38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82" name="Freeform 194"/>
            <p:cNvSpPr>
              <a:spLocks/>
            </p:cNvSpPr>
            <p:nvPr/>
          </p:nvSpPr>
          <p:spPr bwMode="auto">
            <a:xfrm>
              <a:off x="2558" y="1553"/>
              <a:ext cx="89" cy="2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1"/>
                </a:cxn>
                <a:cxn ang="0">
                  <a:pos x="88" y="202"/>
                </a:cxn>
                <a:cxn ang="0">
                  <a:pos x="88" y="19"/>
                </a:cxn>
                <a:cxn ang="0">
                  <a:pos x="0" y="0"/>
                </a:cxn>
              </a:cxnLst>
              <a:rect l="0" t="0" r="r" b="b"/>
              <a:pathLst>
                <a:path w="89" h="203">
                  <a:moveTo>
                    <a:pt x="0" y="0"/>
                  </a:moveTo>
                  <a:lnTo>
                    <a:pt x="0" y="171"/>
                  </a:lnTo>
                  <a:lnTo>
                    <a:pt x="88" y="202"/>
                  </a:lnTo>
                  <a:lnTo>
                    <a:pt x="88" y="19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83" name="Freeform 195"/>
            <p:cNvSpPr>
              <a:spLocks/>
            </p:cNvSpPr>
            <p:nvPr/>
          </p:nvSpPr>
          <p:spPr bwMode="auto">
            <a:xfrm>
              <a:off x="2643" y="1549"/>
              <a:ext cx="115" cy="207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114" y="0"/>
                </a:cxn>
                <a:cxn ang="0">
                  <a:pos x="114" y="175"/>
                </a:cxn>
                <a:cxn ang="0">
                  <a:pos x="0" y="206"/>
                </a:cxn>
                <a:cxn ang="0">
                  <a:pos x="3" y="23"/>
                </a:cxn>
              </a:cxnLst>
              <a:rect l="0" t="0" r="r" b="b"/>
              <a:pathLst>
                <a:path w="115" h="207">
                  <a:moveTo>
                    <a:pt x="3" y="23"/>
                  </a:moveTo>
                  <a:lnTo>
                    <a:pt x="114" y="0"/>
                  </a:lnTo>
                  <a:lnTo>
                    <a:pt x="114" y="175"/>
                  </a:lnTo>
                  <a:lnTo>
                    <a:pt x="0" y="206"/>
                  </a:lnTo>
                  <a:lnTo>
                    <a:pt x="3" y="23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84" name="Freeform 196"/>
            <p:cNvSpPr>
              <a:spLocks/>
            </p:cNvSpPr>
            <p:nvPr/>
          </p:nvSpPr>
          <p:spPr bwMode="auto">
            <a:xfrm>
              <a:off x="2558" y="1537"/>
              <a:ext cx="200" cy="3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20" y="0"/>
                </a:cxn>
                <a:cxn ang="0">
                  <a:pos x="199" y="12"/>
                </a:cxn>
                <a:cxn ang="0">
                  <a:pos x="85" y="35"/>
                </a:cxn>
                <a:cxn ang="0">
                  <a:pos x="0" y="16"/>
                </a:cxn>
              </a:cxnLst>
              <a:rect l="0" t="0" r="r" b="b"/>
              <a:pathLst>
                <a:path w="200" h="36">
                  <a:moveTo>
                    <a:pt x="0" y="16"/>
                  </a:moveTo>
                  <a:lnTo>
                    <a:pt x="120" y="0"/>
                  </a:lnTo>
                  <a:lnTo>
                    <a:pt x="199" y="12"/>
                  </a:lnTo>
                  <a:lnTo>
                    <a:pt x="85" y="35"/>
                  </a:lnTo>
                  <a:lnTo>
                    <a:pt x="0" y="16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85" name="Freeform 197"/>
            <p:cNvSpPr>
              <a:spLocks/>
            </p:cNvSpPr>
            <p:nvPr/>
          </p:nvSpPr>
          <p:spPr bwMode="auto">
            <a:xfrm>
              <a:off x="2662" y="1606"/>
              <a:ext cx="71" cy="1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67" y="168"/>
                </a:cxn>
                <a:cxn ang="0">
                  <a:pos x="70" y="16"/>
                </a:cxn>
                <a:cxn ang="0">
                  <a:pos x="0" y="0"/>
                </a:cxn>
              </a:cxnLst>
              <a:rect l="0" t="0" r="r" b="b"/>
              <a:pathLst>
                <a:path w="71" h="169">
                  <a:moveTo>
                    <a:pt x="0" y="0"/>
                  </a:moveTo>
                  <a:lnTo>
                    <a:pt x="0" y="149"/>
                  </a:lnTo>
                  <a:lnTo>
                    <a:pt x="67" y="168"/>
                  </a:lnTo>
                  <a:lnTo>
                    <a:pt x="70" y="16"/>
                  </a:lnTo>
                  <a:lnTo>
                    <a:pt x="0" y="0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86" name="Freeform 198"/>
            <p:cNvSpPr>
              <a:spLocks/>
            </p:cNvSpPr>
            <p:nvPr/>
          </p:nvSpPr>
          <p:spPr bwMode="auto">
            <a:xfrm>
              <a:off x="2729" y="1600"/>
              <a:ext cx="102" cy="172"/>
            </a:xfrm>
            <a:custGeom>
              <a:avLst/>
              <a:gdLst/>
              <a:ahLst/>
              <a:cxnLst>
                <a:cxn ang="0">
                  <a:pos x="0" y="171"/>
                </a:cxn>
                <a:cxn ang="0">
                  <a:pos x="101" y="143"/>
                </a:cxn>
                <a:cxn ang="0">
                  <a:pos x="101" y="0"/>
                </a:cxn>
                <a:cxn ang="0">
                  <a:pos x="0" y="22"/>
                </a:cxn>
                <a:cxn ang="0">
                  <a:pos x="0" y="171"/>
                </a:cxn>
              </a:cxnLst>
              <a:rect l="0" t="0" r="r" b="b"/>
              <a:pathLst>
                <a:path w="102" h="172">
                  <a:moveTo>
                    <a:pt x="0" y="171"/>
                  </a:moveTo>
                  <a:lnTo>
                    <a:pt x="101" y="143"/>
                  </a:lnTo>
                  <a:lnTo>
                    <a:pt x="101" y="0"/>
                  </a:lnTo>
                  <a:lnTo>
                    <a:pt x="0" y="22"/>
                  </a:lnTo>
                  <a:lnTo>
                    <a:pt x="0" y="171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87" name="Freeform 199"/>
            <p:cNvSpPr>
              <a:spLocks/>
            </p:cNvSpPr>
            <p:nvPr/>
          </p:nvSpPr>
          <p:spPr bwMode="auto">
            <a:xfrm>
              <a:off x="2662" y="1587"/>
              <a:ext cx="166" cy="36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98" y="0"/>
                </a:cxn>
                <a:cxn ang="0">
                  <a:pos x="165" y="13"/>
                </a:cxn>
                <a:cxn ang="0">
                  <a:pos x="64" y="35"/>
                </a:cxn>
                <a:cxn ang="0">
                  <a:pos x="0" y="19"/>
                </a:cxn>
              </a:cxnLst>
              <a:rect l="0" t="0" r="r" b="b"/>
              <a:pathLst>
                <a:path w="166" h="36">
                  <a:moveTo>
                    <a:pt x="0" y="19"/>
                  </a:moveTo>
                  <a:lnTo>
                    <a:pt x="98" y="0"/>
                  </a:lnTo>
                  <a:lnTo>
                    <a:pt x="165" y="13"/>
                  </a:lnTo>
                  <a:lnTo>
                    <a:pt x="64" y="35"/>
                  </a:lnTo>
                  <a:lnTo>
                    <a:pt x="0" y="19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88" name="Freeform 200"/>
            <p:cNvSpPr>
              <a:spLocks/>
            </p:cNvSpPr>
            <p:nvPr/>
          </p:nvSpPr>
          <p:spPr bwMode="auto">
            <a:xfrm>
              <a:off x="2862" y="1654"/>
              <a:ext cx="134" cy="1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"/>
                </a:cxn>
                <a:cxn ang="0">
                  <a:pos x="133" y="123"/>
                </a:cxn>
                <a:cxn ang="0">
                  <a:pos x="133" y="22"/>
                </a:cxn>
                <a:cxn ang="0">
                  <a:pos x="0" y="0"/>
                </a:cxn>
              </a:cxnLst>
              <a:rect l="0" t="0" r="r" b="b"/>
              <a:pathLst>
                <a:path w="134" h="124">
                  <a:moveTo>
                    <a:pt x="0" y="0"/>
                  </a:moveTo>
                  <a:lnTo>
                    <a:pt x="0" y="95"/>
                  </a:lnTo>
                  <a:lnTo>
                    <a:pt x="133" y="123"/>
                  </a:lnTo>
                  <a:lnTo>
                    <a:pt x="133" y="22"/>
                  </a:lnTo>
                  <a:lnTo>
                    <a:pt x="0" y="0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89" name="Freeform 201"/>
            <p:cNvSpPr>
              <a:spLocks/>
            </p:cNvSpPr>
            <p:nvPr/>
          </p:nvSpPr>
          <p:spPr bwMode="auto">
            <a:xfrm>
              <a:off x="2995" y="1651"/>
              <a:ext cx="68" cy="127"/>
            </a:xfrm>
            <a:custGeom>
              <a:avLst/>
              <a:gdLst/>
              <a:ahLst/>
              <a:cxnLst>
                <a:cxn ang="0">
                  <a:pos x="0" y="126"/>
                </a:cxn>
                <a:cxn ang="0">
                  <a:pos x="67" y="95"/>
                </a:cxn>
                <a:cxn ang="0">
                  <a:pos x="67" y="0"/>
                </a:cxn>
                <a:cxn ang="0">
                  <a:pos x="0" y="25"/>
                </a:cxn>
                <a:cxn ang="0">
                  <a:pos x="0" y="126"/>
                </a:cxn>
              </a:cxnLst>
              <a:rect l="0" t="0" r="r" b="b"/>
              <a:pathLst>
                <a:path w="68" h="127">
                  <a:moveTo>
                    <a:pt x="0" y="126"/>
                  </a:moveTo>
                  <a:lnTo>
                    <a:pt x="67" y="95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0" y="126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90" name="Freeform 202"/>
            <p:cNvSpPr>
              <a:spLocks/>
            </p:cNvSpPr>
            <p:nvPr/>
          </p:nvSpPr>
          <p:spPr bwMode="auto">
            <a:xfrm>
              <a:off x="3039" y="1663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91" name="Freeform 203"/>
            <p:cNvSpPr>
              <a:spLocks/>
            </p:cNvSpPr>
            <p:nvPr/>
          </p:nvSpPr>
          <p:spPr bwMode="auto">
            <a:xfrm>
              <a:off x="3039" y="1717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92" name="Freeform 204"/>
            <p:cNvSpPr>
              <a:spLocks/>
            </p:cNvSpPr>
            <p:nvPr/>
          </p:nvSpPr>
          <p:spPr bwMode="auto">
            <a:xfrm>
              <a:off x="3013" y="1697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5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93" name="Freeform 205"/>
            <p:cNvSpPr>
              <a:spLocks/>
            </p:cNvSpPr>
            <p:nvPr/>
          </p:nvSpPr>
          <p:spPr bwMode="auto">
            <a:xfrm>
              <a:off x="3110" y="1606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94" name="Freeform 206"/>
            <p:cNvSpPr>
              <a:spLocks/>
            </p:cNvSpPr>
            <p:nvPr/>
          </p:nvSpPr>
          <p:spPr bwMode="auto">
            <a:xfrm>
              <a:off x="3131" y="1626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95" name="Freeform 207"/>
            <p:cNvSpPr>
              <a:spLocks/>
            </p:cNvSpPr>
            <p:nvPr/>
          </p:nvSpPr>
          <p:spPr bwMode="auto">
            <a:xfrm>
              <a:off x="2964" y="1433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96" name="Freeform 208"/>
            <p:cNvSpPr>
              <a:spLocks/>
            </p:cNvSpPr>
            <p:nvPr/>
          </p:nvSpPr>
          <p:spPr bwMode="auto">
            <a:xfrm>
              <a:off x="2986" y="1460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97" name="Freeform 209"/>
            <p:cNvSpPr>
              <a:spLocks/>
            </p:cNvSpPr>
            <p:nvPr/>
          </p:nvSpPr>
          <p:spPr bwMode="auto">
            <a:xfrm>
              <a:off x="2966" y="1523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98" name="Freeform 210"/>
            <p:cNvSpPr>
              <a:spLocks/>
            </p:cNvSpPr>
            <p:nvPr/>
          </p:nvSpPr>
          <p:spPr bwMode="auto">
            <a:xfrm>
              <a:off x="2966" y="1491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499" name="Freeform 211"/>
            <p:cNvSpPr>
              <a:spLocks/>
            </p:cNvSpPr>
            <p:nvPr/>
          </p:nvSpPr>
          <p:spPr bwMode="auto">
            <a:xfrm>
              <a:off x="2986" y="1520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00" name="Freeform 212"/>
            <p:cNvSpPr>
              <a:spLocks/>
            </p:cNvSpPr>
            <p:nvPr/>
          </p:nvSpPr>
          <p:spPr bwMode="auto">
            <a:xfrm>
              <a:off x="2985" y="1557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01" name="Freeform 213"/>
            <p:cNvSpPr>
              <a:spLocks/>
            </p:cNvSpPr>
            <p:nvPr/>
          </p:nvSpPr>
          <p:spPr bwMode="auto">
            <a:xfrm>
              <a:off x="2864" y="1393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02" name="Freeform 214"/>
            <p:cNvSpPr>
              <a:spLocks/>
            </p:cNvSpPr>
            <p:nvPr/>
          </p:nvSpPr>
          <p:spPr bwMode="auto">
            <a:xfrm>
              <a:off x="2840" y="1436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03" name="Freeform 215"/>
            <p:cNvSpPr>
              <a:spLocks/>
            </p:cNvSpPr>
            <p:nvPr/>
          </p:nvSpPr>
          <p:spPr bwMode="auto">
            <a:xfrm>
              <a:off x="2769" y="1393"/>
              <a:ext cx="17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1"/>
                </a:cxn>
              </a:cxnLst>
              <a:rect l="0" t="0" r="r" b="b"/>
              <a:pathLst>
                <a:path w="17" h="22">
                  <a:moveTo>
                    <a:pt x="0" y="21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04" name="Freeform 216"/>
            <p:cNvSpPr>
              <a:spLocks/>
            </p:cNvSpPr>
            <p:nvPr/>
          </p:nvSpPr>
          <p:spPr bwMode="auto">
            <a:xfrm>
              <a:off x="2787" y="1432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05" name="Freeform 217"/>
            <p:cNvSpPr>
              <a:spLocks/>
            </p:cNvSpPr>
            <p:nvPr/>
          </p:nvSpPr>
          <p:spPr bwMode="auto">
            <a:xfrm>
              <a:off x="2807" y="1514"/>
              <a:ext cx="17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1"/>
                </a:cxn>
                <a:cxn ang="0">
                  <a:pos x="16" y="1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2">
                  <a:moveTo>
                    <a:pt x="0" y="21"/>
                  </a:moveTo>
                  <a:lnTo>
                    <a:pt x="16" y="21"/>
                  </a:lnTo>
                  <a:lnTo>
                    <a:pt x="16" y="1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06" name="Freeform 218"/>
            <p:cNvSpPr>
              <a:spLocks/>
            </p:cNvSpPr>
            <p:nvPr/>
          </p:nvSpPr>
          <p:spPr bwMode="auto">
            <a:xfrm>
              <a:off x="2765" y="1475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07" name="Freeform 219"/>
            <p:cNvSpPr>
              <a:spLocks/>
            </p:cNvSpPr>
            <p:nvPr/>
          </p:nvSpPr>
          <p:spPr bwMode="auto">
            <a:xfrm>
              <a:off x="2766" y="1556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08" name="Freeform 220"/>
            <p:cNvSpPr>
              <a:spLocks/>
            </p:cNvSpPr>
            <p:nvPr/>
          </p:nvSpPr>
          <p:spPr bwMode="auto">
            <a:xfrm>
              <a:off x="2568" y="1681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09" name="Freeform 221"/>
            <p:cNvSpPr>
              <a:spLocks/>
            </p:cNvSpPr>
            <p:nvPr/>
          </p:nvSpPr>
          <p:spPr bwMode="auto">
            <a:xfrm>
              <a:off x="2568" y="1621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10" name="Freeform 222"/>
            <p:cNvSpPr>
              <a:spLocks/>
            </p:cNvSpPr>
            <p:nvPr/>
          </p:nvSpPr>
          <p:spPr bwMode="auto">
            <a:xfrm>
              <a:off x="2593" y="1577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3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3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11" name="Freeform 223"/>
            <p:cNvSpPr>
              <a:spLocks/>
            </p:cNvSpPr>
            <p:nvPr/>
          </p:nvSpPr>
          <p:spPr bwMode="auto">
            <a:xfrm>
              <a:off x="2612" y="1663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12" name="Freeform 224"/>
            <p:cNvSpPr>
              <a:spLocks/>
            </p:cNvSpPr>
            <p:nvPr/>
          </p:nvSpPr>
          <p:spPr bwMode="auto">
            <a:xfrm>
              <a:off x="2682" y="1661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13" name="Freeform 225"/>
            <p:cNvSpPr>
              <a:spLocks/>
            </p:cNvSpPr>
            <p:nvPr/>
          </p:nvSpPr>
          <p:spPr bwMode="auto">
            <a:xfrm>
              <a:off x="2708" y="1635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14" name="Freeform 226"/>
            <p:cNvSpPr>
              <a:spLocks/>
            </p:cNvSpPr>
            <p:nvPr/>
          </p:nvSpPr>
          <p:spPr bwMode="auto">
            <a:xfrm>
              <a:off x="2840" y="1483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15" name="Freeform 227"/>
            <p:cNvSpPr>
              <a:spLocks/>
            </p:cNvSpPr>
            <p:nvPr/>
          </p:nvSpPr>
          <p:spPr bwMode="auto">
            <a:xfrm>
              <a:off x="2863" y="1455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16" name="Freeform 228"/>
            <p:cNvSpPr>
              <a:spLocks/>
            </p:cNvSpPr>
            <p:nvPr/>
          </p:nvSpPr>
          <p:spPr bwMode="auto">
            <a:xfrm>
              <a:off x="2729" y="1495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17" name="Freeform 229"/>
            <p:cNvSpPr>
              <a:spLocks/>
            </p:cNvSpPr>
            <p:nvPr/>
          </p:nvSpPr>
          <p:spPr bwMode="auto">
            <a:xfrm>
              <a:off x="2664" y="1574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18" name="Freeform 230"/>
            <p:cNvSpPr>
              <a:spLocks/>
            </p:cNvSpPr>
            <p:nvPr/>
          </p:nvSpPr>
          <p:spPr bwMode="auto">
            <a:xfrm>
              <a:off x="2712" y="1565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19" name="Freeform 231"/>
            <p:cNvSpPr>
              <a:spLocks/>
            </p:cNvSpPr>
            <p:nvPr/>
          </p:nvSpPr>
          <p:spPr bwMode="auto">
            <a:xfrm>
              <a:off x="2860" y="1517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20" name="Freeform 232"/>
            <p:cNvSpPr>
              <a:spLocks/>
            </p:cNvSpPr>
            <p:nvPr/>
          </p:nvSpPr>
          <p:spPr bwMode="auto">
            <a:xfrm>
              <a:off x="2842" y="1562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21" name="Freeform 233"/>
            <p:cNvSpPr>
              <a:spLocks/>
            </p:cNvSpPr>
            <p:nvPr/>
          </p:nvSpPr>
          <p:spPr bwMode="auto">
            <a:xfrm>
              <a:off x="2745" y="1629"/>
              <a:ext cx="17" cy="26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4"/>
                </a:cxn>
                <a:cxn ang="0">
                  <a:pos x="0" y="25"/>
                </a:cxn>
              </a:cxnLst>
              <a:rect l="0" t="0" r="r" b="b"/>
              <a:pathLst>
                <a:path w="17" h="26">
                  <a:moveTo>
                    <a:pt x="0" y="25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2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22" name="Freeform 234"/>
            <p:cNvSpPr>
              <a:spLocks/>
            </p:cNvSpPr>
            <p:nvPr/>
          </p:nvSpPr>
          <p:spPr bwMode="auto">
            <a:xfrm>
              <a:off x="2791" y="1619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4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2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23" name="Freeform 235"/>
            <p:cNvSpPr>
              <a:spLocks/>
            </p:cNvSpPr>
            <p:nvPr/>
          </p:nvSpPr>
          <p:spPr bwMode="auto">
            <a:xfrm>
              <a:off x="2764" y="1662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24" name="Freeform 236"/>
            <p:cNvSpPr>
              <a:spLocks/>
            </p:cNvSpPr>
            <p:nvPr/>
          </p:nvSpPr>
          <p:spPr bwMode="auto">
            <a:xfrm>
              <a:off x="2834" y="1667"/>
              <a:ext cx="17" cy="26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4"/>
                </a:cxn>
                <a:cxn ang="0">
                  <a:pos x="0" y="25"/>
                </a:cxn>
              </a:cxnLst>
              <a:rect l="0" t="0" r="r" b="b"/>
              <a:pathLst>
                <a:path w="17" h="26">
                  <a:moveTo>
                    <a:pt x="0" y="25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2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25" name="Freeform 237"/>
            <p:cNvSpPr>
              <a:spLocks/>
            </p:cNvSpPr>
            <p:nvPr/>
          </p:nvSpPr>
          <p:spPr bwMode="auto">
            <a:xfrm>
              <a:off x="2862" y="1632"/>
              <a:ext cx="201" cy="45"/>
            </a:xfrm>
            <a:custGeom>
              <a:avLst/>
              <a:gdLst/>
              <a:ahLst/>
              <a:cxnLst>
                <a:cxn ang="0">
                  <a:pos x="133" y="44"/>
                </a:cxn>
                <a:cxn ang="0">
                  <a:pos x="0" y="22"/>
                </a:cxn>
                <a:cxn ang="0">
                  <a:pos x="82" y="0"/>
                </a:cxn>
                <a:cxn ang="0">
                  <a:pos x="200" y="19"/>
                </a:cxn>
                <a:cxn ang="0">
                  <a:pos x="133" y="44"/>
                </a:cxn>
              </a:cxnLst>
              <a:rect l="0" t="0" r="r" b="b"/>
              <a:pathLst>
                <a:path w="201" h="45">
                  <a:moveTo>
                    <a:pt x="133" y="44"/>
                  </a:moveTo>
                  <a:lnTo>
                    <a:pt x="0" y="22"/>
                  </a:lnTo>
                  <a:lnTo>
                    <a:pt x="82" y="0"/>
                  </a:lnTo>
                  <a:lnTo>
                    <a:pt x="200" y="19"/>
                  </a:lnTo>
                  <a:lnTo>
                    <a:pt x="133" y="44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26" name="Freeform 238"/>
            <p:cNvSpPr>
              <a:spLocks/>
            </p:cNvSpPr>
            <p:nvPr/>
          </p:nvSpPr>
          <p:spPr bwMode="auto">
            <a:xfrm>
              <a:off x="2764" y="1739"/>
              <a:ext cx="93" cy="87"/>
            </a:xfrm>
            <a:custGeom>
              <a:avLst/>
              <a:gdLst/>
              <a:ahLst/>
              <a:cxnLst>
                <a:cxn ang="0">
                  <a:pos x="92" y="86"/>
                </a:cxn>
                <a:cxn ang="0">
                  <a:pos x="0" y="64"/>
                </a:cxn>
                <a:cxn ang="0">
                  <a:pos x="0" y="0"/>
                </a:cxn>
                <a:cxn ang="0">
                  <a:pos x="92" y="23"/>
                </a:cxn>
                <a:cxn ang="0">
                  <a:pos x="92" y="86"/>
                </a:cxn>
              </a:cxnLst>
              <a:rect l="0" t="0" r="r" b="b"/>
              <a:pathLst>
                <a:path w="93" h="87">
                  <a:moveTo>
                    <a:pt x="92" y="86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92" y="23"/>
                  </a:lnTo>
                  <a:lnTo>
                    <a:pt x="92" y="86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27" name="Freeform 239"/>
            <p:cNvSpPr>
              <a:spLocks/>
            </p:cNvSpPr>
            <p:nvPr/>
          </p:nvSpPr>
          <p:spPr bwMode="auto">
            <a:xfrm>
              <a:off x="2856" y="1739"/>
              <a:ext cx="51" cy="87"/>
            </a:xfrm>
            <a:custGeom>
              <a:avLst/>
              <a:gdLst/>
              <a:ahLst/>
              <a:cxnLst>
                <a:cxn ang="0">
                  <a:pos x="50" y="64"/>
                </a:cxn>
                <a:cxn ang="0">
                  <a:pos x="0" y="86"/>
                </a:cxn>
                <a:cxn ang="0">
                  <a:pos x="0" y="23"/>
                </a:cxn>
                <a:cxn ang="0">
                  <a:pos x="50" y="0"/>
                </a:cxn>
                <a:cxn ang="0">
                  <a:pos x="50" y="64"/>
                </a:cxn>
              </a:cxnLst>
              <a:rect l="0" t="0" r="r" b="b"/>
              <a:pathLst>
                <a:path w="51" h="87">
                  <a:moveTo>
                    <a:pt x="50" y="64"/>
                  </a:moveTo>
                  <a:lnTo>
                    <a:pt x="0" y="86"/>
                  </a:lnTo>
                  <a:lnTo>
                    <a:pt x="0" y="23"/>
                  </a:lnTo>
                  <a:lnTo>
                    <a:pt x="50" y="0"/>
                  </a:lnTo>
                  <a:lnTo>
                    <a:pt x="50" y="64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28" name="Freeform 240"/>
            <p:cNvSpPr>
              <a:spLocks/>
            </p:cNvSpPr>
            <p:nvPr/>
          </p:nvSpPr>
          <p:spPr bwMode="auto">
            <a:xfrm>
              <a:off x="2764" y="1724"/>
              <a:ext cx="143" cy="39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50" y="0"/>
                </a:cxn>
                <a:cxn ang="0">
                  <a:pos x="142" y="15"/>
                </a:cxn>
                <a:cxn ang="0">
                  <a:pos x="92" y="38"/>
                </a:cxn>
                <a:cxn ang="0">
                  <a:pos x="0" y="15"/>
                </a:cxn>
              </a:cxnLst>
              <a:rect l="0" t="0" r="r" b="b"/>
              <a:pathLst>
                <a:path w="143" h="39">
                  <a:moveTo>
                    <a:pt x="0" y="15"/>
                  </a:moveTo>
                  <a:lnTo>
                    <a:pt x="50" y="0"/>
                  </a:lnTo>
                  <a:lnTo>
                    <a:pt x="142" y="15"/>
                  </a:lnTo>
                  <a:lnTo>
                    <a:pt x="92" y="38"/>
                  </a:lnTo>
                  <a:lnTo>
                    <a:pt x="0" y="15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29" name="Freeform 241"/>
            <p:cNvSpPr>
              <a:spLocks/>
            </p:cNvSpPr>
            <p:nvPr/>
          </p:nvSpPr>
          <p:spPr bwMode="auto">
            <a:xfrm>
              <a:off x="2862" y="1761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30" name="Freeform 242"/>
            <p:cNvSpPr>
              <a:spLocks/>
            </p:cNvSpPr>
            <p:nvPr/>
          </p:nvSpPr>
          <p:spPr bwMode="auto">
            <a:xfrm>
              <a:off x="2776" y="1753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4" y="24"/>
                </a:cxn>
                <a:cxn ang="0">
                  <a:pos x="16" y="3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4" y="24"/>
                  </a:lnTo>
                  <a:lnTo>
                    <a:pt x="16" y="3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31" name="Freeform 243"/>
            <p:cNvSpPr>
              <a:spLocks/>
            </p:cNvSpPr>
            <p:nvPr/>
          </p:nvSpPr>
          <p:spPr bwMode="auto">
            <a:xfrm>
              <a:off x="2874" y="1670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32" name="Freeform 244"/>
            <p:cNvSpPr>
              <a:spLocks/>
            </p:cNvSpPr>
            <p:nvPr/>
          </p:nvSpPr>
          <p:spPr bwMode="auto">
            <a:xfrm>
              <a:off x="2903" y="1705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33" name="Freeform 245"/>
            <p:cNvSpPr>
              <a:spLocks/>
            </p:cNvSpPr>
            <p:nvPr/>
          </p:nvSpPr>
          <p:spPr bwMode="auto">
            <a:xfrm>
              <a:off x="2940" y="1684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34" name="Freeform 246"/>
            <p:cNvSpPr>
              <a:spLocks/>
            </p:cNvSpPr>
            <p:nvPr/>
          </p:nvSpPr>
          <p:spPr bwMode="auto">
            <a:xfrm>
              <a:off x="3008" y="1606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3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3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35" name="Freeform 247"/>
            <p:cNvSpPr>
              <a:spLocks/>
            </p:cNvSpPr>
            <p:nvPr/>
          </p:nvSpPr>
          <p:spPr bwMode="auto">
            <a:xfrm>
              <a:off x="3057" y="1616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36" name="Freeform 248"/>
            <p:cNvSpPr>
              <a:spLocks/>
            </p:cNvSpPr>
            <p:nvPr/>
          </p:nvSpPr>
          <p:spPr bwMode="auto">
            <a:xfrm>
              <a:off x="2825" y="1766"/>
              <a:ext cx="17" cy="24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0"/>
                </a:cxn>
              </a:cxnLst>
              <a:rect l="0" t="0" r="r" b="b"/>
              <a:pathLst>
                <a:path w="17" h="24">
                  <a:moveTo>
                    <a:pt x="0" y="20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524537" name="Group 249"/>
          <p:cNvGrpSpPr>
            <a:grpSpLocks/>
          </p:cNvGrpSpPr>
          <p:nvPr/>
        </p:nvGrpSpPr>
        <p:grpSpPr bwMode="auto">
          <a:xfrm>
            <a:off x="2914650" y="1597025"/>
            <a:ext cx="914400" cy="885825"/>
            <a:chOff x="867" y="1227"/>
            <a:chExt cx="586" cy="670"/>
          </a:xfrm>
        </p:grpSpPr>
        <p:sp>
          <p:nvSpPr>
            <p:cNvPr id="524538" name="Freeform 250"/>
            <p:cNvSpPr>
              <a:spLocks/>
            </p:cNvSpPr>
            <p:nvPr/>
          </p:nvSpPr>
          <p:spPr bwMode="auto">
            <a:xfrm>
              <a:off x="910" y="1227"/>
              <a:ext cx="308" cy="541"/>
            </a:xfrm>
            <a:custGeom>
              <a:avLst/>
              <a:gdLst/>
              <a:ahLst/>
              <a:cxnLst>
                <a:cxn ang="0">
                  <a:pos x="137" y="169"/>
                </a:cxn>
                <a:cxn ang="0">
                  <a:pos x="130" y="122"/>
                </a:cxn>
                <a:cxn ang="0">
                  <a:pos x="102" y="112"/>
                </a:cxn>
                <a:cxn ang="0">
                  <a:pos x="101" y="104"/>
                </a:cxn>
                <a:cxn ang="0">
                  <a:pos x="104" y="102"/>
                </a:cxn>
                <a:cxn ang="0">
                  <a:pos x="114" y="99"/>
                </a:cxn>
                <a:cxn ang="0">
                  <a:pos x="121" y="81"/>
                </a:cxn>
                <a:cxn ang="0">
                  <a:pos x="122" y="72"/>
                </a:cxn>
                <a:cxn ang="0">
                  <a:pos x="127" y="70"/>
                </a:cxn>
                <a:cxn ang="0">
                  <a:pos x="126" y="59"/>
                </a:cxn>
                <a:cxn ang="0">
                  <a:pos x="120" y="43"/>
                </a:cxn>
                <a:cxn ang="0">
                  <a:pos x="113" y="21"/>
                </a:cxn>
                <a:cxn ang="0">
                  <a:pos x="95" y="5"/>
                </a:cxn>
                <a:cxn ang="0">
                  <a:pos x="70" y="1"/>
                </a:cxn>
                <a:cxn ang="0">
                  <a:pos x="46" y="15"/>
                </a:cxn>
                <a:cxn ang="0">
                  <a:pos x="38" y="36"/>
                </a:cxn>
                <a:cxn ang="0">
                  <a:pos x="38" y="62"/>
                </a:cxn>
                <a:cxn ang="0">
                  <a:pos x="46" y="81"/>
                </a:cxn>
                <a:cxn ang="0">
                  <a:pos x="50" y="105"/>
                </a:cxn>
                <a:cxn ang="0">
                  <a:pos x="21" y="129"/>
                </a:cxn>
                <a:cxn ang="0">
                  <a:pos x="4" y="151"/>
                </a:cxn>
                <a:cxn ang="0">
                  <a:pos x="1" y="181"/>
                </a:cxn>
                <a:cxn ang="0">
                  <a:pos x="16" y="245"/>
                </a:cxn>
                <a:cxn ang="0">
                  <a:pos x="16" y="292"/>
                </a:cxn>
                <a:cxn ang="0">
                  <a:pos x="21" y="337"/>
                </a:cxn>
                <a:cxn ang="0">
                  <a:pos x="50" y="372"/>
                </a:cxn>
                <a:cxn ang="0">
                  <a:pos x="83" y="372"/>
                </a:cxn>
                <a:cxn ang="0">
                  <a:pos x="132" y="367"/>
                </a:cxn>
                <a:cxn ang="0">
                  <a:pos x="174" y="367"/>
                </a:cxn>
                <a:cxn ang="0">
                  <a:pos x="214" y="376"/>
                </a:cxn>
                <a:cxn ang="0">
                  <a:pos x="214" y="396"/>
                </a:cxn>
                <a:cxn ang="0">
                  <a:pos x="212" y="437"/>
                </a:cxn>
                <a:cxn ang="0">
                  <a:pos x="220" y="488"/>
                </a:cxn>
                <a:cxn ang="0">
                  <a:pos x="216" y="515"/>
                </a:cxn>
                <a:cxn ang="0">
                  <a:pos x="216" y="525"/>
                </a:cxn>
                <a:cxn ang="0">
                  <a:pos x="236" y="537"/>
                </a:cxn>
                <a:cxn ang="0">
                  <a:pos x="262" y="537"/>
                </a:cxn>
                <a:cxn ang="0">
                  <a:pos x="289" y="538"/>
                </a:cxn>
                <a:cxn ang="0">
                  <a:pos x="304" y="532"/>
                </a:cxn>
                <a:cxn ang="0">
                  <a:pos x="301" y="522"/>
                </a:cxn>
                <a:cxn ang="0">
                  <a:pos x="264" y="511"/>
                </a:cxn>
                <a:cxn ang="0">
                  <a:pos x="253" y="491"/>
                </a:cxn>
                <a:cxn ang="0">
                  <a:pos x="257" y="458"/>
                </a:cxn>
                <a:cxn ang="0">
                  <a:pos x="264" y="414"/>
                </a:cxn>
                <a:cxn ang="0">
                  <a:pos x="267" y="387"/>
                </a:cxn>
                <a:cxn ang="0">
                  <a:pos x="274" y="371"/>
                </a:cxn>
                <a:cxn ang="0">
                  <a:pos x="271" y="350"/>
                </a:cxn>
                <a:cxn ang="0">
                  <a:pos x="242" y="330"/>
                </a:cxn>
                <a:cxn ang="0">
                  <a:pos x="205" y="314"/>
                </a:cxn>
                <a:cxn ang="0">
                  <a:pos x="176" y="306"/>
                </a:cxn>
                <a:cxn ang="0">
                  <a:pos x="153" y="296"/>
                </a:cxn>
              </a:cxnLst>
              <a:rect l="0" t="0" r="r" b="b"/>
              <a:pathLst>
                <a:path w="308" h="541">
                  <a:moveTo>
                    <a:pt x="132" y="205"/>
                  </a:moveTo>
                  <a:lnTo>
                    <a:pt x="133" y="202"/>
                  </a:lnTo>
                  <a:lnTo>
                    <a:pt x="134" y="194"/>
                  </a:lnTo>
                  <a:lnTo>
                    <a:pt x="135" y="182"/>
                  </a:lnTo>
                  <a:lnTo>
                    <a:pt x="137" y="169"/>
                  </a:lnTo>
                  <a:lnTo>
                    <a:pt x="137" y="155"/>
                  </a:lnTo>
                  <a:lnTo>
                    <a:pt x="138" y="142"/>
                  </a:lnTo>
                  <a:lnTo>
                    <a:pt x="137" y="132"/>
                  </a:lnTo>
                  <a:lnTo>
                    <a:pt x="134" y="125"/>
                  </a:lnTo>
                  <a:lnTo>
                    <a:pt x="130" y="122"/>
                  </a:lnTo>
                  <a:lnTo>
                    <a:pt x="124" y="119"/>
                  </a:lnTo>
                  <a:lnTo>
                    <a:pt x="118" y="117"/>
                  </a:lnTo>
                  <a:lnTo>
                    <a:pt x="112" y="115"/>
                  </a:lnTo>
                  <a:lnTo>
                    <a:pt x="107" y="113"/>
                  </a:lnTo>
                  <a:lnTo>
                    <a:pt x="102" y="112"/>
                  </a:lnTo>
                  <a:lnTo>
                    <a:pt x="99" y="110"/>
                  </a:lnTo>
                  <a:lnTo>
                    <a:pt x="99" y="109"/>
                  </a:lnTo>
                  <a:lnTo>
                    <a:pt x="100" y="107"/>
                  </a:lnTo>
                  <a:lnTo>
                    <a:pt x="101" y="106"/>
                  </a:lnTo>
                  <a:lnTo>
                    <a:pt x="101" y="104"/>
                  </a:lnTo>
                  <a:lnTo>
                    <a:pt x="102" y="103"/>
                  </a:lnTo>
                  <a:lnTo>
                    <a:pt x="102" y="102"/>
                  </a:lnTo>
                  <a:lnTo>
                    <a:pt x="102" y="101"/>
                  </a:lnTo>
                  <a:lnTo>
                    <a:pt x="103" y="102"/>
                  </a:lnTo>
                  <a:lnTo>
                    <a:pt x="104" y="102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2" y="100"/>
                  </a:lnTo>
                  <a:lnTo>
                    <a:pt x="114" y="99"/>
                  </a:lnTo>
                  <a:lnTo>
                    <a:pt x="115" y="97"/>
                  </a:lnTo>
                  <a:lnTo>
                    <a:pt x="117" y="93"/>
                  </a:lnTo>
                  <a:lnTo>
                    <a:pt x="119" y="89"/>
                  </a:lnTo>
                  <a:lnTo>
                    <a:pt x="120" y="85"/>
                  </a:lnTo>
                  <a:lnTo>
                    <a:pt x="121" y="81"/>
                  </a:lnTo>
                  <a:lnTo>
                    <a:pt x="121" y="77"/>
                  </a:lnTo>
                  <a:lnTo>
                    <a:pt x="122" y="74"/>
                  </a:lnTo>
                  <a:lnTo>
                    <a:pt x="122" y="72"/>
                  </a:lnTo>
                  <a:lnTo>
                    <a:pt x="122" y="71"/>
                  </a:lnTo>
                  <a:lnTo>
                    <a:pt x="122" y="72"/>
                  </a:lnTo>
                  <a:lnTo>
                    <a:pt x="123" y="72"/>
                  </a:lnTo>
                  <a:lnTo>
                    <a:pt x="124" y="72"/>
                  </a:lnTo>
                  <a:lnTo>
                    <a:pt x="125" y="71"/>
                  </a:lnTo>
                  <a:lnTo>
                    <a:pt x="126" y="71"/>
                  </a:lnTo>
                  <a:lnTo>
                    <a:pt x="127" y="70"/>
                  </a:lnTo>
                  <a:lnTo>
                    <a:pt x="128" y="69"/>
                  </a:lnTo>
                  <a:lnTo>
                    <a:pt x="128" y="68"/>
                  </a:lnTo>
                  <a:lnTo>
                    <a:pt x="128" y="66"/>
                  </a:lnTo>
                  <a:lnTo>
                    <a:pt x="127" y="63"/>
                  </a:lnTo>
                  <a:lnTo>
                    <a:pt x="126" y="59"/>
                  </a:lnTo>
                  <a:lnTo>
                    <a:pt x="125" y="56"/>
                  </a:lnTo>
                  <a:lnTo>
                    <a:pt x="123" y="52"/>
                  </a:lnTo>
                  <a:lnTo>
                    <a:pt x="122" y="49"/>
                  </a:lnTo>
                  <a:lnTo>
                    <a:pt x="121" y="46"/>
                  </a:lnTo>
                  <a:lnTo>
                    <a:pt x="120" y="43"/>
                  </a:lnTo>
                  <a:lnTo>
                    <a:pt x="119" y="40"/>
                  </a:lnTo>
                  <a:lnTo>
                    <a:pt x="119" y="36"/>
                  </a:lnTo>
                  <a:lnTo>
                    <a:pt x="117" y="32"/>
                  </a:lnTo>
                  <a:lnTo>
                    <a:pt x="116" y="26"/>
                  </a:lnTo>
                  <a:lnTo>
                    <a:pt x="113" y="21"/>
                  </a:lnTo>
                  <a:lnTo>
                    <a:pt x="111" y="16"/>
                  </a:lnTo>
                  <a:lnTo>
                    <a:pt x="107" y="12"/>
                  </a:lnTo>
                  <a:lnTo>
                    <a:pt x="104" y="10"/>
                  </a:lnTo>
                  <a:lnTo>
                    <a:pt x="99" y="7"/>
                  </a:lnTo>
                  <a:lnTo>
                    <a:pt x="95" y="5"/>
                  </a:lnTo>
                  <a:lnTo>
                    <a:pt x="91" y="3"/>
                  </a:lnTo>
                  <a:lnTo>
                    <a:pt x="86" y="1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0" y="1"/>
                  </a:lnTo>
                  <a:lnTo>
                    <a:pt x="65" y="3"/>
                  </a:lnTo>
                  <a:lnTo>
                    <a:pt x="59" y="6"/>
                  </a:lnTo>
                  <a:lnTo>
                    <a:pt x="54" y="9"/>
                  </a:lnTo>
                  <a:lnTo>
                    <a:pt x="49" y="12"/>
                  </a:lnTo>
                  <a:lnTo>
                    <a:pt x="46" y="15"/>
                  </a:lnTo>
                  <a:lnTo>
                    <a:pt x="43" y="17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8" y="31"/>
                  </a:lnTo>
                  <a:lnTo>
                    <a:pt x="38" y="36"/>
                  </a:lnTo>
                  <a:lnTo>
                    <a:pt x="37" y="42"/>
                  </a:lnTo>
                  <a:lnTo>
                    <a:pt x="37" y="48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8" y="62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2"/>
                  </a:lnTo>
                  <a:lnTo>
                    <a:pt x="45" y="76"/>
                  </a:lnTo>
                  <a:lnTo>
                    <a:pt x="46" y="81"/>
                  </a:lnTo>
                  <a:lnTo>
                    <a:pt x="47" y="86"/>
                  </a:lnTo>
                  <a:lnTo>
                    <a:pt x="48" y="92"/>
                  </a:lnTo>
                  <a:lnTo>
                    <a:pt x="49" y="97"/>
                  </a:lnTo>
                  <a:lnTo>
                    <a:pt x="50" y="102"/>
                  </a:lnTo>
                  <a:lnTo>
                    <a:pt x="50" y="105"/>
                  </a:lnTo>
                  <a:lnTo>
                    <a:pt x="49" y="108"/>
                  </a:lnTo>
                  <a:lnTo>
                    <a:pt x="44" y="113"/>
                  </a:lnTo>
                  <a:lnTo>
                    <a:pt x="37" y="118"/>
                  </a:lnTo>
                  <a:lnTo>
                    <a:pt x="29" y="124"/>
                  </a:lnTo>
                  <a:lnTo>
                    <a:pt x="21" y="129"/>
                  </a:lnTo>
                  <a:lnTo>
                    <a:pt x="14" y="135"/>
                  </a:lnTo>
                  <a:lnTo>
                    <a:pt x="9" y="140"/>
                  </a:lnTo>
                  <a:lnTo>
                    <a:pt x="7" y="144"/>
                  </a:lnTo>
                  <a:lnTo>
                    <a:pt x="6" y="147"/>
                  </a:lnTo>
                  <a:lnTo>
                    <a:pt x="4" y="151"/>
                  </a:lnTo>
                  <a:lnTo>
                    <a:pt x="2" y="155"/>
                  </a:lnTo>
                  <a:lnTo>
                    <a:pt x="1" y="159"/>
                  </a:lnTo>
                  <a:lnTo>
                    <a:pt x="0" y="165"/>
                  </a:lnTo>
                  <a:lnTo>
                    <a:pt x="0" y="172"/>
                  </a:lnTo>
                  <a:lnTo>
                    <a:pt x="1" y="181"/>
                  </a:lnTo>
                  <a:lnTo>
                    <a:pt x="5" y="191"/>
                  </a:lnTo>
                  <a:lnTo>
                    <a:pt x="9" y="203"/>
                  </a:lnTo>
                  <a:lnTo>
                    <a:pt x="12" y="216"/>
                  </a:lnTo>
                  <a:lnTo>
                    <a:pt x="15" y="231"/>
                  </a:lnTo>
                  <a:lnTo>
                    <a:pt x="16" y="245"/>
                  </a:lnTo>
                  <a:lnTo>
                    <a:pt x="17" y="258"/>
                  </a:lnTo>
                  <a:lnTo>
                    <a:pt x="17" y="270"/>
                  </a:lnTo>
                  <a:lnTo>
                    <a:pt x="17" y="280"/>
                  </a:lnTo>
                  <a:lnTo>
                    <a:pt x="17" y="286"/>
                  </a:lnTo>
                  <a:lnTo>
                    <a:pt x="16" y="292"/>
                  </a:lnTo>
                  <a:lnTo>
                    <a:pt x="16" y="299"/>
                  </a:lnTo>
                  <a:lnTo>
                    <a:pt x="16" y="308"/>
                  </a:lnTo>
                  <a:lnTo>
                    <a:pt x="17" y="317"/>
                  </a:lnTo>
                  <a:lnTo>
                    <a:pt x="19" y="326"/>
                  </a:lnTo>
                  <a:lnTo>
                    <a:pt x="21" y="337"/>
                  </a:lnTo>
                  <a:lnTo>
                    <a:pt x="25" y="347"/>
                  </a:lnTo>
                  <a:lnTo>
                    <a:pt x="30" y="357"/>
                  </a:lnTo>
                  <a:lnTo>
                    <a:pt x="35" y="364"/>
                  </a:lnTo>
                  <a:lnTo>
                    <a:pt x="42" y="369"/>
                  </a:lnTo>
                  <a:lnTo>
                    <a:pt x="50" y="372"/>
                  </a:lnTo>
                  <a:lnTo>
                    <a:pt x="58" y="373"/>
                  </a:lnTo>
                  <a:lnTo>
                    <a:pt x="66" y="374"/>
                  </a:lnTo>
                  <a:lnTo>
                    <a:pt x="73" y="373"/>
                  </a:lnTo>
                  <a:lnTo>
                    <a:pt x="79" y="373"/>
                  </a:lnTo>
                  <a:lnTo>
                    <a:pt x="83" y="372"/>
                  </a:lnTo>
                  <a:lnTo>
                    <a:pt x="90" y="372"/>
                  </a:lnTo>
                  <a:lnTo>
                    <a:pt x="100" y="371"/>
                  </a:lnTo>
                  <a:lnTo>
                    <a:pt x="110" y="370"/>
                  </a:lnTo>
                  <a:lnTo>
                    <a:pt x="121" y="369"/>
                  </a:lnTo>
                  <a:lnTo>
                    <a:pt x="132" y="367"/>
                  </a:lnTo>
                  <a:lnTo>
                    <a:pt x="142" y="366"/>
                  </a:lnTo>
                  <a:lnTo>
                    <a:pt x="151" y="365"/>
                  </a:lnTo>
                  <a:lnTo>
                    <a:pt x="158" y="365"/>
                  </a:lnTo>
                  <a:lnTo>
                    <a:pt x="165" y="366"/>
                  </a:lnTo>
                  <a:lnTo>
                    <a:pt x="174" y="367"/>
                  </a:lnTo>
                  <a:lnTo>
                    <a:pt x="183" y="369"/>
                  </a:lnTo>
                  <a:lnTo>
                    <a:pt x="193" y="371"/>
                  </a:lnTo>
                  <a:lnTo>
                    <a:pt x="202" y="373"/>
                  </a:lnTo>
                  <a:lnTo>
                    <a:pt x="209" y="374"/>
                  </a:lnTo>
                  <a:lnTo>
                    <a:pt x="214" y="376"/>
                  </a:lnTo>
                  <a:lnTo>
                    <a:pt x="216" y="376"/>
                  </a:lnTo>
                  <a:lnTo>
                    <a:pt x="216" y="378"/>
                  </a:lnTo>
                  <a:lnTo>
                    <a:pt x="216" y="382"/>
                  </a:lnTo>
                  <a:lnTo>
                    <a:pt x="215" y="388"/>
                  </a:lnTo>
                  <a:lnTo>
                    <a:pt x="214" y="396"/>
                  </a:lnTo>
                  <a:lnTo>
                    <a:pt x="213" y="405"/>
                  </a:lnTo>
                  <a:lnTo>
                    <a:pt x="213" y="414"/>
                  </a:lnTo>
                  <a:lnTo>
                    <a:pt x="212" y="422"/>
                  </a:lnTo>
                  <a:lnTo>
                    <a:pt x="212" y="430"/>
                  </a:lnTo>
                  <a:lnTo>
                    <a:pt x="212" y="437"/>
                  </a:lnTo>
                  <a:lnTo>
                    <a:pt x="214" y="447"/>
                  </a:lnTo>
                  <a:lnTo>
                    <a:pt x="215" y="457"/>
                  </a:lnTo>
                  <a:lnTo>
                    <a:pt x="217" y="468"/>
                  </a:lnTo>
                  <a:lnTo>
                    <a:pt x="219" y="478"/>
                  </a:lnTo>
                  <a:lnTo>
                    <a:pt x="220" y="488"/>
                  </a:lnTo>
                  <a:lnTo>
                    <a:pt x="220" y="496"/>
                  </a:lnTo>
                  <a:lnTo>
                    <a:pt x="219" y="502"/>
                  </a:lnTo>
                  <a:lnTo>
                    <a:pt x="218" y="507"/>
                  </a:lnTo>
                  <a:lnTo>
                    <a:pt x="217" y="511"/>
                  </a:lnTo>
                  <a:lnTo>
                    <a:pt x="216" y="515"/>
                  </a:lnTo>
                  <a:lnTo>
                    <a:pt x="216" y="519"/>
                  </a:lnTo>
                  <a:lnTo>
                    <a:pt x="215" y="521"/>
                  </a:lnTo>
                  <a:lnTo>
                    <a:pt x="215" y="523"/>
                  </a:lnTo>
                  <a:lnTo>
                    <a:pt x="215" y="525"/>
                  </a:lnTo>
                  <a:lnTo>
                    <a:pt x="216" y="525"/>
                  </a:lnTo>
                  <a:lnTo>
                    <a:pt x="221" y="540"/>
                  </a:lnTo>
                  <a:lnTo>
                    <a:pt x="222" y="539"/>
                  </a:lnTo>
                  <a:lnTo>
                    <a:pt x="226" y="539"/>
                  </a:lnTo>
                  <a:lnTo>
                    <a:pt x="230" y="538"/>
                  </a:lnTo>
                  <a:lnTo>
                    <a:pt x="236" y="537"/>
                  </a:lnTo>
                  <a:lnTo>
                    <a:pt x="242" y="536"/>
                  </a:lnTo>
                  <a:lnTo>
                    <a:pt x="249" y="536"/>
                  </a:lnTo>
                  <a:lnTo>
                    <a:pt x="254" y="536"/>
                  </a:lnTo>
                  <a:lnTo>
                    <a:pt x="258" y="536"/>
                  </a:lnTo>
                  <a:lnTo>
                    <a:pt x="262" y="537"/>
                  </a:lnTo>
                  <a:lnTo>
                    <a:pt x="267" y="537"/>
                  </a:lnTo>
                  <a:lnTo>
                    <a:pt x="273" y="538"/>
                  </a:lnTo>
                  <a:lnTo>
                    <a:pt x="279" y="538"/>
                  </a:lnTo>
                  <a:lnTo>
                    <a:pt x="284" y="538"/>
                  </a:lnTo>
                  <a:lnTo>
                    <a:pt x="289" y="538"/>
                  </a:lnTo>
                  <a:lnTo>
                    <a:pt x="294" y="538"/>
                  </a:lnTo>
                  <a:lnTo>
                    <a:pt x="296" y="537"/>
                  </a:lnTo>
                  <a:lnTo>
                    <a:pt x="299" y="536"/>
                  </a:lnTo>
                  <a:lnTo>
                    <a:pt x="301" y="534"/>
                  </a:lnTo>
                  <a:lnTo>
                    <a:pt x="304" y="532"/>
                  </a:lnTo>
                  <a:lnTo>
                    <a:pt x="306" y="530"/>
                  </a:lnTo>
                  <a:lnTo>
                    <a:pt x="307" y="527"/>
                  </a:lnTo>
                  <a:lnTo>
                    <a:pt x="306" y="525"/>
                  </a:lnTo>
                  <a:lnTo>
                    <a:pt x="305" y="523"/>
                  </a:lnTo>
                  <a:lnTo>
                    <a:pt x="301" y="522"/>
                  </a:lnTo>
                  <a:lnTo>
                    <a:pt x="295" y="520"/>
                  </a:lnTo>
                  <a:lnTo>
                    <a:pt x="287" y="518"/>
                  </a:lnTo>
                  <a:lnTo>
                    <a:pt x="280" y="516"/>
                  </a:lnTo>
                  <a:lnTo>
                    <a:pt x="272" y="514"/>
                  </a:lnTo>
                  <a:lnTo>
                    <a:pt x="264" y="511"/>
                  </a:lnTo>
                  <a:lnTo>
                    <a:pt x="258" y="508"/>
                  </a:lnTo>
                  <a:lnTo>
                    <a:pt x="254" y="504"/>
                  </a:lnTo>
                  <a:lnTo>
                    <a:pt x="253" y="501"/>
                  </a:lnTo>
                  <a:lnTo>
                    <a:pt x="253" y="496"/>
                  </a:lnTo>
                  <a:lnTo>
                    <a:pt x="253" y="491"/>
                  </a:lnTo>
                  <a:lnTo>
                    <a:pt x="253" y="486"/>
                  </a:lnTo>
                  <a:lnTo>
                    <a:pt x="254" y="479"/>
                  </a:lnTo>
                  <a:lnTo>
                    <a:pt x="254" y="473"/>
                  </a:lnTo>
                  <a:lnTo>
                    <a:pt x="255" y="465"/>
                  </a:lnTo>
                  <a:lnTo>
                    <a:pt x="257" y="458"/>
                  </a:lnTo>
                  <a:lnTo>
                    <a:pt x="258" y="451"/>
                  </a:lnTo>
                  <a:lnTo>
                    <a:pt x="260" y="442"/>
                  </a:lnTo>
                  <a:lnTo>
                    <a:pt x="262" y="433"/>
                  </a:lnTo>
                  <a:lnTo>
                    <a:pt x="263" y="423"/>
                  </a:lnTo>
                  <a:lnTo>
                    <a:pt x="264" y="414"/>
                  </a:lnTo>
                  <a:lnTo>
                    <a:pt x="265" y="405"/>
                  </a:lnTo>
                  <a:lnTo>
                    <a:pt x="266" y="397"/>
                  </a:lnTo>
                  <a:lnTo>
                    <a:pt x="267" y="392"/>
                  </a:lnTo>
                  <a:lnTo>
                    <a:pt x="266" y="389"/>
                  </a:lnTo>
                  <a:lnTo>
                    <a:pt x="267" y="387"/>
                  </a:lnTo>
                  <a:lnTo>
                    <a:pt x="268" y="385"/>
                  </a:lnTo>
                  <a:lnTo>
                    <a:pt x="269" y="382"/>
                  </a:lnTo>
                  <a:lnTo>
                    <a:pt x="271" y="379"/>
                  </a:lnTo>
                  <a:lnTo>
                    <a:pt x="272" y="375"/>
                  </a:lnTo>
                  <a:lnTo>
                    <a:pt x="274" y="371"/>
                  </a:lnTo>
                  <a:lnTo>
                    <a:pt x="274" y="367"/>
                  </a:lnTo>
                  <a:lnTo>
                    <a:pt x="274" y="363"/>
                  </a:lnTo>
                  <a:lnTo>
                    <a:pt x="273" y="359"/>
                  </a:lnTo>
                  <a:lnTo>
                    <a:pt x="272" y="355"/>
                  </a:lnTo>
                  <a:lnTo>
                    <a:pt x="271" y="350"/>
                  </a:lnTo>
                  <a:lnTo>
                    <a:pt x="268" y="346"/>
                  </a:lnTo>
                  <a:lnTo>
                    <a:pt x="265" y="341"/>
                  </a:lnTo>
                  <a:lnTo>
                    <a:pt x="259" y="337"/>
                  </a:lnTo>
                  <a:lnTo>
                    <a:pt x="252" y="333"/>
                  </a:lnTo>
                  <a:lnTo>
                    <a:pt x="242" y="330"/>
                  </a:lnTo>
                  <a:lnTo>
                    <a:pt x="231" y="327"/>
                  </a:lnTo>
                  <a:lnTo>
                    <a:pt x="223" y="323"/>
                  </a:lnTo>
                  <a:lnTo>
                    <a:pt x="216" y="320"/>
                  </a:lnTo>
                  <a:lnTo>
                    <a:pt x="210" y="317"/>
                  </a:lnTo>
                  <a:lnTo>
                    <a:pt x="205" y="314"/>
                  </a:lnTo>
                  <a:lnTo>
                    <a:pt x="200" y="311"/>
                  </a:lnTo>
                  <a:lnTo>
                    <a:pt x="195" y="310"/>
                  </a:lnTo>
                  <a:lnTo>
                    <a:pt x="189" y="309"/>
                  </a:lnTo>
                  <a:lnTo>
                    <a:pt x="183" y="308"/>
                  </a:lnTo>
                  <a:lnTo>
                    <a:pt x="176" y="306"/>
                  </a:lnTo>
                  <a:lnTo>
                    <a:pt x="170" y="304"/>
                  </a:lnTo>
                  <a:lnTo>
                    <a:pt x="164" y="302"/>
                  </a:lnTo>
                  <a:lnTo>
                    <a:pt x="159" y="299"/>
                  </a:lnTo>
                  <a:lnTo>
                    <a:pt x="155" y="297"/>
                  </a:lnTo>
                  <a:lnTo>
                    <a:pt x="153" y="296"/>
                  </a:lnTo>
                  <a:lnTo>
                    <a:pt x="152" y="295"/>
                  </a:lnTo>
                  <a:lnTo>
                    <a:pt x="132" y="205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39" name="Freeform 251"/>
            <p:cNvSpPr>
              <a:spLocks/>
            </p:cNvSpPr>
            <p:nvPr/>
          </p:nvSpPr>
          <p:spPr bwMode="auto">
            <a:xfrm>
              <a:off x="1304" y="1470"/>
              <a:ext cx="143" cy="408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0" y="133"/>
                </a:cxn>
                <a:cxn ang="0">
                  <a:pos x="142" y="0"/>
                </a:cxn>
                <a:cxn ang="0">
                  <a:pos x="142" y="256"/>
                </a:cxn>
                <a:cxn ang="0">
                  <a:pos x="0" y="407"/>
                </a:cxn>
              </a:cxnLst>
              <a:rect l="0" t="0" r="r" b="b"/>
              <a:pathLst>
                <a:path w="143" h="408">
                  <a:moveTo>
                    <a:pt x="0" y="407"/>
                  </a:moveTo>
                  <a:lnTo>
                    <a:pt x="0" y="133"/>
                  </a:lnTo>
                  <a:lnTo>
                    <a:pt x="142" y="0"/>
                  </a:lnTo>
                  <a:lnTo>
                    <a:pt x="142" y="256"/>
                  </a:lnTo>
                  <a:lnTo>
                    <a:pt x="0" y="40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40" name="Freeform 252"/>
            <p:cNvSpPr>
              <a:spLocks/>
            </p:cNvSpPr>
            <p:nvPr/>
          </p:nvSpPr>
          <p:spPr bwMode="auto">
            <a:xfrm>
              <a:off x="1030" y="1680"/>
              <a:ext cx="22" cy="22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13" y="21"/>
                </a:cxn>
                <a:cxn ang="0">
                  <a:pos x="15" y="20"/>
                </a:cxn>
                <a:cxn ang="0">
                  <a:pos x="17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1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7" y="20"/>
                </a:cxn>
                <a:cxn ang="0">
                  <a:pos x="8" y="21"/>
                </a:cxn>
                <a:cxn ang="0">
                  <a:pos x="11" y="21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lnTo>
                    <a:pt x="13" y="21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8" y="21"/>
                  </a:lnTo>
                  <a:lnTo>
                    <a:pt x="11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41" name="Freeform 253"/>
            <p:cNvSpPr>
              <a:spLocks/>
            </p:cNvSpPr>
            <p:nvPr/>
          </p:nvSpPr>
          <p:spPr bwMode="auto">
            <a:xfrm>
              <a:off x="950" y="1670"/>
              <a:ext cx="22" cy="22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2" y="20"/>
                </a:cxn>
                <a:cxn ang="0">
                  <a:pos x="14" y="20"/>
                </a:cxn>
                <a:cxn ang="0">
                  <a:pos x="16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3" y="18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8" y="20"/>
                </a:cxn>
                <a:cxn ang="0">
                  <a:pos x="10" y="21"/>
                </a:cxn>
              </a:cxnLst>
              <a:rect l="0" t="0" r="r" b="b"/>
              <a:pathLst>
                <a:path w="22" h="22">
                  <a:moveTo>
                    <a:pt x="10" y="21"/>
                  </a:moveTo>
                  <a:lnTo>
                    <a:pt x="12" y="20"/>
                  </a:lnTo>
                  <a:lnTo>
                    <a:pt x="14" y="20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42" name="Freeform 254"/>
            <p:cNvSpPr>
              <a:spLocks/>
            </p:cNvSpPr>
            <p:nvPr/>
          </p:nvSpPr>
          <p:spPr bwMode="auto">
            <a:xfrm>
              <a:off x="983" y="1610"/>
              <a:ext cx="17" cy="89"/>
            </a:xfrm>
            <a:custGeom>
              <a:avLst/>
              <a:gdLst/>
              <a:ahLst/>
              <a:cxnLst>
                <a:cxn ang="0">
                  <a:pos x="16" y="8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16" y="88"/>
                </a:cxn>
              </a:cxnLst>
              <a:rect l="0" t="0" r="r" b="b"/>
              <a:pathLst>
                <a:path w="17" h="89">
                  <a:moveTo>
                    <a:pt x="16" y="88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6" y="88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43" name="Freeform 255"/>
            <p:cNvSpPr>
              <a:spLocks/>
            </p:cNvSpPr>
            <p:nvPr/>
          </p:nvSpPr>
          <p:spPr bwMode="auto">
            <a:xfrm>
              <a:off x="984" y="1688"/>
              <a:ext cx="64" cy="5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3" y="45"/>
                </a:cxn>
                <a:cxn ang="0">
                  <a:pos x="63" y="52"/>
                </a:cxn>
                <a:cxn ang="0">
                  <a:pos x="0" y="14"/>
                </a:cxn>
                <a:cxn ang="0">
                  <a:pos x="10" y="0"/>
                </a:cxn>
              </a:cxnLst>
              <a:rect l="0" t="0" r="r" b="b"/>
              <a:pathLst>
                <a:path w="64" h="53">
                  <a:moveTo>
                    <a:pt x="10" y="0"/>
                  </a:moveTo>
                  <a:lnTo>
                    <a:pt x="63" y="45"/>
                  </a:lnTo>
                  <a:lnTo>
                    <a:pt x="63" y="52"/>
                  </a:lnTo>
                  <a:lnTo>
                    <a:pt x="0" y="14"/>
                  </a:lnTo>
                  <a:lnTo>
                    <a:pt x="10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44" name="Freeform 256"/>
            <p:cNvSpPr>
              <a:spLocks/>
            </p:cNvSpPr>
            <p:nvPr/>
          </p:nvSpPr>
          <p:spPr bwMode="auto">
            <a:xfrm>
              <a:off x="951" y="1694"/>
              <a:ext cx="43" cy="6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53"/>
                </a:cxn>
                <a:cxn ang="0">
                  <a:pos x="0" y="65"/>
                </a:cxn>
                <a:cxn ang="0">
                  <a:pos x="42" y="11"/>
                </a:cxn>
                <a:cxn ang="0">
                  <a:pos x="33" y="0"/>
                </a:cxn>
              </a:cxnLst>
              <a:rect l="0" t="0" r="r" b="b"/>
              <a:pathLst>
                <a:path w="43" h="66">
                  <a:moveTo>
                    <a:pt x="33" y="0"/>
                  </a:moveTo>
                  <a:lnTo>
                    <a:pt x="0" y="53"/>
                  </a:lnTo>
                  <a:lnTo>
                    <a:pt x="0" y="65"/>
                  </a:lnTo>
                  <a:lnTo>
                    <a:pt x="42" y="11"/>
                  </a:lnTo>
                  <a:lnTo>
                    <a:pt x="33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45" name="Freeform 257"/>
            <p:cNvSpPr>
              <a:spLocks/>
            </p:cNvSpPr>
            <p:nvPr/>
          </p:nvSpPr>
          <p:spPr bwMode="auto">
            <a:xfrm>
              <a:off x="917" y="1693"/>
              <a:ext cx="70" cy="17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69" y="12"/>
                </a:cxn>
                <a:cxn ang="0">
                  <a:pos x="64" y="0"/>
                </a:cxn>
              </a:cxnLst>
              <a:rect l="0" t="0" r="r" b="b"/>
              <a:pathLst>
                <a:path w="70" h="17">
                  <a:moveTo>
                    <a:pt x="64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69" y="12"/>
                  </a:lnTo>
                  <a:lnTo>
                    <a:pt x="64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46" name="Freeform 258"/>
            <p:cNvSpPr>
              <a:spLocks/>
            </p:cNvSpPr>
            <p:nvPr/>
          </p:nvSpPr>
          <p:spPr bwMode="auto">
            <a:xfrm>
              <a:off x="993" y="1675"/>
              <a:ext cx="50" cy="2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9" y="0"/>
                </a:cxn>
                <a:cxn ang="0">
                  <a:pos x="49" y="4"/>
                </a:cxn>
                <a:cxn ang="0">
                  <a:pos x="1" y="25"/>
                </a:cxn>
                <a:cxn ang="0">
                  <a:pos x="0" y="16"/>
                </a:cxn>
              </a:cxnLst>
              <a:rect l="0" t="0" r="r" b="b"/>
              <a:pathLst>
                <a:path w="50" h="26">
                  <a:moveTo>
                    <a:pt x="0" y="16"/>
                  </a:moveTo>
                  <a:lnTo>
                    <a:pt x="49" y="0"/>
                  </a:lnTo>
                  <a:lnTo>
                    <a:pt x="49" y="4"/>
                  </a:lnTo>
                  <a:lnTo>
                    <a:pt x="1" y="25"/>
                  </a:lnTo>
                  <a:lnTo>
                    <a:pt x="0" y="1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47" name="Freeform 259"/>
            <p:cNvSpPr>
              <a:spLocks/>
            </p:cNvSpPr>
            <p:nvPr/>
          </p:nvSpPr>
          <p:spPr bwMode="auto">
            <a:xfrm>
              <a:off x="961" y="1664"/>
              <a:ext cx="27" cy="36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1" y="35"/>
                </a:cxn>
                <a:cxn ang="0">
                  <a:pos x="26" y="25"/>
                </a:cxn>
              </a:cxnLst>
              <a:rect l="0" t="0" r="r" b="b"/>
              <a:pathLst>
                <a:path w="27" h="36">
                  <a:moveTo>
                    <a:pt x="26" y="2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35"/>
                  </a:lnTo>
                  <a:lnTo>
                    <a:pt x="26" y="2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48" name="Freeform 260"/>
            <p:cNvSpPr>
              <a:spLocks/>
            </p:cNvSpPr>
            <p:nvPr/>
          </p:nvSpPr>
          <p:spPr bwMode="auto">
            <a:xfrm>
              <a:off x="939" y="1754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5"/>
                </a:cxn>
                <a:cxn ang="0">
                  <a:pos x="18" y="25"/>
                </a:cxn>
                <a:cxn ang="0">
                  <a:pos x="21" y="23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5"/>
                </a:cxn>
                <a:cxn ang="0">
                  <a:pos x="22" y="3"/>
                </a:cxn>
                <a:cxn ang="0">
                  <a:pos x="21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8" y="25"/>
                </a:cxn>
                <a:cxn ang="0">
                  <a:pos x="11" y="25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5"/>
                  </a:lnTo>
                  <a:lnTo>
                    <a:pt x="18" y="25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1" y="25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49" name="Freeform 261"/>
            <p:cNvSpPr>
              <a:spLocks/>
            </p:cNvSpPr>
            <p:nvPr/>
          </p:nvSpPr>
          <p:spPr bwMode="auto">
            <a:xfrm>
              <a:off x="904" y="1706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5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1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1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5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5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50" name="Freeform 262"/>
            <p:cNvSpPr>
              <a:spLocks/>
            </p:cNvSpPr>
            <p:nvPr/>
          </p:nvSpPr>
          <p:spPr bwMode="auto">
            <a:xfrm>
              <a:off x="1035" y="1738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51" name="Freeform 263"/>
            <p:cNvSpPr>
              <a:spLocks/>
            </p:cNvSpPr>
            <p:nvPr/>
          </p:nvSpPr>
          <p:spPr bwMode="auto">
            <a:xfrm>
              <a:off x="1030" y="1680"/>
              <a:ext cx="22" cy="22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13" y="21"/>
                </a:cxn>
                <a:cxn ang="0">
                  <a:pos x="15" y="20"/>
                </a:cxn>
                <a:cxn ang="0">
                  <a:pos x="17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1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7" y="20"/>
                </a:cxn>
                <a:cxn ang="0">
                  <a:pos x="8" y="21"/>
                </a:cxn>
                <a:cxn ang="0">
                  <a:pos x="11" y="21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lnTo>
                    <a:pt x="13" y="21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8" y="21"/>
                  </a:lnTo>
                  <a:lnTo>
                    <a:pt x="11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52" name="Freeform 264"/>
            <p:cNvSpPr>
              <a:spLocks/>
            </p:cNvSpPr>
            <p:nvPr/>
          </p:nvSpPr>
          <p:spPr bwMode="auto">
            <a:xfrm>
              <a:off x="950" y="1670"/>
              <a:ext cx="22" cy="22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2" y="20"/>
                </a:cxn>
                <a:cxn ang="0">
                  <a:pos x="14" y="20"/>
                </a:cxn>
                <a:cxn ang="0">
                  <a:pos x="16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3" y="18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8" y="20"/>
                </a:cxn>
                <a:cxn ang="0">
                  <a:pos x="10" y="21"/>
                </a:cxn>
              </a:cxnLst>
              <a:rect l="0" t="0" r="r" b="b"/>
              <a:pathLst>
                <a:path w="22" h="22">
                  <a:moveTo>
                    <a:pt x="10" y="21"/>
                  </a:moveTo>
                  <a:lnTo>
                    <a:pt x="12" y="20"/>
                  </a:lnTo>
                  <a:lnTo>
                    <a:pt x="14" y="20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1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53" name="Freeform 265"/>
            <p:cNvSpPr>
              <a:spLocks/>
            </p:cNvSpPr>
            <p:nvPr/>
          </p:nvSpPr>
          <p:spPr bwMode="auto">
            <a:xfrm>
              <a:off x="983" y="1610"/>
              <a:ext cx="17" cy="89"/>
            </a:xfrm>
            <a:custGeom>
              <a:avLst/>
              <a:gdLst/>
              <a:ahLst/>
              <a:cxnLst>
                <a:cxn ang="0">
                  <a:pos x="16" y="8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16" y="88"/>
                </a:cxn>
              </a:cxnLst>
              <a:rect l="0" t="0" r="r" b="b"/>
              <a:pathLst>
                <a:path w="17" h="89">
                  <a:moveTo>
                    <a:pt x="16" y="88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6" y="88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54" name="Freeform 266"/>
            <p:cNvSpPr>
              <a:spLocks/>
            </p:cNvSpPr>
            <p:nvPr/>
          </p:nvSpPr>
          <p:spPr bwMode="auto">
            <a:xfrm>
              <a:off x="984" y="1688"/>
              <a:ext cx="64" cy="5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3" y="45"/>
                </a:cxn>
                <a:cxn ang="0">
                  <a:pos x="63" y="52"/>
                </a:cxn>
                <a:cxn ang="0">
                  <a:pos x="0" y="14"/>
                </a:cxn>
                <a:cxn ang="0">
                  <a:pos x="10" y="0"/>
                </a:cxn>
              </a:cxnLst>
              <a:rect l="0" t="0" r="r" b="b"/>
              <a:pathLst>
                <a:path w="64" h="53">
                  <a:moveTo>
                    <a:pt x="10" y="0"/>
                  </a:moveTo>
                  <a:lnTo>
                    <a:pt x="63" y="45"/>
                  </a:lnTo>
                  <a:lnTo>
                    <a:pt x="63" y="52"/>
                  </a:lnTo>
                  <a:lnTo>
                    <a:pt x="0" y="14"/>
                  </a:lnTo>
                  <a:lnTo>
                    <a:pt x="10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55" name="Freeform 267"/>
            <p:cNvSpPr>
              <a:spLocks/>
            </p:cNvSpPr>
            <p:nvPr/>
          </p:nvSpPr>
          <p:spPr bwMode="auto">
            <a:xfrm>
              <a:off x="951" y="1694"/>
              <a:ext cx="43" cy="6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53"/>
                </a:cxn>
                <a:cxn ang="0">
                  <a:pos x="0" y="65"/>
                </a:cxn>
                <a:cxn ang="0">
                  <a:pos x="42" y="11"/>
                </a:cxn>
                <a:cxn ang="0">
                  <a:pos x="33" y="0"/>
                </a:cxn>
              </a:cxnLst>
              <a:rect l="0" t="0" r="r" b="b"/>
              <a:pathLst>
                <a:path w="43" h="66">
                  <a:moveTo>
                    <a:pt x="33" y="0"/>
                  </a:moveTo>
                  <a:lnTo>
                    <a:pt x="0" y="53"/>
                  </a:lnTo>
                  <a:lnTo>
                    <a:pt x="0" y="65"/>
                  </a:lnTo>
                  <a:lnTo>
                    <a:pt x="42" y="11"/>
                  </a:lnTo>
                  <a:lnTo>
                    <a:pt x="33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56" name="Freeform 268"/>
            <p:cNvSpPr>
              <a:spLocks/>
            </p:cNvSpPr>
            <p:nvPr/>
          </p:nvSpPr>
          <p:spPr bwMode="auto">
            <a:xfrm>
              <a:off x="917" y="1693"/>
              <a:ext cx="70" cy="17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69" y="12"/>
                </a:cxn>
                <a:cxn ang="0">
                  <a:pos x="64" y="0"/>
                </a:cxn>
              </a:cxnLst>
              <a:rect l="0" t="0" r="r" b="b"/>
              <a:pathLst>
                <a:path w="70" h="17">
                  <a:moveTo>
                    <a:pt x="64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69" y="12"/>
                  </a:lnTo>
                  <a:lnTo>
                    <a:pt x="64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57" name="Freeform 269"/>
            <p:cNvSpPr>
              <a:spLocks/>
            </p:cNvSpPr>
            <p:nvPr/>
          </p:nvSpPr>
          <p:spPr bwMode="auto">
            <a:xfrm>
              <a:off x="993" y="1675"/>
              <a:ext cx="50" cy="2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9" y="0"/>
                </a:cxn>
                <a:cxn ang="0">
                  <a:pos x="49" y="4"/>
                </a:cxn>
                <a:cxn ang="0">
                  <a:pos x="1" y="25"/>
                </a:cxn>
                <a:cxn ang="0">
                  <a:pos x="0" y="16"/>
                </a:cxn>
              </a:cxnLst>
              <a:rect l="0" t="0" r="r" b="b"/>
              <a:pathLst>
                <a:path w="50" h="26">
                  <a:moveTo>
                    <a:pt x="0" y="16"/>
                  </a:moveTo>
                  <a:lnTo>
                    <a:pt x="49" y="0"/>
                  </a:lnTo>
                  <a:lnTo>
                    <a:pt x="49" y="4"/>
                  </a:lnTo>
                  <a:lnTo>
                    <a:pt x="1" y="25"/>
                  </a:lnTo>
                  <a:lnTo>
                    <a:pt x="0" y="16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58" name="Freeform 270"/>
            <p:cNvSpPr>
              <a:spLocks/>
            </p:cNvSpPr>
            <p:nvPr/>
          </p:nvSpPr>
          <p:spPr bwMode="auto">
            <a:xfrm>
              <a:off x="961" y="1664"/>
              <a:ext cx="27" cy="36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1" y="35"/>
                </a:cxn>
                <a:cxn ang="0">
                  <a:pos x="26" y="25"/>
                </a:cxn>
              </a:cxnLst>
              <a:rect l="0" t="0" r="r" b="b"/>
              <a:pathLst>
                <a:path w="27" h="36">
                  <a:moveTo>
                    <a:pt x="26" y="2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35"/>
                  </a:lnTo>
                  <a:lnTo>
                    <a:pt x="26" y="2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59" name="Freeform 271"/>
            <p:cNvSpPr>
              <a:spLocks/>
            </p:cNvSpPr>
            <p:nvPr/>
          </p:nvSpPr>
          <p:spPr bwMode="auto">
            <a:xfrm>
              <a:off x="939" y="1754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5"/>
                </a:cxn>
                <a:cxn ang="0">
                  <a:pos x="18" y="25"/>
                </a:cxn>
                <a:cxn ang="0">
                  <a:pos x="21" y="23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5"/>
                </a:cxn>
                <a:cxn ang="0">
                  <a:pos x="22" y="3"/>
                </a:cxn>
                <a:cxn ang="0">
                  <a:pos x="21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8" y="25"/>
                </a:cxn>
                <a:cxn ang="0">
                  <a:pos x="11" y="25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5"/>
                  </a:lnTo>
                  <a:lnTo>
                    <a:pt x="18" y="25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1" y="25"/>
                  </a:lnTo>
                  <a:lnTo>
                    <a:pt x="13" y="26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60" name="Freeform 272"/>
            <p:cNvSpPr>
              <a:spLocks/>
            </p:cNvSpPr>
            <p:nvPr/>
          </p:nvSpPr>
          <p:spPr bwMode="auto">
            <a:xfrm>
              <a:off x="904" y="1706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5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1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1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5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5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61" name="Freeform 273"/>
            <p:cNvSpPr>
              <a:spLocks/>
            </p:cNvSpPr>
            <p:nvPr/>
          </p:nvSpPr>
          <p:spPr bwMode="auto">
            <a:xfrm>
              <a:off x="1035" y="1738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62" name="Freeform 274"/>
            <p:cNvSpPr>
              <a:spLocks/>
            </p:cNvSpPr>
            <p:nvPr/>
          </p:nvSpPr>
          <p:spPr bwMode="auto">
            <a:xfrm>
              <a:off x="915" y="1530"/>
              <a:ext cx="48" cy="8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1"/>
                </a:cxn>
                <a:cxn ang="0">
                  <a:pos x="7" y="4"/>
                </a:cxn>
                <a:cxn ang="0">
                  <a:pos x="6" y="8"/>
                </a:cxn>
                <a:cxn ang="0">
                  <a:pos x="5" y="13"/>
                </a:cxn>
                <a:cxn ang="0">
                  <a:pos x="3" y="19"/>
                </a:cxn>
                <a:cxn ang="0">
                  <a:pos x="2" y="25"/>
                </a:cxn>
                <a:cxn ang="0">
                  <a:pos x="0" y="32"/>
                </a:cxn>
                <a:cxn ang="0">
                  <a:pos x="0" y="39"/>
                </a:cxn>
                <a:cxn ang="0">
                  <a:pos x="0" y="46"/>
                </a:cxn>
                <a:cxn ang="0">
                  <a:pos x="2" y="52"/>
                </a:cxn>
                <a:cxn ang="0">
                  <a:pos x="5" y="58"/>
                </a:cxn>
                <a:cxn ang="0">
                  <a:pos x="8" y="63"/>
                </a:cxn>
                <a:cxn ang="0">
                  <a:pos x="12" y="68"/>
                </a:cxn>
                <a:cxn ang="0">
                  <a:pos x="16" y="73"/>
                </a:cxn>
                <a:cxn ang="0">
                  <a:pos x="19" y="77"/>
                </a:cxn>
                <a:cxn ang="0">
                  <a:pos x="21" y="80"/>
                </a:cxn>
                <a:cxn ang="0">
                  <a:pos x="23" y="83"/>
                </a:cxn>
                <a:cxn ang="0">
                  <a:pos x="26" y="84"/>
                </a:cxn>
                <a:cxn ang="0">
                  <a:pos x="31" y="84"/>
                </a:cxn>
                <a:cxn ang="0">
                  <a:pos x="35" y="83"/>
                </a:cxn>
                <a:cxn ang="0">
                  <a:pos x="40" y="82"/>
                </a:cxn>
                <a:cxn ang="0">
                  <a:pos x="44" y="80"/>
                </a:cxn>
                <a:cxn ang="0">
                  <a:pos x="46" y="79"/>
                </a:cxn>
                <a:cxn ang="0">
                  <a:pos x="47" y="78"/>
                </a:cxn>
                <a:cxn ang="0">
                  <a:pos x="45" y="78"/>
                </a:cxn>
                <a:cxn ang="0">
                  <a:pos x="43" y="79"/>
                </a:cxn>
                <a:cxn ang="0">
                  <a:pos x="40" y="78"/>
                </a:cxn>
                <a:cxn ang="0">
                  <a:pos x="38" y="78"/>
                </a:cxn>
                <a:cxn ang="0">
                  <a:pos x="35" y="77"/>
                </a:cxn>
                <a:cxn ang="0">
                  <a:pos x="33" y="75"/>
                </a:cxn>
                <a:cxn ang="0">
                  <a:pos x="31" y="73"/>
                </a:cxn>
                <a:cxn ang="0">
                  <a:pos x="29" y="70"/>
                </a:cxn>
                <a:cxn ang="0">
                  <a:pos x="25" y="66"/>
                </a:cxn>
                <a:cxn ang="0">
                  <a:pos x="20" y="61"/>
                </a:cxn>
                <a:cxn ang="0">
                  <a:pos x="15" y="56"/>
                </a:cxn>
                <a:cxn ang="0">
                  <a:pos x="11" y="50"/>
                </a:cxn>
                <a:cxn ang="0">
                  <a:pos x="7" y="43"/>
                </a:cxn>
                <a:cxn ang="0">
                  <a:pos x="6" y="35"/>
                </a:cxn>
                <a:cxn ang="0">
                  <a:pos x="6" y="26"/>
                </a:cxn>
                <a:cxn ang="0">
                  <a:pos x="8" y="21"/>
                </a:cxn>
                <a:cxn ang="0">
                  <a:pos x="9" y="16"/>
                </a:cxn>
                <a:cxn ang="0">
                  <a:pos x="10" y="12"/>
                </a:cxn>
                <a:cxn ang="0">
                  <a:pos x="11" y="9"/>
                </a:cxn>
                <a:cxn ang="0">
                  <a:pos x="12" y="6"/>
                </a:cxn>
                <a:cxn ang="0">
                  <a:pos x="13" y="4"/>
                </a:cxn>
                <a:cxn ang="0">
                  <a:pos x="14" y="3"/>
                </a:cxn>
                <a:cxn ang="0">
                  <a:pos x="8" y="0"/>
                </a:cxn>
              </a:cxnLst>
              <a:rect l="0" t="0" r="r" b="b"/>
              <a:pathLst>
                <a:path w="48" h="85">
                  <a:moveTo>
                    <a:pt x="8" y="0"/>
                  </a:moveTo>
                  <a:lnTo>
                    <a:pt x="8" y="1"/>
                  </a:lnTo>
                  <a:lnTo>
                    <a:pt x="7" y="4"/>
                  </a:lnTo>
                  <a:lnTo>
                    <a:pt x="6" y="8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2" y="25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5" y="58"/>
                  </a:lnTo>
                  <a:lnTo>
                    <a:pt x="8" y="63"/>
                  </a:lnTo>
                  <a:lnTo>
                    <a:pt x="12" y="68"/>
                  </a:lnTo>
                  <a:lnTo>
                    <a:pt x="16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3" y="83"/>
                  </a:lnTo>
                  <a:lnTo>
                    <a:pt x="26" y="84"/>
                  </a:lnTo>
                  <a:lnTo>
                    <a:pt x="31" y="84"/>
                  </a:lnTo>
                  <a:lnTo>
                    <a:pt x="35" y="83"/>
                  </a:lnTo>
                  <a:lnTo>
                    <a:pt x="40" y="82"/>
                  </a:lnTo>
                  <a:lnTo>
                    <a:pt x="44" y="80"/>
                  </a:lnTo>
                  <a:lnTo>
                    <a:pt x="46" y="79"/>
                  </a:lnTo>
                  <a:lnTo>
                    <a:pt x="47" y="78"/>
                  </a:lnTo>
                  <a:lnTo>
                    <a:pt x="45" y="78"/>
                  </a:lnTo>
                  <a:lnTo>
                    <a:pt x="43" y="79"/>
                  </a:lnTo>
                  <a:lnTo>
                    <a:pt x="40" y="78"/>
                  </a:lnTo>
                  <a:lnTo>
                    <a:pt x="38" y="78"/>
                  </a:lnTo>
                  <a:lnTo>
                    <a:pt x="35" y="77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9" y="70"/>
                  </a:lnTo>
                  <a:lnTo>
                    <a:pt x="25" y="66"/>
                  </a:lnTo>
                  <a:lnTo>
                    <a:pt x="20" y="61"/>
                  </a:lnTo>
                  <a:lnTo>
                    <a:pt x="15" y="56"/>
                  </a:lnTo>
                  <a:lnTo>
                    <a:pt x="11" y="50"/>
                  </a:lnTo>
                  <a:lnTo>
                    <a:pt x="7" y="43"/>
                  </a:lnTo>
                  <a:lnTo>
                    <a:pt x="6" y="35"/>
                  </a:lnTo>
                  <a:lnTo>
                    <a:pt x="6" y="26"/>
                  </a:lnTo>
                  <a:lnTo>
                    <a:pt x="8" y="21"/>
                  </a:lnTo>
                  <a:lnTo>
                    <a:pt x="9" y="16"/>
                  </a:lnTo>
                  <a:lnTo>
                    <a:pt x="10" y="12"/>
                  </a:lnTo>
                  <a:lnTo>
                    <a:pt x="11" y="9"/>
                  </a:lnTo>
                  <a:lnTo>
                    <a:pt x="12" y="6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8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63" name="Freeform 275"/>
            <p:cNvSpPr>
              <a:spLocks/>
            </p:cNvSpPr>
            <p:nvPr/>
          </p:nvSpPr>
          <p:spPr bwMode="auto">
            <a:xfrm>
              <a:off x="867" y="1369"/>
              <a:ext cx="108" cy="190"/>
            </a:xfrm>
            <a:custGeom>
              <a:avLst/>
              <a:gdLst/>
              <a:ahLst/>
              <a:cxnLst>
                <a:cxn ang="0">
                  <a:pos x="45" y="188"/>
                </a:cxn>
                <a:cxn ang="0">
                  <a:pos x="60" y="185"/>
                </a:cxn>
                <a:cxn ang="0">
                  <a:pos x="81" y="177"/>
                </a:cxn>
                <a:cxn ang="0">
                  <a:pos x="99" y="164"/>
                </a:cxn>
                <a:cxn ang="0">
                  <a:pos x="107" y="146"/>
                </a:cxn>
                <a:cxn ang="0">
                  <a:pos x="101" y="129"/>
                </a:cxn>
                <a:cxn ang="0">
                  <a:pos x="88" y="111"/>
                </a:cxn>
                <a:cxn ang="0">
                  <a:pos x="74" y="91"/>
                </a:cxn>
                <a:cxn ang="0">
                  <a:pos x="67" y="66"/>
                </a:cxn>
                <a:cxn ang="0">
                  <a:pos x="74" y="41"/>
                </a:cxn>
                <a:cxn ang="0">
                  <a:pos x="86" y="19"/>
                </a:cxn>
                <a:cxn ang="0">
                  <a:pos x="91" y="5"/>
                </a:cxn>
                <a:cxn ang="0">
                  <a:pos x="82" y="0"/>
                </a:cxn>
                <a:cxn ang="0">
                  <a:pos x="59" y="1"/>
                </a:cxn>
                <a:cxn ang="0">
                  <a:pos x="32" y="6"/>
                </a:cxn>
                <a:cxn ang="0">
                  <a:pos x="12" y="13"/>
                </a:cxn>
                <a:cxn ang="0">
                  <a:pos x="5" y="21"/>
                </a:cxn>
                <a:cxn ang="0">
                  <a:pos x="1" y="28"/>
                </a:cxn>
                <a:cxn ang="0">
                  <a:pos x="0" y="35"/>
                </a:cxn>
                <a:cxn ang="0">
                  <a:pos x="2" y="47"/>
                </a:cxn>
                <a:cxn ang="0">
                  <a:pos x="8" y="63"/>
                </a:cxn>
                <a:cxn ang="0">
                  <a:pos x="13" y="74"/>
                </a:cxn>
                <a:cxn ang="0">
                  <a:pos x="16" y="82"/>
                </a:cxn>
                <a:cxn ang="0">
                  <a:pos x="18" y="95"/>
                </a:cxn>
                <a:cxn ang="0">
                  <a:pos x="19" y="116"/>
                </a:cxn>
                <a:cxn ang="0">
                  <a:pos x="17" y="131"/>
                </a:cxn>
                <a:cxn ang="0">
                  <a:pos x="16" y="142"/>
                </a:cxn>
                <a:cxn ang="0">
                  <a:pos x="15" y="153"/>
                </a:cxn>
                <a:cxn ang="0">
                  <a:pos x="17" y="167"/>
                </a:cxn>
                <a:cxn ang="0">
                  <a:pos x="19" y="176"/>
                </a:cxn>
                <a:cxn ang="0">
                  <a:pos x="22" y="182"/>
                </a:cxn>
                <a:cxn ang="0">
                  <a:pos x="26" y="185"/>
                </a:cxn>
                <a:cxn ang="0">
                  <a:pos x="31" y="187"/>
                </a:cxn>
                <a:cxn ang="0">
                  <a:pos x="35" y="188"/>
                </a:cxn>
                <a:cxn ang="0">
                  <a:pos x="40" y="189"/>
                </a:cxn>
                <a:cxn ang="0">
                  <a:pos x="43" y="189"/>
                </a:cxn>
              </a:cxnLst>
              <a:rect l="0" t="0" r="r" b="b"/>
              <a:pathLst>
                <a:path w="108" h="190">
                  <a:moveTo>
                    <a:pt x="43" y="189"/>
                  </a:moveTo>
                  <a:lnTo>
                    <a:pt x="45" y="188"/>
                  </a:lnTo>
                  <a:lnTo>
                    <a:pt x="51" y="187"/>
                  </a:lnTo>
                  <a:lnTo>
                    <a:pt x="60" y="185"/>
                  </a:lnTo>
                  <a:lnTo>
                    <a:pt x="70" y="181"/>
                  </a:lnTo>
                  <a:lnTo>
                    <a:pt x="81" y="177"/>
                  </a:lnTo>
                  <a:lnTo>
                    <a:pt x="91" y="171"/>
                  </a:lnTo>
                  <a:lnTo>
                    <a:pt x="99" y="164"/>
                  </a:lnTo>
                  <a:lnTo>
                    <a:pt x="105" y="156"/>
                  </a:lnTo>
                  <a:lnTo>
                    <a:pt x="107" y="146"/>
                  </a:lnTo>
                  <a:lnTo>
                    <a:pt x="106" y="138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88" y="111"/>
                  </a:lnTo>
                  <a:lnTo>
                    <a:pt x="81" y="101"/>
                  </a:lnTo>
                  <a:lnTo>
                    <a:pt x="74" y="91"/>
                  </a:lnTo>
                  <a:lnTo>
                    <a:pt x="69" y="80"/>
                  </a:lnTo>
                  <a:lnTo>
                    <a:pt x="67" y="66"/>
                  </a:lnTo>
                  <a:lnTo>
                    <a:pt x="69" y="53"/>
                  </a:lnTo>
                  <a:lnTo>
                    <a:pt x="74" y="41"/>
                  </a:lnTo>
                  <a:lnTo>
                    <a:pt x="80" y="29"/>
                  </a:lnTo>
                  <a:lnTo>
                    <a:pt x="86" y="19"/>
                  </a:lnTo>
                  <a:lnTo>
                    <a:pt x="90" y="11"/>
                  </a:lnTo>
                  <a:lnTo>
                    <a:pt x="91" y="5"/>
                  </a:lnTo>
                  <a:lnTo>
                    <a:pt x="89" y="2"/>
                  </a:lnTo>
                  <a:lnTo>
                    <a:pt x="82" y="0"/>
                  </a:lnTo>
                  <a:lnTo>
                    <a:pt x="71" y="0"/>
                  </a:lnTo>
                  <a:lnTo>
                    <a:pt x="59" y="1"/>
                  </a:lnTo>
                  <a:lnTo>
                    <a:pt x="45" y="3"/>
                  </a:lnTo>
                  <a:lnTo>
                    <a:pt x="32" y="6"/>
                  </a:lnTo>
                  <a:lnTo>
                    <a:pt x="21" y="9"/>
                  </a:lnTo>
                  <a:lnTo>
                    <a:pt x="12" y="13"/>
                  </a:lnTo>
                  <a:lnTo>
                    <a:pt x="8" y="17"/>
                  </a:lnTo>
                  <a:lnTo>
                    <a:pt x="5" y="21"/>
                  </a:lnTo>
                  <a:lnTo>
                    <a:pt x="3" y="24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2" y="47"/>
                  </a:lnTo>
                  <a:lnTo>
                    <a:pt x="5" y="55"/>
                  </a:lnTo>
                  <a:lnTo>
                    <a:pt x="8" y="63"/>
                  </a:lnTo>
                  <a:lnTo>
                    <a:pt x="11" y="69"/>
                  </a:lnTo>
                  <a:lnTo>
                    <a:pt x="13" y="74"/>
                  </a:lnTo>
                  <a:lnTo>
                    <a:pt x="15" y="78"/>
                  </a:lnTo>
                  <a:lnTo>
                    <a:pt x="16" y="82"/>
                  </a:lnTo>
                  <a:lnTo>
                    <a:pt x="17" y="88"/>
                  </a:lnTo>
                  <a:lnTo>
                    <a:pt x="18" y="95"/>
                  </a:lnTo>
                  <a:lnTo>
                    <a:pt x="18" y="105"/>
                  </a:lnTo>
                  <a:lnTo>
                    <a:pt x="19" y="116"/>
                  </a:lnTo>
                  <a:lnTo>
                    <a:pt x="18" y="124"/>
                  </a:lnTo>
                  <a:lnTo>
                    <a:pt x="17" y="131"/>
                  </a:lnTo>
                  <a:lnTo>
                    <a:pt x="17" y="137"/>
                  </a:lnTo>
                  <a:lnTo>
                    <a:pt x="16" y="142"/>
                  </a:lnTo>
                  <a:lnTo>
                    <a:pt x="15" y="147"/>
                  </a:lnTo>
                  <a:lnTo>
                    <a:pt x="15" y="153"/>
                  </a:lnTo>
                  <a:lnTo>
                    <a:pt x="16" y="160"/>
                  </a:lnTo>
                  <a:lnTo>
                    <a:pt x="17" y="167"/>
                  </a:lnTo>
                  <a:lnTo>
                    <a:pt x="18" y="172"/>
                  </a:lnTo>
                  <a:lnTo>
                    <a:pt x="19" y="176"/>
                  </a:lnTo>
                  <a:lnTo>
                    <a:pt x="21" y="179"/>
                  </a:lnTo>
                  <a:lnTo>
                    <a:pt x="22" y="182"/>
                  </a:lnTo>
                  <a:lnTo>
                    <a:pt x="24" y="184"/>
                  </a:lnTo>
                  <a:lnTo>
                    <a:pt x="26" y="185"/>
                  </a:lnTo>
                  <a:lnTo>
                    <a:pt x="28" y="186"/>
                  </a:lnTo>
                  <a:lnTo>
                    <a:pt x="31" y="187"/>
                  </a:lnTo>
                  <a:lnTo>
                    <a:pt x="33" y="188"/>
                  </a:lnTo>
                  <a:lnTo>
                    <a:pt x="35" y="188"/>
                  </a:lnTo>
                  <a:lnTo>
                    <a:pt x="38" y="189"/>
                  </a:lnTo>
                  <a:lnTo>
                    <a:pt x="40" y="189"/>
                  </a:lnTo>
                  <a:lnTo>
                    <a:pt x="41" y="189"/>
                  </a:lnTo>
                  <a:lnTo>
                    <a:pt x="43" y="189"/>
                  </a:lnTo>
                  <a:lnTo>
                    <a:pt x="43" y="189"/>
                  </a:lnTo>
                </a:path>
              </a:pathLst>
            </a:custGeom>
            <a:solidFill>
              <a:srgbClr val="006A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64" name="Freeform 276"/>
            <p:cNvSpPr>
              <a:spLocks/>
            </p:cNvSpPr>
            <p:nvPr/>
          </p:nvSpPr>
          <p:spPr bwMode="auto">
            <a:xfrm>
              <a:off x="902" y="1573"/>
              <a:ext cx="169" cy="84"/>
            </a:xfrm>
            <a:custGeom>
              <a:avLst/>
              <a:gdLst/>
              <a:ahLst/>
              <a:cxnLst>
                <a:cxn ang="0">
                  <a:pos x="20" y="83"/>
                </a:cxn>
                <a:cxn ang="0">
                  <a:pos x="144" y="83"/>
                </a:cxn>
                <a:cxn ang="0">
                  <a:pos x="145" y="83"/>
                </a:cxn>
                <a:cxn ang="0">
                  <a:pos x="148" y="80"/>
                </a:cxn>
                <a:cxn ang="0">
                  <a:pos x="152" y="76"/>
                </a:cxn>
                <a:cxn ang="0">
                  <a:pos x="157" y="71"/>
                </a:cxn>
                <a:cxn ang="0">
                  <a:pos x="162" y="66"/>
                </a:cxn>
                <a:cxn ang="0">
                  <a:pos x="166" y="60"/>
                </a:cxn>
                <a:cxn ang="0">
                  <a:pos x="168" y="55"/>
                </a:cxn>
                <a:cxn ang="0">
                  <a:pos x="168" y="51"/>
                </a:cxn>
                <a:cxn ang="0">
                  <a:pos x="167" y="46"/>
                </a:cxn>
                <a:cxn ang="0">
                  <a:pos x="167" y="42"/>
                </a:cxn>
                <a:cxn ang="0">
                  <a:pos x="166" y="38"/>
                </a:cxn>
                <a:cxn ang="0">
                  <a:pos x="165" y="35"/>
                </a:cxn>
                <a:cxn ang="0">
                  <a:pos x="163" y="33"/>
                </a:cxn>
                <a:cxn ang="0">
                  <a:pos x="160" y="31"/>
                </a:cxn>
                <a:cxn ang="0">
                  <a:pos x="155" y="30"/>
                </a:cxn>
                <a:cxn ang="0">
                  <a:pos x="148" y="30"/>
                </a:cxn>
                <a:cxn ang="0">
                  <a:pos x="140" y="28"/>
                </a:cxn>
                <a:cxn ang="0">
                  <a:pos x="132" y="24"/>
                </a:cxn>
                <a:cxn ang="0">
                  <a:pos x="125" y="19"/>
                </a:cxn>
                <a:cxn ang="0">
                  <a:pos x="117" y="13"/>
                </a:cxn>
                <a:cxn ang="0">
                  <a:pos x="110" y="7"/>
                </a:cxn>
                <a:cxn ang="0">
                  <a:pos x="101" y="2"/>
                </a:cxn>
                <a:cxn ang="0">
                  <a:pos x="92" y="0"/>
                </a:cxn>
                <a:cxn ang="0">
                  <a:pos x="82" y="0"/>
                </a:cxn>
                <a:cxn ang="0">
                  <a:pos x="71" y="3"/>
                </a:cxn>
                <a:cxn ang="0">
                  <a:pos x="59" y="8"/>
                </a:cxn>
                <a:cxn ang="0">
                  <a:pos x="46" y="14"/>
                </a:cxn>
                <a:cxn ang="0">
                  <a:pos x="34" y="21"/>
                </a:cxn>
                <a:cxn ang="0">
                  <a:pos x="23" y="29"/>
                </a:cxn>
                <a:cxn ang="0">
                  <a:pos x="14" y="36"/>
                </a:cxn>
                <a:cxn ang="0">
                  <a:pos x="8" y="42"/>
                </a:cxn>
                <a:cxn ang="0">
                  <a:pos x="5" y="47"/>
                </a:cxn>
                <a:cxn ang="0">
                  <a:pos x="3" y="51"/>
                </a:cxn>
                <a:cxn ang="0">
                  <a:pos x="2" y="54"/>
                </a:cxn>
                <a:cxn ang="0">
                  <a:pos x="1" y="57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1" y="68"/>
                </a:cxn>
                <a:cxn ang="0">
                  <a:pos x="3" y="70"/>
                </a:cxn>
                <a:cxn ang="0">
                  <a:pos x="5" y="72"/>
                </a:cxn>
                <a:cxn ang="0">
                  <a:pos x="8" y="74"/>
                </a:cxn>
                <a:cxn ang="0">
                  <a:pos x="11" y="77"/>
                </a:cxn>
                <a:cxn ang="0">
                  <a:pos x="14" y="79"/>
                </a:cxn>
                <a:cxn ang="0">
                  <a:pos x="16" y="81"/>
                </a:cxn>
                <a:cxn ang="0">
                  <a:pos x="18" y="82"/>
                </a:cxn>
                <a:cxn ang="0">
                  <a:pos x="20" y="83"/>
                </a:cxn>
                <a:cxn ang="0">
                  <a:pos x="20" y="83"/>
                </a:cxn>
              </a:cxnLst>
              <a:rect l="0" t="0" r="r" b="b"/>
              <a:pathLst>
                <a:path w="169" h="84">
                  <a:moveTo>
                    <a:pt x="20" y="83"/>
                  </a:moveTo>
                  <a:lnTo>
                    <a:pt x="144" y="83"/>
                  </a:lnTo>
                  <a:lnTo>
                    <a:pt x="145" y="83"/>
                  </a:lnTo>
                  <a:lnTo>
                    <a:pt x="148" y="80"/>
                  </a:lnTo>
                  <a:lnTo>
                    <a:pt x="152" y="76"/>
                  </a:lnTo>
                  <a:lnTo>
                    <a:pt x="157" y="71"/>
                  </a:lnTo>
                  <a:lnTo>
                    <a:pt x="162" y="66"/>
                  </a:lnTo>
                  <a:lnTo>
                    <a:pt x="166" y="60"/>
                  </a:lnTo>
                  <a:lnTo>
                    <a:pt x="168" y="55"/>
                  </a:lnTo>
                  <a:lnTo>
                    <a:pt x="168" y="51"/>
                  </a:lnTo>
                  <a:lnTo>
                    <a:pt x="167" y="46"/>
                  </a:lnTo>
                  <a:lnTo>
                    <a:pt x="167" y="42"/>
                  </a:lnTo>
                  <a:lnTo>
                    <a:pt x="166" y="38"/>
                  </a:lnTo>
                  <a:lnTo>
                    <a:pt x="165" y="35"/>
                  </a:lnTo>
                  <a:lnTo>
                    <a:pt x="163" y="33"/>
                  </a:lnTo>
                  <a:lnTo>
                    <a:pt x="160" y="31"/>
                  </a:lnTo>
                  <a:lnTo>
                    <a:pt x="155" y="30"/>
                  </a:lnTo>
                  <a:lnTo>
                    <a:pt x="148" y="30"/>
                  </a:lnTo>
                  <a:lnTo>
                    <a:pt x="140" y="28"/>
                  </a:lnTo>
                  <a:lnTo>
                    <a:pt x="132" y="24"/>
                  </a:lnTo>
                  <a:lnTo>
                    <a:pt x="125" y="19"/>
                  </a:lnTo>
                  <a:lnTo>
                    <a:pt x="117" y="13"/>
                  </a:lnTo>
                  <a:lnTo>
                    <a:pt x="110" y="7"/>
                  </a:lnTo>
                  <a:lnTo>
                    <a:pt x="101" y="2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1" y="3"/>
                  </a:lnTo>
                  <a:lnTo>
                    <a:pt x="59" y="8"/>
                  </a:lnTo>
                  <a:lnTo>
                    <a:pt x="46" y="14"/>
                  </a:lnTo>
                  <a:lnTo>
                    <a:pt x="34" y="21"/>
                  </a:lnTo>
                  <a:lnTo>
                    <a:pt x="23" y="29"/>
                  </a:lnTo>
                  <a:lnTo>
                    <a:pt x="14" y="36"/>
                  </a:lnTo>
                  <a:lnTo>
                    <a:pt x="8" y="42"/>
                  </a:lnTo>
                  <a:lnTo>
                    <a:pt x="5" y="47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1" y="57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1" y="68"/>
                  </a:lnTo>
                  <a:lnTo>
                    <a:pt x="3" y="70"/>
                  </a:lnTo>
                  <a:lnTo>
                    <a:pt x="5" y="72"/>
                  </a:lnTo>
                  <a:lnTo>
                    <a:pt x="8" y="74"/>
                  </a:lnTo>
                  <a:lnTo>
                    <a:pt x="11" y="77"/>
                  </a:lnTo>
                  <a:lnTo>
                    <a:pt x="14" y="79"/>
                  </a:lnTo>
                  <a:lnTo>
                    <a:pt x="16" y="81"/>
                  </a:lnTo>
                  <a:lnTo>
                    <a:pt x="18" y="82"/>
                  </a:lnTo>
                  <a:lnTo>
                    <a:pt x="20" y="83"/>
                  </a:lnTo>
                  <a:lnTo>
                    <a:pt x="20" y="83"/>
                  </a:lnTo>
                </a:path>
              </a:pathLst>
            </a:custGeom>
            <a:solidFill>
              <a:srgbClr val="006A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65" name="Freeform 277"/>
            <p:cNvSpPr>
              <a:spLocks/>
            </p:cNvSpPr>
            <p:nvPr/>
          </p:nvSpPr>
          <p:spPr bwMode="auto">
            <a:xfrm>
              <a:off x="908" y="1229"/>
              <a:ext cx="308" cy="541"/>
            </a:xfrm>
            <a:custGeom>
              <a:avLst/>
              <a:gdLst/>
              <a:ahLst/>
              <a:cxnLst>
                <a:cxn ang="0">
                  <a:pos x="135" y="186"/>
                </a:cxn>
                <a:cxn ang="0">
                  <a:pos x="137" y="132"/>
                </a:cxn>
                <a:cxn ang="0">
                  <a:pos x="118" y="117"/>
                </a:cxn>
                <a:cxn ang="0">
                  <a:pos x="99" y="110"/>
                </a:cxn>
                <a:cxn ang="0">
                  <a:pos x="101" y="105"/>
                </a:cxn>
                <a:cxn ang="0">
                  <a:pos x="104" y="102"/>
                </a:cxn>
                <a:cxn ang="0">
                  <a:pos x="112" y="100"/>
                </a:cxn>
                <a:cxn ang="0">
                  <a:pos x="119" y="89"/>
                </a:cxn>
                <a:cxn ang="0">
                  <a:pos x="121" y="74"/>
                </a:cxn>
                <a:cxn ang="0">
                  <a:pos x="123" y="72"/>
                </a:cxn>
                <a:cxn ang="0">
                  <a:pos x="127" y="70"/>
                </a:cxn>
                <a:cxn ang="0">
                  <a:pos x="127" y="63"/>
                </a:cxn>
                <a:cxn ang="0">
                  <a:pos x="122" y="49"/>
                </a:cxn>
                <a:cxn ang="0">
                  <a:pos x="119" y="37"/>
                </a:cxn>
                <a:cxn ang="0">
                  <a:pos x="111" y="16"/>
                </a:cxn>
                <a:cxn ang="0">
                  <a:pos x="95" y="5"/>
                </a:cxn>
                <a:cxn ang="0">
                  <a:pos x="76" y="0"/>
                </a:cxn>
                <a:cxn ang="0">
                  <a:pos x="54" y="9"/>
                </a:cxn>
                <a:cxn ang="0">
                  <a:pos x="40" y="21"/>
                </a:cxn>
                <a:cxn ang="0">
                  <a:pos x="37" y="42"/>
                </a:cxn>
                <a:cxn ang="0">
                  <a:pos x="38" y="62"/>
                </a:cxn>
                <a:cxn ang="0">
                  <a:pos x="45" y="76"/>
                </a:cxn>
                <a:cxn ang="0">
                  <a:pos x="49" y="97"/>
                </a:cxn>
                <a:cxn ang="0">
                  <a:pos x="44" y="113"/>
                </a:cxn>
                <a:cxn ang="0">
                  <a:pos x="14" y="135"/>
                </a:cxn>
                <a:cxn ang="0">
                  <a:pos x="4" y="151"/>
                </a:cxn>
                <a:cxn ang="0">
                  <a:pos x="0" y="172"/>
                </a:cxn>
                <a:cxn ang="0">
                  <a:pos x="12" y="217"/>
                </a:cxn>
                <a:cxn ang="0">
                  <a:pos x="17" y="270"/>
                </a:cxn>
                <a:cxn ang="0">
                  <a:pos x="16" y="299"/>
                </a:cxn>
                <a:cxn ang="0">
                  <a:pos x="21" y="337"/>
                </a:cxn>
                <a:cxn ang="0">
                  <a:pos x="42" y="371"/>
                </a:cxn>
                <a:cxn ang="0">
                  <a:pos x="74" y="383"/>
                </a:cxn>
                <a:cxn ang="0">
                  <a:pos x="100" y="381"/>
                </a:cxn>
                <a:cxn ang="0">
                  <a:pos x="142" y="368"/>
                </a:cxn>
                <a:cxn ang="0">
                  <a:pos x="174" y="367"/>
                </a:cxn>
                <a:cxn ang="0">
                  <a:pos x="209" y="374"/>
                </a:cxn>
                <a:cxn ang="0">
                  <a:pos x="216" y="382"/>
                </a:cxn>
                <a:cxn ang="0">
                  <a:pos x="213" y="414"/>
                </a:cxn>
                <a:cxn ang="0">
                  <a:pos x="214" y="447"/>
                </a:cxn>
                <a:cxn ang="0">
                  <a:pos x="220" y="488"/>
                </a:cxn>
                <a:cxn ang="0">
                  <a:pos x="216" y="511"/>
                </a:cxn>
                <a:cxn ang="0">
                  <a:pos x="215" y="523"/>
                </a:cxn>
                <a:cxn ang="0">
                  <a:pos x="225" y="539"/>
                </a:cxn>
                <a:cxn ang="0">
                  <a:pos x="249" y="536"/>
                </a:cxn>
                <a:cxn ang="0">
                  <a:pos x="267" y="537"/>
                </a:cxn>
                <a:cxn ang="0">
                  <a:pos x="289" y="538"/>
                </a:cxn>
                <a:cxn ang="0">
                  <a:pos x="301" y="534"/>
                </a:cxn>
                <a:cxn ang="0">
                  <a:pos x="306" y="525"/>
                </a:cxn>
                <a:cxn ang="0">
                  <a:pos x="287" y="518"/>
                </a:cxn>
                <a:cxn ang="0">
                  <a:pos x="258" y="508"/>
                </a:cxn>
                <a:cxn ang="0">
                  <a:pos x="253" y="491"/>
                </a:cxn>
                <a:cxn ang="0">
                  <a:pos x="255" y="466"/>
                </a:cxn>
                <a:cxn ang="0">
                  <a:pos x="261" y="433"/>
                </a:cxn>
                <a:cxn ang="0">
                  <a:pos x="266" y="397"/>
                </a:cxn>
                <a:cxn ang="0">
                  <a:pos x="267" y="385"/>
                </a:cxn>
                <a:cxn ang="0">
                  <a:pos x="274" y="371"/>
                </a:cxn>
                <a:cxn ang="0">
                  <a:pos x="272" y="355"/>
                </a:cxn>
                <a:cxn ang="0">
                  <a:pos x="259" y="337"/>
                </a:cxn>
                <a:cxn ang="0">
                  <a:pos x="223" y="323"/>
                </a:cxn>
                <a:cxn ang="0">
                  <a:pos x="200" y="311"/>
                </a:cxn>
                <a:cxn ang="0">
                  <a:pos x="176" y="306"/>
                </a:cxn>
                <a:cxn ang="0">
                  <a:pos x="155" y="297"/>
                </a:cxn>
              </a:cxnLst>
              <a:rect l="0" t="0" r="r" b="b"/>
              <a:pathLst>
                <a:path w="308" h="541">
                  <a:moveTo>
                    <a:pt x="132" y="210"/>
                  </a:moveTo>
                  <a:lnTo>
                    <a:pt x="133" y="207"/>
                  </a:lnTo>
                  <a:lnTo>
                    <a:pt x="134" y="198"/>
                  </a:lnTo>
                  <a:lnTo>
                    <a:pt x="135" y="186"/>
                  </a:lnTo>
                  <a:lnTo>
                    <a:pt x="137" y="171"/>
                  </a:lnTo>
                  <a:lnTo>
                    <a:pt x="137" y="157"/>
                  </a:lnTo>
                  <a:lnTo>
                    <a:pt x="138" y="143"/>
                  </a:lnTo>
                  <a:lnTo>
                    <a:pt x="137" y="132"/>
                  </a:lnTo>
                  <a:lnTo>
                    <a:pt x="134" y="125"/>
                  </a:lnTo>
                  <a:lnTo>
                    <a:pt x="130" y="122"/>
                  </a:lnTo>
                  <a:lnTo>
                    <a:pt x="124" y="119"/>
                  </a:lnTo>
                  <a:lnTo>
                    <a:pt x="118" y="117"/>
                  </a:lnTo>
                  <a:lnTo>
                    <a:pt x="112" y="115"/>
                  </a:lnTo>
                  <a:lnTo>
                    <a:pt x="107" y="113"/>
                  </a:lnTo>
                  <a:lnTo>
                    <a:pt x="102" y="112"/>
                  </a:lnTo>
                  <a:lnTo>
                    <a:pt x="99" y="110"/>
                  </a:lnTo>
                  <a:lnTo>
                    <a:pt x="99" y="109"/>
                  </a:lnTo>
                  <a:lnTo>
                    <a:pt x="100" y="107"/>
                  </a:lnTo>
                  <a:lnTo>
                    <a:pt x="101" y="106"/>
                  </a:lnTo>
                  <a:lnTo>
                    <a:pt x="101" y="105"/>
                  </a:lnTo>
                  <a:lnTo>
                    <a:pt x="102" y="103"/>
                  </a:lnTo>
                  <a:lnTo>
                    <a:pt x="102" y="102"/>
                  </a:lnTo>
                  <a:lnTo>
                    <a:pt x="103" y="102"/>
                  </a:lnTo>
                  <a:lnTo>
                    <a:pt x="104" y="102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2" y="100"/>
                  </a:lnTo>
                  <a:lnTo>
                    <a:pt x="114" y="99"/>
                  </a:lnTo>
                  <a:lnTo>
                    <a:pt x="115" y="97"/>
                  </a:lnTo>
                  <a:lnTo>
                    <a:pt x="117" y="93"/>
                  </a:lnTo>
                  <a:lnTo>
                    <a:pt x="119" y="89"/>
                  </a:lnTo>
                  <a:lnTo>
                    <a:pt x="120" y="85"/>
                  </a:lnTo>
                  <a:lnTo>
                    <a:pt x="120" y="81"/>
                  </a:lnTo>
                  <a:lnTo>
                    <a:pt x="121" y="77"/>
                  </a:lnTo>
                  <a:lnTo>
                    <a:pt x="121" y="74"/>
                  </a:lnTo>
                  <a:lnTo>
                    <a:pt x="122" y="72"/>
                  </a:lnTo>
                  <a:lnTo>
                    <a:pt x="122" y="71"/>
                  </a:lnTo>
                  <a:lnTo>
                    <a:pt x="122" y="72"/>
                  </a:lnTo>
                  <a:lnTo>
                    <a:pt x="123" y="72"/>
                  </a:lnTo>
                  <a:lnTo>
                    <a:pt x="124" y="72"/>
                  </a:lnTo>
                  <a:lnTo>
                    <a:pt x="125" y="71"/>
                  </a:lnTo>
                  <a:lnTo>
                    <a:pt x="126" y="71"/>
                  </a:lnTo>
                  <a:lnTo>
                    <a:pt x="127" y="70"/>
                  </a:lnTo>
                  <a:lnTo>
                    <a:pt x="128" y="69"/>
                  </a:lnTo>
                  <a:lnTo>
                    <a:pt x="128" y="68"/>
                  </a:lnTo>
                  <a:lnTo>
                    <a:pt x="128" y="66"/>
                  </a:lnTo>
                  <a:lnTo>
                    <a:pt x="127" y="63"/>
                  </a:lnTo>
                  <a:lnTo>
                    <a:pt x="126" y="60"/>
                  </a:lnTo>
                  <a:lnTo>
                    <a:pt x="125" y="56"/>
                  </a:lnTo>
                  <a:lnTo>
                    <a:pt x="123" y="52"/>
                  </a:lnTo>
                  <a:lnTo>
                    <a:pt x="122" y="49"/>
                  </a:lnTo>
                  <a:lnTo>
                    <a:pt x="121" y="46"/>
                  </a:lnTo>
                  <a:lnTo>
                    <a:pt x="120" y="43"/>
                  </a:lnTo>
                  <a:lnTo>
                    <a:pt x="119" y="41"/>
                  </a:lnTo>
                  <a:lnTo>
                    <a:pt x="119" y="37"/>
                  </a:lnTo>
                  <a:lnTo>
                    <a:pt x="117" y="32"/>
                  </a:lnTo>
                  <a:lnTo>
                    <a:pt x="115" y="26"/>
                  </a:lnTo>
                  <a:lnTo>
                    <a:pt x="113" y="21"/>
                  </a:lnTo>
                  <a:lnTo>
                    <a:pt x="111" y="16"/>
                  </a:lnTo>
                  <a:lnTo>
                    <a:pt x="107" y="12"/>
                  </a:lnTo>
                  <a:lnTo>
                    <a:pt x="104" y="10"/>
                  </a:lnTo>
                  <a:lnTo>
                    <a:pt x="99" y="7"/>
                  </a:lnTo>
                  <a:lnTo>
                    <a:pt x="95" y="5"/>
                  </a:lnTo>
                  <a:lnTo>
                    <a:pt x="91" y="3"/>
                  </a:lnTo>
                  <a:lnTo>
                    <a:pt x="86" y="1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0" y="1"/>
                  </a:lnTo>
                  <a:lnTo>
                    <a:pt x="65" y="3"/>
                  </a:lnTo>
                  <a:lnTo>
                    <a:pt x="59" y="6"/>
                  </a:lnTo>
                  <a:lnTo>
                    <a:pt x="54" y="9"/>
                  </a:lnTo>
                  <a:lnTo>
                    <a:pt x="49" y="12"/>
                  </a:lnTo>
                  <a:lnTo>
                    <a:pt x="46" y="15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8" y="31"/>
                  </a:lnTo>
                  <a:lnTo>
                    <a:pt x="38" y="36"/>
                  </a:lnTo>
                  <a:lnTo>
                    <a:pt x="37" y="42"/>
                  </a:lnTo>
                  <a:lnTo>
                    <a:pt x="37" y="48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8" y="62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2"/>
                  </a:lnTo>
                  <a:lnTo>
                    <a:pt x="45" y="76"/>
                  </a:lnTo>
                  <a:lnTo>
                    <a:pt x="46" y="81"/>
                  </a:lnTo>
                  <a:lnTo>
                    <a:pt x="47" y="87"/>
                  </a:lnTo>
                  <a:lnTo>
                    <a:pt x="48" y="92"/>
                  </a:lnTo>
                  <a:lnTo>
                    <a:pt x="49" y="97"/>
                  </a:lnTo>
                  <a:lnTo>
                    <a:pt x="50" y="102"/>
                  </a:lnTo>
                  <a:lnTo>
                    <a:pt x="50" y="105"/>
                  </a:lnTo>
                  <a:lnTo>
                    <a:pt x="49" y="108"/>
                  </a:lnTo>
                  <a:lnTo>
                    <a:pt x="44" y="113"/>
                  </a:lnTo>
                  <a:lnTo>
                    <a:pt x="37" y="118"/>
                  </a:lnTo>
                  <a:lnTo>
                    <a:pt x="29" y="124"/>
                  </a:lnTo>
                  <a:lnTo>
                    <a:pt x="21" y="129"/>
                  </a:lnTo>
                  <a:lnTo>
                    <a:pt x="14" y="135"/>
                  </a:lnTo>
                  <a:lnTo>
                    <a:pt x="9" y="140"/>
                  </a:lnTo>
                  <a:lnTo>
                    <a:pt x="7" y="144"/>
                  </a:lnTo>
                  <a:lnTo>
                    <a:pt x="6" y="147"/>
                  </a:lnTo>
                  <a:lnTo>
                    <a:pt x="4" y="151"/>
                  </a:lnTo>
                  <a:lnTo>
                    <a:pt x="2" y="155"/>
                  </a:lnTo>
                  <a:lnTo>
                    <a:pt x="1" y="159"/>
                  </a:lnTo>
                  <a:lnTo>
                    <a:pt x="0" y="165"/>
                  </a:lnTo>
                  <a:lnTo>
                    <a:pt x="0" y="172"/>
                  </a:lnTo>
                  <a:lnTo>
                    <a:pt x="1" y="181"/>
                  </a:lnTo>
                  <a:lnTo>
                    <a:pt x="5" y="191"/>
                  </a:lnTo>
                  <a:lnTo>
                    <a:pt x="9" y="203"/>
                  </a:lnTo>
                  <a:lnTo>
                    <a:pt x="12" y="217"/>
                  </a:lnTo>
                  <a:lnTo>
                    <a:pt x="15" y="231"/>
                  </a:lnTo>
                  <a:lnTo>
                    <a:pt x="16" y="245"/>
                  </a:lnTo>
                  <a:lnTo>
                    <a:pt x="17" y="258"/>
                  </a:lnTo>
                  <a:lnTo>
                    <a:pt x="17" y="270"/>
                  </a:lnTo>
                  <a:lnTo>
                    <a:pt x="17" y="280"/>
                  </a:lnTo>
                  <a:lnTo>
                    <a:pt x="17" y="286"/>
                  </a:lnTo>
                  <a:lnTo>
                    <a:pt x="16" y="292"/>
                  </a:lnTo>
                  <a:lnTo>
                    <a:pt x="16" y="299"/>
                  </a:lnTo>
                  <a:lnTo>
                    <a:pt x="16" y="308"/>
                  </a:lnTo>
                  <a:lnTo>
                    <a:pt x="17" y="317"/>
                  </a:lnTo>
                  <a:lnTo>
                    <a:pt x="19" y="326"/>
                  </a:lnTo>
                  <a:lnTo>
                    <a:pt x="21" y="337"/>
                  </a:lnTo>
                  <a:lnTo>
                    <a:pt x="25" y="347"/>
                  </a:lnTo>
                  <a:lnTo>
                    <a:pt x="29" y="357"/>
                  </a:lnTo>
                  <a:lnTo>
                    <a:pt x="35" y="365"/>
                  </a:lnTo>
                  <a:lnTo>
                    <a:pt x="42" y="371"/>
                  </a:lnTo>
                  <a:lnTo>
                    <a:pt x="50" y="376"/>
                  </a:lnTo>
                  <a:lnTo>
                    <a:pt x="58" y="379"/>
                  </a:lnTo>
                  <a:lnTo>
                    <a:pt x="66" y="382"/>
                  </a:lnTo>
                  <a:lnTo>
                    <a:pt x="74" y="383"/>
                  </a:lnTo>
                  <a:lnTo>
                    <a:pt x="79" y="384"/>
                  </a:lnTo>
                  <a:lnTo>
                    <a:pt x="83" y="385"/>
                  </a:lnTo>
                  <a:lnTo>
                    <a:pt x="91" y="384"/>
                  </a:lnTo>
                  <a:lnTo>
                    <a:pt x="100" y="381"/>
                  </a:lnTo>
                  <a:lnTo>
                    <a:pt x="110" y="378"/>
                  </a:lnTo>
                  <a:lnTo>
                    <a:pt x="121" y="375"/>
                  </a:lnTo>
                  <a:lnTo>
                    <a:pt x="132" y="371"/>
                  </a:lnTo>
                  <a:lnTo>
                    <a:pt x="142" y="368"/>
                  </a:lnTo>
                  <a:lnTo>
                    <a:pt x="151" y="366"/>
                  </a:lnTo>
                  <a:lnTo>
                    <a:pt x="158" y="365"/>
                  </a:lnTo>
                  <a:lnTo>
                    <a:pt x="165" y="366"/>
                  </a:lnTo>
                  <a:lnTo>
                    <a:pt x="174" y="367"/>
                  </a:lnTo>
                  <a:lnTo>
                    <a:pt x="183" y="369"/>
                  </a:lnTo>
                  <a:lnTo>
                    <a:pt x="193" y="371"/>
                  </a:lnTo>
                  <a:lnTo>
                    <a:pt x="202" y="373"/>
                  </a:lnTo>
                  <a:lnTo>
                    <a:pt x="209" y="374"/>
                  </a:lnTo>
                  <a:lnTo>
                    <a:pt x="214" y="376"/>
                  </a:lnTo>
                  <a:lnTo>
                    <a:pt x="216" y="376"/>
                  </a:lnTo>
                  <a:lnTo>
                    <a:pt x="216" y="378"/>
                  </a:lnTo>
                  <a:lnTo>
                    <a:pt x="216" y="382"/>
                  </a:lnTo>
                  <a:lnTo>
                    <a:pt x="215" y="389"/>
                  </a:lnTo>
                  <a:lnTo>
                    <a:pt x="214" y="396"/>
                  </a:lnTo>
                  <a:lnTo>
                    <a:pt x="213" y="405"/>
                  </a:lnTo>
                  <a:lnTo>
                    <a:pt x="213" y="414"/>
                  </a:lnTo>
                  <a:lnTo>
                    <a:pt x="212" y="422"/>
                  </a:lnTo>
                  <a:lnTo>
                    <a:pt x="212" y="430"/>
                  </a:lnTo>
                  <a:lnTo>
                    <a:pt x="212" y="437"/>
                  </a:lnTo>
                  <a:lnTo>
                    <a:pt x="214" y="447"/>
                  </a:lnTo>
                  <a:lnTo>
                    <a:pt x="215" y="457"/>
                  </a:lnTo>
                  <a:lnTo>
                    <a:pt x="217" y="468"/>
                  </a:lnTo>
                  <a:lnTo>
                    <a:pt x="219" y="478"/>
                  </a:lnTo>
                  <a:lnTo>
                    <a:pt x="220" y="488"/>
                  </a:lnTo>
                  <a:lnTo>
                    <a:pt x="220" y="496"/>
                  </a:lnTo>
                  <a:lnTo>
                    <a:pt x="219" y="502"/>
                  </a:lnTo>
                  <a:lnTo>
                    <a:pt x="218" y="507"/>
                  </a:lnTo>
                  <a:lnTo>
                    <a:pt x="216" y="511"/>
                  </a:lnTo>
                  <a:lnTo>
                    <a:pt x="216" y="515"/>
                  </a:lnTo>
                  <a:lnTo>
                    <a:pt x="215" y="519"/>
                  </a:lnTo>
                  <a:lnTo>
                    <a:pt x="215" y="521"/>
                  </a:lnTo>
                  <a:lnTo>
                    <a:pt x="215" y="523"/>
                  </a:lnTo>
                  <a:lnTo>
                    <a:pt x="215" y="525"/>
                  </a:lnTo>
                  <a:lnTo>
                    <a:pt x="221" y="540"/>
                  </a:lnTo>
                  <a:lnTo>
                    <a:pt x="222" y="540"/>
                  </a:lnTo>
                  <a:lnTo>
                    <a:pt x="225" y="539"/>
                  </a:lnTo>
                  <a:lnTo>
                    <a:pt x="230" y="538"/>
                  </a:lnTo>
                  <a:lnTo>
                    <a:pt x="236" y="537"/>
                  </a:lnTo>
                  <a:lnTo>
                    <a:pt x="242" y="537"/>
                  </a:lnTo>
                  <a:lnTo>
                    <a:pt x="249" y="536"/>
                  </a:lnTo>
                  <a:lnTo>
                    <a:pt x="254" y="536"/>
                  </a:lnTo>
                  <a:lnTo>
                    <a:pt x="258" y="536"/>
                  </a:lnTo>
                  <a:lnTo>
                    <a:pt x="262" y="537"/>
                  </a:lnTo>
                  <a:lnTo>
                    <a:pt x="267" y="537"/>
                  </a:lnTo>
                  <a:lnTo>
                    <a:pt x="273" y="538"/>
                  </a:lnTo>
                  <a:lnTo>
                    <a:pt x="279" y="538"/>
                  </a:lnTo>
                  <a:lnTo>
                    <a:pt x="284" y="538"/>
                  </a:lnTo>
                  <a:lnTo>
                    <a:pt x="289" y="538"/>
                  </a:lnTo>
                  <a:lnTo>
                    <a:pt x="293" y="538"/>
                  </a:lnTo>
                  <a:lnTo>
                    <a:pt x="296" y="537"/>
                  </a:lnTo>
                  <a:lnTo>
                    <a:pt x="299" y="536"/>
                  </a:lnTo>
                  <a:lnTo>
                    <a:pt x="301" y="534"/>
                  </a:lnTo>
                  <a:lnTo>
                    <a:pt x="304" y="532"/>
                  </a:lnTo>
                  <a:lnTo>
                    <a:pt x="306" y="530"/>
                  </a:lnTo>
                  <a:lnTo>
                    <a:pt x="307" y="527"/>
                  </a:lnTo>
                  <a:lnTo>
                    <a:pt x="306" y="525"/>
                  </a:lnTo>
                  <a:lnTo>
                    <a:pt x="305" y="523"/>
                  </a:lnTo>
                  <a:lnTo>
                    <a:pt x="301" y="522"/>
                  </a:lnTo>
                  <a:lnTo>
                    <a:pt x="295" y="520"/>
                  </a:lnTo>
                  <a:lnTo>
                    <a:pt x="287" y="518"/>
                  </a:lnTo>
                  <a:lnTo>
                    <a:pt x="279" y="516"/>
                  </a:lnTo>
                  <a:lnTo>
                    <a:pt x="272" y="514"/>
                  </a:lnTo>
                  <a:lnTo>
                    <a:pt x="264" y="511"/>
                  </a:lnTo>
                  <a:lnTo>
                    <a:pt x="258" y="508"/>
                  </a:lnTo>
                  <a:lnTo>
                    <a:pt x="254" y="504"/>
                  </a:lnTo>
                  <a:lnTo>
                    <a:pt x="253" y="501"/>
                  </a:lnTo>
                  <a:lnTo>
                    <a:pt x="253" y="496"/>
                  </a:lnTo>
                  <a:lnTo>
                    <a:pt x="253" y="491"/>
                  </a:lnTo>
                  <a:lnTo>
                    <a:pt x="253" y="486"/>
                  </a:lnTo>
                  <a:lnTo>
                    <a:pt x="254" y="479"/>
                  </a:lnTo>
                  <a:lnTo>
                    <a:pt x="254" y="473"/>
                  </a:lnTo>
                  <a:lnTo>
                    <a:pt x="255" y="466"/>
                  </a:lnTo>
                  <a:lnTo>
                    <a:pt x="257" y="458"/>
                  </a:lnTo>
                  <a:lnTo>
                    <a:pt x="258" y="451"/>
                  </a:lnTo>
                  <a:lnTo>
                    <a:pt x="260" y="442"/>
                  </a:lnTo>
                  <a:lnTo>
                    <a:pt x="261" y="433"/>
                  </a:lnTo>
                  <a:lnTo>
                    <a:pt x="263" y="423"/>
                  </a:lnTo>
                  <a:lnTo>
                    <a:pt x="264" y="414"/>
                  </a:lnTo>
                  <a:lnTo>
                    <a:pt x="265" y="405"/>
                  </a:lnTo>
                  <a:lnTo>
                    <a:pt x="266" y="397"/>
                  </a:lnTo>
                  <a:lnTo>
                    <a:pt x="266" y="392"/>
                  </a:lnTo>
                  <a:lnTo>
                    <a:pt x="266" y="389"/>
                  </a:lnTo>
                  <a:lnTo>
                    <a:pt x="266" y="387"/>
                  </a:lnTo>
                  <a:lnTo>
                    <a:pt x="267" y="385"/>
                  </a:lnTo>
                  <a:lnTo>
                    <a:pt x="269" y="382"/>
                  </a:lnTo>
                  <a:lnTo>
                    <a:pt x="271" y="379"/>
                  </a:lnTo>
                  <a:lnTo>
                    <a:pt x="272" y="375"/>
                  </a:lnTo>
                  <a:lnTo>
                    <a:pt x="274" y="371"/>
                  </a:lnTo>
                  <a:lnTo>
                    <a:pt x="274" y="367"/>
                  </a:lnTo>
                  <a:lnTo>
                    <a:pt x="274" y="363"/>
                  </a:lnTo>
                  <a:lnTo>
                    <a:pt x="273" y="359"/>
                  </a:lnTo>
                  <a:lnTo>
                    <a:pt x="272" y="355"/>
                  </a:lnTo>
                  <a:lnTo>
                    <a:pt x="270" y="350"/>
                  </a:lnTo>
                  <a:lnTo>
                    <a:pt x="268" y="346"/>
                  </a:lnTo>
                  <a:lnTo>
                    <a:pt x="265" y="341"/>
                  </a:lnTo>
                  <a:lnTo>
                    <a:pt x="259" y="337"/>
                  </a:lnTo>
                  <a:lnTo>
                    <a:pt x="252" y="333"/>
                  </a:lnTo>
                  <a:lnTo>
                    <a:pt x="242" y="330"/>
                  </a:lnTo>
                  <a:lnTo>
                    <a:pt x="231" y="327"/>
                  </a:lnTo>
                  <a:lnTo>
                    <a:pt x="223" y="323"/>
                  </a:lnTo>
                  <a:lnTo>
                    <a:pt x="216" y="320"/>
                  </a:lnTo>
                  <a:lnTo>
                    <a:pt x="210" y="317"/>
                  </a:lnTo>
                  <a:lnTo>
                    <a:pt x="205" y="314"/>
                  </a:lnTo>
                  <a:lnTo>
                    <a:pt x="200" y="311"/>
                  </a:lnTo>
                  <a:lnTo>
                    <a:pt x="195" y="310"/>
                  </a:lnTo>
                  <a:lnTo>
                    <a:pt x="189" y="309"/>
                  </a:lnTo>
                  <a:lnTo>
                    <a:pt x="182" y="308"/>
                  </a:lnTo>
                  <a:lnTo>
                    <a:pt x="176" y="306"/>
                  </a:lnTo>
                  <a:lnTo>
                    <a:pt x="170" y="304"/>
                  </a:lnTo>
                  <a:lnTo>
                    <a:pt x="164" y="301"/>
                  </a:lnTo>
                  <a:lnTo>
                    <a:pt x="159" y="299"/>
                  </a:lnTo>
                  <a:lnTo>
                    <a:pt x="155" y="297"/>
                  </a:lnTo>
                  <a:lnTo>
                    <a:pt x="152" y="295"/>
                  </a:lnTo>
                  <a:lnTo>
                    <a:pt x="151" y="294"/>
                  </a:lnTo>
                  <a:lnTo>
                    <a:pt x="132" y="210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66" name="Freeform 278"/>
            <p:cNvSpPr>
              <a:spLocks/>
            </p:cNvSpPr>
            <p:nvPr/>
          </p:nvSpPr>
          <p:spPr bwMode="auto">
            <a:xfrm>
              <a:off x="996" y="1427"/>
              <a:ext cx="456" cy="179"/>
            </a:xfrm>
            <a:custGeom>
              <a:avLst/>
              <a:gdLst/>
              <a:ahLst/>
              <a:cxnLst>
                <a:cxn ang="0">
                  <a:pos x="189" y="0"/>
                </a:cxn>
                <a:cxn ang="0">
                  <a:pos x="0" y="136"/>
                </a:cxn>
                <a:cxn ang="0">
                  <a:pos x="310" y="178"/>
                </a:cxn>
                <a:cxn ang="0">
                  <a:pos x="455" y="35"/>
                </a:cxn>
                <a:cxn ang="0">
                  <a:pos x="189" y="0"/>
                </a:cxn>
              </a:cxnLst>
              <a:rect l="0" t="0" r="r" b="b"/>
              <a:pathLst>
                <a:path w="456" h="179">
                  <a:moveTo>
                    <a:pt x="189" y="0"/>
                  </a:moveTo>
                  <a:lnTo>
                    <a:pt x="0" y="136"/>
                  </a:lnTo>
                  <a:lnTo>
                    <a:pt x="310" y="178"/>
                  </a:lnTo>
                  <a:lnTo>
                    <a:pt x="455" y="35"/>
                  </a:lnTo>
                  <a:lnTo>
                    <a:pt x="189" y="0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67" name="Freeform 279"/>
            <p:cNvSpPr>
              <a:spLocks/>
            </p:cNvSpPr>
            <p:nvPr/>
          </p:nvSpPr>
          <p:spPr bwMode="auto">
            <a:xfrm>
              <a:off x="1078" y="1457"/>
              <a:ext cx="119" cy="55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75" y="1"/>
                </a:cxn>
                <a:cxn ang="0">
                  <a:pos x="0" y="54"/>
                </a:cxn>
                <a:cxn ang="0">
                  <a:pos x="56" y="52"/>
                </a:cxn>
                <a:cxn ang="0">
                  <a:pos x="118" y="0"/>
                </a:cxn>
              </a:cxnLst>
              <a:rect l="0" t="0" r="r" b="b"/>
              <a:pathLst>
                <a:path w="119" h="55">
                  <a:moveTo>
                    <a:pt x="118" y="0"/>
                  </a:moveTo>
                  <a:lnTo>
                    <a:pt x="75" y="1"/>
                  </a:lnTo>
                  <a:lnTo>
                    <a:pt x="0" y="54"/>
                  </a:lnTo>
                  <a:lnTo>
                    <a:pt x="56" y="52"/>
                  </a:lnTo>
                  <a:lnTo>
                    <a:pt x="118" y="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68" name="Freeform 280"/>
            <p:cNvSpPr>
              <a:spLocks/>
            </p:cNvSpPr>
            <p:nvPr/>
          </p:nvSpPr>
          <p:spPr bwMode="auto">
            <a:xfrm>
              <a:off x="1078" y="1454"/>
              <a:ext cx="119" cy="54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75" y="1"/>
                </a:cxn>
                <a:cxn ang="0">
                  <a:pos x="0" y="53"/>
                </a:cxn>
                <a:cxn ang="0">
                  <a:pos x="56" y="51"/>
                </a:cxn>
                <a:cxn ang="0">
                  <a:pos x="118" y="0"/>
                </a:cxn>
              </a:cxnLst>
              <a:rect l="0" t="0" r="r" b="b"/>
              <a:pathLst>
                <a:path w="119" h="54">
                  <a:moveTo>
                    <a:pt x="118" y="0"/>
                  </a:moveTo>
                  <a:lnTo>
                    <a:pt x="75" y="1"/>
                  </a:lnTo>
                  <a:lnTo>
                    <a:pt x="0" y="53"/>
                  </a:lnTo>
                  <a:lnTo>
                    <a:pt x="56" y="51"/>
                  </a:lnTo>
                  <a:lnTo>
                    <a:pt x="118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69" name="Freeform 281"/>
            <p:cNvSpPr>
              <a:spLocks/>
            </p:cNvSpPr>
            <p:nvPr/>
          </p:nvSpPr>
          <p:spPr bwMode="auto">
            <a:xfrm>
              <a:off x="931" y="1358"/>
              <a:ext cx="212" cy="153"/>
            </a:xfrm>
            <a:custGeom>
              <a:avLst/>
              <a:gdLst/>
              <a:ahLst/>
              <a:cxnLst>
                <a:cxn ang="0">
                  <a:pos x="28" y="14"/>
                </a:cxn>
                <a:cxn ang="0">
                  <a:pos x="34" y="26"/>
                </a:cxn>
                <a:cxn ang="0">
                  <a:pos x="43" y="43"/>
                </a:cxn>
                <a:cxn ang="0">
                  <a:pos x="51" y="60"/>
                </a:cxn>
                <a:cxn ang="0">
                  <a:pos x="55" y="72"/>
                </a:cxn>
                <a:cxn ang="0">
                  <a:pos x="60" y="86"/>
                </a:cxn>
                <a:cxn ang="0">
                  <a:pos x="66" y="98"/>
                </a:cxn>
                <a:cxn ang="0">
                  <a:pos x="72" y="107"/>
                </a:cxn>
                <a:cxn ang="0">
                  <a:pos x="81" y="109"/>
                </a:cxn>
                <a:cxn ang="0">
                  <a:pos x="107" y="112"/>
                </a:cxn>
                <a:cxn ang="0">
                  <a:pos x="139" y="115"/>
                </a:cxn>
                <a:cxn ang="0">
                  <a:pos x="163" y="118"/>
                </a:cxn>
                <a:cxn ang="0">
                  <a:pos x="167" y="118"/>
                </a:cxn>
                <a:cxn ang="0">
                  <a:pos x="169" y="117"/>
                </a:cxn>
                <a:cxn ang="0">
                  <a:pos x="174" y="115"/>
                </a:cxn>
                <a:cxn ang="0">
                  <a:pos x="180" y="115"/>
                </a:cxn>
                <a:cxn ang="0">
                  <a:pos x="185" y="116"/>
                </a:cxn>
                <a:cxn ang="0">
                  <a:pos x="193" y="119"/>
                </a:cxn>
                <a:cxn ang="0">
                  <a:pos x="202" y="123"/>
                </a:cxn>
                <a:cxn ang="0">
                  <a:pos x="209" y="127"/>
                </a:cxn>
                <a:cxn ang="0">
                  <a:pos x="211" y="132"/>
                </a:cxn>
                <a:cxn ang="0">
                  <a:pos x="207" y="136"/>
                </a:cxn>
                <a:cxn ang="0">
                  <a:pos x="199" y="138"/>
                </a:cxn>
                <a:cxn ang="0">
                  <a:pos x="188" y="139"/>
                </a:cxn>
                <a:cxn ang="0">
                  <a:pos x="178" y="138"/>
                </a:cxn>
                <a:cxn ang="0">
                  <a:pos x="170" y="136"/>
                </a:cxn>
                <a:cxn ang="0">
                  <a:pos x="165" y="136"/>
                </a:cxn>
                <a:cxn ang="0">
                  <a:pos x="162" y="136"/>
                </a:cxn>
                <a:cxn ang="0">
                  <a:pos x="157" y="138"/>
                </a:cxn>
                <a:cxn ang="0">
                  <a:pos x="136" y="144"/>
                </a:cxn>
                <a:cxn ang="0">
                  <a:pos x="109" y="150"/>
                </a:cxn>
                <a:cxn ang="0">
                  <a:pos x="85" y="152"/>
                </a:cxn>
                <a:cxn ang="0">
                  <a:pos x="72" y="147"/>
                </a:cxn>
                <a:cxn ang="0">
                  <a:pos x="58" y="137"/>
                </a:cxn>
                <a:cxn ang="0">
                  <a:pos x="42" y="123"/>
                </a:cxn>
                <a:cxn ang="0">
                  <a:pos x="28" y="107"/>
                </a:cxn>
                <a:cxn ang="0">
                  <a:pos x="18" y="89"/>
                </a:cxn>
                <a:cxn ang="0">
                  <a:pos x="12" y="71"/>
                </a:cxn>
                <a:cxn ang="0">
                  <a:pos x="9" y="54"/>
                </a:cxn>
                <a:cxn ang="0">
                  <a:pos x="7" y="40"/>
                </a:cxn>
                <a:cxn ang="0">
                  <a:pos x="7" y="30"/>
                </a:cxn>
                <a:cxn ang="0">
                  <a:pos x="5" y="20"/>
                </a:cxn>
                <a:cxn ang="0">
                  <a:pos x="2" y="10"/>
                </a:cxn>
                <a:cxn ang="0">
                  <a:pos x="0" y="2"/>
                </a:cxn>
                <a:cxn ang="0">
                  <a:pos x="27" y="12"/>
                </a:cxn>
              </a:cxnLst>
              <a:rect l="0" t="0" r="r" b="b"/>
              <a:pathLst>
                <a:path w="212" h="153">
                  <a:moveTo>
                    <a:pt x="27" y="12"/>
                  </a:moveTo>
                  <a:lnTo>
                    <a:pt x="28" y="14"/>
                  </a:lnTo>
                  <a:lnTo>
                    <a:pt x="30" y="19"/>
                  </a:lnTo>
                  <a:lnTo>
                    <a:pt x="34" y="26"/>
                  </a:lnTo>
                  <a:lnTo>
                    <a:pt x="38" y="34"/>
                  </a:lnTo>
                  <a:lnTo>
                    <a:pt x="43" y="43"/>
                  </a:lnTo>
                  <a:lnTo>
                    <a:pt x="47" y="52"/>
                  </a:lnTo>
                  <a:lnTo>
                    <a:pt x="51" y="60"/>
                  </a:lnTo>
                  <a:lnTo>
                    <a:pt x="53" y="66"/>
                  </a:lnTo>
                  <a:lnTo>
                    <a:pt x="55" y="72"/>
                  </a:lnTo>
                  <a:lnTo>
                    <a:pt x="58" y="79"/>
                  </a:lnTo>
                  <a:lnTo>
                    <a:pt x="60" y="86"/>
                  </a:lnTo>
                  <a:lnTo>
                    <a:pt x="63" y="92"/>
                  </a:lnTo>
                  <a:lnTo>
                    <a:pt x="66" y="98"/>
                  </a:lnTo>
                  <a:lnTo>
                    <a:pt x="69" y="103"/>
                  </a:lnTo>
                  <a:lnTo>
                    <a:pt x="72" y="107"/>
                  </a:lnTo>
                  <a:lnTo>
                    <a:pt x="75" y="108"/>
                  </a:lnTo>
                  <a:lnTo>
                    <a:pt x="81" y="109"/>
                  </a:lnTo>
                  <a:lnTo>
                    <a:pt x="92" y="110"/>
                  </a:lnTo>
                  <a:lnTo>
                    <a:pt x="107" y="112"/>
                  </a:lnTo>
                  <a:lnTo>
                    <a:pt x="123" y="114"/>
                  </a:lnTo>
                  <a:lnTo>
                    <a:pt x="139" y="115"/>
                  </a:lnTo>
                  <a:lnTo>
                    <a:pt x="153" y="117"/>
                  </a:lnTo>
                  <a:lnTo>
                    <a:pt x="163" y="118"/>
                  </a:lnTo>
                  <a:lnTo>
                    <a:pt x="166" y="118"/>
                  </a:lnTo>
                  <a:lnTo>
                    <a:pt x="167" y="118"/>
                  </a:lnTo>
                  <a:lnTo>
                    <a:pt x="168" y="117"/>
                  </a:lnTo>
                  <a:lnTo>
                    <a:pt x="169" y="117"/>
                  </a:lnTo>
                  <a:lnTo>
                    <a:pt x="172" y="116"/>
                  </a:lnTo>
                  <a:lnTo>
                    <a:pt x="174" y="115"/>
                  </a:lnTo>
                  <a:lnTo>
                    <a:pt x="177" y="115"/>
                  </a:lnTo>
                  <a:lnTo>
                    <a:pt x="180" y="115"/>
                  </a:lnTo>
                  <a:lnTo>
                    <a:pt x="182" y="115"/>
                  </a:lnTo>
                  <a:lnTo>
                    <a:pt x="185" y="116"/>
                  </a:lnTo>
                  <a:lnTo>
                    <a:pt x="189" y="117"/>
                  </a:lnTo>
                  <a:lnTo>
                    <a:pt x="193" y="119"/>
                  </a:lnTo>
                  <a:lnTo>
                    <a:pt x="198" y="121"/>
                  </a:lnTo>
                  <a:lnTo>
                    <a:pt x="202" y="123"/>
                  </a:lnTo>
                  <a:lnTo>
                    <a:pt x="206" y="125"/>
                  </a:lnTo>
                  <a:lnTo>
                    <a:pt x="209" y="127"/>
                  </a:lnTo>
                  <a:lnTo>
                    <a:pt x="211" y="130"/>
                  </a:lnTo>
                  <a:lnTo>
                    <a:pt x="211" y="132"/>
                  </a:lnTo>
                  <a:lnTo>
                    <a:pt x="210" y="134"/>
                  </a:lnTo>
                  <a:lnTo>
                    <a:pt x="207" y="136"/>
                  </a:lnTo>
                  <a:lnTo>
                    <a:pt x="203" y="137"/>
                  </a:lnTo>
                  <a:lnTo>
                    <a:pt x="199" y="138"/>
                  </a:lnTo>
                  <a:lnTo>
                    <a:pt x="194" y="139"/>
                  </a:lnTo>
                  <a:lnTo>
                    <a:pt x="188" y="139"/>
                  </a:lnTo>
                  <a:lnTo>
                    <a:pt x="183" y="139"/>
                  </a:lnTo>
                  <a:lnTo>
                    <a:pt x="178" y="138"/>
                  </a:lnTo>
                  <a:lnTo>
                    <a:pt x="173" y="137"/>
                  </a:lnTo>
                  <a:lnTo>
                    <a:pt x="170" y="136"/>
                  </a:lnTo>
                  <a:lnTo>
                    <a:pt x="167" y="136"/>
                  </a:lnTo>
                  <a:lnTo>
                    <a:pt x="165" y="136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61" y="137"/>
                  </a:lnTo>
                  <a:lnTo>
                    <a:pt x="157" y="138"/>
                  </a:lnTo>
                  <a:lnTo>
                    <a:pt x="148" y="141"/>
                  </a:lnTo>
                  <a:lnTo>
                    <a:pt x="136" y="144"/>
                  </a:lnTo>
                  <a:lnTo>
                    <a:pt x="123" y="147"/>
                  </a:lnTo>
                  <a:lnTo>
                    <a:pt x="109" y="150"/>
                  </a:lnTo>
                  <a:lnTo>
                    <a:pt x="96" y="152"/>
                  </a:lnTo>
                  <a:lnTo>
                    <a:pt x="85" y="152"/>
                  </a:lnTo>
                  <a:lnTo>
                    <a:pt x="78" y="151"/>
                  </a:lnTo>
                  <a:lnTo>
                    <a:pt x="72" y="147"/>
                  </a:lnTo>
                  <a:lnTo>
                    <a:pt x="65" y="143"/>
                  </a:lnTo>
                  <a:lnTo>
                    <a:pt x="58" y="137"/>
                  </a:lnTo>
                  <a:lnTo>
                    <a:pt x="50" y="131"/>
                  </a:lnTo>
                  <a:lnTo>
                    <a:pt x="42" y="123"/>
                  </a:lnTo>
                  <a:lnTo>
                    <a:pt x="35" y="115"/>
                  </a:lnTo>
                  <a:lnTo>
                    <a:pt x="28" y="107"/>
                  </a:lnTo>
                  <a:lnTo>
                    <a:pt x="22" y="98"/>
                  </a:lnTo>
                  <a:lnTo>
                    <a:pt x="18" y="89"/>
                  </a:lnTo>
                  <a:lnTo>
                    <a:pt x="15" y="80"/>
                  </a:lnTo>
                  <a:lnTo>
                    <a:pt x="12" y="71"/>
                  </a:lnTo>
                  <a:lnTo>
                    <a:pt x="10" y="62"/>
                  </a:lnTo>
                  <a:lnTo>
                    <a:pt x="9" y="54"/>
                  </a:lnTo>
                  <a:lnTo>
                    <a:pt x="8" y="46"/>
                  </a:lnTo>
                  <a:lnTo>
                    <a:pt x="7" y="40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6" y="25"/>
                  </a:lnTo>
                  <a:lnTo>
                    <a:pt x="5" y="20"/>
                  </a:lnTo>
                  <a:lnTo>
                    <a:pt x="3" y="15"/>
                  </a:lnTo>
                  <a:lnTo>
                    <a:pt x="2" y="10"/>
                  </a:lnTo>
                  <a:lnTo>
                    <a:pt x="1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27" y="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70" name="Freeform 282"/>
            <p:cNvSpPr>
              <a:spLocks/>
            </p:cNvSpPr>
            <p:nvPr/>
          </p:nvSpPr>
          <p:spPr bwMode="auto">
            <a:xfrm>
              <a:off x="923" y="1356"/>
              <a:ext cx="224" cy="1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40" y="25"/>
                </a:cxn>
                <a:cxn ang="0">
                  <a:pos x="47" y="42"/>
                </a:cxn>
                <a:cxn ang="0">
                  <a:pos x="53" y="59"/>
                </a:cxn>
                <a:cxn ang="0">
                  <a:pos x="58" y="71"/>
                </a:cxn>
                <a:cxn ang="0">
                  <a:pos x="66" y="84"/>
                </a:cxn>
                <a:cxn ang="0">
                  <a:pos x="75" y="96"/>
                </a:cxn>
                <a:cxn ang="0">
                  <a:pos x="84" y="105"/>
                </a:cxn>
                <a:cxn ang="0">
                  <a:pos x="93" y="107"/>
                </a:cxn>
                <a:cxn ang="0">
                  <a:pos x="119" y="109"/>
                </a:cxn>
                <a:cxn ang="0">
                  <a:pos x="152" y="113"/>
                </a:cxn>
                <a:cxn ang="0">
                  <a:pos x="175" y="115"/>
                </a:cxn>
                <a:cxn ang="0">
                  <a:pos x="179" y="115"/>
                </a:cxn>
                <a:cxn ang="0">
                  <a:pos x="182" y="114"/>
                </a:cxn>
                <a:cxn ang="0">
                  <a:pos x="187" y="113"/>
                </a:cxn>
                <a:cxn ang="0">
                  <a:pos x="192" y="112"/>
                </a:cxn>
                <a:cxn ang="0">
                  <a:pos x="198" y="114"/>
                </a:cxn>
                <a:cxn ang="0">
                  <a:pos x="206" y="116"/>
                </a:cxn>
                <a:cxn ang="0">
                  <a:pos x="215" y="120"/>
                </a:cxn>
                <a:cxn ang="0">
                  <a:pos x="221" y="125"/>
                </a:cxn>
                <a:cxn ang="0">
                  <a:pos x="223" y="130"/>
                </a:cxn>
                <a:cxn ang="0">
                  <a:pos x="220" y="133"/>
                </a:cxn>
                <a:cxn ang="0">
                  <a:pos x="212" y="136"/>
                </a:cxn>
                <a:cxn ang="0">
                  <a:pos x="201" y="137"/>
                </a:cxn>
                <a:cxn ang="0">
                  <a:pos x="190" y="135"/>
                </a:cxn>
                <a:cxn ang="0">
                  <a:pos x="183" y="134"/>
                </a:cxn>
                <a:cxn ang="0">
                  <a:pos x="178" y="133"/>
                </a:cxn>
                <a:cxn ang="0">
                  <a:pos x="175" y="134"/>
                </a:cxn>
                <a:cxn ang="0">
                  <a:pos x="169" y="136"/>
                </a:cxn>
                <a:cxn ang="0">
                  <a:pos x="149" y="141"/>
                </a:cxn>
                <a:cxn ang="0">
                  <a:pos x="121" y="147"/>
                </a:cxn>
                <a:cxn ang="0">
                  <a:pos x="97" y="149"/>
                </a:cxn>
                <a:cxn ang="0">
                  <a:pos x="85" y="145"/>
                </a:cxn>
                <a:cxn ang="0">
                  <a:pos x="71" y="135"/>
                </a:cxn>
                <a:cxn ang="0">
                  <a:pos x="55" y="121"/>
                </a:cxn>
                <a:cxn ang="0">
                  <a:pos x="41" y="104"/>
                </a:cxn>
                <a:cxn ang="0">
                  <a:pos x="30" y="86"/>
                </a:cxn>
                <a:cxn ang="0">
                  <a:pos x="18" y="63"/>
                </a:cxn>
                <a:cxn ang="0">
                  <a:pos x="8" y="39"/>
                </a:cxn>
                <a:cxn ang="0">
                  <a:pos x="1" y="20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5" y="3"/>
                </a:cxn>
                <a:cxn ang="0">
                  <a:pos x="10" y="2"/>
                </a:cxn>
                <a:cxn ang="0">
                  <a:pos x="35" y="12"/>
                </a:cxn>
              </a:cxnLst>
              <a:rect l="0" t="0" r="r" b="b"/>
              <a:pathLst>
                <a:path w="224" h="150">
                  <a:moveTo>
                    <a:pt x="35" y="12"/>
                  </a:moveTo>
                  <a:lnTo>
                    <a:pt x="36" y="13"/>
                  </a:lnTo>
                  <a:lnTo>
                    <a:pt x="38" y="18"/>
                  </a:lnTo>
                  <a:lnTo>
                    <a:pt x="40" y="25"/>
                  </a:lnTo>
                  <a:lnTo>
                    <a:pt x="44" y="33"/>
                  </a:lnTo>
                  <a:lnTo>
                    <a:pt x="47" y="42"/>
                  </a:lnTo>
                  <a:lnTo>
                    <a:pt x="50" y="51"/>
                  </a:lnTo>
                  <a:lnTo>
                    <a:pt x="53" y="59"/>
                  </a:lnTo>
                  <a:lnTo>
                    <a:pt x="55" y="66"/>
                  </a:lnTo>
                  <a:lnTo>
                    <a:pt x="58" y="71"/>
                  </a:lnTo>
                  <a:lnTo>
                    <a:pt x="61" y="78"/>
                  </a:lnTo>
                  <a:lnTo>
                    <a:pt x="66" y="84"/>
                  </a:lnTo>
                  <a:lnTo>
                    <a:pt x="70" y="91"/>
                  </a:lnTo>
                  <a:lnTo>
                    <a:pt x="75" y="96"/>
                  </a:lnTo>
                  <a:lnTo>
                    <a:pt x="80" y="101"/>
                  </a:lnTo>
                  <a:lnTo>
                    <a:pt x="84" y="105"/>
                  </a:lnTo>
                  <a:lnTo>
                    <a:pt x="88" y="106"/>
                  </a:lnTo>
                  <a:lnTo>
                    <a:pt x="93" y="107"/>
                  </a:lnTo>
                  <a:lnTo>
                    <a:pt x="105" y="108"/>
                  </a:lnTo>
                  <a:lnTo>
                    <a:pt x="119" y="109"/>
                  </a:lnTo>
                  <a:lnTo>
                    <a:pt x="136" y="111"/>
                  </a:lnTo>
                  <a:lnTo>
                    <a:pt x="152" y="113"/>
                  </a:lnTo>
                  <a:lnTo>
                    <a:pt x="165" y="114"/>
                  </a:lnTo>
                  <a:lnTo>
                    <a:pt x="175" y="115"/>
                  </a:lnTo>
                  <a:lnTo>
                    <a:pt x="179" y="116"/>
                  </a:lnTo>
                  <a:lnTo>
                    <a:pt x="179" y="115"/>
                  </a:lnTo>
                  <a:lnTo>
                    <a:pt x="180" y="115"/>
                  </a:lnTo>
                  <a:lnTo>
                    <a:pt x="182" y="114"/>
                  </a:lnTo>
                  <a:lnTo>
                    <a:pt x="184" y="113"/>
                  </a:lnTo>
                  <a:lnTo>
                    <a:pt x="187" y="113"/>
                  </a:lnTo>
                  <a:lnTo>
                    <a:pt x="189" y="112"/>
                  </a:lnTo>
                  <a:lnTo>
                    <a:pt x="192" y="112"/>
                  </a:lnTo>
                  <a:lnTo>
                    <a:pt x="195" y="113"/>
                  </a:lnTo>
                  <a:lnTo>
                    <a:pt x="198" y="114"/>
                  </a:lnTo>
                  <a:lnTo>
                    <a:pt x="202" y="115"/>
                  </a:lnTo>
                  <a:lnTo>
                    <a:pt x="206" y="116"/>
                  </a:lnTo>
                  <a:lnTo>
                    <a:pt x="210" y="118"/>
                  </a:lnTo>
                  <a:lnTo>
                    <a:pt x="215" y="120"/>
                  </a:lnTo>
                  <a:lnTo>
                    <a:pt x="219" y="122"/>
                  </a:lnTo>
                  <a:lnTo>
                    <a:pt x="221" y="125"/>
                  </a:lnTo>
                  <a:lnTo>
                    <a:pt x="223" y="127"/>
                  </a:lnTo>
                  <a:lnTo>
                    <a:pt x="223" y="130"/>
                  </a:lnTo>
                  <a:lnTo>
                    <a:pt x="222" y="132"/>
                  </a:lnTo>
                  <a:lnTo>
                    <a:pt x="220" y="133"/>
                  </a:lnTo>
                  <a:lnTo>
                    <a:pt x="216" y="135"/>
                  </a:lnTo>
                  <a:lnTo>
                    <a:pt x="212" y="136"/>
                  </a:lnTo>
                  <a:lnTo>
                    <a:pt x="207" y="137"/>
                  </a:lnTo>
                  <a:lnTo>
                    <a:pt x="201" y="137"/>
                  </a:lnTo>
                  <a:lnTo>
                    <a:pt x="195" y="136"/>
                  </a:lnTo>
                  <a:lnTo>
                    <a:pt x="190" y="135"/>
                  </a:lnTo>
                  <a:lnTo>
                    <a:pt x="186" y="135"/>
                  </a:lnTo>
                  <a:lnTo>
                    <a:pt x="183" y="134"/>
                  </a:lnTo>
                  <a:lnTo>
                    <a:pt x="180" y="134"/>
                  </a:lnTo>
                  <a:lnTo>
                    <a:pt x="178" y="133"/>
                  </a:lnTo>
                  <a:lnTo>
                    <a:pt x="176" y="133"/>
                  </a:lnTo>
                  <a:lnTo>
                    <a:pt x="175" y="134"/>
                  </a:lnTo>
                  <a:lnTo>
                    <a:pt x="173" y="134"/>
                  </a:lnTo>
                  <a:lnTo>
                    <a:pt x="169" y="136"/>
                  </a:lnTo>
                  <a:lnTo>
                    <a:pt x="161" y="138"/>
                  </a:lnTo>
                  <a:lnTo>
                    <a:pt x="149" y="141"/>
                  </a:lnTo>
                  <a:lnTo>
                    <a:pt x="135" y="145"/>
                  </a:lnTo>
                  <a:lnTo>
                    <a:pt x="121" y="147"/>
                  </a:lnTo>
                  <a:lnTo>
                    <a:pt x="108" y="149"/>
                  </a:lnTo>
                  <a:lnTo>
                    <a:pt x="97" y="149"/>
                  </a:lnTo>
                  <a:lnTo>
                    <a:pt x="90" y="148"/>
                  </a:lnTo>
                  <a:lnTo>
                    <a:pt x="85" y="145"/>
                  </a:lnTo>
                  <a:lnTo>
                    <a:pt x="78" y="140"/>
                  </a:lnTo>
                  <a:lnTo>
                    <a:pt x="71" y="135"/>
                  </a:lnTo>
                  <a:lnTo>
                    <a:pt x="63" y="128"/>
                  </a:lnTo>
                  <a:lnTo>
                    <a:pt x="55" y="121"/>
                  </a:lnTo>
                  <a:lnTo>
                    <a:pt x="47" y="113"/>
                  </a:lnTo>
                  <a:lnTo>
                    <a:pt x="41" y="104"/>
                  </a:lnTo>
                  <a:lnTo>
                    <a:pt x="35" y="96"/>
                  </a:lnTo>
                  <a:lnTo>
                    <a:pt x="30" y="86"/>
                  </a:lnTo>
                  <a:lnTo>
                    <a:pt x="24" y="75"/>
                  </a:lnTo>
                  <a:lnTo>
                    <a:pt x="18" y="63"/>
                  </a:lnTo>
                  <a:lnTo>
                    <a:pt x="13" y="51"/>
                  </a:lnTo>
                  <a:lnTo>
                    <a:pt x="8" y="39"/>
                  </a:lnTo>
                  <a:lnTo>
                    <a:pt x="4" y="28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1" y="7"/>
                  </a:lnTo>
                  <a:lnTo>
                    <a:pt x="2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35" y="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71" name="Freeform 283"/>
            <p:cNvSpPr>
              <a:spLocks/>
            </p:cNvSpPr>
            <p:nvPr/>
          </p:nvSpPr>
          <p:spPr bwMode="auto">
            <a:xfrm>
              <a:off x="1015" y="1578"/>
              <a:ext cx="291" cy="313"/>
            </a:xfrm>
            <a:custGeom>
              <a:avLst/>
              <a:gdLst/>
              <a:ahLst/>
              <a:cxnLst>
                <a:cxn ang="0">
                  <a:pos x="290" y="312"/>
                </a:cxn>
                <a:cxn ang="0">
                  <a:pos x="290" y="38"/>
                </a:cxn>
                <a:cxn ang="0">
                  <a:pos x="0" y="0"/>
                </a:cxn>
                <a:cxn ang="0">
                  <a:pos x="0" y="256"/>
                </a:cxn>
                <a:cxn ang="0">
                  <a:pos x="290" y="312"/>
                </a:cxn>
              </a:cxnLst>
              <a:rect l="0" t="0" r="r" b="b"/>
              <a:pathLst>
                <a:path w="291" h="313">
                  <a:moveTo>
                    <a:pt x="290" y="312"/>
                  </a:moveTo>
                  <a:lnTo>
                    <a:pt x="290" y="38"/>
                  </a:lnTo>
                  <a:lnTo>
                    <a:pt x="0" y="0"/>
                  </a:lnTo>
                  <a:lnTo>
                    <a:pt x="0" y="256"/>
                  </a:lnTo>
                  <a:lnTo>
                    <a:pt x="290" y="3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72" name="Freeform 284"/>
            <p:cNvSpPr>
              <a:spLocks/>
            </p:cNvSpPr>
            <p:nvPr/>
          </p:nvSpPr>
          <p:spPr bwMode="auto">
            <a:xfrm>
              <a:off x="998" y="1810"/>
              <a:ext cx="309" cy="87"/>
            </a:xfrm>
            <a:custGeom>
              <a:avLst/>
              <a:gdLst/>
              <a:ahLst/>
              <a:cxnLst>
                <a:cxn ang="0">
                  <a:pos x="308" y="86"/>
                </a:cxn>
                <a:cxn ang="0">
                  <a:pos x="308" y="57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308" y="86"/>
                </a:cxn>
              </a:cxnLst>
              <a:rect l="0" t="0" r="r" b="b"/>
              <a:pathLst>
                <a:path w="309" h="87">
                  <a:moveTo>
                    <a:pt x="308" y="86"/>
                  </a:moveTo>
                  <a:lnTo>
                    <a:pt x="308" y="57"/>
                  </a:lnTo>
                  <a:lnTo>
                    <a:pt x="0" y="0"/>
                  </a:lnTo>
                  <a:lnTo>
                    <a:pt x="0" y="26"/>
                  </a:lnTo>
                  <a:lnTo>
                    <a:pt x="308" y="86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73" name="Freeform 285"/>
            <p:cNvSpPr>
              <a:spLocks/>
            </p:cNvSpPr>
            <p:nvPr/>
          </p:nvSpPr>
          <p:spPr bwMode="auto">
            <a:xfrm>
              <a:off x="995" y="1563"/>
              <a:ext cx="312" cy="70"/>
            </a:xfrm>
            <a:custGeom>
              <a:avLst/>
              <a:gdLst/>
              <a:ahLst/>
              <a:cxnLst>
                <a:cxn ang="0">
                  <a:pos x="311" y="69"/>
                </a:cxn>
                <a:cxn ang="0">
                  <a:pos x="311" y="42"/>
                </a:cxn>
                <a:cxn ang="0">
                  <a:pos x="0" y="0"/>
                </a:cxn>
                <a:cxn ang="0">
                  <a:pos x="1" y="27"/>
                </a:cxn>
                <a:cxn ang="0">
                  <a:pos x="311" y="69"/>
                </a:cxn>
              </a:cxnLst>
              <a:rect l="0" t="0" r="r" b="b"/>
              <a:pathLst>
                <a:path w="312" h="70">
                  <a:moveTo>
                    <a:pt x="311" y="69"/>
                  </a:moveTo>
                  <a:lnTo>
                    <a:pt x="311" y="42"/>
                  </a:lnTo>
                  <a:lnTo>
                    <a:pt x="0" y="0"/>
                  </a:lnTo>
                  <a:lnTo>
                    <a:pt x="1" y="27"/>
                  </a:lnTo>
                  <a:lnTo>
                    <a:pt x="311" y="69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74" name="Freeform 286"/>
            <p:cNvSpPr>
              <a:spLocks/>
            </p:cNvSpPr>
            <p:nvPr/>
          </p:nvSpPr>
          <p:spPr bwMode="auto">
            <a:xfrm>
              <a:off x="1306" y="1700"/>
              <a:ext cx="147" cy="197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167"/>
                </a:cxn>
                <a:cxn ang="0">
                  <a:pos x="146" y="0"/>
                </a:cxn>
                <a:cxn ang="0">
                  <a:pos x="146" y="26"/>
                </a:cxn>
                <a:cxn ang="0">
                  <a:pos x="0" y="196"/>
                </a:cxn>
              </a:cxnLst>
              <a:rect l="0" t="0" r="r" b="b"/>
              <a:pathLst>
                <a:path w="147" h="197">
                  <a:moveTo>
                    <a:pt x="0" y="196"/>
                  </a:moveTo>
                  <a:lnTo>
                    <a:pt x="0" y="167"/>
                  </a:lnTo>
                  <a:lnTo>
                    <a:pt x="146" y="0"/>
                  </a:lnTo>
                  <a:lnTo>
                    <a:pt x="146" y="26"/>
                  </a:lnTo>
                  <a:lnTo>
                    <a:pt x="0" y="196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75" name="Freeform 287"/>
            <p:cNvSpPr>
              <a:spLocks/>
            </p:cNvSpPr>
            <p:nvPr/>
          </p:nvSpPr>
          <p:spPr bwMode="auto">
            <a:xfrm>
              <a:off x="1305" y="1462"/>
              <a:ext cx="146" cy="173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0" y="144"/>
                </a:cxn>
                <a:cxn ang="0">
                  <a:pos x="145" y="0"/>
                </a:cxn>
                <a:cxn ang="0">
                  <a:pos x="145" y="26"/>
                </a:cxn>
                <a:cxn ang="0">
                  <a:pos x="0" y="172"/>
                </a:cxn>
              </a:cxnLst>
              <a:rect l="0" t="0" r="r" b="b"/>
              <a:pathLst>
                <a:path w="146" h="173">
                  <a:moveTo>
                    <a:pt x="0" y="172"/>
                  </a:moveTo>
                  <a:lnTo>
                    <a:pt x="0" y="144"/>
                  </a:lnTo>
                  <a:lnTo>
                    <a:pt x="145" y="0"/>
                  </a:lnTo>
                  <a:lnTo>
                    <a:pt x="145" y="26"/>
                  </a:lnTo>
                  <a:lnTo>
                    <a:pt x="0" y="172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76" name="Freeform 288"/>
            <p:cNvSpPr>
              <a:spLocks/>
            </p:cNvSpPr>
            <p:nvPr/>
          </p:nvSpPr>
          <p:spPr bwMode="auto">
            <a:xfrm>
              <a:off x="1304" y="1495"/>
              <a:ext cx="148" cy="363"/>
            </a:xfrm>
            <a:custGeom>
              <a:avLst/>
              <a:gdLst/>
              <a:ahLst/>
              <a:cxnLst>
                <a:cxn ang="0">
                  <a:pos x="0" y="362"/>
                </a:cxn>
                <a:cxn ang="0">
                  <a:pos x="0" y="148"/>
                </a:cxn>
                <a:cxn ang="0">
                  <a:pos x="147" y="0"/>
                </a:cxn>
                <a:cxn ang="0">
                  <a:pos x="147" y="200"/>
                </a:cxn>
                <a:cxn ang="0">
                  <a:pos x="0" y="362"/>
                </a:cxn>
              </a:cxnLst>
              <a:rect l="0" t="0" r="r" b="b"/>
              <a:pathLst>
                <a:path w="148" h="363">
                  <a:moveTo>
                    <a:pt x="0" y="362"/>
                  </a:moveTo>
                  <a:lnTo>
                    <a:pt x="0" y="148"/>
                  </a:lnTo>
                  <a:lnTo>
                    <a:pt x="147" y="0"/>
                  </a:lnTo>
                  <a:lnTo>
                    <a:pt x="147" y="200"/>
                  </a:lnTo>
                  <a:lnTo>
                    <a:pt x="0" y="362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77" name="Freeform 289"/>
            <p:cNvSpPr>
              <a:spLocks/>
            </p:cNvSpPr>
            <p:nvPr/>
          </p:nvSpPr>
          <p:spPr bwMode="auto">
            <a:xfrm>
              <a:off x="909" y="1612"/>
              <a:ext cx="154" cy="38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151" y="2"/>
                </a:cxn>
                <a:cxn ang="0">
                  <a:pos x="150" y="4"/>
                </a:cxn>
                <a:cxn ang="0">
                  <a:pos x="149" y="6"/>
                </a:cxn>
                <a:cxn ang="0">
                  <a:pos x="147" y="8"/>
                </a:cxn>
                <a:cxn ang="0">
                  <a:pos x="146" y="10"/>
                </a:cxn>
                <a:cxn ang="0">
                  <a:pos x="144" y="12"/>
                </a:cxn>
                <a:cxn ang="0">
                  <a:pos x="142" y="13"/>
                </a:cxn>
                <a:cxn ang="0">
                  <a:pos x="140" y="14"/>
                </a:cxn>
                <a:cxn ang="0">
                  <a:pos x="134" y="16"/>
                </a:cxn>
                <a:cxn ang="0">
                  <a:pos x="121" y="17"/>
                </a:cxn>
                <a:cxn ang="0">
                  <a:pos x="105" y="19"/>
                </a:cxn>
                <a:cxn ang="0">
                  <a:pos x="87" y="20"/>
                </a:cxn>
                <a:cxn ang="0">
                  <a:pos x="69" y="22"/>
                </a:cxn>
                <a:cxn ang="0">
                  <a:pos x="52" y="23"/>
                </a:cxn>
                <a:cxn ang="0">
                  <a:pos x="38" y="23"/>
                </a:cxn>
                <a:cxn ang="0">
                  <a:pos x="29" y="23"/>
                </a:cxn>
                <a:cxn ang="0">
                  <a:pos x="26" y="23"/>
                </a:cxn>
                <a:cxn ang="0">
                  <a:pos x="22" y="22"/>
                </a:cxn>
                <a:cxn ang="0">
                  <a:pos x="19" y="21"/>
                </a:cxn>
                <a:cxn ang="0">
                  <a:pos x="15" y="21"/>
                </a:cxn>
                <a:cxn ang="0">
                  <a:pos x="11" y="20"/>
                </a:cxn>
                <a:cxn ang="0">
                  <a:pos x="7" y="19"/>
                </a:cxn>
                <a:cxn ang="0">
                  <a:pos x="4" y="18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19"/>
                </a:cxn>
                <a:cxn ang="0">
                  <a:pos x="0" y="20"/>
                </a:cxn>
                <a:cxn ang="0">
                  <a:pos x="1" y="21"/>
                </a:cxn>
                <a:cxn ang="0">
                  <a:pos x="1" y="22"/>
                </a:cxn>
                <a:cxn ang="0">
                  <a:pos x="1" y="23"/>
                </a:cxn>
                <a:cxn ang="0">
                  <a:pos x="2" y="24"/>
                </a:cxn>
                <a:cxn ang="0">
                  <a:pos x="3" y="25"/>
                </a:cxn>
                <a:cxn ang="0">
                  <a:pos x="5" y="27"/>
                </a:cxn>
                <a:cxn ang="0">
                  <a:pos x="7" y="29"/>
                </a:cxn>
                <a:cxn ang="0">
                  <a:pos x="10" y="31"/>
                </a:cxn>
                <a:cxn ang="0">
                  <a:pos x="13" y="33"/>
                </a:cxn>
                <a:cxn ang="0">
                  <a:pos x="15" y="35"/>
                </a:cxn>
                <a:cxn ang="0">
                  <a:pos x="17" y="36"/>
                </a:cxn>
                <a:cxn ang="0">
                  <a:pos x="18" y="37"/>
                </a:cxn>
                <a:cxn ang="0">
                  <a:pos x="19" y="37"/>
                </a:cxn>
                <a:cxn ang="0">
                  <a:pos x="131" y="37"/>
                </a:cxn>
                <a:cxn ang="0">
                  <a:pos x="132" y="36"/>
                </a:cxn>
                <a:cxn ang="0">
                  <a:pos x="135" y="34"/>
                </a:cxn>
                <a:cxn ang="0">
                  <a:pos x="138" y="30"/>
                </a:cxn>
                <a:cxn ang="0">
                  <a:pos x="143" y="26"/>
                </a:cxn>
                <a:cxn ang="0">
                  <a:pos x="147" y="21"/>
                </a:cxn>
                <a:cxn ang="0">
                  <a:pos x="151" y="16"/>
                </a:cxn>
                <a:cxn ang="0">
                  <a:pos x="153" y="12"/>
                </a:cxn>
                <a:cxn ang="0">
                  <a:pos x="153" y="7"/>
                </a:cxn>
                <a:cxn ang="0">
                  <a:pos x="153" y="6"/>
                </a:cxn>
                <a:cxn ang="0">
                  <a:pos x="152" y="5"/>
                </a:cxn>
                <a:cxn ang="0">
                  <a:pos x="152" y="4"/>
                </a:cxn>
                <a:cxn ang="0">
                  <a:pos x="152" y="3"/>
                </a:cxn>
                <a:cxn ang="0">
                  <a:pos x="152" y="2"/>
                </a:cxn>
                <a:cxn ang="0">
                  <a:pos x="152" y="1"/>
                </a:cxn>
                <a:cxn ang="0">
                  <a:pos x="152" y="0"/>
                </a:cxn>
              </a:cxnLst>
              <a:rect l="0" t="0" r="r" b="b"/>
              <a:pathLst>
                <a:path w="154" h="38">
                  <a:moveTo>
                    <a:pt x="152" y="0"/>
                  </a:moveTo>
                  <a:lnTo>
                    <a:pt x="151" y="2"/>
                  </a:lnTo>
                  <a:lnTo>
                    <a:pt x="150" y="4"/>
                  </a:lnTo>
                  <a:lnTo>
                    <a:pt x="149" y="6"/>
                  </a:lnTo>
                  <a:lnTo>
                    <a:pt x="147" y="8"/>
                  </a:lnTo>
                  <a:lnTo>
                    <a:pt x="146" y="10"/>
                  </a:lnTo>
                  <a:lnTo>
                    <a:pt x="144" y="12"/>
                  </a:lnTo>
                  <a:lnTo>
                    <a:pt x="142" y="13"/>
                  </a:lnTo>
                  <a:lnTo>
                    <a:pt x="140" y="14"/>
                  </a:lnTo>
                  <a:lnTo>
                    <a:pt x="134" y="16"/>
                  </a:lnTo>
                  <a:lnTo>
                    <a:pt x="121" y="17"/>
                  </a:lnTo>
                  <a:lnTo>
                    <a:pt x="105" y="19"/>
                  </a:lnTo>
                  <a:lnTo>
                    <a:pt x="87" y="20"/>
                  </a:lnTo>
                  <a:lnTo>
                    <a:pt x="69" y="22"/>
                  </a:lnTo>
                  <a:lnTo>
                    <a:pt x="52" y="23"/>
                  </a:lnTo>
                  <a:lnTo>
                    <a:pt x="38" y="23"/>
                  </a:lnTo>
                  <a:lnTo>
                    <a:pt x="29" y="23"/>
                  </a:lnTo>
                  <a:lnTo>
                    <a:pt x="26" y="23"/>
                  </a:lnTo>
                  <a:lnTo>
                    <a:pt x="22" y="22"/>
                  </a:lnTo>
                  <a:lnTo>
                    <a:pt x="19" y="21"/>
                  </a:lnTo>
                  <a:lnTo>
                    <a:pt x="15" y="21"/>
                  </a:lnTo>
                  <a:lnTo>
                    <a:pt x="11" y="20"/>
                  </a:lnTo>
                  <a:lnTo>
                    <a:pt x="7" y="19"/>
                  </a:lnTo>
                  <a:lnTo>
                    <a:pt x="4" y="18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1" y="23"/>
                  </a:lnTo>
                  <a:lnTo>
                    <a:pt x="2" y="24"/>
                  </a:lnTo>
                  <a:lnTo>
                    <a:pt x="3" y="25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10" y="31"/>
                  </a:lnTo>
                  <a:lnTo>
                    <a:pt x="13" y="33"/>
                  </a:lnTo>
                  <a:lnTo>
                    <a:pt x="15" y="35"/>
                  </a:lnTo>
                  <a:lnTo>
                    <a:pt x="17" y="36"/>
                  </a:lnTo>
                  <a:lnTo>
                    <a:pt x="18" y="37"/>
                  </a:lnTo>
                  <a:lnTo>
                    <a:pt x="19" y="37"/>
                  </a:lnTo>
                  <a:lnTo>
                    <a:pt x="131" y="37"/>
                  </a:lnTo>
                  <a:lnTo>
                    <a:pt x="132" y="36"/>
                  </a:lnTo>
                  <a:lnTo>
                    <a:pt x="135" y="34"/>
                  </a:lnTo>
                  <a:lnTo>
                    <a:pt x="138" y="30"/>
                  </a:lnTo>
                  <a:lnTo>
                    <a:pt x="143" y="26"/>
                  </a:lnTo>
                  <a:lnTo>
                    <a:pt x="147" y="21"/>
                  </a:lnTo>
                  <a:lnTo>
                    <a:pt x="151" y="16"/>
                  </a:lnTo>
                  <a:lnTo>
                    <a:pt x="153" y="12"/>
                  </a:lnTo>
                  <a:lnTo>
                    <a:pt x="153" y="7"/>
                  </a:lnTo>
                  <a:lnTo>
                    <a:pt x="153" y="6"/>
                  </a:lnTo>
                  <a:lnTo>
                    <a:pt x="152" y="5"/>
                  </a:lnTo>
                  <a:lnTo>
                    <a:pt x="152" y="4"/>
                  </a:lnTo>
                  <a:lnTo>
                    <a:pt x="152" y="3"/>
                  </a:lnTo>
                  <a:lnTo>
                    <a:pt x="152" y="2"/>
                  </a:lnTo>
                  <a:lnTo>
                    <a:pt x="152" y="1"/>
                  </a:lnTo>
                  <a:lnTo>
                    <a:pt x="152" y="0"/>
                  </a:lnTo>
                </a:path>
              </a:pathLst>
            </a:custGeom>
            <a:solidFill>
              <a:schemeClr val="folHlink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78" name="Freeform 290"/>
            <p:cNvSpPr>
              <a:spLocks/>
            </p:cNvSpPr>
            <p:nvPr/>
          </p:nvSpPr>
          <p:spPr bwMode="auto">
            <a:xfrm>
              <a:off x="881" y="1427"/>
              <a:ext cx="30" cy="120"/>
            </a:xfrm>
            <a:custGeom>
              <a:avLst/>
              <a:gdLst/>
              <a:ahLst/>
              <a:cxnLst>
                <a:cxn ang="0">
                  <a:pos x="14" y="101"/>
                </a:cxn>
                <a:cxn ang="0">
                  <a:pos x="13" y="92"/>
                </a:cxn>
                <a:cxn ang="0">
                  <a:pos x="11" y="79"/>
                </a:cxn>
                <a:cxn ang="0">
                  <a:pos x="12" y="64"/>
                </a:cxn>
                <a:cxn ang="0">
                  <a:pos x="15" y="51"/>
                </a:cxn>
                <a:cxn ang="0">
                  <a:pos x="17" y="42"/>
                </a:cxn>
                <a:cxn ang="0">
                  <a:pos x="16" y="33"/>
                </a:cxn>
                <a:cxn ang="0">
                  <a:pos x="14" y="24"/>
                </a:cxn>
                <a:cxn ang="0">
                  <a:pos x="12" y="18"/>
                </a:cxn>
                <a:cxn ang="0">
                  <a:pos x="9" y="14"/>
                </a:cxn>
                <a:cxn ang="0">
                  <a:pos x="6" y="8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5" y="12"/>
                </a:cxn>
                <a:cxn ang="0">
                  <a:pos x="7" y="20"/>
                </a:cxn>
                <a:cxn ang="0">
                  <a:pos x="8" y="31"/>
                </a:cxn>
                <a:cxn ang="0">
                  <a:pos x="8" y="50"/>
                </a:cxn>
                <a:cxn ang="0">
                  <a:pos x="8" y="64"/>
                </a:cxn>
                <a:cxn ang="0">
                  <a:pos x="6" y="75"/>
                </a:cxn>
                <a:cxn ang="0">
                  <a:pos x="6" y="85"/>
                </a:cxn>
                <a:cxn ang="0">
                  <a:pos x="7" y="98"/>
                </a:cxn>
                <a:cxn ang="0">
                  <a:pos x="9" y="107"/>
                </a:cxn>
                <a:cxn ang="0">
                  <a:pos x="12" y="112"/>
                </a:cxn>
                <a:cxn ang="0">
                  <a:pos x="15" y="115"/>
                </a:cxn>
                <a:cxn ang="0">
                  <a:pos x="19" y="117"/>
                </a:cxn>
                <a:cxn ang="0">
                  <a:pos x="22" y="118"/>
                </a:cxn>
                <a:cxn ang="0">
                  <a:pos x="26" y="119"/>
                </a:cxn>
                <a:cxn ang="0">
                  <a:pos x="28" y="119"/>
                </a:cxn>
                <a:cxn ang="0">
                  <a:pos x="27" y="117"/>
                </a:cxn>
                <a:cxn ang="0">
                  <a:pos x="22" y="114"/>
                </a:cxn>
                <a:cxn ang="0">
                  <a:pos x="18" y="109"/>
                </a:cxn>
                <a:cxn ang="0">
                  <a:pos x="15" y="105"/>
                </a:cxn>
              </a:cxnLst>
              <a:rect l="0" t="0" r="r" b="b"/>
              <a:pathLst>
                <a:path w="30" h="120">
                  <a:moveTo>
                    <a:pt x="15" y="104"/>
                  </a:moveTo>
                  <a:lnTo>
                    <a:pt x="14" y="101"/>
                  </a:lnTo>
                  <a:lnTo>
                    <a:pt x="14" y="97"/>
                  </a:lnTo>
                  <a:lnTo>
                    <a:pt x="13" y="92"/>
                  </a:lnTo>
                  <a:lnTo>
                    <a:pt x="12" y="86"/>
                  </a:lnTo>
                  <a:lnTo>
                    <a:pt x="11" y="79"/>
                  </a:lnTo>
                  <a:lnTo>
                    <a:pt x="11" y="72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15" y="51"/>
                  </a:lnTo>
                  <a:lnTo>
                    <a:pt x="16" y="47"/>
                  </a:lnTo>
                  <a:lnTo>
                    <a:pt x="17" y="42"/>
                  </a:lnTo>
                  <a:lnTo>
                    <a:pt x="17" y="38"/>
                  </a:lnTo>
                  <a:lnTo>
                    <a:pt x="16" y="33"/>
                  </a:lnTo>
                  <a:lnTo>
                    <a:pt x="16" y="29"/>
                  </a:lnTo>
                  <a:lnTo>
                    <a:pt x="14" y="24"/>
                  </a:lnTo>
                  <a:lnTo>
                    <a:pt x="13" y="20"/>
                  </a:lnTo>
                  <a:lnTo>
                    <a:pt x="12" y="18"/>
                  </a:lnTo>
                  <a:lnTo>
                    <a:pt x="11" y="16"/>
                  </a:lnTo>
                  <a:lnTo>
                    <a:pt x="9" y="14"/>
                  </a:lnTo>
                  <a:lnTo>
                    <a:pt x="8" y="11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5"/>
                  </a:lnTo>
                  <a:lnTo>
                    <a:pt x="3" y="9"/>
                  </a:lnTo>
                  <a:lnTo>
                    <a:pt x="5" y="12"/>
                  </a:lnTo>
                  <a:lnTo>
                    <a:pt x="6" y="16"/>
                  </a:lnTo>
                  <a:lnTo>
                    <a:pt x="7" y="20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8" y="50"/>
                  </a:lnTo>
                  <a:lnTo>
                    <a:pt x="8" y="58"/>
                  </a:lnTo>
                  <a:lnTo>
                    <a:pt x="8" y="64"/>
                  </a:lnTo>
                  <a:lnTo>
                    <a:pt x="7" y="70"/>
                  </a:lnTo>
                  <a:lnTo>
                    <a:pt x="6" y="75"/>
                  </a:lnTo>
                  <a:lnTo>
                    <a:pt x="6" y="80"/>
                  </a:lnTo>
                  <a:lnTo>
                    <a:pt x="6" y="85"/>
                  </a:lnTo>
                  <a:lnTo>
                    <a:pt x="6" y="91"/>
                  </a:lnTo>
                  <a:lnTo>
                    <a:pt x="7" y="98"/>
                  </a:lnTo>
                  <a:lnTo>
                    <a:pt x="8" y="103"/>
                  </a:lnTo>
                  <a:lnTo>
                    <a:pt x="9" y="107"/>
                  </a:lnTo>
                  <a:lnTo>
                    <a:pt x="10" y="110"/>
                  </a:lnTo>
                  <a:lnTo>
                    <a:pt x="12" y="112"/>
                  </a:lnTo>
                  <a:lnTo>
                    <a:pt x="13" y="114"/>
                  </a:lnTo>
                  <a:lnTo>
                    <a:pt x="15" y="115"/>
                  </a:lnTo>
                  <a:lnTo>
                    <a:pt x="17" y="116"/>
                  </a:lnTo>
                  <a:lnTo>
                    <a:pt x="19" y="117"/>
                  </a:lnTo>
                  <a:lnTo>
                    <a:pt x="21" y="118"/>
                  </a:lnTo>
                  <a:lnTo>
                    <a:pt x="22" y="118"/>
                  </a:lnTo>
                  <a:lnTo>
                    <a:pt x="24" y="119"/>
                  </a:lnTo>
                  <a:lnTo>
                    <a:pt x="26" y="119"/>
                  </a:lnTo>
                  <a:lnTo>
                    <a:pt x="27" y="119"/>
                  </a:lnTo>
                  <a:lnTo>
                    <a:pt x="28" y="119"/>
                  </a:lnTo>
                  <a:lnTo>
                    <a:pt x="29" y="119"/>
                  </a:lnTo>
                  <a:lnTo>
                    <a:pt x="27" y="117"/>
                  </a:lnTo>
                  <a:lnTo>
                    <a:pt x="25" y="116"/>
                  </a:lnTo>
                  <a:lnTo>
                    <a:pt x="22" y="114"/>
                  </a:lnTo>
                  <a:lnTo>
                    <a:pt x="20" y="111"/>
                  </a:lnTo>
                  <a:lnTo>
                    <a:pt x="18" y="109"/>
                  </a:lnTo>
                  <a:lnTo>
                    <a:pt x="16" y="107"/>
                  </a:lnTo>
                  <a:lnTo>
                    <a:pt x="15" y="105"/>
                  </a:lnTo>
                  <a:lnTo>
                    <a:pt x="15" y="104"/>
                  </a:lnTo>
                </a:path>
              </a:pathLst>
            </a:custGeom>
            <a:solidFill>
              <a:schemeClr val="folHlink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79" name="Freeform 291"/>
            <p:cNvSpPr>
              <a:spLocks/>
            </p:cNvSpPr>
            <p:nvPr/>
          </p:nvSpPr>
          <p:spPr bwMode="auto">
            <a:xfrm>
              <a:off x="1144" y="1482"/>
              <a:ext cx="178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7"/>
                </a:cxn>
                <a:cxn ang="0">
                  <a:pos x="177" y="69"/>
                </a:cxn>
                <a:cxn ang="0">
                  <a:pos x="177" y="23"/>
                </a:cxn>
                <a:cxn ang="0">
                  <a:pos x="0" y="0"/>
                </a:cxn>
              </a:cxnLst>
              <a:rect l="0" t="0" r="r" b="b"/>
              <a:pathLst>
                <a:path w="178" h="70">
                  <a:moveTo>
                    <a:pt x="0" y="0"/>
                  </a:moveTo>
                  <a:lnTo>
                    <a:pt x="0" y="47"/>
                  </a:lnTo>
                  <a:lnTo>
                    <a:pt x="177" y="69"/>
                  </a:lnTo>
                  <a:lnTo>
                    <a:pt x="177" y="2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80" name="Freeform 292"/>
            <p:cNvSpPr>
              <a:spLocks/>
            </p:cNvSpPr>
            <p:nvPr/>
          </p:nvSpPr>
          <p:spPr bwMode="auto">
            <a:xfrm>
              <a:off x="1321" y="1456"/>
              <a:ext cx="56" cy="96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0" y="95"/>
                </a:cxn>
                <a:cxn ang="0">
                  <a:pos x="55" y="40"/>
                </a:cxn>
                <a:cxn ang="0">
                  <a:pos x="55" y="0"/>
                </a:cxn>
                <a:cxn ang="0">
                  <a:pos x="0" y="49"/>
                </a:cxn>
              </a:cxnLst>
              <a:rect l="0" t="0" r="r" b="b"/>
              <a:pathLst>
                <a:path w="56" h="96">
                  <a:moveTo>
                    <a:pt x="0" y="49"/>
                  </a:moveTo>
                  <a:lnTo>
                    <a:pt x="0" y="95"/>
                  </a:lnTo>
                  <a:lnTo>
                    <a:pt x="55" y="40"/>
                  </a:lnTo>
                  <a:lnTo>
                    <a:pt x="55" y="0"/>
                  </a:lnTo>
                  <a:lnTo>
                    <a:pt x="0" y="4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81" name="Freeform 293"/>
            <p:cNvSpPr>
              <a:spLocks/>
            </p:cNvSpPr>
            <p:nvPr/>
          </p:nvSpPr>
          <p:spPr bwMode="auto">
            <a:xfrm>
              <a:off x="1144" y="1433"/>
              <a:ext cx="232" cy="7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0" y="49"/>
                </a:cxn>
                <a:cxn ang="0">
                  <a:pos x="177" y="71"/>
                </a:cxn>
                <a:cxn ang="0">
                  <a:pos x="231" y="23"/>
                </a:cxn>
                <a:cxn ang="0">
                  <a:pos x="74" y="0"/>
                </a:cxn>
              </a:cxnLst>
              <a:rect l="0" t="0" r="r" b="b"/>
              <a:pathLst>
                <a:path w="232" h="72">
                  <a:moveTo>
                    <a:pt x="74" y="0"/>
                  </a:moveTo>
                  <a:lnTo>
                    <a:pt x="0" y="49"/>
                  </a:lnTo>
                  <a:lnTo>
                    <a:pt x="177" y="71"/>
                  </a:lnTo>
                  <a:lnTo>
                    <a:pt x="231" y="23"/>
                  </a:lnTo>
                  <a:lnTo>
                    <a:pt x="74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82" name="Freeform 294"/>
            <p:cNvSpPr>
              <a:spLocks/>
            </p:cNvSpPr>
            <p:nvPr/>
          </p:nvSpPr>
          <p:spPr bwMode="auto">
            <a:xfrm>
              <a:off x="1176" y="1325"/>
              <a:ext cx="28" cy="12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6" y="1"/>
                </a:cxn>
                <a:cxn ang="0">
                  <a:pos x="25" y="3"/>
                </a:cxn>
                <a:cxn ang="0">
                  <a:pos x="22" y="7"/>
                </a:cxn>
                <a:cxn ang="0">
                  <a:pos x="19" y="12"/>
                </a:cxn>
                <a:cxn ang="0">
                  <a:pos x="16" y="20"/>
                </a:cxn>
                <a:cxn ang="0">
                  <a:pos x="12" y="30"/>
                </a:cxn>
                <a:cxn ang="0">
                  <a:pos x="8" y="43"/>
                </a:cxn>
                <a:cxn ang="0">
                  <a:pos x="5" y="58"/>
                </a:cxn>
                <a:cxn ang="0">
                  <a:pos x="2" y="73"/>
                </a:cxn>
                <a:cxn ang="0">
                  <a:pos x="0" y="87"/>
                </a:cxn>
                <a:cxn ang="0">
                  <a:pos x="0" y="99"/>
                </a:cxn>
                <a:cxn ang="0">
                  <a:pos x="0" y="108"/>
                </a:cxn>
                <a:cxn ang="0">
                  <a:pos x="0" y="116"/>
                </a:cxn>
                <a:cxn ang="0">
                  <a:pos x="1" y="121"/>
                </a:cxn>
                <a:cxn ang="0">
                  <a:pos x="2" y="124"/>
                </a:cxn>
                <a:cxn ang="0">
                  <a:pos x="2" y="126"/>
                </a:cxn>
                <a:cxn ang="0">
                  <a:pos x="27" y="0"/>
                </a:cxn>
              </a:cxnLst>
              <a:rect l="0" t="0" r="r" b="b"/>
              <a:pathLst>
                <a:path w="28" h="127">
                  <a:moveTo>
                    <a:pt x="27" y="0"/>
                  </a:moveTo>
                  <a:lnTo>
                    <a:pt x="26" y="1"/>
                  </a:lnTo>
                  <a:lnTo>
                    <a:pt x="25" y="3"/>
                  </a:lnTo>
                  <a:lnTo>
                    <a:pt x="22" y="7"/>
                  </a:lnTo>
                  <a:lnTo>
                    <a:pt x="19" y="12"/>
                  </a:lnTo>
                  <a:lnTo>
                    <a:pt x="16" y="20"/>
                  </a:lnTo>
                  <a:lnTo>
                    <a:pt x="12" y="30"/>
                  </a:lnTo>
                  <a:lnTo>
                    <a:pt x="8" y="43"/>
                  </a:lnTo>
                  <a:lnTo>
                    <a:pt x="5" y="58"/>
                  </a:lnTo>
                  <a:lnTo>
                    <a:pt x="2" y="73"/>
                  </a:lnTo>
                  <a:lnTo>
                    <a:pt x="0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0" y="116"/>
                  </a:lnTo>
                  <a:lnTo>
                    <a:pt x="1" y="121"/>
                  </a:lnTo>
                  <a:lnTo>
                    <a:pt x="2" y="124"/>
                  </a:lnTo>
                  <a:lnTo>
                    <a:pt x="2" y="126"/>
                  </a:lnTo>
                  <a:lnTo>
                    <a:pt x="27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83" name="Freeform 295"/>
            <p:cNvSpPr>
              <a:spLocks/>
            </p:cNvSpPr>
            <p:nvPr/>
          </p:nvSpPr>
          <p:spPr bwMode="auto">
            <a:xfrm>
              <a:off x="1203" y="1378"/>
              <a:ext cx="108" cy="108"/>
            </a:xfrm>
            <a:custGeom>
              <a:avLst/>
              <a:gdLst/>
              <a:ahLst/>
              <a:cxnLst>
                <a:cxn ang="0">
                  <a:pos x="53" y="107"/>
                </a:cxn>
                <a:cxn ang="0">
                  <a:pos x="64" y="106"/>
                </a:cxn>
                <a:cxn ang="0">
                  <a:pos x="74" y="103"/>
                </a:cxn>
                <a:cxn ang="0">
                  <a:pos x="83" y="98"/>
                </a:cxn>
                <a:cxn ang="0">
                  <a:pos x="91" y="92"/>
                </a:cxn>
                <a:cxn ang="0">
                  <a:pos x="98" y="84"/>
                </a:cxn>
                <a:cxn ang="0">
                  <a:pos x="103" y="75"/>
                </a:cxn>
                <a:cxn ang="0">
                  <a:pos x="106" y="64"/>
                </a:cxn>
                <a:cxn ang="0">
                  <a:pos x="107" y="54"/>
                </a:cxn>
                <a:cxn ang="0">
                  <a:pos x="106" y="43"/>
                </a:cxn>
                <a:cxn ang="0">
                  <a:pos x="103" y="33"/>
                </a:cxn>
                <a:cxn ang="0">
                  <a:pos x="98" y="24"/>
                </a:cxn>
                <a:cxn ang="0">
                  <a:pos x="91" y="16"/>
                </a:cxn>
                <a:cxn ang="0">
                  <a:pos x="83" y="9"/>
                </a:cxn>
                <a:cxn ang="0">
                  <a:pos x="74" y="4"/>
                </a:cxn>
                <a:cxn ang="0">
                  <a:pos x="64" y="1"/>
                </a:cxn>
                <a:cxn ang="0">
                  <a:pos x="53" y="0"/>
                </a:cxn>
                <a:cxn ang="0">
                  <a:pos x="42" y="1"/>
                </a:cxn>
                <a:cxn ang="0">
                  <a:pos x="32" y="4"/>
                </a:cxn>
                <a:cxn ang="0">
                  <a:pos x="23" y="9"/>
                </a:cxn>
                <a:cxn ang="0">
                  <a:pos x="15" y="16"/>
                </a:cxn>
                <a:cxn ang="0">
                  <a:pos x="9" y="24"/>
                </a:cxn>
                <a:cxn ang="0">
                  <a:pos x="4" y="33"/>
                </a:cxn>
                <a:cxn ang="0">
                  <a:pos x="1" y="43"/>
                </a:cxn>
                <a:cxn ang="0">
                  <a:pos x="0" y="54"/>
                </a:cxn>
                <a:cxn ang="0">
                  <a:pos x="1" y="64"/>
                </a:cxn>
                <a:cxn ang="0">
                  <a:pos x="4" y="75"/>
                </a:cxn>
                <a:cxn ang="0">
                  <a:pos x="9" y="84"/>
                </a:cxn>
                <a:cxn ang="0">
                  <a:pos x="15" y="92"/>
                </a:cxn>
                <a:cxn ang="0">
                  <a:pos x="23" y="98"/>
                </a:cxn>
                <a:cxn ang="0">
                  <a:pos x="32" y="103"/>
                </a:cxn>
                <a:cxn ang="0">
                  <a:pos x="42" y="106"/>
                </a:cxn>
                <a:cxn ang="0">
                  <a:pos x="53" y="107"/>
                </a:cxn>
              </a:cxnLst>
              <a:rect l="0" t="0" r="r" b="b"/>
              <a:pathLst>
                <a:path w="108" h="108">
                  <a:moveTo>
                    <a:pt x="53" y="107"/>
                  </a:moveTo>
                  <a:lnTo>
                    <a:pt x="64" y="106"/>
                  </a:lnTo>
                  <a:lnTo>
                    <a:pt x="74" y="103"/>
                  </a:lnTo>
                  <a:lnTo>
                    <a:pt x="83" y="98"/>
                  </a:lnTo>
                  <a:lnTo>
                    <a:pt x="91" y="92"/>
                  </a:lnTo>
                  <a:lnTo>
                    <a:pt x="98" y="84"/>
                  </a:lnTo>
                  <a:lnTo>
                    <a:pt x="103" y="75"/>
                  </a:lnTo>
                  <a:lnTo>
                    <a:pt x="106" y="64"/>
                  </a:lnTo>
                  <a:lnTo>
                    <a:pt x="107" y="54"/>
                  </a:lnTo>
                  <a:lnTo>
                    <a:pt x="106" y="43"/>
                  </a:lnTo>
                  <a:lnTo>
                    <a:pt x="103" y="33"/>
                  </a:lnTo>
                  <a:lnTo>
                    <a:pt x="98" y="24"/>
                  </a:lnTo>
                  <a:lnTo>
                    <a:pt x="91" y="16"/>
                  </a:lnTo>
                  <a:lnTo>
                    <a:pt x="83" y="9"/>
                  </a:lnTo>
                  <a:lnTo>
                    <a:pt x="74" y="4"/>
                  </a:lnTo>
                  <a:lnTo>
                    <a:pt x="64" y="1"/>
                  </a:lnTo>
                  <a:lnTo>
                    <a:pt x="53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4"/>
                  </a:lnTo>
                  <a:lnTo>
                    <a:pt x="4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4"/>
                  </a:lnTo>
                  <a:lnTo>
                    <a:pt x="4" y="75"/>
                  </a:lnTo>
                  <a:lnTo>
                    <a:pt x="9" y="84"/>
                  </a:lnTo>
                  <a:lnTo>
                    <a:pt x="15" y="92"/>
                  </a:lnTo>
                  <a:lnTo>
                    <a:pt x="23" y="98"/>
                  </a:lnTo>
                  <a:lnTo>
                    <a:pt x="32" y="103"/>
                  </a:lnTo>
                  <a:lnTo>
                    <a:pt x="42" y="106"/>
                  </a:lnTo>
                  <a:lnTo>
                    <a:pt x="53" y="10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84" name="Freeform 296"/>
            <p:cNvSpPr>
              <a:spLocks/>
            </p:cNvSpPr>
            <p:nvPr/>
          </p:nvSpPr>
          <p:spPr bwMode="auto">
            <a:xfrm>
              <a:off x="1172" y="1310"/>
              <a:ext cx="152" cy="177"/>
            </a:xfrm>
            <a:custGeom>
              <a:avLst/>
              <a:gdLst/>
              <a:ahLst/>
              <a:cxnLst>
                <a:cxn ang="0">
                  <a:pos x="116" y="37"/>
                </a:cxn>
                <a:cxn ang="0">
                  <a:pos x="69" y="7"/>
                </a:cxn>
                <a:cxn ang="0">
                  <a:pos x="33" y="0"/>
                </a:cxn>
                <a:cxn ang="0">
                  <a:pos x="0" y="168"/>
                </a:cxn>
                <a:cxn ang="0">
                  <a:pos x="36" y="176"/>
                </a:cxn>
                <a:cxn ang="0">
                  <a:pos x="92" y="156"/>
                </a:cxn>
                <a:cxn ang="0">
                  <a:pos x="128" y="164"/>
                </a:cxn>
                <a:cxn ang="0">
                  <a:pos x="151" y="46"/>
                </a:cxn>
                <a:cxn ang="0">
                  <a:pos x="116" y="37"/>
                </a:cxn>
              </a:cxnLst>
              <a:rect l="0" t="0" r="r" b="b"/>
              <a:pathLst>
                <a:path w="152" h="177">
                  <a:moveTo>
                    <a:pt x="116" y="37"/>
                  </a:moveTo>
                  <a:lnTo>
                    <a:pt x="69" y="7"/>
                  </a:lnTo>
                  <a:lnTo>
                    <a:pt x="33" y="0"/>
                  </a:lnTo>
                  <a:lnTo>
                    <a:pt x="0" y="168"/>
                  </a:lnTo>
                  <a:lnTo>
                    <a:pt x="36" y="176"/>
                  </a:lnTo>
                  <a:lnTo>
                    <a:pt x="92" y="156"/>
                  </a:lnTo>
                  <a:lnTo>
                    <a:pt x="128" y="164"/>
                  </a:lnTo>
                  <a:lnTo>
                    <a:pt x="151" y="46"/>
                  </a:lnTo>
                  <a:lnTo>
                    <a:pt x="116" y="3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85" name="Freeform 297"/>
            <p:cNvSpPr>
              <a:spLocks/>
            </p:cNvSpPr>
            <p:nvPr/>
          </p:nvSpPr>
          <p:spPr bwMode="auto">
            <a:xfrm>
              <a:off x="1300" y="1341"/>
              <a:ext cx="57" cy="134"/>
            </a:xfrm>
            <a:custGeom>
              <a:avLst/>
              <a:gdLst/>
              <a:ahLst/>
              <a:cxnLst>
                <a:cxn ang="0">
                  <a:pos x="23" y="15"/>
                </a:cxn>
                <a:cxn ang="0">
                  <a:pos x="0" y="133"/>
                </a:cxn>
                <a:cxn ang="0">
                  <a:pos x="38" y="103"/>
                </a:cxn>
                <a:cxn ang="0">
                  <a:pos x="56" y="0"/>
                </a:cxn>
                <a:cxn ang="0">
                  <a:pos x="23" y="15"/>
                </a:cxn>
              </a:cxnLst>
              <a:rect l="0" t="0" r="r" b="b"/>
              <a:pathLst>
                <a:path w="57" h="134">
                  <a:moveTo>
                    <a:pt x="23" y="15"/>
                  </a:moveTo>
                  <a:lnTo>
                    <a:pt x="0" y="133"/>
                  </a:lnTo>
                  <a:lnTo>
                    <a:pt x="38" y="103"/>
                  </a:lnTo>
                  <a:lnTo>
                    <a:pt x="56" y="0"/>
                  </a:lnTo>
                  <a:lnTo>
                    <a:pt x="23" y="15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86" name="Freeform 298"/>
            <p:cNvSpPr>
              <a:spLocks/>
            </p:cNvSpPr>
            <p:nvPr/>
          </p:nvSpPr>
          <p:spPr bwMode="auto">
            <a:xfrm>
              <a:off x="1266" y="1356"/>
              <a:ext cx="50" cy="113"/>
            </a:xfrm>
            <a:custGeom>
              <a:avLst/>
              <a:gdLst/>
              <a:ahLst/>
              <a:cxnLst>
                <a:cxn ang="0">
                  <a:pos x="49" y="5"/>
                </a:cxn>
                <a:cxn ang="0">
                  <a:pos x="22" y="0"/>
                </a:cxn>
                <a:cxn ang="0">
                  <a:pos x="0" y="105"/>
                </a:cxn>
                <a:cxn ang="0">
                  <a:pos x="29" y="112"/>
                </a:cxn>
                <a:cxn ang="0">
                  <a:pos x="49" y="5"/>
                </a:cxn>
              </a:cxnLst>
              <a:rect l="0" t="0" r="r" b="b"/>
              <a:pathLst>
                <a:path w="50" h="113">
                  <a:moveTo>
                    <a:pt x="49" y="5"/>
                  </a:moveTo>
                  <a:lnTo>
                    <a:pt x="22" y="0"/>
                  </a:lnTo>
                  <a:lnTo>
                    <a:pt x="0" y="105"/>
                  </a:lnTo>
                  <a:lnTo>
                    <a:pt x="29" y="112"/>
                  </a:lnTo>
                  <a:lnTo>
                    <a:pt x="49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87" name="Freeform 299"/>
            <p:cNvSpPr>
              <a:spLocks/>
            </p:cNvSpPr>
            <p:nvPr/>
          </p:nvSpPr>
          <p:spPr bwMode="auto">
            <a:xfrm>
              <a:off x="1209" y="1327"/>
              <a:ext cx="72" cy="151"/>
            </a:xfrm>
            <a:custGeom>
              <a:avLst/>
              <a:gdLst/>
              <a:ahLst/>
              <a:cxnLst>
                <a:cxn ang="0">
                  <a:pos x="71" y="25"/>
                </a:cxn>
                <a:cxn ang="0">
                  <a:pos x="32" y="0"/>
                </a:cxn>
                <a:cxn ang="0">
                  <a:pos x="0" y="150"/>
                </a:cxn>
                <a:cxn ang="0">
                  <a:pos x="50" y="134"/>
                </a:cxn>
                <a:cxn ang="0">
                  <a:pos x="71" y="25"/>
                </a:cxn>
              </a:cxnLst>
              <a:rect l="0" t="0" r="r" b="b"/>
              <a:pathLst>
                <a:path w="72" h="151">
                  <a:moveTo>
                    <a:pt x="71" y="25"/>
                  </a:moveTo>
                  <a:lnTo>
                    <a:pt x="32" y="0"/>
                  </a:lnTo>
                  <a:lnTo>
                    <a:pt x="0" y="150"/>
                  </a:lnTo>
                  <a:lnTo>
                    <a:pt x="50" y="134"/>
                  </a:lnTo>
                  <a:lnTo>
                    <a:pt x="71" y="2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88" name="Freeform 300"/>
            <p:cNvSpPr>
              <a:spLocks/>
            </p:cNvSpPr>
            <p:nvPr/>
          </p:nvSpPr>
          <p:spPr bwMode="auto">
            <a:xfrm>
              <a:off x="1178" y="1318"/>
              <a:ext cx="57" cy="159"/>
            </a:xfrm>
            <a:custGeom>
              <a:avLst/>
              <a:gdLst/>
              <a:ahLst/>
              <a:cxnLst>
                <a:cxn ang="0">
                  <a:pos x="56" y="5"/>
                </a:cxn>
                <a:cxn ang="0">
                  <a:pos x="30" y="0"/>
                </a:cxn>
                <a:cxn ang="0">
                  <a:pos x="0" y="154"/>
                </a:cxn>
                <a:cxn ang="0">
                  <a:pos x="24" y="158"/>
                </a:cxn>
                <a:cxn ang="0">
                  <a:pos x="56" y="5"/>
                </a:cxn>
              </a:cxnLst>
              <a:rect l="0" t="0" r="r" b="b"/>
              <a:pathLst>
                <a:path w="57" h="159">
                  <a:moveTo>
                    <a:pt x="56" y="5"/>
                  </a:moveTo>
                  <a:lnTo>
                    <a:pt x="30" y="0"/>
                  </a:lnTo>
                  <a:lnTo>
                    <a:pt x="0" y="154"/>
                  </a:lnTo>
                  <a:lnTo>
                    <a:pt x="24" y="158"/>
                  </a:lnTo>
                  <a:lnTo>
                    <a:pt x="56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89" name="Freeform 301"/>
            <p:cNvSpPr>
              <a:spLocks/>
            </p:cNvSpPr>
            <p:nvPr/>
          </p:nvSpPr>
          <p:spPr bwMode="auto">
            <a:xfrm>
              <a:off x="1205" y="1290"/>
              <a:ext cx="152" cy="6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9" y="0"/>
                </a:cxn>
                <a:cxn ang="0">
                  <a:pos x="70" y="7"/>
                </a:cxn>
                <a:cxn ang="0">
                  <a:pos x="108" y="39"/>
                </a:cxn>
                <a:cxn ang="0">
                  <a:pos x="151" y="51"/>
                </a:cxn>
                <a:cxn ang="0">
                  <a:pos x="118" y="64"/>
                </a:cxn>
                <a:cxn ang="0">
                  <a:pos x="83" y="57"/>
                </a:cxn>
                <a:cxn ang="0">
                  <a:pos x="37" y="27"/>
                </a:cxn>
                <a:cxn ang="0">
                  <a:pos x="0" y="20"/>
                </a:cxn>
              </a:cxnLst>
              <a:rect l="0" t="0" r="r" b="b"/>
              <a:pathLst>
                <a:path w="152" h="65">
                  <a:moveTo>
                    <a:pt x="0" y="20"/>
                  </a:moveTo>
                  <a:lnTo>
                    <a:pt x="39" y="0"/>
                  </a:lnTo>
                  <a:lnTo>
                    <a:pt x="70" y="7"/>
                  </a:lnTo>
                  <a:lnTo>
                    <a:pt x="108" y="39"/>
                  </a:lnTo>
                  <a:lnTo>
                    <a:pt x="151" y="51"/>
                  </a:lnTo>
                  <a:lnTo>
                    <a:pt x="118" y="64"/>
                  </a:lnTo>
                  <a:lnTo>
                    <a:pt x="83" y="57"/>
                  </a:lnTo>
                  <a:lnTo>
                    <a:pt x="37" y="27"/>
                  </a:lnTo>
                  <a:lnTo>
                    <a:pt x="0" y="2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90" name="Freeform 302"/>
            <p:cNvSpPr>
              <a:spLocks/>
            </p:cNvSpPr>
            <p:nvPr/>
          </p:nvSpPr>
          <p:spPr bwMode="auto">
            <a:xfrm>
              <a:off x="1015" y="1354"/>
              <a:ext cx="148" cy="118"/>
            </a:xfrm>
            <a:custGeom>
              <a:avLst/>
              <a:gdLst/>
              <a:ahLst/>
              <a:cxnLst>
                <a:cxn ang="0">
                  <a:pos x="30" y="13"/>
                </a:cxn>
                <a:cxn ang="0">
                  <a:pos x="32" y="21"/>
                </a:cxn>
                <a:cxn ang="0">
                  <a:pos x="36" y="32"/>
                </a:cxn>
                <a:cxn ang="0">
                  <a:pos x="39" y="44"/>
                </a:cxn>
                <a:cxn ang="0">
                  <a:pos x="41" y="54"/>
                </a:cxn>
                <a:cxn ang="0">
                  <a:pos x="45" y="67"/>
                </a:cxn>
                <a:cxn ang="0">
                  <a:pos x="50" y="80"/>
                </a:cxn>
                <a:cxn ang="0">
                  <a:pos x="56" y="89"/>
                </a:cxn>
                <a:cxn ang="0">
                  <a:pos x="61" y="92"/>
                </a:cxn>
                <a:cxn ang="0">
                  <a:pos x="75" y="94"/>
                </a:cxn>
                <a:cxn ang="0">
                  <a:pos x="92" y="96"/>
                </a:cxn>
                <a:cxn ang="0">
                  <a:pos x="105" y="98"/>
                </a:cxn>
                <a:cxn ang="0">
                  <a:pos x="109" y="97"/>
                </a:cxn>
                <a:cxn ang="0">
                  <a:pos x="113" y="96"/>
                </a:cxn>
                <a:cxn ang="0">
                  <a:pos x="119" y="94"/>
                </a:cxn>
                <a:cxn ang="0">
                  <a:pos x="124" y="94"/>
                </a:cxn>
                <a:cxn ang="0">
                  <a:pos x="129" y="96"/>
                </a:cxn>
                <a:cxn ang="0">
                  <a:pos x="136" y="99"/>
                </a:cxn>
                <a:cxn ang="0">
                  <a:pos x="143" y="102"/>
                </a:cxn>
                <a:cxn ang="0">
                  <a:pos x="147" y="106"/>
                </a:cxn>
                <a:cxn ang="0">
                  <a:pos x="145" y="109"/>
                </a:cxn>
                <a:cxn ang="0">
                  <a:pos x="139" y="113"/>
                </a:cxn>
                <a:cxn ang="0">
                  <a:pos x="130" y="115"/>
                </a:cxn>
                <a:cxn ang="0">
                  <a:pos x="121" y="115"/>
                </a:cxn>
                <a:cxn ang="0">
                  <a:pos x="114" y="115"/>
                </a:cxn>
                <a:cxn ang="0">
                  <a:pos x="110" y="114"/>
                </a:cxn>
                <a:cxn ang="0">
                  <a:pos x="107" y="114"/>
                </a:cxn>
                <a:cxn ang="0">
                  <a:pos x="105" y="115"/>
                </a:cxn>
                <a:cxn ang="0">
                  <a:pos x="95" y="116"/>
                </a:cxn>
                <a:cxn ang="0">
                  <a:pos x="73" y="117"/>
                </a:cxn>
                <a:cxn ang="0">
                  <a:pos x="50" y="115"/>
                </a:cxn>
                <a:cxn ang="0">
                  <a:pos x="37" y="112"/>
                </a:cxn>
                <a:cxn ang="0">
                  <a:pos x="32" y="106"/>
                </a:cxn>
                <a:cxn ang="0">
                  <a:pos x="31" y="100"/>
                </a:cxn>
                <a:cxn ang="0">
                  <a:pos x="29" y="92"/>
                </a:cxn>
                <a:cxn ang="0">
                  <a:pos x="27" y="80"/>
                </a:cxn>
                <a:cxn ang="0">
                  <a:pos x="20" y="62"/>
                </a:cxn>
                <a:cxn ang="0">
                  <a:pos x="11" y="41"/>
                </a:cxn>
                <a:cxn ang="0">
                  <a:pos x="3" y="22"/>
                </a:cxn>
                <a:cxn ang="0">
                  <a:pos x="0" y="10"/>
                </a:cxn>
                <a:cxn ang="0">
                  <a:pos x="3" y="6"/>
                </a:cxn>
                <a:cxn ang="0">
                  <a:pos x="6" y="3"/>
                </a:cxn>
                <a:cxn ang="0">
                  <a:pos x="10" y="2"/>
                </a:cxn>
                <a:cxn ang="0">
                  <a:pos x="13" y="0"/>
                </a:cxn>
              </a:cxnLst>
              <a:rect l="0" t="0" r="r" b="b"/>
              <a:pathLst>
                <a:path w="148" h="118">
                  <a:moveTo>
                    <a:pt x="29" y="11"/>
                  </a:moveTo>
                  <a:lnTo>
                    <a:pt x="30" y="13"/>
                  </a:lnTo>
                  <a:lnTo>
                    <a:pt x="31" y="16"/>
                  </a:lnTo>
                  <a:lnTo>
                    <a:pt x="32" y="21"/>
                  </a:lnTo>
                  <a:lnTo>
                    <a:pt x="34" y="26"/>
                  </a:lnTo>
                  <a:lnTo>
                    <a:pt x="36" y="32"/>
                  </a:lnTo>
                  <a:lnTo>
                    <a:pt x="38" y="39"/>
                  </a:lnTo>
                  <a:lnTo>
                    <a:pt x="39" y="44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60"/>
                  </a:lnTo>
                  <a:lnTo>
                    <a:pt x="45" y="67"/>
                  </a:lnTo>
                  <a:lnTo>
                    <a:pt x="47" y="73"/>
                  </a:lnTo>
                  <a:lnTo>
                    <a:pt x="50" y="80"/>
                  </a:lnTo>
                  <a:lnTo>
                    <a:pt x="53" y="85"/>
                  </a:lnTo>
                  <a:lnTo>
                    <a:pt x="56" y="89"/>
                  </a:lnTo>
                  <a:lnTo>
                    <a:pt x="58" y="91"/>
                  </a:lnTo>
                  <a:lnTo>
                    <a:pt x="61" y="92"/>
                  </a:lnTo>
                  <a:lnTo>
                    <a:pt x="67" y="93"/>
                  </a:lnTo>
                  <a:lnTo>
                    <a:pt x="75" y="94"/>
                  </a:lnTo>
                  <a:lnTo>
                    <a:pt x="84" y="95"/>
                  </a:lnTo>
                  <a:lnTo>
                    <a:pt x="92" y="96"/>
                  </a:lnTo>
                  <a:lnTo>
                    <a:pt x="100" y="97"/>
                  </a:lnTo>
                  <a:lnTo>
                    <a:pt x="105" y="98"/>
                  </a:lnTo>
                  <a:lnTo>
                    <a:pt x="107" y="98"/>
                  </a:lnTo>
                  <a:lnTo>
                    <a:pt x="109" y="97"/>
                  </a:lnTo>
                  <a:lnTo>
                    <a:pt x="111" y="97"/>
                  </a:lnTo>
                  <a:lnTo>
                    <a:pt x="113" y="96"/>
                  </a:lnTo>
                  <a:lnTo>
                    <a:pt x="116" y="95"/>
                  </a:lnTo>
                  <a:lnTo>
                    <a:pt x="119" y="94"/>
                  </a:lnTo>
                  <a:lnTo>
                    <a:pt x="121" y="94"/>
                  </a:lnTo>
                  <a:lnTo>
                    <a:pt x="124" y="94"/>
                  </a:lnTo>
                  <a:lnTo>
                    <a:pt x="126" y="95"/>
                  </a:lnTo>
                  <a:lnTo>
                    <a:pt x="129" y="96"/>
                  </a:lnTo>
                  <a:lnTo>
                    <a:pt x="133" y="97"/>
                  </a:lnTo>
                  <a:lnTo>
                    <a:pt x="136" y="99"/>
                  </a:lnTo>
                  <a:lnTo>
                    <a:pt x="140" y="100"/>
                  </a:lnTo>
                  <a:lnTo>
                    <a:pt x="143" y="102"/>
                  </a:lnTo>
                  <a:lnTo>
                    <a:pt x="145" y="104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5" y="109"/>
                  </a:lnTo>
                  <a:lnTo>
                    <a:pt x="143" y="111"/>
                  </a:lnTo>
                  <a:lnTo>
                    <a:pt x="139" y="113"/>
                  </a:lnTo>
                  <a:lnTo>
                    <a:pt x="135" y="114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1" y="115"/>
                  </a:lnTo>
                  <a:lnTo>
                    <a:pt x="117" y="115"/>
                  </a:lnTo>
                  <a:lnTo>
                    <a:pt x="114" y="115"/>
                  </a:lnTo>
                  <a:lnTo>
                    <a:pt x="112" y="114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7" y="114"/>
                  </a:lnTo>
                  <a:lnTo>
                    <a:pt x="106" y="114"/>
                  </a:lnTo>
                  <a:lnTo>
                    <a:pt x="105" y="115"/>
                  </a:lnTo>
                  <a:lnTo>
                    <a:pt x="102" y="116"/>
                  </a:lnTo>
                  <a:lnTo>
                    <a:pt x="95" y="116"/>
                  </a:lnTo>
                  <a:lnTo>
                    <a:pt x="84" y="117"/>
                  </a:lnTo>
                  <a:lnTo>
                    <a:pt x="73" y="117"/>
                  </a:lnTo>
                  <a:lnTo>
                    <a:pt x="61" y="116"/>
                  </a:lnTo>
                  <a:lnTo>
                    <a:pt x="50" y="115"/>
                  </a:lnTo>
                  <a:lnTo>
                    <a:pt x="42" y="114"/>
                  </a:lnTo>
                  <a:lnTo>
                    <a:pt x="37" y="112"/>
                  </a:lnTo>
                  <a:lnTo>
                    <a:pt x="34" y="109"/>
                  </a:lnTo>
                  <a:lnTo>
                    <a:pt x="32" y="106"/>
                  </a:lnTo>
                  <a:lnTo>
                    <a:pt x="31" y="103"/>
                  </a:lnTo>
                  <a:lnTo>
                    <a:pt x="31" y="100"/>
                  </a:lnTo>
                  <a:lnTo>
                    <a:pt x="30" y="96"/>
                  </a:lnTo>
                  <a:lnTo>
                    <a:pt x="29" y="92"/>
                  </a:lnTo>
                  <a:lnTo>
                    <a:pt x="28" y="86"/>
                  </a:lnTo>
                  <a:lnTo>
                    <a:pt x="27" y="80"/>
                  </a:lnTo>
                  <a:lnTo>
                    <a:pt x="24" y="72"/>
                  </a:lnTo>
                  <a:lnTo>
                    <a:pt x="20" y="62"/>
                  </a:lnTo>
                  <a:lnTo>
                    <a:pt x="15" y="52"/>
                  </a:lnTo>
                  <a:lnTo>
                    <a:pt x="11" y="41"/>
                  </a:lnTo>
                  <a:lnTo>
                    <a:pt x="6" y="31"/>
                  </a:lnTo>
                  <a:lnTo>
                    <a:pt x="3" y="22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29" y="1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91" name="Freeform 303"/>
            <p:cNvSpPr>
              <a:spLocks/>
            </p:cNvSpPr>
            <p:nvPr/>
          </p:nvSpPr>
          <p:spPr bwMode="auto">
            <a:xfrm>
              <a:off x="922" y="1355"/>
              <a:ext cx="225" cy="153"/>
            </a:xfrm>
            <a:custGeom>
              <a:avLst/>
              <a:gdLst/>
              <a:ahLst/>
              <a:cxnLst>
                <a:cxn ang="0">
                  <a:pos x="41" y="14"/>
                </a:cxn>
                <a:cxn ang="0">
                  <a:pos x="47" y="26"/>
                </a:cxn>
                <a:cxn ang="0">
                  <a:pos x="56" y="43"/>
                </a:cxn>
                <a:cxn ang="0">
                  <a:pos x="63" y="60"/>
                </a:cxn>
                <a:cxn ang="0">
                  <a:pos x="68" y="73"/>
                </a:cxn>
                <a:cxn ang="0">
                  <a:pos x="73" y="86"/>
                </a:cxn>
                <a:cxn ang="0">
                  <a:pos x="79" y="99"/>
                </a:cxn>
                <a:cxn ang="0">
                  <a:pos x="85" y="107"/>
                </a:cxn>
                <a:cxn ang="0">
                  <a:pos x="93" y="109"/>
                </a:cxn>
                <a:cxn ang="0">
                  <a:pos x="119" y="112"/>
                </a:cxn>
                <a:cxn ang="0">
                  <a:pos x="152" y="116"/>
                </a:cxn>
                <a:cxn ang="0">
                  <a:pos x="175" y="118"/>
                </a:cxn>
                <a:cxn ang="0">
                  <a:pos x="180" y="118"/>
                </a:cxn>
                <a:cxn ang="0">
                  <a:pos x="184" y="116"/>
                </a:cxn>
                <a:cxn ang="0">
                  <a:pos x="189" y="115"/>
                </a:cxn>
                <a:cxn ang="0">
                  <a:pos x="195" y="116"/>
                </a:cxn>
                <a:cxn ang="0">
                  <a:pos x="202" y="118"/>
                </a:cxn>
                <a:cxn ang="0">
                  <a:pos x="211" y="121"/>
                </a:cxn>
                <a:cxn ang="0">
                  <a:pos x="219" y="125"/>
                </a:cxn>
                <a:cxn ang="0">
                  <a:pos x="223" y="130"/>
                </a:cxn>
                <a:cxn ang="0">
                  <a:pos x="222" y="134"/>
                </a:cxn>
                <a:cxn ang="0">
                  <a:pos x="216" y="138"/>
                </a:cxn>
                <a:cxn ang="0">
                  <a:pos x="207" y="139"/>
                </a:cxn>
                <a:cxn ang="0">
                  <a:pos x="195" y="139"/>
                </a:cxn>
                <a:cxn ang="0">
                  <a:pos x="186" y="138"/>
                </a:cxn>
                <a:cxn ang="0">
                  <a:pos x="180" y="136"/>
                </a:cxn>
                <a:cxn ang="0">
                  <a:pos x="176" y="136"/>
                </a:cxn>
                <a:cxn ang="0">
                  <a:pos x="174" y="137"/>
                </a:cxn>
                <a:cxn ang="0">
                  <a:pos x="161" y="141"/>
                </a:cxn>
                <a:cxn ang="0">
                  <a:pos x="135" y="147"/>
                </a:cxn>
                <a:cxn ang="0">
                  <a:pos x="108" y="152"/>
                </a:cxn>
                <a:cxn ang="0">
                  <a:pos x="90" y="151"/>
                </a:cxn>
                <a:cxn ang="0">
                  <a:pos x="78" y="143"/>
                </a:cxn>
                <a:cxn ang="0">
                  <a:pos x="63" y="131"/>
                </a:cxn>
                <a:cxn ang="0">
                  <a:pos x="47" y="116"/>
                </a:cxn>
                <a:cxn ang="0">
                  <a:pos x="35" y="99"/>
                </a:cxn>
                <a:cxn ang="0">
                  <a:pos x="24" y="78"/>
                </a:cxn>
                <a:cxn ang="0">
                  <a:pos x="13" y="53"/>
                </a:cxn>
                <a:cxn ang="0">
                  <a:pos x="4" y="31"/>
                </a:cxn>
                <a:cxn ang="0">
                  <a:pos x="0" y="17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8" y="3"/>
                </a:cxn>
                <a:cxn ang="0">
                  <a:pos x="13" y="0"/>
                </a:cxn>
              </a:cxnLst>
              <a:rect l="0" t="0" r="r" b="b"/>
              <a:pathLst>
                <a:path w="225" h="153">
                  <a:moveTo>
                    <a:pt x="40" y="13"/>
                  </a:moveTo>
                  <a:lnTo>
                    <a:pt x="41" y="14"/>
                  </a:lnTo>
                  <a:lnTo>
                    <a:pt x="43" y="19"/>
                  </a:lnTo>
                  <a:lnTo>
                    <a:pt x="47" y="26"/>
                  </a:lnTo>
                  <a:lnTo>
                    <a:pt x="51" y="34"/>
                  </a:lnTo>
                  <a:lnTo>
                    <a:pt x="56" y="43"/>
                  </a:lnTo>
                  <a:lnTo>
                    <a:pt x="60" y="52"/>
                  </a:lnTo>
                  <a:lnTo>
                    <a:pt x="63" y="60"/>
                  </a:lnTo>
                  <a:lnTo>
                    <a:pt x="66" y="67"/>
                  </a:lnTo>
                  <a:lnTo>
                    <a:pt x="68" y="73"/>
                  </a:lnTo>
                  <a:lnTo>
                    <a:pt x="70" y="79"/>
                  </a:lnTo>
                  <a:lnTo>
                    <a:pt x="73" y="86"/>
                  </a:lnTo>
                  <a:lnTo>
                    <a:pt x="76" y="93"/>
                  </a:lnTo>
                  <a:lnTo>
                    <a:pt x="79" y="99"/>
                  </a:lnTo>
                  <a:lnTo>
                    <a:pt x="82" y="104"/>
                  </a:lnTo>
                  <a:lnTo>
                    <a:pt x="85" y="107"/>
                  </a:lnTo>
                  <a:lnTo>
                    <a:pt x="88" y="109"/>
                  </a:lnTo>
                  <a:lnTo>
                    <a:pt x="93" y="109"/>
                  </a:lnTo>
                  <a:lnTo>
                    <a:pt x="105" y="111"/>
                  </a:lnTo>
                  <a:lnTo>
                    <a:pt x="119" y="112"/>
                  </a:lnTo>
                  <a:lnTo>
                    <a:pt x="136" y="114"/>
                  </a:lnTo>
                  <a:lnTo>
                    <a:pt x="152" y="116"/>
                  </a:lnTo>
                  <a:lnTo>
                    <a:pt x="166" y="117"/>
                  </a:lnTo>
                  <a:lnTo>
                    <a:pt x="175" y="118"/>
                  </a:lnTo>
                  <a:lnTo>
                    <a:pt x="179" y="118"/>
                  </a:lnTo>
                  <a:lnTo>
                    <a:pt x="180" y="118"/>
                  </a:lnTo>
                  <a:lnTo>
                    <a:pt x="182" y="117"/>
                  </a:lnTo>
                  <a:lnTo>
                    <a:pt x="184" y="116"/>
                  </a:lnTo>
                  <a:lnTo>
                    <a:pt x="187" y="116"/>
                  </a:lnTo>
                  <a:lnTo>
                    <a:pt x="189" y="115"/>
                  </a:lnTo>
                  <a:lnTo>
                    <a:pt x="192" y="115"/>
                  </a:lnTo>
                  <a:lnTo>
                    <a:pt x="195" y="116"/>
                  </a:lnTo>
                  <a:lnTo>
                    <a:pt x="198" y="117"/>
                  </a:lnTo>
                  <a:lnTo>
                    <a:pt x="202" y="118"/>
                  </a:lnTo>
                  <a:lnTo>
                    <a:pt x="206" y="119"/>
                  </a:lnTo>
                  <a:lnTo>
                    <a:pt x="211" y="121"/>
                  </a:lnTo>
                  <a:lnTo>
                    <a:pt x="215" y="123"/>
                  </a:lnTo>
                  <a:lnTo>
                    <a:pt x="219" y="125"/>
                  </a:lnTo>
                  <a:lnTo>
                    <a:pt x="222" y="128"/>
                  </a:lnTo>
                  <a:lnTo>
                    <a:pt x="223" y="130"/>
                  </a:lnTo>
                  <a:lnTo>
                    <a:pt x="224" y="132"/>
                  </a:lnTo>
                  <a:lnTo>
                    <a:pt x="222" y="134"/>
                  </a:lnTo>
                  <a:lnTo>
                    <a:pt x="220" y="136"/>
                  </a:lnTo>
                  <a:lnTo>
                    <a:pt x="216" y="138"/>
                  </a:lnTo>
                  <a:lnTo>
                    <a:pt x="212" y="139"/>
                  </a:lnTo>
                  <a:lnTo>
                    <a:pt x="207" y="139"/>
                  </a:lnTo>
                  <a:lnTo>
                    <a:pt x="201" y="140"/>
                  </a:lnTo>
                  <a:lnTo>
                    <a:pt x="195" y="139"/>
                  </a:lnTo>
                  <a:lnTo>
                    <a:pt x="190" y="138"/>
                  </a:lnTo>
                  <a:lnTo>
                    <a:pt x="186" y="138"/>
                  </a:lnTo>
                  <a:lnTo>
                    <a:pt x="183" y="137"/>
                  </a:lnTo>
                  <a:lnTo>
                    <a:pt x="180" y="136"/>
                  </a:lnTo>
                  <a:lnTo>
                    <a:pt x="178" y="136"/>
                  </a:lnTo>
                  <a:lnTo>
                    <a:pt x="176" y="136"/>
                  </a:lnTo>
                  <a:lnTo>
                    <a:pt x="175" y="136"/>
                  </a:lnTo>
                  <a:lnTo>
                    <a:pt x="174" y="137"/>
                  </a:lnTo>
                  <a:lnTo>
                    <a:pt x="169" y="139"/>
                  </a:lnTo>
                  <a:lnTo>
                    <a:pt x="161" y="141"/>
                  </a:lnTo>
                  <a:lnTo>
                    <a:pt x="149" y="144"/>
                  </a:lnTo>
                  <a:lnTo>
                    <a:pt x="135" y="147"/>
                  </a:lnTo>
                  <a:lnTo>
                    <a:pt x="121" y="150"/>
                  </a:lnTo>
                  <a:lnTo>
                    <a:pt x="108" y="152"/>
                  </a:lnTo>
                  <a:lnTo>
                    <a:pt x="97" y="152"/>
                  </a:lnTo>
                  <a:lnTo>
                    <a:pt x="90" y="151"/>
                  </a:lnTo>
                  <a:lnTo>
                    <a:pt x="85" y="148"/>
                  </a:lnTo>
                  <a:lnTo>
                    <a:pt x="78" y="143"/>
                  </a:lnTo>
                  <a:lnTo>
                    <a:pt x="71" y="138"/>
                  </a:lnTo>
                  <a:lnTo>
                    <a:pt x="63" y="131"/>
                  </a:lnTo>
                  <a:lnTo>
                    <a:pt x="55" y="124"/>
                  </a:lnTo>
                  <a:lnTo>
                    <a:pt x="47" y="116"/>
                  </a:lnTo>
                  <a:lnTo>
                    <a:pt x="41" y="107"/>
                  </a:lnTo>
                  <a:lnTo>
                    <a:pt x="35" y="99"/>
                  </a:lnTo>
                  <a:lnTo>
                    <a:pt x="30" y="89"/>
                  </a:lnTo>
                  <a:lnTo>
                    <a:pt x="24" y="78"/>
                  </a:lnTo>
                  <a:lnTo>
                    <a:pt x="18" y="66"/>
                  </a:lnTo>
                  <a:lnTo>
                    <a:pt x="13" y="53"/>
                  </a:lnTo>
                  <a:lnTo>
                    <a:pt x="8" y="42"/>
                  </a:lnTo>
                  <a:lnTo>
                    <a:pt x="4" y="31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40" y="13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92" name="Freeform 304"/>
            <p:cNvSpPr>
              <a:spLocks/>
            </p:cNvSpPr>
            <p:nvPr/>
          </p:nvSpPr>
          <p:spPr bwMode="auto">
            <a:xfrm>
              <a:off x="1015" y="1356"/>
              <a:ext cx="151" cy="111"/>
            </a:xfrm>
            <a:custGeom>
              <a:avLst/>
              <a:gdLst/>
              <a:ahLst/>
              <a:cxnLst>
                <a:cxn ang="0">
                  <a:pos x="33" y="9"/>
                </a:cxn>
                <a:cxn ang="0">
                  <a:pos x="36" y="16"/>
                </a:cxn>
                <a:cxn ang="0">
                  <a:pos x="40" y="27"/>
                </a:cxn>
                <a:cxn ang="0">
                  <a:pos x="43" y="38"/>
                </a:cxn>
                <a:cxn ang="0">
                  <a:pos x="44" y="48"/>
                </a:cxn>
                <a:cxn ang="0">
                  <a:pos x="48" y="60"/>
                </a:cxn>
                <a:cxn ang="0">
                  <a:pos x="54" y="73"/>
                </a:cxn>
                <a:cxn ang="0">
                  <a:pos x="59" y="82"/>
                </a:cxn>
                <a:cxn ang="0">
                  <a:pos x="65" y="85"/>
                </a:cxn>
                <a:cxn ang="0">
                  <a:pos x="79" y="87"/>
                </a:cxn>
                <a:cxn ang="0">
                  <a:pos x="96" y="90"/>
                </a:cxn>
                <a:cxn ang="0">
                  <a:pos x="108" y="91"/>
                </a:cxn>
                <a:cxn ang="0">
                  <a:pos x="111" y="91"/>
                </a:cxn>
                <a:cxn ang="0">
                  <a:pos x="114" y="90"/>
                </a:cxn>
                <a:cxn ang="0">
                  <a:pos x="120" y="88"/>
                </a:cxn>
                <a:cxn ang="0">
                  <a:pos x="125" y="87"/>
                </a:cxn>
                <a:cxn ang="0">
                  <a:pos x="130" y="88"/>
                </a:cxn>
                <a:cxn ang="0">
                  <a:pos x="136" y="90"/>
                </a:cxn>
                <a:cxn ang="0">
                  <a:pos x="143" y="94"/>
                </a:cxn>
                <a:cxn ang="0">
                  <a:pos x="149" y="98"/>
                </a:cxn>
                <a:cxn ang="0">
                  <a:pos x="150" y="101"/>
                </a:cxn>
                <a:cxn ang="0">
                  <a:pos x="146" y="104"/>
                </a:cxn>
                <a:cxn ang="0">
                  <a:pos x="138" y="107"/>
                </a:cxn>
                <a:cxn ang="0">
                  <a:pos x="129" y="109"/>
                </a:cxn>
                <a:cxn ang="0">
                  <a:pos x="121" y="108"/>
                </a:cxn>
                <a:cxn ang="0">
                  <a:pos x="115" y="108"/>
                </a:cxn>
                <a:cxn ang="0">
                  <a:pos x="112" y="107"/>
                </a:cxn>
                <a:cxn ang="0">
                  <a:pos x="110" y="108"/>
                </a:cxn>
                <a:cxn ang="0">
                  <a:pos x="105" y="109"/>
                </a:cxn>
                <a:cxn ang="0">
                  <a:pos x="88" y="110"/>
                </a:cxn>
                <a:cxn ang="0">
                  <a:pos x="65" y="110"/>
                </a:cxn>
                <a:cxn ang="0">
                  <a:pos x="45" y="107"/>
                </a:cxn>
                <a:cxn ang="0">
                  <a:pos x="37" y="102"/>
                </a:cxn>
                <a:cxn ang="0">
                  <a:pos x="28" y="93"/>
                </a:cxn>
                <a:cxn ang="0">
                  <a:pos x="17" y="82"/>
                </a:cxn>
                <a:cxn ang="0">
                  <a:pos x="9" y="68"/>
                </a:cxn>
                <a:cxn ang="0">
                  <a:pos x="5" y="54"/>
                </a:cxn>
                <a:cxn ang="0">
                  <a:pos x="2" y="37"/>
                </a:cxn>
                <a:cxn ang="0">
                  <a:pos x="0" y="20"/>
                </a:cxn>
                <a:cxn ang="0">
                  <a:pos x="0" y="7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10" y="3"/>
                </a:cxn>
                <a:cxn ang="0">
                  <a:pos x="32" y="7"/>
                </a:cxn>
              </a:cxnLst>
              <a:rect l="0" t="0" r="r" b="b"/>
              <a:pathLst>
                <a:path w="151" h="111">
                  <a:moveTo>
                    <a:pt x="32" y="7"/>
                  </a:moveTo>
                  <a:lnTo>
                    <a:pt x="33" y="9"/>
                  </a:lnTo>
                  <a:lnTo>
                    <a:pt x="34" y="11"/>
                  </a:lnTo>
                  <a:lnTo>
                    <a:pt x="36" y="16"/>
                  </a:lnTo>
                  <a:lnTo>
                    <a:pt x="38" y="21"/>
                  </a:lnTo>
                  <a:lnTo>
                    <a:pt x="40" y="27"/>
                  </a:lnTo>
                  <a:lnTo>
                    <a:pt x="42" y="33"/>
                  </a:lnTo>
                  <a:lnTo>
                    <a:pt x="43" y="38"/>
                  </a:lnTo>
                  <a:lnTo>
                    <a:pt x="44" y="43"/>
                  </a:lnTo>
                  <a:lnTo>
                    <a:pt x="44" y="48"/>
                  </a:lnTo>
                  <a:lnTo>
                    <a:pt x="46" y="53"/>
                  </a:lnTo>
                  <a:lnTo>
                    <a:pt x="48" y="60"/>
                  </a:lnTo>
                  <a:lnTo>
                    <a:pt x="51" y="67"/>
                  </a:lnTo>
                  <a:lnTo>
                    <a:pt x="54" y="73"/>
                  </a:lnTo>
                  <a:lnTo>
                    <a:pt x="57" y="78"/>
                  </a:lnTo>
                  <a:lnTo>
                    <a:pt x="59" y="82"/>
                  </a:lnTo>
                  <a:lnTo>
                    <a:pt x="61" y="84"/>
                  </a:lnTo>
                  <a:lnTo>
                    <a:pt x="65" y="85"/>
                  </a:lnTo>
                  <a:lnTo>
                    <a:pt x="71" y="86"/>
                  </a:lnTo>
                  <a:lnTo>
                    <a:pt x="79" y="87"/>
                  </a:lnTo>
                  <a:lnTo>
                    <a:pt x="88" y="89"/>
                  </a:lnTo>
                  <a:lnTo>
                    <a:pt x="96" y="90"/>
                  </a:lnTo>
                  <a:lnTo>
                    <a:pt x="103" y="91"/>
                  </a:lnTo>
                  <a:lnTo>
                    <a:pt x="108" y="91"/>
                  </a:lnTo>
                  <a:lnTo>
                    <a:pt x="110" y="91"/>
                  </a:lnTo>
                  <a:lnTo>
                    <a:pt x="111" y="91"/>
                  </a:lnTo>
                  <a:lnTo>
                    <a:pt x="112" y="91"/>
                  </a:lnTo>
                  <a:lnTo>
                    <a:pt x="114" y="90"/>
                  </a:lnTo>
                  <a:lnTo>
                    <a:pt x="117" y="89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5" y="87"/>
                  </a:lnTo>
                  <a:lnTo>
                    <a:pt x="127" y="88"/>
                  </a:lnTo>
                  <a:lnTo>
                    <a:pt x="130" y="88"/>
                  </a:lnTo>
                  <a:lnTo>
                    <a:pt x="133" y="89"/>
                  </a:lnTo>
                  <a:lnTo>
                    <a:pt x="136" y="90"/>
                  </a:lnTo>
                  <a:lnTo>
                    <a:pt x="140" y="92"/>
                  </a:lnTo>
                  <a:lnTo>
                    <a:pt x="143" y="94"/>
                  </a:lnTo>
                  <a:lnTo>
                    <a:pt x="146" y="96"/>
                  </a:lnTo>
                  <a:lnTo>
                    <a:pt x="149" y="98"/>
                  </a:lnTo>
                  <a:lnTo>
                    <a:pt x="150" y="100"/>
                  </a:lnTo>
                  <a:lnTo>
                    <a:pt x="150" y="101"/>
                  </a:lnTo>
                  <a:lnTo>
                    <a:pt x="149" y="103"/>
                  </a:lnTo>
                  <a:lnTo>
                    <a:pt x="146" y="104"/>
                  </a:lnTo>
                  <a:lnTo>
                    <a:pt x="143" y="106"/>
                  </a:lnTo>
                  <a:lnTo>
                    <a:pt x="138" y="107"/>
                  </a:lnTo>
                  <a:lnTo>
                    <a:pt x="134" y="108"/>
                  </a:lnTo>
                  <a:lnTo>
                    <a:pt x="129" y="109"/>
                  </a:lnTo>
                  <a:lnTo>
                    <a:pt x="125" y="109"/>
                  </a:lnTo>
                  <a:lnTo>
                    <a:pt x="121" y="108"/>
                  </a:lnTo>
                  <a:lnTo>
                    <a:pt x="118" y="108"/>
                  </a:lnTo>
                  <a:lnTo>
                    <a:pt x="115" y="108"/>
                  </a:lnTo>
                  <a:lnTo>
                    <a:pt x="113" y="108"/>
                  </a:lnTo>
                  <a:lnTo>
                    <a:pt x="112" y="107"/>
                  </a:lnTo>
                  <a:lnTo>
                    <a:pt x="111" y="108"/>
                  </a:lnTo>
                  <a:lnTo>
                    <a:pt x="110" y="108"/>
                  </a:lnTo>
                  <a:lnTo>
                    <a:pt x="109" y="108"/>
                  </a:lnTo>
                  <a:lnTo>
                    <a:pt x="105" y="109"/>
                  </a:lnTo>
                  <a:lnTo>
                    <a:pt x="98" y="110"/>
                  </a:lnTo>
                  <a:lnTo>
                    <a:pt x="88" y="110"/>
                  </a:lnTo>
                  <a:lnTo>
                    <a:pt x="77" y="110"/>
                  </a:lnTo>
                  <a:lnTo>
                    <a:pt x="65" y="110"/>
                  </a:lnTo>
                  <a:lnTo>
                    <a:pt x="54" y="109"/>
                  </a:lnTo>
                  <a:lnTo>
                    <a:pt x="45" y="107"/>
                  </a:lnTo>
                  <a:lnTo>
                    <a:pt x="40" y="105"/>
                  </a:lnTo>
                  <a:lnTo>
                    <a:pt x="37" y="102"/>
                  </a:lnTo>
                  <a:lnTo>
                    <a:pt x="32" y="98"/>
                  </a:lnTo>
                  <a:lnTo>
                    <a:pt x="28" y="93"/>
                  </a:lnTo>
                  <a:lnTo>
                    <a:pt x="22" y="88"/>
                  </a:lnTo>
                  <a:lnTo>
                    <a:pt x="17" y="82"/>
                  </a:lnTo>
                  <a:lnTo>
                    <a:pt x="13" y="75"/>
                  </a:lnTo>
                  <a:lnTo>
                    <a:pt x="9" y="68"/>
                  </a:lnTo>
                  <a:lnTo>
                    <a:pt x="7" y="61"/>
                  </a:lnTo>
                  <a:lnTo>
                    <a:pt x="5" y="54"/>
                  </a:lnTo>
                  <a:lnTo>
                    <a:pt x="3" y="46"/>
                  </a:lnTo>
                  <a:lnTo>
                    <a:pt x="2" y="37"/>
                  </a:lnTo>
                  <a:lnTo>
                    <a:pt x="1" y="28"/>
                  </a:lnTo>
                  <a:lnTo>
                    <a:pt x="0" y="20"/>
                  </a:lnTo>
                  <a:lnTo>
                    <a:pt x="0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32" y="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93" name="Freeform 305"/>
            <p:cNvSpPr>
              <a:spLocks/>
            </p:cNvSpPr>
            <p:nvPr/>
          </p:nvSpPr>
          <p:spPr bwMode="auto">
            <a:xfrm>
              <a:off x="1012" y="1352"/>
              <a:ext cx="152" cy="117"/>
            </a:xfrm>
            <a:custGeom>
              <a:avLst/>
              <a:gdLst/>
              <a:ahLst/>
              <a:cxnLst>
                <a:cxn ang="0">
                  <a:pos x="34" y="12"/>
                </a:cxn>
                <a:cxn ang="0">
                  <a:pos x="37" y="20"/>
                </a:cxn>
                <a:cxn ang="0">
                  <a:pos x="41" y="32"/>
                </a:cxn>
                <a:cxn ang="0">
                  <a:pos x="44" y="44"/>
                </a:cxn>
                <a:cxn ang="0">
                  <a:pos x="45" y="54"/>
                </a:cxn>
                <a:cxn ang="0">
                  <a:pos x="49" y="66"/>
                </a:cxn>
                <a:cxn ang="0">
                  <a:pos x="54" y="80"/>
                </a:cxn>
                <a:cxn ang="0">
                  <a:pos x="60" y="89"/>
                </a:cxn>
                <a:cxn ang="0">
                  <a:pos x="65" y="91"/>
                </a:cxn>
                <a:cxn ang="0">
                  <a:pos x="79" y="94"/>
                </a:cxn>
                <a:cxn ang="0">
                  <a:pos x="97" y="96"/>
                </a:cxn>
                <a:cxn ang="0">
                  <a:pos x="109" y="98"/>
                </a:cxn>
                <a:cxn ang="0">
                  <a:pos x="113" y="97"/>
                </a:cxn>
                <a:cxn ang="0">
                  <a:pos x="117" y="96"/>
                </a:cxn>
                <a:cxn ang="0">
                  <a:pos x="123" y="94"/>
                </a:cxn>
                <a:cxn ang="0">
                  <a:pos x="128" y="94"/>
                </a:cxn>
                <a:cxn ang="0">
                  <a:pos x="133" y="96"/>
                </a:cxn>
                <a:cxn ang="0">
                  <a:pos x="140" y="98"/>
                </a:cxn>
                <a:cxn ang="0">
                  <a:pos x="147" y="102"/>
                </a:cxn>
                <a:cxn ang="0">
                  <a:pos x="151" y="106"/>
                </a:cxn>
                <a:cxn ang="0">
                  <a:pos x="149" y="109"/>
                </a:cxn>
                <a:cxn ang="0">
                  <a:pos x="143" y="112"/>
                </a:cxn>
                <a:cxn ang="0">
                  <a:pos x="135" y="115"/>
                </a:cxn>
                <a:cxn ang="0">
                  <a:pos x="125" y="115"/>
                </a:cxn>
                <a:cxn ang="0">
                  <a:pos x="119" y="114"/>
                </a:cxn>
                <a:cxn ang="0">
                  <a:pos x="114" y="114"/>
                </a:cxn>
                <a:cxn ang="0">
                  <a:pos x="111" y="114"/>
                </a:cxn>
                <a:cxn ang="0">
                  <a:pos x="109" y="115"/>
                </a:cxn>
                <a:cxn ang="0">
                  <a:pos x="99" y="116"/>
                </a:cxn>
                <a:cxn ang="0">
                  <a:pos x="77" y="116"/>
                </a:cxn>
                <a:cxn ang="0">
                  <a:pos x="55" y="115"/>
                </a:cxn>
                <a:cxn ang="0">
                  <a:pos x="41" y="111"/>
                </a:cxn>
                <a:cxn ang="0">
                  <a:pos x="33" y="104"/>
                </a:cxn>
                <a:cxn ang="0">
                  <a:pos x="23" y="94"/>
                </a:cxn>
                <a:cxn ang="0">
                  <a:pos x="14" y="82"/>
                </a:cxn>
                <a:cxn ang="0">
                  <a:pos x="7" y="68"/>
                </a:cxn>
                <a:cxn ang="0">
                  <a:pos x="4" y="52"/>
                </a:cxn>
                <a:cxn ang="0">
                  <a:pos x="1" y="35"/>
                </a:cxn>
                <a:cxn ang="0">
                  <a:pos x="0" y="19"/>
                </a:cxn>
                <a:cxn ang="0">
                  <a:pos x="1" y="9"/>
                </a:cxn>
                <a:cxn ang="0">
                  <a:pos x="4" y="5"/>
                </a:cxn>
                <a:cxn ang="0">
                  <a:pos x="9" y="3"/>
                </a:cxn>
                <a:cxn ang="0">
                  <a:pos x="14" y="1"/>
                </a:cxn>
                <a:cxn ang="0">
                  <a:pos x="17" y="0"/>
                </a:cxn>
              </a:cxnLst>
              <a:rect l="0" t="0" r="r" b="b"/>
              <a:pathLst>
                <a:path w="152" h="117">
                  <a:moveTo>
                    <a:pt x="33" y="11"/>
                  </a:moveTo>
                  <a:lnTo>
                    <a:pt x="34" y="12"/>
                  </a:lnTo>
                  <a:lnTo>
                    <a:pt x="35" y="16"/>
                  </a:lnTo>
                  <a:lnTo>
                    <a:pt x="37" y="20"/>
                  </a:lnTo>
                  <a:lnTo>
                    <a:pt x="39" y="26"/>
                  </a:lnTo>
                  <a:lnTo>
                    <a:pt x="41" y="32"/>
                  </a:lnTo>
                  <a:lnTo>
                    <a:pt x="42" y="39"/>
                  </a:lnTo>
                  <a:lnTo>
                    <a:pt x="44" y="44"/>
                  </a:lnTo>
                  <a:lnTo>
                    <a:pt x="44" y="49"/>
                  </a:lnTo>
                  <a:lnTo>
                    <a:pt x="45" y="54"/>
                  </a:lnTo>
                  <a:lnTo>
                    <a:pt x="47" y="60"/>
                  </a:lnTo>
                  <a:lnTo>
                    <a:pt x="49" y="66"/>
                  </a:lnTo>
                  <a:lnTo>
                    <a:pt x="52" y="73"/>
                  </a:lnTo>
                  <a:lnTo>
                    <a:pt x="54" y="80"/>
                  </a:lnTo>
                  <a:lnTo>
                    <a:pt x="57" y="85"/>
                  </a:lnTo>
                  <a:lnTo>
                    <a:pt x="60" y="89"/>
                  </a:lnTo>
                  <a:lnTo>
                    <a:pt x="62" y="91"/>
                  </a:lnTo>
                  <a:lnTo>
                    <a:pt x="65" y="91"/>
                  </a:lnTo>
                  <a:lnTo>
                    <a:pt x="71" y="93"/>
                  </a:lnTo>
                  <a:lnTo>
                    <a:pt x="79" y="94"/>
                  </a:lnTo>
                  <a:lnTo>
                    <a:pt x="88" y="95"/>
                  </a:lnTo>
                  <a:lnTo>
                    <a:pt x="97" y="96"/>
                  </a:lnTo>
                  <a:lnTo>
                    <a:pt x="104" y="97"/>
                  </a:lnTo>
                  <a:lnTo>
                    <a:pt x="109" y="98"/>
                  </a:lnTo>
                  <a:lnTo>
                    <a:pt x="111" y="98"/>
                  </a:lnTo>
                  <a:lnTo>
                    <a:pt x="113" y="97"/>
                  </a:lnTo>
                  <a:lnTo>
                    <a:pt x="115" y="96"/>
                  </a:lnTo>
                  <a:lnTo>
                    <a:pt x="117" y="96"/>
                  </a:lnTo>
                  <a:lnTo>
                    <a:pt x="120" y="95"/>
                  </a:lnTo>
                  <a:lnTo>
                    <a:pt x="123" y="94"/>
                  </a:lnTo>
                  <a:lnTo>
                    <a:pt x="126" y="94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3" y="96"/>
                  </a:lnTo>
                  <a:lnTo>
                    <a:pt x="137" y="97"/>
                  </a:lnTo>
                  <a:lnTo>
                    <a:pt x="140" y="98"/>
                  </a:lnTo>
                  <a:lnTo>
                    <a:pt x="144" y="100"/>
                  </a:lnTo>
                  <a:lnTo>
                    <a:pt x="147" y="102"/>
                  </a:lnTo>
                  <a:lnTo>
                    <a:pt x="149" y="104"/>
                  </a:lnTo>
                  <a:lnTo>
                    <a:pt x="151" y="106"/>
                  </a:lnTo>
                  <a:lnTo>
                    <a:pt x="151" y="108"/>
                  </a:lnTo>
                  <a:lnTo>
                    <a:pt x="149" y="109"/>
                  </a:lnTo>
                  <a:lnTo>
                    <a:pt x="147" y="111"/>
                  </a:lnTo>
                  <a:lnTo>
                    <a:pt x="143" y="112"/>
                  </a:lnTo>
                  <a:lnTo>
                    <a:pt x="139" y="114"/>
                  </a:lnTo>
                  <a:lnTo>
                    <a:pt x="135" y="115"/>
                  </a:lnTo>
                  <a:lnTo>
                    <a:pt x="130" y="115"/>
                  </a:lnTo>
                  <a:lnTo>
                    <a:pt x="125" y="115"/>
                  </a:lnTo>
                  <a:lnTo>
                    <a:pt x="122" y="115"/>
                  </a:lnTo>
                  <a:lnTo>
                    <a:pt x="119" y="114"/>
                  </a:lnTo>
                  <a:lnTo>
                    <a:pt x="116" y="114"/>
                  </a:lnTo>
                  <a:lnTo>
                    <a:pt x="114" y="114"/>
                  </a:lnTo>
                  <a:lnTo>
                    <a:pt x="113" y="114"/>
                  </a:lnTo>
                  <a:lnTo>
                    <a:pt x="111" y="114"/>
                  </a:lnTo>
                  <a:lnTo>
                    <a:pt x="110" y="114"/>
                  </a:lnTo>
                  <a:lnTo>
                    <a:pt x="109" y="115"/>
                  </a:lnTo>
                  <a:lnTo>
                    <a:pt x="106" y="116"/>
                  </a:lnTo>
                  <a:lnTo>
                    <a:pt x="99" y="116"/>
                  </a:lnTo>
                  <a:lnTo>
                    <a:pt x="89" y="116"/>
                  </a:lnTo>
                  <a:lnTo>
                    <a:pt x="77" y="116"/>
                  </a:lnTo>
                  <a:lnTo>
                    <a:pt x="65" y="116"/>
                  </a:lnTo>
                  <a:lnTo>
                    <a:pt x="55" y="115"/>
                  </a:lnTo>
                  <a:lnTo>
                    <a:pt x="46" y="114"/>
                  </a:lnTo>
                  <a:lnTo>
                    <a:pt x="41" y="111"/>
                  </a:lnTo>
                  <a:lnTo>
                    <a:pt x="37" y="108"/>
                  </a:lnTo>
                  <a:lnTo>
                    <a:pt x="33" y="104"/>
                  </a:lnTo>
                  <a:lnTo>
                    <a:pt x="28" y="100"/>
                  </a:lnTo>
                  <a:lnTo>
                    <a:pt x="23" y="94"/>
                  </a:lnTo>
                  <a:lnTo>
                    <a:pt x="18" y="88"/>
                  </a:lnTo>
                  <a:lnTo>
                    <a:pt x="14" y="82"/>
                  </a:lnTo>
                  <a:lnTo>
                    <a:pt x="10" y="75"/>
                  </a:lnTo>
                  <a:lnTo>
                    <a:pt x="7" y="68"/>
                  </a:lnTo>
                  <a:lnTo>
                    <a:pt x="5" y="60"/>
                  </a:lnTo>
                  <a:lnTo>
                    <a:pt x="4" y="52"/>
                  </a:lnTo>
                  <a:lnTo>
                    <a:pt x="2" y="43"/>
                  </a:lnTo>
                  <a:lnTo>
                    <a:pt x="1" y="35"/>
                  </a:lnTo>
                  <a:lnTo>
                    <a:pt x="1" y="26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2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33" y="11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94" name="Freeform 306"/>
            <p:cNvSpPr>
              <a:spLocks/>
            </p:cNvSpPr>
            <p:nvPr/>
          </p:nvSpPr>
          <p:spPr bwMode="auto">
            <a:xfrm>
              <a:off x="998" y="1600"/>
              <a:ext cx="308" cy="257"/>
            </a:xfrm>
            <a:custGeom>
              <a:avLst/>
              <a:gdLst/>
              <a:ahLst/>
              <a:cxnLst>
                <a:cxn ang="0">
                  <a:pos x="307" y="256"/>
                </a:cxn>
                <a:cxn ang="0">
                  <a:pos x="307" y="42"/>
                </a:cxn>
                <a:cxn ang="0">
                  <a:pos x="0" y="0"/>
                </a:cxn>
                <a:cxn ang="0">
                  <a:pos x="0" y="200"/>
                </a:cxn>
                <a:cxn ang="0">
                  <a:pos x="307" y="256"/>
                </a:cxn>
              </a:cxnLst>
              <a:rect l="0" t="0" r="r" b="b"/>
              <a:pathLst>
                <a:path w="308" h="257">
                  <a:moveTo>
                    <a:pt x="307" y="256"/>
                  </a:moveTo>
                  <a:lnTo>
                    <a:pt x="307" y="42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307" y="256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524595" name="Group 307"/>
          <p:cNvGrpSpPr>
            <a:grpSpLocks/>
          </p:cNvGrpSpPr>
          <p:nvPr/>
        </p:nvGrpSpPr>
        <p:grpSpPr bwMode="auto">
          <a:xfrm>
            <a:off x="4895850" y="3273425"/>
            <a:ext cx="1066800" cy="914400"/>
            <a:chOff x="868" y="1623"/>
            <a:chExt cx="783" cy="716"/>
          </a:xfrm>
        </p:grpSpPr>
        <p:sp>
          <p:nvSpPr>
            <p:cNvPr id="524596" name="Oval 308"/>
            <p:cNvSpPr>
              <a:spLocks noChangeArrowheads="1"/>
            </p:cNvSpPr>
            <p:nvPr/>
          </p:nvSpPr>
          <p:spPr bwMode="auto">
            <a:xfrm>
              <a:off x="868" y="1623"/>
              <a:ext cx="717" cy="7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97" name="Freeform 309"/>
            <p:cNvSpPr>
              <a:spLocks/>
            </p:cNvSpPr>
            <p:nvPr/>
          </p:nvSpPr>
          <p:spPr bwMode="auto">
            <a:xfrm>
              <a:off x="893" y="1973"/>
              <a:ext cx="634" cy="24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0" y="33"/>
                </a:cxn>
                <a:cxn ang="0">
                  <a:pos x="238" y="239"/>
                </a:cxn>
                <a:cxn ang="0">
                  <a:pos x="633" y="134"/>
                </a:cxn>
                <a:cxn ang="0">
                  <a:pos x="612" y="66"/>
                </a:cxn>
                <a:cxn ang="0">
                  <a:pos x="55" y="0"/>
                </a:cxn>
              </a:cxnLst>
              <a:rect l="0" t="0" r="r" b="b"/>
              <a:pathLst>
                <a:path w="634" h="240">
                  <a:moveTo>
                    <a:pt x="55" y="0"/>
                  </a:moveTo>
                  <a:lnTo>
                    <a:pt x="0" y="33"/>
                  </a:lnTo>
                  <a:lnTo>
                    <a:pt x="238" y="239"/>
                  </a:lnTo>
                  <a:lnTo>
                    <a:pt x="633" y="134"/>
                  </a:lnTo>
                  <a:lnTo>
                    <a:pt x="612" y="66"/>
                  </a:lnTo>
                  <a:lnTo>
                    <a:pt x="55" y="0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98" name="Freeform 310"/>
            <p:cNvSpPr>
              <a:spLocks/>
            </p:cNvSpPr>
            <p:nvPr/>
          </p:nvSpPr>
          <p:spPr bwMode="auto">
            <a:xfrm>
              <a:off x="1133" y="1872"/>
              <a:ext cx="380" cy="253"/>
            </a:xfrm>
            <a:custGeom>
              <a:avLst/>
              <a:gdLst/>
              <a:ahLst/>
              <a:cxnLst>
                <a:cxn ang="0">
                  <a:pos x="379" y="0"/>
                </a:cxn>
                <a:cxn ang="0">
                  <a:pos x="379" y="171"/>
                </a:cxn>
                <a:cxn ang="0">
                  <a:pos x="0" y="252"/>
                </a:cxn>
                <a:cxn ang="0">
                  <a:pos x="0" y="80"/>
                </a:cxn>
                <a:cxn ang="0">
                  <a:pos x="379" y="0"/>
                </a:cxn>
              </a:cxnLst>
              <a:rect l="0" t="0" r="r" b="b"/>
              <a:pathLst>
                <a:path w="380" h="253">
                  <a:moveTo>
                    <a:pt x="379" y="0"/>
                  </a:moveTo>
                  <a:lnTo>
                    <a:pt x="379" y="171"/>
                  </a:lnTo>
                  <a:lnTo>
                    <a:pt x="0" y="252"/>
                  </a:lnTo>
                  <a:lnTo>
                    <a:pt x="0" y="80"/>
                  </a:lnTo>
                  <a:lnTo>
                    <a:pt x="379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599" name="Freeform 311"/>
            <p:cNvSpPr>
              <a:spLocks/>
            </p:cNvSpPr>
            <p:nvPr/>
          </p:nvSpPr>
          <p:spPr bwMode="auto">
            <a:xfrm>
              <a:off x="1235" y="1942"/>
              <a:ext cx="241" cy="163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240" y="109"/>
                </a:cxn>
                <a:cxn ang="0">
                  <a:pos x="0" y="162"/>
                </a:cxn>
                <a:cxn ang="0">
                  <a:pos x="0" y="51"/>
                </a:cxn>
                <a:cxn ang="0">
                  <a:pos x="154" y="21"/>
                </a:cxn>
                <a:cxn ang="0">
                  <a:pos x="240" y="0"/>
                </a:cxn>
              </a:cxnLst>
              <a:rect l="0" t="0" r="r" b="b"/>
              <a:pathLst>
                <a:path w="241" h="163">
                  <a:moveTo>
                    <a:pt x="240" y="0"/>
                  </a:moveTo>
                  <a:lnTo>
                    <a:pt x="240" y="109"/>
                  </a:lnTo>
                  <a:lnTo>
                    <a:pt x="0" y="162"/>
                  </a:lnTo>
                  <a:lnTo>
                    <a:pt x="0" y="51"/>
                  </a:lnTo>
                  <a:lnTo>
                    <a:pt x="154" y="21"/>
                  </a:lnTo>
                  <a:lnTo>
                    <a:pt x="240" y="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00" name="Freeform 312"/>
            <p:cNvSpPr>
              <a:spLocks/>
            </p:cNvSpPr>
            <p:nvPr/>
          </p:nvSpPr>
          <p:spPr bwMode="auto">
            <a:xfrm>
              <a:off x="946" y="1815"/>
              <a:ext cx="190" cy="308"/>
            </a:xfrm>
            <a:custGeom>
              <a:avLst/>
              <a:gdLst/>
              <a:ahLst/>
              <a:cxnLst>
                <a:cxn ang="0">
                  <a:pos x="189" y="307"/>
                </a:cxn>
                <a:cxn ang="0">
                  <a:pos x="189" y="134"/>
                </a:cxn>
                <a:cxn ang="0">
                  <a:pos x="0" y="0"/>
                </a:cxn>
                <a:cxn ang="0">
                  <a:pos x="0" y="158"/>
                </a:cxn>
                <a:cxn ang="0">
                  <a:pos x="189" y="307"/>
                </a:cxn>
              </a:cxnLst>
              <a:rect l="0" t="0" r="r" b="b"/>
              <a:pathLst>
                <a:path w="190" h="308">
                  <a:moveTo>
                    <a:pt x="189" y="307"/>
                  </a:moveTo>
                  <a:lnTo>
                    <a:pt x="189" y="134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189" y="307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01" name="Freeform 313"/>
            <p:cNvSpPr>
              <a:spLocks/>
            </p:cNvSpPr>
            <p:nvPr/>
          </p:nvSpPr>
          <p:spPr bwMode="auto">
            <a:xfrm>
              <a:off x="958" y="1850"/>
              <a:ext cx="161" cy="171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60" y="115"/>
                </a:cxn>
                <a:cxn ang="0">
                  <a:pos x="0" y="0"/>
                </a:cxn>
                <a:cxn ang="0">
                  <a:pos x="0" y="46"/>
                </a:cxn>
                <a:cxn ang="0">
                  <a:pos x="160" y="170"/>
                </a:cxn>
              </a:cxnLst>
              <a:rect l="0" t="0" r="r" b="b"/>
              <a:pathLst>
                <a:path w="161" h="171">
                  <a:moveTo>
                    <a:pt x="160" y="170"/>
                  </a:moveTo>
                  <a:lnTo>
                    <a:pt x="160" y="115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60" y="170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02" name="Freeform 314"/>
            <p:cNvSpPr>
              <a:spLocks/>
            </p:cNvSpPr>
            <p:nvPr/>
          </p:nvSpPr>
          <p:spPr bwMode="auto">
            <a:xfrm>
              <a:off x="1068" y="1912"/>
              <a:ext cx="22" cy="112"/>
            </a:xfrm>
            <a:custGeom>
              <a:avLst/>
              <a:gdLst/>
              <a:ahLst/>
              <a:cxnLst>
                <a:cxn ang="0">
                  <a:pos x="21" y="111"/>
                </a:cxn>
                <a:cxn ang="0">
                  <a:pos x="21" y="20"/>
                </a:cxn>
                <a:cxn ang="0">
                  <a:pos x="0" y="0"/>
                </a:cxn>
                <a:cxn ang="0">
                  <a:pos x="0" y="90"/>
                </a:cxn>
                <a:cxn ang="0">
                  <a:pos x="21" y="111"/>
                </a:cxn>
              </a:cxnLst>
              <a:rect l="0" t="0" r="r" b="b"/>
              <a:pathLst>
                <a:path w="22" h="112">
                  <a:moveTo>
                    <a:pt x="21" y="111"/>
                  </a:moveTo>
                  <a:lnTo>
                    <a:pt x="21" y="2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111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03" name="Freeform 315"/>
            <p:cNvSpPr>
              <a:spLocks/>
            </p:cNvSpPr>
            <p:nvPr/>
          </p:nvSpPr>
          <p:spPr bwMode="auto">
            <a:xfrm>
              <a:off x="942" y="1743"/>
              <a:ext cx="571" cy="212"/>
            </a:xfrm>
            <a:custGeom>
              <a:avLst/>
              <a:gdLst/>
              <a:ahLst/>
              <a:cxnLst>
                <a:cxn ang="0">
                  <a:pos x="191" y="211"/>
                </a:cxn>
                <a:cxn ang="0">
                  <a:pos x="0" y="70"/>
                </a:cxn>
                <a:cxn ang="0">
                  <a:pos x="344" y="0"/>
                </a:cxn>
                <a:cxn ang="0">
                  <a:pos x="570" y="131"/>
                </a:cxn>
                <a:cxn ang="0">
                  <a:pos x="191" y="211"/>
                </a:cxn>
              </a:cxnLst>
              <a:rect l="0" t="0" r="r" b="b"/>
              <a:pathLst>
                <a:path w="571" h="212">
                  <a:moveTo>
                    <a:pt x="191" y="211"/>
                  </a:moveTo>
                  <a:lnTo>
                    <a:pt x="0" y="70"/>
                  </a:lnTo>
                  <a:lnTo>
                    <a:pt x="344" y="0"/>
                  </a:lnTo>
                  <a:lnTo>
                    <a:pt x="570" y="131"/>
                  </a:lnTo>
                  <a:lnTo>
                    <a:pt x="191" y="211"/>
                  </a:lnTo>
                </a:path>
              </a:pathLst>
            </a:custGeom>
            <a:solidFill>
              <a:srgbClr val="F4EAD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04" name="Freeform 316"/>
            <p:cNvSpPr>
              <a:spLocks/>
            </p:cNvSpPr>
            <p:nvPr/>
          </p:nvSpPr>
          <p:spPr bwMode="auto">
            <a:xfrm>
              <a:off x="1380" y="1789"/>
              <a:ext cx="43" cy="6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36" y="0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9"/>
                </a:cxn>
                <a:cxn ang="0">
                  <a:pos x="41" y="61"/>
                </a:cxn>
                <a:cxn ang="0">
                  <a:pos x="38" y="63"/>
                </a:cxn>
                <a:cxn ang="0">
                  <a:pos x="36" y="64"/>
                </a:cxn>
                <a:cxn ang="0">
                  <a:pos x="33" y="65"/>
                </a:cxn>
                <a:cxn ang="0">
                  <a:pos x="30" y="66"/>
                </a:cxn>
                <a:cxn ang="0">
                  <a:pos x="26" y="68"/>
                </a:cxn>
                <a:cxn ang="0">
                  <a:pos x="21" y="68"/>
                </a:cxn>
                <a:cxn ang="0">
                  <a:pos x="17" y="68"/>
                </a:cxn>
                <a:cxn ang="0">
                  <a:pos x="14" y="66"/>
                </a:cxn>
                <a:cxn ang="0">
                  <a:pos x="10" y="65"/>
                </a:cxn>
                <a:cxn ang="0">
                  <a:pos x="6" y="64"/>
                </a:cxn>
                <a:cxn ang="0">
                  <a:pos x="4" y="63"/>
                </a:cxn>
                <a:cxn ang="0">
                  <a:pos x="2" y="61"/>
                </a:cxn>
                <a:cxn ang="0">
                  <a:pos x="1" y="5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6" y="0"/>
                </a:cxn>
              </a:cxnLst>
              <a:rect l="0" t="0" r="r" b="b"/>
              <a:pathLst>
                <a:path w="43" h="69">
                  <a:moveTo>
                    <a:pt x="6" y="0"/>
                  </a:moveTo>
                  <a:lnTo>
                    <a:pt x="36" y="0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9"/>
                  </a:lnTo>
                  <a:lnTo>
                    <a:pt x="41" y="61"/>
                  </a:lnTo>
                  <a:lnTo>
                    <a:pt x="38" y="63"/>
                  </a:lnTo>
                  <a:lnTo>
                    <a:pt x="36" y="64"/>
                  </a:lnTo>
                  <a:lnTo>
                    <a:pt x="33" y="65"/>
                  </a:lnTo>
                  <a:lnTo>
                    <a:pt x="30" y="66"/>
                  </a:lnTo>
                  <a:lnTo>
                    <a:pt x="26" y="68"/>
                  </a:lnTo>
                  <a:lnTo>
                    <a:pt x="21" y="68"/>
                  </a:lnTo>
                  <a:lnTo>
                    <a:pt x="17" y="68"/>
                  </a:lnTo>
                  <a:lnTo>
                    <a:pt x="14" y="66"/>
                  </a:lnTo>
                  <a:lnTo>
                    <a:pt x="10" y="65"/>
                  </a:lnTo>
                  <a:lnTo>
                    <a:pt x="6" y="64"/>
                  </a:lnTo>
                  <a:lnTo>
                    <a:pt x="4" y="63"/>
                  </a:lnTo>
                  <a:lnTo>
                    <a:pt x="2" y="61"/>
                  </a:lnTo>
                  <a:lnTo>
                    <a:pt x="1" y="59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6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05" name="Freeform 317"/>
            <p:cNvSpPr>
              <a:spLocks/>
            </p:cNvSpPr>
            <p:nvPr/>
          </p:nvSpPr>
          <p:spPr bwMode="auto">
            <a:xfrm>
              <a:off x="1386" y="1781"/>
              <a:ext cx="31" cy="21"/>
            </a:xfrm>
            <a:custGeom>
              <a:avLst/>
              <a:gdLst/>
              <a:ahLst/>
              <a:cxnLst>
                <a:cxn ang="0">
                  <a:pos x="15" y="20"/>
                </a:cxn>
                <a:cxn ang="0">
                  <a:pos x="13" y="18"/>
                </a:cxn>
                <a:cxn ang="0">
                  <a:pos x="10" y="18"/>
                </a:cxn>
                <a:cxn ang="0">
                  <a:pos x="8" y="18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1" y="13"/>
                </a:cxn>
                <a:cxn ang="0">
                  <a:pos x="1" y="13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8" y="2"/>
                </a:cxn>
                <a:cxn ang="0">
                  <a:pos x="10" y="2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19" y="2"/>
                </a:cxn>
                <a:cxn ang="0">
                  <a:pos x="21" y="2"/>
                </a:cxn>
                <a:cxn ang="0">
                  <a:pos x="24" y="2"/>
                </a:cxn>
                <a:cxn ang="0">
                  <a:pos x="25" y="4"/>
                </a:cxn>
                <a:cxn ang="0">
                  <a:pos x="28" y="5"/>
                </a:cxn>
                <a:cxn ang="0">
                  <a:pos x="29" y="7"/>
                </a:cxn>
                <a:cxn ang="0">
                  <a:pos x="30" y="7"/>
                </a:cxn>
                <a:cxn ang="0">
                  <a:pos x="30" y="9"/>
                </a:cxn>
                <a:cxn ang="0">
                  <a:pos x="30" y="13"/>
                </a:cxn>
                <a:cxn ang="0">
                  <a:pos x="29" y="13"/>
                </a:cxn>
                <a:cxn ang="0">
                  <a:pos x="28" y="14"/>
                </a:cxn>
                <a:cxn ang="0">
                  <a:pos x="25" y="16"/>
                </a:cxn>
                <a:cxn ang="0">
                  <a:pos x="24" y="18"/>
                </a:cxn>
                <a:cxn ang="0">
                  <a:pos x="21" y="18"/>
                </a:cxn>
                <a:cxn ang="0">
                  <a:pos x="19" y="18"/>
                </a:cxn>
                <a:cxn ang="0">
                  <a:pos x="15" y="20"/>
                </a:cxn>
              </a:cxnLst>
              <a:rect l="0" t="0" r="r" b="b"/>
              <a:pathLst>
                <a:path w="31" h="21">
                  <a:moveTo>
                    <a:pt x="15" y="20"/>
                  </a:moveTo>
                  <a:lnTo>
                    <a:pt x="13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9"/>
                  </a:lnTo>
                  <a:lnTo>
                    <a:pt x="1" y="7"/>
                  </a:lnTo>
                  <a:lnTo>
                    <a:pt x="1" y="7"/>
                  </a:lnTo>
                  <a:lnTo>
                    <a:pt x="3" y="5"/>
                  </a:lnTo>
                  <a:lnTo>
                    <a:pt x="5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5" y="4"/>
                  </a:lnTo>
                  <a:lnTo>
                    <a:pt x="28" y="5"/>
                  </a:lnTo>
                  <a:lnTo>
                    <a:pt x="29" y="7"/>
                  </a:lnTo>
                  <a:lnTo>
                    <a:pt x="30" y="7"/>
                  </a:lnTo>
                  <a:lnTo>
                    <a:pt x="30" y="9"/>
                  </a:lnTo>
                  <a:lnTo>
                    <a:pt x="30" y="13"/>
                  </a:lnTo>
                  <a:lnTo>
                    <a:pt x="29" y="13"/>
                  </a:lnTo>
                  <a:lnTo>
                    <a:pt x="28" y="14"/>
                  </a:lnTo>
                  <a:lnTo>
                    <a:pt x="25" y="16"/>
                  </a:lnTo>
                  <a:lnTo>
                    <a:pt x="24" y="18"/>
                  </a:lnTo>
                  <a:lnTo>
                    <a:pt x="21" y="18"/>
                  </a:lnTo>
                  <a:lnTo>
                    <a:pt x="19" y="18"/>
                  </a:lnTo>
                  <a:lnTo>
                    <a:pt x="15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06" name="Freeform 318"/>
            <p:cNvSpPr>
              <a:spLocks/>
            </p:cNvSpPr>
            <p:nvPr/>
          </p:nvSpPr>
          <p:spPr bwMode="auto">
            <a:xfrm>
              <a:off x="1264" y="1720"/>
              <a:ext cx="44" cy="7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7" y="0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60"/>
                </a:cxn>
                <a:cxn ang="0">
                  <a:pos x="42" y="63"/>
                </a:cxn>
                <a:cxn ang="0">
                  <a:pos x="40" y="64"/>
                </a:cxn>
                <a:cxn ang="0">
                  <a:pos x="37" y="65"/>
                </a:cxn>
                <a:cxn ang="0">
                  <a:pos x="33" y="67"/>
                </a:cxn>
                <a:cxn ang="0">
                  <a:pos x="31" y="68"/>
                </a:cxn>
                <a:cxn ang="0">
                  <a:pos x="26" y="69"/>
                </a:cxn>
                <a:cxn ang="0">
                  <a:pos x="22" y="69"/>
                </a:cxn>
                <a:cxn ang="0">
                  <a:pos x="18" y="69"/>
                </a:cxn>
                <a:cxn ang="0">
                  <a:pos x="13" y="68"/>
                </a:cxn>
                <a:cxn ang="0">
                  <a:pos x="11" y="67"/>
                </a:cxn>
                <a:cxn ang="0">
                  <a:pos x="7" y="65"/>
                </a:cxn>
                <a:cxn ang="0">
                  <a:pos x="4" y="64"/>
                </a:cxn>
                <a:cxn ang="0">
                  <a:pos x="2" y="63"/>
                </a:cxn>
                <a:cxn ang="0">
                  <a:pos x="0" y="60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7" y="0"/>
                </a:cxn>
              </a:cxnLst>
              <a:rect l="0" t="0" r="r" b="b"/>
              <a:pathLst>
                <a:path w="44" h="70">
                  <a:moveTo>
                    <a:pt x="7" y="0"/>
                  </a:moveTo>
                  <a:lnTo>
                    <a:pt x="37" y="0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60"/>
                  </a:lnTo>
                  <a:lnTo>
                    <a:pt x="42" y="63"/>
                  </a:lnTo>
                  <a:lnTo>
                    <a:pt x="40" y="64"/>
                  </a:lnTo>
                  <a:lnTo>
                    <a:pt x="37" y="65"/>
                  </a:lnTo>
                  <a:lnTo>
                    <a:pt x="33" y="67"/>
                  </a:lnTo>
                  <a:lnTo>
                    <a:pt x="31" y="68"/>
                  </a:lnTo>
                  <a:lnTo>
                    <a:pt x="26" y="69"/>
                  </a:lnTo>
                  <a:lnTo>
                    <a:pt x="22" y="69"/>
                  </a:lnTo>
                  <a:lnTo>
                    <a:pt x="18" y="69"/>
                  </a:lnTo>
                  <a:lnTo>
                    <a:pt x="13" y="68"/>
                  </a:lnTo>
                  <a:lnTo>
                    <a:pt x="11" y="67"/>
                  </a:lnTo>
                  <a:lnTo>
                    <a:pt x="7" y="65"/>
                  </a:lnTo>
                  <a:lnTo>
                    <a:pt x="4" y="64"/>
                  </a:lnTo>
                  <a:lnTo>
                    <a:pt x="2" y="63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07" name="Freeform 319"/>
            <p:cNvSpPr>
              <a:spLocks/>
            </p:cNvSpPr>
            <p:nvPr/>
          </p:nvSpPr>
          <p:spPr bwMode="auto">
            <a:xfrm>
              <a:off x="1270" y="1714"/>
              <a:ext cx="31" cy="21"/>
            </a:xfrm>
            <a:custGeom>
              <a:avLst/>
              <a:gdLst/>
              <a:ahLst/>
              <a:cxnLst>
                <a:cxn ang="0">
                  <a:pos x="15" y="20"/>
                </a:cxn>
                <a:cxn ang="0">
                  <a:pos x="13" y="20"/>
                </a:cxn>
                <a:cxn ang="0">
                  <a:pos x="9" y="20"/>
                </a:cxn>
                <a:cxn ang="0">
                  <a:pos x="6" y="20"/>
                </a:cxn>
                <a:cxn ang="0">
                  <a:pos x="5" y="18"/>
                </a:cxn>
                <a:cxn ang="0">
                  <a:pos x="3" y="16"/>
                </a:cxn>
                <a:cxn ang="0">
                  <a:pos x="1" y="14"/>
                </a:cxn>
                <a:cxn ang="0">
                  <a:pos x="1" y="12"/>
                </a:cxn>
                <a:cxn ang="0">
                  <a:pos x="0" y="10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3" y="6"/>
                </a:cxn>
                <a:cxn ang="0">
                  <a:pos x="5" y="4"/>
                </a:cxn>
                <a:cxn ang="0">
                  <a:pos x="6" y="2"/>
                </a:cxn>
                <a:cxn ang="0">
                  <a:pos x="9" y="2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4" y="2"/>
                </a:cxn>
                <a:cxn ang="0">
                  <a:pos x="25" y="4"/>
                </a:cxn>
                <a:cxn ang="0">
                  <a:pos x="28" y="6"/>
                </a:cxn>
                <a:cxn ang="0">
                  <a:pos x="29" y="8"/>
                </a:cxn>
                <a:cxn ang="0">
                  <a:pos x="29" y="8"/>
                </a:cxn>
                <a:cxn ang="0">
                  <a:pos x="30" y="10"/>
                </a:cxn>
                <a:cxn ang="0">
                  <a:pos x="29" y="12"/>
                </a:cxn>
                <a:cxn ang="0">
                  <a:pos x="29" y="14"/>
                </a:cxn>
                <a:cxn ang="0">
                  <a:pos x="28" y="16"/>
                </a:cxn>
                <a:cxn ang="0">
                  <a:pos x="25" y="18"/>
                </a:cxn>
                <a:cxn ang="0">
                  <a:pos x="24" y="20"/>
                </a:cxn>
                <a:cxn ang="0">
                  <a:pos x="21" y="20"/>
                </a:cxn>
                <a:cxn ang="0">
                  <a:pos x="18" y="20"/>
                </a:cxn>
                <a:cxn ang="0">
                  <a:pos x="15" y="20"/>
                </a:cxn>
              </a:cxnLst>
              <a:rect l="0" t="0" r="r" b="b"/>
              <a:pathLst>
                <a:path w="31" h="21">
                  <a:moveTo>
                    <a:pt x="15" y="20"/>
                  </a:moveTo>
                  <a:lnTo>
                    <a:pt x="13" y="20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5" y="18"/>
                  </a:lnTo>
                  <a:lnTo>
                    <a:pt x="3" y="16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8"/>
                  </a:lnTo>
                  <a:lnTo>
                    <a:pt x="3" y="6"/>
                  </a:lnTo>
                  <a:lnTo>
                    <a:pt x="5" y="4"/>
                  </a:lnTo>
                  <a:lnTo>
                    <a:pt x="6" y="2"/>
                  </a:lnTo>
                  <a:lnTo>
                    <a:pt x="9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30" y="10"/>
                  </a:lnTo>
                  <a:lnTo>
                    <a:pt x="29" y="12"/>
                  </a:lnTo>
                  <a:lnTo>
                    <a:pt x="29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4" y="20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5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08" name="Freeform 320"/>
            <p:cNvSpPr>
              <a:spLocks/>
            </p:cNvSpPr>
            <p:nvPr/>
          </p:nvSpPr>
          <p:spPr bwMode="auto">
            <a:xfrm>
              <a:off x="1135" y="1850"/>
              <a:ext cx="43" cy="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6" y="0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9"/>
                </a:cxn>
                <a:cxn ang="0">
                  <a:pos x="41" y="62"/>
                </a:cxn>
                <a:cxn ang="0">
                  <a:pos x="38" y="63"/>
                </a:cxn>
                <a:cxn ang="0">
                  <a:pos x="36" y="64"/>
                </a:cxn>
                <a:cxn ang="0">
                  <a:pos x="33" y="67"/>
                </a:cxn>
                <a:cxn ang="0">
                  <a:pos x="30" y="67"/>
                </a:cxn>
                <a:cxn ang="0">
                  <a:pos x="26" y="68"/>
                </a:cxn>
                <a:cxn ang="0">
                  <a:pos x="21" y="68"/>
                </a:cxn>
                <a:cxn ang="0">
                  <a:pos x="17" y="68"/>
                </a:cxn>
                <a:cxn ang="0">
                  <a:pos x="14" y="67"/>
                </a:cxn>
                <a:cxn ang="0">
                  <a:pos x="10" y="67"/>
                </a:cxn>
                <a:cxn ang="0">
                  <a:pos x="6" y="64"/>
                </a:cxn>
                <a:cxn ang="0">
                  <a:pos x="4" y="63"/>
                </a:cxn>
                <a:cxn ang="0">
                  <a:pos x="2" y="62"/>
                </a:cxn>
                <a:cxn ang="0">
                  <a:pos x="1" y="59"/>
                </a:cxn>
                <a:cxn ang="0">
                  <a:pos x="0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58"/>
                </a:cxn>
                <a:cxn ang="0">
                  <a:pos x="7" y="0"/>
                </a:cxn>
              </a:cxnLst>
              <a:rect l="0" t="0" r="r" b="b"/>
              <a:pathLst>
                <a:path w="43" h="69">
                  <a:moveTo>
                    <a:pt x="7" y="0"/>
                  </a:moveTo>
                  <a:lnTo>
                    <a:pt x="36" y="0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9"/>
                  </a:lnTo>
                  <a:lnTo>
                    <a:pt x="41" y="62"/>
                  </a:lnTo>
                  <a:lnTo>
                    <a:pt x="38" y="63"/>
                  </a:lnTo>
                  <a:lnTo>
                    <a:pt x="36" y="6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6" y="68"/>
                  </a:lnTo>
                  <a:lnTo>
                    <a:pt x="21" y="68"/>
                  </a:lnTo>
                  <a:lnTo>
                    <a:pt x="17" y="68"/>
                  </a:lnTo>
                  <a:lnTo>
                    <a:pt x="14" y="67"/>
                  </a:lnTo>
                  <a:lnTo>
                    <a:pt x="10" y="67"/>
                  </a:lnTo>
                  <a:lnTo>
                    <a:pt x="6" y="64"/>
                  </a:lnTo>
                  <a:lnTo>
                    <a:pt x="4" y="63"/>
                  </a:lnTo>
                  <a:lnTo>
                    <a:pt x="2" y="62"/>
                  </a:lnTo>
                  <a:lnTo>
                    <a:pt x="1" y="59"/>
                  </a:lnTo>
                  <a:lnTo>
                    <a:pt x="0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58"/>
                  </a:ln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09" name="Freeform 321"/>
            <p:cNvSpPr>
              <a:spLocks/>
            </p:cNvSpPr>
            <p:nvPr/>
          </p:nvSpPr>
          <p:spPr bwMode="auto">
            <a:xfrm>
              <a:off x="1142" y="1844"/>
              <a:ext cx="30" cy="21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1" y="20"/>
                </a:cxn>
                <a:cxn ang="0">
                  <a:pos x="9" y="18"/>
                </a:cxn>
                <a:cxn ang="0">
                  <a:pos x="6" y="18"/>
                </a:cxn>
                <a:cxn ang="0">
                  <a:pos x="4" y="16"/>
                </a:cxn>
                <a:cxn ang="0">
                  <a:pos x="2" y="14"/>
                </a:cxn>
                <a:cxn ang="0">
                  <a:pos x="1" y="14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1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23" y="2"/>
                </a:cxn>
                <a:cxn ang="0">
                  <a:pos x="25" y="2"/>
                </a:cxn>
                <a:cxn ang="0">
                  <a:pos x="26" y="4"/>
                </a:cxn>
                <a:cxn ang="0">
                  <a:pos x="28" y="6"/>
                </a:cxn>
                <a:cxn ang="0">
                  <a:pos x="29" y="8"/>
                </a:cxn>
                <a:cxn ang="0">
                  <a:pos x="29" y="10"/>
                </a:cxn>
                <a:cxn ang="0">
                  <a:pos x="29" y="12"/>
                </a:cxn>
                <a:cxn ang="0">
                  <a:pos x="28" y="14"/>
                </a:cxn>
                <a:cxn ang="0">
                  <a:pos x="26" y="14"/>
                </a:cxn>
                <a:cxn ang="0">
                  <a:pos x="25" y="16"/>
                </a:cxn>
                <a:cxn ang="0">
                  <a:pos x="23" y="18"/>
                </a:cxn>
                <a:cxn ang="0">
                  <a:pos x="20" y="18"/>
                </a:cxn>
                <a:cxn ang="0">
                  <a:pos x="18" y="20"/>
                </a:cxn>
                <a:cxn ang="0">
                  <a:pos x="14" y="20"/>
                </a:cxn>
              </a:cxnLst>
              <a:rect l="0" t="0" r="r" b="b"/>
              <a:pathLst>
                <a:path w="30" h="21">
                  <a:moveTo>
                    <a:pt x="14" y="20"/>
                  </a:moveTo>
                  <a:lnTo>
                    <a:pt x="11" y="20"/>
                  </a:lnTo>
                  <a:lnTo>
                    <a:pt x="9" y="18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6" y="4"/>
                  </a:lnTo>
                  <a:lnTo>
                    <a:pt x="28" y="6"/>
                  </a:lnTo>
                  <a:lnTo>
                    <a:pt x="29" y="8"/>
                  </a:lnTo>
                  <a:lnTo>
                    <a:pt x="29" y="10"/>
                  </a:lnTo>
                  <a:lnTo>
                    <a:pt x="29" y="12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3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4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10" name="Freeform 322"/>
            <p:cNvSpPr>
              <a:spLocks/>
            </p:cNvSpPr>
            <p:nvPr/>
          </p:nvSpPr>
          <p:spPr bwMode="auto">
            <a:xfrm>
              <a:off x="1030" y="1775"/>
              <a:ext cx="44" cy="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6" y="0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60"/>
                </a:cxn>
                <a:cxn ang="0">
                  <a:pos x="41" y="62"/>
                </a:cxn>
                <a:cxn ang="0">
                  <a:pos x="39" y="63"/>
                </a:cxn>
                <a:cxn ang="0">
                  <a:pos x="36" y="65"/>
                </a:cxn>
                <a:cxn ang="0">
                  <a:pos x="34" y="67"/>
                </a:cxn>
                <a:cxn ang="0">
                  <a:pos x="30" y="68"/>
                </a:cxn>
                <a:cxn ang="0">
                  <a:pos x="26" y="68"/>
                </a:cxn>
                <a:cxn ang="0">
                  <a:pos x="21" y="68"/>
                </a:cxn>
                <a:cxn ang="0">
                  <a:pos x="17" y="68"/>
                </a:cxn>
                <a:cxn ang="0">
                  <a:pos x="13" y="68"/>
                </a:cxn>
                <a:cxn ang="0">
                  <a:pos x="10" y="67"/>
                </a:cxn>
                <a:cxn ang="0">
                  <a:pos x="6" y="65"/>
                </a:cxn>
                <a:cxn ang="0">
                  <a:pos x="3" y="63"/>
                </a:cxn>
                <a:cxn ang="0">
                  <a:pos x="2" y="62"/>
                </a:cxn>
                <a:cxn ang="0">
                  <a:pos x="1" y="60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7" y="0"/>
                </a:cxn>
              </a:cxnLst>
              <a:rect l="0" t="0" r="r" b="b"/>
              <a:pathLst>
                <a:path w="44" h="69">
                  <a:moveTo>
                    <a:pt x="7" y="0"/>
                  </a:moveTo>
                  <a:lnTo>
                    <a:pt x="36" y="0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60"/>
                  </a:lnTo>
                  <a:lnTo>
                    <a:pt x="41" y="62"/>
                  </a:lnTo>
                  <a:lnTo>
                    <a:pt x="39" y="63"/>
                  </a:lnTo>
                  <a:lnTo>
                    <a:pt x="36" y="65"/>
                  </a:lnTo>
                  <a:lnTo>
                    <a:pt x="34" y="67"/>
                  </a:lnTo>
                  <a:lnTo>
                    <a:pt x="30" y="68"/>
                  </a:lnTo>
                  <a:lnTo>
                    <a:pt x="26" y="68"/>
                  </a:lnTo>
                  <a:lnTo>
                    <a:pt x="21" y="68"/>
                  </a:lnTo>
                  <a:lnTo>
                    <a:pt x="17" y="68"/>
                  </a:lnTo>
                  <a:lnTo>
                    <a:pt x="13" y="68"/>
                  </a:lnTo>
                  <a:lnTo>
                    <a:pt x="10" y="67"/>
                  </a:lnTo>
                  <a:lnTo>
                    <a:pt x="6" y="65"/>
                  </a:lnTo>
                  <a:lnTo>
                    <a:pt x="3" y="63"/>
                  </a:lnTo>
                  <a:lnTo>
                    <a:pt x="2" y="62"/>
                  </a:lnTo>
                  <a:lnTo>
                    <a:pt x="1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11" name="Freeform 323"/>
            <p:cNvSpPr>
              <a:spLocks/>
            </p:cNvSpPr>
            <p:nvPr/>
          </p:nvSpPr>
          <p:spPr bwMode="auto">
            <a:xfrm>
              <a:off x="1034" y="1769"/>
              <a:ext cx="29" cy="21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1" y="20"/>
                </a:cxn>
                <a:cxn ang="0">
                  <a:pos x="9" y="20"/>
                </a:cxn>
                <a:cxn ang="0">
                  <a:pos x="6" y="18"/>
                </a:cxn>
                <a:cxn ang="0">
                  <a:pos x="4" y="16"/>
                </a:cxn>
                <a:cxn ang="0">
                  <a:pos x="3" y="16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3" y="4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20" y="0"/>
                </a:cxn>
                <a:cxn ang="0">
                  <a:pos x="22" y="2"/>
                </a:cxn>
                <a:cxn ang="0">
                  <a:pos x="25" y="2"/>
                </a:cxn>
                <a:cxn ang="0">
                  <a:pos x="26" y="4"/>
                </a:cxn>
                <a:cxn ang="0">
                  <a:pos x="27" y="6"/>
                </a:cxn>
                <a:cxn ang="0">
                  <a:pos x="28" y="8"/>
                </a:cxn>
                <a:cxn ang="0">
                  <a:pos x="28" y="10"/>
                </a:cxn>
                <a:cxn ang="0">
                  <a:pos x="28" y="12"/>
                </a:cxn>
                <a:cxn ang="0">
                  <a:pos x="27" y="14"/>
                </a:cxn>
                <a:cxn ang="0">
                  <a:pos x="26" y="16"/>
                </a:cxn>
                <a:cxn ang="0">
                  <a:pos x="25" y="16"/>
                </a:cxn>
                <a:cxn ang="0">
                  <a:pos x="22" y="18"/>
                </a:cxn>
                <a:cxn ang="0">
                  <a:pos x="20" y="20"/>
                </a:cxn>
                <a:cxn ang="0">
                  <a:pos x="17" y="20"/>
                </a:cxn>
                <a:cxn ang="0">
                  <a:pos x="14" y="20"/>
                </a:cxn>
              </a:cxnLst>
              <a:rect l="0" t="0" r="r" b="b"/>
              <a:pathLst>
                <a:path w="29" h="21">
                  <a:moveTo>
                    <a:pt x="14" y="20"/>
                  </a:moveTo>
                  <a:lnTo>
                    <a:pt x="11" y="20"/>
                  </a:lnTo>
                  <a:lnTo>
                    <a:pt x="9" y="20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3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5" y="2"/>
                  </a:lnTo>
                  <a:lnTo>
                    <a:pt x="26" y="4"/>
                  </a:lnTo>
                  <a:lnTo>
                    <a:pt x="27" y="6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27" y="14"/>
                  </a:lnTo>
                  <a:lnTo>
                    <a:pt x="26" y="16"/>
                  </a:lnTo>
                  <a:lnTo>
                    <a:pt x="25" y="16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7" y="20"/>
                  </a:lnTo>
                  <a:lnTo>
                    <a:pt x="14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12" name="Freeform 324"/>
            <p:cNvSpPr>
              <a:spLocks/>
            </p:cNvSpPr>
            <p:nvPr/>
          </p:nvSpPr>
          <p:spPr bwMode="auto">
            <a:xfrm>
              <a:off x="1023" y="1877"/>
              <a:ext cx="21" cy="112"/>
            </a:xfrm>
            <a:custGeom>
              <a:avLst/>
              <a:gdLst/>
              <a:ahLst/>
              <a:cxnLst>
                <a:cxn ang="0">
                  <a:pos x="20" y="111"/>
                </a:cxn>
                <a:cxn ang="0">
                  <a:pos x="20" y="21"/>
                </a:cxn>
                <a:cxn ang="0">
                  <a:pos x="0" y="0"/>
                </a:cxn>
                <a:cxn ang="0">
                  <a:pos x="0" y="90"/>
                </a:cxn>
                <a:cxn ang="0">
                  <a:pos x="20" y="111"/>
                </a:cxn>
              </a:cxnLst>
              <a:rect l="0" t="0" r="r" b="b"/>
              <a:pathLst>
                <a:path w="21" h="112">
                  <a:moveTo>
                    <a:pt x="20" y="111"/>
                  </a:moveTo>
                  <a:lnTo>
                    <a:pt x="20" y="21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0" y="111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13" name="Freeform 325"/>
            <p:cNvSpPr>
              <a:spLocks/>
            </p:cNvSpPr>
            <p:nvPr/>
          </p:nvSpPr>
          <p:spPr bwMode="auto">
            <a:xfrm>
              <a:off x="978" y="1842"/>
              <a:ext cx="21" cy="113"/>
            </a:xfrm>
            <a:custGeom>
              <a:avLst/>
              <a:gdLst/>
              <a:ahLst/>
              <a:cxnLst>
                <a:cxn ang="0">
                  <a:pos x="20" y="112"/>
                </a:cxn>
                <a:cxn ang="0">
                  <a:pos x="20" y="21"/>
                </a:cxn>
                <a:cxn ang="0">
                  <a:pos x="0" y="0"/>
                </a:cxn>
                <a:cxn ang="0">
                  <a:pos x="0" y="90"/>
                </a:cxn>
                <a:cxn ang="0">
                  <a:pos x="20" y="112"/>
                </a:cxn>
              </a:cxnLst>
              <a:rect l="0" t="0" r="r" b="b"/>
              <a:pathLst>
                <a:path w="21" h="113">
                  <a:moveTo>
                    <a:pt x="20" y="112"/>
                  </a:moveTo>
                  <a:lnTo>
                    <a:pt x="20" y="21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0" y="112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14" name="Freeform 326"/>
            <p:cNvSpPr>
              <a:spLocks/>
            </p:cNvSpPr>
            <p:nvPr/>
          </p:nvSpPr>
          <p:spPr bwMode="auto">
            <a:xfrm>
              <a:off x="1235" y="1967"/>
              <a:ext cx="241" cy="143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240" y="90"/>
                </a:cxn>
                <a:cxn ang="0">
                  <a:pos x="129" y="0"/>
                </a:cxn>
                <a:cxn ang="0">
                  <a:pos x="0" y="26"/>
                </a:cxn>
                <a:cxn ang="0">
                  <a:pos x="0" y="142"/>
                </a:cxn>
              </a:cxnLst>
              <a:rect l="0" t="0" r="r" b="b"/>
              <a:pathLst>
                <a:path w="241" h="143">
                  <a:moveTo>
                    <a:pt x="0" y="142"/>
                  </a:moveTo>
                  <a:lnTo>
                    <a:pt x="240" y="90"/>
                  </a:lnTo>
                  <a:lnTo>
                    <a:pt x="129" y="0"/>
                  </a:lnTo>
                  <a:lnTo>
                    <a:pt x="0" y="26"/>
                  </a:lnTo>
                  <a:lnTo>
                    <a:pt x="0" y="142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524615" name="Group 327"/>
            <p:cNvGrpSpPr>
              <a:grpSpLocks/>
            </p:cNvGrpSpPr>
            <p:nvPr/>
          </p:nvGrpSpPr>
          <p:grpSpPr bwMode="auto">
            <a:xfrm>
              <a:off x="1121" y="2069"/>
              <a:ext cx="178" cy="131"/>
              <a:chOff x="1121" y="2069"/>
              <a:chExt cx="178" cy="131"/>
            </a:xfrm>
          </p:grpSpPr>
          <p:sp>
            <p:nvSpPr>
              <p:cNvPr id="524616" name="Freeform 328"/>
              <p:cNvSpPr>
                <a:spLocks/>
              </p:cNvSpPr>
              <p:nvPr/>
            </p:nvSpPr>
            <p:spPr bwMode="auto">
              <a:xfrm>
                <a:off x="1251" y="2150"/>
                <a:ext cx="43" cy="3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26"/>
                  </a:cxn>
                  <a:cxn ang="0">
                    <a:pos x="0" y="37"/>
                  </a:cxn>
                  <a:cxn ang="0">
                    <a:pos x="0" y="12"/>
                  </a:cxn>
                  <a:cxn ang="0">
                    <a:pos x="42" y="0"/>
                  </a:cxn>
                </a:cxnLst>
                <a:rect l="0" t="0" r="r" b="b"/>
                <a:pathLst>
                  <a:path w="43" h="38">
                    <a:moveTo>
                      <a:pt x="42" y="0"/>
                    </a:moveTo>
                    <a:lnTo>
                      <a:pt x="42" y="26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17" name="Freeform 329"/>
              <p:cNvSpPr>
                <a:spLocks/>
              </p:cNvSpPr>
              <p:nvPr/>
            </p:nvSpPr>
            <p:spPr bwMode="auto">
              <a:xfrm>
                <a:off x="1231" y="2141"/>
                <a:ext cx="23" cy="46"/>
              </a:xfrm>
              <a:custGeom>
                <a:avLst/>
                <a:gdLst/>
                <a:ahLst/>
                <a:cxnLst>
                  <a:cxn ang="0">
                    <a:pos x="22" y="45"/>
                  </a:cxn>
                  <a:cxn ang="0">
                    <a:pos x="22" y="2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2" y="45"/>
                  </a:cxn>
                </a:cxnLst>
                <a:rect l="0" t="0" r="r" b="b"/>
                <a:pathLst>
                  <a:path w="23" h="46">
                    <a:moveTo>
                      <a:pt x="22" y="45"/>
                    </a:moveTo>
                    <a:lnTo>
                      <a:pt x="22" y="2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2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18" name="Freeform 330"/>
              <p:cNvSpPr>
                <a:spLocks/>
              </p:cNvSpPr>
              <p:nvPr/>
            </p:nvSpPr>
            <p:spPr bwMode="auto">
              <a:xfrm>
                <a:off x="1231" y="2132"/>
                <a:ext cx="63" cy="31"/>
              </a:xfrm>
              <a:custGeom>
                <a:avLst/>
                <a:gdLst/>
                <a:ahLst/>
                <a:cxnLst>
                  <a:cxn ang="0">
                    <a:pos x="22" y="30"/>
                  </a:cxn>
                  <a:cxn ang="0">
                    <a:pos x="0" y="10"/>
                  </a:cxn>
                  <a:cxn ang="0">
                    <a:pos x="36" y="0"/>
                  </a:cxn>
                  <a:cxn ang="0">
                    <a:pos x="62" y="18"/>
                  </a:cxn>
                  <a:cxn ang="0">
                    <a:pos x="22" y="30"/>
                  </a:cxn>
                </a:cxnLst>
                <a:rect l="0" t="0" r="r" b="b"/>
                <a:pathLst>
                  <a:path w="63" h="31">
                    <a:moveTo>
                      <a:pt x="22" y="30"/>
                    </a:moveTo>
                    <a:lnTo>
                      <a:pt x="0" y="10"/>
                    </a:lnTo>
                    <a:lnTo>
                      <a:pt x="36" y="0"/>
                    </a:lnTo>
                    <a:lnTo>
                      <a:pt x="62" y="18"/>
                    </a:lnTo>
                    <a:lnTo>
                      <a:pt x="22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19" name="Freeform 331"/>
              <p:cNvSpPr>
                <a:spLocks/>
              </p:cNvSpPr>
              <p:nvPr/>
            </p:nvSpPr>
            <p:spPr bwMode="auto">
              <a:xfrm>
                <a:off x="1255" y="2117"/>
                <a:ext cx="42" cy="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4"/>
                  </a:cxn>
                  <a:cxn ang="0">
                    <a:pos x="0" y="37"/>
                  </a:cxn>
                  <a:cxn ang="0">
                    <a:pos x="0" y="11"/>
                  </a:cxn>
                  <a:cxn ang="0">
                    <a:pos x="41" y="0"/>
                  </a:cxn>
                </a:cxnLst>
                <a:rect l="0" t="0" r="r" b="b"/>
                <a:pathLst>
                  <a:path w="42" h="38">
                    <a:moveTo>
                      <a:pt x="41" y="0"/>
                    </a:moveTo>
                    <a:lnTo>
                      <a:pt x="41" y="24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20" name="Freeform 332"/>
              <p:cNvSpPr>
                <a:spLocks/>
              </p:cNvSpPr>
              <p:nvPr/>
            </p:nvSpPr>
            <p:spPr bwMode="auto">
              <a:xfrm>
                <a:off x="1235" y="2108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21" name="Freeform 333"/>
              <p:cNvSpPr>
                <a:spLocks/>
              </p:cNvSpPr>
              <p:nvPr/>
            </p:nvSpPr>
            <p:spPr bwMode="auto">
              <a:xfrm>
                <a:off x="1235" y="2100"/>
                <a:ext cx="62" cy="30"/>
              </a:xfrm>
              <a:custGeom>
                <a:avLst/>
                <a:gdLst/>
                <a:ahLst/>
                <a:cxnLst>
                  <a:cxn ang="0">
                    <a:pos x="20" y="29"/>
                  </a:cxn>
                  <a:cxn ang="0">
                    <a:pos x="0" y="9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0" y="29"/>
                  </a:cxn>
                </a:cxnLst>
                <a:rect l="0" t="0" r="r" b="b"/>
                <a:pathLst>
                  <a:path w="62" h="30">
                    <a:moveTo>
                      <a:pt x="20" y="29"/>
                    </a:moveTo>
                    <a:lnTo>
                      <a:pt x="0" y="9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0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22" name="Freeform 334"/>
              <p:cNvSpPr>
                <a:spLocks/>
              </p:cNvSpPr>
              <p:nvPr/>
            </p:nvSpPr>
            <p:spPr bwMode="auto">
              <a:xfrm>
                <a:off x="1257" y="2086"/>
                <a:ext cx="42" cy="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5"/>
                  </a:cxn>
                  <a:cxn ang="0">
                    <a:pos x="0" y="37"/>
                  </a:cxn>
                  <a:cxn ang="0">
                    <a:pos x="0" y="12"/>
                  </a:cxn>
                  <a:cxn ang="0">
                    <a:pos x="41" y="0"/>
                  </a:cxn>
                </a:cxnLst>
                <a:rect l="0" t="0" r="r" b="b"/>
                <a:pathLst>
                  <a:path w="42" h="38">
                    <a:moveTo>
                      <a:pt x="41" y="0"/>
                    </a:moveTo>
                    <a:lnTo>
                      <a:pt x="41" y="25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23" name="Freeform 335"/>
              <p:cNvSpPr>
                <a:spLocks/>
              </p:cNvSpPr>
              <p:nvPr/>
            </p:nvSpPr>
            <p:spPr bwMode="auto">
              <a:xfrm>
                <a:off x="1237" y="2078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18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18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24" name="Freeform 336"/>
              <p:cNvSpPr>
                <a:spLocks/>
              </p:cNvSpPr>
              <p:nvPr/>
            </p:nvSpPr>
            <p:spPr bwMode="auto">
              <a:xfrm>
                <a:off x="1237" y="2069"/>
                <a:ext cx="62" cy="30"/>
              </a:xfrm>
              <a:custGeom>
                <a:avLst/>
                <a:gdLst/>
                <a:ahLst/>
                <a:cxnLst>
                  <a:cxn ang="0">
                    <a:pos x="20" y="29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0" y="29"/>
                  </a:cxn>
                </a:cxnLst>
                <a:rect l="0" t="0" r="r" b="b"/>
                <a:pathLst>
                  <a:path w="62" h="30">
                    <a:moveTo>
                      <a:pt x="20" y="29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0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25" name="Freeform 337"/>
              <p:cNvSpPr>
                <a:spLocks/>
              </p:cNvSpPr>
              <p:nvPr/>
            </p:nvSpPr>
            <p:spPr bwMode="auto">
              <a:xfrm>
                <a:off x="1198" y="2156"/>
                <a:ext cx="41" cy="3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24"/>
                  </a:cxn>
                  <a:cxn ang="0">
                    <a:pos x="0" y="37"/>
                  </a:cxn>
                  <a:cxn ang="0">
                    <a:pos x="0" y="11"/>
                  </a:cxn>
                  <a:cxn ang="0">
                    <a:pos x="40" y="0"/>
                  </a:cxn>
                </a:cxnLst>
                <a:rect l="0" t="0" r="r" b="b"/>
                <a:pathLst>
                  <a:path w="41" h="38">
                    <a:moveTo>
                      <a:pt x="40" y="0"/>
                    </a:moveTo>
                    <a:lnTo>
                      <a:pt x="40" y="24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40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26" name="Freeform 338"/>
              <p:cNvSpPr>
                <a:spLocks/>
              </p:cNvSpPr>
              <p:nvPr/>
            </p:nvSpPr>
            <p:spPr bwMode="auto">
              <a:xfrm>
                <a:off x="1177" y="2147"/>
                <a:ext cx="22" cy="46"/>
              </a:xfrm>
              <a:custGeom>
                <a:avLst/>
                <a:gdLst/>
                <a:ahLst/>
                <a:cxnLst>
                  <a:cxn ang="0">
                    <a:pos x="21" y="45"/>
                  </a:cxn>
                  <a:cxn ang="0">
                    <a:pos x="21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1" y="45"/>
                  </a:cxn>
                </a:cxnLst>
                <a:rect l="0" t="0" r="r" b="b"/>
                <a:pathLst>
                  <a:path w="22" h="46">
                    <a:moveTo>
                      <a:pt x="21" y="45"/>
                    </a:moveTo>
                    <a:lnTo>
                      <a:pt x="21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1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27" name="Freeform 339"/>
              <p:cNvSpPr>
                <a:spLocks/>
              </p:cNvSpPr>
              <p:nvPr/>
            </p:nvSpPr>
            <p:spPr bwMode="auto">
              <a:xfrm>
                <a:off x="1177" y="2138"/>
                <a:ext cx="62" cy="31"/>
              </a:xfrm>
              <a:custGeom>
                <a:avLst/>
                <a:gdLst/>
                <a:ahLst/>
                <a:cxnLst>
                  <a:cxn ang="0">
                    <a:pos x="21" y="30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1" y="30"/>
                  </a:cxn>
                </a:cxnLst>
                <a:rect l="0" t="0" r="r" b="b"/>
                <a:pathLst>
                  <a:path w="62" h="31">
                    <a:moveTo>
                      <a:pt x="21" y="30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1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28" name="Freeform 340"/>
              <p:cNvSpPr>
                <a:spLocks/>
              </p:cNvSpPr>
              <p:nvPr/>
            </p:nvSpPr>
            <p:spPr bwMode="auto">
              <a:xfrm>
                <a:off x="1200" y="2124"/>
                <a:ext cx="41" cy="39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25"/>
                  </a:cxn>
                  <a:cxn ang="0">
                    <a:pos x="0" y="38"/>
                  </a:cxn>
                  <a:cxn ang="0">
                    <a:pos x="0" y="13"/>
                  </a:cxn>
                  <a:cxn ang="0">
                    <a:pos x="40" y="0"/>
                  </a:cxn>
                </a:cxnLst>
                <a:rect l="0" t="0" r="r" b="b"/>
                <a:pathLst>
                  <a:path w="41" h="39">
                    <a:moveTo>
                      <a:pt x="40" y="0"/>
                    </a:moveTo>
                    <a:lnTo>
                      <a:pt x="40" y="25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40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29" name="Freeform 341"/>
              <p:cNvSpPr>
                <a:spLocks/>
              </p:cNvSpPr>
              <p:nvPr/>
            </p:nvSpPr>
            <p:spPr bwMode="auto">
              <a:xfrm>
                <a:off x="1176" y="2116"/>
                <a:ext cx="23" cy="46"/>
              </a:xfrm>
              <a:custGeom>
                <a:avLst/>
                <a:gdLst/>
                <a:ahLst/>
                <a:cxnLst>
                  <a:cxn ang="0">
                    <a:pos x="22" y="45"/>
                  </a:cxn>
                  <a:cxn ang="0">
                    <a:pos x="22" y="18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2" y="45"/>
                  </a:cxn>
                </a:cxnLst>
                <a:rect l="0" t="0" r="r" b="b"/>
                <a:pathLst>
                  <a:path w="23" h="46">
                    <a:moveTo>
                      <a:pt x="22" y="45"/>
                    </a:moveTo>
                    <a:lnTo>
                      <a:pt x="22" y="18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2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30" name="Freeform 342"/>
              <p:cNvSpPr>
                <a:spLocks/>
              </p:cNvSpPr>
              <p:nvPr/>
            </p:nvSpPr>
            <p:spPr bwMode="auto">
              <a:xfrm>
                <a:off x="1176" y="2109"/>
                <a:ext cx="63" cy="29"/>
              </a:xfrm>
              <a:custGeom>
                <a:avLst/>
                <a:gdLst/>
                <a:ahLst/>
                <a:cxnLst>
                  <a:cxn ang="0">
                    <a:pos x="22" y="28"/>
                  </a:cxn>
                  <a:cxn ang="0">
                    <a:pos x="0" y="8"/>
                  </a:cxn>
                  <a:cxn ang="0">
                    <a:pos x="36" y="0"/>
                  </a:cxn>
                  <a:cxn ang="0">
                    <a:pos x="62" y="17"/>
                  </a:cxn>
                  <a:cxn ang="0">
                    <a:pos x="22" y="28"/>
                  </a:cxn>
                </a:cxnLst>
                <a:rect l="0" t="0" r="r" b="b"/>
                <a:pathLst>
                  <a:path w="63" h="29">
                    <a:moveTo>
                      <a:pt x="22" y="28"/>
                    </a:moveTo>
                    <a:lnTo>
                      <a:pt x="0" y="8"/>
                    </a:lnTo>
                    <a:lnTo>
                      <a:pt x="36" y="0"/>
                    </a:lnTo>
                    <a:lnTo>
                      <a:pt x="62" y="17"/>
                    </a:lnTo>
                    <a:lnTo>
                      <a:pt x="22" y="28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31" name="Freeform 343"/>
              <p:cNvSpPr>
                <a:spLocks/>
              </p:cNvSpPr>
              <p:nvPr/>
            </p:nvSpPr>
            <p:spPr bwMode="auto">
              <a:xfrm>
                <a:off x="1201" y="2096"/>
                <a:ext cx="42" cy="37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4"/>
                  </a:cxn>
                  <a:cxn ang="0">
                    <a:pos x="0" y="36"/>
                  </a:cxn>
                  <a:cxn ang="0">
                    <a:pos x="0" y="11"/>
                  </a:cxn>
                  <a:cxn ang="0">
                    <a:pos x="41" y="0"/>
                  </a:cxn>
                </a:cxnLst>
                <a:rect l="0" t="0" r="r" b="b"/>
                <a:pathLst>
                  <a:path w="42" h="37">
                    <a:moveTo>
                      <a:pt x="41" y="0"/>
                    </a:moveTo>
                    <a:lnTo>
                      <a:pt x="41" y="24"/>
                    </a:lnTo>
                    <a:lnTo>
                      <a:pt x="0" y="36"/>
                    </a:lnTo>
                    <a:lnTo>
                      <a:pt x="0" y="11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32" name="Freeform 344"/>
              <p:cNvSpPr>
                <a:spLocks/>
              </p:cNvSpPr>
              <p:nvPr/>
            </p:nvSpPr>
            <p:spPr bwMode="auto">
              <a:xfrm>
                <a:off x="1181" y="2084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2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33" name="Freeform 345"/>
              <p:cNvSpPr>
                <a:spLocks/>
              </p:cNvSpPr>
              <p:nvPr/>
            </p:nvSpPr>
            <p:spPr bwMode="auto">
              <a:xfrm>
                <a:off x="1181" y="2075"/>
                <a:ext cx="62" cy="31"/>
              </a:xfrm>
              <a:custGeom>
                <a:avLst/>
                <a:gdLst/>
                <a:ahLst/>
                <a:cxnLst>
                  <a:cxn ang="0">
                    <a:pos x="20" y="30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0" y="30"/>
                  </a:cxn>
                </a:cxnLst>
                <a:rect l="0" t="0" r="r" b="b"/>
                <a:pathLst>
                  <a:path w="62" h="31">
                    <a:moveTo>
                      <a:pt x="20" y="30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0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34" name="Freeform 346"/>
              <p:cNvSpPr>
                <a:spLocks/>
              </p:cNvSpPr>
              <p:nvPr/>
            </p:nvSpPr>
            <p:spPr bwMode="auto">
              <a:xfrm>
                <a:off x="1142" y="2162"/>
                <a:ext cx="42" cy="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4"/>
                  </a:cxn>
                  <a:cxn ang="0">
                    <a:pos x="0" y="37"/>
                  </a:cxn>
                  <a:cxn ang="0">
                    <a:pos x="0" y="12"/>
                  </a:cxn>
                  <a:cxn ang="0">
                    <a:pos x="41" y="0"/>
                  </a:cxn>
                </a:cxnLst>
                <a:rect l="0" t="0" r="r" b="b"/>
                <a:pathLst>
                  <a:path w="42" h="38">
                    <a:moveTo>
                      <a:pt x="41" y="0"/>
                    </a:moveTo>
                    <a:lnTo>
                      <a:pt x="41" y="24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35" name="Freeform 347"/>
              <p:cNvSpPr>
                <a:spLocks/>
              </p:cNvSpPr>
              <p:nvPr/>
            </p:nvSpPr>
            <p:spPr bwMode="auto">
              <a:xfrm>
                <a:off x="1122" y="2153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36" name="Freeform 348"/>
              <p:cNvSpPr>
                <a:spLocks/>
              </p:cNvSpPr>
              <p:nvPr/>
            </p:nvSpPr>
            <p:spPr bwMode="auto">
              <a:xfrm>
                <a:off x="1121" y="2145"/>
                <a:ext cx="63" cy="30"/>
              </a:xfrm>
              <a:custGeom>
                <a:avLst/>
                <a:gdLst/>
                <a:ahLst/>
                <a:cxnLst>
                  <a:cxn ang="0">
                    <a:pos x="21" y="29"/>
                  </a:cxn>
                  <a:cxn ang="0">
                    <a:pos x="0" y="9"/>
                  </a:cxn>
                  <a:cxn ang="0">
                    <a:pos x="36" y="0"/>
                  </a:cxn>
                  <a:cxn ang="0">
                    <a:pos x="62" y="18"/>
                  </a:cxn>
                  <a:cxn ang="0">
                    <a:pos x="21" y="29"/>
                  </a:cxn>
                </a:cxnLst>
                <a:rect l="0" t="0" r="r" b="b"/>
                <a:pathLst>
                  <a:path w="63" h="30">
                    <a:moveTo>
                      <a:pt x="21" y="29"/>
                    </a:moveTo>
                    <a:lnTo>
                      <a:pt x="0" y="9"/>
                    </a:lnTo>
                    <a:lnTo>
                      <a:pt x="36" y="0"/>
                    </a:lnTo>
                    <a:lnTo>
                      <a:pt x="62" y="18"/>
                    </a:lnTo>
                    <a:lnTo>
                      <a:pt x="21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37" name="Freeform 349"/>
              <p:cNvSpPr>
                <a:spLocks/>
              </p:cNvSpPr>
              <p:nvPr/>
            </p:nvSpPr>
            <p:spPr bwMode="auto">
              <a:xfrm>
                <a:off x="1141" y="2130"/>
                <a:ext cx="43" cy="39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27"/>
                  </a:cxn>
                  <a:cxn ang="0">
                    <a:pos x="0" y="38"/>
                  </a:cxn>
                  <a:cxn ang="0">
                    <a:pos x="0" y="13"/>
                  </a:cxn>
                  <a:cxn ang="0">
                    <a:pos x="42" y="0"/>
                  </a:cxn>
                </a:cxnLst>
                <a:rect l="0" t="0" r="r" b="b"/>
                <a:pathLst>
                  <a:path w="43" h="39">
                    <a:moveTo>
                      <a:pt x="42" y="0"/>
                    </a:moveTo>
                    <a:lnTo>
                      <a:pt x="42" y="27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38" name="Freeform 350"/>
              <p:cNvSpPr>
                <a:spLocks/>
              </p:cNvSpPr>
              <p:nvPr/>
            </p:nvSpPr>
            <p:spPr bwMode="auto">
              <a:xfrm>
                <a:off x="1122" y="2122"/>
                <a:ext cx="22" cy="46"/>
              </a:xfrm>
              <a:custGeom>
                <a:avLst/>
                <a:gdLst/>
                <a:ahLst/>
                <a:cxnLst>
                  <a:cxn ang="0">
                    <a:pos x="21" y="45"/>
                  </a:cxn>
                  <a:cxn ang="0">
                    <a:pos x="21" y="18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1" y="45"/>
                  </a:cxn>
                </a:cxnLst>
                <a:rect l="0" t="0" r="r" b="b"/>
                <a:pathLst>
                  <a:path w="22" h="46">
                    <a:moveTo>
                      <a:pt x="21" y="45"/>
                    </a:moveTo>
                    <a:lnTo>
                      <a:pt x="21" y="18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1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39" name="Freeform 351"/>
              <p:cNvSpPr>
                <a:spLocks/>
              </p:cNvSpPr>
              <p:nvPr/>
            </p:nvSpPr>
            <p:spPr bwMode="auto">
              <a:xfrm>
                <a:off x="1124" y="2113"/>
                <a:ext cx="64" cy="30"/>
              </a:xfrm>
              <a:custGeom>
                <a:avLst/>
                <a:gdLst/>
                <a:ahLst/>
                <a:cxnLst>
                  <a:cxn ang="0">
                    <a:pos x="21" y="29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3" y="18"/>
                  </a:cxn>
                  <a:cxn ang="0">
                    <a:pos x="21" y="29"/>
                  </a:cxn>
                </a:cxnLst>
                <a:rect l="0" t="0" r="r" b="b"/>
                <a:pathLst>
                  <a:path w="64" h="30">
                    <a:moveTo>
                      <a:pt x="21" y="29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3" y="18"/>
                    </a:lnTo>
                    <a:lnTo>
                      <a:pt x="21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40" name="Freeform 352"/>
              <p:cNvSpPr>
                <a:spLocks/>
              </p:cNvSpPr>
              <p:nvPr/>
            </p:nvSpPr>
            <p:spPr bwMode="auto">
              <a:xfrm>
                <a:off x="1145" y="2100"/>
                <a:ext cx="42" cy="3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5"/>
                  </a:cxn>
                  <a:cxn ang="0">
                    <a:pos x="0" y="38"/>
                  </a:cxn>
                  <a:cxn ang="0">
                    <a:pos x="0" y="11"/>
                  </a:cxn>
                  <a:cxn ang="0">
                    <a:pos x="41" y="0"/>
                  </a:cxn>
                </a:cxnLst>
                <a:rect l="0" t="0" r="r" b="b"/>
                <a:pathLst>
                  <a:path w="42" h="39">
                    <a:moveTo>
                      <a:pt x="41" y="0"/>
                    </a:moveTo>
                    <a:lnTo>
                      <a:pt x="41" y="25"/>
                    </a:lnTo>
                    <a:lnTo>
                      <a:pt x="0" y="38"/>
                    </a:lnTo>
                    <a:lnTo>
                      <a:pt x="0" y="11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41" name="Freeform 353"/>
              <p:cNvSpPr>
                <a:spLocks/>
              </p:cNvSpPr>
              <p:nvPr/>
            </p:nvSpPr>
            <p:spPr bwMode="auto">
              <a:xfrm>
                <a:off x="1122" y="2091"/>
                <a:ext cx="23" cy="46"/>
              </a:xfrm>
              <a:custGeom>
                <a:avLst/>
                <a:gdLst/>
                <a:ahLst/>
                <a:cxnLst>
                  <a:cxn ang="0">
                    <a:pos x="22" y="45"/>
                  </a:cxn>
                  <a:cxn ang="0">
                    <a:pos x="22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2" y="45"/>
                  </a:cxn>
                </a:cxnLst>
                <a:rect l="0" t="0" r="r" b="b"/>
                <a:pathLst>
                  <a:path w="23" h="46">
                    <a:moveTo>
                      <a:pt x="22" y="45"/>
                    </a:moveTo>
                    <a:lnTo>
                      <a:pt x="22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2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42" name="Freeform 354"/>
              <p:cNvSpPr>
                <a:spLocks/>
              </p:cNvSpPr>
              <p:nvPr/>
            </p:nvSpPr>
            <p:spPr bwMode="auto">
              <a:xfrm>
                <a:off x="1122" y="2082"/>
                <a:ext cx="63" cy="31"/>
              </a:xfrm>
              <a:custGeom>
                <a:avLst/>
                <a:gdLst/>
                <a:ahLst/>
                <a:cxnLst>
                  <a:cxn ang="0">
                    <a:pos x="22" y="30"/>
                  </a:cxn>
                  <a:cxn ang="0">
                    <a:pos x="0" y="10"/>
                  </a:cxn>
                  <a:cxn ang="0">
                    <a:pos x="36" y="0"/>
                  </a:cxn>
                  <a:cxn ang="0">
                    <a:pos x="62" y="19"/>
                  </a:cxn>
                  <a:cxn ang="0">
                    <a:pos x="22" y="30"/>
                  </a:cxn>
                </a:cxnLst>
                <a:rect l="0" t="0" r="r" b="b"/>
                <a:pathLst>
                  <a:path w="63" h="31">
                    <a:moveTo>
                      <a:pt x="22" y="30"/>
                    </a:moveTo>
                    <a:lnTo>
                      <a:pt x="0" y="10"/>
                    </a:lnTo>
                    <a:lnTo>
                      <a:pt x="36" y="0"/>
                    </a:lnTo>
                    <a:lnTo>
                      <a:pt x="62" y="19"/>
                    </a:lnTo>
                    <a:lnTo>
                      <a:pt x="22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grpSp>
          <p:nvGrpSpPr>
            <p:cNvPr id="524643" name="Group 355"/>
            <p:cNvGrpSpPr>
              <a:grpSpLocks/>
            </p:cNvGrpSpPr>
            <p:nvPr/>
          </p:nvGrpSpPr>
          <p:grpSpPr bwMode="auto">
            <a:xfrm>
              <a:off x="1419" y="2040"/>
              <a:ext cx="232" cy="236"/>
              <a:chOff x="1419" y="2040"/>
              <a:chExt cx="232" cy="236"/>
            </a:xfrm>
          </p:grpSpPr>
          <p:sp>
            <p:nvSpPr>
              <p:cNvPr id="524644" name="Freeform 356"/>
              <p:cNvSpPr>
                <a:spLocks/>
              </p:cNvSpPr>
              <p:nvPr/>
            </p:nvSpPr>
            <p:spPr bwMode="auto">
              <a:xfrm>
                <a:off x="1465" y="2177"/>
                <a:ext cx="25" cy="43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4" y="16"/>
                  </a:cxn>
                  <a:cxn ang="0">
                    <a:pos x="23" y="12"/>
                  </a:cxn>
                  <a:cxn ang="0">
                    <a:pos x="23" y="9"/>
                  </a:cxn>
                  <a:cxn ang="0">
                    <a:pos x="22" y="5"/>
                  </a:cxn>
                  <a:cxn ang="0">
                    <a:pos x="19" y="3"/>
                  </a:cxn>
                  <a:cxn ang="0">
                    <a:pos x="18" y="1"/>
                  </a:cxn>
                  <a:cxn ang="0">
                    <a:pos x="17" y="0"/>
                  </a:cxn>
                  <a:cxn ang="0">
                    <a:pos x="14" y="0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4" y="5"/>
                  </a:cxn>
                  <a:cxn ang="0">
                    <a:pos x="3" y="7"/>
                  </a:cxn>
                  <a:cxn ang="0">
                    <a:pos x="2" y="10"/>
                  </a:cxn>
                  <a:cxn ang="0">
                    <a:pos x="2" y="12"/>
                  </a:cxn>
                  <a:cxn ang="0">
                    <a:pos x="2" y="15"/>
                  </a:cxn>
                  <a:cxn ang="0">
                    <a:pos x="0" y="19"/>
                  </a:cxn>
                  <a:cxn ang="0">
                    <a:pos x="2" y="23"/>
                  </a:cxn>
                  <a:cxn ang="0">
                    <a:pos x="2" y="26"/>
                  </a:cxn>
                  <a:cxn ang="0">
                    <a:pos x="3" y="30"/>
                  </a:cxn>
                  <a:cxn ang="0">
                    <a:pos x="3" y="34"/>
                  </a:cxn>
                  <a:cxn ang="0">
                    <a:pos x="4" y="37"/>
                  </a:cxn>
                  <a:cxn ang="0">
                    <a:pos x="7" y="39"/>
                  </a:cxn>
                  <a:cxn ang="0">
                    <a:pos x="8" y="40"/>
                  </a:cxn>
                  <a:cxn ang="0">
                    <a:pos x="9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7" y="40"/>
                  </a:cxn>
                  <a:cxn ang="0">
                    <a:pos x="19" y="40"/>
                  </a:cxn>
                  <a:cxn ang="0">
                    <a:pos x="21" y="39"/>
                  </a:cxn>
                  <a:cxn ang="0">
                    <a:pos x="22" y="37"/>
                  </a:cxn>
                  <a:cxn ang="0">
                    <a:pos x="23" y="34"/>
                  </a:cxn>
                  <a:cxn ang="0">
                    <a:pos x="24" y="31"/>
                  </a:cxn>
                  <a:cxn ang="0">
                    <a:pos x="24" y="28"/>
                  </a:cxn>
                  <a:cxn ang="0">
                    <a:pos x="24" y="24"/>
                  </a:cxn>
                  <a:cxn ang="0">
                    <a:pos x="24" y="20"/>
                  </a:cxn>
                </a:cxnLst>
                <a:rect l="0" t="0" r="r" b="b"/>
                <a:pathLst>
                  <a:path w="25" h="43">
                    <a:moveTo>
                      <a:pt x="24" y="20"/>
                    </a:moveTo>
                    <a:lnTo>
                      <a:pt x="24" y="16"/>
                    </a:lnTo>
                    <a:lnTo>
                      <a:pt x="23" y="12"/>
                    </a:lnTo>
                    <a:lnTo>
                      <a:pt x="23" y="9"/>
                    </a:lnTo>
                    <a:lnTo>
                      <a:pt x="22" y="5"/>
                    </a:lnTo>
                    <a:lnTo>
                      <a:pt x="19" y="3"/>
                    </a:lnTo>
                    <a:lnTo>
                      <a:pt x="18" y="1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5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4" y="37"/>
                    </a:lnTo>
                    <a:lnTo>
                      <a:pt x="7" y="39"/>
                    </a:lnTo>
                    <a:lnTo>
                      <a:pt x="8" y="40"/>
                    </a:lnTo>
                    <a:lnTo>
                      <a:pt x="9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7" y="40"/>
                    </a:lnTo>
                    <a:lnTo>
                      <a:pt x="19" y="40"/>
                    </a:lnTo>
                    <a:lnTo>
                      <a:pt x="21" y="39"/>
                    </a:lnTo>
                    <a:lnTo>
                      <a:pt x="22" y="37"/>
                    </a:lnTo>
                    <a:lnTo>
                      <a:pt x="23" y="34"/>
                    </a:lnTo>
                    <a:lnTo>
                      <a:pt x="24" y="31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45" name="Freeform 357"/>
              <p:cNvSpPr>
                <a:spLocks/>
              </p:cNvSpPr>
              <p:nvPr/>
            </p:nvSpPr>
            <p:spPr bwMode="auto">
              <a:xfrm>
                <a:off x="1464" y="2177"/>
                <a:ext cx="21" cy="41"/>
              </a:xfrm>
              <a:custGeom>
                <a:avLst/>
                <a:gdLst/>
                <a:ahLst/>
                <a:cxnLst>
                  <a:cxn ang="0">
                    <a:pos x="12" y="40"/>
                  </a:cxn>
                  <a:cxn ang="0">
                    <a:pos x="14" y="40"/>
                  </a:cxn>
                  <a:cxn ang="0">
                    <a:pos x="15" y="39"/>
                  </a:cxn>
                  <a:cxn ang="0">
                    <a:pos x="16" y="36"/>
                  </a:cxn>
                  <a:cxn ang="0">
                    <a:pos x="18" y="34"/>
                  </a:cxn>
                  <a:cxn ang="0">
                    <a:pos x="19" y="30"/>
                  </a:cxn>
                  <a:cxn ang="0">
                    <a:pos x="19" y="28"/>
                  </a:cxn>
                  <a:cxn ang="0">
                    <a:pos x="20" y="24"/>
                  </a:cxn>
                  <a:cxn ang="0">
                    <a:pos x="19" y="19"/>
                  </a:cxn>
                  <a:cxn ang="0">
                    <a:pos x="19" y="15"/>
                  </a:cxn>
                  <a:cxn ang="0">
                    <a:pos x="19" y="11"/>
                  </a:cxn>
                  <a:cxn ang="0">
                    <a:pos x="18" y="8"/>
                  </a:cxn>
                  <a:cxn ang="0">
                    <a:pos x="16" y="5"/>
                  </a:cxn>
                  <a:cxn ang="0">
                    <a:pos x="14" y="3"/>
                  </a:cxn>
                  <a:cxn ang="0">
                    <a:pos x="12" y="1"/>
                  </a:cxn>
                  <a:cxn ang="0">
                    <a:pos x="11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4" y="4"/>
                  </a:cxn>
                  <a:cxn ang="0">
                    <a:pos x="3" y="6"/>
                  </a:cxn>
                  <a:cxn ang="0">
                    <a:pos x="2" y="9"/>
                  </a:cxn>
                  <a:cxn ang="0">
                    <a:pos x="2" y="13"/>
                  </a:cxn>
                  <a:cxn ang="0">
                    <a:pos x="0" y="16"/>
                  </a:cxn>
                  <a:cxn ang="0">
                    <a:pos x="2" y="20"/>
                  </a:cxn>
                  <a:cxn ang="0">
                    <a:pos x="2" y="25"/>
                  </a:cxn>
                  <a:cxn ang="0">
                    <a:pos x="3" y="29"/>
                  </a:cxn>
                  <a:cxn ang="0">
                    <a:pos x="3" y="31"/>
                  </a:cxn>
                  <a:cxn ang="0">
                    <a:pos x="4" y="35"/>
                  </a:cxn>
                  <a:cxn ang="0">
                    <a:pos x="7" y="38"/>
                  </a:cxn>
                  <a:cxn ang="0">
                    <a:pos x="8" y="39"/>
                  </a:cxn>
                  <a:cxn ang="0">
                    <a:pos x="10" y="40"/>
                  </a:cxn>
                  <a:cxn ang="0">
                    <a:pos x="12" y="40"/>
                  </a:cxn>
                </a:cxnLst>
                <a:rect l="0" t="0" r="r" b="b"/>
                <a:pathLst>
                  <a:path w="21" h="41">
                    <a:moveTo>
                      <a:pt x="12" y="40"/>
                    </a:moveTo>
                    <a:lnTo>
                      <a:pt x="14" y="40"/>
                    </a:lnTo>
                    <a:lnTo>
                      <a:pt x="15" y="39"/>
                    </a:lnTo>
                    <a:lnTo>
                      <a:pt x="16" y="36"/>
                    </a:lnTo>
                    <a:lnTo>
                      <a:pt x="18" y="34"/>
                    </a:lnTo>
                    <a:lnTo>
                      <a:pt x="19" y="30"/>
                    </a:lnTo>
                    <a:lnTo>
                      <a:pt x="19" y="28"/>
                    </a:lnTo>
                    <a:lnTo>
                      <a:pt x="20" y="24"/>
                    </a:lnTo>
                    <a:lnTo>
                      <a:pt x="19" y="19"/>
                    </a:lnTo>
                    <a:lnTo>
                      <a:pt x="19" y="15"/>
                    </a:lnTo>
                    <a:lnTo>
                      <a:pt x="19" y="11"/>
                    </a:lnTo>
                    <a:lnTo>
                      <a:pt x="18" y="8"/>
                    </a:lnTo>
                    <a:lnTo>
                      <a:pt x="16" y="5"/>
                    </a:lnTo>
                    <a:lnTo>
                      <a:pt x="14" y="3"/>
                    </a:lnTo>
                    <a:lnTo>
                      <a:pt x="12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9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5"/>
                    </a:lnTo>
                    <a:lnTo>
                      <a:pt x="3" y="29"/>
                    </a:lnTo>
                    <a:lnTo>
                      <a:pt x="3" y="31"/>
                    </a:lnTo>
                    <a:lnTo>
                      <a:pt x="4" y="35"/>
                    </a:lnTo>
                    <a:lnTo>
                      <a:pt x="7" y="38"/>
                    </a:lnTo>
                    <a:lnTo>
                      <a:pt x="8" y="39"/>
                    </a:lnTo>
                    <a:lnTo>
                      <a:pt x="10" y="40"/>
                    </a:lnTo>
                    <a:lnTo>
                      <a:pt x="12" y="4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46" name="Freeform 358"/>
              <p:cNvSpPr>
                <a:spLocks/>
              </p:cNvSpPr>
              <p:nvPr/>
            </p:nvSpPr>
            <p:spPr bwMode="auto">
              <a:xfrm>
                <a:off x="1460" y="2181"/>
                <a:ext cx="21" cy="28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15" y="27"/>
                  </a:cxn>
                  <a:cxn ang="0">
                    <a:pos x="18" y="26"/>
                  </a:cxn>
                  <a:cxn ang="0">
                    <a:pos x="18" y="25"/>
                  </a:cxn>
                  <a:cxn ang="0">
                    <a:pos x="20" y="23"/>
                  </a:cxn>
                  <a:cxn ang="0">
                    <a:pos x="20" y="21"/>
                  </a:cxn>
                  <a:cxn ang="0">
                    <a:pos x="20" y="19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2"/>
                  </a:cxn>
                  <a:cxn ang="0">
                    <a:pos x="20" y="9"/>
                  </a:cxn>
                  <a:cxn ang="0">
                    <a:pos x="18" y="7"/>
                  </a:cxn>
                  <a:cxn ang="0">
                    <a:pos x="18" y="4"/>
                  </a:cxn>
                  <a:cxn ang="0">
                    <a:pos x="15" y="3"/>
                  </a:cxn>
                  <a:cxn ang="0">
                    <a:pos x="13" y="2"/>
                  </a:cxn>
                  <a:cxn ang="0">
                    <a:pos x="13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5" y="2"/>
                  </a:cxn>
                  <a:cxn ang="0">
                    <a:pos x="5" y="3"/>
                  </a:cxn>
                  <a:cxn ang="0">
                    <a:pos x="3" y="5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3" y="18"/>
                  </a:cxn>
                  <a:cxn ang="0">
                    <a:pos x="3" y="20"/>
                  </a:cxn>
                  <a:cxn ang="0">
                    <a:pos x="5" y="21"/>
                  </a:cxn>
                  <a:cxn ang="0">
                    <a:pos x="5" y="24"/>
                  </a:cxn>
                  <a:cxn ang="0">
                    <a:pos x="8" y="25"/>
                  </a:cxn>
                  <a:cxn ang="0">
                    <a:pos x="8" y="26"/>
                  </a:cxn>
                  <a:cxn ang="0">
                    <a:pos x="10" y="27"/>
                  </a:cxn>
                  <a:cxn ang="0">
                    <a:pos x="13" y="27"/>
                  </a:cxn>
                </a:cxnLst>
                <a:rect l="0" t="0" r="r" b="b"/>
                <a:pathLst>
                  <a:path w="21" h="28">
                    <a:moveTo>
                      <a:pt x="13" y="27"/>
                    </a:moveTo>
                    <a:lnTo>
                      <a:pt x="15" y="27"/>
                    </a:lnTo>
                    <a:lnTo>
                      <a:pt x="18" y="26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2"/>
                    </a:lnTo>
                    <a:lnTo>
                      <a:pt x="20" y="9"/>
                    </a:lnTo>
                    <a:lnTo>
                      <a:pt x="18" y="7"/>
                    </a:lnTo>
                    <a:lnTo>
                      <a:pt x="18" y="4"/>
                    </a:lnTo>
                    <a:lnTo>
                      <a:pt x="15" y="3"/>
                    </a:lnTo>
                    <a:lnTo>
                      <a:pt x="13" y="2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3" y="18"/>
                    </a:lnTo>
                    <a:lnTo>
                      <a:pt x="3" y="20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8" y="25"/>
                    </a:lnTo>
                    <a:lnTo>
                      <a:pt x="8" y="26"/>
                    </a:lnTo>
                    <a:lnTo>
                      <a:pt x="10" y="27"/>
                    </a:lnTo>
                    <a:lnTo>
                      <a:pt x="13" y="2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47" name="Freeform 359"/>
              <p:cNvSpPr>
                <a:spLocks/>
              </p:cNvSpPr>
              <p:nvPr/>
            </p:nvSpPr>
            <p:spPr bwMode="auto">
              <a:xfrm>
                <a:off x="1424" y="2132"/>
                <a:ext cx="25" cy="43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4" y="15"/>
                  </a:cxn>
                  <a:cxn ang="0">
                    <a:pos x="23" y="11"/>
                  </a:cxn>
                  <a:cxn ang="0">
                    <a:pos x="22" y="9"/>
                  </a:cxn>
                  <a:cxn ang="0">
                    <a:pos x="21" y="5"/>
                  </a:cxn>
                  <a:cxn ang="0">
                    <a:pos x="19" y="2"/>
                  </a:cxn>
                  <a:cxn ang="0">
                    <a:pos x="18" y="1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5" y="1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2" y="9"/>
                  </a:cxn>
                  <a:cxn ang="0">
                    <a:pos x="2" y="12"/>
                  </a:cxn>
                  <a:cxn ang="0">
                    <a:pos x="0" y="15"/>
                  </a:cxn>
                  <a:cxn ang="0">
                    <a:pos x="0" y="19"/>
                  </a:cxn>
                  <a:cxn ang="0">
                    <a:pos x="0" y="23"/>
                  </a:cxn>
                  <a:cxn ang="0">
                    <a:pos x="2" y="26"/>
                  </a:cxn>
                  <a:cxn ang="0">
                    <a:pos x="2" y="30"/>
                  </a:cxn>
                  <a:cxn ang="0">
                    <a:pos x="3" y="34"/>
                  </a:cxn>
                  <a:cxn ang="0">
                    <a:pos x="4" y="37"/>
                  </a:cxn>
                  <a:cxn ang="0">
                    <a:pos x="5" y="39"/>
                  </a:cxn>
                  <a:cxn ang="0">
                    <a:pos x="8" y="40"/>
                  </a:cxn>
                  <a:cxn ang="0">
                    <a:pos x="9" y="4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7" y="40"/>
                  </a:cxn>
                  <a:cxn ang="0">
                    <a:pos x="19" y="40"/>
                  </a:cxn>
                  <a:cxn ang="0">
                    <a:pos x="21" y="39"/>
                  </a:cxn>
                  <a:cxn ang="0">
                    <a:pos x="22" y="37"/>
                  </a:cxn>
                  <a:cxn ang="0">
                    <a:pos x="23" y="34"/>
                  </a:cxn>
                  <a:cxn ang="0">
                    <a:pos x="23" y="31"/>
                  </a:cxn>
                  <a:cxn ang="0">
                    <a:pos x="24" y="28"/>
                  </a:cxn>
                  <a:cxn ang="0">
                    <a:pos x="24" y="24"/>
                  </a:cxn>
                  <a:cxn ang="0">
                    <a:pos x="24" y="20"/>
                  </a:cxn>
                </a:cxnLst>
                <a:rect l="0" t="0" r="r" b="b"/>
                <a:pathLst>
                  <a:path w="25" h="43">
                    <a:moveTo>
                      <a:pt x="24" y="20"/>
                    </a:moveTo>
                    <a:lnTo>
                      <a:pt x="24" y="15"/>
                    </a:lnTo>
                    <a:lnTo>
                      <a:pt x="23" y="11"/>
                    </a:lnTo>
                    <a:lnTo>
                      <a:pt x="22" y="9"/>
                    </a:lnTo>
                    <a:lnTo>
                      <a:pt x="21" y="5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3" y="6"/>
                    </a:lnTo>
                    <a:lnTo>
                      <a:pt x="2" y="9"/>
                    </a:lnTo>
                    <a:lnTo>
                      <a:pt x="2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2" y="26"/>
                    </a:lnTo>
                    <a:lnTo>
                      <a:pt x="2" y="30"/>
                    </a:lnTo>
                    <a:lnTo>
                      <a:pt x="3" y="34"/>
                    </a:lnTo>
                    <a:lnTo>
                      <a:pt x="4" y="37"/>
                    </a:lnTo>
                    <a:lnTo>
                      <a:pt x="5" y="39"/>
                    </a:lnTo>
                    <a:lnTo>
                      <a:pt x="8" y="40"/>
                    </a:lnTo>
                    <a:lnTo>
                      <a:pt x="9" y="4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7" y="40"/>
                    </a:lnTo>
                    <a:lnTo>
                      <a:pt x="19" y="40"/>
                    </a:lnTo>
                    <a:lnTo>
                      <a:pt x="21" y="39"/>
                    </a:lnTo>
                    <a:lnTo>
                      <a:pt x="22" y="37"/>
                    </a:lnTo>
                    <a:lnTo>
                      <a:pt x="23" y="34"/>
                    </a:lnTo>
                    <a:lnTo>
                      <a:pt x="23" y="31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48" name="Freeform 360"/>
              <p:cNvSpPr>
                <a:spLocks/>
              </p:cNvSpPr>
              <p:nvPr/>
            </p:nvSpPr>
            <p:spPr bwMode="auto">
              <a:xfrm>
                <a:off x="1422" y="2132"/>
                <a:ext cx="21" cy="43"/>
              </a:xfrm>
              <a:custGeom>
                <a:avLst/>
                <a:gdLst/>
                <a:ahLst/>
                <a:cxnLst>
                  <a:cxn ang="0">
                    <a:pos x="11" y="42"/>
                  </a:cxn>
                  <a:cxn ang="0">
                    <a:pos x="14" y="40"/>
                  </a:cxn>
                  <a:cxn ang="0">
                    <a:pos x="16" y="39"/>
                  </a:cxn>
                  <a:cxn ang="0">
                    <a:pos x="17" y="38"/>
                  </a:cxn>
                  <a:cxn ang="0">
                    <a:pos x="19" y="35"/>
                  </a:cxn>
                  <a:cxn ang="0">
                    <a:pos x="20" y="31"/>
                  </a:cxn>
                  <a:cxn ang="0">
                    <a:pos x="20" y="28"/>
                  </a:cxn>
                  <a:cxn ang="0">
                    <a:pos x="20" y="24"/>
                  </a:cxn>
                  <a:cxn ang="0">
                    <a:pos x="20" y="20"/>
                  </a:cxn>
                  <a:cxn ang="0">
                    <a:pos x="20" y="16"/>
                  </a:cxn>
                  <a:cxn ang="0">
                    <a:pos x="19" y="12"/>
                  </a:cxn>
                  <a:cxn ang="0">
                    <a:pos x="17" y="9"/>
                  </a:cxn>
                  <a:cxn ang="0">
                    <a:pos x="16" y="6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0" y="1"/>
                  </a:cxn>
                  <a:cxn ang="0">
                    <a:pos x="9" y="0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3" y="3"/>
                  </a:cxn>
                  <a:cxn ang="0">
                    <a:pos x="3" y="7"/>
                  </a:cxn>
                  <a:cxn ang="0">
                    <a:pos x="1" y="10"/>
                  </a:cxn>
                  <a:cxn ang="0">
                    <a:pos x="0" y="14"/>
                  </a:cxn>
                  <a:cxn ang="0">
                    <a:pos x="0" y="17"/>
                  </a:cxn>
                  <a:cxn ang="0">
                    <a:pos x="0" y="21"/>
                  </a:cxn>
                  <a:cxn ang="0">
                    <a:pos x="1" y="25"/>
                  </a:cxn>
                  <a:cxn ang="0">
                    <a:pos x="1" y="29"/>
                  </a:cxn>
                  <a:cxn ang="0">
                    <a:pos x="3" y="33"/>
                  </a:cxn>
                  <a:cxn ang="0">
                    <a:pos x="4" y="35"/>
                  </a:cxn>
                  <a:cxn ang="0">
                    <a:pos x="6" y="38"/>
                  </a:cxn>
                  <a:cxn ang="0">
                    <a:pos x="9" y="40"/>
                  </a:cxn>
                  <a:cxn ang="0">
                    <a:pos x="10" y="42"/>
                  </a:cxn>
                  <a:cxn ang="0">
                    <a:pos x="11" y="42"/>
                  </a:cxn>
                </a:cxnLst>
                <a:rect l="0" t="0" r="r" b="b"/>
                <a:pathLst>
                  <a:path w="21" h="43">
                    <a:moveTo>
                      <a:pt x="11" y="42"/>
                    </a:moveTo>
                    <a:lnTo>
                      <a:pt x="14" y="40"/>
                    </a:lnTo>
                    <a:lnTo>
                      <a:pt x="16" y="39"/>
                    </a:lnTo>
                    <a:lnTo>
                      <a:pt x="17" y="38"/>
                    </a:lnTo>
                    <a:lnTo>
                      <a:pt x="19" y="35"/>
                    </a:lnTo>
                    <a:lnTo>
                      <a:pt x="20" y="31"/>
                    </a:lnTo>
                    <a:lnTo>
                      <a:pt x="20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0" y="16"/>
                    </a:lnTo>
                    <a:lnTo>
                      <a:pt x="19" y="12"/>
                    </a:lnTo>
                    <a:lnTo>
                      <a:pt x="17" y="9"/>
                    </a:lnTo>
                    <a:lnTo>
                      <a:pt x="16" y="6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1" y="25"/>
                    </a:lnTo>
                    <a:lnTo>
                      <a:pt x="1" y="29"/>
                    </a:lnTo>
                    <a:lnTo>
                      <a:pt x="3" y="33"/>
                    </a:lnTo>
                    <a:lnTo>
                      <a:pt x="4" y="35"/>
                    </a:lnTo>
                    <a:lnTo>
                      <a:pt x="6" y="38"/>
                    </a:lnTo>
                    <a:lnTo>
                      <a:pt x="9" y="40"/>
                    </a:lnTo>
                    <a:lnTo>
                      <a:pt x="10" y="42"/>
                    </a:lnTo>
                    <a:lnTo>
                      <a:pt x="11" y="4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49" name="Freeform 361"/>
              <p:cNvSpPr>
                <a:spLocks/>
              </p:cNvSpPr>
              <p:nvPr/>
            </p:nvSpPr>
            <p:spPr bwMode="auto">
              <a:xfrm>
                <a:off x="1419" y="2136"/>
                <a:ext cx="21" cy="28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15" y="26"/>
                  </a:cxn>
                  <a:cxn ang="0">
                    <a:pos x="15" y="26"/>
                  </a:cxn>
                  <a:cxn ang="0">
                    <a:pos x="18" y="25"/>
                  </a:cxn>
                  <a:cxn ang="0">
                    <a:pos x="18" y="23"/>
                  </a:cxn>
                  <a:cxn ang="0">
                    <a:pos x="20" y="21"/>
                  </a:cxn>
                  <a:cxn ang="0">
                    <a:pos x="20" y="19"/>
                  </a:cxn>
                  <a:cxn ang="0">
                    <a:pos x="20" y="16"/>
                  </a:cxn>
                  <a:cxn ang="0">
                    <a:pos x="20" y="13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7"/>
                  </a:cxn>
                  <a:cxn ang="0">
                    <a:pos x="15" y="4"/>
                  </a:cxn>
                  <a:cxn ang="0">
                    <a:pos x="15" y="3"/>
                  </a:cxn>
                  <a:cxn ang="0">
                    <a:pos x="13" y="2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5" y="2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0" y="7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3" y="19"/>
                  </a:cxn>
                  <a:cxn ang="0">
                    <a:pos x="3" y="21"/>
                  </a:cxn>
                  <a:cxn ang="0">
                    <a:pos x="5" y="24"/>
                  </a:cxn>
                  <a:cxn ang="0">
                    <a:pos x="5" y="25"/>
                  </a:cxn>
                  <a:cxn ang="0">
                    <a:pos x="8" y="26"/>
                  </a:cxn>
                  <a:cxn ang="0">
                    <a:pos x="10" y="27"/>
                  </a:cxn>
                  <a:cxn ang="0">
                    <a:pos x="13" y="27"/>
                  </a:cxn>
                </a:cxnLst>
                <a:rect l="0" t="0" r="r" b="b"/>
                <a:pathLst>
                  <a:path w="21" h="28">
                    <a:moveTo>
                      <a:pt x="13" y="27"/>
                    </a:moveTo>
                    <a:lnTo>
                      <a:pt x="15" y="26"/>
                    </a:lnTo>
                    <a:lnTo>
                      <a:pt x="15" y="26"/>
                    </a:lnTo>
                    <a:lnTo>
                      <a:pt x="18" y="25"/>
                    </a:lnTo>
                    <a:lnTo>
                      <a:pt x="18" y="23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20" y="16"/>
                    </a:lnTo>
                    <a:lnTo>
                      <a:pt x="20" y="13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7"/>
                    </a:lnTo>
                    <a:lnTo>
                      <a:pt x="15" y="4"/>
                    </a:lnTo>
                    <a:lnTo>
                      <a:pt x="15" y="3"/>
                    </a:lnTo>
                    <a:lnTo>
                      <a:pt x="13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3" y="19"/>
                    </a:lnTo>
                    <a:lnTo>
                      <a:pt x="3" y="21"/>
                    </a:lnTo>
                    <a:lnTo>
                      <a:pt x="5" y="24"/>
                    </a:lnTo>
                    <a:lnTo>
                      <a:pt x="5" y="25"/>
                    </a:lnTo>
                    <a:lnTo>
                      <a:pt x="8" y="26"/>
                    </a:lnTo>
                    <a:lnTo>
                      <a:pt x="10" y="27"/>
                    </a:lnTo>
                    <a:lnTo>
                      <a:pt x="13" y="2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50" name="Freeform 362"/>
              <p:cNvSpPr>
                <a:spLocks/>
              </p:cNvSpPr>
              <p:nvPr/>
            </p:nvSpPr>
            <p:spPr bwMode="auto">
              <a:xfrm>
                <a:off x="1483" y="2189"/>
                <a:ext cx="25" cy="44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4" y="16"/>
                  </a:cxn>
                  <a:cxn ang="0">
                    <a:pos x="23" y="12"/>
                  </a:cxn>
                  <a:cxn ang="0">
                    <a:pos x="22" y="8"/>
                  </a:cxn>
                  <a:cxn ang="0">
                    <a:pos x="21" y="6"/>
                  </a:cxn>
                  <a:cxn ang="0">
                    <a:pos x="19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4" y="0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4" y="5"/>
                  </a:cxn>
                  <a:cxn ang="0">
                    <a:pos x="3" y="7"/>
                  </a:cxn>
                  <a:cxn ang="0">
                    <a:pos x="2" y="10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2" y="30"/>
                  </a:cxn>
                  <a:cxn ang="0">
                    <a:pos x="3" y="34"/>
                  </a:cxn>
                  <a:cxn ang="0">
                    <a:pos x="4" y="36"/>
                  </a:cxn>
                  <a:cxn ang="0">
                    <a:pos x="5" y="39"/>
                  </a:cxn>
                  <a:cxn ang="0">
                    <a:pos x="8" y="41"/>
                  </a:cxn>
                  <a:cxn ang="0">
                    <a:pos x="9" y="43"/>
                  </a:cxn>
                  <a:cxn ang="0">
                    <a:pos x="10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7" y="41"/>
                  </a:cxn>
                  <a:cxn ang="0">
                    <a:pos x="19" y="40"/>
                  </a:cxn>
                  <a:cxn ang="0">
                    <a:pos x="21" y="39"/>
                  </a:cxn>
                  <a:cxn ang="0">
                    <a:pos x="22" y="37"/>
                  </a:cxn>
                  <a:cxn ang="0">
                    <a:pos x="23" y="35"/>
                  </a:cxn>
                  <a:cxn ang="0">
                    <a:pos x="24" y="31"/>
                  </a:cxn>
                  <a:cxn ang="0">
                    <a:pos x="24" y="27"/>
                  </a:cxn>
                  <a:cxn ang="0">
                    <a:pos x="24" y="24"/>
                  </a:cxn>
                  <a:cxn ang="0">
                    <a:pos x="24" y="20"/>
                  </a:cxn>
                </a:cxnLst>
                <a:rect l="0" t="0" r="r" b="b"/>
                <a:pathLst>
                  <a:path w="25" h="44">
                    <a:moveTo>
                      <a:pt x="24" y="20"/>
                    </a:moveTo>
                    <a:lnTo>
                      <a:pt x="24" y="16"/>
                    </a:lnTo>
                    <a:lnTo>
                      <a:pt x="23" y="12"/>
                    </a:lnTo>
                    <a:lnTo>
                      <a:pt x="22" y="8"/>
                    </a:lnTo>
                    <a:lnTo>
                      <a:pt x="21" y="6"/>
                    </a:lnTo>
                    <a:lnTo>
                      <a:pt x="19" y="3"/>
                    </a:lnTo>
                    <a:lnTo>
                      <a:pt x="18" y="1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2" y="30"/>
                    </a:lnTo>
                    <a:lnTo>
                      <a:pt x="3" y="34"/>
                    </a:lnTo>
                    <a:lnTo>
                      <a:pt x="4" y="36"/>
                    </a:lnTo>
                    <a:lnTo>
                      <a:pt x="5" y="39"/>
                    </a:lnTo>
                    <a:lnTo>
                      <a:pt x="8" y="41"/>
                    </a:lnTo>
                    <a:lnTo>
                      <a:pt x="9" y="43"/>
                    </a:lnTo>
                    <a:lnTo>
                      <a:pt x="10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7" y="41"/>
                    </a:lnTo>
                    <a:lnTo>
                      <a:pt x="19" y="40"/>
                    </a:lnTo>
                    <a:lnTo>
                      <a:pt x="21" y="39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4" y="31"/>
                    </a:lnTo>
                    <a:lnTo>
                      <a:pt x="24" y="27"/>
                    </a:lnTo>
                    <a:lnTo>
                      <a:pt x="24" y="24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51" name="Freeform 363"/>
              <p:cNvSpPr>
                <a:spLocks/>
              </p:cNvSpPr>
              <p:nvPr/>
            </p:nvSpPr>
            <p:spPr bwMode="auto">
              <a:xfrm>
                <a:off x="1481" y="2192"/>
                <a:ext cx="21" cy="41"/>
              </a:xfrm>
              <a:custGeom>
                <a:avLst/>
                <a:gdLst/>
                <a:ahLst/>
                <a:cxnLst>
                  <a:cxn ang="0">
                    <a:pos x="11" y="40"/>
                  </a:cxn>
                  <a:cxn ang="0">
                    <a:pos x="14" y="40"/>
                  </a:cxn>
                  <a:cxn ang="0">
                    <a:pos x="16" y="39"/>
                  </a:cxn>
                  <a:cxn ang="0">
                    <a:pos x="17" y="36"/>
                  </a:cxn>
                  <a:cxn ang="0">
                    <a:pos x="19" y="34"/>
                  </a:cxn>
                  <a:cxn ang="0">
                    <a:pos x="20" y="31"/>
                  </a:cxn>
                  <a:cxn ang="0">
                    <a:pos x="20" y="28"/>
                  </a:cxn>
                  <a:cxn ang="0">
                    <a:pos x="20" y="24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19" y="11"/>
                  </a:cxn>
                  <a:cxn ang="0">
                    <a:pos x="17" y="9"/>
                  </a:cxn>
                  <a:cxn ang="0">
                    <a:pos x="16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3" y="4"/>
                  </a:cxn>
                  <a:cxn ang="0">
                    <a:pos x="3" y="6"/>
                  </a:cxn>
                  <a:cxn ang="0">
                    <a:pos x="1" y="9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21"/>
                  </a:cxn>
                  <a:cxn ang="0">
                    <a:pos x="1" y="25"/>
                  </a:cxn>
                  <a:cxn ang="0">
                    <a:pos x="1" y="29"/>
                  </a:cxn>
                  <a:cxn ang="0">
                    <a:pos x="3" y="33"/>
                  </a:cxn>
                  <a:cxn ang="0">
                    <a:pos x="4" y="35"/>
                  </a:cxn>
                  <a:cxn ang="0">
                    <a:pos x="6" y="38"/>
                  </a:cxn>
                  <a:cxn ang="0">
                    <a:pos x="9" y="39"/>
                  </a:cxn>
                  <a:cxn ang="0">
                    <a:pos x="10" y="40"/>
                  </a:cxn>
                  <a:cxn ang="0">
                    <a:pos x="11" y="40"/>
                  </a:cxn>
                </a:cxnLst>
                <a:rect l="0" t="0" r="r" b="b"/>
                <a:pathLst>
                  <a:path w="21" h="41">
                    <a:moveTo>
                      <a:pt x="11" y="40"/>
                    </a:moveTo>
                    <a:lnTo>
                      <a:pt x="14" y="40"/>
                    </a:lnTo>
                    <a:lnTo>
                      <a:pt x="16" y="39"/>
                    </a:lnTo>
                    <a:lnTo>
                      <a:pt x="17" y="36"/>
                    </a:lnTo>
                    <a:lnTo>
                      <a:pt x="19" y="34"/>
                    </a:lnTo>
                    <a:lnTo>
                      <a:pt x="20" y="31"/>
                    </a:lnTo>
                    <a:lnTo>
                      <a:pt x="20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0" y="15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6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1" y="25"/>
                    </a:lnTo>
                    <a:lnTo>
                      <a:pt x="1" y="29"/>
                    </a:lnTo>
                    <a:lnTo>
                      <a:pt x="3" y="33"/>
                    </a:lnTo>
                    <a:lnTo>
                      <a:pt x="4" y="35"/>
                    </a:lnTo>
                    <a:lnTo>
                      <a:pt x="6" y="38"/>
                    </a:lnTo>
                    <a:lnTo>
                      <a:pt x="9" y="39"/>
                    </a:lnTo>
                    <a:lnTo>
                      <a:pt x="10" y="40"/>
                    </a:lnTo>
                    <a:lnTo>
                      <a:pt x="11" y="4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52" name="Freeform 364"/>
              <p:cNvSpPr>
                <a:spLocks/>
              </p:cNvSpPr>
              <p:nvPr/>
            </p:nvSpPr>
            <p:spPr bwMode="auto">
              <a:xfrm>
                <a:off x="1477" y="2197"/>
                <a:ext cx="21" cy="28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15" y="27"/>
                  </a:cxn>
                  <a:cxn ang="0">
                    <a:pos x="15" y="25"/>
                  </a:cxn>
                  <a:cxn ang="0">
                    <a:pos x="18" y="24"/>
                  </a:cxn>
                  <a:cxn ang="0">
                    <a:pos x="18" y="23"/>
                  </a:cxn>
                  <a:cxn ang="0">
                    <a:pos x="20" y="20"/>
                  </a:cxn>
                  <a:cxn ang="0">
                    <a:pos x="20" y="18"/>
                  </a:cxn>
                  <a:cxn ang="0">
                    <a:pos x="20" y="15"/>
                  </a:cxn>
                  <a:cxn ang="0">
                    <a:pos x="20" y="13"/>
                  </a:cxn>
                  <a:cxn ang="0">
                    <a:pos x="20" y="11"/>
                  </a:cxn>
                  <a:cxn ang="0">
                    <a:pos x="20" y="8"/>
                  </a:cxn>
                  <a:cxn ang="0">
                    <a:pos x="18" y="6"/>
                  </a:cxn>
                  <a:cxn ang="0">
                    <a:pos x="15" y="3"/>
                  </a:cxn>
                  <a:cxn ang="0">
                    <a:pos x="15" y="2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5" y="2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7"/>
                  </a:cxn>
                  <a:cxn ang="0">
                    <a:pos x="0" y="8"/>
                  </a:cxn>
                  <a:cxn ang="0">
                    <a:pos x="0" y="11"/>
                  </a:cxn>
                  <a:cxn ang="0">
                    <a:pos x="0" y="14"/>
                  </a:cxn>
                  <a:cxn ang="0">
                    <a:pos x="0" y="17"/>
                  </a:cxn>
                  <a:cxn ang="0">
                    <a:pos x="3" y="19"/>
                  </a:cxn>
                  <a:cxn ang="0">
                    <a:pos x="3" y="22"/>
                  </a:cxn>
                  <a:cxn ang="0">
                    <a:pos x="5" y="23"/>
                  </a:cxn>
                  <a:cxn ang="0">
                    <a:pos x="8" y="25"/>
                  </a:cxn>
                  <a:cxn ang="0">
                    <a:pos x="8" y="25"/>
                  </a:cxn>
                  <a:cxn ang="0">
                    <a:pos x="10" y="27"/>
                  </a:cxn>
                  <a:cxn ang="0">
                    <a:pos x="13" y="27"/>
                  </a:cxn>
                </a:cxnLst>
                <a:rect l="0" t="0" r="r" b="b"/>
                <a:pathLst>
                  <a:path w="21" h="28">
                    <a:moveTo>
                      <a:pt x="13" y="27"/>
                    </a:moveTo>
                    <a:lnTo>
                      <a:pt x="15" y="27"/>
                    </a:lnTo>
                    <a:lnTo>
                      <a:pt x="15" y="25"/>
                    </a:lnTo>
                    <a:lnTo>
                      <a:pt x="18" y="24"/>
                    </a:lnTo>
                    <a:lnTo>
                      <a:pt x="18" y="23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20" y="15"/>
                    </a:lnTo>
                    <a:lnTo>
                      <a:pt x="20" y="13"/>
                    </a:lnTo>
                    <a:lnTo>
                      <a:pt x="20" y="11"/>
                    </a:lnTo>
                    <a:lnTo>
                      <a:pt x="20" y="8"/>
                    </a:lnTo>
                    <a:lnTo>
                      <a:pt x="18" y="6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9"/>
                    </a:lnTo>
                    <a:lnTo>
                      <a:pt x="3" y="22"/>
                    </a:lnTo>
                    <a:lnTo>
                      <a:pt x="5" y="23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7"/>
                    </a:lnTo>
                    <a:lnTo>
                      <a:pt x="13" y="2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53" name="Freeform 365"/>
              <p:cNvSpPr>
                <a:spLocks/>
              </p:cNvSpPr>
              <p:nvPr/>
            </p:nvSpPr>
            <p:spPr bwMode="auto">
              <a:xfrm>
                <a:off x="1514" y="2119"/>
                <a:ext cx="74" cy="100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73" y="83"/>
                  </a:cxn>
                  <a:cxn ang="0">
                    <a:pos x="0" y="99"/>
                  </a:cxn>
                  <a:cxn ang="0">
                    <a:pos x="0" y="15"/>
                  </a:cxn>
                  <a:cxn ang="0">
                    <a:pos x="73" y="0"/>
                  </a:cxn>
                </a:cxnLst>
                <a:rect l="0" t="0" r="r" b="b"/>
                <a:pathLst>
                  <a:path w="74" h="100">
                    <a:moveTo>
                      <a:pt x="73" y="0"/>
                    </a:moveTo>
                    <a:lnTo>
                      <a:pt x="73" y="83"/>
                    </a:lnTo>
                    <a:lnTo>
                      <a:pt x="0" y="99"/>
                    </a:lnTo>
                    <a:lnTo>
                      <a:pt x="0" y="15"/>
                    </a:lnTo>
                    <a:lnTo>
                      <a:pt x="73" y="0"/>
                    </a:lnTo>
                  </a:path>
                </a:pathLst>
              </a:custGeom>
              <a:solidFill>
                <a:srgbClr val="63CB6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54" name="Freeform 366"/>
              <p:cNvSpPr>
                <a:spLocks/>
              </p:cNvSpPr>
              <p:nvPr/>
            </p:nvSpPr>
            <p:spPr bwMode="auto">
              <a:xfrm>
                <a:off x="1420" y="2054"/>
                <a:ext cx="93" cy="167"/>
              </a:xfrm>
              <a:custGeom>
                <a:avLst/>
                <a:gdLst/>
                <a:ahLst/>
                <a:cxnLst>
                  <a:cxn ang="0">
                    <a:pos x="92" y="166"/>
                  </a:cxn>
                  <a:cxn ang="0">
                    <a:pos x="92" y="82"/>
                  </a:cxn>
                  <a:cxn ang="0">
                    <a:pos x="0" y="0"/>
                  </a:cxn>
                  <a:cxn ang="0">
                    <a:pos x="0" y="76"/>
                  </a:cxn>
                  <a:cxn ang="0">
                    <a:pos x="92" y="166"/>
                  </a:cxn>
                </a:cxnLst>
                <a:rect l="0" t="0" r="r" b="b"/>
                <a:pathLst>
                  <a:path w="93" h="167">
                    <a:moveTo>
                      <a:pt x="92" y="166"/>
                    </a:moveTo>
                    <a:lnTo>
                      <a:pt x="92" y="82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92" y="166"/>
                    </a:lnTo>
                  </a:path>
                </a:pathLst>
              </a:custGeom>
              <a:solidFill>
                <a:srgbClr val="33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55" name="Freeform 367"/>
              <p:cNvSpPr>
                <a:spLocks/>
              </p:cNvSpPr>
              <p:nvPr/>
            </p:nvSpPr>
            <p:spPr bwMode="auto">
              <a:xfrm>
                <a:off x="1420" y="2040"/>
                <a:ext cx="165" cy="97"/>
              </a:xfrm>
              <a:custGeom>
                <a:avLst/>
                <a:gdLst/>
                <a:ahLst/>
                <a:cxnLst>
                  <a:cxn ang="0">
                    <a:pos x="92" y="96"/>
                  </a:cxn>
                  <a:cxn ang="0">
                    <a:pos x="0" y="12"/>
                  </a:cxn>
                  <a:cxn ang="0">
                    <a:pos x="69" y="0"/>
                  </a:cxn>
                  <a:cxn ang="0">
                    <a:pos x="164" y="81"/>
                  </a:cxn>
                  <a:cxn ang="0">
                    <a:pos x="92" y="96"/>
                  </a:cxn>
                </a:cxnLst>
                <a:rect l="0" t="0" r="r" b="b"/>
                <a:pathLst>
                  <a:path w="165" h="97">
                    <a:moveTo>
                      <a:pt x="92" y="96"/>
                    </a:moveTo>
                    <a:lnTo>
                      <a:pt x="0" y="12"/>
                    </a:lnTo>
                    <a:lnTo>
                      <a:pt x="69" y="0"/>
                    </a:lnTo>
                    <a:lnTo>
                      <a:pt x="164" y="81"/>
                    </a:lnTo>
                    <a:lnTo>
                      <a:pt x="92" y="96"/>
                    </a:lnTo>
                  </a:path>
                </a:pathLst>
              </a:custGeom>
              <a:solidFill>
                <a:srgbClr val="92DB9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56" name="Freeform 368"/>
              <p:cNvSpPr>
                <a:spLocks/>
              </p:cNvSpPr>
              <p:nvPr/>
            </p:nvSpPr>
            <p:spPr bwMode="auto">
              <a:xfrm>
                <a:off x="1528" y="2233"/>
                <a:ext cx="25" cy="43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3" y="16"/>
                  </a:cxn>
                  <a:cxn ang="0">
                    <a:pos x="23" y="12"/>
                  </a:cxn>
                  <a:cxn ang="0">
                    <a:pos x="22" y="9"/>
                  </a:cxn>
                  <a:cxn ang="0">
                    <a:pos x="21" y="6"/>
                  </a:cxn>
                  <a:cxn ang="0">
                    <a:pos x="19" y="4"/>
                  </a:cxn>
                  <a:cxn ang="0">
                    <a:pos x="18" y="1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3" y="7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19"/>
                  </a:cxn>
                  <a:cxn ang="0">
                    <a:pos x="0" y="22"/>
                  </a:cxn>
                  <a:cxn ang="0">
                    <a:pos x="0" y="26"/>
                  </a:cxn>
                  <a:cxn ang="0">
                    <a:pos x="2" y="30"/>
                  </a:cxn>
                  <a:cxn ang="0">
                    <a:pos x="3" y="33"/>
                  </a:cxn>
                  <a:cxn ang="0">
                    <a:pos x="4" y="36"/>
                  </a:cxn>
                  <a:cxn ang="0">
                    <a:pos x="5" y="38"/>
                  </a:cxn>
                  <a:cxn ang="0">
                    <a:pos x="7" y="41"/>
                  </a:cxn>
                  <a:cxn ang="0">
                    <a:pos x="9" y="41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7" y="41"/>
                  </a:cxn>
                  <a:cxn ang="0">
                    <a:pos x="18" y="40"/>
                  </a:cxn>
                  <a:cxn ang="0">
                    <a:pos x="21" y="38"/>
                  </a:cxn>
                  <a:cxn ang="0">
                    <a:pos x="22" y="37"/>
                  </a:cxn>
                  <a:cxn ang="0">
                    <a:pos x="23" y="35"/>
                  </a:cxn>
                  <a:cxn ang="0">
                    <a:pos x="23" y="31"/>
                  </a:cxn>
                  <a:cxn ang="0">
                    <a:pos x="24" y="27"/>
                  </a:cxn>
                  <a:cxn ang="0">
                    <a:pos x="24" y="23"/>
                  </a:cxn>
                  <a:cxn ang="0">
                    <a:pos x="24" y="20"/>
                  </a:cxn>
                </a:cxnLst>
                <a:rect l="0" t="0" r="r" b="b"/>
                <a:pathLst>
                  <a:path w="25" h="43">
                    <a:moveTo>
                      <a:pt x="24" y="20"/>
                    </a:moveTo>
                    <a:lnTo>
                      <a:pt x="23" y="16"/>
                    </a:lnTo>
                    <a:lnTo>
                      <a:pt x="23" y="12"/>
                    </a:lnTo>
                    <a:lnTo>
                      <a:pt x="22" y="9"/>
                    </a:lnTo>
                    <a:lnTo>
                      <a:pt x="21" y="6"/>
                    </a:lnTo>
                    <a:lnTo>
                      <a:pt x="19" y="4"/>
                    </a:lnTo>
                    <a:lnTo>
                      <a:pt x="18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3" y="33"/>
                    </a:lnTo>
                    <a:lnTo>
                      <a:pt x="4" y="36"/>
                    </a:lnTo>
                    <a:lnTo>
                      <a:pt x="5" y="38"/>
                    </a:lnTo>
                    <a:lnTo>
                      <a:pt x="7" y="41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7" y="41"/>
                    </a:lnTo>
                    <a:lnTo>
                      <a:pt x="18" y="40"/>
                    </a:lnTo>
                    <a:lnTo>
                      <a:pt x="21" y="38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3" y="31"/>
                    </a:lnTo>
                    <a:lnTo>
                      <a:pt x="24" y="27"/>
                    </a:lnTo>
                    <a:lnTo>
                      <a:pt x="24" y="23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57" name="Freeform 369"/>
              <p:cNvSpPr>
                <a:spLocks/>
              </p:cNvSpPr>
              <p:nvPr/>
            </p:nvSpPr>
            <p:spPr bwMode="auto">
              <a:xfrm>
                <a:off x="1521" y="2222"/>
                <a:ext cx="46" cy="53"/>
              </a:xfrm>
              <a:custGeom>
                <a:avLst/>
                <a:gdLst/>
                <a:ahLst/>
                <a:cxnLst>
                  <a:cxn ang="0">
                    <a:pos x="45" y="52"/>
                  </a:cxn>
                  <a:cxn ang="0">
                    <a:pos x="0" y="10"/>
                  </a:cxn>
                  <a:cxn ang="0">
                    <a:pos x="0" y="9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6" y="3"/>
                  </a:cxn>
                  <a:cxn ang="0">
                    <a:pos x="11" y="9"/>
                  </a:cxn>
                  <a:cxn ang="0">
                    <a:pos x="17" y="16"/>
                  </a:cxn>
                  <a:cxn ang="0">
                    <a:pos x="25" y="24"/>
                  </a:cxn>
                  <a:cxn ang="0">
                    <a:pos x="32" y="31"/>
                  </a:cxn>
                  <a:cxn ang="0">
                    <a:pos x="37" y="36"/>
                  </a:cxn>
                  <a:cxn ang="0">
                    <a:pos x="42" y="41"/>
                  </a:cxn>
                  <a:cxn ang="0">
                    <a:pos x="43" y="43"/>
                  </a:cxn>
                  <a:cxn ang="0">
                    <a:pos x="45" y="52"/>
                  </a:cxn>
                </a:cxnLst>
                <a:rect l="0" t="0" r="r" b="b"/>
                <a:pathLst>
                  <a:path w="46" h="53">
                    <a:moveTo>
                      <a:pt x="45" y="52"/>
                    </a:moveTo>
                    <a:lnTo>
                      <a:pt x="0" y="10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6" y="3"/>
                    </a:lnTo>
                    <a:lnTo>
                      <a:pt x="11" y="9"/>
                    </a:lnTo>
                    <a:lnTo>
                      <a:pt x="17" y="16"/>
                    </a:lnTo>
                    <a:lnTo>
                      <a:pt x="25" y="24"/>
                    </a:lnTo>
                    <a:lnTo>
                      <a:pt x="32" y="31"/>
                    </a:lnTo>
                    <a:lnTo>
                      <a:pt x="37" y="36"/>
                    </a:lnTo>
                    <a:lnTo>
                      <a:pt x="42" y="41"/>
                    </a:lnTo>
                    <a:lnTo>
                      <a:pt x="43" y="43"/>
                    </a:lnTo>
                    <a:lnTo>
                      <a:pt x="45" y="52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58" name="Freeform 370"/>
              <p:cNvSpPr>
                <a:spLocks/>
              </p:cNvSpPr>
              <p:nvPr/>
            </p:nvSpPr>
            <p:spPr bwMode="auto">
              <a:xfrm>
                <a:off x="1544" y="2185"/>
                <a:ext cx="106" cy="85"/>
              </a:xfrm>
              <a:custGeom>
                <a:avLst/>
                <a:gdLst/>
                <a:ahLst/>
                <a:cxnLst>
                  <a:cxn ang="0">
                    <a:pos x="103" y="62"/>
                  </a:cxn>
                  <a:cxn ang="0">
                    <a:pos x="103" y="62"/>
                  </a:cxn>
                  <a:cxn ang="0">
                    <a:pos x="103" y="60"/>
                  </a:cxn>
                  <a:cxn ang="0">
                    <a:pos x="105" y="57"/>
                  </a:cxn>
                  <a:cxn ang="0">
                    <a:pos x="105" y="55"/>
                  </a:cxn>
                  <a:cxn ang="0">
                    <a:pos x="105" y="51"/>
                  </a:cxn>
                  <a:cxn ang="0">
                    <a:pos x="103" y="49"/>
                  </a:cxn>
                  <a:cxn ang="0">
                    <a:pos x="103" y="46"/>
                  </a:cxn>
                  <a:cxn ang="0">
                    <a:pos x="102" y="44"/>
                  </a:cxn>
                  <a:cxn ang="0">
                    <a:pos x="101" y="41"/>
                  </a:cxn>
                  <a:cxn ang="0">
                    <a:pos x="97" y="38"/>
                  </a:cxn>
                  <a:cxn ang="0">
                    <a:pos x="92" y="35"/>
                  </a:cxn>
                  <a:cxn ang="0">
                    <a:pos x="87" y="31"/>
                  </a:cxn>
                  <a:cxn ang="0">
                    <a:pos x="82" y="27"/>
                  </a:cxn>
                  <a:cxn ang="0">
                    <a:pos x="78" y="23"/>
                  </a:cxn>
                  <a:cxn ang="0">
                    <a:pos x="76" y="22"/>
                  </a:cxn>
                  <a:cxn ang="0">
                    <a:pos x="75" y="21"/>
                  </a:cxn>
                  <a:cxn ang="0">
                    <a:pos x="70" y="0"/>
                  </a:cxn>
                  <a:cxn ang="0">
                    <a:pos x="0" y="12"/>
                  </a:cxn>
                  <a:cxn ang="0">
                    <a:pos x="3" y="38"/>
                  </a:cxn>
                  <a:cxn ang="0">
                    <a:pos x="7" y="66"/>
                  </a:cxn>
                  <a:cxn ang="0">
                    <a:pos x="22" y="84"/>
                  </a:cxn>
                  <a:cxn ang="0">
                    <a:pos x="103" y="62"/>
                  </a:cxn>
                </a:cxnLst>
                <a:rect l="0" t="0" r="r" b="b"/>
                <a:pathLst>
                  <a:path w="106" h="85">
                    <a:moveTo>
                      <a:pt x="103" y="62"/>
                    </a:moveTo>
                    <a:lnTo>
                      <a:pt x="103" y="62"/>
                    </a:lnTo>
                    <a:lnTo>
                      <a:pt x="103" y="60"/>
                    </a:lnTo>
                    <a:lnTo>
                      <a:pt x="105" y="57"/>
                    </a:lnTo>
                    <a:lnTo>
                      <a:pt x="105" y="55"/>
                    </a:lnTo>
                    <a:lnTo>
                      <a:pt x="105" y="51"/>
                    </a:lnTo>
                    <a:lnTo>
                      <a:pt x="103" y="49"/>
                    </a:lnTo>
                    <a:lnTo>
                      <a:pt x="103" y="46"/>
                    </a:lnTo>
                    <a:lnTo>
                      <a:pt x="102" y="44"/>
                    </a:lnTo>
                    <a:lnTo>
                      <a:pt x="101" y="41"/>
                    </a:lnTo>
                    <a:lnTo>
                      <a:pt x="97" y="38"/>
                    </a:lnTo>
                    <a:lnTo>
                      <a:pt x="92" y="35"/>
                    </a:lnTo>
                    <a:lnTo>
                      <a:pt x="87" y="31"/>
                    </a:lnTo>
                    <a:lnTo>
                      <a:pt x="82" y="27"/>
                    </a:lnTo>
                    <a:lnTo>
                      <a:pt x="78" y="23"/>
                    </a:lnTo>
                    <a:lnTo>
                      <a:pt x="76" y="22"/>
                    </a:lnTo>
                    <a:lnTo>
                      <a:pt x="75" y="21"/>
                    </a:lnTo>
                    <a:lnTo>
                      <a:pt x="70" y="0"/>
                    </a:lnTo>
                    <a:lnTo>
                      <a:pt x="0" y="12"/>
                    </a:lnTo>
                    <a:lnTo>
                      <a:pt x="3" y="38"/>
                    </a:lnTo>
                    <a:lnTo>
                      <a:pt x="7" y="66"/>
                    </a:lnTo>
                    <a:lnTo>
                      <a:pt x="22" y="84"/>
                    </a:lnTo>
                    <a:lnTo>
                      <a:pt x="103" y="62"/>
                    </a:lnTo>
                  </a:path>
                </a:pathLst>
              </a:custGeom>
              <a:solidFill>
                <a:srgbClr val="FFCB3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59" name="Freeform 371"/>
              <p:cNvSpPr>
                <a:spLocks/>
              </p:cNvSpPr>
              <p:nvPr/>
            </p:nvSpPr>
            <p:spPr bwMode="auto">
              <a:xfrm>
                <a:off x="1566" y="2229"/>
                <a:ext cx="80" cy="36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15"/>
                  </a:cxn>
                  <a:cxn ang="0">
                    <a:pos x="0" y="35"/>
                  </a:cxn>
                  <a:cxn ang="0">
                    <a:pos x="0" y="21"/>
                  </a:cxn>
                  <a:cxn ang="0">
                    <a:pos x="79" y="0"/>
                  </a:cxn>
                </a:cxnLst>
                <a:rect l="0" t="0" r="r" b="b"/>
                <a:pathLst>
                  <a:path w="80" h="36">
                    <a:moveTo>
                      <a:pt x="79" y="0"/>
                    </a:moveTo>
                    <a:lnTo>
                      <a:pt x="79" y="15"/>
                    </a:lnTo>
                    <a:lnTo>
                      <a:pt x="0" y="35"/>
                    </a:lnTo>
                    <a:lnTo>
                      <a:pt x="0" y="21"/>
                    </a:lnTo>
                    <a:lnTo>
                      <a:pt x="79" y="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60" name="Freeform 372"/>
              <p:cNvSpPr>
                <a:spLocks/>
              </p:cNvSpPr>
              <p:nvPr/>
            </p:nvSpPr>
            <p:spPr bwMode="auto">
              <a:xfrm>
                <a:off x="1524" y="2175"/>
                <a:ext cx="44" cy="95"/>
              </a:xfrm>
              <a:custGeom>
                <a:avLst/>
                <a:gdLst/>
                <a:ahLst/>
                <a:cxnLst>
                  <a:cxn ang="0">
                    <a:pos x="43" y="94"/>
                  </a:cxn>
                  <a:cxn ang="0">
                    <a:pos x="43" y="94"/>
                  </a:cxn>
                  <a:cxn ang="0">
                    <a:pos x="43" y="91"/>
                  </a:cxn>
                  <a:cxn ang="0">
                    <a:pos x="43" y="87"/>
                  </a:cxn>
                  <a:cxn ang="0">
                    <a:pos x="43" y="84"/>
                  </a:cxn>
                  <a:cxn ang="0">
                    <a:pos x="43" y="80"/>
                  </a:cxn>
                  <a:cxn ang="0">
                    <a:pos x="41" y="76"/>
                  </a:cxn>
                  <a:cxn ang="0">
                    <a:pos x="41" y="72"/>
                  </a:cxn>
                  <a:cxn ang="0">
                    <a:pos x="40" y="70"/>
                  </a:cxn>
                  <a:cxn ang="0">
                    <a:pos x="39" y="67"/>
                  </a:cxn>
                  <a:cxn ang="0">
                    <a:pos x="37" y="64"/>
                  </a:cxn>
                  <a:cxn ang="0">
                    <a:pos x="35" y="60"/>
                  </a:cxn>
                  <a:cxn ang="0">
                    <a:pos x="32" y="57"/>
                  </a:cxn>
                  <a:cxn ang="0">
                    <a:pos x="30" y="54"/>
                  </a:cxn>
                  <a:cxn ang="0">
                    <a:pos x="29" y="51"/>
                  </a:cxn>
                  <a:cxn ang="0">
                    <a:pos x="27" y="49"/>
                  </a:cxn>
                  <a:cxn ang="0">
                    <a:pos x="26" y="49"/>
                  </a:cxn>
                  <a:cxn ang="0">
                    <a:pos x="24" y="22"/>
                  </a:cxn>
                  <a:cxn ang="0">
                    <a:pos x="0" y="0"/>
                  </a:cxn>
                  <a:cxn ang="0">
                    <a:pos x="0" y="49"/>
                  </a:cxn>
                  <a:cxn ang="0">
                    <a:pos x="43" y="94"/>
                  </a:cxn>
                </a:cxnLst>
                <a:rect l="0" t="0" r="r" b="b"/>
                <a:pathLst>
                  <a:path w="44" h="95">
                    <a:moveTo>
                      <a:pt x="43" y="94"/>
                    </a:moveTo>
                    <a:lnTo>
                      <a:pt x="43" y="94"/>
                    </a:lnTo>
                    <a:lnTo>
                      <a:pt x="43" y="91"/>
                    </a:lnTo>
                    <a:lnTo>
                      <a:pt x="43" y="87"/>
                    </a:lnTo>
                    <a:lnTo>
                      <a:pt x="43" y="84"/>
                    </a:lnTo>
                    <a:lnTo>
                      <a:pt x="43" y="80"/>
                    </a:lnTo>
                    <a:lnTo>
                      <a:pt x="41" y="76"/>
                    </a:lnTo>
                    <a:lnTo>
                      <a:pt x="41" y="72"/>
                    </a:lnTo>
                    <a:lnTo>
                      <a:pt x="40" y="70"/>
                    </a:lnTo>
                    <a:lnTo>
                      <a:pt x="39" y="67"/>
                    </a:lnTo>
                    <a:lnTo>
                      <a:pt x="37" y="64"/>
                    </a:lnTo>
                    <a:lnTo>
                      <a:pt x="35" y="60"/>
                    </a:lnTo>
                    <a:lnTo>
                      <a:pt x="32" y="57"/>
                    </a:lnTo>
                    <a:lnTo>
                      <a:pt x="30" y="54"/>
                    </a:lnTo>
                    <a:lnTo>
                      <a:pt x="29" y="51"/>
                    </a:lnTo>
                    <a:lnTo>
                      <a:pt x="27" y="49"/>
                    </a:lnTo>
                    <a:lnTo>
                      <a:pt x="26" y="49"/>
                    </a:lnTo>
                    <a:lnTo>
                      <a:pt x="24" y="22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43" y="94"/>
                    </a:lnTo>
                  </a:path>
                </a:pathLst>
              </a:custGeom>
              <a:solidFill>
                <a:srgbClr val="CD9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61" name="Freeform 373"/>
              <p:cNvSpPr>
                <a:spLocks/>
              </p:cNvSpPr>
              <p:nvPr/>
            </p:nvSpPr>
            <p:spPr bwMode="auto">
              <a:xfrm>
                <a:off x="1526" y="2234"/>
                <a:ext cx="21" cy="41"/>
              </a:xfrm>
              <a:custGeom>
                <a:avLst/>
                <a:gdLst/>
                <a:ahLst/>
                <a:cxnLst>
                  <a:cxn ang="0">
                    <a:pos x="11" y="40"/>
                  </a:cxn>
                  <a:cxn ang="0">
                    <a:pos x="14" y="40"/>
                  </a:cxn>
                  <a:cxn ang="0">
                    <a:pos x="16" y="39"/>
                  </a:cxn>
                  <a:cxn ang="0">
                    <a:pos x="17" y="36"/>
                  </a:cxn>
                  <a:cxn ang="0">
                    <a:pos x="19" y="34"/>
                  </a:cxn>
                  <a:cxn ang="0">
                    <a:pos x="19" y="31"/>
                  </a:cxn>
                  <a:cxn ang="0">
                    <a:pos x="20" y="28"/>
                  </a:cxn>
                  <a:cxn ang="0">
                    <a:pos x="20" y="24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19" y="11"/>
                  </a:cxn>
                  <a:cxn ang="0">
                    <a:pos x="17" y="9"/>
                  </a:cxn>
                  <a:cxn ang="0">
                    <a:pos x="16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4" y="1"/>
                  </a:cxn>
                  <a:cxn ang="0">
                    <a:pos x="3" y="4"/>
                  </a:cxn>
                  <a:cxn ang="0">
                    <a:pos x="1" y="6"/>
                  </a:cxn>
                  <a:cxn ang="0">
                    <a:pos x="1" y="9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0" y="25"/>
                  </a:cxn>
                  <a:cxn ang="0">
                    <a:pos x="1" y="29"/>
                  </a:cxn>
                  <a:cxn ang="0">
                    <a:pos x="3" y="31"/>
                  </a:cxn>
                  <a:cxn ang="0">
                    <a:pos x="4" y="35"/>
                  </a:cxn>
                  <a:cxn ang="0">
                    <a:pos x="6" y="38"/>
                  </a:cxn>
                  <a:cxn ang="0">
                    <a:pos x="7" y="39"/>
                  </a:cxn>
                  <a:cxn ang="0">
                    <a:pos x="10" y="40"/>
                  </a:cxn>
                  <a:cxn ang="0">
                    <a:pos x="11" y="40"/>
                  </a:cxn>
                </a:cxnLst>
                <a:rect l="0" t="0" r="r" b="b"/>
                <a:pathLst>
                  <a:path w="21" h="41">
                    <a:moveTo>
                      <a:pt x="11" y="40"/>
                    </a:moveTo>
                    <a:lnTo>
                      <a:pt x="14" y="40"/>
                    </a:lnTo>
                    <a:lnTo>
                      <a:pt x="16" y="39"/>
                    </a:lnTo>
                    <a:lnTo>
                      <a:pt x="17" y="36"/>
                    </a:lnTo>
                    <a:lnTo>
                      <a:pt x="19" y="34"/>
                    </a:lnTo>
                    <a:lnTo>
                      <a:pt x="19" y="31"/>
                    </a:lnTo>
                    <a:lnTo>
                      <a:pt x="20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0" y="15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6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3" y="31"/>
                    </a:lnTo>
                    <a:lnTo>
                      <a:pt x="4" y="35"/>
                    </a:lnTo>
                    <a:lnTo>
                      <a:pt x="6" y="38"/>
                    </a:lnTo>
                    <a:lnTo>
                      <a:pt x="7" y="39"/>
                    </a:lnTo>
                    <a:lnTo>
                      <a:pt x="10" y="40"/>
                    </a:lnTo>
                    <a:lnTo>
                      <a:pt x="11" y="4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62" name="Freeform 374"/>
              <p:cNvSpPr>
                <a:spLocks/>
              </p:cNvSpPr>
              <p:nvPr/>
            </p:nvSpPr>
            <p:spPr bwMode="auto">
              <a:xfrm>
                <a:off x="1522" y="2240"/>
                <a:ext cx="21" cy="29"/>
              </a:xfrm>
              <a:custGeom>
                <a:avLst/>
                <a:gdLst/>
                <a:ahLst/>
                <a:cxnLst>
                  <a:cxn ang="0">
                    <a:pos x="13" y="28"/>
                  </a:cxn>
                  <a:cxn ang="0">
                    <a:pos x="13" y="28"/>
                  </a:cxn>
                  <a:cxn ang="0">
                    <a:pos x="15" y="27"/>
                  </a:cxn>
                  <a:cxn ang="0">
                    <a:pos x="18" y="25"/>
                  </a:cxn>
                  <a:cxn ang="0">
                    <a:pos x="18" y="24"/>
                  </a:cxn>
                  <a:cxn ang="0">
                    <a:pos x="20" y="22"/>
                  </a:cxn>
                  <a:cxn ang="0">
                    <a:pos x="20" y="19"/>
                  </a:cxn>
                  <a:cxn ang="0">
                    <a:pos x="20" y="17"/>
                  </a:cxn>
                  <a:cxn ang="0">
                    <a:pos x="20" y="14"/>
                  </a:cxn>
                  <a:cxn ang="0">
                    <a:pos x="20" y="11"/>
                  </a:cxn>
                  <a:cxn ang="0">
                    <a:pos x="18" y="9"/>
                  </a:cxn>
                  <a:cxn ang="0">
                    <a:pos x="18" y="6"/>
                  </a:cxn>
                  <a:cxn ang="0">
                    <a:pos x="15" y="4"/>
                  </a:cxn>
                  <a:cxn ang="0">
                    <a:pos x="15" y="3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8" y="1"/>
                  </a:cxn>
                  <a:cxn ang="0">
                    <a:pos x="5" y="1"/>
                  </a:cxn>
                  <a:cxn ang="0">
                    <a:pos x="3" y="3"/>
                  </a:cxn>
                  <a:cxn ang="0">
                    <a:pos x="3" y="5"/>
                  </a:cxn>
                  <a:cxn ang="0">
                    <a:pos x="0" y="6"/>
                  </a:cxn>
                  <a:cxn ang="0">
                    <a:pos x="0" y="9"/>
                  </a:cxn>
                  <a:cxn ang="0">
                    <a:pos x="0" y="11"/>
                  </a:cxn>
                  <a:cxn ang="0">
                    <a:pos x="0" y="15"/>
                  </a:cxn>
                  <a:cxn ang="0">
                    <a:pos x="0" y="18"/>
                  </a:cxn>
                  <a:cxn ang="0">
                    <a:pos x="3" y="20"/>
                  </a:cxn>
                  <a:cxn ang="0">
                    <a:pos x="3" y="23"/>
                  </a:cxn>
                  <a:cxn ang="0">
                    <a:pos x="5" y="24"/>
                  </a:cxn>
                  <a:cxn ang="0">
                    <a:pos x="5" y="25"/>
                  </a:cxn>
                  <a:cxn ang="0">
                    <a:pos x="8" y="27"/>
                  </a:cxn>
                  <a:cxn ang="0">
                    <a:pos x="10" y="28"/>
                  </a:cxn>
                  <a:cxn ang="0">
                    <a:pos x="13" y="28"/>
                  </a:cxn>
                </a:cxnLst>
                <a:rect l="0" t="0" r="r" b="b"/>
                <a:pathLst>
                  <a:path w="21" h="29">
                    <a:moveTo>
                      <a:pt x="13" y="28"/>
                    </a:moveTo>
                    <a:lnTo>
                      <a:pt x="13" y="28"/>
                    </a:lnTo>
                    <a:lnTo>
                      <a:pt x="15" y="27"/>
                    </a:lnTo>
                    <a:lnTo>
                      <a:pt x="18" y="25"/>
                    </a:lnTo>
                    <a:lnTo>
                      <a:pt x="18" y="24"/>
                    </a:lnTo>
                    <a:lnTo>
                      <a:pt x="20" y="22"/>
                    </a:lnTo>
                    <a:lnTo>
                      <a:pt x="20" y="19"/>
                    </a:lnTo>
                    <a:lnTo>
                      <a:pt x="20" y="17"/>
                    </a:lnTo>
                    <a:lnTo>
                      <a:pt x="20" y="14"/>
                    </a:lnTo>
                    <a:lnTo>
                      <a:pt x="20" y="11"/>
                    </a:lnTo>
                    <a:lnTo>
                      <a:pt x="18" y="9"/>
                    </a:lnTo>
                    <a:lnTo>
                      <a:pt x="18" y="6"/>
                    </a:lnTo>
                    <a:lnTo>
                      <a:pt x="15" y="4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3" y="20"/>
                    </a:lnTo>
                    <a:lnTo>
                      <a:pt x="3" y="23"/>
                    </a:lnTo>
                    <a:lnTo>
                      <a:pt x="5" y="24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13" y="28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63" name="Freeform 375"/>
              <p:cNvSpPr>
                <a:spLocks/>
              </p:cNvSpPr>
              <p:nvPr/>
            </p:nvSpPr>
            <p:spPr bwMode="auto">
              <a:xfrm>
                <a:off x="1561" y="2242"/>
                <a:ext cx="90" cy="3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20"/>
                  </a:cxn>
                  <a:cxn ang="0">
                    <a:pos x="1" y="20"/>
                  </a:cxn>
                  <a:cxn ang="0">
                    <a:pos x="1" y="21"/>
                  </a:cxn>
                  <a:cxn ang="0">
                    <a:pos x="1" y="22"/>
                  </a:cxn>
                  <a:cxn ang="0">
                    <a:pos x="2" y="22"/>
                  </a:cxn>
                  <a:cxn ang="0">
                    <a:pos x="2" y="23"/>
                  </a:cxn>
                  <a:cxn ang="0">
                    <a:pos x="4" y="25"/>
                  </a:cxn>
                  <a:cxn ang="0">
                    <a:pos x="5" y="25"/>
                  </a:cxn>
                  <a:cxn ang="0">
                    <a:pos x="9" y="23"/>
                  </a:cxn>
                  <a:cxn ang="0">
                    <a:pos x="19" y="21"/>
                  </a:cxn>
                  <a:cxn ang="0">
                    <a:pos x="31" y="17"/>
                  </a:cxn>
                  <a:cxn ang="0">
                    <a:pos x="46" y="14"/>
                  </a:cxn>
                  <a:cxn ang="0">
                    <a:pos x="60" y="10"/>
                  </a:cxn>
                  <a:cxn ang="0">
                    <a:pos x="73" y="7"/>
                  </a:cxn>
                  <a:cxn ang="0">
                    <a:pos x="83" y="5"/>
                  </a:cxn>
                  <a:cxn ang="0">
                    <a:pos x="85" y="4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1"/>
                  </a:cxn>
                  <a:cxn ang="0">
                    <a:pos x="89" y="1"/>
                  </a:cxn>
                  <a:cxn ang="0">
                    <a:pos x="89" y="1"/>
                  </a:cxn>
                  <a:cxn ang="0">
                    <a:pos x="89" y="3"/>
                  </a:cxn>
                  <a:cxn ang="0">
                    <a:pos x="89" y="3"/>
                  </a:cxn>
                  <a:cxn ang="0">
                    <a:pos x="89" y="4"/>
                  </a:cxn>
                  <a:cxn ang="0">
                    <a:pos x="89" y="5"/>
                  </a:cxn>
                  <a:cxn ang="0">
                    <a:pos x="89" y="7"/>
                  </a:cxn>
                  <a:cxn ang="0">
                    <a:pos x="88" y="9"/>
                  </a:cxn>
                  <a:cxn ang="0">
                    <a:pos x="88" y="10"/>
                  </a:cxn>
                  <a:cxn ang="0">
                    <a:pos x="88" y="11"/>
                  </a:cxn>
                  <a:cxn ang="0">
                    <a:pos x="86" y="11"/>
                  </a:cxn>
                  <a:cxn ang="0">
                    <a:pos x="86" y="11"/>
                  </a:cxn>
                  <a:cxn ang="0">
                    <a:pos x="84" y="12"/>
                  </a:cxn>
                  <a:cxn ang="0">
                    <a:pos x="74" y="15"/>
                  </a:cxn>
                  <a:cxn ang="0">
                    <a:pos x="61" y="18"/>
                  </a:cxn>
                  <a:cxn ang="0">
                    <a:pos x="46" y="22"/>
                  </a:cxn>
                  <a:cxn ang="0">
                    <a:pos x="31" y="27"/>
                  </a:cxn>
                  <a:cxn ang="0">
                    <a:pos x="17" y="29"/>
                  </a:cxn>
                  <a:cxn ang="0">
                    <a:pos x="9" y="32"/>
                  </a:cxn>
                  <a:cxn ang="0">
                    <a:pos x="5" y="33"/>
                  </a:cxn>
                  <a:cxn ang="0">
                    <a:pos x="4" y="32"/>
                  </a:cxn>
                  <a:cxn ang="0">
                    <a:pos x="4" y="32"/>
                  </a:cxn>
                  <a:cxn ang="0">
                    <a:pos x="2" y="31"/>
                  </a:cxn>
                  <a:cxn ang="0">
                    <a:pos x="2" y="29"/>
                  </a:cxn>
                  <a:cxn ang="0">
                    <a:pos x="1" y="28"/>
                  </a:cxn>
                  <a:cxn ang="0">
                    <a:pos x="1" y="28"/>
                  </a:cxn>
                  <a:cxn ang="0">
                    <a:pos x="1" y="27"/>
                  </a:cxn>
                  <a:cxn ang="0">
                    <a:pos x="1" y="27"/>
                  </a:cxn>
                  <a:cxn ang="0">
                    <a:pos x="0" y="18"/>
                  </a:cxn>
                </a:cxnLst>
                <a:rect l="0" t="0" r="r" b="b"/>
                <a:pathLst>
                  <a:path w="90" h="34">
                    <a:moveTo>
                      <a:pt x="0" y="18"/>
                    </a:moveTo>
                    <a:lnTo>
                      <a:pt x="0" y="20"/>
                    </a:lnTo>
                    <a:lnTo>
                      <a:pt x="1" y="20"/>
                    </a:lnTo>
                    <a:lnTo>
                      <a:pt x="1" y="21"/>
                    </a:lnTo>
                    <a:lnTo>
                      <a:pt x="1" y="22"/>
                    </a:lnTo>
                    <a:lnTo>
                      <a:pt x="2" y="22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5" y="25"/>
                    </a:lnTo>
                    <a:lnTo>
                      <a:pt x="9" y="23"/>
                    </a:lnTo>
                    <a:lnTo>
                      <a:pt x="19" y="21"/>
                    </a:lnTo>
                    <a:lnTo>
                      <a:pt x="31" y="17"/>
                    </a:lnTo>
                    <a:lnTo>
                      <a:pt x="46" y="14"/>
                    </a:lnTo>
                    <a:lnTo>
                      <a:pt x="60" y="10"/>
                    </a:lnTo>
                    <a:lnTo>
                      <a:pt x="73" y="7"/>
                    </a:lnTo>
                    <a:lnTo>
                      <a:pt x="83" y="5"/>
                    </a:lnTo>
                    <a:lnTo>
                      <a:pt x="85" y="4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1"/>
                    </a:lnTo>
                    <a:lnTo>
                      <a:pt x="89" y="1"/>
                    </a:lnTo>
                    <a:lnTo>
                      <a:pt x="89" y="1"/>
                    </a:lnTo>
                    <a:lnTo>
                      <a:pt x="89" y="3"/>
                    </a:lnTo>
                    <a:lnTo>
                      <a:pt x="89" y="3"/>
                    </a:lnTo>
                    <a:lnTo>
                      <a:pt x="89" y="4"/>
                    </a:lnTo>
                    <a:lnTo>
                      <a:pt x="89" y="5"/>
                    </a:lnTo>
                    <a:lnTo>
                      <a:pt x="89" y="7"/>
                    </a:lnTo>
                    <a:lnTo>
                      <a:pt x="88" y="9"/>
                    </a:lnTo>
                    <a:lnTo>
                      <a:pt x="88" y="10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6" y="11"/>
                    </a:lnTo>
                    <a:lnTo>
                      <a:pt x="84" y="12"/>
                    </a:lnTo>
                    <a:lnTo>
                      <a:pt x="74" y="15"/>
                    </a:lnTo>
                    <a:lnTo>
                      <a:pt x="61" y="18"/>
                    </a:lnTo>
                    <a:lnTo>
                      <a:pt x="46" y="22"/>
                    </a:lnTo>
                    <a:lnTo>
                      <a:pt x="31" y="27"/>
                    </a:lnTo>
                    <a:lnTo>
                      <a:pt x="17" y="29"/>
                    </a:lnTo>
                    <a:lnTo>
                      <a:pt x="9" y="32"/>
                    </a:lnTo>
                    <a:lnTo>
                      <a:pt x="5" y="33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1" y="28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1" y="27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64" name="Freeform 376"/>
              <p:cNvSpPr>
                <a:spLocks/>
              </p:cNvSpPr>
              <p:nvPr/>
            </p:nvSpPr>
            <p:spPr bwMode="auto">
              <a:xfrm>
                <a:off x="1547" y="2184"/>
                <a:ext cx="67" cy="34"/>
              </a:xfrm>
              <a:custGeom>
                <a:avLst/>
                <a:gdLst/>
                <a:ahLst/>
                <a:cxnLst>
                  <a:cxn ang="0">
                    <a:pos x="4" y="33"/>
                  </a:cxn>
                  <a:cxn ang="0">
                    <a:pos x="4" y="33"/>
                  </a:cxn>
                  <a:cxn ang="0">
                    <a:pos x="7" y="33"/>
                  </a:cxn>
                  <a:cxn ang="0">
                    <a:pos x="10" y="33"/>
                  </a:cxn>
                  <a:cxn ang="0">
                    <a:pos x="15" y="31"/>
                  </a:cxn>
                  <a:cxn ang="0">
                    <a:pos x="20" y="31"/>
                  </a:cxn>
                  <a:cxn ang="0">
                    <a:pos x="27" y="30"/>
                  </a:cxn>
                  <a:cxn ang="0">
                    <a:pos x="33" y="29"/>
                  </a:cxn>
                  <a:cxn ang="0">
                    <a:pos x="40" y="27"/>
                  </a:cxn>
                  <a:cxn ang="0">
                    <a:pos x="46" y="26"/>
                  </a:cxn>
                  <a:cxn ang="0">
                    <a:pos x="51" y="24"/>
                  </a:cxn>
                  <a:cxn ang="0">
                    <a:pos x="56" y="22"/>
                  </a:cxn>
                  <a:cxn ang="0">
                    <a:pos x="60" y="21"/>
                  </a:cxn>
                  <a:cxn ang="0">
                    <a:pos x="63" y="20"/>
                  </a:cxn>
                  <a:cxn ang="0">
                    <a:pos x="65" y="19"/>
                  </a:cxn>
                  <a:cxn ang="0">
                    <a:pos x="66" y="19"/>
                  </a:cxn>
                  <a:cxn ang="0">
                    <a:pos x="66" y="19"/>
                  </a:cxn>
                  <a:cxn ang="0">
                    <a:pos x="60" y="0"/>
                  </a:cxn>
                  <a:cxn ang="0">
                    <a:pos x="0" y="12"/>
                  </a:cxn>
                  <a:cxn ang="0">
                    <a:pos x="3" y="33"/>
                  </a:cxn>
                  <a:cxn ang="0">
                    <a:pos x="4" y="33"/>
                  </a:cxn>
                </a:cxnLst>
                <a:rect l="0" t="0" r="r" b="b"/>
                <a:pathLst>
                  <a:path w="67" h="34">
                    <a:moveTo>
                      <a:pt x="4" y="33"/>
                    </a:moveTo>
                    <a:lnTo>
                      <a:pt x="4" y="33"/>
                    </a:lnTo>
                    <a:lnTo>
                      <a:pt x="7" y="33"/>
                    </a:lnTo>
                    <a:lnTo>
                      <a:pt x="10" y="33"/>
                    </a:lnTo>
                    <a:lnTo>
                      <a:pt x="15" y="31"/>
                    </a:lnTo>
                    <a:lnTo>
                      <a:pt x="20" y="31"/>
                    </a:lnTo>
                    <a:lnTo>
                      <a:pt x="27" y="30"/>
                    </a:lnTo>
                    <a:lnTo>
                      <a:pt x="33" y="29"/>
                    </a:lnTo>
                    <a:lnTo>
                      <a:pt x="40" y="27"/>
                    </a:lnTo>
                    <a:lnTo>
                      <a:pt x="46" y="26"/>
                    </a:lnTo>
                    <a:lnTo>
                      <a:pt x="51" y="24"/>
                    </a:lnTo>
                    <a:lnTo>
                      <a:pt x="56" y="22"/>
                    </a:lnTo>
                    <a:lnTo>
                      <a:pt x="60" y="21"/>
                    </a:lnTo>
                    <a:lnTo>
                      <a:pt x="63" y="20"/>
                    </a:lnTo>
                    <a:lnTo>
                      <a:pt x="65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0" y="0"/>
                    </a:lnTo>
                    <a:lnTo>
                      <a:pt x="0" y="12"/>
                    </a:lnTo>
                    <a:lnTo>
                      <a:pt x="3" y="33"/>
                    </a:lnTo>
                    <a:lnTo>
                      <a:pt x="4" y="33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65" name="Freeform 377"/>
              <p:cNvSpPr>
                <a:spLocks/>
              </p:cNvSpPr>
              <p:nvPr/>
            </p:nvSpPr>
            <p:spPr bwMode="auto">
              <a:xfrm>
                <a:off x="1558" y="2189"/>
                <a:ext cx="55" cy="26"/>
              </a:xfrm>
              <a:custGeom>
                <a:avLst/>
                <a:gdLst/>
                <a:ahLst/>
                <a:cxnLst>
                  <a:cxn ang="0">
                    <a:pos x="13" y="25"/>
                  </a:cxn>
                  <a:cxn ang="0">
                    <a:pos x="18" y="23"/>
                  </a:cxn>
                  <a:cxn ang="0">
                    <a:pos x="27" y="21"/>
                  </a:cxn>
                  <a:cxn ang="0">
                    <a:pos x="34" y="20"/>
                  </a:cxn>
                  <a:cxn ang="0">
                    <a:pos x="38" y="18"/>
                  </a:cxn>
                  <a:cxn ang="0">
                    <a:pos x="44" y="17"/>
                  </a:cxn>
                  <a:cxn ang="0">
                    <a:pos x="49" y="15"/>
                  </a:cxn>
                  <a:cxn ang="0">
                    <a:pos x="53" y="13"/>
                  </a:cxn>
                  <a:cxn ang="0">
                    <a:pos x="53" y="11"/>
                  </a:cxn>
                  <a:cxn ang="0">
                    <a:pos x="52" y="7"/>
                  </a:cxn>
                  <a:cxn ang="0">
                    <a:pos x="51" y="2"/>
                  </a:cxn>
                  <a:cxn ang="0">
                    <a:pos x="49" y="0"/>
                  </a:cxn>
                  <a:cxn ang="0">
                    <a:pos x="49" y="0"/>
                  </a:cxn>
                  <a:cxn ang="0">
                    <a:pos x="46" y="0"/>
                  </a:cxn>
                  <a:cxn ang="0">
                    <a:pos x="41" y="1"/>
                  </a:cxn>
                  <a:cxn ang="0">
                    <a:pos x="36" y="2"/>
                  </a:cxn>
                  <a:cxn ang="0">
                    <a:pos x="32" y="3"/>
                  </a:cxn>
                  <a:cxn ang="0">
                    <a:pos x="29" y="5"/>
                  </a:cxn>
                  <a:cxn ang="0">
                    <a:pos x="27" y="6"/>
                  </a:cxn>
                  <a:cxn ang="0">
                    <a:pos x="27" y="8"/>
                  </a:cxn>
                  <a:cxn ang="0">
                    <a:pos x="33" y="10"/>
                  </a:cxn>
                  <a:cxn ang="0">
                    <a:pos x="37" y="11"/>
                  </a:cxn>
                  <a:cxn ang="0">
                    <a:pos x="34" y="13"/>
                  </a:cxn>
                  <a:cxn ang="0">
                    <a:pos x="29" y="16"/>
                  </a:cxn>
                  <a:cxn ang="0">
                    <a:pos x="24" y="18"/>
                  </a:cxn>
                  <a:cxn ang="0">
                    <a:pos x="18" y="21"/>
                  </a:cxn>
                  <a:cxn ang="0">
                    <a:pos x="12" y="22"/>
                  </a:cxn>
                  <a:cxn ang="0">
                    <a:pos x="4" y="23"/>
                  </a:cxn>
                  <a:cxn ang="0">
                    <a:pos x="0" y="25"/>
                  </a:cxn>
                  <a:cxn ang="0">
                    <a:pos x="2" y="25"/>
                  </a:cxn>
                  <a:cxn ang="0">
                    <a:pos x="7" y="25"/>
                  </a:cxn>
                  <a:cxn ang="0">
                    <a:pos x="12" y="25"/>
                  </a:cxn>
                </a:cxnLst>
                <a:rect l="0" t="0" r="r" b="b"/>
                <a:pathLst>
                  <a:path w="55" h="26">
                    <a:moveTo>
                      <a:pt x="12" y="25"/>
                    </a:moveTo>
                    <a:lnTo>
                      <a:pt x="13" y="25"/>
                    </a:lnTo>
                    <a:lnTo>
                      <a:pt x="15" y="23"/>
                    </a:lnTo>
                    <a:lnTo>
                      <a:pt x="18" y="23"/>
                    </a:lnTo>
                    <a:lnTo>
                      <a:pt x="23" y="22"/>
                    </a:lnTo>
                    <a:lnTo>
                      <a:pt x="27" y="21"/>
                    </a:lnTo>
                    <a:lnTo>
                      <a:pt x="31" y="21"/>
                    </a:lnTo>
                    <a:lnTo>
                      <a:pt x="34" y="20"/>
                    </a:lnTo>
                    <a:lnTo>
                      <a:pt x="37" y="18"/>
                    </a:lnTo>
                    <a:lnTo>
                      <a:pt x="38" y="18"/>
                    </a:lnTo>
                    <a:lnTo>
                      <a:pt x="41" y="17"/>
                    </a:lnTo>
                    <a:lnTo>
                      <a:pt x="44" y="17"/>
                    </a:lnTo>
                    <a:lnTo>
                      <a:pt x="47" y="16"/>
                    </a:lnTo>
                    <a:lnTo>
                      <a:pt x="49" y="15"/>
                    </a:lnTo>
                    <a:lnTo>
                      <a:pt x="52" y="15"/>
                    </a:lnTo>
                    <a:lnTo>
                      <a:pt x="53" y="13"/>
                    </a:lnTo>
                    <a:lnTo>
                      <a:pt x="54" y="12"/>
                    </a:lnTo>
                    <a:lnTo>
                      <a:pt x="53" y="11"/>
                    </a:lnTo>
                    <a:lnTo>
                      <a:pt x="53" y="10"/>
                    </a:lnTo>
                    <a:lnTo>
                      <a:pt x="52" y="7"/>
                    </a:lnTo>
                    <a:lnTo>
                      <a:pt x="52" y="5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3" y="0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2" y="3"/>
                    </a:lnTo>
                    <a:lnTo>
                      <a:pt x="31" y="3"/>
                    </a:lnTo>
                    <a:lnTo>
                      <a:pt x="29" y="5"/>
                    </a:lnTo>
                    <a:lnTo>
                      <a:pt x="27" y="6"/>
                    </a:lnTo>
                    <a:lnTo>
                      <a:pt x="27" y="6"/>
                    </a:lnTo>
                    <a:lnTo>
                      <a:pt x="27" y="7"/>
                    </a:lnTo>
                    <a:lnTo>
                      <a:pt x="27" y="8"/>
                    </a:lnTo>
                    <a:lnTo>
                      <a:pt x="28" y="8"/>
                    </a:lnTo>
                    <a:lnTo>
                      <a:pt x="33" y="10"/>
                    </a:lnTo>
                    <a:lnTo>
                      <a:pt x="36" y="11"/>
                    </a:lnTo>
                    <a:lnTo>
                      <a:pt x="37" y="11"/>
                    </a:lnTo>
                    <a:lnTo>
                      <a:pt x="37" y="12"/>
                    </a:lnTo>
                    <a:lnTo>
                      <a:pt x="34" y="13"/>
                    </a:lnTo>
                    <a:lnTo>
                      <a:pt x="32" y="15"/>
                    </a:lnTo>
                    <a:lnTo>
                      <a:pt x="29" y="16"/>
                    </a:lnTo>
                    <a:lnTo>
                      <a:pt x="27" y="17"/>
                    </a:lnTo>
                    <a:lnTo>
                      <a:pt x="24" y="18"/>
                    </a:lnTo>
                    <a:lnTo>
                      <a:pt x="22" y="20"/>
                    </a:lnTo>
                    <a:lnTo>
                      <a:pt x="18" y="21"/>
                    </a:lnTo>
                    <a:lnTo>
                      <a:pt x="15" y="22"/>
                    </a:lnTo>
                    <a:lnTo>
                      <a:pt x="12" y="22"/>
                    </a:lnTo>
                    <a:lnTo>
                      <a:pt x="8" y="23"/>
                    </a:lnTo>
                    <a:lnTo>
                      <a:pt x="4" y="23"/>
                    </a:lnTo>
                    <a:lnTo>
                      <a:pt x="2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2" y="25"/>
                    </a:lnTo>
                    <a:lnTo>
                      <a:pt x="4" y="25"/>
                    </a:lnTo>
                    <a:lnTo>
                      <a:pt x="7" y="25"/>
                    </a:lnTo>
                    <a:lnTo>
                      <a:pt x="9" y="25"/>
                    </a:lnTo>
                    <a:lnTo>
                      <a:pt x="12" y="25"/>
                    </a:lnTo>
                    <a:lnTo>
                      <a:pt x="12" y="25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66" name="Freeform 378"/>
              <p:cNvSpPr>
                <a:spLocks/>
              </p:cNvSpPr>
              <p:nvPr/>
            </p:nvSpPr>
            <p:spPr bwMode="auto">
              <a:xfrm>
                <a:off x="1561" y="2250"/>
                <a:ext cx="21" cy="21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20" y="0"/>
                  </a:cxn>
                  <a:cxn ang="0">
                    <a:pos x="20" y="14"/>
                  </a:cxn>
                  <a:cxn ang="0">
                    <a:pos x="0" y="20"/>
                  </a:cxn>
                  <a:cxn ang="0">
                    <a:pos x="0" y="5"/>
                  </a:cxn>
                </a:cxnLst>
                <a:rect l="0" t="0" r="r" b="b"/>
                <a:pathLst>
                  <a:path w="21" h="21">
                    <a:moveTo>
                      <a:pt x="0" y="5"/>
                    </a:moveTo>
                    <a:lnTo>
                      <a:pt x="20" y="0"/>
                    </a:lnTo>
                    <a:lnTo>
                      <a:pt x="20" y="14"/>
                    </a:lnTo>
                    <a:lnTo>
                      <a:pt x="0" y="2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67" name="Freeform 379"/>
              <p:cNvSpPr>
                <a:spLocks/>
              </p:cNvSpPr>
              <p:nvPr/>
            </p:nvSpPr>
            <p:spPr bwMode="auto">
              <a:xfrm>
                <a:off x="1622" y="2234"/>
                <a:ext cx="21" cy="21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0" y="0"/>
                  </a:cxn>
                  <a:cxn ang="0">
                    <a:pos x="20" y="14"/>
                  </a:cxn>
                  <a:cxn ang="0">
                    <a:pos x="0" y="20"/>
                  </a:cxn>
                  <a:cxn ang="0">
                    <a:pos x="0" y="4"/>
                  </a:cxn>
                </a:cxnLst>
                <a:rect l="0" t="0" r="r" b="b"/>
                <a:pathLst>
                  <a:path w="21" h="21">
                    <a:moveTo>
                      <a:pt x="0" y="4"/>
                    </a:moveTo>
                    <a:lnTo>
                      <a:pt x="20" y="0"/>
                    </a:lnTo>
                    <a:lnTo>
                      <a:pt x="20" y="14"/>
                    </a:lnTo>
                    <a:lnTo>
                      <a:pt x="0" y="2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68" name="Line 380"/>
              <p:cNvSpPr>
                <a:spLocks noChangeShapeType="1"/>
              </p:cNvSpPr>
              <p:nvPr/>
            </p:nvSpPr>
            <p:spPr bwMode="auto">
              <a:xfrm flipV="1">
                <a:off x="1568" y="2238"/>
                <a:ext cx="75" cy="20"/>
              </a:xfrm>
              <a:prstGeom prst="line">
                <a:avLst/>
              </a:prstGeom>
              <a:noFill/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69" name="Freeform 381"/>
              <p:cNvSpPr>
                <a:spLocks/>
              </p:cNvSpPr>
              <p:nvPr/>
            </p:nvSpPr>
            <p:spPr bwMode="auto">
              <a:xfrm>
                <a:off x="1569" y="2238"/>
                <a:ext cx="76" cy="21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75" y="0"/>
                  </a:cxn>
                  <a:cxn ang="0">
                    <a:pos x="0" y="20"/>
                  </a:cxn>
                </a:cxnLst>
                <a:rect l="0" t="0" r="r" b="b"/>
                <a:pathLst>
                  <a:path w="76" h="21">
                    <a:moveTo>
                      <a:pt x="0" y="20"/>
                    </a:moveTo>
                    <a:lnTo>
                      <a:pt x="75" y="0"/>
                    </a:lnTo>
                    <a:lnTo>
                      <a:pt x="0" y="2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70" name="Freeform 382"/>
              <p:cNvSpPr>
                <a:spLocks/>
              </p:cNvSpPr>
              <p:nvPr/>
            </p:nvSpPr>
            <p:spPr bwMode="auto">
              <a:xfrm>
                <a:off x="1569" y="2210"/>
                <a:ext cx="62" cy="55"/>
              </a:xfrm>
              <a:custGeom>
                <a:avLst/>
                <a:gdLst/>
                <a:ahLst/>
                <a:cxnLst>
                  <a:cxn ang="0">
                    <a:pos x="16" y="50"/>
                  </a:cxn>
                  <a:cxn ang="0">
                    <a:pos x="16" y="50"/>
                  </a:cxn>
                  <a:cxn ang="0">
                    <a:pos x="16" y="47"/>
                  </a:cxn>
                  <a:cxn ang="0">
                    <a:pos x="16" y="45"/>
                  </a:cxn>
                  <a:cxn ang="0">
                    <a:pos x="15" y="41"/>
                  </a:cxn>
                  <a:cxn ang="0">
                    <a:pos x="15" y="37"/>
                  </a:cxn>
                  <a:cxn ang="0">
                    <a:pos x="15" y="35"/>
                  </a:cxn>
                  <a:cxn ang="0">
                    <a:pos x="15" y="32"/>
                  </a:cxn>
                  <a:cxn ang="0">
                    <a:pos x="14" y="31"/>
                  </a:cxn>
                  <a:cxn ang="0">
                    <a:pos x="12" y="29"/>
                  </a:cxn>
                  <a:cxn ang="0">
                    <a:pos x="10" y="26"/>
                  </a:cxn>
                  <a:cxn ang="0">
                    <a:pos x="7" y="22"/>
                  </a:cxn>
                  <a:cxn ang="0">
                    <a:pos x="5" y="18"/>
                  </a:cxn>
                  <a:cxn ang="0">
                    <a:pos x="4" y="16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0"/>
                  </a:cxn>
                  <a:cxn ang="0">
                    <a:pos x="5" y="10"/>
                  </a:cxn>
                  <a:cxn ang="0">
                    <a:pos x="9" y="8"/>
                  </a:cxn>
                  <a:cxn ang="0">
                    <a:pos x="12" y="8"/>
                  </a:cxn>
                  <a:cxn ang="0">
                    <a:pos x="16" y="7"/>
                  </a:cxn>
                  <a:cxn ang="0">
                    <a:pos x="20" y="6"/>
                  </a:cxn>
                  <a:cxn ang="0">
                    <a:pos x="22" y="6"/>
                  </a:cxn>
                  <a:cxn ang="0">
                    <a:pos x="26" y="5"/>
                  </a:cxn>
                  <a:cxn ang="0">
                    <a:pos x="29" y="3"/>
                  </a:cxn>
                  <a:cxn ang="0">
                    <a:pos x="31" y="2"/>
                  </a:cxn>
                  <a:cxn ang="0">
                    <a:pos x="33" y="1"/>
                  </a:cxn>
                  <a:cxn ang="0">
                    <a:pos x="36" y="1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42" y="1"/>
                  </a:cxn>
                  <a:cxn ang="0">
                    <a:pos x="45" y="3"/>
                  </a:cxn>
                  <a:cxn ang="0">
                    <a:pos x="48" y="6"/>
                  </a:cxn>
                  <a:cxn ang="0">
                    <a:pos x="52" y="8"/>
                  </a:cxn>
                  <a:cxn ang="0">
                    <a:pos x="56" y="12"/>
                  </a:cxn>
                  <a:cxn ang="0">
                    <a:pos x="58" y="15"/>
                  </a:cxn>
                  <a:cxn ang="0">
                    <a:pos x="60" y="16"/>
                  </a:cxn>
                  <a:cxn ang="0">
                    <a:pos x="60" y="20"/>
                  </a:cxn>
                  <a:cxn ang="0">
                    <a:pos x="61" y="22"/>
                  </a:cxn>
                  <a:cxn ang="0">
                    <a:pos x="61" y="27"/>
                  </a:cxn>
                  <a:cxn ang="0">
                    <a:pos x="61" y="31"/>
                  </a:cxn>
                  <a:cxn ang="0">
                    <a:pos x="61" y="35"/>
                  </a:cxn>
                  <a:cxn ang="0">
                    <a:pos x="61" y="39"/>
                  </a:cxn>
                  <a:cxn ang="0">
                    <a:pos x="61" y="41"/>
                  </a:cxn>
                  <a:cxn ang="0">
                    <a:pos x="61" y="41"/>
                  </a:cxn>
                  <a:cxn ang="0">
                    <a:pos x="15" y="54"/>
                  </a:cxn>
                  <a:cxn ang="0">
                    <a:pos x="16" y="50"/>
                  </a:cxn>
                </a:cxnLst>
                <a:rect l="0" t="0" r="r" b="b"/>
                <a:pathLst>
                  <a:path w="62" h="55">
                    <a:moveTo>
                      <a:pt x="16" y="50"/>
                    </a:moveTo>
                    <a:lnTo>
                      <a:pt x="16" y="50"/>
                    </a:lnTo>
                    <a:lnTo>
                      <a:pt x="16" y="47"/>
                    </a:lnTo>
                    <a:lnTo>
                      <a:pt x="16" y="45"/>
                    </a:lnTo>
                    <a:lnTo>
                      <a:pt x="15" y="41"/>
                    </a:lnTo>
                    <a:lnTo>
                      <a:pt x="15" y="37"/>
                    </a:lnTo>
                    <a:lnTo>
                      <a:pt x="15" y="35"/>
                    </a:lnTo>
                    <a:lnTo>
                      <a:pt x="15" y="32"/>
                    </a:lnTo>
                    <a:lnTo>
                      <a:pt x="14" y="31"/>
                    </a:lnTo>
                    <a:lnTo>
                      <a:pt x="12" y="29"/>
                    </a:lnTo>
                    <a:lnTo>
                      <a:pt x="10" y="26"/>
                    </a:lnTo>
                    <a:lnTo>
                      <a:pt x="7" y="22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5" y="10"/>
                    </a:lnTo>
                    <a:lnTo>
                      <a:pt x="9" y="8"/>
                    </a:lnTo>
                    <a:lnTo>
                      <a:pt x="12" y="8"/>
                    </a:lnTo>
                    <a:lnTo>
                      <a:pt x="16" y="7"/>
                    </a:lnTo>
                    <a:lnTo>
                      <a:pt x="20" y="6"/>
                    </a:lnTo>
                    <a:lnTo>
                      <a:pt x="22" y="6"/>
                    </a:lnTo>
                    <a:lnTo>
                      <a:pt x="26" y="5"/>
                    </a:lnTo>
                    <a:lnTo>
                      <a:pt x="29" y="3"/>
                    </a:lnTo>
                    <a:lnTo>
                      <a:pt x="31" y="2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6" y="12"/>
                    </a:lnTo>
                    <a:lnTo>
                      <a:pt x="58" y="15"/>
                    </a:lnTo>
                    <a:lnTo>
                      <a:pt x="60" y="16"/>
                    </a:lnTo>
                    <a:lnTo>
                      <a:pt x="60" y="20"/>
                    </a:lnTo>
                    <a:lnTo>
                      <a:pt x="61" y="22"/>
                    </a:lnTo>
                    <a:lnTo>
                      <a:pt x="61" y="27"/>
                    </a:lnTo>
                    <a:lnTo>
                      <a:pt x="61" y="31"/>
                    </a:lnTo>
                    <a:lnTo>
                      <a:pt x="61" y="35"/>
                    </a:lnTo>
                    <a:lnTo>
                      <a:pt x="61" y="39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15" y="54"/>
                    </a:lnTo>
                    <a:lnTo>
                      <a:pt x="16" y="50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71" name="Freeform 383"/>
              <p:cNvSpPr>
                <a:spLocks/>
              </p:cNvSpPr>
              <p:nvPr/>
            </p:nvSpPr>
            <p:spPr bwMode="auto">
              <a:xfrm>
                <a:off x="1588" y="2230"/>
                <a:ext cx="44" cy="30"/>
              </a:xfrm>
              <a:custGeom>
                <a:avLst/>
                <a:gdLst/>
                <a:ahLst/>
                <a:cxnLst>
                  <a:cxn ang="0">
                    <a:pos x="41" y="18"/>
                  </a:cxn>
                  <a:cxn ang="0">
                    <a:pos x="43" y="0"/>
                  </a:cxn>
                  <a:cxn ang="0">
                    <a:pos x="0" y="11"/>
                  </a:cxn>
                  <a:cxn ang="0">
                    <a:pos x="0" y="29"/>
                  </a:cxn>
                  <a:cxn ang="0">
                    <a:pos x="41" y="18"/>
                  </a:cxn>
                </a:cxnLst>
                <a:rect l="0" t="0" r="r" b="b"/>
                <a:pathLst>
                  <a:path w="44" h="30">
                    <a:moveTo>
                      <a:pt x="41" y="18"/>
                    </a:moveTo>
                    <a:lnTo>
                      <a:pt x="43" y="0"/>
                    </a:lnTo>
                    <a:lnTo>
                      <a:pt x="0" y="11"/>
                    </a:lnTo>
                    <a:lnTo>
                      <a:pt x="0" y="29"/>
                    </a:lnTo>
                    <a:lnTo>
                      <a:pt x="41" y="18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72" name="Line 384"/>
              <p:cNvSpPr>
                <a:spLocks noChangeShapeType="1"/>
              </p:cNvSpPr>
              <p:nvPr/>
            </p:nvSpPr>
            <p:spPr bwMode="auto">
              <a:xfrm flipV="1">
                <a:off x="1587" y="2236"/>
                <a:ext cx="43" cy="12"/>
              </a:xfrm>
              <a:prstGeom prst="line">
                <a:avLst/>
              </a:prstGeom>
              <a:noFill/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73" name="Freeform 385"/>
              <p:cNvSpPr>
                <a:spLocks/>
              </p:cNvSpPr>
              <p:nvPr/>
            </p:nvSpPr>
            <p:spPr bwMode="auto">
              <a:xfrm>
                <a:off x="1565" y="2218"/>
                <a:ext cx="21" cy="26"/>
              </a:xfrm>
              <a:custGeom>
                <a:avLst/>
                <a:gdLst/>
                <a:ahLst/>
                <a:cxnLst>
                  <a:cxn ang="0">
                    <a:pos x="17" y="17"/>
                  </a:cxn>
                  <a:cxn ang="0">
                    <a:pos x="20" y="25"/>
                  </a:cxn>
                  <a:cxn ang="0">
                    <a:pos x="20" y="23"/>
                  </a:cxn>
                  <a:cxn ang="0">
                    <a:pos x="20" y="22"/>
                  </a:cxn>
                  <a:cxn ang="0">
                    <a:pos x="20" y="21"/>
                  </a:cxn>
                  <a:cxn ang="0">
                    <a:pos x="20" y="20"/>
                  </a:cxn>
                  <a:cxn ang="0">
                    <a:pos x="20" y="17"/>
                  </a:cxn>
                  <a:cxn ang="0">
                    <a:pos x="20" y="15"/>
                  </a:cxn>
                  <a:cxn ang="0">
                    <a:pos x="18" y="13"/>
                  </a:cxn>
                  <a:cxn ang="0">
                    <a:pos x="18" y="12"/>
                  </a:cxn>
                  <a:cxn ang="0">
                    <a:pos x="17" y="11"/>
                  </a:cxn>
                  <a:cxn ang="0">
                    <a:pos x="15" y="10"/>
                  </a:cxn>
                  <a:cxn ang="0">
                    <a:pos x="12" y="7"/>
                  </a:cxn>
                  <a:cxn ang="0">
                    <a:pos x="8" y="6"/>
                  </a:cxn>
                  <a:cxn ang="0">
                    <a:pos x="5" y="3"/>
                  </a:cxn>
                  <a:cxn ang="0">
                    <a:pos x="2" y="2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7" y="17"/>
                  </a:cxn>
                </a:cxnLst>
                <a:rect l="0" t="0" r="r" b="b"/>
                <a:pathLst>
                  <a:path w="21" h="26">
                    <a:moveTo>
                      <a:pt x="17" y="17"/>
                    </a:moveTo>
                    <a:lnTo>
                      <a:pt x="20" y="25"/>
                    </a:lnTo>
                    <a:lnTo>
                      <a:pt x="20" y="23"/>
                    </a:lnTo>
                    <a:lnTo>
                      <a:pt x="20" y="22"/>
                    </a:lnTo>
                    <a:lnTo>
                      <a:pt x="20" y="21"/>
                    </a:lnTo>
                    <a:lnTo>
                      <a:pt x="20" y="20"/>
                    </a:lnTo>
                    <a:lnTo>
                      <a:pt x="20" y="17"/>
                    </a:lnTo>
                    <a:lnTo>
                      <a:pt x="20" y="15"/>
                    </a:lnTo>
                    <a:lnTo>
                      <a:pt x="18" y="13"/>
                    </a:lnTo>
                    <a:lnTo>
                      <a:pt x="18" y="12"/>
                    </a:lnTo>
                    <a:lnTo>
                      <a:pt x="17" y="11"/>
                    </a:lnTo>
                    <a:lnTo>
                      <a:pt x="15" y="10"/>
                    </a:lnTo>
                    <a:lnTo>
                      <a:pt x="12" y="7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7" y="17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74" name="Freeform 386"/>
              <p:cNvSpPr>
                <a:spLocks/>
              </p:cNvSpPr>
              <p:nvPr/>
            </p:nvSpPr>
            <p:spPr bwMode="auto">
              <a:xfrm>
                <a:off x="1519" y="2161"/>
                <a:ext cx="95" cy="38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56" y="0"/>
                  </a:cxn>
                  <a:cxn ang="0">
                    <a:pos x="57" y="0"/>
                  </a:cxn>
                  <a:cxn ang="0">
                    <a:pos x="62" y="2"/>
                  </a:cxn>
                  <a:cxn ang="0">
                    <a:pos x="68" y="4"/>
                  </a:cxn>
                  <a:cxn ang="0">
                    <a:pos x="74" y="8"/>
                  </a:cxn>
                  <a:cxn ang="0">
                    <a:pos x="82" y="12"/>
                  </a:cxn>
                  <a:cxn ang="0">
                    <a:pos x="88" y="16"/>
                  </a:cxn>
                  <a:cxn ang="0">
                    <a:pos x="93" y="18"/>
                  </a:cxn>
                  <a:cxn ang="0">
                    <a:pos x="94" y="20"/>
                  </a:cxn>
                  <a:cxn ang="0">
                    <a:pos x="92" y="23"/>
                  </a:cxn>
                  <a:cxn ang="0">
                    <a:pos x="86" y="27"/>
                  </a:cxn>
                  <a:cxn ang="0">
                    <a:pos x="76" y="29"/>
                  </a:cxn>
                  <a:cxn ang="0">
                    <a:pos x="63" y="32"/>
                  </a:cxn>
                  <a:cxn ang="0">
                    <a:pos x="52" y="34"/>
                  </a:cxn>
                  <a:cxn ang="0">
                    <a:pos x="40" y="35"/>
                  </a:cxn>
                  <a:cxn ang="0">
                    <a:pos x="32" y="37"/>
                  </a:cxn>
                  <a:cxn ang="0">
                    <a:pos x="27" y="35"/>
                  </a:cxn>
                  <a:cxn ang="0">
                    <a:pos x="23" y="32"/>
                  </a:cxn>
                  <a:cxn ang="0">
                    <a:pos x="19" y="28"/>
                  </a:cxn>
                  <a:cxn ang="0">
                    <a:pos x="15" y="24"/>
                  </a:cxn>
                  <a:cxn ang="0">
                    <a:pos x="10" y="19"/>
                  </a:cxn>
                  <a:cxn ang="0">
                    <a:pos x="7" y="16"/>
                  </a:cxn>
                  <a:cxn ang="0">
                    <a:pos x="3" y="12"/>
                  </a:cxn>
                  <a:cxn ang="0">
                    <a:pos x="0" y="9"/>
                  </a:cxn>
                  <a:cxn ang="0">
                    <a:pos x="0" y="9"/>
                  </a:cxn>
                </a:cxnLst>
                <a:rect l="0" t="0" r="r" b="b"/>
                <a:pathLst>
                  <a:path w="95" h="38">
                    <a:moveTo>
                      <a:pt x="0" y="9"/>
                    </a:moveTo>
                    <a:lnTo>
                      <a:pt x="56" y="0"/>
                    </a:lnTo>
                    <a:lnTo>
                      <a:pt x="57" y="0"/>
                    </a:lnTo>
                    <a:lnTo>
                      <a:pt x="62" y="2"/>
                    </a:lnTo>
                    <a:lnTo>
                      <a:pt x="68" y="4"/>
                    </a:lnTo>
                    <a:lnTo>
                      <a:pt x="74" y="8"/>
                    </a:lnTo>
                    <a:lnTo>
                      <a:pt x="82" y="12"/>
                    </a:lnTo>
                    <a:lnTo>
                      <a:pt x="88" y="16"/>
                    </a:lnTo>
                    <a:lnTo>
                      <a:pt x="93" y="18"/>
                    </a:lnTo>
                    <a:lnTo>
                      <a:pt x="94" y="20"/>
                    </a:lnTo>
                    <a:lnTo>
                      <a:pt x="92" y="23"/>
                    </a:lnTo>
                    <a:lnTo>
                      <a:pt x="86" y="27"/>
                    </a:lnTo>
                    <a:lnTo>
                      <a:pt x="76" y="29"/>
                    </a:lnTo>
                    <a:lnTo>
                      <a:pt x="63" y="32"/>
                    </a:lnTo>
                    <a:lnTo>
                      <a:pt x="52" y="34"/>
                    </a:lnTo>
                    <a:lnTo>
                      <a:pt x="40" y="35"/>
                    </a:lnTo>
                    <a:lnTo>
                      <a:pt x="32" y="37"/>
                    </a:lnTo>
                    <a:lnTo>
                      <a:pt x="27" y="35"/>
                    </a:lnTo>
                    <a:lnTo>
                      <a:pt x="23" y="32"/>
                    </a:lnTo>
                    <a:lnTo>
                      <a:pt x="19" y="28"/>
                    </a:lnTo>
                    <a:lnTo>
                      <a:pt x="15" y="24"/>
                    </a:lnTo>
                    <a:lnTo>
                      <a:pt x="10" y="19"/>
                    </a:lnTo>
                    <a:lnTo>
                      <a:pt x="7" y="16"/>
                    </a:lnTo>
                    <a:lnTo>
                      <a:pt x="3" y="12"/>
                    </a:lnTo>
                    <a:lnTo>
                      <a:pt x="0" y="9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FFD76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75" name="Freeform 387"/>
              <p:cNvSpPr>
                <a:spLocks/>
              </p:cNvSpPr>
              <p:nvPr/>
            </p:nvSpPr>
            <p:spPr bwMode="auto">
              <a:xfrm>
                <a:off x="1522" y="2139"/>
                <a:ext cx="78" cy="46"/>
              </a:xfrm>
              <a:custGeom>
                <a:avLst/>
                <a:gdLst/>
                <a:ahLst/>
                <a:cxnLst>
                  <a:cxn ang="0">
                    <a:pos x="14" y="45"/>
                  </a:cxn>
                  <a:cxn ang="0">
                    <a:pos x="77" y="32"/>
                  </a:cxn>
                  <a:cxn ang="0">
                    <a:pos x="76" y="31"/>
                  </a:cxn>
                  <a:cxn ang="0">
                    <a:pos x="76" y="27"/>
                  </a:cxn>
                  <a:cxn ang="0">
                    <a:pos x="73" y="22"/>
                  </a:cxn>
                  <a:cxn ang="0">
                    <a:pos x="72" y="16"/>
                  </a:cxn>
                  <a:cxn ang="0">
                    <a:pos x="69" y="11"/>
                  </a:cxn>
                  <a:cxn ang="0">
                    <a:pos x="66" y="5"/>
                  </a:cxn>
                  <a:cxn ang="0">
                    <a:pos x="63" y="1"/>
                  </a:cxn>
                  <a:cxn ang="0">
                    <a:pos x="59" y="0"/>
                  </a:cxn>
                  <a:cxn ang="0">
                    <a:pos x="54" y="0"/>
                  </a:cxn>
                  <a:cxn ang="0">
                    <a:pos x="45" y="1"/>
                  </a:cxn>
                  <a:cxn ang="0">
                    <a:pos x="36" y="3"/>
                  </a:cxn>
                  <a:cxn ang="0">
                    <a:pos x="26" y="5"/>
                  </a:cxn>
                  <a:cxn ang="0">
                    <a:pos x="16" y="7"/>
                  </a:cxn>
                  <a:cxn ang="0">
                    <a:pos x="7" y="10"/>
                  </a:cxn>
                  <a:cxn ang="0">
                    <a:pos x="1" y="11"/>
                  </a:cxn>
                  <a:cxn ang="0">
                    <a:pos x="0" y="11"/>
                  </a:cxn>
                  <a:cxn ang="0">
                    <a:pos x="0" y="11"/>
                  </a:cxn>
                  <a:cxn ang="0">
                    <a:pos x="1" y="11"/>
                  </a:cxn>
                  <a:cxn ang="0">
                    <a:pos x="2" y="11"/>
                  </a:cxn>
                  <a:cxn ang="0">
                    <a:pos x="4" y="12"/>
                  </a:cxn>
                  <a:cxn ang="0">
                    <a:pos x="5" y="13"/>
                  </a:cxn>
                  <a:cxn ang="0">
                    <a:pos x="6" y="15"/>
                  </a:cxn>
                  <a:cxn ang="0">
                    <a:pos x="7" y="17"/>
                  </a:cxn>
                  <a:cxn ang="0">
                    <a:pos x="9" y="20"/>
                  </a:cxn>
                  <a:cxn ang="0">
                    <a:pos x="10" y="23"/>
                  </a:cxn>
                  <a:cxn ang="0">
                    <a:pos x="10" y="27"/>
                  </a:cxn>
                  <a:cxn ang="0">
                    <a:pos x="11" y="31"/>
                  </a:cxn>
                  <a:cxn ang="0">
                    <a:pos x="12" y="35"/>
                  </a:cxn>
                  <a:cxn ang="0">
                    <a:pos x="12" y="38"/>
                  </a:cxn>
                  <a:cxn ang="0">
                    <a:pos x="14" y="42"/>
                  </a:cxn>
                  <a:cxn ang="0">
                    <a:pos x="14" y="43"/>
                  </a:cxn>
                  <a:cxn ang="0">
                    <a:pos x="14" y="45"/>
                  </a:cxn>
                </a:cxnLst>
                <a:rect l="0" t="0" r="r" b="b"/>
                <a:pathLst>
                  <a:path w="78" h="46">
                    <a:moveTo>
                      <a:pt x="14" y="45"/>
                    </a:moveTo>
                    <a:lnTo>
                      <a:pt x="77" y="32"/>
                    </a:lnTo>
                    <a:lnTo>
                      <a:pt x="76" y="31"/>
                    </a:lnTo>
                    <a:lnTo>
                      <a:pt x="76" y="27"/>
                    </a:lnTo>
                    <a:lnTo>
                      <a:pt x="73" y="22"/>
                    </a:lnTo>
                    <a:lnTo>
                      <a:pt x="72" y="16"/>
                    </a:lnTo>
                    <a:lnTo>
                      <a:pt x="69" y="11"/>
                    </a:lnTo>
                    <a:lnTo>
                      <a:pt x="66" y="5"/>
                    </a:lnTo>
                    <a:lnTo>
                      <a:pt x="63" y="1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45" y="1"/>
                    </a:lnTo>
                    <a:lnTo>
                      <a:pt x="36" y="3"/>
                    </a:lnTo>
                    <a:lnTo>
                      <a:pt x="26" y="5"/>
                    </a:lnTo>
                    <a:lnTo>
                      <a:pt x="16" y="7"/>
                    </a:lnTo>
                    <a:lnTo>
                      <a:pt x="7" y="10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4" y="12"/>
                    </a:lnTo>
                    <a:lnTo>
                      <a:pt x="5" y="13"/>
                    </a:lnTo>
                    <a:lnTo>
                      <a:pt x="6" y="15"/>
                    </a:lnTo>
                    <a:lnTo>
                      <a:pt x="7" y="17"/>
                    </a:lnTo>
                    <a:lnTo>
                      <a:pt x="9" y="20"/>
                    </a:lnTo>
                    <a:lnTo>
                      <a:pt x="10" y="23"/>
                    </a:lnTo>
                    <a:lnTo>
                      <a:pt x="10" y="27"/>
                    </a:lnTo>
                    <a:lnTo>
                      <a:pt x="11" y="31"/>
                    </a:lnTo>
                    <a:lnTo>
                      <a:pt x="12" y="35"/>
                    </a:lnTo>
                    <a:lnTo>
                      <a:pt x="12" y="38"/>
                    </a:lnTo>
                    <a:lnTo>
                      <a:pt x="14" y="42"/>
                    </a:lnTo>
                    <a:lnTo>
                      <a:pt x="14" y="43"/>
                    </a:lnTo>
                    <a:lnTo>
                      <a:pt x="14" y="45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76" name="Freeform 388"/>
              <p:cNvSpPr>
                <a:spLocks/>
              </p:cNvSpPr>
              <p:nvPr/>
            </p:nvSpPr>
            <p:spPr bwMode="auto">
              <a:xfrm>
                <a:off x="1518" y="2152"/>
                <a:ext cx="21" cy="34"/>
              </a:xfrm>
              <a:custGeom>
                <a:avLst/>
                <a:gdLst/>
                <a:ahLst/>
                <a:cxnLst>
                  <a:cxn ang="0">
                    <a:pos x="20" y="33"/>
                  </a:cxn>
                  <a:cxn ang="0">
                    <a:pos x="0" y="2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7" y="1"/>
                  </a:cxn>
                  <a:cxn ang="0">
                    <a:pos x="9" y="3"/>
                  </a:cxn>
                  <a:cxn ang="0">
                    <a:pos x="9" y="4"/>
                  </a:cxn>
                  <a:cxn ang="0">
                    <a:pos x="11" y="6"/>
                  </a:cxn>
                  <a:cxn ang="0">
                    <a:pos x="13" y="9"/>
                  </a:cxn>
                  <a:cxn ang="0">
                    <a:pos x="15" y="14"/>
                  </a:cxn>
                  <a:cxn ang="0">
                    <a:pos x="16" y="17"/>
                  </a:cxn>
                  <a:cxn ang="0">
                    <a:pos x="16" y="22"/>
                  </a:cxn>
                  <a:cxn ang="0">
                    <a:pos x="18" y="27"/>
                  </a:cxn>
                  <a:cxn ang="0">
                    <a:pos x="20" y="29"/>
                  </a:cxn>
                  <a:cxn ang="0">
                    <a:pos x="20" y="32"/>
                  </a:cxn>
                  <a:cxn ang="0">
                    <a:pos x="20" y="33"/>
                  </a:cxn>
                </a:cxnLst>
                <a:rect l="0" t="0" r="r" b="b"/>
                <a:pathLst>
                  <a:path w="21" h="34">
                    <a:moveTo>
                      <a:pt x="20" y="33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9" y="3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9"/>
                    </a:lnTo>
                    <a:lnTo>
                      <a:pt x="15" y="14"/>
                    </a:lnTo>
                    <a:lnTo>
                      <a:pt x="16" y="17"/>
                    </a:lnTo>
                    <a:lnTo>
                      <a:pt x="16" y="22"/>
                    </a:lnTo>
                    <a:lnTo>
                      <a:pt x="18" y="27"/>
                    </a:lnTo>
                    <a:lnTo>
                      <a:pt x="20" y="29"/>
                    </a:lnTo>
                    <a:lnTo>
                      <a:pt x="20" y="32"/>
                    </a:lnTo>
                    <a:lnTo>
                      <a:pt x="20" y="33"/>
                    </a:lnTo>
                  </a:path>
                </a:pathLst>
              </a:custGeom>
              <a:solidFill>
                <a:srgbClr val="CD9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77" name="Freeform 389"/>
              <p:cNvSpPr>
                <a:spLocks/>
              </p:cNvSpPr>
              <p:nvPr/>
            </p:nvSpPr>
            <p:spPr bwMode="auto">
              <a:xfrm>
                <a:off x="1509" y="2231"/>
                <a:ext cx="21" cy="2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3"/>
                  </a:cxn>
                  <a:cxn ang="0">
                    <a:pos x="8" y="6"/>
                  </a:cxn>
                  <a:cxn ang="0">
                    <a:pos x="4" y="6"/>
                  </a:cxn>
                  <a:cxn ang="0">
                    <a:pos x="4" y="9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18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4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5"/>
                  </a:cxn>
                  <a:cxn ang="0">
                    <a:pos x="12" y="12"/>
                  </a:cxn>
                  <a:cxn ang="0">
                    <a:pos x="12" y="9"/>
                  </a:cxn>
                  <a:cxn ang="0">
                    <a:pos x="12" y="6"/>
                  </a:cxn>
                  <a:cxn ang="0">
                    <a:pos x="16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21" h="21">
                    <a:moveTo>
                      <a:pt x="16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8" y="3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2" y="6"/>
                    </a:lnTo>
                    <a:lnTo>
                      <a:pt x="16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524678" name="Freeform 390"/>
            <p:cNvSpPr>
              <a:spLocks/>
            </p:cNvSpPr>
            <p:nvPr/>
          </p:nvSpPr>
          <p:spPr bwMode="auto">
            <a:xfrm>
              <a:off x="1276" y="2003"/>
              <a:ext cx="142" cy="101"/>
            </a:xfrm>
            <a:custGeom>
              <a:avLst/>
              <a:gdLst/>
              <a:ahLst/>
              <a:cxnLst>
                <a:cxn ang="0">
                  <a:pos x="131" y="100"/>
                </a:cxn>
                <a:cxn ang="0">
                  <a:pos x="50" y="83"/>
                </a:cxn>
                <a:cxn ang="0">
                  <a:pos x="77" y="75"/>
                </a:cxn>
                <a:cxn ang="0">
                  <a:pos x="0" y="9"/>
                </a:cxn>
                <a:cxn ang="0">
                  <a:pos x="41" y="0"/>
                </a:cxn>
                <a:cxn ang="0">
                  <a:pos x="115" y="61"/>
                </a:cxn>
                <a:cxn ang="0">
                  <a:pos x="141" y="54"/>
                </a:cxn>
                <a:cxn ang="0">
                  <a:pos x="131" y="100"/>
                </a:cxn>
              </a:cxnLst>
              <a:rect l="0" t="0" r="r" b="b"/>
              <a:pathLst>
                <a:path w="142" h="101">
                  <a:moveTo>
                    <a:pt x="131" y="100"/>
                  </a:moveTo>
                  <a:lnTo>
                    <a:pt x="50" y="83"/>
                  </a:lnTo>
                  <a:lnTo>
                    <a:pt x="77" y="75"/>
                  </a:lnTo>
                  <a:lnTo>
                    <a:pt x="0" y="9"/>
                  </a:lnTo>
                  <a:lnTo>
                    <a:pt x="41" y="0"/>
                  </a:lnTo>
                  <a:lnTo>
                    <a:pt x="115" y="61"/>
                  </a:lnTo>
                  <a:lnTo>
                    <a:pt x="141" y="54"/>
                  </a:lnTo>
                  <a:lnTo>
                    <a:pt x="131" y="100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679" name="Freeform 391"/>
            <p:cNvSpPr>
              <a:spLocks/>
            </p:cNvSpPr>
            <p:nvPr/>
          </p:nvSpPr>
          <p:spPr bwMode="auto">
            <a:xfrm>
              <a:off x="1278" y="1990"/>
              <a:ext cx="140" cy="101"/>
            </a:xfrm>
            <a:custGeom>
              <a:avLst/>
              <a:gdLst/>
              <a:ahLst/>
              <a:cxnLst>
                <a:cxn ang="0">
                  <a:pos x="129" y="100"/>
                </a:cxn>
                <a:cxn ang="0">
                  <a:pos x="47" y="83"/>
                </a:cxn>
                <a:cxn ang="0">
                  <a:pos x="75" y="76"/>
                </a:cxn>
                <a:cxn ang="0">
                  <a:pos x="0" y="9"/>
                </a:cxn>
                <a:cxn ang="0">
                  <a:pos x="40" y="0"/>
                </a:cxn>
                <a:cxn ang="0">
                  <a:pos x="113" y="61"/>
                </a:cxn>
                <a:cxn ang="0">
                  <a:pos x="139" y="54"/>
                </a:cxn>
                <a:cxn ang="0">
                  <a:pos x="129" y="100"/>
                </a:cxn>
              </a:cxnLst>
              <a:rect l="0" t="0" r="r" b="b"/>
              <a:pathLst>
                <a:path w="140" h="101">
                  <a:moveTo>
                    <a:pt x="129" y="100"/>
                  </a:moveTo>
                  <a:lnTo>
                    <a:pt x="47" y="83"/>
                  </a:lnTo>
                  <a:lnTo>
                    <a:pt x="75" y="76"/>
                  </a:lnTo>
                  <a:lnTo>
                    <a:pt x="0" y="9"/>
                  </a:lnTo>
                  <a:lnTo>
                    <a:pt x="40" y="0"/>
                  </a:lnTo>
                  <a:lnTo>
                    <a:pt x="113" y="61"/>
                  </a:lnTo>
                  <a:lnTo>
                    <a:pt x="139" y="54"/>
                  </a:lnTo>
                  <a:lnTo>
                    <a:pt x="129" y="100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524680" name="Group 392"/>
          <p:cNvGrpSpPr>
            <a:grpSpLocks/>
          </p:cNvGrpSpPr>
          <p:nvPr/>
        </p:nvGrpSpPr>
        <p:grpSpPr bwMode="auto">
          <a:xfrm>
            <a:off x="323850" y="4221167"/>
            <a:ext cx="7726363" cy="258763"/>
            <a:chOff x="384" y="1461"/>
            <a:chExt cx="4867" cy="163"/>
          </a:xfrm>
        </p:grpSpPr>
        <p:sp>
          <p:nvSpPr>
            <p:cNvPr id="524681" name="Text Box 393"/>
            <p:cNvSpPr txBox="1">
              <a:spLocks noChangeArrowheads="1"/>
            </p:cNvSpPr>
            <p:nvPr/>
          </p:nvSpPr>
          <p:spPr bwMode="auto">
            <a:xfrm>
              <a:off x="1926" y="1461"/>
              <a:ext cx="91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7. 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應收帳款認列</a:t>
              </a:r>
            </a:p>
          </p:txBody>
        </p:sp>
        <p:sp>
          <p:nvSpPr>
            <p:cNvPr id="524682" name="Text Box 394"/>
            <p:cNvSpPr txBox="1">
              <a:spLocks noChangeArrowheads="1"/>
            </p:cNvSpPr>
            <p:nvPr/>
          </p:nvSpPr>
          <p:spPr bwMode="auto">
            <a:xfrm>
              <a:off x="4445" y="1488"/>
              <a:ext cx="80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5.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揀料、包裝</a:t>
              </a:r>
            </a:p>
          </p:txBody>
        </p:sp>
        <p:sp>
          <p:nvSpPr>
            <p:cNvPr id="524683" name="Text Box 395"/>
            <p:cNvSpPr txBox="1">
              <a:spLocks noChangeArrowheads="1"/>
            </p:cNvSpPr>
            <p:nvPr/>
          </p:nvSpPr>
          <p:spPr bwMode="auto">
            <a:xfrm>
              <a:off x="3327" y="1488"/>
              <a:ext cx="46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6.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出貨</a:t>
              </a:r>
            </a:p>
          </p:txBody>
        </p:sp>
        <p:sp>
          <p:nvSpPr>
            <p:cNvPr id="524684" name="Text Box 396"/>
            <p:cNvSpPr txBox="1">
              <a:spLocks noChangeArrowheads="1"/>
            </p:cNvSpPr>
            <p:nvPr/>
          </p:nvSpPr>
          <p:spPr bwMode="auto">
            <a:xfrm>
              <a:off x="384" y="1461"/>
              <a:ext cx="111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      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8. 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銷貨成本認列</a:t>
              </a:r>
            </a:p>
          </p:txBody>
        </p:sp>
      </p:grpSp>
      <p:grpSp>
        <p:nvGrpSpPr>
          <p:cNvPr id="524685" name="Group 397"/>
          <p:cNvGrpSpPr>
            <a:grpSpLocks/>
          </p:cNvGrpSpPr>
          <p:nvPr/>
        </p:nvGrpSpPr>
        <p:grpSpPr bwMode="auto">
          <a:xfrm>
            <a:off x="957263" y="6169025"/>
            <a:ext cx="7146925" cy="215900"/>
            <a:chOff x="783" y="1488"/>
            <a:chExt cx="4502" cy="136"/>
          </a:xfrm>
        </p:grpSpPr>
        <p:sp>
          <p:nvSpPr>
            <p:cNvPr id="524686" name="Text Box 398"/>
            <p:cNvSpPr txBox="1">
              <a:spLocks noChangeArrowheads="1"/>
            </p:cNvSpPr>
            <p:nvPr/>
          </p:nvSpPr>
          <p:spPr bwMode="auto">
            <a:xfrm>
              <a:off x="783" y="1488"/>
              <a:ext cx="69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9.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收款沖帳</a:t>
              </a:r>
            </a:p>
          </p:txBody>
        </p:sp>
        <p:sp>
          <p:nvSpPr>
            <p:cNvPr id="524687" name="Text Box 399"/>
            <p:cNvSpPr txBox="1">
              <a:spLocks noChangeArrowheads="1"/>
            </p:cNvSpPr>
            <p:nvPr/>
          </p:nvSpPr>
          <p:spPr bwMode="auto">
            <a:xfrm>
              <a:off x="4411" y="1488"/>
              <a:ext cx="87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12.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過帳至總帳</a:t>
              </a:r>
            </a:p>
          </p:txBody>
        </p:sp>
        <p:sp>
          <p:nvSpPr>
            <p:cNvPr id="524688" name="Text Box 400"/>
            <p:cNvSpPr txBox="1">
              <a:spLocks noChangeArrowheads="1"/>
            </p:cNvSpPr>
            <p:nvPr/>
          </p:nvSpPr>
          <p:spPr bwMode="auto">
            <a:xfrm>
              <a:off x="3180" y="1488"/>
              <a:ext cx="761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11.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銀行對帳</a:t>
              </a:r>
            </a:p>
          </p:txBody>
        </p:sp>
        <p:sp>
          <p:nvSpPr>
            <p:cNvPr id="524689" name="Text Box 401"/>
            <p:cNvSpPr txBox="1">
              <a:spLocks noChangeArrowheads="1"/>
            </p:cNvSpPr>
            <p:nvPr/>
          </p:nvSpPr>
          <p:spPr bwMode="auto">
            <a:xfrm>
              <a:off x="1686" y="1488"/>
              <a:ext cx="112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     10.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應收票據作業</a:t>
              </a:r>
            </a:p>
          </p:txBody>
        </p:sp>
      </p:grpSp>
      <p:grpSp>
        <p:nvGrpSpPr>
          <p:cNvPr id="524690" name="Group 402"/>
          <p:cNvGrpSpPr>
            <a:grpSpLocks/>
          </p:cNvGrpSpPr>
          <p:nvPr/>
        </p:nvGrpSpPr>
        <p:grpSpPr bwMode="auto">
          <a:xfrm>
            <a:off x="6800850" y="5178425"/>
            <a:ext cx="1219200" cy="838200"/>
            <a:chOff x="2307" y="2938"/>
            <a:chExt cx="1147" cy="709"/>
          </a:xfrm>
        </p:grpSpPr>
        <p:sp>
          <p:nvSpPr>
            <p:cNvPr id="524691" name="Freeform 403"/>
            <p:cNvSpPr>
              <a:spLocks/>
            </p:cNvSpPr>
            <p:nvPr/>
          </p:nvSpPr>
          <p:spPr bwMode="auto">
            <a:xfrm>
              <a:off x="2307" y="2938"/>
              <a:ext cx="1147" cy="709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226" y="708"/>
                </a:cxn>
                <a:cxn ang="0">
                  <a:pos x="620" y="582"/>
                </a:cxn>
                <a:cxn ang="0">
                  <a:pos x="621" y="582"/>
                </a:cxn>
                <a:cxn ang="0">
                  <a:pos x="625" y="584"/>
                </a:cxn>
                <a:cxn ang="0">
                  <a:pos x="631" y="589"/>
                </a:cxn>
                <a:cxn ang="0">
                  <a:pos x="639" y="593"/>
                </a:cxn>
                <a:cxn ang="0">
                  <a:pos x="649" y="595"/>
                </a:cxn>
                <a:cxn ang="0">
                  <a:pos x="661" y="598"/>
                </a:cxn>
                <a:cxn ang="0">
                  <a:pos x="675" y="597"/>
                </a:cxn>
                <a:cxn ang="0">
                  <a:pos x="690" y="594"/>
                </a:cxn>
                <a:cxn ang="0">
                  <a:pos x="704" y="589"/>
                </a:cxn>
                <a:cxn ang="0">
                  <a:pos x="714" y="584"/>
                </a:cxn>
                <a:cxn ang="0">
                  <a:pos x="721" y="579"/>
                </a:cxn>
                <a:cxn ang="0">
                  <a:pos x="723" y="573"/>
                </a:cxn>
                <a:cxn ang="0">
                  <a:pos x="726" y="569"/>
                </a:cxn>
                <a:cxn ang="0">
                  <a:pos x="726" y="566"/>
                </a:cxn>
                <a:cxn ang="0">
                  <a:pos x="725" y="565"/>
                </a:cxn>
                <a:cxn ang="0">
                  <a:pos x="725" y="564"/>
                </a:cxn>
                <a:cxn ang="0">
                  <a:pos x="1146" y="446"/>
                </a:cxn>
                <a:cxn ang="0">
                  <a:pos x="874" y="0"/>
                </a:cxn>
                <a:cxn ang="0">
                  <a:pos x="0" y="232"/>
                </a:cxn>
              </a:cxnLst>
              <a:rect l="0" t="0" r="r" b="b"/>
              <a:pathLst>
                <a:path w="1147" h="709">
                  <a:moveTo>
                    <a:pt x="0" y="232"/>
                  </a:moveTo>
                  <a:lnTo>
                    <a:pt x="226" y="708"/>
                  </a:lnTo>
                  <a:lnTo>
                    <a:pt x="620" y="582"/>
                  </a:lnTo>
                  <a:lnTo>
                    <a:pt x="621" y="582"/>
                  </a:lnTo>
                  <a:lnTo>
                    <a:pt x="625" y="584"/>
                  </a:lnTo>
                  <a:lnTo>
                    <a:pt x="631" y="589"/>
                  </a:lnTo>
                  <a:lnTo>
                    <a:pt x="639" y="593"/>
                  </a:lnTo>
                  <a:lnTo>
                    <a:pt x="649" y="595"/>
                  </a:lnTo>
                  <a:lnTo>
                    <a:pt x="661" y="598"/>
                  </a:lnTo>
                  <a:lnTo>
                    <a:pt x="675" y="597"/>
                  </a:lnTo>
                  <a:lnTo>
                    <a:pt x="690" y="594"/>
                  </a:lnTo>
                  <a:lnTo>
                    <a:pt x="704" y="589"/>
                  </a:lnTo>
                  <a:lnTo>
                    <a:pt x="714" y="584"/>
                  </a:lnTo>
                  <a:lnTo>
                    <a:pt x="721" y="579"/>
                  </a:lnTo>
                  <a:lnTo>
                    <a:pt x="723" y="573"/>
                  </a:lnTo>
                  <a:lnTo>
                    <a:pt x="726" y="569"/>
                  </a:lnTo>
                  <a:lnTo>
                    <a:pt x="726" y="566"/>
                  </a:lnTo>
                  <a:lnTo>
                    <a:pt x="725" y="565"/>
                  </a:lnTo>
                  <a:lnTo>
                    <a:pt x="725" y="564"/>
                  </a:lnTo>
                  <a:lnTo>
                    <a:pt x="1146" y="446"/>
                  </a:lnTo>
                  <a:lnTo>
                    <a:pt x="874" y="0"/>
                  </a:lnTo>
                  <a:lnTo>
                    <a:pt x="0" y="232"/>
                  </a:lnTo>
                </a:path>
              </a:pathLst>
            </a:custGeom>
            <a:solidFill>
              <a:srgbClr val="22862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524692" name="Group 404"/>
            <p:cNvGrpSpPr>
              <a:grpSpLocks/>
            </p:cNvGrpSpPr>
            <p:nvPr/>
          </p:nvGrpSpPr>
          <p:grpSpPr bwMode="auto">
            <a:xfrm>
              <a:off x="2351" y="2956"/>
              <a:ext cx="1059" cy="652"/>
              <a:chOff x="2351" y="2956"/>
              <a:chExt cx="1059" cy="652"/>
            </a:xfrm>
          </p:grpSpPr>
          <p:sp>
            <p:nvSpPr>
              <p:cNvPr id="524693" name="Freeform 405"/>
              <p:cNvSpPr>
                <a:spLocks/>
              </p:cNvSpPr>
              <p:nvPr/>
            </p:nvSpPr>
            <p:spPr bwMode="auto">
              <a:xfrm>
                <a:off x="2351" y="2965"/>
                <a:ext cx="1059" cy="643"/>
              </a:xfrm>
              <a:custGeom>
                <a:avLst/>
                <a:gdLst/>
                <a:ahLst/>
                <a:cxnLst>
                  <a:cxn ang="0">
                    <a:pos x="0" y="227"/>
                  </a:cxn>
                  <a:cxn ang="0">
                    <a:pos x="210" y="642"/>
                  </a:cxn>
                  <a:cxn ang="0">
                    <a:pos x="215" y="639"/>
                  </a:cxn>
                  <a:cxn ang="0">
                    <a:pos x="232" y="633"/>
                  </a:cxn>
                  <a:cxn ang="0">
                    <a:pos x="255" y="624"/>
                  </a:cxn>
                  <a:cxn ang="0">
                    <a:pos x="284" y="613"/>
                  </a:cxn>
                  <a:cxn ang="0">
                    <a:pos x="315" y="601"/>
                  </a:cxn>
                  <a:cxn ang="0">
                    <a:pos x="345" y="589"/>
                  </a:cxn>
                  <a:cxn ang="0">
                    <a:pos x="373" y="578"/>
                  </a:cxn>
                  <a:cxn ang="0">
                    <a:pos x="395" y="570"/>
                  </a:cxn>
                  <a:cxn ang="0">
                    <a:pos x="420" y="561"/>
                  </a:cxn>
                  <a:cxn ang="0">
                    <a:pos x="452" y="553"/>
                  </a:cxn>
                  <a:cxn ang="0">
                    <a:pos x="489" y="545"/>
                  </a:cxn>
                  <a:cxn ang="0">
                    <a:pos x="526" y="537"/>
                  </a:cxn>
                  <a:cxn ang="0">
                    <a:pos x="562" y="530"/>
                  </a:cxn>
                  <a:cxn ang="0">
                    <a:pos x="593" y="524"/>
                  </a:cxn>
                  <a:cxn ang="0">
                    <a:pos x="612" y="520"/>
                  </a:cxn>
                  <a:cxn ang="0">
                    <a:pos x="620" y="519"/>
                  </a:cxn>
                  <a:cxn ang="0">
                    <a:pos x="627" y="516"/>
                  </a:cxn>
                  <a:cxn ang="0">
                    <a:pos x="644" y="510"/>
                  </a:cxn>
                  <a:cxn ang="0">
                    <a:pos x="670" y="501"/>
                  </a:cxn>
                  <a:cxn ang="0">
                    <a:pos x="701" y="488"/>
                  </a:cxn>
                  <a:cxn ang="0">
                    <a:pos x="735" y="476"/>
                  </a:cxn>
                  <a:cxn ang="0">
                    <a:pos x="770" y="465"/>
                  </a:cxn>
                  <a:cxn ang="0">
                    <a:pos x="802" y="455"/>
                  </a:cxn>
                  <a:cxn ang="0">
                    <a:pos x="829" y="448"/>
                  </a:cxn>
                  <a:cxn ang="0">
                    <a:pos x="857" y="443"/>
                  </a:cxn>
                  <a:cxn ang="0">
                    <a:pos x="892" y="436"/>
                  </a:cxn>
                  <a:cxn ang="0">
                    <a:pos x="929" y="429"/>
                  </a:cxn>
                  <a:cxn ang="0">
                    <a:pos x="966" y="421"/>
                  </a:cxn>
                  <a:cxn ang="0">
                    <a:pos x="1002" y="414"/>
                  </a:cxn>
                  <a:cxn ang="0">
                    <a:pos x="1030" y="407"/>
                  </a:cxn>
                  <a:cxn ang="0">
                    <a:pos x="1051" y="403"/>
                  </a:cxn>
                  <a:cxn ang="0">
                    <a:pos x="1058" y="401"/>
                  </a:cxn>
                  <a:cxn ang="0">
                    <a:pos x="817" y="0"/>
                  </a:cxn>
                  <a:cxn ang="0">
                    <a:pos x="0" y="227"/>
                  </a:cxn>
                </a:cxnLst>
                <a:rect l="0" t="0" r="r" b="b"/>
                <a:pathLst>
                  <a:path w="1059" h="643">
                    <a:moveTo>
                      <a:pt x="0" y="227"/>
                    </a:moveTo>
                    <a:lnTo>
                      <a:pt x="210" y="642"/>
                    </a:lnTo>
                    <a:lnTo>
                      <a:pt x="215" y="639"/>
                    </a:lnTo>
                    <a:lnTo>
                      <a:pt x="232" y="633"/>
                    </a:lnTo>
                    <a:lnTo>
                      <a:pt x="255" y="624"/>
                    </a:lnTo>
                    <a:lnTo>
                      <a:pt x="284" y="613"/>
                    </a:lnTo>
                    <a:lnTo>
                      <a:pt x="315" y="601"/>
                    </a:lnTo>
                    <a:lnTo>
                      <a:pt x="345" y="589"/>
                    </a:lnTo>
                    <a:lnTo>
                      <a:pt x="373" y="578"/>
                    </a:lnTo>
                    <a:lnTo>
                      <a:pt x="395" y="570"/>
                    </a:lnTo>
                    <a:lnTo>
                      <a:pt x="420" y="561"/>
                    </a:lnTo>
                    <a:lnTo>
                      <a:pt x="452" y="553"/>
                    </a:lnTo>
                    <a:lnTo>
                      <a:pt x="489" y="545"/>
                    </a:lnTo>
                    <a:lnTo>
                      <a:pt x="526" y="537"/>
                    </a:lnTo>
                    <a:lnTo>
                      <a:pt x="562" y="530"/>
                    </a:lnTo>
                    <a:lnTo>
                      <a:pt x="593" y="524"/>
                    </a:lnTo>
                    <a:lnTo>
                      <a:pt x="612" y="520"/>
                    </a:lnTo>
                    <a:lnTo>
                      <a:pt x="620" y="519"/>
                    </a:lnTo>
                    <a:lnTo>
                      <a:pt x="627" y="516"/>
                    </a:lnTo>
                    <a:lnTo>
                      <a:pt x="644" y="510"/>
                    </a:lnTo>
                    <a:lnTo>
                      <a:pt x="670" y="501"/>
                    </a:lnTo>
                    <a:lnTo>
                      <a:pt x="701" y="488"/>
                    </a:lnTo>
                    <a:lnTo>
                      <a:pt x="735" y="476"/>
                    </a:lnTo>
                    <a:lnTo>
                      <a:pt x="770" y="465"/>
                    </a:lnTo>
                    <a:lnTo>
                      <a:pt x="802" y="455"/>
                    </a:lnTo>
                    <a:lnTo>
                      <a:pt x="829" y="448"/>
                    </a:lnTo>
                    <a:lnTo>
                      <a:pt x="857" y="443"/>
                    </a:lnTo>
                    <a:lnTo>
                      <a:pt x="892" y="436"/>
                    </a:lnTo>
                    <a:lnTo>
                      <a:pt x="929" y="429"/>
                    </a:lnTo>
                    <a:lnTo>
                      <a:pt x="966" y="421"/>
                    </a:lnTo>
                    <a:lnTo>
                      <a:pt x="1002" y="414"/>
                    </a:lnTo>
                    <a:lnTo>
                      <a:pt x="1030" y="407"/>
                    </a:lnTo>
                    <a:lnTo>
                      <a:pt x="1051" y="403"/>
                    </a:lnTo>
                    <a:lnTo>
                      <a:pt x="1058" y="401"/>
                    </a:lnTo>
                    <a:lnTo>
                      <a:pt x="817" y="0"/>
                    </a:lnTo>
                    <a:lnTo>
                      <a:pt x="0" y="227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94" name="Freeform 406"/>
              <p:cNvSpPr>
                <a:spLocks/>
              </p:cNvSpPr>
              <p:nvPr/>
            </p:nvSpPr>
            <p:spPr bwMode="auto">
              <a:xfrm>
                <a:off x="2387" y="2982"/>
                <a:ext cx="995" cy="586"/>
              </a:xfrm>
              <a:custGeom>
                <a:avLst/>
                <a:gdLst/>
                <a:ahLst/>
                <a:cxnLst>
                  <a:cxn ang="0">
                    <a:pos x="184" y="582"/>
                  </a:cxn>
                  <a:cxn ang="0">
                    <a:pos x="211" y="567"/>
                  </a:cxn>
                  <a:cxn ang="0">
                    <a:pos x="257" y="542"/>
                  </a:cxn>
                  <a:cxn ang="0">
                    <a:pos x="310" y="520"/>
                  </a:cxn>
                  <a:cxn ang="0">
                    <a:pos x="373" y="503"/>
                  </a:cxn>
                  <a:cxn ang="0">
                    <a:pos x="454" y="493"/>
                  </a:cxn>
                  <a:cxn ang="0">
                    <a:pos x="528" y="489"/>
                  </a:cxn>
                  <a:cxn ang="0">
                    <a:pos x="575" y="489"/>
                  </a:cxn>
                  <a:cxn ang="0">
                    <a:pos x="588" y="485"/>
                  </a:cxn>
                  <a:cxn ang="0">
                    <a:pos x="625" y="461"/>
                  </a:cxn>
                  <a:cxn ang="0">
                    <a:pos x="692" y="427"/>
                  </a:cxn>
                  <a:cxn ang="0">
                    <a:pos x="775" y="392"/>
                  </a:cxn>
                  <a:cxn ang="0">
                    <a:pos x="859" y="370"/>
                  </a:cxn>
                  <a:cxn ang="0">
                    <a:pos x="926" y="363"/>
                  </a:cxn>
                  <a:cxn ang="0">
                    <a:pos x="969" y="365"/>
                  </a:cxn>
                  <a:cxn ang="0">
                    <a:pos x="991" y="370"/>
                  </a:cxn>
                  <a:cxn ang="0">
                    <a:pos x="783" y="12"/>
                  </a:cxn>
                  <a:cxn ang="0">
                    <a:pos x="771" y="8"/>
                  </a:cxn>
                  <a:cxn ang="0">
                    <a:pos x="733" y="1"/>
                  </a:cxn>
                  <a:cxn ang="0">
                    <a:pos x="676" y="0"/>
                  </a:cxn>
                  <a:cxn ang="0">
                    <a:pos x="599" y="12"/>
                  </a:cxn>
                  <a:cxn ang="0">
                    <a:pos x="523" y="41"/>
                  </a:cxn>
                  <a:cxn ang="0">
                    <a:pos x="467" y="76"/>
                  </a:cxn>
                  <a:cxn ang="0">
                    <a:pos x="433" y="105"/>
                  </a:cxn>
                  <a:cxn ang="0">
                    <a:pos x="420" y="117"/>
                  </a:cxn>
                  <a:cxn ang="0">
                    <a:pos x="393" y="116"/>
                  </a:cxn>
                  <a:cxn ang="0">
                    <a:pos x="328" y="113"/>
                  </a:cxn>
                  <a:cxn ang="0">
                    <a:pos x="254" y="116"/>
                  </a:cxn>
                  <a:cxn ang="0">
                    <a:pos x="197" y="125"/>
                  </a:cxn>
                  <a:cxn ang="0">
                    <a:pos x="143" y="149"/>
                  </a:cxn>
                  <a:cxn ang="0">
                    <a:pos x="78" y="178"/>
                  </a:cxn>
                  <a:cxn ang="0">
                    <a:pos x="23" y="203"/>
                  </a:cxn>
                  <a:cxn ang="0">
                    <a:pos x="0" y="214"/>
                  </a:cxn>
                </a:cxnLst>
                <a:rect l="0" t="0" r="r" b="b"/>
                <a:pathLst>
                  <a:path w="995" h="586">
                    <a:moveTo>
                      <a:pt x="179" y="585"/>
                    </a:moveTo>
                    <a:lnTo>
                      <a:pt x="184" y="582"/>
                    </a:lnTo>
                    <a:lnTo>
                      <a:pt x="195" y="576"/>
                    </a:lnTo>
                    <a:lnTo>
                      <a:pt x="211" y="567"/>
                    </a:lnTo>
                    <a:lnTo>
                      <a:pt x="232" y="554"/>
                    </a:lnTo>
                    <a:lnTo>
                      <a:pt x="257" y="542"/>
                    </a:lnTo>
                    <a:lnTo>
                      <a:pt x="283" y="531"/>
                    </a:lnTo>
                    <a:lnTo>
                      <a:pt x="310" y="520"/>
                    </a:lnTo>
                    <a:lnTo>
                      <a:pt x="337" y="510"/>
                    </a:lnTo>
                    <a:lnTo>
                      <a:pt x="373" y="503"/>
                    </a:lnTo>
                    <a:lnTo>
                      <a:pt x="413" y="496"/>
                    </a:lnTo>
                    <a:lnTo>
                      <a:pt x="454" y="493"/>
                    </a:lnTo>
                    <a:lnTo>
                      <a:pt x="492" y="490"/>
                    </a:lnTo>
                    <a:lnTo>
                      <a:pt x="528" y="489"/>
                    </a:lnTo>
                    <a:lnTo>
                      <a:pt x="556" y="489"/>
                    </a:lnTo>
                    <a:lnTo>
                      <a:pt x="575" y="489"/>
                    </a:lnTo>
                    <a:lnTo>
                      <a:pt x="582" y="489"/>
                    </a:lnTo>
                    <a:lnTo>
                      <a:pt x="588" y="485"/>
                    </a:lnTo>
                    <a:lnTo>
                      <a:pt x="602" y="475"/>
                    </a:lnTo>
                    <a:lnTo>
                      <a:pt x="625" y="461"/>
                    </a:lnTo>
                    <a:lnTo>
                      <a:pt x="656" y="445"/>
                    </a:lnTo>
                    <a:lnTo>
                      <a:pt x="692" y="427"/>
                    </a:lnTo>
                    <a:lnTo>
                      <a:pt x="732" y="409"/>
                    </a:lnTo>
                    <a:lnTo>
                      <a:pt x="775" y="392"/>
                    </a:lnTo>
                    <a:lnTo>
                      <a:pt x="818" y="380"/>
                    </a:lnTo>
                    <a:lnTo>
                      <a:pt x="859" y="370"/>
                    </a:lnTo>
                    <a:lnTo>
                      <a:pt x="895" y="365"/>
                    </a:lnTo>
                    <a:lnTo>
                      <a:pt x="926" y="363"/>
                    </a:lnTo>
                    <a:lnTo>
                      <a:pt x="949" y="363"/>
                    </a:lnTo>
                    <a:lnTo>
                      <a:pt x="969" y="365"/>
                    </a:lnTo>
                    <a:lnTo>
                      <a:pt x="982" y="367"/>
                    </a:lnTo>
                    <a:lnTo>
                      <a:pt x="991" y="370"/>
                    </a:lnTo>
                    <a:lnTo>
                      <a:pt x="994" y="370"/>
                    </a:lnTo>
                    <a:lnTo>
                      <a:pt x="783" y="12"/>
                    </a:lnTo>
                    <a:lnTo>
                      <a:pt x="780" y="11"/>
                    </a:lnTo>
                    <a:lnTo>
                      <a:pt x="771" y="8"/>
                    </a:lnTo>
                    <a:lnTo>
                      <a:pt x="755" y="4"/>
                    </a:lnTo>
                    <a:lnTo>
                      <a:pt x="733" y="1"/>
                    </a:lnTo>
                    <a:lnTo>
                      <a:pt x="707" y="0"/>
                    </a:lnTo>
                    <a:lnTo>
                      <a:pt x="676" y="0"/>
                    </a:lnTo>
                    <a:lnTo>
                      <a:pt x="640" y="4"/>
                    </a:lnTo>
                    <a:lnTo>
                      <a:pt x="599" y="12"/>
                    </a:lnTo>
                    <a:lnTo>
                      <a:pt x="559" y="26"/>
                    </a:lnTo>
                    <a:lnTo>
                      <a:pt x="523" y="41"/>
                    </a:lnTo>
                    <a:lnTo>
                      <a:pt x="492" y="59"/>
                    </a:lnTo>
                    <a:lnTo>
                      <a:pt x="467" y="76"/>
                    </a:lnTo>
                    <a:lnTo>
                      <a:pt x="447" y="92"/>
                    </a:lnTo>
                    <a:lnTo>
                      <a:pt x="433" y="105"/>
                    </a:lnTo>
                    <a:lnTo>
                      <a:pt x="423" y="114"/>
                    </a:lnTo>
                    <a:lnTo>
                      <a:pt x="420" y="117"/>
                    </a:lnTo>
                    <a:lnTo>
                      <a:pt x="412" y="117"/>
                    </a:lnTo>
                    <a:lnTo>
                      <a:pt x="393" y="116"/>
                    </a:lnTo>
                    <a:lnTo>
                      <a:pt x="364" y="114"/>
                    </a:lnTo>
                    <a:lnTo>
                      <a:pt x="328" y="113"/>
                    </a:lnTo>
                    <a:lnTo>
                      <a:pt x="290" y="113"/>
                    </a:lnTo>
                    <a:lnTo>
                      <a:pt x="254" y="116"/>
                    </a:lnTo>
                    <a:lnTo>
                      <a:pt x="222" y="120"/>
                    </a:lnTo>
                    <a:lnTo>
                      <a:pt x="197" y="125"/>
                    </a:lnTo>
                    <a:lnTo>
                      <a:pt x="174" y="136"/>
                    </a:lnTo>
                    <a:lnTo>
                      <a:pt x="143" y="149"/>
                    </a:lnTo>
                    <a:lnTo>
                      <a:pt x="112" y="163"/>
                    </a:lnTo>
                    <a:lnTo>
                      <a:pt x="78" y="178"/>
                    </a:lnTo>
                    <a:lnTo>
                      <a:pt x="48" y="192"/>
                    </a:lnTo>
                    <a:lnTo>
                      <a:pt x="23" y="203"/>
                    </a:lnTo>
                    <a:lnTo>
                      <a:pt x="6" y="210"/>
                    </a:lnTo>
                    <a:lnTo>
                      <a:pt x="0" y="214"/>
                    </a:lnTo>
                    <a:lnTo>
                      <a:pt x="179" y="585"/>
                    </a:lnTo>
                  </a:path>
                </a:pathLst>
              </a:custGeom>
              <a:solidFill>
                <a:srgbClr val="9BE69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95" name="Freeform 407"/>
              <p:cNvSpPr>
                <a:spLocks/>
              </p:cNvSpPr>
              <p:nvPr/>
            </p:nvSpPr>
            <p:spPr bwMode="auto">
              <a:xfrm>
                <a:off x="2398" y="2956"/>
                <a:ext cx="925" cy="559"/>
              </a:xfrm>
              <a:custGeom>
                <a:avLst/>
                <a:gdLst/>
                <a:ahLst/>
                <a:cxnLst>
                  <a:cxn ang="0">
                    <a:pos x="157" y="556"/>
                  </a:cxn>
                  <a:cxn ang="0">
                    <a:pos x="195" y="541"/>
                  </a:cxn>
                  <a:cxn ang="0">
                    <a:pos x="253" y="520"/>
                  </a:cxn>
                  <a:cxn ang="0">
                    <a:pos x="318" y="501"/>
                  </a:cxn>
                  <a:cxn ang="0">
                    <a:pos x="382" y="490"/>
                  </a:cxn>
                  <a:cxn ang="0">
                    <a:pos x="455" y="493"/>
                  </a:cxn>
                  <a:cxn ang="0">
                    <a:pos x="523" y="502"/>
                  </a:cxn>
                  <a:cxn ang="0">
                    <a:pos x="565" y="512"/>
                  </a:cxn>
                  <a:cxn ang="0">
                    <a:pos x="576" y="508"/>
                  </a:cxn>
                  <a:cxn ang="0">
                    <a:pos x="608" y="479"/>
                  </a:cxn>
                  <a:cxn ang="0">
                    <a:pos x="662" y="437"/>
                  </a:cxn>
                  <a:cxn ang="0">
                    <a:pos x="725" y="399"/>
                  </a:cxn>
                  <a:cxn ang="0">
                    <a:pos x="793" y="377"/>
                  </a:cxn>
                  <a:cxn ang="0">
                    <a:pos x="853" y="363"/>
                  </a:cxn>
                  <a:cxn ang="0">
                    <a:pos x="896" y="356"/>
                  </a:cxn>
                  <a:cxn ang="0">
                    <a:pos x="919" y="353"/>
                  </a:cxn>
                  <a:cxn ang="0">
                    <a:pos x="713" y="4"/>
                  </a:cxn>
                  <a:cxn ang="0">
                    <a:pos x="705" y="2"/>
                  </a:cxn>
                  <a:cxn ang="0">
                    <a:pos x="680" y="0"/>
                  </a:cxn>
                  <a:cxn ang="0">
                    <a:pos x="631" y="4"/>
                  </a:cxn>
                  <a:cxn ang="0">
                    <a:pos x="559" y="22"/>
                  </a:cxn>
                  <a:cxn ang="0">
                    <a:pos x="489" y="56"/>
                  </a:cxn>
                  <a:cxn ang="0">
                    <a:pos x="434" y="99"/>
                  </a:cxn>
                  <a:cxn ang="0">
                    <a:pos x="401" y="136"/>
                  </a:cxn>
                  <a:cxn ang="0">
                    <a:pos x="389" y="153"/>
                  </a:cxn>
                  <a:cxn ang="0">
                    <a:pos x="365" y="145"/>
                  </a:cxn>
                  <a:cxn ang="0">
                    <a:pos x="307" y="129"/>
                  </a:cxn>
                  <a:cxn ang="0">
                    <a:pos x="235" y="118"/>
                  </a:cxn>
                  <a:cxn ang="0">
                    <a:pos x="170" y="127"/>
                  </a:cxn>
                  <a:cxn ang="0">
                    <a:pos x="105" y="157"/>
                  </a:cxn>
                  <a:cxn ang="0">
                    <a:pos x="51" y="191"/>
                  </a:cxn>
                  <a:cxn ang="0">
                    <a:pos x="13" y="219"/>
                  </a:cxn>
                  <a:cxn ang="0">
                    <a:pos x="0" y="230"/>
                  </a:cxn>
                </a:cxnLst>
                <a:rect l="0" t="0" r="r" b="b"/>
                <a:pathLst>
                  <a:path w="925" h="559">
                    <a:moveTo>
                      <a:pt x="153" y="558"/>
                    </a:moveTo>
                    <a:lnTo>
                      <a:pt x="157" y="556"/>
                    </a:lnTo>
                    <a:lnTo>
                      <a:pt x="173" y="549"/>
                    </a:lnTo>
                    <a:lnTo>
                      <a:pt x="195" y="541"/>
                    </a:lnTo>
                    <a:lnTo>
                      <a:pt x="223" y="531"/>
                    </a:lnTo>
                    <a:lnTo>
                      <a:pt x="253" y="520"/>
                    </a:lnTo>
                    <a:lnTo>
                      <a:pt x="286" y="509"/>
                    </a:lnTo>
                    <a:lnTo>
                      <a:pt x="318" y="501"/>
                    </a:lnTo>
                    <a:lnTo>
                      <a:pt x="347" y="494"/>
                    </a:lnTo>
                    <a:lnTo>
                      <a:pt x="382" y="490"/>
                    </a:lnTo>
                    <a:lnTo>
                      <a:pt x="418" y="490"/>
                    </a:lnTo>
                    <a:lnTo>
                      <a:pt x="455" y="493"/>
                    </a:lnTo>
                    <a:lnTo>
                      <a:pt x="491" y="497"/>
                    </a:lnTo>
                    <a:lnTo>
                      <a:pt x="523" y="502"/>
                    </a:lnTo>
                    <a:lnTo>
                      <a:pt x="548" y="508"/>
                    </a:lnTo>
                    <a:lnTo>
                      <a:pt x="565" y="512"/>
                    </a:lnTo>
                    <a:lnTo>
                      <a:pt x="572" y="513"/>
                    </a:lnTo>
                    <a:lnTo>
                      <a:pt x="576" y="508"/>
                    </a:lnTo>
                    <a:lnTo>
                      <a:pt x="588" y="497"/>
                    </a:lnTo>
                    <a:lnTo>
                      <a:pt x="608" y="479"/>
                    </a:lnTo>
                    <a:lnTo>
                      <a:pt x="633" y="458"/>
                    </a:lnTo>
                    <a:lnTo>
                      <a:pt x="662" y="437"/>
                    </a:lnTo>
                    <a:lnTo>
                      <a:pt x="694" y="415"/>
                    </a:lnTo>
                    <a:lnTo>
                      <a:pt x="725" y="399"/>
                    </a:lnTo>
                    <a:lnTo>
                      <a:pt x="759" y="385"/>
                    </a:lnTo>
                    <a:lnTo>
                      <a:pt x="793" y="377"/>
                    </a:lnTo>
                    <a:lnTo>
                      <a:pt x="824" y="368"/>
                    </a:lnTo>
                    <a:lnTo>
                      <a:pt x="853" y="363"/>
                    </a:lnTo>
                    <a:lnTo>
                      <a:pt x="876" y="359"/>
                    </a:lnTo>
                    <a:lnTo>
                      <a:pt x="896" y="356"/>
                    </a:lnTo>
                    <a:lnTo>
                      <a:pt x="911" y="354"/>
                    </a:lnTo>
                    <a:lnTo>
                      <a:pt x="919" y="353"/>
                    </a:lnTo>
                    <a:lnTo>
                      <a:pt x="924" y="353"/>
                    </a:lnTo>
                    <a:lnTo>
                      <a:pt x="713" y="4"/>
                    </a:lnTo>
                    <a:lnTo>
                      <a:pt x="712" y="4"/>
                    </a:lnTo>
                    <a:lnTo>
                      <a:pt x="705" y="2"/>
                    </a:lnTo>
                    <a:lnTo>
                      <a:pt x="695" y="1"/>
                    </a:lnTo>
                    <a:lnTo>
                      <a:pt x="680" y="0"/>
                    </a:lnTo>
                    <a:lnTo>
                      <a:pt x="659" y="1"/>
                    </a:lnTo>
                    <a:lnTo>
                      <a:pt x="631" y="4"/>
                    </a:lnTo>
                    <a:lnTo>
                      <a:pt x="599" y="11"/>
                    </a:lnTo>
                    <a:lnTo>
                      <a:pt x="559" y="22"/>
                    </a:lnTo>
                    <a:lnTo>
                      <a:pt x="522" y="37"/>
                    </a:lnTo>
                    <a:lnTo>
                      <a:pt x="489" y="56"/>
                    </a:lnTo>
                    <a:lnTo>
                      <a:pt x="459" y="77"/>
                    </a:lnTo>
                    <a:lnTo>
                      <a:pt x="434" y="99"/>
                    </a:lnTo>
                    <a:lnTo>
                      <a:pt x="415" y="120"/>
                    </a:lnTo>
                    <a:lnTo>
                      <a:pt x="401" y="136"/>
                    </a:lnTo>
                    <a:lnTo>
                      <a:pt x="392" y="149"/>
                    </a:lnTo>
                    <a:lnTo>
                      <a:pt x="389" y="153"/>
                    </a:lnTo>
                    <a:lnTo>
                      <a:pt x="383" y="150"/>
                    </a:lnTo>
                    <a:lnTo>
                      <a:pt x="365" y="145"/>
                    </a:lnTo>
                    <a:lnTo>
                      <a:pt x="339" y="138"/>
                    </a:lnTo>
                    <a:lnTo>
                      <a:pt x="307" y="129"/>
                    </a:lnTo>
                    <a:lnTo>
                      <a:pt x="271" y="122"/>
                    </a:lnTo>
                    <a:lnTo>
                      <a:pt x="235" y="118"/>
                    </a:lnTo>
                    <a:lnTo>
                      <a:pt x="200" y="120"/>
                    </a:lnTo>
                    <a:lnTo>
                      <a:pt x="170" y="127"/>
                    </a:lnTo>
                    <a:lnTo>
                      <a:pt x="137" y="140"/>
                    </a:lnTo>
                    <a:lnTo>
                      <a:pt x="105" y="157"/>
                    </a:lnTo>
                    <a:lnTo>
                      <a:pt x="76" y="175"/>
                    </a:lnTo>
                    <a:lnTo>
                      <a:pt x="51" y="191"/>
                    </a:lnTo>
                    <a:lnTo>
                      <a:pt x="30" y="207"/>
                    </a:lnTo>
                    <a:lnTo>
                      <a:pt x="13" y="219"/>
                    </a:lnTo>
                    <a:lnTo>
                      <a:pt x="4" y="227"/>
                    </a:lnTo>
                    <a:lnTo>
                      <a:pt x="0" y="230"/>
                    </a:lnTo>
                    <a:lnTo>
                      <a:pt x="153" y="558"/>
                    </a:lnTo>
                  </a:path>
                </a:pathLst>
              </a:custGeom>
              <a:solidFill>
                <a:srgbClr val="E2F8E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96" name="Freeform 408"/>
              <p:cNvSpPr>
                <a:spLocks/>
              </p:cNvSpPr>
              <p:nvPr/>
            </p:nvSpPr>
            <p:spPr bwMode="auto">
              <a:xfrm>
                <a:off x="2777" y="3098"/>
                <a:ext cx="203" cy="374"/>
              </a:xfrm>
              <a:custGeom>
                <a:avLst/>
                <a:gdLst/>
                <a:ahLst/>
                <a:cxnLst>
                  <a:cxn ang="0">
                    <a:pos x="202" y="364"/>
                  </a:cxn>
                  <a:cxn ang="0">
                    <a:pos x="11" y="0"/>
                  </a:cxn>
                  <a:cxn ang="0">
                    <a:pos x="0" y="8"/>
                  </a:cxn>
                  <a:cxn ang="0">
                    <a:pos x="190" y="373"/>
                  </a:cxn>
                  <a:cxn ang="0">
                    <a:pos x="202" y="364"/>
                  </a:cxn>
                </a:cxnLst>
                <a:rect l="0" t="0" r="r" b="b"/>
                <a:pathLst>
                  <a:path w="203" h="374">
                    <a:moveTo>
                      <a:pt x="202" y="364"/>
                    </a:moveTo>
                    <a:lnTo>
                      <a:pt x="11" y="0"/>
                    </a:lnTo>
                    <a:lnTo>
                      <a:pt x="0" y="8"/>
                    </a:lnTo>
                    <a:lnTo>
                      <a:pt x="190" y="373"/>
                    </a:lnTo>
                    <a:lnTo>
                      <a:pt x="202" y="36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97" name="Freeform 409"/>
              <p:cNvSpPr>
                <a:spLocks/>
              </p:cNvSpPr>
              <p:nvPr/>
            </p:nvSpPr>
            <p:spPr bwMode="auto">
              <a:xfrm>
                <a:off x="2452" y="3117"/>
                <a:ext cx="124" cy="79"/>
              </a:xfrm>
              <a:custGeom>
                <a:avLst/>
                <a:gdLst/>
                <a:ahLst/>
                <a:cxnLst>
                  <a:cxn ang="0">
                    <a:pos x="123" y="10"/>
                  </a:cxn>
                  <a:cxn ang="0">
                    <a:pos x="117" y="0"/>
                  </a:cxn>
                  <a:cxn ang="0">
                    <a:pos x="0" y="67"/>
                  </a:cxn>
                  <a:cxn ang="0">
                    <a:pos x="5" y="78"/>
                  </a:cxn>
                  <a:cxn ang="0">
                    <a:pos x="123" y="10"/>
                  </a:cxn>
                </a:cxnLst>
                <a:rect l="0" t="0" r="r" b="b"/>
                <a:pathLst>
                  <a:path w="124" h="79">
                    <a:moveTo>
                      <a:pt x="123" y="10"/>
                    </a:moveTo>
                    <a:lnTo>
                      <a:pt x="117" y="0"/>
                    </a:lnTo>
                    <a:lnTo>
                      <a:pt x="0" y="67"/>
                    </a:lnTo>
                    <a:lnTo>
                      <a:pt x="5" y="78"/>
                    </a:lnTo>
                    <a:lnTo>
                      <a:pt x="123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98" name="Freeform 410"/>
              <p:cNvSpPr>
                <a:spLocks/>
              </p:cNvSpPr>
              <p:nvPr/>
            </p:nvSpPr>
            <p:spPr bwMode="auto">
              <a:xfrm>
                <a:off x="2464" y="3144"/>
                <a:ext cx="126" cy="82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8"/>
                  </a:cxn>
                  <a:cxn ang="0">
                    <a:pos x="5" y="81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2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8"/>
                    </a:lnTo>
                    <a:lnTo>
                      <a:pt x="5" y="81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699" name="Freeform 411"/>
              <p:cNvSpPr>
                <a:spLocks/>
              </p:cNvSpPr>
              <p:nvPr/>
            </p:nvSpPr>
            <p:spPr bwMode="auto">
              <a:xfrm>
                <a:off x="2479" y="3171"/>
                <a:ext cx="126" cy="81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7"/>
                  </a:cxn>
                  <a:cxn ang="0">
                    <a:pos x="5" y="80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1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7"/>
                    </a:lnTo>
                    <a:lnTo>
                      <a:pt x="5" y="80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00" name="Freeform 412"/>
              <p:cNvSpPr>
                <a:spLocks/>
              </p:cNvSpPr>
              <p:nvPr/>
            </p:nvSpPr>
            <p:spPr bwMode="auto">
              <a:xfrm>
                <a:off x="2495" y="3200"/>
                <a:ext cx="127" cy="80"/>
              </a:xfrm>
              <a:custGeom>
                <a:avLst/>
                <a:gdLst/>
                <a:ahLst/>
                <a:cxnLst>
                  <a:cxn ang="0">
                    <a:pos x="126" y="11"/>
                  </a:cxn>
                  <a:cxn ang="0">
                    <a:pos x="120" y="0"/>
                  </a:cxn>
                  <a:cxn ang="0">
                    <a:pos x="0" y="67"/>
                  </a:cxn>
                  <a:cxn ang="0">
                    <a:pos x="5" y="79"/>
                  </a:cxn>
                  <a:cxn ang="0">
                    <a:pos x="126" y="11"/>
                  </a:cxn>
                </a:cxnLst>
                <a:rect l="0" t="0" r="r" b="b"/>
                <a:pathLst>
                  <a:path w="127" h="80">
                    <a:moveTo>
                      <a:pt x="126" y="11"/>
                    </a:moveTo>
                    <a:lnTo>
                      <a:pt x="120" y="0"/>
                    </a:lnTo>
                    <a:lnTo>
                      <a:pt x="0" y="67"/>
                    </a:lnTo>
                    <a:lnTo>
                      <a:pt x="5" y="79"/>
                    </a:lnTo>
                    <a:lnTo>
                      <a:pt x="126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01" name="Freeform 413"/>
              <p:cNvSpPr>
                <a:spLocks/>
              </p:cNvSpPr>
              <p:nvPr/>
            </p:nvSpPr>
            <p:spPr bwMode="auto">
              <a:xfrm>
                <a:off x="2509" y="3228"/>
                <a:ext cx="124" cy="81"/>
              </a:xfrm>
              <a:custGeom>
                <a:avLst/>
                <a:gdLst/>
                <a:ahLst/>
                <a:cxnLst>
                  <a:cxn ang="0">
                    <a:pos x="123" y="12"/>
                  </a:cxn>
                  <a:cxn ang="0">
                    <a:pos x="117" y="0"/>
                  </a:cxn>
                  <a:cxn ang="0">
                    <a:pos x="0" y="67"/>
                  </a:cxn>
                  <a:cxn ang="0">
                    <a:pos x="5" y="80"/>
                  </a:cxn>
                  <a:cxn ang="0">
                    <a:pos x="123" y="12"/>
                  </a:cxn>
                </a:cxnLst>
                <a:rect l="0" t="0" r="r" b="b"/>
                <a:pathLst>
                  <a:path w="124" h="81">
                    <a:moveTo>
                      <a:pt x="123" y="12"/>
                    </a:moveTo>
                    <a:lnTo>
                      <a:pt x="117" y="0"/>
                    </a:lnTo>
                    <a:lnTo>
                      <a:pt x="0" y="67"/>
                    </a:lnTo>
                    <a:lnTo>
                      <a:pt x="5" y="80"/>
                    </a:lnTo>
                    <a:lnTo>
                      <a:pt x="123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02" name="Freeform 414"/>
              <p:cNvSpPr>
                <a:spLocks/>
              </p:cNvSpPr>
              <p:nvPr/>
            </p:nvSpPr>
            <p:spPr bwMode="auto">
              <a:xfrm>
                <a:off x="2524" y="3253"/>
                <a:ext cx="124" cy="82"/>
              </a:xfrm>
              <a:custGeom>
                <a:avLst/>
                <a:gdLst/>
                <a:ahLst/>
                <a:cxnLst>
                  <a:cxn ang="0">
                    <a:pos x="123" y="12"/>
                  </a:cxn>
                  <a:cxn ang="0">
                    <a:pos x="117" y="0"/>
                  </a:cxn>
                  <a:cxn ang="0">
                    <a:pos x="0" y="68"/>
                  </a:cxn>
                  <a:cxn ang="0">
                    <a:pos x="5" y="81"/>
                  </a:cxn>
                  <a:cxn ang="0">
                    <a:pos x="123" y="12"/>
                  </a:cxn>
                </a:cxnLst>
                <a:rect l="0" t="0" r="r" b="b"/>
                <a:pathLst>
                  <a:path w="124" h="82">
                    <a:moveTo>
                      <a:pt x="123" y="12"/>
                    </a:moveTo>
                    <a:lnTo>
                      <a:pt x="117" y="0"/>
                    </a:lnTo>
                    <a:lnTo>
                      <a:pt x="0" y="68"/>
                    </a:lnTo>
                    <a:lnTo>
                      <a:pt x="5" y="81"/>
                    </a:lnTo>
                    <a:lnTo>
                      <a:pt x="123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03" name="Freeform 415"/>
              <p:cNvSpPr>
                <a:spLocks/>
              </p:cNvSpPr>
              <p:nvPr/>
            </p:nvSpPr>
            <p:spPr bwMode="auto">
              <a:xfrm>
                <a:off x="2621" y="3102"/>
                <a:ext cx="133" cy="25"/>
              </a:xfrm>
              <a:custGeom>
                <a:avLst/>
                <a:gdLst/>
                <a:ahLst/>
                <a:cxnLst>
                  <a:cxn ang="0">
                    <a:pos x="132" y="24"/>
                  </a:cxn>
                  <a:cxn ang="0">
                    <a:pos x="126" y="12"/>
                  </a:cxn>
                  <a:cxn ang="0">
                    <a:pos x="0" y="0"/>
                  </a:cxn>
                  <a:cxn ang="0">
                    <a:pos x="5" y="10"/>
                  </a:cxn>
                  <a:cxn ang="0">
                    <a:pos x="132" y="24"/>
                  </a:cxn>
                </a:cxnLst>
                <a:rect l="0" t="0" r="r" b="b"/>
                <a:pathLst>
                  <a:path w="133" h="25">
                    <a:moveTo>
                      <a:pt x="132" y="24"/>
                    </a:moveTo>
                    <a:lnTo>
                      <a:pt x="126" y="12"/>
                    </a:lnTo>
                    <a:lnTo>
                      <a:pt x="0" y="0"/>
                    </a:lnTo>
                    <a:lnTo>
                      <a:pt x="5" y="10"/>
                    </a:lnTo>
                    <a:lnTo>
                      <a:pt x="132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04" name="Freeform 416"/>
              <p:cNvSpPr>
                <a:spLocks/>
              </p:cNvSpPr>
              <p:nvPr/>
            </p:nvSpPr>
            <p:spPr bwMode="auto">
              <a:xfrm>
                <a:off x="2635" y="3129"/>
                <a:ext cx="131" cy="27"/>
              </a:xfrm>
              <a:custGeom>
                <a:avLst/>
                <a:gdLst/>
                <a:ahLst/>
                <a:cxnLst>
                  <a:cxn ang="0">
                    <a:pos x="130" y="26"/>
                  </a:cxn>
                  <a:cxn ang="0">
                    <a:pos x="124" y="14"/>
                  </a:cxn>
                  <a:cxn ang="0">
                    <a:pos x="0" y="0"/>
                  </a:cxn>
                  <a:cxn ang="0">
                    <a:pos x="5" y="13"/>
                  </a:cxn>
                  <a:cxn ang="0">
                    <a:pos x="130" y="26"/>
                  </a:cxn>
                </a:cxnLst>
                <a:rect l="0" t="0" r="r" b="b"/>
                <a:pathLst>
                  <a:path w="131" h="27">
                    <a:moveTo>
                      <a:pt x="130" y="26"/>
                    </a:moveTo>
                    <a:lnTo>
                      <a:pt x="124" y="14"/>
                    </a:lnTo>
                    <a:lnTo>
                      <a:pt x="0" y="0"/>
                    </a:lnTo>
                    <a:lnTo>
                      <a:pt x="5" y="13"/>
                    </a:lnTo>
                    <a:lnTo>
                      <a:pt x="130" y="26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05" name="Freeform 417"/>
              <p:cNvSpPr>
                <a:spLocks/>
              </p:cNvSpPr>
              <p:nvPr/>
            </p:nvSpPr>
            <p:spPr bwMode="auto">
              <a:xfrm>
                <a:off x="2649" y="3156"/>
                <a:ext cx="133" cy="25"/>
              </a:xfrm>
              <a:custGeom>
                <a:avLst/>
                <a:gdLst/>
                <a:ahLst/>
                <a:cxnLst>
                  <a:cxn ang="0">
                    <a:pos x="132" y="24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2" y="24"/>
                  </a:cxn>
                </a:cxnLst>
                <a:rect l="0" t="0" r="r" b="b"/>
                <a:pathLst>
                  <a:path w="133" h="25">
                    <a:moveTo>
                      <a:pt x="132" y="24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2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06" name="Freeform 418"/>
              <p:cNvSpPr>
                <a:spLocks/>
              </p:cNvSpPr>
              <p:nvPr/>
            </p:nvSpPr>
            <p:spPr bwMode="auto">
              <a:xfrm>
                <a:off x="2664" y="3185"/>
                <a:ext cx="133" cy="26"/>
              </a:xfrm>
              <a:custGeom>
                <a:avLst/>
                <a:gdLst/>
                <a:ahLst/>
                <a:cxnLst>
                  <a:cxn ang="0">
                    <a:pos x="132" y="25"/>
                  </a:cxn>
                  <a:cxn ang="0">
                    <a:pos x="126" y="12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132" y="25"/>
                  </a:cxn>
                </a:cxnLst>
                <a:rect l="0" t="0" r="r" b="b"/>
                <a:pathLst>
                  <a:path w="133" h="26">
                    <a:moveTo>
                      <a:pt x="132" y="25"/>
                    </a:moveTo>
                    <a:lnTo>
                      <a:pt x="126" y="12"/>
                    </a:lnTo>
                    <a:lnTo>
                      <a:pt x="0" y="0"/>
                    </a:lnTo>
                    <a:lnTo>
                      <a:pt x="5" y="11"/>
                    </a:lnTo>
                    <a:lnTo>
                      <a:pt x="132" y="25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07" name="Freeform 419"/>
              <p:cNvSpPr>
                <a:spLocks/>
              </p:cNvSpPr>
              <p:nvPr/>
            </p:nvSpPr>
            <p:spPr bwMode="auto">
              <a:xfrm>
                <a:off x="2676" y="3213"/>
                <a:ext cx="134" cy="25"/>
              </a:xfrm>
              <a:custGeom>
                <a:avLst/>
                <a:gdLst/>
                <a:ahLst/>
                <a:cxnLst>
                  <a:cxn ang="0">
                    <a:pos x="133" y="24"/>
                  </a:cxn>
                  <a:cxn ang="0">
                    <a:pos x="127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3" y="24"/>
                  </a:cxn>
                </a:cxnLst>
                <a:rect l="0" t="0" r="r" b="b"/>
                <a:pathLst>
                  <a:path w="134" h="25">
                    <a:moveTo>
                      <a:pt x="133" y="24"/>
                    </a:moveTo>
                    <a:lnTo>
                      <a:pt x="127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3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08" name="Freeform 420"/>
              <p:cNvSpPr>
                <a:spLocks/>
              </p:cNvSpPr>
              <p:nvPr/>
            </p:nvSpPr>
            <p:spPr bwMode="auto">
              <a:xfrm>
                <a:off x="2693" y="3239"/>
                <a:ext cx="133" cy="26"/>
              </a:xfrm>
              <a:custGeom>
                <a:avLst/>
                <a:gdLst/>
                <a:ahLst/>
                <a:cxnLst>
                  <a:cxn ang="0">
                    <a:pos x="132" y="25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2" y="25"/>
                  </a:cxn>
                </a:cxnLst>
                <a:rect l="0" t="0" r="r" b="b"/>
                <a:pathLst>
                  <a:path w="133" h="26">
                    <a:moveTo>
                      <a:pt x="132" y="25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2" y="25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09" name="Freeform 421"/>
              <p:cNvSpPr>
                <a:spLocks/>
              </p:cNvSpPr>
              <p:nvPr/>
            </p:nvSpPr>
            <p:spPr bwMode="auto">
              <a:xfrm>
                <a:off x="2711" y="3267"/>
                <a:ext cx="133" cy="27"/>
              </a:xfrm>
              <a:custGeom>
                <a:avLst/>
                <a:gdLst/>
                <a:ahLst/>
                <a:cxnLst>
                  <a:cxn ang="0">
                    <a:pos x="132" y="26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132" y="26"/>
                  </a:cxn>
                </a:cxnLst>
                <a:rect l="0" t="0" r="r" b="b"/>
                <a:pathLst>
                  <a:path w="133" h="27">
                    <a:moveTo>
                      <a:pt x="132" y="26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1"/>
                    </a:lnTo>
                    <a:lnTo>
                      <a:pt x="132" y="26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10" name="Freeform 422"/>
              <p:cNvSpPr>
                <a:spLocks/>
              </p:cNvSpPr>
              <p:nvPr/>
            </p:nvSpPr>
            <p:spPr bwMode="auto">
              <a:xfrm>
                <a:off x="2723" y="3295"/>
                <a:ext cx="133" cy="25"/>
              </a:xfrm>
              <a:custGeom>
                <a:avLst/>
                <a:gdLst/>
                <a:ahLst/>
                <a:cxnLst>
                  <a:cxn ang="0">
                    <a:pos x="132" y="24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2" y="24"/>
                  </a:cxn>
                </a:cxnLst>
                <a:rect l="0" t="0" r="r" b="b"/>
                <a:pathLst>
                  <a:path w="133" h="25">
                    <a:moveTo>
                      <a:pt x="132" y="24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2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11" name="Freeform 423"/>
              <p:cNvSpPr>
                <a:spLocks/>
              </p:cNvSpPr>
              <p:nvPr/>
            </p:nvSpPr>
            <p:spPr bwMode="auto">
              <a:xfrm>
                <a:off x="2738" y="3321"/>
                <a:ext cx="135" cy="27"/>
              </a:xfrm>
              <a:custGeom>
                <a:avLst/>
                <a:gdLst/>
                <a:ahLst/>
                <a:cxnLst>
                  <a:cxn ang="0">
                    <a:pos x="134" y="26"/>
                  </a:cxn>
                  <a:cxn ang="0">
                    <a:pos x="128" y="14"/>
                  </a:cxn>
                  <a:cxn ang="0">
                    <a:pos x="0" y="0"/>
                  </a:cxn>
                  <a:cxn ang="0">
                    <a:pos x="5" y="13"/>
                  </a:cxn>
                  <a:cxn ang="0">
                    <a:pos x="134" y="26"/>
                  </a:cxn>
                </a:cxnLst>
                <a:rect l="0" t="0" r="r" b="b"/>
                <a:pathLst>
                  <a:path w="135" h="27">
                    <a:moveTo>
                      <a:pt x="134" y="26"/>
                    </a:moveTo>
                    <a:lnTo>
                      <a:pt x="128" y="14"/>
                    </a:lnTo>
                    <a:lnTo>
                      <a:pt x="0" y="0"/>
                    </a:lnTo>
                    <a:lnTo>
                      <a:pt x="5" y="13"/>
                    </a:lnTo>
                    <a:lnTo>
                      <a:pt x="134" y="26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12" name="Freeform 424"/>
              <p:cNvSpPr>
                <a:spLocks/>
              </p:cNvSpPr>
              <p:nvPr/>
            </p:nvSpPr>
            <p:spPr bwMode="auto">
              <a:xfrm>
                <a:off x="2763" y="3372"/>
                <a:ext cx="134" cy="25"/>
              </a:xfrm>
              <a:custGeom>
                <a:avLst/>
                <a:gdLst/>
                <a:ahLst/>
                <a:cxnLst>
                  <a:cxn ang="0">
                    <a:pos x="133" y="24"/>
                  </a:cxn>
                  <a:cxn ang="0">
                    <a:pos x="127" y="12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133" y="24"/>
                  </a:cxn>
                </a:cxnLst>
                <a:rect l="0" t="0" r="r" b="b"/>
                <a:pathLst>
                  <a:path w="134" h="25">
                    <a:moveTo>
                      <a:pt x="133" y="24"/>
                    </a:moveTo>
                    <a:lnTo>
                      <a:pt x="127" y="12"/>
                    </a:lnTo>
                    <a:lnTo>
                      <a:pt x="0" y="0"/>
                    </a:lnTo>
                    <a:lnTo>
                      <a:pt x="5" y="11"/>
                    </a:lnTo>
                    <a:lnTo>
                      <a:pt x="133" y="24"/>
                    </a:lnTo>
                  </a:path>
                </a:pathLst>
              </a:custGeom>
              <a:solidFill>
                <a:srgbClr val="22862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13" name="Freeform 425"/>
              <p:cNvSpPr>
                <a:spLocks/>
              </p:cNvSpPr>
              <p:nvPr/>
            </p:nvSpPr>
            <p:spPr bwMode="auto">
              <a:xfrm>
                <a:off x="2534" y="3283"/>
                <a:ext cx="124" cy="79"/>
              </a:xfrm>
              <a:custGeom>
                <a:avLst/>
                <a:gdLst/>
                <a:ahLst/>
                <a:cxnLst>
                  <a:cxn ang="0">
                    <a:pos x="123" y="10"/>
                  </a:cxn>
                  <a:cxn ang="0">
                    <a:pos x="117" y="0"/>
                  </a:cxn>
                  <a:cxn ang="0">
                    <a:pos x="0" y="67"/>
                  </a:cxn>
                  <a:cxn ang="0">
                    <a:pos x="5" y="78"/>
                  </a:cxn>
                  <a:cxn ang="0">
                    <a:pos x="123" y="10"/>
                  </a:cxn>
                </a:cxnLst>
                <a:rect l="0" t="0" r="r" b="b"/>
                <a:pathLst>
                  <a:path w="124" h="79">
                    <a:moveTo>
                      <a:pt x="123" y="10"/>
                    </a:moveTo>
                    <a:lnTo>
                      <a:pt x="117" y="0"/>
                    </a:lnTo>
                    <a:lnTo>
                      <a:pt x="0" y="67"/>
                    </a:lnTo>
                    <a:lnTo>
                      <a:pt x="5" y="78"/>
                    </a:lnTo>
                    <a:lnTo>
                      <a:pt x="123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14" name="Freeform 426"/>
              <p:cNvSpPr>
                <a:spLocks/>
              </p:cNvSpPr>
              <p:nvPr/>
            </p:nvSpPr>
            <p:spPr bwMode="auto">
              <a:xfrm>
                <a:off x="2548" y="3311"/>
                <a:ext cx="126" cy="80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6"/>
                  </a:cxn>
                  <a:cxn ang="0">
                    <a:pos x="5" y="79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0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6"/>
                    </a:lnTo>
                    <a:lnTo>
                      <a:pt x="5" y="79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15" name="Freeform 427"/>
              <p:cNvSpPr>
                <a:spLocks/>
              </p:cNvSpPr>
              <p:nvPr/>
            </p:nvSpPr>
            <p:spPr bwMode="auto">
              <a:xfrm>
                <a:off x="2563" y="3336"/>
                <a:ext cx="126" cy="82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8"/>
                  </a:cxn>
                  <a:cxn ang="0">
                    <a:pos x="5" y="81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2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8"/>
                    </a:lnTo>
                    <a:lnTo>
                      <a:pt x="5" y="81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16" name="Freeform 428"/>
              <p:cNvSpPr>
                <a:spLocks/>
              </p:cNvSpPr>
              <p:nvPr/>
            </p:nvSpPr>
            <p:spPr bwMode="auto">
              <a:xfrm>
                <a:off x="2828" y="3018"/>
                <a:ext cx="115" cy="102"/>
              </a:xfrm>
              <a:custGeom>
                <a:avLst/>
                <a:gdLst/>
                <a:ahLst/>
                <a:cxnLst>
                  <a:cxn ang="0">
                    <a:pos x="114" y="11"/>
                  </a:cxn>
                  <a:cxn ang="0">
                    <a:pos x="107" y="0"/>
                  </a:cxn>
                  <a:cxn ang="0">
                    <a:pos x="0" y="88"/>
                  </a:cxn>
                  <a:cxn ang="0">
                    <a:pos x="5" y="101"/>
                  </a:cxn>
                  <a:cxn ang="0">
                    <a:pos x="114" y="11"/>
                  </a:cxn>
                </a:cxnLst>
                <a:rect l="0" t="0" r="r" b="b"/>
                <a:pathLst>
                  <a:path w="115" h="102">
                    <a:moveTo>
                      <a:pt x="114" y="11"/>
                    </a:moveTo>
                    <a:lnTo>
                      <a:pt x="107" y="0"/>
                    </a:lnTo>
                    <a:lnTo>
                      <a:pt x="0" y="88"/>
                    </a:lnTo>
                    <a:lnTo>
                      <a:pt x="5" y="101"/>
                    </a:lnTo>
                    <a:lnTo>
                      <a:pt x="114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17" name="Freeform 429"/>
              <p:cNvSpPr>
                <a:spLocks/>
              </p:cNvSpPr>
              <p:nvPr/>
            </p:nvSpPr>
            <p:spPr bwMode="auto">
              <a:xfrm>
                <a:off x="2842" y="3046"/>
                <a:ext cx="113" cy="100"/>
              </a:xfrm>
              <a:custGeom>
                <a:avLst/>
                <a:gdLst/>
                <a:ahLst/>
                <a:cxnLst>
                  <a:cxn ang="0">
                    <a:pos x="112" y="12"/>
                  </a:cxn>
                  <a:cxn ang="0">
                    <a:pos x="106" y="0"/>
                  </a:cxn>
                  <a:cxn ang="0">
                    <a:pos x="0" y="88"/>
                  </a:cxn>
                  <a:cxn ang="0">
                    <a:pos x="5" y="99"/>
                  </a:cxn>
                  <a:cxn ang="0">
                    <a:pos x="112" y="12"/>
                  </a:cxn>
                </a:cxnLst>
                <a:rect l="0" t="0" r="r" b="b"/>
                <a:pathLst>
                  <a:path w="113" h="100">
                    <a:moveTo>
                      <a:pt x="112" y="12"/>
                    </a:moveTo>
                    <a:lnTo>
                      <a:pt x="106" y="0"/>
                    </a:lnTo>
                    <a:lnTo>
                      <a:pt x="0" y="88"/>
                    </a:lnTo>
                    <a:lnTo>
                      <a:pt x="5" y="99"/>
                    </a:lnTo>
                    <a:lnTo>
                      <a:pt x="11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18" name="Freeform 430"/>
              <p:cNvSpPr>
                <a:spLocks/>
              </p:cNvSpPr>
              <p:nvPr/>
            </p:nvSpPr>
            <p:spPr bwMode="auto">
              <a:xfrm>
                <a:off x="2857" y="3072"/>
                <a:ext cx="113" cy="102"/>
              </a:xfrm>
              <a:custGeom>
                <a:avLst/>
                <a:gdLst/>
                <a:ahLst/>
                <a:cxnLst>
                  <a:cxn ang="0">
                    <a:pos x="112" y="12"/>
                  </a:cxn>
                  <a:cxn ang="0">
                    <a:pos x="106" y="0"/>
                  </a:cxn>
                  <a:cxn ang="0">
                    <a:pos x="0" y="89"/>
                  </a:cxn>
                  <a:cxn ang="0">
                    <a:pos x="5" y="101"/>
                  </a:cxn>
                  <a:cxn ang="0">
                    <a:pos x="112" y="12"/>
                  </a:cxn>
                </a:cxnLst>
                <a:rect l="0" t="0" r="r" b="b"/>
                <a:pathLst>
                  <a:path w="113" h="102">
                    <a:moveTo>
                      <a:pt x="112" y="12"/>
                    </a:moveTo>
                    <a:lnTo>
                      <a:pt x="106" y="0"/>
                    </a:lnTo>
                    <a:lnTo>
                      <a:pt x="0" y="89"/>
                    </a:lnTo>
                    <a:lnTo>
                      <a:pt x="5" y="101"/>
                    </a:lnTo>
                    <a:lnTo>
                      <a:pt x="11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19" name="Freeform 431"/>
              <p:cNvSpPr>
                <a:spLocks/>
              </p:cNvSpPr>
              <p:nvPr/>
            </p:nvSpPr>
            <p:spPr bwMode="auto">
              <a:xfrm>
                <a:off x="2875" y="3099"/>
                <a:ext cx="115" cy="100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108" y="0"/>
                  </a:cxn>
                  <a:cxn ang="0">
                    <a:pos x="0" y="86"/>
                  </a:cxn>
                  <a:cxn ang="0">
                    <a:pos x="5" y="99"/>
                  </a:cxn>
                  <a:cxn ang="0">
                    <a:pos x="114" y="12"/>
                  </a:cxn>
                </a:cxnLst>
                <a:rect l="0" t="0" r="r" b="b"/>
                <a:pathLst>
                  <a:path w="115" h="100">
                    <a:moveTo>
                      <a:pt x="114" y="12"/>
                    </a:moveTo>
                    <a:lnTo>
                      <a:pt x="108" y="0"/>
                    </a:lnTo>
                    <a:lnTo>
                      <a:pt x="0" y="86"/>
                    </a:lnTo>
                    <a:lnTo>
                      <a:pt x="5" y="99"/>
                    </a:lnTo>
                    <a:lnTo>
                      <a:pt x="114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20" name="Freeform 432"/>
              <p:cNvSpPr>
                <a:spLocks/>
              </p:cNvSpPr>
              <p:nvPr/>
            </p:nvSpPr>
            <p:spPr bwMode="auto">
              <a:xfrm>
                <a:off x="2890" y="3128"/>
                <a:ext cx="113" cy="101"/>
              </a:xfrm>
              <a:custGeom>
                <a:avLst/>
                <a:gdLst/>
                <a:ahLst/>
                <a:cxnLst>
                  <a:cxn ang="0">
                    <a:pos x="112" y="11"/>
                  </a:cxn>
                  <a:cxn ang="0">
                    <a:pos x="106" y="0"/>
                  </a:cxn>
                  <a:cxn ang="0">
                    <a:pos x="0" y="87"/>
                  </a:cxn>
                  <a:cxn ang="0">
                    <a:pos x="5" y="100"/>
                  </a:cxn>
                  <a:cxn ang="0">
                    <a:pos x="112" y="11"/>
                  </a:cxn>
                </a:cxnLst>
                <a:rect l="0" t="0" r="r" b="b"/>
                <a:pathLst>
                  <a:path w="113" h="101">
                    <a:moveTo>
                      <a:pt x="112" y="11"/>
                    </a:moveTo>
                    <a:lnTo>
                      <a:pt x="106" y="0"/>
                    </a:lnTo>
                    <a:lnTo>
                      <a:pt x="0" y="87"/>
                    </a:lnTo>
                    <a:lnTo>
                      <a:pt x="5" y="100"/>
                    </a:lnTo>
                    <a:lnTo>
                      <a:pt x="112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21" name="Freeform 433"/>
              <p:cNvSpPr>
                <a:spLocks/>
              </p:cNvSpPr>
              <p:nvPr/>
            </p:nvSpPr>
            <p:spPr bwMode="auto">
              <a:xfrm>
                <a:off x="2905" y="3155"/>
                <a:ext cx="113" cy="98"/>
              </a:xfrm>
              <a:custGeom>
                <a:avLst/>
                <a:gdLst/>
                <a:ahLst/>
                <a:cxnLst>
                  <a:cxn ang="0">
                    <a:pos x="112" y="10"/>
                  </a:cxn>
                  <a:cxn ang="0">
                    <a:pos x="106" y="0"/>
                  </a:cxn>
                  <a:cxn ang="0">
                    <a:pos x="0" y="86"/>
                  </a:cxn>
                  <a:cxn ang="0">
                    <a:pos x="5" y="97"/>
                  </a:cxn>
                  <a:cxn ang="0">
                    <a:pos x="112" y="10"/>
                  </a:cxn>
                </a:cxnLst>
                <a:rect l="0" t="0" r="r" b="b"/>
                <a:pathLst>
                  <a:path w="113" h="98">
                    <a:moveTo>
                      <a:pt x="112" y="10"/>
                    </a:moveTo>
                    <a:lnTo>
                      <a:pt x="106" y="0"/>
                    </a:lnTo>
                    <a:lnTo>
                      <a:pt x="0" y="86"/>
                    </a:lnTo>
                    <a:lnTo>
                      <a:pt x="5" y="97"/>
                    </a:lnTo>
                    <a:lnTo>
                      <a:pt x="112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22" name="Freeform 434"/>
              <p:cNvSpPr>
                <a:spLocks/>
              </p:cNvSpPr>
              <p:nvPr/>
            </p:nvSpPr>
            <p:spPr bwMode="auto">
              <a:xfrm>
                <a:off x="2923" y="3182"/>
                <a:ext cx="113" cy="101"/>
              </a:xfrm>
              <a:custGeom>
                <a:avLst/>
                <a:gdLst/>
                <a:ahLst/>
                <a:cxnLst>
                  <a:cxn ang="0">
                    <a:pos x="112" y="12"/>
                  </a:cxn>
                  <a:cxn ang="0">
                    <a:pos x="105" y="0"/>
                  </a:cxn>
                  <a:cxn ang="0">
                    <a:pos x="0" y="87"/>
                  </a:cxn>
                  <a:cxn ang="0">
                    <a:pos x="5" y="100"/>
                  </a:cxn>
                  <a:cxn ang="0">
                    <a:pos x="112" y="12"/>
                  </a:cxn>
                </a:cxnLst>
                <a:rect l="0" t="0" r="r" b="b"/>
                <a:pathLst>
                  <a:path w="113" h="101">
                    <a:moveTo>
                      <a:pt x="112" y="12"/>
                    </a:moveTo>
                    <a:lnTo>
                      <a:pt x="105" y="0"/>
                    </a:lnTo>
                    <a:lnTo>
                      <a:pt x="0" y="87"/>
                    </a:lnTo>
                    <a:lnTo>
                      <a:pt x="5" y="100"/>
                    </a:lnTo>
                    <a:lnTo>
                      <a:pt x="11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23" name="Freeform 435"/>
              <p:cNvSpPr>
                <a:spLocks/>
              </p:cNvSpPr>
              <p:nvPr/>
            </p:nvSpPr>
            <p:spPr bwMode="auto">
              <a:xfrm>
                <a:off x="2934" y="3212"/>
                <a:ext cx="115" cy="98"/>
              </a:xfrm>
              <a:custGeom>
                <a:avLst/>
                <a:gdLst/>
                <a:ahLst/>
                <a:cxnLst>
                  <a:cxn ang="0">
                    <a:pos x="114" y="10"/>
                  </a:cxn>
                  <a:cxn ang="0">
                    <a:pos x="108" y="0"/>
                  </a:cxn>
                  <a:cxn ang="0">
                    <a:pos x="0" y="86"/>
                  </a:cxn>
                  <a:cxn ang="0">
                    <a:pos x="5" y="97"/>
                  </a:cxn>
                  <a:cxn ang="0">
                    <a:pos x="114" y="10"/>
                  </a:cxn>
                </a:cxnLst>
                <a:rect l="0" t="0" r="r" b="b"/>
                <a:pathLst>
                  <a:path w="115" h="98">
                    <a:moveTo>
                      <a:pt x="114" y="10"/>
                    </a:moveTo>
                    <a:lnTo>
                      <a:pt x="108" y="0"/>
                    </a:lnTo>
                    <a:lnTo>
                      <a:pt x="0" y="86"/>
                    </a:lnTo>
                    <a:lnTo>
                      <a:pt x="5" y="97"/>
                    </a:lnTo>
                    <a:lnTo>
                      <a:pt x="114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24" name="Freeform 436"/>
              <p:cNvSpPr>
                <a:spLocks/>
              </p:cNvSpPr>
              <p:nvPr/>
            </p:nvSpPr>
            <p:spPr bwMode="auto">
              <a:xfrm>
                <a:off x="2949" y="3237"/>
                <a:ext cx="115" cy="100"/>
              </a:xfrm>
              <a:custGeom>
                <a:avLst/>
                <a:gdLst/>
                <a:ahLst/>
                <a:cxnLst>
                  <a:cxn ang="0">
                    <a:pos x="114" y="11"/>
                  </a:cxn>
                  <a:cxn ang="0">
                    <a:pos x="108" y="0"/>
                  </a:cxn>
                  <a:cxn ang="0">
                    <a:pos x="0" y="87"/>
                  </a:cxn>
                  <a:cxn ang="0">
                    <a:pos x="6" y="99"/>
                  </a:cxn>
                  <a:cxn ang="0">
                    <a:pos x="114" y="11"/>
                  </a:cxn>
                </a:cxnLst>
                <a:rect l="0" t="0" r="r" b="b"/>
                <a:pathLst>
                  <a:path w="115" h="100">
                    <a:moveTo>
                      <a:pt x="114" y="11"/>
                    </a:moveTo>
                    <a:lnTo>
                      <a:pt x="108" y="0"/>
                    </a:lnTo>
                    <a:lnTo>
                      <a:pt x="0" y="87"/>
                    </a:lnTo>
                    <a:lnTo>
                      <a:pt x="6" y="99"/>
                    </a:lnTo>
                    <a:lnTo>
                      <a:pt x="114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25" name="Freeform 437"/>
              <p:cNvSpPr>
                <a:spLocks/>
              </p:cNvSpPr>
              <p:nvPr/>
            </p:nvSpPr>
            <p:spPr bwMode="auto">
              <a:xfrm>
                <a:off x="2972" y="2970"/>
                <a:ext cx="132" cy="40"/>
              </a:xfrm>
              <a:custGeom>
                <a:avLst/>
                <a:gdLst/>
                <a:ahLst/>
                <a:cxnLst>
                  <a:cxn ang="0">
                    <a:pos x="131" y="12"/>
                  </a:cxn>
                  <a:cxn ang="0">
                    <a:pos x="125" y="0"/>
                  </a:cxn>
                  <a:cxn ang="0">
                    <a:pos x="0" y="26"/>
                  </a:cxn>
                  <a:cxn ang="0">
                    <a:pos x="5" y="39"/>
                  </a:cxn>
                  <a:cxn ang="0">
                    <a:pos x="131" y="12"/>
                  </a:cxn>
                </a:cxnLst>
                <a:rect l="0" t="0" r="r" b="b"/>
                <a:pathLst>
                  <a:path w="132" h="40">
                    <a:moveTo>
                      <a:pt x="131" y="12"/>
                    </a:moveTo>
                    <a:lnTo>
                      <a:pt x="125" y="0"/>
                    </a:lnTo>
                    <a:lnTo>
                      <a:pt x="0" y="26"/>
                    </a:lnTo>
                    <a:lnTo>
                      <a:pt x="5" y="39"/>
                    </a:lnTo>
                    <a:lnTo>
                      <a:pt x="131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26" name="Freeform 438"/>
              <p:cNvSpPr>
                <a:spLocks/>
              </p:cNvSpPr>
              <p:nvPr/>
            </p:nvSpPr>
            <p:spPr bwMode="auto">
              <a:xfrm>
                <a:off x="2986" y="3000"/>
                <a:ext cx="131" cy="37"/>
              </a:xfrm>
              <a:custGeom>
                <a:avLst/>
                <a:gdLst/>
                <a:ahLst/>
                <a:cxnLst>
                  <a:cxn ang="0">
                    <a:pos x="130" y="10"/>
                  </a:cxn>
                  <a:cxn ang="0">
                    <a:pos x="124" y="0"/>
                  </a:cxn>
                  <a:cxn ang="0">
                    <a:pos x="0" y="25"/>
                  </a:cxn>
                  <a:cxn ang="0">
                    <a:pos x="5" y="36"/>
                  </a:cxn>
                  <a:cxn ang="0">
                    <a:pos x="130" y="10"/>
                  </a:cxn>
                </a:cxnLst>
                <a:rect l="0" t="0" r="r" b="b"/>
                <a:pathLst>
                  <a:path w="131" h="37">
                    <a:moveTo>
                      <a:pt x="130" y="10"/>
                    </a:moveTo>
                    <a:lnTo>
                      <a:pt x="124" y="0"/>
                    </a:lnTo>
                    <a:lnTo>
                      <a:pt x="0" y="25"/>
                    </a:lnTo>
                    <a:lnTo>
                      <a:pt x="5" y="36"/>
                    </a:lnTo>
                    <a:lnTo>
                      <a:pt x="130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27" name="Freeform 439"/>
              <p:cNvSpPr>
                <a:spLocks/>
              </p:cNvSpPr>
              <p:nvPr/>
            </p:nvSpPr>
            <p:spPr bwMode="auto">
              <a:xfrm>
                <a:off x="3001" y="3026"/>
                <a:ext cx="131" cy="38"/>
              </a:xfrm>
              <a:custGeom>
                <a:avLst/>
                <a:gdLst/>
                <a:ahLst/>
                <a:cxnLst>
                  <a:cxn ang="0">
                    <a:pos x="130" y="10"/>
                  </a:cxn>
                  <a:cxn ang="0">
                    <a:pos x="124" y="0"/>
                  </a:cxn>
                  <a:cxn ang="0">
                    <a:pos x="0" y="26"/>
                  </a:cxn>
                  <a:cxn ang="0">
                    <a:pos x="5" y="37"/>
                  </a:cxn>
                  <a:cxn ang="0">
                    <a:pos x="130" y="10"/>
                  </a:cxn>
                </a:cxnLst>
                <a:rect l="0" t="0" r="r" b="b"/>
                <a:pathLst>
                  <a:path w="131" h="38">
                    <a:moveTo>
                      <a:pt x="130" y="10"/>
                    </a:moveTo>
                    <a:lnTo>
                      <a:pt x="124" y="0"/>
                    </a:lnTo>
                    <a:lnTo>
                      <a:pt x="0" y="26"/>
                    </a:lnTo>
                    <a:lnTo>
                      <a:pt x="5" y="37"/>
                    </a:lnTo>
                    <a:lnTo>
                      <a:pt x="130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28" name="Freeform 440"/>
              <p:cNvSpPr>
                <a:spLocks/>
              </p:cNvSpPr>
              <p:nvPr/>
            </p:nvSpPr>
            <p:spPr bwMode="auto">
              <a:xfrm>
                <a:off x="3020" y="3052"/>
                <a:ext cx="132" cy="37"/>
              </a:xfrm>
              <a:custGeom>
                <a:avLst/>
                <a:gdLst/>
                <a:ahLst/>
                <a:cxnLst>
                  <a:cxn ang="0">
                    <a:pos x="131" y="10"/>
                  </a:cxn>
                  <a:cxn ang="0">
                    <a:pos x="125" y="0"/>
                  </a:cxn>
                  <a:cxn ang="0">
                    <a:pos x="0" y="25"/>
                  </a:cxn>
                  <a:cxn ang="0">
                    <a:pos x="5" y="36"/>
                  </a:cxn>
                  <a:cxn ang="0">
                    <a:pos x="131" y="10"/>
                  </a:cxn>
                </a:cxnLst>
                <a:rect l="0" t="0" r="r" b="b"/>
                <a:pathLst>
                  <a:path w="132" h="37">
                    <a:moveTo>
                      <a:pt x="131" y="10"/>
                    </a:moveTo>
                    <a:lnTo>
                      <a:pt x="125" y="0"/>
                    </a:lnTo>
                    <a:lnTo>
                      <a:pt x="0" y="25"/>
                    </a:lnTo>
                    <a:lnTo>
                      <a:pt x="5" y="36"/>
                    </a:lnTo>
                    <a:lnTo>
                      <a:pt x="131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29" name="Freeform 441"/>
              <p:cNvSpPr>
                <a:spLocks/>
              </p:cNvSpPr>
              <p:nvPr/>
            </p:nvSpPr>
            <p:spPr bwMode="auto">
              <a:xfrm>
                <a:off x="3032" y="3079"/>
                <a:ext cx="133" cy="40"/>
              </a:xfrm>
              <a:custGeom>
                <a:avLst/>
                <a:gdLst/>
                <a:ahLst/>
                <a:cxnLst>
                  <a:cxn ang="0">
                    <a:pos x="132" y="12"/>
                  </a:cxn>
                  <a:cxn ang="0">
                    <a:pos x="125" y="0"/>
                  </a:cxn>
                  <a:cxn ang="0">
                    <a:pos x="0" y="26"/>
                  </a:cxn>
                  <a:cxn ang="0">
                    <a:pos x="5" y="39"/>
                  </a:cxn>
                  <a:cxn ang="0">
                    <a:pos x="132" y="12"/>
                  </a:cxn>
                </a:cxnLst>
                <a:rect l="0" t="0" r="r" b="b"/>
                <a:pathLst>
                  <a:path w="133" h="40">
                    <a:moveTo>
                      <a:pt x="132" y="12"/>
                    </a:moveTo>
                    <a:lnTo>
                      <a:pt x="125" y="0"/>
                    </a:lnTo>
                    <a:lnTo>
                      <a:pt x="0" y="26"/>
                    </a:lnTo>
                    <a:lnTo>
                      <a:pt x="5" y="39"/>
                    </a:lnTo>
                    <a:lnTo>
                      <a:pt x="13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30" name="Freeform 442"/>
              <p:cNvSpPr>
                <a:spLocks/>
              </p:cNvSpPr>
              <p:nvPr/>
            </p:nvSpPr>
            <p:spPr bwMode="auto">
              <a:xfrm>
                <a:off x="3049" y="3107"/>
                <a:ext cx="131" cy="38"/>
              </a:xfrm>
              <a:custGeom>
                <a:avLst/>
                <a:gdLst/>
                <a:ahLst/>
                <a:cxnLst>
                  <a:cxn ang="0">
                    <a:pos x="130" y="11"/>
                  </a:cxn>
                  <a:cxn ang="0">
                    <a:pos x="124" y="0"/>
                  </a:cxn>
                  <a:cxn ang="0">
                    <a:pos x="0" y="25"/>
                  </a:cxn>
                  <a:cxn ang="0">
                    <a:pos x="6" y="37"/>
                  </a:cxn>
                  <a:cxn ang="0">
                    <a:pos x="130" y="11"/>
                  </a:cxn>
                </a:cxnLst>
                <a:rect l="0" t="0" r="r" b="b"/>
                <a:pathLst>
                  <a:path w="131" h="38">
                    <a:moveTo>
                      <a:pt x="130" y="11"/>
                    </a:moveTo>
                    <a:lnTo>
                      <a:pt x="124" y="0"/>
                    </a:lnTo>
                    <a:lnTo>
                      <a:pt x="0" y="25"/>
                    </a:lnTo>
                    <a:lnTo>
                      <a:pt x="6" y="37"/>
                    </a:lnTo>
                    <a:lnTo>
                      <a:pt x="130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31" name="Freeform 443"/>
              <p:cNvSpPr>
                <a:spLocks/>
              </p:cNvSpPr>
              <p:nvPr/>
            </p:nvSpPr>
            <p:spPr bwMode="auto">
              <a:xfrm>
                <a:off x="3066" y="3135"/>
                <a:ext cx="130" cy="39"/>
              </a:xfrm>
              <a:custGeom>
                <a:avLst/>
                <a:gdLst/>
                <a:ahLst/>
                <a:cxnLst>
                  <a:cxn ang="0">
                    <a:pos x="129" y="11"/>
                  </a:cxn>
                  <a:cxn ang="0">
                    <a:pos x="123" y="0"/>
                  </a:cxn>
                  <a:cxn ang="0">
                    <a:pos x="0" y="26"/>
                  </a:cxn>
                  <a:cxn ang="0">
                    <a:pos x="5" y="38"/>
                  </a:cxn>
                  <a:cxn ang="0">
                    <a:pos x="129" y="11"/>
                  </a:cxn>
                </a:cxnLst>
                <a:rect l="0" t="0" r="r" b="b"/>
                <a:pathLst>
                  <a:path w="130" h="39">
                    <a:moveTo>
                      <a:pt x="129" y="11"/>
                    </a:moveTo>
                    <a:lnTo>
                      <a:pt x="123" y="0"/>
                    </a:lnTo>
                    <a:lnTo>
                      <a:pt x="0" y="26"/>
                    </a:lnTo>
                    <a:lnTo>
                      <a:pt x="5" y="38"/>
                    </a:lnTo>
                    <a:lnTo>
                      <a:pt x="129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32" name="Freeform 444"/>
              <p:cNvSpPr>
                <a:spLocks/>
              </p:cNvSpPr>
              <p:nvPr/>
            </p:nvSpPr>
            <p:spPr bwMode="auto">
              <a:xfrm>
                <a:off x="3084" y="3165"/>
                <a:ext cx="130" cy="31"/>
              </a:xfrm>
              <a:custGeom>
                <a:avLst/>
                <a:gdLst/>
                <a:ahLst/>
                <a:cxnLst>
                  <a:cxn ang="0">
                    <a:pos x="129" y="10"/>
                  </a:cxn>
                  <a:cxn ang="0">
                    <a:pos x="123" y="0"/>
                  </a:cxn>
                  <a:cxn ang="0">
                    <a:pos x="0" y="19"/>
                  </a:cxn>
                  <a:cxn ang="0">
                    <a:pos x="5" y="30"/>
                  </a:cxn>
                  <a:cxn ang="0">
                    <a:pos x="129" y="10"/>
                  </a:cxn>
                </a:cxnLst>
                <a:rect l="0" t="0" r="r" b="b"/>
                <a:pathLst>
                  <a:path w="130" h="31">
                    <a:moveTo>
                      <a:pt x="129" y="10"/>
                    </a:moveTo>
                    <a:lnTo>
                      <a:pt x="123" y="0"/>
                    </a:lnTo>
                    <a:lnTo>
                      <a:pt x="0" y="19"/>
                    </a:lnTo>
                    <a:lnTo>
                      <a:pt x="5" y="30"/>
                    </a:lnTo>
                    <a:lnTo>
                      <a:pt x="129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33" name="Freeform 445"/>
              <p:cNvSpPr>
                <a:spLocks/>
              </p:cNvSpPr>
              <p:nvPr/>
            </p:nvSpPr>
            <p:spPr bwMode="auto">
              <a:xfrm>
                <a:off x="3100" y="3194"/>
                <a:ext cx="131" cy="32"/>
              </a:xfrm>
              <a:custGeom>
                <a:avLst/>
                <a:gdLst/>
                <a:ahLst/>
                <a:cxnLst>
                  <a:cxn ang="0">
                    <a:pos x="130" y="12"/>
                  </a:cxn>
                  <a:cxn ang="0">
                    <a:pos x="124" y="0"/>
                  </a:cxn>
                  <a:cxn ang="0">
                    <a:pos x="0" y="18"/>
                  </a:cxn>
                  <a:cxn ang="0">
                    <a:pos x="5" y="31"/>
                  </a:cxn>
                  <a:cxn ang="0">
                    <a:pos x="130" y="12"/>
                  </a:cxn>
                </a:cxnLst>
                <a:rect l="0" t="0" r="r" b="b"/>
                <a:pathLst>
                  <a:path w="131" h="32">
                    <a:moveTo>
                      <a:pt x="130" y="12"/>
                    </a:moveTo>
                    <a:lnTo>
                      <a:pt x="124" y="0"/>
                    </a:lnTo>
                    <a:lnTo>
                      <a:pt x="0" y="18"/>
                    </a:lnTo>
                    <a:lnTo>
                      <a:pt x="5" y="31"/>
                    </a:lnTo>
                    <a:lnTo>
                      <a:pt x="130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734" name="Freeform 446"/>
              <p:cNvSpPr>
                <a:spLocks/>
              </p:cNvSpPr>
              <p:nvPr/>
            </p:nvSpPr>
            <p:spPr bwMode="auto">
              <a:xfrm>
                <a:off x="3131" y="3249"/>
                <a:ext cx="133" cy="34"/>
              </a:xfrm>
              <a:custGeom>
                <a:avLst/>
                <a:gdLst/>
                <a:ahLst/>
                <a:cxnLst>
                  <a:cxn ang="0">
                    <a:pos x="132" y="12"/>
                  </a:cxn>
                  <a:cxn ang="0">
                    <a:pos x="125" y="0"/>
                  </a:cxn>
                  <a:cxn ang="0">
                    <a:pos x="0" y="20"/>
                  </a:cxn>
                  <a:cxn ang="0">
                    <a:pos x="5" y="33"/>
                  </a:cxn>
                  <a:cxn ang="0">
                    <a:pos x="132" y="12"/>
                  </a:cxn>
                </a:cxnLst>
                <a:rect l="0" t="0" r="r" b="b"/>
                <a:pathLst>
                  <a:path w="133" h="34">
                    <a:moveTo>
                      <a:pt x="132" y="12"/>
                    </a:moveTo>
                    <a:lnTo>
                      <a:pt x="125" y="0"/>
                    </a:lnTo>
                    <a:lnTo>
                      <a:pt x="0" y="20"/>
                    </a:lnTo>
                    <a:lnTo>
                      <a:pt x="5" y="33"/>
                    </a:lnTo>
                    <a:lnTo>
                      <a:pt x="132" y="12"/>
                    </a:lnTo>
                  </a:path>
                </a:pathLst>
              </a:custGeom>
              <a:solidFill>
                <a:srgbClr val="22862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grpSp>
        <p:nvGrpSpPr>
          <p:cNvPr id="524735" name="Group 447"/>
          <p:cNvGrpSpPr>
            <a:grpSpLocks/>
          </p:cNvGrpSpPr>
          <p:nvPr/>
        </p:nvGrpSpPr>
        <p:grpSpPr bwMode="auto">
          <a:xfrm>
            <a:off x="4972050" y="5026025"/>
            <a:ext cx="936625" cy="1066800"/>
            <a:chOff x="4210" y="1567"/>
            <a:chExt cx="782" cy="1115"/>
          </a:xfrm>
        </p:grpSpPr>
        <p:sp>
          <p:nvSpPr>
            <p:cNvPr id="524736" name="Freeform 448"/>
            <p:cNvSpPr>
              <a:spLocks/>
            </p:cNvSpPr>
            <p:nvPr/>
          </p:nvSpPr>
          <p:spPr bwMode="auto">
            <a:xfrm>
              <a:off x="4210" y="1567"/>
              <a:ext cx="436" cy="818"/>
            </a:xfrm>
            <a:custGeom>
              <a:avLst/>
              <a:gdLst/>
              <a:ahLst/>
              <a:cxnLst>
                <a:cxn ang="0">
                  <a:pos x="435" y="699"/>
                </a:cxn>
                <a:cxn ang="0">
                  <a:pos x="435" y="0"/>
                </a:cxn>
                <a:cxn ang="0">
                  <a:pos x="0" y="116"/>
                </a:cxn>
                <a:cxn ang="0">
                  <a:pos x="0" y="817"/>
                </a:cxn>
                <a:cxn ang="0">
                  <a:pos x="435" y="699"/>
                </a:cxn>
              </a:cxnLst>
              <a:rect l="0" t="0" r="r" b="b"/>
              <a:pathLst>
                <a:path w="436" h="818">
                  <a:moveTo>
                    <a:pt x="435" y="699"/>
                  </a:moveTo>
                  <a:lnTo>
                    <a:pt x="435" y="0"/>
                  </a:lnTo>
                  <a:lnTo>
                    <a:pt x="0" y="116"/>
                  </a:lnTo>
                  <a:lnTo>
                    <a:pt x="0" y="817"/>
                  </a:lnTo>
                  <a:lnTo>
                    <a:pt x="435" y="699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37" name="Freeform 449"/>
            <p:cNvSpPr>
              <a:spLocks/>
            </p:cNvSpPr>
            <p:nvPr/>
          </p:nvSpPr>
          <p:spPr bwMode="auto">
            <a:xfrm>
              <a:off x="4236" y="1600"/>
              <a:ext cx="384" cy="750"/>
            </a:xfrm>
            <a:custGeom>
              <a:avLst/>
              <a:gdLst/>
              <a:ahLst/>
              <a:cxnLst>
                <a:cxn ang="0">
                  <a:pos x="383" y="649"/>
                </a:cxn>
                <a:cxn ang="0">
                  <a:pos x="383" y="0"/>
                </a:cxn>
                <a:cxn ang="0">
                  <a:pos x="0" y="100"/>
                </a:cxn>
                <a:cxn ang="0">
                  <a:pos x="0" y="749"/>
                </a:cxn>
                <a:cxn ang="0">
                  <a:pos x="383" y="649"/>
                </a:cxn>
              </a:cxnLst>
              <a:rect l="0" t="0" r="r" b="b"/>
              <a:pathLst>
                <a:path w="384" h="750">
                  <a:moveTo>
                    <a:pt x="383" y="649"/>
                  </a:moveTo>
                  <a:lnTo>
                    <a:pt x="383" y="0"/>
                  </a:lnTo>
                  <a:lnTo>
                    <a:pt x="0" y="100"/>
                  </a:lnTo>
                  <a:lnTo>
                    <a:pt x="0" y="749"/>
                  </a:lnTo>
                  <a:lnTo>
                    <a:pt x="383" y="649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38" name="Freeform 450"/>
            <p:cNvSpPr>
              <a:spLocks/>
            </p:cNvSpPr>
            <p:nvPr/>
          </p:nvSpPr>
          <p:spPr bwMode="auto">
            <a:xfrm>
              <a:off x="4271" y="1722"/>
              <a:ext cx="129" cy="67"/>
            </a:xfrm>
            <a:custGeom>
              <a:avLst/>
              <a:gdLst/>
              <a:ahLst/>
              <a:cxnLst>
                <a:cxn ang="0">
                  <a:pos x="128" y="31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66"/>
                </a:cxn>
                <a:cxn ang="0">
                  <a:pos x="128" y="31"/>
                </a:cxn>
              </a:cxnLst>
              <a:rect l="0" t="0" r="r" b="b"/>
              <a:pathLst>
                <a:path w="129" h="67">
                  <a:moveTo>
                    <a:pt x="128" y="31"/>
                  </a:moveTo>
                  <a:lnTo>
                    <a:pt x="128" y="0"/>
                  </a:lnTo>
                  <a:lnTo>
                    <a:pt x="0" y="34"/>
                  </a:lnTo>
                  <a:lnTo>
                    <a:pt x="0" y="66"/>
                  </a:lnTo>
                  <a:lnTo>
                    <a:pt x="128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39" name="Freeform 451"/>
            <p:cNvSpPr>
              <a:spLocks/>
            </p:cNvSpPr>
            <p:nvPr/>
          </p:nvSpPr>
          <p:spPr bwMode="auto">
            <a:xfrm>
              <a:off x="4271" y="1804"/>
              <a:ext cx="129" cy="68"/>
            </a:xfrm>
            <a:custGeom>
              <a:avLst/>
              <a:gdLst/>
              <a:ahLst/>
              <a:cxnLst>
                <a:cxn ang="0">
                  <a:pos x="128" y="32"/>
                </a:cxn>
                <a:cxn ang="0">
                  <a:pos x="128" y="0"/>
                </a:cxn>
                <a:cxn ang="0">
                  <a:pos x="0" y="35"/>
                </a:cxn>
                <a:cxn ang="0">
                  <a:pos x="0" y="67"/>
                </a:cxn>
                <a:cxn ang="0">
                  <a:pos x="128" y="32"/>
                </a:cxn>
              </a:cxnLst>
              <a:rect l="0" t="0" r="r" b="b"/>
              <a:pathLst>
                <a:path w="129" h="68">
                  <a:moveTo>
                    <a:pt x="128" y="32"/>
                  </a:moveTo>
                  <a:lnTo>
                    <a:pt x="128" y="0"/>
                  </a:lnTo>
                  <a:lnTo>
                    <a:pt x="0" y="35"/>
                  </a:lnTo>
                  <a:lnTo>
                    <a:pt x="0" y="67"/>
                  </a:lnTo>
                  <a:lnTo>
                    <a:pt x="1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40" name="Freeform 452"/>
            <p:cNvSpPr>
              <a:spLocks/>
            </p:cNvSpPr>
            <p:nvPr/>
          </p:nvSpPr>
          <p:spPr bwMode="auto">
            <a:xfrm>
              <a:off x="4271" y="1887"/>
              <a:ext cx="129" cy="68"/>
            </a:xfrm>
            <a:custGeom>
              <a:avLst/>
              <a:gdLst/>
              <a:ahLst/>
              <a:cxnLst>
                <a:cxn ang="0">
                  <a:pos x="128" y="32"/>
                </a:cxn>
                <a:cxn ang="0">
                  <a:pos x="128" y="0"/>
                </a:cxn>
                <a:cxn ang="0">
                  <a:pos x="0" y="35"/>
                </a:cxn>
                <a:cxn ang="0">
                  <a:pos x="0" y="67"/>
                </a:cxn>
                <a:cxn ang="0">
                  <a:pos x="128" y="32"/>
                </a:cxn>
              </a:cxnLst>
              <a:rect l="0" t="0" r="r" b="b"/>
              <a:pathLst>
                <a:path w="129" h="68">
                  <a:moveTo>
                    <a:pt x="128" y="32"/>
                  </a:moveTo>
                  <a:lnTo>
                    <a:pt x="128" y="0"/>
                  </a:lnTo>
                  <a:lnTo>
                    <a:pt x="0" y="35"/>
                  </a:lnTo>
                  <a:lnTo>
                    <a:pt x="0" y="67"/>
                  </a:lnTo>
                  <a:lnTo>
                    <a:pt x="1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41" name="Freeform 453"/>
            <p:cNvSpPr>
              <a:spLocks/>
            </p:cNvSpPr>
            <p:nvPr/>
          </p:nvSpPr>
          <p:spPr bwMode="auto">
            <a:xfrm>
              <a:off x="4271" y="1970"/>
              <a:ext cx="129" cy="68"/>
            </a:xfrm>
            <a:custGeom>
              <a:avLst/>
              <a:gdLst/>
              <a:ahLst/>
              <a:cxnLst>
                <a:cxn ang="0">
                  <a:pos x="128" y="31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8" y="31"/>
                </a:cxn>
              </a:cxnLst>
              <a:rect l="0" t="0" r="r" b="b"/>
              <a:pathLst>
                <a:path w="129" h="68">
                  <a:moveTo>
                    <a:pt x="128" y="31"/>
                  </a:moveTo>
                  <a:lnTo>
                    <a:pt x="128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8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42" name="Freeform 454"/>
            <p:cNvSpPr>
              <a:spLocks/>
            </p:cNvSpPr>
            <p:nvPr/>
          </p:nvSpPr>
          <p:spPr bwMode="auto">
            <a:xfrm>
              <a:off x="4271" y="2053"/>
              <a:ext cx="129" cy="68"/>
            </a:xfrm>
            <a:custGeom>
              <a:avLst/>
              <a:gdLst/>
              <a:ahLst/>
              <a:cxnLst>
                <a:cxn ang="0">
                  <a:pos x="128" y="31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8" y="31"/>
                </a:cxn>
              </a:cxnLst>
              <a:rect l="0" t="0" r="r" b="b"/>
              <a:pathLst>
                <a:path w="129" h="68">
                  <a:moveTo>
                    <a:pt x="128" y="31"/>
                  </a:moveTo>
                  <a:lnTo>
                    <a:pt x="128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8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43" name="Freeform 455"/>
            <p:cNvSpPr>
              <a:spLocks/>
            </p:cNvSpPr>
            <p:nvPr/>
          </p:nvSpPr>
          <p:spPr bwMode="auto">
            <a:xfrm>
              <a:off x="4271" y="2136"/>
              <a:ext cx="129" cy="67"/>
            </a:xfrm>
            <a:custGeom>
              <a:avLst/>
              <a:gdLst/>
              <a:ahLst/>
              <a:cxnLst>
                <a:cxn ang="0">
                  <a:pos x="128" y="32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66"/>
                </a:cxn>
                <a:cxn ang="0">
                  <a:pos x="128" y="32"/>
                </a:cxn>
              </a:cxnLst>
              <a:rect l="0" t="0" r="r" b="b"/>
              <a:pathLst>
                <a:path w="129" h="67">
                  <a:moveTo>
                    <a:pt x="128" y="32"/>
                  </a:moveTo>
                  <a:lnTo>
                    <a:pt x="128" y="0"/>
                  </a:lnTo>
                  <a:lnTo>
                    <a:pt x="0" y="34"/>
                  </a:lnTo>
                  <a:lnTo>
                    <a:pt x="0" y="66"/>
                  </a:lnTo>
                  <a:lnTo>
                    <a:pt x="1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44" name="Freeform 456"/>
            <p:cNvSpPr>
              <a:spLocks/>
            </p:cNvSpPr>
            <p:nvPr/>
          </p:nvSpPr>
          <p:spPr bwMode="auto">
            <a:xfrm>
              <a:off x="4271" y="2219"/>
              <a:ext cx="129" cy="67"/>
            </a:xfrm>
            <a:custGeom>
              <a:avLst/>
              <a:gdLst/>
              <a:ahLst/>
              <a:cxnLst>
                <a:cxn ang="0">
                  <a:pos x="128" y="32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66"/>
                </a:cxn>
                <a:cxn ang="0">
                  <a:pos x="128" y="32"/>
                </a:cxn>
              </a:cxnLst>
              <a:rect l="0" t="0" r="r" b="b"/>
              <a:pathLst>
                <a:path w="129" h="67">
                  <a:moveTo>
                    <a:pt x="128" y="32"/>
                  </a:moveTo>
                  <a:lnTo>
                    <a:pt x="128" y="0"/>
                  </a:lnTo>
                  <a:lnTo>
                    <a:pt x="0" y="34"/>
                  </a:lnTo>
                  <a:lnTo>
                    <a:pt x="0" y="66"/>
                  </a:lnTo>
                  <a:lnTo>
                    <a:pt x="1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45" name="Freeform 457"/>
            <p:cNvSpPr>
              <a:spLocks/>
            </p:cNvSpPr>
            <p:nvPr/>
          </p:nvSpPr>
          <p:spPr bwMode="auto">
            <a:xfrm>
              <a:off x="4453" y="1668"/>
              <a:ext cx="130" cy="68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9" y="31"/>
                </a:cxn>
              </a:cxnLst>
              <a:rect l="0" t="0" r="r" b="b"/>
              <a:pathLst>
                <a:path w="130" h="68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46" name="Freeform 458"/>
            <p:cNvSpPr>
              <a:spLocks/>
            </p:cNvSpPr>
            <p:nvPr/>
          </p:nvSpPr>
          <p:spPr bwMode="auto">
            <a:xfrm>
              <a:off x="4453" y="1751"/>
              <a:ext cx="130" cy="68"/>
            </a:xfrm>
            <a:custGeom>
              <a:avLst/>
              <a:gdLst/>
              <a:ahLst/>
              <a:cxnLst>
                <a:cxn ang="0">
                  <a:pos x="129" y="32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9" y="32"/>
                </a:cxn>
              </a:cxnLst>
              <a:rect l="0" t="0" r="r" b="b"/>
              <a:pathLst>
                <a:path w="130" h="68">
                  <a:moveTo>
                    <a:pt x="129" y="32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9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47" name="Freeform 459"/>
            <p:cNvSpPr>
              <a:spLocks/>
            </p:cNvSpPr>
            <p:nvPr/>
          </p:nvSpPr>
          <p:spPr bwMode="auto">
            <a:xfrm>
              <a:off x="4453" y="1833"/>
              <a:ext cx="130" cy="69"/>
            </a:xfrm>
            <a:custGeom>
              <a:avLst/>
              <a:gdLst/>
              <a:ahLst/>
              <a:cxnLst>
                <a:cxn ang="0">
                  <a:pos x="129" y="33"/>
                </a:cxn>
                <a:cxn ang="0">
                  <a:pos x="129" y="0"/>
                </a:cxn>
                <a:cxn ang="0">
                  <a:pos x="0" y="35"/>
                </a:cxn>
                <a:cxn ang="0">
                  <a:pos x="0" y="68"/>
                </a:cxn>
                <a:cxn ang="0">
                  <a:pos x="129" y="33"/>
                </a:cxn>
              </a:cxnLst>
              <a:rect l="0" t="0" r="r" b="b"/>
              <a:pathLst>
                <a:path w="130" h="69">
                  <a:moveTo>
                    <a:pt x="129" y="33"/>
                  </a:moveTo>
                  <a:lnTo>
                    <a:pt x="129" y="0"/>
                  </a:lnTo>
                  <a:lnTo>
                    <a:pt x="0" y="35"/>
                  </a:lnTo>
                  <a:lnTo>
                    <a:pt x="0" y="68"/>
                  </a:lnTo>
                  <a:lnTo>
                    <a:pt x="129" y="3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48" name="Freeform 460"/>
            <p:cNvSpPr>
              <a:spLocks/>
            </p:cNvSpPr>
            <p:nvPr/>
          </p:nvSpPr>
          <p:spPr bwMode="auto">
            <a:xfrm>
              <a:off x="4453" y="1917"/>
              <a:ext cx="130" cy="68"/>
            </a:xfrm>
            <a:custGeom>
              <a:avLst/>
              <a:gdLst/>
              <a:ahLst/>
              <a:cxnLst>
                <a:cxn ang="0">
                  <a:pos x="129" y="32"/>
                </a:cxn>
                <a:cxn ang="0">
                  <a:pos x="129" y="0"/>
                </a:cxn>
                <a:cxn ang="0">
                  <a:pos x="0" y="35"/>
                </a:cxn>
                <a:cxn ang="0">
                  <a:pos x="0" y="67"/>
                </a:cxn>
                <a:cxn ang="0">
                  <a:pos x="129" y="32"/>
                </a:cxn>
              </a:cxnLst>
              <a:rect l="0" t="0" r="r" b="b"/>
              <a:pathLst>
                <a:path w="130" h="68">
                  <a:moveTo>
                    <a:pt x="129" y="32"/>
                  </a:moveTo>
                  <a:lnTo>
                    <a:pt x="129" y="0"/>
                  </a:lnTo>
                  <a:lnTo>
                    <a:pt x="0" y="35"/>
                  </a:lnTo>
                  <a:lnTo>
                    <a:pt x="0" y="67"/>
                  </a:lnTo>
                  <a:lnTo>
                    <a:pt x="129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49" name="Freeform 461"/>
            <p:cNvSpPr>
              <a:spLocks/>
            </p:cNvSpPr>
            <p:nvPr/>
          </p:nvSpPr>
          <p:spPr bwMode="auto">
            <a:xfrm>
              <a:off x="4453" y="2000"/>
              <a:ext cx="130" cy="68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9" y="31"/>
                </a:cxn>
              </a:cxnLst>
              <a:rect l="0" t="0" r="r" b="b"/>
              <a:pathLst>
                <a:path w="130" h="68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50" name="Freeform 462"/>
            <p:cNvSpPr>
              <a:spLocks/>
            </p:cNvSpPr>
            <p:nvPr/>
          </p:nvSpPr>
          <p:spPr bwMode="auto">
            <a:xfrm>
              <a:off x="4453" y="2083"/>
              <a:ext cx="130" cy="68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9" y="31"/>
                </a:cxn>
              </a:cxnLst>
              <a:rect l="0" t="0" r="r" b="b"/>
              <a:pathLst>
                <a:path w="130" h="68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51" name="Freeform 463"/>
            <p:cNvSpPr>
              <a:spLocks/>
            </p:cNvSpPr>
            <p:nvPr/>
          </p:nvSpPr>
          <p:spPr bwMode="auto">
            <a:xfrm>
              <a:off x="4453" y="2166"/>
              <a:ext cx="130" cy="67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6"/>
                </a:cxn>
                <a:cxn ang="0">
                  <a:pos x="129" y="31"/>
                </a:cxn>
              </a:cxnLst>
              <a:rect l="0" t="0" r="r" b="b"/>
              <a:pathLst>
                <a:path w="130" h="67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6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52" name="Freeform 464"/>
            <p:cNvSpPr>
              <a:spLocks/>
            </p:cNvSpPr>
            <p:nvPr/>
          </p:nvSpPr>
          <p:spPr bwMode="auto">
            <a:xfrm>
              <a:off x="4383" y="1720"/>
              <a:ext cx="436" cy="817"/>
            </a:xfrm>
            <a:custGeom>
              <a:avLst/>
              <a:gdLst/>
              <a:ahLst/>
              <a:cxnLst>
                <a:cxn ang="0">
                  <a:pos x="435" y="698"/>
                </a:cxn>
                <a:cxn ang="0">
                  <a:pos x="435" y="0"/>
                </a:cxn>
                <a:cxn ang="0">
                  <a:pos x="0" y="116"/>
                </a:cxn>
                <a:cxn ang="0">
                  <a:pos x="0" y="816"/>
                </a:cxn>
                <a:cxn ang="0">
                  <a:pos x="435" y="698"/>
                </a:cxn>
              </a:cxnLst>
              <a:rect l="0" t="0" r="r" b="b"/>
              <a:pathLst>
                <a:path w="436" h="817">
                  <a:moveTo>
                    <a:pt x="435" y="698"/>
                  </a:moveTo>
                  <a:lnTo>
                    <a:pt x="435" y="0"/>
                  </a:lnTo>
                  <a:lnTo>
                    <a:pt x="0" y="116"/>
                  </a:lnTo>
                  <a:lnTo>
                    <a:pt x="0" y="816"/>
                  </a:lnTo>
                  <a:lnTo>
                    <a:pt x="435" y="698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53" name="Freeform 465"/>
            <p:cNvSpPr>
              <a:spLocks/>
            </p:cNvSpPr>
            <p:nvPr/>
          </p:nvSpPr>
          <p:spPr bwMode="auto">
            <a:xfrm>
              <a:off x="4409" y="1752"/>
              <a:ext cx="384" cy="751"/>
            </a:xfrm>
            <a:custGeom>
              <a:avLst/>
              <a:gdLst/>
              <a:ahLst/>
              <a:cxnLst>
                <a:cxn ang="0">
                  <a:pos x="383" y="650"/>
                </a:cxn>
                <a:cxn ang="0">
                  <a:pos x="383" y="0"/>
                </a:cxn>
                <a:cxn ang="0">
                  <a:pos x="0" y="99"/>
                </a:cxn>
                <a:cxn ang="0">
                  <a:pos x="0" y="750"/>
                </a:cxn>
                <a:cxn ang="0">
                  <a:pos x="383" y="650"/>
                </a:cxn>
              </a:cxnLst>
              <a:rect l="0" t="0" r="r" b="b"/>
              <a:pathLst>
                <a:path w="384" h="751">
                  <a:moveTo>
                    <a:pt x="383" y="650"/>
                  </a:moveTo>
                  <a:lnTo>
                    <a:pt x="383" y="0"/>
                  </a:lnTo>
                  <a:lnTo>
                    <a:pt x="0" y="99"/>
                  </a:lnTo>
                  <a:lnTo>
                    <a:pt x="0" y="750"/>
                  </a:lnTo>
                  <a:lnTo>
                    <a:pt x="383" y="650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54" name="Freeform 466"/>
            <p:cNvSpPr>
              <a:spLocks/>
            </p:cNvSpPr>
            <p:nvPr/>
          </p:nvSpPr>
          <p:spPr bwMode="auto">
            <a:xfrm>
              <a:off x="4444" y="1873"/>
              <a:ext cx="129" cy="68"/>
            </a:xfrm>
            <a:custGeom>
              <a:avLst/>
              <a:gdLst/>
              <a:ahLst/>
              <a:cxnLst>
                <a:cxn ang="0">
                  <a:pos x="128" y="32"/>
                </a:cxn>
                <a:cxn ang="0">
                  <a:pos x="128" y="0"/>
                </a:cxn>
                <a:cxn ang="0">
                  <a:pos x="0" y="35"/>
                </a:cxn>
                <a:cxn ang="0">
                  <a:pos x="0" y="67"/>
                </a:cxn>
                <a:cxn ang="0">
                  <a:pos x="128" y="32"/>
                </a:cxn>
              </a:cxnLst>
              <a:rect l="0" t="0" r="r" b="b"/>
              <a:pathLst>
                <a:path w="129" h="68">
                  <a:moveTo>
                    <a:pt x="128" y="32"/>
                  </a:moveTo>
                  <a:lnTo>
                    <a:pt x="128" y="0"/>
                  </a:lnTo>
                  <a:lnTo>
                    <a:pt x="0" y="35"/>
                  </a:lnTo>
                  <a:lnTo>
                    <a:pt x="0" y="67"/>
                  </a:lnTo>
                  <a:lnTo>
                    <a:pt x="1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55" name="Freeform 467"/>
            <p:cNvSpPr>
              <a:spLocks/>
            </p:cNvSpPr>
            <p:nvPr/>
          </p:nvSpPr>
          <p:spPr bwMode="auto">
            <a:xfrm>
              <a:off x="4444" y="1957"/>
              <a:ext cx="129" cy="67"/>
            </a:xfrm>
            <a:custGeom>
              <a:avLst/>
              <a:gdLst/>
              <a:ahLst/>
              <a:cxnLst>
                <a:cxn ang="0">
                  <a:pos x="128" y="32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66"/>
                </a:cxn>
                <a:cxn ang="0">
                  <a:pos x="128" y="32"/>
                </a:cxn>
              </a:cxnLst>
              <a:rect l="0" t="0" r="r" b="b"/>
              <a:pathLst>
                <a:path w="129" h="67">
                  <a:moveTo>
                    <a:pt x="128" y="32"/>
                  </a:moveTo>
                  <a:lnTo>
                    <a:pt x="128" y="0"/>
                  </a:lnTo>
                  <a:lnTo>
                    <a:pt x="0" y="34"/>
                  </a:lnTo>
                  <a:lnTo>
                    <a:pt x="0" y="66"/>
                  </a:lnTo>
                  <a:lnTo>
                    <a:pt x="1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56" name="Freeform 468"/>
            <p:cNvSpPr>
              <a:spLocks/>
            </p:cNvSpPr>
            <p:nvPr/>
          </p:nvSpPr>
          <p:spPr bwMode="auto">
            <a:xfrm>
              <a:off x="4444" y="2040"/>
              <a:ext cx="129" cy="67"/>
            </a:xfrm>
            <a:custGeom>
              <a:avLst/>
              <a:gdLst/>
              <a:ahLst/>
              <a:cxnLst>
                <a:cxn ang="0">
                  <a:pos x="128" y="32"/>
                </a:cxn>
                <a:cxn ang="0">
                  <a:pos x="128" y="0"/>
                </a:cxn>
                <a:cxn ang="0">
                  <a:pos x="0" y="33"/>
                </a:cxn>
                <a:cxn ang="0">
                  <a:pos x="0" y="66"/>
                </a:cxn>
                <a:cxn ang="0">
                  <a:pos x="128" y="32"/>
                </a:cxn>
              </a:cxnLst>
              <a:rect l="0" t="0" r="r" b="b"/>
              <a:pathLst>
                <a:path w="129" h="67">
                  <a:moveTo>
                    <a:pt x="128" y="32"/>
                  </a:moveTo>
                  <a:lnTo>
                    <a:pt x="128" y="0"/>
                  </a:lnTo>
                  <a:lnTo>
                    <a:pt x="0" y="33"/>
                  </a:lnTo>
                  <a:lnTo>
                    <a:pt x="0" y="66"/>
                  </a:lnTo>
                  <a:lnTo>
                    <a:pt x="1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57" name="Freeform 469"/>
            <p:cNvSpPr>
              <a:spLocks/>
            </p:cNvSpPr>
            <p:nvPr/>
          </p:nvSpPr>
          <p:spPr bwMode="auto">
            <a:xfrm>
              <a:off x="4444" y="2122"/>
              <a:ext cx="129" cy="68"/>
            </a:xfrm>
            <a:custGeom>
              <a:avLst/>
              <a:gdLst/>
              <a:ahLst/>
              <a:cxnLst>
                <a:cxn ang="0">
                  <a:pos x="128" y="31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8" y="31"/>
                </a:cxn>
              </a:cxnLst>
              <a:rect l="0" t="0" r="r" b="b"/>
              <a:pathLst>
                <a:path w="129" h="68">
                  <a:moveTo>
                    <a:pt x="128" y="31"/>
                  </a:moveTo>
                  <a:lnTo>
                    <a:pt x="128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8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58" name="Freeform 470"/>
            <p:cNvSpPr>
              <a:spLocks/>
            </p:cNvSpPr>
            <p:nvPr/>
          </p:nvSpPr>
          <p:spPr bwMode="auto">
            <a:xfrm>
              <a:off x="4444" y="2205"/>
              <a:ext cx="129" cy="67"/>
            </a:xfrm>
            <a:custGeom>
              <a:avLst/>
              <a:gdLst/>
              <a:ahLst/>
              <a:cxnLst>
                <a:cxn ang="0">
                  <a:pos x="128" y="31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66"/>
                </a:cxn>
                <a:cxn ang="0">
                  <a:pos x="128" y="31"/>
                </a:cxn>
              </a:cxnLst>
              <a:rect l="0" t="0" r="r" b="b"/>
              <a:pathLst>
                <a:path w="129" h="67">
                  <a:moveTo>
                    <a:pt x="128" y="31"/>
                  </a:moveTo>
                  <a:lnTo>
                    <a:pt x="128" y="0"/>
                  </a:lnTo>
                  <a:lnTo>
                    <a:pt x="0" y="34"/>
                  </a:lnTo>
                  <a:lnTo>
                    <a:pt x="0" y="66"/>
                  </a:lnTo>
                  <a:lnTo>
                    <a:pt x="128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59" name="Freeform 471"/>
            <p:cNvSpPr>
              <a:spLocks/>
            </p:cNvSpPr>
            <p:nvPr/>
          </p:nvSpPr>
          <p:spPr bwMode="auto">
            <a:xfrm>
              <a:off x="4444" y="2287"/>
              <a:ext cx="129" cy="69"/>
            </a:xfrm>
            <a:custGeom>
              <a:avLst/>
              <a:gdLst/>
              <a:ahLst/>
              <a:cxnLst>
                <a:cxn ang="0">
                  <a:pos x="128" y="33"/>
                </a:cxn>
                <a:cxn ang="0">
                  <a:pos x="128" y="0"/>
                </a:cxn>
                <a:cxn ang="0">
                  <a:pos x="0" y="35"/>
                </a:cxn>
                <a:cxn ang="0">
                  <a:pos x="0" y="68"/>
                </a:cxn>
                <a:cxn ang="0">
                  <a:pos x="128" y="33"/>
                </a:cxn>
              </a:cxnLst>
              <a:rect l="0" t="0" r="r" b="b"/>
              <a:pathLst>
                <a:path w="129" h="69">
                  <a:moveTo>
                    <a:pt x="128" y="33"/>
                  </a:moveTo>
                  <a:lnTo>
                    <a:pt x="128" y="0"/>
                  </a:lnTo>
                  <a:lnTo>
                    <a:pt x="0" y="35"/>
                  </a:lnTo>
                  <a:lnTo>
                    <a:pt x="0" y="68"/>
                  </a:lnTo>
                  <a:lnTo>
                    <a:pt x="128" y="3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60" name="Freeform 472"/>
            <p:cNvSpPr>
              <a:spLocks/>
            </p:cNvSpPr>
            <p:nvPr/>
          </p:nvSpPr>
          <p:spPr bwMode="auto">
            <a:xfrm>
              <a:off x="4444" y="2370"/>
              <a:ext cx="129" cy="69"/>
            </a:xfrm>
            <a:custGeom>
              <a:avLst/>
              <a:gdLst/>
              <a:ahLst/>
              <a:cxnLst>
                <a:cxn ang="0">
                  <a:pos x="128" y="33"/>
                </a:cxn>
                <a:cxn ang="0">
                  <a:pos x="128" y="0"/>
                </a:cxn>
                <a:cxn ang="0">
                  <a:pos x="0" y="35"/>
                </a:cxn>
                <a:cxn ang="0">
                  <a:pos x="0" y="68"/>
                </a:cxn>
                <a:cxn ang="0">
                  <a:pos x="128" y="33"/>
                </a:cxn>
              </a:cxnLst>
              <a:rect l="0" t="0" r="r" b="b"/>
              <a:pathLst>
                <a:path w="129" h="69">
                  <a:moveTo>
                    <a:pt x="128" y="33"/>
                  </a:moveTo>
                  <a:lnTo>
                    <a:pt x="128" y="0"/>
                  </a:lnTo>
                  <a:lnTo>
                    <a:pt x="0" y="35"/>
                  </a:lnTo>
                  <a:lnTo>
                    <a:pt x="0" y="68"/>
                  </a:lnTo>
                  <a:lnTo>
                    <a:pt x="128" y="3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61" name="Freeform 473"/>
            <p:cNvSpPr>
              <a:spLocks/>
            </p:cNvSpPr>
            <p:nvPr/>
          </p:nvSpPr>
          <p:spPr bwMode="auto">
            <a:xfrm>
              <a:off x="4626" y="1821"/>
              <a:ext cx="129" cy="68"/>
            </a:xfrm>
            <a:custGeom>
              <a:avLst/>
              <a:gdLst/>
              <a:ahLst/>
              <a:cxnLst>
                <a:cxn ang="0">
                  <a:pos x="128" y="31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8" y="31"/>
                </a:cxn>
              </a:cxnLst>
              <a:rect l="0" t="0" r="r" b="b"/>
              <a:pathLst>
                <a:path w="129" h="68">
                  <a:moveTo>
                    <a:pt x="128" y="31"/>
                  </a:moveTo>
                  <a:lnTo>
                    <a:pt x="128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8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62" name="Freeform 474"/>
            <p:cNvSpPr>
              <a:spLocks/>
            </p:cNvSpPr>
            <p:nvPr/>
          </p:nvSpPr>
          <p:spPr bwMode="auto">
            <a:xfrm>
              <a:off x="4626" y="1903"/>
              <a:ext cx="129" cy="68"/>
            </a:xfrm>
            <a:custGeom>
              <a:avLst/>
              <a:gdLst/>
              <a:ahLst/>
              <a:cxnLst>
                <a:cxn ang="0">
                  <a:pos x="128" y="32"/>
                </a:cxn>
                <a:cxn ang="0">
                  <a:pos x="128" y="0"/>
                </a:cxn>
                <a:cxn ang="0">
                  <a:pos x="0" y="35"/>
                </a:cxn>
                <a:cxn ang="0">
                  <a:pos x="0" y="67"/>
                </a:cxn>
                <a:cxn ang="0">
                  <a:pos x="128" y="32"/>
                </a:cxn>
              </a:cxnLst>
              <a:rect l="0" t="0" r="r" b="b"/>
              <a:pathLst>
                <a:path w="129" h="68">
                  <a:moveTo>
                    <a:pt x="128" y="32"/>
                  </a:moveTo>
                  <a:lnTo>
                    <a:pt x="128" y="0"/>
                  </a:lnTo>
                  <a:lnTo>
                    <a:pt x="0" y="35"/>
                  </a:lnTo>
                  <a:lnTo>
                    <a:pt x="0" y="67"/>
                  </a:lnTo>
                  <a:lnTo>
                    <a:pt x="1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63" name="Freeform 475"/>
            <p:cNvSpPr>
              <a:spLocks/>
            </p:cNvSpPr>
            <p:nvPr/>
          </p:nvSpPr>
          <p:spPr bwMode="auto">
            <a:xfrm>
              <a:off x="4626" y="1986"/>
              <a:ext cx="129" cy="68"/>
            </a:xfrm>
            <a:custGeom>
              <a:avLst/>
              <a:gdLst/>
              <a:ahLst/>
              <a:cxnLst>
                <a:cxn ang="0">
                  <a:pos x="128" y="32"/>
                </a:cxn>
                <a:cxn ang="0">
                  <a:pos x="128" y="0"/>
                </a:cxn>
                <a:cxn ang="0">
                  <a:pos x="0" y="35"/>
                </a:cxn>
                <a:cxn ang="0">
                  <a:pos x="0" y="67"/>
                </a:cxn>
                <a:cxn ang="0">
                  <a:pos x="128" y="32"/>
                </a:cxn>
              </a:cxnLst>
              <a:rect l="0" t="0" r="r" b="b"/>
              <a:pathLst>
                <a:path w="129" h="68">
                  <a:moveTo>
                    <a:pt x="128" y="32"/>
                  </a:moveTo>
                  <a:lnTo>
                    <a:pt x="128" y="0"/>
                  </a:lnTo>
                  <a:lnTo>
                    <a:pt x="0" y="35"/>
                  </a:lnTo>
                  <a:lnTo>
                    <a:pt x="0" y="67"/>
                  </a:lnTo>
                  <a:lnTo>
                    <a:pt x="1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64" name="Freeform 476"/>
            <p:cNvSpPr>
              <a:spLocks/>
            </p:cNvSpPr>
            <p:nvPr/>
          </p:nvSpPr>
          <p:spPr bwMode="auto">
            <a:xfrm>
              <a:off x="4626" y="2069"/>
              <a:ext cx="129" cy="69"/>
            </a:xfrm>
            <a:custGeom>
              <a:avLst/>
              <a:gdLst/>
              <a:ahLst/>
              <a:cxnLst>
                <a:cxn ang="0">
                  <a:pos x="128" y="33"/>
                </a:cxn>
                <a:cxn ang="0">
                  <a:pos x="128" y="0"/>
                </a:cxn>
                <a:cxn ang="0">
                  <a:pos x="0" y="35"/>
                </a:cxn>
                <a:cxn ang="0">
                  <a:pos x="0" y="68"/>
                </a:cxn>
                <a:cxn ang="0">
                  <a:pos x="128" y="33"/>
                </a:cxn>
              </a:cxnLst>
              <a:rect l="0" t="0" r="r" b="b"/>
              <a:pathLst>
                <a:path w="129" h="69">
                  <a:moveTo>
                    <a:pt x="128" y="33"/>
                  </a:moveTo>
                  <a:lnTo>
                    <a:pt x="128" y="0"/>
                  </a:lnTo>
                  <a:lnTo>
                    <a:pt x="0" y="35"/>
                  </a:lnTo>
                  <a:lnTo>
                    <a:pt x="0" y="68"/>
                  </a:lnTo>
                  <a:lnTo>
                    <a:pt x="128" y="3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65" name="Freeform 477"/>
            <p:cNvSpPr>
              <a:spLocks/>
            </p:cNvSpPr>
            <p:nvPr/>
          </p:nvSpPr>
          <p:spPr bwMode="auto">
            <a:xfrm>
              <a:off x="4626" y="2152"/>
              <a:ext cx="129" cy="69"/>
            </a:xfrm>
            <a:custGeom>
              <a:avLst/>
              <a:gdLst/>
              <a:ahLst/>
              <a:cxnLst>
                <a:cxn ang="0">
                  <a:pos x="128" y="32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68"/>
                </a:cxn>
                <a:cxn ang="0">
                  <a:pos x="128" y="32"/>
                </a:cxn>
              </a:cxnLst>
              <a:rect l="0" t="0" r="r" b="b"/>
              <a:pathLst>
                <a:path w="129" h="69">
                  <a:moveTo>
                    <a:pt x="128" y="32"/>
                  </a:moveTo>
                  <a:lnTo>
                    <a:pt x="128" y="0"/>
                  </a:lnTo>
                  <a:lnTo>
                    <a:pt x="0" y="34"/>
                  </a:lnTo>
                  <a:lnTo>
                    <a:pt x="0" y="68"/>
                  </a:lnTo>
                  <a:lnTo>
                    <a:pt x="1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66" name="Freeform 478"/>
            <p:cNvSpPr>
              <a:spLocks/>
            </p:cNvSpPr>
            <p:nvPr/>
          </p:nvSpPr>
          <p:spPr bwMode="auto">
            <a:xfrm>
              <a:off x="4626" y="2236"/>
              <a:ext cx="129" cy="67"/>
            </a:xfrm>
            <a:custGeom>
              <a:avLst/>
              <a:gdLst/>
              <a:ahLst/>
              <a:cxnLst>
                <a:cxn ang="0">
                  <a:pos x="128" y="31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66"/>
                </a:cxn>
                <a:cxn ang="0">
                  <a:pos x="128" y="31"/>
                </a:cxn>
              </a:cxnLst>
              <a:rect l="0" t="0" r="r" b="b"/>
              <a:pathLst>
                <a:path w="129" h="67">
                  <a:moveTo>
                    <a:pt x="128" y="31"/>
                  </a:moveTo>
                  <a:lnTo>
                    <a:pt x="128" y="0"/>
                  </a:lnTo>
                  <a:lnTo>
                    <a:pt x="0" y="34"/>
                  </a:lnTo>
                  <a:lnTo>
                    <a:pt x="0" y="66"/>
                  </a:lnTo>
                  <a:lnTo>
                    <a:pt x="128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67" name="Freeform 479"/>
            <p:cNvSpPr>
              <a:spLocks/>
            </p:cNvSpPr>
            <p:nvPr/>
          </p:nvSpPr>
          <p:spPr bwMode="auto">
            <a:xfrm>
              <a:off x="4626" y="2318"/>
              <a:ext cx="129" cy="68"/>
            </a:xfrm>
            <a:custGeom>
              <a:avLst/>
              <a:gdLst/>
              <a:ahLst/>
              <a:cxnLst>
                <a:cxn ang="0">
                  <a:pos x="128" y="32"/>
                </a:cxn>
                <a:cxn ang="0">
                  <a:pos x="128" y="0"/>
                </a:cxn>
                <a:cxn ang="0">
                  <a:pos x="0" y="35"/>
                </a:cxn>
                <a:cxn ang="0">
                  <a:pos x="0" y="67"/>
                </a:cxn>
                <a:cxn ang="0">
                  <a:pos x="128" y="32"/>
                </a:cxn>
              </a:cxnLst>
              <a:rect l="0" t="0" r="r" b="b"/>
              <a:pathLst>
                <a:path w="129" h="68">
                  <a:moveTo>
                    <a:pt x="128" y="32"/>
                  </a:moveTo>
                  <a:lnTo>
                    <a:pt x="128" y="0"/>
                  </a:lnTo>
                  <a:lnTo>
                    <a:pt x="0" y="35"/>
                  </a:lnTo>
                  <a:lnTo>
                    <a:pt x="0" y="67"/>
                  </a:lnTo>
                  <a:lnTo>
                    <a:pt x="1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68" name="Freeform 480"/>
            <p:cNvSpPr>
              <a:spLocks/>
            </p:cNvSpPr>
            <p:nvPr/>
          </p:nvSpPr>
          <p:spPr bwMode="auto">
            <a:xfrm>
              <a:off x="4556" y="1864"/>
              <a:ext cx="436" cy="818"/>
            </a:xfrm>
            <a:custGeom>
              <a:avLst/>
              <a:gdLst/>
              <a:ahLst/>
              <a:cxnLst>
                <a:cxn ang="0">
                  <a:pos x="435" y="700"/>
                </a:cxn>
                <a:cxn ang="0">
                  <a:pos x="435" y="0"/>
                </a:cxn>
                <a:cxn ang="0">
                  <a:pos x="0" y="117"/>
                </a:cxn>
                <a:cxn ang="0">
                  <a:pos x="0" y="817"/>
                </a:cxn>
                <a:cxn ang="0">
                  <a:pos x="435" y="700"/>
                </a:cxn>
              </a:cxnLst>
              <a:rect l="0" t="0" r="r" b="b"/>
              <a:pathLst>
                <a:path w="436" h="818">
                  <a:moveTo>
                    <a:pt x="435" y="700"/>
                  </a:moveTo>
                  <a:lnTo>
                    <a:pt x="435" y="0"/>
                  </a:lnTo>
                  <a:lnTo>
                    <a:pt x="0" y="117"/>
                  </a:lnTo>
                  <a:lnTo>
                    <a:pt x="0" y="817"/>
                  </a:lnTo>
                  <a:lnTo>
                    <a:pt x="435" y="70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69" name="Freeform 481"/>
            <p:cNvSpPr>
              <a:spLocks/>
            </p:cNvSpPr>
            <p:nvPr/>
          </p:nvSpPr>
          <p:spPr bwMode="auto">
            <a:xfrm>
              <a:off x="4582" y="1899"/>
              <a:ext cx="385" cy="750"/>
            </a:xfrm>
            <a:custGeom>
              <a:avLst/>
              <a:gdLst/>
              <a:ahLst/>
              <a:cxnLst>
                <a:cxn ang="0">
                  <a:pos x="384" y="649"/>
                </a:cxn>
                <a:cxn ang="0">
                  <a:pos x="384" y="0"/>
                </a:cxn>
                <a:cxn ang="0">
                  <a:pos x="0" y="99"/>
                </a:cxn>
                <a:cxn ang="0">
                  <a:pos x="0" y="749"/>
                </a:cxn>
                <a:cxn ang="0">
                  <a:pos x="384" y="649"/>
                </a:cxn>
              </a:cxnLst>
              <a:rect l="0" t="0" r="r" b="b"/>
              <a:pathLst>
                <a:path w="385" h="750">
                  <a:moveTo>
                    <a:pt x="384" y="649"/>
                  </a:moveTo>
                  <a:lnTo>
                    <a:pt x="384" y="0"/>
                  </a:lnTo>
                  <a:lnTo>
                    <a:pt x="0" y="99"/>
                  </a:lnTo>
                  <a:lnTo>
                    <a:pt x="0" y="749"/>
                  </a:lnTo>
                  <a:lnTo>
                    <a:pt x="384" y="649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70" name="Freeform 482"/>
            <p:cNvSpPr>
              <a:spLocks/>
            </p:cNvSpPr>
            <p:nvPr/>
          </p:nvSpPr>
          <p:spPr bwMode="auto">
            <a:xfrm>
              <a:off x="4616" y="2019"/>
              <a:ext cx="130" cy="68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9" y="31"/>
                </a:cxn>
              </a:cxnLst>
              <a:rect l="0" t="0" r="r" b="b"/>
              <a:pathLst>
                <a:path w="130" h="68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71" name="Freeform 483"/>
            <p:cNvSpPr>
              <a:spLocks/>
            </p:cNvSpPr>
            <p:nvPr/>
          </p:nvSpPr>
          <p:spPr bwMode="auto">
            <a:xfrm>
              <a:off x="4616" y="2102"/>
              <a:ext cx="130" cy="68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9" y="31"/>
                </a:cxn>
              </a:cxnLst>
              <a:rect l="0" t="0" r="r" b="b"/>
              <a:pathLst>
                <a:path w="130" h="68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72" name="Freeform 484"/>
            <p:cNvSpPr>
              <a:spLocks/>
            </p:cNvSpPr>
            <p:nvPr/>
          </p:nvSpPr>
          <p:spPr bwMode="auto">
            <a:xfrm>
              <a:off x="4616" y="2185"/>
              <a:ext cx="130" cy="67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6"/>
                </a:cxn>
                <a:cxn ang="0">
                  <a:pos x="129" y="31"/>
                </a:cxn>
              </a:cxnLst>
              <a:rect l="0" t="0" r="r" b="b"/>
              <a:pathLst>
                <a:path w="130" h="67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6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73" name="Freeform 485"/>
            <p:cNvSpPr>
              <a:spLocks/>
            </p:cNvSpPr>
            <p:nvPr/>
          </p:nvSpPr>
          <p:spPr bwMode="auto">
            <a:xfrm>
              <a:off x="4616" y="2267"/>
              <a:ext cx="130" cy="69"/>
            </a:xfrm>
            <a:custGeom>
              <a:avLst/>
              <a:gdLst/>
              <a:ahLst/>
              <a:cxnLst>
                <a:cxn ang="0">
                  <a:pos x="129" y="33"/>
                </a:cxn>
                <a:cxn ang="0">
                  <a:pos x="129" y="0"/>
                </a:cxn>
                <a:cxn ang="0">
                  <a:pos x="0" y="35"/>
                </a:cxn>
                <a:cxn ang="0">
                  <a:pos x="0" y="68"/>
                </a:cxn>
                <a:cxn ang="0">
                  <a:pos x="129" y="33"/>
                </a:cxn>
              </a:cxnLst>
              <a:rect l="0" t="0" r="r" b="b"/>
              <a:pathLst>
                <a:path w="130" h="69">
                  <a:moveTo>
                    <a:pt x="129" y="33"/>
                  </a:moveTo>
                  <a:lnTo>
                    <a:pt x="129" y="0"/>
                  </a:lnTo>
                  <a:lnTo>
                    <a:pt x="0" y="35"/>
                  </a:lnTo>
                  <a:lnTo>
                    <a:pt x="0" y="68"/>
                  </a:lnTo>
                  <a:lnTo>
                    <a:pt x="129" y="3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74" name="Freeform 486"/>
            <p:cNvSpPr>
              <a:spLocks/>
            </p:cNvSpPr>
            <p:nvPr/>
          </p:nvSpPr>
          <p:spPr bwMode="auto">
            <a:xfrm>
              <a:off x="4616" y="2350"/>
              <a:ext cx="130" cy="69"/>
            </a:xfrm>
            <a:custGeom>
              <a:avLst/>
              <a:gdLst/>
              <a:ahLst/>
              <a:cxnLst>
                <a:cxn ang="0">
                  <a:pos x="129" y="33"/>
                </a:cxn>
                <a:cxn ang="0">
                  <a:pos x="129" y="0"/>
                </a:cxn>
                <a:cxn ang="0">
                  <a:pos x="0" y="35"/>
                </a:cxn>
                <a:cxn ang="0">
                  <a:pos x="0" y="68"/>
                </a:cxn>
                <a:cxn ang="0">
                  <a:pos x="129" y="33"/>
                </a:cxn>
              </a:cxnLst>
              <a:rect l="0" t="0" r="r" b="b"/>
              <a:pathLst>
                <a:path w="130" h="69">
                  <a:moveTo>
                    <a:pt x="129" y="33"/>
                  </a:moveTo>
                  <a:lnTo>
                    <a:pt x="129" y="0"/>
                  </a:lnTo>
                  <a:lnTo>
                    <a:pt x="0" y="35"/>
                  </a:lnTo>
                  <a:lnTo>
                    <a:pt x="0" y="68"/>
                  </a:lnTo>
                  <a:lnTo>
                    <a:pt x="129" y="3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75" name="Freeform 487"/>
            <p:cNvSpPr>
              <a:spLocks/>
            </p:cNvSpPr>
            <p:nvPr/>
          </p:nvSpPr>
          <p:spPr bwMode="auto">
            <a:xfrm>
              <a:off x="4616" y="2434"/>
              <a:ext cx="130" cy="68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9" y="31"/>
                </a:cxn>
              </a:cxnLst>
              <a:rect l="0" t="0" r="r" b="b"/>
              <a:pathLst>
                <a:path w="130" h="68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76" name="Freeform 488"/>
            <p:cNvSpPr>
              <a:spLocks/>
            </p:cNvSpPr>
            <p:nvPr/>
          </p:nvSpPr>
          <p:spPr bwMode="auto">
            <a:xfrm>
              <a:off x="4616" y="2517"/>
              <a:ext cx="130" cy="68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9" y="31"/>
                </a:cxn>
              </a:cxnLst>
              <a:rect l="0" t="0" r="r" b="b"/>
              <a:pathLst>
                <a:path w="130" h="68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77" name="Freeform 489"/>
            <p:cNvSpPr>
              <a:spLocks/>
            </p:cNvSpPr>
            <p:nvPr/>
          </p:nvSpPr>
          <p:spPr bwMode="auto">
            <a:xfrm>
              <a:off x="4798" y="1966"/>
              <a:ext cx="130" cy="67"/>
            </a:xfrm>
            <a:custGeom>
              <a:avLst/>
              <a:gdLst/>
              <a:ahLst/>
              <a:cxnLst>
                <a:cxn ang="0">
                  <a:pos x="129" y="32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6"/>
                </a:cxn>
                <a:cxn ang="0">
                  <a:pos x="129" y="32"/>
                </a:cxn>
              </a:cxnLst>
              <a:rect l="0" t="0" r="r" b="b"/>
              <a:pathLst>
                <a:path w="130" h="67">
                  <a:moveTo>
                    <a:pt x="129" y="32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6"/>
                  </a:lnTo>
                  <a:lnTo>
                    <a:pt x="129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78" name="Freeform 490"/>
            <p:cNvSpPr>
              <a:spLocks/>
            </p:cNvSpPr>
            <p:nvPr/>
          </p:nvSpPr>
          <p:spPr bwMode="auto">
            <a:xfrm>
              <a:off x="4798" y="2049"/>
              <a:ext cx="130" cy="68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9" y="31"/>
                </a:cxn>
              </a:cxnLst>
              <a:rect l="0" t="0" r="r" b="b"/>
              <a:pathLst>
                <a:path w="130" h="68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79" name="Freeform 491"/>
            <p:cNvSpPr>
              <a:spLocks/>
            </p:cNvSpPr>
            <p:nvPr/>
          </p:nvSpPr>
          <p:spPr bwMode="auto">
            <a:xfrm>
              <a:off x="4798" y="2132"/>
              <a:ext cx="130" cy="68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9" y="31"/>
                </a:cxn>
              </a:cxnLst>
              <a:rect l="0" t="0" r="r" b="b"/>
              <a:pathLst>
                <a:path w="130" h="68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80" name="Freeform 492"/>
            <p:cNvSpPr>
              <a:spLocks/>
            </p:cNvSpPr>
            <p:nvPr/>
          </p:nvSpPr>
          <p:spPr bwMode="auto">
            <a:xfrm>
              <a:off x="4798" y="2216"/>
              <a:ext cx="130" cy="66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3"/>
                </a:cxn>
                <a:cxn ang="0">
                  <a:pos x="0" y="65"/>
                </a:cxn>
                <a:cxn ang="0">
                  <a:pos x="129" y="31"/>
                </a:cxn>
              </a:cxnLst>
              <a:rect l="0" t="0" r="r" b="b"/>
              <a:pathLst>
                <a:path w="130" h="66">
                  <a:moveTo>
                    <a:pt x="129" y="31"/>
                  </a:moveTo>
                  <a:lnTo>
                    <a:pt x="129" y="0"/>
                  </a:lnTo>
                  <a:lnTo>
                    <a:pt x="0" y="33"/>
                  </a:lnTo>
                  <a:lnTo>
                    <a:pt x="0" y="65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81" name="Freeform 493"/>
            <p:cNvSpPr>
              <a:spLocks/>
            </p:cNvSpPr>
            <p:nvPr/>
          </p:nvSpPr>
          <p:spPr bwMode="auto">
            <a:xfrm>
              <a:off x="4798" y="2298"/>
              <a:ext cx="130" cy="67"/>
            </a:xfrm>
            <a:custGeom>
              <a:avLst/>
              <a:gdLst/>
              <a:ahLst/>
              <a:cxnLst>
                <a:cxn ang="0">
                  <a:pos x="129" y="32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6"/>
                </a:cxn>
                <a:cxn ang="0">
                  <a:pos x="129" y="32"/>
                </a:cxn>
              </a:cxnLst>
              <a:rect l="0" t="0" r="r" b="b"/>
              <a:pathLst>
                <a:path w="130" h="67">
                  <a:moveTo>
                    <a:pt x="129" y="32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6"/>
                  </a:lnTo>
                  <a:lnTo>
                    <a:pt x="129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82" name="Freeform 494"/>
            <p:cNvSpPr>
              <a:spLocks/>
            </p:cNvSpPr>
            <p:nvPr/>
          </p:nvSpPr>
          <p:spPr bwMode="auto">
            <a:xfrm>
              <a:off x="4798" y="2380"/>
              <a:ext cx="130" cy="68"/>
            </a:xfrm>
            <a:custGeom>
              <a:avLst/>
              <a:gdLst/>
              <a:ahLst/>
              <a:cxnLst>
                <a:cxn ang="0">
                  <a:pos x="129" y="32"/>
                </a:cxn>
                <a:cxn ang="0">
                  <a:pos x="129" y="0"/>
                </a:cxn>
                <a:cxn ang="0">
                  <a:pos x="0" y="35"/>
                </a:cxn>
                <a:cxn ang="0">
                  <a:pos x="0" y="67"/>
                </a:cxn>
                <a:cxn ang="0">
                  <a:pos x="129" y="32"/>
                </a:cxn>
              </a:cxnLst>
              <a:rect l="0" t="0" r="r" b="b"/>
              <a:pathLst>
                <a:path w="130" h="68">
                  <a:moveTo>
                    <a:pt x="129" y="32"/>
                  </a:moveTo>
                  <a:lnTo>
                    <a:pt x="129" y="0"/>
                  </a:lnTo>
                  <a:lnTo>
                    <a:pt x="0" y="35"/>
                  </a:lnTo>
                  <a:lnTo>
                    <a:pt x="0" y="67"/>
                  </a:lnTo>
                  <a:lnTo>
                    <a:pt x="129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83" name="Freeform 495"/>
            <p:cNvSpPr>
              <a:spLocks/>
            </p:cNvSpPr>
            <p:nvPr/>
          </p:nvSpPr>
          <p:spPr bwMode="auto">
            <a:xfrm>
              <a:off x="4798" y="2463"/>
              <a:ext cx="130" cy="68"/>
            </a:xfrm>
            <a:custGeom>
              <a:avLst/>
              <a:gdLst/>
              <a:ahLst/>
              <a:cxnLst>
                <a:cxn ang="0">
                  <a:pos x="129" y="31"/>
                </a:cxn>
                <a:cxn ang="0">
                  <a:pos x="129" y="0"/>
                </a:cxn>
                <a:cxn ang="0">
                  <a:pos x="0" y="34"/>
                </a:cxn>
                <a:cxn ang="0">
                  <a:pos x="0" y="67"/>
                </a:cxn>
                <a:cxn ang="0">
                  <a:pos x="129" y="31"/>
                </a:cxn>
              </a:cxnLst>
              <a:rect l="0" t="0" r="r" b="b"/>
              <a:pathLst>
                <a:path w="130" h="68">
                  <a:moveTo>
                    <a:pt x="129" y="31"/>
                  </a:moveTo>
                  <a:lnTo>
                    <a:pt x="129" y="0"/>
                  </a:lnTo>
                  <a:lnTo>
                    <a:pt x="0" y="34"/>
                  </a:lnTo>
                  <a:lnTo>
                    <a:pt x="0" y="67"/>
                  </a:lnTo>
                  <a:lnTo>
                    <a:pt x="129" y="3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524784" name="Group 496"/>
          <p:cNvGrpSpPr>
            <a:grpSpLocks/>
          </p:cNvGrpSpPr>
          <p:nvPr/>
        </p:nvGrpSpPr>
        <p:grpSpPr bwMode="auto">
          <a:xfrm>
            <a:off x="3067050" y="5178425"/>
            <a:ext cx="838200" cy="838200"/>
            <a:chOff x="4302" y="2334"/>
            <a:chExt cx="570" cy="668"/>
          </a:xfrm>
        </p:grpSpPr>
        <p:sp>
          <p:nvSpPr>
            <p:cNvPr id="524785" name="Freeform 497"/>
            <p:cNvSpPr>
              <a:spLocks/>
            </p:cNvSpPr>
            <p:nvPr/>
          </p:nvSpPr>
          <p:spPr bwMode="auto">
            <a:xfrm>
              <a:off x="4302" y="2334"/>
              <a:ext cx="535" cy="633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534" y="319"/>
                </a:cxn>
                <a:cxn ang="0">
                  <a:pos x="0" y="632"/>
                </a:cxn>
                <a:cxn ang="0">
                  <a:pos x="0" y="313"/>
                </a:cxn>
                <a:cxn ang="0">
                  <a:pos x="534" y="0"/>
                </a:cxn>
              </a:cxnLst>
              <a:rect l="0" t="0" r="r" b="b"/>
              <a:pathLst>
                <a:path w="535" h="633">
                  <a:moveTo>
                    <a:pt x="534" y="0"/>
                  </a:moveTo>
                  <a:lnTo>
                    <a:pt x="534" y="319"/>
                  </a:lnTo>
                  <a:lnTo>
                    <a:pt x="0" y="632"/>
                  </a:lnTo>
                  <a:lnTo>
                    <a:pt x="0" y="313"/>
                  </a:lnTo>
                  <a:lnTo>
                    <a:pt x="534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86" name="Freeform 498"/>
            <p:cNvSpPr>
              <a:spLocks/>
            </p:cNvSpPr>
            <p:nvPr/>
          </p:nvSpPr>
          <p:spPr bwMode="auto">
            <a:xfrm>
              <a:off x="4320" y="2352"/>
              <a:ext cx="534" cy="633"/>
            </a:xfrm>
            <a:custGeom>
              <a:avLst/>
              <a:gdLst/>
              <a:ahLst/>
              <a:cxnLst>
                <a:cxn ang="0">
                  <a:pos x="533" y="0"/>
                </a:cxn>
                <a:cxn ang="0">
                  <a:pos x="533" y="319"/>
                </a:cxn>
                <a:cxn ang="0">
                  <a:pos x="0" y="632"/>
                </a:cxn>
                <a:cxn ang="0">
                  <a:pos x="0" y="313"/>
                </a:cxn>
                <a:cxn ang="0">
                  <a:pos x="533" y="0"/>
                </a:cxn>
              </a:cxnLst>
              <a:rect l="0" t="0" r="r" b="b"/>
              <a:pathLst>
                <a:path w="534" h="633">
                  <a:moveTo>
                    <a:pt x="533" y="0"/>
                  </a:moveTo>
                  <a:lnTo>
                    <a:pt x="533" y="319"/>
                  </a:lnTo>
                  <a:lnTo>
                    <a:pt x="0" y="632"/>
                  </a:lnTo>
                  <a:lnTo>
                    <a:pt x="0" y="313"/>
                  </a:lnTo>
                  <a:lnTo>
                    <a:pt x="533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87" name="Freeform 499"/>
            <p:cNvSpPr>
              <a:spLocks/>
            </p:cNvSpPr>
            <p:nvPr/>
          </p:nvSpPr>
          <p:spPr bwMode="auto">
            <a:xfrm>
              <a:off x="4338" y="2370"/>
              <a:ext cx="534" cy="632"/>
            </a:xfrm>
            <a:custGeom>
              <a:avLst/>
              <a:gdLst/>
              <a:ahLst/>
              <a:cxnLst>
                <a:cxn ang="0">
                  <a:pos x="533" y="0"/>
                </a:cxn>
                <a:cxn ang="0">
                  <a:pos x="533" y="319"/>
                </a:cxn>
                <a:cxn ang="0">
                  <a:pos x="0" y="631"/>
                </a:cxn>
                <a:cxn ang="0">
                  <a:pos x="0" y="312"/>
                </a:cxn>
                <a:cxn ang="0">
                  <a:pos x="533" y="0"/>
                </a:cxn>
              </a:cxnLst>
              <a:rect l="0" t="0" r="r" b="b"/>
              <a:pathLst>
                <a:path w="534" h="632">
                  <a:moveTo>
                    <a:pt x="533" y="0"/>
                  </a:moveTo>
                  <a:lnTo>
                    <a:pt x="533" y="319"/>
                  </a:lnTo>
                  <a:lnTo>
                    <a:pt x="0" y="631"/>
                  </a:lnTo>
                  <a:lnTo>
                    <a:pt x="0" y="312"/>
                  </a:lnTo>
                  <a:lnTo>
                    <a:pt x="533" y="0"/>
                  </a:lnTo>
                </a:path>
              </a:pathLst>
            </a:custGeom>
            <a:solidFill>
              <a:srgbClr val="FFDF9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88" name="Line 500"/>
            <p:cNvSpPr>
              <a:spLocks noChangeShapeType="1"/>
            </p:cNvSpPr>
            <p:nvPr/>
          </p:nvSpPr>
          <p:spPr bwMode="auto">
            <a:xfrm flipV="1">
              <a:off x="4406" y="2658"/>
              <a:ext cx="291" cy="17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89" name="Freeform 501"/>
            <p:cNvSpPr>
              <a:spLocks/>
            </p:cNvSpPr>
            <p:nvPr/>
          </p:nvSpPr>
          <p:spPr bwMode="auto">
            <a:xfrm>
              <a:off x="4730" y="2541"/>
              <a:ext cx="107" cy="107"/>
            </a:xfrm>
            <a:custGeom>
              <a:avLst/>
              <a:gdLst/>
              <a:ahLst/>
              <a:cxnLst>
                <a:cxn ang="0">
                  <a:pos x="106" y="0"/>
                </a:cxn>
                <a:cxn ang="0">
                  <a:pos x="106" y="44"/>
                </a:cxn>
                <a:cxn ang="0">
                  <a:pos x="0" y="106"/>
                </a:cxn>
                <a:cxn ang="0">
                  <a:pos x="0" y="62"/>
                </a:cxn>
                <a:cxn ang="0">
                  <a:pos x="106" y="0"/>
                </a:cxn>
              </a:cxnLst>
              <a:rect l="0" t="0" r="r" b="b"/>
              <a:pathLst>
                <a:path w="107" h="107">
                  <a:moveTo>
                    <a:pt x="106" y="0"/>
                  </a:moveTo>
                  <a:lnTo>
                    <a:pt x="106" y="44"/>
                  </a:lnTo>
                  <a:lnTo>
                    <a:pt x="0" y="106"/>
                  </a:lnTo>
                  <a:lnTo>
                    <a:pt x="0" y="62"/>
                  </a:lnTo>
                  <a:lnTo>
                    <a:pt x="106" y="0"/>
                  </a:lnTo>
                </a:path>
              </a:pathLst>
            </a:custGeom>
            <a:solidFill>
              <a:srgbClr val="DA9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90" name="Line 502"/>
            <p:cNvSpPr>
              <a:spLocks noChangeShapeType="1"/>
            </p:cNvSpPr>
            <p:nvPr/>
          </p:nvSpPr>
          <p:spPr bwMode="auto">
            <a:xfrm flipV="1">
              <a:off x="4664" y="2658"/>
              <a:ext cx="179" cy="10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91" name="Freeform 503"/>
            <p:cNvSpPr>
              <a:spLocks/>
            </p:cNvSpPr>
            <p:nvPr/>
          </p:nvSpPr>
          <p:spPr bwMode="auto">
            <a:xfrm>
              <a:off x="4381" y="2607"/>
              <a:ext cx="150" cy="154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149" y="64"/>
                </a:cxn>
                <a:cxn ang="0">
                  <a:pos x="0" y="153"/>
                </a:cxn>
                <a:cxn ang="0">
                  <a:pos x="0" y="89"/>
                </a:cxn>
                <a:cxn ang="0">
                  <a:pos x="149" y="0"/>
                </a:cxn>
              </a:cxnLst>
              <a:rect l="0" t="0" r="r" b="b"/>
              <a:pathLst>
                <a:path w="150" h="154">
                  <a:moveTo>
                    <a:pt x="149" y="0"/>
                  </a:moveTo>
                  <a:lnTo>
                    <a:pt x="149" y="64"/>
                  </a:lnTo>
                  <a:lnTo>
                    <a:pt x="0" y="153"/>
                  </a:lnTo>
                  <a:lnTo>
                    <a:pt x="0" y="89"/>
                  </a:lnTo>
                  <a:lnTo>
                    <a:pt x="149" y="0"/>
                  </a:lnTo>
                </a:path>
              </a:pathLst>
            </a:custGeom>
            <a:solidFill>
              <a:srgbClr val="DA9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524792" name="Group 504"/>
          <p:cNvGrpSpPr>
            <a:grpSpLocks/>
          </p:cNvGrpSpPr>
          <p:nvPr/>
        </p:nvGrpSpPr>
        <p:grpSpPr bwMode="auto">
          <a:xfrm>
            <a:off x="1009650" y="5102225"/>
            <a:ext cx="1066800" cy="989013"/>
            <a:chOff x="869" y="783"/>
            <a:chExt cx="1030" cy="1055"/>
          </a:xfrm>
        </p:grpSpPr>
        <p:sp>
          <p:nvSpPr>
            <p:cNvPr id="524793" name="Oval 505"/>
            <p:cNvSpPr>
              <a:spLocks noChangeArrowheads="1"/>
            </p:cNvSpPr>
            <p:nvPr/>
          </p:nvSpPr>
          <p:spPr bwMode="auto">
            <a:xfrm>
              <a:off x="929" y="877"/>
              <a:ext cx="970" cy="961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94" name="Freeform 506"/>
            <p:cNvSpPr>
              <a:spLocks/>
            </p:cNvSpPr>
            <p:nvPr/>
          </p:nvSpPr>
          <p:spPr bwMode="auto">
            <a:xfrm>
              <a:off x="1464" y="1353"/>
              <a:ext cx="28" cy="30"/>
            </a:xfrm>
            <a:custGeom>
              <a:avLst/>
              <a:gdLst/>
              <a:ahLst/>
              <a:cxnLst>
                <a:cxn ang="0">
                  <a:pos x="27" y="21"/>
                </a:cxn>
                <a:cxn ang="0">
                  <a:pos x="21" y="0"/>
                </a:cxn>
                <a:cxn ang="0">
                  <a:pos x="0" y="7"/>
                </a:cxn>
                <a:cxn ang="0">
                  <a:pos x="3" y="29"/>
                </a:cxn>
                <a:cxn ang="0">
                  <a:pos x="27" y="21"/>
                </a:cxn>
              </a:cxnLst>
              <a:rect l="0" t="0" r="r" b="b"/>
              <a:pathLst>
                <a:path w="28" h="30">
                  <a:moveTo>
                    <a:pt x="27" y="21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29"/>
                  </a:lnTo>
                  <a:lnTo>
                    <a:pt x="27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95" name="Freeform 507"/>
            <p:cNvSpPr>
              <a:spLocks/>
            </p:cNvSpPr>
            <p:nvPr/>
          </p:nvSpPr>
          <p:spPr bwMode="auto">
            <a:xfrm>
              <a:off x="1468" y="1359"/>
              <a:ext cx="29" cy="28"/>
            </a:xfrm>
            <a:custGeom>
              <a:avLst/>
              <a:gdLst/>
              <a:ahLst/>
              <a:cxnLst>
                <a:cxn ang="0">
                  <a:pos x="28" y="18"/>
                </a:cxn>
                <a:cxn ang="0">
                  <a:pos x="23" y="0"/>
                </a:cxn>
                <a:cxn ang="0">
                  <a:pos x="0" y="6"/>
                </a:cxn>
                <a:cxn ang="0">
                  <a:pos x="4" y="27"/>
                </a:cxn>
                <a:cxn ang="0">
                  <a:pos x="28" y="18"/>
                </a:cxn>
              </a:cxnLst>
              <a:rect l="0" t="0" r="r" b="b"/>
              <a:pathLst>
                <a:path w="29" h="28">
                  <a:moveTo>
                    <a:pt x="28" y="18"/>
                  </a:moveTo>
                  <a:lnTo>
                    <a:pt x="23" y="0"/>
                  </a:lnTo>
                  <a:lnTo>
                    <a:pt x="0" y="6"/>
                  </a:lnTo>
                  <a:lnTo>
                    <a:pt x="4" y="27"/>
                  </a:lnTo>
                  <a:lnTo>
                    <a:pt x="28" y="18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96" name="Freeform 508"/>
            <p:cNvSpPr>
              <a:spLocks/>
            </p:cNvSpPr>
            <p:nvPr/>
          </p:nvSpPr>
          <p:spPr bwMode="auto">
            <a:xfrm>
              <a:off x="1011" y="1194"/>
              <a:ext cx="528" cy="562"/>
            </a:xfrm>
            <a:custGeom>
              <a:avLst/>
              <a:gdLst/>
              <a:ahLst/>
              <a:cxnLst>
                <a:cxn ang="0">
                  <a:pos x="4" y="533"/>
                </a:cxn>
                <a:cxn ang="0">
                  <a:pos x="2" y="526"/>
                </a:cxn>
                <a:cxn ang="0">
                  <a:pos x="1" y="505"/>
                </a:cxn>
                <a:cxn ang="0">
                  <a:pos x="0" y="475"/>
                </a:cxn>
                <a:cxn ang="0">
                  <a:pos x="0" y="436"/>
                </a:cxn>
                <a:cxn ang="0">
                  <a:pos x="4" y="396"/>
                </a:cxn>
                <a:cxn ang="0">
                  <a:pos x="12" y="355"/>
                </a:cxn>
                <a:cxn ang="0">
                  <a:pos x="26" y="315"/>
                </a:cxn>
                <a:cxn ang="0">
                  <a:pos x="47" y="281"/>
                </a:cxn>
                <a:cxn ang="0">
                  <a:pos x="71" y="258"/>
                </a:cxn>
                <a:cxn ang="0">
                  <a:pos x="96" y="243"/>
                </a:cxn>
                <a:cxn ang="0">
                  <a:pos x="120" y="234"/>
                </a:cxn>
                <a:cxn ang="0">
                  <a:pos x="143" y="229"/>
                </a:cxn>
                <a:cxn ang="0">
                  <a:pos x="167" y="222"/>
                </a:cxn>
                <a:cxn ang="0">
                  <a:pos x="192" y="212"/>
                </a:cxn>
                <a:cxn ang="0">
                  <a:pos x="215" y="193"/>
                </a:cxn>
                <a:cxn ang="0">
                  <a:pos x="239" y="164"/>
                </a:cxn>
                <a:cxn ang="0">
                  <a:pos x="260" y="129"/>
                </a:cxn>
                <a:cxn ang="0">
                  <a:pos x="275" y="98"/>
                </a:cxn>
                <a:cxn ang="0">
                  <a:pos x="286" y="70"/>
                </a:cxn>
                <a:cxn ang="0">
                  <a:pos x="293" y="45"/>
                </a:cxn>
                <a:cxn ang="0">
                  <a:pos x="297" y="27"/>
                </a:cxn>
                <a:cxn ang="0">
                  <a:pos x="300" y="12"/>
                </a:cxn>
                <a:cxn ang="0">
                  <a:pos x="300" y="4"/>
                </a:cxn>
                <a:cxn ang="0">
                  <a:pos x="300" y="0"/>
                </a:cxn>
                <a:cxn ang="0">
                  <a:pos x="527" y="30"/>
                </a:cxn>
                <a:cxn ang="0">
                  <a:pos x="525" y="38"/>
                </a:cxn>
                <a:cxn ang="0">
                  <a:pos x="520" y="60"/>
                </a:cxn>
                <a:cxn ang="0">
                  <a:pos x="511" y="92"/>
                </a:cxn>
                <a:cxn ang="0">
                  <a:pos x="500" y="129"/>
                </a:cxn>
                <a:cxn ang="0">
                  <a:pos x="486" y="169"/>
                </a:cxn>
                <a:cxn ang="0">
                  <a:pos x="471" y="207"/>
                </a:cxn>
                <a:cxn ang="0">
                  <a:pos x="452" y="239"/>
                </a:cxn>
                <a:cxn ang="0">
                  <a:pos x="431" y="259"/>
                </a:cxn>
                <a:cxn ang="0">
                  <a:pos x="406" y="272"/>
                </a:cxn>
                <a:cxn ang="0">
                  <a:pos x="377" y="281"/>
                </a:cxn>
                <a:cxn ang="0">
                  <a:pos x="347" y="288"/>
                </a:cxn>
                <a:cxn ang="0">
                  <a:pos x="315" y="295"/>
                </a:cxn>
                <a:cxn ang="0">
                  <a:pos x="284" y="305"/>
                </a:cxn>
                <a:cxn ang="0">
                  <a:pos x="258" y="319"/>
                </a:cxn>
                <a:cxn ang="0">
                  <a:pos x="236" y="338"/>
                </a:cxn>
                <a:cxn ang="0">
                  <a:pos x="222" y="366"/>
                </a:cxn>
                <a:cxn ang="0">
                  <a:pos x="214" y="397"/>
                </a:cxn>
                <a:cxn ang="0">
                  <a:pos x="210" y="432"/>
                </a:cxn>
                <a:cxn ang="0">
                  <a:pos x="208" y="464"/>
                </a:cxn>
                <a:cxn ang="0">
                  <a:pos x="208" y="494"/>
                </a:cxn>
                <a:cxn ang="0">
                  <a:pos x="210" y="520"/>
                </a:cxn>
                <a:cxn ang="0">
                  <a:pos x="213" y="541"/>
                </a:cxn>
                <a:cxn ang="0">
                  <a:pos x="214" y="555"/>
                </a:cxn>
                <a:cxn ang="0">
                  <a:pos x="215" y="561"/>
                </a:cxn>
                <a:cxn ang="0">
                  <a:pos x="4" y="533"/>
                </a:cxn>
              </a:cxnLst>
              <a:rect l="0" t="0" r="r" b="b"/>
              <a:pathLst>
                <a:path w="528" h="562">
                  <a:moveTo>
                    <a:pt x="4" y="533"/>
                  </a:moveTo>
                  <a:lnTo>
                    <a:pt x="2" y="526"/>
                  </a:lnTo>
                  <a:lnTo>
                    <a:pt x="1" y="505"/>
                  </a:lnTo>
                  <a:lnTo>
                    <a:pt x="0" y="475"/>
                  </a:lnTo>
                  <a:lnTo>
                    <a:pt x="0" y="436"/>
                  </a:lnTo>
                  <a:lnTo>
                    <a:pt x="4" y="396"/>
                  </a:lnTo>
                  <a:lnTo>
                    <a:pt x="12" y="355"/>
                  </a:lnTo>
                  <a:lnTo>
                    <a:pt x="26" y="315"/>
                  </a:lnTo>
                  <a:lnTo>
                    <a:pt x="47" y="281"/>
                  </a:lnTo>
                  <a:lnTo>
                    <a:pt x="71" y="258"/>
                  </a:lnTo>
                  <a:lnTo>
                    <a:pt x="96" y="243"/>
                  </a:lnTo>
                  <a:lnTo>
                    <a:pt x="120" y="234"/>
                  </a:lnTo>
                  <a:lnTo>
                    <a:pt x="143" y="229"/>
                  </a:lnTo>
                  <a:lnTo>
                    <a:pt x="167" y="222"/>
                  </a:lnTo>
                  <a:lnTo>
                    <a:pt x="192" y="212"/>
                  </a:lnTo>
                  <a:lnTo>
                    <a:pt x="215" y="193"/>
                  </a:lnTo>
                  <a:lnTo>
                    <a:pt x="239" y="164"/>
                  </a:lnTo>
                  <a:lnTo>
                    <a:pt x="260" y="129"/>
                  </a:lnTo>
                  <a:lnTo>
                    <a:pt x="275" y="98"/>
                  </a:lnTo>
                  <a:lnTo>
                    <a:pt x="286" y="70"/>
                  </a:lnTo>
                  <a:lnTo>
                    <a:pt x="293" y="45"/>
                  </a:lnTo>
                  <a:lnTo>
                    <a:pt x="297" y="27"/>
                  </a:lnTo>
                  <a:lnTo>
                    <a:pt x="300" y="12"/>
                  </a:lnTo>
                  <a:lnTo>
                    <a:pt x="300" y="4"/>
                  </a:lnTo>
                  <a:lnTo>
                    <a:pt x="300" y="0"/>
                  </a:lnTo>
                  <a:lnTo>
                    <a:pt x="527" y="30"/>
                  </a:lnTo>
                  <a:lnTo>
                    <a:pt x="525" y="38"/>
                  </a:lnTo>
                  <a:lnTo>
                    <a:pt x="520" y="60"/>
                  </a:lnTo>
                  <a:lnTo>
                    <a:pt x="511" y="92"/>
                  </a:lnTo>
                  <a:lnTo>
                    <a:pt x="500" y="129"/>
                  </a:lnTo>
                  <a:lnTo>
                    <a:pt x="486" y="169"/>
                  </a:lnTo>
                  <a:lnTo>
                    <a:pt x="471" y="207"/>
                  </a:lnTo>
                  <a:lnTo>
                    <a:pt x="452" y="239"/>
                  </a:lnTo>
                  <a:lnTo>
                    <a:pt x="431" y="259"/>
                  </a:lnTo>
                  <a:lnTo>
                    <a:pt x="406" y="272"/>
                  </a:lnTo>
                  <a:lnTo>
                    <a:pt x="377" y="281"/>
                  </a:lnTo>
                  <a:lnTo>
                    <a:pt x="347" y="288"/>
                  </a:lnTo>
                  <a:lnTo>
                    <a:pt x="315" y="295"/>
                  </a:lnTo>
                  <a:lnTo>
                    <a:pt x="284" y="305"/>
                  </a:lnTo>
                  <a:lnTo>
                    <a:pt x="258" y="319"/>
                  </a:lnTo>
                  <a:lnTo>
                    <a:pt x="236" y="338"/>
                  </a:lnTo>
                  <a:lnTo>
                    <a:pt x="222" y="366"/>
                  </a:lnTo>
                  <a:lnTo>
                    <a:pt x="214" y="397"/>
                  </a:lnTo>
                  <a:lnTo>
                    <a:pt x="210" y="432"/>
                  </a:lnTo>
                  <a:lnTo>
                    <a:pt x="208" y="464"/>
                  </a:lnTo>
                  <a:lnTo>
                    <a:pt x="208" y="494"/>
                  </a:lnTo>
                  <a:lnTo>
                    <a:pt x="210" y="520"/>
                  </a:lnTo>
                  <a:lnTo>
                    <a:pt x="213" y="541"/>
                  </a:lnTo>
                  <a:lnTo>
                    <a:pt x="214" y="555"/>
                  </a:lnTo>
                  <a:lnTo>
                    <a:pt x="215" y="561"/>
                  </a:lnTo>
                  <a:lnTo>
                    <a:pt x="4" y="533"/>
                  </a:lnTo>
                </a:path>
              </a:pathLst>
            </a:custGeom>
            <a:solidFill>
              <a:srgbClr val="5F5F5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97" name="Freeform 509"/>
            <p:cNvSpPr>
              <a:spLocks/>
            </p:cNvSpPr>
            <p:nvPr/>
          </p:nvSpPr>
          <p:spPr bwMode="auto">
            <a:xfrm>
              <a:off x="1000" y="1155"/>
              <a:ext cx="525" cy="561"/>
            </a:xfrm>
            <a:custGeom>
              <a:avLst/>
              <a:gdLst/>
              <a:ahLst/>
              <a:cxnLst>
                <a:cxn ang="0">
                  <a:pos x="2" y="532"/>
                </a:cxn>
                <a:cxn ang="0">
                  <a:pos x="2" y="525"/>
                </a:cxn>
                <a:cxn ang="0">
                  <a:pos x="1" y="504"/>
                </a:cxn>
                <a:cxn ang="0">
                  <a:pos x="0" y="474"/>
                </a:cxn>
                <a:cxn ang="0">
                  <a:pos x="0" y="436"/>
                </a:cxn>
                <a:cxn ang="0">
                  <a:pos x="4" y="395"/>
                </a:cxn>
                <a:cxn ang="0">
                  <a:pos x="11" y="353"/>
                </a:cxn>
                <a:cxn ang="0">
                  <a:pos x="24" y="313"/>
                </a:cxn>
                <a:cxn ang="0">
                  <a:pos x="46" y="280"/>
                </a:cxn>
                <a:cxn ang="0">
                  <a:pos x="71" y="257"/>
                </a:cxn>
                <a:cxn ang="0">
                  <a:pos x="95" y="241"/>
                </a:cxn>
                <a:cxn ang="0">
                  <a:pos x="119" y="233"/>
                </a:cxn>
                <a:cxn ang="0">
                  <a:pos x="143" y="228"/>
                </a:cxn>
                <a:cxn ang="0">
                  <a:pos x="166" y="222"/>
                </a:cxn>
                <a:cxn ang="0">
                  <a:pos x="190" y="211"/>
                </a:cxn>
                <a:cxn ang="0">
                  <a:pos x="213" y="192"/>
                </a:cxn>
                <a:cxn ang="0">
                  <a:pos x="238" y="163"/>
                </a:cxn>
                <a:cxn ang="0">
                  <a:pos x="259" y="128"/>
                </a:cxn>
                <a:cxn ang="0">
                  <a:pos x="274" y="96"/>
                </a:cxn>
                <a:cxn ang="0">
                  <a:pos x="285" y="69"/>
                </a:cxn>
                <a:cxn ang="0">
                  <a:pos x="292" y="45"/>
                </a:cxn>
                <a:cxn ang="0">
                  <a:pos x="296" y="26"/>
                </a:cxn>
                <a:cxn ang="0">
                  <a:pos x="297" y="11"/>
                </a:cxn>
                <a:cxn ang="0">
                  <a:pos x="297" y="2"/>
                </a:cxn>
                <a:cxn ang="0">
                  <a:pos x="297" y="0"/>
                </a:cxn>
                <a:cxn ang="0">
                  <a:pos x="524" y="29"/>
                </a:cxn>
                <a:cxn ang="0">
                  <a:pos x="522" y="37"/>
                </a:cxn>
                <a:cxn ang="0">
                  <a:pos x="517" y="59"/>
                </a:cxn>
                <a:cxn ang="0">
                  <a:pos x="510" y="91"/>
                </a:cxn>
                <a:cxn ang="0">
                  <a:pos x="499" y="128"/>
                </a:cxn>
                <a:cxn ang="0">
                  <a:pos x="485" y="168"/>
                </a:cxn>
                <a:cxn ang="0">
                  <a:pos x="468" y="206"/>
                </a:cxn>
                <a:cxn ang="0">
                  <a:pos x="450" y="237"/>
                </a:cxn>
                <a:cxn ang="0">
                  <a:pos x="430" y="258"/>
                </a:cxn>
                <a:cxn ang="0">
                  <a:pos x="405" y="272"/>
                </a:cxn>
                <a:cxn ang="0">
                  <a:pos x="376" y="280"/>
                </a:cxn>
                <a:cxn ang="0">
                  <a:pos x="344" y="287"/>
                </a:cxn>
                <a:cxn ang="0">
                  <a:pos x="313" y="295"/>
                </a:cxn>
                <a:cxn ang="0">
                  <a:pos x="282" y="304"/>
                </a:cxn>
                <a:cxn ang="0">
                  <a:pos x="256" y="318"/>
                </a:cxn>
                <a:cxn ang="0">
                  <a:pos x="235" y="337"/>
                </a:cxn>
                <a:cxn ang="0">
                  <a:pos x="222" y="365"/>
                </a:cxn>
                <a:cxn ang="0">
                  <a:pos x="213" y="398"/>
                </a:cxn>
                <a:cxn ang="0">
                  <a:pos x="209" y="431"/>
                </a:cxn>
                <a:cxn ang="0">
                  <a:pos x="208" y="463"/>
                </a:cxn>
                <a:cxn ang="0">
                  <a:pos x="208" y="493"/>
                </a:cxn>
                <a:cxn ang="0">
                  <a:pos x="209" y="521"/>
                </a:cxn>
                <a:cxn ang="0">
                  <a:pos x="210" y="542"/>
                </a:cxn>
                <a:cxn ang="0">
                  <a:pos x="213" y="554"/>
                </a:cxn>
                <a:cxn ang="0">
                  <a:pos x="213" y="560"/>
                </a:cxn>
                <a:cxn ang="0">
                  <a:pos x="2" y="532"/>
                </a:cxn>
              </a:cxnLst>
              <a:rect l="0" t="0" r="r" b="b"/>
              <a:pathLst>
                <a:path w="525" h="561">
                  <a:moveTo>
                    <a:pt x="2" y="532"/>
                  </a:moveTo>
                  <a:lnTo>
                    <a:pt x="2" y="525"/>
                  </a:lnTo>
                  <a:lnTo>
                    <a:pt x="1" y="504"/>
                  </a:lnTo>
                  <a:lnTo>
                    <a:pt x="0" y="474"/>
                  </a:lnTo>
                  <a:lnTo>
                    <a:pt x="0" y="436"/>
                  </a:lnTo>
                  <a:lnTo>
                    <a:pt x="4" y="395"/>
                  </a:lnTo>
                  <a:lnTo>
                    <a:pt x="11" y="353"/>
                  </a:lnTo>
                  <a:lnTo>
                    <a:pt x="24" y="313"/>
                  </a:lnTo>
                  <a:lnTo>
                    <a:pt x="46" y="280"/>
                  </a:lnTo>
                  <a:lnTo>
                    <a:pt x="71" y="257"/>
                  </a:lnTo>
                  <a:lnTo>
                    <a:pt x="95" y="241"/>
                  </a:lnTo>
                  <a:lnTo>
                    <a:pt x="119" y="233"/>
                  </a:lnTo>
                  <a:lnTo>
                    <a:pt x="143" y="228"/>
                  </a:lnTo>
                  <a:lnTo>
                    <a:pt x="166" y="222"/>
                  </a:lnTo>
                  <a:lnTo>
                    <a:pt x="190" y="211"/>
                  </a:lnTo>
                  <a:lnTo>
                    <a:pt x="213" y="192"/>
                  </a:lnTo>
                  <a:lnTo>
                    <a:pt x="238" y="163"/>
                  </a:lnTo>
                  <a:lnTo>
                    <a:pt x="259" y="128"/>
                  </a:lnTo>
                  <a:lnTo>
                    <a:pt x="274" y="96"/>
                  </a:lnTo>
                  <a:lnTo>
                    <a:pt x="285" y="69"/>
                  </a:lnTo>
                  <a:lnTo>
                    <a:pt x="292" y="45"/>
                  </a:lnTo>
                  <a:lnTo>
                    <a:pt x="296" y="26"/>
                  </a:lnTo>
                  <a:lnTo>
                    <a:pt x="297" y="11"/>
                  </a:lnTo>
                  <a:lnTo>
                    <a:pt x="297" y="2"/>
                  </a:lnTo>
                  <a:lnTo>
                    <a:pt x="297" y="0"/>
                  </a:lnTo>
                  <a:lnTo>
                    <a:pt x="524" y="29"/>
                  </a:lnTo>
                  <a:lnTo>
                    <a:pt x="522" y="37"/>
                  </a:lnTo>
                  <a:lnTo>
                    <a:pt x="517" y="59"/>
                  </a:lnTo>
                  <a:lnTo>
                    <a:pt x="510" y="91"/>
                  </a:lnTo>
                  <a:lnTo>
                    <a:pt x="499" y="128"/>
                  </a:lnTo>
                  <a:lnTo>
                    <a:pt x="485" y="168"/>
                  </a:lnTo>
                  <a:lnTo>
                    <a:pt x="468" y="206"/>
                  </a:lnTo>
                  <a:lnTo>
                    <a:pt x="450" y="237"/>
                  </a:lnTo>
                  <a:lnTo>
                    <a:pt x="430" y="258"/>
                  </a:lnTo>
                  <a:lnTo>
                    <a:pt x="405" y="272"/>
                  </a:lnTo>
                  <a:lnTo>
                    <a:pt x="376" y="280"/>
                  </a:lnTo>
                  <a:lnTo>
                    <a:pt x="344" y="287"/>
                  </a:lnTo>
                  <a:lnTo>
                    <a:pt x="313" y="295"/>
                  </a:lnTo>
                  <a:lnTo>
                    <a:pt x="282" y="304"/>
                  </a:lnTo>
                  <a:lnTo>
                    <a:pt x="256" y="318"/>
                  </a:lnTo>
                  <a:lnTo>
                    <a:pt x="235" y="337"/>
                  </a:lnTo>
                  <a:lnTo>
                    <a:pt x="222" y="365"/>
                  </a:lnTo>
                  <a:lnTo>
                    <a:pt x="213" y="398"/>
                  </a:lnTo>
                  <a:lnTo>
                    <a:pt x="209" y="431"/>
                  </a:lnTo>
                  <a:lnTo>
                    <a:pt x="208" y="463"/>
                  </a:lnTo>
                  <a:lnTo>
                    <a:pt x="208" y="493"/>
                  </a:lnTo>
                  <a:lnTo>
                    <a:pt x="209" y="521"/>
                  </a:lnTo>
                  <a:lnTo>
                    <a:pt x="210" y="542"/>
                  </a:lnTo>
                  <a:lnTo>
                    <a:pt x="213" y="554"/>
                  </a:lnTo>
                  <a:lnTo>
                    <a:pt x="213" y="560"/>
                  </a:lnTo>
                  <a:lnTo>
                    <a:pt x="2" y="532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98" name="Freeform 510"/>
            <p:cNvSpPr>
              <a:spLocks/>
            </p:cNvSpPr>
            <p:nvPr/>
          </p:nvSpPr>
          <p:spPr bwMode="auto">
            <a:xfrm>
              <a:off x="1027" y="1198"/>
              <a:ext cx="459" cy="481"/>
            </a:xfrm>
            <a:custGeom>
              <a:avLst/>
              <a:gdLst/>
              <a:ahLst/>
              <a:cxnLst>
                <a:cxn ang="0">
                  <a:pos x="4" y="459"/>
                </a:cxn>
                <a:cxn ang="0">
                  <a:pos x="2" y="452"/>
                </a:cxn>
                <a:cxn ang="0">
                  <a:pos x="1" y="434"/>
                </a:cxn>
                <a:cxn ang="0">
                  <a:pos x="0" y="408"/>
                </a:cxn>
                <a:cxn ang="0">
                  <a:pos x="0" y="376"/>
                </a:cxn>
                <a:cxn ang="0">
                  <a:pos x="2" y="341"/>
                </a:cxn>
                <a:cxn ang="0">
                  <a:pos x="9" y="307"/>
                </a:cxn>
                <a:cxn ang="0">
                  <a:pos x="20" y="275"/>
                </a:cxn>
                <a:cxn ang="0">
                  <a:pos x="40" y="248"/>
                </a:cxn>
                <a:cxn ang="0">
                  <a:pos x="63" y="229"/>
                </a:cxn>
                <a:cxn ang="0">
                  <a:pos x="89" y="217"/>
                </a:cxn>
                <a:cxn ang="0">
                  <a:pos x="118" y="206"/>
                </a:cxn>
                <a:cxn ang="0">
                  <a:pos x="148" y="195"/>
                </a:cxn>
                <a:cxn ang="0">
                  <a:pos x="175" y="182"/>
                </a:cxn>
                <a:cxn ang="0">
                  <a:pos x="203" y="164"/>
                </a:cxn>
                <a:cxn ang="0">
                  <a:pos x="226" y="138"/>
                </a:cxn>
                <a:cxn ang="0">
                  <a:pos x="247" y="103"/>
                </a:cxn>
                <a:cxn ang="0">
                  <a:pos x="260" y="74"/>
                </a:cxn>
                <a:cxn ang="0">
                  <a:pos x="269" y="51"/>
                </a:cxn>
                <a:cxn ang="0">
                  <a:pos x="276" y="33"/>
                </a:cxn>
                <a:cxn ang="0">
                  <a:pos x="282" y="19"/>
                </a:cxn>
                <a:cxn ang="0">
                  <a:pos x="286" y="11"/>
                </a:cxn>
                <a:cxn ang="0">
                  <a:pos x="289" y="4"/>
                </a:cxn>
                <a:cxn ang="0">
                  <a:pos x="290" y="1"/>
                </a:cxn>
                <a:cxn ang="0">
                  <a:pos x="290" y="0"/>
                </a:cxn>
                <a:cxn ang="0">
                  <a:pos x="458" y="26"/>
                </a:cxn>
                <a:cxn ang="0">
                  <a:pos x="456" y="33"/>
                </a:cxn>
                <a:cxn ang="0">
                  <a:pos x="451" y="49"/>
                </a:cxn>
                <a:cxn ang="0">
                  <a:pos x="444" y="74"/>
                </a:cxn>
                <a:cxn ang="0">
                  <a:pos x="435" y="103"/>
                </a:cxn>
                <a:cxn ang="0">
                  <a:pos x="423" y="134"/>
                </a:cxn>
                <a:cxn ang="0">
                  <a:pos x="409" y="163"/>
                </a:cxn>
                <a:cxn ang="0">
                  <a:pos x="394" y="186"/>
                </a:cxn>
                <a:cxn ang="0">
                  <a:pos x="377" y="203"/>
                </a:cxn>
                <a:cxn ang="0">
                  <a:pos x="355" y="213"/>
                </a:cxn>
                <a:cxn ang="0">
                  <a:pos x="327" y="221"/>
                </a:cxn>
                <a:cxn ang="0">
                  <a:pos x="297" y="231"/>
                </a:cxn>
                <a:cxn ang="0">
                  <a:pos x="264" y="239"/>
                </a:cxn>
                <a:cxn ang="0">
                  <a:pos x="232" y="251"/>
                </a:cxn>
                <a:cxn ang="0">
                  <a:pos x="203" y="266"/>
                </a:cxn>
                <a:cxn ang="0">
                  <a:pos x="178" y="286"/>
                </a:cxn>
                <a:cxn ang="0">
                  <a:pos x="161" y="312"/>
                </a:cxn>
                <a:cxn ang="0">
                  <a:pos x="152" y="337"/>
                </a:cxn>
                <a:cxn ang="0">
                  <a:pos x="148" y="365"/>
                </a:cxn>
                <a:cxn ang="0">
                  <a:pos x="146" y="392"/>
                </a:cxn>
                <a:cxn ang="0">
                  <a:pos x="149" y="420"/>
                </a:cxn>
                <a:cxn ang="0">
                  <a:pos x="152" y="444"/>
                </a:cxn>
                <a:cxn ang="0">
                  <a:pos x="154" y="463"/>
                </a:cxn>
                <a:cxn ang="0">
                  <a:pos x="157" y="475"/>
                </a:cxn>
                <a:cxn ang="0">
                  <a:pos x="159" y="480"/>
                </a:cxn>
                <a:cxn ang="0">
                  <a:pos x="4" y="459"/>
                </a:cxn>
              </a:cxnLst>
              <a:rect l="0" t="0" r="r" b="b"/>
              <a:pathLst>
                <a:path w="459" h="481">
                  <a:moveTo>
                    <a:pt x="4" y="459"/>
                  </a:moveTo>
                  <a:lnTo>
                    <a:pt x="2" y="452"/>
                  </a:lnTo>
                  <a:lnTo>
                    <a:pt x="1" y="434"/>
                  </a:lnTo>
                  <a:lnTo>
                    <a:pt x="0" y="408"/>
                  </a:lnTo>
                  <a:lnTo>
                    <a:pt x="0" y="376"/>
                  </a:lnTo>
                  <a:lnTo>
                    <a:pt x="2" y="341"/>
                  </a:lnTo>
                  <a:lnTo>
                    <a:pt x="9" y="307"/>
                  </a:lnTo>
                  <a:lnTo>
                    <a:pt x="20" y="275"/>
                  </a:lnTo>
                  <a:lnTo>
                    <a:pt x="40" y="248"/>
                  </a:lnTo>
                  <a:lnTo>
                    <a:pt x="63" y="229"/>
                  </a:lnTo>
                  <a:lnTo>
                    <a:pt x="89" y="217"/>
                  </a:lnTo>
                  <a:lnTo>
                    <a:pt x="118" y="206"/>
                  </a:lnTo>
                  <a:lnTo>
                    <a:pt x="148" y="195"/>
                  </a:lnTo>
                  <a:lnTo>
                    <a:pt x="175" y="182"/>
                  </a:lnTo>
                  <a:lnTo>
                    <a:pt x="203" y="164"/>
                  </a:lnTo>
                  <a:lnTo>
                    <a:pt x="226" y="138"/>
                  </a:lnTo>
                  <a:lnTo>
                    <a:pt x="247" y="103"/>
                  </a:lnTo>
                  <a:lnTo>
                    <a:pt x="260" y="74"/>
                  </a:lnTo>
                  <a:lnTo>
                    <a:pt x="269" y="51"/>
                  </a:lnTo>
                  <a:lnTo>
                    <a:pt x="276" y="33"/>
                  </a:lnTo>
                  <a:lnTo>
                    <a:pt x="282" y="19"/>
                  </a:lnTo>
                  <a:lnTo>
                    <a:pt x="286" y="11"/>
                  </a:lnTo>
                  <a:lnTo>
                    <a:pt x="289" y="4"/>
                  </a:lnTo>
                  <a:lnTo>
                    <a:pt x="290" y="1"/>
                  </a:lnTo>
                  <a:lnTo>
                    <a:pt x="290" y="0"/>
                  </a:lnTo>
                  <a:lnTo>
                    <a:pt x="458" y="26"/>
                  </a:lnTo>
                  <a:lnTo>
                    <a:pt x="456" y="33"/>
                  </a:lnTo>
                  <a:lnTo>
                    <a:pt x="451" y="49"/>
                  </a:lnTo>
                  <a:lnTo>
                    <a:pt x="444" y="74"/>
                  </a:lnTo>
                  <a:lnTo>
                    <a:pt x="435" y="103"/>
                  </a:lnTo>
                  <a:lnTo>
                    <a:pt x="423" y="134"/>
                  </a:lnTo>
                  <a:lnTo>
                    <a:pt x="409" y="163"/>
                  </a:lnTo>
                  <a:lnTo>
                    <a:pt x="394" y="186"/>
                  </a:lnTo>
                  <a:lnTo>
                    <a:pt x="377" y="203"/>
                  </a:lnTo>
                  <a:lnTo>
                    <a:pt x="355" y="213"/>
                  </a:lnTo>
                  <a:lnTo>
                    <a:pt x="327" y="221"/>
                  </a:lnTo>
                  <a:lnTo>
                    <a:pt x="297" y="231"/>
                  </a:lnTo>
                  <a:lnTo>
                    <a:pt x="264" y="239"/>
                  </a:lnTo>
                  <a:lnTo>
                    <a:pt x="232" y="251"/>
                  </a:lnTo>
                  <a:lnTo>
                    <a:pt x="203" y="266"/>
                  </a:lnTo>
                  <a:lnTo>
                    <a:pt x="178" y="286"/>
                  </a:lnTo>
                  <a:lnTo>
                    <a:pt x="161" y="312"/>
                  </a:lnTo>
                  <a:lnTo>
                    <a:pt x="152" y="337"/>
                  </a:lnTo>
                  <a:lnTo>
                    <a:pt x="148" y="365"/>
                  </a:lnTo>
                  <a:lnTo>
                    <a:pt x="146" y="392"/>
                  </a:lnTo>
                  <a:lnTo>
                    <a:pt x="149" y="420"/>
                  </a:lnTo>
                  <a:lnTo>
                    <a:pt x="152" y="444"/>
                  </a:lnTo>
                  <a:lnTo>
                    <a:pt x="154" y="463"/>
                  </a:lnTo>
                  <a:lnTo>
                    <a:pt x="157" y="475"/>
                  </a:lnTo>
                  <a:lnTo>
                    <a:pt x="159" y="480"/>
                  </a:lnTo>
                  <a:lnTo>
                    <a:pt x="4" y="459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799" name="Freeform 511"/>
            <p:cNvSpPr>
              <a:spLocks/>
            </p:cNvSpPr>
            <p:nvPr/>
          </p:nvSpPr>
          <p:spPr bwMode="auto">
            <a:xfrm>
              <a:off x="1122" y="1380"/>
              <a:ext cx="219" cy="81"/>
            </a:xfrm>
            <a:custGeom>
              <a:avLst/>
              <a:gdLst/>
              <a:ahLst/>
              <a:cxnLst>
                <a:cxn ang="0">
                  <a:pos x="115" y="76"/>
                </a:cxn>
                <a:cxn ang="0">
                  <a:pos x="137" y="72"/>
                </a:cxn>
                <a:cxn ang="0">
                  <a:pos x="156" y="66"/>
                </a:cxn>
                <a:cxn ang="0">
                  <a:pos x="174" y="60"/>
                </a:cxn>
                <a:cxn ang="0">
                  <a:pos x="190" y="53"/>
                </a:cxn>
                <a:cxn ang="0">
                  <a:pos x="202" y="45"/>
                </a:cxn>
                <a:cxn ang="0">
                  <a:pos x="211" y="37"/>
                </a:cxn>
                <a:cxn ang="0">
                  <a:pos x="216" y="30"/>
                </a:cxn>
                <a:cxn ang="0">
                  <a:pos x="218" y="22"/>
                </a:cxn>
                <a:cxn ang="0">
                  <a:pos x="213" y="16"/>
                </a:cxn>
                <a:cxn ang="0">
                  <a:pos x="206" y="9"/>
                </a:cxn>
                <a:cxn ang="0">
                  <a:pos x="195" y="5"/>
                </a:cxn>
                <a:cxn ang="0">
                  <a:pos x="180" y="2"/>
                </a:cxn>
                <a:cxn ang="0">
                  <a:pos x="163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2" y="4"/>
                </a:cxn>
                <a:cxn ang="0">
                  <a:pos x="80" y="8"/>
                </a:cxn>
                <a:cxn ang="0">
                  <a:pos x="61" y="13"/>
                </a:cxn>
                <a:cxn ang="0">
                  <a:pos x="43" y="20"/>
                </a:cxn>
                <a:cxn ang="0">
                  <a:pos x="27" y="26"/>
                </a:cxn>
                <a:cxn ang="0">
                  <a:pos x="15" y="34"/>
                </a:cxn>
                <a:cxn ang="0">
                  <a:pos x="6" y="42"/>
                </a:cxn>
                <a:cxn ang="0">
                  <a:pos x="1" y="49"/>
                </a:cxn>
                <a:cxn ang="0">
                  <a:pos x="0" y="57"/>
                </a:cxn>
                <a:cxn ang="0">
                  <a:pos x="4" y="64"/>
                </a:cxn>
                <a:cxn ang="0">
                  <a:pos x="11" y="70"/>
                </a:cxn>
                <a:cxn ang="0">
                  <a:pos x="22" y="74"/>
                </a:cxn>
                <a:cxn ang="0">
                  <a:pos x="36" y="77"/>
                </a:cxn>
                <a:cxn ang="0">
                  <a:pos x="52" y="80"/>
                </a:cxn>
                <a:cxn ang="0">
                  <a:pos x="72" y="80"/>
                </a:cxn>
                <a:cxn ang="0">
                  <a:pos x="93" y="78"/>
                </a:cxn>
                <a:cxn ang="0">
                  <a:pos x="115" y="76"/>
                </a:cxn>
              </a:cxnLst>
              <a:rect l="0" t="0" r="r" b="b"/>
              <a:pathLst>
                <a:path w="219" h="81">
                  <a:moveTo>
                    <a:pt x="115" y="76"/>
                  </a:moveTo>
                  <a:lnTo>
                    <a:pt x="137" y="72"/>
                  </a:lnTo>
                  <a:lnTo>
                    <a:pt x="156" y="66"/>
                  </a:lnTo>
                  <a:lnTo>
                    <a:pt x="174" y="60"/>
                  </a:lnTo>
                  <a:lnTo>
                    <a:pt x="190" y="53"/>
                  </a:lnTo>
                  <a:lnTo>
                    <a:pt x="202" y="45"/>
                  </a:lnTo>
                  <a:lnTo>
                    <a:pt x="211" y="37"/>
                  </a:lnTo>
                  <a:lnTo>
                    <a:pt x="216" y="30"/>
                  </a:lnTo>
                  <a:lnTo>
                    <a:pt x="218" y="22"/>
                  </a:lnTo>
                  <a:lnTo>
                    <a:pt x="213" y="16"/>
                  </a:lnTo>
                  <a:lnTo>
                    <a:pt x="206" y="9"/>
                  </a:lnTo>
                  <a:lnTo>
                    <a:pt x="195" y="5"/>
                  </a:lnTo>
                  <a:lnTo>
                    <a:pt x="180" y="2"/>
                  </a:lnTo>
                  <a:lnTo>
                    <a:pt x="163" y="0"/>
                  </a:lnTo>
                  <a:lnTo>
                    <a:pt x="145" y="0"/>
                  </a:lnTo>
                  <a:lnTo>
                    <a:pt x="124" y="1"/>
                  </a:lnTo>
                  <a:lnTo>
                    <a:pt x="102" y="4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3" y="20"/>
                  </a:lnTo>
                  <a:lnTo>
                    <a:pt x="27" y="26"/>
                  </a:lnTo>
                  <a:lnTo>
                    <a:pt x="15" y="34"/>
                  </a:lnTo>
                  <a:lnTo>
                    <a:pt x="6" y="42"/>
                  </a:lnTo>
                  <a:lnTo>
                    <a:pt x="1" y="49"/>
                  </a:lnTo>
                  <a:lnTo>
                    <a:pt x="0" y="57"/>
                  </a:lnTo>
                  <a:lnTo>
                    <a:pt x="4" y="64"/>
                  </a:lnTo>
                  <a:lnTo>
                    <a:pt x="11" y="70"/>
                  </a:lnTo>
                  <a:lnTo>
                    <a:pt x="22" y="74"/>
                  </a:lnTo>
                  <a:lnTo>
                    <a:pt x="36" y="77"/>
                  </a:lnTo>
                  <a:lnTo>
                    <a:pt x="52" y="80"/>
                  </a:lnTo>
                  <a:lnTo>
                    <a:pt x="72" y="80"/>
                  </a:lnTo>
                  <a:lnTo>
                    <a:pt x="93" y="78"/>
                  </a:lnTo>
                  <a:lnTo>
                    <a:pt x="115" y="76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00" name="Freeform 512"/>
            <p:cNvSpPr>
              <a:spLocks/>
            </p:cNvSpPr>
            <p:nvPr/>
          </p:nvSpPr>
          <p:spPr bwMode="auto">
            <a:xfrm>
              <a:off x="1138" y="1384"/>
              <a:ext cx="184" cy="69"/>
            </a:xfrm>
            <a:custGeom>
              <a:avLst/>
              <a:gdLst/>
              <a:ahLst/>
              <a:cxnLst>
                <a:cxn ang="0">
                  <a:pos x="96" y="65"/>
                </a:cxn>
                <a:cxn ang="0">
                  <a:pos x="114" y="61"/>
                </a:cxn>
                <a:cxn ang="0">
                  <a:pos x="131" y="57"/>
                </a:cxn>
                <a:cxn ang="0">
                  <a:pos x="146" y="51"/>
                </a:cxn>
                <a:cxn ang="0">
                  <a:pos x="159" y="44"/>
                </a:cxn>
                <a:cxn ang="0">
                  <a:pos x="170" y="39"/>
                </a:cxn>
                <a:cxn ang="0">
                  <a:pos x="177" y="32"/>
                </a:cxn>
                <a:cxn ang="0">
                  <a:pos x="181" y="25"/>
                </a:cxn>
                <a:cxn ang="0">
                  <a:pos x="183" y="19"/>
                </a:cxn>
                <a:cxn ang="0">
                  <a:pos x="178" y="13"/>
                </a:cxn>
                <a:cxn ang="0">
                  <a:pos x="173" y="8"/>
                </a:cxn>
                <a:cxn ang="0">
                  <a:pos x="163" y="4"/>
                </a:cxn>
                <a:cxn ang="0">
                  <a:pos x="152" y="1"/>
                </a:cxn>
                <a:cxn ang="0">
                  <a:pos x="138" y="0"/>
                </a:cxn>
                <a:cxn ang="0">
                  <a:pos x="121" y="0"/>
                </a:cxn>
                <a:cxn ang="0">
                  <a:pos x="104" y="1"/>
                </a:cxn>
                <a:cxn ang="0">
                  <a:pos x="86" y="2"/>
                </a:cxn>
                <a:cxn ang="0">
                  <a:pos x="68" y="6"/>
                </a:cxn>
                <a:cxn ang="0">
                  <a:pos x="51" y="12"/>
                </a:cxn>
                <a:cxn ang="0">
                  <a:pos x="36" y="16"/>
                </a:cxn>
                <a:cxn ang="0">
                  <a:pos x="23" y="23"/>
                </a:cxn>
                <a:cxn ang="0">
                  <a:pos x="12" y="29"/>
                </a:cxn>
                <a:cxn ang="0">
                  <a:pos x="5" y="35"/>
                </a:cxn>
                <a:cxn ang="0">
                  <a:pos x="1" y="42"/>
                </a:cxn>
                <a:cxn ang="0">
                  <a:pos x="0" y="48"/>
                </a:cxn>
                <a:cxn ang="0">
                  <a:pos x="2" y="54"/>
                </a:cxn>
                <a:cxn ang="0">
                  <a:pos x="9" y="59"/>
                </a:cxn>
                <a:cxn ang="0">
                  <a:pos x="18" y="63"/>
                </a:cxn>
                <a:cxn ang="0">
                  <a:pos x="30" y="66"/>
                </a:cxn>
                <a:cxn ang="0">
                  <a:pos x="44" y="68"/>
                </a:cxn>
                <a:cxn ang="0">
                  <a:pos x="60" y="68"/>
                </a:cxn>
                <a:cxn ang="0">
                  <a:pos x="78" y="66"/>
                </a:cxn>
                <a:cxn ang="0">
                  <a:pos x="96" y="65"/>
                </a:cxn>
              </a:cxnLst>
              <a:rect l="0" t="0" r="r" b="b"/>
              <a:pathLst>
                <a:path w="184" h="69">
                  <a:moveTo>
                    <a:pt x="96" y="65"/>
                  </a:moveTo>
                  <a:lnTo>
                    <a:pt x="114" y="61"/>
                  </a:lnTo>
                  <a:lnTo>
                    <a:pt x="131" y="57"/>
                  </a:lnTo>
                  <a:lnTo>
                    <a:pt x="146" y="51"/>
                  </a:lnTo>
                  <a:lnTo>
                    <a:pt x="159" y="44"/>
                  </a:lnTo>
                  <a:lnTo>
                    <a:pt x="170" y="39"/>
                  </a:lnTo>
                  <a:lnTo>
                    <a:pt x="177" y="32"/>
                  </a:lnTo>
                  <a:lnTo>
                    <a:pt x="181" y="25"/>
                  </a:lnTo>
                  <a:lnTo>
                    <a:pt x="183" y="19"/>
                  </a:lnTo>
                  <a:lnTo>
                    <a:pt x="178" y="13"/>
                  </a:lnTo>
                  <a:lnTo>
                    <a:pt x="173" y="8"/>
                  </a:lnTo>
                  <a:lnTo>
                    <a:pt x="163" y="4"/>
                  </a:lnTo>
                  <a:lnTo>
                    <a:pt x="152" y="1"/>
                  </a:lnTo>
                  <a:lnTo>
                    <a:pt x="138" y="0"/>
                  </a:lnTo>
                  <a:lnTo>
                    <a:pt x="121" y="0"/>
                  </a:lnTo>
                  <a:lnTo>
                    <a:pt x="104" y="1"/>
                  </a:lnTo>
                  <a:lnTo>
                    <a:pt x="86" y="2"/>
                  </a:lnTo>
                  <a:lnTo>
                    <a:pt x="68" y="6"/>
                  </a:lnTo>
                  <a:lnTo>
                    <a:pt x="51" y="12"/>
                  </a:lnTo>
                  <a:lnTo>
                    <a:pt x="36" y="16"/>
                  </a:lnTo>
                  <a:lnTo>
                    <a:pt x="23" y="23"/>
                  </a:lnTo>
                  <a:lnTo>
                    <a:pt x="12" y="29"/>
                  </a:lnTo>
                  <a:lnTo>
                    <a:pt x="5" y="35"/>
                  </a:lnTo>
                  <a:lnTo>
                    <a:pt x="1" y="42"/>
                  </a:lnTo>
                  <a:lnTo>
                    <a:pt x="0" y="48"/>
                  </a:lnTo>
                  <a:lnTo>
                    <a:pt x="2" y="54"/>
                  </a:lnTo>
                  <a:lnTo>
                    <a:pt x="9" y="59"/>
                  </a:lnTo>
                  <a:lnTo>
                    <a:pt x="18" y="63"/>
                  </a:lnTo>
                  <a:lnTo>
                    <a:pt x="30" y="66"/>
                  </a:lnTo>
                  <a:lnTo>
                    <a:pt x="44" y="68"/>
                  </a:lnTo>
                  <a:lnTo>
                    <a:pt x="60" y="68"/>
                  </a:lnTo>
                  <a:lnTo>
                    <a:pt x="78" y="66"/>
                  </a:lnTo>
                  <a:lnTo>
                    <a:pt x="96" y="65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01" name="Freeform 513"/>
            <p:cNvSpPr>
              <a:spLocks/>
            </p:cNvSpPr>
            <p:nvPr/>
          </p:nvSpPr>
          <p:spPr bwMode="auto">
            <a:xfrm>
              <a:off x="1303" y="1179"/>
              <a:ext cx="44" cy="62"/>
            </a:xfrm>
            <a:custGeom>
              <a:avLst/>
              <a:gdLst/>
              <a:ahLst/>
              <a:cxnLst>
                <a:cxn ang="0">
                  <a:pos x="4" y="21"/>
                </a:cxn>
                <a:cxn ang="0">
                  <a:pos x="2" y="28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0" y="45"/>
                </a:cxn>
                <a:cxn ang="0">
                  <a:pos x="1" y="49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1"/>
                </a:cxn>
                <a:cxn ang="0">
                  <a:pos x="15" y="59"/>
                </a:cxn>
                <a:cxn ang="0">
                  <a:pos x="19" y="59"/>
                </a:cxn>
                <a:cxn ang="0">
                  <a:pos x="23" y="56"/>
                </a:cxn>
                <a:cxn ang="0">
                  <a:pos x="27" y="53"/>
                </a:cxn>
                <a:cxn ang="0">
                  <a:pos x="31" y="49"/>
                </a:cxn>
                <a:cxn ang="0">
                  <a:pos x="36" y="43"/>
                </a:cxn>
                <a:cxn ang="0">
                  <a:pos x="38" y="38"/>
                </a:cxn>
                <a:cxn ang="0">
                  <a:pos x="41" y="32"/>
                </a:cxn>
                <a:cxn ang="0">
                  <a:pos x="43" y="26"/>
                </a:cxn>
                <a:cxn ang="0">
                  <a:pos x="43" y="21"/>
                </a:cxn>
                <a:cxn ang="0">
                  <a:pos x="43" y="15"/>
                </a:cxn>
                <a:cxn ang="0">
                  <a:pos x="43" y="11"/>
                </a:cxn>
                <a:cxn ang="0">
                  <a:pos x="41" y="7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1" y="0"/>
                </a:cxn>
                <a:cxn ang="0">
                  <a:pos x="27" y="0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7"/>
                </a:cxn>
                <a:cxn ang="0">
                  <a:pos x="11" y="11"/>
                </a:cxn>
                <a:cxn ang="0">
                  <a:pos x="8" y="15"/>
                </a:cxn>
                <a:cxn ang="0">
                  <a:pos x="4" y="21"/>
                </a:cxn>
              </a:cxnLst>
              <a:rect l="0" t="0" r="r" b="b"/>
              <a:pathLst>
                <a:path w="44" h="62">
                  <a:moveTo>
                    <a:pt x="4" y="21"/>
                  </a:moveTo>
                  <a:lnTo>
                    <a:pt x="2" y="28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9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1"/>
                  </a:lnTo>
                  <a:lnTo>
                    <a:pt x="15" y="59"/>
                  </a:lnTo>
                  <a:lnTo>
                    <a:pt x="19" y="59"/>
                  </a:lnTo>
                  <a:lnTo>
                    <a:pt x="23" y="56"/>
                  </a:lnTo>
                  <a:lnTo>
                    <a:pt x="27" y="53"/>
                  </a:lnTo>
                  <a:lnTo>
                    <a:pt x="31" y="49"/>
                  </a:lnTo>
                  <a:lnTo>
                    <a:pt x="36" y="43"/>
                  </a:lnTo>
                  <a:lnTo>
                    <a:pt x="38" y="38"/>
                  </a:lnTo>
                  <a:lnTo>
                    <a:pt x="41" y="32"/>
                  </a:lnTo>
                  <a:lnTo>
                    <a:pt x="43" y="26"/>
                  </a:lnTo>
                  <a:lnTo>
                    <a:pt x="43" y="21"/>
                  </a:lnTo>
                  <a:lnTo>
                    <a:pt x="43" y="15"/>
                  </a:lnTo>
                  <a:lnTo>
                    <a:pt x="43" y="11"/>
                  </a:lnTo>
                  <a:lnTo>
                    <a:pt x="41" y="7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21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02" name="Freeform 514"/>
            <p:cNvSpPr>
              <a:spLocks/>
            </p:cNvSpPr>
            <p:nvPr/>
          </p:nvSpPr>
          <p:spPr bwMode="auto">
            <a:xfrm>
              <a:off x="1447" y="1197"/>
              <a:ext cx="44" cy="62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2" y="28"/>
                </a:cxn>
                <a:cxn ang="0">
                  <a:pos x="1" y="34"/>
                </a:cxn>
                <a:cxn ang="0">
                  <a:pos x="0" y="39"/>
                </a:cxn>
                <a:cxn ang="0">
                  <a:pos x="0" y="45"/>
                </a:cxn>
                <a:cxn ang="0">
                  <a:pos x="1" y="49"/>
                </a:cxn>
                <a:cxn ang="0">
                  <a:pos x="2" y="53"/>
                </a:cxn>
                <a:cxn ang="0">
                  <a:pos x="5" y="58"/>
                </a:cxn>
                <a:cxn ang="0">
                  <a:pos x="8" y="59"/>
                </a:cxn>
                <a:cxn ang="0">
                  <a:pos x="12" y="61"/>
                </a:cxn>
                <a:cxn ang="0">
                  <a:pos x="16" y="61"/>
                </a:cxn>
                <a:cxn ang="0">
                  <a:pos x="20" y="59"/>
                </a:cxn>
                <a:cxn ang="0">
                  <a:pos x="24" y="56"/>
                </a:cxn>
                <a:cxn ang="0">
                  <a:pos x="26" y="53"/>
                </a:cxn>
                <a:cxn ang="0">
                  <a:pos x="30" y="49"/>
                </a:cxn>
                <a:cxn ang="0">
                  <a:pos x="34" y="45"/>
                </a:cxn>
                <a:cxn ang="0">
                  <a:pos x="37" y="39"/>
                </a:cxn>
                <a:cxn ang="0">
                  <a:pos x="40" y="32"/>
                </a:cxn>
                <a:cxn ang="0">
                  <a:pos x="41" y="26"/>
                </a:cxn>
                <a:cxn ang="0">
                  <a:pos x="43" y="21"/>
                </a:cxn>
                <a:cxn ang="0">
                  <a:pos x="43" y="15"/>
                </a:cxn>
                <a:cxn ang="0">
                  <a:pos x="41" y="11"/>
                </a:cxn>
                <a:cxn ang="0">
                  <a:pos x="40" y="7"/>
                </a:cxn>
                <a:cxn ang="0">
                  <a:pos x="37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1"/>
                </a:cxn>
                <a:cxn ang="0">
                  <a:pos x="22" y="1"/>
                </a:cxn>
                <a:cxn ang="0">
                  <a:pos x="18" y="4"/>
                </a:cxn>
                <a:cxn ang="0">
                  <a:pos x="14" y="7"/>
                </a:cxn>
                <a:cxn ang="0">
                  <a:pos x="10" y="11"/>
                </a:cxn>
                <a:cxn ang="0">
                  <a:pos x="8" y="17"/>
                </a:cxn>
                <a:cxn ang="0">
                  <a:pos x="5" y="22"/>
                </a:cxn>
              </a:cxnLst>
              <a:rect l="0" t="0" r="r" b="b"/>
              <a:pathLst>
                <a:path w="44" h="62">
                  <a:moveTo>
                    <a:pt x="5" y="22"/>
                  </a:moveTo>
                  <a:lnTo>
                    <a:pt x="2" y="28"/>
                  </a:lnTo>
                  <a:lnTo>
                    <a:pt x="1" y="34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9"/>
                  </a:lnTo>
                  <a:lnTo>
                    <a:pt x="2" y="53"/>
                  </a:lnTo>
                  <a:lnTo>
                    <a:pt x="5" y="58"/>
                  </a:lnTo>
                  <a:lnTo>
                    <a:pt x="8" y="59"/>
                  </a:lnTo>
                  <a:lnTo>
                    <a:pt x="12" y="61"/>
                  </a:lnTo>
                  <a:lnTo>
                    <a:pt x="16" y="61"/>
                  </a:lnTo>
                  <a:lnTo>
                    <a:pt x="20" y="59"/>
                  </a:lnTo>
                  <a:lnTo>
                    <a:pt x="24" y="56"/>
                  </a:lnTo>
                  <a:lnTo>
                    <a:pt x="26" y="53"/>
                  </a:lnTo>
                  <a:lnTo>
                    <a:pt x="30" y="49"/>
                  </a:lnTo>
                  <a:lnTo>
                    <a:pt x="34" y="45"/>
                  </a:lnTo>
                  <a:lnTo>
                    <a:pt x="37" y="39"/>
                  </a:lnTo>
                  <a:lnTo>
                    <a:pt x="40" y="32"/>
                  </a:lnTo>
                  <a:lnTo>
                    <a:pt x="41" y="26"/>
                  </a:lnTo>
                  <a:lnTo>
                    <a:pt x="43" y="21"/>
                  </a:lnTo>
                  <a:lnTo>
                    <a:pt x="43" y="15"/>
                  </a:lnTo>
                  <a:lnTo>
                    <a:pt x="41" y="11"/>
                  </a:lnTo>
                  <a:lnTo>
                    <a:pt x="40" y="7"/>
                  </a:lnTo>
                  <a:lnTo>
                    <a:pt x="37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1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4" y="7"/>
                  </a:lnTo>
                  <a:lnTo>
                    <a:pt x="10" y="11"/>
                  </a:lnTo>
                  <a:lnTo>
                    <a:pt x="8" y="17"/>
                  </a:lnTo>
                  <a:lnTo>
                    <a:pt x="5" y="22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03" name="Freeform 515"/>
            <p:cNvSpPr>
              <a:spLocks/>
            </p:cNvSpPr>
            <p:nvPr/>
          </p:nvSpPr>
          <p:spPr bwMode="auto">
            <a:xfrm>
              <a:off x="1159" y="1638"/>
              <a:ext cx="38" cy="62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35"/>
                </a:cxn>
                <a:cxn ang="0">
                  <a:pos x="1" y="42"/>
                </a:cxn>
                <a:cxn ang="0">
                  <a:pos x="2" y="47"/>
                </a:cxn>
                <a:cxn ang="0">
                  <a:pos x="4" y="51"/>
                </a:cxn>
                <a:cxn ang="0">
                  <a:pos x="6" y="55"/>
                </a:cxn>
                <a:cxn ang="0">
                  <a:pos x="9" y="58"/>
                </a:cxn>
                <a:cxn ang="0">
                  <a:pos x="13" y="61"/>
                </a:cxn>
                <a:cxn ang="0">
                  <a:pos x="16" y="61"/>
                </a:cxn>
                <a:cxn ang="0">
                  <a:pos x="20" y="61"/>
                </a:cxn>
                <a:cxn ang="0">
                  <a:pos x="24" y="59"/>
                </a:cxn>
                <a:cxn ang="0">
                  <a:pos x="27" y="56"/>
                </a:cxn>
                <a:cxn ang="0">
                  <a:pos x="30" y="52"/>
                </a:cxn>
                <a:cxn ang="0">
                  <a:pos x="32" y="48"/>
                </a:cxn>
                <a:cxn ang="0">
                  <a:pos x="35" y="43"/>
                </a:cxn>
                <a:cxn ang="0">
                  <a:pos x="37" y="37"/>
                </a:cxn>
                <a:cxn ang="0">
                  <a:pos x="37" y="31"/>
                </a:cxn>
                <a:cxn ang="0">
                  <a:pos x="37" y="25"/>
                </a:cxn>
                <a:cxn ang="0">
                  <a:pos x="37" y="18"/>
                </a:cxn>
                <a:cxn ang="0">
                  <a:pos x="35" y="13"/>
                </a:cxn>
                <a:cxn ang="0">
                  <a:pos x="32" y="9"/>
                </a:cxn>
                <a:cxn ang="0">
                  <a:pos x="30" y="5"/>
                </a:cxn>
                <a:cxn ang="0">
                  <a:pos x="27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3" y="1"/>
                </a:cxn>
                <a:cxn ang="0">
                  <a:pos x="9" y="4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2" y="17"/>
                </a:cxn>
                <a:cxn ang="0">
                  <a:pos x="1" y="23"/>
                </a:cxn>
                <a:cxn ang="0">
                  <a:pos x="0" y="29"/>
                </a:cxn>
              </a:cxnLst>
              <a:rect l="0" t="0" r="r" b="b"/>
              <a:pathLst>
                <a:path w="38" h="62">
                  <a:moveTo>
                    <a:pt x="0" y="29"/>
                  </a:moveTo>
                  <a:lnTo>
                    <a:pt x="0" y="35"/>
                  </a:lnTo>
                  <a:lnTo>
                    <a:pt x="1" y="42"/>
                  </a:lnTo>
                  <a:lnTo>
                    <a:pt x="2" y="47"/>
                  </a:lnTo>
                  <a:lnTo>
                    <a:pt x="4" y="51"/>
                  </a:lnTo>
                  <a:lnTo>
                    <a:pt x="6" y="55"/>
                  </a:lnTo>
                  <a:lnTo>
                    <a:pt x="9" y="58"/>
                  </a:lnTo>
                  <a:lnTo>
                    <a:pt x="13" y="61"/>
                  </a:lnTo>
                  <a:lnTo>
                    <a:pt x="16" y="61"/>
                  </a:lnTo>
                  <a:lnTo>
                    <a:pt x="20" y="61"/>
                  </a:lnTo>
                  <a:lnTo>
                    <a:pt x="24" y="59"/>
                  </a:lnTo>
                  <a:lnTo>
                    <a:pt x="27" y="56"/>
                  </a:lnTo>
                  <a:lnTo>
                    <a:pt x="30" y="52"/>
                  </a:lnTo>
                  <a:lnTo>
                    <a:pt x="32" y="48"/>
                  </a:lnTo>
                  <a:lnTo>
                    <a:pt x="35" y="43"/>
                  </a:lnTo>
                  <a:lnTo>
                    <a:pt x="37" y="37"/>
                  </a:lnTo>
                  <a:lnTo>
                    <a:pt x="37" y="31"/>
                  </a:lnTo>
                  <a:lnTo>
                    <a:pt x="37" y="25"/>
                  </a:lnTo>
                  <a:lnTo>
                    <a:pt x="37" y="18"/>
                  </a:lnTo>
                  <a:lnTo>
                    <a:pt x="35" y="13"/>
                  </a:lnTo>
                  <a:lnTo>
                    <a:pt x="32" y="9"/>
                  </a:lnTo>
                  <a:lnTo>
                    <a:pt x="30" y="5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3" y="1"/>
                  </a:lnTo>
                  <a:lnTo>
                    <a:pt x="9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1" y="23"/>
                  </a:lnTo>
                  <a:lnTo>
                    <a:pt x="0" y="29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04" name="Freeform 516"/>
            <p:cNvSpPr>
              <a:spLocks/>
            </p:cNvSpPr>
            <p:nvPr/>
          </p:nvSpPr>
          <p:spPr bwMode="auto">
            <a:xfrm>
              <a:off x="1016" y="1617"/>
              <a:ext cx="40" cy="62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36"/>
                </a:cxn>
                <a:cxn ang="0">
                  <a:pos x="1" y="42"/>
                </a:cxn>
                <a:cxn ang="0">
                  <a:pos x="2" y="47"/>
                </a:cxn>
                <a:cxn ang="0">
                  <a:pos x="5" y="51"/>
                </a:cxn>
                <a:cxn ang="0">
                  <a:pos x="7" y="55"/>
                </a:cxn>
                <a:cxn ang="0">
                  <a:pos x="11" y="58"/>
                </a:cxn>
                <a:cxn ang="0">
                  <a:pos x="14" y="61"/>
                </a:cxn>
                <a:cxn ang="0">
                  <a:pos x="18" y="61"/>
                </a:cxn>
                <a:cxn ang="0">
                  <a:pos x="23" y="61"/>
                </a:cxn>
                <a:cxn ang="0">
                  <a:pos x="26" y="59"/>
                </a:cxn>
                <a:cxn ang="0">
                  <a:pos x="30" y="56"/>
                </a:cxn>
                <a:cxn ang="0">
                  <a:pos x="33" y="52"/>
                </a:cxn>
                <a:cxn ang="0">
                  <a:pos x="36" y="48"/>
                </a:cxn>
                <a:cxn ang="0">
                  <a:pos x="37" y="43"/>
                </a:cxn>
                <a:cxn ang="0">
                  <a:pos x="39" y="37"/>
                </a:cxn>
                <a:cxn ang="0">
                  <a:pos x="39" y="31"/>
                </a:cxn>
                <a:cxn ang="0">
                  <a:pos x="39" y="24"/>
                </a:cxn>
                <a:cxn ang="0">
                  <a:pos x="39" y="18"/>
                </a:cxn>
                <a:cxn ang="0">
                  <a:pos x="36" y="13"/>
                </a:cxn>
                <a:cxn ang="0">
                  <a:pos x="34" y="9"/>
                </a:cxn>
                <a:cxn ang="0">
                  <a:pos x="31" y="5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0" y="4"/>
                </a:cxn>
                <a:cxn ang="0">
                  <a:pos x="7" y="8"/>
                </a:cxn>
                <a:cxn ang="0">
                  <a:pos x="4" y="12"/>
                </a:cxn>
                <a:cxn ang="0">
                  <a:pos x="1" y="17"/>
                </a:cxn>
                <a:cxn ang="0">
                  <a:pos x="0" y="23"/>
                </a:cxn>
                <a:cxn ang="0">
                  <a:pos x="0" y="29"/>
                </a:cxn>
              </a:cxnLst>
              <a:rect l="0" t="0" r="r" b="b"/>
              <a:pathLst>
                <a:path w="40" h="62">
                  <a:moveTo>
                    <a:pt x="0" y="29"/>
                  </a:moveTo>
                  <a:lnTo>
                    <a:pt x="0" y="36"/>
                  </a:lnTo>
                  <a:lnTo>
                    <a:pt x="1" y="42"/>
                  </a:lnTo>
                  <a:lnTo>
                    <a:pt x="2" y="47"/>
                  </a:lnTo>
                  <a:lnTo>
                    <a:pt x="5" y="51"/>
                  </a:lnTo>
                  <a:lnTo>
                    <a:pt x="7" y="55"/>
                  </a:lnTo>
                  <a:lnTo>
                    <a:pt x="11" y="58"/>
                  </a:lnTo>
                  <a:lnTo>
                    <a:pt x="14" y="61"/>
                  </a:lnTo>
                  <a:lnTo>
                    <a:pt x="18" y="61"/>
                  </a:lnTo>
                  <a:lnTo>
                    <a:pt x="23" y="61"/>
                  </a:lnTo>
                  <a:lnTo>
                    <a:pt x="26" y="59"/>
                  </a:lnTo>
                  <a:lnTo>
                    <a:pt x="30" y="56"/>
                  </a:lnTo>
                  <a:lnTo>
                    <a:pt x="33" y="52"/>
                  </a:lnTo>
                  <a:lnTo>
                    <a:pt x="36" y="48"/>
                  </a:lnTo>
                  <a:lnTo>
                    <a:pt x="37" y="43"/>
                  </a:lnTo>
                  <a:lnTo>
                    <a:pt x="39" y="37"/>
                  </a:lnTo>
                  <a:lnTo>
                    <a:pt x="39" y="31"/>
                  </a:lnTo>
                  <a:lnTo>
                    <a:pt x="39" y="24"/>
                  </a:lnTo>
                  <a:lnTo>
                    <a:pt x="39" y="18"/>
                  </a:lnTo>
                  <a:lnTo>
                    <a:pt x="36" y="13"/>
                  </a:lnTo>
                  <a:lnTo>
                    <a:pt x="34" y="9"/>
                  </a:lnTo>
                  <a:lnTo>
                    <a:pt x="31" y="5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29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05" name="Freeform 517"/>
            <p:cNvSpPr>
              <a:spLocks/>
            </p:cNvSpPr>
            <p:nvPr/>
          </p:nvSpPr>
          <p:spPr bwMode="auto">
            <a:xfrm>
              <a:off x="1166" y="1396"/>
              <a:ext cx="144" cy="51"/>
            </a:xfrm>
            <a:custGeom>
              <a:avLst/>
              <a:gdLst/>
              <a:ahLst/>
              <a:cxnLst>
                <a:cxn ang="0">
                  <a:pos x="119" y="10"/>
                </a:cxn>
                <a:cxn ang="0">
                  <a:pos x="116" y="11"/>
                </a:cxn>
                <a:cxn ang="0">
                  <a:pos x="110" y="12"/>
                </a:cxn>
                <a:cxn ang="0">
                  <a:pos x="100" y="15"/>
                </a:cxn>
                <a:cxn ang="0">
                  <a:pos x="89" y="18"/>
                </a:cxn>
                <a:cxn ang="0">
                  <a:pos x="81" y="18"/>
                </a:cxn>
                <a:cxn ang="0">
                  <a:pos x="75" y="15"/>
                </a:cxn>
                <a:cxn ang="0">
                  <a:pos x="72" y="12"/>
                </a:cxn>
                <a:cxn ang="0">
                  <a:pos x="71" y="10"/>
                </a:cxn>
                <a:cxn ang="0">
                  <a:pos x="66" y="5"/>
                </a:cxn>
                <a:cxn ang="0">
                  <a:pos x="57" y="2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2" y="1"/>
                </a:cxn>
                <a:cxn ang="0">
                  <a:pos x="28" y="2"/>
                </a:cxn>
                <a:cxn ang="0">
                  <a:pos x="13" y="7"/>
                </a:cxn>
                <a:cxn ang="0">
                  <a:pos x="4" y="14"/>
                </a:cxn>
                <a:cxn ang="0">
                  <a:pos x="0" y="20"/>
                </a:cxn>
                <a:cxn ang="0">
                  <a:pos x="0" y="27"/>
                </a:cxn>
                <a:cxn ang="0">
                  <a:pos x="1" y="31"/>
                </a:cxn>
                <a:cxn ang="0">
                  <a:pos x="2" y="32"/>
                </a:cxn>
                <a:cxn ang="0">
                  <a:pos x="4" y="35"/>
                </a:cxn>
                <a:cxn ang="0">
                  <a:pos x="8" y="38"/>
                </a:cxn>
                <a:cxn ang="0">
                  <a:pos x="15" y="41"/>
                </a:cxn>
                <a:cxn ang="0">
                  <a:pos x="23" y="41"/>
                </a:cxn>
                <a:cxn ang="0">
                  <a:pos x="33" y="40"/>
                </a:cxn>
                <a:cxn ang="0">
                  <a:pos x="41" y="38"/>
                </a:cxn>
                <a:cxn ang="0">
                  <a:pos x="48" y="37"/>
                </a:cxn>
                <a:cxn ang="0">
                  <a:pos x="50" y="37"/>
                </a:cxn>
                <a:cxn ang="0">
                  <a:pos x="53" y="50"/>
                </a:cxn>
                <a:cxn ang="0">
                  <a:pos x="64" y="50"/>
                </a:cxn>
                <a:cxn ang="0">
                  <a:pos x="82" y="47"/>
                </a:cxn>
                <a:cxn ang="0">
                  <a:pos x="104" y="41"/>
                </a:cxn>
                <a:cxn ang="0">
                  <a:pos x="129" y="28"/>
                </a:cxn>
                <a:cxn ang="0">
                  <a:pos x="141" y="17"/>
                </a:cxn>
                <a:cxn ang="0">
                  <a:pos x="143" y="12"/>
                </a:cxn>
                <a:cxn ang="0">
                  <a:pos x="138" y="11"/>
                </a:cxn>
              </a:cxnLst>
              <a:rect l="0" t="0" r="r" b="b"/>
              <a:pathLst>
                <a:path w="144" h="51">
                  <a:moveTo>
                    <a:pt x="137" y="11"/>
                  </a:moveTo>
                  <a:lnTo>
                    <a:pt x="119" y="10"/>
                  </a:lnTo>
                  <a:lnTo>
                    <a:pt x="119" y="10"/>
                  </a:lnTo>
                  <a:lnTo>
                    <a:pt x="116" y="11"/>
                  </a:lnTo>
                  <a:lnTo>
                    <a:pt x="114" y="11"/>
                  </a:lnTo>
                  <a:lnTo>
                    <a:pt x="110" y="12"/>
                  </a:lnTo>
                  <a:lnTo>
                    <a:pt x="104" y="14"/>
                  </a:lnTo>
                  <a:lnTo>
                    <a:pt x="100" y="15"/>
                  </a:lnTo>
                  <a:lnTo>
                    <a:pt x="94" y="17"/>
                  </a:lnTo>
                  <a:lnTo>
                    <a:pt x="89" y="18"/>
                  </a:lnTo>
                  <a:lnTo>
                    <a:pt x="85" y="18"/>
                  </a:lnTo>
                  <a:lnTo>
                    <a:pt x="81" y="18"/>
                  </a:lnTo>
                  <a:lnTo>
                    <a:pt x="78" y="17"/>
                  </a:lnTo>
                  <a:lnTo>
                    <a:pt x="75" y="15"/>
                  </a:lnTo>
                  <a:lnTo>
                    <a:pt x="74" y="14"/>
                  </a:lnTo>
                  <a:lnTo>
                    <a:pt x="72" y="12"/>
                  </a:lnTo>
                  <a:lnTo>
                    <a:pt x="71" y="11"/>
                  </a:lnTo>
                  <a:lnTo>
                    <a:pt x="71" y="10"/>
                  </a:lnTo>
                  <a:lnTo>
                    <a:pt x="68" y="7"/>
                  </a:lnTo>
                  <a:lnTo>
                    <a:pt x="66" y="5"/>
                  </a:lnTo>
                  <a:lnTo>
                    <a:pt x="61" y="4"/>
                  </a:lnTo>
                  <a:lnTo>
                    <a:pt x="57" y="2"/>
                  </a:lnTo>
                  <a:lnTo>
                    <a:pt x="55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2" y="1"/>
                  </a:lnTo>
                  <a:lnTo>
                    <a:pt x="37" y="1"/>
                  </a:lnTo>
                  <a:lnTo>
                    <a:pt x="28" y="2"/>
                  </a:lnTo>
                  <a:lnTo>
                    <a:pt x="22" y="5"/>
                  </a:lnTo>
                  <a:lnTo>
                    <a:pt x="13" y="7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1" y="17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30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4" y="35"/>
                  </a:lnTo>
                  <a:lnTo>
                    <a:pt x="5" y="37"/>
                  </a:lnTo>
                  <a:lnTo>
                    <a:pt x="8" y="38"/>
                  </a:lnTo>
                  <a:lnTo>
                    <a:pt x="11" y="40"/>
                  </a:lnTo>
                  <a:lnTo>
                    <a:pt x="15" y="41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7" y="41"/>
                  </a:lnTo>
                  <a:lnTo>
                    <a:pt x="33" y="40"/>
                  </a:lnTo>
                  <a:lnTo>
                    <a:pt x="37" y="38"/>
                  </a:lnTo>
                  <a:lnTo>
                    <a:pt x="41" y="38"/>
                  </a:lnTo>
                  <a:lnTo>
                    <a:pt x="45" y="37"/>
                  </a:lnTo>
                  <a:lnTo>
                    <a:pt x="48" y="37"/>
                  </a:lnTo>
                  <a:lnTo>
                    <a:pt x="49" y="37"/>
                  </a:lnTo>
                  <a:lnTo>
                    <a:pt x="50" y="37"/>
                  </a:lnTo>
                  <a:lnTo>
                    <a:pt x="52" y="50"/>
                  </a:lnTo>
                  <a:lnTo>
                    <a:pt x="53" y="50"/>
                  </a:lnTo>
                  <a:lnTo>
                    <a:pt x="57" y="50"/>
                  </a:lnTo>
                  <a:lnTo>
                    <a:pt x="64" y="50"/>
                  </a:lnTo>
                  <a:lnTo>
                    <a:pt x="72" y="48"/>
                  </a:lnTo>
                  <a:lnTo>
                    <a:pt x="82" y="47"/>
                  </a:lnTo>
                  <a:lnTo>
                    <a:pt x="93" y="45"/>
                  </a:lnTo>
                  <a:lnTo>
                    <a:pt x="104" y="41"/>
                  </a:lnTo>
                  <a:lnTo>
                    <a:pt x="115" y="37"/>
                  </a:lnTo>
                  <a:lnTo>
                    <a:pt x="129" y="28"/>
                  </a:lnTo>
                  <a:lnTo>
                    <a:pt x="137" y="21"/>
                  </a:lnTo>
                  <a:lnTo>
                    <a:pt x="141" y="17"/>
                  </a:lnTo>
                  <a:lnTo>
                    <a:pt x="143" y="14"/>
                  </a:lnTo>
                  <a:lnTo>
                    <a:pt x="143" y="12"/>
                  </a:lnTo>
                  <a:lnTo>
                    <a:pt x="140" y="11"/>
                  </a:lnTo>
                  <a:lnTo>
                    <a:pt x="138" y="11"/>
                  </a:lnTo>
                  <a:lnTo>
                    <a:pt x="137" y="11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06" name="Freeform 518"/>
            <p:cNvSpPr>
              <a:spLocks/>
            </p:cNvSpPr>
            <p:nvPr/>
          </p:nvSpPr>
          <p:spPr bwMode="auto">
            <a:xfrm>
              <a:off x="1334" y="1265"/>
              <a:ext cx="29" cy="32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22" y="0"/>
                </a:cxn>
                <a:cxn ang="0">
                  <a:pos x="0" y="7"/>
                </a:cxn>
                <a:cxn ang="0">
                  <a:pos x="4" y="31"/>
                </a:cxn>
                <a:cxn ang="0">
                  <a:pos x="28" y="23"/>
                </a:cxn>
              </a:cxnLst>
              <a:rect l="0" t="0" r="r" b="b"/>
              <a:pathLst>
                <a:path w="29" h="32">
                  <a:moveTo>
                    <a:pt x="28" y="23"/>
                  </a:moveTo>
                  <a:lnTo>
                    <a:pt x="22" y="0"/>
                  </a:lnTo>
                  <a:lnTo>
                    <a:pt x="0" y="7"/>
                  </a:lnTo>
                  <a:lnTo>
                    <a:pt x="4" y="31"/>
                  </a:lnTo>
                  <a:lnTo>
                    <a:pt x="28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07" name="Freeform 519"/>
            <p:cNvSpPr>
              <a:spLocks/>
            </p:cNvSpPr>
            <p:nvPr/>
          </p:nvSpPr>
          <p:spPr bwMode="auto">
            <a:xfrm>
              <a:off x="1336" y="1271"/>
              <a:ext cx="29" cy="32"/>
            </a:xfrm>
            <a:custGeom>
              <a:avLst/>
              <a:gdLst/>
              <a:ahLst/>
              <a:cxnLst>
                <a:cxn ang="0">
                  <a:pos x="28" y="21"/>
                </a:cxn>
                <a:cxn ang="0">
                  <a:pos x="23" y="0"/>
                </a:cxn>
                <a:cxn ang="0">
                  <a:pos x="0" y="7"/>
                </a:cxn>
                <a:cxn ang="0">
                  <a:pos x="4" y="31"/>
                </a:cxn>
                <a:cxn ang="0">
                  <a:pos x="28" y="21"/>
                </a:cxn>
              </a:cxnLst>
              <a:rect l="0" t="0" r="r" b="b"/>
              <a:pathLst>
                <a:path w="29" h="32">
                  <a:moveTo>
                    <a:pt x="28" y="21"/>
                  </a:moveTo>
                  <a:lnTo>
                    <a:pt x="23" y="0"/>
                  </a:lnTo>
                  <a:lnTo>
                    <a:pt x="0" y="7"/>
                  </a:lnTo>
                  <a:lnTo>
                    <a:pt x="4" y="31"/>
                  </a:lnTo>
                  <a:lnTo>
                    <a:pt x="28" y="2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08" name="Freeform 520"/>
            <p:cNvSpPr>
              <a:spLocks/>
            </p:cNvSpPr>
            <p:nvPr/>
          </p:nvSpPr>
          <p:spPr bwMode="auto">
            <a:xfrm>
              <a:off x="880" y="1109"/>
              <a:ext cx="527" cy="559"/>
            </a:xfrm>
            <a:custGeom>
              <a:avLst/>
              <a:gdLst/>
              <a:ahLst/>
              <a:cxnLst>
                <a:cxn ang="0">
                  <a:pos x="4" y="530"/>
                </a:cxn>
                <a:cxn ang="0">
                  <a:pos x="2" y="523"/>
                </a:cxn>
                <a:cxn ang="0">
                  <a:pos x="1" y="503"/>
                </a:cxn>
                <a:cxn ang="0">
                  <a:pos x="0" y="472"/>
                </a:cxn>
                <a:cxn ang="0">
                  <a:pos x="0" y="434"/>
                </a:cxn>
                <a:cxn ang="0">
                  <a:pos x="4" y="394"/>
                </a:cxn>
                <a:cxn ang="0">
                  <a:pos x="12" y="353"/>
                </a:cxn>
                <a:cxn ang="0">
                  <a:pos x="26" y="313"/>
                </a:cxn>
                <a:cxn ang="0">
                  <a:pos x="46" y="280"/>
                </a:cxn>
                <a:cxn ang="0">
                  <a:pos x="71" y="257"/>
                </a:cxn>
                <a:cxn ang="0">
                  <a:pos x="96" y="241"/>
                </a:cxn>
                <a:cxn ang="0">
                  <a:pos x="120" y="233"/>
                </a:cxn>
                <a:cxn ang="0">
                  <a:pos x="143" y="228"/>
                </a:cxn>
                <a:cxn ang="0">
                  <a:pos x="167" y="221"/>
                </a:cxn>
                <a:cxn ang="0">
                  <a:pos x="191" y="211"/>
                </a:cxn>
                <a:cxn ang="0">
                  <a:pos x="215" y="192"/>
                </a:cxn>
                <a:cxn ang="0">
                  <a:pos x="238" y="163"/>
                </a:cxn>
                <a:cxn ang="0">
                  <a:pos x="259" y="129"/>
                </a:cxn>
                <a:cxn ang="0">
                  <a:pos x="274" y="97"/>
                </a:cxn>
                <a:cxn ang="0">
                  <a:pos x="285" y="70"/>
                </a:cxn>
                <a:cxn ang="0">
                  <a:pos x="292" y="45"/>
                </a:cxn>
                <a:cxn ang="0">
                  <a:pos x="296" y="27"/>
                </a:cxn>
                <a:cxn ang="0">
                  <a:pos x="299" y="12"/>
                </a:cxn>
                <a:cxn ang="0">
                  <a:pos x="299" y="4"/>
                </a:cxn>
                <a:cxn ang="0">
                  <a:pos x="299" y="0"/>
                </a:cxn>
                <a:cxn ang="0">
                  <a:pos x="526" y="30"/>
                </a:cxn>
                <a:cxn ang="0">
                  <a:pos x="524" y="38"/>
                </a:cxn>
                <a:cxn ang="0">
                  <a:pos x="519" y="60"/>
                </a:cxn>
                <a:cxn ang="0">
                  <a:pos x="510" y="92"/>
                </a:cxn>
                <a:cxn ang="0">
                  <a:pos x="499" y="129"/>
                </a:cxn>
                <a:cxn ang="0">
                  <a:pos x="485" y="169"/>
                </a:cxn>
                <a:cxn ang="0">
                  <a:pos x="470" y="206"/>
                </a:cxn>
                <a:cxn ang="0">
                  <a:pos x="451" y="237"/>
                </a:cxn>
                <a:cxn ang="0">
                  <a:pos x="430" y="258"/>
                </a:cxn>
                <a:cxn ang="0">
                  <a:pos x="405" y="270"/>
                </a:cxn>
                <a:cxn ang="0">
                  <a:pos x="376" y="280"/>
                </a:cxn>
                <a:cxn ang="0">
                  <a:pos x="346" y="287"/>
                </a:cxn>
                <a:cxn ang="0">
                  <a:pos x="314" y="294"/>
                </a:cxn>
                <a:cxn ang="0">
                  <a:pos x="284" y="303"/>
                </a:cxn>
                <a:cxn ang="0">
                  <a:pos x="258" y="317"/>
                </a:cxn>
                <a:cxn ang="0">
                  <a:pos x="236" y="336"/>
                </a:cxn>
                <a:cxn ang="0">
                  <a:pos x="222" y="364"/>
                </a:cxn>
                <a:cxn ang="0">
                  <a:pos x="213" y="395"/>
                </a:cxn>
                <a:cxn ang="0">
                  <a:pos x="209" y="430"/>
                </a:cxn>
                <a:cxn ang="0">
                  <a:pos x="208" y="461"/>
                </a:cxn>
                <a:cxn ang="0">
                  <a:pos x="208" y="492"/>
                </a:cxn>
                <a:cxn ang="0">
                  <a:pos x="209" y="518"/>
                </a:cxn>
                <a:cxn ang="0">
                  <a:pos x="212" y="538"/>
                </a:cxn>
                <a:cxn ang="0">
                  <a:pos x="213" y="552"/>
                </a:cxn>
                <a:cxn ang="0">
                  <a:pos x="215" y="558"/>
                </a:cxn>
                <a:cxn ang="0">
                  <a:pos x="4" y="530"/>
                </a:cxn>
              </a:cxnLst>
              <a:rect l="0" t="0" r="r" b="b"/>
              <a:pathLst>
                <a:path w="527" h="559">
                  <a:moveTo>
                    <a:pt x="4" y="530"/>
                  </a:moveTo>
                  <a:lnTo>
                    <a:pt x="2" y="523"/>
                  </a:lnTo>
                  <a:lnTo>
                    <a:pt x="1" y="503"/>
                  </a:lnTo>
                  <a:lnTo>
                    <a:pt x="0" y="472"/>
                  </a:lnTo>
                  <a:lnTo>
                    <a:pt x="0" y="434"/>
                  </a:lnTo>
                  <a:lnTo>
                    <a:pt x="4" y="394"/>
                  </a:lnTo>
                  <a:lnTo>
                    <a:pt x="12" y="353"/>
                  </a:lnTo>
                  <a:lnTo>
                    <a:pt x="26" y="313"/>
                  </a:lnTo>
                  <a:lnTo>
                    <a:pt x="46" y="280"/>
                  </a:lnTo>
                  <a:lnTo>
                    <a:pt x="71" y="257"/>
                  </a:lnTo>
                  <a:lnTo>
                    <a:pt x="96" y="241"/>
                  </a:lnTo>
                  <a:lnTo>
                    <a:pt x="120" y="233"/>
                  </a:lnTo>
                  <a:lnTo>
                    <a:pt x="143" y="228"/>
                  </a:lnTo>
                  <a:lnTo>
                    <a:pt x="167" y="221"/>
                  </a:lnTo>
                  <a:lnTo>
                    <a:pt x="191" y="211"/>
                  </a:lnTo>
                  <a:lnTo>
                    <a:pt x="215" y="192"/>
                  </a:lnTo>
                  <a:lnTo>
                    <a:pt x="238" y="163"/>
                  </a:lnTo>
                  <a:lnTo>
                    <a:pt x="259" y="129"/>
                  </a:lnTo>
                  <a:lnTo>
                    <a:pt x="274" y="97"/>
                  </a:lnTo>
                  <a:lnTo>
                    <a:pt x="285" y="70"/>
                  </a:lnTo>
                  <a:lnTo>
                    <a:pt x="292" y="45"/>
                  </a:lnTo>
                  <a:lnTo>
                    <a:pt x="296" y="27"/>
                  </a:lnTo>
                  <a:lnTo>
                    <a:pt x="299" y="12"/>
                  </a:lnTo>
                  <a:lnTo>
                    <a:pt x="299" y="4"/>
                  </a:lnTo>
                  <a:lnTo>
                    <a:pt x="299" y="0"/>
                  </a:lnTo>
                  <a:lnTo>
                    <a:pt x="526" y="30"/>
                  </a:lnTo>
                  <a:lnTo>
                    <a:pt x="524" y="38"/>
                  </a:lnTo>
                  <a:lnTo>
                    <a:pt x="519" y="60"/>
                  </a:lnTo>
                  <a:lnTo>
                    <a:pt x="510" y="92"/>
                  </a:lnTo>
                  <a:lnTo>
                    <a:pt x="499" y="129"/>
                  </a:lnTo>
                  <a:lnTo>
                    <a:pt x="485" y="169"/>
                  </a:lnTo>
                  <a:lnTo>
                    <a:pt x="470" y="206"/>
                  </a:lnTo>
                  <a:lnTo>
                    <a:pt x="451" y="237"/>
                  </a:lnTo>
                  <a:lnTo>
                    <a:pt x="430" y="258"/>
                  </a:lnTo>
                  <a:lnTo>
                    <a:pt x="405" y="270"/>
                  </a:lnTo>
                  <a:lnTo>
                    <a:pt x="376" y="280"/>
                  </a:lnTo>
                  <a:lnTo>
                    <a:pt x="346" y="287"/>
                  </a:lnTo>
                  <a:lnTo>
                    <a:pt x="314" y="294"/>
                  </a:lnTo>
                  <a:lnTo>
                    <a:pt x="284" y="303"/>
                  </a:lnTo>
                  <a:lnTo>
                    <a:pt x="258" y="317"/>
                  </a:lnTo>
                  <a:lnTo>
                    <a:pt x="236" y="336"/>
                  </a:lnTo>
                  <a:lnTo>
                    <a:pt x="222" y="364"/>
                  </a:lnTo>
                  <a:lnTo>
                    <a:pt x="213" y="395"/>
                  </a:lnTo>
                  <a:lnTo>
                    <a:pt x="209" y="430"/>
                  </a:lnTo>
                  <a:lnTo>
                    <a:pt x="208" y="461"/>
                  </a:lnTo>
                  <a:lnTo>
                    <a:pt x="208" y="492"/>
                  </a:lnTo>
                  <a:lnTo>
                    <a:pt x="209" y="518"/>
                  </a:lnTo>
                  <a:lnTo>
                    <a:pt x="212" y="538"/>
                  </a:lnTo>
                  <a:lnTo>
                    <a:pt x="213" y="552"/>
                  </a:lnTo>
                  <a:lnTo>
                    <a:pt x="215" y="558"/>
                  </a:lnTo>
                  <a:lnTo>
                    <a:pt x="4" y="530"/>
                  </a:lnTo>
                </a:path>
              </a:pathLst>
            </a:custGeom>
            <a:solidFill>
              <a:srgbClr val="5F5F5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09" name="Freeform 521"/>
            <p:cNvSpPr>
              <a:spLocks/>
            </p:cNvSpPr>
            <p:nvPr/>
          </p:nvSpPr>
          <p:spPr bwMode="auto">
            <a:xfrm>
              <a:off x="869" y="1072"/>
              <a:ext cx="527" cy="557"/>
            </a:xfrm>
            <a:custGeom>
              <a:avLst/>
              <a:gdLst/>
              <a:ahLst/>
              <a:cxnLst>
                <a:cxn ang="0">
                  <a:pos x="2" y="528"/>
                </a:cxn>
                <a:cxn ang="0">
                  <a:pos x="2" y="521"/>
                </a:cxn>
                <a:cxn ang="0">
                  <a:pos x="1" y="501"/>
                </a:cxn>
                <a:cxn ang="0">
                  <a:pos x="0" y="470"/>
                </a:cxn>
                <a:cxn ang="0">
                  <a:pos x="0" y="433"/>
                </a:cxn>
                <a:cxn ang="0">
                  <a:pos x="4" y="392"/>
                </a:cxn>
                <a:cxn ang="0">
                  <a:pos x="11" y="351"/>
                </a:cxn>
                <a:cxn ang="0">
                  <a:pos x="24" y="311"/>
                </a:cxn>
                <a:cxn ang="0">
                  <a:pos x="47" y="278"/>
                </a:cxn>
                <a:cxn ang="0">
                  <a:pos x="71" y="255"/>
                </a:cxn>
                <a:cxn ang="0">
                  <a:pos x="95" y="240"/>
                </a:cxn>
                <a:cxn ang="0">
                  <a:pos x="120" y="232"/>
                </a:cxn>
                <a:cxn ang="0">
                  <a:pos x="143" y="226"/>
                </a:cxn>
                <a:cxn ang="0">
                  <a:pos x="167" y="221"/>
                </a:cxn>
                <a:cxn ang="0">
                  <a:pos x="191" y="210"/>
                </a:cxn>
                <a:cxn ang="0">
                  <a:pos x="214" y="190"/>
                </a:cxn>
                <a:cxn ang="0">
                  <a:pos x="239" y="161"/>
                </a:cxn>
                <a:cxn ang="0">
                  <a:pos x="260" y="127"/>
                </a:cxn>
                <a:cxn ang="0">
                  <a:pos x="275" y="96"/>
                </a:cxn>
                <a:cxn ang="0">
                  <a:pos x="286" y="68"/>
                </a:cxn>
                <a:cxn ang="0">
                  <a:pos x="293" y="45"/>
                </a:cxn>
                <a:cxn ang="0">
                  <a:pos x="297" y="26"/>
                </a:cxn>
                <a:cxn ang="0">
                  <a:pos x="298" y="10"/>
                </a:cxn>
                <a:cxn ang="0">
                  <a:pos x="298" y="2"/>
                </a:cxn>
                <a:cxn ang="0">
                  <a:pos x="298" y="0"/>
                </a:cxn>
                <a:cxn ang="0">
                  <a:pos x="526" y="28"/>
                </a:cxn>
                <a:cxn ang="0">
                  <a:pos x="524" y="37"/>
                </a:cxn>
                <a:cxn ang="0">
                  <a:pos x="519" y="59"/>
                </a:cxn>
                <a:cxn ang="0">
                  <a:pos x="512" y="90"/>
                </a:cxn>
                <a:cxn ang="0">
                  <a:pos x="501" y="127"/>
                </a:cxn>
                <a:cxn ang="0">
                  <a:pos x="487" y="167"/>
                </a:cxn>
                <a:cxn ang="0">
                  <a:pos x="470" y="204"/>
                </a:cxn>
                <a:cxn ang="0">
                  <a:pos x="452" y="236"/>
                </a:cxn>
                <a:cxn ang="0">
                  <a:pos x="431" y="256"/>
                </a:cxn>
                <a:cxn ang="0">
                  <a:pos x="406" y="270"/>
                </a:cxn>
                <a:cxn ang="0">
                  <a:pos x="377" y="278"/>
                </a:cxn>
                <a:cxn ang="0">
                  <a:pos x="346" y="285"/>
                </a:cxn>
                <a:cxn ang="0">
                  <a:pos x="314" y="293"/>
                </a:cxn>
                <a:cxn ang="0">
                  <a:pos x="283" y="302"/>
                </a:cxn>
                <a:cxn ang="0">
                  <a:pos x="257" y="315"/>
                </a:cxn>
                <a:cxn ang="0">
                  <a:pos x="236" y="334"/>
                </a:cxn>
                <a:cxn ang="0">
                  <a:pos x="222" y="362"/>
                </a:cxn>
                <a:cxn ang="0">
                  <a:pos x="214" y="395"/>
                </a:cxn>
                <a:cxn ang="0">
                  <a:pos x="210" y="428"/>
                </a:cxn>
                <a:cxn ang="0">
                  <a:pos x="209" y="459"/>
                </a:cxn>
                <a:cxn ang="0">
                  <a:pos x="209" y="490"/>
                </a:cxn>
                <a:cxn ang="0">
                  <a:pos x="210" y="517"/>
                </a:cxn>
                <a:cxn ang="0">
                  <a:pos x="211" y="538"/>
                </a:cxn>
                <a:cxn ang="0">
                  <a:pos x="214" y="550"/>
                </a:cxn>
                <a:cxn ang="0">
                  <a:pos x="214" y="556"/>
                </a:cxn>
                <a:cxn ang="0">
                  <a:pos x="2" y="528"/>
                </a:cxn>
              </a:cxnLst>
              <a:rect l="0" t="0" r="r" b="b"/>
              <a:pathLst>
                <a:path w="527" h="557">
                  <a:moveTo>
                    <a:pt x="2" y="528"/>
                  </a:moveTo>
                  <a:lnTo>
                    <a:pt x="2" y="521"/>
                  </a:lnTo>
                  <a:lnTo>
                    <a:pt x="1" y="501"/>
                  </a:lnTo>
                  <a:lnTo>
                    <a:pt x="0" y="470"/>
                  </a:lnTo>
                  <a:lnTo>
                    <a:pt x="0" y="433"/>
                  </a:lnTo>
                  <a:lnTo>
                    <a:pt x="4" y="392"/>
                  </a:lnTo>
                  <a:lnTo>
                    <a:pt x="11" y="351"/>
                  </a:lnTo>
                  <a:lnTo>
                    <a:pt x="24" y="311"/>
                  </a:lnTo>
                  <a:lnTo>
                    <a:pt x="47" y="278"/>
                  </a:lnTo>
                  <a:lnTo>
                    <a:pt x="71" y="255"/>
                  </a:lnTo>
                  <a:lnTo>
                    <a:pt x="95" y="240"/>
                  </a:lnTo>
                  <a:lnTo>
                    <a:pt x="120" y="232"/>
                  </a:lnTo>
                  <a:lnTo>
                    <a:pt x="143" y="226"/>
                  </a:lnTo>
                  <a:lnTo>
                    <a:pt x="167" y="221"/>
                  </a:lnTo>
                  <a:lnTo>
                    <a:pt x="191" y="210"/>
                  </a:lnTo>
                  <a:lnTo>
                    <a:pt x="214" y="190"/>
                  </a:lnTo>
                  <a:lnTo>
                    <a:pt x="239" y="161"/>
                  </a:lnTo>
                  <a:lnTo>
                    <a:pt x="260" y="127"/>
                  </a:lnTo>
                  <a:lnTo>
                    <a:pt x="275" y="96"/>
                  </a:lnTo>
                  <a:lnTo>
                    <a:pt x="286" y="68"/>
                  </a:lnTo>
                  <a:lnTo>
                    <a:pt x="293" y="45"/>
                  </a:lnTo>
                  <a:lnTo>
                    <a:pt x="297" y="26"/>
                  </a:lnTo>
                  <a:lnTo>
                    <a:pt x="298" y="10"/>
                  </a:lnTo>
                  <a:lnTo>
                    <a:pt x="298" y="2"/>
                  </a:lnTo>
                  <a:lnTo>
                    <a:pt x="298" y="0"/>
                  </a:lnTo>
                  <a:lnTo>
                    <a:pt x="526" y="28"/>
                  </a:lnTo>
                  <a:lnTo>
                    <a:pt x="524" y="37"/>
                  </a:lnTo>
                  <a:lnTo>
                    <a:pt x="519" y="59"/>
                  </a:lnTo>
                  <a:lnTo>
                    <a:pt x="512" y="90"/>
                  </a:lnTo>
                  <a:lnTo>
                    <a:pt x="501" y="127"/>
                  </a:lnTo>
                  <a:lnTo>
                    <a:pt x="487" y="167"/>
                  </a:lnTo>
                  <a:lnTo>
                    <a:pt x="470" y="204"/>
                  </a:lnTo>
                  <a:lnTo>
                    <a:pt x="452" y="236"/>
                  </a:lnTo>
                  <a:lnTo>
                    <a:pt x="431" y="256"/>
                  </a:lnTo>
                  <a:lnTo>
                    <a:pt x="406" y="270"/>
                  </a:lnTo>
                  <a:lnTo>
                    <a:pt x="377" y="278"/>
                  </a:lnTo>
                  <a:lnTo>
                    <a:pt x="346" y="285"/>
                  </a:lnTo>
                  <a:lnTo>
                    <a:pt x="314" y="293"/>
                  </a:lnTo>
                  <a:lnTo>
                    <a:pt x="283" y="302"/>
                  </a:lnTo>
                  <a:lnTo>
                    <a:pt x="257" y="315"/>
                  </a:lnTo>
                  <a:lnTo>
                    <a:pt x="236" y="334"/>
                  </a:lnTo>
                  <a:lnTo>
                    <a:pt x="222" y="362"/>
                  </a:lnTo>
                  <a:lnTo>
                    <a:pt x="214" y="395"/>
                  </a:lnTo>
                  <a:lnTo>
                    <a:pt x="210" y="428"/>
                  </a:lnTo>
                  <a:lnTo>
                    <a:pt x="209" y="459"/>
                  </a:lnTo>
                  <a:lnTo>
                    <a:pt x="209" y="490"/>
                  </a:lnTo>
                  <a:lnTo>
                    <a:pt x="210" y="517"/>
                  </a:lnTo>
                  <a:lnTo>
                    <a:pt x="211" y="538"/>
                  </a:lnTo>
                  <a:lnTo>
                    <a:pt x="214" y="550"/>
                  </a:lnTo>
                  <a:lnTo>
                    <a:pt x="214" y="556"/>
                  </a:lnTo>
                  <a:lnTo>
                    <a:pt x="2" y="528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10" name="Freeform 522"/>
            <p:cNvSpPr>
              <a:spLocks/>
            </p:cNvSpPr>
            <p:nvPr/>
          </p:nvSpPr>
          <p:spPr bwMode="auto">
            <a:xfrm>
              <a:off x="896" y="1115"/>
              <a:ext cx="459" cy="478"/>
            </a:xfrm>
            <a:custGeom>
              <a:avLst/>
              <a:gdLst/>
              <a:ahLst/>
              <a:cxnLst>
                <a:cxn ang="0">
                  <a:pos x="4" y="456"/>
                </a:cxn>
                <a:cxn ang="0">
                  <a:pos x="2" y="449"/>
                </a:cxn>
                <a:cxn ang="0">
                  <a:pos x="1" y="431"/>
                </a:cxn>
                <a:cxn ang="0">
                  <a:pos x="0" y="405"/>
                </a:cxn>
                <a:cxn ang="0">
                  <a:pos x="0" y="373"/>
                </a:cxn>
                <a:cxn ang="0">
                  <a:pos x="2" y="339"/>
                </a:cxn>
                <a:cxn ang="0">
                  <a:pos x="9" y="305"/>
                </a:cxn>
                <a:cxn ang="0">
                  <a:pos x="20" y="273"/>
                </a:cxn>
                <a:cxn ang="0">
                  <a:pos x="40" y="247"/>
                </a:cxn>
                <a:cxn ang="0">
                  <a:pos x="63" y="228"/>
                </a:cxn>
                <a:cxn ang="0">
                  <a:pos x="89" y="215"/>
                </a:cxn>
                <a:cxn ang="0">
                  <a:pos x="118" y="204"/>
                </a:cxn>
                <a:cxn ang="0">
                  <a:pos x="148" y="193"/>
                </a:cxn>
                <a:cxn ang="0">
                  <a:pos x="175" y="181"/>
                </a:cxn>
                <a:cxn ang="0">
                  <a:pos x="203" y="163"/>
                </a:cxn>
                <a:cxn ang="0">
                  <a:pos x="226" y="137"/>
                </a:cxn>
                <a:cxn ang="0">
                  <a:pos x="247" y="103"/>
                </a:cxn>
                <a:cxn ang="0">
                  <a:pos x="260" y="74"/>
                </a:cxn>
                <a:cxn ang="0">
                  <a:pos x="269" y="50"/>
                </a:cxn>
                <a:cxn ang="0">
                  <a:pos x="276" y="32"/>
                </a:cxn>
                <a:cxn ang="0">
                  <a:pos x="282" y="19"/>
                </a:cxn>
                <a:cxn ang="0">
                  <a:pos x="286" y="10"/>
                </a:cxn>
                <a:cxn ang="0">
                  <a:pos x="289" y="4"/>
                </a:cxn>
                <a:cxn ang="0">
                  <a:pos x="290" y="1"/>
                </a:cxn>
                <a:cxn ang="0">
                  <a:pos x="290" y="0"/>
                </a:cxn>
                <a:cxn ang="0">
                  <a:pos x="458" y="26"/>
                </a:cxn>
                <a:cxn ang="0">
                  <a:pos x="456" y="32"/>
                </a:cxn>
                <a:cxn ang="0">
                  <a:pos x="451" y="49"/>
                </a:cxn>
                <a:cxn ang="0">
                  <a:pos x="444" y="74"/>
                </a:cxn>
                <a:cxn ang="0">
                  <a:pos x="435" y="103"/>
                </a:cxn>
                <a:cxn ang="0">
                  <a:pos x="423" y="133"/>
                </a:cxn>
                <a:cxn ang="0">
                  <a:pos x="409" y="162"/>
                </a:cxn>
                <a:cxn ang="0">
                  <a:pos x="394" y="185"/>
                </a:cxn>
                <a:cxn ang="0">
                  <a:pos x="377" y="202"/>
                </a:cxn>
                <a:cxn ang="0">
                  <a:pos x="355" y="211"/>
                </a:cxn>
                <a:cxn ang="0">
                  <a:pos x="327" y="219"/>
                </a:cxn>
                <a:cxn ang="0">
                  <a:pos x="297" y="229"/>
                </a:cxn>
                <a:cxn ang="0">
                  <a:pos x="264" y="237"/>
                </a:cxn>
                <a:cxn ang="0">
                  <a:pos x="232" y="250"/>
                </a:cxn>
                <a:cxn ang="0">
                  <a:pos x="203" y="265"/>
                </a:cxn>
                <a:cxn ang="0">
                  <a:pos x="178" y="284"/>
                </a:cxn>
                <a:cxn ang="0">
                  <a:pos x="161" y="310"/>
                </a:cxn>
                <a:cxn ang="0">
                  <a:pos x="152" y="335"/>
                </a:cxn>
                <a:cxn ang="0">
                  <a:pos x="148" y="362"/>
                </a:cxn>
                <a:cxn ang="0">
                  <a:pos x="146" y="390"/>
                </a:cxn>
                <a:cxn ang="0">
                  <a:pos x="149" y="417"/>
                </a:cxn>
                <a:cxn ang="0">
                  <a:pos x="152" y="441"/>
                </a:cxn>
                <a:cxn ang="0">
                  <a:pos x="154" y="460"/>
                </a:cxn>
                <a:cxn ang="0">
                  <a:pos x="157" y="472"/>
                </a:cxn>
                <a:cxn ang="0">
                  <a:pos x="159" y="477"/>
                </a:cxn>
                <a:cxn ang="0">
                  <a:pos x="4" y="456"/>
                </a:cxn>
              </a:cxnLst>
              <a:rect l="0" t="0" r="r" b="b"/>
              <a:pathLst>
                <a:path w="459" h="478">
                  <a:moveTo>
                    <a:pt x="4" y="456"/>
                  </a:moveTo>
                  <a:lnTo>
                    <a:pt x="2" y="449"/>
                  </a:lnTo>
                  <a:lnTo>
                    <a:pt x="1" y="431"/>
                  </a:lnTo>
                  <a:lnTo>
                    <a:pt x="0" y="405"/>
                  </a:lnTo>
                  <a:lnTo>
                    <a:pt x="0" y="373"/>
                  </a:lnTo>
                  <a:lnTo>
                    <a:pt x="2" y="339"/>
                  </a:lnTo>
                  <a:lnTo>
                    <a:pt x="9" y="305"/>
                  </a:lnTo>
                  <a:lnTo>
                    <a:pt x="20" y="273"/>
                  </a:lnTo>
                  <a:lnTo>
                    <a:pt x="40" y="247"/>
                  </a:lnTo>
                  <a:lnTo>
                    <a:pt x="63" y="228"/>
                  </a:lnTo>
                  <a:lnTo>
                    <a:pt x="89" y="215"/>
                  </a:lnTo>
                  <a:lnTo>
                    <a:pt x="118" y="204"/>
                  </a:lnTo>
                  <a:lnTo>
                    <a:pt x="148" y="193"/>
                  </a:lnTo>
                  <a:lnTo>
                    <a:pt x="175" y="181"/>
                  </a:lnTo>
                  <a:lnTo>
                    <a:pt x="203" y="163"/>
                  </a:lnTo>
                  <a:lnTo>
                    <a:pt x="226" y="137"/>
                  </a:lnTo>
                  <a:lnTo>
                    <a:pt x="247" y="103"/>
                  </a:lnTo>
                  <a:lnTo>
                    <a:pt x="260" y="74"/>
                  </a:lnTo>
                  <a:lnTo>
                    <a:pt x="269" y="50"/>
                  </a:lnTo>
                  <a:lnTo>
                    <a:pt x="276" y="32"/>
                  </a:lnTo>
                  <a:lnTo>
                    <a:pt x="282" y="19"/>
                  </a:lnTo>
                  <a:lnTo>
                    <a:pt x="286" y="10"/>
                  </a:lnTo>
                  <a:lnTo>
                    <a:pt x="289" y="4"/>
                  </a:lnTo>
                  <a:lnTo>
                    <a:pt x="290" y="1"/>
                  </a:lnTo>
                  <a:lnTo>
                    <a:pt x="290" y="0"/>
                  </a:lnTo>
                  <a:lnTo>
                    <a:pt x="458" y="26"/>
                  </a:lnTo>
                  <a:lnTo>
                    <a:pt x="456" y="32"/>
                  </a:lnTo>
                  <a:lnTo>
                    <a:pt x="451" y="49"/>
                  </a:lnTo>
                  <a:lnTo>
                    <a:pt x="444" y="74"/>
                  </a:lnTo>
                  <a:lnTo>
                    <a:pt x="435" y="103"/>
                  </a:lnTo>
                  <a:lnTo>
                    <a:pt x="423" y="133"/>
                  </a:lnTo>
                  <a:lnTo>
                    <a:pt x="409" y="162"/>
                  </a:lnTo>
                  <a:lnTo>
                    <a:pt x="394" y="185"/>
                  </a:lnTo>
                  <a:lnTo>
                    <a:pt x="377" y="202"/>
                  </a:lnTo>
                  <a:lnTo>
                    <a:pt x="355" y="211"/>
                  </a:lnTo>
                  <a:lnTo>
                    <a:pt x="327" y="219"/>
                  </a:lnTo>
                  <a:lnTo>
                    <a:pt x="297" y="229"/>
                  </a:lnTo>
                  <a:lnTo>
                    <a:pt x="264" y="237"/>
                  </a:lnTo>
                  <a:lnTo>
                    <a:pt x="232" y="250"/>
                  </a:lnTo>
                  <a:lnTo>
                    <a:pt x="203" y="265"/>
                  </a:lnTo>
                  <a:lnTo>
                    <a:pt x="178" y="284"/>
                  </a:lnTo>
                  <a:lnTo>
                    <a:pt x="161" y="310"/>
                  </a:lnTo>
                  <a:lnTo>
                    <a:pt x="152" y="335"/>
                  </a:lnTo>
                  <a:lnTo>
                    <a:pt x="148" y="362"/>
                  </a:lnTo>
                  <a:lnTo>
                    <a:pt x="146" y="390"/>
                  </a:lnTo>
                  <a:lnTo>
                    <a:pt x="149" y="417"/>
                  </a:lnTo>
                  <a:lnTo>
                    <a:pt x="152" y="441"/>
                  </a:lnTo>
                  <a:lnTo>
                    <a:pt x="154" y="460"/>
                  </a:lnTo>
                  <a:lnTo>
                    <a:pt x="157" y="472"/>
                  </a:lnTo>
                  <a:lnTo>
                    <a:pt x="159" y="477"/>
                  </a:lnTo>
                  <a:lnTo>
                    <a:pt x="4" y="456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11" name="Freeform 523"/>
            <p:cNvSpPr>
              <a:spLocks/>
            </p:cNvSpPr>
            <p:nvPr/>
          </p:nvSpPr>
          <p:spPr bwMode="auto">
            <a:xfrm>
              <a:off x="990" y="1292"/>
              <a:ext cx="219" cy="83"/>
            </a:xfrm>
            <a:custGeom>
              <a:avLst/>
              <a:gdLst/>
              <a:ahLst/>
              <a:cxnLst>
                <a:cxn ang="0">
                  <a:pos x="115" y="77"/>
                </a:cxn>
                <a:cxn ang="0">
                  <a:pos x="137" y="73"/>
                </a:cxn>
                <a:cxn ang="0">
                  <a:pos x="156" y="68"/>
                </a:cxn>
                <a:cxn ang="0">
                  <a:pos x="174" y="61"/>
                </a:cxn>
                <a:cxn ang="0">
                  <a:pos x="190" y="54"/>
                </a:cxn>
                <a:cxn ang="0">
                  <a:pos x="202" y="46"/>
                </a:cxn>
                <a:cxn ang="0">
                  <a:pos x="211" y="38"/>
                </a:cxn>
                <a:cxn ang="0">
                  <a:pos x="216" y="31"/>
                </a:cxn>
                <a:cxn ang="0">
                  <a:pos x="218" y="23"/>
                </a:cxn>
                <a:cxn ang="0">
                  <a:pos x="213" y="16"/>
                </a:cxn>
                <a:cxn ang="0">
                  <a:pos x="206" y="9"/>
                </a:cxn>
                <a:cxn ang="0">
                  <a:pos x="195" y="5"/>
                </a:cxn>
                <a:cxn ang="0">
                  <a:pos x="180" y="2"/>
                </a:cxn>
                <a:cxn ang="0">
                  <a:pos x="163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2" y="4"/>
                </a:cxn>
                <a:cxn ang="0">
                  <a:pos x="80" y="8"/>
                </a:cxn>
                <a:cxn ang="0">
                  <a:pos x="61" y="13"/>
                </a:cxn>
                <a:cxn ang="0">
                  <a:pos x="43" y="20"/>
                </a:cxn>
                <a:cxn ang="0">
                  <a:pos x="27" y="27"/>
                </a:cxn>
                <a:cxn ang="0">
                  <a:pos x="15" y="35"/>
                </a:cxn>
                <a:cxn ang="0">
                  <a:pos x="6" y="43"/>
                </a:cxn>
                <a:cxn ang="0">
                  <a:pos x="1" y="50"/>
                </a:cxn>
                <a:cxn ang="0">
                  <a:pos x="0" y="58"/>
                </a:cxn>
                <a:cxn ang="0">
                  <a:pos x="4" y="65"/>
                </a:cxn>
                <a:cxn ang="0">
                  <a:pos x="11" y="72"/>
                </a:cxn>
                <a:cxn ang="0">
                  <a:pos x="22" y="76"/>
                </a:cxn>
                <a:cxn ang="0">
                  <a:pos x="36" y="79"/>
                </a:cxn>
                <a:cxn ang="0">
                  <a:pos x="52" y="82"/>
                </a:cxn>
                <a:cxn ang="0">
                  <a:pos x="72" y="82"/>
                </a:cxn>
                <a:cxn ang="0">
                  <a:pos x="93" y="80"/>
                </a:cxn>
                <a:cxn ang="0">
                  <a:pos x="115" y="77"/>
                </a:cxn>
              </a:cxnLst>
              <a:rect l="0" t="0" r="r" b="b"/>
              <a:pathLst>
                <a:path w="219" h="83">
                  <a:moveTo>
                    <a:pt x="115" y="77"/>
                  </a:moveTo>
                  <a:lnTo>
                    <a:pt x="137" y="73"/>
                  </a:lnTo>
                  <a:lnTo>
                    <a:pt x="156" y="68"/>
                  </a:lnTo>
                  <a:lnTo>
                    <a:pt x="174" y="61"/>
                  </a:lnTo>
                  <a:lnTo>
                    <a:pt x="190" y="54"/>
                  </a:lnTo>
                  <a:lnTo>
                    <a:pt x="202" y="46"/>
                  </a:lnTo>
                  <a:lnTo>
                    <a:pt x="211" y="38"/>
                  </a:lnTo>
                  <a:lnTo>
                    <a:pt x="216" y="31"/>
                  </a:lnTo>
                  <a:lnTo>
                    <a:pt x="218" y="23"/>
                  </a:lnTo>
                  <a:lnTo>
                    <a:pt x="213" y="16"/>
                  </a:lnTo>
                  <a:lnTo>
                    <a:pt x="206" y="9"/>
                  </a:lnTo>
                  <a:lnTo>
                    <a:pt x="195" y="5"/>
                  </a:lnTo>
                  <a:lnTo>
                    <a:pt x="180" y="2"/>
                  </a:lnTo>
                  <a:lnTo>
                    <a:pt x="163" y="0"/>
                  </a:lnTo>
                  <a:lnTo>
                    <a:pt x="145" y="0"/>
                  </a:lnTo>
                  <a:lnTo>
                    <a:pt x="124" y="1"/>
                  </a:lnTo>
                  <a:lnTo>
                    <a:pt x="102" y="4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3" y="20"/>
                  </a:lnTo>
                  <a:lnTo>
                    <a:pt x="27" y="27"/>
                  </a:lnTo>
                  <a:lnTo>
                    <a:pt x="15" y="35"/>
                  </a:lnTo>
                  <a:lnTo>
                    <a:pt x="6" y="43"/>
                  </a:lnTo>
                  <a:lnTo>
                    <a:pt x="1" y="50"/>
                  </a:lnTo>
                  <a:lnTo>
                    <a:pt x="0" y="58"/>
                  </a:lnTo>
                  <a:lnTo>
                    <a:pt x="4" y="65"/>
                  </a:lnTo>
                  <a:lnTo>
                    <a:pt x="11" y="72"/>
                  </a:lnTo>
                  <a:lnTo>
                    <a:pt x="22" y="76"/>
                  </a:lnTo>
                  <a:lnTo>
                    <a:pt x="36" y="79"/>
                  </a:lnTo>
                  <a:lnTo>
                    <a:pt x="52" y="82"/>
                  </a:lnTo>
                  <a:lnTo>
                    <a:pt x="72" y="82"/>
                  </a:lnTo>
                  <a:lnTo>
                    <a:pt x="93" y="80"/>
                  </a:lnTo>
                  <a:lnTo>
                    <a:pt x="115" y="77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12" name="Freeform 524"/>
            <p:cNvSpPr>
              <a:spLocks/>
            </p:cNvSpPr>
            <p:nvPr/>
          </p:nvSpPr>
          <p:spPr bwMode="auto">
            <a:xfrm>
              <a:off x="1008" y="1297"/>
              <a:ext cx="182" cy="71"/>
            </a:xfrm>
            <a:custGeom>
              <a:avLst/>
              <a:gdLst/>
              <a:ahLst/>
              <a:cxnLst>
                <a:cxn ang="0">
                  <a:pos x="95" y="67"/>
                </a:cxn>
                <a:cxn ang="0">
                  <a:pos x="113" y="63"/>
                </a:cxn>
                <a:cxn ang="0">
                  <a:pos x="129" y="58"/>
                </a:cxn>
                <a:cxn ang="0">
                  <a:pos x="145" y="53"/>
                </a:cxn>
                <a:cxn ang="0">
                  <a:pos x="157" y="46"/>
                </a:cxn>
                <a:cxn ang="0">
                  <a:pos x="168" y="40"/>
                </a:cxn>
                <a:cxn ang="0">
                  <a:pos x="175" y="33"/>
                </a:cxn>
                <a:cxn ang="0">
                  <a:pos x="179" y="26"/>
                </a:cxn>
                <a:cxn ang="0">
                  <a:pos x="181" y="19"/>
                </a:cxn>
                <a:cxn ang="0">
                  <a:pos x="176" y="14"/>
                </a:cxn>
                <a:cxn ang="0">
                  <a:pos x="171" y="8"/>
                </a:cxn>
                <a:cxn ang="0">
                  <a:pos x="161" y="4"/>
                </a:cxn>
                <a:cxn ang="0">
                  <a:pos x="150" y="1"/>
                </a:cxn>
                <a:cxn ang="0">
                  <a:pos x="136" y="0"/>
                </a:cxn>
                <a:cxn ang="0">
                  <a:pos x="120" y="0"/>
                </a:cxn>
                <a:cxn ang="0">
                  <a:pos x="103" y="1"/>
                </a:cxn>
                <a:cxn ang="0">
                  <a:pos x="85" y="2"/>
                </a:cxn>
                <a:cxn ang="0">
                  <a:pos x="67" y="7"/>
                </a:cxn>
                <a:cxn ang="0">
                  <a:pos x="51" y="12"/>
                </a:cxn>
                <a:cxn ang="0">
                  <a:pos x="35" y="16"/>
                </a:cxn>
                <a:cxn ang="0">
                  <a:pos x="23" y="23"/>
                </a:cxn>
                <a:cxn ang="0">
                  <a:pos x="12" y="30"/>
                </a:cxn>
                <a:cxn ang="0">
                  <a:pos x="5" y="36"/>
                </a:cxn>
                <a:cxn ang="0">
                  <a:pos x="1" y="43"/>
                </a:cxn>
                <a:cxn ang="0">
                  <a:pos x="0" y="50"/>
                </a:cxn>
                <a:cxn ang="0">
                  <a:pos x="2" y="56"/>
                </a:cxn>
                <a:cxn ang="0">
                  <a:pos x="9" y="61"/>
                </a:cxn>
                <a:cxn ang="0">
                  <a:pos x="17" y="65"/>
                </a:cxn>
                <a:cxn ang="0">
                  <a:pos x="30" y="68"/>
                </a:cxn>
                <a:cxn ang="0">
                  <a:pos x="44" y="70"/>
                </a:cxn>
                <a:cxn ang="0">
                  <a:pos x="59" y="70"/>
                </a:cxn>
                <a:cxn ang="0">
                  <a:pos x="77" y="68"/>
                </a:cxn>
                <a:cxn ang="0">
                  <a:pos x="95" y="67"/>
                </a:cxn>
              </a:cxnLst>
              <a:rect l="0" t="0" r="r" b="b"/>
              <a:pathLst>
                <a:path w="182" h="71">
                  <a:moveTo>
                    <a:pt x="95" y="67"/>
                  </a:moveTo>
                  <a:lnTo>
                    <a:pt x="113" y="63"/>
                  </a:lnTo>
                  <a:lnTo>
                    <a:pt x="129" y="58"/>
                  </a:lnTo>
                  <a:lnTo>
                    <a:pt x="145" y="53"/>
                  </a:lnTo>
                  <a:lnTo>
                    <a:pt x="157" y="46"/>
                  </a:lnTo>
                  <a:lnTo>
                    <a:pt x="168" y="40"/>
                  </a:lnTo>
                  <a:lnTo>
                    <a:pt x="175" y="33"/>
                  </a:lnTo>
                  <a:lnTo>
                    <a:pt x="179" y="26"/>
                  </a:lnTo>
                  <a:lnTo>
                    <a:pt x="181" y="19"/>
                  </a:lnTo>
                  <a:lnTo>
                    <a:pt x="176" y="14"/>
                  </a:lnTo>
                  <a:lnTo>
                    <a:pt x="171" y="8"/>
                  </a:lnTo>
                  <a:lnTo>
                    <a:pt x="161" y="4"/>
                  </a:lnTo>
                  <a:lnTo>
                    <a:pt x="150" y="1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03" y="1"/>
                  </a:lnTo>
                  <a:lnTo>
                    <a:pt x="85" y="2"/>
                  </a:lnTo>
                  <a:lnTo>
                    <a:pt x="67" y="7"/>
                  </a:lnTo>
                  <a:lnTo>
                    <a:pt x="51" y="12"/>
                  </a:lnTo>
                  <a:lnTo>
                    <a:pt x="35" y="16"/>
                  </a:lnTo>
                  <a:lnTo>
                    <a:pt x="23" y="23"/>
                  </a:lnTo>
                  <a:lnTo>
                    <a:pt x="12" y="30"/>
                  </a:lnTo>
                  <a:lnTo>
                    <a:pt x="5" y="36"/>
                  </a:lnTo>
                  <a:lnTo>
                    <a:pt x="1" y="43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9" y="61"/>
                  </a:lnTo>
                  <a:lnTo>
                    <a:pt x="17" y="65"/>
                  </a:lnTo>
                  <a:lnTo>
                    <a:pt x="30" y="68"/>
                  </a:lnTo>
                  <a:lnTo>
                    <a:pt x="44" y="70"/>
                  </a:lnTo>
                  <a:lnTo>
                    <a:pt x="59" y="70"/>
                  </a:lnTo>
                  <a:lnTo>
                    <a:pt x="77" y="68"/>
                  </a:lnTo>
                  <a:lnTo>
                    <a:pt x="95" y="67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13" name="Freeform 525"/>
            <p:cNvSpPr>
              <a:spLocks/>
            </p:cNvSpPr>
            <p:nvPr/>
          </p:nvSpPr>
          <p:spPr bwMode="auto">
            <a:xfrm>
              <a:off x="1172" y="1094"/>
              <a:ext cx="44" cy="6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2" y="27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0" y="43"/>
                </a:cxn>
                <a:cxn ang="0">
                  <a:pos x="1" y="48"/>
                </a:cxn>
                <a:cxn ang="0">
                  <a:pos x="2" y="52"/>
                </a:cxn>
                <a:cxn ang="0">
                  <a:pos x="4" y="54"/>
                </a:cxn>
                <a:cxn ang="0">
                  <a:pos x="8" y="57"/>
                </a:cxn>
                <a:cxn ang="0">
                  <a:pos x="11" y="59"/>
                </a:cxn>
                <a:cxn ang="0">
                  <a:pos x="15" y="57"/>
                </a:cxn>
                <a:cxn ang="0">
                  <a:pos x="19" y="57"/>
                </a:cxn>
                <a:cxn ang="0">
                  <a:pos x="23" y="54"/>
                </a:cxn>
                <a:cxn ang="0">
                  <a:pos x="27" y="52"/>
                </a:cxn>
                <a:cxn ang="0">
                  <a:pos x="31" y="48"/>
                </a:cxn>
                <a:cxn ang="0">
                  <a:pos x="36" y="42"/>
                </a:cxn>
                <a:cxn ang="0">
                  <a:pos x="38" y="37"/>
                </a:cxn>
                <a:cxn ang="0">
                  <a:pos x="41" y="31"/>
                </a:cxn>
                <a:cxn ang="0">
                  <a:pos x="43" y="26"/>
                </a:cxn>
                <a:cxn ang="0">
                  <a:pos x="43" y="20"/>
                </a:cxn>
                <a:cxn ang="0">
                  <a:pos x="43" y="15"/>
                </a:cxn>
                <a:cxn ang="0">
                  <a:pos x="43" y="10"/>
                </a:cxn>
                <a:cxn ang="0">
                  <a:pos x="41" y="6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1" y="0"/>
                </a:cxn>
                <a:cxn ang="0">
                  <a:pos x="27" y="0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6"/>
                </a:cxn>
                <a:cxn ang="0">
                  <a:pos x="11" y="10"/>
                </a:cxn>
                <a:cxn ang="0">
                  <a:pos x="8" y="15"/>
                </a:cxn>
                <a:cxn ang="0">
                  <a:pos x="4" y="20"/>
                </a:cxn>
              </a:cxnLst>
              <a:rect l="0" t="0" r="r" b="b"/>
              <a:pathLst>
                <a:path w="44" h="60">
                  <a:moveTo>
                    <a:pt x="4" y="20"/>
                  </a:moveTo>
                  <a:lnTo>
                    <a:pt x="2" y="27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0" y="43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8" y="57"/>
                  </a:lnTo>
                  <a:lnTo>
                    <a:pt x="11" y="59"/>
                  </a:lnTo>
                  <a:lnTo>
                    <a:pt x="15" y="57"/>
                  </a:lnTo>
                  <a:lnTo>
                    <a:pt x="19" y="57"/>
                  </a:lnTo>
                  <a:lnTo>
                    <a:pt x="23" y="54"/>
                  </a:lnTo>
                  <a:lnTo>
                    <a:pt x="27" y="52"/>
                  </a:lnTo>
                  <a:lnTo>
                    <a:pt x="31" y="48"/>
                  </a:lnTo>
                  <a:lnTo>
                    <a:pt x="36" y="42"/>
                  </a:lnTo>
                  <a:lnTo>
                    <a:pt x="38" y="37"/>
                  </a:lnTo>
                  <a:lnTo>
                    <a:pt x="41" y="31"/>
                  </a:lnTo>
                  <a:lnTo>
                    <a:pt x="43" y="26"/>
                  </a:lnTo>
                  <a:lnTo>
                    <a:pt x="43" y="20"/>
                  </a:lnTo>
                  <a:lnTo>
                    <a:pt x="43" y="15"/>
                  </a:lnTo>
                  <a:lnTo>
                    <a:pt x="43" y="10"/>
                  </a:lnTo>
                  <a:lnTo>
                    <a:pt x="41" y="6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8" y="15"/>
                  </a:lnTo>
                  <a:lnTo>
                    <a:pt x="4" y="2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14" name="Freeform 526"/>
            <p:cNvSpPr>
              <a:spLocks/>
            </p:cNvSpPr>
            <p:nvPr/>
          </p:nvSpPr>
          <p:spPr bwMode="auto">
            <a:xfrm>
              <a:off x="1315" y="1112"/>
              <a:ext cx="45" cy="61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2" y="27"/>
                </a:cxn>
                <a:cxn ang="0">
                  <a:pos x="1" y="33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1" y="48"/>
                </a:cxn>
                <a:cxn ang="0">
                  <a:pos x="2" y="53"/>
                </a:cxn>
                <a:cxn ang="0">
                  <a:pos x="5" y="57"/>
                </a:cxn>
                <a:cxn ang="0">
                  <a:pos x="8" y="58"/>
                </a:cxn>
                <a:cxn ang="0">
                  <a:pos x="12" y="60"/>
                </a:cxn>
                <a:cxn ang="0">
                  <a:pos x="16" y="60"/>
                </a:cxn>
                <a:cxn ang="0">
                  <a:pos x="20" y="58"/>
                </a:cxn>
                <a:cxn ang="0">
                  <a:pos x="24" y="55"/>
                </a:cxn>
                <a:cxn ang="0">
                  <a:pos x="27" y="53"/>
                </a:cxn>
                <a:cxn ang="0">
                  <a:pos x="31" y="48"/>
                </a:cxn>
                <a:cxn ang="0">
                  <a:pos x="35" y="44"/>
                </a:cxn>
                <a:cxn ang="0">
                  <a:pos x="38" y="39"/>
                </a:cxn>
                <a:cxn ang="0">
                  <a:pos x="41" y="32"/>
                </a:cxn>
                <a:cxn ang="0">
                  <a:pos x="42" y="26"/>
                </a:cxn>
                <a:cxn ang="0">
                  <a:pos x="44" y="20"/>
                </a:cxn>
                <a:cxn ang="0">
                  <a:pos x="44" y="15"/>
                </a:cxn>
                <a:cxn ang="0">
                  <a:pos x="42" y="11"/>
                </a:cxn>
                <a:cxn ang="0">
                  <a:pos x="41" y="6"/>
                </a:cxn>
                <a:cxn ang="0">
                  <a:pos x="38" y="4"/>
                </a:cxn>
                <a:cxn ang="0">
                  <a:pos x="35" y="1"/>
                </a:cxn>
                <a:cxn ang="0">
                  <a:pos x="31" y="0"/>
                </a:cxn>
                <a:cxn ang="0">
                  <a:pos x="27" y="1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6"/>
                </a:cxn>
                <a:cxn ang="0">
                  <a:pos x="11" y="11"/>
                </a:cxn>
                <a:cxn ang="0">
                  <a:pos x="8" y="16"/>
                </a:cxn>
                <a:cxn ang="0">
                  <a:pos x="5" y="22"/>
                </a:cxn>
              </a:cxnLst>
              <a:rect l="0" t="0" r="r" b="b"/>
              <a:pathLst>
                <a:path w="45" h="61">
                  <a:moveTo>
                    <a:pt x="5" y="22"/>
                  </a:moveTo>
                  <a:lnTo>
                    <a:pt x="2" y="27"/>
                  </a:lnTo>
                  <a:lnTo>
                    <a:pt x="1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1" y="48"/>
                  </a:lnTo>
                  <a:lnTo>
                    <a:pt x="2" y="53"/>
                  </a:lnTo>
                  <a:lnTo>
                    <a:pt x="5" y="57"/>
                  </a:lnTo>
                  <a:lnTo>
                    <a:pt x="8" y="58"/>
                  </a:lnTo>
                  <a:lnTo>
                    <a:pt x="12" y="60"/>
                  </a:lnTo>
                  <a:lnTo>
                    <a:pt x="16" y="60"/>
                  </a:lnTo>
                  <a:lnTo>
                    <a:pt x="20" y="58"/>
                  </a:lnTo>
                  <a:lnTo>
                    <a:pt x="24" y="55"/>
                  </a:lnTo>
                  <a:lnTo>
                    <a:pt x="27" y="53"/>
                  </a:lnTo>
                  <a:lnTo>
                    <a:pt x="31" y="48"/>
                  </a:lnTo>
                  <a:lnTo>
                    <a:pt x="35" y="44"/>
                  </a:lnTo>
                  <a:lnTo>
                    <a:pt x="38" y="39"/>
                  </a:lnTo>
                  <a:lnTo>
                    <a:pt x="41" y="32"/>
                  </a:lnTo>
                  <a:lnTo>
                    <a:pt x="42" y="26"/>
                  </a:lnTo>
                  <a:lnTo>
                    <a:pt x="44" y="20"/>
                  </a:lnTo>
                  <a:lnTo>
                    <a:pt x="44" y="15"/>
                  </a:lnTo>
                  <a:lnTo>
                    <a:pt x="42" y="11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5" y="1"/>
                  </a:lnTo>
                  <a:lnTo>
                    <a:pt x="31" y="0"/>
                  </a:lnTo>
                  <a:lnTo>
                    <a:pt x="27" y="1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6"/>
                  </a:lnTo>
                  <a:lnTo>
                    <a:pt x="11" y="11"/>
                  </a:lnTo>
                  <a:lnTo>
                    <a:pt x="8" y="16"/>
                  </a:lnTo>
                  <a:lnTo>
                    <a:pt x="5" y="22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15" name="Freeform 527"/>
            <p:cNvSpPr>
              <a:spLocks/>
            </p:cNvSpPr>
            <p:nvPr/>
          </p:nvSpPr>
          <p:spPr bwMode="auto">
            <a:xfrm>
              <a:off x="1028" y="1550"/>
              <a:ext cx="38" cy="6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6"/>
                </a:cxn>
                <a:cxn ang="0">
                  <a:pos x="1" y="43"/>
                </a:cxn>
                <a:cxn ang="0">
                  <a:pos x="2" y="49"/>
                </a:cxn>
                <a:cxn ang="0">
                  <a:pos x="4" y="53"/>
                </a:cxn>
                <a:cxn ang="0">
                  <a:pos x="6" y="57"/>
                </a:cxn>
                <a:cxn ang="0">
                  <a:pos x="9" y="60"/>
                </a:cxn>
                <a:cxn ang="0">
                  <a:pos x="13" y="63"/>
                </a:cxn>
                <a:cxn ang="0">
                  <a:pos x="16" y="63"/>
                </a:cxn>
                <a:cxn ang="0">
                  <a:pos x="20" y="63"/>
                </a:cxn>
                <a:cxn ang="0">
                  <a:pos x="24" y="61"/>
                </a:cxn>
                <a:cxn ang="0">
                  <a:pos x="27" y="58"/>
                </a:cxn>
                <a:cxn ang="0">
                  <a:pos x="30" y="54"/>
                </a:cxn>
                <a:cxn ang="0">
                  <a:pos x="32" y="50"/>
                </a:cxn>
                <a:cxn ang="0">
                  <a:pos x="35" y="44"/>
                </a:cxn>
                <a:cxn ang="0">
                  <a:pos x="37" y="39"/>
                </a:cxn>
                <a:cxn ang="0">
                  <a:pos x="37" y="32"/>
                </a:cxn>
                <a:cxn ang="0">
                  <a:pos x="37" y="26"/>
                </a:cxn>
                <a:cxn ang="0">
                  <a:pos x="37" y="19"/>
                </a:cxn>
                <a:cxn ang="0">
                  <a:pos x="35" y="14"/>
                </a:cxn>
                <a:cxn ang="0">
                  <a:pos x="32" y="9"/>
                </a:cxn>
                <a:cxn ang="0">
                  <a:pos x="30" y="5"/>
                </a:cxn>
                <a:cxn ang="0">
                  <a:pos x="27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3" y="1"/>
                </a:cxn>
                <a:cxn ang="0">
                  <a:pos x="9" y="4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2" y="18"/>
                </a:cxn>
                <a:cxn ang="0">
                  <a:pos x="1" y="23"/>
                </a:cxn>
                <a:cxn ang="0">
                  <a:pos x="0" y="30"/>
                </a:cxn>
              </a:cxnLst>
              <a:rect l="0" t="0" r="r" b="b"/>
              <a:pathLst>
                <a:path w="38" h="64">
                  <a:moveTo>
                    <a:pt x="0" y="30"/>
                  </a:moveTo>
                  <a:lnTo>
                    <a:pt x="0" y="36"/>
                  </a:lnTo>
                  <a:lnTo>
                    <a:pt x="1" y="43"/>
                  </a:lnTo>
                  <a:lnTo>
                    <a:pt x="2" y="49"/>
                  </a:lnTo>
                  <a:lnTo>
                    <a:pt x="4" y="53"/>
                  </a:lnTo>
                  <a:lnTo>
                    <a:pt x="6" y="57"/>
                  </a:lnTo>
                  <a:lnTo>
                    <a:pt x="9" y="60"/>
                  </a:lnTo>
                  <a:lnTo>
                    <a:pt x="13" y="63"/>
                  </a:lnTo>
                  <a:lnTo>
                    <a:pt x="16" y="63"/>
                  </a:lnTo>
                  <a:lnTo>
                    <a:pt x="20" y="63"/>
                  </a:lnTo>
                  <a:lnTo>
                    <a:pt x="24" y="61"/>
                  </a:lnTo>
                  <a:lnTo>
                    <a:pt x="27" y="58"/>
                  </a:lnTo>
                  <a:lnTo>
                    <a:pt x="30" y="54"/>
                  </a:lnTo>
                  <a:lnTo>
                    <a:pt x="32" y="50"/>
                  </a:lnTo>
                  <a:lnTo>
                    <a:pt x="35" y="44"/>
                  </a:lnTo>
                  <a:lnTo>
                    <a:pt x="37" y="39"/>
                  </a:lnTo>
                  <a:lnTo>
                    <a:pt x="37" y="32"/>
                  </a:lnTo>
                  <a:lnTo>
                    <a:pt x="37" y="26"/>
                  </a:lnTo>
                  <a:lnTo>
                    <a:pt x="37" y="19"/>
                  </a:lnTo>
                  <a:lnTo>
                    <a:pt x="35" y="14"/>
                  </a:lnTo>
                  <a:lnTo>
                    <a:pt x="32" y="9"/>
                  </a:lnTo>
                  <a:lnTo>
                    <a:pt x="30" y="5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3" y="1"/>
                  </a:lnTo>
                  <a:lnTo>
                    <a:pt x="9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16" name="Freeform 528"/>
            <p:cNvSpPr>
              <a:spLocks/>
            </p:cNvSpPr>
            <p:nvPr/>
          </p:nvSpPr>
          <p:spPr bwMode="auto">
            <a:xfrm>
              <a:off x="885" y="1529"/>
              <a:ext cx="40" cy="6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7"/>
                </a:cxn>
                <a:cxn ang="0">
                  <a:pos x="1" y="43"/>
                </a:cxn>
                <a:cxn ang="0">
                  <a:pos x="2" y="49"/>
                </a:cxn>
                <a:cxn ang="0">
                  <a:pos x="5" y="53"/>
                </a:cxn>
                <a:cxn ang="0">
                  <a:pos x="7" y="57"/>
                </a:cxn>
                <a:cxn ang="0">
                  <a:pos x="11" y="60"/>
                </a:cxn>
                <a:cxn ang="0">
                  <a:pos x="14" y="63"/>
                </a:cxn>
                <a:cxn ang="0">
                  <a:pos x="18" y="63"/>
                </a:cxn>
                <a:cxn ang="0">
                  <a:pos x="23" y="63"/>
                </a:cxn>
                <a:cxn ang="0">
                  <a:pos x="26" y="61"/>
                </a:cxn>
                <a:cxn ang="0">
                  <a:pos x="30" y="58"/>
                </a:cxn>
                <a:cxn ang="0">
                  <a:pos x="33" y="54"/>
                </a:cxn>
                <a:cxn ang="0">
                  <a:pos x="36" y="50"/>
                </a:cxn>
                <a:cxn ang="0">
                  <a:pos x="37" y="44"/>
                </a:cxn>
                <a:cxn ang="0">
                  <a:pos x="39" y="39"/>
                </a:cxn>
                <a:cxn ang="0">
                  <a:pos x="39" y="32"/>
                </a:cxn>
                <a:cxn ang="0">
                  <a:pos x="39" y="25"/>
                </a:cxn>
                <a:cxn ang="0">
                  <a:pos x="39" y="19"/>
                </a:cxn>
                <a:cxn ang="0">
                  <a:pos x="36" y="14"/>
                </a:cxn>
                <a:cxn ang="0">
                  <a:pos x="34" y="9"/>
                </a:cxn>
                <a:cxn ang="0">
                  <a:pos x="31" y="5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0" y="4"/>
                </a:cxn>
                <a:cxn ang="0">
                  <a:pos x="7" y="8"/>
                </a:cxn>
                <a:cxn ang="0">
                  <a:pos x="4" y="12"/>
                </a:cxn>
                <a:cxn ang="0">
                  <a:pos x="1" y="18"/>
                </a:cxn>
                <a:cxn ang="0">
                  <a:pos x="0" y="23"/>
                </a:cxn>
                <a:cxn ang="0">
                  <a:pos x="0" y="30"/>
                </a:cxn>
              </a:cxnLst>
              <a:rect l="0" t="0" r="r" b="b"/>
              <a:pathLst>
                <a:path w="40" h="64">
                  <a:moveTo>
                    <a:pt x="0" y="30"/>
                  </a:moveTo>
                  <a:lnTo>
                    <a:pt x="0" y="37"/>
                  </a:lnTo>
                  <a:lnTo>
                    <a:pt x="1" y="43"/>
                  </a:lnTo>
                  <a:lnTo>
                    <a:pt x="2" y="49"/>
                  </a:lnTo>
                  <a:lnTo>
                    <a:pt x="5" y="53"/>
                  </a:lnTo>
                  <a:lnTo>
                    <a:pt x="7" y="57"/>
                  </a:lnTo>
                  <a:lnTo>
                    <a:pt x="11" y="60"/>
                  </a:lnTo>
                  <a:lnTo>
                    <a:pt x="14" y="63"/>
                  </a:lnTo>
                  <a:lnTo>
                    <a:pt x="18" y="63"/>
                  </a:lnTo>
                  <a:lnTo>
                    <a:pt x="23" y="63"/>
                  </a:lnTo>
                  <a:lnTo>
                    <a:pt x="26" y="61"/>
                  </a:lnTo>
                  <a:lnTo>
                    <a:pt x="30" y="58"/>
                  </a:lnTo>
                  <a:lnTo>
                    <a:pt x="33" y="54"/>
                  </a:lnTo>
                  <a:lnTo>
                    <a:pt x="36" y="50"/>
                  </a:lnTo>
                  <a:lnTo>
                    <a:pt x="37" y="44"/>
                  </a:lnTo>
                  <a:lnTo>
                    <a:pt x="39" y="39"/>
                  </a:lnTo>
                  <a:lnTo>
                    <a:pt x="39" y="32"/>
                  </a:lnTo>
                  <a:lnTo>
                    <a:pt x="39" y="25"/>
                  </a:lnTo>
                  <a:lnTo>
                    <a:pt x="39" y="19"/>
                  </a:lnTo>
                  <a:lnTo>
                    <a:pt x="36" y="14"/>
                  </a:lnTo>
                  <a:lnTo>
                    <a:pt x="34" y="9"/>
                  </a:lnTo>
                  <a:lnTo>
                    <a:pt x="31" y="5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8"/>
                  </a:lnTo>
                  <a:lnTo>
                    <a:pt x="0" y="23"/>
                  </a:lnTo>
                  <a:lnTo>
                    <a:pt x="0" y="3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24817" name="Freeform 529"/>
            <p:cNvSpPr>
              <a:spLocks/>
            </p:cNvSpPr>
            <p:nvPr/>
          </p:nvSpPr>
          <p:spPr bwMode="auto">
            <a:xfrm>
              <a:off x="1035" y="1313"/>
              <a:ext cx="143" cy="48"/>
            </a:xfrm>
            <a:custGeom>
              <a:avLst/>
              <a:gdLst/>
              <a:ahLst/>
              <a:cxnLst>
                <a:cxn ang="0">
                  <a:pos x="118" y="9"/>
                </a:cxn>
                <a:cxn ang="0">
                  <a:pos x="116" y="10"/>
                </a:cxn>
                <a:cxn ang="0">
                  <a:pos x="109" y="12"/>
                </a:cxn>
                <a:cxn ang="0">
                  <a:pos x="99" y="14"/>
                </a:cxn>
                <a:cxn ang="0">
                  <a:pos x="88" y="17"/>
                </a:cxn>
                <a:cxn ang="0">
                  <a:pos x="80" y="17"/>
                </a:cxn>
                <a:cxn ang="0">
                  <a:pos x="75" y="14"/>
                </a:cxn>
                <a:cxn ang="0">
                  <a:pos x="72" y="12"/>
                </a:cxn>
                <a:cxn ang="0">
                  <a:pos x="71" y="9"/>
                </a:cxn>
                <a:cxn ang="0">
                  <a:pos x="65" y="5"/>
                </a:cxn>
                <a:cxn ang="0">
                  <a:pos x="57" y="2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2" y="1"/>
                </a:cxn>
                <a:cxn ang="0">
                  <a:pos x="28" y="2"/>
                </a:cxn>
                <a:cxn ang="0">
                  <a:pos x="13" y="6"/>
                </a:cxn>
                <a:cxn ang="0">
                  <a:pos x="4" y="13"/>
                </a:cxn>
                <a:cxn ang="0">
                  <a:pos x="0" y="18"/>
                </a:cxn>
                <a:cxn ang="0">
                  <a:pos x="0" y="25"/>
                </a:cxn>
                <a:cxn ang="0">
                  <a:pos x="1" y="29"/>
                </a:cxn>
                <a:cxn ang="0">
                  <a:pos x="2" y="30"/>
                </a:cxn>
                <a:cxn ang="0">
                  <a:pos x="4" y="33"/>
                </a:cxn>
                <a:cxn ang="0">
                  <a:pos x="8" y="36"/>
                </a:cxn>
                <a:cxn ang="0">
                  <a:pos x="15" y="38"/>
                </a:cxn>
                <a:cxn ang="0">
                  <a:pos x="23" y="38"/>
                </a:cxn>
                <a:cxn ang="0">
                  <a:pos x="32" y="37"/>
                </a:cxn>
                <a:cxn ang="0">
                  <a:pos x="40" y="36"/>
                </a:cxn>
                <a:cxn ang="0">
                  <a:pos x="47" y="34"/>
                </a:cxn>
                <a:cxn ang="0">
                  <a:pos x="50" y="34"/>
                </a:cxn>
                <a:cxn ang="0">
                  <a:pos x="53" y="47"/>
                </a:cxn>
                <a:cxn ang="0">
                  <a:pos x="64" y="47"/>
                </a:cxn>
                <a:cxn ang="0">
                  <a:pos x="81" y="44"/>
                </a:cxn>
                <a:cxn ang="0">
                  <a:pos x="103" y="38"/>
                </a:cxn>
                <a:cxn ang="0">
                  <a:pos x="128" y="26"/>
                </a:cxn>
                <a:cxn ang="0">
                  <a:pos x="140" y="16"/>
                </a:cxn>
                <a:cxn ang="0">
                  <a:pos x="142" y="12"/>
                </a:cxn>
                <a:cxn ang="0">
                  <a:pos x="137" y="10"/>
                </a:cxn>
              </a:cxnLst>
              <a:rect l="0" t="0" r="r" b="b"/>
              <a:pathLst>
                <a:path w="143" h="48">
                  <a:moveTo>
                    <a:pt x="136" y="10"/>
                  </a:moveTo>
                  <a:lnTo>
                    <a:pt x="118" y="9"/>
                  </a:lnTo>
                  <a:lnTo>
                    <a:pt x="118" y="9"/>
                  </a:lnTo>
                  <a:lnTo>
                    <a:pt x="116" y="10"/>
                  </a:lnTo>
                  <a:lnTo>
                    <a:pt x="113" y="10"/>
                  </a:lnTo>
                  <a:lnTo>
                    <a:pt x="109" y="12"/>
                  </a:lnTo>
                  <a:lnTo>
                    <a:pt x="103" y="13"/>
                  </a:lnTo>
                  <a:lnTo>
                    <a:pt x="99" y="14"/>
                  </a:lnTo>
                  <a:lnTo>
                    <a:pt x="94" y="16"/>
                  </a:lnTo>
                  <a:lnTo>
                    <a:pt x="88" y="17"/>
                  </a:lnTo>
                  <a:lnTo>
                    <a:pt x="84" y="17"/>
                  </a:lnTo>
                  <a:lnTo>
                    <a:pt x="80" y="17"/>
                  </a:lnTo>
                  <a:lnTo>
                    <a:pt x="77" y="16"/>
                  </a:lnTo>
                  <a:lnTo>
                    <a:pt x="75" y="14"/>
                  </a:lnTo>
                  <a:lnTo>
                    <a:pt x="73" y="13"/>
                  </a:lnTo>
                  <a:lnTo>
                    <a:pt x="72" y="12"/>
                  </a:lnTo>
                  <a:lnTo>
                    <a:pt x="71" y="10"/>
                  </a:lnTo>
                  <a:lnTo>
                    <a:pt x="71" y="9"/>
                  </a:lnTo>
                  <a:lnTo>
                    <a:pt x="68" y="6"/>
                  </a:lnTo>
                  <a:lnTo>
                    <a:pt x="65" y="5"/>
                  </a:lnTo>
                  <a:lnTo>
                    <a:pt x="61" y="4"/>
                  </a:lnTo>
                  <a:lnTo>
                    <a:pt x="57" y="2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2" y="1"/>
                  </a:lnTo>
                  <a:lnTo>
                    <a:pt x="36" y="1"/>
                  </a:lnTo>
                  <a:lnTo>
                    <a:pt x="28" y="2"/>
                  </a:lnTo>
                  <a:lnTo>
                    <a:pt x="21" y="5"/>
                  </a:lnTo>
                  <a:lnTo>
                    <a:pt x="13" y="6"/>
                  </a:lnTo>
                  <a:lnTo>
                    <a:pt x="8" y="9"/>
                  </a:lnTo>
                  <a:lnTo>
                    <a:pt x="4" y="13"/>
                  </a:lnTo>
                  <a:lnTo>
                    <a:pt x="1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1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3"/>
                  </a:lnTo>
                  <a:lnTo>
                    <a:pt x="5" y="34"/>
                  </a:lnTo>
                  <a:lnTo>
                    <a:pt x="8" y="36"/>
                  </a:lnTo>
                  <a:lnTo>
                    <a:pt x="10" y="37"/>
                  </a:lnTo>
                  <a:lnTo>
                    <a:pt x="15" y="38"/>
                  </a:lnTo>
                  <a:lnTo>
                    <a:pt x="19" y="38"/>
                  </a:lnTo>
                  <a:lnTo>
                    <a:pt x="23" y="38"/>
                  </a:lnTo>
                  <a:lnTo>
                    <a:pt x="27" y="38"/>
                  </a:lnTo>
                  <a:lnTo>
                    <a:pt x="32" y="37"/>
                  </a:lnTo>
                  <a:lnTo>
                    <a:pt x="36" y="36"/>
                  </a:lnTo>
                  <a:lnTo>
                    <a:pt x="40" y="36"/>
                  </a:lnTo>
                  <a:lnTo>
                    <a:pt x="45" y="34"/>
                  </a:lnTo>
                  <a:lnTo>
                    <a:pt x="47" y="34"/>
                  </a:lnTo>
                  <a:lnTo>
                    <a:pt x="49" y="34"/>
                  </a:lnTo>
                  <a:lnTo>
                    <a:pt x="50" y="34"/>
                  </a:lnTo>
                  <a:lnTo>
                    <a:pt x="51" y="47"/>
                  </a:lnTo>
                  <a:lnTo>
                    <a:pt x="53" y="47"/>
                  </a:lnTo>
                  <a:lnTo>
                    <a:pt x="57" y="47"/>
                  </a:lnTo>
                  <a:lnTo>
                    <a:pt x="64" y="47"/>
                  </a:lnTo>
                  <a:lnTo>
                    <a:pt x="72" y="45"/>
                  </a:lnTo>
                  <a:lnTo>
                    <a:pt x="81" y="44"/>
                  </a:lnTo>
                  <a:lnTo>
                    <a:pt x="92" y="42"/>
                  </a:lnTo>
                  <a:lnTo>
                    <a:pt x="103" y="38"/>
                  </a:lnTo>
                  <a:lnTo>
                    <a:pt x="114" y="34"/>
                  </a:lnTo>
                  <a:lnTo>
                    <a:pt x="128" y="26"/>
                  </a:lnTo>
                  <a:lnTo>
                    <a:pt x="136" y="20"/>
                  </a:lnTo>
                  <a:lnTo>
                    <a:pt x="140" y="16"/>
                  </a:lnTo>
                  <a:lnTo>
                    <a:pt x="142" y="13"/>
                  </a:lnTo>
                  <a:lnTo>
                    <a:pt x="142" y="12"/>
                  </a:lnTo>
                  <a:lnTo>
                    <a:pt x="139" y="10"/>
                  </a:lnTo>
                  <a:lnTo>
                    <a:pt x="137" y="10"/>
                  </a:lnTo>
                  <a:lnTo>
                    <a:pt x="136" y="1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524818" name="Group 530"/>
            <p:cNvGrpSpPr>
              <a:grpSpLocks/>
            </p:cNvGrpSpPr>
            <p:nvPr/>
          </p:nvGrpSpPr>
          <p:grpSpPr bwMode="auto">
            <a:xfrm>
              <a:off x="1222" y="783"/>
              <a:ext cx="652" cy="958"/>
              <a:chOff x="1222" y="783"/>
              <a:chExt cx="652" cy="958"/>
            </a:xfrm>
          </p:grpSpPr>
          <p:sp>
            <p:nvSpPr>
              <p:cNvPr id="524819" name="Freeform 531"/>
              <p:cNvSpPr>
                <a:spLocks/>
              </p:cNvSpPr>
              <p:nvPr/>
            </p:nvSpPr>
            <p:spPr bwMode="auto">
              <a:xfrm>
                <a:off x="1222" y="989"/>
                <a:ext cx="652" cy="752"/>
              </a:xfrm>
              <a:custGeom>
                <a:avLst/>
                <a:gdLst/>
                <a:ahLst/>
                <a:cxnLst>
                  <a:cxn ang="0">
                    <a:pos x="641" y="641"/>
                  </a:cxn>
                  <a:cxn ang="0">
                    <a:pos x="651" y="622"/>
                  </a:cxn>
                  <a:cxn ang="0">
                    <a:pos x="458" y="0"/>
                  </a:cxn>
                  <a:cxn ang="0">
                    <a:pos x="18" y="100"/>
                  </a:cxn>
                  <a:cxn ang="0">
                    <a:pos x="0" y="148"/>
                  </a:cxn>
                  <a:cxn ang="0">
                    <a:pos x="207" y="751"/>
                  </a:cxn>
                  <a:cxn ang="0">
                    <a:pos x="641" y="641"/>
                  </a:cxn>
                </a:cxnLst>
                <a:rect l="0" t="0" r="r" b="b"/>
                <a:pathLst>
                  <a:path w="652" h="752">
                    <a:moveTo>
                      <a:pt x="641" y="641"/>
                    </a:moveTo>
                    <a:lnTo>
                      <a:pt x="651" y="622"/>
                    </a:lnTo>
                    <a:lnTo>
                      <a:pt x="458" y="0"/>
                    </a:lnTo>
                    <a:lnTo>
                      <a:pt x="18" y="100"/>
                    </a:lnTo>
                    <a:lnTo>
                      <a:pt x="0" y="148"/>
                    </a:lnTo>
                    <a:lnTo>
                      <a:pt x="207" y="751"/>
                    </a:lnTo>
                    <a:lnTo>
                      <a:pt x="641" y="641"/>
                    </a:lnTo>
                  </a:path>
                </a:pathLst>
              </a:custGeom>
              <a:solidFill>
                <a:srgbClr val="77777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20" name="Freeform 532"/>
              <p:cNvSpPr>
                <a:spLocks/>
              </p:cNvSpPr>
              <p:nvPr/>
            </p:nvSpPr>
            <p:spPr bwMode="auto">
              <a:xfrm>
                <a:off x="1241" y="984"/>
                <a:ext cx="633" cy="736"/>
              </a:xfrm>
              <a:custGeom>
                <a:avLst/>
                <a:gdLst/>
                <a:ahLst/>
                <a:cxnLst>
                  <a:cxn ang="0">
                    <a:pos x="632" y="627"/>
                  </a:cxn>
                  <a:cxn ang="0">
                    <a:pos x="477" y="35"/>
                  </a:cxn>
                  <a:cxn ang="0">
                    <a:pos x="477" y="34"/>
                  </a:cxn>
                  <a:cxn ang="0">
                    <a:pos x="477" y="33"/>
                  </a:cxn>
                  <a:cxn ang="0">
                    <a:pos x="477" y="29"/>
                  </a:cxn>
                  <a:cxn ang="0">
                    <a:pos x="474" y="26"/>
                  </a:cxn>
                  <a:cxn ang="0">
                    <a:pos x="470" y="22"/>
                  </a:cxn>
                  <a:cxn ang="0">
                    <a:pos x="465" y="16"/>
                  </a:cxn>
                  <a:cxn ang="0">
                    <a:pos x="458" y="11"/>
                  </a:cxn>
                  <a:cxn ang="0">
                    <a:pos x="447" y="4"/>
                  </a:cxn>
                  <a:cxn ang="0">
                    <a:pos x="439" y="2"/>
                  </a:cxn>
                  <a:cxn ang="0">
                    <a:pos x="430" y="0"/>
                  </a:cxn>
                  <a:cxn ang="0">
                    <a:pos x="420" y="0"/>
                  </a:cxn>
                  <a:cxn ang="0">
                    <a:pos x="410" y="0"/>
                  </a:cxn>
                  <a:cxn ang="0">
                    <a:pos x="401" y="1"/>
                  </a:cxn>
                  <a:cxn ang="0">
                    <a:pos x="395" y="2"/>
                  </a:cxn>
                  <a:cxn ang="0">
                    <a:pos x="390" y="3"/>
                  </a:cxn>
                  <a:cxn ang="0">
                    <a:pos x="387" y="3"/>
                  </a:cxn>
                  <a:cxn ang="0">
                    <a:pos x="0" y="105"/>
                  </a:cxn>
                  <a:cxn ang="0">
                    <a:pos x="1" y="105"/>
                  </a:cxn>
                  <a:cxn ang="0">
                    <a:pos x="1" y="105"/>
                  </a:cxn>
                  <a:cxn ang="0">
                    <a:pos x="2" y="104"/>
                  </a:cxn>
                  <a:cxn ang="0">
                    <a:pos x="3" y="104"/>
                  </a:cxn>
                  <a:cxn ang="0">
                    <a:pos x="6" y="104"/>
                  </a:cxn>
                  <a:cxn ang="0">
                    <a:pos x="8" y="104"/>
                  </a:cxn>
                  <a:cxn ang="0">
                    <a:pos x="12" y="104"/>
                  </a:cxn>
                  <a:cxn ang="0">
                    <a:pos x="17" y="104"/>
                  </a:cxn>
                  <a:cxn ang="0">
                    <a:pos x="26" y="107"/>
                  </a:cxn>
                  <a:cxn ang="0">
                    <a:pos x="34" y="114"/>
                  </a:cxn>
                  <a:cxn ang="0">
                    <a:pos x="40" y="122"/>
                  </a:cxn>
                  <a:cxn ang="0">
                    <a:pos x="47" y="131"/>
                  </a:cxn>
                  <a:cxn ang="0">
                    <a:pos x="50" y="140"/>
                  </a:cxn>
                  <a:cxn ang="0">
                    <a:pos x="54" y="148"/>
                  </a:cxn>
                  <a:cxn ang="0">
                    <a:pos x="57" y="153"/>
                  </a:cxn>
                  <a:cxn ang="0">
                    <a:pos x="57" y="156"/>
                  </a:cxn>
                  <a:cxn ang="0">
                    <a:pos x="200" y="735"/>
                  </a:cxn>
                  <a:cxn ang="0">
                    <a:pos x="632" y="627"/>
                  </a:cxn>
                </a:cxnLst>
                <a:rect l="0" t="0" r="r" b="b"/>
                <a:pathLst>
                  <a:path w="633" h="736">
                    <a:moveTo>
                      <a:pt x="632" y="627"/>
                    </a:moveTo>
                    <a:lnTo>
                      <a:pt x="477" y="35"/>
                    </a:lnTo>
                    <a:lnTo>
                      <a:pt x="477" y="34"/>
                    </a:lnTo>
                    <a:lnTo>
                      <a:pt x="477" y="33"/>
                    </a:lnTo>
                    <a:lnTo>
                      <a:pt x="477" y="29"/>
                    </a:lnTo>
                    <a:lnTo>
                      <a:pt x="474" y="26"/>
                    </a:lnTo>
                    <a:lnTo>
                      <a:pt x="470" y="22"/>
                    </a:lnTo>
                    <a:lnTo>
                      <a:pt x="465" y="16"/>
                    </a:lnTo>
                    <a:lnTo>
                      <a:pt x="458" y="11"/>
                    </a:lnTo>
                    <a:lnTo>
                      <a:pt x="447" y="4"/>
                    </a:lnTo>
                    <a:lnTo>
                      <a:pt x="439" y="2"/>
                    </a:lnTo>
                    <a:lnTo>
                      <a:pt x="430" y="0"/>
                    </a:lnTo>
                    <a:lnTo>
                      <a:pt x="420" y="0"/>
                    </a:lnTo>
                    <a:lnTo>
                      <a:pt x="410" y="0"/>
                    </a:lnTo>
                    <a:lnTo>
                      <a:pt x="401" y="1"/>
                    </a:lnTo>
                    <a:lnTo>
                      <a:pt x="395" y="2"/>
                    </a:lnTo>
                    <a:lnTo>
                      <a:pt x="390" y="3"/>
                    </a:lnTo>
                    <a:lnTo>
                      <a:pt x="387" y="3"/>
                    </a:lnTo>
                    <a:lnTo>
                      <a:pt x="0" y="105"/>
                    </a:lnTo>
                    <a:lnTo>
                      <a:pt x="1" y="105"/>
                    </a:lnTo>
                    <a:lnTo>
                      <a:pt x="1" y="105"/>
                    </a:lnTo>
                    <a:lnTo>
                      <a:pt x="2" y="104"/>
                    </a:lnTo>
                    <a:lnTo>
                      <a:pt x="3" y="104"/>
                    </a:lnTo>
                    <a:lnTo>
                      <a:pt x="6" y="104"/>
                    </a:lnTo>
                    <a:lnTo>
                      <a:pt x="8" y="104"/>
                    </a:lnTo>
                    <a:lnTo>
                      <a:pt x="12" y="104"/>
                    </a:lnTo>
                    <a:lnTo>
                      <a:pt x="17" y="104"/>
                    </a:lnTo>
                    <a:lnTo>
                      <a:pt x="26" y="107"/>
                    </a:lnTo>
                    <a:lnTo>
                      <a:pt x="34" y="114"/>
                    </a:lnTo>
                    <a:lnTo>
                      <a:pt x="40" y="122"/>
                    </a:lnTo>
                    <a:lnTo>
                      <a:pt x="47" y="131"/>
                    </a:lnTo>
                    <a:lnTo>
                      <a:pt x="50" y="140"/>
                    </a:lnTo>
                    <a:lnTo>
                      <a:pt x="54" y="148"/>
                    </a:lnTo>
                    <a:lnTo>
                      <a:pt x="57" y="153"/>
                    </a:lnTo>
                    <a:lnTo>
                      <a:pt x="57" y="156"/>
                    </a:lnTo>
                    <a:lnTo>
                      <a:pt x="200" y="735"/>
                    </a:lnTo>
                    <a:lnTo>
                      <a:pt x="632" y="627"/>
                    </a:lnTo>
                  </a:path>
                </a:pathLst>
              </a:custGeom>
              <a:solidFill>
                <a:srgbClr val="DDDDDD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21" name="Freeform 533"/>
              <p:cNvSpPr>
                <a:spLocks/>
              </p:cNvSpPr>
              <p:nvPr/>
            </p:nvSpPr>
            <p:spPr bwMode="auto">
              <a:xfrm>
                <a:off x="1391" y="1323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22" name="Freeform 534"/>
              <p:cNvSpPr>
                <a:spLocks/>
              </p:cNvSpPr>
              <p:nvPr/>
            </p:nvSpPr>
            <p:spPr bwMode="auto">
              <a:xfrm>
                <a:off x="1345" y="1092"/>
                <a:ext cx="377" cy="174"/>
              </a:xfrm>
              <a:custGeom>
                <a:avLst/>
                <a:gdLst/>
                <a:ahLst/>
                <a:cxnLst>
                  <a:cxn ang="0">
                    <a:pos x="376" y="84"/>
                  </a:cxn>
                  <a:cxn ang="0">
                    <a:pos x="354" y="0"/>
                  </a:cxn>
                  <a:cxn ang="0">
                    <a:pos x="0" y="90"/>
                  </a:cxn>
                  <a:cxn ang="0">
                    <a:pos x="21" y="173"/>
                  </a:cxn>
                  <a:cxn ang="0">
                    <a:pos x="376" y="84"/>
                  </a:cxn>
                </a:cxnLst>
                <a:rect l="0" t="0" r="r" b="b"/>
                <a:pathLst>
                  <a:path w="377" h="174">
                    <a:moveTo>
                      <a:pt x="376" y="84"/>
                    </a:moveTo>
                    <a:lnTo>
                      <a:pt x="354" y="0"/>
                    </a:lnTo>
                    <a:lnTo>
                      <a:pt x="0" y="90"/>
                    </a:lnTo>
                    <a:lnTo>
                      <a:pt x="21" y="173"/>
                    </a:lnTo>
                    <a:lnTo>
                      <a:pt x="376" y="8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23" name="Freeform 535"/>
              <p:cNvSpPr>
                <a:spLocks/>
              </p:cNvSpPr>
              <p:nvPr/>
            </p:nvSpPr>
            <p:spPr bwMode="auto">
              <a:xfrm>
                <a:off x="1345" y="1102"/>
                <a:ext cx="373" cy="169"/>
              </a:xfrm>
              <a:custGeom>
                <a:avLst/>
                <a:gdLst/>
                <a:ahLst/>
                <a:cxnLst>
                  <a:cxn ang="0">
                    <a:pos x="372" y="75"/>
                  </a:cxn>
                  <a:cxn ang="0">
                    <a:pos x="352" y="0"/>
                  </a:cxn>
                  <a:cxn ang="0">
                    <a:pos x="0" y="88"/>
                  </a:cxn>
                  <a:cxn ang="0">
                    <a:pos x="19" y="168"/>
                  </a:cxn>
                  <a:cxn ang="0">
                    <a:pos x="372" y="75"/>
                  </a:cxn>
                </a:cxnLst>
                <a:rect l="0" t="0" r="r" b="b"/>
                <a:pathLst>
                  <a:path w="373" h="169">
                    <a:moveTo>
                      <a:pt x="372" y="75"/>
                    </a:moveTo>
                    <a:lnTo>
                      <a:pt x="352" y="0"/>
                    </a:lnTo>
                    <a:lnTo>
                      <a:pt x="0" y="88"/>
                    </a:lnTo>
                    <a:lnTo>
                      <a:pt x="19" y="168"/>
                    </a:lnTo>
                    <a:lnTo>
                      <a:pt x="372" y="75"/>
                    </a:lnTo>
                  </a:path>
                </a:pathLst>
              </a:custGeom>
              <a:solidFill>
                <a:srgbClr val="00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24" name="Freeform 536"/>
              <p:cNvSpPr>
                <a:spLocks/>
              </p:cNvSpPr>
              <p:nvPr/>
            </p:nvSpPr>
            <p:spPr bwMode="auto">
              <a:xfrm>
                <a:off x="1404" y="1052"/>
                <a:ext cx="205" cy="74"/>
              </a:xfrm>
              <a:custGeom>
                <a:avLst/>
                <a:gdLst/>
                <a:ahLst/>
                <a:cxnLst>
                  <a:cxn ang="0">
                    <a:pos x="204" y="24"/>
                  </a:cxn>
                  <a:cxn ang="0">
                    <a:pos x="197" y="0"/>
                  </a:cxn>
                  <a:cxn ang="0">
                    <a:pos x="0" y="48"/>
                  </a:cxn>
                  <a:cxn ang="0">
                    <a:pos x="6" y="73"/>
                  </a:cxn>
                  <a:cxn ang="0">
                    <a:pos x="204" y="24"/>
                  </a:cxn>
                </a:cxnLst>
                <a:rect l="0" t="0" r="r" b="b"/>
                <a:pathLst>
                  <a:path w="205" h="74">
                    <a:moveTo>
                      <a:pt x="204" y="24"/>
                    </a:moveTo>
                    <a:lnTo>
                      <a:pt x="197" y="0"/>
                    </a:lnTo>
                    <a:lnTo>
                      <a:pt x="0" y="48"/>
                    </a:lnTo>
                    <a:lnTo>
                      <a:pt x="6" y="73"/>
                    </a:lnTo>
                    <a:lnTo>
                      <a:pt x="204" y="2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25" name="Freeform 537"/>
              <p:cNvSpPr>
                <a:spLocks/>
              </p:cNvSpPr>
              <p:nvPr/>
            </p:nvSpPr>
            <p:spPr bwMode="auto">
              <a:xfrm>
                <a:off x="1467" y="1304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26" name="Freeform 538"/>
              <p:cNvSpPr>
                <a:spLocks/>
              </p:cNvSpPr>
              <p:nvPr/>
            </p:nvSpPr>
            <p:spPr bwMode="auto">
              <a:xfrm>
                <a:off x="1541" y="1285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27" name="Freeform 539"/>
              <p:cNvSpPr>
                <a:spLocks/>
              </p:cNvSpPr>
              <p:nvPr/>
            </p:nvSpPr>
            <p:spPr bwMode="auto">
              <a:xfrm>
                <a:off x="1616" y="1265"/>
                <a:ext cx="69" cy="66"/>
              </a:xfrm>
              <a:custGeom>
                <a:avLst/>
                <a:gdLst/>
                <a:ahLst/>
                <a:cxnLst>
                  <a:cxn ang="0">
                    <a:pos x="68" y="52"/>
                  </a:cxn>
                  <a:cxn ang="0">
                    <a:pos x="55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8" y="52"/>
                  </a:cxn>
                </a:cxnLst>
                <a:rect l="0" t="0" r="r" b="b"/>
                <a:pathLst>
                  <a:path w="69" h="66">
                    <a:moveTo>
                      <a:pt x="68" y="52"/>
                    </a:moveTo>
                    <a:lnTo>
                      <a:pt x="55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8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28" name="Freeform 540"/>
              <p:cNvSpPr>
                <a:spLocks/>
              </p:cNvSpPr>
              <p:nvPr/>
            </p:nvSpPr>
            <p:spPr bwMode="auto">
              <a:xfrm>
                <a:off x="1691" y="1247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29" name="Freeform 541"/>
              <p:cNvSpPr>
                <a:spLocks/>
              </p:cNvSpPr>
              <p:nvPr/>
            </p:nvSpPr>
            <p:spPr bwMode="auto">
              <a:xfrm>
                <a:off x="1408" y="1393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30" name="Freeform 542"/>
              <p:cNvSpPr>
                <a:spLocks/>
              </p:cNvSpPr>
              <p:nvPr/>
            </p:nvSpPr>
            <p:spPr bwMode="auto">
              <a:xfrm>
                <a:off x="1483" y="1373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31" name="Freeform 543"/>
              <p:cNvSpPr>
                <a:spLocks/>
              </p:cNvSpPr>
              <p:nvPr/>
            </p:nvSpPr>
            <p:spPr bwMode="auto">
              <a:xfrm>
                <a:off x="1559" y="1355"/>
                <a:ext cx="68" cy="65"/>
              </a:xfrm>
              <a:custGeom>
                <a:avLst/>
                <a:gdLst/>
                <a:ahLst/>
                <a:cxnLst>
                  <a:cxn ang="0">
                    <a:pos x="67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7" y="50"/>
                  </a:cxn>
                </a:cxnLst>
                <a:rect l="0" t="0" r="r" b="b"/>
                <a:pathLst>
                  <a:path w="68" h="65">
                    <a:moveTo>
                      <a:pt x="67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7" y="5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32" name="Freeform 544"/>
              <p:cNvSpPr>
                <a:spLocks/>
              </p:cNvSpPr>
              <p:nvPr/>
            </p:nvSpPr>
            <p:spPr bwMode="auto">
              <a:xfrm>
                <a:off x="1635" y="1336"/>
                <a:ext cx="66" cy="66"/>
              </a:xfrm>
              <a:custGeom>
                <a:avLst/>
                <a:gdLst/>
                <a:ahLst/>
                <a:cxnLst>
                  <a:cxn ang="0">
                    <a:pos x="65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5" y="51"/>
                  </a:cxn>
                </a:cxnLst>
                <a:rect l="0" t="0" r="r" b="b"/>
                <a:pathLst>
                  <a:path w="66" h="66">
                    <a:moveTo>
                      <a:pt x="65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5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33" name="Freeform 545"/>
              <p:cNvSpPr>
                <a:spLocks/>
              </p:cNvSpPr>
              <p:nvPr/>
            </p:nvSpPr>
            <p:spPr bwMode="auto">
              <a:xfrm>
                <a:off x="1709" y="1316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34" name="Freeform 546"/>
              <p:cNvSpPr>
                <a:spLocks/>
              </p:cNvSpPr>
              <p:nvPr/>
            </p:nvSpPr>
            <p:spPr bwMode="auto">
              <a:xfrm>
                <a:off x="1427" y="1462"/>
                <a:ext cx="66" cy="68"/>
              </a:xfrm>
              <a:custGeom>
                <a:avLst/>
                <a:gdLst/>
                <a:ahLst/>
                <a:cxnLst>
                  <a:cxn ang="0">
                    <a:pos x="65" y="53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7"/>
                  </a:cxn>
                  <a:cxn ang="0">
                    <a:pos x="65" y="53"/>
                  </a:cxn>
                </a:cxnLst>
                <a:rect l="0" t="0" r="r" b="b"/>
                <a:pathLst>
                  <a:path w="66" h="68">
                    <a:moveTo>
                      <a:pt x="65" y="53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7"/>
                    </a:lnTo>
                    <a:lnTo>
                      <a:pt x="65" y="53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35" name="Freeform 547"/>
              <p:cNvSpPr>
                <a:spLocks/>
              </p:cNvSpPr>
              <p:nvPr/>
            </p:nvSpPr>
            <p:spPr bwMode="auto">
              <a:xfrm>
                <a:off x="1501" y="1444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36" name="Freeform 548"/>
              <p:cNvSpPr>
                <a:spLocks/>
              </p:cNvSpPr>
              <p:nvPr/>
            </p:nvSpPr>
            <p:spPr bwMode="auto">
              <a:xfrm>
                <a:off x="1577" y="1425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37" name="Freeform 549"/>
              <p:cNvSpPr>
                <a:spLocks/>
              </p:cNvSpPr>
              <p:nvPr/>
            </p:nvSpPr>
            <p:spPr bwMode="auto">
              <a:xfrm>
                <a:off x="1652" y="1405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38" name="Freeform 550"/>
              <p:cNvSpPr>
                <a:spLocks/>
              </p:cNvSpPr>
              <p:nvPr/>
            </p:nvSpPr>
            <p:spPr bwMode="auto">
              <a:xfrm>
                <a:off x="1472" y="129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39" name="Freeform 551"/>
              <p:cNvSpPr>
                <a:spLocks/>
              </p:cNvSpPr>
              <p:nvPr/>
            </p:nvSpPr>
            <p:spPr bwMode="auto">
              <a:xfrm>
                <a:off x="1548" y="1276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40" name="Freeform 552"/>
              <p:cNvSpPr>
                <a:spLocks/>
              </p:cNvSpPr>
              <p:nvPr/>
            </p:nvSpPr>
            <p:spPr bwMode="auto">
              <a:xfrm>
                <a:off x="1623" y="1258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41" name="Freeform 553"/>
              <p:cNvSpPr>
                <a:spLocks/>
              </p:cNvSpPr>
              <p:nvPr/>
            </p:nvSpPr>
            <p:spPr bwMode="auto">
              <a:xfrm>
                <a:off x="1490" y="136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42" name="Freeform 554"/>
              <p:cNvSpPr>
                <a:spLocks/>
              </p:cNvSpPr>
              <p:nvPr/>
            </p:nvSpPr>
            <p:spPr bwMode="auto">
              <a:xfrm>
                <a:off x="1566" y="1347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43" name="Freeform 555"/>
              <p:cNvSpPr>
                <a:spLocks/>
              </p:cNvSpPr>
              <p:nvPr/>
            </p:nvSpPr>
            <p:spPr bwMode="auto">
              <a:xfrm>
                <a:off x="1641" y="1327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44" name="Freeform 556"/>
              <p:cNvSpPr>
                <a:spLocks/>
              </p:cNvSpPr>
              <p:nvPr/>
            </p:nvSpPr>
            <p:spPr bwMode="auto">
              <a:xfrm>
                <a:off x="1508" y="1436"/>
                <a:ext cx="69" cy="66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8" y="51"/>
                  </a:cxn>
                </a:cxnLst>
                <a:rect l="0" t="0" r="r" b="b"/>
                <a:pathLst>
                  <a:path w="69" h="66">
                    <a:moveTo>
                      <a:pt x="68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8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45" name="Freeform 557"/>
              <p:cNvSpPr>
                <a:spLocks/>
              </p:cNvSpPr>
              <p:nvPr/>
            </p:nvSpPr>
            <p:spPr bwMode="auto">
              <a:xfrm>
                <a:off x="1583" y="1416"/>
                <a:ext cx="67" cy="67"/>
              </a:xfrm>
              <a:custGeom>
                <a:avLst/>
                <a:gdLst/>
                <a:ahLst/>
                <a:cxnLst>
                  <a:cxn ang="0">
                    <a:pos x="66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6" y="52"/>
                  </a:cxn>
                </a:cxnLst>
                <a:rect l="0" t="0" r="r" b="b"/>
                <a:pathLst>
                  <a:path w="67" h="67">
                    <a:moveTo>
                      <a:pt x="66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6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46" name="Freeform 558"/>
              <p:cNvSpPr>
                <a:spLocks/>
              </p:cNvSpPr>
              <p:nvPr/>
            </p:nvSpPr>
            <p:spPr bwMode="auto">
              <a:xfrm>
                <a:off x="1658" y="1399"/>
                <a:ext cx="68" cy="64"/>
              </a:xfrm>
              <a:custGeom>
                <a:avLst/>
                <a:gdLst/>
                <a:ahLst/>
                <a:cxnLst>
                  <a:cxn ang="0">
                    <a:pos x="67" y="49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3"/>
                  </a:cxn>
                  <a:cxn ang="0">
                    <a:pos x="67" y="49"/>
                  </a:cxn>
                </a:cxnLst>
                <a:rect l="0" t="0" r="r" b="b"/>
                <a:pathLst>
                  <a:path w="68" h="64">
                    <a:moveTo>
                      <a:pt x="67" y="49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3"/>
                    </a:lnTo>
                    <a:lnTo>
                      <a:pt x="67" y="49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47" name="Freeform 559"/>
              <p:cNvSpPr>
                <a:spLocks/>
              </p:cNvSpPr>
              <p:nvPr/>
            </p:nvSpPr>
            <p:spPr bwMode="auto">
              <a:xfrm>
                <a:off x="1728" y="1387"/>
                <a:ext cx="67" cy="65"/>
              </a:xfrm>
              <a:custGeom>
                <a:avLst/>
                <a:gdLst/>
                <a:ahLst/>
                <a:cxnLst>
                  <a:cxn ang="0">
                    <a:pos x="66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6" y="50"/>
                  </a:cxn>
                </a:cxnLst>
                <a:rect l="0" t="0" r="r" b="b"/>
                <a:pathLst>
                  <a:path w="67" h="65">
                    <a:moveTo>
                      <a:pt x="66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6" y="50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48" name="Freeform 560"/>
              <p:cNvSpPr>
                <a:spLocks/>
              </p:cNvSpPr>
              <p:nvPr/>
            </p:nvSpPr>
            <p:spPr bwMode="auto">
              <a:xfrm>
                <a:off x="1443" y="1533"/>
                <a:ext cx="69" cy="66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8" y="51"/>
                  </a:cxn>
                </a:cxnLst>
                <a:rect l="0" t="0" r="r" b="b"/>
                <a:pathLst>
                  <a:path w="69" h="66">
                    <a:moveTo>
                      <a:pt x="68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8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49" name="Freeform 561"/>
              <p:cNvSpPr>
                <a:spLocks/>
              </p:cNvSpPr>
              <p:nvPr/>
            </p:nvSpPr>
            <p:spPr bwMode="auto">
              <a:xfrm>
                <a:off x="1519" y="1513"/>
                <a:ext cx="67" cy="67"/>
              </a:xfrm>
              <a:custGeom>
                <a:avLst/>
                <a:gdLst/>
                <a:ahLst/>
                <a:cxnLst>
                  <a:cxn ang="0">
                    <a:pos x="66" y="52"/>
                  </a:cxn>
                  <a:cxn ang="0">
                    <a:pos x="53" y="0"/>
                  </a:cxn>
                  <a:cxn ang="0">
                    <a:pos x="0" y="14"/>
                  </a:cxn>
                  <a:cxn ang="0">
                    <a:pos x="12" y="66"/>
                  </a:cxn>
                  <a:cxn ang="0">
                    <a:pos x="66" y="52"/>
                  </a:cxn>
                </a:cxnLst>
                <a:rect l="0" t="0" r="r" b="b"/>
                <a:pathLst>
                  <a:path w="67" h="67">
                    <a:moveTo>
                      <a:pt x="66" y="52"/>
                    </a:moveTo>
                    <a:lnTo>
                      <a:pt x="53" y="0"/>
                    </a:lnTo>
                    <a:lnTo>
                      <a:pt x="0" y="14"/>
                    </a:lnTo>
                    <a:lnTo>
                      <a:pt x="12" y="66"/>
                    </a:lnTo>
                    <a:lnTo>
                      <a:pt x="66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50" name="Freeform 562"/>
              <p:cNvSpPr>
                <a:spLocks/>
              </p:cNvSpPr>
              <p:nvPr/>
            </p:nvSpPr>
            <p:spPr bwMode="auto">
              <a:xfrm>
                <a:off x="1526" y="1505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51" name="Freeform 563"/>
              <p:cNvSpPr>
                <a:spLocks/>
              </p:cNvSpPr>
              <p:nvPr/>
            </p:nvSpPr>
            <p:spPr bwMode="auto">
              <a:xfrm>
                <a:off x="1593" y="1494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52" name="Freeform 564"/>
              <p:cNvSpPr>
                <a:spLocks/>
              </p:cNvSpPr>
              <p:nvPr/>
            </p:nvSpPr>
            <p:spPr bwMode="auto">
              <a:xfrm>
                <a:off x="1601" y="1488"/>
                <a:ext cx="68" cy="65"/>
              </a:xfrm>
              <a:custGeom>
                <a:avLst/>
                <a:gdLst/>
                <a:ahLst/>
                <a:cxnLst>
                  <a:cxn ang="0">
                    <a:pos x="67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7" y="50"/>
                  </a:cxn>
                </a:cxnLst>
                <a:rect l="0" t="0" r="r" b="b"/>
                <a:pathLst>
                  <a:path w="68" h="65">
                    <a:moveTo>
                      <a:pt x="67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7" y="50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53" name="Freeform 565"/>
              <p:cNvSpPr>
                <a:spLocks/>
              </p:cNvSpPr>
              <p:nvPr/>
            </p:nvSpPr>
            <p:spPr bwMode="auto">
              <a:xfrm>
                <a:off x="1669" y="147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54" name="Freeform 566"/>
              <p:cNvSpPr>
                <a:spLocks/>
              </p:cNvSpPr>
              <p:nvPr/>
            </p:nvSpPr>
            <p:spPr bwMode="auto">
              <a:xfrm>
                <a:off x="1675" y="1468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55" name="Freeform 567"/>
              <p:cNvSpPr>
                <a:spLocks/>
              </p:cNvSpPr>
              <p:nvPr/>
            </p:nvSpPr>
            <p:spPr bwMode="auto">
              <a:xfrm>
                <a:off x="1461" y="1602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56" name="Freeform 568"/>
              <p:cNvSpPr>
                <a:spLocks/>
              </p:cNvSpPr>
              <p:nvPr/>
            </p:nvSpPr>
            <p:spPr bwMode="auto">
              <a:xfrm>
                <a:off x="1537" y="1584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57" name="Freeform 569"/>
              <p:cNvSpPr>
                <a:spLocks/>
              </p:cNvSpPr>
              <p:nvPr/>
            </p:nvSpPr>
            <p:spPr bwMode="auto">
              <a:xfrm>
                <a:off x="1610" y="1545"/>
                <a:ext cx="145" cy="87"/>
              </a:xfrm>
              <a:custGeom>
                <a:avLst/>
                <a:gdLst/>
                <a:ahLst/>
                <a:cxnLst>
                  <a:cxn ang="0">
                    <a:pos x="144" y="52"/>
                  </a:cxn>
                  <a:cxn ang="0">
                    <a:pos x="131" y="0"/>
                  </a:cxn>
                  <a:cxn ang="0">
                    <a:pos x="0" y="33"/>
                  </a:cxn>
                  <a:cxn ang="0">
                    <a:pos x="13" y="86"/>
                  </a:cxn>
                  <a:cxn ang="0">
                    <a:pos x="144" y="52"/>
                  </a:cxn>
                </a:cxnLst>
                <a:rect l="0" t="0" r="r" b="b"/>
                <a:pathLst>
                  <a:path w="145" h="87">
                    <a:moveTo>
                      <a:pt x="144" y="52"/>
                    </a:moveTo>
                    <a:lnTo>
                      <a:pt x="131" y="0"/>
                    </a:lnTo>
                    <a:lnTo>
                      <a:pt x="0" y="33"/>
                    </a:lnTo>
                    <a:lnTo>
                      <a:pt x="13" y="86"/>
                    </a:lnTo>
                    <a:lnTo>
                      <a:pt x="144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58" name="Freeform 570"/>
              <p:cNvSpPr>
                <a:spLocks/>
              </p:cNvSpPr>
              <p:nvPr/>
            </p:nvSpPr>
            <p:spPr bwMode="auto">
              <a:xfrm>
                <a:off x="1744" y="1454"/>
                <a:ext cx="86" cy="138"/>
              </a:xfrm>
              <a:custGeom>
                <a:avLst/>
                <a:gdLst/>
                <a:ahLst/>
                <a:cxnLst>
                  <a:cxn ang="0">
                    <a:pos x="85" y="123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32" y="137"/>
                  </a:cxn>
                  <a:cxn ang="0">
                    <a:pos x="85" y="123"/>
                  </a:cxn>
                </a:cxnLst>
                <a:rect l="0" t="0" r="r" b="b"/>
                <a:pathLst>
                  <a:path w="86" h="138">
                    <a:moveTo>
                      <a:pt x="85" y="123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32" y="137"/>
                    </a:lnTo>
                    <a:lnTo>
                      <a:pt x="85" y="123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859" name="Freeform 571"/>
              <p:cNvSpPr>
                <a:spLocks/>
              </p:cNvSpPr>
              <p:nvPr/>
            </p:nvSpPr>
            <p:spPr bwMode="auto">
              <a:xfrm>
                <a:off x="1280" y="783"/>
                <a:ext cx="323" cy="331"/>
              </a:xfrm>
              <a:custGeom>
                <a:avLst/>
                <a:gdLst/>
                <a:ahLst/>
                <a:cxnLst>
                  <a:cxn ang="0">
                    <a:pos x="315" y="285"/>
                  </a:cxn>
                  <a:cxn ang="0">
                    <a:pos x="317" y="281"/>
                  </a:cxn>
                  <a:cxn ang="0">
                    <a:pos x="319" y="270"/>
                  </a:cxn>
                  <a:cxn ang="0">
                    <a:pos x="322" y="255"/>
                  </a:cxn>
                  <a:cxn ang="0">
                    <a:pos x="322" y="235"/>
                  </a:cxn>
                  <a:cxn ang="0">
                    <a:pos x="318" y="215"/>
                  </a:cxn>
                  <a:cxn ang="0">
                    <a:pos x="310" y="197"/>
                  </a:cxn>
                  <a:cxn ang="0">
                    <a:pos x="295" y="179"/>
                  </a:cxn>
                  <a:cxn ang="0">
                    <a:pos x="272" y="167"/>
                  </a:cxn>
                  <a:cxn ang="0">
                    <a:pos x="235" y="153"/>
                  </a:cxn>
                  <a:cxn ang="0">
                    <a:pos x="208" y="141"/>
                  </a:cxn>
                  <a:cxn ang="0">
                    <a:pos x="187" y="130"/>
                  </a:cxn>
                  <a:cxn ang="0">
                    <a:pos x="172" y="119"/>
                  </a:cxn>
                  <a:cxn ang="0">
                    <a:pos x="163" y="107"/>
                  </a:cxn>
                  <a:cxn ang="0">
                    <a:pos x="159" y="96"/>
                  </a:cxn>
                  <a:cxn ang="0">
                    <a:pos x="159" y="84"/>
                  </a:cxn>
                  <a:cxn ang="0">
                    <a:pos x="163" y="71"/>
                  </a:cxn>
                  <a:cxn ang="0">
                    <a:pos x="167" y="59"/>
                  </a:cxn>
                  <a:cxn ang="0">
                    <a:pos x="172" y="47"/>
                  </a:cxn>
                  <a:cxn ang="0">
                    <a:pos x="175" y="34"/>
                  </a:cxn>
                  <a:cxn ang="0">
                    <a:pos x="179" y="23"/>
                  </a:cxn>
                  <a:cxn ang="0">
                    <a:pos x="182" y="13"/>
                  </a:cxn>
                  <a:cxn ang="0">
                    <a:pos x="184" y="7"/>
                  </a:cxn>
                  <a:cxn ang="0">
                    <a:pos x="187" y="2"/>
                  </a:cxn>
                  <a:cxn ang="0">
                    <a:pos x="187" y="0"/>
                  </a:cxn>
                  <a:cxn ang="0">
                    <a:pos x="183" y="1"/>
                  </a:cxn>
                  <a:cxn ang="0">
                    <a:pos x="173" y="4"/>
                  </a:cxn>
                  <a:cxn ang="0">
                    <a:pos x="158" y="8"/>
                  </a:cxn>
                  <a:cxn ang="0">
                    <a:pos x="138" y="13"/>
                  </a:cxn>
                  <a:cxn ang="0">
                    <a:pos x="116" y="17"/>
                  </a:cxn>
                  <a:cxn ang="0">
                    <a:pos x="91" y="21"/>
                  </a:cxn>
                  <a:cxn ang="0">
                    <a:pos x="65" y="21"/>
                  </a:cxn>
                  <a:cxn ang="0">
                    <a:pos x="40" y="19"/>
                  </a:cxn>
                  <a:cxn ang="0">
                    <a:pos x="32" y="22"/>
                  </a:cxn>
                  <a:cxn ang="0">
                    <a:pos x="23" y="33"/>
                  </a:cxn>
                  <a:cxn ang="0">
                    <a:pos x="16" y="48"/>
                  </a:cxn>
                  <a:cxn ang="0">
                    <a:pos x="8" y="68"/>
                  </a:cxn>
                  <a:cxn ang="0">
                    <a:pos x="2" y="89"/>
                  </a:cxn>
                  <a:cxn ang="0">
                    <a:pos x="0" y="111"/>
                  </a:cxn>
                  <a:cxn ang="0">
                    <a:pos x="1" y="132"/>
                  </a:cxn>
                  <a:cxn ang="0">
                    <a:pos x="7" y="150"/>
                  </a:cxn>
                  <a:cxn ang="0">
                    <a:pos x="16" y="162"/>
                  </a:cxn>
                  <a:cxn ang="0">
                    <a:pos x="26" y="172"/>
                  </a:cxn>
                  <a:cxn ang="0">
                    <a:pos x="37" y="179"/>
                  </a:cxn>
                  <a:cxn ang="0">
                    <a:pos x="49" y="187"/>
                  </a:cxn>
                  <a:cxn ang="0">
                    <a:pos x="64" y="192"/>
                  </a:cxn>
                  <a:cxn ang="0">
                    <a:pos x="79" y="198"/>
                  </a:cxn>
                  <a:cxn ang="0">
                    <a:pos x="95" y="204"/>
                  </a:cxn>
                  <a:cxn ang="0">
                    <a:pos x="112" y="210"/>
                  </a:cxn>
                  <a:cxn ang="0">
                    <a:pos x="134" y="225"/>
                  </a:cxn>
                  <a:cxn ang="0">
                    <a:pos x="146" y="244"/>
                  </a:cxn>
                  <a:cxn ang="0">
                    <a:pos x="151" y="264"/>
                  </a:cxn>
                  <a:cxn ang="0">
                    <a:pos x="149" y="282"/>
                  </a:cxn>
                  <a:cxn ang="0">
                    <a:pos x="144" y="301"/>
                  </a:cxn>
                  <a:cxn ang="0">
                    <a:pos x="138" y="316"/>
                  </a:cxn>
                  <a:cxn ang="0">
                    <a:pos x="133" y="326"/>
                  </a:cxn>
                  <a:cxn ang="0">
                    <a:pos x="131" y="330"/>
                  </a:cxn>
                  <a:cxn ang="0">
                    <a:pos x="315" y="285"/>
                  </a:cxn>
                </a:cxnLst>
                <a:rect l="0" t="0" r="r" b="b"/>
                <a:pathLst>
                  <a:path w="323" h="331">
                    <a:moveTo>
                      <a:pt x="315" y="285"/>
                    </a:moveTo>
                    <a:lnTo>
                      <a:pt x="317" y="281"/>
                    </a:lnTo>
                    <a:lnTo>
                      <a:pt x="319" y="270"/>
                    </a:lnTo>
                    <a:lnTo>
                      <a:pt x="322" y="255"/>
                    </a:lnTo>
                    <a:lnTo>
                      <a:pt x="322" y="235"/>
                    </a:lnTo>
                    <a:lnTo>
                      <a:pt x="318" y="215"/>
                    </a:lnTo>
                    <a:lnTo>
                      <a:pt x="310" y="197"/>
                    </a:lnTo>
                    <a:lnTo>
                      <a:pt x="295" y="179"/>
                    </a:lnTo>
                    <a:lnTo>
                      <a:pt x="272" y="167"/>
                    </a:lnTo>
                    <a:lnTo>
                      <a:pt x="235" y="153"/>
                    </a:lnTo>
                    <a:lnTo>
                      <a:pt x="208" y="141"/>
                    </a:lnTo>
                    <a:lnTo>
                      <a:pt x="187" y="130"/>
                    </a:lnTo>
                    <a:lnTo>
                      <a:pt x="172" y="119"/>
                    </a:lnTo>
                    <a:lnTo>
                      <a:pt x="163" y="107"/>
                    </a:lnTo>
                    <a:lnTo>
                      <a:pt x="159" y="96"/>
                    </a:lnTo>
                    <a:lnTo>
                      <a:pt x="159" y="84"/>
                    </a:lnTo>
                    <a:lnTo>
                      <a:pt x="163" y="71"/>
                    </a:lnTo>
                    <a:lnTo>
                      <a:pt x="167" y="59"/>
                    </a:lnTo>
                    <a:lnTo>
                      <a:pt x="172" y="47"/>
                    </a:lnTo>
                    <a:lnTo>
                      <a:pt x="175" y="34"/>
                    </a:lnTo>
                    <a:lnTo>
                      <a:pt x="179" y="23"/>
                    </a:lnTo>
                    <a:lnTo>
                      <a:pt x="182" y="13"/>
                    </a:lnTo>
                    <a:lnTo>
                      <a:pt x="184" y="7"/>
                    </a:lnTo>
                    <a:lnTo>
                      <a:pt x="187" y="2"/>
                    </a:lnTo>
                    <a:lnTo>
                      <a:pt x="187" y="0"/>
                    </a:lnTo>
                    <a:lnTo>
                      <a:pt x="183" y="1"/>
                    </a:lnTo>
                    <a:lnTo>
                      <a:pt x="173" y="4"/>
                    </a:lnTo>
                    <a:lnTo>
                      <a:pt x="158" y="8"/>
                    </a:lnTo>
                    <a:lnTo>
                      <a:pt x="138" y="13"/>
                    </a:lnTo>
                    <a:lnTo>
                      <a:pt x="116" y="17"/>
                    </a:lnTo>
                    <a:lnTo>
                      <a:pt x="91" y="21"/>
                    </a:lnTo>
                    <a:lnTo>
                      <a:pt x="65" y="21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3" y="33"/>
                    </a:lnTo>
                    <a:lnTo>
                      <a:pt x="16" y="48"/>
                    </a:lnTo>
                    <a:lnTo>
                      <a:pt x="8" y="68"/>
                    </a:lnTo>
                    <a:lnTo>
                      <a:pt x="2" y="89"/>
                    </a:lnTo>
                    <a:lnTo>
                      <a:pt x="0" y="111"/>
                    </a:lnTo>
                    <a:lnTo>
                      <a:pt x="1" y="132"/>
                    </a:lnTo>
                    <a:lnTo>
                      <a:pt x="7" y="150"/>
                    </a:lnTo>
                    <a:lnTo>
                      <a:pt x="16" y="162"/>
                    </a:lnTo>
                    <a:lnTo>
                      <a:pt x="26" y="172"/>
                    </a:lnTo>
                    <a:lnTo>
                      <a:pt x="37" y="179"/>
                    </a:lnTo>
                    <a:lnTo>
                      <a:pt x="49" y="187"/>
                    </a:lnTo>
                    <a:lnTo>
                      <a:pt x="64" y="192"/>
                    </a:lnTo>
                    <a:lnTo>
                      <a:pt x="79" y="198"/>
                    </a:lnTo>
                    <a:lnTo>
                      <a:pt x="95" y="204"/>
                    </a:lnTo>
                    <a:lnTo>
                      <a:pt x="112" y="210"/>
                    </a:lnTo>
                    <a:lnTo>
                      <a:pt x="134" y="225"/>
                    </a:lnTo>
                    <a:lnTo>
                      <a:pt x="146" y="244"/>
                    </a:lnTo>
                    <a:lnTo>
                      <a:pt x="151" y="264"/>
                    </a:lnTo>
                    <a:lnTo>
                      <a:pt x="149" y="282"/>
                    </a:lnTo>
                    <a:lnTo>
                      <a:pt x="144" y="301"/>
                    </a:lnTo>
                    <a:lnTo>
                      <a:pt x="138" y="316"/>
                    </a:lnTo>
                    <a:lnTo>
                      <a:pt x="133" y="326"/>
                    </a:lnTo>
                    <a:lnTo>
                      <a:pt x="131" y="330"/>
                    </a:lnTo>
                    <a:lnTo>
                      <a:pt x="315" y="285"/>
                    </a:lnTo>
                  </a:path>
                </a:pathLst>
              </a:custGeom>
              <a:solidFill>
                <a:srgbClr val="FFFF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grpSp>
        <p:nvGrpSpPr>
          <p:cNvPr id="524860" name="Group 572"/>
          <p:cNvGrpSpPr>
            <a:grpSpLocks/>
          </p:cNvGrpSpPr>
          <p:nvPr/>
        </p:nvGrpSpPr>
        <p:grpSpPr bwMode="auto">
          <a:xfrm>
            <a:off x="2987824" y="3284984"/>
            <a:ext cx="914400" cy="958850"/>
            <a:chOff x="1832" y="3199"/>
            <a:chExt cx="579" cy="508"/>
          </a:xfrm>
        </p:grpSpPr>
        <p:grpSp>
          <p:nvGrpSpPr>
            <p:cNvPr id="524861" name="Group 573"/>
            <p:cNvGrpSpPr>
              <a:grpSpLocks/>
            </p:cNvGrpSpPr>
            <p:nvPr/>
          </p:nvGrpSpPr>
          <p:grpSpPr bwMode="auto">
            <a:xfrm>
              <a:off x="1832" y="3199"/>
              <a:ext cx="374" cy="505"/>
              <a:chOff x="1832" y="3199"/>
              <a:chExt cx="374" cy="505"/>
            </a:xfrm>
          </p:grpSpPr>
          <p:grpSp>
            <p:nvGrpSpPr>
              <p:cNvPr id="524862" name="Group 574"/>
              <p:cNvGrpSpPr>
                <a:grpSpLocks/>
              </p:cNvGrpSpPr>
              <p:nvPr/>
            </p:nvGrpSpPr>
            <p:grpSpPr bwMode="auto">
              <a:xfrm>
                <a:off x="1832" y="3199"/>
                <a:ext cx="352" cy="493"/>
                <a:chOff x="1832" y="3199"/>
                <a:chExt cx="352" cy="493"/>
              </a:xfrm>
            </p:grpSpPr>
            <p:sp>
              <p:nvSpPr>
                <p:cNvPr id="524863" name="Freeform 575"/>
                <p:cNvSpPr>
                  <a:spLocks/>
                </p:cNvSpPr>
                <p:nvPr/>
              </p:nvSpPr>
              <p:spPr bwMode="auto">
                <a:xfrm>
                  <a:off x="1832" y="3205"/>
                  <a:ext cx="318" cy="473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30"/>
                    </a:cxn>
                    <a:cxn ang="0">
                      <a:pos x="0" y="472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73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30"/>
                      </a:lnTo>
                      <a:lnTo>
                        <a:pt x="0" y="472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64" name="Freeform 576"/>
                <p:cNvSpPr>
                  <a:spLocks/>
                </p:cNvSpPr>
                <p:nvPr/>
              </p:nvSpPr>
              <p:spPr bwMode="auto">
                <a:xfrm>
                  <a:off x="2149" y="3199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65" name="Freeform 577"/>
                <p:cNvSpPr>
                  <a:spLocks/>
                </p:cNvSpPr>
                <p:nvPr/>
              </p:nvSpPr>
              <p:spPr bwMode="auto">
                <a:xfrm>
                  <a:off x="1832" y="3534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66" name="Freeform 578"/>
                <p:cNvSpPr>
                  <a:spLocks/>
                </p:cNvSpPr>
                <p:nvPr/>
              </p:nvSpPr>
              <p:spPr bwMode="auto">
                <a:xfrm>
                  <a:off x="1841" y="3208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6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67" name="Freeform 579"/>
                <p:cNvSpPr>
                  <a:spLocks/>
                </p:cNvSpPr>
                <p:nvPr/>
              </p:nvSpPr>
              <p:spPr bwMode="auto">
                <a:xfrm>
                  <a:off x="1850" y="3219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68" name="Freeform 580"/>
                <p:cNvSpPr>
                  <a:spLocks/>
                </p:cNvSpPr>
                <p:nvPr/>
              </p:nvSpPr>
              <p:spPr bwMode="auto">
                <a:xfrm>
                  <a:off x="2167" y="3213"/>
                  <a:ext cx="17" cy="350"/>
                </a:xfrm>
                <a:custGeom>
                  <a:avLst/>
                  <a:gdLst/>
                  <a:ahLst/>
                  <a:cxnLst>
                    <a:cxn ang="0">
                      <a:pos x="16" y="342"/>
                    </a:cxn>
                    <a:cxn ang="0">
                      <a:pos x="16" y="0"/>
                    </a:cxn>
                    <a:cxn ang="0">
                      <a:pos x="0" y="5"/>
                    </a:cxn>
                    <a:cxn ang="0">
                      <a:pos x="0" y="349"/>
                    </a:cxn>
                    <a:cxn ang="0">
                      <a:pos x="16" y="342"/>
                    </a:cxn>
                  </a:cxnLst>
                  <a:rect l="0" t="0" r="r" b="b"/>
                  <a:pathLst>
                    <a:path w="17" h="350">
                      <a:moveTo>
                        <a:pt x="16" y="342"/>
                      </a:moveTo>
                      <a:lnTo>
                        <a:pt x="16" y="0"/>
                      </a:lnTo>
                      <a:lnTo>
                        <a:pt x="0" y="5"/>
                      </a:lnTo>
                      <a:lnTo>
                        <a:pt x="0" y="349"/>
                      </a:lnTo>
                      <a:lnTo>
                        <a:pt x="16" y="342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69" name="Freeform 581"/>
                <p:cNvSpPr>
                  <a:spLocks/>
                </p:cNvSpPr>
                <p:nvPr/>
              </p:nvSpPr>
              <p:spPr bwMode="auto">
                <a:xfrm>
                  <a:off x="1850" y="3547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70" name="Freeform 582"/>
                <p:cNvSpPr>
                  <a:spLocks/>
                </p:cNvSpPr>
                <p:nvPr/>
              </p:nvSpPr>
              <p:spPr bwMode="auto">
                <a:xfrm>
                  <a:off x="1860" y="3221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62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524871" name="Group 583"/>
              <p:cNvGrpSpPr>
                <a:grpSpLocks/>
              </p:cNvGrpSpPr>
              <p:nvPr/>
            </p:nvGrpSpPr>
            <p:grpSpPr bwMode="auto">
              <a:xfrm>
                <a:off x="1872" y="3224"/>
                <a:ext cx="334" cy="480"/>
                <a:chOff x="1872" y="3224"/>
                <a:chExt cx="334" cy="480"/>
              </a:xfrm>
            </p:grpSpPr>
            <p:sp>
              <p:nvSpPr>
                <p:cNvPr id="524872" name="Freeform 584"/>
                <p:cNvSpPr>
                  <a:spLocks/>
                </p:cNvSpPr>
                <p:nvPr/>
              </p:nvSpPr>
              <p:spPr bwMode="auto">
                <a:xfrm>
                  <a:off x="1872" y="3230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73" name="Freeform 585"/>
                <p:cNvSpPr>
                  <a:spLocks/>
                </p:cNvSpPr>
                <p:nvPr/>
              </p:nvSpPr>
              <p:spPr bwMode="auto">
                <a:xfrm>
                  <a:off x="2189" y="3224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74" name="Freeform 586"/>
                <p:cNvSpPr>
                  <a:spLocks/>
                </p:cNvSpPr>
                <p:nvPr/>
              </p:nvSpPr>
              <p:spPr bwMode="auto">
                <a:xfrm>
                  <a:off x="1872" y="3559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8"/>
                    </a:cxn>
                    <a:cxn ang="0">
                      <a:pos x="332" y="0"/>
                    </a:cxn>
                    <a:cxn ang="0">
                      <a:pos x="0" y="134"/>
                    </a:cxn>
                    <a:cxn ang="0">
                      <a:pos x="0" y="144"/>
                    </a:cxn>
                    <a:cxn ang="0">
                      <a:pos x="332" y="8"/>
                    </a:cxn>
                  </a:cxnLst>
                  <a:rect l="0" t="0" r="r" b="b"/>
                  <a:pathLst>
                    <a:path w="333" h="145">
                      <a:moveTo>
                        <a:pt x="332" y="8"/>
                      </a:moveTo>
                      <a:lnTo>
                        <a:pt x="332" y="0"/>
                      </a:lnTo>
                      <a:lnTo>
                        <a:pt x="0" y="134"/>
                      </a:lnTo>
                      <a:lnTo>
                        <a:pt x="0" y="144"/>
                      </a:lnTo>
                      <a:lnTo>
                        <a:pt x="332" y="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75" name="Freeform 587"/>
                <p:cNvSpPr>
                  <a:spLocks/>
                </p:cNvSpPr>
                <p:nvPr/>
              </p:nvSpPr>
              <p:spPr bwMode="auto">
                <a:xfrm>
                  <a:off x="1881" y="3233"/>
                  <a:ext cx="319" cy="461"/>
                </a:xfrm>
                <a:custGeom>
                  <a:avLst/>
                  <a:gdLst/>
                  <a:ahLst/>
                  <a:cxnLst>
                    <a:cxn ang="0">
                      <a:pos x="318" y="330"/>
                    </a:cxn>
                    <a:cxn ang="0">
                      <a:pos x="318" y="0"/>
                    </a:cxn>
                    <a:cxn ang="0">
                      <a:pos x="0" y="129"/>
                    </a:cxn>
                    <a:cxn ang="0">
                      <a:pos x="0" y="460"/>
                    </a:cxn>
                    <a:cxn ang="0">
                      <a:pos x="318" y="330"/>
                    </a:cxn>
                  </a:cxnLst>
                  <a:rect l="0" t="0" r="r" b="b"/>
                  <a:pathLst>
                    <a:path w="319" h="461">
                      <a:moveTo>
                        <a:pt x="318" y="330"/>
                      </a:moveTo>
                      <a:lnTo>
                        <a:pt x="318" y="0"/>
                      </a:lnTo>
                      <a:lnTo>
                        <a:pt x="0" y="129"/>
                      </a:lnTo>
                      <a:lnTo>
                        <a:pt x="0" y="460"/>
                      </a:lnTo>
                      <a:lnTo>
                        <a:pt x="318" y="330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76" name="Freeform 588"/>
                <p:cNvSpPr>
                  <a:spLocks/>
                </p:cNvSpPr>
                <p:nvPr/>
              </p:nvSpPr>
              <p:spPr bwMode="auto">
                <a:xfrm>
                  <a:off x="1905" y="3258"/>
                  <a:ext cx="269" cy="152"/>
                </a:xfrm>
                <a:custGeom>
                  <a:avLst/>
                  <a:gdLst/>
                  <a:ahLst/>
                  <a:cxnLst>
                    <a:cxn ang="0">
                      <a:pos x="268" y="40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151"/>
                    </a:cxn>
                    <a:cxn ang="0">
                      <a:pos x="268" y="40"/>
                    </a:cxn>
                  </a:cxnLst>
                  <a:rect l="0" t="0" r="r" b="b"/>
                  <a:pathLst>
                    <a:path w="269" h="152">
                      <a:moveTo>
                        <a:pt x="268" y="40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151"/>
                      </a:lnTo>
                      <a:lnTo>
                        <a:pt x="268" y="40"/>
                      </a:lnTo>
                    </a:path>
                  </a:pathLst>
                </a:custGeom>
                <a:solidFill>
                  <a:srgbClr val="C1D0F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877" name="Freeform 589"/>
                <p:cNvSpPr>
                  <a:spLocks/>
                </p:cNvSpPr>
                <p:nvPr/>
              </p:nvSpPr>
              <p:spPr bwMode="auto">
                <a:xfrm>
                  <a:off x="1905" y="3319"/>
                  <a:ext cx="269" cy="347"/>
                </a:xfrm>
                <a:custGeom>
                  <a:avLst/>
                  <a:gdLst/>
                  <a:ahLst/>
                  <a:cxnLst>
                    <a:cxn ang="0">
                      <a:pos x="268" y="236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346"/>
                    </a:cxn>
                    <a:cxn ang="0">
                      <a:pos x="268" y="236"/>
                    </a:cxn>
                  </a:cxnLst>
                  <a:rect l="0" t="0" r="r" b="b"/>
                  <a:pathLst>
                    <a:path w="269" h="347">
                      <a:moveTo>
                        <a:pt x="268" y="236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346"/>
                      </a:lnTo>
                      <a:lnTo>
                        <a:pt x="268" y="236"/>
                      </a:lnTo>
                    </a:path>
                  </a:pathLst>
                </a:custGeom>
                <a:solidFill>
                  <a:srgbClr val="FFFFD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grpSp>
              <p:nvGrpSpPr>
                <p:cNvPr id="524878" name="Group 590"/>
                <p:cNvGrpSpPr>
                  <a:grpSpLocks/>
                </p:cNvGrpSpPr>
                <p:nvPr/>
              </p:nvGrpSpPr>
              <p:grpSpPr bwMode="auto">
                <a:xfrm>
                  <a:off x="1921" y="3336"/>
                  <a:ext cx="244" cy="313"/>
                  <a:chOff x="1921" y="3336"/>
                  <a:chExt cx="244" cy="313"/>
                </a:xfrm>
              </p:grpSpPr>
              <p:sp>
                <p:nvSpPr>
                  <p:cNvPr id="524879" name="Freeform 591"/>
                  <p:cNvSpPr>
                    <a:spLocks/>
                  </p:cNvSpPr>
                  <p:nvPr/>
                </p:nvSpPr>
                <p:spPr bwMode="auto">
                  <a:xfrm>
                    <a:off x="1921" y="360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80" name="Freeform 592"/>
                  <p:cNvSpPr>
                    <a:spLocks/>
                  </p:cNvSpPr>
                  <p:nvPr/>
                </p:nvSpPr>
                <p:spPr bwMode="auto">
                  <a:xfrm>
                    <a:off x="1957" y="359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81" name="Freeform 593"/>
                  <p:cNvSpPr>
                    <a:spLocks/>
                  </p:cNvSpPr>
                  <p:nvPr/>
                </p:nvSpPr>
                <p:spPr bwMode="auto">
                  <a:xfrm>
                    <a:off x="1921" y="356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82" name="Freeform 594"/>
                  <p:cNvSpPr>
                    <a:spLocks/>
                  </p:cNvSpPr>
                  <p:nvPr/>
                </p:nvSpPr>
                <p:spPr bwMode="auto">
                  <a:xfrm>
                    <a:off x="1957" y="354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83" name="Freeform 595"/>
                  <p:cNvSpPr>
                    <a:spLocks/>
                  </p:cNvSpPr>
                  <p:nvPr/>
                </p:nvSpPr>
                <p:spPr bwMode="auto">
                  <a:xfrm>
                    <a:off x="1993" y="353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84" name="Freeform 596"/>
                  <p:cNvSpPr>
                    <a:spLocks/>
                  </p:cNvSpPr>
                  <p:nvPr/>
                </p:nvSpPr>
                <p:spPr bwMode="auto">
                  <a:xfrm>
                    <a:off x="2030" y="351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85" name="Freeform 597"/>
                  <p:cNvSpPr>
                    <a:spLocks/>
                  </p:cNvSpPr>
                  <p:nvPr/>
                </p:nvSpPr>
                <p:spPr bwMode="auto">
                  <a:xfrm>
                    <a:off x="2067" y="3501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86" name="Freeform 598"/>
                  <p:cNvSpPr>
                    <a:spLocks/>
                  </p:cNvSpPr>
                  <p:nvPr/>
                </p:nvSpPr>
                <p:spPr bwMode="auto">
                  <a:xfrm>
                    <a:off x="2103" y="3486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87" name="Freeform 599"/>
                  <p:cNvSpPr>
                    <a:spLocks/>
                  </p:cNvSpPr>
                  <p:nvPr/>
                </p:nvSpPr>
                <p:spPr bwMode="auto">
                  <a:xfrm>
                    <a:off x="2139" y="3471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88" name="Freeform 600"/>
                  <p:cNvSpPr>
                    <a:spLocks/>
                  </p:cNvSpPr>
                  <p:nvPr/>
                </p:nvSpPr>
                <p:spPr bwMode="auto">
                  <a:xfrm>
                    <a:off x="1921" y="351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89" name="Freeform 601"/>
                  <p:cNvSpPr>
                    <a:spLocks/>
                  </p:cNvSpPr>
                  <p:nvPr/>
                </p:nvSpPr>
                <p:spPr bwMode="auto">
                  <a:xfrm>
                    <a:off x="1957" y="350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90" name="Freeform 602"/>
                  <p:cNvSpPr>
                    <a:spLocks/>
                  </p:cNvSpPr>
                  <p:nvPr/>
                </p:nvSpPr>
                <p:spPr bwMode="auto">
                  <a:xfrm>
                    <a:off x="1993" y="348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91" name="Freeform 603"/>
                  <p:cNvSpPr>
                    <a:spLocks/>
                  </p:cNvSpPr>
                  <p:nvPr/>
                </p:nvSpPr>
                <p:spPr bwMode="auto">
                  <a:xfrm>
                    <a:off x="2030" y="347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92" name="Freeform 604"/>
                  <p:cNvSpPr>
                    <a:spLocks/>
                  </p:cNvSpPr>
                  <p:nvPr/>
                </p:nvSpPr>
                <p:spPr bwMode="auto">
                  <a:xfrm>
                    <a:off x="2067" y="345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93" name="Freeform 605"/>
                  <p:cNvSpPr>
                    <a:spLocks/>
                  </p:cNvSpPr>
                  <p:nvPr/>
                </p:nvSpPr>
                <p:spPr bwMode="auto">
                  <a:xfrm>
                    <a:off x="2103" y="3441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94" name="Freeform 606"/>
                  <p:cNvSpPr>
                    <a:spLocks/>
                  </p:cNvSpPr>
                  <p:nvPr/>
                </p:nvSpPr>
                <p:spPr bwMode="auto">
                  <a:xfrm>
                    <a:off x="2139" y="3426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95" name="Freeform 607"/>
                  <p:cNvSpPr>
                    <a:spLocks/>
                  </p:cNvSpPr>
                  <p:nvPr/>
                </p:nvSpPr>
                <p:spPr bwMode="auto">
                  <a:xfrm>
                    <a:off x="1921" y="3472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96" name="Freeform 608"/>
                  <p:cNvSpPr>
                    <a:spLocks/>
                  </p:cNvSpPr>
                  <p:nvPr/>
                </p:nvSpPr>
                <p:spPr bwMode="auto">
                  <a:xfrm>
                    <a:off x="1957" y="345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97" name="Freeform 609"/>
                  <p:cNvSpPr>
                    <a:spLocks/>
                  </p:cNvSpPr>
                  <p:nvPr/>
                </p:nvSpPr>
                <p:spPr bwMode="auto">
                  <a:xfrm>
                    <a:off x="1993" y="344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98" name="Freeform 610"/>
                  <p:cNvSpPr>
                    <a:spLocks/>
                  </p:cNvSpPr>
                  <p:nvPr/>
                </p:nvSpPr>
                <p:spPr bwMode="auto">
                  <a:xfrm>
                    <a:off x="2030" y="342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899" name="Freeform 611"/>
                  <p:cNvSpPr>
                    <a:spLocks/>
                  </p:cNvSpPr>
                  <p:nvPr/>
                </p:nvSpPr>
                <p:spPr bwMode="auto">
                  <a:xfrm>
                    <a:off x="2067" y="341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900" name="Freeform 612"/>
                  <p:cNvSpPr>
                    <a:spLocks/>
                  </p:cNvSpPr>
                  <p:nvPr/>
                </p:nvSpPr>
                <p:spPr bwMode="auto">
                  <a:xfrm>
                    <a:off x="2103" y="339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901" name="Freeform 613"/>
                  <p:cNvSpPr>
                    <a:spLocks/>
                  </p:cNvSpPr>
                  <p:nvPr/>
                </p:nvSpPr>
                <p:spPr bwMode="auto">
                  <a:xfrm>
                    <a:off x="2139" y="3381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902" name="Freeform 614"/>
                  <p:cNvSpPr>
                    <a:spLocks/>
                  </p:cNvSpPr>
                  <p:nvPr/>
                </p:nvSpPr>
                <p:spPr bwMode="auto">
                  <a:xfrm>
                    <a:off x="1993" y="339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903" name="Freeform 615"/>
                  <p:cNvSpPr>
                    <a:spLocks/>
                  </p:cNvSpPr>
                  <p:nvPr/>
                </p:nvSpPr>
                <p:spPr bwMode="auto">
                  <a:xfrm>
                    <a:off x="2030" y="338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904" name="Freeform 616"/>
                  <p:cNvSpPr>
                    <a:spLocks/>
                  </p:cNvSpPr>
                  <p:nvPr/>
                </p:nvSpPr>
                <p:spPr bwMode="auto">
                  <a:xfrm>
                    <a:off x="2067" y="336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905" name="Freeform 617"/>
                  <p:cNvSpPr>
                    <a:spLocks/>
                  </p:cNvSpPr>
                  <p:nvPr/>
                </p:nvSpPr>
                <p:spPr bwMode="auto">
                  <a:xfrm>
                    <a:off x="2103" y="335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906" name="Freeform 618"/>
                  <p:cNvSpPr>
                    <a:spLocks/>
                  </p:cNvSpPr>
                  <p:nvPr/>
                </p:nvSpPr>
                <p:spPr bwMode="auto">
                  <a:xfrm>
                    <a:off x="2139" y="333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907" name="Freeform 619"/>
                  <p:cNvSpPr>
                    <a:spLocks/>
                  </p:cNvSpPr>
                  <p:nvPr/>
                </p:nvSpPr>
                <p:spPr bwMode="auto">
                  <a:xfrm>
                    <a:off x="1921" y="342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524908" name="Freeform 620"/>
                  <p:cNvSpPr>
                    <a:spLocks/>
                  </p:cNvSpPr>
                  <p:nvPr/>
                </p:nvSpPr>
                <p:spPr bwMode="auto">
                  <a:xfrm>
                    <a:off x="1957" y="341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</p:grpSp>
        </p:grpSp>
        <p:grpSp>
          <p:nvGrpSpPr>
            <p:cNvPr id="524909" name="Group 621"/>
            <p:cNvGrpSpPr>
              <a:grpSpLocks/>
            </p:cNvGrpSpPr>
            <p:nvPr/>
          </p:nvGrpSpPr>
          <p:grpSpPr bwMode="auto">
            <a:xfrm>
              <a:off x="2108" y="3363"/>
              <a:ext cx="303" cy="344"/>
              <a:chOff x="2108" y="3363"/>
              <a:chExt cx="303" cy="344"/>
            </a:xfrm>
          </p:grpSpPr>
          <p:grpSp>
            <p:nvGrpSpPr>
              <p:cNvPr id="524910" name="Group 622"/>
              <p:cNvGrpSpPr>
                <a:grpSpLocks/>
              </p:cNvGrpSpPr>
              <p:nvPr/>
            </p:nvGrpSpPr>
            <p:grpSpPr bwMode="auto">
              <a:xfrm>
                <a:off x="2108" y="3363"/>
                <a:ext cx="299" cy="298"/>
                <a:chOff x="2108" y="3363"/>
                <a:chExt cx="299" cy="298"/>
              </a:xfrm>
            </p:grpSpPr>
            <p:sp>
              <p:nvSpPr>
                <p:cNvPr id="524911" name="Freeform 623"/>
                <p:cNvSpPr>
                  <a:spLocks/>
                </p:cNvSpPr>
                <p:nvPr/>
              </p:nvSpPr>
              <p:spPr bwMode="auto">
                <a:xfrm>
                  <a:off x="2124" y="3376"/>
                  <a:ext cx="171" cy="83"/>
                </a:xfrm>
                <a:custGeom>
                  <a:avLst/>
                  <a:gdLst/>
                  <a:ahLst/>
                  <a:cxnLst>
                    <a:cxn ang="0">
                      <a:pos x="170" y="0"/>
                    </a:cxn>
                    <a:cxn ang="0">
                      <a:pos x="170" y="41"/>
                    </a:cxn>
                    <a:cxn ang="0">
                      <a:pos x="0" y="82"/>
                    </a:cxn>
                    <a:cxn ang="0">
                      <a:pos x="0" y="39"/>
                    </a:cxn>
                    <a:cxn ang="0">
                      <a:pos x="170" y="0"/>
                    </a:cxn>
                  </a:cxnLst>
                  <a:rect l="0" t="0" r="r" b="b"/>
                  <a:pathLst>
                    <a:path w="171" h="83">
                      <a:moveTo>
                        <a:pt x="170" y="0"/>
                      </a:moveTo>
                      <a:lnTo>
                        <a:pt x="170" y="41"/>
                      </a:lnTo>
                      <a:lnTo>
                        <a:pt x="0" y="82"/>
                      </a:lnTo>
                      <a:lnTo>
                        <a:pt x="0" y="39"/>
                      </a:lnTo>
                      <a:lnTo>
                        <a:pt x="17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12" name="Freeform 624"/>
                <p:cNvSpPr>
                  <a:spLocks/>
                </p:cNvSpPr>
                <p:nvPr/>
              </p:nvSpPr>
              <p:spPr bwMode="auto">
                <a:xfrm>
                  <a:off x="2133" y="3387"/>
                  <a:ext cx="154" cy="60"/>
                </a:xfrm>
                <a:custGeom>
                  <a:avLst/>
                  <a:gdLst/>
                  <a:ahLst/>
                  <a:cxnLst>
                    <a:cxn ang="0">
                      <a:pos x="153" y="0"/>
                    </a:cxn>
                    <a:cxn ang="0">
                      <a:pos x="153" y="22"/>
                    </a:cxn>
                    <a:cxn ang="0">
                      <a:pos x="0" y="59"/>
                    </a:cxn>
                    <a:cxn ang="0">
                      <a:pos x="0" y="34"/>
                    </a:cxn>
                    <a:cxn ang="0">
                      <a:pos x="153" y="0"/>
                    </a:cxn>
                  </a:cxnLst>
                  <a:rect l="0" t="0" r="r" b="b"/>
                  <a:pathLst>
                    <a:path w="154" h="60">
                      <a:moveTo>
                        <a:pt x="153" y="0"/>
                      </a:moveTo>
                      <a:lnTo>
                        <a:pt x="153" y="22"/>
                      </a:lnTo>
                      <a:lnTo>
                        <a:pt x="0" y="59"/>
                      </a:lnTo>
                      <a:lnTo>
                        <a:pt x="0" y="34"/>
                      </a:lnTo>
                      <a:lnTo>
                        <a:pt x="153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13" name="Freeform 625"/>
                <p:cNvSpPr>
                  <a:spLocks/>
                </p:cNvSpPr>
                <p:nvPr/>
              </p:nvSpPr>
              <p:spPr bwMode="auto">
                <a:xfrm>
                  <a:off x="2108" y="3363"/>
                  <a:ext cx="186" cy="54"/>
                </a:xfrm>
                <a:custGeom>
                  <a:avLst/>
                  <a:gdLst/>
                  <a:ahLst/>
                  <a:cxnLst>
                    <a:cxn ang="0">
                      <a:pos x="15" y="53"/>
                    </a:cxn>
                    <a:cxn ang="0">
                      <a:pos x="0" y="37"/>
                    </a:cxn>
                    <a:cxn ang="0">
                      <a:pos x="164" y="0"/>
                    </a:cxn>
                    <a:cxn ang="0">
                      <a:pos x="185" y="13"/>
                    </a:cxn>
                    <a:cxn ang="0">
                      <a:pos x="15" y="53"/>
                    </a:cxn>
                  </a:cxnLst>
                  <a:rect l="0" t="0" r="r" b="b"/>
                  <a:pathLst>
                    <a:path w="186" h="54">
                      <a:moveTo>
                        <a:pt x="15" y="53"/>
                      </a:moveTo>
                      <a:lnTo>
                        <a:pt x="0" y="37"/>
                      </a:lnTo>
                      <a:lnTo>
                        <a:pt x="164" y="0"/>
                      </a:lnTo>
                      <a:lnTo>
                        <a:pt x="185" y="13"/>
                      </a:lnTo>
                      <a:lnTo>
                        <a:pt x="15" y="5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14" name="Freeform 626"/>
                <p:cNvSpPr>
                  <a:spLocks/>
                </p:cNvSpPr>
                <p:nvPr/>
              </p:nvSpPr>
              <p:spPr bwMode="auto">
                <a:xfrm>
                  <a:off x="2108" y="3400"/>
                  <a:ext cx="94" cy="261"/>
                </a:xfrm>
                <a:custGeom>
                  <a:avLst/>
                  <a:gdLst/>
                  <a:ahLst/>
                  <a:cxnLst>
                    <a:cxn ang="0">
                      <a:pos x="93" y="260"/>
                    </a:cxn>
                    <a:cxn ang="0">
                      <a:pos x="93" y="204"/>
                    </a:cxn>
                    <a:cxn ang="0">
                      <a:pos x="15" y="53"/>
                    </a:cxn>
                    <a:cxn ang="0">
                      <a:pos x="15" y="14"/>
                    </a:cxn>
                    <a:cxn ang="0">
                      <a:pos x="0" y="0"/>
                    </a:cxn>
                    <a:cxn ang="0">
                      <a:pos x="0" y="165"/>
                    </a:cxn>
                    <a:cxn ang="0">
                      <a:pos x="93" y="260"/>
                    </a:cxn>
                  </a:cxnLst>
                  <a:rect l="0" t="0" r="r" b="b"/>
                  <a:pathLst>
                    <a:path w="94" h="261">
                      <a:moveTo>
                        <a:pt x="93" y="260"/>
                      </a:moveTo>
                      <a:lnTo>
                        <a:pt x="93" y="204"/>
                      </a:lnTo>
                      <a:lnTo>
                        <a:pt x="15" y="53"/>
                      </a:lnTo>
                      <a:lnTo>
                        <a:pt x="15" y="14"/>
                      </a:lnTo>
                      <a:lnTo>
                        <a:pt x="0" y="0"/>
                      </a:lnTo>
                      <a:lnTo>
                        <a:pt x="0" y="165"/>
                      </a:lnTo>
                      <a:lnTo>
                        <a:pt x="93" y="260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15" name="Freeform 627"/>
                <p:cNvSpPr>
                  <a:spLocks/>
                </p:cNvSpPr>
                <p:nvPr/>
              </p:nvSpPr>
              <p:spPr bwMode="auto">
                <a:xfrm>
                  <a:off x="2201" y="3555"/>
                  <a:ext cx="186" cy="106"/>
                </a:xfrm>
                <a:custGeom>
                  <a:avLst/>
                  <a:gdLst/>
                  <a:ahLst/>
                  <a:cxnLst>
                    <a:cxn ang="0">
                      <a:pos x="185" y="0"/>
                    </a:cxn>
                    <a:cxn ang="0">
                      <a:pos x="185" y="52"/>
                    </a:cxn>
                    <a:cxn ang="0">
                      <a:pos x="0" y="105"/>
                    </a:cxn>
                    <a:cxn ang="0">
                      <a:pos x="0" y="49"/>
                    </a:cxn>
                    <a:cxn ang="0">
                      <a:pos x="185" y="0"/>
                    </a:cxn>
                  </a:cxnLst>
                  <a:rect l="0" t="0" r="r" b="b"/>
                  <a:pathLst>
                    <a:path w="186" h="106">
                      <a:moveTo>
                        <a:pt x="185" y="0"/>
                      </a:moveTo>
                      <a:lnTo>
                        <a:pt x="185" y="52"/>
                      </a:lnTo>
                      <a:lnTo>
                        <a:pt x="0" y="105"/>
                      </a:lnTo>
                      <a:lnTo>
                        <a:pt x="0" y="49"/>
                      </a:lnTo>
                      <a:lnTo>
                        <a:pt x="185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16" name="Freeform 628"/>
                <p:cNvSpPr>
                  <a:spLocks/>
                </p:cNvSpPr>
                <p:nvPr/>
              </p:nvSpPr>
              <p:spPr bwMode="auto">
                <a:xfrm>
                  <a:off x="2135" y="3386"/>
                  <a:ext cx="152" cy="59"/>
                </a:xfrm>
                <a:custGeom>
                  <a:avLst/>
                  <a:gdLst/>
                  <a:ahLst/>
                  <a:cxnLst>
                    <a:cxn ang="0">
                      <a:pos x="151" y="0"/>
                    </a:cxn>
                    <a:cxn ang="0">
                      <a:pos x="151" y="21"/>
                    </a:cxn>
                    <a:cxn ang="0">
                      <a:pos x="0" y="58"/>
                    </a:cxn>
                    <a:cxn ang="0">
                      <a:pos x="0" y="34"/>
                    </a:cxn>
                    <a:cxn ang="0">
                      <a:pos x="151" y="0"/>
                    </a:cxn>
                  </a:cxnLst>
                  <a:rect l="0" t="0" r="r" b="b"/>
                  <a:pathLst>
                    <a:path w="152" h="59">
                      <a:moveTo>
                        <a:pt x="151" y="0"/>
                      </a:moveTo>
                      <a:lnTo>
                        <a:pt x="151" y="21"/>
                      </a:lnTo>
                      <a:lnTo>
                        <a:pt x="0" y="58"/>
                      </a:lnTo>
                      <a:lnTo>
                        <a:pt x="0" y="34"/>
                      </a:lnTo>
                      <a:lnTo>
                        <a:pt x="151" y="0"/>
                      </a:lnTo>
                    </a:path>
                  </a:pathLst>
                </a:custGeom>
                <a:solidFill>
                  <a:srgbClr val="5EC8A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17" name="Freeform 629"/>
                <p:cNvSpPr>
                  <a:spLocks/>
                </p:cNvSpPr>
                <p:nvPr/>
              </p:nvSpPr>
              <p:spPr bwMode="auto">
                <a:xfrm>
                  <a:off x="2124" y="3411"/>
                  <a:ext cx="263" cy="193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171" y="0"/>
                    </a:cxn>
                    <a:cxn ang="0">
                      <a:pos x="262" y="143"/>
                    </a:cxn>
                    <a:cxn ang="0">
                      <a:pos x="77" y="192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263" h="193">
                      <a:moveTo>
                        <a:pt x="0" y="42"/>
                      </a:moveTo>
                      <a:lnTo>
                        <a:pt x="171" y="0"/>
                      </a:lnTo>
                      <a:lnTo>
                        <a:pt x="262" y="143"/>
                      </a:lnTo>
                      <a:lnTo>
                        <a:pt x="77" y="192"/>
                      </a:lnTo>
                      <a:lnTo>
                        <a:pt x="0" y="42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18" name="Freeform 630"/>
                <p:cNvSpPr>
                  <a:spLocks/>
                </p:cNvSpPr>
                <p:nvPr/>
              </p:nvSpPr>
              <p:spPr bwMode="auto">
                <a:xfrm>
                  <a:off x="2139" y="3431"/>
                  <a:ext cx="225" cy="147"/>
                </a:xfrm>
                <a:custGeom>
                  <a:avLst/>
                  <a:gdLst/>
                  <a:ahLst/>
                  <a:cxnLst>
                    <a:cxn ang="0">
                      <a:pos x="0" y="38"/>
                    </a:cxn>
                    <a:cxn ang="0">
                      <a:pos x="157" y="0"/>
                    </a:cxn>
                    <a:cxn ang="0">
                      <a:pos x="224" y="102"/>
                    </a:cxn>
                    <a:cxn ang="0">
                      <a:pos x="56" y="146"/>
                    </a:cxn>
                    <a:cxn ang="0">
                      <a:pos x="0" y="38"/>
                    </a:cxn>
                  </a:cxnLst>
                  <a:rect l="0" t="0" r="r" b="b"/>
                  <a:pathLst>
                    <a:path w="225" h="147">
                      <a:moveTo>
                        <a:pt x="0" y="38"/>
                      </a:moveTo>
                      <a:lnTo>
                        <a:pt x="157" y="0"/>
                      </a:lnTo>
                      <a:lnTo>
                        <a:pt x="224" y="102"/>
                      </a:lnTo>
                      <a:lnTo>
                        <a:pt x="56" y="146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19" name="Freeform 631"/>
                <p:cNvSpPr>
                  <a:spLocks/>
                </p:cNvSpPr>
                <p:nvPr/>
              </p:nvSpPr>
              <p:spPr bwMode="auto">
                <a:xfrm>
                  <a:off x="2297" y="347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20" name="Freeform 632"/>
                <p:cNvSpPr>
                  <a:spLocks/>
                </p:cNvSpPr>
                <p:nvPr/>
              </p:nvSpPr>
              <p:spPr bwMode="auto">
                <a:xfrm>
                  <a:off x="2319" y="351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10" y="23"/>
                    </a:cxn>
                  </a:cxnLst>
                  <a:rect l="0" t="0" r="r" b="b"/>
                  <a:pathLst>
                    <a:path w="33" h="24">
                      <a:moveTo>
                        <a:pt x="10" y="23"/>
                      </a:move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  <a:lnTo>
                        <a:pt x="10" y="23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21" name="Freeform 633"/>
                <p:cNvSpPr>
                  <a:spLocks/>
                </p:cNvSpPr>
                <p:nvPr/>
              </p:nvSpPr>
              <p:spPr bwMode="auto">
                <a:xfrm>
                  <a:off x="2285" y="3457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22" name="Freeform 634"/>
                <p:cNvSpPr>
                  <a:spLocks/>
                </p:cNvSpPr>
                <p:nvPr/>
              </p:nvSpPr>
              <p:spPr bwMode="auto">
                <a:xfrm>
                  <a:off x="2308" y="3494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23" name="Freeform 635"/>
                <p:cNvSpPr>
                  <a:spLocks/>
                </p:cNvSpPr>
                <p:nvPr/>
              </p:nvSpPr>
              <p:spPr bwMode="auto">
                <a:xfrm>
                  <a:off x="2275" y="343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24" name="Freeform 636"/>
                <p:cNvSpPr>
                  <a:spLocks/>
                </p:cNvSpPr>
                <p:nvPr/>
              </p:nvSpPr>
              <p:spPr bwMode="auto">
                <a:xfrm>
                  <a:off x="2246" y="3446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25" name="Freeform 637"/>
                <p:cNvSpPr>
                  <a:spLocks/>
                </p:cNvSpPr>
                <p:nvPr/>
              </p:nvSpPr>
              <p:spPr bwMode="auto">
                <a:xfrm>
                  <a:off x="2291" y="3519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10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26" name="Freeform 638"/>
                <p:cNvSpPr>
                  <a:spLocks/>
                </p:cNvSpPr>
                <p:nvPr/>
              </p:nvSpPr>
              <p:spPr bwMode="auto">
                <a:xfrm>
                  <a:off x="2281" y="3501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1" h="23">
                      <a:moveTo>
                        <a:pt x="9" y="22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27" name="Freeform 639"/>
                <p:cNvSpPr>
                  <a:spLocks/>
                </p:cNvSpPr>
                <p:nvPr/>
              </p:nvSpPr>
              <p:spPr bwMode="auto">
                <a:xfrm>
                  <a:off x="2269" y="348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28" name="Freeform 640"/>
                <p:cNvSpPr>
                  <a:spLocks/>
                </p:cNvSpPr>
                <p:nvPr/>
              </p:nvSpPr>
              <p:spPr bwMode="auto">
                <a:xfrm>
                  <a:off x="2257" y="3464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29" name="Freeform 641"/>
                <p:cNvSpPr>
                  <a:spLocks/>
                </p:cNvSpPr>
                <p:nvPr/>
              </p:nvSpPr>
              <p:spPr bwMode="auto">
                <a:xfrm>
                  <a:off x="2229" y="349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1" y="15"/>
                    </a:cxn>
                  </a:cxnLst>
                  <a:rect l="0" t="0" r="r" b="b"/>
                  <a:pathLst>
                    <a:path w="32" h="22">
                      <a:moveTo>
                        <a:pt x="31" y="15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1"/>
                      </a:lnTo>
                      <a:lnTo>
                        <a:pt x="31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30" name="Freeform 642"/>
                <p:cNvSpPr>
                  <a:spLocks/>
                </p:cNvSpPr>
                <p:nvPr/>
              </p:nvSpPr>
              <p:spPr bwMode="auto">
                <a:xfrm>
                  <a:off x="2209" y="3455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31" name="Freeform 643"/>
                <p:cNvSpPr>
                  <a:spLocks/>
                </p:cNvSpPr>
                <p:nvPr/>
              </p:nvSpPr>
              <p:spPr bwMode="auto">
                <a:xfrm>
                  <a:off x="2219" y="347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1" y="16"/>
                    </a:cxn>
                  </a:cxnLst>
                  <a:rect l="0" t="0" r="r" b="b"/>
                  <a:pathLst>
                    <a:path w="32" h="22">
                      <a:moveTo>
                        <a:pt x="31" y="16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1" y="16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32" name="Freeform 644"/>
                <p:cNvSpPr>
                  <a:spLocks/>
                </p:cNvSpPr>
                <p:nvPr/>
              </p:nvSpPr>
              <p:spPr bwMode="auto">
                <a:xfrm>
                  <a:off x="2239" y="3511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2" y="14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2">
                      <a:moveTo>
                        <a:pt x="0" y="5"/>
                      </a:moveTo>
                      <a:lnTo>
                        <a:pt x="8" y="21"/>
                      </a:lnTo>
                      <a:lnTo>
                        <a:pt x="32" y="14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33" name="Freeform 645"/>
                <p:cNvSpPr>
                  <a:spLocks/>
                </p:cNvSpPr>
                <p:nvPr/>
              </p:nvSpPr>
              <p:spPr bwMode="auto">
                <a:xfrm>
                  <a:off x="2250" y="3530"/>
                  <a:ext cx="34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3" y="16"/>
                    </a:cxn>
                    <a:cxn ang="0">
                      <a:pos x="23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3" y="16"/>
                      </a:lnTo>
                      <a:lnTo>
                        <a:pt x="23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34" name="Freeform 646"/>
                <p:cNvSpPr>
                  <a:spLocks/>
                </p:cNvSpPr>
                <p:nvPr/>
              </p:nvSpPr>
              <p:spPr bwMode="auto">
                <a:xfrm>
                  <a:off x="2191" y="3481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9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</a:cxnLst>
                  <a:rect l="0" t="0" r="r" b="b"/>
                  <a:pathLst>
                    <a:path w="30" h="21">
                      <a:moveTo>
                        <a:pt x="29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35" name="Freeform 647"/>
                <p:cNvSpPr>
                  <a:spLocks/>
                </p:cNvSpPr>
                <p:nvPr/>
              </p:nvSpPr>
              <p:spPr bwMode="auto">
                <a:xfrm>
                  <a:off x="2201" y="350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36" name="Freeform 648"/>
                <p:cNvSpPr>
                  <a:spLocks/>
                </p:cNvSpPr>
                <p:nvPr/>
              </p:nvSpPr>
              <p:spPr bwMode="auto">
                <a:xfrm>
                  <a:off x="2211" y="3518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37" name="Freeform 649"/>
                <p:cNvSpPr>
                  <a:spLocks/>
                </p:cNvSpPr>
                <p:nvPr/>
              </p:nvSpPr>
              <p:spPr bwMode="auto">
                <a:xfrm>
                  <a:off x="2181" y="3462"/>
                  <a:ext cx="30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38" name="Freeform 650"/>
                <p:cNvSpPr>
                  <a:spLocks/>
                </p:cNvSpPr>
                <p:nvPr/>
              </p:nvSpPr>
              <p:spPr bwMode="auto">
                <a:xfrm>
                  <a:off x="2223" y="353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39" name="Freeform 651"/>
                <p:cNvSpPr>
                  <a:spLocks/>
                </p:cNvSpPr>
                <p:nvPr/>
              </p:nvSpPr>
              <p:spPr bwMode="auto">
                <a:xfrm>
                  <a:off x="2151" y="3468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2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2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40" name="Freeform 652"/>
                <p:cNvSpPr>
                  <a:spLocks/>
                </p:cNvSpPr>
                <p:nvPr/>
              </p:nvSpPr>
              <p:spPr bwMode="auto">
                <a:xfrm>
                  <a:off x="2163" y="3488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7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4"/>
                      </a:lnTo>
                      <a:lnTo>
                        <a:pt x="7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41" name="Freeform 653"/>
                <p:cNvSpPr>
                  <a:spLocks/>
                </p:cNvSpPr>
                <p:nvPr/>
              </p:nvSpPr>
              <p:spPr bwMode="auto">
                <a:xfrm>
                  <a:off x="2183" y="352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42" name="Freeform 654"/>
                <p:cNvSpPr>
                  <a:spLocks/>
                </p:cNvSpPr>
                <p:nvPr/>
              </p:nvSpPr>
              <p:spPr bwMode="auto">
                <a:xfrm>
                  <a:off x="2193" y="3544"/>
                  <a:ext cx="32" cy="25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4"/>
                    </a:cxn>
                    <a:cxn ang="0">
                      <a:pos x="31" y="18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5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4"/>
                      </a:lnTo>
                      <a:lnTo>
                        <a:pt x="31" y="18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43" name="Freeform 655"/>
                <p:cNvSpPr>
                  <a:spLocks/>
                </p:cNvSpPr>
                <p:nvPr/>
              </p:nvSpPr>
              <p:spPr bwMode="auto">
                <a:xfrm>
                  <a:off x="2173" y="3506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44" name="Freeform 656"/>
                <p:cNvSpPr>
                  <a:spLocks/>
                </p:cNvSpPr>
                <p:nvPr/>
              </p:nvSpPr>
              <p:spPr bwMode="auto">
                <a:xfrm>
                  <a:off x="2299" y="347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45" name="Freeform 657"/>
                <p:cNvSpPr>
                  <a:spLocks/>
                </p:cNvSpPr>
                <p:nvPr/>
              </p:nvSpPr>
              <p:spPr bwMode="auto">
                <a:xfrm>
                  <a:off x="2322" y="3509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46" name="Freeform 658"/>
                <p:cNvSpPr>
                  <a:spLocks/>
                </p:cNvSpPr>
                <p:nvPr/>
              </p:nvSpPr>
              <p:spPr bwMode="auto">
                <a:xfrm>
                  <a:off x="2288" y="345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47" name="Freeform 659"/>
                <p:cNvSpPr>
                  <a:spLocks/>
                </p:cNvSpPr>
                <p:nvPr/>
              </p:nvSpPr>
              <p:spPr bwMode="auto">
                <a:xfrm>
                  <a:off x="2311" y="3490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2"/>
                    </a:cxn>
                  </a:cxnLst>
                  <a:rect l="0" t="0" r="r" b="b"/>
                  <a:pathLst>
                    <a:path w="31" h="23">
                      <a:moveTo>
                        <a:pt x="8" y="22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8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48" name="Freeform 660"/>
                <p:cNvSpPr>
                  <a:spLocks/>
                </p:cNvSpPr>
                <p:nvPr/>
              </p:nvSpPr>
              <p:spPr bwMode="auto">
                <a:xfrm>
                  <a:off x="2276" y="343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  <a:cxn ang="0">
                      <a:pos x="31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1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0"/>
                      </a:lnTo>
                      <a:lnTo>
                        <a:pt x="31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49" name="Freeform 661"/>
                <p:cNvSpPr>
                  <a:spLocks/>
                </p:cNvSpPr>
                <p:nvPr/>
              </p:nvSpPr>
              <p:spPr bwMode="auto">
                <a:xfrm>
                  <a:off x="2250" y="3443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50" name="Freeform 662"/>
                <p:cNvSpPr>
                  <a:spLocks/>
                </p:cNvSpPr>
                <p:nvPr/>
              </p:nvSpPr>
              <p:spPr bwMode="auto">
                <a:xfrm>
                  <a:off x="2294" y="3517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3" h="22">
                      <a:moveTo>
                        <a:pt x="0" y="4"/>
                      </a:moveTo>
                      <a:lnTo>
                        <a:pt x="9" y="21"/>
                      </a:ln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51" name="Freeform 663"/>
                <p:cNvSpPr>
                  <a:spLocks/>
                </p:cNvSpPr>
                <p:nvPr/>
              </p:nvSpPr>
              <p:spPr bwMode="auto">
                <a:xfrm>
                  <a:off x="2282" y="3498"/>
                  <a:ext cx="33" cy="21"/>
                </a:xfrm>
                <a:custGeom>
                  <a:avLst/>
                  <a:gdLst/>
                  <a:ahLst/>
                  <a:cxnLst>
                    <a:cxn ang="0">
                      <a:pos x="9" y="20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</a:cxnLst>
                  <a:rect l="0" t="0" r="r" b="b"/>
                  <a:pathLst>
                    <a:path w="33" h="21">
                      <a:moveTo>
                        <a:pt x="9" y="20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52" name="Freeform 664"/>
                <p:cNvSpPr>
                  <a:spLocks/>
                </p:cNvSpPr>
                <p:nvPr/>
              </p:nvSpPr>
              <p:spPr bwMode="auto">
                <a:xfrm>
                  <a:off x="2270" y="3479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10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10" y="21"/>
                    </a:cxn>
                  </a:cxnLst>
                  <a:rect l="0" t="0" r="r" b="b"/>
                  <a:pathLst>
                    <a:path w="33" h="22">
                      <a:moveTo>
                        <a:pt x="10" y="21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10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53" name="Freeform 665"/>
                <p:cNvSpPr>
                  <a:spLocks/>
                </p:cNvSpPr>
                <p:nvPr/>
              </p:nvSpPr>
              <p:spPr bwMode="auto">
                <a:xfrm>
                  <a:off x="2260" y="346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2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54" name="Freeform 666"/>
                <p:cNvSpPr>
                  <a:spLocks/>
                </p:cNvSpPr>
                <p:nvPr/>
              </p:nvSpPr>
              <p:spPr bwMode="auto">
                <a:xfrm>
                  <a:off x="2231" y="3488"/>
                  <a:ext cx="32" cy="24"/>
                </a:xfrm>
                <a:custGeom>
                  <a:avLst/>
                  <a:gdLst/>
                  <a:ahLst/>
                  <a:cxnLst>
                    <a:cxn ang="0">
                      <a:pos x="31" y="17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3"/>
                    </a:cxn>
                    <a:cxn ang="0">
                      <a:pos x="31" y="17"/>
                    </a:cxn>
                  </a:cxnLst>
                  <a:rect l="0" t="0" r="r" b="b"/>
                  <a:pathLst>
                    <a:path w="32" h="24">
                      <a:moveTo>
                        <a:pt x="31" y="17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3"/>
                      </a:lnTo>
                      <a:lnTo>
                        <a:pt x="31" y="17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55" name="Freeform 667"/>
                <p:cNvSpPr>
                  <a:spLocks/>
                </p:cNvSpPr>
                <p:nvPr/>
              </p:nvSpPr>
              <p:spPr bwMode="auto">
                <a:xfrm>
                  <a:off x="2211" y="3452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56" name="Freeform 668"/>
                <p:cNvSpPr>
                  <a:spLocks/>
                </p:cNvSpPr>
                <p:nvPr/>
              </p:nvSpPr>
              <p:spPr bwMode="auto">
                <a:xfrm>
                  <a:off x="2221" y="347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57" name="Freeform 669"/>
                <p:cNvSpPr>
                  <a:spLocks/>
                </p:cNvSpPr>
                <p:nvPr/>
              </p:nvSpPr>
              <p:spPr bwMode="auto">
                <a:xfrm>
                  <a:off x="2242" y="350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4">
                      <a:moveTo>
                        <a:pt x="0" y="6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58" name="Freeform 670"/>
                <p:cNvSpPr>
                  <a:spLocks/>
                </p:cNvSpPr>
                <p:nvPr/>
              </p:nvSpPr>
              <p:spPr bwMode="auto">
                <a:xfrm>
                  <a:off x="2253" y="3526"/>
                  <a:ext cx="34" cy="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4"/>
                    </a:cxn>
                    <a:cxn ang="0">
                      <a:pos x="33" y="17"/>
                    </a:cxn>
                    <a:cxn ang="0">
                      <a:pos x="23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5">
                      <a:moveTo>
                        <a:pt x="0" y="6"/>
                      </a:moveTo>
                      <a:lnTo>
                        <a:pt x="9" y="24"/>
                      </a:lnTo>
                      <a:lnTo>
                        <a:pt x="33" y="17"/>
                      </a:lnTo>
                      <a:lnTo>
                        <a:pt x="23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59" name="Freeform 671"/>
                <p:cNvSpPr>
                  <a:spLocks/>
                </p:cNvSpPr>
                <p:nvPr/>
              </p:nvSpPr>
              <p:spPr bwMode="auto">
                <a:xfrm>
                  <a:off x="2193" y="3477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3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60" name="Freeform 672"/>
                <p:cNvSpPr>
                  <a:spLocks/>
                </p:cNvSpPr>
                <p:nvPr/>
              </p:nvSpPr>
              <p:spPr bwMode="auto">
                <a:xfrm>
                  <a:off x="2204" y="3496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61" name="Freeform 673"/>
                <p:cNvSpPr>
                  <a:spLocks/>
                </p:cNvSpPr>
                <p:nvPr/>
              </p:nvSpPr>
              <p:spPr bwMode="auto">
                <a:xfrm>
                  <a:off x="2214" y="351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62" name="Freeform 674"/>
                <p:cNvSpPr>
                  <a:spLocks/>
                </p:cNvSpPr>
                <p:nvPr/>
              </p:nvSpPr>
              <p:spPr bwMode="auto">
                <a:xfrm>
                  <a:off x="2184" y="345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63" name="Freeform 675"/>
                <p:cNvSpPr>
                  <a:spLocks/>
                </p:cNvSpPr>
                <p:nvPr/>
              </p:nvSpPr>
              <p:spPr bwMode="auto">
                <a:xfrm>
                  <a:off x="2224" y="3535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64" name="Freeform 676"/>
                <p:cNvSpPr>
                  <a:spLocks/>
                </p:cNvSpPr>
                <p:nvPr/>
              </p:nvSpPr>
              <p:spPr bwMode="auto">
                <a:xfrm>
                  <a:off x="2155" y="346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65" name="Freeform 677"/>
                <p:cNvSpPr>
                  <a:spLocks/>
                </p:cNvSpPr>
                <p:nvPr/>
              </p:nvSpPr>
              <p:spPr bwMode="auto">
                <a:xfrm>
                  <a:off x="2165" y="3484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66" name="Freeform 678"/>
                <p:cNvSpPr>
                  <a:spLocks/>
                </p:cNvSpPr>
                <p:nvPr/>
              </p:nvSpPr>
              <p:spPr bwMode="auto">
                <a:xfrm>
                  <a:off x="2186" y="352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6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6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67" name="Freeform 679"/>
                <p:cNvSpPr>
                  <a:spLocks/>
                </p:cNvSpPr>
                <p:nvPr/>
              </p:nvSpPr>
              <p:spPr bwMode="auto">
                <a:xfrm>
                  <a:off x="2195" y="354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4">
                      <a:moveTo>
                        <a:pt x="22" y="0"/>
                      </a:moveTo>
                      <a:lnTo>
                        <a:pt x="0" y="6"/>
                      </a:ln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68" name="Freeform 680"/>
                <p:cNvSpPr>
                  <a:spLocks/>
                </p:cNvSpPr>
                <p:nvPr/>
              </p:nvSpPr>
              <p:spPr bwMode="auto">
                <a:xfrm>
                  <a:off x="2174" y="3503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0" y="5"/>
                    </a:cxn>
                    <a:cxn ang="0">
                      <a:pos x="9" y="22"/>
                    </a:cxn>
                    <a:cxn ang="0">
                      <a:pos x="32" y="16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33" h="23">
                      <a:moveTo>
                        <a:pt x="23" y="0"/>
                      </a:moveTo>
                      <a:lnTo>
                        <a:pt x="0" y="5"/>
                      </a:lnTo>
                      <a:lnTo>
                        <a:pt x="9" y="22"/>
                      </a:lnTo>
                      <a:lnTo>
                        <a:pt x="32" y="16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69" name="Freeform 681"/>
                <p:cNvSpPr>
                  <a:spLocks/>
                </p:cNvSpPr>
                <p:nvPr/>
              </p:nvSpPr>
              <p:spPr bwMode="auto">
                <a:xfrm>
                  <a:off x="2207" y="3565"/>
                  <a:ext cx="172" cy="71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0" y="70"/>
                    </a:cxn>
                    <a:cxn ang="0">
                      <a:pos x="171" y="35"/>
                    </a:cxn>
                    <a:cxn ang="0">
                      <a:pos x="171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172" h="71">
                      <a:moveTo>
                        <a:pt x="0" y="46"/>
                      </a:moveTo>
                      <a:lnTo>
                        <a:pt x="0" y="70"/>
                      </a:lnTo>
                      <a:lnTo>
                        <a:pt x="171" y="35"/>
                      </a:lnTo>
                      <a:lnTo>
                        <a:pt x="171" y="0"/>
                      </a:lnTo>
                      <a:lnTo>
                        <a:pt x="0" y="4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70" name="Freeform 682"/>
                <p:cNvSpPr>
                  <a:spLocks/>
                </p:cNvSpPr>
                <p:nvPr/>
              </p:nvSpPr>
              <p:spPr bwMode="auto">
                <a:xfrm>
                  <a:off x="2206" y="3598"/>
                  <a:ext cx="173" cy="5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2" y="14"/>
                    </a:cxn>
                    <a:cxn ang="0">
                      <a:pos x="0" y="12"/>
                    </a:cxn>
                    <a:cxn ang="0">
                      <a:pos x="0" y="52"/>
                    </a:cxn>
                    <a:cxn ang="0">
                      <a:pos x="172" y="1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53">
                      <a:moveTo>
                        <a:pt x="169" y="0"/>
                      </a:move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52"/>
                      </a:lnTo>
                      <a:lnTo>
                        <a:pt x="172" y="1"/>
                      </a:lnTo>
                      <a:lnTo>
                        <a:pt x="16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71" name="Freeform 683"/>
                <p:cNvSpPr>
                  <a:spLocks/>
                </p:cNvSpPr>
                <p:nvPr/>
              </p:nvSpPr>
              <p:spPr bwMode="auto">
                <a:xfrm>
                  <a:off x="2208" y="3567"/>
                  <a:ext cx="169" cy="83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82"/>
                    </a:cxn>
                    <a:cxn ang="0">
                      <a:pos x="168" y="32"/>
                    </a:cxn>
                    <a:cxn ang="0">
                      <a:pos x="168" y="0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69" h="83">
                      <a:moveTo>
                        <a:pt x="0" y="45"/>
                      </a:moveTo>
                      <a:lnTo>
                        <a:pt x="0" y="82"/>
                      </a:lnTo>
                      <a:lnTo>
                        <a:pt x="168" y="32"/>
                      </a:lnTo>
                      <a:lnTo>
                        <a:pt x="168" y="0"/>
                      </a:lnTo>
                      <a:lnTo>
                        <a:pt x="0" y="4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72" name="Freeform 684"/>
                <p:cNvSpPr>
                  <a:spLocks/>
                </p:cNvSpPr>
                <p:nvPr/>
              </p:nvSpPr>
              <p:spPr bwMode="auto">
                <a:xfrm>
                  <a:off x="2374" y="3576"/>
                  <a:ext cx="33" cy="6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0" y="36"/>
                    </a:cxn>
                    <a:cxn ang="0">
                      <a:pos x="32" y="60"/>
                    </a:cxn>
                    <a:cxn ang="0">
                      <a:pos x="0" y="2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3" h="61">
                      <a:moveTo>
                        <a:pt x="0" y="0"/>
                      </a:moveTo>
                      <a:lnTo>
                        <a:pt x="30" y="36"/>
                      </a:lnTo>
                      <a:lnTo>
                        <a:pt x="32" y="60"/>
                      </a:lnTo>
                      <a:lnTo>
                        <a:pt x="0" y="2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sp>
            <p:nvSpPr>
              <p:cNvPr id="524973" name="Freeform 685"/>
              <p:cNvSpPr>
                <a:spLocks/>
              </p:cNvSpPr>
              <p:nvPr/>
            </p:nvSpPr>
            <p:spPr bwMode="auto">
              <a:xfrm>
                <a:off x="2241" y="3605"/>
                <a:ext cx="170" cy="82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0" y="81"/>
                  </a:cxn>
                  <a:cxn ang="0">
                    <a:pos x="169" y="30"/>
                  </a:cxn>
                  <a:cxn ang="0">
                    <a:pos x="169" y="0"/>
                  </a:cxn>
                  <a:cxn ang="0">
                    <a:pos x="0" y="50"/>
                  </a:cxn>
                </a:cxnLst>
                <a:rect l="0" t="0" r="r" b="b"/>
                <a:pathLst>
                  <a:path w="170" h="82">
                    <a:moveTo>
                      <a:pt x="0" y="50"/>
                    </a:moveTo>
                    <a:lnTo>
                      <a:pt x="0" y="81"/>
                    </a:lnTo>
                    <a:lnTo>
                      <a:pt x="169" y="30"/>
                    </a:lnTo>
                    <a:lnTo>
                      <a:pt x="169" y="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524974" name="Group 686"/>
              <p:cNvGrpSpPr>
                <a:grpSpLocks/>
              </p:cNvGrpSpPr>
              <p:nvPr/>
            </p:nvGrpSpPr>
            <p:grpSpPr bwMode="auto">
              <a:xfrm>
                <a:off x="2281" y="3614"/>
                <a:ext cx="127" cy="93"/>
                <a:chOff x="2281" y="3614"/>
                <a:chExt cx="127" cy="93"/>
              </a:xfrm>
            </p:grpSpPr>
            <p:sp>
              <p:nvSpPr>
                <p:cNvPr id="524975" name="Freeform 687"/>
                <p:cNvSpPr>
                  <a:spLocks/>
                </p:cNvSpPr>
                <p:nvPr/>
              </p:nvSpPr>
              <p:spPr bwMode="auto">
                <a:xfrm>
                  <a:off x="2281" y="3621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04" y="4"/>
                    </a:cxn>
                    <a:cxn ang="0">
                      <a:pos x="73" y="21"/>
                    </a:cxn>
                    <a:cxn ang="0">
                      <a:pos x="123" y="61"/>
                    </a:cxn>
                    <a:cxn ang="0">
                      <a:pos x="73" y="85"/>
                    </a:cxn>
                    <a:cxn ang="0">
                      <a:pos x="33" y="44"/>
                    </a:cxn>
                    <a:cxn ang="0">
                      <a:pos x="0" y="56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24" h="86">
                      <a:moveTo>
                        <a:pt x="14" y="0"/>
                      </a:moveTo>
                      <a:lnTo>
                        <a:pt x="104" y="4"/>
                      </a:lnTo>
                      <a:lnTo>
                        <a:pt x="73" y="21"/>
                      </a:lnTo>
                      <a:lnTo>
                        <a:pt x="123" y="61"/>
                      </a:lnTo>
                      <a:lnTo>
                        <a:pt x="73" y="85"/>
                      </a:lnTo>
                      <a:lnTo>
                        <a:pt x="33" y="44"/>
                      </a:lnTo>
                      <a:lnTo>
                        <a:pt x="0" y="56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76" name="Freeform 688"/>
                <p:cNvSpPr>
                  <a:spLocks/>
                </p:cNvSpPr>
                <p:nvPr/>
              </p:nvSpPr>
              <p:spPr bwMode="auto">
                <a:xfrm>
                  <a:off x="2284" y="3614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103" y="4"/>
                    </a:cxn>
                    <a:cxn ang="0">
                      <a:pos x="72" y="20"/>
                    </a:cxn>
                    <a:cxn ang="0">
                      <a:pos x="123" y="60"/>
                    </a:cxn>
                    <a:cxn ang="0">
                      <a:pos x="72" y="85"/>
                    </a:cxn>
                    <a:cxn ang="0">
                      <a:pos x="33" y="43"/>
                    </a:cxn>
                    <a:cxn ang="0">
                      <a:pos x="0" y="57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24" h="86">
                      <a:moveTo>
                        <a:pt x="13" y="0"/>
                      </a:moveTo>
                      <a:lnTo>
                        <a:pt x="103" y="4"/>
                      </a:lnTo>
                      <a:lnTo>
                        <a:pt x="72" y="20"/>
                      </a:lnTo>
                      <a:lnTo>
                        <a:pt x="123" y="60"/>
                      </a:lnTo>
                      <a:lnTo>
                        <a:pt x="72" y="85"/>
                      </a:lnTo>
                      <a:lnTo>
                        <a:pt x="33" y="43"/>
                      </a:lnTo>
                      <a:lnTo>
                        <a:pt x="0" y="57"/>
                      </a:lnTo>
                      <a:lnTo>
                        <a:pt x="13" y="0"/>
                      </a:lnTo>
                    </a:path>
                  </a:pathLst>
                </a:custGeom>
                <a:solidFill>
                  <a:srgbClr val="FEFF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</p:grpSp>
      <p:grpSp>
        <p:nvGrpSpPr>
          <p:cNvPr id="524977" name="Group 689"/>
          <p:cNvGrpSpPr>
            <a:grpSpLocks/>
          </p:cNvGrpSpPr>
          <p:nvPr/>
        </p:nvGrpSpPr>
        <p:grpSpPr bwMode="auto">
          <a:xfrm>
            <a:off x="971600" y="3068960"/>
            <a:ext cx="990600" cy="962025"/>
            <a:chOff x="3815" y="2280"/>
            <a:chExt cx="770" cy="990"/>
          </a:xfrm>
        </p:grpSpPr>
        <p:grpSp>
          <p:nvGrpSpPr>
            <p:cNvPr id="524978" name="Group 690"/>
            <p:cNvGrpSpPr>
              <a:grpSpLocks/>
            </p:cNvGrpSpPr>
            <p:nvPr/>
          </p:nvGrpSpPr>
          <p:grpSpPr bwMode="auto">
            <a:xfrm>
              <a:off x="3815" y="2280"/>
              <a:ext cx="770" cy="990"/>
              <a:chOff x="3815" y="2280"/>
              <a:chExt cx="770" cy="990"/>
            </a:xfrm>
          </p:grpSpPr>
          <p:sp>
            <p:nvSpPr>
              <p:cNvPr id="524979" name="Freeform 691"/>
              <p:cNvSpPr>
                <a:spLocks/>
              </p:cNvSpPr>
              <p:nvPr/>
            </p:nvSpPr>
            <p:spPr bwMode="auto">
              <a:xfrm>
                <a:off x="3816" y="2425"/>
                <a:ext cx="251" cy="8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01"/>
                  </a:cxn>
                  <a:cxn ang="0">
                    <a:pos x="250" y="844"/>
                  </a:cxn>
                  <a:cxn ang="0">
                    <a:pos x="250" y="142"/>
                  </a:cxn>
                  <a:cxn ang="0">
                    <a:pos x="0" y="0"/>
                  </a:cxn>
                </a:cxnLst>
                <a:rect l="0" t="0" r="r" b="b"/>
                <a:pathLst>
                  <a:path w="251" h="845">
                    <a:moveTo>
                      <a:pt x="0" y="0"/>
                    </a:moveTo>
                    <a:lnTo>
                      <a:pt x="0" y="701"/>
                    </a:lnTo>
                    <a:lnTo>
                      <a:pt x="250" y="844"/>
                    </a:lnTo>
                    <a:lnTo>
                      <a:pt x="250" y="14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980" name="Freeform 692"/>
              <p:cNvSpPr>
                <a:spLocks/>
              </p:cNvSpPr>
              <p:nvPr/>
            </p:nvSpPr>
            <p:spPr bwMode="auto">
              <a:xfrm>
                <a:off x="4066" y="2418"/>
                <a:ext cx="518" cy="852"/>
              </a:xfrm>
              <a:custGeom>
                <a:avLst/>
                <a:gdLst/>
                <a:ahLst/>
                <a:cxnLst>
                  <a:cxn ang="0">
                    <a:pos x="517" y="0"/>
                  </a:cxn>
                  <a:cxn ang="0">
                    <a:pos x="515" y="702"/>
                  </a:cxn>
                  <a:cxn ang="0">
                    <a:pos x="0" y="851"/>
                  </a:cxn>
                  <a:cxn ang="0">
                    <a:pos x="0" y="142"/>
                  </a:cxn>
                  <a:cxn ang="0">
                    <a:pos x="517" y="0"/>
                  </a:cxn>
                </a:cxnLst>
                <a:rect l="0" t="0" r="r" b="b"/>
                <a:pathLst>
                  <a:path w="518" h="852">
                    <a:moveTo>
                      <a:pt x="517" y="0"/>
                    </a:moveTo>
                    <a:lnTo>
                      <a:pt x="515" y="702"/>
                    </a:lnTo>
                    <a:lnTo>
                      <a:pt x="0" y="851"/>
                    </a:lnTo>
                    <a:lnTo>
                      <a:pt x="0" y="142"/>
                    </a:lnTo>
                    <a:lnTo>
                      <a:pt x="517" y="0"/>
                    </a:lnTo>
                  </a:path>
                </a:pathLst>
              </a:custGeom>
              <a:solidFill>
                <a:srgbClr val="CCEC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981" name="Freeform 693"/>
              <p:cNvSpPr>
                <a:spLocks/>
              </p:cNvSpPr>
              <p:nvPr/>
            </p:nvSpPr>
            <p:spPr bwMode="auto">
              <a:xfrm>
                <a:off x="3816" y="2280"/>
                <a:ext cx="769" cy="28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532" y="0"/>
                  </a:cxn>
                  <a:cxn ang="0">
                    <a:pos x="768" y="142"/>
                  </a:cxn>
                  <a:cxn ang="0">
                    <a:pos x="245" y="285"/>
                  </a:cxn>
                  <a:cxn ang="0">
                    <a:pos x="0" y="144"/>
                  </a:cxn>
                </a:cxnLst>
                <a:rect l="0" t="0" r="r" b="b"/>
                <a:pathLst>
                  <a:path w="769" h="286">
                    <a:moveTo>
                      <a:pt x="0" y="144"/>
                    </a:moveTo>
                    <a:lnTo>
                      <a:pt x="532" y="0"/>
                    </a:lnTo>
                    <a:lnTo>
                      <a:pt x="768" y="142"/>
                    </a:lnTo>
                    <a:lnTo>
                      <a:pt x="245" y="285"/>
                    </a:lnTo>
                    <a:lnTo>
                      <a:pt x="0" y="144"/>
                    </a:lnTo>
                  </a:path>
                </a:pathLst>
              </a:custGeom>
              <a:solidFill>
                <a:srgbClr val="6699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982" name="Freeform 694"/>
              <p:cNvSpPr>
                <a:spLocks/>
              </p:cNvSpPr>
              <p:nvPr/>
            </p:nvSpPr>
            <p:spPr bwMode="auto">
              <a:xfrm>
                <a:off x="3949" y="2344"/>
                <a:ext cx="521" cy="149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502" y="0"/>
                  </a:cxn>
                  <a:cxn ang="0">
                    <a:pos x="520" y="13"/>
                  </a:cxn>
                  <a:cxn ang="0">
                    <a:pos x="17" y="148"/>
                  </a:cxn>
                  <a:cxn ang="0">
                    <a:pos x="0" y="134"/>
                  </a:cxn>
                </a:cxnLst>
                <a:rect l="0" t="0" r="r" b="b"/>
                <a:pathLst>
                  <a:path w="521" h="149">
                    <a:moveTo>
                      <a:pt x="0" y="134"/>
                    </a:moveTo>
                    <a:lnTo>
                      <a:pt x="502" y="0"/>
                    </a:lnTo>
                    <a:lnTo>
                      <a:pt x="520" y="13"/>
                    </a:lnTo>
                    <a:lnTo>
                      <a:pt x="17" y="148"/>
                    </a:lnTo>
                    <a:lnTo>
                      <a:pt x="0" y="134"/>
                    </a:lnTo>
                  </a:path>
                </a:pathLst>
              </a:custGeom>
              <a:solidFill>
                <a:srgbClr val="99CC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983" name="Freeform 695"/>
              <p:cNvSpPr>
                <a:spLocks/>
              </p:cNvSpPr>
              <p:nvPr/>
            </p:nvSpPr>
            <p:spPr bwMode="auto">
              <a:xfrm>
                <a:off x="3815" y="2426"/>
                <a:ext cx="259" cy="1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1" y="32"/>
                  </a:cxn>
                  <a:cxn ang="0">
                    <a:pos x="258" y="151"/>
                  </a:cxn>
                  <a:cxn ang="0">
                    <a:pos x="0" y="0"/>
                  </a:cxn>
                </a:cxnLst>
                <a:rect l="0" t="0" r="r" b="b"/>
                <a:pathLst>
                  <a:path w="259" h="152">
                    <a:moveTo>
                      <a:pt x="0" y="0"/>
                    </a:moveTo>
                    <a:lnTo>
                      <a:pt x="241" y="32"/>
                    </a:lnTo>
                    <a:lnTo>
                      <a:pt x="258" y="15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CC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984" name="Freeform 696"/>
              <p:cNvSpPr>
                <a:spLocks/>
              </p:cNvSpPr>
              <p:nvPr/>
            </p:nvSpPr>
            <p:spPr bwMode="auto">
              <a:xfrm>
                <a:off x="4349" y="2280"/>
                <a:ext cx="235" cy="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94"/>
                  </a:cxn>
                  <a:cxn ang="0">
                    <a:pos x="234" y="143"/>
                  </a:cxn>
                  <a:cxn ang="0">
                    <a:pos x="0" y="0"/>
                  </a:cxn>
                </a:cxnLst>
                <a:rect l="0" t="0" r="r" b="b"/>
                <a:pathLst>
                  <a:path w="235" h="144">
                    <a:moveTo>
                      <a:pt x="0" y="0"/>
                    </a:moveTo>
                    <a:lnTo>
                      <a:pt x="11" y="94"/>
                    </a:lnTo>
                    <a:lnTo>
                      <a:pt x="234" y="14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CC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524985" name="Oval 697"/>
              <p:cNvSpPr>
                <a:spLocks noChangeArrowheads="1"/>
              </p:cNvSpPr>
              <p:nvPr/>
            </p:nvSpPr>
            <p:spPr bwMode="auto">
              <a:xfrm rot="13200000">
                <a:off x="4102" y="2597"/>
                <a:ext cx="430" cy="503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grpSp>
          <p:nvGrpSpPr>
            <p:cNvPr id="524986" name="Group 698"/>
            <p:cNvGrpSpPr>
              <a:grpSpLocks/>
            </p:cNvGrpSpPr>
            <p:nvPr/>
          </p:nvGrpSpPr>
          <p:grpSpPr bwMode="auto">
            <a:xfrm>
              <a:off x="4094" y="2744"/>
              <a:ext cx="474" cy="245"/>
              <a:chOff x="4094" y="2744"/>
              <a:chExt cx="474" cy="245"/>
            </a:xfrm>
          </p:grpSpPr>
          <p:grpSp>
            <p:nvGrpSpPr>
              <p:cNvPr id="524987" name="Group 699"/>
              <p:cNvGrpSpPr>
                <a:grpSpLocks/>
              </p:cNvGrpSpPr>
              <p:nvPr/>
            </p:nvGrpSpPr>
            <p:grpSpPr bwMode="auto">
              <a:xfrm>
                <a:off x="4094" y="2797"/>
                <a:ext cx="474" cy="192"/>
                <a:chOff x="4094" y="2797"/>
                <a:chExt cx="474" cy="192"/>
              </a:xfrm>
            </p:grpSpPr>
            <p:sp>
              <p:nvSpPr>
                <p:cNvPr id="524988" name="Freeform 700"/>
                <p:cNvSpPr>
                  <a:spLocks/>
                </p:cNvSpPr>
                <p:nvPr/>
              </p:nvSpPr>
              <p:spPr bwMode="auto">
                <a:xfrm>
                  <a:off x="4112" y="2906"/>
                  <a:ext cx="49" cy="8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2"/>
                    </a:cxn>
                    <a:cxn ang="0">
                      <a:pos x="0" y="81"/>
                    </a:cxn>
                    <a:cxn ang="0">
                      <a:pos x="1" y="79"/>
                    </a:cxn>
                    <a:cxn ang="0">
                      <a:pos x="2" y="77"/>
                    </a:cxn>
                    <a:cxn ang="0">
                      <a:pos x="4" y="74"/>
                    </a:cxn>
                    <a:cxn ang="0">
                      <a:pos x="6" y="70"/>
                    </a:cxn>
                    <a:cxn ang="0">
                      <a:pos x="8" y="66"/>
                    </a:cxn>
                    <a:cxn ang="0">
                      <a:pos x="10" y="61"/>
                    </a:cxn>
                    <a:cxn ang="0">
                      <a:pos x="12" y="56"/>
                    </a:cxn>
                    <a:cxn ang="0">
                      <a:pos x="14" y="53"/>
                    </a:cxn>
                    <a:cxn ang="0">
                      <a:pos x="17" y="52"/>
                    </a:cxn>
                    <a:cxn ang="0">
                      <a:pos x="20" y="51"/>
                    </a:cxn>
                    <a:cxn ang="0">
                      <a:pos x="22" y="52"/>
                    </a:cxn>
                    <a:cxn ang="0">
                      <a:pos x="26" y="52"/>
                    </a:cxn>
                    <a:cxn ang="0">
                      <a:pos x="29" y="53"/>
                    </a:cxn>
                    <a:cxn ang="0">
                      <a:pos x="33" y="53"/>
                    </a:cxn>
                    <a:cxn ang="0">
                      <a:pos x="38" y="52"/>
                    </a:cxn>
                    <a:cxn ang="0">
                      <a:pos x="42" y="51"/>
                    </a:cxn>
                    <a:cxn ang="0">
                      <a:pos x="46" y="49"/>
                    </a:cxn>
                    <a:cxn ang="0">
                      <a:pos x="47" y="47"/>
                    </a:cxn>
                    <a:cxn ang="0">
                      <a:pos x="48" y="46"/>
                    </a:cxn>
                    <a:cxn ang="0">
                      <a:pos x="48" y="45"/>
                    </a:cxn>
                    <a:cxn ang="0">
                      <a:pos x="48" y="43"/>
                    </a:cxn>
                    <a:cxn ang="0">
                      <a:pos x="47" y="43"/>
                    </a:cxn>
                    <a:cxn ang="0">
                      <a:pos x="47" y="42"/>
                    </a:cxn>
                    <a:cxn ang="0">
                      <a:pos x="44" y="40"/>
                    </a:cxn>
                    <a:cxn ang="0">
                      <a:pos x="39" y="35"/>
                    </a:cxn>
                    <a:cxn ang="0">
                      <a:pos x="32" y="29"/>
                    </a:cxn>
                    <a:cxn ang="0">
                      <a:pos x="23" y="20"/>
                    </a:cxn>
                    <a:cxn ang="0">
                      <a:pos x="14" y="13"/>
                    </a:cxn>
                    <a:cxn ang="0">
                      <a:pos x="7" y="6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9" h="83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0" y="81"/>
                      </a:lnTo>
                      <a:lnTo>
                        <a:pt x="1" y="79"/>
                      </a:lnTo>
                      <a:lnTo>
                        <a:pt x="2" y="77"/>
                      </a:lnTo>
                      <a:lnTo>
                        <a:pt x="4" y="74"/>
                      </a:lnTo>
                      <a:lnTo>
                        <a:pt x="6" y="70"/>
                      </a:lnTo>
                      <a:lnTo>
                        <a:pt x="8" y="66"/>
                      </a:lnTo>
                      <a:lnTo>
                        <a:pt x="10" y="61"/>
                      </a:lnTo>
                      <a:lnTo>
                        <a:pt x="12" y="56"/>
                      </a:lnTo>
                      <a:lnTo>
                        <a:pt x="14" y="53"/>
                      </a:lnTo>
                      <a:lnTo>
                        <a:pt x="17" y="52"/>
                      </a:lnTo>
                      <a:lnTo>
                        <a:pt x="20" y="51"/>
                      </a:lnTo>
                      <a:lnTo>
                        <a:pt x="22" y="52"/>
                      </a:lnTo>
                      <a:lnTo>
                        <a:pt x="26" y="52"/>
                      </a:lnTo>
                      <a:lnTo>
                        <a:pt x="29" y="53"/>
                      </a:lnTo>
                      <a:lnTo>
                        <a:pt x="33" y="53"/>
                      </a:lnTo>
                      <a:lnTo>
                        <a:pt x="38" y="52"/>
                      </a:lnTo>
                      <a:lnTo>
                        <a:pt x="42" y="51"/>
                      </a:lnTo>
                      <a:lnTo>
                        <a:pt x="46" y="49"/>
                      </a:lnTo>
                      <a:lnTo>
                        <a:pt x="47" y="47"/>
                      </a:lnTo>
                      <a:lnTo>
                        <a:pt x="48" y="46"/>
                      </a:lnTo>
                      <a:lnTo>
                        <a:pt x="48" y="45"/>
                      </a:lnTo>
                      <a:lnTo>
                        <a:pt x="48" y="43"/>
                      </a:lnTo>
                      <a:lnTo>
                        <a:pt x="47" y="43"/>
                      </a:lnTo>
                      <a:lnTo>
                        <a:pt x="47" y="42"/>
                      </a:lnTo>
                      <a:lnTo>
                        <a:pt x="44" y="40"/>
                      </a:lnTo>
                      <a:lnTo>
                        <a:pt x="39" y="35"/>
                      </a:lnTo>
                      <a:lnTo>
                        <a:pt x="32" y="29"/>
                      </a:lnTo>
                      <a:lnTo>
                        <a:pt x="23" y="20"/>
                      </a:lnTo>
                      <a:lnTo>
                        <a:pt x="14" y="13"/>
                      </a:lnTo>
                      <a:lnTo>
                        <a:pt x="7" y="6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339933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89" name="Freeform 701"/>
                <p:cNvSpPr>
                  <a:spLocks/>
                </p:cNvSpPr>
                <p:nvPr/>
              </p:nvSpPr>
              <p:spPr bwMode="auto">
                <a:xfrm>
                  <a:off x="4096" y="2894"/>
                  <a:ext cx="72" cy="64"/>
                </a:xfrm>
                <a:custGeom>
                  <a:avLst/>
                  <a:gdLst/>
                  <a:ahLst/>
                  <a:cxnLst>
                    <a:cxn ang="0">
                      <a:pos x="71" y="54"/>
                    </a:cxn>
                    <a:cxn ang="0">
                      <a:pos x="0" y="0"/>
                    </a:cxn>
                    <a:cxn ang="0">
                      <a:pos x="0" y="9"/>
                    </a:cxn>
                    <a:cxn ang="0">
                      <a:pos x="71" y="63"/>
                    </a:cxn>
                    <a:cxn ang="0">
                      <a:pos x="71" y="54"/>
                    </a:cxn>
                  </a:cxnLst>
                  <a:rect l="0" t="0" r="r" b="b"/>
                  <a:pathLst>
                    <a:path w="72" h="64">
                      <a:moveTo>
                        <a:pt x="71" y="54"/>
                      </a:moveTo>
                      <a:lnTo>
                        <a:pt x="0" y="0"/>
                      </a:lnTo>
                      <a:lnTo>
                        <a:pt x="0" y="9"/>
                      </a:lnTo>
                      <a:lnTo>
                        <a:pt x="71" y="63"/>
                      </a:lnTo>
                      <a:lnTo>
                        <a:pt x="71" y="54"/>
                      </a:lnTo>
                    </a:path>
                  </a:pathLst>
                </a:custGeom>
                <a:solidFill>
                  <a:srgbClr val="006633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90" name="Freeform 702"/>
                <p:cNvSpPr>
                  <a:spLocks/>
                </p:cNvSpPr>
                <p:nvPr/>
              </p:nvSpPr>
              <p:spPr bwMode="auto">
                <a:xfrm>
                  <a:off x="4166" y="2852"/>
                  <a:ext cx="402" cy="106"/>
                </a:xfrm>
                <a:custGeom>
                  <a:avLst/>
                  <a:gdLst/>
                  <a:ahLst/>
                  <a:cxnLst>
                    <a:cxn ang="0">
                      <a:pos x="401" y="9"/>
                    </a:cxn>
                    <a:cxn ang="0">
                      <a:pos x="401" y="0"/>
                    </a:cxn>
                    <a:cxn ang="0">
                      <a:pos x="0" y="94"/>
                    </a:cxn>
                    <a:cxn ang="0">
                      <a:pos x="1" y="105"/>
                    </a:cxn>
                    <a:cxn ang="0">
                      <a:pos x="401" y="9"/>
                    </a:cxn>
                  </a:cxnLst>
                  <a:rect l="0" t="0" r="r" b="b"/>
                  <a:pathLst>
                    <a:path w="402" h="106">
                      <a:moveTo>
                        <a:pt x="401" y="9"/>
                      </a:moveTo>
                      <a:lnTo>
                        <a:pt x="401" y="0"/>
                      </a:lnTo>
                      <a:lnTo>
                        <a:pt x="0" y="94"/>
                      </a:lnTo>
                      <a:lnTo>
                        <a:pt x="1" y="105"/>
                      </a:lnTo>
                      <a:lnTo>
                        <a:pt x="401" y="9"/>
                      </a:lnTo>
                    </a:path>
                  </a:pathLst>
                </a:custGeom>
                <a:solidFill>
                  <a:srgbClr val="99FF99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91" name="Freeform 703"/>
                <p:cNvSpPr>
                  <a:spLocks/>
                </p:cNvSpPr>
                <p:nvPr/>
              </p:nvSpPr>
              <p:spPr bwMode="auto">
                <a:xfrm>
                  <a:off x="4094" y="2797"/>
                  <a:ext cx="474" cy="152"/>
                </a:xfrm>
                <a:custGeom>
                  <a:avLst/>
                  <a:gdLst/>
                  <a:ahLst/>
                  <a:cxnLst>
                    <a:cxn ang="0">
                      <a:pos x="473" y="54"/>
                    </a:cxn>
                    <a:cxn ang="0">
                      <a:pos x="401" y="0"/>
                    </a:cxn>
                    <a:cxn ang="0">
                      <a:pos x="0" y="96"/>
                    </a:cxn>
                    <a:cxn ang="0">
                      <a:pos x="74" y="151"/>
                    </a:cxn>
                    <a:cxn ang="0">
                      <a:pos x="473" y="54"/>
                    </a:cxn>
                  </a:cxnLst>
                  <a:rect l="0" t="0" r="r" b="b"/>
                  <a:pathLst>
                    <a:path w="474" h="152">
                      <a:moveTo>
                        <a:pt x="473" y="54"/>
                      </a:moveTo>
                      <a:lnTo>
                        <a:pt x="401" y="0"/>
                      </a:lnTo>
                      <a:lnTo>
                        <a:pt x="0" y="96"/>
                      </a:lnTo>
                      <a:lnTo>
                        <a:pt x="74" y="151"/>
                      </a:lnTo>
                      <a:lnTo>
                        <a:pt x="473" y="54"/>
                      </a:lnTo>
                    </a:path>
                  </a:pathLst>
                </a:custGeom>
                <a:solidFill>
                  <a:srgbClr val="33CC33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524992" name="Group 704"/>
              <p:cNvGrpSpPr>
                <a:grpSpLocks/>
              </p:cNvGrpSpPr>
              <p:nvPr/>
            </p:nvGrpSpPr>
            <p:grpSpPr bwMode="auto">
              <a:xfrm>
                <a:off x="4133" y="2801"/>
                <a:ext cx="153" cy="125"/>
                <a:chOff x="4133" y="2801"/>
                <a:chExt cx="153" cy="125"/>
              </a:xfrm>
            </p:grpSpPr>
            <p:sp>
              <p:nvSpPr>
                <p:cNvPr id="524993" name="Freeform 705"/>
                <p:cNvSpPr>
                  <a:spLocks/>
                </p:cNvSpPr>
                <p:nvPr/>
              </p:nvSpPr>
              <p:spPr bwMode="auto">
                <a:xfrm>
                  <a:off x="4171" y="2801"/>
                  <a:ext cx="115" cy="124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0" y="123"/>
                    </a:cxn>
                    <a:cxn ang="0">
                      <a:pos x="114" y="101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115" h="124">
                      <a:moveTo>
                        <a:pt x="48" y="0"/>
                      </a:moveTo>
                      <a:lnTo>
                        <a:pt x="0" y="123"/>
                      </a:lnTo>
                      <a:lnTo>
                        <a:pt x="114" y="101"/>
                      </a:lnTo>
                      <a:lnTo>
                        <a:pt x="48" y="0"/>
                      </a:lnTo>
                    </a:path>
                  </a:pathLst>
                </a:custGeom>
                <a:solidFill>
                  <a:srgbClr val="FFCC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94" name="Freeform 706"/>
                <p:cNvSpPr>
                  <a:spLocks/>
                </p:cNvSpPr>
                <p:nvPr/>
              </p:nvSpPr>
              <p:spPr bwMode="auto">
                <a:xfrm>
                  <a:off x="4133" y="2802"/>
                  <a:ext cx="88" cy="124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0" y="87"/>
                    </a:cxn>
                    <a:cxn ang="0">
                      <a:pos x="42" y="123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8" h="124">
                      <a:moveTo>
                        <a:pt x="87" y="0"/>
                      </a:moveTo>
                      <a:lnTo>
                        <a:pt x="0" y="87"/>
                      </a:lnTo>
                      <a:lnTo>
                        <a:pt x="42" y="123"/>
                      </a:lnTo>
                      <a:lnTo>
                        <a:pt x="87" y="0"/>
                      </a:lnTo>
                    </a:path>
                  </a:pathLst>
                </a:custGeom>
                <a:solidFill>
                  <a:srgbClr val="FF99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524995" name="Group 707"/>
              <p:cNvGrpSpPr>
                <a:grpSpLocks/>
              </p:cNvGrpSpPr>
              <p:nvPr/>
            </p:nvGrpSpPr>
            <p:grpSpPr bwMode="auto">
              <a:xfrm>
                <a:off x="4418" y="2744"/>
                <a:ext cx="118" cy="117"/>
                <a:chOff x="4418" y="2744"/>
                <a:chExt cx="118" cy="117"/>
              </a:xfrm>
            </p:grpSpPr>
            <p:sp>
              <p:nvSpPr>
                <p:cNvPr id="524996" name="Freeform 708"/>
                <p:cNvSpPr>
                  <a:spLocks/>
                </p:cNvSpPr>
                <p:nvPr/>
              </p:nvSpPr>
              <p:spPr bwMode="auto">
                <a:xfrm>
                  <a:off x="4418" y="2744"/>
                  <a:ext cx="118" cy="117"/>
                </a:xfrm>
                <a:custGeom>
                  <a:avLst/>
                  <a:gdLst/>
                  <a:ahLst/>
                  <a:cxnLst>
                    <a:cxn ang="0">
                      <a:pos x="58" y="114"/>
                    </a:cxn>
                    <a:cxn ang="0">
                      <a:pos x="70" y="111"/>
                    </a:cxn>
                    <a:cxn ang="0">
                      <a:pos x="81" y="106"/>
                    </a:cxn>
                    <a:cxn ang="0">
                      <a:pos x="90" y="99"/>
                    </a:cxn>
                    <a:cxn ang="0">
                      <a:pos x="99" y="90"/>
                    </a:cxn>
                    <a:cxn ang="0">
                      <a:pos x="106" y="80"/>
                    </a:cxn>
                    <a:cxn ang="0">
                      <a:pos x="112" y="70"/>
                    </a:cxn>
                    <a:cxn ang="0">
                      <a:pos x="115" y="58"/>
                    </a:cxn>
                    <a:cxn ang="0">
                      <a:pos x="117" y="46"/>
                    </a:cxn>
                    <a:cxn ang="0">
                      <a:pos x="115" y="35"/>
                    </a:cxn>
                    <a:cxn ang="0">
                      <a:pos x="112" y="26"/>
                    </a:cxn>
                    <a:cxn ang="0">
                      <a:pos x="106" y="17"/>
                    </a:cxn>
                    <a:cxn ang="0">
                      <a:pos x="99" y="9"/>
                    </a:cxn>
                    <a:cxn ang="0">
                      <a:pos x="90" y="4"/>
                    </a:cxn>
                    <a:cxn ang="0">
                      <a:pos x="81" y="1"/>
                    </a:cxn>
                    <a:cxn ang="0">
                      <a:pos x="70" y="0"/>
                    </a:cxn>
                    <a:cxn ang="0">
                      <a:pos x="58" y="1"/>
                    </a:cxn>
                    <a:cxn ang="0">
                      <a:pos x="46" y="4"/>
                    </a:cxn>
                    <a:cxn ang="0">
                      <a:pos x="35" y="9"/>
                    </a:cxn>
                    <a:cxn ang="0">
                      <a:pos x="26" y="17"/>
                    </a:cxn>
                    <a:cxn ang="0">
                      <a:pos x="17" y="25"/>
                    </a:cxn>
                    <a:cxn ang="0">
                      <a:pos x="10" y="35"/>
                    </a:cxn>
                    <a:cxn ang="0">
                      <a:pos x="4" y="46"/>
                    </a:cxn>
                    <a:cxn ang="0">
                      <a:pos x="1" y="57"/>
                    </a:cxn>
                    <a:cxn ang="0">
                      <a:pos x="0" y="69"/>
                    </a:cxn>
                    <a:cxn ang="0">
                      <a:pos x="1" y="80"/>
                    </a:cxn>
                    <a:cxn ang="0">
                      <a:pos x="4" y="90"/>
                    </a:cxn>
                    <a:cxn ang="0">
                      <a:pos x="10" y="99"/>
                    </a:cxn>
                    <a:cxn ang="0">
                      <a:pos x="17" y="106"/>
                    </a:cxn>
                    <a:cxn ang="0">
                      <a:pos x="26" y="111"/>
                    </a:cxn>
                    <a:cxn ang="0">
                      <a:pos x="35" y="114"/>
                    </a:cxn>
                    <a:cxn ang="0">
                      <a:pos x="46" y="116"/>
                    </a:cxn>
                    <a:cxn ang="0">
                      <a:pos x="58" y="114"/>
                    </a:cxn>
                  </a:cxnLst>
                  <a:rect l="0" t="0" r="r" b="b"/>
                  <a:pathLst>
                    <a:path w="118" h="117">
                      <a:moveTo>
                        <a:pt x="58" y="114"/>
                      </a:moveTo>
                      <a:lnTo>
                        <a:pt x="70" y="111"/>
                      </a:lnTo>
                      <a:lnTo>
                        <a:pt x="81" y="106"/>
                      </a:lnTo>
                      <a:lnTo>
                        <a:pt x="90" y="99"/>
                      </a:lnTo>
                      <a:lnTo>
                        <a:pt x="99" y="90"/>
                      </a:lnTo>
                      <a:lnTo>
                        <a:pt x="106" y="80"/>
                      </a:lnTo>
                      <a:lnTo>
                        <a:pt x="112" y="70"/>
                      </a:lnTo>
                      <a:lnTo>
                        <a:pt x="115" y="58"/>
                      </a:lnTo>
                      <a:lnTo>
                        <a:pt x="117" y="46"/>
                      </a:lnTo>
                      <a:lnTo>
                        <a:pt x="115" y="35"/>
                      </a:lnTo>
                      <a:lnTo>
                        <a:pt x="112" y="26"/>
                      </a:lnTo>
                      <a:lnTo>
                        <a:pt x="106" y="17"/>
                      </a:lnTo>
                      <a:lnTo>
                        <a:pt x="99" y="9"/>
                      </a:lnTo>
                      <a:lnTo>
                        <a:pt x="90" y="4"/>
                      </a:lnTo>
                      <a:lnTo>
                        <a:pt x="81" y="1"/>
                      </a:lnTo>
                      <a:lnTo>
                        <a:pt x="70" y="0"/>
                      </a:lnTo>
                      <a:lnTo>
                        <a:pt x="58" y="1"/>
                      </a:lnTo>
                      <a:lnTo>
                        <a:pt x="46" y="4"/>
                      </a:lnTo>
                      <a:lnTo>
                        <a:pt x="35" y="9"/>
                      </a:lnTo>
                      <a:lnTo>
                        <a:pt x="26" y="17"/>
                      </a:lnTo>
                      <a:lnTo>
                        <a:pt x="17" y="25"/>
                      </a:lnTo>
                      <a:lnTo>
                        <a:pt x="10" y="35"/>
                      </a:lnTo>
                      <a:lnTo>
                        <a:pt x="4" y="46"/>
                      </a:lnTo>
                      <a:lnTo>
                        <a:pt x="1" y="57"/>
                      </a:lnTo>
                      <a:lnTo>
                        <a:pt x="0" y="69"/>
                      </a:lnTo>
                      <a:lnTo>
                        <a:pt x="1" y="80"/>
                      </a:lnTo>
                      <a:lnTo>
                        <a:pt x="4" y="90"/>
                      </a:lnTo>
                      <a:lnTo>
                        <a:pt x="10" y="99"/>
                      </a:lnTo>
                      <a:lnTo>
                        <a:pt x="17" y="106"/>
                      </a:lnTo>
                      <a:lnTo>
                        <a:pt x="26" y="111"/>
                      </a:lnTo>
                      <a:lnTo>
                        <a:pt x="35" y="114"/>
                      </a:lnTo>
                      <a:lnTo>
                        <a:pt x="46" y="116"/>
                      </a:lnTo>
                      <a:lnTo>
                        <a:pt x="58" y="114"/>
                      </a:lnTo>
                    </a:path>
                  </a:pathLst>
                </a:custGeom>
                <a:solidFill>
                  <a:srgbClr val="99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4997" name="Freeform 709"/>
                <p:cNvSpPr>
                  <a:spLocks/>
                </p:cNvSpPr>
                <p:nvPr/>
              </p:nvSpPr>
              <p:spPr bwMode="auto">
                <a:xfrm>
                  <a:off x="4432" y="2770"/>
                  <a:ext cx="101" cy="89"/>
                </a:xfrm>
                <a:custGeom>
                  <a:avLst/>
                  <a:gdLst/>
                  <a:ahLst/>
                  <a:cxnLst>
                    <a:cxn ang="0">
                      <a:pos x="35" y="88"/>
                    </a:cxn>
                    <a:cxn ang="0">
                      <a:pos x="38" y="88"/>
                    </a:cxn>
                    <a:cxn ang="0">
                      <a:pos x="41" y="88"/>
                    </a:cxn>
                    <a:cxn ang="0">
                      <a:pos x="46" y="86"/>
                    </a:cxn>
                    <a:cxn ang="0">
                      <a:pos x="50" y="85"/>
                    </a:cxn>
                    <a:cxn ang="0">
                      <a:pos x="56" y="83"/>
                    </a:cxn>
                    <a:cxn ang="0">
                      <a:pos x="62" y="80"/>
                    </a:cxn>
                    <a:cxn ang="0">
                      <a:pos x="68" y="77"/>
                    </a:cxn>
                    <a:cxn ang="0">
                      <a:pos x="74" y="71"/>
                    </a:cxn>
                    <a:cxn ang="0">
                      <a:pos x="80" y="66"/>
                    </a:cxn>
                    <a:cxn ang="0">
                      <a:pos x="84" y="62"/>
                    </a:cxn>
                    <a:cxn ang="0">
                      <a:pos x="88" y="57"/>
                    </a:cxn>
                    <a:cxn ang="0">
                      <a:pos x="90" y="53"/>
                    </a:cxn>
                    <a:cxn ang="0">
                      <a:pos x="92" y="50"/>
                    </a:cxn>
                    <a:cxn ang="0">
                      <a:pos x="94" y="47"/>
                    </a:cxn>
                    <a:cxn ang="0">
                      <a:pos x="95" y="44"/>
                    </a:cxn>
                    <a:cxn ang="0">
                      <a:pos x="95" y="42"/>
                    </a:cxn>
                    <a:cxn ang="0">
                      <a:pos x="98" y="32"/>
                    </a:cxn>
                    <a:cxn ang="0">
                      <a:pos x="100" y="24"/>
                    </a:cxn>
                    <a:cxn ang="0">
                      <a:pos x="100" y="16"/>
                    </a:cxn>
                    <a:cxn ang="0">
                      <a:pos x="98" y="10"/>
                    </a:cxn>
                    <a:cxn ang="0">
                      <a:pos x="97" y="6"/>
                    </a:cxn>
                    <a:cxn ang="0">
                      <a:pos x="95" y="2"/>
                    </a:cxn>
                    <a:cxn ang="0">
                      <a:pos x="93" y="0"/>
                    </a:cxn>
                    <a:cxn ang="0">
                      <a:pos x="92" y="0"/>
                    </a:cxn>
                    <a:cxn ang="0">
                      <a:pos x="93" y="1"/>
                    </a:cxn>
                    <a:cxn ang="0">
                      <a:pos x="93" y="5"/>
                    </a:cxn>
                    <a:cxn ang="0">
                      <a:pos x="93" y="12"/>
                    </a:cxn>
                    <a:cxn ang="0">
                      <a:pos x="92" y="20"/>
                    </a:cxn>
                    <a:cxn ang="0">
                      <a:pos x="88" y="30"/>
                    </a:cxn>
                    <a:cxn ang="0">
                      <a:pos x="83" y="40"/>
                    </a:cxn>
                    <a:cxn ang="0">
                      <a:pos x="73" y="51"/>
                    </a:cxn>
                    <a:cxn ang="0">
                      <a:pos x="59" y="62"/>
                    </a:cxn>
                    <a:cxn ang="0">
                      <a:pos x="56" y="64"/>
                    </a:cxn>
                    <a:cxn ang="0">
                      <a:pos x="53" y="66"/>
                    </a:cxn>
                    <a:cxn ang="0">
                      <a:pos x="49" y="68"/>
                    </a:cxn>
                    <a:cxn ang="0">
                      <a:pos x="44" y="70"/>
                    </a:cxn>
                    <a:cxn ang="0">
                      <a:pos x="39" y="72"/>
                    </a:cxn>
                    <a:cxn ang="0">
                      <a:pos x="33" y="74"/>
                    </a:cxn>
                    <a:cxn ang="0">
                      <a:pos x="27" y="75"/>
                    </a:cxn>
                    <a:cxn ang="0">
                      <a:pos x="21" y="75"/>
                    </a:cxn>
                    <a:cxn ang="0">
                      <a:pos x="15" y="76"/>
                    </a:cxn>
                    <a:cxn ang="0">
                      <a:pos x="11" y="76"/>
                    </a:cxn>
                    <a:cxn ang="0">
                      <a:pos x="7" y="76"/>
                    </a:cxn>
                    <a:cxn ang="0">
                      <a:pos x="4" y="75"/>
                    </a:cxn>
                    <a:cxn ang="0">
                      <a:pos x="2" y="75"/>
                    </a:cxn>
                    <a:cxn ang="0">
                      <a:pos x="1" y="75"/>
                    </a:cxn>
                    <a:cxn ang="0">
                      <a:pos x="0" y="75"/>
                    </a:cxn>
                    <a:cxn ang="0">
                      <a:pos x="0" y="75"/>
                    </a:cxn>
                    <a:cxn ang="0">
                      <a:pos x="0" y="75"/>
                    </a:cxn>
                    <a:cxn ang="0">
                      <a:pos x="1" y="77"/>
                    </a:cxn>
                    <a:cxn ang="0">
                      <a:pos x="2" y="79"/>
                    </a:cxn>
                    <a:cxn ang="0">
                      <a:pos x="6" y="81"/>
                    </a:cxn>
                    <a:cxn ang="0">
                      <a:pos x="10" y="83"/>
                    </a:cxn>
                    <a:cxn ang="0">
                      <a:pos x="16" y="85"/>
                    </a:cxn>
                    <a:cxn ang="0">
                      <a:pos x="24" y="87"/>
                    </a:cxn>
                    <a:cxn ang="0">
                      <a:pos x="35" y="88"/>
                    </a:cxn>
                  </a:cxnLst>
                  <a:rect l="0" t="0" r="r" b="b"/>
                  <a:pathLst>
                    <a:path w="101" h="89">
                      <a:moveTo>
                        <a:pt x="35" y="88"/>
                      </a:moveTo>
                      <a:lnTo>
                        <a:pt x="38" y="88"/>
                      </a:lnTo>
                      <a:lnTo>
                        <a:pt x="41" y="88"/>
                      </a:lnTo>
                      <a:lnTo>
                        <a:pt x="46" y="86"/>
                      </a:lnTo>
                      <a:lnTo>
                        <a:pt x="50" y="85"/>
                      </a:lnTo>
                      <a:lnTo>
                        <a:pt x="56" y="83"/>
                      </a:lnTo>
                      <a:lnTo>
                        <a:pt x="62" y="80"/>
                      </a:lnTo>
                      <a:lnTo>
                        <a:pt x="68" y="77"/>
                      </a:lnTo>
                      <a:lnTo>
                        <a:pt x="74" y="71"/>
                      </a:lnTo>
                      <a:lnTo>
                        <a:pt x="80" y="66"/>
                      </a:lnTo>
                      <a:lnTo>
                        <a:pt x="84" y="62"/>
                      </a:lnTo>
                      <a:lnTo>
                        <a:pt x="88" y="57"/>
                      </a:lnTo>
                      <a:lnTo>
                        <a:pt x="90" y="53"/>
                      </a:lnTo>
                      <a:lnTo>
                        <a:pt x="92" y="50"/>
                      </a:lnTo>
                      <a:lnTo>
                        <a:pt x="94" y="47"/>
                      </a:lnTo>
                      <a:lnTo>
                        <a:pt x="95" y="44"/>
                      </a:lnTo>
                      <a:lnTo>
                        <a:pt x="95" y="42"/>
                      </a:lnTo>
                      <a:lnTo>
                        <a:pt x="98" y="32"/>
                      </a:lnTo>
                      <a:lnTo>
                        <a:pt x="100" y="24"/>
                      </a:lnTo>
                      <a:lnTo>
                        <a:pt x="100" y="16"/>
                      </a:lnTo>
                      <a:lnTo>
                        <a:pt x="98" y="10"/>
                      </a:lnTo>
                      <a:lnTo>
                        <a:pt x="97" y="6"/>
                      </a:lnTo>
                      <a:lnTo>
                        <a:pt x="95" y="2"/>
                      </a:lnTo>
                      <a:lnTo>
                        <a:pt x="93" y="0"/>
                      </a:lnTo>
                      <a:lnTo>
                        <a:pt x="92" y="0"/>
                      </a:lnTo>
                      <a:lnTo>
                        <a:pt x="93" y="1"/>
                      </a:lnTo>
                      <a:lnTo>
                        <a:pt x="93" y="5"/>
                      </a:lnTo>
                      <a:lnTo>
                        <a:pt x="93" y="12"/>
                      </a:lnTo>
                      <a:lnTo>
                        <a:pt x="92" y="20"/>
                      </a:lnTo>
                      <a:lnTo>
                        <a:pt x="88" y="30"/>
                      </a:lnTo>
                      <a:lnTo>
                        <a:pt x="83" y="40"/>
                      </a:lnTo>
                      <a:lnTo>
                        <a:pt x="73" y="51"/>
                      </a:lnTo>
                      <a:lnTo>
                        <a:pt x="59" y="62"/>
                      </a:lnTo>
                      <a:lnTo>
                        <a:pt x="56" y="64"/>
                      </a:lnTo>
                      <a:lnTo>
                        <a:pt x="53" y="66"/>
                      </a:lnTo>
                      <a:lnTo>
                        <a:pt x="49" y="68"/>
                      </a:lnTo>
                      <a:lnTo>
                        <a:pt x="44" y="70"/>
                      </a:lnTo>
                      <a:lnTo>
                        <a:pt x="39" y="72"/>
                      </a:lnTo>
                      <a:lnTo>
                        <a:pt x="33" y="74"/>
                      </a:lnTo>
                      <a:lnTo>
                        <a:pt x="27" y="75"/>
                      </a:lnTo>
                      <a:lnTo>
                        <a:pt x="21" y="75"/>
                      </a:lnTo>
                      <a:lnTo>
                        <a:pt x="15" y="76"/>
                      </a:lnTo>
                      <a:lnTo>
                        <a:pt x="11" y="76"/>
                      </a:lnTo>
                      <a:lnTo>
                        <a:pt x="7" y="76"/>
                      </a:lnTo>
                      <a:lnTo>
                        <a:pt x="4" y="75"/>
                      </a:lnTo>
                      <a:lnTo>
                        <a:pt x="2" y="75"/>
                      </a:lnTo>
                      <a:lnTo>
                        <a:pt x="1" y="75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1" y="77"/>
                      </a:lnTo>
                      <a:lnTo>
                        <a:pt x="2" y="79"/>
                      </a:lnTo>
                      <a:lnTo>
                        <a:pt x="6" y="81"/>
                      </a:lnTo>
                      <a:lnTo>
                        <a:pt x="10" y="83"/>
                      </a:lnTo>
                      <a:lnTo>
                        <a:pt x="16" y="85"/>
                      </a:lnTo>
                      <a:lnTo>
                        <a:pt x="24" y="87"/>
                      </a:lnTo>
                      <a:lnTo>
                        <a:pt x="35" y="88"/>
                      </a:lnTo>
                    </a:path>
                  </a:pathLst>
                </a:custGeom>
                <a:solidFill>
                  <a:srgbClr val="00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524998" name="Group 710"/>
              <p:cNvGrpSpPr>
                <a:grpSpLocks/>
              </p:cNvGrpSpPr>
              <p:nvPr/>
            </p:nvGrpSpPr>
            <p:grpSpPr bwMode="auto">
              <a:xfrm>
                <a:off x="4281" y="2761"/>
                <a:ext cx="119" cy="133"/>
                <a:chOff x="4281" y="2761"/>
                <a:chExt cx="119" cy="133"/>
              </a:xfrm>
            </p:grpSpPr>
            <p:sp>
              <p:nvSpPr>
                <p:cNvPr id="524999" name="Freeform 711"/>
                <p:cNvSpPr>
                  <a:spLocks/>
                </p:cNvSpPr>
                <p:nvPr/>
              </p:nvSpPr>
              <p:spPr bwMode="auto">
                <a:xfrm>
                  <a:off x="4283" y="2776"/>
                  <a:ext cx="28" cy="1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9"/>
                    </a:cxn>
                    <a:cxn ang="0">
                      <a:pos x="27" y="117"/>
                    </a:cxn>
                    <a:cxn ang="0">
                      <a:pos x="27" y="2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18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27" y="117"/>
                      </a:lnTo>
                      <a:lnTo>
                        <a:pt x="27" y="2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999933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5000" name="Freeform 712"/>
                <p:cNvSpPr>
                  <a:spLocks/>
                </p:cNvSpPr>
                <p:nvPr/>
              </p:nvSpPr>
              <p:spPr bwMode="auto">
                <a:xfrm>
                  <a:off x="4281" y="2761"/>
                  <a:ext cx="119" cy="96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30" y="45"/>
                    </a:cxn>
                    <a:cxn ang="0">
                      <a:pos x="67" y="95"/>
                    </a:cxn>
                    <a:cxn ang="0">
                      <a:pos x="118" y="25"/>
                    </a:cxn>
                    <a:cxn ang="0">
                      <a:pos x="88" y="0"/>
                    </a:cxn>
                    <a:cxn ang="0">
                      <a:pos x="0" y="17"/>
                    </a:cxn>
                  </a:cxnLst>
                  <a:rect l="0" t="0" r="r" b="b"/>
                  <a:pathLst>
                    <a:path w="119" h="96">
                      <a:moveTo>
                        <a:pt x="0" y="17"/>
                      </a:moveTo>
                      <a:lnTo>
                        <a:pt x="30" y="45"/>
                      </a:lnTo>
                      <a:lnTo>
                        <a:pt x="67" y="95"/>
                      </a:lnTo>
                      <a:lnTo>
                        <a:pt x="118" y="25"/>
                      </a:lnTo>
                      <a:lnTo>
                        <a:pt x="88" y="0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CCCC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525001" name="Freeform 713"/>
                <p:cNvSpPr>
                  <a:spLocks/>
                </p:cNvSpPr>
                <p:nvPr/>
              </p:nvSpPr>
              <p:spPr bwMode="auto">
                <a:xfrm>
                  <a:off x="4310" y="2787"/>
                  <a:ext cx="90" cy="107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0" y="106"/>
                    </a:cxn>
                    <a:cxn ang="0">
                      <a:pos x="89" y="88"/>
                    </a:cxn>
                    <a:cxn ang="0">
                      <a:pos x="89" y="0"/>
                    </a:cxn>
                    <a:cxn ang="0">
                      <a:pos x="0" y="17"/>
                    </a:cxn>
                  </a:cxnLst>
                  <a:rect l="0" t="0" r="r" b="b"/>
                  <a:pathLst>
                    <a:path w="90" h="107">
                      <a:moveTo>
                        <a:pt x="0" y="17"/>
                      </a:moveTo>
                      <a:lnTo>
                        <a:pt x="0" y="106"/>
                      </a:lnTo>
                      <a:lnTo>
                        <a:pt x="89" y="88"/>
                      </a:lnTo>
                      <a:lnTo>
                        <a:pt x="89" y="0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FFFF99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</p:grpSp>
      <p:sp>
        <p:nvSpPr>
          <p:cNvPr id="525002" name="AutoShape 714"/>
          <p:cNvSpPr>
            <a:spLocks noChangeArrowheads="1"/>
          </p:cNvSpPr>
          <p:nvPr/>
        </p:nvSpPr>
        <p:spPr bwMode="auto">
          <a:xfrm>
            <a:off x="2387106" y="1580178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5003" name="AutoShape 715"/>
          <p:cNvSpPr>
            <a:spLocks noChangeArrowheads="1"/>
          </p:cNvSpPr>
          <p:nvPr/>
        </p:nvSpPr>
        <p:spPr bwMode="auto">
          <a:xfrm>
            <a:off x="6273306" y="1580178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5004" name="AutoShape 716"/>
          <p:cNvSpPr>
            <a:spLocks noChangeArrowheads="1"/>
          </p:cNvSpPr>
          <p:nvPr/>
        </p:nvSpPr>
        <p:spPr bwMode="auto">
          <a:xfrm>
            <a:off x="4292106" y="1580178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5005" name="AutoShape 717"/>
          <p:cNvSpPr>
            <a:spLocks noChangeArrowheads="1"/>
          </p:cNvSpPr>
          <p:nvPr/>
        </p:nvSpPr>
        <p:spPr bwMode="auto">
          <a:xfrm>
            <a:off x="6273306" y="5085378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5006" name="AutoShape 718"/>
          <p:cNvSpPr>
            <a:spLocks noChangeArrowheads="1"/>
          </p:cNvSpPr>
          <p:nvPr/>
        </p:nvSpPr>
        <p:spPr bwMode="auto">
          <a:xfrm>
            <a:off x="4292106" y="5085378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5007" name="AutoShape 719"/>
          <p:cNvSpPr>
            <a:spLocks noChangeArrowheads="1"/>
          </p:cNvSpPr>
          <p:nvPr/>
        </p:nvSpPr>
        <p:spPr bwMode="auto">
          <a:xfrm>
            <a:off x="2387106" y="5085378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5008" name="AutoShape 720"/>
          <p:cNvSpPr>
            <a:spLocks noChangeArrowheads="1"/>
          </p:cNvSpPr>
          <p:nvPr/>
        </p:nvSpPr>
        <p:spPr bwMode="auto">
          <a:xfrm>
            <a:off x="2387106" y="3256578"/>
            <a:ext cx="216888" cy="1100495"/>
          </a:xfrm>
          <a:prstGeom prst="lef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5009" name="AutoShape 721"/>
          <p:cNvSpPr>
            <a:spLocks noChangeArrowheads="1"/>
          </p:cNvSpPr>
          <p:nvPr/>
        </p:nvSpPr>
        <p:spPr bwMode="auto">
          <a:xfrm>
            <a:off x="6273306" y="3256578"/>
            <a:ext cx="216888" cy="1100495"/>
          </a:xfrm>
          <a:prstGeom prst="lef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5010" name="AutoShape 722"/>
          <p:cNvSpPr>
            <a:spLocks noChangeArrowheads="1"/>
          </p:cNvSpPr>
          <p:nvPr/>
        </p:nvSpPr>
        <p:spPr bwMode="auto">
          <a:xfrm>
            <a:off x="4292106" y="3256578"/>
            <a:ext cx="216888" cy="1100495"/>
          </a:xfrm>
          <a:prstGeom prst="lef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5011" name="AutoShape 723"/>
          <p:cNvSpPr>
            <a:spLocks noChangeArrowheads="1"/>
          </p:cNvSpPr>
          <p:nvPr/>
        </p:nvSpPr>
        <p:spPr bwMode="auto">
          <a:xfrm>
            <a:off x="7303170" y="2779137"/>
            <a:ext cx="366960" cy="607576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25012" name="AutoShape 724"/>
          <p:cNvSpPr>
            <a:spLocks noChangeArrowheads="1"/>
          </p:cNvSpPr>
          <p:nvPr/>
        </p:nvSpPr>
        <p:spPr bwMode="auto">
          <a:xfrm>
            <a:off x="1359570" y="4455537"/>
            <a:ext cx="366960" cy="607576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000" dirty="0">
                <a:effectLst/>
                <a:latin typeface="微軟正黑體" pitchFamily="34" charset="-120"/>
              </a:rPr>
              <a:t>Chapter 1</a:t>
            </a:r>
            <a:r>
              <a:rPr lang="en-US" altLang="zh-TW" sz="4000" dirty="0" smtClean="0">
                <a:effectLst/>
                <a:latin typeface="微軟正黑體" pitchFamily="34" charset="-120"/>
              </a:rPr>
              <a:t>.</a:t>
            </a:r>
            <a:r>
              <a:rPr lang="en-US" altLang="zh-TW" sz="4000" dirty="0">
                <a:latin typeface="微軟正黑體" pitchFamily="34" charset="-120"/>
              </a:rPr>
              <a:t/>
            </a:r>
            <a:br>
              <a:rPr lang="en-US" altLang="zh-TW" sz="4000" dirty="0">
                <a:latin typeface="微軟正黑體" pitchFamily="34" charset="-120"/>
              </a:rPr>
            </a:br>
            <a:r>
              <a:rPr lang="zh-TW" altLang="en-US" sz="4000" dirty="0">
                <a:latin typeface="微軟正黑體" pitchFamily="34" charset="-120"/>
              </a:rPr>
              <a:t>基本資料設定</a:t>
            </a:r>
            <a:br>
              <a:rPr lang="zh-TW" altLang="en-US" sz="4000" dirty="0">
                <a:latin typeface="微軟正黑體" pitchFamily="34" charset="-120"/>
              </a:rPr>
            </a:br>
            <a:r>
              <a:rPr lang="zh-TW" altLang="en-US" sz="4000" dirty="0">
                <a:latin typeface="微軟正黑體" pitchFamily="34" charset="-120"/>
              </a:rPr>
              <a:t> </a:t>
            </a:r>
            <a:r>
              <a:rPr lang="en-US" altLang="zh-TW" sz="4000" dirty="0">
                <a:latin typeface="微軟正黑體" pitchFamily="34" charset="-120"/>
              </a:rPr>
              <a:t>Basic Data Setup</a:t>
            </a:r>
            <a:endParaRPr lang="en-US" altLang="zh-TW" sz="4000" dirty="0">
              <a:effectLst/>
              <a:latin typeface="微軟正黑體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F181D-408B-4E68-9519-0E3962C40D61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銷貨流程</a:t>
            </a:r>
          </a:p>
        </p:txBody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5" y="1556792"/>
            <a:ext cx="8497639" cy="4824958"/>
          </a:xfrm>
        </p:spPr>
        <p:txBody>
          <a:bodyPr/>
          <a:lstStyle/>
          <a:p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Oracle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銷貨模組係利用作業流程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(Workflow)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的定義，以控管各種不同銷貨的作業流程。例如：一般銷貨流程、服務訂單流程、銷貨退回流程、銷貨折讓流程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….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等。</a:t>
            </a:r>
          </a:p>
          <a:p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Oracle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銷貨模組在系統安裝完成後，以提供幾種內建的銷貨作業流程；而使用者也可以根據公司作業的需求，修改系統內建的銷貨流程，或自行新增新的銷貨流程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安裝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Oracle Workflow Builder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客製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銷貨流程分有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Header Level Flow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Line Level Flow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，以控管整張單據或單筆明細的處理流程。</a:t>
            </a:r>
          </a:p>
          <a:p>
            <a:endParaRPr lang="en-US" altLang="zh-TW" sz="28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4D469-D283-439F-8FB0-82FB5705A535}" type="slidenum">
              <a:rPr lang="en-US" altLang="zh-TW">
                <a:latin typeface="微軟正黑體" pitchFamily="34" charset="-120"/>
                <a:ea typeface="微軟正黑體" pitchFamily="34" charset="-120"/>
              </a:rPr>
              <a:pPr/>
              <a:t>31</a:t>
            </a:fld>
            <a:endParaRPr lang="en-US" altLang="zh-TW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  <a:latin typeface="微軟正黑體" pitchFamily="34" charset="-120"/>
                <a:ea typeface="微軟正黑體" pitchFamily="34" charset="-120"/>
              </a:rPr>
              <a:t>一般訂單系統</a:t>
            </a:r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流程</a:t>
            </a:r>
          </a:p>
        </p:txBody>
      </p:sp>
      <p:sp>
        <p:nvSpPr>
          <p:cNvPr id="418819" name="Rectangle 3"/>
          <p:cNvSpPr>
            <a:spLocks noChangeArrowheads="1"/>
          </p:cNvSpPr>
          <p:nvPr/>
        </p:nvSpPr>
        <p:spPr bwMode="blackWhite">
          <a:xfrm>
            <a:off x="3373438" y="1584325"/>
            <a:ext cx="2378075" cy="41592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eaLnBrk="0" hangingPunct="0"/>
            <a:r>
              <a:rPr lang="zh-TW" altLang="en-US" sz="20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輸入訂單</a:t>
            </a:r>
          </a:p>
        </p:txBody>
      </p:sp>
      <p:sp>
        <p:nvSpPr>
          <p:cNvPr id="418820" name="Rectangle 4"/>
          <p:cNvSpPr>
            <a:spLocks noChangeArrowheads="1"/>
          </p:cNvSpPr>
          <p:nvPr/>
        </p:nvSpPr>
        <p:spPr bwMode="blackWhite">
          <a:xfrm>
            <a:off x="3373438" y="3225800"/>
            <a:ext cx="2378075" cy="41592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eaLnBrk="0" hangingPunct="0"/>
            <a:r>
              <a:rPr lang="zh-TW" altLang="en-US" sz="20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揀貨</a:t>
            </a:r>
          </a:p>
        </p:txBody>
      </p:sp>
      <p:sp>
        <p:nvSpPr>
          <p:cNvPr id="418821" name="Rectangle 5"/>
          <p:cNvSpPr>
            <a:spLocks noChangeArrowheads="1"/>
          </p:cNvSpPr>
          <p:nvPr/>
        </p:nvSpPr>
        <p:spPr bwMode="blackWhite">
          <a:xfrm>
            <a:off x="3363913" y="4064000"/>
            <a:ext cx="2378075" cy="41592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eaLnBrk="0" hangingPunct="0"/>
            <a:r>
              <a:rPr lang="zh-TW" altLang="en-US" sz="20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出貨確認</a:t>
            </a:r>
          </a:p>
        </p:txBody>
      </p:sp>
      <p:sp>
        <p:nvSpPr>
          <p:cNvPr id="418822" name="Rectangle 6"/>
          <p:cNvSpPr>
            <a:spLocks noChangeArrowheads="1"/>
          </p:cNvSpPr>
          <p:nvPr/>
        </p:nvSpPr>
        <p:spPr bwMode="blackWhite">
          <a:xfrm>
            <a:off x="5649913" y="5314950"/>
            <a:ext cx="2378075" cy="41592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eaLnBrk="0" hangingPunct="0"/>
            <a:r>
              <a:rPr lang="zh-TW" altLang="en-US" sz="20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扣庫存</a:t>
            </a:r>
          </a:p>
        </p:txBody>
      </p:sp>
      <p:sp>
        <p:nvSpPr>
          <p:cNvPr id="418823" name="Rectangle 7"/>
          <p:cNvSpPr>
            <a:spLocks noChangeArrowheads="1"/>
          </p:cNvSpPr>
          <p:nvPr/>
        </p:nvSpPr>
        <p:spPr bwMode="blackWhite">
          <a:xfrm>
            <a:off x="3363913" y="5892800"/>
            <a:ext cx="2378075" cy="41592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eaLnBrk="0" hangingPunct="0"/>
            <a:r>
              <a:rPr lang="zh-TW" altLang="en-US" sz="20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結案</a:t>
            </a:r>
          </a:p>
        </p:txBody>
      </p:sp>
      <p:sp>
        <p:nvSpPr>
          <p:cNvPr id="418824" name="Freeform 8"/>
          <p:cNvSpPr>
            <a:spLocks/>
          </p:cNvSpPr>
          <p:nvPr/>
        </p:nvSpPr>
        <p:spPr bwMode="auto">
          <a:xfrm>
            <a:off x="2266950" y="5470525"/>
            <a:ext cx="1071563" cy="630238"/>
          </a:xfrm>
          <a:custGeom>
            <a:avLst/>
            <a:gdLst/>
            <a:ahLst/>
            <a:cxnLst>
              <a:cxn ang="0">
                <a:pos x="674" y="396"/>
              </a:cxn>
              <a:cxn ang="0">
                <a:pos x="0" y="396"/>
              </a:cxn>
              <a:cxn ang="0">
                <a:pos x="0" y="0"/>
              </a:cxn>
            </a:cxnLst>
            <a:rect l="0" t="0" r="r" b="b"/>
            <a:pathLst>
              <a:path w="675" h="397">
                <a:moveTo>
                  <a:pt x="674" y="396"/>
                </a:moveTo>
                <a:lnTo>
                  <a:pt x="0" y="396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solid"/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8825" name="Rectangle 9"/>
          <p:cNvSpPr>
            <a:spLocks noChangeArrowheads="1"/>
          </p:cNvSpPr>
          <p:nvPr/>
        </p:nvSpPr>
        <p:spPr bwMode="blackWhite">
          <a:xfrm>
            <a:off x="1087438" y="5305425"/>
            <a:ext cx="2378075" cy="415925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eaLnBrk="0" hangingPunct="0"/>
            <a:r>
              <a:rPr lang="zh-TW" altLang="en-US" sz="20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拋轉應收帳款</a:t>
            </a:r>
          </a:p>
        </p:txBody>
      </p:sp>
      <p:sp>
        <p:nvSpPr>
          <p:cNvPr id="418826" name="Freeform 10"/>
          <p:cNvSpPr>
            <a:spLocks/>
          </p:cNvSpPr>
          <p:nvPr/>
        </p:nvSpPr>
        <p:spPr bwMode="auto">
          <a:xfrm>
            <a:off x="4592638" y="3870325"/>
            <a:ext cx="2286000" cy="763588"/>
          </a:xfrm>
          <a:custGeom>
            <a:avLst/>
            <a:gdLst/>
            <a:ahLst/>
            <a:cxnLst>
              <a:cxn ang="0">
                <a:pos x="1440" y="0"/>
              </a:cxn>
              <a:cxn ang="0">
                <a:pos x="1440" y="384"/>
              </a:cxn>
              <a:cxn ang="0">
                <a:pos x="0" y="384"/>
              </a:cxn>
            </a:cxnLst>
            <a:rect l="0" t="0" r="r" b="b"/>
            <a:pathLst>
              <a:path w="1441" h="385">
                <a:moveTo>
                  <a:pt x="1440" y="0"/>
                </a:moveTo>
                <a:lnTo>
                  <a:pt x="1440" y="384"/>
                </a:lnTo>
                <a:lnTo>
                  <a:pt x="0" y="384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solid"/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8827" name="Freeform 11"/>
          <p:cNvSpPr>
            <a:spLocks/>
          </p:cNvSpPr>
          <p:nvPr/>
        </p:nvSpPr>
        <p:spPr bwMode="auto">
          <a:xfrm>
            <a:off x="2266950" y="4937125"/>
            <a:ext cx="4573588" cy="369888"/>
          </a:xfrm>
          <a:custGeom>
            <a:avLst/>
            <a:gdLst/>
            <a:ahLst/>
            <a:cxnLst>
              <a:cxn ang="0">
                <a:pos x="0" y="262"/>
              </a:cxn>
              <a:cxn ang="0">
                <a:pos x="0" y="0"/>
              </a:cxn>
              <a:cxn ang="0">
                <a:pos x="2880" y="0"/>
              </a:cxn>
              <a:cxn ang="0">
                <a:pos x="2880" y="274"/>
              </a:cxn>
            </a:cxnLst>
            <a:rect l="0" t="0" r="r" b="b"/>
            <a:pathLst>
              <a:path w="2881" h="275">
                <a:moveTo>
                  <a:pt x="0" y="262"/>
                </a:moveTo>
                <a:lnTo>
                  <a:pt x="0" y="0"/>
                </a:lnTo>
                <a:lnTo>
                  <a:pt x="2880" y="0"/>
                </a:lnTo>
                <a:lnTo>
                  <a:pt x="2880" y="274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solid"/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18828" name="Group 12"/>
          <p:cNvGrpSpPr>
            <a:grpSpLocks/>
          </p:cNvGrpSpPr>
          <p:nvPr/>
        </p:nvGrpSpPr>
        <p:grpSpPr bwMode="auto">
          <a:xfrm>
            <a:off x="5811838" y="2651125"/>
            <a:ext cx="1066800" cy="381000"/>
            <a:chOff x="3657" y="1950"/>
            <a:chExt cx="690" cy="139"/>
          </a:xfrm>
        </p:grpSpPr>
        <p:sp>
          <p:nvSpPr>
            <p:cNvPr id="418829" name="Line 13"/>
            <p:cNvSpPr>
              <a:spLocks noChangeShapeType="1"/>
            </p:cNvSpPr>
            <p:nvPr/>
          </p:nvSpPr>
          <p:spPr bwMode="auto">
            <a:xfrm flipV="1">
              <a:off x="4343" y="1956"/>
              <a:ext cx="0" cy="133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18830" name="Line 14"/>
            <p:cNvSpPr>
              <a:spLocks noChangeShapeType="1"/>
            </p:cNvSpPr>
            <p:nvPr/>
          </p:nvSpPr>
          <p:spPr bwMode="auto">
            <a:xfrm flipH="1">
              <a:off x="3657" y="1950"/>
              <a:ext cx="690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18831" name="Rectangle 15"/>
          <p:cNvSpPr>
            <a:spLocks noChangeArrowheads="1"/>
          </p:cNvSpPr>
          <p:nvPr/>
        </p:nvSpPr>
        <p:spPr bwMode="blackWhite">
          <a:xfrm>
            <a:off x="3373438" y="2422525"/>
            <a:ext cx="2378075" cy="41592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eaLnBrk="0" hangingPunct="0"/>
            <a:r>
              <a:rPr lang="zh-TW" altLang="en-US" sz="20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出貨計劃</a:t>
            </a:r>
          </a:p>
        </p:txBody>
      </p:sp>
      <p:sp>
        <p:nvSpPr>
          <p:cNvPr id="418832" name="Line 16"/>
          <p:cNvSpPr>
            <a:spLocks noChangeShapeType="1"/>
          </p:cNvSpPr>
          <p:nvPr/>
        </p:nvSpPr>
        <p:spPr bwMode="auto">
          <a:xfrm>
            <a:off x="4592638" y="2844800"/>
            <a:ext cx="0" cy="4159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8833" name="Line 17"/>
          <p:cNvSpPr>
            <a:spLocks noChangeShapeType="1"/>
          </p:cNvSpPr>
          <p:nvPr/>
        </p:nvSpPr>
        <p:spPr bwMode="auto">
          <a:xfrm>
            <a:off x="4592638" y="1965325"/>
            <a:ext cx="0" cy="47307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8834" name="Rectangle 18"/>
          <p:cNvSpPr>
            <a:spLocks noChangeArrowheads="1"/>
          </p:cNvSpPr>
          <p:nvPr/>
        </p:nvSpPr>
        <p:spPr bwMode="auto">
          <a:xfrm>
            <a:off x="6116638" y="3260725"/>
            <a:ext cx="1752600" cy="4572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eaLnBrk="0" hangingPunct="0"/>
            <a:r>
              <a:rPr lang="zh-TW" altLang="en-US" sz="20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揀貨後而未出貨</a:t>
            </a:r>
          </a:p>
          <a:p>
            <a:pPr eaLnBrk="0" hangingPunct="0"/>
            <a:r>
              <a:rPr lang="en-US" altLang="zh-TW" sz="20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(Backorder)</a:t>
            </a:r>
          </a:p>
        </p:txBody>
      </p:sp>
      <p:sp>
        <p:nvSpPr>
          <p:cNvPr id="418835" name="Line 19"/>
          <p:cNvSpPr>
            <a:spLocks noChangeShapeType="1"/>
          </p:cNvSpPr>
          <p:nvPr/>
        </p:nvSpPr>
        <p:spPr bwMode="auto">
          <a:xfrm>
            <a:off x="4592638" y="3641725"/>
            <a:ext cx="0" cy="415925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8836" name="Line 20"/>
          <p:cNvSpPr>
            <a:spLocks noChangeShapeType="1"/>
          </p:cNvSpPr>
          <p:nvPr/>
        </p:nvSpPr>
        <p:spPr bwMode="auto">
          <a:xfrm>
            <a:off x="4592638" y="4479925"/>
            <a:ext cx="0" cy="4572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8837" name="Freeform 21"/>
          <p:cNvSpPr>
            <a:spLocks/>
          </p:cNvSpPr>
          <p:nvPr/>
        </p:nvSpPr>
        <p:spPr bwMode="auto">
          <a:xfrm>
            <a:off x="5735638" y="5775325"/>
            <a:ext cx="1143000" cy="304800"/>
          </a:xfrm>
          <a:custGeom>
            <a:avLst/>
            <a:gdLst/>
            <a:ahLst/>
            <a:cxnLst>
              <a:cxn ang="0">
                <a:pos x="0" y="396"/>
              </a:cxn>
              <a:cxn ang="0">
                <a:pos x="674" y="396"/>
              </a:cxn>
              <a:cxn ang="0">
                <a:pos x="674" y="0"/>
              </a:cxn>
            </a:cxnLst>
            <a:rect l="0" t="0" r="r" b="b"/>
            <a:pathLst>
              <a:path w="675" h="397">
                <a:moveTo>
                  <a:pt x="0" y="396"/>
                </a:moveTo>
                <a:lnTo>
                  <a:pt x="674" y="396"/>
                </a:lnTo>
                <a:lnTo>
                  <a:pt x="674" y="0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solid"/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1E0FF-21A0-4619-82F1-9EFD77A6AF55}" type="slidenum">
              <a:rPr lang="en-US" altLang="zh-TW">
                <a:latin typeface="微軟正黑體" pitchFamily="34" charset="-120"/>
                <a:ea typeface="微軟正黑體" pitchFamily="34" charset="-120"/>
              </a:rPr>
              <a:pPr/>
              <a:t>32</a:t>
            </a:fld>
            <a:endParaRPr lang="en-US" altLang="zh-TW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9250" name="Line 2"/>
          <p:cNvSpPr>
            <a:spLocks noChangeShapeType="1"/>
          </p:cNvSpPr>
          <p:nvPr/>
        </p:nvSpPr>
        <p:spPr bwMode="auto">
          <a:xfrm>
            <a:off x="4191000" y="2654300"/>
            <a:ext cx="91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9251" name="Line 3"/>
          <p:cNvSpPr>
            <a:spLocks noChangeShapeType="1"/>
          </p:cNvSpPr>
          <p:nvPr/>
        </p:nvSpPr>
        <p:spPr bwMode="auto">
          <a:xfrm>
            <a:off x="4191000" y="4178300"/>
            <a:ext cx="9906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9252" name="Line 4"/>
          <p:cNvSpPr>
            <a:spLocks noChangeShapeType="1"/>
          </p:cNvSpPr>
          <p:nvPr/>
        </p:nvSpPr>
        <p:spPr bwMode="auto">
          <a:xfrm>
            <a:off x="6324600" y="4197350"/>
            <a:ext cx="0" cy="83820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92075" tIns="46038" rIns="92075" bIns="46038" anchor="t"/>
          <a:lstStyle/>
          <a:p>
            <a:r>
              <a:rPr lang="zh-TW" altLang="en-US" dirty="0" smtClean="0">
                <a:effectLst/>
                <a:latin typeface="微軟正黑體" pitchFamily="34" charset="-120"/>
                <a:ea typeface="微軟正黑體" pitchFamily="34" charset="-120"/>
              </a:rPr>
              <a:t>一般訂單作業與結果</a:t>
            </a:r>
            <a:endParaRPr lang="zh-TW" altLang="zh-TW" dirty="0">
              <a:solidFill>
                <a:schemeClr val="tx2"/>
              </a:solidFill>
            </a:endParaRPr>
          </a:p>
        </p:txBody>
      </p:sp>
      <p:grpSp>
        <p:nvGrpSpPr>
          <p:cNvPr id="309254" name="Group 6"/>
          <p:cNvGrpSpPr>
            <a:grpSpLocks/>
          </p:cNvGrpSpPr>
          <p:nvPr/>
        </p:nvGrpSpPr>
        <p:grpSpPr bwMode="auto">
          <a:xfrm>
            <a:off x="1090613" y="2349500"/>
            <a:ext cx="738187" cy="739775"/>
            <a:chOff x="687" y="768"/>
            <a:chExt cx="465" cy="466"/>
          </a:xfrm>
        </p:grpSpPr>
        <p:grpSp>
          <p:nvGrpSpPr>
            <p:cNvPr id="309255" name="Group 7"/>
            <p:cNvGrpSpPr>
              <a:grpSpLocks/>
            </p:cNvGrpSpPr>
            <p:nvPr/>
          </p:nvGrpSpPr>
          <p:grpSpPr bwMode="auto">
            <a:xfrm>
              <a:off x="687" y="768"/>
              <a:ext cx="299" cy="316"/>
              <a:chOff x="687" y="768"/>
              <a:chExt cx="299" cy="316"/>
            </a:xfrm>
          </p:grpSpPr>
          <p:sp>
            <p:nvSpPr>
              <p:cNvPr id="309256" name="Freeform 8"/>
              <p:cNvSpPr>
                <a:spLocks/>
              </p:cNvSpPr>
              <p:nvPr/>
            </p:nvSpPr>
            <p:spPr bwMode="auto">
              <a:xfrm>
                <a:off x="692" y="940"/>
                <a:ext cx="290" cy="144"/>
              </a:xfrm>
              <a:custGeom>
                <a:avLst/>
                <a:gdLst/>
                <a:ahLst/>
                <a:cxnLst>
                  <a:cxn ang="0">
                    <a:pos x="85" y="143"/>
                  </a:cxn>
                  <a:cxn ang="0">
                    <a:pos x="289" y="99"/>
                  </a:cxn>
                  <a:cxn ang="0">
                    <a:pos x="289" y="77"/>
                  </a:cxn>
                  <a:cxn ang="0">
                    <a:pos x="162" y="0"/>
                  </a:cxn>
                  <a:cxn ang="0">
                    <a:pos x="0" y="22"/>
                  </a:cxn>
                  <a:cxn ang="0">
                    <a:pos x="0" y="34"/>
                  </a:cxn>
                  <a:cxn ang="0">
                    <a:pos x="85" y="143"/>
                  </a:cxn>
                </a:cxnLst>
                <a:rect l="0" t="0" r="r" b="b"/>
                <a:pathLst>
                  <a:path w="290" h="144">
                    <a:moveTo>
                      <a:pt x="85" y="143"/>
                    </a:moveTo>
                    <a:lnTo>
                      <a:pt x="289" y="99"/>
                    </a:lnTo>
                    <a:lnTo>
                      <a:pt x="289" y="77"/>
                    </a:lnTo>
                    <a:lnTo>
                      <a:pt x="162" y="0"/>
                    </a:lnTo>
                    <a:lnTo>
                      <a:pt x="0" y="22"/>
                    </a:lnTo>
                    <a:lnTo>
                      <a:pt x="0" y="34"/>
                    </a:lnTo>
                    <a:lnTo>
                      <a:pt x="85" y="143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57" name="Freeform 9"/>
              <p:cNvSpPr>
                <a:spLocks/>
              </p:cNvSpPr>
              <p:nvPr/>
            </p:nvSpPr>
            <p:spPr bwMode="auto">
              <a:xfrm>
                <a:off x="687" y="882"/>
                <a:ext cx="299" cy="189"/>
              </a:xfrm>
              <a:custGeom>
                <a:avLst/>
                <a:gdLst/>
                <a:ahLst/>
                <a:cxnLst>
                  <a:cxn ang="0">
                    <a:pos x="90" y="188"/>
                  </a:cxn>
                  <a:cxn ang="0">
                    <a:pos x="298" y="143"/>
                  </a:cxn>
                  <a:cxn ang="0">
                    <a:pos x="298" y="80"/>
                  </a:cxn>
                  <a:cxn ang="0">
                    <a:pos x="154" y="0"/>
                  </a:cxn>
                  <a:cxn ang="0">
                    <a:pos x="0" y="26"/>
                  </a:cxn>
                  <a:cxn ang="0">
                    <a:pos x="0" y="74"/>
                  </a:cxn>
                  <a:cxn ang="0">
                    <a:pos x="90" y="188"/>
                  </a:cxn>
                </a:cxnLst>
                <a:rect l="0" t="0" r="r" b="b"/>
                <a:pathLst>
                  <a:path w="299" h="189">
                    <a:moveTo>
                      <a:pt x="90" y="188"/>
                    </a:moveTo>
                    <a:lnTo>
                      <a:pt x="298" y="143"/>
                    </a:lnTo>
                    <a:lnTo>
                      <a:pt x="298" y="80"/>
                    </a:lnTo>
                    <a:lnTo>
                      <a:pt x="154" y="0"/>
                    </a:lnTo>
                    <a:lnTo>
                      <a:pt x="0" y="26"/>
                    </a:lnTo>
                    <a:lnTo>
                      <a:pt x="0" y="74"/>
                    </a:lnTo>
                    <a:lnTo>
                      <a:pt x="90" y="188"/>
                    </a:lnTo>
                  </a:path>
                </a:pathLst>
              </a:custGeom>
              <a:solidFill>
                <a:srgbClr val="DDDDDD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58" name="Freeform 10"/>
              <p:cNvSpPr>
                <a:spLocks/>
              </p:cNvSpPr>
              <p:nvPr/>
            </p:nvSpPr>
            <p:spPr bwMode="auto">
              <a:xfrm>
                <a:off x="705" y="777"/>
                <a:ext cx="262" cy="211"/>
              </a:xfrm>
              <a:custGeom>
                <a:avLst/>
                <a:gdLst/>
                <a:ahLst/>
                <a:cxnLst>
                  <a:cxn ang="0">
                    <a:pos x="68" y="210"/>
                  </a:cxn>
                  <a:cxn ang="0">
                    <a:pos x="261" y="179"/>
                  </a:cxn>
                  <a:cxn ang="0">
                    <a:pos x="249" y="12"/>
                  </a:cxn>
                  <a:cxn ang="0">
                    <a:pos x="237" y="0"/>
                  </a:cxn>
                  <a:cxn ang="0">
                    <a:pos x="66" y="0"/>
                  </a:cxn>
                  <a:cxn ang="0">
                    <a:pos x="25" y="13"/>
                  </a:cxn>
                  <a:cxn ang="0">
                    <a:pos x="1" y="27"/>
                  </a:cxn>
                  <a:cxn ang="0">
                    <a:pos x="0" y="137"/>
                  </a:cxn>
                  <a:cxn ang="0">
                    <a:pos x="68" y="210"/>
                  </a:cxn>
                </a:cxnLst>
                <a:rect l="0" t="0" r="r" b="b"/>
                <a:pathLst>
                  <a:path w="262" h="211">
                    <a:moveTo>
                      <a:pt x="68" y="210"/>
                    </a:moveTo>
                    <a:lnTo>
                      <a:pt x="261" y="179"/>
                    </a:lnTo>
                    <a:lnTo>
                      <a:pt x="249" y="12"/>
                    </a:lnTo>
                    <a:lnTo>
                      <a:pt x="237" y="0"/>
                    </a:lnTo>
                    <a:lnTo>
                      <a:pt x="66" y="0"/>
                    </a:lnTo>
                    <a:lnTo>
                      <a:pt x="25" y="13"/>
                    </a:lnTo>
                    <a:lnTo>
                      <a:pt x="1" y="27"/>
                    </a:lnTo>
                    <a:lnTo>
                      <a:pt x="0" y="137"/>
                    </a:lnTo>
                    <a:lnTo>
                      <a:pt x="68" y="21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59" name="Freeform 11"/>
              <p:cNvSpPr>
                <a:spLocks/>
              </p:cNvSpPr>
              <p:nvPr/>
            </p:nvSpPr>
            <p:spPr bwMode="auto">
              <a:xfrm>
                <a:off x="690" y="917"/>
                <a:ext cx="92" cy="154"/>
              </a:xfrm>
              <a:custGeom>
                <a:avLst/>
                <a:gdLst/>
                <a:ahLst/>
                <a:cxnLst>
                  <a:cxn ang="0">
                    <a:pos x="0" y="47"/>
                  </a:cxn>
                  <a:cxn ang="0">
                    <a:pos x="0" y="0"/>
                  </a:cxn>
                  <a:cxn ang="0">
                    <a:pos x="91" y="79"/>
                  </a:cxn>
                  <a:cxn ang="0">
                    <a:pos x="91" y="153"/>
                  </a:cxn>
                  <a:cxn ang="0">
                    <a:pos x="0" y="47"/>
                  </a:cxn>
                </a:cxnLst>
                <a:rect l="0" t="0" r="r" b="b"/>
                <a:pathLst>
                  <a:path w="92" h="154">
                    <a:moveTo>
                      <a:pt x="0" y="47"/>
                    </a:moveTo>
                    <a:lnTo>
                      <a:pt x="0" y="0"/>
                    </a:lnTo>
                    <a:lnTo>
                      <a:pt x="91" y="79"/>
                    </a:lnTo>
                    <a:lnTo>
                      <a:pt x="91" y="153"/>
                    </a:lnTo>
                    <a:lnTo>
                      <a:pt x="0" y="4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60" name="Freeform 12"/>
              <p:cNvSpPr>
                <a:spLocks/>
              </p:cNvSpPr>
              <p:nvPr/>
            </p:nvSpPr>
            <p:spPr bwMode="auto">
              <a:xfrm>
                <a:off x="703" y="768"/>
                <a:ext cx="267" cy="211"/>
              </a:xfrm>
              <a:custGeom>
                <a:avLst/>
                <a:gdLst/>
                <a:ahLst/>
                <a:cxnLst>
                  <a:cxn ang="0">
                    <a:pos x="33" y="163"/>
                  </a:cxn>
                  <a:cxn ang="0">
                    <a:pos x="73" y="210"/>
                  </a:cxn>
                  <a:cxn ang="0">
                    <a:pos x="266" y="179"/>
                  </a:cxn>
                  <a:cxn ang="0">
                    <a:pos x="253" y="11"/>
                  </a:cxn>
                  <a:cxn ang="0">
                    <a:pos x="241" y="0"/>
                  </a:cxn>
                  <a:cxn ang="0">
                    <a:pos x="72" y="0"/>
                  </a:cxn>
                  <a:cxn ang="0">
                    <a:pos x="30" y="13"/>
                  </a:cxn>
                  <a:cxn ang="0">
                    <a:pos x="5" y="14"/>
                  </a:cxn>
                  <a:cxn ang="0">
                    <a:pos x="0" y="19"/>
                  </a:cxn>
                  <a:cxn ang="0">
                    <a:pos x="0" y="142"/>
                  </a:cxn>
                  <a:cxn ang="0">
                    <a:pos x="33" y="163"/>
                  </a:cxn>
                </a:cxnLst>
                <a:rect l="0" t="0" r="r" b="b"/>
                <a:pathLst>
                  <a:path w="267" h="211">
                    <a:moveTo>
                      <a:pt x="33" y="163"/>
                    </a:moveTo>
                    <a:lnTo>
                      <a:pt x="73" y="210"/>
                    </a:lnTo>
                    <a:lnTo>
                      <a:pt x="266" y="179"/>
                    </a:lnTo>
                    <a:lnTo>
                      <a:pt x="253" y="11"/>
                    </a:lnTo>
                    <a:lnTo>
                      <a:pt x="241" y="0"/>
                    </a:lnTo>
                    <a:lnTo>
                      <a:pt x="72" y="0"/>
                    </a:lnTo>
                    <a:lnTo>
                      <a:pt x="30" y="13"/>
                    </a:lnTo>
                    <a:lnTo>
                      <a:pt x="5" y="14"/>
                    </a:lnTo>
                    <a:lnTo>
                      <a:pt x="0" y="19"/>
                    </a:lnTo>
                    <a:lnTo>
                      <a:pt x="0" y="142"/>
                    </a:lnTo>
                    <a:lnTo>
                      <a:pt x="33" y="163"/>
                    </a:lnTo>
                  </a:path>
                </a:pathLst>
              </a:custGeom>
              <a:solidFill>
                <a:srgbClr val="DDDDDD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61" name="Freeform 13"/>
              <p:cNvSpPr>
                <a:spLocks/>
              </p:cNvSpPr>
              <p:nvPr/>
            </p:nvSpPr>
            <p:spPr bwMode="auto">
              <a:xfrm>
                <a:off x="708" y="787"/>
                <a:ext cx="36" cy="147"/>
              </a:xfrm>
              <a:custGeom>
                <a:avLst/>
                <a:gdLst/>
                <a:ahLst/>
                <a:cxnLst>
                  <a:cxn ang="0">
                    <a:pos x="0" y="119"/>
                  </a:cxn>
                  <a:cxn ang="0">
                    <a:pos x="1" y="1"/>
                  </a:cxn>
                  <a:cxn ang="0">
                    <a:pos x="30" y="0"/>
                  </a:cxn>
                  <a:cxn ang="0">
                    <a:pos x="35" y="146"/>
                  </a:cxn>
                  <a:cxn ang="0">
                    <a:pos x="0" y="119"/>
                  </a:cxn>
                </a:cxnLst>
                <a:rect l="0" t="0" r="r" b="b"/>
                <a:pathLst>
                  <a:path w="36" h="147">
                    <a:moveTo>
                      <a:pt x="0" y="119"/>
                    </a:moveTo>
                    <a:lnTo>
                      <a:pt x="1" y="1"/>
                    </a:lnTo>
                    <a:lnTo>
                      <a:pt x="30" y="0"/>
                    </a:lnTo>
                    <a:lnTo>
                      <a:pt x="35" y="146"/>
                    </a:lnTo>
                    <a:lnTo>
                      <a:pt x="0" y="119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62" name="Freeform 14"/>
              <p:cNvSpPr>
                <a:spLocks/>
              </p:cNvSpPr>
              <p:nvPr/>
            </p:nvSpPr>
            <p:spPr bwMode="auto">
              <a:xfrm>
                <a:off x="747" y="775"/>
                <a:ext cx="35" cy="198"/>
              </a:xfrm>
              <a:custGeom>
                <a:avLst/>
                <a:gdLst/>
                <a:ahLst/>
                <a:cxnLst>
                  <a:cxn ang="0">
                    <a:pos x="1" y="166"/>
                  </a:cxn>
                  <a:cxn ang="0">
                    <a:pos x="34" y="197"/>
                  </a:cxn>
                  <a:cxn ang="0">
                    <a:pos x="29" y="0"/>
                  </a:cxn>
                  <a:cxn ang="0">
                    <a:pos x="0" y="6"/>
                  </a:cxn>
                  <a:cxn ang="0">
                    <a:pos x="1" y="166"/>
                  </a:cxn>
                </a:cxnLst>
                <a:rect l="0" t="0" r="r" b="b"/>
                <a:pathLst>
                  <a:path w="35" h="198">
                    <a:moveTo>
                      <a:pt x="1" y="166"/>
                    </a:moveTo>
                    <a:lnTo>
                      <a:pt x="34" y="197"/>
                    </a:lnTo>
                    <a:lnTo>
                      <a:pt x="29" y="0"/>
                    </a:lnTo>
                    <a:lnTo>
                      <a:pt x="0" y="6"/>
                    </a:lnTo>
                    <a:lnTo>
                      <a:pt x="1" y="166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63" name="Line 15"/>
              <p:cNvSpPr>
                <a:spLocks noChangeShapeType="1"/>
              </p:cNvSpPr>
              <p:nvPr/>
            </p:nvSpPr>
            <p:spPr bwMode="auto">
              <a:xfrm flipV="1">
                <a:off x="794" y="974"/>
                <a:ext cx="170" cy="28"/>
              </a:xfrm>
              <a:prstGeom prst="line">
                <a:avLst/>
              </a:prstGeom>
              <a:noFill/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64" name="Freeform 16"/>
              <p:cNvSpPr>
                <a:spLocks/>
              </p:cNvSpPr>
              <p:nvPr/>
            </p:nvSpPr>
            <p:spPr bwMode="auto">
              <a:xfrm>
                <a:off x="794" y="974"/>
                <a:ext cx="171" cy="29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70" y="0"/>
                  </a:cxn>
                  <a:cxn ang="0">
                    <a:pos x="0" y="28"/>
                  </a:cxn>
                </a:cxnLst>
                <a:rect l="0" t="0" r="r" b="b"/>
                <a:pathLst>
                  <a:path w="171" h="29">
                    <a:moveTo>
                      <a:pt x="0" y="28"/>
                    </a:moveTo>
                    <a:lnTo>
                      <a:pt x="170" y="0"/>
                    </a:lnTo>
                    <a:lnTo>
                      <a:pt x="0" y="28"/>
                    </a:lnTo>
                  </a:path>
                </a:pathLst>
              </a:custGeom>
              <a:noFill/>
              <a:ln w="12700" cap="rnd" cmpd="sng">
                <a:solidFill>
                  <a:srgbClr val="4C4C4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65" name="Freeform 17"/>
              <p:cNvSpPr>
                <a:spLocks/>
              </p:cNvSpPr>
              <p:nvPr/>
            </p:nvSpPr>
            <p:spPr bwMode="auto">
              <a:xfrm>
                <a:off x="803" y="996"/>
                <a:ext cx="37" cy="17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36" y="0"/>
                  </a:cxn>
                  <a:cxn ang="0">
                    <a:pos x="36" y="7"/>
                  </a:cxn>
                  <a:cxn ang="0">
                    <a:pos x="0" y="16"/>
                  </a:cxn>
                  <a:cxn ang="0">
                    <a:pos x="0" y="9"/>
                  </a:cxn>
                </a:cxnLst>
                <a:rect l="0" t="0" r="r" b="b"/>
                <a:pathLst>
                  <a:path w="37" h="17">
                    <a:moveTo>
                      <a:pt x="0" y="9"/>
                    </a:moveTo>
                    <a:lnTo>
                      <a:pt x="36" y="0"/>
                    </a:lnTo>
                    <a:lnTo>
                      <a:pt x="36" y="7"/>
                    </a:lnTo>
                    <a:lnTo>
                      <a:pt x="0" y="16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66" name="Freeform 18"/>
              <p:cNvSpPr>
                <a:spLocks/>
              </p:cNvSpPr>
              <p:nvPr/>
            </p:nvSpPr>
            <p:spPr bwMode="auto">
              <a:xfrm>
                <a:off x="803" y="996"/>
                <a:ext cx="37" cy="17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36" y="0"/>
                  </a:cxn>
                  <a:cxn ang="0">
                    <a:pos x="36" y="7"/>
                  </a:cxn>
                  <a:cxn ang="0">
                    <a:pos x="0" y="16"/>
                  </a:cxn>
                  <a:cxn ang="0">
                    <a:pos x="0" y="9"/>
                  </a:cxn>
                </a:cxnLst>
                <a:rect l="0" t="0" r="r" b="b"/>
                <a:pathLst>
                  <a:path w="37" h="17">
                    <a:moveTo>
                      <a:pt x="0" y="9"/>
                    </a:moveTo>
                    <a:lnTo>
                      <a:pt x="36" y="0"/>
                    </a:lnTo>
                    <a:lnTo>
                      <a:pt x="36" y="7"/>
                    </a:lnTo>
                    <a:lnTo>
                      <a:pt x="0" y="16"/>
                    </a:lnTo>
                    <a:lnTo>
                      <a:pt x="0" y="9"/>
                    </a:lnTo>
                  </a:path>
                </a:pathLst>
              </a:custGeom>
              <a:noFill/>
              <a:ln w="12700" cap="rnd" cmpd="sng">
                <a:solidFill>
                  <a:srgbClr val="4C4C4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67" name="Freeform 19"/>
              <p:cNvSpPr>
                <a:spLocks/>
              </p:cNvSpPr>
              <p:nvPr/>
            </p:nvSpPr>
            <p:spPr bwMode="auto">
              <a:xfrm>
                <a:off x="852" y="989"/>
                <a:ext cx="37" cy="17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35" y="0"/>
                  </a:cxn>
                  <a:cxn ang="0">
                    <a:pos x="36" y="7"/>
                  </a:cxn>
                  <a:cxn ang="0">
                    <a:pos x="0" y="16"/>
                  </a:cxn>
                  <a:cxn ang="0">
                    <a:pos x="0" y="9"/>
                  </a:cxn>
                </a:cxnLst>
                <a:rect l="0" t="0" r="r" b="b"/>
                <a:pathLst>
                  <a:path w="37" h="17">
                    <a:moveTo>
                      <a:pt x="0" y="9"/>
                    </a:moveTo>
                    <a:lnTo>
                      <a:pt x="35" y="0"/>
                    </a:lnTo>
                    <a:lnTo>
                      <a:pt x="36" y="7"/>
                    </a:lnTo>
                    <a:lnTo>
                      <a:pt x="0" y="16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68" name="Freeform 20"/>
              <p:cNvSpPr>
                <a:spLocks/>
              </p:cNvSpPr>
              <p:nvPr/>
            </p:nvSpPr>
            <p:spPr bwMode="auto">
              <a:xfrm>
                <a:off x="852" y="989"/>
                <a:ext cx="37" cy="17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35" y="0"/>
                  </a:cxn>
                  <a:cxn ang="0">
                    <a:pos x="36" y="7"/>
                  </a:cxn>
                  <a:cxn ang="0">
                    <a:pos x="0" y="16"/>
                  </a:cxn>
                  <a:cxn ang="0">
                    <a:pos x="0" y="9"/>
                  </a:cxn>
                </a:cxnLst>
                <a:rect l="0" t="0" r="r" b="b"/>
                <a:pathLst>
                  <a:path w="37" h="17">
                    <a:moveTo>
                      <a:pt x="0" y="9"/>
                    </a:moveTo>
                    <a:lnTo>
                      <a:pt x="35" y="0"/>
                    </a:lnTo>
                    <a:lnTo>
                      <a:pt x="36" y="7"/>
                    </a:lnTo>
                    <a:lnTo>
                      <a:pt x="0" y="16"/>
                    </a:lnTo>
                    <a:lnTo>
                      <a:pt x="0" y="9"/>
                    </a:lnTo>
                  </a:path>
                </a:pathLst>
              </a:custGeom>
              <a:noFill/>
              <a:ln w="12700" cap="rnd" cmpd="sng">
                <a:solidFill>
                  <a:srgbClr val="4C4C4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69" name="Freeform 21"/>
              <p:cNvSpPr>
                <a:spLocks/>
              </p:cNvSpPr>
              <p:nvPr/>
            </p:nvSpPr>
            <p:spPr bwMode="auto">
              <a:xfrm>
                <a:off x="800" y="789"/>
                <a:ext cx="145" cy="158"/>
              </a:xfrm>
              <a:custGeom>
                <a:avLst/>
                <a:gdLst/>
                <a:ahLst/>
                <a:cxnLst>
                  <a:cxn ang="0">
                    <a:pos x="144" y="138"/>
                  </a:cxn>
                  <a:cxn ang="0">
                    <a:pos x="3" y="157"/>
                  </a:cxn>
                  <a:cxn ang="0">
                    <a:pos x="0" y="1"/>
                  </a:cxn>
                  <a:cxn ang="0">
                    <a:pos x="132" y="0"/>
                  </a:cxn>
                  <a:cxn ang="0">
                    <a:pos x="144" y="138"/>
                  </a:cxn>
                </a:cxnLst>
                <a:rect l="0" t="0" r="r" b="b"/>
                <a:pathLst>
                  <a:path w="145" h="158">
                    <a:moveTo>
                      <a:pt x="144" y="138"/>
                    </a:moveTo>
                    <a:lnTo>
                      <a:pt x="3" y="157"/>
                    </a:lnTo>
                    <a:lnTo>
                      <a:pt x="0" y="1"/>
                    </a:lnTo>
                    <a:lnTo>
                      <a:pt x="132" y="0"/>
                    </a:lnTo>
                    <a:lnTo>
                      <a:pt x="144" y="138"/>
                    </a:lnTo>
                  </a:path>
                </a:pathLst>
              </a:custGeom>
              <a:solidFill>
                <a:srgbClr val="0328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70" name="Freeform 22"/>
              <p:cNvSpPr>
                <a:spLocks/>
              </p:cNvSpPr>
              <p:nvPr/>
            </p:nvSpPr>
            <p:spPr bwMode="auto">
              <a:xfrm>
                <a:off x="817" y="807"/>
                <a:ext cx="112" cy="124"/>
              </a:xfrm>
              <a:custGeom>
                <a:avLst/>
                <a:gdLst/>
                <a:ahLst/>
                <a:cxnLst>
                  <a:cxn ang="0">
                    <a:pos x="111" y="107"/>
                  </a:cxn>
                  <a:cxn ang="0">
                    <a:pos x="2" y="123"/>
                  </a:cxn>
                  <a:cxn ang="0">
                    <a:pos x="0" y="1"/>
                  </a:cxn>
                  <a:cxn ang="0">
                    <a:pos x="103" y="0"/>
                  </a:cxn>
                  <a:cxn ang="0">
                    <a:pos x="111" y="107"/>
                  </a:cxn>
                </a:cxnLst>
                <a:rect l="0" t="0" r="r" b="b"/>
                <a:pathLst>
                  <a:path w="112" h="124">
                    <a:moveTo>
                      <a:pt x="111" y="107"/>
                    </a:moveTo>
                    <a:lnTo>
                      <a:pt x="2" y="123"/>
                    </a:lnTo>
                    <a:lnTo>
                      <a:pt x="0" y="1"/>
                    </a:lnTo>
                    <a:lnTo>
                      <a:pt x="103" y="0"/>
                    </a:lnTo>
                    <a:lnTo>
                      <a:pt x="111" y="107"/>
                    </a:lnTo>
                  </a:path>
                </a:pathLst>
              </a:custGeom>
              <a:solidFill>
                <a:srgbClr val="AABFFE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71" name="Freeform 23"/>
              <p:cNvSpPr>
                <a:spLocks/>
              </p:cNvSpPr>
              <p:nvPr/>
            </p:nvSpPr>
            <p:spPr bwMode="auto">
              <a:xfrm>
                <a:off x="823" y="823"/>
                <a:ext cx="92" cy="17"/>
              </a:xfrm>
              <a:custGeom>
                <a:avLst/>
                <a:gdLst/>
                <a:ahLst/>
                <a:cxnLst>
                  <a:cxn ang="0">
                    <a:pos x="91" y="12"/>
                  </a:cxn>
                  <a:cxn ang="0">
                    <a:pos x="0" y="16"/>
                  </a:cxn>
                  <a:cxn ang="0">
                    <a:pos x="0" y="1"/>
                  </a:cxn>
                  <a:cxn ang="0">
                    <a:pos x="89" y="0"/>
                  </a:cxn>
                  <a:cxn ang="0">
                    <a:pos x="91" y="12"/>
                  </a:cxn>
                </a:cxnLst>
                <a:rect l="0" t="0" r="r" b="b"/>
                <a:pathLst>
                  <a:path w="92" h="17">
                    <a:moveTo>
                      <a:pt x="91" y="12"/>
                    </a:moveTo>
                    <a:lnTo>
                      <a:pt x="0" y="16"/>
                    </a:lnTo>
                    <a:lnTo>
                      <a:pt x="0" y="1"/>
                    </a:lnTo>
                    <a:lnTo>
                      <a:pt x="89" y="0"/>
                    </a:lnTo>
                    <a:lnTo>
                      <a:pt x="91" y="12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72" name="Freeform 24"/>
              <p:cNvSpPr>
                <a:spLocks/>
              </p:cNvSpPr>
              <p:nvPr/>
            </p:nvSpPr>
            <p:spPr bwMode="auto">
              <a:xfrm>
                <a:off x="824" y="844"/>
                <a:ext cx="92" cy="17"/>
              </a:xfrm>
              <a:custGeom>
                <a:avLst/>
                <a:gdLst/>
                <a:ahLst/>
                <a:cxnLst>
                  <a:cxn ang="0">
                    <a:pos x="91" y="12"/>
                  </a:cxn>
                  <a:cxn ang="0">
                    <a:pos x="0" y="16"/>
                  </a:cxn>
                  <a:cxn ang="0">
                    <a:pos x="0" y="1"/>
                  </a:cxn>
                  <a:cxn ang="0">
                    <a:pos x="89" y="0"/>
                  </a:cxn>
                  <a:cxn ang="0">
                    <a:pos x="91" y="12"/>
                  </a:cxn>
                </a:cxnLst>
                <a:rect l="0" t="0" r="r" b="b"/>
                <a:pathLst>
                  <a:path w="92" h="17">
                    <a:moveTo>
                      <a:pt x="91" y="12"/>
                    </a:moveTo>
                    <a:lnTo>
                      <a:pt x="0" y="16"/>
                    </a:lnTo>
                    <a:lnTo>
                      <a:pt x="0" y="1"/>
                    </a:lnTo>
                    <a:lnTo>
                      <a:pt x="89" y="0"/>
                    </a:lnTo>
                    <a:lnTo>
                      <a:pt x="91" y="12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73" name="Freeform 25"/>
              <p:cNvSpPr>
                <a:spLocks/>
              </p:cNvSpPr>
              <p:nvPr/>
            </p:nvSpPr>
            <p:spPr bwMode="auto">
              <a:xfrm>
                <a:off x="826" y="866"/>
                <a:ext cx="92" cy="17"/>
              </a:xfrm>
              <a:custGeom>
                <a:avLst/>
                <a:gdLst/>
                <a:ahLst/>
                <a:cxnLst>
                  <a:cxn ang="0">
                    <a:pos x="91" y="9"/>
                  </a:cxn>
                  <a:cxn ang="0">
                    <a:pos x="0" y="16"/>
                  </a:cxn>
                  <a:cxn ang="0">
                    <a:pos x="0" y="4"/>
                  </a:cxn>
                  <a:cxn ang="0">
                    <a:pos x="89" y="0"/>
                  </a:cxn>
                  <a:cxn ang="0">
                    <a:pos x="91" y="9"/>
                  </a:cxn>
                </a:cxnLst>
                <a:rect l="0" t="0" r="r" b="b"/>
                <a:pathLst>
                  <a:path w="92" h="17">
                    <a:moveTo>
                      <a:pt x="91" y="9"/>
                    </a:moveTo>
                    <a:lnTo>
                      <a:pt x="0" y="16"/>
                    </a:lnTo>
                    <a:lnTo>
                      <a:pt x="0" y="4"/>
                    </a:lnTo>
                    <a:lnTo>
                      <a:pt x="89" y="0"/>
                    </a:lnTo>
                    <a:lnTo>
                      <a:pt x="91" y="9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309274" name="Freeform 26"/>
            <p:cNvSpPr>
              <a:spLocks/>
            </p:cNvSpPr>
            <p:nvPr/>
          </p:nvSpPr>
          <p:spPr bwMode="auto">
            <a:xfrm>
              <a:off x="828" y="856"/>
              <a:ext cx="206" cy="298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92" y="32"/>
                </a:cxn>
                <a:cxn ang="0">
                  <a:pos x="103" y="39"/>
                </a:cxn>
                <a:cxn ang="0">
                  <a:pos x="90" y="40"/>
                </a:cxn>
                <a:cxn ang="0">
                  <a:pos x="67" y="42"/>
                </a:cxn>
                <a:cxn ang="0">
                  <a:pos x="71" y="36"/>
                </a:cxn>
                <a:cxn ang="0">
                  <a:pos x="202" y="258"/>
                </a:cxn>
                <a:cxn ang="0">
                  <a:pos x="205" y="263"/>
                </a:cxn>
                <a:cxn ang="0">
                  <a:pos x="199" y="265"/>
                </a:cxn>
                <a:cxn ang="0">
                  <a:pos x="99" y="295"/>
                </a:cxn>
                <a:cxn ang="0">
                  <a:pos x="94" y="297"/>
                </a:cxn>
                <a:cxn ang="0">
                  <a:pos x="93" y="292"/>
                </a:cxn>
                <a:cxn ang="0">
                  <a:pos x="30" y="43"/>
                </a:cxn>
                <a:cxn ang="0">
                  <a:pos x="35" y="47"/>
                </a:cxn>
                <a:cxn ang="0">
                  <a:pos x="11" y="51"/>
                </a:cxn>
                <a:cxn ang="0">
                  <a:pos x="0" y="52"/>
                </a:cxn>
                <a:cxn ang="0">
                  <a:pos x="7" y="43"/>
                </a:cxn>
                <a:cxn ang="0">
                  <a:pos x="39" y="3"/>
                </a:cxn>
                <a:cxn ang="0">
                  <a:pos x="41" y="0"/>
                </a:cxn>
                <a:cxn ang="0">
                  <a:pos x="45" y="2"/>
                </a:cxn>
              </a:cxnLst>
              <a:rect l="0" t="0" r="r" b="b"/>
              <a:pathLst>
                <a:path w="206" h="298">
                  <a:moveTo>
                    <a:pt x="45" y="2"/>
                  </a:moveTo>
                  <a:lnTo>
                    <a:pt x="92" y="32"/>
                  </a:lnTo>
                  <a:lnTo>
                    <a:pt x="103" y="39"/>
                  </a:lnTo>
                  <a:lnTo>
                    <a:pt x="90" y="40"/>
                  </a:lnTo>
                  <a:lnTo>
                    <a:pt x="67" y="42"/>
                  </a:lnTo>
                  <a:lnTo>
                    <a:pt x="71" y="36"/>
                  </a:lnTo>
                  <a:lnTo>
                    <a:pt x="202" y="258"/>
                  </a:lnTo>
                  <a:lnTo>
                    <a:pt x="205" y="263"/>
                  </a:lnTo>
                  <a:lnTo>
                    <a:pt x="199" y="265"/>
                  </a:lnTo>
                  <a:lnTo>
                    <a:pt x="99" y="295"/>
                  </a:lnTo>
                  <a:lnTo>
                    <a:pt x="94" y="297"/>
                  </a:lnTo>
                  <a:lnTo>
                    <a:pt x="93" y="292"/>
                  </a:lnTo>
                  <a:lnTo>
                    <a:pt x="30" y="43"/>
                  </a:lnTo>
                  <a:lnTo>
                    <a:pt x="35" y="47"/>
                  </a:lnTo>
                  <a:lnTo>
                    <a:pt x="11" y="51"/>
                  </a:lnTo>
                  <a:lnTo>
                    <a:pt x="0" y="52"/>
                  </a:lnTo>
                  <a:lnTo>
                    <a:pt x="7" y="43"/>
                  </a:lnTo>
                  <a:lnTo>
                    <a:pt x="39" y="3"/>
                  </a:lnTo>
                  <a:lnTo>
                    <a:pt x="41" y="0"/>
                  </a:lnTo>
                  <a:lnTo>
                    <a:pt x="45" y="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309275" name="Group 27"/>
            <p:cNvGrpSpPr>
              <a:grpSpLocks/>
            </p:cNvGrpSpPr>
            <p:nvPr/>
          </p:nvGrpSpPr>
          <p:grpSpPr bwMode="auto">
            <a:xfrm>
              <a:off x="828" y="862"/>
              <a:ext cx="201" cy="305"/>
              <a:chOff x="828" y="862"/>
              <a:chExt cx="201" cy="305"/>
            </a:xfrm>
          </p:grpSpPr>
          <p:sp>
            <p:nvSpPr>
              <p:cNvPr id="309276" name="Freeform 28"/>
              <p:cNvSpPr>
                <a:spLocks/>
              </p:cNvSpPr>
              <p:nvPr/>
            </p:nvSpPr>
            <p:spPr bwMode="auto">
              <a:xfrm>
                <a:off x="828" y="880"/>
                <a:ext cx="189" cy="287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79" y="29"/>
                  </a:cxn>
                  <a:cxn ang="0">
                    <a:pos x="56" y="31"/>
                  </a:cxn>
                  <a:cxn ang="0">
                    <a:pos x="188" y="255"/>
                  </a:cxn>
                  <a:cxn ang="0">
                    <a:pos x="87" y="286"/>
                  </a:cxn>
                  <a:cxn ang="0">
                    <a:pos x="24" y="36"/>
                  </a:cxn>
                  <a:cxn ang="0">
                    <a:pos x="0" y="40"/>
                  </a:cxn>
                  <a:cxn ang="0">
                    <a:pos x="31" y="0"/>
                  </a:cxn>
                </a:cxnLst>
                <a:rect l="0" t="0" r="r" b="b"/>
                <a:pathLst>
                  <a:path w="189" h="287">
                    <a:moveTo>
                      <a:pt x="31" y="0"/>
                    </a:moveTo>
                    <a:lnTo>
                      <a:pt x="79" y="29"/>
                    </a:lnTo>
                    <a:lnTo>
                      <a:pt x="56" y="31"/>
                    </a:lnTo>
                    <a:lnTo>
                      <a:pt x="188" y="255"/>
                    </a:lnTo>
                    <a:lnTo>
                      <a:pt x="87" y="286"/>
                    </a:lnTo>
                    <a:lnTo>
                      <a:pt x="24" y="36"/>
                    </a:lnTo>
                    <a:lnTo>
                      <a:pt x="0" y="40"/>
                    </a:lnTo>
                    <a:lnTo>
                      <a:pt x="31" y="0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77" name="Freeform 29"/>
              <p:cNvSpPr>
                <a:spLocks/>
              </p:cNvSpPr>
              <p:nvPr/>
            </p:nvSpPr>
            <p:spPr bwMode="auto">
              <a:xfrm>
                <a:off x="839" y="862"/>
                <a:ext cx="190" cy="287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80" y="30"/>
                  </a:cxn>
                  <a:cxn ang="0">
                    <a:pos x="57" y="32"/>
                  </a:cxn>
                  <a:cxn ang="0">
                    <a:pos x="189" y="255"/>
                  </a:cxn>
                  <a:cxn ang="0">
                    <a:pos x="87" y="286"/>
                  </a:cxn>
                  <a:cxn ang="0">
                    <a:pos x="24" y="37"/>
                  </a:cxn>
                  <a:cxn ang="0">
                    <a:pos x="0" y="40"/>
                  </a:cxn>
                  <a:cxn ang="0">
                    <a:pos x="32" y="0"/>
                  </a:cxn>
                </a:cxnLst>
                <a:rect l="0" t="0" r="r" b="b"/>
                <a:pathLst>
                  <a:path w="190" h="287">
                    <a:moveTo>
                      <a:pt x="32" y="0"/>
                    </a:moveTo>
                    <a:lnTo>
                      <a:pt x="80" y="30"/>
                    </a:lnTo>
                    <a:lnTo>
                      <a:pt x="57" y="32"/>
                    </a:lnTo>
                    <a:lnTo>
                      <a:pt x="189" y="255"/>
                    </a:lnTo>
                    <a:lnTo>
                      <a:pt x="87" y="286"/>
                    </a:lnTo>
                    <a:lnTo>
                      <a:pt x="24" y="37"/>
                    </a:lnTo>
                    <a:lnTo>
                      <a:pt x="0" y="40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FEFFAE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grpSp>
          <p:nvGrpSpPr>
            <p:cNvPr id="309278" name="Group 30"/>
            <p:cNvGrpSpPr>
              <a:grpSpLocks/>
            </p:cNvGrpSpPr>
            <p:nvPr/>
          </p:nvGrpSpPr>
          <p:grpSpPr bwMode="auto">
            <a:xfrm>
              <a:off x="802" y="1072"/>
              <a:ext cx="350" cy="162"/>
              <a:chOff x="802" y="1072"/>
              <a:chExt cx="350" cy="162"/>
            </a:xfrm>
          </p:grpSpPr>
          <p:sp>
            <p:nvSpPr>
              <p:cNvPr id="309279" name="Freeform 31"/>
              <p:cNvSpPr>
                <a:spLocks/>
              </p:cNvSpPr>
              <p:nvPr/>
            </p:nvSpPr>
            <p:spPr bwMode="auto">
              <a:xfrm>
                <a:off x="803" y="1072"/>
                <a:ext cx="349" cy="162"/>
              </a:xfrm>
              <a:custGeom>
                <a:avLst/>
                <a:gdLst/>
                <a:ahLst/>
                <a:cxnLst>
                  <a:cxn ang="0">
                    <a:pos x="342" y="57"/>
                  </a:cxn>
                  <a:cxn ang="0">
                    <a:pos x="288" y="0"/>
                  </a:cxn>
                  <a:cxn ang="0">
                    <a:pos x="0" y="72"/>
                  </a:cxn>
                  <a:cxn ang="0">
                    <a:pos x="46" y="161"/>
                  </a:cxn>
                  <a:cxn ang="0">
                    <a:pos x="340" y="78"/>
                  </a:cxn>
                  <a:cxn ang="0">
                    <a:pos x="342" y="77"/>
                  </a:cxn>
                  <a:cxn ang="0">
                    <a:pos x="344" y="76"/>
                  </a:cxn>
                  <a:cxn ang="0">
                    <a:pos x="345" y="76"/>
                  </a:cxn>
                  <a:cxn ang="0">
                    <a:pos x="346" y="75"/>
                  </a:cxn>
                  <a:cxn ang="0">
                    <a:pos x="346" y="74"/>
                  </a:cxn>
                  <a:cxn ang="0">
                    <a:pos x="347" y="74"/>
                  </a:cxn>
                  <a:cxn ang="0">
                    <a:pos x="347" y="73"/>
                  </a:cxn>
                  <a:cxn ang="0">
                    <a:pos x="348" y="72"/>
                  </a:cxn>
                  <a:cxn ang="0">
                    <a:pos x="348" y="69"/>
                  </a:cxn>
                  <a:cxn ang="0">
                    <a:pos x="348" y="66"/>
                  </a:cxn>
                  <a:cxn ang="0">
                    <a:pos x="347" y="63"/>
                  </a:cxn>
                  <a:cxn ang="0">
                    <a:pos x="346" y="61"/>
                  </a:cxn>
                  <a:cxn ang="0">
                    <a:pos x="344" y="59"/>
                  </a:cxn>
                  <a:cxn ang="0">
                    <a:pos x="344" y="58"/>
                  </a:cxn>
                  <a:cxn ang="0">
                    <a:pos x="343" y="57"/>
                  </a:cxn>
                  <a:cxn ang="0">
                    <a:pos x="342" y="57"/>
                  </a:cxn>
                </a:cxnLst>
                <a:rect l="0" t="0" r="r" b="b"/>
                <a:pathLst>
                  <a:path w="349" h="162">
                    <a:moveTo>
                      <a:pt x="342" y="57"/>
                    </a:moveTo>
                    <a:lnTo>
                      <a:pt x="288" y="0"/>
                    </a:lnTo>
                    <a:lnTo>
                      <a:pt x="0" y="72"/>
                    </a:lnTo>
                    <a:lnTo>
                      <a:pt x="46" y="161"/>
                    </a:lnTo>
                    <a:lnTo>
                      <a:pt x="340" y="78"/>
                    </a:lnTo>
                    <a:lnTo>
                      <a:pt x="342" y="77"/>
                    </a:lnTo>
                    <a:lnTo>
                      <a:pt x="344" y="76"/>
                    </a:lnTo>
                    <a:lnTo>
                      <a:pt x="345" y="76"/>
                    </a:lnTo>
                    <a:lnTo>
                      <a:pt x="346" y="75"/>
                    </a:lnTo>
                    <a:lnTo>
                      <a:pt x="346" y="74"/>
                    </a:lnTo>
                    <a:lnTo>
                      <a:pt x="347" y="74"/>
                    </a:lnTo>
                    <a:lnTo>
                      <a:pt x="347" y="73"/>
                    </a:lnTo>
                    <a:lnTo>
                      <a:pt x="348" y="72"/>
                    </a:lnTo>
                    <a:lnTo>
                      <a:pt x="348" y="69"/>
                    </a:lnTo>
                    <a:lnTo>
                      <a:pt x="348" y="66"/>
                    </a:lnTo>
                    <a:lnTo>
                      <a:pt x="347" y="63"/>
                    </a:lnTo>
                    <a:lnTo>
                      <a:pt x="346" y="61"/>
                    </a:lnTo>
                    <a:lnTo>
                      <a:pt x="344" y="59"/>
                    </a:lnTo>
                    <a:lnTo>
                      <a:pt x="344" y="58"/>
                    </a:lnTo>
                    <a:lnTo>
                      <a:pt x="343" y="57"/>
                    </a:lnTo>
                    <a:lnTo>
                      <a:pt x="342" y="57"/>
                    </a:lnTo>
                  </a:path>
                </a:pathLst>
              </a:custGeom>
              <a:solidFill>
                <a:srgbClr val="DDDDDD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80" name="Freeform 32"/>
              <p:cNvSpPr>
                <a:spLocks/>
              </p:cNvSpPr>
              <p:nvPr/>
            </p:nvSpPr>
            <p:spPr bwMode="auto">
              <a:xfrm>
                <a:off x="821" y="1081"/>
                <a:ext cx="318" cy="124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38" y="123"/>
                  </a:cxn>
                  <a:cxn ang="0">
                    <a:pos x="317" y="50"/>
                  </a:cxn>
                  <a:cxn ang="0">
                    <a:pos x="268" y="0"/>
                  </a:cxn>
                  <a:cxn ang="0">
                    <a:pos x="0" y="68"/>
                  </a:cxn>
                </a:cxnLst>
                <a:rect l="0" t="0" r="r" b="b"/>
                <a:pathLst>
                  <a:path w="318" h="124">
                    <a:moveTo>
                      <a:pt x="0" y="68"/>
                    </a:moveTo>
                    <a:lnTo>
                      <a:pt x="38" y="123"/>
                    </a:lnTo>
                    <a:lnTo>
                      <a:pt x="317" y="50"/>
                    </a:lnTo>
                    <a:lnTo>
                      <a:pt x="268" y="0"/>
                    </a:lnTo>
                    <a:lnTo>
                      <a:pt x="0" y="68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81" name="Freeform 33"/>
              <p:cNvSpPr>
                <a:spLocks/>
              </p:cNvSpPr>
              <p:nvPr/>
            </p:nvSpPr>
            <p:spPr bwMode="auto">
              <a:xfrm>
                <a:off x="1076" y="1077"/>
                <a:ext cx="21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0" y="10"/>
                  </a:cxn>
                  <a:cxn ang="0">
                    <a:pos x="13" y="0"/>
                  </a:cxn>
                  <a:cxn ang="0">
                    <a:pos x="0" y="4"/>
                  </a:cxn>
                </a:cxnLst>
                <a:rect l="0" t="0" r="r" b="b"/>
                <a:pathLst>
                  <a:path w="21" h="17">
                    <a:moveTo>
                      <a:pt x="0" y="4"/>
                    </a:moveTo>
                    <a:lnTo>
                      <a:pt x="4" y="16"/>
                    </a:lnTo>
                    <a:lnTo>
                      <a:pt x="20" y="10"/>
                    </a:lnTo>
                    <a:lnTo>
                      <a:pt x="13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82" name="Freeform 34"/>
              <p:cNvSpPr>
                <a:spLocks/>
              </p:cNvSpPr>
              <p:nvPr/>
            </p:nvSpPr>
            <p:spPr bwMode="auto">
              <a:xfrm>
                <a:off x="1072" y="1080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83" name="Freeform 35"/>
              <p:cNvSpPr>
                <a:spLocks/>
              </p:cNvSpPr>
              <p:nvPr/>
            </p:nvSpPr>
            <p:spPr bwMode="auto">
              <a:xfrm>
                <a:off x="1080" y="1084"/>
                <a:ext cx="20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6" y="0"/>
                  </a:cxn>
                  <a:cxn ang="0">
                    <a:pos x="19" y="10"/>
                  </a:cxn>
                  <a:cxn ang="0">
                    <a:pos x="0" y="16"/>
                  </a:cxn>
                </a:cxnLst>
                <a:rect l="0" t="0" r="r" b="b"/>
                <a:pathLst>
                  <a:path w="20" h="17">
                    <a:moveTo>
                      <a:pt x="0" y="16"/>
                    </a:moveTo>
                    <a:lnTo>
                      <a:pt x="2" y="4"/>
                    </a:lnTo>
                    <a:lnTo>
                      <a:pt x="16" y="0"/>
                    </a:lnTo>
                    <a:lnTo>
                      <a:pt x="19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84" name="Freeform 36"/>
              <p:cNvSpPr>
                <a:spLocks/>
              </p:cNvSpPr>
              <p:nvPr/>
            </p:nvSpPr>
            <p:spPr bwMode="auto">
              <a:xfrm>
                <a:off x="1054" y="1083"/>
                <a:ext cx="22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6"/>
                  </a:cxn>
                  <a:cxn ang="0">
                    <a:pos x="21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2" h="17">
                    <a:moveTo>
                      <a:pt x="0" y="5"/>
                    </a:moveTo>
                    <a:lnTo>
                      <a:pt x="3" y="16"/>
                    </a:lnTo>
                    <a:lnTo>
                      <a:pt x="21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85" name="Freeform 37"/>
              <p:cNvSpPr>
                <a:spLocks/>
              </p:cNvSpPr>
              <p:nvPr/>
            </p:nvSpPr>
            <p:spPr bwMode="auto">
              <a:xfrm>
                <a:off x="1050" y="1086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86" name="Freeform 38"/>
              <p:cNvSpPr>
                <a:spLocks/>
              </p:cNvSpPr>
              <p:nvPr/>
            </p:nvSpPr>
            <p:spPr bwMode="auto">
              <a:xfrm>
                <a:off x="1058" y="1091"/>
                <a:ext cx="20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" y="4"/>
                  </a:cxn>
                  <a:cxn ang="0">
                    <a:pos x="17" y="0"/>
                  </a:cxn>
                  <a:cxn ang="0">
                    <a:pos x="19" y="10"/>
                  </a:cxn>
                  <a:cxn ang="0">
                    <a:pos x="0" y="16"/>
                  </a:cxn>
                </a:cxnLst>
                <a:rect l="0" t="0" r="r" b="b"/>
                <a:pathLst>
                  <a:path w="20" h="17">
                    <a:moveTo>
                      <a:pt x="0" y="16"/>
                    </a:moveTo>
                    <a:lnTo>
                      <a:pt x="1" y="4"/>
                    </a:lnTo>
                    <a:lnTo>
                      <a:pt x="17" y="0"/>
                    </a:lnTo>
                    <a:lnTo>
                      <a:pt x="19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87" name="Freeform 39"/>
              <p:cNvSpPr>
                <a:spLocks/>
              </p:cNvSpPr>
              <p:nvPr/>
            </p:nvSpPr>
            <p:spPr bwMode="auto">
              <a:xfrm>
                <a:off x="1074" y="1090"/>
                <a:ext cx="35" cy="17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16"/>
                  </a:cxn>
                  <a:cxn ang="0">
                    <a:pos x="34" y="8"/>
                  </a:cxn>
                  <a:cxn ang="0">
                    <a:pos x="26" y="0"/>
                  </a:cxn>
                  <a:cxn ang="0">
                    <a:pos x="0" y="6"/>
                  </a:cxn>
                </a:cxnLst>
                <a:rect l="0" t="0" r="r" b="b"/>
                <a:pathLst>
                  <a:path w="35" h="17">
                    <a:moveTo>
                      <a:pt x="0" y="6"/>
                    </a:moveTo>
                    <a:lnTo>
                      <a:pt x="5" y="16"/>
                    </a:lnTo>
                    <a:lnTo>
                      <a:pt x="34" y="8"/>
                    </a:lnTo>
                    <a:lnTo>
                      <a:pt x="26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88" name="Freeform 40"/>
              <p:cNvSpPr>
                <a:spLocks/>
              </p:cNvSpPr>
              <p:nvPr/>
            </p:nvSpPr>
            <p:spPr bwMode="auto">
              <a:xfrm>
                <a:off x="1070" y="1097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89" name="Freeform 41"/>
              <p:cNvSpPr>
                <a:spLocks/>
              </p:cNvSpPr>
              <p:nvPr/>
            </p:nvSpPr>
            <p:spPr bwMode="auto">
              <a:xfrm>
                <a:off x="1078" y="1098"/>
                <a:ext cx="33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6"/>
                  </a:cxn>
                  <a:cxn ang="0">
                    <a:pos x="30" y="0"/>
                  </a:cxn>
                  <a:cxn ang="0">
                    <a:pos x="32" y="9"/>
                  </a:cxn>
                  <a:cxn ang="0">
                    <a:pos x="0" y="16"/>
                  </a:cxn>
                </a:cxnLst>
                <a:rect l="0" t="0" r="r" b="b"/>
                <a:pathLst>
                  <a:path w="33" h="17">
                    <a:moveTo>
                      <a:pt x="0" y="16"/>
                    </a:moveTo>
                    <a:lnTo>
                      <a:pt x="2" y="6"/>
                    </a:lnTo>
                    <a:lnTo>
                      <a:pt x="30" y="0"/>
                    </a:lnTo>
                    <a:lnTo>
                      <a:pt x="32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90" name="Freeform 42"/>
              <p:cNvSpPr>
                <a:spLocks/>
              </p:cNvSpPr>
              <p:nvPr/>
            </p:nvSpPr>
            <p:spPr bwMode="auto">
              <a:xfrm>
                <a:off x="1086" y="1101"/>
                <a:ext cx="33" cy="17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" y="16"/>
                  </a:cxn>
                  <a:cxn ang="0">
                    <a:pos x="32" y="8"/>
                  </a:cxn>
                  <a:cxn ang="0">
                    <a:pos x="25" y="0"/>
                  </a:cxn>
                  <a:cxn ang="0">
                    <a:pos x="0" y="7"/>
                  </a:cxn>
                </a:cxnLst>
                <a:rect l="0" t="0" r="r" b="b"/>
                <a:pathLst>
                  <a:path w="33" h="17">
                    <a:moveTo>
                      <a:pt x="0" y="7"/>
                    </a:moveTo>
                    <a:lnTo>
                      <a:pt x="3" y="16"/>
                    </a:lnTo>
                    <a:lnTo>
                      <a:pt x="32" y="8"/>
                    </a:lnTo>
                    <a:lnTo>
                      <a:pt x="25" y="0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91" name="Freeform 43"/>
              <p:cNvSpPr>
                <a:spLocks/>
              </p:cNvSpPr>
              <p:nvPr/>
            </p:nvSpPr>
            <p:spPr bwMode="auto">
              <a:xfrm>
                <a:off x="1083" y="1109"/>
                <a:ext cx="17" cy="1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6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7">
                    <a:moveTo>
                      <a:pt x="6" y="0"/>
                    </a:moveTo>
                    <a:lnTo>
                      <a:pt x="16" y="8"/>
                    </a:lnTo>
                    <a:lnTo>
                      <a:pt x="11" y="16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92" name="Freeform 44"/>
              <p:cNvSpPr>
                <a:spLocks/>
              </p:cNvSpPr>
              <p:nvPr/>
            </p:nvSpPr>
            <p:spPr bwMode="auto">
              <a:xfrm>
                <a:off x="1089" y="1109"/>
                <a:ext cx="32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" y="7"/>
                  </a:cxn>
                  <a:cxn ang="0">
                    <a:pos x="29" y="0"/>
                  </a:cxn>
                  <a:cxn ang="0">
                    <a:pos x="31" y="7"/>
                  </a:cxn>
                  <a:cxn ang="0">
                    <a:pos x="0" y="16"/>
                  </a:cxn>
                </a:cxnLst>
                <a:rect l="0" t="0" r="r" b="b"/>
                <a:pathLst>
                  <a:path w="32" h="17">
                    <a:moveTo>
                      <a:pt x="0" y="16"/>
                    </a:moveTo>
                    <a:lnTo>
                      <a:pt x="1" y="7"/>
                    </a:lnTo>
                    <a:lnTo>
                      <a:pt x="29" y="0"/>
                    </a:lnTo>
                    <a:lnTo>
                      <a:pt x="31" y="7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93" name="Freeform 45"/>
              <p:cNvSpPr>
                <a:spLocks/>
              </p:cNvSpPr>
              <p:nvPr/>
            </p:nvSpPr>
            <p:spPr bwMode="auto">
              <a:xfrm>
                <a:off x="1105" y="1113"/>
                <a:ext cx="28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5" y="16"/>
                  </a:cxn>
                  <a:cxn ang="0">
                    <a:pos x="27" y="9"/>
                  </a:cxn>
                  <a:cxn ang="0">
                    <a:pos x="19" y="0"/>
                  </a:cxn>
                  <a:cxn ang="0">
                    <a:pos x="0" y="5"/>
                  </a:cxn>
                </a:cxnLst>
                <a:rect l="0" t="0" r="r" b="b"/>
                <a:pathLst>
                  <a:path w="28" h="17">
                    <a:moveTo>
                      <a:pt x="0" y="5"/>
                    </a:moveTo>
                    <a:lnTo>
                      <a:pt x="5" y="16"/>
                    </a:lnTo>
                    <a:lnTo>
                      <a:pt x="27" y="9"/>
                    </a:lnTo>
                    <a:lnTo>
                      <a:pt x="19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94" name="Freeform 46"/>
              <p:cNvSpPr>
                <a:spLocks/>
              </p:cNvSpPr>
              <p:nvPr/>
            </p:nvSpPr>
            <p:spPr bwMode="auto">
              <a:xfrm>
                <a:off x="1101" y="1119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0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0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95" name="Freeform 47"/>
              <p:cNvSpPr>
                <a:spLocks/>
              </p:cNvSpPr>
              <p:nvPr/>
            </p:nvSpPr>
            <p:spPr bwMode="auto">
              <a:xfrm>
                <a:off x="1108" y="1122"/>
                <a:ext cx="2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6"/>
                  </a:cxn>
                  <a:cxn ang="0">
                    <a:pos x="24" y="0"/>
                  </a:cxn>
                  <a:cxn ang="0">
                    <a:pos x="26" y="9"/>
                  </a:cxn>
                  <a:cxn ang="0">
                    <a:pos x="0" y="16"/>
                  </a:cxn>
                </a:cxnLst>
                <a:rect l="0" t="0" r="r" b="b"/>
                <a:pathLst>
                  <a:path w="27" h="17">
                    <a:moveTo>
                      <a:pt x="0" y="16"/>
                    </a:moveTo>
                    <a:lnTo>
                      <a:pt x="2" y="6"/>
                    </a:lnTo>
                    <a:lnTo>
                      <a:pt x="24" y="0"/>
                    </a:lnTo>
                    <a:lnTo>
                      <a:pt x="26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96" name="Freeform 48"/>
              <p:cNvSpPr>
                <a:spLocks/>
              </p:cNvSpPr>
              <p:nvPr/>
            </p:nvSpPr>
            <p:spPr bwMode="auto">
              <a:xfrm>
                <a:off x="1033" y="1087"/>
                <a:ext cx="23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4" y="0"/>
                  </a:cxn>
                  <a:cxn ang="0">
                    <a:pos x="0" y="5"/>
                  </a:cxn>
                </a:cxnLst>
                <a:rect l="0" t="0" r="r" b="b"/>
                <a:pathLst>
                  <a:path w="23" h="17">
                    <a:moveTo>
                      <a:pt x="0" y="5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4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97" name="Freeform 49"/>
              <p:cNvSpPr>
                <a:spLocks/>
              </p:cNvSpPr>
              <p:nvPr/>
            </p:nvSpPr>
            <p:spPr bwMode="auto">
              <a:xfrm>
                <a:off x="1029" y="1091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98" name="Freeform 50"/>
              <p:cNvSpPr>
                <a:spLocks/>
              </p:cNvSpPr>
              <p:nvPr/>
            </p:nvSpPr>
            <p:spPr bwMode="auto">
              <a:xfrm>
                <a:off x="1038" y="1096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7" y="0"/>
                  </a:cxn>
                  <a:cxn ang="0">
                    <a:pos x="20" y="10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7" y="0"/>
                    </a:lnTo>
                    <a:lnTo>
                      <a:pt x="2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299" name="Freeform 51"/>
              <p:cNvSpPr>
                <a:spLocks/>
              </p:cNvSpPr>
              <p:nvPr/>
            </p:nvSpPr>
            <p:spPr bwMode="auto">
              <a:xfrm>
                <a:off x="1052" y="1098"/>
                <a:ext cx="22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1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2" h="17">
                    <a:moveTo>
                      <a:pt x="0" y="5"/>
                    </a:moveTo>
                    <a:lnTo>
                      <a:pt x="4" y="16"/>
                    </a:lnTo>
                    <a:lnTo>
                      <a:pt x="21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00" name="Freeform 52"/>
              <p:cNvSpPr>
                <a:spLocks/>
              </p:cNvSpPr>
              <p:nvPr/>
            </p:nvSpPr>
            <p:spPr bwMode="auto">
              <a:xfrm>
                <a:off x="1048" y="1102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01" name="Freeform 53"/>
              <p:cNvSpPr>
                <a:spLocks/>
              </p:cNvSpPr>
              <p:nvPr/>
            </p:nvSpPr>
            <p:spPr bwMode="auto">
              <a:xfrm>
                <a:off x="1056" y="1107"/>
                <a:ext cx="20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7" y="0"/>
                  </a:cxn>
                  <a:cxn ang="0">
                    <a:pos x="19" y="10"/>
                  </a:cxn>
                  <a:cxn ang="0">
                    <a:pos x="0" y="16"/>
                  </a:cxn>
                </a:cxnLst>
                <a:rect l="0" t="0" r="r" b="b"/>
                <a:pathLst>
                  <a:path w="20" h="17">
                    <a:moveTo>
                      <a:pt x="0" y="16"/>
                    </a:moveTo>
                    <a:lnTo>
                      <a:pt x="2" y="4"/>
                    </a:lnTo>
                    <a:lnTo>
                      <a:pt x="17" y="0"/>
                    </a:lnTo>
                    <a:lnTo>
                      <a:pt x="19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02" name="Freeform 54"/>
              <p:cNvSpPr>
                <a:spLocks/>
              </p:cNvSpPr>
              <p:nvPr/>
            </p:nvSpPr>
            <p:spPr bwMode="auto">
              <a:xfrm>
                <a:off x="1068" y="1109"/>
                <a:ext cx="21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16"/>
                  </a:cxn>
                  <a:cxn ang="0">
                    <a:pos x="20" y="10"/>
                  </a:cxn>
                  <a:cxn ang="0">
                    <a:pos x="13" y="0"/>
                  </a:cxn>
                  <a:cxn ang="0">
                    <a:pos x="0" y="4"/>
                  </a:cxn>
                </a:cxnLst>
                <a:rect l="0" t="0" r="r" b="b"/>
                <a:pathLst>
                  <a:path w="21" h="17">
                    <a:moveTo>
                      <a:pt x="0" y="4"/>
                    </a:moveTo>
                    <a:lnTo>
                      <a:pt x="3" y="16"/>
                    </a:lnTo>
                    <a:lnTo>
                      <a:pt x="20" y="10"/>
                    </a:lnTo>
                    <a:lnTo>
                      <a:pt x="13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03" name="Freeform 55"/>
              <p:cNvSpPr>
                <a:spLocks/>
              </p:cNvSpPr>
              <p:nvPr/>
            </p:nvSpPr>
            <p:spPr bwMode="auto">
              <a:xfrm>
                <a:off x="1064" y="1112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04" name="Freeform 56"/>
              <p:cNvSpPr>
                <a:spLocks/>
              </p:cNvSpPr>
              <p:nvPr/>
            </p:nvSpPr>
            <p:spPr bwMode="auto">
              <a:xfrm>
                <a:off x="1072" y="1117"/>
                <a:ext cx="19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" y="4"/>
                  </a:cxn>
                  <a:cxn ang="0">
                    <a:pos x="16" y="0"/>
                  </a:cxn>
                  <a:cxn ang="0">
                    <a:pos x="18" y="10"/>
                  </a:cxn>
                  <a:cxn ang="0">
                    <a:pos x="0" y="16"/>
                  </a:cxn>
                </a:cxnLst>
                <a:rect l="0" t="0" r="r" b="b"/>
                <a:pathLst>
                  <a:path w="19" h="17">
                    <a:moveTo>
                      <a:pt x="0" y="16"/>
                    </a:moveTo>
                    <a:lnTo>
                      <a:pt x="1" y="4"/>
                    </a:lnTo>
                    <a:lnTo>
                      <a:pt x="16" y="0"/>
                    </a:lnTo>
                    <a:lnTo>
                      <a:pt x="18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05" name="Freeform 57"/>
              <p:cNvSpPr>
                <a:spLocks/>
              </p:cNvSpPr>
              <p:nvPr/>
            </p:nvSpPr>
            <p:spPr bwMode="auto">
              <a:xfrm>
                <a:off x="1084" y="1120"/>
                <a:ext cx="21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6"/>
                  </a:cxn>
                  <a:cxn ang="0">
                    <a:pos x="20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1" h="17">
                    <a:moveTo>
                      <a:pt x="0" y="5"/>
                    </a:moveTo>
                    <a:lnTo>
                      <a:pt x="3" y="16"/>
                    </a:lnTo>
                    <a:lnTo>
                      <a:pt x="20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06" name="Freeform 58"/>
              <p:cNvSpPr>
                <a:spLocks/>
              </p:cNvSpPr>
              <p:nvPr/>
            </p:nvSpPr>
            <p:spPr bwMode="auto">
              <a:xfrm>
                <a:off x="1080" y="1124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07" name="Freeform 59"/>
              <p:cNvSpPr>
                <a:spLocks/>
              </p:cNvSpPr>
              <p:nvPr/>
            </p:nvSpPr>
            <p:spPr bwMode="auto">
              <a:xfrm>
                <a:off x="1088" y="1129"/>
                <a:ext cx="19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" y="4"/>
                  </a:cxn>
                  <a:cxn ang="0">
                    <a:pos x="16" y="0"/>
                  </a:cxn>
                  <a:cxn ang="0">
                    <a:pos x="18" y="10"/>
                  </a:cxn>
                  <a:cxn ang="0">
                    <a:pos x="0" y="16"/>
                  </a:cxn>
                </a:cxnLst>
                <a:rect l="0" t="0" r="r" b="b"/>
                <a:pathLst>
                  <a:path w="19" h="17">
                    <a:moveTo>
                      <a:pt x="0" y="16"/>
                    </a:moveTo>
                    <a:lnTo>
                      <a:pt x="1" y="4"/>
                    </a:lnTo>
                    <a:lnTo>
                      <a:pt x="16" y="0"/>
                    </a:lnTo>
                    <a:lnTo>
                      <a:pt x="18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08" name="Freeform 60"/>
              <p:cNvSpPr>
                <a:spLocks/>
              </p:cNvSpPr>
              <p:nvPr/>
            </p:nvSpPr>
            <p:spPr bwMode="auto">
              <a:xfrm>
                <a:off x="1012" y="1093"/>
                <a:ext cx="22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1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2" h="17">
                    <a:moveTo>
                      <a:pt x="0" y="5"/>
                    </a:moveTo>
                    <a:lnTo>
                      <a:pt x="4" y="16"/>
                    </a:lnTo>
                    <a:lnTo>
                      <a:pt x="21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09" name="Freeform 61"/>
              <p:cNvSpPr>
                <a:spLocks/>
              </p:cNvSpPr>
              <p:nvPr/>
            </p:nvSpPr>
            <p:spPr bwMode="auto">
              <a:xfrm>
                <a:off x="1009" y="1097"/>
                <a:ext cx="17" cy="1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6" y="7"/>
                  </a:cxn>
                  <a:cxn ang="0">
                    <a:pos x="10" y="17"/>
                  </a:cxn>
                  <a:cxn ang="0">
                    <a:pos x="0" y="6"/>
                  </a:cxn>
                  <a:cxn ang="0">
                    <a:pos x="5" y="0"/>
                  </a:cxn>
                </a:cxnLst>
                <a:rect l="0" t="0" r="r" b="b"/>
                <a:pathLst>
                  <a:path w="17" h="18">
                    <a:moveTo>
                      <a:pt x="5" y="0"/>
                    </a:moveTo>
                    <a:lnTo>
                      <a:pt x="16" y="7"/>
                    </a:lnTo>
                    <a:lnTo>
                      <a:pt x="10" y="17"/>
                    </a:lnTo>
                    <a:lnTo>
                      <a:pt x="0" y="6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10" name="Freeform 62"/>
              <p:cNvSpPr>
                <a:spLocks/>
              </p:cNvSpPr>
              <p:nvPr/>
            </p:nvSpPr>
            <p:spPr bwMode="auto">
              <a:xfrm>
                <a:off x="1016" y="1102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7" y="0"/>
                  </a:cxn>
                  <a:cxn ang="0">
                    <a:pos x="20" y="10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7" y="0"/>
                    </a:lnTo>
                    <a:lnTo>
                      <a:pt x="2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11" name="Freeform 63"/>
              <p:cNvSpPr>
                <a:spLocks/>
              </p:cNvSpPr>
              <p:nvPr/>
            </p:nvSpPr>
            <p:spPr bwMode="auto">
              <a:xfrm>
                <a:off x="1030" y="1103"/>
                <a:ext cx="23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3" h="17">
                    <a:moveTo>
                      <a:pt x="0" y="5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12" name="Freeform 64"/>
              <p:cNvSpPr>
                <a:spLocks/>
              </p:cNvSpPr>
              <p:nvPr/>
            </p:nvSpPr>
            <p:spPr bwMode="auto">
              <a:xfrm>
                <a:off x="1027" y="1107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0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0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13" name="Freeform 65"/>
              <p:cNvSpPr>
                <a:spLocks/>
              </p:cNvSpPr>
              <p:nvPr/>
            </p:nvSpPr>
            <p:spPr bwMode="auto">
              <a:xfrm>
                <a:off x="1034" y="1112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7" y="0"/>
                  </a:cxn>
                  <a:cxn ang="0">
                    <a:pos x="20" y="9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7" y="0"/>
                    </a:lnTo>
                    <a:lnTo>
                      <a:pt x="20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14" name="Freeform 66"/>
              <p:cNvSpPr>
                <a:spLocks/>
              </p:cNvSpPr>
              <p:nvPr/>
            </p:nvSpPr>
            <p:spPr bwMode="auto">
              <a:xfrm>
                <a:off x="1046" y="1114"/>
                <a:ext cx="22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6"/>
                  </a:cxn>
                  <a:cxn ang="0">
                    <a:pos x="21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2" h="17">
                    <a:moveTo>
                      <a:pt x="0" y="5"/>
                    </a:moveTo>
                    <a:lnTo>
                      <a:pt x="3" y="16"/>
                    </a:lnTo>
                    <a:lnTo>
                      <a:pt x="21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15" name="Freeform 67"/>
              <p:cNvSpPr>
                <a:spLocks/>
              </p:cNvSpPr>
              <p:nvPr/>
            </p:nvSpPr>
            <p:spPr bwMode="auto">
              <a:xfrm>
                <a:off x="1042" y="1119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16" name="Freeform 68"/>
              <p:cNvSpPr>
                <a:spLocks/>
              </p:cNvSpPr>
              <p:nvPr/>
            </p:nvSpPr>
            <p:spPr bwMode="auto">
              <a:xfrm>
                <a:off x="1050" y="1123"/>
                <a:ext cx="20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" y="4"/>
                  </a:cxn>
                  <a:cxn ang="0">
                    <a:pos x="17" y="0"/>
                  </a:cxn>
                  <a:cxn ang="0">
                    <a:pos x="19" y="10"/>
                  </a:cxn>
                  <a:cxn ang="0">
                    <a:pos x="0" y="16"/>
                  </a:cxn>
                </a:cxnLst>
                <a:rect l="0" t="0" r="r" b="b"/>
                <a:pathLst>
                  <a:path w="20" h="17">
                    <a:moveTo>
                      <a:pt x="0" y="16"/>
                    </a:moveTo>
                    <a:lnTo>
                      <a:pt x="1" y="4"/>
                    </a:lnTo>
                    <a:lnTo>
                      <a:pt x="17" y="0"/>
                    </a:lnTo>
                    <a:lnTo>
                      <a:pt x="19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17" name="Freeform 69"/>
              <p:cNvSpPr>
                <a:spLocks/>
              </p:cNvSpPr>
              <p:nvPr/>
            </p:nvSpPr>
            <p:spPr bwMode="auto">
              <a:xfrm>
                <a:off x="1062" y="1126"/>
                <a:ext cx="22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6"/>
                  </a:cxn>
                  <a:cxn ang="0">
                    <a:pos x="21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2" h="17">
                    <a:moveTo>
                      <a:pt x="0" y="5"/>
                    </a:moveTo>
                    <a:lnTo>
                      <a:pt x="3" y="16"/>
                    </a:lnTo>
                    <a:lnTo>
                      <a:pt x="21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18" name="Freeform 70"/>
              <p:cNvSpPr>
                <a:spLocks/>
              </p:cNvSpPr>
              <p:nvPr/>
            </p:nvSpPr>
            <p:spPr bwMode="auto">
              <a:xfrm>
                <a:off x="1058" y="1130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19" name="Freeform 71"/>
              <p:cNvSpPr>
                <a:spLocks/>
              </p:cNvSpPr>
              <p:nvPr/>
            </p:nvSpPr>
            <p:spPr bwMode="auto">
              <a:xfrm>
                <a:off x="1066" y="1135"/>
                <a:ext cx="20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" y="4"/>
                  </a:cxn>
                  <a:cxn ang="0">
                    <a:pos x="17" y="0"/>
                  </a:cxn>
                  <a:cxn ang="0">
                    <a:pos x="19" y="10"/>
                  </a:cxn>
                  <a:cxn ang="0">
                    <a:pos x="0" y="16"/>
                  </a:cxn>
                </a:cxnLst>
                <a:rect l="0" t="0" r="r" b="b"/>
                <a:pathLst>
                  <a:path w="20" h="17">
                    <a:moveTo>
                      <a:pt x="0" y="16"/>
                    </a:moveTo>
                    <a:lnTo>
                      <a:pt x="1" y="4"/>
                    </a:lnTo>
                    <a:lnTo>
                      <a:pt x="17" y="0"/>
                    </a:lnTo>
                    <a:lnTo>
                      <a:pt x="19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20" name="Freeform 72"/>
              <p:cNvSpPr>
                <a:spLocks/>
              </p:cNvSpPr>
              <p:nvPr/>
            </p:nvSpPr>
            <p:spPr bwMode="auto">
              <a:xfrm>
                <a:off x="991" y="1097"/>
                <a:ext cx="22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1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2" h="17">
                    <a:moveTo>
                      <a:pt x="0" y="5"/>
                    </a:moveTo>
                    <a:lnTo>
                      <a:pt x="4" y="16"/>
                    </a:lnTo>
                    <a:lnTo>
                      <a:pt x="21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21" name="Freeform 73"/>
              <p:cNvSpPr>
                <a:spLocks/>
              </p:cNvSpPr>
              <p:nvPr/>
            </p:nvSpPr>
            <p:spPr bwMode="auto">
              <a:xfrm>
                <a:off x="987" y="1101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22" name="Freeform 74"/>
              <p:cNvSpPr>
                <a:spLocks/>
              </p:cNvSpPr>
              <p:nvPr/>
            </p:nvSpPr>
            <p:spPr bwMode="auto">
              <a:xfrm>
                <a:off x="995" y="1106"/>
                <a:ext cx="20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6" y="0"/>
                  </a:cxn>
                  <a:cxn ang="0">
                    <a:pos x="19" y="10"/>
                  </a:cxn>
                  <a:cxn ang="0">
                    <a:pos x="0" y="16"/>
                  </a:cxn>
                </a:cxnLst>
                <a:rect l="0" t="0" r="r" b="b"/>
                <a:pathLst>
                  <a:path w="20" h="17">
                    <a:moveTo>
                      <a:pt x="0" y="16"/>
                    </a:moveTo>
                    <a:lnTo>
                      <a:pt x="2" y="4"/>
                    </a:lnTo>
                    <a:lnTo>
                      <a:pt x="16" y="0"/>
                    </a:lnTo>
                    <a:lnTo>
                      <a:pt x="19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23" name="Freeform 75"/>
              <p:cNvSpPr>
                <a:spLocks/>
              </p:cNvSpPr>
              <p:nvPr/>
            </p:nvSpPr>
            <p:spPr bwMode="auto">
              <a:xfrm>
                <a:off x="1007" y="1108"/>
                <a:ext cx="23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4" y="0"/>
                  </a:cxn>
                  <a:cxn ang="0">
                    <a:pos x="0" y="5"/>
                  </a:cxn>
                </a:cxnLst>
                <a:rect l="0" t="0" r="r" b="b"/>
                <a:pathLst>
                  <a:path w="23" h="17">
                    <a:moveTo>
                      <a:pt x="0" y="5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4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24" name="Freeform 76"/>
              <p:cNvSpPr>
                <a:spLocks/>
              </p:cNvSpPr>
              <p:nvPr/>
            </p:nvSpPr>
            <p:spPr bwMode="auto">
              <a:xfrm>
                <a:off x="1003" y="1112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25" name="Freeform 77"/>
              <p:cNvSpPr>
                <a:spLocks/>
              </p:cNvSpPr>
              <p:nvPr/>
            </p:nvSpPr>
            <p:spPr bwMode="auto">
              <a:xfrm>
                <a:off x="1011" y="1117"/>
                <a:ext cx="20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7" y="0"/>
                  </a:cxn>
                  <a:cxn ang="0">
                    <a:pos x="19" y="10"/>
                  </a:cxn>
                  <a:cxn ang="0">
                    <a:pos x="0" y="16"/>
                  </a:cxn>
                </a:cxnLst>
                <a:rect l="0" t="0" r="r" b="b"/>
                <a:pathLst>
                  <a:path w="20" h="17">
                    <a:moveTo>
                      <a:pt x="0" y="16"/>
                    </a:moveTo>
                    <a:lnTo>
                      <a:pt x="2" y="4"/>
                    </a:lnTo>
                    <a:lnTo>
                      <a:pt x="17" y="0"/>
                    </a:lnTo>
                    <a:lnTo>
                      <a:pt x="19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26" name="Freeform 78"/>
              <p:cNvSpPr>
                <a:spLocks/>
              </p:cNvSpPr>
              <p:nvPr/>
            </p:nvSpPr>
            <p:spPr bwMode="auto">
              <a:xfrm>
                <a:off x="1025" y="1119"/>
                <a:ext cx="22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1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2" h="17">
                    <a:moveTo>
                      <a:pt x="0" y="5"/>
                    </a:moveTo>
                    <a:lnTo>
                      <a:pt x="4" y="16"/>
                    </a:lnTo>
                    <a:lnTo>
                      <a:pt x="21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27" name="Freeform 79"/>
              <p:cNvSpPr>
                <a:spLocks/>
              </p:cNvSpPr>
              <p:nvPr/>
            </p:nvSpPr>
            <p:spPr bwMode="auto">
              <a:xfrm>
                <a:off x="1021" y="1123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28" name="Freeform 80"/>
              <p:cNvSpPr>
                <a:spLocks/>
              </p:cNvSpPr>
              <p:nvPr/>
            </p:nvSpPr>
            <p:spPr bwMode="auto">
              <a:xfrm>
                <a:off x="1029" y="1127"/>
                <a:ext cx="20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6" y="0"/>
                  </a:cxn>
                  <a:cxn ang="0">
                    <a:pos x="19" y="9"/>
                  </a:cxn>
                  <a:cxn ang="0">
                    <a:pos x="0" y="16"/>
                  </a:cxn>
                </a:cxnLst>
                <a:rect l="0" t="0" r="r" b="b"/>
                <a:pathLst>
                  <a:path w="20" h="17">
                    <a:moveTo>
                      <a:pt x="0" y="16"/>
                    </a:moveTo>
                    <a:lnTo>
                      <a:pt x="2" y="4"/>
                    </a:lnTo>
                    <a:lnTo>
                      <a:pt x="16" y="0"/>
                    </a:lnTo>
                    <a:lnTo>
                      <a:pt x="19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29" name="Freeform 81"/>
              <p:cNvSpPr>
                <a:spLocks/>
              </p:cNvSpPr>
              <p:nvPr/>
            </p:nvSpPr>
            <p:spPr bwMode="auto">
              <a:xfrm>
                <a:off x="1042" y="1132"/>
                <a:ext cx="19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16"/>
                  </a:cxn>
                  <a:cxn ang="0">
                    <a:pos x="18" y="11"/>
                  </a:cxn>
                  <a:cxn ang="0">
                    <a:pos x="11" y="0"/>
                  </a:cxn>
                  <a:cxn ang="0">
                    <a:pos x="0" y="4"/>
                  </a:cxn>
                </a:cxnLst>
                <a:rect l="0" t="0" r="r" b="b"/>
                <a:pathLst>
                  <a:path w="19" h="17">
                    <a:moveTo>
                      <a:pt x="0" y="4"/>
                    </a:moveTo>
                    <a:lnTo>
                      <a:pt x="3" y="16"/>
                    </a:lnTo>
                    <a:lnTo>
                      <a:pt x="18" y="11"/>
                    </a:lnTo>
                    <a:lnTo>
                      <a:pt x="11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30" name="Freeform 82"/>
              <p:cNvSpPr>
                <a:spLocks/>
              </p:cNvSpPr>
              <p:nvPr/>
            </p:nvSpPr>
            <p:spPr bwMode="auto">
              <a:xfrm>
                <a:off x="1038" y="1135"/>
                <a:ext cx="17" cy="1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0" y="16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7">
                    <a:moveTo>
                      <a:pt x="6" y="0"/>
                    </a:moveTo>
                    <a:lnTo>
                      <a:pt x="16" y="7"/>
                    </a:lnTo>
                    <a:lnTo>
                      <a:pt x="10" y="16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31" name="Freeform 83"/>
              <p:cNvSpPr>
                <a:spLocks/>
              </p:cNvSpPr>
              <p:nvPr/>
            </p:nvSpPr>
            <p:spPr bwMode="auto">
              <a:xfrm>
                <a:off x="1045" y="1140"/>
                <a:ext cx="18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3"/>
                  </a:cxn>
                  <a:cxn ang="0">
                    <a:pos x="15" y="0"/>
                  </a:cxn>
                  <a:cxn ang="0">
                    <a:pos x="17" y="10"/>
                  </a:cxn>
                  <a:cxn ang="0">
                    <a:pos x="0" y="16"/>
                  </a:cxn>
                </a:cxnLst>
                <a:rect l="0" t="0" r="r" b="b"/>
                <a:pathLst>
                  <a:path w="18" h="17">
                    <a:moveTo>
                      <a:pt x="0" y="16"/>
                    </a:moveTo>
                    <a:lnTo>
                      <a:pt x="2" y="3"/>
                    </a:lnTo>
                    <a:lnTo>
                      <a:pt x="15" y="0"/>
                    </a:lnTo>
                    <a:lnTo>
                      <a:pt x="17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32" name="Freeform 84"/>
              <p:cNvSpPr>
                <a:spLocks/>
              </p:cNvSpPr>
              <p:nvPr/>
            </p:nvSpPr>
            <p:spPr bwMode="auto">
              <a:xfrm>
                <a:off x="969" y="1104"/>
                <a:ext cx="22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1" y="10"/>
                  </a:cxn>
                  <a:cxn ang="0">
                    <a:pos x="13" y="0"/>
                  </a:cxn>
                  <a:cxn ang="0">
                    <a:pos x="0" y="4"/>
                  </a:cxn>
                </a:cxnLst>
                <a:rect l="0" t="0" r="r" b="b"/>
                <a:pathLst>
                  <a:path w="22" h="17">
                    <a:moveTo>
                      <a:pt x="0" y="4"/>
                    </a:moveTo>
                    <a:lnTo>
                      <a:pt x="4" y="16"/>
                    </a:lnTo>
                    <a:lnTo>
                      <a:pt x="21" y="10"/>
                    </a:lnTo>
                    <a:lnTo>
                      <a:pt x="13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33" name="Freeform 85"/>
              <p:cNvSpPr>
                <a:spLocks/>
              </p:cNvSpPr>
              <p:nvPr/>
            </p:nvSpPr>
            <p:spPr bwMode="auto">
              <a:xfrm>
                <a:off x="965" y="1107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34" name="Freeform 86"/>
              <p:cNvSpPr>
                <a:spLocks/>
              </p:cNvSpPr>
              <p:nvPr/>
            </p:nvSpPr>
            <p:spPr bwMode="auto">
              <a:xfrm>
                <a:off x="972" y="1112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0" y="10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35" name="Freeform 87"/>
              <p:cNvSpPr>
                <a:spLocks/>
              </p:cNvSpPr>
              <p:nvPr/>
            </p:nvSpPr>
            <p:spPr bwMode="auto">
              <a:xfrm>
                <a:off x="985" y="1114"/>
                <a:ext cx="22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1" y="10"/>
                  </a:cxn>
                  <a:cxn ang="0">
                    <a:pos x="13" y="0"/>
                  </a:cxn>
                  <a:cxn ang="0">
                    <a:pos x="0" y="4"/>
                  </a:cxn>
                </a:cxnLst>
                <a:rect l="0" t="0" r="r" b="b"/>
                <a:pathLst>
                  <a:path w="22" h="17">
                    <a:moveTo>
                      <a:pt x="0" y="4"/>
                    </a:moveTo>
                    <a:lnTo>
                      <a:pt x="4" y="16"/>
                    </a:lnTo>
                    <a:lnTo>
                      <a:pt x="21" y="10"/>
                    </a:lnTo>
                    <a:lnTo>
                      <a:pt x="13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36" name="Freeform 88"/>
              <p:cNvSpPr>
                <a:spLocks/>
              </p:cNvSpPr>
              <p:nvPr/>
            </p:nvSpPr>
            <p:spPr bwMode="auto">
              <a:xfrm>
                <a:off x="981" y="1118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37" name="Freeform 89"/>
              <p:cNvSpPr>
                <a:spLocks/>
              </p:cNvSpPr>
              <p:nvPr/>
            </p:nvSpPr>
            <p:spPr bwMode="auto">
              <a:xfrm>
                <a:off x="989" y="1123"/>
                <a:ext cx="20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7" y="0"/>
                  </a:cxn>
                  <a:cxn ang="0">
                    <a:pos x="19" y="10"/>
                  </a:cxn>
                  <a:cxn ang="0">
                    <a:pos x="0" y="16"/>
                  </a:cxn>
                </a:cxnLst>
                <a:rect l="0" t="0" r="r" b="b"/>
                <a:pathLst>
                  <a:path w="20" h="17">
                    <a:moveTo>
                      <a:pt x="0" y="16"/>
                    </a:moveTo>
                    <a:lnTo>
                      <a:pt x="2" y="4"/>
                    </a:lnTo>
                    <a:lnTo>
                      <a:pt x="17" y="0"/>
                    </a:lnTo>
                    <a:lnTo>
                      <a:pt x="19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38" name="Freeform 90"/>
              <p:cNvSpPr>
                <a:spLocks/>
              </p:cNvSpPr>
              <p:nvPr/>
            </p:nvSpPr>
            <p:spPr bwMode="auto">
              <a:xfrm>
                <a:off x="1002" y="1125"/>
                <a:ext cx="23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4" y="0"/>
                  </a:cxn>
                  <a:cxn ang="0">
                    <a:pos x="0" y="4"/>
                  </a:cxn>
                </a:cxnLst>
                <a:rect l="0" t="0" r="r" b="b"/>
                <a:pathLst>
                  <a:path w="23" h="17">
                    <a:moveTo>
                      <a:pt x="0" y="4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4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39" name="Freeform 91"/>
              <p:cNvSpPr>
                <a:spLocks/>
              </p:cNvSpPr>
              <p:nvPr/>
            </p:nvSpPr>
            <p:spPr bwMode="auto">
              <a:xfrm>
                <a:off x="999" y="1129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8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40" name="Freeform 92"/>
              <p:cNvSpPr>
                <a:spLocks/>
              </p:cNvSpPr>
              <p:nvPr/>
            </p:nvSpPr>
            <p:spPr bwMode="auto">
              <a:xfrm>
                <a:off x="1006" y="1134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0" y="10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41" name="Freeform 93"/>
              <p:cNvSpPr>
                <a:spLocks/>
              </p:cNvSpPr>
              <p:nvPr/>
            </p:nvSpPr>
            <p:spPr bwMode="auto">
              <a:xfrm>
                <a:off x="947" y="1109"/>
                <a:ext cx="22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6"/>
                  </a:cxn>
                  <a:cxn ang="0">
                    <a:pos x="21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2" h="17">
                    <a:moveTo>
                      <a:pt x="0" y="5"/>
                    </a:moveTo>
                    <a:lnTo>
                      <a:pt x="3" y="16"/>
                    </a:lnTo>
                    <a:lnTo>
                      <a:pt x="21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42" name="Freeform 94"/>
              <p:cNvSpPr>
                <a:spLocks/>
              </p:cNvSpPr>
              <p:nvPr/>
            </p:nvSpPr>
            <p:spPr bwMode="auto">
              <a:xfrm>
                <a:off x="943" y="1113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0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0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43" name="Freeform 95"/>
              <p:cNvSpPr>
                <a:spLocks/>
              </p:cNvSpPr>
              <p:nvPr/>
            </p:nvSpPr>
            <p:spPr bwMode="auto">
              <a:xfrm>
                <a:off x="951" y="1118"/>
                <a:ext cx="19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" y="4"/>
                  </a:cxn>
                  <a:cxn ang="0">
                    <a:pos x="16" y="0"/>
                  </a:cxn>
                  <a:cxn ang="0">
                    <a:pos x="18" y="9"/>
                  </a:cxn>
                  <a:cxn ang="0">
                    <a:pos x="0" y="16"/>
                  </a:cxn>
                </a:cxnLst>
                <a:rect l="0" t="0" r="r" b="b"/>
                <a:pathLst>
                  <a:path w="19" h="17">
                    <a:moveTo>
                      <a:pt x="0" y="16"/>
                    </a:moveTo>
                    <a:lnTo>
                      <a:pt x="1" y="4"/>
                    </a:lnTo>
                    <a:lnTo>
                      <a:pt x="16" y="0"/>
                    </a:lnTo>
                    <a:lnTo>
                      <a:pt x="18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44" name="Freeform 96"/>
              <p:cNvSpPr>
                <a:spLocks/>
              </p:cNvSpPr>
              <p:nvPr/>
            </p:nvSpPr>
            <p:spPr bwMode="auto">
              <a:xfrm>
                <a:off x="964" y="1120"/>
                <a:ext cx="21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6"/>
                  </a:cxn>
                  <a:cxn ang="0">
                    <a:pos x="20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1" h="17">
                    <a:moveTo>
                      <a:pt x="0" y="5"/>
                    </a:moveTo>
                    <a:lnTo>
                      <a:pt x="3" y="16"/>
                    </a:lnTo>
                    <a:lnTo>
                      <a:pt x="20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45" name="Freeform 97"/>
              <p:cNvSpPr>
                <a:spLocks/>
              </p:cNvSpPr>
              <p:nvPr/>
            </p:nvSpPr>
            <p:spPr bwMode="auto">
              <a:xfrm>
                <a:off x="960" y="1124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46" name="Freeform 98"/>
              <p:cNvSpPr>
                <a:spLocks/>
              </p:cNvSpPr>
              <p:nvPr/>
            </p:nvSpPr>
            <p:spPr bwMode="auto">
              <a:xfrm>
                <a:off x="968" y="1129"/>
                <a:ext cx="19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" y="4"/>
                  </a:cxn>
                  <a:cxn ang="0">
                    <a:pos x="16" y="0"/>
                  </a:cxn>
                  <a:cxn ang="0">
                    <a:pos x="18" y="9"/>
                  </a:cxn>
                  <a:cxn ang="0">
                    <a:pos x="0" y="16"/>
                  </a:cxn>
                </a:cxnLst>
                <a:rect l="0" t="0" r="r" b="b"/>
                <a:pathLst>
                  <a:path w="19" h="17">
                    <a:moveTo>
                      <a:pt x="0" y="16"/>
                    </a:moveTo>
                    <a:lnTo>
                      <a:pt x="1" y="4"/>
                    </a:lnTo>
                    <a:lnTo>
                      <a:pt x="16" y="0"/>
                    </a:lnTo>
                    <a:lnTo>
                      <a:pt x="18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47" name="Freeform 99"/>
              <p:cNvSpPr>
                <a:spLocks/>
              </p:cNvSpPr>
              <p:nvPr/>
            </p:nvSpPr>
            <p:spPr bwMode="auto">
              <a:xfrm>
                <a:off x="981" y="1131"/>
                <a:ext cx="21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6"/>
                  </a:cxn>
                  <a:cxn ang="0">
                    <a:pos x="20" y="10"/>
                  </a:cxn>
                  <a:cxn ang="0">
                    <a:pos x="13" y="0"/>
                  </a:cxn>
                  <a:cxn ang="0">
                    <a:pos x="0" y="5"/>
                  </a:cxn>
                </a:cxnLst>
                <a:rect l="0" t="0" r="r" b="b"/>
                <a:pathLst>
                  <a:path w="21" h="17">
                    <a:moveTo>
                      <a:pt x="0" y="5"/>
                    </a:moveTo>
                    <a:lnTo>
                      <a:pt x="3" y="16"/>
                    </a:lnTo>
                    <a:lnTo>
                      <a:pt x="20" y="10"/>
                    </a:lnTo>
                    <a:lnTo>
                      <a:pt x="13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48" name="Freeform 100"/>
              <p:cNvSpPr>
                <a:spLocks/>
              </p:cNvSpPr>
              <p:nvPr/>
            </p:nvSpPr>
            <p:spPr bwMode="auto">
              <a:xfrm>
                <a:off x="977" y="1135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0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0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49" name="Freeform 101"/>
              <p:cNvSpPr>
                <a:spLocks/>
              </p:cNvSpPr>
              <p:nvPr/>
            </p:nvSpPr>
            <p:spPr bwMode="auto">
              <a:xfrm>
                <a:off x="985" y="1139"/>
                <a:ext cx="19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1" y="4"/>
                  </a:cxn>
                  <a:cxn ang="0">
                    <a:pos x="16" y="0"/>
                  </a:cxn>
                  <a:cxn ang="0">
                    <a:pos x="18" y="10"/>
                  </a:cxn>
                  <a:cxn ang="0">
                    <a:pos x="0" y="16"/>
                  </a:cxn>
                </a:cxnLst>
                <a:rect l="0" t="0" r="r" b="b"/>
                <a:pathLst>
                  <a:path w="19" h="17">
                    <a:moveTo>
                      <a:pt x="0" y="16"/>
                    </a:moveTo>
                    <a:lnTo>
                      <a:pt x="1" y="4"/>
                    </a:lnTo>
                    <a:lnTo>
                      <a:pt x="16" y="0"/>
                    </a:lnTo>
                    <a:lnTo>
                      <a:pt x="18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50" name="Freeform 102"/>
              <p:cNvSpPr>
                <a:spLocks/>
              </p:cNvSpPr>
              <p:nvPr/>
            </p:nvSpPr>
            <p:spPr bwMode="auto">
              <a:xfrm>
                <a:off x="925" y="1114"/>
                <a:ext cx="23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4" y="0"/>
                  </a:cxn>
                  <a:cxn ang="0">
                    <a:pos x="0" y="5"/>
                  </a:cxn>
                </a:cxnLst>
                <a:rect l="0" t="0" r="r" b="b"/>
                <a:pathLst>
                  <a:path w="23" h="17">
                    <a:moveTo>
                      <a:pt x="0" y="5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4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51" name="Freeform 103"/>
              <p:cNvSpPr>
                <a:spLocks/>
              </p:cNvSpPr>
              <p:nvPr/>
            </p:nvSpPr>
            <p:spPr bwMode="auto">
              <a:xfrm>
                <a:off x="921" y="1119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52" name="Freeform 104"/>
              <p:cNvSpPr>
                <a:spLocks/>
              </p:cNvSpPr>
              <p:nvPr/>
            </p:nvSpPr>
            <p:spPr bwMode="auto">
              <a:xfrm>
                <a:off x="929" y="1124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0" y="10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53" name="Freeform 105"/>
              <p:cNvSpPr>
                <a:spLocks/>
              </p:cNvSpPr>
              <p:nvPr/>
            </p:nvSpPr>
            <p:spPr bwMode="auto">
              <a:xfrm>
                <a:off x="942" y="1126"/>
                <a:ext cx="23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2" y="11"/>
                  </a:cxn>
                  <a:cxn ang="0">
                    <a:pos x="14" y="0"/>
                  </a:cxn>
                  <a:cxn ang="0">
                    <a:pos x="0" y="4"/>
                  </a:cxn>
                </a:cxnLst>
                <a:rect l="0" t="0" r="r" b="b"/>
                <a:pathLst>
                  <a:path w="23" h="17">
                    <a:moveTo>
                      <a:pt x="0" y="4"/>
                    </a:moveTo>
                    <a:lnTo>
                      <a:pt x="4" y="16"/>
                    </a:lnTo>
                    <a:lnTo>
                      <a:pt x="22" y="11"/>
                    </a:lnTo>
                    <a:lnTo>
                      <a:pt x="14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54" name="Freeform 106"/>
              <p:cNvSpPr>
                <a:spLocks/>
              </p:cNvSpPr>
              <p:nvPr/>
            </p:nvSpPr>
            <p:spPr bwMode="auto">
              <a:xfrm>
                <a:off x="938" y="1130"/>
                <a:ext cx="17" cy="1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6" y="8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7" y="0"/>
                  </a:cxn>
                </a:cxnLst>
                <a:rect l="0" t="0" r="r" b="b"/>
                <a:pathLst>
                  <a:path w="17" h="18">
                    <a:moveTo>
                      <a:pt x="7" y="0"/>
                    </a:moveTo>
                    <a:lnTo>
                      <a:pt x="16" y="8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55" name="Freeform 107"/>
              <p:cNvSpPr>
                <a:spLocks/>
              </p:cNvSpPr>
              <p:nvPr/>
            </p:nvSpPr>
            <p:spPr bwMode="auto">
              <a:xfrm>
                <a:off x="946" y="1135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0" y="9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0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56" name="Freeform 108"/>
              <p:cNvSpPr>
                <a:spLocks/>
              </p:cNvSpPr>
              <p:nvPr/>
            </p:nvSpPr>
            <p:spPr bwMode="auto">
              <a:xfrm>
                <a:off x="960" y="1137"/>
                <a:ext cx="22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1" y="10"/>
                  </a:cxn>
                  <a:cxn ang="0">
                    <a:pos x="14" y="0"/>
                  </a:cxn>
                  <a:cxn ang="0">
                    <a:pos x="0" y="5"/>
                  </a:cxn>
                </a:cxnLst>
                <a:rect l="0" t="0" r="r" b="b"/>
                <a:pathLst>
                  <a:path w="22" h="17">
                    <a:moveTo>
                      <a:pt x="0" y="5"/>
                    </a:moveTo>
                    <a:lnTo>
                      <a:pt x="4" y="16"/>
                    </a:lnTo>
                    <a:lnTo>
                      <a:pt x="21" y="10"/>
                    </a:lnTo>
                    <a:lnTo>
                      <a:pt x="14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57" name="Freeform 109"/>
              <p:cNvSpPr>
                <a:spLocks/>
              </p:cNvSpPr>
              <p:nvPr/>
            </p:nvSpPr>
            <p:spPr bwMode="auto">
              <a:xfrm>
                <a:off x="956" y="1141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58" name="Freeform 110"/>
              <p:cNvSpPr>
                <a:spLocks/>
              </p:cNvSpPr>
              <p:nvPr/>
            </p:nvSpPr>
            <p:spPr bwMode="auto">
              <a:xfrm>
                <a:off x="964" y="1145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7" y="0"/>
                  </a:cxn>
                  <a:cxn ang="0">
                    <a:pos x="20" y="10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7" y="0"/>
                    </a:lnTo>
                    <a:lnTo>
                      <a:pt x="2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59" name="Freeform 111"/>
              <p:cNvSpPr>
                <a:spLocks/>
              </p:cNvSpPr>
              <p:nvPr/>
            </p:nvSpPr>
            <p:spPr bwMode="auto">
              <a:xfrm>
                <a:off x="903" y="1121"/>
                <a:ext cx="22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1" y="10"/>
                  </a:cxn>
                  <a:cxn ang="0">
                    <a:pos x="14" y="0"/>
                  </a:cxn>
                  <a:cxn ang="0">
                    <a:pos x="0" y="4"/>
                  </a:cxn>
                </a:cxnLst>
                <a:rect l="0" t="0" r="r" b="b"/>
                <a:pathLst>
                  <a:path w="22" h="17">
                    <a:moveTo>
                      <a:pt x="0" y="4"/>
                    </a:moveTo>
                    <a:lnTo>
                      <a:pt x="4" y="16"/>
                    </a:lnTo>
                    <a:lnTo>
                      <a:pt x="21" y="10"/>
                    </a:lnTo>
                    <a:lnTo>
                      <a:pt x="14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60" name="Freeform 112"/>
              <p:cNvSpPr>
                <a:spLocks/>
              </p:cNvSpPr>
              <p:nvPr/>
            </p:nvSpPr>
            <p:spPr bwMode="auto">
              <a:xfrm>
                <a:off x="899" y="1125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61" name="Freeform 113"/>
              <p:cNvSpPr>
                <a:spLocks/>
              </p:cNvSpPr>
              <p:nvPr/>
            </p:nvSpPr>
            <p:spPr bwMode="auto">
              <a:xfrm>
                <a:off x="907" y="1130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7" y="0"/>
                  </a:cxn>
                  <a:cxn ang="0">
                    <a:pos x="20" y="9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7" y="0"/>
                    </a:lnTo>
                    <a:lnTo>
                      <a:pt x="20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62" name="Freeform 114"/>
              <p:cNvSpPr>
                <a:spLocks/>
              </p:cNvSpPr>
              <p:nvPr/>
            </p:nvSpPr>
            <p:spPr bwMode="auto">
              <a:xfrm>
                <a:off x="919" y="1133"/>
                <a:ext cx="23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4" y="0"/>
                  </a:cxn>
                  <a:cxn ang="0">
                    <a:pos x="0" y="5"/>
                  </a:cxn>
                </a:cxnLst>
                <a:rect l="0" t="0" r="r" b="b"/>
                <a:pathLst>
                  <a:path w="23" h="17">
                    <a:moveTo>
                      <a:pt x="0" y="5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4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63" name="Freeform 115"/>
              <p:cNvSpPr>
                <a:spLocks/>
              </p:cNvSpPr>
              <p:nvPr/>
            </p:nvSpPr>
            <p:spPr bwMode="auto">
              <a:xfrm>
                <a:off x="915" y="1137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64" name="Freeform 116"/>
              <p:cNvSpPr>
                <a:spLocks/>
              </p:cNvSpPr>
              <p:nvPr/>
            </p:nvSpPr>
            <p:spPr bwMode="auto">
              <a:xfrm>
                <a:off x="923" y="1141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0" y="10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65" name="Freeform 117"/>
              <p:cNvSpPr>
                <a:spLocks/>
              </p:cNvSpPr>
              <p:nvPr/>
            </p:nvSpPr>
            <p:spPr bwMode="auto">
              <a:xfrm>
                <a:off x="938" y="1143"/>
                <a:ext cx="23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4" y="0"/>
                  </a:cxn>
                  <a:cxn ang="0">
                    <a:pos x="0" y="4"/>
                  </a:cxn>
                </a:cxnLst>
                <a:rect l="0" t="0" r="r" b="b"/>
                <a:pathLst>
                  <a:path w="23" h="17">
                    <a:moveTo>
                      <a:pt x="0" y="4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4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66" name="Freeform 118"/>
              <p:cNvSpPr>
                <a:spLocks/>
              </p:cNvSpPr>
              <p:nvPr/>
            </p:nvSpPr>
            <p:spPr bwMode="auto">
              <a:xfrm>
                <a:off x="934" y="1147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67" name="Freeform 119"/>
              <p:cNvSpPr>
                <a:spLocks/>
              </p:cNvSpPr>
              <p:nvPr/>
            </p:nvSpPr>
            <p:spPr bwMode="auto">
              <a:xfrm>
                <a:off x="941" y="1151"/>
                <a:ext cx="22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1" y="9"/>
                  </a:cxn>
                  <a:cxn ang="0">
                    <a:pos x="0" y="16"/>
                  </a:cxn>
                </a:cxnLst>
                <a:rect l="0" t="0" r="r" b="b"/>
                <a:pathLst>
                  <a:path w="22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1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68" name="Freeform 120"/>
              <p:cNvSpPr>
                <a:spLocks/>
              </p:cNvSpPr>
              <p:nvPr/>
            </p:nvSpPr>
            <p:spPr bwMode="auto">
              <a:xfrm>
                <a:off x="880" y="1127"/>
                <a:ext cx="22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1" y="10"/>
                  </a:cxn>
                  <a:cxn ang="0">
                    <a:pos x="14" y="0"/>
                  </a:cxn>
                  <a:cxn ang="0">
                    <a:pos x="0" y="4"/>
                  </a:cxn>
                </a:cxnLst>
                <a:rect l="0" t="0" r="r" b="b"/>
                <a:pathLst>
                  <a:path w="22" h="17">
                    <a:moveTo>
                      <a:pt x="0" y="4"/>
                    </a:moveTo>
                    <a:lnTo>
                      <a:pt x="4" y="16"/>
                    </a:lnTo>
                    <a:lnTo>
                      <a:pt x="21" y="10"/>
                    </a:lnTo>
                    <a:lnTo>
                      <a:pt x="14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69" name="Freeform 121"/>
              <p:cNvSpPr>
                <a:spLocks/>
              </p:cNvSpPr>
              <p:nvPr/>
            </p:nvSpPr>
            <p:spPr bwMode="auto">
              <a:xfrm>
                <a:off x="876" y="1131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70" name="Freeform 122"/>
              <p:cNvSpPr>
                <a:spLocks/>
              </p:cNvSpPr>
              <p:nvPr/>
            </p:nvSpPr>
            <p:spPr bwMode="auto">
              <a:xfrm>
                <a:off x="883" y="1136"/>
                <a:ext cx="22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1" y="10"/>
                  </a:cxn>
                  <a:cxn ang="0">
                    <a:pos x="0" y="16"/>
                  </a:cxn>
                </a:cxnLst>
                <a:rect l="0" t="0" r="r" b="b"/>
                <a:pathLst>
                  <a:path w="22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1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71" name="Freeform 123"/>
              <p:cNvSpPr>
                <a:spLocks/>
              </p:cNvSpPr>
              <p:nvPr/>
            </p:nvSpPr>
            <p:spPr bwMode="auto">
              <a:xfrm>
                <a:off x="897" y="1139"/>
                <a:ext cx="23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4" y="0"/>
                  </a:cxn>
                  <a:cxn ang="0">
                    <a:pos x="0" y="4"/>
                  </a:cxn>
                </a:cxnLst>
                <a:rect l="0" t="0" r="r" b="b"/>
                <a:pathLst>
                  <a:path w="23" h="17">
                    <a:moveTo>
                      <a:pt x="0" y="4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4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72" name="Freeform 124"/>
              <p:cNvSpPr>
                <a:spLocks/>
              </p:cNvSpPr>
              <p:nvPr/>
            </p:nvSpPr>
            <p:spPr bwMode="auto">
              <a:xfrm>
                <a:off x="893" y="1142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73" name="Freeform 125"/>
              <p:cNvSpPr>
                <a:spLocks/>
              </p:cNvSpPr>
              <p:nvPr/>
            </p:nvSpPr>
            <p:spPr bwMode="auto">
              <a:xfrm>
                <a:off x="901" y="1147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0" y="9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0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74" name="Freeform 126"/>
              <p:cNvSpPr>
                <a:spLocks/>
              </p:cNvSpPr>
              <p:nvPr/>
            </p:nvSpPr>
            <p:spPr bwMode="auto">
              <a:xfrm>
                <a:off x="915" y="1149"/>
                <a:ext cx="24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3" y="10"/>
                  </a:cxn>
                  <a:cxn ang="0">
                    <a:pos x="14" y="0"/>
                  </a:cxn>
                  <a:cxn ang="0">
                    <a:pos x="0" y="5"/>
                  </a:cxn>
                </a:cxnLst>
                <a:rect l="0" t="0" r="r" b="b"/>
                <a:pathLst>
                  <a:path w="24" h="17">
                    <a:moveTo>
                      <a:pt x="0" y="5"/>
                    </a:moveTo>
                    <a:lnTo>
                      <a:pt x="4" y="16"/>
                    </a:lnTo>
                    <a:lnTo>
                      <a:pt x="23" y="10"/>
                    </a:lnTo>
                    <a:lnTo>
                      <a:pt x="14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75" name="Freeform 127"/>
              <p:cNvSpPr>
                <a:spLocks/>
              </p:cNvSpPr>
              <p:nvPr/>
            </p:nvSpPr>
            <p:spPr bwMode="auto">
              <a:xfrm>
                <a:off x="911" y="1153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76" name="Freeform 128"/>
              <p:cNvSpPr>
                <a:spLocks/>
              </p:cNvSpPr>
              <p:nvPr/>
            </p:nvSpPr>
            <p:spPr bwMode="auto">
              <a:xfrm>
                <a:off x="919" y="1157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0" y="10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77" name="Freeform 129"/>
              <p:cNvSpPr>
                <a:spLocks/>
              </p:cNvSpPr>
              <p:nvPr/>
            </p:nvSpPr>
            <p:spPr bwMode="auto">
              <a:xfrm>
                <a:off x="931" y="1137"/>
                <a:ext cx="114" cy="37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4" y="36"/>
                  </a:cxn>
                  <a:cxn ang="0">
                    <a:pos x="113" y="8"/>
                  </a:cxn>
                  <a:cxn ang="0">
                    <a:pos x="105" y="0"/>
                  </a:cxn>
                  <a:cxn ang="0">
                    <a:pos x="0" y="27"/>
                  </a:cxn>
                </a:cxnLst>
                <a:rect l="0" t="0" r="r" b="b"/>
                <a:pathLst>
                  <a:path w="114" h="37">
                    <a:moveTo>
                      <a:pt x="0" y="27"/>
                    </a:moveTo>
                    <a:lnTo>
                      <a:pt x="4" y="36"/>
                    </a:lnTo>
                    <a:lnTo>
                      <a:pt x="113" y="8"/>
                    </a:lnTo>
                    <a:lnTo>
                      <a:pt x="105" y="0"/>
                    </a:lnTo>
                    <a:lnTo>
                      <a:pt x="0" y="27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78" name="Freeform 130"/>
              <p:cNvSpPr>
                <a:spLocks/>
              </p:cNvSpPr>
              <p:nvPr/>
            </p:nvSpPr>
            <p:spPr bwMode="auto">
              <a:xfrm>
                <a:off x="927" y="1165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79" name="Freeform 131"/>
              <p:cNvSpPr>
                <a:spLocks/>
              </p:cNvSpPr>
              <p:nvPr/>
            </p:nvSpPr>
            <p:spPr bwMode="auto">
              <a:xfrm>
                <a:off x="936" y="1144"/>
                <a:ext cx="108" cy="39"/>
              </a:xfrm>
              <a:custGeom>
                <a:avLst/>
                <a:gdLst/>
                <a:ahLst/>
                <a:cxnLst>
                  <a:cxn ang="0">
                    <a:pos x="0" y="38"/>
                  </a:cxn>
                  <a:cxn ang="0">
                    <a:pos x="1" y="27"/>
                  </a:cxn>
                  <a:cxn ang="0">
                    <a:pos x="105" y="0"/>
                  </a:cxn>
                  <a:cxn ang="0">
                    <a:pos x="107" y="7"/>
                  </a:cxn>
                  <a:cxn ang="0">
                    <a:pos x="0" y="38"/>
                  </a:cxn>
                </a:cxnLst>
                <a:rect l="0" t="0" r="r" b="b"/>
                <a:pathLst>
                  <a:path w="108" h="39">
                    <a:moveTo>
                      <a:pt x="0" y="38"/>
                    </a:moveTo>
                    <a:lnTo>
                      <a:pt x="1" y="27"/>
                    </a:lnTo>
                    <a:lnTo>
                      <a:pt x="105" y="0"/>
                    </a:lnTo>
                    <a:lnTo>
                      <a:pt x="107" y="7"/>
                    </a:lnTo>
                    <a:lnTo>
                      <a:pt x="0" y="38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80" name="Freeform 132"/>
              <p:cNvSpPr>
                <a:spLocks/>
              </p:cNvSpPr>
              <p:nvPr/>
            </p:nvSpPr>
            <p:spPr bwMode="auto">
              <a:xfrm>
                <a:off x="857" y="1133"/>
                <a:ext cx="23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4" y="0"/>
                  </a:cxn>
                  <a:cxn ang="0">
                    <a:pos x="0" y="5"/>
                  </a:cxn>
                </a:cxnLst>
                <a:rect l="0" t="0" r="r" b="b"/>
                <a:pathLst>
                  <a:path w="23" h="17">
                    <a:moveTo>
                      <a:pt x="0" y="5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4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81" name="Freeform 133"/>
              <p:cNvSpPr>
                <a:spLocks/>
              </p:cNvSpPr>
              <p:nvPr/>
            </p:nvSpPr>
            <p:spPr bwMode="auto">
              <a:xfrm>
                <a:off x="852" y="1137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82" name="Freeform 134"/>
              <p:cNvSpPr>
                <a:spLocks/>
              </p:cNvSpPr>
              <p:nvPr/>
            </p:nvSpPr>
            <p:spPr bwMode="auto">
              <a:xfrm>
                <a:off x="861" y="1142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7" y="0"/>
                  </a:cxn>
                  <a:cxn ang="0">
                    <a:pos x="20" y="10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7" y="0"/>
                    </a:lnTo>
                    <a:lnTo>
                      <a:pt x="2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83" name="Freeform 135"/>
              <p:cNvSpPr>
                <a:spLocks/>
              </p:cNvSpPr>
              <p:nvPr/>
            </p:nvSpPr>
            <p:spPr bwMode="auto">
              <a:xfrm>
                <a:off x="833" y="1139"/>
                <a:ext cx="23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4" y="0"/>
                  </a:cxn>
                  <a:cxn ang="0">
                    <a:pos x="0" y="4"/>
                  </a:cxn>
                </a:cxnLst>
                <a:rect l="0" t="0" r="r" b="b"/>
                <a:pathLst>
                  <a:path w="23" h="17">
                    <a:moveTo>
                      <a:pt x="0" y="4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4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84" name="Freeform 136"/>
              <p:cNvSpPr>
                <a:spLocks/>
              </p:cNvSpPr>
              <p:nvPr/>
            </p:nvSpPr>
            <p:spPr bwMode="auto">
              <a:xfrm>
                <a:off x="828" y="1143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85" name="Freeform 137"/>
              <p:cNvSpPr>
                <a:spLocks/>
              </p:cNvSpPr>
              <p:nvPr/>
            </p:nvSpPr>
            <p:spPr bwMode="auto">
              <a:xfrm>
                <a:off x="837" y="1147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0" y="9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0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86" name="Freeform 138"/>
              <p:cNvSpPr>
                <a:spLocks/>
              </p:cNvSpPr>
              <p:nvPr/>
            </p:nvSpPr>
            <p:spPr bwMode="auto">
              <a:xfrm>
                <a:off x="840" y="1150"/>
                <a:ext cx="34" cy="17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16"/>
                  </a:cxn>
                  <a:cxn ang="0">
                    <a:pos x="33" y="8"/>
                  </a:cxn>
                  <a:cxn ang="0">
                    <a:pos x="25" y="0"/>
                  </a:cxn>
                  <a:cxn ang="0">
                    <a:pos x="0" y="6"/>
                  </a:cxn>
                </a:cxnLst>
                <a:rect l="0" t="0" r="r" b="b"/>
                <a:pathLst>
                  <a:path w="34" h="17">
                    <a:moveTo>
                      <a:pt x="0" y="6"/>
                    </a:moveTo>
                    <a:lnTo>
                      <a:pt x="5" y="16"/>
                    </a:lnTo>
                    <a:lnTo>
                      <a:pt x="33" y="8"/>
                    </a:lnTo>
                    <a:lnTo>
                      <a:pt x="25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87" name="Freeform 139"/>
              <p:cNvSpPr>
                <a:spLocks/>
              </p:cNvSpPr>
              <p:nvPr/>
            </p:nvSpPr>
            <p:spPr bwMode="auto">
              <a:xfrm>
                <a:off x="837" y="1157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88" name="Freeform 140"/>
              <p:cNvSpPr>
                <a:spLocks/>
              </p:cNvSpPr>
              <p:nvPr/>
            </p:nvSpPr>
            <p:spPr bwMode="auto">
              <a:xfrm>
                <a:off x="845" y="1158"/>
                <a:ext cx="3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6"/>
                  </a:cxn>
                  <a:cxn ang="0">
                    <a:pos x="28" y="0"/>
                  </a:cxn>
                  <a:cxn ang="0">
                    <a:pos x="30" y="8"/>
                  </a:cxn>
                  <a:cxn ang="0">
                    <a:pos x="0" y="16"/>
                  </a:cxn>
                </a:cxnLst>
                <a:rect l="0" t="0" r="r" b="b"/>
                <a:pathLst>
                  <a:path w="31" h="17">
                    <a:moveTo>
                      <a:pt x="0" y="16"/>
                    </a:moveTo>
                    <a:lnTo>
                      <a:pt x="2" y="6"/>
                    </a:lnTo>
                    <a:lnTo>
                      <a:pt x="28" y="0"/>
                    </a:lnTo>
                    <a:lnTo>
                      <a:pt x="3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89" name="Freeform 141"/>
              <p:cNvSpPr>
                <a:spLocks/>
              </p:cNvSpPr>
              <p:nvPr/>
            </p:nvSpPr>
            <p:spPr bwMode="auto">
              <a:xfrm>
                <a:off x="874" y="1143"/>
                <a:ext cx="22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1" y="10"/>
                  </a:cxn>
                  <a:cxn ang="0">
                    <a:pos x="14" y="0"/>
                  </a:cxn>
                  <a:cxn ang="0">
                    <a:pos x="0" y="4"/>
                  </a:cxn>
                </a:cxnLst>
                <a:rect l="0" t="0" r="r" b="b"/>
                <a:pathLst>
                  <a:path w="22" h="17">
                    <a:moveTo>
                      <a:pt x="0" y="4"/>
                    </a:moveTo>
                    <a:lnTo>
                      <a:pt x="4" y="16"/>
                    </a:lnTo>
                    <a:lnTo>
                      <a:pt x="21" y="10"/>
                    </a:lnTo>
                    <a:lnTo>
                      <a:pt x="14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90" name="Freeform 142"/>
              <p:cNvSpPr>
                <a:spLocks/>
              </p:cNvSpPr>
              <p:nvPr/>
            </p:nvSpPr>
            <p:spPr bwMode="auto">
              <a:xfrm>
                <a:off x="870" y="1147"/>
                <a:ext cx="17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8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19">
                    <a:moveTo>
                      <a:pt x="6" y="0"/>
                    </a:moveTo>
                    <a:lnTo>
                      <a:pt x="16" y="8"/>
                    </a:lnTo>
                    <a:lnTo>
                      <a:pt x="11" y="18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91" name="Freeform 143"/>
              <p:cNvSpPr>
                <a:spLocks/>
              </p:cNvSpPr>
              <p:nvPr/>
            </p:nvSpPr>
            <p:spPr bwMode="auto">
              <a:xfrm>
                <a:off x="878" y="1152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7" y="0"/>
                  </a:cxn>
                  <a:cxn ang="0">
                    <a:pos x="20" y="9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7" y="0"/>
                    </a:lnTo>
                    <a:lnTo>
                      <a:pt x="20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92" name="Freeform 144"/>
              <p:cNvSpPr>
                <a:spLocks/>
              </p:cNvSpPr>
              <p:nvPr/>
            </p:nvSpPr>
            <p:spPr bwMode="auto">
              <a:xfrm>
                <a:off x="892" y="1155"/>
                <a:ext cx="23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4" y="0"/>
                  </a:cxn>
                  <a:cxn ang="0">
                    <a:pos x="0" y="5"/>
                  </a:cxn>
                </a:cxnLst>
                <a:rect l="0" t="0" r="r" b="b"/>
                <a:pathLst>
                  <a:path w="23" h="17">
                    <a:moveTo>
                      <a:pt x="0" y="5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4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93" name="Freeform 145"/>
              <p:cNvSpPr>
                <a:spLocks/>
              </p:cNvSpPr>
              <p:nvPr/>
            </p:nvSpPr>
            <p:spPr bwMode="auto">
              <a:xfrm>
                <a:off x="888" y="1159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94" name="Freeform 146"/>
              <p:cNvSpPr>
                <a:spLocks/>
              </p:cNvSpPr>
              <p:nvPr/>
            </p:nvSpPr>
            <p:spPr bwMode="auto">
              <a:xfrm>
                <a:off x="896" y="1163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0" y="10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95" name="Freeform 147"/>
              <p:cNvSpPr>
                <a:spLocks/>
              </p:cNvSpPr>
              <p:nvPr/>
            </p:nvSpPr>
            <p:spPr bwMode="auto">
              <a:xfrm>
                <a:off x="909" y="1167"/>
                <a:ext cx="23" cy="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6"/>
                  </a:cxn>
                  <a:cxn ang="0">
                    <a:pos x="22" y="10"/>
                  </a:cxn>
                  <a:cxn ang="0">
                    <a:pos x="14" y="0"/>
                  </a:cxn>
                  <a:cxn ang="0">
                    <a:pos x="0" y="5"/>
                  </a:cxn>
                </a:cxnLst>
                <a:rect l="0" t="0" r="r" b="b"/>
                <a:pathLst>
                  <a:path w="23" h="17">
                    <a:moveTo>
                      <a:pt x="0" y="5"/>
                    </a:moveTo>
                    <a:lnTo>
                      <a:pt x="4" y="16"/>
                    </a:lnTo>
                    <a:lnTo>
                      <a:pt x="22" y="10"/>
                    </a:lnTo>
                    <a:lnTo>
                      <a:pt x="14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96" name="Freeform 148"/>
              <p:cNvSpPr>
                <a:spLocks/>
              </p:cNvSpPr>
              <p:nvPr/>
            </p:nvSpPr>
            <p:spPr bwMode="auto">
              <a:xfrm>
                <a:off x="905" y="1171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7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7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97" name="Freeform 149"/>
              <p:cNvSpPr>
                <a:spLocks/>
              </p:cNvSpPr>
              <p:nvPr/>
            </p:nvSpPr>
            <p:spPr bwMode="auto">
              <a:xfrm>
                <a:off x="912" y="1175"/>
                <a:ext cx="22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8" y="0"/>
                  </a:cxn>
                  <a:cxn ang="0">
                    <a:pos x="21" y="9"/>
                  </a:cxn>
                  <a:cxn ang="0">
                    <a:pos x="0" y="16"/>
                  </a:cxn>
                </a:cxnLst>
                <a:rect l="0" t="0" r="r" b="b"/>
                <a:pathLst>
                  <a:path w="22" h="17">
                    <a:moveTo>
                      <a:pt x="0" y="16"/>
                    </a:moveTo>
                    <a:lnTo>
                      <a:pt x="2" y="4"/>
                    </a:lnTo>
                    <a:lnTo>
                      <a:pt x="18" y="0"/>
                    </a:lnTo>
                    <a:lnTo>
                      <a:pt x="21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98" name="Freeform 150"/>
              <p:cNvSpPr>
                <a:spLocks/>
              </p:cNvSpPr>
              <p:nvPr/>
            </p:nvSpPr>
            <p:spPr bwMode="auto">
              <a:xfrm>
                <a:off x="850" y="1161"/>
                <a:ext cx="41" cy="17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3" y="16"/>
                  </a:cxn>
                  <a:cxn ang="0">
                    <a:pos x="40" y="8"/>
                  </a:cxn>
                  <a:cxn ang="0">
                    <a:pos x="32" y="0"/>
                  </a:cxn>
                  <a:cxn ang="0">
                    <a:pos x="0" y="8"/>
                  </a:cxn>
                </a:cxnLst>
                <a:rect l="0" t="0" r="r" b="b"/>
                <a:pathLst>
                  <a:path w="41" h="17">
                    <a:moveTo>
                      <a:pt x="0" y="8"/>
                    </a:moveTo>
                    <a:lnTo>
                      <a:pt x="3" y="16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399" name="Freeform 151"/>
              <p:cNvSpPr>
                <a:spLocks/>
              </p:cNvSpPr>
              <p:nvPr/>
            </p:nvSpPr>
            <p:spPr bwMode="auto">
              <a:xfrm>
                <a:off x="846" y="1170"/>
                <a:ext cx="1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7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16" y="8"/>
                    </a:lnTo>
                    <a:lnTo>
                      <a:pt x="11" y="17"/>
                    </a:ln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400" name="Freeform 152"/>
              <p:cNvSpPr>
                <a:spLocks/>
              </p:cNvSpPr>
              <p:nvPr/>
            </p:nvSpPr>
            <p:spPr bwMode="auto">
              <a:xfrm>
                <a:off x="854" y="1170"/>
                <a:ext cx="40" cy="18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" y="8"/>
                  </a:cxn>
                  <a:cxn ang="0">
                    <a:pos x="36" y="0"/>
                  </a:cxn>
                  <a:cxn ang="0">
                    <a:pos x="39" y="8"/>
                  </a:cxn>
                  <a:cxn ang="0">
                    <a:pos x="0" y="17"/>
                  </a:cxn>
                </a:cxnLst>
                <a:rect l="0" t="0" r="r" b="b"/>
                <a:pathLst>
                  <a:path w="40" h="18">
                    <a:moveTo>
                      <a:pt x="0" y="17"/>
                    </a:moveTo>
                    <a:lnTo>
                      <a:pt x="2" y="8"/>
                    </a:lnTo>
                    <a:lnTo>
                      <a:pt x="36" y="0"/>
                    </a:lnTo>
                    <a:lnTo>
                      <a:pt x="39" y="8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401" name="Freeform 153"/>
              <p:cNvSpPr>
                <a:spLocks/>
              </p:cNvSpPr>
              <p:nvPr/>
            </p:nvSpPr>
            <p:spPr bwMode="auto">
              <a:xfrm>
                <a:off x="886" y="1172"/>
                <a:ext cx="23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16"/>
                  </a:cxn>
                  <a:cxn ang="0">
                    <a:pos x="22" y="11"/>
                  </a:cxn>
                  <a:cxn ang="0">
                    <a:pos x="14" y="0"/>
                  </a:cxn>
                  <a:cxn ang="0">
                    <a:pos x="0" y="4"/>
                  </a:cxn>
                </a:cxnLst>
                <a:rect l="0" t="0" r="r" b="b"/>
                <a:pathLst>
                  <a:path w="23" h="17">
                    <a:moveTo>
                      <a:pt x="0" y="4"/>
                    </a:moveTo>
                    <a:lnTo>
                      <a:pt x="4" y="16"/>
                    </a:lnTo>
                    <a:lnTo>
                      <a:pt x="22" y="11"/>
                    </a:lnTo>
                    <a:lnTo>
                      <a:pt x="14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402" name="Freeform 154"/>
              <p:cNvSpPr>
                <a:spLocks/>
              </p:cNvSpPr>
              <p:nvPr/>
            </p:nvSpPr>
            <p:spPr bwMode="auto">
              <a:xfrm>
                <a:off x="882" y="1175"/>
                <a:ext cx="17" cy="2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9"/>
                  </a:cxn>
                  <a:cxn ang="0">
                    <a:pos x="0" y="7"/>
                  </a:cxn>
                  <a:cxn ang="0">
                    <a:pos x="6" y="0"/>
                  </a:cxn>
                </a:cxnLst>
                <a:rect l="0" t="0" r="r" b="b"/>
                <a:pathLst>
                  <a:path w="17" h="20">
                    <a:moveTo>
                      <a:pt x="6" y="0"/>
                    </a:moveTo>
                    <a:lnTo>
                      <a:pt x="16" y="8"/>
                    </a:lnTo>
                    <a:lnTo>
                      <a:pt x="11" y="19"/>
                    </a:ln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403" name="Freeform 155"/>
              <p:cNvSpPr>
                <a:spLocks/>
              </p:cNvSpPr>
              <p:nvPr/>
            </p:nvSpPr>
            <p:spPr bwMode="auto">
              <a:xfrm>
                <a:off x="890" y="1181"/>
                <a:ext cx="21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4"/>
                  </a:cxn>
                  <a:cxn ang="0">
                    <a:pos x="17" y="0"/>
                  </a:cxn>
                  <a:cxn ang="0">
                    <a:pos x="20" y="9"/>
                  </a:cxn>
                  <a:cxn ang="0">
                    <a:pos x="0" y="16"/>
                  </a:cxn>
                </a:cxnLst>
                <a:rect l="0" t="0" r="r" b="b"/>
                <a:pathLst>
                  <a:path w="21" h="17">
                    <a:moveTo>
                      <a:pt x="0" y="16"/>
                    </a:moveTo>
                    <a:lnTo>
                      <a:pt x="2" y="4"/>
                    </a:lnTo>
                    <a:lnTo>
                      <a:pt x="17" y="0"/>
                    </a:lnTo>
                    <a:lnTo>
                      <a:pt x="20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404" name="Freeform 156"/>
              <p:cNvSpPr>
                <a:spLocks/>
              </p:cNvSpPr>
              <p:nvPr/>
            </p:nvSpPr>
            <p:spPr bwMode="auto">
              <a:xfrm>
                <a:off x="859" y="1177"/>
                <a:ext cx="27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6" y="16"/>
                  </a:cxn>
                  <a:cxn ang="0">
                    <a:pos x="26" y="10"/>
                  </a:cxn>
                  <a:cxn ang="0">
                    <a:pos x="18" y="0"/>
                  </a:cxn>
                  <a:cxn ang="0">
                    <a:pos x="0" y="4"/>
                  </a:cxn>
                </a:cxnLst>
                <a:rect l="0" t="0" r="r" b="b"/>
                <a:pathLst>
                  <a:path w="27" h="17">
                    <a:moveTo>
                      <a:pt x="0" y="4"/>
                    </a:moveTo>
                    <a:lnTo>
                      <a:pt x="6" y="16"/>
                    </a:lnTo>
                    <a:lnTo>
                      <a:pt x="26" y="10"/>
                    </a:lnTo>
                    <a:lnTo>
                      <a:pt x="18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405" name="Freeform 157"/>
              <p:cNvSpPr>
                <a:spLocks/>
              </p:cNvSpPr>
              <p:nvPr/>
            </p:nvSpPr>
            <p:spPr bwMode="auto">
              <a:xfrm>
                <a:off x="855" y="1182"/>
                <a:ext cx="17" cy="2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6" y="8"/>
                  </a:cxn>
                  <a:cxn ang="0">
                    <a:pos x="11" y="19"/>
                  </a:cxn>
                  <a:cxn ang="0">
                    <a:pos x="0" y="8"/>
                  </a:cxn>
                  <a:cxn ang="0">
                    <a:pos x="6" y="0"/>
                  </a:cxn>
                </a:cxnLst>
                <a:rect l="0" t="0" r="r" b="b"/>
                <a:pathLst>
                  <a:path w="17" h="20">
                    <a:moveTo>
                      <a:pt x="6" y="0"/>
                    </a:moveTo>
                    <a:lnTo>
                      <a:pt x="16" y="8"/>
                    </a:lnTo>
                    <a:lnTo>
                      <a:pt x="11" y="19"/>
                    </a:lnTo>
                    <a:lnTo>
                      <a:pt x="0" y="8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406" name="Freeform 158"/>
              <p:cNvSpPr>
                <a:spLocks/>
              </p:cNvSpPr>
              <p:nvPr/>
            </p:nvSpPr>
            <p:spPr bwMode="auto">
              <a:xfrm>
                <a:off x="863" y="1186"/>
                <a:ext cx="25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2" y="5"/>
                  </a:cxn>
                  <a:cxn ang="0">
                    <a:pos x="22" y="0"/>
                  </a:cxn>
                  <a:cxn ang="0">
                    <a:pos x="24" y="9"/>
                  </a:cxn>
                  <a:cxn ang="0">
                    <a:pos x="0" y="16"/>
                  </a:cxn>
                </a:cxnLst>
                <a:rect l="0" t="0" r="r" b="b"/>
                <a:pathLst>
                  <a:path w="25" h="17">
                    <a:moveTo>
                      <a:pt x="0" y="16"/>
                    </a:moveTo>
                    <a:lnTo>
                      <a:pt x="2" y="5"/>
                    </a:lnTo>
                    <a:lnTo>
                      <a:pt x="22" y="0"/>
                    </a:lnTo>
                    <a:lnTo>
                      <a:pt x="24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407" name="Freeform 159"/>
              <p:cNvSpPr>
                <a:spLocks/>
              </p:cNvSpPr>
              <p:nvPr/>
            </p:nvSpPr>
            <p:spPr bwMode="auto">
              <a:xfrm>
                <a:off x="855" y="1127"/>
                <a:ext cx="286" cy="82"/>
              </a:xfrm>
              <a:custGeom>
                <a:avLst/>
                <a:gdLst/>
                <a:ahLst/>
                <a:cxnLst>
                  <a:cxn ang="0">
                    <a:pos x="2" y="72"/>
                  </a:cxn>
                  <a:cxn ang="0">
                    <a:pos x="279" y="0"/>
                  </a:cxn>
                  <a:cxn ang="0">
                    <a:pos x="285" y="5"/>
                  </a:cxn>
                  <a:cxn ang="0">
                    <a:pos x="6" y="81"/>
                  </a:cxn>
                  <a:cxn ang="0">
                    <a:pos x="0" y="73"/>
                  </a:cxn>
                  <a:cxn ang="0">
                    <a:pos x="2" y="72"/>
                  </a:cxn>
                </a:cxnLst>
                <a:rect l="0" t="0" r="r" b="b"/>
                <a:pathLst>
                  <a:path w="286" h="82">
                    <a:moveTo>
                      <a:pt x="2" y="72"/>
                    </a:moveTo>
                    <a:lnTo>
                      <a:pt x="279" y="0"/>
                    </a:lnTo>
                    <a:lnTo>
                      <a:pt x="285" y="5"/>
                    </a:lnTo>
                    <a:lnTo>
                      <a:pt x="6" y="81"/>
                    </a:lnTo>
                    <a:lnTo>
                      <a:pt x="0" y="73"/>
                    </a:lnTo>
                    <a:lnTo>
                      <a:pt x="2" y="72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309408" name="Freeform 160"/>
              <p:cNvSpPr>
                <a:spLocks/>
              </p:cNvSpPr>
              <p:nvPr/>
            </p:nvSpPr>
            <p:spPr bwMode="auto">
              <a:xfrm>
                <a:off x="802" y="1143"/>
                <a:ext cx="51" cy="90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0" y="0"/>
                  </a:cxn>
                  <a:cxn ang="0">
                    <a:pos x="44" y="68"/>
                  </a:cxn>
                  <a:cxn ang="0">
                    <a:pos x="45" y="69"/>
                  </a:cxn>
                  <a:cxn ang="0">
                    <a:pos x="46" y="71"/>
                  </a:cxn>
                  <a:cxn ang="0">
                    <a:pos x="48" y="73"/>
                  </a:cxn>
                  <a:cxn ang="0">
                    <a:pos x="49" y="76"/>
                  </a:cxn>
                  <a:cxn ang="0">
                    <a:pos x="50" y="79"/>
                  </a:cxn>
                  <a:cxn ang="0">
                    <a:pos x="50" y="83"/>
                  </a:cxn>
                  <a:cxn ang="0">
                    <a:pos x="50" y="87"/>
                  </a:cxn>
                  <a:cxn ang="0">
                    <a:pos x="48" y="88"/>
                  </a:cxn>
                  <a:cxn ang="0">
                    <a:pos x="47" y="89"/>
                  </a:cxn>
                  <a:cxn ang="0">
                    <a:pos x="46" y="88"/>
                  </a:cxn>
                  <a:cxn ang="0">
                    <a:pos x="44" y="87"/>
                  </a:cxn>
                  <a:cxn ang="0">
                    <a:pos x="42" y="85"/>
                  </a:cxn>
                  <a:cxn ang="0">
                    <a:pos x="41" y="84"/>
                  </a:cxn>
                  <a:cxn ang="0">
                    <a:pos x="40" y="83"/>
                  </a:cxn>
                  <a:cxn ang="0">
                    <a:pos x="0" y="33"/>
                  </a:cxn>
                </a:cxnLst>
                <a:rect l="0" t="0" r="r" b="b"/>
                <a:pathLst>
                  <a:path w="51" h="90">
                    <a:moveTo>
                      <a:pt x="0" y="33"/>
                    </a:moveTo>
                    <a:lnTo>
                      <a:pt x="0" y="0"/>
                    </a:lnTo>
                    <a:lnTo>
                      <a:pt x="44" y="68"/>
                    </a:lnTo>
                    <a:lnTo>
                      <a:pt x="45" y="69"/>
                    </a:lnTo>
                    <a:lnTo>
                      <a:pt x="46" y="71"/>
                    </a:lnTo>
                    <a:lnTo>
                      <a:pt x="48" y="73"/>
                    </a:lnTo>
                    <a:lnTo>
                      <a:pt x="49" y="76"/>
                    </a:lnTo>
                    <a:lnTo>
                      <a:pt x="50" y="79"/>
                    </a:lnTo>
                    <a:lnTo>
                      <a:pt x="50" y="83"/>
                    </a:lnTo>
                    <a:lnTo>
                      <a:pt x="50" y="87"/>
                    </a:lnTo>
                    <a:lnTo>
                      <a:pt x="48" y="88"/>
                    </a:lnTo>
                    <a:lnTo>
                      <a:pt x="47" y="89"/>
                    </a:lnTo>
                    <a:lnTo>
                      <a:pt x="46" y="88"/>
                    </a:lnTo>
                    <a:lnTo>
                      <a:pt x="44" y="87"/>
                    </a:lnTo>
                    <a:lnTo>
                      <a:pt x="42" y="85"/>
                    </a:lnTo>
                    <a:lnTo>
                      <a:pt x="41" y="84"/>
                    </a:lnTo>
                    <a:lnTo>
                      <a:pt x="40" y="83"/>
                    </a:lnTo>
                    <a:lnTo>
                      <a:pt x="0" y="33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sp>
        <p:nvSpPr>
          <p:cNvPr id="309409" name="Rectangle 161"/>
          <p:cNvSpPr>
            <a:spLocks noChangeArrowheads="1"/>
          </p:cNvSpPr>
          <p:nvPr/>
        </p:nvSpPr>
        <p:spPr bwMode="auto">
          <a:xfrm>
            <a:off x="1997075" y="2427288"/>
            <a:ext cx="2198688" cy="430212"/>
          </a:xfrm>
          <a:prstGeom prst="rect">
            <a:avLst/>
          </a:prstGeom>
          <a:solidFill>
            <a:srgbClr val="99CCFF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4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Enter</a:t>
            </a:r>
          </a:p>
        </p:txBody>
      </p:sp>
      <p:sp>
        <p:nvSpPr>
          <p:cNvPr id="309410" name="Rectangle 162"/>
          <p:cNvSpPr>
            <a:spLocks noChangeArrowheads="1"/>
          </p:cNvSpPr>
          <p:nvPr/>
        </p:nvSpPr>
        <p:spPr bwMode="auto">
          <a:xfrm>
            <a:off x="1997075" y="3925888"/>
            <a:ext cx="2198688" cy="430212"/>
          </a:xfrm>
          <a:prstGeom prst="rect">
            <a:avLst/>
          </a:prstGeom>
          <a:solidFill>
            <a:srgbClr val="99CCFF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4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Pick Release</a:t>
            </a:r>
          </a:p>
        </p:txBody>
      </p:sp>
      <p:sp>
        <p:nvSpPr>
          <p:cNvPr id="309411" name="Rectangle 163"/>
          <p:cNvSpPr>
            <a:spLocks noChangeArrowheads="1"/>
          </p:cNvSpPr>
          <p:nvPr/>
        </p:nvSpPr>
        <p:spPr bwMode="auto">
          <a:xfrm>
            <a:off x="1997075" y="5730875"/>
            <a:ext cx="2198688" cy="430213"/>
          </a:xfrm>
          <a:prstGeom prst="rect">
            <a:avLst/>
          </a:prstGeom>
          <a:solidFill>
            <a:srgbClr val="99CCFF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4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Ship Confirm</a:t>
            </a:r>
          </a:p>
        </p:txBody>
      </p:sp>
      <p:sp>
        <p:nvSpPr>
          <p:cNvPr id="309412" name="Rectangle 164"/>
          <p:cNvSpPr>
            <a:spLocks noChangeArrowheads="1"/>
          </p:cNvSpPr>
          <p:nvPr/>
        </p:nvSpPr>
        <p:spPr bwMode="auto">
          <a:xfrm>
            <a:off x="5045075" y="5703888"/>
            <a:ext cx="2198688" cy="430212"/>
          </a:xfrm>
          <a:prstGeom prst="rect">
            <a:avLst/>
          </a:prstGeom>
          <a:solidFill>
            <a:srgbClr val="99CCFF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4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Confirmed</a:t>
            </a:r>
          </a:p>
        </p:txBody>
      </p:sp>
      <p:sp>
        <p:nvSpPr>
          <p:cNvPr id="309413" name="Rectangle 165"/>
          <p:cNvSpPr>
            <a:spLocks noChangeArrowheads="1"/>
          </p:cNvSpPr>
          <p:nvPr/>
        </p:nvSpPr>
        <p:spPr bwMode="auto">
          <a:xfrm>
            <a:off x="5197475" y="3875088"/>
            <a:ext cx="2198688" cy="430212"/>
          </a:xfrm>
          <a:prstGeom prst="rect">
            <a:avLst/>
          </a:prstGeom>
          <a:solidFill>
            <a:srgbClr val="99CCFF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4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Released</a:t>
            </a:r>
          </a:p>
        </p:txBody>
      </p:sp>
      <p:sp>
        <p:nvSpPr>
          <p:cNvPr id="309414" name="Rectangle 166"/>
          <p:cNvSpPr>
            <a:spLocks noChangeArrowheads="1"/>
          </p:cNvSpPr>
          <p:nvPr/>
        </p:nvSpPr>
        <p:spPr bwMode="auto">
          <a:xfrm>
            <a:off x="5121275" y="2427288"/>
            <a:ext cx="2198688" cy="430212"/>
          </a:xfrm>
          <a:prstGeom prst="rect">
            <a:avLst/>
          </a:prstGeom>
          <a:solidFill>
            <a:srgbClr val="99CCFF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eaLnBrk="0" hangingPunct="0"/>
            <a:r>
              <a:rPr lang="en-US" altLang="zh-TW" sz="24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Booked</a:t>
            </a:r>
          </a:p>
        </p:txBody>
      </p:sp>
      <p:sp>
        <p:nvSpPr>
          <p:cNvPr id="309415" name="Line 167"/>
          <p:cNvSpPr>
            <a:spLocks noChangeShapeType="1"/>
          </p:cNvSpPr>
          <p:nvPr/>
        </p:nvSpPr>
        <p:spPr bwMode="auto">
          <a:xfrm>
            <a:off x="6096000" y="2882900"/>
            <a:ext cx="0" cy="38100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9416" name="Line 168"/>
          <p:cNvSpPr>
            <a:spLocks noChangeShapeType="1"/>
          </p:cNvSpPr>
          <p:nvPr/>
        </p:nvSpPr>
        <p:spPr bwMode="auto">
          <a:xfrm flipH="1">
            <a:off x="2971800" y="3263900"/>
            <a:ext cx="31242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9417" name="Line 169"/>
          <p:cNvSpPr>
            <a:spLocks noChangeShapeType="1"/>
          </p:cNvSpPr>
          <p:nvPr/>
        </p:nvSpPr>
        <p:spPr bwMode="auto">
          <a:xfrm>
            <a:off x="2971800" y="3263900"/>
            <a:ext cx="0" cy="53340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9418" name="Line 170"/>
          <p:cNvSpPr>
            <a:spLocks noChangeShapeType="1"/>
          </p:cNvSpPr>
          <p:nvPr/>
        </p:nvSpPr>
        <p:spPr bwMode="auto">
          <a:xfrm flipH="1">
            <a:off x="2971800" y="5016500"/>
            <a:ext cx="33528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9419" name="Line 171"/>
          <p:cNvSpPr>
            <a:spLocks noChangeShapeType="1"/>
          </p:cNvSpPr>
          <p:nvPr/>
        </p:nvSpPr>
        <p:spPr bwMode="auto">
          <a:xfrm>
            <a:off x="2971800" y="5016500"/>
            <a:ext cx="0" cy="60960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9420" name="Line 172"/>
          <p:cNvSpPr>
            <a:spLocks noChangeShapeType="1"/>
          </p:cNvSpPr>
          <p:nvPr/>
        </p:nvSpPr>
        <p:spPr bwMode="auto">
          <a:xfrm>
            <a:off x="4191000" y="5930900"/>
            <a:ext cx="85725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9421" name="Rectangle 173"/>
          <p:cNvSpPr>
            <a:spLocks noChangeArrowheads="1"/>
          </p:cNvSpPr>
          <p:nvPr/>
        </p:nvSpPr>
        <p:spPr bwMode="auto">
          <a:xfrm>
            <a:off x="2168113" y="1557338"/>
            <a:ext cx="185820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b="1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Actions</a:t>
            </a:r>
          </a:p>
        </p:txBody>
      </p:sp>
      <p:sp>
        <p:nvSpPr>
          <p:cNvPr id="309422" name="Rectangle 174"/>
          <p:cNvSpPr>
            <a:spLocks noChangeArrowheads="1"/>
          </p:cNvSpPr>
          <p:nvPr/>
        </p:nvSpPr>
        <p:spPr bwMode="auto">
          <a:xfrm>
            <a:off x="5330606" y="1557338"/>
            <a:ext cx="177208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b="1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Results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D233D-D1E5-4D55-B2BF-B2C04BC5D696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532530" name="Rectangle 50"/>
          <p:cNvSpPr>
            <a:spLocks noChangeArrowheads="1"/>
          </p:cNvSpPr>
          <p:nvPr/>
        </p:nvSpPr>
        <p:spPr bwMode="auto">
          <a:xfrm>
            <a:off x="2495550" y="3667939"/>
            <a:ext cx="4267200" cy="553998"/>
          </a:xfrm>
          <a:prstGeom prst="rect">
            <a:avLst/>
          </a:prstGeom>
          <a:solidFill>
            <a:srgbClr val="FFFFCC"/>
          </a:solidFill>
          <a:ln w="9525">
            <a:solidFill>
              <a:schemeClr val="hlink"/>
            </a:solidFill>
            <a:prstDash val="dash"/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effectLst/>
                <a:latin typeface="微軟正黑體" pitchFamily="34" charset="-120"/>
                <a:ea typeface="微軟正黑體" pitchFamily="34" charset="-120"/>
              </a:rPr>
              <a:t>Sales Order ER Diagram</a:t>
            </a:r>
          </a:p>
        </p:txBody>
      </p:sp>
      <p:sp>
        <p:nvSpPr>
          <p:cNvPr id="532485" name="Text Box 5"/>
          <p:cNvSpPr txBox="1">
            <a:spLocks noChangeArrowheads="1"/>
          </p:cNvSpPr>
          <p:nvPr/>
        </p:nvSpPr>
        <p:spPr bwMode="auto">
          <a:xfrm>
            <a:off x="2724150" y="4135438"/>
            <a:ext cx="3886200" cy="1825625"/>
          </a:xfrm>
          <a:prstGeom prst="rect">
            <a:avLst/>
          </a:prstGeom>
          <a:solidFill>
            <a:srgbClr val="FFCCCC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OE_ORDER_LINES_ALL</a:t>
            </a:r>
            <a:endParaRPr lang="en-US" altLang="zh-TW" sz="140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Inventory_item_id     </a:t>
            </a: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  <a:sym typeface="Wingdings" pitchFamily="2" charset="2"/>
              </a:rPr>
              <a:t></a:t>
            </a: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Salesrep_id</a:t>
            </a: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Ordered_item_id       </a:t>
            </a: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  <a:sym typeface="Wingdings" pitchFamily="2" charset="2"/>
              </a:rPr>
              <a:t>Fob_point_code</a:t>
            </a:r>
            <a:endParaRPr lang="en-US" altLang="zh-TW" sz="140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Ship_to_org_id          </a:t>
            </a: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  <a:sym typeface="Wingdings" pitchFamily="2" charset="2"/>
              </a:rPr>
              <a:t>Freight_terms_code</a:t>
            </a: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  <a:sym typeface="Wingdings" pitchFamily="2" charset="2"/>
              </a:rPr>
              <a:t>Invoice_to_org_id</a:t>
            </a:r>
          </a:p>
        </p:txBody>
      </p:sp>
      <p:sp>
        <p:nvSpPr>
          <p:cNvPr id="532486" name="Text Box 6"/>
          <p:cNvSpPr txBox="1">
            <a:spLocks noChangeArrowheads="1"/>
          </p:cNvSpPr>
          <p:nvPr/>
        </p:nvSpPr>
        <p:spPr bwMode="auto">
          <a:xfrm>
            <a:off x="2800350" y="2043081"/>
            <a:ext cx="3657600" cy="2033991"/>
          </a:xfrm>
          <a:prstGeom prst="rect">
            <a:avLst/>
          </a:prstGeom>
          <a:solidFill>
            <a:srgbClr val="FFCCCC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OE_ORDER_HEADERS_ALL</a:t>
            </a:r>
            <a:endParaRPr lang="en-US" altLang="zh-TW" sz="1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Sold_to_org_id</a:t>
            </a:r>
            <a:r>
              <a:rPr lang="en-US" altLang="zh-TW" sz="1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        </a:t>
            </a:r>
            <a:r>
              <a:rPr lang="en-US" altLang="zh-TW" sz="1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  <a:sym typeface="Wingdings" pitchFamily="2" charset="2"/>
              </a:rPr>
              <a:t></a:t>
            </a:r>
            <a:r>
              <a:rPr lang="en-US" altLang="zh-TW" sz="140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Salesrep_id</a:t>
            </a:r>
            <a:endParaRPr lang="en-US" altLang="zh-TW" sz="1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Payment_term_id</a:t>
            </a:r>
            <a:r>
              <a:rPr lang="en-US" altLang="zh-TW" sz="1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    </a:t>
            </a:r>
            <a:r>
              <a:rPr lang="en-US" altLang="zh-TW" sz="1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  <a:sym typeface="Wingdings" pitchFamily="2" charset="2"/>
              </a:rPr>
              <a:t></a:t>
            </a:r>
            <a:r>
              <a:rPr lang="en-US" altLang="zh-TW" sz="140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  <a:sym typeface="Wingdings" pitchFamily="2" charset="2"/>
              </a:rPr>
              <a:t>Fob_point_code</a:t>
            </a:r>
            <a:endParaRPr lang="en-US" altLang="zh-TW" sz="1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cs typeface="Arial" charset="0"/>
            </a:endParaRP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Ship_to_org_id</a:t>
            </a:r>
            <a:r>
              <a:rPr lang="en-US" altLang="zh-TW" sz="1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        </a:t>
            </a:r>
            <a:r>
              <a:rPr lang="en-US" altLang="zh-TW" sz="14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  <a:sym typeface="Wingdings" pitchFamily="2" charset="2"/>
              </a:rPr>
              <a:t></a:t>
            </a:r>
            <a:r>
              <a:rPr lang="en-US" altLang="zh-TW" sz="140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  <a:sym typeface="Wingdings" pitchFamily="2" charset="2"/>
              </a:rPr>
              <a:t>Freight_terms_code</a:t>
            </a:r>
            <a:endParaRPr lang="en-US" altLang="zh-TW" sz="1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cs typeface="Arial" charset="0"/>
              <a:sym typeface="Wingdings" pitchFamily="2" charset="2"/>
            </a:endParaRP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  <a:sym typeface="Wingdings" pitchFamily="2" charset="2"/>
              </a:rPr>
              <a:t>Invoice_to_org_id</a:t>
            </a:r>
            <a:endParaRPr lang="en-US" altLang="zh-TW" sz="14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cs typeface="Arial" charset="0"/>
              <a:sym typeface="Wingdings" pitchFamily="2" charset="2"/>
            </a:endParaRPr>
          </a:p>
        </p:txBody>
      </p:sp>
      <p:grpSp>
        <p:nvGrpSpPr>
          <p:cNvPr id="532487" name="Group 7"/>
          <p:cNvGrpSpPr>
            <a:grpSpLocks/>
          </p:cNvGrpSpPr>
          <p:nvPr/>
        </p:nvGrpSpPr>
        <p:grpSpPr bwMode="auto">
          <a:xfrm>
            <a:off x="4476750" y="3602038"/>
            <a:ext cx="430213" cy="517525"/>
            <a:chOff x="4032" y="2832"/>
            <a:chExt cx="288" cy="432"/>
          </a:xfrm>
        </p:grpSpPr>
        <p:sp>
          <p:nvSpPr>
            <p:cNvPr id="532488" name="Line 8"/>
            <p:cNvSpPr>
              <a:spLocks noChangeShapeType="1"/>
            </p:cNvSpPr>
            <p:nvPr/>
          </p:nvSpPr>
          <p:spPr bwMode="auto">
            <a:xfrm>
              <a:off x="4176" y="283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32489" name="Line 9"/>
            <p:cNvSpPr>
              <a:spLocks noChangeShapeType="1"/>
            </p:cNvSpPr>
            <p:nvPr/>
          </p:nvSpPr>
          <p:spPr bwMode="auto">
            <a:xfrm flipH="1">
              <a:off x="4032" y="312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32490" name="Line 10"/>
            <p:cNvSpPr>
              <a:spLocks noChangeShapeType="1"/>
            </p:cNvSpPr>
            <p:nvPr/>
          </p:nvSpPr>
          <p:spPr bwMode="auto">
            <a:xfrm>
              <a:off x="4176" y="312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532522" name="Text Box 42"/>
          <p:cNvSpPr txBox="1">
            <a:spLocks noChangeArrowheads="1"/>
          </p:cNvSpPr>
          <p:nvPr/>
        </p:nvSpPr>
        <p:spPr bwMode="auto">
          <a:xfrm>
            <a:off x="395536" y="2382838"/>
            <a:ext cx="1795214" cy="257369"/>
          </a:xfrm>
          <a:prstGeom prst="rect">
            <a:avLst/>
          </a:prstGeom>
          <a:solidFill>
            <a:srgbClr val="FFFFCC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tIns="36000" bIns="36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AR_CUSTOMERS</a:t>
            </a:r>
          </a:p>
        </p:txBody>
      </p:sp>
      <p:sp>
        <p:nvSpPr>
          <p:cNvPr id="532523" name="Text Box 43"/>
          <p:cNvSpPr txBox="1">
            <a:spLocks noChangeArrowheads="1"/>
          </p:cNvSpPr>
          <p:nvPr/>
        </p:nvSpPr>
        <p:spPr bwMode="auto">
          <a:xfrm>
            <a:off x="439017" y="2998787"/>
            <a:ext cx="1675533" cy="257369"/>
          </a:xfrm>
          <a:prstGeom prst="rect">
            <a:avLst/>
          </a:prstGeom>
          <a:solidFill>
            <a:srgbClr val="FFFFCC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tIns="36000" bIns="36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RA_TERMS</a:t>
            </a:r>
          </a:p>
        </p:txBody>
      </p:sp>
      <p:sp>
        <p:nvSpPr>
          <p:cNvPr id="532524" name="Text Box 44"/>
          <p:cNvSpPr txBox="1">
            <a:spLocks noChangeArrowheads="1"/>
          </p:cNvSpPr>
          <p:nvPr/>
        </p:nvSpPr>
        <p:spPr bwMode="auto">
          <a:xfrm>
            <a:off x="179513" y="3409950"/>
            <a:ext cx="2011238" cy="241980"/>
          </a:xfrm>
          <a:prstGeom prst="rect">
            <a:avLst/>
          </a:prstGeom>
          <a:solidFill>
            <a:srgbClr val="FFFFCC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tIns="36000" bIns="36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1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HZ_CUST_ACCT_SITES_ALL</a:t>
            </a:r>
            <a:endParaRPr lang="en-US" altLang="zh-TW" sz="11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25" name="Text Box 45"/>
          <p:cNvSpPr txBox="1">
            <a:spLocks noChangeArrowheads="1"/>
          </p:cNvSpPr>
          <p:nvPr/>
        </p:nvSpPr>
        <p:spPr bwMode="auto">
          <a:xfrm>
            <a:off x="6991350" y="2459039"/>
            <a:ext cx="1847850" cy="534368"/>
          </a:xfrm>
          <a:prstGeom prst="rect">
            <a:avLst/>
          </a:prstGeom>
          <a:solidFill>
            <a:srgbClr val="FFFFCC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tIns="36000" bIns="36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RA_SALESREPS_ALL</a:t>
            </a:r>
            <a:endParaRPr lang="en-US" altLang="zh-TW" sz="1200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ct val="50000"/>
              </a:spcBef>
            </a:pPr>
            <a:r>
              <a:rPr lang="en-US" altLang="zh-TW" sz="12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1200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JTF_RS_SALESREPS)</a:t>
            </a:r>
            <a:endParaRPr lang="en-US" altLang="zh-TW" sz="1200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26" name="Text Box 46"/>
          <p:cNvSpPr txBox="1">
            <a:spLocks noChangeArrowheads="1"/>
          </p:cNvSpPr>
          <p:nvPr/>
        </p:nvSpPr>
        <p:spPr bwMode="auto">
          <a:xfrm>
            <a:off x="7296150" y="3449639"/>
            <a:ext cx="1847850" cy="257369"/>
          </a:xfrm>
          <a:prstGeom prst="rect">
            <a:avLst/>
          </a:prstGeom>
          <a:solidFill>
            <a:srgbClr val="FFFFCC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tIns="36000" bIns="36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FND_LOOKUP_VALUES</a:t>
            </a:r>
          </a:p>
        </p:txBody>
      </p:sp>
      <p:sp>
        <p:nvSpPr>
          <p:cNvPr id="532527" name="Text Box 47"/>
          <p:cNvSpPr txBox="1">
            <a:spLocks noChangeArrowheads="1"/>
          </p:cNvSpPr>
          <p:nvPr/>
        </p:nvSpPr>
        <p:spPr bwMode="auto">
          <a:xfrm>
            <a:off x="319336" y="4516438"/>
            <a:ext cx="1795214" cy="241980"/>
          </a:xfrm>
          <a:prstGeom prst="rect">
            <a:avLst/>
          </a:prstGeom>
          <a:solidFill>
            <a:srgbClr val="FFFFCC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tIns="36000" bIns="36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1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MTL_SYSTEM_ITEMS_B</a:t>
            </a:r>
            <a:r>
              <a:rPr lang="en-US" altLang="zh-TW" sz="11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</a:p>
        </p:txBody>
      </p:sp>
      <p:sp>
        <p:nvSpPr>
          <p:cNvPr id="532528" name="Text Box 48"/>
          <p:cNvSpPr txBox="1">
            <a:spLocks noChangeArrowheads="1"/>
          </p:cNvSpPr>
          <p:nvPr/>
        </p:nvSpPr>
        <p:spPr bwMode="auto">
          <a:xfrm>
            <a:off x="319336" y="5211763"/>
            <a:ext cx="1795214" cy="241980"/>
          </a:xfrm>
          <a:prstGeom prst="rect">
            <a:avLst/>
          </a:prstGeom>
          <a:solidFill>
            <a:srgbClr val="FFFFCC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tIns="36000" bIns="36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1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MTL_CUSTOMER_ITEMS</a:t>
            </a:r>
            <a:r>
              <a:rPr lang="en-US" altLang="zh-TW" sz="11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</a:p>
        </p:txBody>
      </p:sp>
      <p:sp>
        <p:nvSpPr>
          <p:cNvPr id="532532" name="Line 52"/>
          <p:cNvSpPr>
            <a:spLocks noChangeShapeType="1"/>
          </p:cNvSpPr>
          <p:nvPr/>
        </p:nvSpPr>
        <p:spPr bwMode="auto">
          <a:xfrm flipH="1" flipV="1">
            <a:off x="2190750" y="3678238"/>
            <a:ext cx="609600" cy="1752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34" name="Line 54"/>
          <p:cNvSpPr>
            <a:spLocks noChangeShapeType="1"/>
          </p:cNvSpPr>
          <p:nvPr/>
        </p:nvSpPr>
        <p:spPr bwMode="auto">
          <a:xfrm flipH="1">
            <a:off x="2266950" y="2687638"/>
            <a:ext cx="6096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36" name="Line 56"/>
          <p:cNvSpPr>
            <a:spLocks noChangeShapeType="1"/>
          </p:cNvSpPr>
          <p:nvPr/>
        </p:nvSpPr>
        <p:spPr bwMode="auto">
          <a:xfrm flipH="1">
            <a:off x="2190750" y="2992438"/>
            <a:ext cx="685800" cy="228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37" name="Line 57"/>
          <p:cNvSpPr>
            <a:spLocks noChangeShapeType="1"/>
          </p:cNvSpPr>
          <p:nvPr/>
        </p:nvSpPr>
        <p:spPr bwMode="auto">
          <a:xfrm flipH="1">
            <a:off x="2190750" y="3373438"/>
            <a:ext cx="6858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38" name="Line 58"/>
          <p:cNvSpPr>
            <a:spLocks noChangeShapeType="1"/>
          </p:cNvSpPr>
          <p:nvPr/>
        </p:nvSpPr>
        <p:spPr bwMode="auto">
          <a:xfrm flipH="1">
            <a:off x="2190750" y="4745038"/>
            <a:ext cx="6096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39" name="Line 59"/>
          <p:cNvSpPr>
            <a:spLocks noChangeShapeType="1"/>
          </p:cNvSpPr>
          <p:nvPr/>
        </p:nvSpPr>
        <p:spPr bwMode="auto">
          <a:xfrm flipH="1">
            <a:off x="2190750" y="5126038"/>
            <a:ext cx="609600" cy="381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40" name="Line 60"/>
          <p:cNvSpPr>
            <a:spLocks noChangeShapeType="1"/>
          </p:cNvSpPr>
          <p:nvPr/>
        </p:nvSpPr>
        <p:spPr bwMode="auto">
          <a:xfrm>
            <a:off x="5848350" y="2687638"/>
            <a:ext cx="1219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42" name="Line 62"/>
          <p:cNvSpPr>
            <a:spLocks noChangeShapeType="1"/>
          </p:cNvSpPr>
          <p:nvPr/>
        </p:nvSpPr>
        <p:spPr bwMode="auto">
          <a:xfrm>
            <a:off x="6076950" y="2992438"/>
            <a:ext cx="1219200" cy="457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44" name="Line 64"/>
          <p:cNvSpPr>
            <a:spLocks noChangeShapeType="1"/>
          </p:cNvSpPr>
          <p:nvPr/>
        </p:nvSpPr>
        <p:spPr bwMode="auto">
          <a:xfrm flipV="1">
            <a:off x="5924550" y="2992438"/>
            <a:ext cx="1447800" cy="1828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45" name="Line 65"/>
          <p:cNvSpPr>
            <a:spLocks noChangeShapeType="1"/>
          </p:cNvSpPr>
          <p:nvPr/>
        </p:nvSpPr>
        <p:spPr bwMode="auto">
          <a:xfrm>
            <a:off x="6381750" y="3373438"/>
            <a:ext cx="9144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46" name="Line 66"/>
          <p:cNvSpPr>
            <a:spLocks noChangeShapeType="1"/>
          </p:cNvSpPr>
          <p:nvPr/>
        </p:nvSpPr>
        <p:spPr bwMode="auto">
          <a:xfrm flipV="1">
            <a:off x="6076950" y="3983038"/>
            <a:ext cx="1524000" cy="1143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47" name="Line 67"/>
          <p:cNvSpPr>
            <a:spLocks noChangeShapeType="1"/>
          </p:cNvSpPr>
          <p:nvPr/>
        </p:nvSpPr>
        <p:spPr bwMode="auto">
          <a:xfrm flipV="1">
            <a:off x="6305550" y="3983038"/>
            <a:ext cx="1752600" cy="1447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48" name="Line 68"/>
          <p:cNvSpPr>
            <a:spLocks noChangeShapeType="1"/>
          </p:cNvSpPr>
          <p:nvPr/>
        </p:nvSpPr>
        <p:spPr bwMode="auto">
          <a:xfrm flipH="1">
            <a:off x="2190750" y="3678238"/>
            <a:ext cx="6096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2549" name="Line 69"/>
          <p:cNvSpPr>
            <a:spLocks noChangeShapeType="1"/>
          </p:cNvSpPr>
          <p:nvPr/>
        </p:nvSpPr>
        <p:spPr bwMode="auto">
          <a:xfrm flipH="1" flipV="1">
            <a:off x="2190750" y="3678238"/>
            <a:ext cx="609600" cy="2057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B6B6D-A6E8-4530-8E8C-87F11B51C571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Sales </a:t>
            </a:r>
            <a:r>
              <a:rPr lang="en-US" altLang="zh-TW" dirty="0" err="1" smtClean="0">
                <a:effectLst/>
                <a:latin typeface="微軟正黑體" pitchFamily="34" charset="-120"/>
                <a:ea typeface="微軟正黑體" pitchFamily="34" charset="-120"/>
              </a:rPr>
              <a:t>Orders:Header</a:t>
            </a:r>
            <a:endParaRPr lang="en-US" altLang="zh-TW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999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 (t) Order Information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99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420888"/>
            <a:ext cx="5617245" cy="374983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8BA15-4BB4-4E9A-809D-CE8F5DAC7123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Sales </a:t>
            </a:r>
            <a:r>
              <a:rPr lang="en-US" altLang="zh-TW" dirty="0" err="1" smtClean="0">
                <a:effectLst/>
                <a:latin typeface="微軟正黑體" pitchFamily="34" charset="-120"/>
                <a:ea typeface="微軟正黑體" pitchFamily="34" charset="-120"/>
              </a:rPr>
              <a:t>Orders:Line</a:t>
            </a:r>
            <a:endParaRPr lang="en-US" altLang="zh-TW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101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(t)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Line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Items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710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204864"/>
            <a:ext cx="6192738" cy="413354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A1E3E-32F6-4D78-A571-61D1D05019BA}" type="slidenum">
              <a:rPr lang="en-US" altLang="zh-TW"/>
              <a:pPr/>
              <a:t>36</a:t>
            </a:fld>
            <a:endParaRPr lang="en-US" altLang="zh-TW"/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Booked Order</a:t>
            </a:r>
            <a:endParaRPr lang="zh-TW" altLang="en-US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latin typeface="微軟正黑體" pitchFamily="34" charset="-120"/>
                <a:ea typeface="微軟正黑體" pitchFamily="34" charset="-120"/>
              </a:rPr>
              <a:t>訂單確認</a:t>
            </a:r>
            <a:r>
              <a:rPr lang="en-US" altLang="zh-TW">
                <a:latin typeface="微軟正黑體" pitchFamily="34" charset="-120"/>
                <a:ea typeface="微軟正黑體" pitchFamily="34" charset="-120"/>
              </a:rPr>
              <a:t>(Book)</a:t>
            </a:r>
            <a:r>
              <a:rPr lang="zh-TW" altLang="en-US">
                <a:latin typeface="微軟正黑體" pitchFamily="34" charset="-120"/>
                <a:ea typeface="微軟正黑體" pitchFamily="34" charset="-120"/>
              </a:rPr>
              <a:t>對系統來說，是一個銷貨處理流程中訂單狀態的改變。實務上的意義是：資料輸入完畢並確認後的訂單才可進入下一個處理程序。</a:t>
            </a:r>
          </a:p>
          <a:p>
            <a:endParaRPr lang="en-US" altLang="zh-TW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22916" name="Group 4"/>
          <p:cNvGrpSpPr>
            <a:grpSpLocks/>
          </p:cNvGrpSpPr>
          <p:nvPr/>
        </p:nvGrpSpPr>
        <p:grpSpPr bwMode="auto">
          <a:xfrm>
            <a:off x="1112838" y="2997200"/>
            <a:ext cx="6988175" cy="3135313"/>
            <a:chOff x="1056" y="1824"/>
            <a:chExt cx="4402" cy="1975"/>
          </a:xfrm>
        </p:grpSpPr>
        <p:grpSp>
          <p:nvGrpSpPr>
            <p:cNvPr id="422917" name="Group 5"/>
            <p:cNvGrpSpPr>
              <a:grpSpLocks/>
            </p:cNvGrpSpPr>
            <p:nvPr/>
          </p:nvGrpSpPr>
          <p:grpSpPr bwMode="auto">
            <a:xfrm>
              <a:off x="1056" y="1824"/>
              <a:ext cx="1034" cy="823"/>
              <a:chOff x="720" y="2496"/>
              <a:chExt cx="1034" cy="1101"/>
            </a:xfrm>
          </p:grpSpPr>
          <p:grpSp>
            <p:nvGrpSpPr>
              <p:cNvPr id="422918" name="Group 6"/>
              <p:cNvGrpSpPr>
                <a:grpSpLocks/>
              </p:cNvGrpSpPr>
              <p:nvPr/>
            </p:nvGrpSpPr>
            <p:grpSpPr bwMode="auto">
              <a:xfrm>
                <a:off x="916" y="2496"/>
                <a:ext cx="712" cy="710"/>
                <a:chOff x="4160" y="3035"/>
                <a:chExt cx="712" cy="710"/>
              </a:xfrm>
            </p:grpSpPr>
            <p:grpSp>
              <p:nvGrpSpPr>
                <p:cNvPr id="422919" name="Group 7"/>
                <p:cNvGrpSpPr>
                  <a:grpSpLocks/>
                </p:cNvGrpSpPr>
                <p:nvPr/>
              </p:nvGrpSpPr>
              <p:grpSpPr bwMode="auto">
                <a:xfrm>
                  <a:off x="4160" y="3035"/>
                  <a:ext cx="457" cy="482"/>
                  <a:chOff x="4160" y="3035"/>
                  <a:chExt cx="457" cy="482"/>
                </a:xfrm>
              </p:grpSpPr>
              <p:sp>
                <p:nvSpPr>
                  <p:cNvPr id="422920" name="Freeform 8"/>
                  <p:cNvSpPr>
                    <a:spLocks/>
                  </p:cNvSpPr>
                  <p:nvPr/>
                </p:nvSpPr>
                <p:spPr bwMode="auto">
                  <a:xfrm>
                    <a:off x="4167" y="3298"/>
                    <a:ext cx="445" cy="219"/>
                  </a:xfrm>
                  <a:custGeom>
                    <a:avLst/>
                    <a:gdLst/>
                    <a:ahLst/>
                    <a:cxnLst>
                      <a:cxn ang="0">
                        <a:pos x="132" y="218"/>
                      </a:cxn>
                      <a:cxn ang="0">
                        <a:pos x="444" y="151"/>
                      </a:cxn>
                      <a:cxn ang="0">
                        <a:pos x="444" y="118"/>
                      </a:cxn>
                      <a:cxn ang="0">
                        <a:pos x="249" y="0"/>
                      </a:cxn>
                      <a:cxn ang="0">
                        <a:pos x="0" y="35"/>
                      </a:cxn>
                      <a:cxn ang="0">
                        <a:pos x="0" y="53"/>
                      </a:cxn>
                      <a:cxn ang="0">
                        <a:pos x="132" y="218"/>
                      </a:cxn>
                    </a:cxnLst>
                    <a:rect l="0" t="0" r="r" b="b"/>
                    <a:pathLst>
                      <a:path w="445" h="219">
                        <a:moveTo>
                          <a:pt x="132" y="218"/>
                        </a:moveTo>
                        <a:lnTo>
                          <a:pt x="444" y="151"/>
                        </a:lnTo>
                        <a:lnTo>
                          <a:pt x="444" y="118"/>
                        </a:lnTo>
                        <a:lnTo>
                          <a:pt x="249" y="0"/>
                        </a:lnTo>
                        <a:lnTo>
                          <a:pt x="0" y="35"/>
                        </a:lnTo>
                        <a:lnTo>
                          <a:pt x="0" y="53"/>
                        </a:lnTo>
                        <a:lnTo>
                          <a:pt x="132" y="218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21" name="Freeform 9"/>
                  <p:cNvSpPr>
                    <a:spLocks/>
                  </p:cNvSpPr>
                  <p:nvPr/>
                </p:nvSpPr>
                <p:spPr bwMode="auto">
                  <a:xfrm>
                    <a:off x="4160" y="3210"/>
                    <a:ext cx="457" cy="287"/>
                  </a:xfrm>
                  <a:custGeom>
                    <a:avLst/>
                    <a:gdLst/>
                    <a:ahLst/>
                    <a:cxnLst>
                      <a:cxn ang="0">
                        <a:pos x="138" y="286"/>
                      </a:cxn>
                      <a:cxn ang="0">
                        <a:pos x="456" y="219"/>
                      </a:cxn>
                      <a:cxn ang="0">
                        <a:pos x="456" y="123"/>
                      </a:cxn>
                      <a:cxn ang="0">
                        <a:pos x="237" y="0"/>
                      </a:cxn>
                      <a:cxn ang="0">
                        <a:pos x="0" y="40"/>
                      </a:cxn>
                      <a:cxn ang="0">
                        <a:pos x="0" y="113"/>
                      </a:cxn>
                      <a:cxn ang="0">
                        <a:pos x="138" y="286"/>
                      </a:cxn>
                    </a:cxnLst>
                    <a:rect l="0" t="0" r="r" b="b"/>
                    <a:pathLst>
                      <a:path w="457" h="287">
                        <a:moveTo>
                          <a:pt x="138" y="286"/>
                        </a:moveTo>
                        <a:lnTo>
                          <a:pt x="456" y="219"/>
                        </a:lnTo>
                        <a:lnTo>
                          <a:pt x="456" y="123"/>
                        </a:lnTo>
                        <a:lnTo>
                          <a:pt x="237" y="0"/>
                        </a:lnTo>
                        <a:lnTo>
                          <a:pt x="0" y="40"/>
                        </a:lnTo>
                        <a:lnTo>
                          <a:pt x="0" y="113"/>
                        </a:lnTo>
                        <a:lnTo>
                          <a:pt x="138" y="286"/>
                        </a:lnTo>
                      </a:path>
                    </a:pathLst>
                  </a:custGeom>
                  <a:solidFill>
                    <a:srgbClr val="DDDDDD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22" name="Freeform 10"/>
                  <p:cNvSpPr>
                    <a:spLocks/>
                  </p:cNvSpPr>
                  <p:nvPr/>
                </p:nvSpPr>
                <p:spPr bwMode="auto">
                  <a:xfrm>
                    <a:off x="4188" y="3048"/>
                    <a:ext cx="399" cy="322"/>
                  </a:xfrm>
                  <a:custGeom>
                    <a:avLst/>
                    <a:gdLst/>
                    <a:ahLst/>
                    <a:cxnLst>
                      <a:cxn ang="0">
                        <a:pos x="104" y="321"/>
                      </a:cxn>
                      <a:cxn ang="0">
                        <a:pos x="398" y="275"/>
                      </a:cxn>
                      <a:cxn ang="0">
                        <a:pos x="380" y="19"/>
                      </a:cxn>
                      <a:cxn ang="0">
                        <a:pos x="362" y="1"/>
                      </a:cxn>
                      <a:cxn ang="0">
                        <a:pos x="102" y="0"/>
                      </a:cxn>
                      <a:cxn ang="0">
                        <a:pos x="39" y="20"/>
                      </a:cxn>
                      <a:cxn ang="0">
                        <a:pos x="2" y="42"/>
                      </a:cxn>
                      <a:cxn ang="0">
                        <a:pos x="0" y="210"/>
                      </a:cxn>
                      <a:cxn ang="0">
                        <a:pos x="104" y="321"/>
                      </a:cxn>
                    </a:cxnLst>
                    <a:rect l="0" t="0" r="r" b="b"/>
                    <a:pathLst>
                      <a:path w="399" h="322">
                        <a:moveTo>
                          <a:pt x="104" y="321"/>
                        </a:moveTo>
                        <a:lnTo>
                          <a:pt x="398" y="275"/>
                        </a:lnTo>
                        <a:lnTo>
                          <a:pt x="380" y="19"/>
                        </a:lnTo>
                        <a:lnTo>
                          <a:pt x="362" y="1"/>
                        </a:lnTo>
                        <a:lnTo>
                          <a:pt x="102" y="0"/>
                        </a:lnTo>
                        <a:lnTo>
                          <a:pt x="39" y="20"/>
                        </a:lnTo>
                        <a:lnTo>
                          <a:pt x="2" y="42"/>
                        </a:lnTo>
                        <a:lnTo>
                          <a:pt x="0" y="210"/>
                        </a:lnTo>
                        <a:lnTo>
                          <a:pt x="104" y="321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23" name="Freeform 11"/>
                  <p:cNvSpPr>
                    <a:spLocks/>
                  </p:cNvSpPr>
                  <p:nvPr/>
                </p:nvSpPr>
                <p:spPr bwMode="auto">
                  <a:xfrm>
                    <a:off x="4165" y="3262"/>
                    <a:ext cx="140" cy="235"/>
                  </a:xfrm>
                  <a:custGeom>
                    <a:avLst/>
                    <a:gdLst/>
                    <a:ahLst/>
                    <a:cxnLst>
                      <a:cxn ang="0">
                        <a:pos x="0" y="72"/>
                      </a:cxn>
                      <a:cxn ang="0">
                        <a:pos x="0" y="0"/>
                      </a:cxn>
                      <a:cxn ang="0">
                        <a:pos x="139" y="121"/>
                      </a:cxn>
                      <a:cxn ang="0">
                        <a:pos x="139" y="234"/>
                      </a:cxn>
                      <a:cxn ang="0">
                        <a:pos x="0" y="72"/>
                      </a:cxn>
                    </a:cxnLst>
                    <a:rect l="0" t="0" r="r" b="b"/>
                    <a:pathLst>
                      <a:path w="140" h="235">
                        <a:moveTo>
                          <a:pt x="0" y="72"/>
                        </a:moveTo>
                        <a:lnTo>
                          <a:pt x="0" y="0"/>
                        </a:lnTo>
                        <a:lnTo>
                          <a:pt x="139" y="121"/>
                        </a:lnTo>
                        <a:lnTo>
                          <a:pt x="139" y="234"/>
                        </a:lnTo>
                        <a:lnTo>
                          <a:pt x="0" y="72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24" name="Freeform 12"/>
                  <p:cNvSpPr>
                    <a:spLocks/>
                  </p:cNvSpPr>
                  <p:nvPr/>
                </p:nvSpPr>
                <p:spPr bwMode="auto">
                  <a:xfrm>
                    <a:off x="4185" y="3035"/>
                    <a:ext cx="407" cy="322"/>
                  </a:xfrm>
                  <a:custGeom>
                    <a:avLst/>
                    <a:gdLst/>
                    <a:ahLst/>
                    <a:cxnLst>
                      <a:cxn ang="0">
                        <a:pos x="51" y="250"/>
                      </a:cxn>
                      <a:cxn ang="0">
                        <a:pos x="112" y="321"/>
                      </a:cxn>
                      <a:cxn ang="0">
                        <a:pos x="406" y="275"/>
                      </a:cxn>
                      <a:cxn ang="0">
                        <a:pos x="387" y="18"/>
                      </a:cxn>
                      <a:cxn ang="0">
                        <a:pos x="369" y="0"/>
                      </a:cxn>
                      <a:cxn ang="0">
                        <a:pos x="110" y="0"/>
                      </a:cxn>
                      <a:cxn ang="0">
                        <a:pos x="46" y="20"/>
                      </a:cxn>
                      <a:cxn ang="0">
                        <a:pos x="9" y="22"/>
                      </a:cxn>
                      <a:cxn ang="0">
                        <a:pos x="0" y="30"/>
                      </a:cxn>
                      <a:cxn ang="0">
                        <a:pos x="0" y="218"/>
                      </a:cxn>
                      <a:cxn ang="0">
                        <a:pos x="51" y="250"/>
                      </a:cxn>
                    </a:cxnLst>
                    <a:rect l="0" t="0" r="r" b="b"/>
                    <a:pathLst>
                      <a:path w="407" h="322">
                        <a:moveTo>
                          <a:pt x="51" y="250"/>
                        </a:moveTo>
                        <a:lnTo>
                          <a:pt x="112" y="321"/>
                        </a:lnTo>
                        <a:lnTo>
                          <a:pt x="406" y="275"/>
                        </a:lnTo>
                        <a:lnTo>
                          <a:pt x="387" y="18"/>
                        </a:lnTo>
                        <a:lnTo>
                          <a:pt x="369" y="0"/>
                        </a:lnTo>
                        <a:lnTo>
                          <a:pt x="110" y="0"/>
                        </a:lnTo>
                        <a:lnTo>
                          <a:pt x="46" y="20"/>
                        </a:lnTo>
                        <a:lnTo>
                          <a:pt x="9" y="22"/>
                        </a:lnTo>
                        <a:lnTo>
                          <a:pt x="0" y="30"/>
                        </a:lnTo>
                        <a:lnTo>
                          <a:pt x="0" y="218"/>
                        </a:lnTo>
                        <a:lnTo>
                          <a:pt x="51" y="250"/>
                        </a:lnTo>
                      </a:path>
                    </a:pathLst>
                  </a:custGeom>
                  <a:solidFill>
                    <a:srgbClr val="DDDDDD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25" name="Freeform 13"/>
                  <p:cNvSpPr>
                    <a:spLocks/>
                  </p:cNvSpPr>
                  <p:nvPr/>
                </p:nvSpPr>
                <p:spPr bwMode="auto">
                  <a:xfrm>
                    <a:off x="4192" y="3064"/>
                    <a:ext cx="55" cy="223"/>
                  </a:xfrm>
                  <a:custGeom>
                    <a:avLst/>
                    <a:gdLst/>
                    <a:ahLst/>
                    <a:cxnLst>
                      <a:cxn ang="0">
                        <a:pos x="0" y="181"/>
                      </a:cxn>
                      <a:cxn ang="0">
                        <a:pos x="2" y="3"/>
                      </a:cxn>
                      <a:cxn ang="0">
                        <a:pos x="47" y="0"/>
                      </a:cxn>
                      <a:cxn ang="0">
                        <a:pos x="54" y="222"/>
                      </a:cxn>
                      <a:cxn ang="0">
                        <a:pos x="0" y="181"/>
                      </a:cxn>
                    </a:cxnLst>
                    <a:rect l="0" t="0" r="r" b="b"/>
                    <a:pathLst>
                      <a:path w="55" h="223">
                        <a:moveTo>
                          <a:pt x="0" y="181"/>
                        </a:moveTo>
                        <a:lnTo>
                          <a:pt x="2" y="3"/>
                        </a:lnTo>
                        <a:lnTo>
                          <a:pt x="47" y="0"/>
                        </a:lnTo>
                        <a:lnTo>
                          <a:pt x="54" y="222"/>
                        </a:lnTo>
                        <a:lnTo>
                          <a:pt x="0" y="181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26" name="Freeform 14"/>
                  <p:cNvSpPr>
                    <a:spLocks/>
                  </p:cNvSpPr>
                  <p:nvPr/>
                </p:nvSpPr>
                <p:spPr bwMode="auto">
                  <a:xfrm>
                    <a:off x="4252" y="3046"/>
                    <a:ext cx="53" cy="302"/>
                  </a:xfrm>
                  <a:custGeom>
                    <a:avLst/>
                    <a:gdLst/>
                    <a:ahLst/>
                    <a:cxnLst>
                      <a:cxn ang="0">
                        <a:pos x="3" y="254"/>
                      </a:cxn>
                      <a:cxn ang="0">
                        <a:pos x="52" y="301"/>
                      </a:cxn>
                      <a:cxn ang="0">
                        <a:pos x="45" y="0"/>
                      </a:cxn>
                      <a:cxn ang="0">
                        <a:pos x="0" y="10"/>
                      </a:cxn>
                      <a:cxn ang="0">
                        <a:pos x="3" y="254"/>
                      </a:cxn>
                    </a:cxnLst>
                    <a:rect l="0" t="0" r="r" b="b"/>
                    <a:pathLst>
                      <a:path w="53" h="302">
                        <a:moveTo>
                          <a:pt x="3" y="254"/>
                        </a:moveTo>
                        <a:lnTo>
                          <a:pt x="52" y="301"/>
                        </a:lnTo>
                        <a:lnTo>
                          <a:pt x="45" y="0"/>
                        </a:lnTo>
                        <a:lnTo>
                          <a:pt x="0" y="10"/>
                        </a:lnTo>
                        <a:lnTo>
                          <a:pt x="3" y="254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27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24" y="3349"/>
                    <a:ext cx="260" cy="44"/>
                  </a:xfrm>
                  <a:prstGeom prst="line">
                    <a:avLst/>
                  </a:prstGeom>
                  <a:noFill/>
                  <a:ln w="9525">
                    <a:noFill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28" name="Freeform 16"/>
                  <p:cNvSpPr>
                    <a:spLocks/>
                  </p:cNvSpPr>
                  <p:nvPr/>
                </p:nvSpPr>
                <p:spPr bwMode="auto">
                  <a:xfrm>
                    <a:off x="4324" y="3349"/>
                    <a:ext cx="261" cy="45"/>
                  </a:xfrm>
                  <a:custGeom>
                    <a:avLst/>
                    <a:gdLst/>
                    <a:ahLst/>
                    <a:cxnLst>
                      <a:cxn ang="0">
                        <a:pos x="0" y="44"/>
                      </a:cxn>
                      <a:cxn ang="0">
                        <a:pos x="260" y="0"/>
                      </a:cxn>
                      <a:cxn ang="0">
                        <a:pos x="0" y="44"/>
                      </a:cxn>
                    </a:cxnLst>
                    <a:rect l="0" t="0" r="r" b="b"/>
                    <a:pathLst>
                      <a:path w="261" h="45">
                        <a:moveTo>
                          <a:pt x="0" y="44"/>
                        </a:moveTo>
                        <a:lnTo>
                          <a:pt x="260" y="0"/>
                        </a:lnTo>
                        <a:lnTo>
                          <a:pt x="0" y="44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4C4C4C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29" name="Freeform 17"/>
                  <p:cNvSpPr>
                    <a:spLocks/>
                  </p:cNvSpPr>
                  <p:nvPr/>
                </p:nvSpPr>
                <p:spPr bwMode="auto">
                  <a:xfrm>
                    <a:off x="4338" y="3383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5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5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30" name="Freeform 18"/>
                  <p:cNvSpPr>
                    <a:spLocks/>
                  </p:cNvSpPr>
                  <p:nvPr/>
                </p:nvSpPr>
                <p:spPr bwMode="auto">
                  <a:xfrm>
                    <a:off x="4338" y="3383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5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5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4C4C4C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31" name="Freeform 19"/>
                  <p:cNvSpPr>
                    <a:spLocks/>
                  </p:cNvSpPr>
                  <p:nvPr/>
                </p:nvSpPr>
                <p:spPr bwMode="auto">
                  <a:xfrm>
                    <a:off x="4413" y="3371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4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4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32" name="Freeform 20"/>
                  <p:cNvSpPr>
                    <a:spLocks/>
                  </p:cNvSpPr>
                  <p:nvPr/>
                </p:nvSpPr>
                <p:spPr bwMode="auto">
                  <a:xfrm>
                    <a:off x="4413" y="3371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4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4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4C4C4C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33" name="Freeform 21"/>
                  <p:cNvSpPr>
                    <a:spLocks/>
                  </p:cNvSpPr>
                  <p:nvPr/>
                </p:nvSpPr>
                <p:spPr bwMode="auto">
                  <a:xfrm>
                    <a:off x="4333" y="3067"/>
                    <a:ext cx="222" cy="241"/>
                  </a:xfrm>
                  <a:custGeom>
                    <a:avLst/>
                    <a:gdLst/>
                    <a:ahLst/>
                    <a:cxnLst>
                      <a:cxn ang="0">
                        <a:pos x="221" y="211"/>
                      </a:cxn>
                      <a:cxn ang="0">
                        <a:pos x="6" y="240"/>
                      </a:cxn>
                      <a:cxn ang="0">
                        <a:pos x="0" y="3"/>
                      </a:cxn>
                      <a:cxn ang="0">
                        <a:pos x="204" y="0"/>
                      </a:cxn>
                      <a:cxn ang="0">
                        <a:pos x="221" y="211"/>
                      </a:cxn>
                    </a:cxnLst>
                    <a:rect l="0" t="0" r="r" b="b"/>
                    <a:pathLst>
                      <a:path w="222" h="241">
                        <a:moveTo>
                          <a:pt x="221" y="211"/>
                        </a:moveTo>
                        <a:lnTo>
                          <a:pt x="6" y="240"/>
                        </a:lnTo>
                        <a:lnTo>
                          <a:pt x="0" y="3"/>
                        </a:lnTo>
                        <a:lnTo>
                          <a:pt x="204" y="0"/>
                        </a:lnTo>
                        <a:lnTo>
                          <a:pt x="221" y="211"/>
                        </a:lnTo>
                      </a:path>
                    </a:pathLst>
                  </a:custGeom>
                  <a:solidFill>
                    <a:srgbClr val="03289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34" name="Freeform 22"/>
                  <p:cNvSpPr>
                    <a:spLocks/>
                  </p:cNvSpPr>
                  <p:nvPr/>
                </p:nvSpPr>
                <p:spPr bwMode="auto">
                  <a:xfrm>
                    <a:off x="4358" y="3094"/>
                    <a:ext cx="172" cy="188"/>
                  </a:xfrm>
                  <a:custGeom>
                    <a:avLst/>
                    <a:gdLst/>
                    <a:ahLst/>
                    <a:cxnLst>
                      <a:cxn ang="0">
                        <a:pos x="171" y="164"/>
                      </a:cxn>
                      <a:cxn ang="0">
                        <a:pos x="4" y="187"/>
                      </a:cxn>
                      <a:cxn ang="0">
                        <a:pos x="0" y="2"/>
                      </a:cxn>
                      <a:cxn ang="0">
                        <a:pos x="159" y="0"/>
                      </a:cxn>
                      <a:cxn ang="0">
                        <a:pos x="171" y="164"/>
                      </a:cxn>
                    </a:cxnLst>
                    <a:rect l="0" t="0" r="r" b="b"/>
                    <a:pathLst>
                      <a:path w="172" h="188">
                        <a:moveTo>
                          <a:pt x="171" y="164"/>
                        </a:moveTo>
                        <a:lnTo>
                          <a:pt x="4" y="187"/>
                        </a:lnTo>
                        <a:lnTo>
                          <a:pt x="0" y="2"/>
                        </a:lnTo>
                        <a:lnTo>
                          <a:pt x="159" y="0"/>
                        </a:lnTo>
                        <a:lnTo>
                          <a:pt x="171" y="164"/>
                        </a:lnTo>
                      </a:path>
                    </a:pathLst>
                  </a:custGeom>
                  <a:solidFill>
                    <a:srgbClr val="AABFFE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35" name="Freeform 23"/>
                  <p:cNvSpPr>
                    <a:spLocks/>
                  </p:cNvSpPr>
                  <p:nvPr/>
                </p:nvSpPr>
                <p:spPr bwMode="auto">
                  <a:xfrm>
                    <a:off x="4369" y="3119"/>
                    <a:ext cx="140" cy="18"/>
                  </a:xfrm>
                  <a:custGeom>
                    <a:avLst/>
                    <a:gdLst/>
                    <a:ahLst/>
                    <a:cxnLst>
                      <a:cxn ang="0">
                        <a:pos x="139" y="13"/>
                      </a:cxn>
                      <a:cxn ang="0">
                        <a:pos x="0" y="17"/>
                      </a:cxn>
                      <a:cxn ang="0">
                        <a:pos x="1" y="2"/>
                      </a:cxn>
                      <a:cxn ang="0">
                        <a:pos x="137" y="0"/>
                      </a:cxn>
                      <a:cxn ang="0">
                        <a:pos x="139" y="13"/>
                      </a:cxn>
                    </a:cxnLst>
                    <a:rect l="0" t="0" r="r" b="b"/>
                    <a:pathLst>
                      <a:path w="140" h="18">
                        <a:moveTo>
                          <a:pt x="139" y="13"/>
                        </a:moveTo>
                        <a:lnTo>
                          <a:pt x="0" y="17"/>
                        </a:lnTo>
                        <a:lnTo>
                          <a:pt x="1" y="2"/>
                        </a:lnTo>
                        <a:lnTo>
                          <a:pt x="137" y="0"/>
                        </a:lnTo>
                        <a:lnTo>
                          <a:pt x="139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36" name="Freeform 24"/>
                  <p:cNvSpPr>
                    <a:spLocks/>
                  </p:cNvSpPr>
                  <p:nvPr/>
                </p:nvSpPr>
                <p:spPr bwMode="auto">
                  <a:xfrm>
                    <a:off x="4371" y="3152"/>
                    <a:ext cx="140" cy="18"/>
                  </a:xfrm>
                  <a:custGeom>
                    <a:avLst/>
                    <a:gdLst/>
                    <a:ahLst/>
                    <a:cxnLst>
                      <a:cxn ang="0">
                        <a:pos x="139" y="13"/>
                      </a:cxn>
                      <a:cxn ang="0">
                        <a:pos x="0" y="17"/>
                      </a:cxn>
                      <a:cxn ang="0">
                        <a:pos x="1" y="2"/>
                      </a:cxn>
                      <a:cxn ang="0">
                        <a:pos x="137" y="0"/>
                      </a:cxn>
                      <a:cxn ang="0">
                        <a:pos x="139" y="13"/>
                      </a:cxn>
                    </a:cxnLst>
                    <a:rect l="0" t="0" r="r" b="b"/>
                    <a:pathLst>
                      <a:path w="140" h="18">
                        <a:moveTo>
                          <a:pt x="139" y="13"/>
                        </a:moveTo>
                        <a:lnTo>
                          <a:pt x="0" y="17"/>
                        </a:lnTo>
                        <a:lnTo>
                          <a:pt x="1" y="2"/>
                        </a:lnTo>
                        <a:lnTo>
                          <a:pt x="137" y="0"/>
                        </a:lnTo>
                        <a:lnTo>
                          <a:pt x="139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37" name="Freeform 25"/>
                  <p:cNvSpPr>
                    <a:spLocks/>
                  </p:cNvSpPr>
                  <p:nvPr/>
                </p:nvSpPr>
                <p:spPr bwMode="auto">
                  <a:xfrm>
                    <a:off x="4374" y="3185"/>
                    <a:ext cx="139" cy="24"/>
                  </a:xfrm>
                  <a:custGeom>
                    <a:avLst/>
                    <a:gdLst/>
                    <a:ahLst/>
                    <a:cxnLst>
                      <a:cxn ang="0">
                        <a:pos x="138" y="13"/>
                      </a:cxn>
                      <a:cxn ang="0">
                        <a:pos x="0" y="23"/>
                      </a:cxn>
                      <a:cxn ang="0">
                        <a:pos x="1" y="7"/>
                      </a:cxn>
                      <a:cxn ang="0">
                        <a:pos x="136" y="0"/>
                      </a:cxn>
                      <a:cxn ang="0">
                        <a:pos x="138" y="13"/>
                      </a:cxn>
                    </a:cxnLst>
                    <a:rect l="0" t="0" r="r" b="b"/>
                    <a:pathLst>
                      <a:path w="139" h="24">
                        <a:moveTo>
                          <a:pt x="138" y="13"/>
                        </a:moveTo>
                        <a:lnTo>
                          <a:pt x="0" y="23"/>
                        </a:lnTo>
                        <a:lnTo>
                          <a:pt x="1" y="7"/>
                        </a:lnTo>
                        <a:lnTo>
                          <a:pt x="136" y="0"/>
                        </a:lnTo>
                        <a:lnTo>
                          <a:pt x="138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  <p:sp>
              <p:nvSpPr>
                <p:cNvPr id="422938" name="Freeform 26"/>
                <p:cNvSpPr>
                  <a:spLocks/>
                </p:cNvSpPr>
                <p:nvPr/>
              </p:nvSpPr>
              <p:spPr bwMode="auto">
                <a:xfrm>
                  <a:off x="4377" y="3170"/>
                  <a:ext cx="315" cy="454"/>
                </a:xfrm>
                <a:custGeom>
                  <a:avLst/>
                  <a:gdLst/>
                  <a:ahLst/>
                  <a:cxnLst>
                    <a:cxn ang="0">
                      <a:pos x="69" y="4"/>
                    </a:cxn>
                    <a:cxn ang="0">
                      <a:pos x="141" y="49"/>
                    </a:cxn>
                    <a:cxn ang="0">
                      <a:pos x="158" y="60"/>
                    </a:cxn>
                    <a:cxn ang="0">
                      <a:pos x="138" y="62"/>
                    </a:cxn>
                    <a:cxn ang="0">
                      <a:pos x="104" y="65"/>
                    </a:cxn>
                    <a:cxn ang="0">
                      <a:pos x="109" y="55"/>
                    </a:cxn>
                    <a:cxn ang="0">
                      <a:pos x="310" y="395"/>
                    </a:cxn>
                    <a:cxn ang="0">
                      <a:pos x="314" y="402"/>
                    </a:cxn>
                    <a:cxn ang="0">
                      <a:pos x="306" y="405"/>
                    </a:cxn>
                    <a:cxn ang="0">
                      <a:pos x="152" y="451"/>
                    </a:cxn>
                    <a:cxn ang="0">
                      <a:pos x="145" y="453"/>
                    </a:cxn>
                    <a:cxn ang="0">
                      <a:pos x="143" y="446"/>
                    </a:cxn>
                    <a:cxn ang="0">
                      <a:pos x="47" y="67"/>
                    </a:cxn>
                    <a:cxn ang="0">
                      <a:pos x="55" y="72"/>
                    </a:cxn>
                    <a:cxn ang="0">
                      <a:pos x="17" y="78"/>
                    </a:cxn>
                    <a:cxn ang="0">
                      <a:pos x="0" y="80"/>
                    </a:cxn>
                    <a:cxn ang="0">
                      <a:pos x="11" y="67"/>
                    </a:cxn>
                    <a:cxn ang="0">
                      <a:pos x="60" y="5"/>
                    </a:cxn>
                    <a:cxn ang="0">
                      <a:pos x="64" y="0"/>
                    </a:cxn>
                    <a:cxn ang="0">
                      <a:pos x="69" y="4"/>
                    </a:cxn>
                  </a:cxnLst>
                  <a:rect l="0" t="0" r="r" b="b"/>
                  <a:pathLst>
                    <a:path w="315" h="454">
                      <a:moveTo>
                        <a:pt x="69" y="4"/>
                      </a:moveTo>
                      <a:lnTo>
                        <a:pt x="141" y="49"/>
                      </a:lnTo>
                      <a:lnTo>
                        <a:pt x="158" y="60"/>
                      </a:lnTo>
                      <a:lnTo>
                        <a:pt x="138" y="62"/>
                      </a:lnTo>
                      <a:lnTo>
                        <a:pt x="104" y="65"/>
                      </a:lnTo>
                      <a:lnTo>
                        <a:pt x="109" y="55"/>
                      </a:lnTo>
                      <a:lnTo>
                        <a:pt x="310" y="395"/>
                      </a:lnTo>
                      <a:lnTo>
                        <a:pt x="314" y="402"/>
                      </a:lnTo>
                      <a:lnTo>
                        <a:pt x="306" y="405"/>
                      </a:lnTo>
                      <a:lnTo>
                        <a:pt x="152" y="451"/>
                      </a:lnTo>
                      <a:lnTo>
                        <a:pt x="145" y="453"/>
                      </a:lnTo>
                      <a:lnTo>
                        <a:pt x="143" y="446"/>
                      </a:lnTo>
                      <a:lnTo>
                        <a:pt x="47" y="67"/>
                      </a:lnTo>
                      <a:lnTo>
                        <a:pt x="55" y="72"/>
                      </a:lnTo>
                      <a:lnTo>
                        <a:pt x="17" y="78"/>
                      </a:lnTo>
                      <a:lnTo>
                        <a:pt x="0" y="80"/>
                      </a:lnTo>
                      <a:lnTo>
                        <a:pt x="11" y="67"/>
                      </a:lnTo>
                      <a:lnTo>
                        <a:pt x="60" y="5"/>
                      </a:lnTo>
                      <a:lnTo>
                        <a:pt x="64" y="0"/>
                      </a:lnTo>
                      <a:lnTo>
                        <a:pt x="69" y="4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grpSp>
              <p:nvGrpSpPr>
                <p:cNvPr id="422939" name="Group 27"/>
                <p:cNvGrpSpPr>
                  <a:grpSpLocks/>
                </p:cNvGrpSpPr>
                <p:nvPr/>
              </p:nvGrpSpPr>
              <p:grpSpPr bwMode="auto">
                <a:xfrm>
                  <a:off x="4376" y="3179"/>
                  <a:ext cx="306" cy="464"/>
                  <a:chOff x="4376" y="3179"/>
                  <a:chExt cx="306" cy="464"/>
                </a:xfrm>
              </p:grpSpPr>
              <p:sp>
                <p:nvSpPr>
                  <p:cNvPr id="422940" name="Freeform 28"/>
                  <p:cNvSpPr>
                    <a:spLocks/>
                  </p:cNvSpPr>
                  <p:nvPr/>
                </p:nvSpPr>
                <p:spPr bwMode="auto">
                  <a:xfrm>
                    <a:off x="4376" y="3207"/>
                    <a:ext cx="289" cy="436"/>
                  </a:xfrm>
                  <a:custGeom>
                    <a:avLst/>
                    <a:gdLst/>
                    <a:ahLst/>
                    <a:cxnLst>
                      <a:cxn ang="0">
                        <a:pos x="49" y="0"/>
                      </a:cxn>
                      <a:cxn ang="0">
                        <a:pos x="122" y="45"/>
                      </a:cxn>
                      <a:cxn ang="0">
                        <a:pos x="87" y="48"/>
                      </a:cxn>
                      <a:cxn ang="0">
                        <a:pos x="288" y="388"/>
                      </a:cxn>
                      <a:cxn ang="0">
                        <a:pos x="134" y="435"/>
                      </a:cxn>
                      <a:cxn ang="0">
                        <a:pos x="38" y="56"/>
                      </a:cxn>
                      <a:cxn ang="0">
                        <a:pos x="0" y="61"/>
                      </a:cxn>
                      <a:cxn ang="0">
                        <a:pos x="49" y="0"/>
                      </a:cxn>
                    </a:cxnLst>
                    <a:rect l="0" t="0" r="r" b="b"/>
                    <a:pathLst>
                      <a:path w="289" h="436">
                        <a:moveTo>
                          <a:pt x="49" y="0"/>
                        </a:moveTo>
                        <a:lnTo>
                          <a:pt x="122" y="45"/>
                        </a:lnTo>
                        <a:lnTo>
                          <a:pt x="87" y="48"/>
                        </a:lnTo>
                        <a:lnTo>
                          <a:pt x="288" y="388"/>
                        </a:lnTo>
                        <a:lnTo>
                          <a:pt x="134" y="435"/>
                        </a:lnTo>
                        <a:lnTo>
                          <a:pt x="38" y="56"/>
                        </a:lnTo>
                        <a:lnTo>
                          <a:pt x="0" y="61"/>
                        </a:lnTo>
                        <a:lnTo>
                          <a:pt x="49" y="0"/>
                        </a:lnTo>
                      </a:path>
                    </a:pathLst>
                  </a:custGeom>
                  <a:solidFill>
                    <a:schemeClr val="bg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41" name="Freeform 29"/>
                  <p:cNvSpPr>
                    <a:spLocks/>
                  </p:cNvSpPr>
                  <p:nvPr/>
                </p:nvSpPr>
                <p:spPr bwMode="auto">
                  <a:xfrm>
                    <a:off x="4393" y="3179"/>
                    <a:ext cx="289" cy="437"/>
                  </a:xfrm>
                  <a:custGeom>
                    <a:avLst/>
                    <a:gdLst/>
                    <a:ahLst/>
                    <a:cxnLst>
                      <a:cxn ang="0">
                        <a:pos x="49" y="0"/>
                      </a:cxn>
                      <a:cxn ang="0">
                        <a:pos x="122" y="46"/>
                      </a:cxn>
                      <a:cxn ang="0">
                        <a:pos x="87" y="49"/>
                      </a:cxn>
                      <a:cxn ang="0">
                        <a:pos x="288" y="389"/>
                      </a:cxn>
                      <a:cxn ang="0">
                        <a:pos x="134" y="436"/>
                      </a:cxn>
                      <a:cxn ang="0">
                        <a:pos x="38" y="57"/>
                      </a:cxn>
                      <a:cxn ang="0">
                        <a:pos x="0" y="62"/>
                      </a:cxn>
                      <a:cxn ang="0">
                        <a:pos x="49" y="0"/>
                      </a:cxn>
                    </a:cxnLst>
                    <a:rect l="0" t="0" r="r" b="b"/>
                    <a:pathLst>
                      <a:path w="289" h="437">
                        <a:moveTo>
                          <a:pt x="49" y="0"/>
                        </a:moveTo>
                        <a:lnTo>
                          <a:pt x="122" y="46"/>
                        </a:lnTo>
                        <a:lnTo>
                          <a:pt x="87" y="49"/>
                        </a:lnTo>
                        <a:lnTo>
                          <a:pt x="288" y="389"/>
                        </a:lnTo>
                        <a:lnTo>
                          <a:pt x="134" y="436"/>
                        </a:lnTo>
                        <a:lnTo>
                          <a:pt x="38" y="57"/>
                        </a:lnTo>
                        <a:lnTo>
                          <a:pt x="0" y="62"/>
                        </a:lnTo>
                        <a:lnTo>
                          <a:pt x="49" y="0"/>
                        </a:lnTo>
                      </a:path>
                    </a:pathLst>
                  </a:custGeom>
                  <a:solidFill>
                    <a:srgbClr val="FEFFAE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  <p:grpSp>
              <p:nvGrpSpPr>
                <p:cNvPr id="422942" name="Group 30"/>
                <p:cNvGrpSpPr>
                  <a:grpSpLocks/>
                </p:cNvGrpSpPr>
                <p:nvPr/>
              </p:nvGrpSpPr>
              <p:grpSpPr bwMode="auto">
                <a:xfrm>
                  <a:off x="4337" y="3499"/>
                  <a:ext cx="535" cy="246"/>
                  <a:chOff x="4337" y="3499"/>
                  <a:chExt cx="535" cy="246"/>
                </a:xfrm>
              </p:grpSpPr>
              <p:sp>
                <p:nvSpPr>
                  <p:cNvPr id="422943" name="Freeform 31"/>
                  <p:cNvSpPr>
                    <a:spLocks/>
                  </p:cNvSpPr>
                  <p:nvPr/>
                </p:nvSpPr>
                <p:spPr bwMode="auto">
                  <a:xfrm>
                    <a:off x="4338" y="3499"/>
                    <a:ext cx="534" cy="246"/>
                  </a:xfrm>
                  <a:custGeom>
                    <a:avLst/>
                    <a:gdLst/>
                    <a:ahLst/>
                    <a:cxnLst>
                      <a:cxn ang="0">
                        <a:pos x="525" y="87"/>
                      </a:cxn>
                      <a:cxn ang="0">
                        <a:pos x="442" y="0"/>
                      </a:cxn>
                      <a:cxn ang="0">
                        <a:pos x="0" y="110"/>
                      </a:cxn>
                      <a:cxn ang="0">
                        <a:pos x="71" y="245"/>
                      </a:cxn>
                      <a:cxn ang="0">
                        <a:pos x="522" y="119"/>
                      </a:cxn>
                      <a:cxn ang="0">
                        <a:pos x="525" y="118"/>
                      </a:cxn>
                      <a:cxn ang="0">
                        <a:pos x="527" y="117"/>
                      </a:cxn>
                      <a:cxn ang="0">
                        <a:pos x="529" y="116"/>
                      </a:cxn>
                      <a:cxn ang="0">
                        <a:pos x="530" y="115"/>
                      </a:cxn>
                      <a:cxn ang="0">
                        <a:pos x="531" y="114"/>
                      </a:cxn>
                      <a:cxn ang="0">
                        <a:pos x="532" y="113"/>
                      </a:cxn>
                      <a:cxn ang="0">
                        <a:pos x="532" y="112"/>
                      </a:cxn>
                      <a:cxn ang="0">
                        <a:pos x="533" y="111"/>
                      </a:cxn>
                      <a:cxn ang="0">
                        <a:pos x="533" y="106"/>
                      </a:cxn>
                      <a:cxn ang="0">
                        <a:pos x="533" y="101"/>
                      </a:cxn>
                      <a:cxn ang="0">
                        <a:pos x="532" y="97"/>
                      </a:cxn>
                      <a:cxn ang="0">
                        <a:pos x="530" y="93"/>
                      </a:cxn>
                      <a:cxn ang="0">
                        <a:pos x="528" y="91"/>
                      </a:cxn>
                      <a:cxn ang="0">
                        <a:pos x="527" y="89"/>
                      </a:cxn>
                      <a:cxn ang="0">
                        <a:pos x="526" y="87"/>
                      </a:cxn>
                      <a:cxn ang="0">
                        <a:pos x="525" y="87"/>
                      </a:cxn>
                    </a:cxnLst>
                    <a:rect l="0" t="0" r="r" b="b"/>
                    <a:pathLst>
                      <a:path w="534" h="246">
                        <a:moveTo>
                          <a:pt x="525" y="87"/>
                        </a:moveTo>
                        <a:lnTo>
                          <a:pt x="442" y="0"/>
                        </a:lnTo>
                        <a:lnTo>
                          <a:pt x="0" y="110"/>
                        </a:lnTo>
                        <a:lnTo>
                          <a:pt x="71" y="245"/>
                        </a:lnTo>
                        <a:lnTo>
                          <a:pt x="522" y="119"/>
                        </a:lnTo>
                        <a:lnTo>
                          <a:pt x="525" y="118"/>
                        </a:lnTo>
                        <a:lnTo>
                          <a:pt x="527" y="117"/>
                        </a:lnTo>
                        <a:lnTo>
                          <a:pt x="529" y="116"/>
                        </a:lnTo>
                        <a:lnTo>
                          <a:pt x="530" y="115"/>
                        </a:lnTo>
                        <a:lnTo>
                          <a:pt x="531" y="114"/>
                        </a:lnTo>
                        <a:lnTo>
                          <a:pt x="532" y="113"/>
                        </a:lnTo>
                        <a:lnTo>
                          <a:pt x="532" y="112"/>
                        </a:lnTo>
                        <a:lnTo>
                          <a:pt x="533" y="111"/>
                        </a:lnTo>
                        <a:lnTo>
                          <a:pt x="533" y="106"/>
                        </a:lnTo>
                        <a:lnTo>
                          <a:pt x="533" y="101"/>
                        </a:lnTo>
                        <a:lnTo>
                          <a:pt x="532" y="97"/>
                        </a:lnTo>
                        <a:lnTo>
                          <a:pt x="530" y="93"/>
                        </a:lnTo>
                        <a:lnTo>
                          <a:pt x="528" y="91"/>
                        </a:lnTo>
                        <a:lnTo>
                          <a:pt x="527" y="89"/>
                        </a:lnTo>
                        <a:lnTo>
                          <a:pt x="526" y="87"/>
                        </a:lnTo>
                        <a:lnTo>
                          <a:pt x="525" y="87"/>
                        </a:lnTo>
                      </a:path>
                    </a:pathLst>
                  </a:custGeom>
                  <a:solidFill>
                    <a:srgbClr val="DDDDDD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44" name="Freeform 32"/>
                  <p:cNvSpPr>
                    <a:spLocks/>
                  </p:cNvSpPr>
                  <p:nvPr/>
                </p:nvSpPr>
                <p:spPr bwMode="auto">
                  <a:xfrm>
                    <a:off x="4366" y="3512"/>
                    <a:ext cx="485" cy="190"/>
                  </a:xfrm>
                  <a:custGeom>
                    <a:avLst/>
                    <a:gdLst/>
                    <a:ahLst/>
                    <a:cxnLst>
                      <a:cxn ang="0">
                        <a:pos x="0" y="105"/>
                      </a:cxn>
                      <a:cxn ang="0">
                        <a:pos x="59" y="189"/>
                      </a:cxn>
                      <a:cxn ang="0">
                        <a:pos x="484" y="77"/>
                      </a:cxn>
                      <a:cxn ang="0">
                        <a:pos x="410" y="0"/>
                      </a:cxn>
                      <a:cxn ang="0">
                        <a:pos x="0" y="105"/>
                      </a:cxn>
                    </a:cxnLst>
                    <a:rect l="0" t="0" r="r" b="b"/>
                    <a:pathLst>
                      <a:path w="485" h="190">
                        <a:moveTo>
                          <a:pt x="0" y="105"/>
                        </a:moveTo>
                        <a:lnTo>
                          <a:pt x="59" y="189"/>
                        </a:lnTo>
                        <a:lnTo>
                          <a:pt x="484" y="77"/>
                        </a:lnTo>
                        <a:lnTo>
                          <a:pt x="410" y="0"/>
                        </a:lnTo>
                        <a:lnTo>
                          <a:pt x="0" y="105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45" name="Freeform 33"/>
                  <p:cNvSpPr>
                    <a:spLocks/>
                  </p:cNvSpPr>
                  <p:nvPr/>
                </p:nvSpPr>
                <p:spPr bwMode="auto">
                  <a:xfrm>
                    <a:off x="4755" y="3506"/>
                    <a:ext cx="33" cy="19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8"/>
                      </a:cxn>
                      <a:cxn ang="0">
                        <a:pos x="32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3" h="19">
                        <a:moveTo>
                          <a:pt x="0" y="5"/>
                        </a:moveTo>
                        <a:lnTo>
                          <a:pt x="7" y="18"/>
                        </a:lnTo>
                        <a:lnTo>
                          <a:pt x="32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46" name="Freeform 34"/>
                  <p:cNvSpPr>
                    <a:spLocks/>
                  </p:cNvSpPr>
                  <p:nvPr/>
                </p:nvSpPr>
                <p:spPr bwMode="auto">
                  <a:xfrm>
                    <a:off x="4749" y="3511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47" name="Freeform 35"/>
                  <p:cNvSpPr>
                    <a:spLocks/>
                  </p:cNvSpPr>
                  <p:nvPr/>
                </p:nvSpPr>
                <p:spPr bwMode="auto">
                  <a:xfrm>
                    <a:off x="4761" y="3518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48" name="Freeform 36"/>
                  <p:cNvSpPr>
                    <a:spLocks/>
                  </p:cNvSpPr>
                  <p:nvPr/>
                </p:nvSpPr>
                <p:spPr bwMode="auto">
                  <a:xfrm>
                    <a:off x="4722" y="3515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49" name="Freeform 37"/>
                  <p:cNvSpPr>
                    <a:spLocks/>
                  </p:cNvSpPr>
                  <p:nvPr/>
                </p:nvSpPr>
                <p:spPr bwMode="auto">
                  <a:xfrm>
                    <a:off x="4716" y="3521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50" name="Freeform 38"/>
                  <p:cNvSpPr>
                    <a:spLocks/>
                  </p:cNvSpPr>
                  <p:nvPr/>
                </p:nvSpPr>
                <p:spPr bwMode="auto">
                  <a:xfrm>
                    <a:off x="4728" y="3528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51" name="Freeform 39"/>
                  <p:cNvSpPr>
                    <a:spLocks/>
                  </p:cNvSpPr>
                  <p:nvPr/>
                </p:nvSpPr>
                <p:spPr bwMode="auto">
                  <a:xfrm>
                    <a:off x="4752" y="3527"/>
                    <a:ext cx="53" cy="23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8" y="22"/>
                      </a:cxn>
                      <a:cxn ang="0">
                        <a:pos x="52" y="12"/>
                      </a:cxn>
                      <a:cxn ang="0">
                        <a:pos x="41" y="0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3" h="23">
                        <a:moveTo>
                          <a:pt x="0" y="9"/>
                        </a:moveTo>
                        <a:lnTo>
                          <a:pt x="8" y="22"/>
                        </a:lnTo>
                        <a:lnTo>
                          <a:pt x="52" y="12"/>
                        </a:lnTo>
                        <a:lnTo>
                          <a:pt x="41" y="0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52" name="Freeform 40"/>
                  <p:cNvSpPr>
                    <a:spLocks/>
                  </p:cNvSpPr>
                  <p:nvPr/>
                </p:nvSpPr>
                <p:spPr bwMode="auto">
                  <a:xfrm>
                    <a:off x="4746" y="3538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53" name="Freeform 41"/>
                  <p:cNvSpPr>
                    <a:spLocks/>
                  </p:cNvSpPr>
                  <p:nvPr/>
                </p:nvSpPr>
                <p:spPr bwMode="auto">
                  <a:xfrm>
                    <a:off x="4759" y="3539"/>
                    <a:ext cx="49" cy="24"/>
                  </a:xfrm>
                  <a:custGeom>
                    <a:avLst/>
                    <a:gdLst/>
                    <a:ahLst/>
                    <a:cxnLst>
                      <a:cxn ang="0">
                        <a:pos x="0" y="23"/>
                      </a:cxn>
                      <a:cxn ang="0">
                        <a:pos x="3" y="10"/>
                      </a:cxn>
                      <a:cxn ang="0">
                        <a:pos x="45" y="0"/>
                      </a:cxn>
                      <a:cxn ang="0">
                        <a:pos x="48" y="13"/>
                      </a:cxn>
                      <a:cxn ang="0">
                        <a:pos x="0" y="23"/>
                      </a:cxn>
                    </a:cxnLst>
                    <a:rect l="0" t="0" r="r" b="b"/>
                    <a:pathLst>
                      <a:path w="49" h="24">
                        <a:moveTo>
                          <a:pt x="0" y="23"/>
                        </a:moveTo>
                        <a:lnTo>
                          <a:pt x="3" y="10"/>
                        </a:lnTo>
                        <a:lnTo>
                          <a:pt x="45" y="0"/>
                        </a:lnTo>
                        <a:lnTo>
                          <a:pt x="48" y="13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54" name="Freeform 42"/>
                  <p:cNvSpPr>
                    <a:spLocks/>
                  </p:cNvSpPr>
                  <p:nvPr/>
                </p:nvSpPr>
                <p:spPr bwMode="auto">
                  <a:xfrm>
                    <a:off x="4771" y="3544"/>
                    <a:ext cx="51" cy="22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6" y="21"/>
                      </a:cxn>
                      <a:cxn ang="0">
                        <a:pos x="50" y="11"/>
                      </a:cxn>
                      <a:cxn ang="0">
                        <a:pos x="40" y="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51" h="22">
                        <a:moveTo>
                          <a:pt x="0" y="10"/>
                        </a:moveTo>
                        <a:lnTo>
                          <a:pt x="6" y="21"/>
                        </a:lnTo>
                        <a:lnTo>
                          <a:pt x="50" y="11"/>
                        </a:lnTo>
                        <a:lnTo>
                          <a:pt x="40" y="0"/>
                        </a:lnTo>
                        <a:lnTo>
                          <a:pt x="0" y="10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55" name="Freeform 43"/>
                  <p:cNvSpPr>
                    <a:spLocks/>
                  </p:cNvSpPr>
                  <p:nvPr/>
                </p:nvSpPr>
                <p:spPr bwMode="auto">
                  <a:xfrm>
                    <a:off x="4766" y="3555"/>
                    <a:ext cx="17" cy="23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1"/>
                      </a:cxn>
                      <a:cxn ang="0">
                        <a:pos x="11" y="22"/>
                      </a:cxn>
                      <a:cxn ang="0">
                        <a:pos x="0" y="9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3">
                        <a:moveTo>
                          <a:pt x="6" y="0"/>
                        </a:moveTo>
                        <a:lnTo>
                          <a:pt x="16" y="11"/>
                        </a:lnTo>
                        <a:lnTo>
                          <a:pt x="11" y="22"/>
                        </a:lnTo>
                        <a:lnTo>
                          <a:pt x="0" y="9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56" name="Freeform 44"/>
                  <p:cNvSpPr>
                    <a:spLocks/>
                  </p:cNvSpPr>
                  <p:nvPr/>
                </p:nvSpPr>
                <p:spPr bwMode="auto">
                  <a:xfrm>
                    <a:off x="4776" y="3555"/>
                    <a:ext cx="49" cy="23"/>
                  </a:xfrm>
                  <a:custGeom>
                    <a:avLst/>
                    <a:gdLst/>
                    <a:ahLst/>
                    <a:cxnLst>
                      <a:cxn ang="0">
                        <a:pos x="0" y="22"/>
                      </a:cxn>
                      <a:cxn ang="0">
                        <a:pos x="3" y="10"/>
                      </a:cxn>
                      <a:cxn ang="0">
                        <a:pos x="45" y="0"/>
                      </a:cxn>
                      <a:cxn ang="0">
                        <a:pos x="48" y="10"/>
                      </a:cxn>
                      <a:cxn ang="0">
                        <a:pos x="0" y="22"/>
                      </a:cxn>
                    </a:cxnLst>
                    <a:rect l="0" t="0" r="r" b="b"/>
                    <a:pathLst>
                      <a:path w="49" h="23">
                        <a:moveTo>
                          <a:pt x="0" y="22"/>
                        </a:moveTo>
                        <a:lnTo>
                          <a:pt x="3" y="10"/>
                        </a:lnTo>
                        <a:lnTo>
                          <a:pt x="45" y="0"/>
                        </a:lnTo>
                        <a:lnTo>
                          <a:pt x="48" y="10"/>
                        </a:lnTo>
                        <a:lnTo>
                          <a:pt x="0" y="22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57" name="Freeform 45"/>
                  <p:cNvSpPr>
                    <a:spLocks/>
                  </p:cNvSpPr>
                  <p:nvPr/>
                </p:nvSpPr>
                <p:spPr bwMode="auto">
                  <a:xfrm>
                    <a:off x="4800" y="3563"/>
                    <a:ext cx="42" cy="21"/>
                  </a:xfrm>
                  <a:custGeom>
                    <a:avLst/>
                    <a:gdLst/>
                    <a:ahLst/>
                    <a:cxnLst>
                      <a:cxn ang="0">
                        <a:pos x="0" y="7"/>
                      </a:cxn>
                      <a:cxn ang="0">
                        <a:pos x="9" y="20"/>
                      </a:cxn>
                      <a:cxn ang="0">
                        <a:pos x="41" y="12"/>
                      </a:cxn>
                      <a:cxn ang="0">
                        <a:pos x="30" y="0"/>
                      </a:cxn>
                      <a:cxn ang="0">
                        <a:pos x="0" y="7"/>
                      </a:cxn>
                    </a:cxnLst>
                    <a:rect l="0" t="0" r="r" b="b"/>
                    <a:pathLst>
                      <a:path w="42" h="21">
                        <a:moveTo>
                          <a:pt x="0" y="7"/>
                        </a:moveTo>
                        <a:lnTo>
                          <a:pt x="9" y="20"/>
                        </a:lnTo>
                        <a:lnTo>
                          <a:pt x="41" y="12"/>
                        </a:lnTo>
                        <a:lnTo>
                          <a:pt x="30" y="0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58" name="Freeform 46"/>
                  <p:cNvSpPr>
                    <a:spLocks/>
                  </p:cNvSpPr>
                  <p:nvPr/>
                </p:nvSpPr>
                <p:spPr bwMode="auto">
                  <a:xfrm>
                    <a:off x="4794" y="3571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59" name="Freeform 47"/>
                  <p:cNvSpPr>
                    <a:spLocks/>
                  </p:cNvSpPr>
                  <p:nvPr/>
                </p:nvSpPr>
                <p:spPr bwMode="auto">
                  <a:xfrm>
                    <a:off x="4805" y="3575"/>
                    <a:ext cx="40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8"/>
                      </a:cxn>
                      <a:cxn ang="0">
                        <a:pos x="36" y="0"/>
                      </a:cxn>
                      <a:cxn ang="0">
                        <a:pos x="39" y="12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40" h="22">
                        <a:moveTo>
                          <a:pt x="0" y="21"/>
                        </a:moveTo>
                        <a:lnTo>
                          <a:pt x="4" y="8"/>
                        </a:lnTo>
                        <a:lnTo>
                          <a:pt x="36" y="0"/>
                        </a:lnTo>
                        <a:lnTo>
                          <a:pt x="39" y="12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60" name="Freeform 48"/>
                  <p:cNvSpPr>
                    <a:spLocks/>
                  </p:cNvSpPr>
                  <p:nvPr/>
                </p:nvSpPr>
                <p:spPr bwMode="auto">
                  <a:xfrm>
                    <a:off x="4691" y="3523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61" name="Freeform 49"/>
                  <p:cNvSpPr>
                    <a:spLocks/>
                  </p:cNvSpPr>
                  <p:nvPr/>
                </p:nvSpPr>
                <p:spPr bwMode="auto">
                  <a:xfrm>
                    <a:off x="4685" y="3529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62" name="Freeform 50"/>
                  <p:cNvSpPr>
                    <a:spLocks/>
                  </p:cNvSpPr>
                  <p:nvPr/>
                </p:nvSpPr>
                <p:spPr bwMode="auto">
                  <a:xfrm>
                    <a:off x="4697" y="3536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63" name="Freeform 51"/>
                  <p:cNvSpPr>
                    <a:spLocks/>
                  </p:cNvSpPr>
                  <p:nvPr/>
                </p:nvSpPr>
                <p:spPr bwMode="auto">
                  <a:xfrm>
                    <a:off x="4719" y="3539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64" name="Freeform 52"/>
                  <p:cNvSpPr>
                    <a:spLocks/>
                  </p:cNvSpPr>
                  <p:nvPr/>
                </p:nvSpPr>
                <p:spPr bwMode="auto">
                  <a:xfrm>
                    <a:off x="4713" y="3545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65" name="Freeform 53"/>
                  <p:cNvSpPr>
                    <a:spLocks/>
                  </p:cNvSpPr>
                  <p:nvPr/>
                </p:nvSpPr>
                <p:spPr bwMode="auto">
                  <a:xfrm>
                    <a:off x="4725" y="3552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66" name="Freeform 54"/>
                  <p:cNvSpPr>
                    <a:spLocks/>
                  </p:cNvSpPr>
                  <p:nvPr/>
                </p:nvSpPr>
                <p:spPr bwMode="auto">
                  <a:xfrm>
                    <a:off x="4743" y="3555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6" y="19"/>
                      </a:cxn>
                      <a:cxn ang="0">
                        <a:pos x="32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3" h="20">
                        <a:moveTo>
                          <a:pt x="0" y="5"/>
                        </a:moveTo>
                        <a:lnTo>
                          <a:pt x="6" y="19"/>
                        </a:lnTo>
                        <a:lnTo>
                          <a:pt x="32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67" name="Freeform 55"/>
                  <p:cNvSpPr>
                    <a:spLocks/>
                  </p:cNvSpPr>
                  <p:nvPr/>
                </p:nvSpPr>
                <p:spPr bwMode="auto">
                  <a:xfrm>
                    <a:off x="4737" y="3560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68" name="Freeform 56"/>
                  <p:cNvSpPr>
                    <a:spLocks/>
                  </p:cNvSpPr>
                  <p:nvPr/>
                </p:nvSpPr>
                <p:spPr bwMode="auto">
                  <a:xfrm>
                    <a:off x="4749" y="3567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6"/>
                      </a:cxn>
                      <a:cxn ang="0">
                        <a:pos x="26" y="0"/>
                      </a:cxn>
                      <a:cxn ang="0">
                        <a:pos x="29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6"/>
                        </a:lnTo>
                        <a:lnTo>
                          <a:pt x="26" y="0"/>
                        </a:lnTo>
                        <a:lnTo>
                          <a:pt x="29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69" name="Freeform 57"/>
                  <p:cNvSpPr>
                    <a:spLocks/>
                  </p:cNvSpPr>
                  <p:nvPr/>
                </p:nvSpPr>
                <p:spPr bwMode="auto">
                  <a:xfrm>
                    <a:off x="4767" y="3572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70" name="Freeform 58"/>
                  <p:cNvSpPr>
                    <a:spLocks/>
                  </p:cNvSpPr>
                  <p:nvPr/>
                </p:nvSpPr>
                <p:spPr bwMode="auto">
                  <a:xfrm>
                    <a:off x="4761" y="3578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71" name="Freeform 59"/>
                  <p:cNvSpPr>
                    <a:spLocks/>
                  </p:cNvSpPr>
                  <p:nvPr/>
                </p:nvSpPr>
                <p:spPr bwMode="auto">
                  <a:xfrm>
                    <a:off x="4773" y="3585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72" name="Freeform 60"/>
                  <p:cNvSpPr>
                    <a:spLocks/>
                  </p:cNvSpPr>
                  <p:nvPr/>
                </p:nvSpPr>
                <p:spPr bwMode="auto">
                  <a:xfrm>
                    <a:off x="4658" y="3532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73" name="Freeform 61"/>
                  <p:cNvSpPr>
                    <a:spLocks/>
                  </p:cNvSpPr>
                  <p:nvPr/>
                </p:nvSpPr>
                <p:spPr bwMode="auto">
                  <a:xfrm>
                    <a:off x="4653" y="3538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5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0"/>
                      </a:cxn>
                      <a:cxn ang="0">
                        <a:pos x="5" y="0"/>
                      </a:cxn>
                    </a:cxnLst>
                    <a:rect l="0" t="0" r="r" b="b"/>
                    <a:pathLst>
                      <a:path w="17" h="27">
                        <a:moveTo>
                          <a:pt x="5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0"/>
                        </a:lnTo>
                        <a:lnTo>
                          <a:pt x="5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74" name="Freeform 62"/>
                  <p:cNvSpPr>
                    <a:spLocks/>
                  </p:cNvSpPr>
                  <p:nvPr/>
                </p:nvSpPr>
                <p:spPr bwMode="auto">
                  <a:xfrm>
                    <a:off x="4664" y="3545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75" name="Freeform 63"/>
                  <p:cNvSpPr>
                    <a:spLocks/>
                  </p:cNvSpPr>
                  <p:nvPr/>
                </p:nvSpPr>
                <p:spPr bwMode="auto">
                  <a:xfrm>
                    <a:off x="4686" y="3547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0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0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76" name="Freeform 64"/>
                  <p:cNvSpPr>
                    <a:spLocks/>
                  </p:cNvSpPr>
                  <p:nvPr/>
                </p:nvSpPr>
                <p:spPr bwMode="auto">
                  <a:xfrm>
                    <a:off x="4680" y="3553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77" name="Freeform 65"/>
                  <p:cNvSpPr>
                    <a:spLocks/>
                  </p:cNvSpPr>
                  <p:nvPr/>
                </p:nvSpPr>
                <p:spPr bwMode="auto">
                  <a:xfrm>
                    <a:off x="4692" y="3560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78" name="Freeform 66"/>
                  <p:cNvSpPr>
                    <a:spLocks/>
                  </p:cNvSpPr>
                  <p:nvPr/>
                </p:nvSpPr>
                <p:spPr bwMode="auto">
                  <a:xfrm>
                    <a:off x="4710" y="3564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79" name="Freeform 67"/>
                  <p:cNvSpPr>
                    <a:spLocks/>
                  </p:cNvSpPr>
                  <p:nvPr/>
                </p:nvSpPr>
                <p:spPr bwMode="auto">
                  <a:xfrm>
                    <a:off x="4704" y="3570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80" name="Freeform 68"/>
                  <p:cNvSpPr>
                    <a:spLocks/>
                  </p:cNvSpPr>
                  <p:nvPr/>
                </p:nvSpPr>
                <p:spPr bwMode="auto">
                  <a:xfrm>
                    <a:off x="4716" y="3577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81" name="Freeform 69"/>
                  <p:cNvSpPr>
                    <a:spLocks/>
                  </p:cNvSpPr>
                  <p:nvPr/>
                </p:nvSpPr>
                <p:spPr bwMode="auto">
                  <a:xfrm>
                    <a:off x="4734" y="3581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82" name="Freeform 70"/>
                  <p:cNvSpPr>
                    <a:spLocks/>
                  </p:cNvSpPr>
                  <p:nvPr/>
                </p:nvSpPr>
                <p:spPr bwMode="auto">
                  <a:xfrm>
                    <a:off x="4728" y="3587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83" name="Freeform 71"/>
                  <p:cNvSpPr>
                    <a:spLocks/>
                  </p:cNvSpPr>
                  <p:nvPr/>
                </p:nvSpPr>
                <p:spPr bwMode="auto">
                  <a:xfrm>
                    <a:off x="4740" y="3594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84" name="Freeform 72"/>
                  <p:cNvSpPr>
                    <a:spLocks/>
                  </p:cNvSpPr>
                  <p:nvPr/>
                </p:nvSpPr>
                <p:spPr bwMode="auto">
                  <a:xfrm>
                    <a:off x="4625" y="3538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85" name="Freeform 73"/>
                  <p:cNvSpPr>
                    <a:spLocks/>
                  </p:cNvSpPr>
                  <p:nvPr/>
                </p:nvSpPr>
                <p:spPr bwMode="auto">
                  <a:xfrm>
                    <a:off x="4619" y="3544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86" name="Freeform 74"/>
                  <p:cNvSpPr>
                    <a:spLocks/>
                  </p:cNvSpPr>
                  <p:nvPr/>
                </p:nvSpPr>
                <p:spPr bwMode="auto">
                  <a:xfrm>
                    <a:off x="4631" y="3551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87" name="Freeform 75"/>
                  <p:cNvSpPr>
                    <a:spLocks/>
                  </p:cNvSpPr>
                  <p:nvPr/>
                </p:nvSpPr>
                <p:spPr bwMode="auto">
                  <a:xfrm>
                    <a:off x="4650" y="3554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88" name="Freeform 76"/>
                  <p:cNvSpPr>
                    <a:spLocks/>
                  </p:cNvSpPr>
                  <p:nvPr/>
                </p:nvSpPr>
                <p:spPr bwMode="auto">
                  <a:xfrm>
                    <a:off x="4644" y="3560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89" name="Freeform 77"/>
                  <p:cNvSpPr>
                    <a:spLocks/>
                  </p:cNvSpPr>
                  <p:nvPr/>
                </p:nvSpPr>
                <p:spPr bwMode="auto">
                  <a:xfrm>
                    <a:off x="4656" y="3567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90" name="Freeform 78"/>
                  <p:cNvSpPr>
                    <a:spLocks/>
                  </p:cNvSpPr>
                  <p:nvPr/>
                </p:nvSpPr>
                <p:spPr bwMode="auto">
                  <a:xfrm>
                    <a:off x="4677" y="3570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91" name="Freeform 79"/>
                  <p:cNvSpPr>
                    <a:spLocks/>
                  </p:cNvSpPr>
                  <p:nvPr/>
                </p:nvSpPr>
                <p:spPr bwMode="auto">
                  <a:xfrm>
                    <a:off x="4671" y="3576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92" name="Freeform 80"/>
                  <p:cNvSpPr>
                    <a:spLocks/>
                  </p:cNvSpPr>
                  <p:nvPr/>
                </p:nvSpPr>
                <p:spPr bwMode="auto">
                  <a:xfrm>
                    <a:off x="4683" y="3583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93" name="Freeform 81"/>
                  <p:cNvSpPr>
                    <a:spLocks/>
                  </p:cNvSpPr>
                  <p:nvPr/>
                </p:nvSpPr>
                <p:spPr bwMode="auto">
                  <a:xfrm>
                    <a:off x="4703" y="3590"/>
                    <a:ext cx="30" cy="18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6" y="17"/>
                      </a:cxn>
                      <a:cxn ang="0">
                        <a:pos x="29" y="12"/>
                      </a:cxn>
                      <a:cxn ang="0">
                        <a:pos x="19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0" h="18">
                        <a:moveTo>
                          <a:pt x="0" y="5"/>
                        </a:moveTo>
                        <a:lnTo>
                          <a:pt x="6" y="17"/>
                        </a:lnTo>
                        <a:lnTo>
                          <a:pt x="29" y="12"/>
                        </a:lnTo>
                        <a:lnTo>
                          <a:pt x="19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94" name="Freeform 82"/>
                  <p:cNvSpPr>
                    <a:spLocks/>
                  </p:cNvSpPr>
                  <p:nvPr/>
                </p:nvSpPr>
                <p:spPr bwMode="auto">
                  <a:xfrm>
                    <a:off x="4697" y="3595"/>
                    <a:ext cx="17" cy="25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1"/>
                      </a:cxn>
                      <a:cxn ang="0">
                        <a:pos x="10" y="24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5">
                        <a:moveTo>
                          <a:pt x="6" y="0"/>
                        </a:moveTo>
                        <a:lnTo>
                          <a:pt x="16" y="11"/>
                        </a:lnTo>
                        <a:lnTo>
                          <a:pt x="10" y="24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95" name="Freeform 83"/>
                  <p:cNvSpPr>
                    <a:spLocks/>
                  </p:cNvSpPr>
                  <p:nvPr/>
                </p:nvSpPr>
                <p:spPr bwMode="auto">
                  <a:xfrm>
                    <a:off x="4708" y="3602"/>
                    <a:ext cx="28" cy="18"/>
                  </a:xfrm>
                  <a:custGeom>
                    <a:avLst/>
                    <a:gdLst/>
                    <a:ahLst/>
                    <a:cxnLst>
                      <a:cxn ang="0">
                        <a:pos x="0" y="17"/>
                      </a:cxn>
                      <a:cxn ang="0">
                        <a:pos x="4" y="4"/>
                      </a:cxn>
                      <a:cxn ang="0">
                        <a:pos x="24" y="0"/>
                      </a:cxn>
                      <a:cxn ang="0">
                        <a:pos x="27" y="11"/>
                      </a:cxn>
                      <a:cxn ang="0">
                        <a:pos x="0" y="17"/>
                      </a:cxn>
                    </a:cxnLst>
                    <a:rect l="0" t="0" r="r" b="b"/>
                    <a:pathLst>
                      <a:path w="28" h="18">
                        <a:moveTo>
                          <a:pt x="0" y="17"/>
                        </a:moveTo>
                        <a:lnTo>
                          <a:pt x="4" y="4"/>
                        </a:lnTo>
                        <a:lnTo>
                          <a:pt x="24" y="0"/>
                        </a:lnTo>
                        <a:lnTo>
                          <a:pt x="27" y="11"/>
                        </a:lnTo>
                        <a:lnTo>
                          <a:pt x="0" y="17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96" name="Freeform 84"/>
                  <p:cNvSpPr>
                    <a:spLocks/>
                  </p:cNvSpPr>
                  <p:nvPr/>
                </p:nvSpPr>
                <p:spPr bwMode="auto">
                  <a:xfrm>
                    <a:off x="4591" y="3548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3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4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3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97" name="Freeform 85"/>
                  <p:cNvSpPr>
                    <a:spLocks/>
                  </p:cNvSpPr>
                  <p:nvPr/>
                </p:nvSpPr>
                <p:spPr bwMode="auto">
                  <a:xfrm>
                    <a:off x="4585" y="3553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98" name="Freeform 86"/>
                  <p:cNvSpPr>
                    <a:spLocks/>
                  </p:cNvSpPr>
                  <p:nvPr/>
                </p:nvSpPr>
                <p:spPr bwMode="auto">
                  <a:xfrm>
                    <a:off x="4597" y="3560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2999" name="Freeform 87"/>
                  <p:cNvSpPr>
                    <a:spLocks/>
                  </p:cNvSpPr>
                  <p:nvPr/>
                </p:nvSpPr>
                <p:spPr bwMode="auto">
                  <a:xfrm>
                    <a:off x="4616" y="3564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3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4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3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00" name="Freeform 88"/>
                  <p:cNvSpPr>
                    <a:spLocks/>
                  </p:cNvSpPr>
                  <p:nvPr/>
                </p:nvSpPr>
                <p:spPr bwMode="auto">
                  <a:xfrm>
                    <a:off x="4610" y="3569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01" name="Freeform 89"/>
                  <p:cNvSpPr>
                    <a:spLocks/>
                  </p:cNvSpPr>
                  <p:nvPr/>
                </p:nvSpPr>
                <p:spPr bwMode="auto">
                  <a:xfrm>
                    <a:off x="4622" y="3576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02" name="Freeform 90"/>
                  <p:cNvSpPr>
                    <a:spLocks/>
                  </p:cNvSpPr>
                  <p:nvPr/>
                </p:nvSpPr>
                <p:spPr bwMode="auto">
                  <a:xfrm>
                    <a:off x="4643" y="3580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4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03" name="Freeform 91"/>
                  <p:cNvSpPr>
                    <a:spLocks/>
                  </p:cNvSpPr>
                  <p:nvPr/>
                </p:nvSpPr>
                <p:spPr bwMode="auto">
                  <a:xfrm>
                    <a:off x="4637" y="3585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04" name="Freeform 92"/>
                  <p:cNvSpPr>
                    <a:spLocks/>
                  </p:cNvSpPr>
                  <p:nvPr/>
                </p:nvSpPr>
                <p:spPr bwMode="auto">
                  <a:xfrm>
                    <a:off x="4649" y="3593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05" name="Freeform 93"/>
                  <p:cNvSpPr>
                    <a:spLocks/>
                  </p:cNvSpPr>
                  <p:nvPr/>
                </p:nvSpPr>
                <p:spPr bwMode="auto">
                  <a:xfrm>
                    <a:off x="4558" y="3556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0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0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06" name="Freeform 94"/>
                  <p:cNvSpPr>
                    <a:spLocks/>
                  </p:cNvSpPr>
                  <p:nvPr/>
                </p:nvSpPr>
                <p:spPr bwMode="auto">
                  <a:xfrm>
                    <a:off x="4552" y="3562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07" name="Freeform 95"/>
                  <p:cNvSpPr>
                    <a:spLocks/>
                  </p:cNvSpPr>
                  <p:nvPr/>
                </p:nvSpPr>
                <p:spPr bwMode="auto">
                  <a:xfrm>
                    <a:off x="4564" y="3569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08" name="Freeform 96"/>
                  <p:cNvSpPr>
                    <a:spLocks/>
                  </p:cNvSpPr>
                  <p:nvPr/>
                </p:nvSpPr>
                <p:spPr bwMode="auto">
                  <a:xfrm>
                    <a:off x="4583" y="3572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09" name="Freeform 97"/>
                  <p:cNvSpPr>
                    <a:spLocks/>
                  </p:cNvSpPr>
                  <p:nvPr/>
                </p:nvSpPr>
                <p:spPr bwMode="auto">
                  <a:xfrm>
                    <a:off x="4577" y="3578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10" name="Freeform 98"/>
                  <p:cNvSpPr>
                    <a:spLocks/>
                  </p:cNvSpPr>
                  <p:nvPr/>
                </p:nvSpPr>
                <p:spPr bwMode="auto">
                  <a:xfrm>
                    <a:off x="4589" y="3585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11" name="Freeform 99"/>
                  <p:cNvSpPr>
                    <a:spLocks/>
                  </p:cNvSpPr>
                  <p:nvPr/>
                </p:nvSpPr>
                <p:spPr bwMode="auto">
                  <a:xfrm>
                    <a:off x="4610" y="3588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12" name="Freeform 100"/>
                  <p:cNvSpPr>
                    <a:spLocks/>
                  </p:cNvSpPr>
                  <p:nvPr/>
                </p:nvSpPr>
                <p:spPr bwMode="auto">
                  <a:xfrm>
                    <a:off x="4604" y="3594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13" name="Freeform 101"/>
                  <p:cNvSpPr>
                    <a:spLocks/>
                  </p:cNvSpPr>
                  <p:nvPr/>
                </p:nvSpPr>
                <p:spPr bwMode="auto">
                  <a:xfrm>
                    <a:off x="4616" y="3601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14" name="Freeform 102"/>
                  <p:cNvSpPr>
                    <a:spLocks/>
                  </p:cNvSpPr>
                  <p:nvPr/>
                </p:nvSpPr>
                <p:spPr bwMode="auto">
                  <a:xfrm>
                    <a:off x="4525" y="3565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15" name="Freeform 103"/>
                  <p:cNvSpPr>
                    <a:spLocks/>
                  </p:cNvSpPr>
                  <p:nvPr/>
                </p:nvSpPr>
                <p:spPr bwMode="auto">
                  <a:xfrm>
                    <a:off x="4519" y="3571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16" name="Freeform 104"/>
                  <p:cNvSpPr>
                    <a:spLocks/>
                  </p:cNvSpPr>
                  <p:nvPr/>
                </p:nvSpPr>
                <p:spPr bwMode="auto">
                  <a:xfrm>
                    <a:off x="4531" y="3578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17" name="Freeform 105"/>
                  <p:cNvSpPr>
                    <a:spLocks/>
                  </p:cNvSpPr>
                  <p:nvPr/>
                </p:nvSpPr>
                <p:spPr bwMode="auto">
                  <a:xfrm>
                    <a:off x="4551" y="3581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20"/>
                      </a:cxn>
                      <a:cxn ang="0">
                        <a:pos x="33" y="14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6" y="20"/>
                        </a:lnTo>
                        <a:lnTo>
                          <a:pt x="33" y="14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18" name="Freeform 106"/>
                  <p:cNvSpPr>
                    <a:spLocks/>
                  </p:cNvSpPr>
                  <p:nvPr/>
                </p:nvSpPr>
                <p:spPr bwMode="auto">
                  <a:xfrm>
                    <a:off x="4544" y="3587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17" h="28">
                        <a:moveTo>
                          <a:pt x="7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19" name="Freeform 107"/>
                  <p:cNvSpPr>
                    <a:spLocks/>
                  </p:cNvSpPr>
                  <p:nvPr/>
                </p:nvSpPr>
                <p:spPr bwMode="auto">
                  <a:xfrm>
                    <a:off x="4557" y="3595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7" y="0"/>
                      </a:cxn>
                      <a:cxn ang="0">
                        <a:pos x="30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7" y="0"/>
                        </a:lnTo>
                        <a:lnTo>
                          <a:pt x="30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20" name="Freeform 108"/>
                  <p:cNvSpPr>
                    <a:spLocks/>
                  </p:cNvSpPr>
                  <p:nvPr/>
                </p:nvSpPr>
                <p:spPr bwMode="auto">
                  <a:xfrm>
                    <a:off x="4578" y="3598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21" name="Freeform 109"/>
                  <p:cNvSpPr>
                    <a:spLocks/>
                  </p:cNvSpPr>
                  <p:nvPr/>
                </p:nvSpPr>
                <p:spPr bwMode="auto">
                  <a:xfrm>
                    <a:off x="4572" y="3604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22" name="Freeform 110"/>
                  <p:cNvSpPr>
                    <a:spLocks/>
                  </p:cNvSpPr>
                  <p:nvPr/>
                </p:nvSpPr>
                <p:spPr bwMode="auto">
                  <a:xfrm>
                    <a:off x="4584" y="3611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23" name="Freeform 111"/>
                  <p:cNvSpPr>
                    <a:spLocks/>
                  </p:cNvSpPr>
                  <p:nvPr/>
                </p:nvSpPr>
                <p:spPr bwMode="auto">
                  <a:xfrm>
                    <a:off x="4490" y="3574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24" name="Freeform 112"/>
                  <p:cNvSpPr>
                    <a:spLocks/>
                  </p:cNvSpPr>
                  <p:nvPr/>
                </p:nvSpPr>
                <p:spPr bwMode="auto">
                  <a:xfrm>
                    <a:off x="4484" y="3580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25" name="Freeform 113"/>
                  <p:cNvSpPr>
                    <a:spLocks/>
                  </p:cNvSpPr>
                  <p:nvPr/>
                </p:nvSpPr>
                <p:spPr bwMode="auto">
                  <a:xfrm>
                    <a:off x="4496" y="3587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26" name="Freeform 114"/>
                  <p:cNvSpPr>
                    <a:spLocks/>
                  </p:cNvSpPr>
                  <p:nvPr/>
                </p:nvSpPr>
                <p:spPr bwMode="auto">
                  <a:xfrm>
                    <a:off x="4516" y="3591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27" name="Freeform 115"/>
                  <p:cNvSpPr>
                    <a:spLocks/>
                  </p:cNvSpPr>
                  <p:nvPr/>
                </p:nvSpPr>
                <p:spPr bwMode="auto">
                  <a:xfrm>
                    <a:off x="4510" y="3597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28" name="Freeform 116"/>
                  <p:cNvSpPr>
                    <a:spLocks/>
                  </p:cNvSpPr>
                  <p:nvPr/>
                </p:nvSpPr>
                <p:spPr bwMode="auto">
                  <a:xfrm>
                    <a:off x="4522" y="3604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29" name="Freeform 117"/>
                  <p:cNvSpPr>
                    <a:spLocks/>
                  </p:cNvSpPr>
                  <p:nvPr/>
                </p:nvSpPr>
                <p:spPr bwMode="auto">
                  <a:xfrm>
                    <a:off x="4544" y="3607"/>
                    <a:ext cx="35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30" name="Freeform 118"/>
                  <p:cNvSpPr>
                    <a:spLocks/>
                  </p:cNvSpPr>
                  <p:nvPr/>
                </p:nvSpPr>
                <p:spPr bwMode="auto">
                  <a:xfrm>
                    <a:off x="4538" y="3613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31" name="Freeform 119"/>
                  <p:cNvSpPr>
                    <a:spLocks/>
                  </p:cNvSpPr>
                  <p:nvPr/>
                </p:nvSpPr>
                <p:spPr bwMode="auto">
                  <a:xfrm>
                    <a:off x="4550" y="3620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32" name="Freeform 120"/>
                  <p:cNvSpPr>
                    <a:spLocks/>
                  </p:cNvSpPr>
                  <p:nvPr/>
                </p:nvSpPr>
                <p:spPr bwMode="auto">
                  <a:xfrm>
                    <a:off x="4455" y="3583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33" name="Freeform 121"/>
                  <p:cNvSpPr>
                    <a:spLocks/>
                  </p:cNvSpPr>
                  <p:nvPr/>
                </p:nvSpPr>
                <p:spPr bwMode="auto">
                  <a:xfrm>
                    <a:off x="4449" y="3589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34" name="Freeform 122"/>
                  <p:cNvSpPr>
                    <a:spLocks/>
                  </p:cNvSpPr>
                  <p:nvPr/>
                </p:nvSpPr>
                <p:spPr bwMode="auto">
                  <a:xfrm>
                    <a:off x="4461" y="3596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35" name="Freeform 123"/>
                  <p:cNvSpPr>
                    <a:spLocks/>
                  </p:cNvSpPr>
                  <p:nvPr/>
                </p:nvSpPr>
                <p:spPr bwMode="auto">
                  <a:xfrm>
                    <a:off x="4481" y="3600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5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36" name="Freeform 124"/>
                  <p:cNvSpPr>
                    <a:spLocks/>
                  </p:cNvSpPr>
                  <p:nvPr/>
                </p:nvSpPr>
                <p:spPr bwMode="auto">
                  <a:xfrm>
                    <a:off x="4475" y="3605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37" name="Freeform 125"/>
                  <p:cNvSpPr>
                    <a:spLocks/>
                  </p:cNvSpPr>
                  <p:nvPr/>
                </p:nvSpPr>
                <p:spPr bwMode="auto">
                  <a:xfrm>
                    <a:off x="4487" y="3613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38" name="Freeform 126"/>
                  <p:cNvSpPr>
                    <a:spLocks/>
                  </p:cNvSpPr>
                  <p:nvPr/>
                </p:nvSpPr>
                <p:spPr bwMode="auto">
                  <a:xfrm>
                    <a:off x="4509" y="3616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39" name="Freeform 127"/>
                  <p:cNvSpPr>
                    <a:spLocks/>
                  </p:cNvSpPr>
                  <p:nvPr/>
                </p:nvSpPr>
                <p:spPr bwMode="auto">
                  <a:xfrm>
                    <a:off x="4503" y="3622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40" name="Freeform 128"/>
                  <p:cNvSpPr>
                    <a:spLocks/>
                  </p:cNvSpPr>
                  <p:nvPr/>
                </p:nvSpPr>
                <p:spPr bwMode="auto">
                  <a:xfrm>
                    <a:off x="4515" y="3629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41" name="Freeform 129"/>
                  <p:cNvSpPr>
                    <a:spLocks/>
                  </p:cNvSpPr>
                  <p:nvPr/>
                </p:nvSpPr>
                <p:spPr bwMode="auto">
                  <a:xfrm>
                    <a:off x="4534" y="3598"/>
                    <a:ext cx="173" cy="56"/>
                  </a:xfrm>
                  <a:custGeom>
                    <a:avLst/>
                    <a:gdLst/>
                    <a:ahLst/>
                    <a:cxnLst>
                      <a:cxn ang="0">
                        <a:pos x="0" y="42"/>
                      </a:cxn>
                      <a:cxn ang="0">
                        <a:pos x="7" y="55"/>
                      </a:cxn>
                      <a:cxn ang="0">
                        <a:pos x="172" y="13"/>
                      </a:cxn>
                      <a:cxn ang="0">
                        <a:pos x="160" y="0"/>
                      </a:cxn>
                      <a:cxn ang="0">
                        <a:pos x="0" y="42"/>
                      </a:cxn>
                    </a:cxnLst>
                    <a:rect l="0" t="0" r="r" b="b"/>
                    <a:pathLst>
                      <a:path w="173" h="56">
                        <a:moveTo>
                          <a:pt x="0" y="42"/>
                        </a:moveTo>
                        <a:lnTo>
                          <a:pt x="7" y="55"/>
                        </a:lnTo>
                        <a:lnTo>
                          <a:pt x="172" y="13"/>
                        </a:lnTo>
                        <a:lnTo>
                          <a:pt x="160" y="0"/>
                        </a:lnTo>
                        <a:lnTo>
                          <a:pt x="0" y="42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42" name="Freeform 130"/>
                  <p:cNvSpPr>
                    <a:spLocks/>
                  </p:cNvSpPr>
                  <p:nvPr/>
                </p:nvSpPr>
                <p:spPr bwMode="auto">
                  <a:xfrm>
                    <a:off x="4528" y="3640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43" name="Freeform 131"/>
                  <p:cNvSpPr>
                    <a:spLocks/>
                  </p:cNvSpPr>
                  <p:nvPr/>
                </p:nvSpPr>
                <p:spPr bwMode="auto">
                  <a:xfrm>
                    <a:off x="4541" y="3609"/>
                    <a:ext cx="165" cy="59"/>
                  </a:xfrm>
                  <a:custGeom>
                    <a:avLst/>
                    <a:gdLst/>
                    <a:ahLst/>
                    <a:cxnLst>
                      <a:cxn ang="0">
                        <a:pos x="0" y="58"/>
                      </a:cxn>
                      <a:cxn ang="0">
                        <a:pos x="3" y="42"/>
                      </a:cxn>
                      <a:cxn ang="0">
                        <a:pos x="162" y="0"/>
                      </a:cxn>
                      <a:cxn ang="0">
                        <a:pos x="164" y="11"/>
                      </a:cxn>
                      <a:cxn ang="0">
                        <a:pos x="0" y="58"/>
                      </a:cxn>
                    </a:cxnLst>
                    <a:rect l="0" t="0" r="r" b="b"/>
                    <a:pathLst>
                      <a:path w="165" h="59">
                        <a:moveTo>
                          <a:pt x="0" y="58"/>
                        </a:moveTo>
                        <a:lnTo>
                          <a:pt x="3" y="42"/>
                        </a:lnTo>
                        <a:lnTo>
                          <a:pt x="162" y="0"/>
                        </a:lnTo>
                        <a:lnTo>
                          <a:pt x="164" y="11"/>
                        </a:lnTo>
                        <a:lnTo>
                          <a:pt x="0" y="58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44" name="Freeform 132"/>
                  <p:cNvSpPr>
                    <a:spLocks/>
                  </p:cNvSpPr>
                  <p:nvPr/>
                </p:nvSpPr>
                <p:spPr bwMode="auto">
                  <a:xfrm>
                    <a:off x="4420" y="3592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45" name="Freeform 133"/>
                  <p:cNvSpPr>
                    <a:spLocks/>
                  </p:cNvSpPr>
                  <p:nvPr/>
                </p:nvSpPr>
                <p:spPr bwMode="auto">
                  <a:xfrm>
                    <a:off x="4413" y="3598"/>
                    <a:ext cx="18" cy="28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17" y="12"/>
                      </a:cxn>
                      <a:cxn ang="0">
                        <a:pos x="12" y="27"/>
                      </a:cxn>
                      <a:cxn ang="0">
                        <a:pos x="0" y="11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18" h="28">
                        <a:moveTo>
                          <a:pt x="7" y="0"/>
                        </a:moveTo>
                        <a:lnTo>
                          <a:pt x="17" y="12"/>
                        </a:lnTo>
                        <a:lnTo>
                          <a:pt x="12" y="27"/>
                        </a:lnTo>
                        <a:lnTo>
                          <a:pt x="0" y="11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46" name="Freeform 134"/>
                  <p:cNvSpPr>
                    <a:spLocks/>
                  </p:cNvSpPr>
                  <p:nvPr/>
                </p:nvSpPr>
                <p:spPr bwMode="auto">
                  <a:xfrm>
                    <a:off x="4426" y="3605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47" name="Freeform 135"/>
                  <p:cNvSpPr>
                    <a:spLocks/>
                  </p:cNvSpPr>
                  <p:nvPr/>
                </p:nvSpPr>
                <p:spPr bwMode="auto">
                  <a:xfrm>
                    <a:off x="4383" y="3601"/>
                    <a:ext cx="35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48" name="Freeform 136"/>
                  <p:cNvSpPr>
                    <a:spLocks/>
                  </p:cNvSpPr>
                  <p:nvPr/>
                </p:nvSpPr>
                <p:spPr bwMode="auto">
                  <a:xfrm>
                    <a:off x="4377" y="3607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49" name="Freeform 137"/>
                  <p:cNvSpPr>
                    <a:spLocks/>
                  </p:cNvSpPr>
                  <p:nvPr/>
                </p:nvSpPr>
                <p:spPr bwMode="auto">
                  <a:xfrm>
                    <a:off x="4389" y="3614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50" name="Freeform 138"/>
                  <p:cNvSpPr>
                    <a:spLocks/>
                  </p:cNvSpPr>
                  <p:nvPr/>
                </p:nvSpPr>
                <p:spPr bwMode="auto">
                  <a:xfrm>
                    <a:off x="4394" y="3618"/>
                    <a:ext cx="51" cy="23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9" y="22"/>
                      </a:cxn>
                      <a:cxn ang="0">
                        <a:pos x="50" y="12"/>
                      </a:cxn>
                      <a:cxn ang="0">
                        <a:pos x="39" y="0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1" h="23">
                        <a:moveTo>
                          <a:pt x="0" y="9"/>
                        </a:moveTo>
                        <a:lnTo>
                          <a:pt x="9" y="22"/>
                        </a:lnTo>
                        <a:lnTo>
                          <a:pt x="50" y="12"/>
                        </a:lnTo>
                        <a:lnTo>
                          <a:pt x="39" y="0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51" name="Freeform 139"/>
                  <p:cNvSpPr>
                    <a:spLocks/>
                  </p:cNvSpPr>
                  <p:nvPr/>
                </p:nvSpPr>
                <p:spPr bwMode="auto">
                  <a:xfrm>
                    <a:off x="4389" y="3628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2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2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52" name="Freeform 140"/>
                  <p:cNvSpPr>
                    <a:spLocks/>
                  </p:cNvSpPr>
                  <p:nvPr/>
                </p:nvSpPr>
                <p:spPr bwMode="auto">
                  <a:xfrm>
                    <a:off x="4401" y="3630"/>
                    <a:ext cx="47" cy="25"/>
                  </a:xfrm>
                  <a:custGeom>
                    <a:avLst/>
                    <a:gdLst/>
                    <a:ahLst/>
                    <a:cxnLst>
                      <a:cxn ang="0">
                        <a:pos x="0" y="24"/>
                      </a:cxn>
                      <a:cxn ang="0">
                        <a:pos x="4" y="9"/>
                      </a:cxn>
                      <a:cxn ang="0">
                        <a:pos x="43" y="0"/>
                      </a:cxn>
                      <a:cxn ang="0">
                        <a:pos x="46" y="13"/>
                      </a:cxn>
                      <a:cxn ang="0">
                        <a:pos x="0" y="24"/>
                      </a:cxn>
                    </a:cxnLst>
                    <a:rect l="0" t="0" r="r" b="b"/>
                    <a:pathLst>
                      <a:path w="47" h="25">
                        <a:moveTo>
                          <a:pt x="0" y="24"/>
                        </a:moveTo>
                        <a:lnTo>
                          <a:pt x="4" y="9"/>
                        </a:lnTo>
                        <a:lnTo>
                          <a:pt x="43" y="0"/>
                        </a:lnTo>
                        <a:lnTo>
                          <a:pt x="46" y="13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53" name="Freeform 141"/>
                  <p:cNvSpPr>
                    <a:spLocks/>
                  </p:cNvSpPr>
                  <p:nvPr/>
                </p:nvSpPr>
                <p:spPr bwMode="auto">
                  <a:xfrm>
                    <a:off x="4446" y="3608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54" name="Freeform 142"/>
                  <p:cNvSpPr>
                    <a:spLocks/>
                  </p:cNvSpPr>
                  <p:nvPr/>
                </p:nvSpPr>
                <p:spPr bwMode="auto">
                  <a:xfrm>
                    <a:off x="4440" y="3614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55" name="Freeform 143"/>
                  <p:cNvSpPr>
                    <a:spLocks/>
                  </p:cNvSpPr>
                  <p:nvPr/>
                </p:nvSpPr>
                <p:spPr bwMode="auto">
                  <a:xfrm>
                    <a:off x="4452" y="3621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56" name="Freeform 144"/>
                  <p:cNvSpPr>
                    <a:spLocks/>
                  </p:cNvSpPr>
                  <p:nvPr/>
                </p:nvSpPr>
                <p:spPr bwMode="auto">
                  <a:xfrm>
                    <a:off x="4474" y="3625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57" name="Freeform 145"/>
                  <p:cNvSpPr>
                    <a:spLocks/>
                  </p:cNvSpPr>
                  <p:nvPr/>
                </p:nvSpPr>
                <p:spPr bwMode="auto">
                  <a:xfrm>
                    <a:off x="4468" y="3631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58" name="Freeform 146"/>
                  <p:cNvSpPr>
                    <a:spLocks/>
                  </p:cNvSpPr>
                  <p:nvPr/>
                </p:nvSpPr>
                <p:spPr bwMode="auto">
                  <a:xfrm>
                    <a:off x="4480" y="3638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59" name="Freeform 147"/>
                  <p:cNvSpPr>
                    <a:spLocks/>
                  </p:cNvSpPr>
                  <p:nvPr/>
                </p:nvSpPr>
                <p:spPr bwMode="auto">
                  <a:xfrm>
                    <a:off x="4499" y="3643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60" name="Freeform 148"/>
                  <p:cNvSpPr>
                    <a:spLocks/>
                  </p:cNvSpPr>
                  <p:nvPr/>
                </p:nvSpPr>
                <p:spPr bwMode="auto">
                  <a:xfrm>
                    <a:off x="4493" y="3649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61" name="Freeform 149"/>
                  <p:cNvSpPr>
                    <a:spLocks/>
                  </p:cNvSpPr>
                  <p:nvPr/>
                </p:nvSpPr>
                <p:spPr bwMode="auto">
                  <a:xfrm>
                    <a:off x="4505" y="3656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62" name="Freeform 150"/>
                  <p:cNvSpPr>
                    <a:spLocks/>
                  </p:cNvSpPr>
                  <p:nvPr/>
                </p:nvSpPr>
                <p:spPr bwMode="auto">
                  <a:xfrm>
                    <a:off x="4410" y="3634"/>
                    <a:ext cx="62" cy="27"/>
                  </a:xfrm>
                  <a:custGeom>
                    <a:avLst/>
                    <a:gdLst/>
                    <a:ahLst/>
                    <a:cxnLst>
                      <a:cxn ang="0">
                        <a:pos x="0" y="13"/>
                      </a:cxn>
                      <a:cxn ang="0">
                        <a:pos x="6" y="26"/>
                      </a:cxn>
                      <a:cxn ang="0">
                        <a:pos x="61" y="13"/>
                      </a:cxn>
                      <a:cxn ang="0">
                        <a:pos x="49" y="0"/>
                      </a:cxn>
                      <a:cxn ang="0">
                        <a:pos x="0" y="13"/>
                      </a:cxn>
                    </a:cxnLst>
                    <a:rect l="0" t="0" r="r" b="b"/>
                    <a:pathLst>
                      <a:path w="62" h="27">
                        <a:moveTo>
                          <a:pt x="0" y="13"/>
                        </a:moveTo>
                        <a:lnTo>
                          <a:pt x="6" y="26"/>
                        </a:lnTo>
                        <a:lnTo>
                          <a:pt x="61" y="13"/>
                        </a:lnTo>
                        <a:lnTo>
                          <a:pt x="49" y="0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63" name="Freeform 151"/>
                  <p:cNvSpPr>
                    <a:spLocks/>
                  </p:cNvSpPr>
                  <p:nvPr/>
                </p:nvSpPr>
                <p:spPr bwMode="auto">
                  <a:xfrm>
                    <a:off x="4403" y="3648"/>
                    <a:ext cx="18" cy="28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17" y="13"/>
                      </a:cxn>
                      <a:cxn ang="0">
                        <a:pos x="12" y="27"/>
                      </a:cxn>
                      <a:cxn ang="0">
                        <a:pos x="0" y="11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18" h="28">
                        <a:moveTo>
                          <a:pt x="7" y="0"/>
                        </a:moveTo>
                        <a:lnTo>
                          <a:pt x="17" y="13"/>
                        </a:lnTo>
                        <a:lnTo>
                          <a:pt x="12" y="27"/>
                        </a:lnTo>
                        <a:lnTo>
                          <a:pt x="0" y="11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64" name="Freeform 152"/>
                  <p:cNvSpPr>
                    <a:spLocks/>
                  </p:cNvSpPr>
                  <p:nvPr/>
                </p:nvSpPr>
                <p:spPr bwMode="auto">
                  <a:xfrm>
                    <a:off x="4416" y="3647"/>
                    <a:ext cx="60" cy="28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4" y="13"/>
                      </a:cxn>
                      <a:cxn ang="0">
                        <a:pos x="55" y="0"/>
                      </a:cxn>
                      <a:cxn ang="0">
                        <a:pos x="59" y="13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60" h="28">
                        <a:moveTo>
                          <a:pt x="0" y="27"/>
                        </a:moveTo>
                        <a:lnTo>
                          <a:pt x="4" y="13"/>
                        </a:lnTo>
                        <a:lnTo>
                          <a:pt x="55" y="0"/>
                        </a:lnTo>
                        <a:lnTo>
                          <a:pt x="59" y="13"/>
                        </a:lnTo>
                        <a:lnTo>
                          <a:pt x="0" y="27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65" name="Freeform 153"/>
                  <p:cNvSpPr>
                    <a:spLocks/>
                  </p:cNvSpPr>
                  <p:nvPr/>
                </p:nvSpPr>
                <p:spPr bwMode="auto">
                  <a:xfrm>
                    <a:off x="4465" y="3651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20"/>
                      </a:cxn>
                      <a:cxn ang="0">
                        <a:pos x="33" y="14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6" y="20"/>
                        </a:lnTo>
                        <a:lnTo>
                          <a:pt x="33" y="14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66" name="Freeform 154"/>
                  <p:cNvSpPr>
                    <a:spLocks/>
                  </p:cNvSpPr>
                  <p:nvPr/>
                </p:nvSpPr>
                <p:spPr bwMode="auto">
                  <a:xfrm>
                    <a:off x="4459" y="3657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67" name="Freeform 155"/>
                  <p:cNvSpPr>
                    <a:spLocks/>
                  </p:cNvSpPr>
                  <p:nvPr/>
                </p:nvSpPr>
                <p:spPr bwMode="auto">
                  <a:xfrm>
                    <a:off x="4471" y="3665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1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1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68" name="Freeform 156"/>
                  <p:cNvSpPr>
                    <a:spLocks/>
                  </p:cNvSpPr>
                  <p:nvPr/>
                </p:nvSpPr>
                <p:spPr bwMode="auto">
                  <a:xfrm>
                    <a:off x="4424" y="3660"/>
                    <a:ext cx="40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9" y="20"/>
                      </a:cxn>
                      <a:cxn ang="0">
                        <a:pos x="39" y="13"/>
                      </a:cxn>
                      <a:cxn ang="0">
                        <a:pos x="27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40" h="21">
                        <a:moveTo>
                          <a:pt x="0" y="6"/>
                        </a:moveTo>
                        <a:lnTo>
                          <a:pt x="9" y="20"/>
                        </a:lnTo>
                        <a:lnTo>
                          <a:pt x="39" y="13"/>
                        </a:lnTo>
                        <a:lnTo>
                          <a:pt x="27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69" name="Freeform 157"/>
                  <p:cNvSpPr>
                    <a:spLocks/>
                  </p:cNvSpPr>
                  <p:nvPr/>
                </p:nvSpPr>
                <p:spPr bwMode="auto">
                  <a:xfrm>
                    <a:off x="4418" y="3667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2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2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70" name="Freeform 158"/>
                  <p:cNvSpPr>
                    <a:spLocks/>
                  </p:cNvSpPr>
                  <p:nvPr/>
                </p:nvSpPr>
                <p:spPr bwMode="auto">
                  <a:xfrm>
                    <a:off x="4429" y="3673"/>
                    <a:ext cx="38" cy="23"/>
                  </a:xfrm>
                  <a:custGeom>
                    <a:avLst/>
                    <a:gdLst/>
                    <a:ahLst/>
                    <a:cxnLst>
                      <a:cxn ang="0">
                        <a:pos x="0" y="22"/>
                      </a:cxn>
                      <a:cxn ang="0">
                        <a:pos x="4" y="7"/>
                      </a:cxn>
                      <a:cxn ang="0">
                        <a:pos x="34" y="0"/>
                      </a:cxn>
                      <a:cxn ang="0">
                        <a:pos x="37" y="13"/>
                      </a:cxn>
                      <a:cxn ang="0">
                        <a:pos x="0" y="22"/>
                      </a:cxn>
                    </a:cxnLst>
                    <a:rect l="0" t="0" r="r" b="b"/>
                    <a:pathLst>
                      <a:path w="38" h="23">
                        <a:moveTo>
                          <a:pt x="0" y="22"/>
                        </a:moveTo>
                        <a:lnTo>
                          <a:pt x="4" y="7"/>
                        </a:lnTo>
                        <a:lnTo>
                          <a:pt x="34" y="0"/>
                        </a:lnTo>
                        <a:lnTo>
                          <a:pt x="37" y="13"/>
                        </a:lnTo>
                        <a:lnTo>
                          <a:pt x="0" y="22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71" name="Freeform 159"/>
                  <p:cNvSpPr>
                    <a:spLocks/>
                  </p:cNvSpPr>
                  <p:nvPr/>
                </p:nvSpPr>
                <p:spPr bwMode="auto">
                  <a:xfrm>
                    <a:off x="4417" y="3583"/>
                    <a:ext cx="437" cy="125"/>
                  </a:xfrm>
                  <a:custGeom>
                    <a:avLst/>
                    <a:gdLst/>
                    <a:ahLst/>
                    <a:cxnLst>
                      <a:cxn ang="0">
                        <a:pos x="4" y="111"/>
                      </a:cxn>
                      <a:cxn ang="0">
                        <a:pos x="428" y="0"/>
                      </a:cxn>
                      <a:cxn ang="0">
                        <a:pos x="436" y="8"/>
                      </a:cxn>
                      <a:cxn ang="0">
                        <a:pos x="10" y="124"/>
                      </a:cxn>
                      <a:cxn ang="0">
                        <a:pos x="0" y="113"/>
                      </a:cxn>
                      <a:cxn ang="0">
                        <a:pos x="4" y="111"/>
                      </a:cxn>
                    </a:cxnLst>
                    <a:rect l="0" t="0" r="r" b="b"/>
                    <a:pathLst>
                      <a:path w="437" h="125">
                        <a:moveTo>
                          <a:pt x="4" y="111"/>
                        </a:moveTo>
                        <a:lnTo>
                          <a:pt x="428" y="0"/>
                        </a:lnTo>
                        <a:lnTo>
                          <a:pt x="436" y="8"/>
                        </a:lnTo>
                        <a:lnTo>
                          <a:pt x="10" y="124"/>
                        </a:lnTo>
                        <a:lnTo>
                          <a:pt x="0" y="113"/>
                        </a:lnTo>
                        <a:lnTo>
                          <a:pt x="4" y="111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072" name="Freeform 160"/>
                  <p:cNvSpPr>
                    <a:spLocks/>
                  </p:cNvSpPr>
                  <p:nvPr/>
                </p:nvSpPr>
                <p:spPr bwMode="auto">
                  <a:xfrm>
                    <a:off x="4337" y="3608"/>
                    <a:ext cx="77" cy="136"/>
                  </a:xfrm>
                  <a:custGeom>
                    <a:avLst/>
                    <a:gdLst/>
                    <a:ahLst/>
                    <a:cxnLst>
                      <a:cxn ang="0">
                        <a:pos x="0" y="51"/>
                      </a:cxn>
                      <a:cxn ang="0">
                        <a:pos x="1" y="0"/>
                      </a:cxn>
                      <a:cxn ang="0">
                        <a:pos x="68" y="104"/>
                      </a:cxn>
                      <a:cxn ang="0">
                        <a:pos x="69" y="106"/>
                      </a:cxn>
                      <a:cxn ang="0">
                        <a:pos x="71" y="109"/>
                      </a:cxn>
                      <a:cxn ang="0">
                        <a:pos x="73" y="112"/>
                      </a:cxn>
                      <a:cxn ang="0">
                        <a:pos x="75" y="116"/>
                      </a:cxn>
                      <a:cxn ang="0">
                        <a:pos x="76" y="121"/>
                      </a:cxn>
                      <a:cxn ang="0">
                        <a:pos x="76" y="126"/>
                      </a:cxn>
                      <a:cxn ang="0">
                        <a:pos x="76" y="132"/>
                      </a:cxn>
                      <a:cxn ang="0">
                        <a:pos x="74" y="134"/>
                      </a:cxn>
                      <a:cxn ang="0">
                        <a:pos x="72" y="135"/>
                      </a:cxn>
                      <a:cxn ang="0">
                        <a:pos x="70" y="134"/>
                      </a:cxn>
                      <a:cxn ang="0">
                        <a:pos x="67" y="132"/>
                      </a:cxn>
                      <a:cxn ang="0">
                        <a:pos x="65" y="130"/>
                      </a:cxn>
                      <a:cxn ang="0">
                        <a:pos x="63" y="128"/>
                      </a:cxn>
                      <a:cxn ang="0">
                        <a:pos x="62" y="127"/>
                      </a:cxn>
                      <a:cxn ang="0">
                        <a:pos x="61" y="126"/>
                      </a:cxn>
                      <a:cxn ang="0">
                        <a:pos x="0" y="51"/>
                      </a:cxn>
                    </a:cxnLst>
                    <a:rect l="0" t="0" r="r" b="b"/>
                    <a:pathLst>
                      <a:path w="77" h="136">
                        <a:moveTo>
                          <a:pt x="0" y="51"/>
                        </a:moveTo>
                        <a:lnTo>
                          <a:pt x="1" y="0"/>
                        </a:lnTo>
                        <a:lnTo>
                          <a:pt x="68" y="104"/>
                        </a:lnTo>
                        <a:lnTo>
                          <a:pt x="69" y="106"/>
                        </a:lnTo>
                        <a:lnTo>
                          <a:pt x="71" y="109"/>
                        </a:lnTo>
                        <a:lnTo>
                          <a:pt x="73" y="112"/>
                        </a:lnTo>
                        <a:lnTo>
                          <a:pt x="75" y="116"/>
                        </a:lnTo>
                        <a:lnTo>
                          <a:pt x="76" y="121"/>
                        </a:lnTo>
                        <a:lnTo>
                          <a:pt x="76" y="126"/>
                        </a:lnTo>
                        <a:lnTo>
                          <a:pt x="76" y="132"/>
                        </a:lnTo>
                        <a:lnTo>
                          <a:pt x="74" y="134"/>
                        </a:lnTo>
                        <a:lnTo>
                          <a:pt x="72" y="135"/>
                        </a:lnTo>
                        <a:lnTo>
                          <a:pt x="70" y="134"/>
                        </a:lnTo>
                        <a:lnTo>
                          <a:pt x="67" y="132"/>
                        </a:lnTo>
                        <a:lnTo>
                          <a:pt x="65" y="130"/>
                        </a:lnTo>
                        <a:lnTo>
                          <a:pt x="63" y="128"/>
                        </a:lnTo>
                        <a:lnTo>
                          <a:pt x="62" y="127"/>
                        </a:lnTo>
                        <a:lnTo>
                          <a:pt x="61" y="126"/>
                        </a:lnTo>
                        <a:lnTo>
                          <a:pt x="0" y="5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</p:grpSp>
          <p:sp>
            <p:nvSpPr>
              <p:cNvPr id="423073" name="Rectangle 161"/>
              <p:cNvSpPr>
                <a:spLocks noChangeArrowheads="1"/>
              </p:cNvSpPr>
              <p:nvPr/>
            </p:nvSpPr>
            <p:spPr bwMode="auto">
              <a:xfrm>
                <a:off x="720" y="3216"/>
                <a:ext cx="1034" cy="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82550" tIns="41275" rIns="82550" bIns="41275">
                <a:spAutoFit/>
              </a:bodyPr>
              <a:lstStyle/>
              <a:p>
                <a:pPr defTabSz="822325" eaLnBrk="0" hangingPunct="0">
                  <a:spcBef>
                    <a:spcPct val="50000"/>
                  </a:spcBef>
                </a:pPr>
                <a:r>
                  <a:rPr lang="zh-TW" altLang="en-US" sz="2400" b="1">
                    <a:solidFill>
                      <a:srgbClr val="000066"/>
                    </a:solidFill>
                    <a:latin typeface="微軟正黑體" pitchFamily="34" charset="-120"/>
                    <a:ea typeface="微軟正黑體" pitchFamily="34" charset="-120"/>
                  </a:rPr>
                  <a:t>輸入訂單</a:t>
                </a:r>
              </a:p>
            </p:txBody>
          </p:sp>
        </p:grpSp>
        <p:grpSp>
          <p:nvGrpSpPr>
            <p:cNvPr id="423074" name="Group 162"/>
            <p:cNvGrpSpPr>
              <a:grpSpLocks/>
            </p:cNvGrpSpPr>
            <p:nvPr/>
          </p:nvGrpSpPr>
          <p:grpSpPr bwMode="auto">
            <a:xfrm>
              <a:off x="4608" y="1824"/>
              <a:ext cx="850" cy="827"/>
              <a:chOff x="4608" y="1824"/>
              <a:chExt cx="850" cy="1098"/>
            </a:xfrm>
          </p:grpSpPr>
          <p:sp>
            <p:nvSpPr>
              <p:cNvPr id="423075" name="Rectangle 163"/>
              <p:cNvSpPr>
                <a:spLocks noChangeArrowheads="1"/>
              </p:cNvSpPr>
              <p:nvPr/>
            </p:nvSpPr>
            <p:spPr bwMode="auto">
              <a:xfrm>
                <a:off x="4608" y="2543"/>
                <a:ext cx="850" cy="3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82550" tIns="41275" rIns="82550" bIns="41275">
                <a:spAutoFit/>
              </a:bodyPr>
              <a:lstStyle/>
              <a:p>
                <a:pPr defTabSz="822325" eaLnBrk="0" hangingPunct="0">
                  <a:spcBef>
                    <a:spcPct val="50000"/>
                  </a:spcBef>
                </a:pPr>
                <a:r>
                  <a:rPr lang="zh-TW" altLang="en-US" sz="2400" b="1">
                    <a:solidFill>
                      <a:srgbClr val="000066"/>
                    </a:solidFill>
                    <a:latin typeface="微軟正黑體" pitchFamily="34" charset="-120"/>
                    <a:ea typeface="微軟正黑體" pitchFamily="34" charset="-120"/>
                  </a:rPr>
                  <a:t>撿貨</a:t>
                </a:r>
              </a:p>
            </p:txBody>
          </p:sp>
          <p:grpSp>
            <p:nvGrpSpPr>
              <p:cNvPr id="423076" name="Group 164"/>
              <p:cNvGrpSpPr>
                <a:grpSpLocks/>
              </p:cNvGrpSpPr>
              <p:nvPr/>
            </p:nvGrpSpPr>
            <p:grpSpPr bwMode="auto">
              <a:xfrm>
                <a:off x="4752" y="1824"/>
                <a:ext cx="548" cy="642"/>
                <a:chOff x="727" y="3065"/>
                <a:chExt cx="548" cy="642"/>
              </a:xfrm>
            </p:grpSpPr>
            <p:sp>
              <p:nvSpPr>
                <p:cNvPr id="423077" name="Freeform 165"/>
                <p:cNvSpPr>
                  <a:spLocks/>
                </p:cNvSpPr>
                <p:nvPr/>
              </p:nvSpPr>
              <p:spPr bwMode="auto">
                <a:xfrm>
                  <a:off x="1175" y="3322"/>
                  <a:ext cx="54" cy="1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9"/>
                    </a:cxn>
                    <a:cxn ang="0">
                      <a:pos x="0" y="98"/>
                    </a:cxn>
                    <a:cxn ang="0">
                      <a:pos x="0" y="96"/>
                    </a:cxn>
                    <a:cxn ang="0">
                      <a:pos x="2" y="93"/>
                    </a:cxn>
                    <a:cxn ang="0">
                      <a:pos x="4" y="89"/>
                    </a:cxn>
                    <a:cxn ang="0">
                      <a:pos x="5" y="85"/>
                    </a:cxn>
                    <a:cxn ang="0">
                      <a:pos x="8" y="80"/>
                    </a:cxn>
                    <a:cxn ang="0">
                      <a:pos x="11" y="74"/>
                    </a:cxn>
                    <a:cxn ang="0">
                      <a:pos x="13" y="68"/>
                    </a:cxn>
                    <a:cxn ang="0">
                      <a:pos x="16" y="64"/>
                    </a:cxn>
                    <a:cxn ang="0">
                      <a:pos x="18" y="62"/>
                    </a:cxn>
                    <a:cxn ang="0">
                      <a:pos x="21" y="62"/>
                    </a:cxn>
                    <a:cxn ang="0">
                      <a:pos x="24" y="62"/>
                    </a:cxn>
                    <a:cxn ang="0">
                      <a:pos x="27" y="63"/>
                    </a:cxn>
                    <a:cxn ang="0">
                      <a:pos x="31" y="64"/>
                    </a:cxn>
                    <a:cxn ang="0">
                      <a:pos x="36" y="64"/>
                    </a:cxn>
                    <a:cxn ang="0">
                      <a:pos x="41" y="63"/>
                    </a:cxn>
                    <a:cxn ang="0">
                      <a:pos x="47" y="61"/>
                    </a:cxn>
                    <a:cxn ang="0">
                      <a:pos x="50" y="59"/>
                    </a:cxn>
                    <a:cxn ang="0">
                      <a:pos x="51" y="57"/>
                    </a:cxn>
                    <a:cxn ang="0">
                      <a:pos x="53" y="56"/>
                    </a:cxn>
                    <a:cxn ang="0">
                      <a:pos x="53" y="54"/>
                    </a:cxn>
                    <a:cxn ang="0">
                      <a:pos x="52" y="52"/>
                    </a:cxn>
                    <a:cxn ang="0">
                      <a:pos x="51" y="52"/>
                    </a:cxn>
                    <a:cxn ang="0">
                      <a:pos x="51" y="51"/>
                    </a:cxn>
                    <a:cxn ang="0">
                      <a:pos x="49" y="48"/>
                    </a:cxn>
                    <a:cxn ang="0">
                      <a:pos x="43" y="42"/>
                    </a:cxn>
                    <a:cxn ang="0">
                      <a:pos x="34" y="34"/>
                    </a:cxn>
                    <a:cxn ang="0">
                      <a:pos x="25" y="25"/>
                    </a:cxn>
                    <a:cxn ang="0">
                      <a:pos x="16" y="15"/>
                    </a:cxn>
                    <a:cxn ang="0">
                      <a:pos x="7" y="8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4" h="100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0" y="98"/>
                      </a:lnTo>
                      <a:lnTo>
                        <a:pt x="0" y="96"/>
                      </a:lnTo>
                      <a:lnTo>
                        <a:pt x="2" y="93"/>
                      </a:lnTo>
                      <a:lnTo>
                        <a:pt x="4" y="89"/>
                      </a:lnTo>
                      <a:lnTo>
                        <a:pt x="5" y="85"/>
                      </a:lnTo>
                      <a:lnTo>
                        <a:pt x="8" y="80"/>
                      </a:lnTo>
                      <a:lnTo>
                        <a:pt x="11" y="74"/>
                      </a:lnTo>
                      <a:lnTo>
                        <a:pt x="13" y="68"/>
                      </a:lnTo>
                      <a:lnTo>
                        <a:pt x="16" y="64"/>
                      </a:lnTo>
                      <a:lnTo>
                        <a:pt x="18" y="62"/>
                      </a:lnTo>
                      <a:lnTo>
                        <a:pt x="21" y="62"/>
                      </a:lnTo>
                      <a:lnTo>
                        <a:pt x="24" y="62"/>
                      </a:lnTo>
                      <a:lnTo>
                        <a:pt x="27" y="63"/>
                      </a:lnTo>
                      <a:lnTo>
                        <a:pt x="31" y="64"/>
                      </a:lnTo>
                      <a:lnTo>
                        <a:pt x="36" y="64"/>
                      </a:lnTo>
                      <a:lnTo>
                        <a:pt x="41" y="63"/>
                      </a:lnTo>
                      <a:lnTo>
                        <a:pt x="47" y="61"/>
                      </a:lnTo>
                      <a:lnTo>
                        <a:pt x="50" y="59"/>
                      </a:lnTo>
                      <a:lnTo>
                        <a:pt x="51" y="57"/>
                      </a:lnTo>
                      <a:lnTo>
                        <a:pt x="53" y="56"/>
                      </a:lnTo>
                      <a:lnTo>
                        <a:pt x="53" y="54"/>
                      </a:lnTo>
                      <a:lnTo>
                        <a:pt x="52" y="52"/>
                      </a:lnTo>
                      <a:lnTo>
                        <a:pt x="51" y="52"/>
                      </a:lnTo>
                      <a:lnTo>
                        <a:pt x="51" y="51"/>
                      </a:lnTo>
                      <a:lnTo>
                        <a:pt x="49" y="48"/>
                      </a:lnTo>
                      <a:lnTo>
                        <a:pt x="43" y="42"/>
                      </a:lnTo>
                      <a:lnTo>
                        <a:pt x="34" y="34"/>
                      </a:lnTo>
                      <a:lnTo>
                        <a:pt x="25" y="25"/>
                      </a:lnTo>
                      <a:lnTo>
                        <a:pt x="16" y="15"/>
                      </a:lnTo>
                      <a:lnTo>
                        <a:pt x="7" y="8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78" name="Freeform 166"/>
                <p:cNvSpPr>
                  <a:spLocks/>
                </p:cNvSpPr>
                <p:nvPr/>
              </p:nvSpPr>
              <p:spPr bwMode="auto">
                <a:xfrm>
                  <a:off x="748" y="3429"/>
                  <a:ext cx="55" cy="1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9"/>
                    </a:cxn>
                    <a:cxn ang="0">
                      <a:pos x="0" y="98"/>
                    </a:cxn>
                    <a:cxn ang="0">
                      <a:pos x="1" y="96"/>
                    </a:cxn>
                    <a:cxn ang="0">
                      <a:pos x="3" y="93"/>
                    </a:cxn>
                    <a:cxn ang="0">
                      <a:pos x="4" y="89"/>
                    </a:cxn>
                    <a:cxn ang="0">
                      <a:pos x="6" y="85"/>
                    </a:cxn>
                    <a:cxn ang="0">
                      <a:pos x="9" y="80"/>
                    </a:cxn>
                    <a:cxn ang="0">
                      <a:pos x="12" y="74"/>
                    </a:cxn>
                    <a:cxn ang="0">
                      <a:pos x="14" y="69"/>
                    </a:cxn>
                    <a:cxn ang="0">
                      <a:pos x="16" y="64"/>
                    </a:cxn>
                    <a:cxn ang="0">
                      <a:pos x="19" y="62"/>
                    </a:cxn>
                    <a:cxn ang="0">
                      <a:pos x="22" y="62"/>
                    </a:cxn>
                    <a:cxn ang="0">
                      <a:pos x="25" y="62"/>
                    </a:cxn>
                    <a:cxn ang="0">
                      <a:pos x="29" y="63"/>
                    </a:cxn>
                    <a:cxn ang="0">
                      <a:pos x="33" y="64"/>
                    </a:cxn>
                    <a:cxn ang="0">
                      <a:pos x="37" y="64"/>
                    </a:cxn>
                    <a:cxn ang="0">
                      <a:pos x="43" y="63"/>
                    </a:cxn>
                    <a:cxn ang="0">
                      <a:pos x="48" y="62"/>
                    </a:cxn>
                    <a:cxn ang="0">
                      <a:pos x="51" y="59"/>
                    </a:cxn>
                    <a:cxn ang="0">
                      <a:pos x="53" y="57"/>
                    </a:cxn>
                    <a:cxn ang="0">
                      <a:pos x="54" y="56"/>
                    </a:cxn>
                    <a:cxn ang="0">
                      <a:pos x="54" y="54"/>
                    </a:cxn>
                    <a:cxn ang="0">
                      <a:pos x="54" y="53"/>
                    </a:cxn>
                    <a:cxn ang="0">
                      <a:pos x="53" y="52"/>
                    </a:cxn>
                    <a:cxn ang="0">
                      <a:pos x="50" y="49"/>
                    </a:cxn>
                    <a:cxn ang="0">
                      <a:pos x="44" y="42"/>
                    </a:cxn>
                    <a:cxn ang="0">
                      <a:pos x="36" y="35"/>
                    </a:cxn>
                    <a:cxn ang="0">
                      <a:pos x="26" y="26"/>
                    </a:cxn>
                    <a:cxn ang="0">
                      <a:pos x="16" y="15"/>
                    </a:cxn>
                    <a:cxn ang="0">
                      <a:pos x="8" y="8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5" h="100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0" y="98"/>
                      </a:lnTo>
                      <a:lnTo>
                        <a:pt x="1" y="96"/>
                      </a:lnTo>
                      <a:lnTo>
                        <a:pt x="3" y="93"/>
                      </a:lnTo>
                      <a:lnTo>
                        <a:pt x="4" y="89"/>
                      </a:lnTo>
                      <a:lnTo>
                        <a:pt x="6" y="85"/>
                      </a:lnTo>
                      <a:lnTo>
                        <a:pt x="9" y="80"/>
                      </a:lnTo>
                      <a:lnTo>
                        <a:pt x="12" y="74"/>
                      </a:lnTo>
                      <a:lnTo>
                        <a:pt x="14" y="69"/>
                      </a:lnTo>
                      <a:lnTo>
                        <a:pt x="16" y="64"/>
                      </a:lnTo>
                      <a:lnTo>
                        <a:pt x="19" y="62"/>
                      </a:lnTo>
                      <a:lnTo>
                        <a:pt x="22" y="62"/>
                      </a:lnTo>
                      <a:lnTo>
                        <a:pt x="25" y="62"/>
                      </a:lnTo>
                      <a:lnTo>
                        <a:pt x="29" y="63"/>
                      </a:lnTo>
                      <a:lnTo>
                        <a:pt x="33" y="64"/>
                      </a:lnTo>
                      <a:lnTo>
                        <a:pt x="37" y="64"/>
                      </a:lnTo>
                      <a:lnTo>
                        <a:pt x="43" y="63"/>
                      </a:lnTo>
                      <a:lnTo>
                        <a:pt x="48" y="62"/>
                      </a:lnTo>
                      <a:lnTo>
                        <a:pt x="51" y="59"/>
                      </a:lnTo>
                      <a:lnTo>
                        <a:pt x="53" y="57"/>
                      </a:lnTo>
                      <a:lnTo>
                        <a:pt x="54" y="56"/>
                      </a:lnTo>
                      <a:lnTo>
                        <a:pt x="54" y="54"/>
                      </a:lnTo>
                      <a:lnTo>
                        <a:pt x="54" y="53"/>
                      </a:lnTo>
                      <a:lnTo>
                        <a:pt x="53" y="52"/>
                      </a:lnTo>
                      <a:lnTo>
                        <a:pt x="50" y="49"/>
                      </a:lnTo>
                      <a:lnTo>
                        <a:pt x="44" y="42"/>
                      </a:lnTo>
                      <a:lnTo>
                        <a:pt x="36" y="35"/>
                      </a:lnTo>
                      <a:lnTo>
                        <a:pt x="26" y="26"/>
                      </a:lnTo>
                      <a:lnTo>
                        <a:pt x="16" y="15"/>
                      </a:lnTo>
                      <a:lnTo>
                        <a:pt x="8" y="8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79" name="Freeform 167"/>
                <p:cNvSpPr>
                  <a:spLocks/>
                </p:cNvSpPr>
                <p:nvPr/>
              </p:nvSpPr>
              <p:spPr bwMode="auto">
                <a:xfrm>
                  <a:off x="727" y="3299"/>
                  <a:ext cx="545" cy="181"/>
                </a:xfrm>
                <a:custGeom>
                  <a:avLst/>
                  <a:gdLst/>
                  <a:ahLst/>
                  <a:cxnLst>
                    <a:cxn ang="0">
                      <a:pos x="544" y="65"/>
                    </a:cxn>
                    <a:cxn ang="0">
                      <a:pos x="461" y="0"/>
                    </a:cxn>
                    <a:cxn ang="0">
                      <a:pos x="0" y="115"/>
                    </a:cxn>
                    <a:cxn ang="0">
                      <a:pos x="82" y="180"/>
                    </a:cxn>
                    <a:cxn ang="0">
                      <a:pos x="544" y="65"/>
                    </a:cxn>
                  </a:cxnLst>
                  <a:rect l="0" t="0" r="r" b="b"/>
                  <a:pathLst>
                    <a:path w="545" h="181">
                      <a:moveTo>
                        <a:pt x="544" y="65"/>
                      </a:moveTo>
                      <a:lnTo>
                        <a:pt x="461" y="0"/>
                      </a:lnTo>
                      <a:lnTo>
                        <a:pt x="0" y="115"/>
                      </a:lnTo>
                      <a:lnTo>
                        <a:pt x="82" y="180"/>
                      </a:lnTo>
                      <a:lnTo>
                        <a:pt x="544" y="65"/>
                      </a:lnTo>
                    </a:path>
                  </a:pathLst>
                </a:custGeom>
                <a:solidFill>
                  <a:srgbClr val="F5E1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80" name="Freeform 168"/>
                <p:cNvSpPr>
                  <a:spLocks/>
                </p:cNvSpPr>
                <p:nvPr/>
              </p:nvSpPr>
              <p:spPr bwMode="auto">
                <a:xfrm>
                  <a:off x="728" y="3414"/>
                  <a:ext cx="85" cy="77"/>
                </a:xfrm>
                <a:custGeom>
                  <a:avLst/>
                  <a:gdLst/>
                  <a:ahLst/>
                  <a:cxnLst>
                    <a:cxn ang="0">
                      <a:pos x="84" y="65"/>
                    </a:cxn>
                    <a:cxn ang="0">
                      <a:pos x="0" y="0"/>
                    </a:cxn>
                    <a:cxn ang="0">
                      <a:pos x="0" y="10"/>
                    </a:cxn>
                    <a:cxn ang="0">
                      <a:pos x="84" y="76"/>
                    </a:cxn>
                    <a:cxn ang="0">
                      <a:pos x="84" y="65"/>
                    </a:cxn>
                  </a:cxnLst>
                  <a:rect l="0" t="0" r="r" b="b"/>
                  <a:pathLst>
                    <a:path w="85" h="77">
                      <a:moveTo>
                        <a:pt x="84" y="65"/>
                      </a:moveTo>
                      <a:lnTo>
                        <a:pt x="0" y="0"/>
                      </a:lnTo>
                      <a:lnTo>
                        <a:pt x="0" y="10"/>
                      </a:lnTo>
                      <a:lnTo>
                        <a:pt x="84" y="76"/>
                      </a:lnTo>
                      <a:lnTo>
                        <a:pt x="84" y="65"/>
                      </a:lnTo>
                    </a:path>
                  </a:pathLst>
                </a:custGeom>
                <a:solidFill>
                  <a:srgbClr val="AE8317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81" name="Freeform 169"/>
                <p:cNvSpPr>
                  <a:spLocks/>
                </p:cNvSpPr>
                <p:nvPr/>
              </p:nvSpPr>
              <p:spPr bwMode="auto">
                <a:xfrm>
                  <a:off x="812" y="3365"/>
                  <a:ext cx="460" cy="127"/>
                </a:xfrm>
                <a:custGeom>
                  <a:avLst/>
                  <a:gdLst/>
                  <a:ahLst/>
                  <a:cxnLst>
                    <a:cxn ang="0">
                      <a:pos x="459" y="11"/>
                    </a:cxn>
                    <a:cxn ang="0">
                      <a:pos x="459" y="0"/>
                    </a:cxn>
                    <a:cxn ang="0">
                      <a:pos x="0" y="114"/>
                    </a:cxn>
                    <a:cxn ang="0">
                      <a:pos x="0" y="126"/>
                    </a:cxn>
                    <a:cxn ang="0">
                      <a:pos x="459" y="11"/>
                    </a:cxn>
                  </a:cxnLst>
                  <a:rect l="0" t="0" r="r" b="b"/>
                  <a:pathLst>
                    <a:path w="460" h="127">
                      <a:moveTo>
                        <a:pt x="459" y="11"/>
                      </a:moveTo>
                      <a:lnTo>
                        <a:pt x="459" y="0"/>
                      </a:lnTo>
                      <a:lnTo>
                        <a:pt x="0" y="114"/>
                      </a:lnTo>
                      <a:lnTo>
                        <a:pt x="0" y="126"/>
                      </a:lnTo>
                      <a:lnTo>
                        <a:pt x="459" y="11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82" name="Freeform 170"/>
                <p:cNvSpPr>
                  <a:spLocks/>
                </p:cNvSpPr>
                <p:nvPr/>
              </p:nvSpPr>
              <p:spPr bwMode="auto">
                <a:xfrm>
                  <a:off x="961" y="3281"/>
                  <a:ext cx="121" cy="139"/>
                </a:xfrm>
                <a:custGeom>
                  <a:avLst/>
                  <a:gdLst/>
                  <a:ahLst/>
                  <a:cxnLst>
                    <a:cxn ang="0">
                      <a:pos x="51" y="0"/>
                    </a:cxn>
                    <a:cxn ang="0">
                      <a:pos x="0" y="138"/>
                    </a:cxn>
                    <a:cxn ang="0">
                      <a:pos x="120" y="108"/>
                    </a:cxn>
                    <a:cxn ang="0">
                      <a:pos x="51" y="0"/>
                    </a:cxn>
                  </a:cxnLst>
                  <a:rect l="0" t="0" r="r" b="b"/>
                  <a:pathLst>
                    <a:path w="121" h="139">
                      <a:moveTo>
                        <a:pt x="51" y="0"/>
                      </a:moveTo>
                      <a:lnTo>
                        <a:pt x="0" y="138"/>
                      </a:lnTo>
                      <a:lnTo>
                        <a:pt x="120" y="108"/>
                      </a:lnTo>
                      <a:lnTo>
                        <a:pt x="51" y="0"/>
                      </a:lnTo>
                    </a:path>
                  </a:pathLst>
                </a:custGeom>
                <a:solidFill>
                  <a:srgbClr val="FFB74A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83" name="Freeform 171"/>
                <p:cNvSpPr>
                  <a:spLocks/>
                </p:cNvSpPr>
                <p:nvPr/>
              </p:nvSpPr>
              <p:spPr bwMode="auto">
                <a:xfrm>
                  <a:off x="921" y="3281"/>
                  <a:ext cx="92" cy="141"/>
                </a:xfrm>
                <a:custGeom>
                  <a:avLst/>
                  <a:gdLst/>
                  <a:ahLst/>
                  <a:cxnLst>
                    <a:cxn ang="0">
                      <a:pos x="91" y="0"/>
                    </a:cxn>
                    <a:cxn ang="0">
                      <a:pos x="0" y="101"/>
                    </a:cxn>
                    <a:cxn ang="0">
                      <a:pos x="37" y="140"/>
                    </a:cxn>
                    <a:cxn ang="0">
                      <a:pos x="91" y="0"/>
                    </a:cxn>
                  </a:cxnLst>
                  <a:rect l="0" t="0" r="r" b="b"/>
                  <a:pathLst>
                    <a:path w="92" h="141">
                      <a:moveTo>
                        <a:pt x="91" y="0"/>
                      </a:moveTo>
                      <a:lnTo>
                        <a:pt x="0" y="101"/>
                      </a:lnTo>
                      <a:lnTo>
                        <a:pt x="37" y="140"/>
                      </a:lnTo>
                      <a:lnTo>
                        <a:pt x="91" y="0"/>
                      </a:lnTo>
                    </a:path>
                  </a:pathLst>
                </a:custGeom>
                <a:solidFill>
                  <a:srgbClr val="D781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84" name="Freeform 172"/>
                <p:cNvSpPr>
                  <a:spLocks/>
                </p:cNvSpPr>
                <p:nvPr/>
              </p:nvSpPr>
              <p:spPr bwMode="auto">
                <a:xfrm>
                  <a:off x="1113" y="3261"/>
                  <a:ext cx="94" cy="122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0" y="121"/>
                    </a:cxn>
                    <a:cxn ang="0">
                      <a:pos x="93" y="97"/>
                    </a:cxn>
                    <a:cxn ang="0">
                      <a:pos x="93" y="0"/>
                    </a:cxn>
                    <a:cxn ang="0">
                      <a:pos x="0" y="22"/>
                    </a:cxn>
                  </a:cxnLst>
                  <a:rect l="0" t="0" r="r" b="b"/>
                  <a:pathLst>
                    <a:path w="94" h="122">
                      <a:moveTo>
                        <a:pt x="0" y="22"/>
                      </a:moveTo>
                      <a:lnTo>
                        <a:pt x="0" y="121"/>
                      </a:lnTo>
                      <a:lnTo>
                        <a:pt x="93" y="97"/>
                      </a:lnTo>
                      <a:lnTo>
                        <a:pt x="93" y="0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EDF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85" name="Freeform 173"/>
                <p:cNvSpPr>
                  <a:spLocks/>
                </p:cNvSpPr>
                <p:nvPr/>
              </p:nvSpPr>
              <p:spPr bwMode="auto">
                <a:xfrm>
                  <a:off x="1082" y="3255"/>
                  <a:ext cx="32" cy="12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7"/>
                    </a:cxn>
                    <a:cxn ang="0">
                      <a:pos x="31" y="127"/>
                    </a:cxn>
                    <a:cxn ang="0">
                      <a:pos x="31" y="2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2" h="128">
                      <a:moveTo>
                        <a:pt x="0" y="0"/>
                      </a:moveTo>
                      <a:lnTo>
                        <a:pt x="0" y="97"/>
                      </a:lnTo>
                      <a:lnTo>
                        <a:pt x="31" y="127"/>
                      </a:lnTo>
                      <a:lnTo>
                        <a:pt x="31" y="2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DAF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86" name="Freeform 174"/>
                <p:cNvSpPr>
                  <a:spLocks/>
                </p:cNvSpPr>
                <p:nvPr/>
              </p:nvSpPr>
              <p:spPr bwMode="auto">
                <a:xfrm>
                  <a:off x="1081" y="3233"/>
                  <a:ext cx="126" cy="51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31" y="50"/>
                    </a:cxn>
                    <a:cxn ang="0">
                      <a:pos x="125" y="26"/>
                    </a:cxn>
                    <a:cxn ang="0">
                      <a:pos x="93" y="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126" h="51">
                      <a:moveTo>
                        <a:pt x="0" y="23"/>
                      </a:moveTo>
                      <a:lnTo>
                        <a:pt x="31" y="50"/>
                      </a:lnTo>
                      <a:lnTo>
                        <a:pt x="125" y="26"/>
                      </a:lnTo>
                      <a:lnTo>
                        <a:pt x="93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FEFFB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87" name="Freeform 175"/>
                <p:cNvSpPr>
                  <a:spLocks/>
                </p:cNvSpPr>
                <p:nvPr/>
              </p:nvSpPr>
              <p:spPr bwMode="auto">
                <a:xfrm>
                  <a:off x="796" y="3316"/>
                  <a:ext cx="123" cy="133"/>
                </a:xfrm>
                <a:custGeom>
                  <a:avLst/>
                  <a:gdLst/>
                  <a:ahLst/>
                  <a:cxnLst>
                    <a:cxn ang="0">
                      <a:pos x="61" y="130"/>
                    </a:cxn>
                    <a:cxn ang="0">
                      <a:pos x="73" y="126"/>
                    </a:cxn>
                    <a:cxn ang="0">
                      <a:pos x="85" y="119"/>
                    </a:cxn>
                    <a:cxn ang="0">
                      <a:pos x="95" y="111"/>
                    </a:cxn>
                    <a:cxn ang="0">
                      <a:pos x="104" y="101"/>
                    </a:cxn>
                    <a:cxn ang="0">
                      <a:pos x="111" y="89"/>
                    </a:cxn>
                    <a:cxn ang="0">
                      <a:pos x="117" y="76"/>
                    </a:cxn>
                    <a:cxn ang="0">
                      <a:pos x="121" y="64"/>
                    </a:cxn>
                    <a:cxn ang="0">
                      <a:pos x="122" y="50"/>
                    </a:cxn>
                    <a:cxn ang="0">
                      <a:pos x="121" y="38"/>
                    </a:cxn>
                    <a:cxn ang="0">
                      <a:pos x="117" y="27"/>
                    </a:cxn>
                    <a:cxn ang="0">
                      <a:pos x="111" y="17"/>
                    </a:cxn>
                    <a:cxn ang="0">
                      <a:pos x="104" y="10"/>
                    </a:cxn>
                    <a:cxn ang="0">
                      <a:pos x="95" y="4"/>
                    </a:cxn>
                    <a:cxn ang="0">
                      <a:pos x="85" y="0"/>
                    </a:cxn>
                    <a:cxn ang="0">
                      <a:pos x="73" y="0"/>
                    </a:cxn>
                    <a:cxn ang="0">
                      <a:pos x="61" y="2"/>
                    </a:cxn>
                    <a:cxn ang="0">
                      <a:pos x="48" y="6"/>
                    </a:cxn>
                    <a:cxn ang="0">
                      <a:pos x="37" y="13"/>
                    </a:cxn>
                    <a:cxn ang="0">
                      <a:pos x="27" y="21"/>
                    </a:cxn>
                    <a:cxn ang="0">
                      <a:pos x="18" y="31"/>
                    </a:cxn>
                    <a:cxn ang="0">
                      <a:pos x="10" y="42"/>
                    </a:cxn>
                    <a:cxn ang="0">
                      <a:pos x="5" y="55"/>
                    </a:cxn>
                    <a:cxn ang="0">
                      <a:pos x="1" y="67"/>
                    </a:cxn>
                    <a:cxn ang="0">
                      <a:pos x="0" y="81"/>
                    </a:cxn>
                    <a:cxn ang="0">
                      <a:pos x="1" y="93"/>
                    </a:cxn>
                    <a:cxn ang="0">
                      <a:pos x="5" y="105"/>
                    </a:cxn>
                    <a:cxn ang="0">
                      <a:pos x="10" y="114"/>
                    </a:cxn>
                    <a:cxn ang="0">
                      <a:pos x="18" y="121"/>
                    </a:cxn>
                    <a:cxn ang="0">
                      <a:pos x="27" y="127"/>
                    </a:cxn>
                    <a:cxn ang="0">
                      <a:pos x="37" y="131"/>
                    </a:cxn>
                    <a:cxn ang="0">
                      <a:pos x="48" y="132"/>
                    </a:cxn>
                    <a:cxn ang="0">
                      <a:pos x="61" y="130"/>
                    </a:cxn>
                  </a:cxnLst>
                  <a:rect l="0" t="0" r="r" b="b"/>
                  <a:pathLst>
                    <a:path w="123" h="133">
                      <a:moveTo>
                        <a:pt x="61" y="130"/>
                      </a:moveTo>
                      <a:lnTo>
                        <a:pt x="73" y="126"/>
                      </a:lnTo>
                      <a:lnTo>
                        <a:pt x="85" y="119"/>
                      </a:lnTo>
                      <a:lnTo>
                        <a:pt x="95" y="111"/>
                      </a:lnTo>
                      <a:lnTo>
                        <a:pt x="104" y="101"/>
                      </a:lnTo>
                      <a:lnTo>
                        <a:pt x="111" y="89"/>
                      </a:lnTo>
                      <a:lnTo>
                        <a:pt x="117" y="76"/>
                      </a:lnTo>
                      <a:lnTo>
                        <a:pt x="121" y="64"/>
                      </a:lnTo>
                      <a:lnTo>
                        <a:pt x="122" y="50"/>
                      </a:lnTo>
                      <a:lnTo>
                        <a:pt x="121" y="38"/>
                      </a:lnTo>
                      <a:lnTo>
                        <a:pt x="117" y="27"/>
                      </a:lnTo>
                      <a:lnTo>
                        <a:pt x="111" y="17"/>
                      </a:lnTo>
                      <a:lnTo>
                        <a:pt x="104" y="10"/>
                      </a:lnTo>
                      <a:lnTo>
                        <a:pt x="95" y="4"/>
                      </a:lnTo>
                      <a:lnTo>
                        <a:pt x="85" y="0"/>
                      </a:lnTo>
                      <a:lnTo>
                        <a:pt x="73" y="0"/>
                      </a:lnTo>
                      <a:lnTo>
                        <a:pt x="61" y="2"/>
                      </a:lnTo>
                      <a:lnTo>
                        <a:pt x="48" y="6"/>
                      </a:lnTo>
                      <a:lnTo>
                        <a:pt x="37" y="13"/>
                      </a:lnTo>
                      <a:lnTo>
                        <a:pt x="27" y="21"/>
                      </a:lnTo>
                      <a:lnTo>
                        <a:pt x="18" y="31"/>
                      </a:lnTo>
                      <a:lnTo>
                        <a:pt x="10" y="42"/>
                      </a:lnTo>
                      <a:lnTo>
                        <a:pt x="5" y="55"/>
                      </a:lnTo>
                      <a:lnTo>
                        <a:pt x="1" y="67"/>
                      </a:lnTo>
                      <a:lnTo>
                        <a:pt x="0" y="81"/>
                      </a:lnTo>
                      <a:lnTo>
                        <a:pt x="1" y="93"/>
                      </a:lnTo>
                      <a:lnTo>
                        <a:pt x="5" y="105"/>
                      </a:lnTo>
                      <a:lnTo>
                        <a:pt x="10" y="114"/>
                      </a:lnTo>
                      <a:lnTo>
                        <a:pt x="18" y="121"/>
                      </a:lnTo>
                      <a:lnTo>
                        <a:pt x="27" y="127"/>
                      </a:lnTo>
                      <a:lnTo>
                        <a:pt x="37" y="131"/>
                      </a:lnTo>
                      <a:lnTo>
                        <a:pt x="48" y="132"/>
                      </a:lnTo>
                      <a:lnTo>
                        <a:pt x="61" y="130"/>
                      </a:lnTo>
                    </a:path>
                  </a:pathLst>
                </a:custGeom>
                <a:solidFill>
                  <a:srgbClr val="B0F8F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88" name="Freeform 176"/>
                <p:cNvSpPr>
                  <a:spLocks/>
                </p:cNvSpPr>
                <p:nvPr/>
              </p:nvSpPr>
              <p:spPr bwMode="auto">
                <a:xfrm>
                  <a:off x="811" y="3342"/>
                  <a:ext cx="106" cy="104"/>
                </a:xfrm>
                <a:custGeom>
                  <a:avLst/>
                  <a:gdLst/>
                  <a:ahLst/>
                  <a:cxnLst>
                    <a:cxn ang="0">
                      <a:pos x="36" y="103"/>
                    </a:cxn>
                    <a:cxn ang="0">
                      <a:pos x="39" y="103"/>
                    </a:cxn>
                    <a:cxn ang="0">
                      <a:pos x="43" y="102"/>
                    </a:cxn>
                    <a:cxn ang="0">
                      <a:pos x="48" y="100"/>
                    </a:cxn>
                    <a:cxn ang="0">
                      <a:pos x="53" y="98"/>
                    </a:cxn>
                    <a:cxn ang="0">
                      <a:pos x="59" y="96"/>
                    </a:cxn>
                    <a:cxn ang="0">
                      <a:pos x="65" y="92"/>
                    </a:cxn>
                    <a:cxn ang="0">
                      <a:pos x="72" y="87"/>
                    </a:cxn>
                    <a:cxn ang="0">
                      <a:pos x="78" y="82"/>
                    </a:cxn>
                    <a:cxn ang="0">
                      <a:pos x="84" y="76"/>
                    </a:cxn>
                    <a:cxn ang="0">
                      <a:pos x="88" y="70"/>
                    </a:cxn>
                    <a:cxn ang="0">
                      <a:pos x="92" y="65"/>
                    </a:cxn>
                    <a:cxn ang="0">
                      <a:pos x="95" y="61"/>
                    </a:cxn>
                    <a:cxn ang="0">
                      <a:pos x="97" y="56"/>
                    </a:cxn>
                    <a:cxn ang="0">
                      <a:pos x="99" y="53"/>
                    </a:cxn>
                    <a:cxn ang="0">
                      <a:pos x="99" y="50"/>
                    </a:cxn>
                    <a:cxn ang="0">
                      <a:pos x="100" y="47"/>
                    </a:cxn>
                    <a:cxn ang="0">
                      <a:pos x="103" y="36"/>
                    </a:cxn>
                    <a:cxn ang="0">
                      <a:pos x="105" y="26"/>
                    </a:cxn>
                    <a:cxn ang="0">
                      <a:pos x="105" y="18"/>
                    </a:cxn>
                    <a:cxn ang="0">
                      <a:pos x="103" y="11"/>
                    </a:cxn>
                    <a:cxn ang="0">
                      <a:pos x="101" y="6"/>
                    </a:cxn>
                    <a:cxn ang="0">
                      <a:pos x="99" y="2"/>
                    </a:cxn>
                    <a:cxn ang="0">
                      <a:pos x="98" y="0"/>
                    </a:cxn>
                    <a:cxn ang="0">
                      <a:pos x="97" y="0"/>
                    </a:cxn>
                    <a:cxn ang="0">
                      <a:pos x="98" y="1"/>
                    </a:cxn>
                    <a:cxn ang="0">
                      <a:pos x="98" y="6"/>
                    </a:cxn>
                    <a:cxn ang="0">
                      <a:pos x="98" y="14"/>
                    </a:cxn>
                    <a:cxn ang="0">
                      <a:pos x="96" y="23"/>
                    </a:cxn>
                    <a:cxn ang="0">
                      <a:pos x="93" y="34"/>
                    </a:cxn>
                    <a:cxn ang="0">
                      <a:pos x="87" y="46"/>
                    </a:cxn>
                    <a:cxn ang="0">
                      <a:pos x="76" y="59"/>
                    </a:cxn>
                    <a:cxn ang="0">
                      <a:pos x="62" y="72"/>
                    </a:cxn>
                    <a:cxn ang="0">
                      <a:pos x="59" y="74"/>
                    </a:cxn>
                    <a:cxn ang="0">
                      <a:pos x="55" y="77"/>
                    </a:cxn>
                    <a:cxn ang="0">
                      <a:pos x="51" y="79"/>
                    </a:cxn>
                    <a:cxn ang="0">
                      <a:pos x="46" y="82"/>
                    </a:cxn>
                    <a:cxn ang="0">
                      <a:pos x="40" y="84"/>
                    </a:cxn>
                    <a:cxn ang="0">
                      <a:pos x="35" y="87"/>
                    </a:cxn>
                    <a:cxn ang="0">
                      <a:pos x="29" y="88"/>
                    </a:cxn>
                    <a:cxn ang="0">
                      <a:pos x="22" y="89"/>
                    </a:cxn>
                    <a:cxn ang="0">
                      <a:pos x="16" y="90"/>
                    </a:cxn>
                    <a:cxn ang="0">
                      <a:pos x="11" y="90"/>
                    </a:cxn>
                    <a:cxn ang="0">
                      <a:pos x="7" y="90"/>
                    </a:cxn>
                    <a:cxn ang="0">
                      <a:pos x="4" y="90"/>
                    </a:cxn>
                    <a:cxn ang="0">
                      <a:pos x="2" y="90"/>
                    </a:cxn>
                    <a:cxn ang="0">
                      <a:pos x="0" y="90"/>
                    </a:cxn>
                    <a:cxn ang="0">
                      <a:pos x="1" y="92"/>
                    </a:cxn>
                    <a:cxn ang="0">
                      <a:pos x="2" y="93"/>
                    </a:cxn>
                    <a:cxn ang="0">
                      <a:pos x="6" y="96"/>
                    </a:cxn>
                    <a:cxn ang="0">
                      <a:pos x="11" y="98"/>
                    </a:cxn>
                    <a:cxn ang="0">
                      <a:pos x="17" y="100"/>
                    </a:cxn>
                    <a:cxn ang="0">
                      <a:pos x="26" y="102"/>
                    </a:cxn>
                    <a:cxn ang="0">
                      <a:pos x="36" y="103"/>
                    </a:cxn>
                  </a:cxnLst>
                  <a:rect l="0" t="0" r="r" b="b"/>
                  <a:pathLst>
                    <a:path w="106" h="104">
                      <a:moveTo>
                        <a:pt x="36" y="103"/>
                      </a:moveTo>
                      <a:lnTo>
                        <a:pt x="39" y="103"/>
                      </a:lnTo>
                      <a:lnTo>
                        <a:pt x="43" y="102"/>
                      </a:lnTo>
                      <a:lnTo>
                        <a:pt x="48" y="100"/>
                      </a:lnTo>
                      <a:lnTo>
                        <a:pt x="53" y="98"/>
                      </a:lnTo>
                      <a:lnTo>
                        <a:pt x="59" y="96"/>
                      </a:lnTo>
                      <a:lnTo>
                        <a:pt x="65" y="92"/>
                      </a:lnTo>
                      <a:lnTo>
                        <a:pt x="72" y="87"/>
                      </a:lnTo>
                      <a:lnTo>
                        <a:pt x="78" y="82"/>
                      </a:lnTo>
                      <a:lnTo>
                        <a:pt x="84" y="76"/>
                      </a:lnTo>
                      <a:lnTo>
                        <a:pt x="88" y="70"/>
                      </a:lnTo>
                      <a:lnTo>
                        <a:pt x="92" y="65"/>
                      </a:lnTo>
                      <a:lnTo>
                        <a:pt x="95" y="61"/>
                      </a:lnTo>
                      <a:lnTo>
                        <a:pt x="97" y="56"/>
                      </a:lnTo>
                      <a:lnTo>
                        <a:pt x="99" y="53"/>
                      </a:lnTo>
                      <a:lnTo>
                        <a:pt x="99" y="50"/>
                      </a:lnTo>
                      <a:lnTo>
                        <a:pt x="100" y="47"/>
                      </a:lnTo>
                      <a:lnTo>
                        <a:pt x="103" y="36"/>
                      </a:lnTo>
                      <a:lnTo>
                        <a:pt x="105" y="26"/>
                      </a:lnTo>
                      <a:lnTo>
                        <a:pt x="105" y="18"/>
                      </a:lnTo>
                      <a:lnTo>
                        <a:pt x="103" y="11"/>
                      </a:lnTo>
                      <a:lnTo>
                        <a:pt x="101" y="6"/>
                      </a:lnTo>
                      <a:lnTo>
                        <a:pt x="99" y="2"/>
                      </a:lnTo>
                      <a:lnTo>
                        <a:pt x="98" y="0"/>
                      </a:lnTo>
                      <a:lnTo>
                        <a:pt x="97" y="0"/>
                      </a:lnTo>
                      <a:lnTo>
                        <a:pt x="98" y="1"/>
                      </a:lnTo>
                      <a:lnTo>
                        <a:pt x="98" y="6"/>
                      </a:lnTo>
                      <a:lnTo>
                        <a:pt x="98" y="14"/>
                      </a:lnTo>
                      <a:lnTo>
                        <a:pt x="96" y="23"/>
                      </a:lnTo>
                      <a:lnTo>
                        <a:pt x="93" y="34"/>
                      </a:lnTo>
                      <a:lnTo>
                        <a:pt x="87" y="46"/>
                      </a:lnTo>
                      <a:lnTo>
                        <a:pt x="76" y="59"/>
                      </a:lnTo>
                      <a:lnTo>
                        <a:pt x="62" y="72"/>
                      </a:lnTo>
                      <a:lnTo>
                        <a:pt x="59" y="74"/>
                      </a:lnTo>
                      <a:lnTo>
                        <a:pt x="55" y="77"/>
                      </a:lnTo>
                      <a:lnTo>
                        <a:pt x="51" y="79"/>
                      </a:lnTo>
                      <a:lnTo>
                        <a:pt x="46" y="82"/>
                      </a:lnTo>
                      <a:lnTo>
                        <a:pt x="40" y="84"/>
                      </a:lnTo>
                      <a:lnTo>
                        <a:pt x="35" y="87"/>
                      </a:lnTo>
                      <a:lnTo>
                        <a:pt x="29" y="88"/>
                      </a:lnTo>
                      <a:lnTo>
                        <a:pt x="22" y="89"/>
                      </a:lnTo>
                      <a:lnTo>
                        <a:pt x="16" y="90"/>
                      </a:lnTo>
                      <a:lnTo>
                        <a:pt x="11" y="90"/>
                      </a:lnTo>
                      <a:lnTo>
                        <a:pt x="7" y="90"/>
                      </a:lnTo>
                      <a:lnTo>
                        <a:pt x="4" y="90"/>
                      </a:lnTo>
                      <a:lnTo>
                        <a:pt x="2" y="90"/>
                      </a:lnTo>
                      <a:lnTo>
                        <a:pt x="0" y="90"/>
                      </a:lnTo>
                      <a:lnTo>
                        <a:pt x="1" y="92"/>
                      </a:lnTo>
                      <a:lnTo>
                        <a:pt x="2" y="93"/>
                      </a:lnTo>
                      <a:lnTo>
                        <a:pt x="6" y="96"/>
                      </a:lnTo>
                      <a:lnTo>
                        <a:pt x="11" y="98"/>
                      </a:lnTo>
                      <a:lnTo>
                        <a:pt x="17" y="100"/>
                      </a:lnTo>
                      <a:lnTo>
                        <a:pt x="26" y="102"/>
                      </a:lnTo>
                      <a:lnTo>
                        <a:pt x="36" y="103"/>
                      </a:lnTo>
                    </a:path>
                  </a:pathLst>
                </a:custGeom>
                <a:solidFill>
                  <a:srgbClr val="11B3A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89" name="Freeform 177"/>
                <p:cNvSpPr>
                  <a:spLocks/>
                </p:cNvSpPr>
                <p:nvPr/>
              </p:nvSpPr>
              <p:spPr bwMode="auto">
                <a:xfrm>
                  <a:off x="1176" y="3501"/>
                  <a:ext cx="56" cy="9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8"/>
                    </a:cxn>
                    <a:cxn ang="0">
                      <a:pos x="0" y="97"/>
                    </a:cxn>
                    <a:cxn ang="0">
                      <a:pos x="1" y="95"/>
                    </a:cxn>
                    <a:cxn ang="0">
                      <a:pos x="3" y="93"/>
                    </a:cxn>
                    <a:cxn ang="0">
                      <a:pos x="4" y="88"/>
                    </a:cxn>
                    <a:cxn ang="0">
                      <a:pos x="6" y="84"/>
                    </a:cxn>
                    <a:cxn ang="0">
                      <a:pos x="9" y="79"/>
                    </a:cxn>
                    <a:cxn ang="0">
                      <a:pos x="11" y="73"/>
                    </a:cxn>
                    <a:cxn ang="0">
                      <a:pos x="14" y="68"/>
                    </a:cxn>
                    <a:cxn ang="0">
                      <a:pos x="16" y="63"/>
                    </a:cxn>
                    <a:cxn ang="0">
                      <a:pos x="19" y="62"/>
                    </a:cxn>
                    <a:cxn ang="0">
                      <a:pos x="22" y="61"/>
                    </a:cxn>
                    <a:cxn ang="0">
                      <a:pos x="25" y="62"/>
                    </a:cxn>
                    <a:cxn ang="0">
                      <a:pos x="29" y="63"/>
                    </a:cxn>
                    <a:cxn ang="0">
                      <a:pos x="33" y="63"/>
                    </a:cxn>
                    <a:cxn ang="0">
                      <a:pos x="38" y="63"/>
                    </a:cxn>
                    <a:cxn ang="0">
                      <a:pos x="43" y="63"/>
                    </a:cxn>
                    <a:cxn ang="0">
                      <a:pos x="48" y="61"/>
                    </a:cxn>
                    <a:cxn ang="0">
                      <a:pos x="51" y="58"/>
                    </a:cxn>
                    <a:cxn ang="0">
                      <a:pos x="54" y="57"/>
                    </a:cxn>
                    <a:cxn ang="0">
                      <a:pos x="55" y="55"/>
                    </a:cxn>
                    <a:cxn ang="0">
                      <a:pos x="55" y="53"/>
                    </a:cxn>
                    <a:cxn ang="0">
                      <a:pos x="54" y="51"/>
                    </a:cxn>
                    <a:cxn ang="0">
                      <a:pos x="53" y="51"/>
                    </a:cxn>
                    <a:cxn ang="0">
                      <a:pos x="51" y="49"/>
                    </a:cxn>
                    <a:cxn ang="0">
                      <a:pos x="45" y="42"/>
                    </a:cxn>
                    <a:cxn ang="0">
                      <a:pos x="36" y="34"/>
                    </a:cxn>
                    <a:cxn ang="0">
                      <a:pos x="26" y="25"/>
                    </a:cxn>
                    <a:cxn ang="0">
                      <a:pos x="16" y="15"/>
                    </a:cxn>
                    <a:cxn ang="0">
                      <a:pos x="8" y="8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6" h="99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0" y="97"/>
                      </a:lnTo>
                      <a:lnTo>
                        <a:pt x="1" y="95"/>
                      </a:lnTo>
                      <a:lnTo>
                        <a:pt x="3" y="93"/>
                      </a:lnTo>
                      <a:lnTo>
                        <a:pt x="4" y="88"/>
                      </a:lnTo>
                      <a:lnTo>
                        <a:pt x="6" y="84"/>
                      </a:lnTo>
                      <a:lnTo>
                        <a:pt x="9" y="79"/>
                      </a:lnTo>
                      <a:lnTo>
                        <a:pt x="11" y="73"/>
                      </a:lnTo>
                      <a:lnTo>
                        <a:pt x="14" y="68"/>
                      </a:lnTo>
                      <a:lnTo>
                        <a:pt x="16" y="63"/>
                      </a:lnTo>
                      <a:lnTo>
                        <a:pt x="19" y="62"/>
                      </a:lnTo>
                      <a:lnTo>
                        <a:pt x="22" y="61"/>
                      </a:lnTo>
                      <a:lnTo>
                        <a:pt x="25" y="62"/>
                      </a:lnTo>
                      <a:lnTo>
                        <a:pt x="29" y="63"/>
                      </a:lnTo>
                      <a:lnTo>
                        <a:pt x="33" y="63"/>
                      </a:lnTo>
                      <a:lnTo>
                        <a:pt x="38" y="63"/>
                      </a:lnTo>
                      <a:lnTo>
                        <a:pt x="43" y="63"/>
                      </a:lnTo>
                      <a:lnTo>
                        <a:pt x="48" y="61"/>
                      </a:lnTo>
                      <a:lnTo>
                        <a:pt x="51" y="58"/>
                      </a:lnTo>
                      <a:lnTo>
                        <a:pt x="54" y="57"/>
                      </a:lnTo>
                      <a:lnTo>
                        <a:pt x="55" y="55"/>
                      </a:lnTo>
                      <a:lnTo>
                        <a:pt x="55" y="53"/>
                      </a:lnTo>
                      <a:lnTo>
                        <a:pt x="54" y="51"/>
                      </a:lnTo>
                      <a:lnTo>
                        <a:pt x="53" y="51"/>
                      </a:lnTo>
                      <a:lnTo>
                        <a:pt x="51" y="49"/>
                      </a:lnTo>
                      <a:lnTo>
                        <a:pt x="45" y="42"/>
                      </a:lnTo>
                      <a:lnTo>
                        <a:pt x="36" y="34"/>
                      </a:lnTo>
                      <a:lnTo>
                        <a:pt x="26" y="25"/>
                      </a:lnTo>
                      <a:lnTo>
                        <a:pt x="16" y="15"/>
                      </a:lnTo>
                      <a:lnTo>
                        <a:pt x="8" y="8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90" name="Freeform 178"/>
                <p:cNvSpPr>
                  <a:spLocks/>
                </p:cNvSpPr>
                <p:nvPr/>
              </p:nvSpPr>
              <p:spPr bwMode="auto">
                <a:xfrm>
                  <a:off x="751" y="3608"/>
                  <a:ext cx="54" cy="9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8"/>
                    </a:cxn>
                    <a:cxn ang="0">
                      <a:pos x="0" y="95"/>
                    </a:cxn>
                    <a:cxn ang="0">
                      <a:pos x="2" y="92"/>
                    </a:cxn>
                    <a:cxn ang="0">
                      <a:pos x="4" y="89"/>
                    </a:cxn>
                    <a:cxn ang="0">
                      <a:pos x="6" y="84"/>
                    </a:cxn>
                    <a:cxn ang="0">
                      <a:pos x="8" y="79"/>
                    </a:cxn>
                    <a:cxn ang="0">
                      <a:pos x="11" y="74"/>
                    </a:cxn>
                    <a:cxn ang="0">
                      <a:pos x="13" y="68"/>
                    </a:cxn>
                    <a:cxn ang="0">
                      <a:pos x="16" y="64"/>
                    </a:cxn>
                    <a:cxn ang="0">
                      <a:pos x="18" y="61"/>
                    </a:cxn>
                    <a:cxn ang="0">
                      <a:pos x="21" y="61"/>
                    </a:cxn>
                    <a:cxn ang="0">
                      <a:pos x="24" y="61"/>
                    </a:cxn>
                    <a:cxn ang="0">
                      <a:pos x="27" y="62"/>
                    </a:cxn>
                    <a:cxn ang="0">
                      <a:pos x="31" y="63"/>
                    </a:cxn>
                    <a:cxn ang="0">
                      <a:pos x="36" y="64"/>
                    </a:cxn>
                    <a:cxn ang="0">
                      <a:pos x="41" y="62"/>
                    </a:cxn>
                    <a:cxn ang="0">
                      <a:pos x="47" y="61"/>
                    </a:cxn>
                    <a:cxn ang="0">
                      <a:pos x="50" y="59"/>
                    </a:cxn>
                    <a:cxn ang="0">
                      <a:pos x="52" y="56"/>
                    </a:cxn>
                    <a:cxn ang="0">
                      <a:pos x="53" y="55"/>
                    </a:cxn>
                    <a:cxn ang="0">
                      <a:pos x="53" y="53"/>
                    </a:cxn>
                    <a:cxn ang="0">
                      <a:pos x="52" y="52"/>
                    </a:cxn>
                    <a:cxn ang="0">
                      <a:pos x="52" y="51"/>
                    </a:cxn>
                    <a:cxn ang="0">
                      <a:pos x="51" y="51"/>
                    </a:cxn>
                    <a:cxn ang="0">
                      <a:pos x="49" y="48"/>
                    </a:cxn>
                    <a:cxn ang="0">
                      <a:pos x="43" y="42"/>
                    </a:cxn>
                    <a:cxn ang="0">
                      <a:pos x="35" y="34"/>
                    </a:cxn>
                    <a:cxn ang="0">
                      <a:pos x="25" y="25"/>
                    </a:cxn>
                    <a:cxn ang="0">
                      <a:pos x="16" y="15"/>
                    </a:cxn>
                    <a:cxn ang="0">
                      <a:pos x="8" y="7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4" h="99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0" y="95"/>
                      </a:lnTo>
                      <a:lnTo>
                        <a:pt x="2" y="92"/>
                      </a:lnTo>
                      <a:lnTo>
                        <a:pt x="4" y="89"/>
                      </a:lnTo>
                      <a:lnTo>
                        <a:pt x="6" y="84"/>
                      </a:lnTo>
                      <a:lnTo>
                        <a:pt x="8" y="79"/>
                      </a:lnTo>
                      <a:lnTo>
                        <a:pt x="11" y="74"/>
                      </a:lnTo>
                      <a:lnTo>
                        <a:pt x="13" y="68"/>
                      </a:lnTo>
                      <a:lnTo>
                        <a:pt x="16" y="64"/>
                      </a:lnTo>
                      <a:lnTo>
                        <a:pt x="18" y="61"/>
                      </a:lnTo>
                      <a:lnTo>
                        <a:pt x="21" y="61"/>
                      </a:lnTo>
                      <a:lnTo>
                        <a:pt x="24" y="61"/>
                      </a:lnTo>
                      <a:lnTo>
                        <a:pt x="27" y="62"/>
                      </a:lnTo>
                      <a:lnTo>
                        <a:pt x="31" y="63"/>
                      </a:lnTo>
                      <a:lnTo>
                        <a:pt x="36" y="64"/>
                      </a:lnTo>
                      <a:lnTo>
                        <a:pt x="41" y="62"/>
                      </a:lnTo>
                      <a:lnTo>
                        <a:pt x="47" y="61"/>
                      </a:lnTo>
                      <a:lnTo>
                        <a:pt x="50" y="59"/>
                      </a:lnTo>
                      <a:lnTo>
                        <a:pt x="52" y="56"/>
                      </a:lnTo>
                      <a:lnTo>
                        <a:pt x="53" y="55"/>
                      </a:lnTo>
                      <a:lnTo>
                        <a:pt x="53" y="53"/>
                      </a:lnTo>
                      <a:lnTo>
                        <a:pt x="52" y="52"/>
                      </a:lnTo>
                      <a:lnTo>
                        <a:pt x="52" y="51"/>
                      </a:lnTo>
                      <a:lnTo>
                        <a:pt x="51" y="51"/>
                      </a:lnTo>
                      <a:lnTo>
                        <a:pt x="49" y="48"/>
                      </a:lnTo>
                      <a:lnTo>
                        <a:pt x="43" y="42"/>
                      </a:lnTo>
                      <a:lnTo>
                        <a:pt x="35" y="34"/>
                      </a:lnTo>
                      <a:lnTo>
                        <a:pt x="25" y="25"/>
                      </a:lnTo>
                      <a:lnTo>
                        <a:pt x="16" y="15"/>
                      </a:lnTo>
                      <a:lnTo>
                        <a:pt x="8" y="7"/>
                      </a:ln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91" name="Freeform 179"/>
                <p:cNvSpPr>
                  <a:spLocks/>
                </p:cNvSpPr>
                <p:nvPr/>
              </p:nvSpPr>
              <p:spPr bwMode="auto">
                <a:xfrm>
                  <a:off x="729" y="3478"/>
                  <a:ext cx="546" cy="181"/>
                </a:xfrm>
                <a:custGeom>
                  <a:avLst/>
                  <a:gdLst/>
                  <a:ahLst/>
                  <a:cxnLst>
                    <a:cxn ang="0">
                      <a:pos x="545" y="65"/>
                    </a:cxn>
                    <a:cxn ang="0">
                      <a:pos x="462" y="0"/>
                    </a:cxn>
                    <a:cxn ang="0">
                      <a:pos x="0" y="115"/>
                    </a:cxn>
                    <a:cxn ang="0">
                      <a:pos x="82" y="180"/>
                    </a:cxn>
                    <a:cxn ang="0">
                      <a:pos x="545" y="65"/>
                    </a:cxn>
                  </a:cxnLst>
                  <a:rect l="0" t="0" r="r" b="b"/>
                  <a:pathLst>
                    <a:path w="546" h="181">
                      <a:moveTo>
                        <a:pt x="545" y="65"/>
                      </a:moveTo>
                      <a:lnTo>
                        <a:pt x="462" y="0"/>
                      </a:lnTo>
                      <a:lnTo>
                        <a:pt x="0" y="115"/>
                      </a:lnTo>
                      <a:lnTo>
                        <a:pt x="82" y="180"/>
                      </a:lnTo>
                      <a:lnTo>
                        <a:pt x="545" y="65"/>
                      </a:lnTo>
                    </a:path>
                  </a:pathLst>
                </a:custGeom>
                <a:solidFill>
                  <a:srgbClr val="F5E1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92" name="Freeform 180"/>
                <p:cNvSpPr>
                  <a:spLocks/>
                </p:cNvSpPr>
                <p:nvPr/>
              </p:nvSpPr>
              <p:spPr bwMode="auto">
                <a:xfrm>
                  <a:off x="732" y="3593"/>
                  <a:ext cx="83" cy="77"/>
                </a:xfrm>
                <a:custGeom>
                  <a:avLst/>
                  <a:gdLst/>
                  <a:ahLst/>
                  <a:cxnLst>
                    <a:cxn ang="0">
                      <a:pos x="82" y="64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82" y="76"/>
                    </a:cxn>
                    <a:cxn ang="0">
                      <a:pos x="82" y="64"/>
                    </a:cxn>
                  </a:cxnLst>
                  <a:rect l="0" t="0" r="r" b="b"/>
                  <a:pathLst>
                    <a:path w="83" h="77">
                      <a:moveTo>
                        <a:pt x="82" y="64"/>
                      </a:move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82" y="76"/>
                      </a:lnTo>
                      <a:lnTo>
                        <a:pt x="82" y="64"/>
                      </a:lnTo>
                    </a:path>
                  </a:pathLst>
                </a:custGeom>
                <a:solidFill>
                  <a:srgbClr val="AE8317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93" name="Freeform 181"/>
                <p:cNvSpPr>
                  <a:spLocks/>
                </p:cNvSpPr>
                <p:nvPr/>
              </p:nvSpPr>
              <p:spPr bwMode="auto">
                <a:xfrm>
                  <a:off x="814" y="3543"/>
                  <a:ext cx="460" cy="127"/>
                </a:xfrm>
                <a:custGeom>
                  <a:avLst/>
                  <a:gdLst/>
                  <a:ahLst/>
                  <a:cxnLst>
                    <a:cxn ang="0">
                      <a:pos x="459" y="11"/>
                    </a:cxn>
                    <a:cxn ang="0">
                      <a:pos x="459" y="0"/>
                    </a:cxn>
                    <a:cxn ang="0">
                      <a:pos x="0" y="114"/>
                    </a:cxn>
                    <a:cxn ang="0">
                      <a:pos x="0" y="126"/>
                    </a:cxn>
                    <a:cxn ang="0">
                      <a:pos x="459" y="11"/>
                    </a:cxn>
                  </a:cxnLst>
                  <a:rect l="0" t="0" r="r" b="b"/>
                  <a:pathLst>
                    <a:path w="460" h="127">
                      <a:moveTo>
                        <a:pt x="459" y="11"/>
                      </a:moveTo>
                      <a:lnTo>
                        <a:pt x="459" y="0"/>
                      </a:lnTo>
                      <a:lnTo>
                        <a:pt x="0" y="114"/>
                      </a:lnTo>
                      <a:lnTo>
                        <a:pt x="0" y="126"/>
                      </a:lnTo>
                      <a:lnTo>
                        <a:pt x="459" y="11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94" name="Freeform 182"/>
                <p:cNvSpPr>
                  <a:spLocks/>
                </p:cNvSpPr>
                <p:nvPr/>
              </p:nvSpPr>
              <p:spPr bwMode="auto">
                <a:xfrm>
                  <a:off x="1109" y="3423"/>
                  <a:ext cx="122" cy="140"/>
                </a:xfrm>
                <a:custGeom>
                  <a:avLst/>
                  <a:gdLst/>
                  <a:ahLst/>
                  <a:cxnLst>
                    <a:cxn ang="0">
                      <a:pos x="51" y="0"/>
                    </a:cxn>
                    <a:cxn ang="0">
                      <a:pos x="0" y="139"/>
                    </a:cxn>
                    <a:cxn ang="0">
                      <a:pos x="121" y="108"/>
                    </a:cxn>
                    <a:cxn ang="0">
                      <a:pos x="51" y="0"/>
                    </a:cxn>
                  </a:cxnLst>
                  <a:rect l="0" t="0" r="r" b="b"/>
                  <a:pathLst>
                    <a:path w="122" h="140">
                      <a:moveTo>
                        <a:pt x="51" y="0"/>
                      </a:moveTo>
                      <a:lnTo>
                        <a:pt x="0" y="139"/>
                      </a:lnTo>
                      <a:lnTo>
                        <a:pt x="121" y="108"/>
                      </a:lnTo>
                      <a:lnTo>
                        <a:pt x="51" y="0"/>
                      </a:lnTo>
                    </a:path>
                  </a:pathLst>
                </a:custGeom>
                <a:solidFill>
                  <a:srgbClr val="FFB74A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95" name="Freeform 183"/>
                <p:cNvSpPr>
                  <a:spLocks/>
                </p:cNvSpPr>
                <p:nvPr/>
              </p:nvSpPr>
              <p:spPr bwMode="auto">
                <a:xfrm>
                  <a:off x="1070" y="3423"/>
                  <a:ext cx="92" cy="141"/>
                </a:xfrm>
                <a:custGeom>
                  <a:avLst/>
                  <a:gdLst/>
                  <a:ahLst/>
                  <a:cxnLst>
                    <a:cxn ang="0">
                      <a:pos x="91" y="0"/>
                    </a:cxn>
                    <a:cxn ang="0">
                      <a:pos x="0" y="101"/>
                    </a:cxn>
                    <a:cxn ang="0">
                      <a:pos x="38" y="140"/>
                    </a:cxn>
                    <a:cxn ang="0">
                      <a:pos x="91" y="0"/>
                    </a:cxn>
                  </a:cxnLst>
                  <a:rect l="0" t="0" r="r" b="b"/>
                  <a:pathLst>
                    <a:path w="92" h="141">
                      <a:moveTo>
                        <a:pt x="91" y="0"/>
                      </a:moveTo>
                      <a:lnTo>
                        <a:pt x="0" y="101"/>
                      </a:lnTo>
                      <a:lnTo>
                        <a:pt x="38" y="140"/>
                      </a:lnTo>
                      <a:lnTo>
                        <a:pt x="91" y="0"/>
                      </a:lnTo>
                    </a:path>
                  </a:pathLst>
                </a:custGeom>
                <a:solidFill>
                  <a:srgbClr val="D781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96" name="Freeform 184"/>
                <p:cNvSpPr>
                  <a:spLocks/>
                </p:cNvSpPr>
                <p:nvPr/>
              </p:nvSpPr>
              <p:spPr bwMode="auto">
                <a:xfrm>
                  <a:off x="826" y="3511"/>
                  <a:ext cx="94" cy="123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0" y="122"/>
                    </a:cxn>
                    <a:cxn ang="0">
                      <a:pos x="93" y="98"/>
                    </a:cxn>
                    <a:cxn ang="0">
                      <a:pos x="93" y="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94" h="123">
                      <a:moveTo>
                        <a:pt x="0" y="23"/>
                      </a:moveTo>
                      <a:lnTo>
                        <a:pt x="0" y="122"/>
                      </a:lnTo>
                      <a:lnTo>
                        <a:pt x="93" y="98"/>
                      </a:lnTo>
                      <a:lnTo>
                        <a:pt x="93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EDF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97" name="Freeform 185"/>
                <p:cNvSpPr>
                  <a:spLocks/>
                </p:cNvSpPr>
                <p:nvPr/>
              </p:nvSpPr>
              <p:spPr bwMode="auto">
                <a:xfrm>
                  <a:off x="796" y="3505"/>
                  <a:ext cx="31" cy="12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9"/>
                    </a:cxn>
                    <a:cxn ang="0">
                      <a:pos x="30" y="128"/>
                    </a:cxn>
                    <a:cxn ang="0">
                      <a:pos x="30" y="2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1" h="129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30" y="128"/>
                      </a:lnTo>
                      <a:lnTo>
                        <a:pt x="30" y="2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DAF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98" name="Freeform 186"/>
                <p:cNvSpPr>
                  <a:spLocks/>
                </p:cNvSpPr>
                <p:nvPr/>
              </p:nvSpPr>
              <p:spPr bwMode="auto">
                <a:xfrm>
                  <a:off x="795" y="3483"/>
                  <a:ext cx="125" cy="52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31" y="51"/>
                    </a:cxn>
                    <a:cxn ang="0">
                      <a:pos x="124" y="27"/>
                    </a:cxn>
                    <a:cxn ang="0">
                      <a:pos x="92" y="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125" h="52">
                      <a:moveTo>
                        <a:pt x="0" y="23"/>
                      </a:moveTo>
                      <a:lnTo>
                        <a:pt x="31" y="51"/>
                      </a:lnTo>
                      <a:lnTo>
                        <a:pt x="124" y="27"/>
                      </a:lnTo>
                      <a:lnTo>
                        <a:pt x="92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FEFFB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099" name="Freeform 187"/>
                <p:cNvSpPr>
                  <a:spLocks/>
                </p:cNvSpPr>
                <p:nvPr/>
              </p:nvSpPr>
              <p:spPr bwMode="auto">
                <a:xfrm>
                  <a:off x="946" y="3458"/>
                  <a:ext cx="122" cy="132"/>
                </a:xfrm>
                <a:custGeom>
                  <a:avLst/>
                  <a:gdLst/>
                  <a:ahLst/>
                  <a:cxnLst>
                    <a:cxn ang="0">
                      <a:pos x="60" y="129"/>
                    </a:cxn>
                    <a:cxn ang="0">
                      <a:pos x="72" y="125"/>
                    </a:cxn>
                    <a:cxn ang="0">
                      <a:pos x="83" y="118"/>
                    </a:cxn>
                    <a:cxn ang="0">
                      <a:pos x="94" y="110"/>
                    </a:cxn>
                    <a:cxn ang="0">
                      <a:pos x="103" y="100"/>
                    </a:cxn>
                    <a:cxn ang="0">
                      <a:pos x="110" y="89"/>
                    </a:cxn>
                    <a:cxn ang="0">
                      <a:pos x="115" y="76"/>
                    </a:cxn>
                    <a:cxn ang="0">
                      <a:pos x="119" y="63"/>
                    </a:cxn>
                    <a:cxn ang="0">
                      <a:pos x="121" y="50"/>
                    </a:cxn>
                    <a:cxn ang="0">
                      <a:pos x="119" y="37"/>
                    </a:cxn>
                    <a:cxn ang="0">
                      <a:pos x="115" y="26"/>
                    </a:cxn>
                    <a:cxn ang="0">
                      <a:pos x="110" y="17"/>
                    </a:cxn>
                    <a:cxn ang="0">
                      <a:pos x="103" y="10"/>
                    </a:cxn>
                    <a:cxn ang="0">
                      <a:pos x="94" y="4"/>
                    </a:cxn>
                    <a:cxn ang="0">
                      <a:pos x="83" y="0"/>
                    </a:cxn>
                    <a:cxn ang="0">
                      <a:pos x="72" y="0"/>
                    </a:cxn>
                    <a:cxn ang="0">
                      <a:pos x="60" y="1"/>
                    </a:cxn>
                    <a:cxn ang="0">
                      <a:pos x="47" y="5"/>
                    </a:cxn>
                    <a:cxn ang="0">
                      <a:pos x="36" y="12"/>
                    </a:cxn>
                    <a:cxn ang="0">
                      <a:pos x="26" y="20"/>
                    </a:cxn>
                    <a:cxn ang="0">
                      <a:pos x="17" y="30"/>
                    </a:cxn>
                    <a:cxn ang="0">
                      <a:pos x="10" y="42"/>
                    </a:cxn>
                    <a:cxn ang="0">
                      <a:pos x="4" y="54"/>
                    </a:cxn>
                    <a:cxn ang="0">
                      <a:pos x="0" y="67"/>
                    </a:cxn>
                    <a:cxn ang="0">
                      <a:pos x="0" y="80"/>
                    </a:cxn>
                    <a:cxn ang="0">
                      <a:pos x="0" y="93"/>
                    </a:cxn>
                    <a:cxn ang="0">
                      <a:pos x="4" y="104"/>
                    </a:cxn>
                    <a:cxn ang="0">
                      <a:pos x="10" y="113"/>
                    </a:cxn>
                    <a:cxn ang="0">
                      <a:pos x="17" y="121"/>
                    </a:cxn>
                    <a:cxn ang="0">
                      <a:pos x="26" y="126"/>
                    </a:cxn>
                    <a:cxn ang="0">
                      <a:pos x="36" y="130"/>
                    </a:cxn>
                    <a:cxn ang="0">
                      <a:pos x="47" y="131"/>
                    </a:cxn>
                    <a:cxn ang="0">
                      <a:pos x="60" y="129"/>
                    </a:cxn>
                  </a:cxnLst>
                  <a:rect l="0" t="0" r="r" b="b"/>
                  <a:pathLst>
                    <a:path w="122" h="132">
                      <a:moveTo>
                        <a:pt x="60" y="129"/>
                      </a:moveTo>
                      <a:lnTo>
                        <a:pt x="72" y="125"/>
                      </a:lnTo>
                      <a:lnTo>
                        <a:pt x="83" y="118"/>
                      </a:lnTo>
                      <a:lnTo>
                        <a:pt x="94" y="110"/>
                      </a:lnTo>
                      <a:lnTo>
                        <a:pt x="103" y="100"/>
                      </a:lnTo>
                      <a:lnTo>
                        <a:pt x="110" y="89"/>
                      </a:lnTo>
                      <a:lnTo>
                        <a:pt x="115" y="76"/>
                      </a:lnTo>
                      <a:lnTo>
                        <a:pt x="119" y="63"/>
                      </a:lnTo>
                      <a:lnTo>
                        <a:pt x="121" y="50"/>
                      </a:lnTo>
                      <a:lnTo>
                        <a:pt x="119" y="37"/>
                      </a:lnTo>
                      <a:lnTo>
                        <a:pt x="115" y="26"/>
                      </a:lnTo>
                      <a:lnTo>
                        <a:pt x="110" y="17"/>
                      </a:lnTo>
                      <a:lnTo>
                        <a:pt x="103" y="10"/>
                      </a:lnTo>
                      <a:lnTo>
                        <a:pt x="94" y="4"/>
                      </a:lnTo>
                      <a:lnTo>
                        <a:pt x="83" y="0"/>
                      </a:lnTo>
                      <a:lnTo>
                        <a:pt x="72" y="0"/>
                      </a:lnTo>
                      <a:lnTo>
                        <a:pt x="60" y="1"/>
                      </a:lnTo>
                      <a:lnTo>
                        <a:pt x="47" y="5"/>
                      </a:lnTo>
                      <a:lnTo>
                        <a:pt x="36" y="12"/>
                      </a:lnTo>
                      <a:lnTo>
                        <a:pt x="26" y="20"/>
                      </a:lnTo>
                      <a:lnTo>
                        <a:pt x="17" y="30"/>
                      </a:lnTo>
                      <a:lnTo>
                        <a:pt x="10" y="42"/>
                      </a:lnTo>
                      <a:lnTo>
                        <a:pt x="4" y="54"/>
                      </a:lnTo>
                      <a:lnTo>
                        <a:pt x="0" y="67"/>
                      </a:lnTo>
                      <a:lnTo>
                        <a:pt x="0" y="80"/>
                      </a:lnTo>
                      <a:lnTo>
                        <a:pt x="0" y="93"/>
                      </a:lnTo>
                      <a:lnTo>
                        <a:pt x="4" y="104"/>
                      </a:lnTo>
                      <a:lnTo>
                        <a:pt x="10" y="113"/>
                      </a:lnTo>
                      <a:lnTo>
                        <a:pt x="17" y="121"/>
                      </a:lnTo>
                      <a:lnTo>
                        <a:pt x="26" y="126"/>
                      </a:lnTo>
                      <a:lnTo>
                        <a:pt x="36" y="130"/>
                      </a:lnTo>
                      <a:lnTo>
                        <a:pt x="47" y="131"/>
                      </a:lnTo>
                      <a:lnTo>
                        <a:pt x="60" y="129"/>
                      </a:lnTo>
                    </a:path>
                  </a:pathLst>
                </a:custGeom>
                <a:solidFill>
                  <a:srgbClr val="B0F8F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00" name="Freeform 188"/>
                <p:cNvSpPr>
                  <a:spLocks/>
                </p:cNvSpPr>
                <p:nvPr/>
              </p:nvSpPr>
              <p:spPr bwMode="auto">
                <a:xfrm>
                  <a:off x="959" y="3484"/>
                  <a:ext cx="107" cy="104"/>
                </a:xfrm>
                <a:custGeom>
                  <a:avLst/>
                  <a:gdLst/>
                  <a:ahLst/>
                  <a:cxnLst>
                    <a:cxn ang="0">
                      <a:pos x="37" y="103"/>
                    </a:cxn>
                    <a:cxn ang="0">
                      <a:pos x="40" y="103"/>
                    </a:cxn>
                    <a:cxn ang="0">
                      <a:pos x="44" y="102"/>
                    </a:cxn>
                    <a:cxn ang="0">
                      <a:pos x="48" y="101"/>
                    </a:cxn>
                    <a:cxn ang="0">
                      <a:pos x="54" y="99"/>
                    </a:cxn>
                    <a:cxn ang="0">
                      <a:pos x="60" y="97"/>
                    </a:cxn>
                    <a:cxn ang="0">
                      <a:pos x="66" y="92"/>
                    </a:cxn>
                    <a:cxn ang="0">
                      <a:pos x="72" y="88"/>
                    </a:cxn>
                    <a:cxn ang="0">
                      <a:pos x="78" y="82"/>
                    </a:cxn>
                    <a:cxn ang="0">
                      <a:pos x="84" y="77"/>
                    </a:cxn>
                    <a:cxn ang="0">
                      <a:pos x="90" y="71"/>
                    </a:cxn>
                    <a:cxn ang="0">
                      <a:pos x="93" y="66"/>
                    </a:cxn>
                    <a:cxn ang="0">
                      <a:pos x="96" y="61"/>
                    </a:cxn>
                    <a:cxn ang="0">
                      <a:pos x="98" y="56"/>
                    </a:cxn>
                    <a:cxn ang="0">
                      <a:pos x="99" y="53"/>
                    </a:cxn>
                    <a:cxn ang="0">
                      <a:pos x="100" y="51"/>
                    </a:cxn>
                    <a:cxn ang="0">
                      <a:pos x="102" y="48"/>
                    </a:cxn>
                    <a:cxn ang="0">
                      <a:pos x="105" y="36"/>
                    </a:cxn>
                    <a:cxn ang="0">
                      <a:pos x="106" y="27"/>
                    </a:cxn>
                    <a:cxn ang="0">
                      <a:pos x="106" y="19"/>
                    </a:cxn>
                    <a:cxn ang="0">
                      <a:pos x="104" y="12"/>
                    </a:cxn>
                    <a:cxn ang="0">
                      <a:pos x="102" y="6"/>
                    </a:cxn>
                    <a:cxn ang="0">
                      <a:pos x="100" y="3"/>
                    </a:cxn>
                    <a:cxn ang="0">
                      <a:pos x="99" y="0"/>
                    </a:cxn>
                    <a:cxn ang="0">
                      <a:pos x="99" y="1"/>
                    </a:cxn>
                    <a:cxn ang="0">
                      <a:pos x="99" y="6"/>
                    </a:cxn>
                    <a:cxn ang="0">
                      <a:pos x="99" y="14"/>
                    </a:cxn>
                    <a:cxn ang="0">
                      <a:pos x="97" y="24"/>
                    </a:cxn>
                    <a:cxn ang="0">
                      <a:pos x="94" y="35"/>
                    </a:cxn>
                    <a:cxn ang="0">
                      <a:pos x="87" y="47"/>
                    </a:cxn>
                    <a:cxn ang="0">
                      <a:pos x="78" y="60"/>
                    </a:cxn>
                    <a:cxn ang="0">
                      <a:pos x="63" y="72"/>
                    </a:cxn>
                    <a:cxn ang="0">
                      <a:pos x="60" y="75"/>
                    </a:cxn>
                    <a:cxn ang="0">
                      <a:pos x="56" y="77"/>
                    </a:cxn>
                    <a:cxn ang="0">
                      <a:pos x="51" y="80"/>
                    </a:cxn>
                    <a:cxn ang="0">
                      <a:pos x="47" y="82"/>
                    </a:cxn>
                    <a:cxn ang="0">
                      <a:pos x="41" y="85"/>
                    </a:cxn>
                    <a:cxn ang="0">
                      <a:pos x="35" y="87"/>
                    </a:cxn>
                    <a:cxn ang="0">
                      <a:pos x="29" y="88"/>
                    </a:cxn>
                    <a:cxn ang="0">
                      <a:pos x="22" y="90"/>
                    </a:cxn>
                    <a:cxn ang="0">
                      <a:pos x="16" y="90"/>
                    </a:cxn>
                    <a:cxn ang="0">
                      <a:pos x="12" y="91"/>
                    </a:cxn>
                    <a:cxn ang="0">
                      <a:pos x="8" y="91"/>
                    </a:cxn>
                    <a:cxn ang="0">
                      <a:pos x="5" y="91"/>
                    </a:cxn>
                    <a:cxn ang="0">
                      <a:pos x="3" y="91"/>
                    </a:cxn>
                    <a:cxn ang="0">
                      <a:pos x="1" y="90"/>
                    </a:cxn>
                    <a:cxn ang="0">
                      <a:pos x="0" y="90"/>
                    </a:cxn>
                    <a:cxn ang="0">
                      <a:pos x="0" y="91"/>
                    </a:cxn>
                    <a:cxn ang="0">
                      <a:pos x="1" y="92"/>
                    </a:cxn>
                    <a:cxn ang="0">
                      <a:pos x="3" y="94"/>
                    </a:cxn>
                    <a:cxn ang="0">
                      <a:pos x="6" y="97"/>
                    </a:cxn>
                    <a:cxn ang="0">
                      <a:pos x="11" y="98"/>
                    </a:cxn>
                    <a:cxn ang="0">
                      <a:pos x="18" y="101"/>
                    </a:cxn>
                    <a:cxn ang="0">
                      <a:pos x="26" y="102"/>
                    </a:cxn>
                    <a:cxn ang="0">
                      <a:pos x="37" y="103"/>
                    </a:cxn>
                  </a:cxnLst>
                  <a:rect l="0" t="0" r="r" b="b"/>
                  <a:pathLst>
                    <a:path w="107" h="104">
                      <a:moveTo>
                        <a:pt x="37" y="103"/>
                      </a:moveTo>
                      <a:lnTo>
                        <a:pt x="40" y="103"/>
                      </a:lnTo>
                      <a:lnTo>
                        <a:pt x="44" y="102"/>
                      </a:lnTo>
                      <a:lnTo>
                        <a:pt x="48" y="101"/>
                      </a:lnTo>
                      <a:lnTo>
                        <a:pt x="54" y="99"/>
                      </a:lnTo>
                      <a:lnTo>
                        <a:pt x="60" y="97"/>
                      </a:lnTo>
                      <a:lnTo>
                        <a:pt x="66" y="92"/>
                      </a:lnTo>
                      <a:lnTo>
                        <a:pt x="72" y="88"/>
                      </a:lnTo>
                      <a:lnTo>
                        <a:pt x="78" y="82"/>
                      </a:lnTo>
                      <a:lnTo>
                        <a:pt x="84" y="77"/>
                      </a:lnTo>
                      <a:lnTo>
                        <a:pt x="90" y="71"/>
                      </a:lnTo>
                      <a:lnTo>
                        <a:pt x="93" y="66"/>
                      </a:lnTo>
                      <a:lnTo>
                        <a:pt x="96" y="61"/>
                      </a:lnTo>
                      <a:lnTo>
                        <a:pt x="98" y="56"/>
                      </a:lnTo>
                      <a:lnTo>
                        <a:pt x="99" y="53"/>
                      </a:lnTo>
                      <a:lnTo>
                        <a:pt x="100" y="51"/>
                      </a:lnTo>
                      <a:lnTo>
                        <a:pt x="102" y="48"/>
                      </a:lnTo>
                      <a:lnTo>
                        <a:pt x="105" y="36"/>
                      </a:lnTo>
                      <a:lnTo>
                        <a:pt x="106" y="27"/>
                      </a:lnTo>
                      <a:lnTo>
                        <a:pt x="106" y="19"/>
                      </a:lnTo>
                      <a:lnTo>
                        <a:pt x="104" y="12"/>
                      </a:lnTo>
                      <a:lnTo>
                        <a:pt x="102" y="6"/>
                      </a:lnTo>
                      <a:lnTo>
                        <a:pt x="100" y="3"/>
                      </a:lnTo>
                      <a:lnTo>
                        <a:pt x="99" y="0"/>
                      </a:lnTo>
                      <a:lnTo>
                        <a:pt x="99" y="1"/>
                      </a:lnTo>
                      <a:lnTo>
                        <a:pt x="99" y="6"/>
                      </a:lnTo>
                      <a:lnTo>
                        <a:pt x="99" y="14"/>
                      </a:lnTo>
                      <a:lnTo>
                        <a:pt x="97" y="24"/>
                      </a:lnTo>
                      <a:lnTo>
                        <a:pt x="94" y="35"/>
                      </a:lnTo>
                      <a:lnTo>
                        <a:pt x="87" y="47"/>
                      </a:lnTo>
                      <a:lnTo>
                        <a:pt x="78" y="60"/>
                      </a:lnTo>
                      <a:lnTo>
                        <a:pt x="63" y="72"/>
                      </a:lnTo>
                      <a:lnTo>
                        <a:pt x="60" y="75"/>
                      </a:lnTo>
                      <a:lnTo>
                        <a:pt x="56" y="77"/>
                      </a:lnTo>
                      <a:lnTo>
                        <a:pt x="51" y="80"/>
                      </a:lnTo>
                      <a:lnTo>
                        <a:pt x="47" y="82"/>
                      </a:lnTo>
                      <a:lnTo>
                        <a:pt x="41" y="85"/>
                      </a:lnTo>
                      <a:lnTo>
                        <a:pt x="35" y="87"/>
                      </a:lnTo>
                      <a:lnTo>
                        <a:pt x="29" y="88"/>
                      </a:lnTo>
                      <a:lnTo>
                        <a:pt x="22" y="90"/>
                      </a:lnTo>
                      <a:lnTo>
                        <a:pt x="16" y="90"/>
                      </a:lnTo>
                      <a:lnTo>
                        <a:pt x="12" y="91"/>
                      </a:lnTo>
                      <a:lnTo>
                        <a:pt x="8" y="91"/>
                      </a:lnTo>
                      <a:lnTo>
                        <a:pt x="5" y="91"/>
                      </a:lnTo>
                      <a:lnTo>
                        <a:pt x="3" y="91"/>
                      </a:lnTo>
                      <a:lnTo>
                        <a:pt x="1" y="90"/>
                      </a:lnTo>
                      <a:lnTo>
                        <a:pt x="0" y="90"/>
                      </a:lnTo>
                      <a:lnTo>
                        <a:pt x="0" y="91"/>
                      </a:lnTo>
                      <a:lnTo>
                        <a:pt x="1" y="92"/>
                      </a:lnTo>
                      <a:lnTo>
                        <a:pt x="3" y="94"/>
                      </a:lnTo>
                      <a:lnTo>
                        <a:pt x="6" y="97"/>
                      </a:lnTo>
                      <a:lnTo>
                        <a:pt x="11" y="98"/>
                      </a:lnTo>
                      <a:lnTo>
                        <a:pt x="18" y="101"/>
                      </a:lnTo>
                      <a:lnTo>
                        <a:pt x="26" y="102"/>
                      </a:lnTo>
                      <a:lnTo>
                        <a:pt x="37" y="103"/>
                      </a:lnTo>
                    </a:path>
                  </a:pathLst>
                </a:custGeom>
                <a:solidFill>
                  <a:srgbClr val="11B3A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01" name="Freeform 189"/>
                <p:cNvSpPr>
                  <a:spLocks/>
                </p:cNvSpPr>
                <p:nvPr/>
              </p:nvSpPr>
              <p:spPr bwMode="auto">
                <a:xfrm>
                  <a:off x="1175" y="3145"/>
                  <a:ext cx="54" cy="9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8"/>
                    </a:cxn>
                    <a:cxn ang="0">
                      <a:pos x="0" y="97"/>
                    </a:cxn>
                    <a:cxn ang="0">
                      <a:pos x="0" y="95"/>
                    </a:cxn>
                    <a:cxn ang="0">
                      <a:pos x="2" y="92"/>
                    </a:cxn>
                    <a:cxn ang="0">
                      <a:pos x="4" y="88"/>
                    </a:cxn>
                    <a:cxn ang="0">
                      <a:pos x="5" y="83"/>
                    </a:cxn>
                    <a:cxn ang="0">
                      <a:pos x="8" y="78"/>
                    </a:cxn>
                    <a:cxn ang="0">
                      <a:pos x="11" y="73"/>
                    </a:cxn>
                    <a:cxn ang="0">
                      <a:pos x="13" y="68"/>
                    </a:cxn>
                    <a:cxn ang="0">
                      <a:pos x="16" y="63"/>
                    </a:cxn>
                    <a:cxn ang="0">
                      <a:pos x="18" y="61"/>
                    </a:cxn>
                    <a:cxn ang="0">
                      <a:pos x="21" y="61"/>
                    </a:cxn>
                    <a:cxn ang="0">
                      <a:pos x="24" y="61"/>
                    </a:cxn>
                    <a:cxn ang="0">
                      <a:pos x="27" y="62"/>
                    </a:cxn>
                    <a:cxn ang="0">
                      <a:pos x="31" y="63"/>
                    </a:cxn>
                    <a:cxn ang="0">
                      <a:pos x="36" y="63"/>
                    </a:cxn>
                    <a:cxn ang="0">
                      <a:pos x="41" y="62"/>
                    </a:cxn>
                    <a:cxn ang="0">
                      <a:pos x="47" y="60"/>
                    </a:cxn>
                    <a:cxn ang="0">
                      <a:pos x="50" y="58"/>
                    </a:cxn>
                    <a:cxn ang="0">
                      <a:pos x="51" y="57"/>
                    </a:cxn>
                    <a:cxn ang="0">
                      <a:pos x="53" y="54"/>
                    </a:cxn>
                    <a:cxn ang="0">
                      <a:pos x="53" y="53"/>
                    </a:cxn>
                    <a:cxn ang="0">
                      <a:pos x="52" y="52"/>
                    </a:cxn>
                    <a:cxn ang="0">
                      <a:pos x="51" y="51"/>
                    </a:cxn>
                    <a:cxn ang="0">
                      <a:pos x="51" y="50"/>
                    </a:cxn>
                    <a:cxn ang="0">
                      <a:pos x="49" y="48"/>
                    </a:cxn>
                    <a:cxn ang="0">
                      <a:pos x="43" y="42"/>
                    </a:cxn>
                    <a:cxn ang="0">
                      <a:pos x="34" y="34"/>
                    </a:cxn>
                    <a:cxn ang="0">
                      <a:pos x="25" y="24"/>
                    </a:cxn>
                    <a:cxn ang="0">
                      <a:pos x="16" y="15"/>
                    </a:cxn>
                    <a:cxn ang="0">
                      <a:pos x="7" y="7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4" h="99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0" y="97"/>
                      </a:lnTo>
                      <a:lnTo>
                        <a:pt x="0" y="95"/>
                      </a:lnTo>
                      <a:lnTo>
                        <a:pt x="2" y="92"/>
                      </a:lnTo>
                      <a:lnTo>
                        <a:pt x="4" y="88"/>
                      </a:lnTo>
                      <a:lnTo>
                        <a:pt x="5" y="83"/>
                      </a:lnTo>
                      <a:lnTo>
                        <a:pt x="8" y="78"/>
                      </a:lnTo>
                      <a:lnTo>
                        <a:pt x="11" y="73"/>
                      </a:lnTo>
                      <a:lnTo>
                        <a:pt x="13" y="68"/>
                      </a:lnTo>
                      <a:lnTo>
                        <a:pt x="16" y="63"/>
                      </a:lnTo>
                      <a:lnTo>
                        <a:pt x="18" y="61"/>
                      </a:lnTo>
                      <a:lnTo>
                        <a:pt x="21" y="61"/>
                      </a:lnTo>
                      <a:lnTo>
                        <a:pt x="24" y="61"/>
                      </a:lnTo>
                      <a:lnTo>
                        <a:pt x="27" y="62"/>
                      </a:lnTo>
                      <a:lnTo>
                        <a:pt x="31" y="63"/>
                      </a:lnTo>
                      <a:lnTo>
                        <a:pt x="36" y="63"/>
                      </a:lnTo>
                      <a:lnTo>
                        <a:pt x="41" y="62"/>
                      </a:lnTo>
                      <a:lnTo>
                        <a:pt x="47" y="60"/>
                      </a:lnTo>
                      <a:lnTo>
                        <a:pt x="50" y="58"/>
                      </a:lnTo>
                      <a:lnTo>
                        <a:pt x="51" y="57"/>
                      </a:lnTo>
                      <a:lnTo>
                        <a:pt x="53" y="54"/>
                      </a:lnTo>
                      <a:lnTo>
                        <a:pt x="53" y="53"/>
                      </a:lnTo>
                      <a:lnTo>
                        <a:pt x="52" y="52"/>
                      </a:lnTo>
                      <a:lnTo>
                        <a:pt x="51" y="51"/>
                      </a:lnTo>
                      <a:lnTo>
                        <a:pt x="51" y="50"/>
                      </a:lnTo>
                      <a:lnTo>
                        <a:pt x="49" y="48"/>
                      </a:lnTo>
                      <a:lnTo>
                        <a:pt x="43" y="42"/>
                      </a:lnTo>
                      <a:lnTo>
                        <a:pt x="34" y="34"/>
                      </a:lnTo>
                      <a:lnTo>
                        <a:pt x="25" y="24"/>
                      </a:lnTo>
                      <a:lnTo>
                        <a:pt x="16" y="15"/>
                      </a:lnTo>
                      <a:lnTo>
                        <a:pt x="7" y="7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02" name="Freeform 190"/>
                <p:cNvSpPr>
                  <a:spLocks/>
                </p:cNvSpPr>
                <p:nvPr/>
              </p:nvSpPr>
              <p:spPr bwMode="auto">
                <a:xfrm>
                  <a:off x="748" y="3252"/>
                  <a:ext cx="55" cy="9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8"/>
                    </a:cxn>
                    <a:cxn ang="0">
                      <a:pos x="0" y="97"/>
                    </a:cxn>
                    <a:cxn ang="0">
                      <a:pos x="1" y="95"/>
                    </a:cxn>
                    <a:cxn ang="0">
                      <a:pos x="3" y="93"/>
                    </a:cxn>
                    <a:cxn ang="0">
                      <a:pos x="4" y="88"/>
                    </a:cxn>
                    <a:cxn ang="0">
                      <a:pos x="6" y="84"/>
                    </a:cxn>
                    <a:cxn ang="0">
                      <a:pos x="9" y="79"/>
                    </a:cxn>
                    <a:cxn ang="0">
                      <a:pos x="12" y="73"/>
                    </a:cxn>
                    <a:cxn ang="0">
                      <a:pos x="14" y="68"/>
                    </a:cxn>
                    <a:cxn ang="0">
                      <a:pos x="16" y="63"/>
                    </a:cxn>
                    <a:cxn ang="0">
                      <a:pos x="19" y="62"/>
                    </a:cxn>
                    <a:cxn ang="0">
                      <a:pos x="22" y="61"/>
                    </a:cxn>
                    <a:cxn ang="0">
                      <a:pos x="25" y="62"/>
                    </a:cxn>
                    <a:cxn ang="0">
                      <a:pos x="29" y="63"/>
                    </a:cxn>
                    <a:cxn ang="0">
                      <a:pos x="33" y="63"/>
                    </a:cxn>
                    <a:cxn ang="0">
                      <a:pos x="37" y="63"/>
                    </a:cxn>
                    <a:cxn ang="0">
                      <a:pos x="43" y="63"/>
                    </a:cxn>
                    <a:cxn ang="0">
                      <a:pos x="48" y="61"/>
                    </a:cxn>
                    <a:cxn ang="0">
                      <a:pos x="51" y="58"/>
                    </a:cxn>
                    <a:cxn ang="0">
                      <a:pos x="53" y="57"/>
                    </a:cxn>
                    <a:cxn ang="0">
                      <a:pos x="54" y="55"/>
                    </a:cxn>
                    <a:cxn ang="0">
                      <a:pos x="54" y="53"/>
                    </a:cxn>
                    <a:cxn ang="0">
                      <a:pos x="54" y="52"/>
                    </a:cxn>
                    <a:cxn ang="0">
                      <a:pos x="53" y="51"/>
                    </a:cxn>
                    <a:cxn ang="0">
                      <a:pos x="53" y="50"/>
                    </a:cxn>
                    <a:cxn ang="0">
                      <a:pos x="50" y="48"/>
                    </a:cxn>
                    <a:cxn ang="0">
                      <a:pos x="44" y="42"/>
                    </a:cxn>
                    <a:cxn ang="0">
                      <a:pos x="36" y="34"/>
                    </a:cxn>
                    <a:cxn ang="0">
                      <a:pos x="26" y="24"/>
                    </a:cxn>
                    <a:cxn ang="0">
                      <a:pos x="16" y="15"/>
                    </a:cxn>
                    <a:cxn ang="0">
                      <a:pos x="8" y="8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5" h="99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0" y="97"/>
                      </a:lnTo>
                      <a:lnTo>
                        <a:pt x="1" y="95"/>
                      </a:lnTo>
                      <a:lnTo>
                        <a:pt x="3" y="93"/>
                      </a:lnTo>
                      <a:lnTo>
                        <a:pt x="4" y="88"/>
                      </a:lnTo>
                      <a:lnTo>
                        <a:pt x="6" y="84"/>
                      </a:lnTo>
                      <a:lnTo>
                        <a:pt x="9" y="79"/>
                      </a:lnTo>
                      <a:lnTo>
                        <a:pt x="12" y="73"/>
                      </a:lnTo>
                      <a:lnTo>
                        <a:pt x="14" y="68"/>
                      </a:lnTo>
                      <a:lnTo>
                        <a:pt x="16" y="63"/>
                      </a:lnTo>
                      <a:lnTo>
                        <a:pt x="19" y="62"/>
                      </a:lnTo>
                      <a:lnTo>
                        <a:pt x="22" y="61"/>
                      </a:lnTo>
                      <a:lnTo>
                        <a:pt x="25" y="62"/>
                      </a:lnTo>
                      <a:lnTo>
                        <a:pt x="29" y="63"/>
                      </a:lnTo>
                      <a:lnTo>
                        <a:pt x="33" y="63"/>
                      </a:lnTo>
                      <a:lnTo>
                        <a:pt x="37" y="63"/>
                      </a:lnTo>
                      <a:lnTo>
                        <a:pt x="43" y="63"/>
                      </a:lnTo>
                      <a:lnTo>
                        <a:pt x="48" y="61"/>
                      </a:lnTo>
                      <a:lnTo>
                        <a:pt x="51" y="58"/>
                      </a:lnTo>
                      <a:lnTo>
                        <a:pt x="53" y="57"/>
                      </a:lnTo>
                      <a:lnTo>
                        <a:pt x="54" y="55"/>
                      </a:lnTo>
                      <a:lnTo>
                        <a:pt x="54" y="53"/>
                      </a:lnTo>
                      <a:lnTo>
                        <a:pt x="54" y="52"/>
                      </a:lnTo>
                      <a:lnTo>
                        <a:pt x="53" y="51"/>
                      </a:lnTo>
                      <a:lnTo>
                        <a:pt x="53" y="50"/>
                      </a:lnTo>
                      <a:lnTo>
                        <a:pt x="50" y="48"/>
                      </a:lnTo>
                      <a:lnTo>
                        <a:pt x="44" y="42"/>
                      </a:lnTo>
                      <a:lnTo>
                        <a:pt x="36" y="34"/>
                      </a:lnTo>
                      <a:lnTo>
                        <a:pt x="26" y="24"/>
                      </a:lnTo>
                      <a:lnTo>
                        <a:pt x="16" y="15"/>
                      </a:lnTo>
                      <a:lnTo>
                        <a:pt x="8" y="8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03" name="Freeform 191"/>
                <p:cNvSpPr>
                  <a:spLocks/>
                </p:cNvSpPr>
                <p:nvPr/>
              </p:nvSpPr>
              <p:spPr bwMode="auto">
                <a:xfrm>
                  <a:off x="727" y="3122"/>
                  <a:ext cx="545" cy="181"/>
                </a:xfrm>
                <a:custGeom>
                  <a:avLst/>
                  <a:gdLst/>
                  <a:ahLst/>
                  <a:cxnLst>
                    <a:cxn ang="0">
                      <a:pos x="544" y="65"/>
                    </a:cxn>
                    <a:cxn ang="0">
                      <a:pos x="461" y="0"/>
                    </a:cxn>
                    <a:cxn ang="0">
                      <a:pos x="0" y="115"/>
                    </a:cxn>
                    <a:cxn ang="0">
                      <a:pos x="82" y="180"/>
                    </a:cxn>
                    <a:cxn ang="0">
                      <a:pos x="544" y="65"/>
                    </a:cxn>
                  </a:cxnLst>
                  <a:rect l="0" t="0" r="r" b="b"/>
                  <a:pathLst>
                    <a:path w="545" h="181">
                      <a:moveTo>
                        <a:pt x="544" y="65"/>
                      </a:moveTo>
                      <a:lnTo>
                        <a:pt x="461" y="0"/>
                      </a:lnTo>
                      <a:lnTo>
                        <a:pt x="0" y="115"/>
                      </a:lnTo>
                      <a:lnTo>
                        <a:pt x="82" y="180"/>
                      </a:lnTo>
                      <a:lnTo>
                        <a:pt x="544" y="65"/>
                      </a:lnTo>
                    </a:path>
                  </a:pathLst>
                </a:custGeom>
                <a:solidFill>
                  <a:srgbClr val="F5E1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04" name="Freeform 192"/>
                <p:cNvSpPr>
                  <a:spLocks/>
                </p:cNvSpPr>
                <p:nvPr/>
              </p:nvSpPr>
              <p:spPr bwMode="auto">
                <a:xfrm>
                  <a:off x="728" y="3237"/>
                  <a:ext cx="85" cy="76"/>
                </a:xfrm>
                <a:custGeom>
                  <a:avLst/>
                  <a:gdLst/>
                  <a:ahLst/>
                  <a:cxnLst>
                    <a:cxn ang="0">
                      <a:pos x="84" y="64"/>
                    </a:cxn>
                    <a:cxn ang="0">
                      <a:pos x="0" y="0"/>
                    </a:cxn>
                    <a:cxn ang="0">
                      <a:pos x="0" y="10"/>
                    </a:cxn>
                    <a:cxn ang="0">
                      <a:pos x="84" y="75"/>
                    </a:cxn>
                    <a:cxn ang="0">
                      <a:pos x="84" y="64"/>
                    </a:cxn>
                  </a:cxnLst>
                  <a:rect l="0" t="0" r="r" b="b"/>
                  <a:pathLst>
                    <a:path w="85" h="76">
                      <a:moveTo>
                        <a:pt x="84" y="64"/>
                      </a:moveTo>
                      <a:lnTo>
                        <a:pt x="0" y="0"/>
                      </a:lnTo>
                      <a:lnTo>
                        <a:pt x="0" y="10"/>
                      </a:lnTo>
                      <a:lnTo>
                        <a:pt x="84" y="75"/>
                      </a:lnTo>
                      <a:lnTo>
                        <a:pt x="84" y="64"/>
                      </a:lnTo>
                    </a:path>
                  </a:pathLst>
                </a:custGeom>
                <a:solidFill>
                  <a:srgbClr val="AE8317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05" name="Freeform 193"/>
                <p:cNvSpPr>
                  <a:spLocks/>
                </p:cNvSpPr>
                <p:nvPr/>
              </p:nvSpPr>
              <p:spPr bwMode="auto">
                <a:xfrm>
                  <a:off x="812" y="3187"/>
                  <a:ext cx="460" cy="126"/>
                </a:xfrm>
                <a:custGeom>
                  <a:avLst/>
                  <a:gdLst/>
                  <a:ahLst/>
                  <a:cxnLst>
                    <a:cxn ang="0">
                      <a:pos x="459" y="11"/>
                    </a:cxn>
                    <a:cxn ang="0">
                      <a:pos x="459" y="0"/>
                    </a:cxn>
                    <a:cxn ang="0">
                      <a:pos x="0" y="113"/>
                    </a:cxn>
                    <a:cxn ang="0">
                      <a:pos x="0" y="125"/>
                    </a:cxn>
                    <a:cxn ang="0">
                      <a:pos x="459" y="11"/>
                    </a:cxn>
                  </a:cxnLst>
                  <a:rect l="0" t="0" r="r" b="b"/>
                  <a:pathLst>
                    <a:path w="460" h="126">
                      <a:moveTo>
                        <a:pt x="459" y="11"/>
                      </a:moveTo>
                      <a:lnTo>
                        <a:pt x="459" y="0"/>
                      </a:lnTo>
                      <a:lnTo>
                        <a:pt x="0" y="113"/>
                      </a:lnTo>
                      <a:lnTo>
                        <a:pt x="0" y="125"/>
                      </a:lnTo>
                      <a:lnTo>
                        <a:pt x="459" y="11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06" name="Freeform 194"/>
                <p:cNvSpPr>
                  <a:spLocks/>
                </p:cNvSpPr>
                <p:nvPr/>
              </p:nvSpPr>
              <p:spPr bwMode="auto">
                <a:xfrm>
                  <a:off x="824" y="3137"/>
                  <a:ext cx="121" cy="140"/>
                </a:xfrm>
                <a:custGeom>
                  <a:avLst/>
                  <a:gdLst/>
                  <a:ahLst/>
                  <a:cxnLst>
                    <a:cxn ang="0">
                      <a:pos x="51" y="0"/>
                    </a:cxn>
                    <a:cxn ang="0">
                      <a:pos x="0" y="139"/>
                    </a:cxn>
                    <a:cxn ang="0">
                      <a:pos x="120" y="108"/>
                    </a:cxn>
                    <a:cxn ang="0">
                      <a:pos x="51" y="0"/>
                    </a:cxn>
                  </a:cxnLst>
                  <a:rect l="0" t="0" r="r" b="b"/>
                  <a:pathLst>
                    <a:path w="121" h="140">
                      <a:moveTo>
                        <a:pt x="51" y="0"/>
                      </a:moveTo>
                      <a:lnTo>
                        <a:pt x="0" y="139"/>
                      </a:lnTo>
                      <a:lnTo>
                        <a:pt x="120" y="108"/>
                      </a:lnTo>
                      <a:lnTo>
                        <a:pt x="51" y="0"/>
                      </a:lnTo>
                    </a:path>
                  </a:pathLst>
                </a:custGeom>
                <a:solidFill>
                  <a:srgbClr val="FFB74A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07" name="Freeform 195"/>
                <p:cNvSpPr>
                  <a:spLocks/>
                </p:cNvSpPr>
                <p:nvPr/>
              </p:nvSpPr>
              <p:spPr bwMode="auto">
                <a:xfrm>
                  <a:off x="784" y="3137"/>
                  <a:ext cx="92" cy="141"/>
                </a:xfrm>
                <a:custGeom>
                  <a:avLst/>
                  <a:gdLst/>
                  <a:ahLst/>
                  <a:cxnLst>
                    <a:cxn ang="0">
                      <a:pos x="91" y="0"/>
                    </a:cxn>
                    <a:cxn ang="0">
                      <a:pos x="0" y="100"/>
                    </a:cxn>
                    <a:cxn ang="0">
                      <a:pos x="38" y="140"/>
                    </a:cxn>
                    <a:cxn ang="0">
                      <a:pos x="91" y="0"/>
                    </a:cxn>
                  </a:cxnLst>
                  <a:rect l="0" t="0" r="r" b="b"/>
                  <a:pathLst>
                    <a:path w="92" h="141">
                      <a:moveTo>
                        <a:pt x="91" y="0"/>
                      </a:moveTo>
                      <a:lnTo>
                        <a:pt x="0" y="100"/>
                      </a:lnTo>
                      <a:lnTo>
                        <a:pt x="38" y="140"/>
                      </a:lnTo>
                      <a:lnTo>
                        <a:pt x="91" y="0"/>
                      </a:lnTo>
                    </a:path>
                  </a:pathLst>
                </a:custGeom>
                <a:solidFill>
                  <a:srgbClr val="D781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08" name="Freeform 196"/>
                <p:cNvSpPr>
                  <a:spLocks/>
                </p:cNvSpPr>
                <p:nvPr/>
              </p:nvSpPr>
              <p:spPr bwMode="auto">
                <a:xfrm>
                  <a:off x="976" y="3117"/>
                  <a:ext cx="94" cy="122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0" y="121"/>
                    </a:cxn>
                    <a:cxn ang="0">
                      <a:pos x="93" y="97"/>
                    </a:cxn>
                    <a:cxn ang="0">
                      <a:pos x="93" y="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94" h="122">
                      <a:moveTo>
                        <a:pt x="0" y="23"/>
                      </a:moveTo>
                      <a:lnTo>
                        <a:pt x="0" y="121"/>
                      </a:lnTo>
                      <a:lnTo>
                        <a:pt x="93" y="97"/>
                      </a:lnTo>
                      <a:lnTo>
                        <a:pt x="93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EDF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09" name="Freeform 197"/>
                <p:cNvSpPr>
                  <a:spLocks/>
                </p:cNvSpPr>
                <p:nvPr/>
              </p:nvSpPr>
              <p:spPr bwMode="auto">
                <a:xfrm>
                  <a:off x="946" y="3111"/>
                  <a:ext cx="31" cy="12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8"/>
                    </a:cxn>
                    <a:cxn ang="0">
                      <a:pos x="30" y="127"/>
                    </a:cxn>
                    <a:cxn ang="0">
                      <a:pos x="30" y="2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1" h="128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30" y="127"/>
                      </a:lnTo>
                      <a:lnTo>
                        <a:pt x="30" y="2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DAF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10" name="Freeform 198"/>
                <p:cNvSpPr>
                  <a:spLocks/>
                </p:cNvSpPr>
                <p:nvPr/>
              </p:nvSpPr>
              <p:spPr bwMode="auto">
                <a:xfrm>
                  <a:off x="945" y="3089"/>
                  <a:ext cx="125" cy="52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30" y="51"/>
                    </a:cxn>
                    <a:cxn ang="0">
                      <a:pos x="124" y="27"/>
                    </a:cxn>
                    <a:cxn ang="0">
                      <a:pos x="93" y="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125" h="52">
                      <a:moveTo>
                        <a:pt x="0" y="23"/>
                      </a:moveTo>
                      <a:lnTo>
                        <a:pt x="30" y="51"/>
                      </a:lnTo>
                      <a:lnTo>
                        <a:pt x="124" y="27"/>
                      </a:lnTo>
                      <a:lnTo>
                        <a:pt x="93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FEFFB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11" name="Freeform 199"/>
                <p:cNvSpPr>
                  <a:spLocks/>
                </p:cNvSpPr>
                <p:nvPr/>
              </p:nvSpPr>
              <p:spPr bwMode="auto">
                <a:xfrm>
                  <a:off x="1093" y="3065"/>
                  <a:ext cx="123" cy="132"/>
                </a:xfrm>
                <a:custGeom>
                  <a:avLst/>
                  <a:gdLst/>
                  <a:ahLst/>
                  <a:cxnLst>
                    <a:cxn ang="0">
                      <a:pos x="61" y="129"/>
                    </a:cxn>
                    <a:cxn ang="0">
                      <a:pos x="73" y="125"/>
                    </a:cxn>
                    <a:cxn ang="0">
                      <a:pos x="84" y="118"/>
                    </a:cxn>
                    <a:cxn ang="0">
                      <a:pos x="94" y="110"/>
                    </a:cxn>
                    <a:cxn ang="0">
                      <a:pos x="103" y="100"/>
                    </a:cxn>
                    <a:cxn ang="0">
                      <a:pos x="111" y="88"/>
                    </a:cxn>
                    <a:cxn ang="0">
                      <a:pos x="116" y="75"/>
                    </a:cxn>
                    <a:cxn ang="0">
                      <a:pos x="120" y="63"/>
                    </a:cxn>
                    <a:cxn ang="0">
                      <a:pos x="122" y="50"/>
                    </a:cxn>
                    <a:cxn ang="0">
                      <a:pos x="120" y="37"/>
                    </a:cxn>
                    <a:cxn ang="0">
                      <a:pos x="116" y="26"/>
                    </a:cxn>
                    <a:cxn ang="0">
                      <a:pos x="111" y="16"/>
                    </a:cxn>
                    <a:cxn ang="0">
                      <a:pos x="103" y="9"/>
                    </a:cxn>
                    <a:cxn ang="0">
                      <a:pos x="94" y="4"/>
                    </a:cxn>
                    <a:cxn ang="0">
                      <a:pos x="84" y="0"/>
                    </a:cxn>
                    <a:cxn ang="0">
                      <a:pos x="73" y="0"/>
                    </a:cxn>
                    <a:cxn ang="0">
                      <a:pos x="61" y="1"/>
                    </a:cxn>
                    <a:cxn ang="0">
                      <a:pos x="48" y="5"/>
                    </a:cxn>
                    <a:cxn ang="0">
                      <a:pos x="36" y="12"/>
                    </a:cxn>
                    <a:cxn ang="0">
                      <a:pos x="26" y="20"/>
                    </a:cxn>
                    <a:cxn ang="0">
                      <a:pos x="17" y="30"/>
                    </a:cxn>
                    <a:cxn ang="0">
                      <a:pos x="10" y="41"/>
                    </a:cxn>
                    <a:cxn ang="0">
                      <a:pos x="4" y="54"/>
                    </a:cxn>
                    <a:cxn ang="0">
                      <a:pos x="0" y="66"/>
                    </a:cxn>
                    <a:cxn ang="0">
                      <a:pos x="0" y="80"/>
                    </a:cxn>
                    <a:cxn ang="0">
                      <a:pos x="0" y="92"/>
                    </a:cxn>
                    <a:cxn ang="0">
                      <a:pos x="4" y="104"/>
                    </a:cxn>
                    <a:cxn ang="0">
                      <a:pos x="10" y="113"/>
                    </a:cxn>
                    <a:cxn ang="0">
                      <a:pos x="17" y="120"/>
                    </a:cxn>
                    <a:cxn ang="0">
                      <a:pos x="26" y="126"/>
                    </a:cxn>
                    <a:cxn ang="0">
                      <a:pos x="36" y="130"/>
                    </a:cxn>
                    <a:cxn ang="0">
                      <a:pos x="48" y="131"/>
                    </a:cxn>
                    <a:cxn ang="0">
                      <a:pos x="61" y="129"/>
                    </a:cxn>
                  </a:cxnLst>
                  <a:rect l="0" t="0" r="r" b="b"/>
                  <a:pathLst>
                    <a:path w="123" h="132">
                      <a:moveTo>
                        <a:pt x="61" y="129"/>
                      </a:moveTo>
                      <a:lnTo>
                        <a:pt x="73" y="125"/>
                      </a:lnTo>
                      <a:lnTo>
                        <a:pt x="84" y="118"/>
                      </a:lnTo>
                      <a:lnTo>
                        <a:pt x="94" y="110"/>
                      </a:lnTo>
                      <a:lnTo>
                        <a:pt x="103" y="100"/>
                      </a:lnTo>
                      <a:lnTo>
                        <a:pt x="111" y="88"/>
                      </a:lnTo>
                      <a:lnTo>
                        <a:pt x="116" y="75"/>
                      </a:lnTo>
                      <a:lnTo>
                        <a:pt x="120" y="63"/>
                      </a:lnTo>
                      <a:lnTo>
                        <a:pt x="122" y="50"/>
                      </a:lnTo>
                      <a:lnTo>
                        <a:pt x="120" y="37"/>
                      </a:lnTo>
                      <a:lnTo>
                        <a:pt x="116" y="26"/>
                      </a:lnTo>
                      <a:lnTo>
                        <a:pt x="111" y="16"/>
                      </a:lnTo>
                      <a:lnTo>
                        <a:pt x="103" y="9"/>
                      </a:lnTo>
                      <a:lnTo>
                        <a:pt x="94" y="4"/>
                      </a:lnTo>
                      <a:lnTo>
                        <a:pt x="84" y="0"/>
                      </a:lnTo>
                      <a:lnTo>
                        <a:pt x="73" y="0"/>
                      </a:lnTo>
                      <a:lnTo>
                        <a:pt x="61" y="1"/>
                      </a:lnTo>
                      <a:lnTo>
                        <a:pt x="48" y="5"/>
                      </a:lnTo>
                      <a:lnTo>
                        <a:pt x="36" y="12"/>
                      </a:lnTo>
                      <a:lnTo>
                        <a:pt x="26" y="20"/>
                      </a:lnTo>
                      <a:lnTo>
                        <a:pt x="17" y="30"/>
                      </a:lnTo>
                      <a:lnTo>
                        <a:pt x="10" y="41"/>
                      </a:lnTo>
                      <a:lnTo>
                        <a:pt x="4" y="54"/>
                      </a:lnTo>
                      <a:lnTo>
                        <a:pt x="0" y="66"/>
                      </a:lnTo>
                      <a:lnTo>
                        <a:pt x="0" y="80"/>
                      </a:lnTo>
                      <a:lnTo>
                        <a:pt x="0" y="92"/>
                      </a:lnTo>
                      <a:lnTo>
                        <a:pt x="4" y="104"/>
                      </a:lnTo>
                      <a:lnTo>
                        <a:pt x="10" y="113"/>
                      </a:lnTo>
                      <a:lnTo>
                        <a:pt x="17" y="120"/>
                      </a:lnTo>
                      <a:lnTo>
                        <a:pt x="26" y="126"/>
                      </a:lnTo>
                      <a:lnTo>
                        <a:pt x="36" y="130"/>
                      </a:lnTo>
                      <a:lnTo>
                        <a:pt x="48" y="131"/>
                      </a:lnTo>
                      <a:lnTo>
                        <a:pt x="61" y="129"/>
                      </a:lnTo>
                    </a:path>
                  </a:pathLst>
                </a:custGeom>
                <a:solidFill>
                  <a:srgbClr val="B0F8F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112" name="Freeform 200"/>
                <p:cNvSpPr>
                  <a:spLocks/>
                </p:cNvSpPr>
                <p:nvPr/>
              </p:nvSpPr>
              <p:spPr bwMode="auto">
                <a:xfrm>
                  <a:off x="1107" y="3091"/>
                  <a:ext cx="106" cy="103"/>
                </a:xfrm>
                <a:custGeom>
                  <a:avLst/>
                  <a:gdLst/>
                  <a:ahLst/>
                  <a:cxnLst>
                    <a:cxn ang="0">
                      <a:pos x="37" y="102"/>
                    </a:cxn>
                    <a:cxn ang="0">
                      <a:pos x="39" y="102"/>
                    </a:cxn>
                    <a:cxn ang="0">
                      <a:pos x="43" y="101"/>
                    </a:cxn>
                    <a:cxn ang="0">
                      <a:pos x="48" y="100"/>
                    </a:cxn>
                    <a:cxn ang="0">
                      <a:pos x="53" y="97"/>
                    </a:cxn>
                    <a:cxn ang="0">
                      <a:pos x="59" y="95"/>
                    </a:cxn>
                    <a:cxn ang="0">
                      <a:pos x="65" y="92"/>
                    </a:cxn>
                    <a:cxn ang="0">
                      <a:pos x="72" y="87"/>
                    </a:cxn>
                    <a:cxn ang="0">
                      <a:pos x="78" y="82"/>
                    </a:cxn>
                    <a:cxn ang="0">
                      <a:pos x="84" y="75"/>
                    </a:cxn>
                    <a:cxn ang="0">
                      <a:pos x="89" y="69"/>
                    </a:cxn>
                    <a:cxn ang="0">
                      <a:pos x="93" y="64"/>
                    </a:cxn>
                    <a:cxn ang="0">
                      <a:pos x="95" y="60"/>
                    </a:cxn>
                    <a:cxn ang="0">
                      <a:pos x="97" y="56"/>
                    </a:cxn>
                    <a:cxn ang="0">
                      <a:pos x="99" y="53"/>
                    </a:cxn>
                    <a:cxn ang="0">
                      <a:pos x="99" y="50"/>
                    </a:cxn>
                    <a:cxn ang="0">
                      <a:pos x="101" y="48"/>
                    </a:cxn>
                    <a:cxn ang="0">
                      <a:pos x="104" y="36"/>
                    </a:cxn>
                    <a:cxn ang="0">
                      <a:pos x="105" y="26"/>
                    </a:cxn>
                    <a:cxn ang="0">
                      <a:pos x="105" y="18"/>
                    </a:cxn>
                    <a:cxn ang="0">
                      <a:pos x="103" y="11"/>
                    </a:cxn>
                    <a:cxn ang="0">
                      <a:pos x="102" y="6"/>
                    </a:cxn>
                    <a:cxn ang="0">
                      <a:pos x="99" y="2"/>
                    </a:cxn>
                    <a:cxn ang="0">
                      <a:pos x="98" y="0"/>
                    </a:cxn>
                    <a:cxn ang="0">
                      <a:pos x="98" y="1"/>
                    </a:cxn>
                    <a:cxn ang="0">
                      <a:pos x="99" y="6"/>
                    </a:cxn>
                    <a:cxn ang="0">
                      <a:pos x="98" y="14"/>
                    </a:cxn>
                    <a:cxn ang="0">
                      <a:pos x="96" y="23"/>
                    </a:cxn>
                    <a:cxn ang="0">
                      <a:pos x="93" y="34"/>
                    </a:cxn>
                    <a:cxn ang="0">
                      <a:pos x="87" y="46"/>
                    </a:cxn>
                    <a:cxn ang="0">
                      <a:pos x="77" y="58"/>
                    </a:cxn>
                    <a:cxn ang="0">
                      <a:pos x="63" y="71"/>
                    </a:cxn>
                    <a:cxn ang="0">
                      <a:pos x="60" y="73"/>
                    </a:cxn>
                    <a:cxn ang="0">
                      <a:pos x="55" y="76"/>
                    </a:cxn>
                    <a:cxn ang="0">
                      <a:pos x="51" y="78"/>
                    </a:cxn>
                    <a:cxn ang="0">
                      <a:pos x="46" y="81"/>
                    </a:cxn>
                    <a:cxn ang="0">
                      <a:pos x="40" y="83"/>
                    </a:cxn>
                    <a:cxn ang="0">
                      <a:pos x="35" y="86"/>
                    </a:cxn>
                    <a:cxn ang="0">
                      <a:pos x="29" y="87"/>
                    </a:cxn>
                    <a:cxn ang="0">
                      <a:pos x="22" y="88"/>
                    </a:cxn>
                    <a:cxn ang="0">
                      <a:pos x="16" y="89"/>
                    </a:cxn>
                    <a:cxn ang="0">
                      <a:pos x="11" y="89"/>
                    </a:cxn>
                    <a:cxn ang="0">
                      <a:pos x="8" y="89"/>
                    </a:cxn>
                    <a:cxn ang="0">
                      <a:pos x="5" y="89"/>
                    </a:cxn>
                    <a:cxn ang="0">
                      <a:pos x="2" y="89"/>
                    </a:cxn>
                    <a:cxn ang="0">
                      <a:pos x="1" y="89"/>
                    </a:cxn>
                    <a:cxn ang="0">
                      <a:pos x="0" y="89"/>
                    </a:cxn>
                    <a:cxn ang="0">
                      <a:pos x="1" y="91"/>
                    </a:cxn>
                    <a:cxn ang="0">
                      <a:pos x="3" y="92"/>
                    </a:cxn>
                    <a:cxn ang="0">
                      <a:pos x="6" y="95"/>
                    </a:cxn>
                    <a:cxn ang="0">
                      <a:pos x="11" y="97"/>
                    </a:cxn>
                    <a:cxn ang="0">
                      <a:pos x="17" y="99"/>
                    </a:cxn>
                    <a:cxn ang="0">
                      <a:pos x="26" y="101"/>
                    </a:cxn>
                    <a:cxn ang="0">
                      <a:pos x="37" y="102"/>
                    </a:cxn>
                  </a:cxnLst>
                  <a:rect l="0" t="0" r="r" b="b"/>
                  <a:pathLst>
                    <a:path w="106" h="103">
                      <a:moveTo>
                        <a:pt x="37" y="102"/>
                      </a:moveTo>
                      <a:lnTo>
                        <a:pt x="39" y="102"/>
                      </a:lnTo>
                      <a:lnTo>
                        <a:pt x="43" y="101"/>
                      </a:lnTo>
                      <a:lnTo>
                        <a:pt x="48" y="100"/>
                      </a:lnTo>
                      <a:lnTo>
                        <a:pt x="53" y="97"/>
                      </a:lnTo>
                      <a:lnTo>
                        <a:pt x="59" y="95"/>
                      </a:lnTo>
                      <a:lnTo>
                        <a:pt x="65" y="92"/>
                      </a:lnTo>
                      <a:lnTo>
                        <a:pt x="72" y="87"/>
                      </a:lnTo>
                      <a:lnTo>
                        <a:pt x="78" y="82"/>
                      </a:lnTo>
                      <a:lnTo>
                        <a:pt x="84" y="75"/>
                      </a:lnTo>
                      <a:lnTo>
                        <a:pt x="89" y="69"/>
                      </a:lnTo>
                      <a:lnTo>
                        <a:pt x="93" y="64"/>
                      </a:lnTo>
                      <a:lnTo>
                        <a:pt x="95" y="60"/>
                      </a:lnTo>
                      <a:lnTo>
                        <a:pt x="97" y="56"/>
                      </a:lnTo>
                      <a:lnTo>
                        <a:pt x="99" y="53"/>
                      </a:lnTo>
                      <a:lnTo>
                        <a:pt x="99" y="50"/>
                      </a:lnTo>
                      <a:lnTo>
                        <a:pt x="101" y="48"/>
                      </a:lnTo>
                      <a:lnTo>
                        <a:pt x="104" y="36"/>
                      </a:lnTo>
                      <a:lnTo>
                        <a:pt x="105" y="26"/>
                      </a:lnTo>
                      <a:lnTo>
                        <a:pt x="105" y="18"/>
                      </a:lnTo>
                      <a:lnTo>
                        <a:pt x="103" y="11"/>
                      </a:lnTo>
                      <a:lnTo>
                        <a:pt x="102" y="6"/>
                      </a:lnTo>
                      <a:lnTo>
                        <a:pt x="99" y="2"/>
                      </a:lnTo>
                      <a:lnTo>
                        <a:pt x="98" y="0"/>
                      </a:lnTo>
                      <a:lnTo>
                        <a:pt x="98" y="1"/>
                      </a:lnTo>
                      <a:lnTo>
                        <a:pt x="99" y="6"/>
                      </a:lnTo>
                      <a:lnTo>
                        <a:pt x="98" y="14"/>
                      </a:lnTo>
                      <a:lnTo>
                        <a:pt x="96" y="23"/>
                      </a:lnTo>
                      <a:lnTo>
                        <a:pt x="93" y="34"/>
                      </a:lnTo>
                      <a:lnTo>
                        <a:pt x="87" y="46"/>
                      </a:lnTo>
                      <a:lnTo>
                        <a:pt x="77" y="58"/>
                      </a:lnTo>
                      <a:lnTo>
                        <a:pt x="63" y="71"/>
                      </a:lnTo>
                      <a:lnTo>
                        <a:pt x="60" y="73"/>
                      </a:lnTo>
                      <a:lnTo>
                        <a:pt x="55" y="76"/>
                      </a:lnTo>
                      <a:lnTo>
                        <a:pt x="51" y="78"/>
                      </a:lnTo>
                      <a:lnTo>
                        <a:pt x="46" y="81"/>
                      </a:lnTo>
                      <a:lnTo>
                        <a:pt x="40" y="83"/>
                      </a:lnTo>
                      <a:lnTo>
                        <a:pt x="35" y="86"/>
                      </a:lnTo>
                      <a:lnTo>
                        <a:pt x="29" y="87"/>
                      </a:lnTo>
                      <a:lnTo>
                        <a:pt x="22" y="88"/>
                      </a:lnTo>
                      <a:lnTo>
                        <a:pt x="16" y="89"/>
                      </a:lnTo>
                      <a:lnTo>
                        <a:pt x="11" y="89"/>
                      </a:lnTo>
                      <a:lnTo>
                        <a:pt x="8" y="89"/>
                      </a:lnTo>
                      <a:lnTo>
                        <a:pt x="5" y="89"/>
                      </a:lnTo>
                      <a:lnTo>
                        <a:pt x="2" y="89"/>
                      </a:lnTo>
                      <a:lnTo>
                        <a:pt x="1" y="89"/>
                      </a:lnTo>
                      <a:lnTo>
                        <a:pt x="0" y="89"/>
                      </a:lnTo>
                      <a:lnTo>
                        <a:pt x="1" y="91"/>
                      </a:lnTo>
                      <a:lnTo>
                        <a:pt x="3" y="92"/>
                      </a:lnTo>
                      <a:lnTo>
                        <a:pt x="6" y="95"/>
                      </a:lnTo>
                      <a:lnTo>
                        <a:pt x="11" y="97"/>
                      </a:lnTo>
                      <a:lnTo>
                        <a:pt x="17" y="99"/>
                      </a:lnTo>
                      <a:lnTo>
                        <a:pt x="26" y="101"/>
                      </a:lnTo>
                      <a:lnTo>
                        <a:pt x="37" y="102"/>
                      </a:lnTo>
                    </a:path>
                  </a:pathLst>
                </a:custGeom>
                <a:solidFill>
                  <a:srgbClr val="11B3A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  <p:sp>
          <p:nvSpPr>
            <p:cNvPr id="423113" name="Line 201"/>
            <p:cNvSpPr>
              <a:spLocks noChangeShapeType="1"/>
            </p:cNvSpPr>
            <p:nvPr/>
          </p:nvSpPr>
          <p:spPr bwMode="auto">
            <a:xfrm flipV="1">
              <a:off x="2976" y="2160"/>
              <a:ext cx="1632" cy="0"/>
            </a:xfrm>
            <a:prstGeom prst="line">
              <a:avLst/>
            </a:prstGeom>
            <a:noFill/>
            <a:ln w="50800">
              <a:solidFill>
                <a:srgbClr val="0066FF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23114" name="Rectangle 202"/>
            <p:cNvSpPr>
              <a:spLocks noChangeArrowheads="1"/>
            </p:cNvSpPr>
            <p:nvPr/>
          </p:nvSpPr>
          <p:spPr bwMode="auto">
            <a:xfrm>
              <a:off x="1996" y="2016"/>
              <a:ext cx="881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2550" tIns="41275" rIns="82550" bIns="41275">
              <a:spAutoFit/>
            </a:bodyPr>
            <a:lstStyle/>
            <a:p>
              <a:pPr defTabSz="822325" eaLnBrk="0" hangingPunct="0">
                <a:spcBef>
                  <a:spcPct val="50000"/>
                </a:spcBef>
              </a:pPr>
              <a:r>
                <a:rPr lang="zh-TW" altLang="en-US" sz="24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確認訂單</a:t>
              </a:r>
            </a:p>
          </p:txBody>
        </p:sp>
        <p:grpSp>
          <p:nvGrpSpPr>
            <p:cNvPr id="423115" name="Group 203"/>
            <p:cNvGrpSpPr>
              <a:grpSpLocks/>
            </p:cNvGrpSpPr>
            <p:nvPr/>
          </p:nvGrpSpPr>
          <p:grpSpPr bwMode="auto">
            <a:xfrm>
              <a:off x="1056" y="2976"/>
              <a:ext cx="1034" cy="823"/>
              <a:chOff x="720" y="2496"/>
              <a:chExt cx="1034" cy="1102"/>
            </a:xfrm>
          </p:grpSpPr>
          <p:grpSp>
            <p:nvGrpSpPr>
              <p:cNvPr id="423116" name="Group 204"/>
              <p:cNvGrpSpPr>
                <a:grpSpLocks/>
              </p:cNvGrpSpPr>
              <p:nvPr/>
            </p:nvGrpSpPr>
            <p:grpSpPr bwMode="auto">
              <a:xfrm>
                <a:off x="916" y="2496"/>
                <a:ext cx="712" cy="710"/>
                <a:chOff x="4160" y="3035"/>
                <a:chExt cx="712" cy="710"/>
              </a:xfrm>
            </p:grpSpPr>
            <p:grpSp>
              <p:nvGrpSpPr>
                <p:cNvPr id="423117" name="Group 205"/>
                <p:cNvGrpSpPr>
                  <a:grpSpLocks/>
                </p:cNvGrpSpPr>
                <p:nvPr/>
              </p:nvGrpSpPr>
              <p:grpSpPr bwMode="auto">
                <a:xfrm>
                  <a:off x="4160" y="3035"/>
                  <a:ext cx="457" cy="482"/>
                  <a:chOff x="4160" y="3035"/>
                  <a:chExt cx="457" cy="482"/>
                </a:xfrm>
              </p:grpSpPr>
              <p:sp>
                <p:nvSpPr>
                  <p:cNvPr id="423118" name="Freeform 206"/>
                  <p:cNvSpPr>
                    <a:spLocks/>
                  </p:cNvSpPr>
                  <p:nvPr/>
                </p:nvSpPr>
                <p:spPr bwMode="auto">
                  <a:xfrm>
                    <a:off x="4167" y="3298"/>
                    <a:ext cx="445" cy="219"/>
                  </a:xfrm>
                  <a:custGeom>
                    <a:avLst/>
                    <a:gdLst/>
                    <a:ahLst/>
                    <a:cxnLst>
                      <a:cxn ang="0">
                        <a:pos x="132" y="218"/>
                      </a:cxn>
                      <a:cxn ang="0">
                        <a:pos x="444" y="151"/>
                      </a:cxn>
                      <a:cxn ang="0">
                        <a:pos x="444" y="118"/>
                      </a:cxn>
                      <a:cxn ang="0">
                        <a:pos x="249" y="0"/>
                      </a:cxn>
                      <a:cxn ang="0">
                        <a:pos x="0" y="35"/>
                      </a:cxn>
                      <a:cxn ang="0">
                        <a:pos x="0" y="53"/>
                      </a:cxn>
                      <a:cxn ang="0">
                        <a:pos x="132" y="218"/>
                      </a:cxn>
                    </a:cxnLst>
                    <a:rect l="0" t="0" r="r" b="b"/>
                    <a:pathLst>
                      <a:path w="445" h="219">
                        <a:moveTo>
                          <a:pt x="132" y="218"/>
                        </a:moveTo>
                        <a:lnTo>
                          <a:pt x="444" y="151"/>
                        </a:lnTo>
                        <a:lnTo>
                          <a:pt x="444" y="118"/>
                        </a:lnTo>
                        <a:lnTo>
                          <a:pt x="249" y="0"/>
                        </a:lnTo>
                        <a:lnTo>
                          <a:pt x="0" y="35"/>
                        </a:lnTo>
                        <a:lnTo>
                          <a:pt x="0" y="53"/>
                        </a:lnTo>
                        <a:lnTo>
                          <a:pt x="132" y="218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19" name="Freeform 207"/>
                  <p:cNvSpPr>
                    <a:spLocks/>
                  </p:cNvSpPr>
                  <p:nvPr/>
                </p:nvSpPr>
                <p:spPr bwMode="auto">
                  <a:xfrm>
                    <a:off x="4160" y="3210"/>
                    <a:ext cx="457" cy="287"/>
                  </a:xfrm>
                  <a:custGeom>
                    <a:avLst/>
                    <a:gdLst/>
                    <a:ahLst/>
                    <a:cxnLst>
                      <a:cxn ang="0">
                        <a:pos x="138" y="286"/>
                      </a:cxn>
                      <a:cxn ang="0">
                        <a:pos x="456" y="219"/>
                      </a:cxn>
                      <a:cxn ang="0">
                        <a:pos x="456" y="123"/>
                      </a:cxn>
                      <a:cxn ang="0">
                        <a:pos x="237" y="0"/>
                      </a:cxn>
                      <a:cxn ang="0">
                        <a:pos x="0" y="40"/>
                      </a:cxn>
                      <a:cxn ang="0">
                        <a:pos x="0" y="113"/>
                      </a:cxn>
                      <a:cxn ang="0">
                        <a:pos x="138" y="286"/>
                      </a:cxn>
                    </a:cxnLst>
                    <a:rect l="0" t="0" r="r" b="b"/>
                    <a:pathLst>
                      <a:path w="457" h="287">
                        <a:moveTo>
                          <a:pt x="138" y="286"/>
                        </a:moveTo>
                        <a:lnTo>
                          <a:pt x="456" y="219"/>
                        </a:lnTo>
                        <a:lnTo>
                          <a:pt x="456" y="123"/>
                        </a:lnTo>
                        <a:lnTo>
                          <a:pt x="237" y="0"/>
                        </a:lnTo>
                        <a:lnTo>
                          <a:pt x="0" y="40"/>
                        </a:lnTo>
                        <a:lnTo>
                          <a:pt x="0" y="113"/>
                        </a:lnTo>
                        <a:lnTo>
                          <a:pt x="138" y="286"/>
                        </a:lnTo>
                      </a:path>
                    </a:pathLst>
                  </a:custGeom>
                  <a:solidFill>
                    <a:srgbClr val="DDDDDD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20" name="Freeform 208"/>
                  <p:cNvSpPr>
                    <a:spLocks/>
                  </p:cNvSpPr>
                  <p:nvPr/>
                </p:nvSpPr>
                <p:spPr bwMode="auto">
                  <a:xfrm>
                    <a:off x="4188" y="3048"/>
                    <a:ext cx="399" cy="322"/>
                  </a:xfrm>
                  <a:custGeom>
                    <a:avLst/>
                    <a:gdLst/>
                    <a:ahLst/>
                    <a:cxnLst>
                      <a:cxn ang="0">
                        <a:pos x="104" y="321"/>
                      </a:cxn>
                      <a:cxn ang="0">
                        <a:pos x="398" y="275"/>
                      </a:cxn>
                      <a:cxn ang="0">
                        <a:pos x="380" y="19"/>
                      </a:cxn>
                      <a:cxn ang="0">
                        <a:pos x="362" y="1"/>
                      </a:cxn>
                      <a:cxn ang="0">
                        <a:pos x="102" y="0"/>
                      </a:cxn>
                      <a:cxn ang="0">
                        <a:pos x="39" y="20"/>
                      </a:cxn>
                      <a:cxn ang="0">
                        <a:pos x="2" y="42"/>
                      </a:cxn>
                      <a:cxn ang="0">
                        <a:pos x="0" y="210"/>
                      </a:cxn>
                      <a:cxn ang="0">
                        <a:pos x="104" y="321"/>
                      </a:cxn>
                    </a:cxnLst>
                    <a:rect l="0" t="0" r="r" b="b"/>
                    <a:pathLst>
                      <a:path w="399" h="322">
                        <a:moveTo>
                          <a:pt x="104" y="321"/>
                        </a:moveTo>
                        <a:lnTo>
                          <a:pt x="398" y="275"/>
                        </a:lnTo>
                        <a:lnTo>
                          <a:pt x="380" y="19"/>
                        </a:lnTo>
                        <a:lnTo>
                          <a:pt x="362" y="1"/>
                        </a:lnTo>
                        <a:lnTo>
                          <a:pt x="102" y="0"/>
                        </a:lnTo>
                        <a:lnTo>
                          <a:pt x="39" y="20"/>
                        </a:lnTo>
                        <a:lnTo>
                          <a:pt x="2" y="42"/>
                        </a:lnTo>
                        <a:lnTo>
                          <a:pt x="0" y="210"/>
                        </a:lnTo>
                        <a:lnTo>
                          <a:pt x="104" y="321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21" name="Freeform 209"/>
                  <p:cNvSpPr>
                    <a:spLocks/>
                  </p:cNvSpPr>
                  <p:nvPr/>
                </p:nvSpPr>
                <p:spPr bwMode="auto">
                  <a:xfrm>
                    <a:off x="4165" y="3262"/>
                    <a:ext cx="140" cy="235"/>
                  </a:xfrm>
                  <a:custGeom>
                    <a:avLst/>
                    <a:gdLst/>
                    <a:ahLst/>
                    <a:cxnLst>
                      <a:cxn ang="0">
                        <a:pos x="0" y="72"/>
                      </a:cxn>
                      <a:cxn ang="0">
                        <a:pos x="0" y="0"/>
                      </a:cxn>
                      <a:cxn ang="0">
                        <a:pos x="139" y="121"/>
                      </a:cxn>
                      <a:cxn ang="0">
                        <a:pos x="139" y="234"/>
                      </a:cxn>
                      <a:cxn ang="0">
                        <a:pos x="0" y="72"/>
                      </a:cxn>
                    </a:cxnLst>
                    <a:rect l="0" t="0" r="r" b="b"/>
                    <a:pathLst>
                      <a:path w="140" h="235">
                        <a:moveTo>
                          <a:pt x="0" y="72"/>
                        </a:moveTo>
                        <a:lnTo>
                          <a:pt x="0" y="0"/>
                        </a:lnTo>
                        <a:lnTo>
                          <a:pt x="139" y="121"/>
                        </a:lnTo>
                        <a:lnTo>
                          <a:pt x="139" y="234"/>
                        </a:lnTo>
                        <a:lnTo>
                          <a:pt x="0" y="72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22" name="Freeform 210"/>
                  <p:cNvSpPr>
                    <a:spLocks/>
                  </p:cNvSpPr>
                  <p:nvPr/>
                </p:nvSpPr>
                <p:spPr bwMode="auto">
                  <a:xfrm>
                    <a:off x="4185" y="3035"/>
                    <a:ext cx="407" cy="322"/>
                  </a:xfrm>
                  <a:custGeom>
                    <a:avLst/>
                    <a:gdLst/>
                    <a:ahLst/>
                    <a:cxnLst>
                      <a:cxn ang="0">
                        <a:pos x="51" y="250"/>
                      </a:cxn>
                      <a:cxn ang="0">
                        <a:pos x="112" y="321"/>
                      </a:cxn>
                      <a:cxn ang="0">
                        <a:pos x="406" y="275"/>
                      </a:cxn>
                      <a:cxn ang="0">
                        <a:pos x="387" y="18"/>
                      </a:cxn>
                      <a:cxn ang="0">
                        <a:pos x="369" y="0"/>
                      </a:cxn>
                      <a:cxn ang="0">
                        <a:pos x="110" y="0"/>
                      </a:cxn>
                      <a:cxn ang="0">
                        <a:pos x="46" y="20"/>
                      </a:cxn>
                      <a:cxn ang="0">
                        <a:pos x="9" y="22"/>
                      </a:cxn>
                      <a:cxn ang="0">
                        <a:pos x="0" y="30"/>
                      </a:cxn>
                      <a:cxn ang="0">
                        <a:pos x="0" y="218"/>
                      </a:cxn>
                      <a:cxn ang="0">
                        <a:pos x="51" y="250"/>
                      </a:cxn>
                    </a:cxnLst>
                    <a:rect l="0" t="0" r="r" b="b"/>
                    <a:pathLst>
                      <a:path w="407" h="322">
                        <a:moveTo>
                          <a:pt x="51" y="250"/>
                        </a:moveTo>
                        <a:lnTo>
                          <a:pt x="112" y="321"/>
                        </a:lnTo>
                        <a:lnTo>
                          <a:pt x="406" y="275"/>
                        </a:lnTo>
                        <a:lnTo>
                          <a:pt x="387" y="18"/>
                        </a:lnTo>
                        <a:lnTo>
                          <a:pt x="369" y="0"/>
                        </a:lnTo>
                        <a:lnTo>
                          <a:pt x="110" y="0"/>
                        </a:lnTo>
                        <a:lnTo>
                          <a:pt x="46" y="20"/>
                        </a:lnTo>
                        <a:lnTo>
                          <a:pt x="9" y="22"/>
                        </a:lnTo>
                        <a:lnTo>
                          <a:pt x="0" y="30"/>
                        </a:lnTo>
                        <a:lnTo>
                          <a:pt x="0" y="218"/>
                        </a:lnTo>
                        <a:lnTo>
                          <a:pt x="51" y="250"/>
                        </a:lnTo>
                      </a:path>
                    </a:pathLst>
                  </a:custGeom>
                  <a:solidFill>
                    <a:srgbClr val="DDDDDD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23" name="Freeform 211"/>
                  <p:cNvSpPr>
                    <a:spLocks/>
                  </p:cNvSpPr>
                  <p:nvPr/>
                </p:nvSpPr>
                <p:spPr bwMode="auto">
                  <a:xfrm>
                    <a:off x="4192" y="3064"/>
                    <a:ext cx="55" cy="223"/>
                  </a:xfrm>
                  <a:custGeom>
                    <a:avLst/>
                    <a:gdLst/>
                    <a:ahLst/>
                    <a:cxnLst>
                      <a:cxn ang="0">
                        <a:pos x="0" y="181"/>
                      </a:cxn>
                      <a:cxn ang="0">
                        <a:pos x="2" y="3"/>
                      </a:cxn>
                      <a:cxn ang="0">
                        <a:pos x="47" y="0"/>
                      </a:cxn>
                      <a:cxn ang="0">
                        <a:pos x="54" y="222"/>
                      </a:cxn>
                      <a:cxn ang="0">
                        <a:pos x="0" y="181"/>
                      </a:cxn>
                    </a:cxnLst>
                    <a:rect l="0" t="0" r="r" b="b"/>
                    <a:pathLst>
                      <a:path w="55" h="223">
                        <a:moveTo>
                          <a:pt x="0" y="181"/>
                        </a:moveTo>
                        <a:lnTo>
                          <a:pt x="2" y="3"/>
                        </a:lnTo>
                        <a:lnTo>
                          <a:pt x="47" y="0"/>
                        </a:lnTo>
                        <a:lnTo>
                          <a:pt x="54" y="222"/>
                        </a:lnTo>
                        <a:lnTo>
                          <a:pt x="0" y="181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24" name="Freeform 212"/>
                  <p:cNvSpPr>
                    <a:spLocks/>
                  </p:cNvSpPr>
                  <p:nvPr/>
                </p:nvSpPr>
                <p:spPr bwMode="auto">
                  <a:xfrm>
                    <a:off x="4252" y="3046"/>
                    <a:ext cx="53" cy="302"/>
                  </a:xfrm>
                  <a:custGeom>
                    <a:avLst/>
                    <a:gdLst/>
                    <a:ahLst/>
                    <a:cxnLst>
                      <a:cxn ang="0">
                        <a:pos x="3" y="254"/>
                      </a:cxn>
                      <a:cxn ang="0">
                        <a:pos x="52" y="301"/>
                      </a:cxn>
                      <a:cxn ang="0">
                        <a:pos x="45" y="0"/>
                      </a:cxn>
                      <a:cxn ang="0">
                        <a:pos x="0" y="10"/>
                      </a:cxn>
                      <a:cxn ang="0">
                        <a:pos x="3" y="254"/>
                      </a:cxn>
                    </a:cxnLst>
                    <a:rect l="0" t="0" r="r" b="b"/>
                    <a:pathLst>
                      <a:path w="53" h="302">
                        <a:moveTo>
                          <a:pt x="3" y="254"/>
                        </a:moveTo>
                        <a:lnTo>
                          <a:pt x="52" y="301"/>
                        </a:lnTo>
                        <a:lnTo>
                          <a:pt x="45" y="0"/>
                        </a:lnTo>
                        <a:lnTo>
                          <a:pt x="0" y="10"/>
                        </a:lnTo>
                        <a:lnTo>
                          <a:pt x="3" y="254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25" name="Line 2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24" y="3349"/>
                    <a:ext cx="260" cy="44"/>
                  </a:xfrm>
                  <a:prstGeom prst="line">
                    <a:avLst/>
                  </a:prstGeom>
                  <a:noFill/>
                  <a:ln w="9525">
                    <a:noFill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26" name="Freeform 214"/>
                  <p:cNvSpPr>
                    <a:spLocks/>
                  </p:cNvSpPr>
                  <p:nvPr/>
                </p:nvSpPr>
                <p:spPr bwMode="auto">
                  <a:xfrm>
                    <a:off x="4324" y="3349"/>
                    <a:ext cx="261" cy="45"/>
                  </a:xfrm>
                  <a:custGeom>
                    <a:avLst/>
                    <a:gdLst/>
                    <a:ahLst/>
                    <a:cxnLst>
                      <a:cxn ang="0">
                        <a:pos x="0" y="44"/>
                      </a:cxn>
                      <a:cxn ang="0">
                        <a:pos x="260" y="0"/>
                      </a:cxn>
                      <a:cxn ang="0">
                        <a:pos x="0" y="44"/>
                      </a:cxn>
                    </a:cxnLst>
                    <a:rect l="0" t="0" r="r" b="b"/>
                    <a:pathLst>
                      <a:path w="261" h="45">
                        <a:moveTo>
                          <a:pt x="0" y="44"/>
                        </a:moveTo>
                        <a:lnTo>
                          <a:pt x="260" y="0"/>
                        </a:lnTo>
                        <a:lnTo>
                          <a:pt x="0" y="44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4C4C4C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27" name="Freeform 215"/>
                  <p:cNvSpPr>
                    <a:spLocks/>
                  </p:cNvSpPr>
                  <p:nvPr/>
                </p:nvSpPr>
                <p:spPr bwMode="auto">
                  <a:xfrm>
                    <a:off x="4338" y="3383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5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5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28" name="Freeform 216"/>
                  <p:cNvSpPr>
                    <a:spLocks/>
                  </p:cNvSpPr>
                  <p:nvPr/>
                </p:nvSpPr>
                <p:spPr bwMode="auto">
                  <a:xfrm>
                    <a:off x="4338" y="3383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5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5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4C4C4C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29" name="Freeform 217"/>
                  <p:cNvSpPr>
                    <a:spLocks/>
                  </p:cNvSpPr>
                  <p:nvPr/>
                </p:nvSpPr>
                <p:spPr bwMode="auto">
                  <a:xfrm>
                    <a:off x="4413" y="3371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4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4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30" name="Freeform 218"/>
                  <p:cNvSpPr>
                    <a:spLocks/>
                  </p:cNvSpPr>
                  <p:nvPr/>
                </p:nvSpPr>
                <p:spPr bwMode="auto">
                  <a:xfrm>
                    <a:off x="4413" y="3371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4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4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4C4C4C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31" name="Freeform 219"/>
                  <p:cNvSpPr>
                    <a:spLocks/>
                  </p:cNvSpPr>
                  <p:nvPr/>
                </p:nvSpPr>
                <p:spPr bwMode="auto">
                  <a:xfrm>
                    <a:off x="4333" y="3067"/>
                    <a:ext cx="222" cy="241"/>
                  </a:xfrm>
                  <a:custGeom>
                    <a:avLst/>
                    <a:gdLst/>
                    <a:ahLst/>
                    <a:cxnLst>
                      <a:cxn ang="0">
                        <a:pos x="221" y="211"/>
                      </a:cxn>
                      <a:cxn ang="0">
                        <a:pos x="6" y="240"/>
                      </a:cxn>
                      <a:cxn ang="0">
                        <a:pos x="0" y="3"/>
                      </a:cxn>
                      <a:cxn ang="0">
                        <a:pos x="204" y="0"/>
                      </a:cxn>
                      <a:cxn ang="0">
                        <a:pos x="221" y="211"/>
                      </a:cxn>
                    </a:cxnLst>
                    <a:rect l="0" t="0" r="r" b="b"/>
                    <a:pathLst>
                      <a:path w="222" h="241">
                        <a:moveTo>
                          <a:pt x="221" y="211"/>
                        </a:moveTo>
                        <a:lnTo>
                          <a:pt x="6" y="240"/>
                        </a:lnTo>
                        <a:lnTo>
                          <a:pt x="0" y="3"/>
                        </a:lnTo>
                        <a:lnTo>
                          <a:pt x="204" y="0"/>
                        </a:lnTo>
                        <a:lnTo>
                          <a:pt x="221" y="211"/>
                        </a:lnTo>
                      </a:path>
                    </a:pathLst>
                  </a:custGeom>
                  <a:solidFill>
                    <a:srgbClr val="03289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32" name="Freeform 220"/>
                  <p:cNvSpPr>
                    <a:spLocks/>
                  </p:cNvSpPr>
                  <p:nvPr/>
                </p:nvSpPr>
                <p:spPr bwMode="auto">
                  <a:xfrm>
                    <a:off x="4358" y="3094"/>
                    <a:ext cx="172" cy="188"/>
                  </a:xfrm>
                  <a:custGeom>
                    <a:avLst/>
                    <a:gdLst/>
                    <a:ahLst/>
                    <a:cxnLst>
                      <a:cxn ang="0">
                        <a:pos x="171" y="164"/>
                      </a:cxn>
                      <a:cxn ang="0">
                        <a:pos x="4" y="187"/>
                      </a:cxn>
                      <a:cxn ang="0">
                        <a:pos x="0" y="2"/>
                      </a:cxn>
                      <a:cxn ang="0">
                        <a:pos x="159" y="0"/>
                      </a:cxn>
                      <a:cxn ang="0">
                        <a:pos x="171" y="164"/>
                      </a:cxn>
                    </a:cxnLst>
                    <a:rect l="0" t="0" r="r" b="b"/>
                    <a:pathLst>
                      <a:path w="172" h="188">
                        <a:moveTo>
                          <a:pt x="171" y="164"/>
                        </a:moveTo>
                        <a:lnTo>
                          <a:pt x="4" y="187"/>
                        </a:lnTo>
                        <a:lnTo>
                          <a:pt x="0" y="2"/>
                        </a:lnTo>
                        <a:lnTo>
                          <a:pt x="159" y="0"/>
                        </a:lnTo>
                        <a:lnTo>
                          <a:pt x="171" y="164"/>
                        </a:lnTo>
                      </a:path>
                    </a:pathLst>
                  </a:custGeom>
                  <a:solidFill>
                    <a:srgbClr val="AABFFE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33" name="Freeform 221"/>
                  <p:cNvSpPr>
                    <a:spLocks/>
                  </p:cNvSpPr>
                  <p:nvPr/>
                </p:nvSpPr>
                <p:spPr bwMode="auto">
                  <a:xfrm>
                    <a:off x="4369" y="3119"/>
                    <a:ext cx="140" cy="18"/>
                  </a:xfrm>
                  <a:custGeom>
                    <a:avLst/>
                    <a:gdLst/>
                    <a:ahLst/>
                    <a:cxnLst>
                      <a:cxn ang="0">
                        <a:pos x="139" y="13"/>
                      </a:cxn>
                      <a:cxn ang="0">
                        <a:pos x="0" y="17"/>
                      </a:cxn>
                      <a:cxn ang="0">
                        <a:pos x="1" y="2"/>
                      </a:cxn>
                      <a:cxn ang="0">
                        <a:pos x="137" y="0"/>
                      </a:cxn>
                      <a:cxn ang="0">
                        <a:pos x="139" y="13"/>
                      </a:cxn>
                    </a:cxnLst>
                    <a:rect l="0" t="0" r="r" b="b"/>
                    <a:pathLst>
                      <a:path w="140" h="18">
                        <a:moveTo>
                          <a:pt x="139" y="13"/>
                        </a:moveTo>
                        <a:lnTo>
                          <a:pt x="0" y="17"/>
                        </a:lnTo>
                        <a:lnTo>
                          <a:pt x="1" y="2"/>
                        </a:lnTo>
                        <a:lnTo>
                          <a:pt x="137" y="0"/>
                        </a:lnTo>
                        <a:lnTo>
                          <a:pt x="139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34" name="Freeform 222"/>
                  <p:cNvSpPr>
                    <a:spLocks/>
                  </p:cNvSpPr>
                  <p:nvPr/>
                </p:nvSpPr>
                <p:spPr bwMode="auto">
                  <a:xfrm>
                    <a:off x="4371" y="3152"/>
                    <a:ext cx="140" cy="18"/>
                  </a:xfrm>
                  <a:custGeom>
                    <a:avLst/>
                    <a:gdLst/>
                    <a:ahLst/>
                    <a:cxnLst>
                      <a:cxn ang="0">
                        <a:pos x="139" y="13"/>
                      </a:cxn>
                      <a:cxn ang="0">
                        <a:pos x="0" y="17"/>
                      </a:cxn>
                      <a:cxn ang="0">
                        <a:pos x="1" y="2"/>
                      </a:cxn>
                      <a:cxn ang="0">
                        <a:pos x="137" y="0"/>
                      </a:cxn>
                      <a:cxn ang="0">
                        <a:pos x="139" y="13"/>
                      </a:cxn>
                    </a:cxnLst>
                    <a:rect l="0" t="0" r="r" b="b"/>
                    <a:pathLst>
                      <a:path w="140" h="18">
                        <a:moveTo>
                          <a:pt x="139" y="13"/>
                        </a:moveTo>
                        <a:lnTo>
                          <a:pt x="0" y="17"/>
                        </a:lnTo>
                        <a:lnTo>
                          <a:pt x="1" y="2"/>
                        </a:lnTo>
                        <a:lnTo>
                          <a:pt x="137" y="0"/>
                        </a:lnTo>
                        <a:lnTo>
                          <a:pt x="139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35" name="Freeform 223"/>
                  <p:cNvSpPr>
                    <a:spLocks/>
                  </p:cNvSpPr>
                  <p:nvPr/>
                </p:nvSpPr>
                <p:spPr bwMode="auto">
                  <a:xfrm>
                    <a:off x="4374" y="3185"/>
                    <a:ext cx="139" cy="24"/>
                  </a:xfrm>
                  <a:custGeom>
                    <a:avLst/>
                    <a:gdLst/>
                    <a:ahLst/>
                    <a:cxnLst>
                      <a:cxn ang="0">
                        <a:pos x="138" y="13"/>
                      </a:cxn>
                      <a:cxn ang="0">
                        <a:pos x="0" y="23"/>
                      </a:cxn>
                      <a:cxn ang="0">
                        <a:pos x="1" y="7"/>
                      </a:cxn>
                      <a:cxn ang="0">
                        <a:pos x="136" y="0"/>
                      </a:cxn>
                      <a:cxn ang="0">
                        <a:pos x="138" y="13"/>
                      </a:cxn>
                    </a:cxnLst>
                    <a:rect l="0" t="0" r="r" b="b"/>
                    <a:pathLst>
                      <a:path w="139" h="24">
                        <a:moveTo>
                          <a:pt x="138" y="13"/>
                        </a:moveTo>
                        <a:lnTo>
                          <a:pt x="0" y="23"/>
                        </a:lnTo>
                        <a:lnTo>
                          <a:pt x="1" y="7"/>
                        </a:lnTo>
                        <a:lnTo>
                          <a:pt x="136" y="0"/>
                        </a:lnTo>
                        <a:lnTo>
                          <a:pt x="138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  <p:sp>
              <p:nvSpPr>
                <p:cNvPr id="423136" name="Freeform 224"/>
                <p:cNvSpPr>
                  <a:spLocks/>
                </p:cNvSpPr>
                <p:nvPr/>
              </p:nvSpPr>
              <p:spPr bwMode="auto">
                <a:xfrm>
                  <a:off x="4377" y="3170"/>
                  <a:ext cx="315" cy="454"/>
                </a:xfrm>
                <a:custGeom>
                  <a:avLst/>
                  <a:gdLst/>
                  <a:ahLst/>
                  <a:cxnLst>
                    <a:cxn ang="0">
                      <a:pos x="69" y="4"/>
                    </a:cxn>
                    <a:cxn ang="0">
                      <a:pos x="141" y="49"/>
                    </a:cxn>
                    <a:cxn ang="0">
                      <a:pos x="158" y="60"/>
                    </a:cxn>
                    <a:cxn ang="0">
                      <a:pos x="138" y="62"/>
                    </a:cxn>
                    <a:cxn ang="0">
                      <a:pos x="104" y="65"/>
                    </a:cxn>
                    <a:cxn ang="0">
                      <a:pos x="109" y="55"/>
                    </a:cxn>
                    <a:cxn ang="0">
                      <a:pos x="310" y="395"/>
                    </a:cxn>
                    <a:cxn ang="0">
                      <a:pos x="314" y="402"/>
                    </a:cxn>
                    <a:cxn ang="0">
                      <a:pos x="306" y="405"/>
                    </a:cxn>
                    <a:cxn ang="0">
                      <a:pos x="152" y="451"/>
                    </a:cxn>
                    <a:cxn ang="0">
                      <a:pos x="145" y="453"/>
                    </a:cxn>
                    <a:cxn ang="0">
                      <a:pos x="143" y="446"/>
                    </a:cxn>
                    <a:cxn ang="0">
                      <a:pos x="47" y="67"/>
                    </a:cxn>
                    <a:cxn ang="0">
                      <a:pos x="55" y="72"/>
                    </a:cxn>
                    <a:cxn ang="0">
                      <a:pos x="17" y="78"/>
                    </a:cxn>
                    <a:cxn ang="0">
                      <a:pos x="0" y="80"/>
                    </a:cxn>
                    <a:cxn ang="0">
                      <a:pos x="11" y="67"/>
                    </a:cxn>
                    <a:cxn ang="0">
                      <a:pos x="60" y="5"/>
                    </a:cxn>
                    <a:cxn ang="0">
                      <a:pos x="64" y="0"/>
                    </a:cxn>
                    <a:cxn ang="0">
                      <a:pos x="69" y="4"/>
                    </a:cxn>
                  </a:cxnLst>
                  <a:rect l="0" t="0" r="r" b="b"/>
                  <a:pathLst>
                    <a:path w="315" h="454">
                      <a:moveTo>
                        <a:pt x="69" y="4"/>
                      </a:moveTo>
                      <a:lnTo>
                        <a:pt x="141" y="49"/>
                      </a:lnTo>
                      <a:lnTo>
                        <a:pt x="158" y="60"/>
                      </a:lnTo>
                      <a:lnTo>
                        <a:pt x="138" y="62"/>
                      </a:lnTo>
                      <a:lnTo>
                        <a:pt x="104" y="65"/>
                      </a:lnTo>
                      <a:lnTo>
                        <a:pt x="109" y="55"/>
                      </a:lnTo>
                      <a:lnTo>
                        <a:pt x="310" y="395"/>
                      </a:lnTo>
                      <a:lnTo>
                        <a:pt x="314" y="402"/>
                      </a:lnTo>
                      <a:lnTo>
                        <a:pt x="306" y="405"/>
                      </a:lnTo>
                      <a:lnTo>
                        <a:pt x="152" y="451"/>
                      </a:lnTo>
                      <a:lnTo>
                        <a:pt x="145" y="453"/>
                      </a:lnTo>
                      <a:lnTo>
                        <a:pt x="143" y="446"/>
                      </a:lnTo>
                      <a:lnTo>
                        <a:pt x="47" y="67"/>
                      </a:lnTo>
                      <a:lnTo>
                        <a:pt x="55" y="72"/>
                      </a:lnTo>
                      <a:lnTo>
                        <a:pt x="17" y="78"/>
                      </a:lnTo>
                      <a:lnTo>
                        <a:pt x="0" y="80"/>
                      </a:lnTo>
                      <a:lnTo>
                        <a:pt x="11" y="67"/>
                      </a:lnTo>
                      <a:lnTo>
                        <a:pt x="60" y="5"/>
                      </a:lnTo>
                      <a:lnTo>
                        <a:pt x="64" y="0"/>
                      </a:lnTo>
                      <a:lnTo>
                        <a:pt x="69" y="4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grpSp>
              <p:nvGrpSpPr>
                <p:cNvPr id="423137" name="Group 225"/>
                <p:cNvGrpSpPr>
                  <a:grpSpLocks/>
                </p:cNvGrpSpPr>
                <p:nvPr/>
              </p:nvGrpSpPr>
              <p:grpSpPr bwMode="auto">
                <a:xfrm>
                  <a:off x="4376" y="3179"/>
                  <a:ext cx="306" cy="464"/>
                  <a:chOff x="4376" y="3179"/>
                  <a:chExt cx="306" cy="464"/>
                </a:xfrm>
              </p:grpSpPr>
              <p:sp>
                <p:nvSpPr>
                  <p:cNvPr id="423138" name="Freeform 226"/>
                  <p:cNvSpPr>
                    <a:spLocks/>
                  </p:cNvSpPr>
                  <p:nvPr/>
                </p:nvSpPr>
                <p:spPr bwMode="auto">
                  <a:xfrm>
                    <a:off x="4376" y="3207"/>
                    <a:ext cx="289" cy="436"/>
                  </a:xfrm>
                  <a:custGeom>
                    <a:avLst/>
                    <a:gdLst/>
                    <a:ahLst/>
                    <a:cxnLst>
                      <a:cxn ang="0">
                        <a:pos x="49" y="0"/>
                      </a:cxn>
                      <a:cxn ang="0">
                        <a:pos x="122" y="45"/>
                      </a:cxn>
                      <a:cxn ang="0">
                        <a:pos x="87" y="48"/>
                      </a:cxn>
                      <a:cxn ang="0">
                        <a:pos x="288" y="388"/>
                      </a:cxn>
                      <a:cxn ang="0">
                        <a:pos x="134" y="435"/>
                      </a:cxn>
                      <a:cxn ang="0">
                        <a:pos x="38" y="56"/>
                      </a:cxn>
                      <a:cxn ang="0">
                        <a:pos x="0" y="61"/>
                      </a:cxn>
                      <a:cxn ang="0">
                        <a:pos x="49" y="0"/>
                      </a:cxn>
                    </a:cxnLst>
                    <a:rect l="0" t="0" r="r" b="b"/>
                    <a:pathLst>
                      <a:path w="289" h="436">
                        <a:moveTo>
                          <a:pt x="49" y="0"/>
                        </a:moveTo>
                        <a:lnTo>
                          <a:pt x="122" y="45"/>
                        </a:lnTo>
                        <a:lnTo>
                          <a:pt x="87" y="48"/>
                        </a:lnTo>
                        <a:lnTo>
                          <a:pt x="288" y="388"/>
                        </a:lnTo>
                        <a:lnTo>
                          <a:pt x="134" y="435"/>
                        </a:lnTo>
                        <a:lnTo>
                          <a:pt x="38" y="56"/>
                        </a:lnTo>
                        <a:lnTo>
                          <a:pt x="0" y="61"/>
                        </a:lnTo>
                        <a:lnTo>
                          <a:pt x="49" y="0"/>
                        </a:lnTo>
                      </a:path>
                    </a:pathLst>
                  </a:custGeom>
                  <a:solidFill>
                    <a:schemeClr val="bg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39" name="Freeform 227"/>
                  <p:cNvSpPr>
                    <a:spLocks/>
                  </p:cNvSpPr>
                  <p:nvPr/>
                </p:nvSpPr>
                <p:spPr bwMode="auto">
                  <a:xfrm>
                    <a:off x="4393" y="3179"/>
                    <a:ext cx="289" cy="437"/>
                  </a:xfrm>
                  <a:custGeom>
                    <a:avLst/>
                    <a:gdLst/>
                    <a:ahLst/>
                    <a:cxnLst>
                      <a:cxn ang="0">
                        <a:pos x="49" y="0"/>
                      </a:cxn>
                      <a:cxn ang="0">
                        <a:pos x="122" y="46"/>
                      </a:cxn>
                      <a:cxn ang="0">
                        <a:pos x="87" y="49"/>
                      </a:cxn>
                      <a:cxn ang="0">
                        <a:pos x="288" y="389"/>
                      </a:cxn>
                      <a:cxn ang="0">
                        <a:pos x="134" y="436"/>
                      </a:cxn>
                      <a:cxn ang="0">
                        <a:pos x="38" y="57"/>
                      </a:cxn>
                      <a:cxn ang="0">
                        <a:pos x="0" y="62"/>
                      </a:cxn>
                      <a:cxn ang="0">
                        <a:pos x="49" y="0"/>
                      </a:cxn>
                    </a:cxnLst>
                    <a:rect l="0" t="0" r="r" b="b"/>
                    <a:pathLst>
                      <a:path w="289" h="437">
                        <a:moveTo>
                          <a:pt x="49" y="0"/>
                        </a:moveTo>
                        <a:lnTo>
                          <a:pt x="122" y="46"/>
                        </a:lnTo>
                        <a:lnTo>
                          <a:pt x="87" y="49"/>
                        </a:lnTo>
                        <a:lnTo>
                          <a:pt x="288" y="389"/>
                        </a:lnTo>
                        <a:lnTo>
                          <a:pt x="134" y="436"/>
                        </a:lnTo>
                        <a:lnTo>
                          <a:pt x="38" y="57"/>
                        </a:lnTo>
                        <a:lnTo>
                          <a:pt x="0" y="62"/>
                        </a:lnTo>
                        <a:lnTo>
                          <a:pt x="49" y="0"/>
                        </a:lnTo>
                      </a:path>
                    </a:pathLst>
                  </a:custGeom>
                  <a:solidFill>
                    <a:srgbClr val="FEFFAE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  <p:grpSp>
              <p:nvGrpSpPr>
                <p:cNvPr id="423140" name="Group 228"/>
                <p:cNvGrpSpPr>
                  <a:grpSpLocks/>
                </p:cNvGrpSpPr>
                <p:nvPr/>
              </p:nvGrpSpPr>
              <p:grpSpPr bwMode="auto">
                <a:xfrm>
                  <a:off x="4337" y="3499"/>
                  <a:ext cx="535" cy="246"/>
                  <a:chOff x="4337" y="3499"/>
                  <a:chExt cx="535" cy="246"/>
                </a:xfrm>
              </p:grpSpPr>
              <p:sp>
                <p:nvSpPr>
                  <p:cNvPr id="423141" name="Freeform 229"/>
                  <p:cNvSpPr>
                    <a:spLocks/>
                  </p:cNvSpPr>
                  <p:nvPr/>
                </p:nvSpPr>
                <p:spPr bwMode="auto">
                  <a:xfrm>
                    <a:off x="4338" y="3499"/>
                    <a:ext cx="534" cy="246"/>
                  </a:xfrm>
                  <a:custGeom>
                    <a:avLst/>
                    <a:gdLst/>
                    <a:ahLst/>
                    <a:cxnLst>
                      <a:cxn ang="0">
                        <a:pos x="525" y="87"/>
                      </a:cxn>
                      <a:cxn ang="0">
                        <a:pos x="442" y="0"/>
                      </a:cxn>
                      <a:cxn ang="0">
                        <a:pos x="0" y="110"/>
                      </a:cxn>
                      <a:cxn ang="0">
                        <a:pos x="71" y="245"/>
                      </a:cxn>
                      <a:cxn ang="0">
                        <a:pos x="522" y="119"/>
                      </a:cxn>
                      <a:cxn ang="0">
                        <a:pos x="525" y="118"/>
                      </a:cxn>
                      <a:cxn ang="0">
                        <a:pos x="527" y="117"/>
                      </a:cxn>
                      <a:cxn ang="0">
                        <a:pos x="529" y="116"/>
                      </a:cxn>
                      <a:cxn ang="0">
                        <a:pos x="530" y="115"/>
                      </a:cxn>
                      <a:cxn ang="0">
                        <a:pos x="531" y="114"/>
                      </a:cxn>
                      <a:cxn ang="0">
                        <a:pos x="532" y="113"/>
                      </a:cxn>
                      <a:cxn ang="0">
                        <a:pos x="532" y="112"/>
                      </a:cxn>
                      <a:cxn ang="0">
                        <a:pos x="533" y="111"/>
                      </a:cxn>
                      <a:cxn ang="0">
                        <a:pos x="533" y="106"/>
                      </a:cxn>
                      <a:cxn ang="0">
                        <a:pos x="533" y="101"/>
                      </a:cxn>
                      <a:cxn ang="0">
                        <a:pos x="532" y="97"/>
                      </a:cxn>
                      <a:cxn ang="0">
                        <a:pos x="530" y="93"/>
                      </a:cxn>
                      <a:cxn ang="0">
                        <a:pos x="528" y="91"/>
                      </a:cxn>
                      <a:cxn ang="0">
                        <a:pos x="527" y="89"/>
                      </a:cxn>
                      <a:cxn ang="0">
                        <a:pos x="526" y="87"/>
                      </a:cxn>
                      <a:cxn ang="0">
                        <a:pos x="525" y="87"/>
                      </a:cxn>
                    </a:cxnLst>
                    <a:rect l="0" t="0" r="r" b="b"/>
                    <a:pathLst>
                      <a:path w="534" h="246">
                        <a:moveTo>
                          <a:pt x="525" y="87"/>
                        </a:moveTo>
                        <a:lnTo>
                          <a:pt x="442" y="0"/>
                        </a:lnTo>
                        <a:lnTo>
                          <a:pt x="0" y="110"/>
                        </a:lnTo>
                        <a:lnTo>
                          <a:pt x="71" y="245"/>
                        </a:lnTo>
                        <a:lnTo>
                          <a:pt x="522" y="119"/>
                        </a:lnTo>
                        <a:lnTo>
                          <a:pt x="525" y="118"/>
                        </a:lnTo>
                        <a:lnTo>
                          <a:pt x="527" y="117"/>
                        </a:lnTo>
                        <a:lnTo>
                          <a:pt x="529" y="116"/>
                        </a:lnTo>
                        <a:lnTo>
                          <a:pt x="530" y="115"/>
                        </a:lnTo>
                        <a:lnTo>
                          <a:pt x="531" y="114"/>
                        </a:lnTo>
                        <a:lnTo>
                          <a:pt x="532" y="113"/>
                        </a:lnTo>
                        <a:lnTo>
                          <a:pt x="532" y="112"/>
                        </a:lnTo>
                        <a:lnTo>
                          <a:pt x="533" y="111"/>
                        </a:lnTo>
                        <a:lnTo>
                          <a:pt x="533" y="106"/>
                        </a:lnTo>
                        <a:lnTo>
                          <a:pt x="533" y="101"/>
                        </a:lnTo>
                        <a:lnTo>
                          <a:pt x="532" y="97"/>
                        </a:lnTo>
                        <a:lnTo>
                          <a:pt x="530" y="93"/>
                        </a:lnTo>
                        <a:lnTo>
                          <a:pt x="528" y="91"/>
                        </a:lnTo>
                        <a:lnTo>
                          <a:pt x="527" y="89"/>
                        </a:lnTo>
                        <a:lnTo>
                          <a:pt x="526" y="87"/>
                        </a:lnTo>
                        <a:lnTo>
                          <a:pt x="525" y="87"/>
                        </a:lnTo>
                      </a:path>
                    </a:pathLst>
                  </a:custGeom>
                  <a:solidFill>
                    <a:srgbClr val="DDDDDD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42" name="Freeform 230"/>
                  <p:cNvSpPr>
                    <a:spLocks/>
                  </p:cNvSpPr>
                  <p:nvPr/>
                </p:nvSpPr>
                <p:spPr bwMode="auto">
                  <a:xfrm>
                    <a:off x="4366" y="3512"/>
                    <a:ext cx="485" cy="190"/>
                  </a:xfrm>
                  <a:custGeom>
                    <a:avLst/>
                    <a:gdLst/>
                    <a:ahLst/>
                    <a:cxnLst>
                      <a:cxn ang="0">
                        <a:pos x="0" y="105"/>
                      </a:cxn>
                      <a:cxn ang="0">
                        <a:pos x="59" y="189"/>
                      </a:cxn>
                      <a:cxn ang="0">
                        <a:pos x="484" y="77"/>
                      </a:cxn>
                      <a:cxn ang="0">
                        <a:pos x="410" y="0"/>
                      </a:cxn>
                      <a:cxn ang="0">
                        <a:pos x="0" y="105"/>
                      </a:cxn>
                    </a:cxnLst>
                    <a:rect l="0" t="0" r="r" b="b"/>
                    <a:pathLst>
                      <a:path w="485" h="190">
                        <a:moveTo>
                          <a:pt x="0" y="105"/>
                        </a:moveTo>
                        <a:lnTo>
                          <a:pt x="59" y="189"/>
                        </a:lnTo>
                        <a:lnTo>
                          <a:pt x="484" y="77"/>
                        </a:lnTo>
                        <a:lnTo>
                          <a:pt x="410" y="0"/>
                        </a:lnTo>
                        <a:lnTo>
                          <a:pt x="0" y="105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43" name="Freeform 231"/>
                  <p:cNvSpPr>
                    <a:spLocks/>
                  </p:cNvSpPr>
                  <p:nvPr/>
                </p:nvSpPr>
                <p:spPr bwMode="auto">
                  <a:xfrm>
                    <a:off x="4755" y="3506"/>
                    <a:ext cx="33" cy="19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8"/>
                      </a:cxn>
                      <a:cxn ang="0">
                        <a:pos x="32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3" h="19">
                        <a:moveTo>
                          <a:pt x="0" y="5"/>
                        </a:moveTo>
                        <a:lnTo>
                          <a:pt x="7" y="18"/>
                        </a:lnTo>
                        <a:lnTo>
                          <a:pt x="32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44" name="Freeform 232"/>
                  <p:cNvSpPr>
                    <a:spLocks/>
                  </p:cNvSpPr>
                  <p:nvPr/>
                </p:nvSpPr>
                <p:spPr bwMode="auto">
                  <a:xfrm>
                    <a:off x="4749" y="3511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45" name="Freeform 233"/>
                  <p:cNvSpPr>
                    <a:spLocks/>
                  </p:cNvSpPr>
                  <p:nvPr/>
                </p:nvSpPr>
                <p:spPr bwMode="auto">
                  <a:xfrm>
                    <a:off x="4761" y="3518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46" name="Freeform 234"/>
                  <p:cNvSpPr>
                    <a:spLocks/>
                  </p:cNvSpPr>
                  <p:nvPr/>
                </p:nvSpPr>
                <p:spPr bwMode="auto">
                  <a:xfrm>
                    <a:off x="4722" y="3515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47" name="Freeform 235"/>
                  <p:cNvSpPr>
                    <a:spLocks/>
                  </p:cNvSpPr>
                  <p:nvPr/>
                </p:nvSpPr>
                <p:spPr bwMode="auto">
                  <a:xfrm>
                    <a:off x="4716" y="3521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48" name="Freeform 236"/>
                  <p:cNvSpPr>
                    <a:spLocks/>
                  </p:cNvSpPr>
                  <p:nvPr/>
                </p:nvSpPr>
                <p:spPr bwMode="auto">
                  <a:xfrm>
                    <a:off x="4728" y="3528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49" name="Freeform 237"/>
                  <p:cNvSpPr>
                    <a:spLocks/>
                  </p:cNvSpPr>
                  <p:nvPr/>
                </p:nvSpPr>
                <p:spPr bwMode="auto">
                  <a:xfrm>
                    <a:off x="4752" y="3527"/>
                    <a:ext cx="53" cy="23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8" y="22"/>
                      </a:cxn>
                      <a:cxn ang="0">
                        <a:pos x="52" y="12"/>
                      </a:cxn>
                      <a:cxn ang="0">
                        <a:pos x="41" y="0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3" h="23">
                        <a:moveTo>
                          <a:pt x="0" y="9"/>
                        </a:moveTo>
                        <a:lnTo>
                          <a:pt x="8" y="22"/>
                        </a:lnTo>
                        <a:lnTo>
                          <a:pt x="52" y="12"/>
                        </a:lnTo>
                        <a:lnTo>
                          <a:pt x="41" y="0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50" name="Freeform 238"/>
                  <p:cNvSpPr>
                    <a:spLocks/>
                  </p:cNvSpPr>
                  <p:nvPr/>
                </p:nvSpPr>
                <p:spPr bwMode="auto">
                  <a:xfrm>
                    <a:off x="4746" y="3538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51" name="Freeform 239"/>
                  <p:cNvSpPr>
                    <a:spLocks/>
                  </p:cNvSpPr>
                  <p:nvPr/>
                </p:nvSpPr>
                <p:spPr bwMode="auto">
                  <a:xfrm>
                    <a:off x="4759" y="3539"/>
                    <a:ext cx="49" cy="24"/>
                  </a:xfrm>
                  <a:custGeom>
                    <a:avLst/>
                    <a:gdLst/>
                    <a:ahLst/>
                    <a:cxnLst>
                      <a:cxn ang="0">
                        <a:pos x="0" y="23"/>
                      </a:cxn>
                      <a:cxn ang="0">
                        <a:pos x="3" y="10"/>
                      </a:cxn>
                      <a:cxn ang="0">
                        <a:pos x="45" y="0"/>
                      </a:cxn>
                      <a:cxn ang="0">
                        <a:pos x="48" y="13"/>
                      </a:cxn>
                      <a:cxn ang="0">
                        <a:pos x="0" y="23"/>
                      </a:cxn>
                    </a:cxnLst>
                    <a:rect l="0" t="0" r="r" b="b"/>
                    <a:pathLst>
                      <a:path w="49" h="24">
                        <a:moveTo>
                          <a:pt x="0" y="23"/>
                        </a:moveTo>
                        <a:lnTo>
                          <a:pt x="3" y="10"/>
                        </a:lnTo>
                        <a:lnTo>
                          <a:pt x="45" y="0"/>
                        </a:lnTo>
                        <a:lnTo>
                          <a:pt x="48" y="13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52" name="Freeform 240"/>
                  <p:cNvSpPr>
                    <a:spLocks/>
                  </p:cNvSpPr>
                  <p:nvPr/>
                </p:nvSpPr>
                <p:spPr bwMode="auto">
                  <a:xfrm>
                    <a:off x="4771" y="3544"/>
                    <a:ext cx="51" cy="22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6" y="21"/>
                      </a:cxn>
                      <a:cxn ang="0">
                        <a:pos x="50" y="11"/>
                      </a:cxn>
                      <a:cxn ang="0">
                        <a:pos x="40" y="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51" h="22">
                        <a:moveTo>
                          <a:pt x="0" y="10"/>
                        </a:moveTo>
                        <a:lnTo>
                          <a:pt x="6" y="21"/>
                        </a:lnTo>
                        <a:lnTo>
                          <a:pt x="50" y="11"/>
                        </a:lnTo>
                        <a:lnTo>
                          <a:pt x="40" y="0"/>
                        </a:lnTo>
                        <a:lnTo>
                          <a:pt x="0" y="10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53" name="Freeform 241"/>
                  <p:cNvSpPr>
                    <a:spLocks/>
                  </p:cNvSpPr>
                  <p:nvPr/>
                </p:nvSpPr>
                <p:spPr bwMode="auto">
                  <a:xfrm>
                    <a:off x="4766" y="3555"/>
                    <a:ext cx="17" cy="23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1"/>
                      </a:cxn>
                      <a:cxn ang="0">
                        <a:pos x="11" y="22"/>
                      </a:cxn>
                      <a:cxn ang="0">
                        <a:pos x="0" y="9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3">
                        <a:moveTo>
                          <a:pt x="6" y="0"/>
                        </a:moveTo>
                        <a:lnTo>
                          <a:pt x="16" y="11"/>
                        </a:lnTo>
                        <a:lnTo>
                          <a:pt x="11" y="22"/>
                        </a:lnTo>
                        <a:lnTo>
                          <a:pt x="0" y="9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54" name="Freeform 242"/>
                  <p:cNvSpPr>
                    <a:spLocks/>
                  </p:cNvSpPr>
                  <p:nvPr/>
                </p:nvSpPr>
                <p:spPr bwMode="auto">
                  <a:xfrm>
                    <a:off x="4776" y="3555"/>
                    <a:ext cx="49" cy="23"/>
                  </a:xfrm>
                  <a:custGeom>
                    <a:avLst/>
                    <a:gdLst/>
                    <a:ahLst/>
                    <a:cxnLst>
                      <a:cxn ang="0">
                        <a:pos x="0" y="22"/>
                      </a:cxn>
                      <a:cxn ang="0">
                        <a:pos x="3" y="10"/>
                      </a:cxn>
                      <a:cxn ang="0">
                        <a:pos x="45" y="0"/>
                      </a:cxn>
                      <a:cxn ang="0">
                        <a:pos x="48" y="10"/>
                      </a:cxn>
                      <a:cxn ang="0">
                        <a:pos x="0" y="22"/>
                      </a:cxn>
                    </a:cxnLst>
                    <a:rect l="0" t="0" r="r" b="b"/>
                    <a:pathLst>
                      <a:path w="49" h="23">
                        <a:moveTo>
                          <a:pt x="0" y="22"/>
                        </a:moveTo>
                        <a:lnTo>
                          <a:pt x="3" y="10"/>
                        </a:lnTo>
                        <a:lnTo>
                          <a:pt x="45" y="0"/>
                        </a:lnTo>
                        <a:lnTo>
                          <a:pt x="48" y="10"/>
                        </a:lnTo>
                        <a:lnTo>
                          <a:pt x="0" y="22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55" name="Freeform 243"/>
                  <p:cNvSpPr>
                    <a:spLocks/>
                  </p:cNvSpPr>
                  <p:nvPr/>
                </p:nvSpPr>
                <p:spPr bwMode="auto">
                  <a:xfrm>
                    <a:off x="4800" y="3563"/>
                    <a:ext cx="42" cy="21"/>
                  </a:xfrm>
                  <a:custGeom>
                    <a:avLst/>
                    <a:gdLst/>
                    <a:ahLst/>
                    <a:cxnLst>
                      <a:cxn ang="0">
                        <a:pos x="0" y="7"/>
                      </a:cxn>
                      <a:cxn ang="0">
                        <a:pos x="9" y="20"/>
                      </a:cxn>
                      <a:cxn ang="0">
                        <a:pos x="41" y="12"/>
                      </a:cxn>
                      <a:cxn ang="0">
                        <a:pos x="30" y="0"/>
                      </a:cxn>
                      <a:cxn ang="0">
                        <a:pos x="0" y="7"/>
                      </a:cxn>
                    </a:cxnLst>
                    <a:rect l="0" t="0" r="r" b="b"/>
                    <a:pathLst>
                      <a:path w="42" h="21">
                        <a:moveTo>
                          <a:pt x="0" y="7"/>
                        </a:moveTo>
                        <a:lnTo>
                          <a:pt x="9" y="20"/>
                        </a:lnTo>
                        <a:lnTo>
                          <a:pt x="41" y="12"/>
                        </a:lnTo>
                        <a:lnTo>
                          <a:pt x="30" y="0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56" name="Freeform 244"/>
                  <p:cNvSpPr>
                    <a:spLocks/>
                  </p:cNvSpPr>
                  <p:nvPr/>
                </p:nvSpPr>
                <p:spPr bwMode="auto">
                  <a:xfrm>
                    <a:off x="4794" y="3571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57" name="Freeform 245"/>
                  <p:cNvSpPr>
                    <a:spLocks/>
                  </p:cNvSpPr>
                  <p:nvPr/>
                </p:nvSpPr>
                <p:spPr bwMode="auto">
                  <a:xfrm>
                    <a:off x="4805" y="3575"/>
                    <a:ext cx="40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8"/>
                      </a:cxn>
                      <a:cxn ang="0">
                        <a:pos x="36" y="0"/>
                      </a:cxn>
                      <a:cxn ang="0">
                        <a:pos x="39" y="12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40" h="22">
                        <a:moveTo>
                          <a:pt x="0" y="21"/>
                        </a:moveTo>
                        <a:lnTo>
                          <a:pt x="4" y="8"/>
                        </a:lnTo>
                        <a:lnTo>
                          <a:pt x="36" y="0"/>
                        </a:lnTo>
                        <a:lnTo>
                          <a:pt x="39" y="12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58" name="Freeform 246"/>
                  <p:cNvSpPr>
                    <a:spLocks/>
                  </p:cNvSpPr>
                  <p:nvPr/>
                </p:nvSpPr>
                <p:spPr bwMode="auto">
                  <a:xfrm>
                    <a:off x="4691" y="3523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59" name="Freeform 247"/>
                  <p:cNvSpPr>
                    <a:spLocks/>
                  </p:cNvSpPr>
                  <p:nvPr/>
                </p:nvSpPr>
                <p:spPr bwMode="auto">
                  <a:xfrm>
                    <a:off x="4685" y="3529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60" name="Freeform 248"/>
                  <p:cNvSpPr>
                    <a:spLocks/>
                  </p:cNvSpPr>
                  <p:nvPr/>
                </p:nvSpPr>
                <p:spPr bwMode="auto">
                  <a:xfrm>
                    <a:off x="4697" y="3536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61" name="Freeform 249"/>
                  <p:cNvSpPr>
                    <a:spLocks/>
                  </p:cNvSpPr>
                  <p:nvPr/>
                </p:nvSpPr>
                <p:spPr bwMode="auto">
                  <a:xfrm>
                    <a:off x="4719" y="3539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62" name="Freeform 250"/>
                  <p:cNvSpPr>
                    <a:spLocks/>
                  </p:cNvSpPr>
                  <p:nvPr/>
                </p:nvSpPr>
                <p:spPr bwMode="auto">
                  <a:xfrm>
                    <a:off x="4713" y="3545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63" name="Freeform 251"/>
                  <p:cNvSpPr>
                    <a:spLocks/>
                  </p:cNvSpPr>
                  <p:nvPr/>
                </p:nvSpPr>
                <p:spPr bwMode="auto">
                  <a:xfrm>
                    <a:off x="4725" y="3552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64" name="Freeform 252"/>
                  <p:cNvSpPr>
                    <a:spLocks/>
                  </p:cNvSpPr>
                  <p:nvPr/>
                </p:nvSpPr>
                <p:spPr bwMode="auto">
                  <a:xfrm>
                    <a:off x="4743" y="3555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6" y="19"/>
                      </a:cxn>
                      <a:cxn ang="0">
                        <a:pos x="32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3" h="20">
                        <a:moveTo>
                          <a:pt x="0" y="5"/>
                        </a:moveTo>
                        <a:lnTo>
                          <a:pt x="6" y="19"/>
                        </a:lnTo>
                        <a:lnTo>
                          <a:pt x="32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65" name="Freeform 253"/>
                  <p:cNvSpPr>
                    <a:spLocks/>
                  </p:cNvSpPr>
                  <p:nvPr/>
                </p:nvSpPr>
                <p:spPr bwMode="auto">
                  <a:xfrm>
                    <a:off x="4737" y="3560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66" name="Freeform 254"/>
                  <p:cNvSpPr>
                    <a:spLocks/>
                  </p:cNvSpPr>
                  <p:nvPr/>
                </p:nvSpPr>
                <p:spPr bwMode="auto">
                  <a:xfrm>
                    <a:off x="4749" y="3567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6"/>
                      </a:cxn>
                      <a:cxn ang="0">
                        <a:pos x="26" y="0"/>
                      </a:cxn>
                      <a:cxn ang="0">
                        <a:pos x="29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6"/>
                        </a:lnTo>
                        <a:lnTo>
                          <a:pt x="26" y="0"/>
                        </a:lnTo>
                        <a:lnTo>
                          <a:pt x="29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67" name="Freeform 255"/>
                  <p:cNvSpPr>
                    <a:spLocks/>
                  </p:cNvSpPr>
                  <p:nvPr/>
                </p:nvSpPr>
                <p:spPr bwMode="auto">
                  <a:xfrm>
                    <a:off x="4767" y="3572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68" name="Freeform 256"/>
                  <p:cNvSpPr>
                    <a:spLocks/>
                  </p:cNvSpPr>
                  <p:nvPr/>
                </p:nvSpPr>
                <p:spPr bwMode="auto">
                  <a:xfrm>
                    <a:off x="4761" y="3578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69" name="Freeform 257"/>
                  <p:cNvSpPr>
                    <a:spLocks/>
                  </p:cNvSpPr>
                  <p:nvPr/>
                </p:nvSpPr>
                <p:spPr bwMode="auto">
                  <a:xfrm>
                    <a:off x="4773" y="3585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70" name="Freeform 258"/>
                  <p:cNvSpPr>
                    <a:spLocks/>
                  </p:cNvSpPr>
                  <p:nvPr/>
                </p:nvSpPr>
                <p:spPr bwMode="auto">
                  <a:xfrm>
                    <a:off x="4658" y="3532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71" name="Freeform 259"/>
                  <p:cNvSpPr>
                    <a:spLocks/>
                  </p:cNvSpPr>
                  <p:nvPr/>
                </p:nvSpPr>
                <p:spPr bwMode="auto">
                  <a:xfrm>
                    <a:off x="4653" y="3538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5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0"/>
                      </a:cxn>
                      <a:cxn ang="0">
                        <a:pos x="5" y="0"/>
                      </a:cxn>
                    </a:cxnLst>
                    <a:rect l="0" t="0" r="r" b="b"/>
                    <a:pathLst>
                      <a:path w="17" h="27">
                        <a:moveTo>
                          <a:pt x="5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0"/>
                        </a:lnTo>
                        <a:lnTo>
                          <a:pt x="5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72" name="Freeform 260"/>
                  <p:cNvSpPr>
                    <a:spLocks/>
                  </p:cNvSpPr>
                  <p:nvPr/>
                </p:nvSpPr>
                <p:spPr bwMode="auto">
                  <a:xfrm>
                    <a:off x="4664" y="3545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73" name="Freeform 261"/>
                  <p:cNvSpPr>
                    <a:spLocks/>
                  </p:cNvSpPr>
                  <p:nvPr/>
                </p:nvSpPr>
                <p:spPr bwMode="auto">
                  <a:xfrm>
                    <a:off x="4686" y="3547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0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0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74" name="Freeform 262"/>
                  <p:cNvSpPr>
                    <a:spLocks/>
                  </p:cNvSpPr>
                  <p:nvPr/>
                </p:nvSpPr>
                <p:spPr bwMode="auto">
                  <a:xfrm>
                    <a:off x="4680" y="3553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75" name="Freeform 263"/>
                  <p:cNvSpPr>
                    <a:spLocks/>
                  </p:cNvSpPr>
                  <p:nvPr/>
                </p:nvSpPr>
                <p:spPr bwMode="auto">
                  <a:xfrm>
                    <a:off x="4692" y="3560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76" name="Freeform 264"/>
                  <p:cNvSpPr>
                    <a:spLocks/>
                  </p:cNvSpPr>
                  <p:nvPr/>
                </p:nvSpPr>
                <p:spPr bwMode="auto">
                  <a:xfrm>
                    <a:off x="4710" y="3564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77" name="Freeform 265"/>
                  <p:cNvSpPr>
                    <a:spLocks/>
                  </p:cNvSpPr>
                  <p:nvPr/>
                </p:nvSpPr>
                <p:spPr bwMode="auto">
                  <a:xfrm>
                    <a:off x="4704" y="3570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78" name="Freeform 266"/>
                  <p:cNvSpPr>
                    <a:spLocks/>
                  </p:cNvSpPr>
                  <p:nvPr/>
                </p:nvSpPr>
                <p:spPr bwMode="auto">
                  <a:xfrm>
                    <a:off x="4716" y="3577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79" name="Freeform 267"/>
                  <p:cNvSpPr>
                    <a:spLocks/>
                  </p:cNvSpPr>
                  <p:nvPr/>
                </p:nvSpPr>
                <p:spPr bwMode="auto">
                  <a:xfrm>
                    <a:off x="4734" y="3581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80" name="Freeform 268"/>
                  <p:cNvSpPr>
                    <a:spLocks/>
                  </p:cNvSpPr>
                  <p:nvPr/>
                </p:nvSpPr>
                <p:spPr bwMode="auto">
                  <a:xfrm>
                    <a:off x="4728" y="3587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81" name="Freeform 269"/>
                  <p:cNvSpPr>
                    <a:spLocks/>
                  </p:cNvSpPr>
                  <p:nvPr/>
                </p:nvSpPr>
                <p:spPr bwMode="auto">
                  <a:xfrm>
                    <a:off x="4740" y="3594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82" name="Freeform 270"/>
                  <p:cNvSpPr>
                    <a:spLocks/>
                  </p:cNvSpPr>
                  <p:nvPr/>
                </p:nvSpPr>
                <p:spPr bwMode="auto">
                  <a:xfrm>
                    <a:off x="4625" y="3538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83" name="Freeform 271"/>
                  <p:cNvSpPr>
                    <a:spLocks/>
                  </p:cNvSpPr>
                  <p:nvPr/>
                </p:nvSpPr>
                <p:spPr bwMode="auto">
                  <a:xfrm>
                    <a:off x="4619" y="3544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84" name="Freeform 272"/>
                  <p:cNvSpPr>
                    <a:spLocks/>
                  </p:cNvSpPr>
                  <p:nvPr/>
                </p:nvSpPr>
                <p:spPr bwMode="auto">
                  <a:xfrm>
                    <a:off x="4631" y="3551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85" name="Freeform 273"/>
                  <p:cNvSpPr>
                    <a:spLocks/>
                  </p:cNvSpPr>
                  <p:nvPr/>
                </p:nvSpPr>
                <p:spPr bwMode="auto">
                  <a:xfrm>
                    <a:off x="4650" y="3554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86" name="Freeform 274"/>
                  <p:cNvSpPr>
                    <a:spLocks/>
                  </p:cNvSpPr>
                  <p:nvPr/>
                </p:nvSpPr>
                <p:spPr bwMode="auto">
                  <a:xfrm>
                    <a:off x="4644" y="3560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87" name="Freeform 275"/>
                  <p:cNvSpPr>
                    <a:spLocks/>
                  </p:cNvSpPr>
                  <p:nvPr/>
                </p:nvSpPr>
                <p:spPr bwMode="auto">
                  <a:xfrm>
                    <a:off x="4656" y="3567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88" name="Freeform 276"/>
                  <p:cNvSpPr>
                    <a:spLocks/>
                  </p:cNvSpPr>
                  <p:nvPr/>
                </p:nvSpPr>
                <p:spPr bwMode="auto">
                  <a:xfrm>
                    <a:off x="4677" y="3570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89" name="Freeform 277"/>
                  <p:cNvSpPr>
                    <a:spLocks/>
                  </p:cNvSpPr>
                  <p:nvPr/>
                </p:nvSpPr>
                <p:spPr bwMode="auto">
                  <a:xfrm>
                    <a:off x="4671" y="3576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90" name="Freeform 278"/>
                  <p:cNvSpPr>
                    <a:spLocks/>
                  </p:cNvSpPr>
                  <p:nvPr/>
                </p:nvSpPr>
                <p:spPr bwMode="auto">
                  <a:xfrm>
                    <a:off x="4683" y="3583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91" name="Freeform 279"/>
                  <p:cNvSpPr>
                    <a:spLocks/>
                  </p:cNvSpPr>
                  <p:nvPr/>
                </p:nvSpPr>
                <p:spPr bwMode="auto">
                  <a:xfrm>
                    <a:off x="4703" y="3590"/>
                    <a:ext cx="30" cy="18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6" y="17"/>
                      </a:cxn>
                      <a:cxn ang="0">
                        <a:pos x="29" y="12"/>
                      </a:cxn>
                      <a:cxn ang="0">
                        <a:pos x="19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0" h="18">
                        <a:moveTo>
                          <a:pt x="0" y="5"/>
                        </a:moveTo>
                        <a:lnTo>
                          <a:pt x="6" y="17"/>
                        </a:lnTo>
                        <a:lnTo>
                          <a:pt x="29" y="12"/>
                        </a:lnTo>
                        <a:lnTo>
                          <a:pt x="19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92" name="Freeform 280"/>
                  <p:cNvSpPr>
                    <a:spLocks/>
                  </p:cNvSpPr>
                  <p:nvPr/>
                </p:nvSpPr>
                <p:spPr bwMode="auto">
                  <a:xfrm>
                    <a:off x="4697" y="3595"/>
                    <a:ext cx="17" cy="25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1"/>
                      </a:cxn>
                      <a:cxn ang="0">
                        <a:pos x="10" y="24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5">
                        <a:moveTo>
                          <a:pt x="6" y="0"/>
                        </a:moveTo>
                        <a:lnTo>
                          <a:pt x="16" y="11"/>
                        </a:lnTo>
                        <a:lnTo>
                          <a:pt x="10" y="24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93" name="Freeform 281"/>
                  <p:cNvSpPr>
                    <a:spLocks/>
                  </p:cNvSpPr>
                  <p:nvPr/>
                </p:nvSpPr>
                <p:spPr bwMode="auto">
                  <a:xfrm>
                    <a:off x="4708" y="3602"/>
                    <a:ext cx="28" cy="18"/>
                  </a:xfrm>
                  <a:custGeom>
                    <a:avLst/>
                    <a:gdLst/>
                    <a:ahLst/>
                    <a:cxnLst>
                      <a:cxn ang="0">
                        <a:pos x="0" y="17"/>
                      </a:cxn>
                      <a:cxn ang="0">
                        <a:pos x="4" y="4"/>
                      </a:cxn>
                      <a:cxn ang="0">
                        <a:pos x="24" y="0"/>
                      </a:cxn>
                      <a:cxn ang="0">
                        <a:pos x="27" y="11"/>
                      </a:cxn>
                      <a:cxn ang="0">
                        <a:pos x="0" y="17"/>
                      </a:cxn>
                    </a:cxnLst>
                    <a:rect l="0" t="0" r="r" b="b"/>
                    <a:pathLst>
                      <a:path w="28" h="18">
                        <a:moveTo>
                          <a:pt x="0" y="17"/>
                        </a:moveTo>
                        <a:lnTo>
                          <a:pt x="4" y="4"/>
                        </a:lnTo>
                        <a:lnTo>
                          <a:pt x="24" y="0"/>
                        </a:lnTo>
                        <a:lnTo>
                          <a:pt x="27" y="11"/>
                        </a:lnTo>
                        <a:lnTo>
                          <a:pt x="0" y="17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94" name="Freeform 282"/>
                  <p:cNvSpPr>
                    <a:spLocks/>
                  </p:cNvSpPr>
                  <p:nvPr/>
                </p:nvSpPr>
                <p:spPr bwMode="auto">
                  <a:xfrm>
                    <a:off x="4591" y="3548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3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4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3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95" name="Freeform 283"/>
                  <p:cNvSpPr>
                    <a:spLocks/>
                  </p:cNvSpPr>
                  <p:nvPr/>
                </p:nvSpPr>
                <p:spPr bwMode="auto">
                  <a:xfrm>
                    <a:off x="4585" y="3553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96" name="Freeform 284"/>
                  <p:cNvSpPr>
                    <a:spLocks/>
                  </p:cNvSpPr>
                  <p:nvPr/>
                </p:nvSpPr>
                <p:spPr bwMode="auto">
                  <a:xfrm>
                    <a:off x="4597" y="3560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97" name="Freeform 285"/>
                  <p:cNvSpPr>
                    <a:spLocks/>
                  </p:cNvSpPr>
                  <p:nvPr/>
                </p:nvSpPr>
                <p:spPr bwMode="auto">
                  <a:xfrm>
                    <a:off x="4616" y="3564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3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4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3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98" name="Freeform 286"/>
                  <p:cNvSpPr>
                    <a:spLocks/>
                  </p:cNvSpPr>
                  <p:nvPr/>
                </p:nvSpPr>
                <p:spPr bwMode="auto">
                  <a:xfrm>
                    <a:off x="4610" y="3569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199" name="Freeform 287"/>
                  <p:cNvSpPr>
                    <a:spLocks/>
                  </p:cNvSpPr>
                  <p:nvPr/>
                </p:nvSpPr>
                <p:spPr bwMode="auto">
                  <a:xfrm>
                    <a:off x="4622" y="3576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00" name="Freeform 288"/>
                  <p:cNvSpPr>
                    <a:spLocks/>
                  </p:cNvSpPr>
                  <p:nvPr/>
                </p:nvSpPr>
                <p:spPr bwMode="auto">
                  <a:xfrm>
                    <a:off x="4643" y="3580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4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01" name="Freeform 289"/>
                  <p:cNvSpPr>
                    <a:spLocks/>
                  </p:cNvSpPr>
                  <p:nvPr/>
                </p:nvSpPr>
                <p:spPr bwMode="auto">
                  <a:xfrm>
                    <a:off x="4637" y="3585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02" name="Freeform 290"/>
                  <p:cNvSpPr>
                    <a:spLocks/>
                  </p:cNvSpPr>
                  <p:nvPr/>
                </p:nvSpPr>
                <p:spPr bwMode="auto">
                  <a:xfrm>
                    <a:off x="4649" y="3593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03" name="Freeform 291"/>
                  <p:cNvSpPr>
                    <a:spLocks/>
                  </p:cNvSpPr>
                  <p:nvPr/>
                </p:nvSpPr>
                <p:spPr bwMode="auto">
                  <a:xfrm>
                    <a:off x="4558" y="3556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0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0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04" name="Freeform 292"/>
                  <p:cNvSpPr>
                    <a:spLocks/>
                  </p:cNvSpPr>
                  <p:nvPr/>
                </p:nvSpPr>
                <p:spPr bwMode="auto">
                  <a:xfrm>
                    <a:off x="4552" y="3562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05" name="Freeform 293"/>
                  <p:cNvSpPr>
                    <a:spLocks/>
                  </p:cNvSpPr>
                  <p:nvPr/>
                </p:nvSpPr>
                <p:spPr bwMode="auto">
                  <a:xfrm>
                    <a:off x="4564" y="3569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06" name="Freeform 294"/>
                  <p:cNvSpPr>
                    <a:spLocks/>
                  </p:cNvSpPr>
                  <p:nvPr/>
                </p:nvSpPr>
                <p:spPr bwMode="auto">
                  <a:xfrm>
                    <a:off x="4583" y="3572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07" name="Freeform 295"/>
                  <p:cNvSpPr>
                    <a:spLocks/>
                  </p:cNvSpPr>
                  <p:nvPr/>
                </p:nvSpPr>
                <p:spPr bwMode="auto">
                  <a:xfrm>
                    <a:off x="4577" y="3578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08" name="Freeform 296"/>
                  <p:cNvSpPr>
                    <a:spLocks/>
                  </p:cNvSpPr>
                  <p:nvPr/>
                </p:nvSpPr>
                <p:spPr bwMode="auto">
                  <a:xfrm>
                    <a:off x="4589" y="3585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09" name="Freeform 297"/>
                  <p:cNvSpPr>
                    <a:spLocks/>
                  </p:cNvSpPr>
                  <p:nvPr/>
                </p:nvSpPr>
                <p:spPr bwMode="auto">
                  <a:xfrm>
                    <a:off x="4610" y="3588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10" name="Freeform 298"/>
                  <p:cNvSpPr>
                    <a:spLocks/>
                  </p:cNvSpPr>
                  <p:nvPr/>
                </p:nvSpPr>
                <p:spPr bwMode="auto">
                  <a:xfrm>
                    <a:off x="4604" y="3594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11" name="Freeform 299"/>
                  <p:cNvSpPr>
                    <a:spLocks/>
                  </p:cNvSpPr>
                  <p:nvPr/>
                </p:nvSpPr>
                <p:spPr bwMode="auto">
                  <a:xfrm>
                    <a:off x="4616" y="3601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12" name="Freeform 300"/>
                  <p:cNvSpPr>
                    <a:spLocks/>
                  </p:cNvSpPr>
                  <p:nvPr/>
                </p:nvSpPr>
                <p:spPr bwMode="auto">
                  <a:xfrm>
                    <a:off x="4525" y="3565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13" name="Freeform 301"/>
                  <p:cNvSpPr>
                    <a:spLocks/>
                  </p:cNvSpPr>
                  <p:nvPr/>
                </p:nvSpPr>
                <p:spPr bwMode="auto">
                  <a:xfrm>
                    <a:off x="4519" y="3571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14" name="Freeform 302"/>
                  <p:cNvSpPr>
                    <a:spLocks/>
                  </p:cNvSpPr>
                  <p:nvPr/>
                </p:nvSpPr>
                <p:spPr bwMode="auto">
                  <a:xfrm>
                    <a:off x="4531" y="3578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15" name="Freeform 303"/>
                  <p:cNvSpPr>
                    <a:spLocks/>
                  </p:cNvSpPr>
                  <p:nvPr/>
                </p:nvSpPr>
                <p:spPr bwMode="auto">
                  <a:xfrm>
                    <a:off x="4551" y="3581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20"/>
                      </a:cxn>
                      <a:cxn ang="0">
                        <a:pos x="33" y="14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6" y="20"/>
                        </a:lnTo>
                        <a:lnTo>
                          <a:pt x="33" y="14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16" name="Freeform 304"/>
                  <p:cNvSpPr>
                    <a:spLocks/>
                  </p:cNvSpPr>
                  <p:nvPr/>
                </p:nvSpPr>
                <p:spPr bwMode="auto">
                  <a:xfrm>
                    <a:off x="4544" y="3587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17" h="28">
                        <a:moveTo>
                          <a:pt x="7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17" name="Freeform 305"/>
                  <p:cNvSpPr>
                    <a:spLocks/>
                  </p:cNvSpPr>
                  <p:nvPr/>
                </p:nvSpPr>
                <p:spPr bwMode="auto">
                  <a:xfrm>
                    <a:off x="4557" y="3595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7" y="0"/>
                      </a:cxn>
                      <a:cxn ang="0">
                        <a:pos x="30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7" y="0"/>
                        </a:lnTo>
                        <a:lnTo>
                          <a:pt x="30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18" name="Freeform 306"/>
                  <p:cNvSpPr>
                    <a:spLocks/>
                  </p:cNvSpPr>
                  <p:nvPr/>
                </p:nvSpPr>
                <p:spPr bwMode="auto">
                  <a:xfrm>
                    <a:off x="4578" y="3598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19" name="Freeform 307"/>
                  <p:cNvSpPr>
                    <a:spLocks/>
                  </p:cNvSpPr>
                  <p:nvPr/>
                </p:nvSpPr>
                <p:spPr bwMode="auto">
                  <a:xfrm>
                    <a:off x="4572" y="3604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20" name="Freeform 308"/>
                  <p:cNvSpPr>
                    <a:spLocks/>
                  </p:cNvSpPr>
                  <p:nvPr/>
                </p:nvSpPr>
                <p:spPr bwMode="auto">
                  <a:xfrm>
                    <a:off x="4584" y="3611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21" name="Freeform 309"/>
                  <p:cNvSpPr>
                    <a:spLocks/>
                  </p:cNvSpPr>
                  <p:nvPr/>
                </p:nvSpPr>
                <p:spPr bwMode="auto">
                  <a:xfrm>
                    <a:off x="4490" y="3574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22" name="Freeform 310"/>
                  <p:cNvSpPr>
                    <a:spLocks/>
                  </p:cNvSpPr>
                  <p:nvPr/>
                </p:nvSpPr>
                <p:spPr bwMode="auto">
                  <a:xfrm>
                    <a:off x="4484" y="3580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23" name="Freeform 311"/>
                  <p:cNvSpPr>
                    <a:spLocks/>
                  </p:cNvSpPr>
                  <p:nvPr/>
                </p:nvSpPr>
                <p:spPr bwMode="auto">
                  <a:xfrm>
                    <a:off x="4496" y="3587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24" name="Freeform 312"/>
                  <p:cNvSpPr>
                    <a:spLocks/>
                  </p:cNvSpPr>
                  <p:nvPr/>
                </p:nvSpPr>
                <p:spPr bwMode="auto">
                  <a:xfrm>
                    <a:off x="4516" y="3591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25" name="Freeform 313"/>
                  <p:cNvSpPr>
                    <a:spLocks/>
                  </p:cNvSpPr>
                  <p:nvPr/>
                </p:nvSpPr>
                <p:spPr bwMode="auto">
                  <a:xfrm>
                    <a:off x="4510" y="3597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26" name="Freeform 314"/>
                  <p:cNvSpPr>
                    <a:spLocks/>
                  </p:cNvSpPr>
                  <p:nvPr/>
                </p:nvSpPr>
                <p:spPr bwMode="auto">
                  <a:xfrm>
                    <a:off x="4522" y="3604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27" name="Freeform 315"/>
                  <p:cNvSpPr>
                    <a:spLocks/>
                  </p:cNvSpPr>
                  <p:nvPr/>
                </p:nvSpPr>
                <p:spPr bwMode="auto">
                  <a:xfrm>
                    <a:off x="4544" y="3607"/>
                    <a:ext cx="35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28" name="Freeform 316"/>
                  <p:cNvSpPr>
                    <a:spLocks/>
                  </p:cNvSpPr>
                  <p:nvPr/>
                </p:nvSpPr>
                <p:spPr bwMode="auto">
                  <a:xfrm>
                    <a:off x="4538" y="3613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29" name="Freeform 317"/>
                  <p:cNvSpPr>
                    <a:spLocks/>
                  </p:cNvSpPr>
                  <p:nvPr/>
                </p:nvSpPr>
                <p:spPr bwMode="auto">
                  <a:xfrm>
                    <a:off x="4550" y="3620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30" name="Freeform 318"/>
                  <p:cNvSpPr>
                    <a:spLocks/>
                  </p:cNvSpPr>
                  <p:nvPr/>
                </p:nvSpPr>
                <p:spPr bwMode="auto">
                  <a:xfrm>
                    <a:off x="4455" y="3583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31" name="Freeform 319"/>
                  <p:cNvSpPr>
                    <a:spLocks/>
                  </p:cNvSpPr>
                  <p:nvPr/>
                </p:nvSpPr>
                <p:spPr bwMode="auto">
                  <a:xfrm>
                    <a:off x="4449" y="3589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32" name="Freeform 320"/>
                  <p:cNvSpPr>
                    <a:spLocks/>
                  </p:cNvSpPr>
                  <p:nvPr/>
                </p:nvSpPr>
                <p:spPr bwMode="auto">
                  <a:xfrm>
                    <a:off x="4461" y="3596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33" name="Freeform 321"/>
                  <p:cNvSpPr>
                    <a:spLocks/>
                  </p:cNvSpPr>
                  <p:nvPr/>
                </p:nvSpPr>
                <p:spPr bwMode="auto">
                  <a:xfrm>
                    <a:off x="4481" y="3600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5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34" name="Freeform 322"/>
                  <p:cNvSpPr>
                    <a:spLocks/>
                  </p:cNvSpPr>
                  <p:nvPr/>
                </p:nvSpPr>
                <p:spPr bwMode="auto">
                  <a:xfrm>
                    <a:off x="4475" y="3605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35" name="Freeform 323"/>
                  <p:cNvSpPr>
                    <a:spLocks/>
                  </p:cNvSpPr>
                  <p:nvPr/>
                </p:nvSpPr>
                <p:spPr bwMode="auto">
                  <a:xfrm>
                    <a:off x="4487" y="3613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36" name="Freeform 324"/>
                  <p:cNvSpPr>
                    <a:spLocks/>
                  </p:cNvSpPr>
                  <p:nvPr/>
                </p:nvSpPr>
                <p:spPr bwMode="auto">
                  <a:xfrm>
                    <a:off x="4509" y="3616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37" name="Freeform 325"/>
                  <p:cNvSpPr>
                    <a:spLocks/>
                  </p:cNvSpPr>
                  <p:nvPr/>
                </p:nvSpPr>
                <p:spPr bwMode="auto">
                  <a:xfrm>
                    <a:off x="4503" y="3622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38" name="Freeform 326"/>
                  <p:cNvSpPr>
                    <a:spLocks/>
                  </p:cNvSpPr>
                  <p:nvPr/>
                </p:nvSpPr>
                <p:spPr bwMode="auto">
                  <a:xfrm>
                    <a:off x="4515" y="3629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39" name="Freeform 327"/>
                  <p:cNvSpPr>
                    <a:spLocks/>
                  </p:cNvSpPr>
                  <p:nvPr/>
                </p:nvSpPr>
                <p:spPr bwMode="auto">
                  <a:xfrm>
                    <a:off x="4534" y="3598"/>
                    <a:ext cx="173" cy="56"/>
                  </a:xfrm>
                  <a:custGeom>
                    <a:avLst/>
                    <a:gdLst/>
                    <a:ahLst/>
                    <a:cxnLst>
                      <a:cxn ang="0">
                        <a:pos x="0" y="42"/>
                      </a:cxn>
                      <a:cxn ang="0">
                        <a:pos x="7" y="55"/>
                      </a:cxn>
                      <a:cxn ang="0">
                        <a:pos x="172" y="13"/>
                      </a:cxn>
                      <a:cxn ang="0">
                        <a:pos x="160" y="0"/>
                      </a:cxn>
                      <a:cxn ang="0">
                        <a:pos x="0" y="42"/>
                      </a:cxn>
                    </a:cxnLst>
                    <a:rect l="0" t="0" r="r" b="b"/>
                    <a:pathLst>
                      <a:path w="173" h="56">
                        <a:moveTo>
                          <a:pt x="0" y="42"/>
                        </a:moveTo>
                        <a:lnTo>
                          <a:pt x="7" y="55"/>
                        </a:lnTo>
                        <a:lnTo>
                          <a:pt x="172" y="13"/>
                        </a:lnTo>
                        <a:lnTo>
                          <a:pt x="160" y="0"/>
                        </a:lnTo>
                        <a:lnTo>
                          <a:pt x="0" y="42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40" name="Freeform 328"/>
                  <p:cNvSpPr>
                    <a:spLocks/>
                  </p:cNvSpPr>
                  <p:nvPr/>
                </p:nvSpPr>
                <p:spPr bwMode="auto">
                  <a:xfrm>
                    <a:off x="4528" y="3640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41" name="Freeform 329"/>
                  <p:cNvSpPr>
                    <a:spLocks/>
                  </p:cNvSpPr>
                  <p:nvPr/>
                </p:nvSpPr>
                <p:spPr bwMode="auto">
                  <a:xfrm>
                    <a:off x="4541" y="3609"/>
                    <a:ext cx="165" cy="59"/>
                  </a:xfrm>
                  <a:custGeom>
                    <a:avLst/>
                    <a:gdLst/>
                    <a:ahLst/>
                    <a:cxnLst>
                      <a:cxn ang="0">
                        <a:pos x="0" y="58"/>
                      </a:cxn>
                      <a:cxn ang="0">
                        <a:pos x="3" y="42"/>
                      </a:cxn>
                      <a:cxn ang="0">
                        <a:pos x="162" y="0"/>
                      </a:cxn>
                      <a:cxn ang="0">
                        <a:pos x="164" y="11"/>
                      </a:cxn>
                      <a:cxn ang="0">
                        <a:pos x="0" y="58"/>
                      </a:cxn>
                    </a:cxnLst>
                    <a:rect l="0" t="0" r="r" b="b"/>
                    <a:pathLst>
                      <a:path w="165" h="59">
                        <a:moveTo>
                          <a:pt x="0" y="58"/>
                        </a:moveTo>
                        <a:lnTo>
                          <a:pt x="3" y="42"/>
                        </a:lnTo>
                        <a:lnTo>
                          <a:pt x="162" y="0"/>
                        </a:lnTo>
                        <a:lnTo>
                          <a:pt x="164" y="11"/>
                        </a:lnTo>
                        <a:lnTo>
                          <a:pt x="0" y="58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42" name="Freeform 330"/>
                  <p:cNvSpPr>
                    <a:spLocks/>
                  </p:cNvSpPr>
                  <p:nvPr/>
                </p:nvSpPr>
                <p:spPr bwMode="auto">
                  <a:xfrm>
                    <a:off x="4420" y="3592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43" name="Freeform 331"/>
                  <p:cNvSpPr>
                    <a:spLocks/>
                  </p:cNvSpPr>
                  <p:nvPr/>
                </p:nvSpPr>
                <p:spPr bwMode="auto">
                  <a:xfrm>
                    <a:off x="4413" y="3598"/>
                    <a:ext cx="18" cy="28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17" y="12"/>
                      </a:cxn>
                      <a:cxn ang="0">
                        <a:pos x="12" y="27"/>
                      </a:cxn>
                      <a:cxn ang="0">
                        <a:pos x="0" y="11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18" h="28">
                        <a:moveTo>
                          <a:pt x="7" y="0"/>
                        </a:moveTo>
                        <a:lnTo>
                          <a:pt x="17" y="12"/>
                        </a:lnTo>
                        <a:lnTo>
                          <a:pt x="12" y="27"/>
                        </a:lnTo>
                        <a:lnTo>
                          <a:pt x="0" y="11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44" name="Freeform 332"/>
                  <p:cNvSpPr>
                    <a:spLocks/>
                  </p:cNvSpPr>
                  <p:nvPr/>
                </p:nvSpPr>
                <p:spPr bwMode="auto">
                  <a:xfrm>
                    <a:off x="4426" y="3605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45" name="Freeform 333"/>
                  <p:cNvSpPr>
                    <a:spLocks/>
                  </p:cNvSpPr>
                  <p:nvPr/>
                </p:nvSpPr>
                <p:spPr bwMode="auto">
                  <a:xfrm>
                    <a:off x="4383" y="3601"/>
                    <a:ext cx="35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46" name="Freeform 334"/>
                  <p:cNvSpPr>
                    <a:spLocks/>
                  </p:cNvSpPr>
                  <p:nvPr/>
                </p:nvSpPr>
                <p:spPr bwMode="auto">
                  <a:xfrm>
                    <a:off x="4377" y="3607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47" name="Freeform 335"/>
                  <p:cNvSpPr>
                    <a:spLocks/>
                  </p:cNvSpPr>
                  <p:nvPr/>
                </p:nvSpPr>
                <p:spPr bwMode="auto">
                  <a:xfrm>
                    <a:off x="4389" y="3614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48" name="Freeform 336"/>
                  <p:cNvSpPr>
                    <a:spLocks/>
                  </p:cNvSpPr>
                  <p:nvPr/>
                </p:nvSpPr>
                <p:spPr bwMode="auto">
                  <a:xfrm>
                    <a:off x="4394" y="3618"/>
                    <a:ext cx="51" cy="23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9" y="22"/>
                      </a:cxn>
                      <a:cxn ang="0">
                        <a:pos x="50" y="12"/>
                      </a:cxn>
                      <a:cxn ang="0">
                        <a:pos x="39" y="0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1" h="23">
                        <a:moveTo>
                          <a:pt x="0" y="9"/>
                        </a:moveTo>
                        <a:lnTo>
                          <a:pt x="9" y="22"/>
                        </a:lnTo>
                        <a:lnTo>
                          <a:pt x="50" y="12"/>
                        </a:lnTo>
                        <a:lnTo>
                          <a:pt x="39" y="0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49" name="Freeform 337"/>
                  <p:cNvSpPr>
                    <a:spLocks/>
                  </p:cNvSpPr>
                  <p:nvPr/>
                </p:nvSpPr>
                <p:spPr bwMode="auto">
                  <a:xfrm>
                    <a:off x="4389" y="3628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2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2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50" name="Freeform 338"/>
                  <p:cNvSpPr>
                    <a:spLocks/>
                  </p:cNvSpPr>
                  <p:nvPr/>
                </p:nvSpPr>
                <p:spPr bwMode="auto">
                  <a:xfrm>
                    <a:off x="4401" y="3630"/>
                    <a:ext cx="47" cy="25"/>
                  </a:xfrm>
                  <a:custGeom>
                    <a:avLst/>
                    <a:gdLst/>
                    <a:ahLst/>
                    <a:cxnLst>
                      <a:cxn ang="0">
                        <a:pos x="0" y="24"/>
                      </a:cxn>
                      <a:cxn ang="0">
                        <a:pos x="4" y="9"/>
                      </a:cxn>
                      <a:cxn ang="0">
                        <a:pos x="43" y="0"/>
                      </a:cxn>
                      <a:cxn ang="0">
                        <a:pos x="46" y="13"/>
                      </a:cxn>
                      <a:cxn ang="0">
                        <a:pos x="0" y="24"/>
                      </a:cxn>
                    </a:cxnLst>
                    <a:rect l="0" t="0" r="r" b="b"/>
                    <a:pathLst>
                      <a:path w="47" h="25">
                        <a:moveTo>
                          <a:pt x="0" y="24"/>
                        </a:moveTo>
                        <a:lnTo>
                          <a:pt x="4" y="9"/>
                        </a:lnTo>
                        <a:lnTo>
                          <a:pt x="43" y="0"/>
                        </a:lnTo>
                        <a:lnTo>
                          <a:pt x="46" y="13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51" name="Freeform 339"/>
                  <p:cNvSpPr>
                    <a:spLocks/>
                  </p:cNvSpPr>
                  <p:nvPr/>
                </p:nvSpPr>
                <p:spPr bwMode="auto">
                  <a:xfrm>
                    <a:off x="4446" y="3608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52" name="Freeform 340"/>
                  <p:cNvSpPr>
                    <a:spLocks/>
                  </p:cNvSpPr>
                  <p:nvPr/>
                </p:nvSpPr>
                <p:spPr bwMode="auto">
                  <a:xfrm>
                    <a:off x="4440" y="3614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53" name="Freeform 341"/>
                  <p:cNvSpPr>
                    <a:spLocks/>
                  </p:cNvSpPr>
                  <p:nvPr/>
                </p:nvSpPr>
                <p:spPr bwMode="auto">
                  <a:xfrm>
                    <a:off x="4452" y="3621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54" name="Freeform 342"/>
                  <p:cNvSpPr>
                    <a:spLocks/>
                  </p:cNvSpPr>
                  <p:nvPr/>
                </p:nvSpPr>
                <p:spPr bwMode="auto">
                  <a:xfrm>
                    <a:off x="4474" y="3625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55" name="Freeform 343"/>
                  <p:cNvSpPr>
                    <a:spLocks/>
                  </p:cNvSpPr>
                  <p:nvPr/>
                </p:nvSpPr>
                <p:spPr bwMode="auto">
                  <a:xfrm>
                    <a:off x="4468" y="3631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56" name="Freeform 344"/>
                  <p:cNvSpPr>
                    <a:spLocks/>
                  </p:cNvSpPr>
                  <p:nvPr/>
                </p:nvSpPr>
                <p:spPr bwMode="auto">
                  <a:xfrm>
                    <a:off x="4480" y="3638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57" name="Freeform 345"/>
                  <p:cNvSpPr>
                    <a:spLocks/>
                  </p:cNvSpPr>
                  <p:nvPr/>
                </p:nvSpPr>
                <p:spPr bwMode="auto">
                  <a:xfrm>
                    <a:off x="4499" y="3643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58" name="Freeform 346"/>
                  <p:cNvSpPr>
                    <a:spLocks/>
                  </p:cNvSpPr>
                  <p:nvPr/>
                </p:nvSpPr>
                <p:spPr bwMode="auto">
                  <a:xfrm>
                    <a:off x="4493" y="3649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59" name="Freeform 347"/>
                  <p:cNvSpPr>
                    <a:spLocks/>
                  </p:cNvSpPr>
                  <p:nvPr/>
                </p:nvSpPr>
                <p:spPr bwMode="auto">
                  <a:xfrm>
                    <a:off x="4505" y="3656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60" name="Freeform 348"/>
                  <p:cNvSpPr>
                    <a:spLocks/>
                  </p:cNvSpPr>
                  <p:nvPr/>
                </p:nvSpPr>
                <p:spPr bwMode="auto">
                  <a:xfrm>
                    <a:off x="4410" y="3634"/>
                    <a:ext cx="62" cy="27"/>
                  </a:xfrm>
                  <a:custGeom>
                    <a:avLst/>
                    <a:gdLst/>
                    <a:ahLst/>
                    <a:cxnLst>
                      <a:cxn ang="0">
                        <a:pos x="0" y="13"/>
                      </a:cxn>
                      <a:cxn ang="0">
                        <a:pos x="6" y="26"/>
                      </a:cxn>
                      <a:cxn ang="0">
                        <a:pos x="61" y="13"/>
                      </a:cxn>
                      <a:cxn ang="0">
                        <a:pos x="49" y="0"/>
                      </a:cxn>
                      <a:cxn ang="0">
                        <a:pos x="0" y="13"/>
                      </a:cxn>
                    </a:cxnLst>
                    <a:rect l="0" t="0" r="r" b="b"/>
                    <a:pathLst>
                      <a:path w="62" h="27">
                        <a:moveTo>
                          <a:pt x="0" y="13"/>
                        </a:moveTo>
                        <a:lnTo>
                          <a:pt x="6" y="26"/>
                        </a:lnTo>
                        <a:lnTo>
                          <a:pt x="61" y="13"/>
                        </a:lnTo>
                        <a:lnTo>
                          <a:pt x="49" y="0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61" name="Freeform 349"/>
                  <p:cNvSpPr>
                    <a:spLocks/>
                  </p:cNvSpPr>
                  <p:nvPr/>
                </p:nvSpPr>
                <p:spPr bwMode="auto">
                  <a:xfrm>
                    <a:off x="4403" y="3648"/>
                    <a:ext cx="18" cy="28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17" y="13"/>
                      </a:cxn>
                      <a:cxn ang="0">
                        <a:pos x="12" y="27"/>
                      </a:cxn>
                      <a:cxn ang="0">
                        <a:pos x="0" y="11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18" h="28">
                        <a:moveTo>
                          <a:pt x="7" y="0"/>
                        </a:moveTo>
                        <a:lnTo>
                          <a:pt x="17" y="13"/>
                        </a:lnTo>
                        <a:lnTo>
                          <a:pt x="12" y="27"/>
                        </a:lnTo>
                        <a:lnTo>
                          <a:pt x="0" y="11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62" name="Freeform 350"/>
                  <p:cNvSpPr>
                    <a:spLocks/>
                  </p:cNvSpPr>
                  <p:nvPr/>
                </p:nvSpPr>
                <p:spPr bwMode="auto">
                  <a:xfrm>
                    <a:off x="4416" y="3647"/>
                    <a:ext cx="60" cy="28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4" y="13"/>
                      </a:cxn>
                      <a:cxn ang="0">
                        <a:pos x="55" y="0"/>
                      </a:cxn>
                      <a:cxn ang="0">
                        <a:pos x="59" y="13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60" h="28">
                        <a:moveTo>
                          <a:pt x="0" y="27"/>
                        </a:moveTo>
                        <a:lnTo>
                          <a:pt x="4" y="13"/>
                        </a:lnTo>
                        <a:lnTo>
                          <a:pt x="55" y="0"/>
                        </a:lnTo>
                        <a:lnTo>
                          <a:pt x="59" y="13"/>
                        </a:lnTo>
                        <a:lnTo>
                          <a:pt x="0" y="27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63" name="Freeform 351"/>
                  <p:cNvSpPr>
                    <a:spLocks/>
                  </p:cNvSpPr>
                  <p:nvPr/>
                </p:nvSpPr>
                <p:spPr bwMode="auto">
                  <a:xfrm>
                    <a:off x="4465" y="3651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20"/>
                      </a:cxn>
                      <a:cxn ang="0">
                        <a:pos x="33" y="14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6" y="20"/>
                        </a:lnTo>
                        <a:lnTo>
                          <a:pt x="33" y="14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64" name="Freeform 352"/>
                  <p:cNvSpPr>
                    <a:spLocks/>
                  </p:cNvSpPr>
                  <p:nvPr/>
                </p:nvSpPr>
                <p:spPr bwMode="auto">
                  <a:xfrm>
                    <a:off x="4459" y="3657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65" name="Freeform 353"/>
                  <p:cNvSpPr>
                    <a:spLocks/>
                  </p:cNvSpPr>
                  <p:nvPr/>
                </p:nvSpPr>
                <p:spPr bwMode="auto">
                  <a:xfrm>
                    <a:off x="4471" y="3665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1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1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66" name="Freeform 354"/>
                  <p:cNvSpPr>
                    <a:spLocks/>
                  </p:cNvSpPr>
                  <p:nvPr/>
                </p:nvSpPr>
                <p:spPr bwMode="auto">
                  <a:xfrm>
                    <a:off x="4424" y="3660"/>
                    <a:ext cx="40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9" y="20"/>
                      </a:cxn>
                      <a:cxn ang="0">
                        <a:pos x="39" y="13"/>
                      </a:cxn>
                      <a:cxn ang="0">
                        <a:pos x="27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40" h="21">
                        <a:moveTo>
                          <a:pt x="0" y="6"/>
                        </a:moveTo>
                        <a:lnTo>
                          <a:pt x="9" y="20"/>
                        </a:lnTo>
                        <a:lnTo>
                          <a:pt x="39" y="13"/>
                        </a:lnTo>
                        <a:lnTo>
                          <a:pt x="27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67" name="Freeform 355"/>
                  <p:cNvSpPr>
                    <a:spLocks/>
                  </p:cNvSpPr>
                  <p:nvPr/>
                </p:nvSpPr>
                <p:spPr bwMode="auto">
                  <a:xfrm>
                    <a:off x="4418" y="3667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2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2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68" name="Freeform 356"/>
                  <p:cNvSpPr>
                    <a:spLocks/>
                  </p:cNvSpPr>
                  <p:nvPr/>
                </p:nvSpPr>
                <p:spPr bwMode="auto">
                  <a:xfrm>
                    <a:off x="4429" y="3673"/>
                    <a:ext cx="38" cy="23"/>
                  </a:xfrm>
                  <a:custGeom>
                    <a:avLst/>
                    <a:gdLst/>
                    <a:ahLst/>
                    <a:cxnLst>
                      <a:cxn ang="0">
                        <a:pos x="0" y="22"/>
                      </a:cxn>
                      <a:cxn ang="0">
                        <a:pos x="4" y="7"/>
                      </a:cxn>
                      <a:cxn ang="0">
                        <a:pos x="34" y="0"/>
                      </a:cxn>
                      <a:cxn ang="0">
                        <a:pos x="37" y="13"/>
                      </a:cxn>
                      <a:cxn ang="0">
                        <a:pos x="0" y="22"/>
                      </a:cxn>
                    </a:cxnLst>
                    <a:rect l="0" t="0" r="r" b="b"/>
                    <a:pathLst>
                      <a:path w="38" h="23">
                        <a:moveTo>
                          <a:pt x="0" y="22"/>
                        </a:moveTo>
                        <a:lnTo>
                          <a:pt x="4" y="7"/>
                        </a:lnTo>
                        <a:lnTo>
                          <a:pt x="34" y="0"/>
                        </a:lnTo>
                        <a:lnTo>
                          <a:pt x="37" y="13"/>
                        </a:lnTo>
                        <a:lnTo>
                          <a:pt x="0" y="22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69" name="Freeform 357"/>
                  <p:cNvSpPr>
                    <a:spLocks/>
                  </p:cNvSpPr>
                  <p:nvPr/>
                </p:nvSpPr>
                <p:spPr bwMode="auto">
                  <a:xfrm>
                    <a:off x="4417" y="3583"/>
                    <a:ext cx="437" cy="125"/>
                  </a:xfrm>
                  <a:custGeom>
                    <a:avLst/>
                    <a:gdLst/>
                    <a:ahLst/>
                    <a:cxnLst>
                      <a:cxn ang="0">
                        <a:pos x="4" y="111"/>
                      </a:cxn>
                      <a:cxn ang="0">
                        <a:pos x="428" y="0"/>
                      </a:cxn>
                      <a:cxn ang="0">
                        <a:pos x="436" y="8"/>
                      </a:cxn>
                      <a:cxn ang="0">
                        <a:pos x="10" y="124"/>
                      </a:cxn>
                      <a:cxn ang="0">
                        <a:pos x="0" y="113"/>
                      </a:cxn>
                      <a:cxn ang="0">
                        <a:pos x="4" y="111"/>
                      </a:cxn>
                    </a:cxnLst>
                    <a:rect l="0" t="0" r="r" b="b"/>
                    <a:pathLst>
                      <a:path w="437" h="125">
                        <a:moveTo>
                          <a:pt x="4" y="111"/>
                        </a:moveTo>
                        <a:lnTo>
                          <a:pt x="428" y="0"/>
                        </a:lnTo>
                        <a:lnTo>
                          <a:pt x="436" y="8"/>
                        </a:lnTo>
                        <a:lnTo>
                          <a:pt x="10" y="124"/>
                        </a:lnTo>
                        <a:lnTo>
                          <a:pt x="0" y="113"/>
                        </a:lnTo>
                        <a:lnTo>
                          <a:pt x="4" y="111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23270" name="Freeform 358"/>
                  <p:cNvSpPr>
                    <a:spLocks/>
                  </p:cNvSpPr>
                  <p:nvPr/>
                </p:nvSpPr>
                <p:spPr bwMode="auto">
                  <a:xfrm>
                    <a:off x="4337" y="3608"/>
                    <a:ext cx="77" cy="136"/>
                  </a:xfrm>
                  <a:custGeom>
                    <a:avLst/>
                    <a:gdLst/>
                    <a:ahLst/>
                    <a:cxnLst>
                      <a:cxn ang="0">
                        <a:pos x="0" y="51"/>
                      </a:cxn>
                      <a:cxn ang="0">
                        <a:pos x="1" y="0"/>
                      </a:cxn>
                      <a:cxn ang="0">
                        <a:pos x="68" y="104"/>
                      </a:cxn>
                      <a:cxn ang="0">
                        <a:pos x="69" y="106"/>
                      </a:cxn>
                      <a:cxn ang="0">
                        <a:pos x="71" y="109"/>
                      </a:cxn>
                      <a:cxn ang="0">
                        <a:pos x="73" y="112"/>
                      </a:cxn>
                      <a:cxn ang="0">
                        <a:pos x="75" y="116"/>
                      </a:cxn>
                      <a:cxn ang="0">
                        <a:pos x="76" y="121"/>
                      </a:cxn>
                      <a:cxn ang="0">
                        <a:pos x="76" y="126"/>
                      </a:cxn>
                      <a:cxn ang="0">
                        <a:pos x="76" y="132"/>
                      </a:cxn>
                      <a:cxn ang="0">
                        <a:pos x="74" y="134"/>
                      </a:cxn>
                      <a:cxn ang="0">
                        <a:pos x="72" y="135"/>
                      </a:cxn>
                      <a:cxn ang="0">
                        <a:pos x="70" y="134"/>
                      </a:cxn>
                      <a:cxn ang="0">
                        <a:pos x="67" y="132"/>
                      </a:cxn>
                      <a:cxn ang="0">
                        <a:pos x="65" y="130"/>
                      </a:cxn>
                      <a:cxn ang="0">
                        <a:pos x="63" y="128"/>
                      </a:cxn>
                      <a:cxn ang="0">
                        <a:pos x="62" y="127"/>
                      </a:cxn>
                      <a:cxn ang="0">
                        <a:pos x="61" y="126"/>
                      </a:cxn>
                      <a:cxn ang="0">
                        <a:pos x="0" y="51"/>
                      </a:cxn>
                    </a:cxnLst>
                    <a:rect l="0" t="0" r="r" b="b"/>
                    <a:pathLst>
                      <a:path w="77" h="136">
                        <a:moveTo>
                          <a:pt x="0" y="51"/>
                        </a:moveTo>
                        <a:lnTo>
                          <a:pt x="1" y="0"/>
                        </a:lnTo>
                        <a:lnTo>
                          <a:pt x="68" y="104"/>
                        </a:lnTo>
                        <a:lnTo>
                          <a:pt x="69" y="106"/>
                        </a:lnTo>
                        <a:lnTo>
                          <a:pt x="71" y="109"/>
                        </a:lnTo>
                        <a:lnTo>
                          <a:pt x="73" y="112"/>
                        </a:lnTo>
                        <a:lnTo>
                          <a:pt x="75" y="116"/>
                        </a:lnTo>
                        <a:lnTo>
                          <a:pt x="76" y="121"/>
                        </a:lnTo>
                        <a:lnTo>
                          <a:pt x="76" y="126"/>
                        </a:lnTo>
                        <a:lnTo>
                          <a:pt x="76" y="132"/>
                        </a:lnTo>
                        <a:lnTo>
                          <a:pt x="74" y="134"/>
                        </a:lnTo>
                        <a:lnTo>
                          <a:pt x="72" y="135"/>
                        </a:lnTo>
                        <a:lnTo>
                          <a:pt x="70" y="134"/>
                        </a:lnTo>
                        <a:lnTo>
                          <a:pt x="67" y="132"/>
                        </a:lnTo>
                        <a:lnTo>
                          <a:pt x="65" y="130"/>
                        </a:lnTo>
                        <a:lnTo>
                          <a:pt x="63" y="128"/>
                        </a:lnTo>
                        <a:lnTo>
                          <a:pt x="62" y="127"/>
                        </a:lnTo>
                        <a:lnTo>
                          <a:pt x="61" y="126"/>
                        </a:lnTo>
                        <a:lnTo>
                          <a:pt x="0" y="5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</p:grpSp>
          <p:sp>
            <p:nvSpPr>
              <p:cNvPr id="423271" name="Rectangle 359"/>
              <p:cNvSpPr>
                <a:spLocks noChangeArrowheads="1"/>
              </p:cNvSpPr>
              <p:nvPr/>
            </p:nvSpPr>
            <p:spPr bwMode="auto">
              <a:xfrm>
                <a:off x="720" y="3216"/>
                <a:ext cx="1034" cy="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82550" tIns="41275" rIns="82550" bIns="41275">
                <a:spAutoFit/>
              </a:bodyPr>
              <a:lstStyle/>
              <a:p>
                <a:pPr defTabSz="822325" eaLnBrk="0" hangingPunct="0">
                  <a:spcBef>
                    <a:spcPct val="50000"/>
                  </a:spcBef>
                </a:pPr>
                <a:r>
                  <a:rPr lang="zh-TW" altLang="en-US" sz="2400" b="1">
                    <a:solidFill>
                      <a:srgbClr val="000066"/>
                    </a:solidFill>
                    <a:latin typeface="微軟正黑體" pitchFamily="34" charset="-120"/>
                    <a:ea typeface="微軟正黑體" pitchFamily="34" charset="-120"/>
                  </a:rPr>
                  <a:t>輸入訂單</a:t>
                </a:r>
              </a:p>
            </p:txBody>
          </p:sp>
        </p:grpSp>
        <p:grpSp>
          <p:nvGrpSpPr>
            <p:cNvPr id="423272" name="Group 360"/>
            <p:cNvGrpSpPr>
              <a:grpSpLocks/>
            </p:cNvGrpSpPr>
            <p:nvPr/>
          </p:nvGrpSpPr>
          <p:grpSpPr bwMode="auto">
            <a:xfrm>
              <a:off x="4608" y="2976"/>
              <a:ext cx="850" cy="823"/>
              <a:chOff x="4608" y="2976"/>
              <a:chExt cx="850" cy="1101"/>
            </a:xfrm>
          </p:grpSpPr>
          <p:sp>
            <p:nvSpPr>
              <p:cNvPr id="423273" name="Rectangle 361"/>
              <p:cNvSpPr>
                <a:spLocks noChangeArrowheads="1"/>
              </p:cNvSpPr>
              <p:nvPr/>
            </p:nvSpPr>
            <p:spPr bwMode="auto">
              <a:xfrm>
                <a:off x="4608" y="3696"/>
                <a:ext cx="850" cy="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82550" tIns="41275" rIns="82550" bIns="41275">
                <a:spAutoFit/>
              </a:bodyPr>
              <a:lstStyle/>
              <a:p>
                <a:pPr defTabSz="822325" eaLnBrk="0" hangingPunct="0">
                  <a:spcBef>
                    <a:spcPct val="50000"/>
                  </a:spcBef>
                </a:pPr>
                <a:r>
                  <a:rPr lang="zh-TW" altLang="en-US" sz="2400" b="1">
                    <a:solidFill>
                      <a:srgbClr val="000066"/>
                    </a:solidFill>
                    <a:latin typeface="微軟正黑體" pitchFamily="34" charset="-120"/>
                    <a:ea typeface="微軟正黑體" pitchFamily="34" charset="-120"/>
                  </a:rPr>
                  <a:t>撿貨</a:t>
                </a:r>
              </a:p>
            </p:txBody>
          </p:sp>
          <p:grpSp>
            <p:nvGrpSpPr>
              <p:cNvPr id="423274" name="Group 362"/>
              <p:cNvGrpSpPr>
                <a:grpSpLocks/>
              </p:cNvGrpSpPr>
              <p:nvPr/>
            </p:nvGrpSpPr>
            <p:grpSpPr bwMode="auto">
              <a:xfrm>
                <a:off x="4752" y="2976"/>
                <a:ext cx="548" cy="642"/>
                <a:chOff x="727" y="3065"/>
                <a:chExt cx="548" cy="642"/>
              </a:xfrm>
            </p:grpSpPr>
            <p:sp>
              <p:nvSpPr>
                <p:cNvPr id="423275" name="Freeform 363"/>
                <p:cNvSpPr>
                  <a:spLocks/>
                </p:cNvSpPr>
                <p:nvPr/>
              </p:nvSpPr>
              <p:spPr bwMode="auto">
                <a:xfrm>
                  <a:off x="1175" y="3322"/>
                  <a:ext cx="54" cy="1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9"/>
                    </a:cxn>
                    <a:cxn ang="0">
                      <a:pos x="0" y="98"/>
                    </a:cxn>
                    <a:cxn ang="0">
                      <a:pos x="0" y="96"/>
                    </a:cxn>
                    <a:cxn ang="0">
                      <a:pos x="2" y="93"/>
                    </a:cxn>
                    <a:cxn ang="0">
                      <a:pos x="4" y="89"/>
                    </a:cxn>
                    <a:cxn ang="0">
                      <a:pos x="5" y="85"/>
                    </a:cxn>
                    <a:cxn ang="0">
                      <a:pos x="8" y="80"/>
                    </a:cxn>
                    <a:cxn ang="0">
                      <a:pos x="11" y="74"/>
                    </a:cxn>
                    <a:cxn ang="0">
                      <a:pos x="13" y="68"/>
                    </a:cxn>
                    <a:cxn ang="0">
                      <a:pos x="16" y="64"/>
                    </a:cxn>
                    <a:cxn ang="0">
                      <a:pos x="18" y="62"/>
                    </a:cxn>
                    <a:cxn ang="0">
                      <a:pos x="21" y="62"/>
                    </a:cxn>
                    <a:cxn ang="0">
                      <a:pos x="24" y="62"/>
                    </a:cxn>
                    <a:cxn ang="0">
                      <a:pos x="27" y="63"/>
                    </a:cxn>
                    <a:cxn ang="0">
                      <a:pos x="31" y="64"/>
                    </a:cxn>
                    <a:cxn ang="0">
                      <a:pos x="36" y="64"/>
                    </a:cxn>
                    <a:cxn ang="0">
                      <a:pos x="41" y="63"/>
                    </a:cxn>
                    <a:cxn ang="0">
                      <a:pos x="47" y="61"/>
                    </a:cxn>
                    <a:cxn ang="0">
                      <a:pos x="50" y="59"/>
                    </a:cxn>
                    <a:cxn ang="0">
                      <a:pos x="51" y="57"/>
                    </a:cxn>
                    <a:cxn ang="0">
                      <a:pos x="53" y="56"/>
                    </a:cxn>
                    <a:cxn ang="0">
                      <a:pos x="53" y="54"/>
                    </a:cxn>
                    <a:cxn ang="0">
                      <a:pos x="52" y="52"/>
                    </a:cxn>
                    <a:cxn ang="0">
                      <a:pos x="51" y="52"/>
                    </a:cxn>
                    <a:cxn ang="0">
                      <a:pos x="51" y="51"/>
                    </a:cxn>
                    <a:cxn ang="0">
                      <a:pos x="49" y="48"/>
                    </a:cxn>
                    <a:cxn ang="0">
                      <a:pos x="43" y="42"/>
                    </a:cxn>
                    <a:cxn ang="0">
                      <a:pos x="34" y="34"/>
                    </a:cxn>
                    <a:cxn ang="0">
                      <a:pos x="25" y="25"/>
                    </a:cxn>
                    <a:cxn ang="0">
                      <a:pos x="16" y="15"/>
                    </a:cxn>
                    <a:cxn ang="0">
                      <a:pos x="7" y="8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4" h="100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0" y="98"/>
                      </a:lnTo>
                      <a:lnTo>
                        <a:pt x="0" y="96"/>
                      </a:lnTo>
                      <a:lnTo>
                        <a:pt x="2" y="93"/>
                      </a:lnTo>
                      <a:lnTo>
                        <a:pt x="4" y="89"/>
                      </a:lnTo>
                      <a:lnTo>
                        <a:pt x="5" y="85"/>
                      </a:lnTo>
                      <a:lnTo>
                        <a:pt x="8" y="80"/>
                      </a:lnTo>
                      <a:lnTo>
                        <a:pt x="11" y="74"/>
                      </a:lnTo>
                      <a:lnTo>
                        <a:pt x="13" y="68"/>
                      </a:lnTo>
                      <a:lnTo>
                        <a:pt x="16" y="64"/>
                      </a:lnTo>
                      <a:lnTo>
                        <a:pt x="18" y="62"/>
                      </a:lnTo>
                      <a:lnTo>
                        <a:pt x="21" y="62"/>
                      </a:lnTo>
                      <a:lnTo>
                        <a:pt x="24" y="62"/>
                      </a:lnTo>
                      <a:lnTo>
                        <a:pt x="27" y="63"/>
                      </a:lnTo>
                      <a:lnTo>
                        <a:pt x="31" y="64"/>
                      </a:lnTo>
                      <a:lnTo>
                        <a:pt x="36" y="64"/>
                      </a:lnTo>
                      <a:lnTo>
                        <a:pt x="41" y="63"/>
                      </a:lnTo>
                      <a:lnTo>
                        <a:pt x="47" y="61"/>
                      </a:lnTo>
                      <a:lnTo>
                        <a:pt x="50" y="59"/>
                      </a:lnTo>
                      <a:lnTo>
                        <a:pt x="51" y="57"/>
                      </a:lnTo>
                      <a:lnTo>
                        <a:pt x="53" y="56"/>
                      </a:lnTo>
                      <a:lnTo>
                        <a:pt x="53" y="54"/>
                      </a:lnTo>
                      <a:lnTo>
                        <a:pt x="52" y="52"/>
                      </a:lnTo>
                      <a:lnTo>
                        <a:pt x="51" y="52"/>
                      </a:lnTo>
                      <a:lnTo>
                        <a:pt x="51" y="51"/>
                      </a:lnTo>
                      <a:lnTo>
                        <a:pt x="49" y="48"/>
                      </a:lnTo>
                      <a:lnTo>
                        <a:pt x="43" y="42"/>
                      </a:lnTo>
                      <a:lnTo>
                        <a:pt x="34" y="34"/>
                      </a:lnTo>
                      <a:lnTo>
                        <a:pt x="25" y="25"/>
                      </a:lnTo>
                      <a:lnTo>
                        <a:pt x="16" y="15"/>
                      </a:lnTo>
                      <a:lnTo>
                        <a:pt x="7" y="8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76" name="Freeform 364"/>
                <p:cNvSpPr>
                  <a:spLocks/>
                </p:cNvSpPr>
                <p:nvPr/>
              </p:nvSpPr>
              <p:spPr bwMode="auto">
                <a:xfrm>
                  <a:off x="748" y="3429"/>
                  <a:ext cx="55" cy="1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9"/>
                    </a:cxn>
                    <a:cxn ang="0">
                      <a:pos x="0" y="98"/>
                    </a:cxn>
                    <a:cxn ang="0">
                      <a:pos x="1" y="96"/>
                    </a:cxn>
                    <a:cxn ang="0">
                      <a:pos x="3" y="93"/>
                    </a:cxn>
                    <a:cxn ang="0">
                      <a:pos x="4" y="89"/>
                    </a:cxn>
                    <a:cxn ang="0">
                      <a:pos x="6" y="85"/>
                    </a:cxn>
                    <a:cxn ang="0">
                      <a:pos x="9" y="80"/>
                    </a:cxn>
                    <a:cxn ang="0">
                      <a:pos x="12" y="74"/>
                    </a:cxn>
                    <a:cxn ang="0">
                      <a:pos x="14" y="69"/>
                    </a:cxn>
                    <a:cxn ang="0">
                      <a:pos x="16" y="64"/>
                    </a:cxn>
                    <a:cxn ang="0">
                      <a:pos x="19" y="62"/>
                    </a:cxn>
                    <a:cxn ang="0">
                      <a:pos x="22" y="62"/>
                    </a:cxn>
                    <a:cxn ang="0">
                      <a:pos x="25" y="62"/>
                    </a:cxn>
                    <a:cxn ang="0">
                      <a:pos x="29" y="63"/>
                    </a:cxn>
                    <a:cxn ang="0">
                      <a:pos x="33" y="64"/>
                    </a:cxn>
                    <a:cxn ang="0">
                      <a:pos x="37" y="64"/>
                    </a:cxn>
                    <a:cxn ang="0">
                      <a:pos x="43" y="63"/>
                    </a:cxn>
                    <a:cxn ang="0">
                      <a:pos x="48" y="62"/>
                    </a:cxn>
                    <a:cxn ang="0">
                      <a:pos x="51" y="59"/>
                    </a:cxn>
                    <a:cxn ang="0">
                      <a:pos x="53" y="57"/>
                    </a:cxn>
                    <a:cxn ang="0">
                      <a:pos x="54" y="56"/>
                    </a:cxn>
                    <a:cxn ang="0">
                      <a:pos x="54" y="54"/>
                    </a:cxn>
                    <a:cxn ang="0">
                      <a:pos x="54" y="53"/>
                    </a:cxn>
                    <a:cxn ang="0">
                      <a:pos x="53" y="52"/>
                    </a:cxn>
                    <a:cxn ang="0">
                      <a:pos x="50" y="49"/>
                    </a:cxn>
                    <a:cxn ang="0">
                      <a:pos x="44" y="42"/>
                    </a:cxn>
                    <a:cxn ang="0">
                      <a:pos x="36" y="35"/>
                    </a:cxn>
                    <a:cxn ang="0">
                      <a:pos x="26" y="26"/>
                    </a:cxn>
                    <a:cxn ang="0">
                      <a:pos x="16" y="15"/>
                    </a:cxn>
                    <a:cxn ang="0">
                      <a:pos x="8" y="8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5" h="100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0" y="98"/>
                      </a:lnTo>
                      <a:lnTo>
                        <a:pt x="1" y="96"/>
                      </a:lnTo>
                      <a:lnTo>
                        <a:pt x="3" y="93"/>
                      </a:lnTo>
                      <a:lnTo>
                        <a:pt x="4" y="89"/>
                      </a:lnTo>
                      <a:lnTo>
                        <a:pt x="6" y="85"/>
                      </a:lnTo>
                      <a:lnTo>
                        <a:pt x="9" y="80"/>
                      </a:lnTo>
                      <a:lnTo>
                        <a:pt x="12" y="74"/>
                      </a:lnTo>
                      <a:lnTo>
                        <a:pt x="14" y="69"/>
                      </a:lnTo>
                      <a:lnTo>
                        <a:pt x="16" y="64"/>
                      </a:lnTo>
                      <a:lnTo>
                        <a:pt x="19" y="62"/>
                      </a:lnTo>
                      <a:lnTo>
                        <a:pt x="22" y="62"/>
                      </a:lnTo>
                      <a:lnTo>
                        <a:pt x="25" y="62"/>
                      </a:lnTo>
                      <a:lnTo>
                        <a:pt x="29" y="63"/>
                      </a:lnTo>
                      <a:lnTo>
                        <a:pt x="33" y="64"/>
                      </a:lnTo>
                      <a:lnTo>
                        <a:pt x="37" y="64"/>
                      </a:lnTo>
                      <a:lnTo>
                        <a:pt x="43" y="63"/>
                      </a:lnTo>
                      <a:lnTo>
                        <a:pt x="48" y="62"/>
                      </a:lnTo>
                      <a:lnTo>
                        <a:pt x="51" y="59"/>
                      </a:lnTo>
                      <a:lnTo>
                        <a:pt x="53" y="57"/>
                      </a:lnTo>
                      <a:lnTo>
                        <a:pt x="54" y="56"/>
                      </a:lnTo>
                      <a:lnTo>
                        <a:pt x="54" y="54"/>
                      </a:lnTo>
                      <a:lnTo>
                        <a:pt x="54" y="53"/>
                      </a:lnTo>
                      <a:lnTo>
                        <a:pt x="53" y="52"/>
                      </a:lnTo>
                      <a:lnTo>
                        <a:pt x="50" y="49"/>
                      </a:lnTo>
                      <a:lnTo>
                        <a:pt x="44" y="42"/>
                      </a:lnTo>
                      <a:lnTo>
                        <a:pt x="36" y="35"/>
                      </a:lnTo>
                      <a:lnTo>
                        <a:pt x="26" y="26"/>
                      </a:lnTo>
                      <a:lnTo>
                        <a:pt x="16" y="15"/>
                      </a:lnTo>
                      <a:lnTo>
                        <a:pt x="8" y="8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77" name="Freeform 365"/>
                <p:cNvSpPr>
                  <a:spLocks/>
                </p:cNvSpPr>
                <p:nvPr/>
              </p:nvSpPr>
              <p:spPr bwMode="auto">
                <a:xfrm>
                  <a:off x="727" y="3299"/>
                  <a:ext cx="545" cy="181"/>
                </a:xfrm>
                <a:custGeom>
                  <a:avLst/>
                  <a:gdLst/>
                  <a:ahLst/>
                  <a:cxnLst>
                    <a:cxn ang="0">
                      <a:pos x="544" y="65"/>
                    </a:cxn>
                    <a:cxn ang="0">
                      <a:pos x="461" y="0"/>
                    </a:cxn>
                    <a:cxn ang="0">
                      <a:pos x="0" y="115"/>
                    </a:cxn>
                    <a:cxn ang="0">
                      <a:pos x="82" y="180"/>
                    </a:cxn>
                    <a:cxn ang="0">
                      <a:pos x="544" y="65"/>
                    </a:cxn>
                  </a:cxnLst>
                  <a:rect l="0" t="0" r="r" b="b"/>
                  <a:pathLst>
                    <a:path w="545" h="181">
                      <a:moveTo>
                        <a:pt x="544" y="65"/>
                      </a:moveTo>
                      <a:lnTo>
                        <a:pt x="461" y="0"/>
                      </a:lnTo>
                      <a:lnTo>
                        <a:pt x="0" y="115"/>
                      </a:lnTo>
                      <a:lnTo>
                        <a:pt x="82" y="180"/>
                      </a:lnTo>
                      <a:lnTo>
                        <a:pt x="544" y="65"/>
                      </a:lnTo>
                    </a:path>
                  </a:pathLst>
                </a:custGeom>
                <a:solidFill>
                  <a:srgbClr val="F5E1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78" name="Freeform 366"/>
                <p:cNvSpPr>
                  <a:spLocks/>
                </p:cNvSpPr>
                <p:nvPr/>
              </p:nvSpPr>
              <p:spPr bwMode="auto">
                <a:xfrm>
                  <a:off x="728" y="3414"/>
                  <a:ext cx="85" cy="77"/>
                </a:xfrm>
                <a:custGeom>
                  <a:avLst/>
                  <a:gdLst/>
                  <a:ahLst/>
                  <a:cxnLst>
                    <a:cxn ang="0">
                      <a:pos x="84" y="65"/>
                    </a:cxn>
                    <a:cxn ang="0">
                      <a:pos x="0" y="0"/>
                    </a:cxn>
                    <a:cxn ang="0">
                      <a:pos x="0" y="10"/>
                    </a:cxn>
                    <a:cxn ang="0">
                      <a:pos x="84" y="76"/>
                    </a:cxn>
                    <a:cxn ang="0">
                      <a:pos x="84" y="65"/>
                    </a:cxn>
                  </a:cxnLst>
                  <a:rect l="0" t="0" r="r" b="b"/>
                  <a:pathLst>
                    <a:path w="85" h="77">
                      <a:moveTo>
                        <a:pt x="84" y="65"/>
                      </a:moveTo>
                      <a:lnTo>
                        <a:pt x="0" y="0"/>
                      </a:lnTo>
                      <a:lnTo>
                        <a:pt x="0" y="10"/>
                      </a:lnTo>
                      <a:lnTo>
                        <a:pt x="84" y="76"/>
                      </a:lnTo>
                      <a:lnTo>
                        <a:pt x="84" y="65"/>
                      </a:lnTo>
                    </a:path>
                  </a:pathLst>
                </a:custGeom>
                <a:solidFill>
                  <a:srgbClr val="AE8317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79" name="Freeform 367"/>
                <p:cNvSpPr>
                  <a:spLocks/>
                </p:cNvSpPr>
                <p:nvPr/>
              </p:nvSpPr>
              <p:spPr bwMode="auto">
                <a:xfrm>
                  <a:off x="812" y="3365"/>
                  <a:ext cx="460" cy="127"/>
                </a:xfrm>
                <a:custGeom>
                  <a:avLst/>
                  <a:gdLst/>
                  <a:ahLst/>
                  <a:cxnLst>
                    <a:cxn ang="0">
                      <a:pos x="459" y="11"/>
                    </a:cxn>
                    <a:cxn ang="0">
                      <a:pos x="459" y="0"/>
                    </a:cxn>
                    <a:cxn ang="0">
                      <a:pos x="0" y="114"/>
                    </a:cxn>
                    <a:cxn ang="0">
                      <a:pos x="0" y="126"/>
                    </a:cxn>
                    <a:cxn ang="0">
                      <a:pos x="459" y="11"/>
                    </a:cxn>
                  </a:cxnLst>
                  <a:rect l="0" t="0" r="r" b="b"/>
                  <a:pathLst>
                    <a:path w="460" h="127">
                      <a:moveTo>
                        <a:pt x="459" y="11"/>
                      </a:moveTo>
                      <a:lnTo>
                        <a:pt x="459" y="0"/>
                      </a:lnTo>
                      <a:lnTo>
                        <a:pt x="0" y="114"/>
                      </a:lnTo>
                      <a:lnTo>
                        <a:pt x="0" y="126"/>
                      </a:lnTo>
                      <a:lnTo>
                        <a:pt x="459" y="11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80" name="Freeform 368"/>
                <p:cNvSpPr>
                  <a:spLocks/>
                </p:cNvSpPr>
                <p:nvPr/>
              </p:nvSpPr>
              <p:spPr bwMode="auto">
                <a:xfrm>
                  <a:off x="961" y="3281"/>
                  <a:ext cx="121" cy="139"/>
                </a:xfrm>
                <a:custGeom>
                  <a:avLst/>
                  <a:gdLst/>
                  <a:ahLst/>
                  <a:cxnLst>
                    <a:cxn ang="0">
                      <a:pos x="51" y="0"/>
                    </a:cxn>
                    <a:cxn ang="0">
                      <a:pos x="0" y="138"/>
                    </a:cxn>
                    <a:cxn ang="0">
                      <a:pos x="120" y="108"/>
                    </a:cxn>
                    <a:cxn ang="0">
                      <a:pos x="51" y="0"/>
                    </a:cxn>
                  </a:cxnLst>
                  <a:rect l="0" t="0" r="r" b="b"/>
                  <a:pathLst>
                    <a:path w="121" h="139">
                      <a:moveTo>
                        <a:pt x="51" y="0"/>
                      </a:moveTo>
                      <a:lnTo>
                        <a:pt x="0" y="138"/>
                      </a:lnTo>
                      <a:lnTo>
                        <a:pt x="120" y="108"/>
                      </a:lnTo>
                      <a:lnTo>
                        <a:pt x="51" y="0"/>
                      </a:lnTo>
                    </a:path>
                  </a:pathLst>
                </a:custGeom>
                <a:solidFill>
                  <a:srgbClr val="FFB74A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81" name="Freeform 369"/>
                <p:cNvSpPr>
                  <a:spLocks/>
                </p:cNvSpPr>
                <p:nvPr/>
              </p:nvSpPr>
              <p:spPr bwMode="auto">
                <a:xfrm>
                  <a:off x="921" y="3281"/>
                  <a:ext cx="92" cy="141"/>
                </a:xfrm>
                <a:custGeom>
                  <a:avLst/>
                  <a:gdLst/>
                  <a:ahLst/>
                  <a:cxnLst>
                    <a:cxn ang="0">
                      <a:pos x="91" y="0"/>
                    </a:cxn>
                    <a:cxn ang="0">
                      <a:pos x="0" y="101"/>
                    </a:cxn>
                    <a:cxn ang="0">
                      <a:pos x="37" y="140"/>
                    </a:cxn>
                    <a:cxn ang="0">
                      <a:pos x="91" y="0"/>
                    </a:cxn>
                  </a:cxnLst>
                  <a:rect l="0" t="0" r="r" b="b"/>
                  <a:pathLst>
                    <a:path w="92" h="141">
                      <a:moveTo>
                        <a:pt x="91" y="0"/>
                      </a:moveTo>
                      <a:lnTo>
                        <a:pt x="0" y="101"/>
                      </a:lnTo>
                      <a:lnTo>
                        <a:pt x="37" y="140"/>
                      </a:lnTo>
                      <a:lnTo>
                        <a:pt x="91" y="0"/>
                      </a:lnTo>
                    </a:path>
                  </a:pathLst>
                </a:custGeom>
                <a:solidFill>
                  <a:srgbClr val="D781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82" name="Freeform 370"/>
                <p:cNvSpPr>
                  <a:spLocks/>
                </p:cNvSpPr>
                <p:nvPr/>
              </p:nvSpPr>
              <p:spPr bwMode="auto">
                <a:xfrm>
                  <a:off x="1113" y="3261"/>
                  <a:ext cx="94" cy="122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0" y="121"/>
                    </a:cxn>
                    <a:cxn ang="0">
                      <a:pos x="93" y="97"/>
                    </a:cxn>
                    <a:cxn ang="0">
                      <a:pos x="93" y="0"/>
                    </a:cxn>
                    <a:cxn ang="0">
                      <a:pos x="0" y="22"/>
                    </a:cxn>
                  </a:cxnLst>
                  <a:rect l="0" t="0" r="r" b="b"/>
                  <a:pathLst>
                    <a:path w="94" h="122">
                      <a:moveTo>
                        <a:pt x="0" y="22"/>
                      </a:moveTo>
                      <a:lnTo>
                        <a:pt x="0" y="121"/>
                      </a:lnTo>
                      <a:lnTo>
                        <a:pt x="93" y="97"/>
                      </a:lnTo>
                      <a:lnTo>
                        <a:pt x="93" y="0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EDF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83" name="Freeform 371"/>
                <p:cNvSpPr>
                  <a:spLocks/>
                </p:cNvSpPr>
                <p:nvPr/>
              </p:nvSpPr>
              <p:spPr bwMode="auto">
                <a:xfrm>
                  <a:off x="1082" y="3255"/>
                  <a:ext cx="32" cy="12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7"/>
                    </a:cxn>
                    <a:cxn ang="0">
                      <a:pos x="31" y="127"/>
                    </a:cxn>
                    <a:cxn ang="0">
                      <a:pos x="31" y="2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2" h="128">
                      <a:moveTo>
                        <a:pt x="0" y="0"/>
                      </a:moveTo>
                      <a:lnTo>
                        <a:pt x="0" y="97"/>
                      </a:lnTo>
                      <a:lnTo>
                        <a:pt x="31" y="127"/>
                      </a:lnTo>
                      <a:lnTo>
                        <a:pt x="31" y="2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DAF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84" name="Freeform 372"/>
                <p:cNvSpPr>
                  <a:spLocks/>
                </p:cNvSpPr>
                <p:nvPr/>
              </p:nvSpPr>
              <p:spPr bwMode="auto">
                <a:xfrm>
                  <a:off x="1081" y="3233"/>
                  <a:ext cx="126" cy="51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31" y="50"/>
                    </a:cxn>
                    <a:cxn ang="0">
                      <a:pos x="125" y="26"/>
                    </a:cxn>
                    <a:cxn ang="0">
                      <a:pos x="93" y="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126" h="51">
                      <a:moveTo>
                        <a:pt x="0" y="23"/>
                      </a:moveTo>
                      <a:lnTo>
                        <a:pt x="31" y="50"/>
                      </a:lnTo>
                      <a:lnTo>
                        <a:pt x="125" y="26"/>
                      </a:lnTo>
                      <a:lnTo>
                        <a:pt x="93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FEFFB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85" name="Freeform 373"/>
                <p:cNvSpPr>
                  <a:spLocks/>
                </p:cNvSpPr>
                <p:nvPr/>
              </p:nvSpPr>
              <p:spPr bwMode="auto">
                <a:xfrm>
                  <a:off x="796" y="3316"/>
                  <a:ext cx="123" cy="133"/>
                </a:xfrm>
                <a:custGeom>
                  <a:avLst/>
                  <a:gdLst/>
                  <a:ahLst/>
                  <a:cxnLst>
                    <a:cxn ang="0">
                      <a:pos x="61" y="130"/>
                    </a:cxn>
                    <a:cxn ang="0">
                      <a:pos x="73" y="126"/>
                    </a:cxn>
                    <a:cxn ang="0">
                      <a:pos x="85" y="119"/>
                    </a:cxn>
                    <a:cxn ang="0">
                      <a:pos x="95" y="111"/>
                    </a:cxn>
                    <a:cxn ang="0">
                      <a:pos x="104" y="101"/>
                    </a:cxn>
                    <a:cxn ang="0">
                      <a:pos x="111" y="89"/>
                    </a:cxn>
                    <a:cxn ang="0">
                      <a:pos x="117" y="76"/>
                    </a:cxn>
                    <a:cxn ang="0">
                      <a:pos x="121" y="64"/>
                    </a:cxn>
                    <a:cxn ang="0">
                      <a:pos x="122" y="50"/>
                    </a:cxn>
                    <a:cxn ang="0">
                      <a:pos x="121" y="38"/>
                    </a:cxn>
                    <a:cxn ang="0">
                      <a:pos x="117" y="27"/>
                    </a:cxn>
                    <a:cxn ang="0">
                      <a:pos x="111" y="17"/>
                    </a:cxn>
                    <a:cxn ang="0">
                      <a:pos x="104" y="10"/>
                    </a:cxn>
                    <a:cxn ang="0">
                      <a:pos x="95" y="4"/>
                    </a:cxn>
                    <a:cxn ang="0">
                      <a:pos x="85" y="0"/>
                    </a:cxn>
                    <a:cxn ang="0">
                      <a:pos x="73" y="0"/>
                    </a:cxn>
                    <a:cxn ang="0">
                      <a:pos x="61" y="2"/>
                    </a:cxn>
                    <a:cxn ang="0">
                      <a:pos x="48" y="6"/>
                    </a:cxn>
                    <a:cxn ang="0">
                      <a:pos x="37" y="13"/>
                    </a:cxn>
                    <a:cxn ang="0">
                      <a:pos x="27" y="21"/>
                    </a:cxn>
                    <a:cxn ang="0">
                      <a:pos x="18" y="31"/>
                    </a:cxn>
                    <a:cxn ang="0">
                      <a:pos x="10" y="42"/>
                    </a:cxn>
                    <a:cxn ang="0">
                      <a:pos x="5" y="55"/>
                    </a:cxn>
                    <a:cxn ang="0">
                      <a:pos x="1" y="67"/>
                    </a:cxn>
                    <a:cxn ang="0">
                      <a:pos x="0" y="81"/>
                    </a:cxn>
                    <a:cxn ang="0">
                      <a:pos x="1" y="93"/>
                    </a:cxn>
                    <a:cxn ang="0">
                      <a:pos x="5" y="105"/>
                    </a:cxn>
                    <a:cxn ang="0">
                      <a:pos x="10" y="114"/>
                    </a:cxn>
                    <a:cxn ang="0">
                      <a:pos x="18" y="121"/>
                    </a:cxn>
                    <a:cxn ang="0">
                      <a:pos x="27" y="127"/>
                    </a:cxn>
                    <a:cxn ang="0">
                      <a:pos x="37" y="131"/>
                    </a:cxn>
                    <a:cxn ang="0">
                      <a:pos x="48" y="132"/>
                    </a:cxn>
                    <a:cxn ang="0">
                      <a:pos x="61" y="130"/>
                    </a:cxn>
                  </a:cxnLst>
                  <a:rect l="0" t="0" r="r" b="b"/>
                  <a:pathLst>
                    <a:path w="123" h="133">
                      <a:moveTo>
                        <a:pt x="61" y="130"/>
                      </a:moveTo>
                      <a:lnTo>
                        <a:pt x="73" y="126"/>
                      </a:lnTo>
                      <a:lnTo>
                        <a:pt x="85" y="119"/>
                      </a:lnTo>
                      <a:lnTo>
                        <a:pt x="95" y="111"/>
                      </a:lnTo>
                      <a:lnTo>
                        <a:pt x="104" y="101"/>
                      </a:lnTo>
                      <a:lnTo>
                        <a:pt x="111" y="89"/>
                      </a:lnTo>
                      <a:lnTo>
                        <a:pt x="117" y="76"/>
                      </a:lnTo>
                      <a:lnTo>
                        <a:pt x="121" y="64"/>
                      </a:lnTo>
                      <a:lnTo>
                        <a:pt x="122" y="50"/>
                      </a:lnTo>
                      <a:lnTo>
                        <a:pt x="121" y="38"/>
                      </a:lnTo>
                      <a:lnTo>
                        <a:pt x="117" y="27"/>
                      </a:lnTo>
                      <a:lnTo>
                        <a:pt x="111" y="17"/>
                      </a:lnTo>
                      <a:lnTo>
                        <a:pt x="104" y="10"/>
                      </a:lnTo>
                      <a:lnTo>
                        <a:pt x="95" y="4"/>
                      </a:lnTo>
                      <a:lnTo>
                        <a:pt x="85" y="0"/>
                      </a:lnTo>
                      <a:lnTo>
                        <a:pt x="73" y="0"/>
                      </a:lnTo>
                      <a:lnTo>
                        <a:pt x="61" y="2"/>
                      </a:lnTo>
                      <a:lnTo>
                        <a:pt x="48" y="6"/>
                      </a:lnTo>
                      <a:lnTo>
                        <a:pt x="37" y="13"/>
                      </a:lnTo>
                      <a:lnTo>
                        <a:pt x="27" y="21"/>
                      </a:lnTo>
                      <a:lnTo>
                        <a:pt x="18" y="31"/>
                      </a:lnTo>
                      <a:lnTo>
                        <a:pt x="10" y="42"/>
                      </a:lnTo>
                      <a:lnTo>
                        <a:pt x="5" y="55"/>
                      </a:lnTo>
                      <a:lnTo>
                        <a:pt x="1" y="67"/>
                      </a:lnTo>
                      <a:lnTo>
                        <a:pt x="0" y="81"/>
                      </a:lnTo>
                      <a:lnTo>
                        <a:pt x="1" y="93"/>
                      </a:lnTo>
                      <a:lnTo>
                        <a:pt x="5" y="105"/>
                      </a:lnTo>
                      <a:lnTo>
                        <a:pt x="10" y="114"/>
                      </a:lnTo>
                      <a:lnTo>
                        <a:pt x="18" y="121"/>
                      </a:lnTo>
                      <a:lnTo>
                        <a:pt x="27" y="127"/>
                      </a:lnTo>
                      <a:lnTo>
                        <a:pt x="37" y="131"/>
                      </a:lnTo>
                      <a:lnTo>
                        <a:pt x="48" y="132"/>
                      </a:lnTo>
                      <a:lnTo>
                        <a:pt x="61" y="130"/>
                      </a:lnTo>
                    </a:path>
                  </a:pathLst>
                </a:custGeom>
                <a:solidFill>
                  <a:srgbClr val="B0F8F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86" name="Freeform 374"/>
                <p:cNvSpPr>
                  <a:spLocks/>
                </p:cNvSpPr>
                <p:nvPr/>
              </p:nvSpPr>
              <p:spPr bwMode="auto">
                <a:xfrm>
                  <a:off x="811" y="3342"/>
                  <a:ext cx="106" cy="104"/>
                </a:xfrm>
                <a:custGeom>
                  <a:avLst/>
                  <a:gdLst/>
                  <a:ahLst/>
                  <a:cxnLst>
                    <a:cxn ang="0">
                      <a:pos x="36" y="103"/>
                    </a:cxn>
                    <a:cxn ang="0">
                      <a:pos x="39" y="103"/>
                    </a:cxn>
                    <a:cxn ang="0">
                      <a:pos x="43" y="102"/>
                    </a:cxn>
                    <a:cxn ang="0">
                      <a:pos x="48" y="100"/>
                    </a:cxn>
                    <a:cxn ang="0">
                      <a:pos x="53" y="98"/>
                    </a:cxn>
                    <a:cxn ang="0">
                      <a:pos x="59" y="96"/>
                    </a:cxn>
                    <a:cxn ang="0">
                      <a:pos x="65" y="92"/>
                    </a:cxn>
                    <a:cxn ang="0">
                      <a:pos x="72" y="87"/>
                    </a:cxn>
                    <a:cxn ang="0">
                      <a:pos x="78" y="82"/>
                    </a:cxn>
                    <a:cxn ang="0">
                      <a:pos x="84" y="76"/>
                    </a:cxn>
                    <a:cxn ang="0">
                      <a:pos x="88" y="70"/>
                    </a:cxn>
                    <a:cxn ang="0">
                      <a:pos x="92" y="65"/>
                    </a:cxn>
                    <a:cxn ang="0">
                      <a:pos x="95" y="61"/>
                    </a:cxn>
                    <a:cxn ang="0">
                      <a:pos x="97" y="56"/>
                    </a:cxn>
                    <a:cxn ang="0">
                      <a:pos x="99" y="53"/>
                    </a:cxn>
                    <a:cxn ang="0">
                      <a:pos x="99" y="50"/>
                    </a:cxn>
                    <a:cxn ang="0">
                      <a:pos x="100" y="47"/>
                    </a:cxn>
                    <a:cxn ang="0">
                      <a:pos x="103" y="36"/>
                    </a:cxn>
                    <a:cxn ang="0">
                      <a:pos x="105" y="26"/>
                    </a:cxn>
                    <a:cxn ang="0">
                      <a:pos x="105" y="18"/>
                    </a:cxn>
                    <a:cxn ang="0">
                      <a:pos x="103" y="11"/>
                    </a:cxn>
                    <a:cxn ang="0">
                      <a:pos x="101" y="6"/>
                    </a:cxn>
                    <a:cxn ang="0">
                      <a:pos x="99" y="2"/>
                    </a:cxn>
                    <a:cxn ang="0">
                      <a:pos x="98" y="0"/>
                    </a:cxn>
                    <a:cxn ang="0">
                      <a:pos x="97" y="0"/>
                    </a:cxn>
                    <a:cxn ang="0">
                      <a:pos x="98" y="1"/>
                    </a:cxn>
                    <a:cxn ang="0">
                      <a:pos x="98" y="6"/>
                    </a:cxn>
                    <a:cxn ang="0">
                      <a:pos x="98" y="14"/>
                    </a:cxn>
                    <a:cxn ang="0">
                      <a:pos x="96" y="23"/>
                    </a:cxn>
                    <a:cxn ang="0">
                      <a:pos x="93" y="34"/>
                    </a:cxn>
                    <a:cxn ang="0">
                      <a:pos x="87" y="46"/>
                    </a:cxn>
                    <a:cxn ang="0">
                      <a:pos x="76" y="59"/>
                    </a:cxn>
                    <a:cxn ang="0">
                      <a:pos x="62" y="72"/>
                    </a:cxn>
                    <a:cxn ang="0">
                      <a:pos x="59" y="74"/>
                    </a:cxn>
                    <a:cxn ang="0">
                      <a:pos x="55" y="77"/>
                    </a:cxn>
                    <a:cxn ang="0">
                      <a:pos x="51" y="79"/>
                    </a:cxn>
                    <a:cxn ang="0">
                      <a:pos x="46" y="82"/>
                    </a:cxn>
                    <a:cxn ang="0">
                      <a:pos x="40" y="84"/>
                    </a:cxn>
                    <a:cxn ang="0">
                      <a:pos x="35" y="87"/>
                    </a:cxn>
                    <a:cxn ang="0">
                      <a:pos x="29" y="88"/>
                    </a:cxn>
                    <a:cxn ang="0">
                      <a:pos x="22" y="89"/>
                    </a:cxn>
                    <a:cxn ang="0">
                      <a:pos x="16" y="90"/>
                    </a:cxn>
                    <a:cxn ang="0">
                      <a:pos x="11" y="90"/>
                    </a:cxn>
                    <a:cxn ang="0">
                      <a:pos x="7" y="90"/>
                    </a:cxn>
                    <a:cxn ang="0">
                      <a:pos x="4" y="90"/>
                    </a:cxn>
                    <a:cxn ang="0">
                      <a:pos x="2" y="90"/>
                    </a:cxn>
                    <a:cxn ang="0">
                      <a:pos x="0" y="90"/>
                    </a:cxn>
                    <a:cxn ang="0">
                      <a:pos x="1" y="92"/>
                    </a:cxn>
                    <a:cxn ang="0">
                      <a:pos x="2" y="93"/>
                    </a:cxn>
                    <a:cxn ang="0">
                      <a:pos x="6" y="96"/>
                    </a:cxn>
                    <a:cxn ang="0">
                      <a:pos x="11" y="98"/>
                    </a:cxn>
                    <a:cxn ang="0">
                      <a:pos x="17" y="100"/>
                    </a:cxn>
                    <a:cxn ang="0">
                      <a:pos x="26" y="102"/>
                    </a:cxn>
                    <a:cxn ang="0">
                      <a:pos x="36" y="103"/>
                    </a:cxn>
                  </a:cxnLst>
                  <a:rect l="0" t="0" r="r" b="b"/>
                  <a:pathLst>
                    <a:path w="106" h="104">
                      <a:moveTo>
                        <a:pt x="36" y="103"/>
                      </a:moveTo>
                      <a:lnTo>
                        <a:pt x="39" y="103"/>
                      </a:lnTo>
                      <a:lnTo>
                        <a:pt x="43" y="102"/>
                      </a:lnTo>
                      <a:lnTo>
                        <a:pt x="48" y="100"/>
                      </a:lnTo>
                      <a:lnTo>
                        <a:pt x="53" y="98"/>
                      </a:lnTo>
                      <a:lnTo>
                        <a:pt x="59" y="96"/>
                      </a:lnTo>
                      <a:lnTo>
                        <a:pt x="65" y="92"/>
                      </a:lnTo>
                      <a:lnTo>
                        <a:pt x="72" y="87"/>
                      </a:lnTo>
                      <a:lnTo>
                        <a:pt x="78" y="82"/>
                      </a:lnTo>
                      <a:lnTo>
                        <a:pt x="84" y="76"/>
                      </a:lnTo>
                      <a:lnTo>
                        <a:pt x="88" y="70"/>
                      </a:lnTo>
                      <a:lnTo>
                        <a:pt x="92" y="65"/>
                      </a:lnTo>
                      <a:lnTo>
                        <a:pt x="95" y="61"/>
                      </a:lnTo>
                      <a:lnTo>
                        <a:pt x="97" y="56"/>
                      </a:lnTo>
                      <a:lnTo>
                        <a:pt x="99" y="53"/>
                      </a:lnTo>
                      <a:lnTo>
                        <a:pt x="99" y="50"/>
                      </a:lnTo>
                      <a:lnTo>
                        <a:pt x="100" y="47"/>
                      </a:lnTo>
                      <a:lnTo>
                        <a:pt x="103" y="36"/>
                      </a:lnTo>
                      <a:lnTo>
                        <a:pt x="105" y="26"/>
                      </a:lnTo>
                      <a:lnTo>
                        <a:pt x="105" y="18"/>
                      </a:lnTo>
                      <a:lnTo>
                        <a:pt x="103" y="11"/>
                      </a:lnTo>
                      <a:lnTo>
                        <a:pt x="101" y="6"/>
                      </a:lnTo>
                      <a:lnTo>
                        <a:pt x="99" y="2"/>
                      </a:lnTo>
                      <a:lnTo>
                        <a:pt x="98" y="0"/>
                      </a:lnTo>
                      <a:lnTo>
                        <a:pt x="97" y="0"/>
                      </a:lnTo>
                      <a:lnTo>
                        <a:pt x="98" y="1"/>
                      </a:lnTo>
                      <a:lnTo>
                        <a:pt x="98" y="6"/>
                      </a:lnTo>
                      <a:lnTo>
                        <a:pt x="98" y="14"/>
                      </a:lnTo>
                      <a:lnTo>
                        <a:pt x="96" y="23"/>
                      </a:lnTo>
                      <a:lnTo>
                        <a:pt x="93" y="34"/>
                      </a:lnTo>
                      <a:lnTo>
                        <a:pt x="87" y="46"/>
                      </a:lnTo>
                      <a:lnTo>
                        <a:pt x="76" y="59"/>
                      </a:lnTo>
                      <a:lnTo>
                        <a:pt x="62" y="72"/>
                      </a:lnTo>
                      <a:lnTo>
                        <a:pt x="59" y="74"/>
                      </a:lnTo>
                      <a:lnTo>
                        <a:pt x="55" y="77"/>
                      </a:lnTo>
                      <a:lnTo>
                        <a:pt x="51" y="79"/>
                      </a:lnTo>
                      <a:lnTo>
                        <a:pt x="46" y="82"/>
                      </a:lnTo>
                      <a:lnTo>
                        <a:pt x="40" y="84"/>
                      </a:lnTo>
                      <a:lnTo>
                        <a:pt x="35" y="87"/>
                      </a:lnTo>
                      <a:lnTo>
                        <a:pt x="29" y="88"/>
                      </a:lnTo>
                      <a:lnTo>
                        <a:pt x="22" y="89"/>
                      </a:lnTo>
                      <a:lnTo>
                        <a:pt x="16" y="90"/>
                      </a:lnTo>
                      <a:lnTo>
                        <a:pt x="11" y="90"/>
                      </a:lnTo>
                      <a:lnTo>
                        <a:pt x="7" y="90"/>
                      </a:lnTo>
                      <a:lnTo>
                        <a:pt x="4" y="90"/>
                      </a:lnTo>
                      <a:lnTo>
                        <a:pt x="2" y="90"/>
                      </a:lnTo>
                      <a:lnTo>
                        <a:pt x="0" y="90"/>
                      </a:lnTo>
                      <a:lnTo>
                        <a:pt x="1" y="92"/>
                      </a:lnTo>
                      <a:lnTo>
                        <a:pt x="2" y="93"/>
                      </a:lnTo>
                      <a:lnTo>
                        <a:pt x="6" y="96"/>
                      </a:lnTo>
                      <a:lnTo>
                        <a:pt x="11" y="98"/>
                      </a:lnTo>
                      <a:lnTo>
                        <a:pt x="17" y="100"/>
                      </a:lnTo>
                      <a:lnTo>
                        <a:pt x="26" y="102"/>
                      </a:lnTo>
                      <a:lnTo>
                        <a:pt x="36" y="103"/>
                      </a:lnTo>
                    </a:path>
                  </a:pathLst>
                </a:custGeom>
                <a:solidFill>
                  <a:srgbClr val="11B3A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87" name="Freeform 375"/>
                <p:cNvSpPr>
                  <a:spLocks/>
                </p:cNvSpPr>
                <p:nvPr/>
              </p:nvSpPr>
              <p:spPr bwMode="auto">
                <a:xfrm>
                  <a:off x="1176" y="3501"/>
                  <a:ext cx="56" cy="9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8"/>
                    </a:cxn>
                    <a:cxn ang="0">
                      <a:pos x="0" y="97"/>
                    </a:cxn>
                    <a:cxn ang="0">
                      <a:pos x="1" y="95"/>
                    </a:cxn>
                    <a:cxn ang="0">
                      <a:pos x="3" y="93"/>
                    </a:cxn>
                    <a:cxn ang="0">
                      <a:pos x="4" y="88"/>
                    </a:cxn>
                    <a:cxn ang="0">
                      <a:pos x="6" y="84"/>
                    </a:cxn>
                    <a:cxn ang="0">
                      <a:pos x="9" y="79"/>
                    </a:cxn>
                    <a:cxn ang="0">
                      <a:pos x="11" y="73"/>
                    </a:cxn>
                    <a:cxn ang="0">
                      <a:pos x="14" y="68"/>
                    </a:cxn>
                    <a:cxn ang="0">
                      <a:pos x="16" y="63"/>
                    </a:cxn>
                    <a:cxn ang="0">
                      <a:pos x="19" y="62"/>
                    </a:cxn>
                    <a:cxn ang="0">
                      <a:pos x="22" y="61"/>
                    </a:cxn>
                    <a:cxn ang="0">
                      <a:pos x="25" y="62"/>
                    </a:cxn>
                    <a:cxn ang="0">
                      <a:pos x="29" y="63"/>
                    </a:cxn>
                    <a:cxn ang="0">
                      <a:pos x="33" y="63"/>
                    </a:cxn>
                    <a:cxn ang="0">
                      <a:pos x="38" y="63"/>
                    </a:cxn>
                    <a:cxn ang="0">
                      <a:pos x="43" y="63"/>
                    </a:cxn>
                    <a:cxn ang="0">
                      <a:pos x="48" y="61"/>
                    </a:cxn>
                    <a:cxn ang="0">
                      <a:pos x="51" y="58"/>
                    </a:cxn>
                    <a:cxn ang="0">
                      <a:pos x="54" y="57"/>
                    </a:cxn>
                    <a:cxn ang="0">
                      <a:pos x="55" y="55"/>
                    </a:cxn>
                    <a:cxn ang="0">
                      <a:pos x="55" y="53"/>
                    </a:cxn>
                    <a:cxn ang="0">
                      <a:pos x="54" y="51"/>
                    </a:cxn>
                    <a:cxn ang="0">
                      <a:pos x="53" y="51"/>
                    </a:cxn>
                    <a:cxn ang="0">
                      <a:pos x="51" y="49"/>
                    </a:cxn>
                    <a:cxn ang="0">
                      <a:pos x="45" y="42"/>
                    </a:cxn>
                    <a:cxn ang="0">
                      <a:pos x="36" y="34"/>
                    </a:cxn>
                    <a:cxn ang="0">
                      <a:pos x="26" y="25"/>
                    </a:cxn>
                    <a:cxn ang="0">
                      <a:pos x="16" y="15"/>
                    </a:cxn>
                    <a:cxn ang="0">
                      <a:pos x="8" y="8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6" h="99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0" y="97"/>
                      </a:lnTo>
                      <a:lnTo>
                        <a:pt x="1" y="95"/>
                      </a:lnTo>
                      <a:lnTo>
                        <a:pt x="3" y="93"/>
                      </a:lnTo>
                      <a:lnTo>
                        <a:pt x="4" y="88"/>
                      </a:lnTo>
                      <a:lnTo>
                        <a:pt x="6" y="84"/>
                      </a:lnTo>
                      <a:lnTo>
                        <a:pt x="9" y="79"/>
                      </a:lnTo>
                      <a:lnTo>
                        <a:pt x="11" y="73"/>
                      </a:lnTo>
                      <a:lnTo>
                        <a:pt x="14" y="68"/>
                      </a:lnTo>
                      <a:lnTo>
                        <a:pt x="16" y="63"/>
                      </a:lnTo>
                      <a:lnTo>
                        <a:pt x="19" y="62"/>
                      </a:lnTo>
                      <a:lnTo>
                        <a:pt x="22" y="61"/>
                      </a:lnTo>
                      <a:lnTo>
                        <a:pt x="25" y="62"/>
                      </a:lnTo>
                      <a:lnTo>
                        <a:pt x="29" y="63"/>
                      </a:lnTo>
                      <a:lnTo>
                        <a:pt x="33" y="63"/>
                      </a:lnTo>
                      <a:lnTo>
                        <a:pt x="38" y="63"/>
                      </a:lnTo>
                      <a:lnTo>
                        <a:pt x="43" y="63"/>
                      </a:lnTo>
                      <a:lnTo>
                        <a:pt x="48" y="61"/>
                      </a:lnTo>
                      <a:lnTo>
                        <a:pt x="51" y="58"/>
                      </a:lnTo>
                      <a:lnTo>
                        <a:pt x="54" y="57"/>
                      </a:lnTo>
                      <a:lnTo>
                        <a:pt x="55" y="55"/>
                      </a:lnTo>
                      <a:lnTo>
                        <a:pt x="55" y="53"/>
                      </a:lnTo>
                      <a:lnTo>
                        <a:pt x="54" y="51"/>
                      </a:lnTo>
                      <a:lnTo>
                        <a:pt x="53" y="51"/>
                      </a:lnTo>
                      <a:lnTo>
                        <a:pt x="51" y="49"/>
                      </a:lnTo>
                      <a:lnTo>
                        <a:pt x="45" y="42"/>
                      </a:lnTo>
                      <a:lnTo>
                        <a:pt x="36" y="34"/>
                      </a:lnTo>
                      <a:lnTo>
                        <a:pt x="26" y="25"/>
                      </a:lnTo>
                      <a:lnTo>
                        <a:pt x="16" y="15"/>
                      </a:lnTo>
                      <a:lnTo>
                        <a:pt x="8" y="8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88" name="Freeform 376"/>
                <p:cNvSpPr>
                  <a:spLocks/>
                </p:cNvSpPr>
                <p:nvPr/>
              </p:nvSpPr>
              <p:spPr bwMode="auto">
                <a:xfrm>
                  <a:off x="751" y="3608"/>
                  <a:ext cx="54" cy="9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8"/>
                    </a:cxn>
                    <a:cxn ang="0">
                      <a:pos x="0" y="95"/>
                    </a:cxn>
                    <a:cxn ang="0">
                      <a:pos x="2" y="92"/>
                    </a:cxn>
                    <a:cxn ang="0">
                      <a:pos x="4" y="89"/>
                    </a:cxn>
                    <a:cxn ang="0">
                      <a:pos x="6" y="84"/>
                    </a:cxn>
                    <a:cxn ang="0">
                      <a:pos x="8" y="79"/>
                    </a:cxn>
                    <a:cxn ang="0">
                      <a:pos x="11" y="74"/>
                    </a:cxn>
                    <a:cxn ang="0">
                      <a:pos x="13" y="68"/>
                    </a:cxn>
                    <a:cxn ang="0">
                      <a:pos x="16" y="64"/>
                    </a:cxn>
                    <a:cxn ang="0">
                      <a:pos x="18" y="61"/>
                    </a:cxn>
                    <a:cxn ang="0">
                      <a:pos x="21" y="61"/>
                    </a:cxn>
                    <a:cxn ang="0">
                      <a:pos x="24" y="61"/>
                    </a:cxn>
                    <a:cxn ang="0">
                      <a:pos x="27" y="62"/>
                    </a:cxn>
                    <a:cxn ang="0">
                      <a:pos x="31" y="63"/>
                    </a:cxn>
                    <a:cxn ang="0">
                      <a:pos x="36" y="64"/>
                    </a:cxn>
                    <a:cxn ang="0">
                      <a:pos x="41" y="62"/>
                    </a:cxn>
                    <a:cxn ang="0">
                      <a:pos x="47" y="61"/>
                    </a:cxn>
                    <a:cxn ang="0">
                      <a:pos x="50" y="59"/>
                    </a:cxn>
                    <a:cxn ang="0">
                      <a:pos x="52" y="56"/>
                    </a:cxn>
                    <a:cxn ang="0">
                      <a:pos x="53" y="55"/>
                    </a:cxn>
                    <a:cxn ang="0">
                      <a:pos x="53" y="53"/>
                    </a:cxn>
                    <a:cxn ang="0">
                      <a:pos x="52" y="52"/>
                    </a:cxn>
                    <a:cxn ang="0">
                      <a:pos x="52" y="51"/>
                    </a:cxn>
                    <a:cxn ang="0">
                      <a:pos x="51" y="51"/>
                    </a:cxn>
                    <a:cxn ang="0">
                      <a:pos x="49" y="48"/>
                    </a:cxn>
                    <a:cxn ang="0">
                      <a:pos x="43" y="42"/>
                    </a:cxn>
                    <a:cxn ang="0">
                      <a:pos x="35" y="34"/>
                    </a:cxn>
                    <a:cxn ang="0">
                      <a:pos x="25" y="25"/>
                    </a:cxn>
                    <a:cxn ang="0">
                      <a:pos x="16" y="15"/>
                    </a:cxn>
                    <a:cxn ang="0">
                      <a:pos x="8" y="7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4" h="99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0" y="95"/>
                      </a:lnTo>
                      <a:lnTo>
                        <a:pt x="2" y="92"/>
                      </a:lnTo>
                      <a:lnTo>
                        <a:pt x="4" y="89"/>
                      </a:lnTo>
                      <a:lnTo>
                        <a:pt x="6" y="84"/>
                      </a:lnTo>
                      <a:lnTo>
                        <a:pt x="8" y="79"/>
                      </a:lnTo>
                      <a:lnTo>
                        <a:pt x="11" y="74"/>
                      </a:lnTo>
                      <a:lnTo>
                        <a:pt x="13" y="68"/>
                      </a:lnTo>
                      <a:lnTo>
                        <a:pt x="16" y="64"/>
                      </a:lnTo>
                      <a:lnTo>
                        <a:pt x="18" y="61"/>
                      </a:lnTo>
                      <a:lnTo>
                        <a:pt x="21" y="61"/>
                      </a:lnTo>
                      <a:lnTo>
                        <a:pt x="24" y="61"/>
                      </a:lnTo>
                      <a:lnTo>
                        <a:pt x="27" y="62"/>
                      </a:lnTo>
                      <a:lnTo>
                        <a:pt x="31" y="63"/>
                      </a:lnTo>
                      <a:lnTo>
                        <a:pt x="36" y="64"/>
                      </a:lnTo>
                      <a:lnTo>
                        <a:pt x="41" y="62"/>
                      </a:lnTo>
                      <a:lnTo>
                        <a:pt x="47" y="61"/>
                      </a:lnTo>
                      <a:lnTo>
                        <a:pt x="50" y="59"/>
                      </a:lnTo>
                      <a:lnTo>
                        <a:pt x="52" y="56"/>
                      </a:lnTo>
                      <a:lnTo>
                        <a:pt x="53" y="55"/>
                      </a:lnTo>
                      <a:lnTo>
                        <a:pt x="53" y="53"/>
                      </a:lnTo>
                      <a:lnTo>
                        <a:pt x="52" y="52"/>
                      </a:lnTo>
                      <a:lnTo>
                        <a:pt x="52" y="51"/>
                      </a:lnTo>
                      <a:lnTo>
                        <a:pt x="51" y="51"/>
                      </a:lnTo>
                      <a:lnTo>
                        <a:pt x="49" y="48"/>
                      </a:lnTo>
                      <a:lnTo>
                        <a:pt x="43" y="42"/>
                      </a:lnTo>
                      <a:lnTo>
                        <a:pt x="35" y="34"/>
                      </a:lnTo>
                      <a:lnTo>
                        <a:pt x="25" y="25"/>
                      </a:lnTo>
                      <a:lnTo>
                        <a:pt x="16" y="15"/>
                      </a:lnTo>
                      <a:lnTo>
                        <a:pt x="8" y="7"/>
                      </a:ln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89" name="Freeform 377"/>
                <p:cNvSpPr>
                  <a:spLocks/>
                </p:cNvSpPr>
                <p:nvPr/>
              </p:nvSpPr>
              <p:spPr bwMode="auto">
                <a:xfrm>
                  <a:off x="729" y="3478"/>
                  <a:ext cx="546" cy="181"/>
                </a:xfrm>
                <a:custGeom>
                  <a:avLst/>
                  <a:gdLst/>
                  <a:ahLst/>
                  <a:cxnLst>
                    <a:cxn ang="0">
                      <a:pos x="545" y="65"/>
                    </a:cxn>
                    <a:cxn ang="0">
                      <a:pos x="462" y="0"/>
                    </a:cxn>
                    <a:cxn ang="0">
                      <a:pos x="0" y="115"/>
                    </a:cxn>
                    <a:cxn ang="0">
                      <a:pos x="82" y="180"/>
                    </a:cxn>
                    <a:cxn ang="0">
                      <a:pos x="545" y="65"/>
                    </a:cxn>
                  </a:cxnLst>
                  <a:rect l="0" t="0" r="r" b="b"/>
                  <a:pathLst>
                    <a:path w="546" h="181">
                      <a:moveTo>
                        <a:pt x="545" y="65"/>
                      </a:moveTo>
                      <a:lnTo>
                        <a:pt x="462" y="0"/>
                      </a:lnTo>
                      <a:lnTo>
                        <a:pt x="0" y="115"/>
                      </a:lnTo>
                      <a:lnTo>
                        <a:pt x="82" y="180"/>
                      </a:lnTo>
                      <a:lnTo>
                        <a:pt x="545" y="65"/>
                      </a:lnTo>
                    </a:path>
                  </a:pathLst>
                </a:custGeom>
                <a:solidFill>
                  <a:srgbClr val="F5E1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90" name="Freeform 378"/>
                <p:cNvSpPr>
                  <a:spLocks/>
                </p:cNvSpPr>
                <p:nvPr/>
              </p:nvSpPr>
              <p:spPr bwMode="auto">
                <a:xfrm>
                  <a:off x="732" y="3593"/>
                  <a:ext cx="83" cy="77"/>
                </a:xfrm>
                <a:custGeom>
                  <a:avLst/>
                  <a:gdLst/>
                  <a:ahLst/>
                  <a:cxnLst>
                    <a:cxn ang="0">
                      <a:pos x="82" y="64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82" y="76"/>
                    </a:cxn>
                    <a:cxn ang="0">
                      <a:pos x="82" y="64"/>
                    </a:cxn>
                  </a:cxnLst>
                  <a:rect l="0" t="0" r="r" b="b"/>
                  <a:pathLst>
                    <a:path w="83" h="77">
                      <a:moveTo>
                        <a:pt x="82" y="64"/>
                      </a:move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82" y="76"/>
                      </a:lnTo>
                      <a:lnTo>
                        <a:pt x="82" y="64"/>
                      </a:lnTo>
                    </a:path>
                  </a:pathLst>
                </a:custGeom>
                <a:solidFill>
                  <a:srgbClr val="AE8317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91" name="Freeform 379"/>
                <p:cNvSpPr>
                  <a:spLocks/>
                </p:cNvSpPr>
                <p:nvPr/>
              </p:nvSpPr>
              <p:spPr bwMode="auto">
                <a:xfrm>
                  <a:off x="814" y="3543"/>
                  <a:ext cx="460" cy="127"/>
                </a:xfrm>
                <a:custGeom>
                  <a:avLst/>
                  <a:gdLst/>
                  <a:ahLst/>
                  <a:cxnLst>
                    <a:cxn ang="0">
                      <a:pos x="459" y="11"/>
                    </a:cxn>
                    <a:cxn ang="0">
                      <a:pos x="459" y="0"/>
                    </a:cxn>
                    <a:cxn ang="0">
                      <a:pos x="0" y="114"/>
                    </a:cxn>
                    <a:cxn ang="0">
                      <a:pos x="0" y="126"/>
                    </a:cxn>
                    <a:cxn ang="0">
                      <a:pos x="459" y="11"/>
                    </a:cxn>
                  </a:cxnLst>
                  <a:rect l="0" t="0" r="r" b="b"/>
                  <a:pathLst>
                    <a:path w="460" h="127">
                      <a:moveTo>
                        <a:pt x="459" y="11"/>
                      </a:moveTo>
                      <a:lnTo>
                        <a:pt x="459" y="0"/>
                      </a:lnTo>
                      <a:lnTo>
                        <a:pt x="0" y="114"/>
                      </a:lnTo>
                      <a:lnTo>
                        <a:pt x="0" y="126"/>
                      </a:lnTo>
                      <a:lnTo>
                        <a:pt x="459" y="11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92" name="Freeform 380"/>
                <p:cNvSpPr>
                  <a:spLocks/>
                </p:cNvSpPr>
                <p:nvPr/>
              </p:nvSpPr>
              <p:spPr bwMode="auto">
                <a:xfrm>
                  <a:off x="1109" y="3423"/>
                  <a:ext cx="122" cy="140"/>
                </a:xfrm>
                <a:custGeom>
                  <a:avLst/>
                  <a:gdLst/>
                  <a:ahLst/>
                  <a:cxnLst>
                    <a:cxn ang="0">
                      <a:pos x="51" y="0"/>
                    </a:cxn>
                    <a:cxn ang="0">
                      <a:pos x="0" y="139"/>
                    </a:cxn>
                    <a:cxn ang="0">
                      <a:pos x="121" y="108"/>
                    </a:cxn>
                    <a:cxn ang="0">
                      <a:pos x="51" y="0"/>
                    </a:cxn>
                  </a:cxnLst>
                  <a:rect l="0" t="0" r="r" b="b"/>
                  <a:pathLst>
                    <a:path w="122" h="140">
                      <a:moveTo>
                        <a:pt x="51" y="0"/>
                      </a:moveTo>
                      <a:lnTo>
                        <a:pt x="0" y="139"/>
                      </a:lnTo>
                      <a:lnTo>
                        <a:pt x="121" y="108"/>
                      </a:lnTo>
                      <a:lnTo>
                        <a:pt x="51" y="0"/>
                      </a:lnTo>
                    </a:path>
                  </a:pathLst>
                </a:custGeom>
                <a:solidFill>
                  <a:srgbClr val="FFB74A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93" name="Freeform 381"/>
                <p:cNvSpPr>
                  <a:spLocks/>
                </p:cNvSpPr>
                <p:nvPr/>
              </p:nvSpPr>
              <p:spPr bwMode="auto">
                <a:xfrm>
                  <a:off x="1070" y="3423"/>
                  <a:ext cx="92" cy="141"/>
                </a:xfrm>
                <a:custGeom>
                  <a:avLst/>
                  <a:gdLst/>
                  <a:ahLst/>
                  <a:cxnLst>
                    <a:cxn ang="0">
                      <a:pos x="91" y="0"/>
                    </a:cxn>
                    <a:cxn ang="0">
                      <a:pos x="0" y="101"/>
                    </a:cxn>
                    <a:cxn ang="0">
                      <a:pos x="38" y="140"/>
                    </a:cxn>
                    <a:cxn ang="0">
                      <a:pos x="91" y="0"/>
                    </a:cxn>
                  </a:cxnLst>
                  <a:rect l="0" t="0" r="r" b="b"/>
                  <a:pathLst>
                    <a:path w="92" h="141">
                      <a:moveTo>
                        <a:pt x="91" y="0"/>
                      </a:moveTo>
                      <a:lnTo>
                        <a:pt x="0" y="101"/>
                      </a:lnTo>
                      <a:lnTo>
                        <a:pt x="38" y="140"/>
                      </a:lnTo>
                      <a:lnTo>
                        <a:pt x="91" y="0"/>
                      </a:lnTo>
                    </a:path>
                  </a:pathLst>
                </a:custGeom>
                <a:solidFill>
                  <a:srgbClr val="D781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94" name="Freeform 382"/>
                <p:cNvSpPr>
                  <a:spLocks/>
                </p:cNvSpPr>
                <p:nvPr/>
              </p:nvSpPr>
              <p:spPr bwMode="auto">
                <a:xfrm>
                  <a:off x="826" y="3511"/>
                  <a:ext cx="94" cy="123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0" y="122"/>
                    </a:cxn>
                    <a:cxn ang="0">
                      <a:pos x="93" y="98"/>
                    </a:cxn>
                    <a:cxn ang="0">
                      <a:pos x="93" y="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94" h="123">
                      <a:moveTo>
                        <a:pt x="0" y="23"/>
                      </a:moveTo>
                      <a:lnTo>
                        <a:pt x="0" y="122"/>
                      </a:lnTo>
                      <a:lnTo>
                        <a:pt x="93" y="98"/>
                      </a:lnTo>
                      <a:lnTo>
                        <a:pt x="93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EDF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95" name="Freeform 383"/>
                <p:cNvSpPr>
                  <a:spLocks/>
                </p:cNvSpPr>
                <p:nvPr/>
              </p:nvSpPr>
              <p:spPr bwMode="auto">
                <a:xfrm>
                  <a:off x="796" y="3505"/>
                  <a:ext cx="31" cy="12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9"/>
                    </a:cxn>
                    <a:cxn ang="0">
                      <a:pos x="30" y="128"/>
                    </a:cxn>
                    <a:cxn ang="0">
                      <a:pos x="30" y="2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1" h="129">
                      <a:moveTo>
                        <a:pt x="0" y="0"/>
                      </a:moveTo>
                      <a:lnTo>
                        <a:pt x="0" y="99"/>
                      </a:lnTo>
                      <a:lnTo>
                        <a:pt x="30" y="128"/>
                      </a:lnTo>
                      <a:lnTo>
                        <a:pt x="30" y="2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DAF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96" name="Freeform 384"/>
                <p:cNvSpPr>
                  <a:spLocks/>
                </p:cNvSpPr>
                <p:nvPr/>
              </p:nvSpPr>
              <p:spPr bwMode="auto">
                <a:xfrm>
                  <a:off x="795" y="3483"/>
                  <a:ext cx="125" cy="52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31" y="51"/>
                    </a:cxn>
                    <a:cxn ang="0">
                      <a:pos x="124" y="27"/>
                    </a:cxn>
                    <a:cxn ang="0">
                      <a:pos x="92" y="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125" h="52">
                      <a:moveTo>
                        <a:pt x="0" y="23"/>
                      </a:moveTo>
                      <a:lnTo>
                        <a:pt x="31" y="51"/>
                      </a:lnTo>
                      <a:lnTo>
                        <a:pt x="124" y="27"/>
                      </a:lnTo>
                      <a:lnTo>
                        <a:pt x="92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FEFFB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97" name="Freeform 385"/>
                <p:cNvSpPr>
                  <a:spLocks/>
                </p:cNvSpPr>
                <p:nvPr/>
              </p:nvSpPr>
              <p:spPr bwMode="auto">
                <a:xfrm>
                  <a:off x="946" y="3458"/>
                  <a:ext cx="122" cy="132"/>
                </a:xfrm>
                <a:custGeom>
                  <a:avLst/>
                  <a:gdLst/>
                  <a:ahLst/>
                  <a:cxnLst>
                    <a:cxn ang="0">
                      <a:pos x="60" y="129"/>
                    </a:cxn>
                    <a:cxn ang="0">
                      <a:pos x="72" y="125"/>
                    </a:cxn>
                    <a:cxn ang="0">
                      <a:pos x="83" y="118"/>
                    </a:cxn>
                    <a:cxn ang="0">
                      <a:pos x="94" y="110"/>
                    </a:cxn>
                    <a:cxn ang="0">
                      <a:pos x="103" y="100"/>
                    </a:cxn>
                    <a:cxn ang="0">
                      <a:pos x="110" y="89"/>
                    </a:cxn>
                    <a:cxn ang="0">
                      <a:pos x="115" y="76"/>
                    </a:cxn>
                    <a:cxn ang="0">
                      <a:pos x="119" y="63"/>
                    </a:cxn>
                    <a:cxn ang="0">
                      <a:pos x="121" y="50"/>
                    </a:cxn>
                    <a:cxn ang="0">
                      <a:pos x="119" y="37"/>
                    </a:cxn>
                    <a:cxn ang="0">
                      <a:pos x="115" y="26"/>
                    </a:cxn>
                    <a:cxn ang="0">
                      <a:pos x="110" y="17"/>
                    </a:cxn>
                    <a:cxn ang="0">
                      <a:pos x="103" y="10"/>
                    </a:cxn>
                    <a:cxn ang="0">
                      <a:pos x="94" y="4"/>
                    </a:cxn>
                    <a:cxn ang="0">
                      <a:pos x="83" y="0"/>
                    </a:cxn>
                    <a:cxn ang="0">
                      <a:pos x="72" y="0"/>
                    </a:cxn>
                    <a:cxn ang="0">
                      <a:pos x="60" y="1"/>
                    </a:cxn>
                    <a:cxn ang="0">
                      <a:pos x="47" y="5"/>
                    </a:cxn>
                    <a:cxn ang="0">
                      <a:pos x="36" y="12"/>
                    </a:cxn>
                    <a:cxn ang="0">
                      <a:pos x="26" y="20"/>
                    </a:cxn>
                    <a:cxn ang="0">
                      <a:pos x="17" y="30"/>
                    </a:cxn>
                    <a:cxn ang="0">
                      <a:pos x="10" y="42"/>
                    </a:cxn>
                    <a:cxn ang="0">
                      <a:pos x="4" y="54"/>
                    </a:cxn>
                    <a:cxn ang="0">
                      <a:pos x="0" y="67"/>
                    </a:cxn>
                    <a:cxn ang="0">
                      <a:pos x="0" y="80"/>
                    </a:cxn>
                    <a:cxn ang="0">
                      <a:pos x="0" y="93"/>
                    </a:cxn>
                    <a:cxn ang="0">
                      <a:pos x="4" y="104"/>
                    </a:cxn>
                    <a:cxn ang="0">
                      <a:pos x="10" y="113"/>
                    </a:cxn>
                    <a:cxn ang="0">
                      <a:pos x="17" y="121"/>
                    </a:cxn>
                    <a:cxn ang="0">
                      <a:pos x="26" y="126"/>
                    </a:cxn>
                    <a:cxn ang="0">
                      <a:pos x="36" y="130"/>
                    </a:cxn>
                    <a:cxn ang="0">
                      <a:pos x="47" y="131"/>
                    </a:cxn>
                    <a:cxn ang="0">
                      <a:pos x="60" y="129"/>
                    </a:cxn>
                  </a:cxnLst>
                  <a:rect l="0" t="0" r="r" b="b"/>
                  <a:pathLst>
                    <a:path w="122" h="132">
                      <a:moveTo>
                        <a:pt x="60" y="129"/>
                      </a:moveTo>
                      <a:lnTo>
                        <a:pt x="72" y="125"/>
                      </a:lnTo>
                      <a:lnTo>
                        <a:pt x="83" y="118"/>
                      </a:lnTo>
                      <a:lnTo>
                        <a:pt x="94" y="110"/>
                      </a:lnTo>
                      <a:lnTo>
                        <a:pt x="103" y="100"/>
                      </a:lnTo>
                      <a:lnTo>
                        <a:pt x="110" y="89"/>
                      </a:lnTo>
                      <a:lnTo>
                        <a:pt x="115" y="76"/>
                      </a:lnTo>
                      <a:lnTo>
                        <a:pt x="119" y="63"/>
                      </a:lnTo>
                      <a:lnTo>
                        <a:pt x="121" y="50"/>
                      </a:lnTo>
                      <a:lnTo>
                        <a:pt x="119" y="37"/>
                      </a:lnTo>
                      <a:lnTo>
                        <a:pt x="115" y="26"/>
                      </a:lnTo>
                      <a:lnTo>
                        <a:pt x="110" y="17"/>
                      </a:lnTo>
                      <a:lnTo>
                        <a:pt x="103" y="10"/>
                      </a:lnTo>
                      <a:lnTo>
                        <a:pt x="94" y="4"/>
                      </a:lnTo>
                      <a:lnTo>
                        <a:pt x="83" y="0"/>
                      </a:lnTo>
                      <a:lnTo>
                        <a:pt x="72" y="0"/>
                      </a:lnTo>
                      <a:lnTo>
                        <a:pt x="60" y="1"/>
                      </a:lnTo>
                      <a:lnTo>
                        <a:pt x="47" y="5"/>
                      </a:lnTo>
                      <a:lnTo>
                        <a:pt x="36" y="12"/>
                      </a:lnTo>
                      <a:lnTo>
                        <a:pt x="26" y="20"/>
                      </a:lnTo>
                      <a:lnTo>
                        <a:pt x="17" y="30"/>
                      </a:lnTo>
                      <a:lnTo>
                        <a:pt x="10" y="42"/>
                      </a:lnTo>
                      <a:lnTo>
                        <a:pt x="4" y="54"/>
                      </a:lnTo>
                      <a:lnTo>
                        <a:pt x="0" y="67"/>
                      </a:lnTo>
                      <a:lnTo>
                        <a:pt x="0" y="80"/>
                      </a:lnTo>
                      <a:lnTo>
                        <a:pt x="0" y="93"/>
                      </a:lnTo>
                      <a:lnTo>
                        <a:pt x="4" y="104"/>
                      </a:lnTo>
                      <a:lnTo>
                        <a:pt x="10" y="113"/>
                      </a:lnTo>
                      <a:lnTo>
                        <a:pt x="17" y="121"/>
                      </a:lnTo>
                      <a:lnTo>
                        <a:pt x="26" y="126"/>
                      </a:lnTo>
                      <a:lnTo>
                        <a:pt x="36" y="130"/>
                      </a:lnTo>
                      <a:lnTo>
                        <a:pt x="47" y="131"/>
                      </a:lnTo>
                      <a:lnTo>
                        <a:pt x="60" y="129"/>
                      </a:lnTo>
                    </a:path>
                  </a:pathLst>
                </a:custGeom>
                <a:solidFill>
                  <a:srgbClr val="B0F8F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98" name="Freeform 386"/>
                <p:cNvSpPr>
                  <a:spLocks/>
                </p:cNvSpPr>
                <p:nvPr/>
              </p:nvSpPr>
              <p:spPr bwMode="auto">
                <a:xfrm>
                  <a:off x="959" y="3484"/>
                  <a:ext cx="107" cy="104"/>
                </a:xfrm>
                <a:custGeom>
                  <a:avLst/>
                  <a:gdLst/>
                  <a:ahLst/>
                  <a:cxnLst>
                    <a:cxn ang="0">
                      <a:pos x="37" y="103"/>
                    </a:cxn>
                    <a:cxn ang="0">
                      <a:pos x="40" y="103"/>
                    </a:cxn>
                    <a:cxn ang="0">
                      <a:pos x="44" y="102"/>
                    </a:cxn>
                    <a:cxn ang="0">
                      <a:pos x="48" y="101"/>
                    </a:cxn>
                    <a:cxn ang="0">
                      <a:pos x="54" y="99"/>
                    </a:cxn>
                    <a:cxn ang="0">
                      <a:pos x="60" y="97"/>
                    </a:cxn>
                    <a:cxn ang="0">
                      <a:pos x="66" y="92"/>
                    </a:cxn>
                    <a:cxn ang="0">
                      <a:pos x="72" y="88"/>
                    </a:cxn>
                    <a:cxn ang="0">
                      <a:pos x="78" y="82"/>
                    </a:cxn>
                    <a:cxn ang="0">
                      <a:pos x="84" y="77"/>
                    </a:cxn>
                    <a:cxn ang="0">
                      <a:pos x="90" y="71"/>
                    </a:cxn>
                    <a:cxn ang="0">
                      <a:pos x="93" y="66"/>
                    </a:cxn>
                    <a:cxn ang="0">
                      <a:pos x="96" y="61"/>
                    </a:cxn>
                    <a:cxn ang="0">
                      <a:pos x="98" y="56"/>
                    </a:cxn>
                    <a:cxn ang="0">
                      <a:pos x="99" y="53"/>
                    </a:cxn>
                    <a:cxn ang="0">
                      <a:pos x="100" y="51"/>
                    </a:cxn>
                    <a:cxn ang="0">
                      <a:pos x="102" y="48"/>
                    </a:cxn>
                    <a:cxn ang="0">
                      <a:pos x="105" y="36"/>
                    </a:cxn>
                    <a:cxn ang="0">
                      <a:pos x="106" y="27"/>
                    </a:cxn>
                    <a:cxn ang="0">
                      <a:pos x="106" y="19"/>
                    </a:cxn>
                    <a:cxn ang="0">
                      <a:pos x="104" y="12"/>
                    </a:cxn>
                    <a:cxn ang="0">
                      <a:pos x="102" y="6"/>
                    </a:cxn>
                    <a:cxn ang="0">
                      <a:pos x="100" y="3"/>
                    </a:cxn>
                    <a:cxn ang="0">
                      <a:pos x="99" y="0"/>
                    </a:cxn>
                    <a:cxn ang="0">
                      <a:pos x="99" y="1"/>
                    </a:cxn>
                    <a:cxn ang="0">
                      <a:pos x="99" y="6"/>
                    </a:cxn>
                    <a:cxn ang="0">
                      <a:pos x="99" y="14"/>
                    </a:cxn>
                    <a:cxn ang="0">
                      <a:pos x="97" y="24"/>
                    </a:cxn>
                    <a:cxn ang="0">
                      <a:pos x="94" y="35"/>
                    </a:cxn>
                    <a:cxn ang="0">
                      <a:pos x="87" y="47"/>
                    </a:cxn>
                    <a:cxn ang="0">
                      <a:pos x="78" y="60"/>
                    </a:cxn>
                    <a:cxn ang="0">
                      <a:pos x="63" y="72"/>
                    </a:cxn>
                    <a:cxn ang="0">
                      <a:pos x="60" y="75"/>
                    </a:cxn>
                    <a:cxn ang="0">
                      <a:pos x="56" y="77"/>
                    </a:cxn>
                    <a:cxn ang="0">
                      <a:pos x="51" y="80"/>
                    </a:cxn>
                    <a:cxn ang="0">
                      <a:pos x="47" y="82"/>
                    </a:cxn>
                    <a:cxn ang="0">
                      <a:pos x="41" y="85"/>
                    </a:cxn>
                    <a:cxn ang="0">
                      <a:pos x="35" y="87"/>
                    </a:cxn>
                    <a:cxn ang="0">
                      <a:pos x="29" y="88"/>
                    </a:cxn>
                    <a:cxn ang="0">
                      <a:pos x="22" y="90"/>
                    </a:cxn>
                    <a:cxn ang="0">
                      <a:pos x="16" y="90"/>
                    </a:cxn>
                    <a:cxn ang="0">
                      <a:pos x="12" y="91"/>
                    </a:cxn>
                    <a:cxn ang="0">
                      <a:pos x="8" y="91"/>
                    </a:cxn>
                    <a:cxn ang="0">
                      <a:pos x="5" y="91"/>
                    </a:cxn>
                    <a:cxn ang="0">
                      <a:pos x="3" y="91"/>
                    </a:cxn>
                    <a:cxn ang="0">
                      <a:pos x="1" y="90"/>
                    </a:cxn>
                    <a:cxn ang="0">
                      <a:pos x="0" y="90"/>
                    </a:cxn>
                    <a:cxn ang="0">
                      <a:pos x="0" y="91"/>
                    </a:cxn>
                    <a:cxn ang="0">
                      <a:pos x="1" y="92"/>
                    </a:cxn>
                    <a:cxn ang="0">
                      <a:pos x="3" y="94"/>
                    </a:cxn>
                    <a:cxn ang="0">
                      <a:pos x="6" y="97"/>
                    </a:cxn>
                    <a:cxn ang="0">
                      <a:pos x="11" y="98"/>
                    </a:cxn>
                    <a:cxn ang="0">
                      <a:pos x="18" y="101"/>
                    </a:cxn>
                    <a:cxn ang="0">
                      <a:pos x="26" y="102"/>
                    </a:cxn>
                    <a:cxn ang="0">
                      <a:pos x="37" y="103"/>
                    </a:cxn>
                  </a:cxnLst>
                  <a:rect l="0" t="0" r="r" b="b"/>
                  <a:pathLst>
                    <a:path w="107" h="104">
                      <a:moveTo>
                        <a:pt x="37" y="103"/>
                      </a:moveTo>
                      <a:lnTo>
                        <a:pt x="40" y="103"/>
                      </a:lnTo>
                      <a:lnTo>
                        <a:pt x="44" y="102"/>
                      </a:lnTo>
                      <a:lnTo>
                        <a:pt x="48" y="101"/>
                      </a:lnTo>
                      <a:lnTo>
                        <a:pt x="54" y="99"/>
                      </a:lnTo>
                      <a:lnTo>
                        <a:pt x="60" y="97"/>
                      </a:lnTo>
                      <a:lnTo>
                        <a:pt x="66" y="92"/>
                      </a:lnTo>
                      <a:lnTo>
                        <a:pt x="72" y="88"/>
                      </a:lnTo>
                      <a:lnTo>
                        <a:pt x="78" y="82"/>
                      </a:lnTo>
                      <a:lnTo>
                        <a:pt x="84" y="77"/>
                      </a:lnTo>
                      <a:lnTo>
                        <a:pt x="90" y="71"/>
                      </a:lnTo>
                      <a:lnTo>
                        <a:pt x="93" y="66"/>
                      </a:lnTo>
                      <a:lnTo>
                        <a:pt x="96" y="61"/>
                      </a:lnTo>
                      <a:lnTo>
                        <a:pt x="98" y="56"/>
                      </a:lnTo>
                      <a:lnTo>
                        <a:pt x="99" y="53"/>
                      </a:lnTo>
                      <a:lnTo>
                        <a:pt x="100" y="51"/>
                      </a:lnTo>
                      <a:lnTo>
                        <a:pt x="102" y="48"/>
                      </a:lnTo>
                      <a:lnTo>
                        <a:pt x="105" y="36"/>
                      </a:lnTo>
                      <a:lnTo>
                        <a:pt x="106" y="27"/>
                      </a:lnTo>
                      <a:lnTo>
                        <a:pt x="106" y="19"/>
                      </a:lnTo>
                      <a:lnTo>
                        <a:pt x="104" y="12"/>
                      </a:lnTo>
                      <a:lnTo>
                        <a:pt x="102" y="6"/>
                      </a:lnTo>
                      <a:lnTo>
                        <a:pt x="100" y="3"/>
                      </a:lnTo>
                      <a:lnTo>
                        <a:pt x="99" y="0"/>
                      </a:lnTo>
                      <a:lnTo>
                        <a:pt x="99" y="1"/>
                      </a:lnTo>
                      <a:lnTo>
                        <a:pt x="99" y="6"/>
                      </a:lnTo>
                      <a:lnTo>
                        <a:pt x="99" y="14"/>
                      </a:lnTo>
                      <a:lnTo>
                        <a:pt x="97" y="24"/>
                      </a:lnTo>
                      <a:lnTo>
                        <a:pt x="94" y="35"/>
                      </a:lnTo>
                      <a:lnTo>
                        <a:pt x="87" y="47"/>
                      </a:lnTo>
                      <a:lnTo>
                        <a:pt x="78" y="60"/>
                      </a:lnTo>
                      <a:lnTo>
                        <a:pt x="63" y="72"/>
                      </a:lnTo>
                      <a:lnTo>
                        <a:pt x="60" y="75"/>
                      </a:lnTo>
                      <a:lnTo>
                        <a:pt x="56" y="77"/>
                      </a:lnTo>
                      <a:lnTo>
                        <a:pt x="51" y="80"/>
                      </a:lnTo>
                      <a:lnTo>
                        <a:pt x="47" y="82"/>
                      </a:lnTo>
                      <a:lnTo>
                        <a:pt x="41" y="85"/>
                      </a:lnTo>
                      <a:lnTo>
                        <a:pt x="35" y="87"/>
                      </a:lnTo>
                      <a:lnTo>
                        <a:pt x="29" y="88"/>
                      </a:lnTo>
                      <a:lnTo>
                        <a:pt x="22" y="90"/>
                      </a:lnTo>
                      <a:lnTo>
                        <a:pt x="16" y="90"/>
                      </a:lnTo>
                      <a:lnTo>
                        <a:pt x="12" y="91"/>
                      </a:lnTo>
                      <a:lnTo>
                        <a:pt x="8" y="91"/>
                      </a:lnTo>
                      <a:lnTo>
                        <a:pt x="5" y="91"/>
                      </a:lnTo>
                      <a:lnTo>
                        <a:pt x="3" y="91"/>
                      </a:lnTo>
                      <a:lnTo>
                        <a:pt x="1" y="90"/>
                      </a:lnTo>
                      <a:lnTo>
                        <a:pt x="0" y="90"/>
                      </a:lnTo>
                      <a:lnTo>
                        <a:pt x="0" y="91"/>
                      </a:lnTo>
                      <a:lnTo>
                        <a:pt x="1" y="92"/>
                      </a:lnTo>
                      <a:lnTo>
                        <a:pt x="3" y="94"/>
                      </a:lnTo>
                      <a:lnTo>
                        <a:pt x="6" y="97"/>
                      </a:lnTo>
                      <a:lnTo>
                        <a:pt x="11" y="98"/>
                      </a:lnTo>
                      <a:lnTo>
                        <a:pt x="18" y="101"/>
                      </a:lnTo>
                      <a:lnTo>
                        <a:pt x="26" y="102"/>
                      </a:lnTo>
                      <a:lnTo>
                        <a:pt x="37" y="103"/>
                      </a:lnTo>
                    </a:path>
                  </a:pathLst>
                </a:custGeom>
                <a:solidFill>
                  <a:srgbClr val="11B3A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299" name="Freeform 387"/>
                <p:cNvSpPr>
                  <a:spLocks/>
                </p:cNvSpPr>
                <p:nvPr/>
              </p:nvSpPr>
              <p:spPr bwMode="auto">
                <a:xfrm>
                  <a:off x="1175" y="3145"/>
                  <a:ext cx="54" cy="9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8"/>
                    </a:cxn>
                    <a:cxn ang="0">
                      <a:pos x="0" y="97"/>
                    </a:cxn>
                    <a:cxn ang="0">
                      <a:pos x="0" y="95"/>
                    </a:cxn>
                    <a:cxn ang="0">
                      <a:pos x="2" y="92"/>
                    </a:cxn>
                    <a:cxn ang="0">
                      <a:pos x="4" y="88"/>
                    </a:cxn>
                    <a:cxn ang="0">
                      <a:pos x="5" y="83"/>
                    </a:cxn>
                    <a:cxn ang="0">
                      <a:pos x="8" y="78"/>
                    </a:cxn>
                    <a:cxn ang="0">
                      <a:pos x="11" y="73"/>
                    </a:cxn>
                    <a:cxn ang="0">
                      <a:pos x="13" y="68"/>
                    </a:cxn>
                    <a:cxn ang="0">
                      <a:pos x="16" y="63"/>
                    </a:cxn>
                    <a:cxn ang="0">
                      <a:pos x="18" y="61"/>
                    </a:cxn>
                    <a:cxn ang="0">
                      <a:pos x="21" y="61"/>
                    </a:cxn>
                    <a:cxn ang="0">
                      <a:pos x="24" y="61"/>
                    </a:cxn>
                    <a:cxn ang="0">
                      <a:pos x="27" y="62"/>
                    </a:cxn>
                    <a:cxn ang="0">
                      <a:pos x="31" y="63"/>
                    </a:cxn>
                    <a:cxn ang="0">
                      <a:pos x="36" y="63"/>
                    </a:cxn>
                    <a:cxn ang="0">
                      <a:pos x="41" y="62"/>
                    </a:cxn>
                    <a:cxn ang="0">
                      <a:pos x="47" y="60"/>
                    </a:cxn>
                    <a:cxn ang="0">
                      <a:pos x="50" y="58"/>
                    </a:cxn>
                    <a:cxn ang="0">
                      <a:pos x="51" y="57"/>
                    </a:cxn>
                    <a:cxn ang="0">
                      <a:pos x="53" y="54"/>
                    </a:cxn>
                    <a:cxn ang="0">
                      <a:pos x="53" y="53"/>
                    </a:cxn>
                    <a:cxn ang="0">
                      <a:pos x="52" y="52"/>
                    </a:cxn>
                    <a:cxn ang="0">
                      <a:pos x="51" y="51"/>
                    </a:cxn>
                    <a:cxn ang="0">
                      <a:pos x="51" y="50"/>
                    </a:cxn>
                    <a:cxn ang="0">
                      <a:pos x="49" y="48"/>
                    </a:cxn>
                    <a:cxn ang="0">
                      <a:pos x="43" y="42"/>
                    </a:cxn>
                    <a:cxn ang="0">
                      <a:pos x="34" y="34"/>
                    </a:cxn>
                    <a:cxn ang="0">
                      <a:pos x="25" y="24"/>
                    </a:cxn>
                    <a:cxn ang="0">
                      <a:pos x="16" y="15"/>
                    </a:cxn>
                    <a:cxn ang="0">
                      <a:pos x="7" y="7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4" h="99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0" y="97"/>
                      </a:lnTo>
                      <a:lnTo>
                        <a:pt x="0" y="95"/>
                      </a:lnTo>
                      <a:lnTo>
                        <a:pt x="2" y="92"/>
                      </a:lnTo>
                      <a:lnTo>
                        <a:pt x="4" y="88"/>
                      </a:lnTo>
                      <a:lnTo>
                        <a:pt x="5" y="83"/>
                      </a:lnTo>
                      <a:lnTo>
                        <a:pt x="8" y="78"/>
                      </a:lnTo>
                      <a:lnTo>
                        <a:pt x="11" y="73"/>
                      </a:lnTo>
                      <a:lnTo>
                        <a:pt x="13" y="68"/>
                      </a:lnTo>
                      <a:lnTo>
                        <a:pt x="16" y="63"/>
                      </a:lnTo>
                      <a:lnTo>
                        <a:pt x="18" y="61"/>
                      </a:lnTo>
                      <a:lnTo>
                        <a:pt x="21" y="61"/>
                      </a:lnTo>
                      <a:lnTo>
                        <a:pt x="24" y="61"/>
                      </a:lnTo>
                      <a:lnTo>
                        <a:pt x="27" y="62"/>
                      </a:lnTo>
                      <a:lnTo>
                        <a:pt x="31" y="63"/>
                      </a:lnTo>
                      <a:lnTo>
                        <a:pt x="36" y="63"/>
                      </a:lnTo>
                      <a:lnTo>
                        <a:pt x="41" y="62"/>
                      </a:lnTo>
                      <a:lnTo>
                        <a:pt x="47" y="60"/>
                      </a:lnTo>
                      <a:lnTo>
                        <a:pt x="50" y="58"/>
                      </a:lnTo>
                      <a:lnTo>
                        <a:pt x="51" y="57"/>
                      </a:lnTo>
                      <a:lnTo>
                        <a:pt x="53" y="54"/>
                      </a:lnTo>
                      <a:lnTo>
                        <a:pt x="53" y="53"/>
                      </a:lnTo>
                      <a:lnTo>
                        <a:pt x="52" y="52"/>
                      </a:lnTo>
                      <a:lnTo>
                        <a:pt x="51" y="51"/>
                      </a:lnTo>
                      <a:lnTo>
                        <a:pt x="51" y="50"/>
                      </a:lnTo>
                      <a:lnTo>
                        <a:pt x="49" y="48"/>
                      </a:lnTo>
                      <a:lnTo>
                        <a:pt x="43" y="42"/>
                      </a:lnTo>
                      <a:lnTo>
                        <a:pt x="34" y="34"/>
                      </a:lnTo>
                      <a:lnTo>
                        <a:pt x="25" y="24"/>
                      </a:lnTo>
                      <a:lnTo>
                        <a:pt x="16" y="15"/>
                      </a:lnTo>
                      <a:lnTo>
                        <a:pt x="7" y="7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300" name="Freeform 388"/>
                <p:cNvSpPr>
                  <a:spLocks/>
                </p:cNvSpPr>
                <p:nvPr/>
              </p:nvSpPr>
              <p:spPr bwMode="auto">
                <a:xfrm>
                  <a:off x="748" y="3252"/>
                  <a:ext cx="55" cy="9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8"/>
                    </a:cxn>
                    <a:cxn ang="0">
                      <a:pos x="0" y="97"/>
                    </a:cxn>
                    <a:cxn ang="0">
                      <a:pos x="1" y="95"/>
                    </a:cxn>
                    <a:cxn ang="0">
                      <a:pos x="3" y="93"/>
                    </a:cxn>
                    <a:cxn ang="0">
                      <a:pos x="4" y="88"/>
                    </a:cxn>
                    <a:cxn ang="0">
                      <a:pos x="6" y="84"/>
                    </a:cxn>
                    <a:cxn ang="0">
                      <a:pos x="9" y="79"/>
                    </a:cxn>
                    <a:cxn ang="0">
                      <a:pos x="12" y="73"/>
                    </a:cxn>
                    <a:cxn ang="0">
                      <a:pos x="14" y="68"/>
                    </a:cxn>
                    <a:cxn ang="0">
                      <a:pos x="16" y="63"/>
                    </a:cxn>
                    <a:cxn ang="0">
                      <a:pos x="19" y="62"/>
                    </a:cxn>
                    <a:cxn ang="0">
                      <a:pos x="22" y="61"/>
                    </a:cxn>
                    <a:cxn ang="0">
                      <a:pos x="25" y="62"/>
                    </a:cxn>
                    <a:cxn ang="0">
                      <a:pos x="29" y="63"/>
                    </a:cxn>
                    <a:cxn ang="0">
                      <a:pos x="33" y="63"/>
                    </a:cxn>
                    <a:cxn ang="0">
                      <a:pos x="37" y="63"/>
                    </a:cxn>
                    <a:cxn ang="0">
                      <a:pos x="43" y="63"/>
                    </a:cxn>
                    <a:cxn ang="0">
                      <a:pos x="48" y="61"/>
                    </a:cxn>
                    <a:cxn ang="0">
                      <a:pos x="51" y="58"/>
                    </a:cxn>
                    <a:cxn ang="0">
                      <a:pos x="53" y="57"/>
                    </a:cxn>
                    <a:cxn ang="0">
                      <a:pos x="54" y="55"/>
                    </a:cxn>
                    <a:cxn ang="0">
                      <a:pos x="54" y="53"/>
                    </a:cxn>
                    <a:cxn ang="0">
                      <a:pos x="54" y="52"/>
                    </a:cxn>
                    <a:cxn ang="0">
                      <a:pos x="53" y="51"/>
                    </a:cxn>
                    <a:cxn ang="0">
                      <a:pos x="53" y="50"/>
                    </a:cxn>
                    <a:cxn ang="0">
                      <a:pos x="50" y="48"/>
                    </a:cxn>
                    <a:cxn ang="0">
                      <a:pos x="44" y="42"/>
                    </a:cxn>
                    <a:cxn ang="0">
                      <a:pos x="36" y="34"/>
                    </a:cxn>
                    <a:cxn ang="0">
                      <a:pos x="26" y="24"/>
                    </a:cxn>
                    <a:cxn ang="0">
                      <a:pos x="16" y="15"/>
                    </a:cxn>
                    <a:cxn ang="0">
                      <a:pos x="8" y="8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5" h="99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0" y="97"/>
                      </a:lnTo>
                      <a:lnTo>
                        <a:pt x="1" y="95"/>
                      </a:lnTo>
                      <a:lnTo>
                        <a:pt x="3" y="93"/>
                      </a:lnTo>
                      <a:lnTo>
                        <a:pt x="4" y="88"/>
                      </a:lnTo>
                      <a:lnTo>
                        <a:pt x="6" y="84"/>
                      </a:lnTo>
                      <a:lnTo>
                        <a:pt x="9" y="79"/>
                      </a:lnTo>
                      <a:lnTo>
                        <a:pt x="12" y="73"/>
                      </a:lnTo>
                      <a:lnTo>
                        <a:pt x="14" y="68"/>
                      </a:lnTo>
                      <a:lnTo>
                        <a:pt x="16" y="63"/>
                      </a:lnTo>
                      <a:lnTo>
                        <a:pt x="19" y="62"/>
                      </a:lnTo>
                      <a:lnTo>
                        <a:pt x="22" y="61"/>
                      </a:lnTo>
                      <a:lnTo>
                        <a:pt x="25" y="62"/>
                      </a:lnTo>
                      <a:lnTo>
                        <a:pt x="29" y="63"/>
                      </a:lnTo>
                      <a:lnTo>
                        <a:pt x="33" y="63"/>
                      </a:lnTo>
                      <a:lnTo>
                        <a:pt x="37" y="63"/>
                      </a:lnTo>
                      <a:lnTo>
                        <a:pt x="43" y="63"/>
                      </a:lnTo>
                      <a:lnTo>
                        <a:pt x="48" y="61"/>
                      </a:lnTo>
                      <a:lnTo>
                        <a:pt x="51" y="58"/>
                      </a:lnTo>
                      <a:lnTo>
                        <a:pt x="53" y="57"/>
                      </a:lnTo>
                      <a:lnTo>
                        <a:pt x="54" y="55"/>
                      </a:lnTo>
                      <a:lnTo>
                        <a:pt x="54" y="53"/>
                      </a:lnTo>
                      <a:lnTo>
                        <a:pt x="54" y="52"/>
                      </a:lnTo>
                      <a:lnTo>
                        <a:pt x="53" y="51"/>
                      </a:lnTo>
                      <a:lnTo>
                        <a:pt x="53" y="50"/>
                      </a:lnTo>
                      <a:lnTo>
                        <a:pt x="50" y="48"/>
                      </a:lnTo>
                      <a:lnTo>
                        <a:pt x="44" y="42"/>
                      </a:lnTo>
                      <a:lnTo>
                        <a:pt x="36" y="34"/>
                      </a:lnTo>
                      <a:lnTo>
                        <a:pt x="26" y="24"/>
                      </a:lnTo>
                      <a:lnTo>
                        <a:pt x="16" y="15"/>
                      </a:lnTo>
                      <a:lnTo>
                        <a:pt x="8" y="8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301" name="Freeform 389"/>
                <p:cNvSpPr>
                  <a:spLocks/>
                </p:cNvSpPr>
                <p:nvPr/>
              </p:nvSpPr>
              <p:spPr bwMode="auto">
                <a:xfrm>
                  <a:off x="727" y="3122"/>
                  <a:ext cx="545" cy="181"/>
                </a:xfrm>
                <a:custGeom>
                  <a:avLst/>
                  <a:gdLst/>
                  <a:ahLst/>
                  <a:cxnLst>
                    <a:cxn ang="0">
                      <a:pos x="544" y="65"/>
                    </a:cxn>
                    <a:cxn ang="0">
                      <a:pos x="461" y="0"/>
                    </a:cxn>
                    <a:cxn ang="0">
                      <a:pos x="0" y="115"/>
                    </a:cxn>
                    <a:cxn ang="0">
                      <a:pos x="82" y="180"/>
                    </a:cxn>
                    <a:cxn ang="0">
                      <a:pos x="544" y="65"/>
                    </a:cxn>
                  </a:cxnLst>
                  <a:rect l="0" t="0" r="r" b="b"/>
                  <a:pathLst>
                    <a:path w="545" h="181">
                      <a:moveTo>
                        <a:pt x="544" y="65"/>
                      </a:moveTo>
                      <a:lnTo>
                        <a:pt x="461" y="0"/>
                      </a:lnTo>
                      <a:lnTo>
                        <a:pt x="0" y="115"/>
                      </a:lnTo>
                      <a:lnTo>
                        <a:pt x="82" y="180"/>
                      </a:lnTo>
                      <a:lnTo>
                        <a:pt x="544" y="65"/>
                      </a:lnTo>
                    </a:path>
                  </a:pathLst>
                </a:custGeom>
                <a:solidFill>
                  <a:srgbClr val="F5E1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302" name="Freeform 390"/>
                <p:cNvSpPr>
                  <a:spLocks/>
                </p:cNvSpPr>
                <p:nvPr/>
              </p:nvSpPr>
              <p:spPr bwMode="auto">
                <a:xfrm>
                  <a:off x="728" y="3237"/>
                  <a:ext cx="85" cy="76"/>
                </a:xfrm>
                <a:custGeom>
                  <a:avLst/>
                  <a:gdLst/>
                  <a:ahLst/>
                  <a:cxnLst>
                    <a:cxn ang="0">
                      <a:pos x="84" y="64"/>
                    </a:cxn>
                    <a:cxn ang="0">
                      <a:pos x="0" y="0"/>
                    </a:cxn>
                    <a:cxn ang="0">
                      <a:pos x="0" y="10"/>
                    </a:cxn>
                    <a:cxn ang="0">
                      <a:pos x="84" y="75"/>
                    </a:cxn>
                    <a:cxn ang="0">
                      <a:pos x="84" y="64"/>
                    </a:cxn>
                  </a:cxnLst>
                  <a:rect l="0" t="0" r="r" b="b"/>
                  <a:pathLst>
                    <a:path w="85" h="76">
                      <a:moveTo>
                        <a:pt x="84" y="64"/>
                      </a:moveTo>
                      <a:lnTo>
                        <a:pt x="0" y="0"/>
                      </a:lnTo>
                      <a:lnTo>
                        <a:pt x="0" y="10"/>
                      </a:lnTo>
                      <a:lnTo>
                        <a:pt x="84" y="75"/>
                      </a:lnTo>
                      <a:lnTo>
                        <a:pt x="84" y="64"/>
                      </a:lnTo>
                    </a:path>
                  </a:pathLst>
                </a:custGeom>
                <a:solidFill>
                  <a:srgbClr val="AE8317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303" name="Freeform 391"/>
                <p:cNvSpPr>
                  <a:spLocks/>
                </p:cNvSpPr>
                <p:nvPr/>
              </p:nvSpPr>
              <p:spPr bwMode="auto">
                <a:xfrm>
                  <a:off x="812" y="3187"/>
                  <a:ext cx="460" cy="126"/>
                </a:xfrm>
                <a:custGeom>
                  <a:avLst/>
                  <a:gdLst/>
                  <a:ahLst/>
                  <a:cxnLst>
                    <a:cxn ang="0">
                      <a:pos x="459" y="11"/>
                    </a:cxn>
                    <a:cxn ang="0">
                      <a:pos x="459" y="0"/>
                    </a:cxn>
                    <a:cxn ang="0">
                      <a:pos x="0" y="113"/>
                    </a:cxn>
                    <a:cxn ang="0">
                      <a:pos x="0" y="125"/>
                    </a:cxn>
                    <a:cxn ang="0">
                      <a:pos x="459" y="11"/>
                    </a:cxn>
                  </a:cxnLst>
                  <a:rect l="0" t="0" r="r" b="b"/>
                  <a:pathLst>
                    <a:path w="460" h="126">
                      <a:moveTo>
                        <a:pt x="459" y="11"/>
                      </a:moveTo>
                      <a:lnTo>
                        <a:pt x="459" y="0"/>
                      </a:lnTo>
                      <a:lnTo>
                        <a:pt x="0" y="113"/>
                      </a:lnTo>
                      <a:lnTo>
                        <a:pt x="0" y="125"/>
                      </a:lnTo>
                      <a:lnTo>
                        <a:pt x="459" y="11"/>
                      </a:lnTo>
                    </a:path>
                  </a:pathLst>
                </a:custGeom>
                <a:solidFill>
                  <a:srgbClr val="D39F1B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304" name="Freeform 392"/>
                <p:cNvSpPr>
                  <a:spLocks/>
                </p:cNvSpPr>
                <p:nvPr/>
              </p:nvSpPr>
              <p:spPr bwMode="auto">
                <a:xfrm>
                  <a:off x="824" y="3137"/>
                  <a:ext cx="121" cy="140"/>
                </a:xfrm>
                <a:custGeom>
                  <a:avLst/>
                  <a:gdLst/>
                  <a:ahLst/>
                  <a:cxnLst>
                    <a:cxn ang="0">
                      <a:pos x="51" y="0"/>
                    </a:cxn>
                    <a:cxn ang="0">
                      <a:pos x="0" y="139"/>
                    </a:cxn>
                    <a:cxn ang="0">
                      <a:pos x="120" y="108"/>
                    </a:cxn>
                    <a:cxn ang="0">
                      <a:pos x="51" y="0"/>
                    </a:cxn>
                  </a:cxnLst>
                  <a:rect l="0" t="0" r="r" b="b"/>
                  <a:pathLst>
                    <a:path w="121" h="140">
                      <a:moveTo>
                        <a:pt x="51" y="0"/>
                      </a:moveTo>
                      <a:lnTo>
                        <a:pt x="0" y="139"/>
                      </a:lnTo>
                      <a:lnTo>
                        <a:pt x="120" y="108"/>
                      </a:lnTo>
                      <a:lnTo>
                        <a:pt x="51" y="0"/>
                      </a:lnTo>
                    </a:path>
                  </a:pathLst>
                </a:custGeom>
                <a:solidFill>
                  <a:srgbClr val="FFB74A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305" name="Freeform 393"/>
                <p:cNvSpPr>
                  <a:spLocks/>
                </p:cNvSpPr>
                <p:nvPr/>
              </p:nvSpPr>
              <p:spPr bwMode="auto">
                <a:xfrm>
                  <a:off x="784" y="3137"/>
                  <a:ext cx="92" cy="141"/>
                </a:xfrm>
                <a:custGeom>
                  <a:avLst/>
                  <a:gdLst/>
                  <a:ahLst/>
                  <a:cxnLst>
                    <a:cxn ang="0">
                      <a:pos x="91" y="0"/>
                    </a:cxn>
                    <a:cxn ang="0">
                      <a:pos x="0" y="100"/>
                    </a:cxn>
                    <a:cxn ang="0">
                      <a:pos x="38" y="140"/>
                    </a:cxn>
                    <a:cxn ang="0">
                      <a:pos x="91" y="0"/>
                    </a:cxn>
                  </a:cxnLst>
                  <a:rect l="0" t="0" r="r" b="b"/>
                  <a:pathLst>
                    <a:path w="92" h="141">
                      <a:moveTo>
                        <a:pt x="91" y="0"/>
                      </a:moveTo>
                      <a:lnTo>
                        <a:pt x="0" y="100"/>
                      </a:lnTo>
                      <a:lnTo>
                        <a:pt x="38" y="140"/>
                      </a:lnTo>
                      <a:lnTo>
                        <a:pt x="91" y="0"/>
                      </a:lnTo>
                    </a:path>
                  </a:pathLst>
                </a:custGeom>
                <a:solidFill>
                  <a:srgbClr val="D781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306" name="Freeform 394"/>
                <p:cNvSpPr>
                  <a:spLocks/>
                </p:cNvSpPr>
                <p:nvPr/>
              </p:nvSpPr>
              <p:spPr bwMode="auto">
                <a:xfrm>
                  <a:off x="976" y="3117"/>
                  <a:ext cx="94" cy="122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0" y="121"/>
                    </a:cxn>
                    <a:cxn ang="0">
                      <a:pos x="93" y="97"/>
                    </a:cxn>
                    <a:cxn ang="0">
                      <a:pos x="93" y="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94" h="122">
                      <a:moveTo>
                        <a:pt x="0" y="23"/>
                      </a:moveTo>
                      <a:lnTo>
                        <a:pt x="0" y="121"/>
                      </a:lnTo>
                      <a:lnTo>
                        <a:pt x="93" y="97"/>
                      </a:lnTo>
                      <a:lnTo>
                        <a:pt x="93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EDF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307" name="Freeform 395"/>
                <p:cNvSpPr>
                  <a:spLocks/>
                </p:cNvSpPr>
                <p:nvPr/>
              </p:nvSpPr>
              <p:spPr bwMode="auto">
                <a:xfrm>
                  <a:off x="946" y="3111"/>
                  <a:ext cx="31" cy="12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98"/>
                    </a:cxn>
                    <a:cxn ang="0">
                      <a:pos x="30" y="127"/>
                    </a:cxn>
                    <a:cxn ang="0">
                      <a:pos x="30" y="2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1" h="128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30" y="127"/>
                      </a:lnTo>
                      <a:lnTo>
                        <a:pt x="30" y="2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DAF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308" name="Freeform 396"/>
                <p:cNvSpPr>
                  <a:spLocks/>
                </p:cNvSpPr>
                <p:nvPr/>
              </p:nvSpPr>
              <p:spPr bwMode="auto">
                <a:xfrm>
                  <a:off x="945" y="3089"/>
                  <a:ext cx="125" cy="52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30" y="51"/>
                    </a:cxn>
                    <a:cxn ang="0">
                      <a:pos x="124" y="27"/>
                    </a:cxn>
                    <a:cxn ang="0">
                      <a:pos x="93" y="0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125" h="52">
                      <a:moveTo>
                        <a:pt x="0" y="23"/>
                      </a:moveTo>
                      <a:lnTo>
                        <a:pt x="30" y="51"/>
                      </a:lnTo>
                      <a:lnTo>
                        <a:pt x="124" y="27"/>
                      </a:lnTo>
                      <a:lnTo>
                        <a:pt x="93" y="0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FEFFB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309" name="Freeform 397"/>
                <p:cNvSpPr>
                  <a:spLocks/>
                </p:cNvSpPr>
                <p:nvPr/>
              </p:nvSpPr>
              <p:spPr bwMode="auto">
                <a:xfrm>
                  <a:off x="1093" y="3065"/>
                  <a:ext cx="123" cy="132"/>
                </a:xfrm>
                <a:custGeom>
                  <a:avLst/>
                  <a:gdLst/>
                  <a:ahLst/>
                  <a:cxnLst>
                    <a:cxn ang="0">
                      <a:pos x="61" y="129"/>
                    </a:cxn>
                    <a:cxn ang="0">
                      <a:pos x="73" y="125"/>
                    </a:cxn>
                    <a:cxn ang="0">
                      <a:pos x="84" y="118"/>
                    </a:cxn>
                    <a:cxn ang="0">
                      <a:pos x="94" y="110"/>
                    </a:cxn>
                    <a:cxn ang="0">
                      <a:pos x="103" y="100"/>
                    </a:cxn>
                    <a:cxn ang="0">
                      <a:pos x="111" y="88"/>
                    </a:cxn>
                    <a:cxn ang="0">
                      <a:pos x="116" y="75"/>
                    </a:cxn>
                    <a:cxn ang="0">
                      <a:pos x="120" y="63"/>
                    </a:cxn>
                    <a:cxn ang="0">
                      <a:pos x="122" y="50"/>
                    </a:cxn>
                    <a:cxn ang="0">
                      <a:pos x="120" y="37"/>
                    </a:cxn>
                    <a:cxn ang="0">
                      <a:pos x="116" y="26"/>
                    </a:cxn>
                    <a:cxn ang="0">
                      <a:pos x="111" y="16"/>
                    </a:cxn>
                    <a:cxn ang="0">
                      <a:pos x="103" y="9"/>
                    </a:cxn>
                    <a:cxn ang="0">
                      <a:pos x="94" y="4"/>
                    </a:cxn>
                    <a:cxn ang="0">
                      <a:pos x="84" y="0"/>
                    </a:cxn>
                    <a:cxn ang="0">
                      <a:pos x="73" y="0"/>
                    </a:cxn>
                    <a:cxn ang="0">
                      <a:pos x="61" y="1"/>
                    </a:cxn>
                    <a:cxn ang="0">
                      <a:pos x="48" y="5"/>
                    </a:cxn>
                    <a:cxn ang="0">
                      <a:pos x="36" y="12"/>
                    </a:cxn>
                    <a:cxn ang="0">
                      <a:pos x="26" y="20"/>
                    </a:cxn>
                    <a:cxn ang="0">
                      <a:pos x="17" y="30"/>
                    </a:cxn>
                    <a:cxn ang="0">
                      <a:pos x="10" y="41"/>
                    </a:cxn>
                    <a:cxn ang="0">
                      <a:pos x="4" y="54"/>
                    </a:cxn>
                    <a:cxn ang="0">
                      <a:pos x="0" y="66"/>
                    </a:cxn>
                    <a:cxn ang="0">
                      <a:pos x="0" y="80"/>
                    </a:cxn>
                    <a:cxn ang="0">
                      <a:pos x="0" y="92"/>
                    </a:cxn>
                    <a:cxn ang="0">
                      <a:pos x="4" y="104"/>
                    </a:cxn>
                    <a:cxn ang="0">
                      <a:pos x="10" y="113"/>
                    </a:cxn>
                    <a:cxn ang="0">
                      <a:pos x="17" y="120"/>
                    </a:cxn>
                    <a:cxn ang="0">
                      <a:pos x="26" y="126"/>
                    </a:cxn>
                    <a:cxn ang="0">
                      <a:pos x="36" y="130"/>
                    </a:cxn>
                    <a:cxn ang="0">
                      <a:pos x="48" y="131"/>
                    </a:cxn>
                    <a:cxn ang="0">
                      <a:pos x="61" y="129"/>
                    </a:cxn>
                  </a:cxnLst>
                  <a:rect l="0" t="0" r="r" b="b"/>
                  <a:pathLst>
                    <a:path w="123" h="132">
                      <a:moveTo>
                        <a:pt x="61" y="129"/>
                      </a:moveTo>
                      <a:lnTo>
                        <a:pt x="73" y="125"/>
                      </a:lnTo>
                      <a:lnTo>
                        <a:pt x="84" y="118"/>
                      </a:lnTo>
                      <a:lnTo>
                        <a:pt x="94" y="110"/>
                      </a:lnTo>
                      <a:lnTo>
                        <a:pt x="103" y="100"/>
                      </a:lnTo>
                      <a:lnTo>
                        <a:pt x="111" y="88"/>
                      </a:lnTo>
                      <a:lnTo>
                        <a:pt x="116" y="75"/>
                      </a:lnTo>
                      <a:lnTo>
                        <a:pt x="120" y="63"/>
                      </a:lnTo>
                      <a:lnTo>
                        <a:pt x="122" y="50"/>
                      </a:lnTo>
                      <a:lnTo>
                        <a:pt x="120" y="37"/>
                      </a:lnTo>
                      <a:lnTo>
                        <a:pt x="116" y="26"/>
                      </a:lnTo>
                      <a:lnTo>
                        <a:pt x="111" y="16"/>
                      </a:lnTo>
                      <a:lnTo>
                        <a:pt x="103" y="9"/>
                      </a:lnTo>
                      <a:lnTo>
                        <a:pt x="94" y="4"/>
                      </a:lnTo>
                      <a:lnTo>
                        <a:pt x="84" y="0"/>
                      </a:lnTo>
                      <a:lnTo>
                        <a:pt x="73" y="0"/>
                      </a:lnTo>
                      <a:lnTo>
                        <a:pt x="61" y="1"/>
                      </a:lnTo>
                      <a:lnTo>
                        <a:pt x="48" y="5"/>
                      </a:lnTo>
                      <a:lnTo>
                        <a:pt x="36" y="12"/>
                      </a:lnTo>
                      <a:lnTo>
                        <a:pt x="26" y="20"/>
                      </a:lnTo>
                      <a:lnTo>
                        <a:pt x="17" y="30"/>
                      </a:lnTo>
                      <a:lnTo>
                        <a:pt x="10" y="41"/>
                      </a:lnTo>
                      <a:lnTo>
                        <a:pt x="4" y="54"/>
                      </a:lnTo>
                      <a:lnTo>
                        <a:pt x="0" y="66"/>
                      </a:lnTo>
                      <a:lnTo>
                        <a:pt x="0" y="80"/>
                      </a:lnTo>
                      <a:lnTo>
                        <a:pt x="0" y="92"/>
                      </a:lnTo>
                      <a:lnTo>
                        <a:pt x="4" y="104"/>
                      </a:lnTo>
                      <a:lnTo>
                        <a:pt x="10" y="113"/>
                      </a:lnTo>
                      <a:lnTo>
                        <a:pt x="17" y="120"/>
                      </a:lnTo>
                      <a:lnTo>
                        <a:pt x="26" y="126"/>
                      </a:lnTo>
                      <a:lnTo>
                        <a:pt x="36" y="130"/>
                      </a:lnTo>
                      <a:lnTo>
                        <a:pt x="48" y="131"/>
                      </a:lnTo>
                      <a:lnTo>
                        <a:pt x="61" y="129"/>
                      </a:lnTo>
                    </a:path>
                  </a:pathLst>
                </a:custGeom>
                <a:solidFill>
                  <a:srgbClr val="B0F8F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23310" name="Freeform 398"/>
                <p:cNvSpPr>
                  <a:spLocks/>
                </p:cNvSpPr>
                <p:nvPr/>
              </p:nvSpPr>
              <p:spPr bwMode="auto">
                <a:xfrm>
                  <a:off x="1107" y="3091"/>
                  <a:ext cx="106" cy="103"/>
                </a:xfrm>
                <a:custGeom>
                  <a:avLst/>
                  <a:gdLst/>
                  <a:ahLst/>
                  <a:cxnLst>
                    <a:cxn ang="0">
                      <a:pos x="37" y="102"/>
                    </a:cxn>
                    <a:cxn ang="0">
                      <a:pos x="39" y="102"/>
                    </a:cxn>
                    <a:cxn ang="0">
                      <a:pos x="43" y="101"/>
                    </a:cxn>
                    <a:cxn ang="0">
                      <a:pos x="48" y="100"/>
                    </a:cxn>
                    <a:cxn ang="0">
                      <a:pos x="53" y="97"/>
                    </a:cxn>
                    <a:cxn ang="0">
                      <a:pos x="59" y="95"/>
                    </a:cxn>
                    <a:cxn ang="0">
                      <a:pos x="65" y="92"/>
                    </a:cxn>
                    <a:cxn ang="0">
                      <a:pos x="72" y="87"/>
                    </a:cxn>
                    <a:cxn ang="0">
                      <a:pos x="78" y="82"/>
                    </a:cxn>
                    <a:cxn ang="0">
                      <a:pos x="84" y="75"/>
                    </a:cxn>
                    <a:cxn ang="0">
                      <a:pos x="89" y="69"/>
                    </a:cxn>
                    <a:cxn ang="0">
                      <a:pos x="93" y="64"/>
                    </a:cxn>
                    <a:cxn ang="0">
                      <a:pos x="95" y="60"/>
                    </a:cxn>
                    <a:cxn ang="0">
                      <a:pos x="97" y="56"/>
                    </a:cxn>
                    <a:cxn ang="0">
                      <a:pos x="99" y="53"/>
                    </a:cxn>
                    <a:cxn ang="0">
                      <a:pos x="99" y="50"/>
                    </a:cxn>
                    <a:cxn ang="0">
                      <a:pos x="101" y="48"/>
                    </a:cxn>
                    <a:cxn ang="0">
                      <a:pos x="104" y="36"/>
                    </a:cxn>
                    <a:cxn ang="0">
                      <a:pos x="105" y="26"/>
                    </a:cxn>
                    <a:cxn ang="0">
                      <a:pos x="105" y="18"/>
                    </a:cxn>
                    <a:cxn ang="0">
                      <a:pos x="103" y="11"/>
                    </a:cxn>
                    <a:cxn ang="0">
                      <a:pos x="102" y="6"/>
                    </a:cxn>
                    <a:cxn ang="0">
                      <a:pos x="99" y="2"/>
                    </a:cxn>
                    <a:cxn ang="0">
                      <a:pos x="98" y="0"/>
                    </a:cxn>
                    <a:cxn ang="0">
                      <a:pos x="98" y="1"/>
                    </a:cxn>
                    <a:cxn ang="0">
                      <a:pos x="99" y="6"/>
                    </a:cxn>
                    <a:cxn ang="0">
                      <a:pos x="98" y="14"/>
                    </a:cxn>
                    <a:cxn ang="0">
                      <a:pos x="96" y="23"/>
                    </a:cxn>
                    <a:cxn ang="0">
                      <a:pos x="93" y="34"/>
                    </a:cxn>
                    <a:cxn ang="0">
                      <a:pos x="87" y="46"/>
                    </a:cxn>
                    <a:cxn ang="0">
                      <a:pos x="77" y="58"/>
                    </a:cxn>
                    <a:cxn ang="0">
                      <a:pos x="63" y="71"/>
                    </a:cxn>
                    <a:cxn ang="0">
                      <a:pos x="60" y="73"/>
                    </a:cxn>
                    <a:cxn ang="0">
                      <a:pos x="55" y="76"/>
                    </a:cxn>
                    <a:cxn ang="0">
                      <a:pos x="51" y="78"/>
                    </a:cxn>
                    <a:cxn ang="0">
                      <a:pos x="46" y="81"/>
                    </a:cxn>
                    <a:cxn ang="0">
                      <a:pos x="40" y="83"/>
                    </a:cxn>
                    <a:cxn ang="0">
                      <a:pos x="35" y="86"/>
                    </a:cxn>
                    <a:cxn ang="0">
                      <a:pos x="29" y="87"/>
                    </a:cxn>
                    <a:cxn ang="0">
                      <a:pos x="22" y="88"/>
                    </a:cxn>
                    <a:cxn ang="0">
                      <a:pos x="16" y="89"/>
                    </a:cxn>
                    <a:cxn ang="0">
                      <a:pos x="11" y="89"/>
                    </a:cxn>
                    <a:cxn ang="0">
                      <a:pos x="8" y="89"/>
                    </a:cxn>
                    <a:cxn ang="0">
                      <a:pos x="5" y="89"/>
                    </a:cxn>
                    <a:cxn ang="0">
                      <a:pos x="2" y="89"/>
                    </a:cxn>
                    <a:cxn ang="0">
                      <a:pos x="1" y="89"/>
                    </a:cxn>
                    <a:cxn ang="0">
                      <a:pos x="0" y="89"/>
                    </a:cxn>
                    <a:cxn ang="0">
                      <a:pos x="1" y="91"/>
                    </a:cxn>
                    <a:cxn ang="0">
                      <a:pos x="3" y="92"/>
                    </a:cxn>
                    <a:cxn ang="0">
                      <a:pos x="6" y="95"/>
                    </a:cxn>
                    <a:cxn ang="0">
                      <a:pos x="11" y="97"/>
                    </a:cxn>
                    <a:cxn ang="0">
                      <a:pos x="17" y="99"/>
                    </a:cxn>
                    <a:cxn ang="0">
                      <a:pos x="26" y="101"/>
                    </a:cxn>
                    <a:cxn ang="0">
                      <a:pos x="37" y="102"/>
                    </a:cxn>
                  </a:cxnLst>
                  <a:rect l="0" t="0" r="r" b="b"/>
                  <a:pathLst>
                    <a:path w="106" h="103">
                      <a:moveTo>
                        <a:pt x="37" y="102"/>
                      </a:moveTo>
                      <a:lnTo>
                        <a:pt x="39" y="102"/>
                      </a:lnTo>
                      <a:lnTo>
                        <a:pt x="43" y="101"/>
                      </a:lnTo>
                      <a:lnTo>
                        <a:pt x="48" y="100"/>
                      </a:lnTo>
                      <a:lnTo>
                        <a:pt x="53" y="97"/>
                      </a:lnTo>
                      <a:lnTo>
                        <a:pt x="59" y="95"/>
                      </a:lnTo>
                      <a:lnTo>
                        <a:pt x="65" y="92"/>
                      </a:lnTo>
                      <a:lnTo>
                        <a:pt x="72" y="87"/>
                      </a:lnTo>
                      <a:lnTo>
                        <a:pt x="78" y="82"/>
                      </a:lnTo>
                      <a:lnTo>
                        <a:pt x="84" y="75"/>
                      </a:lnTo>
                      <a:lnTo>
                        <a:pt x="89" y="69"/>
                      </a:lnTo>
                      <a:lnTo>
                        <a:pt x="93" y="64"/>
                      </a:lnTo>
                      <a:lnTo>
                        <a:pt x="95" y="60"/>
                      </a:lnTo>
                      <a:lnTo>
                        <a:pt x="97" y="56"/>
                      </a:lnTo>
                      <a:lnTo>
                        <a:pt x="99" y="53"/>
                      </a:lnTo>
                      <a:lnTo>
                        <a:pt x="99" y="50"/>
                      </a:lnTo>
                      <a:lnTo>
                        <a:pt x="101" y="48"/>
                      </a:lnTo>
                      <a:lnTo>
                        <a:pt x="104" y="36"/>
                      </a:lnTo>
                      <a:lnTo>
                        <a:pt x="105" y="26"/>
                      </a:lnTo>
                      <a:lnTo>
                        <a:pt x="105" y="18"/>
                      </a:lnTo>
                      <a:lnTo>
                        <a:pt x="103" y="11"/>
                      </a:lnTo>
                      <a:lnTo>
                        <a:pt x="102" y="6"/>
                      </a:lnTo>
                      <a:lnTo>
                        <a:pt x="99" y="2"/>
                      </a:lnTo>
                      <a:lnTo>
                        <a:pt x="98" y="0"/>
                      </a:lnTo>
                      <a:lnTo>
                        <a:pt x="98" y="1"/>
                      </a:lnTo>
                      <a:lnTo>
                        <a:pt x="99" y="6"/>
                      </a:lnTo>
                      <a:lnTo>
                        <a:pt x="98" y="14"/>
                      </a:lnTo>
                      <a:lnTo>
                        <a:pt x="96" y="23"/>
                      </a:lnTo>
                      <a:lnTo>
                        <a:pt x="93" y="34"/>
                      </a:lnTo>
                      <a:lnTo>
                        <a:pt x="87" y="46"/>
                      </a:lnTo>
                      <a:lnTo>
                        <a:pt x="77" y="58"/>
                      </a:lnTo>
                      <a:lnTo>
                        <a:pt x="63" y="71"/>
                      </a:lnTo>
                      <a:lnTo>
                        <a:pt x="60" y="73"/>
                      </a:lnTo>
                      <a:lnTo>
                        <a:pt x="55" y="76"/>
                      </a:lnTo>
                      <a:lnTo>
                        <a:pt x="51" y="78"/>
                      </a:lnTo>
                      <a:lnTo>
                        <a:pt x="46" y="81"/>
                      </a:lnTo>
                      <a:lnTo>
                        <a:pt x="40" y="83"/>
                      </a:lnTo>
                      <a:lnTo>
                        <a:pt x="35" y="86"/>
                      </a:lnTo>
                      <a:lnTo>
                        <a:pt x="29" y="87"/>
                      </a:lnTo>
                      <a:lnTo>
                        <a:pt x="22" y="88"/>
                      </a:lnTo>
                      <a:lnTo>
                        <a:pt x="16" y="89"/>
                      </a:lnTo>
                      <a:lnTo>
                        <a:pt x="11" y="89"/>
                      </a:lnTo>
                      <a:lnTo>
                        <a:pt x="8" y="89"/>
                      </a:lnTo>
                      <a:lnTo>
                        <a:pt x="5" y="89"/>
                      </a:lnTo>
                      <a:lnTo>
                        <a:pt x="2" y="89"/>
                      </a:lnTo>
                      <a:lnTo>
                        <a:pt x="1" y="89"/>
                      </a:lnTo>
                      <a:lnTo>
                        <a:pt x="0" y="89"/>
                      </a:lnTo>
                      <a:lnTo>
                        <a:pt x="1" y="91"/>
                      </a:lnTo>
                      <a:lnTo>
                        <a:pt x="3" y="92"/>
                      </a:lnTo>
                      <a:lnTo>
                        <a:pt x="6" y="95"/>
                      </a:lnTo>
                      <a:lnTo>
                        <a:pt x="11" y="97"/>
                      </a:lnTo>
                      <a:lnTo>
                        <a:pt x="17" y="99"/>
                      </a:lnTo>
                      <a:lnTo>
                        <a:pt x="26" y="101"/>
                      </a:lnTo>
                      <a:lnTo>
                        <a:pt x="37" y="102"/>
                      </a:lnTo>
                    </a:path>
                  </a:pathLst>
                </a:custGeom>
                <a:solidFill>
                  <a:srgbClr val="11B3A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  <p:sp>
          <p:nvSpPr>
            <p:cNvPr id="423311" name="Line 399"/>
            <p:cNvSpPr>
              <a:spLocks noChangeShapeType="1"/>
            </p:cNvSpPr>
            <p:nvPr/>
          </p:nvSpPr>
          <p:spPr bwMode="auto">
            <a:xfrm flipV="1">
              <a:off x="2976" y="3312"/>
              <a:ext cx="1632" cy="0"/>
            </a:xfrm>
            <a:prstGeom prst="line">
              <a:avLst/>
            </a:prstGeom>
            <a:noFill/>
            <a:ln w="50800">
              <a:solidFill>
                <a:srgbClr val="0066FF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23312" name="Rectangle 400"/>
            <p:cNvSpPr>
              <a:spLocks noChangeArrowheads="1"/>
            </p:cNvSpPr>
            <p:nvPr/>
          </p:nvSpPr>
          <p:spPr bwMode="auto">
            <a:xfrm>
              <a:off x="1883" y="3168"/>
              <a:ext cx="1074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2550" tIns="41275" rIns="82550" bIns="41275">
              <a:spAutoFit/>
            </a:bodyPr>
            <a:lstStyle/>
            <a:p>
              <a:pPr defTabSz="822325" eaLnBrk="0" hangingPunct="0">
                <a:spcBef>
                  <a:spcPct val="50000"/>
                </a:spcBef>
              </a:pPr>
              <a:r>
                <a:rPr lang="zh-TW" altLang="en-US" sz="2400" b="1">
                  <a:solidFill>
                    <a:srgbClr val="FF3300"/>
                  </a:solidFill>
                  <a:latin typeface="微軟正黑體" pitchFamily="34" charset="-120"/>
                  <a:ea typeface="微軟正黑體" pitchFamily="34" charset="-120"/>
                </a:rPr>
                <a:t>未確認訂單</a:t>
              </a:r>
            </a:p>
          </p:txBody>
        </p:sp>
        <p:sp>
          <p:nvSpPr>
            <p:cNvPr id="423313" name="AutoShape 401"/>
            <p:cNvSpPr>
              <a:spLocks noChangeArrowheads="1"/>
            </p:cNvSpPr>
            <p:nvPr/>
          </p:nvSpPr>
          <p:spPr bwMode="auto">
            <a:xfrm>
              <a:off x="3638" y="3043"/>
              <a:ext cx="164" cy="491"/>
            </a:xfrm>
            <a:custGeom>
              <a:avLst/>
              <a:gdLst>
                <a:gd name="G0" fmla="+- 2700 0 0"/>
                <a:gd name="G1" fmla="*/ G0 2 1"/>
                <a:gd name="G2" fmla="+- 21600 0 G1"/>
                <a:gd name="G3" fmla="*/ G2 G2 1"/>
                <a:gd name="G4" fmla="*/ G0 G0 1"/>
                <a:gd name="G5" fmla="+- G3 0 G4"/>
                <a:gd name="G6" fmla="*/ G5 1 8"/>
                <a:gd name="G7" fmla="sqrt G6"/>
                <a:gd name="G8" fmla="*/ G4 1 8"/>
                <a:gd name="G9" fmla="sqrt G8"/>
                <a:gd name="G10" fmla="+- G7 G9 0"/>
                <a:gd name="G11" fmla="+- G7 0 G9"/>
                <a:gd name="G12" fmla="+- G10 10800 0"/>
                <a:gd name="G13" fmla="+- 10800 0 G10"/>
                <a:gd name="G14" fmla="+- G11 10800 0"/>
                <a:gd name="G15" fmla="+- 10800 0 G11"/>
                <a:gd name="G16" fmla="+- 21600 0 G0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 anchor="ctr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DAE2E-8BDB-449C-8FEE-4DB99295BF0A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保留訂單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553450" cy="2376165"/>
          </a:xfrm>
        </p:spPr>
        <p:txBody>
          <a:bodyPr/>
          <a:lstStyle/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保留訂單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(Hold)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係指將訂單暫停在銷貨處理流程中的某一個階段，不允許工作流程的繼續。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保留訂單如何發生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?</a:t>
            </a:r>
          </a:p>
          <a:p>
            <a:pPr lvl="1"/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系統自動暫押，例如：信用額度不足。</a:t>
            </a:r>
          </a:p>
          <a:p>
            <a:pPr lvl="1"/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人工暫押，例如：工程變更。</a:t>
            </a:r>
          </a:p>
        </p:txBody>
      </p:sp>
      <p:grpSp>
        <p:nvGrpSpPr>
          <p:cNvPr id="178180" name="Group 4"/>
          <p:cNvGrpSpPr>
            <a:grpSpLocks/>
          </p:cNvGrpSpPr>
          <p:nvPr/>
        </p:nvGrpSpPr>
        <p:grpSpPr bwMode="auto">
          <a:xfrm>
            <a:off x="722313" y="4133057"/>
            <a:ext cx="7521575" cy="1604963"/>
            <a:chOff x="720" y="2496"/>
            <a:chExt cx="4738" cy="1011"/>
          </a:xfrm>
        </p:grpSpPr>
        <p:grpSp>
          <p:nvGrpSpPr>
            <p:cNvPr id="178181" name="Group 5"/>
            <p:cNvGrpSpPr>
              <a:grpSpLocks/>
            </p:cNvGrpSpPr>
            <p:nvPr/>
          </p:nvGrpSpPr>
          <p:grpSpPr bwMode="auto">
            <a:xfrm>
              <a:off x="720" y="2496"/>
              <a:ext cx="1034" cy="1005"/>
              <a:chOff x="720" y="2496"/>
              <a:chExt cx="1034" cy="1005"/>
            </a:xfrm>
          </p:grpSpPr>
          <p:grpSp>
            <p:nvGrpSpPr>
              <p:cNvPr id="178182" name="Group 6"/>
              <p:cNvGrpSpPr>
                <a:grpSpLocks/>
              </p:cNvGrpSpPr>
              <p:nvPr/>
            </p:nvGrpSpPr>
            <p:grpSpPr bwMode="auto">
              <a:xfrm>
                <a:off x="916" y="2496"/>
                <a:ext cx="712" cy="710"/>
                <a:chOff x="4160" y="3035"/>
                <a:chExt cx="712" cy="710"/>
              </a:xfrm>
            </p:grpSpPr>
            <p:grpSp>
              <p:nvGrpSpPr>
                <p:cNvPr id="178183" name="Group 7"/>
                <p:cNvGrpSpPr>
                  <a:grpSpLocks/>
                </p:cNvGrpSpPr>
                <p:nvPr/>
              </p:nvGrpSpPr>
              <p:grpSpPr bwMode="auto">
                <a:xfrm>
                  <a:off x="4160" y="3035"/>
                  <a:ext cx="457" cy="482"/>
                  <a:chOff x="4160" y="3035"/>
                  <a:chExt cx="457" cy="482"/>
                </a:xfrm>
              </p:grpSpPr>
              <p:sp>
                <p:nvSpPr>
                  <p:cNvPr id="178184" name="Freeform 8"/>
                  <p:cNvSpPr>
                    <a:spLocks/>
                  </p:cNvSpPr>
                  <p:nvPr/>
                </p:nvSpPr>
                <p:spPr bwMode="auto">
                  <a:xfrm>
                    <a:off x="4167" y="3298"/>
                    <a:ext cx="445" cy="219"/>
                  </a:xfrm>
                  <a:custGeom>
                    <a:avLst/>
                    <a:gdLst/>
                    <a:ahLst/>
                    <a:cxnLst>
                      <a:cxn ang="0">
                        <a:pos x="132" y="218"/>
                      </a:cxn>
                      <a:cxn ang="0">
                        <a:pos x="444" y="151"/>
                      </a:cxn>
                      <a:cxn ang="0">
                        <a:pos x="444" y="118"/>
                      </a:cxn>
                      <a:cxn ang="0">
                        <a:pos x="249" y="0"/>
                      </a:cxn>
                      <a:cxn ang="0">
                        <a:pos x="0" y="35"/>
                      </a:cxn>
                      <a:cxn ang="0">
                        <a:pos x="0" y="53"/>
                      </a:cxn>
                      <a:cxn ang="0">
                        <a:pos x="132" y="218"/>
                      </a:cxn>
                    </a:cxnLst>
                    <a:rect l="0" t="0" r="r" b="b"/>
                    <a:pathLst>
                      <a:path w="445" h="219">
                        <a:moveTo>
                          <a:pt x="132" y="218"/>
                        </a:moveTo>
                        <a:lnTo>
                          <a:pt x="444" y="151"/>
                        </a:lnTo>
                        <a:lnTo>
                          <a:pt x="444" y="118"/>
                        </a:lnTo>
                        <a:lnTo>
                          <a:pt x="249" y="0"/>
                        </a:lnTo>
                        <a:lnTo>
                          <a:pt x="0" y="35"/>
                        </a:lnTo>
                        <a:lnTo>
                          <a:pt x="0" y="53"/>
                        </a:lnTo>
                        <a:lnTo>
                          <a:pt x="132" y="218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85" name="Freeform 9"/>
                  <p:cNvSpPr>
                    <a:spLocks/>
                  </p:cNvSpPr>
                  <p:nvPr/>
                </p:nvSpPr>
                <p:spPr bwMode="auto">
                  <a:xfrm>
                    <a:off x="4160" y="3210"/>
                    <a:ext cx="457" cy="287"/>
                  </a:xfrm>
                  <a:custGeom>
                    <a:avLst/>
                    <a:gdLst/>
                    <a:ahLst/>
                    <a:cxnLst>
                      <a:cxn ang="0">
                        <a:pos x="138" y="286"/>
                      </a:cxn>
                      <a:cxn ang="0">
                        <a:pos x="456" y="219"/>
                      </a:cxn>
                      <a:cxn ang="0">
                        <a:pos x="456" y="123"/>
                      </a:cxn>
                      <a:cxn ang="0">
                        <a:pos x="237" y="0"/>
                      </a:cxn>
                      <a:cxn ang="0">
                        <a:pos x="0" y="40"/>
                      </a:cxn>
                      <a:cxn ang="0">
                        <a:pos x="0" y="113"/>
                      </a:cxn>
                      <a:cxn ang="0">
                        <a:pos x="138" y="286"/>
                      </a:cxn>
                    </a:cxnLst>
                    <a:rect l="0" t="0" r="r" b="b"/>
                    <a:pathLst>
                      <a:path w="457" h="287">
                        <a:moveTo>
                          <a:pt x="138" y="286"/>
                        </a:moveTo>
                        <a:lnTo>
                          <a:pt x="456" y="219"/>
                        </a:lnTo>
                        <a:lnTo>
                          <a:pt x="456" y="123"/>
                        </a:lnTo>
                        <a:lnTo>
                          <a:pt x="237" y="0"/>
                        </a:lnTo>
                        <a:lnTo>
                          <a:pt x="0" y="40"/>
                        </a:lnTo>
                        <a:lnTo>
                          <a:pt x="0" y="113"/>
                        </a:lnTo>
                        <a:lnTo>
                          <a:pt x="138" y="286"/>
                        </a:lnTo>
                      </a:path>
                    </a:pathLst>
                  </a:custGeom>
                  <a:solidFill>
                    <a:srgbClr val="DDDDDD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86" name="Freeform 10"/>
                  <p:cNvSpPr>
                    <a:spLocks/>
                  </p:cNvSpPr>
                  <p:nvPr/>
                </p:nvSpPr>
                <p:spPr bwMode="auto">
                  <a:xfrm>
                    <a:off x="4188" y="3048"/>
                    <a:ext cx="399" cy="322"/>
                  </a:xfrm>
                  <a:custGeom>
                    <a:avLst/>
                    <a:gdLst/>
                    <a:ahLst/>
                    <a:cxnLst>
                      <a:cxn ang="0">
                        <a:pos x="104" y="321"/>
                      </a:cxn>
                      <a:cxn ang="0">
                        <a:pos x="398" y="275"/>
                      </a:cxn>
                      <a:cxn ang="0">
                        <a:pos x="380" y="19"/>
                      </a:cxn>
                      <a:cxn ang="0">
                        <a:pos x="362" y="1"/>
                      </a:cxn>
                      <a:cxn ang="0">
                        <a:pos x="102" y="0"/>
                      </a:cxn>
                      <a:cxn ang="0">
                        <a:pos x="39" y="20"/>
                      </a:cxn>
                      <a:cxn ang="0">
                        <a:pos x="2" y="42"/>
                      </a:cxn>
                      <a:cxn ang="0">
                        <a:pos x="0" y="210"/>
                      </a:cxn>
                      <a:cxn ang="0">
                        <a:pos x="104" y="321"/>
                      </a:cxn>
                    </a:cxnLst>
                    <a:rect l="0" t="0" r="r" b="b"/>
                    <a:pathLst>
                      <a:path w="399" h="322">
                        <a:moveTo>
                          <a:pt x="104" y="321"/>
                        </a:moveTo>
                        <a:lnTo>
                          <a:pt x="398" y="275"/>
                        </a:lnTo>
                        <a:lnTo>
                          <a:pt x="380" y="19"/>
                        </a:lnTo>
                        <a:lnTo>
                          <a:pt x="362" y="1"/>
                        </a:lnTo>
                        <a:lnTo>
                          <a:pt x="102" y="0"/>
                        </a:lnTo>
                        <a:lnTo>
                          <a:pt x="39" y="20"/>
                        </a:lnTo>
                        <a:lnTo>
                          <a:pt x="2" y="42"/>
                        </a:lnTo>
                        <a:lnTo>
                          <a:pt x="0" y="210"/>
                        </a:lnTo>
                        <a:lnTo>
                          <a:pt x="104" y="321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87" name="Freeform 11"/>
                  <p:cNvSpPr>
                    <a:spLocks/>
                  </p:cNvSpPr>
                  <p:nvPr/>
                </p:nvSpPr>
                <p:spPr bwMode="auto">
                  <a:xfrm>
                    <a:off x="4165" y="3262"/>
                    <a:ext cx="140" cy="235"/>
                  </a:xfrm>
                  <a:custGeom>
                    <a:avLst/>
                    <a:gdLst/>
                    <a:ahLst/>
                    <a:cxnLst>
                      <a:cxn ang="0">
                        <a:pos x="0" y="72"/>
                      </a:cxn>
                      <a:cxn ang="0">
                        <a:pos x="0" y="0"/>
                      </a:cxn>
                      <a:cxn ang="0">
                        <a:pos x="139" y="121"/>
                      </a:cxn>
                      <a:cxn ang="0">
                        <a:pos x="139" y="234"/>
                      </a:cxn>
                      <a:cxn ang="0">
                        <a:pos x="0" y="72"/>
                      </a:cxn>
                    </a:cxnLst>
                    <a:rect l="0" t="0" r="r" b="b"/>
                    <a:pathLst>
                      <a:path w="140" h="235">
                        <a:moveTo>
                          <a:pt x="0" y="72"/>
                        </a:moveTo>
                        <a:lnTo>
                          <a:pt x="0" y="0"/>
                        </a:lnTo>
                        <a:lnTo>
                          <a:pt x="139" y="121"/>
                        </a:lnTo>
                        <a:lnTo>
                          <a:pt x="139" y="234"/>
                        </a:lnTo>
                        <a:lnTo>
                          <a:pt x="0" y="72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88" name="Freeform 12"/>
                  <p:cNvSpPr>
                    <a:spLocks/>
                  </p:cNvSpPr>
                  <p:nvPr/>
                </p:nvSpPr>
                <p:spPr bwMode="auto">
                  <a:xfrm>
                    <a:off x="4185" y="3035"/>
                    <a:ext cx="407" cy="322"/>
                  </a:xfrm>
                  <a:custGeom>
                    <a:avLst/>
                    <a:gdLst/>
                    <a:ahLst/>
                    <a:cxnLst>
                      <a:cxn ang="0">
                        <a:pos x="51" y="250"/>
                      </a:cxn>
                      <a:cxn ang="0">
                        <a:pos x="112" y="321"/>
                      </a:cxn>
                      <a:cxn ang="0">
                        <a:pos x="406" y="275"/>
                      </a:cxn>
                      <a:cxn ang="0">
                        <a:pos x="387" y="18"/>
                      </a:cxn>
                      <a:cxn ang="0">
                        <a:pos x="369" y="0"/>
                      </a:cxn>
                      <a:cxn ang="0">
                        <a:pos x="110" y="0"/>
                      </a:cxn>
                      <a:cxn ang="0">
                        <a:pos x="46" y="20"/>
                      </a:cxn>
                      <a:cxn ang="0">
                        <a:pos x="9" y="22"/>
                      </a:cxn>
                      <a:cxn ang="0">
                        <a:pos x="0" y="30"/>
                      </a:cxn>
                      <a:cxn ang="0">
                        <a:pos x="0" y="218"/>
                      </a:cxn>
                      <a:cxn ang="0">
                        <a:pos x="51" y="250"/>
                      </a:cxn>
                    </a:cxnLst>
                    <a:rect l="0" t="0" r="r" b="b"/>
                    <a:pathLst>
                      <a:path w="407" h="322">
                        <a:moveTo>
                          <a:pt x="51" y="250"/>
                        </a:moveTo>
                        <a:lnTo>
                          <a:pt x="112" y="321"/>
                        </a:lnTo>
                        <a:lnTo>
                          <a:pt x="406" y="275"/>
                        </a:lnTo>
                        <a:lnTo>
                          <a:pt x="387" y="18"/>
                        </a:lnTo>
                        <a:lnTo>
                          <a:pt x="369" y="0"/>
                        </a:lnTo>
                        <a:lnTo>
                          <a:pt x="110" y="0"/>
                        </a:lnTo>
                        <a:lnTo>
                          <a:pt x="46" y="20"/>
                        </a:lnTo>
                        <a:lnTo>
                          <a:pt x="9" y="22"/>
                        </a:lnTo>
                        <a:lnTo>
                          <a:pt x="0" y="30"/>
                        </a:lnTo>
                        <a:lnTo>
                          <a:pt x="0" y="218"/>
                        </a:lnTo>
                        <a:lnTo>
                          <a:pt x="51" y="250"/>
                        </a:lnTo>
                      </a:path>
                    </a:pathLst>
                  </a:custGeom>
                  <a:solidFill>
                    <a:srgbClr val="DDDDDD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89" name="Freeform 13"/>
                  <p:cNvSpPr>
                    <a:spLocks/>
                  </p:cNvSpPr>
                  <p:nvPr/>
                </p:nvSpPr>
                <p:spPr bwMode="auto">
                  <a:xfrm>
                    <a:off x="4192" y="3064"/>
                    <a:ext cx="55" cy="223"/>
                  </a:xfrm>
                  <a:custGeom>
                    <a:avLst/>
                    <a:gdLst/>
                    <a:ahLst/>
                    <a:cxnLst>
                      <a:cxn ang="0">
                        <a:pos x="0" y="181"/>
                      </a:cxn>
                      <a:cxn ang="0">
                        <a:pos x="2" y="3"/>
                      </a:cxn>
                      <a:cxn ang="0">
                        <a:pos x="47" y="0"/>
                      </a:cxn>
                      <a:cxn ang="0">
                        <a:pos x="54" y="222"/>
                      </a:cxn>
                      <a:cxn ang="0">
                        <a:pos x="0" y="181"/>
                      </a:cxn>
                    </a:cxnLst>
                    <a:rect l="0" t="0" r="r" b="b"/>
                    <a:pathLst>
                      <a:path w="55" h="223">
                        <a:moveTo>
                          <a:pt x="0" y="181"/>
                        </a:moveTo>
                        <a:lnTo>
                          <a:pt x="2" y="3"/>
                        </a:lnTo>
                        <a:lnTo>
                          <a:pt x="47" y="0"/>
                        </a:lnTo>
                        <a:lnTo>
                          <a:pt x="54" y="222"/>
                        </a:lnTo>
                        <a:lnTo>
                          <a:pt x="0" y="181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90" name="Freeform 14"/>
                  <p:cNvSpPr>
                    <a:spLocks/>
                  </p:cNvSpPr>
                  <p:nvPr/>
                </p:nvSpPr>
                <p:spPr bwMode="auto">
                  <a:xfrm>
                    <a:off x="4252" y="3046"/>
                    <a:ext cx="53" cy="302"/>
                  </a:xfrm>
                  <a:custGeom>
                    <a:avLst/>
                    <a:gdLst/>
                    <a:ahLst/>
                    <a:cxnLst>
                      <a:cxn ang="0">
                        <a:pos x="3" y="254"/>
                      </a:cxn>
                      <a:cxn ang="0">
                        <a:pos x="52" y="301"/>
                      </a:cxn>
                      <a:cxn ang="0">
                        <a:pos x="45" y="0"/>
                      </a:cxn>
                      <a:cxn ang="0">
                        <a:pos x="0" y="10"/>
                      </a:cxn>
                      <a:cxn ang="0">
                        <a:pos x="3" y="254"/>
                      </a:cxn>
                    </a:cxnLst>
                    <a:rect l="0" t="0" r="r" b="b"/>
                    <a:pathLst>
                      <a:path w="53" h="302">
                        <a:moveTo>
                          <a:pt x="3" y="254"/>
                        </a:moveTo>
                        <a:lnTo>
                          <a:pt x="52" y="301"/>
                        </a:lnTo>
                        <a:lnTo>
                          <a:pt x="45" y="0"/>
                        </a:lnTo>
                        <a:lnTo>
                          <a:pt x="0" y="10"/>
                        </a:lnTo>
                        <a:lnTo>
                          <a:pt x="3" y="254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91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24" y="3349"/>
                    <a:ext cx="260" cy="44"/>
                  </a:xfrm>
                  <a:prstGeom prst="line">
                    <a:avLst/>
                  </a:prstGeom>
                  <a:noFill/>
                  <a:ln w="9525">
                    <a:noFill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92" name="Freeform 16"/>
                  <p:cNvSpPr>
                    <a:spLocks/>
                  </p:cNvSpPr>
                  <p:nvPr/>
                </p:nvSpPr>
                <p:spPr bwMode="auto">
                  <a:xfrm>
                    <a:off x="4324" y="3349"/>
                    <a:ext cx="261" cy="45"/>
                  </a:xfrm>
                  <a:custGeom>
                    <a:avLst/>
                    <a:gdLst/>
                    <a:ahLst/>
                    <a:cxnLst>
                      <a:cxn ang="0">
                        <a:pos x="0" y="44"/>
                      </a:cxn>
                      <a:cxn ang="0">
                        <a:pos x="260" y="0"/>
                      </a:cxn>
                      <a:cxn ang="0">
                        <a:pos x="0" y="44"/>
                      </a:cxn>
                    </a:cxnLst>
                    <a:rect l="0" t="0" r="r" b="b"/>
                    <a:pathLst>
                      <a:path w="261" h="45">
                        <a:moveTo>
                          <a:pt x="0" y="44"/>
                        </a:moveTo>
                        <a:lnTo>
                          <a:pt x="260" y="0"/>
                        </a:lnTo>
                        <a:lnTo>
                          <a:pt x="0" y="44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4C4C4C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93" name="Freeform 17"/>
                  <p:cNvSpPr>
                    <a:spLocks/>
                  </p:cNvSpPr>
                  <p:nvPr/>
                </p:nvSpPr>
                <p:spPr bwMode="auto">
                  <a:xfrm>
                    <a:off x="4338" y="3383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5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5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94" name="Freeform 18"/>
                  <p:cNvSpPr>
                    <a:spLocks/>
                  </p:cNvSpPr>
                  <p:nvPr/>
                </p:nvSpPr>
                <p:spPr bwMode="auto">
                  <a:xfrm>
                    <a:off x="4338" y="3383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5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5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4C4C4C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95" name="Freeform 19"/>
                  <p:cNvSpPr>
                    <a:spLocks/>
                  </p:cNvSpPr>
                  <p:nvPr/>
                </p:nvSpPr>
                <p:spPr bwMode="auto">
                  <a:xfrm>
                    <a:off x="4413" y="3371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4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4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96" name="Freeform 20"/>
                  <p:cNvSpPr>
                    <a:spLocks/>
                  </p:cNvSpPr>
                  <p:nvPr/>
                </p:nvSpPr>
                <p:spPr bwMode="auto">
                  <a:xfrm>
                    <a:off x="4413" y="3371"/>
                    <a:ext cx="56" cy="17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54" y="0"/>
                      </a:cxn>
                      <a:cxn ang="0">
                        <a:pos x="55" y="7"/>
                      </a:cxn>
                      <a:cxn ang="0">
                        <a:pos x="1" y="16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6" h="17">
                        <a:moveTo>
                          <a:pt x="0" y="9"/>
                        </a:moveTo>
                        <a:lnTo>
                          <a:pt x="54" y="0"/>
                        </a:lnTo>
                        <a:lnTo>
                          <a:pt x="55" y="7"/>
                        </a:lnTo>
                        <a:lnTo>
                          <a:pt x="1" y="16"/>
                        </a:lnTo>
                        <a:lnTo>
                          <a:pt x="0" y="9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4C4C4C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97" name="Freeform 21"/>
                  <p:cNvSpPr>
                    <a:spLocks/>
                  </p:cNvSpPr>
                  <p:nvPr/>
                </p:nvSpPr>
                <p:spPr bwMode="auto">
                  <a:xfrm>
                    <a:off x="4333" y="3067"/>
                    <a:ext cx="222" cy="241"/>
                  </a:xfrm>
                  <a:custGeom>
                    <a:avLst/>
                    <a:gdLst/>
                    <a:ahLst/>
                    <a:cxnLst>
                      <a:cxn ang="0">
                        <a:pos x="221" y="211"/>
                      </a:cxn>
                      <a:cxn ang="0">
                        <a:pos x="6" y="240"/>
                      </a:cxn>
                      <a:cxn ang="0">
                        <a:pos x="0" y="3"/>
                      </a:cxn>
                      <a:cxn ang="0">
                        <a:pos x="204" y="0"/>
                      </a:cxn>
                      <a:cxn ang="0">
                        <a:pos x="221" y="211"/>
                      </a:cxn>
                    </a:cxnLst>
                    <a:rect l="0" t="0" r="r" b="b"/>
                    <a:pathLst>
                      <a:path w="222" h="241">
                        <a:moveTo>
                          <a:pt x="221" y="211"/>
                        </a:moveTo>
                        <a:lnTo>
                          <a:pt x="6" y="240"/>
                        </a:lnTo>
                        <a:lnTo>
                          <a:pt x="0" y="3"/>
                        </a:lnTo>
                        <a:lnTo>
                          <a:pt x="204" y="0"/>
                        </a:lnTo>
                        <a:lnTo>
                          <a:pt x="221" y="211"/>
                        </a:lnTo>
                      </a:path>
                    </a:pathLst>
                  </a:custGeom>
                  <a:solidFill>
                    <a:srgbClr val="03289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98" name="Freeform 22"/>
                  <p:cNvSpPr>
                    <a:spLocks/>
                  </p:cNvSpPr>
                  <p:nvPr/>
                </p:nvSpPr>
                <p:spPr bwMode="auto">
                  <a:xfrm>
                    <a:off x="4358" y="3094"/>
                    <a:ext cx="172" cy="188"/>
                  </a:xfrm>
                  <a:custGeom>
                    <a:avLst/>
                    <a:gdLst/>
                    <a:ahLst/>
                    <a:cxnLst>
                      <a:cxn ang="0">
                        <a:pos x="171" y="164"/>
                      </a:cxn>
                      <a:cxn ang="0">
                        <a:pos x="4" y="187"/>
                      </a:cxn>
                      <a:cxn ang="0">
                        <a:pos x="0" y="2"/>
                      </a:cxn>
                      <a:cxn ang="0">
                        <a:pos x="159" y="0"/>
                      </a:cxn>
                      <a:cxn ang="0">
                        <a:pos x="171" y="164"/>
                      </a:cxn>
                    </a:cxnLst>
                    <a:rect l="0" t="0" r="r" b="b"/>
                    <a:pathLst>
                      <a:path w="172" h="188">
                        <a:moveTo>
                          <a:pt x="171" y="164"/>
                        </a:moveTo>
                        <a:lnTo>
                          <a:pt x="4" y="187"/>
                        </a:lnTo>
                        <a:lnTo>
                          <a:pt x="0" y="2"/>
                        </a:lnTo>
                        <a:lnTo>
                          <a:pt x="159" y="0"/>
                        </a:lnTo>
                        <a:lnTo>
                          <a:pt x="171" y="164"/>
                        </a:lnTo>
                      </a:path>
                    </a:pathLst>
                  </a:custGeom>
                  <a:solidFill>
                    <a:srgbClr val="AABFFE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199" name="Freeform 23"/>
                  <p:cNvSpPr>
                    <a:spLocks/>
                  </p:cNvSpPr>
                  <p:nvPr/>
                </p:nvSpPr>
                <p:spPr bwMode="auto">
                  <a:xfrm>
                    <a:off x="4369" y="3119"/>
                    <a:ext cx="140" cy="18"/>
                  </a:xfrm>
                  <a:custGeom>
                    <a:avLst/>
                    <a:gdLst/>
                    <a:ahLst/>
                    <a:cxnLst>
                      <a:cxn ang="0">
                        <a:pos x="139" y="13"/>
                      </a:cxn>
                      <a:cxn ang="0">
                        <a:pos x="0" y="17"/>
                      </a:cxn>
                      <a:cxn ang="0">
                        <a:pos x="1" y="2"/>
                      </a:cxn>
                      <a:cxn ang="0">
                        <a:pos x="137" y="0"/>
                      </a:cxn>
                      <a:cxn ang="0">
                        <a:pos x="139" y="13"/>
                      </a:cxn>
                    </a:cxnLst>
                    <a:rect l="0" t="0" r="r" b="b"/>
                    <a:pathLst>
                      <a:path w="140" h="18">
                        <a:moveTo>
                          <a:pt x="139" y="13"/>
                        </a:moveTo>
                        <a:lnTo>
                          <a:pt x="0" y="17"/>
                        </a:lnTo>
                        <a:lnTo>
                          <a:pt x="1" y="2"/>
                        </a:lnTo>
                        <a:lnTo>
                          <a:pt x="137" y="0"/>
                        </a:lnTo>
                        <a:lnTo>
                          <a:pt x="139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00" name="Freeform 24"/>
                  <p:cNvSpPr>
                    <a:spLocks/>
                  </p:cNvSpPr>
                  <p:nvPr/>
                </p:nvSpPr>
                <p:spPr bwMode="auto">
                  <a:xfrm>
                    <a:off x="4371" y="3152"/>
                    <a:ext cx="140" cy="18"/>
                  </a:xfrm>
                  <a:custGeom>
                    <a:avLst/>
                    <a:gdLst/>
                    <a:ahLst/>
                    <a:cxnLst>
                      <a:cxn ang="0">
                        <a:pos x="139" y="13"/>
                      </a:cxn>
                      <a:cxn ang="0">
                        <a:pos x="0" y="17"/>
                      </a:cxn>
                      <a:cxn ang="0">
                        <a:pos x="1" y="2"/>
                      </a:cxn>
                      <a:cxn ang="0">
                        <a:pos x="137" y="0"/>
                      </a:cxn>
                      <a:cxn ang="0">
                        <a:pos x="139" y="13"/>
                      </a:cxn>
                    </a:cxnLst>
                    <a:rect l="0" t="0" r="r" b="b"/>
                    <a:pathLst>
                      <a:path w="140" h="18">
                        <a:moveTo>
                          <a:pt x="139" y="13"/>
                        </a:moveTo>
                        <a:lnTo>
                          <a:pt x="0" y="17"/>
                        </a:lnTo>
                        <a:lnTo>
                          <a:pt x="1" y="2"/>
                        </a:lnTo>
                        <a:lnTo>
                          <a:pt x="137" y="0"/>
                        </a:lnTo>
                        <a:lnTo>
                          <a:pt x="139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01" name="Freeform 25"/>
                  <p:cNvSpPr>
                    <a:spLocks/>
                  </p:cNvSpPr>
                  <p:nvPr/>
                </p:nvSpPr>
                <p:spPr bwMode="auto">
                  <a:xfrm>
                    <a:off x="4374" y="3185"/>
                    <a:ext cx="139" cy="24"/>
                  </a:xfrm>
                  <a:custGeom>
                    <a:avLst/>
                    <a:gdLst/>
                    <a:ahLst/>
                    <a:cxnLst>
                      <a:cxn ang="0">
                        <a:pos x="138" y="13"/>
                      </a:cxn>
                      <a:cxn ang="0">
                        <a:pos x="0" y="23"/>
                      </a:cxn>
                      <a:cxn ang="0">
                        <a:pos x="1" y="7"/>
                      </a:cxn>
                      <a:cxn ang="0">
                        <a:pos x="136" y="0"/>
                      </a:cxn>
                      <a:cxn ang="0">
                        <a:pos x="138" y="13"/>
                      </a:cxn>
                    </a:cxnLst>
                    <a:rect l="0" t="0" r="r" b="b"/>
                    <a:pathLst>
                      <a:path w="139" h="24">
                        <a:moveTo>
                          <a:pt x="138" y="13"/>
                        </a:moveTo>
                        <a:lnTo>
                          <a:pt x="0" y="23"/>
                        </a:lnTo>
                        <a:lnTo>
                          <a:pt x="1" y="7"/>
                        </a:lnTo>
                        <a:lnTo>
                          <a:pt x="136" y="0"/>
                        </a:lnTo>
                        <a:lnTo>
                          <a:pt x="138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  <p:sp>
              <p:nvSpPr>
                <p:cNvPr id="178202" name="Freeform 26"/>
                <p:cNvSpPr>
                  <a:spLocks/>
                </p:cNvSpPr>
                <p:nvPr/>
              </p:nvSpPr>
              <p:spPr bwMode="auto">
                <a:xfrm>
                  <a:off x="4377" y="3170"/>
                  <a:ext cx="315" cy="454"/>
                </a:xfrm>
                <a:custGeom>
                  <a:avLst/>
                  <a:gdLst/>
                  <a:ahLst/>
                  <a:cxnLst>
                    <a:cxn ang="0">
                      <a:pos x="69" y="4"/>
                    </a:cxn>
                    <a:cxn ang="0">
                      <a:pos x="141" y="49"/>
                    </a:cxn>
                    <a:cxn ang="0">
                      <a:pos x="158" y="60"/>
                    </a:cxn>
                    <a:cxn ang="0">
                      <a:pos x="138" y="62"/>
                    </a:cxn>
                    <a:cxn ang="0">
                      <a:pos x="104" y="65"/>
                    </a:cxn>
                    <a:cxn ang="0">
                      <a:pos x="109" y="55"/>
                    </a:cxn>
                    <a:cxn ang="0">
                      <a:pos x="310" y="395"/>
                    </a:cxn>
                    <a:cxn ang="0">
                      <a:pos x="314" y="402"/>
                    </a:cxn>
                    <a:cxn ang="0">
                      <a:pos x="306" y="405"/>
                    </a:cxn>
                    <a:cxn ang="0">
                      <a:pos x="152" y="451"/>
                    </a:cxn>
                    <a:cxn ang="0">
                      <a:pos x="145" y="453"/>
                    </a:cxn>
                    <a:cxn ang="0">
                      <a:pos x="143" y="446"/>
                    </a:cxn>
                    <a:cxn ang="0">
                      <a:pos x="47" y="67"/>
                    </a:cxn>
                    <a:cxn ang="0">
                      <a:pos x="55" y="72"/>
                    </a:cxn>
                    <a:cxn ang="0">
                      <a:pos x="17" y="78"/>
                    </a:cxn>
                    <a:cxn ang="0">
                      <a:pos x="0" y="80"/>
                    </a:cxn>
                    <a:cxn ang="0">
                      <a:pos x="11" y="67"/>
                    </a:cxn>
                    <a:cxn ang="0">
                      <a:pos x="60" y="5"/>
                    </a:cxn>
                    <a:cxn ang="0">
                      <a:pos x="64" y="0"/>
                    </a:cxn>
                    <a:cxn ang="0">
                      <a:pos x="69" y="4"/>
                    </a:cxn>
                  </a:cxnLst>
                  <a:rect l="0" t="0" r="r" b="b"/>
                  <a:pathLst>
                    <a:path w="315" h="454">
                      <a:moveTo>
                        <a:pt x="69" y="4"/>
                      </a:moveTo>
                      <a:lnTo>
                        <a:pt x="141" y="49"/>
                      </a:lnTo>
                      <a:lnTo>
                        <a:pt x="158" y="60"/>
                      </a:lnTo>
                      <a:lnTo>
                        <a:pt x="138" y="62"/>
                      </a:lnTo>
                      <a:lnTo>
                        <a:pt x="104" y="65"/>
                      </a:lnTo>
                      <a:lnTo>
                        <a:pt x="109" y="55"/>
                      </a:lnTo>
                      <a:lnTo>
                        <a:pt x="310" y="395"/>
                      </a:lnTo>
                      <a:lnTo>
                        <a:pt x="314" y="402"/>
                      </a:lnTo>
                      <a:lnTo>
                        <a:pt x="306" y="405"/>
                      </a:lnTo>
                      <a:lnTo>
                        <a:pt x="152" y="451"/>
                      </a:lnTo>
                      <a:lnTo>
                        <a:pt x="145" y="453"/>
                      </a:lnTo>
                      <a:lnTo>
                        <a:pt x="143" y="446"/>
                      </a:lnTo>
                      <a:lnTo>
                        <a:pt x="47" y="67"/>
                      </a:lnTo>
                      <a:lnTo>
                        <a:pt x="55" y="72"/>
                      </a:lnTo>
                      <a:lnTo>
                        <a:pt x="17" y="78"/>
                      </a:lnTo>
                      <a:lnTo>
                        <a:pt x="0" y="80"/>
                      </a:lnTo>
                      <a:lnTo>
                        <a:pt x="11" y="67"/>
                      </a:lnTo>
                      <a:lnTo>
                        <a:pt x="60" y="5"/>
                      </a:lnTo>
                      <a:lnTo>
                        <a:pt x="64" y="0"/>
                      </a:lnTo>
                      <a:lnTo>
                        <a:pt x="69" y="4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grpSp>
              <p:nvGrpSpPr>
                <p:cNvPr id="178203" name="Group 27"/>
                <p:cNvGrpSpPr>
                  <a:grpSpLocks/>
                </p:cNvGrpSpPr>
                <p:nvPr/>
              </p:nvGrpSpPr>
              <p:grpSpPr bwMode="auto">
                <a:xfrm>
                  <a:off x="4376" y="3179"/>
                  <a:ext cx="306" cy="464"/>
                  <a:chOff x="4376" y="3179"/>
                  <a:chExt cx="306" cy="464"/>
                </a:xfrm>
              </p:grpSpPr>
              <p:sp>
                <p:nvSpPr>
                  <p:cNvPr id="178204" name="Freeform 28"/>
                  <p:cNvSpPr>
                    <a:spLocks/>
                  </p:cNvSpPr>
                  <p:nvPr/>
                </p:nvSpPr>
                <p:spPr bwMode="auto">
                  <a:xfrm>
                    <a:off x="4376" y="3207"/>
                    <a:ext cx="289" cy="436"/>
                  </a:xfrm>
                  <a:custGeom>
                    <a:avLst/>
                    <a:gdLst/>
                    <a:ahLst/>
                    <a:cxnLst>
                      <a:cxn ang="0">
                        <a:pos x="49" y="0"/>
                      </a:cxn>
                      <a:cxn ang="0">
                        <a:pos x="122" y="45"/>
                      </a:cxn>
                      <a:cxn ang="0">
                        <a:pos x="87" y="48"/>
                      </a:cxn>
                      <a:cxn ang="0">
                        <a:pos x="288" y="388"/>
                      </a:cxn>
                      <a:cxn ang="0">
                        <a:pos x="134" y="435"/>
                      </a:cxn>
                      <a:cxn ang="0">
                        <a:pos x="38" y="56"/>
                      </a:cxn>
                      <a:cxn ang="0">
                        <a:pos x="0" y="61"/>
                      </a:cxn>
                      <a:cxn ang="0">
                        <a:pos x="49" y="0"/>
                      </a:cxn>
                    </a:cxnLst>
                    <a:rect l="0" t="0" r="r" b="b"/>
                    <a:pathLst>
                      <a:path w="289" h="436">
                        <a:moveTo>
                          <a:pt x="49" y="0"/>
                        </a:moveTo>
                        <a:lnTo>
                          <a:pt x="122" y="45"/>
                        </a:lnTo>
                        <a:lnTo>
                          <a:pt x="87" y="48"/>
                        </a:lnTo>
                        <a:lnTo>
                          <a:pt x="288" y="388"/>
                        </a:lnTo>
                        <a:lnTo>
                          <a:pt x="134" y="435"/>
                        </a:lnTo>
                        <a:lnTo>
                          <a:pt x="38" y="56"/>
                        </a:lnTo>
                        <a:lnTo>
                          <a:pt x="0" y="61"/>
                        </a:lnTo>
                        <a:lnTo>
                          <a:pt x="49" y="0"/>
                        </a:lnTo>
                      </a:path>
                    </a:pathLst>
                  </a:custGeom>
                  <a:solidFill>
                    <a:schemeClr val="bg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05" name="Freeform 29"/>
                  <p:cNvSpPr>
                    <a:spLocks/>
                  </p:cNvSpPr>
                  <p:nvPr/>
                </p:nvSpPr>
                <p:spPr bwMode="auto">
                  <a:xfrm>
                    <a:off x="4393" y="3179"/>
                    <a:ext cx="289" cy="437"/>
                  </a:xfrm>
                  <a:custGeom>
                    <a:avLst/>
                    <a:gdLst/>
                    <a:ahLst/>
                    <a:cxnLst>
                      <a:cxn ang="0">
                        <a:pos x="49" y="0"/>
                      </a:cxn>
                      <a:cxn ang="0">
                        <a:pos x="122" y="46"/>
                      </a:cxn>
                      <a:cxn ang="0">
                        <a:pos x="87" y="49"/>
                      </a:cxn>
                      <a:cxn ang="0">
                        <a:pos x="288" y="389"/>
                      </a:cxn>
                      <a:cxn ang="0">
                        <a:pos x="134" y="436"/>
                      </a:cxn>
                      <a:cxn ang="0">
                        <a:pos x="38" y="57"/>
                      </a:cxn>
                      <a:cxn ang="0">
                        <a:pos x="0" y="62"/>
                      </a:cxn>
                      <a:cxn ang="0">
                        <a:pos x="49" y="0"/>
                      </a:cxn>
                    </a:cxnLst>
                    <a:rect l="0" t="0" r="r" b="b"/>
                    <a:pathLst>
                      <a:path w="289" h="437">
                        <a:moveTo>
                          <a:pt x="49" y="0"/>
                        </a:moveTo>
                        <a:lnTo>
                          <a:pt x="122" y="46"/>
                        </a:lnTo>
                        <a:lnTo>
                          <a:pt x="87" y="49"/>
                        </a:lnTo>
                        <a:lnTo>
                          <a:pt x="288" y="389"/>
                        </a:lnTo>
                        <a:lnTo>
                          <a:pt x="134" y="436"/>
                        </a:lnTo>
                        <a:lnTo>
                          <a:pt x="38" y="57"/>
                        </a:lnTo>
                        <a:lnTo>
                          <a:pt x="0" y="62"/>
                        </a:lnTo>
                        <a:lnTo>
                          <a:pt x="49" y="0"/>
                        </a:lnTo>
                      </a:path>
                    </a:pathLst>
                  </a:custGeom>
                  <a:solidFill>
                    <a:srgbClr val="FEFFAE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  <p:grpSp>
              <p:nvGrpSpPr>
                <p:cNvPr id="178206" name="Group 30"/>
                <p:cNvGrpSpPr>
                  <a:grpSpLocks/>
                </p:cNvGrpSpPr>
                <p:nvPr/>
              </p:nvGrpSpPr>
              <p:grpSpPr bwMode="auto">
                <a:xfrm>
                  <a:off x="4337" y="3499"/>
                  <a:ext cx="535" cy="246"/>
                  <a:chOff x="4337" y="3499"/>
                  <a:chExt cx="535" cy="246"/>
                </a:xfrm>
              </p:grpSpPr>
              <p:sp>
                <p:nvSpPr>
                  <p:cNvPr id="178207" name="Freeform 31"/>
                  <p:cNvSpPr>
                    <a:spLocks/>
                  </p:cNvSpPr>
                  <p:nvPr/>
                </p:nvSpPr>
                <p:spPr bwMode="auto">
                  <a:xfrm>
                    <a:off x="4338" y="3499"/>
                    <a:ext cx="534" cy="246"/>
                  </a:xfrm>
                  <a:custGeom>
                    <a:avLst/>
                    <a:gdLst/>
                    <a:ahLst/>
                    <a:cxnLst>
                      <a:cxn ang="0">
                        <a:pos x="525" y="87"/>
                      </a:cxn>
                      <a:cxn ang="0">
                        <a:pos x="442" y="0"/>
                      </a:cxn>
                      <a:cxn ang="0">
                        <a:pos x="0" y="110"/>
                      </a:cxn>
                      <a:cxn ang="0">
                        <a:pos x="71" y="245"/>
                      </a:cxn>
                      <a:cxn ang="0">
                        <a:pos x="522" y="119"/>
                      </a:cxn>
                      <a:cxn ang="0">
                        <a:pos x="525" y="118"/>
                      </a:cxn>
                      <a:cxn ang="0">
                        <a:pos x="527" y="117"/>
                      </a:cxn>
                      <a:cxn ang="0">
                        <a:pos x="529" y="116"/>
                      </a:cxn>
                      <a:cxn ang="0">
                        <a:pos x="530" y="115"/>
                      </a:cxn>
                      <a:cxn ang="0">
                        <a:pos x="531" y="114"/>
                      </a:cxn>
                      <a:cxn ang="0">
                        <a:pos x="532" y="113"/>
                      </a:cxn>
                      <a:cxn ang="0">
                        <a:pos x="532" y="112"/>
                      </a:cxn>
                      <a:cxn ang="0">
                        <a:pos x="533" y="111"/>
                      </a:cxn>
                      <a:cxn ang="0">
                        <a:pos x="533" y="106"/>
                      </a:cxn>
                      <a:cxn ang="0">
                        <a:pos x="533" y="101"/>
                      </a:cxn>
                      <a:cxn ang="0">
                        <a:pos x="532" y="97"/>
                      </a:cxn>
                      <a:cxn ang="0">
                        <a:pos x="530" y="93"/>
                      </a:cxn>
                      <a:cxn ang="0">
                        <a:pos x="528" y="91"/>
                      </a:cxn>
                      <a:cxn ang="0">
                        <a:pos x="527" y="89"/>
                      </a:cxn>
                      <a:cxn ang="0">
                        <a:pos x="526" y="87"/>
                      </a:cxn>
                      <a:cxn ang="0">
                        <a:pos x="525" y="87"/>
                      </a:cxn>
                    </a:cxnLst>
                    <a:rect l="0" t="0" r="r" b="b"/>
                    <a:pathLst>
                      <a:path w="534" h="246">
                        <a:moveTo>
                          <a:pt x="525" y="87"/>
                        </a:moveTo>
                        <a:lnTo>
                          <a:pt x="442" y="0"/>
                        </a:lnTo>
                        <a:lnTo>
                          <a:pt x="0" y="110"/>
                        </a:lnTo>
                        <a:lnTo>
                          <a:pt x="71" y="245"/>
                        </a:lnTo>
                        <a:lnTo>
                          <a:pt x="522" y="119"/>
                        </a:lnTo>
                        <a:lnTo>
                          <a:pt x="525" y="118"/>
                        </a:lnTo>
                        <a:lnTo>
                          <a:pt x="527" y="117"/>
                        </a:lnTo>
                        <a:lnTo>
                          <a:pt x="529" y="116"/>
                        </a:lnTo>
                        <a:lnTo>
                          <a:pt x="530" y="115"/>
                        </a:lnTo>
                        <a:lnTo>
                          <a:pt x="531" y="114"/>
                        </a:lnTo>
                        <a:lnTo>
                          <a:pt x="532" y="113"/>
                        </a:lnTo>
                        <a:lnTo>
                          <a:pt x="532" y="112"/>
                        </a:lnTo>
                        <a:lnTo>
                          <a:pt x="533" y="111"/>
                        </a:lnTo>
                        <a:lnTo>
                          <a:pt x="533" y="106"/>
                        </a:lnTo>
                        <a:lnTo>
                          <a:pt x="533" y="101"/>
                        </a:lnTo>
                        <a:lnTo>
                          <a:pt x="532" y="97"/>
                        </a:lnTo>
                        <a:lnTo>
                          <a:pt x="530" y="93"/>
                        </a:lnTo>
                        <a:lnTo>
                          <a:pt x="528" y="91"/>
                        </a:lnTo>
                        <a:lnTo>
                          <a:pt x="527" y="89"/>
                        </a:lnTo>
                        <a:lnTo>
                          <a:pt x="526" y="87"/>
                        </a:lnTo>
                        <a:lnTo>
                          <a:pt x="525" y="87"/>
                        </a:lnTo>
                      </a:path>
                    </a:pathLst>
                  </a:custGeom>
                  <a:solidFill>
                    <a:srgbClr val="DDDDDD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08" name="Freeform 32"/>
                  <p:cNvSpPr>
                    <a:spLocks/>
                  </p:cNvSpPr>
                  <p:nvPr/>
                </p:nvSpPr>
                <p:spPr bwMode="auto">
                  <a:xfrm>
                    <a:off x="4366" y="3512"/>
                    <a:ext cx="485" cy="190"/>
                  </a:xfrm>
                  <a:custGeom>
                    <a:avLst/>
                    <a:gdLst/>
                    <a:ahLst/>
                    <a:cxnLst>
                      <a:cxn ang="0">
                        <a:pos x="0" y="105"/>
                      </a:cxn>
                      <a:cxn ang="0">
                        <a:pos x="59" y="189"/>
                      </a:cxn>
                      <a:cxn ang="0">
                        <a:pos x="484" y="77"/>
                      </a:cxn>
                      <a:cxn ang="0">
                        <a:pos x="410" y="0"/>
                      </a:cxn>
                      <a:cxn ang="0">
                        <a:pos x="0" y="105"/>
                      </a:cxn>
                    </a:cxnLst>
                    <a:rect l="0" t="0" r="r" b="b"/>
                    <a:pathLst>
                      <a:path w="485" h="190">
                        <a:moveTo>
                          <a:pt x="0" y="105"/>
                        </a:moveTo>
                        <a:lnTo>
                          <a:pt x="59" y="189"/>
                        </a:lnTo>
                        <a:lnTo>
                          <a:pt x="484" y="77"/>
                        </a:lnTo>
                        <a:lnTo>
                          <a:pt x="410" y="0"/>
                        </a:lnTo>
                        <a:lnTo>
                          <a:pt x="0" y="105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09" name="Freeform 33"/>
                  <p:cNvSpPr>
                    <a:spLocks/>
                  </p:cNvSpPr>
                  <p:nvPr/>
                </p:nvSpPr>
                <p:spPr bwMode="auto">
                  <a:xfrm>
                    <a:off x="4755" y="3506"/>
                    <a:ext cx="33" cy="19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8"/>
                      </a:cxn>
                      <a:cxn ang="0">
                        <a:pos x="32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3" h="19">
                        <a:moveTo>
                          <a:pt x="0" y="5"/>
                        </a:moveTo>
                        <a:lnTo>
                          <a:pt x="7" y="18"/>
                        </a:lnTo>
                        <a:lnTo>
                          <a:pt x="32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10" name="Freeform 34"/>
                  <p:cNvSpPr>
                    <a:spLocks/>
                  </p:cNvSpPr>
                  <p:nvPr/>
                </p:nvSpPr>
                <p:spPr bwMode="auto">
                  <a:xfrm>
                    <a:off x="4749" y="3511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11" name="Freeform 35"/>
                  <p:cNvSpPr>
                    <a:spLocks/>
                  </p:cNvSpPr>
                  <p:nvPr/>
                </p:nvSpPr>
                <p:spPr bwMode="auto">
                  <a:xfrm>
                    <a:off x="4761" y="3518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12" name="Freeform 36"/>
                  <p:cNvSpPr>
                    <a:spLocks/>
                  </p:cNvSpPr>
                  <p:nvPr/>
                </p:nvSpPr>
                <p:spPr bwMode="auto">
                  <a:xfrm>
                    <a:off x="4722" y="3515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13" name="Freeform 37"/>
                  <p:cNvSpPr>
                    <a:spLocks/>
                  </p:cNvSpPr>
                  <p:nvPr/>
                </p:nvSpPr>
                <p:spPr bwMode="auto">
                  <a:xfrm>
                    <a:off x="4716" y="3521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14" name="Freeform 38"/>
                  <p:cNvSpPr>
                    <a:spLocks/>
                  </p:cNvSpPr>
                  <p:nvPr/>
                </p:nvSpPr>
                <p:spPr bwMode="auto">
                  <a:xfrm>
                    <a:off x="4728" y="3528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15" name="Freeform 39"/>
                  <p:cNvSpPr>
                    <a:spLocks/>
                  </p:cNvSpPr>
                  <p:nvPr/>
                </p:nvSpPr>
                <p:spPr bwMode="auto">
                  <a:xfrm>
                    <a:off x="4752" y="3527"/>
                    <a:ext cx="53" cy="23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8" y="22"/>
                      </a:cxn>
                      <a:cxn ang="0">
                        <a:pos x="52" y="12"/>
                      </a:cxn>
                      <a:cxn ang="0">
                        <a:pos x="41" y="0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3" h="23">
                        <a:moveTo>
                          <a:pt x="0" y="9"/>
                        </a:moveTo>
                        <a:lnTo>
                          <a:pt x="8" y="22"/>
                        </a:lnTo>
                        <a:lnTo>
                          <a:pt x="52" y="12"/>
                        </a:lnTo>
                        <a:lnTo>
                          <a:pt x="41" y="0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16" name="Freeform 40"/>
                  <p:cNvSpPr>
                    <a:spLocks/>
                  </p:cNvSpPr>
                  <p:nvPr/>
                </p:nvSpPr>
                <p:spPr bwMode="auto">
                  <a:xfrm>
                    <a:off x="4746" y="3538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17" name="Freeform 41"/>
                  <p:cNvSpPr>
                    <a:spLocks/>
                  </p:cNvSpPr>
                  <p:nvPr/>
                </p:nvSpPr>
                <p:spPr bwMode="auto">
                  <a:xfrm>
                    <a:off x="4759" y="3539"/>
                    <a:ext cx="49" cy="24"/>
                  </a:xfrm>
                  <a:custGeom>
                    <a:avLst/>
                    <a:gdLst/>
                    <a:ahLst/>
                    <a:cxnLst>
                      <a:cxn ang="0">
                        <a:pos x="0" y="23"/>
                      </a:cxn>
                      <a:cxn ang="0">
                        <a:pos x="3" y="10"/>
                      </a:cxn>
                      <a:cxn ang="0">
                        <a:pos x="45" y="0"/>
                      </a:cxn>
                      <a:cxn ang="0">
                        <a:pos x="48" y="13"/>
                      </a:cxn>
                      <a:cxn ang="0">
                        <a:pos x="0" y="23"/>
                      </a:cxn>
                    </a:cxnLst>
                    <a:rect l="0" t="0" r="r" b="b"/>
                    <a:pathLst>
                      <a:path w="49" h="24">
                        <a:moveTo>
                          <a:pt x="0" y="23"/>
                        </a:moveTo>
                        <a:lnTo>
                          <a:pt x="3" y="10"/>
                        </a:lnTo>
                        <a:lnTo>
                          <a:pt x="45" y="0"/>
                        </a:lnTo>
                        <a:lnTo>
                          <a:pt x="48" y="13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18" name="Freeform 42"/>
                  <p:cNvSpPr>
                    <a:spLocks/>
                  </p:cNvSpPr>
                  <p:nvPr/>
                </p:nvSpPr>
                <p:spPr bwMode="auto">
                  <a:xfrm>
                    <a:off x="4771" y="3544"/>
                    <a:ext cx="51" cy="22"/>
                  </a:xfrm>
                  <a:custGeom>
                    <a:avLst/>
                    <a:gdLst/>
                    <a:ahLst/>
                    <a:cxnLst>
                      <a:cxn ang="0">
                        <a:pos x="0" y="10"/>
                      </a:cxn>
                      <a:cxn ang="0">
                        <a:pos x="6" y="21"/>
                      </a:cxn>
                      <a:cxn ang="0">
                        <a:pos x="50" y="11"/>
                      </a:cxn>
                      <a:cxn ang="0">
                        <a:pos x="40" y="0"/>
                      </a:cxn>
                      <a:cxn ang="0">
                        <a:pos x="0" y="10"/>
                      </a:cxn>
                    </a:cxnLst>
                    <a:rect l="0" t="0" r="r" b="b"/>
                    <a:pathLst>
                      <a:path w="51" h="22">
                        <a:moveTo>
                          <a:pt x="0" y="10"/>
                        </a:moveTo>
                        <a:lnTo>
                          <a:pt x="6" y="21"/>
                        </a:lnTo>
                        <a:lnTo>
                          <a:pt x="50" y="11"/>
                        </a:lnTo>
                        <a:lnTo>
                          <a:pt x="40" y="0"/>
                        </a:lnTo>
                        <a:lnTo>
                          <a:pt x="0" y="10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19" name="Freeform 43"/>
                  <p:cNvSpPr>
                    <a:spLocks/>
                  </p:cNvSpPr>
                  <p:nvPr/>
                </p:nvSpPr>
                <p:spPr bwMode="auto">
                  <a:xfrm>
                    <a:off x="4766" y="3555"/>
                    <a:ext cx="17" cy="23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1"/>
                      </a:cxn>
                      <a:cxn ang="0">
                        <a:pos x="11" y="22"/>
                      </a:cxn>
                      <a:cxn ang="0">
                        <a:pos x="0" y="9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3">
                        <a:moveTo>
                          <a:pt x="6" y="0"/>
                        </a:moveTo>
                        <a:lnTo>
                          <a:pt x="16" y="11"/>
                        </a:lnTo>
                        <a:lnTo>
                          <a:pt x="11" y="22"/>
                        </a:lnTo>
                        <a:lnTo>
                          <a:pt x="0" y="9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20" name="Freeform 44"/>
                  <p:cNvSpPr>
                    <a:spLocks/>
                  </p:cNvSpPr>
                  <p:nvPr/>
                </p:nvSpPr>
                <p:spPr bwMode="auto">
                  <a:xfrm>
                    <a:off x="4776" y="3555"/>
                    <a:ext cx="49" cy="23"/>
                  </a:xfrm>
                  <a:custGeom>
                    <a:avLst/>
                    <a:gdLst/>
                    <a:ahLst/>
                    <a:cxnLst>
                      <a:cxn ang="0">
                        <a:pos x="0" y="22"/>
                      </a:cxn>
                      <a:cxn ang="0">
                        <a:pos x="3" y="10"/>
                      </a:cxn>
                      <a:cxn ang="0">
                        <a:pos x="45" y="0"/>
                      </a:cxn>
                      <a:cxn ang="0">
                        <a:pos x="48" y="10"/>
                      </a:cxn>
                      <a:cxn ang="0">
                        <a:pos x="0" y="22"/>
                      </a:cxn>
                    </a:cxnLst>
                    <a:rect l="0" t="0" r="r" b="b"/>
                    <a:pathLst>
                      <a:path w="49" h="23">
                        <a:moveTo>
                          <a:pt x="0" y="22"/>
                        </a:moveTo>
                        <a:lnTo>
                          <a:pt x="3" y="10"/>
                        </a:lnTo>
                        <a:lnTo>
                          <a:pt x="45" y="0"/>
                        </a:lnTo>
                        <a:lnTo>
                          <a:pt x="48" y="10"/>
                        </a:lnTo>
                        <a:lnTo>
                          <a:pt x="0" y="22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21" name="Freeform 45"/>
                  <p:cNvSpPr>
                    <a:spLocks/>
                  </p:cNvSpPr>
                  <p:nvPr/>
                </p:nvSpPr>
                <p:spPr bwMode="auto">
                  <a:xfrm>
                    <a:off x="4800" y="3563"/>
                    <a:ext cx="42" cy="21"/>
                  </a:xfrm>
                  <a:custGeom>
                    <a:avLst/>
                    <a:gdLst/>
                    <a:ahLst/>
                    <a:cxnLst>
                      <a:cxn ang="0">
                        <a:pos x="0" y="7"/>
                      </a:cxn>
                      <a:cxn ang="0">
                        <a:pos x="9" y="20"/>
                      </a:cxn>
                      <a:cxn ang="0">
                        <a:pos x="41" y="12"/>
                      </a:cxn>
                      <a:cxn ang="0">
                        <a:pos x="30" y="0"/>
                      </a:cxn>
                      <a:cxn ang="0">
                        <a:pos x="0" y="7"/>
                      </a:cxn>
                    </a:cxnLst>
                    <a:rect l="0" t="0" r="r" b="b"/>
                    <a:pathLst>
                      <a:path w="42" h="21">
                        <a:moveTo>
                          <a:pt x="0" y="7"/>
                        </a:moveTo>
                        <a:lnTo>
                          <a:pt x="9" y="20"/>
                        </a:lnTo>
                        <a:lnTo>
                          <a:pt x="41" y="12"/>
                        </a:lnTo>
                        <a:lnTo>
                          <a:pt x="30" y="0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22" name="Freeform 46"/>
                  <p:cNvSpPr>
                    <a:spLocks/>
                  </p:cNvSpPr>
                  <p:nvPr/>
                </p:nvSpPr>
                <p:spPr bwMode="auto">
                  <a:xfrm>
                    <a:off x="4794" y="3571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23" name="Freeform 47"/>
                  <p:cNvSpPr>
                    <a:spLocks/>
                  </p:cNvSpPr>
                  <p:nvPr/>
                </p:nvSpPr>
                <p:spPr bwMode="auto">
                  <a:xfrm>
                    <a:off x="4805" y="3575"/>
                    <a:ext cx="40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8"/>
                      </a:cxn>
                      <a:cxn ang="0">
                        <a:pos x="36" y="0"/>
                      </a:cxn>
                      <a:cxn ang="0">
                        <a:pos x="39" y="12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40" h="22">
                        <a:moveTo>
                          <a:pt x="0" y="21"/>
                        </a:moveTo>
                        <a:lnTo>
                          <a:pt x="4" y="8"/>
                        </a:lnTo>
                        <a:lnTo>
                          <a:pt x="36" y="0"/>
                        </a:lnTo>
                        <a:lnTo>
                          <a:pt x="39" y="12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24" name="Freeform 48"/>
                  <p:cNvSpPr>
                    <a:spLocks/>
                  </p:cNvSpPr>
                  <p:nvPr/>
                </p:nvSpPr>
                <p:spPr bwMode="auto">
                  <a:xfrm>
                    <a:off x="4691" y="3523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25" name="Freeform 49"/>
                  <p:cNvSpPr>
                    <a:spLocks/>
                  </p:cNvSpPr>
                  <p:nvPr/>
                </p:nvSpPr>
                <p:spPr bwMode="auto">
                  <a:xfrm>
                    <a:off x="4685" y="3529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26" name="Freeform 50"/>
                  <p:cNvSpPr>
                    <a:spLocks/>
                  </p:cNvSpPr>
                  <p:nvPr/>
                </p:nvSpPr>
                <p:spPr bwMode="auto">
                  <a:xfrm>
                    <a:off x="4697" y="3536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27" name="Freeform 51"/>
                  <p:cNvSpPr>
                    <a:spLocks/>
                  </p:cNvSpPr>
                  <p:nvPr/>
                </p:nvSpPr>
                <p:spPr bwMode="auto">
                  <a:xfrm>
                    <a:off x="4719" y="3539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28" name="Freeform 52"/>
                  <p:cNvSpPr>
                    <a:spLocks/>
                  </p:cNvSpPr>
                  <p:nvPr/>
                </p:nvSpPr>
                <p:spPr bwMode="auto">
                  <a:xfrm>
                    <a:off x="4713" y="3545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29" name="Freeform 53"/>
                  <p:cNvSpPr>
                    <a:spLocks/>
                  </p:cNvSpPr>
                  <p:nvPr/>
                </p:nvSpPr>
                <p:spPr bwMode="auto">
                  <a:xfrm>
                    <a:off x="4725" y="3552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30" name="Freeform 54"/>
                  <p:cNvSpPr>
                    <a:spLocks/>
                  </p:cNvSpPr>
                  <p:nvPr/>
                </p:nvSpPr>
                <p:spPr bwMode="auto">
                  <a:xfrm>
                    <a:off x="4743" y="3555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6" y="19"/>
                      </a:cxn>
                      <a:cxn ang="0">
                        <a:pos x="32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3" h="20">
                        <a:moveTo>
                          <a:pt x="0" y="5"/>
                        </a:moveTo>
                        <a:lnTo>
                          <a:pt x="6" y="19"/>
                        </a:lnTo>
                        <a:lnTo>
                          <a:pt x="32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31" name="Freeform 55"/>
                  <p:cNvSpPr>
                    <a:spLocks/>
                  </p:cNvSpPr>
                  <p:nvPr/>
                </p:nvSpPr>
                <p:spPr bwMode="auto">
                  <a:xfrm>
                    <a:off x="4737" y="3560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32" name="Freeform 56"/>
                  <p:cNvSpPr>
                    <a:spLocks/>
                  </p:cNvSpPr>
                  <p:nvPr/>
                </p:nvSpPr>
                <p:spPr bwMode="auto">
                  <a:xfrm>
                    <a:off x="4749" y="3567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6"/>
                      </a:cxn>
                      <a:cxn ang="0">
                        <a:pos x="26" y="0"/>
                      </a:cxn>
                      <a:cxn ang="0">
                        <a:pos x="29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6"/>
                        </a:lnTo>
                        <a:lnTo>
                          <a:pt x="26" y="0"/>
                        </a:lnTo>
                        <a:lnTo>
                          <a:pt x="29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33" name="Freeform 57"/>
                  <p:cNvSpPr>
                    <a:spLocks/>
                  </p:cNvSpPr>
                  <p:nvPr/>
                </p:nvSpPr>
                <p:spPr bwMode="auto">
                  <a:xfrm>
                    <a:off x="4767" y="3572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34" name="Freeform 58"/>
                  <p:cNvSpPr>
                    <a:spLocks/>
                  </p:cNvSpPr>
                  <p:nvPr/>
                </p:nvSpPr>
                <p:spPr bwMode="auto">
                  <a:xfrm>
                    <a:off x="4761" y="3578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35" name="Freeform 59"/>
                  <p:cNvSpPr>
                    <a:spLocks/>
                  </p:cNvSpPr>
                  <p:nvPr/>
                </p:nvSpPr>
                <p:spPr bwMode="auto">
                  <a:xfrm>
                    <a:off x="4773" y="3585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36" name="Freeform 60"/>
                  <p:cNvSpPr>
                    <a:spLocks/>
                  </p:cNvSpPr>
                  <p:nvPr/>
                </p:nvSpPr>
                <p:spPr bwMode="auto">
                  <a:xfrm>
                    <a:off x="4658" y="3532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37" name="Freeform 61"/>
                  <p:cNvSpPr>
                    <a:spLocks/>
                  </p:cNvSpPr>
                  <p:nvPr/>
                </p:nvSpPr>
                <p:spPr bwMode="auto">
                  <a:xfrm>
                    <a:off x="4653" y="3538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5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0"/>
                      </a:cxn>
                      <a:cxn ang="0">
                        <a:pos x="5" y="0"/>
                      </a:cxn>
                    </a:cxnLst>
                    <a:rect l="0" t="0" r="r" b="b"/>
                    <a:pathLst>
                      <a:path w="17" h="27">
                        <a:moveTo>
                          <a:pt x="5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0"/>
                        </a:lnTo>
                        <a:lnTo>
                          <a:pt x="5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38" name="Freeform 62"/>
                  <p:cNvSpPr>
                    <a:spLocks/>
                  </p:cNvSpPr>
                  <p:nvPr/>
                </p:nvSpPr>
                <p:spPr bwMode="auto">
                  <a:xfrm>
                    <a:off x="4664" y="3545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39" name="Freeform 63"/>
                  <p:cNvSpPr>
                    <a:spLocks/>
                  </p:cNvSpPr>
                  <p:nvPr/>
                </p:nvSpPr>
                <p:spPr bwMode="auto">
                  <a:xfrm>
                    <a:off x="4686" y="3547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0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0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40" name="Freeform 64"/>
                  <p:cNvSpPr>
                    <a:spLocks/>
                  </p:cNvSpPr>
                  <p:nvPr/>
                </p:nvSpPr>
                <p:spPr bwMode="auto">
                  <a:xfrm>
                    <a:off x="4680" y="3553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41" name="Freeform 65"/>
                  <p:cNvSpPr>
                    <a:spLocks/>
                  </p:cNvSpPr>
                  <p:nvPr/>
                </p:nvSpPr>
                <p:spPr bwMode="auto">
                  <a:xfrm>
                    <a:off x="4692" y="3560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42" name="Freeform 66"/>
                  <p:cNvSpPr>
                    <a:spLocks/>
                  </p:cNvSpPr>
                  <p:nvPr/>
                </p:nvSpPr>
                <p:spPr bwMode="auto">
                  <a:xfrm>
                    <a:off x="4710" y="3564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43" name="Freeform 67"/>
                  <p:cNvSpPr>
                    <a:spLocks/>
                  </p:cNvSpPr>
                  <p:nvPr/>
                </p:nvSpPr>
                <p:spPr bwMode="auto">
                  <a:xfrm>
                    <a:off x="4704" y="3570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44" name="Freeform 68"/>
                  <p:cNvSpPr>
                    <a:spLocks/>
                  </p:cNvSpPr>
                  <p:nvPr/>
                </p:nvSpPr>
                <p:spPr bwMode="auto">
                  <a:xfrm>
                    <a:off x="4716" y="3577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45" name="Freeform 69"/>
                  <p:cNvSpPr>
                    <a:spLocks/>
                  </p:cNvSpPr>
                  <p:nvPr/>
                </p:nvSpPr>
                <p:spPr bwMode="auto">
                  <a:xfrm>
                    <a:off x="4734" y="3581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46" name="Freeform 70"/>
                  <p:cNvSpPr>
                    <a:spLocks/>
                  </p:cNvSpPr>
                  <p:nvPr/>
                </p:nvSpPr>
                <p:spPr bwMode="auto">
                  <a:xfrm>
                    <a:off x="4728" y="3587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47" name="Freeform 71"/>
                  <p:cNvSpPr>
                    <a:spLocks/>
                  </p:cNvSpPr>
                  <p:nvPr/>
                </p:nvSpPr>
                <p:spPr bwMode="auto">
                  <a:xfrm>
                    <a:off x="4740" y="3594"/>
                    <a:ext cx="30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0" h="20">
                        <a:moveTo>
                          <a:pt x="0" y="19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48" name="Freeform 72"/>
                  <p:cNvSpPr>
                    <a:spLocks/>
                  </p:cNvSpPr>
                  <p:nvPr/>
                </p:nvSpPr>
                <p:spPr bwMode="auto">
                  <a:xfrm>
                    <a:off x="4625" y="3538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49" name="Freeform 73"/>
                  <p:cNvSpPr>
                    <a:spLocks/>
                  </p:cNvSpPr>
                  <p:nvPr/>
                </p:nvSpPr>
                <p:spPr bwMode="auto">
                  <a:xfrm>
                    <a:off x="4619" y="3544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50" name="Freeform 74"/>
                  <p:cNvSpPr>
                    <a:spLocks/>
                  </p:cNvSpPr>
                  <p:nvPr/>
                </p:nvSpPr>
                <p:spPr bwMode="auto">
                  <a:xfrm>
                    <a:off x="4631" y="3551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51" name="Freeform 75"/>
                  <p:cNvSpPr>
                    <a:spLocks/>
                  </p:cNvSpPr>
                  <p:nvPr/>
                </p:nvSpPr>
                <p:spPr bwMode="auto">
                  <a:xfrm>
                    <a:off x="4650" y="3554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52" name="Freeform 76"/>
                  <p:cNvSpPr>
                    <a:spLocks/>
                  </p:cNvSpPr>
                  <p:nvPr/>
                </p:nvSpPr>
                <p:spPr bwMode="auto">
                  <a:xfrm>
                    <a:off x="4644" y="3560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53" name="Freeform 77"/>
                  <p:cNvSpPr>
                    <a:spLocks/>
                  </p:cNvSpPr>
                  <p:nvPr/>
                </p:nvSpPr>
                <p:spPr bwMode="auto">
                  <a:xfrm>
                    <a:off x="4656" y="3567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54" name="Freeform 78"/>
                  <p:cNvSpPr>
                    <a:spLocks/>
                  </p:cNvSpPr>
                  <p:nvPr/>
                </p:nvSpPr>
                <p:spPr bwMode="auto">
                  <a:xfrm>
                    <a:off x="4677" y="3570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55" name="Freeform 79"/>
                  <p:cNvSpPr>
                    <a:spLocks/>
                  </p:cNvSpPr>
                  <p:nvPr/>
                </p:nvSpPr>
                <p:spPr bwMode="auto">
                  <a:xfrm>
                    <a:off x="4671" y="3576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56" name="Freeform 80"/>
                  <p:cNvSpPr>
                    <a:spLocks/>
                  </p:cNvSpPr>
                  <p:nvPr/>
                </p:nvSpPr>
                <p:spPr bwMode="auto">
                  <a:xfrm>
                    <a:off x="4683" y="3583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6" y="0"/>
                      </a:cxn>
                      <a:cxn ang="0">
                        <a:pos x="30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6" y="0"/>
                        </a:lnTo>
                        <a:lnTo>
                          <a:pt x="30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57" name="Freeform 81"/>
                  <p:cNvSpPr>
                    <a:spLocks/>
                  </p:cNvSpPr>
                  <p:nvPr/>
                </p:nvSpPr>
                <p:spPr bwMode="auto">
                  <a:xfrm>
                    <a:off x="4703" y="3590"/>
                    <a:ext cx="30" cy="18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6" y="17"/>
                      </a:cxn>
                      <a:cxn ang="0">
                        <a:pos x="29" y="12"/>
                      </a:cxn>
                      <a:cxn ang="0">
                        <a:pos x="19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0" h="18">
                        <a:moveTo>
                          <a:pt x="0" y="5"/>
                        </a:moveTo>
                        <a:lnTo>
                          <a:pt x="6" y="17"/>
                        </a:lnTo>
                        <a:lnTo>
                          <a:pt x="29" y="12"/>
                        </a:lnTo>
                        <a:lnTo>
                          <a:pt x="19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58" name="Freeform 82"/>
                  <p:cNvSpPr>
                    <a:spLocks/>
                  </p:cNvSpPr>
                  <p:nvPr/>
                </p:nvSpPr>
                <p:spPr bwMode="auto">
                  <a:xfrm>
                    <a:off x="4697" y="3595"/>
                    <a:ext cx="17" cy="25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1"/>
                      </a:cxn>
                      <a:cxn ang="0">
                        <a:pos x="10" y="24"/>
                      </a:cxn>
                      <a:cxn ang="0">
                        <a:pos x="0" y="1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5">
                        <a:moveTo>
                          <a:pt x="6" y="0"/>
                        </a:moveTo>
                        <a:lnTo>
                          <a:pt x="16" y="11"/>
                        </a:lnTo>
                        <a:lnTo>
                          <a:pt x="10" y="24"/>
                        </a:lnTo>
                        <a:lnTo>
                          <a:pt x="0" y="10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59" name="Freeform 83"/>
                  <p:cNvSpPr>
                    <a:spLocks/>
                  </p:cNvSpPr>
                  <p:nvPr/>
                </p:nvSpPr>
                <p:spPr bwMode="auto">
                  <a:xfrm>
                    <a:off x="4708" y="3602"/>
                    <a:ext cx="28" cy="18"/>
                  </a:xfrm>
                  <a:custGeom>
                    <a:avLst/>
                    <a:gdLst/>
                    <a:ahLst/>
                    <a:cxnLst>
                      <a:cxn ang="0">
                        <a:pos x="0" y="17"/>
                      </a:cxn>
                      <a:cxn ang="0">
                        <a:pos x="4" y="4"/>
                      </a:cxn>
                      <a:cxn ang="0">
                        <a:pos x="24" y="0"/>
                      </a:cxn>
                      <a:cxn ang="0">
                        <a:pos x="27" y="11"/>
                      </a:cxn>
                      <a:cxn ang="0">
                        <a:pos x="0" y="17"/>
                      </a:cxn>
                    </a:cxnLst>
                    <a:rect l="0" t="0" r="r" b="b"/>
                    <a:pathLst>
                      <a:path w="28" h="18">
                        <a:moveTo>
                          <a:pt x="0" y="17"/>
                        </a:moveTo>
                        <a:lnTo>
                          <a:pt x="4" y="4"/>
                        </a:lnTo>
                        <a:lnTo>
                          <a:pt x="24" y="0"/>
                        </a:lnTo>
                        <a:lnTo>
                          <a:pt x="27" y="11"/>
                        </a:lnTo>
                        <a:lnTo>
                          <a:pt x="0" y="17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60" name="Freeform 84"/>
                  <p:cNvSpPr>
                    <a:spLocks/>
                  </p:cNvSpPr>
                  <p:nvPr/>
                </p:nvSpPr>
                <p:spPr bwMode="auto">
                  <a:xfrm>
                    <a:off x="4591" y="3548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3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4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3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61" name="Freeform 85"/>
                  <p:cNvSpPr>
                    <a:spLocks/>
                  </p:cNvSpPr>
                  <p:nvPr/>
                </p:nvSpPr>
                <p:spPr bwMode="auto">
                  <a:xfrm>
                    <a:off x="4585" y="3553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62" name="Freeform 86"/>
                  <p:cNvSpPr>
                    <a:spLocks/>
                  </p:cNvSpPr>
                  <p:nvPr/>
                </p:nvSpPr>
                <p:spPr bwMode="auto">
                  <a:xfrm>
                    <a:off x="4597" y="3560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63" name="Freeform 87"/>
                  <p:cNvSpPr>
                    <a:spLocks/>
                  </p:cNvSpPr>
                  <p:nvPr/>
                </p:nvSpPr>
                <p:spPr bwMode="auto">
                  <a:xfrm>
                    <a:off x="4616" y="3564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3" y="12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4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3" y="12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64" name="Freeform 88"/>
                  <p:cNvSpPr>
                    <a:spLocks/>
                  </p:cNvSpPr>
                  <p:nvPr/>
                </p:nvSpPr>
                <p:spPr bwMode="auto">
                  <a:xfrm>
                    <a:off x="4610" y="3569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65" name="Freeform 89"/>
                  <p:cNvSpPr>
                    <a:spLocks/>
                  </p:cNvSpPr>
                  <p:nvPr/>
                </p:nvSpPr>
                <p:spPr bwMode="auto">
                  <a:xfrm>
                    <a:off x="4622" y="3576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66" name="Freeform 90"/>
                  <p:cNvSpPr>
                    <a:spLocks/>
                  </p:cNvSpPr>
                  <p:nvPr/>
                </p:nvSpPr>
                <p:spPr bwMode="auto">
                  <a:xfrm>
                    <a:off x="4643" y="3580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4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67" name="Freeform 91"/>
                  <p:cNvSpPr>
                    <a:spLocks/>
                  </p:cNvSpPr>
                  <p:nvPr/>
                </p:nvSpPr>
                <p:spPr bwMode="auto">
                  <a:xfrm>
                    <a:off x="4637" y="3585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68" name="Freeform 92"/>
                  <p:cNvSpPr>
                    <a:spLocks/>
                  </p:cNvSpPr>
                  <p:nvPr/>
                </p:nvSpPr>
                <p:spPr bwMode="auto">
                  <a:xfrm>
                    <a:off x="4649" y="3593"/>
                    <a:ext cx="31" cy="20"/>
                  </a:xfrm>
                  <a:custGeom>
                    <a:avLst/>
                    <a:gdLst/>
                    <a:ahLst/>
                    <a:cxnLst>
                      <a:cxn ang="0">
                        <a:pos x="0" y="19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0" y="12"/>
                      </a:cxn>
                      <a:cxn ang="0">
                        <a:pos x="0" y="19"/>
                      </a:cxn>
                    </a:cxnLst>
                    <a:rect l="0" t="0" r="r" b="b"/>
                    <a:pathLst>
                      <a:path w="31" h="20">
                        <a:moveTo>
                          <a:pt x="0" y="19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0" y="12"/>
                        </a:lnTo>
                        <a:lnTo>
                          <a:pt x="0" y="19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69" name="Freeform 93"/>
                  <p:cNvSpPr>
                    <a:spLocks/>
                  </p:cNvSpPr>
                  <p:nvPr/>
                </p:nvSpPr>
                <p:spPr bwMode="auto">
                  <a:xfrm>
                    <a:off x="4558" y="3556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0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0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70" name="Freeform 94"/>
                  <p:cNvSpPr>
                    <a:spLocks/>
                  </p:cNvSpPr>
                  <p:nvPr/>
                </p:nvSpPr>
                <p:spPr bwMode="auto">
                  <a:xfrm>
                    <a:off x="4552" y="3562"/>
                    <a:ext cx="17" cy="27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6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7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6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71" name="Freeform 95"/>
                  <p:cNvSpPr>
                    <a:spLocks/>
                  </p:cNvSpPr>
                  <p:nvPr/>
                </p:nvSpPr>
                <p:spPr bwMode="auto">
                  <a:xfrm>
                    <a:off x="4564" y="3569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72" name="Freeform 96"/>
                  <p:cNvSpPr>
                    <a:spLocks/>
                  </p:cNvSpPr>
                  <p:nvPr/>
                </p:nvSpPr>
                <p:spPr bwMode="auto">
                  <a:xfrm>
                    <a:off x="4583" y="3572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73" name="Freeform 97"/>
                  <p:cNvSpPr>
                    <a:spLocks/>
                  </p:cNvSpPr>
                  <p:nvPr/>
                </p:nvSpPr>
                <p:spPr bwMode="auto">
                  <a:xfrm>
                    <a:off x="4577" y="3578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74" name="Freeform 98"/>
                  <p:cNvSpPr>
                    <a:spLocks/>
                  </p:cNvSpPr>
                  <p:nvPr/>
                </p:nvSpPr>
                <p:spPr bwMode="auto">
                  <a:xfrm>
                    <a:off x="4589" y="3585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75" name="Freeform 99"/>
                  <p:cNvSpPr>
                    <a:spLocks/>
                  </p:cNvSpPr>
                  <p:nvPr/>
                </p:nvSpPr>
                <p:spPr bwMode="auto">
                  <a:xfrm>
                    <a:off x="4610" y="3588"/>
                    <a:ext cx="33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2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3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2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76" name="Freeform 100"/>
                  <p:cNvSpPr>
                    <a:spLocks/>
                  </p:cNvSpPr>
                  <p:nvPr/>
                </p:nvSpPr>
                <p:spPr bwMode="auto">
                  <a:xfrm>
                    <a:off x="4604" y="3594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0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0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77" name="Freeform 101"/>
                  <p:cNvSpPr>
                    <a:spLocks/>
                  </p:cNvSpPr>
                  <p:nvPr/>
                </p:nvSpPr>
                <p:spPr bwMode="auto">
                  <a:xfrm>
                    <a:off x="4616" y="3601"/>
                    <a:ext cx="30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6" y="0"/>
                      </a:cxn>
                      <a:cxn ang="0">
                        <a:pos x="29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0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6" y="0"/>
                        </a:lnTo>
                        <a:lnTo>
                          <a:pt x="29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78" name="Freeform 102"/>
                  <p:cNvSpPr>
                    <a:spLocks/>
                  </p:cNvSpPr>
                  <p:nvPr/>
                </p:nvSpPr>
                <p:spPr bwMode="auto">
                  <a:xfrm>
                    <a:off x="4525" y="3565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79" name="Freeform 103"/>
                  <p:cNvSpPr>
                    <a:spLocks/>
                  </p:cNvSpPr>
                  <p:nvPr/>
                </p:nvSpPr>
                <p:spPr bwMode="auto">
                  <a:xfrm>
                    <a:off x="4519" y="3571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80" name="Freeform 104"/>
                  <p:cNvSpPr>
                    <a:spLocks/>
                  </p:cNvSpPr>
                  <p:nvPr/>
                </p:nvSpPr>
                <p:spPr bwMode="auto">
                  <a:xfrm>
                    <a:off x="4531" y="3578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0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0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81" name="Freeform 105"/>
                  <p:cNvSpPr>
                    <a:spLocks/>
                  </p:cNvSpPr>
                  <p:nvPr/>
                </p:nvSpPr>
                <p:spPr bwMode="auto">
                  <a:xfrm>
                    <a:off x="4551" y="3581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20"/>
                      </a:cxn>
                      <a:cxn ang="0">
                        <a:pos x="33" y="14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6" y="20"/>
                        </a:lnTo>
                        <a:lnTo>
                          <a:pt x="33" y="14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82" name="Freeform 106"/>
                  <p:cNvSpPr>
                    <a:spLocks/>
                  </p:cNvSpPr>
                  <p:nvPr/>
                </p:nvSpPr>
                <p:spPr bwMode="auto">
                  <a:xfrm>
                    <a:off x="4544" y="3587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17" h="28">
                        <a:moveTo>
                          <a:pt x="7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83" name="Freeform 107"/>
                  <p:cNvSpPr>
                    <a:spLocks/>
                  </p:cNvSpPr>
                  <p:nvPr/>
                </p:nvSpPr>
                <p:spPr bwMode="auto">
                  <a:xfrm>
                    <a:off x="4557" y="3595"/>
                    <a:ext cx="31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3" y="5"/>
                      </a:cxn>
                      <a:cxn ang="0">
                        <a:pos x="27" y="0"/>
                      </a:cxn>
                      <a:cxn ang="0">
                        <a:pos x="30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1" h="21">
                        <a:moveTo>
                          <a:pt x="0" y="20"/>
                        </a:moveTo>
                        <a:lnTo>
                          <a:pt x="3" y="5"/>
                        </a:lnTo>
                        <a:lnTo>
                          <a:pt x="27" y="0"/>
                        </a:lnTo>
                        <a:lnTo>
                          <a:pt x="30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84" name="Freeform 108"/>
                  <p:cNvSpPr>
                    <a:spLocks/>
                  </p:cNvSpPr>
                  <p:nvPr/>
                </p:nvSpPr>
                <p:spPr bwMode="auto">
                  <a:xfrm>
                    <a:off x="4578" y="3598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85" name="Freeform 109"/>
                  <p:cNvSpPr>
                    <a:spLocks/>
                  </p:cNvSpPr>
                  <p:nvPr/>
                </p:nvSpPr>
                <p:spPr bwMode="auto">
                  <a:xfrm>
                    <a:off x="4572" y="3604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86" name="Freeform 110"/>
                  <p:cNvSpPr>
                    <a:spLocks/>
                  </p:cNvSpPr>
                  <p:nvPr/>
                </p:nvSpPr>
                <p:spPr bwMode="auto">
                  <a:xfrm>
                    <a:off x="4584" y="3611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87" name="Freeform 111"/>
                  <p:cNvSpPr>
                    <a:spLocks/>
                  </p:cNvSpPr>
                  <p:nvPr/>
                </p:nvSpPr>
                <p:spPr bwMode="auto">
                  <a:xfrm>
                    <a:off x="4490" y="3574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88" name="Freeform 112"/>
                  <p:cNvSpPr>
                    <a:spLocks/>
                  </p:cNvSpPr>
                  <p:nvPr/>
                </p:nvSpPr>
                <p:spPr bwMode="auto">
                  <a:xfrm>
                    <a:off x="4484" y="3580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89" name="Freeform 113"/>
                  <p:cNvSpPr>
                    <a:spLocks/>
                  </p:cNvSpPr>
                  <p:nvPr/>
                </p:nvSpPr>
                <p:spPr bwMode="auto">
                  <a:xfrm>
                    <a:off x="4496" y="3587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90" name="Freeform 114"/>
                  <p:cNvSpPr>
                    <a:spLocks/>
                  </p:cNvSpPr>
                  <p:nvPr/>
                </p:nvSpPr>
                <p:spPr bwMode="auto">
                  <a:xfrm>
                    <a:off x="4516" y="3591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91" name="Freeform 115"/>
                  <p:cNvSpPr>
                    <a:spLocks/>
                  </p:cNvSpPr>
                  <p:nvPr/>
                </p:nvSpPr>
                <p:spPr bwMode="auto">
                  <a:xfrm>
                    <a:off x="4510" y="3597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92" name="Freeform 116"/>
                  <p:cNvSpPr>
                    <a:spLocks/>
                  </p:cNvSpPr>
                  <p:nvPr/>
                </p:nvSpPr>
                <p:spPr bwMode="auto">
                  <a:xfrm>
                    <a:off x="4522" y="3604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93" name="Freeform 117"/>
                  <p:cNvSpPr>
                    <a:spLocks/>
                  </p:cNvSpPr>
                  <p:nvPr/>
                </p:nvSpPr>
                <p:spPr bwMode="auto">
                  <a:xfrm>
                    <a:off x="4544" y="3607"/>
                    <a:ext cx="35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94" name="Freeform 118"/>
                  <p:cNvSpPr>
                    <a:spLocks/>
                  </p:cNvSpPr>
                  <p:nvPr/>
                </p:nvSpPr>
                <p:spPr bwMode="auto">
                  <a:xfrm>
                    <a:off x="4538" y="3613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95" name="Freeform 119"/>
                  <p:cNvSpPr>
                    <a:spLocks/>
                  </p:cNvSpPr>
                  <p:nvPr/>
                </p:nvSpPr>
                <p:spPr bwMode="auto">
                  <a:xfrm>
                    <a:off x="4550" y="3620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96" name="Freeform 120"/>
                  <p:cNvSpPr>
                    <a:spLocks/>
                  </p:cNvSpPr>
                  <p:nvPr/>
                </p:nvSpPr>
                <p:spPr bwMode="auto">
                  <a:xfrm>
                    <a:off x="4455" y="3583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97" name="Freeform 121"/>
                  <p:cNvSpPr>
                    <a:spLocks/>
                  </p:cNvSpPr>
                  <p:nvPr/>
                </p:nvSpPr>
                <p:spPr bwMode="auto">
                  <a:xfrm>
                    <a:off x="4449" y="3589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98" name="Freeform 122"/>
                  <p:cNvSpPr>
                    <a:spLocks/>
                  </p:cNvSpPr>
                  <p:nvPr/>
                </p:nvSpPr>
                <p:spPr bwMode="auto">
                  <a:xfrm>
                    <a:off x="4461" y="3596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299" name="Freeform 123"/>
                  <p:cNvSpPr>
                    <a:spLocks/>
                  </p:cNvSpPr>
                  <p:nvPr/>
                </p:nvSpPr>
                <p:spPr bwMode="auto">
                  <a:xfrm>
                    <a:off x="4481" y="3600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5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5"/>
                      </a:cxn>
                    </a:cxnLst>
                    <a:rect l="0" t="0" r="r" b="b"/>
                    <a:pathLst>
                      <a:path w="35" h="20">
                        <a:moveTo>
                          <a:pt x="0" y="5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5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00" name="Freeform 124"/>
                  <p:cNvSpPr>
                    <a:spLocks/>
                  </p:cNvSpPr>
                  <p:nvPr/>
                </p:nvSpPr>
                <p:spPr bwMode="auto">
                  <a:xfrm>
                    <a:off x="4475" y="3605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01" name="Freeform 125"/>
                  <p:cNvSpPr>
                    <a:spLocks/>
                  </p:cNvSpPr>
                  <p:nvPr/>
                </p:nvSpPr>
                <p:spPr bwMode="auto">
                  <a:xfrm>
                    <a:off x="4487" y="3613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02" name="Freeform 126"/>
                  <p:cNvSpPr>
                    <a:spLocks/>
                  </p:cNvSpPr>
                  <p:nvPr/>
                </p:nvSpPr>
                <p:spPr bwMode="auto">
                  <a:xfrm>
                    <a:off x="4509" y="3616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03" name="Freeform 127"/>
                  <p:cNvSpPr>
                    <a:spLocks/>
                  </p:cNvSpPr>
                  <p:nvPr/>
                </p:nvSpPr>
                <p:spPr bwMode="auto">
                  <a:xfrm>
                    <a:off x="4503" y="3622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04" name="Freeform 128"/>
                  <p:cNvSpPr>
                    <a:spLocks/>
                  </p:cNvSpPr>
                  <p:nvPr/>
                </p:nvSpPr>
                <p:spPr bwMode="auto">
                  <a:xfrm>
                    <a:off x="4515" y="3629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6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6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05" name="Freeform 129"/>
                  <p:cNvSpPr>
                    <a:spLocks/>
                  </p:cNvSpPr>
                  <p:nvPr/>
                </p:nvSpPr>
                <p:spPr bwMode="auto">
                  <a:xfrm>
                    <a:off x="4534" y="3598"/>
                    <a:ext cx="173" cy="56"/>
                  </a:xfrm>
                  <a:custGeom>
                    <a:avLst/>
                    <a:gdLst/>
                    <a:ahLst/>
                    <a:cxnLst>
                      <a:cxn ang="0">
                        <a:pos x="0" y="42"/>
                      </a:cxn>
                      <a:cxn ang="0">
                        <a:pos x="7" y="55"/>
                      </a:cxn>
                      <a:cxn ang="0">
                        <a:pos x="172" y="13"/>
                      </a:cxn>
                      <a:cxn ang="0">
                        <a:pos x="160" y="0"/>
                      </a:cxn>
                      <a:cxn ang="0">
                        <a:pos x="0" y="42"/>
                      </a:cxn>
                    </a:cxnLst>
                    <a:rect l="0" t="0" r="r" b="b"/>
                    <a:pathLst>
                      <a:path w="173" h="56">
                        <a:moveTo>
                          <a:pt x="0" y="42"/>
                        </a:moveTo>
                        <a:lnTo>
                          <a:pt x="7" y="55"/>
                        </a:lnTo>
                        <a:lnTo>
                          <a:pt x="172" y="13"/>
                        </a:lnTo>
                        <a:lnTo>
                          <a:pt x="160" y="0"/>
                        </a:lnTo>
                        <a:lnTo>
                          <a:pt x="0" y="42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06" name="Freeform 130"/>
                  <p:cNvSpPr>
                    <a:spLocks/>
                  </p:cNvSpPr>
                  <p:nvPr/>
                </p:nvSpPr>
                <p:spPr bwMode="auto">
                  <a:xfrm>
                    <a:off x="4528" y="3640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07" name="Freeform 131"/>
                  <p:cNvSpPr>
                    <a:spLocks/>
                  </p:cNvSpPr>
                  <p:nvPr/>
                </p:nvSpPr>
                <p:spPr bwMode="auto">
                  <a:xfrm>
                    <a:off x="4541" y="3609"/>
                    <a:ext cx="165" cy="59"/>
                  </a:xfrm>
                  <a:custGeom>
                    <a:avLst/>
                    <a:gdLst/>
                    <a:ahLst/>
                    <a:cxnLst>
                      <a:cxn ang="0">
                        <a:pos x="0" y="58"/>
                      </a:cxn>
                      <a:cxn ang="0">
                        <a:pos x="3" y="42"/>
                      </a:cxn>
                      <a:cxn ang="0">
                        <a:pos x="162" y="0"/>
                      </a:cxn>
                      <a:cxn ang="0">
                        <a:pos x="164" y="11"/>
                      </a:cxn>
                      <a:cxn ang="0">
                        <a:pos x="0" y="58"/>
                      </a:cxn>
                    </a:cxnLst>
                    <a:rect l="0" t="0" r="r" b="b"/>
                    <a:pathLst>
                      <a:path w="165" h="59">
                        <a:moveTo>
                          <a:pt x="0" y="58"/>
                        </a:moveTo>
                        <a:lnTo>
                          <a:pt x="3" y="42"/>
                        </a:lnTo>
                        <a:lnTo>
                          <a:pt x="162" y="0"/>
                        </a:lnTo>
                        <a:lnTo>
                          <a:pt x="164" y="11"/>
                        </a:lnTo>
                        <a:lnTo>
                          <a:pt x="0" y="58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08" name="Freeform 132"/>
                  <p:cNvSpPr>
                    <a:spLocks/>
                  </p:cNvSpPr>
                  <p:nvPr/>
                </p:nvSpPr>
                <p:spPr bwMode="auto">
                  <a:xfrm>
                    <a:off x="4420" y="3592"/>
                    <a:ext cx="34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19"/>
                      </a:cxn>
                      <a:cxn ang="0">
                        <a:pos x="33" y="13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0">
                        <a:moveTo>
                          <a:pt x="0" y="6"/>
                        </a:moveTo>
                        <a:lnTo>
                          <a:pt x="6" y="19"/>
                        </a:lnTo>
                        <a:lnTo>
                          <a:pt x="33" y="13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09" name="Freeform 133"/>
                  <p:cNvSpPr>
                    <a:spLocks/>
                  </p:cNvSpPr>
                  <p:nvPr/>
                </p:nvSpPr>
                <p:spPr bwMode="auto">
                  <a:xfrm>
                    <a:off x="4413" y="3598"/>
                    <a:ext cx="18" cy="28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17" y="12"/>
                      </a:cxn>
                      <a:cxn ang="0">
                        <a:pos x="12" y="27"/>
                      </a:cxn>
                      <a:cxn ang="0">
                        <a:pos x="0" y="11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18" h="28">
                        <a:moveTo>
                          <a:pt x="7" y="0"/>
                        </a:moveTo>
                        <a:lnTo>
                          <a:pt x="17" y="12"/>
                        </a:lnTo>
                        <a:lnTo>
                          <a:pt x="12" y="27"/>
                        </a:lnTo>
                        <a:lnTo>
                          <a:pt x="0" y="11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10" name="Freeform 134"/>
                  <p:cNvSpPr>
                    <a:spLocks/>
                  </p:cNvSpPr>
                  <p:nvPr/>
                </p:nvSpPr>
                <p:spPr bwMode="auto">
                  <a:xfrm>
                    <a:off x="4426" y="3605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11" name="Freeform 135"/>
                  <p:cNvSpPr>
                    <a:spLocks/>
                  </p:cNvSpPr>
                  <p:nvPr/>
                </p:nvSpPr>
                <p:spPr bwMode="auto">
                  <a:xfrm>
                    <a:off x="4383" y="3601"/>
                    <a:ext cx="35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12" name="Freeform 136"/>
                  <p:cNvSpPr>
                    <a:spLocks/>
                  </p:cNvSpPr>
                  <p:nvPr/>
                </p:nvSpPr>
                <p:spPr bwMode="auto">
                  <a:xfrm>
                    <a:off x="4377" y="3607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13" name="Freeform 137"/>
                  <p:cNvSpPr>
                    <a:spLocks/>
                  </p:cNvSpPr>
                  <p:nvPr/>
                </p:nvSpPr>
                <p:spPr bwMode="auto">
                  <a:xfrm>
                    <a:off x="4389" y="3614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14" name="Freeform 138"/>
                  <p:cNvSpPr>
                    <a:spLocks/>
                  </p:cNvSpPr>
                  <p:nvPr/>
                </p:nvSpPr>
                <p:spPr bwMode="auto">
                  <a:xfrm>
                    <a:off x="4394" y="3618"/>
                    <a:ext cx="51" cy="23"/>
                  </a:xfrm>
                  <a:custGeom>
                    <a:avLst/>
                    <a:gdLst/>
                    <a:ahLst/>
                    <a:cxnLst>
                      <a:cxn ang="0">
                        <a:pos x="0" y="9"/>
                      </a:cxn>
                      <a:cxn ang="0">
                        <a:pos x="9" y="22"/>
                      </a:cxn>
                      <a:cxn ang="0">
                        <a:pos x="50" y="12"/>
                      </a:cxn>
                      <a:cxn ang="0">
                        <a:pos x="39" y="0"/>
                      </a:cxn>
                      <a:cxn ang="0">
                        <a:pos x="0" y="9"/>
                      </a:cxn>
                    </a:cxnLst>
                    <a:rect l="0" t="0" r="r" b="b"/>
                    <a:pathLst>
                      <a:path w="51" h="23">
                        <a:moveTo>
                          <a:pt x="0" y="9"/>
                        </a:moveTo>
                        <a:lnTo>
                          <a:pt x="9" y="22"/>
                        </a:lnTo>
                        <a:lnTo>
                          <a:pt x="50" y="12"/>
                        </a:lnTo>
                        <a:lnTo>
                          <a:pt x="39" y="0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15" name="Freeform 139"/>
                  <p:cNvSpPr>
                    <a:spLocks/>
                  </p:cNvSpPr>
                  <p:nvPr/>
                </p:nvSpPr>
                <p:spPr bwMode="auto">
                  <a:xfrm>
                    <a:off x="4389" y="3628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2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2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16" name="Freeform 140"/>
                  <p:cNvSpPr>
                    <a:spLocks/>
                  </p:cNvSpPr>
                  <p:nvPr/>
                </p:nvSpPr>
                <p:spPr bwMode="auto">
                  <a:xfrm>
                    <a:off x="4401" y="3630"/>
                    <a:ext cx="47" cy="25"/>
                  </a:xfrm>
                  <a:custGeom>
                    <a:avLst/>
                    <a:gdLst/>
                    <a:ahLst/>
                    <a:cxnLst>
                      <a:cxn ang="0">
                        <a:pos x="0" y="24"/>
                      </a:cxn>
                      <a:cxn ang="0">
                        <a:pos x="4" y="9"/>
                      </a:cxn>
                      <a:cxn ang="0">
                        <a:pos x="43" y="0"/>
                      </a:cxn>
                      <a:cxn ang="0">
                        <a:pos x="46" y="13"/>
                      </a:cxn>
                      <a:cxn ang="0">
                        <a:pos x="0" y="24"/>
                      </a:cxn>
                    </a:cxnLst>
                    <a:rect l="0" t="0" r="r" b="b"/>
                    <a:pathLst>
                      <a:path w="47" h="25">
                        <a:moveTo>
                          <a:pt x="0" y="24"/>
                        </a:moveTo>
                        <a:lnTo>
                          <a:pt x="4" y="9"/>
                        </a:lnTo>
                        <a:lnTo>
                          <a:pt x="43" y="0"/>
                        </a:lnTo>
                        <a:lnTo>
                          <a:pt x="46" y="13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17" name="Freeform 141"/>
                  <p:cNvSpPr>
                    <a:spLocks/>
                  </p:cNvSpPr>
                  <p:nvPr/>
                </p:nvSpPr>
                <p:spPr bwMode="auto">
                  <a:xfrm>
                    <a:off x="4446" y="3608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20"/>
                      </a:cxn>
                      <a:cxn ang="0">
                        <a:pos x="33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7" y="20"/>
                        </a:lnTo>
                        <a:lnTo>
                          <a:pt x="33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18" name="Freeform 142"/>
                  <p:cNvSpPr>
                    <a:spLocks/>
                  </p:cNvSpPr>
                  <p:nvPr/>
                </p:nvSpPr>
                <p:spPr bwMode="auto">
                  <a:xfrm>
                    <a:off x="4440" y="3614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19" name="Freeform 143"/>
                  <p:cNvSpPr>
                    <a:spLocks/>
                  </p:cNvSpPr>
                  <p:nvPr/>
                </p:nvSpPr>
                <p:spPr bwMode="auto">
                  <a:xfrm>
                    <a:off x="4452" y="3621"/>
                    <a:ext cx="32" cy="22"/>
                  </a:xfrm>
                  <a:custGeom>
                    <a:avLst/>
                    <a:gdLst/>
                    <a:ahLst/>
                    <a:cxnLst>
                      <a:cxn ang="0">
                        <a:pos x="0" y="21"/>
                      </a:cxn>
                      <a:cxn ang="0">
                        <a:pos x="4" y="6"/>
                      </a:cxn>
                      <a:cxn ang="0">
                        <a:pos x="27" y="0"/>
                      </a:cxn>
                      <a:cxn ang="0">
                        <a:pos x="31" y="13"/>
                      </a:cxn>
                      <a:cxn ang="0">
                        <a:pos x="0" y="21"/>
                      </a:cxn>
                    </a:cxnLst>
                    <a:rect l="0" t="0" r="r" b="b"/>
                    <a:pathLst>
                      <a:path w="32" h="22">
                        <a:moveTo>
                          <a:pt x="0" y="21"/>
                        </a:moveTo>
                        <a:lnTo>
                          <a:pt x="4" y="6"/>
                        </a:lnTo>
                        <a:lnTo>
                          <a:pt x="27" y="0"/>
                        </a:lnTo>
                        <a:lnTo>
                          <a:pt x="31" y="13"/>
                        </a:lnTo>
                        <a:lnTo>
                          <a:pt x="0" y="2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20" name="Freeform 144"/>
                  <p:cNvSpPr>
                    <a:spLocks/>
                  </p:cNvSpPr>
                  <p:nvPr/>
                </p:nvSpPr>
                <p:spPr bwMode="auto">
                  <a:xfrm>
                    <a:off x="4474" y="3625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4C4C4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21" name="Freeform 145"/>
                  <p:cNvSpPr>
                    <a:spLocks/>
                  </p:cNvSpPr>
                  <p:nvPr/>
                </p:nvSpPr>
                <p:spPr bwMode="auto">
                  <a:xfrm>
                    <a:off x="4468" y="3631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22" name="Freeform 146"/>
                  <p:cNvSpPr>
                    <a:spLocks/>
                  </p:cNvSpPr>
                  <p:nvPr/>
                </p:nvSpPr>
                <p:spPr bwMode="auto">
                  <a:xfrm>
                    <a:off x="4480" y="3638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3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3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23" name="Freeform 147"/>
                  <p:cNvSpPr>
                    <a:spLocks/>
                  </p:cNvSpPr>
                  <p:nvPr/>
                </p:nvSpPr>
                <p:spPr bwMode="auto">
                  <a:xfrm>
                    <a:off x="4499" y="3643"/>
                    <a:ext cx="35" cy="20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7" y="19"/>
                      </a:cxn>
                      <a:cxn ang="0">
                        <a:pos x="34" y="13"/>
                      </a:cxn>
                      <a:cxn ang="0">
                        <a:pos x="22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5" h="20">
                        <a:moveTo>
                          <a:pt x="0" y="6"/>
                        </a:moveTo>
                        <a:lnTo>
                          <a:pt x="7" y="19"/>
                        </a:lnTo>
                        <a:lnTo>
                          <a:pt x="34" y="13"/>
                        </a:lnTo>
                        <a:lnTo>
                          <a:pt x="22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24" name="Freeform 148"/>
                  <p:cNvSpPr>
                    <a:spLocks/>
                  </p:cNvSpPr>
                  <p:nvPr/>
                </p:nvSpPr>
                <p:spPr bwMode="auto">
                  <a:xfrm>
                    <a:off x="4493" y="3649"/>
                    <a:ext cx="17" cy="28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2"/>
                      </a:cxn>
                      <a:cxn ang="0">
                        <a:pos x="11" y="27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8">
                        <a:moveTo>
                          <a:pt x="6" y="0"/>
                        </a:moveTo>
                        <a:lnTo>
                          <a:pt x="16" y="12"/>
                        </a:lnTo>
                        <a:lnTo>
                          <a:pt x="11" y="27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25" name="Freeform 149"/>
                  <p:cNvSpPr>
                    <a:spLocks/>
                  </p:cNvSpPr>
                  <p:nvPr/>
                </p:nvSpPr>
                <p:spPr bwMode="auto">
                  <a:xfrm>
                    <a:off x="4505" y="3656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8" y="0"/>
                      </a:cxn>
                      <a:cxn ang="0">
                        <a:pos x="31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8" y="0"/>
                        </a:lnTo>
                        <a:lnTo>
                          <a:pt x="31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26" name="Freeform 150"/>
                  <p:cNvSpPr>
                    <a:spLocks/>
                  </p:cNvSpPr>
                  <p:nvPr/>
                </p:nvSpPr>
                <p:spPr bwMode="auto">
                  <a:xfrm>
                    <a:off x="4410" y="3634"/>
                    <a:ext cx="62" cy="27"/>
                  </a:xfrm>
                  <a:custGeom>
                    <a:avLst/>
                    <a:gdLst/>
                    <a:ahLst/>
                    <a:cxnLst>
                      <a:cxn ang="0">
                        <a:pos x="0" y="13"/>
                      </a:cxn>
                      <a:cxn ang="0">
                        <a:pos x="6" y="26"/>
                      </a:cxn>
                      <a:cxn ang="0">
                        <a:pos x="61" y="13"/>
                      </a:cxn>
                      <a:cxn ang="0">
                        <a:pos x="49" y="0"/>
                      </a:cxn>
                      <a:cxn ang="0">
                        <a:pos x="0" y="13"/>
                      </a:cxn>
                    </a:cxnLst>
                    <a:rect l="0" t="0" r="r" b="b"/>
                    <a:pathLst>
                      <a:path w="62" h="27">
                        <a:moveTo>
                          <a:pt x="0" y="13"/>
                        </a:moveTo>
                        <a:lnTo>
                          <a:pt x="6" y="26"/>
                        </a:lnTo>
                        <a:lnTo>
                          <a:pt x="61" y="13"/>
                        </a:lnTo>
                        <a:lnTo>
                          <a:pt x="49" y="0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27" name="Freeform 151"/>
                  <p:cNvSpPr>
                    <a:spLocks/>
                  </p:cNvSpPr>
                  <p:nvPr/>
                </p:nvSpPr>
                <p:spPr bwMode="auto">
                  <a:xfrm>
                    <a:off x="4403" y="3648"/>
                    <a:ext cx="18" cy="28"/>
                  </a:xfrm>
                  <a:custGeom>
                    <a:avLst/>
                    <a:gdLst/>
                    <a:ahLst/>
                    <a:cxnLst>
                      <a:cxn ang="0">
                        <a:pos x="7" y="0"/>
                      </a:cxn>
                      <a:cxn ang="0">
                        <a:pos x="17" y="13"/>
                      </a:cxn>
                      <a:cxn ang="0">
                        <a:pos x="12" y="27"/>
                      </a:cxn>
                      <a:cxn ang="0">
                        <a:pos x="0" y="11"/>
                      </a:cxn>
                      <a:cxn ang="0">
                        <a:pos x="7" y="0"/>
                      </a:cxn>
                    </a:cxnLst>
                    <a:rect l="0" t="0" r="r" b="b"/>
                    <a:pathLst>
                      <a:path w="18" h="28">
                        <a:moveTo>
                          <a:pt x="7" y="0"/>
                        </a:moveTo>
                        <a:lnTo>
                          <a:pt x="17" y="13"/>
                        </a:lnTo>
                        <a:lnTo>
                          <a:pt x="12" y="27"/>
                        </a:lnTo>
                        <a:lnTo>
                          <a:pt x="0" y="11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28" name="Freeform 152"/>
                  <p:cNvSpPr>
                    <a:spLocks/>
                  </p:cNvSpPr>
                  <p:nvPr/>
                </p:nvSpPr>
                <p:spPr bwMode="auto">
                  <a:xfrm>
                    <a:off x="4416" y="3647"/>
                    <a:ext cx="60" cy="28"/>
                  </a:xfrm>
                  <a:custGeom>
                    <a:avLst/>
                    <a:gdLst/>
                    <a:ahLst/>
                    <a:cxnLst>
                      <a:cxn ang="0">
                        <a:pos x="0" y="27"/>
                      </a:cxn>
                      <a:cxn ang="0">
                        <a:pos x="4" y="13"/>
                      </a:cxn>
                      <a:cxn ang="0">
                        <a:pos x="55" y="0"/>
                      </a:cxn>
                      <a:cxn ang="0">
                        <a:pos x="59" y="13"/>
                      </a:cxn>
                      <a:cxn ang="0">
                        <a:pos x="0" y="27"/>
                      </a:cxn>
                    </a:cxnLst>
                    <a:rect l="0" t="0" r="r" b="b"/>
                    <a:pathLst>
                      <a:path w="60" h="28">
                        <a:moveTo>
                          <a:pt x="0" y="27"/>
                        </a:moveTo>
                        <a:lnTo>
                          <a:pt x="4" y="13"/>
                        </a:lnTo>
                        <a:lnTo>
                          <a:pt x="55" y="0"/>
                        </a:lnTo>
                        <a:lnTo>
                          <a:pt x="59" y="13"/>
                        </a:lnTo>
                        <a:lnTo>
                          <a:pt x="0" y="27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29" name="Freeform 153"/>
                  <p:cNvSpPr>
                    <a:spLocks/>
                  </p:cNvSpPr>
                  <p:nvPr/>
                </p:nvSpPr>
                <p:spPr bwMode="auto">
                  <a:xfrm>
                    <a:off x="4465" y="3651"/>
                    <a:ext cx="34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6" y="20"/>
                      </a:cxn>
                      <a:cxn ang="0">
                        <a:pos x="33" y="14"/>
                      </a:cxn>
                      <a:cxn ang="0">
                        <a:pos x="21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34" h="21">
                        <a:moveTo>
                          <a:pt x="0" y="6"/>
                        </a:moveTo>
                        <a:lnTo>
                          <a:pt x="6" y="20"/>
                        </a:lnTo>
                        <a:lnTo>
                          <a:pt x="33" y="14"/>
                        </a:lnTo>
                        <a:lnTo>
                          <a:pt x="21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30" name="Freeform 154"/>
                  <p:cNvSpPr>
                    <a:spLocks/>
                  </p:cNvSpPr>
                  <p:nvPr/>
                </p:nvSpPr>
                <p:spPr bwMode="auto">
                  <a:xfrm>
                    <a:off x="4459" y="3657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1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1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31" name="Freeform 155"/>
                  <p:cNvSpPr>
                    <a:spLocks/>
                  </p:cNvSpPr>
                  <p:nvPr/>
                </p:nvSpPr>
                <p:spPr bwMode="auto">
                  <a:xfrm>
                    <a:off x="4471" y="3665"/>
                    <a:ext cx="32" cy="21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4" y="5"/>
                      </a:cxn>
                      <a:cxn ang="0">
                        <a:pos x="27" y="0"/>
                      </a:cxn>
                      <a:cxn ang="0">
                        <a:pos x="31" y="12"/>
                      </a:cxn>
                      <a:cxn ang="0">
                        <a:pos x="0" y="20"/>
                      </a:cxn>
                    </a:cxnLst>
                    <a:rect l="0" t="0" r="r" b="b"/>
                    <a:pathLst>
                      <a:path w="32" h="21">
                        <a:moveTo>
                          <a:pt x="0" y="20"/>
                        </a:moveTo>
                        <a:lnTo>
                          <a:pt x="4" y="5"/>
                        </a:lnTo>
                        <a:lnTo>
                          <a:pt x="27" y="0"/>
                        </a:lnTo>
                        <a:lnTo>
                          <a:pt x="31" y="12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32" name="Freeform 156"/>
                  <p:cNvSpPr>
                    <a:spLocks/>
                  </p:cNvSpPr>
                  <p:nvPr/>
                </p:nvSpPr>
                <p:spPr bwMode="auto">
                  <a:xfrm>
                    <a:off x="4424" y="3660"/>
                    <a:ext cx="40" cy="21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9" y="20"/>
                      </a:cxn>
                      <a:cxn ang="0">
                        <a:pos x="39" y="13"/>
                      </a:cxn>
                      <a:cxn ang="0">
                        <a:pos x="27" y="0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40" h="21">
                        <a:moveTo>
                          <a:pt x="0" y="6"/>
                        </a:moveTo>
                        <a:lnTo>
                          <a:pt x="9" y="20"/>
                        </a:lnTo>
                        <a:lnTo>
                          <a:pt x="39" y="13"/>
                        </a:lnTo>
                        <a:lnTo>
                          <a:pt x="27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33" name="Freeform 157"/>
                  <p:cNvSpPr>
                    <a:spLocks/>
                  </p:cNvSpPr>
                  <p:nvPr/>
                </p:nvSpPr>
                <p:spPr bwMode="auto">
                  <a:xfrm>
                    <a:off x="4418" y="3667"/>
                    <a:ext cx="17" cy="29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6" y="13"/>
                      </a:cxn>
                      <a:cxn ang="0">
                        <a:pos x="11" y="28"/>
                      </a:cxn>
                      <a:cxn ang="0">
                        <a:pos x="0" y="12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7" h="29">
                        <a:moveTo>
                          <a:pt x="6" y="0"/>
                        </a:moveTo>
                        <a:lnTo>
                          <a:pt x="16" y="13"/>
                        </a:lnTo>
                        <a:lnTo>
                          <a:pt x="11" y="28"/>
                        </a:lnTo>
                        <a:lnTo>
                          <a:pt x="0" y="12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E5E5E5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34" name="Freeform 158"/>
                  <p:cNvSpPr>
                    <a:spLocks/>
                  </p:cNvSpPr>
                  <p:nvPr/>
                </p:nvSpPr>
                <p:spPr bwMode="auto">
                  <a:xfrm>
                    <a:off x="4429" y="3673"/>
                    <a:ext cx="38" cy="23"/>
                  </a:xfrm>
                  <a:custGeom>
                    <a:avLst/>
                    <a:gdLst/>
                    <a:ahLst/>
                    <a:cxnLst>
                      <a:cxn ang="0">
                        <a:pos x="0" y="22"/>
                      </a:cxn>
                      <a:cxn ang="0">
                        <a:pos x="4" y="7"/>
                      </a:cxn>
                      <a:cxn ang="0">
                        <a:pos x="34" y="0"/>
                      </a:cxn>
                      <a:cxn ang="0">
                        <a:pos x="37" y="13"/>
                      </a:cxn>
                      <a:cxn ang="0">
                        <a:pos x="0" y="22"/>
                      </a:cxn>
                    </a:cxnLst>
                    <a:rect l="0" t="0" r="r" b="b"/>
                    <a:pathLst>
                      <a:path w="38" h="23">
                        <a:moveTo>
                          <a:pt x="0" y="22"/>
                        </a:moveTo>
                        <a:lnTo>
                          <a:pt x="4" y="7"/>
                        </a:lnTo>
                        <a:lnTo>
                          <a:pt x="34" y="0"/>
                        </a:lnTo>
                        <a:lnTo>
                          <a:pt x="37" y="13"/>
                        </a:lnTo>
                        <a:lnTo>
                          <a:pt x="0" y="22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35" name="Freeform 159"/>
                  <p:cNvSpPr>
                    <a:spLocks/>
                  </p:cNvSpPr>
                  <p:nvPr/>
                </p:nvSpPr>
                <p:spPr bwMode="auto">
                  <a:xfrm>
                    <a:off x="4417" y="3583"/>
                    <a:ext cx="437" cy="125"/>
                  </a:xfrm>
                  <a:custGeom>
                    <a:avLst/>
                    <a:gdLst/>
                    <a:ahLst/>
                    <a:cxnLst>
                      <a:cxn ang="0">
                        <a:pos x="4" y="111"/>
                      </a:cxn>
                      <a:cxn ang="0">
                        <a:pos x="428" y="0"/>
                      </a:cxn>
                      <a:cxn ang="0">
                        <a:pos x="436" y="8"/>
                      </a:cxn>
                      <a:cxn ang="0">
                        <a:pos x="10" y="124"/>
                      </a:cxn>
                      <a:cxn ang="0">
                        <a:pos x="0" y="113"/>
                      </a:cxn>
                      <a:cxn ang="0">
                        <a:pos x="4" y="111"/>
                      </a:cxn>
                    </a:cxnLst>
                    <a:rect l="0" t="0" r="r" b="b"/>
                    <a:pathLst>
                      <a:path w="437" h="125">
                        <a:moveTo>
                          <a:pt x="4" y="111"/>
                        </a:moveTo>
                        <a:lnTo>
                          <a:pt x="428" y="0"/>
                        </a:lnTo>
                        <a:lnTo>
                          <a:pt x="436" y="8"/>
                        </a:lnTo>
                        <a:lnTo>
                          <a:pt x="10" y="124"/>
                        </a:lnTo>
                        <a:lnTo>
                          <a:pt x="0" y="113"/>
                        </a:lnTo>
                        <a:lnTo>
                          <a:pt x="4" y="111"/>
                        </a:lnTo>
                      </a:path>
                    </a:pathLst>
                  </a:custGeom>
                  <a:solidFill>
                    <a:srgbClr val="B2B2B2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178336" name="Freeform 160"/>
                  <p:cNvSpPr>
                    <a:spLocks/>
                  </p:cNvSpPr>
                  <p:nvPr/>
                </p:nvSpPr>
                <p:spPr bwMode="auto">
                  <a:xfrm>
                    <a:off x="4337" y="3608"/>
                    <a:ext cx="77" cy="136"/>
                  </a:xfrm>
                  <a:custGeom>
                    <a:avLst/>
                    <a:gdLst/>
                    <a:ahLst/>
                    <a:cxnLst>
                      <a:cxn ang="0">
                        <a:pos x="0" y="51"/>
                      </a:cxn>
                      <a:cxn ang="0">
                        <a:pos x="1" y="0"/>
                      </a:cxn>
                      <a:cxn ang="0">
                        <a:pos x="68" y="104"/>
                      </a:cxn>
                      <a:cxn ang="0">
                        <a:pos x="69" y="106"/>
                      </a:cxn>
                      <a:cxn ang="0">
                        <a:pos x="71" y="109"/>
                      </a:cxn>
                      <a:cxn ang="0">
                        <a:pos x="73" y="112"/>
                      </a:cxn>
                      <a:cxn ang="0">
                        <a:pos x="75" y="116"/>
                      </a:cxn>
                      <a:cxn ang="0">
                        <a:pos x="76" y="121"/>
                      </a:cxn>
                      <a:cxn ang="0">
                        <a:pos x="76" y="126"/>
                      </a:cxn>
                      <a:cxn ang="0">
                        <a:pos x="76" y="132"/>
                      </a:cxn>
                      <a:cxn ang="0">
                        <a:pos x="74" y="134"/>
                      </a:cxn>
                      <a:cxn ang="0">
                        <a:pos x="72" y="135"/>
                      </a:cxn>
                      <a:cxn ang="0">
                        <a:pos x="70" y="134"/>
                      </a:cxn>
                      <a:cxn ang="0">
                        <a:pos x="67" y="132"/>
                      </a:cxn>
                      <a:cxn ang="0">
                        <a:pos x="65" y="130"/>
                      </a:cxn>
                      <a:cxn ang="0">
                        <a:pos x="63" y="128"/>
                      </a:cxn>
                      <a:cxn ang="0">
                        <a:pos x="62" y="127"/>
                      </a:cxn>
                      <a:cxn ang="0">
                        <a:pos x="61" y="126"/>
                      </a:cxn>
                      <a:cxn ang="0">
                        <a:pos x="0" y="51"/>
                      </a:cxn>
                    </a:cxnLst>
                    <a:rect l="0" t="0" r="r" b="b"/>
                    <a:pathLst>
                      <a:path w="77" h="136">
                        <a:moveTo>
                          <a:pt x="0" y="51"/>
                        </a:moveTo>
                        <a:lnTo>
                          <a:pt x="1" y="0"/>
                        </a:lnTo>
                        <a:lnTo>
                          <a:pt x="68" y="104"/>
                        </a:lnTo>
                        <a:lnTo>
                          <a:pt x="69" y="106"/>
                        </a:lnTo>
                        <a:lnTo>
                          <a:pt x="71" y="109"/>
                        </a:lnTo>
                        <a:lnTo>
                          <a:pt x="73" y="112"/>
                        </a:lnTo>
                        <a:lnTo>
                          <a:pt x="75" y="116"/>
                        </a:lnTo>
                        <a:lnTo>
                          <a:pt x="76" y="121"/>
                        </a:lnTo>
                        <a:lnTo>
                          <a:pt x="76" y="126"/>
                        </a:lnTo>
                        <a:lnTo>
                          <a:pt x="76" y="132"/>
                        </a:lnTo>
                        <a:lnTo>
                          <a:pt x="74" y="134"/>
                        </a:lnTo>
                        <a:lnTo>
                          <a:pt x="72" y="135"/>
                        </a:lnTo>
                        <a:lnTo>
                          <a:pt x="70" y="134"/>
                        </a:lnTo>
                        <a:lnTo>
                          <a:pt x="67" y="132"/>
                        </a:lnTo>
                        <a:lnTo>
                          <a:pt x="65" y="130"/>
                        </a:lnTo>
                        <a:lnTo>
                          <a:pt x="63" y="128"/>
                        </a:lnTo>
                        <a:lnTo>
                          <a:pt x="62" y="127"/>
                        </a:lnTo>
                        <a:lnTo>
                          <a:pt x="61" y="126"/>
                        </a:lnTo>
                        <a:lnTo>
                          <a:pt x="0" y="51"/>
                        </a:lnTo>
                      </a:path>
                    </a:pathLst>
                  </a:custGeom>
                  <a:solidFill>
                    <a:srgbClr val="7F7F7F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</p:grpSp>
          <p:sp>
            <p:nvSpPr>
              <p:cNvPr id="178337" name="Rectangle 161"/>
              <p:cNvSpPr>
                <a:spLocks noChangeArrowheads="1"/>
              </p:cNvSpPr>
              <p:nvPr/>
            </p:nvSpPr>
            <p:spPr bwMode="auto">
              <a:xfrm>
                <a:off x="720" y="3216"/>
                <a:ext cx="1034" cy="2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82550" tIns="41275" rIns="82550" bIns="41275">
                <a:spAutoFit/>
              </a:bodyPr>
              <a:lstStyle/>
              <a:p>
                <a:pPr defTabSz="822325" eaLnBrk="0" hangingPunct="0">
                  <a:spcBef>
                    <a:spcPct val="50000"/>
                  </a:spcBef>
                </a:pPr>
                <a:r>
                  <a:rPr lang="zh-TW" altLang="en-US" sz="2400" b="1">
                    <a:solidFill>
                      <a:srgbClr val="000066"/>
                    </a:solidFill>
                    <a:latin typeface="微軟正黑體" pitchFamily="34" charset="-120"/>
                    <a:ea typeface="微軟正黑體" pitchFamily="34" charset="-120"/>
                  </a:rPr>
                  <a:t>輸入訂單</a:t>
                </a:r>
              </a:p>
            </p:txBody>
          </p:sp>
        </p:grpSp>
        <p:sp>
          <p:nvSpPr>
            <p:cNvPr id="178338" name="Rectangle 162"/>
            <p:cNvSpPr>
              <a:spLocks noChangeArrowheads="1"/>
            </p:cNvSpPr>
            <p:nvPr/>
          </p:nvSpPr>
          <p:spPr bwMode="auto">
            <a:xfrm>
              <a:off x="4608" y="3216"/>
              <a:ext cx="850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2550" tIns="41275" rIns="82550" bIns="41275">
              <a:spAutoFit/>
            </a:bodyPr>
            <a:lstStyle/>
            <a:p>
              <a:pPr defTabSz="822325" eaLnBrk="0" hangingPunct="0">
                <a:spcBef>
                  <a:spcPct val="50000"/>
                </a:spcBef>
              </a:pPr>
              <a:r>
                <a:rPr lang="zh-TW" altLang="en-US" sz="24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撿貨</a:t>
              </a:r>
            </a:p>
          </p:txBody>
        </p:sp>
        <p:grpSp>
          <p:nvGrpSpPr>
            <p:cNvPr id="178339" name="Group 163"/>
            <p:cNvGrpSpPr>
              <a:grpSpLocks/>
            </p:cNvGrpSpPr>
            <p:nvPr/>
          </p:nvGrpSpPr>
          <p:grpSpPr bwMode="auto">
            <a:xfrm>
              <a:off x="4752" y="2496"/>
              <a:ext cx="548" cy="642"/>
              <a:chOff x="727" y="3065"/>
              <a:chExt cx="548" cy="642"/>
            </a:xfrm>
          </p:grpSpPr>
          <p:sp>
            <p:nvSpPr>
              <p:cNvPr id="178340" name="Freeform 164"/>
              <p:cNvSpPr>
                <a:spLocks/>
              </p:cNvSpPr>
              <p:nvPr/>
            </p:nvSpPr>
            <p:spPr bwMode="auto">
              <a:xfrm>
                <a:off x="1175" y="3322"/>
                <a:ext cx="54" cy="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9"/>
                  </a:cxn>
                  <a:cxn ang="0">
                    <a:pos x="0" y="98"/>
                  </a:cxn>
                  <a:cxn ang="0">
                    <a:pos x="0" y="96"/>
                  </a:cxn>
                  <a:cxn ang="0">
                    <a:pos x="2" y="93"/>
                  </a:cxn>
                  <a:cxn ang="0">
                    <a:pos x="4" y="89"/>
                  </a:cxn>
                  <a:cxn ang="0">
                    <a:pos x="5" y="85"/>
                  </a:cxn>
                  <a:cxn ang="0">
                    <a:pos x="8" y="80"/>
                  </a:cxn>
                  <a:cxn ang="0">
                    <a:pos x="11" y="74"/>
                  </a:cxn>
                  <a:cxn ang="0">
                    <a:pos x="13" y="68"/>
                  </a:cxn>
                  <a:cxn ang="0">
                    <a:pos x="16" y="64"/>
                  </a:cxn>
                  <a:cxn ang="0">
                    <a:pos x="18" y="62"/>
                  </a:cxn>
                  <a:cxn ang="0">
                    <a:pos x="21" y="62"/>
                  </a:cxn>
                  <a:cxn ang="0">
                    <a:pos x="24" y="62"/>
                  </a:cxn>
                  <a:cxn ang="0">
                    <a:pos x="27" y="63"/>
                  </a:cxn>
                  <a:cxn ang="0">
                    <a:pos x="31" y="64"/>
                  </a:cxn>
                  <a:cxn ang="0">
                    <a:pos x="36" y="64"/>
                  </a:cxn>
                  <a:cxn ang="0">
                    <a:pos x="41" y="63"/>
                  </a:cxn>
                  <a:cxn ang="0">
                    <a:pos x="47" y="61"/>
                  </a:cxn>
                  <a:cxn ang="0">
                    <a:pos x="50" y="59"/>
                  </a:cxn>
                  <a:cxn ang="0">
                    <a:pos x="51" y="57"/>
                  </a:cxn>
                  <a:cxn ang="0">
                    <a:pos x="53" y="56"/>
                  </a:cxn>
                  <a:cxn ang="0">
                    <a:pos x="53" y="54"/>
                  </a:cxn>
                  <a:cxn ang="0">
                    <a:pos x="52" y="52"/>
                  </a:cxn>
                  <a:cxn ang="0">
                    <a:pos x="51" y="52"/>
                  </a:cxn>
                  <a:cxn ang="0">
                    <a:pos x="51" y="51"/>
                  </a:cxn>
                  <a:cxn ang="0">
                    <a:pos x="49" y="48"/>
                  </a:cxn>
                  <a:cxn ang="0">
                    <a:pos x="43" y="42"/>
                  </a:cxn>
                  <a:cxn ang="0">
                    <a:pos x="34" y="34"/>
                  </a:cxn>
                  <a:cxn ang="0">
                    <a:pos x="25" y="25"/>
                  </a:cxn>
                  <a:cxn ang="0">
                    <a:pos x="16" y="15"/>
                  </a:cxn>
                  <a:cxn ang="0">
                    <a:pos x="7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4" h="100">
                    <a:moveTo>
                      <a:pt x="0" y="0"/>
                    </a:moveTo>
                    <a:lnTo>
                      <a:pt x="0" y="99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2" y="93"/>
                    </a:lnTo>
                    <a:lnTo>
                      <a:pt x="4" y="89"/>
                    </a:lnTo>
                    <a:lnTo>
                      <a:pt x="5" y="85"/>
                    </a:lnTo>
                    <a:lnTo>
                      <a:pt x="8" y="80"/>
                    </a:lnTo>
                    <a:lnTo>
                      <a:pt x="11" y="74"/>
                    </a:lnTo>
                    <a:lnTo>
                      <a:pt x="13" y="68"/>
                    </a:lnTo>
                    <a:lnTo>
                      <a:pt x="16" y="64"/>
                    </a:lnTo>
                    <a:lnTo>
                      <a:pt x="18" y="62"/>
                    </a:lnTo>
                    <a:lnTo>
                      <a:pt x="21" y="62"/>
                    </a:lnTo>
                    <a:lnTo>
                      <a:pt x="24" y="62"/>
                    </a:lnTo>
                    <a:lnTo>
                      <a:pt x="27" y="63"/>
                    </a:lnTo>
                    <a:lnTo>
                      <a:pt x="31" y="64"/>
                    </a:lnTo>
                    <a:lnTo>
                      <a:pt x="36" y="64"/>
                    </a:lnTo>
                    <a:lnTo>
                      <a:pt x="41" y="63"/>
                    </a:lnTo>
                    <a:lnTo>
                      <a:pt x="47" y="61"/>
                    </a:lnTo>
                    <a:lnTo>
                      <a:pt x="50" y="59"/>
                    </a:lnTo>
                    <a:lnTo>
                      <a:pt x="51" y="57"/>
                    </a:lnTo>
                    <a:lnTo>
                      <a:pt x="53" y="56"/>
                    </a:lnTo>
                    <a:lnTo>
                      <a:pt x="53" y="54"/>
                    </a:lnTo>
                    <a:lnTo>
                      <a:pt x="52" y="52"/>
                    </a:lnTo>
                    <a:lnTo>
                      <a:pt x="51" y="52"/>
                    </a:lnTo>
                    <a:lnTo>
                      <a:pt x="51" y="51"/>
                    </a:lnTo>
                    <a:lnTo>
                      <a:pt x="49" y="48"/>
                    </a:lnTo>
                    <a:lnTo>
                      <a:pt x="43" y="42"/>
                    </a:lnTo>
                    <a:lnTo>
                      <a:pt x="34" y="34"/>
                    </a:lnTo>
                    <a:lnTo>
                      <a:pt x="25" y="25"/>
                    </a:lnTo>
                    <a:lnTo>
                      <a:pt x="16" y="15"/>
                    </a:lnTo>
                    <a:lnTo>
                      <a:pt x="7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41" name="Freeform 165"/>
              <p:cNvSpPr>
                <a:spLocks/>
              </p:cNvSpPr>
              <p:nvPr/>
            </p:nvSpPr>
            <p:spPr bwMode="auto">
              <a:xfrm>
                <a:off x="748" y="3429"/>
                <a:ext cx="55" cy="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9"/>
                  </a:cxn>
                  <a:cxn ang="0">
                    <a:pos x="0" y="98"/>
                  </a:cxn>
                  <a:cxn ang="0">
                    <a:pos x="1" y="96"/>
                  </a:cxn>
                  <a:cxn ang="0">
                    <a:pos x="3" y="93"/>
                  </a:cxn>
                  <a:cxn ang="0">
                    <a:pos x="4" y="89"/>
                  </a:cxn>
                  <a:cxn ang="0">
                    <a:pos x="6" y="85"/>
                  </a:cxn>
                  <a:cxn ang="0">
                    <a:pos x="9" y="80"/>
                  </a:cxn>
                  <a:cxn ang="0">
                    <a:pos x="12" y="74"/>
                  </a:cxn>
                  <a:cxn ang="0">
                    <a:pos x="14" y="69"/>
                  </a:cxn>
                  <a:cxn ang="0">
                    <a:pos x="16" y="64"/>
                  </a:cxn>
                  <a:cxn ang="0">
                    <a:pos x="19" y="62"/>
                  </a:cxn>
                  <a:cxn ang="0">
                    <a:pos x="22" y="62"/>
                  </a:cxn>
                  <a:cxn ang="0">
                    <a:pos x="25" y="62"/>
                  </a:cxn>
                  <a:cxn ang="0">
                    <a:pos x="29" y="63"/>
                  </a:cxn>
                  <a:cxn ang="0">
                    <a:pos x="33" y="64"/>
                  </a:cxn>
                  <a:cxn ang="0">
                    <a:pos x="37" y="64"/>
                  </a:cxn>
                  <a:cxn ang="0">
                    <a:pos x="43" y="63"/>
                  </a:cxn>
                  <a:cxn ang="0">
                    <a:pos x="48" y="62"/>
                  </a:cxn>
                  <a:cxn ang="0">
                    <a:pos x="51" y="59"/>
                  </a:cxn>
                  <a:cxn ang="0">
                    <a:pos x="53" y="57"/>
                  </a:cxn>
                  <a:cxn ang="0">
                    <a:pos x="54" y="56"/>
                  </a:cxn>
                  <a:cxn ang="0">
                    <a:pos x="54" y="54"/>
                  </a:cxn>
                  <a:cxn ang="0">
                    <a:pos x="54" y="53"/>
                  </a:cxn>
                  <a:cxn ang="0">
                    <a:pos x="53" y="52"/>
                  </a:cxn>
                  <a:cxn ang="0">
                    <a:pos x="50" y="49"/>
                  </a:cxn>
                  <a:cxn ang="0">
                    <a:pos x="44" y="42"/>
                  </a:cxn>
                  <a:cxn ang="0">
                    <a:pos x="36" y="35"/>
                  </a:cxn>
                  <a:cxn ang="0">
                    <a:pos x="26" y="26"/>
                  </a:cxn>
                  <a:cxn ang="0">
                    <a:pos x="16" y="15"/>
                  </a:cxn>
                  <a:cxn ang="0">
                    <a:pos x="8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5" h="100">
                    <a:moveTo>
                      <a:pt x="0" y="0"/>
                    </a:moveTo>
                    <a:lnTo>
                      <a:pt x="0" y="99"/>
                    </a:lnTo>
                    <a:lnTo>
                      <a:pt x="0" y="98"/>
                    </a:lnTo>
                    <a:lnTo>
                      <a:pt x="1" y="96"/>
                    </a:lnTo>
                    <a:lnTo>
                      <a:pt x="3" y="93"/>
                    </a:lnTo>
                    <a:lnTo>
                      <a:pt x="4" y="89"/>
                    </a:lnTo>
                    <a:lnTo>
                      <a:pt x="6" y="85"/>
                    </a:lnTo>
                    <a:lnTo>
                      <a:pt x="9" y="80"/>
                    </a:lnTo>
                    <a:lnTo>
                      <a:pt x="12" y="74"/>
                    </a:lnTo>
                    <a:lnTo>
                      <a:pt x="14" y="69"/>
                    </a:lnTo>
                    <a:lnTo>
                      <a:pt x="16" y="64"/>
                    </a:lnTo>
                    <a:lnTo>
                      <a:pt x="19" y="62"/>
                    </a:lnTo>
                    <a:lnTo>
                      <a:pt x="22" y="62"/>
                    </a:lnTo>
                    <a:lnTo>
                      <a:pt x="25" y="62"/>
                    </a:lnTo>
                    <a:lnTo>
                      <a:pt x="29" y="63"/>
                    </a:lnTo>
                    <a:lnTo>
                      <a:pt x="33" y="64"/>
                    </a:lnTo>
                    <a:lnTo>
                      <a:pt x="37" y="64"/>
                    </a:lnTo>
                    <a:lnTo>
                      <a:pt x="43" y="63"/>
                    </a:lnTo>
                    <a:lnTo>
                      <a:pt x="48" y="62"/>
                    </a:lnTo>
                    <a:lnTo>
                      <a:pt x="51" y="59"/>
                    </a:lnTo>
                    <a:lnTo>
                      <a:pt x="53" y="57"/>
                    </a:lnTo>
                    <a:lnTo>
                      <a:pt x="54" y="56"/>
                    </a:lnTo>
                    <a:lnTo>
                      <a:pt x="54" y="54"/>
                    </a:lnTo>
                    <a:lnTo>
                      <a:pt x="54" y="53"/>
                    </a:lnTo>
                    <a:lnTo>
                      <a:pt x="53" y="52"/>
                    </a:lnTo>
                    <a:lnTo>
                      <a:pt x="50" y="49"/>
                    </a:lnTo>
                    <a:lnTo>
                      <a:pt x="44" y="42"/>
                    </a:lnTo>
                    <a:lnTo>
                      <a:pt x="36" y="35"/>
                    </a:lnTo>
                    <a:lnTo>
                      <a:pt x="26" y="26"/>
                    </a:lnTo>
                    <a:lnTo>
                      <a:pt x="16" y="15"/>
                    </a:lnTo>
                    <a:lnTo>
                      <a:pt x="8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42" name="Freeform 166"/>
              <p:cNvSpPr>
                <a:spLocks/>
              </p:cNvSpPr>
              <p:nvPr/>
            </p:nvSpPr>
            <p:spPr bwMode="auto">
              <a:xfrm>
                <a:off x="727" y="3299"/>
                <a:ext cx="545" cy="181"/>
              </a:xfrm>
              <a:custGeom>
                <a:avLst/>
                <a:gdLst/>
                <a:ahLst/>
                <a:cxnLst>
                  <a:cxn ang="0">
                    <a:pos x="544" y="65"/>
                  </a:cxn>
                  <a:cxn ang="0">
                    <a:pos x="461" y="0"/>
                  </a:cxn>
                  <a:cxn ang="0">
                    <a:pos x="0" y="115"/>
                  </a:cxn>
                  <a:cxn ang="0">
                    <a:pos x="82" y="180"/>
                  </a:cxn>
                  <a:cxn ang="0">
                    <a:pos x="544" y="65"/>
                  </a:cxn>
                </a:cxnLst>
                <a:rect l="0" t="0" r="r" b="b"/>
                <a:pathLst>
                  <a:path w="545" h="181">
                    <a:moveTo>
                      <a:pt x="544" y="65"/>
                    </a:moveTo>
                    <a:lnTo>
                      <a:pt x="461" y="0"/>
                    </a:lnTo>
                    <a:lnTo>
                      <a:pt x="0" y="115"/>
                    </a:lnTo>
                    <a:lnTo>
                      <a:pt x="82" y="180"/>
                    </a:lnTo>
                    <a:lnTo>
                      <a:pt x="544" y="65"/>
                    </a:lnTo>
                  </a:path>
                </a:pathLst>
              </a:custGeom>
              <a:solidFill>
                <a:srgbClr val="F5E1AE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43" name="Freeform 167"/>
              <p:cNvSpPr>
                <a:spLocks/>
              </p:cNvSpPr>
              <p:nvPr/>
            </p:nvSpPr>
            <p:spPr bwMode="auto">
              <a:xfrm>
                <a:off x="728" y="3414"/>
                <a:ext cx="85" cy="77"/>
              </a:xfrm>
              <a:custGeom>
                <a:avLst/>
                <a:gdLst/>
                <a:ahLst/>
                <a:cxnLst>
                  <a:cxn ang="0">
                    <a:pos x="84" y="65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84" y="76"/>
                  </a:cxn>
                  <a:cxn ang="0">
                    <a:pos x="84" y="65"/>
                  </a:cxn>
                </a:cxnLst>
                <a:rect l="0" t="0" r="r" b="b"/>
                <a:pathLst>
                  <a:path w="85" h="77">
                    <a:moveTo>
                      <a:pt x="84" y="65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84" y="76"/>
                    </a:lnTo>
                    <a:lnTo>
                      <a:pt x="84" y="65"/>
                    </a:lnTo>
                  </a:path>
                </a:pathLst>
              </a:custGeom>
              <a:solidFill>
                <a:srgbClr val="AE831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44" name="Freeform 168"/>
              <p:cNvSpPr>
                <a:spLocks/>
              </p:cNvSpPr>
              <p:nvPr/>
            </p:nvSpPr>
            <p:spPr bwMode="auto">
              <a:xfrm>
                <a:off x="812" y="3365"/>
                <a:ext cx="460" cy="127"/>
              </a:xfrm>
              <a:custGeom>
                <a:avLst/>
                <a:gdLst/>
                <a:ahLst/>
                <a:cxnLst>
                  <a:cxn ang="0">
                    <a:pos x="459" y="11"/>
                  </a:cxn>
                  <a:cxn ang="0">
                    <a:pos x="459" y="0"/>
                  </a:cxn>
                  <a:cxn ang="0">
                    <a:pos x="0" y="114"/>
                  </a:cxn>
                  <a:cxn ang="0">
                    <a:pos x="0" y="126"/>
                  </a:cxn>
                  <a:cxn ang="0">
                    <a:pos x="459" y="11"/>
                  </a:cxn>
                </a:cxnLst>
                <a:rect l="0" t="0" r="r" b="b"/>
                <a:pathLst>
                  <a:path w="460" h="127">
                    <a:moveTo>
                      <a:pt x="459" y="11"/>
                    </a:moveTo>
                    <a:lnTo>
                      <a:pt x="459" y="0"/>
                    </a:lnTo>
                    <a:lnTo>
                      <a:pt x="0" y="114"/>
                    </a:lnTo>
                    <a:lnTo>
                      <a:pt x="0" y="126"/>
                    </a:lnTo>
                    <a:lnTo>
                      <a:pt x="459" y="11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45" name="Freeform 169"/>
              <p:cNvSpPr>
                <a:spLocks/>
              </p:cNvSpPr>
              <p:nvPr/>
            </p:nvSpPr>
            <p:spPr bwMode="auto">
              <a:xfrm>
                <a:off x="961" y="3281"/>
                <a:ext cx="121" cy="139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0" y="138"/>
                  </a:cxn>
                  <a:cxn ang="0">
                    <a:pos x="120" y="108"/>
                  </a:cxn>
                  <a:cxn ang="0">
                    <a:pos x="51" y="0"/>
                  </a:cxn>
                </a:cxnLst>
                <a:rect l="0" t="0" r="r" b="b"/>
                <a:pathLst>
                  <a:path w="121" h="139">
                    <a:moveTo>
                      <a:pt x="51" y="0"/>
                    </a:moveTo>
                    <a:lnTo>
                      <a:pt x="0" y="138"/>
                    </a:lnTo>
                    <a:lnTo>
                      <a:pt x="120" y="108"/>
                    </a:lnTo>
                    <a:lnTo>
                      <a:pt x="51" y="0"/>
                    </a:lnTo>
                  </a:path>
                </a:pathLst>
              </a:custGeom>
              <a:solidFill>
                <a:srgbClr val="FFB74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46" name="Freeform 170"/>
              <p:cNvSpPr>
                <a:spLocks/>
              </p:cNvSpPr>
              <p:nvPr/>
            </p:nvSpPr>
            <p:spPr bwMode="auto">
              <a:xfrm>
                <a:off x="921" y="3281"/>
                <a:ext cx="92" cy="141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101"/>
                  </a:cxn>
                  <a:cxn ang="0">
                    <a:pos x="37" y="140"/>
                  </a:cxn>
                  <a:cxn ang="0">
                    <a:pos x="91" y="0"/>
                  </a:cxn>
                </a:cxnLst>
                <a:rect l="0" t="0" r="r" b="b"/>
                <a:pathLst>
                  <a:path w="92" h="141">
                    <a:moveTo>
                      <a:pt x="91" y="0"/>
                    </a:moveTo>
                    <a:lnTo>
                      <a:pt x="0" y="101"/>
                    </a:lnTo>
                    <a:lnTo>
                      <a:pt x="37" y="140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D781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47" name="Freeform 171"/>
              <p:cNvSpPr>
                <a:spLocks/>
              </p:cNvSpPr>
              <p:nvPr/>
            </p:nvSpPr>
            <p:spPr bwMode="auto">
              <a:xfrm>
                <a:off x="1113" y="3261"/>
                <a:ext cx="94" cy="12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121"/>
                  </a:cxn>
                  <a:cxn ang="0">
                    <a:pos x="93" y="97"/>
                  </a:cxn>
                  <a:cxn ang="0">
                    <a:pos x="93" y="0"/>
                  </a:cxn>
                  <a:cxn ang="0">
                    <a:pos x="0" y="22"/>
                  </a:cxn>
                </a:cxnLst>
                <a:rect l="0" t="0" r="r" b="b"/>
                <a:pathLst>
                  <a:path w="94" h="122">
                    <a:moveTo>
                      <a:pt x="0" y="22"/>
                    </a:moveTo>
                    <a:lnTo>
                      <a:pt x="0" y="121"/>
                    </a:lnTo>
                    <a:lnTo>
                      <a:pt x="93" y="97"/>
                    </a:lnTo>
                    <a:lnTo>
                      <a:pt x="93" y="0"/>
                    </a:lnTo>
                    <a:lnTo>
                      <a:pt x="0" y="22"/>
                    </a:lnTo>
                  </a:path>
                </a:pathLst>
              </a:custGeom>
              <a:solidFill>
                <a:srgbClr val="EDF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48" name="Freeform 172"/>
              <p:cNvSpPr>
                <a:spLocks/>
              </p:cNvSpPr>
              <p:nvPr/>
            </p:nvSpPr>
            <p:spPr bwMode="auto">
              <a:xfrm>
                <a:off x="1082" y="3255"/>
                <a:ext cx="32" cy="1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7"/>
                  </a:cxn>
                  <a:cxn ang="0">
                    <a:pos x="31" y="127"/>
                  </a:cxn>
                  <a:cxn ang="0">
                    <a:pos x="31" y="28"/>
                  </a:cxn>
                  <a:cxn ang="0">
                    <a:pos x="0" y="0"/>
                  </a:cxn>
                </a:cxnLst>
                <a:rect l="0" t="0" r="r" b="b"/>
                <a:pathLst>
                  <a:path w="32" h="128">
                    <a:moveTo>
                      <a:pt x="0" y="0"/>
                    </a:moveTo>
                    <a:lnTo>
                      <a:pt x="0" y="97"/>
                    </a:lnTo>
                    <a:lnTo>
                      <a:pt x="31" y="127"/>
                    </a:lnTo>
                    <a:lnTo>
                      <a:pt x="31" y="2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DA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49" name="Freeform 173"/>
              <p:cNvSpPr>
                <a:spLocks/>
              </p:cNvSpPr>
              <p:nvPr/>
            </p:nvSpPr>
            <p:spPr bwMode="auto">
              <a:xfrm>
                <a:off x="1081" y="3233"/>
                <a:ext cx="126" cy="51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1" y="50"/>
                  </a:cxn>
                  <a:cxn ang="0">
                    <a:pos x="125" y="26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126" h="51">
                    <a:moveTo>
                      <a:pt x="0" y="23"/>
                    </a:moveTo>
                    <a:lnTo>
                      <a:pt x="31" y="50"/>
                    </a:lnTo>
                    <a:lnTo>
                      <a:pt x="125" y="26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FEFFB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50" name="Freeform 174"/>
              <p:cNvSpPr>
                <a:spLocks/>
              </p:cNvSpPr>
              <p:nvPr/>
            </p:nvSpPr>
            <p:spPr bwMode="auto">
              <a:xfrm>
                <a:off x="796" y="3316"/>
                <a:ext cx="123" cy="133"/>
              </a:xfrm>
              <a:custGeom>
                <a:avLst/>
                <a:gdLst/>
                <a:ahLst/>
                <a:cxnLst>
                  <a:cxn ang="0">
                    <a:pos x="61" y="130"/>
                  </a:cxn>
                  <a:cxn ang="0">
                    <a:pos x="73" y="126"/>
                  </a:cxn>
                  <a:cxn ang="0">
                    <a:pos x="85" y="119"/>
                  </a:cxn>
                  <a:cxn ang="0">
                    <a:pos x="95" y="111"/>
                  </a:cxn>
                  <a:cxn ang="0">
                    <a:pos x="104" y="101"/>
                  </a:cxn>
                  <a:cxn ang="0">
                    <a:pos x="111" y="89"/>
                  </a:cxn>
                  <a:cxn ang="0">
                    <a:pos x="117" y="76"/>
                  </a:cxn>
                  <a:cxn ang="0">
                    <a:pos x="121" y="64"/>
                  </a:cxn>
                  <a:cxn ang="0">
                    <a:pos x="122" y="50"/>
                  </a:cxn>
                  <a:cxn ang="0">
                    <a:pos x="121" y="38"/>
                  </a:cxn>
                  <a:cxn ang="0">
                    <a:pos x="117" y="27"/>
                  </a:cxn>
                  <a:cxn ang="0">
                    <a:pos x="111" y="17"/>
                  </a:cxn>
                  <a:cxn ang="0">
                    <a:pos x="104" y="10"/>
                  </a:cxn>
                  <a:cxn ang="0">
                    <a:pos x="95" y="4"/>
                  </a:cxn>
                  <a:cxn ang="0">
                    <a:pos x="85" y="0"/>
                  </a:cxn>
                  <a:cxn ang="0">
                    <a:pos x="73" y="0"/>
                  </a:cxn>
                  <a:cxn ang="0">
                    <a:pos x="61" y="2"/>
                  </a:cxn>
                  <a:cxn ang="0">
                    <a:pos x="48" y="6"/>
                  </a:cxn>
                  <a:cxn ang="0">
                    <a:pos x="37" y="13"/>
                  </a:cxn>
                  <a:cxn ang="0">
                    <a:pos x="27" y="21"/>
                  </a:cxn>
                  <a:cxn ang="0">
                    <a:pos x="18" y="31"/>
                  </a:cxn>
                  <a:cxn ang="0">
                    <a:pos x="10" y="42"/>
                  </a:cxn>
                  <a:cxn ang="0">
                    <a:pos x="5" y="55"/>
                  </a:cxn>
                  <a:cxn ang="0">
                    <a:pos x="1" y="67"/>
                  </a:cxn>
                  <a:cxn ang="0">
                    <a:pos x="0" y="81"/>
                  </a:cxn>
                  <a:cxn ang="0">
                    <a:pos x="1" y="93"/>
                  </a:cxn>
                  <a:cxn ang="0">
                    <a:pos x="5" y="105"/>
                  </a:cxn>
                  <a:cxn ang="0">
                    <a:pos x="10" y="114"/>
                  </a:cxn>
                  <a:cxn ang="0">
                    <a:pos x="18" y="121"/>
                  </a:cxn>
                  <a:cxn ang="0">
                    <a:pos x="27" y="127"/>
                  </a:cxn>
                  <a:cxn ang="0">
                    <a:pos x="37" y="131"/>
                  </a:cxn>
                  <a:cxn ang="0">
                    <a:pos x="48" y="132"/>
                  </a:cxn>
                  <a:cxn ang="0">
                    <a:pos x="61" y="130"/>
                  </a:cxn>
                </a:cxnLst>
                <a:rect l="0" t="0" r="r" b="b"/>
                <a:pathLst>
                  <a:path w="123" h="133">
                    <a:moveTo>
                      <a:pt x="61" y="130"/>
                    </a:moveTo>
                    <a:lnTo>
                      <a:pt x="73" y="126"/>
                    </a:lnTo>
                    <a:lnTo>
                      <a:pt x="85" y="119"/>
                    </a:lnTo>
                    <a:lnTo>
                      <a:pt x="95" y="111"/>
                    </a:lnTo>
                    <a:lnTo>
                      <a:pt x="104" y="101"/>
                    </a:lnTo>
                    <a:lnTo>
                      <a:pt x="111" y="89"/>
                    </a:lnTo>
                    <a:lnTo>
                      <a:pt x="117" y="76"/>
                    </a:lnTo>
                    <a:lnTo>
                      <a:pt x="121" y="64"/>
                    </a:lnTo>
                    <a:lnTo>
                      <a:pt x="122" y="50"/>
                    </a:lnTo>
                    <a:lnTo>
                      <a:pt x="121" y="38"/>
                    </a:lnTo>
                    <a:lnTo>
                      <a:pt x="117" y="27"/>
                    </a:lnTo>
                    <a:lnTo>
                      <a:pt x="111" y="17"/>
                    </a:lnTo>
                    <a:lnTo>
                      <a:pt x="104" y="10"/>
                    </a:lnTo>
                    <a:lnTo>
                      <a:pt x="95" y="4"/>
                    </a:lnTo>
                    <a:lnTo>
                      <a:pt x="85" y="0"/>
                    </a:lnTo>
                    <a:lnTo>
                      <a:pt x="73" y="0"/>
                    </a:lnTo>
                    <a:lnTo>
                      <a:pt x="61" y="2"/>
                    </a:lnTo>
                    <a:lnTo>
                      <a:pt x="48" y="6"/>
                    </a:lnTo>
                    <a:lnTo>
                      <a:pt x="37" y="13"/>
                    </a:lnTo>
                    <a:lnTo>
                      <a:pt x="27" y="21"/>
                    </a:lnTo>
                    <a:lnTo>
                      <a:pt x="18" y="31"/>
                    </a:lnTo>
                    <a:lnTo>
                      <a:pt x="10" y="42"/>
                    </a:lnTo>
                    <a:lnTo>
                      <a:pt x="5" y="55"/>
                    </a:lnTo>
                    <a:lnTo>
                      <a:pt x="1" y="67"/>
                    </a:lnTo>
                    <a:lnTo>
                      <a:pt x="0" y="81"/>
                    </a:lnTo>
                    <a:lnTo>
                      <a:pt x="1" y="93"/>
                    </a:lnTo>
                    <a:lnTo>
                      <a:pt x="5" y="105"/>
                    </a:lnTo>
                    <a:lnTo>
                      <a:pt x="10" y="114"/>
                    </a:lnTo>
                    <a:lnTo>
                      <a:pt x="18" y="121"/>
                    </a:lnTo>
                    <a:lnTo>
                      <a:pt x="27" y="127"/>
                    </a:lnTo>
                    <a:lnTo>
                      <a:pt x="37" y="131"/>
                    </a:lnTo>
                    <a:lnTo>
                      <a:pt x="48" y="132"/>
                    </a:lnTo>
                    <a:lnTo>
                      <a:pt x="61" y="130"/>
                    </a:lnTo>
                  </a:path>
                </a:pathLst>
              </a:custGeom>
              <a:solidFill>
                <a:srgbClr val="B0F8F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51" name="Freeform 175"/>
              <p:cNvSpPr>
                <a:spLocks/>
              </p:cNvSpPr>
              <p:nvPr/>
            </p:nvSpPr>
            <p:spPr bwMode="auto">
              <a:xfrm>
                <a:off x="811" y="3342"/>
                <a:ext cx="106" cy="104"/>
              </a:xfrm>
              <a:custGeom>
                <a:avLst/>
                <a:gdLst/>
                <a:ahLst/>
                <a:cxnLst>
                  <a:cxn ang="0">
                    <a:pos x="36" y="103"/>
                  </a:cxn>
                  <a:cxn ang="0">
                    <a:pos x="39" y="103"/>
                  </a:cxn>
                  <a:cxn ang="0">
                    <a:pos x="43" y="102"/>
                  </a:cxn>
                  <a:cxn ang="0">
                    <a:pos x="48" y="100"/>
                  </a:cxn>
                  <a:cxn ang="0">
                    <a:pos x="53" y="98"/>
                  </a:cxn>
                  <a:cxn ang="0">
                    <a:pos x="59" y="96"/>
                  </a:cxn>
                  <a:cxn ang="0">
                    <a:pos x="65" y="92"/>
                  </a:cxn>
                  <a:cxn ang="0">
                    <a:pos x="72" y="87"/>
                  </a:cxn>
                  <a:cxn ang="0">
                    <a:pos x="78" y="82"/>
                  </a:cxn>
                  <a:cxn ang="0">
                    <a:pos x="84" y="76"/>
                  </a:cxn>
                  <a:cxn ang="0">
                    <a:pos x="88" y="70"/>
                  </a:cxn>
                  <a:cxn ang="0">
                    <a:pos x="92" y="65"/>
                  </a:cxn>
                  <a:cxn ang="0">
                    <a:pos x="95" y="61"/>
                  </a:cxn>
                  <a:cxn ang="0">
                    <a:pos x="97" y="56"/>
                  </a:cxn>
                  <a:cxn ang="0">
                    <a:pos x="99" y="53"/>
                  </a:cxn>
                  <a:cxn ang="0">
                    <a:pos x="99" y="50"/>
                  </a:cxn>
                  <a:cxn ang="0">
                    <a:pos x="100" y="47"/>
                  </a:cxn>
                  <a:cxn ang="0">
                    <a:pos x="103" y="36"/>
                  </a:cxn>
                  <a:cxn ang="0">
                    <a:pos x="105" y="26"/>
                  </a:cxn>
                  <a:cxn ang="0">
                    <a:pos x="105" y="18"/>
                  </a:cxn>
                  <a:cxn ang="0">
                    <a:pos x="103" y="11"/>
                  </a:cxn>
                  <a:cxn ang="0">
                    <a:pos x="101" y="6"/>
                  </a:cxn>
                  <a:cxn ang="0">
                    <a:pos x="99" y="2"/>
                  </a:cxn>
                  <a:cxn ang="0">
                    <a:pos x="98" y="0"/>
                  </a:cxn>
                  <a:cxn ang="0">
                    <a:pos x="97" y="0"/>
                  </a:cxn>
                  <a:cxn ang="0">
                    <a:pos x="98" y="1"/>
                  </a:cxn>
                  <a:cxn ang="0">
                    <a:pos x="98" y="6"/>
                  </a:cxn>
                  <a:cxn ang="0">
                    <a:pos x="98" y="14"/>
                  </a:cxn>
                  <a:cxn ang="0">
                    <a:pos x="96" y="23"/>
                  </a:cxn>
                  <a:cxn ang="0">
                    <a:pos x="93" y="34"/>
                  </a:cxn>
                  <a:cxn ang="0">
                    <a:pos x="87" y="46"/>
                  </a:cxn>
                  <a:cxn ang="0">
                    <a:pos x="76" y="59"/>
                  </a:cxn>
                  <a:cxn ang="0">
                    <a:pos x="62" y="72"/>
                  </a:cxn>
                  <a:cxn ang="0">
                    <a:pos x="59" y="74"/>
                  </a:cxn>
                  <a:cxn ang="0">
                    <a:pos x="55" y="77"/>
                  </a:cxn>
                  <a:cxn ang="0">
                    <a:pos x="51" y="79"/>
                  </a:cxn>
                  <a:cxn ang="0">
                    <a:pos x="46" y="82"/>
                  </a:cxn>
                  <a:cxn ang="0">
                    <a:pos x="40" y="84"/>
                  </a:cxn>
                  <a:cxn ang="0">
                    <a:pos x="35" y="87"/>
                  </a:cxn>
                  <a:cxn ang="0">
                    <a:pos x="29" y="88"/>
                  </a:cxn>
                  <a:cxn ang="0">
                    <a:pos x="22" y="89"/>
                  </a:cxn>
                  <a:cxn ang="0">
                    <a:pos x="16" y="90"/>
                  </a:cxn>
                  <a:cxn ang="0">
                    <a:pos x="11" y="90"/>
                  </a:cxn>
                  <a:cxn ang="0">
                    <a:pos x="7" y="90"/>
                  </a:cxn>
                  <a:cxn ang="0">
                    <a:pos x="4" y="90"/>
                  </a:cxn>
                  <a:cxn ang="0">
                    <a:pos x="2" y="90"/>
                  </a:cxn>
                  <a:cxn ang="0">
                    <a:pos x="0" y="90"/>
                  </a:cxn>
                  <a:cxn ang="0">
                    <a:pos x="1" y="92"/>
                  </a:cxn>
                  <a:cxn ang="0">
                    <a:pos x="2" y="93"/>
                  </a:cxn>
                  <a:cxn ang="0">
                    <a:pos x="6" y="96"/>
                  </a:cxn>
                  <a:cxn ang="0">
                    <a:pos x="11" y="98"/>
                  </a:cxn>
                  <a:cxn ang="0">
                    <a:pos x="17" y="100"/>
                  </a:cxn>
                  <a:cxn ang="0">
                    <a:pos x="26" y="102"/>
                  </a:cxn>
                  <a:cxn ang="0">
                    <a:pos x="36" y="103"/>
                  </a:cxn>
                </a:cxnLst>
                <a:rect l="0" t="0" r="r" b="b"/>
                <a:pathLst>
                  <a:path w="106" h="104">
                    <a:moveTo>
                      <a:pt x="36" y="103"/>
                    </a:moveTo>
                    <a:lnTo>
                      <a:pt x="39" y="103"/>
                    </a:lnTo>
                    <a:lnTo>
                      <a:pt x="43" y="102"/>
                    </a:lnTo>
                    <a:lnTo>
                      <a:pt x="48" y="100"/>
                    </a:lnTo>
                    <a:lnTo>
                      <a:pt x="53" y="98"/>
                    </a:lnTo>
                    <a:lnTo>
                      <a:pt x="59" y="96"/>
                    </a:lnTo>
                    <a:lnTo>
                      <a:pt x="65" y="92"/>
                    </a:lnTo>
                    <a:lnTo>
                      <a:pt x="72" y="87"/>
                    </a:lnTo>
                    <a:lnTo>
                      <a:pt x="78" y="82"/>
                    </a:lnTo>
                    <a:lnTo>
                      <a:pt x="84" y="76"/>
                    </a:lnTo>
                    <a:lnTo>
                      <a:pt x="88" y="70"/>
                    </a:lnTo>
                    <a:lnTo>
                      <a:pt x="92" y="65"/>
                    </a:lnTo>
                    <a:lnTo>
                      <a:pt x="95" y="61"/>
                    </a:lnTo>
                    <a:lnTo>
                      <a:pt x="97" y="56"/>
                    </a:lnTo>
                    <a:lnTo>
                      <a:pt x="99" y="53"/>
                    </a:lnTo>
                    <a:lnTo>
                      <a:pt x="99" y="50"/>
                    </a:lnTo>
                    <a:lnTo>
                      <a:pt x="100" y="47"/>
                    </a:lnTo>
                    <a:lnTo>
                      <a:pt x="103" y="36"/>
                    </a:lnTo>
                    <a:lnTo>
                      <a:pt x="105" y="26"/>
                    </a:lnTo>
                    <a:lnTo>
                      <a:pt x="105" y="18"/>
                    </a:lnTo>
                    <a:lnTo>
                      <a:pt x="103" y="11"/>
                    </a:lnTo>
                    <a:lnTo>
                      <a:pt x="101" y="6"/>
                    </a:lnTo>
                    <a:lnTo>
                      <a:pt x="99" y="2"/>
                    </a:lnTo>
                    <a:lnTo>
                      <a:pt x="98" y="0"/>
                    </a:lnTo>
                    <a:lnTo>
                      <a:pt x="97" y="0"/>
                    </a:lnTo>
                    <a:lnTo>
                      <a:pt x="98" y="1"/>
                    </a:lnTo>
                    <a:lnTo>
                      <a:pt x="98" y="6"/>
                    </a:lnTo>
                    <a:lnTo>
                      <a:pt x="98" y="14"/>
                    </a:lnTo>
                    <a:lnTo>
                      <a:pt x="96" y="23"/>
                    </a:lnTo>
                    <a:lnTo>
                      <a:pt x="93" y="34"/>
                    </a:lnTo>
                    <a:lnTo>
                      <a:pt x="87" y="46"/>
                    </a:lnTo>
                    <a:lnTo>
                      <a:pt x="76" y="59"/>
                    </a:lnTo>
                    <a:lnTo>
                      <a:pt x="62" y="72"/>
                    </a:lnTo>
                    <a:lnTo>
                      <a:pt x="59" y="74"/>
                    </a:lnTo>
                    <a:lnTo>
                      <a:pt x="55" y="77"/>
                    </a:lnTo>
                    <a:lnTo>
                      <a:pt x="51" y="79"/>
                    </a:lnTo>
                    <a:lnTo>
                      <a:pt x="46" y="82"/>
                    </a:lnTo>
                    <a:lnTo>
                      <a:pt x="40" y="84"/>
                    </a:lnTo>
                    <a:lnTo>
                      <a:pt x="35" y="87"/>
                    </a:lnTo>
                    <a:lnTo>
                      <a:pt x="29" y="88"/>
                    </a:lnTo>
                    <a:lnTo>
                      <a:pt x="22" y="89"/>
                    </a:lnTo>
                    <a:lnTo>
                      <a:pt x="16" y="90"/>
                    </a:lnTo>
                    <a:lnTo>
                      <a:pt x="11" y="90"/>
                    </a:lnTo>
                    <a:lnTo>
                      <a:pt x="7" y="90"/>
                    </a:lnTo>
                    <a:lnTo>
                      <a:pt x="4" y="90"/>
                    </a:lnTo>
                    <a:lnTo>
                      <a:pt x="2" y="90"/>
                    </a:lnTo>
                    <a:lnTo>
                      <a:pt x="0" y="90"/>
                    </a:lnTo>
                    <a:lnTo>
                      <a:pt x="1" y="92"/>
                    </a:lnTo>
                    <a:lnTo>
                      <a:pt x="2" y="93"/>
                    </a:lnTo>
                    <a:lnTo>
                      <a:pt x="6" y="96"/>
                    </a:lnTo>
                    <a:lnTo>
                      <a:pt x="11" y="98"/>
                    </a:lnTo>
                    <a:lnTo>
                      <a:pt x="17" y="100"/>
                    </a:lnTo>
                    <a:lnTo>
                      <a:pt x="26" y="102"/>
                    </a:lnTo>
                    <a:lnTo>
                      <a:pt x="36" y="103"/>
                    </a:lnTo>
                  </a:path>
                </a:pathLst>
              </a:custGeom>
              <a:solidFill>
                <a:srgbClr val="11B3A4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52" name="Freeform 176"/>
              <p:cNvSpPr>
                <a:spLocks/>
              </p:cNvSpPr>
              <p:nvPr/>
            </p:nvSpPr>
            <p:spPr bwMode="auto">
              <a:xfrm>
                <a:off x="1176" y="3501"/>
                <a:ext cx="56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7"/>
                  </a:cxn>
                  <a:cxn ang="0">
                    <a:pos x="1" y="95"/>
                  </a:cxn>
                  <a:cxn ang="0">
                    <a:pos x="3" y="93"/>
                  </a:cxn>
                  <a:cxn ang="0">
                    <a:pos x="4" y="88"/>
                  </a:cxn>
                  <a:cxn ang="0">
                    <a:pos x="6" y="84"/>
                  </a:cxn>
                  <a:cxn ang="0">
                    <a:pos x="9" y="79"/>
                  </a:cxn>
                  <a:cxn ang="0">
                    <a:pos x="11" y="73"/>
                  </a:cxn>
                  <a:cxn ang="0">
                    <a:pos x="14" y="68"/>
                  </a:cxn>
                  <a:cxn ang="0">
                    <a:pos x="16" y="63"/>
                  </a:cxn>
                  <a:cxn ang="0">
                    <a:pos x="19" y="62"/>
                  </a:cxn>
                  <a:cxn ang="0">
                    <a:pos x="22" y="61"/>
                  </a:cxn>
                  <a:cxn ang="0">
                    <a:pos x="25" y="62"/>
                  </a:cxn>
                  <a:cxn ang="0">
                    <a:pos x="29" y="63"/>
                  </a:cxn>
                  <a:cxn ang="0">
                    <a:pos x="33" y="63"/>
                  </a:cxn>
                  <a:cxn ang="0">
                    <a:pos x="38" y="63"/>
                  </a:cxn>
                  <a:cxn ang="0">
                    <a:pos x="43" y="63"/>
                  </a:cxn>
                  <a:cxn ang="0">
                    <a:pos x="48" y="61"/>
                  </a:cxn>
                  <a:cxn ang="0">
                    <a:pos x="51" y="58"/>
                  </a:cxn>
                  <a:cxn ang="0">
                    <a:pos x="54" y="57"/>
                  </a:cxn>
                  <a:cxn ang="0">
                    <a:pos x="55" y="55"/>
                  </a:cxn>
                  <a:cxn ang="0">
                    <a:pos x="55" y="53"/>
                  </a:cxn>
                  <a:cxn ang="0">
                    <a:pos x="54" y="51"/>
                  </a:cxn>
                  <a:cxn ang="0">
                    <a:pos x="53" y="51"/>
                  </a:cxn>
                  <a:cxn ang="0">
                    <a:pos x="51" y="49"/>
                  </a:cxn>
                  <a:cxn ang="0">
                    <a:pos x="45" y="42"/>
                  </a:cxn>
                  <a:cxn ang="0">
                    <a:pos x="36" y="34"/>
                  </a:cxn>
                  <a:cxn ang="0">
                    <a:pos x="26" y="25"/>
                  </a:cxn>
                  <a:cxn ang="0">
                    <a:pos x="16" y="15"/>
                  </a:cxn>
                  <a:cxn ang="0">
                    <a:pos x="8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6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7"/>
                    </a:lnTo>
                    <a:lnTo>
                      <a:pt x="1" y="95"/>
                    </a:lnTo>
                    <a:lnTo>
                      <a:pt x="3" y="93"/>
                    </a:lnTo>
                    <a:lnTo>
                      <a:pt x="4" y="88"/>
                    </a:lnTo>
                    <a:lnTo>
                      <a:pt x="6" y="84"/>
                    </a:lnTo>
                    <a:lnTo>
                      <a:pt x="9" y="79"/>
                    </a:lnTo>
                    <a:lnTo>
                      <a:pt x="11" y="73"/>
                    </a:lnTo>
                    <a:lnTo>
                      <a:pt x="14" y="68"/>
                    </a:lnTo>
                    <a:lnTo>
                      <a:pt x="16" y="63"/>
                    </a:lnTo>
                    <a:lnTo>
                      <a:pt x="19" y="62"/>
                    </a:lnTo>
                    <a:lnTo>
                      <a:pt x="22" y="61"/>
                    </a:lnTo>
                    <a:lnTo>
                      <a:pt x="25" y="62"/>
                    </a:lnTo>
                    <a:lnTo>
                      <a:pt x="29" y="63"/>
                    </a:lnTo>
                    <a:lnTo>
                      <a:pt x="33" y="63"/>
                    </a:lnTo>
                    <a:lnTo>
                      <a:pt x="38" y="63"/>
                    </a:lnTo>
                    <a:lnTo>
                      <a:pt x="43" y="63"/>
                    </a:lnTo>
                    <a:lnTo>
                      <a:pt x="48" y="61"/>
                    </a:lnTo>
                    <a:lnTo>
                      <a:pt x="51" y="58"/>
                    </a:lnTo>
                    <a:lnTo>
                      <a:pt x="54" y="57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4" y="51"/>
                    </a:lnTo>
                    <a:lnTo>
                      <a:pt x="53" y="51"/>
                    </a:lnTo>
                    <a:lnTo>
                      <a:pt x="51" y="49"/>
                    </a:lnTo>
                    <a:lnTo>
                      <a:pt x="45" y="42"/>
                    </a:lnTo>
                    <a:lnTo>
                      <a:pt x="36" y="34"/>
                    </a:lnTo>
                    <a:lnTo>
                      <a:pt x="26" y="25"/>
                    </a:lnTo>
                    <a:lnTo>
                      <a:pt x="16" y="15"/>
                    </a:lnTo>
                    <a:lnTo>
                      <a:pt x="8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53" name="Freeform 177"/>
              <p:cNvSpPr>
                <a:spLocks/>
              </p:cNvSpPr>
              <p:nvPr/>
            </p:nvSpPr>
            <p:spPr bwMode="auto">
              <a:xfrm>
                <a:off x="751" y="3608"/>
                <a:ext cx="54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5"/>
                  </a:cxn>
                  <a:cxn ang="0">
                    <a:pos x="2" y="92"/>
                  </a:cxn>
                  <a:cxn ang="0">
                    <a:pos x="4" y="89"/>
                  </a:cxn>
                  <a:cxn ang="0">
                    <a:pos x="6" y="84"/>
                  </a:cxn>
                  <a:cxn ang="0">
                    <a:pos x="8" y="79"/>
                  </a:cxn>
                  <a:cxn ang="0">
                    <a:pos x="11" y="74"/>
                  </a:cxn>
                  <a:cxn ang="0">
                    <a:pos x="13" y="68"/>
                  </a:cxn>
                  <a:cxn ang="0">
                    <a:pos x="16" y="64"/>
                  </a:cxn>
                  <a:cxn ang="0">
                    <a:pos x="18" y="61"/>
                  </a:cxn>
                  <a:cxn ang="0">
                    <a:pos x="21" y="61"/>
                  </a:cxn>
                  <a:cxn ang="0">
                    <a:pos x="24" y="61"/>
                  </a:cxn>
                  <a:cxn ang="0">
                    <a:pos x="27" y="62"/>
                  </a:cxn>
                  <a:cxn ang="0">
                    <a:pos x="31" y="63"/>
                  </a:cxn>
                  <a:cxn ang="0">
                    <a:pos x="36" y="64"/>
                  </a:cxn>
                  <a:cxn ang="0">
                    <a:pos x="41" y="62"/>
                  </a:cxn>
                  <a:cxn ang="0">
                    <a:pos x="47" y="61"/>
                  </a:cxn>
                  <a:cxn ang="0">
                    <a:pos x="50" y="59"/>
                  </a:cxn>
                  <a:cxn ang="0">
                    <a:pos x="52" y="56"/>
                  </a:cxn>
                  <a:cxn ang="0">
                    <a:pos x="53" y="55"/>
                  </a:cxn>
                  <a:cxn ang="0">
                    <a:pos x="53" y="53"/>
                  </a:cxn>
                  <a:cxn ang="0">
                    <a:pos x="52" y="52"/>
                  </a:cxn>
                  <a:cxn ang="0">
                    <a:pos x="52" y="51"/>
                  </a:cxn>
                  <a:cxn ang="0">
                    <a:pos x="51" y="51"/>
                  </a:cxn>
                  <a:cxn ang="0">
                    <a:pos x="49" y="48"/>
                  </a:cxn>
                  <a:cxn ang="0">
                    <a:pos x="43" y="42"/>
                  </a:cxn>
                  <a:cxn ang="0">
                    <a:pos x="35" y="34"/>
                  </a:cxn>
                  <a:cxn ang="0">
                    <a:pos x="25" y="25"/>
                  </a:cxn>
                  <a:cxn ang="0">
                    <a:pos x="16" y="15"/>
                  </a:cxn>
                  <a:cxn ang="0">
                    <a:pos x="8" y="7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4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5"/>
                    </a:lnTo>
                    <a:lnTo>
                      <a:pt x="2" y="92"/>
                    </a:lnTo>
                    <a:lnTo>
                      <a:pt x="4" y="89"/>
                    </a:lnTo>
                    <a:lnTo>
                      <a:pt x="6" y="84"/>
                    </a:lnTo>
                    <a:lnTo>
                      <a:pt x="8" y="79"/>
                    </a:lnTo>
                    <a:lnTo>
                      <a:pt x="11" y="74"/>
                    </a:lnTo>
                    <a:lnTo>
                      <a:pt x="13" y="68"/>
                    </a:lnTo>
                    <a:lnTo>
                      <a:pt x="16" y="64"/>
                    </a:lnTo>
                    <a:lnTo>
                      <a:pt x="18" y="61"/>
                    </a:lnTo>
                    <a:lnTo>
                      <a:pt x="21" y="61"/>
                    </a:lnTo>
                    <a:lnTo>
                      <a:pt x="24" y="61"/>
                    </a:lnTo>
                    <a:lnTo>
                      <a:pt x="27" y="62"/>
                    </a:lnTo>
                    <a:lnTo>
                      <a:pt x="31" y="63"/>
                    </a:lnTo>
                    <a:lnTo>
                      <a:pt x="36" y="64"/>
                    </a:lnTo>
                    <a:lnTo>
                      <a:pt x="41" y="62"/>
                    </a:lnTo>
                    <a:lnTo>
                      <a:pt x="47" y="61"/>
                    </a:lnTo>
                    <a:lnTo>
                      <a:pt x="50" y="59"/>
                    </a:lnTo>
                    <a:lnTo>
                      <a:pt x="52" y="56"/>
                    </a:lnTo>
                    <a:lnTo>
                      <a:pt x="53" y="55"/>
                    </a:lnTo>
                    <a:lnTo>
                      <a:pt x="53" y="53"/>
                    </a:lnTo>
                    <a:lnTo>
                      <a:pt x="52" y="52"/>
                    </a:lnTo>
                    <a:lnTo>
                      <a:pt x="52" y="51"/>
                    </a:lnTo>
                    <a:lnTo>
                      <a:pt x="51" y="51"/>
                    </a:lnTo>
                    <a:lnTo>
                      <a:pt x="49" y="48"/>
                    </a:lnTo>
                    <a:lnTo>
                      <a:pt x="43" y="42"/>
                    </a:lnTo>
                    <a:lnTo>
                      <a:pt x="35" y="34"/>
                    </a:lnTo>
                    <a:lnTo>
                      <a:pt x="25" y="25"/>
                    </a:lnTo>
                    <a:lnTo>
                      <a:pt x="16" y="15"/>
                    </a:lnTo>
                    <a:lnTo>
                      <a:pt x="8" y="7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54" name="Freeform 178"/>
              <p:cNvSpPr>
                <a:spLocks/>
              </p:cNvSpPr>
              <p:nvPr/>
            </p:nvSpPr>
            <p:spPr bwMode="auto">
              <a:xfrm>
                <a:off x="729" y="3478"/>
                <a:ext cx="546" cy="181"/>
              </a:xfrm>
              <a:custGeom>
                <a:avLst/>
                <a:gdLst/>
                <a:ahLst/>
                <a:cxnLst>
                  <a:cxn ang="0">
                    <a:pos x="545" y="65"/>
                  </a:cxn>
                  <a:cxn ang="0">
                    <a:pos x="462" y="0"/>
                  </a:cxn>
                  <a:cxn ang="0">
                    <a:pos x="0" y="115"/>
                  </a:cxn>
                  <a:cxn ang="0">
                    <a:pos x="82" y="180"/>
                  </a:cxn>
                  <a:cxn ang="0">
                    <a:pos x="545" y="65"/>
                  </a:cxn>
                </a:cxnLst>
                <a:rect l="0" t="0" r="r" b="b"/>
                <a:pathLst>
                  <a:path w="546" h="181">
                    <a:moveTo>
                      <a:pt x="545" y="65"/>
                    </a:moveTo>
                    <a:lnTo>
                      <a:pt x="462" y="0"/>
                    </a:lnTo>
                    <a:lnTo>
                      <a:pt x="0" y="115"/>
                    </a:lnTo>
                    <a:lnTo>
                      <a:pt x="82" y="180"/>
                    </a:lnTo>
                    <a:lnTo>
                      <a:pt x="545" y="65"/>
                    </a:lnTo>
                  </a:path>
                </a:pathLst>
              </a:custGeom>
              <a:solidFill>
                <a:srgbClr val="F5E1AE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55" name="Freeform 179"/>
              <p:cNvSpPr>
                <a:spLocks/>
              </p:cNvSpPr>
              <p:nvPr/>
            </p:nvSpPr>
            <p:spPr bwMode="auto">
              <a:xfrm>
                <a:off x="732" y="3593"/>
                <a:ext cx="83" cy="77"/>
              </a:xfrm>
              <a:custGeom>
                <a:avLst/>
                <a:gdLst/>
                <a:ahLst/>
                <a:cxnLst>
                  <a:cxn ang="0">
                    <a:pos x="82" y="64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82" y="76"/>
                  </a:cxn>
                  <a:cxn ang="0">
                    <a:pos x="82" y="64"/>
                  </a:cxn>
                </a:cxnLst>
                <a:rect l="0" t="0" r="r" b="b"/>
                <a:pathLst>
                  <a:path w="83" h="77">
                    <a:moveTo>
                      <a:pt x="82" y="64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82" y="76"/>
                    </a:lnTo>
                    <a:lnTo>
                      <a:pt x="82" y="64"/>
                    </a:lnTo>
                  </a:path>
                </a:pathLst>
              </a:custGeom>
              <a:solidFill>
                <a:srgbClr val="AE831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56" name="Freeform 180"/>
              <p:cNvSpPr>
                <a:spLocks/>
              </p:cNvSpPr>
              <p:nvPr/>
            </p:nvSpPr>
            <p:spPr bwMode="auto">
              <a:xfrm>
                <a:off x="814" y="3543"/>
                <a:ext cx="460" cy="127"/>
              </a:xfrm>
              <a:custGeom>
                <a:avLst/>
                <a:gdLst/>
                <a:ahLst/>
                <a:cxnLst>
                  <a:cxn ang="0">
                    <a:pos x="459" y="11"/>
                  </a:cxn>
                  <a:cxn ang="0">
                    <a:pos x="459" y="0"/>
                  </a:cxn>
                  <a:cxn ang="0">
                    <a:pos x="0" y="114"/>
                  </a:cxn>
                  <a:cxn ang="0">
                    <a:pos x="0" y="126"/>
                  </a:cxn>
                  <a:cxn ang="0">
                    <a:pos x="459" y="11"/>
                  </a:cxn>
                </a:cxnLst>
                <a:rect l="0" t="0" r="r" b="b"/>
                <a:pathLst>
                  <a:path w="460" h="127">
                    <a:moveTo>
                      <a:pt x="459" y="11"/>
                    </a:moveTo>
                    <a:lnTo>
                      <a:pt x="459" y="0"/>
                    </a:lnTo>
                    <a:lnTo>
                      <a:pt x="0" y="114"/>
                    </a:lnTo>
                    <a:lnTo>
                      <a:pt x="0" y="126"/>
                    </a:lnTo>
                    <a:lnTo>
                      <a:pt x="459" y="11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57" name="Freeform 181"/>
              <p:cNvSpPr>
                <a:spLocks/>
              </p:cNvSpPr>
              <p:nvPr/>
            </p:nvSpPr>
            <p:spPr bwMode="auto">
              <a:xfrm>
                <a:off x="1109" y="3423"/>
                <a:ext cx="122" cy="140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0" y="139"/>
                  </a:cxn>
                  <a:cxn ang="0">
                    <a:pos x="121" y="108"/>
                  </a:cxn>
                  <a:cxn ang="0">
                    <a:pos x="51" y="0"/>
                  </a:cxn>
                </a:cxnLst>
                <a:rect l="0" t="0" r="r" b="b"/>
                <a:pathLst>
                  <a:path w="122" h="140">
                    <a:moveTo>
                      <a:pt x="51" y="0"/>
                    </a:moveTo>
                    <a:lnTo>
                      <a:pt x="0" y="139"/>
                    </a:lnTo>
                    <a:lnTo>
                      <a:pt x="121" y="108"/>
                    </a:lnTo>
                    <a:lnTo>
                      <a:pt x="51" y="0"/>
                    </a:lnTo>
                  </a:path>
                </a:pathLst>
              </a:custGeom>
              <a:solidFill>
                <a:srgbClr val="FFB74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58" name="Freeform 182"/>
              <p:cNvSpPr>
                <a:spLocks/>
              </p:cNvSpPr>
              <p:nvPr/>
            </p:nvSpPr>
            <p:spPr bwMode="auto">
              <a:xfrm>
                <a:off x="1070" y="3423"/>
                <a:ext cx="92" cy="141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101"/>
                  </a:cxn>
                  <a:cxn ang="0">
                    <a:pos x="38" y="140"/>
                  </a:cxn>
                  <a:cxn ang="0">
                    <a:pos x="91" y="0"/>
                  </a:cxn>
                </a:cxnLst>
                <a:rect l="0" t="0" r="r" b="b"/>
                <a:pathLst>
                  <a:path w="92" h="141">
                    <a:moveTo>
                      <a:pt x="91" y="0"/>
                    </a:moveTo>
                    <a:lnTo>
                      <a:pt x="0" y="101"/>
                    </a:lnTo>
                    <a:lnTo>
                      <a:pt x="38" y="140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D781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59" name="Freeform 183"/>
              <p:cNvSpPr>
                <a:spLocks/>
              </p:cNvSpPr>
              <p:nvPr/>
            </p:nvSpPr>
            <p:spPr bwMode="auto">
              <a:xfrm>
                <a:off x="826" y="3511"/>
                <a:ext cx="94" cy="12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122"/>
                  </a:cxn>
                  <a:cxn ang="0">
                    <a:pos x="93" y="98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94" h="123">
                    <a:moveTo>
                      <a:pt x="0" y="23"/>
                    </a:moveTo>
                    <a:lnTo>
                      <a:pt x="0" y="122"/>
                    </a:lnTo>
                    <a:lnTo>
                      <a:pt x="93" y="98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DF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60" name="Freeform 184"/>
              <p:cNvSpPr>
                <a:spLocks/>
              </p:cNvSpPr>
              <p:nvPr/>
            </p:nvSpPr>
            <p:spPr bwMode="auto">
              <a:xfrm>
                <a:off x="796" y="3505"/>
                <a:ext cx="31" cy="1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9"/>
                  </a:cxn>
                  <a:cxn ang="0">
                    <a:pos x="30" y="128"/>
                  </a:cxn>
                  <a:cxn ang="0">
                    <a:pos x="30" y="29"/>
                  </a:cxn>
                  <a:cxn ang="0">
                    <a:pos x="0" y="0"/>
                  </a:cxn>
                </a:cxnLst>
                <a:rect l="0" t="0" r="r" b="b"/>
                <a:pathLst>
                  <a:path w="31" h="129">
                    <a:moveTo>
                      <a:pt x="0" y="0"/>
                    </a:moveTo>
                    <a:lnTo>
                      <a:pt x="0" y="99"/>
                    </a:lnTo>
                    <a:lnTo>
                      <a:pt x="30" y="128"/>
                    </a:lnTo>
                    <a:lnTo>
                      <a:pt x="30" y="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DA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61" name="Freeform 185"/>
              <p:cNvSpPr>
                <a:spLocks/>
              </p:cNvSpPr>
              <p:nvPr/>
            </p:nvSpPr>
            <p:spPr bwMode="auto">
              <a:xfrm>
                <a:off x="795" y="3483"/>
                <a:ext cx="125" cy="52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1" y="51"/>
                  </a:cxn>
                  <a:cxn ang="0">
                    <a:pos x="124" y="27"/>
                  </a:cxn>
                  <a:cxn ang="0">
                    <a:pos x="92" y="0"/>
                  </a:cxn>
                  <a:cxn ang="0">
                    <a:pos x="0" y="23"/>
                  </a:cxn>
                </a:cxnLst>
                <a:rect l="0" t="0" r="r" b="b"/>
                <a:pathLst>
                  <a:path w="125" h="52">
                    <a:moveTo>
                      <a:pt x="0" y="23"/>
                    </a:moveTo>
                    <a:lnTo>
                      <a:pt x="31" y="51"/>
                    </a:lnTo>
                    <a:lnTo>
                      <a:pt x="124" y="27"/>
                    </a:lnTo>
                    <a:lnTo>
                      <a:pt x="92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FEFFB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62" name="Freeform 186"/>
              <p:cNvSpPr>
                <a:spLocks/>
              </p:cNvSpPr>
              <p:nvPr/>
            </p:nvSpPr>
            <p:spPr bwMode="auto">
              <a:xfrm>
                <a:off x="946" y="3458"/>
                <a:ext cx="122" cy="132"/>
              </a:xfrm>
              <a:custGeom>
                <a:avLst/>
                <a:gdLst/>
                <a:ahLst/>
                <a:cxnLst>
                  <a:cxn ang="0">
                    <a:pos x="60" y="129"/>
                  </a:cxn>
                  <a:cxn ang="0">
                    <a:pos x="72" y="125"/>
                  </a:cxn>
                  <a:cxn ang="0">
                    <a:pos x="83" y="118"/>
                  </a:cxn>
                  <a:cxn ang="0">
                    <a:pos x="94" y="110"/>
                  </a:cxn>
                  <a:cxn ang="0">
                    <a:pos x="103" y="100"/>
                  </a:cxn>
                  <a:cxn ang="0">
                    <a:pos x="110" y="89"/>
                  </a:cxn>
                  <a:cxn ang="0">
                    <a:pos x="115" y="76"/>
                  </a:cxn>
                  <a:cxn ang="0">
                    <a:pos x="119" y="63"/>
                  </a:cxn>
                  <a:cxn ang="0">
                    <a:pos x="121" y="50"/>
                  </a:cxn>
                  <a:cxn ang="0">
                    <a:pos x="119" y="37"/>
                  </a:cxn>
                  <a:cxn ang="0">
                    <a:pos x="115" y="26"/>
                  </a:cxn>
                  <a:cxn ang="0">
                    <a:pos x="110" y="17"/>
                  </a:cxn>
                  <a:cxn ang="0">
                    <a:pos x="103" y="10"/>
                  </a:cxn>
                  <a:cxn ang="0">
                    <a:pos x="94" y="4"/>
                  </a:cxn>
                  <a:cxn ang="0">
                    <a:pos x="83" y="0"/>
                  </a:cxn>
                  <a:cxn ang="0">
                    <a:pos x="72" y="0"/>
                  </a:cxn>
                  <a:cxn ang="0">
                    <a:pos x="60" y="1"/>
                  </a:cxn>
                  <a:cxn ang="0">
                    <a:pos x="47" y="5"/>
                  </a:cxn>
                  <a:cxn ang="0">
                    <a:pos x="36" y="12"/>
                  </a:cxn>
                  <a:cxn ang="0">
                    <a:pos x="26" y="20"/>
                  </a:cxn>
                  <a:cxn ang="0">
                    <a:pos x="17" y="30"/>
                  </a:cxn>
                  <a:cxn ang="0">
                    <a:pos x="10" y="42"/>
                  </a:cxn>
                  <a:cxn ang="0">
                    <a:pos x="4" y="54"/>
                  </a:cxn>
                  <a:cxn ang="0">
                    <a:pos x="0" y="67"/>
                  </a:cxn>
                  <a:cxn ang="0">
                    <a:pos x="0" y="80"/>
                  </a:cxn>
                  <a:cxn ang="0">
                    <a:pos x="0" y="93"/>
                  </a:cxn>
                  <a:cxn ang="0">
                    <a:pos x="4" y="104"/>
                  </a:cxn>
                  <a:cxn ang="0">
                    <a:pos x="10" y="113"/>
                  </a:cxn>
                  <a:cxn ang="0">
                    <a:pos x="17" y="121"/>
                  </a:cxn>
                  <a:cxn ang="0">
                    <a:pos x="26" y="126"/>
                  </a:cxn>
                  <a:cxn ang="0">
                    <a:pos x="36" y="130"/>
                  </a:cxn>
                  <a:cxn ang="0">
                    <a:pos x="47" y="131"/>
                  </a:cxn>
                  <a:cxn ang="0">
                    <a:pos x="60" y="129"/>
                  </a:cxn>
                </a:cxnLst>
                <a:rect l="0" t="0" r="r" b="b"/>
                <a:pathLst>
                  <a:path w="122" h="132">
                    <a:moveTo>
                      <a:pt x="60" y="129"/>
                    </a:moveTo>
                    <a:lnTo>
                      <a:pt x="72" y="125"/>
                    </a:lnTo>
                    <a:lnTo>
                      <a:pt x="83" y="118"/>
                    </a:lnTo>
                    <a:lnTo>
                      <a:pt x="94" y="110"/>
                    </a:lnTo>
                    <a:lnTo>
                      <a:pt x="103" y="100"/>
                    </a:lnTo>
                    <a:lnTo>
                      <a:pt x="110" y="89"/>
                    </a:lnTo>
                    <a:lnTo>
                      <a:pt x="115" y="76"/>
                    </a:lnTo>
                    <a:lnTo>
                      <a:pt x="119" y="63"/>
                    </a:lnTo>
                    <a:lnTo>
                      <a:pt x="121" y="50"/>
                    </a:lnTo>
                    <a:lnTo>
                      <a:pt x="119" y="37"/>
                    </a:lnTo>
                    <a:lnTo>
                      <a:pt x="115" y="26"/>
                    </a:lnTo>
                    <a:lnTo>
                      <a:pt x="110" y="17"/>
                    </a:lnTo>
                    <a:lnTo>
                      <a:pt x="103" y="10"/>
                    </a:lnTo>
                    <a:lnTo>
                      <a:pt x="94" y="4"/>
                    </a:lnTo>
                    <a:lnTo>
                      <a:pt x="83" y="0"/>
                    </a:lnTo>
                    <a:lnTo>
                      <a:pt x="72" y="0"/>
                    </a:lnTo>
                    <a:lnTo>
                      <a:pt x="60" y="1"/>
                    </a:lnTo>
                    <a:lnTo>
                      <a:pt x="47" y="5"/>
                    </a:lnTo>
                    <a:lnTo>
                      <a:pt x="36" y="12"/>
                    </a:lnTo>
                    <a:lnTo>
                      <a:pt x="26" y="20"/>
                    </a:lnTo>
                    <a:lnTo>
                      <a:pt x="17" y="30"/>
                    </a:lnTo>
                    <a:lnTo>
                      <a:pt x="10" y="42"/>
                    </a:lnTo>
                    <a:lnTo>
                      <a:pt x="4" y="54"/>
                    </a:lnTo>
                    <a:lnTo>
                      <a:pt x="0" y="67"/>
                    </a:lnTo>
                    <a:lnTo>
                      <a:pt x="0" y="80"/>
                    </a:lnTo>
                    <a:lnTo>
                      <a:pt x="0" y="93"/>
                    </a:lnTo>
                    <a:lnTo>
                      <a:pt x="4" y="104"/>
                    </a:lnTo>
                    <a:lnTo>
                      <a:pt x="10" y="113"/>
                    </a:lnTo>
                    <a:lnTo>
                      <a:pt x="17" y="121"/>
                    </a:lnTo>
                    <a:lnTo>
                      <a:pt x="26" y="126"/>
                    </a:lnTo>
                    <a:lnTo>
                      <a:pt x="36" y="130"/>
                    </a:lnTo>
                    <a:lnTo>
                      <a:pt x="47" y="131"/>
                    </a:lnTo>
                    <a:lnTo>
                      <a:pt x="60" y="129"/>
                    </a:lnTo>
                  </a:path>
                </a:pathLst>
              </a:custGeom>
              <a:solidFill>
                <a:srgbClr val="B0F8F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63" name="Freeform 187"/>
              <p:cNvSpPr>
                <a:spLocks/>
              </p:cNvSpPr>
              <p:nvPr/>
            </p:nvSpPr>
            <p:spPr bwMode="auto">
              <a:xfrm>
                <a:off x="959" y="3484"/>
                <a:ext cx="107" cy="104"/>
              </a:xfrm>
              <a:custGeom>
                <a:avLst/>
                <a:gdLst/>
                <a:ahLst/>
                <a:cxnLst>
                  <a:cxn ang="0">
                    <a:pos x="37" y="103"/>
                  </a:cxn>
                  <a:cxn ang="0">
                    <a:pos x="40" y="103"/>
                  </a:cxn>
                  <a:cxn ang="0">
                    <a:pos x="44" y="102"/>
                  </a:cxn>
                  <a:cxn ang="0">
                    <a:pos x="48" y="101"/>
                  </a:cxn>
                  <a:cxn ang="0">
                    <a:pos x="54" y="99"/>
                  </a:cxn>
                  <a:cxn ang="0">
                    <a:pos x="60" y="97"/>
                  </a:cxn>
                  <a:cxn ang="0">
                    <a:pos x="66" y="92"/>
                  </a:cxn>
                  <a:cxn ang="0">
                    <a:pos x="72" y="88"/>
                  </a:cxn>
                  <a:cxn ang="0">
                    <a:pos x="78" y="82"/>
                  </a:cxn>
                  <a:cxn ang="0">
                    <a:pos x="84" y="77"/>
                  </a:cxn>
                  <a:cxn ang="0">
                    <a:pos x="90" y="71"/>
                  </a:cxn>
                  <a:cxn ang="0">
                    <a:pos x="93" y="66"/>
                  </a:cxn>
                  <a:cxn ang="0">
                    <a:pos x="96" y="61"/>
                  </a:cxn>
                  <a:cxn ang="0">
                    <a:pos x="98" y="56"/>
                  </a:cxn>
                  <a:cxn ang="0">
                    <a:pos x="99" y="53"/>
                  </a:cxn>
                  <a:cxn ang="0">
                    <a:pos x="100" y="51"/>
                  </a:cxn>
                  <a:cxn ang="0">
                    <a:pos x="102" y="48"/>
                  </a:cxn>
                  <a:cxn ang="0">
                    <a:pos x="105" y="36"/>
                  </a:cxn>
                  <a:cxn ang="0">
                    <a:pos x="106" y="27"/>
                  </a:cxn>
                  <a:cxn ang="0">
                    <a:pos x="106" y="19"/>
                  </a:cxn>
                  <a:cxn ang="0">
                    <a:pos x="104" y="12"/>
                  </a:cxn>
                  <a:cxn ang="0">
                    <a:pos x="102" y="6"/>
                  </a:cxn>
                  <a:cxn ang="0">
                    <a:pos x="100" y="3"/>
                  </a:cxn>
                  <a:cxn ang="0">
                    <a:pos x="99" y="0"/>
                  </a:cxn>
                  <a:cxn ang="0">
                    <a:pos x="99" y="1"/>
                  </a:cxn>
                  <a:cxn ang="0">
                    <a:pos x="99" y="6"/>
                  </a:cxn>
                  <a:cxn ang="0">
                    <a:pos x="99" y="14"/>
                  </a:cxn>
                  <a:cxn ang="0">
                    <a:pos x="97" y="24"/>
                  </a:cxn>
                  <a:cxn ang="0">
                    <a:pos x="94" y="35"/>
                  </a:cxn>
                  <a:cxn ang="0">
                    <a:pos x="87" y="47"/>
                  </a:cxn>
                  <a:cxn ang="0">
                    <a:pos x="78" y="60"/>
                  </a:cxn>
                  <a:cxn ang="0">
                    <a:pos x="63" y="72"/>
                  </a:cxn>
                  <a:cxn ang="0">
                    <a:pos x="60" y="75"/>
                  </a:cxn>
                  <a:cxn ang="0">
                    <a:pos x="56" y="77"/>
                  </a:cxn>
                  <a:cxn ang="0">
                    <a:pos x="51" y="80"/>
                  </a:cxn>
                  <a:cxn ang="0">
                    <a:pos x="47" y="82"/>
                  </a:cxn>
                  <a:cxn ang="0">
                    <a:pos x="41" y="85"/>
                  </a:cxn>
                  <a:cxn ang="0">
                    <a:pos x="35" y="87"/>
                  </a:cxn>
                  <a:cxn ang="0">
                    <a:pos x="29" y="88"/>
                  </a:cxn>
                  <a:cxn ang="0">
                    <a:pos x="22" y="90"/>
                  </a:cxn>
                  <a:cxn ang="0">
                    <a:pos x="16" y="90"/>
                  </a:cxn>
                  <a:cxn ang="0">
                    <a:pos x="12" y="91"/>
                  </a:cxn>
                  <a:cxn ang="0">
                    <a:pos x="8" y="91"/>
                  </a:cxn>
                  <a:cxn ang="0">
                    <a:pos x="5" y="91"/>
                  </a:cxn>
                  <a:cxn ang="0">
                    <a:pos x="3" y="91"/>
                  </a:cxn>
                  <a:cxn ang="0">
                    <a:pos x="1" y="90"/>
                  </a:cxn>
                  <a:cxn ang="0">
                    <a:pos x="0" y="90"/>
                  </a:cxn>
                  <a:cxn ang="0">
                    <a:pos x="0" y="91"/>
                  </a:cxn>
                  <a:cxn ang="0">
                    <a:pos x="1" y="92"/>
                  </a:cxn>
                  <a:cxn ang="0">
                    <a:pos x="3" y="94"/>
                  </a:cxn>
                  <a:cxn ang="0">
                    <a:pos x="6" y="97"/>
                  </a:cxn>
                  <a:cxn ang="0">
                    <a:pos x="11" y="98"/>
                  </a:cxn>
                  <a:cxn ang="0">
                    <a:pos x="18" y="101"/>
                  </a:cxn>
                  <a:cxn ang="0">
                    <a:pos x="26" y="102"/>
                  </a:cxn>
                  <a:cxn ang="0">
                    <a:pos x="37" y="103"/>
                  </a:cxn>
                </a:cxnLst>
                <a:rect l="0" t="0" r="r" b="b"/>
                <a:pathLst>
                  <a:path w="107" h="104">
                    <a:moveTo>
                      <a:pt x="37" y="103"/>
                    </a:moveTo>
                    <a:lnTo>
                      <a:pt x="40" y="103"/>
                    </a:lnTo>
                    <a:lnTo>
                      <a:pt x="44" y="102"/>
                    </a:lnTo>
                    <a:lnTo>
                      <a:pt x="48" y="101"/>
                    </a:lnTo>
                    <a:lnTo>
                      <a:pt x="54" y="99"/>
                    </a:lnTo>
                    <a:lnTo>
                      <a:pt x="60" y="97"/>
                    </a:lnTo>
                    <a:lnTo>
                      <a:pt x="66" y="92"/>
                    </a:lnTo>
                    <a:lnTo>
                      <a:pt x="72" y="88"/>
                    </a:lnTo>
                    <a:lnTo>
                      <a:pt x="78" y="82"/>
                    </a:lnTo>
                    <a:lnTo>
                      <a:pt x="84" y="77"/>
                    </a:lnTo>
                    <a:lnTo>
                      <a:pt x="90" y="71"/>
                    </a:lnTo>
                    <a:lnTo>
                      <a:pt x="93" y="66"/>
                    </a:lnTo>
                    <a:lnTo>
                      <a:pt x="96" y="61"/>
                    </a:lnTo>
                    <a:lnTo>
                      <a:pt x="98" y="56"/>
                    </a:lnTo>
                    <a:lnTo>
                      <a:pt x="99" y="53"/>
                    </a:lnTo>
                    <a:lnTo>
                      <a:pt x="100" y="51"/>
                    </a:lnTo>
                    <a:lnTo>
                      <a:pt x="102" y="48"/>
                    </a:lnTo>
                    <a:lnTo>
                      <a:pt x="105" y="36"/>
                    </a:lnTo>
                    <a:lnTo>
                      <a:pt x="106" y="27"/>
                    </a:lnTo>
                    <a:lnTo>
                      <a:pt x="106" y="19"/>
                    </a:lnTo>
                    <a:lnTo>
                      <a:pt x="104" y="12"/>
                    </a:lnTo>
                    <a:lnTo>
                      <a:pt x="102" y="6"/>
                    </a:lnTo>
                    <a:lnTo>
                      <a:pt x="100" y="3"/>
                    </a:lnTo>
                    <a:lnTo>
                      <a:pt x="99" y="0"/>
                    </a:lnTo>
                    <a:lnTo>
                      <a:pt x="99" y="1"/>
                    </a:lnTo>
                    <a:lnTo>
                      <a:pt x="99" y="6"/>
                    </a:lnTo>
                    <a:lnTo>
                      <a:pt x="99" y="14"/>
                    </a:lnTo>
                    <a:lnTo>
                      <a:pt x="97" y="24"/>
                    </a:lnTo>
                    <a:lnTo>
                      <a:pt x="94" y="35"/>
                    </a:lnTo>
                    <a:lnTo>
                      <a:pt x="87" y="47"/>
                    </a:lnTo>
                    <a:lnTo>
                      <a:pt x="78" y="60"/>
                    </a:lnTo>
                    <a:lnTo>
                      <a:pt x="63" y="72"/>
                    </a:lnTo>
                    <a:lnTo>
                      <a:pt x="60" y="75"/>
                    </a:lnTo>
                    <a:lnTo>
                      <a:pt x="56" y="77"/>
                    </a:lnTo>
                    <a:lnTo>
                      <a:pt x="51" y="80"/>
                    </a:lnTo>
                    <a:lnTo>
                      <a:pt x="47" y="82"/>
                    </a:lnTo>
                    <a:lnTo>
                      <a:pt x="41" y="85"/>
                    </a:lnTo>
                    <a:lnTo>
                      <a:pt x="35" y="87"/>
                    </a:lnTo>
                    <a:lnTo>
                      <a:pt x="29" y="88"/>
                    </a:lnTo>
                    <a:lnTo>
                      <a:pt x="22" y="90"/>
                    </a:lnTo>
                    <a:lnTo>
                      <a:pt x="16" y="90"/>
                    </a:lnTo>
                    <a:lnTo>
                      <a:pt x="12" y="91"/>
                    </a:lnTo>
                    <a:lnTo>
                      <a:pt x="8" y="91"/>
                    </a:lnTo>
                    <a:lnTo>
                      <a:pt x="5" y="91"/>
                    </a:lnTo>
                    <a:lnTo>
                      <a:pt x="3" y="91"/>
                    </a:lnTo>
                    <a:lnTo>
                      <a:pt x="1" y="90"/>
                    </a:lnTo>
                    <a:lnTo>
                      <a:pt x="0" y="90"/>
                    </a:lnTo>
                    <a:lnTo>
                      <a:pt x="0" y="91"/>
                    </a:lnTo>
                    <a:lnTo>
                      <a:pt x="1" y="92"/>
                    </a:lnTo>
                    <a:lnTo>
                      <a:pt x="3" y="94"/>
                    </a:lnTo>
                    <a:lnTo>
                      <a:pt x="6" y="97"/>
                    </a:lnTo>
                    <a:lnTo>
                      <a:pt x="11" y="98"/>
                    </a:lnTo>
                    <a:lnTo>
                      <a:pt x="18" y="101"/>
                    </a:lnTo>
                    <a:lnTo>
                      <a:pt x="26" y="102"/>
                    </a:lnTo>
                    <a:lnTo>
                      <a:pt x="37" y="103"/>
                    </a:lnTo>
                  </a:path>
                </a:pathLst>
              </a:custGeom>
              <a:solidFill>
                <a:srgbClr val="11B3A4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64" name="Freeform 188"/>
              <p:cNvSpPr>
                <a:spLocks/>
              </p:cNvSpPr>
              <p:nvPr/>
            </p:nvSpPr>
            <p:spPr bwMode="auto">
              <a:xfrm>
                <a:off x="1175" y="3145"/>
                <a:ext cx="54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7"/>
                  </a:cxn>
                  <a:cxn ang="0">
                    <a:pos x="0" y="95"/>
                  </a:cxn>
                  <a:cxn ang="0">
                    <a:pos x="2" y="92"/>
                  </a:cxn>
                  <a:cxn ang="0">
                    <a:pos x="4" y="88"/>
                  </a:cxn>
                  <a:cxn ang="0">
                    <a:pos x="5" y="83"/>
                  </a:cxn>
                  <a:cxn ang="0">
                    <a:pos x="8" y="78"/>
                  </a:cxn>
                  <a:cxn ang="0">
                    <a:pos x="11" y="73"/>
                  </a:cxn>
                  <a:cxn ang="0">
                    <a:pos x="13" y="68"/>
                  </a:cxn>
                  <a:cxn ang="0">
                    <a:pos x="16" y="63"/>
                  </a:cxn>
                  <a:cxn ang="0">
                    <a:pos x="18" y="61"/>
                  </a:cxn>
                  <a:cxn ang="0">
                    <a:pos x="21" y="61"/>
                  </a:cxn>
                  <a:cxn ang="0">
                    <a:pos x="24" y="61"/>
                  </a:cxn>
                  <a:cxn ang="0">
                    <a:pos x="27" y="62"/>
                  </a:cxn>
                  <a:cxn ang="0">
                    <a:pos x="31" y="63"/>
                  </a:cxn>
                  <a:cxn ang="0">
                    <a:pos x="36" y="63"/>
                  </a:cxn>
                  <a:cxn ang="0">
                    <a:pos x="41" y="62"/>
                  </a:cxn>
                  <a:cxn ang="0">
                    <a:pos x="47" y="60"/>
                  </a:cxn>
                  <a:cxn ang="0">
                    <a:pos x="50" y="58"/>
                  </a:cxn>
                  <a:cxn ang="0">
                    <a:pos x="51" y="57"/>
                  </a:cxn>
                  <a:cxn ang="0">
                    <a:pos x="53" y="54"/>
                  </a:cxn>
                  <a:cxn ang="0">
                    <a:pos x="53" y="53"/>
                  </a:cxn>
                  <a:cxn ang="0">
                    <a:pos x="52" y="52"/>
                  </a:cxn>
                  <a:cxn ang="0">
                    <a:pos x="51" y="51"/>
                  </a:cxn>
                  <a:cxn ang="0">
                    <a:pos x="51" y="50"/>
                  </a:cxn>
                  <a:cxn ang="0">
                    <a:pos x="49" y="48"/>
                  </a:cxn>
                  <a:cxn ang="0">
                    <a:pos x="43" y="42"/>
                  </a:cxn>
                  <a:cxn ang="0">
                    <a:pos x="34" y="34"/>
                  </a:cxn>
                  <a:cxn ang="0">
                    <a:pos x="25" y="24"/>
                  </a:cxn>
                  <a:cxn ang="0">
                    <a:pos x="16" y="15"/>
                  </a:cxn>
                  <a:cxn ang="0">
                    <a:pos x="7" y="7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4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2" y="92"/>
                    </a:lnTo>
                    <a:lnTo>
                      <a:pt x="4" y="88"/>
                    </a:lnTo>
                    <a:lnTo>
                      <a:pt x="5" y="83"/>
                    </a:lnTo>
                    <a:lnTo>
                      <a:pt x="8" y="78"/>
                    </a:lnTo>
                    <a:lnTo>
                      <a:pt x="11" y="73"/>
                    </a:lnTo>
                    <a:lnTo>
                      <a:pt x="13" y="68"/>
                    </a:lnTo>
                    <a:lnTo>
                      <a:pt x="16" y="63"/>
                    </a:lnTo>
                    <a:lnTo>
                      <a:pt x="18" y="61"/>
                    </a:lnTo>
                    <a:lnTo>
                      <a:pt x="21" y="61"/>
                    </a:lnTo>
                    <a:lnTo>
                      <a:pt x="24" y="61"/>
                    </a:lnTo>
                    <a:lnTo>
                      <a:pt x="27" y="62"/>
                    </a:lnTo>
                    <a:lnTo>
                      <a:pt x="31" y="63"/>
                    </a:lnTo>
                    <a:lnTo>
                      <a:pt x="36" y="63"/>
                    </a:lnTo>
                    <a:lnTo>
                      <a:pt x="41" y="62"/>
                    </a:lnTo>
                    <a:lnTo>
                      <a:pt x="47" y="60"/>
                    </a:lnTo>
                    <a:lnTo>
                      <a:pt x="50" y="58"/>
                    </a:lnTo>
                    <a:lnTo>
                      <a:pt x="51" y="57"/>
                    </a:lnTo>
                    <a:lnTo>
                      <a:pt x="53" y="54"/>
                    </a:lnTo>
                    <a:lnTo>
                      <a:pt x="53" y="53"/>
                    </a:lnTo>
                    <a:lnTo>
                      <a:pt x="52" y="52"/>
                    </a:lnTo>
                    <a:lnTo>
                      <a:pt x="51" y="51"/>
                    </a:lnTo>
                    <a:lnTo>
                      <a:pt x="51" y="50"/>
                    </a:lnTo>
                    <a:lnTo>
                      <a:pt x="49" y="48"/>
                    </a:lnTo>
                    <a:lnTo>
                      <a:pt x="43" y="42"/>
                    </a:lnTo>
                    <a:lnTo>
                      <a:pt x="34" y="34"/>
                    </a:lnTo>
                    <a:lnTo>
                      <a:pt x="25" y="24"/>
                    </a:lnTo>
                    <a:lnTo>
                      <a:pt x="16" y="15"/>
                    </a:lnTo>
                    <a:lnTo>
                      <a:pt x="7" y="7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65" name="Freeform 189"/>
              <p:cNvSpPr>
                <a:spLocks/>
              </p:cNvSpPr>
              <p:nvPr/>
            </p:nvSpPr>
            <p:spPr bwMode="auto">
              <a:xfrm>
                <a:off x="748" y="3252"/>
                <a:ext cx="55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7"/>
                  </a:cxn>
                  <a:cxn ang="0">
                    <a:pos x="1" y="95"/>
                  </a:cxn>
                  <a:cxn ang="0">
                    <a:pos x="3" y="93"/>
                  </a:cxn>
                  <a:cxn ang="0">
                    <a:pos x="4" y="88"/>
                  </a:cxn>
                  <a:cxn ang="0">
                    <a:pos x="6" y="84"/>
                  </a:cxn>
                  <a:cxn ang="0">
                    <a:pos x="9" y="79"/>
                  </a:cxn>
                  <a:cxn ang="0">
                    <a:pos x="12" y="73"/>
                  </a:cxn>
                  <a:cxn ang="0">
                    <a:pos x="14" y="68"/>
                  </a:cxn>
                  <a:cxn ang="0">
                    <a:pos x="16" y="63"/>
                  </a:cxn>
                  <a:cxn ang="0">
                    <a:pos x="19" y="62"/>
                  </a:cxn>
                  <a:cxn ang="0">
                    <a:pos x="22" y="61"/>
                  </a:cxn>
                  <a:cxn ang="0">
                    <a:pos x="25" y="62"/>
                  </a:cxn>
                  <a:cxn ang="0">
                    <a:pos x="29" y="63"/>
                  </a:cxn>
                  <a:cxn ang="0">
                    <a:pos x="33" y="63"/>
                  </a:cxn>
                  <a:cxn ang="0">
                    <a:pos x="37" y="63"/>
                  </a:cxn>
                  <a:cxn ang="0">
                    <a:pos x="43" y="63"/>
                  </a:cxn>
                  <a:cxn ang="0">
                    <a:pos x="48" y="61"/>
                  </a:cxn>
                  <a:cxn ang="0">
                    <a:pos x="51" y="58"/>
                  </a:cxn>
                  <a:cxn ang="0">
                    <a:pos x="53" y="57"/>
                  </a:cxn>
                  <a:cxn ang="0">
                    <a:pos x="54" y="55"/>
                  </a:cxn>
                  <a:cxn ang="0">
                    <a:pos x="54" y="53"/>
                  </a:cxn>
                  <a:cxn ang="0">
                    <a:pos x="54" y="52"/>
                  </a:cxn>
                  <a:cxn ang="0">
                    <a:pos x="53" y="51"/>
                  </a:cxn>
                  <a:cxn ang="0">
                    <a:pos x="53" y="50"/>
                  </a:cxn>
                  <a:cxn ang="0">
                    <a:pos x="50" y="48"/>
                  </a:cxn>
                  <a:cxn ang="0">
                    <a:pos x="44" y="42"/>
                  </a:cxn>
                  <a:cxn ang="0">
                    <a:pos x="36" y="34"/>
                  </a:cxn>
                  <a:cxn ang="0">
                    <a:pos x="26" y="24"/>
                  </a:cxn>
                  <a:cxn ang="0">
                    <a:pos x="16" y="15"/>
                  </a:cxn>
                  <a:cxn ang="0">
                    <a:pos x="8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5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7"/>
                    </a:lnTo>
                    <a:lnTo>
                      <a:pt x="1" y="95"/>
                    </a:lnTo>
                    <a:lnTo>
                      <a:pt x="3" y="93"/>
                    </a:lnTo>
                    <a:lnTo>
                      <a:pt x="4" y="88"/>
                    </a:lnTo>
                    <a:lnTo>
                      <a:pt x="6" y="84"/>
                    </a:lnTo>
                    <a:lnTo>
                      <a:pt x="9" y="79"/>
                    </a:lnTo>
                    <a:lnTo>
                      <a:pt x="12" y="73"/>
                    </a:lnTo>
                    <a:lnTo>
                      <a:pt x="14" y="68"/>
                    </a:lnTo>
                    <a:lnTo>
                      <a:pt x="16" y="63"/>
                    </a:lnTo>
                    <a:lnTo>
                      <a:pt x="19" y="62"/>
                    </a:lnTo>
                    <a:lnTo>
                      <a:pt x="22" y="61"/>
                    </a:lnTo>
                    <a:lnTo>
                      <a:pt x="25" y="62"/>
                    </a:lnTo>
                    <a:lnTo>
                      <a:pt x="29" y="63"/>
                    </a:lnTo>
                    <a:lnTo>
                      <a:pt x="33" y="63"/>
                    </a:lnTo>
                    <a:lnTo>
                      <a:pt x="37" y="63"/>
                    </a:lnTo>
                    <a:lnTo>
                      <a:pt x="43" y="63"/>
                    </a:lnTo>
                    <a:lnTo>
                      <a:pt x="48" y="61"/>
                    </a:lnTo>
                    <a:lnTo>
                      <a:pt x="51" y="58"/>
                    </a:lnTo>
                    <a:lnTo>
                      <a:pt x="53" y="57"/>
                    </a:lnTo>
                    <a:lnTo>
                      <a:pt x="54" y="55"/>
                    </a:lnTo>
                    <a:lnTo>
                      <a:pt x="54" y="53"/>
                    </a:lnTo>
                    <a:lnTo>
                      <a:pt x="54" y="52"/>
                    </a:lnTo>
                    <a:lnTo>
                      <a:pt x="53" y="51"/>
                    </a:lnTo>
                    <a:lnTo>
                      <a:pt x="53" y="50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6" y="34"/>
                    </a:lnTo>
                    <a:lnTo>
                      <a:pt x="26" y="24"/>
                    </a:lnTo>
                    <a:lnTo>
                      <a:pt x="16" y="15"/>
                    </a:lnTo>
                    <a:lnTo>
                      <a:pt x="8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66" name="Freeform 190"/>
              <p:cNvSpPr>
                <a:spLocks/>
              </p:cNvSpPr>
              <p:nvPr/>
            </p:nvSpPr>
            <p:spPr bwMode="auto">
              <a:xfrm>
                <a:off x="727" y="3122"/>
                <a:ext cx="545" cy="181"/>
              </a:xfrm>
              <a:custGeom>
                <a:avLst/>
                <a:gdLst/>
                <a:ahLst/>
                <a:cxnLst>
                  <a:cxn ang="0">
                    <a:pos x="544" y="65"/>
                  </a:cxn>
                  <a:cxn ang="0">
                    <a:pos x="461" y="0"/>
                  </a:cxn>
                  <a:cxn ang="0">
                    <a:pos x="0" y="115"/>
                  </a:cxn>
                  <a:cxn ang="0">
                    <a:pos x="82" y="180"/>
                  </a:cxn>
                  <a:cxn ang="0">
                    <a:pos x="544" y="65"/>
                  </a:cxn>
                </a:cxnLst>
                <a:rect l="0" t="0" r="r" b="b"/>
                <a:pathLst>
                  <a:path w="545" h="181">
                    <a:moveTo>
                      <a:pt x="544" y="65"/>
                    </a:moveTo>
                    <a:lnTo>
                      <a:pt x="461" y="0"/>
                    </a:lnTo>
                    <a:lnTo>
                      <a:pt x="0" y="115"/>
                    </a:lnTo>
                    <a:lnTo>
                      <a:pt x="82" y="180"/>
                    </a:lnTo>
                    <a:lnTo>
                      <a:pt x="544" y="65"/>
                    </a:lnTo>
                  </a:path>
                </a:pathLst>
              </a:custGeom>
              <a:solidFill>
                <a:srgbClr val="F5E1AE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67" name="Freeform 191"/>
              <p:cNvSpPr>
                <a:spLocks/>
              </p:cNvSpPr>
              <p:nvPr/>
            </p:nvSpPr>
            <p:spPr bwMode="auto">
              <a:xfrm>
                <a:off x="728" y="3237"/>
                <a:ext cx="85" cy="76"/>
              </a:xfrm>
              <a:custGeom>
                <a:avLst/>
                <a:gdLst/>
                <a:ahLst/>
                <a:cxnLst>
                  <a:cxn ang="0">
                    <a:pos x="84" y="64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84" y="75"/>
                  </a:cxn>
                  <a:cxn ang="0">
                    <a:pos x="84" y="64"/>
                  </a:cxn>
                </a:cxnLst>
                <a:rect l="0" t="0" r="r" b="b"/>
                <a:pathLst>
                  <a:path w="85" h="76">
                    <a:moveTo>
                      <a:pt x="84" y="64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84" y="75"/>
                    </a:lnTo>
                    <a:lnTo>
                      <a:pt x="84" y="64"/>
                    </a:lnTo>
                  </a:path>
                </a:pathLst>
              </a:custGeom>
              <a:solidFill>
                <a:srgbClr val="AE831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68" name="Freeform 192"/>
              <p:cNvSpPr>
                <a:spLocks/>
              </p:cNvSpPr>
              <p:nvPr/>
            </p:nvSpPr>
            <p:spPr bwMode="auto">
              <a:xfrm>
                <a:off x="812" y="3187"/>
                <a:ext cx="460" cy="126"/>
              </a:xfrm>
              <a:custGeom>
                <a:avLst/>
                <a:gdLst/>
                <a:ahLst/>
                <a:cxnLst>
                  <a:cxn ang="0">
                    <a:pos x="459" y="11"/>
                  </a:cxn>
                  <a:cxn ang="0">
                    <a:pos x="459" y="0"/>
                  </a:cxn>
                  <a:cxn ang="0">
                    <a:pos x="0" y="113"/>
                  </a:cxn>
                  <a:cxn ang="0">
                    <a:pos x="0" y="125"/>
                  </a:cxn>
                  <a:cxn ang="0">
                    <a:pos x="459" y="11"/>
                  </a:cxn>
                </a:cxnLst>
                <a:rect l="0" t="0" r="r" b="b"/>
                <a:pathLst>
                  <a:path w="460" h="126">
                    <a:moveTo>
                      <a:pt x="459" y="11"/>
                    </a:moveTo>
                    <a:lnTo>
                      <a:pt x="459" y="0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459" y="11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69" name="Freeform 193"/>
              <p:cNvSpPr>
                <a:spLocks/>
              </p:cNvSpPr>
              <p:nvPr/>
            </p:nvSpPr>
            <p:spPr bwMode="auto">
              <a:xfrm>
                <a:off x="824" y="3137"/>
                <a:ext cx="121" cy="140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0" y="139"/>
                  </a:cxn>
                  <a:cxn ang="0">
                    <a:pos x="120" y="108"/>
                  </a:cxn>
                  <a:cxn ang="0">
                    <a:pos x="51" y="0"/>
                  </a:cxn>
                </a:cxnLst>
                <a:rect l="0" t="0" r="r" b="b"/>
                <a:pathLst>
                  <a:path w="121" h="140">
                    <a:moveTo>
                      <a:pt x="51" y="0"/>
                    </a:moveTo>
                    <a:lnTo>
                      <a:pt x="0" y="139"/>
                    </a:lnTo>
                    <a:lnTo>
                      <a:pt x="120" y="108"/>
                    </a:lnTo>
                    <a:lnTo>
                      <a:pt x="51" y="0"/>
                    </a:lnTo>
                  </a:path>
                </a:pathLst>
              </a:custGeom>
              <a:solidFill>
                <a:srgbClr val="FFB74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70" name="Freeform 194"/>
              <p:cNvSpPr>
                <a:spLocks/>
              </p:cNvSpPr>
              <p:nvPr/>
            </p:nvSpPr>
            <p:spPr bwMode="auto">
              <a:xfrm>
                <a:off x="784" y="3137"/>
                <a:ext cx="92" cy="141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100"/>
                  </a:cxn>
                  <a:cxn ang="0">
                    <a:pos x="38" y="140"/>
                  </a:cxn>
                  <a:cxn ang="0">
                    <a:pos x="91" y="0"/>
                  </a:cxn>
                </a:cxnLst>
                <a:rect l="0" t="0" r="r" b="b"/>
                <a:pathLst>
                  <a:path w="92" h="141">
                    <a:moveTo>
                      <a:pt x="91" y="0"/>
                    </a:moveTo>
                    <a:lnTo>
                      <a:pt x="0" y="100"/>
                    </a:lnTo>
                    <a:lnTo>
                      <a:pt x="38" y="140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D781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71" name="Freeform 195"/>
              <p:cNvSpPr>
                <a:spLocks/>
              </p:cNvSpPr>
              <p:nvPr/>
            </p:nvSpPr>
            <p:spPr bwMode="auto">
              <a:xfrm>
                <a:off x="976" y="3117"/>
                <a:ext cx="94" cy="122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121"/>
                  </a:cxn>
                  <a:cxn ang="0">
                    <a:pos x="93" y="97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94" h="122">
                    <a:moveTo>
                      <a:pt x="0" y="23"/>
                    </a:moveTo>
                    <a:lnTo>
                      <a:pt x="0" y="121"/>
                    </a:lnTo>
                    <a:lnTo>
                      <a:pt x="93" y="97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DF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72" name="Freeform 196"/>
              <p:cNvSpPr>
                <a:spLocks/>
              </p:cNvSpPr>
              <p:nvPr/>
            </p:nvSpPr>
            <p:spPr bwMode="auto">
              <a:xfrm>
                <a:off x="946" y="3111"/>
                <a:ext cx="31" cy="1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30" y="127"/>
                  </a:cxn>
                  <a:cxn ang="0">
                    <a:pos x="30" y="29"/>
                  </a:cxn>
                  <a:cxn ang="0">
                    <a:pos x="0" y="0"/>
                  </a:cxn>
                </a:cxnLst>
                <a:rect l="0" t="0" r="r" b="b"/>
                <a:pathLst>
                  <a:path w="31" h="128">
                    <a:moveTo>
                      <a:pt x="0" y="0"/>
                    </a:moveTo>
                    <a:lnTo>
                      <a:pt x="0" y="98"/>
                    </a:lnTo>
                    <a:lnTo>
                      <a:pt x="30" y="127"/>
                    </a:lnTo>
                    <a:lnTo>
                      <a:pt x="30" y="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DA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73" name="Freeform 197"/>
              <p:cNvSpPr>
                <a:spLocks/>
              </p:cNvSpPr>
              <p:nvPr/>
            </p:nvSpPr>
            <p:spPr bwMode="auto">
              <a:xfrm>
                <a:off x="945" y="3089"/>
                <a:ext cx="125" cy="52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0" y="51"/>
                  </a:cxn>
                  <a:cxn ang="0">
                    <a:pos x="124" y="27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125" h="52">
                    <a:moveTo>
                      <a:pt x="0" y="23"/>
                    </a:moveTo>
                    <a:lnTo>
                      <a:pt x="30" y="51"/>
                    </a:lnTo>
                    <a:lnTo>
                      <a:pt x="124" y="27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FEFFB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74" name="Freeform 198"/>
              <p:cNvSpPr>
                <a:spLocks/>
              </p:cNvSpPr>
              <p:nvPr/>
            </p:nvSpPr>
            <p:spPr bwMode="auto">
              <a:xfrm>
                <a:off x="1093" y="3065"/>
                <a:ext cx="123" cy="132"/>
              </a:xfrm>
              <a:custGeom>
                <a:avLst/>
                <a:gdLst/>
                <a:ahLst/>
                <a:cxnLst>
                  <a:cxn ang="0">
                    <a:pos x="61" y="129"/>
                  </a:cxn>
                  <a:cxn ang="0">
                    <a:pos x="73" y="125"/>
                  </a:cxn>
                  <a:cxn ang="0">
                    <a:pos x="84" y="118"/>
                  </a:cxn>
                  <a:cxn ang="0">
                    <a:pos x="94" y="110"/>
                  </a:cxn>
                  <a:cxn ang="0">
                    <a:pos x="103" y="100"/>
                  </a:cxn>
                  <a:cxn ang="0">
                    <a:pos x="111" y="88"/>
                  </a:cxn>
                  <a:cxn ang="0">
                    <a:pos x="116" y="75"/>
                  </a:cxn>
                  <a:cxn ang="0">
                    <a:pos x="120" y="63"/>
                  </a:cxn>
                  <a:cxn ang="0">
                    <a:pos x="122" y="50"/>
                  </a:cxn>
                  <a:cxn ang="0">
                    <a:pos x="120" y="37"/>
                  </a:cxn>
                  <a:cxn ang="0">
                    <a:pos x="116" y="26"/>
                  </a:cxn>
                  <a:cxn ang="0">
                    <a:pos x="111" y="16"/>
                  </a:cxn>
                  <a:cxn ang="0">
                    <a:pos x="103" y="9"/>
                  </a:cxn>
                  <a:cxn ang="0">
                    <a:pos x="94" y="4"/>
                  </a:cxn>
                  <a:cxn ang="0">
                    <a:pos x="84" y="0"/>
                  </a:cxn>
                  <a:cxn ang="0">
                    <a:pos x="73" y="0"/>
                  </a:cxn>
                  <a:cxn ang="0">
                    <a:pos x="61" y="1"/>
                  </a:cxn>
                  <a:cxn ang="0">
                    <a:pos x="48" y="5"/>
                  </a:cxn>
                  <a:cxn ang="0">
                    <a:pos x="36" y="12"/>
                  </a:cxn>
                  <a:cxn ang="0">
                    <a:pos x="26" y="20"/>
                  </a:cxn>
                  <a:cxn ang="0">
                    <a:pos x="17" y="30"/>
                  </a:cxn>
                  <a:cxn ang="0">
                    <a:pos x="10" y="41"/>
                  </a:cxn>
                  <a:cxn ang="0">
                    <a:pos x="4" y="54"/>
                  </a:cxn>
                  <a:cxn ang="0">
                    <a:pos x="0" y="66"/>
                  </a:cxn>
                  <a:cxn ang="0">
                    <a:pos x="0" y="80"/>
                  </a:cxn>
                  <a:cxn ang="0">
                    <a:pos x="0" y="92"/>
                  </a:cxn>
                  <a:cxn ang="0">
                    <a:pos x="4" y="104"/>
                  </a:cxn>
                  <a:cxn ang="0">
                    <a:pos x="10" y="113"/>
                  </a:cxn>
                  <a:cxn ang="0">
                    <a:pos x="17" y="120"/>
                  </a:cxn>
                  <a:cxn ang="0">
                    <a:pos x="26" y="126"/>
                  </a:cxn>
                  <a:cxn ang="0">
                    <a:pos x="36" y="130"/>
                  </a:cxn>
                  <a:cxn ang="0">
                    <a:pos x="48" y="131"/>
                  </a:cxn>
                  <a:cxn ang="0">
                    <a:pos x="61" y="129"/>
                  </a:cxn>
                </a:cxnLst>
                <a:rect l="0" t="0" r="r" b="b"/>
                <a:pathLst>
                  <a:path w="123" h="132">
                    <a:moveTo>
                      <a:pt x="61" y="129"/>
                    </a:moveTo>
                    <a:lnTo>
                      <a:pt x="73" y="125"/>
                    </a:lnTo>
                    <a:lnTo>
                      <a:pt x="84" y="118"/>
                    </a:lnTo>
                    <a:lnTo>
                      <a:pt x="94" y="110"/>
                    </a:lnTo>
                    <a:lnTo>
                      <a:pt x="103" y="100"/>
                    </a:lnTo>
                    <a:lnTo>
                      <a:pt x="111" y="88"/>
                    </a:lnTo>
                    <a:lnTo>
                      <a:pt x="116" y="75"/>
                    </a:lnTo>
                    <a:lnTo>
                      <a:pt x="120" y="63"/>
                    </a:lnTo>
                    <a:lnTo>
                      <a:pt x="122" y="50"/>
                    </a:lnTo>
                    <a:lnTo>
                      <a:pt x="120" y="37"/>
                    </a:lnTo>
                    <a:lnTo>
                      <a:pt x="116" y="26"/>
                    </a:lnTo>
                    <a:lnTo>
                      <a:pt x="111" y="16"/>
                    </a:lnTo>
                    <a:lnTo>
                      <a:pt x="103" y="9"/>
                    </a:lnTo>
                    <a:lnTo>
                      <a:pt x="94" y="4"/>
                    </a:lnTo>
                    <a:lnTo>
                      <a:pt x="84" y="0"/>
                    </a:lnTo>
                    <a:lnTo>
                      <a:pt x="73" y="0"/>
                    </a:lnTo>
                    <a:lnTo>
                      <a:pt x="61" y="1"/>
                    </a:lnTo>
                    <a:lnTo>
                      <a:pt x="48" y="5"/>
                    </a:lnTo>
                    <a:lnTo>
                      <a:pt x="36" y="12"/>
                    </a:lnTo>
                    <a:lnTo>
                      <a:pt x="26" y="20"/>
                    </a:lnTo>
                    <a:lnTo>
                      <a:pt x="17" y="30"/>
                    </a:lnTo>
                    <a:lnTo>
                      <a:pt x="10" y="41"/>
                    </a:lnTo>
                    <a:lnTo>
                      <a:pt x="4" y="54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92"/>
                    </a:lnTo>
                    <a:lnTo>
                      <a:pt x="4" y="104"/>
                    </a:lnTo>
                    <a:lnTo>
                      <a:pt x="10" y="113"/>
                    </a:lnTo>
                    <a:lnTo>
                      <a:pt x="17" y="120"/>
                    </a:lnTo>
                    <a:lnTo>
                      <a:pt x="26" y="126"/>
                    </a:lnTo>
                    <a:lnTo>
                      <a:pt x="36" y="130"/>
                    </a:lnTo>
                    <a:lnTo>
                      <a:pt x="48" y="131"/>
                    </a:lnTo>
                    <a:lnTo>
                      <a:pt x="61" y="129"/>
                    </a:lnTo>
                  </a:path>
                </a:pathLst>
              </a:custGeom>
              <a:solidFill>
                <a:srgbClr val="B0F8F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8375" name="Freeform 199"/>
              <p:cNvSpPr>
                <a:spLocks/>
              </p:cNvSpPr>
              <p:nvPr/>
            </p:nvSpPr>
            <p:spPr bwMode="auto">
              <a:xfrm>
                <a:off x="1107" y="3091"/>
                <a:ext cx="106" cy="103"/>
              </a:xfrm>
              <a:custGeom>
                <a:avLst/>
                <a:gdLst/>
                <a:ahLst/>
                <a:cxnLst>
                  <a:cxn ang="0">
                    <a:pos x="37" y="102"/>
                  </a:cxn>
                  <a:cxn ang="0">
                    <a:pos x="39" y="102"/>
                  </a:cxn>
                  <a:cxn ang="0">
                    <a:pos x="43" y="101"/>
                  </a:cxn>
                  <a:cxn ang="0">
                    <a:pos x="48" y="100"/>
                  </a:cxn>
                  <a:cxn ang="0">
                    <a:pos x="53" y="97"/>
                  </a:cxn>
                  <a:cxn ang="0">
                    <a:pos x="59" y="95"/>
                  </a:cxn>
                  <a:cxn ang="0">
                    <a:pos x="65" y="92"/>
                  </a:cxn>
                  <a:cxn ang="0">
                    <a:pos x="72" y="87"/>
                  </a:cxn>
                  <a:cxn ang="0">
                    <a:pos x="78" y="82"/>
                  </a:cxn>
                  <a:cxn ang="0">
                    <a:pos x="84" y="75"/>
                  </a:cxn>
                  <a:cxn ang="0">
                    <a:pos x="89" y="69"/>
                  </a:cxn>
                  <a:cxn ang="0">
                    <a:pos x="93" y="64"/>
                  </a:cxn>
                  <a:cxn ang="0">
                    <a:pos x="95" y="60"/>
                  </a:cxn>
                  <a:cxn ang="0">
                    <a:pos x="97" y="56"/>
                  </a:cxn>
                  <a:cxn ang="0">
                    <a:pos x="99" y="53"/>
                  </a:cxn>
                  <a:cxn ang="0">
                    <a:pos x="99" y="50"/>
                  </a:cxn>
                  <a:cxn ang="0">
                    <a:pos x="101" y="48"/>
                  </a:cxn>
                  <a:cxn ang="0">
                    <a:pos x="104" y="36"/>
                  </a:cxn>
                  <a:cxn ang="0">
                    <a:pos x="105" y="26"/>
                  </a:cxn>
                  <a:cxn ang="0">
                    <a:pos x="105" y="18"/>
                  </a:cxn>
                  <a:cxn ang="0">
                    <a:pos x="103" y="11"/>
                  </a:cxn>
                  <a:cxn ang="0">
                    <a:pos x="102" y="6"/>
                  </a:cxn>
                  <a:cxn ang="0">
                    <a:pos x="99" y="2"/>
                  </a:cxn>
                  <a:cxn ang="0">
                    <a:pos x="98" y="0"/>
                  </a:cxn>
                  <a:cxn ang="0">
                    <a:pos x="98" y="1"/>
                  </a:cxn>
                  <a:cxn ang="0">
                    <a:pos x="99" y="6"/>
                  </a:cxn>
                  <a:cxn ang="0">
                    <a:pos x="98" y="14"/>
                  </a:cxn>
                  <a:cxn ang="0">
                    <a:pos x="96" y="23"/>
                  </a:cxn>
                  <a:cxn ang="0">
                    <a:pos x="93" y="34"/>
                  </a:cxn>
                  <a:cxn ang="0">
                    <a:pos x="87" y="46"/>
                  </a:cxn>
                  <a:cxn ang="0">
                    <a:pos x="77" y="58"/>
                  </a:cxn>
                  <a:cxn ang="0">
                    <a:pos x="63" y="71"/>
                  </a:cxn>
                  <a:cxn ang="0">
                    <a:pos x="60" y="73"/>
                  </a:cxn>
                  <a:cxn ang="0">
                    <a:pos x="55" y="76"/>
                  </a:cxn>
                  <a:cxn ang="0">
                    <a:pos x="51" y="78"/>
                  </a:cxn>
                  <a:cxn ang="0">
                    <a:pos x="46" y="81"/>
                  </a:cxn>
                  <a:cxn ang="0">
                    <a:pos x="40" y="83"/>
                  </a:cxn>
                  <a:cxn ang="0">
                    <a:pos x="35" y="86"/>
                  </a:cxn>
                  <a:cxn ang="0">
                    <a:pos x="29" y="87"/>
                  </a:cxn>
                  <a:cxn ang="0">
                    <a:pos x="22" y="88"/>
                  </a:cxn>
                  <a:cxn ang="0">
                    <a:pos x="16" y="89"/>
                  </a:cxn>
                  <a:cxn ang="0">
                    <a:pos x="11" y="89"/>
                  </a:cxn>
                  <a:cxn ang="0">
                    <a:pos x="8" y="89"/>
                  </a:cxn>
                  <a:cxn ang="0">
                    <a:pos x="5" y="89"/>
                  </a:cxn>
                  <a:cxn ang="0">
                    <a:pos x="2" y="89"/>
                  </a:cxn>
                  <a:cxn ang="0">
                    <a:pos x="1" y="89"/>
                  </a:cxn>
                  <a:cxn ang="0">
                    <a:pos x="0" y="89"/>
                  </a:cxn>
                  <a:cxn ang="0">
                    <a:pos x="1" y="91"/>
                  </a:cxn>
                  <a:cxn ang="0">
                    <a:pos x="3" y="92"/>
                  </a:cxn>
                  <a:cxn ang="0">
                    <a:pos x="6" y="95"/>
                  </a:cxn>
                  <a:cxn ang="0">
                    <a:pos x="11" y="97"/>
                  </a:cxn>
                  <a:cxn ang="0">
                    <a:pos x="17" y="99"/>
                  </a:cxn>
                  <a:cxn ang="0">
                    <a:pos x="26" y="101"/>
                  </a:cxn>
                  <a:cxn ang="0">
                    <a:pos x="37" y="102"/>
                  </a:cxn>
                </a:cxnLst>
                <a:rect l="0" t="0" r="r" b="b"/>
                <a:pathLst>
                  <a:path w="106" h="103">
                    <a:moveTo>
                      <a:pt x="37" y="102"/>
                    </a:moveTo>
                    <a:lnTo>
                      <a:pt x="39" y="102"/>
                    </a:lnTo>
                    <a:lnTo>
                      <a:pt x="43" y="101"/>
                    </a:lnTo>
                    <a:lnTo>
                      <a:pt x="48" y="100"/>
                    </a:lnTo>
                    <a:lnTo>
                      <a:pt x="53" y="97"/>
                    </a:lnTo>
                    <a:lnTo>
                      <a:pt x="59" y="95"/>
                    </a:lnTo>
                    <a:lnTo>
                      <a:pt x="65" y="92"/>
                    </a:lnTo>
                    <a:lnTo>
                      <a:pt x="72" y="87"/>
                    </a:lnTo>
                    <a:lnTo>
                      <a:pt x="78" y="82"/>
                    </a:lnTo>
                    <a:lnTo>
                      <a:pt x="84" y="75"/>
                    </a:lnTo>
                    <a:lnTo>
                      <a:pt x="89" y="69"/>
                    </a:lnTo>
                    <a:lnTo>
                      <a:pt x="93" y="64"/>
                    </a:lnTo>
                    <a:lnTo>
                      <a:pt x="95" y="60"/>
                    </a:lnTo>
                    <a:lnTo>
                      <a:pt x="97" y="56"/>
                    </a:lnTo>
                    <a:lnTo>
                      <a:pt x="99" y="53"/>
                    </a:lnTo>
                    <a:lnTo>
                      <a:pt x="99" y="50"/>
                    </a:lnTo>
                    <a:lnTo>
                      <a:pt x="101" y="48"/>
                    </a:lnTo>
                    <a:lnTo>
                      <a:pt x="104" y="36"/>
                    </a:lnTo>
                    <a:lnTo>
                      <a:pt x="105" y="26"/>
                    </a:lnTo>
                    <a:lnTo>
                      <a:pt x="105" y="18"/>
                    </a:lnTo>
                    <a:lnTo>
                      <a:pt x="103" y="11"/>
                    </a:lnTo>
                    <a:lnTo>
                      <a:pt x="102" y="6"/>
                    </a:lnTo>
                    <a:lnTo>
                      <a:pt x="99" y="2"/>
                    </a:lnTo>
                    <a:lnTo>
                      <a:pt x="98" y="0"/>
                    </a:lnTo>
                    <a:lnTo>
                      <a:pt x="98" y="1"/>
                    </a:lnTo>
                    <a:lnTo>
                      <a:pt x="99" y="6"/>
                    </a:lnTo>
                    <a:lnTo>
                      <a:pt x="98" y="14"/>
                    </a:lnTo>
                    <a:lnTo>
                      <a:pt x="96" y="23"/>
                    </a:lnTo>
                    <a:lnTo>
                      <a:pt x="93" y="34"/>
                    </a:lnTo>
                    <a:lnTo>
                      <a:pt x="87" y="46"/>
                    </a:lnTo>
                    <a:lnTo>
                      <a:pt x="77" y="58"/>
                    </a:lnTo>
                    <a:lnTo>
                      <a:pt x="63" y="71"/>
                    </a:lnTo>
                    <a:lnTo>
                      <a:pt x="60" y="73"/>
                    </a:lnTo>
                    <a:lnTo>
                      <a:pt x="55" y="76"/>
                    </a:lnTo>
                    <a:lnTo>
                      <a:pt x="51" y="78"/>
                    </a:lnTo>
                    <a:lnTo>
                      <a:pt x="46" y="81"/>
                    </a:lnTo>
                    <a:lnTo>
                      <a:pt x="40" y="83"/>
                    </a:lnTo>
                    <a:lnTo>
                      <a:pt x="35" y="86"/>
                    </a:lnTo>
                    <a:lnTo>
                      <a:pt x="29" y="87"/>
                    </a:lnTo>
                    <a:lnTo>
                      <a:pt x="22" y="88"/>
                    </a:lnTo>
                    <a:lnTo>
                      <a:pt x="16" y="89"/>
                    </a:lnTo>
                    <a:lnTo>
                      <a:pt x="11" y="89"/>
                    </a:lnTo>
                    <a:lnTo>
                      <a:pt x="8" y="89"/>
                    </a:lnTo>
                    <a:lnTo>
                      <a:pt x="5" y="89"/>
                    </a:lnTo>
                    <a:lnTo>
                      <a:pt x="2" y="89"/>
                    </a:lnTo>
                    <a:lnTo>
                      <a:pt x="1" y="89"/>
                    </a:lnTo>
                    <a:lnTo>
                      <a:pt x="0" y="89"/>
                    </a:lnTo>
                    <a:lnTo>
                      <a:pt x="1" y="91"/>
                    </a:lnTo>
                    <a:lnTo>
                      <a:pt x="3" y="92"/>
                    </a:lnTo>
                    <a:lnTo>
                      <a:pt x="6" y="95"/>
                    </a:lnTo>
                    <a:lnTo>
                      <a:pt x="11" y="97"/>
                    </a:lnTo>
                    <a:lnTo>
                      <a:pt x="17" y="99"/>
                    </a:lnTo>
                    <a:lnTo>
                      <a:pt x="26" y="101"/>
                    </a:lnTo>
                    <a:lnTo>
                      <a:pt x="37" y="102"/>
                    </a:lnTo>
                  </a:path>
                </a:pathLst>
              </a:custGeom>
              <a:solidFill>
                <a:srgbClr val="11B3A4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178376" name="Line 200"/>
            <p:cNvSpPr>
              <a:spLocks noChangeShapeType="1"/>
            </p:cNvSpPr>
            <p:nvPr/>
          </p:nvSpPr>
          <p:spPr bwMode="auto">
            <a:xfrm flipV="1">
              <a:off x="2976" y="2832"/>
              <a:ext cx="1632" cy="0"/>
            </a:xfrm>
            <a:prstGeom prst="line">
              <a:avLst/>
            </a:prstGeom>
            <a:noFill/>
            <a:ln w="50800">
              <a:solidFill>
                <a:srgbClr val="0066FF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8377" name="AutoShape 201"/>
            <p:cNvSpPr>
              <a:spLocks noChangeArrowheads="1"/>
            </p:cNvSpPr>
            <p:nvPr/>
          </p:nvSpPr>
          <p:spPr bwMode="blackWhite">
            <a:xfrm>
              <a:off x="3312" y="2496"/>
              <a:ext cx="768" cy="624"/>
            </a:xfrm>
            <a:prstGeom prst="hexagon">
              <a:avLst>
                <a:gd name="adj" fmla="val 30764"/>
                <a:gd name="vf" fmla="val 115470"/>
              </a:avLst>
            </a:prstGeom>
            <a:solidFill>
              <a:srgbClr val="FF3300"/>
            </a:solidFill>
            <a:ln w="12700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b="1">
                  <a:latin typeface="微軟正黑體" pitchFamily="34" charset="-120"/>
                  <a:ea typeface="微軟正黑體" pitchFamily="34" charset="-120"/>
                </a:rPr>
                <a:t>STOP</a:t>
              </a:r>
            </a:p>
          </p:txBody>
        </p:sp>
        <p:sp>
          <p:nvSpPr>
            <p:cNvPr id="178378" name="Rectangle 202"/>
            <p:cNvSpPr>
              <a:spLocks noChangeArrowheads="1"/>
            </p:cNvSpPr>
            <p:nvPr/>
          </p:nvSpPr>
          <p:spPr bwMode="auto">
            <a:xfrm>
              <a:off x="3050" y="3216"/>
              <a:ext cx="128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zh-TW" altLang="en-US" sz="2400" b="1">
                  <a:solidFill>
                    <a:srgbClr val="CC3300"/>
                  </a:solidFill>
                  <a:latin typeface="微軟正黑體" pitchFamily="34" charset="-120"/>
                  <a:ea typeface="微軟正黑體" pitchFamily="34" charset="-120"/>
                </a:rPr>
                <a:t>工程變更暫停</a:t>
              </a:r>
            </a:p>
          </p:txBody>
        </p:sp>
        <p:grpSp>
          <p:nvGrpSpPr>
            <p:cNvPr id="178379" name="Group 203"/>
            <p:cNvGrpSpPr>
              <a:grpSpLocks/>
            </p:cNvGrpSpPr>
            <p:nvPr/>
          </p:nvGrpSpPr>
          <p:grpSpPr bwMode="auto">
            <a:xfrm>
              <a:off x="2092" y="2496"/>
              <a:ext cx="881" cy="1005"/>
              <a:chOff x="2092" y="2496"/>
              <a:chExt cx="881" cy="1005"/>
            </a:xfrm>
          </p:grpSpPr>
          <p:sp>
            <p:nvSpPr>
              <p:cNvPr id="178380" name="Rectangle 204"/>
              <p:cNvSpPr>
                <a:spLocks noChangeArrowheads="1"/>
              </p:cNvSpPr>
              <p:nvPr/>
            </p:nvSpPr>
            <p:spPr bwMode="auto">
              <a:xfrm>
                <a:off x="2092" y="3216"/>
                <a:ext cx="881" cy="2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2550" tIns="41275" rIns="82550" bIns="41275">
                <a:spAutoFit/>
              </a:bodyPr>
              <a:lstStyle/>
              <a:p>
                <a:pPr defTabSz="822325" eaLnBrk="0" hangingPunct="0">
                  <a:spcBef>
                    <a:spcPct val="50000"/>
                  </a:spcBef>
                </a:pPr>
                <a:r>
                  <a:rPr lang="zh-TW" altLang="en-US" sz="2400" b="1">
                    <a:solidFill>
                      <a:srgbClr val="000066"/>
                    </a:solidFill>
                    <a:latin typeface="微軟正黑體" pitchFamily="34" charset="-120"/>
                    <a:ea typeface="微軟正黑體" pitchFamily="34" charset="-120"/>
                  </a:rPr>
                  <a:t>確認訂單</a:t>
                </a:r>
              </a:p>
            </p:txBody>
          </p:sp>
          <p:grpSp>
            <p:nvGrpSpPr>
              <p:cNvPr id="178381" name="Group 205"/>
              <p:cNvGrpSpPr>
                <a:grpSpLocks/>
              </p:cNvGrpSpPr>
              <p:nvPr/>
            </p:nvGrpSpPr>
            <p:grpSpPr bwMode="auto">
              <a:xfrm>
                <a:off x="2304" y="2496"/>
                <a:ext cx="432" cy="672"/>
                <a:chOff x="2109" y="2944"/>
                <a:chExt cx="390" cy="703"/>
              </a:xfrm>
            </p:grpSpPr>
            <p:sp>
              <p:nvSpPr>
                <p:cNvPr id="178382" name="Freeform 206"/>
                <p:cNvSpPr>
                  <a:spLocks/>
                </p:cNvSpPr>
                <p:nvPr/>
              </p:nvSpPr>
              <p:spPr bwMode="auto">
                <a:xfrm>
                  <a:off x="2109" y="2954"/>
                  <a:ext cx="307" cy="660"/>
                </a:xfrm>
                <a:custGeom>
                  <a:avLst/>
                  <a:gdLst/>
                  <a:ahLst/>
                  <a:cxnLst>
                    <a:cxn ang="0">
                      <a:pos x="306" y="517"/>
                    </a:cxn>
                    <a:cxn ang="0">
                      <a:pos x="306" y="0"/>
                    </a:cxn>
                    <a:cxn ang="0">
                      <a:pos x="0" y="124"/>
                    </a:cxn>
                    <a:cxn ang="0">
                      <a:pos x="0" y="659"/>
                    </a:cxn>
                    <a:cxn ang="0">
                      <a:pos x="306" y="517"/>
                    </a:cxn>
                  </a:cxnLst>
                  <a:rect l="0" t="0" r="r" b="b"/>
                  <a:pathLst>
                    <a:path w="307" h="660">
                      <a:moveTo>
                        <a:pt x="306" y="517"/>
                      </a:moveTo>
                      <a:lnTo>
                        <a:pt x="306" y="0"/>
                      </a:lnTo>
                      <a:lnTo>
                        <a:pt x="0" y="124"/>
                      </a:lnTo>
                      <a:lnTo>
                        <a:pt x="0" y="659"/>
                      </a:lnTo>
                      <a:lnTo>
                        <a:pt x="306" y="517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83" name="Freeform 207"/>
                <p:cNvSpPr>
                  <a:spLocks/>
                </p:cNvSpPr>
                <p:nvPr/>
              </p:nvSpPr>
              <p:spPr bwMode="auto">
                <a:xfrm>
                  <a:off x="2414" y="2944"/>
                  <a:ext cx="26" cy="548"/>
                </a:xfrm>
                <a:custGeom>
                  <a:avLst/>
                  <a:gdLst/>
                  <a:ahLst/>
                  <a:cxnLst>
                    <a:cxn ang="0">
                      <a:pos x="25" y="536"/>
                    </a:cxn>
                    <a:cxn ang="0">
                      <a:pos x="25" y="0"/>
                    </a:cxn>
                    <a:cxn ang="0">
                      <a:pos x="0" y="9"/>
                    </a:cxn>
                    <a:cxn ang="0">
                      <a:pos x="0" y="547"/>
                    </a:cxn>
                    <a:cxn ang="0">
                      <a:pos x="25" y="536"/>
                    </a:cxn>
                  </a:cxnLst>
                  <a:rect l="0" t="0" r="r" b="b"/>
                  <a:pathLst>
                    <a:path w="26" h="548">
                      <a:moveTo>
                        <a:pt x="25" y="536"/>
                      </a:moveTo>
                      <a:lnTo>
                        <a:pt x="25" y="0"/>
                      </a:lnTo>
                      <a:lnTo>
                        <a:pt x="0" y="9"/>
                      </a:lnTo>
                      <a:lnTo>
                        <a:pt x="0" y="547"/>
                      </a:lnTo>
                      <a:lnTo>
                        <a:pt x="25" y="536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84" name="Freeform 208"/>
                <p:cNvSpPr>
                  <a:spLocks/>
                </p:cNvSpPr>
                <p:nvPr/>
              </p:nvSpPr>
              <p:spPr bwMode="auto">
                <a:xfrm>
                  <a:off x="2110" y="3468"/>
                  <a:ext cx="330" cy="148"/>
                </a:xfrm>
                <a:custGeom>
                  <a:avLst/>
                  <a:gdLst/>
                  <a:ahLst/>
                  <a:cxnLst>
                    <a:cxn ang="0">
                      <a:pos x="329" y="13"/>
                    </a:cxn>
                    <a:cxn ang="0">
                      <a:pos x="329" y="0"/>
                    </a:cxn>
                    <a:cxn ang="0">
                      <a:pos x="0" y="132"/>
                    </a:cxn>
                    <a:cxn ang="0">
                      <a:pos x="0" y="147"/>
                    </a:cxn>
                    <a:cxn ang="0">
                      <a:pos x="329" y="13"/>
                    </a:cxn>
                  </a:cxnLst>
                  <a:rect l="0" t="0" r="r" b="b"/>
                  <a:pathLst>
                    <a:path w="330" h="148">
                      <a:moveTo>
                        <a:pt x="329" y="13"/>
                      </a:moveTo>
                      <a:lnTo>
                        <a:pt x="329" y="0"/>
                      </a:lnTo>
                      <a:lnTo>
                        <a:pt x="0" y="132"/>
                      </a:lnTo>
                      <a:lnTo>
                        <a:pt x="0" y="147"/>
                      </a:lnTo>
                      <a:lnTo>
                        <a:pt x="329" y="13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85" name="Freeform 209"/>
                <p:cNvSpPr>
                  <a:spLocks/>
                </p:cNvSpPr>
                <p:nvPr/>
              </p:nvSpPr>
              <p:spPr bwMode="auto">
                <a:xfrm>
                  <a:off x="2123" y="2958"/>
                  <a:ext cx="309" cy="644"/>
                </a:xfrm>
                <a:custGeom>
                  <a:avLst/>
                  <a:gdLst/>
                  <a:ahLst/>
                  <a:cxnLst>
                    <a:cxn ang="0">
                      <a:pos x="308" y="517"/>
                    </a:cxn>
                    <a:cxn ang="0">
                      <a:pos x="308" y="0"/>
                    </a:cxn>
                    <a:cxn ang="0">
                      <a:pos x="0" y="125"/>
                    </a:cxn>
                    <a:cxn ang="0">
                      <a:pos x="0" y="643"/>
                    </a:cxn>
                    <a:cxn ang="0">
                      <a:pos x="308" y="517"/>
                    </a:cxn>
                  </a:cxnLst>
                  <a:rect l="0" t="0" r="r" b="b"/>
                  <a:pathLst>
                    <a:path w="309" h="644">
                      <a:moveTo>
                        <a:pt x="308" y="517"/>
                      </a:moveTo>
                      <a:lnTo>
                        <a:pt x="308" y="0"/>
                      </a:lnTo>
                      <a:lnTo>
                        <a:pt x="0" y="125"/>
                      </a:lnTo>
                      <a:lnTo>
                        <a:pt x="0" y="643"/>
                      </a:lnTo>
                      <a:lnTo>
                        <a:pt x="308" y="517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86" name="Freeform 210"/>
                <p:cNvSpPr>
                  <a:spLocks/>
                </p:cNvSpPr>
                <p:nvPr/>
              </p:nvSpPr>
              <p:spPr bwMode="auto">
                <a:xfrm>
                  <a:off x="2141" y="2972"/>
                  <a:ext cx="308" cy="660"/>
                </a:xfrm>
                <a:custGeom>
                  <a:avLst/>
                  <a:gdLst/>
                  <a:ahLst/>
                  <a:cxnLst>
                    <a:cxn ang="0">
                      <a:pos x="307" y="517"/>
                    </a:cxn>
                    <a:cxn ang="0">
                      <a:pos x="307" y="0"/>
                    </a:cxn>
                    <a:cxn ang="0">
                      <a:pos x="0" y="124"/>
                    </a:cxn>
                    <a:cxn ang="0">
                      <a:pos x="0" y="659"/>
                    </a:cxn>
                    <a:cxn ang="0">
                      <a:pos x="307" y="517"/>
                    </a:cxn>
                  </a:cxnLst>
                  <a:rect l="0" t="0" r="r" b="b"/>
                  <a:pathLst>
                    <a:path w="308" h="660">
                      <a:moveTo>
                        <a:pt x="307" y="517"/>
                      </a:moveTo>
                      <a:lnTo>
                        <a:pt x="307" y="0"/>
                      </a:lnTo>
                      <a:lnTo>
                        <a:pt x="0" y="124"/>
                      </a:lnTo>
                      <a:lnTo>
                        <a:pt x="0" y="659"/>
                      </a:lnTo>
                      <a:lnTo>
                        <a:pt x="307" y="517"/>
                      </a:lnTo>
                    </a:path>
                  </a:pathLst>
                </a:custGeom>
                <a:solidFill>
                  <a:srgbClr val="96969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87" name="Freeform 211"/>
                <p:cNvSpPr>
                  <a:spLocks/>
                </p:cNvSpPr>
                <p:nvPr/>
              </p:nvSpPr>
              <p:spPr bwMode="auto">
                <a:xfrm>
                  <a:off x="2448" y="2961"/>
                  <a:ext cx="23" cy="549"/>
                </a:xfrm>
                <a:custGeom>
                  <a:avLst/>
                  <a:gdLst/>
                  <a:ahLst/>
                  <a:cxnLst>
                    <a:cxn ang="0">
                      <a:pos x="22" y="537"/>
                    </a:cxn>
                    <a:cxn ang="0">
                      <a:pos x="22" y="0"/>
                    </a:cxn>
                    <a:cxn ang="0">
                      <a:pos x="0" y="9"/>
                    </a:cxn>
                    <a:cxn ang="0">
                      <a:pos x="0" y="548"/>
                    </a:cxn>
                    <a:cxn ang="0">
                      <a:pos x="22" y="537"/>
                    </a:cxn>
                  </a:cxnLst>
                  <a:rect l="0" t="0" r="r" b="b"/>
                  <a:pathLst>
                    <a:path w="23" h="549">
                      <a:moveTo>
                        <a:pt x="22" y="537"/>
                      </a:moveTo>
                      <a:lnTo>
                        <a:pt x="22" y="0"/>
                      </a:lnTo>
                      <a:lnTo>
                        <a:pt x="0" y="9"/>
                      </a:lnTo>
                      <a:lnTo>
                        <a:pt x="0" y="548"/>
                      </a:lnTo>
                      <a:lnTo>
                        <a:pt x="22" y="537"/>
                      </a:lnTo>
                    </a:path>
                  </a:pathLst>
                </a:custGeom>
                <a:solidFill>
                  <a:srgbClr val="96969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88" name="Freeform 212"/>
                <p:cNvSpPr>
                  <a:spLocks/>
                </p:cNvSpPr>
                <p:nvPr/>
              </p:nvSpPr>
              <p:spPr bwMode="auto">
                <a:xfrm>
                  <a:off x="2141" y="3487"/>
                  <a:ext cx="330" cy="147"/>
                </a:xfrm>
                <a:custGeom>
                  <a:avLst/>
                  <a:gdLst/>
                  <a:ahLst/>
                  <a:cxnLst>
                    <a:cxn ang="0">
                      <a:pos x="329" y="13"/>
                    </a:cxn>
                    <a:cxn ang="0">
                      <a:pos x="329" y="0"/>
                    </a:cxn>
                    <a:cxn ang="0">
                      <a:pos x="0" y="132"/>
                    </a:cxn>
                    <a:cxn ang="0">
                      <a:pos x="0" y="146"/>
                    </a:cxn>
                    <a:cxn ang="0">
                      <a:pos x="329" y="13"/>
                    </a:cxn>
                  </a:cxnLst>
                  <a:rect l="0" t="0" r="r" b="b"/>
                  <a:pathLst>
                    <a:path w="330" h="147">
                      <a:moveTo>
                        <a:pt x="329" y="13"/>
                      </a:moveTo>
                      <a:lnTo>
                        <a:pt x="329" y="0"/>
                      </a:lnTo>
                      <a:lnTo>
                        <a:pt x="0" y="132"/>
                      </a:lnTo>
                      <a:lnTo>
                        <a:pt x="0" y="146"/>
                      </a:lnTo>
                      <a:lnTo>
                        <a:pt x="329" y="13"/>
                      </a:lnTo>
                    </a:path>
                  </a:pathLst>
                </a:custGeom>
                <a:solidFill>
                  <a:srgbClr val="96969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89" name="Freeform 213"/>
                <p:cNvSpPr>
                  <a:spLocks/>
                </p:cNvSpPr>
                <p:nvPr/>
              </p:nvSpPr>
              <p:spPr bwMode="auto">
                <a:xfrm>
                  <a:off x="2155" y="2976"/>
                  <a:ext cx="308" cy="643"/>
                </a:xfrm>
                <a:custGeom>
                  <a:avLst/>
                  <a:gdLst/>
                  <a:ahLst/>
                  <a:cxnLst>
                    <a:cxn ang="0">
                      <a:pos x="307" y="516"/>
                    </a:cxn>
                    <a:cxn ang="0">
                      <a:pos x="307" y="0"/>
                    </a:cxn>
                    <a:cxn ang="0">
                      <a:pos x="0" y="124"/>
                    </a:cxn>
                    <a:cxn ang="0">
                      <a:pos x="0" y="642"/>
                    </a:cxn>
                    <a:cxn ang="0">
                      <a:pos x="307" y="516"/>
                    </a:cxn>
                  </a:cxnLst>
                  <a:rect l="0" t="0" r="r" b="b"/>
                  <a:pathLst>
                    <a:path w="308" h="643">
                      <a:moveTo>
                        <a:pt x="307" y="516"/>
                      </a:moveTo>
                      <a:lnTo>
                        <a:pt x="307" y="0"/>
                      </a:lnTo>
                      <a:lnTo>
                        <a:pt x="0" y="124"/>
                      </a:lnTo>
                      <a:lnTo>
                        <a:pt x="0" y="642"/>
                      </a:lnTo>
                      <a:lnTo>
                        <a:pt x="307" y="516"/>
                      </a:lnTo>
                    </a:path>
                  </a:pathLst>
                </a:custGeom>
                <a:solidFill>
                  <a:srgbClr val="96969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90" name="Freeform 214"/>
                <p:cNvSpPr>
                  <a:spLocks/>
                </p:cNvSpPr>
                <p:nvPr/>
              </p:nvSpPr>
              <p:spPr bwMode="auto">
                <a:xfrm>
                  <a:off x="2475" y="2976"/>
                  <a:ext cx="24" cy="548"/>
                </a:xfrm>
                <a:custGeom>
                  <a:avLst/>
                  <a:gdLst/>
                  <a:ahLst/>
                  <a:cxnLst>
                    <a:cxn ang="0">
                      <a:pos x="23" y="537"/>
                    </a:cxn>
                    <a:cxn ang="0">
                      <a:pos x="23" y="0"/>
                    </a:cxn>
                    <a:cxn ang="0">
                      <a:pos x="0" y="9"/>
                    </a:cxn>
                    <a:cxn ang="0">
                      <a:pos x="0" y="547"/>
                    </a:cxn>
                    <a:cxn ang="0">
                      <a:pos x="23" y="537"/>
                    </a:cxn>
                  </a:cxnLst>
                  <a:rect l="0" t="0" r="r" b="b"/>
                  <a:pathLst>
                    <a:path w="24" h="548">
                      <a:moveTo>
                        <a:pt x="23" y="537"/>
                      </a:moveTo>
                      <a:lnTo>
                        <a:pt x="23" y="0"/>
                      </a:lnTo>
                      <a:lnTo>
                        <a:pt x="0" y="9"/>
                      </a:lnTo>
                      <a:lnTo>
                        <a:pt x="0" y="547"/>
                      </a:lnTo>
                      <a:lnTo>
                        <a:pt x="23" y="537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91" name="Freeform 215"/>
                <p:cNvSpPr>
                  <a:spLocks/>
                </p:cNvSpPr>
                <p:nvPr/>
              </p:nvSpPr>
              <p:spPr bwMode="auto">
                <a:xfrm>
                  <a:off x="2169" y="2984"/>
                  <a:ext cx="307" cy="661"/>
                </a:xfrm>
                <a:custGeom>
                  <a:avLst/>
                  <a:gdLst/>
                  <a:ahLst/>
                  <a:cxnLst>
                    <a:cxn ang="0">
                      <a:pos x="306" y="518"/>
                    </a:cxn>
                    <a:cxn ang="0">
                      <a:pos x="306" y="0"/>
                    </a:cxn>
                    <a:cxn ang="0">
                      <a:pos x="0" y="125"/>
                    </a:cxn>
                    <a:cxn ang="0">
                      <a:pos x="0" y="660"/>
                    </a:cxn>
                    <a:cxn ang="0">
                      <a:pos x="306" y="518"/>
                    </a:cxn>
                  </a:cxnLst>
                  <a:rect l="0" t="0" r="r" b="b"/>
                  <a:pathLst>
                    <a:path w="307" h="661">
                      <a:moveTo>
                        <a:pt x="306" y="518"/>
                      </a:moveTo>
                      <a:lnTo>
                        <a:pt x="306" y="0"/>
                      </a:lnTo>
                      <a:lnTo>
                        <a:pt x="0" y="125"/>
                      </a:lnTo>
                      <a:lnTo>
                        <a:pt x="0" y="660"/>
                      </a:lnTo>
                      <a:lnTo>
                        <a:pt x="306" y="518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92" name="Freeform 216"/>
                <p:cNvSpPr>
                  <a:spLocks/>
                </p:cNvSpPr>
                <p:nvPr/>
              </p:nvSpPr>
              <p:spPr bwMode="auto">
                <a:xfrm>
                  <a:off x="2169" y="3500"/>
                  <a:ext cx="330" cy="147"/>
                </a:xfrm>
                <a:custGeom>
                  <a:avLst/>
                  <a:gdLst/>
                  <a:ahLst/>
                  <a:cxnLst>
                    <a:cxn ang="0">
                      <a:pos x="329" y="13"/>
                    </a:cxn>
                    <a:cxn ang="0">
                      <a:pos x="329" y="0"/>
                    </a:cxn>
                    <a:cxn ang="0">
                      <a:pos x="0" y="132"/>
                    </a:cxn>
                    <a:cxn ang="0">
                      <a:pos x="0" y="146"/>
                    </a:cxn>
                    <a:cxn ang="0">
                      <a:pos x="329" y="13"/>
                    </a:cxn>
                  </a:cxnLst>
                  <a:rect l="0" t="0" r="r" b="b"/>
                  <a:pathLst>
                    <a:path w="330" h="147">
                      <a:moveTo>
                        <a:pt x="329" y="13"/>
                      </a:moveTo>
                      <a:lnTo>
                        <a:pt x="329" y="0"/>
                      </a:lnTo>
                      <a:lnTo>
                        <a:pt x="0" y="132"/>
                      </a:lnTo>
                      <a:lnTo>
                        <a:pt x="0" y="146"/>
                      </a:lnTo>
                      <a:lnTo>
                        <a:pt x="329" y="13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93" name="Freeform 217"/>
                <p:cNvSpPr>
                  <a:spLocks/>
                </p:cNvSpPr>
                <p:nvPr/>
              </p:nvSpPr>
              <p:spPr bwMode="auto">
                <a:xfrm>
                  <a:off x="2183" y="2989"/>
                  <a:ext cx="308" cy="644"/>
                </a:xfrm>
                <a:custGeom>
                  <a:avLst/>
                  <a:gdLst/>
                  <a:ahLst/>
                  <a:cxnLst>
                    <a:cxn ang="0">
                      <a:pos x="307" y="518"/>
                    </a:cxn>
                    <a:cxn ang="0">
                      <a:pos x="307" y="0"/>
                    </a:cxn>
                    <a:cxn ang="0">
                      <a:pos x="0" y="124"/>
                    </a:cxn>
                    <a:cxn ang="0">
                      <a:pos x="0" y="643"/>
                    </a:cxn>
                    <a:cxn ang="0">
                      <a:pos x="307" y="518"/>
                    </a:cxn>
                  </a:cxnLst>
                  <a:rect l="0" t="0" r="r" b="b"/>
                  <a:pathLst>
                    <a:path w="308" h="644">
                      <a:moveTo>
                        <a:pt x="307" y="518"/>
                      </a:moveTo>
                      <a:lnTo>
                        <a:pt x="307" y="0"/>
                      </a:lnTo>
                      <a:lnTo>
                        <a:pt x="0" y="124"/>
                      </a:lnTo>
                      <a:lnTo>
                        <a:pt x="0" y="643"/>
                      </a:lnTo>
                      <a:lnTo>
                        <a:pt x="307" y="518"/>
                      </a:lnTo>
                    </a:path>
                  </a:pathLst>
                </a:custGeom>
                <a:solidFill>
                  <a:schemeClr val="tx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94" name="Freeform 218"/>
                <p:cNvSpPr>
                  <a:spLocks/>
                </p:cNvSpPr>
                <p:nvPr/>
              </p:nvSpPr>
              <p:spPr bwMode="auto">
                <a:xfrm>
                  <a:off x="2230" y="3105"/>
                  <a:ext cx="220" cy="110"/>
                </a:xfrm>
                <a:custGeom>
                  <a:avLst/>
                  <a:gdLst/>
                  <a:ahLst/>
                  <a:cxnLst>
                    <a:cxn ang="0">
                      <a:pos x="219" y="18"/>
                    </a:cxn>
                    <a:cxn ang="0">
                      <a:pos x="219" y="0"/>
                    </a:cxn>
                    <a:cxn ang="0">
                      <a:pos x="0" y="91"/>
                    </a:cxn>
                    <a:cxn ang="0">
                      <a:pos x="0" y="109"/>
                    </a:cxn>
                    <a:cxn ang="0">
                      <a:pos x="219" y="18"/>
                    </a:cxn>
                  </a:cxnLst>
                  <a:rect l="0" t="0" r="r" b="b"/>
                  <a:pathLst>
                    <a:path w="220" h="110">
                      <a:moveTo>
                        <a:pt x="219" y="18"/>
                      </a:moveTo>
                      <a:lnTo>
                        <a:pt x="219" y="0"/>
                      </a:lnTo>
                      <a:lnTo>
                        <a:pt x="0" y="91"/>
                      </a:lnTo>
                      <a:lnTo>
                        <a:pt x="0" y="109"/>
                      </a:lnTo>
                      <a:lnTo>
                        <a:pt x="219" y="1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95" name="Freeform 219"/>
                <p:cNvSpPr>
                  <a:spLocks/>
                </p:cNvSpPr>
                <p:nvPr/>
              </p:nvSpPr>
              <p:spPr bwMode="auto">
                <a:xfrm>
                  <a:off x="2230" y="3155"/>
                  <a:ext cx="220" cy="111"/>
                </a:xfrm>
                <a:custGeom>
                  <a:avLst/>
                  <a:gdLst/>
                  <a:ahLst/>
                  <a:cxnLst>
                    <a:cxn ang="0">
                      <a:pos x="219" y="18"/>
                    </a:cxn>
                    <a:cxn ang="0">
                      <a:pos x="219" y="0"/>
                    </a:cxn>
                    <a:cxn ang="0">
                      <a:pos x="0" y="92"/>
                    </a:cxn>
                    <a:cxn ang="0">
                      <a:pos x="0" y="110"/>
                    </a:cxn>
                    <a:cxn ang="0">
                      <a:pos x="219" y="18"/>
                    </a:cxn>
                  </a:cxnLst>
                  <a:rect l="0" t="0" r="r" b="b"/>
                  <a:pathLst>
                    <a:path w="220" h="111">
                      <a:moveTo>
                        <a:pt x="219" y="18"/>
                      </a:moveTo>
                      <a:lnTo>
                        <a:pt x="219" y="0"/>
                      </a:lnTo>
                      <a:lnTo>
                        <a:pt x="0" y="92"/>
                      </a:lnTo>
                      <a:lnTo>
                        <a:pt x="0" y="110"/>
                      </a:lnTo>
                      <a:lnTo>
                        <a:pt x="219" y="1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96" name="Freeform 220"/>
                <p:cNvSpPr>
                  <a:spLocks/>
                </p:cNvSpPr>
                <p:nvPr/>
              </p:nvSpPr>
              <p:spPr bwMode="auto">
                <a:xfrm>
                  <a:off x="2230" y="3405"/>
                  <a:ext cx="220" cy="110"/>
                </a:xfrm>
                <a:custGeom>
                  <a:avLst/>
                  <a:gdLst/>
                  <a:ahLst/>
                  <a:cxnLst>
                    <a:cxn ang="0">
                      <a:pos x="219" y="18"/>
                    </a:cxn>
                    <a:cxn ang="0">
                      <a:pos x="219" y="0"/>
                    </a:cxn>
                    <a:cxn ang="0">
                      <a:pos x="0" y="91"/>
                    </a:cxn>
                    <a:cxn ang="0">
                      <a:pos x="0" y="109"/>
                    </a:cxn>
                    <a:cxn ang="0">
                      <a:pos x="219" y="18"/>
                    </a:cxn>
                  </a:cxnLst>
                  <a:rect l="0" t="0" r="r" b="b"/>
                  <a:pathLst>
                    <a:path w="220" h="110">
                      <a:moveTo>
                        <a:pt x="219" y="18"/>
                      </a:moveTo>
                      <a:lnTo>
                        <a:pt x="219" y="0"/>
                      </a:lnTo>
                      <a:lnTo>
                        <a:pt x="0" y="91"/>
                      </a:lnTo>
                      <a:lnTo>
                        <a:pt x="0" y="109"/>
                      </a:lnTo>
                      <a:lnTo>
                        <a:pt x="219" y="1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97" name="Freeform 221"/>
                <p:cNvSpPr>
                  <a:spLocks/>
                </p:cNvSpPr>
                <p:nvPr/>
              </p:nvSpPr>
              <p:spPr bwMode="auto">
                <a:xfrm>
                  <a:off x="2230" y="3457"/>
                  <a:ext cx="220" cy="108"/>
                </a:xfrm>
                <a:custGeom>
                  <a:avLst/>
                  <a:gdLst/>
                  <a:ahLst/>
                  <a:cxnLst>
                    <a:cxn ang="0">
                      <a:pos x="219" y="17"/>
                    </a:cxn>
                    <a:cxn ang="0">
                      <a:pos x="219" y="0"/>
                    </a:cxn>
                    <a:cxn ang="0">
                      <a:pos x="0" y="89"/>
                    </a:cxn>
                    <a:cxn ang="0">
                      <a:pos x="0" y="107"/>
                    </a:cxn>
                    <a:cxn ang="0">
                      <a:pos x="219" y="17"/>
                    </a:cxn>
                  </a:cxnLst>
                  <a:rect l="0" t="0" r="r" b="b"/>
                  <a:pathLst>
                    <a:path w="220" h="108">
                      <a:moveTo>
                        <a:pt x="219" y="17"/>
                      </a:moveTo>
                      <a:lnTo>
                        <a:pt x="219" y="0"/>
                      </a:lnTo>
                      <a:lnTo>
                        <a:pt x="0" y="89"/>
                      </a:lnTo>
                      <a:lnTo>
                        <a:pt x="0" y="107"/>
                      </a:lnTo>
                      <a:lnTo>
                        <a:pt x="219" y="17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98" name="Freeform 222"/>
                <p:cNvSpPr>
                  <a:spLocks/>
                </p:cNvSpPr>
                <p:nvPr/>
              </p:nvSpPr>
              <p:spPr bwMode="auto">
                <a:xfrm>
                  <a:off x="2230" y="3280"/>
                  <a:ext cx="96" cy="59"/>
                </a:xfrm>
                <a:custGeom>
                  <a:avLst/>
                  <a:gdLst/>
                  <a:ahLst/>
                  <a:cxnLst>
                    <a:cxn ang="0">
                      <a:pos x="95" y="17"/>
                    </a:cxn>
                    <a:cxn ang="0">
                      <a:pos x="95" y="0"/>
                    </a:cxn>
                    <a:cxn ang="0">
                      <a:pos x="0" y="40"/>
                    </a:cxn>
                    <a:cxn ang="0">
                      <a:pos x="0" y="58"/>
                    </a:cxn>
                    <a:cxn ang="0">
                      <a:pos x="95" y="17"/>
                    </a:cxn>
                  </a:cxnLst>
                  <a:rect l="0" t="0" r="r" b="b"/>
                  <a:pathLst>
                    <a:path w="96" h="59">
                      <a:moveTo>
                        <a:pt x="95" y="17"/>
                      </a:moveTo>
                      <a:lnTo>
                        <a:pt x="95" y="0"/>
                      </a:lnTo>
                      <a:lnTo>
                        <a:pt x="0" y="40"/>
                      </a:lnTo>
                      <a:lnTo>
                        <a:pt x="0" y="58"/>
                      </a:lnTo>
                      <a:lnTo>
                        <a:pt x="95" y="17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399" name="Freeform 223"/>
                <p:cNvSpPr>
                  <a:spLocks/>
                </p:cNvSpPr>
                <p:nvPr/>
              </p:nvSpPr>
              <p:spPr bwMode="auto">
                <a:xfrm>
                  <a:off x="2230" y="3329"/>
                  <a:ext cx="96" cy="61"/>
                </a:xfrm>
                <a:custGeom>
                  <a:avLst/>
                  <a:gdLst/>
                  <a:ahLst/>
                  <a:cxnLst>
                    <a:cxn ang="0">
                      <a:pos x="95" y="18"/>
                    </a:cxn>
                    <a:cxn ang="0">
                      <a:pos x="95" y="0"/>
                    </a:cxn>
                    <a:cxn ang="0">
                      <a:pos x="0" y="41"/>
                    </a:cxn>
                    <a:cxn ang="0">
                      <a:pos x="0" y="60"/>
                    </a:cxn>
                    <a:cxn ang="0">
                      <a:pos x="95" y="18"/>
                    </a:cxn>
                  </a:cxnLst>
                  <a:rect l="0" t="0" r="r" b="b"/>
                  <a:pathLst>
                    <a:path w="96" h="61">
                      <a:moveTo>
                        <a:pt x="95" y="18"/>
                      </a:moveTo>
                      <a:lnTo>
                        <a:pt x="95" y="0"/>
                      </a:lnTo>
                      <a:lnTo>
                        <a:pt x="0" y="41"/>
                      </a:lnTo>
                      <a:lnTo>
                        <a:pt x="0" y="60"/>
                      </a:lnTo>
                      <a:lnTo>
                        <a:pt x="95" y="1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400" name="Freeform 224"/>
                <p:cNvSpPr>
                  <a:spLocks/>
                </p:cNvSpPr>
                <p:nvPr/>
              </p:nvSpPr>
              <p:spPr bwMode="auto">
                <a:xfrm>
                  <a:off x="2230" y="3380"/>
                  <a:ext cx="96" cy="60"/>
                </a:xfrm>
                <a:custGeom>
                  <a:avLst/>
                  <a:gdLst/>
                  <a:ahLst/>
                  <a:cxnLst>
                    <a:cxn ang="0">
                      <a:pos x="95" y="17"/>
                    </a:cxn>
                    <a:cxn ang="0">
                      <a:pos x="95" y="0"/>
                    </a:cxn>
                    <a:cxn ang="0">
                      <a:pos x="0" y="41"/>
                    </a:cxn>
                    <a:cxn ang="0">
                      <a:pos x="0" y="59"/>
                    </a:cxn>
                    <a:cxn ang="0">
                      <a:pos x="95" y="17"/>
                    </a:cxn>
                  </a:cxnLst>
                  <a:rect l="0" t="0" r="r" b="b"/>
                  <a:pathLst>
                    <a:path w="96" h="60">
                      <a:moveTo>
                        <a:pt x="95" y="17"/>
                      </a:moveTo>
                      <a:lnTo>
                        <a:pt x="95" y="0"/>
                      </a:lnTo>
                      <a:lnTo>
                        <a:pt x="0" y="41"/>
                      </a:lnTo>
                      <a:lnTo>
                        <a:pt x="0" y="59"/>
                      </a:lnTo>
                      <a:lnTo>
                        <a:pt x="95" y="17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401" name="Freeform 225"/>
                <p:cNvSpPr>
                  <a:spLocks/>
                </p:cNvSpPr>
                <p:nvPr/>
              </p:nvSpPr>
              <p:spPr bwMode="auto">
                <a:xfrm>
                  <a:off x="2356" y="3225"/>
                  <a:ext cx="95" cy="60"/>
                </a:xfrm>
                <a:custGeom>
                  <a:avLst/>
                  <a:gdLst/>
                  <a:ahLst/>
                  <a:cxnLst>
                    <a:cxn ang="0">
                      <a:pos x="94" y="17"/>
                    </a:cxn>
                    <a:cxn ang="0">
                      <a:pos x="94" y="0"/>
                    </a:cxn>
                    <a:cxn ang="0">
                      <a:pos x="0" y="41"/>
                    </a:cxn>
                    <a:cxn ang="0">
                      <a:pos x="0" y="59"/>
                    </a:cxn>
                    <a:cxn ang="0">
                      <a:pos x="94" y="17"/>
                    </a:cxn>
                  </a:cxnLst>
                  <a:rect l="0" t="0" r="r" b="b"/>
                  <a:pathLst>
                    <a:path w="95" h="60">
                      <a:moveTo>
                        <a:pt x="94" y="17"/>
                      </a:moveTo>
                      <a:lnTo>
                        <a:pt x="94" y="0"/>
                      </a:lnTo>
                      <a:lnTo>
                        <a:pt x="0" y="41"/>
                      </a:lnTo>
                      <a:lnTo>
                        <a:pt x="0" y="59"/>
                      </a:lnTo>
                      <a:lnTo>
                        <a:pt x="94" y="17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402" name="Freeform 226"/>
                <p:cNvSpPr>
                  <a:spLocks/>
                </p:cNvSpPr>
                <p:nvPr/>
              </p:nvSpPr>
              <p:spPr bwMode="auto">
                <a:xfrm>
                  <a:off x="2356" y="3276"/>
                  <a:ext cx="95" cy="59"/>
                </a:xfrm>
                <a:custGeom>
                  <a:avLst/>
                  <a:gdLst/>
                  <a:ahLst/>
                  <a:cxnLst>
                    <a:cxn ang="0">
                      <a:pos x="94" y="17"/>
                    </a:cxn>
                    <a:cxn ang="0">
                      <a:pos x="94" y="0"/>
                    </a:cxn>
                    <a:cxn ang="0">
                      <a:pos x="0" y="40"/>
                    </a:cxn>
                    <a:cxn ang="0">
                      <a:pos x="0" y="58"/>
                    </a:cxn>
                    <a:cxn ang="0">
                      <a:pos x="94" y="17"/>
                    </a:cxn>
                  </a:cxnLst>
                  <a:rect l="0" t="0" r="r" b="b"/>
                  <a:pathLst>
                    <a:path w="95" h="59">
                      <a:moveTo>
                        <a:pt x="94" y="17"/>
                      </a:moveTo>
                      <a:lnTo>
                        <a:pt x="94" y="0"/>
                      </a:lnTo>
                      <a:lnTo>
                        <a:pt x="0" y="40"/>
                      </a:lnTo>
                      <a:lnTo>
                        <a:pt x="0" y="58"/>
                      </a:lnTo>
                      <a:lnTo>
                        <a:pt x="94" y="17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8403" name="Freeform 227"/>
                <p:cNvSpPr>
                  <a:spLocks/>
                </p:cNvSpPr>
                <p:nvPr/>
              </p:nvSpPr>
              <p:spPr bwMode="auto">
                <a:xfrm>
                  <a:off x="2356" y="3325"/>
                  <a:ext cx="95" cy="60"/>
                </a:xfrm>
                <a:custGeom>
                  <a:avLst/>
                  <a:gdLst/>
                  <a:ahLst/>
                  <a:cxnLst>
                    <a:cxn ang="0">
                      <a:pos x="94" y="18"/>
                    </a:cxn>
                    <a:cxn ang="0">
                      <a:pos x="94" y="0"/>
                    </a:cxn>
                    <a:cxn ang="0">
                      <a:pos x="0" y="41"/>
                    </a:cxn>
                    <a:cxn ang="0">
                      <a:pos x="0" y="59"/>
                    </a:cxn>
                    <a:cxn ang="0">
                      <a:pos x="94" y="18"/>
                    </a:cxn>
                  </a:cxnLst>
                  <a:rect l="0" t="0" r="r" b="b"/>
                  <a:pathLst>
                    <a:path w="95" h="60">
                      <a:moveTo>
                        <a:pt x="94" y="18"/>
                      </a:moveTo>
                      <a:lnTo>
                        <a:pt x="94" y="0"/>
                      </a:lnTo>
                      <a:lnTo>
                        <a:pt x="0" y="41"/>
                      </a:lnTo>
                      <a:lnTo>
                        <a:pt x="0" y="59"/>
                      </a:lnTo>
                      <a:lnTo>
                        <a:pt x="94" y="1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  <p:sp>
          <p:nvSpPr>
            <p:cNvPr id="178404" name="Line 228"/>
            <p:cNvSpPr>
              <a:spLocks noChangeShapeType="1"/>
            </p:cNvSpPr>
            <p:nvPr/>
          </p:nvSpPr>
          <p:spPr bwMode="auto">
            <a:xfrm flipV="1">
              <a:off x="1632" y="2832"/>
              <a:ext cx="528" cy="0"/>
            </a:xfrm>
            <a:prstGeom prst="line">
              <a:avLst/>
            </a:prstGeom>
            <a:noFill/>
            <a:ln w="50800">
              <a:solidFill>
                <a:srgbClr val="0066FF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F166F-37AA-40B3-8EC2-BF64C987F832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解除保留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512175" cy="2168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解除保留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(Release Hold)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係指解除訂單暫停的狀態，以繼續下一個階段的工作流程。</a:t>
            </a:r>
          </a:p>
          <a:p>
            <a:pPr>
              <a:lnSpc>
                <a:spcPct val="90000"/>
              </a:lnSpc>
            </a:pP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解除保留如何發生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?</a:t>
            </a:r>
          </a:p>
          <a:p>
            <a:pPr lvl="1">
              <a:lnSpc>
                <a:spcPct val="90000"/>
              </a:lnSpc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系統自動解除，例如：信用額度已足</a:t>
            </a:r>
          </a:p>
          <a:p>
            <a:pPr lvl="1">
              <a:lnSpc>
                <a:spcPct val="90000"/>
              </a:lnSpc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人工解除，例如：工程部門已核准</a:t>
            </a:r>
          </a:p>
        </p:txBody>
      </p:sp>
      <p:grpSp>
        <p:nvGrpSpPr>
          <p:cNvPr id="179204" name="Group 4"/>
          <p:cNvGrpSpPr>
            <a:grpSpLocks/>
          </p:cNvGrpSpPr>
          <p:nvPr/>
        </p:nvGrpSpPr>
        <p:grpSpPr bwMode="auto">
          <a:xfrm>
            <a:off x="650825" y="3874540"/>
            <a:ext cx="1641475" cy="1595438"/>
            <a:chOff x="720" y="2496"/>
            <a:chExt cx="1034" cy="1005"/>
          </a:xfrm>
        </p:grpSpPr>
        <p:grpSp>
          <p:nvGrpSpPr>
            <p:cNvPr id="179205" name="Group 5"/>
            <p:cNvGrpSpPr>
              <a:grpSpLocks/>
            </p:cNvGrpSpPr>
            <p:nvPr/>
          </p:nvGrpSpPr>
          <p:grpSpPr bwMode="auto">
            <a:xfrm>
              <a:off x="916" y="2496"/>
              <a:ext cx="712" cy="710"/>
              <a:chOff x="4160" y="3035"/>
              <a:chExt cx="712" cy="710"/>
            </a:xfrm>
          </p:grpSpPr>
          <p:grpSp>
            <p:nvGrpSpPr>
              <p:cNvPr id="179206" name="Group 6"/>
              <p:cNvGrpSpPr>
                <a:grpSpLocks/>
              </p:cNvGrpSpPr>
              <p:nvPr/>
            </p:nvGrpSpPr>
            <p:grpSpPr bwMode="auto">
              <a:xfrm>
                <a:off x="4160" y="3035"/>
                <a:ext cx="457" cy="482"/>
                <a:chOff x="4160" y="3035"/>
                <a:chExt cx="457" cy="482"/>
              </a:xfrm>
            </p:grpSpPr>
            <p:sp>
              <p:nvSpPr>
                <p:cNvPr id="179207" name="Freeform 7"/>
                <p:cNvSpPr>
                  <a:spLocks/>
                </p:cNvSpPr>
                <p:nvPr/>
              </p:nvSpPr>
              <p:spPr bwMode="auto">
                <a:xfrm>
                  <a:off x="4167" y="3298"/>
                  <a:ext cx="445" cy="219"/>
                </a:xfrm>
                <a:custGeom>
                  <a:avLst/>
                  <a:gdLst/>
                  <a:ahLst/>
                  <a:cxnLst>
                    <a:cxn ang="0">
                      <a:pos x="132" y="218"/>
                    </a:cxn>
                    <a:cxn ang="0">
                      <a:pos x="444" y="151"/>
                    </a:cxn>
                    <a:cxn ang="0">
                      <a:pos x="444" y="118"/>
                    </a:cxn>
                    <a:cxn ang="0">
                      <a:pos x="249" y="0"/>
                    </a:cxn>
                    <a:cxn ang="0">
                      <a:pos x="0" y="35"/>
                    </a:cxn>
                    <a:cxn ang="0">
                      <a:pos x="0" y="53"/>
                    </a:cxn>
                    <a:cxn ang="0">
                      <a:pos x="132" y="218"/>
                    </a:cxn>
                  </a:cxnLst>
                  <a:rect l="0" t="0" r="r" b="b"/>
                  <a:pathLst>
                    <a:path w="445" h="219">
                      <a:moveTo>
                        <a:pt x="132" y="218"/>
                      </a:moveTo>
                      <a:lnTo>
                        <a:pt x="444" y="151"/>
                      </a:lnTo>
                      <a:lnTo>
                        <a:pt x="444" y="118"/>
                      </a:lnTo>
                      <a:lnTo>
                        <a:pt x="249" y="0"/>
                      </a:lnTo>
                      <a:lnTo>
                        <a:pt x="0" y="35"/>
                      </a:lnTo>
                      <a:lnTo>
                        <a:pt x="0" y="53"/>
                      </a:lnTo>
                      <a:lnTo>
                        <a:pt x="132" y="218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08" name="Freeform 8"/>
                <p:cNvSpPr>
                  <a:spLocks/>
                </p:cNvSpPr>
                <p:nvPr/>
              </p:nvSpPr>
              <p:spPr bwMode="auto">
                <a:xfrm>
                  <a:off x="4160" y="3210"/>
                  <a:ext cx="457" cy="287"/>
                </a:xfrm>
                <a:custGeom>
                  <a:avLst/>
                  <a:gdLst/>
                  <a:ahLst/>
                  <a:cxnLst>
                    <a:cxn ang="0">
                      <a:pos x="138" y="286"/>
                    </a:cxn>
                    <a:cxn ang="0">
                      <a:pos x="456" y="219"/>
                    </a:cxn>
                    <a:cxn ang="0">
                      <a:pos x="456" y="123"/>
                    </a:cxn>
                    <a:cxn ang="0">
                      <a:pos x="237" y="0"/>
                    </a:cxn>
                    <a:cxn ang="0">
                      <a:pos x="0" y="40"/>
                    </a:cxn>
                    <a:cxn ang="0">
                      <a:pos x="0" y="113"/>
                    </a:cxn>
                    <a:cxn ang="0">
                      <a:pos x="138" y="286"/>
                    </a:cxn>
                  </a:cxnLst>
                  <a:rect l="0" t="0" r="r" b="b"/>
                  <a:pathLst>
                    <a:path w="457" h="287">
                      <a:moveTo>
                        <a:pt x="138" y="286"/>
                      </a:moveTo>
                      <a:lnTo>
                        <a:pt x="456" y="219"/>
                      </a:lnTo>
                      <a:lnTo>
                        <a:pt x="456" y="123"/>
                      </a:lnTo>
                      <a:lnTo>
                        <a:pt x="237" y="0"/>
                      </a:lnTo>
                      <a:lnTo>
                        <a:pt x="0" y="40"/>
                      </a:lnTo>
                      <a:lnTo>
                        <a:pt x="0" y="113"/>
                      </a:lnTo>
                      <a:lnTo>
                        <a:pt x="138" y="286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09" name="Freeform 9"/>
                <p:cNvSpPr>
                  <a:spLocks/>
                </p:cNvSpPr>
                <p:nvPr/>
              </p:nvSpPr>
              <p:spPr bwMode="auto">
                <a:xfrm>
                  <a:off x="4188" y="3048"/>
                  <a:ext cx="399" cy="322"/>
                </a:xfrm>
                <a:custGeom>
                  <a:avLst/>
                  <a:gdLst/>
                  <a:ahLst/>
                  <a:cxnLst>
                    <a:cxn ang="0">
                      <a:pos x="104" y="321"/>
                    </a:cxn>
                    <a:cxn ang="0">
                      <a:pos x="398" y="275"/>
                    </a:cxn>
                    <a:cxn ang="0">
                      <a:pos x="380" y="19"/>
                    </a:cxn>
                    <a:cxn ang="0">
                      <a:pos x="362" y="1"/>
                    </a:cxn>
                    <a:cxn ang="0">
                      <a:pos x="102" y="0"/>
                    </a:cxn>
                    <a:cxn ang="0">
                      <a:pos x="39" y="20"/>
                    </a:cxn>
                    <a:cxn ang="0">
                      <a:pos x="2" y="42"/>
                    </a:cxn>
                    <a:cxn ang="0">
                      <a:pos x="0" y="210"/>
                    </a:cxn>
                    <a:cxn ang="0">
                      <a:pos x="104" y="321"/>
                    </a:cxn>
                  </a:cxnLst>
                  <a:rect l="0" t="0" r="r" b="b"/>
                  <a:pathLst>
                    <a:path w="399" h="322">
                      <a:moveTo>
                        <a:pt x="104" y="321"/>
                      </a:moveTo>
                      <a:lnTo>
                        <a:pt x="398" y="275"/>
                      </a:lnTo>
                      <a:lnTo>
                        <a:pt x="380" y="19"/>
                      </a:lnTo>
                      <a:lnTo>
                        <a:pt x="362" y="1"/>
                      </a:lnTo>
                      <a:lnTo>
                        <a:pt x="102" y="0"/>
                      </a:lnTo>
                      <a:lnTo>
                        <a:pt x="39" y="20"/>
                      </a:lnTo>
                      <a:lnTo>
                        <a:pt x="2" y="42"/>
                      </a:lnTo>
                      <a:lnTo>
                        <a:pt x="0" y="210"/>
                      </a:lnTo>
                      <a:lnTo>
                        <a:pt x="104" y="321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10" name="Freeform 10"/>
                <p:cNvSpPr>
                  <a:spLocks/>
                </p:cNvSpPr>
                <p:nvPr/>
              </p:nvSpPr>
              <p:spPr bwMode="auto">
                <a:xfrm>
                  <a:off x="4165" y="3262"/>
                  <a:ext cx="140" cy="235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0" y="0"/>
                    </a:cxn>
                    <a:cxn ang="0">
                      <a:pos x="139" y="121"/>
                    </a:cxn>
                    <a:cxn ang="0">
                      <a:pos x="139" y="234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140" h="235">
                      <a:moveTo>
                        <a:pt x="0" y="72"/>
                      </a:moveTo>
                      <a:lnTo>
                        <a:pt x="0" y="0"/>
                      </a:lnTo>
                      <a:lnTo>
                        <a:pt x="139" y="121"/>
                      </a:lnTo>
                      <a:lnTo>
                        <a:pt x="139" y="234"/>
                      </a:lnTo>
                      <a:lnTo>
                        <a:pt x="0" y="72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11" name="Freeform 11"/>
                <p:cNvSpPr>
                  <a:spLocks/>
                </p:cNvSpPr>
                <p:nvPr/>
              </p:nvSpPr>
              <p:spPr bwMode="auto">
                <a:xfrm>
                  <a:off x="4185" y="3035"/>
                  <a:ext cx="407" cy="322"/>
                </a:xfrm>
                <a:custGeom>
                  <a:avLst/>
                  <a:gdLst/>
                  <a:ahLst/>
                  <a:cxnLst>
                    <a:cxn ang="0">
                      <a:pos x="51" y="250"/>
                    </a:cxn>
                    <a:cxn ang="0">
                      <a:pos x="112" y="321"/>
                    </a:cxn>
                    <a:cxn ang="0">
                      <a:pos x="406" y="275"/>
                    </a:cxn>
                    <a:cxn ang="0">
                      <a:pos x="387" y="18"/>
                    </a:cxn>
                    <a:cxn ang="0">
                      <a:pos x="369" y="0"/>
                    </a:cxn>
                    <a:cxn ang="0">
                      <a:pos x="110" y="0"/>
                    </a:cxn>
                    <a:cxn ang="0">
                      <a:pos x="46" y="20"/>
                    </a:cxn>
                    <a:cxn ang="0">
                      <a:pos x="9" y="22"/>
                    </a:cxn>
                    <a:cxn ang="0">
                      <a:pos x="0" y="30"/>
                    </a:cxn>
                    <a:cxn ang="0">
                      <a:pos x="0" y="218"/>
                    </a:cxn>
                    <a:cxn ang="0">
                      <a:pos x="51" y="250"/>
                    </a:cxn>
                  </a:cxnLst>
                  <a:rect l="0" t="0" r="r" b="b"/>
                  <a:pathLst>
                    <a:path w="407" h="322">
                      <a:moveTo>
                        <a:pt x="51" y="250"/>
                      </a:moveTo>
                      <a:lnTo>
                        <a:pt x="112" y="321"/>
                      </a:lnTo>
                      <a:lnTo>
                        <a:pt x="406" y="275"/>
                      </a:lnTo>
                      <a:lnTo>
                        <a:pt x="387" y="18"/>
                      </a:lnTo>
                      <a:lnTo>
                        <a:pt x="369" y="0"/>
                      </a:lnTo>
                      <a:lnTo>
                        <a:pt x="110" y="0"/>
                      </a:lnTo>
                      <a:lnTo>
                        <a:pt x="46" y="20"/>
                      </a:lnTo>
                      <a:lnTo>
                        <a:pt x="9" y="22"/>
                      </a:lnTo>
                      <a:lnTo>
                        <a:pt x="0" y="30"/>
                      </a:lnTo>
                      <a:lnTo>
                        <a:pt x="0" y="218"/>
                      </a:lnTo>
                      <a:lnTo>
                        <a:pt x="51" y="250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12" name="Freeform 12"/>
                <p:cNvSpPr>
                  <a:spLocks/>
                </p:cNvSpPr>
                <p:nvPr/>
              </p:nvSpPr>
              <p:spPr bwMode="auto">
                <a:xfrm>
                  <a:off x="4192" y="3064"/>
                  <a:ext cx="55" cy="223"/>
                </a:xfrm>
                <a:custGeom>
                  <a:avLst/>
                  <a:gdLst/>
                  <a:ahLst/>
                  <a:cxnLst>
                    <a:cxn ang="0">
                      <a:pos x="0" y="181"/>
                    </a:cxn>
                    <a:cxn ang="0">
                      <a:pos x="2" y="3"/>
                    </a:cxn>
                    <a:cxn ang="0">
                      <a:pos x="47" y="0"/>
                    </a:cxn>
                    <a:cxn ang="0">
                      <a:pos x="54" y="222"/>
                    </a:cxn>
                    <a:cxn ang="0">
                      <a:pos x="0" y="181"/>
                    </a:cxn>
                  </a:cxnLst>
                  <a:rect l="0" t="0" r="r" b="b"/>
                  <a:pathLst>
                    <a:path w="55" h="223">
                      <a:moveTo>
                        <a:pt x="0" y="181"/>
                      </a:moveTo>
                      <a:lnTo>
                        <a:pt x="2" y="3"/>
                      </a:lnTo>
                      <a:lnTo>
                        <a:pt x="47" y="0"/>
                      </a:lnTo>
                      <a:lnTo>
                        <a:pt x="54" y="222"/>
                      </a:lnTo>
                      <a:lnTo>
                        <a:pt x="0" y="181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13" name="Freeform 13"/>
                <p:cNvSpPr>
                  <a:spLocks/>
                </p:cNvSpPr>
                <p:nvPr/>
              </p:nvSpPr>
              <p:spPr bwMode="auto">
                <a:xfrm>
                  <a:off x="4252" y="3046"/>
                  <a:ext cx="53" cy="302"/>
                </a:xfrm>
                <a:custGeom>
                  <a:avLst/>
                  <a:gdLst/>
                  <a:ahLst/>
                  <a:cxnLst>
                    <a:cxn ang="0">
                      <a:pos x="3" y="254"/>
                    </a:cxn>
                    <a:cxn ang="0">
                      <a:pos x="52" y="301"/>
                    </a:cxn>
                    <a:cxn ang="0">
                      <a:pos x="45" y="0"/>
                    </a:cxn>
                    <a:cxn ang="0">
                      <a:pos x="0" y="10"/>
                    </a:cxn>
                    <a:cxn ang="0">
                      <a:pos x="3" y="254"/>
                    </a:cxn>
                  </a:cxnLst>
                  <a:rect l="0" t="0" r="r" b="b"/>
                  <a:pathLst>
                    <a:path w="53" h="302">
                      <a:moveTo>
                        <a:pt x="3" y="254"/>
                      </a:moveTo>
                      <a:lnTo>
                        <a:pt x="52" y="301"/>
                      </a:lnTo>
                      <a:lnTo>
                        <a:pt x="45" y="0"/>
                      </a:lnTo>
                      <a:lnTo>
                        <a:pt x="0" y="10"/>
                      </a:lnTo>
                      <a:lnTo>
                        <a:pt x="3" y="254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1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4324" y="3349"/>
                  <a:ext cx="260" cy="44"/>
                </a:xfrm>
                <a:prstGeom prst="line">
                  <a:avLst/>
                </a:prstGeom>
                <a:noFill/>
                <a:ln w="9525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15" name="Freeform 15"/>
                <p:cNvSpPr>
                  <a:spLocks/>
                </p:cNvSpPr>
                <p:nvPr/>
              </p:nvSpPr>
              <p:spPr bwMode="auto">
                <a:xfrm>
                  <a:off x="4324" y="3349"/>
                  <a:ext cx="261" cy="45"/>
                </a:xfrm>
                <a:custGeom>
                  <a:avLst/>
                  <a:gdLst/>
                  <a:ahLst/>
                  <a:cxnLst>
                    <a:cxn ang="0">
                      <a:pos x="0" y="44"/>
                    </a:cxn>
                    <a:cxn ang="0">
                      <a:pos x="260" y="0"/>
                    </a:cxn>
                    <a:cxn ang="0">
                      <a:pos x="0" y="44"/>
                    </a:cxn>
                  </a:cxnLst>
                  <a:rect l="0" t="0" r="r" b="b"/>
                  <a:pathLst>
                    <a:path w="261" h="45">
                      <a:moveTo>
                        <a:pt x="0" y="44"/>
                      </a:moveTo>
                      <a:lnTo>
                        <a:pt x="260" y="0"/>
                      </a:lnTo>
                      <a:lnTo>
                        <a:pt x="0" y="44"/>
                      </a:lnTo>
                    </a:path>
                  </a:pathLst>
                </a:custGeom>
                <a:noFill/>
                <a:ln w="12700" cap="rnd" cmpd="sng">
                  <a:solidFill>
                    <a:srgbClr val="4C4C4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16" name="Freeform 16"/>
                <p:cNvSpPr>
                  <a:spLocks/>
                </p:cNvSpPr>
                <p:nvPr/>
              </p:nvSpPr>
              <p:spPr bwMode="auto">
                <a:xfrm>
                  <a:off x="4338" y="3383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5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5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17" name="Freeform 17"/>
                <p:cNvSpPr>
                  <a:spLocks/>
                </p:cNvSpPr>
                <p:nvPr/>
              </p:nvSpPr>
              <p:spPr bwMode="auto">
                <a:xfrm>
                  <a:off x="4338" y="3383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5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5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noFill/>
                <a:ln w="12700" cap="rnd" cmpd="sng">
                  <a:solidFill>
                    <a:srgbClr val="4C4C4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18" name="Freeform 18"/>
                <p:cNvSpPr>
                  <a:spLocks/>
                </p:cNvSpPr>
                <p:nvPr/>
              </p:nvSpPr>
              <p:spPr bwMode="auto">
                <a:xfrm>
                  <a:off x="4413" y="3371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4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4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19" name="Freeform 19"/>
                <p:cNvSpPr>
                  <a:spLocks/>
                </p:cNvSpPr>
                <p:nvPr/>
              </p:nvSpPr>
              <p:spPr bwMode="auto">
                <a:xfrm>
                  <a:off x="4413" y="3371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4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4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noFill/>
                <a:ln w="12700" cap="rnd" cmpd="sng">
                  <a:solidFill>
                    <a:srgbClr val="4C4C4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20" name="Freeform 20"/>
                <p:cNvSpPr>
                  <a:spLocks/>
                </p:cNvSpPr>
                <p:nvPr/>
              </p:nvSpPr>
              <p:spPr bwMode="auto">
                <a:xfrm>
                  <a:off x="4333" y="3067"/>
                  <a:ext cx="222" cy="241"/>
                </a:xfrm>
                <a:custGeom>
                  <a:avLst/>
                  <a:gdLst/>
                  <a:ahLst/>
                  <a:cxnLst>
                    <a:cxn ang="0">
                      <a:pos x="221" y="211"/>
                    </a:cxn>
                    <a:cxn ang="0">
                      <a:pos x="6" y="240"/>
                    </a:cxn>
                    <a:cxn ang="0">
                      <a:pos x="0" y="3"/>
                    </a:cxn>
                    <a:cxn ang="0">
                      <a:pos x="204" y="0"/>
                    </a:cxn>
                    <a:cxn ang="0">
                      <a:pos x="221" y="211"/>
                    </a:cxn>
                  </a:cxnLst>
                  <a:rect l="0" t="0" r="r" b="b"/>
                  <a:pathLst>
                    <a:path w="222" h="241">
                      <a:moveTo>
                        <a:pt x="221" y="211"/>
                      </a:moveTo>
                      <a:lnTo>
                        <a:pt x="6" y="240"/>
                      </a:lnTo>
                      <a:lnTo>
                        <a:pt x="0" y="3"/>
                      </a:lnTo>
                      <a:lnTo>
                        <a:pt x="204" y="0"/>
                      </a:lnTo>
                      <a:lnTo>
                        <a:pt x="221" y="211"/>
                      </a:lnTo>
                    </a:path>
                  </a:pathLst>
                </a:custGeom>
                <a:solidFill>
                  <a:srgbClr val="03289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21" name="Freeform 21"/>
                <p:cNvSpPr>
                  <a:spLocks/>
                </p:cNvSpPr>
                <p:nvPr/>
              </p:nvSpPr>
              <p:spPr bwMode="auto">
                <a:xfrm>
                  <a:off x="4358" y="3094"/>
                  <a:ext cx="172" cy="188"/>
                </a:xfrm>
                <a:custGeom>
                  <a:avLst/>
                  <a:gdLst/>
                  <a:ahLst/>
                  <a:cxnLst>
                    <a:cxn ang="0">
                      <a:pos x="171" y="164"/>
                    </a:cxn>
                    <a:cxn ang="0">
                      <a:pos x="4" y="187"/>
                    </a:cxn>
                    <a:cxn ang="0">
                      <a:pos x="0" y="2"/>
                    </a:cxn>
                    <a:cxn ang="0">
                      <a:pos x="159" y="0"/>
                    </a:cxn>
                    <a:cxn ang="0">
                      <a:pos x="171" y="164"/>
                    </a:cxn>
                  </a:cxnLst>
                  <a:rect l="0" t="0" r="r" b="b"/>
                  <a:pathLst>
                    <a:path w="172" h="188">
                      <a:moveTo>
                        <a:pt x="171" y="164"/>
                      </a:moveTo>
                      <a:lnTo>
                        <a:pt x="4" y="187"/>
                      </a:lnTo>
                      <a:lnTo>
                        <a:pt x="0" y="2"/>
                      </a:lnTo>
                      <a:lnTo>
                        <a:pt x="159" y="0"/>
                      </a:lnTo>
                      <a:lnTo>
                        <a:pt x="171" y="164"/>
                      </a:lnTo>
                    </a:path>
                  </a:pathLst>
                </a:custGeom>
                <a:solidFill>
                  <a:srgbClr val="AABFF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22" name="Freeform 22"/>
                <p:cNvSpPr>
                  <a:spLocks/>
                </p:cNvSpPr>
                <p:nvPr/>
              </p:nvSpPr>
              <p:spPr bwMode="auto">
                <a:xfrm>
                  <a:off x="4369" y="3119"/>
                  <a:ext cx="140" cy="18"/>
                </a:xfrm>
                <a:custGeom>
                  <a:avLst/>
                  <a:gdLst/>
                  <a:ahLst/>
                  <a:cxnLst>
                    <a:cxn ang="0">
                      <a:pos x="139" y="13"/>
                    </a:cxn>
                    <a:cxn ang="0">
                      <a:pos x="0" y="17"/>
                    </a:cxn>
                    <a:cxn ang="0">
                      <a:pos x="1" y="2"/>
                    </a:cxn>
                    <a:cxn ang="0">
                      <a:pos x="137" y="0"/>
                    </a:cxn>
                    <a:cxn ang="0">
                      <a:pos x="139" y="13"/>
                    </a:cxn>
                  </a:cxnLst>
                  <a:rect l="0" t="0" r="r" b="b"/>
                  <a:pathLst>
                    <a:path w="140" h="18">
                      <a:moveTo>
                        <a:pt x="139" y="13"/>
                      </a:moveTo>
                      <a:lnTo>
                        <a:pt x="0" y="17"/>
                      </a:lnTo>
                      <a:lnTo>
                        <a:pt x="1" y="2"/>
                      </a:lnTo>
                      <a:lnTo>
                        <a:pt x="137" y="0"/>
                      </a:lnTo>
                      <a:lnTo>
                        <a:pt x="139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23" name="Freeform 23"/>
                <p:cNvSpPr>
                  <a:spLocks/>
                </p:cNvSpPr>
                <p:nvPr/>
              </p:nvSpPr>
              <p:spPr bwMode="auto">
                <a:xfrm>
                  <a:off x="4371" y="3152"/>
                  <a:ext cx="140" cy="18"/>
                </a:xfrm>
                <a:custGeom>
                  <a:avLst/>
                  <a:gdLst/>
                  <a:ahLst/>
                  <a:cxnLst>
                    <a:cxn ang="0">
                      <a:pos x="139" y="13"/>
                    </a:cxn>
                    <a:cxn ang="0">
                      <a:pos x="0" y="17"/>
                    </a:cxn>
                    <a:cxn ang="0">
                      <a:pos x="1" y="2"/>
                    </a:cxn>
                    <a:cxn ang="0">
                      <a:pos x="137" y="0"/>
                    </a:cxn>
                    <a:cxn ang="0">
                      <a:pos x="139" y="13"/>
                    </a:cxn>
                  </a:cxnLst>
                  <a:rect l="0" t="0" r="r" b="b"/>
                  <a:pathLst>
                    <a:path w="140" h="18">
                      <a:moveTo>
                        <a:pt x="139" y="13"/>
                      </a:moveTo>
                      <a:lnTo>
                        <a:pt x="0" y="17"/>
                      </a:lnTo>
                      <a:lnTo>
                        <a:pt x="1" y="2"/>
                      </a:lnTo>
                      <a:lnTo>
                        <a:pt x="137" y="0"/>
                      </a:lnTo>
                      <a:lnTo>
                        <a:pt x="139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24" name="Freeform 24"/>
                <p:cNvSpPr>
                  <a:spLocks/>
                </p:cNvSpPr>
                <p:nvPr/>
              </p:nvSpPr>
              <p:spPr bwMode="auto">
                <a:xfrm>
                  <a:off x="4374" y="3185"/>
                  <a:ext cx="139" cy="24"/>
                </a:xfrm>
                <a:custGeom>
                  <a:avLst/>
                  <a:gdLst/>
                  <a:ahLst/>
                  <a:cxnLst>
                    <a:cxn ang="0">
                      <a:pos x="138" y="13"/>
                    </a:cxn>
                    <a:cxn ang="0">
                      <a:pos x="0" y="23"/>
                    </a:cxn>
                    <a:cxn ang="0">
                      <a:pos x="1" y="7"/>
                    </a:cxn>
                    <a:cxn ang="0">
                      <a:pos x="136" y="0"/>
                    </a:cxn>
                    <a:cxn ang="0">
                      <a:pos x="138" y="13"/>
                    </a:cxn>
                  </a:cxnLst>
                  <a:rect l="0" t="0" r="r" b="b"/>
                  <a:pathLst>
                    <a:path w="139" h="24">
                      <a:moveTo>
                        <a:pt x="138" y="13"/>
                      </a:moveTo>
                      <a:lnTo>
                        <a:pt x="0" y="23"/>
                      </a:lnTo>
                      <a:lnTo>
                        <a:pt x="1" y="7"/>
                      </a:lnTo>
                      <a:lnTo>
                        <a:pt x="136" y="0"/>
                      </a:lnTo>
                      <a:lnTo>
                        <a:pt x="138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sp>
            <p:nvSpPr>
              <p:cNvPr id="179225" name="Freeform 25"/>
              <p:cNvSpPr>
                <a:spLocks/>
              </p:cNvSpPr>
              <p:nvPr/>
            </p:nvSpPr>
            <p:spPr bwMode="auto">
              <a:xfrm>
                <a:off x="4377" y="3170"/>
                <a:ext cx="315" cy="454"/>
              </a:xfrm>
              <a:custGeom>
                <a:avLst/>
                <a:gdLst/>
                <a:ahLst/>
                <a:cxnLst>
                  <a:cxn ang="0">
                    <a:pos x="69" y="4"/>
                  </a:cxn>
                  <a:cxn ang="0">
                    <a:pos x="141" y="49"/>
                  </a:cxn>
                  <a:cxn ang="0">
                    <a:pos x="158" y="60"/>
                  </a:cxn>
                  <a:cxn ang="0">
                    <a:pos x="138" y="62"/>
                  </a:cxn>
                  <a:cxn ang="0">
                    <a:pos x="104" y="65"/>
                  </a:cxn>
                  <a:cxn ang="0">
                    <a:pos x="109" y="55"/>
                  </a:cxn>
                  <a:cxn ang="0">
                    <a:pos x="310" y="395"/>
                  </a:cxn>
                  <a:cxn ang="0">
                    <a:pos x="314" y="402"/>
                  </a:cxn>
                  <a:cxn ang="0">
                    <a:pos x="306" y="405"/>
                  </a:cxn>
                  <a:cxn ang="0">
                    <a:pos x="152" y="451"/>
                  </a:cxn>
                  <a:cxn ang="0">
                    <a:pos x="145" y="453"/>
                  </a:cxn>
                  <a:cxn ang="0">
                    <a:pos x="143" y="446"/>
                  </a:cxn>
                  <a:cxn ang="0">
                    <a:pos x="47" y="67"/>
                  </a:cxn>
                  <a:cxn ang="0">
                    <a:pos x="55" y="72"/>
                  </a:cxn>
                  <a:cxn ang="0">
                    <a:pos x="17" y="78"/>
                  </a:cxn>
                  <a:cxn ang="0">
                    <a:pos x="0" y="80"/>
                  </a:cxn>
                  <a:cxn ang="0">
                    <a:pos x="11" y="67"/>
                  </a:cxn>
                  <a:cxn ang="0">
                    <a:pos x="60" y="5"/>
                  </a:cxn>
                  <a:cxn ang="0">
                    <a:pos x="64" y="0"/>
                  </a:cxn>
                  <a:cxn ang="0">
                    <a:pos x="69" y="4"/>
                  </a:cxn>
                </a:cxnLst>
                <a:rect l="0" t="0" r="r" b="b"/>
                <a:pathLst>
                  <a:path w="315" h="454">
                    <a:moveTo>
                      <a:pt x="69" y="4"/>
                    </a:moveTo>
                    <a:lnTo>
                      <a:pt x="141" y="49"/>
                    </a:lnTo>
                    <a:lnTo>
                      <a:pt x="158" y="60"/>
                    </a:lnTo>
                    <a:lnTo>
                      <a:pt x="138" y="62"/>
                    </a:lnTo>
                    <a:lnTo>
                      <a:pt x="104" y="65"/>
                    </a:lnTo>
                    <a:lnTo>
                      <a:pt x="109" y="55"/>
                    </a:lnTo>
                    <a:lnTo>
                      <a:pt x="310" y="395"/>
                    </a:lnTo>
                    <a:lnTo>
                      <a:pt x="314" y="402"/>
                    </a:lnTo>
                    <a:lnTo>
                      <a:pt x="306" y="405"/>
                    </a:lnTo>
                    <a:lnTo>
                      <a:pt x="152" y="451"/>
                    </a:lnTo>
                    <a:lnTo>
                      <a:pt x="145" y="453"/>
                    </a:lnTo>
                    <a:lnTo>
                      <a:pt x="143" y="446"/>
                    </a:lnTo>
                    <a:lnTo>
                      <a:pt x="47" y="67"/>
                    </a:lnTo>
                    <a:lnTo>
                      <a:pt x="55" y="72"/>
                    </a:lnTo>
                    <a:lnTo>
                      <a:pt x="17" y="78"/>
                    </a:lnTo>
                    <a:lnTo>
                      <a:pt x="0" y="80"/>
                    </a:lnTo>
                    <a:lnTo>
                      <a:pt x="11" y="67"/>
                    </a:lnTo>
                    <a:lnTo>
                      <a:pt x="60" y="5"/>
                    </a:lnTo>
                    <a:lnTo>
                      <a:pt x="64" y="0"/>
                    </a:lnTo>
                    <a:lnTo>
                      <a:pt x="69" y="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179226" name="Group 26"/>
              <p:cNvGrpSpPr>
                <a:grpSpLocks/>
              </p:cNvGrpSpPr>
              <p:nvPr/>
            </p:nvGrpSpPr>
            <p:grpSpPr bwMode="auto">
              <a:xfrm>
                <a:off x="4376" y="3179"/>
                <a:ext cx="306" cy="464"/>
                <a:chOff x="4376" y="3179"/>
                <a:chExt cx="306" cy="464"/>
              </a:xfrm>
            </p:grpSpPr>
            <p:sp>
              <p:nvSpPr>
                <p:cNvPr id="179227" name="Freeform 27"/>
                <p:cNvSpPr>
                  <a:spLocks/>
                </p:cNvSpPr>
                <p:nvPr/>
              </p:nvSpPr>
              <p:spPr bwMode="auto">
                <a:xfrm>
                  <a:off x="4376" y="3207"/>
                  <a:ext cx="289" cy="436"/>
                </a:xfrm>
                <a:custGeom>
                  <a:avLst/>
                  <a:gdLst/>
                  <a:ahLst/>
                  <a:cxnLst>
                    <a:cxn ang="0">
                      <a:pos x="49" y="0"/>
                    </a:cxn>
                    <a:cxn ang="0">
                      <a:pos x="122" y="45"/>
                    </a:cxn>
                    <a:cxn ang="0">
                      <a:pos x="87" y="48"/>
                    </a:cxn>
                    <a:cxn ang="0">
                      <a:pos x="288" y="388"/>
                    </a:cxn>
                    <a:cxn ang="0">
                      <a:pos x="134" y="435"/>
                    </a:cxn>
                    <a:cxn ang="0">
                      <a:pos x="38" y="56"/>
                    </a:cxn>
                    <a:cxn ang="0">
                      <a:pos x="0" y="61"/>
                    </a:cxn>
                    <a:cxn ang="0">
                      <a:pos x="49" y="0"/>
                    </a:cxn>
                  </a:cxnLst>
                  <a:rect l="0" t="0" r="r" b="b"/>
                  <a:pathLst>
                    <a:path w="289" h="436">
                      <a:moveTo>
                        <a:pt x="49" y="0"/>
                      </a:moveTo>
                      <a:lnTo>
                        <a:pt x="122" y="45"/>
                      </a:lnTo>
                      <a:lnTo>
                        <a:pt x="87" y="48"/>
                      </a:lnTo>
                      <a:lnTo>
                        <a:pt x="288" y="388"/>
                      </a:lnTo>
                      <a:lnTo>
                        <a:pt x="134" y="435"/>
                      </a:lnTo>
                      <a:lnTo>
                        <a:pt x="38" y="56"/>
                      </a:lnTo>
                      <a:lnTo>
                        <a:pt x="0" y="61"/>
                      </a:lnTo>
                      <a:lnTo>
                        <a:pt x="49" y="0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28" name="Freeform 28"/>
                <p:cNvSpPr>
                  <a:spLocks/>
                </p:cNvSpPr>
                <p:nvPr/>
              </p:nvSpPr>
              <p:spPr bwMode="auto">
                <a:xfrm>
                  <a:off x="4393" y="3179"/>
                  <a:ext cx="289" cy="437"/>
                </a:xfrm>
                <a:custGeom>
                  <a:avLst/>
                  <a:gdLst/>
                  <a:ahLst/>
                  <a:cxnLst>
                    <a:cxn ang="0">
                      <a:pos x="49" y="0"/>
                    </a:cxn>
                    <a:cxn ang="0">
                      <a:pos x="122" y="46"/>
                    </a:cxn>
                    <a:cxn ang="0">
                      <a:pos x="87" y="49"/>
                    </a:cxn>
                    <a:cxn ang="0">
                      <a:pos x="288" y="389"/>
                    </a:cxn>
                    <a:cxn ang="0">
                      <a:pos x="134" y="436"/>
                    </a:cxn>
                    <a:cxn ang="0">
                      <a:pos x="38" y="57"/>
                    </a:cxn>
                    <a:cxn ang="0">
                      <a:pos x="0" y="62"/>
                    </a:cxn>
                    <a:cxn ang="0">
                      <a:pos x="49" y="0"/>
                    </a:cxn>
                  </a:cxnLst>
                  <a:rect l="0" t="0" r="r" b="b"/>
                  <a:pathLst>
                    <a:path w="289" h="437">
                      <a:moveTo>
                        <a:pt x="49" y="0"/>
                      </a:moveTo>
                      <a:lnTo>
                        <a:pt x="122" y="46"/>
                      </a:lnTo>
                      <a:lnTo>
                        <a:pt x="87" y="49"/>
                      </a:lnTo>
                      <a:lnTo>
                        <a:pt x="288" y="389"/>
                      </a:lnTo>
                      <a:lnTo>
                        <a:pt x="134" y="436"/>
                      </a:lnTo>
                      <a:lnTo>
                        <a:pt x="38" y="57"/>
                      </a:lnTo>
                      <a:lnTo>
                        <a:pt x="0" y="62"/>
                      </a:lnTo>
                      <a:lnTo>
                        <a:pt x="49" y="0"/>
                      </a:lnTo>
                    </a:path>
                  </a:pathLst>
                </a:custGeom>
                <a:solidFill>
                  <a:srgbClr val="FEFF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179229" name="Group 29"/>
              <p:cNvGrpSpPr>
                <a:grpSpLocks/>
              </p:cNvGrpSpPr>
              <p:nvPr/>
            </p:nvGrpSpPr>
            <p:grpSpPr bwMode="auto">
              <a:xfrm>
                <a:off x="4337" y="3499"/>
                <a:ext cx="535" cy="246"/>
                <a:chOff x="4337" y="3499"/>
                <a:chExt cx="535" cy="246"/>
              </a:xfrm>
            </p:grpSpPr>
            <p:sp>
              <p:nvSpPr>
                <p:cNvPr id="179230" name="Freeform 30"/>
                <p:cNvSpPr>
                  <a:spLocks/>
                </p:cNvSpPr>
                <p:nvPr/>
              </p:nvSpPr>
              <p:spPr bwMode="auto">
                <a:xfrm>
                  <a:off x="4338" y="3499"/>
                  <a:ext cx="534" cy="246"/>
                </a:xfrm>
                <a:custGeom>
                  <a:avLst/>
                  <a:gdLst/>
                  <a:ahLst/>
                  <a:cxnLst>
                    <a:cxn ang="0">
                      <a:pos x="525" y="87"/>
                    </a:cxn>
                    <a:cxn ang="0">
                      <a:pos x="442" y="0"/>
                    </a:cxn>
                    <a:cxn ang="0">
                      <a:pos x="0" y="110"/>
                    </a:cxn>
                    <a:cxn ang="0">
                      <a:pos x="71" y="245"/>
                    </a:cxn>
                    <a:cxn ang="0">
                      <a:pos x="522" y="119"/>
                    </a:cxn>
                    <a:cxn ang="0">
                      <a:pos x="525" y="118"/>
                    </a:cxn>
                    <a:cxn ang="0">
                      <a:pos x="527" y="117"/>
                    </a:cxn>
                    <a:cxn ang="0">
                      <a:pos x="529" y="116"/>
                    </a:cxn>
                    <a:cxn ang="0">
                      <a:pos x="530" y="115"/>
                    </a:cxn>
                    <a:cxn ang="0">
                      <a:pos x="531" y="114"/>
                    </a:cxn>
                    <a:cxn ang="0">
                      <a:pos x="532" y="113"/>
                    </a:cxn>
                    <a:cxn ang="0">
                      <a:pos x="532" y="112"/>
                    </a:cxn>
                    <a:cxn ang="0">
                      <a:pos x="533" y="111"/>
                    </a:cxn>
                    <a:cxn ang="0">
                      <a:pos x="533" y="106"/>
                    </a:cxn>
                    <a:cxn ang="0">
                      <a:pos x="533" y="101"/>
                    </a:cxn>
                    <a:cxn ang="0">
                      <a:pos x="532" y="97"/>
                    </a:cxn>
                    <a:cxn ang="0">
                      <a:pos x="530" y="93"/>
                    </a:cxn>
                    <a:cxn ang="0">
                      <a:pos x="528" y="91"/>
                    </a:cxn>
                    <a:cxn ang="0">
                      <a:pos x="527" y="89"/>
                    </a:cxn>
                    <a:cxn ang="0">
                      <a:pos x="526" y="87"/>
                    </a:cxn>
                    <a:cxn ang="0">
                      <a:pos x="525" y="87"/>
                    </a:cxn>
                  </a:cxnLst>
                  <a:rect l="0" t="0" r="r" b="b"/>
                  <a:pathLst>
                    <a:path w="534" h="246">
                      <a:moveTo>
                        <a:pt x="525" y="87"/>
                      </a:moveTo>
                      <a:lnTo>
                        <a:pt x="442" y="0"/>
                      </a:lnTo>
                      <a:lnTo>
                        <a:pt x="0" y="110"/>
                      </a:lnTo>
                      <a:lnTo>
                        <a:pt x="71" y="245"/>
                      </a:lnTo>
                      <a:lnTo>
                        <a:pt x="522" y="119"/>
                      </a:lnTo>
                      <a:lnTo>
                        <a:pt x="525" y="118"/>
                      </a:lnTo>
                      <a:lnTo>
                        <a:pt x="527" y="117"/>
                      </a:lnTo>
                      <a:lnTo>
                        <a:pt x="529" y="116"/>
                      </a:lnTo>
                      <a:lnTo>
                        <a:pt x="530" y="115"/>
                      </a:lnTo>
                      <a:lnTo>
                        <a:pt x="531" y="114"/>
                      </a:lnTo>
                      <a:lnTo>
                        <a:pt x="532" y="113"/>
                      </a:lnTo>
                      <a:lnTo>
                        <a:pt x="532" y="112"/>
                      </a:lnTo>
                      <a:lnTo>
                        <a:pt x="533" y="111"/>
                      </a:lnTo>
                      <a:lnTo>
                        <a:pt x="533" y="106"/>
                      </a:lnTo>
                      <a:lnTo>
                        <a:pt x="533" y="101"/>
                      </a:lnTo>
                      <a:lnTo>
                        <a:pt x="532" y="97"/>
                      </a:lnTo>
                      <a:lnTo>
                        <a:pt x="530" y="93"/>
                      </a:lnTo>
                      <a:lnTo>
                        <a:pt x="528" y="91"/>
                      </a:lnTo>
                      <a:lnTo>
                        <a:pt x="527" y="89"/>
                      </a:lnTo>
                      <a:lnTo>
                        <a:pt x="526" y="87"/>
                      </a:lnTo>
                      <a:lnTo>
                        <a:pt x="525" y="87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31" name="Freeform 31"/>
                <p:cNvSpPr>
                  <a:spLocks/>
                </p:cNvSpPr>
                <p:nvPr/>
              </p:nvSpPr>
              <p:spPr bwMode="auto">
                <a:xfrm>
                  <a:off x="4366" y="3512"/>
                  <a:ext cx="485" cy="190"/>
                </a:xfrm>
                <a:custGeom>
                  <a:avLst/>
                  <a:gdLst/>
                  <a:ahLst/>
                  <a:cxnLst>
                    <a:cxn ang="0">
                      <a:pos x="0" y="105"/>
                    </a:cxn>
                    <a:cxn ang="0">
                      <a:pos x="59" y="189"/>
                    </a:cxn>
                    <a:cxn ang="0">
                      <a:pos x="484" y="77"/>
                    </a:cxn>
                    <a:cxn ang="0">
                      <a:pos x="410" y="0"/>
                    </a:cxn>
                    <a:cxn ang="0">
                      <a:pos x="0" y="105"/>
                    </a:cxn>
                  </a:cxnLst>
                  <a:rect l="0" t="0" r="r" b="b"/>
                  <a:pathLst>
                    <a:path w="485" h="190">
                      <a:moveTo>
                        <a:pt x="0" y="105"/>
                      </a:moveTo>
                      <a:lnTo>
                        <a:pt x="59" y="189"/>
                      </a:lnTo>
                      <a:lnTo>
                        <a:pt x="484" y="77"/>
                      </a:lnTo>
                      <a:lnTo>
                        <a:pt x="410" y="0"/>
                      </a:lnTo>
                      <a:lnTo>
                        <a:pt x="0" y="10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32" name="Freeform 32"/>
                <p:cNvSpPr>
                  <a:spLocks/>
                </p:cNvSpPr>
                <p:nvPr/>
              </p:nvSpPr>
              <p:spPr bwMode="auto">
                <a:xfrm>
                  <a:off x="4755" y="3506"/>
                  <a:ext cx="33" cy="19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8"/>
                    </a:cxn>
                    <a:cxn ang="0">
                      <a:pos x="32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19">
                      <a:moveTo>
                        <a:pt x="0" y="5"/>
                      </a:moveTo>
                      <a:lnTo>
                        <a:pt x="7" y="18"/>
                      </a:lnTo>
                      <a:lnTo>
                        <a:pt x="32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33" name="Freeform 33"/>
                <p:cNvSpPr>
                  <a:spLocks/>
                </p:cNvSpPr>
                <p:nvPr/>
              </p:nvSpPr>
              <p:spPr bwMode="auto">
                <a:xfrm>
                  <a:off x="4749" y="3511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34" name="Freeform 34"/>
                <p:cNvSpPr>
                  <a:spLocks/>
                </p:cNvSpPr>
                <p:nvPr/>
              </p:nvSpPr>
              <p:spPr bwMode="auto">
                <a:xfrm>
                  <a:off x="4761" y="3518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35" name="Freeform 35"/>
                <p:cNvSpPr>
                  <a:spLocks/>
                </p:cNvSpPr>
                <p:nvPr/>
              </p:nvSpPr>
              <p:spPr bwMode="auto">
                <a:xfrm>
                  <a:off x="4722" y="3515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36" name="Freeform 36"/>
                <p:cNvSpPr>
                  <a:spLocks/>
                </p:cNvSpPr>
                <p:nvPr/>
              </p:nvSpPr>
              <p:spPr bwMode="auto">
                <a:xfrm>
                  <a:off x="4716" y="3521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37" name="Freeform 37"/>
                <p:cNvSpPr>
                  <a:spLocks/>
                </p:cNvSpPr>
                <p:nvPr/>
              </p:nvSpPr>
              <p:spPr bwMode="auto">
                <a:xfrm>
                  <a:off x="4728" y="3528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38" name="Freeform 38"/>
                <p:cNvSpPr>
                  <a:spLocks/>
                </p:cNvSpPr>
                <p:nvPr/>
              </p:nvSpPr>
              <p:spPr bwMode="auto">
                <a:xfrm>
                  <a:off x="4752" y="3527"/>
                  <a:ext cx="53" cy="23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8" y="22"/>
                    </a:cxn>
                    <a:cxn ang="0">
                      <a:pos x="52" y="12"/>
                    </a:cxn>
                    <a:cxn ang="0">
                      <a:pos x="41" y="0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3" h="23">
                      <a:moveTo>
                        <a:pt x="0" y="9"/>
                      </a:moveTo>
                      <a:lnTo>
                        <a:pt x="8" y="22"/>
                      </a:lnTo>
                      <a:lnTo>
                        <a:pt x="52" y="12"/>
                      </a:lnTo>
                      <a:lnTo>
                        <a:pt x="41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39" name="Freeform 39"/>
                <p:cNvSpPr>
                  <a:spLocks/>
                </p:cNvSpPr>
                <p:nvPr/>
              </p:nvSpPr>
              <p:spPr bwMode="auto">
                <a:xfrm>
                  <a:off x="4746" y="3538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40" name="Freeform 40"/>
                <p:cNvSpPr>
                  <a:spLocks/>
                </p:cNvSpPr>
                <p:nvPr/>
              </p:nvSpPr>
              <p:spPr bwMode="auto">
                <a:xfrm>
                  <a:off x="4759" y="3539"/>
                  <a:ext cx="49" cy="24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3" y="10"/>
                    </a:cxn>
                    <a:cxn ang="0">
                      <a:pos x="45" y="0"/>
                    </a:cxn>
                    <a:cxn ang="0">
                      <a:pos x="48" y="13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49" h="24">
                      <a:moveTo>
                        <a:pt x="0" y="23"/>
                      </a:moveTo>
                      <a:lnTo>
                        <a:pt x="3" y="10"/>
                      </a:lnTo>
                      <a:lnTo>
                        <a:pt x="45" y="0"/>
                      </a:lnTo>
                      <a:lnTo>
                        <a:pt x="48" y="13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41" name="Freeform 41"/>
                <p:cNvSpPr>
                  <a:spLocks/>
                </p:cNvSpPr>
                <p:nvPr/>
              </p:nvSpPr>
              <p:spPr bwMode="auto">
                <a:xfrm>
                  <a:off x="4771" y="3544"/>
                  <a:ext cx="51" cy="22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" y="21"/>
                    </a:cxn>
                    <a:cxn ang="0">
                      <a:pos x="50" y="11"/>
                    </a:cxn>
                    <a:cxn ang="0">
                      <a:pos x="40" y="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51" h="22">
                      <a:moveTo>
                        <a:pt x="0" y="10"/>
                      </a:moveTo>
                      <a:lnTo>
                        <a:pt x="6" y="21"/>
                      </a:lnTo>
                      <a:lnTo>
                        <a:pt x="50" y="11"/>
                      </a:lnTo>
                      <a:lnTo>
                        <a:pt x="40" y="0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42" name="Freeform 42"/>
                <p:cNvSpPr>
                  <a:spLocks/>
                </p:cNvSpPr>
                <p:nvPr/>
              </p:nvSpPr>
              <p:spPr bwMode="auto">
                <a:xfrm>
                  <a:off x="4766" y="3555"/>
                  <a:ext cx="17" cy="23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1"/>
                    </a:cxn>
                    <a:cxn ang="0">
                      <a:pos x="11" y="22"/>
                    </a:cxn>
                    <a:cxn ang="0">
                      <a:pos x="0" y="9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3">
                      <a:moveTo>
                        <a:pt x="6" y="0"/>
                      </a:moveTo>
                      <a:lnTo>
                        <a:pt x="16" y="11"/>
                      </a:lnTo>
                      <a:lnTo>
                        <a:pt x="11" y="22"/>
                      </a:lnTo>
                      <a:lnTo>
                        <a:pt x="0" y="9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43" name="Freeform 43"/>
                <p:cNvSpPr>
                  <a:spLocks/>
                </p:cNvSpPr>
                <p:nvPr/>
              </p:nvSpPr>
              <p:spPr bwMode="auto">
                <a:xfrm>
                  <a:off x="4776" y="3555"/>
                  <a:ext cx="49" cy="23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3" y="10"/>
                    </a:cxn>
                    <a:cxn ang="0">
                      <a:pos x="45" y="0"/>
                    </a:cxn>
                    <a:cxn ang="0">
                      <a:pos x="48" y="10"/>
                    </a:cxn>
                    <a:cxn ang="0">
                      <a:pos x="0" y="22"/>
                    </a:cxn>
                  </a:cxnLst>
                  <a:rect l="0" t="0" r="r" b="b"/>
                  <a:pathLst>
                    <a:path w="49" h="23">
                      <a:moveTo>
                        <a:pt x="0" y="22"/>
                      </a:moveTo>
                      <a:lnTo>
                        <a:pt x="3" y="10"/>
                      </a:lnTo>
                      <a:lnTo>
                        <a:pt x="45" y="0"/>
                      </a:lnTo>
                      <a:lnTo>
                        <a:pt x="48" y="10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44" name="Freeform 44"/>
                <p:cNvSpPr>
                  <a:spLocks/>
                </p:cNvSpPr>
                <p:nvPr/>
              </p:nvSpPr>
              <p:spPr bwMode="auto">
                <a:xfrm>
                  <a:off x="4800" y="3563"/>
                  <a:ext cx="42" cy="21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9" y="20"/>
                    </a:cxn>
                    <a:cxn ang="0">
                      <a:pos x="41" y="12"/>
                    </a:cxn>
                    <a:cxn ang="0">
                      <a:pos x="3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42" h="21">
                      <a:moveTo>
                        <a:pt x="0" y="7"/>
                      </a:moveTo>
                      <a:lnTo>
                        <a:pt x="9" y="20"/>
                      </a:lnTo>
                      <a:lnTo>
                        <a:pt x="41" y="12"/>
                      </a:lnTo>
                      <a:lnTo>
                        <a:pt x="30" y="0"/>
                      </a:lnTo>
                      <a:lnTo>
                        <a:pt x="0" y="7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45" name="Freeform 45"/>
                <p:cNvSpPr>
                  <a:spLocks/>
                </p:cNvSpPr>
                <p:nvPr/>
              </p:nvSpPr>
              <p:spPr bwMode="auto">
                <a:xfrm>
                  <a:off x="4794" y="3571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46" name="Freeform 46"/>
                <p:cNvSpPr>
                  <a:spLocks/>
                </p:cNvSpPr>
                <p:nvPr/>
              </p:nvSpPr>
              <p:spPr bwMode="auto">
                <a:xfrm>
                  <a:off x="4805" y="3575"/>
                  <a:ext cx="40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8"/>
                    </a:cxn>
                    <a:cxn ang="0">
                      <a:pos x="36" y="0"/>
                    </a:cxn>
                    <a:cxn ang="0">
                      <a:pos x="39" y="12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40" h="22">
                      <a:moveTo>
                        <a:pt x="0" y="21"/>
                      </a:moveTo>
                      <a:lnTo>
                        <a:pt x="4" y="8"/>
                      </a:lnTo>
                      <a:lnTo>
                        <a:pt x="36" y="0"/>
                      </a:lnTo>
                      <a:lnTo>
                        <a:pt x="39" y="12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47" name="Freeform 47"/>
                <p:cNvSpPr>
                  <a:spLocks/>
                </p:cNvSpPr>
                <p:nvPr/>
              </p:nvSpPr>
              <p:spPr bwMode="auto">
                <a:xfrm>
                  <a:off x="4691" y="3523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48" name="Freeform 48"/>
                <p:cNvSpPr>
                  <a:spLocks/>
                </p:cNvSpPr>
                <p:nvPr/>
              </p:nvSpPr>
              <p:spPr bwMode="auto">
                <a:xfrm>
                  <a:off x="4685" y="3529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49" name="Freeform 49"/>
                <p:cNvSpPr>
                  <a:spLocks/>
                </p:cNvSpPr>
                <p:nvPr/>
              </p:nvSpPr>
              <p:spPr bwMode="auto">
                <a:xfrm>
                  <a:off x="4697" y="3536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50" name="Freeform 50"/>
                <p:cNvSpPr>
                  <a:spLocks/>
                </p:cNvSpPr>
                <p:nvPr/>
              </p:nvSpPr>
              <p:spPr bwMode="auto">
                <a:xfrm>
                  <a:off x="4719" y="3539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51" name="Freeform 51"/>
                <p:cNvSpPr>
                  <a:spLocks/>
                </p:cNvSpPr>
                <p:nvPr/>
              </p:nvSpPr>
              <p:spPr bwMode="auto">
                <a:xfrm>
                  <a:off x="4713" y="3545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52" name="Freeform 52"/>
                <p:cNvSpPr>
                  <a:spLocks/>
                </p:cNvSpPr>
                <p:nvPr/>
              </p:nvSpPr>
              <p:spPr bwMode="auto">
                <a:xfrm>
                  <a:off x="4725" y="3552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53" name="Freeform 53"/>
                <p:cNvSpPr>
                  <a:spLocks/>
                </p:cNvSpPr>
                <p:nvPr/>
              </p:nvSpPr>
              <p:spPr bwMode="auto">
                <a:xfrm>
                  <a:off x="4743" y="3555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19"/>
                    </a:cxn>
                    <a:cxn ang="0">
                      <a:pos x="32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0">
                      <a:moveTo>
                        <a:pt x="0" y="5"/>
                      </a:moveTo>
                      <a:lnTo>
                        <a:pt x="6" y="19"/>
                      </a:lnTo>
                      <a:lnTo>
                        <a:pt x="32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54" name="Freeform 54"/>
                <p:cNvSpPr>
                  <a:spLocks/>
                </p:cNvSpPr>
                <p:nvPr/>
              </p:nvSpPr>
              <p:spPr bwMode="auto">
                <a:xfrm>
                  <a:off x="4737" y="3560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55" name="Freeform 55"/>
                <p:cNvSpPr>
                  <a:spLocks/>
                </p:cNvSpPr>
                <p:nvPr/>
              </p:nvSpPr>
              <p:spPr bwMode="auto">
                <a:xfrm>
                  <a:off x="4749" y="3567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6"/>
                    </a:cxn>
                    <a:cxn ang="0">
                      <a:pos x="26" y="0"/>
                    </a:cxn>
                    <a:cxn ang="0">
                      <a:pos x="29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6"/>
                      </a:lnTo>
                      <a:lnTo>
                        <a:pt x="26" y="0"/>
                      </a:lnTo>
                      <a:lnTo>
                        <a:pt x="29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56" name="Freeform 56"/>
                <p:cNvSpPr>
                  <a:spLocks/>
                </p:cNvSpPr>
                <p:nvPr/>
              </p:nvSpPr>
              <p:spPr bwMode="auto">
                <a:xfrm>
                  <a:off x="4767" y="3572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57" name="Freeform 57"/>
                <p:cNvSpPr>
                  <a:spLocks/>
                </p:cNvSpPr>
                <p:nvPr/>
              </p:nvSpPr>
              <p:spPr bwMode="auto">
                <a:xfrm>
                  <a:off x="4761" y="3578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58" name="Freeform 58"/>
                <p:cNvSpPr>
                  <a:spLocks/>
                </p:cNvSpPr>
                <p:nvPr/>
              </p:nvSpPr>
              <p:spPr bwMode="auto">
                <a:xfrm>
                  <a:off x="4773" y="3585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59" name="Freeform 59"/>
                <p:cNvSpPr>
                  <a:spLocks/>
                </p:cNvSpPr>
                <p:nvPr/>
              </p:nvSpPr>
              <p:spPr bwMode="auto">
                <a:xfrm>
                  <a:off x="4658" y="3532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60" name="Freeform 60"/>
                <p:cNvSpPr>
                  <a:spLocks/>
                </p:cNvSpPr>
                <p:nvPr/>
              </p:nvSpPr>
              <p:spPr bwMode="auto">
                <a:xfrm>
                  <a:off x="4653" y="3538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7" h="27">
                      <a:moveTo>
                        <a:pt x="5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0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61" name="Freeform 61"/>
                <p:cNvSpPr>
                  <a:spLocks/>
                </p:cNvSpPr>
                <p:nvPr/>
              </p:nvSpPr>
              <p:spPr bwMode="auto">
                <a:xfrm>
                  <a:off x="4664" y="3545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62" name="Freeform 62"/>
                <p:cNvSpPr>
                  <a:spLocks/>
                </p:cNvSpPr>
                <p:nvPr/>
              </p:nvSpPr>
              <p:spPr bwMode="auto">
                <a:xfrm>
                  <a:off x="4686" y="3547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0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0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63" name="Freeform 63"/>
                <p:cNvSpPr>
                  <a:spLocks/>
                </p:cNvSpPr>
                <p:nvPr/>
              </p:nvSpPr>
              <p:spPr bwMode="auto">
                <a:xfrm>
                  <a:off x="4680" y="3553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64" name="Freeform 64"/>
                <p:cNvSpPr>
                  <a:spLocks/>
                </p:cNvSpPr>
                <p:nvPr/>
              </p:nvSpPr>
              <p:spPr bwMode="auto">
                <a:xfrm>
                  <a:off x="4692" y="3560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65" name="Freeform 65"/>
                <p:cNvSpPr>
                  <a:spLocks/>
                </p:cNvSpPr>
                <p:nvPr/>
              </p:nvSpPr>
              <p:spPr bwMode="auto">
                <a:xfrm>
                  <a:off x="4710" y="3564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66" name="Freeform 66"/>
                <p:cNvSpPr>
                  <a:spLocks/>
                </p:cNvSpPr>
                <p:nvPr/>
              </p:nvSpPr>
              <p:spPr bwMode="auto">
                <a:xfrm>
                  <a:off x="4704" y="3570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67" name="Freeform 67"/>
                <p:cNvSpPr>
                  <a:spLocks/>
                </p:cNvSpPr>
                <p:nvPr/>
              </p:nvSpPr>
              <p:spPr bwMode="auto">
                <a:xfrm>
                  <a:off x="4716" y="3577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68" name="Freeform 68"/>
                <p:cNvSpPr>
                  <a:spLocks/>
                </p:cNvSpPr>
                <p:nvPr/>
              </p:nvSpPr>
              <p:spPr bwMode="auto">
                <a:xfrm>
                  <a:off x="4734" y="3581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69" name="Freeform 69"/>
                <p:cNvSpPr>
                  <a:spLocks/>
                </p:cNvSpPr>
                <p:nvPr/>
              </p:nvSpPr>
              <p:spPr bwMode="auto">
                <a:xfrm>
                  <a:off x="4728" y="3587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70" name="Freeform 70"/>
                <p:cNvSpPr>
                  <a:spLocks/>
                </p:cNvSpPr>
                <p:nvPr/>
              </p:nvSpPr>
              <p:spPr bwMode="auto">
                <a:xfrm>
                  <a:off x="4740" y="3594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71" name="Freeform 71"/>
                <p:cNvSpPr>
                  <a:spLocks/>
                </p:cNvSpPr>
                <p:nvPr/>
              </p:nvSpPr>
              <p:spPr bwMode="auto">
                <a:xfrm>
                  <a:off x="4625" y="3538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72" name="Freeform 72"/>
                <p:cNvSpPr>
                  <a:spLocks/>
                </p:cNvSpPr>
                <p:nvPr/>
              </p:nvSpPr>
              <p:spPr bwMode="auto">
                <a:xfrm>
                  <a:off x="4619" y="3544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73" name="Freeform 73"/>
                <p:cNvSpPr>
                  <a:spLocks/>
                </p:cNvSpPr>
                <p:nvPr/>
              </p:nvSpPr>
              <p:spPr bwMode="auto">
                <a:xfrm>
                  <a:off x="4631" y="3551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74" name="Freeform 74"/>
                <p:cNvSpPr>
                  <a:spLocks/>
                </p:cNvSpPr>
                <p:nvPr/>
              </p:nvSpPr>
              <p:spPr bwMode="auto">
                <a:xfrm>
                  <a:off x="4650" y="3554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75" name="Freeform 75"/>
                <p:cNvSpPr>
                  <a:spLocks/>
                </p:cNvSpPr>
                <p:nvPr/>
              </p:nvSpPr>
              <p:spPr bwMode="auto">
                <a:xfrm>
                  <a:off x="4644" y="3560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76" name="Freeform 76"/>
                <p:cNvSpPr>
                  <a:spLocks/>
                </p:cNvSpPr>
                <p:nvPr/>
              </p:nvSpPr>
              <p:spPr bwMode="auto">
                <a:xfrm>
                  <a:off x="4656" y="3567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77" name="Freeform 77"/>
                <p:cNvSpPr>
                  <a:spLocks/>
                </p:cNvSpPr>
                <p:nvPr/>
              </p:nvSpPr>
              <p:spPr bwMode="auto">
                <a:xfrm>
                  <a:off x="4677" y="3570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78" name="Freeform 78"/>
                <p:cNvSpPr>
                  <a:spLocks/>
                </p:cNvSpPr>
                <p:nvPr/>
              </p:nvSpPr>
              <p:spPr bwMode="auto">
                <a:xfrm>
                  <a:off x="4671" y="3576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79" name="Freeform 79"/>
                <p:cNvSpPr>
                  <a:spLocks/>
                </p:cNvSpPr>
                <p:nvPr/>
              </p:nvSpPr>
              <p:spPr bwMode="auto">
                <a:xfrm>
                  <a:off x="4683" y="3583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80" name="Freeform 80"/>
                <p:cNvSpPr>
                  <a:spLocks/>
                </p:cNvSpPr>
                <p:nvPr/>
              </p:nvSpPr>
              <p:spPr bwMode="auto">
                <a:xfrm>
                  <a:off x="4703" y="3590"/>
                  <a:ext cx="30" cy="18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17"/>
                    </a:cxn>
                    <a:cxn ang="0">
                      <a:pos x="29" y="12"/>
                    </a:cxn>
                    <a:cxn ang="0">
                      <a:pos x="19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0" h="18">
                      <a:moveTo>
                        <a:pt x="0" y="5"/>
                      </a:moveTo>
                      <a:lnTo>
                        <a:pt x="6" y="17"/>
                      </a:lnTo>
                      <a:lnTo>
                        <a:pt x="29" y="12"/>
                      </a:lnTo>
                      <a:lnTo>
                        <a:pt x="19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81" name="Freeform 81"/>
                <p:cNvSpPr>
                  <a:spLocks/>
                </p:cNvSpPr>
                <p:nvPr/>
              </p:nvSpPr>
              <p:spPr bwMode="auto">
                <a:xfrm>
                  <a:off x="4697" y="3595"/>
                  <a:ext cx="17" cy="25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1"/>
                    </a:cxn>
                    <a:cxn ang="0">
                      <a:pos x="10" y="24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5">
                      <a:moveTo>
                        <a:pt x="6" y="0"/>
                      </a:moveTo>
                      <a:lnTo>
                        <a:pt x="16" y="11"/>
                      </a:lnTo>
                      <a:lnTo>
                        <a:pt x="10" y="24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82" name="Freeform 82"/>
                <p:cNvSpPr>
                  <a:spLocks/>
                </p:cNvSpPr>
                <p:nvPr/>
              </p:nvSpPr>
              <p:spPr bwMode="auto">
                <a:xfrm>
                  <a:off x="4708" y="3602"/>
                  <a:ext cx="28" cy="18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4" y="4"/>
                    </a:cxn>
                    <a:cxn ang="0">
                      <a:pos x="24" y="0"/>
                    </a:cxn>
                    <a:cxn ang="0">
                      <a:pos x="27" y="11"/>
                    </a:cxn>
                    <a:cxn ang="0">
                      <a:pos x="0" y="17"/>
                    </a:cxn>
                  </a:cxnLst>
                  <a:rect l="0" t="0" r="r" b="b"/>
                  <a:pathLst>
                    <a:path w="28" h="18">
                      <a:moveTo>
                        <a:pt x="0" y="17"/>
                      </a:moveTo>
                      <a:lnTo>
                        <a:pt x="4" y="4"/>
                      </a:lnTo>
                      <a:lnTo>
                        <a:pt x="24" y="0"/>
                      </a:lnTo>
                      <a:lnTo>
                        <a:pt x="27" y="11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83" name="Freeform 83"/>
                <p:cNvSpPr>
                  <a:spLocks/>
                </p:cNvSpPr>
                <p:nvPr/>
              </p:nvSpPr>
              <p:spPr bwMode="auto">
                <a:xfrm>
                  <a:off x="4591" y="3548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3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3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84" name="Freeform 84"/>
                <p:cNvSpPr>
                  <a:spLocks/>
                </p:cNvSpPr>
                <p:nvPr/>
              </p:nvSpPr>
              <p:spPr bwMode="auto">
                <a:xfrm>
                  <a:off x="4585" y="3553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85" name="Freeform 85"/>
                <p:cNvSpPr>
                  <a:spLocks/>
                </p:cNvSpPr>
                <p:nvPr/>
              </p:nvSpPr>
              <p:spPr bwMode="auto">
                <a:xfrm>
                  <a:off x="4597" y="3560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86" name="Freeform 86"/>
                <p:cNvSpPr>
                  <a:spLocks/>
                </p:cNvSpPr>
                <p:nvPr/>
              </p:nvSpPr>
              <p:spPr bwMode="auto">
                <a:xfrm>
                  <a:off x="4616" y="3564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3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3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87" name="Freeform 87"/>
                <p:cNvSpPr>
                  <a:spLocks/>
                </p:cNvSpPr>
                <p:nvPr/>
              </p:nvSpPr>
              <p:spPr bwMode="auto">
                <a:xfrm>
                  <a:off x="4610" y="3569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88" name="Freeform 88"/>
                <p:cNvSpPr>
                  <a:spLocks/>
                </p:cNvSpPr>
                <p:nvPr/>
              </p:nvSpPr>
              <p:spPr bwMode="auto">
                <a:xfrm>
                  <a:off x="4622" y="3576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89" name="Freeform 89"/>
                <p:cNvSpPr>
                  <a:spLocks/>
                </p:cNvSpPr>
                <p:nvPr/>
              </p:nvSpPr>
              <p:spPr bwMode="auto">
                <a:xfrm>
                  <a:off x="4643" y="3580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90" name="Freeform 90"/>
                <p:cNvSpPr>
                  <a:spLocks/>
                </p:cNvSpPr>
                <p:nvPr/>
              </p:nvSpPr>
              <p:spPr bwMode="auto">
                <a:xfrm>
                  <a:off x="4637" y="3585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91" name="Freeform 91"/>
                <p:cNvSpPr>
                  <a:spLocks/>
                </p:cNvSpPr>
                <p:nvPr/>
              </p:nvSpPr>
              <p:spPr bwMode="auto">
                <a:xfrm>
                  <a:off x="4649" y="3593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92" name="Freeform 92"/>
                <p:cNvSpPr>
                  <a:spLocks/>
                </p:cNvSpPr>
                <p:nvPr/>
              </p:nvSpPr>
              <p:spPr bwMode="auto">
                <a:xfrm>
                  <a:off x="4558" y="3556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0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0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93" name="Freeform 93"/>
                <p:cNvSpPr>
                  <a:spLocks/>
                </p:cNvSpPr>
                <p:nvPr/>
              </p:nvSpPr>
              <p:spPr bwMode="auto">
                <a:xfrm>
                  <a:off x="4552" y="3562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94" name="Freeform 94"/>
                <p:cNvSpPr>
                  <a:spLocks/>
                </p:cNvSpPr>
                <p:nvPr/>
              </p:nvSpPr>
              <p:spPr bwMode="auto">
                <a:xfrm>
                  <a:off x="4564" y="356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95" name="Freeform 95"/>
                <p:cNvSpPr>
                  <a:spLocks/>
                </p:cNvSpPr>
                <p:nvPr/>
              </p:nvSpPr>
              <p:spPr bwMode="auto">
                <a:xfrm>
                  <a:off x="4583" y="3572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96" name="Freeform 96"/>
                <p:cNvSpPr>
                  <a:spLocks/>
                </p:cNvSpPr>
                <p:nvPr/>
              </p:nvSpPr>
              <p:spPr bwMode="auto">
                <a:xfrm>
                  <a:off x="4577" y="3578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97" name="Freeform 97"/>
                <p:cNvSpPr>
                  <a:spLocks/>
                </p:cNvSpPr>
                <p:nvPr/>
              </p:nvSpPr>
              <p:spPr bwMode="auto">
                <a:xfrm>
                  <a:off x="4589" y="3585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98" name="Freeform 98"/>
                <p:cNvSpPr>
                  <a:spLocks/>
                </p:cNvSpPr>
                <p:nvPr/>
              </p:nvSpPr>
              <p:spPr bwMode="auto">
                <a:xfrm>
                  <a:off x="4610" y="3588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299" name="Freeform 99"/>
                <p:cNvSpPr>
                  <a:spLocks/>
                </p:cNvSpPr>
                <p:nvPr/>
              </p:nvSpPr>
              <p:spPr bwMode="auto">
                <a:xfrm>
                  <a:off x="4604" y="3594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00" name="Freeform 100"/>
                <p:cNvSpPr>
                  <a:spLocks/>
                </p:cNvSpPr>
                <p:nvPr/>
              </p:nvSpPr>
              <p:spPr bwMode="auto">
                <a:xfrm>
                  <a:off x="4616" y="3601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01" name="Freeform 101"/>
                <p:cNvSpPr>
                  <a:spLocks/>
                </p:cNvSpPr>
                <p:nvPr/>
              </p:nvSpPr>
              <p:spPr bwMode="auto">
                <a:xfrm>
                  <a:off x="4525" y="3565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02" name="Freeform 102"/>
                <p:cNvSpPr>
                  <a:spLocks/>
                </p:cNvSpPr>
                <p:nvPr/>
              </p:nvSpPr>
              <p:spPr bwMode="auto">
                <a:xfrm>
                  <a:off x="4519" y="3571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03" name="Freeform 103"/>
                <p:cNvSpPr>
                  <a:spLocks/>
                </p:cNvSpPr>
                <p:nvPr/>
              </p:nvSpPr>
              <p:spPr bwMode="auto">
                <a:xfrm>
                  <a:off x="4531" y="3578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04" name="Freeform 104"/>
                <p:cNvSpPr>
                  <a:spLocks/>
                </p:cNvSpPr>
                <p:nvPr/>
              </p:nvSpPr>
              <p:spPr bwMode="auto">
                <a:xfrm>
                  <a:off x="4551" y="3581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20"/>
                    </a:cxn>
                    <a:cxn ang="0">
                      <a:pos x="33" y="14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6" y="20"/>
                      </a:lnTo>
                      <a:lnTo>
                        <a:pt x="33" y="14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05" name="Freeform 105"/>
                <p:cNvSpPr>
                  <a:spLocks/>
                </p:cNvSpPr>
                <p:nvPr/>
              </p:nvSpPr>
              <p:spPr bwMode="auto">
                <a:xfrm>
                  <a:off x="4544" y="3587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7" h="28">
                      <a:moveTo>
                        <a:pt x="7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06" name="Freeform 106"/>
                <p:cNvSpPr>
                  <a:spLocks/>
                </p:cNvSpPr>
                <p:nvPr/>
              </p:nvSpPr>
              <p:spPr bwMode="auto">
                <a:xfrm>
                  <a:off x="4557" y="3595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7" y="0"/>
                    </a:cxn>
                    <a:cxn ang="0">
                      <a:pos x="30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7" y="0"/>
                      </a:lnTo>
                      <a:lnTo>
                        <a:pt x="30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07" name="Freeform 107"/>
                <p:cNvSpPr>
                  <a:spLocks/>
                </p:cNvSpPr>
                <p:nvPr/>
              </p:nvSpPr>
              <p:spPr bwMode="auto">
                <a:xfrm>
                  <a:off x="4578" y="3598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08" name="Freeform 108"/>
                <p:cNvSpPr>
                  <a:spLocks/>
                </p:cNvSpPr>
                <p:nvPr/>
              </p:nvSpPr>
              <p:spPr bwMode="auto">
                <a:xfrm>
                  <a:off x="4572" y="3604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09" name="Freeform 109"/>
                <p:cNvSpPr>
                  <a:spLocks/>
                </p:cNvSpPr>
                <p:nvPr/>
              </p:nvSpPr>
              <p:spPr bwMode="auto">
                <a:xfrm>
                  <a:off x="4584" y="3611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10" name="Freeform 110"/>
                <p:cNvSpPr>
                  <a:spLocks/>
                </p:cNvSpPr>
                <p:nvPr/>
              </p:nvSpPr>
              <p:spPr bwMode="auto">
                <a:xfrm>
                  <a:off x="4490" y="3574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11" name="Freeform 111"/>
                <p:cNvSpPr>
                  <a:spLocks/>
                </p:cNvSpPr>
                <p:nvPr/>
              </p:nvSpPr>
              <p:spPr bwMode="auto">
                <a:xfrm>
                  <a:off x="4484" y="3580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12" name="Freeform 112"/>
                <p:cNvSpPr>
                  <a:spLocks/>
                </p:cNvSpPr>
                <p:nvPr/>
              </p:nvSpPr>
              <p:spPr bwMode="auto">
                <a:xfrm>
                  <a:off x="4496" y="3587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13" name="Freeform 113"/>
                <p:cNvSpPr>
                  <a:spLocks/>
                </p:cNvSpPr>
                <p:nvPr/>
              </p:nvSpPr>
              <p:spPr bwMode="auto">
                <a:xfrm>
                  <a:off x="4516" y="3591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14" name="Freeform 114"/>
                <p:cNvSpPr>
                  <a:spLocks/>
                </p:cNvSpPr>
                <p:nvPr/>
              </p:nvSpPr>
              <p:spPr bwMode="auto">
                <a:xfrm>
                  <a:off x="4510" y="3597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15" name="Freeform 115"/>
                <p:cNvSpPr>
                  <a:spLocks/>
                </p:cNvSpPr>
                <p:nvPr/>
              </p:nvSpPr>
              <p:spPr bwMode="auto">
                <a:xfrm>
                  <a:off x="4522" y="3604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16" name="Freeform 116"/>
                <p:cNvSpPr>
                  <a:spLocks/>
                </p:cNvSpPr>
                <p:nvPr/>
              </p:nvSpPr>
              <p:spPr bwMode="auto">
                <a:xfrm>
                  <a:off x="4544" y="3607"/>
                  <a:ext cx="35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17" name="Freeform 117"/>
                <p:cNvSpPr>
                  <a:spLocks/>
                </p:cNvSpPr>
                <p:nvPr/>
              </p:nvSpPr>
              <p:spPr bwMode="auto">
                <a:xfrm>
                  <a:off x="4538" y="3613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18" name="Freeform 118"/>
                <p:cNvSpPr>
                  <a:spLocks/>
                </p:cNvSpPr>
                <p:nvPr/>
              </p:nvSpPr>
              <p:spPr bwMode="auto">
                <a:xfrm>
                  <a:off x="4550" y="3620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19" name="Freeform 119"/>
                <p:cNvSpPr>
                  <a:spLocks/>
                </p:cNvSpPr>
                <p:nvPr/>
              </p:nvSpPr>
              <p:spPr bwMode="auto">
                <a:xfrm>
                  <a:off x="4455" y="3583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20" name="Freeform 120"/>
                <p:cNvSpPr>
                  <a:spLocks/>
                </p:cNvSpPr>
                <p:nvPr/>
              </p:nvSpPr>
              <p:spPr bwMode="auto">
                <a:xfrm>
                  <a:off x="4449" y="3589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21" name="Freeform 121"/>
                <p:cNvSpPr>
                  <a:spLocks/>
                </p:cNvSpPr>
                <p:nvPr/>
              </p:nvSpPr>
              <p:spPr bwMode="auto">
                <a:xfrm>
                  <a:off x="4461" y="359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22" name="Freeform 122"/>
                <p:cNvSpPr>
                  <a:spLocks/>
                </p:cNvSpPr>
                <p:nvPr/>
              </p:nvSpPr>
              <p:spPr bwMode="auto">
                <a:xfrm>
                  <a:off x="4481" y="3600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23" name="Freeform 123"/>
                <p:cNvSpPr>
                  <a:spLocks/>
                </p:cNvSpPr>
                <p:nvPr/>
              </p:nvSpPr>
              <p:spPr bwMode="auto">
                <a:xfrm>
                  <a:off x="4475" y="3605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24" name="Freeform 124"/>
                <p:cNvSpPr>
                  <a:spLocks/>
                </p:cNvSpPr>
                <p:nvPr/>
              </p:nvSpPr>
              <p:spPr bwMode="auto">
                <a:xfrm>
                  <a:off x="4487" y="3613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25" name="Freeform 125"/>
                <p:cNvSpPr>
                  <a:spLocks/>
                </p:cNvSpPr>
                <p:nvPr/>
              </p:nvSpPr>
              <p:spPr bwMode="auto">
                <a:xfrm>
                  <a:off x="4509" y="3616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26" name="Freeform 126"/>
                <p:cNvSpPr>
                  <a:spLocks/>
                </p:cNvSpPr>
                <p:nvPr/>
              </p:nvSpPr>
              <p:spPr bwMode="auto">
                <a:xfrm>
                  <a:off x="4503" y="3622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27" name="Freeform 127"/>
                <p:cNvSpPr>
                  <a:spLocks/>
                </p:cNvSpPr>
                <p:nvPr/>
              </p:nvSpPr>
              <p:spPr bwMode="auto">
                <a:xfrm>
                  <a:off x="4515" y="3629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28" name="Freeform 128"/>
                <p:cNvSpPr>
                  <a:spLocks/>
                </p:cNvSpPr>
                <p:nvPr/>
              </p:nvSpPr>
              <p:spPr bwMode="auto">
                <a:xfrm>
                  <a:off x="4534" y="3598"/>
                  <a:ext cx="173" cy="56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7" y="55"/>
                    </a:cxn>
                    <a:cxn ang="0">
                      <a:pos x="172" y="13"/>
                    </a:cxn>
                    <a:cxn ang="0">
                      <a:pos x="160" y="0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173" h="56">
                      <a:moveTo>
                        <a:pt x="0" y="42"/>
                      </a:moveTo>
                      <a:lnTo>
                        <a:pt x="7" y="55"/>
                      </a:lnTo>
                      <a:lnTo>
                        <a:pt x="172" y="13"/>
                      </a:lnTo>
                      <a:lnTo>
                        <a:pt x="160" y="0"/>
                      </a:lnTo>
                      <a:lnTo>
                        <a:pt x="0" y="42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29" name="Freeform 129"/>
                <p:cNvSpPr>
                  <a:spLocks/>
                </p:cNvSpPr>
                <p:nvPr/>
              </p:nvSpPr>
              <p:spPr bwMode="auto">
                <a:xfrm>
                  <a:off x="4528" y="3640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30" name="Freeform 130"/>
                <p:cNvSpPr>
                  <a:spLocks/>
                </p:cNvSpPr>
                <p:nvPr/>
              </p:nvSpPr>
              <p:spPr bwMode="auto">
                <a:xfrm>
                  <a:off x="4541" y="3609"/>
                  <a:ext cx="165" cy="59"/>
                </a:xfrm>
                <a:custGeom>
                  <a:avLst/>
                  <a:gdLst/>
                  <a:ahLst/>
                  <a:cxnLst>
                    <a:cxn ang="0">
                      <a:pos x="0" y="58"/>
                    </a:cxn>
                    <a:cxn ang="0">
                      <a:pos x="3" y="42"/>
                    </a:cxn>
                    <a:cxn ang="0">
                      <a:pos x="162" y="0"/>
                    </a:cxn>
                    <a:cxn ang="0">
                      <a:pos x="164" y="11"/>
                    </a:cxn>
                    <a:cxn ang="0">
                      <a:pos x="0" y="58"/>
                    </a:cxn>
                  </a:cxnLst>
                  <a:rect l="0" t="0" r="r" b="b"/>
                  <a:pathLst>
                    <a:path w="165" h="59">
                      <a:moveTo>
                        <a:pt x="0" y="58"/>
                      </a:moveTo>
                      <a:lnTo>
                        <a:pt x="3" y="42"/>
                      </a:lnTo>
                      <a:lnTo>
                        <a:pt x="162" y="0"/>
                      </a:lnTo>
                      <a:lnTo>
                        <a:pt x="164" y="11"/>
                      </a:lnTo>
                      <a:lnTo>
                        <a:pt x="0" y="58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31" name="Freeform 131"/>
                <p:cNvSpPr>
                  <a:spLocks/>
                </p:cNvSpPr>
                <p:nvPr/>
              </p:nvSpPr>
              <p:spPr bwMode="auto">
                <a:xfrm>
                  <a:off x="4420" y="3592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32" name="Freeform 132"/>
                <p:cNvSpPr>
                  <a:spLocks/>
                </p:cNvSpPr>
                <p:nvPr/>
              </p:nvSpPr>
              <p:spPr bwMode="auto">
                <a:xfrm>
                  <a:off x="4413" y="3598"/>
                  <a:ext cx="18" cy="2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7" y="12"/>
                    </a:cxn>
                    <a:cxn ang="0">
                      <a:pos x="12" y="27"/>
                    </a:cxn>
                    <a:cxn ang="0">
                      <a:pos x="0" y="11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8" h="28">
                      <a:moveTo>
                        <a:pt x="7" y="0"/>
                      </a:moveTo>
                      <a:lnTo>
                        <a:pt x="17" y="12"/>
                      </a:lnTo>
                      <a:lnTo>
                        <a:pt x="12" y="27"/>
                      </a:lnTo>
                      <a:lnTo>
                        <a:pt x="0" y="1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33" name="Freeform 133"/>
                <p:cNvSpPr>
                  <a:spLocks/>
                </p:cNvSpPr>
                <p:nvPr/>
              </p:nvSpPr>
              <p:spPr bwMode="auto">
                <a:xfrm>
                  <a:off x="4426" y="3605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34" name="Freeform 134"/>
                <p:cNvSpPr>
                  <a:spLocks/>
                </p:cNvSpPr>
                <p:nvPr/>
              </p:nvSpPr>
              <p:spPr bwMode="auto">
                <a:xfrm>
                  <a:off x="4383" y="3601"/>
                  <a:ext cx="35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35" name="Freeform 135"/>
                <p:cNvSpPr>
                  <a:spLocks/>
                </p:cNvSpPr>
                <p:nvPr/>
              </p:nvSpPr>
              <p:spPr bwMode="auto">
                <a:xfrm>
                  <a:off x="4377" y="3607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36" name="Freeform 136"/>
                <p:cNvSpPr>
                  <a:spLocks/>
                </p:cNvSpPr>
                <p:nvPr/>
              </p:nvSpPr>
              <p:spPr bwMode="auto">
                <a:xfrm>
                  <a:off x="4389" y="3614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37" name="Freeform 137"/>
                <p:cNvSpPr>
                  <a:spLocks/>
                </p:cNvSpPr>
                <p:nvPr/>
              </p:nvSpPr>
              <p:spPr bwMode="auto">
                <a:xfrm>
                  <a:off x="4394" y="3618"/>
                  <a:ext cx="51" cy="23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9" y="22"/>
                    </a:cxn>
                    <a:cxn ang="0">
                      <a:pos x="50" y="12"/>
                    </a:cxn>
                    <a:cxn ang="0">
                      <a:pos x="39" y="0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1" h="23">
                      <a:moveTo>
                        <a:pt x="0" y="9"/>
                      </a:moveTo>
                      <a:lnTo>
                        <a:pt x="9" y="22"/>
                      </a:lnTo>
                      <a:lnTo>
                        <a:pt x="50" y="12"/>
                      </a:lnTo>
                      <a:lnTo>
                        <a:pt x="39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38" name="Freeform 138"/>
                <p:cNvSpPr>
                  <a:spLocks/>
                </p:cNvSpPr>
                <p:nvPr/>
              </p:nvSpPr>
              <p:spPr bwMode="auto">
                <a:xfrm>
                  <a:off x="4389" y="3628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2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39" name="Freeform 139"/>
                <p:cNvSpPr>
                  <a:spLocks/>
                </p:cNvSpPr>
                <p:nvPr/>
              </p:nvSpPr>
              <p:spPr bwMode="auto">
                <a:xfrm>
                  <a:off x="4401" y="3630"/>
                  <a:ext cx="47" cy="25"/>
                </a:xfrm>
                <a:custGeom>
                  <a:avLst/>
                  <a:gdLst/>
                  <a:ahLst/>
                  <a:cxnLst>
                    <a:cxn ang="0">
                      <a:pos x="0" y="24"/>
                    </a:cxn>
                    <a:cxn ang="0">
                      <a:pos x="4" y="9"/>
                    </a:cxn>
                    <a:cxn ang="0">
                      <a:pos x="43" y="0"/>
                    </a:cxn>
                    <a:cxn ang="0">
                      <a:pos x="46" y="13"/>
                    </a:cxn>
                    <a:cxn ang="0">
                      <a:pos x="0" y="24"/>
                    </a:cxn>
                  </a:cxnLst>
                  <a:rect l="0" t="0" r="r" b="b"/>
                  <a:pathLst>
                    <a:path w="47" h="25">
                      <a:moveTo>
                        <a:pt x="0" y="24"/>
                      </a:moveTo>
                      <a:lnTo>
                        <a:pt x="4" y="9"/>
                      </a:lnTo>
                      <a:lnTo>
                        <a:pt x="43" y="0"/>
                      </a:lnTo>
                      <a:lnTo>
                        <a:pt x="46" y="13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40" name="Freeform 140"/>
                <p:cNvSpPr>
                  <a:spLocks/>
                </p:cNvSpPr>
                <p:nvPr/>
              </p:nvSpPr>
              <p:spPr bwMode="auto">
                <a:xfrm>
                  <a:off x="4446" y="3608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41" name="Freeform 141"/>
                <p:cNvSpPr>
                  <a:spLocks/>
                </p:cNvSpPr>
                <p:nvPr/>
              </p:nvSpPr>
              <p:spPr bwMode="auto">
                <a:xfrm>
                  <a:off x="4440" y="3614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42" name="Freeform 142"/>
                <p:cNvSpPr>
                  <a:spLocks/>
                </p:cNvSpPr>
                <p:nvPr/>
              </p:nvSpPr>
              <p:spPr bwMode="auto">
                <a:xfrm>
                  <a:off x="4452" y="3621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43" name="Freeform 143"/>
                <p:cNvSpPr>
                  <a:spLocks/>
                </p:cNvSpPr>
                <p:nvPr/>
              </p:nvSpPr>
              <p:spPr bwMode="auto">
                <a:xfrm>
                  <a:off x="4474" y="3625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44" name="Freeform 144"/>
                <p:cNvSpPr>
                  <a:spLocks/>
                </p:cNvSpPr>
                <p:nvPr/>
              </p:nvSpPr>
              <p:spPr bwMode="auto">
                <a:xfrm>
                  <a:off x="4468" y="3631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45" name="Freeform 145"/>
                <p:cNvSpPr>
                  <a:spLocks/>
                </p:cNvSpPr>
                <p:nvPr/>
              </p:nvSpPr>
              <p:spPr bwMode="auto">
                <a:xfrm>
                  <a:off x="4480" y="3638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46" name="Freeform 146"/>
                <p:cNvSpPr>
                  <a:spLocks/>
                </p:cNvSpPr>
                <p:nvPr/>
              </p:nvSpPr>
              <p:spPr bwMode="auto">
                <a:xfrm>
                  <a:off x="4499" y="3643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47" name="Freeform 147"/>
                <p:cNvSpPr>
                  <a:spLocks/>
                </p:cNvSpPr>
                <p:nvPr/>
              </p:nvSpPr>
              <p:spPr bwMode="auto">
                <a:xfrm>
                  <a:off x="4493" y="3649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48" name="Freeform 148"/>
                <p:cNvSpPr>
                  <a:spLocks/>
                </p:cNvSpPr>
                <p:nvPr/>
              </p:nvSpPr>
              <p:spPr bwMode="auto">
                <a:xfrm>
                  <a:off x="4505" y="365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49" name="Freeform 149"/>
                <p:cNvSpPr>
                  <a:spLocks/>
                </p:cNvSpPr>
                <p:nvPr/>
              </p:nvSpPr>
              <p:spPr bwMode="auto">
                <a:xfrm>
                  <a:off x="4410" y="3634"/>
                  <a:ext cx="62" cy="27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6" y="26"/>
                    </a:cxn>
                    <a:cxn ang="0">
                      <a:pos x="61" y="13"/>
                    </a:cxn>
                    <a:cxn ang="0">
                      <a:pos x="49" y="0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62" h="27">
                      <a:moveTo>
                        <a:pt x="0" y="13"/>
                      </a:moveTo>
                      <a:lnTo>
                        <a:pt x="6" y="26"/>
                      </a:lnTo>
                      <a:lnTo>
                        <a:pt x="61" y="13"/>
                      </a:lnTo>
                      <a:lnTo>
                        <a:pt x="49" y="0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50" name="Freeform 150"/>
                <p:cNvSpPr>
                  <a:spLocks/>
                </p:cNvSpPr>
                <p:nvPr/>
              </p:nvSpPr>
              <p:spPr bwMode="auto">
                <a:xfrm>
                  <a:off x="4403" y="3648"/>
                  <a:ext cx="18" cy="2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7" y="13"/>
                    </a:cxn>
                    <a:cxn ang="0">
                      <a:pos x="12" y="27"/>
                    </a:cxn>
                    <a:cxn ang="0">
                      <a:pos x="0" y="11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8" h="28">
                      <a:moveTo>
                        <a:pt x="7" y="0"/>
                      </a:moveTo>
                      <a:lnTo>
                        <a:pt x="17" y="13"/>
                      </a:lnTo>
                      <a:lnTo>
                        <a:pt x="12" y="27"/>
                      </a:lnTo>
                      <a:lnTo>
                        <a:pt x="0" y="1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51" name="Freeform 151"/>
                <p:cNvSpPr>
                  <a:spLocks/>
                </p:cNvSpPr>
                <p:nvPr/>
              </p:nvSpPr>
              <p:spPr bwMode="auto">
                <a:xfrm>
                  <a:off x="4416" y="3647"/>
                  <a:ext cx="60" cy="28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4" y="13"/>
                    </a:cxn>
                    <a:cxn ang="0">
                      <a:pos x="55" y="0"/>
                    </a:cxn>
                    <a:cxn ang="0">
                      <a:pos x="59" y="13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60" h="28">
                      <a:moveTo>
                        <a:pt x="0" y="27"/>
                      </a:moveTo>
                      <a:lnTo>
                        <a:pt x="4" y="13"/>
                      </a:lnTo>
                      <a:lnTo>
                        <a:pt x="55" y="0"/>
                      </a:lnTo>
                      <a:lnTo>
                        <a:pt x="59" y="13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52" name="Freeform 152"/>
                <p:cNvSpPr>
                  <a:spLocks/>
                </p:cNvSpPr>
                <p:nvPr/>
              </p:nvSpPr>
              <p:spPr bwMode="auto">
                <a:xfrm>
                  <a:off x="4465" y="3651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20"/>
                    </a:cxn>
                    <a:cxn ang="0">
                      <a:pos x="33" y="14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6" y="20"/>
                      </a:lnTo>
                      <a:lnTo>
                        <a:pt x="33" y="14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53" name="Freeform 153"/>
                <p:cNvSpPr>
                  <a:spLocks/>
                </p:cNvSpPr>
                <p:nvPr/>
              </p:nvSpPr>
              <p:spPr bwMode="auto">
                <a:xfrm>
                  <a:off x="4459" y="3657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54" name="Freeform 154"/>
                <p:cNvSpPr>
                  <a:spLocks/>
                </p:cNvSpPr>
                <p:nvPr/>
              </p:nvSpPr>
              <p:spPr bwMode="auto">
                <a:xfrm>
                  <a:off x="4471" y="3665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1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1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55" name="Freeform 155"/>
                <p:cNvSpPr>
                  <a:spLocks/>
                </p:cNvSpPr>
                <p:nvPr/>
              </p:nvSpPr>
              <p:spPr bwMode="auto">
                <a:xfrm>
                  <a:off x="4424" y="3660"/>
                  <a:ext cx="40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0"/>
                    </a:cxn>
                    <a:cxn ang="0">
                      <a:pos x="39" y="13"/>
                    </a:cxn>
                    <a:cxn ang="0">
                      <a:pos x="27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40" h="21">
                      <a:moveTo>
                        <a:pt x="0" y="6"/>
                      </a:moveTo>
                      <a:lnTo>
                        <a:pt x="9" y="20"/>
                      </a:lnTo>
                      <a:lnTo>
                        <a:pt x="39" y="13"/>
                      </a:lnTo>
                      <a:lnTo>
                        <a:pt x="27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56" name="Freeform 156"/>
                <p:cNvSpPr>
                  <a:spLocks/>
                </p:cNvSpPr>
                <p:nvPr/>
              </p:nvSpPr>
              <p:spPr bwMode="auto">
                <a:xfrm>
                  <a:off x="4418" y="3667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2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57" name="Freeform 157"/>
                <p:cNvSpPr>
                  <a:spLocks/>
                </p:cNvSpPr>
                <p:nvPr/>
              </p:nvSpPr>
              <p:spPr bwMode="auto">
                <a:xfrm>
                  <a:off x="4429" y="3673"/>
                  <a:ext cx="38" cy="23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4" y="7"/>
                    </a:cxn>
                    <a:cxn ang="0">
                      <a:pos x="34" y="0"/>
                    </a:cxn>
                    <a:cxn ang="0">
                      <a:pos x="37" y="13"/>
                    </a:cxn>
                    <a:cxn ang="0">
                      <a:pos x="0" y="22"/>
                    </a:cxn>
                  </a:cxnLst>
                  <a:rect l="0" t="0" r="r" b="b"/>
                  <a:pathLst>
                    <a:path w="38" h="23">
                      <a:moveTo>
                        <a:pt x="0" y="22"/>
                      </a:moveTo>
                      <a:lnTo>
                        <a:pt x="4" y="7"/>
                      </a:lnTo>
                      <a:lnTo>
                        <a:pt x="34" y="0"/>
                      </a:lnTo>
                      <a:lnTo>
                        <a:pt x="37" y="13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58" name="Freeform 158"/>
                <p:cNvSpPr>
                  <a:spLocks/>
                </p:cNvSpPr>
                <p:nvPr/>
              </p:nvSpPr>
              <p:spPr bwMode="auto">
                <a:xfrm>
                  <a:off x="4417" y="3583"/>
                  <a:ext cx="437" cy="125"/>
                </a:xfrm>
                <a:custGeom>
                  <a:avLst/>
                  <a:gdLst/>
                  <a:ahLst/>
                  <a:cxnLst>
                    <a:cxn ang="0">
                      <a:pos x="4" y="111"/>
                    </a:cxn>
                    <a:cxn ang="0">
                      <a:pos x="428" y="0"/>
                    </a:cxn>
                    <a:cxn ang="0">
                      <a:pos x="436" y="8"/>
                    </a:cxn>
                    <a:cxn ang="0">
                      <a:pos x="10" y="124"/>
                    </a:cxn>
                    <a:cxn ang="0">
                      <a:pos x="0" y="113"/>
                    </a:cxn>
                    <a:cxn ang="0">
                      <a:pos x="4" y="111"/>
                    </a:cxn>
                  </a:cxnLst>
                  <a:rect l="0" t="0" r="r" b="b"/>
                  <a:pathLst>
                    <a:path w="437" h="125">
                      <a:moveTo>
                        <a:pt x="4" y="111"/>
                      </a:moveTo>
                      <a:lnTo>
                        <a:pt x="428" y="0"/>
                      </a:lnTo>
                      <a:lnTo>
                        <a:pt x="436" y="8"/>
                      </a:lnTo>
                      <a:lnTo>
                        <a:pt x="10" y="124"/>
                      </a:lnTo>
                      <a:lnTo>
                        <a:pt x="0" y="113"/>
                      </a:lnTo>
                      <a:lnTo>
                        <a:pt x="4" y="111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79359" name="Freeform 159"/>
                <p:cNvSpPr>
                  <a:spLocks/>
                </p:cNvSpPr>
                <p:nvPr/>
              </p:nvSpPr>
              <p:spPr bwMode="auto">
                <a:xfrm>
                  <a:off x="4337" y="3608"/>
                  <a:ext cx="77" cy="136"/>
                </a:xfrm>
                <a:custGeom>
                  <a:avLst/>
                  <a:gdLst/>
                  <a:ahLst/>
                  <a:cxnLst>
                    <a:cxn ang="0">
                      <a:pos x="0" y="51"/>
                    </a:cxn>
                    <a:cxn ang="0">
                      <a:pos x="1" y="0"/>
                    </a:cxn>
                    <a:cxn ang="0">
                      <a:pos x="68" y="104"/>
                    </a:cxn>
                    <a:cxn ang="0">
                      <a:pos x="69" y="106"/>
                    </a:cxn>
                    <a:cxn ang="0">
                      <a:pos x="71" y="109"/>
                    </a:cxn>
                    <a:cxn ang="0">
                      <a:pos x="73" y="112"/>
                    </a:cxn>
                    <a:cxn ang="0">
                      <a:pos x="75" y="116"/>
                    </a:cxn>
                    <a:cxn ang="0">
                      <a:pos x="76" y="121"/>
                    </a:cxn>
                    <a:cxn ang="0">
                      <a:pos x="76" y="126"/>
                    </a:cxn>
                    <a:cxn ang="0">
                      <a:pos x="76" y="132"/>
                    </a:cxn>
                    <a:cxn ang="0">
                      <a:pos x="74" y="134"/>
                    </a:cxn>
                    <a:cxn ang="0">
                      <a:pos x="72" y="135"/>
                    </a:cxn>
                    <a:cxn ang="0">
                      <a:pos x="70" y="134"/>
                    </a:cxn>
                    <a:cxn ang="0">
                      <a:pos x="67" y="132"/>
                    </a:cxn>
                    <a:cxn ang="0">
                      <a:pos x="65" y="130"/>
                    </a:cxn>
                    <a:cxn ang="0">
                      <a:pos x="63" y="128"/>
                    </a:cxn>
                    <a:cxn ang="0">
                      <a:pos x="62" y="127"/>
                    </a:cxn>
                    <a:cxn ang="0">
                      <a:pos x="61" y="126"/>
                    </a:cxn>
                    <a:cxn ang="0">
                      <a:pos x="0" y="51"/>
                    </a:cxn>
                  </a:cxnLst>
                  <a:rect l="0" t="0" r="r" b="b"/>
                  <a:pathLst>
                    <a:path w="77" h="136">
                      <a:moveTo>
                        <a:pt x="0" y="51"/>
                      </a:moveTo>
                      <a:lnTo>
                        <a:pt x="1" y="0"/>
                      </a:lnTo>
                      <a:lnTo>
                        <a:pt x="68" y="104"/>
                      </a:lnTo>
                      <a:lnTo>
                        <a:pt x="69" y="106"/>
                      </a:lnTo>
                      <a:lnTo>
                        <a:pt x="71" y="109"/>
                      </a:lnTo>
                      <a:lnTo>
                        <a:pt x="73" y="112"/>
                      </a:lnTo>
                      <a:lnTo>
                        <a:pt x="75" y="116"/>
                      </a:lnTo>
                      <a:lnTo>
                        <a:pt x="76" y="121"/>
                      </a:lnTo>
                      <a:lnTo>
                        <a:pt x="76" y="126"/>
                      </a:lnTo>
                      <a:lnTo>
                        <a:pt x="76" y="132"/>
                      </a:lnTo>
                      <a:lnTo>
                        <a:pt x="74" y="134"/>
                      </a:lnTo>
                      <a:lnTo>
                        <a:pt x="72" y="135"/>
                      </a:lnTo>
                      <a:lnTo>
                        <a:pt x="70" y="134"/>
                      </a:lnTo>
                      <a:lnTo>
                        <a:pt x="67" y="132"/>
                      </a:lnTo>
                      <a:lnTo>
                        <a:pt x="65" y="130"/>
                      </a:lnTo>
                      <a:lnTo>
                        <a:pt x="63" y="128"/>
                      </a:lnTo>
                      <a:lnTo>
                        <a:pt x="62" y="127"/>
                      </a:lnTo>
                      <a:lnTo>
                        <a:pt x="61" y="126"/>
                      </a:lnTo>
                      <a:lnTo>
                        <a:pt x="0" y="5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  <p:sp>
          <p:nvSpPr>
            <p:cNvPr id="179360" name="Rectangle 160"/>
            <p:cNvSpPr>
              <a:spLocks noChangeArrowheads="1"/>
            </p:cNvSpPr>
            <p:nvPr/>
          </p:nvSpPr>
          <p:spPr bwMode="auto">
            <a:xfrm>
              <a:off x="720" y="3216"/>
              <a:ext cx="1034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2550" tIns="41275" rIns="82550" bIns="41275">
              <a:spAutoFit/>
            </a:bodyPr>
            <a:lstStyle/>
            <a:p>
              <a:pPr defTabSz="822325" eaLnBrk="0" hangingPunct="0">
                <a:spcBef>
                  <a:spcPct val="50000"/>
                </a:spcBef>
              </a:pPr>
              <a:r>
                <a:rPr lang="zh-TW" altLang="en-US" sz="2400" b="1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輸入訂單</a:t>
              </a:r>
            </a:p>
          </p:txBody>
        </p:sp>
      </p:grpSp>
      <p:sp>
        <p:nvSpPr>
          <p:cNvPr id="179361" name="Rectangle 161"/>
          <p:cNvSpPr>
            <a:spLocks noChangeArrowheads="1"/>
          </p:cNvSpPr>
          <p:nvPr/>
        </p:nvSpPr>
        <p:spPr bwMode="auto">
          <a:xfrm>
            <a:off x="6823025" y="5017539"/>
            <a:ext cx="1349375" cy="45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spcBef>
                <a:spcPct val="50000"/>
              </a:spcBef>
            </a:pPr>
            <a:r>
              <a:rPr lang="zh-TW" altLang="en-US" sz="2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撿貨</a:t>
            </a:r>
          </a:p>
        </p:txBody>
      </p:sp>
      <p:grpSp>
        <p:nvGrpSpPr>
          <p:cNvPr id="179362" name="Group 162"/>
          <p:cNvGrpSpPr>
            <a:grpSpLocks/>
          </p:cNvGrpSpPr>
          <p:nvPr/>
        </p:nvGrpSpPr>
        <p:grpSpPr bwMode="auto">
          <a:xfrm>
            <a:off x="7051625" y="3874539"/>
            <a:ext cx="869950" cy="1019175"/>
            <a:chOff x="727" y="3065"/>
            <a:chExt cx="548" cy="642"/>
          </a:xfrm>
        </p:grpSpPr>
        <p:sp>
          <p:nvSpPr>
            <p:cNvPr id="179363" name="Freeform 163"/>
            <p:cNvSpPr>
              <a:spLocks/>
            </p:cNvSpPr>
            <p:nvPr/>
          </p:nvSpPr>
          <p:spPr bwMode="auto">
            <a:xfrm>
              <a:off x="1175" y="3322"/>
              <a:ext cx="54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"/>
                </a:cxn>
                <a:cxn ang="0">
                  <a:pos x="0" y="98"/>
                </a:cxn>
                <a:cxn ang="0">
                  <a:pos x="0" y="96"/>
                </a:cxn>
                <a:cxn ang="0">
                  <a:pos x="2" y="93"/>
                </a:cxn>
                <a:cxn ang="0">
                  <a:pos x="4" y="89"/>
                </a:cxn>
                <a:cxn ang="0">
                  <a:pos x="5" y="85"/>
                </a:cxn>
                <a:cxn ang="0">
                  <a:pos x="8" y="80"/>
                </a:cxn>
                <a:cxn ang="0">
                  <a:pos x="11" y="74"/>
                </a:cxn>
                <a:cxn ang="0">
                  <a:pos x="13" y="68"/>
                </a:cxn>
                <a:cxn ang="0">
                  <a:pos x="16" y="64"/>
                </a:cxn>
                <a:cxn ang="0">
                  <a:pos x="18" y="62"/>
                </a:cxn>
                <a:cxn ang="0">
                  <a:pos x="21" y="62"/>
                </a:cxn>
                <a:cxn ang="0">
                  <a:pos x="24" y="62"/>
                </a:cxn>
                <a:cxn ang="0">
                  <a:pos x="27" y="63"/>
                </a:cxn>
                <a:cxn ang="0">
                  <a:pos x="31" y="64"/>
                </a:cxn>
                <a:cxn ang="0">
                  <a:pos x="36" y="64"/>
                </a:cxn>
                <a:cxn ang="0">
                  <a:pos x="41" y="63"/>
                </a:cxn>
                <a:cxn ang="0">
                  <a:pos x="47" y="61"/>
                </a:cxn>
                <a:cxn ang="0">
                  <a:pos x="50" y="59"/>
                </a:cxn>
                <a:cxn ang="0">
                  <a:pos x="51" y="57"/>
                </a:cxn>
                <a:cxn ang="0">
                  <a:pos x="53" y="56"/>
                </a:cxn>
                <a:cxn ang="0">
                  <a:pos x="53" y="54"/>
                </a:cxn>
                <a:cxn ang="0">
                  <a:pos x="52" y="52"/>
                </a:cxn>
                <a:cxn ang="0">
                  <a:pos x="51" y="52"/>
                </a:cxn>
                <a:cxn ang="0">
                  <a:pos x="51" y="51"/>
                </a:cxn>
                <a:cxn ang="0">
                  <a:pos x="49" y="48"/>
                </a:cxn>
                <a:cxn ang="0">
                  <a:pos x="43" y="42"/>
                </a:cxn>
                <a:cxn ang="0">
                  <a:pos x="34" y="34"/>
                </a:cxn>
                <a:cxn ang="0">
                  <a:pos x="25" y="25"/>
                </a:cxn>
                <a:cxn ang="0">
                  <a:pos x="16" y="15"/>
                </a:cxn>
                <a:cxn ang="0">
                  <a:pos x="7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4" h="100">
                  <a:moveTo>
                    <a:pt x="0" y="0"/>
                  </a:moveTo>
                  <a:lnTo>
                    <a:pt x="0" y="99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2" y="93"/>
                  </a:lnTo>
                  <a:lnTo>
                    <a:pt x="4" y="89"/>
                  </a:lnTo>
                  <a:lnTo>
                    <a:pt x="5" y="85"/>
                  </a:lnTo>
                  <a:lnTo>
                    <a:pt x="8" y="80"/>
                  </a:lnTo>
                  <a:lnTo>
                    <a:pt x="11" y="74"/>
                  </a:lnTo>
                  <a:lnTo>
                    <a:pt x="13" y="68"/>
                  </a:lnTo>
                  <a:lnTo>
                    <a:pt x="16" y="64"/>
                  </a:lnTo>
                  <a:lnTo>
                    <a:pt x="18" y="62"/>
                  </a:lnTo>
                  <a:lnTo>
                    <a:pt x="21" y="62"/>
                  </a:lnTo>
                  <a:lnTo>
                    <a:pt x="24" y="62"/>
                  </a:lnTo>
                  <a:lnTo>
                    <a:pt x="27" y="63"/>
                  </a:lnTo>
                  <a:lnTo>
                    <a:pt x="31" y="64"/>
                  </a:lnTo>
                  <a:lnTo>
                    <a:pt x="36" y="64"/>
                  </a:lnTo>
                  <a:lnTo>
                    <a:pt x="41" y="63"/>
                  </a:lnTo>
                  <a:lnTo>
                    <a:pt x="47" y="61"/>
                  </a:lnTo>
                  <a:lnTo>
                    <a:pt x="50" y="59"/>
                  </a:lnTo>
                  <a:lnTo>
                    <a:pt x="51" y="57"/>
                  </a:lnTo>
                  <a:lnTo>
                    <a:pt x="53" y="56"/>
                  </a:lnTo>
                  <a:lnTo>
                    <a:pt x="53" y="54"/>
                  </a:lnTo>
                  <a:lnTo>
                    <a:pt x="52" y="52"/>
                  </a:lnTo>
                  <a:lnTo>
                    <a:pt x="51" y="52"/>
                  </a:lnTo>
                  <a:lnTo>
                    <a:pt x="51" y="51"/>
                  </a:lnTo>
                  <a:lnTo>
                    <a:pt x="49" y="48"/>
                  </a:lnTo>
                  <a:lnTo>
                    <a:pt x="43" y="42"/>
                  </a:lnTo>
                  <a:lnTo>
                    <a:pt x="34" y="34"/>
                  </a:lnTo>
                  <a:lnTo>
                    <a:pt x="25" y="25"/>
                  </a:lnTo>
                  <a:lnTo>
                    <a:pt x="16" y="15"/>
                  </a:lnTo>
                  <a:lnTo>
                    <a:pt x="7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64" name="Freeform 164"/>
            <p:cNvSpPr>
              <a:spLocks/>
            </p:cNvSpPr>
            <p:nvPr/>
          </p:nvSpPr>
          <p:spPr bwMode="auto">
            <a:xfrm>
              <a:off x="748" y="3429"/>
              <a:ext cx="55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"/>
                </a:cxn>
                <a:cxn ang="0">
                  <a:pos x="0" y="98"/>
                </a:cxn>
                <a:cxn ang="0">
                  <a:pos x="1" y="96"/>
                </a:cxn>
                <a:cxn ang="0">
                  <a:pos x="3" y="93"/>
                </a:cxn>
                <a:cxn ang="0">
                  <a:pos x="4" y="89"/>
                </a:cxn>
                <a:cxn ang="0">
                  <a:pos x="6" y="85"/>
                </a:cxn>
                <a:cxn ang="0">
                  <a:pos x="9" y="80"/>
                </a:cxn>
                <a:cxn ang="0">
                  <a:pos x="12" y="74"/>
                </a:cxn>
                <a:cxn ang="0">
                  <a:pos x="14" y="69"/>
                </a:cxn>
                <a:cxn ang="0">
                  <a:pos x="16" y="64"/>
                </a:cxn>
                <a:cxn ang="0">
                  <a:pos x="19" y="62"/>
                </a:cxn>
                <a:cxn ang="0">
                  <a:pos x="22" y="62"/>
                </a:cxn>
                <a:cxn ang="0">
                  <a:pos x="25" y="62"/>
                </a:cxn>
                <a:cxn ang="0">
                  <a:pos x="29" y="63"/>
                </a:cxn>
                <a:cxn ang="0">
                  <a:pos x="33" y="64"/>
                </a:cxn>
                <a:cxn ang="0">
                  <a:pos x="37" y="64"/>
                </a:cxn>
                <a:cxn ang="0">
                  <a:pos x="43" y="63"/>
                </a:cxn>
                <a:cxn ang="0">
                  <a:pos x="48" y="62"/>
                </a:cxn>
                <a:cxn ang="0">
                  <a:pos x="51" y="59"/>
                </a:cxn>
                <a:cxn ang="0">
                  <a:pos x="53" y="57"/>
                </a:cxn>
                <a:cxn ang="0">
                  <a:pos x="54" y="56"/>
                </a:cxn>
                <a:cxn ang="0">
                  <a:pos x="54" y="54"/>
                </a:cxn>
                <a:cxn ang="0">
                  <a:pos x="54" y="53"/>
                </a:cxn>
                <a:cxn ang="0">
                  <a:pos x="53" y="52"/>
                </a:cxn>
                <a:cxn ang="0">
                  <a:pos x="50" y="49"/>
                </a:cxn>
                <a:cxn ang="0">
                  <a:pos x="44" y="42"/>
                </a:cxn>
                <a:cxn ang="0">
                  <a:pos x="36" y="35"/>
                </a:cxn>
                <a:cxn ang="0">
                  <a:pos x="26" y="26"/>
                </a:cxn>
                <a:cxn ang="0">
                  <a:pos x="16" y="15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5" h="100">
                  <a:moveTo>
                    <a:pt x="0" y="0"/>
                  </a:moveTo>
                  <a:lnTo>
                    <a:pt x="0" y="99"/>
                  </a:lnTo>
                  <a:lnTo>
                    <a:pt x="0" y="98"/>
                  </a:lnTo>
                  <a:lnTo>
                    <a:pt x="1" y="96"/>
                  </a:lnTo>
                  <a:lnTo>
                    <a:pt x="3" y="93"/>
                  </a:lnTo>
                  <a:lnTo>
                    <a:pt x="4" y="89"/>
                  </a:lnTo>
                  <a:lnTo>
                    <a:pt x="6" y="85"/>
                  </a:lnTo>
                  <a:lnTo>
                    <a:pt x="9" y="80"/>
                  </a:lnTo>
                  <a:lnTo>
                    <a:pt x="12" y="74"/>
                  </a:lnTo>
                  <a:lnTo>
                    <a:pt x="14" y="69"/>
                  </a:lnTo>
                  <a:lnTo>
                    <a:pt x="16" y="64"/>
                  </a:lnTo>
                  <a:lnTo>
                    <a:pt x="19" y="62"/>
                  </a:lnTo>
                  <a:lnTo>
                    <a:pt x="22" y="62"/>
                  </a:lnTo>
                  <a:lnTo>
                    <a:pt x="25" y="62"/>
                  </a:lnTo>
                  <a:lnTo>
                    <a:pt x="29" y="63"/>
                  </a:lnTo>
                  <a:lnTo>
                    <a:pt x="33" y="64"/>
                  </a:lnTo>
                  <a:lnTo>
                    <a:pt x="37" y="64"/>
                  </a:lnTo>
                  <a:lnTo>
                    <a:pt x="43" y="63"/>
                  </a:lnTo>
                  <a:lnTo>
                    <a:pt x="48" y="62"/>
                  </a:lnTo>
                  <a:lnTo>
                    <a:pt x="51" y="59"/>
                  </a:lnTo>
                  <a:lnTo>
                    <a:pt x="53" y="57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4" y="53"/>
                  </a:lnTo>
                  <a:lnTo>
                    <a:pt x="53" y="52"/>
                  </a:lnTo>
                  <a:lnTo>
                    <a:pt x="50" y="49"/>
                  </a:lnTo>
                  <a:lnTo>
                    <a:pt x="44" y="42"/>
                  </a:lnTo>
                  <a:lnTo>
                    <a:pt x="36" y="35"/>
                  </a:lnTo>
                  <a:lnTo>
                    <a:pt x="26" y="26"/>
                  </a:lnTo>
                  <a:lnTo>
                    <a:pt x="16" y="15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65" name="Freeform 165"/>
            <p:cNvSpPr>
              <a:spLocks/>
            </p:cNvSpPr>
            <p:nvPr/>
          </p:nvSpPr>
          <p:spPr bwMode="auto">
            <a:xfrm>
              <a:off x="727" y="3299"/>
              <a:ext cx="545" cy="181"/>
            </a:xfrm>
            <a:custGeom>
              <a:avLst/>
              <a:gdLst/>
              <a:ahLst/>
              <a:cxnLst>
                <a:cxn ang="0">
                  <a:pos x="544" y="65"/>
                </a:cxn>
                <a:cxn ang="0">
                  <a:pos x="461" y="0"/>
                </a:cxn>
                <a:cxn ang="0">
                  <a:pos x="0" y="115"/>
                </a:cxn>
                <a:cxn ang="0">
                  <a:pos x="82" y="180"/>
                </a:cxn>
                <a:cxn ang="0">
                  <a:pos x="544" y="65"/>
                </a:cxn>
              </a:cxnLst>
              <a:rect l="0" t="0" r="r" b="b"/>
              <a:pathLst>
                <a:path w="545" h="181">
                  <a:moveTo>
                    <a:pt x="544" y="65"/>
                  </a:moveTo>
                  <a:lnTo>
                    <a:pt x="461" y="0"/>
                  </a:lnTo>
                  <a:lnTo>
                    <a:pt x="0" y="115"/>
                  </a:lnTo>
                  <a:lnTo>
                    <a:pt x="82" y="180"/>
                  </a:lnTo>
                  <a:lnTo>
                    <a:pt x="544" y="65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66" name="Freeform 166"/>
            <p:cNvSpPr>
              <a:spLocks/>
            </p:cNvSpPr>
            <p:nvPr/>
          </p:nvSpPr>
          <p:spPr bwMode="auto">
            <a:xfrm>
              <a:off x="728" y="3414"/>
              <a:ext cx="85" cy="77"/>
            </a:xfrm>
            <a:custGeom>
              <a:avLst/>
              <a:gdLst/>
              <a:ahLst/>
              <a:cxnLst>
                <a:cxn ang="0">
                  <a:pos x="84" y="65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84" y="76"/>
                </a:cxn>
                <a:cxn ang="0">
                  <a:pos x="84" y="65"/>
                </a:cxn>
              </a:cxnLst>
              <a:rect l="0" t="0" r="r" b="b"/>
              <a:pathLst>
                <a:path w="85" h="77">
                  <a:moveTo>
                    <a:pt x="84" y="65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84" y="76"/>
                  </a:lnTo>
                  <a:lnTo>
                    <a:pt x="84" y="65"/>
                  </a:lnTo>
                </a:path>
              </a:pathLst>
            </a:custGeom>
            <a:solidFill>
              <a:srgbClr val="AE831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67" name="Freeform 167"/>
            <p:cNvSpPr>
              <a:spLocks/>
            </p:cNvSpPr>
            <p:nvPr/>
          </p:nvSpPr>
          <p:spPr bwMode="auto">
            <a:xfrm>
              <a:off x="812" y="3365"/>
              <a:ext cx="460" cy="127"/>
            </a:xfrm>
            <a:custGeom>
              <a:avLst/>
              <a:gdLst/>
              <a:ahLst/>
              <a:cxnLst>
                <a:cxn ang="0">
                  <a:pos x="459" y="11"/>
                </a:cxn>
                <a:cxn ang="0">
                  <a:pos x="459" y="0"/>
                </a:cxn>
                <a:cxn ang="0">
                  <a:pos x="0" y="114"/>
                </a:cxn>
                <a:cxn ang="0">
                  <a:pos x="0" y="126"/>
                </a:cxn>
                <a:cxn ang="0">
                  <a:pos x="459" y="11"/>
                </a:cxn>
              </a:cxnLst>
              <a:rect l="0" t="0" r="r" b="b"/>
              <a:pathLst>
                <a:path w="460" h="127">
                  <a:moveTo>
                    <a:pt x="459" y="11"/>
                  </a:moveTo>
                  <a:lnTo>
                    <a:pt x="459" y="0"/>
                  </a:lnTo>
                  <a:lnTo>
                    <a:pt x="0" y="114"/>
                  </a:lnTo>
                  <a:lnTo>
                    <a:pt x="0" y="126"/>
                  </a:lnTo>
                  <a:lnTo>
                    <a:pt x="459" y="11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68" name="Freeform 168"/>
            <p:cNvSpPr>
              <a:spLocks/>
            </p:cNvSpPr>
            <p:nvPr/>
          </p:nvSpPr>
          <p:spPr bwMode="auto">
            <a:xfrm>
              <a:off x="961" y="3281"/>
              <a:ext cx="121" cy="13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38"/>
                </a:cxn>
                <a:cxn ang="0">
                  <a:pos x="120" y="108"/>
                </a:cxn>
                <a:cxn ang="0">
                  <a:pos x="51" y="0"/>
                </a:cxn>
              </a:cxnLst>
              <a:rect l="0" t="0" r="r" b="b"/>
              <a:pathLst>
                <a:path w="121" h="139">
                  <a:moveTo>
                    <a:pt x="51" y="0"/>
                  </a:moveTo>
                  <a:lnTo>
                    <a:pt x="0" y="138"/>
                  </a:lnTo>
                  <a:lnTo>
                    <a:pt x="120" y="108"/>
                  </a:lnTo>
                  <a:lnTo>
                    <a:pt x="51" y="0"/>
                  </a:lnTo>
                </a:path>
              </a:pathLst>
            </a:custGeom>
            <a:solidFill>
              <a:srgbClr val="FFB74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69" name="Freeform 169"/>
            <p:cNvSpPr>
              <a:spLocks/>
            </p:cNvSpPr>
            <p:nvPr/>
          </p:nvSpPr>
          <p:spPr bwMode="auto">
            <a:xfrm>
              <a:off x="921" y="3281"/>
              <a:ext cx="92" cy="141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0" y="101"/>
                </a:cxn>
                <a:cxn ang="0">
                  <a:pos x="37" y="140"/>
                </a:cxn>
                <a:cxn ang="0">
                  <a:pos x="91" y="0"/>
                </a:cxn>
              </a:cxnLst>
              <a:rect l="0" t="0" r="r" b="b"/>
              <a:pathLst>
                <a:path w="92" h="141">
                  <a:moveTo>
                    <a:pt x="91" y="0"/>
                  </a:moveTo>
                  <a:lnTo>
                    <a:pt x="0" y="101"/>
                  </a:lnTo>
                  <a:lnTo>
                    <a:pt x="37" y="140"/>
                  </a:lnTo>
                  <a:lnTo>
                    <a:pt x="91" y="0"/>
                  </a:lnTo>
                </a:path>
              </a:pathLst>
            </a:custGeom>
            <a:solidFill>
              <a:srgbClr val="D781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70" name="Freeform 170"/>
            <p:cNvSpPr>
              <a:spLocks/>
            </p:cNvSpPr>
            <p:nvPr/>
          </p:nvSpPr>
          <p:spPr bwMode="auto">
            <a:xfrm>
              <a:off x="1113" y="3261"/>
              <a:ext cx="94" cy="12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121"/>
                </a:cxn>
                <a:cxn ang="0">
                  <a:pos x="93" y="97"/>
                </a:cxn>
                <a:cxn ang="0">
                  <a:pos x="93" y="0"/>
                </a:cxn>
                <a:cxn ang="0">
                  <a:pos x="0" y="22"/>
                </a:cxn>
              </a:cxnLst>
              <a:rect l="0" t="0" r="r" b="b"/>
              <a:pathLst>
                <a:path w="94" h="122">
                  <a:moveTo>
                    <a:pt x="0" y="22"/>
                  </a:moveTo>
                  <a:lnTo>
                    <a:pt x="0" y="121"/>
                  </a:lnTo>
                  <a:lnTo>
                    <a:pt x="93" y="97"/>
                  </a:lnTo>
                  <a:lnTo>
                    <a:pt x="93" y="0"/>
                  </a:lnTo>
                  <a:lnTo>
                    <a:pt x="0" y="22"/>
                  </a:lnTo>
                </a:path>
              </a:pathLst>
            </a:custGeom>
            <a:solidFill>
              <a:srgbClr val="EDF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71" name="Freeform 171"/>
            <p:cNvSpPr>
              <a:spLocks/>
            </p:cNvSpPr>
            <p:nvPr/>
          </p:nvSpPr>
          <p:spPr bwMode="auto">
            <a:xfrm>
              <a:off x="1082" y="3255"/>
              <a:ext cx="32" cy="1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7"/>
                </a:cxn>
                <a:cxn ang="0">
                  <a:pos x="31" y="127"/>
                </a:cxn>
                <a:cxn ang="0">
                  <a:pos x="31" y="28"/>
                </a:cxn>
                <a:cxn ang="0">
                  <a:pos x="0" y="0"/>
                </a:cxn>
              </a:cxnLst>
              <a:rect l="0" t="0" r="r" b="b"/>
              <a:pathLst>
                <a:path w="32" h="128">
                  <a:moveTo>
                    <a:pt x="0" y="0"/>
                  </a:moveTo>
                  <a:lnTo>
                    <a:pt x="0" y="97"/>
                  </a:lnTo>
                  <a:lnTo>
                    <a:pt x="31" y="127"/>
                  </a:lnTo>
                  <a:lnTo>
                    <a:pt x="31" y="28"/>
                  </a:lnTo>
                  <a:lnTo>
                    <a:pt x="0" y="0"/>
                  </a:lnTo>
                </a:path>
              </a:pathLst>
            </a:custGeom>
            <a:solidFill>
              <a:srgbClr val="ADA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72" name="Freeform 172"/>
            <p:cNvSpPr>
              <a:spLocks/>
            </p:cNvSpPr>
            <p:nvPr/>
          </p:nvSpPr>
          <p:spPr bwMode="auto">
            <a:xfrm>
              <a:off x="1081" y="3233"/>
              <a:ext cx="126" cy="51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1" y="50"/>
                </a:cxn>
                <a:cxn ang="0">
                  <a:pos x="125" y="26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126" h="51">
                  <a:moveTo>
                    <a:pt x="0" y="23"/>
                  </a:moveTo>
                  <a:lnTo>
                    <a:pt x="31" y="50"/>
                  </a:lnTo>
                  <a:lnTo>
                    <a:pt x="125" y="26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FEFFB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73" name="Freeform 173"/>
            <p:cNvSpPr>
              <a:spLocks/>
            </p:cNvSpPr>
            <p:nvPr/>
          </p:nvSpPr>
          <p:spPr bwMode="auto">
            <a:xfrm>
              <a:off x="796" y="3316"/>
              <a:ext cx="123" cy="133"/>
            </a:xfrm>
            <a:custGeom>
              <a:avLst/>
              <a:gdLst/>
              <a:ahLst/>
              <a:cxnLst>
                <a:cxn ang="0">
                  <a:pos x="61" y="130"/>
                </a:cxn>
                <a:cxn ang="0">
                  <a:pos x="73" y="126"/>
                </a:cxn>
                <a:cxn ang="0">
                  <a:pos x="85" y="119"/>
                </a:cxn>
                <a:cxn ang="0">
                  <a:pos x="95" y="111"/>
                </a:cxn>
                <a:cxn ang="0">
                  <a:pos x="104" y="101"/>
                </a:cxn>
                <a:cxn ang="0">
                  <a:pos x="111" y="89"/>
                </a:cxn>
                <a:cxn ang="0">
                  <a:pos x="117" y="76"/>
                </a:cxn>
                <a:cxn ang="0">
                  <a:pos x="121" y="64"/>
                </a:cxn>
                <a:cxn ang="0">
                  <a:pos x="122" y="50"/>
                </a:cxn>
                <a:cxn ang="0">
                  <a:pos x="121" y="38"/>
                </a:cxn>
                <a:cxn ang="0">
                  <a:pos x="117" y="27"/>
                </a:cxn>
                <a:cxn ang="0">
                  <a:pos x="111" y="17"/>
                </a:cxn>
                <a:cxn ang="0">
                  <a:pos x="104" y="10"/>
                </a:cxn>
                <a:cxn ang="0">
                  <a:pos x="95" y="4"/>
                </a:cxn>
                <a:cxn ang="0">
                  <a:pos x="85" y="0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8" y="6"/>
                </a:cxn>
                <a:cxn ang="0">
                  <a:pos x="37" y="13"/>
                </a:cxn>
                <a:cxn ang="0">
                  <a:pos x="27" y="21"/>
                </a:cxn>
                <a:cxn ang="0">
                  <a:pos x="18" y="31"/>
                </a:cxn>
                <a:cxn ang="0">
                  <a:pos x="10" y="42"/>
                </a:cxn>
                <a:cxn ang="0">
                  <a:pos x="5" y="55"/>
                </a:cxn>
                <a:cxn ang="0">
                  <a:pos x="1" y="67"/>
                </a:cxn>
                <a:cxn ang="0">
                  <a:pos x="0" y="81"/>
                </a:cxn>
                <a:cxn ang="0">
                  <a:pos x="1" y="93"/>
                </a:cxn>
                <a:cxn ang="0">
                  <a:pos x="5" y="105"/>
                </a:cxn>
                <a:cxn ang="0">
                  <a:pos x="10" y="114"/>
                </a:cxn>
                <a:cxn ang="0">
                  <a:pos x="18" y="121"/>
                </a:cxn>
                <a:cxn ang="0">
                  <a:pos x="27" y="127"/>
                </a:cxn>
                <a:cxn ang="0">
                  <a:pos x="37" y="131"/>
                </a:cxn>
                <a:cxn ang="0">
                  <a:pos x="48" y="132"/>
                </a:cxn>
                <a:cxn ang="0">
                  <a:pos x="61" y="130"/>
                </a:cxn>
              </a:cxnLst>
              <a:rect l="0" t="0" r="r" b="b"/>
              <a:pathLst>
                <a:path w="123" h="133">
                  <a:moveTo>
                    <a:pt x="61" y="130"/>
                  </a:moveTo>
                  <a:lnTo>
                    <a:pt x="73" y="126"/>
                  </a:lnTo>
                  <a:lnTo>
                    <a:pt x="85" y="119"/>
                  </a:lnTo>
                  <a:lnTo>
                    <a:pt x="95" y="111"/>
                  </a:lnTo>
                  <a:lnTo>
                    <a:pt x="104" y="101"/>
                  </a:lnTo>
                  <a:lnTo>
                    <a:pt x="111" y="89"/>
                  </a:lnTo>
                  <a:lnTo>
                    <a:pt x="117" y="76"/>
                  </a:lnTo>
                  <a:lnTo>
                    <a:pt x="121" y="64"/>
                  </a:lnTo>
                  <a:lnTo>
                    <a:pt x="122" y="50"/>
                  </a:lnTo>
                  <a:lnTo>
                    <a:pt x="121" y="38"/>
                  </a:lnTo>
                  <a:lnTo>
                    <a:pt x="117" y="27"/>
                  </a:lnTo>
                  <a:lnTo>
                    <a:pt x="111" y="17"/>
                  </a:lnTo>
                  <a:lnTo>
                    <a:pt x="104" y="10"/>
                  </a:lnTo>
                  <a:lnTo>
                    <a:pt x="95" y="4"/>
                  </a:lnTo>
                  <a:lnTo>
                    <a:pt x="85" y="0"/>
                  </a:lnTo>
                  <a:lnTo>
                    <a:pt x="73" y="0"/>
                  </a:lnTo>
                  <a:lnTo>
                    <a:pt x="61" y="2"/>
                  </a:lnTo>
                  <a:lnTo>
                    <a:pt x="48" y="6"/>
                  </a:lnTo>
                  <a:lnTo>
                    <a:pt x="37" y="13"/>
                  </a:lnTo>
                  <a:lnTo>
                    <a:pt x="27" y="21"/>
                  </a:lnTo>
                  <a:lnTo>
                    <a:pt x="18" y="31"/>
                  </a:lnTo>
                  <a:lnTo>
                    <a:pt x="10" y="42"/>
                  </a:lnTo>
                  <a:lnTo>
                    <a:pt x="5" y="55"/>
                  </a:lnTo>
                  <a:lnTo>
                    <a:pt x="1" y="67"/>
                  </a:lnTo>
                  <a:lnTo>
                    <a:pt x="0" y="81"/>
                  </a:lnTo>
                  <a:lnTo>
                    <a:pt x="1" y="93"/>
                  </a:lnTo>
                  <a:lnTo>
                    <a:pt x="5" y="105"/>
                  </a:lnTo>
                  <a:lnTo>
                    <a:pt x="10" y="114"/>
                  </a:lnTo>
                  <a:lnTo>
                    <a:pt x="18" y="121"/>
                  </a:lnTo>
                  <a:lnTo>
                    <a:pt x="27" y="127"/>
                  </a:lnTo>
                  <a:lnTo>
                    <a:pt x="37" y="131"/>
                  </a:lnTo>
                  <a:lnTo>
                    <a:pt x="48" y="132"/>
                  </a:lnTo>
                  <a:lnTo>
                    <a:pt x="61" y="130"/>
                  </a:lnTo>
                </a:path>
              </a:pathLst>
            </a:custGeom>
            <a:solidFill>
              <a:srgbClr val="B0F8F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74" name="Freeform 174"/>
            <p:cNvSpPr>
              <a:spLocks/>
            </p:cNvSpPr>
            <p:nvPr/>
          </p:nvSpPr>
          <p:spPr bwMode="auto">
            <a:xfrm>
              <a:off x="811" y="3342"/>
              <a:ext cx="106" cy="104"/>
            </a:xfrm>
            <a:custGeom>
              <a:avLst/>
              <a:gdLst/>
              <a:ahLst/>
              <a:cxnLst>
                <a:cxn ang="0">
                  <a:pos x="36" y="103"/>
                </a:cxn>
                <a:cxn ang="0">
                  <a:pos x="39" y="103"/>
                </a:cxn>
                <a:cxn ang="0">
                  <a:pos x="43" y="102"/>
                </a:cxn>
                <a:cxn ang="0">
                  <a:pos x="48" y="100"/>
                </a:cxn>
                <a:cxn ang="0">
                  <a:pos x="53" y="98"/>
                </a:cxn>
                <a:cxn ang="0">
                  <a:pos x="59" y="96"/>
                </a:cxn>
                <a:cxn ang="0">
                  <a:pos x="65" y="92"/>
                </a:cxn>
                <a:cxn ang="0">
                  <a:pos x="72" y="87"/>
                </a:cxn>
                <a:cxn ang="0">
                  <a:pos x="78" y="82"/>
                </a:cxn>
                <a:cxn ang="0">
                  <a:pos x="84" y="76"/>
                </a:cxn>
                <a:cxn ang="0">
                  <a:pos x="88" y="70"/>
                </a:cxn>
                <a:cxn ang="0">
                  <a:pos x="92" y="65"/>
                </a:cxn>
                <a:cxn ang="0">
                  <a:pos x="95" y="61"/>
                </a:cxn>
                <a:cxn ang="0">
                  <a:pos x="97" y="56"/>
                </a:cxn>
                <a:cxn ang="0">
                  <a:pos x="99" y="53"/>
                </a:cxn>
                <a:cxn ang="0">
                  <a:pos x="99" y="50"/>
                </a:cxn>
                <a:cxn ang="0">
                  <a:pos x="100" y="47"/>
                </a:cxn>
                <a:cxn ang="0">
                  <a:pos x="103" y="36"/>
                </a:cxn>
                <a:cxn ang="0">
                  <a:pos x="105" y="26"/>
                </a:cxn>
                <a:cxn ang="0">
                  <a:pos x="105" y="18"/>
                </a:cxn>
                <a:cxn ang="0">
                  <a:pos x="103" y="11"/>
                </a:cxn>
                <a:cxn ang="0">
                  <a:pos x="101" y="6"/>
                </a:cxn>
                <a:cxn ang="0">
                  <a:pos x="99" y="2"/>
                </a:cxn>
                <a:cxn ang="0">
                  <a:pos x="98" y="0"/>
                </a:cxn>
                <a:cxn ang="0">
                  <a:pos x="97" y="0"/>
                </a:cxn>
                <a:cxn ang="0">
                  <a:pos x="98" y="1"/>
                </a:cxn>
                <a:cxn ang="0">
                  <a:pos x="98" y="6"/>
                </a:cxn>
                <a:cxn ang="0">
                  <a:pos x="98" y="14"/>
                </a:cxn>
                <a:cxn ang="0">
                  <a:pos x="96" y="23"/>
                </a:cxn>
                <a:cxn ang="0">
                  <a:pos x="93" y="34"/>
                </a:cxn>
                <a:cxn ang="0">
                  <a:pos x="87" y="46"/>
                </a:cxn>
                <a:cxn ang="0">
                  <a:pos x="76" y="59"/>
                </a:cxn>
                <a:cxn ang="0">
                  <a:pos x="62" y="72"/>
                </a:cxn>
                <a:cxn ang="0">
                  <a:pos x="59" y="74"/>
                </a:cxn>
                <a:cxn ang="0">
                  <a:pos x="55" y="77"/>
                </a:cxn>
                <a:cxn ang="0">
                  <a:pos x="51" y="79"/>
                </a:cxn>
                <a:cxn ang="0">
                  <a:pos x="46" y="82"/>
                </a:cxn>
                <a:cxn ang="0">
                  <a:pos x="40" y="84"/>
                </a:cxn>
                <a:cxn ang="0">
                  <a:pos x="35" y="87"/>
                </a:cxn>
                <a:cxn ang="0">
                  <a:pos x="29" y="88"/>
                </a:cxn>
                <a:cxn ang="0">
                  <a:pos x="22" y="89"/>
                </a:cxn>
                <a:cxn ang="0">
                  <a:pos x="16" y="90"/>
                </a:cxn>
                <a:cxn ang="0">
                  <a:pos x="11" y="90"/>
                </a:cxn>
                <a:cxn ang="0">
                  <a:pos x="7" y="90"/>
                </a:cxn>
                <a:cxn ang="0">
                  <a:pos x="4" y="90"/>
                </a:cxn>
                <a:cxn ang="0">
                  <a:pos x="2" y="90"/>
                </a:cxn>
                <a:cxn ang="0">
                  <a:pos x="0" y="90"/>
                </a:cxn>
                <a:cxn ang="0">
                  <a:pos x="1" y="92"/>
                </a:cxn>
                <a:cxn ang="0">
                  <a:pos x="2" y="93"/>
                </a:cxn>
                <a:cxn ang="0">
                  <a:pos x="6" y="96"/>
                </a:cxn>
                <a:cxn ang="0">
                  <a:pos x="11" y="98"/>
                </a:cxn>
                <a:cxn ang="0">
                  <a:pos x="17" y="100"/>
                </a:cxn>
                <a:cxn ang="0">
                  <a:pos x="26" y="102"/>
                </a:cxn>
                <a:cxn ang="0">
                  <a:pos x="36" y="103"/>
                </a:cxn>
              </a:cxnLst>
              <a:rect l="0" t="0" r="r" b="b"/>
              <a:pathLst>
                <a:path w="106" h="104">
                  <a:moveTo>
                    <a:pt x="36" y="103"/>
                  </a:moveTo>
                  <a:lnTo>
                    <a:pt x="39" y="103"/>
                  </a:lnTo>
                  <a:lnTo>
                    <a:pt x="43" y="102"/>
                  </a:lnTo>
                  <a:lnTo>
                    <a:pt x="48" y="100"/>
                  </a:lnTo>
                  <a:lnTo>
                    <a:pt x="53" y="98"/>
                  </a:lnTo>
                  <a:lnTo>
                    <a:pt x="59" y="96"/>
                  </a:lnTo>
                  <a:lnTo>
                    <a:pt x="65" y="92"/>
                  </a:lnTo>
                  <a:lnTo>
                    <a:pt x="72" y="87"/>
                  </a:lnTo>
                  <a:lnTo>
                    <a:pt x="78" y="82"/>
                  </a:lnTo>
                  <a:lnTo>
                    <a:pt x="84" y="76"/>
                  </a:lnTo>
                  <a:lnTo>
                    <a:pt x="88" y="70"/>
                  </a:lnTo>
                  <a:lnTo>
                    <a:pt x="92" y="65"/>
                  </a:lnTo>
                  <a:lnTo>
                    <a:pt x="95" y="61"/>
                  </a:lnTo>
                  <a:lnTo>
                    <a:pt x="97" y="56"/>
                  </a:lnTo>
                  <a:lnTo>
                    <a:pt x="99" y="53"/>
                  </a:lnTo>
                  <a:lnTo>
                    <a:pt x="99" y="50"/>
                  </a:lnTo>
                  <a:lnTo>
                    <a:pt x="100" y="47"/>
                  </a:lnTo>
                  <a:lnTo>
                    <a:pt x="103" y="36"/>
                  </a:lnTo>
                  <a:lnTo>
                    <a:pt x="105" y="26"/>
                  </a:lnTo>
                  <a:lnTo>
                    <a:pt x="105" y="18"/>
                  </a:lnTo>
                  <a:lnTo>
                    <a:pt x="103" y="11"/>
                  </a:lnTo>
                  <a:lnTo>
                    <a:pt x="101" y="6"/>
                  </a:lnTo>
                  <a:lnTo>
                    <a:pt x="99" y="2"/>
                  </a:lnTo>
                  <a:lnTo>
                    <a:pt x="98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8" y="6"/>
                  </a:lnTo>
                  <a:lnTo>
                    <a:pt x="98" y="14"/>
                  </a:lnTo>
                  <a:lnTo>
                    <a:pt x="96" y="23"/>
                  </a:lnTo>
                  <a:lnTo>
                    <a:pt x="93" y="34"/>
                  </a:lnTo>
                  <a:lnTo>
                    <a:pt x="87" y="46"/>
                  </a:lnTo>
                  <a:lnTo>
                    <a:pt x="76" y="59"/>
                  </a:lnTo>
                  <a:lnTo>
                    <a:pt x="62" y="72"/>
                  </a:lnTo>
                  <a:lnTo>
                    <a:pt x="59" y="74"/>
                  </a:lnTo>
                  <a:lnTo>
                    <a:pt x="55" y="77"/>
                  </a:lnTo>
                  <a:lnTo>
                    <a:pt x="51" y="79"/>
                  </a:lnTo>
                  <a:lnTo>
                    <a:pt x="46" y="82"/>
                  </a:lnTo>
                  <a:lnTo>
                    <a:pt x="40" y="84"/>
                  </a:lnTo>
                  <a:lnTo>
                    <a:pt x="35" y="87"/>
                  </a:lnTo>
                  <a:lnTo>
                    <a:pt x="29" y="88"/>
                  </a:lnTo>
                  <a:lnTo>
                    <a:pt x="22" y="89"/>
                  </a:lnTo>
                  <a:lnTo>
                    <a:pt x="16" y="90"/>
                  </a:lnTo>
                  <a:lnTo>
                    <a:pt x="11" y="90"/>
                  </a:lnTo>
                  <a:lnTo>
                    <a:pt x="7" y="90"/>
                  </a:lnTo>
                  <a:lnTo>
                    <a:pt x="4" y="90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1" y="92"/>
                  </a:lnTo>
                  <a:lnTo>
                    <a:pt x="2" y="93"/>
                  </a:lnTo>
                  <a:lnTo>
                    <a:pt x="6" y="96"/>
                  </a:lnTo>
                  <a:lnTo>
                    <a:pt x="11" y="98"/>
                  </a:lnTo>
                  <a:lnTo>
                    <a:pt x="17" y="100"/>
                  </a:lnTo>
                  <a:lnTo>
                    <a:pt x="26" y="102"/>
                  </a:lnTo>
                  <a:lnTo>
                    <a:pt x="36" y="103"/>
                  </a:lnTo>
                </a:path>
              </a:pathLst>
            </a:custGeom>
            <a:solidFill>
              <a:srgbClr val="11B3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75" name="Freeform 175"/>
            <p:cNvSpPr>
              <a:spLocks/>
            </p:cNvSpPr>
            <p:nvPr/>
          </p:nvSpPr>
          <p:spPr bwMode="auto">
            <a:xfrm>
              <a:off x="1176" y="3501"/>
              <a:ext cx="56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7"/>
                </a:cxn>
                <a:cxn ang="0">
                  <a:pos x="1" y="95"/>
                </a:cxn>
                <a:cxn ang="0">
                  <a:pos x="3" y="93"/>
                </a:cxn>
                <a:cxn ang="0">
                  <a:pos x="4" y="88"/>
                </a:cxn>
                <a:cxn ang="0">
                  <a:pos x="6" y="84"/>
                </a:cxn>
                <a:cxn ang="0">
                  <a:pos x="9" y="79"/>
                </a:cxn>
                <a:cxn ang="0">
                  <a:pos x="11" y="73"/>
                </a:cxn>
                <a:cxn ang="0">
                  <a:pos x="14" y="68"/>
                </a:cxn>
                <a:cxn ang="0">
                  <a:pos x="16" y="63"/>
                </a:cxn>
                <a:cxn ang="0">
                  <a:pos x="19" y="62"/>
                </a:cxn>
                <a:cxn ang="0">
                  <a:pos x="22" y="61"/>
                </a:cxn>
                <a:cxn ang="0">
                  <a:pos x="25" y="62"/>
                </a:cxn>
                <a:cxn ang="0">
                  <a:pos x="29" y="63"/>
                </a:cxn>
                <a:cxn ang="0">
                  <a:pos x="33" y="63"/>
                </a:cxn>
                <a:cxn ang="0">
                  <a:pos x="38" y="63"/>
                </a:cxn>
                <a:cxn ang="0">
                  <a:pos x="43" y="63"/>
                </a:cxn>
                <a:cxn ang="0">
                  <a:pos x="48" y="61"/>
                </a:cxn>
                <a:cxn ang="0">
                  <a:pos x="51" y="58"/>
                </a:cxn>
                <a:cxn ang="0">
                  <a:pos x="54" y="57"/>
                </a:cxn>
                <a:cxn ang="0">
                  <a:pos x="55" y="55"/>
                </a:cxn>
                <a:cxn ang="0">
                  <a:pos x="55" y="53"/>
                </a:cxn>
                <a:cxn ang="0">
                  <a:pos x="54" y="51"/>
                </a:cxn>
                <a:cxn ang="0">
                  <a:pos x="53" y="51"/>
                </a:cxn>
                <a:cxn ang="0">
                  <a:pos x="51" y="49"/>
                </a:cxn>
                <a:cxn ang="0">
                  <a:pos x="45" y="42"/>
                </a:cxn>
                <a:cxn ang="0">
                  <a:pos x="36" y="34"/>
                </a:cxn>
                <a:cxn ang="0">
                  <a:pos x="26" y="25"/>
                </a:cxn>
                <a:cxn ang="0">
                  <a:pos x="16" y="15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6" h="99">
                  <a:moveTo>
                    <a:pt x="0" y="0"/>
                  </a:moveTo>
                  <a:lnTo>
                    <a:pt x="0" y="98"/>
                  </a:lnTo>
                  <a:lnTo>
                    <a:pt x="0" y="97"/>
                  </a:lnTo>
                  <a:lnTo>
                    <a:pt x="1" y="95"/>
                  </a:lnTo>
                  <a:lnTo>
                    <a:pt x="3" y="93"/>
                  </a:lnTo>
                  <a:lnTo>
                    <a:pt x="4" y="88"/>
                  </a:lnTo>
                  <a:lnTo>
                    <a:pt x="6" y="84"/>
                  </a:lnTo>
                  <a:lnTo>
                    <a:pt x="9" y="79"/>
                  </a:lnTo>
                  <a:lnTo>
                    <a:pt x="11" y="73"/>
                  </a:lnTo>
                  <a:lnTo>
                    <a:pt x="14" y="68"/>
                  </a:lnTo>
                  <a:lnTo>
                    <a:pt x="16" y="63"/>
                  </a:lnTo>
                  <a:lnTo>
                    <a:pt x="19" y="62"/>
                  </a:lnTo>
                  <a:lnTo>
                    <a:pt x="22" y="61"/>
                  </a:lnTo>
                  <a:lnTo>
                    <a:pt x="25" y="62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8" y="63"/>
                  </a:lnTo>
                  <a:lnTo>
                    <a:pt x="43" y="63"/>
                  </a:lnTo>
                  <a:lnTo>
                    <a:pt x="48" y="61"/>
                  </a:lnTo>
                  <a:lnTo>
                    <a:pt x="51" y="58"/>
                  </a:lnTo>
                  <a:lnTo>
                    <a:pt x="54" y="57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4" y="51"/>
                  </a:lnTo>
                  <a:lnTo>
                    <a:pt x="53" y="51"/>
                  </a:lnTo>
                  <a:lnTo>
                    <a:pt x="51" y="49"/>
                  </a:lnTo>
                  <a:lnTo>
                    <a:pt x="45" y="42"/>
                  </a:lnTo>
                  <a:lnTo>
                    <a:pt x="36" y="34"/>
                  </a:lnTo>
                  <a:lnTo>
                    <a:pt x="26" y="25"/>
                  </a:lnTo>
                  <a:lnTo>
                    <a:pt x="16" y="15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76" name="Freeform 176"/>
            <p:cNvSpPr>
              <a:spLocks/>
            </p:cNvSpPr>
            <p:nvPr/>
          </p:nvSpPr>
          <p:spPr bwMode="auto">
            <a:xfrm>
              <a:off x="751" y="3608"/>
              <a:ext cx="54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5"/>
                </a:cxn>
                <a:cxn ang="0">
                  <a:pos x="2" y="92"/>
                </a:cxn>
                <a:cxn ang="0">
                  <a:pos x="4" y="89"/>
                </a:cxn>
                <a:cxn ang="0">
                  <a:pos x="6" y="84"/>
                </a:cxn>
                <a:cxn ang="0">
                  <a:pos x="8" y="79"/>
                </a:cxn>
                <a:cxn ang="0">
                  <a:pos x="11" y="74"/>
                </a:cxn>
                <a:cxn ang="0">
                  <a:pos x="13" y="68"/>
                </a:cxn>
                <a:cxn ang="0">
                  <a:pos x="16" y="64"/>
                </a:cxn>
                <a:cxn ang="0">
                  <a:pos x="18" y="61"/>
                </a:cxn>
                <a:cxn ang="0">
                  <a:pos x="21" y="61"/>
                </a:cxn>
                <a:cxn ang="0">
                  <a:pos x="24" y="61"/>
                </a:cxn>
                <a:cxn ang="0">
                  <a:pos x="27" y="62"/>
                </a:cxn>
                <a:cxn ang="0">
                  <a:pos x="31" y="63"/>
                </a:cxn>
                <a:cxn ang="0">
                  <a:pos x="36" y="64"/>
                </a:cxn>
                <a:cxn ang="0">
                  <a:pos x="41" y="62"/>
                </a:cxn>
                <a:cxn ang="0">
                  <a:pos x="47" y="61"/>
                </a:cxn>
                <a:cxn ang="0">
                  <a:pos x="50" y="59"/>
                </a:cxn>
                <a:cxn ang="0">
                  <a:pos x="52" y="56"/>
                </a:cxn>
                <a:cxn ang="0">
                  <a:pos x="53" y="55"/>
                </a:cxn>
                <a:cxn ang="0">
                  <a:pos x="53" y="53"/>
                </a:cxn>
                <a:cxn ang="0">
                  <a:pos x="52" y="52"/>
                </a:cxn>
                <a:cxn ang="0">
                  <a:pos x="52" y="51"/>
                </a:cxn>
                <a:cxn ang="0">
                  <a:pos x="51" y="51"/>
                </a:cxn>
                <a:cxn ang="0">
                  <a:pos x="49" y="48"/>
                </a:cxn>
                <a:cxn ang="0">
                  <a:pos x="43" y="42"/>
                </a:cxn>
                <a:cxn ang="0">
                  <a:pos x="35" y="34"/>
                </a:cxn>
                <a:cxn ang="0">
                  <a:pos x="25" y="25"/>
                </a:cxn>
                <a:cxn ang="0">
                  <a:pos x="16" y="15"/>
                </a:cxn>
                <a:cxn ang="0">
                  <a:pos x="8" y="7"/>
                </a:cxn>
                <a:cxn ang="0">
                  <a:pos x="2" y="1"/>
                </a:cxn>
                <a:cxn ang="0">
                  <a:pos x="0" y="0"/>
                </a:cxn>
              </a:cxnLst>
              <a:rect l="0" t="0" r="r" b="b"/>
              <a:pathLst>
                <a:path w="54" h="99">
                  <a:moveTo>
                    <a:pt x="0" y="0"/>
                  </a:moveTo>
                  <a:lnTo>
                    <a:pt x="0" y="98"/>
                  </a:lnTo>
                  <a:lnTo>
                    <a:pt x="0" y="95"/>
                  </a:lnTo>
                  <a:lnTo>
                    <a:pt x="2" y="92"/>
                  </a:lnTo>
                  <a:lnTo>
                    <a:pt x="4" y="89"/>
                  </a:lnTo>
                  <a:lnTo>
                    <a:pt x="6" y="84"/>
                  </a:lnTo>
                  <a:lnTo>
                    <a:pt x="8" y="79"/>
                  </a:lnTo>
                  <a:lnTo>
                    <a:pt x="11" y="74"/>
                  </a:lnTo>
                  <a:lnTo>
                    <a:pt x="13" y="68"/>
                  </a:lnTo>
                  <a:lnTo>
                    <a:pt x="16" y="64"/>
                  </a:lnTo>
                  <a:lnTo>
                    <a:pt x="18" y="61"/>
                  </a:lnTo>
                  <a:lnTo>
                    <a:pt x="21" y="61"/>
                  </a:lnTo>
                  <a:lnTo>
                    <a:pt x="24" y="61"/>
                  </a:lnTo>
                  <a:lnTo>
                    <a:pt x="27" y="62"/>
                  </a:lnTo>
                  <a:lnTo>
                    <a:pt x="31" y="63"/>
                  </a:lnTo>
                  <a:lnTo>
                    <a:pt x="36" y="64"/>
                  </a:lnTo>
                  <a:lnTo>
                    <a:pt x="41" y="62"/>
                  </a:lnTo>
                  <a:lnTo>
                    <a:pt x="47" y="61"/>
                  </a:lnTo>
                  <a:lnTo>
                    <a:pt x="50" y="59"/>
                  </a:lnTo>
                  <a:lnTo>
                    <a:pt x="52" y="56"/>
                  </a:lnTo>
                  <a:lnTo>
                    <a:pt x="53" y="55"/>
                  </a:lnTo>
                  <a:lnTo>
                    <a:pt x="53" y="53"/>
                  </a:lnTo>
                  <a:lnTo>
                    <a:pt x="52" y="52"/>
                  </a:lnTo>
                  <a:lnTo>
                    <a:pt x="52" y="51"/>
                  </a:lnTo>
                  <a:lnTo>
                    <a:pt x="51" y="51"/>
                  </a:lnTo>
                  <a:lnTo>
                    <a:pt x="49" y="48"/>
                  </a:lnTo>
                  <a:lnTo>
                    <a:pt x="43" y="42"/>
                  </a:lnTo>
                  <a:lnTo>
                    <a:pt x="35" y="34"/>
                  </a:lnTo>
                  <a:lnTo>
                    <a:pt x="25" y="25"/>
                  </a:lnTo>
                  <a:lnTo>
                    <a:pt x="16" y="15"/>
                  </a:lnTo>
                  <a:lnTo>
                    <a:pt x="8" y="7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77" name="Freeform 177"/>
            <p:cNvSpPr>
              <a:spLocks/>
            </p:cNvSpPr>
            <p:nvPr/>
          </p:nvSpPr>
          <p:spPr bwMode="auto">
            <a:xfrm>
              <a:off x="729" y="3478"/>
              <a:ext cx="546" cy="181"/>
            </a:xfrm>
            <a:custGeom>
              <a:avLst/>
              <a:gdLst/>
              <a:ahLst/>
              <a:cxnLst>
                <a:cxn ang="0">
                  <a:pos x="545" y="65"/>
                </a:cxn>
                <a:cxn ang="0">
                  <a:pos x="462" y="0"/>
                </a:cxn>
                <a:cxn ang="0">
                  <a:pos x="0" y="115"/>
                </a:cxn>
                <a:cxn ang="0">
                  <a:pos x="82" y="180"/>
                </a:cxn>
                <a:cxn ang="0">
                  <a:pos x="545" y="65"/>
                </a:cxn>
              </a:cxnLst>
              <a:rect l="0" t="0" r="r" b="b"/>
              <a:pathLst>
                <a:path w="546" h="181">
                  <a:moveTo>
                    <a:pt x="545" y="65"/>
                  </a:moveTo>
                  <a:lnTo>
                    <a:pt x="462" y="0"/>
                  </a:lnTo>
                  <a:lnTo>
                    <a:pt x="0" y="115"/>
                  </a:lnTo>
                  <a:lnTo>
                    <a:pt x="82" y="180"/>
                  </a:lnTo>
                  <a:lnTo>
                    <a:pt x="545" y="65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78" name="Freeform 178"/>
            <p:cNvSpPr>
              <a:spLocks/>
            </p:cNvSpPr>
            <p:nvPr/>
          </p:nvSpPr>
          <p:spPr bwMode="auto">
            <a:xfrm>
              <a:off x="732" y="3593"/>
              <a:ext cx="83" cy="77"/>
            </a:xfrm>
            <a:custGeom>
              <a:avLst/>
              <a:gdLst/>
              <a:ahLst/>
              <a:cxnLst>
                <a:cxn ang="0">
                  <a:pos x="82" y="64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82" y="76"/>
                </a:cxn>
                <a:cxn ang="0">
                  <a:pos x="82" y="64"/>
                </a:cxn>
              </a:cxnLst>
              <a:rect l="0" t="0" r="r" b="b"/>
              <a:pathLst>
                <a:path w="83" h="77">
                  <a:moveTo>
                    <a:pt x="82" y="64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82" y="76"/>
                  </a:lnTo>
                  <a:lnTo>
                    <a:pt x="82" y="64"/>
                  </a:lnTo>
                </a:path>
              </a:pathLst>
            </a:custGeom>
            <a:solidFill>
              <a:srgbClr val="AE831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79" name="Freeform 179"/>
            <p:cNvSpPr>
              <a:spLocks/>
            </p:cNvSpPr>
            <p:nvPr/>
          </p:nvSpPr>
          <p:spPr bwMode="auto">
            <a:xfrm>
              <a:off x="814" y="3543"/>
              <a:ext cx="460" cy="127"/>
            </a:xfrm>
            <a:custGeom>
              <a:avLst/>
              <a:gdLst/>
              <a:ahLst/>
              <a:cxnLst>
                <a:cxn ang="0">
                  <a:pos x="459" y="11"/>
                </a:cxn>
                <a:cxn ang="0">
                  <a:pos x="459" y="0"/>
                </a:cxn>
                <a:cxn ang="0">
                  <a:pos x="0" y="114"/>
                </a:cxn>
                <a:cxn ang="0">
                  <a:pos x="0" y="126"/>
                </a:cxn>
                <a:cxn ang="0">
                  <a:pos x="459" y="11"/>
                </a:cxn>
              </a:cxnLst>
              <a:rect l="0" t="0" r="r" b="b"/>
              <a:pathLst>
                <a:path w="460" h="127">
                  <a:moveTo>
                    <a:pt x="459" y="11"/>
                  </a:moveTo>
                  <a:lnTo>
                    <a:pt x="459" y="0"/>
                  </a:lnTo>
                  <a:lnTo>
                    <a:pt x="0" y="114"/>
                  </a:lnTo>
                  <a:lnTo>
                    <a:pt x="0" y="126"/>
                  </a:lnTo>
                  <a:lnTo>
                    <a:pt x="459" y="11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80" name="Freeform 180"/>
            <p:cNvSpPr>
              <a:spLocks/>
            </p:cNvSpPr>
            <p:nvPr/>
          </p:nvSpPr>
          <p:spPr bwMode="auto">
            <a:xfrm>
              <a:off x="1109" y="3423"/>
              <a:ext cx="122" cy="140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39"/>
                </a:cxn>
                <a:cxn ang="0">
                  <a:pos x="121" y="108"/>
                </a:cxn>
                <a:cxn ang="0">
                  <a:pos x="51" y="0"/>
                </a:cxn>
              </a:cxnLst>
              <a:rect l="0" t="0" r="r" b="b"/>
              <a:pathLst>
                <a:path w="122" h="140">
                  <a:moveTo>
                    <a:pt x="51" y="0"/>
                  </a:moveTo>
                  <a:lnTo>
                    <a:pt x="0" y="139"/>
                  </a:lnTo>
                  <a:lnTo>
                    <a:pt x="121" y="108"/>
                  </a:lnTo>
                  <a:lnTo>
                    <a:pt x="51" y="0"/>
                  </a:lnTo>
                </a:path>
              </a:pathLst>
            </a:custGeom>
            <a:solidFill>
              <a:srgbClr val="FFB74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81" name="Freeform 181"/>
            <p:cNvSpPr>
              <a:spLocks/>
            </p:cNvSpPr>
            <p:nvPr/>
          </p:nvSpPr>
          <p:spPr bwMode="auto">
            <a:xfrm>
              <a:off x="1070" y="3423"/>
              <a:ext cx="92" cy="141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0" y="101"/>
                </a:cxn>
                <a:cxn ang="0">
                  <a:pos x="38" y="140"/>
                </a:cxn>
                <a:cxn ang="0">
                  <a:pos x="91" y="0"/>
                </a:cxn>
              </a:cxnLst>
              <a:rect l="0" t="0" r="r" b="b"/>
              <a:pathLst>
                <a:path w="92" h="141">
                  <a:moveTo>
                    <a:pt x="91" y="0"/>
                  </a:moveTo>
                  <a:lnTo>
                    <a:pt x="0" y="101"/>
                  </a:lnTo>
                  <a:lnTo>
                    <a:pt x="38" y="140"/>
                  </a:lnTo>
                  <a:lnTo>
                    <a:pt x="91" y="0"/>
                  </a:lnTo>
                </a:path>
              </a:pathLst>
            </a:custGeom>
            <a:solidFill>
              <a:srgbClr val="D781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82" name="Freeform 182"/>
            <p:cNvSpPr>
              <a:spLocks/>
            </p:cNvSpPr>
            <p:nvPr/>
          </p:nvSpPr>
          <p:spPr bwMode="auto">
            <a:xfrm>
              <a:off x="826" y="3511"/>
              <a:ext cx="94" cy="1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122"/>
                </a:cxn>
                <a:cxn ang="0">
                  <a:pos x="93" y="98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94" h="123">
                  <a:moveTo>
                    <a:pt x="0" y="23"/>
                  </a:moveTo>
                  <a:lnTo>
                    <a:pt x="0" y="122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EDF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83" name="Freeform 183"/>
            <p:cNvSpPr>
              <a:spLocks/>
            </p:cNvSpPr>
            <p:nvPr/>
          </p:nvSpPr>
          <p:spPr bwMode="auto">
            <a:xfrm>
              <a:off x="796" y="3505"/>
              <a:ext cx="31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"/>
                </a:cxn>
                <a:cxn ang="0">
                  <a:pos x="30" y="128"/>
                </a:cxn>
                <a:cxn ang="0">
                  <a:pos x="30" y="29"/>
                </a:cxn>
                <a:cxn ang="0">
                  <a:pos x="0" y="0"/>
                </a:cxn>
              </a:cxnLst>
              <a:rect l="0" t="0" r="r" b="b"/>
              <a:pathLst>
                <a:path w="31" h="129">
                  <a:moveTo>
                    <a:pt x="0" y="0"/>
                  </a:moveTo>
                  <a:lnTo>
                    <a:pt x="0" y="99"/>
                  </a:lnTo>
                  <a:lnTo>
                    <a:pt x="30" y="128"/>
                  </a:lnTo>
                  <a:lnTo>
                    <a:pt x="30" y="29"/>
                  </a:lnTo>
                  <a:lnTo>
                    <a:pt x="0" y="0"/>
                  </a:lnTo>
                </a:path>
              </a:pathLst>
            </a:custGeom>
            <a:solidFill>
              <a:srgbClr val="ADA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84" name="Freeform 184"/>
            <p:cNvSpPr>
              <a:spLocks/>
            </p:cNvSpPr>
            <p:nvPr/>
          </p:nvSpPr>
          <p:spPr bwMode="auto">
            <a:xfrm>
              <a:off x="795" y="3483"/>
              <a:ext cx="125" cy="5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1" y="51"/>
                </a:cxn>
                <a:cxn ang="0">
                  <a:pos x="124" y="27"/>
                </a:cxn>
                <a:cxn ang="0">
                  <a:pos x="92" y="0"/>
                </a:cxn>
                <a:cxn ang="0">
                  <a:pos x="0" y="23"/>
                </a:cxn>
              </a:cxnLst>
              <a:rect l="0" t="0" r="r" b="b"/>
              <a:pathLst>
                <a:path w="125" h="52">
                  <a:moveTo>
                    <a:pt x="0" y="23"/>
                  </a:moveTo>
                  <a:lnTo>
                    <a:pt x="31" y="51"/>
                  </a:lnTo>
                  <a:lnTo>
                    <a:pt x="124" y="27"/>
                  </a:lnTo>
                  <a:lnTo>
                    <a:pt x="92" y="0"/>
                  </a:lnTo>
                  <a:lnTo>
                    <a:pt x="0" y="23"/>
                  </a:lnTo>
                </a:path>
              </a:pathLst>
            </a:custGeom>
            <a:solidFill>
              <a:srgbClr val="FEFFB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85" name="Freeform 185"/>
            <p:cNvSpPr>
              <a:spLocks/>
            </p:cNvSpPr>
            <p:nvPr/>
          </p:nvSpPr>
          <p:spPr bwMode="auto">
            <a:xfrm>
              <a:off x="946" y="3458"/>
              <a:ext cx="122" cy="132"/>
            </a:xfrm>
            <a:custGeom>
              <a:avLst/>
              <a:gdLst/>
              <a:ahLst/>
              <a:cxnLst>
                <a:cxn ang="0">
                  <a:pos x="60" y="129"/>
                </a:cxn>
                <a:cxn ang="0">
                  <a:pos x="72" y="125"/>
                </a:cxn>
                <a:cxn ang="0">
                  <a:pos x="83" y="118"/>
                </a:cxn>
                <a:cxn ang="0">
                  <a:pos x="94" y="110"/>
                </a:cxn>
                <a:cxn ang="0">
                  <a:pos x="103" y="100"/>
                </a:cxn>
                <a:cxn ang="0">
                  <a:pos x="110" y="89"/>
                </a:cxn>
                <a:cxn ang="0">
                  <a:pos x="115" y="76"/>
                </a:cxn>
                <a:cxn ang="0">
                  <a:pos x="119" y="63"/>
                </a:cxn>
                <a:cxn ang="0">
                  <a:pos x="121" y="50"/>
                </a:cxn>
                <a:cxn ang="0">
                  <a:pos x="119" y="37"/>
                </a:cxn>
                <a:cxn ang="0">
                  <a:pos x="115" y="26"/>
                </a:cxn>
                <a:cxn ang="0">
                  <a:pos x="110" y="17"/>
                </a:cxn>
                <a:cxn ang="0">
                  <a:pos x="103" y="10"/>
                </a:cxn>
                <a:cxn ang="0">
                  <a:pos x="94" y="4"/>
                </a:cxn>
                <a:cxn ang="0">
                  <a:pos x="83" y="0"/>
                </a:cxn>
                <a:cxn ang="0">
                  <a:pos x="72" y="0"/>
                </a:cxn>
                <a:cxn ang="0">
                  <a:pos x="60" y="1"/>
                </a:cxn>
                <a:cxn ang="0">
                  <a:pos x="47" y="5"/>
                </a:cxn>
                <a:cxn ang="0">
                  <a:pos x="36" y="12"/>
                </a:cxn>
                <a:cxn ang="0">
                  <a:pos x="26" y="20"/>
                </a:cxn>
                <a:cxn ang="0">
                  <a:pos x="17" y="30"/>
                </a:cxn>
                <a:cxn ang="0">
                  <a:pos x="10" y="42"/>
                </a:cxn>
                <a:cxn ang="0">
                  <a:pos x="4" y="54"/>
                </a:cxn>
                <a:cxn ang="0">
                  <a:pos x="0" y="67"/>
                </a:cxn>
                <a:cxn ang="0">
                  <a:pos x="0" y="80"/>
                </a:cxn>
                <a:cxn ang="0">
                  <a:pos x="0" y="93"/>
                </a:cxn>
                <a:cxn ang="0">
                  <a:pos x="4" y="104"/>
                </a:cxn>
                <a:cxn ang="0">
                  <a:pos x="10" y="113"/>
                </a:cxn>
                <a:cxn ang="0">
                  <a:pos x="17" y="121"/>
                </a:cxn>
                <a:cxn ang="0">
                  <a:pos x="26" y="126"/>
                </a:cxn>
                <a:cxn ang="0">
                  <a:pos x="36" y="130"/>
                </a:cxn>
                <a:cxn ang="0">
                  <a:pos x="47" y="131"/>
                </a:cxn>
                <a:cxn ang="0">
                  <a:pos x="60" y="129"/>
                </a:cxn>
              </a:cxnLst>
              <a:rect l="0" t="0" r="r" b="b"/>
              <a:pathLst>
                <a:path w="122" h="132">
                  <a:moveTo>
                    <a:pt x="60" y="129"/>
                  </a:moveTo>
                  <a:lnTo>
                    <a:pt x="72" y="125"/>
                  </a:lnTo>
                  <a:lnTo>
                    <a:pt x="83" y="118"/>
                  </a:lnTo>
                  <a:lnTo>
                    <a:pt x="94" y="110"/>
                  </a:lnTo>
                  <a:lnTo>
                    <a:pt x="103" y="100"/>
                  </a:lnTo>
                  <a:lnTo>
                    <a:pt x="110" y="89"/>
                  </a:lnTo>
                  <a:lnTo>
                    <a:pt x="115" y="76"/>
                  </a:lnTo>
                  <a:lnTo>
                    <a:pt x="119" y="63"/>
                  </a:lnTo>
                  <a:lnTo>
                    <a:pt x="121" y="50"/>
                  </a:lnTo>
                  <a:lnTo>
                    <a:pt x="119" y="37"/>
                  </a:lnTo>
                  <a:lnTo>
                    <a:pt x="115" y="26"/>
                  </a:lnTo>
                  <a:lnTo>
                    <a:pt x="110" y="17"/>
                  </a:lnTo>
                  <a:lnTo>
                    <a:pt x="103" y="10"/>
                  </a:lnTo>
                  <a:lnTo>
                    <a:pt x="94" y="4"/>
                  </a:lnTo>
                  <a:lnTo>
                    <a:pt x="83" y="0"/>
                  </a:lnTo>
                  <a:lnTo>
                    <a:pt x="72" y="0"/>
                  </a:lnTo>
                  <a:lnTo>
                    <a:pt x="60" y="1"/>
                  </a:lnTo>
                  <a:lnTo>
                    <a:pt x="47" y="5"/>
                  </a:lnTo>
                  <a:lnTo>
                    <a:pt x="36" y="12"/>
                  </a:lnTo>
                  <a:lnTo>
                    <a:pt x="26" y="20"/>
                  </a:lnTo>
                  <a:lnTo>
                    <a:pt x="17" y="30"/>
                  </a:lnTo>
                  <a:lnTo>
                    <a:pt x="10" y="42"/>
                  </a:lnTo>
                  <a:lnTo>
                    <a:pt x="4" y="54"/>
                  </a:lnTo>
                  <a:lnTo>
                    <a:pt x="0" y="67"/>
                  </a:lnTo>
                  <a:lnTo>
                    <a:pt x="0" y="80"/>
                  </a:lnTo>
                  <a:lnTo>
                    <a:pt x="0" y="93"/>
                  </a:lnTo>
                  <a:lnTo>
                    <a:pt x="4" y="104"/>
                  </a:lnTo>
                  <a:lnTo>
                    <a:pt x="10" y="113"/>
                  </a:lnTo>
                  <a:lnTo>
                    <a:pt x="17" y="121"/>
                  </a:lnTo>
                  <a:lnTo>
                    <a:pt x="26" y="126"/>
                  </a:lnTo>
                  <a:lnTo>
                    <a:pt x="36" y="130"/>
                  </a:lnTo>
                  <a:lnTo>
                    <a:pt x="47" y="131"/>
                  </a:lnTo>
                  <a:lnTo>
                    <a:pt x="60" y="129"/>
                  </a:lnTo>
                </a:path>
              </a:pathLst>
            </a:custGeom>
            <a:solidFill>
              <a:srgbClr val="B0F8F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86" name="Freeform 186"/>
            <p:cNvSpPr>
              <a:spLocks/>
            </p:cNvSpPr>
            <p:nvPr/>
          </p:nvSpPr>
          <p:spPr bwMode="auto">
            <a:xfrm>
              <a:off x="959" y="3484"/>
              <a:ext cx="107" cy="104"/>
            </a:xfrm>
            <a:custGeom>
              <a:avLst/>
              <a:gdLst/>
              <a:ahLst/>
              <a:cxnLst>
                <a:cxn ang="0">
                  <a:pos x="37" y="103"/>
                </a:cxn>
                <a:cxn ang="0">
                  <a:pos x="40" y="103"/>
                </a:cxn>
                <a:cxn ang="0">
                  <a:pos x="44" y="102"/>
                </a:cxn>
                <a:cxn ang="0">
                  <a:pos x="48" y="101"/>
                </a:cxn>
                <a:cxn ang="0">
                  <a:pos x="54" y="99"/>
                </a:cxn>
                <a:cxn ang="0">
                  <a:pos x="60" y="97"/>
                </a:cxn>
                <a:cxn ang="0">
                  <a:pos x="66" y="92"/>
                </a:cxn>
                <a:cxn ang="0">
                  <a:pos x="72" y="88"/>
                </a:cxn>
                <a:cxn ang="0">
                  <a:pos x="78" y="82"/>
                </a:cxn>
                <a:cxn ang="0">
                  <a:pos x="84" y="77"/>
                </a:cxn>
                <a:cxn ang="0">
                  <a:pos x="90" y="71"/>
                </a:cxn>
                <a:cxn ang="0">
                  <a:pos x="93" y="66"/>
                </a:cxn>
                <a:cxn ang="0">
                  <a:pos x="96" y="61"/>
                </a:cxn>
                <a:cxn ang="0">
                  <a:pos x="98" y="56"/>
                </a:cxn>
                <a:cxn ang="0">
                  <a:pos x="99" y="53"/>
                </a:cxn>
                <a:cxn ang="0">
                  <a:pos x="100" y="51"/>
                </a:cxn>
                <a:cxn ang="0">
                  <a:pos x="102" y="48"/>
                </a:cxn>
                <a:cxn ang="0">
                  <a:pos x="105" y="36"/>
                </a:cxn>
                <a:cxn ang="0">
                  <a:pos x="106" y="27"/>
                </a:cxn>
                <a:cxn ang="0">
                  <a:pos x="106" y="19"/>
                </a:cxn>
                <a:cxn ang="0">
                  <a:pos x="104" y="12"/>
                </a:cxn>
                <a:cxn ang="0">
                  <a:pos x="102" y="6"/>
                </a:cxn>
                <a:cxn ang="0">
                  <a:pos x="100" y="3"/>
                </a:cxn>
                <a:cxn ang="0">
                  <a:pos x="99" y="0"/>
                </a:cxn>
                <a:cxn ang="0">
                  <a:pos x="99" y="1"/>
                </a:cxn>
                <a:cxn ang="0">
                  <a:pos x="99" y="6"/>
                </a:cxn>
                <a:cxn ang="0">
                  <a:pos x="99" y="14"/>
                </a:cxn>
                <a:cxn ang="0">
                  <a:pos x="97" y="24"/>
                </a:cxn>
                <a:cxn ang="0">
                  <a:pos x="94" y="35"/>
                </a:cxn>
                <a:cxn ang="0">
                  <a:pos x="87" y="47"/>
                </a:cxn>
                <a:cxn ang="0">
                  <a:pos x="78" y="60"/>
                </a:cxn>
                <a:cxn ang="0">
                  <a:pos x="63" y="72"/>
                </a:cxn>
                <a:cxn ang="0">
                  <a:pos x="60" y="75"/>
                </a:cxn>
                <a:cxn ang="0">
                  <a:pos x="56" y="77"/>
                </a:cxn>
                <a:cxn ang="0">
                  <a:pos x="51" y="80"/>
                </a:cxn>
                <a:cxn ang="0">
                  <a:pos x="47" y="82"/>
                </a:cxn>
                <a:cxn ang="0">
                  <a:pos x="41" y="85"/>
                </a:cxn>
                <a:cxn ang="0">
                  <a:pos x="35" y="87"/>
                </a:cxn>
                <a:cxn ang="0">
                  <a:pos x="29" y="88"/>
                </a:cxn>
                <a:cxn ang="0">
                  <a:pos x="22" y="90"/>
                </a:cxn>
                <a:cxn ang="0">
                  <a:pos x="16" y="90"/>
                </a:cxn>
                <a:cxn ang="0">
                  <a:pos x="12" y="91"/>
                </a:cxn>
                <a:cxn ang="0">
                  <a:pos x="8" y="91"/>
                </a:cxn>
                <a:cxn ang="0">
                  <a:pos x="5" y="91"/>
                </a:cxn>
                <a:cxn ang="0">
                  <a:pos x="3" y="91"/>
                </a:cxn>
                <a:cxn ang="0">
                  <a:pos x="1" y="90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1" y="92"/>
                </a:cxn>
                <a:cxn ang="0">
                  <a:pos x="3" y="94"/>
                </a:cxn>
                <a:cxn ang="0">
                  <a:pos x="6" y="97"/>
                </a:cxn>
                <a:cxn ang="0">
                  <a:pos x="11" y="98"/>
                </a:cxn>
                <a:cxn ang="0">
                  <a:pos x="18" y="101"/>
                </a:cxn>
                <a:cxn ang="0">
                  <a:pos x="26" y="102"/>
                </a:cxn>
                <a:cxn ang="0">
                  <a:pos x="37" y="103"/>
                </a:cxn>
              </a:cxnLst>
              <a:rect l="0" t="0" r="r" b="b"/>
              <a:pathLst>
                <a:path w="107" h="104">
                  <a:moveTo>
                    <a:pt x="37" y="103"/>
                  </a:moveTo>
                  <a:lnTo>
                    <a:pt x="40" y="103"/>
                  </a:lnTo>
                  <a:lnTo>
                    <a:pt x="44" y="102"/>
                  </a:lnTo>
                  <a:lnTo>
                    <a:pt x="48" y="101"/>
                  </a:lnTo>
                  <a:lnTo>
                    <a:pt x="54" y="99"/>
                  </a:lnTo>
                  <a:lnTo>
                    <a:pt x="60" y="97"/>
                  </a:lnTo>
                  <a:lnTo>
                    <a:pt x="66" y="92"/>
                  </a:lnTo>
                  <a:lnTo>
                    <a:pt x="72" y="88"/>
                  </a:lnTo>
                  <a:lnTo>
                    <a:pt x="78" y="82"/>
                  </a:lnTo>
                  <a:lnTo>
                    <a:pt x="84" y="77"/>
                  </a:lnTo>
                  <a:lnTo>
                    <a:pt x="90" y="71"/>
                  </a:lnTo>
                  <a:lnTo>
                    <a:pt x="93" y="66"/>
                  </a:lnTo>
                  <a:lnTo>
                    <a:pt x="96" y="61"/>
                  </a:lnTo>
                  <a:lnTo>
                    <a:pt x="98" y="56"/>
                  </a:lnTo>
                  <a:lnTo>
                    <a:pt x="99" y="53"/>
                  </a:lnTo>
                  <a:lnTo>
                    <a:pt x="100" y="51"/>
                  </a:lnTo>
                  <a:lnTo>
                    <a:pt x="102" y="48"/>
                  </a:lnTo>
                  <a:lnTo>
                    <a:pt x="105" y="36"/>
                  </a:lnTo>
                  <a:lnTo>
                    <a:pt x="106" y="27"/>
                  </a:lnTo>
                  <a:lnTo>
                    <a:pt x="106" y="19"/>
                  </a:lnTo>
                  <a:lnTo>
                    <a:pt x="104" y="12"/>
                  </a:lnTo>
                  <a:lnTo>
                    <a:pt x="102" y="6"/>
                  </a:lnTo>
                  <a:lnTo>
                    <a:pt x="100" y="3"/>
                  </a:lnTo>
                  <a:lnTo>
                    <a:pt x="99" y="0"/>
                  </a:lnTo>
                  <a:lnTo>
                    <a:pt x="99" y="1"/>
                  </a:lnTo>
                  <a:lnTo>
                    <a:pt x="99" y="6"/>
                  </a:lnTo>
                  <a:lnTo>
                    <a:pt x="99" y="14"/>
                  </a:lnTo>
                  <a:lnTo>
                    <a:pt x="97" y="24"/>
                  </a:lnTo>
                  <a:lnTo>
                    <a:pt x="94" y="35"/>
                  </a:lnTo>
                  <a:lnTo>
                    <a:pt x="87" y="47"/>
                  </a:lnTo>
                  <a:lnTo>
                    <a:pt x="78" y="60"/>
                  </a:lnTo>
                  <a:lnTo>
                    <a:pt x="63" y="72"/>
                  </a:lnTo>
                  <a:lnTo>
                    <a:pt x="60" y="75"/>
                  </a:lnTo>
                  <a:lnTo>
                    <a:pt x="56" y="77"/>
                  </a:lnTo>
                  <a:lnTo>
                    <a:pt x="51" y="80"/>
                  </a:lnTo>
                  <a:lnTo>
                    <a:pt x="47" y="82"/>
                  </a:lnTo>
                  <a:lnTo>
                    <a:pt x="41" y="85"/>
                  </a:lnTo>
                  <a:lnTo>
                    <a:pt x="35" y="87"/>
                  </a:lnTo>
                  <a:lnTo>
                    <a:pt x="29" y="88"/>
                  </a:lnTo>
                  <a:lnTo>
                    <a:pt x="22" y="90"/>
                  </a:lnTo>
                  <a:lnTo>
                    <a:pt x="16" y="90"/>
                  </a:lnTo>
                  <a:lnTo>
                    <a:pt x="12" y="91"/>
                  </a:lnTo>
                  <a:lnTo>
                    <a:pt x="8" y="91"/>
                  </a:lnTo>
                  <a:lnTo>
                    <a:pt x="5" y="91"/>
                  </a:lnTo>
                  <a:lnTo>
                    <a:pt x="3" y="91"/>
                  </a:lnTo>
                  <a:lnTo>
                    <a:pt x="1" y="90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1" y="92"/>
                  </a:lnTo>
                  <a:lnTo>
                    <a:pt x="3" y="94"/>
                  </a:lnTo>
                  <a:lnTo>
                    <a:pt x="6" y="97"/>
                  </a:lnTo>
                  <a:lnTo>
                    <a:pt x="11" y="98"/>
                  </a:lnTo>
                  <a:lnTo>
                    <a:pt x="18" y="101"/>
                  </a:lnTo>
                  <a:lnTo>
                    <a:pt x="26" y="102"/>
                  </a:lnTo>
                  <a:lnTo>
                    <a:pt x="37" y="103"/>
                  </a:lnTo>
                </a:path>
              </a:pathLst>
            </a:custGeom>
            <a:solidFill>
              <a:srgbClr val="11B3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87" name="Freeform 187"/>
            <p:cNvSpPr>
              <a:spLocks/>
            </p:cNvSpPr>
            <p:nvPr/>
          </p:nvSpPr>
          <p:spPr bwMode="auto">
            <a:xfrm>
              <a:off x="1175" y="3145"/>
              <a:ext cx="54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7"/>
                </a:cxn>
                <a:cxn ang="0">
                  <a:pos x="0" y="95"/>
                </a:cxn>
                <a:cxn ang="0">
                  <a:pos x="2" y="92"/>
                </a:cxn>
                <a:cxn ang="0">
                  <a:pos x="4" y="88"/>
                </a:cxn>
                <a:cxn ang="0">
                  <a:pos x="5" y="83"/>
                </a:cxn>
                <a:cxn ang="0">
                  <a:pos x="8" y="78"/>
                </a:cxn>
                <a:cxn ang="0">
                  <a:pos x="11" y="73"/>
                </a:cxn>
                <a:cxn ang="0">
                  <a:pos x="13" y="68"/>
                </a:cxn>
                <a:cxn ang="0">
                  <a:pos x="16" y="63"/>
                </a:cxn>
                <a:cxn ang="0">
                  <a:pos x="18" y="61"/>
                </a:cxn>
                <a:cxn ang="0">
                  <a:pos x="21" y="61"/>
                </a:cxn>
                <a:cxn ang="0">
                  <a:pos x="24" y="61"/>
                </a:cxn>
                <a:cxn ang="0">
                  <a:pos x="27" y="62"/>
                </a:cxn>
                <a:cxn ang="0">
                  <a:pos x="31" y="63"/>
                </a:cxn>
                <a:cxn ang="0">
                  <a:pos x="36" y="63"/>
                </a:cxn>
                <a:cxn ang="0">
                  <a:pos x="41" y="62"/>
                </a:cxn>
                <a:cxn ang="0">
                  <a:pos x="47" y="60"/>
                </a:cxn>
                <a:cxn ang="0">
                  <a:pos x="50" y="58"/>
                </a:cxn>
                <a:cxn ang="0">
                  <a:pos x="51" y="57"/>
                </a:cxn>
                <a:cxn ang="0">
                  <a:pos x="53" y="54"/>
                </a:cxn>
                <a:cxn ang="0">
                  <a:pos x="53" y="53"/>
                </a:cxn>
                <a:cxn ang="0">
                  <a:pos x="52" y="52"/>
                </a:cxn>
                <a:cxn ang="0">
                  <a:pos x="51" y="51"/>
                </a:cxn>
                <a:cxn ang="0">
                  <a:pos x="51" y="50"/>
                </a:cxn>
                <a:cxn ang="0">
                  <a:pos x="49" y="48"/>
                </a:cxn>
                <a:cxn ang="0">
                  <a:pos x="43" y="42"/>
                </a:cxn>
                <a:cxn ang="0">
                  <a:pos x="34" y="34"/>
                </a:cxn>
                <a:cxn ang="0">
                  <a:pos x="25" y="24"/>
                </a:cxn>
                <a:cxn ang="0">
                  <a:pos x="16" y="15"/>
                </a:cxn>
                <a:cxn ang="0">
                  <a:pos x="7" y="7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4" h="99">
                  <a:moveTo>
                    <a:pt x="0" y="0"/>
                  </a:moveTo>
                  <a:lnTo>
                    <a:pt x="0" y="98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2" y="92"/>
                  </a:lnTo>
                  <a:lnTo>
                    <a:pt x="4" y="88"/>
                  </a:lnTo>
                  <a:lnTo>
                    <a:pt x="5" y="83"/>
                  </a:lnTo>
                  <a:lnTo>
                    <a:pt x="8" y="78"/>
                  </a:lnTo>
                  <a:lnTo>
                    <a:pt x="11" y="73"/>
                  </a:lnTo>
                  <a:lnTo>
                    <a:pt x="13" y="68"/>
                  </a:lnTo>
                  <a:lnTo>
                    <a:pt x="16" y="63"/>
                  </a:lnTo>
                  <a:lnTo>
                    <a:pt x="18" y="61"/>
                  </a:lnTo>
                  <a:lnTo>
                    <a:pt x="21" y="61"/>
                  </a:lnTo>
                  <a:lnTo>
                    <a:pt x="24" y="61"/>
                  </a:lnTo>
                  <a:lnTo>
                    <a:pt x="27" y="62"/>
                  </a:lnTo>
                  <a:lnTo>
                    <a:pt x="31" y="63"/>
                  </a:lnTo>
                  <a:lnTo>
                    <a:pt x="36" y="63"/>
                  </a:lnTo>
                  <a:lnTo>
                    <a:pt x="41" y="62"/>
                  </a:lnTo>
                  <a:lnTo>
                    <a:pt x="47" y="60"/>
                  </a:lnTo>
                  <a:lnTo>
                    <a:pt x="50" y="58"/>
                  </a:lnTo>
                  <a:lnTo>
                    <a:pt x="51" y="57"/>
                  </a:lnTo>
                  <a:lnTo>
                    <a:pt x="53" y="54"/>
                  </a:lnTo>
                  <a:lnTo>
                    <a:pt x="53" y="53"/>
                  </a:lnTo>
                  <a:lnTo>
                    <a:pt x="52" y="52"/>
                  </a:lnTo>
                  <a:lnTo>
                    <a:pt x="51" y="51"/>
                  </a:lnTo>
                  <a:lnTo>
                    <a:pt x="51" y="50"/>
                  </a:lnTo>
                  <a:lnTo>
                    <a:pt x="49" y="48"/>
                  </a:lnTo>
                  <a:lnTo>
                    <a:pt x="43" y="42"/>
                  </a:lnTo>
                  <a:lnTo>
                    <a:pt x="34" y="34"/>
                  </a:lnTo>
                  <a:lnTo>
                    <a:pt x="25" y="24"/>
                  </a:lnTo>
                  <a:lnTo>
                    <a:pt x="16" y="15"/>
                  </a:lnTo>
                  <a:lnTo>
                    <a:pt x="7" y="7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88" name="Freeform 188"/>
            <p:cNvSpPr>
              <a:spLocks/>
            </p:cNvSpPr>
            <p:nvPr/>
          </p:nvSpPr>
          <p:spPr bwMode="auto">
            <a:xfrm>
              <a:off x="748" y="3252"/>
              <a:ext cx="55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7"/>
                </a:cxn>
                <a:cxn ang="0">
                  <a:pos x="1" y="95"/>
                </a:cxn>
                <a:cxn ang="0">
                  <a:pos x="3" y="93"/>
                </a:cxn>
                <a:cxn ang="0">
                  <a:pos x="4" y="88"/>
                </a:cxn>
                <a:cxn ang="0">
                  <a:pos x="6" y="84"/>
                </a:cxn>
                <a:cxn ang="0">
                  <a:pos x="9" y="79"/>
                </a:cxn>
                <a:cxn ang="0">
                  <a:pos x="12" y="73"/>
                </a:cxn>
                <a:cxn ang="0">
                  <a:pos x="14" y="68"/>
                </a:cxn>
                <a:cxn ang="0">
                  <a:pos x="16" y="63"/>
                </a:cxn>
                <a:cxn ang="0">
                  <a:pos x="19" y="62"/>
                </a:cxn>
                <a:cxn ang="0">
                  <a:pos x="22" y="61"/>
                </a:cxn>
                <a:cxn ang="0">
                  <a:pos x="25" y="62"/>
                </a:cxn>
                <a:cxn ang="0">
                  <a:pos x="29" y="63"/>
                </a:cxn>
                <a:cxn ang="0">
                  <a:pos x="33" y="63"/>
                </a:cxn>
                <a:cxn ang="0">
                  <a:pos x="37" y="63"/>
                </a:cxn>
                <a:cxn ang="0">
                  <a:pos x="43" y="63"/>
                </a:cxn>
                <a:cxn ang="0">
                  <a:pos x="48" y="61"/>
                </a:cxn>
                <a:cxn ang="0">
                  <a:pos x="51" y="58"/>
                </a:cxn>
                <a:cxn ang="0">
                  <a:pos x="53" y="57"/>
                </a:cxn>
                <a:cxn ang="0">
                  <a:pos x="54" y="55"/>
                </a:cxn>
                <a:cxn ang="0">
                  <a:pos x="54" y="53"/>
                </a:cxn>
                <a:cxn ang="0">
                  <a:pos x="54" y="52"/>
                </a:cxn>
                <a:cxn ang="0">
                  <a:pos x="53" y="51"/>
                </a:cxn>
                <a:cxn ang="0">
                  <a:pos x="53" y="50"/>
                </a:cxn>
                <a:cxn ang="0">
                  <a:pos x="50" y="48"/>
                </a:cxn>
                <a:cxn ang="0">
                  <a:pos x="44" y="42"/>
                </a:cxn>
                <a:cxn ang="0">
                  <a:pos x="36" y="34"/>
                </a:cxn>
                <a:cxn ang="0">
                  <a:pos x="26" y="24"/>
                </a:cxn>
                <a:cxn ang="0">
                  <a:pos x="16" y="15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5" h="99">
                  <a:moveTo>
                    <a:pt x="0" y="0"/>
                  </a:moveTo>
                  <a:lnTo>
                    <a:pt x="0" y="98"/>
                  </a:lnTo>
                  <a:lnTo>
                    <a:pt x="0" y="97"/>
                  </a:lnTo>
                  <a:lnTo>
                    <a:pt x="1" y="95"/>
                  </a:lnTo>
                  <a:lnTo>
                    <a:pt x="3" y="93"/>
                  </a:lnTo>
                  <a:lnTo>
                    <a:pt x="4" y="88"/>
                  </a:lnTo>
                  <a:lnTo>
                    <a:pt x="6" y="84"/>
                  </a:lnTo>
                  <a:lnTo>
                    <a:pt x="9" y="79"/>
                  </a:lnTo>
                  <a:lnTo>
                    <a:pt x="12" y="73"/>
                  </a:lnTo>
                  <a:lnTo>
                    <a:pt x="14" y="68"/>
                  </a:lnTo>
                  <a:lnTo>
                    <a:pt x="16" y="63"/>
                  </a:lnTo>
                  <a:lnTo>
                    <a:pt x="19" y="62"/>
                  </a:lnTo>
                  <a:lnTo>
                    <a:pt x="22" y="61"/>
                  </a:lnTo>
                  <a:lnTo>
                    <a:pt x="25" y="62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3"/>
                  </a:lnTo>
                  <a:lnTo>
                    <a:pt x="43" y="63"/>
                  </a:lnTo>
                  <a:lnTo>
                    <a:pt x="48" y="61"/>
                  </a:lnTo>
                  <a:lnTo>
                    <a:pt x="51" y="58"/>
                  </a:lnTo>
                  <a:lnTo>
                    <a:pt x="53" y="57"/>
                  </a:lnTo>
                  <a:lnTo>
                    <a:pt x="54" y="55"/>
                  </a:lnTo>
                  <a:lnTo>
                    <a:pt x="54" y="53"/>
                  </a:lnTo>
                  <a:lnTo>
                    <a:pt x="54" y="52"/>
                  </a:lnTo>
                  <a:lnTo>
                    <a:pt x="53" y="51"/>
                  </a:lnTo>
                  <a:lnTo>
                    <a:pt x="53" y="50"/>
                  </a:lnTo>
                  <a:lnTo>
                    <a:pt x="50" y="48"/>
                  </a:lnTo>
                  <a:lnTo>
                    <a:pt x="44" y="42"/>
                  </a:lnTo>
                  <a:lnTo>
                    <a:pt x="36" y="34"/>
                  </a:lnTo>
                  <a:lnTo>
                    <a:pt x="26" y="24"/>
                  </a:lnTo>
                  <a:lnTo>
                    <a:pt x="16" y="15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89" name="Freeform 189"/>
            <p:cNvSpPr>
              <a:spLocks/>
            </p:cNvSpPr>
            <p:nvPr/>
          </p:nvSpPr>
          <p:spPr bwMode="auto">
            <a:xfrm>
              <a:off x="727" y="3122"/>
              <a:ext cx="545" cy="181"/>
            </a:xfrm>
            <a:custGeom>
              <a:avLst/>
              <a:gdLst/>
              <a:ahLst/>
              <a:cxnLst>
                <a:cxn ang="0">
                  <a:pos x="544" y="65"/>
                </a:cxn>
                <a:cxn ang="0">
                  <a:pos x="461" y="0"/>
                </a:cxn>
                <a:cxn ang="0">
                  <a:pos x="0" y="115"/>
                </a:cxn>
                <a:cxn ang="0">
                  <a:pos x="82" y="180"/>
                </a:cxn>
                <a:cxn ang="0">
                  <a:pos x="544" y="65"/>
                </a:cxn>
              </a:cxnLst>
              <a:rect l="0" t="0" r="r" b="b"/>
              <a:pathLst>
                <a:path w="545" h="181">
                  <a:moveTo>
                    <a:pt x="544" y="65"/>
                  </a:moveTo>
                  <a:lnTo>
                    <a:pt x="461" y="0"/>
                  </a:lnTo>
                  <a:lnTo>
                    <a:pt x="0" y="115"/>
                  </a:lnTo>
                  <a:lnTo>
                    <a:pt x="82" y="180"/>
                  </a:lnTo>
                  <a:lnTo>
                    <a:pt x="544" y="65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90" name="Freeform 190"/>
            <p:cNvSpPr>
              <a:spLocks/>
            </p:cNvSpPr>
            <p:nvPr/>
          </p:nvSpPr>
          <p:spPr bwMode="auto">
            <a:xfrm>
              <a:off x="728" y="3237"/>
              <a:ext cx="85" cy="76"/>
            </a:xfrm>
            <a:custGeom>
              <a:avLst/>
              <a:gdLst/>
              <a:ahLst/>
              <a:cxnLst>
                <a:cxn ang="0">
                  <a:pos x="84" y="64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84" y="75"/>
                </a:cxn>
                <a:cxn ang="0">
                  <a:pos x="84" y="64"/>
                </a:cxn>
              </a:cxnLst>
              <a:rect l="0" t="0" r="r" b="b"/>
              <a:pathLst>
                <a:path w="85" h="76">
                  <a:moveTo>
                    <a:pt x="84" y="64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84" y="75"/>
                  </a:lnTo>
                  <a:lnTo>
                    <a:pt x="84" y="64"/>
                  </a:lnTo>
                </a:path>
              </a:pathLst>
            </a:custGeom>
            <a:solidFill>
              <a:srgbClr val="AE831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91" name="Freeform 191"/>
            <p:cNvSpPr>
              <a:spLocks/>
            </p:cNvSpPr>
            <p:nvPr/>
          </p:nvSpPr>
          <p:spPr bwMode="auto">
            <a:xfrm>
              <a:off x="812" y="3187"/>
              <a:ext cx="460" cy="126"/>
            </a:xfrm>
            <a:custGeom>
              <a:avLst/>
              <a:gdLst/>
              <a:ahLst/>
              <a:cxnLst>
                <a:cxn ang="0">
                  <a:pos x="459" y="11"/>
                </a:cxn>
                <a:cxn ang="0">
                  <a:pos x="459" y="0"/>
                </a:cxn>
                <a:cxn ang="0">
                  <a:pos x="0" y="113"/>
                </a:cxn>
                <a:cxn ang="0">
                  <a:pos x="0" y="125"/>
                </a:cxn>
                <a:cxn ang="0">
                  <a:pos x="459" y="11"/>
                </a:cxn>
              </a:cxnLst>
              <a:rect l="0" t="0" r="r" b="b"/>
              <a:pathLst>
                <a:path w="460" h="126">
                  <a:moveTo>
                    <a:pt x="459" y="11"/>
                  </a:moveTo>
                  <a:lnTo>
                    <a:pt x="459" y="0"/>
                  </a:lnTo>
                  <a:lnTo>
                    <a:pt x="0" y="113"/>
                  </a:lnTo>
                  <a:lnTo>
                    <a:pt x="0" y="125"/>
                  </a:lnTo>
                  <a:lnTo>
                    <a:pt x="459" y="11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92" name="Freeform 192"/>
            <p:cNvSpPr>
              <a:spLocks/>
            </p:cNvSpPr>
            <p:nvPr/>
          </p:nvSpPr>
          <p:spPr bwMode="auto">
            <a:xfrm>
              <a:off x="824" y="3137"/>
              <a:ext cx="121" cy="140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39"/>
                </a:cxn>
                <a:cxn ang="0">
                  <a:pos x="120" y="108"/>
                </a:cxn>
                <a:cxn ang="0">
                  <a:pos x="51" y="0"/>
                </a:cxn>
              </a:cxnLst>
              <a:rect l="0" t="0" r="r" b="b"/>
              <a:pathLst>
                <a:path w="121" h="140">
                  <a:moveTo>
                    <a:pt x="51" y="0"/>
                  </a:moveTo>
                  <a:lnTo>
                    <a:pt x="0" y="139"/>
                  </a:lnTo>
                  <a:lnTo>
                    <a:pt x="120" y="108"/>
                  </a:lnTo>
                  <a:lnTo>
                    <a:pt x="51" y="0"/>
                  </a:lnTo>
                </a:path>
              </a:pathLst>
            </a:custGeom>
            <a:solidFill>
              <a:srgbClr val="FFB74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93" name="Freeform 193"/>
            <p:cNvSpPr>
              <a:spLocks/>
            </p:cNvSpPr>
            <p:nvPr/>
          </p:nvSpPr>
          <p:spPr bwMode="auto">
            <a:xfrm>
              <a:off x="784" y="3137"/>
              <a:ext cx="92" cy="141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0" y="100"/>
                </a:cxn>
                <a:cxn ang="0">
                  <a:pos x="38" y="140"/>
                </a:cxn>
                <a:cxn ang="0">
                  <a:pos x="91" y="0"/>
                </a:cxn>
              </a:cxnLst>
              <a:rect l="0" t="0" r="r" b="b"/>
              <a:pathLst>
                <a:path w="92" h="141">
                  <a:moveTo>
                    <a:pt x="91" y="0"/>
                  </a:moveTo>
                  <a:lnTo>
                    <a:pt x="0" y="100"/>
                  </a:lnTo>
                  <a:lnTo>
                    <a:pt x="38" y="140"/>
                  </a:lnTo>
                  <a:lnTo>
                    <a:pt x="91" y="0"/>
                  </a:lnTo>
                </a:path>
              </a:pathLst>
            </a:custGeom>
            <a:solidFill>
              <a:srgbClr val="D781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94" name="Freeform 194"/>
            <p:cNvSpPr>
              <a:spLocks/>
            </p:cNvSpPr>
            <p:nvPr/>
          </p:nvSpPr>
          <p:spPr bwMode="auto">
            <a:xfrm>
              <a:off x="976" y="3117"/>
              <a:ext cx="94" cy="12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121"/>
                </a:cxn>
                <a:cxn ang="0">
                  <a:pos x="93" y="97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94" h="122">
                  <a:moveTo>
                    <a:pt x="0" y="23"/>
                  </a:moveTo>
                  <a:lnTo>
                    <a:pt x="0" y="121"/>
                  </a:lnTo>
                  <a:lnTo>
                    <a:pt x="93" y="97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EDF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95" name="Freeform 195"/>
            <p:cNvSpPr>
              <a:spLocks/>
            </p:cNvSpPr>
            <p:nvPr/>
          </p:nvSpPr>
          <p:spPr bwMode="auto">
            <a:xfrm>
              <a:off x="946" y="3111"/>
              <a:ext cx="31" cy="1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30" y="127"/>
                </a:cxn>
                <a:cxn ang="0">
                  <a:pos x="30" y="29"/>
                </a:cxn>
                <a:cxn ang="0">
                  <a:pos x="0" y="0"/>
                </a:cxn>
              </a:cxnLst>
              <a:rect l="0" t="0" r="r" b="b"/>
              <a:pathLst>
                <a:path w="31" h="128">
                  <a:moveTo>
                    <a:pt x="0" y="0"/>
                  </a:moveTo>
                  <a:lnTo>
                    <a:pt x="0" y="98"/>
                  </a:lnTo>
                  <a:lnTo>
                    <a:pt x="30" y="127"/>
                  </a:lnTo>
                  <a:lnTo>
                    <a:pt x="30" y="29"/>
                  </a:lnTo>
                  <a:lnTo>
                    <a:pt x="0" y="0"/>
                  </a:lnTo>
                </a:path>
              </a:pathLst>
            </a:custGeom>
            <a:solidFill>
              <a:srgbClr val="ADA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96" name="Freeform 196"/>
            <p:cNvSpPr>
              <a:spLocks/>
            </p:cNvSpPr>
            <p:nvPr/>
          </p:nvSpPr>
          <p:spPr bwMode="auto">
            <a:xfrm>
              <a:off x="945" y="3089"/>
              <a:ext cx="125" cy="5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0" y="51"/>
                </a:cxn>
                <a:cxn ang="0">
                  <a:pos x="124" y="27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125" h="52">
                  <a:moveTo>
                    <a:pt x="0" y="23"/>
                  </a:moveTo>
                  <a:lnTo>
                    <a:pt x="30" y="51"/>
                  </a:lnTo>
                  <a:lnTo>
                    <a:pt x="124" y="27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FEFFB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97" name="Freeform 197"/>
            <p:cNvSpPr>
              <a:spLocks/>
            </p:cNvSpPr>
            <p:nvPr/>
          </p:nvSpPr>
          <p:spPr bwMode="auto">
            <a:xfrm>
              <a:off x="1093" y="3065"/>
              <a:ext cx="123" cy="132"/>
            </a:xfrm>
            <a:custGeom>
              <a:avLst/>
              <a:gdLst/>
              <a:ahLst/>
              <a:cxnLst>
                <a:cxn ang="0">
                  <a:pos x="61" y="129"/>
                </a:cxn>
                <a:cxn ang="0">
                  <a:pos x="73" y="125"/>
                </a:cxn>
                <a:cxn ang="0">
                  <a:pos x="84" y="118"/>
                </a:cxn>
                <a:cxn ang="0">
                  <a:pos x="94" y="110"/>
                </a:cxn>
                <a:cxn ang="0">
                  <a:pos x="103" y="100"/>
                </a:cxn>
                <a:cxn ang="0">
                  <a:pos x="111" y="88"/>
                </a:cxn>
                <a:cxn ang="0">
                  <a:pos x="116" y="75"/>
                </a:cxn>
                <a:cxn ang="0">
                  <a:pos x="120" y="63"/>
                </a:cxn>
                <a:cxn ang="0">
                  <a:pos x="122" y="50"/>
                </a:cxn>
                <a:cxn ang="0">
                  <a:pos x="120" y="37"/>
                </a:cxn>
                <a:cxn ang="0">
                  <a:pos x="116" y="26"/>
                </a:cxn>
                <a:cxn ang="0">
                  <a:pos x="111" y="16"/>
                </a:cxn>
                <a:cxn ang="0">
                  <a:pos x="103" y="9"/>
                </a:cxn>
                <a:cxn ang="0">
                  <a:pos x="94" y="4"/>
                </a:cxn>
                <a:cxn ang="0">
                  <a:pos x="84" y="0"/>
                </a:cxn>
                <a:cxn ang="0">
                  <a:pos x="73" y="0"/>
                </a:cxn>
                <a:cxn ang="0">
                  <a:pos x="61" y="1"/>
                </a:cxn>
                <a:cxn ang="0">
                  <a:pos x="48" y="5"/>
                </a:cxn>
                <a:cxn ang="0">
                  <a:pos x="36" y="12"/>
                </a:cxn>
                <a:cxn ang="0">
                  <a:pos x="26" y="20"/>
                </a:cxn>
                <a:cxn ang="0">
                  <a:pos x="17" y="30"/>
                </a:cxn>
                <a:cxn ang="0">
                  <a:pos x="10" y="41"/>
                </a:cxn>
                <a:cxn ang="0">
                  <a:pos x="4" y="54"/>
                </a:cxn>
                <a:cxn ang="0">
                  <a:pos x="0" y="66"/>
                </a:cxn>
                <a:cxn ang="0">
                  <a:pos x="0" y="80"/>
                </a:cxn>
                <a:cxn ang="0">
                  <a:pos x="0" y="92"/>
                </a:cxn>
                <a:cxn ang="0">
                  <a:pos x="4" y="104"/>
                </a:cxn>
                <a:cxn ang="0">
                  <a:pos x="10" y="113"/>
                </a:cxn>
                <a:cxn ang="0">
                  <a:pos x="17" y="120"/>
                </a:cxn>
                <a:cxn ang="0">
                  <a:pos x="26" y="126"/>
                </a:cxn>
                <a:cxn ang="0">
                  <a:pos x="36" y="130"/>
                </a:cxn>
                <a:cxn ang="0">
                  <a:pos x="48" y="131"/>
                </a:cxn>
                <a:cxn ang="0">
                  <a:pos x="61" y="129"/>
                </a:cxn>
              </a:cxnLst>
              <a:rect l="0" t="0" r="r" b="b"/>
              <a:pathLst>
                <a:path w="123" h="132">
                  <a:moveTo>
                    <a:pt x="61" y="129"/>
                  </a:moveTo>
                  <a:lnTo>
                    <a:pt x="73" y="125"/>
                  </a:lnTo>
                  <a:lnTo>
                    <a:pt x="84" y="118"/>
                  </a:lnTo>
                  <a:lnTo>
                    <a:pt x="94" y="110"/>
                  </a:lnTo>
                  <a:lnTo>
                    <a:pt x="103" y="100"/>
                  </a:lnTo>
                  <a:lnTo>
                    <a:pt x="111" y="88"/>
                  </a:lnTo>
                  <a:lnTo>
                    <a:pt x="116" y="75"/>
                  </a:lnTo>
                  <a:lnTo>
                    <a:pt x="120" y="63"/>
                  </a:lnTo>
                  <a:lnTo>
                    <a:pt x="122" y="50"/>
                  </a:lnTo>
                  <a:lnTo>
                    <a:pt x="120" y="37"/>
                  </a:lnTo>
                  <a:lnTo>
                    <a:pt x="116" y="26"/>
                  </a:lnTo>
                  <a:lnTo>
                    <a:pt x="111" y="16"/>
                  </a:lnTo>
                  <a:lnTo>
                    <a:pt x="103" y="9"/>
                  </a:lnTo>
                  <a:lnTo>
                    <a:pt x="94" y="4"/>
                  </a:lnTo>
                  <a:lnTo>
                    <a:pt x="84" y="0"/>
                  </a:lnTo>
                  <a:lnTo>
                    <a:pt x="73" y="0"/>
                  </a:lnTo>
                  <a:lnTo>
                    <a:pt x="61" y="1"/>
                  </a:lnTo>
                  <a:lnTo>
                    <a:pt x="48" y="5"/>
                  </a:lnTo>
                  <a:lnTo>
                    <a:pt x="36" y="12"/>
                  </a:lnTo>
                  <a:lnTo>
                    <a:pt x="26" y="20"/>
                  </a:lnTo>
                  <a:lnTo>
                    <a:pt x="17" y="30"/>
                  </a:lnTo>
                  <a:lnTo>
                    <a:pt x="10" y="41"/>
                  </a:lnTo>
                  <a:lnTo>
                    <a:pt x="4" y="54"/>
                  </a:lnTo>
                  <a:lnTo>
                    <a:pt x="0" y="66"/>
                  </a:lnTo>
                  <a:lnTo>
                    <a:pt x="0" y="80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10" y="113"/>
                  </a:lnTo>
                  <a:lnTo>
                    <a:pt x="17" y="120"/>
                  </a:lnTo>
                  <a:lnTo>
                    <a:pt x="26" y="126"/>
                  </a:lnTo>
                  <a:lnTo>
                    <a:pt x="36" y="130"/>
                  </a:lnTo>
                  <a:lnTo>
                    <a:pt x="48" y="131"/>
                  </a:lnTo>
                  <a:lnTo>
                    <a:pt x="61" y="129"/>
                  </a:lnTo>
                </a:path>
              </a:pathLst>
            </a:custGeom>
            <a:solidFill>
              <a:srgbClr val="B0F8F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398" name="Freeform 198"/>
            <p:cNvSpPr>
              <a:spLocks/>
            </p:cNvSpPr>
            <p:nvPr/>
          </p:nvSpPr>
          <p:spPr bwMode="auto">
            <a:xfrm>
              <a:off x="1107" y="3091"/>
              <a:ext cx="106" cy="103"/>
            </a:xfrm>
            <a:custGeom>
              <a:avLst/>
              <a:gdLst/>
              <a:ahLst/>
              <a:cxnLst>
                <a:cxn ang="0">
                  <a:pos x="37" y="102"/>
                </a:cxn>
                <a:cxn ang="0">
                  <a:pos x="39" y="102"/>
                </a:cxn>
                <a:cxn ang="0">
                  <a:pos x="43" y="101"/>
                </a:cxn>
                <a:cxn ang="0">
                  <a:pos x="48" y="100"/>
                </a:cxn>
                <a:cxn ang="0">
                  <a:pos x="53" y="97"/>
                </a:cxn>
                <a:cxn ang="0">
                  <a:pos x="59" y="95"/>
                </a:cxn>
                <a:cxn ang="0">
                  <a:pos x="65" y="92"/>
                </a:cxn>
                <a:cxn ang="0">
                  <a:pos x="72" y="87"/>
                </a:cxn>
                <a:cxn ang="0">
                  <a:pos x="78" y="82"/>
                </a:cxn>
                <a:cxn ang="0">
                  <a:pos x="84" y="75"/>
                </a:cxn>
                <a:cxn ang="0">
                  <a:pos x="89" y="69"/>
                </a:cxn>
                <a:cxn ang="0">
                  <a:pos x="93" y="64"/>
                </a:cxn>
                <a:cxn ang="0">
                  <a:pos x="95" y="60"/>
                </a:cxn>
                <a:cxn ang="0">
                  <a:pos x="97" y="56"/>
                </a:cxn>
                <a:cxn ang="0">
                  <a:pos x="99" y="53"/>
                </a:cxn>
                <a:cxn ang="0">
                  <a:pos x="99" y="50"/>
                </a:cxn>
                <a:cxn ang="0">
                  <a:pos x="101" y="48"/>
                </a:cxn>
                <a:cxn ang="0">
                  <a:pos x="104" y="36"/>
                </a:cxn>
                <a:cxn ang="0">
                  <a:pos x="105" y="26"/>
                </a:cxn>
                <a:cxn ang="0">
                  <a:pos x="105" y="18"/>
                </a:cxn>
                <a:cxn ang="0">
                  <a:pos x="103" y="11"/>
                </a:cxn>
                <a:cxn ang="0">
                  <a:pos x="102" y="6"/>
                </a:cxn>
                <a:cxn ang="0">
                  <a:pos x="99" y="2"/>
                </a:cxn>
                <a:cxn ang="0">
                  <a:pos x="98" y="0"/>
                </a:cxn>
                <a:cxn ang="0">
                  <a:pos x="98" y="1"/>
                </a:cxn>
                <a:cxn ang="0">
                  <a:pos x="99" y="6"/>
                </a:cxn>
                <a:cxn ang="0">
                  <a:pos x="98" y="14"/>
                </a:cxn>
                <a:cxn ang="0">
                  <a:pos x="96" y="23"/>
                </a:cxn>
                <a:cxn ang="0">
                  <a:pos x="93" y="34"/>
                </a:cxn>
                <a:cxn ang="0">
                  <a:pos x="87" y="46"/>
                </a:cxn>
                <a:cxn ang="0">
                  <a:pos x="77" y="58"/>
                </a:cxn>
                <a:cxn ang="0">
                  <a:pos x="63" y="71"/>
                </a:cxn>
                <a:cxn ang="0">
                  <a:pos x="60" y="73"/>
                </a:cxn>
                <a:cxn ang="0">
                  <a:pos x="55" y="76"/>
                </a:cxn>
                <a:cxn ang="0">
                  <a:pos x="51" y="78"/>
                </a:cxn>
                <a:cxn ang="0">
                  <a:pos x="46" y="81"/>
                </a:cxn>
                <a:cxn ang="0">
                  <a:pos x="40" y="83"/>
                </a:cxn>
                <a:cxn ang="0">
                  <a:pos x="35" y="86"/>
                </a:cxn>
                <a:cxn ang="0">
                  <a:pos x="29" y="87"/>
                </a:cxn>
                <a:cxn ang="0">
                  <a:pos x="22" y="88"/>
                </a:cxn>
                <a:cxn ang="0">
                  <a:pos x="16" y="89"/>
                </a:cxn>
                <a:cxn ang="0">
                  <a:pos x="11" y="89"/>
                </a:cxn>
                <a:cxn ang="0">
                  <a:pos x="8" y="89"/>
                </a:cxn>
                <a:cxn ang="0">
                  <a:pos x="5" y="89"/>
                </a:cxn>
                <a:cxn ang="0">
                  <a:pos x="2" y="89"/>
                </a:cxn>
                <a:cxn ang="0">
                  <a:pos x="1" y="89"/>
                </a:cxn>
                <a:cxn ang="0">
                  <a:pos x="0" y="89"/>
                </a:cxn>
                <a:cxn ang="0">
                  <a:pos x="1" y="91"/>
                </a:cxn>
                <a:cxn ang="0">
                  <a:pos x="3" y="92"/>
                </a:cxn>
                <a:cxn ang="0">
                  <a:pos x="6" y="95"/>
                </a:cxn>
                <a:cxn ang="0">
                  <a:pos x="11" y="97"/>
                </a:cxn>
                <a:cxn ang="0">
                  <a:pos x="17" y="99"/>
                </a:cxn>
                <a:cxn ang="0">
                  <a:pos x="26" y="101"/>
                </a:cxn>
                <a:cxn ang="0">
                  <a:pos x="37" y="102"/>
                </a:cxn>
              </a:cxnLst>
              <a:rect l="0" t="0" r="r" b="b"/>
              <a:pathLst>
                <a:path w="106" h="103">
                  <a:moveTo>
                    <a:pt x="37" y="102"/>
                  </a:moveTo>
                  <a:lnTo>
                    <a:pt x="39" y="102"/>
                  </a:lnTo>
                  <a:lnTo>
                    <a:pt x="43" y="101"/>
                  </a:lnTo>
                  <a:lnTo>
                    <a:pt x="48" y="100"/>
                  </a:lnTo>
                  <a:lnTo>
                    <a:pt x="53" y="97"/>
                  </a:lnTo>
                  <a:lnTo>
                    <a:pt x="59" y="95"/>
                  </a:lnTo>
                  <a:lnTo>
                    <a:pt x="65" y="92"/>
                  </a:lnTo>
                  <a:lnTo>
                    <a:pt x="72" y="87"/>
                  </a:lnTo>
                  <a:lnTo>
                    <a:pt x="78" y="82"/>
                  </a:lnTo>
                  <a:lnTo>
                    <a:pt x="84" y="75"/>
                  </a:lnTo>
                  <a:lnTo>
                    <a:pt x="89" y="69"/>
                  </a:lnTo>
                  <a:lnTo>
                    <a:pt x="93" y="64"/>
                  </a:lnTo>
                  <a:lnTo>
                    <a:pt x="95" y="60"/>
                  </a:lnTo>
                  <a:lnTo>
                    <a:pt x="97" y="56"/>
                  </a:lnTo>
                  <a:lnTo>
                    <a:pt x="99" y="53"/>
                  </a:lnTo>
                  <a:lnTo>
                    <a:pt x="99" y="50"/>
                  </a:lnTo>
                  <a:lnTo>
                    <a:pt x="101" y="48"/>
                  </a:lnTo>
                  <a:lnTo>
                    <a:pt x="104" y="36"/>
                  </a:lnTo>
                  <a:lnTo>
                    <a:pt x="105" y="26"/>
                  </a:lnTo>
                  <a:lnTo>
                    <a:pt x="105" y="18"/>
                  </a:lnTo>
                  <a:lnTo>
                    <a:pt x="103" y="11"/>
                  </a:lnTo>
                  <a:lnTo>
                    <a:pt x="102" y="6"/>
                  </a:lnTo>
                  <a:lnTo>
                    <a:pt x="99" y="2"/>
                  </a:lnTo>
                  <a:lnTo>
                    <a:pt x="98" y="0"/>
                  </a:lnTo>
                  <a:lnTo>
                    <a:pt x="98" y="1"/>
                  </a:lnTo>
                  <a:lnTo>
                    <a:pt x="99" y="6"/>
                  </a:lnTo>
                  <a:lnTo>
                    <a:pt x="98" y="14"/>
                  </a:lnTo>
                  <a:lnTo>
                    <a:pt x="96" y="23"/>
                  </a:lnTo>
                  <a:lnTo>
                    <a:pt x="93" y="34"/>
                  </a:lnTo>
                  <a:lnTo>
                    <a:pt x="87" y="46"/>
                  </a:lnTo>
                  <a:lnTo>
                    <a:pt x="77" y="58"/>
                  </a:lnTo>
                  <a:lnTo>
                    <a:pt x="63" y="71"/>
                  </a:lnTo>
                  <a:lnTo>
                    <a:pt x="60" y="73"/>
                  </a:lnTo>
                  <a:lnTo>
                    <a:pt x="55" y="76"/>
                  </a:lnTo>
                  <a:lnTo>
                    <a:pt x="51" y="78"/>
                  </a:lnTo>
                  <a:lnTo>
                    <a:pt x="46" y="81"/>
                  </a:lnTo>
                  <a:lnTo>
                    <a:pt x="40" y="83"/>
                  </a:lnTo>
                  <a:lnTo>
                    <a:pt x="35" y="86"/>
                  </a:lnTo>
                  <a:lnTo>
                    <a:pt x="29" y="87"/>
                  </a:lnTo>
                  <a:lnTo>
                    <a:pt x="22" y="88"/>
                  </a:lnTo>
                  <a:lnTo>
                    <a:pt x="16" y="89"/>
                  </a:lnTo>
                  <a:lnTo>
                    <a:pt x="11" y="89"/>
                  </a:lnTo>
                  <a:lnTo>
                    <a:pt x="8" y="89"/>
                  </a:lnTo>
                  <a:lnTo>
                    <a:pt x="5" y="89"/>
                  </a:lnTo>
                  <a:lnTo>
                    <a:pt x="2" y="89"/>
                  </a:lnTo>
                  <a:lnTo>
                    <a:pt x="1" y="89"/>
                  </a:lnTo>
                  <a:lnTo>
                    <a:pt x="0" y="89"/>
                  </a:lnTo>
                  <a:lnTo>
                    <a:pt x="1" y="91"/>
                  </a:lnTo>
                  <a:lnTo>
                    <a:pt x="3" y="92"/>
                  </a:lnTo>
                  <a:lnTo>
                    <a:pt x="6" y="95"/>
                  </a:lnTo>
                  <a:lnTo>
                    <a:pt x="11" y="97"/>
                  </a:lnTo>
                  <a:lnTo>
                    <a:pt x="17" y="99"/>
                  </a:lnTo>
                  <a:lnTo>
                    <a:pt x="26" y="101"/>
                  </a:lnTo>
                  <a:lnTo>
                    <a:pt x="37" y="102"/>
                  </a:lnTo>
                </a:path>
              </a:pathLst>
            </a:custGeom>
            <a:solidFill>
              <a:srgbClr val="11B3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79399" name="Line 199"/>
          <p:cNvSpPr>
            <a:spLocks noChangeShapeType="1"/>
          </p:cNvSpPr>
          <p:nvPr/>
        </p:nvSpPr>
        <p:spPr bwMode="auto">
          <a:xfrm flipV="1">
            <a:off x="4232225" y="4407939"/>
            <a:ext cx="2590800" cy="0"/>
          </a:xfrm>
          <a:prstGeom prst="line">
            <a:avLst/>
          </a:prstGeom>
          <a:noFill/>
          <a:ln w="50800">
            <a:solidFill>
              <a:srgbClr val="0066FF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79400" name="Group 200"/>
          <p:cNvGrpSpPr>
            <a:grpSpLocks/>
          </p:cNvGrpSpPr>
          <p:nvPr/>
        </p:nvGrpSpPr>
        <p:grpSpPr bwMode="auto">
          <a:xfrm>
            <a:off x="4375100" y="4712741"/>
            <a:ext cx="2032000" cy="1452563"/>
            <a:chOff x="3066" y="3120"/>
            <a:chExt cx="1280" cy="915"/>
          </a:xfrm>
        </p:grpSpPr>
        <p:sp>
          <p:nvSpPr>
            <p:cNvPr id="179401" name="AutoShape 201"/>
            <p:cNvSpPr>
              <a:spLocks noChangeArrowheads="1"/>
            </p:cNvSpPr>
            <p:nvPr/>
          </p:nvSpPr>
          <p:spPr bwMode="blackWhite">
            <a:xfrm>
              <a:off x="3312" y="3120"/>
              <a:ext cx="768" cy="624"/>
            </a:xfrm>
            <a:prstGeom prst="hexagon">
              <a:avLst>
                <a:gd name="adj" fmla="val 30764"/>
                <a:gd name="vf" fmla="val 115470"/>
              </a:avLst>
            </a:prstGeom>
            <a:solidFill>
              <a:schemeClr val="folHlink"/>
            </a:solidFill>
            <a:ln w="12700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b="1">
                  <a:solidFill>
                    <a:srgbClr val="9999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STOP</a:t>
              </a:r>
            </a:p>
          </p:txBody>
        </p:sp>
        <p:sp>
          <p:nvSpPr>
            <p:cNvPr id="179402" name="Rectangle 202"/>
            <p:cNvSpPr>
              <a:spLocks noChangeArrowheads="1"/>
            </p:cNvSpPr>
            <p:nvPr/>
          </p:nvSpPr>
          <p:spPr bwMode="auto">
            <a:xfrm>
              <a:off x="3066" y="3744"/>
              <a:ext cx="128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zh-TW" altLang="en-US" sz="2400" b="1">
                  <a:solidFill>
                    <a:srgbClr val="9999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工程變更暫停</a:t>
              </a:r>
            </a:p>
          </p:txBody>
        </p:sp>
      </p:grpSp>
      <p:grpSp>
        <p:nvGrpSpPr>
          <p:cNvPr id="179403" name="Group 203"/>
          <p:cNvGrpSpPr>
            <a:grpSpLocks/>
          </p:cNvGrpSpPr>
          <p:nvPr/>
        </p:nvGrpSpPr>
        <p:grpSpPr bwMode="auto">
          <a:xfrm>
            <a:off x="2828876" y="3874540"/>
            <a:ext cx="1398588" cy="1595438"/>
            <a:chOff x="2092" y="2496"/>
            <a:chExt cx="881" cy="1005"/>
          </a:xfrm>
        </p:grpSpPr>
        <p:sp>
          <p:nvSpPr>
            <p:cNvPr id="179404" name="Rectangle 204"/>
            <p:cNvSpPr>
              <a:spLocks noChangeArrowheads="1"/>
            </p:cNvSpPr>
            <p:nvPr/>
          </p:nvSpPr>
          <p:spPr bwMode="auto">
            <a:xfrm>
              <a:off x="2092" y="3216"/>
              <a:ext cx="881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2550" tIns="41275" rIns="82550" bIns="41275">
              <a:spAutoFit/>
            </a:bodyPr>
            <a:lstStyle/>
            <a:p>
              <a:pPr defTabSz="822325" eaLnBrk="0" hangingPunct="0">
                <a:spcBef>
                  <a:spcPct val="50000"/>
                </a:spcBef>
              </a:pPr>
              <a:r>
                <a:rPr lang="zh-TW" altLang="en-US" sz="2400" b="1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確認訂單</a:t>
              </a:r>
            </a:p>
          </p:txBody>
        </p:sp>
        <p:grpSp>
          <p:nvGrpSpPr>
            <p:cNvPr id="179405" name="Group 205"/>
            <p:cNvGrpSpPr>
              <a:grpSpLocks/>
            </p:cNvGrpSpPr>
            <p:nvPr/>
          </p:nvGrpSpPr>
          <p:grpSpPr bwMode="auto">
            <a:xfrm>
              <a:off x="2304" y="2496"/>
              <a:ext cx="432" cy="672"/>
              <a:chOff x="2109" y="2944"/>
              <a:chExt cx="390" cy="703"/>
            </a:xfrm>
          </p:grpSpPr>
          <p:sp>
            <p:nvSpPr>
              <p:cNvPr id="179406" name="Freeform 206"/>
              <p:cNvSpPr>
                <a:spLocks/>
              </p:cNvSpPr>
              <p:nvPr/>
            </p:nvSpPr>
            <p:spPr bwMode="auto">
              <a:xfrm>
                <a:off x="2109" y="2954"/>
                <a:ext cx="307" cy="660"/>
              </a:xfrm>
              <a:custGeom>
                <a:avLst/>
                <a:gdLst/>
                <a:ahLst/>
                <a:cxnLst>
                  <a:cxn ang="0">
                    <a:pos x="306" y="517"/>
                  </a:cxn>
                  <a:cxn ang="0">
                    <a:pos x="306" y="0"/>
                  </a:cxn>
                  <a:cxn ang="0">
                    <a:pos x="0" y="124"/>
                  </a:cxn>
                  <a:cxn ang="0">
                    <a:pos x="0" y="659"/>
                  </a:cxn>
                  <a:cxn ang="0">
                    <a:pos x="306" y="517"/>
                  </a:cxn>
                </a:cxnLst>
                <a:rect l="0" t="0" r="r" b="b"/>
                <a:pathLst>
                  <a:path w="307" h="660">
                    <a:moveTo>
                      <a:pt x="306" y="517"/>
                    </a:moveTo>
                    <a:lnTo>
                      <a:pt x="306" y="0"/>
                    </a:lnTo>
                    <a:lnTo>
                      <a:pt x="0" y="124"/>
                    </a:lnTo>
                    <a:lnTo>
                      <a:pt x="0" y="659"/>
                    </a:lnTo>
                    <a:lnTo>
                      <a:pt x="306" y="517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07" name="Freeform 207"/>
              <p:cNvSpPr>
                <a:spLocks/>
              </p:cNvSpPr>
              <p:nvPr/>
            </p:nvSpPr>
            <p:spPr bwMode="auto">
              <a:xfrm>
                <a:off x="2414" y="2944"/>
                <a:ext cx="26" cy="548"/>
              </a:xfrm>
              <a:custGeom>
                <a:avLst/>
                <a:gdLst/>
                <a:ahLst/>
                <a:cxnLst>
                  <a:cxn ang="0">
                    <a:pos x="25" y="536"/>
                  </a:cxn>
                  <a:cxn ang="0">
                    <a:pos x="25" y="0"/>
                  </a:cxn>
                  <a:cxn ang="0">
                    <a:pos x="0" y="9"/>
                  </a:cxn>
                  <a:cxn ang="0">
                    <a:pos x="0" y="547"/>
                  </a:cxn>
                  <a:cxn ang="0">
                    <a:pos x="25" y="536"/>
                  </a:cxn>
                </a:cxnLst>
                <a:rect l="0" t="0" r="r" b="b"/>
                <a:pathLst>
                  <a:path w="26" h="548">
                    <a:moveTo>
                      <a:pt x="25" y="536"/>
                    </a:moveTo>
                    <a:lnTo>
                      <a:pt x="25" y="0"/>
                    </a:lnTo>
                    <a:lnTo>
                      <a:pt x="0" y="9"/>
                    </a:lnTo>
                    <a:lnTo>
                      <a:pt x="0" y="547"/>
                    </a:lnTo>
                    <a:lnTo>
                      <a:pt x="25" y="536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08" name="Freeform 208"/>
              <p:cNvSpPr>
                <a:spLocks/>
              </p:cNvSpPr>
              <p:nvPr/>
            </p:nvSpPr>
            <p:spPr bwMode="auto">
              <a:xfrm>
                <a:off x="2110" y="3468"/>
                <a:ext cx="330" cy="148"/>
              </a:xfrm>
              <a:custGeom>
                <a:avLst/>
                <a:gdLst/>
                <a:ahLst/>
                <a:cxnLst>
                  <a:cxn ang="0">
                    <a:pos x="329" y="13"/>
                  </a:cxn>
                  <a:cxn ang="0">
                    <a:pos x="329" y="0"/>
                  </a:cxn>
                  <a:cxn ang="0">
                    <a:pos x="0" y="132"/>
                  </a:cxn>
                  <a:cxn ang="0">
                    <a:pos x="0" y="147"/>
                  </a:cxn>
                  <a:cxn ang="0">
                    <a:pos x="329" y="13"/>
                  </a:cxn>
                </a:cxnLst>
                <a:rect l="0" t="0" r="r" b="b"/>
                <a:pathLst>
                  <a:path w="330" h="148">
                    <a:moveTo>
                      <a:pt x="329" y="13"/>
                    </a:moveTo>
                    <a:lnTo>
                      <a:pt x="329" y="0"/>
                    </a:lnTo>
                    <a:lnTo>
                      <a:pt x="0" y="132"/>
                    </a:lnTo>
                    <a:lnTo>
                      <a:pt x="0" y="147"/>
                    </a:lnTo>
                    <a:lnTo>
                      <a:pt x="329" y="13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09" name="Freeform 209"/>
              <p:cNvSpPr>
                <a:spLocks/>
              </p:cNvSpPr>
              <p:nvPr/>
            </p:nvSpPr>
            <p:spPr bwMode="auto">
              <a:xfrm>
                <a:off x="2123" y="2958"/>
                <a:ext cx="309" cy="644"/>
              </a:xfrm>
              <a:custGeom>
                <a:avLst/>
                <a:gdLst/>
                <a:ahLst/>
                <a:cxnLst>
                  <a:cxn ang="0">
                    <a:pos x="308" y="517"/>
                  </a:cxn>
                  <a:cxn ang="0">
                    <a:pos x="308" y="0"/>
                  </a:cxn>
                  <a:cxn ang="0">
                    <a:pos x="0" y="125"/>
                  </a:cxn>
                  <a:cxn ang="0">
                    <a:pos x="0" y="643"/>
                  </a:cxn>
                  <a:cxn ang="0">
                    <a:pos x="308" y="517"/>
                  </a:cxn>
                </a:cxnLst>
                <a:rect l="0" t="0" r="r" b="b"/>
                <a:pathLst>
                  <a:path w="309" h="644">
                    <a:moveTo>
                      <a:pt x="308" y="517"/>
                    </a:moveTo>
                    <a:lnTo>
                      <a:pt x="308" y="0"/>
                    </a:lnTo>
                    <a:lnTo>
                      <a:pt x="0" y="125"/>
                    </a:lnTo>
                    <a:lnTo>
                      <a:pt x="0" y="643"/>
                    </a:lnTo>
                    <a:lnTo>
                      <a:pt x="308" y="517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10" name="Freeform 210"/>
              <p:cNvSpPr>
                <a:spLocks/>
              </p:cNvSpPr>
              <p:nvPr/>
            </p:nvSpPr>
            <p:spPr bwMode="auto">
              <a:xfrm>
                <a:off x="2141" y="2972"/>
                <a:ext cx="308" cy="660"/>
              </a:xfrm>
              <a:custGeom>
                <a:avLst/>
                <a:gdLst/>
                <a:ahLst/>
                <a:cxnLst>
                  <a:cxn ang="0">
                    <a:pos x="307" y="517"/>
                  </a:cxn>
                  <a:cxn ang="0">
                    <a:pos x="307" y="0"/>
                  </a:cxn>
                  <a:cxn ang="0">
                    <a:pos x="0" y="124"/>
                  </a:cxn>
                  <a:cxn ang="0">
                    <a:pos x="0" y="659"/>
                  </a:cxn>
                  <a:cxn ang="0">
                    <a:pos x="307" y="517"/>
                  </a:cxn>
                </a:cxnLst>
                <a:rect l="0" t="0" r="r" b="b"/>
                <a:pathLst>
                  <a:path w="308" h="660">
                    <a:moveTo>
                      <a:pt x="307" y="517"/>
                    </a:moveTo>
                    <a:lnTo>
                      <a:pt x="307" y="0"/>
                    </a:lnTo>
                    <a:lnTo>
                      <a:pt x="0" y="124"/>
                    </a:lnTo>
                    <a:lnTo>
                      <a:pt x="0" y="659"/>
                    </a:lnTo>
                    <a:lnTo>
                      <a:pt x="307" y="517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11" name="Freeform 211"/>
              <p:cNvSpPr>
                <a:spLocks/>
              </p:cNvSpPr>
              <p:nvPr/>
            </p:nvSpPr>
            <p:spPr bwMode="auto">
              <a:xfrm>
                <a:off x="2448" y="2961"/>
                <a:ext cx="23" cy="549"/>
              </a:xfrm>
              <a:custGeom>
                <a:avLst/>
                <a:gdLst/>
                <a:ahLst/>
                <a:cxnLst>
                  <a:cxn ang="0">
                    <a:pos x="22" y="537"/>
                  </a:cxn>
                  <a:cxn ang="0">
                    <a:pos x="22" y="0"/>
                  </a:cxn>
                  <a:cxn ang="0">
                    <a:pos x="0" y="9"/>
                  </a:cxn>
                  <a:cxn ang="0">
                    <a:pos x="0" y="548"/>
                  </a:cxn>
                  <a:cxn ang="0">
                    <a:pos x="22" y="537"/>
                  </a:cxn>
                </a:cxnLst>
                <a:rect l="0" t="0" r="r" b="b"/>
                <a:pathLst>
                  <a:path w="23" h="549">
                    <a:moveTo>
                      <a:pt x="22" y="537"/>
                    </a:moveTo>
                    <a:lnTo>
                      <a:pt x="22" y="0"/>
                    </a:lnTo>
                    <a:lnTo>
                      <a:pt x="0" y="9"/>
                    </a:lnTo>
                    <a:lnTo>
                      <a:pt x="0" y="548"/>
                    </a:lnTo>
                    <a:lnTo>
                      <a:pt x="22" y="537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12" name="Freeform 212"/>
              <p:cNvSpPr>
                <a:spLocks/>
              </p:cNvSpPr>
              <p:nvPr/>
            </p:nvSpPr>
            <p:spPr bwMode="auto">
              <a:xfrm>
                <a:off x="2141" y="3487"/>
                <a:ext cx="330" cy="147"/>
              </a:xfrm>
              <a:custGeom>
                <a:avLst/>
                <a:gdLst/>
                <a:ahLst/>
                <a:cxnLst>
                  <a:cxn ang="0">
                    <a:pos x="329" y="13"/>
                  </a:cxn>
                  <a:cxn ang="0">
                    <a:pos x="329" y="0"/>
                  </a:cxn>
                  <a:cxn ang="0">
                    <a:pos x="0" y="132"/>
                  </a:cxn>
                  <a:cxn ang="0">
                    <a:pos x="0" y="146"/>
                  </a:cxn>
                  <a:cxn ang="0">
                    <a:pos x="329" y="13"/>
                  </a:cxn>
                </a:cxnLst>
                <a:rect l="0" t="0" r="r" b="b"/>
                <a:pathLst>
                  <a:path w="330" h="147">
                    <a:moveTo>
                      <a:pt x="329" y="13"/>
                    </a:moveTo>
                    <a:lnTo>
                      <a:pt x="329" y="0"/>
                    </a:lnTo>
                    <a:lnTo>
                      <a:pt x="0" y="132"/>
                    </a:lnTo>
                    <a:lnTo>
                      <a:pt x="0" y="146"/>
                    </a:lnTo>
                    <a:lnTo>
                      <a:pt x="329" y="13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13" name="Freeform 213"/>
              <p:cNvSpPr>
                <a:spLocks/>
              </p:cNvSpPr>
              <p:nvPr/>
            </p:nvSpPr>
            <p:spPr bwMode="auto">
              <a:xfrm>
                <a:off x="2155" y="2976"/>
                <a:ext cx="308" cy="643"/>
              </a:xfrm>
              <a:custGeom>
                <a:avLst/>
                <a:gdLst/>
                <a:ahLst/>
                <a:cxnLst>
                  <a:cxn ang="0">
                    <a:pos x="307" y="516"/>
                  </a:cxn>
                  <a:cxn ang="0">
                    <a:pos x="307" y="0"/>
                  </a:cxn>
                  <a:cxn ang="0">
                    <a:pos x="0" y="124"/>
                  </a:cxn>
                  <a:cxn ang="0">
                    <a:pos x="0" y="642"/>
                  </a:cxn>
                  <a:cxn ang="0">
                    <a:pos x="307" y="516"/>
                  </a:cxn>
                </a:cxnLst>
                <a:rect l="0" t="0" r="r" b="b"/>
                <a:pathLst>
                  <a:path w="308" h="643">
                    <a:moveTo>
                      <a:pt x="307" y="516"/>
                    </a:moveTo>
                    <a:lnTo>
                      <a:pt x="307" y="0"/>
                    </a:lnTo>
                    <a:lnTo>
                      <a:pt x="0" y="124"/>
                    </a:lnTo>
                    <a:lnTo>
                      <a:pt x="0" y="642"/>
                    </a:lnTo>
                    <a:lnTo>
                      <a:pt x="307" y="516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14" name="Freeform 214"/>
              <p:cNvSpPr>
                <a:spLocks/>
              </p:cNvSpPr>
              <p:nvPr/>
            </p:nvSpPr>
            <p:spPr bwMode="auto">
              <a:xfrm>
                <a:off x="2475" y="2976"/>
                <a:ext cx="24" cy="548"/>
              </a:xfrm>
              <a:custGeom>
                <a:avLst/>
                <a:gdLst/>
                <a:ahLst/>
                <a:cxnLst>
                  <a:cxn ang="0">
                    <a:pos x="23" y="537"/>
                  </a:cxn>
                  <a:cxn ang="0">
                    <a:pos x="23" y="0"/>
                  </a:cxn>
                  <a:cxn ang="0">
                    <a:pos x="0" y="9"/>
                  </a:cxn>
                  <a:cxn ang="0">
                    <a:pos x="0" y="547"/>
                  </a:cxn>
                  <a:cxn ang="0">
                    <a:pos x="23" y="537"/>
                  </a:cxn>
                </a:cxnLst>
                <a:rect l="0" t="0" r="r" b="b"/>
                <a:pathLst>
                  <a:path w="24" h="548">
                    <a:moveTo>
                      <a:pt x="23" y="537"/>
                    </a:moveTo>
                    <a:lnTo>
                      <a:pt x="23" y="0"/>
                    </a:lnTo>
                    <a:lnTo>
                      <a:pt x="0" y="9"/>
                    </a:lnTo>
                    <a:lnTo>
                      <a:pt x="0" y="547"/>
                    </a:lnTo>
                    <a:lnTo>
                      <a:pt x="23" y="53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15" name="Freeform 215"/>
              <p:cNvSpPr>
                <a:spLocks/>
              </p:cNvSpPr>
              <p:nvPr/>
            </p:nvSpPr>
            <p:spPr bwMode="auto">
              <a:xfrm>
                <a:off x="2169" y="2984"/>
                <a:ext cx="307" cy="661"/>
              </a:xfrm>
              <a:custGeom>
                <a:avLst/>
                <a:gdLst/>
                <a:ahLst/>
                <a:cxnLst>
                  <a:cxn ang="0">
                    <a:pos x="306" y="518"/>
                  </a:cxn>
                  <a:cxn ang="0">
                    <a:pos x="306" y="0"/>
                  </a:cxn>
                  <a:cxn ang="0">
                    <a:pos x="0" y="125"/>
                  </a:cxn>
                  <a:cxn ang="0">
                    <a:pos x="0" y="660"/>
                  </a:cxn>
                  <a:cxn ang="0">
                    <a:pos x="306" y="518"/>
                  </a:cxn>
                </a:cxnLst>
                <a:rect l="0" t="0" r="r" b="b"/>
                <a:pathLst>
                  <a:path w="307" h="661">
                    <a:moveTo>
                      <a:pt x="306" y="518"/>
                    </a:moveTo>
                    <a:lnTo>
                      <a:pt x="306" y="0"/>
                    </a:lnTo>
                    <a:lnTo>
                      <a:pt x="0" y="125"/>
                    </a:lnTo>
                    <a:lnTo>
                      <a:pt x="0" y="660"/>
                    </a:lnTo>
                    <a:lnTo>
                      <a:pt x="306" y="518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16" name="Freeform 216"/>
              <p:cNvSpPr>
                <a:spLocks/>
              </p:cNvSpPr>
              <p:nvPr/>
            </p:nvSpPr>
            <p:spPr bwMode="auto">
              <a:xfrm>
                <a:off x="2169" y="3500"/>
                <a:ext cx="330" cy="147"/>
              </a:xfrm>
              <a:custGeom>
                <a:avLst/>
                <a:gdLst/>
                <a:ahLst/>
                <a:cxnLst>
                  <a:cxn ang="0">
                    <a:pos x="329" y="13"/>
                  </a:cxn>
                  <a:cxn ang="0">
                    <a:pos x="329" y="0"/>
                  </a:cxn>
                  <a:cxn ang="0">
                    <a:pos x="0" y="132"/>
                  </a:cxn>
                  <a:cxn ang="0">
                    <a:pos x="0" y="146"/>
                  </a:cxn>
                  <a:cxn ang="0">
                    <a:pos x="329" y="13"/>
                  </a:cxn>
                </a:cxnLst>
                <a:rect l="0" t="0" r="r" b="b"/>
                <a:pathLst>
                  <a:path w="330" h="147">
                    <a:moveTo>
                      <a:pt x="329" y="13"/>
                    </a:moveTo>
                    <a:lnTo>
                      <a:pt x="329" y="0"/>
                    </a:lnTo>
                    <a:lnTo>
                      <a:pt x="0" y="132"/>
                    </a:lnTo>
                    <a:lnTo>
                      <a:pt x="0" y="146"/>
                    </a:lnTo>
                    <a:lnTo>
                      <a:pt x="329" y="1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17" name="Freeform 217"/>
              <p:cNvSpPr>
                <a:spLocks/>
              </p:cNvSpPr>
              <p:nvPr/>
            </p:nvSpPr>
            <p:spPr bwMode="auto">
              <a:xfrm>
                <a:off x="2183" y="2989"/>
                <a:ext cx="308" cy="644"/>
              </a:xfrm>
              <a:custGeom>
                <a:avLst/>
                <a:gdLst/>
                <a:ahLst/>
                <a:cxnLst>
                  <a:cxn ang="0">
                    <a:pos x="307" y="518"/>
                  </a:cxn>
                  <a:cxn ang="0">
                    <a:pos x="307" y="0"/>
                  </a:cxn>
                  <a:cxn ang="0">
                    <a:pos x="0" y="124"/>
                  </a:cxn>
                  <a:cxn ang="0">
                    <a:pos x="0" y="643"/>
                  </a:cxn>
                  <a:cxn ang="0">
                    <a:pos x="307" y="518"/>
                  </a:cxn>
                </a:cxnLst>
                <a:rect l="0" t="0" r="r" b="b"/>
                <a:pathLst>
                  <a:path w="308" h="644">
                    <a:moveTo>
                      <a:pt x="307" y="518"/>
                    </a:moveTo>
                    <a:lnTo>
                      <a:pt x="307" y="0"/>
                    </a:lnTo>
                    <a:lnTo>
                      <a:pt x="0" y="124"/>
                    </a:lnTo>
                    <a:lnTo>
                      <a:pt x="0" y="643"/>
                    </a:lnTo>
                    <a:lnTo>
                      <a:pt x="307" y="518"/>
                    </a:lnTo>
                  </a:path>
                </a:pathLst>
              </a:custGeom>
              <a:solidFill>
                <a:schemeClr val="tx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18" name="Freeform 218"/>
              <p:cNvSpPr>
                <a:spLocks/>
              </p:cNvSpPr>
              <p:nvPr/>
            </p:nvSpPr>
            <p:spPr bwMode="auto">
              <a:xfrm>
                <a:off x="2230" y="3105"/>
                <a:ext cx="220" cy="110"/>
              </a:xfrm>
              <a:custGeom>
                <a:avLst/>
                <a:gdLst/>
                <a:ahLst/>
                <a:cxnLst>
                  <a:cxn ang="0">
                    <a:pos x="219" y="18"/>
                  </a:cxn>
                  <a:cxn ang="0">
                    <a:pos x="219" y="0"/>
                  </a:cxn>
                  <a:cxn ang="0">
                    <a:pos x="0" y="91"/>
                  </a:cxn>
                  <a:cxn ang="0">
                    <a:pos x="0" y="109"/>
                  </a:cxn>
                  <a:cxn ang="0">
                    <a:pos x="219" y="18"/>
                  </a:cxn>
                </a:cxnLst>
                <a:rect l="0" t="0" r="r" b="b"/>
                <a:pathLst>
                  <a:path w="220" h="110">
                    <a:moveTo>
                      <a:pt x="219" y="18"/>
                    </a:moveTo>
                    <a:lnTo>
                      <a:pt x="219" y="0"/>
                    </a:lnTo>
                    <a:lnTo>
                      <a:pt x="0" y="91"/>
                    </a:lnTo>
                    <a:lnTo>
                      <a:pt x="0" y="109"/>
                    </a:lnTo>
                    <a:lnTo>
                      <a:pt x="219" y="18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19" name="Freeform 219"/>
              <p:cNvSpPr>
                <a:spLocks/>
              </p:cNvSpPr>
              <p:nvPr/>
            </p:nvSpPr>
            <p:spPr bwMode="auto">
              <a:xfrm>
                <a:off x="2230" y="3155"/>
                <a:ext cx="220" cy="111"/>
              </a:xfrm>
              <a:custGeom>
                <a:avLst/>
                <a:gdLst/>
                <a:ahLst/>
                <a:cxnLst>
                  <a:cxn ang="0">
                    <a:pos x="219" y="18"/>
                  </a:cxn>
                  <a:cxn ang="0">
                    <a:pos x="219" y="0"/>
                  </a:cxn>
                  <a:cxn ang="0">
                    <a:pos x="0" y="92"/>
                  </a:cxn>
                  <a:cxn ang="0">
                    <a:pos x="0" y="110"/>
                  </a:cxn>
                  <a:cxn ang="0">
                    <a:pos x="219" y="18"/>
                  </a:cxn>
                </a:cxnLst>
                <a:rect l="0" t="0" r="r" b="b"/>
                <a:pathLst>
                  <a:path w="220" h="111">
                    <a:moveTo>
                      <a:pt x="219" y="18"/>
                    </a:moveTo>
                    <a:lnTo>
                      <a:pt x="219" y="0"/>
                    </a:lnTo>
                    <a:lnTo>
                      <a:pt x="0" y="92"/>
                    </a:lnTo>
                    <a:lnTo>
                      <a:pt x="0" y="110"/>
                    </a:lnTo>
                    <a:lnTo>
                      <a:pt x="219" y="18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20" name="Freeform 220"/>
              <p:cNvSpPr>
                <a:spLocks/>
              </p:cNvSpPr>
              <p:nvPr/>
            </p:nvSpPr>
            <p:spPr bwMode="auto">
              <a:xfrm>
                <a:off x="2230" y="3405"/>
                <a:ext cx="220" cy="110"/>
              </a:xfrm>
              <a:custGeom>
                <a:avLst/>
                <a:gdLst/>
                <a:ahLst/>
                <a:cxnLst>
                  <a:cxn ang="0">
                    <a:pos x="219" y="18"/>
                  </a:cxn>
                  <a:cxn ang="0">
                    <a:pos x="219" y="0"/>
                  </a:cxn>
                  <a:cxn ang="0">
                    <a:pos x="0" y="91"/>
                  </a:cxn>
                  <a:cxn ang="0">
                    <a:pos x="0" y="109"/>
                  </a:cxn>
                  <a:cxn ang="0">
                    <a:pos x="219" y="18"/>
                  </a:cxn>
                </a:cxnLst>
                <a:rect l="0" t="0" r="r" b="b"/>
                <a:pathLst>
                  <a:path w="220" h="110">
                    <a:moveTo>
                      <a:pt x="219" y="18"/>
                    </a:moveTo>
                    <a:lnTo>
                      <a:pt x="219" y="0"/>
                    </a:lnTo>
                    <a:lnTo>
                      <a:pt x="0" y="91"/>
                    </a:lnTo>
                    <a:lnTo>
                      <a:pt x="0" y="109"/>
                    </a:lnTo>
                    <a:lnTo>
                      <a:pt x="219" y="18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21" name="Freeform 221"/>
              <p:cNvSpPr>
                <a:spLocks/>
              </p:cNvSpPr>
              <p:nvPr/>
            </p:nvSpPr>
            <p:spPr bwMode="auto">
              <a:xfrm>
                <a:off x="2230" y="3457"/>
                <a:ext cx="220" cy="108"/>
              </a:xfrm>
              <a:custGeom>
                <a:avLst/>
                <a:gdLst/>
                <a:ahLst/>
                <a:cxnLst>
                  <a:cxn ang="0">
                    <a:pos x="219" y="17"/>
                  </a:cxn>
                  <a:cxn ang="0">
                    <a:pos x="219" y="0"/>
                  </a:cxn>
                  <a:cxn ang="0">
                    <a:pos x="0" y="89"/>
                  </a:cxn>
                  <a:cxn ang="0">
                    <a:pos x="0" y="107"/>
                  </a:cxn>
                  <a:cxn ang="0">
                    <a:pos x="219" y="17"/>
                  </a:cxn>
                </a:cxnLst>
                <a:rect l="0" t="0" r="r" b="b"/>
                <a:pathLst>
                  <a:path w="220" h="108">
                    <a:moveTo>
                      <a:pt x="219" y="17"/>
                    </a:moveTo>
                    <a:lnTo>
                      <a:pt x="219" y="0"/>
                    </a:lnTo>
                    <a:lnTo>
                      <a:pt x="0" y="89"/>
                    </a:lnTo>
                    <a:lnTo>
                      <a:pt x="0" y="107"/>
                    </a:lnTo>
                    <a:lnTo>
                      <a:pt x="219" y="17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22" name="Freeform 222"/>
              <p:cNvSpPr>
                <a:spLocks/>
              </p:cNvSpPr>
              <p:nvPr/>
            </p:nvSpPr>
            <p:spPr bwMode="auto">
              <a:xfrm>
                <a:off x="2230" y="3280"/>
                <a:ext cx="96" cy="59"/>
              </a:xfrm>
              <a:custGeom>
                <a:avLst/>
                <a:gdLst/>
                <a:ahLst/>
                <a:cxnLst>
                  <a:cxn ang="0">
                    <a:pos x="95" y="17"/>
                  </a:cxn>
                  <a:cxn ang="0">
                    <a:pos x="95" y="0"/>
                  </a:cxn>
                  <a:cxn ang="0">
                    <a:pos x="0" y="40"/>
                  </a:cxn>
                  <a:cxn ang="0">
                    <a:pos x="0" y="58"/>
                  </a:cxn>
                  <a:cxn ang="0">
                    <a:pos x="95" y="17"/>
                  </a:cxn>
                </a:cxnLst>
                <a:rect l="0" t="0" r="r" b="b"/>
                <a:pathLst>
                  <a:path w="96" h="59">
                    <a:moveTo>
                      <a:pt x="95" y="17"/>
                    </a:moveTo>
                    <a:lnTo>
                      <a:pt x="95" y="0"/>
                    </a:lnTo>
                    <a:lnTo>
                      <a:pt x="0" y="40"/>
                    </a:lnTo>
                    <a:lnTo>
                      <a:pt x="0" y="58"/>
                    </a:lnTo>
                    <a:lnTo>
                      <a:pt x="95" y="17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23" name="Freeform 223"/>
              <p:cNvSpPr>
                <a:spLocks/>
              </p:cNvSpPr>
              <p:nvPr/>
            </p:nvSpPr>
            <p:spPr bwMode="auto">
              <a:xfrm>
                <a:off x="2230" y="3329"/>
                <a:ext cx="96" cy="61"/>
              </a:xfrm>
              <a:custGeom>
                <a:avLst/>
                <a:gdLst/>
                <a:ahLst/>
                <a:cxnLst>
                  <a:cxn ang="0">
                    <a:pos x="95" y="18"/>
                  </a:cxn>
                  <a:cxn ang="0">
                    <a:pos x="95" y="0"/>
                  </a:cxn>
                  <a:cxn ang="0">
                    <a:pos x="0" y="41"/>
                  </a:cxn>
                  <a:cxn ang="0">
                    <a:pos x="0" y="60"/>
                  </a:cxn>
                  <a:cxn ang="0">
                    <a:pos x="95" y="18"/>
                  </a:cxn>
                </a:cxnLst>
                <a:rect l="0" t="0" r="r" b="b"/>
                <a:pathLst>
                  <a:path w="96" h="61">
                    <a:moveTo>
                      <a:pt x="95" y="18"/>
                    </a:moveTo>
                    <a:lnTo>
                      <a:pt x="95" y="0"/>
                    </a:lnTo>
                    <a:lnTo>
                      <a:pt x="0" y="41"/>
                    </a:lnTo>
                    <a:lnTo>
                      <a:pt x="0" y="60"/>
                    </a:lnTo>
                    <a:lnTo>
                      <a:pt x="95" y="18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24" name="Freeform 224"/>
              <p:cNvSpPr>
                <a:spLocks/>
              </p:cNvSpPr>
              <p:nvPr/>
            </p:nvSpPr>
            <p:spPr bwMode="auto">
              <a:xfrm>
                <a:off x="2230" y="3380"/>
                <a:ext cx="96" cy="60"/>
              </a:xfrm>
              <a:custGeom>
                <a:avLst/>
                <a:gdLst/>
                <a:ahLst/>
                <a:cxnLst>
                  <a:cxn ang="0">
                    <a:pos x="95" y="17"/>
                  </a:cxn>
                  <a:cxn ang="0">
                    <a:pos x="95" y="0"/>
                  </a:cxn>
                  <a:cxn ang="0">
                    <a:pos x="0" y="41"/>
                  </a:cxn>
                  <a:cxn ang="0">
                    <a:pos x="0" y="59"/>
                  </a:cxn>
                  <a:cxn ang="0">
                    <a:pos x="95" y="17"/>
                  </a:cxn>
                </a:cxnLst>
                <a:rect l="0" t="0" r="r" b="b"/>
                <a:pathLst>
                  <a:path w="96" h="60">
                    <a:moveTo>
                      <a:pt x="95" y="17"/>
                    </a:moveTo>
                    <a:lnTo>
                      <a:pt x="95" y="0"/>
                    </a:lnTo>
                    <a:lnTo>
                      <a:pt x="0" y="41"/>
                    </a:lnTo>
                    <a:lnTo>
                      <a:pt x="0" y="59"/>
                    </a:lnTo>
                    <a:lnTo>
                      <a:pt x="95" y="17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25" name="Freeform 225"/>
              <p:cNvSpPr>
                <a:spLocks/>
              </p:cNvSpPr>
              <p:nvPr/>
            </p:nvSpPr>
            <p:spPr bwMode="auto">
              <a:xfrm>
                <a:off x="2356" y="3225"/>
                <a:ext cx="95" cy="60"/>
              </a:xfrm>
              <a:custGeom>
                <a:avLst/>
                <a:gdLst/>
                <a:ahLst/>
                <a:cxnLst>
                  <a:cxn ang="0">
                    <a:pos x="94" y="17"/>
                  </a:cxn>
                  <a:cxn ang="0">
                    <a:pos x="94" y="0"/>
                  </a:cxn>
                  <a:cxn ang="0">
                    <a:pos x="0" y="41"/>
                  </a:cxn>
                  <a:cxn ang="0">
                    <a:pos x="0" y="59"/>
                  </a:cxn>
                  <a:cxn ang="0">
                    <a:pos x="94" y="17"/>
                  </a:cxn>
                </a:cxnLst>
                <a:rect l="0" t="0" r="r" b="b"/>
                <a:pathLst>
                  <a:path w="95" h="60">
                    <a:moveTo>
                      <a:pt x="94" y="17"/>
                    </a:moveTo>
                    <a:lnTo>
                      <a:pt x="94" y="0"/>
                    </a:lnTo>
                    <a:lnTo>
                      <a:pt x="0" y="41"/>
                    </a:lnTo>
                    <a:lnTo>
                      <a:pt x="0" y="59"/>
                    </a:lnTo>
                    <a:lnTo>
                      <a:pt x="94" y="17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26" name="Freeform 226"/>
              <p:cNvSpPr>
                <a:spLocks/>
              </p:cNvSpPr>
              <p:nvPr/>
            </p:nvSpPr>
            <p:spPr bwMode="auto">
              <a:xfrm>
                <a:off x="2356" y="3276"/>
                <a:ext cx="95" cy="59"/>
              </a:xfrm>
              <a:custGeom>
                <a:avLst/>
                <a:gdLst/>
                <a:ahLst/>
                <a:cxnLst>
                  <a:cxn ang="0">
                    <a:pos x="94" y="17"/>
                  </a:cxn>
                  <a:cxn ang="0">
                    <a:pos x="94" y="0"/>
                  </a:cxn>
                  <a:cxn ang="0">
                    <a:pos x="0" y="40"/>
                  </a:cxn>
                  <a:cxn ang="0">
                    <a:pos x="0" y="58"/>
                  </a:cxn>
                  <a:cxn ang="0">
                    <a:pos x="94" y="17"/>
                  </a:cxn>
                </a:cxnLst>
                <a:rect l="0" t="0" r="r" b="b"/>
                <a:pathLst>
                  <a:path w="95" h="59">
                    <a:moveTo>
                      <a:pt x="94" y="17"/>
                    </a:moveTo>
                    <a:lnTo>
                      <a:pt x="94" y="0"/>
                    </a:lnTo>
                    <a:lnTo>
                      <a:pt x="0" y="40"/>
                    </a:lnTo>
                    <a:lnTo>
                      <a:pt x="0" y="58"/>
                    </a:lnTo>
                    <a:lnTo>
                      <a:pt x="94" y="17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79427" name="Freeform 227"/>
              <p:cNvSpPr>
                <a:spLocks/>
              </p:cNvSpPr>
              <p:nvPr/>
            </p:nvSpPr>
            <p:spPr bwMode="auto">
              <a:xfrm>
                <a:off x="2356" y="3325"/>
                <a:ext cx="95" cy="60"/>
              </a:xfrm>
              <a:custGeom>
                <a:avLst/>
                <a:gdLst/>
                <a:ahLst/>
                <a:cxnLst>
                  <a:cxn ang="0">
                    <a:pos x="94" y="18"/>
                  </a:cxn>
                  <a:cxn ang="0">
                    <a:pos x="94" y="0"/>
                  </a:cxn>
                  <a:cxn ang="0">
                    <a:pos x="0" y="41"/>
                  </a:cxn>
                  <a:cxn ang="0">
                    <a:pos x="0" y="59"/>
                  </a:cxn>
                  <a:cxn ang="0">
                    <a:pos x="94" y="18"/>
                  </a:cxn>
                </a:cxnLst>
                <a:rect l="0" t="0" r="r" b="b"/>
                <a:pathLst>
                  <a:path w="95" h="60">
                    <a:moveTo>
                      <a:pt x="94" y="18"/>
                    </a:moveTo>
                    <a:lnTo>
                      <a:pt x="94" y="0"/>
                    </a:lnTo>
                    <a:lnTo>
                      <a:pt x="0" y="41"/>
                    </a:lnTo>
                    <a:lnTo>
                      <a:pt x="0" y="59"/>
                    </a:lnTo>
                    <a:lnTo>
                      <a:pt x="94" y="18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sp>
        <p:nvSpPr>
          <p:cNvPr id="179428" name="Line 228"/>
          <p:cNvSpPr>
            <a:spLocks noChangeShapeType="1"/>
          </p:cNvSpPr>
          <p:nvPr/>
        </p:nvSpPr>
        <p:spPr bwMode="auto">
          <a:xfrm flipV="1">
            <a:off x="2098625" y="4407939"/>
            <a:ext cx="838200" cy="0"/>
          </a:xfrm>
          <a:prstGeom prst="line">
            <a:avLst/>
          </a:prstGeom>
          <a:noFill/>
          <a:ln w="50800">
            <a:solidFill>
              <a:srgbClr val="0066FF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9429" name="AutoShape 229"/>
          <p:cNvSpPr>
            <a:spLocks noChangeArrowheads="1"/>
          </p:cNvSpPr>
          <p:nvPr/>
        </p:nvSpPr>
        <p:spPr bwMode="auto">
          <a:xfrm>
            <a:off x="4460825" y="5085226"/>
            <a:ext cx="1828800" cy="779026"/>
          </a:xfrm>
          <a:prstGeom prst="flowChartSummingJunction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DC164-B1B5-4804-AA93-FBAF72F8C7E8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查詢訂單保留資料</a:t>
            </a:r>
          </a:p>
        </p:txBody>
      </p:sp>
      <p:sp>
        <p:nvSpPr>
          <p:cNvPr id="180232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sz="2000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sz="2000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(B)Actions </a:t>
            </a:r>
            <a:r>
              <a:rPr lang="en-US" altLang="en-US" sz="2000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Additional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Order 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Information </a:t>
            </a:r>
            <a:r>
              <a:rPr lang="en-US" altLang="en-US" sz="2000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(t)Holds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Tx/>
              <a:buNone/>
            </a:pP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Line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Additional Line Information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查詢某一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Order Line Hold</a:t>
            </a:r>
            <a:endParaRPr lang="en-US" altLang="zh-TW" sz="2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61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6569174" cy="36190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C3728-E292-4C3E-9F71-2ADD43CB7DDE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基本資料設定課程簡介    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5" y="1772816"/>
            <a:ext cx="7560841" cy="3456384"/>
          </a:xfrm>
        </p:spPr>
        <p:txBody>
          <a:bodyPr/>
          <a:lstStyle/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「基本資料設定」的課程內容涵蓋：</a:t>
            </a:r>
          </a:p>
          <a:p>
            <a:pPr lvl="1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客戶資料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Customer Management)</a:t>
            </a:r>
          </a:p>
          <a:p>
            <a:pPr lvl="1"/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客戶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料號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Customer Item)</a:t>
            </a:r>
          </a:p>
          <a:p>
            <a:pPr lvl="1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銷售訂單交易型態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OM Transaction Type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lvl="1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表單序號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(Document Sequence)</a:t>
            </a:r>
            <a:endParaRPr lang="en-US" altLang="zh-TW" sz="2800" dirty="0">
              <a:latin typeface="微軟正黑體" pitchFamily="34" charset="-120"/>
              <a:ea typeface="微軟正黑體" pitchFamily="34" charset="-120"/>
            </a:endParaRPr>
          </a:p>
          <a:p>
            <a:pPr lvl="1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定價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Price List, Modifier, Qualifier)</a:t>
            </a:r>
          </a:p>
          <a:p>
            <a:endParaRPr lang="en-US" altLang="zh-TW" sz="28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Tx/>
              <a:buNone/>
            </a:pPr>
            <a:endParaRPr lang="en-US" altLang="zh-TW" sz="28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F753F-FCD3-4BB4-87F7-499755918454}" type="slidenum">
              <a:rPr lang="en-US" altLang="zh-TW"/>
              <a:pPr/>
              <a:t>40</a:t>
            </a:fld>
            <a:endParaRPr lang="en-US" altLang="zh-TW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查詢訂單出貨資料</a:t>
            </a:r>
          </a:p>
        </p:txBody>
      </p:sp>
      <p:sp>
        <p:nvSpPr>
          <p:cNvPr id="18227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(t)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Line Items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(B) Actions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Additional Line Information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(t)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Deliveries</a:t>
            </a:r>
          </a:p>
        </p:txBody>
      </p:sp>
      <p:pic>
        <p:nvPicPr>
          <p:cNvPr id="762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88081"/>
            <a:ext cx="5904656" cy="36980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C831F-2993-456D-8222-BA5907B53ADA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Reservation Detail</a:t>
            </a:r>
          </a:p>
        </p:txBody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12776"/>
            <a:ext cx="8102798" cy="4968875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mtClean="0">
                <a:latin typeface="微軟正黑體" pitchFamily="34" charset="-120"/>
                <a:ea typeface="微軟正黑體" pitchFamily="34" charset="-120"/>
              </a:rPr>
              <a:t>(t)Line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Items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mtClean="0">
                <a:latin typeface="微軟正黑體" pitchFamily="34" charset="-120"/>
                <a:ea typeface="微軟正黑體" pitchFamily="34" charset="-120"/>
              </a:rPr>
              <a:t>M)Tools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Scheduling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Reservation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Details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639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6214"/>
            <a:ext cx="7524328" cy="40351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33BBF-DC8A-4C63-8519-FDF893DB8455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出貨計劃</a:t>
            </a:r>
          </a:p>
        </p:txBody>
      </p:sp>
      <p:grpSp>
        <p:nvGrpSpPr>
          <p:cNvPr id="190467" name="Group 3"/>
          <p:cNvGrpSpPr>
            <a:grpSpLocks/>
          </p:cNvGrpSpPr>
          <p:nvPr/>
        </p:nvGrpSpPr>
        <p:grpSpPr bwMode="auto">
          <a:xfrm>
            <a:off x="2286000" y="2590800"/>
            <a:ext cx="5235575" cy="3052763"/>
            <a:chOff x="1396" y="1492"/>
            <a:chExt cx="3298" cy="1923"/>
          </a:xfrm>
        </p:grpSpPr>
        <p:sp>
          <p:nvSpPr>
            <p:cNvPr id="190468" name="Freeform 4"/>
            <p:cNvSpPr>
              <a:spLocks/>
            </p:cNvSpPr>
            <p:nvPr/>
          </p:nvSpPr>
          <p:spPr bwMode="auto">
            <a:xfrm>
              <a:off x="4164" y="2276"/>
              <a:ext cx="14" cy="14"/>
            </a:xfrm>
            <a:custGeom>
              <a:avLst/>
              <a:gdLst/>
              <a:ahLst/>
              <a:cxnLst>
                <a:cxn ang="0">
                  <a:pos x="11" y="27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26" y="15"/>
                </a:cxn>
                <a:cxn ang="0">
                  <a:pos x="11" y="27"/>
                </a:cxn>
              </a:cxnLst>
              <a:rect l="0" t="0" r="r" b="b"/>
              <a:pathLst>
                <a:path w="26" h="27">
                  <a:moveTo>
                    <a:pt x="11" y="27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26" y="15"/>
                  </a:lnTo>
                  <a:lnTo>
                    <a:pt x="11" y="27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69" name="Freeform 5"/>
            <p:cNvSpPr>
              <a:spLocks/>
            </p:cNvSpPr>
            <p:nvPr/>
          </p:nvSpPr>
          <p:spPr bwMode="auto">
            <a:xfrm>
              <a:off x="4021" y="2221"/>
              <a:ext cx="272" cy="136"/>
            </a:xfrm>
            <a:custGeom>
              <a:avLst/>
              <a:gdLst/>
              <a:ahLst/>
              <a:cxnLst>
                <a:cxn ang="0">
                  <a:pos x="432" y="0"/>
                </a:cxn>
                <a:cxn ang="0">
                  <a:pos x="233" y="0"/>
                </a:cxn>
                <a:cxn ang="0">
                  <a:pos x="0" y="0"/>
                </a:cxn>
                <a:cxn ang="0">
                  <a:pos x="4" y="77"/>
                </a:cxn>
                <a:cxn ang="0">
                  <a:pos x="47" y="39"/>
                </a:cxn>
                <a:cxn ang="0">
                  <a:pos x="66" y="39"/>
                </a:cxn>
                <a:cxn ang="0">
                  <a:pos x="81" y="12"/>
                </a:cxn>
                <a:cxn ang="0">
                  <a:pos x="108" y="27"/>
                </a:cxn>
                <a:cxn ang="0">
                  <a:pos x="123" y="27"/>
                </a:cxn>
                <a:cxn ang="0">
                  <a:pos x="127" y="16"/>
                </a:cxn>
                <a:cxn ang="0">
                  <a:pos x="154" y="0"/>
                </a:cxn>
                <a:cxn ang="0">
                  <a:pos x="191" y="16"/>
                </a:cxn>
                <a:cxn ang="0">
                  <a:pos x="210" y="58"/>
                </a:cxn>
                <a:cxn ang="0">
                  <a:pos x="244" y="73"/>
                </a:cxn>
                <a:cxn ang="0">
                  <a:pos x="237" y="89"/>
                </a:cxn>
                <a:cxn ang="0">
                  <a:pos x="248" y="100"/>
                </a:cxn>
                <a:cxn ang="0">
                  <a:pos x="287" y="119"/>
                </a:cxn>
                <a:cxn ang="0">
                  <a:pos x="294" y="112"/>
                </a:cxn>
                <a:cxn ang="0">
                  <a:pos x="313" y="127"/>
                </a:cxn>
                <a:cxn ang="0">
                  <a:pos x="298" y="139"/>
                </a:cxn>
                <a:cxn ang="0">
                  <a:pos x="298" y="150"/>
                </a:cxn>
                <a:cxn ang="0">
                  <a:pos x="283" y="192"/>
                </a:cxn>
                <a:cxn ang="0">
                  <a:pos x="398" y="246"/>
                </a:cxn>
                <a:cxn ang="0">
                  <a:pos x="386" y="212"/>
                </a:cxn>
                <a:cxn ang="0">
                  <a:pos x="371" y="196"/>
                </a:cxn>
                <a:cxn ang="0">
                  <a:pos x="379" y="196"/>
                </a:cxn>
                <a:cxn ang="0">
                  <a:pos x="360" y="77"/>
                </a:cxn>
                <a:cxn ang="0">
                  <a:pos x="417" y="31"/>
                </a:cxn>
                <a:cxn ang="0">
                  <a:pos x="421" y="19"/>
                </a:cxn>
                <a:cxn ang="0">
                  <a:pos x="425" y="46"/>
                </a:cxn>
                <a:cxn ang="0">
                  <a:pos x="402" y="69"/>
                </a:cxn>
                <a:cxn ang="0">
                  <a:pos x="409" y="104"/>
                </a:cxn>
                <a:cxn ang="0">
                  <a:pos x="394" y="119"/>
                </a:cxn>
                <a:cxn ang="0">
                  <a:pos x="417" y="131"/>
                </a:cxn>
                <a:cxn ang="0">
                  <a:pos x="417" y="165"/>
                </a:cxn>
                <a:cxn ang="0">
                  <a:pos x="402" y="192"/>
                </a:cxn>
                <a:cxn ang="0">
                  <a:pos x="425" y="223"/>
                </a:cxn>
                <a:cxn ang="0">
                  <a:pos x="452" y="227"/>
                </a:cxn>
                <a:cxn ang="0">
                  <a:pos x="471" y="273"/>
                </a:cxn>
                <a:cxn ang="0">
                  <a:pos x="525" y="258"/>
                </a:cxn>
                <a:cxn ang="0">
                  <a:pos x="521" y="242"/>
                </a:cxn>
                <a:cxn ang="0">
                  <a:pos x="544" y="196"/>
                </a:cxn>
                <a:cxn ang="0">
                  <a:pos x="463" y="196"/>
                </a:cxn>
                <a:cxn ang="0">
                  <a:pos x="432" y="0"/>
                </a:cxn>
              </a:cxnLst>
              <a:rect l="0" t="0" r="r" b="b"/>
              <a:pathLst>
                <a:path w="544" h="273">
                  <a:moveTo>
                    <a:pt x="432" y="0"/>
                  </a:moveTo>
                  <a:lnTo>
                    <a:pt x="233" y="0"/>
                  </a:lnTo>
                  <a:lnTo>
                    <a:pt x="0" y="0"/>
                  </a:lnTo>
                  <a:lnTo>
                    <a:pt x="4" y="77"/>
                  </a:lnTo>
                  <a:lnTo>
                    <a:pt x="47" y="39"/>
                  </a:lnTo>
                  <a:lnTo>
                    <a:pt x="66" y="39"/>
                  </a:lnTo>
                  <a:lnTo>
                    <a:pt x="81" y="12"/>
                  </a:lnTo>
                  <a:lnTo>
                    <a:pt x="108" y="27"/>
                  </a:lnTo>
                  <a:lnTo>
                    <a:pt x="123" y="27"/>
                  </a:lnTo>
                  <a:lnTo>
                    <a:pt x="127" y="16"/>
                  </a:lnTo>
                  <a:lnTo>
                    <a:pt x="154" y="0"/>
                  </a:lnTo>
                  <a:lnTo>
                    <a:pt x="191" y="16"/>
                  </a:lnTo>
                  <a:lnTo>
                    <a:pt x="210" y="58"/>
                  </a:lnTo>
                  <a:lnTo>
                    <a:pt x="244" y="73"/>
                  </a:lnTo>
                  <a:lnTo>
                    <a:pt x="237" y="89"/>
                  </a:lnTo>
                  <a:lnTo>
                    <a:pt x="248" y="100"/>
                  </a:lnTo>
                  <a:lnTo>
                    <a:pt x="287" y="119"/>
                  </a:lnTo>
                  <a:lnTo>
                    <a:pt x="294" y="112"/>
                  </a:lnTo>
                  <a:lnTo>
                    <a:pt x="313" y="127"/>
                  </a:lnTo>
                  <a:lnTo>
                    <a:pt x="298" y="139"/>
                  </a:lnTo>
                  <a:lnTo>
                    <a:pt x="298" y="150"/>
                  </a:lnTo>
                  <a:lnTo>
                    <a:pt x="283" y="192"/>
                  </a:lnTo>
                  <a:lnTo>
                    <a:pt x="398" y="246"/>
                  </a:lnTo>
                  <a:lnTo>
                    <a:pt x="386" y="212"/>
                  </a:lnTo>
                  <a:lnTo>
                    <a:pt x="371" y="196"/>
                  </a:lnTo>
                  <a:lnTo>
                    <a:pt x="379" y="196"/>
                  </a:lnTo>
                  <a:lnTo>
                    <a:pt x="360" y="77"/>
                  </a:lnTo>
                  <a:lnTo>
                    <a:pt x="417" y="31"/>
                  </a:lnTo>
                  <a:lnTo>
                    <a:pt x="421" y="19"/>
                  </a:lnTo>
                  <a:lnTo>
                    <a:pt x="425" y="46"/>
                  </a:lnTo>
                  <a:lnTo>
                    <a:pt x="402" y="69"/>
                  </a:lnTo>
                  <a:lnTo>
                    <a:pt x="409" y="104"/>
                  </a:lnTo>
                  <a:lnTo>
                    <a:pt x="394" y="119"/>
                  </a:lnTo>
                  <a:lnTo>
                    <a:pt x="417" y="131"/>
                  </a:lnTo>
                  <a:lnTo>
                    <a:pt x="417" y="165"/>
                  </a:lnTo>
                  <a:lnTo>
                    <a:pt x="402" y="192"/>
                  </a:lnTo>
                  <a:lnTo>
                    <a:pt x="425" y="223"/>
                  </a:lnTo>
                  <a:lnTo>
                    <a:pt x="452" y="227"/>
                  </a:lnTo>
                  <a:lnTo>
                    <a:pt x="471" y="273"/>
                  </a:lnTo>
                  <a:lnTo>
                    <a:pt x="525" y="258"/>
                  </a:lnTo>
                  <a:lnTo>
                    <a:pt x="521" y="242"/>
                  </a:lnTo>
                  <a:lnTo>
                    <a:pt x="544" y="196"/>
                  </a:lnTo>
                  <a:lnTo>
                    <a:pt x="463" y="196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70" name="Freeform 6"/>
            <p:cNvSpPr>
              <a:spLocks/>
            </p:cNvSpPr>
            <p:nvPr/>
          </p:nvSpPr>
          <p:spPr bwMode="auto">
            <a:xfrm>
              <a:off x="3513" y="2062"/>
              <a:ext cx="195" cy="309"/>
            </a:xfrm>
            <a:custGeom>
              <a:avLst/>
              <a:gdLst/>
              <a:ahLst/>
              <a:cxnLst>
                <a:cxn ang="0">
                  <a:pos x="65" y="367"/>
                </a:cxn>
                <a:cxn ang="0">
                  <a:pos x="61" y="8"/>
                </a:cxn>
                <a:cxn ang="0">
                  <a:pos x="100" y="16"/>
                </a:cxn>
                <a:cxn ang="0">
                  <a:pos x="127" y="0"/>
                </a:cxn>
                <a:cxn ang="0">
                  <a:pos x="370" y="0"/>
                </a:cxn>
                <a:cxn ang="0">
                  <a:pos x="374" y="8"/>
                </a:cxn>
                <a:cxn ang="0">
                  <a:pos x="386" y="409"/>
                </a:cxn>
                <a:cxn ang="0">
                  <a:pos x="378" y="417"/>
                </a:cxn>
                <a:cxn ang="0">
                  <a:pos x="390" y="459"/>
                </a:cxn>
                <a:cxn ang="0">
                  <a:pos x="347" y="475"/>
                </a:cxn>
                <a:cxn ang="0">
                  <a:pos x="313" y="467"/>
                </a:cxn>
                <a:cxn ang="0">
                  <a:pos x="317" y="498"/>
                </a:cxn>
                <a:cxn ang="0">
                  <a:pos x="297" y="513"/>
                </a:cxn>
                <a:cxn ang="0">
                  <a:pos x="286" y="536"/>
                </a:cxn>
                <a:cxn ang="0">
                  <a:pos x="271" y="540"/>
                </a:cxn>
                <a:cxn ang="0">
                  <a:pos x="259" y="575"/>
                </a:cxn>
                <a:cxn ang="0">
                  <a:pos x="244" y="590"/>
                </a:cxn>
                <a:cxn ang="0">
                  <a:pos x="207" y="552"/>
                </a:cxn>
                <a:cxn ang="0">
                  <a:pos x="211" y="559"/>
                </a:cxn>
                <a:cxn ang="0">
                  <a:pos x="196" y="563"/>
                </a:cxn>
                <a:cxn ang="0">
                  <a:pos x="177" y="603"/>
                </a:cxn>
                <a:cxn ang="0">
                  <a:pos x="153" y="586"/>
                </a:cxn>
                <a:cxn ang="0">
                  <a:pos x="119" y="615"/>
                </a:cxn>
                <a:cxn ang="0">
                  <a:pos x="61" y="590"/>
                </a:cxn>
                <a:cxn ang="0">
                  <a:pos x="54" y="607"/>
                </a:cxn>
                <a:cxn ang="0">
                  <a:pos x="50" y="598"/>
                </a:cxn>
                <a:cxn ang="0">
                  <a:pos x="27" y="594"/>
                </a:cxn>
                <a:cxn ang="0">
                  <a:pos x="15" y="619"/>
                </a:cxn>
                <a:cxn ang="0">
                  <a:pos x="8" y="607"/>
                </a:cxn>
                <a:cxn ang="0">
                  <a:pos x="0" y="600"/>
                </a:cxn>
                <a:cxn ang="0">
                  <a:pos x="8" y="600"/>
                </a:cxn>
                <a:cxn ang="0">
                  <a:pos x="8" y="567"/>
                </a:cxn>
                <a:cxn ang="0">
                  <a:pos x="19" y="559"/>
                </a:cxn>
                <a:cxn ang="0">
                  <a:pos x="15" y="544"/>
                </a:cxn>
                <a:cxn ang="0">
                  <a:pos x="54" y="505"/>
                </a:cxn>
                <a:cxn ang="0">
                  <a:pos x="69" y="467"/>
                </a:cxn>
                <a:cxn ang="0">
                  <a:pos x="65" y="436"/>
                </a:cxn>
                <a:cxn ang="0">
                  <a:pos x="46" y="409"/>
                </a:cxn>
                <a:cxn ang="0">
                  <a:pos x="65" y="367"/>
                </a:cxn>
              </a:cxnLst>
              <a:rect l="0" t="0" r="r" b="b"/>
              <a:pathLst>
                <a:path w="390" h="619">
                  <a:moveTo>
                    <a:pt x="65" y="367"/>
                  </a:moveTo>
                  <a:lnTo>
                    <a:pt x="61" y="8"/>
                  </a:lnTo>
                  <a:lnTo>
                    <a:pt x="100" y="16"/>
                  </a:lnTo>
                  <a:lnTo>
                    <a:pt x="127" y="0"/>
                  </a:lnTo>
                  <a:lnTo>
                    <a:pt x="370" y="0"/>
                  </a:lnTo>
                  <a:lnTo>
                    <a:pt x="374" y="8"/>
                  </a:lnTo>
                  <a:lnTo>
                    <a:pt x="386" y="409"/>
                  </a:lnTo>
                  <a:lnTo>
                    <a:pt x="378" y="417"/>
                  </a:lnTo>
                  <a:lnTo>
                    <a:pt x="390" y="459"/>
                  </a:lnTo>
                  <a:lnTo>
                    <a:pt x="347" y="475"/>
                  </a:lnTo>
                  <a:lnTo>
                    <a:pt x="313" y="467"/>
                  </a:lnTo>
                  <a:lnTo>
                    <a:pt x="317" y="498"/>
                  </a:lnTo>
                  <a:lnTo>
                    <a:pt x="297" y="513"/>
                  </a:lnTo>
                  <a:lnTo>
                    <a:pt x="286" y="536"/>
                  </a:lnTo>
                  <a:lnTo>
                    <a:pt x="271" y="540"/>
                  </a:lnTo>
                  <a:lnTo>
                    <a:pt x="259" y="575"/>
                  </a:lnTo>
                  <a:lnTo>
                    <a:pt x="244" y="590"/>
                  </a:lnTo>
                  <a:lnTo>
                    <a:pt x="207" y="552"/>
                  </a:lnTo>
                  <a:lnTo>
                    <a:pt x="211" y="559"/>
                  </a:lnTo>
                  <a:lnTo>
                    <a:pt x="196" y="563"/>
                  </a:lnTo>
                  <a:lnTo>
                    <a:pt x="177" y="603"/>
                  </a:lnTo>
                  <a:lnTo>
                    <a:pt x="153" y="586"/>
                  </a:lnTo>
                  <a:lnTo>
                    <a:pt x="119" y="615"/>
                  </a:lnTo>
                  <a:lnTo>
                    <a:pt x="61" y="590"/>
                  </a:lnTo>
                  <a:lnTo>
                    <a:pt x="54" y="607"/>
                  </a:lnTo>
                  <a:lnTo>
                    <a:pt x="50" y="598"/>
                  </a:lnTo>
                  <a:lnTo>
                    <a:pt x="27" y="594"/>
                  </a:lnTo>
                  <a:lnTo>
                    <a:pt x="15" y="619"/>
                  </a:lnTo>
                  <a:lnTo>
                    <a:pt x="8" y="607"/>
                  </a:lnTo>
                  <a:lnTo>
                    <a:pt x="0" y="600"/>
                  </a:lnTo>
                  <a:lnTo>
                    <a:pt x="8" y="600"/>
                  </a:lnTo>
                  <a:lnTo>
                    <a:pt x="8" y="567"/>
                  </a:lnTo>
                  <a:lnTo>
                    <a:pt x="19" y="559"/>
                  </a:lnTo>
                  <a:lnTo>
                    <a:pt x="15" y="544"/>
                  </a:lnTo>
                  <a:lnTo>
                    <a:pt x="54" y="505"/>
                  </a:lnTo>
                  <a:lnTo>
                    <a:pt x="69" y="467"/>
                  </a:lnTo>
                  <a:lnTo>
                    <a:pt x="65" y="436"/>
                  </a:lnTo>
                  <a:lnTo>
                    <a:pt x="46" y="409"/>
                  </a:lnTo>
                  <a:lnTo>
                    <a:pt x="65" y="367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71" name="Freeform 7"/>
            <p:cNvSpPr>
              <a:spLocks/>
            </p:cNvSpPr>
            <p:nvPr/>
          </p:nvSpPr>
          <p:spPr bwMode="auto">
            <a:xfrm>
              <a:off x="3668" y="2588"/>
              <a:ext cx="301" cy="371"/>
            </a:xfrm>
            <a:custGeom>
              <a:avLst/>
              <a:gdLst/>
              <a:ahLst/>
              <a:cxnLst>
                <a:cxn ang="0">
                  <a:pos x="538" y="683"/>
                </a:cxn>
                <a:cxn ang="0">
                  <a:pos x="538" y="645"/>
                </a:cxn>
                <a:cxn ang="0">
                  <a:pos x="561" y="591"/>
                </a:cxn>
                <a:cxn ang="0">
                  <a:pos x="561" y="572"/>
                </a:cxn>
                <a:cxn ang="0">
                  <a:pos x="584" y="501"/>
                </a:cxn>
                <a:cxn ang="0">
                  <a:pos x="603" y="474"/>
                </a:cxn>
                <a:cxn ang="0">
                  <a:pos x="576" y="459"/>
                </a:cxn>
                <a:cxn ang="0">
                  <a:pos x="576" y="428"/>
                </a:cxn>
                <a:cxn ang="0">
                  <a:pos x="561" y="394"/>
                </a:cxn>
                <a:cxn ang="0">
                  <a:pos x="538" y="378"/>
                </a:cxn>
                <a:cxn ang="0">
                  <a:pos x="522" y="317"/>
                </a:cxn>
                <a:cxn ang="0">
                  <a:pos x="488" y="294"/>
                </a:cxn>
                <a:cxn ang="0">
                  <a:pos x="465" y="259"/>
                </a:cxn>
                <a:cxn ang="0">
                  <a:pos x="468" y="244"/>
                </a:cxn>
                <a:cxn ang="0">
                  <a:pos x="386" y="167"/>
                </a:cxn>
                <a:cxn ang="0">
                  <a:pos x="344" y="82"/>
                </a:cxn>
                <a:cxn ang="0">
                  <a:pos x="324" y="82"/>
                </a:cxn>
                <a:cxn ang="0">
                  <a:pos x="282" y="48"/>
                </a:cxn>
                <a:cxn ang="0">
                  <a:pos x="313" y="0"/>
                </a:cxn>
                <a:cxn ang="0">
                  <a:pos x="161" y="0"/>
                </a:cxn>
                <a:cxn ang="0">
                  <a:pos x="0" y="0"/>
                </a:cxn>
                <a:cxn ang="0">
                  <a:pos x="61" y="317"/>
                </a:cxn>
                <a:cxn ang="0">
                  <a:pos x="73" y="378"/>
                </a:cxn>
                <a:cxn ang="0">
                  <a:pos x="92" y="413"/>
                </a:cxn>
                <a:cxn ang="0">
                  <a:pos x="84" y="424"/>
                </a:cxn>
                <a:cxn ang="0">
                  <a:pos x="100" y="440"/>
                </a:cxn>
                <a:cxn ang="0">
                  <a:pos x="84" y="459"/>
                </a:cxn>
                <a:cxn ang="0">
                  <a:pos x="77" y="497"/>
                </a:cxn>
                <a:cxn ang="0">
                  <a:pos x="84" y="520"/>
                </a:cxn>
                <a:cxn ang="0">
                  <a:pos x="81" y="611"/>
                </a:cxn>
                <a:cxn ang="0">
                  <a:pos x="92" y="641"/>
                </a:cxn>
                <a:cxn ang="0">
                  <a:pos x="111" y="687"/>
                </a:cxn>
                <a:cxn ang="0">
                  <a:pos x="445" y="710"/>
                </a:cxn>
                <a:cxn ang="0">
                  <a:pos x="453" y="741"/>
                </a:cxn>
                <a:cxn ang="0">
                  <a:pos x="472" y="741"/>
                </a:cxn>
                <a:cxn ang="0">
                  <a:pos x="468" y="680"/>
                </a:cxn>
                <a:cxn ang="0">
                  <a:pos x="480" y="668"/>
                </a:cxn>
                <a:cxn ang="0">
                  <a:pos x="538" y="683"/>
                </a:cxn>
              </a:cxnLst>
              <a:rect l="0" t="0" r="r" b="b"/>
              <a:pathLst>
                <a:path w="603" h="741">
                  <a:moveTo>
                    <a:pt x="538" y="683"/>
                  </a:moveTo>
                  <a:lnTo>
                    <a:pt x="538" y="645"/>
                  </a:lnTo>
                  <a:lnTo>
                    <a:pt x="561" y="591"/>
                  </a:lnTo>
                  <a:lnTo>
                    <a:pt x="561" y="572"/>
                  </a:lnTo>
                  <a:lnTo>
                    <a:pt x="584" y="501"/>
                  </a:lnTo>
                  <a:lnTo>
                    <a:pt x="603" y="474"/>
                  </a:lnTo>
                  <a:lnTo>
                    <a:pt x="576" y="459"/>
                  </a:lnTo>
                  <a:lnTo>
                    <a:pt x="576" y="428"/>
                  </a:lnTo>
                  <a:lnTo>
                    <a:pt x="561" y="394"/>
                  </a:lnTo>
                  <a:lnTo>
                    <a:pt x="538" y="378"/>
                  </a:lnTo>
                  <a:lnTo>
                    <a:pt x="522" y="317"/>
                  </a:lnTo>
                  <a:lnTo>
                    <a:pt x="488" y="294"/>
                  </a:lnTo>
                  <a:lnTo>
                    <a:pt x="465" y="259"/>
                  </a:lnTo>
                  <a:lnTo>
                    <a:pt x="468" y="244"/>
                  </a:lnTo>
                  <a:lnTo>
                    <a:pt x="386" y="167"/>
                  </a:lnTo>
                  <a:lnTo>
                    <a:pt x="344" y="82"/>
                  </a:lnTo>
                  <a:lnTo>
                    <a:pt x="324" y="82"/>
                  </a:lnTo>
                  <a:lnTo>
                    <a:pt x="282" y="48"/>
                  </a:lnTo>
                  <a:lnTo>
                    <a:pt x="313" y="0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61" y="317"/>
                  </a:lnTo>
                  <a:lnTo>
                    <a:pt x="73" y="378"/>
                  </a:lnTo>
                  <a:lnTo>
                    <a:pt x="92" y="413"/>
                  </a:lnTo>
                  <a:lnTo>
                    <a:pt x="84" y="424"/>
                  </a:lnTo>
                  <a:lnTo>
                    <a:pt x="100" y="440"/>
                  </a:lnTo>
                  <a:lnTo>
                    <a:pt x="84" y="459"/>
                  </a:lnTo>
                  <a:lnTo>
                    <a:pt x="77" y="497"/>
                  </a:lnTo>
                  <a:lnTo>
                    <a:pt x="84" y="520"/>
                  </a:lnTo>
                  <a:lnTo>
                    <a:pt x="81" y="611"/>
                  </a:lnTo>
                  <a:lnTo>
                    <a:pt x="92" y="641"/>
                  </a:lnTo>
                  <a:lnTo>
                    <a:pt x="111" y="687"/>
                  </a:lnTo>
                  <a:lnTo>
                    <a:pt x="445" y="710"/>
                  </a:lnTo>
                  <a:lnTo>
                    <a:pt x="453" y="741"/>
                  </a:lnTo>
                  <a:lnTo>
                    <a:pt x="472" y="741"/>
                  </a:lnTo>
                  <a:lnTo>
                    <a:pt x="468" y="680"/>
                  </a:lnTo>
                  <a:lnTo>
                    <a:pt x="480" y="668"/>
                  </a:lnTo>
                  <a:lnTo>
                    <a:pt x="538" y="68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72" name="Freeform 8"/>
            <p:cNvSpPr>
              <a:spLocks/>
            </p:cNvSpPr>
            <p:nvPr/>
          </p:nvSpPr>
          <p:spPr bwMode="auto">
            <a:xfrm>
              <a:off x="1855" y="2431"/>
              <a:ext cx="396" cy="449"/>
            </a:xfrm>
            <a:custGeom>
              <a:avLst/>
              <a:gdLst/>
              <a:ahLst/>
              <a:cxnLst>
                <a:cxn ang="0">
                  <a:pos x="793" y="0"/>
                </a:cxn>
                <a:cxn ang="0">
                  <a:pos x="695" y="899"/>
                </a:cxn>
                <a:cxn ang="0">
                  <a:pos x="457" y="899"/>
                </a:cxn>
                <a:cxn ang="0">
                  <a:pos x="0" y="705"/>
                </a:cxn>
                <a:cxn ang="0">
                  <a:pos x="0" y="693"/>
                </a:cxn>
                <a:cxn ang="0">
                  <a:pos x="16" y="678"/>
                </a:cxn>
                <a:cxn ang="0">
                  <a:pos x="31" y="678"/>
                </a:cxn>
                <a:cxn ang="0">
                  <a:pos x="46" y="655"/>
                </a:cxn>
                <a:cxn ang="0">
                  <a:pos x="46" y="639"/>
                </a:cxn>
                <a:cxn ang="0">
                  <a:pos x="20" y="620"/>
                </a:cxn>
                <a:cxn ang="0">
                  <a:pos x="23" y="570"/>
                </a:cxn>
                <a:cxn ang="0">
                  <a:pos x="54" y="543"/>
                </a:cxn>
                <a:cxn ang="0">
                  <a:pos x="62" y="482"/>
                </a:cxn>
                <a:cxn ang="0">
                  <a:pos x="119" y="428"/>
                </a:cxn>
                <a:cxn ang="0">
                  <a:pos x="69" y="334"/>
                </a:cxn>
                <a:cxn ang="0">
                  <a:pos x="73" y="319"/>
                </a:cxn>
                <a:cxn ang="0">
                  <a:pos x="85" y="261"/>
                </a:cxn>
                <a:cxn ang="0">
                  <a:pos x="81" y="165"/>
                </a:cxn>
                <a:cxn ang="0">
                  <a:pos x="108" y="134"/>
                </a:cxn>
                <a:cxn ang="0">
                  <a:pos x="158" y="150"/>
                </a:cxn>
                <a:cxn ang="0">
                  <a:pos x="169" y="127"/>
                </a:cxn>
                <a:cxn ang="0">
                  <a:pos x="192" y="0"/>
                </a:cxn>
                <a:cxn ang="0">
                  <a:pos x="793" y="0"/>
                </a:cxn>
              </a:cxnLst>
              <a:rect l="0" t="0" r="r" b="b"/>
              <a:pathLst>
                <a:path w="793" h="899">
                  <a:moveTo>
                    <a:pt x="793" y="0"/>
                  </a:moveTo>
                  <a:lnTo>
                    <a:pt x="695" y="899"/>
                  </a:lnTo>
                  <a:lnTo>
                    <a:pt x="457" y="899"/>
                  </a:lnTo>
                  <a:lnTo>
                    <a:pt x="0" y="705"/>
                  </a:lnTo>
                  <a:lnTo>
                    <a:pt x="0" y="693"/>
                  </a:lnTo>
                  <a:lnTo>
                    <a:pt x="16" y="678"/>
                  </a:lnTo>
                  <a:lnTo>
                    <a:pt x="31" y="678"/>
                  </a:lnTo>
                  <a:lnTo>
                    <a:pt x="46" y="655"/>
                  </a:lnTo>
                  <a:lnTo>
                    <a:pt x="46" y="639"/>
                  </a:lnTo>
                  <a:lnTo>
                    <a:pt x="20" y="620"/>
                  </a:lnTo>
                  <a:lnTo>
                    <a:pt x="23" y="570"/>
                  </a:lnTo>
                  <a:lnTo>
                    <a:pt x="54" y="543"/>
                  </a:lnTo>
                  <a:lnTo>
                    <a:pt x="62" y="482"/>
                  </a:lnTo>
                  <a:lnTo>
                    <a:pt x="119" y="428"/>
                  </a:lnTo>
                  <a:lnTo>
                    <a:pt x="69" y="334"/>
                  </a:lnTo>
                  <a:lnTo>
                    <a:pt x="73" y="319"/>
                  </a:lnTo>
                  <a:lnTo>
                    <a:pt x="85" y="261"/>
                  </a:lnTo>
                  <a:lnTo>
                    <a:pt x="81" y="165"/>
                  </a:lnTo>
                  <a:lnTo>
                    <a:pt x="108" y="134"/>
                  </a:lnTo>
                  <a:lnTo>
                    <a:pt x="158" y="150"/>
                  </a:lnTo>
                  <a:lnTo>
                    <a:pt x="169" y="127"/>
                  </a:lnTo>
                  <a:lnTo>
                    <a:pt x="192" y="0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73" name="Freeform 9"/>
            <p:cNvSpPr>
              <a:spLocks/>
            </p:cNvSpPr>
            <p:nvPr/>
          </p:nvSpPr>
          <p:spPr bwMode="auto">
            <a:xfrm>
              <a:off x="1396" y="2045"/>
              <a:ext cx="518" cy="744"/>
            </a:xfrm>
            <a:custGeom>
              <a:avLst/>
              <a:gdLst/>
              <a:ahLst/>
              <a:cxnLst>
                <a:cxn ang="0">
                  <a:pos x="940" y="1342"/>
                </a:cxn>
                <a:cxn ang="0">
                  <a:pos x="971" y="1315"/>
                </a:cxn>
                <a:cxn ang="0">
                  <a:pos x="979" y="1254"/>
                </a:cxn>
                <a:cxn ang="0">
                  <a:pos x="1036" y="1200"/>
                </a:cxn>
                <a:cxn ang="0">
                  <a:pos x="986" y="1106"/>
                </a:cxn>
                <a:cxn ang="0">
                  <a:pos x="990" y="1091"/>
                </a:cxn>
                <a:cxn ang="0">
                  <a:pos x="447" y="459"/>
                </a:cxn>
                <a:cxn ang="0">
                  <a:pos x="551" y="0"/>
                </a:cxn>
                <a:cxn ang="0">
                  <a:pos x="76" y="0"/>
                </a:cxn>
                <a:cxn ang="0">
                  <a:pos x="73" y="92"/>
                </a:cxn>
                <a:cxn ang="0">
                  <a:pos x="42" y="178"/>
                </a:cxn>
                <a:cxn ang="0">
                  <a:pos x="0" y="244"/>
                </a:cxn>
                <a:cxn ang="0">
                  <a:pos x="42" y="351"/>
                </a:cxn>
                <a:cxn ang="0">
                  <a:pos x="30" y="401"/>
                </a:cxn>
                <a:cxn ang="0">
                  <a:pos x="30" y="482"/>
                </a:cxn>
                <a:cxn ang="0">
                  <a:pos x="84" y="563"/>
                </a:cxn>
                <a:cxn ang="0">
                  <a:pos x="84" y="601"/>
                </a:cxn>
                <a:cxn ang="0">
                  <a:pos x="100" y="624"/>
                </a:cxn>
                <a:cxn ang="0">
                  <a:pos x="130" y="628"/>
                </a:cxn>
                <a:cxn ang="0">
                  <a:pos x="142" y="589"/>
                </a:cxn>
                <a:cxn ang="0">
                  <a:pos x="196" y="601"/>
                </a:cxn>
                <a:cxn ang="0">
                  <a:pos x="153" y="628"/>
                </a:cxn>
                <a:cxn ang="0">
                  <a:pos x="165" y="691"/>
                </a:cxn>
                <a:cxn ang="0">
                  <a:pos x="130" y="649"/>
                </a:cxn>
                <a:cxn ang="0">
                  <a:pos x="130" y="749"/>
                </a:cxn>
                <a:cxn ang="0">
                  <a:pos x="146" y="772"/>
                </a:cxn>
                <a:cxn ang="0">
                  <a:pos x="172" y="776"/>
                </a:cxn>
                <a:cxn ang="0">
                  <a:pos x="180" y="799"/>
                </a:cxn>
                <a:cxn ang="0">
                  <a:pos x="176" y="826"/>
                </a:cxn>
                <a:cxn ang="0">
                  <a:pos x="157" y="837"/>
                </a:cxn>
                <a:cxn ang="0">
                  <a:pos x="157" y="879"/>
                </a:cxn>
                <a:cxn ang="0">
                  <a:pos x="247" y="1022"/>
                </a:cxn>
                <a:cxn ang="0">
                  <a:pos x="247" y="1048"/>
                </a:cxn>
                <a:cxn ang="0">
                  <a:pos x="274" y="1075"/>
                </a:cxn>
                <a:cxn ang="0">
                  <a:pos x="263" y="1158"/>
                </a:cxn>
                <a:cxn ang="0">
                  <a:pos x="343" y="1189"/>
                </a:cxn>
                <a:cxn ang="0">
                  <a:pos x="370" y="1181"/>
                </a:cxn>
                <a:cxn ang="0">
                  <a:pos x="466" y="1254"/>
                </a:cxn>
                <a:cxn ang="0">
                  <a:pos x="493" y="1239"/>
                </a:cxn>
                <a:cxn ang="0">
                  <a:pos x="512" y="1288"/>
                </a:cxn>
                <a:cxn ang="0">
                  <a:pos x="570" y="1308"/>
                </a:cxn>
                <a:cxn ang="0">
                  <a:pos x="627" y="1384"/>
                </a:cxn>
                <a:cxn ang="0">
                  <a:pos x="635" y="1404"/>
                </a:cxn>
                <a:cxn ang="0">
                  <a:pos x="635" y="1488"/>
                </a:cxn>
                <a:cxn ang="0">
                  <a:pos x="917" y="1465"/>
                </a:cxn>
                <a:cxn ang="0">
                  <a:pos x="933" y="1450"/>
                </a:cxn>
                <a:cxn ang="0">
                  <a:pos x="948" y="1450"/>
                </a:cxn>
                <a:cxn ang="0">
                  <a:pos x="963" y="1427"/>
                </a:cxn>
                <a:cxn ang="0">
                  <a:pos x="963" y="1411"/>
                </a:cxn>
                <a:cxn ang="0">
                  <a:pos x="937" y="1392"/>
                </a:cxn>
                <a:cxn ang="0">
                  <a:pos x="940" y="1342"/>
                </a:cxn>
              </a:cxnLst>
              <a:rect l="0" t="0" r="r" b="b"/>
              <a:pathLst>
                <a:path w="1036" h="1488">
                  <a:moveTo>
                    <a:pt x="940" y="1342"/>
                  </a:moveTo>
                  <a:lnTo>
                    <a:pt x="971" y="1315"/>
                  </a:lnTo>
                  <a:lnTo>
                    <a:pt x="979" y="1254"/>
                  </a:lnTo>
                  <a:lnTo>
                    <a:pt x="1036" y="1200"/>
                  </a:lnTo>
                  <a:lnTo>
                    <a:pt x="986" y="1106"/>
                  </a:lnTo>
                  <a:lnTo>
                    <a:pt x="990" y="1091"/>
                  </a:lnTo>
                  <a:lnTo>
                    <a:pt x="447" y="459"/>
                  </a:lnTo>
                  <a:lnTo>
                    <a:pt x="551" y="0"/>
                  </a:lnTo>
                  <a:lnTo>
                    <a:pt x="76" y="0"/>
                  </a:lnTo>
                  <a:lnTo>
                    <a:pt x="73" y="92"/>
                  </a:lnTo>
                  <a:lnTo>
                    <a:pt x="42" y="178"/>
                  </a:lnTo>
                  <a:lnTo>
                    <a:pt x="0" y="244"/>
                  </a:lnTo>
                  <a:lnTo>
                    <a:pt x="42" y="351"/>
                  </a:lnTo>
                  <a:lnTo>
                    <a:pt x="30" y="401"/>
                  </a:lnTo>
                  <a:lnTo>
                    <a:pt x="30" y="482"/>
                  </a:lnTo>
                  <a:lnTo>
                    <a:pt x="84" y="563"/>
                  </a:lnTo>
                  <a:lnTo>
                    <a:pt x="84" y="601"/>
                  </a:lnTo>
                  <a:lnTo>
                    <a:pt x="100" y="624"/>
                  </a:lnTo>
                  <a:lnTo>
                    <a:pt x="130" y="628"/>
                  </a:lnTo>
                  <a:lnTo>
                    <a:pt x="142" y="589"/>
                  </a:lnTo>
                  <a:lnTo>
                    <a:pt x="196" y="601"/>
                  </a:lnTo>
                  <a:lnTo>
                    <a:pt x="153" y="628"/>
                  </a:lnTo>
                  <a:lnTo>
                    <a:pt x="165" y="691"/>
                  </a:lnTo>
                  <a:lnTo>
                    <a:pt x="130" y="649"/>
                  </a:lnTo>
                  <a:lnTo>
                    <a:pt x="130" y="749"/>
                  </a:lnTo>
                  <a:lnTo>
                    <a:pt x="146" y="772"/>
                  </a:lnTo>
                  <a:lnTo>
                    <a:pt x="172" y="776"/>
                  </a:lnTo>
                  <a:lnTo>
                    <a:pt x="180" y="799"/>
                  </a:lnTo>
                  <a:lnTo>
                    <a:pt x="176" y="826"/>
                  </a:lnTo>
                  <a:lnTo>
                    <a:pt x="157" y="837"/>
                  </a:lnTo>
                  <a:lnTo>
                    <a:pt x="157" y="879"/>
                  </a:lnTo>
                  <a:lnTo>
                    <a:pt x="247" y="1022"/>
                  </a:lnTo>
                  <a:lnTo>
                    <a:pt x="247" y="1048"/>
                  </a:lnTo>
                  <a:lnTo>
                    <a:pt x="274" y="1075"/>
                  </a:lnTo>
                  <a:lnTo>
                    <a:pt x="263" y="1158"/>
                  </a:lnTo>
                  <a:lnTo>
                    <a:pt x="343" y="1189"/>
                  </a:lnTo>
                  <a:lnTo>
                    <a:pt x="370" y="1181"/>
                  </a:lnTo>
                  <a:lnTo>
                    <a:pt x="466" y="1254"/>
                  </a:lnTo>
                  <a:lnTo>
                    <a:pt x="493" y="1239"/>
                  </a:lnTo>
                  <a:lnTo>
                    <a:pt x="512" y="1288"/>
                  </a:lnTo>
                  <a:lnTo>
                    <a:pt x="570" y="1308"/>
                  </a:lnTo>
                  <a:lnTo>
                    <a:pt x="627" y="1384"/>
                  </a:lnTo>
                  <a:lnTo>
                    <a:pt x="635" y="1404"/>
                  </a:lnTo>
                  <a:lnTo>
                    <a:pt x="635" y="1488"/>
                  </a:lnTo>
                  <a:lnTo>
                    <a:pt x="917" y="1465"/>
                  </a:lnTo>
                  <a:lnTo>
                    <a:pt x="933" y="1450"/>
                  </a:lnTo>
                  <a:lnTo>
                    <a:pt x="948" y="1450"/>
                  </a:lnTo>
                  <a:lnTo>
                    <a:pt x="963" y="1427"/>
                  </a:lnTo>
                  <a:lnTo>
                    <a:pt x="963" y="1411"/>
                  </a:lnTo>
                  <a:lnTo>
                    <a:pt x="937" y="1392"/>
                  </a:lnTo>
                  <a:lnTo>
                    <a:pt x="940" y="134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74" name="Freeform 10"/>
            <p:cNvSpPr>
              <a:spLocks/>
            </p:cNvSpPr>
            <p:nvPr/>
          </p:nvSpPr>
          <p:spPr bwMode="auto">
            <a:xfrm>
              <a:off x="1951" y="2045"/>
              <a:ext cx="340" cy="386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450" y="152"/>
                </a:cxn>
                <a:cxn ang="0">
                  <a:pos x="682" y="152"/>
                </a:cxn>
                <a:cxn ang="0">
                  <a:pos x="601" y="772"/>
                </a:cxn>
                <a:cxn ang="0">
                  <a:pos x="0" y="772"/>
                </a:cxn>
                <a:cxn ang="0">
                  <a:pos x="127" y="0"/>
                </a:cxn>
                <a:cxn ang="0">
                  <a:pos x="476" y="0"/>
                </a:cxn>
              </a:cxnLst>
              <a:rect l="0" t="0" r="r" b="b"/>
              <a:pathLst>
                <a:path w="682" h="772">
                  <a:moveTo>
                    <a:pt x="476" y="0"/>
                  </a:moveTo>
                  <a:lnTo>
                    <a:pt x="450" y="152"/>
                  </a:lnTo>
                  <a:lnTo>
                    <a:pt x="682" y="152"/>
                  </a:lnTo>
                  <a:lnTo>
                    <a:pt x="601" y="772"/>
                  </a:lnTo>
                  <a:lnTo>
                    <a:pt x="0" y="772"/>
                  </a:lnTo>
                  <a:lnTo>
                    <a:pt x="127" y="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75" name="Freeform 11"/>
            <p:cNvSpPr>
              <a:spLocks/>
            </p:cNvSpPr>
            <p:nvPr/>
          </p:nvSpPr>
          <p:spPr bwMode="auto">
            <a:xfrm>
              <a:off x="1620" y="2045"/>
              <a:ext cx="394" cy="545"/>
            </a:xfrm>
            <a:custGeom>
              <a:avLst/>
              <a:gdLst/>
              <a:ahLst/>
              <a:cxnLst>
                <a:cxn ang="0">
                  <a:pos x="440" y="972"/>
                </a:cxn>
                <a:cxn ang="0">
                  <a:pos x="0" y="459"/>
                </a:cxn>
                <a:cxn ang="0">
                  <a:pos x="104" y="0"/>
                </a:cxn>
                <a:cxn ang="0">
                  <a:pos x="443" y="0"/>
                </a:cxn>
                <a:cxn ang="0">
                  <a:pos x="789" y="0"/>
                </a:cxn>
                <a:cxn ang="0">
                  <a:pos x="639" y="899"/>
                </a:cxn>
                <a:cxn ang="0">
                  <a:pos x="628" y="922"/>
                </a:cxn>
                <a:cxn ang="0">
                  <a:pos x="578" y="906"/>
                </a:cxn>
                <a:cxn ang="0">
                  <a:pos x="551" y="937"/>
                </a:cxn>
                <a:cxn ang="0">
                  <a:pos x="555" y="1033"/>
                </a:cxn>
                <a:cxn ang="0">
                  <a:pos x="543" y="1091"/>
                </a:cxn>
                <a:cxn ang="0">
                  <a:pos x="440" y="972"/>
                </a:cxn>
              </a:cxnLst>
              <a:rect l="0" t="0" r="r" b="b"/>
              <a:pathLst>
                <a:path w="789" h="1091">
                  <a:moveTo>
                    <a:pt x="440" y="972"/>
                  </a:moveTo>
                  <a:lnTo>
                    <a:pt x="0" y="459"/>
                  </a:lnTo>
                  <a:lnTo>
                    <a:pt x="104" y="0"/>
                  </a:lnTo>
                  <a:lnTo>
                    <a:pt x="443" y="0"/>
                  </a:lnTo>
                  <a:lnTo>
                    <a:pt x="789" y="0"/>
                  </a:lnTo>
                  <a:lnTo>
                    <a:pt x="639" y="899"/>
                  </a:lnTo>
                  <a:lnTo>
                    <a:pt x="628" y="922"/>
                  </a:lnTo>
                  <a:lnTo>
                    <a:pt x="578" y="906"/>
                  </a:lnTo>
                  <a:lnTo>
                    <a:pt x="551" y="937"/>
                  </a:lnTo>
                  <a:lnTo>
                    <a:pt x="555" y="1033"/>
                  </a:lnTo>
                  <a:lnTo>
                    <a:pt x="543" y="1091"/>
                  </a:lnTo>
                  <a:lnTo>
                    <a:pt x="440" y="972"/>
                  </a:ln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76" name="Freeform 12"/>
            <p:cNvSpPr>
              <a:spLocks/>
            </p:cNvSpPr>
            <p:nvPr/>
          </p:nvSpPr>
          <p:spPr bwMode="auto">
            <a:xfrm>
              <a:off x="1434" y="1727"/>
              <a:ext cx="497" cy="318"/>
            </a:xfrm>
            <a:custGeom>
              <a:avLst/>
              <a:gdLst/>
              <a:ahLst/>
              <a:cxnLst>
                <a:cxn ang="0">
                  <a:pos x="0" y="636"/>
                </a:cxn>
                <a:cxn ang="0">
                  <a:pos x="4" y="501"/>
                </a:cxn>
                <a:cxn ang="0">
                  <a:pos x="31" y="444"/>
                </a:cxn>
                <a:cxn ang="0">
                  <a:pos x="62" y="417"/>
                </a:cxn>
                <a:cxn ang="0">
                  <a:pos x="62" y="398"/>
                </a:cxn>
                <a:cxn ang="0">
                  <a:pos x="202" y="8"/>
                </a:cxn>
                <a:cxn ang="0">
                  <a:pos x="275" y="0"/>
                </a:cxn>
                <a:cxn ang="0">
                  <a:pos x="302" y="23"/>
                </a:cxn>
                <a:cxn ang="0">
                  <a:pos x="298" y="85"/>
                </a:cxn>
                <a:cxn ang="0">
                  <a:pos x="348" y="96"/>
                </a:cxn>
                <a:cxn ang="0">
                  <a:pos x="406" y="73"/>
                </a:cxn>
                <a:cxn ang="0">
                  <a:pos x="463" y="73"/>
                </a:cxn>
                <a:cxn ang="0">
                  <a:pos x="475" y="89"/>
                </a:cxn>
                <a:cxn ang="0">
                  <a:pos x="540" y="69"/>
                </a:cxn>
                <a:cxn ang="0">
                  <a:pos x="586" y="69"/>
                </a:cxn>
                <a:cxn ang="0">
                  <a:pos x="661" y="39"/>
                </a:cxn>
                <a:cxn ang="0">
                  <a:pos x="726" y="31"/>
                </a:cxn>
                <a:cxn ang="0">
                  <a:pos x="960" y="31"/>
                </a:cxn>
                <a:cxn ang="0">
                  <a:pos x="968" y="54"/>
                </a:cxn>
                <a:cxn ang="0">
                  <a:pos x="991" y="65"/>
                </a:cxn>
                <a:cxn ang="0">
                  <a:pos x="995" y="89"/>
                </a:cxn>
                <a:cxn ang="0">
                  <a:pos x="918" y="204"/>
                </a:cxn>
                <a:cxn ang="0">
                  <a:pos x="872" y="258"/>
                </a:cxn>
                <a:cxn ang="0">
                  <a:pos x="872" y="286"/>
                </a:cxn>
                <a:cxn ang="0">
                  <a:pos x="899" y="306"/>
                </a:cxn>
                <a:cxn ang="0">
                  <a:pos x="872" y="355"/>
                </a:cxn>
                <a:cxn ang="0">
                  <a:pos x="814" y="636"/>
                </a:cxn>
                <a:cxn ang="0">
                  <a:pos x="475" y="636"/>
                </a:cxn>
                <a:cxn ang="0">
                  <a:pos x="0" y="636"/>
                </a:cxn>
              </a:cxnLst>
              <a:rect l="0" t="0" r="r" b="b"/>
              <a:pathLst>
                <a:path w="995" h="636">
                  <a:moveTo>
                    <a:pt x="0" y="636"/>
                  </a:moveTo>
                  <a:lnTo>
                    <a:pt x="4" y="501"/>
                  </a:lnTo>
                  <a:lnTo>
                    <a:pt x="31" y="444"/>
                  </a:lnTo>
                  <a:lnTo>
                    <a:pt x="62" y="417"/>
                  </a:lnTo>
                  <a:lnTo>
                    <a:pt x="62" y="398"/>
                  </a:lnTo>
                  <a:lnTo>
                    <a:pt x="202" y="8"/>
                  </a:lnTo>
                  <a:lnTo>
                    <a:pt x="275" y="0"/>
                  </a:lnTo>
                  <a:lnTo>
                    <a:pt x="302" y="23"/>
                  </a:lnTo>
                  <a:lnTo>
                    <a:pt x="298" y="85"/>
                  </a:lnTo>
                  <a:lnTo>
                    <a:pt x="348" y="96"/>
                  </a:lnTo>
                  <a:lnTo>
                    <a:pt x="406" y="73"/>
                  </a:lnTo>
                  <a:lnTo>
                    <a:pt x="463" y="73"/>
                  </a:lnTo>
                  <a:lnTo>
                    <a:pt x="475" y="89"/>
                  </a:lnTo>
                  <a:lnTo>
                    <a:pt x="540" y="69"/>
                  </a:lnTo>
                  <a:lnTo>
                    <a:pt x="586" y="69"/>
                  </a:lnTo>
                  <a:lnTo>
                    <a:pt x="661" y="39"/>
                  </a:lnTo>
                  <a:lnTo>
                    <a:pt x="726" y="31"/>
                  </a:lnTo>
                  <a:lnTo>
                    <a:pt x="960" y="31"/>
                  </a:lnTo>
                  <a:lnTo>
                    <a:pt x="968" y="54"/>
                  </a:lnTo>
                  <a:lnTo>
                    <a:pt x="991" y="65"/>
                  </a:lnTo>
                  <a:lnTo>
                    <a:pt x="995" y="89"/>
                  </a:lnTo>
                  <a:lnTo>
                    <a:pt x="918" y="204"/>
                  </a:lnTo>
                  <a:lnTo>
                    <a:pt x="872" y="258"/>
                  </a:lnTo>
                  <a:lnTo>
                    <a:pt x="872" y="286"/>
                  </a:lnTo>
                  <a:lnTo>
                    <a:pt x="899" y="306"/>
                  </a:lnTo>
                  <a:lnTo>
                    <a:pt x="872" y="355"/>
                  </a:lnTo>
                  <a:lnTo>
                    <a:pt x="814" y="636"/>
                  </a:lnTo>
                  <a:lnTo>
                    <a:pt x="475" y="636"/>
                  </a:lnTo>
                  <a:lnTo>
                    <a:pt x="0" y="636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77" name="Freeform 13"/>
            <p:cNvSpPr>
              <a:spLocks/>
            </p:cNvSpPr>
            <p:nvPr/>
          </p:nvSpPr>
          <p:spPr bwMode="auto">
            <a:xfrm>
              <a:off x="1841" y="1523"/>
              <a:ext cx="378" cy="522"/>
            </a:xfrm>
            <a:custGeom>
              <a:avLst/>
              <a:gdLst/>
              <a:ahLst/>
              <a:cxnLst>
                <a:cxn ang="0">
                  <a:pos x="695" y="1045"/>
                </a:cxn>
                <a:cxn ang="0">
                  <a:pos x="755" y="667"/>
                </a:cxn>
                <a:cxn ang="0">
                  <a:pos x="726" y="628"/>
                </a:cxn>
                <a:cxn ang="0">
                  <a:pos x="715" y="632"/>
                </a:cxn>
                <a:cxn ang="0">
                  <a:pos x="711" y="659"/>
                </a:cxn>
                <a:cxn ang="0">
                  <a:pos x="623" y="655"/>
                </a:cxn>
                <a:cxn ang="0">
                  <a:pos x="603" y="674"/>
                </a:cxn>
                <a:cxn ang="0">
                  <a:pos x="561" y="667"/>
                </a:cxn>
                <a:cxn ang="0">
                  <a:pos x="550" y="684"/>
                </a:cxn>
                <a:cxn ang="0">
                  <a:pos x="534" y="670"/>
                </a:cxn>
                <a:cxn ang="0">
                  <a:pos x="527" y="624"/>
                </a:cxn>
                <a:cxn ang="0">
                  <a:pos x="496" y="613"/>
                </a:cxn>
                <a:cxn ang="0">
                  <a:pos x="503" y="586"/>
                </a:cxn>
                <a:cxn ang="0">
                  <a:pos x="477" y="544"/>
                </a:cxn>
                <a:cxn ang="0">
                  <a:pos x="477" y="498"/>
                </a:cxn>
                <a:cxn ang="0">
                  <a:pos x="457" y="482"/>
                </a:cxn>
                <a:cxn ang="0">
                  <a:pos x="415" y="517"/>
                </a:cxn>
                <a:cxn ang="0">
                  <a:pos x="396" y="505"/>
                </a:cxn>
                <a:cxn ang="0">
                  <a:pos x="404" y="482"/>
                </a:cxn>
                <a:cxn ang="0">
                  <a:pos x="400" y="474"/>
                </a:cxn>
                <a:cxn ang="0">
                  <a:pos x="423" y="455"/>
                </a:cxn>
                <a:cxn ang="0">
                  <a:pos x="415" y="417"/>
                </a:cxn>
                <a:cxn ang="0">
                  <a:pos x="427" y="413"/>
                </a:cxn>
                <a:cxn ang="0">
                  <a:pos x="454" y="340"/>
                </a:cxn>
                <a:cxn ang="0">
                  <a:pos x="404" y="332"/>
                </a:cxn>
                <a:cxn ang="0">
                  <a:pos x="361" y="252"/>
                </a:cxn>
                <a:cxn ang="0">
                  <a:pos x="323" y="225"/>
                </a:cxn>
                <a:cxn ang="0">
                  <a:pos x="335" y="221"/>
                </a:cxn>
                <a:cxn ang="0">
                  <a:pos x="327" y="206"/>
                </a:cxn>
                <a:cxn ang="0">
                  <a:pos x="335" y="202"/>
                </a:cxn>
                <a:cxn ang="0">
                  <a:pos x="335" y="186"/>
                </a:cxn>
                <a:cxn ang="0">
                  <a:pos x="308" y="146"/>
                </a:cxn>
                <a:cxn ang="0">
                  <a:pos x="338" y="0"/>
                </a:cxn>
                <a:cxn ang="0">
                  <a:pos x="239" y="0"/>
                </a:cxn>
                <a:cxn ang="0">
                  <a:pos x="146" y="371"/>
                </a:cxn>
                <a:cxn ang="0">
                  <a:pos x="150" y="417"/>
                </a:cxn>
                <a:cxn ang="0">
                  <a:pos x="146" y="440"/>
                </a:cxn>
                <a:cxn ang="0">
                  <a:pos x="154" y="463"/>
                </a:cxn>
                <a:cxn ang="0">
                  <a:pos x="177" y="474"/>
                </a:cxn>
                <a:cxn ang="0">
                  <a:pos x="181" y="498"/>
                </a:cxn>
                <a:cxn ang="0">
                  <a:pos x="104" y="613"/>
                </a:cxn>
                <a:cxn ang="0">
                  <a:pos x="58" y="667"/>
                </a:cxn>
                <a:cxn ang="0">
                  <a:pos x="58" y="695"/>
                </a:cxn>
                <a:cxn ang="0">
                  <a:pos x="85" y="715"/>
                </a:cxn>
                <a:cxn ang="0">
                  <a:pos x="58" y="764"/>
                </a:cxn>
                <a:cxn ang="0">
                  <a:pos x="0" y="1045"/>
                </a:cxn>
                <a:cxn ang="0">
                  <a:pos x="346" y="1045"/>
                </a:cxn>
                <a:cxn ang="0">
                  <a:pos x="695" y="1045"/>
                </a:cxn>
              </a:cxnLst>
              <a:rect l="0" t="0" r="r" b="b"/>
              <a:pathLst>
                <a:path w="755" h="1045">
                  <a:moveTo>
                    <a:pt x="695" y="1045"/>
                  </a:moveTo>
                  <a:lnTo>
                    <a:pt x="755" y="667"/>
                  </a:lnTo>
                  <a:lnTo>
                    <a:pt x="726" y="628"/>
                  </a:lnTo>
                  <a:lnTo>
                    <a:pt x="715" y="632"/>
                  </a:lnTo>
                  <a:lnTo>
                    <a:pt x="711" y="659"/>
                  </a:lnTo>
                  <a:lnTo>
                    <a:pt x="623" y="655"/>
                  </a:lnTo>
                  <a:lnTo>
                    <a:pt x="603" y="674"/>
                  </a:lnTo>
                  <a:lnTo>
                    <a:pt x="561" y="667"/>
                  </a:lnTo>
                  <a:lnTo>
                    <a:pt x="550" y="684"/>
                  </a:lnTo>
                  <a:lnTo>
                    <a:pt x="534" y="670"/>
                  </a:lnTo>
                  <a:lnTo>
                    <a:pt x="527" y="624"/>
                  </a:lnTo>
                  <a:lnTo>
                    <a:pt x="496" y="613"/>
                  </a:lnTo>
                  <a:lnTo>
                    <a:pt x="503" y="586"/>
                  </a:lnTo>
                  <a:lnTo>
                    <a:pt x="477" y="544"/>
                  </a:lnTo>
                  <a:lnTo>
                    <a:pt x="477" y="498"/>
                  </a:lnTo>
                  <a:lnTo>
                    <a:pt x="457" y="482"/>
                  </a:lnTo>
                  <a:lnTo>
                    <a:pt x="415" y="517"/>
                  </a:lnTo>
                  <a:lnTo>
                    <a:pt x="396" y="505"/>
                  </a:lnTo>
                  <a:lnTo>
                    <a:pt x="404" y="482"/>
                  </a:lnTo>
                  <a:lnTo>
                    <a:pt x="400" y="474"/>
                  </a:lnTo>
                  <a:lnTo>
                    <a:pt x="423" y="455"/>
                  </a:lnTo>
                  <a:lnTo>
                    <a:pt x="415" y="417"/>
                  </a:lnTo>
                  <a:lnTo>
                    <a:pt x="427" y="413"/>
                  </a:lnTo>
                  <a:lnTo>
                    <a:pt x="454" y="340"/>
                  </a:lnTo>
                  <a:lnTo>
                    <a:pt x="404" y="332"/>
                  </a:lnTo>
                  <a:lnTo>
                    <a:pt x="361" y="252"/>
                  </a:lnTo>
                  <a:lnTo>
                    <a:pt x="323" y="225"/>
                  </a:lnTo>
                  <a:lnTo>
                    <a:pt x="335" y="221"/>
                  </a:lnTo>
                  <a:lnTo>
                    <a:pt x="327" y="206"/>
                  </a:lnTo>
                  <a:lnTo>
                    <a:pt x="335" y="202"/>
                  </a:lnTo>
                  <a:lnTo>
                    <a:pt x="335" y="186"/>
                  </a:lnTo>
                  <a:lnTo>
                    <a:pt x="308" y="146"/>
                  </a:lnTo>
                  <a:lnTo>
                    <a:pt x="338" y="0"/>
                  </a:lnTo>
                  <a:lnTo>
                    <a:pt x="239" y="0"/>
                  </a:lnTo>
                  <a:lnTo>
                    <a:pt x="146" y="371"/>
                  </a:lnTo>
                  <a:lnTo>
                    <a:pt x="150" y="417"/>
                  </a:lnTo>
                  <a:lnTo>
                    <a:pt x="146" y="440"/>
                  </a:lnTo>
                  <a:lnTo>
                    <a:pt x="154" y="463"/>
                  </a:lnTo>
                  <a:lnTo>
                    <a:pt x="177" y="474"/>
                  </a:lnTo>
                  <a:lnTo>
                    <a:pt x="181" y="498"/>
                  </a:lnTo>
                  <a:lnTo>
                    <a:pt x="104" y="613"/>
                  </a:lnTo>
                  <a:lnTo>
                    <a:pt x="58" y="667"/>
                  </a:lnTo>
                  <a:lnTo>
                    <a:pt x="58" y="695"/>
                  </a:lnTo>
                  <a:lnTo>
                    <a:pt x="85" y="715"/>
                  </a:lnTo>
                  <a:lnTo>
                    <a:pt x="58" y="764"/>
                  </a:lnTo>
                  <a:lnTo>
                    <a:pt x="0" y="1045"/>
                  </a:lnTo>
                  <a:lnTo>
                    <a:pt x="346" y="1045"/>
                  </a:lnTo>
                  <a:lnTo>
                    <a:pt x="695" y="1045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78" name="Freeform 14"/>
            <p:cNvSpPr>
              <a:spLocks/>
            </p:cNvSpPr>
            <p:nvPr/>
          </p:nvSpPr>
          <p:spPr bwMode="auto">
            <a:xfrm>
              <a:off x="1533" y="1523"/>
              <a:ext cx="427" cy="252"/>
            </a:xfrm>
            <a:custGeom>
              <a:avLst/>
              <a:gdLst/>
              <a:ahLst/>
              <a:cxnLst>
                <a:cxn ang="0">
                  <a:pos x="855" y="0"/>
                </a:cxn>
                <a:cxn ang="0">
                  <a:pos x="762" y="371"/>
                </a:cxn>
                <a:cxn ang="0">
                  <a:pos x="766" y="417"/>
                </a:cxn>
                <a:cxn ang="0">
                  <a:pos x="762" y="440"/>
                </a:cxn>
                <a:cxn ang="0">
                  <a:pos x="528" y="440"/>
                </a:cxn>
                <a:cxn ang="0">
                  <a:pos x="463" y="448"/>
                </a:cxn>
                <a:cxn ang="0">
                  <a:pos x="388" y="478"/>
                </a:cxn>
                <a:cxn ang="0">
                  <a:pos x="342" y="478"/>
                </a:cxn>
                <a:cxn ang="0">
                  <a:pos x="277" y="498"/>
                </a:cxn>
                <a:cxn ang="0">
                  <a:pos x="265" y="482"/>
                </a:cxn>
                <a:cxn ang="0">
                  <a:pos x="208" y="482"/>
                </a:cxn>
                <a:cxn ang="0">
                  <a:pos x="150" y="505"/>
                </a:cxn>
                <a:cxn ang="0">
                  <a:pos x="100" y="494"/>
                </a:cxn>
                <a:cxn ang="0">
                  <a:pos x="104" y="432"/>
                </a:cxn>
                <a:cxn ang="0">
                  <a:pos x="77" y="409"/>
                </a:cxn>
                <a:cxn ang="0">
                  <a:pos x="54" y="390"/>
                </a:cxn>
                <a:cxn ang="0">
                  <a:pos x="0" y="386"/>
                </a:cxn>
                <a:cxn ang="0">
                  <a:pos x="12" y="340"/>
                </a:cxn>
                <a:cxn ang="0">
                  <a:pos x="12" y="371"/>
                </a:cxn>
                <a:cxn ang="0">
                  <a:pos x="19" y="363"/>
                </a:cxn>
                <a:cxn ang="0">
                  <a:pos x="31" y="329"/>
                </a:cxn>
                <a:cxn ang="0">
                  <a:pos x="16" y="317"/>
                </a:cxn>
                <a:cxn ang="0">
                  <a:pos x="35" y="282"/>
                </a:cxn>
                <a:cxn ang="0">
                  <a:pos x="31" y="275"/>
                </a:cxn>
                <a:cxn ang="0">
                  <a:pos x="16" y="282"/>
                </a:cxn>
                <a:cxn ang="0">
                  <a:pos x="19" y="202"/>
                </a:cxn>
                <a:cxn ang="0">
                  <a:pos x="0" y="138"/>
                </a:cxn>
                <a:cxn ang="0">
                  <a:pos x="19" y="92"/>
                </a:cxn>
                <a:cxn ang="0">
                  <a:pos x="31" y="85"/>
                </a:cxn>
                <a:cxn ang="0">
                  <a:pos x="100" y="112"/>
                </a:cxn>
                <a:cxn ang="0">
                  <a:pos x="219" y="123"/>
                </a:cxn>
                <a:cxn ang="0">
                  <a:pos x="208" y="154"/>
                </a:cxn>
                <a:cxn ang="0">
                  <a:pos x="158" y="206"/>
                </a:cxn>
                <a:cxn ang="0">
                  <a:pos x="154" y="229"/>
                </a:cxn>
                <a:cxn ang="0">
                  <a:pos x="169" y="213"/>
                </a:cxn>
                <a:cxn ang="0">
                  <a:pos x="238" y="161"/>
                </a:cxn>
                <a:cxn ang="0">
                  <a:pos x="246" y="177"/>
                </a:cxn>
                <a:cxn ang="0">
                  <a:pos x="254" y="150"/>
                </a:cxn>
                <a:cxn ang="0">
                  <a:pos x="261" y="92"/>
                </a:cxn>
                <a:cxn ang="0">
                  <a:pos x="246" y="69"/>
                </a:cxn>
                <a:cxn ang="0">
                  <a:pos x="265" y="58"/>
                </a:cxn>
                <a:cxn ang="0">
                  <a:pos x="269" y="42"/>
                </a:cxn>
                <a:cxn ang="0">
                  <a:pos x="254" y="27"/>
                </a:cxn>
                <a:cxn ang="0">
                  <a:pos x="246" y="0"/>
                </a:cxn>
                <a:cxn ang="0">
                  <a:pos x="855" y="0"/>
                </a:cxn>
              </a:cxnLst>
              <a:rect l="0" t="0" r="r" b="b"/>
              <a:pathLst>
                <a:path w="855" h="505">
                  <a:moveTo>
                    <a:pt x="855" y="0"/>
                  </a:moveTo>
                  <a:lnTo>
                    <a:pt x="762" y="371"/>
                  </a:lnTo>
                  <a:lnTo>
                    <a:pt x="766" y="417"/>
                  </a:lnTo>
                  <a:lnTo>
                    <a:pt x="762" y="440"/>
                  </a:lnTo>
                  <a:lnTo>
                    <a:pt x="528" y="440"/>
                  </a:lnTo>
                  <a:lnTo>
                    <a:pt x="463" y="448"/>
                  </a:lnTo>
                  <a:lnTo>
                    <a:pt x="388" y="478"/>
                  </a:lnTo>
                  <a:lnTo>
                    <a:pt x="342" y="478"/>
                  </a:lnTo>
                  <a:lnTo>
                    <a:pt x="277" y="498"/>
                  </a:lnTo>
                  <a:lnTo>
                    <a:pt x="265" y="482"/>
                  </a:lnTo>
                  <a:lnTo>
                    <a:pt x="208" y="482"/>
                  </a:lnTo>
                  <a:lnTo>
                    <a:pt x="150" y="505"/>
                  </a:lnTo>
                  <a:lnTo>
                    <a:pt x="100" y="494"/>
                  </a:lnTo>
                  <a:lnTo>
                    <a:pt x="104" y="432"/>
                  </a:lnTo>
                  <a:lnTo>
                    <a:pt x="77" y="409"/>
                  </a:lnTo>
                  <a:lnTo>
                    <a:pt x="54" y="390"/>
                  </a:lnTo>
                  <a:lnTo>
                    <a:pt x="0" y="386"/>
                  </a:lnTo>
                  <a:lnTo>
                    <a:pt x="12" y="340"/>
                  </a:lnTo>
                  <a:lnTo>
                    <a:pt x="12" y="371"/>
                  </a:lnTo>
                  <a:lnTo>
                    <a:pt x="19" y="363"/>
                  </a:lnTo>
                  <a:lnTo>
                    <a:pt x="31" y="329"/>
                  </a:lnTo>
                  <a:lnTo>
                    <a:pt x="16" y="317"/>
                  </a:lnTo>
                  <a:lnTo>
                    <a:pt x="35" y="282"/>
                  </a:lnTo>
                  <a:lnTo>
                    <a:pt x="31" y="275"/>
                  </a:lnTo>
                  <a:lnTo>
                    <a:pt x="16" y="282"/>
                  </a:lnTo>
                  <a:lnTo>
                    <a:pt x="19" y="202"/>
                  </a:lnTo>
                  <a:lnTo>
                    <a:pt x="0" y="138"/>
                  </a:lnTo>
                  <a:lnTo>
                    <a:pt x="19" y="92"/>
                  </a:lnTo>
                  <a:lnTo>
                    <a:pt x="31" y="85"/>
                  </a:lnTo>
                  <a:lnTo>
                    <a:pt x="100" y="112"/>
                  </a:lnTo>
                  <a:lnTo>
                    <a:pt x="219" y="123"/>
                  </a:lnTo>
                  <a:lnTo>
                    <a:pt x="208" y="154"/>
                  </a:lnTo>
                  <a:lnTo>
                    <a:pt x="158" y="206"/>
                  </a:lnTo>
                  <a:lnTo>
                    <a:pt x="154" y="229"/>
                  </a:lnTo>
                  <a:lnTo>
                    <a:pt x="169" y="213"/>
                  </a:lnTo>
                  <a:lnTo>
                    <a:pt x="238" y="161"/>
                  </a:lnTo>
                  <a:lnTo>
                    <a:pt x="246" y="177"/>
                  </a:lnTo>
                  <a:lnTo>
                    <a:pt x="254" y="150"/>
                  </a:lnTo>
                  <a:lnTo>
                    <a:pt x="261" y="92"/>
                  </a:lnTo>
                  <a:lnTo>
                    <a:pt x="246" y="69"/>
                  </a:lnTo>
                  <a:lnTo>
                    <a:pt x="265" y="58"/>
                  </a:lnTo>
                  <a:lnTo>
                    <a:pt x="269" y="42"/>
                  </a:lnTo>
                  <a:lnTo>
                    <a:pt x="254" y="27"/>
                  </a:lnTo>
                  <a:lnTo>
                    <a:pt x="246" y="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79" name="Freeform 15"/>
            <p:cNvSpPr>
              <a:spLocks/>
            </p:cNvSpPr>
            <p:nvPr/>
          </p:nvSpPr>
          <p:spPr bwMode="auto">
            <a:xfrm>
              <a:off x="1995" y="1523"/>
              <a:ext cx="658" cy="341"/>
            </a:xfrm>
            <a:custGeom>
              <a:avLst/>
              <a:gdLst/>
              <a:ahLst/>
              <a:cxnLst>
                <a:cxn ang="0">
                  <a:pos x="459" y="590"/>
                </a:cxn>
                <a:cxn ang="0">
                  <a:pos x="447" y="667"/>
                </a:cxn>
                <a:cxn ang="0">
                  <a:pos x="418" y="628"/>
                </a:cxn>
                <a:cxn ang="0">
                  <a:pos x="407" y="632"/>
                </a:cxn>
                <a:cxn ang="0">
                  <a:pos x="403" y="659"/>
                </a:cxn>
                <a:cxn ang="0">
                  <a:pos x="315" y="655"/>
                </a:cxn>
                <a:cxn ang="0">
                  <a:pos x="295" y="674"/>
                </a:cxn>
                <a:cxn ang="0">
                  <a:pos x="253" y="667"/>
                </a:cxn>
                <a:cxn ang="0">
                  <a:pos x="242" y="684"/>
                </a:cxn>
                <a:cxn ang="0">
                  <a:pos x="226" y="670"/>
                </a:cxn>
                <a:cxn ang="0">
                  <a:pos x="219" y="624"/>
                </a:cxn>
                <a:cxn ang="0">
                  <a:pos x="188" y="613"/>
                </a:cxn>
                <a:cxn ang="0">
                  <a:pos x="195" y="586"/>
                </a:cxn>
                <a:cxn ang="0">
                  <a:pos x="169" y="544"/>
                </a:cxn>
                <a:cxn ang="0">
                  <a:pos x="169" y="498"/>
                </a:cxn>
                <a:cxn ang="0">
                  <a:pos x="149" y="482"/>
                </a:cxn>
                <a:cxn ang="0">
                  <a:pos x="107" y="517"/>
                </a:cxn>
                <a:cxn ang="0">
                  <a:pos x="88" y="505"/>
                </a:cxn>
                <a:cxn ang="0">
                  <a:pos x="96" y="482"/>
                </a:cxn>
                <a:cxn ang="0">
                  <a:pos x="92" y="474"/>
                </a:cxn>
                <a:cxn ang="0">
                  <a:pos x="115" y="455"/>
                </a:cxn>
                <a:cxn ang="0">
                  <a:pos x="107" y="417"/>
                </a:cxn>
                <a:cxn ang="0">
                  <a:pos x="119" y="413"/>
                </a:cxn>
                <a:cxn ang="0">
                  <a:pos x="146" y="340"/>
                </a:cxn>
                <a:cxn ang="0">
                  <a:pos x="96" y="332"/>
                </a:cxn>
                <a:cxn ang="0">
                  <a:pos x="53" y="252"/>
                </a:cxn>
                <a:cxn ang="0">
                  <a:pos x="15" y="225"/>
                </a:cxn>
                <a:cxn ang="0">
                  <a:pos x="27" y="221"/>
                </a:cxn>
                <a:cxn ang="0">
                  <a:pos x="19" y="206"/>
                </a:cxn>
                <a:cxn ang="0">
                  <a:pos x="27" y="202"/>
                </a:cxn>
                <a:cxn ang="0">
                  <a:pos x="27" y="186"/>
                </a:cxn>
                <a:cxn ang="0">
                  <a:pos x="0" y="146"/>
                </a:cxn>
                <a:cxn ang="0">
                  <a:pos x="30" y="0"/>
                </a:cxn>
                <a:cxn ang="0">
                  <a:pos x="681" y="0"/>
                </a:cxn>
                <a:cxn ang="0">
                  <a:pos x="1317" y="4"/>
                </a:cxn>
                <a:cxn ang="0">
                  <a:pos x="1259" y="448"/>
                </a:cxn>
                <a:cxn ang="0">
                  <a:pos x="1244" y="590"/>
                </a:cxn>
                <a:cxn ang="0">
                  <a:pos x="459" y="590"/>
                </a:cxn>
              </a:cxnLst>
              <a:rect l="0" t="0" r="r" b="b"/>
              <a:pathLst>
                <a:path w="1317" h="684">
                  <a:moveTo>
                    <a:pt x="459" y="590"/>
                  </a:moveTo>
                  <a:lnTo>
                    <a:pt x="447" y="667"/>
                  </a:lnTo>
                  <a:lnTo>
                    <a:pt x="418" y="628"/>
                  </a:lnTo>
                  <a:lnTo>
                    <a:pt x="407" y="632"/>
                  </a:lnTo>
                  <a:lnTo>
                    <a:pt x="403" y="659"/>
                  </a:lnTo>
                  <a:lnTo>
                    <a:pt x="315" y="655"/>
                  </a:lnTo>
                  <a:lnTo>
                    <a:pt x="295" y="674"/>
                  </a:lnTo>
                  <a:lnTo>
                    <a:pt x="253" y="667"/>
                  </a:lnTo>
                  <a:lnTo>
                    <a:pt x="242" y="684"/>
                  </a:lnTo>
                  <a:lnTo>
                    <a:pt x="226" y="670"/>
                  </a:lnTo>
                  <a:lnTo>
                    <a:pt x="219" y="624"/>
                  </a:lnTo>
                  <a:lnTo>
                    <a:pt x="188" y="613"/>
                  </a:lnTo>
                  <a:lnTo>
                    <a:pt x="195" y="586"/>
                  </a:lnTo>
                  <a:lnTo>
                    <a:pt x="169" y="544"/>
                  </a:lnTo>
                  <a:lnTo>
                    <a:pt x="169" y="498"/>
                  </a:lnTo>
                  <a:lnTo>
                    <a:pt x="149" y="482"/>
                  </a:lnTo>
                  <a:lnTo>
                    <a:pt x="107" y="517"/>
                  </a:lnTo>
                  <a:lnTo>
                    <a:pt x="88" y="505"/>
                  </a:lnTo>
                  <a:lnTo>
                    <a:pt x="96" y="482"/>
                  </a:lnTo>
                  <a:lnTo>
                    <a:pt x="92" y="474"/>
                  </a:lnTo>
                  <a:lnTo>
                    <a:pt x="115" y="455"/>
                  </a:lnTo>
                  <a:lnTo>
                    <a:pt x="107" y="417"/>
                  </a:lnTo>
                  <a:lnTo>
                    <a:pt x="119" y="413"/>
                  </a:lnTo>
                  <a:lnTo>
                    <a:pt x="146" y="340"/>
                  </a:lnTo>
                  <a:lnTo>
                    <a:pt x="96" y="332"/>
                  </a:lnTo>
                  <a:lnTo>
                    <a:pt x="53" y="252"/>
                  </a:lnTo>
                  <a:lnTo>
                    <a:pt x="15" y="225"/>
                  </a:lnTo>
                  <a:lnTo>
                    <a:pt x="27" y="221"/>
                  </a:lnTo>
                  <a:lnTo>
                    <a:pt x="19" y="206"/>
                  </a:lnTo>
                  <a:lnTo>
                    <a:pt x="27" y="202"/>
                  </a:lnTo>
                  <a:lnTo>
                    <a:pt x="27" y="186"/>
                  </a:lnTo>
                  <a:lnTo>
                    <a:pt x="0" y="146"/>
                  </a:lnTo>
                  <a:lnTo>
                    <a:pt x="30" y="0"/>
                  </a:lnTo>
                  <a:lnTo>
                    <a:pt x="681" y="0"/>
                  </a:lnTo>
                  <a:lnTo>
                    <a:pt x="1317" y="4"/>
                  </a:lnTo>
                  <a:lnTo>
                    <a:pt x="1259" y="448"/>
                  </a:lnTo>
                  <a:lnTo>
                    <a:pt x="1244" y="590"/>
                  </a:lnTo>
                  <a:lnTo>
                    <a:pt x="459" y="590"/>
                  </a:lnTo>
                  <a:close/>
                </a:path>
              </a:pathLst>
            </a:custGeom>
            <a:solidFill>
              <a:srgbClr val="FFCC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80" name="Freeform 16"/>
            <p:cNvSpPr>
              <a:spLocks/>
            </p:cNvSpPr>
            <p:nvPr/>
          </p:nvSpPr>
          <p:spPr bwMode="auto">
            <a:xfrm>
              <a:off x="2175" y="1817"/>
              <a:ext cx="442" cy="304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607"/>
                </a:cxn>
                <a:cxn ang="0">
                  <a:pos x="232" y="607"/>
                </a:cxn>
                <a:cxn ang="0">
                  <a:pos x="817" y="607"/>
                </a:cxn>
                <a:cxn ang="0">
                  <a:pos x="852" y="301"/>
                </a:cxn>
                <a:cxn ang="0">
                  <a:pos x="883" y="0"/>
                </a:cxn>
                <a:cxn ang="0">
                  <a:pos x="98" y="0"/>
                </a:cxn>
              </a:cxnLst>
              <a:rect l="0" t="0" r="r" b="b"/>
              <a:pathLst>
                <a:path w="883" h="607">
                  <a:moveTo>
                    <a:pt x="98" y="0"/>
                  </a:moveTo>
                  <a:lnTo>
                    <a:pt x="0" y="607"/>
                  </a:lnTo>
                  <a:lnTo>
                    <a:pt x="232" y="607"/>
                  </a:lnTo>
                  <a:lnTo>
                    <a:pt x="817" y="607"/>
                  </a:lnTo>
                  <a:lnTo>
                    <a:pt x="852" y="301"/>
                  </a:lnTo>
                  <a:lnTo>
                    <a:pt x="883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81" name="Freeform 17"/>
            <p:cNvSpPr>
              <a:spLocks/>
            </p:cNvSpPr>
            <p:nvPr/>
          </p:nvSpPr>
          <p:spPr bwMode="auto">
            <a:xfrm>
              <a:off x="2584" y="1968"/>
              <a:ext cx="499" cy="228"/>
            </a:xfrm>
            <a:custGeom>
              <a:avLst/>
              <a:gdLst/>
              <a:ahLst/>
              <a:cxnLst>
                <a:cxn ang="0">
                  <a:pos x="624" y="0"/>
                </a:cxn>
                <a:cxn ang="0">
                  <a:pos x="35" y="0"/>
                </a:cxn>
                <a:cxn ang="0">
                  <a:pos x="0" y="306"/>
                </a:cxn>
                <a:cxn ang="0">
                  <a:pos x="233" y="306"/>
                </a:cxn>
                <a:cxn ang="0">
                  <a:pos x="221" y="455"/>
                </a:cxn>
                <a:cxn ang="0">
                  <a:pos x="999" y="455"/>
                </a:cxn>
                <a:cxn ang="0">
                  <a:pos x="991" y="425"/>
                </a:cxn>
                <a:cxn ang="0">
                  <a:pos x="972" y="413"/>
                </a:cxn>
                <a:cxn ang="0">
                  <a:pos x="968" y="379"/>
                </a:cxn>
                <a:cxn ang="0">
                  <a:pos x="960" y="367"/>
                </a:cxn>
                <a:cxn ang="0">
                  <a:pos x="949" y="348"/>
                </a:cxn>
                <a:cxn ang="0">
                  <a:pos x="957" y="325"/>
                </a:cxn>
                <a:cxn ang="0">
                  <a:pos x="953" y="294"/>
                </a:cxn>
                <a:cxn ang="0">
                  <a:pos x="953" y="261"/>
                </a:cxn>
                <a:cxn ang="0">
                  <a:pos x="945" y="254"/>
                </a:cxn>
                <a:cxn ang="0">
                  <a:pos x="945" y="235"/>
                </a:cxn>
                <a:cxn ang="0">
                  <a:pos x="930" y="223"/>
                </a:cxn>
                <a:cxn ang="0">
                  <a:pos x="934" y="185"/>
                </a:cxn>
                <a:cxn ang="0">
                  <a:pos x="903" y="127"/>
                </a:cxn>
                <a:cxn ang="0">
                  <a:pos x="903" y="77"/>
                </a:cxn>
                <a:cxn ang="0">
                  <a:pos x="891" y="73"/>
                </a:cxn>
                <a:cxn ang="0">
                  <a:pos x="872" y="69"/>
                </a:cxn>
                <a:cxn ang="0">
                  <a:pos x="868" y="50"/>
                </a:cxn>
                <a:cxn ang="0">
                  <a:pos x="807" y="19"/>
                </a:cxn>
                <a:cxn ang="0">
                  <a:pos x="734" y="23"/>
                </a:cxn>
                <a:cxn ang="0">
                  <a:pos x="718" y="35"/>
                </a:cxn>
                <a:cxn ang="0">
                  <a:pos x="667" y="0"/>
                </a:cxn>
                <a:cxn ang="0">
                  <a:pos x="624" y="0"/>
                </a:cxn>
              </a:cxnLst>
              <a:rect l="0" t="0" r="r" b="b"/>
              <a:pathLst>
                <a:path w="999" h="455">
                  <a:moveTo>
                    <a:pt x="624" y="0"/>
                  </a:moveTo>
                  <a:lnTo>
                    <a:pt x="35" y="0"/>
                  </a:lnTo>
                  <a:lnTo>
                    <a:pt x="0" y="306"/>
                  </a:lnTo>
                  <a:lnTo>
                    <a:pt x="233" y="306"/>
                  </a:lnTo>
                  <a:lnTo>
                    <a:pt x="221" y="455"/>
                  </a:lnTo>
                  <a:lnTo>
                    <a:pt x="999" y="455"/>
                  </a:lnTo>
                  <a:lnTo>
                    <a:pt x="991" y="425"/>
                  </a:lnTo>
                  <a:lnTo>
                    <a:pt x="972" y="413"/>
                  </a:lnTo>
                  <a:lnTo>
                    <a:pt x="968" y="379"/>
                  </a:lnTo>
                  <a:lnTo>
                    <a:pt x="960" y="367"/>
                  </a:lnTo>
                  <a:lnTo>
                    <a:pt x="949" y="348"/>
                  </a:lnTo>
                  <a:lnTo>
                    <a:pt x="957" y="325"/>
                  </a:lnTo>
                  <a:lnTo>
                    <a:pt x="953" y="294"/>
                  </a:lnTo>
                  <a:lnTo>
                    <a:pt x="953" y="261"/>
                  </a:lnTo>
                  <a:lnTo>
                    <a:pt x="945" y="254"/>
                  </a:lnTo>
                  <a:lnTo>
                    <a:pt x="945" y="235"/>
                  </a:lnTo>
                  <a:lnTo>
                    <a:pt x="930" y="223"/>
                  </a:lnTo>
                  <a:lnTo>
                    <a:pt x="934" y="185"/>
                  </a:lnTo>
                  <a:lnTo>
                    <a:pt x="903" y="127"/>
                  </a:lnTo>
                  <a:lnTo>
                    <a:pt x="903" y="77"/>
                  </a:lnTo>
                  <a:lnTo>
                    <a:pt x="891" y="73"/>
                  </a:lnTo>
                  <a:lnTo>
                    <a:pt x="872" y="69"/>
                  </a:lnTo>
                  <a:lnTo>
                    <a:pt x="868" y="50"/>
                  </a:lnTo>
                  <a:lnTo>
                    <a:pt x="807" y="19"/>
                  </a:lnTo>
                  <a:lnTo>
                    <a:pt x="734" y="23"/>
                  </a:lnTo>
                  <a:lnTo>
                    <a:pt x="718" y="35"/>
                  </a:lnTo>
                  <a:lnTo>
                    <a:pt x="667" y="0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82" name="Freeform 18"/>
            <p:cNvSpPr>
              <a:spLocks/>
            </p:cNvSpPr>
            <p:nvPr/>
          </p:nvSpPr>
          <p:spPr bwMode="auto">
            <a:xfrm>
              <a:off x="2251" y="2121"/>
              <a:ext cx="449" cy="310"/>
            </a:xfrm>
            <a:custGeom>
              <a:avLst/>
              <a:gdLst/>
              <a:ahLst/>
              <a:cxnLst>
                <a:cxn ang="0">
                  <a:pos x="0" y="620"/>
                </a:cxn>
                <a:cxn ang="0">
                  <a:pos x="81" y="0"/>
                </a:cxn>
                <a:cxn ang="0">
                  <a:pos x="899" y="0"/>
                </a:cxn>
                <a:cxn ang="0">
                  <a:pos x="887" y="149"/>
                </a:cxn>
                <a:cxn ang="0">
                  <a:pos x="851" y="620"/>
                </a:cxn>
                <a:cxn ang="0">
                  <a:pos x="0" y="620"/>
                </a:cxn>
              </a:cxnLst>
              <a:rect l="0" t="0" r="r" b="b"/>
              <a:pathLst>
                <a:path w="899" h="620">
                  <a:moveTo>
                    <a:pt x="0" y="620"/>
                  </a:moveTo>
                  <a:lnTo>
                    <a:pt x="81" y="0"/>
                  </a:lnTo>
                  <a:lnTo>
                    <a:pt x="899" y="0"/>
                  </a:lnTo>
                  <a:lnTo>
                    <a:pt x="887" y="149"/>
                  </a:lnTo>
                  <a:lnTo>
                    <a:pt x="851" y="620"/>
                  </a:lnTo>
                  <a:lnTo>
                    <a:pt x="0" y="62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83" name="Freeform 19"/>
            <p:cNvSpPr>
              <a:spLocks/>
            </p:cNvSpPr>
            <p:nvPr/>
          </p:nvSpPr>
          <p:spPr bwMode="auto">
            <a:xfrm>
              <a:off x="2676" y="2196"/>
              <a:ext cx="452" cy="235"/>
            </a:xfrm>
            <a:custGeom>
              <a:avLst/>
              <a:gdLst/>
              <a:ahLst/>
              <a:cxnLst>
                <a:cxn ang="0">
                  <a:pos x="791" y="0"/>
                </a:cxn>
                <a:cxn ang="0">
                  <a:pos x="36" y="0"/>
                </a:cxn>
                <a:cxn ang="0">
                  <a:pos x="0" y="471"/>
                </a:cxn>
                <a:cxn ang="0">
                  <a:pos x="894" y="471"/>
                </a:cxn>
                <a:cxn ang="0">
                  <a:pos x="902" y="135"/>
                </a:cxn>
                <a:cxn ang="0">
                  <a:pos x="879" y="127"/>
                </a:cxn>
                <a:cxn ang="0">
                  <a:pos x="848" y="73"/>
                </a:cxn>
                <a:cxn ang="0">
                  <a:pos x="868" y="46"/>
                </a:cxn>
                <a:cxn ang="0">
                  <a:pos x="875" y="43"/>
                </a:cxn>
                <a:cxn ang="0">
                  <a:pos x="868" y="20"/>
                </a:cxn>
                <a:cxn ang="0">
                  <a:pos x="852" y="23"/>
                </a:cxn>
                <a:cxn ang="0">
                  <a:pos x="814" y="0"/>
                </a:cxn>
                <a:cxn ang="0">
                  <a:pos x="791" y="0"/>
                </a:cxn>
              </a:cxnLst>
              <a:rect l="0" t="0" r="r" b="b"/>
              <a:pathLst>
                <a:path w="902" h="471">
                  <a:moveTo>
                    <a:pt x="791" y="0"/>
                  </a:moveTo>
                  <a:lnTo>
                    <a:pt x="36" y="0"/>
                  </a:lnTo>
                  <a:lnTo>
                    <a:pt x="0" y="471"/>
                  </a:lnTo>
                  <a:lnTo>
                    <a:pt x="894" y="471"/>
                  </a:lnTo>
                  <a:lnTo>
                    <a:pt x="902" y="135"/>
                  </a:lnTo>
                  <a:lnTo>
                    <a:pt x="879" y="127"/>
                  </a:lnTo>
                  <a:lnTo>
                    <a:pt x="848" y="73"/>
                  </a:lnTo>
                  <a:lnTo>
                    <a:pt x="868" y="46"/>
                  </a:lnTo>
                  <a:lnTo>
                    <a:pt x="875" y="43"/>
                  </a:lnTo>
                  <a:lnTo>
                    <a:pt x="868" y="20"/>
                  </a:lnTo>
                  <a:lnTo>
                    <a:pt x="852" y="23"/>
                  </a:lnTo>
                  <a:lnTo>
                    <a:pt x="814" y="0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84" name="Freeform 20"/>
            <p:cNvSpPr>
              <a:spLocks/>
            </p:cNvSpPr>
            <p:nvPr/>
          </p:nvSpPr>
          <p:spPr bwMode="auto">
            <a:xfrm>
              <a:off x="2359" y="2469"/>
              <a:ext cx="819" cy="855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35" y="766"/>
                </a:cxn>
                <a:cxn ang="0">
                  <a:pos x="77" y="810"/>
                </a:cxn>
                <a:cxn ang="0">
                  <a:pos x="198" y="937"/>
                </a:cxn>
                <a:cxn ang="0">
                  <a:pos x="252" y="1112"/>
                </a:cxn>
                <a:cxn ang="0">
                  <a:pos x="398" y="1204"/>
                </a:cxn>
                <a:cxn ang="0">
                  <a:pos x="624" y="1067"/>
                </a:cxn>
                <a:cxn ang="0">
                  <a:pos x="757" y="1298"/>
                </a:cxn>
                <a:cxn ang="0">
                  <a:pos x="849" y="1428"/>
                </a:cxn>
                <a:cxn ang="0">
                  <a:pos x="956" y="1655"/>
                </a:cxn>
                <a:cxn ang="0">
                  <a:pos x="1169" y="1709"/>
                </a:cxn>
                <a:cxn ang="0">
                  <a:pos x="1143" y="1509"/>
                </a:cxn>
                <a:cxn ang="0">
                  <a:pos x="1154" y="1486"/>
                </a:cxn>
                <a:cxn ang="0">
                  <a:pos x="1150" y="1402"/>
                </a:cxn>
                <a:cxn ang="0">
                  <a:pos x="1200" y="1367"/>
                </a:cxn>
                <a:cxn ang="0">
                  <a:pos x="1216" y="1340"/>
                </a:cxn>
                <a:cxn ang="0">
                  <a:pos x="1269" y="1298"/>
                </a:cxn>
                <a:cxn ang="0">
                  <a:pos x="1365" y="1258"/>
                </a:cxn>
                <a:cxn ang="0">
                  <a:pos x="1385" y="1265"/>
                </a:cxn>
                <a:cxn ang="0">
                  <a:pos x="1454" y="1169"/>
                </a:cxn>
                <a:cxn ang="0">
                  <a:pos x="1481" y="1127"/>
                </a:cxn>
                <a:cxn ang="0">
                  <a:pos x="1596" y="1085"/>
                </a:cxn>
                <a:cxn ang="0">
                  <a:pos x="1609" y="1029"/>
                </a:cxn>
                <a:cxn ang="0">
                  <a:pos x="1640" y="872"/>
                </a:cxn>
                <a:cxn ang="0">
                  <a:pos x="1601" y="754"/>
                </a:cxn>
                <a:cxn ang="0">
                  <a:pos x="1584" y="466"/>
                </a:cxn>
                <a:cxn ang="0">
                  <a:pos x="1534" y="455"/>
                </a:cxn>
                <a:cxn ang="0">
                  <a:pos x="1427" y="420"/>
                </a:cxn>
                <a:cxn ang="0">
                  <a:pos x="1369" y="420"/>
                </a:cxn>
                <a:cxn ang="0">
                  <a:pos x="1304" y="447"/>
                </a:cxn>
                <a:cxn ang="0">
                  <a:pos x="1212" y="420"/>
                </a:cxn>
                <a:cxn ang="0">
                  <a:pos x="1196" y="413"/>
                </a:cxn>
                <a:cxn ang="0">
                  <a:pos x="1139" y="401"/>
                </a:cxn>
                <a:cxn ang="0">
                  <a:pos x="1102" y="416"/>
                </a:cxn>
                <a:cxn ang="0">
                  <a:pos x="1041" y="386"/>
                </a:cxn>
                <a:cxn ang="0">
                  <a:pos x="956" y="363"/>
                </a:cxn>
                <a:cxn ang="0">
                  <a:pos x="926" y="336"/>
                </a:cxn>
                <a:cxn ang="0">
                  <a:pos x="853" y="309"/>
                </a:cxn>
                <a:cxn ang="0">
                  <a:pos x="501" y="0"/>
                </a:cxn>
              </a:cxnLst>
              <a:rect l="0" t="0" r="r" b="b"/>
              <a:pathLst>
                <a:path w="1640" h="1709">
                  <a:moveTo>
                    <a:pt x="451" y="720"/>
                  </a:moveTo>
                  <a:lnTo>
                    <a:pt x="0" y="720"/>
                  </a:lnTo>
                  <a:lnTo>
                    <a:pt x="4" y="747"/>
                  </a:lnTo>
                  <a:lnTo>
                    <a:pt x="35" y="766"/>
                  </a:lnTo>
                  <a:lnTo>
                    <a:pt x="50" y="795"/>
                  </a:lnTo>
                  <a:lnTo>
                    <a:pt x="77" y="810"/>
                  </a:lnTo>
                  <a:lnTo>
                    <a:pt x="135" y="887"/>
                  </a:lnTo>
                  <a:lnTo>
                    <a:pt x="198" y="937"/>
                  </a:lnTo>
                  <a:lnTo>
                    <a:pt x="221" y="1067"/>
                  </a:lnTo>
                  <a:lnTo>
                    <a:pt x="252" y="1112"/>
                  </a:lnTo>
                  <a:lnTo>
                    <a:pt x="348" y="1196"/>
                  </a:lnTo>
                  <a:lnTo>
                    <a:pt x="398" y="1204"/>
                  </a:lnTo>
                  <a:lnTo>
                    <a:pt x="471" y="1079"/>
                  </a:lnTo>
                  <a:lnTo>
                    <a:pt x="624" y="1067"/>
                  </a:lnTo>
                  <a:lnTo>
                    <a:pt x="714" y="1181"/>
                  </a:lnTo>
                  <a:lnTo>
                    <a:pt x="757" y="1298"/>
                  </a:lnTo>
                  <a:lnTo>
                    <a:pt x="807" y="1394"/>
                  </a:lnTo>
                  <a:lnTo>
                    <a:pt x="849" y="1428"/>
                  </a:lnTo>
                  <a:lnTo>
                    <a:pt x="880" y="1551"/>
                  </a:lnTo>
                  <a:lnTo>
                    <a:pt x="956" y="1655"/>
                  </a:lnTo>
                  <a:lnTo>
                    <a:pt x="1087" y="1686"/>
                  </a:lnTo>
                  <a:lnTo>
                    <a:pt x="1169" y="1709"/>
                  </a:lnTo>
                  <a:lnTo>
                    <a:pt x="1131" y="1578"/>
                  </a:lnTo>
                  <a:lnTo>
                    <a:pt x="1143" y="1509"/>
                  </a:lnTo>
                  <a:lnTo>
                    <a:pt x="1121" y="1494"/>
                  </a:lnTo>
                  <a:lnTo>
                    <a:pt x="1154" y="1486"/>
                  </a:lnTo>
                  <a:lnTo>
                    <a:pt x="1162" y="1428"/>
                  </a:lnTo>
                  <a:lnTo>
                    <a:pt x="1150" y="1402"/>
                  </a:lnTo>
                  <a:lnTo>
                    <a:pt x="1185" y="1398"/>
                  </a:lnTo>
                  <a:lnTo>
                    <a:pt x="1200" y="1367"/>
                  </a:lnTo>
                  <a:lnTo>
                    <a:pt x="1185" y="1352"/>
                  </a:lnTo>
                  <a:lnTo>
                    <a:pt x="1216" y="1340"/>
                  </a:lnTo>
                  <a:lnTo>
                    <a:pt x="1239" y="1306"/>
                  </a:lnTo>
                  <a:lnTo>
                    <a:pt x="1269" y="1298"/>
                  </a:lnTo>
                  <a:lnTo>
                    <a:pt x="1281" y="1269"/>
                  </a:lnTo>
                  <a:lnTo>
                    <a:pt x="1365" y="1258"/>
                  </a:lnTo>
                  <a:lnTo>
                    <a:pt x="1308" y="1294"/>
                  </a:lnTo>
                  <a:lnTo>
                    <a:pt x="1385" y="1265"/>
                  </a:lnTo>
                  <a:lnTo>
                    <a:pt x="1431" y="1219"/>
                  </a:lnTo>
                  <a:lnTo>
                    <a:pt x="1454" y="1169"/>
                  </a:lnTo>
                  <a:lnTo>
                    <a:pt x="1465" y="1079"/>
                  </a:lnTo>
                  <a:lnTo>
                    <a:pt x="1481" y="1127"/>
                  </a:lnTo>
                  <a:lnTo>
                    <a:pt x="1553" y="1089"/>
                  </a:lnTo>
                  <a:lnTo>
                    <a:pt x="1596" y="1085"/>
                  </a:lnTo>
                  <a:lnTo>
                    <a:pt x="1584" y="1067"/>
                  </a:lnTo>
                  <a:lnTo>
                    <a:pt x="1609" y="1029"/>
                  </a:lnTo>
                  <a:lnTo>
                    <a:pt x="1609" y="948"/>
                  </a:lnTo>
                  <a:lnTo>
                    <a:pt x="1640" y="872"/>
                  </a:lnTo>
                  <a:lnTo>
                    <a:pt x="1601" y="783"/>
                  </a:lnTo>
                  <a:lnTo>
                    <a:pt x="1601" y="754"/>
                  </a:lnTo>
                  <a:lnTo>
                    <a:pt x="1580" y="720"/>
                  </a:lnTo>
                  <a:lnTo>
                    <a:pt x="1584" y="466"/>
                  </a:lnTo>
                  <a:lnTo>
                    <a:pt x="1542" y="466"/>
                  </a:lnTo>
                  <a:lnTo>
                    <a:pt x="1534" y="455"/>
                  </a:lnTo>
                  <a:lnTo>
                    <a:pt x="1442" y="405"/>
                  </a:lnTo>
                  <a:lnTo>
                    <a:pt x="1427" y="420"/>
                  </a:lnTo>
                  <a:lnTo>
                    <a:pt x="1396" y="405"/>
                  </a:lnTo>
                  <a:lnTo>
                    <a:pt x="1369" y="420"/>
                  </a:lnTo>
                  <a:lnTo>
                    <a:pt x="1354" y="413"/>
                  </a:lnTo>
                  <a:lnTo>
                    <a:pt x="1304" y="447"/>
                  </a:lnTo>
                  <a:lnTo>
                    <a:pt x="1246" y="409"/>
                  </a:lnTo>
                  <a:lnTo>
                    <a:pt x="1212" y="420"/>
                  </a:lnTo>
                  <a:lnTo>
                    <a:pt x="1200" y="439"/>
                  </a:lnTo>
                  <a:lnTo>
                    <a:pt x="1196" y="413"/>
                  </a:lnTo>
                  <a:lnTo>
                    <a:pt x="1166" y="424"/>
                  </a:lnTo>
                  <a:lnTo>
                    <a:pt x="1139" y="401"/>
                  </a:lnTo>
                  <a:lnTo>
                    <a:pt x="1110" y="420"/>
                  </a:lnTo>
                  <a:lnTo>
                    <a:pt x="1102" y="416"/>
                  </a:lnTo>
                  <a:lnTo>
                    <a:pt x="1087" y="374"/>
                  </a:lnTo>
                  <a:lnTo>
                    <a:pt x="1041" y="386"/>
                  </a:lnTo>
                  <a:lnTo>
                    <a:pt x="1026" y="374"/>
                  </a:lnTo>
                  <a:lnTo>
                    <a:pt x="956" y="363"/>
                  </a:lnTo>
                  <a:lnTo>
                    <a:pt x="933" y="324"/>
                  </a:lnTo>
                  <a:lnTo>
                    <a:pt x="926" y="336"/>
                  </a:lnTo>
                  <a:lnTo>
                    <a:pt x="899" y="336"/>
                  </a:lnTo>
                  <a:lnTo>
                    <a:pt x="853" y="309"/>
                  </a:lnTo>
                  <a:lnTo>
                    <a:pt x="872" y="0"/>
                  </a:lnTo>
                  <a:lnTo>
                    <a:pt x="501" y="0"/>
                  </a:lnTo>
                  <a:lnTo>
                    <a:pt x="451" y="720"/>
                  </a:ln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85" name="Freeform 21"/>
            <p:cNvSpPr>
              <a:spLocks/>
            </p:cNvSpPr>
            <p:nvPr/>
          </p:nvSpPr>
          <p:spPr bwMode="auto">
            <a:xfrm>
              <a:off x="2615" y="2431"/>
              <a:ext cx="513" cy="266"/>
            </a:xfrm>
            <a:custGeom>
              <a:avLst/>
              <a:gdLst/>
              <a:ahLst/>
              <a:cxnLst>
                <a:cxn ang="0">
                  <a:pos x="123" y="77"/>
                </a:cxn>
                <a:cxn ang="0">
                  <a:pos x="359" y="77"/>
                </a:cxn>
                <a:cxn ang="0">
                  <a:pos x="340" y="386"/>
                </a:cxn>
                <a:cxn ang="0">
                  <a:pos x="386" y="413"/>
                </a:cxn>
                <a:cxn ang="0">
                  <a:pos x="413" y="413"/>
                </a:cxn>
                <a:cxn ang="0">
                  <a:pos x="420" y="401"/>
                </a:cxn>
                <a:cxn ang="0">
                  <a:pos x="443" y="440"/>
                </a:cxn>
                <a:cxn ang="0">
                  <a:pos x="513" y="451"/>
                </a:cxn>
                <a:cxn ang="0">
                  <a:pos x="528" y="463"/>
                </a:cxn>
                <a:cxn ang="0">
                  <a:pos x="574" y="451"/>
                </a:cxn>
                <a:cxn ang="0">
                  <a:pos x="589" y="493"/>
                </a:cxn>
                <a:cxn ang="0">
                  <a:pos x="597" y="497"/>
                </a:cxn>
                <a:cxn ang="0">
                  <a:pos x="626" y="478"/>
                </a:cxn>
                <a:cxn ang="0">
                  <a:pos x="653" y="501"/>
                </a:cxn>
                <a:cxn ang="0">
                  <a:pos x="683" y="490"/>
                </a:cxn>
                <a:cxn ang="0">
                  <a:pos x="687" y="516"/>
                </a:cxn>
                <a:cxn ang="0">
                  <a:pos x="699" y="497"/>
                </a:cxn>
                <a:cxn ang="0">
                  <a:pos x="733" y="486"/>
                </a:cxn>
                <a:cxn ang="0">
                  <a:pos x="791" y="524"/>
                </a:cxn>
                <a:cxn ang="0">
                  <a:pos x="841" y="490"/>
                </a:cxn>
                <a:cxn ang="0">
                  <a:pos x="856" y="497"/>
                </a:cxn>
                <a:cxn ang="0">
                  <a:pos x="883" y="482"/>
                </a:cxn>
                <a:cxn ang="0">
                  <a:pos x="914" y="497"/>
                </a:cxn>
                <a:cxn ang="0">
                  <a:pos x="929" y="482"/>
                </a:cxn>
                <a:cxn ang="0">
                  <a:pos x="1021" y="532"/>
                </a:cxn>
                <a:cxn ang="0">
                  <a:pos x="1025" y="257"/>
                </a:cxn>
                <a:cxn ang="0">
                  <a:pos x="1014" y="77"/>
                </a:cxn>
                <a:cxn ang="0">
                  <a:pos x="1017" y="0"/>
                </a:cxn>
                <a:cxn ang="0">
                  <a:pos x="4" y="0"/>
                </a:cxn>
                <a:cxn ang="0">
                  <a:pos x="0" y="77"/>
                </a:cxn>
                <a:cxn ang="0">
                  <a:pos x="123" y="77"/>
                </a:cxn>
              </a:cxnLst>
              <a:rect l="0" t="0" r="r" b="b"/>
              <a:pathLst>
                <a:path w="1025" h="532">
                  <a:moveTo>
                    <a:pt x="123" y="77"/>
                  </a:moveTo>
                  <a:lnTo>
                    <a:pt x="359" y="77"/>
                  </a:lnTo>
                  <a:lnTo>
                    <a:pt x="340" y="386"/>
                  </a:lnTo>
                  <a:lnTo>
                    <a:pt x="386" y="413"/>
                  </a:lnTo>
                  <a:lnTo>
                    <a:pt x="413" y="413"/>
                  </a:lnTo>
                  <a:lnTo>
                    <a:pt x="420" y="401"/>
                  </a:lnTo>
                  <a:lnTo>
                    <a:pt x="443" y="440"/>
                  </a:lnTo>
                  <a:lnTo>
                    <a:pt x="513" y="451"/>
                  </a:lnTo>
                  <a:lnTo>
                    <a:pt x="528" y="463"/>
                  </a:lnTo>
                  <a:lnTo>
                    <a:pt x="574" y="451"/>
                  </a:lnTo>
                  <a:lnTo>
                    <a:pt x="589" y="493"/>
                  </a:lnTo>
                  <a:lnTo>
                    <a:pt x="597" y="497"/>
                  </a:lnTo>
                  <a:lnTo>
                    <a:pt x="626" y="478"/>
                  </a:lnTo>
                  <a:lnTo>
                    <a:pt x="653" y="501"/>
                  </a:lnTo>
                  <a:lnTo>
                    <a:pt x="683" y="490"/>
                  </a:lnTo>
                  <a:lnTo>
                    <a:pt x="687" y="516"/>
                  </a:lnTo>
                  <a:lnTo>
                    <a:pt x="699" y="497"/>
                  </a:lnTo>
                  <a:lnTo>
                    <a:pt x="733" y="486"/>
                  </a:lnTo>
                  <a:lnTo>
                    <a:pt x="791" y="524"/>
                  </a:lnTo>
                  <a:lnTo>
                    <a:pt x="841" y="490"/>
                  </a:lnTo>
                  <a:lnTo>
                    <a:pt x="856" y="497"/>
                  </a:lnTo>
                  <a:lnTo>
                    <a:pt x="883" y="482"/>
                  </a:lnTo>
                  <a:lnTo>
                    <a:pt x="914" y="497"/>
                  </a:lnTo>
                  <a:lnTo>
                    <a:pt x="929" y="482"/>
                  </a:lnTo>
                  <a:lnTo>
                    <a:pt x="1021" y="532"/>
                  </a:lnTo>
                  <a:lnTo>
                    <a:pt x="1025" y="257"/>
                  </a:lnTo>
                  <a:lnTo>
                    <a:pt x="1014" y="77"/>
                  </a:lnTo>
                  <a:lnTo>
                    <a:pt x="1017" y="0"/>
                  </a:lnTo>
                  <a:lnTo>
                    <a:pt x="4" y="0"/>
                  </a:lnTo>
                  <a:lnTo>
                    <a:pt x="0" y="77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86" name="Freeform 22"/>
            <p:cNvSpPr>
              <a:spLocks/>
            </p:cNvSpPr>
            <p:nvPr/>
          </p:nvSpPr>
          <p:spPr bwMode="auto">
            <a:xfrm>
              <a:off x="2602" y="1746"/>
              <a:ext cx="439" cy="259"/>
            </a:xfrm>
            <a:custGeom>
              <a:avLst/>
              <a:gdLst/>
              <a:ahLst/>
              <a:cxnLst>
                <a:cxn ang="0">
                  <a:pos x="826" y="0"/>
                </a:cxn>
                <a:cxn ang="0">
                  <a:pos x="46" y="0"/>
                </a:cxn>
                <a:cxn ang="0">
                  <a:pos x="31" y="142"/>
                </a:cxn>
                <a:cxn ang="0">
                  <a:pos x="0" y="443"/>
                </a:cxn>
                <a:cxn ang="0">
                  <a:pos x="632" y="443"/>
                </a:cxn>
                <a:cxn ang="0">
                  <a:pos x="683" y="478"/>
                </a:cxn>
                <a:cxn ang="0">
                  <a:pos x="699" y="466"/>
                </a:cxn>
                <a:cxn ang="0">
                  <a:pos x="772" y="462"/>
                </a:cxn>
                <a:cxn ang="0">
                  <a:pos x="833" y="493"/>
                </a:cxn>
                <a:cxn ang="0">
                  <a:pos x="837" y="512"/>
                </a:cxn>
                <a:cxn ang="0">
                  <a:pos x="856" y="516"/>
                </a:cxn>
                <a:cxn ang="0">
                  <a:pos x="837" y="482"/>
                </a:cxn>
                <a:cxn ang="0">
                  <a:pos x="864" y="424"/>
                </a:cxn>
                <a:cxn ang="0">
                  <a:pos x="852" y="405"/>
                </a:cxn>
                <a:cxn ang="0">
                  <a:pos x="852" y="366"/>
                </a:cxn>
                <a:cxn ang="0">
                  <a:pos x="868" y="366"/>
                </a:cxn>
                <a:cxn ang="0">
                  <a:pos x="879" y="96"/>
                </a:cxn>
                <a:cxn ang="0">
                  <a:pos x="837" y="53"/>
                </a:cxn>
                <a:cxn ang="0">
                  <a:pos x="875" y="0"/>
                </a:cxn>
                <a:cxn ang="0">
                  <a:pos x="826" y="0"/>
                </a:cxn>
              </a:cxnLst>
              <a:rect l="0" t="0" r="r" b="b"/>
              <a:pathLst>
                <a:path w="879" h="516">
                  <a:moveTo>
                    <a:pt x="826" y="0"/>
                  </a:moveTo>
                  <a:lnTo>
                    <a:pt x="46" y="0"/>
                  </a:lnTo>
                  <a:lnTo>
                    <a:pt x="31" y="142"/>
                  </a:lnTo>
                  <a:lnTo>
                    <a:pt x="0" y="443"/>
                  </a:lnTo>
                  <a:lnTo>
                    <a:pt x="632" y="443"/>
                  </a:lnTo>
                  <a:lnTo>
                    <a:pt x="683" y="478"/>
                  </a:lnTo>
                  <a:lnTo>
                    <a:pt x="699" y="466"/>
                  </a:lnTo>
                  <a:lnTo>
                    <a:pt x="772" y="462"/>
                  </a:lnTo>
                  <a:lnTo>
                    <a:pt x="833" y="493"/>
                  </a:lnTo>
                  <a:lnTo>
                    <a:pt x="837" y="512"/>
                  </a:lnTo>
                  <a:lnTo>
                    <a:pt x="856" y="516"/>
                  </a:lnTo>
                  <a:lnTo>
                    <a:pt x="837" y="482"/>
                  </a:lnTo>
                  <a:lnTo>
                    <a:pt x="864" y="424"/>
                  </a:lnTo>
                  <a:lnTo>
                    <a:pt x="852" y="405"/>
                  </a:lnTo>
                  <a:lnTo>
                    <a:pt x="852" y="366"/>
                  </a:lnTo>
                  <a:lnTo>
                    <a:pt x="868" y="366"/>
                  </a:lnTo>
                  <a:lnTo>
                    <a:pt x="879" y="96"/>
                  </a:lnTo>
                  <a:lnTo>
                    <a:pt x="837" y="53"/>
                  </a:lnTo>
                  <a:lnTo>
                    <a:pt x="875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87" name="Freeform 23"/>
            <p:cNvSpPr>
              <a:spLocks/>
            </p:cNvSpPr>
            <p:nvPr/>
          </p:nvSpPr>
          <p:spPr bwMode="auto">
            <a:xfrm>
              <a:off x="2625" y="1524"/>
              <a:ext cx="414" cy="222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0" y="444"/>
                </a:cxn>
                <a:cxn ang="0">
                  <a:pos x="829" y="444"/>
                </a:cxn>
                <a:cxn ang="0">
                  <a:pos x="829" y="413"/>
                </a:cxn>
                <a:cxn ang="0">
                  <a:pos x="806" y="336"/>
                </a:cxn>
                <a:cxn ang="0">
                  <a:pos x="806" y="282"/>
                </a:cxn>
                <a:cxn ang="0">
                  <a:pos x="810" y="198"/>
                </a:cxn>
                <a:cxn ang="0">
                  <a:pos x="787" y="115"/>
                </a:cxn>
                <a:cxn ang="0">
                  <a:pos x="795" y="42"/>
                </a:cxn>
                <a:cxn ang="0">
                  <a:pos x="783" y="0"/>
                </a:cxn>
                <a:cxn ang="0">
                  <a:pos x="340" y="0"/>
                </a:cxn>
                <a:cxn ang="0">
                  <a:pos x="58" y="0"/>
                </a:cxn>
              </a:cxnLst>
              <a:rect l="0" t="0" r="r" b="b"/>
              <a:pathLst>
                <a:path w="829" h="444">
                  <a:moveTo>
                    <a:pt x="58" y="0"/>
                  </a:moveTo>
                  <a:lnTo>
                    <a:pt x="0" y="444"/>
                  </a:lnTo>
                  <a:lnTo>
                    <a:pt x="829" y="444"/>
                  </a:lnTo>
                  <a:lnTo>
                    <a:pt x="829" y="413"/>
                  </a:lnTo>
                  <a:lnTo>
                    <a:pt x="806" y="336"/>
                  </a:lnTo>
                  <a:lnTo>
                    <a:pt x="806" y="282"/>
                  </a:lnTo>
                  <a:lnTo>
                    <a:pt x="810" y="198"/>
                  </a:lnTo>
                  <a:lnTo>
                    <a:pt x="787" y="115"/>
                  </a:lnTo>
                  <a:lnTo>
                    <a:pt x="795" y="42"/>
                  </a:lnTo>
                  <a:lnTo>
                    <a:pt x="783" y="0"/>
                  </a:lnTo>
                  <a:lnTo>
                    <a:pt x="34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88" name="Freeform 24"/>
            <p:cNvSpPr>
              <a:spLocks/>
            </p:cNvSpPr>
            <p:nvPr/>
          </p:nvSpPr>
          <p:spPr bwMode="auto">
            <a:xfrm>
              <a:off x="3016" y="1492"/>
              <a:ext cx="398" cy="438"/>
            </a:xfrm>
            <a:custGeom>
              <a:avLst/>
              <a:gdLst/>
              <a:ahLst/>
              <a:cxnLst>
                <a:cxn ang="0">
                  <a:pos x="632" y="875"/>
                </a:cxn>
                <a:cxn ang="0">
                  <a:pos x="617" y="810"/>
                </a:cxn>
                <a:cxn ang="0">
                  <a:pos x="567" y="779"/>
                </a:cxn>
                <a:cxn ang="0">
                  <a:pos x="540" y="735"/>
                </a:cxn>
                <a:cxn ang="0">
                  <a:pos x="501" y="728"/>
                </a:cxn>
                <a:cxn ang="0">
                  <a:pos x="455" y="689"/>
                </a:cxn>
                <a:cxn ang="0">
                  <a:pos x="463" y="608"/>
                </a:cxn>
                <a:cxn ang="0">
                  <a:pos x="475" y="585"/>
                </a:cxn>
                <a:cxn ang="0">
                  <a:pos x="448" y="562"/>
                </a:cxn>
                <a:cxn ang="0">
                  <a:pos x="471" y="512"/>
                </a:cxn>
                <a:cxn ang="0">
                  <a:pos x="517" y="489"/>
                </a:cxn>
                <a:cxn ang="0">
                  <a:pos x="521" y="401"/>
                </a:cxn>
                <a:cxn ang="0">
                  <a:pos x="544" y="397"/>
                </a:cxn>
                <a:cxn ang="0">
                  <a:pos x="632" y="320"/>
                </a:cxn>
                <a:cxn ang="0">
                  <a:pos x="795" y="207"/>
                </a:cxn>
                <a:cxn ang="0">
                  <a:pos x="678" y="184"/>
                </a:cxn>
                <a:cxn ang="0">
                  <a:pos x="624" y="199"/>
                </a:cxn>
                <a:cxn ang="0">
                  <a:pos x="471" y="115"/>
                </a:cxn>
                <a:cxn ang="0">
                  <a:pos x="386" y="119"/>
                </a:cxn>
                <a:cxn ang="0">
                  <a:pos x="333" y="100"/>
                </a:cxn>
                <a:cxn ang="0">
                  <a:pos x="286" y="100"/>
                </a:cxn>
                <a:cxn ang="0">
                  <a:pos x="250" y="4"/>
                </a:cxn>
                <a:cxn ang="0">
                  <a:pos x="227" y="0"/>
                </a:cxn>
                <a:cxn ang="0">
                  <a:pos x="223" y="65"/>
                </a:cxn>
                <a:cxn ang="0">
                  <a:pos x="0" y="65"/>
                </a:cxn>
                <a:cxn ang="0">
                  <a:pos x="12" y="107"/>
                </a:cxn>
                <a:cxn ang="0">
                  <a:pos x="4" y="180"/>
                </a:cxn>
                <a:cxn ang="0">
                  <a:pos x="27" y="263"/>
                </a:cxn>
                <a:cxn ang="0">
                  <a:pos x="23" y="347"/>
                </a:cxn>
                <a:cxn ang="0">
                  <a:pos x="23" y="401"/>
                </a:cxn>
                <a:cxn ang="0">
                  <a:pos x="46" y="478"/>
                </a:cxn>
                <a:cxn ang="0">
                  <a:pos x="46" y="509"/>
                </a:cxn>
                <a:cxn ang="0">
                  <a:pos x="8" y="562"/>
                </a:cxn>
                <a:cxn ang="0">
                  <a:pos x="50" y="605"/>
                </a:cxn>
                <a:cxn ang="0">
                  <a:pos x="39" y="875"/>
                </a:cxn>
                <a:cxn ang="0">
                  <a:pos x="632" y="875"/>
                </a:cxn>
              </a:cxnLst>
              <a:rect l="0" t="0" r="r" b="b"/>
              <a:pathLst>
                <a:path w="795" h="875">
                  <a:moveTo>
                    <a:pt x="632" y="875"/>
                  </a:moveTo>
                  <a:lnTo>
                    <a:pt x="617" y="810"/>
                  </a:lnTo>
                  <a:lnTo>
                    <a:pt x="567" y="779"/>
                  </a:lnTo>
                  <a:lnTo>
                    <a:pt x="540" y="735"/>
                  </a:lnTo>
                  <a:lnTo>
                    <a:pt x="501" y="728"/>
                  </a:lnTo>
                  <a:lnTo>
                    <a:pt x="455" y="689"/>
                  </a:lnTo>
                  <a:lnTo>
                    <a:pt x="463" y="608"/>
                  </a:lnTo>
                  <a:lnTo>
                    <a:pt x="475" y="585"/>
                  </a:lnTo>
                  <a:lnTo>
                    <a:pt x="448" y="562"/>
                  </a:lnTo>
                  <a:lnTo>
                    <a:pt x="471" y="512"/>
                  </a:lnTo>
                  <a:lnTo>
                    <a:pt x="517" y="489"/>
                  </a:lnTo>
                  <a:lnTo>
                    <a:pt x="521" y="401"/>
                  </a:lnTo>
                  <a:lnTo>
                    <a:pt x="544" y="397"/>
                  </a:lnTo>
                  <a:lnTo>
                    <a:pt x="632" y="320"/>
                  </a:lnTo>
                  <a:lnTo>
                    <a:pt x="795" y="207"/>
                  </a:lnTo>
                  <a:lnTo>
                    <a:pt x="678" y="184"/>
                  </a:lnTo>
                  <a:lnTo>
                    <a:pt x="624" y="199"/>
                  </a:lnTo>
                  <a:lnTo>
                    <a:pt x="471" y="115"/>
                  </a:lnTo>
                  <a:lnTo>
                    <a:pt x="386" y="119"/>
                  </a:lnTo>
                  <a:lnTo>
                    <a:pt x="333" y="100"/>
                  </a:lnTo>
                  <a:lnTo>
                    <a:pt x="286" y="100"/>
                  </a:lnTo>
                  <a:lnTo>
                    <a:pt x="250" y="4"/>
                  </a:lnTo>
                  <a:lnTo>
                    <a:pt x="227" y="0"/>
                  </a:lnTo>
                  <a:lnTo>
                    <a:pt x="223" y="65"/>
                  </a:lnTo>
                  <a:lnTo>
                    <a:pt x="0" y="65"/>
                  </a:lnTo>
                  <a:lnTo>
                    <a:pt x="12" y="107"/>
                  </a:lnTo>
                  <a:lnTo>
                    <a:pt x="4" y="180"/>
                  </a:lnTo>
                  <a:lnTo>
                    <a:pt x="27" y="263"/>
                  </a:lnTo>
                  <a:lnTo>
                    <a:pt x="23" y="347"/>
                  </a:lnTo>
                  <a:lnTo>
                    <a:pt x="23" y="401"/>
                  </a:lnTo>
                  <a:lnTo>
                    <a:pt x="46" y="478"/>
                  </a:lnTo>
                  <a:lnTo>
                    <a:pt x="46" y="509"/>
                  </a:lnTo>
                  <a:lnTo>
                    <a:pt x="8" y="562"/>
                  </a:lnTo>
                  <a:lnTo>
                    <a:pt x="50" y="605"/>
                  </a:lnTo>
                  <a:lnTo>
                    <a:pt x="39" y="875"/>
                  </a:lnTo>
                  <a:lnTo>
                    <a:pt x="632" y="875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89" name="Freeform 25"/>
            <p:cNvSpPr>
              <a:spLocks/>
            </p:cNvSpPr>
            <p:nvPr/>
          </p:nvSpPr>
          <p:spPr bwMode="auto">
            <a:xfrm>
              <a:off x="3020" y="1930"/>
              <a:ext cx="373" cy="239"/>
            </a:xfrm>
            <a:custGeom>
              <a:avLst/>
              <a:gdLst/>
              <a:ahLst/>
              <a:cxnLst>
                <a:cxn ang="0">
                  <a:pos x="624" y="0"/>
                </a:cxn>
                <a:cxn ang="0">
                  <a:pos x="643" y="116"/>
                </a:cxn>
                <a:cxn ang="0">
                  <a:pos x="682" y="131"/>
                </a:cxn>
                <a:cxn ang="0">
                  <a:pos x="689" y="158"/>
                </a:cxn>
                <a:cxn ang="0">
                  <a:pos x="743" y="212"/>
                </a:cxn>
                <a:cxn ang="0">
                  <a:pos x="747" y="231"/>
                </a:cxn>
                <a:cxn ang="0">
                  <a:pos x="743" y="258"/>
                </a:cxn>
                <a:cxn ang="0">
                  <a:pos x="724" y="296"/>
                </a:cxn>
                <a:cxn ang="0">
                  <a:pos x="643" y="323"/>
                </a:cxn>
                <a:cxn ang="0">
                  <a:pos x="636" y="346"/>
                </a:cxn>
                <a:cxn ang="0">
                  <a:pos x="655" y="367"/>
                </a:cxn>
                <a:cxn ang="0">
                  <a:pos x="655" y="386"/>
                </a:cxn>
                <a:cxn ang="0">
                  <a:pos x="628" y="429"/>
                </a:cxn>
                <a:cxn ang="0">
                  <a:pos x="597" y="448"/>
                </a:cxn>
                <a:cxn ang="0">
                  <a:pos x="601" y="475"/>
                </a:cxn>
                <a:cxn ang="0">
                  <a:pos x="593" y="479"/>
                </a:cxn>
                <a:cxn ang="0">
                  <a:pos x="559" y="444"/>
                </a:cxn>
                <a:cxn ang="0">
                  <a:pos x="88" y="444"/>
                </a:cxn>
                <a:cxn ang="0">
                  <a:pos x="77" y="425"/>
                </a:cxn>
                <a:cxn ang="0">
                  <a:pos x="85" y="402"/>
                </a:cxn>
                <a:cxn ang="0">
                  <a:pos x="81" y="371"/>
                </a:cxn>
                <a:cxn ang="0">
                  <a:pos x="81" y="338"/>
                </a:cxn>
                <a:cxn ang="0">
                  <a:pos x="73" y="331"/>
                </a:cxn>
                <a:cxn ang="0">
                  <a:pos x="73" y="312"/>
                </a:cxn>
                <a:cxn ang="0">
                  <a:pos x="58" y="300"/>
                </a:cxn>
                <a:cxn ang="0">
                  <a:pos x="62" y="262"/>
                </a:cxn>
                <a:cxn ang="0">
                  <a:pos x="31" y="204"/>
                </a:cxn>
                <a:cxn ang="0">
                  <a:pos x="31" y="154"/>
                </a:cxn>
                <a:cxn ang="0">
                  <a:pos x="19" y="150"/>
                </a:cxn>
                <a:cxn ang="0">
                  <a:pos x="0" y="116"/>
                </a:cxn>
                <a:cxn ang="0">
                  <a:pos x="27" y="58"/>
                </a:cxn>
                <a:cxn ang="0">
                  <a:pos x="15" y="39"/>
                </a:cxn>
                <a:cxn ang="0">
                  <a:pos x="15" y="0"/>
                </a:cxn>
                <a:cxn ang="0">
                  <a:pos x="624" y="0"/>
                </a:cxn>
              </a:cxnLst>
              <a:rect l="0" t="0" r="r" b="b"/>
              <a:pathLst>
                <a:path w="747" h="479">
                  <a:moveTo>
                    <a:pt x="624" y="0"/>
                  </a:moveTo>
                  <a:lnTo>
                    <a:pt x="643" y="116"/>
                  </a:lnTo>
                  <a:lnTo>
                    <a:pt x="682" y="131"/>
                  </a:lnTo>
                  <a:lnTo>
                    <a:pt x="689" y="158"/>
                  </a:lnTo>
                  <a:lnTo>
                    <a:pt x="743" y="212"/>
                  </a:lnTo>
                  <a:lnTo>
                    <a:pt x="747" y="231"/>
                  </a:lnTo>
                  <a:lnTo>
                    <a:pt x="743" y="258"/>
                  </a:lnTo>
                  <a:lnTo>
                    <a:pt x="724" y="296"/>
                  </a:lnTo>
                  <a:lnTo>
                    <a:pt x="643" y="323"/>
                  </a:lnTo>
                  <a:lnTo>
                    <a:pt x="636" y="346"/>
                  </a:lnTo>
                  <a:lnTo>
                    <a:pt x="655" y="367"/>
                  </a:lnTo>
                  <a:lnTo>
                    <a:pt x="655" y="386"/>
                  </a:lnTo>
                  <a:lnTo>
                    <a:pt x="628" y="429"/>
                  </a:lnTo>
                  <a:lnTo>
                    <a:pt x="597" y="448"/>
                  </a:lnTo>
                  <a:lnTo>
                    <a:pt x="601" y="475"/>
                  </a:lnTo>
                  <a:lnTo>
                    <a:pt x="593" y="479"/>
                  </a:lnTo>
                  <a:lnTo>
                    <a:pt x="559" y="444"/>
                  </a:lnTo>
                  <a:lnTo>
                    <a:pt x="88" y="444"/>
                  </a:lnTo>
                  <a:lnTo>
                    <a:pt x="77" y="425"/>
                  </a:lnTo>
                  <a:lnTo>
                    <a:pt x="85" y="402"/>
                  </a:lnTo>
                  <a:lnTo>
                    <a:pt x="81" y="371"/>
                  </a:lnTo>
                  <a:lnTo>
                    <a:pt x="81" y="338"/>
                  </a:lnTo>
                  <a:lnTo>
                    <a:pt x="73" y="331"/>
                  </a:lnTo>
                  <a:lnTo>
                    <a:pt x="73" y="312"/>
                  </a:lnTo>
                  <a:lnTo>
                    <a:pt x="58" y="300"/>
                  </a:lnTo>
                  <a:lnTo>
                    <a:pt x="62" y="262"/>
                  </a:lnTo>
                  <a:lnTo>
                    <a:pt x="31" y="204"/>
                  </a:lnTo>
                  <a:lnTo>
                    <a:pt x="31" y="154"/>
                  </a:lnTo>
                  <a:lnTo>
                    <a:pt x="19" y="150"/>
                  </a:lnTo>
                  <a:lnTo>
                    <a:pt x="0" y="116"/>
                  </a:lnTo>
                  <a:lnTo>
                    <a:pt x="27" y="58"/>
                  </a:lnTo>
                  <a:lnTo>
                    <a:pt x="15" y="39"/>
                  </a:lnTo>
                  <a:lnTo>
                    <a:pt x="15" y="0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90" name="Freeform 26"/>
            <p:cNvSpPr>
              <a:spLocks/>
            </p:cNvSpPr>
            <p:nvPr/>
          </p:nvSpPr>
          <p:spPr bwMode="auto">
            <a:xfrm>
              <a:off x="3431" y="2265"/>
              <a:ext cx="452" cy="210"/>
            </a:xfrm>
            <a:custGeom>
              <a:avLst/>
              <a:gdLst/>
              <a:ahLst/>
              <a:cxnLst>
                <a:cxn ang="0">
                  <a:pos x="702" y="382"/>
                </a:cxn>
                <a:cxn ang="0">
                  <a:pos x="772" y="374"/>
                </a:cxn>
                <a:cxn ang="0">
                  <a:pos x="821" y="313"/>
                </a:cxn>
                <a:cxn ang="0">
                  <a:pos x="904" y="247"/>
                </a:cxn>
                <a:cxn ang="0">
                  <a:pos x="868" y="228"/>
                </a:cxn>
                <a:cxn ang="0">
                  <a:pos x="821" y="153"/>
                </a:cxn>
                <a:cxn ang="0">
                  <a:pos x="821" y="111"/>
                </a:cxn>
                <a:cxn ang="0">
                  <a:pos x="791" y="84"/>
                </a:cxn>
                <a:cxn ang="0">
                  <a:pos x="783" y="61"/>
                </a:cxn>
                <a:cxn ang="0">
                  <a:pos x="756" y="80"/>
                </a:cxn>
                <a:cxn ang="0">
                  <a:pos x="737" y="84"/>
                </a:cxn>
                <a:cxn ang="0">
                  <a:pos x="714" y="65"/>
                </a:cxn>
                <a:cxn ang="0">
                  <a:pos x="695" y="76"/>
                </a:cxn>
                <a:cxn ang="0">
                  <a:pos x="683" y="76"/>
                </a:cxn>
                <a:cxn ang="0">
                  <a:pos x="668" y="57"/>
                </a:cxn>
                <a:cxn ang="0">
                  <a:pos x="624" y="46"/>
                </a:cxn>
                <a:cxn ang="0">
                  <a:pos x="597" y="3"/>
                </a:cxn>
                <a:cxn ang="0">
                  <a:pos x="558" y="0"/>
                </a:cxn>
                <a:cxn ang="0">
                  <a:pos x="543" y="11"/>
                </a:cxn>
                <a:cxn ang="0">
                  <a:pos x="555" y="53"/>
                </a:cxn>
                <a:cxn ang="0">
                  <a:pos x="512" y="69"/>
                </a:cxn>
                <a:cxn ang="0">
                  <a:pos x="478" y="61"/>
                </a:cxn>
                <a:cxn ang="0">
                  <a:pos x="482" y="92"/>
                </a:cxn>
                <a:cxn ang="0">
                  <a:pos x="462" y="107"/>
                </a:cxn>
                <a:cxn ang="0">
                  <a:pos x="451" y="130"/>
                </a:cxn>
                <a:cxn ang="0">
                  <a:pos x="436" y="134"/>
                </a:cxn>
                <a:cxn ang="0">
                  <a:pos x="424" y="169"/>
                </a:cxn>
                <a:cxn ang="0">
                  <a:pos x="409" y="184"/>
                </a:cxn>
                <a:cxn ang="0">
                  <a:pos x="372" y="146"/>
                </a:cxn>
                <a:cxn ang="0">
                  <a:pos x="376" y="153"/>
                </a:cxn>
                <a:cxn ang="0">
                  <a:pos x="361" y="157"/>
                </a:cxn>
                <a:cxn ang="0">
                  <a:pos x="342" y="197"/>
                </a:cxn>
                <a:cxn ang="0">
                  <a:pos x="318" y="180"/>
                </a:cxn>
                <a:cxn ang="0">
                  <a:pos x="284" y="209"/>
                </a:cxn>
                <a:cxn ang="0">
                  <a:pos x="226" y="184"/>
                </a:cxn>
                <a:cxn ang="0">
                  <a:pos x="219" y="201"/>
                </a:cxn>
                <a:cxn ang="0">
                  <a:pos x="215" y="192"/>
                </a:cxn>
                <a:cxn ang="0">
                  <a:pos x="192" y="188"/>
                </a:cxn>
                <a:cxn ang="0">
                  <a:pos x="180" y="213"/>
                </a:cxn>
                <a:cxn ang="0">
                  <a:pos x="173" y="201"/>
                </a:cxn>
                <a:cxn ang="0">
                  <a:pos x="157" y="228"/>
                </a:cxn>
                <a:cxn ang="0">
                  <a:pos x="165" y="255"/>
                </a:cxn>
                <a:cxn ang="0">
                  <a:pos x="119" y="270"/>
                </a:cxn>
                <a:cxn ang="0">
                  <a:pos x="126" y="309"/>
                </a:cxn>
                <a:cxn ang="0">
                  <a:pos x="115" y="320"/>
                </a:cxn>
                <a:cxn ang="0">
                  <a:pos x="57" y="297"/>
                </a:cxn>
                <a:cxn ang="0">
                  <a:pos x="38" y="320"/>
                </a:cxn>
                <a:cxn ang="0">
                  <a:pos x="42" y="336"/>
                </a:cxn>
                <a:cxn ang="0">
                  <a:pos x="42" y="366"/>
                </a:cxn>
                <a:cxn ang="0">
                  <a:pos x="27" y="401"/>
                </a:cxn>
                <a:cxn ang="0">
                  <a:pos x="11" y="393"/>
                </a:cxn>
                <a:cxn ang="0">
                  <a:pos x="0" y="420"/>
                </a:cxn>
                <a:cxn ang="0">
                  <a:pos x="176" y="409"/>
                </a:cxn>
                <a:cxn ang="0">
                  <a:pos x="169" y="378"/>
                </a:cxn>
                <a:cxn ang="0">
                  <a:pos x="702" y="382"/>
                </a:cxn>
              </a:cxnLst>
              <a:rect l="0" t="0" r="r" b="b"/>
              <a:pathLst>
                <a:path w="904" h="420">
                  <a:moveTo>
                    <a:pt x="702" y="382"/>
                  </a:moveTo>
                  <a:lnTo>
                    <a:pt x="772" y="374"/>
                  </a:lnTo>
                  <a:lnTo>
                    <a:pt x="821" y="313"/>
                  </a:lnTo>
                  <a:lnTo>
                    <a:pt x="904" y="247"/>
                  </a:lnTo>
                  <a:lnTo>
                    <a:pt x="868" y="228"/>
                  </a:lnTo>
                  <a:lnTo>
                    <a:pt x="821" y="153"/>
                  </a:lnTo>
                  <a:lnTo>
                    <a:pt x="821" y="111"/>
                  </a:lnTo>
                  <a:lnTo>
                    <a:pt x="791" y="84"/>
                  </a:lnTo>
                  <a:lnTo>
                    <a:pt x="783" y="61"/>
                  </a:lnTo>
                  <a:lnTo>
                    <a:pt x="756" y="80"/>
                  </a:lnTo>
                  <a:lnTo>
                    <a:pt x="737" y="84"/>
                  </a:lnTo>
                  <a:lnTo>
                    <a:pt x="714" y="65"/>
                  </a:lnTo>
                  <a:lnTo>
                    <a:pt x="695" y="76"/>
                  </a:lnTo>
                  <a:lnTo>
                    <a:pt x="683" y="76"/>
                  </a:lnTo>
                  <a:lnTo>
                    <a:pt x="668" y="57"/>
                  </a:lnTo>
                  <a:lnTo>
                    <a:pt x="624" y="46"/>
                  </a:lnTo>
                  <a:lnTo>
                    <a:pt x="597" y="3"/>
                  </a:lnTo>
                  <a:lnTo>
                    <a:pt x="558" y="0"/>
                  </a:lnTo>
                  <a:lnTo>
                    <a:pt x="543" y="11"/>
                  </a:lnTo>
                  <a:lnTo>
                    <a:pt x="555" y="53"/>
                  </a:lnTo>
                  <a:lnTo>
                    <a:pt x="512" y="69"/>
                  </a:lnTo>
                  <a:lnTo>
                    <a:pt x="478" y="61"/>
                  </a:lnTo>
                  <a:lnTo>
                    <a:pt x="482" y="92"/>
                  </a:lnTo>
                  <a:lnTo>
                    <a:pt x="462" y="107"/>
                  </a:lnTo>
                  <a:lnTo>
                    <a:pt x="451" y="130"/>
                  </a:lnTo>
                  <a:lnTo>
                    <a:pt x="436" y="134"/>
                  </a:lnTo>
                  <a:lnTo>
                    <a:pt x="424" y="169"/>
                  </a:lnTo>
                  <a:lnTo>
                    <a:pt x="409" y="184"/>
                  </a:lnTo>
                  <a:lnTo>
                    <a:pt x="372" y="146"/>
                  </a:lnTo>
                  <a:lnTo>
                    <a:pt x="376" y="153"/>
                  </a:lnTo>
                  <a:lnTo>
                    <a:pt x="361" y="157"/>
                  </a:lnTo>
                  <a:lnTo>
                    <a:pt x="342" y="197"/>
                  </a:lnTo>
                  <a:lnTo>
                    <a:pt x="318" y="180"/>
                  </a:lnTo>
                  <a:lnTo>
                    <a:pt x="284" y="209"/>
                  </a:lnTo>
                  <a:lnTo>
                    <a:pt x="226" y="184"/>
                  </a:lnTo>
                  <a:lnTo>
                    <a:pt x="219" y="201"/>
                  </a:lnTo>
                  <a:lnTo>
                    <a:pt x="215" y="192"/>
                  </a:lnTo>
                  <a:lnTo>
                    <a:pt x="192" y="188"/>
                  </a:lnTo>
                  <a:lnTo>
                    <a:pt x="180" y="213"/>
                  </a:lnTo>
                  <a:lnTo>
                    <a:pt x="173" y="201"/>
                  </a:lnTo>
                  <a:lnTo>
                    <a:pt x="157" y="228"/>
                  </a:lnTo>
                  <a:lnTo>
                    <a:pt x="165" y="255"/>
                  </a:lnTo>
                  <a:lnTo>
                    <a:pt x="119" y="270"/>
                  </a:lnTo>
                  <a:lnTo>
                    <a:pt x="126" y="309"/>
                  </a:lnTo>
                  <a:lnTo>
                    <a:pt x="115" y="320"/>
                  </a:lnTo>
                  <a:lnTo>
                    <a:pt x="57" y="297"/>
                  </a:lnTo>
                  <a:lnTo>
                    <a:pt x="38" y="320"/>
                  </a:lnTo>
                  <a:lnTo>
                    <a:pt x="42" y="336"/>
                  </a:lnTo>
                  <a:lnTo>
                    <a:pt x="42" y="366"/>
                  </a:lnTo>
                  <a:lnTo>
                    <a:pt x="27" y="401"/>
                  </a:lnTo>
                  <a:lnTo>
                    <a:pt x="11" y="393"/>
                  </a:lnTo>
                  <a:lnTo>
                    <a:pt x="0" y="420"/>
                  </a:lnTo>
                  <a:lnTo>
                    <a:pt x="176" y="409"/>
                  </a:lnTo>
                  <a:lnTo>
                    <a:pt x="169" y="378"/>
                  </a:lnTo>
                  <a:lnTo>
                    <a:pt x="702" y="38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91" name="Freeform 27"/>
            <p:cNvSpPr>
              <a:spLocks/>
            </p:cNvSpPr>
            <p:nvPr/>
          </p:nvSpPr>
          <p:spPr bwMode="auto">
            <a:xfrm>
              <a:off x="3122" y="2469"/>
              <a:ext cx="297" cy="2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180"/>
                </a:cxn>
                <a:cxn ang="0">
                  <a:pos x="7" y="455"/>
                </a:cxn>
                <a:cxn ang="0">
                  <a:pos x="15" y="466"/>
                </a:cxn>
                <a:cxn ang="0">
                  <a:pos x="57" y="466"/>
                </a:cxn>
                <a:cxn ang="0">
                  <a:pos x="53" y="555"/>
                </a:cxn>
                <a:cxn ang="0">
                  <a:pos x="416" y="555"/>
                </a:cxn>
                <a:cxn ang="0">
                  <a:pos x="424" y="528"/>
                </a:cxn>
                <a:cxn ang="0">
                  <a:pos x="412" y="509"/>
                </a:cxn>
                <a:cxn ang="0">
                  <a:pos x="420" y="482"/>
                </a:cxn>
                <a:cxn ang="0">
                  <a:pos x="405" y="466"/>
                </a:cxn>
                <a:cxn ang="0">
                  <a:pos x="416" y="455"/>
                </a:cxn>
                <a:cxn ang="0">
                  <a:pos x="405" y="447"/>
                </a:cxn>
                <a:cxn ang="0">
                  <a:pos x="428" y="432"/>
                </a:cxn>
                <a:cxn ang="0">
                  <a:pos x="424" y="401"/>
                </a:cxn>
                <a:cxn ang="0">
                  <a:pos x="451" y="390"/>
                </a:cxn>
                <a:cxn ang="0">
                  <a:pos x="439" y="374"/>
                </a:cxn>
                <a:cxn ang="0">
                  <a:pos x="462" y="351"/>
                </a:cxn>
                <a:cxn ang="0">
                  <a:pos x="462" y="340"/>
                </a:cxn>
                <a:cxn ang="0">
                  <a:pos x="485" y="328"/>
                </a:cxn>
                <a:cxn ang="0">
                  <a:pos x="489" y="284"/>
                </a:cxn>
                <a:cxn ang="0">
                  <a:pos x="524" y="253"/>
                </a:cxn>
                <a:cxn ang="0">
                  <a:pos x="524" y="238"/>
                </a:cxn>
                <a:cxn ang="0">
                  <a:pos x="545" y="219"/>
                </a:cxn>
                <a:cxn ang="0">
                  <a:pos x="543" y="184"/>
                </a:cxn>
                <a:cxn ang="0">
                  <a:pos x="564" y="153"/>
                </a:cxn>
                <a:cxn ang="0">
                  <a:pos x="560" y="123"/>
                </a:cxn>
                <a:cxn ang="0">
                  <a:pos x="595" y="96"/>
                </a:cxn>
                <a:cxn ang="0">
                  <a:pos x="587" y="80"/>
                </a:cxn>
                <a:cxn ang="0">
                  <a:pos x="512" y="80"/>
                </a:cxn>
                <a:cxn ang="0">
                  <a:pos x="549" y="34"/>
                </a:cxn>
                <a:cxn ang="0">
                  <a:pos x="539" y="0"/>
                </a:cxn>
                <a:cxn ang="0">
                  <a:pos x="466" y="0"/>
                </a:cxn>
                <a:cxn ang="0">
                  <a:pos x="0" y="0"/>
                </a:cxn>
              </a:cxnLst>
              <a:rect l="0" t="0" r="r" b="b"/>
              <a:pathLst>
                <a:path w="595" h="555">
                  <a:moveTo>
                    <a:pt x="0" y="0"/>
                  </a:moveTo>
                  <a:lnTo>
                    <a:pt x="11" y="180"/>
                  </a:lnTo>
                  <a:lnTo>
                    <a:pt x="7" y="455"/>
                  </a:lnTo>
                  <a:lnTo>
                    <a:pt x="15" y="466"/>
                  </a:lnTo>
                  <a:lnTo>
                    <a:pt x="57" y="466"/>
                  </a:lnTo>
                  <a:lnTo>
                    <a:pt x="53" y="555"/>
                  </a:lnTo>
                  <a:lnTo>
                    <a:pt x="416" y="555"/>
                  </a:lnTo>
                  <a:lnTo>
                    <a:pt x="424" y="528"/>
                  </a:lnTo>
                  <a:lnTo>
                    <a:pt x="412" y="509"/>
                  </a:lnTo>
                  <a:lnTo>
                    <a:pt x="420" y="482"/>
                  </a:lnTo>
                  <a:lnTo>
                    <a:pt x="405" y="466"/>
                  </a:lnTo>
                  <a:lnTo>
                    <a:pt x="416" y="455"/>
                  </a:lnTo>
                  <a:lnTo>
                    <a:pt x="405" y="447"/>
                  </a:lnTo>
                  <a:lnTo>
                    <a:pt x="428" y="432"/>
                  </a:lnTo>
                  <a:lnTo>
                    <a:pt x="424" y="401"/>
                  </a:lnTo>
                  <a:lnTo>
                    <a:pt x="451" y="390"/>
                  </a:lnTo>
                  <a:lnTo>
                    <a:pt x="439" y="374"/>
                  </a:lnTo>
                  <a:lnTo>
                    <a:pt x="462" y="351"/>
                  </a:lnTo>
                  <a:lnTo>
                    <a:pt x="462" y="340"/>
                  </a:lnTo>
                  <a:lnTo>
                    <a:pt x="485" y="328"/>
                  </a:lnTo>
                  <a:lnTo>
                    <a:pt x="489" y="284"/>
                  </a:lnTo>
                  <a:lnTo>
                    <a:pt x="524" y="253"/>
                  </a:lnTo>
                  <a:lnTo>
                    <a:pt x="524" y="238"/>
                  </a:lnTo>
                  <a:lnTo>
                    <a:pt x="545" y="219"/>
                  </a:lnTo>
                  <a:lnTo>
                    <a:pt x="543" y="184"/>
                  </a:lnTo>
                  <a:lnTo>
                    <a:pt x="564" y="153"/>
                  </a:lnTo>
                  <a:lnTo>
                    <a:pt x="560" y="123"/>
                  </a:lnTo>
                  <a:lnTo>
                    <a:pt x="595" y="96"/>
                  </a:lnTo>
                  <a:lnTo>
                    <a:pt x="587" y="80"/>
                  </a:lnTo>
                  <a:lnTo>
                    <a:pt x="512" y="80"/>
                  </a:lnTo>
                  <a:lnTo>
                    <a:pt x="549" y="34"/>
                  </a:lnTo>
                  <a:lnTo>
                    <a:pt x="539" y="0"/>
                  </a:lnTo>
                  <a:lnTo>
                    <a:pt x="4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92" name="Freeform 28"/>
            <p:cNvSpPr>
              <a:spLocks/>
            </p:cNvSpPr>
            <p:nvPr/>
          </p:nvSpPr>
          <p:spPr bwMode="auto">
            <a:xfrm>
              <a:off x="3122" y="2469"/>
              <a:ext cx="297" cy="2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180"/>
                </a:cxn>
                <a:cxn ang="0">
                  <a:pos x="7" y="455"/>
                </a:cxn>
                <a:cxn ang="0">
                  <a:pos x="15" y="466"/>
                </a:cxn>
                <a:cxn ang="0">
                  <a:pos x="57" y="466"/>
                </a:cxn>
                <a:cxn ang="0">
                  <a:pos x="53" y="555"/>
                </a:cxn>
                <a:cxn ang="0">
                  <a:pos x="416" y="555"/>
                </a:cxn>
                <a:cxn ang="0">
                  <a:pos x="424" y="528"/>
                </a:cxn>
                <a:cxn ang="0">
                  <a:pos x="412" y="509"/>
                </a:cxn>
                <a:cxn ang="0">
                  <a:pos x="420" y="482"/>
                </a:cxn>
                <a:cxn ang="0">
                  <a:pos x="405" y="466"/>
                </a:cxn>
                <a:cxn ang="0">
                  <a:pos x="416" y="455"/>
                </a:cxn>
                <a:cxn ang="0">
                  <a:pos x="405" y="447"/>
                </a:cxn>
                <a:cxn ang="0">
                  <a:pos x="428" y="432"/>
                </a:cxn>
                <a:cxn ang="0">
                  <a:pos x="424" y="401"/>
                </a:cxn>
                <a:cxn ang="0">
                  <a:pos x="451" y="390"/>
                </a:cxn>
                <a:cxn ang="0">
                  <a:pos x="439" y="374"/>
                </a:cxn>
                <a:cxn ang="0">
                  <a:pos x="462" y="351"/>
                </a:cxn>
                <a:cxn ang="0">
                  <a:pos x="462" y="340"/>
                </a:cxn>
                <a:cxn ang="0">
                  <a:pos x="485" y="328"/>
                </a:cxn>
                <a:cxn ang="0">
                  <a:pos x="489" y="284"/>
                </a:cxn>
                <a:cxn ang="0">
                  <a:pos x="524" y="253"/>
                </a:cxn>
                <a:cxn ang="0">
                  <a:pos x="524" y="238"/>
                </a:cxn>
                <a:cxn ang="0">
                  <a:pos x="545" y="219"/>
                </a:cxn>
                <a:cxn ang="0">
                  <a:pos x="543" y="184"/>
                </a:cxn>
                <a:cxn ang="0">
                  <a:pos x="564" y="153"/>
                </a:cxn>
                <a:cxn ang="0">
                  <a:pos x="560" y="123"/>
                </a:cxn>
                <a:cxn ang="0">
                  <a:pos x="595" y="96"/>
                </a:cxn>
                <a:cxn ang="0">
                  <a:pos x="587" y="80"/>
                </a:cxn>
                <a:cxn ang="0">
                  <a:pos x="512" y="80"/>
                </a:cxn>
                <a:cxn ang="0">
                  <a:pos x="549" y="34"/>
                </a:cxn>
                <a:cxn ang="0">
                  <a:pos x="539" y="0"/>
                </a:cxn>
                <a:cxn ang="0">
                  <a:pos x="466" y="0"/>
                </a:cxn>
              </a:cxnLst>
              <a:rect l="0" t="0" r="r" b="b"/>
              <a:pathLst>
                <a:path w="595" h="555">
                  <a:moveTo>
                    <a:pt x="0" y="0"/>
                  </a:moveTo>
                  <a:lnTo>
                    <a:pt x="11" y="180"/>
                  </a:lnTo>
                  <a:lnTo>
                    <a:pt x="7" y="455"/>
                  </a:lnTo>
                  <a:lnTo>
                    <a:pt x="15" y="466"/>
                  </a:lnTo>
                  <a:lnTo>
                    <a:pt x="57" y="466"/>
                  </a:lnTo>
                  <a:lnTo>
                    <a:pt x="53" y="555"/>
                  </a:lnTo>
                  <a:lnTo>
                    <a:pt x="416" y="555"/>
                  </a:lnTo>
                  <a:lnTo>
                    <a:pt x="424" y="528"/>
                  </a:lnTo>
                  <a:lnTo>
                    <a:pt x="412" y="509"/>
                  </a:lnTo>
                  <a:lnTo>
                    <a:pt x="420" y="482"/>
                  </a:lnTo>
                  <a:lnTo>
                    <a:pt x="405" y="466"/>
                  </a:lnTo>
                  <a:lnTo>
                    <a:pt x="416" y="455"/>
                  </a:lnTo>
                  <a:lnTo>
                    <a:pt x="405" y="447"/>
                  </a:lnTo>
                  <a:lnTo>
                    <a:pt x="428" y="432"/>
                  </a:lnTo>
                  <a:lnTo>
                    <a:pt x="424" y="401"/>
                  </a:lnTo>
                  <a:lnTo>
                    <a:pt x="451" y="390"/>
                  </a:lnTo>
                  <a:lnTo>
                    <a:pt x="439" y="374"/>
                  </a:lnTo>
                  <a:lnTo>
                    <a:pt x="462" y="351"/>
                  </a:lnTo>
                  <a:lnTo>
                    <a:pt x="462" y="340"/>
                  </a:lnTo>
                  <a:lnTo>
                    <a:pt x="485" y="328"/>
                  </a:lnTo>
                  <a:lnTo>
                    <a:pt x="489" y="284"/>
                  </a:lnTo>
                  <a:lnTo>
                    <a:pt x="524" y="253"/>
                  </a:lnTo>
                  <a:lnTo>
                    <a:pt x="524" y="238"/>
                  </a:lnTo>
                  <a:lnTo>
                    <a:pt x="545" y="219"/>
                  </a:lnTo>
                  <a:lnTo>
                    <a:pt x="543" y="184"/>
                  </a:lnTo>
                  <a:lnTo>
                    <a:pt x="564" y="153"/>
                  </a:lnTo>
                  <a:lnTo>
                    <a:pt x="560" y="123"/>
                  </a:lnTo>
                  <a:lnTo>
                    <a:pt x="595" y="96"/>
                  </a:lnTo>
                  <a:lnTo>
                    <a:pt x="587" y="80"/>
                  </a:lnTo>
                  <a:lnTo>
                    <a:pt x="512" y="80"/>
                  </a:lnTo>
                  <a:lnTo>
                    <a:pt x="549" y="34"/>
                  </a:lnTo>
                  <a:lnTo>
                    <a:pt x="539" y="0"/>
                  </a:lnTo>
                  <a:lnTo>
                    <a:pt x="466" y="0"/>
                  </a:lnTo>
                </a:path>
              </a:pathLst>
            </a:custGeom>
            <a:noFill/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93" name="Freeform 29"/>
            <p:cNvSpPr>
              <a:spLocks/>
            </p:cNvSpPr>
            <p:nvPr/>
          </p:nvSpPr>
          <p:spPr bwMode="auto">
            <a:xfrm>
              <a:off x="3064" y="2152"/>
              <a:ext cx="388" cy="3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2"/>
                </a:cxn>
                <a:cxn ang="0">
                  <a:pos x="12" y="46"/>
                </a:cxn>
                <a:cxn ang="0">
                  <a:pos x="31" y="58"/>
                </a:cxn>
                <a:cxn ang="0">
                  <a:pos x="39" y="88"/>
                </a:cxn>
                <a:cxn ang="0">
                  <a:pos x="77" y="111"/>
                </a:cxn>
                <a:cxn ang="0">
                  <a:pos x="93" y="108"/>
                </a:cxn>
                <a:cxn ang="0">
                  <a:pos x="100" y="131"/>
                </a:cxn>
                <a:cxn ang="0">
                  <a:pos x="93" y="134"/>
                </a:cxn>
                <a:cxn ang="0">
                  <a:pos x="73" y="161"/>
                </a:cxn>
                <a:cxn ang="0">
                  <a:pos x="104" y="215"/>
                </a:cxn>
                <a:cxn ang="0">
                  <a:pos x="127" y="223"/>
                </a:cxn>
                <a:cxn ang="0">
                  <a:pos x="116" y="636"/>
                </a:cxn>
                <a:cxn ang="0">
                  <a:pos x="655" y="636"/>
                </a:cxn>
                <a:cxn ang="0">
                  <a:pos x="665" y="670"/>
                </a:cxn>
                <a:cxn ang="0">
                  <a:pos x="628" y="716"/>
                </a:cxn>
                <a:cxn ang="0">
                  <a:pos x="703" y="716"/>
                </a:cxn>
                <a:cxn ang="0">
                  <a:pos x="718" y="697"/>
                </a:cxn>
                <a:cxn ang="0">
                  <a:pos x="707" y="682"/>
                </a:cxn>
                <a:cxn ang="0">
                  <a:pos x="722" y="678"/>
                </a:cxn>
                <a:cxn ang="0">
                  <a:pos x="715" y="666"/>
                </a:cxn>
                <a:cxn ang="0">
                  <a:pos x="730" y="659"/>
                </a:cxn>
                <a:cxn ang="0">
                  <a:pos x="722" y="632"/>
                </a:cxn>
                <a:cxn ang="0">
                  <a:pos x="734" y="647"/>
                </a:cxn>
                <a:cxn ang="0">
                  <a:pos x="745" y="620"/>
                </a:cxn>
                <a:cxn ang="0">
                  <a:pos x="761" y="628"/>
                </a:cxn>
                <a:cxn ang="0">
                  <a:pos x="776" y="593"/>
                </a:cxn>
                <a:cxn ang="0">
                  <a:pos x="776" y="563"/>
                </a:cxn>
                <a:cxn ang="0">
                  <a:pos x="761" y="544"/>
                </a:cxn>
                <a:cxn ang="0">
                  <a:pos x="757" y="559"/>
                </a:cxn>
                <a:cxn ang="0">
                  <a:pos x="745" y="551"/>
                </a:cxn>
                <a:cxn ang="0">
                  <a:pos x="730" y="517"/>
                </a:cxn>
                <a:cxn ang="0">
                  <a:pos x="738" y="494"/>
                </a:cxn>
                <a:cxn ang="0">
                  <a:pos x="730" y="455"/>
                </a:cxn>
                <a:cxn ang="0">
                  <a:pos x="632" y="369"/>
                </a:cxn>
                <a:cxn ang="0">
                  <a:pos x="628" y="350"/>
                </a:cxn>
                <a:cxn ang="0">
                  <a:pos x="659" y="273"/>
                </a:cxn>
                <a:cxn ang="0">
                  <a:pos x="624" y="254"/>
                </a:cxn>
                <a:cxn ang="0">
                  <a:pos x="601" y="265"/>
                </a:cxn>
                <a:cxn ang="0">
                  <a:pos x="582" y="200"/>
                </a:cxn>
                <a:cxn ang="0">
                  <a:pos x="513" y="138"/>
                </a:cxn>
                <a:cxn ang="0">
                  <a:pos x="498" y="73"/>
                </a:cxn>
                <a:cxn ang="0">
                  <a:pos x="505" y="35"/>
                </a:cxn>
                <a:cxn ang="0">
                  <a:pos x="471" y="0"/>
                </a:cxn>
                <a:cxn ang="0">
                  <a:pos x="0" y="0"/>
                </a:cxn>
              </a:cxnLst>
              <a:rect l="0" t="0" r="r" b="b"/>
              <a:pathLst>
                <a:path w="776" h="716">
                  <a:moveTo>
                    <a:pt x="0" y="0"/>
                  </a:moveTo>
                  <a:lnTo>
                    <a:pt x="8" y="12"/>
                  </a:lnTo>
                  <a:lnTo>
                    <a:pt x="12" y="46"/>
                  </a:lnTo>
                  <a:lnTo>
                    <a:pt x="31" y="58"/>
                  </a:lnTo>
                  <a:lnTo>
                    <a:pt x="39" y="88"/>
                  </a:lnTo>
                  <a:lnTo>
                    <a:pt x="77" y="111"/>
                  </a:lnTo>
                  <a:lnTo>
                    <a:pt x="93" y="108"/>
                  </a:lnTo>
                  <a:lnTo>
                    <a:pt x="100" y="131"/>
                  </a:lnTo>
                  <a:lnTo>
                    <a:pt x="93" y="134"/>
                  </a:lnTo>
                  <a:lnTo>
                    <a:pt x="73" y="161"/>
                  </a:lnTo>
                  <a:lnTo>
                    <a:pt x="104" y="215"/>
                  </a:lnTo>
                  <a:lnTo>
                    <a:pt x="127" y="223"/>
                  </a:lnTo>
                  <a:lnTo>
                    <a:pt x="116" y="636"/>
                  </a:lnTo>
                  <a:lnTo>
                    <a:pt x="655" y="636"/>
                  </a:lnTo>
                  <a:lnTo>
                    <a:pt x="665" y="670"/>
                  </a:lnTo>
                  <a:lnTo>
                    <a:pt x="628" y="716"/>
                  </a:lnTo>
                  <a:lnTo>
                    <a:pt x="703" y="716"/>
                  </a:lnTo>
                  <a:lnTo>
                    <a:pt x="718" y="697"/>
                  </a:lnTo>
                  <a:lnTo>
                    <a:pt x="707" y="682"/>
                  </a:lnTo>
                  <a:lnTo>
                    <a:pt x="722" y="678"/>
                  </a:lnTo>
                  <a:lnTo>
                    <a:pt x="715" y="666"/>
                  </a:lnTo>
                  <a:lnTo>
                    <a:pt x="730" y="659"/>
                  </a:lnTo>
                  <a:lnTo>
                    <a:pt x="722" y="632"/>
                  </a:lnTo>
                  <a:lnTo>
                    <a:pt x="734" y="647"/>
                  </a:lnTo>
                  <a:lnTo>
                    <a:pt x="745" y="620"/>
                  </a:lnTo>
                  <a:lnTo>
                    <a:pt x="761" y="628"/>
                  </a:lnTo>
                  <a:lnTo>
                    <a:pt x="776" y="593"/>
                  </a:lnTo>
                  <a:lnTo>
                    <a:pt x="776" y="563"/>
                  </a:lnTo>
                  <a:lnTo>
                    <a:pt x="761" y="544"/>
                  </a:lnTo>
                  <a:lnTo>
                    <a:pt x="757" y="559"/>
                  </a:lnTo>
                  <a:lnTo>
                    <a:pt x="745" y="551"/>
                  </a:lnTo>
                  <a:lnTo>
                    <a:pt x="730" y="517"/>
                  </a:lnTo>
                  <a:lnTo>
                    <a:pt x="738" y="494"/>
                  </a:lnTo>
                  <a:lnTo>
                    <a:pt x="730" y="455"/>
                  </a:lnTo>
                  <a:lnTo>
                    <a:pt x="632" y="369"/>
                  </a:lnTo>
                  <a:lnTo>
                    <a:pt x="628" y="350"/>
                  </a:lnTo>
                  <a:lnTo>
                    <a:pt x="659" y="273"/>
                  </a:lnTo>
                  <a:lnTo>
                    <a:pt x="624" y="254"/>
                  </a:lnTo>
                  <a:lnTo>
                    <a:pt x="601" y="265"/>
                  </a:lnTo>
                  <a:lnTo>
                    <a:pt x="582" y="200"/>
                  </a:lnTo>
                  <a:lnTo>
                    <a:pt x="513" y="138"/>
                  </a:lnTo>
                  <a:lnTo>
                    <a:pt x="498" y="73"/>
                  </a:lnTo>
                  <a:lnTo>
                    <a:pt x="505" y="35"/>
                  </a:lnTo>
                  <a:lnTo>
                    <a:pt x="4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94" name="Freeform 30"/>
            <p:cNvSpPr>
              <a:spLocks/>
            </p:cNvSpPr>
            <p:nvPr/>
          </p:nvSpPr>
          <p:spPr bwMode="auto">
            <a:xfrm>
              <a:off x="3149" y="2747"/>
              <a:ext cx="305" cy="321"/>
            </a:xfrm>
            <a:custGeom>
              <a:avLst/>
              <a:gdLst/>
              <a:ahLst/>
              <a:cxnLst>
                <a:cxn ang="0">
                  <a:pos x="553" y="443"/>
                </a:cxn>
                <a:cxn ang="0">
                  <a:pos x="486" y="420"/>
                </a:cxn>
                <a:cxn ang="0">
                  <a:pos x="455" y="428"/>
                </a:cxn>
                <a:cxn ang="0">
                  <a:pos x="452" y="455"/>
                </a:cxn>
                <a:cxn ang="0">
                  <a:pos x="471" y="474"/>
                </a:cxn>
                <a:cxn ang="0">
                  <a:pos x="519" y="459"/>
                </a:cxn>
                <a:cxn ang="0">
                  <a:pos x="526" y="486"/>
                </a:cxn>
                <a:cxn ang="0">
                  <a:pos x="534" y="489"/>
                </a:cxn>
                <a:cxn ang="0">
                  <a:pos x="576" y="463"/>
                </a:cxn>
                <a:cxn ang="0">
                  <a:pos x="588" y="470"/>
                </a:cxn>
                <a:cxn ang="0">
                  <a:pos x="580" y="509"/>
                </a:cxn>
                <a:cxn ang="0">
                  <a:pos x="546" y="557"/>
                </a:cxn>
                <a:cxn ang="0">
                  <a:pos x="611" y="618"/>
                </a:cxn>
                <a:cxn ang="0">
                  <a:pos x="599" y="633"/>
                </a:cxn>
                <a:cxn ang="0">
                  <a:pos x="592" y="637"/>
                </a:cxn>
                <a:cxn ang="0">
                  <a:pos x="580" y="641"/>
                </a:cxn>
                <a:cxn ang="0">
                  <a:pos x="557" y="603"/>
                </a:cxn>
                <a:cxn ang="0">
                  <a:pos x="515" y="572"/>
                </a:cxn>
                <a:cxn ang="0">
                  <a:pos x="500" y="576"/>
                </a:cxn>
                <a:cxn ang="0">
                  <a:pos x="486" y="618"/>
                </a:cxn>
                <a:cxn ang="0">
                  <a:pos x="425" y="607"/>
                </a:cxn>
                <a:cxn ang="0">
                  <a:pos x="405" y="618"/>
                </a:cxn>
                <a:cxn ang="0">
                  <a:pos x="352" y="603"/>
                </a:cxn>
                <a:cxn ang="0">
                  <a:pos x="325" y="557"/>
                </a:cxn>
                <a:cxn ang="0">
                  <a:pos x="260" y="516"/>
                </a:cxn>
                <a:cxn ang="0">
                  <a:pos x="240" y="516"/>
                </a:cxn>
                <a:cxn ang="0">
                  <a:pos x="236" y="541"/>
                </a:cxn>
                <a:cxn ang="0">
                  <a:pos x="217" y="553"/>
                </a:cxn>
                <a:cxn ang="0">
                  <a:pos x="167" y="549"/>
                </a:cxn>
                <a:cxn ang="0">
                  <a:pos x="87" y="520"/>
                </a:cxn>
                <a:cxn ang="0">
                  <a:pos x="16" y="530"/>
                </a:cxn>
                <a:cxn ang="0">
                  <a:pos x="4" y="512"/>
                </a:cxn>
                <a:cxn ang="0">
                  <a:pos x="29" y="474"/>
                </a:cxn>
                <a:cxn ang="0">
                  <a:pos x="29" y="393"/>
                </a:cxn>
                <a:cxn ang="0">
                  <a:pos x="60" y="317"/>
                </a:cxn>
                <a:cxn ang="0">
                  <a:pos x="21" y="228"/>
                </a:cxn>
                <a:cxn ang="0">
                  <a:pos x="21" y="199"/>
                </a:cxn>
                <a:cxn ang="0">
                  <a:pos x="0" y="165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7"/>
                </a:cxn>
                <a:cxn ang="0">
                  <a:pos x="371" y="15"/>
                </a:cxn>
                <a:cxn ang="0">
                  <a:pos x="363" y="42"/>
                </a:cxn>
                <a:cxn ang="0">
                  <a:pos x="371" y="50"/>
                </a:cxn>
                <a:cxn ang="0">
                  <a:pos x="359" y="61"/>
                </a:cxn>
                <a:cxn ang="0">
                  <a:pos x="367" y="88"/>
                </a:cxn>
                <a:cxn ang="0">
                  <a:pos x="394" y="111"/>
                </a:cxn>
                <a:cxn ang="0">
                  <a:pos x="367" y="142"/>
                </a:cxn>
                <a:cxn ang="0">
                  <a:pos x="371" y="161"/>
                </a:cxn>
                <a:cxn ang="0">
                  <a:pos x="336" y="192"/>
                </a:cxn>
                <a:cxn ang="0">
                  <a:pos x="313" y="240"/>
                </a:cxn>
                <a:cxn ang="0">
                  <a:pos x="313" y="274"/>
                </a:cxn>
                <a:cxn ang="0">
                  <a:pos x="298" y="282"/>
                </a:cxn>
                <a:cxn ang="0">
                  <a:pos x="306" y="313"/>
                </a:cxn>
                <a:cxn ang="0">
                  <a:pos x="298" y="324"/>
                </a:cxn>
                <a:cxn ang="0">
                  <a:pos x="534" y="324"/>
                </a:cxn>
                <a:cxn ang="0">
                  <a:pos x="519" y="378"/>
                </a:cxn>
                <a:cxn ang="0">
                  <a:pos x="553" y="443"/>
                </a:cxn>
              </a:cxnLst>
              <a:rect l="0" t="0" r="r" b="b"/>
              <a:pathLst>
                <a:path w="611" h="641">
                  <a:moveTo>
                    <a:pt x="553" y="443"/>
                  </a:moveTo>
                  <a:lnTo>
                    <a:pt x="486" y="420"/>
                  </a:lnTo>
                  <a:lnTo>
                    <a:pt x="455" y="428"/>
                  </a:lnTo>
                  <a:lnTo>
                    <a:pt x="452" y="455"/>
                  </a:lnTo>
                  <a:lnTo>
                    <a:pt x="471" y="474"/>
                  </a:lnTo>
                  <a:lnTo>
                    <a:pt x="519" y="459"/>
                  </a:lnTo>
                  <a:lnTo>
                    <a:pt x="526" y="486"/>
                  </a:lnTo>
                  <a:lnTo>
                    <a:pt x="534" y="489"/>
                  </a:lnTo>
                  <a:lnTo>
                    <a:pt x="576" y="463"/>
                  </a:lnTo>
                  <a:lnTo>
                    <a:pt x="588" y="470"/>
                  </a:lnTo>
                  <a:lnTo>
                    <a:pt x="580" y="509"/>
                  </a:lnTo>
                  <a:lnTo>
                    <a:pt x="546" y="557"/>
                  </a:lnTo>
                  <a:lnTo>
                    <a:pt x="611" y="618"/>
                  </a:lnTo>
                  <a:lnTo>
                    <a:pt x="599" y="633"/>
                  </a:lnTo>
                  <a:lnTo>
                    <a:pt x="592" y="637"/>
                  </a:lnTo>
                  <a:lnTo>
                    <a:pt x="580" y="641"/>
                  </a:lnTo>
                  <a:lnTo>
                    <a:pt x="557" y="603"/>
                  </a:lnTo>
                  <a:lnTo>
                    <a:pt x="515" y="572"/>
                  </a:lnTo>
                  <a:lnTo>
                    <a:pt x="500" y="576"/>
                  </a:lnTo>
                  <a:lnTo>
                    <a:pt x="486" y="618"/>
                  </a:lnTo>
                  <a:lnTo>
                    <a:pt x="425" y="607"/>
                  </a:lnTo>
                  <a:lnTo>
                    <a:pt x="405" y="618"/>
                  </a:lnTo>
                  <a:lnTo>
                    <a:pt x="352" y="603"/>
                  </a:lnTo>
                  <a:lnTo>
                    <a:pt x="325" y="557"/>
                  </a:lnTo>
                  <a:lnTo>
                    <a:pt x="260" y="516"/>
                  </a:lnTo>
                  <a:lnTo>
                    <a:pt x="240" y="516"/>
                  </a:lnTo>
                  <a:lnTo>
                    <a:pt x="236" y="541"/>
                  </a:lnTo>
                  <a:lnTo>
                    <a:pt x="217" y="553"/>
                  </a:lnTo>
                  <a:lnTo>
                    <a:pt x="167" y="549"/>
                  </a:lnTo>
                  <a:lnTo>
                    <a:pt x="87" y="520"/>
                  </a:lnTo>
                  <a:lnTo>
                    <a:pt x="16" y="530"/>
                  </a:lnTo>
                  <a:lnTo>
                    <a:pt x="4" y="512"/>
                  </a:lnTo>
                  <a:lnTo>
                    <a:pt x="29" y="474"/>
                  </a:lnTo>
                  <a:lnTo>
                    <a:pt x="29" y="393"/>
                  </a:lnTo>
                  <a:lnTo>
                    <a:pt x="60" y="317"/>
                  </a:lnTo>
                  <a:lnTo>
                    <a:pt x="21" y="228"/>
                  </a:lnTo>
                  <a:lnTo>
                    <a:pt x="21" y="199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363" y="0"/>
                  </a:lnTo>
                  <a:lnTo>
                    <a:pt x="363" y="7"/>
                  </a:lnTo>
                  <a:lnTo>
                    <a:pt x="371" y="15"/>
                  </a:lnTo>
                  <a:lnTo>
                    <a:pt x="363" y="42"/>
                  </a:lnTo>
                  <a:lnTo>
                    <a:pt x="371" y="50"/>
                  </a:lnTo>
                  <a:lnTo>
                    <a:pt x="359" y="61"/>
                  </a:lnTo>
                  <a:lnTo>
                    <a:pt x="367" y="88"/>
                  </a:lnTo>
                  <a:lnTo>
                    <a:pt x="394" y="111"/>
                  </a:lnTo>
                  <a:lnTo>
                    <a:pt x="367" y="142"/>
                  </a:lnTo>
                  <a:lnTo>
                    <a:pt x="371" y="161"/>
                  </a:lnTo>
                  <a:lnTo>
                    <a:pt x="336" y="192"/>
                  </a:lnTo>
                  <a:lnTo>
                    <a:pt x="313" y="240"/>
                  </a:lnTo>
                  <a:lnTo>
                    <a:pt x="313" y="274"/>
                  </a:lnTo>
                  <a:lnTo>
                    <a:pt x="298" y="282"/>
                  </a:lnTo>
                  <a:lnTo>
                    <a:pt x="306" y="313"/>
                  </a:lnTo>
                  <a:lnTo>
                    <a:pt x="298" y="324"/>
                  </a:lnTo>
                  <a:lnTo>
                    <a:pt x="534" y="324"/>
                  </a:lnTo>
                  <a:lnTo>
                    <a:pt x="519" y="378"/>
                  </a:lnTo>
                  <a:lnTo>
                    <a:pt x="553" y="44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95" name="Freeform 31"/>
            <p:cNvSpPr>
              <a:spLocks/>
            </p:cNvSpPr>
            <p:nvPr/>
          </p:nvSpPr>
          <p:spPr bwMode="auto">
            <a:xfrm>
              <a:off x="3494" y="2588"/>
              <a:ext cx="224" cy="381"/>
            </a:xfrm>
            <a:custGeom>
              <a:avLst/>
              <a:gdLst/>
              <a:ahLst/>
              <a:cxnLst>
                <a:cxn ang="0">
                  <a:pos x="12" y="741"/>
                </a:cxn>
                <a:cxn ang="0">
                  <a:pos x="43" y="737"/>
                </a:cxn>
                <a:cxn ang="0">
                  <a:pos x="62" y="653"/>
                </a:cxn>
                <a:cxn ang="0">
                  <a:pos x="70" y="760"/>
                </a:cxn>
                <a:cxn ang="0">
                  <a:pos x="139" y="741"/>
                </a:cxn>
                <a:cxn ang="0">
                  <a:pos x="143" y="695"/>
                </a:cxn>
                <a:cxn ang="0">
                  <a:pos x="112" y="664"/>
                </a:cxn>
                <a:cxn ang="0">
                  <a:pos x="116" y="641"/>
                </a:cxn>
                <a:cxn ang="0">
                  <a:pos x="440" y="641"/>
                </a:cxn>
                <a:cxn ang="0">
                  <a:pos x="429" y="611"/>
                </a:cxn>
                <a:cxn ang="0">
                  <a:pos x="432" y="520"/>
                </a:cxn>
                <a:cxn ang="0">
                  <a:pos x="425" y="497"/>
                </a:cxn>
                <a:cxn ang="0">
                  <a:pos x="432" y="459"/>
                </a:cxn>
                <a:cxn ang="0">
                  <a:pos x="448" y="440"/>
                </a:cxn>
                <a:cxn ang="0">
                  <a:pos x="432" y="424"/>
                </a:cxn>
                <a:cxn ang="0">
                  <a:pos x="440" y="413"/>
                </a:cxn>
                <a:cxn ang="0">
                  <a:pos x="421" y="378"/>
                </a:cxn>
                <a:cxn ang="0">
                  <a:pos x="409" y="317"/>
                </a:cxn>
                <a:cxn ang="0">
                  <a:pos x="348" y="0"/>
                </a:cxn>
                <a:cxn ang="0">
                  <a:pos x="31" y="0"/>
                </a:cxn>
                <a:cxn ang="0">
                  <a:pos x="47" y="19"/>
                </a:cxn>
                <a:cxn ang="0">
                  <a:pos x="0" y="497"/>
                </a:cxn>
                <a:cxn ang="0">
                  <a:pos x="12" y="741"/>
                </a:cxn>
              </a:cxnLst>
              <a:rect l="0" t="0" r="r" b="b"/>
              <a:pathLst>
                <a:path w="448" h="760">
                  <a:moveTo>
                    <a:pt x="12" y="741"/>
                  </a:moveTo>
                  <a:lnTo>
                    <a:pt x="43" y="737"/>
                  </a:lnTo>
                  <a:lnTo>
                    <a:pt x="62" y="653"/>
                  </a:lnTo>
                  <a:lnTo>
                    <a:pt x="70" y="760"/>
                  </a:lnTo>
                  <a:lnTo>
                    <a:pt x="139" y="741"/>
                  </a:lnTo>
                  <a:lnTo>
                    <a:pt x="143" y="695"/>
                  </a:lnTo>
                  <a:lnTo>
                    <a:pt x="112" y="664"/>
                  </a:lnTo>
                  <a:lnTo>
                    <a:pt x="116" y="641"/>
                  </a:lnTo>
                  <a:lnTo>
                    <a:pt x="440" y="641"/>
                  </a:lnTo>
                  <a:lnTo>
                    <a:pt x="429" y="611"/>
                  </a:lnTo>
                  <a:lnTo>
                    <a:pt x="432" y="520"/>
                  </a:lnTo>
                  <a:lnTo>
                    <a:pt x="425" y="497"/>
                  </a:lnTo>
                  <a:lnTo>
                    <a:pt x="432" y="459"/>
                  </a:lnTo>
                  <a:lnTo>
                    <a:pt x="448" y="440"/>
                  </a:lnTo>
                  <a:lnTo>
                    <a:pt x="432" y="424"/>
                  </a:lnTo>
                  <a:lnTo>
                    <a:pt x="440" y="413"/>
                  </a:lnTo>
                  <a:lnTo>
                    <a:pt x="421" y="378"/>
                  </a:lnTo>
                  <a:lnTo>
                    <a:pt x="409" y="317"/>
                  </a:lnTo>
                  <a:lnTo>
                    <a:pt x="348" y="0"/>
                  </a:lnTo>
                  <a:lnTo>
                    <a:pt x="31" y="0"/>
                  </a:lnTo>
                  <a:lnTo>
                    <a:pt x="47" y="19"/>
                  </a:lnTo>
                  <a:lnTo>
                    <a:pt x="0" y="497"/>
                  </a:lnTo>
                  <a:lnTo>
                    <a:pt x="12" y="741"/>
                  </a:lnTo>
                  <a:close/>
                </a:path>
              </a:pathLst>
            </a:custGeom>
            <a:solidFill>
              <a:srgbClr val="FFCC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96" name="Freeform 32"/>
            <p:cNvSpPr>
              <a:spLocks/>
            </p:cNvSpPr>
            <p:nvPr/>
          </p:nvSpPr>
          <p:spPr bwMode="auto">
            <a:xfrm>
              <a:off x="3384" y="2454"/>
              <a:ext cx="520" cy="134"/>
            </a:xfrm>
            <a:custGeom>
              <a:avLst/>
              <a:gdLst/>
              <a:ahLst/>
              <a:cxnLst>
                <a:cxn ang="0">
                  <a:pos x="1040" y="4"/>
                </a:cxn>
                <a:cxn ang="0">
                  <a:pos x="263" y="0"/>
                </a:cxn>
                <a:cxn ang="0">
                  <a:pos x="270" y="31"/>
                </a:cxn>
                <a:cxn ang="0">
                  <a:pos x="94" y="42"/>
                </a:cxn>
                <a:cxn ang="0">
                  <a:pos x="82" y="27"/>
                </a:cxn>
                <a:cxn ang="0">
                  <a:pos x="90" y="54"/>
                </a:cxn>
                <a:cxn ang="0">
                  <a:pos x="75" y="61"/>
                </a:cxn>
                <a:cxn ang="0">
                  <a:pos x="82" y="73"/>
                </a:cxn>
                <a:cxn ang="0">
                  <a:pos x="67" y="77"/>
                </a:cxn>
                <a:cxn ang="0">
                  <a:pos x="78" y="92"/>
                </a:cxn>
                <a:cxn ang="0">
                  <a:pos x="63" y="111"/>
                </a:cxn>
                <a:cxn ang="0">
                  <a:pos x="71" y="127"/>
                </a:cxn>
                <a:cxn ang="0">
                  <a:pos x="36" y="154"/>
                </a:cxn>
                <a:cxn ang="0">
                  <a:pos x="40" y="184"/>
                </a:cxn>
                <a:cxn ang="0">
                  <a:pos x="19" y="215"/>
                </a:cxn>
                <a:cxn ang="0">
                  <a:pos x="21" y="250"/>
                </a:cxn>
                <a:cxn ang="0">
                  <a:pos x="0" y="269"/>
                </a:cxn>
                <a:cxn ang="0">
                  <a:pos x="251" y="269"/>
                </a:cxn>
                <a:cxn ang="0">
                  <a:pos x="568" y="269"/>
                </a:cxn>
                <a:cxn ang="0">
                  <a:pos x="729" y="269"/>
                </a:cxn>
                <a:cxn ang="0">
                  <a:pos x="729" y="234"/>
                </a:cxn>
                <a:cxn ang="0">
                  <a:pos x="758" y="227"/>
                </a:cxn>
                <a:cxn ang="0">
                  <a:pos x="777" y="188"/>
                </a:cxn>
                <a:cxn ang="0">
                  <a:pos x="827" y="180"/>
                </a:cxn>
                <a:cxn ang="0">
                  <a:pos x="889" y="146"/>
                </a:cxn>
                <a:cxn ang="0">
                  <a:pos x="900" y="119"/>
                </a:cxn>
                <a:cxn ang="0">
                  <a:pos x="931" y="104"/>
                </a:cxn>
                <a:cxn ang="0">
                  <a:pos x="939" y="119"/>
                </a:cxn>
                <a:cxn ang="0">
                  <a:pos x="967" y="92"/>
                </a:cxn>
                <a:cxn ang="0">
                  <a:pos x="994" y="96"/>
                </a:cxn>
                <a:cxn ang="0">
                  <a:pos x="1013" y="61"/>
                </a:cxn>
                <a:cxn ang="0">
                  <a:pos x="1036" y="58"/>
                </a:cxn>
                <a:cxn ang="0">
                  <a:pos x="1040" y="4"/>
                </a:cxn>
              </a:cxnLst>
              <a:rect l="0" t="0" r="r" b="b"/>
              <a:pathLst>
                <a:path w="1040" h="269">
                  <a:moveTo>
                    <a:pt x="1040" y="4"/>
                  </a:moveTo>
                  <a:lnTo>
                    <a:pt x="263" y="0"/>
                  </a:lnTo>
                  <a:lnTo>
                    <a:pt x="270" y="31"/>
                  </a:lnTo>
                  <a:lnTo>
                    <a:pt x="94" y="42"/>
                  </a:lnTo>
                  <a:lnTo>
                    <a:pt x="82" y="27"/>
                  </a:lnTo>
                  <a:lnTo>
                    <a:pt x="90" y="54"/>
                  </a:lnTo>
                  <a:lnTo>
                    <a:pt x="75" y="61"/>
                  </a:lnTo>
                  <a:lnTo>
                    <a:pt x="82" y="73"/>
                  </a:lnTo>
                  <a:lnTo>
                    <a:pt x="67" y="77"/>
                  </a:lnTo>
                  <a:lnTo>
                    <a:pt x="78" y="92"/>
                  </a:lnTo>
                  <a:lnTo>
                    <a:pt x="63" y="111"/>
                  </a:lnTo>
                  <a:lnTo>
                    <a:pt x="71" y="127"/>
                  </a:lnTo>
                  <a:lnTo>
                    <a:pt x="36" y="154"/>
                  </a:lnTo>
                  <a:lnTo>
                    <a:pt x="40" y="184"/>
                  </a:lnTo>
                  <a:lnTo>
                    <a:pt x="19" y="215"/>
                  </a:lnTo>
                  <a:lnTo>
                    <a:pt x="21" y="250"/>
                  </a:lnTo>
                  <a:lnTo>
                    <a:pt x="0" y="269"/>
                  </a:lnTo>
                  <a:lnTo>
                    <a:pt x="251" y="269"/>
                  </a:lnTo>
                  <a:lnTo>
                    <a:pt x="568" y="269"/>
                  </a:lnTo>
                  <a:lnTo>
                    <a:pt x="729" y="269"/>
                  </a:lnTo>
                  <a:lnTo>
                    <a:pt x="729" y="234"/>
                  </a:lnTo>
                  <a:lnTo>
                    <a:pt x="758" y="227"/>
                  </a:lnTo>
                  <a:lnTo>
                    <a:pt x="777" y="188"/>
                  </a:lnTo>
                  <a:lnTo>
                    <a:pt x="827" y="180"/>
                  </a:lnTo>
                  <a:lnTo>
                    <a:pt x="889" y="146"/>
                  </a:lnTo>
                  <a:lnTo>
                    <a:pt x="900" y="119"/>
                  </a:lnTo>
                  <a:lnTo>
                    <a:pt x="931" y="104"/>
                  </a:lnTo>
                  <a:lnTo>
                    <a:pt x="939" y="119"/>
                  </a:lnTo>
                  <a:lnTo>
                    <a:pt x="967" y="92"/>
                  </a:lnTo>
                  <a:lnTo>
                    <a:pt x="994" y="96"/>
                  </a:lnTo>
                  <a:lnTo>
                    <a:pt x="1013" y="61"/>
                  </a:lnTo>
                  <a:lnTo>
                    <a:pt x="1036" y="58"/>
                  </a:lnTo>
                  <a:lnTo>
                    <a:pt x="1040" y="4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97" name="Freeform 33"/>
            <p:cNvSpPr>
              <a:spLocks/>
            </p:cNvSpPr>
            <p:nvPr/>
          </p:nvSpPr>
          <p:spPr bwMode="auto">
            <a:xfrm>
              <a:off x="3297" y="2588"/>
              <a:ext cx="220" cy="381"/>
            </a:xfrm>
            <a:custGeom>
              <a:avLst/>
              <a:gdLst/>
              <a:ahLst/>
              <a:cxnLst>
                <a:cxn ang="0">
                  <a:pos x="405" y="741"/>
                </a:cxn>
                <a:cxn ang="0">
                  <a:pos x="328" y="733"/>
                </a:cxn>
                <a:cxn ang="0">
                  <a:pos x="255" y="760"/>
                </a:cxn>
                <a:cxn ang="0">
                  <a:pos x="221" y="695"/>
                </a:cxn>
                <a:cxn ang="0">
                  <a:pos x="236" y="641"/>
                </a:cxn>
                <a:cxn ang="0">
                  <a:pos x="0" y="641"/>
                </a:cxn>
                <a:cxn ang="0">
                  <a:pos x="8" y="630"/>
                </a:cxn>
                <a:cxn ang="0">
                  <a:pos x="0" y="599"/>
                </a:cxn>
                <a:cxn ang="0">
                  <a:pos x="15" y="591"/>
                </a:cxn>
                <a:cxn ang="0">
                  <a:pos x="15" y="557"/>
                </a:cxn>
                <a:cxn ang="0">
                  <a:pos x="38" y="509"/>
                </a:cxn>
                <a:cxn ang="0">
                  <a:pos x="73" y="478"/>
                </a:cxn>
                <a:cxn ang="0">
                  <a:pos x="69" y="459"/>
                </a:cxn>
                <a:cxn ang="0">
                  <a:pos x="96" y="428"/>
                </a:cxn>
                <a:cxn ang="0">
                  <a:pos x="69" y="405"/>
                </a:cxn>
                <a:cxn ang="0">
                  <a:pos x="61" y="378"/>
                </a:cxn>
                <a:cxn ang="0">
                  <a:pos x="73" y="367"/>
                </a:cxn>
                <a:cxn ang="0">
                  <a:pos x="65" y="359"/>
                </a:cxn>
                <a:cxn ang="0">
                  <a:pos x="73" y="332"/>
                </a:cxn>
                <a:cxn ang="0">
                  <a:pos x="65" y="324"/>
                </a:cxn>
                <a:cxn ang="0">
                  <a:pos x="65" y="317"/>
                </a:cxn>
                <a:cxn ang="0">
                  <a:pos x="73" y="290"/>
                </a:cxn>
                <a:cxn ang="0">
                  <a:pos x="61" y="271"/>
                </a:cxn>
                <a:cxn ang="0">
                  <a:pos x="69" y="244"/>
                </a:cxn>
                <a:cxn ang="0">
                  <a:pos x="54" y="228"/>
                </a:cxn>
                <a:cxn ang="0">
                  <a:pos x="65" y="217"/>
                </a:cxn>
                <a:cxn ang="0">
                  <a:pos x="54" y="209"/>
                </a:cxn>
                <a:cxn ang="0">
                  <a:pos x="77" y="194"/>
                </a:cxn>
                <a:cxn ang="0">
                  <a:pos x="73" y="163"/>
                </a:cxn>
                <a:cxn ang="0">
                  <a:pos x="100" y="152"/>
                </a:cxn>
                <a:cxn ang="0">
                  <a:pos x="88" y="136"/>
                </a:cxn>
                <a:cxn ang="0">
                  <a:pos x="111" y="113"/>
                </a:cxn>
                <a:cxn ang="0">
                  <a:pos x="111" y="102"/>
                </a:cxn>
                <a:cxn ang="0">
                  <a:pos x="134" y="90"/>
                </a:cxn>
                <a:cxn ang="0">
                  <a:pos x="138" y="46"/>
                </a:cxn>
                <a:cxn ang="0">
                  <a:pos x="173" y="15"/>
                </a:cxn>
                <a:cxn ang="0">
                  <a:pos x="173" y="0"/>
                </a:cxn>
                <a:cxn ang="0">
                  <a:pos x="424" y="0"/>
                </a:cxn>
                <a:cxn ang="0">
                  <a:pos x="440" y="19"/>
                </a:cxn>
                <a:cxn ang="0">
                  <a:pos x="393" y="497"/>
                </a:cxn>
                <a:cxn ang="0">
                  <a:pos x="405" y="741"/>
                </a:cxn>
              </a:cxnLst>
              <a:rect l="0" t="0" r="r" b="b"/>
              <a:pathLst>
                <a:path w="440" h="760">
                  <a:moveTo>
                    <a:pt x="405" y="741"/>
                  </a:moveTo>
                  <a:lnTo>
                    <a:pt x="328" y="733"/>
                  </a:lnTo>
                  <a:lnTo>
                    <a:pt x="255" y="760"/>
                  </a:lnTo>
                  <a:lnTo>
                    <a:pt x="221" y="695"/>
                  </a:lnTo>
                  <a:lnTo>
                    <a:pt x="236" y="641"/>
                  </a:lnTo>
                  <a:lnTo>
                    <a:pt x="0" y="641"/>
                  </a:lnTo>
                  <a:lnTo>
                    <a:pt x="8" y="630"/>
                  </a:lnTo>
                  <a:lnTo>
                    <a:pt x="0" y="599"/>
                  </a:lnTo>
                  <a:lnTo>
                    <a:pt x="15" y="591"/>
                  </a:lnTo>
                  <a:lnTo>
                    <a:pt x="15" y="557"/>
                  </a:lnTo>
                  <a:lnTo>
                    <a:pt x="38" y="509"/>
                  </a:lnTo>
                  <a:lnTo>
                    <a:pt x="73" y="478"/>
                  </a:lnTo>
                  <a:lnTo>
                    <a:pt x="69" y="459"/>
                  </a:lnTo>
                  <a:lnTo>
                    <a:pt x="96" y="428"/>
                  </a:lnTo>
                  <a:lnTo>
                    <a:pt x="69" y="405"/>
                  </a:lnTo>
                  <a:lnTo>
                    <a:pt x="61" y="378"/>
                  </a:lnTo>
                  <a:lnTo>
                    <a:pt x="73" y="367"/>
                  </a:lnTo>
                  <a:lnTo>
                    <a:pt x="65" y="359"/>
                  </a:lnTo>
                  <a:lnTo>
                    <a:pt x="73" y="332"/>
                  </a:lnTo>
                  <a:lnTo>
                    <a:pt x="65" y="324"/>
                  </a:lnTo>
                  <a:lnTo>
                    <a:pt x="65" y="317"/>
                  </a:lnTo>
                  <a:lnTo>
                    <a:pt x="73" y="290"/>
                  </a:lnTo>
                  <a:lnTo>
                    <a:pt x="61" y="271"/>
                  </a:lnTo>
                  <a:lnTo>
                    <a:pt x="69" y="244"/>
                  </a:lnTo>
                  <a:lnTo>
                    <a:pt x="54" y="228"/>
                  </a:lnTo>
                  <a:lnTo>
                    <a:pt x="65" y="217"/>
                  </a:lnTo>
                  <a:lnTo>
                    <a:pt x="54" y="209"/>
                  </a:lnTo>
                  <a:lnTo>
                    <a:pt x="77" y="194"/>
                  </a:lnTo>
                  <a:lnTo>
                    <a:pt x="73" y="163"/>
                  </a:lnTo>
                  <a:lnTo>
                    <a:pt x="100" y="152"/>
                  </a:lnTo>
                  <a:lnTo>
                    <a:pt x="88" y="136"/>
                  </a:lnTo>
                  <a:lnTo>
                    <a:pt x="111" y="113"/>
                  </a:lnTo>
                  <a:lnTo>
                    <a:pt x="111" y="102"/>
                  </a:lnTo>
                  <a:lnTo>
                    <a:pt x="134" y="90"/>
                  </a:lnTo>
                  <a:lnTo>
                    <a:pt x="138" y="46"/>
                  </a:lnTo>
                  <a:lnTo>
                    <a:pt x="173" y="15"/>
                  </a:lnTo>
                  <a:lnTo>
                    <a:pt x="173" y="0"/>
                  </a:lnTo>
                  <a:lnTo>
                    <a:pt x="424" y="0"/>
                  </a:lnTo>
                  <a:lnTo>
                    <a:pt x="440" y="19"/>
                  </a:lnTo>
                  <a:lnTo>
                    <a:pt x="393" y="497"/>
                  </a:lnTo>
                  <a:lnTo>
                    <a:pt x="405" y="741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98" name="Freeform 34"/>
            <p:cNvSpPr>
              <a:spLocks/>
            </p:cNvSpPr>
            <p:nvPr/>
          </p:nvSpPr>
          <p:spPr bwMode="auto">
            <a:xfrm>
              <a:off x="3240" y="1679"/>
              <a:ext cx="325" cy="329"/>
            </a:xfrm>
            <a:custGeom>
              <a:avLst/>
              <a:gdLst/>
              <a:ahLst/>
              <a:cxnLst>
                <a:cxn ang="0">
                  <a:pos x="276" y="39"/>
                </a:cxn>
                <a:cxn ang="0">
                  <a:pos x="230" y="42"/>
                </a:cxn>
                <a:cxn ang="0">
                  <a:pos x="230" y="0"/>
                </a:cxn>
                <a:cxn ang="0">
                  <a:pos x="146" y="31"/>
                </a:cxn>
                <a:cxn ang="0">
                  <a:pos x="107" y="35"/>
                </a:cxn>
                <a:cxn ang="0">
                  <a:pos x="96" y="23"/>
                </a:cxn>
                <a:cxn ang="0">
                  <a:pos x="73" y="27"/>
                </a:cxn>
                <a:cxn ang="0">
                  <a:pos x="69" y="115"/>
                </a:cxn>
                <a:cxn ang="0">
                  <a:pos x="23" y="138"/>
                </a:cxn>
                <a:cxn ang="0">
                  <a:pos x="0" y="188"/>
                </a:cxn>
                <a:cxn ang="0">
                  <a:pos x="27" y="211"/>
                </a:cxn>
                <a:cxn ang="0">
                  <a:pos x="15" y="234"/>
                </a:cxn>
                <a:cxn ang="0">
                  <a:pos x="7" y="315"/>
                </a:cxn>
                <a:cxn ang="0">
                  <a:pos x="53" y="354"/>
                </a:cxn>
                <a:cxn ang="0">
                  <a:pos x="92" y="361"/>
                </a:cxn>
                <a:cxn ang="0">
                  <a:pos x="119" y="405"/>
                </a:cxn>
                <a:cxn ang="0">
                  <a:pos x="169" y="436"/>
                </a:cxn>
                <a:cxn ang="0">
                  <a:pos x="184" y="501"/>
                </a:cxn>
                <a:cxn ang="0">
                  <a:pos x="203" y="617"/>
                </a:cxn>
                <a:cxn ang="0">
                  <a:pos x="242" y="632"/>
                </a:cxn>
                <a:cxn ang="0">
                  <a:pos x="249" y="659"/>
                </a:cxn>
                <a:cxn ang="0">
                  <a:pos x="570" y="659"/>
                </a:cxn>
                <a:cxn ang="0">
                  <a:pos x="562" y="544"/>
                </a:cxn>
                <a:cxn ang="0">
                  <a:pos x="581" y="478"/>
                </a:cxn>
                <a:cxn ang="0">
                  <a:pos x="604" y="346"/>
                </a:cxn>
                <a:cxn ang="0">
                  <a:pos x="651" y="254"/>
                </a:cxn>
                <a:cxn ang="0">
                  <a:pos x="616" y="269"/>
                </a:cxn>
                <a:cxn ang="0">
                  <a:pos x="608" y="300"/>
                </a:cxn>
                <a:cxn ang="0">
                  <a:pos x="547" y="346"/>
                </a:cxn>
                <a:cxn ang="0">
                  <a:pos x="566" y="296"/>
                </a:cxn>
                <a:cxn ang="0">
                  <a:pos x="589" y="261"/>
                </a:cxn>
                <a:cxn ang="0">
                  <a:pos x="574" y="250"/>
                </a:cxn>
                <a:cxn ang="0">
                  <a:pos x="578" y="219"/>
                </a:cxn>
                <a:cxn ang="0">
                  <a:pos x="555" y="223"/>
                </a:cxn>
                <a:cxn ang="0">
                  <a:pos x="562" y="173"/>
                </a:cxn>
                <a:cxn ang="0">
                  <a:pos x="528" y="154"/>
                </a:cxn>
                <a:cxn ang="0">
                  <a:pos x="528" y="135"/>
                </a:cxn>
                <a:cxn ang="0">
                  <a:pos x="309" y="73"/>
                </a:cxn>
                <a:cxn ang="0">
                  <a:pos x="299" y="50"/>
                </a:cxn>
                <a:cxn ang="0">
                  <a:pos x="276" y="39"/>
                </a:cxn>
              </a:cxnLst>
              <a:rect l="0" t="0" r="r" b="b"/>
              <a:pathLst>
                <a:path w="651" h="659">
                  <a:moveTo>
                    <a:pt x="276" y="39"/>
                  </a:moveTo>
                  <a:lnTo>
                    <a:pt x="230" y="42"/>
                  </a:lnTo>
                  <a:lnTo>
                    <a:pt x="230" y="0"/>
                  </a:lnTo>
                  <a:lnTo>
                    <a:pt x="146" y="31"/>
                  </a:lnTo>
                  <a:lnTo>
                    <a:pt x="107" y="35"/>
                  </a:lnTo>
                  <a:lnTo>
                    <a:pt x="96" y="23"/>
                  </a:lnTo>
                  <a:lnTo>
                    <a:pt x="73" y="27"/>
                  </a:lnTo>
                  <a:lnTo>
                    <a:pt x="69" y="115"/>
                  </a:lnTo>
                  <a:lnTo>
                    <a:pt x="23" y="138"/>
                  </a:lnTo>
                  <a:lnTo>
                    <a:pt x="0" y="188"/>
                  </a:lnTo>
                  <a:lnTo>
                    <a:pt x="27" y="211"/>
                  </a:lnTo>
                  <a:lnTo>
                    <a:pt x="15" y="234"/>
                  </a:lnTo>
                  <a:lnTo>
                    <a:pt x="7" y="315"/>
                  </a:lnTo>
                  <a:lnTo>
                    <a:pt x="53" y="354"/>
                  </a:lnTo>
                  <a:lnTo>
                    <a:pt x="92" y="361"/>
                  </a:lnTo>
                  <a:lnTo>
                    <a:pt x="119" y="405"/>
                  </a:lnTo>
                  <a:lnTo>
                    <a:pt x="169" y="436"/>
                  </a:lnTo>
                  <a:lnTo>
                    <a:pt x="184" y="501"/>
                  </a:lnTo>
                  <a:lnTo>
                    <a:pt x="203" y="617"/>
                  </a:lnTo>
                  <a:lnTo>
                    <a:pt x="242" y="632"/>
                  </a:lnTo>
                  <a:lnTo>
                    <a:pt x="249" y="659"/>
                  </a:lnTo>
                  <a:lnTo>
                    <a:pt x="570" y="659"/>
                  </a:lnTo>
                  <a:lnTo>
                    <a:pt x="562" y="544"/>
                  </a:lnTo>
                  <a:lnTo>
                    <a:pt x="581" y="478"/>
                  </a:lnTo>
                  <a:lnTo>
                    <a:pt x="604" y="346"/>
                  </a:lnTo>
                  <a:lnTo>
                    <a:pt x="651" y="254"/>
                  </a:lnTo>
                  <a:lnTo>
                    <a:pt x="616" y="269"/>
                  </a:lnTo>
                  <a:lnTo>
                    <a:pt x="608" y="300"/>
                  </a:lnTo>
                  <a:lnTo>
                    <a:pt x="547" y="346"/>
                  </a:lnTo>
                  <a:lnTo>
                    <a:pt x="566" y="296"/>
                  </a:lnTo>
                  <a:lnTo>
                    <a:pt x="589" y="261"/>
                  </a:lnTo>
                  <a:lnTo>
                    <a:pt x="574" y="250"/>
                  </a:lnTo>
                  <a:lnTo>
                    <a:pt x="578" y="219"/>
                  </a:lnTo>
                  <a:lnTo>
                    <a:pt x="555" y="223"/>
                  </a:lnTo>
                  <a:lnTo>
                    <a:pt x="562" y="173"/>
                  </a:lnTo>
                  <a:lnTo>
                    <a:pt x="528" y="154"/>
                  </a:lnTo>
                  <a:lnTo>
                    <a:pt x="528" y="135"/>
                  </a:lnTo>
                  <a:lnTo>
                    <a:pt x="309" y="73"/>
                  </a:lnTo>
                  <a:lnTo>
                    <a:pt x="299" y="50"/>
                  </a:lnTo>
                  <a:lnTo>
                    <a:pt x="276" y="39"/>
                  </a:ln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499" name="Freeform 35"/>
            <p:cNvSpPr>
              <a:spLocks/>
            </p:cNvSpPr>
            <p:nvPr/>
          </p:nvSpPr>
          <p:spPr bwMode="auto">
            <a:xfrm>
              <a:off x="3313" y="2008"/>
              <a:ext cx="235" cy="425"/>
            </a:xfrm>
            <a:custGeom>
              <a:avLst/>
              <a:gdLst/>
              <a:ahLst/>
              <a:cxnLst>
                <a:cxn ang="0">
                  <a:pos x="7" y="321"/>
                </a:cxn>
                <a:cxn ang="0">
                  <a:pos x="0" y="359"/>
                </a:cxn>
                <a:cxn ang="0">
                  <a:pos x="15" y="424"/>
                </a:cxn>
                <a:cxn ang="0">
                  <a:pos x="84" y="486"/>
                </a:cxn>
                <a:cxn ang="0">
                  <a:pos x="103" y="551"/>
                </a:cxn>
                <a:cxn ang="0">
                  <a:pos x="126" y="540"/>
                </a:cxn>
                <a:cxn ang="0">
                  <a:pos x="161" y="559"/>
                </a:cxn>
                <a:cxn ang="0">
                  <a:pos x="130" y="636"/>
                </a:cxn>
                <a:cxn ang="0">
                  <a:pos x="134" y="655"/>
                </a:cxn>
                <a:cxn ang="0">
                  <a:pos x="232" y="741"/>
                </a:cxn>
                <a:cxn ang="0">
                  <a:pos x="240" y="780"/>
                </a:cxn>
                <a:cxn ang="0">
                  <a:pos x="232" y="803"/>
                </a:cxn>
                <a:cxn ang="0">
                  <a:pos x="247" y="837"/>
                </a:cxn>
                <a:cxn ang="0">
                  <a:pos x="259" y="845"/>
                </a:cxn>
                <a:cxn ang="0">
                  <a:pos x="263" y="830"/>
                </a:cxn>
                <a:cxn ang="0">
                  <a:pos x="278" y="849"/>
                </a:cxn>
                <a:cxn ang="0">
                  <a:pos x="274" y="833"/>
                </a:cxn>
                <a:cxn ang="0">
                  <a:pos x="293" y="810"/>
                </a:cxn>
                <a:cxn ang="0">
                  <a:pos x="351" y="833"/>
                </a:cxn>
                <a:cxn ang="0">
                  <a:pos x="362" y="822"/>
                </a:cxn>
                <a:cxn ang="0">
                  <a:pos x="355" y="783"/>
                </a:cxn>
                <a:cxn ang="0">
                  <a:pos x="401" y="768"/>
                </a:cxn>
                <a:cxn ang="0">
                  <a:pos x="393" y="741"/>
                </a:cxn>
                <a:cxn ang="0">
                  <a:pos x="409" y="714"/>
                </a:cxn>
                <a:cxn ang="0">
                  <a:pos x="401" y="707"/>
                </a:cxn>
                <a:cxn ang="0">
                  <a:pos x="409" y="707"/>
                </a:cxn>
                <a:cxn ang="0">
                  <a:pos x="409" y="674"/>
                </a:cxn>
                <a:cxn ang="0">
                  <a:pos x="420" y="666"/>
                </a:cxn>
                <a:cxn ang="0">
                  <a:pos x="416" y="651"/>
                </a:cxn>
                <a:cxn ang="0">
                  <a:pos x="455" y="612"/>
                </a:cxn>
                <a:cxn ang="0">
                  <a:pos x="470" y="574"/>
                </a:cxn>
                <a:cxn ang="0">
                  <a:pos x="466" y="543"/>
                </a:cxn>
                <a:cxn ang="0">
                  <a:pos x="447" y="516"/>
                </a:cxn>
                <a:cxn ang="0">
                  <a:pos x="466" y="474"/>
                </a:cxn>
                <a:cxn ang="0">
                  <a:pos x="462" y="115"/>
                </a:cxn>
                <a:cxn ang="0">
                  <a:pos x="428" y="31"/>
                </a:cxn>
                <a:cxn ang="0">
                  <a:pos x="424" y="0"/>
                </a:cxn>
                <a:cxn ang="0">
                  <a:pos x="103" y="0"/>
                </a:cxn>
                <a:cxn ang="0">
                  <a:pos x="157" y="54"/>
                </a:cxn>
                <a:cxn ang="0">
                  <a:pos x="161" y="73"/>
                </a:cxn>
                <a:cxn ang="0">
                  <a:pos x="157" y="100"/>
                </a:cxn>
                <a:cxn ang="0">
                  <a:pos x="138" y="138"/>
                </a:cxn>
                <a:cxn ang="0">
                  <a:pos x="57" y="165"/>
                </a:cxn>
                <a:cxn ang="0">
                  <a:pos x="50" y="188"/>
                </a:cxn>
                <a:cxn ang="0">
                  <a:pos x="69" y="209"/>
                </a:cxn>
                <a:cxn ang="0">
                  <a:pos x="69" y="228"/>
                </a:cxn>
                <a:cxn ang="0">
                  <a:pos x="42" y="271"/>
                </a:cxn>
                <a:cxn ang="0">
                  <a:pos x="11" y="290"/>
                </a:cxn>
                <a:cxn ang="0">
                  <a:pos x="15" y="317"/>
                </a:cxn>
                <a:cxn ang="0">
                  <a:pos x="7" y="321"/>
                </a:cxn>
              </a:cxnLst>
              <a:rect l="0" t="0" r="r" b="b"/>
              <a:pathLst>
                <a:path w="470" h="849">
                  <a:moveTo>
                    <a:pt x="7" y="321"/>
                  </a:moveTo>
                  <a:lnTo>
                    <a:pt x="0" y="359"/>
                  </a:lnTo>
                  <a:lnTo>
                    <a:pt x="15" y="424"/>
                  </a:lnTo>
                  <a:lnTo>
                    <a:pt x="84" y="486"/>
                  </a:lnTo>
                  <a:lnTo>
                    <a:pt x="103" y="551"/>
                  </a:lnTo>
                  <a:lnTo>
                    <a:pt x="126" y="540"/>
                  </a:lnTo>
                  <a:lnTo>
                    <a:pt x="161" y="559"/>
                  </a:lnTo>
                  <a:lnTo>
                    <a:pt x="130" y="636"/>
                  </a:lnTo>
                  <a:lnTo>
                    <a:pt x="134" y="655"/>
                  </a:lnTo>
                  <a:lnTo>
                    <a:pt x="232" y="741"/>
                  </a:lnTo>
                  <a:lnTo>
                    <a:pt x="240" y="780"/>
                  </a:lnTo>
                  <a:lnTo>
                    <a:pt x="232" y="803"/>
                  </a:lnTo>
                  <a:lnTo>
                    <a:pt x="247" y="837"/>
                  </a:lnTo>
                  <a:lnTo>
                    <a:pt x="259" y="845"/>
                  </a:lnTo>
                  <a:lnTo>
                    <a:pt x="263" y="830"/>
                  </a:lnTo>
                  <a:lnTo>
                    <a:pt x="278" y="849"/>
                  </a:lnTo>
                  <a:lnTo>
                    <a:pt x="274" y="833"/>
                  </a:lnTo>
                  <a:lnTo>
                    <a:pt x="293" y="810"/>
                  </a:lnTo>
                  <a:lnTo>
                    <a:pt x="351" y="833"/>
                  </a:lnTo>
                  <a:lnTo>
                    <a:pt x="362" y="822"/>
                  </a:lnTo>
                  <a:lnTo>
                    <a:pt x="355" y="783"/>
                  </a:lnTo>
                  <a:lnTo>
                    <a:pt x="401" y="768"/>
                  </a:lnTo>
                  <a:lnTo>
                    <a:pt x="393" y="741"/>
                  </a:lnTo>
                  <a:lnTo>
                    <a:pt x="409" y="714"/>
                  </a:lnTo>
                  <a:lnTo>
                    <a:pt x="401" y="707"/>
                  </a:lnTo>
                  <a:lnTo>
                    <a:pt x="409" y="707"/>
                  </a:lnTo>
                  <a:lnTo>
                    <a:pt x="409" y="674"/>
                  </a:lnTo>
                  <a:lnTo>
                    <a:pt x="420" y="666"/>
                  </a:lnTo>
                  <a:lnTo>
                    <a:pt x="416" y="651"/>
                  </a:lnTo>
                  <a:lnTo>
                    <a:pt x="455" y="612"/>
                  </a:lnTo>
                  <a:lnTo>
                    <a:pt x="470" y="574"/>
                  </a:lnTo>
                  <a:lnTo>
                    <a:pt x="466" y="543"/>
                  </a:lnTo>
                  <a:lnTo>
                    <a:pt x="447" y="516"/>
                  </a:lnTo>
                  <a:lnTo>
                    <a:pt x="466" y="474"/>
                  </a:lnTo>
                  <a:lnTo>
                    <a:pt x="462" y="115"/>
                  </a:lnTo>
                  <a:lnTo>
                    <a:pt x="428" y="31"/>
                  </a:lnTo>
                  <a:lnTo>
                    <a:pt x="424" y="0"/>
                  </a:lnTo>
                  <a:lnTo>
                    <a:pt x="103" y="0"/>
                  </a:lnTo>
                  <a:lnTo>
                    <a:pt x="157" y="54"/>
                  </a:lnTo>
                  <a:lnTo>
                    <a:pt x="161" y="73"/>
                  </a:lnTo>
                  <a:lnTo>
                    <a:pt x="157" y="100"/>
                  </a:lnTo>
                  <a:lnTo>
                    <a:pt x="138" y="138"/>
                  </a:lnTo>
                  <a:lnTo>
                    <a:pt x="57" y="165"/>
                  </a:lnTo>
                  <a:lnTo>
                    <a:pt x="50" y="188"/>
                  </a:lnTo>
                  <a:lnTo>
                    <a:pt x="69" y="209"/>
                  </a:lnTo>
                  <a:lnTo>
                    <a:pt x="69" y="228"/>
                  </a:lnTo>
                  <a:lnTo>
                    <a:pt x="42" y="271"/>
                  </a:lnTo>
                  <a:lnTo>
                    <a:pt x="11" y="290"/>
                  </a:lnTo>
                  <a:lnTo>
                    <a:pt x="15" y="317"/>
                  </a:lnTo>
                  <a:lnTo>
                    <a:pt x="7" y="321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00" name="Freeform 36"/>
            <p:cNvSpPr>
              <a:spLocks/>
            </p:cNvSpPr>
            <p:nvPr/>
          </p:nvSpPr>
          <p:spPr bwMode="auto">
            <a:xfrm>
              <a:off x="3948" y="2024"/>
              <a:ext cx="349" cy="197"/>
            </a:xfrm>
            <a:custGeom>
              <a:avLst/>
              <a:gdLst/>
              <a:ahLst/>
              <a:cxnLst>
                <a:cxn ang="0">
                  <a:pos x="589" y="42"/>
                </a:cxn>
                <a:cxn ang="0">
                  <a:pos x="84" y="42"/>
                </a:cxn>
                <a:cxn ang="0">
                  <a:pos x="80" y="0"/>
                </a:cxn>
                <a:cxn ang="0">
                  <a:pos x="0" y="46"/>
                </a:cxn>
                <a:cxn ang="0">
                  <a:pos x="23" y="393"/>
                </a:cxn>
                <a:cxn ang="0">
                  <a:pos x="378" y="393"/>
                </a:cxn>
                <a:cxn ang="0">
                  <a:pos x="577" y="393"/>
                </a:cxn>
                <a:cxn ang="0">
                  <a:pos x="593" y="370"/>
                </a:cxn>
                <a:cxn ang="0">
                  <a:pos x="624" y="378"/>
                </a:cxn>
                <a:cxn ang="0">
                  <a:pos x="654" y="366"/>
                </a:cxn>
                <a:cxn ang="0">
                  <a:pos x="696" y="320"/>
                </a:cxn>
                <a:cxn ang="0">
                  <a:pos x="654" y="282"/>
                </a:cxn>
                <a:cxn ang="0">
                  <a:pos x="650" y="263"/>
                </a:cxn>
                <a:cxn ang="0">
                  <a:pos x="639" y="259"/>
                </a:cxn>
                <a:cxn ang="0">
                  <a:pos x="635" y="228"/>
                </a:cxn>
                <a:cxn ang="0">
                  <a:pos x="647" y="213"/>
                </a:cxn>
                <a:cxn ang="0">
                  <a:pos x="639" y="194"/>
                </a:cxn>
                <a:cxn ang="0">
                  <a:pos x="666" y="153"/>
                </a:cxn>
                <a:cxn ang="0">
                  <a:pos x="681" y="138"/>
                </a:cxn>
                <a:cxn ang="0">
                  <a:pos x="647" y="119"/>
                </a:cxn>
                <a:cxn ang="0">
                  <a:pos x="627" y="65"/>
                </a:cxn>
                <a:cxn ang="0">
                  <a:pos x="589" y="42"/>
                </a:cxn>
              </a:cxnLst>
              <a:rect l="0" t="0" r="r" b="b"/>
              <a:pathLst>
                <a:path w="696" h="393">
                  <a:moveTo>
                    <a:pt x="589" y="42"/>
                  </a:moveTo>
                  <a:lnTo>
                    <a:pt x="84" y="42"/>
                  </a:lnTo>
                  <a:lnTo>
                    <a:pt x="80" y="0"/>
                  </a:lnTo>
                  <a:lnTo>
                    <a:pt x="0" y="46"/>
                  </a:lnTo>
                  <a:lnTo>
                    <a:pt x="23" y="393"/>
                  </a:lnTo>
                  <a:lnTo>
                    <a:pt x="378" y="393"/>
                  </a:lnTo>
                  <a:lnTo>
                    <a:pt x="577" y="393"/>
                  </a:lnTo>
                  <a:lnTo>
                    <a:pt x="593" y="370"/>
                  </a:lnTo>
                  <a:lnTo>
                    <a:pt x="624" y="378"/>
                  </a:lnTo>
                  <a:lnTo>
                    <a:pt x="654" y="366"/>
                  </a:lnTo>
                  <a:lnTo>
                    <a:pt x="696" y="320"/>
                  </a:lnTo>
                  <a:lnTo>
                    <a:pt x="654" y="282"/>
                  </a:lnTo>
                  <a:lnTo>
                    <a:pt x="650" y="263"/>
                  </a:lnTo>
                  <a:lnTo>
                    <a:pt x="639" y="259"/>
                  </a:lnTo>
                  <a:lnTo>
                    <a:pt x="635" y="228"/>
                  </a:lnTo>
                  <a:lnTo>
                    <a:pt x="647" y="213"/>
                  </a:lnTo>
                  <a:lnTo>
                    <a:pt x="639" y="194"/>
                  </a:lnTo>
                  <a:lnTo>
                    <a:pt x="666" y="153"/>
                  </a:lnTo>
                  <a:lnTo>
                    <a:pt x="681" y="138"/>
                  </a:lnTo>
                  <a:lnTo>
                    <a:pt x="647" y="119"/>
                  </a:lnTo>
                  <a:lnTo>
                    <a:pt x="627" y="65"/>
                  </a:lnTo>
                  <a:lnTo>
                    <a:pt x="589" y="4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01" name="Freeform 37"/>
            <p:cNvSpPr>
              <a:spLocks/>
            </p:cNvSpPr>
            <p:nvPr/>
          </p:nvSpPr>
          <p:spPr bwMode="auto">
            <a:xfrm>
              <a:off x="4398" y="1798"/>
              <a:ext cx="101" cy="189"/>
            </a:xfrm>
            <a:custGeom>
              <a:avLst/>
              <a:gdLst/>
              <a:ahLst/>
              <a:cxnLst>
                <a:cxn ang="0">
                  <a:pos x="204" y="329"/>
                </a:cxn>
                <a:cxn ang="0">
                  <a:pos x="169" y="279"/>
                </a:cxn>
                <a:cxn ang="0">
                  <a:pos x="142" y="140"/>
                </a:cxn>
                <a:cxn ang="0">
                  <a:pos x="115" y="0"/>
                </a:cxn>
                <a:cxn ang="0">
                  <a:pos x="85" y="4"/>
                </a:cxn>
                <a:cxn ang="0">
                  <a:pos x="73" y="43"/>
                </a:cxn>
                <a:cxn ang="0">
                  <a:pos x="73" y="54"/>
                </a:cxn>
                <a:cxn ang="0">
                  <a:pos x="65" y="77"/>
                </a:cxn>
                <a:cxn ang="0">
                  <a:pos x="73" y="108"/>
                </a:cxn>
                <a:cxn ang="0">
                  <a:pos x="31" y="140"/>
                </a:cxn>
                <a:cxn ang="0">
                  <a:pos x="27" y="194"/>
                </a:cxn>
                <a:cxn ang="0">
                  <a:pos x="4" y="256"/>
                </a:cxn>
                <a:cxn ang="0">
                  <a:pos x="0" y="363"/>
                </a:cxn>
                <a:cxn ang="0">
                  <a:pos x="12" y="379"/>
                </a:cxn>
                <a:cxn ang="0">
                  <a:pos x="150" y="379"/>
                </a:cxn>
                <a:cxn ang="0">
                  <a:pos x="188" y="356"/>
                </a:cxn>
                <a:cxn ang="0">
                  <a:pos x="200" y="359"/>
                </a:cxn>
                <a:cxn ang="0">
                  <a:pos x="204" y="329"/>
                </a:cxn>
              </a:cxnLst>
              <a:rect l="0" t="0" r="r" b="b"/>
              <a:pathLst>
                <a:path w="204" h="379">
                  <a:moveTo>
                    <a:pt x="204" y="329"/>
                  </a:moveTo>
                  <a:lnTo>
                    <a:pt x="169" y="279"/>
                  </a:lnTo>
                  <a:lnTo>
                    <a:pt x="142" y="140"/>
                  </a:lnTo>
                  <a:lnTo>
                    <a:pt x="115" y="0"/>
                  </a:lnTo>
                  <a:lnTo>
                    <a:pt x="85" y="4"/>
                  </a:lnTo>
                  <a:lnTo>
                    <a:pt x="73" y="43"/>
                  </a:lnTo>
                  <a:lnTo>
                    <a:pt x="73" y="54"/>
                  </a:lnTo>
                  <a:lnTo>
                    <a:pt x="65" y="77"/>
                  </a:lnTo>
                  <a:lnTo>
                    <a:pt x="73" y="108"/>
                  </a:lnTo>
                  <a:lnTo>
                    <a:pt x="31" y="140"/>
                  </a:lnTo>
                  <a:lnTo>
                    <a:pt x="27" y="194"/>
                  </a:lnTo>
                  <a:lnTo>
                    <a:pt x="4" y="256"/>
                  </a:lnTo>
                  <a:lnTo>
                    <a:pt x="0" y="363"/>
                  </a:lnTo>
                  <a:lnTo>
                    <a:pt x="12" y="379"/>
                  </a:lnTo>
                  <a:lnTo>
                    <a:pt x="150" y="379"/>
                  </a:lnTo>
                  <a:lnTo>
                    <a:pt x="188" y="356"/>
                  </a:lnTo>
                  <a:lnTo>
                    <a:pt x="200" y="359"/>
                  </a:lnTo>
                  <a:lnTo>
                    <a:pt x="204" y="329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02" name="Freeform 38"/>
            <p:cNvSpPr>
              <a:spLocks/>
            </p:cNvSpPr>
            <p:nvPr/>
          </p:nvSpPr>
          <p:spPr bwMode="auto">
            <a:xfrm>
              <a:off x="4331" y="1819"/>
              <a:ext cx="103" cy="168"/>
            </a:xfrm>
            <a:custGeom>
              <a:avLst/>
              <a:gdLst/>
              <a:ahLst/>
              <a:cxnLst>
                <a:cxn ang="0">
                  <a:pos x="144" y="336"/>
                </a:cxn>
                <a:cxn ang="0">
                  <a:pos x="132" y="320"/>
                </a:cxn>
                <a:cxn ang="0">
                  <a:pos x="136" y="213"/>
                </a:cxn>
                <a:cxn ang="0">
                  <a:pos x="159" y="151"/>
                </a:cxn>
                <a:cxn ang="0">
                  <a:pos x="163" y="97"/>
                </a:cxn>
                <a:cxn ang="0">
                  <a:pos x="205" y="65"/>
                </a:cxn>
                <a:cxn ang="0">
                  <a:pos x="197" y="34"/>
                </a:cxn>
                <a:cxn ang="0">
                  <a:pos x="205" y="11"/>
                </a:cxn>
                <a:cxn ang="0">
                  <a:pos x="205" y="0"/>
                </a:cxn>
                <a:cxn ang="0">
                  <a:pos x="0" y="0"/>
                </a:cxn>
                <a:cxn ang="0">
                  <a:pos x="7" y="53"/>
                </a:cxn>
                <a:cxn ang="0">
                  <a:pos x="17" y="80"/>
                </a:cxn>
                <a:cxn ang="0">
                  <a:pos x="7" y="136"/>
                </a:cxn>
                <a:cxn ang="0">
                  <a:pos x="21" y="182"/>
                </a:cxn>
                <a:cxn ang="0">
                  <a:pos x="17" y="197"/>
                </a:cxn>
                <a:cxn ang="0">
                  <a:pos x="40" y="213"/>
                </a:cxn>
                <a:cxn ang="0">
                  <a:pos x="55" y="336"/>
                </a:cxn>
                <a:cxn ang="0">
                  <a:pos x="144" y="336"/>
                </a:cxn>
              </a:cxnLst>
              <a:rect l="0" t="0" r="r" b="b"/>
              <a:pathLst>
                <a:path w="205" h="336">
                  <a:moveTo>
                    <a:pt x="144" y="336"/>
                  </a:moveTo>
                  <a:lnTo>
                    <a:pt x="132" y="320"/>
                  </a:lnTo>
                  <a:lnTo>
                    <a:pt x="136" y="213"/>
                  </a:lnTo>
                  <a:lnTo>
                    <a:pt x="159" y="151"/>
                  </a:lnTo>
                  <a:lnTo>
                    <a:pt x="163" y="97"/>
                  </a:lnTo>
                  <a:lnTo>
                    <a:pt x="205" y="65"/>
                  </a:lnTo>
                  <a:lnTo>
                    <a:pt x="197" y="34"/>
                  </a:lnTo>
                  <a:lnTo>
                    <a:pt x="205" y="11"/>
                  </a:lnTo>
                  <a:lnTo>
                    <a:pt x="205" y="0"/>
                  </a:lnTo>
                  <a:lnTo>
                    <a:pt x="0" y="0"/>
                  </a:lnTo>
                  <a:lnTo>
                    <a:pt x="7" y="53"/>
                  </a:lnTo>
                  <a:lnTo>
                    <a:pt x="17" y="80"/>
                  </a:lnTo>
                  <a:lnTo>
                    <a:pt x="7" y="136"/>
                  </a:lnTo>
                  <a:lnTo>
                    <a:pt x="21" y="182"/>
                  </a:lnTo>
                  <a:lnTo>
                    <a:pt x="17" y="197"/>
                  </a:lnTo>
                  <a:lnTo>
                    <a:pt x="40" y="213"/>
                  </a:lnTo>
                  <a:lnTo>
                    <a:pt x="55" y="336"/>
                  </a:lnTo>
                  <a:lnTo>
                    <a:pt x="144" y="336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03" name="Freeform 39"/>
            <p:cNvSpPr>
              <a:spLocks/>
            </p:cNvSpPr>
            <p:nvPr/>
          </p:nvSpPr>
          <p:spPr bwMode="auto">
            <a:xfrm>
              <a:off x="4253" y="2093"/>
              <a:ext cx="93" cy="183"/>
            </a:xfrm>
            <a:custGeom>
              <a:avLst/>
              <a:gdLst/>
              <a:ahLst/>
              <a:cxnLst>
                <a:cxn ang="0">
                  <a:pos x="8" y="278"/>
                </a:cxn>
                <a:cxn ang="0">
                  <a:pos x="39" y="313"/>
                </a:cxn>
                <a:cxn ang="0">
                  <a:pos x="92" y="332"/>
                </a:cxn>
                <a:cxn ang="0">
                  <a:pos x="100" y="367"/>
                </a:cxn>
                <a:cxn ang="0">
                  <a:pos x="115" y="347"/>
                </a:cxn>
                <a:cxn ang="0">
                  <a:pos x="165" y="263"/>
                </a:cxn>
                <a:cxn ang="0">
                  <a:pos x="167" y="221"/>
                </a:cxn>
                <a:cxn ang="0">
                  <a:pos x="179" y="213"/>
                </a:cxn>
                <a:cxn ang="0">
                  <a:pos x="186" y="171"/>
                </a:cxn>
                <a:cxn ang="0">
                  <a:pos x="150" y="125"/>
                </a:cxn>
                <a:cxn ang="0">
                  <a:pos x="165" y="102"/>
                </a:cxn>
                <a:cxn ang="0">
                  <a:pos x="171" y="59"/>
                </a:cxn>
                <a:cxn ang="0">
                  <a:pos x="73" y="0"/>
                </a:cxn>
                <a:cxn ang="0">
                  <a:pos x="58" y="15"/>
                </a:cxn>
                <a:cxn ang="0">
                  <a:pos x="31" y="56"/>
                </a:cxn>
                <a:cxn ang="0">
                  <a:pos x="39" y="75"/>
                </a:cxn>
                <a:cxn ang="0">
                  <a:pos x="27" y="90"/>
                </a:cxn>
                <a:cxn ang="0">
                  <a:pos x="31" y="121"/>
                </a:cxn>
                <a:cxn ang="0">
                  <a:pos x="42" y="125"/>
                </a:cxn>
                <a:cxn ang="0">
                  <a:pos x="46" y="144"/>
                </a:cxn>
                <a:cxn ang="0">
                  <a:pos x="88" y="182"/>
                </a:cxn>
                <a:cxn ang="0">
                  <a:pos x="46" y="228"/>
                </a:cxn>
                <a:cxn ang="0">
                  <a:pos x="16" y="240"/>
                </a:cxn>
                <a:cxn ang="0">
                  <a:pos x="0" y="271"/>
                </a:cxn>
                <a:cxn ang="0">
                  <a:pos x="8" y="278"/>
                </a:cxn>
              </a:cxnLst>
              <a:rect l="0" t="0" r="r" b="b"/>
              <a:pathLst>
                <a:path w="186" h="367">
                  <a:moveTo>
                    <a:pt x="8" y="278"/>
                  </a:moveTo>
                  <a:lnTo>
                    <a:pt x="39" y="313"/>
                  </a:lnTo>
                  <a:lnTo>
                    <a:pt x="92" y="332"/>
                  </a:lnTo>
                  <a:lnTo>
                    <a:pt x="100" y="367"/>
                  </a:lnTo>
                  <a:lnTo>
                    <a:pt x="115" y="347"/>
                  </a:lnTo>
                  <a:lnTo>
                    <a:pt x="165" y="263"/>
                  </a:lnTo>
                  <a:lnTo>
                    <a:pt x="167" y="221"/>
                  </a:lnTo>
                  <a:lnTo>
                    <a:pt x="179" y="213"/>
                  </a:lnTo>
                  <a:lnTo>
                    <a:pt x="186" y="171"/>
                  </a:lnTo>
                  <a:lnTo>
                    <a:pt x="150" y="125"/>
                  </a:lnTo>
                  <a:lnTo>
                    <a:pt x="165" y="102"/>
                  </a:lnTo>
                  <a:lnTo>
                    <a:pt x="171" y="59"/>
                  </a:lnTo>
                  <a:lnTo>
                    <a:pt x="73" y="0"/>
                  </a:lnTo>
                  <a:lnTo>
                    <a:pt x="58" y="15"/>
                  </a:lnTo>
                  <a:lnTo>
                    <a:pt x="31" y="56"/>
                  </a:lnTo>
                  <a:lnTo>
                    <a:pt x="39" y="75"/>
                  </a:lnTo>
                  <a:lnTo>
                    <a:pt x="27" y="90"/>
                  </a:lnTo>
                  <a:lnTo>
                    <a:pt x="31" y="121"/>
                  </a:lnTo>
                  <a:lnTo>
                    <a:pt x="42" y="125"/>
                  </a:lnTo>
                  <a:lnTo>
                    <a:pt x="46" y="144"/>
                  </a:lnTo>
                  <a:lnTo>
                    <a:pt x="88" y="182"/>
                  </a:lnTo>
                  <a:lnTo>
                    <a:pt x="46" y="228"/>
                  </a:lnTo>
                  <a:lnTo>
                    <a:pt x="16" y="240"/>
                  </a:lnTo>
                  <a:lnTo>
                    <a:pt x="0" y="271"/>
                  </a:lnTo>
                  <a:lnTo>
                    <a:pt x="8" y="278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04" name="Freeform 40"/>
            <p:cNvSpPr>
              <a:spLocks/>
            </p:cNvSpPr>
            <p:nvPr/>
          </p:nvSpPr>
          <p:spPr bwMode="auto">
            <a:xfrm>
              <a:off x="4449" y="2041"/>
              <a:ext cx="39" cy="56"/>
            </a:xfrm>
            <a:custGeom>
              <a:avLst/>
              <a:gdLst/>
              <a:ahLst/>
              <a:cxnLst>
                <a:cxn ang="0">
                  <a:pos x="11" y="112"/>
                </a:cxn>
                <a:cxn ang="0">
                  <a:pos x="65" y="89"/>
                </a:cxn>
                <a:cxn ang="0">
                  <a:pos x="77" y="50"/>
                </a:cxn>
                <a:cxn ang="0">
                  <a:pos x="61" y="39"/>
                </a:cxn>
                <a:cxn ang="0">
                  <a:pos x="46" y="0"/>
                </a:cxn>
                <a:cxn ang="0">
                  <a:pos x="0" y="0"/>
                </a:cxn>
                <a:cxn ang="0">
                  <a:pos x="11" y="112"/>
                </a:cxn>
              </a:cxnLst>
              <a:rect l="0" t="0" r="r" b="b"/>
              <a:pathLst>
                <a:path w="77" h="112">
                  <a:moveTo>
                    <a:pt x="11" y="112"/>
                  </a:moveTo>
                  <a:lnTo>
                    <a:pt x="65" y="89"/>
                  </a:lnTo>
                  <a:lnTo>
                    <a:pt x="77" y="50"/>
                  </a:lnTo>
                  <a:lnTo>
                    <a:pt x="61" y="39"/>
                  </a:lnTo>
                  <a:lnTo>
                    <a:pt x="46" y="0"/>
                  </a:lnTo>
                  <a:lnTo>
                    <a:pt x="0" y="0"/>
                  </a:lnTo>
                  <a:lnTo>
                    <a:pt x="11" y="11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05" name="Freeform 41"/>
            <p:cNvSpPr>
              <a:spLocks/>
            </p:cNvSpPr>
            <p:nvPr/>
          </p:nvSpPr>
          <p:spPr bwMode="auto">
            <a:xfrm>
              <a:off x="4348" y="2041"/>
              <a:ext cx="107" cy="78"/>
            </a:xfrm>
            <a:custGeom>
              <a:avLst/>
              <a:gdLst/>
              <a:ahLst/>
              <a:cxnLst>
                <a:cxn ang="0">
                  <a:pos x="8" y="156"/>
                </a:cxn>
                <a:cxn ang="0">
                  <a:pos x="81" y="135"/>
                </a:cxn>
                <a:cxn ang="0">
                  <a:pos x="104" y="115"/>
                </a:cxn>
                <a:cxn ang="0">
                  <a:pos x="158" y="115"/>
                </a:cxn>
                <a:cxn ang="0">
                  <a:pos x="215" y="112"/>
                </a:cxn>
                <a:cxn ang="0">
                  <a:pos x="204" y="0"/>
                </a:cxn>
                <a:cxn ang="0">
                  <a:pos x="12" y="0"/>
                </a:cxn>
                <a:cxn ang="0">
                  <a:pos x="16" y="112"/>
                </a:cxn>
                <a:cxn ang="0">
                  <a:pos x="23" y="127"/>
                </a:cxn>
                <a:cxn ang="0">
                  <a:pos x="0" y="144"/>
                </a:cxn>
                <a:cxn ang="0">
                  <a:pos x="8" y="156"/>
                </a:cxn>
              </a:cxnLst>
              <a:rect l="0" t="0" r="r" b="b"/>
              <a:pathLst>
                <a:path w="215" h="156">
                  <a:moveTo>
                    <a:pt x="8" y="156"/>
                  </a:moveTo>
                  <a:lnTo>
                    <a:pt x="81" y="135"/>
                  </a:lnTo>
                  <a:lnTo>
                    <a:pt x="104" y="115"/>
                  </a:lnTo>
                  <a:lnTo>
                    <a:pt x="158" y="115"/>
                  </a:lnTo>
                  <a:lnTo>
                    <a:pt x="215" y="112"/>
                  </a:lnTo>
                  <a:lnTo>
                    <a:pt x="204" y="0"/>
                  </a:lnTo>
                  <a:lnTo>
                    <a:pt x="12" y="0"/>
                  </a:lnTo>
                  <a:lnTo>
                    <a:pt x="16" y="112"/>
                  </a:lnTo>
                  <a:lnTo>
                    <a:pt x="23" y="127"/>
                  </a:lnTo>
                  <a:lnTo>
                    <a:pt x="0" y="144"/>
                  </a:lnTo>
                  <a:lnTo>
                    <a:pt x="8" y="156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06" name="Freeform 42"/>
            <p:cNvSpPr>
              <a:spLocks/>
            </p:cNvSpPr>
            <p:nvPr/>
          </p:nvSpPr>
          <p:spPr bwMode="auto">
            <a:xfrm>
              <a:off x="3842" y="2148"/>
              <a:ext cx="284" cy="268"/>
            </a:xfrm>
            <a:custGeom>
              <a:avLst/>
              <a:gdLst/>
              <a:ahLst/>
              <a:cxnLst>
                <a:cxn ang="0">
                  <a:pos x="0" y="346"/>
                </a:cxn>
                <a:cxn ang="0">
                  <a:pos x="35" y="342"/>
                </a:cxn>
                <a:cxn ang="0">
                  <a:pos x="60" y="254"/>
                </a:cxn>
                <a:cxn ang="0">
                  <a:pos x="75" y="258"/>
                </a:cxn>
                <a:cxn ang="0">
                  <a:pos x="75" y="273"/>
                </a:cxn>
                <a:cxn ang="0">
                  <a:pos x="95" y="265"/>
                </a:cxn>
                <a:cxn ang="0">
                  <a:pos x="87" y="242"/>
                </a:cxn>
                <a:cxn ang="0">
                  <a:pos x="102" y="215"/>
                </a:cxn>
                <a:cxn ang="0">
                  <a:pos x="129" y="192"/>
                </a:cxn>
                <a:cxn ang="0">
                  <a:pos x="137" y="204"/>
                </a:cxn>
                <a:cxn ang="0">
                  <a:pos x="156" y="192"/>
                </a:cxn>
                <a:cxn ang="0">
                  <a:pos x="194" y="162"/>
                </a:cxn>
                <a:cxn ang="0">
                  <a:pos x="217" y="54"/>
                </a:cxn>
                <a:cxn ang="0">
                  <a:pos x="210" y="8"/>
                </a:cxn>
                <a:cxn ang="0">
                  <a:pos x="229" y="0"/>
                </a:cxn>
                <a:cxn ang="0">
                  <a:pos x="237" y="146"/>
                </a:cxn>
                <a:cxn ang="0">
                  <a:pos x="359" y="146"/>
                </a:cxn>
                <a:cxn ang="0">
                  <a:pos x="363" y="223"/>
                </a:cxn>
                <a:cxn ang="0">
                  <a:pos x="406" y="185"/>
                </a:cxn>
                <a:cxn ang="0">
                  <a:pos x="425" y="185"/>
                </a:cxn>
                <a:cxn ang="0">
                  <a:pos x="440" y="158"/>
                </a:cxn>
                <a:cxn ang="0">
                  <a:pos x="467" y="173"/>
                </a:cxn>
                <a:cxn ang="0">
                  <a:pos x="482" y="173"/>
                </a:cxn>
                <a:cxn ang="0">
                  <a:pos x="486" y="162"/>
                </a:cxn>
                <a:cxn ang="0">
                  <a:pos x="513" y="146"/>
                </a:cxn>
                <a:cxn ang="0">
                  <a:pos x="550" y="162"/>
                </a:cxn>
                <a:cxn ang="0">
                  <a:pos x="569" y="204"/>
                </a:cxn>
                <a:cxn ang="0">
                  <a:pos x="561" y="235"/>
                </a:cxn>
                <a:cxn ang="0">
                  <a:pos x="498" y="185"/>
                </a:cxn>
                <a:cxn ang="0">
                  <a:pos x="490" y="231"/>
                </a:cxn>
                <a:cxn ang="0">
                  <a:pos x="440" y="288"/>
                </a:cxn>
                <a:cxn ang="0">
                  <a:pos x="425" y="281"/>
                </a:cxn>
                <a:cxn ang="0">
                  <a:pos x="394" y="346"/>
                </a:cxn>
                <a:cxn ang="0">
                  <a:pos x="348" y="319"/>
                </a:cxn>
                <a:cxn ang="0">
                  <a:pos x="336" y="369"/>
                </a:cxn>
                <a:cxn ang="0">
                  <a:pos x="283" y="459"/>
                </a:cxn>
                <a:cxn ang="0">
                  <a:pos x="290" y="467"/>
                </a:cxn>
                <a:cxn ang="0">
                  <a:pos x="287" y="486"/>
                </a:cxn>
                <a:cxn ang="0">
                  <a:pos x="267" y="498"/>
                </a:cxn>
                <a:cxn ang="0">
                  <a:pos x="217" y="502"/>
                </a:cxn>
                <a:cxn ang="0">
                  <a:pos x="214" y="517"/>
                </a:cxn>
                <a:cxn ang="0">
                  <a:pos x="175" y="528"/>
                </a:cxn>
                <a:cxn ang="0">
                  <a:pos x="156" y="513"/>
                </a:cxn>
                <a:cxn ang="0">
                  <a:pos x="125" y="536"/>
                </a:cxn>
                <a:cxn ang="0">
                  <a:pos x="91" y="509"/>
                </a:cxn>
                <a:cxn ang="0">
                  <a:pos x="83" y="482"/>
                </a:cxn>
                <a:cxn ang="0">
                  <a:pos x="47" y="463"/>
                </a:cxn>
                <a:cxn ang="0">
                  <a:pos x="0" y="388"/>
                </a:cxn>
                <a:cxn ang="0">
                  <a:pos x="0" y="346"/>
                </a:cxn>
              </a:cxnLst>
              <a:rect l="0" t="0" r="r" b="b"/>
              <a:pathLst>
                <a:path w="569" h="536">
                  <a:moveTo>
                    <a:pt x="0" y="346"/>
                  </a:moveTo>
                  <a:lnTo>
                    <a:pt x="35" y="342"/>
                  </a:lnTo>
                  <a:lnTo>
                    <a:pt x="60" y="254"/>
                  </a:lnTo>
                  <a:lnTo>
                    <a:pt x="75" y="258"/>
                  </a:lnTo>
                  <a:lnTo>
                    <a:pt x="75" y="273"/>
                  </a:lnTo>
                  <a:lnTo>
                    <a:pt x="95" y="265"/>
                  </a:lnTo>
                  <a:lnTo>
                    <a:pt x="87" y="242"/>
                  </a:lnTo>
                  <a:lnTo>
                    <a:pt x="102" y="215"/>
                  </a:lnTo>
                  <a:lnTo>
                    <a:pt x="129" y="192"/>
                  </a:lnTo>
                  <a:lnTo>
                    <a:pt x="137" y="204"/>
                  </a:lnTo>
                  <a:lnTo>
                    <a:pt x="156" y="192"/>
                  </a:lnTo>
                  <a:lnTo>
                    <a:pt x="194" y="162"/>
                  </a:lnTo>
                  <a:lnTo>
                    <a:pt x="217" y="54"/>
                  </a:lnTo>
                  <a:lnTo>
                    <a:pt x="210" y="8"/>
                  </a:lnTo>
                  <a:lnTo>
                    <a:pt x="229" y="0"/>
                  </a:lnTo>
                  <a:lnTo>
                    <a:pt x="237" y="146"/>
                  </a:lnTo>
                  <a:lnTo>
                    <a:pt x="359" y="146"/>
                  </a:lnTo>
                  <a:lnTo>
                    <a:pt x="363" y="223"/>
                  </a:lnTo>
                  <a:lnTo>
                    <a:pt x="406" y="185"/>
                  </a:lnTo>
                  <a:lnTo>
                    <a:pt x="425" y="185"/>
                  </a:lnTo>
                  <a:lnTo>
                    <a:pt x="440" y="158"/>
                  </a:lnTo>
                  <a:lnTo>
                    <a:pt x="467" y="173"/>
                  </a:lnTo>
                  <a:lnTo>
                    <a:pt x="482" y="173"/>
                  </a:lnTo>
                  <a:lnTo>
                    <a:pt x="486" y="162"/>
                  </a:lnTo>
                  <a:lnTo>
                    <a:pt x="513" y="146"/>
                  </a:lnTo>
                  <a:lnTo>
                    <a:pt x="550" y="162"/>
                  </a:lnTo>
                  <a:lnTo>
                    <a:pt x="569" y="204"/>
                  </a:lnTo>
                  <a:lnTo>
                    <a:pt x="561" y="235"/>
                  </a:lnTo>
                  <a:lnTo>
                    <a:pt x="498" y="185"/>
                  </a:lnTo>
                  <a:lnTo>
                    <a:pt x="490" y="231"/>
                  </a:lnTo>
                  <a:lnTo>
                    <a:pt x="440" y="288"/>
                  </a:lnTo>
                  <a:lnTo>
                    <a:pt x="425" y="281"/>
                  </a:lnTo>
                  <a:lnTo>
                    <a:pt x="394" y="346"/>
                  </a:lnTo>
                  <a:lnTo>
                    <a:pt x="348" y="319"/>
                  </a:lnTo>
                  <a:lnTo>
                    <a:pt x="336" y="369"/>
                  </a:lnTo>
                  <a:lnTo>
                    <a:pt x="283" y="459"/>
                  </a:lnTo>
                  <a:lnTo>
                    <a:pt x="290" y="467"/>
                  </a:lnTo>
                  <a:lnTo>
                    <a:pt x="287" y="486"/>
                  </a:lnTo>
                  <a:lnTo>
                    <a:pt x="267" y="498"/>
                  </a:lnTo>
                  <a:lnTo>
                    <a:pt x="217" y="502"/>
                  </a:lnTo>
                  <a:lnTo>
                    <a:pt x="214" y="517"/>
                  </a:lnTo>
                  <a:lnTo>
                    <a:pt x="175" y="528"/>
                  </a:lnTo>
                  <a:lnTo>
                    <a:pt x="156" y="513"/>
                  </a:lnTo>
                  <a:lnTo>
                    <a:pt x="125" y="536"/>
                  </a:lnTo>
                  <a:lnTo>
                    <a:pt x="91" y="509"/>
                  </a:lnTo>
                  <a:lnTo>
                    <a:pt x="83" y="482"/>
                  </a:lnTo>
                  <a:lnTo>
                    <a:pt x="47" y="463"/>
                  </a:lnTo>
                  <a:lnTo>
                    <a:pt x="0" y="388"/>
                  </a:lnTo>
                  <a:lnTo>
                    <a:pt x="0" y="346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07" name="Freeform 43"/>
            <p:cNvSpPr>
              <a:spLocks/>
            </p:cNvSpPr>
            <p:nvPr/>
          </p:nvSpPr>
          <p:spPr bwMode="auto">
            <a:xfrm>
              <a:off x="3701" y="2047"/>
              <a:ext cx="255" cy="274"/>
            </a:xfrm>
            <a:custGeom>
              <a:avLst/>
              <a:gdLst/>
              <a:ahLst/>
              <a:cxnLst>
                <a:cxn ang="0">
                  <a:pos x="19" y="436"/>
                </a:cxn>
                <a:cxn ang="0">
                  <a:pos x="12" y="439"/>
                </a:cxn>
                <a:cxn ang="0">
                  <a:pos x="0" y="38"/>
                </a:cxn>
                <a:cxn ang="0">
                  <a:pos x="160" y="38"/>
                </a:cxn>
                <a:cxn ang="0">
                  <a:pos x="282" y="80"/>
                </a:cxn>
                <a:cxn ang="0">
                  <a:pos x="354" y="65"/>
                </a:cxn>
                <a:cxn ang="0">
                  <a:pos x="423" y="23"/>
                </a:cxn>
                <a:cxn ang="0">
                  <a:pos x="496" y="0"/>
                </a:cxn>
                <a:cxn ang="0">
                  <a:pos x="511" y="201"/>
                </a:cxn>
                <a:cxn ang="0">
                  <a:pos x="492" y="209"/>
                </a:cxn>
                <a:cxn ang="0">
                  <a:pos x="499" y="255"/>
                </a:cxn>
                <a:cxn ang="0">
                  <a:pos x="476" y="363"/>
                </a:cxn>
                <a:cxn ang="0">
                  <a:pos x="438" y="393"/>
                </a:cxn>
                <a:cxn ang="0">
                  <a:pos x="419" y="405"/>
                </a:cxn>
                <a:cxn ang="0">
                  <a:pos x="411" y="393"/>
                </a:cxn>
                <a:cxn ang="0">
                  <a:pos x="384" y="416"/>
                </a:cxn>
                <a:cxn ang="0">
                  <a:pos x="369" y="443"/>
                </a:cxn>
                <a:cxn ang="0">
                  <a:pos x="377" y="466"/>
                </a:cxn>
                <a:cxn ang="0">
                  <a:pos x="357" y="474"/>
                </a:cxn>
                <a:cxn ang="0">
                  <a:pos x="357" y="459"/>
                </a:cxn>
                <a:cxn ang="0">
                  <a:pos x="342" y="455"/>
                </a:cxn>
                <a:cxn ang="0">
                  <a:pos x="317" y="543"/>
                </a:cxn>
                <a:cxn ang="0">
                  <a:pos x="282" y="547"/>
                </a:cxn>
                <a:cxn ang="0">
                  <a:pos x="252" y="520"/>
                </a:cxn>
                <a:cxn ang="0">
                  <a:pos x="244" y="497"/>
                </a:cxn>
                <a:cxn ang="0">
                  <a:pos x="217" y="516"/>
                </a:cxn>
                <a:cxn ang="0">
                  <a:pos x="198" y="520"/>
                </a:cxn>
                <a:cxn ang="0">
                  <a:pos x="175" y="501"/>
                </a:cxn>
                <a:cxn ang="0">
                  <a:pos x="156" y="512"/>
                </a:cxn>
                <a:cxn ang="0">
                  <a:pos x="144" y="512"/>
                </a:cxn>
                <a:cxn ang="0">
                  <a:pos x="129" y="493"/>
                </a:cxn>
                <a:cxn ang="0">
                  <a:pos x="85" y="482"/>
                </a:cxn>
                <a:cxn ang="0">
                  <a:pos x="58" y="439"/>
                </a:cxn>
                <a:cxn ang="0">
                  <a:pos x="19" y="436"/>
                </a:cxn>
              </a:cxnLst>
              <a:rect l="0" t="0" r="r" b="b"/>
              <a:pathLst>
                <a:path w="511" h="547">
                  <a:moveTo>
                    <a:pt x="19" y="436"/>
                  </a:moveTo>
                  <a:lnTo>
                    <a:pt x="12" y="439"/>
                  </a:lnTo>
                  <a:lnTo>
                    <a:pt x="0" y="38"/>
                  </a:lnTo>
                  <a:lnTo>
                    <a:pt x="160" y="38"/>
                  </a:lnTo>
                  <a:lnTo>
                    <a:pt x="282" y="80"/>
                  </a:lnTo>
                  <a:lnTo>
                    <a:pt x="354" y="65"/>
                  </a:lnTo>
                  <a:lnTo>
                    <a:pt x="423" y="23"/>
                  </a:lnTo>
                  <a:lnTo>
                    <a:pt x="496" y="0"/>
                  </a:lnTo>
                  <a:lnTo>
                    <a:pt x="511" y="201"/>
                  </a:lnTo>
                  <a:lnTo>
                    <a:pt x="492" y="209"/>
                  </a:lnTo>
                  <a:lnTo>
                    <a:pt x="499" y="255"/>
                  </a:lnTo>
                  <a:lnTo>
                    <a:pt x="476" y="363"/>
                  </a:lnTo>
                  <a:lnTo>
                    <a:pt x="438" y="393"/>
                  </a:lnTo>
                  <a:lnTo>
                    <a:pt x="419" y="405"/>
                  </a:lnTo>
                  <a:lnTo>
                    <a:pt x="411" y="393"/>
                  </a:lnTo>
                  <a:lnTo>
                    <a:pt x="384" y="416"/>
                  </a:lnTo>
                  <a:lnTo>
                    <a:pt x="369" y="443"/>
                  </a:lnTo>
                  <a:lnTo>
                    <a:pt x="377" y="466"/>
                  </a:lnTo>
                  <a:lnTo>
                    <a:pt x="357" y="474"/>
                  </a:lnTo>
                  <a:lnTo>
                    <a:pt x="357" y="459"/>
                  </a:lnTo>
                  <a:lnTo>
                    <a:pt x="342" y="455"/>
                  </a:lnTo>
                  <a:lnTo>
                    <a:pt x="317" y="543"/>
                  </a:lnTo>
                  <a:lnTo>
                    <a:pt x="282" y="547"/>
                  </a:lnTo>
                  <a:lnTo>
                    <a:pt x="252" y="520"/>
                  </a:lnTo>
                  <a:lnTo>
                    <a:pt x="244" y="497"/>
                  </a:lnTo>
                  <a:lnTo>
                    <a:pt x="217" y="516"/>
                  </a:lnTo>
                  <a:lnTo>
                    <a:pt x="198" y="520"/>
                  </a:lnTo>
                  <a:lnTo>
                    <a:pt x="175" y="501"/>
                  </a:lnTo>
                  <a:lnTo>
                    <a:pt x="156" y="512"/>
                  </a:lnTo>
                  <a:lnTo>
                    <a:pt x="144" y="512"/>
                  </a:lnTo>
                  <a:lnTo>
                    <a:pt x="129" y="493"/>
                  </a:lnTo>
                  <a:lnTo>
                    <a:pt x="85" y="482"/>
                  </a:lnTo>
                  <a:lnTo>
                    <a:pt x="58" y="439"/>
                  </a:lnTo>
                  <a:lnTo>
                    <a:pt x="19" y="436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08" name="Freeform 44"/>
            <p:cNvSpPr>
              <a:spLocks/>
            </p:cNvSpPr>
            <p:nvPr/>
          </p:nvSpPr>
          <p:spPr bwMode="auto">
            <a:xfrm>
              <a:off x="3809" y="2571"/>
              <a:ext cx="298" cy="255"/>
            </a:xfrm>
            <a:custGeom>
              <a:avLst/>
              <a:gdLst/>
              <a:ahLst/>
              <a:cxnLst>
                <a:cxn ang="0">
                  <a:pos x="321" y="509"/>
                </a:cxn>
                <a:cxn ang="0">
                  <a:pos x="321" y="490"/>
                </a:cxn>
                <a:cxn ang="0">
                  <a:pos x="359" y="471"/>
                </a:cxn>
                <a:cxn ang="0">
                  <a:pos x="344" y="425"/>
                </a:cxn>
                <a:cxn ang="0">
                  <a:pos x="428" y="425"/>
                </a:cxn>
                <a:cxn ang="0">
                  <a:pos x="528" y="332"/>
                </a:cxn>
                <a:cxn ang="0">
                  <a:pos x="528" y="302"/>
                </a:cxn>
                <a:cxn ang="0">
                  <a:pos x="595" y="217"/>
                </a:cxn>
                <a:cxn ang="0">
                  <a:pos x="451" y="66"/>
                </a:cxn>
                <a:cxn ang="0">
                  <a:pos x="313" y="66"/>
                </a:cxn>
                <a:cxn ang="0">
                  <a:pos x="313" y="43"/>
                </a:cxn>
                <a:cxn ang="0">
                  <a:pos x="294" y="19"/>
                </a:cxn>
                <a:cxn ang="0">
                  <a:pos x="279" y="27"/>
                </a:cxn>
                <a:cxn ang="0">
                  <a:pos x="279" y="12"/>
                </a:cxn>
                <a:cxn ang="0">
                  <a:pos x="113" y="0"/>
                </a:cxn>
                <a:cxn ang="0">
                  <a:pos x="31" y="35"/>
                </a:cxn>
                <a:cxn ang="0">
                  <a:pos x="0" y="83"/>
                </a:cxn>
                <a:cxn ang="0">
                  <a:pos x="42" y="117"/>
                </a:cxn>
                <a:cxn ang="0">
                  <a:pos x="62" y="117"/>
                </a:cxn>
                <a:cxn ang="0">
                  <a:pos x="104" y="202"/>
                </a:cxn>
                <a:cxn ang="0">
                  <a:pos x="186" y="279"/>
                </a:cxn>
                <a:cxn ang="0">
                  <a:pos x="183" y="294"/>
                </a:cxn>
                <a:cxn ang="0">
                  <a:pos x="206" y="329"/>
                </a:cxn>
                <a:cxn ang="0">
                  <a:pos x="240" y="352"/>
                </a:cxn>
                <a:cxn ang="0">
                  <a:pos x="256" y="413"/>
                </a:cxn>
                <a:cxn ang="0">
                  <a:pos x="279" y="429"/>
                </a:cxn>
                <a:cxn ang="0">
                  <a:pos x="294" y="463"/>
                </a:cxn>
                <a:cxn ang="0">
                  <a:pos x="294" y="494"/>
                </a:cxn>
                <a:cxn ang="0">
                  <a:pos x="321" y="509"/>
                </a:cxn>
              </a:cxnLst>
              <a:rect l="0" t="0" r="r" b="b"/>
              <a:pathLst>
                <a:path w="595" h="509">
                  <a:moveTo>
                    <a:pt x="321" y="509"/>
                  </a:moveTo>
                  <a:lnTo>
                    <a:pt x="321" y="490"/>
                  </a:lnTo>
                  <a:lnTo>
                    <a:pt x="359" y="471"/>
                  </a:lnTo>
                  <a:lnTo>
                    <a:pt x="344" y="425"/>
                  </a:lnTo>
                  <a:lnTo>
                    <a:pt x="428" y="425"/>
                  </a:lnTo>
                  <a:lnTo>
                    <a:pt x="528" y="332"/>
                  </a:lnTo>
                  <a:lnTo>
                    <a:pt x="528" y="302"/>
                  </a:lnTo>
                  <a:lnTo>
                    <a:pt x="595" y="217"/>
                  </a:lnTo>
                  <a:lnTo>
                    <a:pt x="451" y="66"/>
                  </a:lnTo>
                  <a:lnTo>
                    <a:pt x="313" y="66"/>
                  </a:lnTo>
                  <a:lnTo>
                    <a:pt x="313" y="43"/>
                  </a:lnTo>
                  <a:lnTo>
                    <a:pt x="294" y="19"/>
                  </a:lnTo>
                  <a:lnTo>
                    <a:pt x="279" y="27"/>
                  </a:lnTo>
                  <a:lnTo>
                    <a:pt x="279" y="12"/>
                  </a:lnTo>
                  <a:lnTo>
                    <a:pt x="113" y="0"/>
                  </a:lnTo>
                  <a:lnTo>
                    <a:pt x="31" y="35"/>
                  </a:lnTo>
                  <a:lnTo>
                    <a:pt x="0" y="83"/>
                  </a:lnTo>
                  <a:lnTo>
                    <a:pt x="42" y="117"/>
                  </a:lnTo>
                  <a:lnTo>
                    <a:pt x="62" y="117"/>
                  </a:lnTo>
                  <a:lnTo>
                    <a:pt x="104" y="202"/>
                  </a:lnTo>
                  <a:lnTo>
                    <a:pt x="186" y="279"/>
                  </a:lnTo>
                  <a:lnTo>
                    <a:pt x="183" y="294"/>
                  </a:lnTo>
                  <a:lnTo>
                    <a:pt x="206" y="329"/>
                  </a:lnTo>
                  <a:lnTo>
                    <a:pt x="240" y="352"/>
                  </a:lnTo>
                  <a:lnTo>
                    <a:pt x="256" y="413"/>
                  </a:lnTo>
                  <a:lnTo>
                    <a:pt x="279" y="429"/>
                  </a:lnTo>
                  <a:lnTo>
                    <a:pt x="294" y="463"/>
                  </a:lnTo>
                  <a:lnTo>
                    <a:pt x="294" y="494"/>
                  </a:lnTo>
                  <a:lnTo>
                    <a:pt x="321" y="509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09" name="Freeform 45"/>
            <p:cNvSpPr>
              <a:spLocks/>
            </p:cNvSpPr>
            <p:nvPr/>
          </p:nvSpPr>
          <p:spPr bwMode="auto">
            <a:xfrm>
              <a:off x="4237" y="2209"/>
              <a:ext cx="60" cy="110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0"/>
                </a:cxn>
                <a:cxn ang="0">
                  <a:pos x="47" y="8"/>
                </a:cxn>
                <a:cxn ang="0">
                  <a:pos x="31" y="39"/>
                </a:cxn>
                <a:cxn ang="0">
                  <a:pos x="35" y="62"/>
                </a:cxn>
                <a:cxn ang="0">
                  <a:pos x="100" y="165"/>
                </a:cxn>
                <a:cxn ang="0">
                  <a:pos x="119" y="204"/>
                </a:cxn>
                <a:cxn ang="0">
                  <a:pos x="112" y="219"/>
                </a:cxn>
                <a:cxn ang="0">
                  <a:pos x="31" y="219"/>
                </a:cxn>
                <a:cxn ang="0">
                  <a:pos x="0" y="23"/>
                </a:cxn>
              </a:cxnLst>
              <a:rect l="0" t="0" r="r" b="b"/>
              <a:pathLst>
                <a:path w="119" h="219">
                  <a:moveTo>
                    <a:pt x="0" y="23"/>
                  </a:moveTo>
                  <a:lnTo>
                    <a:pt x="16" y="0"/>
                  </a:lnTo>
                  <a:lnTo>
                    <a:pt x="47" y="8"/>
                  </a:lnTo>
                  <a:lnTo>
                    <a:pt x="31" y="39"/>
                  </a:lnTo>
                  <a:lnTo>
                    <a:pt x="35" y="62"/>
                  </a:lnTo>
                  <a:lnTo>
                    <a:pt x="100" y="165"/>
                  </a:lnTo>
                  <a:lnTo>
                    <a:pt x="119" y="204"/>
                  </a:lnTo>
                  <a:lnTo>
                    <a:pt x="112" y="219"/>
                  </a:lnTo>
                  <a:lnTo>
                    <a:pt x="31" y="219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10" name="Freeform 46"/>
            <p:cNvSpPr>
              <a:spLocks/>
            </p:cNvSpPr>
            <p:nvPr/>
          </p:nvSpPr>
          <p:spPr bwMode="auto">
            <a:xfrm>
              <a:off x="2202" y="2431"/>
              <a:ext cx="415" cy="449"/>
            </a:xfrm>
            <a:custGeom>
              <a:avLst/>
              <a:gdLst/>
              <a:ahLst/>
              <a:cxnLst>
                <a:cxn ang="0">
                  <a:pos x="313" y="797"/>
                </a:cxn>
                <a:cxn ang="0">
                  <a:pos x="764" y="797"/>
                </a:cxn>
                <a:cxn ang="0">
                  <a:pos x="814" y="77"/>
                </a:cxn>
                <a:cxn ang="0">
                  <a:pos x="826" y="77"/>
                </a:cxn>
                <a:cxn ang="0">
                  <a:pos x="830" y="0"/>
                </a:cxn>
                <a:cxn ang="0">
                  <a:pos x="98" y="0"/>
                </a:cxn>
                <a:cxn ang="0">
                  <a:pos x="0" y="899"/>
                </a:cxn>
                <a:cxn ang="0">
                  <a:pos x="102" y="899"/>
                </a:cxn>
                <a:cxn ang="0">
                  <a:pos x="110" y="824"/>
                </a:cxn>
                <a:cxn ang="0">
                  <a:pos x="317" y="824"/>
                </a:cxn>
                <a:cxn ang="0">
                  <a:pos x="313" y="797"/>
                </a:cxn>
              </a:cxnLst>
              <a:rect l="0" t="0" r="r" b="b"/>
              <a:pathLst>
                <a:path w="830" h="899">
                  <a:moveTo>
                    <a:pt x="313" y="797"/>
                  </a:moveTo>
                  <a:lnTo>
                    <a:pt x="764" y="797"/>
                  </a:lnTo>
                  <a:lnTo>
                    <a:pt x="814" y="77"/>
                  </a:lnTo>
                  <a:lnTo>
                    <a:pt x="826" y="77"/>
                  </a:lnTo>
                  <a:lnTo>
                    <a:pt x="830" y="0"/>
                  </a:lnTo>
                  <a:lnTo>
                    <a:pt x="98" y="0"/>
                  </a:lnTo>
                  <a:lnTo>
                    <a:pt x="0" y="899"/>
                  </a:lnTo>
                  <a:lnTo>
                    <a:pt x="102" y="899"/>
                  </a:lnTo>
                  <a:lnTo>
                    <a:pt x="110" y="824"/>
                  </a:lnTo>
                  <a:lnTo>
                    <a:pt x="317" y="824"/>
                  </a:lnTo>
                  <a:lnTo>
                    <a:pt x="313" y="797"/>
                  </a:lnTo>
                  <a:close/>
                </a:path>
              </a:pathLst>
            </a:custGeom>
            <a:solidFill>
              <a:srgbClr val="FFCC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11" name="Freeform 47"/>
            <p:cNvSpPr>
              <a:spLocks/>
            </p:cNvSpPr>
            <p:nvPr/>
          </p:nvSpPr>
          <p:spPr bwMode="auto">
            <a:xfrm>
              <a:off x="3550" y="2909"/>
              <a:ext cx="490" cy="506"/>
            </a:xfrm>
            <a:custGeom>
              <a:avLst/>
              <a:gdLst/>
              <a:ahLst/>
              <a:cxnLst>
                <a:cxn ang="0">
                  <a:pos x="27" y="100"/>
                </a:cxn>
                <a:cxn ang="0">
                  <a:pos x="69" y="69"/>
                </a:cxn>
                <a:cxn ang="0">
                  <a:pos x="65" y="92"/>
                </a:cxn>
                <a:cxn ang="0">
                  <a:pos x="171" y="85"/>
                </a:cxn>
                <a:cxn ang="0">
                  <a:pos x="163" y="100"/>
                </a:cxn>
                <a:cxn ang="0">
                  <a:pos x="263" y="158"/>
                </a:cxn>
                <a:cxn ang="0">
                  <a:pos x="297" y="204"/>
                </a:cxn>
                <a:cxn ang="0">
                  <a:pos x="328" y="196"/>
                </a:cxn>
                <a:cxn ang="0">
                  <a:pos x="411" y="173"/>
                </a:cxn>
                <a:cxn ang="0">
                  <a:pos x="426" y="142"/>
                </a:cxn>
                <a:cxn ang="0">
                  <a:pos x="480" y="158"/>
                </a:cxn>
                <a:cxn ang="0">
                  <a:pos x="534" y="210"/>
                </a:cxn>
                <a:cxn ang="0">
                  <a:pos x="537" y="233"/>
                </a:cxn>
                <a:cxn ang="0">
                  <a:pos x="622" y="309"/>
                </a:cxn>
                <a:cxn ang="0">
                  <a:pos x="630" y="375"/>
                </a:cxn>
                <a:cxn ang="0">
                  <a:pos x="622" y="480"/>
                </a:cxn>
                <a:cxn ang="0">
                  <a:pos x="630" y="511"/>
                </a:cxn>
                <a:cxn ang="0">
                  <a:pos x="639" y="488"/>
                </a:cxn>
                <a:cxn ang="0">
                  <a:pos x="658" y="500"/>
                </a:cxn>
                <a:cxn ang="0">
                  <a:pos x="655" y="588"/>
                </a:cxn>
                <a:cxn ang="0">
                  <a:pos x="701" y="669"/>
                </a:cxn>
                <a:cxn ang="0">
                  <a:pos x="720" y="661"/>
                </a:cxn>
                <a:cxn ang="0">
                  <a:pos x="727" y="707"/>
                </a:cxn>
                <a:cxn ang="0">
                  <a:pos x="743" y="707"/>
                </a:cxn>
                <a:cxn ang="0">
                  <a:pos x="735" y="730"/>
                </a:cxn>
                <a:cxn ang="0">
                  <a:pos x="774" y="815"/>
                </a:cxn>
                <a:cxn ang="0">
                  <a:pos x="820" y="845"/>
                </a:cxn>
                <a:cxn ang="0">
                  <a:pos x="847" y="905"/>
                </a:cxn>
                <a:cxn ang="0">
                  <a:pos x="847" y="943"/>
                </a:cxn>
                <a:cxn ang="0">
                  <a:pos x="889" y="955"/>
                </a:cxn>
                <a:cxn ang="0">
                  <a:pos x="942" y="928"/>
                </a:cxn>
                <a:cxn ang="0">
                  <a:pos x="950" y="936"/>
                </a:cxn>
                <a:cxn ang="0">
                  <a:pos x="927" y="974"/>
                </a:cxn>
                <a:cxn ang="0">
                  <a:pos x="893" y="1012"/>
                </a:cxn>
                <a:cxn ang="0">
                  <a:pos x="931" y="985"/>
                </a:cxn>
                <a:cxn ang="0">
                  <a:pos x="962" y="939"/>
                </a:cxn>
                <a:cxn ang="0">
                  <a:pos x="981" y="803"/>
                </a:cxn>
                <a:cxn ang="0">
                  <a:pos x="977" y="657"/>
                </a:cxn>
                <a:cxn ang="0">
                  <a:pos x="908" y="492"/>
                </a:cxn>
                <a:cxn ang="0">
                  <a:pos x="900" y="394"/>
                </a:cxn>
                <a:cxn ang="0">
                  <a:pos x="835" y="283"/>
                </a:cxn>
                <a:cxn ang="0">
                  <a:pos x="766" y="58"/>
                </a:cxn>
                <a:cxn ang="0">
                  <a:pos x="774" y="42"/>
                </a:cxn>
                <a:cxn ang="0">
                  <a:pos x="716" y="27"/>
                </a:cxn>
                <a:cxn ang="0">
                  <a:pos x="704" y="39"/>
                </a:cxn>
                <a:cxn ang="0">
                  <a:pos x="708" y="100"/>
                </a:cxn>
                <a:cxn ang="0">
                  <a:pos x="689" y="100"/>
                </a:cxn>
                <a:cxn ang="0">
                  <a:pos x="681" y="69"/>
                </a:cxn>
                <a:cxn ang="0">
                  <a:pos x="347" y="46"/>
                </a:cxn>
                <a:cxn ang="0">
                  <a:pos x="328" y="0"/>
                </a:cxn>
                <a:cxn ang="0">
                  <a:pos x="4" y="0"/>
                </a:cxn>
                <a:cxn ang="0">
                  <a:pos x="0" y="23"/>
                </a:cxn>
                <a:cxn ang="0">
                  <a:pos x="31" y="54"/>
                </a:cxn>
                <a:cxn ang="0">
                  <a:pos x="27" y="100"/>
                </a:cxn>
              </a:cxnLst>
              <a:rect l="0" t="0" r="r" b="b"/>
              <a:pathLst>
                <a:path w="981" h="1012">
                  <a:moveTo>
                    <a:pt x="27" y="100"/>
                  </a:moveTo>
                  <a:lnTo>
                    <a:pt x="69" y="69"/>
                  </a:lnTo>
                  <a:lnTo>
                    <a:pt x="65" y="92"/>
                  </a:lnTo>
                  <a:lnTo>
                    <a:pt x="171" y="85"/>
                  </a:lnTo>
                  <a:lnTo>
                    <a:pt x="163" y="100"/>
                  </a:lnTo>
                  <a:lnTo>
                    <a:pt x="263" y="158"/>
                  </a:lnTo>
                  <a:lnTo>
                    <a:pt x="297" y="204"/>
                  </a:lnTo>
                  <a:lnTo>
                    <a:pt x="328" y="196"/>
                  </a:lnTo>
                  <a:lnTo>
                    <a:pt x="411" y="173"/>
                  </a:lnTo>
                  <a:lnTo>
                    <a:pt x="426" y="142"/>
                  </a:lnTo>
                  <a:lnTo>
                    <a:pt x="480" y="158"/>
                  </a:lnTo>
                  <a:lnTo>
                    <a:pt x="534" y="210"/>
                  </a:lnTo>
                  <a:lnTo>
                    <a:pt x="537" y="233"/>
                  </a:lnTo>
                  <a:lnTo>
                    <a:pt x="622" y="309"/>
                  </a:lnTo>
                  <a:lnTo>
                    <a:pt x="630" y="375"/>
                  </a:lnTo>
                  <a:lnTo>
                    <a:pt x="622" y="480"/>
                  </a:lnTo>
                  <a:lnTo>
                    <a:pt x="630" y="511"/>
                  </a:lnTo>
                  <a:lnTo>
                    <a:pt x="639" y="488"/>
                  </a:lnTo>
                  <a:lnTo>
                    <a:pt x="658" y="500"/>
                  </a:lnTo>
                  <a:lnTo>
                    <a:pt x="655" y="588"/>
                  </a:lnTo>
                  <a:lnTo>
                    <a:pt x="701" y="669"/>
                  </a:lnTo>
                  <a:lnTo>
                    <a:pt x="720" y="661"/>
                  </a:lnTo>
                  <a:lnTo>
                    <a:pt x="727" y="707"/>
                  </a:lnTo>
                  <a:lnTo>
                    <a:pt x="743" y="707"/>
                  </a:lnTo>
                  <a:lnTo>
                    <a:pt x="735" y="730"/>
                  </a:lnTo>
                  <a:lnTo>
                    <a:pt x="774" y="815"/>
                  </a:lnTo>
                  <a:lnTo>
                    <a:pt x="820" y="845"/>
                  </a:lnTo>
                  <a:lnTo>
                    <a:pt x="847" y="905"/>
                  </a:lnTo>
                  <a:lnTo>
                    <a:pt x="847" y="943"/>
                  </a:lnTo>
                  <a:lnTo>
                    <a:pt x="889" y="955"/>
                  </a:lnTo>
                  <a:lnTo>
                    <a:pt x="942" y="928"/>
                  </a:lnTo>
                  <a:lnTo>
                    <a:pt x="950" y="936"/>
                  </a:lnTo>
                  <a:lnTo>
                    <a:pt x="927" y="974"/>
                  </a:lnTo>
                  <a:lnTo>
                    <a:pt x="893" y="1012"/>
                  </a:lnTo>
                  <a:lnTo>
                    <a:pt x="931" y="985"/>
                  </a:lnTo>
                  <a:lnTo>
                    <a:pt x="962" y="939"/>
                  </a:lnTo>
                  <a:lnTo>
                    <a:pt x="981" y="803"/>
                  </a:lnTo>
                  <a:lnTo>
                    <a:pt x="977" y="657"/>
                  </a:lnTo>
                  <a:lnTo>
                    <a:pt x="908" y="492"/>
                  </a:lnTo>
                  <a:lnTo>
                    <a:pt x="900" y="394"/>
                  </a:lnTo>
                  <a:lnTo>
                    <a:pt x="835" y="283"/>
                  </a:lnTo>
                  <a:lnTo>
                    <a:pt x="766" y="58"/>
                  </a:lnTo>
                  <a:lnTo>
                    <a:pt x="774" y="42"/>
                  </a:lnTo>
                  <a:lnTo>
                    <a:pt x="716" y="27"/>
                  </a:lnTo>
                  <a:lnTo>
                    <a:pt x="704" y="39"/>
                  </a:lnTo>
                  <a:lnTo>
                    <a:pt x="708" y="100"/>
                  </a:lnTo>
                  <a:lnTo>
                    <a:pt x="689" y="100"/>
                  </a:lnTo>
                  <a:lnTo>
                    <a:pt x="681" y="69"/>
                  </a:lnTo>
                  <a:lnTo>
                    <a:pt x="347" y="46"/>
                  </a:lnTo>
                  <a:lnTo>
                    <a:pt x="328" y="0"/>
                  </a:lnTo>
                  <a:lnTo>
                    <a:pt x="4" y="0"/>
                  </a:lnTo>
                  <a:lnTo>
                    <a:pt x="0" y="23"/>
                  </a:lnTo>
                  <a:lnTo>
                    <a:pt x="31" y="54"/>
                  </a:lnTo>
                  <a:lnTo>
                    <a:pt x="27" y="10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12" name="Freeform 48"/>
            <p:cNvSpPr>
              <a:spLocks noEditPoints="1"/>
            </p:cNvSpPr>
            <p:nvPr/>
          </p:nvSpPr>
          <p:spPr bwMode="auto">
            <a:xfrm>
              <a:off x="4353" y="1976"/>
              <a:ext cx="215" cy="127"/>
            </a:xfrm>
            <a:custGeom>
              <a:avLst/>
              <a:gdLst/>
              <a:ahLst/>
              <a:cxnLst>
                <a:cxn ang="0">
                  <a:pos x="391" y="245"/>
                </a:cxn>
                <a:cxn ang="0">
                  <a:pos x="418" y="253"/>
                </a:cxn>
                <a:cxn ang="0">
                  <a:pos x="422" y="245"/>
                </a:cxn>
                <a:cxn ang="0">
                  <a:pos x="411" y="230"/>
                </a:cxn>
                <a:cxn ang="0">
                  <a:pos x="407" y="245"/>
                </a:cxn>
                <a:cxn ang="0">
                  <a:pos x="391" y="245"/>
                </a:cxn>
                <a:cxn ang="0">
                  <a:pos x="318" y="234"/>
                </a:cxn>
                <a:cxn ang="0">
                  <a:pos x="365" y="242"/>
                </a:cxn>
                <a:cxn ang="0">
                  <a:pos x="361" y="222"/>
                </a:cxn>
                <a:cxn ang="0">
                  <a:pos x="345" y="219"/>
                </a:cxn>
                <a:cxn ang="0">
                  <a:pos x="318" y="234"/>
                </a:cxn>
                <a:cxn ang="0">
                  <a:pos x="0" y="130"/>
                </a:cxn>
                <a:cxn ang="0">
                  <a:pos x="11" y="23"/>
                </a:cxn>
                <a:cxn ang="0">
                  <a:pos x="238" y="23"/>
                </a:cxn>
                <a:cxn ang="0">
                  <a:pos x="276" y="0"/>
                </a:cxn>
                <a:cxn ang="0">
                  <a:pos x="288" y="3"/>
                </a:cxn>
                <a:cxn ang="0">
                  <a:pos x="315" y="46"/>
                </a:cxn>
                <a:cxn ang="0">
                  <a:pos x="292" y="88"/>
                </a:cxn>
                <a:cxn ang="0">
                  <a:pos x="326" y="111"/>
                </a:cxn>
                <a:cxn ang="0">
                  <a:pos x="353" y="165"/>
                </a:cxn>
                <a:cxn ang="0">
                  <a:pos x="372" y="176"/>
                </a:cxn>
                <a:cxn ang="0">
                  <a:pos x="414" y="176"/>
                </a:cxn>
                <a:cxn ang="0">
                  <a:pos x="414" y="157"/>
                </a:cxn>
                <a:cxn ang="0">
                  <a:pos x="407" y="142"/>
                </a:cxn>
                <a:cxn ang="0">
                  <a:pos x="418" y="142"/>
                </a:cxn>
                <a:cxn ang="0">
                  <a:pos x="430" y="176"/>
                </a:cxn>
                <a:cxn ang="0">
                  <a:pos x="403" y="199"/>
                </a:cxn>
                <a:cxn ang="0">
                  <a:pos x="365" y="203"/>
                </a:cxn>
                <a:cxn ang="0">
                  <a:pos x="342" y="188"/>
                </a:cxn>
                <a:cxn ang="0">
                  <a:pos x="295" y="207"/>
                </a:cxn>
                <a:cxn ang="0">
                  <a:pos x="269" y="180"/>
                </a:cxn>
                <a:cxn ang="0">
                  <a:pos x="253" y="169"/>
                </a:cxn>
                <a:cxn ang="0">
                  <a:pos x="238" y="130"/>
                </a:cxn>
                <a:cxn ang="0">
                  <a:pos x="0" y="130"/>
                </a:cxn>
              </a:cxnLst>
              <a:rect l="0" t="0" r="r" b="b"/>
              <a:pathLst>
                <a:path w="430" h="253">
                  <a:moveTo>
                    <a:pt x="391" y="245"/>
                  </a:moveTo>
                  <a:lnTo>
                    <a:pt x="418" y="253"/>
                  </a:lnTo>
                  <a:lnTo>
                    <a:pt x="422" y="245"/>
                  </a:lnTo>
                  <a:lnTo>
                    <a:pt x="411" y="230"/>
                  </a:lnTo>
                  <a:lnTo>
                    <a:pt x="407" y="245"/>
                  </a:lnTo>
                  <a:lnTo>
                    <a:pt x="391" y="245"/>
                  </a:lnTo>
                  <a:close/>
                  <a:moveTo>
                    <a:pt x="318" y="234"/>
                  </a:moveTo>
                  <a:lnTo>
                    <a:pt x="365" y="242"/>
                  </a:lnTo>
                  <a:lnTo>
                    <a:pt x="361" y="222"/>
                  </a:lnTo>
                  <a:lnTo>
                    <a:pt x="345" y="219"/>
                  </a:lnTo>
                  <a:lnTo>
                    <a:pt x="318" y="234"/>
                  </a:lnTo>
                  <a:close/>
                  <a:moveTo>
                    <a:pt x="0" y="130"/>
                  </a:moveTo>
                  <a:lnTo>
                    <a:pt x="11" y="23"/>
                  </a:lnTo>
                  <a:lnTo>
                    <a:pt x="238" y="23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315" y="46"/>
                  </a:lnTo>
                  <a:lnTo>
                    <a:pt x="292" y="88"/>
                  </a:lnTo>
                  <a:lnTo>
                    <a:pt x="326" y="111"/>
                  </a:lnTo>
                  <a:lnTo>
                    <a:pt x="353" y="165"/>
                  </a:lnTo>
                  <a:lnTo>
                    <a:pt x="372" y="176"/>
                  </a:lnTo>
                  <a:lnTo>
                    <a:pt x="414" y="176"/>
                  </a:lnTo>
                  <a:lnTo>
                    <a:pt x="414" y="157"/>
                  </a:lnTo>
                  <a:lnTo>
                    <a:pt x="407" y="142"/>
                  </a:lnTo>
                  <a:lnTo>
                    <a:pt x="418" y="142"/>
                  </a:lnTo>
                  <a:lnTo>
                    <a:pt x="430" y="176"/>
                  </a:lnTo>
                  <a:lnTo>
                    <a:pt x="403" y="199"/>
                  </a:lnTo>
                  <a:lnTo>
                    <a:pt x="365" y="203"/>
                  </a:lnTo>
                  <a:lnTo>
                    <a:pt x="342" y="188"/>
                  </a:lnTo>
                  <a:lnTo>
                    <a:pt x="295" y="207"/>
                  </a:lnTo>
                  <a:lnTo>
                    <a:pt x="269" y="180"/>
                  </a:lnTo>
                  <a:lnTo>
                    <a:pt x="253" y="169"/>
                  </a:lnTo>
                  <a:lnTo>
                    <a:pt x="238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13" name="Freeform 49"/>
            <p:cNvSpPr>
              <a:spLocks noEditPoints="1"/>
            </p:cNvSpPr>
            <p:nvPr/>
          </p:nvSpPr>
          <p:spPr bwMode="auto">
            <a:xfrm>
              <a:off x="4455" y="1637"/>
              <a:ext cx="239" cy="325"/>
            </a:xfrm>
            <a:custGeom>
              <a:avLst/>
              <a:gdLst/>
              <a:ahLst/>
              <a:cxnLst>
                <a:cxn ang="0">
                  <a:pos x="302" y="497"/>
                </a:cxn>
                <a:cxn ang="0">
                  <a:pos x="306" y="509"/>
                </a:cxn>
                <a:cxn ang="0">
                  <a:pos x="309" y="497"/>
                </a:cxn>
                <a:cxn ang="0">
                  <a:pos x="302" y="497"/>
                </a:cxn>
                <a:cxn ang="0">
                  <a:pos x="290" y="482"/>
                </a:cxn>
                <a:cxn ang="0">
                  <a:pos x="298" y="486"/>
                </a:cxn>
                <a:cxn ang="0">
                  <a:pos x="298" y="466"/>
                </a:cxn>
                <a:cxn ang="0">
                  <a:pos x="290" y="482"/>
                </a:cxn>
                <a:cxn ang="0">
                  <a:pos x="271" y="489"/>
                </a:cxn>
                <a:cxn ang="0">
                  <a:pos x="275" y="505"/>
                </a:cxn>
                <a:cxn ang="0">
                  <a:pos x="290" y="497"/>
                </a:cxn>
                <a:cxn ang="0">
                  <a:pos x="279" y="474"/>
                </a:cxn>
                <a:cxn ang="0">
                  <a:pos x="271" y="489"/>
                </a:cxn>
                <a:cxn ang="0">
                  <a:pos x="27" y="462"/>
                </a:cxn>
                <a:cxn ang="0">
                  <a:pos x="0" y="322"/>
                </a:cxn>
                <a:cxn ang="0">
                  <a:pos x="54" y="315"/>
                </a:cxn>
                <a:cxn ang="0">
                  <a:pos x="50" y="288"/>
                </a:cxn>
                <a:cxn ang="0">
                  <a:pos x="69" y="265"/>
                </a:cxn>
                <a:cxn ang="0">
                  <a:pos x="66" y="199"/>
                </a:cxn>
                <a:cxn ang="0">
                  <a:pos x="85" y="130"/>
                </a:cxn>
                <a:cxn ang="0">
                  <a:pos x="85" y="88"/>
                </a:cxn>
                <a:cxn ang="0">
                  <a:pos x="127" y="7"/>
                </a:cxn>
                <a:cxn ang="0">
                  <a:pos x="146" y="0"/>
                </a:cxn>
                <a:cxn ang="0">
                  <a:pos x="173" y="23"/>
                </a:cxn>
                <a:cxn ang="0">
                  <a:pos x="177" y="30"/>
                </a:cxn>
                <a:cxn ang="0">
                  <a:pos x="204" y="38"/>
                </a:cxn>
                <a:cxn ang="0">
                  <a:pos x="259" y="11"/>
                </a:cxn>
                <a:cxn ang="0">
                  <a:pos x="321" y="57"/>
                </a:cxn>
                <a:cxn ang="0">
                  <a:pos x="340" y="157"/>
                </a:cxn>
                <a:cxn ang="0">
                  <a:pos x="359" y="265"/>
                </a:cxn>
                <a:cxn ang="0">
                  <a:pos x="394" y="276"/>
                </a:cxn>
                <a:cxn ang="0">
                  <a:pos x="402" y="315"/>
                </a:cxn>
                <a:cxn ang="0">
                  <a:pos x="428" y="338"/>
                </a:cxn>
                <a:cxn ang="0">
                  <a:pos x="459" y="334"/>
                </a:cxn>
                <a:cxn ang="0">
                  <a:pos x="478" y="399"/>
                </a:cxn>
                <a:cxn ang="0">
                  <a:pos x="394" y="430"/>
                </a:cxn>
                <a:cxn ang="0">
                  <a:pos x="344" y="474"/>
                </a:cxn>
                <a:cxn ang="0">
                  <a:pos x="302" y="459"/>
                </a:cxn>
                <a:cxn ang="0">
                  <a:pos x="290" y="438"/>
                </a:cxn>
                <a:cxn ang="0">
                  <a:pos x="279" y="438"/>
                </a:cxn>
                <a:cxn ang="0">
                  <a:pos x="259" y="509"/>
                </a:cxn>
                <a:cxn ang="0">
                  <a:pos x="240" y="505"/>
                </a:cxn>
                <a:cxn ang="0">
                  <a:pos x="219" y="532"/>
                </a:cxn>
                <a:cxn ang="0">
                  <a:pos x="204" y="520"/>
                </a:cxn>
                <a:cxn ang="0">
                  <a:pos x="196" y="547"/>
                </a:cxn>
                <a:cxn ang="0">
                  <a:pos x="181" y="532"/>
                </a:cxn>
                <a:cxn ang="0">
                  <a:pos x="158" y="539"/>
                </a:cxn>
                <a:cxn ang="0">
                  <a:pos x="115" y="624"/>
                </a:cxn>
                <a:cxn ang="0">
                  <a:pos x="89" y="651"/>
                </a:cxn>
                <a:cxn ang="0">
                  <a:pos x="54" y="601"/>
                </a:cxn>
                <a:cxn ang="0">
                  <a:pos x="27" y="462"/>
                </a:cxn>
              </a:cxnLst>
              <a:rect l="0" t="0" r="r" b="b"/>
              <a:pathLst>
                <a:path w="478" h="651">
                  <a:moveTo>
                    <a:pt x="302" y="497"/>
                  </a:moveTo>
                  <a:lnTo>
                    <a:pt x="306" y="509"/>
                  </a:lnTo>
                  <a:lnTo>
                    <a:pt x="309" y="497"/>
                  </a:lnTo>
                  <a:lnTo>
                    <a:pt x="302" y="497"/>
                  </a:lnTo>
                  <a:close/>
                  <a:moveTo>
                    <a:pt x="290" y="482"/>
                  </a:moveTo>
                  <a:lnTo>
                    <a:pt x="298" y="486"/>
                  </a:lnTo>
                  <a:lnTo>
                    <a:pt x="298" y="466"/>
                  </a:lnTo>
                  <a:lnTo>
                    <a:pt x="290" y="482"/>
                  </a:lnTo>
                  <a:close/>
                  <a:moveTo>
                    <a:pt x="271" y="489"/>
                  </a:moveTo>
                  <a:lnTo>
                    <a:pt x="275" y="505"/>
                  </a:lnTo>
                  <a:lnTo>
                    <a:pt x="290" y="497"/>
                  </a:lnTo>
                  <a:lnTo>
                    <a:pt x="279" y="474"/>
                  </a:lnTo>
                  <a:lnTo>
                    <a:pt x="271" y="489"/>
                  </a:lnTo>
                  <a:close/>
                  <a:moveTo>
                    <a:pt x="27" y="462"/>
                  </a:moveTo>
                  <a:lnTo>
                    <a:pt x="0" y="322"/>
                  </a:lnTo>
                  <a:lnTo>
                    <a:pt x="54" y="315"/>
                  </a:lnTo>
                  <a:lnTo>
                    <a:pt x="50" y="288"/>
                  </a:lnTo>
                  <a:lnTo>
                    <a:pt x="69" y="265"/>
                  </a:lnTo>
                  <a:lnTo>
                    <a:pt x="66" y="199"/>
                  </a:lnTo>
                  <a:lnTo>
                    <a:pt x="85" y="130"/>
                  </a:lnTo>
                  <a:lnTo>
                    <a:pt x="85" y="88"/>
                  </a:lnTo>
                  <a:lnTo>
                    <a:pt x="127" y="7"/>
                  </a:lnTo>
                  <a:lnTo>
                    <a:pt x="146" y="0"/>
                  </a:lnTo>
                  <a:lnTo>
                    <a:pt x="173" y="23"/>
                  </a:lnTo>
                  <a:lnTo>
                    <a:pt x="177" y="30"/>
                  </a:lnTo>
                  <a:lnTo>
                    <a:pt x="204" y="38"/>
                  </a:lnTo>
                  <a:lnTo>
                    <a:pt x="259" y="11"/>
                  </a:lnTo>
                  <a:lnTo>
                    <a:pt x="321" y="57"/>
                  </a:lnTo>
                  <a:lnTo>
                    <a:pt x="340" y="157"/>
                  </a:lnTo>
                  <a:lnTo>
                    <a:pt x="359" y="265"/>
                  </a:lnTo>
                  <a:lnTo>
                    <a:pt x="394" y="276"/>
                  </a:lnTo>
                  <a:lnTo>
                    <a:pt x="402" y="315"/>
                  </a:lnTo>
                  <a:lnTo>
                    <a:pt x="428" y="338"/>
                  </a:lnTo>
                  <a:lnTo>
                    <a:pt x="459" y="334"/>
                  </a:lnTo>
                  <a:lnTo>
                    <a:pt x="478" y="399"/>
                  </a:lnTo>
                  <a:lnTo>
                    <a:pt x="394" y="430"/>
                  </a:lnTo>
                  <a:lnTo>
                    <a:pt x="344" y="474"/>
                  </a:lnTo>
                  <a:lnTo>
                    <a:pt x="302" y="459"/>
                  </a:lnTo>
                  <a:lnTo>
                    <a:pt x="290" y="438"/>
                  </a:lnTo>
                  <a:lnTo>
                    <a:pt x="279" y="438"/>
                  </a:lnTo>
                  <a:lnTo>
                    <a:pt x="259" y="509"/>
                  </a:lnTo>
                  <a:lnTo>
                    <a:pt x="240" y="505"/>
                  </a:lnTo>
                  <a:lnTo>
                    <a:pt x="219" y="532"/>
                  </a:lnTo>
                  <a:lnTo>
                    <a:pt x="204" y="520"/>
                  </a:lnTo>
                  <a:lnTo>
                    <a:pt x="196" y="547"/>
                  </a:lnTo>
                  <a:lnTo>
                    <a:pt x="181" y="532"/>
                  </a:lnTo>
                  <a:lnTo>
                    <a:pt x="158" y="539"/>
                  </a:lnTo>
                  <a:lnTo>
                    <a:pt x="115" y="624"/>
                  </a:lnTo>
                  <a:lnTo>
                    <a:pt x="89" y="651"/>
                  </a:lnTo>
                  <a:lnTo>
                    <a:pt x="54" y="601"/>
                  </a:lnTo>
                  <a:lnTo>
                    <a:pt x="27" y="4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14" name="Freeform 50"/>
            <p:cNvSpPr>
              <a:spLocks/>
            </p:cNvSpPr>
            <p:nvPr/>
          </p:nvSpPr>
          <p:spPr bwMode="auto">
            <a:xfrm>
              <a:off x="3749" y="2456"/>
              <a:ext cx="540" cy="224"/>
            </a:xfrm>
            <a:custGeom>
              <a:avLst/>
              <a:gdLst/>
              <a:ahLst/>
              <a:cxnLst>
                <a:cxn ang="0">
                  <a:pos x="1050" y="234"/>
                </a:cxn>
                <a:cxn ang="0">
                  <a:pos x="1077" y="230"/>
                </a:cxn>
                <a:cxn ang="0">
                  <a:pos x="1081" y="169"/>
                </a:cxn>
                <a:cxn ang="0">
                  <a:pos x="1016" y="42"/>
                </a:cxn>
                <a:cxn ang="0">
                  <a:pos x="1020" y="0"/>
                </a:cxn>
                <a:cxn ang="0">
                  <a:pos x="311" y="0"/>
                </a:cxn>
                <a:cxn ang="0">
                  <a:pos x="307" y="54"/>
                </a:cxn>
                <a:cxn ang="0">
                  <a:pos x="284" y="57"/>
                </a:cxn>
                <a:cxn ang="0">
                  <a:pos x="265" y="92"/>
                </a:cxn>
                <a:cxn ang="0">
                  <a:pos x="238" y="88"/>
                </a:cxn>
                <a:cxn ang="0">
                  <a:pos x="210" y="115"/>
                </a:cxn>
                <a:cxn ang="0">
                  <a:pos x="202" y="100"/>
                </a:cxn>
                <a:cxn ang="0">
                  <a:pos x="171" y="115"/>
                </a:cxn>
                <a:cxn ang="0">
                  <a:pos x="160" y="142"/>
                </a:cxn>
                <a:cxn ang="0">
                  <a:pos x="98" y="176"/>
                </a:cxn>
                <a:cxn ang="0">
                  <a:pos x="48" y="184"/>
                </a:cxn>
                <a:cxn ang="0">
                  <a:pos x="29" y="223"/>
                </a:cxn>
                <a:cxn ang="0">
                  <a:pos x="0" y="230"/>
                </a:cxn>
                <a:cxn ang="0">
                  <a:pos x="0" y="265"/>
                </a:cxn>
                <a:cxn ang="0">
                  <a:pos x="152" y="265"/>
                </a:cxn>
                <a:cxn ang="0">
                  <a:pos x="234" y="230"/>
                </a:cxn>
                <a:cxn ang="0">
                  <a:pos x="400" y="242"/>
                </a:cxn>
                <a:cxn ang="0">
                  <a:pos x="400" y="257"/>
                </a:cxn>
                <a:cxn ang="0">
                  <a:pos x="415" y="249"/>
                </a:cxn>
                <a:cxn ang="0">
                  <a:pos x="434" y="273"/>
                </a:cxn>
                <a:cxn ang="0">
                  <a:pos x="434" y="296"/>
                </a:cxn>
                <a:cxn ang="0">
                  <a:pos x="572" y="296"/>
                </a:cxn>
                <a:cxn ang="0">
                  <a:pos x="716" y="447"/>
                </a:cxn>
                <a:cxn ang="0">
                  <a:pos x="809" y="417"/>
                </a:cxn>
                <a:cxn ang="0">
                  <a:pos x="858" y="347"/>
                </a:cxn>
                <a:cxn ang="0">
                  <a:pos x="947" y="324"/>
                </a:cxn>
                <a:cxn ang="0">
                  <a:pos x="977" y="299"/>
                </a:cxn>
                <a:cxn ang="0">
                  <a:pos x="977" y="269"/>
                </a:cxn>
                <a:cxn ang="0">
                  <a:pos x="947" y="269"/>
                </a:cxn>
                <a:cxn ang="0">
                  <a:pos x="970" y="226"/>
                </a:cxn>
                <a:cxn ang="0">
                  <a:pos x="924" y="200"/>
                </a:cxn>
                <a:cxn ang="0">
                  <a:pos x="962" y="188"/>
                </a:cxn>
                <a:cxn ang="0">
                  <a:pos x="989" y="215"/>
                </a:cxn>
                <a:cxn ang="0">
                  <a:pos x="1008" y="215"/>
                </a:cxn>
                <a:cxn ang="0">
                  <a:pos x="1050" y="169"/>
                </a:cxn>
                <a:cxn ang="0">
                  <a:pos x="1039" y="119"/>
                </a:cxn>
                <a:cxn ang="0">
                  <a:pos x="1016" y="157"/>
                </a:cxn>
                <a:cxn ang="0">
                  <a:pos x="1008" y="115"/>
                </a:cxn>
                <a:cxn ang="0">
                  <a:pos x="935" y="123"/>
                </a:cxn>
                <a:cxn ang="0">
                  <a:pos x="931" y="65"/>
                </a:cxn>
                <a:cxn ang="0">
                  <a:pos x="951" y="104"/>
                </a:cxn>
                <a:cxn ang="0">
                  <a:pos x="1004" y="77"/>
                </a:cxn>
                <a:cxn ang="0">
                  <a:pos x="1031" y="80"/>
                </a:cxn>
                <a:cxn ang="0">
                  <a:pos x="1073" y="169"/>
                </a:cxn>
                <a:cxn ang="0">
                  <a:pos x="1070" y="223"/>
                </a:cxn>
                <a:cxn ang="0">
                  <a:pos x="1050" y="234"/>
                </a:cxn>
              </a:cxnLst>
              <a:rect l="0" t="0" r="r" b="b"/>
              <a:pathLst>
                <a:path w="1081" h="447">
                  <a:moveTo>
                    <a:pt x="1050" y="234"/>
                  </a:moveTo>
                  <a:lnTo>
                    <a:pt x="1077" y="230"/>
                  </a:lnTo>
                  <a:lnTo>
                    <a:pt x="1081" y="169"/>
                  </a:lnTo>
                  <a:lnTo>
                    <a:pt x="1016" y="42"/>
                  </a:lnTo>
                  <a:lnTo>
                    <a:pt x="1020" y="0"/>
                  </a:lnTo>
                  <a:lnTo>
                    <a:pt x="311" y="0"/>
                  </a:lnTo>
                  <a:lnTo>
                    <a:pt x="307" y="54"/>
                  </a:lnTo>
                  <a:lnTo>
                    <a:pt x="284" y="57"/>
                  </a:lnTo>
                  <a:lnTo>
                    <a:pt x="265" y="92"/>
                  </a:lnTo>
                  <a:lnTo>
                    <a:pt x="238" y="88"/>
                  </a:lnTo>
                  <a:lnTo>
                    <a:pt x="210" y="115"/>
                  </a:lnTo>
                  <a:lnTo>
                    <a:pt x="202" y="100"/>
                  </a:lnTo>
                  <a:lnTo>
                    <a:pt x="171" y="115"/>
                  </a:lnTo>
                  <a:lnTo>
                    <a:pt x="160" y="142"/>
                  </a:lnTo>
                  <a:lnTo>
                    <a:pt x="98" y="176"/>
                  </a:lnTo>
                  <a:lnTo>
                    <a:pt x="48" y="184"/>
                  </a:lnTo>
                  <a:lnTo>
                    <a:pt x="29" y="223"/>
                  </a:lnTo>
                  <a:lnTo>
                    <a:pt x="0" y="230"/>
                  </a:lnTo>
                  <a:lnTo>
                    <a:pt x="0" y="265"/>
                  </a:lnTo>
                  <a:lnTo>
                    <a:pt x="152" y="265"/>
                  </a:lnTo>
                  <a:lnTo>
                    <a:pt x="234" y="230"/>
                  </a:lnTo>
                  <a:lnTo>
                    <a:pt x="400" y="242"/>
                  </a:lnTo>
                  <a:lnTo>
                    <a:pt x="400" y="257"/>
                  </a:lnTo>
                  <a:lnTo>
                    <a:pt x="415" y="249"/>
                  </a:lnTo>
                  <a:lnTo>
                    <a:pt x="434" y="273"/>
                  </a:lnTo>
                  <a:lnTo>
                    <a:pt x="434" y="296"/>
                  </a:lnTo>
                  <a:lnTo>
                    <a:pt x="572" y="296"/>
                  </a:lnTo>
                  <a:lnTo>
                    <a:pt x="716" y="447"/>
                  </a:lnTo>
                  <a:lnTo>
                    <a:pt x="809" y="417"/>
                  </a:lnTo>
                  <a:lnTo>
                    <a:pt x="858" y="347"/>
                  </a:lnTo>
                  <a:lnTo>
                    <a:pt x="947" y="324"/>
                  </a:lnTo>
                  <a:lnTo>
                    <a:pt x="977" y="299"/>
                  </a:lnTo>
                  <a:lnTo>
                    <a:pt x="977" y="269"/>
                  </a:lnTo>
                  <a:lnTo>
                    <a:pt x="947" y="269"/>
                  </a:lnTo>
                  <a:lnTo>
                    <a:pt x="970" y="226"/>
                  </a:lnTo>
                  <a:lnTo>
                    <a:pt x="924" y="200"/>
                  </a:lnTo>
                  <a:lnTo>
                    <a:pt x="962" y="188"/>
                  </a:lnTo>
                  <a:lnTo>
                    <a:pt x="989" y="215"/>
                  </a:lnTo>
                  <a:lnTo>
                    <a:pt x="1008" y="215"/>
                  </a:lnTo>
                  <a:lnTo>
                    <a:pt x="1050" y="169"/>
                  </a:lnTo>
                  <a:lnTo>
                    <a:pt x="1039" y="119"/>
                  </a:lnTo>
                  <a:lnTo>
                    <a:pt x="1016" y="157"/>
                  </a:lnTo>
                  <a:lnTo>
                    <a:pt x="1008" y="115"/>
                  </a:lnTo>
                  <a:lnTo>
                    <a:pt x="935" y="123"/>
                  </a:lnTo>
                  <a:lnTo>
                    <a:pt x="931" y="65"/>
                  </a:lnTo>
                  <a:lnTo>
                    <a:pt x="951" y="104"/>
                  </a:lnTo>
                  <a:lnTo>
                    <a:pt x="1004" y="77"/>
                  </a:lnTo>
                  <a:lnTo>
                    <a:pt x="1031" y="80"/>
                  </a:lnTo>
                  <a:lnTo>
                    <a:pt x="1073" y="169"/>
                  </a:lnTo>
                  <a:lnTo>
                    <a:pt x="1070" y="223"/>
                  </a:lnTo>
                  <a:lnTo>
                    <a:pt x="1050" y="234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15" name="Freeform 51"/>
            <p:cNvSpPr>
              <a:spLocks noEditPoints="1"/>
            </p:cNvSpPr>
            <p:nvPr/>
          </p:nvSpPr>
          <p:spPr bwMode="auto">
            <a:xfrm>
              <a:off x="3989" y="1827"/>
              <a:ext cx="466" cy="333"/>
            </a:xfrm>
            <a:custGeom>
              <a:avLst/>
              <a:gdLst/>
              <a:ahLst/>
              <a:cxnLst>
                <a:cxn ang="0">
                  <a:pos x="899" y="581"/>
                </a:cxn>
                <a:cxn ang="0">
                  <a:pos x="899" y="578"/>
                </a:cxn>
                <a:cxn ang="0">
                  <a:pos x="860" y="606"/>
                </a:cxn>
                <a:cxn ang="0">
                  <a:pos x="734" y="626"/>
                </a:cxn>
                <a:cxn ang="0">
                  <a:pos x="707" y="645"/>
                </a:cxn>
                <a:cxn ang="0">
                  <a:pos x="707" y="660"/>
                </a:cxn>
                <a:cxn ang="0">
                  <a:pos x="726" y="664"/>
                </a:cxn>
                <a:cxn ang="0">
                  <a:pos x="906" y="610"/>
                </a:cxn>
                <a:cxn ang="0">
                  <a:pos x="933" y="595"/>
                </a:cxn>
                <a:cxn ang="0">
                  <a:pos x="926" y="587"/>
                </a:cxn>
                <a:cxn ang="0">
                  <a:pos x="906" y="591"/>
                </a:cxn>
                <a:cxn ang="0">
                  <a:pos x="876" y="606"/>
                </a:cxn>
                <a:cxn ang="0">
                  <a:pos x="899" y="581"/>
                </a:cxn>
                <a:cxn ang="0">
                  <a:pos x="509" y="451"/>
                </a:cxn>
                <a:cxn ang="0">
                  <a:pos x="547" y="474"/>
                </a:cxn>
                <a:cxn ang="0">
                  <a:pos x="567" y="528"/>
                </a:cxn>
                <a:cxn ang="0">
                  <a:pos x="601" y="547"/>
                </a:cxn>
                <a:cxn ang="0">
                  <a:pos x="699" y="606"/>
                </a:cxn>
                <a:cxn ang="0">
                  <a:pos x="693" y="649"/>
                </a:cxn>
                <a:cxn ang="0">
                  <a:pos x="726" y="599"/>
                </a:cxn>
                <a:cxn ang="0">
                  <a:pos x="718" y="587"/>
                </a:cxn>
                <a:cxn ang="0">
                  <a:pos x="741" y="570"/>
                </a:cxn>
                <a:cxn ang="0">
                  <a:pos x="734" y="555"/>
                </a:cxn>
                <a:cxn ang="0">
                  <a:pos x="730" y="443"/>
                </a:cxn>
                <a:cxn ang="0">
                  <a:pos x="741" y="336"/>
                </a:cxn>
                <a:cxn ang="0">
                  <a:pos x="726" y="213"/>
                </a:cxn>
                <a:cxn ang="0">
                  <a:pos x="703" y="197"/>
                </a:cxn>
                <a:cxn ang="0">
                  <a:pos x="707" y="182"/>
                </a:cxn>
                <a:cxn ang="0">
                  <a:pos x="693" y="136"/>
                </a:cxn>
                <a:cxn ang="0">
                  <a:pos x="703" y="80"/>
                </a:cxn>
                <a:cxn ang="0">
                  <a:pos x="693" y="53"/>
                </a:cxn>
                <a:cxn ang="0">
                  <a:pos x="686" y="0"/>
                </a:cxn>
                <a:cxn ang="0">
                  <a:pos x="501" y="0"/>
                </a:cxn>
                <a:cxn ang="0">
                  <a:pos x="436" y="49"/>
                </a:cxn>
                <a:cxn ang="0">
                  <a:pos x="421" y="94"/>
                </a:cxn>
                <a:cxn ang="0">
                  <a:pos x="375" y="128"/>
                </a:cxn>
                <a:cxn ang="0">
                  <a:pos x="398" y="147"/>
                </a:cxn>
                <a:cxn ang="0">
                  <a:pos x="382" y="163"/>
                </a:cxn>
                <a:cxn ang="0">
                  <a:pos x="398" y="213"/>
                </a:cxn>
                <a:cxn ang="0">
                  <a:pos x="313" y="251"/>
                </a:cxn>
                <a:cxn ang="0">
                  <a:pos x="244" y="259"/>
                </a:cxn>
                <a:cxn ang="0">
                  <a:pos x="181" y="236"/>
                </a:cxn>
                <a:cxn ang="0">
                  <a:pos x="73" y="259"/>
                </a:cxn>
                <a:cxn ang="0">
                  <a:pos x="104" y="324"/>
                </a:cxn>
                <a:cxn ang="0">
                  <a:pos x="0" y="409"/>
                </a:cxn>
                <a:cxn ang="0">
                  <a:pos x="4" y="451"/>
                </a:cxn>
                <a:cxn ang="0">
                  <a:pos x="509" y="451"/>
                </a:cxn>
              </a:cxnLst>
              <a:rect l="0" t="0" r="r" b="b"/>
              <a:pathLst>
                <a:path w="933" h="664">
                  <a:moveTo>
                    <a:pt x="899" y="581"/>
                  </a:moveTo>
                  <a:lnTo>
                    <a:pt x="899" y="578"/>
                  </a:lnTo>
                  <a:lnTo>
                    <a:pt x="860" y="606"/>
                  </a:lnTo>
                  <a:lnTo>
                    <a:pt x="734" y="626"/>
                  </a:lnTo>
                  <a:lnTo>
                    <a:pt x="707" y="645"/>
                  </a:lnTo>
                  <a:lnTo>
                    <a:pt x="707" y="660"/>
                  </a:lnTo>
                  <a:lnTo>
                    <a:pt x="726" y="664"/>
                  </a:lnTo>
                  <a:lnTo>
                    <a:pt x="906" y="610"/>
                  </a:lnTo>
                  <a:lnTo>
                    <a:pt x="933" y="595"/>
                  </a:lnTo>
                  <a:lnTo>
                    <a:pt x="926" y="587"/>
                  </a:lnTo>
                  <a:lnTo>
                    <a:pt x="906" y="591"/>
                  </a:lnTo>
                  <a:lnTo>
                    <a:pt x="876" y="606"/>
                  </a:lnTo>
                  <a:lnTo>
                    <a:pt x="899" y="581"/>
                  </a:lnTo>
                  <a:close/>
                  <a:moveTo>
                    <a:pt x="509" y="451"/>
                  </a:moveTo>
                  <a:lnTo>
                    <a:pt x="547" y="474"/>
                  </a:lnTo>
                  <a:lnTo>
                    <a:pt x="567" y="528"/>
                  </a:lnTo>
                  <a:lnTo>
                    <a:pt x="601" y="547"/>
                  </a:lnTo>
                  <a:lnTo>
                    <a:pt x="699" y="606"/>
                  </a:lnTo>
                  <a:lnTo>
                    <a:pt x="693" y="649"/>
                  </a:lnTo>
                  <a:lnTo>
                    <a:pt x="726" y="599"/>
                  </a:lnTo>
                  <a:lnTo>
                    <a:pt x="718" y="587"/>
                  </a:lnTo>
                  <a:lnTo>
                    <a:pt x="741" y="570"/>
                  </a:lnTo>
                  <a:lnTo>
                    <a:pt x="734" y="555"/>
                  </a:lnTo>
                  <a:lnTo>
                    <a:pt x="730" y="443"/>
                  </a:lnTo>
                  <a:lnTo>
                    <a:pt x="741" y="336"/>
                  </a:lnTo>
                  <a:lnTo>
                    <a:pt x="726" y="213"/>
                  </a:lnTo>
                  <a:lnTo>
                    <a:pt x="703" y="197"/>
                  </a:lnTo>
                  <a:lnTo>
                    <a:pt x="707" y="182"/>
                  </a:lnTo>
                  <a:lnTo>
                    <a:pt x="693" y="136"/>
                  </a:lnTo>
                  <a:lnTo>
                    <a:pt x="703" y="80"/>
                  </a:lnTo>
                  <a:lnTo>
                    <a:pt x="693" y="53"/>
                  </a:lnTo>
                  <a:lnTo>
                    <a:pt x="686" y="0"/>
                  </a:lnTo>
                  <a:lnTo>
                    <a:pt x="501" y="0"/>
                  </a:lnTo>
                  <a:lnTo>
                    <a:pt x="436" y="49"/>
                  </a:lnTo>
                  <a:lnTo>
                    <a:pt x="421" y="94"/>
                  </a:lnTo>
                  <a:lnTo>
                    <a:pt x="375" y="128"/>
                  </a:lnTo>
                  <a:lnTo>
                    <a:pt x="398" y="147"/>
                  </a:lnTo>
                  <a:lnTo>
                    <a:pt x="382" y="163"/>
                  </a:lnTo>
                  <a:lnTo>
                    <a:pt x="398" y="213"/>
                  </a:lnTo>
                  <a:lnTo>
                    <a:pt x="313" y="251"/>
                  </a:lnTo>
                  <a:lnTo>
                    <a:pt x="244" y="259"/>
                  </a:lnTo>
                  <a:lnTo>
                    <a:pt x="181" y="236"/>
                  </a:lnTo>
                  <a:lnTo>
                    <a:pt x="73" y="259"/>
                  </a:lnTo>
                  <a:lnTo>
                    <a:pt x="104" y="324"/>
                  </a:lnTo>
                  <a:lnTo>
                    <a:pt x="0" y="409"/>
                  </a:lnTo>
                  <a:lnTo>
                    <a:pt x="4" y="451"/>
                  </a:lnTo>
                  <a:lnTo>
                    <a:pt x="509" y="451"/>
                  </a:ln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16" name="Freeform 52"/>
            <p:cNvSpPr>
              <a:spLocks noEditPoints="1"/>
            </p:cNvSpPr>
            <p:nvPr/>
          </p:nvSpPr>
          <p:spPr bwMode="auto">
            <a:xfrm>
              <a:off x="3378" y="1633"/>
              <a:ext cx="456" cy="433"/>
            </a:xfrm>
            <a:custGeom>
              <a:avLst/>
              <a:gdLst/>
              <a:ahLst/>
              <a:cxnLst>
                <a:cxn ang="0">
                  <a:pos x="117" y="88"/>
                </a:cxn>
                <a:cxn ang="0">
                  <a:pos x="279" y="0"/>
                </a:cxn>
                <a:cxn ang="0">
                  <a:pos x="209" y="104"/>
                </a:cxn>
                <a:cxn ang="0">
                  <a:pos x="340" y="150"/>
                </a:cxn>
                <a:cxn ang="0">
                  <a:pos x="471" y="119"/>
                </a:cxn>
                <a:cxn ang="0">
                  <a:pos x="588" y="138"/>
                </a:cxn>
                <a:cxn ang="0">
                  <a:pos x="664" y="146"/>
                </a:cxn>
                <a:cxn ang="0">
                  <a:pos x="711" y="223"/>
                </a:cxn>
                <a:cxn ang="0">
                  <a:pos x="641" y="215"/>
                </a:cxn>
                <a:cxn ang="0">
                  <a:pos x="557" y="211"/>
                </a:cxn>
                <a:cxn ang="0">
                  <a:pos x="421" y="277"/>
                </a:cxn>
                <a:cxn ang="0">
                  <a:pos x="382" y="257"/>
                </a:cxn>
                <a:cxn ang="0">
                  <a:pos x="298" y="342"/>
                </a:cxn>
                <a:cxn ang="0">
                  <a:pos x="279" y="315"/>
                </a:cxn>
                <a:cxn ang="0">
                  <a:pos x="252" y="246"/>
                </a:cxn>
                <a:cxn ang="0">
                  <a:pos x="33" y="165"/>
                </a:cxn>
                <a:cxn ang="0">
                  <a:pos x="0" y="131"/>
                </a:cxn>
                <a:cxn ang="0">
                  <a:pos x="897" y="632"/>
                </a:cxn>
                <a:cxn ang="0">
                  <a:pos x="847" y="509"/>
                </a:cxn>
                <a:cxn ang="0">
                  <a:pos x="766" y="567"/>
                </a:cxn>
                <a:cxn ang="0">
                  <a:pos x="734" y="555"/>
                </a:cxn>
                <a:cxn ang="0">
                  <a:pos x="774" y="497"/>
                </a:cxn>
                <a:cxn ang="0">
                  <a:pos x="778" y="365"/>
                </a:cxn>
                <a:cxn ang="0">
                  <a:pos x="676" y="273"/>
                </a:cxn>
                <a:cxn ang="0">
                  <a:pos x="588" y="288"/>
                </a:cxn>
                <a:cxn ang="0">
                  <a:pos x="557" y="330"/>
                </a:cxn>
                <a:cxn ang="0">
                  <a:pos x="534" y="392"/>
                </a:cxn>
                <a:cxn ang="0">
                  <a:pos x="467" y="419"/>
                </a:cxn>
                <a:cxn ang="0">
                  <a:pos x="471" y="632"/>
                </a:cxn>
                <a:cxn ang="0">
                  <a:pos x="471" y="724"/>
                </a:cxn>
                <a:cxn ang="0">
                  <a:pos x="398" y="858"/>
                </a:cxn>
                <a:cxn ang="0">
                  <a:pos x="645" y="866"/>
                </a:cxn>
                <a:cxn ang="0">
                  <a:pos x="839" y="824"/>
                </a:cxn>
                <a:cxn ang="0">
                  <a:pos x="862" y="766"/>
                </a:cxn>
                <a:cxn ang="0">
                  <a:pos x="901" y="728"/>
                </a:cxn>
              </a:cxnLst>
              <a:rect l="0" t="0" r="r" b="b"/>
              <a:pathLst>
                <a:path w="912" h="866">
                  <a:moveTo>
                    <a:pt x="0" y="131"/>
                  </a:moveTo>
                  <a:lnTo>
                    <a:pt x="117" y="88"/>
                  </a:lnTo>
                  <a:lnTo>
                    <a:pt x="213" y="19"/>
                  </a:lnTo>
                  <a:lnTo>
                    <a:pt x="279" y="0"/>
                  </a:lnTo>
                  <a:lnTo>
                    <a:pt x="209" y="77"/>
                  </a:lnTo>
                  <a:lnTo>
                    <a:pt x="209" y="104"/>
                  </a:lnTo>
                  <a:lnTo>
                    <a:pt x="267" y="88"/>
                  </a:lnTo>
                  <a:lnTo>
                    <a:pt x="340" y="150"/>
                  </a:lnTo>
                  <a:lnTo>
                    <a:pt x="409" y="154"/>
                  </a:lnTo>
                  <a:lnTo>
                    <a:pt x="471" y="119"/>
                  </a:lnTo>
                  <a:lnTo>
                    <a:pt x="580" y="104"/>
                  </a:lnTo>
                  <a:lnTo>
                    <a:pt x="588" y="138"/>
                  </a:lnTo>
                  <a:lnTo>
                    <a:pt x="649" y="146"/>
                  </a:lnTo>
                  <a:lnTo>
                    <a:pt x="664" y="146"/>
                  </a:lnTo>
                  <a:lnTo>
                    <a:pt x="680" y="196"/>
                  </a:lnTo>
                  <a:lnTo>
                    <a:pt x="711" y="223"/>
                  </a:lnTo>
                  <a:lnTo>
                    <a:pt x="661" y="230"/>
                  </a:lnTo>
                  <a:lnTo>
                    <a:pt x="641" y="215"/>
                  </a:lnTo>
                  <a:lnTo>
                    <a:pt x="634" y="238"/>
                  </a:lnTo>
                  <a:lnTo>
                    <a:pt x="557" y="211"/>
                  </a:lnTo>
                  <a:lnTo>
                    <a:pt x="463" y="242"/>
                  </a:lnTo>
                  <a:lnTo>
                    <a:pt x="421" y="277"/>
                  </a:lnTo>
                  <a:lnTo>
                    <a:pt x="421" y="242"/>
                  </a:lnTo>
                  <a:lnTo>
                    <a:pt x="382" y="257"/>
                  </a:lnTo>
                  <a:lnTo>
                    <a:pt x="313" y="353"/>
                  </a:lnTo>
                  <a:lnTo>
                    <a:pt x="298" y="342"/>
                  </a:lnTo>
                  <a:lnTo>
                    <a:pt x="302" y="311"/>
                  </a:lnTo>
                  <a:lnTo>
                    <a:pt x="279" y="315"/>
                  </a:lnTo>
                  <a:lnTo>
                    <a:pt x="286" y="265"/>
                  </a:lnTo>
                  <a:lnTo>
                    <a:pt x="252" y="246"/>
                  </a:lnTo>
                  <a:lnTo>
                    <a:pt x="252" y="227"/>
                  </a:lnTo>
                  <a:lnTo>
                    <a:pt x="33" y="165"/>
                  </a:lnTo>
                  <a:lnTo>
                    <a:pt x="23" y="142"/>
                  </a:lnTo>
                  <a:lnTo>
                    <a:pt x="0" y="131"/>
                  </a:lnTo>
                  <a:close/>
                  <a:moveTo>
                    <a:pt x="912" y="659"/>
                  </a:moveTo>
                  <a:lnTo>
                    <a:pt x="897" y="632"/>
                  </a:lnTo>
                  <a:lnTo>
                    <a:pt x="874" y="543"/>
                  </a:lnTo>
                  <a:lnTo>
                    <a:pt x="847" y="509"/>
                  </a:lnTo>
                  <a:lnTo>
                    <a:pt x="797" y="524"/>
                  </a:lnTo>
                  <a:lnTo>
                    <a:pt x="766" y="567"/>
                  </a:lnTo>
                  <a:lnTo>
                    <a:pt x="741" y="570"/>
                  </a:lnTo>
                  <a:lnTo>
                    <a:pt x="734" y="555"/>
                  </a:lnTo>
                  <a:lnTo>
                    <a:pt x="745" y="520"/>
                  </a:lnTo>
                  <a:lnTo>
                    <a:pt x="774" y="497"/>
                  </a:lnTo>
                  <a:lnTo>
                    <a:pt x="801" y="453"/>
                  </a:lnTo>
                  <a:lnTo>
                    <a:pt x="778" y="365"/>
                  </a:lnTo>
                  <a:lnTo>
                    <a:pt x="789" y="357"/>
                  </a:lnTo>
                  <a:lnTo>
                    <a:pt x="676" y="273"/>
                  </a:lnTo>
                  <a:lnTo>
                    <a:pt x="603" y="265"/>
                  </a:lnTo>
                  <a:lnTo>
                    <a:pt x="588" y="288"/>
                  </a:lnTo>
                  <a:lnTo>
                    <a:pt x="603" y="311"/>
                  </a:lnTo>
                  <a:lnTo>
                    <a:pt x="557" y="330"/>
                  </a:lnTo>
                  <a:lnTo>
                    <a:pt x="553" y="376"/>
                  </a:lnTo>
                  <a:lnTo>
                    <a:pt x="534" y="392"/>
                  </a:lnTo>
                  <a:lnTo>
                    <a:pt x="522" y="350"/>
                  </a:lnTo>
                  <a:lnTo>
                    <a:pt x="467" y="419"/>
                  </a:lnTo>
                  <a:lnTo>
                    <a:pt x="440" y="570"/>
                  </a:lnTo>
                  <a:lnTo>
                    <a:pt x="471" y="632"/>
                  </a:lnTo>
                  <a:lnTo>
                    <a:pt x="474" y="655"/>
                  </a:lnTo>
                  <a:lnTo>
                    <a:pt x="471" y="724"/>
                  </a:lnTo>
                  <a:lnTo>
                    <a:pt x="428" y="839"/>
                  </a:lnTo>
                  <a:lnTo>
                    <a:pt x="398" y="858"/>
                  </a:lnTo>
                  <a:lnTo>
                    <a:pt x="641" y="858"/>
                  </a:lnTo>
                  <a:lnTo>
                    <a:pt x="645" y="866"/>
                  </a:lnTo>
                  <a:lnTo>
                    <a:pt x="805" y="866"/>
                  </a:lnTo>
                  <a:lnTo>
                    <a:pt x="839" y="824"/>
                  </a:lnTo>
                  <a:lnTo>
                    <a:pt x="839" y="801"/>
                  </a:lnTo>
                  <a:lnTo>
                    <a:pt x="862" y="766"/>
                  </a:lnTo>
                  <a:lnTo>
                    <a:pt x="866" y="739"/>
                  </a:lnTo>
                  <a:lnTo>
                    <a:pt x="901" y="728"/>
                  </a:lnTo>
                  <a:lnTo>
                    <a:pt x="912" y="659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17" name="Freeform 53"/>
            <p:cNvSpPr>
              <a:spLocks noEditPoints="1"/>
            </p:cNvSpPr>
            <p:nvPr/>
          </p:nvSpPr>
          <p:spPr bwMode="auto">
            <a:xfrm>
              <a:off x="3782" y="2240"/>
              <a:ext cx="501" cy="216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70" y="424"/>
                </a:cxn>
                <a:cxn ang="0">
                  <a:pos x="119" y="363"/>
                </a:cxn>
                <a:cxn ang="0">
                  <a:pos x="202" y="297"/>
                </a:cxn>
                <a:cxn ang="0">
                  <a:pos x="210" y="324"/>
                </a:cxn>
                <a:cxn ang="0">
                  <a:pos x="244" y="351"/>
                </a:cxn>
                <a:cxn ang="0">
                  <a:pos x="275" y="328"/>
                </a:cxn>
                <a:cxn ang="0">
                  <a:pos x="294" y="343"/>
                </a:cxn>
                <a:cxn ang="0">
                  <a:pos x="333" y="332"/>
                </a:cxn>
                <a:cxn ang="0">
                  <a:pos x="336" y="317"/>
                </a:cxn>
                <a:cxn ang="0">
                  <a:pos x="386" y="313"/>
                </a:cxn>
                <a:cxn ang="0">
                  <a:pos x="406" y="301"/>
                </a:cxn>
                <a:cxn ang="0">
                  <a:pos x="409" y="282"/>
                </a:cxn>
                <a:cxn ang="0">
                  <a:pos x="402" y="274"/>
                </a:cxn>
                <a:cxn ang="0">
                  <a:pos x="455" y="184"/>
                </a:cxn>
                <a:cxn ang="0">
                  <a:pos x="467" y="134"/>
                </a:cxn>
                <a:cxn ang="0">
                  <a:pos x="513" y="161"/>
                </a:cxn>
                <a:cxn ang="0">
                  <a:pos x="544" y="96"/>
                </a:cxn>
                <a:cxn ang="0">
                  <a:pos x="559" y="103"/>
                </a:cxn>
                <a:cxn ang="0">
                  <a:pos x="609" y="46"/>
                </a:cxn>
                <a:cxn ang="0">
                  <a:pos x="617" y="0"/>
                </a:cxn>
                <a:cxn ang="0">
                  <a:pos x="680" y="50"/>
                </a:cxn>
                <a:cxn ang="0">
                  <a:pos x="688" y="19"/>
                </a:cxn>
                <a:cxn ang="0">
                  <a:pos x="722" y="34"/>
                </a:cxn>
                <a:cxn ang="0">
                  <a:pos x="715" y="50"/>
                </a:cxn>
                <a:cxn ang="0">
                  <a:pos x="726" y="61"/>
                </a:cxn>
                <a:cxn ang="0">
                  <a:pos x="765" y="80"/>
                </a:cxn>
                <a:cxn ang="0">
                  <a:pos x="776" y="100"/>
                </a:cxn>
                <a:cxn ang="0">
                  <a:pos x="776" y="111"/>
                </a:cxn>
                <a:cxn ang="0">
                  <a:pos x="753" y="153"/>
                </a:cxn>
                <a:cxn ang="0">
                  <a:pos x="757" y="165"/>
                </a:cxn>
                <a:cxn ang="0">
                  <a:pos x="884" y="238"/>
                </a:cxn>
                <a:cxn ang="0">
                  <a:pos x="876" y="282"/>
                </a:cxn>
                <a:cxn ang="0">
                  <a:pos x="899" y="328"/>
                </a:cxn>
                <a:cxn ang="0">
                  <a:pos x="884" y="340"/>
                </a:cxn>
                <a:cxn ang="0">
                  <a:pos x="903" y="370"/>
                </a:cxn>
                <a:cxn ang="0">
                  <a:pos x="872" y="374"/>
                </a:cxn>
                <a:cxn ang="0">
                  <a:pos x="872" y="386"/>
                </a:cxn>
                <a:cxn ang="0">
                  <a:pos x="945" y="401"/>
                </a:cxn>
                <a:cxn ang="0">
                  <a:pos x="953" y="432"/>
                </a:cxn>
                <a:cxn ang="0">
                  <a:pos x="0" y="432"/>
                </a:cxn>
                <a:cxn ang="0">
                  <a:pos x="949" y="234"/>
                </a:cxn>
                <a:cxn ang="0">
                  <a:pos x="960" y="234"/>
                </a:cxn>
                <a:cxn ang="0">
                  <a:pos x="957" y="247"/>
                </a:cxn>
                <a:cxn ang="0">
                  <a:pos x="926" y="309"/>
                </a:cxn>
                <a:cxn ang="0">
                  <a:pos x="941" y="359"/>
                </a:cxn>
                <a:cxn ang="0">
                  <a:pos x="964" y="340"/>
                </a:cxn>
                <a:cxn ang="0">
                  <a:pos x="976" y="286"/>
                </a:cxn>
                <a:cxn ang="0">
                  <a:pos x="1003" y="219"/>
                </a:cxn>
                <a:cxn ang="0">
                  <a:pos x="949" y="234"/>
                </a:cxn>
              </a:cxnLst>
              <a:rect l="0" t="0" r="r" b="b"/>
              <a:pathLst>
                <a:path w="1003" h="432">
                  <a:moveTo>
                    <a:pt x="0" y="432"/>
                  </a:moveTo>
                  <a:lnTo>
                    <a:pt x="70" y="424"/>
                  </a:lnTo>
                  <a:lnTo>
                    <a:pt x="119" y="363"/>
                  </a:lnTo>
                  <a:lnTo>
                    <a:pt x="202" y="297"/>
                  </a:lnTo>
                  <a:lnTo>
                    <a:pt x="210" y="324"/>
                  </a:lnTo>
                  <a:lnTo>
                    <a:pt x="244" y="351"/>
                  </a:lnTo>
                  <a:lnTo>
                    <a:pt x="275" y="328"/>
                  </a:lnTo>
                  <a:lnTo>
                    <a:pt x="294" y="343"/>
                  </a:lnTo>
                  <a:lnTo>
                    <a:pt x="333" y="332"/>
                  </a:lnTo>
                  <a:lnTo>
                    <a:pt x="336" y="317"/>
                  </a:lnTo>
                  <a:lnTo>
                    <a:pt x="386" y="313"/>
                  </a:lnTo>
                  <a:lnTo>
                    <a:pt x="406" y="301"/>
                  </a:lnTo>
                  <a:lnTo>
                    <a:pt x="409" y="282"/>
                  </a:lnTo>
                  <a:lnTo>
                    <a:pt x="402" y="274"/>
                  </a:lnTo>
                  <a:lnTo>
                    <a:pt x="455" y="184"/>
                  </a:lnTo>
                  <a:lnTo>
                    <a:pt x="467" y="134"/>
                  </a:lnTo>
                  <a:lnTo>
                    <a:pt x="513" y="161"/>
                  </a:lnTo>
                  <a:lnTo>
                    <a:pt x="544" y="96"/>
                  </a:lnTo>
                  <a:lnTo>
                    <a:pt x="559" y="103"/>
                  </a:lnTo>
                  <a:lnTo>
                    <a:pt x="609" y="46"/>
                  </a:lnTo>
                  <a:lnTo>
                    <a:pt x="617" y="0"/>
                  </a:lnTo>
                  <a:lnTo>
                    <a:pt x="680" y="50"/>
                  </a:lnTo>
                  <a:lnTo>
                    <a:pt x="688" y="19"/>
                  </a:lnTo>
                  <a:lnTo>
                    <a:pt x="722" y="34"/>
                  </a:lnTo>
                  <a:lnTo>
                    <a:pt x="715" y="50"/>
                  </a:lnTo>
                  <a:lnTo>
                    <a:pt x="726" y="61"/>
                  </a:lnTo>
                  <a:lnTo>
                    <a:pt x="765" y="80"/>
                  </a:lnTo>
                  <a:lnTo>
                    <a:pt x="776" y="100"/>
                  </a:lnTo>
                  <a:lnTo>
                    <a:pt x="776" y="111"/>
                  </a:lnTo>
                  <a:lnTo>
                    <a:pt x="753" y="153"/>
                  </a:lnTo>
                  <a:lnTo>
                    <a:pt x="757" y="165"/>
                  </a:lnTo>
                  <a:lnTo>
                    <a:pt x="884" y="238"/>
                  </a:lnTo>
                  <a:lnTo>
                    <a:pt x="876" y="282"/>
                  </a:lnTo>
                  <a:lnTo>
                    <a:pt x="899" y="328"/>
                  </a:lnTo>
                  <a:lnTo>
                    <a:pt x="884" y="340"/>
                  </a:lnTo>
                  <a:lnTo>
                    <a:pt x="903" y="370"/>
                  </a:lnTo>
                  <a:lnTo>
                    <a:pt x="872" y="374"/>
                  </a:lnTo>
                  <a:lnTo>
                    <a:pt x="872" y="386"/>
                  </a:lnTo>
                  <a:lnTo>
                    <a:pt x="945" y="401"/>
                  </a:lnTo>
                  <a:lnTo>
                    <a:pt x="953" y="432"/>
                  </a:lnTo>
                  <a:lnTo>
                    <a:pt x="0" y="432"/>
                  </a:lnTo>
                  <a:close/>
                  <a:moveTo>
                    <a:pt x="949" y="234"/>
                  </a:moveTo>
                  <a:lnTo>
                    <a:pt x="960" y="234"/>
                  </a:lnTo>
                  <a:lnTo>
                    <a:pt x="957" y="247"/>
                  </a:lnTo>
                  <a:lnTo>
                    <a:pt x="926" y="309"/>
                  </a:lnTo>
                  <a:lnTo>
                    <a:pt x="941" y="359"/>
                  </a:lnTo>
                  <a:lnTo>
                    <a:pt x="964" y="340"/>
                  </a:lnTo>
                  <a:lnTo>
                    <a:pt x="976" y="286"/>
                  </a:lnTo>
                  <a:lnTo>
                    <a:pt x="1003" y="219"/>
                  </a:lnTo>
                  <a:lnTo>
                    <a:pt x="949" y="234"/>
                  </a:ln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518" name="Freeform 54"/>
            <p:cNvSpPr>
              <a:spLocks noEditPoints="1"/>
            </p:cNvSpPr>
            <p:nvPr/>
          </p:nvSpPr>
          <p:spPr bwMode="auto">
            <a:xfrm>
              <a:off x="3288" y="1521"/>
              <a:ext cx="919" cy="566"/>
            </a:xfrm>
            <a:custGeom>
              <a:avLst/>
              <a:gdLst/>
              <a:ahLst/>
              <a:cxnLst>
                <a:cxn ang="0">
                  <a:pos x="343" y="62"/>
                </a:cxn>
                <a:cxn ang="0">
                  <a:pos x="420" y="46"/>
                </a:cxn>
                <a:cxn ang="0">
                  <a:pos x="543" y="104"/>
                </a:cxn>
                <a:cxn ang="0">
                  <a:pos x="666" y="142"/>
                </a:cxn>
                <a:cxn ang="0">
                  <a:pos x="806" y="244"/>
                </a:cxn>
                <a:cxn ang="0">
                  <a:pos x="829" y="371"/>
                </a:cxn>
                <a:cxn ang="0">
                  <a:pos x="651" y="344"/>
                </a:cxn>
                <a:cxn ang="0">
                  <a:pos x="447" y="313"/>
                </a:cxn>
                <a:cxn ang="0">
                  <a:pos x="459" y="225"/>
                </a:cxn>
                <a:cxn ang="0">
                  <a:pos x="180" y="356"/>
                </a:cxn>
                <a:cxn ang="0">
                  <a:pos x="50" y="348"/>
                </a:cxn>
                <a:cxn ang="0">
                  <a:pos x="88" y="263"/>
                </a:cxn>
                <a:cxn ang="0">
                  <a:pos x="466" y="861"/>
                </a:cxn>
                <a:cxn ang="0">
                  <a:pos x="555" y="571"/>
                </a:cxn>
                <a:cxn ang="0">
                  <a:pos x="451" y="663"/>
                </a:cxn>
                <a:cxn ang="0">
                  <a:pos x="562" y="482"/>
                </a:cxn>
                <a:cxn ang="0">
                  <a:pos x="643" y="467"/>
                </a:cxn>
                <a:cxn ang="0">
                  <a:pos x="821" y="440"/>
                </a:cxn>
                <a:cxn ang="0">
                  <a:pos x="860" y="421"/>
                </a:cxn>
                <a:cxn ang="0">
                  <a:pos x="875" y="402"/>
                </a:cxn>
                <a:cxn ang="0">
                  <a:pos x="1023" y="413"/>
                </a:cxn>
                <a:cxn ang="0">
                  <a:pos x="1263" y="467"/>
                </a:cxn>
                <a:cxn ang="0">
                  <a:pos x="1336" y="575"/>
                </a:cxn>
                <a:cxn ang="0">
                  <a:pos x="1344" y="663"/>
                </a:cxn>
                <a:cxn ang="0">
                  <a:pos x="1232" y="598"/>
                </a:cxn>
                <a:cxn ang="0">
                  <a:pos x="1155" y="555"/>
                </a:cxn>
                <a:cxn ang="0">
                  <a:pos x="1154" y="722"/>
                </a:cxn>
                <a:cxn ang="0">
                  <a:pos x="1111" y="884"/>
                </a:cxn>
                <a:cxn ang="0">
                  <a:pos x="1054" y="768"/>
                </a:cxn>
                <a:cxn ang="0">
                  <a:pos x="946" y="792"/>
                </a:cxn>
                <a:cxn ang="0">
                  <a:pos x="925" y="745"/>
                </a:cxn>
                <a:cxn ang="0">
                  <a:pos x="958" y="590"/>
                </a:cxn>
                <a:cxn ang="0">
                  <a:pos x="783" y="490"/>
                </a:cxn>
                <a:cxn ang="0">
                  <a:pos x="737" y="555"/>
                </a:cxn>
                <a:cxn ang="0">
                  <a:pos x="702" y="575"/>
                </a:cxn>
                <a:cxn ang="0">
                  <a:pos x="651" y="857"/>
                </a:cxn>
                <a:cxn ang="0">
                  <a:pos x="608" y="1064"/>
                </a:cxn>
                <a:cxn ang="0">
                  <a:pos x="512" y="1091"/>
                </a:cxn>
                <a:cxn ang="0">
                  <a:pos x="1505" y="922"/>
                </a:cxn>
                <a:cxn ang="0">
                  <a:pos x="1313" y="961"/>
                </a:cxn>
                <a:cxn ang="0">
                  <a:pos x="1171" y="1003"/>
                </a:cxn>
                <a:cxn ang="0">
                  <a:pos x="1019" y="1049"/>
                </a:cxn>
                <a:cxn ang="0">
                  <a:pos x="1179" y="1118"/>
                </a:cxn>
                <a:cxn ang="0">
                  <a:pos x="1401" y="1007"/>
                </a:cxn>
                <a:cxn ang="0">
                  <a:pos x="1806" y="688"/>
                </a:cxn>
                <a:cxn ang="0">
                  <a:pos x="1668" y="722"/>
                </a:cxn>
                <a:cxn ang="0">
                  <a:pos x="1570" y="745"/>
                </a:cxn>
                <a:cxn ang="0">
                  <a:pos x="1440" y="868"/>
                </a:cxn>
                <a:cxn ang="0">
                  <a:pos x="1645" y="857"/>
                </a:cxn>
                <a:cxn ang="0">
                  <a:pos x="1783" y="761"/>
                </a:cxn>
                <a:cxn ang="0">
                  <a:pos x="1822" y="692"/>
                </a:cxn>
                <a:cxn ang="0">
                  <a:pos x="988" y="463"/>
                </a:cxn>
                <a:cxn ang="0">
                  <a:pos x="1150" y="498"/>
                </a:cxn>
                <a:cxn ang="0">
                  <a:pos x="1100" y="463"/>
                </a:cxn>
                <a:cxn ang="0">
                  <a:pos x="1092" y="995"/>
                </a:cxn>
                <a:cxn ang="0">
                  <a:pos x="1046" y="964"/>
                </a:cxn>
              </a:cxnLst>
              <a:rect l="0" t="0" r="r" b="b"/>
              <a:pathLst>
                <a:path w="1837" h="1133">
                  <a:moveTo>
                    <a:pt x="251" y="150"/>
                  </a:moveTo>
                  <a:lnTo>
                    <a:pt x="297" y="135"/>
                  </a:lnTo>
                  <a:lnTo>
                    <a:pt x="343" y="62"/>
                  </a:lnTo>
                  <a:lnTo>
                    <a:pt x="393" y="31"/>
                  </a:lnTo>
                  <a:lnTo>
                    <a:pt x="393" y="81"/>
                  </a:lnTo>
                  <a:lnTo>
                    <a:pt x="420" y="46"/>
                  </a:lnTo>
                  <a:lnTo>
                    <a:pt x="432" y="0"/>
                  </a:lnTo>
                  <a:lnTo>
                    <a:pt x="501" y="23"/>
                  </a:lnTo>
                  <a:lnTo>
                    <a:pt x="543" y="104"/>
                  </a:lnTo>
                  <a:lnTo>
                    <a:pt x="539" y="31"/>
                  </a:lnTo>
                  <a:lnTo>
                    <a:pt x="608" y="43"/>
                  </a:lnTo>
                  <a:lnTo>
                    <a:pt x="666" y="142"/>
                  </a:lnTo>
                  <a:lnTo>
                    <a:pt x="775" y="150"/>
                  </a:lnTo>
                  <a:lnTo>
                    <a:pt x="768" y="198"/>
                  </a:lnTo>
                  <a:lnTo>
                    <a:pt x="806" y="244"/>
                  </a:lnTo>
                  <a:lnTo>
                    <a:pt x="806" y="298"/>
                  </a:lnTo>
                  <a:lnTo>
                    <a:pt x="833" y="313"/>
                  </a:lnTo>
                  <a:lnTo>
                    <a:pt x="829" y="371"/>
                  </a:lnTo>
                  <a:lnTo>
                    <a:pt x="768" y="363"/>
                  </a:lnTo>
                  <a:lnTo>
                    <a:pt x="760" y="329"/>
                  </a:lnTo>
                  <a:lnTo>
                    <a:pt x="651" y="344"/>
                  </a:lnTo>
                  <a:lnTo>
                    <a:pt x="589" y="379"/>
                  </a:lnTo>
                  <a:lnTo>
                    <a:pt x="520" y="375"/>
                  </a:lnTo>
                  <a:lnTo>
                    <a:pt x="447" y="313"/>
                  </a:lnTo>
                  <a:lnTo>
                    <a:pt x="389" y="329"/>
                  </a:lnTo>
                  <a:lnTo>
                    <a:pt x="389" y="302"/>
                  </a:lnTo>
                  <a:lnTo>
                    <a:pt x="459" y="225"/>
                  </a:lnTo>
                  <a:lnTo>
                    <a:pt x="393" y="244"/>
                  </a:lnTo>
                  <a:lnTo>
                    <a:pt x="297" y="313"/>
                  </a:lnTo>
                  <a:lnTo>
                    <a:pt x="180" y="356"/>
                  </a:lnTo>
                  <a:lnTo>
                    <a:pt x="134" y="359"/>
                  </a:lnTo>
                  <a:lnTo>
                    <a:pt x="134" y="317"/>
                  </a:lnTo>
                  <a:lnTo>
                    <a:pt x="50" y="348"/>
                  </a:lnTo>
                  <a:lnTo>
                    <a:pt x="11" y="352"/>
                  </a:lnTo>
                  <a:lnTo>
                    <a:pt x="0" y="340"/>
                  </a:lnTo>
                  <a:lnTo>
                    <a:pt x="88" y="263"/>
                  </a:lnTo>
                  <a:lnTo>
                    <a:pt x="251" y="150"/>
                  </a:lnTo>
                  <a:close/>
                  <a:moveTo>
                    <a:pt x="474" y="976"/>
                  </a:moveTo>
                  <a:lnTo>
                    <a:pt x="466" y="861"/>
                  </a:lnTo>
                  <a:lnTo>
                    <a:pt x="485" y="795"/>
                  </a:lnTo>
                  <a:lnTo>
                    <a:pt x="508" y="663"/>
                  </a:lnTo>
                  <a:lnTo>
                    <a:pt x="555" y="571"/>
                  </a:lnTo>
                  <a:lnTo>
                    <a:pt x="520" y="586"/>
                  </a:lnTo>
                  <a:lnTo>
                    <a:pt x="512" y="617"/>
                  </a:lnTo>
                  <a:lnTo>
                    <a:pt x="451" y="663"/>
                  </a:lnTo>
                  <a:lnTo>
                    <a:pt x="470" y="613"/>
                  </a:lnTo>
                  <a:lnTo>
                    <a:pt x="493" y="578"/>
                  </a:lnTo>
                  <a:lnTo>
                    <a:pt x="562" y="482"/>
                  </a:lnTo>
                  <a:lnTo>
                    <a:pt x="601" y="467"/>
                  </a:lnTo>
                  <a:lnTo>
                    <a:pt x="601" y="502"/>
                  </a:lnTo>
                  <a:lnTo>
                    <a:pt x="643" y="467"/>
                  </a:lnTo>
                  <a:lnTo>
                    <a:pt x="737" y="436"/>
                  </a:lnTo>
                  <a:lnTo>
                    <a:pt x="814" y="463"/>
                  </a:lnTo>
                  <a:lnTo>
                    <a:pt x="821" y="440"/>
                  </a:lnTo>
                  <a:lnTo>
                    <a:pt x="841" y="455"/>
                  </a:lnTo>
                  <a:lnTo>
                    <a:pt x="891" y="448"/>
                  </a:lnTo>
                  <a:lnTo>
                    <a:pt x="860" y="421"/>
                  </a:lnTo>
                  <a:lnTo>
                    <a:pt x="844" y="371"/>
                  </a:lnTo>
                  <a:lnTo>
                    <a:pt x="844" y="356"/>
                  </a:lnTo>
                  <a:lnTo>
                    <a:pt x="875" y="402"/>
                  </a:lnTo>
                  <a:lnTo>
                    <a:pt x="910" y="394"/>
                  </a:lnTo>
                  <a:lnTo>
                    <a:pt x="992" y="421"/>
                  </a:lnTo>
                  <a:lnTo>
                    <a:pt x="1023" y="413"/>
                  </a:lnTo>
                  <a:lnTo>
                    <a:pt x="1154" y="432"/>
                  </a:lnTo>
                  <a:lnTo>
                    <a:pt x="1159" y="452"/>
                  </a:lnTo>
                  <a:lnTo>
                    <a:pt x="1263" y="467"/>
                  </a:lnTo>
                  <a:lnTo>
                    <a:pt x="1309" y="528"/>
                  </a:lnTo>
                  <a:lnTo>
                    <a:pt x="1336" y="540"/>
                  </a:lnTo>
                  <a:lnTo>
                    <a:pt x="1336" y="575"/>
                  </a:lnTo>
                  <a:lnTo>
                    <a:pt x="1382" y="621"/>
                  </a:lnTo>
                  <a:lnTo>
                    <a:pt x="1340" y="617"/>
                  </a:lnTo>
                  <a:lnTo>
                    <a:pt x="1344" y="663"/>
                  </a:lnTo>
                  <a:lnTo>
                    <a:pt x="1263" y="632"/>
                  </a:lnTo>
                  <a:lnTo>
                    <a:pt x="1244" y="651"/>
                  </a:lnTo>
                  <a:lnTo>
                    <a:pt x="1232" y="598"/>
                  </a:lnTo>
                  <a:lnTo>
                    <a:pt x="1213" y="609"/>
                  </a:lnTo>
                  <a:lnTo>
                    <a:pt x="1194" y="555"/>
                  </a:lnTo>
                  <a:lnTo>
                    <a:pt x="1155" y="555"/>
                  </a:lnTo>
                  <a:lnTo>
                    <a:pt x="1182" y="598"/>
                  </a:lnTo>
                  <a:lnTo>
                    <a:pt x="1194" y="632"/>
                  </a:lnTo>
                  <a:lnTo>
                    <a:pt x="1154" y="722"/>
                  </a:lnTo>
                  <a:lnTo>
                    <a:pt x="1167" y="807"/>
                  </a:lnTo>
                  <a:lnTo>
                    <a:pt x="1159" y="841"/>
                  </a:lnTo>
                  <a:lnTo>
                    <a:pt x="1111" y="884"/>
                  </a:lnTo>
                  <a:lnTo>
                    <a:pt x="1092" y="884"/>
                  </a:lnTo>
                  <a:lnTo>
                    <a:pt x="1077" y="857"/>
                  </a:lnTo>
                  <a:lnTo>
                    <a:pt x="1054" y="768"/>
                  </a:lnTo>
                  <a:lnTo>
                    <a:pt x="1027" y="734"/>
                  </a:lnTo>
                  <a:lnTo>
                    <a:pt x="977" y="749"/>
                  </a:lnTo>
                  <a:lnTo>
                    <a:pt x="946" y="792"/>
                  </a:lnTo>
                  <a:lnTo>
                    <a:pt x="921" y="795"/>
                  </a:lnTo>
                  <a:lnTo>
                    <a:pt x="914" y="780"/>
                  </a:lnTo>
                  <a:lnTo>
                    <a:pt x="925" y="745"/>
                  </a:lnTo>
                  <a:lnTo>
                    <a:pt x="954" y="722"/>
                  </a:lnTo>
                  <a:lnTo>
                    <a:pt x="981" y="678"/>
                  </a:lnTo>
                  <a:lnTo>
                    <a:pt x="958" y="590"/>
                  </a:lnTo>
                  <a:lnTo>
                    <a:pt x="969" y="582"/>
                  </a:lnTo>
                  <a:lnTo>
                    <a:pt x="856" y="498"/>
                  </a:lnTo>
                  <a:lnTo>
                    <a:pt x="783" y="490"/>
                  </a:lnTo>
                  <a:lnTo>
                    <a:pt x="768" y="513"/>
                  </a:lnTo>
                  <a:lnTo>
                    <a:pt x="783" y="536"/>
                  </a:lnTo>
                  <a:lnTo>
                    <a:pt x="737" y="555"/>
                  </a:lnTo>
                  <a:lnTo>
                    <a:pt x="733" y="601"/>
                  </a:lnTo>
                  <a:lnTo>
                    <a:pt x="714" y="617"/>
                  </a:lnTo>
                  <a:lnTo>
                    <a:pt x="702" y="575"/>
                  </a:lnTo>
                  <a:lnTo>
                    <a:pt x="647" y="644"/>
                  </a:lnTo>
                  <a:lnTo>
                    <a:pt x="620" y="795"/>
                  </a:lnTo>
                  <a:lnTo>
                    <a:pt x="651" y="857"/>
                  </a:lnTo>
                  <a:lnTo>
                    <a:pt x="654" y="880"/>
                  </a:lnTo>
                  <a:lnTo>
                    <a:pt x="651" y="949"/>
                  </a:lnTo>
                  <a:lnTo>
                    <a:pt x="608" y="1064"/>
                  </a:lnTo>
                  <a:lnTo>
                    <a:pt x="578" y="1083"/>
                  </a:lnTo>
                  <a:lnTo>
                    <a:pt x="551" y="1099"/>
                  </a:lnTo>
                  <a:lnTo>
                    <a:pt x="512" y="1091"/>
                  </a:lnTo>
                  <a:lnTo>
                    <a:pt x="478" y="1007"/>
                  </a:lnTo>
                  <a:lnTo>
                    <a:pt x="474" y="976"/>
                  </a:lnTo>
                  <a:close/>
                  <a:moveTo>
                    <a:pt x="1505" y="922"/>
                  </a:moveTo>
                  <a:lnTo>
                    <a:pt x="1459" y="914"/>
                  </a:lnTo>
                  <a:lnTo>
                    <a:pt x="1344" y="934"/>
                  </a:lnTo>
                  <a:lnTo>
                    <a:pt x="1313" y="961"/>
                  </a:lnTo>
                  <a:lnTo>
                    <a:pt x="1244" y="945"/>
                  </a:lnTo>
                  <a:lnTo>
                    <a:pt x="1198" y="964"/>
                  </a:lnTo>
                  <a:lnTo>
                    <a:pt x="1171" y="1003"/>
                  </a:lnTo>
                  <a:lnTo>
                    <a:pt x="1142" y="1007"/>
                  </a:lnTo>
                  <a:lnTo>
                    <a:pt x="1100" y="1053"/>
                  </a:lnTo>
                  <a:lnTo>
                    <a:pt x="1019" y="1049"/>
                  </a:lnTo>
                  <a:lnTo>
                    <a:pt x="985" y="1091"/>
                  </a:lnTo>
                  <a:lnTo>
                    <a:pt x="1107" y="1133"/>
                  </a:lnTo>
                  <a:lnTo>
                    <a:pt x="1179" y="1118"/>
                  </a:lnTo>
                  <a:lnTo>
                    <a:pt x="1248" y="1076"/>
                  </a:lnTo>
                  <a:lnTo>
                    <a:pt x="1321" y="1053"/>
                  </a:lnTo>
                  <a:lnTo>
                    <a:pt x="1401" y="1007"/>
                  </a:lnTo>
                  <a:lnTo>
                    <a:pt x="1505" y="922"/>
                  </a:lnTo>
                  <a:close/>
                  <a:moveTo>
                    <a:pt x="1837" y="647"/>
                  </a:moveTo>
                  <a:lnTo>
                    <a:pt x="1806" y="688"/>
                  </a:lnTo>
                  <a:lnTo>
                    <a:pt x="1703" y="730"/>
                  </a:lnTo>
                  <a:lnTo>
                    <a:pt x="1699" y="719"/>
                  </a:lnTo>
                  <a:lnTo>
                    <a:pt x="1668" y="722"/>
                  </a:lnTo>
                  <a:lnTo>
                    <a:pt x="1699" y="757"/>
                  </a:lnTo>
                  <a:lnTo>
                    <a:pt x="1637" y="749"/>
                  </a:lnTo>
                  <a:lnTo>
                    <a:pt x="1570" y="745"/>
                  </a:lnTo>
                  <a:lnTo>
                    <a:pt x="1455" y="780"/>
                  </a:lnTo>
                  <a:lnTo>
                    <a:pt x="1390" y="853"/>
                  </a:lnTo>
                  <a:lnTo>
                    <a:pt x="1440" y="868"/>
                  </a:lnTo>
                  <a:lnTo>
                    <a:pt x="1474" y="857"/>
                  </a:lnTo>
                  <a:lnTo>
                    <a:pt x="1582" y="834"/>
                  </a:lnTo>
                  <a:lnTo>
                    <a:pt x="1645" y="857"/>
                  </a:lnTo>
                  <a:lnTo>
                    <a:pt x="1714" y="849"/>
                  </a:lnTo>
                  <a:lnTo>
                    <a:pt x="1799" y="811"/>
                  </a:lnTo>
                  <a:lnTo>
                    <a:pt x="1783" y="761"/>
                  </a:lnTo>
                  <a:lnTo>
                    <a:pt x="1799" y="745"/>
                  </a:lnTo>
                  <a:lnTo>
                    <a:pt x="1776" y="726"/>
                  </a:lnTo>
                  <a:lnTo>
                    <a:pt x="1822" y="692"/>
                  </a:lnTo>
                  <a:lnTo>
                    <a:pt x="1837" y="647"/>
                  </a:lnTo>
                  <a:close/>
                  <a:moveTo>
                    <a:pt x="1100" y="463"/>
                  </a:moveTo>
                  <a:lnTo>
                    <a:pt x="988" y="463"/>
                  </a:lnTo>
                  <a:lnTo>
                    <a:pt x="1058" y="498"/>
                  </a:lnTo>
                  <a:lnTo>
                    <a:pt x="1131" y="513"/>
                  </a:lnTo>
                  <a:lnTo>
                    <a:pt x="1150" y="498"/>
                  </a:lnTo>
                  <a:lnTo>
                    <a:pt x="1154" y="467"/>
                  </a:lnTo>
                  <a:lnTo>
                    <a:pt x="1127" y="452"/>
                  </a:lnTo>
                  <a:lnTo>
                    <a:pt x="1100" y="463"/>
                  </a:lnTo>
                  <a:close/>
                  <a:moveTo>
                    <a:pt x="1042" y="991"/>
                  </a:moveTo>
                  <a:lnTo>
                    <a:pt x="1069" y="1003"/>
                  </a:lnTo>
                  <a:lnTo>
                    <a:pt x="1092" y="995"/>
                  </a:lnTo>
                  <a:lnTo>
                    <a:pt x="1096" y="980"/>
                  </a:lnTo>
                  <a:lnTo>
                    <a:pt x="1081" y="953"/>
                  </a:lnTo>
                  <a:lnTo>
                    <a:pt x="1046" y="964"/>
                  </a:lnTo>
                  <a:lnTo>
                    <a:pt x="1042" y="991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90519" name="Rectangle 55"/>
          <p:cNvSpPr>
            <a:spLocks noGrp="1" noChangeArrowheads="1"/>
          </p:cNvSpPr>
          <p:nvPr>
            <p:ph type="body" idx="1"/>
          </p:nvPr>
        </p:nvSpPr>
        <p:spPr>
          <a:xfrm>
            <a:off x="250825" y="1728788"/>
            <a:ext cx="4762500" cy="55245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altLang="zh-TW">
                <a:latin typeface="微軟正黑體" pitchFamily="34" charset="-120"/>
                <a:ea typeface="微軟正黑體" pitchFamily="34" charset="-120"/>
              </a:rPr>
              <a:t>Trip: </a:t>
            </a:r>
            <a:r>
              <a:rPr lang="zh-TW" altLang="en-US">
                <a:latin typeface="微軟正黑體" pitchFamily="34" charset="-120"/>
                <a:ea typeface="微軟正黑體" pitchFamily="34" charset="-120"/>
              </a:rPr>
              <a:t>從洛杉磯到邁阿密</a:t>
            </a:r>
          </a:p>
        </p:txBody>
      </p:sp>
      <p:sp>
        <p:nvSpPr>
          <p:cNvPr id="190520" name="Oval 56"/>
          <p:cNvSpPr>
            <a:spLocks noChangeArrowheads="1"/>
          </p:cNvSpPr>
          <p:nvPr/>
        </p:nvSpPr>
        <p:spPr bwMode="auto">
          <a:xfrm>
            <a:off x="2384717" y="3877687"/>
            <a:ext cx="259766" cy="779026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0521" name="Oval 57"/>
          <p:cNvSpPr>
            <a:spLocks noChangeArrowheads="1"/>
          </p:cNvSpPr>
          <p:nvPr/>
        </p:nvSpPr>
        <p:spPr bwMode="auto">
          <a:xfrm>
            <a:off x="6956717" y="3268087"/>
            <a:ext cx="259766" cy="779026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0522" name="Oval 58"/>
          <p:cNvSpPr>
            <a:spLocks noChangeArrowheads="1"/>
          </p:cNvSpPr>
          <p:nvPr/>
        </p:nvSpPr>
        <p:spPr bwMode="auto">
          <a:xfrm>
            <a:off x="6347117" y="4944487"/>
            <a:ext cx="259766" cy="779026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0523" name="Line 59"/>
          <p:cNvSpPr>
            <a:spLocks noChangeShapeType="1"/>
          </p:cNvSpPr>
          <p:nvPr/>
        </p:nvSpPr>
        <p:spPr bwMode="auto">
          <a:xfrm flipV="1">
            <a:off x="2667000" y="3657600"/>
            <a:ext cx="4191000" cy="6096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0524" name="Line 60"/>
          <p:cNvSpPr>
            <a:spLocks noChangeShapeType="1"/>
          </p:cNvSpPr>
          <p:nvPr/>
        </p:nvSpPr>
        <p:spPr bwMode="auto">
          <a:xfrm flipH="1">
            <a:off x="6553200" y="3810000"/>
            <a:ext cx="457200" cy="13716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0525" name="Rectangle 61"/>
          <p:cNvSpPr>
            <a:spLocks noChangeArrowheads="1"/>
          </p:cNvSpPr>
          <p:nvPr/>
        </p:nvSpPr>
        <p:spPr bwMode="auto">
          <a:xfrm>
            <a:off x="1295400" y="4495800"/>
            <a:ext cx="2057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Stop 1: </a:t>
            </a:r>
            <a:r>
              <a:rPr lang="zh-TW" altLang="en-US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洛杉磯</a:t>
            </a:r>
          </a:p>
        </p:txBody>
      </p:sp>
      <p:sp>
        <p:nvSpPr>
          <p:cNvPr id="190526" name="Rectangle 62"/>
          <p:cNvSpPr>
            <a:spLocks noChangeArrowheads="1"/>
          </p:cNvSpPr>
          <p:nvPr/>
        </p:nvSpPr>
        <p:spPr bwMode="auto">
          <a:xfrm>
            <a:off x="7239000" y="3429000"/>
            <a:ext cx="1752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Stop 2: </a:t>
            </a:r>
            <a:r>
              <a:rPr lang="zh-TW" altLang="en-US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紐約</a:t>
            </a:r>
          </a:p>
        </p:txBody>
      </p:sp>
      <p:sp>
        <p:nvSpPr>
          <p:cNvPr id="190527" name="Rectangle 63"/>
          <p:cNvSpPr>
            <a:spLocks noChangeArrowheads="1"/>
          </p:cNvSpPr>
          <p:nvPr/>
        </p:nvSpPr>
        <p:spPr bwMode="auto">
          <a:xfrm>
            <a:off x="6172200" y="5562600"/>
            <a:ext cx="1905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Stop 3: </a:t>
            </a:r>
            <a:r>
              <a:rPr lang="zh-TW" altLang="en-US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邁阿密</a:t>
            </a:r>
          </a:p>
        </p:txBody>
      </p:sp>
      <p:sp>
        <p:nvSpPr>
          <p:cNvPr id="190528" name="Rectangle 64"/>
          <p:cNvSpPr>
            <a:spLocks noChangeArrowheads="1"/>
          </p:cNvSpPr>
          <p:nvPr/>
        </p:nvSpPr>
        <p:spPr bwMode="auto">
          <a:xfrm>
            <a:off x="3575724" y="3810000"/>
            <a:ext cx="1493164" cy="341313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Delivery 1</a:t>
            </a:r>
          </a:p>
        </p:txBody>
      </p:sp>
      <p:sp>
        <p:nvSpPr>
          <p:cNvPr id="190529" name="Rectangle 65"/>
          <p:cNvSpPr>
            <a:spLocks noChangeArrowheads="1"/>
          </p:cNvSpPr>
          <p:nvPr/>
        </p:nvSpPr>
        <p:spPr bwMode="auto">
          <a:xfrm>
            <a:off x="6606396" y="4385094"/>
            <a:ext cx="1470804" cy="32343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Delivery 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3FC-84B7-45B8-A59A-94EDA162D766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出貨計劃</a:t>
            </a:r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4959350" y="1981200"/>
            <a:ext cx="3357563" cy="45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spcBef>
                <a:spcPct val="50000"/>
              </a:spcBef>
            </a:pPr>
            <a:r>
              <a:rPr lang="en-US" altLang="zh-TW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Trip (</a:t>
            </a:r>
            <a:r>
              <a:rPr lang="zh-TW" altLang="en-US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一個車次、班次</a:t>
            </a:r>
            <a:r>
              <a:rPr lang="en-US" altLang="zh-TW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grpSp>
        <p:nvGrpSpPr>
          <p:cNvPr id="191492" name="Group 4"/>
          <p:cNvGrpSpPr>
            <a:grpSpLocks/>
          </p:cNvGrpSpPr>
          <p:nvPr/>
        </p:nvGrpSpPr>
        <p:grpSpPr bwMode="auto">
          <a:xfrm>
            <a:off x="3968750" y="1752600"/>
            <a:ext cx="838200" cy="762000"/>
            <a:chOff x="732" y="1580"/>
            <a:chExt cx="627" cy="647"/>
          </a:xfrm>
        </p:grpSpPr>
        <p:sp>
          <p:nvSpPr>
            <p:cNvPr id="191493" name="Freeform 5"/>
            <p:cNvSpPr>
              <a:spLocks/>
            </p:cNvSpPr>
            <p:nvPr/>
          </p:nvSpPr>
          <p:spPr bwMode="auto">
            <a:xfrm>
              <a:off x="857" y="1952"/>
              <a:ext cx="66" cy="116"/>
            </a:xfrm>
            <a:custGeom>
              <a:avLst/>
              <a:gdLst/>
              <a:ahLst/>
              <a:cxnLst>
                <a:cxn ang="0">
                  <a:pos x="65" y="53"/>
                </a:cxn>
                <a:cxn ang="0">
                  <a:pos x="62" y="42"/>
                </a:cxn>
                <a:cxn ang="0">
                  <a:pos x="60" y="32"/>
                </a:cxn>
                <a:cxn ang="0">
                  <a:pos x="58" y="23"/>
                </a:cxn>
                <a:cxn ang="0">
                  <a:pos x="54" y="15"/>
                </a:cxn>
                <a:cxn ang="0">
                  <a:pos x="51" y="8"/>
                </a:cxn>
                <a:cxn ang="0">
                  <a:pos x="46" y="3"/>
                </a:cxn>
                <a:cxn ang="0">
                  <a:pos x="41" y="1"/>
                </a:cxn>
                <a:cxn ang="0">
                  <a:pos x="37" y="0"/>
                </a:cxn>
                <a:cxn ang="0">
                  <a:pos x="14" y="3"/>
                </a:cxn>
                <a:cxn ang="0">
                  <a:pos x="14" y="5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5" y="18"/>
                </a:cxn>
                <a:cxn ang="0">
                  <a:pos x="3" y="25"/>
                </a:cxn>
                <a:cxn ang="0">
                  <a:pos x="1" y="33"/>
                </a:cxn>
                <a:cxn ang="0">
                  <a:pos x="1" y="41"/>
                </a:cxn>
                <a:cxn ang="0">
                  <a:pos x="0" y="51"/>
                </a:cxn>
                <a:cxn ang="0">
                  <a:pos x="0" y="61"/>
                </a:cxn>
                <a:cxn ang="0">
                  <a:pos x="2" y="72"/>
                </a:cxn>
                <a:cxn ang="0">
                  <a:pos x="4" y="82"/>
                </a:cxn>
                <a:cxn ang="0">
                  <a:pos x="6" y="92"/>
                </a:cxn>
                <a:cxn ang="0">
                  <a:pos x="10" y="99"/>
                </a:cxn>
                <a:cxn ang="0">
                  <a:pos x="13" y="106"/>
                </a:cxn>
                <a:cxn ang="0">
                  <a:pos x="18" y="111"/>
                </a:cxn>
                <a:cxn ang="0">
                  <a:pos x="23" y="113"/>
                </a:cxn>
                <a:cxn ang="0">
                  <a:pos x="27" y="115"/>
                </a:cxn>
                <a:cxn ang="0">
                  <a:pos x="28" y="115"/>
                </a:cxn>
                <a:cxn ang="0">
                  <a:pos x="29" y="115"/>
                </a:cxn>
                <a:cxn ang="0">
                  <a:pos x="30" y="115"/>
                </a:cxn>
                <a:cxn ang="0">
                  <a:pos x="44" y="111"/>
                </a:cxn>
                <a:cxn ang="0">
                  <a:pos x="49" y="109"/>
                </a:cxn>
                <a:cxn ang="0">
                  <a:pos x="53" y="106"/>
                </a:cxn>
                <a:cxn ang="0">
                  <a:pos x="57" y="101"/>
                </a:cxn>
                <a:cxn ang="0">
                  <a:pos x="60" y="93"/>
                </a:cxn>
                <a:cxn ang="0">
                  <a:pos x="62" y="85"/>
                </a:cxn>
                <a:cxn ang="0">
                  <a:pos x="63" y="76"/>
                </a:cxn>
                <a:cxn ang="0">
                  <a:pos x="65" y="65"/>
                </a:cxn>
                <a:cxn ang="0">
                  <a:pos x="65" y="53"/>
                </a:cxn>
              </a:cxnLst>
              <a:rect l="0" t="0" r="r" b="b"/>
              <a:pathLst>
                <a:path w="66" h="116">
                  <a:moveTo>
                    <a:pt x="65" y="53"/>
                  </a:moveTo>
                  <a:lnTo>
                    <a:pt x="62" y="42"/>
                  </a:lnTo>
                  <a:lnTo>
                    <a:pt x="60" y="32"/>
                  </a:lnTo>
                  <a:lnTo>
                    <a:pt x="58" y="23"/>
                  </a:lnTo>
                  <a:lnTo>
                    <a:pt x="54" y="15"/>
                  </a:lnTo>
                  <a:lnTo>
                    <a:pt x="51" y="8"/>
                  </a:lnTo>
                  <a:lnTo>
                    <a:pt x="46" y="3"/>
                  </a:lnTo>
                  <a:lnTo>
                    <a:pt x="41" y="1"/>
                  </a:lnTo>
                  <a:lnTo>
                    <a:pt x="37" y="0"/>
                  </a:lnTo>
                  <a:lnTo>
                    <a:pt x="14" y="3"/>
                  </a:lnTo>
                  <a:lnTo>
                    <a:pt x="14" y="5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5" y="18"/>
                  </a:lnTo>
                  <a:lnTo>
                    <a:pt x="3" y="25"/>
                  </a:lnTo>
                  <a:lnTo>
                    <a:pt x="1" y="33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6" y="92"/>
                  </a:lnTo>
                  <a:lnTo>
                    <a:pt x="10" y="99"/>
                  </a:lnTo>
                  <a:lnTo>
                    <a:pt x="13" y="106"/>
                  </a:lnTo>
                  <a:lnTo>
                    <a:pt x="18" y="111"/>
                  </a:lnTo>
                  <a:lnTo>
                    <a:pt x="23" y="113"/>
                  </a:lnTo>
                  <a:lnTo>
                    <a:pt x="27" y="115"/>
                  </a:lnTo>
                  <a:lnTo>
                    <a:pt x="28" y="115"/>
                  </a:lnTo>
                  <a:lnTo>
                    <a:pt x="29" y="115"/>
                  </a:lnTo>
                  <a:lnTo>
                    <a:pt x="30" y="115"/>
                  </a:lnTo>
                  <a:lnTo>
                    <a:pt x="44" y="111"/>
                  </a:lnTo>
                  <a:lnTo>
                    <a:pt x="49" y="109"/>
                  </a:lnTo>
                  <a:lnTo>
                    <a:pt x="53" y="106"/>
                  </a:lnTo>
                  <a:lnTo>
                    <a:pt x="57" y="101"/>
                  </a:lnTo>
                  <a:lnTo>
                    <a:pt x="60" y="93"/>
                  </a:lnTo>
                  <a:lnTo>
                    <a:pt x="62" y="85"/>
                  </a:lnTo>
                  <a:lnTo>
                    <a:pt x="63" y="76"/>
                  </a:lnTo>
                  <a:lnTo>
                    <a:pt x="65" y="65"/>
                  </a:lnTo>
                  <a:lnTo>
                    <a:pt x="65" y="5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494" name="Freeform 6"/>
            <p:cNvSpPr>
              <a:spLocks/>
            </p:cNvSpPr>
            <p:nvPr/>
          </p:nvSpPr>
          <p:spPr bwMode="auto">
            <a:xfrm>
              <a:off x="854" y="1954"/>
              <a:ext cx="49" cy="113"/>
            </a:xfrm>
            <a:custGeom>
              <a:avLst/>
              <a:gdLst/>
              <a:ahLst/>
              <a:cxnLst>
                <a:cxn ang="0">
                  <a:pos x="27" y="112"/>
                </a:cxn>
                <a:cxn ang="0">
                  <a:pos x="33" y="109"/>
                </a:cxn>
                <a:cxn ang="0">
                  <a:pos x="37" y="106"/>
                </a:cxn>
                <a:cxn ang="0">
                  <a:pos x="40" y="101"/>
                </a:cxn>
                <a:cxn ang="0">
                  <a:pos x="43" y="93"/>
                </a:cxn>
                <a:cxn ang="0">
                  <a:pos x="45" y="85"/>
                </a:cxn>
                <a:cxn ang="0">
                  <a:pos x="46" y="75"/>
                </a:cxn>
                <a:cxn ang="0">
                  <a:pos x="48" y="65"/>
                </a:cxn>
                <a:cxn ang="0">
                  <a:pos x="48" y="53"/>
                </a:cxn>
                <a:cxn ang="0">
                  <a:pos x="46" y="43"/>
                </a:cxn>
                <a:cxn ang="0">
                  <a:pos x="44" y="32"/>
                </a:cxn>
                <a:cxn ang="0">
                  <a:pos x="41" y="22"/>
                </a:cxn>
                <a:cxn ang="0">
                  <a:pos x="38" y="15"/>
                </a:cxn>
                <a:cxn ang="0">
                  <a:pos x="34" y="8"/>
                </a:cxn>
                <a:cxn ang="0">
                  <a:pos x="29" y="3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4" y="1"/>
                </a:cxn>
                <a:cxn ang="0">
                  <a:pos x="10" y="4"/>
                </a:cxn>
                <a:cxn ang="0">
                  <a:pos x="7" y="9"/>
                </a:cxn>
                <a:cxn ang="0">
                  <a:pos x="4" y="17"/>
                </a:cxn>
                <a:cxn ang="0">
                  <a:pos x="2" y="25"/>
                </a:cxn>
                <a:cxn ang="0">
                  <a:pos x="1" y="35"/>
                </a:cxn>
                <a:cxn ang="0">
                  <a:pos x="0" y="46"/>
                </a:cxn>
                <a:cxn ang="0">
                  <a:pos x="0" y="57"/>
                </a:cxn>
                <a:cxn ang="0">
                  <a:pos x="1" y="68"/>
                </a:cxn>
                <a:cxn ang="0">
                  <a:pos x="3" y="78"/>
                </a:cxn>
                <a:cxn ang="0">
                  <a:pos x="6" y="88"/>
                </a:cxn>
                <a:cxn ang="0">
                  <a:pos x="9" y="95"/>
                </a:cxn>
                <a:cxn ang="0">
                  <a:pos x="13" y="103"/>
                </a:cxn>
                <a:cxn ang="0">
                  <a:pos x="18" y="107"/>
                </a:cxn>
                <a:cxn ang="0">
                  <a:pos x="23" y="110"/>
                </a:cxn>
                <a:cxn ang="0">
                  <a:pos x="27" y="112"/>
                </a:cxn>
              </a:cxnLst>
              <a:rect l="0" t="0" r="r" b="b"/>
              <a:pathLst>
                <a:path w="49" h="113">
                  <a:moveTo>
                    <a:pt x="27" y="112"/>
                  </a:moveTo>
                  <a:lnTo>
                    <a:pt x="33" y="109"/>
                  </a:lnTo>
                  <a:lnTo>
                    <a:pt x="37" y="106"/>
                  </a:lnTo>
                  <a:lnTo>
                    <a:pt x="40" y="101"/>
                  </a:lnTo>
                  <a:lnTo>
                    <a:pt x="43" y="93"/>
                  </a:lnTo>
                  <a:lnTo>
                    <a:pt x="45" y="85"/>
                  </a:lnTo>
                  <a:lnTo>
                    <a:pt x="46" y="75"/>
                  </a:lnTo>
                  <a:lnTo>
                    <a:pt x="48" y="65"/>
                  </a:lnTo>
                  <a:lnTo>
                    <a:pt x="48" y="53"/>
                  </a:lnTo>
                  <a:lnTo>
                    <a:pt x="46" y="43"/>
                  </a:lnTo>
                  <a:lnTo>
                    <a:pt x="44" y="32"/>
                  </a:lnTo>
                  <a:lnTo>
                    <a:pt x="41" y="22"/>
                  </a:lnTo>
                  <a:lnTo>
                    <a:pt x="38" y="15"/>
                  </a:lnTo>
                  <a:lnTo>
                    <a:pt x="34" y="8"/>
                  </a:lnTo>
                  <a:lnTo>
                    <a:pt x="29" y="3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4" y="1"/>
                  </a:lnTo>
                  <a:lnTo>
                    <a:pt x="10" y="4"/>
                  </a:lnTo>
                  <a:lnTo>
                    <a:pt x="7" y="9"/>
                  </a:lnTo>
                  <a:lnTo>
                    <a:pt x="4" y="17"/>
                  </a:lnTo>
                  <a:lnTo>
                    <a:pt x="2" y="25"/>
                  </a:lnTo>
                  <a:lnTo>
                    <a:pt x="1" y="35"/>
                  </a:lnTo>
                  <a:lnTo>
                    <a:pt x="0" y="46"/>
                  </a:lnTo>
                  <a:lnTo>
                    <a:pt x="0" y="57"/>
                  </a:lnTo>
                  <a:lnTo>
                    <a:pt x="1" y="68"/>
                  </a:lnTo>
                  <a:lnTo>
                    <a:pt x="3" y="78"/>
                  </a:lnTo>
                  <a:lnTo>
                    <a:pt x="6" y="88"/>
                  </a:lnTo>
                  <a:lnTo>
                    <a:pt x="9" y="95"/>
                  </a:lnTo>
                  <a:lnTo>
                    <a:pt x="13" y="103"/>
                  </a:lnTo>
                  <a:lnTo>
                    <a:pt x="18" y="107"/>
                  </a:lnTo>
                  <a:lnTo>
                    <a:pt x="23" y="110"/>
                  </a:lnTo>
                  <a:lnTo>
                    <a:pt x="27" y="11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495" name="Freeform 7"/>
            <p:cNvSpPr>
              <a:spLocks/>
            </p:cNvSpPr>
            <p:nvPr/>
          </p:nvSpPr>
          <p:spPr bwMode="auto">
            <a:xfrm>
              <a:off x="864" y="1973"/>
              <a:ext cx="28" cy="75"/>
            </a:xfrm>
            <a:custGeom>
              <a:avLst/>
              <a:gdLst/>
              <a:ahLst/>
              <a:cxnLst>
                <a:cxn ang="0">
                  <a:pos x="15" y="74"/>
                </a:cxn>
                <a:cxn ang="0">
                  <a:pos x="18" y="72"/>
                </a:cxn>
                <a:cxn ang="0">
                  <a:pos x="20" y="70"/>
                </a:cxn>
                <a:cxn ang="0">
                  <a:pos x="22" y="67"/>
                </a:cxn>
                <a:cxn ang="0">
                  <a:pos x="23" y="62"/>
                </a:cxn>
                <a:cxn ang="0">
                  <a:pos x="25" y="57"/>
                </a:cxn>
                <a:cxn ang="0">
                  <a:pos x="27" y="50"/>
                </a:cxn>
                <a:cxn ang="0">
                  <a:pos x="27" y="43"/>
                </a:cxn>
                <a:cxn ang="0">
                  <a:pos x="27" y="35"/>
                </a:cxn>
                <a:cxn ang="0">
                  <a:pos x="25" y="28"/>
                </a:cxn>
                <a:cxn ang="0">
                  <a:pos x="24" y="22"/>
                </a:cxn>
                <a:cxn ang="0">
                  <a:pos x="22" y="15"/>
                </a:cxn>
                <a:cxn ang="0">
                  <a:pos x="21" y="10"/>
                </a:cxn>
                <a:cxn ang="0">
                  <a:pos x="18" y="6"/>
                </a:cxn>
                <a:cxn ang="0">
                  <a:pos x="16" y="3"/>
                </a:cxn>
                <a:cxn ang="0">
                  <a:pos x="14" y="1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6" y="4"/>
                </a:cxn>
                <a:cxn ang="0">
                  <a:pos x="4" y="7"/>
                </a:cxn>
                <a:cxn ang="0">
                  <a:pos x="3" y="11"/>
                </a:cxn>
                <a:cxn ang="0">
                  <a:pos x="1" y="17"/>
                </a:cxn>
                <a:cxn ang="0">
                  <a:pos x="1" y="24"/>
                </a:cxn>
                <a:cxn ang="0">
                  <a:pos x="0" y="30"/>
                </a:cxn>
                <a:cxn ang="0">
                  <a:pos x="1" y="38"/>
                </a:cxn>
                <a:cxn ang="0">
                  <a:pos x="1" y="45"/>
                </a:cxn>
                <a:cxn ang="0">
                  <a:pos x="2" y="52"/>
                </a:cxn>
                <a:cxn ang="0">
                  <a:pos x="4" y="59"/>
                </a:cxn>
                <a:cxn ang="0">
                  <a:pos x="6" y="64"/>
                </a:cxn>
                <a:cxn ang="0">
                  <a:pos x="8" y="68"/>
                </a:cxn>
                <a:cxn ang="0">
                  <a:pos x="10" y="71"/>
                </a:cxn>
                <a:cxn ang="0">
                  <a:pos x="13" y="74"/>
                </a:cxn>
                <a:cxn ang="0">
                  <a:pos x="15" y="74"/>
                </a:cxn>
              </a:cxnLst>
              <a:rect l="0" t="0" r="r" b="b"/>
              <a:pathLst>
                <a:path w="28" h="75">
                  <a:moveTo>
                    <a:pt x="15" y="74"/>
                  </a:moveTo>
                  <a:lnTo>
                    <a:pt x="18" y="72"/>
                  </a:lnTo>
                  <a:lnTo>
                    <a:pt x="20" y="70"/>
                  </a:lnTo>
                  <a:lnTo>
                    <a:pt x="22" y="67"/>
                  </a:lnTo>
                  <a:lnTo>
                    <a:pt x="23" y="62"/>
                  </a:lnTo>
                  <a:lnTo>
                    <a:pt x="25" y="57"/>
                  </a:lnTo>
                  <a:lnTo>
                    <a:pt x="27" y="50"/>
                  </a:lnTo>
                  <a:lnTo>
                    <a:pt x="27" y="43"/>
                  </a:lnTo>
                  <a:lnTo>
                    <a:pt x="27" y="35"/>
                  </a:lnTo>
                  <a:lnTo>
                    <a:pt x="25" y="28"/>
                  </a:lnTo>
                  <a:lnTo>
                    <a:pt x="24" y="22"/>
                  </a:lnTo>
                  <a:lnTo>
                    <a:pt x="22" y="15"/>
                  </a:lnTo>
                  <a:lnTo>
                    <a:pt x="21" y="10"/>
                  </a:lnTo>
                  <a:lnTo>
                    <a:pt x="18" y="6"/>
                  </a:lnTo>
                  <a:lnTo>
                    <a:pt x="16" y="3"/>
                  </a:lnTo>
                  <a:lnTo>
                    <a:pt x="14" y="1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4"/>
                  </a:lnTo>
                  <a:lnTo>
                    <a:pt x="4" y="7"/>
                  </a:lnTo>
                  <a:lnTo>
                    <a:pt x="3" y="11"/>
                  </a:lnTo>
                  <a:lnTo>
                    <a:pt x="1" y="17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8"/>
                  </a:lnTo>
                  <a:lnTo>
                    <a:pt x="1" y="45"/>
                  </a:lnTo>
                  <a:lnTo>
                    <a:pt x="2" y="52"/>
                  </a:lnTo>
                  <a:lnTo>
                    <a:pt x="4" y="59"/>
                  </a:lnTo>
                  <a:lnTo>
                    <a:pt x="6" y="64"/>
                  </a:lnTo>
                  <a:lnTo>
                    <a:pt x="8" y="68"/>
                  </a:lnTo>
                  <a:lnTo>
                    <a:pt x="10" y="71"/>
                  </a:lnTo>
                  <a:lnTo>
                    <a:pt x="13" y="74"/>
                  </a:lnTo>
                  <a:lnTo>
                    <a:pt x="15" y="7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496" name="Freeform 8"/>
            <p:cNvSpPr>
              <a:spLocks/>
            </p:cNvSpPr>
            <p:nvPr/>
          </p:nvSpPr>
          <p:spPr bwMode="auto">
            <a:xfrm>
              <a:off x="743" y="1828"/>
              <a:ext cx="66" cy="116"/>
            </a:xfrm>
            <a:custGeom>
              <a:avLst/>
              <a:gdLst/>
              <a:ahLst/>
              <a:cxnLst>
                <a:cxn ang="0">
                  <a:pos x="65" y="53"/>
                </a:cxn>
                <a:cxn ang="0">
                  <a:pos x="62" y="42"/>
                </a:cxn>
                <a:cxn ang="0">
                  <a:pos x="60" y="32"/>
                </a:cxn>
                <a:cxn ang="0">
                  <a:pos x="58" y="22"/>
                </a:cxn>
                <a:cxn ang="0">
                  <a:pos x="55" y="15"/>
                </a:cxn>
                <a:cxn ang="0">
                  <a:pos x="51" y="8"/>
                </a:cxn>
                <a:cxn ang="0">
                  <a:pos x="46" y="3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14" y="3"/>
                </a:cxn>
                <a:cxn ang="0">
                  <a:pos x="14" y="5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5" y="18"/>
                </a:cxn>
                <a:cxn ang="0">
                  <a:pos x="3" y="25"/>
                </a:cxn>
                <a:cxn ang="0">
                  <a:pos x="2" y="33"/>
                </a:cxn>
                <a:cxn ang="0">
                  <a:pos x="1" y="41"/>
                </a:cxn>
                <a:cxn ang="0">
                  <a:pos x="0" y="50"/>
                </a:cxn>
                <a:cxn ang="0">
                  <a:pos x="1" y="61"/>
                </a:cxn>
                <a:cxn ang="0">
                  <a:pos x="2" y="72"/>
                </a:cxn>
                <a:cxn ang="0">
                  <a:pos x="4" y="82"/>
                </a:cxn>
                <a:cxn ang="0">
                  <a:pos x="6" y="91"/>
                </a:cxn>
                <a:cxn ang="0">
                  <a:pos x="10" y="99"/>
                </a:cxn>
                <a:cxn ang="0">
                  <a:pos x="13" y="106"/>
                </a:cxn>
                <a:cxn ang="0">
                  <a:pos x="19" y="110"/>
                </a:cxn>
                <a:cxn ang="0">
                  <a:pos x="23" y="113"/>
                </a:cxn>
                <a:cxn ang="0">
                  <a:pos x="27" y="115"/>
                </a:cxn>
                <a:cxn ang="0">
                  <a:pos x="28" y="115"/>
                </a:cxn>
                <a:cxn ang="0">
                  <a:pos x="29" y="115"/>
                </a:cxn>
                <a:cxn ang="0">
                  <a:pos x="30" y="113"/>
                </a:cxn>
                <a:cxn ang="0">
                  <a:pos x="44" y="111"/>
                </a:cxn>
                <a:cxn ang="0">
                  <a:pos x="49" y="109"/>
                </a:cxn>
                <a:cxn ang="0">
                  <a:pos x="53" y="106"/>
                </a:cxn>
                <a:cxn ang="0">
                  <a:pos x="57" y="101"/>
                </a:cxn>
                <a:cxn ang="0">
                  <a:pos x="60" y="93"/>
                </a:cxn>
                <a:cxn ang="0">
                  <a:pos x="62" y="84"/>
                </a:cxn>
                <a:cxn ang="0">
                  <a:pos x="63" y="75"/>
                </a:cxn>
                <a:cxn ang="0">
                  <a:pos x="65" y="65"/>
                </a:cxn>
                <a:cxn ang="0">
                  <a:pos x="65" y="53"/>
                </a:cxn>
              </a:cxnLst>
              <a:rect l="0" t="0" r="r" b="b"/>
              <a:pathLst>
                <a:path w="66" h="116">
                  <a:moveTo>
                    <a:pt x="65" y="53"/>
                  </a:moveTo>
                  <a:lnTo>
                    <a:pt x="62" y="42"/>
                  </a:lnTo>
                  <a:lnTo>
                    <a:pt x="60" y="32"/>
                  </a:lnTo>
                  <a:lnTo>
                    <a:pt x="58" y="22"/>
                  </a:lnTo>
                  <a:lnTo>
                    <a:pt x="55" y="15"/>
                  </a:lnTo>
                  <a:lnTo>
                    <a:pt x="51" y="8"/>
                  </a:lnTo>
                  <a:lnTo>
                    <a:pt x="46" y="3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14" y="3"/>
                  </a:lnTo>
                  <a:lnTo>
                    <a:pt x="14" y="5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5" y="18"/>
                  </a:lnTo>
                  <a:lnTo>
                    <a:pt x="3" y="25"/>
                  </a:lnTo>
                  <a:lnTo>
                    <a:pt x="2" y="33"/>
                  </a:lnTo>
                  <a:lnTo>
                    <a:pt x="1" y="41"/>
                  </a:lnTo>
                  <a:lnTo>
                    <a:pt x="0" y="50"/>
                  </a:lnTo>
                  <a:lnTo>
                    <a:pt x="1" y="61"/>
                  </a:lnTo>
                  <a:lnTo>
                    <a:pt x="2" y="72"/>
                  </a:lnTo>
                  <a:lnTo>
                    <a:pt x="4" y="82"/>
                  </a:lnTo>
                  <a:lnTo>
                    <a:pt x="6" y="91"/>
                  </a:lnTo>
                  <a:lnTo>
                    <a:pt x="10" y="99"/>
                  </a:lnTo>
                  <a:lnTo>
                    <a:pt x="13" y="106"/>
                  </a:lnTo>
                  <a:lnTo>
                    <a:pt x="19" y="110"/>
                  </a:lnTo>
                  <a:lnTo>
                    <a:pt x="23" y="113"/>
                  </a:lnTo>
                  <a:lnTo>
                    <a:pt x="27" y="115"/>
                  </a:lnTo>
                  <a:lnTo>
                    <a:pt x="28" y="115"/>
                  </a:lnTo>
                  <a:lnTo>
                    <a:pt x="29" y="115"/>
                  </a:lnTo>
                  <a:lnTo>
                    <a:pt x="30" y="113"/>
                  </a:lnTo>
                  <a:lnTo>
                    <a:pt x="44" y="111"/>
                  </a:lnTo>
                  <a:lnTo>
                    <a:pt x="49" y="109"/>
                  </a:lnTo>
                  <a:lnTo>
                    <a:pt x="53" y="106"/>
                  </a:lnTo>
                  <a:lnTo>
                    <a:pt x="57" y="101"/>
                  </a:lnTo>
                  <a:lnTo>
                    <a:pt x="60" y="93"/>
                  </a:lnTo>
                  <a:lnTo>
                    <a:pt x="62" y="84"/>
                  </a:lnTo>
                  <a:lnTo>
                    <a:pt x="63" y="75"/>
                  </a:lnTo>
                  <a:lnTo>
                    <a:pt x="65" y="65"/>
                  </a:lnTo>
                  <a:lnTo>
                    <a:pt x="65" y="5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497" name="Freeform 9"/>
            <p:cNvSpPr>
              <a:spLocks/>
            </p:cNvSpPr>
            <p:nvPr/>
          </p:nvSpPr>
          <p:spPr bwMode="auto">
            <a:xfrm>
              <a:off x="739" y="1829"/>
              <a:ext cx="50" cy="112"/>
            </a:xfrm>
            <a:custGeom>
              <a:avLst/>
              <a:gdLst/>
              <a:ahLst/>
              <a:cxnLst>
                <a:cxn ang="0">
                  <a:pos x="28" y="111"/>
                </a:cxn>
                <a:cxn ang="0">
                  <a:pos x="33" y="109"/>
                </a:cxn>
                <a:cxn ang="0">
                  <a:pos x="38" y="106"/>
                </a:cxn>
                <a:cxn ang="0">
                  <a:pos x="41" y="101"/>
                </a:cxn>
                <a:cxn ang="0">
                  <a:pos x="44" y="93"/>
                </a:cxn>
                <a:cxn ang="0">
                  <a:pos x="46" y="85"/>
                </a:cxn>
                <a:cxn ang="0">
                  <a:pos x="49" y="75"/>
                </a:cxn>
                <a:cxn ang="0">
                  <a:pos x="49" y="65"/>
                </a:cxn>
                <a:cxn ang="0">
                  <a:pos x="49" y="54"/>
                </a:cxn>
                <a:cxn ang="0">
                  <a:pos x="47" y="42"/>
                </a:cxn>
                <a:cxn ang="0">
                  <a:pos x="45" y="33"/>
                </a:cxn>
                <a:cxn ang="0">
                  <a:pos x="42" y="23"/>
                </a:cxn>
                <a:cxn ang="0">
                  <a:pos x="39" y="16"/>
                </a:cxn>
                <a:cxn ang="0">
                  <a:pos x="34" y="8"/>
                </a:cxn>
                <a:cxn ang="0">
                  <a:pos x="30" y="4"/>
                </a:cxn>
                <a:cxn ang="0">
                  <a:pos x="26" y="1"/>
                </a:cxn>
                <a:cxn ang="0">
                  <a:pos x="20" y="0"/>
                </a:cxn>
                <a:cxn ang="0">
                  <a:pos x="16" y="2"/>
                </a:cxn>
                <a:cxn ang="0">
                  <a:pos x="11" y="5"/>
                </a:cxn>
                <a:cxn ang="0">
                  <a:pos x="7" y="10"/>
                </a:cxn>
                <a:cxn ang="0">
                  <a:pos x="4" y="18"/>
                </a:cxn>
                <a:cxn ang="0">
                  <a:pos x="2" y="26"/>
                </a:cxn>
                <a:cxn ang="0">
                  <a:pos x="1" y="36"/>
                </a:cxn>
                <a:cxn ang="0">
                  <a:pos x="0" y="45"/>
                </a:cxn>
                <a:cxn ang="0">
                  <a:pos x="0" y="57"/>
                </a:cxn>
                <a:cxn ang="0">
                  <a:pos x="2" y="68"/>
                </a:cxn>
                <a:cxn ang="0">
                  <a:pos x="4" y="78"/>
                </a:cxn>
                <a:cxn ang="0">
                  <a:pos x="6" y="88"/>
                </a:cxn>
                <a:cxn ang="0">
                  <a:pos x="9" y="96"/>
                </a:cxn>
                <a:cxn ang="0">
                  <a:pos x="14" y="102"/>
                </a:cxn>
                <a:cxn ang="0">
                  <a:pos x="18" y="107"/>
                </a:cxn>
                <a:cxn ang="0">
                  <a:pos x="23" y="111"/>
                </a:cxn>
                <a:cxn ang="0">
                  <a:pos x="28" y="111"/>
                </a:cxn>
              </a:cxnLst>
              <a:rect l="0" t="0" r="r" b="b"/>
              <a:pathLst>
                <a:path w="50" h="112">
                  <a:moveTo>
                    <a:pt x="28" y="111"/>
                  </a:moveTo>
                  <a:lnTo>
                    <a:pt x="33" y="109"/>
                  </a:lnTo>
                  <a:lnTo>
                    <a:pt x="38" y="106"/>
                  </a:lnTo>
                  <a:lnTo>
                    <a:pt x="41" y="101"/>
                  </a:lnTo>
                  <a:lnTo>
                    <a:pt x="44" y="93"/>
                  </a:lnTo>
                  <a:lnTo>
                    <a:pt x="46" y="85"/>
                  </a:lnTo>
                  <a:lnTo>
                    <a:pt x="49" y="75"/>
                  </a:lnTo>
                  <a:lnTo>
                    <a:pt x="49" y="65"/>
                  </a:lnTo>
                  <a:lnTo>
                    <a:pt x="49" y="54"/>
                  </a:lnTo>
                  <a:lnTo>
                    <a:pt x="47" y="42"/>
                  </a:lnTo>
                  <a:lnTo>
                    <a:pt x="45" y="33"/>
                  </a:lnTo>
                  <a:lnTo>
                    <a:pt x="42" y="23"/>
                  </a:lnTo>
                  <a:lnTo>
                    <a:pt x="39" y="16"/>
                  </a:lnTo>
                  <a:lnTo>
                    <a:pt x="34" y="8"/>
                  </a:lnTo>
                  <a:lnTo>
                    <a:pt x="30" y="4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6" y="2"/>
                  </a:lnTo>
                  <a:lnTo>
                    <a:pt x="11" y="5"/>
                  </a:lnTo>
                  <a:lnTo>
                    <a:pt x="7" y="10"/>
                  </a:lnTo>
                  <a:lnTo>
                    <a:pt x="4" y="18"/>
                  </a:lnTo>
                  <a:lnTo>
                    <a:pt x="2" y="26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6" y="88"/>
                  </a:lnTo>
                  <a:lnTo>
                    <a:pt x="9" y="96"/>
                  </a:lnTo>
                  <a:lnTo>
                    <a:pt x="14" y="102"/>
                  </a:lnTo>
                  <a:lnTo>
                    <a:pt x="18" y="107"/>
                  </a:lnTo>
                  <a:lnTo>
                    <a:pt x="23" y="111"/>
                  </a:lnTo>
                  <a:lnTo>
                    <a:pt x="28" y="11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498" name="Freeform 10"/>
            <p:cNvSpPr>
              <a:spLocks/>
            </p:cNvSpPr>
            <p:nvPr/>
          </p:nvSpPr>
          <p:spPr bwMode="auto">
            <a:xfrm>
              <a:off x="749" y="1848"/>
              <a:ext cx="29" cy="76"/>
            </a:xfrm>
            <a:custGeom>
              <a:avLst/>
              <a:gdLst/>
              <a:ahLst/>
              <a:cxnLst>
                <a:cxn ang="0">
                  <a:pos x="16" y="75"/>
                </a:cxn>
                <a:cxn ang="0">
                  <a:pos x="19" y="73"/>
                </a:cxn>
                <a:cxn ang="0">
                  <a:pos x="21" y="71"/>
                </a:cxn>
                <a:cxn ang="0">
                  <a:pos x="23" y="67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28" y="51"/>
                </a:cxn>
                <a:cxn ang="0">
                  <a:pos x="28" y="43"/>
                </a:cxn>
                <a:cxn ang="0">
                  <a:pos x="28" y="36"/>
                </a:cxn>
                <a:cxn ang="0">
                  <a:pos x="26" y="28"/>
                </a:cxn>
                <a:cxn ang="0">
                  <a:pos x="25" y="22"/>
                </a:cxn>
                <a:cxn ang="0">
                  <a:pos x="24" y="16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7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6" y="3"/>
                </a:cxn>
                <a:cxn ang="0">
                  <a:pos x="4" y="7"/>
                </a:cxn>
                <a:cxn ang="0">
                  <a:pos x="3" y="11"/>
                </a:cxn>
                <a:cxn ang="0">
                  <a:pos x="2" y="18"/>
                </a:cxn>
                <a:cxn ang="0">
                  <a:pos x="1" y="24"/>
                </a:cxn>
                <a:cxn ang="0">
                  <a:pos x="0" y="31"/>
                </a:cxn>
                <a:cxn ang="0">
                  <a:pos x="1" y="38"/>
                </a:cxn>
                <a:cxn ang="0">
                  <a:pos x="1" y="46"/>
                </a:cxn>
                <a:cxn ang="0">
                  <a:pos x="2" y="53"/>
                </a:cxn>
                <a:cxn ang="0">
                  <a:pos x="4" y="58"/>
                </a:cxn>
                <a:cxn ang="0">
                  <a:pos x="6" y="64"/>
                </a:cxn>
                <a:cxn ang="0">
                  <a:pos x="8" y="69"/>
                </a:cxn>
                <a:cxn ang="0">
                  <a:pos x="10" y="72"/>
                </a:cxn>
                <a:cxn ang="0">
                  <a:pos x="14" y="73"/>
                </a:cxn>
                <a:cxn ang="0">
                  <a:pos x="16" y="75"/>
                </a:cxn>
              </a:cxnLst>
              <a:rect l="0" t="0" r="r" b="b"/>
              <a:pathLst>
                <a:path w="29" h="76">
                  <a:moveTo>
                    <a:pt x="16" y="75"/>
                  </a:moveTo>
                  <a:lnTo>
                    <a:pt x="19" y="73"/>
                  </a:lnTo>
                  <a:lnTo>
                    <a:pt x="21" y="71"/>
                  </a:lnTo>
                  <a:lnTo>
                    <a:pt x="23" y="67"/>
                  </a:lnTo>
                  <a:lnTo>
                    <a:pt x="25" y="63"/>
                  </a:lnTo>
                  <a:lnTo>
                    <a:pt x="26" y="57"/>
                  </a:lnTo>
                  <a:lnTo>
                    <a:pt x="28" y="51"/>
                  </a:lnTo>
                  <a:lnTo>
                    <a:pt x="28" y="43"/>
                  </a:lnTo>
                  <a:lnTo>
                    <a:pt x="28" y="36"/>
                  </a:lnTo>
                  <a:lnTo>
                    <a:pt x="26" y="28"/>
                  </a:lnTo>
                  <a:lnTo>
                    <a:pt x="25" y="22"/>
                  </a:lnTo>
                  <a:lnTo>
                    <a:pt x="24" y="16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7"/>
                  </a:lnTo>
                  <a:lnTo>
                    <a:pt x="3" y="11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1"/>
                  </a:lnTo>
                  <a:lnTo>
                    <a:pt x="1" y="38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58"/>
                  </a:lnTo>
                  <a:lnTo>
                    <a:pt x="6" y="64"/>
                  </a:lnTo>
                  <a:lnTo>
                    <a:pt x="8" y="69"/>
                  </a:lnTo>
                  <a:lnTo>
                    <a:pt x="10" y="72"/>
                  </a:lnTo>
                  <a:lnTo>
                    <a:pt x="14" y="73"/>
                  </a:lnTo>
                  <a:lnTo>
                    <a:pt x="16" y="75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499" name="Freeform 11"/>
            <p:cNvSpPr>
              <a:spLocks/>
            </p:cNvSpPr>
            <p:nvPr/>
          </p:nvSpPr>
          <p:spPr bwMode="auto">
            <a:xfrm>
              <a:off x="904" y="1994"/>
              <a:ext cx="67" cy="116"/>
            </a:xfrm>
            <a:custGeom>
              <a:avLst/>
              <a:gdLst/>
              <a:ahLst/>
              <a:cxnLst>
                <a:cxn ang="0">
                  <a:pos x="66" y="54"/>
                </a:cxn>
                <a:cxn ang="0">
                  <a:pos x="63" y="42"/>
                </a:cxn>
                <a:cxn ang="0">
                  <a:pos x="61" y="33"/>
                </a:cxn>
                <a:cxn ang="0">
                  <a:pos x="59" y="23"/>
                </a:cxn>
                <a:cxn ang="0">
                  <a:pos x="56" y="15"/>
                </a:cxn>
                <a:cxn ang="0">
                  <a:pos x="51" y="8"/>
                </a:cxn>
                <a:cxn ang="0">
                  <a:pos x="47" y="4"/>
                </a:cxn>
                <a:cxn ang="0">
                  <a:pos x="42" y="1"/>
                </a:cxn>
                <a:cxn ang="0">
                  <a:pos x="37" y="0"/>
                </a:cxn>
                <a:cxn ang="0">
                  <a:pos x="15" y="3"/>
                </a:cxn>
                <a:cxn ang="0">
                  <a:pos x="15" y="5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5" y="19"/>
                </a:cxn>
                <a:cxn ang="0">
                  <a:pos x="3" y="25"/>
                </a:cxn>
                <a:cxn ang="0">
                  <a:pos x="2" y="33"/>
                </a:cxn>
                <a:cxn ang="0">
                  <a:pos x="1" y="41"/>
                </a:cxn>
                <a:cxn ang="0">
                  <a:pos x="0" y="51"/>
                </a:cxn>
                <a:cxn ang="0">
                  <a:pos x="1" y="60"/>
                </a:cxn>
                <a:cxn ang="0">
                  <a:pos x="2" y="72"/>
                </a:cxn>
                <a:cxn ang="0">
                  <a:pos x="4" y="81"/>
                </a:cxn>
                <a:cxn ang="0">
                  <a:pos x="6" y="91"/>
                </a:cxn>
                <a:cxn ang="0">
                  <a:pos x="10" y="99"/>
                </a:cxn>
                <a:cxn ang="0">
                  <a:pos x="14" y="106"/>
                </a:cxn>
                <a:cxn ang="0">
                  <a:pos x="18" y="110"/>
                </a:cxn>
                <a:cxn ang="0">
                  <a:pos x="23" y="113"/>
                </a:cxn>
                <a:cxn ang="0">
                  <a:pos x="28" y="115"/>
                </a:cxn>
                <a:cxn ang="0">
                  <a:pos x="29" y="115"/>
                </a:cxn>
                <a:cxn ang="0">
                  <a:pos x="29" y="113"/>
                </a:cxn>
                <a:cxn ang="0">
                  <a:pos x="30" y="113"/>
                </a:cxn>
                <a:cxn ang="0">
                  <a:pos x="31" y="113"/>
                </a:cxn>
                <a:cxn ang="0">
                  <a:pos x="45" y="110"/>
                </a:cxn>
                <a:cxn ang="0">
                  <a:pos x="49" y="109"/>
                </a:cxn>
                <a:cxn ang="0">
                  <a:pos x="54" y="106"/>
                </a:cxn>
                <a:cxn ang="0">
                  <a:pos x="58" y="101"/>
                </a:cxn>
                <a:cxn ang="0">
                  <a:pos x="61" y="93"/>
                </a:cxn>
                <a:cxn ang="0">
                  <a:pos x="63" y="85"/>
                </a:cxn>
                <a:cxn ang="0">
                  <a:pos x="64" y="75"/>
                </a:cxn>
                <a:cxn ang="0">
                  <a:pos x="66" y="64"/>
                </a:cxn>
                <a:cxn ang="0">
                  <a:pos x="66" y="54"/>
                </a:cxn>
              </a:cxnLst>
              <a:rect l="0" t="0" r="r" b="b"/>
              <a:pathLst>
                <a:path w="67" h="116">
                  <a:moveTo>
                    <a:pt x="66" y="54"/>
                  </a:moveTo>
                  <a:lnTo>
                    <a:pt x="63" y="42"/>
                  </a:lnTo>
                  <a:lnTo>
                    <a:pt x="61" y="33"/>
                  </a:lnTo>
                  <a:lnTo>
                    <a:pt x="59" y="23"/>
                  </a:lnTo>
                  <a:lnTo>
                    <a:pt x="56" y="15"/>
                  </a:lnTo>
                  <a:lnTo>
                    <a:pt x="51" y="8"/>
                  </a:lnTo>
                  <a:lnTo>
                    <a:pt x="47" y="4"/>
                  </a:lnTo>
                  <a:lnTo>
                    <a:pt x="42" y="1"/>
                  </a:lnTo>
                  <a:lnTo>
                    <a:pt x="37" y="0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5" y="19"/>
                  </a:lnTo>
                  <a:lnTo>
                    <a:pt x="3" y="25"/>
                  </a:lnTo>
                  <a:lnTo>
                    <a:pt x="2" y="33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1" y="60"/>
                  </a:lnTo>
                  <a:lnTo>
                    <a:pt x="2" y="72"/>
                  </a:lnTo>
                  <a:lnTo>
                    <a:pt x="4" y="81"/>
                  </a:lnTo>
                  <a:lnTo>
                    <a:pt x="6" y="91"/>
                  </a:lnTo>
                  <a:lnTo>
                    <a:pt x="10" y="99"/>
                  </a:lnTo>
                  <a:lnTo>
                    <a:pt x="14" y="106"/>
                  </a:lnTo>
                  <a:lnTo>
                    <a:pt x="18" y="110"/>
                  </a:lnTo>
                  <a:lnTo>
                    <a:pt x="23" y="113"/>
                  </a:lnTo>
                  <a:lnTo>
                    <a:pt x="28" y="115"/>
                  </a:lnTo>
                  <a:lnTo>
                    <a:pt x="29" y="115"/>
                  </a:lnTo>
                  <a:lnTo>
                    <a:pt x="29" y="113"/>
                  </a:lnTo>
                  <a:lnTo>
                    <a:pt x="30" y="113"/>
                  </a:lnTo>
                  <a:lnTo>
                    <a:pt x="31" y="113"/>
                  </a:lnTo>
                  <a:lnTo>
                    <a:pt x="45" y="110"/>
                  </a:lnTo>
                  <a:lnTo>
                    <a:pt x="49" y="109"/>
                  </a:lnTo>
                  <a:lnTo>
                    <a:pt x="54" y="106"/>
                  </a:lnTo>
                  <a:lnTo>
                    <a:pt x="58" y="101"/>
                  </a:lnTo>
                  <a:lnTo>
                    <a:pt x="61" y="93"/>
                  </a:lnTo>
                  <a:lnTo>
                    <a:pt x="63" y="85"/>
                  </a:lnTo>
                  <a:lnTo>
                    <a:pt x="64" y="75"/>
                  </a:lnTo>
                  <a:lnTo>
                    <a:pt x="66" y="64"/>
                  </a:lnTo>
                  <a:lnTo>
                    <a:pt x="66" y="5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00" name="Freeform 12"/>
            <p:cNvSpPr>
              <a:spLocks/>
            </p:cNvSpPr>
            <p:nvPr/>
          </p:nvSpPr>
          <p:spPr bwMode="auto">
            <a:xfrm>
              <a:off x="901" y="1996"/>
              <a:ext cx="49" cy="112"/>
            </a:xfrm>
            <a:custGeom>
              <a:avLst/>
              <a:gdLst/>
              <a:ahLst/>
              <a:cxnLst>
                <a:cxn ang="0">
                  <a:pos x="27" y="111"/>
                </a:cxn>
                <a:cxn ang="0">
                  <a:pos x="33" y="109"/>
                </a:cxn>
                <a:cxn ang="0">
                  <a:pos x="37" y="105"/>
                </a:cxn>
                <a:cxn ang="0">
                  <a:pos x="40" y="100"/>
                </a:cxn>
                <a:cxn ang="0">
                  <a:pos x="43" y="93"/>
                </a:cxn>
                <a:cxn ang="0">
                  <a:pos x="45" y="85"/>
                </a:cxn>
                <a:cxn ang="0">
                  <a:pos x="48" y="75"/>
                </a:cxn>
                <a:cxn ang="0">
                  <a:pos x="48" y="65"/>
                </a:cxn>
                <a:cxn ang="0">
                  <a:pos x="48" y="53"/>
                </a:cxn>
                <a:cxn ang="0">
                  <a:pos x="46" y="42"/>
                </a:cxn>
                <a:cxn ang="0">
                  <a:pos x="44" y="32"/>
                </a:cxn>
                <a:cxn ang="0">
                  <a:pos x="41" y="23"/>
                </a:cxn>
                <a:cxn ang="0">
                  <a:pos x="38" y="14"/>
                </a:cxn>
                <a:cxn ang="0">
                  <a:pos x="34" y="8"/>
                </a:cxn>
                <a:cxn ang="0">
                  <a:pos x="29" y="4"/>
                </a:cxn>
                <a:cxn ang="0">
                  <a:pos x="24" y="1"/>
                </a:cxn>
                <a:cxn ang="0">
                  <a:pos x="20" y="0"/>
                </a:cxn>
                <a:cxn ang="0">
                  <a:pos x="16" y="1"/>
                </a:cxn>
                <a:cxn ang="0">
                  <a:pos x="11" y="5"/>
                </a:cxn>
                <a:cxn ang="0">
                  <a:pos x="7" y="10"/>
                </a:cxn>
                <a:cxn ang="0">
                  <a:pos x="4" y="17"/>
                </a:cxn>
                <a:cxn ang="0">
                  <a:pos x="2" y="25"/>
                </a:cxn>
                <a:cxn ang="0">
                  <a:pos x="1" y="35"/>
                </a:cxn>
                <a:cxn ang="0">
                  <a:pos x="0" y="45"/>
                </a:cxn>
                <a:cxn ang="0">
                  <a:pos x="0" y="57"/>
                </a:cxn>
                <a:cxn ang="0">
                  <a:pos x="2" y="68"/>
                </a:cxn>
                <a:cxn ang="0">
                  <a:pos x="4" y="78"/>
                </a:cxn>
                <a:cxn ang="0">
                  <a:pos x="6" y="87"/>
                </a:cxn>
                <a:cxn ang="0">
                  <a:pos x="9" y="96"/>
                </a:cxn>
                <a:cxn ang="0">
                  <a:pos x="13" y="102"/>
                </a:cxn>
                <a:cxn ang="0">
                  <a:pos x="18" y="107"/>
                </a:cxn>
                <a:cxn ang="0">
                  <a:pos x="23" y="109"/>
                </a:cxn>
                <a:cxn ang="0">
                  <a:pos x="27" y="111"/>
                </a:cxn>
              </a:cxnLst>
              <a:rect l="0" t="0" r="r" b="b"/>
              <a:pathLst>
                <a:path w="49" h="112">
                  <a:moveTo>
                    <a:pt x="27" y="111"/>
                  </a:moveTo>
                  <a:lnTo>
                    <a:pt x="33" y="109"/>
                  </a:lnTo>
                  <a:lnTo>
                    <a:pt x="37" y="105"/>
                  </a:lnTo>
                  <a:lnTo>
                    <a:pt x="40" y="100"/>
                  </a:lnTo>
                  <a:lnTo>
                    <a:pt x="43" y="93"/>
                  </a:lnTo>
                  <a:lnTo>
                    <a:pt x="45" y="85"/>
                  </a:lnTo>
                  <a:lnTo>
                    <a:pt x="48" y="75"/>
                  </a:lnTo>
                  <a:lnTo>
                    <a:pt x="48" y="65"/>
                  </a:lnTo>
                  <a:lnTo>
                    <a:pt x="48" y="53"/>
                  </a:lnTo>
                  <a:lnTo>
                    <a:pt x="46" y="42"/>
                  </a:lnTo>
                  <a:lnTo>
                    <a:pt x="44" y="32"/>
                  </a:lnTo>
                  <a:lnTo>
                    <a:pt x="41" y="23"/>
                  </a:lnTo>
                  <a:lnTo>
                    <a:pt x="38" y="14"/>
                  </a:lnTo>
                  <a:lnTo>
                    <a:pt x="34" y="8"/>
                  </a:lnTo>
                  <a:lnTo>
                    <a:pt x="29" y="4"/>
                  </a:lnTo>
                  <a:lnTo>
                    <a:pt x="24" y="1"/>
                  </a:lnTo>
                  <a:lnTo>
                    <a:pt x="20" y="0"/>
                  </a:lnTo>
                  <a:lnTo>
                    <a:pt x="16" y="1"/>
                  </a:lnTo>
                  <a:lnTo>
                    <a:pt x="11" y="5"/>
                  </a:lnTo>
                  <a:lnTo>
                    <a:pt x="7" y="10"/>
                  </a:lnTo>
                  <a:lnTo>
                    <a:pt x="4" y="17"/>
                  </a:lnTo>
                  <a:lnTo>
                    <a:pt x="2" y="25"/>
                  </a:lnTo>
                  <a:lnTo>
                    <a:pt x="1" y="35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6" y="87"/>
                  </a:lnTo>
                  <a:lnTo>
                    <a:pt x="9" y="96"/>
                  </a:lnTo>
                  <a:lnTo>
                    <a:pt x="13" y="102"/>
                  </a:lnTo>
                  <a:lnTo>
                    <a:pt x="18" y="107"/>
                  </a:lnTo>
                  <a:lnTo>
                    <a:pt x="23" y="109"/>
                  </a:lnTo>
                  <a:lnTo>
                    <a:pt x="27" y="11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01" name="Freeform 13"/>
            <p:cNvSpPr>
              <a:spLocks/>
            </p:cNvSpPr>
            <p:nvPr/>
          </p:nvSpPr>
          <p:spPr bwMode="auto">
            <a:xfrm>
              <a:off x="911" y="2015"/>
              <a:ext cx="29" cy="76"/>
            </a:xfrm>
            <a:custGeom>
              <a:avLst/>
              <a:gdLst/>
              <a:ahLst/>
              <a:cxnLst>
                <a:cxn ang="0">
                  <a:pos x="16" y="75"/>
                </a:cxn>
                <a:cxn ang="0">
                  <a:pos x="19" y="73"/>
                </a:cxn>
                <a:cxn ang="0">
                  <a:pos x="21" y="71"/>
                </a:cxn>
                <a:cxn ang="0">
                  <a:pos x="23" y="67"/>
                </a:cxn>
                <a:cxn ang="0">
                  <a:pos x="25" y="63"/>
                </a:cxn>
                <a:cxn ang="0">
                  <a:pos x="26" y="56"/>
                </a:cxn>
                <a:cxn ang="0">
                  <a:pos x="28" y="50"/>
                </a:cxn>
                <a:cxn ang="0">
                  <a:pos x="28" y="43"/>
                </a:cxn>
                <a:cxn ang="0">
                  <a:pos x="28" y="36"/>
                </a:cxn>
                <a:cxn ang="0">
                  <a:pos x="26" y="28"/>
                </a:cxn>
                <a:cxn ang="0">
                  <a:pos x="25" y="21"/>
                </a:cxn>
                <a:cxn ang="0">
                  <a:pos x="24" y="15"/>
                </a:cxn>
                <a:cxn ang="0">
                  <a:pos x="22" y="9"/>
                </a:cxn>
                <a:cxn ang="0">
                  <a:pos x="20" y="5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6" y="3"/>
                </a:cxn>
                <a:cxn ang="0">
                  <a:pos x="4" y="7"/>
                </a:cxn>
                <a:cxn ang="0">
                  <a:pos x="3" y="11"/>
                </a:cxn>
                <a:cxn ang="0">
                  <a:pos x="2" y="17"/>
                </a:cxn>
                <a:cxn ang="0">
                  <a:pos x="1" y="23"/>
                </a:cxn>
                <a:cxn ang="0">
                  <a:pos x="0" y="31"/>
                </a:cxn>
                <a:cxn ang="0">
                  <a:pos x="1" y="38"/>
                </a:cxn>
                <a:cxn ang="0">
                  <a:pos x="1" y="46"/>
                </a:cxn>
                <a:cxn ang="0">
                  <a:pos x="2" y="52"/>
                </a:cxn>
                <a:cxn ang="0">
                  <a:pos x="4" y="58"/>
                </a:cxn>
                <a:cxn ang="0">
                  <a:pos x="6" y="64"/>
                </a:cxn>
                <a:cxn ang="0">
                  <a:pos x="8" y="68"/>
                </a:cxn>
                <a:cxn ang="0">
                  <a:pos x="10" y="71"/>
                </a:cxn>
                <a:cxn ang="0">
                  <a:pos x="14" y="73"/>
                </a:cxn>
                <a:cxn ang="0">
                  <a:pos x="16" y="75"/>
                </a:cxn>
              </a:cxnLst>
              <a:rect l="0" t="0" r="r" b="b"/>
              <a:pathLst>
                <a:path w="29" h="76">
                  <a:moveTo>
                    <a:pt x="16" y="75"/>
                  </a:moveTo>
                  <a:lnTo>
                    <a:pt x="19" y="73"/>
                  </a:lnTo>
                  <a:lnTo>
                    <a:pt x="21" y="71"/>
                  </a:lnTo>
                  <a:lnTo>
                    <a:pt x="23" y="67"/>
                  </a:lnTo>
                  <a:lnTo>
                    <a:pt x="25" y="63"/>
                  </a:lnTo>
                  <a:lnTo>
                    <a:pt x="26" y="56"/>
                  </a:lnTo>
                  <a:lnTo>
                    <a:pt x="28" y="50"/>
                  </a:lnTo>
                  <a:lnTo>
                    <a:pt x="28" y="43"/>
                  </a:lnTo>
                  <a:lnTo>
                    <a:pt x="28" y="36"/>
                  </a:lnTo>
                  <a:lnTo>
                    <a:pt x="26" y="28"/>
                  </a:lnTo>
                  <a:lnTo>
                    <a:pt x="25" y="21"/>
                  </a:lnTo>
                  <a:lnTo>
                    <a:pt x="24" y="15"/>
                  </a:lnTo>
                  <a:lnTo>
                    <a:pt x="22" y="9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7"/>
                  </a:lnTo>
                  <a:lnTo>
                    <a:pt x="3" y="11"/>
                  </a:lnTo>
                  <a:lnTo>
                    <a:pt x="2" y="17"/>
                  </a:lnTo>
                  <a:lnTo>
                    <a:pt x="1" y="23"/>
                  </a:lnTo>
                  <a:lnTo>
                    <a:pt x="0" y="31"/>
                  </a:lnTo>
                  <a:lnTo>
                    <a:pt x="1" y="38"/>
                  </a:lnTo>
                  <a:lnTo>
                    <a:pt x="1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6" y="64"/>
                  </a:lnTo>
                  <a:lnTo>
                    <a:pt x="8" y="68"/>
                  </a:lnTo>
                  <a:lnTo>
                    <a:pt x="10" y="71"/>
                  </a:lnTo>
                  <a:lnTo>
                    <a:pt x="14" y="73"/>
                  </a:lnTo>
                  <a:lnTo>
                    <a:pt x="16" y="75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02" name="Freeform 14"/>
            <p:cNvSpPr>
              <a:spLocks/>
            </p:cNvSpPr>
            <p:nvPr/>
          </p:nvSpPr>
          <p:spPr bwMode="auto">
            <a:xfrm>
              <a:off x="981" y="1797"/>
              <a:ext cx="205" cy="274"/>
            </a:xfrm>
            <a:custGeom>
              <a:avLst/>
              <a:gdLst/>
              <a:ahLst/>
              <a:cxnLst>
                <a:cxn ang="0">
                  <a:pos x="204" y="0"/>
                </a:cxn>
                <a:cxn ang="0">
                  <a:pos x="204" y="228"/>
                </a:cxn>
                <a:cxn ang="0">
                  <a:pos x="0" y="273"/>
                </a:cxn>
                <a:cxn ang="0">
                  <a:pos x="0" y="41"/>
                </a:cxn>
                <a:cxn ang="0">
                  <a:pos x="204" y="0"/>
                </a:cxn>
              </a:cxnLst>
              <a:rect l="0" t="0" r="r" b="b"/>
              <a:pathLst>
                <a:path w="205" h="274">
                  <a:moveTo>
                    <a:pt x="204" y="0"/>
                  </a:moveTo>
                  <a:lnTo>
                    <a:pt x="204" y="228"/>
                  </a:lnTo>
                  <a:lnTo>
                    <a:pt x="0" y="273"/>
                  </a:lnTo>
                  <a:lnTo>
                    <a:pt x="0" y="41"/>
                  </a:lnTo>
                  <a:lnTo>
                    <a:pt x="204" y="0"/>
                  </a:lnTo>
                </a:path>
              </a:pathLst>
            </a:custGeom>
            <a:solidFill>
              <a:srgbClr val="63CB6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03" name="Freeform 15"/>
            <p:cNvSpPr>
              <a:spLocks/>
            </p:cNvSpPr>
            <p:nvPr/>
          </p:nvSpPr>
          <p:spPr bwMode="auto">
            <a:xfrm>
              <a:off x="732" y="1611"/>
              <a:ext cx="251" cy="459"/>
            </a:xfrm>
            <a:custGeom>
              <a:avLst/>
              <a:gdLst/>
              <a:ahLst/>
              <a:cxnLst>
                <a:cxn ang="0">
                  <a:pos x="250" y="458"/>
                </a:cxn>
                <a:cxn ang="0">
                  <a:pos x="250" y="227"/>
                </a:cxn>
                <a:cxn ang="0">
                  <a:pos x="0" y="0"/>
                </a:cxn>
                <a:cxn ang="0">
                  <a:pos x="0" y="208"/>
                </a:cxn>
                <a:cxn ang="0">
                  <a:pos x="250" y="458"/>
                </a:cxn>
              </a:cxnLst>
              <a:rect l="0" t="0" r="r" b="b"/>
              <a:pathLst>
                <a:path w="251" h="459">
                  <a:moveTo>
                    <a:pt x="250" y="458"/>
                  </a:moveTo>
                  <a:lnTo>
                    <a:pt x="250" y="227"/>
                  </a:lnTo>
                  <a:lnTo>
                    <a:pt x="0" y="0"/>
                  </a:lnTo>
                  <a:lnTo>
                    <a:pt x="0" y="208"/>
                  </a:lnTo>
                  <a:lnTo>
                    <a:pt x="250" y="458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04" name="Freeform 16"/>
            <p:cNvSpPr>
              <a:spLocks/>
            </p:cNvSpPr>
            <p:nvPr/>
          </p:nvSpPr>
          <p:spPr bwMode="auto">
            <a:xfrm>
              <a:off x="733" y="1580"/>
              <a:ext cx="451" cy="266"/>
            </a:xfrm>
            <a:custGeom>
              <a:avLst/>
              <a:gdLst/>
              <a:ahLst/>
              <a:cxnLst>
                <a:cxn ang="0">
                  <a:pos x="249" y="265"/>
                </a:cxn>
                <a:cxn ang="0">
                  <a:pos x="0" y="33"/>
                </a:cxn>
                <a:cxn ang="0">
                  <a:pos x="167" y="0"/>
                </a:cxn>
                <a:cxn ang="0">
                  <a:pos x="450" y="215"/>
                </a:cxn>
                <a:cxn ang="0">
                  <a:pos x="249" y="265"/>
                </a:cxn>
              </a:cxnLst>
              <a:rect l="0" t="0" r="r" b="b"/>
              <a:pathLst>
                <a:path w="451" h="266">
                  <a:moveTo>
                    <a:pt x="249" y="265"/>
                  </a:moveTo>
                  <a:lnTo>
                    <a:pt x="0" y="33"/>
                  </a:lnTo>
                  <a:lnTo>
                    <a:pt x="167" y="0"/>
                  </a:lnTo>
                  <a:lnTo>
                    <a:pt x="450" y="215"/>
                  </a:lnTo>
                  <a:lnTo>
                    <a:pt x="249" y="265"/>
                  </a:lnTo>
                </a:path>
              </a:pathLst>
            </a:custGeom>
            <a:solidFill>
              <a:srgbClr val="92DB9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05" name="Freeform 17"/>
            <p:cNvSpPr>
              <a:spLocks/>
            </p:cNvSpPr>
            <p:nvPr/>
          </p:nvSpPr>
          <p:spPr bwMode="auto">
            <a:xfrm>
              <a:off x="1027" y="2110"/>
              <a:ext cx="66" cy="116"/>
            </a:xfrm>
            <a:custGeom>
              <a:avLst/>
              <a:gdLst/>
              <a:ahLst/>
              <a:cxnLst>
                <a:cxn ang="0">
                  <a:pos x="65" y="54"/>
                </a:cxn>
                <a:cxn ang="0">
                  <a:pos x="63" y="42"/>
                </a:cxn>
                <a:cxn ang="0">
                  <a:pos x="61" y="32"/>
                </a:cxn>
                <a:cxn ang="0">
                  <a:pos x="58" y="23"/>
                </a:cxn>
                <a:cxn ang="0">
                  <a:pos x="55" y="15"/>
                </a:cxn>
                <a:cxn ang="0">
                  <a:pos x="50" y="8"/>
                </a:cxn>
                <a:cxn ang="0">
                  <a:pos x="46" y="4"/>
                </a:cxn>
                <a:cxn ang="0">
                  <a:pos x="42" y="1"/>
                </a:cxn>
                <a:cxn ang="0">
                  <a:pos x="36" y="0"/>
                </a:cxn>
                <a:cxn ang="0">
                  <a:pos x="15" y="3"/>
                </a:cxn>
                <a:cxn ang="0">
                  <a:pos x="15" y="5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5" y="19"/>
                </a:cxn>
                <a:cxn ang="0">
                  <a:pos x="3" y="25"/>
                </a:cxn>
                <a:cxn ang="0">
                  <a:pos x="1" y="33"/>
                </a:cxn>
                <a:cxn ang="0">
                  <a:pos x="0" y="41"/>
                </a:cxn>
                <a:cxn ang="0">
                  <a:pos x="0" y="51"/>
                </a:cxn>
                <a:cxn ang="0">
                  <a:pos x="0" y="61"/>
                </a:cxn>
                <a:cxn ang="0">
                  <a:pos x="1" y="72"/>
                </a:cxn>
                <a:cxn ang="0">
                  <a:pos x="3" y="82"/>
                </a:cxn>
                <a:cxn ang="0">
                  <a:pos x="6" y="92"/>
                </a:cxn>
                <a:cxn ang="0">
                  <a:pos x="9" y="99"/>
                </a:cxn>
                <a:cxn ang="0">
                  <a:pos x="14" y="106"/>
                </a:cxn>
                <a:cxn ang="0">
                  <a:pos x="18" y="111"/>
                </a:cxn>
                <a:cxn ang="0">
                  <a:pos x="22" y="115"/>
                </a:cxn>
                <a:cxn ang="0">
                  <a:pos x="28" y="115"/>
                </a:cxn>
                <a:cxn ang="0">
                  <a:pos x="29" y="115"/>
                </a:cxn>
                <a:cxn ang="0">
                  <a:pos x="30" y="115"/>
                </a:cxn>
                <a:cxn ang="0">
                  <a:pos x="31" y="115"/>
                </a:cxn>
                <a:cxn ang="0">
                  <a:pos x="45" y="111"/>
                </a:cxn>
                <a:cxn ang="0">
                  <a:pos x="49" y="110"/>
                </a:cxn>
                <a:cxn ang="0">
                  <a:pos x="54" y="106"/>
                </a:cxn>
                <a:cxn ang="0">
                  <a:pos x="57" y="101"/>
                </a:cxn>
                <a:cxn ang="0">
                  <a:pos x="60" y="94"/>
                </a:cxn>
                <a:cxn ang="0">
                  <a:pos x="62" y="85"/>
                </a:cxn>
                <a:cxn ang="0">
                  <a:pos x="65" y="76"/>
                </a:cxn>
                <a:cxn ang="0">
                  <a:pos x="65" y="65"/>
                </a:cxn>
                <a:cxn ang="0">
                  <a:pos x="65" y="54"/>
                </a:cxn>
              </a:cxnLst>
              <a:rect l="0" t="0" r="r" b="b"/>
              <a:pathLst>
                <a:path w="66" h="116">
                  <a:moveTo>
                    <a:pt x="65" y="54"/>
                  </a:moveTo>
                  <a:lnTo>
                    <a:pt x="63" y="42"/>
                  </a:lnTo>
                  <a:lnTo>
                    <a:pt x="61" y="32"/>
                  </a:lnTo>
                  <a:lnTo>
                    <a:pt x="58" y="23"/>
                  </a:lnTo>
                  <a:lnTo>
                    <a:pt x="55" y="15"/>
                  </a:lnTo>
                  <a:lnTo>
                    <a:pt x="50" y="8"/>
                  </a:lnTo>
                  <a:lnTo>
                    <a:pt x="46" y="4"/>
                  </a:lnTo>
                  <a:lnTo>
                    <a:pt x="42" y="1"/>
                  </a:lnTo>
                  <a:lnTo>
                    <a:pt x="36" y="0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5" y="19"/>
                  </a:lnTo>
                  <a:lnTo>
                    <a:pt x="3" y="25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0" y="51"/>
                  </a:lnTo>
                  <a:lnTo>
                    <a:pt x="0" y="61"/>
                  </a:lnTo>
                  <a:lnTo>
                    <a:pt x="1" y="72"/>
                  </a:lnTo>
                  <a:lnTo>
                    <a:pt x="3" y="82"/>
                  </a:lnTo>
                  <a:lnTo>
                    <a:pt x="6" y="92"/>
                  </a:lnTo>
                  <a:lnTo>
                    <a:pt x="9" y="99"/>
                  </a:lnTo>
                  <a:lnTo>
                    <a:pt x="14" y="106"/>
                  </a:lnTo>
                  <a:lnTo>
                    <a:pt x="18" y="111"/>
                  </a:lnTo>
                  <a:lnTo>
                    <a:pt x="22" y="115"/>
                  </a:lnTo>
                  <a:lnTo>
                    <a:pt x="28" y="115"/>
                  </a:lnTo>
                  <a:lnTo>
                    <a:pt x="29" y="115"/>
                  </a:lnTo>
                  <a:lnTo>
                    <a:pt x="30" y="115"/>
                  </a:lnTo>
                  <a:lnTo>
                    <a:pt x="31" y="115"/>
                  </a:lnTo>
                  <a:lnTo>
                    <a:pt x="45" y="111"/>
                  </a:lnTo>
                  <a:lnTo>
                    <a:pt x="49" y="110"/>
                  </a:lnTo>
                  <a:lnTo>
                    <a:pt x="54" y="106"/>
                  </a:lnTo>
                  <a:lnTo>
                    <a:pt x="57" y="101"/>
                  </a:lnTo>
                  <a:lnTo>
                    <a:pt x="60" y="94"/>
                  </a:lnTo>
                  <a:lnTo>
                    <a:pt x="62" y="85"/>
                  </a:lnTo>
                  <a:lnTo>
                    <a:pt x="65" y="76"/>
                  </a:lnTo>
                  <a:lnTo>
                    <a:pt x="65" y="65"/>
                  </a:lnTo>
                  <a:lnTo>
                    <a:pt x="65" y="5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06" name="Freeform 18"/>
            <p:cNvSpPr>
              <a:spLocks/>
            </p:cNvSpPr>
            <p:nvPr/>
          </p:nvSpPr>
          <p:spPr bwMode="auto">
            <a:xfrm>
              <a:off x="995" y="2077"/>
              <a:ext cx="124" cy="141"/>
            </a:xfrm>
            <a:custGeom>
              <a:avLst/>
              <a:gdLst/>
              <a:ahLst/>
              <a:cxnLst>
                <a:cxn ang="0">
                  <a:pos x="123" y="140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0" y="20"/>
                </a:cxn>
                <a:cxn ang="0">
                  <a:pos x="0" y="14"/>
                </a:cxn>
                <a:cxn ang="0">
                  <a:pos x="1" y="9"/>
                </a:cxn>
                <a:cxn ang="0">
                  <a:pos x="2" y="4"/>
                </a:cxn>
                <a:cxn ang="0">
                  <a:pos x="4" y="1"/>
                </a:cxn>
                <a:cxn ang="0">
                  <a:pos x="6" y="0"/>
                </a:cxn>
                <a:cxn ang="0">
                  <a:pos x="10" y="1"/>
                </a:cxn>
                <a:cxn ang="0">
                  <a:pos x="18" y="9"/>
                </a:cxn>
                <a:cxn ang="0">
                  <a:pos x="32" y="23"/>
                </a:cxn>
                <a:cxn ang="0">
                  <a:pos x="50" y="41"/>
                </a:cxn>
                <a:cxn ang="0">
                  <a:pos x="69" y="61"/>
                </a:cxn>
                <a:cxn ang="0">
                  <a:pos x="88" y="82"/>
                </a:cxn>
                <a:cxn ang="0">
                  <a:pos x="104" y="99"/>
                </a:cxn>
                <a:cxn ang="0">
                  <a:pos x="116" y="111"/>
                </a:cxn>
                <a:cxn ang="0">
                  <a:pos x="120" y="115"/>
                </a:cxn>
                <a:cxn ang="0">
                  <a:pos x="123" y="140"/>
                </a:cxn>
              </a:cxnLst>
              <a:rect l="0" t="0" r="r" b="b"/>
              <a:pathLst>
                <a:path w="124" h="141">
                  <a:moveTo>
                    <a:pt x="123" y="140"/>
                  </a:moveTo>
                  <a:lnTo>
                    <a:pt x="0" y="24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1" y="9"/>
                  </a:lnTo>
                  <a:lnTo>
                    <a:pt x="2" y="4"/>
                  </a:lnTo>
                  <a:lnTo>
                    <a:pt x="4" y="1"/>
                  </a:lnTo>
                  <a:lnTo>
                    <a:pt x="6" y="0"/>
                  </a:lnTo>
                  <a:lnTo>
                    <a:pt x="10" y="1"/>
                  </a:lnTo>
                  <a:lnTo>
                    <a:pt x="18" y="9"/>
                  </a:lnTo>
                  <a:lnTo>
                    <a:pt x="32" y="23"/>
                  </a:lnTo>
                  <a:lnTo>
                    <a:pt x="50" y="41"/>
                  </a:lnTo>
                  <a:lnTo>
                    <a:pt x="69" y="61"/>
                  </a:lnTo>
                  <a:lnTo>
                    <a:pt x="88" y="82"/>
                  </a:lnTo>
                  <a:lnTo>
                    <a:pt x="104" y="99"/>
                  </a:lnTo>
                  <a:lnTo>
                    <a:pt x="116" y="111"/>
                  </a:lnTo>
                  <a:lnTo>
                    <a:pt x="120" y="115"/>
                  </a:lnTo>
                  <a:lnTo>
                    <a:pt x="123" y="14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07" name="Freeform 19"/>
            <p:cNvSpPr>
              <a:spLocks/>
            </p:cNvSpPr>
            <p:nvPr/>
          </p:nvSpPr>
          <p:spPr bwMode="auto">
            <a:xfrm>
              <a:off x="1061" y="1973"/>
              <a:ext cx="288" cy="232"/>
            </a:xfrm>
            <a:custGeom>
              <a:avLst/>
              <a:gdLst/>
              <a:ahLst/>
              <a:cxnLst>
                <a:cxn ang="0">
                  <a:pos x="285" y="172"/>
                </a:cxn>
                <a:cxn ang="0">
                  <a:pos x="285" y="170"/>
                </a:cxn>
                <a:cxn ang="0">
                  <a:pos x="285" y="165"/>
                </a:cxn>
                <a:cxn ang="0">
                  <a:pos x="287" y="159"/>
                </a:cxn>
                <a:cxn ang="0">
                  <a:pos x="287" y="150"/>
                </a:cxn>
                <a:cxn ang="0">
                  <a:pos x="287" y="142"/>
                </a:cxn>
                <a:cxn ang="0">
                  <a:pos x="285" y="133"/>
                </a:cxn>
                <a:cxn ang="0">
                  <a:pos x="284" y="126"/>
                </a:cxn>
                <a:cxn ang="0">
                  <a:pos x="281" y="120"/>
                </a:cxn>
                <a:cxn ang="0">
                  <a:pos x="276" y="114"/>
                </a:cxn>
                <a:cxn ang="0">
                  <a:pos x="266" y="105"/>
                </a:cxn>
                <a:cxn ang="0">
                  <a:pos x="253" y="95"/>
                </a:cxn>
                <a:cxn ang="0">
                  <a:pos x="241" y="84"/>
                </a:cxn>
                <a:cxn ang="0">
                  <a:pos x="228" y="74"/>
                </a:cxn>
                <a:cxn ang="0">
                  <a:pos x="216" y="66"/>
                </a:cxn>
                <a:cxn ang="0">
                  <a:pos x="209" y="60"/>
                </a:cxn>
                <a:cxn ang="0">
                  <a:pos x="205" y="58"/>
                </a:cxn>
                <a:cxn ang="0">
                  <a:pos x="190" y="0"/>
                </a:cxn>
                <a:cxn ang="0">
                  <a:pos x="0" y="35"/>
                </a:cxn>
                <a:cxn ang="0">
                  <a:pos x="9" y="104"/>
                </a:cxn>
                <a:cxn ang="0">
                  <a:pos x="22" y="182"/>
                </a:cxn>
                <a:cxn ang="0">
                  <a:pos x="60" y="231"/>
                </a:cxn>
                <a:cxn ang="0">
                  <a:pos x="285" y="172"/>
                </a:cxn>
              </a:cxnLst>
              <a:rect l="0" t="0" r="r" b="b"/>
              <a:pathLst>
                <a:path w="288" h="232">
                  <a:moveTo>
                    <a:pt x="285" y="172"/>
                  </a:moveTo>
                  <a:lnTo>
                    <a:pt x="285" y="170"/>
                  </a:lnTo>
                  <a:lnTo>
                    <a:pt x="285" y="165"/>
                  </a:lnTo>
                  <a:lnTo>
                    <a:pt x="287" y="159"/>
                  </a:lnTo>
                  <a:lnTo>
                    <a:pt x="287" y="150"/>
                  </a:lnTo>
                  <a:lnTo>
                    <a:pt x="287" y="142"/>
                  </a:lnTo>
                  <a:lnTo>
                    <a:pt x="285" y="133"/>
                  </a:lnTo>
                  <a:lnTo>
                    <a:pt x="284" y="126"/>
                  </a:lnTo>
                  <a:lnTo>
                    <a:pt x="281" y="120"/>
                  </a:lnTo>
                  <a:lnTo>
                    <a:pt x="276" y="114"/>
                  </a:lnTo>
                  <a:lnTo>
                    <a:pt x="266" y="105"/>
                  </a:lnTo>
                  <a:lnTo>
                    <a:pt x="253" y="95"/>
                  </a:lnTo>
                  <a:lnTo>
                    <a:pt x="241" y="84"/>
                  </a:lnTo>
                  <a:lnTo>
                    <a:pt x="228" y="74"/>
                  </a:lnTo>
                  <a:lnTo>
                    <a:pt x="216" y="66"/>
                  </a:lnTo>
                  <a:lnTo>
                    <a:pt x="209" y="60"/>
                  </a:lnTo>
                  <a:lnTo>
                    <a:pt x="205" y="58"/>
                  </a:lnTo>
                  <a:lnTo>
                    <a:pt x="190" y="0"/>
                  </a:lnTo>
                  <a:lnTo>
                    <a:pt x="0" y="35"/>
                  </a:lnTo>
                  <a:lnTo>
                    <a:pt x="9" y="104"/>
                  </a:lnTo>
                  <a:lnTo>
                    <a:pt x="22" y="182"/>
                  </a:lnTo>
                  <a:lnTo>
                    <a:pt x="60" y="231"/>
                  </a:lnTo>
                  <a:lnTo>
                    <a:pt x="285" y="172"/>
                  </a:lnTo>
                </a:path>
              </a:pathLst>
            </a:custGeom>
            <a:solidFill>
              <a:srgbClr val="FFCB3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08" name="Freeform 20"/>
            <p:cNvSpPr>
              <a:spLocks/>
            </p:cNvSpPr>
            <p:nvPr/>
          </p:nvSpPr>
          <p:spPr bwMode="auto">
            <a:xfrm>
              <a:off x="1128" y="2103"/>
              <a:ext cx="215" cy="97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214" y="39"/>
                </a:cxn>
                <a:cxn ang="0">
                  <a:pos x="0" y="96"/>
                </a:cxn>
                <a:cxn ang="0">
                  <a:pos x="0" y="56"/>
                </a:cxn>
                <a:cxn ang="0">
                  <a:pos x="214" y="0"/>
                </a:cxn>
              </a:cxnLst>
              <a:rect l="0" t="0" r="r" b="b"/>
              <a:pathLst>
                <a:path w="215" h="97">
                  <a:moveTo>
                    <a:pt x="214" y="0"/>
                  </a:moveTo>
                  <a:lnTo>
                    <a:pt x="214" y="39"/>
                  </a:lnTo>
                  <a:lnTo>
                    <a:pt x="0" y="96"/>
                  </a:lnTo>
                  <a:lnTo>
                    <a:pt x="0" y="56"/>
                  </a:lnTo>
                  <a:lnTo>
                    <a:pt x="214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09" name="Freeform 21"/>
            <p:cNvSpPr>
              <a:spLocks/>
            </p:cNvSpPr>
            <p:nvPr/>
          </p:nvSpPr>
          <p:spPr bwMode="auto">
            <a:xfrm>
              <a:off x="1006" y="1945"/>
              <a:ext cx="118" cy="260"/>
            </a:xfrm>
            <a:custGeom>
              <a:avLst/>
              <a:gdLst/>
              <a:ahLst/>
              <a:cxnLst>
                <a:cxn ang="0">
                  <a:pos x="115" y="259"/>
                </a:cxn>
                <a:cxn ang="0">
                  <a:pos x="115" y="256"/>
                </a:cxn>
                <a:cxn ang="0">
                  <a:pos x="117" y="250"/>
                </a:cxn>
                <a:cxn ang="0">
                  <a:pos x="117" y="241"/>
                </a:cxn>
                <a:cxn ang="0">
                  <a:pos x="117" y="232"/>
                </a:cxn>
                <a:cxn ang="0">
                  <a:pos x="117" y="220"/>
                </a:cxn>
                <a:cxn ang="0">
                  <a:pos x="115" y="209"/>
                </a:cxn>
                <a:cxn ang="0">
                  <a:pos x="113" y="200"/>
                </a:cxn>
                <a:cxn ang="0">
                  <a:pos x="111" y="192"/>
                </a:cxn>
                <a:cxn ang="0">
                  <a:pos x="107" y="185"/>
                </a:cxn>
                <a:cxn ang="0">
                  <a:pos x="101" y="176"/>
                </a:cxn>
                <a:cxn ang="0">
                  <a:pos x="95" y="166"/>
                </a:cxn>
                <a:cxn ang="0">
                  <a:pos x="89" y="157"/>
                </a:cxn>
                <a:cxn ang="0">
                  <a:pos x="83" y="147"/>
                </a:cxn>
                <a:cxn ang="0">
                  <a:pos x="78" y="140"/>
                </a:cxn>
                <a:cxn ang="0">
                  <a:pos x="75" y="134"/>
                </a:cxn>
                <a:cxn ang="0">
                  <a:pos x="74" y="132"/>
                </a:cxn>
                <a:cxn ang="0">
                  <a:pos x="64" y="61"/>
                </a:cxn>
                <a:cxn ang="0">
                  <a:pos x="0" y="0"/>
                </a:cxn>
                <a:cxn ang="0">
                  <a:pos x="0" y="133"/>
                </a:cxn>
                <a:cxn ang="0">
                  <a:pos x="115" y="259"/>
                </a:cxn>
              </a:cxnLst>
              <a:rect l="0" t="0" r="r" b="b"/>
              <a:pathLst>
                <a:path w="118" h="260">
                  <a:moveTo>
                    <a:pt x="115" y="259"/>
                  </a:moveTo>
                  <a:lnTo>
                    <a:pt x="115" y="256"/>
                  </a:lnTo>
                  <a:lnTo>
                    <a:pt x="117" y="250"/>
                  </a:lnTo>
                  <a:lnTo>
                    <a:pt x="117" y="241"/>
                  </a:lnTo>
                  <a:lnTo>
                    <a:pt x="117" y="232"/>
                  </a:lnTo>
                  <a:lnTo>
                    <a:pt x="117" y="220"/>
                  </a:lnTo>
                  <a:lnTo>
                    <a:pt x="115" y="209"/>
                  </a:lnTo>
                  <a:lnTo>
                    <a:pt x="113" y="200"/>
                  </a:lnTo>
                  <a:lnTo>
                    <a:pt x="111" y="192"/>
                  </a:lnTo>
                  <a:lnTo>
                    <a:pt x="107" y="185"/>
                  </a:lnTo>
                  <a:lnTo>
                    <a:pt x="101" y="176"/>
                  </a:lnTo>
                  <a:lnTo>
                    <a:pt x="95" y="166"/>
                  </a:lnTo>
                  <a:lnTo>
                    <a:pt x="89" y="157"/>
                  </a:lnTo>
                  <a:lnTo>
                    <a:pt x="83" y="147"/>
                  </a:lnTo>
                  <a:lnTo>
                    <a:pt x="78" y="140"/>
                  </a:lnTo>
                  <a:lnTo>
                    <a:pt x="75" y="134"/>
                  </a:lnTo>
                  <a:lnTo>
                    <a:pt x="74" y="132"/>
                  </a:lnTo>
                  <a:lnTo>
                    <a:pt x="64" y="61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115" y="259"/>
                  </a:lnTo>
                </a:path>
              </a:pathLst>
            </a:custGeom>
            <a:solidFill>
              <a:srgbClr val="CD9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10" name="Freeform 22"/>
            <p:cNvSpPr>
              <a:spLocks/>
            </p:cNvSpPr>
            <p:nvPr/>
          </p:nvSpPr>
          <p:spPr bwMode="auto">
            <a:xfrm>
              <a:off x="1024" y="2113"/>
              <a:ext cx="49" cy="112"/>
            </a:xfrm>
            <a:custGeom>
              <a:avLst/>
              <a:gdLst/>
              <a:ahLst/>
              <a:cxnLst>
                <a:cxn ang="0">
                  <a:pos x="27" y="111"/>
                </a:cxn>
                <a:cxn ang="0">
                  <a:pos x="32" y="108"/>
                </a:cxn>
                <a:cxn ang="0">
                  <a:pos x="36" y="105"/>
                </a:cxn>
                <a:cxn ang="0">
                  <a:pos x="40" y="100"/>
                </a:cxn>
                <a:cxn ang="0">
                  <a:pos x="42" y="92"/>
                </a:cxn>
                <a:cxn ang="0">
                  <a:pos x="45" y="85"/>
                </a:cxn>
                <a:cxn ang="0">
                  <a:pos x="46" y="75"/>
                </a:cxn>
                <a:cxn ang="0">
                  <a:pos x="48" y="65"/>
                </a:cxn>
                <a:cxn ang="0">
                  <a:pos x="46" y="53"/>
                </a:cxn>
                <a:cxn ang="0">
                  <a:pos x="45" y="42"/>
                </a:cxn>
                <a:cxn ang="0">
                  <a:pos x="43" y="32"/>
                </a:cxn>
                <a:cxn ang="0">
                  <a:pos x="41" y="23"/>
                </a:cxn>
                <a:cxn ang="0">
                  <a:pos x="37" y="14"/>
                </a:cxn>
                <a:cxn ang="0">
                  <a:pos x="34" y="8"/>
                </a:cxn>
                <a:cxn ang="0">
                  <a:pos x="28" y="3"/>
                </a:cxn>
                <a:cxn ang="0">
                  <a:pos x="24" y="1"/>
                </a:cxn>
                <a:cxn ang="0">
                  <a:pos x="20" y="0"/>
                </a:cxn>
                <a:cxn ang="0">
                  <a:pos x="14" y="1"/>
                </a:cxn>
                <a:cxn ang="0">
                  <a:pos x="10" y="5"/>
                </a:cxn>
                <a:cxn ang="0">
                  <a:pos x="7" y="10"/>
                </a:cxn>
                <a:cxn ang="0">
                  <a:pos x="4" y="17"/>
                </a:cxn>
                <a:cxn ang="0">
                  <a:pos x="2" y="25"/>
                </a:cxn>
                <a:cxn ang="0">
                  <a:pos x="0" y="35"/>
                </a:cxn>
                <a:cxn ang="0">
                  <a:pos x="0" y="45"/>
                </a:cxn>
                <a:cxn ang="0">
                  <a:pos x="0" y="56"/>
                </a:cxn>
                <a:cxn ang="0">
                  <a:pos x="1" y="68"/>
                </a:cxn>
                <a:cxn ang="0">
                  <a:pos x="3" y="77"/>
                </a:cxn>
                <a:cxn ang="0">
                  <a:pos x="6" y="87"/>
                </a:cxn>
                <a:cxn ang="0">
                  <a:pos x="9" y="96"/>
                </a:cxn>
                <a:cxn ang="0">
                  <a:pos x="13" y="102"/>
                </a:cxn>
                <a:cxn ang="0">
                  <a:pos x="18" y="106"/>
                </a:cxn>
                <a:cxn ang="0">
                  <a:pos x="22" y="109"/>
                </a:cxn>
                <a:cxn ang="0">
                  <a:pos x="27" y="111"/>
                </a:cxn>
              </a:cxnLst>
              <a:rect l="0" t="0" r="r" b="b"/>
              <a:pathLst>
                <a:path w="49" h="112">
                  <a:moveTo>
                    <a:pt x="27" y="111"/>
                  </a:moveTo>
                  <a:lnTo>
                    <a:pt x="32" y="108"/>
                  </a:lnTo>
                  <a:lnTo>
                    <a:pt x="36" y="105"/>
                  </a:lnTo>
                  <a:lnTo>
                    <a:pt x="40" y="100"/>
                  </a:lnTo>
                  <a:lnTo>
                    <a:pt x="42" y="92"/>
                  </a:lnTo>
                  <a:lnTo>
                    <a:pt x="45" y="85"/>
                  </a:lnTo>
                  <a:lnTo>
                    <a:pt x="46" y="75"/>
                  </a:lnTo>
                  <a:lnTo>
                    <a:pt x="48" y="65"/>
                  </a:lnTo>
                  <a:lnTo>
                    <a:pt x="46" y="53"/>
                  </a:lnTo>
                  <a:lnTo>
                    <a:pt x="45" y="42"/>
                  </a:lnTo>
                  <a:lnTo>
                    <a:pt x="43" y="32"/>
                  </a:lnTo>
                  <a:lnTo>
                    <a:pt x="41" y="23"/>
                  </a:lnTo>
                  <a:lnTo>
                    <a:pt x="37" y="14"/>
                  </a:lnTo>
                  <a:lnTo>
                    <a:pt x="34" y="8"/>
                  </a:lnTo>
                  <a:lnTo>
                    <a:pt x="28" y="3"/>
                  </a:lnTo>
                  <a:lnTo>
                    <a:pt x="24" y="1"/>
                  </a:lnTo>
                  <a:lnTo>
                    <a:pt x="20" y="0"/>
                  </a:lnTo>
                  <a:lnTo>
                    <a:pt x="14" y="1"/>
                  </a:lnTo>
                  <a:lnTo>
                    <a:pt x="10" y="5"/>
                  </a:lnTo>
                  <a:lnTo>
                    <a:pt x="7" y="10"/>
                  </a:lnTo>
                  <a:lnTo>
                    <a:pt x="4" y="17"/>
                  </a:lnTo>
                  <a:lnTo>
                    <a:pt x="2" y="25"/>
                  </a:lnTo>
                  <a:lnTo>
                    <a:pt x="0" y="35"/>
                  </a:lnTo>
                  <a:lnTo>
                    <a:pt x="0" y="45"/>
                  </a:lnTo>
                  <a:lnTo>
                    <a:pt x="0" y="56"/>
                  </a:lnTo>
                  <a:lnTo>
                    <a:pt x="1" y="68"/>
                  </a:lnTo>
                  <a:lnTo>
                    <a:pt x="3" y="77"/>
                  </a:lnTo>
                  <a:lnTo>
                    <a:pt x="6" y="87"/>
                  </a:lnTo>
                  <a:lnTo>
                    <a:pt x="9" y="96"/>
                  </a:lnTo>
                  <a:lnTo>
                    <a:pt x="13" y="102"/>
                  </a:lnTo>
                  <a:lnTo>
                    <a:pt x="18" y="106"/>
                  </a:lnTo>
                  <a:lnTo>
                    <a:pt x="22" y="109"/>
                  </a:lnTo>
                  <a:lnTo>
                    <a:pt x="27" y="11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11" name="Freeform 23"/>
            <p:cNvSpPr>
              <a:spLocks/>
            </p:cNvSpPr>
            <p:nvPr/>
          </p:nvSpPr>
          <p:spPr bwMode="auto">
            <a:xfrm>
              <a:off x="1034" y="2132"/>
              <a:ext cx="29" cy="75"/>
            </a:xfrm>
            <a:custGeom>
              <a:avLst/>
              <a:gdLst/>
              <a:ahLst/>
              <a:cxnLst>
                <a:cxn ang="0">
                  <a:pos x="16" y="74"/>
                </a:cxn>
                <a:cxn ang="0">
                  <a:pos x="18" y="74"/>
                </a:cxn>
                <a:cxn ang="0">
                  <a:pos x="21" y="70"/>
                </a:cxn>
                <a:cxn ang="0">
                  <a:pos x="23" y="67"/>
                </a:cxn>
                <a:cxn ang="0">
                  <a:pos x="24" y="62"/>
                </a:cxn>
                <a:cxn ang="0">
                  <a:pos x="25" y="56"/>
                </a:cxn>
                <a:cxn ang="0">
                  <a:pos x="26" y="50"/>
                </a:cxn>
                <a:cxn ang="0">
                  <a:pos x="28" y="43"/>
                </a:cxn>
                <a:cxn ang="0">
                  <a:pos x="26" y="35"/>
                </a:cxn>
                <a:cxn ang="0">
                  <a:pos x="26" y="28"/>
                </a:cxn>
                <a:cxn ang="0">
                  <a:pos x="25" y="21"/>
                </a:cxn>
                <a:cxn ang="0">
                  <a:pos x="23" y="15"/>
                </a:cxn>
                <a:cxn ang="0">
                  <a:pos x="21" y="9"/>
                </a:cxn>
                <a:cxn ang="0">
                  <a:pos x="19" y="5"/>
                </a:cxn>
                <a:cxn ang="0">
                  <a:pos x="17" y="2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4" y="6"/>
                </a:cxn>
                <a:cxn ang="0">
                  <a:pos x="2" y="11"/>
                </a:cxn>
                <a:cxn ang="0">
                  <a:pos x="1" y="17"/>
                </a:cxn>
                <a:cxn ang="0">
                  <a:pos x="0" y="23"/>
                </a:cxn>
                <a:cxn ang="0">
                  <a:pos x="0" y="31"/>
                </a:cxn>
                <a:cxn ang="0">
                  <a:pos x="0" y="38"/>
                </a:cxn>
                <a:cxn ang="0">
                  <a:pos x="1" y="46"/>
                </a:cxn>
                <a:cxn ang="0">
                  <a:pos x="2" y="52"/>
                </a:cxn>
                <a:cxn ang="0">
                  <a:pos x="4" y="58"/>
                </a:cxn>
                <a:cxn ang="0">
                  <a:pos x="5" y="64"/>
                </a:cxn>
                <a:cxn ang="0">
                  <a:pos x="7" y="68"/>
                </a:cxn>
                <a:cxn ang="0">
                  <a:pos x="10" y="71"/>
                </a:cxn>
                <a:cxn ang="0">
                  <a:pos x="12" y="74"/>
                </a:cxn>
                <a:cxn ang="0">
                  <a:pos x="16" y="74"/>
                </a:cxn>
              </a:cxnLst>
              <a:rect l="0" t="0" r="r" b="b"/>
              <a:pathLst>
                <a:path w="29" h="75">
                  <a:moveTo>
                    <a:pt x="16" y="74"/>
                  </a:moveTo>
                  <a:lnTo>
                    <a:pt x="18" y="74"/>
                  </a:lnTo>
                  <a:lnTo>
                    <a:pt x="21" y="70"/>
                  </a:lnTo>
                  <a:lnTo>
                    <a:pt x="23" y="67"/>
                  </a:lnTo>
                  <a:lnTo>
                    <a:pt x="24" y="62"/>
                  </a:lnTo>
                  <a:lnTo>
                    <a:pt x="25" y="56"/>
                  </a:lnTo>
                  <a:lnTo>
                    <a:pt x="26" y="50"/>
                  </a:lnTo>
                  <a:lnTo>
                    <a:pt x="28" y="43"/>
                  </a:lnTo>
                  <a:lnTo>
                    <a:pt x="26" y="35"/>
                  </a:lnTo>
                  <a:lnTo>
                    <a:pt x="26" y="28"/>
                  </a:lnTo>
                  <a:lnTo>
                    <a:pt x="25" y="21"/>
                  </a:lnTo>
                  <a:lnTo>
                    <a:pt x="23" y="15"/>
                  </a:lnTo>
                  <a:lnTo>
                    <a:pt x="21" y="9"/>
                  </a:lnTo>
                  <a:lnTo>
                    <a:pt x="19" y="5"/>
                  </a:lnTo>
                  <a:lnTo>
                    <a:pt x="17" y="2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11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31"/>
                  </a:lnTo>
                  <a:lnTo>
                    <a:pt x="0" y="38"/>
                  </a:lnTo>
                  <a:lnTo>
                    <a:pt x="1" y="46"/>
                  </a:lnTo>
                  <a:lnTo>
                    <a:pt x="2" y="52"/>
                  </a:lnTo>
                  <a:lnTo>
                    <a:pt x="4" y="58"/>
                  </a:lnTo>
                  <a:lnTo>
                    <a:pt x="5" y="64"/>
                  </a:lnTo>
                  <a:lnTo>
                    <a:pt x="7" y="68"/>
                  </a:lnTo>
                  <a:lnTo>
                    <a:pt x="10" y="71"/>
                  </a:lnTo>
                  <a:lnTo>
                    <a:pt x="12" y="74"/>
                  </a:lnTo>
                  <a:lnTo>
                    <a:pt x="16" y="7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12" name="Freeform 24"/>
            <p:cNvSpPr>
              <a:spLocks/>
            </p:cNvSpPr>
            <p:nvPr/>
          </p:nvSpPr>
          <p:spPr bwMode="auto">
            <a:xfrm>
              <a:off x="1114" y="2135"/>
              <a:ext cx="245" cy="92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" y="52"/>
                </a:cxn>
                <a:cxn ang="0">
                  <a:pos x="1" y="54"/>
                </a:cxn>
                <a:cxn ang="0">
                  <a:pos x="2" y="56"/>
                </a:cxn>
                <a:cxn ang="0">
                  <a:pos x="3" y="58"/>
                </a:cxn>
                <a:cxn ang="0">
                  <a:pos x="5" y="62"/>
                </a:cxn>
                <a:cxn ang="0">
                  <a:pos x="7" y="64"/>
                </a:cxn>
                <a:cxn ang="0">
                  <a:pos x="9" y="66"/>
                </a:cxn>
                <a:cxn ang="0">
                  <a:pos x="11" y="66"/>
                </a:cxn>
                <a:cxn ang="0">
                  <a:pos x="22" y="64"/>
                </a:cxn>
                <a:cxn ang="0">
                  <a:pos x="49" y="57"/>
                </a:cxn>
                <a:cxn ang="0">
                  <a:pos x="84" y="48"/>
                </a:cxn>
                <a:cxn ang="0">
                  <a:pos x="124" y="37"/>
                </a:cxn>
                <a:cxn ang="0">
                  <a:pos x="164" y="27"/>
                </a:cxn>
                <a:cxn ang="0">
                  <a:pos x="199" y="18"/>
                </a:cxn>
                <a:cxn ang="0">
                  <a:pos x="223" y="11"/>
                </a:cxn>
                <a:cxn ang="0">
                  <a:pos x="233" y="9"/>
                </a:cxn>
                <a:cxn ang="0">
                  <a:pos x="237" y="0"/>
                </a:cxn>
                <a:cxn ang="0">
                  <a:pos x="238" y="0"/>
                </a:cxn>
                <a:cxn ang="0">
                  <a:pos x="239" y="0"/>
                </a:cxn>
                <a:cxn ang="0">
                  <a:pos x="240" y="0"/>
                </a:cxn>
                <a:cxn ang="0">
                  <a:pos x="241" y="1"/>
                </a:cxn>
                <a:cxn ang="0">
                  <a:pos x="242" y="2"/>
                </a:cxn>
                <a:cxn ang="0">
                  <a:pos x="242" y="4"/>
                </a:cxn>
                <a:cxn ang="0">
                  <a:pos x="244" y="6"/>
                </a:cxn>
                <a:cxn ang="0">
                  <a:pos x="242" y="9"/>
                </a:cxn>
                <a:cxn ang="0">
                  <a:pos x="242" y="13"/>
                </a:cxn>
                <a:cxn ang="0">
                  <a:pos x="240" y="18"/>
                </a:cxn>
                <a:cxn ang="0">
                  <a:pos x="239" y="21"/>
                </a:cxn>
                <a:cxn ang="0">
                  <a:pos x="238" y="25"/>
                </a:cxn>
                <a:cxn ang="0">
                  <a:pos x="237" y="27"/>
                </a:cxn>
                <a:cxn ang="0">
                  <a:pos x="236" y="29"/>
                </a:cxn>
                <a:cxn ang="0">
                  <a:pos x="236" y="31"/>
                </a:cxn>
                <a:cxn ang="0">
                  <a:pos x="226" y="33"/>
                </a:cxn>
                <a:cxn ang="0">
                  <a:pos x="202" y="40"/>
                </a:cxn>
                <a:cxn ang="0">
                  <a:pos x="165" y="50"/>
                </a:cxn>
                <a:cxn ang="0">
                  <a:pos x="125" y="62"/>
                </a:cxn>
                <a:cxn ang="0">
                  <a:pos x="84" y="72"/>
                </a:cxn>
                <a:cxn ang="0">
                  <a:pos x="48" y="82"/>
                </a:cxn>
                <a:cxn ang="0">
                  <a:pos x="22" y="88"/>
                </a:cxn>
                <a:cxn ang="0">
                  <a:pos x="10" y="91"/>
                </a:cxn>
                <a:cxn ang="0">
                  <a:pos x="9" y="88"/>
                </a:cxn>
                <a:cxn ang="0">
                  <a:pos x="7" y="86"/>
                </a:cxn>
                <a:cxn ang="0">
                  <a:pos x="6" y="83"/>
                </a:cxn>
                <a:cxn ang="0">
                  <a:pos x="4" y="81"/>
                </a:cxn>
                <a:cxn ang="0">
                  <a:pos x="3" y="78"/>
                </a:cxn>
                <a:cxn ang="0">
                  <a:pos x="3" y="76"/>
                </a:cxn>
                <a:cxn ang="0">
                  <a:pos x="2" y="74"/>
                </a:cxn>
                <a:cxn ang="0">
                  <a:pos x="2" y="73"/>
                </a:cxn>
                <a:cxn ang="0">
                  <a:pos x="0" y="51"/>
                </a:cxn>
              </a:cxnLst>
              <a:rect l="0" t="0" r="r" b="b"/>
              <a:pathLst>
                <a:path w="245" h="92">
                  <a:moveTo>
                    <a:pt x="0" y="51"/>
                  </a:moveTo>
                  <a:lnTo>
                    <a:pt x="1" y="52"/>
                  </a:lnTo>
                  <a:lnTo>
                    <a:pt x="1" y="54"/>
                  </a:lnTo>
                  <a:lnTo>
                    <a:pt x="2" y="56"/>
                  </a:lnTo>
                  <a:lnTo>
                    <a:pt x="3" y="58"/>
                  </a:lnTo>
                  <a:lnTo>
                    <a:pt x="5" y="62"/>
                  </a:lnTo>
                  <a:lnTo>
                    <a:pt x="7" y="64"/>
                  </a:lnTo>
                  <a:lnTo>
                    <a:pt x="9" y="66"/>
                  </a:lnTo>
                  <a:lnTo>
                    <a:pt x="11" y="66"/>
                  </a:lnTo>
                  <a:lnTo>
                    <a:pt x="22" y="64"/>
                  </a:lnTo>
                  <a:lnTo>
                    <a:pt x="49" y="57"/>
                  </a:lnTo>
                  <a:lnTo>
                    <a:pt x="84" y="48"/>
                  </a:lnTo>
                  <a:lnTo>
                    <a:pt x="124" y="37"/>
                  </a:lnTo>
                  <a:lnTo>
                    <a:pt x="164" y="27"/>
                  </a:lnTo>
                  <a:lnTo>
                    <a:pt x="199" y="18"/>
                  </a:lnTo>
                  <a:lnTo>
                    <a:pt x="223" y="11"/>
                  </a:lnTo>
                  <a:lnTo>
                    <a:pt x="233" y="9"/>
                  </a:lnTo>
                  <a:lnTo>
                    <a:pt x="237" y="0"/>
                  </a:lnTo>
                  <a:lnTo>
                    <a:pt x="238" y="0"/>
                  </a:lnTo>
                  <a:lnTo>
                    <a:pt x="239" y="0"/>
                  </a:lnTo>
                  <a:lnTo>
                    <a:pt x="240" y="0"/>
                  </a:lnTo>
                  <a:lnTo>
                    <a:pt x="241" y="1"/>
                  </a:lnTo>
                  <a:lnTo>
                    <a:pt x="242" y="2"/>
                  </a:lnTo>
                  <a:lnTo>
                    <a:pt x="242" y="4"/>
                  </a:lnTo>
                  <a:lnTo>
                    <a:pt x="244" y="6"/>
                  </a:lnTo>
                  <a:lnTo>
                    <a:pt x="242" y="9"/>
                  </a:lnTo>
                  <a:lnTo>
                    <a:pt x="242" y="13"/>
                  </a:lnTo>
                  <a:lnTo>
                    <a:pt x="240" y="18"/>
                  </a:lnTo>
                  <a:lnTo>
                    <a:pt x="239" y="21"/>
                  </a:lnTo>
                  <a:lnTo>
                    <a:pt x="238" y="25"/>
                  </a:lnTo>
                  <a:lnTo>
                    <a:pt x="237" y="27"/>
                  </a:lnTo>
                  <a:lnTo>
                    <a:pt x="236" y="29"/>
                  </a:lnTo>
                  <a:lnTo>
                    <a:pt x="236" y="31"/>
                  </a:lnTo>
                  <a:lnTo>
                    <a:pt x="226" y="33"/>
                  </a:lnTo>
                  <a:lnTo>
                    <a:pt x="202" y="40"/>
                  </a:lnTo>
                  <a:lnTo>
                    <a:pt x="165" y="50"/>
                  </a:lnTo>
                  <a:lnTo>
                    <a:pt x="125" y="62"/>
                  </a:lnTo>
                  <a:lnTo>
                    <a:pt x="84" y="72"/>
                  </a:lnTo>
                  <a:lnTo>
                    <a:pt x="48" y="82"/>
                  </a:lnTo>
                  <a:lnTo>
                    <a:pt x="22" y="88"/>
                  </a:lnTo>
                  <a:lnTo>
                    <a:pt x="10" y="91"/>
                  </a:lnTo>
                  <a:lnTo>
                    <a:pt x="9" y="88"/>
                  </a:lnTo>
                  <a:lnTo>
                    <a:pt x="7" y="86"/>
                  </a:lnTo>
                  <a:lnTo>
                    <a:pt x="6" y="83"/>
                  </a:lnTo>
                  <a:lnTo>
                    <a:pt x="4" y="81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2" y="74"/>
                  </a:lnTo>
                  <a:lnTo>
                    <a:pt x="2" y="73"/>
                  </a:lnTo>
                  <a:lnTo>
                    <a:pt x="0" y="51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13" name="Freeform 25"/>
            <p:cNvSpPr>
              <a:spLocks/>
            </p:cNvSpPr>
            <p:nvPr/>
          </p:nvSpPr>
          <p:spPr bwMode="auto">
            <a:xfrm>
              <a:off x="1078" y="1980"/>
              <a:ext cx="185" cy="91"/>
            </a:xfrm>
            <a:custGeom>
              <a:avLst/>
              <a:gdLst/>
              <a:ahLst/>
              <a:cxnLst>
                <a:cxn ang="0">
                  <a:pos x="9" y="90"/>
                </a:cxn>
                <a:cxn ang="0">
                  <a:pos x="12" y="90"/>
                </a:cxn>
                <a:cxn ang="0">
                  <a:pos x="19" y="88"/>
                </a:cxn>
                <a:cxn ang="0">
                  <a:pos x="28" y="87"/>
                </a:cxn>
                <a:cxn ang="0">
                  <a:pos x="41" y="86"/>
                </a:cxn>
                <a:cxn ang="0">
                  <a:pos x="56" y="84"/>
                </a:cxn>
                <a:cxn ang="0">
                  <a:pos x="73" y="81"/>
                </a:cxn>
                <a:cxn ang="0">
                  <a:pos x="92" y="78"/>
                </a:cxn>
                <a:cxn ang="0">
                  <a:pos x="110" y="73"/>
                </a:cxn>
                <a:cxn ang="0">
                  <a:pos x="126" y="69"/>
                </a:cxn>
                <a:cxn ang="0">
                  <a:pos x="141" y="65"/>
                </a:cxn>
                <a:cxn ang="0">
                  <a:pos x="154" y="61"/>
                </a:cxn>
                <a:cxn ang="0">
                  <a:pos x="164" y="57"/>
                </a:cxn>
                <a:cxn ang="0">
                  <a:pos x="173" y="54"/>
                </a:cxn>
                <a:cxn ang="0">
                  <a:pos x="178" y="52"/>
                </a:cxn>
                <a:cxn ang="0">
                  <a:pos x="182" y="50"/>
                </a:cxn>
                <a:cxn ang="0">
                  <a:pos x="184" y="49"/>
                </a:cxn>
                <a:cxn ang="0">
                  <a:pos x="165" y="0"/>
                </a:cxn>
                <a:cxn ang="0">
                  <a:pos x="0" y="32"/>
                </a:cxn>
                <a:cxn ang="0">
                  <a:pos x="6" y="90"/>
                </a:cxn>
                <a:cxn ang="0">
                  <a:pos x="9" y="90"/>
                </a:cxn>
              </a:cxnLst>
              <a:rect l="0" t="0" r="r" b="b"/>
              <a:pathLst>
                <a:path w="185" h="91">
                  <a:moveTo>
                    <a:pt x="9" y="90"/>
                  </a:moveTo>
                  <a:lnTo>
                    <a:pt x="12" y="90"/>
                  </a:lnTo>
                  <a:lnTo>
                    <a:pt x="19" y="88"/>
                  </a:lnTo>
                  <a:lnTo>
                    <a:pt x="28" y="87"/>
                  </a:lnTo>
                  <a:lnTo>
                    <a:pt x="41" y="86"/>
                  </a:lnTo>
                  <a:lnTo>
                    <a:pt x="56" y="84"/>
                  </a:lnTo>
                  <a:lnTo>
                    <a:pt x="73" y="81"/>
                  </a:lnTo>
                  <a:lnTo>
                    <a:pt x="92" y="78"/>
                  </a:lnTo>
                  <a:lnTo>
                    <a:pt x="110" y="73"/>
                  </a:lnTo>
                  <a:lnTo>
                    <a:pt x="126" y="69"/>
                  </a:lnTo>
                  <a:lnTo>
                    <a:pt x="141" y="65"/>
                  </a:lnTo>
                  <a:lnTo>
                    <a:pt x="154" y="61"/>
                  </a:lnTo>
                  <a:lnTo>
                    <a:pt x="164" y="57"/>
                  </a:lnTo>
                  <a:lnTo>
                    <a:pt x="173" y="54"/>
                  </a:lnTo>
                  <a:lnTo>
                    <a:pt x="178" y="52"/>
                  </a:lnTo>
                  <a:lnTo>
                    <a:pt x="182" y="50"/>
                  </a:lnTo>
                  <a:lnTo>
                    <a:pt x="184" y="49"/>
                  </a:lnTo>
                  <a:lnTo>
                    <a:pt x="165" y="0"/>
                  </a:lnTo>
                  <a:lnTo>
                    <a:pt x="0" y="32"/>
                  </a:lnTo>
                  <a:lnTo>
                    <a:pt x="6" y="90"/>
                  </a:lnTo>
                  <a:lnTo>
                    <a:pt x="9" y="90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14" name="Freeform 26"/>
            <p:cNvSpPr>
              <a:spLocks/>
            </p:cNvSpPr>
            <p:nvPr/>
          </p:nvSpPr>
          <p:spPr bwMode="auto">
            <a:xfrm>
              <a:off x="1110" y="1992"/>
              <a:ext cx="146" cy="71"/>
            </a:xfrm>
            <a:custGeom>
              <a:avLst/>
              <a:gdLst/>
              <a:ahLst/>
              <a:cxnLst>
                <a:cxn ang="0">
                  <a:pos x="33" y="68"/>
                </a:cxn>
                <a:cxn ang="0">
                  <a:pos x="49" y="64"/>
                </a:cxn>
                <a:cxn ang="0">
                  <a:pos x="71" y="60"/>
                </a:cxn>
                <a:cxn ang="0">
                  <a:pos x="90" y="55"/>
                </a:cxn>
                <a:cxn ang="0">
                  <a:pos x="102" y="51"/>
                </a:cxn>
                <a:cxn ang="0">
                  <a:pos x="118" y="48"/>
                </a:cxn>
                <a:cxn ang="0">
                  <a:pos x="133" y="43"/>
                </a:cxn>
                <a:cxn ang="0">
                  <a:pos x="143" y="38"/>
                </a:cxn>
                <a:cxn ang="0">
                  <a:pos x="143" y="31"/>
                </a:cxn>
                <a:cxn ang="0">
                  <a:pos x="140" y="21"/>
                </a:cxn>
                <a:cxn ang="0">
                  <a:pos x="136" y="9"/>
                </a:cxn>
                <a:cxn ang="0">
                  <a:pos x="134" y="2"/>
                </a:cxn>
                <a:cxn ang="0">
                  <a:pos x="132" y="0"/>
                </a:cxn>
                <a:cxn ang="0">
                  <a:pos x="123" y="2"/>
                </a:cxn>
                <a:cxn ang="0">
                  <a:pos x="110" y="4"/>
                </a:cxn>
                <a:cxn ang="0">
                  <a:pos x="97" y="6"/>
                </a:cxn>
                <a:cxn ang="0">
                  <a:pos x="86" y="10"/>
                </a:cxn>
                <a:cxn ang="0">
                  <a:pos x="76" y="14"/>
                </a:cxn>
                <a:cxn ang="0">
                  <a:pos x="70" y="20"/>
                </a:cxn>
                <a:cxn ang="0">
                  <a:pos x="71" y="23"/>
                </a:cxn>
                <a:cxn ang="0">
                  <a:pos x="89" y="27"/>
                </a:cxn>
                <a:cxn ang="0">
                  <a:pos x="99" y="32"/>
                </a:cxn>
                <a:cxn ang="0">
                  <a:pos x="92" y="39"/>
                </a:cxn>
                <a:cxn ang="0">
                  <a:pos x="78" y="46"/>
                </a:cxn>
                <a:cxn ang="0">
                  <a:pos x="66" y="54"/>
                </a:cxn>
                <a:cxn ang="0">
                  <a:pos x="49" y="59"/>
                </a:cxn>
                <a:cxn ang="0">
                  <a:pos x="29" y="62"/>
                </a:cxn>
                <a:cxn ang="0">
                  <a:pos x="11" y="65"/>
                </a:cxn>
                <a:cxn ang="0">
                  <a:pos x="0" y="68"/>
                </a:cxn>
                <a:cxn ang="0">
                  <a:pos x="4" y="70"/>
                </a:cxn>
                <a:cxn ang="0">
                  <a:pos x="17" y="70"/>
                </a:cxn>
                <a:cxn ang="0">
                  <a:pos x="28" y="68"/>
                </a:cxn>
              </a:cxnLst>
              <a:rect l="0" t="0" r="r" b="b"/>
              <a:pathLst>
                <a:path w="146" h="71">
                  <a:moveTo>
                    <a:pt x="30" y="68"/>
                  </a:moveTo>
                  <a:lnTo>
                    <a:pt x="33" y="68"/>
                  </a:lnTo>
                  <a:lnTo>
                    <a:pt x="39" y="66"/>
                  </a:lnTo>
                  <a:lnTo>
                    <a:pt x="49" y="64"/>
                  </a:lnTo>
                  <a:lnTo>
                    <a:pt x="59" y="62"/>
                  </a:lnTo>
                  <a:lnTo>
                    <a:pt x="71" y="60"/>
                  </a:lnTo>
                  <a:lnTo>
                    <a:pt x="82" y="57"/>
                  </a:lnTo>
                  <a:lnTo>
                    <a:pt x="90" y="55"/>
                  </a:lnTo>
                  <a:lnTo>
                    <a:pt x="97" y="54"/>
                  </a:lnTo>
                  <a:lnTo>
                    <a:pt x="102" y="51"/>
                  </a:lnTo>
                  <a:lnTo>
                    <a:pt x="109" y="50"/>
                  </a:lnTo>
                  <a:lnTo>
                    <a:pt x="118" y="48"/>
                  </a:lnTo>
                  <a:lnTo>
                    <a:pt x="125" y="45"/>
                  </a:lnTo>
                  <a:lnTo>
                    <a:pt x="133" y="43"/>
                  </a:lnTo>
                  <a:lnTo>
                    <a:pt x="139" y="40"/>
                  </a:lnTo>
                  <a:lnTo>
                    <a:pt x="143" y="38"/>
                  </a:lnTo>
                  <a:lnTo>
                    <a:pt x="145" y="35"/>
                  </a:lnTo>
                  <a:lnTo>
                    <a:pt x="143" y="31"/>
                  </a:lnTo>
                  <a:lnTo>
                    <a:pt x="142" y="26"/>
                  </a:lnTo>
                  <a:lnTo>
                    <a:pt x="140" y="21"/>
                  </a:lnTo>
                  <a:lnTo>
                    <a:pt x="138" y="14"/>
                  </a:lnTo>
                  <a:lnTo>
                    <a:pt x="136" y="9"/>
                  </a:lnTo>
                  <a:lnTo>
                    <a:pt x="135" y="5"/>
                  </a:lnTo>
                  <a:lnTo>
                    <a:pt x="134" y="2"/>
                  </a:lnTo>
                  <a:lnTo>
                    <a:pt x="133" y="0"/>
                  </a:lnTo>
                  <a:lnTo>
                    <a:pt x="132" y="0"/>
                  </a:lnTo>
                  <a:lnTo>
                    <a:pt x="129" y="1"/>
                  </a:lnTo>
                  <a:lnTo>
                    <a:pt x="123" y="2"/>
                  </a:lnTo>
                  <a:lnTo>
                    <a:pt x="117" y="3"/>
                  </a:lnTo>
                  <a:lnTo>
                    <a:pt x="110" y="4"/>
                  </a:lnTo>
                  <a:lnTo>
                    <a:pt x="103" y="5"/>
                  </a:lnTo>
                  <a:lnTo>
                    <a:pt x="97" y="6"/>
                  </a:lnTo>
                  <a:lnTo>
                    <a:pt x="91" y="8"/>
                  </a:lnTo>
                  <a:lnTo>
                    <a:pt x="86" y="10"/>
                  </a:lnTo>
                  <a:lnTo>
                    <a:pt x="81" y="12"/>
                  </a:lnTo>
                  <a:lnTo>
                    <a:pt x="76" y="14"/>
                  </a:lnTo>
                  <a:lnTo>
                    <a:pt x="73" y="16"/>
                  </a:lnTo>
                  <a:lnTo>
                    <a:pt x="70" y="20"/>
                  </a:lnTo>
                  <a:lnTo>
                    <a:pt x="70" y="22"/>
                  </a:lnTo>
                  <a:lnTo>
                    <a:pt x="71" y="23"/>
                  </a:lnTo>
                  <a:lnTo>
                    <a:pt x="76" y="24"/>
                  </a:lnTo>
                  <a:lnTo>
                    <a:pt x="89" y="27"/>
                  </a:lnTo>
                  <a:lnTo>
                    <a:pt x="97" y="29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2" y="39"/>
                  </a:lnTo>
                  <a:lnTo>
                    <a:pt x="86" y="42"/>
                  </a:lnTo>
                  <a:lnTo>
                    <a:pt x="78" y="46"/>
                  </a:lnTo>
                  <a:lnTo>
                    <a:pt x="72" y="49"/>
                  </a:lnTo>
                  <a:lnTo>
                    <a:pt x="66" y="54"/>
                  </a:lnTo>
                  <a:lnTo>
                    <a:pt x="57" y="57"/>
                  </a:lnTo>
                  <a:lnTo>
                    <a:pt x="49" y="59"/>
                  </a:lnTo>
                  <a:lnTo>
                    <a:pt x="39" y="61"/>
                  </a:lnTo>
                  <a:lnTo>
                    <a:pt x="29" y="62"/>
                  </a:lnTo>
                  <a:lnTo>
                    <a:pt x="20" y="64"/>
                  </a:lnTo>
                  <a:lnTo>
                    <a:pt x="11" y="65"/>
                  </a:lnTo>
                  <a:lnTo>
                    <a:pt x="4" y="67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4" y="70"/>
                  </a:lnTo>
                  <a:lnTo>
                    <a:pt x="10" y="70"/>
                  </a:lnTo>
                  <a:lnTo>
                    <a:pt x="17" y="70"/>
                  </a:lnTo>
                  <a:lnTo>
                    <a:pt x="23" y="68"/>
                  </a:lnTo>
                  <a:lnTo>
                    <a:pt x="28" y="68"/>
                  </a:lnTo>
                  <a:lnTo>
                    <a:pt x="30" y="68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15" name="Freeform 27"/>
            <p:cNvSpPr>
              <a:spLocks/>
            </p:cNvSpPr>
            <p:nvPr/>
          </p:nvSpPr>
          <p:spPr bwMode="auto">
            <a:xfrm>
              <a:off x="1132" y="2154"/>
              <a:ext cx="37" cy="4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36" y="0"/>
                </a:cxn>
                <a:cxn ang="0">
                  <a:pos x="36" y="29"/>
                </a:cxn>
                <a:cxn ang="0">
                  <a:pos x="1" y="39"/>
                </a:cxn>
                <a:cxn ang="0">
                  <a:pos x="0" y="8"/>
                </a:cxn>
              </a:cxnLst>
              <a:rect l="0" t="0" r="r" b="b"/>
              <a:pathLst>
                <a:path w="37" h="40">
                  <a:moveTo>
                    <a:pt x="0" y="8"/>
                  </a:moveTo>
                  <a:lnTo>
                    <a:pt x="36" y="0"/>
                  </a:lnTo>
                  <a:lnTo>
                    <a:pt x="36" y="29"/>
                  </a:lnTo>
                  <a:lnTo>
                    <a:pt x="1" y="39"/>
                  </a:lnTo>
                  <a:lnTo>
                    <a:pt x="0" y="8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16" name="Freeform 28"/>
            <p:cNvSpPr>
              <a:spLocks/>
            </p:cNvSpPr>
            <p:nvPr/>
          </p:nvSpPr>
          <p:spPr bwMode="auto">
            <a:xfrm>
              <a:off x="1300" y="2108"/>
              <a:ext cx="37" cy="4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36" y="0"/>
                </a:cxn>
                <a:cxn ang="0">
                  <a:pos x="36" y="29"/>
                </a:cxn>
                <a:cxn ang="0">
                  <a:pos x="1" y="39"/>
                </a:cxn>
                <a:cxn ang="0">
                  <a:pos x="0" y="9"/>
                </a:cxn>
              </a:cxnLst>
              <a:rect l="0" t="0" r="r" b="b"/>
              <a:pathLst>
                <a:path w="37" h="40">
                  <a:moveTo>
                    <a:pt x="0" y="9"/>
                  </a:moveTo>
                  <a:lnTo>
                    <a:pt x="36" y="0"/>
                  </a:lnTo>
                  <a:lnTo>
                    <a:pt x="36" y="29"/>
                  </a:lnTo>
                  <a:lnTo>
                    <a:pt x="1" y="39"/>
                  </a:lnTo>
                  <a:lnTo>
                    <a:pt x="0" y="9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17" name="Line 29"/>
            <p:cNvSpPr>
              <a:spLocks noChangeShapeType="1"/>
            </p:cNvSpPr>
            <p:nvPr/>
          </p:nvSpPr>
          <p:spPr bwMode="auto">
            <a:xfrm flipV="1">
              <a:off x="1129" y="2122"/>
              <a:ext cx="208" cy="57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18" name="Freeform 30"/>
            <p:cNvSpPr>
              <a:spLocks/>
            </p:cNvSpPr>
            <p:nvPr/>
          </p:nvSpPr>
          <p:spPr bwMode="auto">
            <a:xfrm>
              <a:off x="1129" y="2122"/>
              <a:ext cx="209" cy="58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08" y="0"/>
                </a:cxn>
                <a:cxn ang="0">
                  <a:pos x="0" y="57"/>
                </a:cxn>
              </a:cxnLst>
              <a:rect l="0" t="0" r="r" b="b"/>
              <a:pathLst>
                <a:path w="209" h="58">
                  <a:moveTo>
                    <a:pt x="0" y="57"/>
                  </a:moveTo>
                  <a:lnTo>
                    <a:pt x="208" y="0"/>
                  </a:lnTo>
                  <a:lnTo>
                    <a:pt x="0" y="5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19" name="Freeform 31"/>
            <p:cNvSpPr>
              <a:spLocks/>
            </p:cNvSpPr>
            <p:nvPr/>
          </p:nvSpPr>
          <p:spPr bwMode="auto">
            <a:xfrm>
              <a:off x="1132" y="2040"/>
              <a:ext cx="170" cy="150"/>
            </a:xfrm>
            <a:custGeom>
              <a:avLst/>
              <a:gdLst/>
              <a:ahLst/>
              <a:cxnLst>
                <a:cxn ang="0">
                  <a:pos x="44" y="140"/>
                </a:cxn>
                <a:cxn ang="0">
                  <a:pos x="44" y="138"/>
                </a:cxn>
                <a:cxn ang="0">
                  <a:pos x="44" y="132"/>
                </a:cxn>
                <a:cxn ang="0">
                  <a:pos x="43" y="124"/>
                </a:cxn>
                <a:cxn ang="0">
                  <a:pos x="43" y="115"/>
                </a:cxn>
                <a:cxn ang="0">
                  <a:pos x="42" y="106"/>
                </a:cxn>
                <a:cxn ang="0">
                  <a:pos x="41" y="97"/>
                </a:cxn>
                <a:cxn ang="0">
                  <a:pos x="40" y="90"/>
                </a:cxn>
                <a:cxn ang="0">
                  <a:pos x="38" y="85"/>
                </a:cxn>
                <a:cxn ang="0">
                  <a:pos x="34" y="79"/>
                </a:cxn>
                <a:cxn ang="0">
                  <a:pos x="28" y="71"/>
                </a:cxn>
                <a:cxn ang="0">
                  <a:pos x="22" y="62"/>
                </a:cxn>
                <a:cxn ang="0">
                  <a:pos x="16" y="53"/>
                </a:cxn>
                <a:cxn ang="0">
                  <a:pos x="9" y="43"/>
                </a:cxn>
                <a:cxn ang="0">
                  <a:pos x="4" y="36"/>
                </a:cxn>
                <a:cxn ang="0">
                  <a:pos x="1" y="32"/>
                </a:cxn>
                <a:cxn ang="0">
                  <a:pos x="0" y="30"/>
                </a:cxn>
                <a:cxn ang="0">
                  <a:pos x="2" y="28"/>
                </a:cxn>
                <a:cxn ang="0">
                  <a:pos x="7" y="28"/>
                </a:cxn>
                <a:cxn ang="0">
                  <a:pos x="14" y="27"/>
                </a:cxn>
                <a:cxn ang="0">
                  <a:pos x="23" y="25"/>
                </a:cxn>
                <a:cxn ang="0">
                  <a:pos x="34" y="23"/>
                </a:cxn>
                <a:cxn ang="0">
                  <a:pos x="44" y="21"/>
                </a:cxn>
                <a:cxn ang="0">
                  <a:pos x="54" y="19"/>
                </a:cxn>
                <a:cxn ang="0">
                  <a:pos x="63" y="17"/>
                </a:cxn>
                <a:cxn ang="0">
                  <a:pos x="71" y="13"/>
                </a:cxn>
                <a:cxn ang="0">
                  <a:pos x="79" y="11"/>
                </a:cxn>
                <a:cxn ang="0">
                  <a:pos x="87" y="8"/>
                </a:cxn>
                <a:cxn ang="0">
                  <a:pos x="95" y="5"/>
                </a:cxn>
                <a:cxn ang="0">
                  <a:pos x="100" y="3"/>
                </a:cxn>
                <a:cxn ang="0">
                  <a:pos x="105" y="2"/>
                </a:cxn>
                <a:cxn ang="0">
                  <a:pos x="109" y="1"/>
                </a:cxn>
                <a:cxn ang="0">
                  <a:pos x="110" y="0"/>
                </a:cxn>
                <a:cxn ang="0">
                  <a:pos x="112" y="2"/>
                </a:cxn>
                <a:cxn ang="0">
                  <a:pos x="117" y="5"/>
                </a:cxn>
                <a:cxn ang="0">
                  <a:pos x="126" y="11"/>
                </a:cxn>
                <a:cxn ang="0">
                  <a:pos x="135" y="19"/>
                </a:cxn>
                <a:cxn ang="0">
                  <a:pos x="145" y="26"/>
                </a:cxn>
                <a:cxn ang="0">
                  <a:pos x="154" y="34"/>
                </a:cxn>
                <a:cxn ang="0">
                  <a:pos x="161" y="41"/>
                </a:cxn>
                <a:cxn ang="0">
                  <a:pos x="165" y="47"/>
                </a:cxn>
                <a:cxn ang="0">
                  <a:pos x="167" y="54"/>
                </a:cxn>
                <a:cxn ang="0">
                  <a:pos x="169" y="64"/>
                </a:cxn>
                <a:cxn ang="0">
                  <a:pos x="169" y="76"/>
                </a:cxn>
                <a:cxn ang="0">
                  <a:pos x="169" y="86"/>
                </a:cxn>
                <a:cxn ang="0">
                  <a:pos x="169" y="97"/>
                </a:cxn>
                <a:cxn ang="0">
                  <a:pos x="169" y="107"/>
                </a:cxn>
                <a:cxn ang="0">
                  <a:pos x="169" y="113"/>
                </a:cxn>
                <a:cxn ang="0">
                  <a:pos x="167" y="115"/>
                </a:cxn>
                <a:cxn ang="0">
                  <a:pos x="42" y="149"/>
                </a:cxn>
                <a:cxn ang="0">
                  <a:pos x="44" y="140"/>
                </a:cxn>
              </a:cxnLst>
              <a:rect l="0" t="0" r="r" b="b"/>
              <a:pathLst>
                <a:path w="170" h="150">
                  <a:moveTo>
                    <a:pt x="44" y="140"/>
                  </a:moveTo>
                  <a:lnTo>
                    <a:pt x="44" y="138"/>
                  </a:lnTo>
                  <a:lnTo>
                    <a:pt x="44" y="132"/>
                  </a:lnTo>
                  <a:lnTo>
                    <a:pt x="43" y="124"/>
                  </a:lnTo>
                  <a:lnTo>
                    <a:pt x="43" y="115"/>
                  </a:lnTo>
                  <a:lnTo>
                    <a:pt x="42" y="106"/>
                  </a:lnTo>
                  <a:lnTo>
                    <a:pt x="41" y="97"/>
                  </a:lnTo>
                  <a:lnTo>
                    <a:pt x="40" y="90"/>
                  </a:lnTo>
                  <a:lnTo>
                    <a:pt x="38" y="85"/>
                  </a:lnTo>
                  <a:lnTo>
                    <a:pt x="34" y="79"/>
                  </a:lnTo>
                  <a:lnTo>
                    <a:pt x="28" y="71"/>
                  </a:lnTo>
                  <a:lnTo>
                    <a:pt x="22" y="62"/>
                  </a:lnTo>
                  <a:lnTo>
                    <a:pt x="16" y="53"/>
                  </a:lnTo>
                  <a:lnTo>
                    <a:pt x="9" y="43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30"/>
                  </a:lnTo>
                  <a:lnTo>
                    <a:pt x="2" y="28"/>
                  </a:lnTo>
                  <a:lnTo>
                    <a:pt x="7" y="28"/>
                  </a:lnTo>
                  <a:lnTo>
                    <a:pt x="14" y="27"/>
                  </a:lnTo>
                  <a:lnTo>
                    <a:pt x="23" y="25"/>
                  </a:lnTo>
                  <a:lnTo>
                    <a:pt x="34" y="23"/>
                  </a:lnTo>
                  <a:lnTo>
                    <a:pt x="44" y="21"/>
                  </a:lnTo>
                  <a:lnTo>
                    <a:pt x="54" y="19"/>
                  </a:lnTo>
                  <a:lnTo>
                    <a:pt x="63" y="17"/>
                  </a:lnTo>
                  <a:lnTo>
                    <a:pt x="71" y="13"/>
                  </a:lnTo>
                  <a:lnTo>
                    <a:pt x="79" y="11"/>
                  </a:lnTo>
                  <a:lnTo>
                    <a:pt x="87" y="8"/>
                  </a:lnTo>
                  <a:lnTo>
                    <a:pt x="95" y="5"/>
                  </a:lnTo>
                  <a:lnTo>
                    <a:pt x="100" y="3"/>
                  </a:lnTo>
                  <a:lnTo>
                    <a:pt x="105" y="2"/>
                  </a:lnTo>
                  <a:lnTo>
                    <a:pt x="109" y="1"/>
                  </a:lnTo>
                  <a:lnTo>
                    <a:pt x="110" y="0"/>
                  </a:lnTo>
                  <a:lnTo>
                    <a:pt x="112" y="2"/>
                  </a:lnTo>
                  <a:lnTo>
                    <a:pt x="117" y="5"/>
                  </a:lnTo>
                  <a:lnTo>
                    <a:pt x="126" y="11"/>
                  </a:lnTo>
                  <a:lnTo>
                    <a:pt x="135" y="19"/>
                  </a:lnTo>
                  <a:lnTo>
                    <a:pt x="145" y="26"/>
                  </a:lnTo>
                  <a:lnTo>
                    <a:pt x="154" y="34"/>
                  </a:lnTo>
                  <a:lnTo>
                    <a:pt x="161" y="41"/>
                  </a:lnTo>
                  <a:lnTo>
                    <a:pt x="165" y="47"/>
                  </a:lnTo>
                  <a:lnTo>
                    <a:pt x="167" y="54"/>
                  </a:lnTo>
                  <a:lnTo>
                    <a:pt x="169" y="64"/>
                  </a:lnTo>
                  <a:lnTo>
                    <a:pt x="169" y="76"/>
                  </a:lnTo>
                  <a:lnTo>
                    <a:pt x="169" y="86"/>
                  </a:lnTo>
                  <a:lnTo>
                    <a:pt x="169" y="97"/>
                  </a:lnTo>
                  <a:lnTo>
                    <a:pt x="169" y="107"/>
                  </a:lnTo>
                  <a:lnTo>
                    <a:pt x="169" y="113"/>
                  </a:lnTo>
                  <a:lnTo>
                    <a:pt x="167" y="115"/>
                  </a:lnTo>
                  <a:lnTo>
                    <a:pt x="42" y="149"/>
                  </a:lnTo>
                  <a:lnTo>
                    <a:pt x="44" y="14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20" name="Freeform 32"/>
            <p:cNvSpPr>
              <a:spLocks/>
            </p:cNvSpPr>
            <p:nvPr/>
          </p:nvSpPr>
          <p:spPr bwMode="auto">
            <a:xfrm>
              <a:off x="1180" y="2103"/>
              <a:ext cx="118" cy="79"/>
            </a:xfrm>
            <a:custGeom>
              <a:avLst/>
              <a:gdLst/>
              <a:ahLst/>
              <a:cxnLst>
                <a:cxn ang="0">
                  <a:pos x="113" y="47"/>
                </a:cxn>
                <a:cxn ang="0">
                  <a:pos x="117" y="0"/>
                </a:cxn>
                <a:cxn ang="0">
                  <a:pos x="1" y="30"/>
                </a:cxn>
                <a:cxn ang="0">
                  <a:pos x="0" y="78"/>
                </a:cxn>
                <a:cxn ang="0">
                  <a:pos x="113" y="47"/>
                </a:cxn>
              </a:cxnLst>
              <a:rect l="0" t="0" r="r" b="b"/>
              <a:pathLst>
                <a:path w="118" h="79">
                  <a:moveTo>
                    <a:pt x="113" y="47"/>
                  </a:moveTo>
                  <a:lnTo>
                    <a:pt x="117" y="0"/>
                  </a:lnTo>
                  <a:lnTo>
                    <a:pt x="1" y="30"/>
                  </a:lnTo>
                  <a:lnTo>
                    <a:pt x="0" y="78"/>
                  </a:lnTo>
                  <a:lnTo>
                    <a:pt x="113" y="47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21" name="Freeform 33"/>
            <p:cNvSpPr>
              <a:spLocks/>
            </p:cNvSpPr>
            <p:nvPr/>
          </p:nvSpPr>
          <p:spPr bwMode="auto">
            <a:xfrm>
              <a:off x="1136" y="2073"/>
              <a:ext cx="42" cy="67"/>
            </a:xfrm>
            <a:custGeom>
              <a:avLst/>
              <a:gdLst/>
              <a:ahLst/>
              <a:cxnLst>
                <a:cxn ang="0">
                  <a:pos x="34" y="47"/>
                </a:cxn>
                <a:cxn ang="0">
                  <a:pos x="41" y="66"/>
                </a:cxn>
                <a:cxn ang="0">
                  <a:pos x="41" y="64"/>
                </a:cxn>
                <a:cxn ang="0">
                  <a:pos x="41" y="61"/>
                </a:cxn>
                <a:cxn ang="0">
                  <a:pos x="41" y="57"/>
                </a:cxn>
                <a:cxn ang="0">
                  <a:pos x="41" y="52"/>
                </a:cxn>
                <a:cxn ang="0">
                  <a:pos x="41" y="46"/>
                </a:cxn>
                <a:cxn ang="0">
                  <a:pos x="39" y="41"/>
                </a:cxn>
                <a:cxn ang="0">
                  <a:pos x="38" y="37"/>
                </a:cxn>
                <a:cxn ang="0">
                  <a:pos x="37" y="34"/>
                </a:cxn>
                <a:cxn ang="0">
                  <a:pos x="34" y="30"/>
                </a:cxn>
                <a:cxn ang="0">
                  <a:pos x="30" y="26"/>
                </a:cxn>
                <a:cxn ang="0">
                  <a:pos x="23" y="20"/>
                </a:cxn>
                <a:cxn ang="0">
                  <a:pos x="17" y="14"/>
                </a:cxn>
                <a:cxn ang="0">
                  <a:pos x="10" y="9"/>
                </a:cxn>
                <a:cxn ang="0">
                  <a:pos x="5" y="4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34" y="47"/>
                </a:cxn>
              </a:cxnLst>
              <a:rect l="0" t="0" r="r" b="b"/>
              <a:pathLst>
                <a:path w="42" h="67">
                  <a:moveTo>
                    <a:pt x="34" y="47"/>
                  </a:moveTo>
                  <a:lnTo>
                    <a:pt x="41" y="66"/>
                  </a:lnTo>
                  <a:lnTo>
                    <a:pt x="41" y="64"/>
                  </a:lnTo>
                  <a:lnTo>
                    <a:pt x="41" y="61"/>
                  </a:lnTo>
                  <a:lnTo>
                    <a:pt x="41" y="57"/>
                  </a:lnTo>
                  <a:lnTo>
                    <a:pt x="41" y="52"/>
                  </a:lnTo>
                  <a:lnTo>
                    <a:pt x="41" y="46"/>
                  </a:lnTo>
                  <a:lnTo>
                    <a:pt x="39" y="41"/>
                  </a:lnTo>
                  <a:lnTo>
                    <a:pt x="38" y="37"/>
                  </a:lnTo>
                  <a:lnTo>
                    <a:pt x="37" y="34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3" y="20"/>
                  </a:lnTo>
                  <a:lnTo>
                    <a:pt x="17" y="14"/>
                  </a:lnTo>
                  <a:lnTo>
                    <a:pt x="10" y="9"/>
                  </a:lnTo>
                  <a:lnTo>
                    <a:pt x="5" y="4"/>
                  </a:lnTo>
                  <a:lnTo>
                    <a:pt x="1" y="1"/>
                  </a:lnTo>
                  <a:lnTo>
                    <a:pt x="0" y="0"/>
                  </a:lnTo>
                  <a:lnTo>
                    <a:pt x="34" y="47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22" name="Freeform 34"/>
            <p:cNvSpPr>
              <a:spLocks/>
            </p:cNvSpPr>
            <p:nvPr/>
          </p:nvSpPr>
          <p:spPr bwMode="auto">
            <a:xfrm>
              <a:off x="1002" y="1914"/>
              <a:ext cx="261" cy="102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51" y="0"/>
                </a:cxn>
                <a:cxn ang="0">
                  <a:pos x="156" y="2"/>
                </a:cxn>
                <a:cxn ang="0">
                  <a:pos x="167" y="6"/>
                </a:cxn>
                <a:cxn ang="0">
                  <a:pos x="185" y="14"/>
                </a:cxn>
                <a:cxn ang="0">
                  <a:pos x="204" y="23"/>
                </a:cxn>
                <a:cxn ang="0">
                  <a:pos x="223" y="32"/>
                </a:cxn>
                <a:cxn ang="0">
                  <a:pos x="240" y="43"/>
                </a:cxn>
                <a:cxn ang="0">
                  <a:pos x="253" y="52"/>
                </a:cxn>
                <a:cxn ang="0">
                  <a:pos x="260" y="59"/>
                </a:cxn>
                <a:cxn ang="0">
                  <a:pos x="253" y="65"/>
                </a:cxn>
                <a:cxn ang="0">
                  <a:pos x="234" y="74"/>
                </a:cxn>
                <a:cxn ang="0">
                  <a:pos x="206" y="82"/>
                </a:cxn>
                <a:cxn ang="0">
                  <a:pos x="174" y="90"/>
                </a:cxn>
                <a:cxn ang="0">
                  <a:pos x="140" y="96"/>
                </a:cxn>
                <a:cxn ang="0">
                  <a:pos x="110" y="99"/>
                </a:cxn>
                <a:cxn ang="0">
                  <a:pos x="85" y="101"/>
                </a:cxn>
                <a:cxn ang="0">
                  <a:pos x="71" y="97"/>
                </a:cxn>
                <a:cxn ang="0">
                  <a:pos x="63" y="90"/>
                </a:cxn>
                <a:cxn ang="0">
                  <a:pos x="52" y="79"/>
                </a:cxn>
                <a:cxn ang="0">
                  <a:pos x="40" y="69"/>
                </a:cxn>
                <a:cxn ang="0">
                  <a:pos x="28" y="56"/>
                </a:cxn>
                <a:cxn ang="0">
                  <a:pos x="18" y="44"/>
                </a:cxn>
                <a:cxn ang="0">
                  <a:pos x="8" y="36"/>
                </a:cxn>
                <a:cxn ang="0">
                  <a:pos x="3" y="28"/>
                </a:cxn>
                <a:cxn ang="0">
                  <a:pos x="0" y="26"/>
                </a:cxn>
              </a:cxnLst>
              <a:rect l="0" t="0" r="r" b="b"/>
              <a:pathLst>
                <a:path w="261" h="102">
                  <a:moveTo>
                    <a:pt x="0" y="26"/>
                  </a:moveTo>
                  <a:lnTo>
                    <a:pt x="151" y="0"/>
                  </a:lnTo>
                  <a:lnTo>
                    <a:pt x="156" y="2"/>
                  </a:lnTo>
                  <a:lnTo>
                    <a:pt x="167" y="6"/>
                  </a:lnTo>
                  <a:lnTo>
                    <a:pt x="185" y="14"/>
                  </a:lnTo>
                  <a:lnTo>
                    <a:pt x="204" y="23"/>
                  </a:lnTo>
                  <a:lnTo>
                    <a:pt x="223" y="32"/>
                  </a:lnTo>
                  <a:lnTo>
                    <a:pt x="240" y="43"/>
                  </a:lnTo>
                  <a:lnTo>
                    <a:pt x="253" y="52"/>
                  </a:lnTo>
                  <a:lnTo>
                    <a:pt x="260" y="59"/>
                  </a:lnTo>
                  <a:lnTo>
                    <a:pt x="253" y="65"/>
                  </a:lnTo>
                  <a:lnTo>
                    <a:pt x="234" y="74"/>
                  </a:lnTo>
                  <a:lnTo>
                    <a:pt x="206" y="82"/>
                  </a:lnTo>
                  <a:lnTo>
                    <a:pt x="174" y="90"/>
                  </a:lnTo>
                  <a:lnTo>
                    <a:pt x="140" y="96"/>
                  </a:lnTo>
                  <a:lnTo>
                    <a:pt x="110" y="99"/>
                  </a:lnTo>
                  <a:lnTo>
                    <a:pt x="85" y="101"/>
                  </a:lnTo>
                  <a:lnTo>
                    <a:pt x="71" y="97"/>
                  </a:lnTo>
                  <a:lnTo>
                    <a:pt x="63" y="90"/>
                  </a:lnTo>
                  <a:lnTo>
                    <a:pt x="52" y="79"/>
                  </a:lnTo>
                  <a:lnTo>
                    <a:pt x="40" y="69"/>
                  </a:lnTo>
                  <a:lnTo>
                    <a:pt x="28" y="56"/>
                  </a:lnTo>
                  <a:lnTo>
                    <a:pt x="18" y="44"/>
                  </a:lnTo>
                  <a:lnTo>
                    <a:pt x="8" y="36"/>
                  </a:lnTo>
                  <a:lnTo>
                    <a:pt x="3" y="28"/>
                  </a:lnTo>
                  <a:lnTo>
                    <a:pt x="0" y="26"/>
                  </a:lnTo>
                </a:path>
              </a:pathLst>
            </a:custGeom>
            <a:solidFill>
              <a:srgbClr val="FFD76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23" name="Freeform 35"/>
            <p:cNvSpPr>
              <a:spLocks/>
            </p:cNvSpPr>
            <p:nvPr/>
          </p:nvSpPr>
          <p:spPr bwMode="auto">
            <a:xfrm>
              <a:off x="1006" y="1856"/>
              <a:ext cx="210" cy="124"/>
            </a:xfrm>
            <a:custGeom>
              <a:avLst/>
              <a:gdLst/>
              <a:ahLst/>
              <a:cxnLst>
                <a:cxn ang="0">
                  <a:pos x="39" y="123"/>
                </a:cxn>
                <a:cxn ang="0">
                  <a:pos x="209" y="90"/>
                </a:cxn>
                <a:cxn ang="0">
                  <a:pos x="207" y="86"/>
                </a:cxn>
                <a:cxn ang="0">
                  <a:pos x="204" y="77"/>
                </a:cxn>
                <a:cxn ang="0">
                  <a:pos x="200" y="62"/>
                </a:cxn>
                <a:cxn ang="0">
                  <a:pos x="195" y="45"/>
                </a:cxn>
                <a:cxn ang="0">
                  <a:pos x="187" y="28"/>
                </a:cxn>
                <a:cxn ang="0">
                  <a:pos x="180" y="14"/>
                </a:cxn>
                <a:cxn ang="0">
                  <a:pos x="171" y="4"/>
                </a:cxn>
                <a:cxn ang="0">
                  <a:pos x="161" y="0"/>
                </a:cxn>
                <a:cxn ang="0">
                  <a:pos x="147" y="1"/>
                </a:cxn>
                <a:cxn ang="0">
                  <a:pos x="125" y="4"/>
                </a:cxn>
                <a:cxn ang="0">
                  <a:pos x="99" y="9"/>
                </a:cxn>
                <a:cxn ang="0">
                  <a:pos x="70" y="14"/>
                </a:cxn>
                <a:cxn ang="0">
                  <a:pos x="43" y="20"/>
                </a:cxn>
                <a:cxn ang="0">
                  <a:pos x="21" y="25"/>
                </a:cxn>
                <a:cxn ang="0">
                  <a:pos x="5" y="28"/>
                </a:cxn>
                <a:cxn ang="0">
                  <a:pos x="0" y="31"/>
                </a:cxn>
                <a:cxn ang="0">
                  <a:pos x="1" y="31"/>
                </a:cxn>
                <a:cxn ang="0">
                  <a:pos x="3" y="31"/>
                </a:cxn>
                <a:cxn ang="0">
                  <a:pos x="6" y="32"/>
                </a:cxn>
                <a:cxn ang="0">
                  <a:pos x="9" y="33"/>
                </a:cxn>
                <a:cxn ang="0">
                  <a:pos x="13" y="36"/>
                </a:cxn>
                <a:cxn ang="0">
                  <a:pos x="18" y="40"/>
                </a:cxn>
                <a:cxn ang="0">
                  <a:pos x="21" y="45"/>
                </a:cxn>
                <a:cxn ang="0">
                  <a:pos x="24" y="54"/>
                </a:cxn>
                <a:cxn ang="0">
                  <a:pos x="26" y="64"/>
                </a:cxn>
                <a:cxn ang="0">
                  <a:pos x="28" y="74"/>
                </a:cxn>
                <a:cxn ang="0">
                  <a:pos x="32" y="86"/>
                </a:cxn>
                <a:cxn ang="0">
                  <a:pos x="34" y="97"/>
                </a:cxn>
                <a:cxn ang="0">
                  <a:pos x="36" y="108"/>
                </a:cxn>
                <a:cxn ang="0">
                  <a:pos x="38" y="115"/>
                </a:cxn>
                <a:cxn ang="0">
                  <a:pos x="39" y="120"/>
                </a:cxn>
                <a:cxn ang="0">
                  <a:pos x="39" y="123"/>
                </a:cxn>
              </a:cxnLst>
              <a:rect l="0" t="0" r="r" b="b"/>
              <a:pathLst>
                <a:path w="210" h="124">
                  <a:moveTo>
                    <a:pt x="39" y="123"/>
                  </a:moveTo>
                  <a:lnTo>
                    <a:pt x="209" y="90"/>
                  </a:lnTo>
                  <a:lnTo>
                    <a:pt x="207" y="86"/>
                  </a:lnTo>
                  <a:lnTo>
                    <a:pt x="204" y="77"/>
                  </a:lnTo>
                  <a:lnTo>
                    <a:pt x="200" y="62"/>
                  </a:lnTo>
                  <a:lnTo>
                    <a:pt x="195" y="45"/>
                  </a:lnTo>
                  <a:lnTo>
                    <a:pt x="187" y="28"/>
                  </a:lnTo>
                  <a:lnTo>
                    <a:pt x="180" y="14"/>
                  </a:lnTo>
                  <a:lnTo>
                    <a:pt x="171" y="4"/>
                  </a:lnTo>
                  <a:lnTo>
                    <a:pt x="161" y="0"/>
                  </a:lnTo>
                  <a:lnTo>
                    <a:pt x="147" y="1"/>
                  </a:lnTo>
                  <a:lnTo>
                    <a:pt x="125" y="4"/>
                  </a:lnTo>
                  <a:lnTo>
                    <a:pt x="99" y="9"/>
                  </a:lnTo>
                  <a:lnTo>
                    <a:pt x="70" y="14"/>
                  </a:lnTo>
                  <a:lnTo>
                    <a:pt x="43" y="20"/>
                  </a:lnTo>
                  <a:lnTo>
                    <a:pt x="21" y="25"/>
                  </a:lnTo>
                  <a:lnTo>
                    <a:pt x="5" y="28"/>
                  </a:lnTo>
                  <a:lnTo>
                    <a:pt x="0" y="31"/>
                  </a:lnTo>
                  <a:lnTo>
                    <a:pt x="1" y="31"/>
                  </a:lnTo>
                  <a:lnTo>
                    <a:pt x="3" y="31"/>
                  </a:lnTo>
                  <a:lnTo>
                    <a:pt x="6" y="32"/>
                  </a:lnTo>
                  <a:lnTo>
                    <a:pt x="9" y="33"/>
                  </a:lnTo>
                  <a:lnTo>
                    <a:pt x="13" y="36"/>
                  </a:lnTo>
                  <a:lnTo>
                    <a:pt x="18" y="40"/>
                  </a:lnTo>
                  <a:lnTo>
                    <a:pt x="21" y="45"/>
                  </a:lnTo>
                  <a:lnTo>
                    <a:pt x="24" y="54"/>
                  </a:lnTo>
                  <a:lnTo>
                    <a:pt x="26" y="64"/>
                  </a:lnTo>
                  <a:lnTo>
                    <a:pt x="28" y="74"/>
                  </a:lnTo>
                  <a:lnTo>
                    <a:pt x="32" y="86"/>
                  </a:lnTo>
                  <a:lnTo>
                    <a:pt x="34" y="97"/>
                  </a:lnTo>
                  <a:lnTo>
                    <a:pt x="36" y="108"/>
                  </a:lnTo>
                  <a:lnTo>
                    <a:pt x="38" y="115"/>
                  </a:lnTo>
                  <a:lnTo>
                    <a:pt x="39" y="120"/>
                  </a:lnTo>
                  <a:lnTo>
                    <a:pt x="39" y="123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24" name="Freeform 36"/>
            <p:cNvSpPr>
              <a:spLocks/>
            </p:cNvSpPr>
            <p:nvPr/>
          </p:nvSpPr>
          <p:spPr bwMode="auto">
            <a:xfrm>
              <a:off x="1008" y="1886"/>
              <a:ext cx="39" cy="94"/>
            </a:xfrm>
            <a:custGeom>
              <a:avLst/>
              <a:gdLst/>
              <a:ahLst/>
              <a:cxnLst>
                <a:cxn ang="0">
                  <a:pos x="38" y="93"/>
                </a:cxn>
                <a:cxn ang="0">
                  <a:pos x="0" y="54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2" y="0"/>
                </a:cxn>
                <a:cxn ang="0">
                  <a:pos x="4" y="1"/>
                </a:cxn>
                <a:cxn ang="0">
                  <a:pos x="7" y="1"/>
                </a:cxn>
                <a:cxn ang="0">
                  <a:pos x="10" y="3"/>
                </a:cxn>
                <a:cxn ang="0">
                  <a:pos x="14" y="6"/>
                </a:cxn>
                <a:cxn ang="0">
                  <a:pos x="17" y="10"/>
                </a:cxn>
                <a:cxn ang="0">
                  <a:pos x="20" y="17"/>
                </a:cxn>
                <a:cxn ang="0">
                  <a:pos x="22" y="25"/>
                </a:cxn>
                <a:cxn ang="0">
                  <a:pos x="24" y="37"/>
                </a:cxn>
                <a:cxn ang="0">
                  <a:pos x="28" y="50"/>
                </a:cxn>
                <a:cxn ang="0">
                  <a:pos x="31" y="63"/>
                </a:cxn>
                <a:cxn ang="0">
                  <a:pos x="33" y="74"/>
                </a:cxn>
                <a:cxn ang="0">
                  <a:pos x="35" y="84"/>
                </a:cxn>
                <a:cxn ang="0">
                  <a:pos x="38" y="90"/>
                </a:cxn>
                <a:cxn ang="0">
                  <a:pos x="38" y="93"/>
                </a:cxn>
              </a:cxnLst>
              <a:rect l="0" t="0" r="r" b="b"/>
              <a:pathLst>
                <a:path w="39" h="94">
                  <a:moveTo>
                    <a:pt x="38" y="93"/>
                  </a:moveTo>
                  <a:lnTo>
                    <a:pt x="0" y="54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1"/>
                  </a:lnTo>
                  <a:lnTo>
                    <a:pt x="7" y="1"/>
                  </a:lnTo>
                  <a:lnTo>
                    <a:pt x="10" y="3"/>
                  </a:lnTo>
                  <a:lnTo>
                    <a:pt x="14" y="6"/>
                  </a:lnTo>
                  <a:lnTo>
                    <a:pt x="17" y="10"/>
                  </a:lnTo>
                  <a:lnTo>
                    <a:pt x="20" y="17"/>
                  </a:lnTo>
                  <a:lnTo>
                    <a:pt x="22" y="25"/>
                  </a:lnTo>
                  <a:lnTo>
                    <a:pt x="24" y="37"/>
                  </a:lnTo>
                  <a:lnTo>
                    <a:pt x="28" y="50"/>
                  </a:lnTo>
                  <a:lnTo>
                    <a:pt x="31" y="63"/>
                  </a:lnTo>
                  <a:lnTo>
                    <a:pt x="33" y="74"/>
                  </a:lnTo>
                  <a:lnTo>
                    <a:pt x="35" y="84"/>
                  </a:lnTo>
                  <a:lnTo>
                    <a:pt x="38" y="90"/>
                  </a:lnTo>
                  <a:lnTo>
                    <a:pt x="38" y="93"/>
                  </a:lnTo>
                </a:path>
              </a:pathLst>
            </a:custGeom>
            <a:solidFill>
              <a:srgbClr val="CD9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25" name="Freeform 37"/>
            <p:cNvSpPr>
              <a:spLocks/>
            </p:cNvSpPr>
            <p:nvPr/>
          </p:nvSpPr>
          <p:spPr bwMode="auto">
            <a:xfrm>
              <a:off x="1013" y="2102"/>
              <a:ext cx="20" cy="2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1"/>
                </a:cxn>
                <a:cxn ang="0">
                  <a:pos x="11" y="2"/>
                </a:cxn>
                <a:cxn ang="0">
                  <a:pos x="8" y="4"/>
                </a:cxn>
                <a:cxn ang="0">
                  <a:pos x="5" y="6"/>
                </a:cxn>
                <a:cxn ang="0">
                  <a:pos x="3" y="9"/>
                </a:cxn>
                <a:cxn ang="0">
                  <a:pos x="2" y="12"/>
                </a:cxn>
                <a:cxn ang="0">
                  <a:pos x="1" y="14"/>
                </a:cxn>
                <a:cxn ang="0">
                  <a:pos x="0" y="17"/>
                </a:cxn>
                <a:cxn ang="0">
                  <a:pos x="1" y="19"/>
                </a:cxn>
                <a:cxn ang="0">
                  <a:pos x="2" y="21"/>
                </a:cxn>
                <a:cxn ang="0">
                  <a:pos x="3" y="23"/>
                </a:cxn>
                <a:cxn ang="0">
                  <a:pos x="4" y="23"/>
                </a:cxn>
                <a:cxn ang="0">
                  <a:pos x="5" y="23"/>
                </a:cxn>
                <a:cxn ang="0">
                  <a:pos x="6" y="23"/>
                </a:cxn>
                <a:cxn ang="0">
                  <a:pos x="7" y="23"/>
                </a:cxn>
                <a:cxn ang="0">
                  <a:pos x="7" y="20"/>
                </a:cxn>
                <a:cxn ang="0">
                  <a:pos x="8" y="17"/>
                </a:cxn>
                <a:cxn ang="0">
                  <a:pos x="10" y="13"/>
                </a:cxn>
                <a:cxn ang="0">
                  <a:pos x="11" y="10"/>
                </a:cxn>
                <a:cxn ang="0">
                  <a:pos x="12" y="7"/>
                </a:cxn>
                <a:cxn ang="0">
                  <a:pos x="14" y="5"/>
                </a:cxn>
                <a:cxn ang="0">
                  <a:pos x="16" y="5"/>
                </a:cxn>
                <a:cxn ang="0">
                  <a:pos x="17" y="5"/>
                </a:cxn>
                <a:cxn ang="0">
                  <a:pos x="19" y="4"/>
                </a:cxn>
                <a:cxn ang="0">
                  <a:pos x="17" y="4"/>
                </a:cxn>
                <a:cxn ang="0">
                  <a:pos x="16" y="3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2" y="0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lnTo>
                    <a:pt x="12" y="1"/>
                  </a:lnTo>
                  <a:lnTo>
                    <a:pt x="11" y="2"/>
                  </a:lnTo>
                  <a:lnTo>
                    <a:pt x="8" y="4"/>
                  </a:lnTo>
                  <a:lnTo>
                    <a:pt x="5" y="6"/>
                  </a:lnTo>
                  <a:lnTo>
                    <a:pt x="3" y="9"/>
                  </a:lnTo>
                  <a:lnTo>
                    <a:pt x="2" y="12"/>
                  </a:lnTo>
                  <a:lnTo>
                    <a:pt x="1" y="14"/>
                  </a:lnTo>
                  <a:lnTo>
                    <a:pt x="0" y="17"/>
                  </a:lnTo>
                  <a:lnTo>
                    <a:pt x="1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4" y="23"/>
                  </a:lnTo>
                  <a:lnTo>
                    <a:pt x="5" y="23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7" y="20"/>
                  </a:lnTo>
                  <a:lnTo>
                    <a:pt x="8" y="17"/>
                  </a:lnTo>
                  <a:lnTo>
                    <a:pt x="10" y="13"/>
                  </a:lnTo>
                  <a:lnTo>
                    <a:pt x="11" y="10"/>
                  </a:lnTo>
                  <a:lnTo>
                    <a:pt x="12" y="7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7" y="5"/>
                  </a:lnTo>
                  <a:lnTo>
                    <a:pt x="19" y="4"/>
                  </a:lnTo>
                  <a:lnTo>
                    <a:pt x="17" y="4"/>
                  </a:lnTo>
                  <a:lnTo>
                    <a:pt x="16" y="3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2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26" name="Freeform 38"/>
            <p:cNvSpPr>
              <a:spLocks/>
            </p:cNvSpPr>
            <p:nvPr/>
          </p:nvSpPr>
          <p:spPr bwMode="auto">
            <a:xfrm>
              <a:off x="1011" y="1958"/>
              <a:ext cx="24" cy="12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0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2"/>
                </a:cxn>
                <a:cxn ang="0">
                  <a:pos x="3" y="122"/>
                </a:cxn>
                <a:cxn ang="0">
                  <a:pos x="5" y="124"/>
                </a:cxn>
                <a:cxn ang="0">
                  <a:pos x="6" y="124"/>
                </a:cxn>
                <a:cxn ang="0">
                  <a:pos x="9" y="124"/>
                </a:cxn>
                <a:cxn ang="0">
                  <a:pos x="12" y="124"/>
                </a:cxn>
                <a:cxn ang="0">
                  <a:pos x="14" y="124"/>
                </a:cxn>
                <a:cxn ang="0">
                  <a:pos x="16" y="124"/>
                </a:cxn>
                <a:cxn ang="0">
                  <a:pos x="18" y="124"/>
                </a:cxn>
                <a:cxn ang="0">
                  <a:pos x="19" y="122"/>
                </a:cxn>
                <a:cxn ang="0">
                  <a:pos x="21" y="122"/>
                </a:cxn>
                <a:cxn ang="0">
                  <a:pos x="21" y="121"/>
                </a:cxn>
                <a:cxn ang="0">
                  <a:pos x="23" y="120"/>
                </a:cxn>
                <a:cxn ang="0">
                  <a:pos x="23" y="119"/>
                </a:cxn>
                <a:cxn ang="0">
                  <a:pos x="23" y="0"/>
                </a:cxn>
              </a:cxnLst>
              <a:rect l="0" t="0" r="r" b="b"/>
              <a:pathLst>
                <a:path w="24" h="125">
                  <a:moveTo>
                    <a:pt x="23" y="0"/>
                  </a:moveTo>
                  <a:lnTo>
                    <a:pt x="0" y="0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2"/>
                  </a:lnTo>
                  <a:lnTo>
                    <a:pt x="3" y="122"/>
                  </a:lnTo>
                  <a:lnTo>
                    <a:pt x="5" y="124"/>
                  </a:lnTo>
                  <a:lnTo>
                    <a:pt x="6" y="124"/>
                  </a:lnTo>
                  <a:lnTo>
                    <a:pt x="9" y="124"/>
                  </a:lnTo>
                  <a:lnTo>
                    <a:pt x="12" y="124"/>
                  </a:lnTo>
                  <a:lnTo>
                    <a:pt x="14" y="124"/>
                  </a:lnTo>
                  <a:lnTo>
                    <a:pt x="16" y="124"/>
                  </a:lnTo>
                  <a:lnTo>
                    <a:pt x="18" y="124"/>
                  </a:lnTo>
                  <a:lnTo>
                    <a:pt x="19" y="122"/>
                  </a:lnTo>
                  <a:lnTo>
                    <a:pt x="21" y="122"/>
                  </a:lnTo>
                  <a:lnTo>
                    <a:pt x="21" y="121"/>
                  </a:lnTo>
                  <a:lnTo>
                    <a:pt x="23" y="120"/>
                  </a:lnTo>
                  <a:lnTo>
                    <a:pt x="23" y="119"/>
                  </a:lnTo>
                  <a:lnTo>
                    <a:pt x="23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27" name="Freeform 39"/>
            <p:cNvSpPr>
              <a:spLocks/>
            </p:cNvSpPr>
            <p:nvPr/>
          </p:nvSpPr>
          <p:spPr bwMode="auto">
            <a:xfrm>
              <a:off x="1011" y="1954"/>
              <a:ext cx="24" cy="18"/>
            </a:xfrm>
            <a:custGeom>
              <a:avLst/>
              <a:gdLst/>
              <a:ahLst/>
              <a:cxnLst>
                <a:cxn ang="0">
                  <a:pos x="12" y="17"/>
                </a:cxn>
                <a:cxn ang="0">
                  <a:pos x="14" y="17"/>
                </a:cxn>
                <a:cxn ang="0">
                  <a:pos x="16" y="17"/>
                </a:cxn>
                <a:cxn ang="0">
                  <a:pos x="18" y="17"/>
                </a:cxn>
                <a:cxn ang="0">
                  <a:pos x="19" y="14"/>
                </a:cxn>
                <a:cxn ang="0">
                  <a:pos x="21" y="14"/>
                </a:cxn>
                <a:cxn ang="0">
                  <a:pos x="23" y="11"/>
                </a:cxn>
                <a:cxn ang="0">
                  <a:pos x="23" y="8"/>
                </a:cxn>
                <a:cxn ang="0">
                  <a:pos x="23" y="5"/>
                </a:cxn>
                <a:cxn ang="0">
                  <a:pos x="21" y="2"/>
                </a:cxn>
                <a:cxn ang="0">
                  <a:pos x="19" y="2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1" y="11"/>
                </a:cxn>
                <a:cxn ang="0">
                  <a:pos x="2" y="14"/>
                </a:cxn>
                <a:cxn ang="0">
                  <a:pos x="3" y="14"/>
                </a:cxn>
                <a:cxn ang="0">
                  <a:pos x="5" y="17"/>
                </a:cxn>
                <a:cxn ang="0">
                  <a:pos x="6" y="17"/>
                </a:cxn>
                <a:cxn ang="0">
                  <a:pos x="9" y="17"/>
                </a:cxn>
                <a:cxn ang="0">
                  <a:pos x="12" y="17"/>
                </a:cxn>
              </a:cxnLst>
              <a:rect l="0" t="0" r="r" b="b"/>
              <a:pathLst>
                <a:path w="24" h="18">
                  <a:moveTo>
                    <a:pt x="12" y="17"/>
                  </a:moveTo>
                  <a:lnTo>
                    <a:pt x="14" y="17"/>
                  </a:lnTo>
                  <a:lnTo>
                    <a:pt x="16" y="17"/>
                  </a:lnTo>
                  <a:lnTo>
                    <a:pt x="18" y="17"/>
                  </a:lnTo>
                  <a:lnTo>
                    <a:pt x="19" y="14"/>
                  </a:lnTo>
                  <a:lnTo>
                    <a:pt x="21" y="14"/>
                  </a:lnTo>
                  <a:lnTo>
                    <a:pt x="23" y="11"/>
                  </a:lnTo>
                  <a:lnTo>
                    <a:pt x="23" y="8"/>
                  </a:lnTo>
                  <a:lnTo>
                    <a:pt x="23" y="5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5" y="17"/>
                  </a:lnTo>
                  <a:lnTo>
                    <a:pt x="6" y="17"/>
                  </a:lnTo>
                  <a:lnTo>
                    <a:pt x="9" y="17"/>
                  </a:lnTo>
                  <a:lnTo>
                    <a:pt x="12" y="17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28" name="Freeform 40"/>
            <p:cNvSpPr>
              <a:spLocks/>
            </p:cNvSpPr>
            <p:nvPr/>
          </p:nvSpPr>
          <p:spPr bwMode="auto">
            <a:xfrm>
              <a:off x="1005" y="1857"/>
              <a:ext cx="25" cy="102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24" y="23"/>
                </a:cxn>
                <a:cxn ang="0">
                  <a:pos x="24" y="22"/>
                </a:cxn>
                <a:cxn ang="0">
                  <a:pos x="24" y="21"/>
                </a:cxn>
                <a:cxn ang="0">
                  <a:pos x="24" y="19"/>
                </a:cxn>
                <a:cxn ang="0">
                  <a:pos x="22" y="17"/>
                </a:cxn>
                <a:cxn ang="0">
                  <a:pos x="21" y="13"/>
                </a:cxn>
                <a:cxn ang="0">
                  <a:pos x="20" y="11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4" y="5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1" y="8"/>
                </a:cxn>
                <a:cxn ang="0">
                  <a:pos x="1" y="9"/>
                </a:cxn>
                <a:cxn ang="0">
                  <a:pos x="2" y="9"/>
                </a:cxn>
                <a:cxn ang="0">
                  <a:pos x="3" y="10"/>
                </a:cxn>
                <a:cxn ang="0">
                  <a:pos x="4" y="11"/>
                </a:cxn>
                <a:cxn ang="0">
                  <a:pos x="6" y="12"/>
                </a:cxn>
                <a:cxn ang="0">
                  <a:pos x="8" y="13"/>
                </a:cxn>
                <a:cxn ang="0">
                  <a:pos x="9" y="16"/>
                </a:cxn>
                <a:cxn ang="0">
                  <a:pos x="10" y="18"/>
                </a:cxn>
                <a:cxn ang="0">
                  <a:pos x="11" y="20"/>
                </a:cxn>
                <a:cxn ang="0">
                  <a:pos x="11" y="21"/>
                </a:cxn>
                <a:cxn ang="0">
                  <a:pos x="10" y="22"/>
                </a:cxn>
                <a:cxn ang="0">
                  <a:pos x="10" y="23"/>
                </a:cxn>
                <a:cxn ang="0">
                  <a:pos x="10" y="24"/>
                </a:cxn>
                <a:cxn ang="0">
                  <a:pos x="10" y="98"/>
                </a:cxn>
                <a:cxn ang="0">
                  <a:pos x="11" y="99"/>
                </a:cxn>
                <a:cxn ang="0">
                  <a:pos x="12" y="101"/>
                </a:cxn>
                <a:cxn ang="0">
                  <a:pos x="13" y="101"/>
                </a:cxn>
                <a:cxn ang="0">
                  <a:pos x="14" y="101"/>
                </a:cxn>
                <a:cxn ang="0">
                  <a:pos x="15" y="101"/>
                </a:cxn>
                <a:cxn ang="0">
                  <a:pos x="17" y="101"/>
                </a:cxn>
                <a:cxn ang="0">
                  <a:pos x="18" y="101"/>
                </a:cxn>
                <a:cxn ang="0">
                  <a:pos x="19" y="101"/>
                </a:cxn>
                <a:cxn ang="0">
                  <a:pos x="20" y="101"/>
                </a:cxn>
                <a:cxn ang="0">
                  <a:pos x="21" y="101"/>
                </a:cxn>
                <a:cxn ang="0">
                  <a:pos x="22" y="99"/>
                </a:cxn>
                <a:cxn ang="0">
                  <a:pos x="24" y="99"/>
                </a:cxn>
                <a:cxn ang="0">
                  <a:pos x="24" y="98"/>
                </a:cxn>
                <a:cxn ang="0">
                  <a:pos x="24" y="24"/>
                </a:cxn>
              </a:cxnLst>
              <a:rect l="0" t="0" r="r" b="b"/>
              <a:pathLst>
                <a:path w="25" h="102">
                  <a:moveTo>
                    <a:pt x="24" y="24"/>
                  </a:moveTo>
                  <a:lnTo>
                    <a:pt x="24" y="23"/>
                  </a:lnTo>
                  <a:lnTo>
                    <a:pt x="24" y="22"/>
                  </a:lnTo>
                  <a:lnTo>
                    <a:pt x="24" y="21"/>
                  </a:lnTo>
                  <a:lnTo>
                    <a:pt x="24" y="19"/>
                  </a:lnTo>
                  <a:lnTo>
                    <a:pt x="22" y="17"/>
                  </a:lnTo>
                  <a:lnTo>
                    <a:pt x="21" y="13"/>
                  </a:lnTo>
                  <a:lnTo>
                    <a:pt x="20" y="11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8"/>
                  </a:lnTo>
                  <a:lnTo>
                    <a:pt x="1" y="9"/>
                  </a:lnTo>
                  <a:lnTo>
                    <a:pt x="2" y="9"/>
                  </a:lnTo>
                  <a:lnTo>
                    <a:pt x="3" y="10"/>
                  </a:lnTo>
                  <a:lnTo>
                    <a:pt x="4" y="11"/>
                  </a:lnTo>
                  <a:lnTo>
                    <a:pt x="6" y="12"/>
                  </a:lnTo>
                  <a:lnTo>
                    <a:pt x="8" y="13"/>
                  </a:lnTo>
                  <a:lnTo>
                    <a:pt x="9" y="16"/>
                  </a:lnTo>
                  <a:lnTo>
                    <a:pt x="10" y="18"/>
                  </a:lnTo>
                  <a:lnTo>
                    <a:pt x="11" y="20"/>
                  </a:lnTo>
                  <a:lnTo>
                    <a:pt x="11" y="21"/>
                  </a:lnTo>
                  <a:lnTo>
                    <a:pt x="10" y="22"/>
                  </a:lnTo>
                  <a:lnTo>
                    <a:pt x="10" y="23"/>
                  </a:lnTo>
                  <a:lnTo>
                    <a:pt x="10" y="24"/>
                  </a:lnTo>
                  <a:lnTo>
                    <a:pt x="10" y="98"/>
                  </a:lnTo>
                  <a:lnTo>
                    <a:pt x="11" y="99"/>
                  </a:lnTo>
                  <a:lnTo>
                    <a:pt x="12" y="101"/>
                  </a:lnTo>
                  <a:lnTo>
                    <a:pt x="13" y="101"/>
                  </a:lnTo>
                  <a:lnTo>
                    <a:pt x="14" y="101"/>
                  </a:lnTo>
                  <a:lnTo>
                    <a:pt x="15" y="101"/>
                  </a:lnTo>
                  <a:lnTo>
                    <a:pt x="17" y="101"/>
                  </a:lnTo>
                  <a:lnTo>
                    <a:pt x="18" y="101"/>
                  </a:lnTo>
                  <a:lnTo>
                    <a:pt x="19" y="101"/>
                  </a:lnTo>
                  <a:lnTo>
                    <a:pt x="20" y="101"/>
                  </a:lnTo>
                  <a:lnTo>
                    <a:pt x="21" y="101"/>
                  </a:lnTo>
                  <a:lnTo>
                    <a:pt x="22" y="99"/>
                  </a:lnTo>
                  <a:lnTo>
                    <a:pt x="24" y="99"/>
                  </a:lnTo>
                  <a:lnTo>
                    <a:pt x="24" y="98"/>
                  </a:lnTo>
                  <a:lnTo>
                    <a:pt x="24" y="2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29" name="Freeform 41"/>
            <p:cNvSpPr>
              <a:spLocks/>
            </p:cNvSpPr>
            <p:nvPr/>
          </p:nvSpPr>
          <p:spPr bwMode="auto">
            <a:xfrm>
              <a:off x="1016" y="1862"/>
              <a:ext cx="18" cy="90"/>
            </a:xfrm>
            <a:custGeom>
              <a:avLst/>
              <a:gdLst/>
              <a:ahLst/>
              <a:cxnLst>
                <a:cxn ang="0">
                  <a:pos x="15" y="89"/>
                </a:cxn>
                <a:cxn ang="0">
                  <a:pos x="15" y="86"/>
                </a:cxn>
                <a:cxn ang="0">
                  <a:pos x="15" y="78"/>
                </a:cxn>
                <a:cxn ang="0">
                  <a:pos x="15" y="66"/>
                </a:cxn>
                <a:cxn ang="0">
                  <a:pos x="15" y="52"/>
                </a:cxn>
                <a:cxn ang="0">
                  <a:pos x="17" y="38"/>
                </a:cxn>
                <a:cxn ang="0">
                  <a:pos x="15" y="25"/>
                </a:cxn>
                <a:cxn ang="0">
                  <a:pos x="15" y="16"/>
                </a:cxn>
                <a:cxn ang="0">
                  <a:pos x="15" y="10"/>
                </a:cxn>
                <a:cxn ang="0">
                  <a:pos x="14" y="9"/>
                </a:cxn>
                <a:cxn ang="0">
                  <a:pos x="11" y="7"/>
                </a:cxn>
                <a:cxn ang="0">
                  <a:pos x="9" y="5"/>
                </a:cxn>
                <a:cxn ang="0">
                  <a:pos x="6" y="4"/>
                </a:cxn>
                <a:cxn ang="0">
                  <a:pos x="3" y="2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3" y="3"/>
                </a:cxn>
                <a:cxn ang="0">
                  <a:pos x="6" y="5"/>
                </a:cxn>
                <a:cxn ang="0">
                  <a:pos x="9" y="8"/>
                </a:cxn>
                <a:cxn ang="0">
                  <a:pos x="10" y="12"/>
                </a:cxn>
                <a:cxn ang="0">
                  <a:pos x="11" y="17"/>
                </a:cxn>
                <a:cxn ang="0">
                  <a:pos x="11" y="22"/>
                </a:cxn>
                <a:cxn ang="0">
                  <a:pos x="11" y="30"/>
                </a:cxn>
                <a:cxn ang="0">
                  <a:pos x="11" y="38"/>
                </a:cxn>
                <a:cxn ang="0">
                  <a:pos x="13" y="50"/>
                </a:cxn>
                <a:cxn ang="0">
                  <a:pos x="13" y="61"/>
                </a:cxn>
                <a:cxn ang="0">
                  <a:pos x="14" y="71"/>
                </a:cxn>
                <a:cxn ang="0">
                  <a:pos x="14" y="81"/>
                </a:cxn>
                <a:cxn ang="0">
                  <a:pos x="14" y="86"/>
                </a:cxn>
                <a:cxn ang="0">
                  <a:pos x="15" y="89"/>
                </a:cxn>
              </a:cxnLst>
              <a:rect l="0" t="0" r="r" b="b"/>
              <a:pathLst>
                <a:path w="18" h="90">
                  <a:moveTo>
                    <a:pt x="15" y="89"/>
                  </a:moveTo>
                  <a:lnTo>
                    <a:pt x="15" y="86"/>
                  </a:lnTo>
                  <a:lnTo>
                    <a:pt x="15" y="78"/>
                  </a:lnTo>
                  <a:lnTo>
                    <a:pt x="15" y="66"/>
                  </a:lnTo>
                  <a:lnTo>
                    <a:pt x="15" y="52"/>
                  </a:lnTo>
                  <a:lnTo>
                    <a:pt x="17" y="38"/>
                  </a:lnTo>
                  <a:lnTo>
                    <a:pt x="15" y="25"/>
                  </a:lnTo>
                  <a:lnTo>
                    <a:pt x="15" y="16"/>
                  </a:lnTo>
                  <a:lnTo>
                    <a:pt x="15" y="10"/>
                  </a:lnTo>
                  <a:lnTo>
                    <a:pt x="14" y="9"/>
                  </a:lnTo>
                  <a:lnTo>
                    <a:pt x="11" y="7"/>
                  </a:lnTo>
                  <a:lnTo>
                    <a:pt x="9" y="5"/>
                  </a:lnTo>
                  <a:lnTo>
                    <a:pt x="6" y="4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6" y="5"/>
                  </a:lnTo>
                  <a:lnTo>
                    <a:pt x="9" y="8"/>
                  </a:lnTo>
                  <a:lnTo>
                    <a:pt x="10" y="12"/>
                  </a:lnTo>
                  <a:lnTo>
                    <a:pt x="11" y="17"/>
                  </a:lnTo>
                  <a:lnTo>
                    <a:pt x="11" y="22"/>
                  </a:lnTo>
                  <a:lnTo>
                    <a:pt x="11" y="30"/>
                  </a:lnTo>
                  <a:lnTo>
                    <a:pt x="11" y="38"/>
                  </a:lnTo>
                  <a:lnTo>
                    <a:pt x="13" y="50"/>
                  </a:lnTo>
                  <a:lnTo>
                    <a:pt x="13" y="61"/>
                  </a:lnTo>
                  <a:lnTo>
                    <a:pt x="14" y="71"/>
                  </a:lnTo>
                  <a:lnTo>
                    <a:pt x="14" y="81"/>
                  </a:lnTo>
                  <a:lnTo>
                    <a:pt x="14" y="86"/>
                  </a:lnTo>
                  <a:lnTo>
                    <a:pt x="15" y="89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91530" name="Rectangle 42"/>
          <p:cNvSpPr>
            <a:spLocks noChangeArrowheads="1"/>
          </p:cNvSpPr>
          <p:nvPr/>
        </p:nvSpPr>
        <p:spPr bwMode="auto">
          <a:xfrm>
            <a:off x="4959350" y="3581400"/>
            <a:ext cx="2708275" cy="45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spcBef>
                <a:spcPct val="50000"/>
              </a:spcBef>
            </a:pPr>
            <a:r>
              <a:rPr lang="en-US" altLang="zh-TW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Delivery (</a:t>
            </a:r>
            <a:r>
              <a:rPr lang="zh-TW" altLang="en-US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出貨批</a:t>
            </a:r>
            <a:r>
              <a:rPr lang="en-US" altLang="zh-TW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grpSp>
        <p:nvGrpSpPr>
          <p:cNvPr id="191531" name="Group 43"/>
          <p:cNvGrpSpPr>
            <a:grpSpLocks/>
          </p:cNvGrpSpPr>
          <p:nvPr/>
        </p:nvGrpSpPr>
        <p:grpSpPr bwMode="auto">
          <a:xfrm>
            <a:off x="3968750" y="3276600"/>
            <a:ext cx="869950" cy="1019175"/>
            <a:chOff x="727" y="3065"/>
            <a:chExt cx="548" cy="642"/>
          </a:xfrm>
        </p:grpSpPr>
        <p:sp>
          <p:nvSpPr>
            <p:cNvPr id="191532" name="Freeform 44"/>
            <p:cNvSpPr>
              <a:spLocks/>
            </p:cNvSpPr>
            <p:nvPr/>
          </p:nvSpPr>
          <p:spPr bwMode="auto">
            <a:xfrm>
              <a:off x="1175" y="3322"/>
              <a:ext cx="54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"/>
                </a:cxn>
                <a:cxn ang="0">
                  <a:pos x="0" y="98"/>
                </a:cxn>
                <a:cxn ang="0">
                  <a:pos x="0" y="96"/>
                </a:cxn>
                <a:cxn ang="0">
                  <a:pos x="2" y="93"/>
                </a:cxn>
                <a:cxn ang="0">
                  <a:pos x="4" y="89"/>
                </a:cxn>
                <a:cxn ang="0">
                  <a:pos x="5" y="85"/>
                </a:cxn>
                <a:cxn ang="0">
                  <a:pos x="8" y="80"/>
                </a:cxn>
                <a:cxn ang="0">
                  <a:pos x="11" y="74"/>
                </a:cxn>
                <a:cxn ang="0">
                  <a:pos x="13" y="68"/>
                </a:cxn>
                <a:cxn ang="0">
                  <a:pos x="16" y="64"/>
                </a:cxn>
                <a:cxn ang="0">
                  <a:pos x="18" y="62"/>
                </a:cxn>
                <a:cxn ang="0">
                  <a:pos x="21" y="62"/>
                </a:cxn>
                <a:cxn ang="0">
                  <a:pos x="24" y="62"/>
                </a:cxn>
                <a:cxn ang="0">
                  <a:pos x="27" y="63"/>
                </a:cxn>
                <a:cxn ang="0">
                  <a:pos x="31" y="64"/>
                </a:cxn>
                <a:cxn ang="0">
                  <a:pos x="36" y="64"/>
                </a:cxn>
                <a:cxn ang="0">
                  <a:pos x="41" y="63"/>
                </a:cxn>
                <a:cxn ang="0">
                  <a:pos x="47" y="61"/>
                </a:cxn>
                <a:cxn ang="0">
                  <a:pos x="50" y="59"/>
                </a:cxn>
                <a:cxn ang="0">
                  <a:pos x="51" y="57"/>
                </a:cxn>
                <a:cxn ang="0">
                  <a:pos x="53" y="56"/>
                </a:cxn>
                <a:cxn ang="0">
                  <a:pos x="53" y="54"/>
                </a:cxn>
                <a:cxn ang="0">
                  <a:pos x="52" y="52"/>
                </a:cxn>
                <a:cxn ang="0">
                  <a:pos x="51" y="52"/>
                </a:cxn>
                <a:cxn ang="0">
                  <a:pos x="51" y="51"/>
                </a:cxn>
                <a:cxn ang="0">
                  <a:pos x="49" y="48"/>
                </a:cxn>
                <a:cxn ang="0">
                  <a:pos x="43" y="42"/>
                </a:cxn>
                <a:cxn ang="0">
                  <a:pos x="34" y="34"/>
                </a:cxn>
                <a:cxn ang="0">
                  <a:pos x="25" y="25"/>
                </a:cxn>
                <a:cxn ang="0">
                  <a:pos x="16" y="15"/>
                </a:cxn>
                <a:cxn ang="0">
                  <a:pos x="7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4" h="100">
                  <a:moveTo>
                    <a:pt x="0" y="0"/>
                  </a:moveTo>
                  <a:lnTo>
                    <a:pt x="0" y="99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2" y="93"/>
                  </a:lnTo>
                  <a:lnTo>
                    <a:pt x="4" y="89"/>
                  </a:lnTo>
                  <a:lnTo>
                    <a:pt x="5" y="85"/>
                  </a:lnTo>
                  <a:lnTo>
                    <a:pt x="8" y="80"/>
                  </a:lnTo>
                  <a:lnTo>
                    <a:pt x="11" y="74"/>
                  </a:lnTo>
                  <a:lnTo>
                    <a:pt x="13" y="68"/>
                  </a:lnTo>
                  <a:lnTo>
                    <a:pt x="16" y="64"/>
                  </a:lnTo>
                  <a:lnTo>
                    <a:pt x="18" y="62"/>
                  </a:lnTo>
                  <a:lnTo>
                    <a:pt x="21" y="62"/>
                  </a:lnTo>
                  <a:lnTo>
                    <a:pt x="24" y="62"/>
                  </a:lnTo>
                  <a:lnTo>
                    <a:pt x="27" y="63"/>
                  </a:lnTo>
                  <a:lnTo>
                    <a:pt x="31" y="64"/>
                  </a:lnTo>
                  <a:lnTo>
                    <a:pt x="36" y="64"/>
                  </a:lnTo>
                  <a:lnTo>
                    <a:pt x="41" y="63"/>
                  </a:lnTo>
                  <a:lnTo>
                    <a:pt x="47" y="61"/>
                  </a:lnTo>
                  <a:lnTo>
                    <a:pt x="50" y="59"/>
                  </a:lnTo>
                  <a:lnTo>
                    <a:pt x="51" y="57"/>
                  </a:lnTo>
                  <a:lnTo>
                    <a:pt x="53" y="56"/>
                  </a:lnTo>
                  <a:lnTo>
                    <a:pt x="53" y="54"/>
                  </a:lnTo>
                  <a:lnTo>
                    <a:pt x="52" y="52"/>
                  </a:lnTo>
                  <a:lnTo>
                    <a:pt x="51" y="52"/>
                  </a:lnTo>
                  <a:lnTo>
                    <a:pt x="51" y="51"/>
                  </a:lnTo>
                  <a:lnTo>
                    <a:pt x="49" y="48"/>
                  </a:lnTo>
                  <a:lnTo>
                    <a:pt x="43" y="42"/>
                  </a:lnTo>
                  <a:lnTo>
                    <a:pt x="34" y="34"/>
                  </a:lnTo>
                  <a:lnTo>
                    <a:pt x="25" y="25"/>
                  </a:lnTo>
                  <a:lnTo>
                    <a:pt x="16" y="15"/>
                  </a:lnTo>
                  <a:lnTo>
                    <a:pt x="7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33" name="Freeform 45"/>
            <p:cNvSpPr>
              <a:spLocks/>
            </p:cNvSpPr>
            <p:nvPr/>
          </p:nvSpPr>
          <p:spPr bwMode="auto">
            <a:xfrm>
              <a:off x="748" y="3429"/>
              <a:ext cx="55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"/>
                </a:cxn>
                <a:cxn ang="0">
                  <a:pos x="0" y="98"/>
                </a:cxn>
                <a:cxn ang="0">
                  <a:pos x="1" y="96"/>
                </a:cxn>
                <a:cxn ang="0">
                  <a:pos x="3" y="93"/>
                </a:cxn>
                <a:cxn ang="0">
                  <a:pos x="4" y="89"/>
                </a:cxn>
                <a:cxn ang="0">
                  <a:pos x="6" y="85"/>
                </a:cxn>
                <a:cxn ang="0">
                  <a:pos x="9" y="80"/>
                </a:cxn>
                <a:cxn ang="0">
                  <a:pos x="12" y="74"/>
                </a:cxn>
                <a:cxn ang="0">
                  <a:pos x="14" y="69"/>
                </a:cxn>
                <a:cxn ang="0">
                  <a:pos x="16" y="64"/>
                </a:cxn>
                <a:cxn ang="0">
                  <a:pos x="19" y="62"/>
                </a:cxn>
                <a:cxn ang="0">
                  <a:pos x="22" y="62"/>
                </a:cxn>
                <a:cxn ang="0">
                  <a:pos x="25" y="62"/>
                </a:cxn>
                <a:cxn ang="0">
                  <a:pos x="29" y="63"/>
                </a:cxn>
                <a:cxn ang="0">
                  <a:pos x="33" y="64"/>
                </a:cxn>
                <a:cxn ang="0">
                  <a:pos x="37" y="64"/>
                </a:cxn>
                <a:cxn ang="0">
                  <a:pos x="43" y="63"/>
                </a:cxn>
                <a:cxn ang="0">
                  <a:pos x="48" y="62"/>
                </a:cxn>
                <a:cxn ang="0">
                  <a:pos x="51" y="59"/>
                </a:cxn>
                <a:cxn ang="0">
                  <a:pos x="53" y="57"/>
                </a:cxn>
                <a:cxn ang="0">
                  <a:pos x="54" y="56"/>
                </a:cxn>
                <a:cxn ang="0">
                  <a:pos x="54" y="54"/>
                </a:cxn>
                <a:cxn ang="0">
                  <a:pos x="54" y="53"/>
                </a:cxn>
                <a:cxn ang="0">
                  <a:pos x="53" y="52"/>
                </a:cxn>
                <a:cxn ang="0">
                  <a:pos x="50" y="49"/>
                </a:cxn>
                <a:cxn ang="0">
                  <a:pos x="44" y="42"/>
                </a:cxn>
                <a:cxn ang="0">
                  <a:pos x="36" y="35"/>
                </a:cxn>
                <a:cxn ang="0">
                  <a:pos x="26" y="26"/>
                </a:cxn>
                <a:cxn ang="0">
                  <a:pos x="16" y="15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5" h="100">
                  <a:moveTo>
                    <a:pt x="0" y="0"/>
                  </a:moveTo>
                  <a:lnTo>
                    <a:pt x="0" y="99"/>
                  </a:lnTo>
                  <a:lnTo>
                    <a:pt x="0" y="98"/>
                  </a:lnTo>
                  <a:lnTo>
                    <a:pt x="1" y="96"/>
                  </a:lnTo>
                  <a:lnTo>
                    <a:pt x="3" y="93"/>
                  </a:lnTo>
                  <a:lnTo>
                    <a:pt x="4" y="89"/>
                  </a:lnTo>
                  <a:lnTo>
                    <a:pt x="6" y="85"/>
                  </a:lnTo>
                  <a:lnTo>
                    <a:pt x="9" y="80"/>
                  </a:lnTo>
                  <a:lnTo>
                    <a:pt x="12" y="74"/>
                  </a:lnTo>
                  <a:lnTo>
                    <a:pt x="14" y="69"/>
                  </a:lnTo>
                  <a:lnTo>
                    <a:pt x="16" y="64"/>
                  </a:lnTo>
                  <a:lnTo>
                    <a:pt x="19" y="62"/>
                  </a:lnTo>
                  <a:lnTo>
                    <a:pt x="22" y="62"/>
                  </a:lnTo>
                  <a:lnTo>
                    <a:pt x="25" y="62"/>
                  </a:lnTo>
                  <a:lnTo>
                    <a:pt x="29" y="63"/>
                  </a:lnTo>
                  <a:lnTo>
                    <a:pt x="33" y="64"/>
                  </a:lnTo>
                  <a:lnTo>
                    <a:pt x="37" y="64"/>
                  </a:lnTo>
                  <a:lnTo>
                    <a:pt x="43" y="63"/>
                  </a:lnTo>
                  <a:lnTo>
                    <a:pt x="48" y="62"/>
                  </a:lnTo>
                  <a:lnTo>
                    <a:pt x="51" y="59"/>
                  </a:lnTo>
                  <a:lnTo>
                    <a:pt x="53" y="57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4" y="53"/>
                  </a:lnTo>
                  <a:lnTo>
                    <a:pt x="53" y="52"/>
                  </a:lnTo>
                  <a:lnTo>
                    <a:pt x="50" y="49"/>
                  </a:lnTo>
                  <a:lnTo>
                    <a:pt x="44" y="42"/>
                  </a:lnTo>
                  <a:lnTo>
                    <a:pt x="36" y="35"/>
                  </a:lnTo>
                  <a:lnTo>
                    <a:pt x="26" y="26"/>
                  </a:lnTo>
                  <a:lnTo>
                    <a:pt x="16" y="15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34" name="Freeform 46"/>
            <p:cNvSpPr>
              <a:spLocks/>
            </p:cNvSpPr>
            <p:nvPr/>
          </p:nvSpPr>
          <p:spPr bwMode="auto">
            <a:xfrm>
              <a:off x="727" y="3299"/>
              <a:ext cx="545" cy="181"/>
            </a:xfrm>
            <a:custGeom>
              <a:avLst/>
              <a:gdLst/>
              <a:ahLst/>
              <a:cxnLst>
                <a:cxn ang="0">
                  <a:pos x="544" y="65"/>
                </a:cxn>
                <a:cxn ang="0">
                  <a:pos x="461" y="0"/>
                </a:cxn>
                <a:cxn ang="0">
                  <a:pos x="0" y="115"/>
                </a:cxn>
                <a:cxn ang="0">
                  <a:pos x="82" y="180"/>
                </a:cxn>
                <a:cxn ang="0">
                  <a:pos x="544" y="65"/>
                </a:cxn>
              </a:cxnLst>
              <a:rect l="0" t="0" r="r" b="b"/>
              <a:pathLst>
                <a:path w="545" h="181">
                  <a:moveTo>
                    <a:pt x="544" y="65"/>
                  </a:moveTo>
                  <a:lnTo>
                    <a:pt x="461" y="0"/>
                  </a:lnTo>
                  <a:lnTo>
                    <a:pt x="0" y="115"/>
                  </a:lnTo>
                  <a:lnTo>
                    <a:pt x="82" y="180"/>
                  </a:lnTo>
                  <a:lnTo>
                    <a:pt x="544" y="65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35" name="Freeform 47"/>
            <p:cNvSpPr>
              <a:spLocks/>
            </p:cNvSpPr>
            <p:nvPr/>
          </p:nvSpPr>
          <p:spPr bwMode="auto">
            <a:xfrm>
              <a:off x="728" y="3414"/>
              <a:ext cx="85" cy="77"/>
            </a:xfrm>
            <a:custGeom>
              <a:avLst/>
              <a:gdLst/>
              <a:ahLst/>
              <a:cxnLst>
                <a:cxn ang="0">
                  <a:pos x="84" y="65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84" y="76"/>
                </a:cxn>
                <a:cxn ang="0">
                  <a:pos x="84" y="65"/>
                </a:cxn>
              </a:cxnLst>
              <a:rect l="0" t="0" r="r" b="b"/>
              <a:pathLst>
                <a:path w="85" h="77">
                  <a:moveTo>
                    <a:pt x="84" y="65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84" y="76"/>
                  </a:lnTo>
                  <a:lnTo>
                    <a:pt x="84" y="65"/>
                  </a:lnTo>
                </a:path>
              </a:pathLst>
            </a:custGeom>
            <a:solidFill>
              <a:srgbClr val="AE831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36" name="Freeform 48"/>
            <p:cNvSpPr>
              <a:spLocks/>
            </p:cNvSpPr>
            <p:nvPr/>
          </p:nvSpPr>
          <p:spPr bwMode="auto">
            <a:xfrm>
              <a:off x="812" y="3365"/>
              <a:ext cx="460" cy="127"/>
            </a:xfrm>
            <a:custGeom>
              <a:avLst/>
              <a:gdLst/>
              <a:ahLst/>
              <a:cxnLst>
                <a:cxn ang="0">
                  <a:pos x="459" y="11"/>
                </a:cxn>
                <a:cxn ang="0">
                  <a:pos x="459" y="0"/>
                </a:cxn>
                <a:cxn ang="0">
                  <a:pos x="0" y="114"/>
                </a:cxn>
                <a:cxn ang="0">
                  <a:pos x="0" y="126"/>
                </a:cxn>
                <a:cxn ang="0">
                  <a:pos x="459" y="11"/>
                </a:cxn>
              </a:cxnLst>
              <a:rect l="0" t="0" r="r" b="b"/>
              <a:pathLst>
                <a:path w="460" h="127">
                  <a:moveTo>
                    <a:pt x="459" y="11"/>
                  </a:moveTo>
                  <a:lnTo>
                    <a:pt x="459" y="0"/>
                  </a:lnTo>
                  <a:lnTo>
                    <a:pt x="0" y="114"/>
                  </a:lnTo>
                  <a:lnTo>
                    <a:pt x="0" y="126"/>
                  </a:lnTo>
                  <a:lnTo>
                    <a:pt x="459" y="11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37" name="Freeform 49"/>
            <p:cNvSpPr>
              <a:spLocks/>
            </p:cNvSpPr>
            <p:nvPr/>
          </p:nvSpPr>
          <p:spPr bwMode="auto">
            <a:xfrm>
              <a:off x="961" y="3281"/>
              <a:ext cx="121" cy="13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38"/>
                </a:cxn>
                <a:cxn ang="0">
                  <a:pos x="120" y="108"/>
                </a:cxn>
                <a:cxn ang="0">
                  <a:pos x="51" y="0"/>
                </a:cxn>
              </a:cxnLst>
              <a:rect l="0" t="0" r="r" b="b"/>
              <a:pathLst>
                <a:path w="121" h="139">
                  <a:moveTo>
                    <a:pt x="51" y="0"/>
                  </a:moveTo>
                  <a:lnTo>
                    <a:pt x="0" y="138"/>
                  </a:lnTo>
                  <a:lnTo>
                    <a:pt x="120" y="108"/>
                  </a:lnTo>
                  <a:lnTo>
                    <a:pt x="51" y="0"/>
                  </a:lnTo>
                </a:path>
              </a:pathLst>
            </a:custGeom>
            <a:solidFill>
              <a:srgbClr val="FFB74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38" name="Freeform 50"/>
            <p:cNvSpPr>
              <a:spLocks/>
            </p:cNvSpPr>
            <p:nvPr/>
          </p:nvSpPr>
          <p:spPr bwMode="auto">
            <a:xfrm>
              <a:off x="921" y="3281"/>
              <a:ext cx="92" cy="141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0" y="101"/>
                </a:cxn>
                <a:cxn ang="0">
                  <a:pos x="37" y="140"/>
                </a:cxn>
                <a:cxn ang="0">
                  <a:pos x="91" y="0"/>
                </a:cxn>
              </a:cxnLst>
              <a:rect l="0" t="0" r="r" b="b"/>
              <a:pathLst>
                <a:path w="92" h="141">
                  <a:moveTo>
                    <a:pt x="91" y="0"/>
                  </a:moveTo>
                  <a:lnTo>
                    <a:pt x="0" y="101"/>
                  </a:lnTo>
                  <a:lnTo>
                    <a:pt x="37" y="140"/>
                  </a:lnTo>
                  <a:lnTo>
                    <a:pt x="91" y="0"/>
                  </a:lnTo>
                </a:path>
              </a:pathLst>
            </a:custGeom>
            <a:solidFill>
              <a:srgbClr val="D781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39" name="Freeform 51"/>
            <p:cNvSpPr>
              <a:spLocks/>
            </p:cNvSpPr>
            <p:nvPr/>
          </p:nvSpPr>
          <p:spPr bwMode="auto">
            <a:xfrm>
              <a:off x="1113" y="3261"/>
              <a:ext cx="94" cy="12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121"/>
                </a:cxn>
                <a:cxn ang="0">
                  <a:pos x="93" y="97"/>
                </a:cxn>
                <a:cxn ang="0">
                  <a:pos x="93" y="0"/>
                </a:cxn>
                <a:cxn ang="0">
                  <a:pos x="0" y="22"/>
                </a:cxn>
              </a:cxnLst>
              <a:rect l="0" t="0" r="r" b="b"/>
              <a:pathLst>
                <a:path w="94" h="122">
                  <a:moveTo>
                    <a:pt x="0" y="22"/>
                  </a:moveTo>
                  <a:lnTo>
                    <a:pt x="0" y="121"/>
                  </a:lnTo>
                  <a:lnTo>
                    <a:pt x="93" y="97"/>
                  </a:lnTo>
                  <a:lnTo>
                    <a:pt x="93" y="0"/>
                  </a:lnTo>
                  <a:lnTo>
                    <a:pt x="0" y="22"/>
                  </a:lnTo>
                </a:path>
              </a:pathLst>
            </a:custGeom>
            <a:solidFill>
              <a:srgbClr val="EDF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40" name="Freeform 52"/>
            <p:cNvSpPr>
              <a:spLocks/>
            </p:cNvSpPr>
            <p:nvPr/>
          </p:nvSpPr>
          <p:spPr bwMode="auto">
            <a:xfrm>
              <a:off x="1082" y="3255"/>
              <a:ext cx="32" cy="1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7"/>
                </a:cxn>
                <a:cxn ang="0">
                  <a:pos x="31" y="127"/>
                </a:cxn>
                <a:cxn ang="0">
                  <a:pos x="31" y="28"/>
                </a:cxn>
                <a:cxn ang="0">
                  <a:pos x="0" y="0"/>
                </a:cxn>
              </a:cxnLst>
              <a:rect l="0" t="0" r="r" b="b"/>
              <a:pathLst>
                <a:path w="32" h="128">
                  <a:moveTo>
                    <a:pt x="0" y="0"/>
                  </a:moveTo>
                  <a:lnTo>
                    <a:pt x="0" y="97"/>
                  </a:lnTo>
                  <a:lnTo>
                    <a:pt x="31" y="127"/>
                  </a:lnTo>
                  <a:lnTo>
                    <a:pt x="31" y="28"/>
                  </a:lnTo>
                  <a:lnTo>
                    <a:pt x="0" y="0"/>
                  </a:lnTo>
                </a:path>
              </a:pathLst>
            </a:custGeom>
            <a:solidFill>
              <a:srgbClr val="ADA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41" name="Freeform 53"/>
            <p:cNvSpPr>
              <a:spLocks/>
            </p:cNvSpPr>
            <p:nvPr/>
          </p:nvSpPr>
          <p:spPr bwMode="auto">
            <a:xfrm>
              <a:off x="1081" y="3233"/>
              <a:ext cx="126" cy="51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1" y="50"/>
                </a:cxn>
                <a:cxn ang="0">
                  <a:pos x="125" y="26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126" h="51">
                  <a:moveTo>
                    <a:pt x="0" y="23"/>
                  </a:moveTo>
                  <a:lnTo>
                    <a:pt x="31" y="50"/>
                  </a:lnTo>
                  <a:lnTo>
                    <a:pt x="125" y="26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FEFFB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42" name="Freeform 54"/>
            <p:cNvSpPr>
              <a:spLocks/>
            </p:cNvSpPr>
            <p:nvPr/>
          </p:nvSpPr>
          <p:spPr bwMode="auto">
            <a:xfrm>
              <a:off x="796" y="3316"/>
              <a:ext cx="123" cy="133"/>
            </a:xfrm>
            <a:custGeom>
              <a:avLst/>
              <a:gdLst/>
              <a:ahLst/>
              <a:cxnLst>
                <a:cxn ang="0">
                  <a:pos x="61" y="130"/>
                </a:cxn>
                <a:cxn ang="0">
                  <a:pos x="73" y="126"/>
                </a:cxn>
                <a:cxn ang="0">
                  <a:pos x="85" y="119"/>
                </a:cxn>
                <a:cxn ang="0">
                  <a:pos x="95" y="111"/>
                </a:cxn>
                <a:cxn ang="0">
                  <a:pos x="104" y="101"/>
                </a:cxn>
                <a:cxn ang="0">
                  <a:pos x="111" y="89"/>
                </a:cxn>
                <a:cxn ang="0">
                  <a:pos x="117" y="76"/>
                </a:cxn>
                <a:cxn ang="0">
                  <a:pos x="121" y="64"/>
                </a:cxn>
                <a:cxn ang="0">
                  <a:pos x="122" y="50"/>
                </a:cxn>
                <a:cxn ang="0">
                  <a:pos x="121" y="38"/>
                </a:cxn>
                <a:cxn ang="0">
                  <a:pos x="117" y="27"/>
                </a:cxn>
                <a:cxn ang="0">
                  <a:pos x="111" y="17"/>
                </a:cxn>
                <a:cxn ang="0">
                  <a:pos x="104" y="10"/>
                </a:cxn>
                <a:cxn ang="0">
                  <a:pos x="95" y="4"/>
                </a:cxn>
                <a:cxn ang="0">
                  <a:pos x="85" y="0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8" y="6"/>
                </a:cxn>
                <a:cxn ang="0">
                  <a:pos x="37" y="13"/>
                </a:cxn>
                <a:cxn ang="0">
                  <a:pos x="27" y="21"/>
                </a:cxn>
                <a:cxn ang="0">
                  <a:pos x="18" y="31"/>
                </a:cxn>
                <a:cxn ang="0">
                  <a:pos x="10" y="42"/>
                </a:cxn>
                <a:cxn ang="0">
                  <a:pos x="5" y="55"/>
                </a:cxn>
                <a:cxn ang="0">
                  <a:pos x="1" y="67"/>
                </a:cxn>
                <a:cxn ang="0">
                  <a:pos x="0" y="81"/>
                </a:cxn>
                <a:cxn ang="0">
                  <a:pos x="1" y="93"/>
                </a:cxn>
                <a:cxn ang="0">
                  <a:pos x="5" y="105"/>
                </a:cxn>
                <a:cxn ang="0">
                  <a:pos x="10" y="114"/>
                </a:cxn>
                <a:cxn ang="0">
                  <a:pos x="18" y="121"/>
                </a:cxn>
                <a:cxn ang="0">
                  <a:pos x="27" y="127"/>
                </a:cxn>
                <a:cxn ang="0">
                  <a:pos x="37" y="131"/>
                </a:cxn>
                <a:cxn ang="0">
                  <a:pos x="48" y="132"/>
                </a:cxn>
                <a:cxn ang="0">
                  <a:pos x="61" y="130"/>
                </a:cxn>
              </a:cxnLst>
              <a:rect l="0" t="0" r="r" b="b"/>
              <a:pathLst>
                <a:path w="123" h="133">
                  <a:moveTo>
                    <a:pt x="61" y="130"/>
                  </a:moveTo>
                  <a:lnTo>
                    <a:pt x="73" y="126"/>
                  </a:lnTo>
                  <a:lnTo>
                    <a:pt x="85" y="119"/>
                  </a:lnTo>
                  <a:lnTo>
                    <a:pt x="95" y="111"/>
                  </a:lnTo>
                  <a:lnTo>
                    <a:pt x="104" y="101"/>
                  </a:lnTo>
                  <a:lnTo>
                    <a:pt x="111" y="89"/>
                  </a:lnTo>
                  <a:lnTo>
                    <a:pt x="117" y="76"/>
                  </a:lnTo>
                  <a:lnTo>
                    <a:pt x="121" y="64"/>
                  </a:lnTo>
                  <a:lnTo>
                    <a:pt x="122" y="50"/>
                  </a:lnTo>
                  <a:lnTo>
                    <a:pt x="121" y="38"/>
                  </a:lnTo>
                  <a:lnTo>
                    <a:pt x="117" y="27"/>
                  </a:lnTo>
                  <a:lnTo>
                    <a:pt x="111" y="17"/>
                  </a:lnTo>
                  <a:lnTo>
                    <a:pt x="104" y="10"/>
                  </a:lnTo>
                  <a:lnTo>
                    <a:pt x="95" y="4"/>
                  </a:lnTo>
                  <a:lnTo>
                    <a:pt x="85" y="0"/>
                  </a:lnTo>
                  <a:lnTo>
                    <a:pt x="73" y="0"/>
                  </a:lnTo>
                  <a:lnTo>
                    <a:pt x="61" y="2"/>
                  </a:lnTo>
                  <a:lnTo>
                    <a:pt x="48" y="6"/>
                  </a:lnTo>
                  <a:lnTo>
                    <a:pt x="37" y="13"/>
                  </a:lnTo>
                  <a:lnTo>
                    <a:pt x="27" y="21"/>
                  </a:lnTo>
                  <a:lnTo>
                    <a:pt x="18" y="31"/>
                  </a:lnTo>
                  <a:lnTo>
                    <a:pt x="10" y="42"/>
                  </a:lnTo>
                  <a:lnTo>
                    <a:pt x="5" y="55"/>
                  </a:lnTo>
                  <a:lnTo>
                    <a:pt x="1" y="67"/>
                  </a:lnTo>
                  <a:lnTo>
                    <a:pt x="0" y="81"/>
                  </a:lnTo>
                  <a:lnTo>
                    <a:pt x="1" y="93"/>
                  </a:lnTo>
                  <a:lnTo>
                    <a:pt x="5" y="105"/>
                  </a:lnTo>
                  <a:lnTo>
                    <a:pt x="10" y="114"/>
                  </a:lnTo>
                  <a:lnTo>
                    <a:pt x="18" y="121"/>
                  </a:lnTo>
                  <a:lnTo>
                    <a:pt x="27" y="127"/>
                  </a:lnTo>
                  <a:lnTo>
                    <a:pt x="37" y="131"/>
                  </a:lnTo>
                  <a:lnTo>
                    <a:pt x="48" y="132"/>
                  </a:lnTo>
                  <a:lnTo>
                    <a:pt x="61" y="130"/>
                  </a:lnTo>
                </a:path>
              </a:pathLst>
            </a:custGeom>
            <a:solidFill>
              <a:srgbClr val="B0F8F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43" name="Freeform 55"/>
            <p:cNvSpPr>
              <a:spLocks/>
            </p:cNvSpPr>
            <p:nvPr/>
          </p:nvSpPr>
          <p:spPr bwMode="auto">
            <a:xfrm>
              <a:off x="811" y="3342"/>
              <a:ext cx="106" cy="104"/>
            </a:xfrm>
            <a:custGeom>
              <a:avLst/>
              <a:gdLst/>
              <a:ahLst/>
              <a:cxnLst>
                <a:cxn ang="0">
                  <a:pos x="36" y="103"/>
                </a:cxn>
                <a:cxn ang="0">
                  <a:pos x="39" y="103"/>
                </a:cxn>
                <a:cxn ang="0">
                  <a:pos x="43" y="102"/>
                </a:cxn>
                <a:cxn ang="0">
                  <a:pos x="48" y="100"/>
                </a:cxn>
                <a:cxn ang="0">
                  <a:pos x="53" y="98"/>
                </a:cxn>
                <a:cxn ang="0">
                  <a:pos x="59" y="96"/>
                </a:cxn>
                <a:cxn ang="0">
                  <a:pos x="65" y="92"/>
                </a:cxn>
                <a:cxn ang="0">
                  <a:pos x="72" y="87"/>
                </a:cxn>
                <a:cxn ang="0">
                  <a:pos x="78" y="82"/>
                </a:cxn>
                <a:cxn ang="0">
                  <a:pos x="84" y="76"/>
                </a:cxn>
                <a:cxn ang="0">
                  <a:pos x="88" y="70"/>
                </a:cxn>
                <a:cxn ang="0">
                  <a:pos x="92" y="65"/>
                </a:cxn>
                <a:cxn ang="0">
                  <a:pos x="95" y="61"/>
                </a:cxn>
                <a:cxn ang="0">
                  <a:pos x="97" y="56"/>
                </a:cxn>
                <a:cxn ang="0">
                  <a:pos x="99" y="53"/>
                </a:cxn>
                <a:cxn ang="0">
                  <a:pos x="99" y="50"/>
                </a:cxn>
                <a:cxn ang="0">
                  <a:pos x="100" y="47"/>
                </a:cxn>
                <a:cxn ang="0">
                  <a:pos x="103" y="36"/>
                </a:cxn>
                <a:cxn ang="0">
                  <a:pos x="105" y="26"/>
                </a:cxn>
                <a:cxn ang="0">
                  <a:pos x="105" y="18"/>
                </a:cxn>
                <a:cxn ang="0">
                  <a:pos x="103" y="11"/>
                </a:cxn>
                <a:cxn ang="0">
                  <a:pos x="101" y="6"/>
                </a:cxn>
                <a:cxn ang="0">
                  <a:pos x="99" y="2"/>
                </a:cxn>
                <a:cxn ang="0">
                  <a:pos x="98" y="0"/>
                </a:cxn>
                <a:cxn ang="0">
                  <a:pos x="97" y="0"/>
                </a:cxn>
                <a:cxn ang="0">
                  <a:pos x="98" y="1"/>
                </a:cxn>
                <a:cxn ang="0">
                  <a:pos x="98" y="6"/>
                </a:cxn>
                <a:cxn ang="0">
                  <a:pos x="98" y="14"/>
                </a:cxn>
                <a:cxn ang="0">
                  <a:pos x="96" y="23"/>
                </a:cxn>
                <a:cxn ang="0">
                  <a:pos x="93" y="34"/>
                </a:cxn>
                <a:cxn ang="0">
                  <a:pos x="87" y="46"/>
                </a:cxn>
                <a:cxn ang="0">
                  <a:pos x="76" y="59"/>
                </a:cxn>
                <a:cxn ang="0">
                  <a:pos x="62" y="72"/>
                </a:cxn>
                <a:cxn ang="0">
                  <a:pos x="59" y="74"/>
                </a:cxn>
                <a:cxn ang="0">
                  <a:pos x="55" y="77"/>
                </a:cxn>
                <a:cxn ang="0">
                  <a:pos x="51" y="79"/>
                </a:cxn>
                <a:cxn ang="0">
                  <a:pos x="46" y="82"/>
                </a:cxn>
                <a:cxn ang="0">
                  <a:pos x="40" y="84"/>
                </a:cxn>
                <a:cxn ang="0">
                  <a:pos x="35" y="87"/>
                </a:cxn>
                <a:cxn ang="0">
                  <a:pos x="29" y="88"/>
                </a:cxn>
                <a:cxn ang="0">
                  <a:pos x="22" y="89"/>
                </a:cxn>
                <a:cxn ang="0">
                  <a:pos x="16" y="90"/>
                </a:cxn>
                <a:cxn ang="0">
                  <a:pos x="11" y="90"/>
                </a:cxn>
                <a:cxn ang="0">
                  <a:pos x="7" y="90"/>
                </a:cxn>
                <a:cxn ang="0">
                  <a:pos x="4" y="90"/>
                </a:cxn>
                <a:cxn ang="0">
                  <a:pos x="2" y="90"/>
                </a:cxn>
                <a:cxn ang="0">
                  <a:pos x="0" y="90"/>
                </a:cxn>
                <a:cxn ang="0">
                  <a:pos x="1" y="92"/>
                </a:cxn>
                <a:cxn ang="0">
                  <a:pos x="2" y="93"/>
                </a:cxn>
                <a:cxn ang="0">
                  <a:pos x="6" y="96"/>
                </a:cxn>
                <a:cxn ang="0">
                  <a:pos x="11" y="98"/>
                </a:cxn>
                <a:cxn ang="0">
                  <a:pos x="17" y="100"/>
                </a:cxn>
                <a:cxn ang="0">
                  <a:pos x="26" y="102"/>
                </a:cxn>
                <a:cxn ang="0">
                  <a:pos x="36" y="103"/>
                </a:cxn>
              </a:cxnLst>
              <a:rect l="0" t="0" r="r" b="b"/>
              <a:pathLst>
                <a:path w="106" h="104">
                  <a:moveTo>
                    <a:pt x="36" y="103"/>
                  </a:moveTo>
                  <a:lnTo>
                    <a:pt x="39" y="103"/>
                  </a:lnTo>
                  <a:lnTo>
                    <a:pt x="43" y="102"/>
                  </a:lnTo>
                  <a:lnTo>
                    <a:pt x="48" y="100"/>
                  </a:lnTo>
                  <a:lnTo>
                    <a:pt x="53" y="98"/>
                  </a:lnTo>
                  <a:lnTo>
                    <a:pt x="59" y="96"/>
                  </a:lnTo>
                  <a:lnTo>
                    <a:pt x="65" y="92"/>
                  </a:lnTo>
                  <a:lnTo>
                    <a:pt x="72" y="87"/>
                  </a:lnTo>
                  <a:lnTo>
                    <a:pt x="78" y="82"/>
                  </a:lnTo>
                  <a:lnTo>
                    <a:pt x="84" y="76"/>
                  </a:lnTo>
                  <a:lnTo>
                    <a:pt x="88" y="70"/>
                  </a:lnTo>
                  <a:lnTo>
                    <a:pt x="92" y="65"/>
                  </a:lnTo>
                  <a:lnTo>
                    <a:pt x="95" y="61"/>
                  </a:lnTo>
                  <a:lnTo>
                    <a:pt x="97" y="56"/>
                  </a:lnTo>
                  <a:lnTo>
                    <a:pt x="99" y="53"/>
                  </a:lnTo>
                  <a:lnTo>
                    <a:pt x="99" y="50"/>
                  </a:lnTo>
                  <a:lnTo>
                    <a:pt x="100" y="47"/>
                  </a:lnTo>
                  <a:lnTo>
                    <a:pt x="103" y="36"/>
                  </a:lnTo>
                  <a:lnTo>
                    <a:pt x="105" y="26"/>
                  </a:lnTo>
                  <a:lnTo>
                    <a:pt x="105" y="18"/>
                  </a:lnTo>
                  <a:lnTo>
                    <a:pt x="103" y="11"/>
                  </a:lnTo>
                  <a:lnTo>
                    <a:pt x="101" y="6"/>
                  </a:lnTo>
                  <a:lnTo>
                    <a:pt x="99" y="2"/>
                  </a:lnTo>
                  <a:lnTo>
                    <a:pt x="98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8" y="6"/>
                  </a:lnTo>
                  <a:lnTo>
                    <a:pt x="98" y="14"/>
                  </a:lnTo>
                  <a:lnTo>
                    <a:pt x="96" y="23"/>
                  </a:lnTo>
                  <a:lnTo>
                    <a:pt x="93" y="34"/>
                  </a:lnTo>
                  <a:lnTo>
                    <a:pt x="87" y="46"/>
                  </a:lnTo>
                  <a:lnTo>
                    <a:pt x="76" y="59"/>
                  </a:lnTo>
                  <a:lnTo>
                    <a:pt x="62" y="72"/>
                  </a:lnTo>
                  <a:lnTo>
                    <a:pt x="59" y="74"/>
                  </a:lnTo>
                  <a:lnTo>
                    <a:pt x="55" y="77"/>
                  </a:lnTo>
                  <a:lnTo>
                    <a:pt x="51" y="79"/>
                  </a:lnTo>
                  <a:lnTo>
                    <a:pt x="46" y="82"/>
                  </a:lnTo>
                  <a:lnTo>
                    <a:pt x="40" y="84"/>
                  </a:lnTo>
                  <a:lnTo>
                    <a:pt x="35" y="87"/>
                  </a:lnTo>
                  <a:lnTo>
                    <a:pt x="29" y="88"/>
                  </a:lnTo>
                  <a:lnTo>
                    <a:pt x="22" y="89"/>
                  </a:lnTo>
                  <a:lnTo>
                    <a:pt x="16" y="90"/>
                  </a:lnTo>
                  <a:lnTo>
                    <a:pt x="11" y="90"/>
                  </a:lnTo>
                  <a:lnTo>
                    <a:pt x="7" y="90"/>
                  </a:lnTo>
                  <a:lnTo>
                    <a:pt x="4" y="90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1" y="92"/>
                  </a:lnTo>
                  <a:lnTo>
                    <a:pt x="2" y="93"/>
                  </a:lnTo>
                  <a:lnTo>
                    <a:pt x="6" y="96"/>
                  </a:lnTo>
                  <a:lnTo>
                    <a:pt x="11" y="98"/>
                  </a:lnTo>
                  <a:lnTo>
                    <a:pt x="17" y="100"/>
                  </a:lnTo>
                  <a:lnTo>
                    <a:pt x="26" y="102"/>
                  </a:lnTo>
                  <a:lnTo>
                    <a:pt x="36" y="103"/>
                  </a:lnTo>
                </a:path>
              </a:pathLst>
            </a:custGeom>
            <a:solidFill>
              <a:srgbClr val="11B3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44" name="Freeform 56"/>
            <p:cNvSpPr>
              <a:spLocks/>
            </p:cNvSpPr>
            <p:nvPr/>
          </p:nvSpPr>
          <p:spPr bwMode="auto">
            <a:xfrm>
              <a:off x="1176" y="3501"/>
              <a:ext cx="56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7"/>
                </a:cxn>
                <a:cxn ang="0">
                  <a:pos x="1" y="95"/>
                </a:cxn>
                <a:cxn ang="0">
                  <a:pos x="3" y="93"/>
                </a:cxn>
                <a:cxn ang="0">
                  <a:pos x="4" y="88"/>
                </a:cxn>
                <a:cxn ang="0">
                  <a:pos x="6" y="84"/>
                </a:cxn>
                <a:cxn ang="0">
                  <a:pos x="9" y="79"/>
                </a:cxn>
                <a:cxn ang="0">
                  <a:pos x="11" y="73"/>
                </a:cxn>
                <a:cxn ang="0">
                  <a:pos x="14" y="68"/>
                </a:cxn>
                <a:cxn ang="0">
                  <a:pos x="16" y="63"/>
                </a:cxn>
                <a:cxn ang="0">
                  <a:pos x="19" y="62"/>
                </a:cxn>
                <a:cxn ang="0">
                  <a:pos x="22" y="61"/>
                </a:cxn>
                <a:cxn ang="0">
                  <a:pos x="25" y="62"/>
                </a:cxn>
                <a:cxn ang="0">
                  <a:pos x="29" y="63"/>
                </a:cxn>
                <a:cxn ang="0">
                  <a:pos x="33" y="63"/>
                </a:cxn>
                <a:cxn ang="0">
                  <a:pos x="38" y="63"/>
                </a:cxn>
                <a:cxn ang="0">
                  <a:pos x="43" y="63"/>
                </a:cxn>
                <a:cxn ang="0">
                  <a:pos x="48" y="61"/>
                </a:cxn>
                <a:cxn ang="0">
                  <a:pos x="51" y="58"/>
                </a:cxn>
                <a:cxn ang="0">
                  <a:pos x="54" y="57"/>
                </a:cxn>
                <a:cxn ang="0">
                  <a:pos x="55" y="55"/>
                </a:cxn>
                <a:cxn ang="0">
                  <a:pos x="55" y="53"/>
                </a:cxn>
                <a:cxn ang="0">
                  <a:pos x="54" y="51"/>
                </a:cxn>
                <a:cxn ang="0">
                  <a:pos x="53" y="51"/>
                </a:cxn>
                <a:cxn ang="0">
                  <a:pos x="51" y="49"/>
                </a:cxn>
                <a:cxn ang="0">
                  <a:pos x="45" y="42"/>
                </a:cxn>
                <a:cxn ang="0">
                  <a:pos x="36" y="34"/>
                </a:cxn>
                <a:cxn ang="0">
                  <a:pos x="26" y="25"/>
                </a:cxn>
                <a:cxn ang="0">
                  <a:pos x="16" y="15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6" h="99">
                  <a:moveTo>
                    <a:pt x="0" y="0"/>
                  </a:moveTo>
                  <a:lnTo>
                    <a:pt x="0" y="98"/>
                  </a:lnTo>
                  <a:lnTo>
                    <a:pt x="0" y="97"/>
                  </a:lnTo>
                  <a:lnTo>
                    <a:pt x="1" y="95"/>
                  </a:lnTo>
                  <a:lnTo>
                    <a:pt x="3" y="93"/>
                  </a:lnTo>
                  <a:lnTo>
                    <a:pt x="4" y="88"/>
                  </a:lnTo>
                  <a:lnTo>
                    <a:pt x="6" y="84"/>
                  </a:lnTo>
                  <a:lnTo>
                    <a:pt x="9" y="79"/>
                  </a:lnTo>
                  <a:lnTo>
                    <a:pt x="11" y="73"/>
                  </a:lnTo>
                  <a:lnTo>
                    <a:pt x="14" y="68"/>
                  </a:lnTo>
                  <a:lnTo>
                    <a:pt x="16" y="63"/>
                  </a:lnTo>
                  <a:lnTo>
                    <a:pt x="19" y="62"/>
                  </a:lnTo>
                  <a:lnTo>
                    <a:pt x="22" y="61"/>
                  </a:lnTo>
                  <a:lnTo>
                    <a:pt x="25" y="62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8" y="63"/>
                  </a:lnTo>
                  <a:lnTo>
                    <a:pt x="43" y="63"/>
                  </a:lnTo>
                  <a:lnTo>
                    <a:pt x="48" y="61"/>
                  </a:lnTo>
                  <a:lnTo>
                    <a:pt x="51" y="58"/>
                  </a:lnTo>
                  <a:lnTo>
                    <a:pt x="54" y="57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4" y="51"/>
                  </a:lnTo>
                  <a:lnTo>
                    <a:pt x="53" y="51"/>
                  </a:lnTo>
                  <a:lnTo>
                    <a:pt x="51" y="49"/>
                  </a:lnTo>
                  <a:lnTo>
                    <a:pt x="45" y="42"/>
                  </a:lnTo>
                  <a:lnTo>
                    <a:pt x="36" y="34"/>
                  </a:lnTo>
                  <a:lnTo>
                    <a:pt x="26" y="25"/>
                  </a:lnTo>
                  <a:lnTo>
                    <a:pt x="16" y="15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45" name="Freeform 57"/>
            <p:cNvSpPr>
              <a:spLocks/>
            </p:cNvSpPr>
            <p:nvPr/>
          </p:nvSpPr>
          <p:spPr bwMode="auto">
            <a:xfrm>
              <a:off x="751" y="3608"/>
              <a:ext cx="54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5"/>
                </a:cxn>
                <a:cxn ang="0">
                  <a:pos x="2" y="92"/>
                </a:cxn>
                <a:cxn ang="0">
                  <a:pos x="4" y="89"/>
                </a:cxn>
                <a:cxn ang="0">
                  <a:pos x="6" y="84"/>
                </a:cxn>
                <a:cxn ang="0">
                  <a:pos x="8" y="79"/>
                </a:cxn>
                <a:cxn ang="0">
                  <a:pos x="11" y="74"/>
                </a:cxn>
                <a:cxn ang="0">
                  <a:pos x="13" y="68"/>
                </a:cxn>
                <a:cxn ang="0">
                  <a:pos x="16" y="64"/>
                </a:cxn>
                <a:cxn ang="0">
                  <a:pos x="18" y="61"/>
                </a:cxn>
                <a:cxn ang="0">
                  <a:pos x="21" y="61"/>
                </a:cxn>
                <a:cxn ang="0">
                  <a:pos x="24" y="61"/>
                </a:cxn>
                <a:cxn ang="0">
                  <a:pos x="27" y="62"/>
                </a:cxn>
                <a:cxn ang="0">
                  <a:pos x="31" y="63"/>
                </a:cxn>
                <a:cxn ang="0">
                  <a:pos x="36" y="64"/>
                </a:cxn>
                <a:cxn ang="0">
                  <a:pos x="41" y="62"/>
                </a:cxn>
                <a:cxn ang="0">
                  <a:pos x="47" y="61"/>
                </a:cxn>
                <a:cxn ang="0">
                  <a:pos x="50" y="59"/>
                </a:cxn>
                <a:cxn ang="0">
                  <a:pos x="52" y="56"/>
                </a:cxn>
                <a:cxn ang="0">
                  <a:pos x="53" y="55"/>
                </a:cxn>
                <a:cxn ang="0">
                  <a:pos x="53" y="53"/>
                </a:cxn>
                <a:cxn ang="0">
                  <a:pos x="52" y="52"/>
                </a:cxn>
                <a:cxn ang="0">
                  <a:pos x="52" y="51"/>
                </a:cxn>
                <a:cxn ang="0">
                  <a:pos x="51" y="51"/>
                </a:cxn>
                <a:cxn ang="0">
                  <a:pos x="49" y="48"/>
                </a:cxn>
                <a:cxn ang="0">
                  <a:pos x="43" y="42"/>
                </a:cxn>
                <a:cxn ang="0">
                  <a:pos x="35" y="34"/>
                </a:cxn>
                <a:cxn ang="0">
                  <a:pos x="25" y="25"/>
                </a:cxn>
                <a:cxn ang="0">
                  <a:pos x="16" y="15"/>
                </a:cxn>
                <a:cxn ang="0">
                  <a:pos x="8" y="7"/>
                </a:cxn>
                <a:cxn ang="0">
                  <a:pos x="2" y="1"/>
                </a:cxn>
                <a:cxn ang="0">
                  <a:pos x="0" y="0"/>
                </a:cxn>
              </a:cxnLst>
              <a:rect l="0" t="0" r="r" b="b"/>
              <a:pathLst>
                <a:path w="54" h="99">
                  <a:moveTo>
                    <a:pt x="0" y="0"/>
                  </a:moveTo>
                  <a:lnTo>
                    <a:pt x="0" y="98"/>
                  </a:lnTo>
                  <a:lnTo>
                    <a:pt x="0" y="95"/>
                  </a:lnTo>
                  <a:lnTo>
                    <a:pt x="2" y="92"/>
                  </a:lnTo>
                  <a:lnTo>
                    <a:pt x="4" y="89"/>
                  </a:lnTo>
                  <a:lnTo>
                    <a:pt x="6" y="84"/>
                  </a:lnTo>
                  <a:lnTo>
                    <a:pt x="8" y="79"/>
                  </a:lnTo>
                  <a:lnTo>
                    <a:pt x="11" y="74"/>
                  </a:lnTo>
                  <a:lnTo>
                    <a:pt x="13" y="68"/>
                  </a:lnTo>
                  <a:lnTo>
                    <a:pt x="16" y="64"/>
                  </a:lnTo>
                  <a:lnTo>
                    <a:pt x="18" y="61"/>
                  </a:lnTo>
                  <a:lnTo>
                    <a:pt x="21" y="61"/>
                  </a:lnTo>
                  <a:lnTo>
                    <a:pt x="24" y="61"/>
                  </a:lnTo>
                  <a:lnTo>
                    <a:pt x="27" y="62"/>
                  </a:lnTo>
                  <a:lnTo>
                    <a:pt x="31" y="63"/>
                  </a:lnTo>
                  <a:lnTo>
                    <a:pt x="36" y="64"/>
                  </a:lnTo>
                  <a:lnTo>
                    <a:pt x="41" y="62"/>
                  </a:lnTo>
                  <a:lnTo>
                    <a:pt x="47" y="61"/>
                  </a:lnTo>
                  <a:lnTo>
                    <a:pt x="50" y="59"/>
                  </a:lnTo>
                  <a:lnTo>
                    <a:pt x="52" y="56"/>
                  </a:lnTo>
                  <a:lnTo>
                    <a:pt x="53" y="55"/>
                  </a:lnTo>
                  <a:lnTo>
                    <a:pt x="53" y="53"/>
                  </a:lnTo>
                  <a:lnTo>
                    <a:pt x="52" y="52"/>
                  </a:lnTo>
                  <a:lnTo>
                    <a:pt x="52" y="51"/>
                  </a:lnTo>
                  <a:lnTo>
                    <a:pt x="51" y="51"/>
                  </a:lnTo>
                  <a:lnTo>
                    <a:pt x="49" y="48"/>
                  </a:lnTo>
                  <a:lnTo>
                    <a:pt x="43" y="42"/>
                  </a:lnTo>
                  <a:lnTo>
                    <a:pt x="35" y="34"/>
                  </a:lnTo>
                  <a:lnTo>
                    <a:pt x="25" y="25"/>
                  </a:lnTo>
                  <a:lnTo>
                    <a:pt x="16" y="15"/>
                  </a:lnTo>
                  <a:lnTo>
                    <a:pt x="8" y="7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46" name="Freeform 58"/>
            <p:cNvSpPr>
              <a:spLocks/>
            </p:cNvSpPr>
            <p:nvPr/>
          </p:nvSpPr>
          <p:spPr bwMode="auto">
            <a:xfrm>
              <a:off x="729" y="3478"/>
              <a:ext cx="546" cy="181"/>
            </a:xfrm>
            <a:custGeom>
              <a:avLst/>
              <a:gdLst/>
              <a:ahLst/>
              <a:cxnLst>
                <a:cxn ang="0">
                  <a:pos x="545" y="65"/>
                </a:cxn>
                <a:cxn ang="0">
                  <a:pos x="462" y="0"/>
                </a:cxn>
                <a:cxn ang="0">
                  <a:pos x="0" y="115"/>
                </a:cxn>
                <a:cxn ang="0">
                  <a:pos x="82" y="180"/>
                </a:cxn>
                <a:cxn ang="0">
                  <a:pos x="545" y="65"/>
                </a:cxn>
              </a:cxnLst>
              <a:rect l="0" t="0" r="r" b="b"/>
              <a:pathLst>
                <a:path w="546" h="181">
                  <a:moveTo>
                    <a:pt x="545" y="65"/>
                  </a:moveTo>
                  <a:lnTo>
                    <a:pt x="462" y="0"/>
                  </a:lnTo>
                  <a:lnTo>
                    <a:pt x="0" y="115"/>
                  </a:lnTo>
                  <a:lnTo>
                    <a:pt x="82" y="180"/>
                  </a:lnTo>
                  <a:lnTo>
                    <a:pt x="545" y="65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47" name="Freeform 59"/>
            <p:cNvSpPr>
              <a:spLocks/>
            </p:cNvSpPr>
            <p:nvPr/>
          </p:nvSpPr>
          <p:spPr bwMode="auto">
            <a:xfrm>
              <a:off x="732" y="3593"/>
              <a:ext cx="83" cy="77"/>
            </a:xfrm>
            <a:custGeom>
              <a:avLst/>
              <a:gdLst/>
              <a:ahLst/>
              <a:cxnLst>
                <a:cxn ang="0">
                  <a:pos x="82" y="64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82" y="76"/>
                </a:cxn>
                <a:cxn ang="0">
                  <a:pos x="82" y="64"/>
                </a:cxn>
              </a:cxnLst>
              <a:rect l="0" t="0" r="r" b="b"/>
              <a:pathLst>
                <a:path w="83" h="77">
                  <a:moveTo>
                    <a:pt x="82" y="64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82" y="76"/>
                  </a:lnTo>
                  <a:lnTo>
                    <a:pt x="82" y="64"/>
                  </a:lnTo>
                </a:path>
              </a:pathLst>
            </a:custGeom>
            <a:solidFill>
              <a:srgbClr val="AE831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48" name="Freeform 60"/>
            <p:cNvSpPr>
              <a:spLocks/>
            </p:cNvSpPr>
            <p:nvPr/>
          </p:nvSpPr>
          <p:spPr bwMode="auto">
            <a:xfrm>
              <a:off x="814" y="3543"/>
              <a:ext cx="460" cy="127"/>
            </a:xfrm>
            <a:custGeom>
              <a:avLst/>
              <a:gdLst/>
              <a:ahLst/>
              <a:cxnLst>
                <a:cxn ang="0">
                  <a:pos x="459" y="11"/>
                </a:cxn>
                <a:cxn ang="0">
                  <a:pos x="459" y="0"/>
                </a:cxn>
                <a:cxn ang="0">
                  <a:pos x="0" y="114"/>
                </a:cxn>
                <a:cxn ang="0">
                  <a:pos x="0" y="126"/>
                </a:cxn>
                <a:cxn ang="0">
                  <a:pos x="459" y="11"/>
                </a:cxn>
              </a:cxnLst>
              <a:rect l="0" t="0" r="r" b="b"/>
              <a:pathLst>
                <a:path w="460" h="127">
                  <a:moveTo>
                    <a:pt x="459" y="11"/>
                  </a:moveTo>
                  <a:lnTo>
                    <a:pt x="459" y="0"/>
                  </a:lnTo>
                  <a:lnTo>
                    <a:pt x="0" y="114"/>
                  </a:lnTo>
                  <a:lnTo>
                    <a:pt x="0" y="126"/>
                  </a:lnTo>
                  <a:lnTo>
                    <a:pt x="459" y="11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49" name="Freeform 61"/>
            <p:cNvSpPr>
              <a:spLocks/>
            </p:cNvSpPr>
            <p:nvPr/>
          </p:nvSpPr>
          <p:spPr bwMode="auto">
            <a:xfrm>
              <a:off x="1109" y="3423"/>
              <a:ext cx="122" cy="140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39"/>
                </a:cxn>
                <a:cxn ang="0">
                  <a:pos x="121" y="108"/>
                </a:cxn>
                <a:cxn ang="0">
                  <a:pos x="51" y="0"/>
                </a:cxn>
              </a:cxnLst>
              <a:rect l="0" t="0" r="r" b="b"/>
              <a:pathLst>
                <a:path w="122" h="140">
                  <a:moveTo>
                    <a:pt x="51" y="0"/>
                  </a:moveTo>
                  <a:lnTo>
                    <a:pt x="0" y="139"/>
                  </a:lnTo>
                  <a:lnTo>
                    <a:pt x="121" y="108"/>
                  </a:lnTo>
                  <a:lnTo>
                    <a:pt x="51" y="0"/>
                  </a:lnTo>
                </a:path>
              </a:pathLst>
            </a:custGeom>
            <a:solidFill>
              <a:srgbClr val="FFB74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50" name="Freeform 62"/>
            <p:cNvSpPr>
              <a:spLocks/>
            </p:cNvSpPr>
            <p:nvPr/>
          </p:nvSpPr>
          <p:spPr bwMode="auto">
            <a:xfrm>
              <a:off x="1070" y="3423"/>
              <a:ext cx="92" cy="141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0" y="101"/>
                </a:cxn>
                <a:cxn ang="0">
                  <a:pos x="38" y="140"/>
                </a:cxn>
                <a:cxn ang="0">
                  <a:pos x="91" y="0"/>
                </a:cxn>
              </a:cxnLst>
              <a:rect l="0" t="0" r="r" b="b"/>
              <a:pathLst>
                <a:path w="92" h="141">
                  <a:moveTo>
                    <a:pt x="91" y="0"/>
                  </a:moveTo>
                  <a:lnTo>
                    <a:pt x="0" y="101"/>
                  </a:lnTo>
                  <a:lnTo>
                    <a:pt x="38" y="140"/>
                  </a:lnTo>
                  <a:lnTo>
                    <a:pt x="91" y="0"/>
                  </a:lnTo>
                </a:path>
              </a:pathLst>
            </a:custGeom>
            <a:solidFill>
              <a:srgbClr val="D781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51" name="Freeform 63"/>
            <p:cNvSpPr>
              <a:spLocks/>
            </p:cNvSpPr>
            <p:nvPr/>
          </p:nvSpPr>
          <p:spPr bwMode="auto">
            <a:xfrm>
              <a:off x="826" y="3511"/>
              <a:ext cx="94" cy="1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122"/>
                </a:cxn>
                <a:cxn ang="0">
                  <a:pos x="93" y="98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94" h="123">
                  <a:moveTo>
                    <a:pt x="0" y="23"/>
                  </a:moveTo>
                  <a:lnTo>
                    <a:pt x="0" y="122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EDF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52" name="Freeform 64"/>
            <p:cNvSpPr>
              <a:spLocks/>
            </p:cNvSpPr>
            <p:nvPr/>
          </p:nvSpPr>
          <p:spPr bwMode="auto">
            <a:xfrm>
              <a:off x="796" y="3505"/>
              <a:ext cx="31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"/>
                </a:cxn>
                <a:cxn ang="0">
                  <a:pos x="30" y="128"/>
                </a:cxn>
                <a:cxn ang="0">
                  <a:pos x="30" y="29"/>
                </a:cxn>
                <a:cxn ang="0">
                  <a:pos x="0" y="0"/>
                </a:cxn>
              </a:cxnLst>
              <a:rect l="0" t="0" r="r" b="b"/>
              <a:pathLst>
                <a:path w="31" h="129">
                  <a:moveTo>
                    <a:pt x="0" y="0"/>
                  </a:moveTo>
                  <a:lnTo>
                    <a:pt x="0" y="99"/>
                  </a:lnTo>
                  <a:lnTo>
                    <a:pt x="30" y="128"/>
                  </a:lnTo>
                  <a:lnTo>
                    <a:pt x="30" y="29"/>
                  </a:lnTo>
                  <a:lnTo>
                    <a:pt x="0" y="0"/>
                  </a:lnTo>
                </a:path>
              </a:pathLst>
            </a:custGeom>
            <a:solidFill>
              <a:srgbClr val="ADA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53" name="Freeform 65"/>
            <p:cNvSpPr>
              <a:spLocks/>
            </p:cNvSpPr>
            <p:nvPr/>
          </p:nvSpPr>
          <p:spPr bwMode="auto">
            <a:xfrm>
              <a:off x="795" y="3483"/>
              <a:ext cx="125" cy="5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1" y="51"/>
                </a:cxn>
                <a:cxn ang="0">
                  <a:pos x="124" y="27"/>
                </a:cxn>
                <a:cxn ang="0">
                  <a:pos x="92" y="0"/>
                </a:cxn>
                <a:cxn ang="0">
                  <a:pos x="0" y="23"/>
                </a:cxn>
              </a:cxnLst>
              <a:rect l="0" t="0" r="r" b="b"/>
              <a:pathLst>
                <a:path w="125" h="52">
                  <a:moveTo>
                    <a:pt x="0" y="23"/>
                  </a:moveTo>
                  <a:lnTo>
                    <a:pt x="31" y="51"/>
                  </a:lnTo>
                  <a:lnTo>
                    <a:pt x="124" y="27"/>
                  </a:lnTo>
                  <a:lnTo>
                    <a:pt x="92" y="0"/>
                  </a:lnTo>
                  <a:lnTo>
                    <a:pt x="0" y="23"/>
                  </a:lnTo>
                </a:path>
              </a:pathLst>
            </a:custGeom>
            <a:solidFill>
              <a:srgbClr val="FEFFB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54" name="Freeform 66"/>
            <p:cNvSpPr>
              <a:spLocks/>
            </p:cNvSpPr>
            <p:nvPr/>
          </p:nvSpPr>
          <p:spPr bwMode="auto">
            <a:xfrm>
              <a:off x="946" y="3458"/>
              <a:ext cx="122" cy="132"/>
            </a:xfrm>
            <a:custGeom>
              <a:avLst/>
              <a:gdLst/>
              <a:ahLst/>
              <a:cxnLst>
                <a:cxn ang="0">
                  <a:pos x="60" y="129"/>
                </a:cxn>
                <a:cxn ang="0">
                  <a:pos x="72" y="125"/>
                </a:cxn>
                <a:cxn ang="0">
                  <a:pos x="83" y="118"/>
                </a:cxn>
                <a:cxn ang="0">
                  <a:pos x="94" y="110"/>
                </a:cxn>
                <a:cxn ang="0">
                  <a:pos x="103" y="100"/>
                </a:cxn>
                <a:cxn ang="0">
                  <a:pos x="110" y="89"/>
                </a:cxn>
                <a:cxn ang="0">
                  <a:pos x="115" y="76"/>
                </a:cxn>
                <a:cxn ang="0">
                  <a:pos x="119" y="63"/>
                </a:cxn>
                <a:cxn ang="0">
                  <a:pos x="121" y="50"/>
                </a:cxn>
                <a:cxn ang="0">
                  <a:pos x="119" y="37"/>
                </a:cxn>
                <a:cxn ang="0">
                  <a:pos x="115" y="26"/>
                </a:cxn>
                <a:cxn ang="0">
                  <a:pos x="110" y="17"/>
                </a:cxn>
                <a:cxn ang="0">
                  <a:pos x="103" y="10"/>
                </a:cxn>
                <a:cxn ang="0">
                  <a:pos x="94" y="4"/>
                </a:cxn>
                <a:cxn ang="0">
                  <a:pos x="83" y="0"/>
                </a:cxn>
                <a:cxn ang="0">
                  <a:pos x="72" y="0"/>
                </a:cxn>
                <a:cxn ang="0">
                  <a:pos x="60" y="1"/>
                </a:cxn>
                <a:cxn ang="0">
                  <a:pos x="47" y="5"/>
                </a:cxn>
                <a:cxn ang="0">
                  <a:pos x="36" y="12"/>
                </a:cxn>
                <a:cxn ang="0">
                  <a:pos x="26" y="20"/>
                </a:cxn>
                <a:cxn ang="0">
                  <a:pos x="17" y="30"/>
                </a:cxn>
                <a:cxn ang="0">
                  <a:pos x="10" y="42"/>
                </a:cxn>
                <a:cxn ang="0">
                  <a:pos x="4" y="54"/>
                </a:cxn>
                <a:cxn ang="0">
                  <a:pos x="0" y="67"/>
                </a:cxn>
                <a:cxn ang="0">
                  <a:pos x="0" y="80"/>
                </a:cxn>
                <a:cxn ang="0">
                  <a:pos x="0" y="93"/>
                </a:cxn>
                <a:cxn ang="0">
                  <a:pos x="4" y="104"/>
                </a:cxn>
                <a:cxn ang="0">
                  <a:pos x="10" y="113"/>
                </a:cxn>
                <a:cxn ang="0">
                  <a:pos x="17" y="121"/>
                </a:cxn>
                <a:cxn ang="0">
                  <a:pos x="26" y="126"/>
                </a:cxn>
                <a:cxn ang="0">
                  <a:pos x="36" y="130"/>
                </a:cxn>
                <a:cxn ang="0">
                  <a:pos x="47" y="131"/>
                </a:cxn>
                <a:cxn ang="0">
                  <a:pos x="60" y="129"/>
                </a:cxn>
              </a:cxnLst>
              <a:rect l="0" t="0" r="r" b="b"/>
              <a:pathLst>
                <a:path w="122" h="132">
                  <a:moveTo>
                    <a:pt x="60" y="129"/>
                  </a:moveTo>
                  <a:lnTo>
                    <a:pt x="72" y="125"/>
                  </a:lnTo>
                  <a:lnTo>
                    <a:pt x="83" y="118"/>
                  </a:lnTo>
                  <a:lnTo>
                    <a:pt x="94" y="110"/>
                  </a:lnTo>
                  <a:lnTo>
                    <a:pt x="103" y="100"/>
                  </a:lnTo>
                  <a:lnTo>
                    <a:pt x="110" y="89"/>
                  </a:lnTo>
                  <a:lnTo>
                    <a:pt x="115" y="76"/>
                  </a:lnTo>
                  <a:lnTo>
                    <a:pt x="119" y="63"/>
                  </a:lnTo>
                  <a:lnTo>
                    <a:pt x="121" y="50"/>
                  </a:lnTo>
                  <a:lnTo>
                    <a:pt x="119" y="37"/>
                  </a:lnTo>
                  <a:lnTo>
                    <a:pt x="115" y="26"/>
                  </a:lnTo>
                  <a:lnTo>
                    <a:pt x="110" y="17"/>
                  </a:lnTo>
                  <a:lnTo>
                    <a:pt x="103" y="10"/>
                  </a:lnTo>
                  <a:lnTo>
                    <a:pt x="94" y="4"/>
                  </a:lnTo>
                  <a:lnTo>
                    <a:pt x="83" y="0"/>
                  </a:lnTo>
                  <a:lnTo>
                    <a:pt x="72" y="0"/>
                  </a:lnTo>
                  <a:lnTo>
                    <a:pt x="60" y="1"/>
                  </a:lnTo>
                  <a:lnTo>
                    <a:pt x="47" y="5"/>
                  </a:lnTo>
                  <a:lnTo>
                    <a:pt x="36" y="12"/>
                  </a:lnTo>
                  <a:lnTo>
                    <a:pt x="26" y="20"/>
                  </a:lnTo>
                  <a:lnTo>
                    <a:pt x="17" y="30"/>
                  </a:lnTo>
                  <a:lnTo>
                    <a:pt x="10" y="42"/>
                  </a:lnTo>
                  <a:lnTo>
                    <a:pt x="4" y="54"/>
                  </a:lnTo>
                  <a:lnTo>
                    <a:pt x="0" y="67"/>
                  </a:lnTo>
                  <a:lnTo>
                    <a:pt x="0" y="80"/>
                  </a:lnTo>
                  <a:lnTo>
                    <a:pt x="0" y="93"/>
                  </a:lnTo>
                  <a:lnTo>
                    <a:pt x="4" y="104"/>
                  </a:lnTo>
                  <a:lnTo>
                    <a:pt x="10" y="113"/>
                  </a:lnTo>
                  <a:lnTo>
                    <a:pt x="17" y="121"/>
                  </a:lnTo>
                  <a:lnTo>
                    <a:pt x="26" y="126"/>
                  </a:lnTo>
                  <a:lnTo>
                    <a:pt x="36" y="130"/>
                  </a:lnTo>
                  <a:lnTo>
                    <a:pt x="47" y="131"/>
                  </a:lnTo>
                  <a:lnTo>
                    <a:pt x="60" y="129"/>
                  </a:lnTo>
                </a:path>
              </a:pathLst>
            </a:custGeom>
            <a:solidFill>
              <a:srgbClr val="B0F8F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55" name="Freeform 67"/>
            <p:cNvSpPr>
              <a:spLocks/>
            </p:cNvSpPr>
            <p:nvPr/>
          </p:nvSpPr>
          <p:spPr bwMode="auto">
            <a:xfrm>
              <a:off x="959" y="3484"/>
              <a:ext cx="107" cy="104"/>
            </a:xfrm>
            <a:custGeom>
              <a:avLst/>
              <a:gdLst/>
              <a:ahLst/>
              <a:cxnLst>
                <a:cxn ang="0">
                  <a:pos x="37" y="103"/>
                </a:cxn>
                <a:cxn ang="0">
                  <a:pos x="40" y="103"/>
                </a:cxn>
                <a:cxn ang="0">
                  <a:pos x="44" y="102"/>
                </a:cxn>
                <a:cxn ang="0">
                  <a:pos x="48" y="101"/>
                </a:cxn>
                <a:cxn ang="0">
                  <a:pos x="54" y="99"/>
                </a:cxn>
                <a:cxn ang="0">
                  <a:pos x="60" y="97"/>
                </a:cxn>
                <a:cxn ang="0">
                  <a:pos x="66" y="92"/>
                </a:cxn>
                <a:cxn ang="0">
                  <a:pos x="72" y="88"/>
                </a:cxn>
                <a:cxn ang="0">
                  <a:pos x="78" y="82"/>
                </a:cxn>
                <a:cxn ang="0">
                  <a:pos x="84" y="77"/>
                </a:cxn>
                <a:cxn ang="0">
                  <a:pos x="90" y="71"/>
                </a:cxn>
                <a:cxn ang="0">
                  <a:pos x="93" y="66"/>
                </a:cxn>
                <a:cxn ang="0">
                  <a:pos x="96" y="61"/>
                </a:cxn>
                <a:cxn ang="0">
                  <a:pos x="98" y="56"/>
                </a:cxn>
                <a:cxn ang="0">
                  <a:pos x="99" y="53"/>
                </a:cxn>
                <a:cxn ang="0">
                  <a:pos x="100" y="51"/>
                </a:cxn>
                <a:cxn ang="0">
                  <a:pos x="102" y="48"/>
                </a:cxn>
                <a:cxn ang="0">
                  <a:pos x="105" y="36"/>
                </a:cxn>
                <a:cxn ang="0">
                  <a:pos x="106" y="27"/>
                </a:cxn>
                <a:cxn ang="0">
                  <a:pos x="106" y="19"/>
                </a:cxn>
                <a:cxn ang="0">
                  <a:pos x="104" y="12"/>
                </a:cxn>
                <a:cxn ang="0">
                  <a:pos x="102" y="6"/>
                </a:cxn>
                <a:cxn ang="0">
                  <a:pos x="100" y="3"/>
                </a:cxn>
                <a:cxn ang="0">
                  <a:pos x="99" y="0"/>
                </a:cxn>
                <a:cxn ang="0">
                  <a:pos x="99" y="1"/>
                </a:cxn>
                <a:cxn ang="0">
                  <a:pos x="99" y="6"/>
                </a:cxn>
                <a:cxn ang="0">
                  <a:pos x="99" y="14"/>
                </a:cxn>
                <a:cxn ang="0">
                  <a:pos x="97" y="24"/>
                </a:cxn>
                <a:cxn ang="0">
                  <a:pos x="94" y="35"/>
                </a:cxn>
                <a:cxn ang="0">
                  <a:pos x="87" y="47"/>
                </a:cxn>
                <a:cxn ang="0">
                  <a:pos x="78" y="60"/>
                </a:cxn>
                <a:cxn ang="0">
                  <a:pos x="63" y="72"/>
                </a:cxn>
                <a:cxn ang="0">
                  <a:pos x="60" y="75"/>
                </a:cxn>
                <a:cxn ang="0">
                  <a:pos x="56" y="77"/>
                </a:cxn>
                <a:cxn ang="0">
                  <a:pos x="51" y="80"/>
                </a:cxn>
                <a:cxn ang="0">
                  <a:pos x="47" y="82"/>
                </a:cxn>
                <a:cxn ang="0">
                  <a:pos x="41" y="85"/>
                </a:cxn>
                <a:cxn ang="0">
                  <a:pos x="35" y="87"/>
                </a:cxn>
                <a:cxn ang="0">
                  <a:pos x="29" y="88"/>
                </a:cxn>
                <a:cxn ang="0">
                  <a:pos x="22" y="90"/>
                </a:cxn>
                <a:cxn ang="0">
                  <a:pos x="16" y="90"/>
                </a:cxn>
                <a:cxn ang="0">
                  <a:pos x="12" y="91"/>
                </a:cxn>
                <a:cxn ang="0">
                  <a:pos x="8" y="91"/>
                </a:cxn>
                <a:cxn ang="0">
                  <a:pos x="5" y="91"/>
                </a:cxn>
                <a:cxn ang="0">
                  <a:pos x="3" y="91"/>
                </a:cxn>
                <a:cxn ang="0">
                  <a:pos x="1" y="90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1" y="92"/>
                </a:cxn>
                <a:cxn ang="0">
                  <a:pos x="3" y="94"/>
                </a:cxn>
                <a:cxn ang="0">
                  <a:pos x="6" y="97"/>
                </a:cxn>
                <a:cxn ang="0">
                  <a:pos x="11" y="98"/>
                </a:cxn>
                <a:cxn ang="0">
                  <a:pos x="18" y="101"/>
                </a:cxn>
                <a:cxn ang="0">
                  <a:pos x="26" y="102"/>
                </a:cxn>
                <a:cxn ang="0">
                  <a:pos x="37" y="103"/>
                </a:cxn>
              </a:cxnLst>
              <a:rect l="0" t="0" r="r" b="b"/>
              <a:pathLst>
                <a:path w="107" h="104">
                  <a:moveTo>
                    <a:pt x="37" y="103"/>
                  </a:moveTo>
                  <a:lnTo>
                    <a:pt x="40" y="103"/>
                  </a:lnTo>
                  <a:lnTo>
                    <a:pt x="44" y="102"/>
                  </a:lnTo>
                  <a:lnTo>
                    <a:pt x="48" y="101"/>
                  </a:lnTo>
                  <a:lnTo>
                    <a:pt x="54" y="99"/>
                  </a:lnTo>
                  <a:lnTo>
                    <a:pt x="60" y="97"/>
                  </a:lnTo>
                  <a:lnTo>
                    <a:pt x="66" y="92"/>
                  </a:lnTo>
                  <a:lnTo>
                    <a:pt x="72" y="88"/>
                  </a:lnTo>
                  <a:lnTo>
                    <a:pt x="78" y="82"/>
                  </a:lnTo>
                  <a:lnTo>
                    <a:pt x="84" y="77"/>
                  </a:lnTo>
                  <a:lnTo>
                    <a:pt x="90" y="71"/>
                  </a:lnTo>
                  <a:lnTo>
                    <a:pt x="93" y="66"/>
                  </a:lnTo>
                  <a:lnTo>
                    <a:pt x="96" y="61"/>
                  </a:lnTo>
                  <a:lnTo>
                    <a:pt x="98" y="56"/>
                  </a:lnTo>
                  <a:lnTo>
                    <a:pt x="99" y="53"/>
                  </a:lnTo>
                  <a:lnTo>
                    <a:pt x="100" y="51"/>
                  </a:lnTo>
                  <a:lnTo>
                    <a:pt x="102" y="48"/>
                  </a:lnTo>
                  <a:lnTo>
                    <a:pt x="105" y="36"/>
                  </a:lnTo>
                  <a:lnTo>
                    <a:pt x="106" y="27"/>
                  </a:lnTo>
                  <a:lnTo>
                    <a:pt x="106" y="19"/>
                  </a:lnTo>
                  <a:lnTo>
                    <a:pt x="104" y="12"/>
                  </a:lnTo>
                  <a:lnTo>
                    <a:pt x="102" y="6"/>
                  </a:lnTo>
                  <a:lnTo>
                    <a:pt x="100" y="3"/>
                  </a:lnTo>
                  <a:lnTo>
                    <a:pt x="99" y="0"/>
                  </a:lnTo>
                  <a:lnTo>
                    <a:pt x="99" y="1"/>
                  </a:lnTo>
                  <a:lnTo>
                    <a:pt x="99" y="6"/>
                  </a:lnTo>
                  <a:lnTo>
                    <a:pt x="99" y="14"/>
                  </a:lnTo>
                  <a:lnTo>
                    <a:pt x="97" y="24"/>
                  </a:lnTo>
                  <a:lnTo>
                    <a:pt x="94" y="35"/>
                  </a:lnTo>
                  <a:lnTo>
                    <a:pt x="87" y="47"/>
                  </a:lnTo>
                  <a:lnTo>
                    <a:pt x="78" y="60"/>
                  </a:lnTo>
                  <a:lnTo>
                    <a:pt x="63" y="72"/>
                  </a:lnTo>
                  <a:lnTo>
                    <a:pt x="60" y="75"/>
                  </a:lnTo>
                  <a:lnTo>
                    <a:pt x="56" y="77"/>
                  </a:lnTo>
                  <a:lnTo>
                    <a:pt x="51" y="80"/>
                  </a:lnTo>
                  <a:lnTo>
                    <a:pt x="47" y="82"/>
                  </a:lnTo>
                  <a:lnTo>
                    <a:pt x="41" y="85"/>
                  </a:lnTo>
                  <a:lnTo>
                    <a:pt x="35" y="87"/>
                  </a:lnTo>
                  <a:lnTo>
                    <a:pt x="29" y="88"/>
                  </a:lnTo>
                  <a:lnTo>
                    <a:pt x="22" y="90"/>
                  </a:lnTo>
                  <a:lnTo>
                    <a:pt x="16" y="90"/>
                  </a:lnTo>
                  <a:lnTo>
                    <a:pt x="12" y="91"/>
                  </a:lnTo>
                  <a:lnTo>
                    <a:pt x="8" y="91"/>
                  </a:lnTo>
                  <a:lnTo>
                    <a:pt x="5" y="91"/>
                  </a:lnTo>
                  <a:lnTo>
                    <a:pt x="3" y="91"/>
                  </a:lnTo>
                  <a:lnTo>
                    <a:pt x="1" y="90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1" y="92"/>
                  </a:lnTo>
                  <a:lnTo>
                    <a:pt x="3" y="94"/>
                  </a:lnTo>
                  <a:lnTo>
                    <a:pt x="6" y="97"/>
                  </a:lnTo>
                  <a:lnTo>
                    <a:pt x="11" y="98"/>
                  </a:lnTo>
                  <a:lnTo>
                    <a:pt x="18" y="101"/>
                  </a:lnTo>
                  <a:lnTo>
                    <a:pt x="26" y="102"/>
                  </a:lnTo>
                  <a:lnTo>
                    <a:pt x="37" y="103"/>
                  </a:lnTo>
                </a:path>
              </a:pathLst>
            </a:custGeom>
            <a:solidFill>
              <a:srgbClr val="11B3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56" name="Freeform 68"/>
            <p:cNvSpPr>
              <a:spLocks/>
            </p:cNvSpPr>
            <p:nvPr/>
          </p:nvSpPr>
          <p:spPr bwMode="auto">
            <a:xfrm>
              <a:off x="1175" y="3145"/>
              <a:ext cx="54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7"/>
                </a:cxn>
                <a:cxn ang="0">
                  <a:pos x="0" y="95"/>
                </a:cxn>
                <a:cxn ang="0">
                  <a:pos x="2" y="92"/>
                </a:cxn>
                <a:cxn ang="0">
                  <a:pos x="4" y="88"/>
                </a:cxn>
                <a:cxn ang="0">
                  <a:pos x="5" y="83"/>
                </a:cxn>
                <a:cxn ang="0">
                  <a:pos x="8" y="78"/>
                </a:cxn>
                <a:cxn ang="0">
                  <a:pos x="11" y="73"/>
                </a:cxn>
                <a:cxn ang="0">
                  <a:pos x="13" y="68"/>
                </a:cxn>
                <a:cxn ang="0">
                  <a:pos x="16" y="63"/>
                </a:cxn>
                <a:cxn ang="0">
                  <a:pos x="18" y="61"/>
                </a:cxn>
                <a:cxn ang="0">
                  <a:pos x="21" y="61"/>
                </a:cxn>
                <a:cxn ang="0">
                  <a:pos x="24" y="61"/>
                </a:cxn>
                <a:cxn ang="0">
                  <a:pos x="27" y="62"/>
                </a:cxn>
                <a:cxn ang="0">
                  <a:pos x="31" y="63"/>
                </a:cxn>
                <a:cxn ang="0">
                  <a:pos x="36" y="63"/>
                </a:cxn>
                <a:cxn ang="0">
                  <a:pos x="41" y="62"/>
                </a:cxn>
                <a:cxn ang="0">
                  <a:pos x="47" y="60"/>
                </a:cxn>
                <a:cxn ang="0">
                  <a:pos x="50" y="58"/>
                </a:cxn>
                <a:cxn ang="0">
                  <a:pos x="51" y="57"/>
                </a:cxn>
                <a:cxn ang="0">
                  <a:pos x="53" y="54"/>
                </a:cxn>
                <a:cxn ang="0">
                  <a:pos x="53" y="53"/>
                </a:cxn>
                <a:cxn ang="0">
                  <a:pos x="52" y="52"/>
                </a:cxn>
                <a:cxn ang="0">
                  <a:pos x="51" y="51"/>
                </a:cxn>
                <a:cxn ang="0">
                  <a:pos x="51" y="50"/>
                </a:cxn>
                <a:cxn ang="0">
                  <a:pos x="49" y="48"/>
                </a:cxn>
                <a:cxn ang="0">
                  <a:pos x="43" y="42"/>
                </a:cxn>
                <a:cxn ang="0">
                  <a:pos x="34" y="34"/>
                </a:cxn>
                <a:cxn ang="0">
                  <a:pos x="25" y="24"/>
                </a:cxn>
                <a:cxn ang="0">
                  <a:pos x="16" y="15"/>
                </a:cxn>
                <a:cxn ang="0">
                  <a:pos x="7" y="7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4" h="99">
                  <a:moveTo>
                    <a:pt x="0" y="0"/>
                  </a:moveTo>
                  <a:lnTo>
                    <a:pt x="0" y="98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2" y="92"/>
                  </a:lnTo>
                  <a:lnTo>
                    <a:pt x="4" y="88"/>
                  </a:lnTo>
                  <a:lnTo>
                    <a:pt x="5" y="83"/>
                  </a:lnTo>
                  <a:lnTo>
                    <a:pt x="8" y="78"/>
                  </a:lnTo>
                  <a:lnTo>
                    <a:pt x="11" y="73"/>
                  </a:lnTo>
                  <a:lnTo>
                    <a:pt x="13" y="68"/>
                  </a:lnTo>
                  <a:lnTo>
                    <a:pt x="16" y="63"/>
                  </a:lnTo>
                  <a:lnTo>
                    <a:pt x="18" y="61"/>
                  </a:lnTo>
                  <a:lnTo>
                    <a:pt x="21" y="61"/>
                  </a:lnTo>
                  <a:lnTo>
                    <a:pt x="24" y="61"/>
                  </a:lnTo>
                  <a:lnTo>
                    <a:pt x="27" y="62"/>
                  </a:lnTo>
                  <a:lnTo>
                    <a:pt x="31" y="63"/>
                  </a:lnTo>
                  <a:lnTo>
                    <a:pt x="36" y="63"/>
                  </a:lnTo>
                  <a:lnTo>
                    <a:pt x="41" y="62"/>
                  </a:lnTo>
                  <a:lnTo>
                    <a:pt x="47" y="60"/>
                  </a:lnTo>
                  <a:lnTo>
                    <a:pt x="50" y="58"/>
                  </a:lnTo>
                  <a:lnTo>
                    <a:pt x="51" y="57"/>
                  </a:lnTo>
                  <a:lnTo>
                    <a:pt x="53" y="54"/>
                  </a:lnTo>
                  <a:lnTo>
                    <a:pt x="53" y="53"/>
                  </a:lnTo>
                  <a:lnTo>
                    <a:pt x="52" y="52"/>
                  </a:lnTo>
                  <a:lnTo>
                    <a:pt x="51" y="51"/>
                  </a:lnTo>
                  <a:lnTo>
                    <a:pt x="51" y="50"/>
                  </a:lnTo>
                  <a:lnTo>
                    <a:pt x="49" y="48"/>
                  </a:lnTo>
                  <a:lnTo>
                    <a:pt x="43" y="42"/>
                  </a:lnTo>
                  <a:lnTo>
                    <a:pt x="34" y="34"/>
                  </a:lnTo>
                  <a:lnTo>
                    <a:pt x="25" y="24"/>
                  </a:lnTo>
                  <a:lnTo>
                    <a:pt x="16" y="15"/>
                  </a:lnTo>
                  <a:lnTo>
                    <a:pt x="7" y="7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57" name="Freeform 69"/>
            <p:cNvSpPr>
              <a:spLocks/>
            </p:cNvSpPr>
            <p:nvPr/>
          </p:nvSpPr>
          <p:spPr bwMode="auto">
            <a:xfrm>
              <a:off x="748" y="3252"/>
              <a:ext cx="55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7"/>
                </a:cxn>
                <a:cxn ang="0">
                  <a:pos x="1" y="95"/>
                </a:cxn>
                <a:cxn ang="0">
                  <a:pos x="3" y="93"/>
                </a:cxn>
                <a:cxn ang="0">
                  <a:pos x="4" y="88"/>
                </a:cxn>
                <a:cxn ang="0">
                  <a:pos x="6" y="84"/>
                </a:cxn>
                <a:cxn ang="0">
                  <a:pos x="9" y="79"/>
                </a:cxn>
                <a:cxn ang="0">
                  <a:pos x="12" y="73"/>
                </a:cxn>
                <a:cxn ang="0">
                  <a:pos x="14" y="68"/>
                </a:cxn>
                <a:cxn ang="0">
                  <a:pos x="16" y="63"/>
                </a:cxn>
                <a:cxn ang="0">
                  <a:pos x="19" y="62"/>
                </a:cxn>
                <a:cxn ang="0">
                  <a:pos x="22" y="61"/>
                </a:cxn>
                <a:cxn ang="0">
                  <a:pos x="25" y="62"/>
                </a:cxn>
                <a:cxn ang="0">
                  <a:pos x="29" y="63"/>
                </a:cxn>
                <a:cxn ang="0">
                  <a:pos x="33" y="63"/>
                </a:cxn>
                <a:cxn ang="0">
                  <a:pos x="37" y="63"/>
                </a:cxn>
                <a:cxn ang="0">
                  <a:pos x="43" y="63"/>
                </a:cxn>
                <a:cxn ang="0">
                  <a:pos x="48" y="61"/>
                </a:cxn>
                <a:cxn ang="0">
                  <a:pos x="51" y="58"/>
                </a:cxn>
                <a:cxn ang="0">
                  <a:pos x="53" y="57"/>
                </a:cxn>
                <a:cxn ang="0">
                  <a:pos x="54" y="55"/>
                </a:cxn>
                <a:cxn ang="0">
                  <a:pos x="54" y="53"/>
                </a:cxn>
                <a:cxn ang="0">
                  <a:pos x="54" y="52"/>
                </a:cxn>
                <a:cxn ang="0">
                  <a:pos x="53" y="51"/>
                </a:cxn>
                <a:cxn ang="0">
                  <a:pos x="53" y="50"/>
                </a:cxn>
                <a:cxn ang="0">
                  <a:pos x="50" y="48"/>
                </a:cxn>
                <a:cxn ang="0">
                  <a:pos x="44" y="42"/>
                </a:cxn>
                <a:cxn ang="0">
                  <a:pos x="36" y="34"/>
                </a:cxn>
                <a:cxn ang="0">
                  <a:pos x="26" y="24"/>
                </a:cxn>
                <a:cxn ang="0">
                  <a:pos x="16" y="15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5" h="99">
                  <a:moveTo>
                    <a:pt x="0" y="0"/>
                  </a:moveTo>
                  <a:lnTo>
                    <a:pt x="0" y="98"/>
                  </a:lnTo>
                  <a:lnTo>
                    <a:pt x="0" y="97"/>
                  </a:lnTo>
                  <a:lnTo>
                    <a:pt x="1" y="95"/>
                  </a:lnTo>
                  <a:lnTo>
                    <a:pt x="3" y="93"/>
                  </a:lnTo>
                  <a:lnTo>
                    <a:pt x="4" y="88"/>
                  </a:lnTo>
                  <a:lnTo>
                    <a:pt x="6" y="84"/>
                  </a:lnTo>
                  <a:lnTo>
                    <a:pt x="9" y="79"/>
                  </a:lnTo>
                  <a:lnTo>
                    <a:pt x="12" y="73"/>
                  </a:lnTo>
                  <a:lnTo>
                    <a:pt x="14" y="68"/>
                  </a:lnTo>
                  <a:lnTo>
                    <a:pt x="16" y="63"/>
                  </a:lnTo>
                  <a:lnTo>
                    <a:pt x="19" y="62"/>
                  </a:lnTo>
                  <a:lnTo>
                    <a:pt x="22" y="61"/>
                  </a:lnTo>
                  <a:lnTo>
                    <a:pt x="25" y="62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3"/>
                  </a:lnTo>
                  <a:lnTo>
                    <a:pt x="43" y="63"/>
                  </a:lnTo>
                  <a:lnTo>
                    <a:pt x="48" y="61"/>
                  </a:lnTo>
                  <a:lnTo>
                    <a:pt x="51" y="58"/>
                  </a:lnTo>
                  <a:lnTo>
                    <a:pt x="53" y="57"/>
                  </a:lnTo>
                  <a:lnTo>
                    <a:pt x="54" y="55"/>
                  </a:lnTo>
                  <a:lnTo>
                    <a:pt x="54" y="53"/>
                  </a:lnTo>
                  <a:lnTo>
                    <a:pt x="54" y="52"/>
                  </a:lnTo>
                  <a:lnTo>
                    <a:pt x="53" y="51"/>
                  </a:lnTo>
                  <a:lnTo>
                    <a:pt x="53" y="50"/>
                  </a:lnTo>
                  <a:lnTo>
                    <a:pt x="50" y="48"/>
                  </a:lnTo>
                  <a:lnTo>
                    <a:pt x="44" y="42"/>
                  </a:lnTo>
                  <a:lnTo>
                    <a:pt x="36" y="34"/>
                  </a:lnTo>
                  <a:lnTo>
                    <a:pt x="26" y="24"/>
                  </a:lnTo>
                  <a:lnTo>
                    <a:pt x="16" y="15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58" name="Freeform 70"/>
            <p:cNvSpPr>
              <a:spLocks/>
            </p:cNvSpPr>
            <p:nvPr/>
          </p:nvSpPr>
          <p:spPr bwMode="auto">
            <a:xfrm>
              <a:off x="727" y="3122"/>
              <a:ext cx="545" cy="181"/>
            </a:xfrm>
            <a:custGeom>
              <a:avLst/>
              <a:gdLst/>
              <a:ahLst/>
              <a:cxnLst>
                <a:cxn ang="0">
                  <a:pos x="544" y="65"/>
                </a:cxn>
                <a:cxn ang="0">
                  <a:pos x="461" y="0"/>
                </a:cxn>
                <a:cxn ang="0">
                  <a:pos x="0" y="115"/>
                </a:cxn>
                <a:cxn ang="0">
                  <a:pos x="82" y="180"/>
                </a:cxn>
                <a:cxn ang="0">
                  <a:pos x="544" y="65"/>
                </a:cxn>
              </a:cxnLst>
              <a:rect l="0" t="0" r="r" b="b"/>
              <a:pathLst>
                <a:path w="545" h="181">
                  <a:moveTo>
                    <a:pt x="544" y="65"/>
                  </a:moveTo>
                  <a:lnTo>
                    <a:pt x="461" y="0"/>
                  </a:lnTo>
                  <a:lnTo>
                    <a:pt x="0" y="115"/>
                  </a:lnTo>
                  <a:lnTo>
                    <a:pt x="82" y="180"/>
                  </a:lnTo>
                  <a:lnTo>
                    <a:pt x="544" y="65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59" name="Freeform 71"/>
            <p:cNvSpPr>
              <a:spLocks/>
            </p:cNvSpPr>
            <p:nvPr/>
          </p:nvSpPr>
          <p:spPr bwMode="auto">
            <a:xfrm>
              <a:off x="728" y="3237"/>
              <a:ext cx="85" cy="76"/>
            </a:xfrm>
            <a:custGeom>
              <a:avLst/>
              <a:gdLst/>
              <a:ahLst/>
              <a:cxnLst>
                <a:cxn ang="0">
                  <a:pos x="84" y="64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84" y="75"/>
                </a:cxn>
                <a:cxn ang="0">
                  <a:pos x="84" y="64"/>
                </a:cxn>
              </a:cxnLst>
              <a:rect l="0" t="0" r="r" b="b"/>
              <a:pathLst>
                <a:path w="85" h="76">
                  <a:moveTo>
                    <a:pt x="84" y="64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84" y="75"/>
                  </a:lnTo>
                  <a:lnTo>
                    <a:pt x="84" y="64"/>
                  </a:lnTo>
                </a:path>
              </a:pathLst>
            </a:custGeom>
            <a:solidFill>
              <a:srgbClr val="AE831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60" name="Freeform 72"/>
            <p:cNvSpPr>
              <a:spLocks/>
            </p:cNvSpPr>
            <p:nvPr/>
          </p:nvSpPr>
          <p:spPr bwMode="auto">
            <a:xfrm>
              <a:off x="812" y="3187"/>
              <a:ext cx="460" cy="126"/>
            </a:xfrm>
            <a:custGeom>
              <a:avLst/>
              <a:gdLst/>
              <a:ahLst/>
              <a:cxnLst>
                <a:cxn ang="0">
                  <a:pos x="459" y="11"/>
                </a:cxn>
                <a:cxn ang="0">
                  <a:pos x="459" y="0"/>
                </a:cxn>
                <a:cxn ang="0">
                  <a:pos x="0" y="113"/>
                </a:cxn>
                <a:cxn ang="0">
                  <a:pos x="0" y="125"/>
                </a:cxn>
                <a:cxn ang="0">
                  <a:pos x="459" y="11"/>
                </a:cxn>
              </a:cxnLst>
              <a:rect l="0" t="0" r="r" b="b"/>
              <a:pathLst>
                <a:path w="460" h="126">
                  <a:moveTo>
                    <a:pt x="459" y="11"/>
                  </a:moveTo>
                  <a:lnTo>
                    <a:pt x="459" y="0"/>
                  </a:lnTo>
                  <a:lnTo>
                    <a:pt x="0" y="113"/>
                  </a:lnTo>
                  <a:lnTo>
                    <a:pt x="0" y="125"/>
                  </a:lnTo>
                  <a:lnTo>
                    <a:pt x="459" y="11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61" name="Freeform 73"/>
            <p:cNvSpPr>
              <a:spLocks/>
            </p:cNvSpPr>
            <p:nvPr/>
          </p:nvSpPr>
          <p:spPr bwMode="auto">
            <a:xfrm>
              <a:off x="824" y="3137"/>
              <a:ext cx="121" cy="140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39"/>
                </a:cxn>
                <a:cxn ang="0">
                  <a:pos x="120" y="108"/>
                </a:cxn>
                <a:cxn ang="0">
                  <a:pos x="51" y="0"/>
                </a:cxn>
              </a:cxnLst>
              <a:rect l="0" t="0" r="r" b="b"/>
              <a:pathLst>
                <a:path w="121" h="140">
                  <a:moveTo>
                    <a:pt x="51" y="0"/>
                  </a:moveTo>
                  <a:lnTo>
                    <a:pt x="0" y="139"/>
                  </a:lnTo>
                  <a:lnTo>
                    <a:pt x="120" y="108"/>
                  </a:lnTo>
                  <a:lnTo>
                    <a:pt x="51" y="0"/>
                  </a:lnTo>
                </a:path>
              </a:pathLst>
            </a:custGeom>
            <a:solidFill>
              <a:srgbClr val="FFB74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62" name="Freeform 74"/>
            <p:cNvSpPr>
              <a:spLocks/>
            </p:cNvSpPr>
            <p:nvPr/>
          </p:nvSpPr>
          <p:spPr bwMode="auto">
            <a:xfrm>
              <a:off x="784" y="3137"/>
              <a:ext cx="92" cy="141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0" y="100"/>
                </a:cxn>
                <a:cxn ang="0">
                  <a:pos x="38" y="140"/>
                </a:cxn>
                <a:cxn ang="0">
                  <a:pos x="91" y="0"/>
                </a:cxn>
              </a:cxnLst>
              <a:rect l="0" t="0" r="r" b="b"/>
              <a:pathLst>
                <a:path w="92" h="141">
                  <a:moveTo>
                    <a:pt x="91" y="0"/>
                  </a:moveTo>
                  <a:lnTo>
                    <a:pt x="0" y="100"/>
                  </a:lnTo>
                  <a:lnTo>
                    <a:pt x="38" y="140"/>
                  </a:lnTo>
                  <a:lnTo>
                    <a:pt x="91" y="0"/>
                  </a:lnTo>
                </a:path>
              </a:pathLst>
            </a:custGeom>
            <a:solidFill>
              <a:srgbClr val="D781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63" name="Freeform 75"/>
            <p:cNvSpPr>
              <a:spLocks/>
            </p:cNvSpPr>
            <p:nvPr/>
          </p:nvSpPr>
          <p:spPr bwMode="auto">
            <a:xfrm>
              <a:off x="976" y="3117"/>
              <a:ext cx="94" cy="12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121"/>
                </a:cxn>
                <a:cxn ang="0">
                  <a:pos x="93" y="97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94" h="122">
                  <a:moveTo>
                    <a:pt x="0" y="23"/>
                  </a:moveTo>
                  <a:lnTo>
                    <a:pt x="0" y="121"/>
                  </a:lnTo>
                  <a:lnTo>
                    <a:pt x="93" y="97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EDF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64" name="Freeform 76"/>
            <p:cNvSpPr>
              <a:spLocks/>
            </p:cNvSpPr>
            <p:nvPr/>
          </p:nvSpPr>
          <p:spPr bwMode="auto">
            <a:xfrm>
              <a:off x="946" y="3111"/>
              <a:ext cx="31" cy="1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30" y="127"/>
                </a:cxn>
                <a:cxn ang="0">
                  <a:pos x="30" y="29"/>
                </a:cxn>
                <a:cxn ang="0">
                  <a:pos x="0" y="0"/>
                </a:cxn>
              </a:cxnLst>
              <a:rect l="0" t="0" r="r" b="b"/>
              <a:pathLst>
                <a:path w="31" h="128">
                  <a:moveTo>
                    <a:pt x="0" y="0"/>
                  </a:moveTo>
                  <a:lnTo>
                    <a:pt x="0" y="98"/>
                  </a:lnTo>
                  <a:lnTo>
                    <a:pt x="30" y="127"/>
                  </a:lnTo>
                  <a:lnTo>
                    <a:pt x="30" y="29"/>
                  </a:lnTo>
                  <a:lnTo>
                    <a:pt x="0" y="0"/>
                  </a:lnTo>
                </a:path>
              </a:pathLst>
            </a:custGeom>
            <a:solidFill>
              <a:srgbClr val="ADA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65" name="Freeform 77"/>
            <p:cNvSpPr>
              <a:spLocks/>
            </p:cNvSpPr>
            <p:nvPr/>
          </p:nvSpPr>
          <p:spPr bwMode="auto">
            <a:xfrm>
              <a:off x="945" y="3089"/>
              <a:ext cx="125" cy="5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0" y="51"/>
                </a:cxn>
                <a:cxn ang="0">
                  <a:pos x="124" y="27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125" h="52">
                  <a:moveTo>
                    <a:pt x="0" y="23"/>
                  </a:moveTo>
                  <a:lnTo>
                    <a:pt x="30" y="51"/>
                  </a:lnTo>
                  <a:lnTo>
                    <a:pt x="124" y="27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FEFFB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66" name="Freeform 78"/>
            <p:cNvSpPr>
              <a:spLocks/>
            </p:cNvSpPr>
            <p:nvPr/>
          </p:nvSpPr>
          <p:spPr bwMode="auto">
            <a:xfrm>
              <a:off x="1093" y="3065"/>
              <a:ext cx="123" cy="132"/>
            </a:xfrm>
            <a:custGeom>
              <a:avLst/>
              <a:gdLst/>
              <a:ahLst/>
              <a:cxnLst>
                <a:cxn ang="0">
                  <a:pos x="61" y="129"/>
                </a:cxn>
                <a:cxn ang="0">
                  <a:pos x="73" y="125"/>
                </a:cxn>
                <a:cxn ang="0">
                  <a:pos x="84" y="118"/>
                </a:cxn>
                <a:cxn ang="0">
                  <a:pos x="94" y="110"/>
                </a:cxn>
                <a:cxn ang="0">
                  <a:pos x="103" y="100"/>
                </a:cxn>
                <a:cxn ang="0">
                  <a:pos x="111" y="88"/>
                </a:cxn>
                <a:cxn ang="0">
                  <a:pos x="116" y="75"/>
                </a:cxn>
                <a:cxn ang="0">
                  <a:pos x="120" y="63"/>
                </a:cxn>
                <a:cxn ang="0">
                  <a:pos x="122" y="50"/>
                </a:cxn>
                <a:cxn ang="0">
                  <a:pos x="120" y="37"/>
                </a:cxn>
                <a:cxn ang="0">
                  <a:pos x="116" y="26"/>
                </a:cxn>
                <a:cxn ang="0">
                  <a:pos x="111" y="16"/>
                </a:cxn>
                <a:cxn ang="0">
                  <a:pos x="103" y="9"/>
                </a:cxn>
                <a:cxn ang="0">
                  <a:pos x="94" y="4"/>
                </a:cxn>
                <a:cxn ang="0">
                  <a:pos x="84" y="0"/>
                </a:cxn>
                <a:cxn ang="0">
                  <a:pos x="73" y="0"/>
                </a:cxn>
                <a:cxn ang="0">
                  <a:pos x="61" y="1"/>
                </a:cxn>
                <a:cxn ang="0">
                  <a:pos x="48" y="5"/>
                </a:cxn>
                <a:cxn ang="0">
                  <a:pos x="36" y="12"/>
                </a:cxn>
                <a:cxn ang="0">
                  <a:pos x="26" y="20"/>
                </a:cxn>
                <a:cxn ang="0">
                  <a:pos x="17" y="30"/>
                </a:cxn>
                <a:cxn ang="0">
                  <a:pos x="10" y="41"/>
                </a:cxn>
                <a:cxn ang="0">
                  <a:pos x="4" y="54"/>
                </a:cxn>
                <a:cxn ang="0">
                  <a:pos x="0" y="66"/>
                </a:cxn>
                <a:cxn ang="0">
                  <a:pos x="0" y="80"/>
                </a:cxn>
                <a:cxn ang="0">
                  <a:pos x="0" y="92"/>
                </a:cxn>
                <a:cxn ang="0">
                  <a:pos x="4" y="104"/>
                </a:cxn>
                <a:cxn ang="0">
                  <a:pos x="10" y="113"/>
                </a:cxn>
                <a:cxn ang="0">
                  <a:pos x="17" y="120"/>
                </a:cxn>
                <a:cxn ang="0">
                  <a:pos x="26" y="126"/>
                </a:cxn>
                <a:cxn ang="0">
                  <a:pos x="36" y="130"/>
                </a:cxn>
                <a:cxn ang="0">
                  <a:pos x="48" y="131"/>
                </a:cxn>
                <a:cxn ang="0">
                  <a:pos x="61" y="129"/>
                </a:cxn>
              </a:cxnLst>
              <a:rect l="0" t="0" r="r" b="b"/>
              <a:pathLst>
                <a:path w="123" h="132">
                  <a:moveTo>
                    <a:pt x="61" y="129"/>
                  </a:moveTo>
                  <a:lnTo>
                    <a:pt x="73" y="125"/>
                  </a:lnTo>
                  <a:lnTo>
                    <a:pt x="84" y="118"/>
                  </a:lnTo>
                  <a:lnTo>
                    <a:pt x="94" y="110"/>
                  </a:lnTo>
                  <a:lnTo>
                    <a:pt x="103" y="100"/>
                  </a:lnTo>
                  <a:lnTo>
                    <a:pt x="111" y="88"/>
                  </a:lnTo>
                  <a:lnTo>
                    <a:pt x="116" y="75"/>
                  </a:lnTo>
                  <a:lnTo>
                    <a:pt x="120" y="63"/>
                  </a:lnTo>
                  <a:lnTo>
                    <a:pt x="122" y="50"/>
                  </a:lnTo>
                  <a:lnTo>
                    <a:pt x="120" y="37"/>
                  </a:lnTo>
                  <a:lnTo>
                    <a:pt x="116" y="26"/>
                  </a:lnTo>
                  <a:lnTo>
                    <a:pt x="111" y="16"/>
                  </a:lnTo>
                  <a:lnTo>
                    <a:pt x="103" y="9"/>
                  </a:lnTo>
                  <a:lnTo>
                    <a:pt x="94" y="4"/>
                  </a:lnTo>
                  <a:lnTo>
                    <a:pt x="84" y="0"/>
                  </a:lnTo>
                  <a:lnTo>
                    <a:pt x="73" y="0"/>
                  </a:lnTo>
                  <a:lnTo>
                    <a:pt x="61" y="1"/>
                  </a:lnTo>
                  <a:lnTo>
                    <a:pt x="48" y="5"/>
                  </a:lnTo>
                  <a:lnTo>
                    <a:pt x="36" y="12"/>
                  </a:lnTo>
                  <a:lnTo>
                    <a:pt x="26" y="20"/>
                  </a:lnTo>
                  <a:lnTo>
                    <a:pt x="17" y="30"/>
                  </a:lnTo>
                  <a:lnTo>
                    <a:pt x="10" y="41"/>
                  </a:lnTo>
                  <a:lnTo>
                    <a:pt x="4" y="54"/>
                  </a:lnTo>
                  <a:lnTo>
                    <a:pt x="0" y="66"/>
                  </a:lnTo>
                  <a:lnTo>
                    <a:pt x="0" y="80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10" y="113"/>
                  </a:lnTo>
                  <a:lnTo>
                    <a:pt x="17" y="120"/>
                  </a:lnTo>
                  <a:lnTo>
                    <a:pt x="26" y="126"/>
                  </a:lnTo>
                  <a:lnTo>
                    <a:pt x="36" y="130"/>
                  </a:lnTo>
                  <a:lnTo>
                    <a:pt x="48" y="131"/>
                  </a:lnTo>
                  <a:lnTo>
                    <a:pt x="61" y="129"/>
                  </a:lnTo>
                </a:path>
              </a:pathLst>
            </a:custGeom>
            <a:solidFill>
              <a:srgbClr val="B0F8F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67" name="Freeform 79"/>
            <p:cNvSpPr>
              <a:spLocks/>
            </p:cNvSpPr>
            <p:nvPr/>
          </p:nvSpPr>
          <p:spPr bwMode="auto">
            <a:xfrm>
              <a:off x="1107" y="3091"/>
              <a:ext cx="106" cy="103"/>
            </a:xfrm>
            <a:custGeom>
              <a:avLst/>
              <a:gdLst/>
              <a:ahLst/>
              <a:cxnLst>
                <a:cxn ang="0">
                  <a:pos x="37" y="102"/>
                </a:cxn>
                <a:cxn ang="0">
                  <a:pos x="39" y="102"/>
                </a:cxn>
                <a:cxn ang="0">
                  <a:pos x="43" y="101"/>
                </a:cxn>
                <a:cxn ang="0">
                  <a:pos x="48" y="100"/>
                </a:cxn>
                <a:cxn ang="0">
                  <a:pos x="53" y="97"/>
                </a:cxn>
                <a:cxn ang="0">
                  <a:pos x="59" y="95"/>
                </a:cxn>
                <a:cxn ang="0">
                  <a:pos x="65" y="92"/>
                </a:cxn>
                <a:cxn ang="0">
                  <a:pos x="72" y="87"/>
                </a:cxn>
                <a:cxn ang="0">
                  <a:pos x="78" y="82"/>
                </a:cxn>
                <a:cxn ang="0">
                  <a:pos x="84" y="75"/>
                </a:cxn>
                <a:cxn ang="0">
                  <a:pos x="89" y="69"/>
                </a:cxn>
                <a:cxn ang="0">
                  <a:pos x="93" y="64"/>
                </a:cxn>
                <a:cxn ang="0">
                  <a:pos x="95" y="60"/>
                </a:cxn>
                <a:cxn ang="0">
                  <a:pos x="97" y="56"/>
                </a:cxn>
                <a:cxn ang="0">
                  <a:pos x="99" y="53"/>
                </a:cxn>
                <a:cxn ang="0">
                  <a:pos x="99" y="50"/>
                </a:cxn>
                <a:cxn ang="0">
                  <a:pos x="101" y="48"/>
                </a:cxn>
                <a:cxn ang="0">
                  <a:pos x="104" y="36"/>
                </a:cxn>
                <a:cxn ang="0">
                  <a:pos x="105" y="26"/>
                </a:cxn>
                <a:cxn ang="0">
                  <a:pos x="105" y="18"/>
                </a:cxn>
                <a:cxn ang="0">
                  <a:pos x="103" y="11"/>
                </a:cxn>
                <a:cxn ang="0">
                  <a:pos x="102" y="6"/>
                </a:cxn>
                <a:cxn ang="0">
                  <a:pos x="99" y="2"/>
                </a:cxn>
                <a:cxn ang="0">
                  <a:pos x="98" y="0"/>
                </a:cxn>
                <a:cxn ang="0">
                  <a:pos x="98" y="1"/>
                </a:cxn>
                <a:cxn ang="0">
                  <a:pos x="99" y="6"/>
                </a:cxn>
                <a:cxn ang="0">
                  <a:pos x="98" y="14"/>
                </a:cxn>
                <a:cxn ang="0">
                  <a:pos x="96" y="23"/>
                </a:cxn>
                <a:cxn ang="0">
                  <a:pos x="93" y="34"/>
                </a:cxn>
                <a:cxn ang="0">
                  <a:pos x="87" y="46"/>
                </a:cxn>
                <a:cxn ang="0">
                  <a:pos x="77" y="58"/>
                </a:cxn>
                <a:cxn ang="0">
                  <a:pos x="63" y="71"/>
                </a:cxn>
                <a:cxn ang="0">
                  <a:pos x="60" y="73"/>
                </a:cxn>
                <a:cxn ang="0">
                  <a:pos x="55" y="76"/>
                </a:cxn>
                <a:cxn ang="0">
                  <a:pos x="51" y="78"/>
                </a:cxn>
                <a:cxn ang="0">
                  <a:pos x="46" y="81"/>
                </a:cxn>
                <a:cxn ang="0">
                  <a:pos x="40" y="83"/>
                </a:cxn>
                <a:cxn ang="0">
                  <a:pos x="35" y="86"/>
                </a:cxn>
                <a:cxn ang="0">
                  <a:pos x="29" y="87"/>
                </a:cxn>
                <a:cxn ang="0">
                  <a:pos x="22" y="88"/>
                </a:cxn>
                <a:cxn ang="0">
                  <a:pos x="16" y="89"/>
                </a:cxn>
                <a:cxn ang="0">
                  <a:pos x="11" y="89"/>
                </a:cxn>
                <a:cxn ang="0">
                  <a:pos x="8" y="89"/>
                </a:cxn>
                <a:cxn ang="0">
                  <a:pos x="5" y="89"/>
                </a:cxn>
                <a:cxn ang="0">
                  <a:pos x="2" y="89"/>
                </a:cxn>
                <a:cxn ang="0">
                  <a:pos x="1" y="89"/>
                </a:cxn>
                <a:cxn ang="0">
                  <a:pos x="0" y="89"/>
                </a:cxn>
                <a:cxn ang="0">
                  <a:pos x="1" y="91"/>
                </a:cxn>
                <a:cxn ang="0">
                  <a:pos x="3" y="92"/>
                </a:cxn>
                <a:cxn ang="0">
                  <a:pos x="6" y="95"/>
                </a:cxn>
                <a:cxn ang="0">
                  <a:pos x="11" y="97"/>
                </a:cxn>
                <a:cxn ang="0">
                  <a:pos x="17" y="99"/>
                </a:cxn>
                <a:cxn ang="0">
                  <a:pos x="26" y="101"/>
                </a:cxn>
                <a:cxn ang="0">
                  <a:pos x="37" y="102"/>
                </a:cxn>
              </a:cxnLst>
              <a:rect l="0" t="0" r="r" b="b"/>
              <a:pathLst>
                <a:path w="106" h="103">
                  <a:moveTo>
                    <a:pt x="37" y="102"/>
                  </a:moveTo>
                  <a:lnTo>
                    <a:pt x="39" y="102"/>
                  </a:lnTo>
                  <a:lnTo>
                    <a:pt x="43" y="101"/>
                  </a:lnTo>
                  <a:lnTo>
                    <a:pt x="48" y="100"/>
                  </a:lnTo>
                  <a:lnTo>
                    <a:pt x="53" y="97"/>
                  </a:lnTo>
                  <a:lnTo>
                    <a:pt x="59" y="95"/>
                  </a:lnTo>
                  <a:lnTo>
                    <a:pt x="65" y="92"/>
                  </a:lnTo>
                  <a:lnTo>
                    <a:pt x="72" y="87"/>
                  </a:lnTo>
                  <a:lnTo>
                    <a:pt x="78" y="82"/>
                  </a:lnTo>
                  <a:lnTo>
                    <a:pt x="84" y="75"/>
                  </a:lnTo>
                  <a:lnTo>
                    <a:pt x="89" y="69"/>
                  </a:lnTo>
                  <a:lnTo>
                    <a:pt x="93" y="64"/>
                  </a:lnTo>
                  <a:lnTo>
                    <a:pt x="95" y="60"/>
                  </a:lnTo>
                  <a:lnTo>
                    <a:pt x="97" y="56"/>
                  </a:lnTo>
                  <a:lnTo>
                    <a:pt x="99" y="53"/>
                  </a:lnTo>
                  <a:lnTo>
                    <a:pt x="99" y="50"/>
                  </a:lnTo>
                  <a:lnTo>
                    <a:pt x="101" y="48"/>
                  </a:lnTo>
                  <a:lnTo>
                    <a:pt x="104" y="36"/>
                  </a:lnTo>
                  <a:lnTo>
                    <a:pt x="105" y="26"/>
                  </a:lnTo>
                  <a:lnTo>
                    <a:pt x="105" y="18"/>
                  </a:lnTo>
                  <a:lnTo>
                    <a:pt x="103" y="11"/>
                  </a:lnTo>
                  <a:lnTo>
                    <a:pt x="102" y="6"/>
                  </a:lnTo>
                  <a:lnTo>
                    <a:pt x="99" y="2"/>
                  </a:lnTo>
                  <a:lnTo>
                    <a:pt x="98" y="0"/>
                  </a:lnTo>
                  <a:lnTo>
                    <a:pt x="98" y="1"/>
                  </a:lnTo>
                  <a:lnTo>
                    <a:pt x="99" y="6"/>
                  </a:lnTo>
                  <a:lnTo>
                    <a:pt x="98" y="14"/>
                  </a:lnTo>
                  <a:lnTo>
                    <a:pt x="96" y="23"/>
                  </a:lnTo>
                  <a:lnTo>
                    <a:pt x="93" y="34"/>
                  </a:lnTo>
                  <a:lnTo>
                    <a:pt x="87" y="46"/>
                  </a:lnTo>
                  <a:lnTo>
                    <a:pt x="77" y="58"/>
                  </a:lnTo>
                  <a:lnTo>
                    <a:pt x="63" y="71"/>
                  </a:lnTo>
                  <a:lnTo>
                    <a:pt x="60" y="73"/>
                  </a:lnTo>
                  <a:lnTo>
                    <a:pt x="55" y="76"/>
                  </a:lnTo>
                  <a:lnTo>
                    <a:pt x="51" y="78"/>
                  </a:lnTo>
                  <a:lnTo>
                    <a:pt x="46" y="81"/>
                  </a:lnTo>
                  <a:lnTo>
                    <a:pt x="40" y="83"/>
                  </a:lnTo>
                  <a:lnTo>
                    <a:pt x="35" y="86"/>
                  </a:lnTo>
                  <a:lnTo>
                    <a:pt x="29" y="87"/>
                  </a:lnTo>
                  <a:lnTo>
                    <a:pt x="22" y="88"/>
                  </a:lnTo>
                  <a:lnTo>
                    <a:pt x="16" y="89"/>
                  </a:lnTo>
                  <a:lnTo>
                    <a:pt x="11" y="89"/>
                  </a:lnTo>
                  <a:lnTo>
                    <a:pt x="8" y="89"/>
                  </a:lnTo>
                  <a:lnTo>
                    <a:pt x="5" y="89"/>
                  </a:lnTo>
                  <a:lnTo>
                    <a:pt x="2" y="89"/>
                  </a:lnTo>
                  <a:lnTo>
                    <a:pt x="1" y="89"/>
                  </a:lnTo>
                  <a:lnTo>
                    <a:pt x="0" y="89"/>
                  </a:lnTo>
                  <a:lnTo>
                    <a:pt x="1" y="91"/>
                  </a:lnTo>
                  <a:lnTo>
                    <a:pt x="3" y="92"/>
                  </a:lnTo>
                  <a:lnTo>
                    <a:pt x="6" y="95"/>
                  </a:lnTo>
                  <a:lnTo>
                    <a:pt x="11" y="97"/>
                  </a:lnTo>
                  <a:lnTo>
                    <a:pt x="17" y="99"/>
                  </a:lnTo>
                  <a:lnTo>
                    <a:pt x="26" y="101"/>
                  </a:lnTo>
                  <a:lnTo>
                    <a:pt x="37" y="102"/>
                  </a:lnTo>
                </a:path>
              </a:pathLst>
            </a:custGeom>
            <a:solidFill>
              <a:srgbClr val="11B3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91568" name="Rectangle 80"/>
          <p:cNvSpPr>
            <a:spLocks noChangeArrowheads="1"/>
          </p:cNvSpPr>
          <p:nvPr/>
        </p:nvSpPr>
        <p:spPr bwMode="auto">
          <a:xfrm>
            <a:off x="4569510" y="5257800"/>
            <a:ext cx="4264244" cy="1006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550" tIns="41275" rIns="82550" bIns="41275">
            <a:spAutoFit/>
          </a:bodyPr>
          <a:lstStyle/>
          <a:p>
            <a:pPr defTabSz="822325" eaLnBrk="0" hangingPunct="0">
              <a:spcBef>
                <a:spcPct val="50000"/>
              </a:spcBef>
            </a:pPr>
            <a:r>
              <a:rPr lang="en-US" altLang="zh-TW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Shipping Line; Delivery Line</a:t>
            </a:r>
          </a:p>
          <a:p>
            <a:pPr defTabSz="822325" eaLnBrk="0" hangingPunct="0">
              <a:spcBef>
                <a:spcPct val="50000"/>
              </a:spcBef>
            </a:pPr>
            <a:r>
              <a:rPr lang="en-US" altLang="zh-TW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 (</a:t>
            </a:r>
            <a:r>
              <a:rPr lang="zh-TW" altLang="en-US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出貨明細</a:t>
            </a:r>
            <a:r>
              <a:rPr lang="en-US" altLang="zh-TW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) </a:t>
            </a:r>
          </a:p>
        </p:txBody>
      </p:sp>
      <p:grpSp>
        <p:nvGrpSpPr>
          <p:cNvPr id="191569" name="Group 81"/>
          <p:cNvGrpSpPr>
            <a:grpSpLocks/>
          </p:cNvGrpSpPr>
          <p:nvPr/>
        </p:nvGrpSpPr>
        <p:grpSpPr bwMode="auto">
          <a:xfrm>
            <a:off x="4121150" y="4953000"/>
            <a:ext cx="498475" cy="1008063"/>
            <a:chOff x="2527" y="3040"/>
            <a:chExt cx="314" cy="635"/>
          </a:xfrm>
        </p:grpSpPr>
        <p:sp>
          <p:nvSpPr>
            <p:cNvPr id="191570" name="Freeform 82"/>
            <p:cNvSpPr>
              <a:spLocks/>
            </p:cNvSpPr>
            <p:nvPr/>
          </p:nvSpPr>
          <p:spPr bwMode="auto">
            <a:xfrm>
              <a:off x="2527" y="3048"/>
              <a:ext cx="292" cy="625"/>
            </a:xfrm>
            <a:custGeom>
              <a:avLst/>
              <a:gdLst/>
              <a:ahLst/>
              <a:cxnLst>
                <a:cxn ang="0">
                  <a:pos x="291" y="490"/>
                </a:cxn>
                <a:cxn ang="0">
                  <a:pos x="291" y="0"/>
                </a:cxn>
                <a:cxn ang="0">
                  <a:pos x="0" y="118"/>
                </a:cxn>
                <a:cxn ang="0">
                  <a:pos x="0" y="624"/>
                </a:cxn>
                <a:cxn ang="0">
                  <a:pos x="291" y="490"/>
                </a:cxn>
              </a:cxnLst>
              <a:rect l="0" t="0" r="r" b="b"/>
              <a:pathLst>
                <a:path w="292" h="625">
                  <a:moveTo>
                    <a:pt x="291" y="490"/>
                  </a:moveTo>
                  <a:lnTo>
                    <a:pt x="291" y="0"/>
                  </a:lnTo>
                  <a:lnTo>
                    <a:pt x="0" y="118"/>
                  </a:lnTo>
                  <a:lnTo>
                    <a:pt x="0" y="624"/>
                  </a:lnTo>
                  <a:lnTo>
                    <a:pt x="291" y="49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71" name="Freeform 83"/>
            <p:cNvSpPr>
              <a:spLocks/>
            </p:cNvSpPr>
            <p:nvPr/>
          </p:nvSpPr>
          <p:spPr bwMode="auto">
            <a:xfrm>
              <a:off x="2818" y="3040"/>
              <a:ext cx="23" cy="519"/>
            </a:xfrm>
            <a:custGeom>
              <a:avLst/>
              <a:gdLst/>
              <a:ahLst/>
              <a:cxnLst>
                <a:cxn ang="0">
                  <a:pos x="22" y="508"/>
                </a:cxn>
                <a:cxn ang="0">
                  <a:pos x="22" y="0"/>
                </a:cxn>
                <a:cxn ang="0">
                  <a:pos x="0" y="9"/>
                </a:cxn>
                <a:cxn ang="0">
                  <a:pos x="0" y="518"/>
                </a:cxn>
                <a:cxn ang="0">
                  <a:pos x="22" y="508"/>
                </a:cxn>
              </a:cxnLst>
              <a:rect l="0" t="0" r="r" b="b"/>
              <a:pathLst>
                <a:path w="23" h="519">
                  <a:moveTo>
                    <a:pt x="22" y="508"/>
                  </a:moveTo>
                  <a:lnTo>
                    <a:pt x="22" y="0"/>
                  </a:lnTo>
                  <a:lnTo>
                    <a:pt x="0" y="9"/>
                  </a:lnTo>
                  <a:lnTo>
                    <a:pt x="0" y="518"/>
                  </a:lnTo>
                  <a:lnTo>
                    <a:pt x="22" y="508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72" name="Freeform 84"/>
            <p:cNvSpPr>
              <a:spLocks/>
            </p:cNvSpPr>
            <p:nvPr/>
          </p:nvSpPr>
          <p:spPr bwMode="auto">
            <a:xfrm>
              <a:off x="2528" y="3535"/>
              <a:ext cx="313" cy="140"/>
            </a:xfrm>
            <a:custGeom>
              <a:avLst/>
              <a:gdLst/>
              <a:ahLst/>
              <a:cxnLst>
                <a:cxn ang="0">
                  <a:pos x="312" y="13"/>
                </a:cxn>
                <a:cxn ang="0">
                  <a:pos x="312" y="0"/>
                </a:cxn>
                <a:cxn ang="0">
                  <a:pos x="0" y="125"/>
                </a:cxn>
                <a:cxn ang="0">
                  <a:pos x="0" y="139"/>
                </a:cxn>
                <a:cxn ang="0">
                  <a:pos x="312" y="13"/>
                </a:cxn>
              </a:cxnLst>
              <a:rect l="0" t="0" r="r" b="b"/>
              <a:pathLst>
                <a:path w="313" h="140">
                  <a:moveTo>
                    <a:pt x="312" y="13"/>
                  </a:moveTo>
                  <a:lnTo>
                    <a:pt x="312" y="0"/>
                  </a:lnTo>
                  <a:lnTo>
                    <a:pt x="0" y="125"/>
                  </a:lnTo>
                  <a:lnTo>
                    <a:pt x="0" y="139"/>
                  </a:lnTo>
                  <a:lnTo>
                    <a:pt x="312" y="1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73" name="Freeform 85"/>
            <p:cNvSpPr>
              <a:spLocks/>
            </p:cNvSpPr>
            <p:nvPr/>
          </p:nvSpPr>
          <p:spPr bwMode="auto">
            <a:xfrm>
              <a:off x="2541" y="3052"/>
              <a:ext cx="292" cy="610"/>
            </a:xfrm>
            <a:custGeom>
              <a:avLst/>
              <a:gdLst/>
              <a:ahLst/>
              <a:cxnLst>
                <a:cxn ang="0">
                  <a:pos x="291" y="490"/>
                </a:cxn>
                <a:cxn ang="0">
                  <a:pos x="291" y="0"/>
                </a:cxn>
                <a:cxn ang="0">
                  <a:pos x="0" y="118"/>
                </a:cxn>
                <a:cxn ang="0">
                  <a:pos x="0" y="609"/>
                </a:cxn>
                <a:cxn ang="0">
                  <a:pos x="291" y="490"/>
                </a:cxn>
              </a:cxnLst>
              <a:rect l="0" t="0" r="r" b="b"/>
              <a:pathLst>
                <a:path w="292" h="610">
                  <a:moveTo>
                    <a:pt x="291" y="490"/>
                  </a:moveTo>
                  <a:lnTo>
                    <a:pt x="291" y="0"/>
                  </a:lnTo>
                  <a:lnTo>
                    <a:pt x="0" y="118"/>
                  </a:lnTo>
                  <a:lnTo>
                    <a:pt x="0" y="609"/>
                  </a:lnTo>
                  <a:lnTo>
                    <a:pt x="291" y="490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74" name="Freeform 86"/>
            <p:cNvSpPr>
              <a:spLocks/>
            </p:cNvSpPr>
            <p:nvPr/>
          </p:nvSpPr>
          <p:spPr bwMode="auto">
            <a:xfrm>
              <a:off x="2587" y="3163"/>
              <a:ext cx="207" cy="104"/>
            </a:xfrm>
            <a:custGeom>
              <a:avLst/>
              <a:gdLst/>
              <a:ahLst/>
              <a:cxnLst>
                <a:cxn ang="0">
                  <a:pos x="206" y="16"/>
                </a:cxn>
                <a:cxn ang="0">
                  <a:pos x="206" y="0"/>
                </a:cxn>
                <a:cxn ang="0">
                  <a:pos x="0" y="86"/>
                </a:cxn>
                <a:cxn ang="0">
                  <a:pos x="0" y="103"/>
                </a:cxn>
                <a:cxn ang="0">
                  <a:pos x="206" y="16"/>
                </a:cxn>
              </a:cxnLst>
              <a:rect l="0" t="0" r="r" b="b"/>
              <a:pathLst>
                <a:path w="207" h="104">
                  <a:moveTo>
                    <a:pt x="206" y="16"/>
                  </a:moveTo>
                  <a:lnTo>
                    <a:pt x="206" y="0"/>
                  </a:lnTo>
                  <a:lnTo>
                    <a:pt x="0" y="86"/>
                  </a:lnTo>
                  <a:lnTo>
                    <a:pt x="0" y="103"/>
                  </a:lnTo>
                  <a:lnTo>
                    <a:pt x="206" y="16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75" name="Freeform 87"/>
            <p:cNvSpPr>
              <a:spLocks/>
            </p:cNvSpPr>
            <p:nvPr/>
          </p:nvSpPr>
          <p:spPr bwMode="auto">
            <a:xfrm>
              <a:off x="2587" y="3211"/>
              <a:ext cx="207" cy="104"/>
            </a:xfrm>
            <a:custGeom>
              <a:avLst/>
              <a:gdLst/>
              <a:ahLst/>
              <a:cxnLst>
                <a:cxn ang="0">
                  <a:pos x="206" y="16"/>
                </a:cxn>
                <a:cxn ang="0">
                  <a:pos x="206" y="0"/>
                </a:cxn>
                <a:cxn ang="0">
                  <a:pos x="0" y="86"/>
                </a:cxn>
                <a:cxn ang="0">
                  <a:pos x="0" y="103"/>
                </a:cxn>
                <a:cxn ang="0">
                  <a:pos x="206" y="16"/>
                </a:cxn>
              </a:cxnLst>
              <a:rect l="0" t="0" r="r" b="b"/>
              <a:pathLst>
                <a:path w="207" h="104">
                  <a:moveTo>
                    <a:pt x="206" y="16"/>
                  </a:moveTo>
                  <a:lnTo>
                    <a:pt x="206" y="0"/>
                  </a:lnTo>
                  <a:lnTo>
                    <a:pt x="0" y="86"/>
                  </a:lnTo>
                  <a:lnTo>
                    <a:pt x="0" y="103"/>
                  </a:lnTo>
                  <a:lnTo>
                    <a:pt x="206" y="16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76" name="Freeform 88"/>
            <p:cNvSpPr>
              <a:spLocks/>
            </p:cNvSpPr>
            <p:nvPr/>
          </p:nvSpPr>
          <p:spPr bwMode="auto">
            <a:xfrm>
              <a:off x="2587" y="3447"/>
              <a:ext cx="207" cy="104"/>
            </a:xfrm>
            <a:custGeom>
              <a:avLst/>
              <a:gdLst/>
              <a:ahLst/>
              <a:cxnLst>
                <a:cxn ang="0">
                  <a:pos x="206" y="16"/>
                </a:cxn>
                <a:cxn ang="0">
                  <a:pos x="206" y="0"/>
                </a:cxn>
                <a:cxn ang="0">
                  <a:pos x="0" y="86"/>
                </a:cxn>
                <a:cxn ang="0">
                  <a:pos x="0" y="103"/>
                </a:cxn>
                <a:cxn ang="0">
                  <a:pos x="206" y="16"/>
                </a:cxn>
              </a:cxnLst>
              <a:rect l="0" t="0" r="r" b="b"/>
              <a:pathLst>
                <a:path w="207" h="104">
                  <a:moveTo>
                    <a:pt x="206" y="16"/>
                  </a:moveTo>
                  <a:lnTo>
                    <a:pt x="206" y="0"/>
                  </a:lnTo>
                  <a:lnTo>
                    <a:pt x="0" y="86"/>
                  </a:lnTo>
                  <a:lnTo>
                    <a:pt x="0" y="103"/>
                  </a:lnTo>
                  <a:lnTo>
                    <a:pt x="206" y="16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77" name="Freeform 89"/>
            <p:cNvSpPr>
              <a:spLocks/>
            </p:cNvSpPr>
            <p:nvPr/>
          </p:nvSpPr>
          <p:spPr bwMode="auto">
            <a:xfrm>
              <a:off x="2587" y="3494"/>
              <a:ext cx="207" cy="104"/>
            </a:xfrm>
            <a:custGeom>
              <a:avLst/>
              <a:gdLst/>
              <a:ahLst/>
              <a:cxnLst>
                <a:cxn ang="0">
                  <a:pos x="206" y="16"/>
                </a:cxn>
                <a:cxn ang="0">
                  <a:pos x="206" y="0"/>
                </a:cxn>
                <a:cxn ang="0">
                  <a:pos x="0" y="86"/>
                </a:cxn>
                <a:cxn ang="0">
                  <a:pos x="0" y="103"/>
                </a:cxn>
                <a:cxn ang="0">
                  <a:pos x="206" y="16"/>
                </a:cxn>
              </a:cxnLst>
              <a:rect l="0" t="0" r="r" b="b"/>
              <a:pathLst>
                <a:path w="207" h="104">
                  <a:moveTo>
                    <a:pt x="206" y="16"/>
                  </a:moveTo>
                  <a:lnTo>
                    <a:pt x="206" y="0"/>
                  </a:lnTo>
                  <a:lnTo>
                    <a:pt x="0" y="86"/>
                  </a:lnTo>
                  <a:lnTo>
                    <a:pt x="0" y="103"/>
                  </a:lnTo>
                  <a:lnTo>
                    <a:pt x="206" y="16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78" name="Freeform 90"/>
            <p:cNvSpPr>
              <a:spLocks/>
            </p:cNvSpPr>
            <p:nvPr/>
          </p:nvSpPr>
          <p:spPr bwMode="auto">
            <a:xfrm>
              <a:off x="2587" y="3328"/>
              <a:ext cx="91" cy="56"/>
            </a:xfrm>
            <a:custGeom>
              <a:avLst/>
              <a:gdLst/>
              <a:ahLst/>
              <a:cxnLst>
                <a:cxn ang="0">
                  <a:pos x="90" y="16"/>
                </a:cxn>
                <a:cxn ang="0">
                  <a:pos x="90" y="0"/>
                </a:cxn>
                <a:cxn ang="0">
                  <a:pos x="0" y="38"/>
                </a:cxn>
                <a:cxn ang="0">
                  <a:pos x="0" y="55"/>
                </a:cxn>
                <a:cxn ang="0">
                  <a:pos x="90" y="16"/>
                </a:cxn>
              </a:cxnLst>
              <a:rect l="0" t="0" r="r" b="b"/>
              <a:pathLst>
                <a:path w="91" h="56">
                  <a:moveTo>
                    <a:pt x="90" y="16"/>
                  </a:moveTo>
                  <a:lnTo>
                    <a:pt x="90" y="0"/>
                  </a:lnTo>
                  <a:lnTo>
                    <a:pt x="0" y="38"/>
                  </a:lnTo>
                  <a:lnTo>
                    <a:pt x="0" y="55"/>
                  </a:lnTo>
                  <a:lnTo>
                    <a:pt x="90" y="16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79" name="Freeform 91"/>
            <p:cNvSpPr>
              <a:spLocks/>
            </p:cNvSpPr>
            <p:nvPr/>
          </p:nvSpPr>
          <p:spPr bwMode="auto">
            <a:xfrm>
              <a:off x="2587" y="3374"/>
              <a:ext cx="91" cy="57"/>
            </a:xfrm>
            <a:custGeom>
              <a:avLst/>
              <a:gdLst/>
              <a:ahLst/>
              <a:cxnLst>
                <a:cxn ang="0">
                  <a:pos x="90" y="16"/>
                </a:cxn>
                <a:cxn ang="0">
                  <a:pos x="90" y="0"/>
                </a:cxn>
                <a:cxn ang="0">
                  <a:pos x="0" y="39"/>
                </a:cxn>
                <a:cxn ang="0">
                  <a:pos x="0" y="56"/>
                </a:cxn>
                <a:cxn ang="0">
                  <a:pos x="90" y="16"/>
                </a:cxn>
              </a:cxnLst>
              <a:rect l="0" t="0" r="r" b="b"/>
              <a:pathLst>
                <a:path w="91" h="57">
                  <a:moveTo>
                    <a:pt x="90" y="16"/>
                  </a:moveTo>
                  <a:lnTo>
                    <a:pt x="90" y="0"/>
                  </a:lnTo>
                  <a:lnTo>
                    <a:pt x="0" y="39"/>
                  </a:lnTo>
                  <a:lnTo>
                    <a:pt x="0" y="56"/>
                  </a:lnTo>
                  <a:lnTo>
                    <a:pt x="90" y="16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80" name="Freeform 92"/>
            <p:cNvSpPr>
              <a:spLocks/>
            </p:cNvSpPr>
            <p:nvPr/>
          </p:nvSpPr>
          <p:spPr bwMode="auto">
            <a:xfrm>
              <a:off x="2587" y="3422"/>
              <a:ext cx="91" cy="57"/>
            </a:xfrm>
            <a:custGeom>
              <a:avLst/>
              <a:gdLst/>
              <a:ahLst/>
              <a:cxnLst>
                <a:cxn ang="0">
                  <a:pos x="90" y="16"/>
                </a:cxn>
                <a:cxn ang="0">
                  <a:pos x="90" y="0"/>
                </a:cxn>
                <a:cxn ang="0">
                  <a:pos x="0" y="39"/>
                </a:cxn>
                <a:cxn ang="0">
                  <a:pos x="0" y="56"/>
                </a:cxn>
                <a:cxn ang="0">
                  <a:pos x="90" y="16"/>
                </a:cxn>
              </a:cxnLst>
              <a:rect l="0" t="0" r="r" b="b"/>
              <a:pathLst>
                <a:path w="91" h="57">
                  <a:moveTo>
                    <a:pt x="90" y="16"/>
                  </a:moveTo>
                  <a:lnTo>
                    <a:pt x="90" y="0"/>
                  </a:lnTo>
                  <a:lnTo>
                    <a:pt x="0" y="39"/>
                  </a:lnTo>
                  <a:lnTo>
                    <a:pt x="0" y="56"/>
                  </a:lnTo>
                  <a:lnTo>
                    <a:pt x="90" y="16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81" name="Freeform 93"/>
            <p:cNvSpPr>
              <a:spLocks/>
            </p:cNvSpPr>
            <p:nvPr/>
          </p:nvSpPr>
          <p:spPr bwMode="auto">
            <a:xfrm>
              <a:off x="2704" y="3276"/>
              <a:ext cx="92" cy="56"/>
            </a:xfrm>
            <a:custGeom>
              <a:avLst/>
              <a:gdLst/>
              <a:ahLst/>
              <a:cxnLst>
                <a:cxn ang="0">
                  <a:pos x="91" y="16"/>
                </a:cxn>
                <a:cxn ang="0">
                  <a:pos x="91" y="0"/>
                </a:cxn>
                <a:cxn ang="0">
                  <a:pos x="0" y="38"/>
                </a:cxn>
                <a:cxn ang="0">
                  <a:pos x="0" y="55"/>
                </a:cxn>
                <a:cxn ang="0">
                  <a:pos x="91" y="16"/>
                </a:cxn>
              </a:cxnLst>
              <a:rect l="0" t="0" r="r" b="b"/>
              <a:pathLst>
                <a:path w="92" h="56">
                  <a:moveTo>
                    <a:pt x="91" y="16"/>
                  </a:moveTo>
                  <a:lnTo>
                    <a:pt x="91" y="0"/>
                  </a:lnTo>
                  <a:lnTo>
                    <a:pt x="0" y="38"/>
                  </a:lnTo>
                  <a:lnTo>
                    <a:pt x="0" y="55"/>
                  </a:lnTo>
                  <a:lnTo>
                    <a:pt x="91" y="16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82" name="Freeform 94"/>
            <p:cNvSpPr>
              <a:spLocks/>
            </p:cNvSpPr>
            <p:nvPr/>
          </p:nvSpPr>
          <p:spPr bwMode="auto">
            <a:xfrm>
              <a:off x="2704" y="3324"/>
              <a:ext cx="92" cy="56"/>
            </a:xfrm>
            <a:custGeom>
              <a:avLst/>
              <a:gdLst/>
              <a:ahLst/>
              <a:cxnLst>
                <a:cxn ang="0">
                  <a:pos x="91" y="16"/>
                </a:cxn>
                <a:cxn ang="0">
                  <a:pos x="91" y="0"/>
                </a:cxn>
                <a:cxn ang="0">
                  <a:pos x="0" y="38"/>
                </a:cxn>
                <a:cxn ang="0">
                  <a:pos x="0" y="55"/>
                </a:cxn>
                <a:cxn ang="0">
                  <a:pos x="91" y="16"/>
                </a:cxn>
              </a:cxnLst>
              <a:rect l="0" t="0" r="r" b="b"/>
              <a:pathLst>
                <a:path w="92" h="56">
                  <a:moveTo>
                    <a:pt x="91" y="16"/>
                  </a:moveTo>
                  <a:lnTo>
                    <a:pt x="91" y="0"/>
                  </a:lnTo>
                  <a:lnTo>
                    <a:pt x="0" y="38"/>
                  </a:lnTo>
                  <a:lnTo>
                    <a:pt x="0" y="55"/>
                  </a:lnTo>
                  <a:lnTo>
                    <a:pt x="91" y="16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583" name="Freeform 95"/>
            <p:cNvSpPr>
              <a:spLocks/>
            </p:cNvSpPr>
            <p:nvPr/>
          </p:nvSpPr>
          <p:spPr bwMode="auto">
            <a:xfrm>
              <a:off x="2704" y="3370"/>
              <a:ext cx="92" cy="57"/>
            </a:xfrm>
            <a:custGeom>
              <a:avLst/>
              <a:gdLst/>
              <a:ahLst/>
              <a:cxnLst>
                <a:cxn ang="0">
                  <a:pos x="91" y="16"/>
                </a:cxn>
                <a:cxn ang="0">
                  <a:pos x="91" y="0"/>
                </a:cxn>
                <a:cxn ang="0">
                  <a:pos x="0" y="39"/>
                </a:cxn>
                <a:cxn ang="0">
                  <a:pos x="0" y="56"/>
                </a:cxn>
                <a:cxn ang="0">
                  <a:pos x="91" y="16"/>
                </a:cxn>
              </a:cxnLst>
              <a:rect l="0" t="0" r="r" b="b"/>
              <a:pathLst>
                <a:path w="92" h="57">
                  <a:moveTo>
                    <a:pt x="91" y="16"/>
                  </a:moveTo>
                  <a:lnTo>
                    <a:pt x="91" y="0"/>
                  </a:lnTo>
                  <a:lnTo>
                    <a:pt x="0" y="39"/>
                  </a:lnTo>
                  <a:lnTo>
                    <a:pt x="0" y="56"/>
                  </a:lnTo>
                  <a:lnTo>
                    <a:pt x="91" y="16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91584" name="Line 96"/>
          <p:cNvSpPr>
            <a:spLocks noChangeShapeType="1"/>
          </p:cNvSpPr>
          <p:nvPr/>
        </p:nvSpPr>
        <p:spPr bwMode="auto">
          <a:xfrm>
            <a:off x="4349750" y="2667000"/>
            <a:ext cx="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1585" name="Line 97"/>
          <p:cNvSpPr>
            <a:spLocks noChangeShapeType="1"/>
          </p:cNvSpPr>
          <p:nvPr/>
        </p:nvSpPr>
        <p:spPr bwMode="auto">
          <a:xfrm>
            <a:off x="4349750" y="4343400"/>
            <a:ext cx="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1586" name="Rectangle 98"/>
          <p:cNvSpPr>
            <a:spLocks noChangeArrowheads="1"/>
          </p:cNvSpPr>
          <p:nvPr/>
        </p:nvSpPr>
        <p:spPr bwMode="auto">
          <a:xfrm>
            <a:off x="468313" y="2362200"/>
            <a:ext cx="3135312" cy="137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spcBef>
                <a:spcPct val="50000"/>
              </a:spcBef>
            </a:pPr>
            <a:r>
              <a:rPr lang="zh-TW" altLang="en-US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狀態</a:t>
            </a:r>
            <a:r>
              <a:rPr lang="en-US" altLang="zh-TW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defTabSz="822325" eaLnBrk="0" hangingPunct="0">
              <a:spcBef>
                <a:spcPct val="50000"/>
              </a:spcBef>
            </a:pPr>
            <a:r>
              <a:rPr lang="en-US" altLang="zh-TW" sz="24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Open, Planned, Closed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B8E3B-953A-4E28-B079-A7D4FC9843C0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揀貨流程</a:t>
            </a:r>
          </a:p>
        </p:txBody>
      </p:sp>
      <p:grpSp>
        <p:nvGrpSpPr>
          <p:cNvPr id="196611" name="Group 3"/>
          <p:cNvGrpSpPr>
            <a:grpSpLocks/>
          </p:cNvGrpSpPr>
          <p:nvPr/>
        </p:nvGrpSpPr>
        <p:grpSpPr bwMode="auto">
          <a:xfrm>
            <a:off x="539750" y="2044700"/>
            <a:ext cx="1219200" cy="1682750"/>
            <a:chOff x="3964" y="3035"/>
            <a:chExt cx="1034" cy="1512"/>
          </a:xfrm>
        </p:grpSpPr>
        <p:grpSp>
          <p:nvGrpSpPr>
            <p:cNvPr id="196612" name="Group 4"/>
            <p:cNvGrpSpPr>
              <a:grpSpLocks/>
            </p:cNvGrpSpPr>
            <p:nvPr/>
          </p:nvGrpSpPr>
          <p:grpSpPr bwMode="auto">
            <a:xfrm>
              <a:off x="4160" y="3035"/>
              <a:ext cx="712" cy="710"/>
              <a:chOff x="4160" y="3035"/>
              <a:chExt cx="712" cy="710"/>
            </a:xfrm>
          </p:grpSpPr>
          <p:grpSp>
            <p:nvGrpSpPr>
              <p:cNvPr id="196613" name="Group 5"/>
              <p:cNvGrpSpPr>
                <a:grpSpLocks/>
              </p:cNvGrpSpPr>
              <p:nvPr/>
            </p:nvGrpSpPr>
            <p:grpSpPr bwMode="auto">
              <a:xfrm>
                <a:off x="4160" y="3035"/>
                <a:ext cx="457" cy="482"/>
                <a:chOff x="4160" y="3035"/>
                <a:chExt cx="457" cy="482"/>
              </a:xfrm>
            </p:grpSpPr>
            <p:sp>
              <p:nvSpPr>
                <p:cNvPr id="196614" name="Freeform 6"/>
                <p:cNvSpPr>
                  <a:spLocks/>
                </p:cNvSpPr>
                <p:nvPr/>
              </p:nvSpPr>
              <p:spPr bwMode="auto">
                <a:xfrm>
                  <a:off x="4167" y="3298"/>
                  <a:ext cx="445" cy="219"/>
                </a:xfrm>
                <a:custGeom>
                  <a:avLst/>
                  <a:gdLst/>
                  <a:ahLst/>
                  <a:cxnLst>
                    <a:cxn ang="0">
                      <a:pos x="132" y="218"/>
                    </a:cxn>
                    <a:cxn ang="0">
                      <a:pos x="444" y="151"/>
                    </a:cxn>
                    <a:cxn ang="0">
                      <a:pos x="444" y="118"/>
                    </a:cxn>
                    <a:cxn ang="0">
                      <a:pos x="249" y="0"/>
                    </a:cxn>
                    <a:cxn ang="0">
                      <a:pos x="0" y="35"/>
                    </a:cxn>
                    <a:cxn ang="0">
                      <a:pos x="0" y="53"/>
                    </a:cxn>
                    <a:cxn ang="0">
                      <a:pos x="132" y="218"/>
                    </a:cxn>
                  </a:cxnLst>
                  <a:rect l="0" t="0" r="r" b="b"/>
                  <a:pathLst>
                    <a:path w="445" h="219">
                      <a:moveTo>
                        <a:pt x="132" y="218"/>
                      </a:moveTo>
                      <a:lnTo>
                        <a:pt x="444" y="151"/>
                      </a:lnTo>
                      <a:lnTo>
                        <a:pt x="444" y="118"/>
                      </a:lnTo>
                      <a:lnTo>
                        <a:pt x="249" y="0"/>
                      </a:lnTo>
                      <a:lnTo>
                        <a:pt x="0" y="35"/>
                      </a:lnTo>
                      <a:lnTo>
                        <a:pt x="0" y="53"/>
                      </a:lnTo>
                      <a:lnTo>
                        <a:pt x="132" y="218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15" name="Freeform 7"/>
                <p:cNvSpPr>
                  <a:spLocks/>
                </p:cNvSpPr>
                <p:nvPr/>
              </p:nvSpPr>
              <p:spPr bwMode="auto">
                <a:xfrm>
                  <a:off x="4160" y="3210"/>
                  <a:ext cx="457" cy="287"/>
                </a:xfrm>
                <a:custGeom>
                  <a:avLst/>
                  <a:gdLst/>
                  <a:ahLst/>
                  <a:cxnLst>
                    <a:cxn ang="0">
                      <a:pos x="138" y="286"/>
                    </a:cxn>
                    <a:cxn ang="0">
                      <a:pos x="456" y="219"/>
                    </a:cxn>
                    <a:cxn ang="0">
                      <a:pos x="456" y="123"/>
                    </a:cxn>
                    <a:cxn ang="0">
                      <a:pos x="237" y="0"/>
                    </a:cxn>
                    <a:cxn ang="0">
                      <a:pos x="0" y="40"/>
                    </a:cxn>
                    <a:cxn ang="0">
                      <a:pos x="0" y="113"/>
                    </a:cxn>
                    <a:cxn ang="0">
                      <a:pos x="138" y="286"/>
                    </a:cxn>
                  </a:cxnLst>
                  <a:rect l="0" t="0" r="r" b="b"/>
                  <a:pathLst>
                    <a:path w="457" h="287">
                      <a:moveTo>
                        <a:pt x="138" y="286"/>
                      </a:moveTo>
                      <a:lnTo>
                        <a:pt x="456" y="219"/>
                      </a:lnTo>
                      <a:lnTo>
                        <a:pt x="456" y="123"/>
                      </a:lnTo>
                      <a:lnTo>
                        <a:pt x="237" y="0"/>
                      </a:lnTo>
                      <a:lnTo>
                        <a:pt x="0" y="40"/>
                      </a:lnTo>
                      <a:lnTo>
                        <a:pt x="0" y="113"/>
                      </a:lnTo>
                      <a:lnTo>
                        <a:pt x="138" y="286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16" name="Freeform 8"/>
                <p:cNvSpPr>
                  <a:spLocks/>
                </p:cNvSpPr>
                <p:nvPr/>
              </p:nvSpPr>
              <p:spPr bwMode="auto">
                <a:xfrm>
                  <a:off x="4188" y="3048"/>
                  <a:ext cx="399" cy="322"/>
                </a:xfrm>
                <a:custGeom>
                  <a:avLst/>
                  <a:gdLst/>
                  <a:ahLst/>
                  <a:cxnLst>
                    <a:cxn ang="0">
                      <a:pos x="104" y="321"/>
                    </a:cxn>
                    <a:cxn ang="0">
                      <a:pos x="398" y="275"/>
                    </a:cxn>
                    <a:cxn ang="0">
                      <a:pos x="380" y="19"/>
                    </a:cxn>
                    <a:cxn ang="0">
                      <a:pos x="362" y="1"/>
                    </a:cxn>
                    <a:cxn ang="0">
                      <a:pos x="102" y="0"/>
                    </a:cxn>
                    <a:cxn ang="0">
                      <a:pos x="39" y="20"/>
                    </a:cxn>
                    <a:cxn ang="0">
                      <a:pos x="2" y="42"/>
                    </a:cxn>
                    <a:cxn ang="0">
                      <a:pos x="0" y="210"/>
                    </a:cxn>
                    <a:cxn ang="0">
                      <a:pos x="104" y="321"/>
                    </a:cxn>
                  </a:cxnLst>
                  <a:rect l="0" t="0" r="r" b="b"/>
                  <a:pathLst>
                    <a:path w="399" h="322">
                      <a:moveTo>
                        <a:pt x="104" y="321"/>
                      </a:moveTo>
                      <a:lnTo>
                        <a:pt x="398" y="275"/>
                      </a:lnTo>
                      <a:lnTo>
                        <a:pt x="380" y="19"/>
                      </a:lnTo>
                      <a:lnTo>
                        <a:pt x="362" y="1"/>
                      </a:lnTo>
                      <a:lnTo>
                        <a:pt x="102" y="0"/>
                      </a:lnTo>
                      <a:lnTo>
                        <a:pt x="39" y="20"/>
                      </a:lnTo>
                      <a:lnTo>
                        <a:pt x="2" y="42"/>
                      </a:lnTo>
                      <a:lnTo>
                        <a:pt x="0" y="210"/>
                      </a:lnTo>
                      <a:lnTo>
                        <a:pt x="104" y="321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17" name="Freeform 9"/>
                <p:cNvSpPr>
                  <a:spLocks/>
                </p:cNvSpPr>
                <p:nvPr/>
              </p:nvSpPr>
              <p:spPr bwMode="auto">
                <a:xfrm>
                  <a:off x="4165" y="3262"/>
                  <a:ext cx="140" cy="235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0" y="0"/>
                    </a:cxn>
                    <a:cxn ang="0">
                      <a:pos x="139" y="121"/>
                    </a:cxn>
                    <a:cxn ang="0">
                      <a:pos x="139" y="234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140" h="235">
                      <a:moveTo>
                        <a:pt x="0" y="72"/>
                      </a:moveTo>
                      <a:lnTo>
                        <a:pt x="0" y="0"/>
                      </a:lnTo>
                      <a:lnTo>
                        <a:pt x="139" y="121"/>
                      </a:lnTo>
                      <a:lnTo>
                        <a:pt x="139" y="234"/>
                      </a:lnTo>
                      <a:lnTo>
                        <a:pt x="0" y="72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18" name="Freeform 10"/>
                <p:cNvSpPr>
                  <a:spLocks/>
                </p:cNvSpPr>
                <p:nvPr/>
              </p:nvSpPr>
              <p:spPr bwMode="auto">
                <a:xfrm>
                  <a:off x="4185" y="3035"/>
                  <a:ext cx="407" cy="322"/>
                </a:xfrm>
                <a:custGeom>
                  <a:avLst/>
                  <a:gdLst/>
                  <a:ahLst/>
                  <a:cxnLst>
                    <a:cxn ang="0">
                      <a:pos x="51" y="250"/>
                    </a:cxn>
                    <a:cxn ang="0">
                      <a:pos x="112" y="321"/>
                    </a:cxn>
                    <a:cxn ang="0">
                      <a:pos x="406" y="275"/>
                    </a:cxn>
                    <a:cxn ang="0">
                      <a:pos x="387" y="18"/>
                    </a:cxn>
                    <a:cxn ang="0">
                      <a:pos x="369" y="0"/>
                    </a:cxn>
                    <a:cxn ang="0">
                      <a:pos x="110" y="0"/>
                    </a:cxn>
                    <a:cxn ang="0">
                      <a:pos x="46" y="20"/>
                    </a:cxn>
                    <a:cxn ang="0">
                      <a:pos x="9" y="22"/>
                    </a:cxn>
                    <a:cxn ang="0">
                      <a:pos x="0" y="30"/>
                    </a:cxn>
                    <a:cxn ang="0">
                      <a:pos x="0" y="218"/>
                    </a:cxn>
                    <a:cxn ang="0">
                      <a:pos x="51" y="250"/>
                    </a:cxn>
                  </a:cxnLst>
                  <a:rect l="0" t="0" r="r" b="b"/>
                  <a:pathLst>
                    <a:path w="407" h="322">
                      <a:moveTo>
                        <a:pt x="51" y="250"/>
                      </a:moveTo>
                      <a:lnTo>
                        <a:pt x="112" y="321"/>
                      </a:lnTo>
                      <a:lnTo>
                        <a:pt x="406" y="275"/>
                      </a:lnTo>
                      <a:lnTo>
                        <a:pt x="387" y="18"/>
                      </a:lnTo>
                      <a:lnTo>
                        <a:pt x="369" y="0"/>
                      </a:lnTo>
                      <a:lnTo>
                        <a:pt x="110" y="0"/>
                      </a:lnTo>
                      <a:lnTo>
                        <a:pt x="46" y="20"/>
                      </a:lnTo>
                      <a:lnTo>
                        <a:pt x="9" y="22"/>
                      </a:lnTo>
                      <a:lnTo>
                        <a:pt x="0" y="30"/>
                      </a:lnTo>
                      <a:lnTo>
                        <a:pt x="0" y="218"/>
                      </a:lnTo>
                      <a:lnTo>
                        <a:pt x="51" y="250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19" name="Freeform 11"/>
                <p:cNvSpPr>
                  <a:spLocks/>
                </p:cNvSpPr>
                <p:nvPr/>
              </p:nvSpPr>
              <p:spPr bwMode="auto">
                <a:xfrm>
                  <a:off x="4192" y="3064"/>
                  <a:ext cx="55" cy="223"/>
                </a:xfrm>
                <a:custGeom>
                  <a:avLst/>
                  <a:gdLst/>
                  <a:ahLst/>
                  <a:cxnLst>
                    <a:cxn ang="0">
                      <a:pos x="0" y="181"/>
                    </a:cxn>
                    <a:cxn ang="0">
                      <a:pos x="2" y="3"/>
                    </a:cxn>
                    <a:cxn ang="0">
                      <a:pos x="47" y="0"/>
                    </a:cxn>
                    <a:cxn ang="0">
                      <a:pos x="54" y="222"/>
                    </a:cxn>
                    <a:cxn ang="0">
                      <a:pos x="0" y="181"/>
                    </a:cxn>
                  </a:cxnLst>
                  <a:rect l="0" t="0" r="r" b="b"/>
                  <a:pathLst>
                    <a:path w="55" h="223">
                      <a:moveTo>
                        <a:pt x="0" y="181"/>
                      </a:moveTo>
                      <a:lnTo>
                        <a:pt x="2" y="3"/>
                      </a:lnTo>
                      <a:lnTo>
                        <a:pt x="47" y="0"/>
                      </a:lnTo>
                      <a:lnTo>
                        <a:pt x="54" y="222"/>
                      </a:lnTo>
                      <a:lnTo>
                        <a:pt x="0" y="181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20" name="Freeform 12"/>
                <p:cNvSpPr>
                  <a:spLocks/>
                </p:cNvSpPr>
                <p:nvPr/>
              </p:nvSpPr>
              <p:spPr bwMode="auto">
                <a:xfrm>
                  <a:off x="4252" y="3046"/>
                  <a:ext cx="53" cy="302"/>
                </a:xfrm>
                <a:custGeom>
                  <a:avLst/>
                  <a:gdLst/>
                  <a:ahLst/>
                  <a:cxnLst>
                    <a:cxn ang="0">
                      <a:pos x="3" y="254"/>
                    </a:cxn>
                    <a:cxn ang="0">
                      <a:pos x="52" y="301"/>
                    </a:cxn>
                    <a:cxn ang="0">
                      <a:pos x="45" y="0"/>
                    </a:cxn>
                    <a:cxn ang="0">
                      <a:pos x="0" y="10"/>
                    </a:cxn>
                    <a:cxn ang="0">
                      <a:pos x="3" y="254"/>
                    </a:cxn>
                  </a:cxnLst>
                  <a:rect l="0" t="0" r="r" b="b"/>
                  <a:pathLst>
                    <a:path w="53" h="302">
                      <a:moveTo>
                        <a:pt x="3" y="254"/>
                      </a:moveTo>
                      <a:lnTo>
                        <a:pt x="52" y="301"/>
                      </a:lnTo>
                      <a:lnTo>
                        <a:pt x="45" y="0"/>
                      </a:lnTo>
                      <a:lnTo>
                        <a:pt x="0" y="10"/>
                      </a:lnTo>
                      <a:lnTo>
                        <a:pt x="3" y="254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21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4324" y="3349"/>
                  <a:ext cx="260" cy="44"/>
                </a:xfrm>
                <a:prstGeom prst="line">
                  <a:avLst/>
                </a:prstGeom>
                <a:noFill/>
                <a:ln w="9525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22" name="Freeform 14"/>
                <p:cNvSpPr>
                  <a:spLocks/>
                </p:cNvSpPr>
                <p:nvPr/>
              </p:nvSpPr>
              <p:spPr bwMode="auto">
                <a:xfrm>
                  <a:off x="4324" y="3349"/>
                  <a:ext cx="261" cy="45"/>
                </a:xfrm>
                <a:custGeom>
                  <a:avLst/>
                  <a:gdLst/>
                  <a:ahLst/>
                  <a:cxnLst>
                    <a:cxn ang="0">
                      <a:pos x="0" y="44"/>
                    </a:cxn>
                    <a:cxn ang="0">
                      <a:pos x="260" y="0"/>
                    </a:cxn>
                    <a:cxn ang="0">
                      <a:pos x="0" y="44"/>
                    </a:cxn>
                  </a:cxnLst>
                  <a:rect l="0" t="0" r="r" b="b"/>
                  <a:pathLst>
                    <a:path w="261" h="45">
                      <a:moveTo>
                        <a:pt x="0" y="44"/>
                      </a:moveTo>
                      <a:lnTo>
                        <a:pt x="260" y="0"/>
                      </a:lnTo>
                      <a:lnTo>
                        <a:pt x="0" y="44"/>
                      </a:lnTo>
                    </a:path>
                  </a:pathLst>
                </a:custGeom>
                <a:noFill/>
                <a:ln w="12700" cap="rnd" cmpd="sng">
                  <a:solidFill>
                    <a:srgbClr val="4C4C4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23" name="Freeform 15"/>
                <p:cNvSpPr>
                  <a:spLocks/>
                </p:cNvSpPr>
                <p:nvPr/>
              </p:nvSpPr>
              <p:spPr bwMode="auto">
                <a:xfrm>
                  <a:off x="4338" y="3383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5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5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24" name="Freeform 16"/>
                <p:cNvSpPr>
                  <a:spLocks/>
                </p:cNvSpPr>
                <p:nvPr/>
              </p:nvSpPr>
              <p:spPr bwMode="auto">
                <a:xfrm>
                  <a:off x="4338" y="3383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5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5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noFill/>
                <a:ln w="12700" cap="rnd" cmpd="sng">
                  <a:solidFill>
                    <a:srgbClr val="4C4C4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25" name="Freeform 17"/>
                <p:cNvSpPr>
                  <a:spLocks/>
                </p:cNvSpPr>
                <p:nvPr/>
              </p:nvSpPr>
              <p:spPr bwMode="auto">
                <a:xfrm>
                  <a:off x="4413" y="3371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4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4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26" name="Freeform 18"/>
                <p:cNvSpPr>
                  <a:spLocks/>
                </p:cNvSpPr>
                <p:nvPr/>
              </p:nvSpPr>
              <p:spPr bwMode="auto">
                <a:xfrm>
                  <a:off x="4413" y="3371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4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4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noFill/>
                <a:ln w="12700" cap="rnd" cmpd="sng">
                  <a:solidFill>
                    <a:srgbClr val="4C4C4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27" name="Freeform 19"/>
                <p:cNvSpPr>
                  <a:spLocks/>
                </p:cNvSpPr>
                <p:nvPr/>
              </p:nvSpPr>
              <p:spPr bwMode="auto">
                <a:xfrm>
                  <a:off x="4333" y="3067"/>
                  <a:ext cx="222" cy="241"/>
                </a:xfrm>
                <a:custGeom>
                  <a:avLst/>
                  <a:gdLst/>
                  <a:ahLst/>
                  <a:cxnLst>
                    <a:cxn ang="0">
                      <a:pos x="221" y="211"/>
                    </a:cxn>
                    <a:cxn ang="0">
                      <a:pos x="6" y="240"/>
                    </a:cxn>
                    <a:cxn ang="0">
                      <a:pos x="0" y="3"/>
                    </a:cxn>
                    <a:cxn ang="0">
                      <a:pos x="204" y="0"/>
                    </a:cxn>
                    <a:cxn ang="0">
                      <a:pos x="221" y="211"/>
                    </a:cxn>
                  </a:cxnLst>
                  <a:rect l="0" t="0" r="r" b="b"/>
                  <a:pathLst>
                    <a:path w="222" h="241">
                      <a:moveTo>
                        <a:pt x="221" y="211"/>
                      </a:moveTo>
                      <a:lnTo>
                        <a:pt x="6" y="240"/>
                      </a:lnTo>
                      <a:lnTo>
                        <a:pt x="0" y="3"/>
                      </a:lnTo>
                      <a:lnTo>
                        <a:pt x="204" y="0"/>
                      </a:lnTo>
                      <a:lnTo>
                        <a:pt x="221" y="211"/>
                      </a:lnTo>
                    </a:path>
                  </a:pathLst>
                </a:custGeom>
                <a:solidFill>
                  <a:srgbClr val="03289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28" name="Freeform 20"/>
                <p:cNvSpPr>
                  <a:spLocks/>
                </p:cNvSpPr>
                <p:nvPr/>
              </p:nvSpPr>
              <p:spPr bwMode="auto">
                <a:xfrm>
                  <a:off x="4358" y="3094"/>
                  <a:ext cx="172" cy="188"/>
                </a:xfrm>
                <a:custGeom>
                  <a:avLst/>
                  <a:gdLst/>
                  <a:ahLst/>
                  <a:cxnLst>
                    <a:cxn ang="0">
                      <a:pos x="171" y="164"/>
                    </a:cxn>
                    <a:cxn ang="0">
                      <a:pos x="4" y="187"/>
                    </a:cxn>
                    <a:cxn ang="0">
                      <a:pos x="0" y="2"/>
                    </a:cxn>
                    <a:cxn ang="0">
                      <a:pos x="159" y="0"/>
                    </a:cxn>
                    <a:cxn ang="0">
                      <a:pos x="171" y="164"/>
                    </a:cxn>
                  </a:cxnLst>
                  <a:rect l="0" t="0" r="r" b="b"/>
                  <a:pathLst>
                    <a:path w="172" h="188">
                      <a:moveTo>
                        <a:pt x="171" y="164"/>
                      </a:moveTo>
                      <a:lnTo>
                        <a:pt x="4" y="187"/>
                      </a:lnTo>
                      <a:lnTo>
                        <a:pt x="0" y="2"/>
                      </a:lnTo>
                      <a:lnTo>
                        <a:pt x="159" y="0"/>
                      </a:lnTo>
                      <a:lnTo>
                        <a:pt x="171" y="164"/>
                      </a:lnTo>
                    </a:path>
                  </a:pathLst>
                </a:custGeom>
                <a:solidFill>
                  <a:srgbClr val="AABFF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29" name="Freeform 21"/>
                <p:cNvSpPr>
                  <a:spLocks/>
                </p:cNvSpPr>
                <p:nvPr/>
              </p:nvSpPr>
              <p:spPr bwMode="auto">
                <a:xfrm>
                  <a:off x="4369" y="3119"/>
                  <a:ext cx="140" cy="18"/>
                </a:xfrm>
                <a:custGeom>
                  <a:avLst/>
                  <a:gdLst/>
                  <a:ahLst/>
                  <a:cxnLst>
                    <a:cxn ang="0">
                      <a:pos x="139" y="13"/>
                    </a:cxn>
                    <a:cxn ang="0">
                      <a:pos x="0" y="17"/>
                    </a:cxn>
                    <a:cxn ang="0">
                      <a:pos x="1" y="2"/>
                    </a:cxn>
                    <a:cxn ang="0">
                      <a:pos x="137" y="0"/>
                    </a:cxn>
                    <a:cxn ang="0">
                      <a:pos x="139" y="13"/>
                    </a:cxn>
                  </a:cxnLst>
                  <a:rect l="0" t="0" r="r" b="b"/>
                  <a:pathLst>
                    <a:path w="140" h="18">
                      <a:moveTo>
                        <a:pt x="139" y="13"/>
                      </a:moveTo>
                      <a:lnTo>
                        <a:pt x="0" y="17"/>
                      </a:lnTo>
                      <a:lnTo>
                        <a:pt x="1" y="2"/>
                      </a:lnTo>
                      <a:lnTo>
                        <a:pt x="137" y="0"/>
                      </a:lnTo>
                      <a:lnTo>
                        <a:pt x="139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30" name="Freeform 22"/>
                <p:cNvSpPr>
                  <a:spLocks/>
                </p:cNvSpPr>
                <p:nvPr/>
              </p:nvSpPr>
              <p:spPr bwMode="auto">
                <a:xfrm>
                  <a:off x="4371" y="3152"/>
                  <a:ext cx="140" cy="18"/>
                </a:xfrm>
                <a:custGeom>
                  <a:avLst/>
                  <a:gdLst/>
                  <a:ahLst/>
                  <a:cxnLst>
                    <a:cxn ang="0">
                      <a:pos x="139" y="13"/>
                    </a:cxn>
                    <a:cxn ang="0">
                      <a:pos x="0" y="17"/>
                    </a:cxn>
                    <a:cxn ang="0">
                      <a:pos x="1" y="2"/>
                    </a:cxn>
                    <a:cxn ang="0">
                      <a:pos x="137" y="0"/>
                    </a:cxn>
                    <a:cxn ang="0">
                      <a:pos x="139" y="13"/>
                    </a:cxn>
                  </a:cxnLst>
                  <a:rect l="0" t="0" r="r" b="b"/>
                  <a:pathLst>
                    <a:path w="140" h="18">
                      <a:moveTo>
                        <a:pt x="139" y="13"/>
                      </a:moveTo>
                      <a:lnTo>
                        <a:pt x="0" y="17"/>
                      </a:lnTo>
                      <a:lnTo>
                        <a:pt x="1" y="2"/>
                      </a:lnTo>
                      <a:lnTo>
                        <a:pt x="137" y="0"/>
                      </a:lnTo>
                      <a:lnTo>
                        <a:pt x="139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31" name="Freeform 23"/>
                <p:cNvSpPr>
                  <a:spLocks/>
                </p:cNvSpPr>
                <p:nvPr/>
              </p:nvSpPr>
              <p:spPr bwMode="auto">
                <a:xfrm>
                  <a:off x="4374" y="3185"/>
                  <a:ext cx="139" cy="24"/>
                </a:xfrm>
                <a:custGeom>
                  <a:avLst/>
                  <a:gdLst/>
                  <a:ahLst/>
                  <a:cxnLst>
                    <a:cxn ang="0">
                      <a:pos x="138" y="13"/>
                    </a:cxn>
                    <a:cxn ang="0">
                      <a:pos x="0" y="23"/>
                    </a:cxn>
                    <a:cxn ang="0">
                      <a:pos x="1" y="7"/>
                    </a:cxn>
                    <a:cxn ang="0">
                      <a:pos x="136" y="0"/>
                    </a:cxn>
                    <a:cxn ang="0">
                      <a:pos x="138" y="13"/>
                    </a:cxn>
                  </a:cxnLst>
                  <a:rect l="0" t="0" r="r" b="b"/>
                  <a:pathLst>
                    <a:path w="139" h="24">
                      <a:moveTo>
                        <a:pt x="138" y="13"/>
                      </a:moveTo>
                      <a:lnTo>
                        <a:pt x="0" y="23"/>
                      </a:lnTo>
                      <a:lnTo>
                        <a:pt x="1" y="7"/>
                      </a:lnTo>
                      <a:lnTo>
                        <a:pt x="136" y="0"/>
                      </a:lnTo>
                      <a:lnTo>
                        <a:pt x="138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sp>
            <p:nvSpPr>
              <p:cNvPr id="196632" name="Freeform 24"/>
              <p:cNvSpPr>
                <a:spLocks/>
              </p:cNvSpPr>
              <p:nvPr/>
            </p:nvSpPr>
            <p:spPr bwMode="auto">
              <a:xfrm>
                <a:off x="4377" y="3170"/>
                <a:ext cx="315" cy="454"/>
              </a:xfrm>
              <a:custGeom>
                <a:avLst/>
                <a:gdLst/>
                <a:ahLst/>
                <a:cxnLst>
                  <a:cxn ang="0">
                    <a:pos x="69" y="4"/>
                  </a:cxn>
                  <a:cxn ang="0">
                    <a:pos x="141" y="49"/>
                  </a:cxn>
                  <a:cxn ang="0">
                    <a:pos x="158" y="60"/>
                  </a:cxn>
                  <a:cxn ang="0">
                    <a:pos x="138" y="62"/>
                  </a:cxn>
                  <a:cxn ang="0">
                    <a:pos x="104" y="65"/>
                  </a:cxn>
                  <a:cxn ang="0">
                    <a:pos x="109" y="55"/>
                  </a:cxn>
                  <a:cxn ang="0">
                    <a:pos x="310" y="395"/>
                  </a:cxn>
                  <a:cxn ang="0">
                    <a:pos x="314" y="402"/>
                  </a:cxn>
                  <a:cxn ang="0">
                    <a:pos x="306" y="405"/>
                  </a:cxn>
                  <a:cxn ang="0">
                    <a:pos x="152" y="451"/>
                  </a:cxn>
                  <a:cxn ang="0">
                    <a:pos x="145" y="453"/>
                  </a:cxn>
                  <a:cxn ang="0">
                    <a:pos x="143" y="446"/>
                  </a:cxn>
                  <a:cxn ang="0">
                    <a:pos x="47" y="67"/>
                  </a:cxn>
                  <a:cxn ang="0">
                    <a:pos x="55" y="72"/>
                  </a:cxn>
                  <a:cxn ang="0">
                    <a:pos x="17" y="78"/>
                  </a:cxn>
                  <a:cxn ang="0">
                    <a:pos x="0" y="80"/>
                  </a:cxn>
                  <a:cxn ang="0">
                    <a:pos x="11" y="67"/>
                  </a:cxn>
                  <a:cxn ang="0">
                    <a:pos x="60" y="5"/>
                  </a:cxn>
                  <a:cxn ang="0">
                    <a:pos x="64" y="0"/>
                  </a:cxn>
                  <a:cxn ang="0">
                    <a:pos x="69" y="4"/>
                  </a:cxn>
                </a:cxnLst>
                <a:rect l="0" t="0" r="r" b="b"/>
                <a:pathLst>
                  <a:path w="315" h="454">
                    <a:moveTo>
                      <a:pt x="69" y="4"/>
                    </a:moveTo>
                    <a:lnTo>
                      <a:pt x="141" y="49"/>
                    </a:lnTo>
                    <a:lnTo>
                      <a:pt x="158" y="60"/>
                    </a:lnTo>
                    <a:lnTo>
                      <a:pt x="138" y="62"/>
                    </a:lnTo>
                    <a:lnTo>
                      <a:pt x="104" y="65"/>
                    </a:lnTo>
                    <a:lnTo>
                      <a:pt x="109" y="55"/>
                    </a:lnTo>
                    <a:lnTo>
                      <a:pt x="310" y="395"/>
                    </a:lnTo>
                    <a:lnTo>
                      <a:pt x="314" y="402"/>
                    </a:lnTo>
                    <a:lnTo>
                      <a:pt x="306" y="405"/>
                    </a:lnTo>
                    <a:lnTo>
                      <a:pt x="152" y="451"/>
                    </a:lnTo>
                    <a:lnTo>
                      <a:pt x="145" y="453"/>
                    </a:lnTo>
                    <a:lnTo>
                      <a:pt x="143" y="446"/>
                    </a:lnTo>
                    <a:lnTo>
                      <a:pt x="47" y="67"/>
                    </a:lnTo>
                    <a:lnTo>
                      <a:pt x="55" y="72"/>
                    </a:lnTo>
                    <a:lnTo>
                      <a:pt x="17" y="78"/>
                    </a:lnTo>
                    <a:lnTo>
                      <a:pt x="0" y="80"/>
                    </a:lnTo>
                    <a:lnTo>
                      <a:pt x="11" y="67"/>
                    </a:lnTo>
                    <a:lnTo>
                      <a:pt x="60" y="5"/>
                    </a:lnTo>
                    <a:lnTo>
                      <a:pt x="64" y="0"/>
                    </a:lnTo>
                    <a:lnTo>
                      <a:pt x="69" y="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196633" name="Group 25"/>
              <p:cNvGrpSpPr>
                <a:grpSpLocks/>
              </p:cNvGrpSpPr>
              <p:nvPr/>
            </p:nvGrpSpPr>
            <p:grpSpPr bwMode="auto">
              <a:xfrm>
                <a:off x="4376" y="3179"/>
                <a:ext cx="306" cy="464"/>
                <a:chOff x="4376" y="3179"/>
                <a:chExt cx="306" cy="464"/>
              </a:xfrm>
            </p:grpSpPr>
            <p:sp>
              <p:nvSpPr>
                <p:cNvPr id="196634" name="Freeform 26"/>
                <p:cNvSpPr>
                  <a:spLocks/>
                </p:cNvSpPr>
                <p:nvPr/>
              </p:nvSpPr>
              <p:spPr bwMode="auto">
                <a:xfrm>
                  <a:off x="4376" y="3207"/>
                  <a:ext cx="289" cy="436"/>
                </a:xfrm>
                <a:custGeom>
                  <a:avLst/>
                  <a:gdLst/>
                  <a:ahLst/>
                  <a:cxnLst>
                    <a:cxn ang="0">
                      <a:pos x="49" y="0"/>
                    </a:cxn>
                    <a:cxn ang="0">
                      <a:pos x="122" y="45"/>
                    </a:cxn>
                    <a:cxn ang="0">
                      <a:pos x="87" y="48"/>
                    </a:cxn>
                    <a:cxn ang="0">
                      <a:pos x="288" y="388"/>
                    </a:cxn>
                    <a:cxn ang="0">
                      <a:pos x="134" y="435"/>
                    </a:cxn>
                    <a:cxn ang="0">
                      <a:pos x="38" y="56"/>
                    </a:cxn>
                    <a:cxn ang="0">
                      <a:pos x="0" y="61"/>
                    </a:cxn>
                    <a:cxn ang="0">
                      <a:pos x="49" y="0"/>
                    </a:cxn>
                  </a:cxnLst>
                  <a:rect l="0" t="0" r="r" b="b"/>
                  <a:pathLst>
                    <a:path w="289" h="436">
                      <a:moveTo>
                        <a:pt x="49" y="0"/>
                      </a:moveTo>
                      <a:lnTo>
                        <a:pt x="122" y="45"/>
                      </a:lnTo>
                      <a:lnTo>
                        <a:pt x="87" y="48"/>
                      </a:lnTo>
                      <a:lnTo>
                        <a:pt x="288" y="388"/>
                      </a:lnTo>
                      <a:lnTo>
                        <a:pt x="134" y="435"/>
                      </a:lnTo>
                      <a:lnTo>
                        <a:pt x="38" y="56"/>
                      </a:lnTo>
                      <a:lnTo>
                        <a:pt x="0" y="61"/>
                      </a:lnTo>
                      <a:lnTo>
                        <a:pt x="49" y="0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35" name="Freeform 27"/>
                <p:cNvSpPr>
                  <a:spLocks/>
                </p:cNvSpPr>
                <p:nvPr/>
              </p:nvSpPr>
              <p:spPr bwMode="auto">
                <a:xfrm>
                  <a:off x="4393" y="3179"/>
                  <a:ext cx="289" cy="437"/>
                </a:xfrm>
                <a:custGeom>
                  <a:avLst/>
                  <a:gdLst/>
                  <a:ahLst/>
                  <a:cxnLst>
                    <a:cxn ang="0">
                      <a:pos x="49" y="0"/>
                    </a:cxn>
                    <a:cxn ang="0">
                      <a:pos x="122" y="46"/>
                    </a:cxn>
                    <a:cxn ang="0">
                      <a:pos x="87" y="49"/>
                    </a:cxn>
                    <a:cxn ang="0">
                      <a:pos x="288" y="389"/>
                    </a:cxn>
                    <a:cxn ang="0">
                      <a:pos x="134" y="436"/>
                    </a:cxn>
                    <a:cxn ang="0">
                      <a:pos x="38" y="57"/>
                    </a:cxn>
                    <a:cxn ang="0">
                      <a:pos x="0" y="62"/>
                    </a:cxn>
                    <a:cxn ang="0">
                      <a:pos x="49" y="0"/>
                    </a:cxn>
                  </a:cxnLst>
                  <a:rect l="0" t="0" r="r" b="b"/>
                  <a:pathLst>
                    <a:path w="289" h="437">
                      <a:moveTo>
                        <a:pt x="49" y="0"/>
                      </a:moveTo>
                      <a:lnTo>
                        <a:pt x="122" y="46"/>
                      </a:lnTo>
                      <a:lnTo>
                        <a:pt x="87" y="49"/>
                      </a:lnTo>
                      <a:lnTo>
                        <a:pt x="288" y="389"/>
                      </a:lnTo>
                      <a:lnTo>
                        <a:pt x="134" y="436"/>
                      </a:lnTo>
                      <a:lnTo>
                        <a:pt x="38" y="57"/>
                      </a:lnTo>
                      <a:lnTo>
                        <a:pt x="0" y="62"/>
                      </a:lnTo>
                      <a:lnTo>
                        <a:pt x="49" y="0"/>
                      </a:lnTo>
                    </a:path>
                  </a:pathLst>
                </a:custGeom>
                <a:solidFill>
                  <a:srgbClr val="FEFF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196636" name="Group 28"/>
              <p:cNvGrpSpPr>
                <a:grpSpLocks/>
              </p:cNvGrpSpPr>
              <p:nvPr/>
            </p:nvGrpSpPr>
            <p:grpSpPr bwMode="auto">
              <a:xfrm>
                <a:off x="4337" y="3499"/>
                <a:ext cx="535" cy="246"/>
                <a:chOff x="4337" y="3499"/>
                <a:chExt cx="535" cy="246"/>
              </a:xfrm>
            </p:grpSpPr>
            <p:sp>
              <p:nvSpPr>
                <p:cNvPr id="196637" name="Freeform 29"/>
                <p:cNvSpPr>
                  <a:spLocks/>
                </p:cNvSpPr>
                <p:nvPr/>
              </p:nvSpPr>
              <p:spPr bwMode="auto">
                <a:xfrm>
                  <a:off x="4338" y="3499"/>
                  <a:ext cx="534" cy="246"/>
                </a:xfrm>
                <a:custGeom>
                  <a:avLst/>
                  <a:gdLst/>
                  <a:ahLst/>
                  <a:cxnLst>
                    <a:cxn ang="0">
                      <a:pos x="525" y="87"/>
                    </a:cxn>
                    <a:cxn ang="0">
                      <a:pos x="442" y="0"/>
                    </a:cxn>
                    <a:cxn ang="0">
                      <a:pos x="0" y="110"/>
                    </a:cxn>
                    <a:cxn ang="0">
                      <a:pos x="71" y="245"/>
                    </a:cxn>
                    <a:cxn ang="0">
                      <a:pos x="522" y="119"/>
                    </a:cxn>
                    <a:cxn ang="0">
                      <a:pos x="525" y="118"/>
                    </a:cxn>
                    <a:cxn ang="0">
                      <a:pos x="527" y="117"/>
                    </a:cxn>
                    <a:cxn ang="0">
                      <a:pos x="529" y="116"/>
                    </a:cxn>
                    <a:cxn ang="0">
                      <a:pos x="530" y="115"/>
                    </a:cxn>
                    <a:cxn ang="0">
                      <a:pos x="531" y="114"/>
                    </a:cxn>
                    <a:cxn ang="0">
                      <a:pos x="532" y="113"/>
                    </a:cxn>
                    <a:cxn ang="0">
                      <a:pos x="532" y="112"/>
                    </a:cxn>
                    <a:cxn ang="0">
                      <a:pos x="533" y="111"/>
                    </a:cxn>
                    <a:cxn ang="0">
                      <a:pos x="533" y="106"/>
                    </a:cxn>
                    <a:cxn ang="0">
                      <a:pos x="533" y="101"/>
                    </a:cxn>
                    <a:cxn ang="0">
                      <a:pos x="532" y="97"/>
                    </a:cxn>
                    <a:cxn ang="0">
                      <a:pos x="530" y="93"/>
                    </a:cxn>
                    <a:cxn ang="0">
                      <a:pos x="528" y="91"/>
                    </a:cxn>
                    <a:cxn ang="0">
                      <a:pos x="527" y="89"/>
                    </a:cxn>
                    <a:cxn ang="0">
                      <a:pos x="526" y="87"/>
                    </a:cxn>
                    <a:cxn ang="0">
                      <a:pos x="525" y="87"/>
                    </a:cxn>
                  </a:cxnLst>
                  <a:rect l="0" t="0" r="r" b="b"/>
                  <a:pathLst>
                    <a:path w="534" h="246">
                      <a:moveTo>
                        <a:pt x="525" y="87"/>
                      </a:moveTo>
                      <a:lnTo>
                        <a:pt x="442" y="0"/>
                      </a:lnTo>
                      <a:lnTo>
                        <a:pt x="0" y="110"/>
                      </a:lnTo>
                      <a:lnTo>
                        <a:pt x="71" y="245"/>
                      </a:lnTo>
                      <a:lnTo>
                        <a:pt x="522" y="119"/>
                      </a:lnTo>
                      <a:lnTo>
                        <a:pt x="525" y="118"/>
                      </a:lnTo>
                      <a:lnTo>
                        <a:pt x="527" y="117"/>
                      </a:lnTo>
                      <a:lnTo>
                        <a:pt x="529" y="116"/>
                      </a:lnTo>
                      <a:lnTo>
                        <a:pt x="530" y="115"/>
                      </a:lnTo>
                      <a:lnTo>
                        <a:pt x="531" y="114"/>
                      </a:lnTo>
                      <a:lnTo>
                        <a:pt x="532" y="113"/>
                      </a:lnTo>
                      <a:lnTo>
                        <a:pt x="532" y="112"/>
                      </a:lnTo>
                      <a:lnTo>
                        <a:pt x="533" y="111"/>
                      </a:lnTo>
                      <a:lnTo>
                        <a:pt x="533" y="106"/>
                      </a:lnTo>
                      <a:lnTo>
                        <a:pt x="533" y="101"/>
                      </a:lnTo>
                      <a:lnTo>
                        <a:pt x="532" y="97"/>
                      </a:lnTo>
                      <a:lnTo>
                        <a:pt x="530" y="93"/>
                      </a:lnTo>
                      <a:lnTo>
                        <a:pt x="528" y="91"/>
                      </a:lnTo>
                      <a:lnTo>
                        <a:pt x="527" y="89"/>
                      </a:lnTo>
                      <a:lnTo>
                        <a:pt x="526" y="87"/>
                      </a:lnTo>
                      <a:lnTo>
                        <a:pt x="525" y="87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38" name="Freeform 30"/>
                <p:cNvSpPr>
                  <a:spLocks/>
                </p:cNvSpPr>
                <p:nvPr/>
              </p:nvSpPr>
              <p:spPr bwMode="auto">
                <a:xfrm>
                  <a:off x="4366" y="3512"/>
                  <a:ext cx="485" cy="190"/>
                </a:xfrm>
                <a:custGeom>
                  <a:avLst/>
                  <a:gdLst/>
                  <a:ahLst/>
                  <a:cxnLst>
                    <a:cxn ang="0">
                      <a:pos x="0" y="105"/>
                    </a:cxn>
                    <a:cxn ang="0">
                      <a:pos x="59" y="189"/>
                    </a:cxn>
                    <a:cxn ang="0">
                      <a:pos x="484" y="77"/>
                    </a:cxn>
                    <a:cxn ang="0">
                      <a:pos x="410" y="0"/>
                    </a:cxn>
                    <a:cxn ang="0">
                      <a:pos x="0" y="105"/>
                    </a:cxn>
                  </a:cxnLst>
                  <a:rect l="0" t="0" r="r" b="b"/>
                  <a:pathLst>
                    <a:path w="485" h="190">
                      <a:moveTo>
                        <a:pt x="0" y="105"/>
                      </a:moveTo>
                      <a:lnTo>
                        <a:pt x="59" y="189"/>
                      </a:lnTo>
                      <a:lnTo>
                        <a:pt x="484" y="77"/>
                      </a:lnTo>
                      <a:lnTo>
                        <a:pt x="410" y="0"/>
                      </a:lnTo>
                      <a:lnTo>
                        <a:pt x="0" y="10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39" name="Freeform 31"/>
                <p:cNvSpPr>
                  <a:spLocks/>
                </p:cNvSpPr>
                <p:nvPr/>
              </p:nvSpPr>
              <p:spPr bwMode="auto">
                <a:xfrm>
                  <a:off x="4755" y="3506"/>
                  <a:ext cx="33" cy="19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8"/>
                    </a:cxn>
                    <a:cxn ang="0">
                      <a:pos x="32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19">
                      <a:moveTo>
                        <a:pt x="0" y="5"/>
                      </a:moveTo>
                      <a:lnTo>
                        <a:pt x="7" y="18"/>
                      </a:lnTo>
                      <a:lnTo>
                        <a:pt x="32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40" name="Freeform 32"/>
                <p:cNvSpPr>
                  <a:spLocks/>
                </p:cNvSpPr>
                <p:nvPr/>
              </p:nvSpPr>
              <p:spPr bwMode="auto">
                <a:xfrm>
                  <a:off x="4749" y="3511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41" name="Freeform 33"/>
                <p:cNvSpPr>
                  <a:spLocks/>
                </p:cNvSpPr>
                <p:nvPr/>
              </p:nvSpPr>
              <p:spPr bwMode="auto">
                <a:xfrm>
                  <a:off x="4761" y="3518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42" name="Freeform 34"/>
                <p:cNvSpPr>
                  <a:spLocks/>
                </p:cNvSpPr>
                <p:nvPr/>
              </p:nvSpPr>
              <p:spPr bwMode="auto">
                <a:xfrm>
                  <a:off x="4722" y="3515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43" name="Freeform 35"/>
                <p:cNvSpPr>
                  <a:spLocks/>
                </p:cNvSpPr>
                <p:nvPr/>
              </p:nvSpPr>
              <p:spPr bwMode="auto">
                <a:xfrm>
                  <a:off x="4716" y="3521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44" name="Freeform 36"/>
                <p:cNvSpPr>
                  <a:spLocks/>
                </p:cNvSpPr>
                <p:nvPr/>
              </p:nvSpPr>
              <p:spPr bwMode="auto">
                <a:xfrm>
                  <a:off x="4728" y="3528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45" name="Freeform 37"/>
                <p:cNvSpPr>
                  <a:spLocks/>
                </p:cNvSpPr>
                <p:nvPr/>
              </p:nvSpPr>
              <p:spPr bwMode="auto">
                <a:xfrm>
                  <a:off x="4752" y="3527"/>
                  <a:ext cx="53" cy="23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8" y="22"/>
                    </a:cxn>
                    <a:cxn ang="0">
                      <a:pos x="52" y="12"/>
                    </a:cxn>
                    <a:cxn ang="0">
                      <a:pos x="41" y="0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3" h="23">
                      <a:moveTo>
                        <a:pt x="0" y="9"/>
                      </a:moveTo>
                      <a:lnTo>
                        <a:pt x="8" y="22"/>
                      </a:lnTo>
                      <a:lnTo>
                        <a:pt x="52" y="12"/>
                      </a:lnTo>
                      <a:lnTo>
                        <a:pt x="41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46" name="Freeform 38"/>
                <p:cNvSpPr>
                  <a:spLocks/>
                </p:cNvSpPr>
                <p:nvPr/>
              </p:nvSpPr>
              <p:spPr bwMode="auto">
                <a:xfrm>
                  <a:off x="4746" y="3538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47" name="Freeform 39"/>
                <p:cNvSpPr>
                  <a:spLocks/>
                </p:cNvSpPr>
                <p:nvPr/>
              </p:nvSpPr>
              <p:spPr bwMode="auto">
                <a:xfrm>
                  <a:off x="4759" y="3539"/>
                  <a:ext cx="49" cy="24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3" y="10"/>
                    </a:cxn>
                    <a:cxn ang="0">
                      <a:pos x="45" y="0"/>
                    </a:cxn>
                    <a:cxn ang="0">
                      <a:pos x="48" y="13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49" h="24">
                      <a:moveTo>
                        <a:pt x="0" y="23"/>
                      </a:moveTo>
                      <a:lnTo>
                        <a:pt x="3" y="10"/>
                      </a:lnTo>
                      <a:lnTo>
                        <a:pt x="45" y="0"/>
                      </a:lnTo>
                      <a:lnTo>
                        <a:pt x="48" y="13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48" name="Freeform 40"/>
                <p:cNvSpPr>
                  <a:spLocks/>
                </p:cNvSpPr>
                <p:nvPr/>
              </p:nvSpPr>
              <p:spPr bwMode="auto">
                <a:xfrm>
                  <a:off x="4771" y="3544"/>
                  <a:ext cx="51" cy="22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" y="21"/>
                    </a:cxn>
                    <a:cxn ang="0">
                      <a:pos x="50" y="11"/>
                    </a:cxn>
                    <a:cxn ang="0">
                      <a:pos x="40" y="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51" h="22">
                      <a:moveTo>
                        <a:pt x="0" y="10"/>
                      </a:moveTo>
                      <a:lnTo>
                        <a:pt x="6" y="21"/>
                      </a:lnTo>
                      <a:lnTo>
                        <a:pt x="50" y="11"/>
                      </a:lnTo>
                      <a:lnTo>
                        <a:pt x="40" y="0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49" name="Freeform 41"/>
                <p:cNvSpPr>
                  <a:spLocks/>
                </p:cNvSpPr>
                <p:nvPr/>
              </p:nvSpPr>
              <p:spPr bwMode="auto">
                <a:xfrm>
                  <a:off x="4766" y="3555"/>
                  <a:ext cx="17" cy="23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1"/>
                    </a:cxn>
                    <a:cxn ang="0">
                      <a:pos x="11" y="22"/>
                    </a:cxn>
                    <a:cxn ang="0">
                      <a:pos x="0" y="9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3">
                      <a:moveTo>
                        <a:pt x="6" y="0"/>
                      </a:moveTo>
                      <a:lnTo>
                        <a:pt x="16" y="11"/>
                      </a:lnTo>
                      <a:lnTo>
                        <a:pt x="11" y="22"/>
                      </a:lnTo>
                      <a:lnTo>
                        <a:pt x="0" y="9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50" name="Freeform 42"/>
                <p:cNvSpPr>
                  <a:spLocks/>
                </p:cNvSpPr>
                <p:nvPr/>
              </p:nvSpPr>
              <p:spPr bwMode="auto">
                <a:xfrm>
                  <a:off x="4776" y="3555"/>
                  <a:ext cx="49" cy="23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3" y="10"/>
                    </a:cxn>
                    <a:cxn ang="0">
                      <a:pos x="45" y="0"/>
                    </a:cxn>
                    <a:cxn ang="0">
                      <a:pos x="48" y="10"/>
                    </a:cxn>
                    <a:cxn ang="0">
                      <a:pos x="0" y="22"/>
                    </a:cxn>
                  </a:cxnLst>
                  <a:rect l="0" t="0" r="r" b="b"/>
                  <a:pathLst>
                    <a:path w="49" h="23">
                      <a:moveTo>
                        <a:pt x="0" y="22"/>
                      </a:moveTo>
                      <a:lnTo>
                        <a:pt x="3" y="10"/>
                      </a:lnTo>
                      <a:lnTo>
                        <a:pt x="45" y="0"/>
                      </a:lnTo>
                      <a:lnTo>
                        <a:pt x="48" y="10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51" name="Freeform 43"/>
                <p:cNvSpPr>
                  <a:spLocks/>
                </p:cNvSpPr>
                <p:nvPr/>
              </p:nvSpPr>
              <p:spPr bwMode="auto">
                <a:xfrm>
                  <a:off x="4800" y="3563"/>
                  <a:ext cx="42" cy="21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9" y="20"/>
                    </a:cxn>
                    <a:cxn ang="0">
                      <a:pos x="41" y="12"/>
                    </a:cxn>
                    <a:cxn ang="0">
                      <a:pos x="3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42" h="21">
                      <a:moveTo>
                        <a:pt x="0" y="7"/>
                      </a:moveTo>
                      <a:lnTo>
                        <a:pt x="9" y="20"/>
                      </a:lnTo>
                      <a:lnTo>
                        <a:pt x="41" y="12"/>
                      </a:lnTo>
                      <a:lnTo>
                        <a:pt x="30" y="0"/>
                      </a:lnTo>
                      <a:lnTo>
                        <a:pt x="0" y="7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52" name="Freeform 44"/>
                <p:cNvSpPr>
                  <a:spLocks/>
                </p:cNvSpPr>
                <p:nvPr/>
              </p:nvSpPr>
              <p:spPr bwMode="auto">
                <a:xfrm>
                  <a:off x="4794" y="3571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53" name="Freeform 45"/>
                <p:cNvSpPr>
                  <a:spLocks/>
                </p:cNvSpPr>
                <p:nvPr/>
              </p:nvSpPr>
              <p:spPr bwMode="auto">
                <a:xfrm>
                  <a:off x="4805" y="3575"/>
                  <a:ext cx="40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8"/>
                    </a:cxn>
                    <a:cxn ang="0">
                      <a:pos x="36" y="0"/>
                    </a:cxn>
                    <a:cxn ang="0">
                      <a:pos x="39" y="12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40" h="22">
                      <a:moveTo>
                        <a:pt x="0" y="21"/>
                      </a:moveTo>
                      <a:lnTo>
                        <a:pt x="4" y="8"/>
                      </a:lnTo>
                      <a:lnTo>
                        <a:pt x="36" y="0"/>
                      </a:lnTo>
                      <a:lnTo>
                        <a:pt x="39" y="12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54" name="Freeform 46"/>
                <p:cNvSpPr>
                  <a:spLocks/>
                </p:cNvSpPr>
                <p:nvPr/>
              </p:nvSpPr>
              <p:spPr bwMode="auto">
                <a:xfrm>
                  <a:off x="4691" y="3523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55" name="Freeform 47"/>
                <p:cNvSpPr>
                  <a:spLocks/>
                </p:cNvSpPr>
                <p:nvPr/>
              </p:nvSpPr>
              <p:spPr bwMode="auto">
                <a:xfrm>
                  <a:off x="4685" y="3529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56" name="Freeform 48"/>
                <p:cNvSpPr>
                  <a:spLocks/>
                </p:cNvSpPr>
                <p:nvPr/>
              </p:nvSpPr>
              <p:spPr bwMode="auto">
                <a:xfrm>
                  <a:off x="4697" y="3536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57" name="Freeform 49"/>
                <p:cNvSpPr>
                  <a:spLocks/>
                </p:cNvSpPr>
                <p:nvPr/>
              </p:nvSpPr>
              <p:spPr bwMode="auto">
                <a:xfrm>
                  <a:off x="4719" y="3539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58" name="Freeform 50"/>
                <p:cNvSpPr>
                  <a:spLocks/>
                </p:cNvSpPr>
                <p:nvPr/>
              </p:nvSpPr>
              <p:spPr bwMode="auto">
                <a:xfrm>
                  <a:off x="4713" y="3545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59" name="Freeform 51"/>
                <p:cNvSpPr>
                  <a:spLocks/>
                </p:cNvSpPr>
                <p:nvPr/>
              </p:nvSpPr>
              <p:spPr bwMode="auto">
                <a:xfrm>
                  <a:off x="4725" y="3552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60" name="Freeform 52"/>
                <p:cNvSpPr>
                  <a:spLocks/>
                </p:cNvSpPr>
                <p:nvPr/>
              </p:nvSpPr>
              <p:spPr bwMode="auto">
                <a:xfrm>
                  <a:off x="4743" y="3555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19"/>
                    </a:cxn>
                    <a:cxn ang="0">
                      <a:pos x="32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0">
                      <a:moveTo>
                        <a:pt x="0" y="5"/>
                      </a:moveTo>
                      <a:lnTo>
                        <a:pt x="6" y="19"/>
                      </a:lnTo>
                      <a:lnTo>
                        <a:pt x="32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61" name="Freeform 53"/>
                <p:cNvSpPr>
                  <a:spLocks/>
                </p:cNvSpPr>
                <p:nvPr/>
              </p:nvSpPr>
              <p:spPr bwMode="auto">
                <a:xfrm>
                  <a:off x="4737" y="3560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62" name="Freeform 54"/>
                <p:cNvSpPr>
                  <a:spLocks/>
                </p:cNvSpPr>
                <p:nvPr/>
              </p:nvSpPr>
              <p:spPr bwMode="auto">
                <a:xfrm>
                  <a:off x="4749" y="3567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6"/>
                    </a:cxn>
                    <a:cxn ang="0">
                      <a:pos x="26" y="0"/>
                    </a:cxn>
                    <a:cxn ang="0">
                      <a:pos x="29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6"/>
                      </a:lnTo>
                      <a:lnTo>
                        <a:pt x="26" y="0"/>
                      </a:lnTo>
                      <a:lnTo>
                        <a:pt x="29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63" name="Freeform 55"/>
                <p:cNvSpPr>
                  <a:spLocks/>
                </p:cNvSpPr>
                <p:nvPr/>
              </p:nvSpPr>
              <p:spPr bwMode="auto">
                <a:xfrm>
                  <a:off x="4767" y="3572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64" name="Freeform 56"/>
                <p:cNvSpPr>
                  <a:spLocks/>
                </p:cNvSpPr>
                <p:nvPr/>
              </p:nvSpPr>
              <p:spPr bwMode="auto">
                <a:xfrm>
                  <a:off x="4761" y="3578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65" name="Freeform 57"/>
                <p:cNvSpPr>
                  <a:spLocks/>
                </p:cNvSpPr>
                <p:nvPr/>
              </p:nvSpPr>
              <p:spPr bwMode="auto">
                <a:xfrm>
                  <a:off x="4773" y="3585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66" name="Freeform 58"/>
                <p:cNvSpPr>
                  <a:spLocks/>
                </p:cNvSpPr>
                <p:nvPr/>
              </p:nvSpPr>
              <p:spPr bwMode="auto">
                <a:xfrm>
                  <a:off x="4658" y="3532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67" name="Freeform 59"/>
                <p:cNvSpPr>
                  <a:spLocks/>
                </p:cNvSpPr>
                <p:nvPr/>
              </p:nvSpPr>
              <p:spPr bwMode="auto">
                <a:xfrm>
                  <a:off x="4653" y="3538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7" h="27">
                      <a:moveTo>
                        <a:pt x="5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0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68" name="Freeform 60"/>
                <p:cNvSpPr>
                  <a:spLocks/>
                </p:cNvSpPr>
                <p:nvPr/>
              </p:nvSpPr>
              <p:spPr bwMode="auto">
                <a:xfrm>
                  <a:off x="4664" y="3545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69" name="Freeform 61"/>
                <p:cNvSpPr>
                  <a:spLocks/>
                </p:cNvSpPr>
                <p:nvPr/>
              </p:nvSpPr>
              <p:spPr bwMode="auto">
                <a:xfrm>
                  <a:off x="4686" y="3547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0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0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70" name="Freeform 62"/>
                <p:cNvSpPr>
                  <a:spLocks/>
                </p:cNvSpPr>
                <p:nvPr/>
              </p:nvSpPr>
              <p:spPr bwMode="auto">
                <a:xfrm>
                  <a:off x="4680" y="3553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71" name="Freeform 63"/>
                <p:cNvSpPr>
                  <a:spLocks/>
                </p:cNvSpPr>
                <p:nvPr/>
              </p:nvSpPr>
              <p:spPr bwMode="auto">
                <a:xfrm>
                  <a:off x="4692" y="3560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72" name="Freeform 64"/>
                <p:cNvSpPr>
                  <a:spLocks/>
                </p:cNvSpPr>
                <p:nvPr/>
              </p:nvSpPr>
              <p:spPr bwMode="auto">
                <a:xfrm>
                  <a:off x="4710" y="3564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73" name="Freeform 65"/>
                <p:cNvSpPr>
                  <a:spLocks/>
                </p:cNvSpPr>
                <p:nvPr/>
              </p:nvSpPr>
              <p:spPr bwMode="auto">
                <a:xfrm>
                  <a:off x="4704" y="3570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74" name="Freeform 66"/>
                <p:cNvSpPr>
                  <a:spLocks/>
                </p:cNvSpPr>
                <p:nvPr/>
              </p:nvSpPr>
              <p:spPr bwMode="auto">
                <a:xfrm>
                  <a:off x="4716" y="3577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75" name="Freeform 67"/>
                <p:cNvSpPr>
                  <a:spLocks/>
                </p:cNvSpPr>
                <p:nvPr/>
              </p:nvSpPr>
              <p:spPr bwMode="auto">
                <a:xfrm>
                  <a:off x="4734" y="3581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76" name="Freeform 68"/>
                <p:cNvSpPr>
                  <a:spLocks/>
                </p:cNvSpPr>
                <p:nvPr/>
              </p:nvSpPr>
              <p:spPr bwMode="auto">
                <a:xfrm>
                  <a:off x="4728" y="3587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77" name="Freeform 69"/>
                <p:cNvSpPr>
                  <a:spLocks/>
                </p:cNvSpPr>
                <p:nvPr/>
              </p:nvSpPr>
              <p:spPr bwMode="auto">
                <a:xfrm>
                  <a:off x="4740" y="3594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78" name="Freeform 70"/>
                <p:cNvSpPr>
                  <a:spLocks/>
                </p:cNvSpPr>
                <p:nvPr/>
              </p:nvSpPr>
              <p:spPr bwMode="auto">
                <a:xfrm>
                  <a:off x="4625" y="3538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79" name="Freeform 71"/>
                <p:cNvSpPr>
                  <a:spLocks/>
                </p:cNvSpPr>
                <p:nvPr/>
              </p:nvSpPr>
              <p:spPr bwMode="auto">
                <a:xfrm>
                  <a:off x="4619" y="3544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80" name="Freeform 72"/>
                <p:cNvSpPr>
                  <a:spLocks/>
                </p:cNvSpPr>
                <p:nvPr/>
              </p:nvSpPr>
              <p:spPr bwMode="auto">
                <a:xfrm>
                  <a:off x="4631" y="3551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81" name="Freeform 73"/>
                <p:cNvSpPr>
                  <a:spLocks/>
                </p:cNvSpPr>
                <p:nvPr/>
              </p:nvSpPr>
              <p:spPr bwMode="auto">
                <a:xfrm>
                  <a:off x="4650" y="3554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82" name="Freeform 74"/>
                <p:cNvSpPr>
                  <a:spLocks/>
                </p:cNvSpPr>
                <p:nvPr/>
              </p:nvSpPr>
              <p:spPr bwMode="auto">
                <a:xfrm>
                  <a:off x="4644" y="3560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83" name="Freeform 75"/>
                <p:cNvSpPr>
                  <a:spLocks/>
                </p:cNvSpPr>
                <p:nvPr/>
              </p:nvSpPr>
              <p:spPr bwMode="auto">
                <a:xfrm>
                  <a:off x="4656" y="3567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84" name="Freeform 76"/>
                <p:cNvSpPr>
                  <a:spLocks/>
                </p:cNvSpPr>
                <p:nvPr/>
              </p:nvSpPr>
              <p:spPr bwMode="auto">
                <a:xfrm>
                  <a:off x="4677" y="3570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85" name="Freeform 77"/>
                <p:cNvSpPr>
                  <a:spLocks/>
                </p:cNvSpPr>
                <p:nvPr/>
              </p:nvSpPr>
              <p:spPr bwMode="auto">
                <a:xfrm>
                  <a:off x="4671" y="3576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86" name="Freeform 78"/>
                <p:cNvSpPr>
                  <a:spLocks/>
                </p:cNvSpPr>
                <p:nvPr/>
              </p:nvSpPr>
              <p:spPr bwMode="auto">
                <a:xfrm>
                  <a:off x="4683" y="3583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87" name="Freeform 79"/>
                <p:cNvSpPr>
                  <a:spLocks/>
                </p:cNvSpPr>
                <p:nvPr/>
              </p:nvSpPr>
              <p:spPr bwMode="auto">
                <a:xfrm>
                  <a:off x="4703" y="3590"/>
                  <a:ext cx="30" cy="18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17"/>
                    </a:cxn>
                    <a:cxn ang="0">
                      <a:pos x="29" y="12"/>
                    </a:cxn>
                    <a:cxn ang="0">
                      <a:pos x="19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0" h="18">
                      <a:moveTo>
                        <a:pt x="0" y="5"/>
                      </a:moveTo>
                      <a:lnTo>
                        <a:pt x="6" y="17"/>
                      </a:lnTo>
                      <a:lnTo>
                        <a:pt x="29" y="12"/>
                      </a:lnTo>
                      <a:lnTo>
                        <a:pt x="19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88" name="Freeform 80"/>
                <p:cNvSpPr>
                  <a:spLocks/>
                </p:cNvSpPr>
                <p:nvPr/>
              </p:nvSpPr>
              <p:spPr bwMode="auto">
                <a:xfrm>
                  <a:off x="4697" y="3595"/>
                  <a:ext cx="17" cy="25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1"/>
                    </a:cxn>
                    <a:cxn ang="0">
                      <a:pos x="10" y="24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5">
                      <a:moveTo>
                        <a:pt x="6" y="0"/>
                      </a:moveTo>
                      <a:lnTo>
                        <a:pt x="16" y="11"/>
                      </a:lnTo>
                      <a:lnTo>
                        <a:pt x="10" y="24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89" name="Freeform 81"/>
                <p:cNvSpPr>
                  <a:spLocks/>
                </p:cNvSpPr>
                <p:nvPr/>
              </p:nvSpPr>
              <p:spPr bwMode="auto">
                <a:xfrm>
                  <a:off x="4708" y="3602"/>
                  <a:ext cx="28" cy="18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4" y="4"/>
                    </a:cxn>
                    <a:cxn ang="0">
                      <a:pos x="24" y="0"/>
                    </a:cxn>
                    <a:cxn ang="0">
                      <a:pos x="27" y="11"/>
                    </a:cxn>
                    <a:cxn ang="0">
                      <a:pos x="0" y="17"/>
                    </a:cxn>
                  </a:cxnLst>
                  <a:rect l="0" t="0" r="r" b="b"/>
                  <a:pathLst>
                    <a:path w="28" h="18">
                      <a:moveTo>
                        <a:pt x="0" y="17"/>
                      </a:moveTo>
                      <a:lnTo>
                        <a:pt x="4" y="4"/>
                      </a:lnTo>
                      <a:lnTo>
                        <a:pt x="24" y="0"/>
                      </a:lnTo>
                      <a:lnTo>
                        <a:pt x="27" y="11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90" name="Freeform 82"/>
                <p:cNvSpPr>
                  <a:spLocks/>
                </p:cNvSpPr>
                <p:nvPr/>
              </p:nvSpPr>
              <p:spPr bwMode="auto">
                <a:xfrm>
                  <a:off x="4591" y="3548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3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3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91" name="Freeform 83"/>
                <p:cNvSpPr>
                  <a:spLocks/>
                </p:cNvSpPr>
                <p:nvPr/>
              </p:nvSpPr>
              <p:spPr bwMode="auto">
                <a:xfrm>
                  <a:off x="4585" y="3553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92" name="Freeform 84"/>
                <p:cNvSpPr>
                  <a:spLocks/>
                </p:cNvSpPr>
                <p:nvPr/>
              </p:nvSpPr>
              <p:spPr bwMode="auto">
                <a:xfrm>
                  <a:off x="4597" y="3560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93" name="Freeform 85"/>
                <p:cNvSpPr>
                  <a:spLocks/>
                </p:cNvSpPr>
                <p:nvPr/>
              </p:nvSpPr>
              <p:spPr bwMode="auto">
                <a:xfrm>
                  <a:off x="4616" y="3564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3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3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94" name="Freeform 86"/>
                <p:cNvSpPr>
                  <a:spLocks/>
                </p:cNvSpPr>
                <p:nvPr/>
              </p:nvSpPr>
              <p:spPr bwMode="auto">
                <a:xfrm>
                  <a:off x="4610" y="3569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95" name="Freeform 87"/>
                <p:cNvSpPr>
                  <a:spLocks/>
                </p:cNvSpPr>
                <p:nvPr/>
              </p:nvSpPr>
              <p:spPr bwMode="auto">
                <a:xfrm>
                  <a:off x="4622" y="3576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96" name="Freeform 88"/>
                <p:cNvSpPr>
                  <a:spLocks/>
                </p:cNvSpPr>
                <p:nvPr/>
              </p:nvSpPr>
              <p:spPr bwMode="auto">
                <a:xfrm>
                  <a:off x="4643" y="3580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97" name="Freeform 89"/>
                <p:cNvSpPr>
                  <a:spLocks/>
                </p:cNvSpPr>
                <p:nvPr/>
              </p:nvSpPr>
              <p:spPr bwMode="auto">
                <a:xfrm>
                  <a:off x="4637" y="3585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98" name="Freeform 90"/>
                <p:cNvSpPr>
                  <a:spLocks/>
                </p:cNvSpPr>
                <p:nvPr/>
              </p:nvSpPr>
              <p:spPr bwMode="auto">
                <a:xfrm>
                  <a:off x="4649" y="3593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699" name="Freeform 91"/>
                <p:cNvSpPr>
                  <a:spLocks/>
                </p:cNvSpPr>
                <p:nvPr/>
              </p:nvSpPr>
              <p:spPr bwMode="auto">
                <a:xfrm>
                  <a:off x="4558" y="3556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0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0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00" name="Freeform 92"/>
                <p:cNvSpPr>
                  <a:spLocks/>
                </p:cNvSpPr>
                <p:nvPr/>
              </p:nvSpPr>
              <p:spPr bwMode="auto">
                <a:xfrm>
                  <a:off x="4552" y="3562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01" name="Freeform 93"/>
                <p:cNvSpPr>
                  <a:spLocks/>
                </p:cNvSpPr>
                <p:nvPr/>
              </p:nvSpPr>
              <p:spPr bwMode="auto">
                <a:xfrm>
                  <a:off x="4564" y="356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02" name="Freeform 94"/>
                <p:cNvSpPr>
                  <a:spLocks/>
                </p:cNvSpPr>
                <p:nvPr/>
              </p:nvSpPr>
              <p:spPr bwMode="auto">
                <a:xfrm>
                  <a:off x="4583" y="3572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03" name="Freeform 95"/>
                <p:cNvSpPr>
                  <a:spLocks/>
                </p:cNvSpPr>
                <p:nvPr/>
              </p:nvSpPr>
              <p:spPr bwMode="auto">
                <a:xfrm>
                  <a:off x="4577" y="3578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04" name="Freeform 96"/>
                <p:cNvSpPr>
                  <a:spLocks/>
                </p:cNvSpPr>
                <p:nvPr/>
              </p:nvSpPr>
              <p:spPr bwMode="auto">
                <a:xfrm>
                  <a:off x="4589" y="3585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05" name="Freeform 97"/>
                <p:cNvSpPr>
                  <a:spLocks/>
                </p:cNvSpPr>
                <p:nvPr/>
              </p:nvSpPr>
              <p:spPr bwMode="auto">
                <a:xfrm>
                  <a:off x="4610" y="3588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06" name="Freeform 98"/>
                <p:cNvSpPr>
                  <a:spLocks/>
                </p:cNvSpPr>
                <p:nvPr/>
              </p:nvSpPr>
              <p:spPr bwMode="auto">
                <a:xfrm>
                  <a:off x="4604" y="3594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07" name="Freeform 99"/>
                <p:cNvSpPr>
                  <a:spLocks/>
                </p:cNvSpPr>
                <p:nvPr/>
              </p:nvSpPr>
              <p:spPr bwMode="auto">
                <a:xfrm>
                  <a:off x="4616" y="3601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08" name="Freeform 100"/>
                <p:cNvSpPr>
                  <a:spLocks/>
                </p:cNvSpPr>
                <p:nvPr/>
              </p:nvSpPr>
              <p:spPr bwMode="auto">
                <a:xfrm>
                  <a:off x="4525" y="3565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09" name="Freeform 101"/>
                <p:cNvSpPr>
                  <a:spLocks/>
                </p:cNvSpPr>
                <p:nvPr/>
              </p:nvSpPr>
              <p:spPr bwMode="auto">
                <a:xfrm>
                  <a:off x="4519" y="3571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10" name="Freeform 102"/>
                <p:cNvSpPr>
                  <a:spLocks/>
                </p:cNvSpPr>
                <p:nvPr/>
              </p:nvSpPr>
              <p:spPr bwMode="auto">
                <a:xfrm>
                  <a:off x="4531" y="3578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11" name="Freeform 103"/>
                <p:cNvSpPr>
                  <a:spLocks/>
                </p:cNvSpPr>
                <p:nvPr/>
              </p:nvSpPr>
              <p:spPr bwMode="auto">
                <a:xfrm>
                  <a:off x="4551" y="3581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20"/>
                    </a:cxn>
                    <a:cxn ang="0">
                      <a:pos x="33" y="14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6" y="20"/>
                      </a:lnTo>
                      <a:lnTo>
                        <a:pt x="33" y="14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12" name="Freeform 104"/>
                <p:cNvSpPr>
                  <a:spLocks/>
                </p:cNvSpPr>
                <p:nvPr/>
              </p:nvSpPr>
              <p:spPr bwMode="auto">
                <a:xfrm>
                  <a:off x="4544" y="3587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7" h="28">
                      <a:moveTo>
                        <a:pt x="7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13" name="Freeform 105"/>
                <p:cNvSpPr>
                  <a:spLocks/>
                </p:cNvSpPr>
                <p:nvPr/>
              </p:nvSpPr>
              <p:spPr bwMode="auto">
                <a:xfrm>
                  <a:off x="4557" y="3595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7" y="0"/>
                    </a:cxn>
                    <a:cxn ang="0">
                      <a:pos x="30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7" y="0"/>
                      </a:lnTo>
                      <a:lnTo>
                        <a:pt x="30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14" name="Freeform 106"/>
                <p:cNvSpPr>
                  <a:spLocks/>
                </p:cNvSpPr>
                <p:nvPr/>
              </p:nvSpPr>
              <p:spPr bwMode="auto">
                <a:xfrm>
                  <a:off x="4578" y="3598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15" name="Freeform 107"/>
                <p:cNvSpPr>
                  <a:spLocks/>
                </p:cNvSpPr>
                <p:nvPr/>
              </p:nvSpPr>
              <p:spPr bwMode="auto">
                <a:xfrm>
                  <a:off x="4572" y="3604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16" name="Freeform 108"/>
                <p:cNvSpPr>
                  <a:spLocks/>
                </p:cNvSpPr>
                <p:nvPr/>
              </p:nvSpPr>
              <p:spPr bwMode="auto">
                <a:xfrm>
                  <a:off x="4584" y="3611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17" name="Freeform 109"/>
                <p:cNvSpPr>
                  <a:spLocks/>
                </p:cNvSpPr>
                <p:nvPr/>
              </p:nvSpPr>
              <p:spPr bwMode="auto">
                <a:xfrm>
                  <a:off x="4490" y="3574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18" name="Freeform 110"/>
                <p:cNvSpPr>
                  <a:spLocks/>
                </p:cNvSpPr>
                <p:nvPr/>
              </p:nvSpPr>
              <p:spPr bwMode="auto">
                <a:xfrm>
                  <a:off x="4484" y="3580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19" name="Freeform 111"/>
                <p:cNvSpPr>
                  <a:spLocks/>
                </p:cNvSpPr>
                <p:nvPr/>
              </p:nvSpPr>
              <p:spPr bwMode="auto">
                <a:xfrm>
                  <a:off x="4496" y="3587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20" name="Freeform 112"/>
                <p:cNvSpPr>
                  <a:spLocks/>
                </p:cNvSpPr>
                <p:nvPr/>
              </p:nvSpPr>
              <p:spPr bwMode="auto">
                <a:xfrm>
                  <a:off x="4516" y="3591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21" name="Freeform 113"/>
                <p:cNvSpPr>
                  <a:spLocks/>
                </p:cNvSpPr>
                <p:nvPr/>
              </p:nvSpPr>
              <p:spPr bwMode="auto">
                <a:xfrm>
                  <a:off x="4510" y="3597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22" name="Freeform 114"/>
                <p:cNvSpPr>
                  <a:spLocks/>
                </p:cNvSpPr>
                <p:nvPr/>
              </p:nvSpPr>
              <p:spPr bwMode="auto">
                <a:xfrm>
                  <a:off x="4522" y="3604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23" name="Freeform 115"/>
                <p:cNvSpPr>
                  <a:spLocks/>
                </p:cNvSpPr>
                <p:nvPr/>
              </p:nvSpPr>
              <p:spPr bwMode="auto">
                <a:xfrm>
                  <a:off x="4544" y="3607"/>
                  <a:ext cx="35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24" name="Freeform 116"/>
                <p:cNvSpPr>
                  <a:spLocks/>
                </p:cNvSpPr>
                <p:nvPr/>
              </p:nvSpPr>
              <p:spPr bwMode="auto">
                <a:xfrm>
                  <a:off x="4538" y="3613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25" name="Freeform 117"/>
                <p:cNvSpPr>
                  <a:spLocks/>
                </p:cNvSpPr>
                <p:nvPr/>
              </p:nvSpPr>
              <p:spPr bwMode="auto">
                <a:xfrm>
                  <a:off x="4550" y="3620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26" name="Freeform 118"/>
                <p:cNvSpPr>
                  <a:spLocks/>
                </p:cNvSpPr>
                <p:nvPr/>
              </p:nvSpPr>
              <p:spPr bwMode="auto">
                <a:xfrm>
                  <a:off x="4455" y="3583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27" name="Freeform 119"/>
                <p:cNvSpPr>
                  <a:spLocks/>
                </p:cNvSpPr>
                <p:nvPr/>
              </p:nvSpPr>
              <p:spPr bwMode="auto">
                <a:xfrm>
                  <a:off x="4449" y="3589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28" name="Freeform 120"/>
                <p:cNvSpPr>
                  <a:spLocks/>
                </p:cNvSpPr>
                <p:nvPr/>
              </p:nvSpPr>
              <p:spPr bwMode="auto">
                <a:xfrm>
                  <a:off x="4461" y="359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29" name="Freeform 121"/>
                <p:cNvSpPr>
                  <a:spLocks/>
                </p:cNvSpPr>
                <p:nvPr/>
              </p:nvSpPr>
              <p:spPr bwMode="auto">
                <a:xfrm>
                  <a:off x="4481" y="3600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30" name="Freeform 122"/>
                <p:cNvSpPr>
                  <a:spLocks/>
                </p:cNvSpPr>
                <p:nvPr/>
              </p:nvSpPr>
              <p:spPr bwMode="auto">
                <a:xfrm>
                  <a:off x="4475" y="3605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31" name="Freeform 123"/>
                <p:cNvSpPr>
                  <a:spLocks/>
                </p:cNvSpPr>
                <p:nvPr/>
              </p:nvSpPr>
              <p:spPr bwMode="auto">
                <a:xfrm>
                  <a:off x="4487" y="3613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32" name="Freeform 124"/>
                <p:cNvSpPr>
                  <a:spLocks/>
                </p:cNvSpPr>
                <p:nvPr/>
              </p:nvSpPr>
              <p:spPr bwMode="auto">
                <a:xfrm>
                  <a:off x="4509" y="3616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33" name="Freeform 125"/>
                <p:cNvSpPr>
                  <a:spLocks/>
                </p:cNvSpPr>
                <p:nvPr/>
              </p:nvSpPr>
              <p:spPr bwMode="auto">
                <a:xfrm>
                  <a:off x="4503" y="3622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34" name="Freeform 126"/>
                <p:cNvSpPr>
                  <a:spLocks/>
                </p:cNvSpPr>
                <p:nvPr/>
              </p:nvSpPr>
              <p:spPr bwMode="auto">
                <a:xfrm>
                  <a:off x="4515" y="3629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35" name="Freeform 127"/>
                <p:cNvSpPr>
                  <a:spLocks/>
                </p:cNvSpPr>
                <p:nvPr/>
              </p:nvSpPr>
              <p:spPr bwMode="auto">
                <a:xfrm>
                  <a:off x="4534" y="3598"/>
                  <a:ext cx="173" cy="56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7" y="55"/>
                    </a:cxn>
                    <a:cxn ang="0">
                      <a:pos x="172" y="13"/>
                    </a:cxn>
                    <a:cxn ang="0">
                      <a:pos x="160" y="0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173" h="56">
                      <a:moveTo>
                        <a:pt x="0" y="42"/>
                      </a:moveTo>
                      <a:lnTo>
                        <a:pt x="7" y="55"/>
                      </a:lnTo>
                      <a:lnTo>
                        <a:pt x="172" y="13"/>
                      </a:lnTo>
                      <a:lnTo>
                        <a:pt x="160" y="0"/>
                      </a:lnTo>
                      <a:lnTo>
                        <a:pt x="0" y="42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36" name="Freeform 128"/>
                <p:cNvSpPr>
                  <a:spLocks/>
                </p:cNvSpPr>
                <p:nvPr/>
              </p:nvSpPr>
              <p:spPr bwMode="auto">
                <a:xfrm>
                  <a:off x="4528" y="3640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37" name="Freeform 129"/>
                <p:cNvSpPr>
                  <a:spLocks/>
                </p:cNvSpPr>
                <p:nvPr/>
              </p:nvSpPr>
              <p:spPr bwMode="auto">
                <a:xfrm>
                  <a:off x="4541" y="3609"/>
                  <a:ext cx="165" cy="59"/>
                </a:xfrm>
                <a:custGeom>
                  <a:avLst/>
                  <a:gdLst/>
                  <a:ahLst/>
                  <a:cxnLst>
                    <a:cxn ang="0">
                      <a:pos x="0" y="58"/>
                    </a:cxn>
                    <a:cxn ang="0">
                      <a:pos x="3" y="42"/>
                    </a:cxn>
                    <a:cxn ang="0">
                      <a:pos x="162" y="0"/>
                    </a:cxn>
                    <a:cxn ang="0">
                      <a:pos x="164" y="11"/>
                    </a:cxn>
                    <a:cxn ang="0">
                      <a:pos x="0" y="58"/>
                    </a:cxn>
                  </a:cxnLst>
                  <a:rect l="0" t="0" r="r" b="b"/>
                  <a:pathLst>
                    <a:path w="165" h="59">
                      <a:moveTo>
                        <a:pt x="0" y="58"/>
                      </a:moveTo>
                      <a:lnTo>
                        <a:pt x="3" y="42"/>
                      </a:lnTo>
                      <a:lnTo>
                        <a:pt x="162" y="0"/>
                      </a:lnTo>
                      <a:lnTo>
                        <a:pt x="164" y="11"/>
                      </a:lnTo>
                      <a:lnTo>
                        <a:pt x="0" y="58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38" name="Freeform 130"/>
                <p:cNvSpPr>
                  <a:spLocks/>
                </p:cNvSpPr>
                <p:nvPr/>
              </p:nvSpPr>
              <p:spPr bwMode="auto">
                <a:xfrm>
                  <a:off x="4420" y="3592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39" name="Freeform 131"/>
                <p:cNvSpPr>
                  <a:spLocks/>
                </p:cNvSpPr>
                <p:nvPr/>
              </p:nvSpPr>
              <p:spPr bwMode="auto">
                <a:xfrm>
                  <a:off x="4413" y="3598"/>
                  <a:ext cx="18" cy="2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7" y="12"/>
                    </a:cxn>
                    <a:cxn ang="0">
                      <a:pos x="12" y="27"/>
                    </a:cxn>
                    <a:cxn ang="0">
                      <a:pos x="0" y="11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8" h="28">
                      <a:moveTo>
                        <a:pt x="7" y="0"/>
                      </a:moveTo>
                      <a:lnTo>
                        <a:pt x="17" y="12"/>
                      </a:lnTo>
                      <a:lnTo>
                        <a:pt x="12" y="27"/>
                      </a:lnTo>
                      <a:lnTo>
                        <a:pt x="0" y="1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40" name="Freeform 132"/>
                <p:cNvSpPr>
                  <a:spLocks/>
                </p:cNvSpPr>
                <p:nvPr/>
              </p:nvSpPr>
              <p:spPr bwMode="auto">
                <a:xfrm>
                  <a:off x="4426" y="3605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41" name="Freeform 133"/>
                <p:cNvSpPr>
                  <a:spLocks/>
                </p:cNvSpPr>
                <p:nvPr/>
              </p:nvSpPr>
              <p:spPr bwMode="auto">
                <a:xfrm>
                  <a:off x="4383" y="3601"/>
                  <a:ext cx="35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42" name="Freeform 134"/>
                <p:cNvSpPr>
                  <a:spLocks/>
                </p:cNvSpPr>
                <p:nvPr/>
              </p:nvSpPr>
              <p:spPr bwMode="auto">
                <a:xfrm>
                  <a:off x="4377" y="3607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43" name="Freeform 135"/>
                <p:cNvSpPr>
                  <a:spLocks/>
                </p:cNvSpPr>
                <p:nvPr/>
              </p:nvSpPr>
              <p:spPr bwMode="auto">
                <a:xfrm>
                  <a:off x="4389" y="3614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44" name="Freeform 136"/>
                <p:cNvSpPr>
                  <a:spLocks/>
                </p:cNvSpPr>
                <p:nvPr/>
              </p:nvSpPr>
              <p:spPr bwMode="auto">
                <a:xfrm>
                  <a:off x="4394" y="3618"/>
                  <a:ext cx="51" cy="23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9" y="22"/>
                    </a:cxn>
                    <a:cxn ang="0">
                      <a:pos x="50" y="12"/>
                    </a:cxn>
                    <a:cxn ang="0">
                      <a:pos x="39" y="0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1" h="23">
                      <a:moveTo>
                        <a:pt x="0" y="9"/>
                      </a:moveTo>
                      <a:lnTo>
                        <a:pt x="9" y="22"/>
                      </a:lnTo>
                      <a:lnTo>
                        <a:pt x="50" y="12"/>
                      </a:lnTo>
                      <a:lnTo>
                        <a:pt x="39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45" name="Freeform 137"/>
                <p:cNvSpPr>
                  <a:spLocks/>
                </p:cNvSpPr>
                <p:nvPr/>
              </p:nvSpPr>
              <p:spPr bwMode="auto">
                <a:xfrm>
                  <a:off x="4389" y="3628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2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46" name="Freeform 138"/>
                <p:cNvSpPr>
                  <a:spLocks/>
                </p:cNvSpPr>
                <p:nvPr/>
              </p:nvSpPr>
              <p:spPr bwMode="auto">
                <a:xfrm>
                  <a:off x="4401" y="3630"/>
                  <a:ext cx="47" cy="25"/>
                </a:xfrm>
                <a:custGeom>
                  <a:avLst/>
                  <a:gdLst/>
                  <a:ahLst/>
                  <a:cxnLst>
                    <a:cxn ang="0">
                      <a:pos x="0" y="24"/>
                    </a:cxn>
                    <a:cxn ang="0">
                      <a:pos x="4" y="9"/>
                    </a:cxn>
                    <a:cxn ang="0">
                      <a:pos x="43" y="0"/>
                    </a:cxn>
                    <a:cxn ang="0">
                      <a:pos x="46" y="13"/>
                    </a:cxn>
                    <a:cxn ang="0">
                      <a:pos x="0" y="24"/>
                    </a:cxn>
                  </a:cxnLst>
                  <a:rect l="0" t="0" r="r" b="b"/>
                  <a:pathLst>
                    <a:path w="47" h="25">
                      <a:moveTo>
                        <a:pt x="0" y="24"/>
                      </a:moveTo>
                      <a:lnTo>
                        <a:pt x="4" y="9"/>
                      </a:lnTo>
                      <a:lnTo>
                        <a:pt x="43" y="0"/>
                      </a:lnTo>
                      <a:lnTo>
                        <a:pt x="46" y="13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47" name="Freeform 139"/>
                <p:cNvSpPr>
                  <a:spLocks/>
                </p:cNvSpPr>
                <p:nvPr/>
              </p:nvSpPr>
              <p:spPr bwMode="auto">
                <a:xfrm>
                  <a:off x="4446" y="3608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48" name="Freeform 140"/>
                <p:cNvSpPr>
                  <a:spLocks/>
                </p:cNvSpPr>
                <p:nvPr/>
              </p:nvSpPr>
              <p:spPr bwMode="auto">
                <a:xfrm>
                  <a:off x="4440" y="3614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49" name="Freeform 141"/>
                <p:cNvSpPr>
                  <a:spLocks/>
                </p:cNvSpPr>
                <p:nvPr/>
              </p:nvSpPr>
              <p:spPr bwMode="auto">
                <a:xfrm>
                  <a:off x="4452" y="3621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50" name="Freeform 142"/>
                <p:cNvSpPr>
                  <a:spLocks/>
                </p:cNvSpPr>
                <p:nvPr/>
              </p:nvSpPr>
              <p:spPr bwMode="auto">
                <a:xfrm>
                  <a:off x="4474" y="3625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51" name="Freeform 143"/>
                <p:cNvSpPr>
                  <a:spLocks/>
                </p:cNvSpPr>
                <p:nvPr/>
              </p:nvSpPr>
              <p:spPr bwMode="auto">
                <a:xfrm>
                  <a:off x="4468" y="3631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52" name="Freeform 144"/>
                <p:cNvSpPr>
                  <a:spLocks/>
                </p:cNvSpPr>
                <p:nvPr/>
              </p:nvSpPr>
              <p:spPr bwMode="auto">
                <a:xfrm>
                  <a:off x="4480" y="3638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53" name="Freeform 145"/>
                <p:cNvSpPr>
                  <a:spLocks/>
                </p:cNvSpPr>
                <p:nvPr/>
              </p:nvSpPr>
              <p:spPr bwMode="auto">
                <a:xfrm>
                  <a:off x="4499" y="3643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54" name="Freeform 146"/>
                <p:cNvSpPr>
                  <a:spLocks/>
                </p:cNvSpPr>
                <p:nvPr/>
              </p:nvSpPr>
              <p:spPr bwMode="auto">
                <a:xfrm>
                  <a:off x="4493" y="3649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55" name="Freeform 147"/>
                <p:cNvSpPr>
                  <a:spLocks/>
                </p:cNvSpPr>
                <p:nvPr/>
              </p:nvSpPr>
              <p:spPr bwMode="auto">
                <a:xfrm>
                  <a:off x="4505" y="365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56" name="Freeform 148"/>
                <p:cNvSpPr>
                  <a:spLocks/>
                </p:cNvSpPr>
                <p:nvPr/>
              </p:nvSpPr>
              <p:spPr bwMode="auto">
                <a:xfrm>
                  <a:off x="4410" y="3634"/>
                  <a:ext cx="62" cy="27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6" y="26"/>
                    </a:cxn>
                    <a:cxn ang="0">
                      <a:pos x="61" y="13"/>
                    </a:cxn>
                    <a:cxn ang="0">
                      <a:pos x="49" y="0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62" h="27">
                      <a:moveTo>
                        <a:pt x="0" y="13"/>
                      </a:moveTo>
                      <a:lnTo>
                        <a:pt x="6" y="26"/>
                      </a:lnTo>
                      <a:lnTo>
                        <a:pt x="61" y="13"/>
                      </a:lnTo>
                      <a:lnTo>
                        <a:pt x="49" y="0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57" name="Freeform 149"/>
                <p:cNvSpPr>
                  <a:spLocks/>
                </p:cNvSpPr>
                <p:nvPr/>
              </p:nvSpPr>
              <p:spPr bwMode="auto">
                <a:xfrm>
                  <a:off x="4403" y="3648"/>
                  <a:ext cx="18" cy="2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7" y="13"/>
                    </a:cxn>
                    <a:cxn ang="0">
                      <a:pos x="12" y="27"/>
                    </a:cxn>
                    <a:cxn ang="0">
                      <a:pos x="0" y="11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8" h="28">
                      <a:moveTo>
                        <a:pt x="7" y="0"/>
                      </a:moveTo>
                      <a:lnTo>
                        <a:pt x="17" y="13"/>
                      </a:lnTo>
                      <a:lnTo>
                        <a:pt x="12" y="27"/>
                      </a:lnTo>
                      <a:lnTo>
                        <a:pt x="0" y="1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58" name="Freeform 150"/>
                <p:cNvSpPr>
                  <a:spLocks/>
                </p:cNvSpPr>
                <p:nvPr/>
              </p:nvSpPr>
              <p:spPr bwMode="auto">
                <a:xfrm>
                  <a:off x="4416" y="3647"/>
                  <a:ext cx="60" cy="28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4" y="13"/>
                    </a:cxn>
                    <a:cxn ang="0">
                      <a:pos x="55" y="0"/>
                    </a:cxn>
                    <a:cxn ang="0">
                      <a:pos x="59" y="13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60" h="28">
                      <a:moveTo>
                        <a:pt x="0" y="27"/>
                      </a:moveTo>
                      <a:lnTo>
                        <a:pt x="4" y="13"/>
                      </a:lnTo>
                      <a:lnTo>
                        <a:pt x="55" y="0"/>
                      </a:lnTo>
                      <a:lnTo>
                        <a:pt x="59" y="13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59" name="Freeform 151"/>
                <p:cNvSpPr>
                  <a:spLocks/>
                </p:cNvSpPr>
                <p:nvPr/>
              </p:nvSpPr>
              <p:spPr bwMode="auto">
                <a:xfrm>
                  <a:off x="4465" y="3651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20"/>
                    </a:cxn>
                    <a:cxn ang="0">
                      <a:pos x="33" y="14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6" y="20"/>
                      </a:lnTo>
                      <a:lnTo>
                        <a:pt x="33" y="14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60" name="Freeform 152"/>
                <p:cNvSpPr>
                  <a:spLocks/>
                </p:cNvSpPr>
                <p:nvPr/>
              </p:nvSpPr>
              <p:spPr bwMode="auto">
                <a:xfrm>
                  <a:off x="4459" y="3657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61" name="Freeform 153"/>
                <p:cNvSpPr>
                  <a:spLocks/>
                </p:cNvSpPr>
                <p:nvPr/>
              </p:nvSpPr>
              <p:spPr bwMode="auto">
                <a:xfrm>
                  <a:off x="4471" y="3665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1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1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62" name="Freeform 154"/>
                <p:cNvSpPr>
                  <a:spLocks/>
                </p:cNvSpPr>
                <p:nvPr/>
              </p:nvSpPr>
              <p:spPr bwMode="auto">
                <a:xfrm>
                  <a:off x="4424" y="3660"/>
                  <a:ext cx="40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0"/>
                    </a:cxn>
                    <a:cxn ang="0">
                      <a:pos x="39" y="13"/>
                    </a:cxn>
                    <a:cxn ang="0">
                      <a:pos x="27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40" h="21">
                      <a:moveTo>
                        <a:pt x="0" y="6"/>
                      </a:moveTo>
                      <a:lnTo>
                        <a:pt x="9" y="20"/>
                      </a:lnTo>
                      <a:lnTo>
                        <a:pt x="39" y="13"/>
                      </a:lnTo>
                      <a:lnTo>
                        <a:pt x="27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63" name="Freeform 155"/>
                <p:cNvSpPr>
                  <a:spLocks/>
                </p:cNvSpPr>
                <p:nvPr/>
              </p:nvSpPr>
              <p:spPr bwMode="auto">
                <a:xfrm>
                  <a:off x="4418" y="3667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2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64" name="Freeform 156"/>
                <p:cNvSpPr>
                  <a:spLocks/>
                </p:cNvSpPr>
                <p:nvPr/>
              </p:nvSpPr>
              <p:spPr bwMode="auto">
                <a:xfrm>
                  <a:off x="4429" y="3673"/>
                  <a:ext cx="38" cy="23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4" y="7"/>
                    </a:cxn>
                    <a:cxn ang="0">
                      <a:pos x="34" y="0"/>
                    </a:cxn>
                    <a:cxn ang="0">
                      <a:pos x="37" y="13"/>
                    </a:cxn>
                    <a:cxn ang="0">
                      <a:pos x="0" y="22"/>
                    </a:cxn>
                  </a:cxnLst>
                  <a:rect l="0" t="0" r="r" b="b"/>
                  <a:pathLst>
                    <a:path w="38" h="23">
                      <a:moveTo>
                        <a:pt x="0" y="22"/>
                      </a:moveTo>
                      <a:lnTo>
                        <a:pt x="4" y="7"/>
                      </a:lnTo>
                      <a:lnTo>
                        <a:pt x="34" y="0"/>
                      </a:lnTo>
                      <a:lnTo>
                        <a:pt x="37" y="13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65" name="Freeform 157"/>
                <p:cNvSpPr>
                  <a:spLocks/>
                </p:cNvSpPr>
                <p:nvPr/>
              </p:nvSpPr>
              <p:spPr bwMode="auto">
                <a:xfrm>
                  <a:off x="4417" y="3583"/>
                  <a:ext cx="437" cy="125"/>
                </a:xfrm>
                <a:custGeom>
                  <a:avLst/>
                  <a:gdLst/>
                  <a:ahLst/>
                  <a:cxnLst>
                    <a:cxn ang="0">
                      <a:pos x="4" y="111"/>
                    </a:cxn>
                    <a:cxn ang="0">
                      <a:pos x="428" y="0"/>
                    </a:cxn>
                    <a:cxn ang="0">
                      <a:pos x="436" y="8"/>
                    </a:cxn>
                    <a:cxn ang="0">
                      <a:pos x="10" y="124"/>
                    </a:cxn>
                    <a:cxn ang="0">
                      <a:pos x="0" y="113"/>
                    </a:cxn>
                    <a:cxn ang="0">
                      <a:pos x="4" y="111"/>
                    </a:cxn>
                  </a:cxnLst>
                  <a:rect l="0" t="0" r="r" b="b"/>
                  <a:pathLst>
                    <a:path w="437" h="125">
                      <a:moveTo>
                        <a:pt x="4" y="111"/>
                      </a:moveTo>
                      <a:lnTo>
                        <a:pt x="428" y="0"/>
                      </a:lnTo>
                      <a:lnTo>
                        <a:pt x="436" y="8"/>
                      </a:lnTo>
                      <a:lnTo>
                        <a:pt x="10" y="124"/>
                      </a:lnTo>
                      <a:lnTo>
                        <a:pt x="0" y="113"/>
                      </a:lnTo>
                      <a:lnTo>
                        <a:pt x="4" y="111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766" name="Freeform 158"/>
                <p:cNvSpPr>
                  <a:spLocks/>
                </p:cNvSpPr>
                <p:nvPr/>
              </p:nvSpPr>
              <p:spPr bwMode="auto">
                <a:xfrm>
                  <a:off x="4337" y="3608"/>
                  <a:ext cx="77" cy="136"/>
                </a:xfrm>
                <a:custGeom>
                  <a:avLst/>
                  <a:gdLst/>
                  <a:ahLst/>
                  <a:cxnLst>
                    <a:cxn ang="0">
                      <a:pos x="0" y="51"/>
                    </a:cxn>
                    <a:cxn ang="0">
                      <a:pos x="1" y="0"/>
                    </a:cxn>
                    <a:cxn ang="0">
                      <a:pos x="68" y="104"/>
                    </a:cxn>
                    <a:cxn ang="0">
                      <a:pos x="69" y="106"/>
                    </a:cxn>
                    <a:cxn ang="0">
                      <a:pos x="71" y="109"/>
                    </a:cxn>
                    <a:cxn ang="0">
                      <a:pos x="73" y="112"/>
                    </a:cxn>
                    <a:cxn ang="0">
                      <a:pos x="75" y="116"/>
                    </a:cxn>
                    <a:cxn ang="0">
                      <a:pos x="76" y="121"/>
                    </a:cxn>
                    <a:cxn ang="0">
                      <a:pos x="76" y="126"/>
                    </a:cxn>
                    <a:cxn ang="0">
                      <a:pos x="76" y="132"/>
                    </a:cxn>
                    <a:cxn ang="0">
                      <a:pos x="74" y="134"/>
                    </a:cxn>
                    <a:cxn ang="0">
                      <a:pos x="72" y="135"/>
                    </a:cxn>
                    <a:cxn ang="0">
                      <a:pos x="70" y="134"/>
                    </a:cxn>
                    <a:cxn ang="0">
                      <a:pos x="67" y="132"/>
                    </a:cxn>
                    <a:cxn ang="0">
                      <a:pos x="65" y="130"/>
                    </a:cxn>
                    <a:cxn ang="0">
                      <a:pos x="63" y="128"/>
                    </a:cxn>
                    <a:cxn ang="0">
                      <a:pos x="62" y="127"/>
                    </a:cxn>
                    <a:cxn ang="0">
                      <a:pos x="61" y="126"/>
                    </a:cxn>
                    <a:cxn ang="0">
                      <a:pos x="0" y="51"/>
                    </a:cxn>
                  </a:cxnLst>
                  <a:rect l="0" t="0" r="r" b="b"/>
                  <a:pathLst>
                    <a:path w="77" h="136">
                      <a:moveTo>
                        <a:pt x="0" y="51"/>
                      </a:moveTo>
                      <a:lnTo>
                        <a:pt x="1" y="0"/>
                      </a:lnTo>
                      <a:lnTo>
                        <a:pt x="68" y="104"/>
                      </a:lnTo>
                      <a:lnTo>
                        <a:pt x="69" y="106"/>
                      </a:lnTo>
                      <a:lnTo>
                        <a:pt x="71" y="109"/>
                      </a:lnTo>
                      <a:lnTo>
                        <a:pt x="73" y="112"/>
                      </a:lnTo>
                      <a:lnTo>
                        <a:pt x="75" y="116"/>
                      </a:lnTo>
                      <a:lnTo>
                        <a:pt x="76" y="121"/>
                      </a:lnTo>
                      <a:lnTo>
                        <a:pt x="76" y="126"/>
                      </a:lnTo>
                      <a:lnTo>
                        <a:pt x="76" y="132"/>
                      </a:lnTo>
                      <a:lnTo>
                        <a:pt x="74" y="134"/>
                      </a:lnTo>
                      <a:lnTo>
                        <a:pt x="72" y="135"/>
                      </a:lnTo>
                      <a:lnTo>
                        <a:pt x="70" y="134"/>
                      </a:lnTo>
                      <a:lnTo>
                        <a:pt x="67" y="132"/>
                      </a:lnTo>
                      <a:lnTo>
                        <a:pt x="65" y="130"/>
                      </a:lnTo>
                      <a:lnTo>
                        <a:pt x="63" y="128"/>
                      </a:lnTo>
                      <a:lnTo>
                        <a:pt x="62" y="127"/>
                      </a:lnTo>
                      <a:lnTo>
                        <a:pt x="61" y="126"/>
                      </a:lnTo>
                      <a:lnTo>
                        <a:pt x="0" y="5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  <p:sp>
          <p:nvSpPr>
            <p:cNvPr id="196767" name="Rectangle 159"/>
            <p:cNvSpPr>
              <a:spLocks noChangeArrowheads="1"/>
            </p:cNvSpPr>
            <p:nvPr/>
          </p:nvSpPr>
          <p:spPr bwMode="auto">
            <a:xfrm>
              <a:off x="3964" y="3732"/>
              <a:ext cx="1034" cy="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2550" tIns="41275" rIns="82550" bIns="41275">
              <a:spAutoFit/>
            </a:bodyPr>
            <a:lstStyle/>
            <a:p>
              <a:pPr defTabSz="822325" eaLnBrk="0" hangingPunct="0">
                <a:spcBef>
                  <a:spcPct val="50000"/>
                </a:spcBef>
              </a:pPr>
              <a:r>
                <a:rPr lang="zh-TW" altLang="en-US" sz="18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執行揀貨</a:t>
              </a:r>
              <a:r>
                <a:rPr lang="en-US" altLang="zh-TW" sz="18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(Pick Release)</a:t>
              </a:r>
            </a:p>
          </p:txBody>
        </p:sp>
      </p:grpSp>
      <p:grpSp>
        <p:nvGrpSpPr>
          <p:cNvPr id="196768" name="Group 160"/>
          <p:cNvGrpSpPr>
            <a:grpSpLocks/>
          </p:cNvGrpSpPr>
          <p:nvPr/>
        </p:nvGrpSpPr>
        <p:grpSpPr bwMode="auto">
          <a:xfrm>
            <a:off x="5302250" y="1974850"/>
            <a:ext cx="1308100" cy="1862138"/>
            <a:chOff x="2265" y="3040"/>
            <a:chExt cx="824" cy="1173"/>
          </a:xfrm>
        </p:grpSpPr>
        <p:sp>
          <p:nvSpPr>
            <p:cNvPr id="196769" name="Rectangle 161"/>
            <p:cNvSpPr>
              <a:spLocks noChangeArrowheads="1"/>
            </p:cNvSpPr>
            <p:nvPr/>
          </p:nvSpPr>
          <p:spPr bwMode="auto">
            <a:xfrm>
              <a:off x="2265" y="3728"/>
              <a:ext cx="824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2550" tIns="41275" rIns="82550" bIns="41275">
              <a:spAutoFit/>
            </a:bodyPr>
            <a:lstStyle/>
            <a:p>
              <a:pPr defTabSz="822325" eaLnBrk="0" hangingPunct="0">
                <a:spcBef>
                  <a:spcPct val="50000"/>
                </a:spcBef>
              </a:pPr>
              <a:r>
                <a:rPr lang="zh-TW" altLang="en-US" sz="18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列印揀料表</a:t>
              </a:r>
            </a:p>
            <a:p>
              <a:pPr defTabSz="822325" eaLnBrk="0" hangingPunct="0">
                <a:spcBef>
                  <a:spcPct val="50000"/>
                </a:spcBef>
              </a:pPr>
              <a:r>
                <a:rPr lang="en-US" altLang="zh-TW" sz="18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(Pick Slip)</a:t>
              </a:r>
            </a:p>
          </p:txBody>
        </p:sp>
        <p:grpSp>
          <p:nvGrpSpPr>
            <p:cNvPr id="196770" name="Group 162"/>
            <p:cNvGrpSpPr>
              <a:grpSpLocks/>
            </p:cNvGrpSpPr>
            <p:nvPr/>
          </p:nvGrpSpPr>
          <p:grpSpPr bwMode="auto">
            <a:xfrm>
              <a:off x="2527" y="3040"/>
              <a:ext cx="314" cy="635"/>
              <a:chOff x="2527" y="3040"/>
              <a:chExt cx="314" cy="635"/>
            </a:xfrm>
          </p:grpSpPr>
          <p:sp>
            <p:nvSpPr>
              <p:cNvPr id="196771" name="Freeform 163"/>
              <p:cNvSpPr>
                <a:spLocks/>
              </p:cNvSpPr>
              <p:nvPr/>
            </p:nvSpPr>
            <p:spPr bwMode="auto">
              <a:xfrm>
                <a:off x="2527" y="3048"/>
                <a:ext cx="292" cy="625"/>
              </a:xfrm>
              <a:custGeom>
                <a:avLst/>
                <a:gdLst/>
                <a:ahLst/>
                <a:cxnLst>
                  <a:cxn ang="0">
                    <a:pos x="291" y="490"/>
                  </a:cxn>
                  <a:cxn ang="0">
                    <a:pos x="291" y="0"/>
                  </a:cxn>
                  <a:cxn ang="0">
                    <a:pos x="0" y="118"/>
                  </a:cxn>
                  <a:cxn ang="0">
                    <a:pos x="0" y="624"/>
                  </a:cxn>
                  <a:cxn ang="0">
                    <a:pos x="291" y="490"/>
                  </a:cxn>
                </a:cxnLst>
                <a:rect l="0" t="0" r="r" b="b"/>
                <a:pathLst>
                  <a:path w="292" h="625">
                    <a:moveTo>
                      <a:pt x="291" y="490"/>
                    </a:moveTo>
                    <a:lnTo>
                      <a:pt x="291" y="0"/>
                    </a:lnTo>
                    <a:lnTo>
                      <a:pt x="0" y="118"/>
                    </a:lnTo>
                    <a:lnTo>
                      <a:pt x="0" y="624"/>
                    </a:lnTo>
                    <a:lnTo>
                      <a:pt x="291" y="49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72" name="Freeform 164"/>
              <p:cNvSpPr>
                <a:spLocks/>
              </p:cNvSpPr>
              <p:nvPr/>
            </p:nvSpPr>
            <p:spPr bwMode="auto">
              <a:xfrm>
                <a:off x="2818" y="3040"/>
                <a:ext cx="23" cy="519"/>
              </a:xfrm>
              <a:custGeom>
                <a:avLst/>
                <a:gdLst/>
                <a:ahLst/>
                <a:cxnLst>
                  <a:cxn ang="0">
                    <a:pos x="22" y="508"/>
                  </a:cxn>
                  <a:cxn ang="0">
                    <a:pos x="22" y="0"/>
                  </a:cxn>
                  <a:cxn ang="0">
                    <a:pos x="0" y="9"/>
                  </a:cxn>
                  <a:cxn ang="0">
                    <a:pos x="0" y="518"/>
                  </a:cxn>
                  <a:cxn ang="0">
                    <a:pos x="22" y="508"/>
                  </a:cxn>
                </a:cxnLst>
                <a:rect l="0" t="0" r="r" b="b"/>
                <a:pathLst>
                  <a:path w="23" h="519">
                    <a:moveTo>
                      <a:pt x="22" y="508"/>
                    </a:moveTo>
                    <a:lnTo>
                      <a:pt x="22" y="0"/>
                    </a:lnTo>
                    <a:lnTo>
                      <a:pt x="0" y="9"/>
                    </a:lnTo>
                    <a:lnTo>
                      <a:pt x="0" y="518"/>
                    </a:lnTo>
                    <a:lnTo>
                      <a:pt x="22" y="508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73" name="Freeform 165"/>
              <p:cNvSpPr>
                <a:spLocks/>
              </p:cNvSpPr>
              <p:nvPr/>
            </p:nvSpPr>
            <p:spPr bwMode="auto">
              <a:xfrm>
                <a:off x="2528" y="3535"/>
                <a:ext cx="313" cy="140"/>
              </a:xfrm>
              <a:custGeom>
                <a:avLst/>
                <a:gdLst/>
                <a:ahLst/>
                <a:cxnLst>
                  <a:cxn ang="0">
                    <a:pos x="312" y="13"/>
                  </a:cxn>
                  <a:cxn ang="0">
                    <a:pos x="312" y="0"/>
                  </a:cxn>
                  <a:cxn ang="0">
                    <a:pos x="0" y="125"/>
                  </a:cxn>
                  <a:cxn ang="0">
                    <a:pos x="0" y="139"/>
                  </a:cxn>
                  <a:cxn ang="0">
                    <a:pos x="312" y="13"/>
                  </a:cxn>
                </a:cxnLst>
                <a:rect l="0" t="0" r="r" b="b"/>
                <a:pathLst>
                  <a:path w="313" h="140">
                    <a:moveTo>
                      <a:pt x="312" y="13"/>
                    </a:moveTo>
                    <a:lnTo>
                      <a:pt x="312" y="0"/>
                    </a:lnTo>
                    <a:lnTo>
                      <a:pt x="0" y="125"/>
                    </a:lnTo>
                    <a:lnTo>
                      <a:pt x="0" y="139"/>
                    </a:lnTo>
                    <a:lnTo>
                      <a:pt x="312" y="13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74" name="Freeform 166"/>
              <p:cNvSpPr>
                <a:spLocks/>
              </p:cNvSpPr>
              <p:nvPr/>
            </p:nvSpPr>
            <p:spPr bwMode="auto">
              <a:xfrm>
                <a:off x="2541" y="3052"/>
                <a:ext cx="292" cy="610"/>
              </a:xfrm>
              <a:custGeom>
                <a:avLst/>
                <a:gdLst/>
                <a:ahLst/>
                <a:cxnLst>
                  <a:cxn ang="0">
                    <a:pos x="291" y="490"/>
                  </a:cxn>
                  <a:cxn ang="0">
                    <a:pos x="291" y="0"/>
                  </a:cxn>
                  <a:cxn ang="0">
                    <a:pos x="0" y="118"/>
                  </a:cxn>
                  <a:cxn ang="0">
                    <a:pos x="0" y="609"/>
                  </a:cxn>
                  <a:cxn ang="0">
                    <a:pos x="291" y="490"/>
                  </a:cxn>
                </a:cxnLst>
                <a:rect l="0" t="0" r="r" b="b"/>
                <a:pathLst>
                  <a:path w="292" h="610">
                    <a:moveTo>
                      <a:pt x="291" y="490"/>
                    </a:moveTo>
                    <a:lnTo>
                      <a:pt x="291" y="0"/>
                    </a:lnTo>
                    <a:lnTo>
                      <a:pt x="0" y="118"/>
                    </a:lnTo>
                    <a:lnTo>
                      <a:pt x="0" y="609"/>
                    </a:lnTo>
                    <a:lnTo>
                      <a:pt x="291" y="490"/>
                    </a:lnTo>
                  </a:path>
                </a:pathLst>
              </a:custGeom>
              <a:solidFill>
                <a:schemeClr val="tx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75" name="Freeform 167"/>
              <p:cNvSpPr>
                <a:spLocks/>
              </p:cNvSpPr>
              <p:nvPr/>
            </p:nvSpPr>
            <p:spPr bwMode="auto">
              <a:xfrm>
                <a:off x="2587" y="3163"/>
                <a:ext cx="207" cy="104"/>
              </a:xfrm>
              <a:custGeom>
                <a:avLst/>
                <a:gdLst/>
                <a:ahLst/>
                <a:cxnLst>
                  <a:cxn ang="0">
                    <a:pos x="206" y="16"/>
                  </a:cxn>
                  <a:cxn ang="0">
                    <a:pos x="206" y="0"/>
                  </a:cxn>
                  <a:cxn ang="0">
                    <a:pos x="0" y="86"/>
                  </a:cxn>
                  <a:cxn ang="0">
                    <a:pos x="0" y="103"/>
                  </a:cxn>
                  <a:cxn ang="0">
                    <a:pos x="206" y="16"/>
                  </a:cxn>
                </a:cxnLst>
                <a:rect l="0" t="0" r="r" b="b"/>
                <a:pathLst>
                  <a:path w="207" h="104">
                    <a:moveTo>
                      <a:pt x="206" y="16"/>
                    </a:moveTo>
                    <a:lnTo>
                      <a:pt x="206" y="0"/>
                    </a:lnTo>
                    <a:lnTo>
                      <a:pt x="0" y="86"/>
                    </a:lnTo>
                    <a:lnTo>
                      <a:pt x="0" y="103"/>
                    </a:lnTo>
                    <a:lnTo>
                      <a:pt x="206" y="16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76" name="Freeform 168"/>
              <p:cNvSpPr>
                <a:spLocks/>
              </p:cNvSpPr>
              <p:nvPr/>
            </p:nvSpPr>
            <p:spPr bwMode="auto">
              <a:xfrm>
                <a:off x="2587" y="3211"/>
                <a:ext cx="207" cy="104"/>
              </a:xfrm>
              <a:custGeom>
                <a:avLst/>
                <a:gdLst/>
                <a:ahLst/>
                <a:cxnLst>
                  <a:cxn ang="0">
                    <a:pos x="206" y="16"/>
                  </a:cxn>
                  <a:cxn ang="0">
                    <a:pos x="206" y="0"/>
                  </a:cxn>
                  <a:cxn ang="0">
                    <a:pos x="0" y="86"/>
                  </a:cxn>
                  <a:cxn ang="0">
                    <a:pos x="0" y="103"/>
                  </a:cxn>
                  <a:cxn ang="0">
                    <a:pos x="206" y="16"/>
                  </a:cxn>
                </a:cxnLst>
                <a:rect l="0" t="0" r="r" b="b"/>
                <a:pathLst>
                  <a:path w="207" h="104">
                    <a:moveTo>
                      <a:pt x="206" y="16"/>
                    </a:moveTo>
                    <a:lnTo>
                      <a:pt x="206" y="0"/>
                    </a:lnTo>
                    <a:lnTo>
                      <a:pt x="0" y="86"/>
                    </a:lnTo>
                    <a:lnTo>
                      <a:pt x="0" y="103"/>
                    </a:lnTo>
                    <a:lnTo>
                      <a:pt x="206" y="16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77" name="Freeform 169"/>
              <p:cNvSpPr>
                <a:spLocks/>
              </p:cNvSpPr>
              <p:nvPr/>
            </p:nvSpPr>
            <p:spPr bwMode="auto">
              <a:xfrm>
                <a:off x="2587" y="3447"/>
                <a:ext cx="207" cy="104"/>
              </a:xfrm>
              <a:custGeom>
                <a:avLst/>
                <a:gdLst/>
                <a:ahLst/>
                <a:cxnLst>
                  <a:cxn ang="0">
                    <a:pos x="206" y="16"/>
                  </a:cxn>
                  <a:cxn ang="0">
                    <a:pos x="206" y="0"/>
                  </a:cxn>
                  <a:cxn ang="0">
                    <a:pos x="0" y="86"/>
                  </a:cxn>
                  <a:cxn ang="0">
                    <a:pos x="0" y="103"/>
                  </a:cxn>
                  <a:cxn ang="0">
                    <a:pos x="206" y="16"/>
                  </a:cxn>
                </a:cxnLst>
                <a:rect l="0" t="0" r="r" b="b"/>
                <a:pathLst>
                  <a:path w="207" h="104">
                    <a:moveTo>
                      <a:pt x="206" y="16"/>
                    </a:moveTo>
                    <a:lnTo>
                      <a:pt x="206" y="0"/>
                    </a:lnTo>
                    <a:lnTo>
                      <a:pt x="0" y="86"/>
                    </a:lnTo>
                    <a:lnTo>
                      <a:pt x="0" y="103"/>
                    </a:lnTo>
                    <a:lnTo>
                      <a:pt x="206" y="16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78" name="Freeform 170"/>
              <p:cNvSpPr>
                <a:spLocks/>
              </p:cNvSpPr>
              <p:nvPr/>
            </p:nvSpPr>
            <p:spPr bwMode="auto">
              <a:xfrm>
                <a:off x="2587" y="3494"/>
                <a:ext cx="207" cy="104"/>
              </a:xfrm>
              <a:custGeom>
                <a:avLst/>
                <a:gdLst/>
                <a:ahLst/>
                <a:cxnLst>
                  <a:cxn ang="0">
                    <a:pos x="206" y="16"/>
                  </a:cxn>
                  <a:cxn ang="0">
                    <a:pos x="206" y="0"/>
                  </a:cxn>
                  <a:cxn ang="0">
                    <a:pos x="0" y="86"/>
                  </a:cxn>
                  <a:cxn ang="0">
                    <a:pos x="0" y="103"/>
                  </a:cxn>
                  <a:cxn ang="0">
                    <a:pos x="206" y="16"/>
                  </a:cxn>
                </a:cxnLst>
                <a:rect l="0" t="0" r="r" b="b"/>
                <a:pathLst>
                  <a:path w="207" h="104">
                    <a:moveTo>
                      <a:pt x="206" y="16"/>
                    </a:moveTo>
                    <a:lnTo>
                      <a:pt x="206" y="0"/>
                    </a:lnTo>
                    <a:lnTo>
                      <a:pt x="0" y="86"/>
                    </a:lnTo>
                    <a:lnTo>
                      <a:pt x="0" y="103"/>
                    </a:lnTo>
                    <a:lnTo>
                      <a:pt x="206" y="16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79" name="Freeform 171"/>
              <p:cNvSpPr>
                <a:spLocks/>
              </p:cNvSpPr>
              <p:nvPr/>
            </p:nvSpPr>
            <p:spPr bwMode="auto">
              <a:xfrm>
                <a:off x="2587" y="3328"/>
                <a:ext cx="91" cy="56"/>
              </a:xfrm>
              <a:custGeom>
                <a:avLst/>
                <a:gdLst/>
                <a:ahLst/>
                <a:cxnLst>
                  <a:cxn ang="0">
                    <a:pos x="90" y="16"/>
                  </a:cxn>
                  <a:cxn ang="0">
                    <a:pos x="90" y="0"/>
                  </a:cxn>
                  <a:cxn ang="0">
                    <a:pos x="0" y="38"/>
                  </a:cxn>
                  <a:cxn ang="0">
                    <a:pos x="0" y="55"/>
                  </a:cxn>
                  <a:cxn ang="0">
                    <a:pos x="90" y="16"/>
                  </a:cxn>
                </a:cxnLst>
                <a:rect l="0" t="0" r="r" b="b"/>
                <a:pathLst>
                  <a:path w="91" h="56">
                    <a:moveTo>
                      <a:pt x="90" y="16"/>
                    </a:moveTo>
                    <a:lnTo>
                      <a:pt x="90" y="0"/>
                    </a:lnTo>
                    <a:lnTo>
                      <a:pt x="0" y="38"/>
                    </a:lnTo>
                    <a:lnTo>
                      <a:pt x="0" y="55"/>
                    </a:lnTo>
                    <a:lnTo>
                      <a:pt x="90" y="16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80" name="Freeform 172"/>
              <p:cNvSpPr>
                <a:spLocks/>
              </p:cNvSpPr>
              <p:nvPr/>
            </p:nvSpPr>
            <p:spPr bwMode="auto">
              <a:xfrm>
                <a:off x="2587" y="3374"/>
                <a:ext cx="91" cy="57"/>
              </a:xfrm>
              <a:custGeom>
                <a:avLst/>
                <a:gdLst/>
                <a:ahLst/>
                <a:cxnLst>
                  <a:cxn ang="0">
                    <a:pos x="90" y="16"/>
                  </a:cxn>
                  <a:cxn ang="0">
                    <a:pos x="90" y="0"/>
                  </a:cxn>
                  <a:cxn ang="0">
                    <a:pos x="0" y="39"/>
                  </a:cxn>
                  <a:cxn ang="0">
                    <a:pos x="0" y="56"/>
                  </a:cxn>
                  <a:cxn ang="0">
                    <a:pos x="90" y="16"/>
                  </a:cxn>
                </a:cxnLst>
                <a:rect l="0" t="0" r="r" b="b"/>
                <a:pathLst>
                  <a:path w="91" h="57">
                    <a:moveTo>
                      <a:pt x="90" y="16"/>
                    </a:moveTo>
                    <a:lnTo>
                      <a:pt x="90" y="0"/>
                    </a:lnTo>
                    <a:lnTo>
                      <a:pt x="0" y="39"/>
                    </a:lnTo>
                    <a:lnTo>
                      <a:pt x="0" y="56"/>
                    </a:lnTo>
                    <a:lnTo>
                      <a:pt x="90" y="16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81" name="Freeform 173"/>
              <p:cNvSpPr>
                <a:spLocks/>
              </p:cNvSpPr>
              <p:nvPr/>
            </p:nvSpPr>
            <p:spPr bwMode="auto">
              <a:xfrm>
                <a:off x="2587" y="3422"/>
                <a:ext cx="91" cy="57"/>
              </a:xfrm>
              <a:custGeom>
                <a:avLst/>
                <a:gdLst/>
                <a:ahLst/>
                <a:cxnLst>
                  <a:cxn ang="0">
                    <a:pos x="90" y="16"/>
                  </a:cxn>
                  <a:cxn ang="0">
                    <a:pos x="90" y="0"/>
                  </a:cxn>
                  <a:cxn ang="0">
                    <a:pos x="0" y="39"/>
                  </a:cxn>
                  <a:cxn ang="0">
                    <a:pos x="0" y="56"/>
                  </a:cxn>
                  <a:cxn ang="0">
                    <a:pos x="90" y="16"/>
                  </a:cxn>
                </a:cxnLst>
                <a:rect l="0" t="0" r="r" b="b"/>
                <a:pathLst>
                  <a:path w="91" h="57">
                    <a:moveTo>
                      <a:pt x="90" y="16"/>
                    </a:moveTo>
                    <a:lnTo>
                      <a:pt x="90" y="0"/>
                    </a:lnTo>
                    <a:lnTo>
                      <a:pt x="0" y="39"/>
                    </a:lnTo>
                    <a:lnTo>
                      <a:pt x="0" y="56"/>
                    </a:lnTo>
                    <a:lnTo>
                      <a:pt x="90" y="16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82" name="Freeform 174"/>
              <p:cNvSpPr>
                <a:spLocks/>
              </p:cNvSpPr>
              <p:nvPr/>
            </p:nvSpPr>
            <p:spPr bwMode="auto">
              <a:xfrm>
                <a:off x="2704" y="3276"/>
                <a:ext cx="92" cy="56"/>
              </a:xfrm>
              <a:custGeom>
                <a:avLst/>
                <a:gdLst/>
                <a:ahLst/>
                <a:cxnLst>
                  <a:cxn ang="0">
                    <a:pos x="91" y="16"/>
                  </a:cxn>
                  <a:cxn ang="0">
                    <a:pos x="91" y="0"/>
                  </a:cxn>
                  <a:cxn ang="0">
                    <a:pos x="0" y="38"/>
                  </a:cxn>
                  <a:cxn ang="0">
                    <a:pos x="0" y="55"/>
                  </a:cxn>
                  <a:cxn ang="0">
                    <a:pos x="91" y="16"/>
                  </a:cxn>
                </a:cxnLst>
                <a:rect l="0" t="0" r="r" b="b"/>
                <a:pathLst>
                  <a:path w="92" h="56">
                    <a:moveTo>
                      <a:pt x="91" y="16"/>
                    </a:moveTo>
                    <a:lnTo>
                      <a:pt x="91" y="0"/>
                    </a:lnTo>
                    <a:lnTo>
                      <a:pt x="0" y="38"/>
                    </a:lnTo>
                    <a:lnTo>
                      <a:pt x="0" y="55"/>
                    </a:lnTo>
                    <a:lnTo>
                      <a:pt x="91" y="16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83" name="Freeform 175"/>
              <p:cNvSpPr>
                <a:spLocks/>
              </p:cNvSpPr>
              <p:nvPr/>
            </p:nvSpPr>
            <p:spPr bwMode="auto">
              <a:xfrm>
                <a:off x="2704" y="3324"/>
                <a:ext cx="92" cy="56"/>
              </a:xfrm>
              <a:custGeom>
                <a:avLst/>
                <a:gdLst/>
                <a:ahLst/>
                <a:cxnLst>
                  <a:cxn ang="0">
                    <a:pos x="91" y="16"/>
                  </a:cxn>
                  <a:cxn ang="0">
                    <a:pos x="91" y="0"/>
                  </a:cxn>
                  <a:cxn ang="0">
                    <a:pos x="0" y="38"/>
                  </a:cxn>
                  <a:cxn ang="0">
                    <a:pos x="0" y="55"/>
                  </a:cxn>
                  <a:cxn ang="0">
                    <a:pos x="91" y="16"/>
                  </a:cxn>
                </a:cxnLst>
                <a:rect l="0" t="0" r="r" b="b"/>
                <a:pathLst>
                  <a:path w="92" h="56">
                    <a:moveTo>
                      <a:pt x="91" y="16"/>
                    </a:moveTo>
                    <a:lnTo>
                      <a:pt x="91" y="0"/>
                    </a:lnTo>
                    <a:lnTo>
                      <a:pt x="0" y="38"/>
                    </a:lnTo>
                    <a:lnTo>
                      <a:pt x="0" y="55"/>
                    </a:lnTo>
                    <a:lnTo>
                      <a:pt x="91" y="16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84" name="Freeform 176"/>
              <p:cNvSpPr>
                <a:spLocks/>
              </p:cNvSpPr>
              <p:nvPr/>
            </p:nvSpPr>
            <p:spPr bwMode="auto">
              <a:xfrm>
                <a:off x="2704" y="3370"/>
                <a:ext cx="92" cy="57"/>
              </a:xfrm>
              <a:custGeom>
                <a:avLst/>
                <a:gdLst/>
                <a:ahLst/>
                <a:cxnLst>
                  <a:cxn ang="0">
                    <a:pos x="91" y="16"/>
                  </a:cxn>
                  <a:cxn ang="0">
                    <a:pos x="91" y="0"/>
                  </a:cxn>
                  <a:cxn ang="0">
                    <a:pos x="0" y="39"/>
                  </a:cxn>
                  <a:cxn ang="0">
                    <a:pos x="0" y="56"/>
                  </a:cxn>
                  <a:cxn ang="0">
                    <a:pos x="91" y="16"/>
                  </a:cxn>
                </a:cxnLst>
                <a:rect l="0" t="0" r="r" b="b"/>
                <a:pathLst>
                  <a:path w="92" h="57">
                    <a:moveTo>
                      <a:pt x="91" y="16"/>
                    </a:moveTo>
                    <a:lnTo>
                      <a:pt x="91" y="0"/>
                    </a:lnTo>
                    <a:lnTo>
                      <a:pt x="0" y="39"/>
                    </a:lnTo>
                    <a:lnTo>
                      <a:pt x="0" y="56"/>
                    </a:lnTo>
                    <a:lnTo>
                      <a:pt x="91" y="16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sp>
        <p:nvSpPr>
          <p:cNvPr id="196785" name="Line 177"/>
          <p:cNvSpPr>
            <a:spLocks noChangeShapeType="1"/>
          </p:cNvSpPr>
          <p:nvPr/>
        </p:nvSpPr>
        <p:spPr bwMode="auto">
          <a:xfrm flipV="1">
            <a:off x="1682750" y="2432050"/>
            <a:ext cx="685800" cy="25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96786" name="Group 178"/>
          <p:cNvGrpSpPr>
            <a:grpSpLocks/>
          </p:cNvGrpSpPr>
          <p:nvPr/>
        </p:nvGrpSpPr>
        <p:grpSpPr bwMode="auto">
          <a:xfrm>
            <a:off x="7169150" y="1939925"/>
            <a:ext cx="1295400" cy="2254250"/>
            <a:chOff x="3936" y="1008"/>
            <a:chExt cx="672" cy="1224"/>
          </a:xfrm>
        </p:grpSpPr>
        <p:sp>
          <p:nvSpPr>
            <p:cNvPr id="196787" name="Rectangle 179"/>
            <p:cNvSpPr>
              <a:spLocks noChangeArrowheads="1"/>
            </p:cNvSpPr>
            <p:nvPr/>
          </p:nvSpPr>
          <p:spPr bwMode="auto">
            <a:xfrm>
              <a:off x="3936" y="1679"/>
              <a:ext cx="672" cy="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2550" tIns="41275" rIns="82550" bIns="41275">
              <a:spAutoFit/>
            </a:bodyPr>
            <a:lstStyle/>
            <a:p>
              <a:pPr defTabSz="822325" eaLnBrk="0" hangingPunct="0">
                <a:lnSpc>
                  <a:spcPct val="60000"/>
                </a:lnSpc>
                <a:spcBef>
                  <a:spcPct val="50000"/>
                </a:spcBef>
              </a:pPr>
              <a:r>
                <a:rPr lang="zh-TW" altLang="en-US" sz="18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執行</a:t>
              </a:r>
            </a:p>
            <a:p>
              <a:pPr defTabSz="822325" eaLnBrk="0" hangingPunct="0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TW" sz="18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(Transact)</a:t>
              </a:r>
            </a:p>
            <a:p>
              <a:pPr defTabSz="822325" eaLnBrk="0" hangingPunct="0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TW" sz="18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(Pick Confirm)</a:t>
              </a:r>
            </a:p>
          </p:txBody>
        </p:sp>
        <p:grpSp>
          <p:nvGrpSpPr>
            <p:cNvPr id="196788" name="Group 180"/>
            <p:cNvGrpSpPr>
              <a:grpSpLocks/>
            </p:cNvGrpSpPr>
            <p:nvPr/>
          </p:nvGrpSpPr>
          <p:grpSpPr bwMode="auto">
            <a:xfrm>
              <a:off x="3936" y="1008"/>
              <a:ext cx="653" cy="576"/>
              <a:chOff x="1315" y="2328"/>
              <a:chExt cx="780" cy="791"/>
            </a:xfrm>
          </p:grpSpPr>
          <p:sp>
            <p:nvSpPr>
              <p:cNvPr id="196789" name="Freeform 181"/>
              <p:cNvSpPr>
                <a:spLocks/>
              </p:cNvSpPr>
              <p:nvPr/>
            </p:nvSpPr>
            <p:spPr bwMode="auto">
              <a:xfrm>
                <a:off x="1381" y="2328"/>
                <a:ext cx="459" cy="706"/>
              </a:xfrm>
              <a:custGeom>
                <a:avLst/>
                <a:gdLst/>
                <a:ahLst/>
                <a:cxnLst>
                  <a:cxn ang="0">
                    <a:pos x="282" y="233"/>
                  </a:cxn>
                  <a:cxn ang="0">
                    <a:pos x="344" y="194"/>
                  </a:cxn>
                  <a:cxn ang="0">
                    <a:pos x="347" y="162"/>
                  </a:cxn>
                  <a:cxn ang="0">
                    <a:pos x="340" y="135"/>
                  </a:cxn>
                  <a:cxn ang="0">
                    <a:pos x="348" y="133"/>
                  </a:cxn>
                  <a:cxn ang="0">
                    <a:pos x="353" y="132"/>
                  </a:cxn>
                  <a:cxn ang="0">
                    <a:pos x="359" y="140"/>
                  </a:cxn>
                  <a:cxn ang="0">
                    <a:pos x="373" y="143"/>
                  </a:cxn>
                  <a:cxn ang="0">
                    <a:pos x="395" y="135"/>
                  </a:cxn>
                  <a:cxn ang="0">
                    <a:pos x="402" y="132"/>
                  </a:cxn>
                  <a:cxn ang="0">
                    <a:pos x="407" y="136"/>
                  </a:cxn>
                  <a:cxn ang="0">
                    <a:pos x="416" y="131"/>
                  </a:cxn>
                  <a:cxn ang="0">
                    <a:pos x="427" y="114"/>
                  </a:cxn>
                  <a:cxn ang="0">
                    <a:pos x="439" y="101"/>
                  </a:cxn>
                  <a:cxn ang="0">
                    <a:pos x="456" y="77"/>
                  </a:cxn>
                  <a:cxn ang="0">
                    <a:pos x="457" y="51"/>
                  </a:cxn>
                  <a:cxn ang="0">
                    <a:pos x="448" y="25"/>
                  </a:cxn>
                  <a:cxn ang="0">
                    <a:pos x="421" y="6"/>
                  </a:cxn>
                  <a:cxn ang="0">
                    <a:pos x="397" y="0"/>
                  </a:cxn>
                  <a:cxn ang="0">
                    <a:pos x="371" y="13"/>
                  </a:cxn>
                  <a:cxn ang="0">
                    <a:pos x="348" y="29"/>
                  </a:cxn>
                  <a:cxn ang="0">
                    <a:pos x="338" y="47"/>
                  </a:cxn>
                  <a:cxn ang="0">
                    <a:pos x="317" y="68"/>
                  </a:cxn>
                  <a:cxn ang="0">
                    <a:pos x="296" y="74"/>
                  </a:cxn>
                  <a:cxn ang="0">
                    <a:pos x="248" y="57"/>
                  </a:cxn>
                  <a:cxn ang="0">
                    <a:pos x="222" y="58"/>
                  </a:cxn>
                  <a:cxn ang="0">
                    <a:pos x="194" y="69"/>
                  </a:cxn>
                  <a:cxn ang="0">
                    <a:pos x="154" y="117"/>
                  </a:cxn>
                  <a:cxn ang="0">
                    <a:pos x="97" y="163"/>
                  </a:cxn>
                  <a:cxn ang="0">
                    <a:pos x="62" y="184"/>
                  </a:cxn>
                  <a:cxn ang="0">
                    <a:pos x="24" y="218"/>
                  </a:cxn>
                  <a:cxn ang="0">
                    <a:pos x="0" y="268"/>
                  </a:cxn>
                  <a:cxn ang="0">
                    <a:pos x="10" y="313"/>
                  </a:cxn>
                  <a:cxn ang="0">
                    <a:pos x="32" y="342"/>
                  </a:cxn>
                  <a:cxn ang="0">
                    <a:pos x="80" y="380"/>
                  </a:cxn>
                  <a:cxn ang="0">
                    <a:pos x="105" y="415"/>
                  </a:cxn>
                  <a:cxn ang="0">
                    <a:pos x="123" y="461"/>
                  </a:cxn>
                  <a:cxn ang="0">
                    <a:pos x="125" y="478"/>
                  </a:cxn>
                  <a:cxn ang="0">
                    <a:pos x="114" y="521"/>
                  </a:cxn>
                  <a:cxn ang="0">
                    <a:pos x="108" y="565"/>
                  </a:cxn>
                  <a:cxn ang="0">
                    <a:pos x="108" y="622"/>
                  </a:cxn>
                  <a:cxn ang="0">
                    <a:pos x="99" y="653"/>
                  </a:cxn>
                  <a:cxn ang="0">
                    <a:pos x="94" y="669"/>
                  </a:cxn>
                  <a:cxn ang="0">
                    <a:pos x="105" y="692"/>
                  </a:cxn>
                  <a:cxn ang="0">
                    <a:pos x="137" y="693"/>
                  </a:cxn>
                  <a:cxn ang="0">
                    <a:pos x="162" y="699"/>
                  </a:cxn>
                  <a:cxn ang="0">
                    <a:pos x="191" y="705"/>
                  </a:cxn>
                  <a:cxn ang="0">
                    <a:pos x="208" y="701"/>
                  </a:cxn>
                  <a:cxn ang="0">
                    <a:pos x="217" y="691"/>
                  </a:cxn>
                  <a:cxn ang="0">
                    <a:pos x="193" y="677"/>
                  </a:cxn>
                  <a:cxn ang="0">
                    <a:pos x="156" y="657"/>
                  </a:cxn>
                  <a:cxn ang="0">
                    <a:pos x="152" y="634"/>
                  </a:cxn>
                  <a:cxn ang="0">
                    <a:pos x="161" y="599"/>
                  </a:cxn>
                  <a:cxn ang="0">
                    <a:pos x="176" y="557"/>
                  </a:cxn>
                  <a:cxn ang="0">
                    <a:pos x="190" y="509"/>
                  </a:cxn>
                  <a:cxn ang="0">
                    <a:pos x="194" y="493"/>
                  </a:cxn>
                  <a:cxn ang="0">
                    <a:pos x="206" y="476"/>
                  </a:cxn>
                  <a:cxn ang="0">
                    <a:pos x="205" y="457"/>
                  </a:cxn>
                  <a:cxn ang="0">
                    <a:pos x="202" y="451"/>
                  </a:cxn>
                  <a:cxn ang="0">
                    <a:pos x="196" y="426"/>
                  </a:cxn>
                  <a:cxn ang="0">
                    <a:pos x="181" y="387"/>
                  </a:cxn>
                  <a:cxn ang="0">
                    <a:pos x="168" y="359"/>
                  </a:cxn>
                  <a:cxn ang="0">
                    <a:pos x="169" y="338"/>
                  </a:cxn>
                </a:cxnLst>
                <a:rect l="0" t="0" r="r" b="b"/>
                <a:pathLst>
                  <a:path w="459" h="706">
                    <a:moveTo>
                      <a:pt x="252" y="248"/>
                    </a:moveTo>
                    <a:lnTo>
                      <a:pt x="256" y="246"/>
                    </a:lnTo>
                    <a:lnTo>
                      <a:pt x="267" y="241"/>
                    </a:lnTo>
                    <a:lnTo>
                      <a:pt x="282" y="233"/>
                    </a:lnTo>
                    <a:lnTo>
                      <a:pt x="299" y="224"/>
                    </a:lnTo>
                    <a:lnTo>
                      <a:pt x="317" y="214"/>
                    </a:lnTo>
                    <a:lnTo>
                      <a:pt x="332" y="203"/>
                    </a:lnTo>
                    <a:lnTo>
                      <a:pt x="344" y="194"/>
                    </a:lnTo>
                    <a:lnTo>
                      <a:pt x="350" y="186"/>
                    </a:lnTo>
                    <a:lnTo>
                      <a:pt x="350" y="179"/>
                    </a:lnTo>
                    <a:lnTo>
                      <a:pt x="349" y="170"/>
                    </a:lnTo>
                    <a:lnTo>
                      <a:pt x="347" y="162"/>
                    </a:lnTo>
                    <a:lnTo>
                      <a:pt x="345" y="153"/>
                    </a:lnTo>
                    <a:lnTo>
                      <a:pt x="342" y="146"/>
                    </a:lnTo>
                    <a:lnTo>
                      <a:pt x="341" y="139"/>
                    </a:lnTo>
                    <a:lnTo>
                      <a:pt x="340" y="135"/>
                    </a:lnTo>
                    <a:lnTo>
                      <a:pt x="342" y="134"/>
                    </a:lnTo>
                    <a:lnTo>
                      <a:pt x="344" y="134"/>
                    </a:lnTo>
                    <a:lnTo>
                      <a:pt x="347" y="133"/>
                    </a:lnTo>
                    <a:lnTo>
                      <a:pt x="348" y="133"/>
                    </a:lnTo>
                    <a:lnTo>
                      <a:pt x="350" y="133"/>
                    </a:lnTo>
                    <a:lnTo>
                      <a:pt x="351" y="132"/>
                    </a:lnTo>
                    <a:lnTo>
                      <a:pt x="352" y="132"/>
                    </a:lnTo>
                    <a:lnTo>
                      <a:pt x="353" y="132"/>
                    </a:lnTo>
                    <a:lnTo>
                      <a:pt x="354" y="134"/>
                    </a:lnTo>
                    <a:lnTo>
                      <a:pt x="355" y="136"/>
                    </a:lnTo>
                    <a:lnTo>
                      <a:pt x="357" y="138"/>
                    </a:lnTo>
                    <a:lnTo>
                      <a:pt x="359" y="140"/>
                    </a:lnTo>
                    <a:lnTo>
                      <a:pt x="362" y="142"/>
                    </a:lnTo>
                    <a:lnTo>
                      <a:pt x="365" y="143"/>
                    </a:lnTo>
                    <a:lnTo>
                      <a:pt x="368" y="143"/>
                    </a:lnTo>
                    <a:lnTo>
                      <a:pt x="373" y="143"/>
                    </a:lnTo>
                    <a:lnTo>
                      <a:pt x="379" y="141"/>
                    </a:lnTo>
                    <a:lnTo>
                      <a:pt x="385" y="139"/>
                    </a:lnTo>
                    <a:lnTo>
                      <a:pt x="390" y="137"/>
                    </a:lnTo>
                    <a:lnTo>
                      <a:pt x="395" y="135"/>
                    </a:lnTo>
                    <a:lnTo>
                      <a:pt x="398" y="133"/>
                    </a:lnTo>
                    <a:lnTo>
                      <a:pt x="401" y="132"/>
                    </a:lnTo>
                    <a:lnTo>
                      <a:pt x="402" y="131"/>
                    </a:lnTo>
                    <a:lnTo>
                      <a:pt x="402" y="132"/>
                    </a:lnTo>
                    <a:lnTo>
                      <a:pt x="403" y="133"/>
                    </a:lnTo>
                    <a:lnTo>
                      <a:pt x="404" y="134"/>
                    </a:lnTo>
                    <a:lnTo>
                      <a:pt x="405" y="135"/>
                    </a:lnTo>
                    <a:lnTo>
                      <a:pt x="407" y="136"/>
                    </a:lnTo>
                    <a:lnTo>
                      <a:pt x="408" y="136"/>
                    </a:lnTo>
                    <a:lnTo>
                      <a:pt x="410" y="136"/>
                    </a:lnTo>
                    <a:lnTo>
                      <a:pt x="413" y="134"/>
                    </a:lnTo>
                    <a:lnTo>
                      <a:pt x="416" y="131"/>
                    </a:lnTo>
                    <a:lnTo>
                      <a:pt x="418" y="127"/>
                    </a:lnTo>
                    <a:lnTo>
                      <a:pt x="422" y="123"/>
                    </a:lnTo>
                    <a:lnTo>
                      <a:pt x="424" y="118"/>
                    </a:lnTo>
                    <a:lnTo>
                      <a:pt x="427" y="114"/>
                    </a:lnTo>
                    <a:lnTo>
                      <a:pt x="430" y="110"/>
                    </a:lnTo>
                    <a:lnTo>
                      <a:pt x="432" y="108"/>
                    </a:lnTo>
                    <a:lnTo>
                      <a:pt x="435" y="105"/>
                    </a:lnTo>
                    <a:lnTo>
                      <a:pt x="439" y="101"/>
                    </a:lnTo>
                    <a:lnTo>
                      <a:pt x="443" y="96"/>
                    </a:lnTo>
                    <a:lnTo>
                      <a:pt x="448" y="90"/>
                    </a:lnTo>
                    <a:lnTo>
                      <a:pt x="452" y="84"/>
                    </a:lnTo>
                    <a:lnTo>
                      <a:pt x="456" y="77"/>
                    </a:lnTo>
                    <a:lnTo>
                      <a:pt x="458" y="70"/>
                    </a:lnTo>
                    <a:lnTo>
                      <a:pt x="458" y="64"/>
                    </a:lnTo>
                    <a:lnTo>
                      <a:pt x="457" y="57"/>
                    </a:lnTo>
                    <a:lnTo>
                      <a:pt x="457" y="51"/>
                    </a:lnTo>
                    <a:lnTo>
                      <a:pt x="456" y="44"/>
                    </a:lnTo>
                    <a:lnTo>
                      <a:pt x="455" y="37"/>
                    </a:lnTo>
                    <a:lnTo>
                      <a:pt x="452" y="31"/>
                    </a:lnTo>
                    <a:lnTo>
                      <a:pt x="448" y="25"/>
                    </a:lnTo>
                    <a:lnTo>
                      <a:pt x="443" y="19"/>
                    </a:lnTo>
                    <a:lnTo>
                      <a:pt x="436" y="14"/>
                    </a:lnTo>
                    <a:lnTo>
                      <a:pt x="428" y="10"/>
                    </a:lnTo>
                    <a:lnTo>
                      <a:pt x="421" y="6"/>
                    </a:lnTo>
                    <a:lnTo>
                      <a:pt x="414" y="3"/>
                    </a:lnTo>
                    <a:lnTo>
                      <a:pt x="408" y="1"/>
                    </a:lnTo>
                    <a:lnTo>
                      <a:pt x="403" y="0"/>
                    </a:lnTo>
                    <a:lnTo>
                      <a:pt x="397" y="0"/>
                    </a:lnTo>
                    <a:lnTo>
                      <a:pt x="391" y="2"/>
                    </a:lnTo>
                    <a:lnTo>
                      <a:pt x="385" y="5"/>
                    </a:lnTo>
                    <a:lnTo>
                      <a:pt x="378" y="9"/>
                    </a:lnTo>
                    <a:lnTo>
                      <a:pt x="371" y="13"/>
                    </a:lnTo>
                    <a:lnTo>
                      <a:pt x="364" y="17"/>
                    </a:lnTo>
                    <a:lnTo>
                      <a:pt x="358" y="21"/>
                    </a:lnTo>
                    <a:lnTo>
                      <a:pt x="353" y="25"/>
                    </a:lnTo>
                    <a:lnTo>
                      <a:pt x="348" y="29"/>
                    </a:lnTo>
                    <a:lnTo>
                      <a:pt x="345" y="33"/>
                    </a:lnTo>
                    <a:lnTo>
                      <a:pt x="343" y="37"/>
                    </a:lnTo>
                    <a:lnTo>
                      <a:pt x="341" y="42"/>
                    </a:lnTo>
                    <a:lnTo>
                      <a:pt x="338" y="47"/>
                    </a:lnTo>
                    <a:lnTo>
                      <a:pt x="333" y="52"/>
                    </a:lnTo>
                    <a:lnTo>
                      <a:pt x="328" y="58"/>
                    </a:lnTo>
                    <a:lnTo>
                      <a:pt x="323" y="63"/>
                    </a:lnTo>
                    <a:lnTo>
                      <a:pt x="317" y="68"/>
                    </a:lnTo>
                    <a:lnTo>
                      <a:pt x="313" y="72"/>
                    </a:lnTo>
                    <a:lnTo>
                      <a:pt x="309" y="75"/>
                    </a:lnTo>
                    <a:lnTo>
                      <a:pt x="304" y="76"/>
                    </a:lnTo>
                    <a:lnTo>
                      <a:pt x="296" y="74"/>
                    </a:lnTo>
                    <a:lnTo>
                      <a:pt x="285" y="70"/>
                    </a:lnTo>
                    <a:lnTo>
                      <a:pt x="272" y="66"/>
                    </a:lnTo>
                    <a:lnTo>
                      <a:pt x="259" y="61"/>
                    </a:lnTo>
                    <a:lnTo>
                      <a:pt x="248" y="57"/>
                    </a:lnTo>
                    <a:lnTo>
                      <a:pt x="238" y="55"/>
                    </a:lnTo>
                    <a:lnTo>
                      <a:pt x="232" y="55"/>
                    </a:lnTo>
                    <a:lnTo>
                      <a:pt x="228" y="57"/>
                    </a:lnTo>
                    <a:lnTo>
                      <a:pt x="222" y="58"/>
                    </a:lnTo>
                    <a:lnTo>
                      <a:pt x="216" y="59"/>
                    </a:lnTo>
                    <a:lnTo>
                      <a:pt x="210" y="60"/>
                    </a:lnTo>
                    <a:lnTo>
                      <a:pt x="202" y="63"/>
                    </a:lnTo>
                    <a:lnTo>
                      <a:pt x="194" y="69"/>
                    </a:lnTo>
                    <a:lnTo>
                      <a:pt x="186" y="77"/>
                    </a:lnTo>
                    <a:lnTo>
                      <a:pt x="177" y="89"/>
                    </a:lnTo>
                    <a:lnTo>
                      <a:pt x="166" y="103"/>
                    </a:lnTo>
                    <a:lnTo>
                      <a:pt x="154" y="117"/>
                    </a:lnTo>
                    <a:lnTo>
                      <a:pt x="139" y="130"/>
                    </a:lnTo>
                    <a:lnTo>
                      <a:pt x="124" y="143"/>
                    </a:lnTo>
                    <a:lnTo>
                      <a:pt x="110" y="154"/>
                    </a:lnTo>
                    <a:lnTo>
                      <a:pt x="97" y="163"/>
                    </a:lnTo>
                    <a:lnTo>
                      <a:pt x="86" y="170"/>
                    </a:lnTo>
                    <a:lnTo>
                      <a:pt x="77" y="175"/>
                    </a:lnTo>
                    <a:lnTo>
                      <a:pt x="70" y="179"/>
                    </a:lnTo>
                    <a:lnTo>
                      <a:pt x="62" y="184"/>
                    </a:lnTo>
                    <a:lnTo>
                      <a:pt x="53" y="190"/>
                    </a:lnTo>
                    <a:lnTo>
                      <a:pt x="43" y="198"/>
                    </a:lnTo>
                    <a:lnTo>
                      <a:pt x="33" y="208"/>
                    </a:lnTo>
                    <a:lnTo>
                      <a:pt x="24" y="218"/>
                    </a:lnTo>
                    <a:lnTo>
                      <a:pt x="15" y="230"/>
                    </a:lnTo>
                    <a:lnTo>
                      <a:pt x="6" y="243"/>
                    </a:lnTo>
                    <a:lnTo>
                      <a:pt x="2" y="255"/>
                    </a:lnTo>
                    <a:lnTo>
                      <a:pt x="0" y="268"/>
                    </a:lnTo>
                    <a:lnTo>
                      <a:pt x="1" y="281"/>
                    </a:lnTo>
                    <a:lnTo>
                      <a:pt x="3" y="293"/>
                    </a:lnTo>
                    <a:lnTo>
                      <a:pt x="6" y="304"/>
                    </a:lnTo>
                    <a:lnTo>
                      <a:pt x="10" y="313"/>
                    </a:lnTo>
                    <a:lnTo>
                      <a:pt x="14" y="321"/>
                    </a:lnTo>
                    <a:lnTo>
                      <a:pt x="16" y="325"/>
                    </a:lnTo>
                    <a:lnTo>
                      <a:pt x="23" y="333"/>
                    </a:lnTo>
                    <a:lnTo>
                      <a:pt x="32" y="342"/>
                    </a:lnTo>
                    <a:lnTo>
                      <a:pt x="44" y="352"/>
                    </a:lnTo>
                    <a:lnTo>
                      <a:pt x="56" y="361"/>
                    </a:lnTo>
                    <a:lnTo>
                      <a:pt x="68" y="371"/>
                    </a:lnTo>
                    <a:lnTo>
                      <a:pt x="80" y="380"/>
                    </a:lnTo>
                    <a:lnTo>
                      <a:pt x="89" y="388"/>
                    </a:lnTo>
                    <a:lnTo>
                      <a:pt x="95" y="396"/>
                    </a:lnTo>
                    <a:lnTo>
                      <a:pt x="100" y="404"/>
                    </a:lnTo>
                    <a:lnTo>
                      <a:pt x="105" y="415"/>
                    </a:lnTo>
                    <a:lnTo>
                      <a:pt x="110" y="427"/>
                    </a:lnTo>
                    <a:lnTo>
                      <a:pt x="115" y="439"/>
                    </a:lnTo>
                    <a:lnTo>
                      <a:pt x="120" y="451"/>
                    </a:lnTo>
                    <a:lnTo>
                      <a:pt x="123" y="461"/>
                    </a:lnTo>
                    <a:lnTo>
                      <a:pt x="126" y="468"/>
                    </a:lnTo>
                    <a:lnTo>
                      <a:pt x="127" y="470"/>
                    </a:lnTo>
                    <a:lnTo>
                      <a:pt x="126" y="472"/>
                    </a:lnTo>
                    <a:lnTo>
                      <a:pt x="125" y="478"/>
                    </a:lnTo>
                    <a:lnTo>
                      <a:pt x="122" y="487"/>
                    </a:lnTo>
                    <a:lnTo>
                      <a:pt x="119" y="497"/>
                    </a:lnTo>
                    <a:lnTo>
                      <a:pt x="116" y="509"/>
                    </a:lnTo>
                    <a:lnTo>
                      <a:pt x="114" y="521"/>
                    </a:lnTo>
                    <a:lnTo>
                      <a:pt x="111" y="532"/>
                    </a:lnTo>
                    <a:lnTo>
                      <a:pt x="109" y="542"/>
                    </a:lnTo>
                    <a:lnTo>
                      <a:pt x="108" y="552"/>
                    </a:lnTo>
                    <a:lnTo>
                      <a:pt x="108" y="565"/>
                    </a:lnTo>
                    <a:lnTo>
                      <a:pt x="108" y="579"/>
                    </a:lnTo>
                    <a:lnTo>
                      <a:pt x="109" y="594"/>
                    </a:lnTo>
                    <a:lnTo>
                      <a:pt x="109" y="609"/>
                    </a:lnTo>
                    <a:lnTo>
                      <a:pt x="108" y="622"/>
                    </a:lnTo>
                    <a:lnTo>
                      <a:pt x="107" y="633"/>
                    </a:lnTo>
                    <a:lnTo>
                      <a:pt x="104" y="641"/>
                    </a:lnTo>
                    <a:lnTo>
                      <a:pt x="101" y="647"/>
                    </a:lnTo>
                    <a:lnTo>
                      <a:pt x="99" y="653"/>
                    </a:lnTo>
                    <a:lnTo>
                      <a:pt x="97" y="658"/>
                    </a:lnTo>
                    <a:lnTo>
                      <a:pt x="96" y="663"/>
                    </a:lnTo>
                    <a:lnTo>
                      <a:pt x="95" y="666"/>
                    </a:lnTo>
                    <a:lnTo>
                      <a:pt x="94" y="669"/>
                    </a:lnTo>
                    <a:lnTo>
                      <a:pt x="94" y="671"/>
                    </a:lnTo>
                    <a:lnTo>
                      <a:pt x="99" y="692"/>
                    </a:lnTo>
                    <a:lnTo>
                      <a:pt x="100" y="692"/>
                    </a:lnTo>
                    <a:lnTo>
                      <a:pt x="105" y="692"/>
                    </a:lnTo>
                    <a:lnTo>
                      <a:pt x="111" y="692"/>
                    </a:lnTo>
                    <a:lnTo>
                      <a:pt x="120" y="692"/>
                    </a:lnTo>
                    <a:lnTo>
                      <a:pt x="128" y="692"/>
                    </a:lnTo>
                    <a:lnTo>
                      <a:pt x="137" y="693"/>
                    </a:lnTo>
                    <a:lnTo>
                      <a:pt x="144" y="694"/>
                    </a:lnTo>
                    <a:lnTo>
                      <a:pt x="150" y="695"/>
                    </a:lnTo>
                    <a:lnTo>
                      <a:pt x="155" y="697"/>
                    </a:lnTo>
                    <a:lnTo>
                      <a:pt x="162" y="699"/>
                    </a:lnTo>
                    <a:lnTo>
                      <a:pt x="169" y="701"/>
                    </a:lnTo>
                    <a:lnTo>
                      <a:pt x="177" y="702"/>
                    </a:lnTo>
                    <a:lnTo>
                      <a:pt x="184" y="704"/>
                    </a:lnTo>
                    <a:lnTo>
                      <a:pt x="191" y="705"/>
                    </a:lnTo>
                    <a:lnTo>
                      <a:pt x="197" y="705"/>
                    </a:lnTo>
                    <a:lnTo>
                      <a:pt x="201" y="704"/>
                    </a:lnTo>
                    <a:lnTo>
                      <a:pt x="204" y="703"/>
                    </a:lnTo>
                    <a:lnTo>
                      <a:pt x="208" y="701"/>
                    </a:lnTo>
                    <a:lnTo>
                      <a:pt x="212" y="699"/>
                    </a:lnTo>
                    <a:lnTo>
                      <a:pt x="215" y="696"/>
                    </a:lnTo>
                    <a:lnTo>
                      <a:pt x="217" y="694"/>
                    </a:lnTo>
                    <a:lnTo>
                      <a:pt x="217" y="691"/>
                    </a:lnTo>
                    <a:lnTo>
                      <a:pt x="215" y="688"/>
                    </a:lnTo>
                    <a:lnTo>
                      <a:pt x="210" y="685"/>
                    </a:lnTo>
                    <a:lnTo>
                      <a:pt x="202" y="681"/>
                    </a:lnTo>
                    <a:lnTo>
                      <a:pt x="193" y="677"/>
                    </a:lnTo>
                    <a:lnTo>
                      <a:pt x="183" y="673"/>
                    </a:lnTo>
                    <a:lnTo>
                      <a:pt x="173" y="668"/>
                    </a:lnTo>
                    <a:lnTo>
                      <a:pt x="163" y="662"/>
                    </a:lnTo>
                    <a:lnTo>
                      <a:pt x="156" y="657"/>
                    </a:lnTo>
                    <a:lnTo>
                      <a:pt x="151" y="651"/>
                    </a:lnTo>
                    <a:lnTo>
                      <a:pt x="150" y="646"/>
                    </a:lnTo>
                    <a:lnTo>
                      <a:pt x="151" y="640"/>
                    </a:lnTo>
                    <a:lnTo>
                      <a:pt x="152" y="634"/>
                    </a:lnTo>
                    <a:lnTo>
                      <a:pt x="154" y="626"/>
                    </a:lnTo>
                    <a:lnTo>
                      <a:pt x="156" y="618"/>
                    </a:lnTo>
                    <a:lnTo>
                      <a:pt x="158" y="609"/>
                    </a:lnTo>
                    <a:lnTo>
                      <a:pt x="161" y="599"/>
                    </a:lnTo>
                    <a:lnTo>
                      <a:pt x="164" y="589"/>
                    </a:lnTo>
                    <a:lnTo>
                      <a:pt x="168" y="580"/>
                    </a:lnTo>
                    <a:lnTo>
                      <a:pt x="172" y="569"/>
                    </a:lnTo>
                    <a:lnTo>
                      <a:pt x="176" y="557"/>
                    </a:lnTo>
                    <a:lnTo>
                      <a:pt x="180" y="544"/>
                    </a:lnTo>
                    <a:lnTo>
                      <a:pt x="184" y="531"/>
                    </a:lnTo>
                    <a:lnTo>
                      <a:pt x="187" y="519"/>
                    </a:lnTo>
                    <a:lnTo>
                      <a:pt x="190" y="509"/>
                    </a:lnTo>
                    <a:lnTo>
                      <a:pt x="191" y="502"/>
                    </a:lnTo>
                    <a:lnTo>
                      <a:pt x="192" y="498"/>
                    </a:lnTo>
                    <a:lnTo>
                      <a:pt x="192" y="496"/>
                    </a:lnTo>
                    <a:lnTo>
                      <a:pt x="194" y="493"/>
                    </a:lnTo>
                    <a:lnTo>
                      <a:pt x="197" y="489"/>
                    </a:lnTo>
                    <a:lnTo>
                      <a:pt x="201" y="485"/>
                    </a:lnTo>
                    <a:lnTo>
                      <a:pt x="204" y="481"/>
                    </a:lnTo>
                    <a:lnTo>
                      <a:pt x="206" y="476"/>
                    </a:lnTo>
                    <a:lnTo>
                      <a:pt x="207" y="471"/>
                    </a:lnTo>
                    <a:lnTo>
                      <a:pt x="207" y="465"/>
                    </a:lnTo>
                    <a:lnTo>
                      <a:pt x="206" y="460"/>
                    </a:lnTo>
                    <a:lnTo>
                      <a:pt x="205" y="457"/>
                    </a:lnTo>
                    <a:lnTo>
                      <a:pt x="204" y="455"/>
                    </a:lnTo>
                    <a:lnTo>
                      <a:pt x="203" y="453"/>
                    </a:lnTo>
                    <a:lnTo>
                      <a:pt x="202" y="452"/>
                    </a:lnTo>
                    <a:lnTo>
                      <a:pt x="202" y="451"/>
                    </a:lnTo>
                    <a:lnTo>
                      <a:pt x="202" y="450"/>
                    </a:lnTo>
                    <a:lnTo>
                      <a:pt x="201" y="448"/>
                    </a:lnTo>
                    <a:lnTo>
                      <a:pt x="199" y="437"/>
                    </a:lnTo>
                    <a:lnTo>
                      <a:pt x="196" y="426"/>
                    </a:lnTo>
                    <a:lnTo>
                      <a:pt x="193" y="415"/>
                    </a:lnTo>
                    <a:lnTo>
                      <a:pt x="189" y="405"/>
                    </a:lnTo>
                    <a:lnTo>
                      <a:pt x="185" y="395"/>
                    </a:lnTo>
                    <a:lnTo>
                      <a:pt x="181" y="387"/>
                    </a:lnTo>
                    <a:lnTo>
                      <a:pt x="177" y="379"/>
                    </a:lnTo>
                    <a:lnTo>
                      <a:pt x="174" y="374"/>
                    </a:lnTo>
                    <a:lnTo>
                      <a:pt x="170" y="366"/>
                    </a:lnTo>
                    <a:lnTo>
                      <a:pt x="168" y="359"/>
                    </a:lnTo>
                    <a:lnTo>
                      <a:pt x="167" y="352"/>
                    </a:lnTo>
                    <a:lnTo>
                      <a:pt x="167" y="346"/>
                    </a:lnTo>
                    <a:lnTo>
                      <a:pt x="168" y="341"/>
                    </a:lnTo>
                    <a:lnTo>
                      <a:pt x="169" y="338"/>
                    </a:lnTo>
                    <a:lnTo>
                      <a:pt x="170" y="335"/>
                    </a:lnTo>
                    <a:lnTo>
                      <a:pt x="170" y="334"/>
                    </a:lnTo>
                    <a:lnTo>
                      <a:pt x="252" y="248"/>
                    </a:lnTo>
                  </a:path>
                </a:pathLst>
              </a:custGeom>
              <a:solidFill>
                <a:srgbClr val="00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90" name="Freeform 182"/>
              <p:cNvSpPr>
                <a:spLocks/>
              </p:cNvSpPr>
              <p:nvPr/>
            </p:nvSpPr>
            <p:spPr bwMode="auto">
              <a:xfrm>
                <a:off x="1586" y="2767"/>
                <a:ext cx="181" cy="352"/>
              </a:xfrm>
              <a:custGeom>
                <a:avLst/>
                <a:gdLst/>
                <a:ahLst/>
                <a:cxnLst>
                  <a:cxn ang="0">
                    <a:pos x="180" y="351"/>
                  </a:cxn>
                  <a:cxn ang="0">
                    <a:pos x="180" y="107"/>
                  </a:cxn>
                  <a:cxn ang="0">
                    <a:pos x="0" y="0"/>
                  </a:cxn>
                  <a:cxn ang="0">
                    <a:pos x="0" y="244"/>
                  </a:cxn>
                  <a:cxn ang="0">
                    <a:pos x="180" y="351"/>
                  </a:cxn>
                </a:cxnLst>
                <a:rect l="0" t="0" r="r" b="b"/>
                <a:pathLst>
                  <a:path w="181" h="352">
                    <a:moveTo>
                      <a:pt x="180" y="351"/>
                    </a:moveTo>
                    <a:lnTo>
                      <a:pt x="180" y="107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80" y="351"/>
                    </a:lnTo>
                  </a:path>
                </a:pathLst>
              </a:custGeom>
              <a:solidFill>
                <a:srgbClr val="FF99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91" name="Freeform 183"/>
              <p:cNvSpPr>
                <a:spLocks/>
              </p:cNvSpPr>
              <p:nvPr/>
            </p:nvSpPr>
            <p:spPr bwMode="auto">
              <a:xfrm>
                <a:off x="1765" y="2797"/>
                <a:ext cx="253" cy="322"/>
              </a:xfrm>
              <a:custGeom>
                <a:avLst/>
                <a:gdLst/>
                <a:ahLst/>
                <a:cxnLst>
                  <a:cxn ang="0">
                    <a:pos x="0" y="321"/>
                  </a:cxn>
                  <a:cxn ang="0">
                    <a:pos x="0" y="77"/>
                  </a:cxn>
                  <a:cxn ang="0">
                    <a:pos x="252" y="0"/>
                  </a:cxn>
                  <a:cxn ang="0">
                    <a:pos x="252" y="244"/>
                  </a:cxn>
                  <a:cxn ang="0">
                    <a:pos x="0" y="321"/>
                  </a:cxn>
                </a:cxnLst>
                <a:rect l="0" t="0" r="r" b="b"/>
                <a:pathLst>
                  <a:path w="253" h="322">
                    <a:moveTo>
                      <a:pt x="0" y="321"/>
                    </a:moveTo>
                    <a:lnTo>
                      <a:pt x="0" y="77"/>
                    </a:lnTo>
                    <a:lnTo>
                      <a:pt x="252" y="0"/>
                    </a:lnTo>
                    <a:lnTo>
                      <a:pt x="252" y="244"/>
                    </a:lnTo>
                    <a:lnTo>
                      <a:pt x="0" y="321"/>
                    </a:lnTo>
                  </a:path>
                </a:pathLst>
              </a:custGeom>
              <a:solidFill>
                <a:srgbClr val="FF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92" name="Freeform 184"/>
              <p:cNvSpPr>
                <a:spLocks/>
              </p:cNvSpPr>
              <p:nvPr/>
            </p:nvSpPr>
            <p:spPr bwMode="auto">
              <a:xfrm>
                <a:off x="1590" y="2687"/>
                <a:ext cx="428" cy="189"/>
              </a:xfrm>
              <a:custGeom>
                <a:avLst/>
                <a:gdLst/>
                <a:ahLst/>
                <a:cxnLst>
                  <a:cxn ang="0">
                    <a:pos x="179" y="188"/>
                  </a:cxn>
                  <a:cxn ang="0">
                    <a:pos x="0" y="77"/>
                  </a:cxn>
                  <a:cxn ang="0">
                    <a:pos x="248" y="0"/>
                  </a:cxn>
                  <a:cxn ang="0">
                    <a:pos x="427" y="111"/>
                  </a:cxn>
                  <a:cxn ang="0">
                    <a:pos x="179" y="188"/>
                  </a:cxn>
                </a:cxnLst>
                <a:rect l="0" t="0" r="r" b="b"/>
                <a:pathLst>
                  <a:path w="428" h="189">
                    <a:moveTo>
                      <a:pt x="179" y="188"/>
                    </a:moveTo>
                    <a:lnTo>
                      <a:pt x="0" y="77"/>
                    </a:lnTo>
                    <a:lnTo>
                      <a:pt x="248" y="0"/>
                    </a:lnTo>
                    <a:lnTo>
                      <a:pt x="427" y="111"/>
                    </a:lnTo>
                    <a:lnTo>
                      <a:pt x="179" y="188"/>
                    </a:lnTo>
                  </a:path>
                </a:pathLst>
              </a:custGeom>
              <a:solidFill>
                <a:srgbClr val="996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93" name="Freeform 185"/>
              <p:cNvSpPr>
                <a:spLocks/>
              </p:cNvSpPr>
              <p:nvPr/>
            </p:nvSpPr>
            <p:spPr bwMode="auto">
              <a:xfrm>
                <a:off x="1504" y="2764"/>
                <a:ext cx="258" cy="166"/>
              </a:xfrm>
              <a:custGeom>
                <a:avLst/>
                <a:gdLst/>
                <a:ahLst/>
                <a:cxnLst>
                  <a:cxn ang="0">
                    <a:pos x="171" y="165"/>
                  </a:cxn>
                  <a:cxn ang="0">
                    <a:pos x="0" y="56"/>
                  </a:cxn>
                  <a:cxn ang="0">
                    <a:pos x="86" y="0"/>
                  </a:cxn>
                  <a:cxn ang="0">
                    <a:pos x="257" y="109"/>
                  </a:cxn>
                  <a:cxn ang="0">
                    <a:pos x="171" y="165"/>
                  </a:cxn>
                </a:cxnLst>
                <a:rect l="0" t="0" r="r" b="b"/>
                <a:pathLst>
                  <a:path w="258" h="166">
                    <a:moveTo>
                      <a:pt x="171" y="165"/>
                    </a:moveTo>
                    <a:lnTo>
                      <a:pt x="0" y="56"/>
                    </a:lnTo>
                    <a:lnTo>
                      <a:pt x="86" y="0"/>
                    </a:lnTo>
                    <a:lnTo>
                      <a:pt x="257" y="109"/>
                    </a:lnTo>
                    <a:lnTo>
                      <a:pt x="171" y="165"/>
                    </a:lnTo>
                  </a:path>
                </a:pathLst>
              </a:custGeom>
              <a:solidFill>
                <a:srgbClr val="FF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94" name="Freeform 186"/>
              <p:cNvSpPr>
                <a:spLocks/>
              </p:cNvSpPr>
              <p:nvPr/>
            </p:nvSpPr>
            <p:spPr bwMode="auto">
              <a:xfrm>
                <a:off x="1765" y="2796"/>
                <a:ext cx="305" cy="147"/>
              </a:xfrm>
              <a:custGeom>
                <a:avLst/>
                <a:gdLst/>
                <a:ahLst/>
                <a:cxnLst>
                  <a:cxn ang="0">
                    <a:pos x="56" y="146"/>
                  </a:cxn>
                  <a:cxn ang="0">
                    <a:pos x="0" y="77"/>
                  </a:cxn>
                  <a:cxn ang="0">
                    <a:pos x="248" y="0"/>
                  </a:cxn>
                  <a:cxn ang="0">
                    <a:pos x="304" y="69"/>
                  </a:cxn>
                  <a:cxn ang="0">
                    <a:pos x="56" y="146"/>
                  </a:cxn>
                </a:cxnLst>
                <a:rect l="0" t="0" r="r" b="b"/>
                <a:pathLst>
                  <a:path w="305" h="147">
                    <a:moveTo>
                      <a:pt x="56" y="146"/>
                    </a:moveTo>
                    <a:lnTo>
                      <a:pt x="0" y="77"/>
                    </a:lnTo>
                    <a:lnTo>
                      <a:pt x="248" y="0"/>
                    </a:lnTo>
                    <a:lnTo>
                      <a:pt x="304" y="69"/>
                    </a:lnTo>
                    <a:lnTo>
                      <a:pt x="56" y="146"/>
                    </a:lnTo>
                  </a:path>
                </a:pathLst>
              </a:custGeom>
              <a:solidFill>
                <a:srgbClr val="FF99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95" name="Freeform 187"/>
              <p:cNvSpPr>
                <a:spLocks/>
              </p:cNvSpPr>
              <p:nvPr/>
            </p:nvSpPr>
            <p:spPr bwMode="auto">
              <a:xfrm>
                <a:off x="1838" y="2685"/>
                <a:ext cx="257" cy="116"/>
              </a:xfrm>
              <a:custGeom>
                <a:avLst/>
                <a:gdLst/>
                <a:ahLst/>
                <a:cxnLst>
                  <a:cxn ang="0">
                    <a:pos x="179" y="111"/>
                  </a:cxn>
                  <a:cxn ang="0">
                    <a:pos x="0" y="0"/>
                  </a:cxn>
                  <a:cxn ang="0">
                    <a:pos x="77" y="4"/>
                  </a:cxn>
                  <a:cxn ang="0">
                    <a:pos x="256" y="115"/>
                  </a:cxn>
                  <a:cxn ang="0">
                    <a:pos x="179" y="111"/>
                  </a:cxn>
                </a:cxnLst>
                <a:rect l="0" t="0" r="r" b="b"/>
                <a:pathLst>
                  <a:path w="257" h="116">
                    <a:moveTo>
                      <a:pt x="179" y="111"/>
                    </a:moveTo>
                    <a:lnTo>
                      <a:pt x="0" y="0"/>
                    </a:lnTo>
                    <a:lnTo>
                      <a:pt x="77" y="4"/>
                    </a:lnTo>
                    <a:lnTo>
                      <a:pt x="256" y="115"/>
                    </a:lnTo>
                    <a:lnTo>
                      <a:pt x="179" y="111"/>
                    </a:lnTo>
                  </a:path>
                </a:pathLst>
              </a:custGeom>
              <a:solidFill>
                <a:srgbClr val="FF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96" name="Freeform 188"/>
              <p:cNvSpPr>
                <a:spLocks/>
              </p:cNvSpPr>
              <p:nvPr/>
            </p:nvSpPr>
            <p:spPr bwMode="auto">
              <a:xfrm>
                <a:off x="1521" y="2685"/>
                <a:ext cx="318" cy="78"/>
              </a:xfrm>
              <a:custGeom>
                <a:avLst/>
                <a:gdLst/>
                <a:ahLst/>
                <a:cxnLst>
                  <a:cxn ang="0">
                    <a:pos x="69" y="77"/>
                  </a:cxn>
                  <a:cxn ang="0">
                    <a:pos x="0" y="77"/>
                  </a:cxn>
                  <a:cxn ang="0">
                    <a:pos x="248" y="0"/>
                  </a:cxn>
                  <a:cxn ang="0">
                    <a:pos x="317" y="0"/>
                  </a:cxn>
                  <a:cxn ang="0">
                    <a:pos x="69" y="77"/>
                  </a:cxn>
                </a:cxnLst>
                <a:rect l="0" t="0" r="r" b="b"/>
                <a:pathLst>
                  <a:path w="318" h="78">
                    <a:moveTo>
                      <a:pt x="69" y="77"/>
                    </a:moveTo>
                    <a:lnTo>
                      <a:pt x="0" y="77"/>
                    </a:lnTo>
                    <a:lnTo>
                      <a:pt x="248" y="0"/>
                    </a:lnTo>
                    <a:lnTo>
                      <a:pt x="317" y="0"/>
                    </a:lnTo>
                    <a:lnTo>
                      <a:pt x="69" y="77"/>
                    </a:lnTo>
                  </a:path>
                </a:pathLst>
              </a:custGeom>
              <a:solidFill>
                <a:srgbClr val="FF99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97" name="Freeform 189"/>
              <p:cNvSpPr>
                <a:spLocks/>
              </p:cNvSpPr>
              <p:nvPr/>
            </p:nvSpPr>
            <p:spPr bwMode="auto">
              <a:xfrm>
                <a:off x="1315" y="2627"/>
                <a:ext cx="169" cy="416"/>
              </a:xfrm>
              <a:custGeom>
                <a:avLst/>
                <a:gdLst/>
                <a:ahLst/>
                <a:cxnLst>
                  <a:cxn ang="0">
                    <a:pos x="75" y="20"/>
                  </a:cxn>
                  <a:cxn ang="0">
                    <a:pos x="73" y="73"/>
                  </a:cxn>
                  <a:cxn ang="0">
                    <a:pos x="76" y="128"/>
                  </a:cxn>
                  <a:cxn ang="0">
                    <a:pos x="79" y="165"/>
                  </a:cxn>
                  <a:cxn ang="0">
                    <a:pos x="79" y="172"/>
                  </a:cxn>
                  <a:cxn ang="0">
                    <a:pos x="71" y="185"/>
                  </a:cxn>
                  <a:cxn ang="0">
                    <a:pos x="61" y="205"/>
                  </a:cxn>
                  <a:cxn ang="0">
                    <a:pos x="50" y="227"/>
                  </a:cxn>
                  <a:cxn ang="0">
                    <a:pos x="43" y="245"/>
                  </a:cxn>
                  <a:cxn ang="0">
                    <a:pos x="36" y="272"/>
                  </a:cxn>
                  <a:cxn ang="0">
                    <a:pos x="30" y="301"/>
                  </a:cxn>
                  <a:cxn ang="0">
                    <a:pos x="22" y="324"/>
                  </a:cxn>
                  <a:cxn ang="0">
                    <a:pos x="13" y="336"/>
                  </a:cxn>
                  <a:cxn ang="0">
                    <a:pos x="6" y="346"/>
                  </a:cxn>
                  <a:cxn ang="0">
                    <a:pos x="3" y="353"/>
                  </a:cxn>
                  <a:cxn ang="0">
                    <a:pos x="1" y="358"/>
                  </a:cxn>
                  <a:cxn ang="0">
                    <a:pos x="2" y="380"/>
                  </a:cxn>
                  <a:cxn ang="0">
                    <a:pos x="13" y="382"/>
                  </a:cxn>
                  <a:cxn ang="0">
                    <a:pos x="29" y="386"/>
                  </a:cxn>
                  <a:cxn ang="0">
                    <a:pos x="44" y="392"/>
                  </a:cxn>
                  <a:cxn ang="0">
                    <a:pos x="54" y="397"/>
                  </a:cxn>
                  <a:cxn ang="0">
                    <a:pos x="67" y="404"/>
                  </a:cxn>
                  <a:cxn ang="0">
                    <a:pos x="81" y="411"/>
                  </a:cxn>
                  <a:cxn ang="0">
                    <a:pos x="93" y="415"/>
                  </a:cxn>
                  <a:cxn ang="0">
                    <a:pos x="101" y="415"/>
                  </a:cxn>
                  <a:cxn ang="0">
                    <a:pos x="109" y="413"/>
                  </a:cxn>
                  <a:cxn ang="0">
                    <a:pos x="115" y="409"/>
                  </a:cxn>
                  <a:cxn ang="0">
                    <a:pos x="115" y="402"/>
                  </a:cxn>
                  <a:cxn ang="0">
                    <a:pos x="104" y="393"/>
                  </a:cxn>
                  <a:cxn ang="0">
                    <a:pos x="87" y="380"/>
                  </a:cxn>
                  <a:cxn ang="0">
                    <a:pos x="70" y="365"/>
                  </a:cxn>
                  <a:cxn ang="0">
                    <a:pos x="61" y="352"/>
                  </a:cxn>
                  <a:cxn ang="0">
                    <a:pos x="63" y="341"/>
                  </a:cxn>
                  <a:cxn ang="0">
                    <a:pos x="69" y="328"/>
                  </a:cxn>
                  <a:cxn ang="0">
                    <a:pos x="78" y="312"/>
                  </a:cxn>
                  <a:cxn ang="0">
                    <a:pos x="88" y="295"/>
                  </a:cxn>
                  <a:cxn ang="0">
                    <a:pos x="100" y="277"/>
                  </a:cxn>
                  <a:cxn ang="0">
                    <a:pos x="114" y="254"/>
                  </a:cxn>
                  <a:cxn ang="0">
                    <a:pos x="127" y="232"/>
                  </a:cxn>
                  <a:cxn ang="0">
                    <a:pos x="135" y="216"/>
                  </a:cxn>
                  <a:cxn ang="0">
                    <a:pos x="137" y="210"/>
                  </a:cxn>
                  <a:cxn ang="0">
                    <a:pos x="144" y="205"/>
                  </a:cxn>
                  <a:cxn ang="0">
                    <a:pos x="152" y="199"/>
                  </a:cxn>
                  <a:cxn ang="0">
                    <a:pos x="158" y="190"/>
                  </a:cxn>
                  <a:cxn ang="0">
                    <a:pos x="159" y="179"/>
                  </a:cxn>
                  <a:cxn ang="0">
                    <a:pos x="158" y="173"/>
                  </a:cxn>
                  <a:cxn ang="0">
                    <a:pos x="157" y="171"/>
                  </a:cxn>
                  <a:cxn ang="0">
                    <a:pos x="157" y="168"/>
                  </a:cxn>
                  <a:cxn ang="0">
                    <a:pos x="159" y="154"/>
                  </a:cxn>
                  <a:cxn ang="0">
                    <a:pos x="163" y="128"/>
                  </a:cxn>
                  <a:cxn ang="0">
                    <a:pos x="167" y="103"/>
                  </a:cxn>
                  <a:cxn ang="0">
                    <a:pos x="168" y="83"/>
                  </a:cxn>
                  <a:cxn ang="0">
                    <a:pos x="79" y="0"/>
                  </a:cxn>
                </a:cxnLst>
                <a:rect l="0" t="0" r="r" b="b"/>
                <a:pathLst>
                  <a:path w="169" h="416">
                    <a:moveTo>
                      <a:pt x="79" y="0"/>
                    </a:moveTo>
                    <a:lnTo>
                      <a:pt x="75" y="20"/>
                    </a:lnTo>
                    <a:lnTo>
                      <a:pt x="73" y="45"/>
                    </a:lnTo>
                    <a:lnTo>
                      <a:pt x="73" y="73"/>
                    </a:lnTo>
                    <a:lnTo>
                      <a:pt x="74" y="101"/>
                    </a:lnTo>
                    <a:lnTo>
                      <a:pt x="76" y="128"/>
                    </a:lnTo>
                    <a:lnTo>
                      <a:pt x="78" y="150"/>
                    </a:lnTo>
                    <a:lnTo>
                      <a:pt x="79" y="165"/>
                    </a:lnTo>
                    <a:lnTo>
                      <a:pt x="80" y="170"/>
                    </a:lnTo>
                    <a:lnTo>
                      <a:pt x="79" y="172"/>
                    </a:lnTo>
                    <a:lnTo>
                      <a:pt x="76" y="177"/>
                    </a:lnTo>
                    <a:lnTo>
                      <a:pt x="71" y="185"/>
                    </a:lnTo>
                    <a:lnTo>
                      <a:pt x="66" y="195"/>
                    </a:lnTo>
                    <a:lnTo>
                      <a:pt x="61" y="205"/>
                    </a:lnTo>
                    <a:lnTo>
                      <a:pt x="55" y="216"/>
                    </a:lnTo>
                    <a:lnTo>
                      <a:pt x="50" y="227"/>
                    </a:lnTo>
                    <a:lnTo>
                      <a:pt x="46" y="236"/>
                    </a:lnTo>
                    <a:lnTo>
                      <a:pt x="43" y="245"/>
                    </a:lnTo>
                    <a:lnTo>
                      <a:pt x="39" y="258"/>
                    </a:lnTo>
                    <a:lnTo>
                      <a:pt x="36" y="272"/>
                    </a:lnTo>
                    <a:lnTo>
                      <a:pt x="33" y="287"/>
                    </a:lnTo>
                    <a:lnTo>
                      <a:pt x="30" y="301"/>
                    </a:lnTo>
                    <a:lnTo>
                      <a:pt x="26" y="314"/>
                    </a:lnTo>
                    <a:lnTo>
                      <a:pt x="22" y="324"/>
                    </a:lnTo>
                    <a:lnTo>
                      <a:pt x="17" y="331"/>
                    </a:lnTo>
                    <a:lnTo>
                      <a:pt x="13" y="336"/>
                    </a:lnTo>
                    <a:lnTo>
                      <a:pt x="9" y="341"/>
                    </a:lnTo>
                    <a:lnTo>
                      <a:pt x="6" y="346"/>
                    </a:lnTo>
                    <a:lnTo>
                      <a:pt x="4" y="350"/>
                    </a:lnTo>
                    <a:lnTo>
                      <a:pt x="3" y="353"/>
                    </a:lnTo>
                    <a:lnTo>
                      <a:pt x="2" y="356"/>
                    </a:lnTo>
                    <a:lnTo>
                      <a:pt x="1" y="358"/>
                    </a:lnTo>
                    <a:lnTo>
                      <a:pt x="0" y="379"/>
                    </a:lnTo>
                    <a:lnTo>
                      <a:pt x="2" y="380"/>
                    </a:lnTo>
                    <a:lnTo>
                      <a:pt x="6" y="381"/>
                    </a:lnTo>
                    <a:lnTo>
                      <a:pt x="13" y="382"/>
                    </a:lnTo>
                    <a:lnTo>
                      <a:pt x="21" y="384"/>
                    </a:lnTo>
                    <a:lnTo>
                      <a:pt x="29" y="386"/>
                    </a:lnTo>
                    <a:lnTo>
                      <a:pt x="37" y="389"/>
                    </a:lnTo>
                    <a:lnTo>
                      <a:pt x="44" y="392"/>
                    </a:lnTo>
                    <a:lnTo>
                      <a:pt x="49" y="394"/>
                    </a:lnTo>
                    <a:lnTo>
                      <a:pt x="54" y="397"/>
                    </a:lnTo>
                    <a:lnTo>
                      <a:pt x="60" y="401"/>
                    </a:lnTo>
                    <a:lnTo>
                      <a:pt x="67" y="404"/>
                    </a:lnTo>
                    <a:lnTo>
                      <a:pt x="74" y="408"/>
                    </a:lnTo>
                    <a:lnTo>
                      <a:pt x="81" y="411"/>
                    </a:lnTo>
                    <a:lnTo>
                      <a:pt x="87" y="413"/>
                    </a:lnTo>
                    <a:lnTo>
                      <a:pt x="93" y="415"/>
                    </a:lnTo>
                    <a:lnTo>
                      <a:pt x="97" y="415"/>
                    </a:lnTo>
                    <a:lnTo>
                      <a:pt x="101" y="415"/>
                    </a:lnTo>
                    <a:lnTo>
                      <a:pt x="105" y="414"/>
                    </a:lnTo>
                    <a:lnTo>
                      <a:pt x="109" y="413"/>
                    </a:lnTo>
                    <a:lnTo>
                      <a:pt x="113" y="411"/>
                    </a:lnTo>
                    <a:lnTo>
                      <a:pt x="115" y="409"/>
                    </a:lnTo>
                    <a:lnTo>
                      <a:pt x="116" y="406"/>
                    </a:lnTo>
                    <a:lnTo>
                      <a:pt x="115" y="402"/>
                    </a:lnTo>
                    <a:lnTo>
                      <a:pt x="110" y="398"/>
                    </a:lnTo>
                    <a:lnTo>
                      <a:pt x="104" y="393"/>
                    </a:lnTo>
                    <a:lnTo>
                      <a:pt x="95" y="387"/>
                    </a:lnTo>
                    <a:lnTo>
                      <a:pt x="87" y="380"/>
                    </a:lnTo>
                    <a:lnTo>
                      <a:pt x="78" y="373"/>
                    </a:lnTo>
                    <a:lnTo>
                      <a:pt x="70" y="365"/>
                    </a:lnTo>
                    <a:lnTo>
                      <a:pt x="64" y="358"/>
                    </a:lnTo>
                    <a:lnTo>
                      <a:pt x="61" y="352"/>
                    </a:lnTo>
                    <a:lnTo>
                      <a:pt x="61" y="347"/>
                    </a:lnTo>
                    <a:lnTo>
                      <a:pt x="63" y="341"/>
                    </a:lnTo>
                    <a:lnTo>
                      <a:pt x="66" y="335"/>
                    </a:lnTo>
                    <a:lnTo>
                      <a:pt x="69" y="328"/>
                    </a:lnTo>
                    <a:lnTo>
                      <a:pt x="73" y="320"/>
                    </a:lnTo>
                    <a:lnTo>
                      <a:pt x="78" y="312"/>
                    </a:lnTo>
                    <a:lnTo>
                      <a:pt x="82" y="304"/>
                    </a:lnTo>
                    <a:lnTo>
                      <a:pt x="88" y="295"/>
                    </a:lnTo>
                    <a:lnTo>
                      <a:pt x="94" y="286"/>
                    </a:lnTo>
                    <a:lnTo>
                      <a:pt x="100" y="277"/>
                    </a:lnTo>
                    <a:lnTo>
                      <a:pt x="107" y="266"/>
                    </a:lnTo>
                    <a:lnTo>
                      <a:pt x="114" y="254"/>
                    </a:lnTo>
                    <a:lnTo>
                      <a:pt x="121" y="243"/>
                    </a:lnTo>
                    <a:lnTo>
                      <a:pt x="127" y="232"/>
                    </a:lnTo>
                    <a:lnTo>
                      <a:pt x="132" y="223"/>
                    </a:lnTo>
                    <a:lnTo>
                      <a:pt x="135" y="216"/>
                    </a:lnTo>
                    <a:lnTo>
                      <a:pt x="136" y="212"/>
                    </a:lnTo>
                    <a:lnTo>
                      <a:pt x="137" y="210"/>
                    </a:lnTo>
                    <a:lnTo>
                      <a:pt x="140" y="208"/>
                    </a:lnTo>
                    <a:lnTo>
                      <a:pt x="144" y="205"/>
                    </a:lnTo>
                    <a:lnTo>
                      <a:pt x="148" y="202"/>
                    </a:lnTo>
                    <a:lnTo>
                      <a:pt x="152" y="199"/>
                    </a:lnTo>
                    <a:lnTo>
                      <a:pt x="155" y="195"/>
                    </a:lnTo>
                    <a:lnTo>
                      <a:pt x="158" y="190"/>
                    </a:lnTo>
                    <a:lnTo>
                      <a:pt x="159" y="184"/>
                    </a:lnTo>
                    <a:lnTo>
                      <a:pt x="159" y="179"/>
                    </a:lnTo>
                    <a:lnTo>
                      <a:pt x="158" y="176"/>
                    </a:lnTo>
                    <a:lnTo>
                      <a:pt x="158" y="173"/>
                    </a:lnTo>
                    <a:lnTo>
                      <a:pt x="158" y="172"/>
                    </a:lnTo>
                    <a:lnTo>
                      <a:pt x="157" y="171"/>
                    </a:lnTo>
                    <a:lnTo>
                      <a:pt x="157" y="170"/>
                    </a:lnTo>
                    <a:lnTo>
                      <a:pt x="157" y="168"/>
                    </a:lnTo>
                    <a:lnTo>
                      <a:pt x="157" y="166"/>
                    </a:lnTo>
                    <a:lnTo>
                      <a:pt x="159" y="154"/>
                    </a:lnTo>
                    <a:lnTo>
                      <a:pt x="160" y="142"/>
                    </a:lnTo>
                    <a:lnTo>
                      <a:pt x="163" y="128"/>
                    </a:lnTo>
                    <a:lnTo>
                      <a:pt x="165" y="115"/>
                    </a:lnTo>
                    <a:lnTo>
                      <a:pt x="167" y="103"/>
                    </a:lnTo>
                    <a:lnTo>
                      <a:pt x="168" y="92"/>
                    </a:lnTo>
                    <a:lnTo>
                      <a:pt x="168" y="83"/>
                    </a:lnTo>
                    <a:lnTo>
                      <a:pt x="167" y="76"/>
                    </a:lnTo>
                    <a:lnTo>
                      <a:pt x="79" y="0"/>
                    </a:lnTo>
                  </a:path>
                </a:pathLst>
              </a:custGeom>
              <a:solidFill>
                <a:srgbClr val="00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98" name="Freeform 190"/>
              <p:cNvSpPr>
                <a:spLocks/>
              </p:cNvSpPr>
              <p:nvPr/>
            </p:nvSpPr>
            <p:spPr bwMode="auto">
              <a:xfrm>
                <a:off x="1520" y="2431"/>
                <a:ext cx="123" cy="345"/>
              </a:xfrm>
              <a:custGeom>
                <a:avLst/>
                <a:gdLst/>
                <a:ahLst/>
                <a:cxnLst>
                  <a:cxn ang="0">
                    <a:pos x="88" y="36"/>
                  </a:cxn>
                  <a:cxn ang="0">
                    <a:pos x="80" y="53"/>
                  </a:cxn>
                  <a:cxn ang="0">
                    <a:pos x="70" y="78"/>
                  </a:cxn>
                  <a:cxn ang="0">
                    <a:pos x="61" y="102"/>
                  </a:cxn>
                  <a:cxn ang="0">
                    <a:pos x="57" y="119"/>
                  </a:cxn>
                  <a:cxn ang="0">
                    <a:pos x="54" y="131"/>
                  </a:cxn>
                  <a:cxn ang="0">
                    <a:pos x="53" y="142"/>
                  </a:cxn>
                  <a:cxn ang="0">
                    <a:pos x="53" y="151"/>
                  </a:cxn>
                  <a:cxn ang="0">
                    <a:pos x="57" y="162"/>
                  </a:cxn>
                  <a:cxn ang="0">
                    <a:pos x="71" y="199"/>
                  </a:cxn>
                  <a:cxn ang="0">
                    <a:pos x="87" y="245"/>
                  </a:cxn>
                  <a:cxn ang="0">
                    <a:pos x="98" y="278"/>
                  </a:cxn>
                  <a:cxn ang="0">
                    <a:pos x="102" y="284"/>
                  </a:cxn>
                  <a:cxn ang="0">
                    <a:pos x="106" y="288"/>
                  </a:cxn>
                  <a:cxn ang="0">
                    <a:pos x="111" y="293"/>
                  </a:cxn>
                  <a:cxn ang="0">
                    <a:pos x="115" y="299"/>
                  </a:cxn>
                  <a:cxn ang="0">
                    <a:pos x="118" y="309"/>
                  </a:cxn>
                  <a:cxn ang="0">
                    <a:pos x="121" y="321"/>
                  </a:cxn>
                  <a:cxn ang="0">
                    <a:pos x="122" y="333"/>
                  </a:cxn>
                  <a:cxn ang="0">
                    <a:pos x="120" y="343"/>
                  </a:cxn>
                  <a:cxn ang="0">
                    <a:pos x="115" y="344"/>
                  </a:cxn>
                  <a:cxn ang="0">
                    <a:pos x="106" y="340"/>
                  </a:cxn>
                  <a:cxn ang="0">
                    <a:pos x="97" y="331"/>
                  </a:cxn>
                  <a:cxn ang="0">
                    <a:pos x="89" y="318"/>
                  </a:cxn>
                  <a:cxn ang="0">
                    <a:pos x="84" y="306"/>
                  </a:cxn>
                  <a:cxn ang="0">
                    <a:pos x="80" y="298"/>
                  </a:cxn>
                  <a:cxn ang="0">
                    <a:pos x="78" y="294"/>
                  </a:cxn>
                  <a:cxn ang="0">
                    <a:pos x="75" y="291"/>
                  </a:cxn>
                  <a:cxn ang="0">
                    <a:pos x="62" y="277"/>
                  </a:cxn>
                  <a:cxn ang="0">
                    <a:pos x="40" y="247"/>
                  </a:cxn>
                  <a:cxn ang="0">
                    <a:pos x="19" y="214"/>
                  </a:cxn>
                  <a:cxn ang="0">
                    <a:pos x="8" y="190"/>
                  </a:cxn>
                  <a:cxn ang="0">
                    <a:pos x="6" y="177"/>
                  </a:cxn>
                  <a:cxn ang="0">
                    <a:pos x="3" y="165"/>
                  </a:cxn>
                  <a:cxn ang="0">
                    <a:pos x="1" y="150"/>
                  </a:cxn>
                  <a:cxn ang="0">
                    <a:pos x="0" y="128"/>
                  </a:cxn>
                  <a:cxn ang="0">
                    <a:pos x="5" y="96"/>
                  </a:cxn>
                  <a:cxn ang="0">
                    <a:pos x="17" y="61"/>
                  </a:cxn>
                  <a:cxn ang="0">
                    <a:pos x="30" y="30"/>
                  </a:cxn>
                  <a:cxn ang="0">
                    <a:pos x="39" y="11"/>
                  </a:cxn>
                  <a:cxn ang="0">
                    <a:pos x="45" y="4"/>
                  </a:cxn>
                  <a:cxn ang="0">
                    <a:pos x="51" y="1"/>
                  </a:cxn>
                  <a:cxn ang="0">
                    <a:pos x="58" y="0"/>
                  </a:cxn>
                  <a:cxn ang="0">
                    <a:pos x="66" y="0"/>
                  </a:cxn>
                </a:cxnLst>
                <a:rect l="0" t="0" r="r" b="b"/>
                <a:pathLst>
                  <a:path w="123" h="345">
                    <a:moveTo>
                      <a:pt x="89" y="33"/>
                    </a:moveTo>
                    <a:lnTo>
                      <a:pt x="88" y="36"/>
                    </a:lnTo>
                    <a:lnTo>
                      <a:pt x="85" y="43"/>
                    </a:lnTo>
                    <a:lnTo>
                      <a:pt x="80" y="53"/>
                    </a:lnTo>
                    <a:lnTo>
                      <a:pt x="75" y="65"/>
                    </a:lnTo>
                    <a:lnTo>
                      <a:pt x="70" y="78"/>
                    </a:lnTo>
                    <a:lnTo>
                      <a:pt x="65" y="91"/>
                    </a:lnTo>
                    <a:lnTo>
                      <a:pt x="61" y="102"/>
                    </a:lnTo>
                    <a:lnTo>
                      <a:pt x="58" y="111"/>
                    </a:lnTo>
                    <a:lnTo>
                      <a:pt x="57" y="119"/>
                    </a:lnTo>
                    <a:lnTo>
                      <a:pt x="55" y="125"/>
                    </a:lnTo>
                    <a:lnTo>
                      <a:pt x="54" y="131"/>
                    </a:lnTo>
                    <a:lnTo>
                      <a:pt x="53" y="137"/>
                    </a:lnTo>
                    <a:lnTo>
                      <a:pt x="53" y="142"/>
                    </a:lnTo>
                    <a:lnTo>
                      <a:pt x="53" y="147"/>
                    </a:lnTo>
                    <a:lnTo>
                      <a:pt x="53" y="151"/>
                    </a:lnTo>
                    <a:lnTo>
                      <a:pt x="54" y="155"/>
                    </a:lnTo>
                    <a:lnTo>
                      <a:pt x="57" y="162"/>
                    </a:lnTo>
                    <a:lnTo>
                      <a:pt x="63" y="178"/>
                    </a:lnTo>
                    <a:lnTo>
                      <a:pt x="71" y="199"/>
                    </a:lnTo>
                    <a:lnTo>
                      <a:pt x="79" y="222"/>
                    </a:lnTo>
                    <a:lnTo>
                      <a:pt x="87" y="245"/>
                    </a:lnTo>
                    <a:lnTo>
                      <a:pt x="93" y="264"/>
                    </a:lnTo>
                    <a:lnTo>
                      <a:pt x="98" y="278"/>
                    </a:lnTo>
                    <a:lnTo>
                      <a:pt x="100" y="283"/>
                    </a:lnTo>
                    <a:lnTo>
                      <a:pt x="102" y="284"/>
                    </a:lnTo>
                    <a:lnTo>
                      <a:pt x="104" y="286"/>
                    </a:lnTo>
                    <a:lnTo>
                      <a:pt x="106" y="288"/>
                    </a:lnTo>
                    <a:lnTo>
                      <a:pt x="109" y="290"/>
                    </a:lnTo>
                    <a:lnTo>
                      <a:pt x="111" y="293"/>
                    </a:lnTo>
                    <a:lnTo>
                      <a:pt x="113" y="296"/>
                    </a:lnTo>
                    <a:lnTo>
                      <a:pt x="115" y="299"/>
                    </a:lnTo>
                    <a:lnTo>
                      <a:pt x="116" y="303"/>
                    </a:lnTo>
                    <a:lnTo>
                      <a:pt x="118" y="309"/>
                    </a:lnTo>
                    <a:lnTo>
                      <a:pt x="120" y="315"/>
                    </a:lnTo>
                    <a:lnTo>
                      <a:pt x="121" y="321"/>
                    </a:lnTo>
                    <a:lnTo>
                      <a:pt x="122" y="327"/>
                    </a:lnTo>
                    <a:lnTo>
                      <a:pt x="122" y="333"/>
                    </a:lnTo>
                    <a:lnTo>
                      <a:pt x="122" y="339"/>
                    </a:lnTo>
                    <a:lnTo>
                      <a:pt x="120" y="343"/>
                    </a:lnTo>
                    <a:lnTo>
                      <a:pt x="118" y="344"/>
                    </a:lnTo>
                    <a:lnTo>
                      <a:pt x="115" y="344"/>
                    </a:lnTo>
                    <a:lnTo>
                      <a:pt x="111" y="343"/>
                    </a:lnTo>
                    <a:lnTo>
                      <a:pt x="106" y="340"/>
                    </a:lnTo>
                    <a:lnTo>
                      <a:pt x="102" y="336"/>
                    </a:lnTo>
                    <a:lnTo>
                      <a:pt x="97" y="331"/>
                    </a:lnTo>
                    <a:lnTo>
                      <a:pt x="93" y="324"/>
                    </a:lnTo>
                    <a:lnTo>
                      <a:pt x="89" y="318"/>
                    </a:lnTo>
                    <a:lnTo>
                      <a:pt x="86" y="311"/>
                    </a:lnTo>
                    <a:lnTo>
                      <a:pt x="84" y="306"/>
                    </a:lnTo>
                    <a:lnTo>
                      <a:pt x="82" y="301"/>
                    </a:lnTo>
                    <a:lnTo>
                      <a:pt x="80" y="298"/>
                    </a:lnTo>
                    <a:lnTo>
                      <a:pt x="79" y="296"/>
                    </a:lnTo>
                    <a:lnTo>
                      <a:pt x="78" y="294"/>
                    </a:lnTo>
                    <a:lnTo>
                      <a:pt x="76" y="292"/>
                    </a:lnTo>
                    <a:lnTo>
                      <a:pt x="75" y="291"/>
                    </a:lnTo>
                    <a:lnTo>
                      <a:pt x="70" y="287"/>
                    </a:lnTo>
                    <a:lnTo>
                      <a:pt x="62" y="277"/>
                    </a:lnTo>
                    <a:lnTo>
                      <a:pt x="52" y="263"/>
                    </a:lnTo>
                    <a:lnTo>
                      <a:pt x="40" y="247"/>
                    </a:lnTo>
                    <a:lnTo>
                      <a:pt x="29" y="230"/>
                    </a:lnTo>
                    <a:lnTo>
                      <a:pt x="19" y="214"/>
                    </a:lnTo>
                    <a:lnTo>
                      <a:pt x="12" y="200"/>
                    </a:lnTo>
                    <a:lnTo>
                      <a:pt x="8" y="190"/>
                    </a:lnTo>
                    <a:lnTo>
                      <a:pt x="7" y="183"/>
                    </a:lnTo>
                    <a:lnTo>
                      <a:pt x="6" y="177"/>
                    </a:lnTo>
                    <a:lnTo>
                      <a:pt x="5" y="171"/>
                    </a:lnTo>
                    <a:lnTo>
                      <a:pt x="3" y="165"/>
                    </a:lnTo>
                    <a:lnTo>
                      <a:pt x="2" y="158"/>
                    </a:lnTo>
                    <a:lnTo>
                      <a:pt x="1" y="150"/>
                    </a:lnTo>
                    <a:lnTo>
                      <a:pt x="0" y="140"/>
                    </a:lnTo>
                    <a:lnTo>
                      <a:pt x="0" y="128"/>
                    </a:lnTo>
                    <a:lnTo>
                      <a:pt x="1" y="113"/>
                    </a:lnTo>
                    <a:lnTo>
                      <a:pt x="5" y="96"/>
                    </a:lnTo>
                    <a:lnTo>
                      <a:pt x="10" y="78"/>
                    </a:lnTo>
                    <a:lnTo>
                      <a:pt x="17" y="61"/>
                    </a:lnTo>
                    <a:lnTo>
                      <a:pt x="23" y="44"/>
                    </a:lnTo>
                    <a:lnTo>
                      <a:pt x="30" y="30"/>
                    </a:lnTo>
                    <a:lnTo>
                      <a:pt x="35" y="18"/>
                    </a:lnTo>
                    <a:lnTo>
                      <a:pt x="39" y="11"/>
                    </a:lnTo>
                    <a:lnTo>
                      <a:pt x="42" y="7"/>
                    </a:lnTo>
                    <a:lnTo>
                      <a:pt x="45" y="4"/>
                    </a:lnTo>
                    <a:lnTo>
                      <a:pt x="48" y="2"/>
                    </a:lnTo>
                    <a:lnTo>
                      <a:pt x="51" y="1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89" y="33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799" name="Freeform 191"/>
              <p:cNvSpPr>
                <a:spLocks/>
              </p:cNvSpPr>
              <p:nvPr/>
            </p:nvSpPr>
            <p:spPr bwMode="auto">
              <a:xfrm>
                <a:off x="1527" y="2426"/>
                <a:ext cx="125" cy="349"/>
              </a:xfrm>
              <a:custGeom>
                <a:avLst/>
                <a:gdLst/>
                <a:ahLst/>
                <a:cxnLst>
                  <a:cxn ang="0">
                    <a:pos x="88" y="35"/>
                  </a:cxn>
                  <a:cxn ang="0">
                    <a:pos x="81" y="52"/>
                  </a:cxn>
                  <a:cxn ang="0">
                    <a:pos x="70" y="77"/>
                  </a:cxn>
                  <a:cxn ang="0">
                    <a:pos x="61" y="102"/>
                  </a:cxn>
                  <a:cxn ang="0">
                    <a:pos x="57" y="118"/>
                  </a:cxn>
                  <a:cxn ang="0">
                    <a:pos x="55" y="132"/>
                  </a:cxn>
                  <a:cxn ang="0">
                    <a:pos x="54" y="144"/>
                  </a:cxn>
                  <a:cxn ang="0">
                    <a:pos x="55" y="154"/>
                  </a:cxn>
                  <a:cxn ang="0">
                    <a:pos x="60" y="166"/>
                  </a:cxn>
                  <a:cxn ang="0">
                    <a:pos x="73" y="202"/>
                  </a:cxn>
                  <a:cxn ang="0">
                    <a:pos x="89" y="248"/>
                  </a:cxn>
                  <a:cxn ang="0">
                    <a:pos x="100" y="281"/>
                  </a:cxn>
                  <a:cxn ang="0">
                    <a:pos x="102" y="287"/>
                  </a:cxn>
                  <a:cxn ang="0">
                    <a:pos x="106" y="289"/>
                  </a:cxn>
                  <a:cxn ang="0">
                    <a:pos x="111" y="293"/>
                  </a:cxn>
                  <a:cxn ang="0">
                    <a:pos x="116" y="299"/>
                  </a:cxn>
                  <a:cxn ang="0">
                    <a:pos x="118" y="307"/>
                  </a:cxn>
                  <a:cxn ang="0">
                    <a:pos x="122" y="318"/>
                  </a:cxn>
                  <a:cxn ang="0">
                    <a:pos x="124" y="331"/>
                  </a:cxn>
                  <a:cxn ang="0">
                    <a:pos x="124" y="342"/>
                  </a:cxn>
                  <a:cxn ang="0">
                    <a:pos x="120" y="348"/>
                  </a:cxn>
                  <a:cxn ang="0">
                    <a:pos x="113" y="346"/>
                  </a:cxn>
                  <a:cxn ang="0">
                    <a:pos x="104" y="339"/>
                  </a:cxn>
                  <a:cxn ang="0">
                    <a:pos x="95" y="328"/>
                  </a:cxn>
                  <a:cxn ang="0">
                    <a:pos x="88" y="314"/>
                  </a:cxn>
                  <a:cxn ang="0">
                    <a:pos x="84" y="305"/>
                  </a:cxn>
                  <a:cxn ang="0">
                    <a:pos x="81" y="299"/>
                  </a:cxn>
                  <a:cxn ang="0">
                    <a:pos x="78" y="295"/>
                  </a:cxn>
                  <a:cxn ang="0">
                    <a:pos x="72" y="290"/>
                  </a:cxn>
                  <a:cxn ang="0">
                    <a:pos x="54" y="266"/>
                  </a:cxn>
                  <a:cxn ang="0">
                    <a:pos x="31" y="233"/>
                  </a:cxn>
                  <a:cxn ang="0">
                    <a:pos x="14" y="203"/>
                  </a:cxn>
                  <a:cxn ang="0">
                    <a:pos x="9" y="186"/>
                  </a:cxn>
                  <a:cxn ang="0">
                    <a:pos x="6" y="173"/>
                  </a:cxn>
                  <a:cxn ang="0">
                    <a:pos x="3" y="159"/>
                  </a:cxn>
                  <a:cxn ang="0">
                    <a:pos x="0" y="140"/>
                  </a:cxn>
                  <a:cxn ang="0">
                    <a:pos x="2" y="112"/>
                  </a:cxn>
                  <a:cxn ang="0">
                    <a:pos x="11" y="78"/>
                  </a:cxn>
                  <a:cxn ang="0">
                    <a:pos x="24" y="44"/>
                  </a:cxn>
                  <a:cxn ang="0">
                    <a:pos x="36" y="18"/>
                  </a:cxn>
                  <a:cxn ang="0">
                    <a:pos x="43" y="6"/>
                  </a:cxn>
                  <a:cxn ang="0">
                    <a:pos x="49" y="1"/>
                  </a:cxn>
                  <a:cxn ang="0">
                    <a:pos x="55" y="0"/>
                  </a:cxn>
                  <a:cxn ang="0">
                    <a:pos x="62" y="0"/>
                  </a:cxn>
                  <a:cxn ang="0">
                    <a:pos x="89" y="33"/>
                  </a:cxn>
                </a:cxnLst>
                <a:rect l="0" t="0" r="r" b="b"/>
                <a:pathLst>
                  <a:path w="125" h="349">
                    <a:moveTo>
                      <a:pt x="89" y="33"/>
                    </a:moveTo>
                    <a:lnTo>
                      <a:pt x="88" y="35"/>
                    </a:lnTo>
                    <a:lnTo>
                      <a:pt x="85" y="42"/>
                    </a:lnTo>
                    <a:lnTo>
                      <a:pt x="81" y="52"/>
                    </a:lnTo>
                    <a:lnTo>
                      <a:pt x="76" y="64"/>
                    </a:lnTo>
                    <a:lnTo>
                      <a:pt x="70" y="77"/>
                    </a:lnTo>
                    <a:lnTo>
                      <a:pt x="65" y="90"/>
                    </a:lnTo>
                    <a:lnTo>
                      <a:pt x="61" y="102"/>
                    </a:lnTo>
                    <a:lnTo>
                      <a:pt x="59" y="111"/>
                    </a:lnTo>
                    <a:lnTo>
                      <a:pt x="57" y="118"/>
                    </a:lnTo>
                    <a:lnTo>
                      <a:pt x="56" y="125"/>
                    </a:lnTo>
                    <a:lnTo>
                      <a:pt x="55" y="132"/>
                    </a:lnTo>
                    <a:lnTo>
                      <a:pt x="54" y="139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5" y="154"/>
                    </a:lnTo>
                    <a:lnTo>
                      <a:pt x="56" y="158"/>
                    </a:lnTo>
                    <a:lnTo>
                      <a:pt x="60" y="166"/>
                    </a:lnTo>
                    <a:lnTo>
                      <a:pt x="65" y="181"/>
                    </a:lnTo>
                    <a:lnTo>
                      <a:pt x="73" y="202"/>
                    </a:lnTo>
                    <a:lnTo>
                      <a:pt x="81" y="225"/>
                    </a:lnTo>
                    <a:lnTo>
                      <a:pt x="89" y="248"/>
                    </a:lnTo>
                    <a:lnTo>
                      <a:pt x="95" y="267"/>
                    </a:lnTo>
                    <a:lnTo>
                      <a:pt x="100" y="281"/>
                    </a:lnTo>
                    <a:lnTo>
                      <a:pt x="102" y="286"/>
                    </a:lnTo>
                    <a:lnTo>
                      <a:pt x="102" y="287"/>
                    </a:lnTo>
                    <a:lnTo>
                      <a:pt x="104" y="287"/>
                    </a:lnTo>
                    <a:lnTo>
                      <a:pt x="106" y="289"/>
                    </a:lnTo>
                    <a:lnTo>
                      <a:pt x="108" y="291"/>
                    </a:lnTo>
                    <a:lnTo>
                      <a:pt x="111" y="293"/>
                    </a:lnTo>
                    <a:lnTo>
                      <a:pt x="113" y="296"/>
                    </a:lnTo>
                    <a:lnTo>
                      <a:pt x="116" y="299"/>
                    </a:lnTo>
                    <a:lnTo>
                      <a:pt x="117" y="302"/>
                    </a:lnTo>
                    <a:lnTo>
                      <a:pt x="118" y="307"/>
                    </a:lnTo>
                    <a:lnTo>
                      <a:pt x="120" y="312"/>
                    </a:lnTo>
                    <a:lnTo>
                      <a:pt x="122" y="318"/>
                    </a:lnTo>
                    <a:lnTo>
                      <a:pt x="123" y="324"/>
                    </a:lnTo>
                    <a:lnTo>
                      <a:pt x="124" y="331"/>
                    </a:lnTo>
                    <a:lnTo>
                      <a:pt x="124" y="337"/>
                    </a:lnTo>
                    <a:lnTo>
                      <a:pt x="124" y="342"/>
                    </a:lnTo>
                    <a:lnTo>
                      <a:pt x="122" y="346"/>
                    </a:lnTo>
                    <a:lnTo>
                      <a:pt x="120" y="348"/>
                    </a:lnTo>
                    <a:lnTo>
                      <a:pt x="117" y="348"/>
                    </a:lnTo>
                    <a:lnTo>
                      <a:pt x="113" y="346"/>
                    </a:lnTo>
                    <a:lnTo>
                      <a:pt x="108" y="343"/>
                    </a:lnTo>
                    <a:lnTo>
                      <a:pt x="104" y="339"/>
                    </a:lnTo>
                    <a:lnTo>
                      <a:pt x="99" y="334"/>
                    </a:lnTo>
                    <a:lnTo>
                      <a:pt x="95" y="328"/>
                    </a:lnTo>
                    <a:lnTo>
                      <a:pt x="91" y="321"/>
                    </a:lnTo>
                    <a:lnTo>
                      <a:pt x="88" y="314"/>
                    </a:lnTo>
                    <a:lnTo>
                      <a:pt x="86" y="309"/>
                    </a:lnTo>
                    <a:lnTo>
                      <a:pt x="84" y="305"/>
                    </a:lnTo>
                    <a:lnTo>
                      <a:pt x="82" y="301"/>
                    </a:lnTo>
                    <a:lnTo>
                      <a:pt x="81" y="299"/>
                    </a:lnTo>
                    <a:lnTo>
                      <a:pt x="80" y="297"/>
                    </a:lnTo>
                    <a:lnTo>
                      <a:pt x="78" y="295"/>
                    </a:lnTo>
                    <a:lnTo>
                      <a:pt x="77" y="294"/>
                    </a:lnTo>
                    <a:lnTo>
                      <a:pt x="72" y="290"/>
                    </a:lnTo>
                    <a:lnTo>
                      <a:pt x="64" y="280"/>
                    </a:lnTo>
                    <a:lnTo>
                      <a:pt x="54" y="266"/>
                    </a:lnTo>
                    <a:lnTo>
                      <a:pt x="42" y="250"/>
                    </a:lnTo>
                    <a:lnTo>
                      <a:pt x="31" y="233"/>
                    </a:lnTo>
                    <a:lnTo>
                      <a:pt x="21" y="217"/>
                    </a:lnTo>
                    <a:lnTo>
                      <a:pt x="14" y="203"/>
                    </a:lnTo>
                    <a:lnTo>
                      <a:pt x="10" y="193"/>
                    </a:lnTo>
                    <a:lnTo>
                      <a:pt x="9" y="186"/>
                    </a:lnTo>
                    <a:lnTo>
                      <a:pt x="8" y="179"/>
                    </a:lnTo>
                    <a:lnTo>
                      <a:pt x="6" y="173"/>
                    </a:lnTo>
                    <a:lnTo>
                      <a:pt x="4" y="166"/>
                    </a:lnTo>
                    <a:lnTo>
                      <a:pt x="3" y="159"/>
                    </a:lnTo>
                    <a:lnTo>
                      <a:pt x="1" y="150"/>
                    </a:lnTo>
                    <a:lnTo>
                      <a:pt x="0" y="140"/>
                    </a:lnTo>
                    <a:lnTo>
                      <a:pt x="0" y="127"/>
                    </a:lnTo>
                    <a:lnTo>
                      <a:pt x="2" y="112"/>
                    </a:lnTo>
                    <a:lnTo>
                      <a:pt x="6" y="95"/>
                    </a:lnTo>
                    <a:lnTo>
                      <a:pt x="11" y="78"/>
                    </a:lnTo>
                    <a:lnTo>
                      <a:pt x="17" y="60"/>
                    </a:lnTo>
                    <a:lnTo>
                      <a:pt x="24" y="44"/>
                    </a:lnTo>
                    <a:lnTo>
                      <a:pt x="30" y="29"/>
                    </a:lnTo>
                    <a:lnTo>
                      <a:pt x="36" y="18"/>
                    </a:lnTo>
                    <a:lnTo>
                      <a:pt x="40" y="10"/>
                    </a:lnTo>
                    <a:lnTo>
                      <a:pt x="43" y="6"/>
                    </a:lnTo>
                    <a:lnTo>
                      <a:pt x="46" y="3"/>
                    </a:lnTo>
                    <a:lnTo>
                      <a:pt x="49" y="1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89" y="33"/>
                    </a:lnTo>
                  </a:path>
                </a:pathLst>
              </a:custGeom>
              <a:solidFill>
                <a:srgbClr val="00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800" name="Freeform 192"/>
              <p:cNvSpPr>
                <a:spLocks/>
              </p:cNvSpPr>
              <p:nvPr/>
            </p:nvSpPr>
            <p:spPr bwMode="auto">
              <a:xfrm>
                <a:off x="1613" y="2485"/>
                <a:ext cx="120" cy="277"/>
              </a:xfrm>
              <a:custGeom>
                <a:avLst/>
                <a:gdLst/>
                <a:ahLst/>
                <a:cxnLst>
                  <a:cxn ang="0">
                    <a:pos x="107" y="36"/>
                  </a:cxn>
                  <a:cxn ang="0">
                    <a:pos x="101" y="45"/>
                  </a:cxn>
                  <a:cxn ang="0">
                    <a:pos x="90" y="59"/>
                  </a:cxn>
                  <a:cxn ang="0">
                    <a:pos x="79" y="71"/>
                  </a:cxn>
                  <a:cxn ang="0">
                    <a:pos x="69" y="80"/>
                  </a:cxn>
                  <a:cxn ang="0">
                    <a:pos x="57" y="94"/>
                  </a:cxn>
                  <a:cxn ang="0">
                    <a:pos x="47" y="110"/>
                  </a:cxn>
                  <a:cxn ang="0">
                    <a:pos x="40" y="123"/>
                  </a:cxn>
                  <a:cxn ang="0">
                    <a:pos x="43" y="133"/>
                  </a:cxn>
                  <a:cxn ang="0">
                    <a:pos x="58" y="160"/>
                  </a:cxn>
                  <a:cxn ang="0">
                    <a:pos x="79" y="194"/>
                  </a:cxn>
                  <a:cxn ang="0">
                    <a:pos x="94" y="219"/>
                  </a:cxn>
                  <a:cxn ang="0">
                    <a:pos x="99" y="224"/>
                  </a:cxn>
                  <a:cxn ang="0">
                    <a:pos x="104" y="228"/>
                  </a:cxn>
                  <a:cxn ang="0">
                    <a:pos x="110" y="234"/>
                  </a:cxn>
                  <a:cxn ang="0">
                    <a:pos x="114" y="239"/>
                  </a:cxn>
                  <a:cxn ang="0">
                    <a:pos x="116" y="246"/>
                  </a:cxn>
                  <a:cxn ang="0">
                    <a:pos x="118" y="257"/>
                  </a:cxn>
                  <a:cxn ang="0">
                    <a:pos x="119" y="267"/>
                  </a:cxn>
                  <a:cxn ang="0">
                    <a:pos x="118" y="274"/>
                  </a:cxn>
                  <a:cxn ang="0">
                    <a:pos x="113" y="275"/>
                  </a:cxn>
                  <a:cxn ang="0">
                    <a:pos x="105" y="270"/>
                  </a:cxn>
                  <a:cxn ang="0">
                    <a:pos x="96" y="262"/>
                  </a:cxn>
                  <a:cxn ang="0">
                    <a:pos x="88" y="252"/>
                  </a:cxn>
                  <a:cxn ang="0">
                    <a:pos x="84" y="244"/>
                  </a:cxn>
                  <a:cxn ang="0">
                    <a:pos x="81" y="239"/>
                  </a:cxn>
                  <a:cxn ang="0">
                    <a:pos x="79" y="235"/>
                  </a:cxn>
                  <a:cxn ang="0">
                    <a:pos x="76" y="234"/>
                  </a:cxn>
                  <a:cxn ang="0">
                    <a:pos x="62" y="217"/>
                  </a:cxn>
                  <a:cxn ang="0">
                    <a:pos x="36" y="181"/>
                  </a:cxn>
                  <a:cxn ang="0">
                    <a:pos x="11" y="143"/>
                  </a:cxn>
                  <a:cxn ang="0">
                    <a:pos x="0" y="119"/>
                  </a:cxn>
                  <a:cxn ang="0">
                    <a:pos x="3" y="110"/>
                  </a:cxn>
                  <a:cxn ang="0">
                    <a:pos x="9" y="104"/>
                  </a:cxn>
                  <a:cxn ang="0">
                    <a:pos x="17" y="96"/>
                  </a:cxn>
                  <a:cxn ang="0">
                    <a:pos x="29" y="84"/>
                  </a:cxn>
                  <a:cxn ang="0">
                    <a:pos x="44" y="63"/>
                  </a:cxn>
                  <a:cxn ang="0">
                    <a:pos x="60" y="36"/>
                  </a:cxn>
                  <a:cxn ang="0">
                    <a:pos x="76" y="12"/>
                  </a:cxn>
                  <a:cxn ang="0">
                    <a:pos x="88" y="0"/>
                  </a:cxn>
                  <a:cxn ang="0">
                    <a:pos x="95" y="0"/>
                  </a:cxn>
                  <a:cxn ang="0">
                    <a:pos x="100" y="2"/>
                  </a:cxn>
                  <a:cxn ang="0">
                    <a:pos x="105" y="5"/>
                  </a:cxn>
                  <a:cxn ang="0">
                    <a:pos x="109" y="7"/>
                  </a:cxn>
                </a:cxnLst>
                <a:rect l="0" t="0" r="r" b="b"/>
                <a:pathLst>
                  <a:path w="120" h="277">
                    <a:moveTo>
                      <a:pt x="108" y="34"/>
                    </a:moveTo>
                    <a:lnTo>
                      <a:pt x="107" y="36"/>
                    </a:lnTo>
                    <a:lnTo>
                      <a:pt x="105" y="40"/>
                    </a:lnTo>
                    <a:lnTo>
                      <a:pt x="101" y="45"/>
                    </a:lnTo>
                    <a:lnTo>
                      <a:pt x="96" y="52"/>
                    </a:lnTo>
                    <a:lnTo>
                      <a:pt x="90" y="59"/>
                    </a:lnTo>
                    <a:lnTo>
                      <a:pt x="84" y="65"/>
                    </a:lnTo>
                    <a:lnTo>
                      <a:pt x="79" y="71"/>
                    </a:lnTo>
                    <a:lnTo>
                      <a:pt x="74" y="76"/>
                    </a:lnTo>
                    <a:lnTo>
                      <a:pt x="69" y="80"/>
                    </a:lnTo>
                    <a:lnTo>
                      <a:pt x="63" y="87"/>
                    </a:lnTo>
                    <a:lnTo>
                      <a:pt x="57" y="94"/>
                    </a:lnTo>
                    <a:lnTo>
                      <a:pt x="52" y="102"/>
                    </a:lnTo>
                    <a:lnTo>
                      <a:pt x="47" y="110"/>
                    </a:lnTo>
                    <a:lnTo>
                      <a:pt x="43" y="118"/>
                    </a:lnTo>
                    <a:lnTo>
                      <a:pt x="40" y="123"/>
                    </a:lnTo>
                    <a:lnTo>
                      <a:pt x="40" y="127"/>
                    </a:lnTo>
                    <a:lnTo>
                      <a:pt x="43" y="133"/>
                    </a:lnTo>
                    <a:lnTo>
                      <a:pt x="49" y="145"/>
                    </a:lnTo>
                    <a:lnTo>
                      <a:pt x="58" y="160"/>
                    </a:lnTo>
                    <a:lnTo>
                      <a:pt x="69" y="177"/>
                    </a:lnTo>
                    <a:lnTo>
                      <a:pt x="79" y="194"/>
                    </a:lnTo>
                    <a:lnTo>
                      <a:pt x="88" y="209"/>
                    </a:lnTo>
                    <a:lnTo>
                      <a:pt x="94" y="219"/>
                    </a:lnTo>
                    <a:lnTo>
                      <a:pt x="97" y="223"/>
                    </a:lnTo>
                    <a:lnTo>
                      <a:pt x="99" y="224"/>
                    </a:lnTo>
                    <a:lnTo>
                      <a:pt x="101" y="226"/>
                    </a:lnTo>
                    <a:lnTo>
                      <a:pt x="104" y="228"/>
                    </a:lnTo>
                    <a:lnTo>
                      <a:pt x="107" y="231"/>
                    </a:lnTo>
                    <a:lnTo>
                      <a:pt x="110" y="234"/>
                    </a:lnTo>
                    <a:lnTo>
                      <a:pt x="113" y="236"/>
                    </a:lnTo>
                    <a:lnTo>
                      <a:pt x="114" y="239"/>
                    </a:lnTo>
                    <a:lnTo>
                      <a:pt x="115" y="242"/>
                    </a:lnTo>
                    <a:lnTo>
                      <a:pt x="116" y="246"/>
                    </a:lnTo>
                    <a:lnTo>
                      <a:pt x="117" y="251"/>
                    </a:lnTo>
                    <a:lnTo>
                      <a:pt x="118" y="257"/>
                    </a:lnTo>
                    <a:lnTo>
                      <a:pt x="119" y="262"/>
                    </a:lnTo>
                    <a:lnTo>
                      <a:pt x="119" y="267"/>
                    </a:lnTo>
                    <a:lnTo>
                      <a:pt x="119" y="271"/>
                    </a:lnTo>
                    <a:lnTo>
                      <a:pt x="118" y="274"/>
                    </a:lnTo>
                    <a:lnTo>
                      <a:pt x="116" y="276"/>
                    </a:lnTo>
                    <a:lnTo>
                      <a:pt x="113" y="275"/>
                    </a:lnTo>
                    <a:lnTo>
                      <a:pt x="109" y="273"/>
                    </a:lnTo>
                    <a:lnTo>
                      <a:pt x="105" y="270"/>
                    </a:lnTo>
                    <a:lnTo>
                      <a:pt x="100" y="267"/>
                    </a:lnTo>
                    <a:lnTo>
                      <a:pt x="96" y="262"/>
                    </a:lnTo>
                    <a:lnTo>
                      <a:pt x="91" y="257"/>
                    </a:lnTo>
                    <a:lnTo>
                      <a:pt x="88" y="252"/>
                    </a:lnTo>
                    <a:lnTo>
                      <a:pt x="86" y="248"/>
                    </a:lnTo>
                    <a:lnTo>
                      <a:pt x="84" y="244"/>
                    </a:lnTo>
                    <a:lnTo>
                      <a:pt x="82" y="241"/>
                    </a:lnTo>
                    <a:lnTo>
                      <a:pt x="81" y="239"/>
                    </a:lnTo>
                    <a:lnTo>
                      <a:pt x="80" y="237"/>
                    </a:lnTo>
                    <a:lnTo>
                      <a:pt x="79" y="235"/>
                    </a:lnTo>
                    <a:lnTo>
                      <a:pt x="78" y="234"/>
                    </a:lnTo>
                    <a:lnTo>
                      <a:pt x="76" y="234"/>
                    </a:lnTo>
                    <a:lnTo>
                      <a:pt x="72" y="229"/>
                    </a:lnTo>
                    <a:lnTo>
                      <a:pt x="62" y="217"/>
                    </a:lnTo>
                    <a:lnTo>
                      <a:pt x="50" y="201"/>
                    </a:lnTo>
                    <a:lnTo>
                      <a:pt x="36" y="181"/>
                    </a:lnTo>
                    <a:lnTo>
                      <a:pt x="22" y="161"/>
                    </a:lnTo>
                    <a:lnTo>
                      <a:pt x="11" y="143"/>
                    </a:lnTo>
                    <a:lnTo>
                      <a:pt x="3" y="128"/>
                    </a:lnTo>
                    <a:lnTo>
                      <a:pt x="0" y="119"/>
                    </a:lnTo>
                    <a:lnTo>
                      <a:pt x="1" y="114"/>
                    </a:lnTo>
                    <a:lnTo>
                      <a:pt x="3" y="110"/>
                    </a:lnTo>
                    <a:lnTo>
                      <a:pt x="5" y="107"/>
                    </a:lnTo>
                    <a:lnTo>
                      <a:pt x="9" y="104"/>
                    </a:lnTo>
                    <a:lnTo>
                      <a:pt x="13" y="100"/>
                    </a:lnTo>
                    <a:lnTo>
                      <a:pt x="17" y="96"/>
                    </a:lnTo>
                    <a:lnTo>
                      <a:pt x="23" y="90"/>
                    </a:lnTo>
                    <a:lnTo>
                      <a:pt x="29" y="84"/>
                    </a:lnTo>
                    <a:lnTo>
                      <a:pt x="36" y="74"/>
                    </a:lnTo>
                    <a:lnTo>
                      <a:pt x="44" y="63"/>
                    </a:lnTo>
                    <a:lnTo>
                      <a:pt x="52" y="49"/>
                    </a:lnTo>
                    <a:lnTo>
                      <a:pt x="60" y="36"/>
                    </a:lnTo>
                    <a:lnTo>
                      <a:pt x="69" y="23"/>
                    </a:lnTo>
                    <a:lnTo>
                      <a:pt x="76" y="12"/>
                    </a:lnTo>
                    <a:lnTo>
                      <a:pt x="82" y="4"/>
                    </a:lnTo>
                    <a:lnTo>
                      <a:pt x="88" y="0"/>
                    </a:lnTo>
                    <a:lnTo>
                      <a:pt x="91" y="0"/>
                    </a:lnTo>
                    <a:lnTo>
                      <a:pt x="95" y="0"/>
                    </a:lnTo>
                    <a:lnTo>
                      <a:pt x="98" y="1"/>
                    </a:lnTo>
                    <a:lnTo>
                      <a:pt x="100" y="2"/>
                    </a:lnTo>
                    <a:lnTo>
                      <a:pt x="103" y="4"/>
                    </a:lnTo>
                    <a:lnTo>
                      <a:pt x="105" y="5"/>
                    </a:lnTo>
                    <a:lnTo>
                      <a:pt x="107" y="7"/>
                    </a:lnTo>
                    <a:lnTo>
                      <a:pt x="109" y="7"/>
                    </a:lnTo>
                    <a:lnTo>
                      <a:pt x="108" y="34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801" name="Freeform 193"/>
              <p:cNvSpPr>
                <a:spLocks/>
              </p:cNvSpPr>
              <p:nvPr/>
            </p:nvSpPr>
            <p:spPr bwMode="auto">
              <a:xfrm>
                <a:off x="1617" y="2480"/>
                <a:ext cx="120" cy="281"/>
              </a:xfrm>
              <a:custGeom>
                <a:avLst/>
                <a:gdLst/>
                <a:ahLst/>
                <a:cxnLst>
                  <a:cxn ang="0">
                    <a:pos x="107" y="41"/>
                  </a:cxn>
                  <a:cxn ang="0">
                    <a:pos x="100" y="50"/>
                  </a:cxn>
                  <a:cxn ang="0">
                    <a:pos x="89" y="63"/>
                  </a:cxn>
                  <a:cxn ang="0">
                    <a:pos x="78" y="76"/>
                  </a:cxn>
                  <a:cxn ang="0">
                    <a:pos x="69" y="85"/>
                  </a:cxn>
                  <a:cxn ang="0">
                    <a:pos x="61" y="101"/>
                  </a:cxn>
                  <a:cxn ang="0">
                    <a:pos x="56" y="119"/>
                  </a:cxn>
                  <a:cxn ang="0">
                    <a:pos x="54" y="133"/>
                  </a:cxn>
                  <a:cxn ang="0">
                    <a:pos x="56" y="143"/>
                  </a:cxn>
                  <a:cxn ang="0">
                    <a:pos x="68" y="169"/>
                  </a:cxn>
                  <a:cxn ang="0">
                    <a:pos x="83" y="201"/>
                  </a:cxn>
                  <a:cxn ang="0">
                    <a:pos x="94" y="224"/>
                  </a:cxn>
                  <a:cxn ang="0">
                    <a:pos x="97" y="228"/>
                  </a:cxn>
                  <a:cxn ang="0">
                    <a:pos x="101" y="231"/>
                  </a:cxn>
                  <a:cxn ang="0">
                    <a:pos x="107" y="236"/>
                  </a:cxn>
                  <a:cxn ang="0">
                    <a:pos x="112" y="241"/>
                  </a:cxn>
                  <a:cxn ang="0">
                    <a:pos x="115" y="247"/>
                  </a:cxn>
                  <a:cxn ang="0">
                    <a:pos x="117" y="256"/>
                  </a:cxn>
                  <a:cxn ang="0">
                    <a:pos x="118" y="267"/>
                  </a:cxn>
                  <a:cxn ang="0">
                    <a:pos x="118" y="276"/>
                  </a:cxn>
                  <a:cxn ang="0">
                    <a:pos x="115" y="280"/>
                  </a:cxn>
                  <a:cxn ang="0">
                    <a:pos x="109" y="278"/>
                  </a:cxn>
                  <a:cxn ang="0">
                    <a:pos x="100" y="271"/>
                  </a:cxn>
                  <a:cxn ang="0">
                    <a:pos x="91" y="262"/>
                  </a:cxn>
                  <a:cxn ang="0">
                    <a:pos x="85" y="253"/>
                  </a:cxn>
                  <a:cxn ang="0">
                    <a:pos x="82" y="246"/>
                  </a:cxn>
                  <a:cxn ang="0">
                    <a:pos x="79" y="241"/>
                  </a:cxn>
                  <a:cxn ang="0">
                    <a:pos x="77" y="239"/>
                  </a:cxn>
                  <a:cxn ang="0">
                    <a:pos x="71" y="234"/>
                  </a:cxn>
                  <a:cxn ang="0">
                    <a:pos x="49" y="206"/>
                  </a:cxn>
                  <a:cxn ang="0">
                    <a:pos x="22" y="166"/>
                  </a:cxn>
                  <a:cxn ang="0">
                    <a:pos x="2" y="133"/>
                  </a:cxn>
                  <a:cxn ang="0">
                    <a:pos x="0" y="118"/>
                  </a:cxn>
                  <a:cxn ang="0">
                    <a:pos x="3" y="100"/>
                  </a:cxn>
                  <a:cxn ang="0">
                    <a:pos x="9" y="80"/>
                  </a:cxn>
                  <a:cxn ang="0">
                    <a:pos x="18" y="61"/>
                  </a:cxn>
                  <a:cxn ang="0">
                    <a:pos x="31" y="45"/>
                  </a:cxn>
                  <a:cxn ang="0">
                    <a:pos x="48" y="28"/>
                  </a:cxn>
                  <a:cxn ang="0">
                    <a:pos x="66" y="14"/>
                  </a:cxn>
                  <a:cxn ang="0">
                    <a:pos x="80" y="3"/>
                  </a:cxn>
                  <a:cxn ang="0">
                    <a:pos x="89" y="0"/>
                  </a:cxn>
                  <a:cxn ang="0">
                    <a:pos x="96" y="2"/>
                  </a:cxn>
                  <a:cxn ang="0">
                    <a:pos x="102" y="7"/>
                  </a:cxn>
                  <a:cxn ang="0">
                    <a:pos x="106" y="11"/>
                  </a:cxn>
                  <a:cxn ang="0">
                    <a:pos x="108" y="39"/>
                  </a:cxn>
                </a:cxnLst>
                <a:rect l="0" t="0" r="r" b="b"/>
                <a:pathLst>
                  <a:path w="120" h="281">
                    <a:moveTo>
                      <a:pt x="108" y="39"/>
                    </a:moveTo>
                    <a:lnTo>
                      <a:pt x="107" y="41"/>
                    </a:lnTo>
                    <a:lnTo>
                      <a:pt x="104" y="44"/>
                    </a:lnTo>
                    <a:lnTo>
                      <a:pt x="100" y="50"/>
                    </a:lnTo>
                    <a:lnTo>
                      <a:pt x="95" y="56"/>
                    </a:lnTo>
                    <a:lnTo>
                      <a:pt x="89" y="63"/>
                    </a:lnTo>
                    <a:lnTo>
                      <a:pt x="84" y="70"/>
                    </a:lnTo>
                    <a:lnTo>
                      <a:pt x="78" y="76"/>
                    </a:lnTo>
                    <a:lnTo>
                      <a:pt x="73" y="80"/>
                    </a:lnTo>
                    <a:lnTo>
                      <a:pt x="69" y="85"/>
                    </a:lnTo>
                    <a:lnTo>
                      <a:pt x="65" y="92"/>
                    </a:lnTo>
                    <a:lnTo>
                      <a:pt x="61" y="101"/>
                    </a:lnTo>
                    <a:lnTo>
                      <a:pt x="58" y="110"/>
                    </a:lnTo>
                    <a:lnTo>
                      <a:pt x="56" y="119"/>
                    </a:lnTo>
                    <a:lnTo>
                      <a:pt x="54" y="127"/>
                    </a:lnTo>
                    <a:lnTo>
                      <a:pt x="54" y="133"/>
                    </a:lnTo>
                    <a:lnTo>
                      <a:pt x="54" y="137"/>
                    </a:lnTo>
                    <a:lnTo>
                      <a:pt x="56" y="143"/>
                    </a:lnTo>
                    <a:lnTo>
                      <a:pt x="61" y="154"/>
                    </a:lnTo>
                    <a:lnTo>
                      <a:pt x="68" y="169"/>
                    </a:lnTo>
                    <a:lnTo>
                      <a:pt x="75" y="185"/>
                    </a:lnTo>
                    <a:lnTo>
                      <a:pt x="83" y="201"/>
                    </a:lnTo>
                    <a:lnTo>
                      <a:pt x="90" y="214"/>
                    </a:lnTo>
                    <a:lnTo>
                      <a:pt x="94" y="224"/>
                    </a:lnTo>
                    <a:lnTo>
                      <a:pt x="96" y="227"/>
                    </a:lnTo>
                    <a:lnTo>
                      <a:pt x="97" y="228"/>
                    </a:lnTo>
                    <a:lnTo>
                      <a:pt x="98" y="229"/>
                    </a:lnTo>
                    <a:lnTo>
                      <a:pt x="101" y="231"/>
                    </a:lnTo>
                    <a:lnTo>
                      <a:pt x="104" y="233"/>
                    </a:lnTo>
                    <a:lnTo>
                      <a:pt x="107" y="236"/>
                    </a:lnTo>
                    <a:lnTo>
                      <a:pt x="110" y="238"/>
                    </a:lnTo>
                    <a:lnTo>
                      <a:pt x="112" y="241"/>
                    </a:lnTo>
                    <a:lnTo>
                      <a:pt x="114" y="244"/>
                    </a:lnTo>
                    <a:lnTo>
                      <a:pt x="115" y="247"/>
                    </a:lnTo>
                    <a:lnTo>
                      <a:pt x="116" y="251"/>
                    </a:lnTo>
                    <a:lnTo>
                      <a:pt x="117" y="256"/>
                    </a:lnTo>
                    <a:lnTo>
                      <a:pt x="118" y="261"/>
                    </a:lnTo>
                    <a:lnTo>
                      <a:pt x="118" y="267"/>
                    </a:lnTo>
                    <a:lnTo>
                      <a:pt x="119" y="272"/>
                    </a:lnTo>
                    <a:lnTo>
                      <a:pt x="118" y="276"/>
                    </a:lnTo>
                    <a:lnTo>
                      <a:pt x="117" y="279"/>
                    </a:lnTo>
                    <a:lnTo>
                      <a:pt x="115" y="280"/>
                    </a:lnTo>
                    <a:lnTo>
                      <a:pt x="112" y="280"/>
                    </a:lnTo>
                    <a:lnTo>
                      <a:pt x="109" y="278"/>
                    </a:lnTo>
                    <a:lnTo>
                      <a:pt x="104" y="275"/>
                    </a:lnTo>
                    <a:lnTo>
                      <a:pt x="100" y="271"/>
                    </a:lnTo>
                    <a:lnTo>
                      <a:pt x="95" y="267"/>
                    </a:lnTo>
                    <a:lnTo>
                      <a:pt x="91" y="262"/>
                    </a:lnTo>
                    <a:lnTo>
                      <a:pt x="88" y="257"/>
                    </a:lnTo>
                    <a:lnTo>
                      <a:pt x="85" y="253"/>
                    </a:lnTo>
                    <a:lnTo>
                      <a:pt x="83" y="249"/>
                    </a:lnTo>
                    <a:lnTo>
                      <a:pt x="82" y="246"/>
                    </a:lnTo>
                    <a:lnTo>
                      <a:pt x="80" y="243"/>
                    </a:lnTo>
                    <a:lnTo>
                      <a:pt x="79" y="241"/>
                    </a:lnTo>
                    <a:lnTo>
                      <a:pt x="78" y="240"/>
                    </a:lnTo>
                    <a:lnTo>
                      <a:pt x="77" y="239"/>
                    </a:lnTo>
                    <a:lnTo>
                      <a:pt x="76" y="239"/>
                    </a:lnTo>
                    <a:lnTo>
                      <a:pt x="71" y="234"/>
                    </a:lnTo>
                    <a:lnTo>
                      <a:pt x="62" y="222"/>
                    </a:lnTo>
                    <a:lnTo>
                      <a:pt x="49" y="206"/>
                    </a:lnTo>
                    <a:lnTo>
                      <a:pt x="35" y="186"/>
                    </a:lnTo>
                    <a:lnTo>
                      <a:pt x="22" y="166"/>
                    </a:lnTo>
                    <a:lnTo>
                      <a:pt x="10" y="148"/>
                    </a:lnTo>
                    <a:lnTo>
                      <a:pt x="2" y="133"/>
                    </a:lnTo>
                    <a:lnTo>
                      <a:pt x="0" y="124"/>
                    </a:lnTo>
                    <a:lnTo>
                      <a:pt x="0" y="118"/>
                    </a:lnTo>
                    <a:lnTo>
                      <a:pt x="2" y="110"/>
                    </a:lnTo>
                    <a:lnTo>
                      <a:pt x="3" y="100"/>
                    </a:lnTo>
                    <a:lnTo>
                      <a:pt x="6" y="90"/>
                    </a:lnTo>
                    <a:lnTo>
                      <a:pt x="9" y="80"/>
                    </a:lnTo>
                    <a:lnTo>
                      <a:pt x="13" y="70"/>
                    </a:lnTo>
                    <a:lnTo>
                      <a:pt x="18" y="61"/>
                    </a:lnTo>
                    <a:lnTo>
                      <a:pt x="24" y="53"/>
                    </a:lnTo>
                    <a:lnTo>
                      <a:pt x="31" y="45"/>
                    </a:lnTo>
                    <a:lnTo>
                      <a:pt x="39" y="37"/>
                    </a:lnTo>
                    <a:lnTo>
                      <a:pt x="48" y="28"/>
                    </a:lnTo>
                    <a:lnTo>
                      <a:pt x="57" y="21"/>
                    </a:lnTo>
                    <a:lnTo>
                      <a:pt x="66" y="14"/>
                    </a:lnTo>
                    <a:lnTo>
                      <a:pt x="74" y="8"/>
                    </a:lnTo>
                    <a:lnTo>
                      <a:pt x="80" y="3"/>
                    </a:lnTo>
                    <a:lnTo>
                      <a:pt x="86" y="1"/>
                    </a:lnTo>
                    <a:lnTo>
                      <a:pt x="89" y="0"/>
                    </a:lnTo>
                    <a:lnTo>
                      <a:pt x="93" y="1"/>
                    </a:lnTo>
                    <a:lnTo>
                      <a:pt x="96" y="2"/>
                    </a:lnTo>
                    <a:lnTo>
                      <a:pt x="99" y="5"/>
                    </a:lnTo>
                    <a:lnTo>
                      <a:pt x="102" y="7"/>
                    </a:lnTo>
                    <a:lnTo>
                      <a:pt x="104" y="9"/>
                    </a:lnTo>
                    <a:lnTo>
                      <a:pt x="106" y="11"/>
                    </a:lnTo>
                    <a:lnTo>
                      <a:pt x="109" y="12"/>
                    </a:lnTo>
                    <a:lnTo>
                      <a:pt x="108" y="39"/>
                    </a:lnTo>
                  </a:path>
                </a:pathLst>
              </a:custGeom>
              <a:solidFill>
                <a:srgbClr val="00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grpSp>
        <p:nvGrpSpPr>
          <p:cNvPr id="196802" name="Group 194"/>
          <p:cNvGrpSpPr>
            <a:grpSpLocks/>
          </p:cNvGrpSpPr>
          <p:nvPr/>
        </p:nvGrpSpPr>
        <p:grpSpPr bwMode="auto">
          <a:xfrm>
            <a:off x="2292350" y="2100263"/>
            <a:ext cx="1143000" cy="1597025"/>
            <a:chOff x="3964" y="3035"/>
            <a:chExt cx="1034" cy="1610"/>
          </a:xfrm>
        </p:grpSpPr>
        <p:grpSp>
          <p:nvGrpSpPr>
            <p:cNvPr id="196803" name="Group 195"/>
            <p:cNvGrpSpPr>
              <a:grpSpLocks/>
            </p:cNvGrpSpPr>
            <p:nvPr/>
          </p:nvGrpSpPr>
          <p:grpSpPr bwMode="auto">
            <a:xfrm>
              <a:off x="4160" y="3035"/>
              <a:ext cx="712" cy="710"/>
              <a:chOff x="4160" y="3035"/>
              <a:chExt cx="712" cy="710"/>
            </a:xfrm>
          </p:grpSpPr>
          <p:grpSp>
            <p:nvGrpSpPr>
              <p:cNvPr id="196804" name="Group 196"/>
              <p:cNvGrpSpPr>
                <a:grpSpLocks/>
              </p:cNvGrpSpPr>
              <p:nvPr/>
            </p:nvGrpSpPr>
            <p:grpSpPr bwMode="auto">
              <a:xfrm>
                <a:off x="4160" y="3035"/>
                <a:ext cx="457" cy="482"/>
                <a:chOff x="4160" y="3035"/>
                <a:chExt cx="457" cy="482"/>
              </a:xfrm>
            </p:grpSpPr>
            <p:sp>
              <p:nvSpPr>
                <p:cNvPr id="196805" name="Freeform 197"/>
                <p:cNvSpPr>
                  <a:spLocks/>
                </p:cNvSpPr>
                <p:nvPr/>
              </p:nvSpPr>
              <p:spPr bwMode="auto">
                <a:xfrm>
                  <a:off x="4167" y="3298"/>
                  <a:ext cx="445" cy="219"/>
                </a:xfrm>
                <a:custGeom>
                  <a:avLst/>
                  <a:gdLst/>
                  <a:ahLst/>
                  <a:cxnLst>
                    <a:cxn ang="0">
                      <a:pos x="132" y="218"/>
                    </a:cxn>
                    <a:cxn ang="0">
                      <a:pos x="444" y="151"/>
                    </a:cxn>
                    <a:cxn ang="0">
                      <a:pos x="444" y="118"/>
                    </a:cxn>
                    <a:cxn ang="0">
                      <a:pos x="249" y="0"/>
                    </a:cxn>
                    <a:cxn ang="0">
                      <a:pos x="0" y="35"/>
                    </a:cxn>
                    <a:cxn ang="0">
                      <a:pos x="0" y="53"/>
                    </a:cxn>
                    <a:cxn ang="0">
                      <a:pos x="132" y="218"/>
                    </a:cxn>
                  </a:cxnLst>
                  <a:rect l="0" t="0" r="r" b="b"/>
                  <a:pathLst>
                    <a:path w="445" h="219">
                      <a:moveTo>
                        <a:pt x="132" y="218"/>
                      </a:moveTo>
                      <a:lnTo>
                        <a:pt x="444" y="151"/>
                      </a:lnTo>
                      <a:lnTo>
                        <a:pt x="444" y="118"/>
                      </a:lnTo>
                      <a:lnTo>
                        <a:pt x="249" y="0"/>
                      </a:lnTo>
                      <a:lnTo>
                        <a:pt x="0" y="35"/>
                      </a:lnTo>
                      <a:lnTo>
                        <a:pt x="0" y="53"/>
                      </a:lnTo>
                      <a:lnTo>
                        <a:pt x="132" y="218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06" name="Freeform 198"/>
                <p:cNvSpPr>
                  <a:spLocks/>
                </p:cNvSpPr>
                <p:nvPr/>
              </p:nvSpPr>
              <p:spPr bwMode="auto">
                <a:xfrm>
                  <a:off x="4160" y="3210"/>
                  <a:ext cx="457" cy="287"/>
                </a:xfrm>
                <a:custGeom>
                  <a:avLst/>
                  <a:gdLst/>
                  <a:ahLst/>
                  <a:cxnLst>
                    <a:cxn ang="0">
                      <a:pos x="138" y="286"/>
                    </a:cxn>
                    <a:cxn ang="0">
                      <a:pos x="456" y="219"/>
                    </a:cxn>
                    <a:cxn ang="0">
                      <a:pos x="456" y="123"/>
                    </a:cxn>
                    <a:cxn ang="0">
                      <a:pos x="237" y="0"/>
                    </a:cxn>
                    <a:cxn ang="0">
                      <a:pos x="0" y="40"/>
                    </a:cxn>
                    <a:cxn ang="0">
                      <a:pos x="0" y="113"/>
                    </a:cxn>
                    <a:cxn ang="0">
                      <a:pos x="138" y="286"/>
                    </a:cxn>
                  </a:cxnLst>
                  <a:rect l="0" t="0" r="r" b="b"/>
                  <a:pathLst>
                    <a:path w="457" h="287">
                      <a:moveTo>
                        <a:pt x="138" y="286"/>
                      </a:moveTo>
                      <a:lnTo>
                        <a:pt x="456" y="219"/>
                      </a:lnTo>
                      <a:lnTo>
                        <a:pt x="456" y="123"/>
                      </a:lnTo>
                      <a:lnTo>
                        <a:pt x="237" y="0"/>
                      </a:lnTo>
                      <a:lnTo>
                        <a:pt x="0" y="40"/>
                      </a:lnTo>
                      <a:lnTo>
                        <a:pt x="0" y="113"/>
                      </a:lnTo>
                      <a:lnTo>
                        <a:pt x="138" y="286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07" name="Freeform 199"/>
                <p:cNvSpPr>
                  <a:spLocks/>
                </p:cNvSpPr>
                <p:nvPr/>
              </p:nvSpPr>
              <p:spPr bwMode="auto">
                <a:xfrm>
                  <a:off x="4188" y="3048"/>
                  <a:ext cx="399" cy="322"/>
                </a:xfrm>
                <a:custGeom>
                  <a:avLst/>
                  <a:gdLst/>
                  <a:ahLst/>
                  <a:cxnLst>
                    <a:cxn ang="0">
                      <a:pos x="104" y="321"/>
                    </a:cxn>
                    <a:cxn ang="0">
                      <a:pos x="398" y="275"/>
                    </a:cxn>
                    <a:cxn ang="0">
                      <a:pos x="380" y="19"/>
                    </a:cxn>
                    <a:cxn ang="0">
                      <a:pos x="362" y="1"/>
                    </a:cxn>
                    <a:cxn ang="0">
                      <a:pos x="102" y="0"/>
                    </a:cxn>
                    <a:cxn ang="0">
                      <a:pos x="39" y="20"/>
                    </a:cxn>
                    <a:cxn ang="0">
                      <a:pos x="2" y="42"/>
                    </a:cxn>
                    <a:cxn ang="0">
                      <a:pos x="0" y="210"/>
                    </a:cxn>
                    <a:cxn ang="0">
                      <a:pos x="104" y="321"/>
                    </a:cxn>
                  </a:cxnLst>
                  <a:rect l="0" t="0" r="r" b="b"/>
                  <a:pathLst>
                    <a:path w="399" h="322">
                      <a:moveTo>
                        <a:pt x="104" y="321"/>
                      </a:moveTo>
                      <a:lnTo>
                        <a:pt x="398" y="275"/>
                      </a:lnTo>
                      <a:lnTo>
                        <a:pt x="380" y="19"/>
                      </a:lnTo>
                      <a:lnTo>
                        <a:pt x="362" y="1"/>
                      </a:lnTo>
                      <a:lnTo>
                        <a:pt x="102" y="0"/>
                      </a:lnTo>
                      <a:lnTo>
                        <a:pt x="39" y="20"/>
                      </a:lnTo>
                      <a:lnTo>
                        <a:pt x="2" y="42"/>
                      </a:lnTo>
                      <a:lnTo>
                        <a:pt x="0" y="210"/>
                      </a:lnTo>
                      <a:lnTo>
                        <a:pt x="104" y="321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08" name="Freeform 200"/>
                <p:cNvSpPr>
                  <a:spLocks/>
                </p:cNvSpPr>
                <p:nvPr/>
              </p:nvSpPr>
              <p:spPr bwMode="auto">
                <a:xfrm>
                  <a:off x="4165" y="3262"/>
                  <a:ext cx="140" cy="235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0" y="0"/>
                    </a:cxn>
                    <a:cxn ang="0">
                      <a:pos x="139" y="121"/>
                    </a:cxn>
                    <a:cxn ang="0">
                      <a:pos x="139" y="234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140" h="235">
                      <a:moveTo>
                        <a:pt x="0" y="72"/>
                      </a:moveTo>
                      <a:lnTo>
                        <a:pt x="0" y="0"/>
                      </a:lnTo>
                      <a:lnTo>
                        <a:pt x="139" y="121"/>
                      </a:lnTo>
                      <a:lnTo>
                        <a:pt x="139" y="234"/>
                      </a:lnTo>
                      <a:lnTo>
                        <a:pt x="0" y="72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09" name="Freeform 201"/>
                <p:cNvSpPr>
                  <a:spLocks/>
                </p:cNvSpPr>
                <p:nvPr/>
              </p:nvSpPr>
              <p:spPr bwMode="auto">
                <a:xfrm>
                  <a:off x="4185" y="3035"/>
                  <a:ext cx="407" cy="322"/>
                </a:xfrm>
                <a:custGeom>
                  <a:avLst/>
                  <a:gdLst/>
                  <a:ahLst/>
                  <a:cxnLst>
                    <a:cxn ang="0">
                      <a:pos x="51" y="250"/>
                    </a:cxn>
                    <a:cxn ang="0">
                      <a:pos x="112" y="321"/>
                    </a:cxn>
                    <a:cxn ang="0">
                      <a:pos x="406" y="275"/>
                    </a:cxn>
                    <a:cxn ang="0">
                      <a:pos x="387" y="18"/>
                    </a:cxn>
                    <a:cxn ang="0">
                      <a:pos x="369" y="0"/>
                    </a:cxn>
                    <a:cxn ang="0">
                      <a:pos x="110" y="0"/>
                    </a:cxn>
                    <a:cxn ang="0">
                      <a:pos x="46" y="20"/>
                    </a:cxn>
                    <a:cxn ang="0">
                      <a:pos x="9" y="22"/>
                    </a:cxn>
                    <a:cxn ang="0">
                      <a:pos x="0" y="30"/>
                    </a:cxn>
                    <a:cxn ang="0">
                      <a:pos x="0" y="218"/>
                    </a:cxn>
                    <a:cxn ang="0">
                      <a:pos x="51" y="250"/>
                    </a:cxn>
                  </a:cxnLst>
                  <a:rect l="0" t="0" r="r" b="b"/>
                  <a:pathLst>
                    <a:path w="407" h="322">
                      <a:moveTo>
                        <a:pt x="51" y="250"/>
                      </a:moveTo>
                      <a:lnTo>
                        <a:pt x="112" y="321"/>
                      </a:lnTo>
                      <a:lnTo>
                        <a:pt x="406" y="275"/>
                      </a:lnTo>
                      <a:lnTo>
                        <a:pt x="387" y="18"/>
                      </a:lnTo>
                      <a:lnTo>
                        <a:pt x="369" y="0"/>
                      </a:lnTo>
                      <a:lnTo>
                        <a:pt x="110" y="0"/>
                      </a:lnTo>
                      <a:lnTo>
                        <a:pt x="46" y="20"/>
                      </a:lnTo>
                      <a:lnTo>
                        <a:pt x="9" y="22"/>
                      </a:lnTo>
                      <a:lnTo>
                        <a:pt x="0" y="30"/>
                      </a:lnTo>
                      <a:lnTo>
                        <a:pt x="0" y="218"/>
                      </a:lnTo>
                      <a:lnTo>
                        <a:pt x="51" y="250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10" name="Freeform 202"/>
                <p:cNvSpPr>
                  <a:spLocks/>
                </p:cNvSpPr>
                <p:nvPr/>
              </p:nvSpPr>
              <p:spPr bwMode="auto">
                <a:xfrm>
                  <a:off x="4192" y="3064"/>
                  <a:ext cx="55" cy="223"/>
                </a:xfrm>
                <a:custGeom>
                  <a:avLst/>
                  <a:gdLst/>
                  <a:ahLst/>
                  <a:cxnLst>
                    <a:cxn ang="0">
                      <a:pos x="0" y="181"/>
                    </a:cxn>
                    <a:cxn ang="0">
                      <a:pos x="2" y="3"/>
                    </a:cxn>
                    <a:cxn ang="0">
                      <a:pos x="47" y="0"/>
                    </a:cxn>
                    <a:cxn ang="0">
                      <a:pos x="54" y="222"/>
                    </a:cxn>
                    <a:cxn ang="0">
                      <a:pos x="0" y="181"/>
                    </a:cxn>
                  </a:cxnLst>
                  <a:rect l="0" t="0" r="r" b="b"/>
                  <a:pathLst>
                    <a:path w="55" h="223">
                      <a:moveTo>
                        <a:pt x="0" y="181"/>
                      </a:moveTo>
                      <a:lnTo>
                        <a:pt x="2" y="3"/>
                      </a:lnTo>
                      <a:lnTo>
                        <a:pt x="47" y="0"/>
                      </a:lnTo>
                      <a:lnTo>
                        <a:pt x="54" y="222"/>
                      </a:lnTo>
                      <a:lnTo>
                        <a:pt x="0" y="181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11" name="Freeform 203"/>
                <p:cNvSpPr>
                  <a:spLocks/>
                </p:cNvSpPr>
                <p:nvPr/>
              </p:nvSpPr>
              <p:spPr bwMode="auto">
                <a:xfrm>
                  <a:off x="4252" y="3046"/>
                  <a:ext cx="53" cy="302"/>
                </a:xfrm>
                <a:custGeom>
                  <a:avLst/>
                  <a:gdLst/>
                  <a:ahLst/>
                  <a:cxnLst>
                    <a:cxn ang="0">
                      <a:pos x="3" y="254"/>
                    </a:cxn>
                    <a:cxn ang="0">
                      <a:pos x="52" y="301"/>
                    </a:cxn>
                    <a:cxn ang="0">
                      <a:pos x="45" y="0"/>
                    </a:cxn>
                    <a:cxn ang="0">
                      <a:pos x="0" y="10"/>
                    </a:cxn>
                    <a:cxn ang="0">
                      <a:pos x="3" y="254"/>
                    </a:cxn>
                  </a:cxnLst>
                  <a:rect l="0" t="0" r="r" b="b"/>
                  <a:pathLst>
                    <a:path w="53" h="302">
                      <a:moveTo>
                        <a:pt x="3" y="254"/>
                      </a:moveTo>
                      <a:lnTo>
                        <a:pt x="52" y="301"/>
                      </a:lnTo>
                      <a:lnTo>
                        <a:pt x="45" y="0"/>
                      </a:lnTo>
                      <a:lnTo>
                        <a:pt x="0" y="10"/>
                      </a:lnTo>
                      <a:lnTo>
                        <a:pt x="3" y="254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12" name="Line 204"/>
                <p:cNvSpPr>
                  <a:spLocks noChangeShapeType="1"/>
                </p:cNvSpPr>
                <p:nvPr/>
              </p:nvSpPr>
              <p:spPr bwMode="auto">
                <a:xfrm flipV="1">
                  <a:off x="4324" y="3349"/>
                  <a:ext cx="260" cy="44"/>
                </a:xfrm>
                <a:prstGeom prst="line">
                  <a:avLst/>
                </a:prstGeom>
                <a:noFill/>
                <a:ln w="9525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13" name="Freeform 205"/>
                <p:cNvSpPr>
                  <a:spLocks/>
                </p:cNvSpPr>
                <p:nvPr/>
              </p:nvSpPr>
              <p:spPr bwMode="auto">
                <a:xfrm>
                  <a:off x="4324" y="3349"/>
                  <a:ext cx="261" cy="45"/>
                </a:xfrm>
                <a:custGeom>
                  <a:avLst/>
                  <a:gdLst/>
                  <a:ahLst/>
                  <a:cxnLst>
                    <a:cxn ang="0">
                      <a:pos x="0" y="44"/>
                    </a:cxn>
                    <a:cxn ang="0">
                      <a:pos x="260" y="0"/>
                    </a:cxn>
                    <a:cxn ang="0">
                      <a:pos x="0" y="44"/>
                    </a:cxn>
                  </a:cxnLst>
                  <a:rect l="0" t="0" r="r" b="b"/>
                  <a:pathLst>
                    <a:path w="261" h="45">
                      <a:moveTo>
                        <a:pt x="0" y="44"/>
                      </a:moveTo>
                      <a:lnTo>
                        <a:pt x="260" y="0"/>
                      </a:lnTo>
                      <a:lnTo>
                        <a:pt x="0" y="44"/>
                      </a:lnTo>
                    </a:path>
                  </a:pathLst>
                </a:custGeom>
                <a:noFill/>
                <a:ln w="12700" cap="rnd" cmpd="sng">
                  <a:solidFill>
                    <a:srgbClr val="4C4C4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14" name="Freeform 206"/>
                <p:cNvSpPr>
                  <a:spLocks/>
                </p:cNvSpPr>
                <p:nvPr/>
              </p:nvSpPr>
              <p:spPr bwMode="auto">
                <a:xfrm>
                  <a:off x="4338" y="3383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5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5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15" name="Freeform 207"/>
                <p:cNvSpPr>
                  <a:spLocks/>
                </p:cNvSpPr>
                <p:nvPr/>
              </p:nvSpPr>
              <p:spPr bwMode="auto">
                <a:xfrm>
                  <a:off x="4338" y="3383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5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5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noFill/>
                <a:ln w="12700" cap="rnd" cmpd="sng">
                  <a:solidFill>
                    <a:srgbClr val="4C4C4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16" name="Freeform 208"/>
                <p:cNvSpPr>
                  <a:spLocks/>
                </p:cNvSpPr>
                <p:nvPr/>
              </p:nvSpPr>
              <p:spPr bwMode="auto">
                <a:xfrm>
                  <a:off x="4413" y="3371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4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4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17" name="Freeform 209"/>
                <p:cNvSpPr>
                  <a:spLocks/>
                </p:cNvSpPr>
                <p:nvPr/>
              </p:nvSpPr>
              <p:spPr bwMode="auto">
                <a:xfrm>
                  <a:off x="4413" y="3371"/>
                  <a:ext cx="56" cy="17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54" y="0"/>
                    </a:cxn>
                    <a:cxn ang="0">
                      <a:pos x="55" y="7"/>
                    </a:cxn>
                    <a:cxn ang="0">
                      <a:pos x="1" y="16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6" h="17">
                      <a:moveTo>
                        <a:pt x="0" y="9"/>
                      </a:moveTo>
                      <a:lnTo>
                        <a:pt x="54" y="0"/>
                      </a:lnTo>
                      <a:lnTo>
                        <a:pt x="55" y="7"/>
                      </a:lnTo>
                      <a:lnTo>
                        <a:pt x="1" y="16"/>
                      </a:lnTo>
                      <a:lnTo>
                        <a:pt x="0" y="9"/>
                      </a:lnTo>
                    </a:path>
                  </a:pathLst>
                </a:custGeom>
                <a:noFill/>
                <a:ln w="12700" cap="rnd" cmpd="sng">
                  <a:solidFill>
                    <a:srgbClr val="4C4C4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18" name="Freeform 210"/>
                <p:cNvSpPr>
                  <a:spLocks/>
                </p:cNvSpPr>
                <p:nvPr/>
              </p:nvSpPr>
              <p:spPr bwMode="auto">
                <a:xfrm>
                  <a:off x="4333" y="3067"/>
                  <a:ext cx="222" cy="241"/>
                </a:xfrm>
                <a:custGeom>
                  <a:avLst/>
                  <a:gdLst/>
                  <a:ahLst/>
                  <a:cxnLst>
                    <a:cxn ang="0">
                      <a:pos x="221" y="211"/>
                    </a:cxn>
                    <a:cxn ang="0">
                      <a:pos x="6" y="240"/>
                    </a:cxn>
                    <a:cxn ang="0">
                      <a:pos x="0" y="3"/>
                    </a:cxn>
                    <a:cxn ang="0">
                      <a:pos x="204" y="0"/>
                    </a:cxn>
                    <a:cxn ang="0">
                      <a:pos x="221" y="211"/>
                    </a:cxn>
                  </a:cxnLst>
                  <a:rect l="0" t="0" r="r" b="b"/>
                  <a:pathLst>
                    <a:path w="222" h="241">
                      <a:moveTo>
                        <a:pt x="221" y="211"/>
                      </a:moveTo>
                      <a:lnTo>
                        <a:pt x="6" y="240"/>
                      </a:lnTo>
                      <a:lnTo>
                        <a:pt x="0" y="3"/>
                      </a:lnTo>
                      <a:lnTo>
                        <a:pt x="204" y="0"/>
                      </a:lnTo>
                      <a:lnTo>
                        <a:pt x="221" y="211"/>
                      </a:lnTo>
                    </a:path>
                  </a:pathLst>
                </a:custGeom>
                <a:solidFill>
                  <a:srgbClr val="03289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19" name="Freeform 211"/>
                <p:cNvSpPr>
                  <a:spLocks/>
                </p:cNvSpPr>
                <p:nvPr/>
              </p:nvSpPr>
              <p:spPr bwMode="auto">
                <a:xfrm>
                  <a:off x="4358" y="3094"/>
                  <a:ext cx="172" cy="188"/>
                </a:xfrm>
                <a:custGeom>
                  <a:avLst/>
                  <a:gdLst/>
                  <a:ahLst/>
                  <a:cxnLst>
                    <a:cxn ang="0">
                      <a:pos x="171" y="164"/>
                    </a:cxn>
                    <a:cxn ang="0">
                      <a:pos x="4" y="187"/>
                    </a:cxn>
                    <a:cxn ang="0">
                      <a:pos x="0" y="2"/>
                    </a:cxn>
                    <a:cxn ang="0">
                      <a:pos x="159" y="0"/>
                    </a:cxn>
                    <a:cxn ang="0">
                      <a:pos x="171" y="164"/>
                    </a:cxn>
                  </a:cxnLst>
                  <a:rect l="0" t="0" r="r" b="b"/>
                  <a:pathLst>
                    <a:path w="172" h="188">
                      <a:moveTo>
                        <a:pt x="171" y="164"/>
                      </a:moveTo>
                      <a:lnTo>
                        <a:pt x="4" y="187"/>
                      </a:lnTo>
                      <a:lnTo>
                        <a:pt x="0" y="2"/>
                      </a:lnTo>
                      <a:lnTo>
                        <a:pt x="159" y="0"/>
                      </a:lnTo>
                      <a:lnTo>
                        <a:pt x="171" y="164"/>
                      </a:lnTo>
                    </a:path>
                  </a:pathLst>
                </a:custGeom>
                <a:solidFill>
                  <a:srgbClr val="AABFF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20" name="Freeform 212"/>
                <p:cNvSpPr>
                  <a:spLocks/>
                </p:cNvSpPr>
                <p:nvPr/>
              </p:nvSpPr>
              <p:spPr bwMode="auto">
                <a:xfrm>
                  <a:off x="4369" y="3119"/>
                  <a:ext cx="140" cy="18"/>
                </a:xfrm>
                <a:custGeom>
                  <a:avLst/>
                  <a:gdLst/>
                  <a:ahLst/>
                  <a:cxnLst>
                    <a:cxn ang="0">
                      <a:pos x="139" y="13"/>
                    </a:cxn>
                    <a:cxn ang="0">
                      <a:pos x="0" y="17"/>
                    </a:cxn>
                    <a:cxn ang="0">
                      <a:pos x="1" y="2"/>
                    </a:cxn>
                    <a:cxn ang="0">
                      <a:pos x="137" y="0"/>
                    </a:cxn>
                    <a:cxn ang="0">
                      <a:pos x="139" y="13"/>
                    </a:cxn>
                  </a:cxnLst>
                  <a:rect l="0" t="0" r="r" b="b"/>
                  <a:pathLst>
                    <a:path w="140" h="18">
                      <a:moveTo>
                        <a:pt x="139" y="13"/>
                      </a:moveTo>
                      <a:lnTo>
                        <a:pt x="0" y="17"/>
                      </a:lnTo>
                      <a:lnTo>
                        <a:pt x="1" y="2"/>
                      </a:lnTo>
                      <a:lnTo>
                        <a:pt x="137" y="0"/>
                      </a:lnTo>
                      <a:lnTo>
                        <a:pt x="139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21" name="Freeform 213"/>
                <p:cNvSpPr>
                  <a:spLocks/>
                </p:cNvSpPr>
                <p:nvPr/>
              </p:nvSpPr>
              <p:spPr bwMode="auto">
                <a:xfrm>
                  <a:off x="4371" y="3152"/>
                  <a:ext cx="140" cy="18"/>
                </a:xfrm>
                <a:custGeom>
                  <a:avLst/>
                  <a:gdLst/>
                  <a:ahLst/>
                  <a:cxnLst>
                    <a:cxn ang="0">
                      <a:pos x="139" y="13"/>
                    </a:cxn>
                    <a:cxn ang="0">
                      <a:pos x="0" y="17"/>
                    </a:cxn>
                    <a:cxn ang="0">
                      <a:pos x="1" y="2"/>
                    </a:cxn>
                    <a:cxn ang="0">
                      <a:pos x="137" y="0"/>
                    </a:cxn>
                    <a:cxn ang="0">
                      <a:pos x="139" y="13"/>
                    </a:cxn>
                  </a:cxnLst>
                  <a:rect l="0" t="0" r="r" b="b"/>
                  <a:pathLst>
                    <a:path w="140" h="18">
                      <a:moveTo>
                        <a:pt x="139" y="13"/>
                      </a:moveTo>
                      <a:lnTo>
                        <a:pt x="0" y="17"/>
                      </a:lnTo>
                      <a:lnTo>
                        <a:pt x="1" y="2"/>
                      </a:lnTo>
                      <a:lnTo>
                        <a:pt x="137" y="0"/>
                      </a:lnTo>
                      <a:lnTo>
                        <a:pt x="139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22" name="Freeform 214"/>
                <p:cNvSpPr>
                  <a:spLocks/>
                </p:cNvSpPr>
                <p:nvPr/>
              </p:nvSpPr>
              <p:spPr bwMode="auto">
                <a:xfrm>
                  <a:off x="4374" y="3185"/>
                  <a:ext cx="139" cy="24"/>
                </a:xfrm>
                <a:custGeom>
                  <a:avLst/>
                  <a:gdLst/>
                  <a:ahLst/>
                  <a:cxnLst>
                    <a:cxn ang="0">
                      <a:pos x="138" y="13"/>
                    </a:cxn>
                    <a:cxn ang="0">
                      <a:pos x="0" y="23"/>
                    </a:cxn>
                    <a:cxn ang="0">
                      <a:pos x="1" y="7"/>
                    </a:cxn>
                    <a:cxn ang="0">
                      <a:pos x="136" y="0"/>
                    </a:cxn>
                    <a:cxn ang="0">
                      <a:pos x="138" y="13"/>
                    </a:cxn>
                  </a:cxnLst>
                  <a:rect l="0" t="0" r="r" b="b"/>
                  <a:pathLst>
                    <a:path w="139" h="24">
                      <a:moveTo>
                        <a:pt x="138" y="13"/>
                      </a:moveTo>
                      <a:lnTo>
                        <a:pt x="0" y="23"/>
                      </a:lnTo>
                      <a:lnTo>
                        <a:pt x="1" y="7"/>
                      </a:lnTo>
                      <a:lnTo>
                        <a:pt x="136" y="0"/>
                      </a:lnTo>
                      <a:lnTo>
                        <a:pt x="138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sp>
            <p:nvSpPr>
              <p:cNvPr id="196823" name="Freeform 215"/>
              <p:cNvSpPr>
                <a:spLocks/>
              </p:cNvSpPr>
              <p:nvPr/>
            </p:nvSpPr>
            <p:spPr bwMode="auto">
              <a:xfrm>
                <a:off x="4377" y="3170"/>
                <a:ext cx="315" cy="454"/>
              </a:xfrm>
              <a:custGeom>
                <a:avLst/>
                <a:gdLst/>
                <a:ahLst/>
                <a:cxnLst>
                  <a:cxn ang="0">
                    <a:pos x="69" y="4"/>
                  </a:cxn>
                  <a:cxn ang="0">
                    <a:pos x="141" y="49"/>
                  </a:cxn>
                  <a:cxn ang="0">
                    <a:pos x="158" y="60"/>
                  </a:cxn>
                  <a:cxn ang="0">
                    <a:pos x="138" y="62"/>
                  </a:cxn>
                  <a:cxn ang="0">
                    <a:pos x="104" y="65"/>
                  </a:cxn>
                  <a:cxn ang="0">
                    <a:pos x="109" y="55"/>
                  </a:cxn>
                  <a:cxn ang="0">
                    <a:pos x="310" y="395"/>
                  </a:cxn>
                  <a:cxn ang="0">
                    <a:pos x="314" y="402"/>
                  </a:cxn>
                  <a:cxn ang="0">
                    <a:pos x="306" y="405"/>
                  </a:cxn>
                  <a:cxn ang="0">
                    <a:pos x="152" y="451"/>
                  </a:cxn>
                  <a:cxn ang="0">
                    <a:pos x="145" y="453"/>
                  </a:cxn>
                  <a:cxn ang="0">
                    <a:pos x="143" y="446"/>
                  </a:cxn>
                  <a:cxn ang="0">
                    <a:pos x="47" y="67"/>
                  </a:cxn>
                  <a:cxn ang="0">
                    <a:pos x="55" y="72"/>
                  </a:cxn>
                  <a:cxn ang="0">
                    <a:pos x="17" y="78"/>
                  </a:cxn>
                  <a:cxn ang="0">
                    <a:pos x="0" y="80"/>
                  </a:cxn>
                  <a:cxn ang="0">
                    <a:pos x="11" y="67"/>
                  </a:cxn>
                  <a:cxn ang="0">
                    <a:pos x="60" y="5"/>
                  </a:cxn>
                  <a:cxn ang="0">
                    <a:pos x="64" y="0"/>
                  </a:cxn>
                  <a:cxn ang="0">
                    <a:pos x="69" y="4"/>
                  </a:cxn>
                </a:cxnLst>
                <a:rect l="0" t="0" r="r" b="b"/>
                <a:pathLst>
                  <a:path w="315" h="454">
                    <a:moveTo>
                      <a:pt x="69" y="4"/>
                    </a:moveTo>
                    <a:lnTo>
                      <a:pt x="141" y="49"/>
                    </a:lnTo>
                    <a:lnTo>
                      <a:pt x="158" y="60"/>
                    </a:lnTo>
                    <a:lnTo>
                      <a:pt x="138" y="62"/>
                    </a:lnTo>
                    <a:lnTo>
                      <a:pt x="104" y="65"/>
                    </a:lnTo>
                    <a:lnTo>
                      <a:pt x="109" y="55"/>
                    </a:lnTo>
                    <a:lnTo>
                      <a:pt x="310" y="395"/>
                    </a:lnTo>
                    <a:lnTo>
                      <a:pt x="314" y="402"/>
                    </a:lnTo>
                    <a:lnTo>
                      <a:pt x="306" y="405"/>
                    </a:lnTo>
                    <a:lnTo>
                      <a:pt x="152" y="451"/>
                    </a:lnTo>
                    <a:lnTo>
                      <a:pt x="145" y="453"/>
                    </a:lnTo>
                    <a:lnTo>
                      <a:pt x="143" y="446"/>
                    </a:lnTo>
                    <a:lnTo>
                      <a:pt x="47" y="67"/>
                    </a:lnTo>
                    <a:lnTo>
                      <a:pt x="55" y="72"/>
                    </a:lnTo>
                    <a:lnTo>
                      <a:pt x="17" y="78"/>
                    </a:lnTo>
                    <a:lnTo>
                      <a:pt x="0" y="80"/>
                    </a:lnTo>
                    <a:lnTo>
                      <a:pt x="11" y="67"/>
                    </a:lnTo>
                    <a:lnTo>
                      <a:pt x="60" y="5"/>
                    </a:lnTo>
                    <a:lnTo>
                      <a:pt x="64" y="0"/>
                    </a:lnTo>
                    <a:lnTo>
                      <a:pt x="69" y="4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196824" name="Group 216"/>
              <p:cNvGrpSpPr>
                <a:grpSpLocks/>
              </p:cNvGrpSpPr>
              <p:nvPr/>
            </p:nvGrpSpPr>
            <p:grpSpPr bwMode="auto">
              <a:xfrm>
                <a:off x="4376" y="3179"/>
                <a:ext cx="306" cy="464"/>
                <a:chOff x="4376" y="3179"/>
                <a:chExt cx="306" cy="464"/>
              </a:xfrm>
            </p:grpSpPr>
            <p:sp>
              <p:nvSpPr>
                <p:cNvPr id="196825" name="Freeform 217"/>
                <p:cNvSpPr>
                  <a:spLocks/>
                </p:cNvSpPr>
                <p:nvPr/>
              </p:nvSpPr>
              <p:spPr bwMode="auto">
                <a:xfrm>
                  <a:off x="4376" y="3207"/>
                  <a:ext cx="289" cy="436"/>
                </a:xfrm>
                <a:custGeom>
                  <a:avLst/>
                  <a:gdLst/>
                  <a:ahLst/>
                  <a:cxnLst>
                    <a:cxn ang="0">
                      <a:pos x="49" y="0"/>
                    </a:cxn>
                    <a:cxn ang="0">
                      <a:pos x="122" y="45"/>
                    </a:cxn>
                    <a:cxn ang="0">
                      <a:pos x="87" y="48"/>
                    </a:cxn>
                    <a:cxn ang="0">
                      <a:pos x="288" y="388"/>
                    </a:cxn>
                    <a:cxn ang="0">
                      <a:pos x="134" y="435"/>
                    </a:cxn>
                    <a:cxn ang="0">
                      <a:pos x="38" y="56"/>
                    </a:cxn>
                    <a:cxn ang="0">
                      <a:pos x="0" y="61"/>
                    </a:cxn>
                    <a:cxn ang="0">
                      <a:pos x="49" y="0"/>
                    </a:cxn>
                  </a:cxnLst>
                  <a:rect l="0" t="0" r="r" b="b"/>
                  <a:pathLst>
                    <a:path w="289" h="436">
                      <a:moveTo>
                        <a:pt x="49" y="0"/>
                      </a:moveTo>
                      <a:lnTo>
                        <a:pt x="122" y="45"/>
                      </a:lnTo>
                      <a:lnTo>
                        <a:pt x="87" y="48"/>
                      </a:lnTo>
                      <a:lnTo>
                        <a:pt x="288" y="388"/>
                      </a:lnTo>
                      <a:lnTo>
                        <a:pt x="134" y="435"/>
                      </a:lnTo>
                      <a:lnTo>
                        <a:pt x="38" y="56"/>
                      </a:lnTo>
                      <a:lnTo>
                        <a:pt x="0" y="61"/>
                      </a:lnTo>
                      <a:lnTo>
                        <a:pt x="49" y="0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26" name="Freeform 218"/>
                <p:cNvSpPr>
                  <a:spLocks/>
                </p:cNvSpPr>
                <p:nvPr/>
              </p:nvSpPr>
              <p:spPr bwMode="auto">
                <a:xfrm>
                  <a:off x="4393" y="3179"/>
                  <a:ext cx="289" cy="437"/>
                </a:xfrm>
                <a:custGeom>
                  <a:avLst/>
                  <a:gdLst/>
                  <a:ahLst/>
                  <a:cxnLst>
                    <a:cxn ang="0">
                      <a:pos x="49" y="0"/>
                    </a:cxn>
                    <a:cxn ang="0">
                      <a:pos x="122" y="46"/>
                    </a:cxn>
                    <a:cxn ang="0">
                      <a:pos x="87" y="49"/>
                    </a:cxn>
                    <a:cxn ang="0">
                      <a:pos x="288" y="389"/>
                    </a:cxn>
                    <a:cxn ang="0">
                      <a:pos x="134" y="436"/>
                    </a:cxn>
                    <a:cxn ang="0">
                      <a:pos x="38" y="57"/>
                    </a:cxn>
                    <a:cxn ang="0">
                      <a:pos x="0" y="62"/>
                    </a:cxn>
                    <a:cxn ang="0">
                      <a:pos x="49" y="0"/>
                    </a:cxn>
                  </a:cxnLst>
                  <a:rect l="0" t="0" r="r" b="b"/>
                  <a:pathLst>
                    <a:path w="289" h="437">
                      <a:moveTo>
                        <a:pt x="49" y="0"/>
                      </a:moveTo>
                      <a:lnTo>
                        <a:pt x="122" y="46"/>
                      </a:lnTo>
                      <a:lnTo>
                        <a:pt x="87" y="49"/>
                      </a:lnTo>
                      <a:lnTo>
                        <a:pt x="288" y="389"/>
                      </a:lnTo>
                      <a:lnTo>
                        <a:pt x="134" y="436"/>
                      </a:lnTo>
                      <a:lnTo>
                        <a:pt x="38" y="57"/>
                      </a:lnTo>
                      <a:lnTo>
                        <a:pt x="0" y="62"/>
                      </a:lnTo>
                      <a:lnTo>
                        <a:pt x="49" y="0"/>
                      </a:lnTo>
                    </a:path>
                  </a:pathLst>
                </a:custGeom>
                <a:solidFill>
                  <a:srgbClr val="FEFF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196827" name="Group 219"/>
              <p:cNvGrpSpPr>
                <a:grpSpLocks/>
              </p:cNvGrpSpPr>
              <p:nvPr/>
            </p:nvGrpSpPr>
            <p:grpSpPr bwMode="auto">
              <a:xfrm>
                <a:off x="4337" y="3499"/>
                <a:ext cx="535" cy="246"/>
                <a:chOff x="4337" y="3499"/>
                <a:chExt cx="535" cy="246"/>
              </a:xfrm>
            </p:grpSpPr>
            <p:sp>
              <p:nvSpPr>
                <p:cNvPr id="196828" name="Freeform 220"/>
                <p:cNvSpPr>
                  <a:spLocks/>
                </p:cNvSpPr>
                <p:nvPr/>
              </p:nvSpPr>
              <p:spPr bwMode="auto">
                <a:xfrm>
                  <a:off x="4338" y="3499"/>
                  <a:ext cx="534" cy="246"/>
                </a:xfrm>
                <a:custGeom>
                  <a:avLst/>
                  <a:gdLst/>
                  <a:ahLst/>
                  <a:cxnLst>
                    <a:cxn ang="0">
                      <a:pos x="525" y="87"/>
                    </a:cxn>
                    <a:cxn ang="0">
                      <a:pos x="442" y="0"/>
                    </a:cxn>
                    <a:cxn ang="0">
                      <a:pos x="0" y="110"/>
                    </a:cxn>
                    <a:cxn ang="0">
                      <a:pos x="71" y="245"/>
                    </a:cxn>
                    <a:cxn ang="0">
                      <a:pos x="522" y="119"/>
                    </a:cxn>
                    <a:cxn ang="0">
                      <a:pos x="525" y="118"/>
                    </a:cxn>
                    <a:cxn ang="0">
                      <a:pos x="527" y="117"/>
                    </a:cxn>
                    <a:cxn ang="0">
                      <a:pos x="529" y="116"/>
                    </a:cxn>
                    <a:cxn ang="0">
                      <a:pos x="530" y="115"/>
                    </a:cxn>
                    <a:cxn ang="0">
                      <a:pos x="531" y="114"/>
                    </a:cxn>
                    <a:cxn ang="0">
                      <a:pos x="532" y="113"/>
                    </a:cxn>
                    <a:cxn ang="0">
                      <a:pos x="532" y="112"/>
                    </a:cxn>
                    <a:cxn ang="0">
                      <a:pos x="533" y="111"/>
                    </a:cxn>
                    <a:cxn ang="0">
                      <a:pos x="533" y="106"/>
                    </a:cxn>
                    <a:cxn ang="0">
                      <a:pos x="533" y="101"/>
                    </a:cxn>
                    <a:cxn ang="0">
                      <a:pos x="532" y="97"/>
                    </a:cxn>
                    <a:cxn ang="0">
                      <a:pos x="530" y="93"/>
                    </a:cxn>
                    <a:cxn ang="0">
                      <a:pos x="528" y="91"/>
                    </a:cxn>
                    <a:cxn ang="0">
                      <a:pos x="527" y="89"/>
                    </a:cxn>
                    <a:cxn ang="0">
                      <a:pos x="526" y="87"/>
                    </a:cxn>
                    <a:cxn ang="0">
                      <a:pos x="525" y="87"/>
                    </a:cxn>
                  </a:cxnLst>
                  <a:rect l="0" t="0" r="r" b="b"/>
                  <a:pathLst>
                    <a:path w="534" h="246">
                      <a:moveTo>
                        <a:pt x="525" y="87"/>
                      </a:moveTo>
                      <a:lnTo>
                        <a:pt x="442" y="0"/>
                      </a:lnTo>
                      <a:lnTo>
                        <a:pt x="0" y="110"/>
                      </a:lnTo>
                      <a:lnTo>
                        <a:pt x="71" y="245"/>
                      </a:lnTo>
                      <a:lnTo>
                        <a:pt x="522" y="119"/>
                      </a:lnTo>
                      <a:lnTo>
                        <a:pt x="525" y="118"/>
                      </a:lnTo>
                      <a:lnTo>
                        <a:pt x="527" y="117"/>
                      </a:lnTo>
                      <a:lnTo>
                        <a:pt x="529" y="116"/>
                      </a:lnTo>
                      <a:lnTo>
                        <a:pt x="530" y="115"/>
                      </a:lnTo>
                      <a:lnTo>
                        <a:pt x="531" y="114"/>
                      </a:lnTo>
                      <a:lnTo>
                        <a:pt x="532" y="113"/>
                      </a:lnTo>
                      <a:lnTo>
                        <a:pt x="532" y="112"/>
                      </a:lnTo>
                      <a:lnTo>
                        <a:pt x="533" y="111"/>
                      </a:lnTo>
                      <a:lnTo>
                        <a:pt x="533" y="106"/>
                      </a:lnTo>
                      <a:lnTo>
                        <a:pt x="533" y="101"/>
                      </a:lnTo>
                      <a:lnTo>
                        <a:pt x="532" y="97"/>
                      </a:lnTo>
                      <a:lnTo>
                        <a:pt x="530" y="93"/>
                      </a:lnTo>
                      <a:lnTo>
                        <a:pt x="528" y="91"/>
                      </a:lnTo>
                      <a:lnTo>
                        <a:pt x="527" y="89"/>
                      </a:lnTo>
                      <a:lnTo>
                        <a:pt x="526" y="87"/>
                      </a:lnTo>
                      <a:lnTo>
                        <a:pt x="525" y="87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29" name="Freeform 221"/>
                <p:cNvSpPr>
                  <a:spLocks/>
                </p:cNvSpPr>
                <p:nvPr/>
              </p:nvSpPr>
              <p:spPr bwMode="auto">
                <a:xfrm>
                  <a:off x="4366" y="3512"/>
                  <a:ext cx="485" cy="190"/>
                </a:xfrm>
                <a:custGeom>
                  <a:avLst/>
                  <a:gdLst/>
                  <a:ahLst/>
                  <a:cxnLst>
                    <a:cxn ang="0">
                      <a:pos x="0" y="105"/>
                    </a:cxn>
                    <a:cxn ang="0">
                      <a:pos x="59" y="189"/>
                    </a:cxn>
                    <a:cxn ang="0">
                      <a:pos x="484" y="77"/>
                    </a:cxn>
                    <a:cxn ang="0">
                      <a:pos x="410" y="0"/>
                    </a:cxn>
                    <a:cxn ang="0">
                      <a:pos x="0" y="105"/>
                    </a:cxn>
                  </a:cxnLst>
                  <a:rect l="0" t="0" r="r" b="b"/>
                  <a:pathLst>
                    <a:path w="485" h="190">
                      <a:moveTo>
                        <a:pt x="0" y="105"/>
                      </a:moveTo>
                      <a:lnTo>
                        <a:pt x="59" y="189"/>
                      </a:lnTo>
                      <a:lnTo>
                        <a:pt x="484" y="77"/>
                      </a:lnTo>
                      <a:lnTo>
                        <a:pt x="410" y="0"/>
                      </a:lnTo>
                      <a:lnTo>
                        <a:pt x="0" y="10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30" name="Freeform 222"/>
                <p:cNvSpPr>
                  <a:spLocks/>
                </p:cNvSpPr>
                <p:nvPr/>
              </p:nvSpPr>
              <p:spPr bwMode="auto">
                <a:xfrm>
                  <a:off x="4755" y="3506"/>
                  <a:ext cx="33" cy="19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8"/>
                    </a:cxn>
                    <a:cxn ang="0">
                      <a:pos x="32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19">
                      <a:moveTo>
                        <a:pt x="0" y="5"/>
                      </a:moveTo>
                      <a:lnTo>
                        <a:pt x="7" y="18"/>
                      </a:lnTo>
                      <a:lnTo>
                        <a:pt x="32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31" name="Freeform 223"/>
                <p:cNvSpPr>
                  <a:spLocks/>
                </p:cNvSpPr>
                <p:nvPr/>
              </p:nvSpPr>
              <p:spPr bwMode="auto">
                <a:xfrm>
                  <a:off x="4749" y="3511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32" name="Freeform 224"/>
                <p:cNvSpPr>
                  <a:spLocks/>
                </p:cNvSpPr>
                <p:nvPr/>
              </p:nvSpPr>
              <p:spPr bwMode="auto">
                <a:xfrm>
                  <a:off x="4761" y="3518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33" name="Freeform 225"/>
                <p:cNvSpPr>
                  <a:spLocks/>
                </p:cNvSpPr>
                <p:nvPr/>
              </p:nvSpPr>
              <p:spPr bwMode="auto">
                <a:xfrm>
                  <a:off x="4722" y="3515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34" name="Freeform 226"/>
                <p:cNvSpPr>
                  <a:spLocks/>
                </p:cNvSpPr>
                <p:nvPr/>
              </p:nvSpPr>
              <p:spPr bwMode="auto">
                <a:xfrm>
                  <a:off x="4716" y="3521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35" name="Freeform 227"/>
                <p:cNvSpPr>
                  <a:spLocks/>
                </p:cNvSpPr>
                <p:nvPr/>
              </p:nvSpPr>
              <p:spPr bwMode="auto">
                <a:xfrm>
                  <a:off x="4728" y="3528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36" name="Freeform 228"/>
                <p:cNvSpPr>
                  <a:spLocks/>
                </p:cNvSpPr>
                <p:nvPr/>
              </p:nvSpPr>
              <p:spPr bwMode="auto">
                <a:xfrm>
                  <a:off x="4752" y="3527"/>
                  <a:ext cx="53" cy="23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8" y="22"/>
                    </a:cxn>
                    <a:cxn ang="0">
                      <a:pos x="52" y="12"/>
                    </a:cxn>
                    <a:cxn ang="0">
                      <a:pos x="41" y="0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3" h="23">
                      <a:moveTo>
                        <a:pt x="0" y="9"/>
                      </a:moveTo>
                      <a:lnTo>
                        <a:pt x="8" y="22"/>
                      </a:lnTo>
                      <a:lnTo>
                        <a:pt x="52" y="12"/>
                      </a:lnTo>
                      <a:lnTo>
                        <a:pt x="41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37" name="Freeform 229"/>
                <p:cNvSpPr>
                  <a:spLocks/>
                </p:cNvSpPr>
                <p:nvPr/>
              </p:nvSpPr>
              <p:spPr bwMode="auto">
                <a:xfrm>
                  <a:off x="4746" y="3538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38" name="Freeform 230"/>
                <p:cNvSpPr>
                  <a:spLocks/>
                </p:cNvSpPr>
                <p:nvPr/>
              </p:nvSpPr>
              <p:spPr bwMode="auto">
                <a:xfrm>
                  <a:off x="4759" y="3539"/>
                  <a:ext cx="49" cy="24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3" y="10"/>
                    </a:cxn>
                    <a:cxn ang="0">
                      <a:pos x="45" y="0"/>
                    </a:cxn>
                    <a:cxn ang="0">
                      <a:pos x="48" y="13"/>
                    </a:cxn>
                    <a:cxn ang="0">
                      <a:pos x="0" y="23"/>
                    </a:cxn>
                  </a:cxnLst>
                  <a:rect l="0" t="0" r="r" b="b"/>
                  <a:pathLst>
                    <a:path w="49" h="24">
                      <a:moveTo>
                        <a:pt x="0" y="23"/>
                      </a:moveTo>
                      <a:lnTo>
                        <a:pt x="3" y="10"/>
                      </a:lnTo>
                      <a:lnTo>
                        <a:pt x="45" y="0"/>
                      </a:lnTo>
                      <a:lnTo>
                        <a:pt x="48" y="13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39" name="Freeform 231"/>
                <p:cNvSpPr>
                  <a:spLocks/>
                </p:cNvSpPr>
                <p:nvPr/>
              </p:nvSpPr>
              <p:spPr bwMode="auto">
                <a:xfrm>
                  <a:off x="4771" y="3544"/>
                  <a:ext cx="51" cy="22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6" y="21"/>
                    </a:cxn>
                    <a:cxn ang="0">
                      <a:pos x="50" y="11"/>
                    </a:cxn>
                    <a:cxn ang="0">
                      <a:pos x="40" y="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51" h="22">
                      <a:moveTo>
                        <a:pt x="0" y="10"/>
                      </a:moveTo>
                      <a:lnTo>
                        <a:pt x="6" y="21"/>
                      </a:lnTo>
                      <a:lnTo>
                        <a:pt x="50" y="11"/>
                      </a:lnTo>
                      <a:lnTo>
                        <a:pt x="40" y="0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40" name="Freeform 232"/>
                <p:cNvSpPr>
                  <a:spLocks/>
                </p:cNvSpPr>
                <p:nvPr/>
              </p:nvSpPr>
              <p:spPr bwMode="auto">
                <a:xfrm>
                  <a:off x="4766" y="3555"/>
                  <a:ext cx="17" cy="23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1"/>
                    </a:cxn>
                    <a:cxn ang="0">
                      <a:pos x="11" y="22"/>
                    </a:cxn>
                    <a:cxn ang="0">
                      <a:pos x="0" y="9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3">
                      <a:moveTo>
                        <a:pt x="6" y="0"/>
                      </a:moveTo>
                      <a:lnTo>
                        <a:pt x="16" y="11"/>
                      </a:lnTo>
                      <a:lnTo>
                        <a:pt x="11" y="22"/>
                      </a:lnTo>
                      <a:lnTo>
                        <a:pt x="0" y="9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41" name="Freeform 233"/>
                <p:cNvSpPr>
                  <a:spLocks/>
                </p:cNvSpPr>
                <p:nvPr/>
              </p:nvSpPr>
              <p:spPr bwMode="auto">
                <a:xfrm>
                  <a:off x="4776" y="3555"/>
                  <a:ext cx="49" cy="23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3" y="10"/>
                    </a:cxn>
                    <a:cxn ang="0">
                      <a:pos x="45" y="0"/>
                    </a:cxn>
                    <a:cxn ang="0">
                      <a:pos x="48" y="10"/>
                    </a:cxn>
                    <a:cxn ang="0">
                      <a:pos x="0" y="22"/>
                    </a:cxn>
                  </a:cxnLst>
                  <a:rect l="0" t="0" r="r" b="b"/>
                  <a:pathLst>
                    <a:path w="49" h="23">
                      <a:moveTo>
                        <a:pt x="0" y="22"/>
                      </a:moveTo>
                      <a:lnTo>
                        <a:pt x="3" y="10"/>
                      </a:lnTo>
                      <a:lnTo>
                        <a:pt x="45" y="0"/>
                      </a:lnTo>
                      <a:lnTo>
                        <a:pt x="48" y="10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42" name="Freeform 234"/>
                <p:cNvSpPr>
                  <a:spLocks/>
                </p:cNvSpPr>
                <p:nvPr/>
              </p:nvSpPr>
              <p:spPr bwMode="auto">
                <a:xfrm>
                  <a:off x="4800" y="3563"/>
                  <a:ext cx="42" cy="21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9" y="20"/>
                    </a:cxn>
                    <a:cxn ang="0">
                      <a:pos x="41" y="12"/>
                    </a:cxn>
                    <a:cxn ang="0">
                      <a:pos x="3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42" h="21">
                      <a:moveTo>
                        <a:pt x="0" y="7"/>
                      </a:moveTo>
                      <a:lnTo>
                        <a:pt x="9" y="20"/>
                      </a:lnTo>
                      <a:lnTo>
                        <a:pt x="41" y="12"/>
                      </a:lnTo>
                      <a:lnTo>
                        <a:pt x="30" y="0"/>
                      </a:lnTo>
                      <a:lnTo>
                        <a:pt x="0" y="7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43" name="Freeform 235"/>
                <p:cNvSpPr>
                  <a:spLocks/>
                </p:cNvSpPr>
                <p:nvPr/>
              </p:nvSpPr>
              <p:spPr bwMode="auto">
                <a:xfrm>
                  <a:off x="4794" y="3571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44" name="Freeform 236"/>
                <p:cNvSpPr>
                  <a:spLocks/>
                </p:cNvSpPr>
                <p:nvPr/>
              </p:nvSpPr>
              <p:spPr bwMode="auto">
                <a:xfrm>
                  <a:off x="4805" y="3575"/>
                  <a:ext cx="40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8"/>
                    </a:cxn>
                    <a:cxn ang="0">
                      <a:pos x="36" y="0"/>
                    </a:cxn>
                    <a:cxn ang="0">
                      <a:pos x="39" y="12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40" h="22">
                      <a:moveTo>
                        <a:pt x="0" y="21"/>
                      </a:moveTo>
                      <a:lnTo>
                        <a:pt x="4" y="8"/>
                      </a:lnTo>
                      <a:lnTo>
                        <a:pt x="36" y="0"/>
                      </a:lnTo>
                      <a:lnTo>
                        <a:pt x="39" y="12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45" name="Freeform 237"/>
                <p:cNvSpPr>
                  <a:spLocks/>
                </p:cNvSpPr>
                <p:nvPr/>
              </p:nvSpPr>
              <p:spPr bwMode="auto">
                <a:xfrm>
                  <a:off x="4691" y="3523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46" name="Freeform 238"/>
                <p:cNvSpPr>
                  <a:spLocks/>
                </p:cNvSpPr>
                <p:nvPr/>
              </p:nvSpPr>
              <p:spPr bwMode="auto">
                <a:xfrm>
                  <a:off x="4685" y="3529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47" name="Freeform 239"/>
                <p:cNvSpPr>
                  <a:spLocks/>
                </p:cNvSpPr>
                <p:nvPr/>
              </p:nvSpPr>
              <p:spPr bwMode="auto">
                <a:xfrm>
                  <a:off x="4697" y="3536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48" name="Freeform 240"/>
                <p:cNvSpPr>
                  <a:spLocks/>
                </p:cNvSpPr>
                <p:nvPr/>
              </p:nvSpPr>
              <p:spPr bwMode="auto">
                <a:xfrm>
                  <a:off x="4719" y="3539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49" name="Freeform 241"/>
                <p:cNvSpPr>
                  <a:spLocks/>
                </p:cNvSpPr>
                <p:nvPr/>
              </p:nvSpPr>
              <p:spPr bwMode="auto">
                <a:xfrm>
                  <a:off x="4713" y="3545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50" name="Freeform 242"/>
                <p:cNvSpPr>
                  <a:spLocks/>
                </p:cNvSpPr>
                <p:nvPr/>
              </p:nvSpPr>
              <p:spPr bwMode="auto">
                <a:xfrm>
                  <a:off x="4725" y="3552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51" name="Freeform 243"/>
                <p:cNvSpPr>
                  <a:spLocks/>
                </p:cNvSpPr>
                <p:nvPr/>
              </p:nvSpPr>
              <p:spPr bwMode="auto">
                <a:xfrm>
                  <a:off x="4743" y="3555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19"/>
                    </a:cxn>
                    <a:cxn ang="0">
                      <a:pos x="32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0">
                      <a:moveTo>
                        <a:pt x="0" y="5"/>
                      </a:moveTo>
                      <a:lnTo>
                        <a:pt x="6" y="19"/>
                      </a:lnTo>
                      <a:lnTo>
                        <a:pt x="32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52" name="Freeform 244"/>
                <p:cNvSpPr>
                  <a:spLocks/>
                </p:cNvSpPr>
                <p:nvPr/>
              </p:nvSpPr>
              <p:spPr bwMode="auto">
                <a:xfrm>
                  <a:off x="4737" y="3560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53" name="Freeform 245"/>
                <p:cNvSpPr>
                  <a:spLocks/>
                </p:cNvSpPr>
                <p:nvPr/>
              </p:nvSpPr>
              <p:spPr bwMode="auto">
                <a:xfrm>
                  <a:off x="4749" y="3567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6"/>
                    </a:cxn>
                    <a:cxn ang="0">
                      <a:pos x="26" y="0"/>
                    </a:cxn>
                    <a:cxn ang="0">
                      <a:pos x="29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6"/>
                      </a:lnTo>
                      <a:lnTo>
                        <a:pt x="26" y="0"/>
                      </a:lnTo>
                      <a:lnTo>
                        <a:pt x="29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54" name="Freeform 246"/>
                <p:cNvSpPr>
                  <a:spLocks/>
                </p:cNvSpPr>
                <p:nvPr/>
              </p:nvSpPr>
              <p:spPr bwMode="auto">
                <a:xfrm>
                  <a:off x="4767" y="3572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55" name="Freeform 247"/>
                <p:cNvSpPr>
                  <a:spLocks/>
                </p:cNvSpPr>
                <p:nvPr/>
              </p:nvSpPr>
              <p:spPr bwMode="auto">
                <a:xfrm>
                  <a:off x="4761" y="3578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56" name="Freeform 248"/>
                <p:cNvSpPr>
                  <a:spLocks/>
                </p:cNvSpPr>
                <p:nvPr/>
              </p:nvSpPr>
              <p:spPr bwMode="auto">
                <a:xfrm>
                  <a:off x="4773" y="3585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57" name="Freeform 249"/>
                <p:cNvSpPr>
                  <a:spLocks/>
                </p:cNvSpPr>
                <p:nvPr/>
              </p:nvSpPr>
              <p:spPr bwMode="auto">
                <a:xfrm>
                  <a:off x="4658" y="3532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58" name="Freeform 250"/>
                <p:cNvSpPr>
                  <a:spLocks/>
                </p:cNvSpPr>
                <p:nvPr/>
              </p:nvSpPr>
              <p:spPr bwMode="auto">
                <a:xfrm>
                  <a:off x="4653" y="3538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7" h="27">
                      <a:moveTo>
                        <a:pt x="5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0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59" name="Freeform 251"/>
                <p:cNvSpPr>
                  <a:spLocks/>
                </p:cNvSpPr>
                <p:nvPr/>
              </p:nvSpPr>
              <p:spPr bwMode="auto">
                <a:xfrm>
                  <a:off x="4664" y="3545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60" name="Freeform 252"/>
                <p:cNvSpPr>
                  <a:spLocks/>
                </p:cNvSpPr>
                <p:nvPr/>
              </p:nvSpPr>
              <p:spPr bwMode="auto">
                <a:xfrm>
                  <a:off x="4686" y="3547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0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0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61" name="Freeform 253"/>
                <p:cNvSpPr>
                  <a:spLocks/>
                </p:cNvSpPr>
                <p:nvPr/>
              </p:nvSpPr>
              <p:spPr bwMode="auto">
                <a:xfrm>
                  <a:off x="4680" y="3553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62" name="Freeform 254"/>
                <p:cNvSpPr>
                  <a:spLocks/>
                </p:cNvSpPr>
                <p:nvPr/>
              </p:nvSpPr>
              <p:spPr bwMode="auto">
                <a:xfrm>
                  <a:off x="4692" y="3560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63" name="Freeform 255"/>
                <p:cNvSpPr>
                  <a:spLocks/>
                </p:cNvSpPr>
                <p:nvPr/>
              </p:nvSpPr>
              <p:spPr bwMode="auto">
                <a:xfrm>
                  <a:off x="4710" y="3564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64" name="Freeform 256"/>
                <p:cNvSpPr>
                  <a:spLocks/>
                </p:cNvSpPr>
                <p:nvPr/>
              </p:nvSpPr>
              <p:spPr bwMode="auto">
                <a:xfrm>
                  <a:off x="4704" y="3570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65" name="Freeform 257"/>
                <p:cNvSpPr>
                  <a:spLocks/>
                </p:cNvSpPr>
                <p:nvPr/>
              </p:nvSpPr>
              <p:spPr bwMode="auto">
                <a:xfrm>
                  <a:off x="4716" y="3577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66" name="Freeform 258"/>
                <p:cNvSpPr>
                  <a:spLocks/>
                </p:cNvSpPr>
                <p:nvPr/>
              </p:nvSpPr>
              <p:spPr bwMode="auto">
                <a:xfrm>
                  <a:off x="4734" y="3581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67" name="Freeform 259"/>
                <p:cNvSpPr>
                  <a:spLocks/>
                </p:cNvSpPr>
                <p:nvPr/>
              </p:nvSpPr>
              <p:spPr bwMode="auto">
                <a:xfrm>
                  <a:off x="4728" y="3587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68" name="Freeform 260"/>
                <p:cNvSpPr>
                  <a:spLocks/>
                </p:cNvSpPr>
                <p:nvPr/>
              </p:nvSpPr>
              <p:spPr bwMode="auto">
                <a:xfrm>
                  <a:off x="4740" y="3594"/>
                  <a:ext cx="30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0" h="20">
                      <a:moveTo>
                        <a:pt x="0" y="19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69" name="Freeform 261"/>
                <p:cNvSpPr>
                  <a:spLocks/>
                </p:cNvSpPr>
                <p:nvPr/>
              </p:nvSpPr>
              <p:spPr bwMode="auto">
                <a:xfrm>
                  <a:off x="4625" y="3538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70" name="Freeform 262"/>
                <p:cNvSpPr>
                  <a:spLocks/>
                </p:cNvSpPr>
                <p:nvPr/>
              </p:nvSpPr>
              <p:spPr bwMode="auto">
                <a:xfrm>
                  <a:off x="4619" y="3544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71" name="Freeform 263"/>
                <p:cNvSpPr>
                  <a:spLocks/>
                </p:cNvSpPr>
                <p:nvPr/>
              </p:nvSpPr>
              <p:spPr bwMode="auto">
                <a:xfrm>
                  <a:off x="4631" y="3551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72" name="Freeform 264"/>
                <p:cNvSpPr>
                  <a:spLocks/>
                </p:cNvSpPr>
                <p:nvPr/>
              </p:nvSpPr>
              <p:spPr bwMode="auto">
                <a:xfrm>
                  <a:off x="4650" y="3554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73" name="Freeform 265"/>
                <p:cNvSpPr>
                  <a:spLocks/>
                </p:cNvSpPr>
                <p:nvPr/>
              </p:nvSpPr>
              <p:spPr bwMode="auto">
                <a:xfrm>
                  <a:off x="4644" y="3560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74" name="Freeform 266"/>
                <p:cNvSpPr>
                  <a:spLocks/>
                </p:cNvSpPr>
                <p:nvPr/>
              </p:nvSpPr>
              <p:spPr bwMode="auto">
                <a:xfrm>
                  <a:off x="4656" y="3567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75" name="Freeform 267"/>
                <p:cNvSpPr>
                  <a:spLocks/>
                </p:cNvSpPr>
                <p:nvPr/>
              </p:nvSpPr>
              <p:spPr bwMode="auto">
                <a:xfrm>
                  <a:off x="4677" y="3570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76" name="Freeform 268"/>
                <p:cNvSpPr>
                  <a:spLocks/>
                </p:cNvSpPr>
                <p:nvPr/>
              </p:nvSpPr>
              <p:spPr bwMode="auto">
                <a:xfrm>
                  <a:off x="4671" y="3576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77" name="Freeform 269"/>
                <p:cNvSpPr>
                  <a:spLocks/>
                </p:cNvSpPr>
                <p:nvPr/>
              </p:nvSpPr>
              <p:spPr bwMode="auto">
                <a:xfrm>
                  <a:off x="4683" y="3583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6" y="0"/>
                    </a:cxn>
                    <a:cxn ang="0">
                      <a:pos x="30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6" y="0"/>
                      </a:lnTo>
                      <a:lnTo>
                        <a:pt x="30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78" name="Freeform 270"/>
                <p:cNvSpPr>
                  <a:spLocks/>
                </p:cNvSpPr>
                <p:nvPr/>
              </p:nvSpPr>
              <p:spPr bwMode="auto">
                <a:xfrm>
                  <a:off x="4703" y="3590"/>
                  <a:ext cx="30" cy="18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17"/>
                    </a:cxn>
                    <a:cxn ang="0">
                      <a:pos x="29" y="12"/>
                    </a:cxn>
                    <a:cxn ang="0">
                      <a:pos x="19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0" h="18">
                      <a:moveTo>
                        <a:pt x="0" y="5"/>
                      </a:moveTo>
                      <a:lnTo>
                        <a:pt x="6" y="17"/>
                      </a:lnTo>
                      <a:lnTo>
                        <a:pt x="29" y="12"/>
                      </a:lnTo>
                      <a:lnTo>
                        <a:pt x="19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79" name="Freeform 271"/>
                <p:cNvSpPr>
                  <a:spLocks/>
                </p:cNvSpPr>
                <p:nvPr/>
              </p:nvSpPr>
              <p:spPr bwMode="auto">
                <a:xfrm>
                  <a:off x="4697" y="3595"/>
                  <a:ext cx="17" cy="25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1"/>
                    </a:cxn>
                    <a:cxn ang="0">
                      <a:pos x="10" y="24"/>
                    </a:cxn>
                    <a:cxn ang="0">
                      <a:pos x="0" y="1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5">
                      <a:moveTo>
                        <a:pt x="6" y="0"/>
                      </a:moveTo>
                      <a:lnTo>
                        <a:pt x="16" y="11"/>
                      </a:lnTo>
                      <a:lnTo>
                        <a:pt x="10" y="24"/>
                      </a:lnTo>
                      <a:lnTo>
                        <a:pt x="0" y="10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80" name="Freeform 272"/>
                <p:cNvSpPr>
                  <a:spLocks/>
                </p:cNvSpPr>
                <p:nvPr/>
              </p:nvSpPr>
              <p:spPr bwMode="auto">
                <a:xfrm>
                  <a:off x="4708" y="3602"/>
                  <a:ext cx="28" cy="18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4" y="4"/>
                    </a:cxn>
                    <a:cxn ang="0">
                      <a:pos x="24" y="0"/>
                    </a:cxn>
                    <a:cxn ang="0">
                      <a:pos x="27" y="11"/>
                    </a:cxn>
                    <a:cxn ang="0">
                      <a:pos x="0" y="17"/>
                    </a:cxn>
                  </a:cxnLst>
                  <a:rect l="0" t="0" r="r" b="b"/>
                  <a:pathLst>
                    <a:path w="28" h="18">
                      <a:moveTo>
                        <a:pt x="0" y="17"/>
                      </a:moveTo>
                      <a:lnTo>
                        <a:pt x="4" y="4"/>
                      </a:lnTo>
                      <a:lnTo>
                        <a:pt x="24" y="0"/>
                      </a:lnTo>
                      <a:lnTo>
                        <a:pt x="27" y="11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81" name="Freeform 273"/>
                <p:cNvSpPr>
                  <a:spLocks/>
                </p:cNvSpPr>
                <p:nvPr/>
              </p:nvSpPr>
              <p:spPr bwMode="auto">
                <a:xfrm>
                  <a:off x="4591" y="3548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3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3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82" name="Freeform 274"/>
                <p:cNvSpPr>
                  <a:spLocks/>
                </p:cNvSpPr>
                <p:nvPr/>
              </p:nvSpPr>
              <p:spPr bwMode="auto">
                <a:xfrm>
                  <a:off x="4585" y="3553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83" name="Freeform 275"/>
                <p:cNvSpPr>
                  <a:spLocks/>
                </p:cNvSpPr>
                <p:nvPr/>
              </p:nvSpPr>
              <p:spPr bwMode="auto">
                <a:xfrm>
                  <a:off x="4597" y="3560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84" name="Freeform 276"/>
                <p:cNvSpPr>
                  <a:spLocks/>
                </p:cNvSpPr>
                <p:nvPr/>
              </p:nvSpPr>
              <p:spPr bwMode="auto">
                <a:xfrm>
                  <a:off x="4616" y="3564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3" y="12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3" y="12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85" name="Freeform 277"/>
                <p:cNvSpPr>
                  <a:spLocks/>
                </p:cNvSpPr>
                <p:nvPr/>
              </p:nvSpPr>
              <p:spPr bwMode="auto">
                <a:xfrm>
                  <a:off x="4610" y="3569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86" name="Freeform 278"/>
                <p:cNvSpPr>
                  <a:spLocks/>
                </p:cNvSpPr>
                <p:nvPr/>
              </p:nvSpPr>
              <p:spPr bwMode="auto">
                <a:xfrm>
                  <a:off x="4622" y="3576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87" name="Freeform 279"/>
                <p:cNvSpPr>
                  <a:spLocks/>
                </p:cNvSpPr>
                <p:nvPr/>
              </p:nvSpPr>
              <p:spPr bwMode="auto">
                <a:xfrm>
                  <a:off x="4643" y="3580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88" name="Freeform 280"/>
                <p:cNvSpPr>
                  <a:spLocks/>
                </p:cNvSpPr>
                <p:nvPr/>
              </p:nvSpPr>
              <p:spPr bwMode="auto">
                <a:xfrm>
                  <a:off x="4637" y="3585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89" name="Freeform 281"/>
                <p:cNvSpPr>
                  <a:spLocks/>
                </p:cNvSpPr>
                <p:nvPr/>
              </p:nvSpPr>
              <p:spPr bwMode="auto">
                <a:xfrm>
                  <a:off x="4649" y="3593"/>
                  <a:ext cx="31" cy="20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0" y="12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31" h="20">
                      <a:moveTo>
                        <a:pt x="0" y="19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0" y="1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90" name="Freeform 282"/>
                <p:cNvSpPr>
                  <a:spLocks/>
                </p:cNvSpPr>
                <p:nvPr/>
              </p:nvSpPr>
              <p:spPr bwMode="auto">
                <a:xfrm>
                  <a:off x="4558" y="3556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0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0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91" name="Freeform 283"/>
                <p:cNvSpPr>
                  <a:spLocks/>
                </p:cNvSpPr>
                <p:nvPr/>
              </p:nvSpPr>
              <p:spPr bwMode="auto">
                <a:xfrm>
                  <a:off x="4552" y="3562"/>
                  <a:ext cx="17" cy="27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6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7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6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92" name="Freeform 284"/>
                <p:cNvSpPr>
                  <a:spLocks/>
                </p:cNvSpPr>
                <p:nvPr/>
              </p:nvSpPr>
              <p:spPr bwMode="auto">
                <a:xfrm>
                  <a:off x="4564" y="356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93" name="Freeform 285"/>
                <p:cNvSpPr>
                  <a:spLocks/>
                </p:cNvSpPr>
                <p:nvPr/>
              </p:nvSpPr>
              <p:spPr bwMode="auto">
                <a:xfrm>
                  <a:off x="4583" y="3572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94" name="Freeform 286"/>
                <p:cNvSpPr>
                  <a:spLocks/>
                </p:cNvSpPr>
                <p:nvPr/>
              </p:nvSpPr>
              <p:spPr bwMode="auto">
                <a:xfrm>
                  <a:off x="4577" y="3578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95" name="Freeform 287"/>
                <p:cNvSpPr>
                  <a:spLocks/>
                </p:cNvSpPr>
                <p:nvPr/>
              </p:nvSpPr>
              <p:spPr bwMode="auto">
                <a:xfrm>
                  <a:off x="4589" y="3585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96" name="Freeform 288"/>
                <p:cNvSpPr>
                  <a:spLocks/>
                </p:cNvSpPr>
                <p:nvPr/>
              </p:nvSpPr>
              <p:spPr bwMode="auto">
                <a:xfrm>
                  <a:off x="4610" y="3588"/>
                  <a:ext cx="33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2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2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97" name="Freeform 289"/>
                <p:cNvSpPr>
                  <a:spLocks/>
                </p:cNvSpPr>
                <p:nvPr/>
              </p:nvSpPr>
              <p:spPr bwMode="auto">
                <a:xfrm>
                  <a:off x="4604" y="3594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0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0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98" name="Freeform 290"/>
                <p:cNvSpPr>
                  <a:spLocks/>
                </p:cNvSpPr>
                <p:nvPr/>
              </p:nvSpPr>
              <p:spPr bwMode="auto">
                <a:xfrm>
                  <a:off x="4616" y="3601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6" y="0"/>
                    </a:cxn>
                    <a:cxn ang="0">
                      <a:pos x="29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6" y="0"/>
                      </a:lnTo>
                      <a:lnTo>
                        <a:pt x="29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899" name="Freeform 291"/>
                <p:cNvSpPr>
                  <a:spLocks/>
                </p:cNvSpPr>
                <p:nvPr/>
              </p:nvSpPr>
              <p:spPr bwMode="auto">
                <a:xfrm>
                  <a:off x="4525" y="3565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00" name="Freeform 292"/>
                <p:cNvSpPr>
                  <a:spLocks/>
                </p:cNvSpPr>
                <p:nvPr/>
              </p:nvSpPr>
              <p:spPr bwMode="auto">
                <a:xfrm>
                  <a:off x="4519" y="3571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01" name="Freeform 293"/>
                <p:cNvSpPr>
                  <a:spLocks/>
                </p:cNvSpPr>
                <p:nvPr/>
              </p:nvSpPr>
              <p:spPr bwMode="auto">
                <a:xfrm>
                  <a:off x="4531" y="3578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0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0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02" name="Freeform 294"/>
                <p:cNvSpPr>
                  <a:spLocks/>
                </p:cNvSpPr>
                <p:nvPr/>
              </p:nvSpPr>
              <p:spPr bwMode="auto">
                <a:xfrm>
                  <a:off x="4551" y="3581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20"/>
                    </a:cxn>
                    <a:cxn ang="0">
                      <a:pos x="33" y="14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6" y="20"/>
                      </a:lnTo>
                      <a:lnTo>
                        <a:pt x="33" y="14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03" name="Freeform 295"/>
                <p:cNvSpPr>
                  <a:spLocks/>
                </p:cNvSpPr>
                <p:nvPr/>
              </p:nvSpPr>
              <p:spPr bwMode="auto">
                <a:xfrm>
                  <a:off x="4544" y="3587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7" h="28">
                      <a:moveTo>
                        <a:pt x="7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04" name="Freeform 296"/>
                <p:cNvSpPr>
                  <a:spLocks/>
                </p:cNvSpPr>
                <p:nvPr/>
              </p:nvSpPr>
              <p:spPr bwMode="auto">
                <a:xfrm>
                  <a:off x="4557" y="3595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3" y="5"/>
                    </a:cxn>
                    <a:cxn ang="0">
                      <a:pos x="27" y="0"/>
                    </a:cxn>
                    <a:cxn ang="0">
                      <a:pos x="30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1" h="21">
                      <a:moveTo>
                        <a:pt x="0" y="20"/>
                      </a:moveTo>
                      <a:lnTo>
                        <a:pt x="3" y="5"/>
                      </a:lnTo>
                      <a:lnTo>
                        <a:pt x="27" y="0"/>
                      </a:lnTo>
                      <a:lnTo>
                        <a:pt x="30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05" name="Freeform 297"/>
                <p:cNvSpPr>
                  <a:spLocks/>
                </p:cNvSpPr>
                <p:nvPr/>
              </p:nvSpPr>
              <p:spPr bwMode="auto">
                <a:xfrm>
                  <a:off x="4578" y="3598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06" name="Freeform 298"/>
                <p:cNvSpPr>
                  <a:spLocks/>
                </p:cNvSpPr>
                <p:nvPr/>
              </p:nvSpPr>
              <p:spPr bwMode="auto">
                <a:xfrm>
                  <a:off x="4572" y="3604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07" name="Freeform 299"/>
                <p:cNvSpPr>
                  <a:spLocks/>
                </p:cNvSpPr>
                <p:nvPr/>
              </p:nvSpPr>
              <p:spPr bwMode="auto">
                <a:xfrm>
                  <a:off x="4584" y="3611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08" name="Freeform 300"/>
                <p:cNvSpPr>
                  <a:spLocks/>
                </p:cNvSpPr>
                <p:nvPr/>
              </p:nvSpPr>
              <p:spPr bwMode="auto">
                <a:xfrm>
                  <a:off x="4490" y="3574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09" name="Freeform 301"/>
                <p:cNvSpPr>
                  <a:spLocks/>
                </p:cNvSpPr>
                <p:nvPr/>
              </p:nvSpPr>
              <p:spPr bwMode="auto">
                <a:xfrm>
                  <a:off x="4484" y="3580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10" name="Freeform 302"/>
                <p:cNvSpPr>
                  <a:spLocks/>
                </p:cNvSpPr>
                <p:nvPr/>
              </p:nvSpPr>
              <p:spPr bwMode="auto">
                <a:xfrm>
                  <a:off x="4496" y="3587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11" name="Freeform 303"/>
                <p:cNvSpPr>
                  <a:spLocks/>
                </p:cNvSpPr>
                <p:nvPr/>
              </p:nvSpPr>
              <p:spPr bwMode="auto">
                <a:xfrm>
                  <a:off x="4516" y="3591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12" name="Freeform 304"/>
                <p:cNvSpPr>
                  <a:spLocks/>
                </p:cNvSpPr>
                <p:nvPr/>
              </p:nvSpPr>
              <p:spPr bwMode="auto">
                <a:xfrm>
                  <a:off x="4510" y="3597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13" name="Freeform 305"/>
                <p:cNvSpPr>
                  <a:spLocks/>
                </p:cNvSpPr>
                <p:nvPr/>
              </p:nvSpPr>
              <p:spPr bwMode="auto">
                <a:xfrm>
                  <a:off x="4522" y="3604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14" name="Freeform 306"/>
                <p:cNvSpPr>
                  <a:spLocks/>
                </p:cNvSpPr>
                <p:nvPr/>
              </p:nvSpPr>
              <p:spPr bwMode="auto">
                <a:xfrm>
                  <a:off x="4544" y="3607"/>
                  <a:ext cx="35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15" name="Freeform 307"/>
                <p:cNvSpPr>
                  <a:spLocks/>
                </p:cNvSpPr>
                <p:nvPr/>
              </p:nvSpPr>
              <p:spPr bwMode="auto">
                <a:xfrm>
                  <a:off x="4538" y="3613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16" name="Freeform 308"/>
                <p:cNvSpPr>
                  <a:spLocks/>
                </p:cNvSpPr>
                <p:nvPr/>
              </p:nvSpPr>
              <p:spPr bwMode="auto">
                <a:xfrm>
                  <a:off x="4550" y="3620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17" name="Freeform 309"/>
                <p:cNvSpPr>
                  <a:spLocks/>
                </p:cNvSpPr>
                <p:nvPr/>
              </p:nvSpPr>
              <p:spPr bwMode="auto">
                <a:xfrm>
                  <a:off x="4455" y="3583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18" name="Freeform 310"/>
                <p:cNvSpPr>
                  <a:spLocks/>
                </p:cNvSpPr>
                <p:nvPr/>
              </p:nvSpPr>
              <p:spPr bwMode="auto">
                <a:xfrm>
                  <a:off x="4449" y="3589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19" name="Freeform 311"/>
                <p:cNvSpPr>
                  <a:spLocks/>
                </p:cNvSpPr>
                <p:nvPr/>
              </p:nvSpPr>
              <p:spPr bwMode="auto">
                <a:xfrm>
                  <a:off x="4461" y="359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20" name="Freeform 312"/>
                <p:cNvSpPr>
                  <a:spLocks/>
                </p:cNvSpPr>
                <p:nvPr/>
              </p:nvSpPr>
              <p:spPr bwMode="auto">
                <a:xfrm>
                  <a:off x="4481" y="3600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0">
                      <a:moveTo>
                        <a:pt x="0" y="5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21" name="Freeform 313"/>
                <p:cNvSpPr>
                  <a:spLocks/>
                </p:cNvSpPr>
                <p:nvPr/>
              </p:nvSpPr>
              <p:spPr bwMode="auto">
                <a:xfrm>
                  <a:off x="4475" y="3605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22" name="Freeform 314"/>
                <p:cNvSpPr>
                  <a:spLocks/>
                </p:cNvSpPr>
                <p:nvPr/>
              </p:nvSpPr>
              <p:spPr bwMode="auto">
                <a:xfrm>
                  <a:off x="4487" y="3613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23" name="Freeform 315"/>
                <p:cNvSpPr>
                  <a:spLocks/>
                </p:cNvSpPr>
                <p:nvPr/>
              </p:nvSpPr>
              <p:spPr bwMode="auto">
                <a:xfrm>
                  <a:off x="4509" y="3616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24" name="Freeform 316"/>
                <p:cNvSpPr>
                  <a:spLocks/>
                </p:cNvSpPr>
                <p:nvPr/>
              </p:nvSpPr>
              <p:spPr bwMode="auto">
                <a:xfrm>
                  <a:off x="4503" y="3622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25" name="Freeform 317"/>
                <p:cNvSpPr>
                  <a:spLocks/>
                </p:cNvSpPr>
                <p:nvPr/>
              </p:nvSpPr>
              <p:spPr bwMode="auto">
                <a:xfrm>
                  <a:off x="4515" y="3629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6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6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26" name="Freeform 318"/>
                <p:cNvSpPr>
                  <a:spLocks/>
                </p:cNvSpPr>
                <p:nvPr/>
              </p:nvSpPr>
              <p:spPr bwMode="auto">
                <a:xfrm>
                  <a:off x="4534" y="3598"/>
                  <a:ext cx="173" cy="56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7" y="55"/>
                    </a:cxn>
                    <a:cxn ang="0">
                      <a:pos x="172" y="13"/>
                    </a:cxn>
                    <a:cxn ang="0">
                      <a:pos x="160" y="0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173" h="56">
                      <a:moveTo>
                        <a:pt x="0" y="42"/>
                      </a:moveTo>
                      <a:lnTo>
                        <a:pt x="7" y="55"/>
                      </a:lnTo>
                      <a:lnTo>
                        <a:pt x="172" y="13"/>
                      </a:lnTo>
                      <a:lnTo>
                        <a:pt x="160" y="0"/>
                      </a:lnTo>
                      <a:lnTo>
                        <a:pt x="0" y="42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27" name="Freeform 319"/>
                <p:cNvSpPr>
                  <a:spLocks/>
                </p:cNvSpPr>
                <p:nvPr/>
              </p:nvSpPr>
              <p:spPr bwMode="auto">
                <a:xfrm>
                  <a:off x="4528" y="3640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28" name="Freeform 320"/>
                <p:cNvSpPr>
                  <a:spLocks/>
                </p:cNvSpPr>
                <p:nvPr/>
              </p:nvSpPr>
              <p:spPr bwMode="auto">
                <a:xfrm>
                  <a:off x="4541" y="3609"/>
                  <a:ext cx="165" cy="59"/>
                </a:xfrm>
                <a:custGeom>
                  <a:avLst/>
                  <a:gdLst/>
                  <a:ahLst/>
                  <a:cxnLst>
                    <a:cxn ang="0">
                      <a:pos x="0" y="58"/>
                    </a:cxn>
                    <a:cxn ang="0">
                      <a:pos x="3" y="42"/>
                    </a:cxn>
                    <a:cxn ang="0">
                      <a:pos x="162" y="0"/>
                    </a:cxn>
                    <a:cxn ang="0">
                      <a:pos x="164" y="11"/>
                    </a:cxn>
                    <a:cxn ang="0">
                      <a:pos x="0" y="58"/>
                    </a:cxn>
                  </a:cxnLst>
                  <a:rect l="0" t="0" r="r" b="b"/>
                  <a:pathLst>
                    <a:path w="165" h="59">
                      <a:moveTo>
                        <a:pt x="0" y="58"/>
                      </a:moveTo>
                      <a:lnTo>
                        <a:pt x="3" y="42"/>
                      </a:lnTo>
                      <a:lnTo>
                        <a:pt x="162" y="0"/>
                      </a:lnTo>
                      <a:lnTo>
                        <a:pt x="164" y="11"/>
                      </a:lnTo>
                      <a:lnTo>
                        <a:pt x="0" y="58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29" name="Freeform 321"/>
                <p:cNvSpPr>
                  <a:spLocks/>
                </p:cNvSpPr>
                <p:nvPr/>
              </p:nvSpPr>
              <p:spPr bwMode="auto">
                <a:xfrm>
                  <a:off x="4420" y="3592"/>
                  <a:ext cx="34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19"/>
                    </a:cxn>
                    <a:cxn ang="0">
                      <a:pos x="33" y="13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0">
                      <a:moveTo>
                        <a:pt x="0" y="6"/>
                      </a:moveTo>
                      <a:lnTo>
                        <a:pt x="6" y="19"/>
                      </a:lnTo>
                      <a:lnTo>
                        <a:pt x="33" y="13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30" name="Freeform 322"/>
                <p:cNvSpPr>
                  <a:spLocks/>
                </p:cNvSpPr>
                <p:nvPr/>
              </p:nvSpPr>
              <p:spPr bwMode="auto">
                <a:xfrm>
                  <a:off x="4413" y="3598"/>
                  <a:ext cx="18" cy="2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7" y="12"/>
                    </a:cxn>
                    <a:cxn ang="0">
                      <a:pos x="12" y="27"/>
                    </a:cxn>
                    <a:cxn ang="0">
                      <a:pos x="0" y="11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8" h="28">
                      <a:moveTo>
                        <a:pt x="7" y="0"/>
                      </a:moveTo>
                      <a:lnTo>
                        <a:pt x="17" y="12"/>
                      </a:lnTo>
                      <a:lnTo>
                        <a:pt x="12" y="27"/>
                      </a:lnTo>
                      <a:lnTo>
                        <a:pt x="0" y="1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31" name="Freeform 323"/>
                <p:cNvSpPr>
                  <a:spLocks/>
                </p:cNvSpPr>
                <p:nvPr/>
              </p:nvSpPr>
              <p:spPr bwMode="auto">
                <a:xfrm>
                  <a:off x="4426" y="3605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32" name="Freeform 324"/>
                <p:cNvSpPr>
                  <a:spLocks/>
                </p:cNvSpPr>
                <p:nvPr/>
              </p:nvSpPr>
              <p:spPr bwMode="auto">
                <a:xfrm>
                  <a:off x="4383" y="3601"/>
                  <a:ext cx="35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33" name="Freeform 325"/>
                <p:cNvSpPr>
                  <a:spLocks/>
                </p:cNvSpPr>
                <p:nvPr/>
              </p:nvSpPr>
              <p:spPr bwMode="auto">
                <a:xfrm>
                  <a:off x="4377" y="3607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34" name="Freeform 326"/>
                <p:cNvSpPr>
                  <a:spLocks/>
                </p:cNvSpPr>
                <p:nvPr/>
              </p:nvSpPr>
              <p:spPr bwMode="auto">
                <a:xfrm>
                  <a:off x="4389" y="3614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35" name="Freeform 327"/>
                <p:cNvSpPr>
                  <a:spLocks/>
                </p:cNvSpPr>
                <p:nvPr/>
              </p:nvSpPr>
              <p:spPr bwMode="auto">
                <a:xfrm>
                  <a:off x="4394" y="3618"/>
                  <a:ext cx="51" cy="23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9" y="22"/>
                    </a:cxn>
                    <a:cxn ang="0">
                      <a:pos x="50" y="12"/>
                    </a:cxn>
                    <a:cxn ang="0">
                      <a:pos x="39" y="0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51" h="23">
                      <a:moveTo>
                        <a:pt x="0" y="9"/>
                      </a:moveTo>
                      <a:lnTo>
                        <a:pt x="9" y="22"/>
                      </a:lnTo>
                      <a:lnTo>
                        <a:pt x="50" y="12"/>
                      </a:lnTo>
                      <a:lnTo>
                        <a:pt x="39" y="0"/>
                      </a:lnTo>
                      <a:lnTo>
                        <a:pt x="0" y="9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36" name="Freeform 328"/>
                <p:cNvSpPr>
                  <a:spLocks/>
                </p:cNvSpPr>
                <p:nvPr/>
              </p:nvSpPr>
              <p:spPr bwMode="auto">
                <a:xfrm>
                  <a:off x="4389" y="3628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2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37" name="Freeform 329"/>
                <p:cNvSpPr>
                  <a:spLocks/>
                </p:cNvSpPr>
                <p:nvPr/>
              </p:nvSpPr>
              <p:spPr bwMode="auto">
                <a:xfrm>
                  <a:off x="4401" y="3630"/>
                  <a:ext cx="47" cy="25"/>
                </a:xfrm>
                <a:custGeom>
                  <a:avLst/>
                  <a:gdLst/>
                  <a:ahLst/>
                  <a:cxnLst>
                    <a:cxn ang="0">
                      <a:pos x="0" y="24"/>
                    </a:cxn>
                    <a:cxn ang="0">
                      <a:pos x="4" y="9"/>
                    </a:cxn>
                    <a:cxn ang="0">
                      <a:pos x="43" y="0"/>
                    </a:cxn>
                    <a:cxn ang="0">
                      <a:pos x="46" y="13"/>
                    </a:cxn>
                    <a:cxn ang="0">
                      <a:pos x="0" y="24"/>
                    </a:cxn>
                  </a:cxnLst>
                  <a:rect l="0" t="0" r="r" b="b"/>
                  <a:pathLst>
                    <a:path w="47" h="25">
                      <a:moveTo>
                        <a:pt x="0" y="24"/>
                      </a:moveTo>
                      <a:lnTo>
                        <a:pt x="4" y="9"/>
                      </a:lnTo>
                      <a:lnTo>
                        <a:pt x="43" y="0"/>
                      </a:lnTo>
                      <a:lnTo>
                        <a:pt x="46" y="13"/>
                      </a:lnTo>
                      <a:lnTo>
                        <a:pt x="0" y="24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38" name="Freeform 330"/>
                <p:cNvSpPr>
                  <a:spLocks/>
                </p:cNvSpPr>
                <p:nvPr/>
              </p:nvSpPr>
              <p:spPr bwMode="auto">
                <a:xfrm>
                  <a:off x="4446" y="3608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20"/>
                    </a:cxn>
                    <a:cxn ang="0">
                      <a:pos x="33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7" y="20"/>
                      </a:lnTo>
                      <a:lnTo>
                        <a:pt x="33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39" name="Freeform 331"/>
                <p:cNvSpPr>
                  <a:spLocks/>
                </p:cNvSpPr>
                <p:nvPr/>
              </p:nvSpPr>
              <p:spPr bwMode="auto">
                <a:xfrm>
                  <a:off x="4440" y="3614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40" name="Freeform 332"/>
                <p:cNvSpPr>
                  <a:spLocks/>
                </p:cNvSpPr>
                <p:nvPr/>
              </p:nvSpPr>
              <p:spPr bwMode="auto">
                <a:xfrm>
                  <a:off x="4452" y="3621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4" y="6"/>
                    </a:cxn>
                    <a:cxn ang="0">
                      <a:pos x="27" y="0"/>
                    </a:cxn>
                    <a:cxn ang="0">
                      <a:pos x="31" y="13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32" h="22">
                      <a:moveTo>
                        <a:pt x="0" y="21"/>
                      </a:moveTo>
                      <a:lnTo>
                        <a:pt x="4" y="6"/>
                      </a:lnTo>
                      <a:lnTo>
                        <a:pt x="27" y="0"/>
                      </a:lnTo>
                      <a:lnTo>
                        <a:pt x="31" y="13"/>
                      </a:lnTo>
                      <a:lnTo>
                        <a:pt x="0" y="2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41" name="Freeform 333"/>
                <p:cNvSpPr>
                  <a:spLocks/>
                </p:cNvSpPr>
                <p:nvPr/>
              </p:nvSpPr>
              <p:spPr bwMode="auto">
                <a:xfrm>
                  <a:off x="4474" y="3625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42" name="Freeform 334"/>
                <p:cNvSpPr>
                  <a:spLocks/>
                </p:cNvSpPr>
                <p:nvPr/>
              </p:nvSpPr>
              <p:spPr bwMode="auto">
                <a:xfrm>
                  <a:off x="4468" y="3631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43" name="Freeform 335"/>
                <p:cNvSpPr>
                  <a:spLocks/>
                </p:cNvSpPr>
                <p:nvPr/>
              </p:nvSpPr>
              <p:spPr bwMode="auto">
                <a:xfrm>
                  <a:off x="4480" y="3638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3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3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44" name="Freeform 336"/>
                <p:cNvSpPr>
                  <a:spLocks/>
                </p:cNvSpPr>
                <p:nvPr/>
              </p:nvSpPr>
              <p:spPr bwMode="auto">
                <a:xfrm>
                  <a:off x="4499" y="3643"/>
                  <a:ext cx="35" cy="2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19"/>
                    </a:cxn>
                    <a:cxn ang="0">
                      <a:pos x="34" y="13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5" h="20">
                      <a:moveTo>
                        <a:pt x="0" y="6"/>
                      </a:moveTo>
                      <a:lnTo>
                        <a:pt x="7" y="19"/>
                      </a:lnTo>
                      <a:lnTo>
                        <a:pt x="34" y="13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45" name="Freeform 337"/>
                <p:cNvSpPr>
                  <a:spLocks/>
                </p:cNvSpPr>
                <p:nvPr/>
              </p:nvSpPr>
              <p:spPr bwMode="auto">
                <a:xfrm>
                  <a:off x="4493" y="3649"/>
                  <a:ext cx="17" cy="2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2"/>
                    </a:cxn>
                    <a:cxn ang="0">
                      <a:pos x="11" y="27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8">
                      <a:moveTo>
                        <a:pt x="6" y="0"/>
                      </a:moveTo>
                      <a:lnTo>
                        <a:pt x="16" y="12"/>
                      </a:lnTo>
                      <a:lnTo>
                        <a:pt x="11" y="27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46" name="Freeform 338"/>
                <p:cNvSpPr>
                  <a:spLocks/>
                </p:cNvSpPr>
                <p:nvPr/>
              </p:nvSpPr>
              <p:spPr bwMode="auto">
                <a:xfrm>
                  <a:off x="4505" y="365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8" y="0"/>
                    </a:cxn>
                    <a:cxn ang="0">
                      <a:pos x="31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8" y="0"/>
                      </a:lnTo>
                      <a:lnTo>
                        <a:pt x="31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47" name="Freeform 339"/>
                <p:cNvSpPr>
                  <a:spLocks/>
                </p:cNvSpPr>
                <p:nvPr/>
              </p:nvSpPr>
              <p:spPr bwMode="auto">
                <a:xfrm>
                  <a:off x="4410" y="3634"/>
                  <a:ext cx="62" cy="27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6" y="26"/>
                    </a:cxn>
                    <a:cxn ang="0">
                      <a:pos x="61" y="13"/>
                    </a:cxn>
                    <a:cxn ang="0">
                      <a:pos x="49" y="0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62" h="27">
                      <a:moveTo>
                        <a:pt x="0" y="13"/>
                      </a:moveTo>
                      <a:lnTo>
                        <a:pt x="6" y="26"/>
                      </a:lnTo>
                      <a:lnTo>
                        <a:pt x="61" y="13"/>
                      </a:lnTo>
                      <a:lnTo>
                        <a:pt x="49" y="0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48" name="Freeform 340"/>
                <p:cNvSpPr>
                  <a:spLocks/>
                </p:cNvSpPr>
                <p:nvPr/>
              </p:nvSpPr>
              <p:spPr bwMode="auto">
                <a:xfrm>
                  <a:off x="4403" y="3648"/>
                  <a:ext cx="18" cy="2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7" y="13"/>
                    </a:cxn>
                    <a:cxn ang="0">
                      <a:pos x="12" y="27"/>
                    </a:cxn>
                    <a:cxn ang="0">
                      <a:pos x="0" y="11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8" h="28">
                      <a:moveTo>
                        <a:pt x="7" y="0"/>
                      </a:moveTo>
                      <a:lnTo>
                        <a:pt x="17" y="13"/>
                      </a:lnTo>
                      <a:lnTo>
                        <a:pt x="12" y="27"/>
                      </a:lnTo>
                      <a:lnTo>
                        <a:pt x="0" y="1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49" name="Freeform 341"/>
                <p:cNvSpPr>
                  <a:spLocks/>
                </p:cNvSpPr>
                <p:nvPr/>
              </p:nvSpPr>
              <p:spPr bwMode="auto">
                <a:xfrm>
                  <a:off x="4416" y="3647"/>
                  <a:ext cx="60" cy="28"/>
                </a:xfrm>
                <a:custGeom>
                  <a:avLst/>
                  <a:gdLst/>
                  <a:ahLst/>
                  <a:cxnLst>
                    <a:cxn ang="0">
                      <a:pos x="0" y="27"/>
                    </a:cxn>
                    <a:cxn ang="0">
                      <a:pos x="4" y="13"/>
                    </a:cxn>
                    <a:cxn ang="0">
                      <a:pos x="55" y="0"/>
                    </a:cxn>
                    <a:cxn ang="0">
                      <a:pos x="59" y="13"/>
                    </a:cxn>
                    <a:cxn ang="0">
                      <a:pos x="0" y="27"/>
                    </a:cxn>
                  </a:cxnLst>
                  <a:rect l="0" t="0" r="r" b="b"/>
                  <a:pathLst>
                    <a:path w="60" h="28">
                      <a:moveTo>
                        <a:pt x="0" y="27"/>
                      </a:moveTo>
                      <a:lnTo>
                        <a:pt x="4" y="13"/>
                      </a:lnTo>
                      <a:lnTo>
                        <a:pt x="55" y="0"/>
                      </a:lnTo>
                      <a:lnTo>
                        <a:pt x="59" y="13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50" name="Freeform 342"/>
                <p:cNvSpPr>
                  <a:spLocks/>
                </p:cNvSpPr>
                <p:nvPr/>
              </p:nvSpPr>
              <p:spPr bwMode="auto">
                <a:xfrm>
                  <a:off x="4465" y="3651"/>
                  <a:ext cx="34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20"/>
                    </a:cxn>
                    <a:cxn ang="0">
                      <a:pos x="33" y="14"/>
                    </a:cxn>
                    <a:cxn ang="0">
                      <a:pos x="21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1">
                      <a:moveTo>
                        <a:pt x="0" y="6"/>
                      </a:moveTo>
                      <a:lnTo>
                        <a:pt x="6" y="20"/>
                      </a:lnTo>
                      <a:lnTo>
                        <a:pt x="33" y="14"/>
                      </a:lnTo>
                      <a:lnTo>
                        <a:pt x="21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51" name="Freeform 343"/>
                <p:cNvSpPr>
                  <a:spLocks/>
                </p:cNvSpPr>
                <p:nvPr/>
              </p:nvSpPr>
              <p:spPr bwMode="auto">
                <a:xfrm>
                  <a:off x="4459" y="3657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1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52" name="Freeform 344"/>
                <p:cNvSpPr>
                  <a:spLocks/>
                </p:cNvSpPr>
                <p:nvPr/>
              </p:nvSpPr>
              <p:spPr bwMode="auto">
                <a:xfrm>
                  <a:off x="4471" y="3665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4" y="5"/>
                    </a:cxn>
                    <a:cxn ang="0">
                      <a:pos x="27" y="0"/>
                    </a:cxn>
                    <a:cxn ang="0">
                      <a:pos x="31" y="12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32" h="21">
                      <a:moveTo>
                        <a:pt x="0" y="20"/>
                      </a:moveTo>
                      <a:lnTo>
                        <a:pt x="4" y="5"/>
                      </a:lnTo>
                      <a:lnTo>
                        <a:pt x="27" y="0"/>
                      </a:lnTo>
                      <a:lnTo>
                        <a:pt x="31" y="12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53" name="Freeform 345"/>
                <p:cNvSpPr>
                  <a:spLocks/>
                </p:cNvSpPr>
                <p:nvPr/>
              </p:nvSpPr>
              <p:spPr bwMode="auto">
                <a:xfrm>
                  <a:off x="4424" y="3660"/>
                  <a:ext cx="40" cy="21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0"/>
                    </a:cxn>
                    <a:cxn ang="0">
                      <a:pos x="39" y="13"/>
                    </a:cxn>
                    <a:cxn ang="0">
                      <a:pos x="27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40" h="21">
                      <a:moveTo>
                        <a:pt x="0" y="6"/>
                      </a:moveTo>
                      <a:lnTo>
                        <a:pt x="9" y="20"/>
                      </a:lnTo>
                      <a:lnTo>
                        <a:pt x="39" y="13"/>
                      </a:lnTo>
                      <a:lnTo>
                        <a:pt x="27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54" name="Freeform 346"/>
                <p:cNvSpPr>
                  <a:spLocks/>
                </p:cNvSpPr>
                <p:nvPr/>
              </p:nvSpPr>
              <p:spPr bwMode="auto">
                <a:xfrm>
                  <a:off x="4418" y="3667"/>
                  <a:ext cx="17" cy="29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6" y="13"/>
                    </a:cxn>
                    <a:cxn ang="0">
                      <a:pos x="11" y="28"/>
                    </a:cxn>
                    <a:cxn ang="0">
                      <a:pos x="0" y="12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7" h="29">
                      <a:moveTo>
                        <a:pt x="6" y="0"/>
                      </a:moveTo>
                      <a:lnTo>
                        <a:pt x="16" y="13"/>
                      </a:lnTo>
                      <a:lnTo>
                        <a:pt x="11" y="28"/>
                      </a:lnTo>
                      <a:lnTo>
                        <a:pt x="0" y="12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55" name="Freeform 347"/>
                <p:cNvSpPr>
                  <a:spLocks/>
                </p:cNvSpPr>
                <p:nvPr/>
              </p:nvSpPr>
              <p:spPr bwMode="auto">
                <a:xfrm>
                  <a:off x="4429" y="3673"/>
                  <a:ext cx="38" cy="23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4" y="7"/>
                    </a:cxn>
                    <a:cxn ang="0">
                      <a:pos x="34" y="0"/>
                    </a:cxn>
                    <a:cxn ang="0">
                      <a:pos x="37" y="13"/>
                    </a:cxn>
                    <a:cxn ang="0">
                      <a:pos x="0" y="22"/>
                    </a:cxn>
                  </a:cxnLst>
                  <a:rect l="0" t="0" r="r" b="b"/>
                  <a:pathLst>
                    <a:path w="38" h="23">
                      <a:moveTo>
                        <a:pt x="0" y="22"/>
                      </a:moveTo>
                      <a:lnTo>
                        <a:pt x="4" y="7"/>
                      </a:lnTo>
                      <a:lnTo>
                        <a:pt x="34" y="0"/>
                      </a:lnTo>
                      <a:lnTo>
                        <a:pt x="37" y="13"/>
                      </a:lnTo>
                      <a:lnTo>
                        <a:pt x="0" y="22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56" name="Freeform 348"/>
                <p:cNvSpPr>
                  <a:spLocks/>
                </p:cNvSpPr>
                <p:nvPr/>
              </p:nvSpPr>
              <p:spPr bwMode="auto">
                <a:xfrm>
                  <a:off x="4417" y="3583"/>
                  <a:ext cx="437" cy="125"/>
                </a:xfrm>
                <a:custGeom>
                  <a:avLst/>
                  <a:gdLst/>
                  <a:ahLst/>
                  <a:cxnLst>
                    <a:cxn ang="0">
                      <a:pos x="4" y="111"/>
                    </a:cxn>
                    <a:cxn ang="0">
                      <a:pos x="428" y="0"/>
                    </a:cxn>
                    <a:cxn ang="0">
                      <a:pos x="436" y="8"/>
                    </a:cxn>
                    <a:cxn ang="0">
                      <a:pos x="10" y="124"/>
                    </a:cxn>
                    <a:cxn ang="0">
                      <a:pos x="0" y="113"/>
                    </a:cxn>
                    <a:cxn ang="0">
                      <a:pos x="4" y="111"/>
                    </a:cxn>
                  </a:cxnLst>
                  <a:rect l="0" t="0" r="r" b="b"/>
                  <a:pathLst>
                    <a:path w="437" h="125">
                      <a:moveTo>
                        <a:pt x="4" y="111"/>
                      </a:moveTo>
                      <a:lnTo>
                        <a:pt x="428" y="0"/>
                      </a:lnTo>
                      <a:lnTo>
                        <a:pt x="436" y="8"/>
                      </a:lnTo>
                      <a:lnTo>
                        <a:pt x="10" y="124"/>
                      </a:lnTo>
                      <a:lnTo>
                        <a:pt x="0" y="113"/>
                      </a:lnTo>
                      <a:lnTo>
                        <a:pt x="4" y="111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196957" name="Freeform 349"/>
                <p:cNvSpPr>
                  <a:spLocks/>
                </p:cNvSpPr>
                <p:nvPr/>
              </p:nvSpPr>
              <p:spPr bwMode="auto">
                <a:xfrm>
                  <a:off x="4337" y="3608"/>
                  <a:ext cx="77" cy="136"/>
                </a:xfrm>
                <a:custGeom>
                  <a:avLst/>
                  <a:gdLst/>
                  <a:ahLst/>
                  <a:cxnLst>
                    <a:cxn ang="0">
                      <a:pos x="0" y="51"/>
                    </a:cxn>
                    <a:cxn ang="0">
                      <a:pos x="1" y="0"/>
                    </a:cxn>
                    <a:cxn ang="0">
                      <a:pos x="68" y="104"/>
                    </a:cxn>
                    <a:cxn ang="0">
                      <a:pos x="69" y="106"/>
                    </a:cxn>
                    <a:cxn ang="0">
                      <a:pos x="71" y="109"/>
                    </a:cxn>
                    <a:cxn ang="0">
                      <a:pos x="73" y="112"/>
                    </a:cxn>
                    <a:cxn ang="0">
                      <a:pos x="75" y="116"/>
                    </a:cxn>
                    <a:cxn ang="0">
                      <a:pos x="76" y="121"/>
                    </a:cxn>
                    <a:cxn ang="0">
                      <a:pos x="76" y="126"/>
                    </a:cxn>
                    <a:cxn ang="0">
                      <a:pos x="76" y="132"/>
                    </a:cxn>
                    <a:cxn ang="0">
                      <a:pos x="74" y="134"/>
                    </a:cxn>
                    <a:cxn ang="0">
                      <a:pos x="72" y="135"/>
                    </a:cxn>
                    <a:cxn ang="0">
                      <a:pos x="70" y="134"/>
                    </a:cxn>
                    <a:cxn ang="0">
                      <a:pos x="67" y="132"/>
                    </a:cxn>
                    <a:cxn ang="0">
                      <a:pos x="65" y="130"/>
                    </a:cxn>
                    <a:cxn ang="0">
                      <a:pos x="63" y="128"/>
                    </a:cxn>
                    <a:cxn ang="0">
                      <a:pos x="62" y="127"/>
                    </a:cxn>
                    <a:cxn ang="0">
                      <a:pos x="61" y="126"/>
                    </a:cxn>
                    <a:cxn ang="0">
                      <a:pos x="0" y="51"/>
                    </a:cxn>
                  </a:cxnLst>
                  <a:rect l="0" t="0" r="r" b="b"/>
                  <a:pathLst>
                    <a:path w="77" h="136">
                      <a:moveTo>
                        <a:pt x="0" y="51"/>
                      </a:moveTo>
                      <a:lnTo>
                        <a:pt x="1" y="0"/>
                      </a:lnTo>
                      <a:lnTo>
                        <a:pt x="68" y="104"/>
                      </a:lnTo>
                      <a:lnTo>
                        <a:pt x="69" y="106"/>
                      </a:lnTo>
                      <a:lnTo>
                        <a:pt x="71" y="109"/>
                      </a:lnTo>
                      <a:lnTo>
                        <a:pt x="73" y="112"/>
                      </a:lnTo>
                      <a:lnTo>
                        <a:pt x="75" y="116"/>
                      </a:lnTo>
                      <a:lnTo>
                        <a:pt x="76" y="121"/>
                      </a:lnTo>
                      <a:lnTo>
                        <a:pt x="76" y="126"/>
                      </a:lnTo>
                      <a:lnTo>
                        <a:pt x="76" y="132"/>
                      </a:lnTo>
                      <a:lnTo>
                        <a:pt x="74" y="134"/>
                      </a:lnTo>
                      <a:lnTo>
                        <a:pt x="72" y="135"/>
                      </a:lnTo>
                      <a:lnTo>
                        <a:pt x="70" y="134"/>
                      </a:lnTo>
                      <a:lnTo>
                        <a:pt x="67" y="132"/>
                      </a:lnTo>
                      <a:lnTo>
                        <a:pt x="65" y="130"/>
                      </a:lnTo>
                      <a:lnTo>
                        <a:pt x="63" y="128"/>
                      </a:lnTo>
                      <a:lnTo>
                        <a:pt x="62" y="127"/>
                      </a:lnTo>
                      <a:lnTo>
                        <a:pt x="61" y="126"/>
                      </a:lnTo>
                      <a:lnTo>
                        <a:pt x="0" y="51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  <p:sp>
          <p:nvSpPr>
            <p:cNvPr id="196958" name="Rectangle 350"/>
            <p:cNvSpPr>
              <a:spLocks noChangeArrowheads="1"/>
            </p:cNvSpPr>
            <p:nvPr/>
          </p:nvSpPr>
          <p:spPr bwMode="auto">
            <a:xfrm>
              <a:off x="3964" y="3731"/>
              <a:ext cx="1034" cy="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2550" tIns="41275" rIns="82550" bIns="41275">
              <a:spAutoFit/>
            </a:bodyPr>
            <a:lstStyle/>
            <a:p>
              <a:pPr defTabSz="822325" eaLnBrk="0" hangingPunct="0">
                <a:spcBef>
                  <a:spcPct val="50000"/>
                </a:spcBef>
              </a:pPr>
              <a:r>
                <a:rPr lang="zh-TW" altLang="en-US" sz="18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產生異動單</a:t>
              </a:r>
              <a:r>
                <a:rPr lang="en-US" altLang="zh-TW" sz="18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(Move Order)</a:t>
              </a:r>
            </a:p>
          </p:txBody>
        </p:sp>
      </p:grpSp>
      <p:grpSp>
        <p:nvGrpSpPr>
          <p:cNvPr id="196959" name="Group 351"/>
          <p:cNvGrpSpPr>
            <a:grpSpLocks/>
          </p:cNvGrpSpPr>
          <p:nvPr/>
        </p:nvGrpSpPr>
        <p:grpSpPr bwMode="auto">
          <a:xfrm>
            <a:off x="3724275" y="1930400"/>
            <a:ext cx="1238250" cy="1724330"/>
            <a:chOff x="3502" y="912"/>
            <a:chExt cx="780" cy="991"/>
          </a:xfrm>
        </p:grpSpPr>
        <p:sp>
          <p:nvSpPr>
            <p:cNvPr id="196960" name="Rectangle 352"/>
            <p:cNvSpPr>
              <a:spLocks noChangeArrowheads="1"/>
            </p:cNvSpPr>
            <p:nvPr/>
          </p:nvSpPr>
          <p:spPr bwMode="auto">
            <a:xfrm>
              <a:off x="3502" y="1584"/>
              <a:ext cx="780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2550" tIns="41275" rIns="82550" bIns="41275">
              <a:spAutoFit/>
            </a:bodyPr>
            <a:lstStyle/>
            <a:p>
              <a:pPr defTabSz="822325" eaLnBrk="0" hangingPunct="0">
                <a:lnSpc>
                  <a:spcPct val="60000"/>
                </a:lnSpc>
                <a:spcBef>
                  <a:spcPct val="50000"/>
                </a:spcBef>
              </a:pPr>
              <a:r>
                <a:rPr lang="zh-TW" altLang="en-US" sz="18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分配</a:t>
              </a:r>
            </a:p>
            <a:p>
              <a:pPr defTabSz="822325" eaLnBrk="0" hangingPunct="0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TW" sz="18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(Allocate)</a:t>
              </a:r>
            </a:p>
          </p:txBody>
        </p:sp>
        <p:grpSp>
          <p:nvGrpSpPr>
            <p:cNvPr id="196961" name="Group 353"/>
            <p:cNvGrpSpPr>
              <a:grpSpLocks/>
            </p:cNvGrpSpPr>
            <p:nvPr/>
          </p:nvGrpSpPr>
          <p:grpSpPr bwMode="auto">
            <a:xfrm>
              <a:off x="3648" y="912"/>
              <a:ext cx="548" cy="642"/>
              <a:chOff x="727" y="3065"/>
              <a:chExt cx="548" cy="642"/>
            </a:xfrm>
          </p:grpSpPr>
          <p:sp>
            <p:nvSpPr>
              <p:cNvPr id="196962" name="Freeform 354"/>
              <p:cNvSpPr>
                <a:spLocks/>
              </p:cNvSpPr>
              <p:nvPr/>
            </p:nvSpPr>
            <p:spPr bwMode="auto">
              <a:xfrm>
                <a:off x="1175" y="3322"/>
                <a:ext cx="54" cy="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9"/>
                  </a:cxn>
                  <a:cxn ang="0">
                    <a:pos x="0" y="98"/>
                  </a:cxn>
                  <a:cxn ang="0">
                    <a:pos x="0" y="96"/>
                  </a:cxn>
                  <a:cxn ang="0">
                    <a:pos x="2" y="93"/>
                  </a:cxn>
                  <a:cxn ang="0">
                    <a:pos x="4" y="89"/>
                  </a:cxn>
                  <a:cxn ang="0">
                    <a:pos x="5" y="85"/>
                  </a:cxn>
                  <a:cxn ang="0">
                    <a:pos x="8" y="80"/>
                  </a:cxn>
                  <a:cxn ang="0">
                    <a:pos x="11" y="74"/>
                  </a:cxn>
                  <a:cxn ang="0">
                    <a:pos x="13" y="68"/>
                  </a:cxn>
                  <a:cxn ang="0">
                    <a:pos x="16" y="64"/>
                  </a:cxn>
                  <a:cxn ang="0">
                    <a:pos x="18" y="62"/>
                  </a:cxn>
                  <a:cxn ang="0">
                    <a:pos x="21" y="62"/>
                  </a:cxn>
                  <a:cxn ang="0">
                    <a:pos x="24" y="62"/>
                  </a:cxn>
                  <a:cxn ang="0">
                    <a:pos x="27" y="63"/>
                  </a:cxn>
                  <a:cxn ang="0">
                    <a:pos x="31" y="64"/>
                  </a:cxn>
                  <a:cxn ang="0">
                    <a:pos x="36" y="64"/>
                  </a:cxn>
                  <a:cxn ang="0">
                    <a:pos x="41" y="63"/>
                  </a:cxn>
                  <a:cxn ang="0">
                    <a:pos x="47" y="61"/>
                  </a:cxn>
                  <a:cxn ang="0">
                    <a:pos x="50" y="59"/>
                  </a:cxn>
                  <a:cxn ang="0">
                    <a:pos x="51" y="57"/>
                  </a:cxn>
                  <a:cxn ang="0">
                    <a:pos x="53" y="56"/>
                  </a:cxn>
                  <a:cxn ang="0">
                    <a:pos x="53" y="54"/>
                  </a:cxn>
                  <a:cxn ang="0">
                    <a:pos x="52" y="52"/>
                  </a:cxn>
                  <a:cxn ang="0">
                    <a:pos x="51" y="52"/>
                  </a:cxn>
                  <a:cxn ang="0">
                    <a:pos x="51" y="51"/>
                  </a:cxn>
                  <a:cxn ang="0">
                    <a:pos x="49" y="48"/>
                  </a:cxn>
                  <a:cxn ang="0">
                    <a:pos x="43" y="42"/>
                  </a:cxn>
                  <a:cxn ang="0">
                    <a:pos x="34" y="34"/>
                  </a:cxn>
                  <a:cxn ang="0">
                    <a:pos x="25" y="25"/>
                  </a:cxn>
                  <a:cxn ang="0">
                    <a:pos x="16" y="15"/>
                  </a:cxn>
                  <a:cxn ang="0">
                    <a:pos x="7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4" h="100">
                    <a:moveTo>
                      <a:pt x="0" y="0"/>
                    </a:moveTo>
                    <a:lnTo>
                      <a:pt x="0" y="99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2" y="93"/>
                    </a:lnTo>
                    <a:lnTo>
                      <a:pt x="4" y="89"/>
                    </a:lnTo>
                    <a:lnTo>
                      <a:pt x="5" y="85"/>
                    </a:lnTo>
                    <a:lnTo>
                      <a:pt x="8" y="80"/>
                    </a:lnTo>
                    <a:lnTo>
                      <a:pt x="11" y="74"/>
                    </a:lnTo>
                    <a:lnTo>
                      <a:pt x="13" y="68"/>
                    </a:lnTo>
                    <a:lnTo>
                      <a:pt x="16" y="64"/>
                    </a:lnTo>
                    <a:lnTo>
                      <a:pt x="18" y="62"/>
                    </a:lnTo>
                    <a:lnTo>
                      <a:pt x="21" y="62"/>
                    </a:lnTo>
                    <a:lnTo>
                      <a:pt x="24" y="62"/>
                    </a:lnTo>
                    <a:lnTo>
                      <a:pt x="27" y="63"/>
                    </a:lnTo>
                    <a:lnTo>
                      <a:pt x="31" y="64"/>
                    </a:lnTo>
                    <a:lnTo>
                      <a:pt x="36" y="64"/>
                    </a:lnTo>
                    <a:lnTo>
                      <a:pt x="41" y="63"/>
                    </a:lnTo>
                    <a:lnTo>
                      <a:pt x="47" y="61"/>
                    </a:lnTo>
                    <a:lnTo>
                      <a:pt x="50" y="59"/>
                    </a:lnTo>
                    <a:lnTo>
                      <a:pt x="51" y="57"/>
                    </a:lnTo>
                    <a:lnTo>
                      <a:pt x="53" y="56"/>
                    </a:lnTo>
                    <a:lnTo>
                      <a:pt x="53" y="54"/>
                    </a:lnTo>
                    <a:lnTo>
                      <a:pt x="52" y="52"/>
                    </a:lnTo>
                    <a:lnTo>
                      <a:pt x="51" y="52"/>
                    </a:lnTo>
                    <a:lnTo>
                      <a:pt x="51" y="51"/>
                    </a:lnTo>
                    <a:lnTo>
                      <a:pt x="49" y="48"/>
                    </a:lnTo>
                    <a:lnTo>
                      <a:pt x="43" y="42"/>
                    </a:lnTo>
                    <a:lnTo>
                      <a:pt x="34" y="34"/>
                    </a:lnTo>
                    <a:lnTo>
                      <a:pt x="25" y="25"/>
                    </a:lnTo>
                    <a:lnTo>
                      <a:pt x="16" y="15"/>
                    </a:lnTo>
                    <a:lnTo>
                      <a:pt x="7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63" name="Freeform 355"/>
              <p:cNvSpPr>
                <a:spLocks/>
              </p:cNvSpPr>
              <p:nvPr/>
            </p:nvSpPr>
            <p:spPr bwMode="auto">
              <a:xfrm>
                <a:off x="748" y="3429"/>
                <a:ext cx="55" cy="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9"/>
                  </a:cxn>
                  <a:cxn ang="0">
                    <a:pos x="0" y="98"/>
                  </a:cxn>
                  <a:cxn ang="0">
                    <a:pos x="1" y="96"/>
                  </a:cxn>
                  <a:cxn ang="0">
                    <a:pos x="3" y="93"/>
                  </a:cxn>
                  <a:cxn ang="0">
                    <a:pos x="4" y="89"/>
                  </a:cxn>
                  <a:cxn ang="0">
                    <a:pos x="6" y="85"/>
                  </a:cxn>
                  <a:cxn ang="0">
                    <a:pos x="9" y="80"/>
                  </a:cxn>
                  <a:cxn ang="0">
                    <a:pos x="12" y="74"/>
                  </a:cxn>
                  <a:cxn ang="0">
                    <a:pos x="14" y="69"/>
                  </a:cxn>
                  <a:cxn ang="0">
                    <a:pos x="16" y="64"/>
                  </a:cxn>
                  <a:cxn ang="0">
                    <a:pos x="19" y="62"/>
                  </a:cxn>
                  <a:cxn ang="0">
                    <a:pos x="22" y="62"/>
                  </a:cxn>
                  <a:cxn ang="0">
                    <a:pos x="25" y="62"/>
                  </a:cxn>
                  <a:cxn ang="0">
                    <a:pos x="29" y="63"/>
                  </a:cxn>
                  <a:cxn ang="0">
                    <a:pos x="33" y="64"/>
                  </a:cxn>
                  <a:cxn ang="0">
                    <a:pos x="37" y="64"/>
                  </a:cxn>
                  <a:cxn ang="0">
                    <a:pos x="43" y="63"/>
                  </a:cxn>
                  <a:cxn ang="0">
                    <a:pos x="48" y="62"/>
                  </a:cxn>
                  <a:cxn ang="0">
                    <a:pos x="51" y="59"/>
                  </a:cxn>
                  <a:cxn ang="0">
                    <a:pos x="53" y="57"/>
                  </a:cxn>
                  <a:cxn ang="0">
                    <a:pos x="54" y="56"/>
                  </a:cxn>
                  <a:cxn ang="0">
                    <a:pos x="54" y="54"/>
                  </a:cxn>
                  <a:cxn ang="0">
                    <a:pos x="54" y="53"/>
                  </a:cxn>
                  <a:cxn ang="0">
                    <a:pos x="53" y="52"/>
                  </a:cxn>
                  <a:cxn ang="0">
                    <a:pos x="50" y="49"/>
                  </a:cxn>
                  <a:cxn ang="0">
                    <a:pos x="44" y="42"/>
                  </a:cxn>
                  <a:cxn ang="0">
                    <a:pos x="36" y="35"/>
                  </a:cxn>
                  <a:cxn ang="0">
                    <a:pos x="26" y="26"/>
                  </a:cxn>
                  <a:cxn ang="0">
                    <a:pos x="16" y="15"/>
                  </a:cxn>
                  <a:cxn ang="0">
                    <a:pos x="8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5" h="100">
                    <a:moveTo>
                      <a:pt x="0" y="0"/>
                    </a:moveTo>
                    <a:lnTo>
                      <a:pt x="0" y="99"/>
                    </a:lnTo>
                    <a:lnTo>
                      <a:pt x="0" y="98"/>
                    </a:lnTo>
                    <a:lnTo>
                      <a:pt x="1" y="96"/>
                    </a:lnTo>
                    <a:lnTo>
                      <a:pt x="3" y="93"/>
                    </a:lnTo>
                    <a:lnTo>
                      <a:pt x="4" y="89"/>
                    </a:lnTo>
                    <a:lnTo>
                      <a:pt x="6" y="85"/>
                    </a:lnTo>
                    <a:lnTo>
                      <a:pt x="9" y="80"/>
                    </a:lnTo>
                    <a:lnTo>
                      <a:pt x="12" y="74"/>
                    </a:lnTo>
                    <a:lnTo>
                      <a:pt x="14" y="69"/>
                    </a:lnTo>
                    <a:lnTo>
                      <a:pt x="16" y="64"/>
                    </a:lnTo>
                    <a:lnTo>
                      <a:pt x="19" y="62"/>
                    </a:lnTo>
                    <a:lnTo>
                      <a:pt x="22" y="62"/>
                    </a:lnTo>
                    <a:lnTo>
                      <a:pt x="25" y="62"/>
                    </a:lnTo>
                    <a:lnTo>
                      <a:pt x="29" y="63"/>
                    </a:lnTo>
                    <a:lnTo>
                      <a:pt x="33" y="64"/>
                    </a:lnTo>
                    <a:lnTo>
                      <a:pt x="37" y="64"/>
                    </a:lnTo>
                    <a:lnTo>
                      <a:pt x="43" y="63"/>
                    </a:lnTo>
                    <a:lnTo>
                      <a:pt x="48" y="62"/>
                    </a:lnTo>
                    <a:lnTo>
                      <a:pt x="51" y="59"/>
                    </a:lnTo>
                    <a:lnTo>
                      <a:pt x="53" y="57"/>
                    </a:lnTo>
                    <a:lnTo>
                      <a:pt x="54" y="56"/>
                    </a:lnTo>
                    <a:lnTo>
                      <a:pt x="54" y="54"/>
                    </a:lnTo>
                    <a:lnTo>
                      <a:pt x="54" y="53"/>
                    </a:lnTo>
                    <a:lnTo>
                      <a:pt x="53" y="52"/>
                    </a:lnTo>
                    <a:lnTo>
                      <a:pt x="50" y="49"/>
                    </a:lnTo>
                    <a:lnTo>
                      <a:pt x="44" y="42"/>
                    </a:lnTo>
                    <a:lnTo>
                      <a:pt x="36" y="35"/>
                    </a:lnTo>
                    <a:lnTo>
                      <a:pt x="26" y="26"/>
                    </a:lnTo>
                    <a:lnTo>
                      <a:pt x="16" y="15"/>
                    </a:lnTo>
                    <a:lnTo>
                      <a:pt x="8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64" name="Freeform 356"/>
              <p:cNvSpPr>
                <a:spLocks/>
              </p:cNvSpPr>
              <p:nvPr/>
            </p:nvSpPr>
            <p:spPr bwMode="auto">
              <a:xfrm>
                <a:off x="727" y="3299"/>
                <a:ext cx="545" cy="181"/>
              </a:xfrm>
              <a:custGeom>
                <a:avLst/>
                <a:gdLst/>
                <a:ahLst/>
                <a:cxnLst>
                  <a:cxn ang="0">
                    <a:pos x="544" y="65"/>
                  </a:cxn>
                  <a:cxn ang="0">
                    <a:pos x="461" y="0"/>
                  </a:cxn>
                  <a:cxn ang="0">
                    <a:pos x="0" y="115"/>
                  </a:cxn>
                  <a:cxn ang="0">
                    <a:pos x="82" y="180"/>
                  </a:cxn>
                  <a:cxn ang="0">
                    <a:pos x="544" y="65"/>
                  </a:cxn>
                </a:cxnLst>
                <a:rect l="0" t="0" r="r" b="b"/>
                <a:pathLst>
                  <a:path w="545" h="181">
                    <a:moveTo>
                      <a:pt x="544" y="65"/>
                    </a:moveTo>
                    <a:lnTo>
                      <a:pt x="461" y="0"/>
                    </a:lnTo>
                    <a:lnTo>
                      <a:pt x="0" y="115"/>
                    </a:lnTo>
                    <a:lnTo>
                      <a:pt x="82" y="180"/>
                    </a:lnTo>
                    <a:lnTo>
                      <a:pt x="544" y="65"/>
                    </a:lnTo>
                  </a:path>
                </a:pathLst>
              </a:custGeom>
              <a:solidFill>
                <a:srgbClr val="F5E1AE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65" name="Freeform 357"/>
              <p:cNvSpPr>
                <a:spLocks/>
              </p:cNvSpPr>
              <p:nvPr/>
            </p:nvSpPr>
            <p:spPr bwMode="auto">
              <a:xfrm>
                <a:off x="728" y="3414"/>
                <a:ext cx="85" cy="77"/>
              </a:xfrm>
              <a:custGeom>
                <a:avLst/>
                <a:gdLst/>
                <a:ahLst/>
                <a:cxnLst>
                  <a:cxn ang="0">
                    <a:pos x="84" y="65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84" y="76"/>
                  </a:cxn>
                  <a:cxn ang="0">
                    <a:pos x="84" y="65"/>
                  </a:cxn>
                </a:cxnLst>
                <a:rect l="0" t="0" r="r" b="b"/>
                <a:pathLst>
                  <a:path w="85" h="77">
                    <a:moveTo>
                      <a:pt x="84" y="65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84" y="76"/>
                    </a:lnTo>
                    <a:lnTo>
                      <a:pt x="84" y="65"/>
                    </a:lnTo>
                  </a:path>
                </a:pathLst>
              </a:custGeom>
              <a:solidFill>
                <a:srgbClr val="AE831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66" name="Freeform 358"/>
              <p:cNvSpPr>
                <a:spLocks/>
              </p:cNvSpPr>
              <p:nvPr/>
            </p:nvSpPr>
            <p:spPr bwMode="auto">
              <a:xfrm>
                <a:off x="812" y="3365"/>
                <a:ext cx="460" cy="127"/>
              </a:xfrm>
              <a:custGeom>
                <a:avLst/>
                <a:gdLst/>
                <a:ahLst/>
                <a:cxnLst>
                  <a:cxn ang="0">
                    <a:pos x="459" y="11"/>
                  </a:cxn>
                  <a:cxn ang="0">
                    <a:pos x="459" y="0"/>
                  </a:cxn>
                  <a:cxn ang="0">
                    <a:pos x="0" y="114"/>
                  </a:cxn>
                  <a:cxn ang="0">
                    <a:pos x="0" y="126"/>
                  </a:cxn>
                  <a:cxn ang="0">
                    <a:pos x="459" y="11"/>
                  </a:cxn>
                </a:cxnLst>
                <a:rect l="0" t="0" r="r" b="b"/>
                <a:pathLst>
                  <a:path w="460" h="127">
                    <a:moveTo>
                      <a:pt x="459" y="11"/>
                    </a:moveTo>
                    <a:lnTo>
                      <a:pt x="459" y="0"/>
                    </a:lnTo>
                    <a:lnTo>
                      <a:pt x="0" y="114"/>
                    </a:lnTo>
                    <a:lnTo>
                      <a:pt x="0" y="126"/>
                    </a:lnTo>
                    <a:lnTo>
                      <a:pt x="459" y="11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67" name="Freeform 359"/>
              <p:cNvSpPr>
                <a:spLocks/>
              </p:cNvSpPr>
              <p:nvPr/>
            </p:nvSpPr>
            <p:spPr bwMode="auto">
              <a:xfrm>
                <a:off x="961" y="3281"/>
                <a:ext cx="121" cy="139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0" y="138"/>
                  </a:cxn>
                  <a:cxn ang="0">
                    <a:pos x="120" y="108"/>
                  </a:cxn>
                  <a:cxn ang="0">
                    <a:pos x="51" y="0"/>
                  </a:cxn>
                </a:cxnLst>
                <a:rect l="0" t="0" r="r" b="b"/>
                <a:pathLst>
                  <a:path w="121" h="139">
                    <a:moveTo>
                      <a:pt x="51" y="0"/>
                    </a:moveTo>
                    <a:lnTo>
                      <a:pt x="0" y="138"/>
                    </a:lnTo>
                    <a:lnTo>
                      <a:pt x="120" y="108"/>
                    </a:lnTo>
                    <a:lnTo>
                      <a:pt x="51" y="0"/>
                    </a:lnTo>
                  </a:path>
                </a:pathLst>
              </a:custGeom>
              <a:solidFill>
                <a:srgbClr val="FFB74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68" name="Freeform 360"/>
              <p:cNvSpPr>
                <a:spLocks/>
              </p:cNvSpPr>
              <p:nvPr/>
            </p:nvSpPr>
            <p:spPr bwMode="auto">
              <a:xfrm>
                <a:off x="921" y="3281"/>
                <a:ext cx="92" cy="141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101"/>
                  </a:cxn>
                  <a:cxn ang="0">
                    <a:pos x="37" y="140"/>
                  </a:cxn>
                  <a:cxn ang="0">
                    <a:pos x="91" y="0"/>
                  </a:cxn>
                </a:cxnLst>
                <a:rect l="0" t="0" r="r" b="b"/>
                <a:pathLst>
                  <a:path w="92" h="141">
                    <a:moveTo>
                      <a:pt x="91" y="0"/>
                    </a:moveTo>
                    <a:lnTo>
                      <a:pt x="0" y="101"/>
                    </a:lnTo>
                    <a:lnTo>
                      <a:pt x="37" y="140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D781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69" name="Freeform 361"/>
              <p:cNvSpPr>
                <a:spLocks/>
              </p:cNvSpPr>
              <p:nvPr/>
            </p:nvSpPr>
            <p:spPr bwMode="auto">
              <a:xfrm>
                <a:off x="1113" y="3261"/>
                <a:ext cx="94" cy="12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121"/>
                  </a:cxn>
                  <a:cxn ang="0">
                    <a:pos x="93" y="97"/>
                  </a:cxn>
                  <a:cxn ang="0">
                    <a:pos x="93" y="0"/>
                  </a:cxn>
                  <a:cxn ang="0">
                    <a:pos x="0" y="22"/>
                  </a:cxn>
                </a:cxnLst>
                <a:rect l="0" t="0" r="r" b="b"/>
                <a:pathLst>
                  <a:path w="94" h="122">
                    <a:moveTo>
                      <a:pt x="0" y="22"/>
                    </a:moveTo>
                    <a:lnTo>
                      <a:pt x="0" y="121"/>
                    </a:lnTo>
                    <a:lnTo>
                      <a:pt x="93" y="97"/>
                    </a:lnTo>
                    <a:lnTo>
                      <a:pt x="93" y="0"/>
                    </a:lnTo>
                    <a:lnTo>
                      <a:pt x="0" y="22"/>
                    </a:lnTo>
                  </a:path>
                </a:pathLst>
              </a:custGeom>
              <a:solidFill>
                <a:srgbClr val="EDF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70" name="Freeform 362"/>
              <p:cNvSpPr>
                <a:spLocks/>
              </p:cNvSpPr>
              <p:nvPr/>
            </p:nvSpPr>
            <p:spPr bwMode="auto">
              <a:xfrm>
                <a:off x="1082" y="3255"/>
                <a:ext cx="32" cy="1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7"/>
                  </a:cxn>
                  <a:cxn ang="0">
                    <a:pos x="31" y="127"/>
                  </a:cxn>
                  <a:cxn ang="0">
                    <a:pos x="31" y="28"/>
                  </a:cxn>
                  <a:cxn ang="0">
                    <a:pos x="0" y="0"/>
                  </a:cxn>
                </a:cxnLst>
                <a:rect l="0" t="0" r="r" b="b"/>
                <a:pathLst>
                  <a:path w="32" h="128">
                    <a:moveTo>
                      <a:pt x="0" y="0"/>
                    </a:moveTo>
                    <a:lnTo>
                      <a:pt x="0" y="97"/>
                    </a:lnTo>
                    <a:lnTo>
                      <a:pt x="31" y="127"/>
                    </a:lnTo>
                    <a:lnTo>
                      <a:pt x="31" y="2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DA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71" name="Freeform 363"/>
              <p:cNvSpPr>
                <a:spLocks/>
              </p:cNvSpPr>
              <p:nvPr/>
            </p:nvSpPr>
            <p:spPr bwMode="auto">
              <a:xfrm>
                <a:off x="1081" y="3233"/>
                <a:ext cx="126" cy="51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1" y="50"/>
                  </a:cxn>
                  <a:cxn ang="0">
                    <a:pos x="125" y="26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126" h="51">
                    <a:moveTo>
                      <a:pt x="0" y="23"/>
                    </a:moveTo>
                    <a:lnTo>
                      <a:pt x="31" y="50"/>
                    </a:lnTo>
                    <a:lnTo>
                      <a:pt x="125" y="26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FEFFB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72" name="Freeform 364"/>
              <p:cNvSpPr>
                <a:spLocks/>
              </p:cNvSpPr>
              <p:nvPr/>
            </p:nvSpPr>
            <p:spPr bwMode="auto">
              <a:xfrm>
                <a:off x="796" y="3316"/>
                <a:ext cx="123" cy="133"/>
              </a:xfrm>
              <a:custGeom>
                <a:avLst/>
                <a:gdLst/>
                <a:ahLst/>
                <a:cxnLst>
                  <a:cxn ang="0">
                    <a:pos x="61" y="130"/>
                  </a:cxn>
                  <a:cxn ang="0">
                    <a:pos x="73" y="126"/>
                  </a:cxn>
                  <a:cxn ang="0">
                    <a:pos x="85" y="119"/>
                  </a:cxn>
                  <a:cxn ang="0">
                    <a:pos x="95" y="111"/>
                  </a:cxn>
                  <a:cxn ang="0">
                    <a:pos x="104" y="101"/>
                  </a:cxn>
                  <a:cxn ang="0">
                    <a:pos x="111" y="89"/>
                  </a:cxn>
                  <a:cxn ang="0">
                    <a:pos x="117" y="76"/>
                  </a:cxn>
                  <a:cxn ang="0">
                    <a:pos x="121" y="64"/>
                  </a:cxn>
                  <a:cxn ang="0">
                    <a:pos x="122" y="50"/>
                  </a:cxn>
                  <a:cxn ang="0">
                    <a:pos x="121" y="38"/>
                  </a:cxn>
                  <a:cxn ang="0">
                    <a:pos x="117" y="27"/>
                  </a:cxn>
                  <a:cxn ang="0">
                    <a:pos x="111" y="17"/>
                  </a:cxn>
                  <a:cxn ang="0">
                    <a:pos x="104" y="10"/>
                  </a:cxn>
                  <a:cxn ang="0">
                    <a:pos x="95" y="4"/>
                  </a:cxn>
                  <a:cxn ang="0">
                    <a:pos x="85" y="0"/>
                  </a:cxn>
                  <a:cxn ang="0">
                    <a:pos x="73" y="0"/>
                  </a:cxn>
                  <a:cxn ang="0">
                    <a:pos x="61" y="2"/>
                  </a:cxn>
                  <a:cxn ang="0">
                    <a:pos x="48" y="6"/>
                  </a:cxn>
                  <a:cxn ang="0">
                    <a:pos x="37" y="13"/>
                  </a:cxn>
                  <a:cxn ang="0">
                    <a:pos x="27" y="21"/>
                  </a:cxn>
                  <a:cxn ang="0">
                    <a:pos x="18" y="31"/>
                  </a:cxn>
                  <a:cxn ang="0">
                    <a:pos x="10" y="42"/>
                  </a:cxn>
                  <a:cxn ang="0">
                    <a:pos x="5" y="55"/>
                  </a:cxn>
                  <a:cxn ang="0">
                    <a:pos x="1" y="67"/>
                  </a:cxn>
                  <a:cxn ang="0">
                    <a:pos x="0" y="81"/>
                  </a:cxn>
                  <a:cxn ang="0">
                    <a:pos x="1" y="93"/>
                  </a:cxn>
                  <a:cxn ang="0">
                    <a:pos x="5" y="105"/>
                  </a:cxn>
                  <a:cxn ang="0">
                    <a:pos x="10" y="114"/>
                  </a:cxn>
                  <a:cxn ang="0">
                    <a:pos x="18" y="121"/>
                  </a:cxn>
                  <a:cxn ang="0">
                    <a:pos x="27" y="127"/>
                  </a:cxn>
                  <a:cxn ang="0">
                    <a:pos x="37" y="131"/>
                  </a:cxn>
                  <a:cxn ang="0">
                    <a:pos x="48" y="132"/>
                  </a:cxn>
                  <a:cxn ang="0">
                    <a:pos x="61" y="130"/>
                  </a:cxn>
                </a:cxnLst>
                <a:rect l="0" t="0" r="r" b="b"/>
                <a:pathLst>
                  <a:path w="123" h="133">
                    <a:moveTo>
                      <a:pt x="61" y="130"/>
                    </a:moveTo>
                    <a:lnTo>
                      <a:pt x="73" y="126"/>
                    </a:lnTo>
                    <a:lnTo>
                      <a:pt x="85" y="119"/>
                    </a:lnTo>
                    <a:lnTo>
                      <a:pt x="95" y="111"/>
                    </a:lnTo>
                    <a:lnTo>
                      <a:pt x="104" y="101"/>
                    </a:lnTo>
                    <a:lnTo>
                      <a:pt x="111" y="89"/>
                    </a:lnTo>
                    <a:lnTo>
                      <a:pt x="117" y="76"/>
                    </a:lnTo>
                    <a:lnTo>
                      <a:pt x="121" y="64"/>
                    </a:lnTo>
                    <a:lnTo>
                      <a:pt x="122" y="50"/>
                    </a:lnTo>
                    <a:lnTo>
                      <a:pt x="121" y="38"/>
                    </a:lnTo>
                    <a:lnTo>
                      <a:pt x="117" y="27"/>
                    </a:lnTo>
                    <a:lnTo>
                      <a:pt x="111" y="17"/>
                    </a:lnTo>
                    <a:lnTo>
                      <a:pt x="104" y="10"/>
                    </a:lnTo>
                    <a:lnTo>
                      <a:pt x="95" y="4"/>
                    </a:lnTo>
                    <a:lnTo>
                      <a:pt x="85" y="0"/>
                    </a:lnTo>
                    <a:lnTo>
                      <a:pt x="73" y="0"/>
                    </a:lnTo>
                    <a:lnTo>
                      <a:pt x="61" y="2"/>
                    </a:lnTo>
                    <a:lnTo>
                      <a:pt x="48" y="6"/>
                    </a:lnTo>
                    <a:lnTo>
                      <a:pt x="37" y="13"/>
                    </a:lnTo>
                    <a:lnTo>
                      <a:pt x="27" y="21"/>
                    </a:lnTo>
                    <a:lnTo>
                      <a:pt x="18" y="31"/>
                    </a:lnTo>
                    <a:lnTo>
                      <a:pt x="10" y="42"/>
                    </a:lnTo>
                    <a:lnTo>
                      <a:pt x="5" y="55"/>
                    </a:lnTo>
                    <a:lnTo>
                      <a:pt x="1" y="67"/>
                    </a:lnTo>
                    <a:lnTo>
                      <a:pt x="0" y="81"/>
                    </a:lnTo>
                    <a:lnTo>
                      <a:pt x="1" y="93"/>
                    </a:lnTo>
                    <a:lnTo>
                      <a:pt x="5" y="105"/>
                    </a:lnTo>
                    <a:lnTo>
                      <a:pt x="10" y="114"/>
                    </a:lnTo>
                    <a:lnTo>
                      <a:pt x="18" y="121"/>
                    </a:lnTo>
                    <a:lnTo>
                      <a:pt x="27" y="127"/>
                    </a:lnTo>
                    <a:lnTo>
                      <a:pt x="37" y="131"/>
                    </a:lnTo>
                    <a:lnTo>
                      <a:pt x="48" y="132"/>
                    </a:lnTo>
                    <a:lnTo>
                      <a:pt x="61" y="130"/>
                    </a:lnTo>
                  </a:path>
                </a:pathLst>
              </a:custGeom>
              <a:solidFill>
                <a:srgbClr val="B0F8F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73" name="Freeform 365"/>
              <p:cNvSpPr>
                <a:spLocks/>
              </p:cNvSpPr>
              <p:nvPr/>
            </p:nvSpPr>
            <p:spPr bwMode="auto">
              <a:xfrm>
                <a:off x="811" y="3342"/>
                <a:ext cx="106" cy="104"/>
              </a:xfrm>
              <a:custGeom>
                <a:avLst/>
                <a:gdLst/>
                <a:ahLst/>
                <a:cxnLst>
                  <a:cxn ang="0">
                    <a:pos x="36" y="103"/>
                  </a:cxn>
                  <a:cxn ang="0">
                    <a:pos x="39" y="103"/>
                  </a:cxn>
                  <a:cxn ang="0">
                    <a:pos x="43" y="102"/>
                  </a:cxn>
                  <a:cxn ang="0">
                    <a:pos x="48" y="100"/>
                  </a:cxn>
                  <a:cxn ang="0">
                    <a:pos x="53" y="98"/>
                  </a:cxn>
                  <a:cxn ang="0">
                    <a:pos x="59" y="96"/>
                  </a:cxn>
                  <a:cxn ang="0">
                    <a:pos x="65" y="92"/>
                  </a:cxn>
                  <a:cxn ang="0">
                    <a:pos x="72" y="87"/>
                  </a:cxn>
                  <a:cxn ang="0">
                    <a:pos x="78" y="82"/>
                  </a:cxn>
                  <a:cxn ang="0">
                    <a:pos x="84" y="76"/>
                  </a:cxn>
                  <a:cxn ang="0">
                    <a:pos x="88" y="70"/>
                  </a:cxn>
                  <a:cxn ang="0">
                    <a:pos x="92" y="65"/>
                  </a:cxn>
                  <a:cxn ang="0">
                    <a:pos x="95" y="61"/>
                  </a:cxn>
                  <a:cxn ang="0">
                    <a:pos x="97" y="56"/>
                  </a:cxn>
                  <a:cxn ang="0">
                    <a:pos x="99" y="53"/>
                  </a:cxn>
                  <a:cxn ang="0">
                    <a:pos x="99" y="50"/>
                  </a:cxn>
                  <a:cxn ang="0">
                    <a:pos x="100" y="47"/>
                  </a:cxn>
                  <a:cxn ang="0">
                    <a:pos x="103" y="36"/>
                  </a:cxn>
                  <a:cxn ang="0">
                    <a:pos x="105" y="26"/>
                  </a:cxn>
                  <a:cxn ang="0">
                    <a:pos x="105" y="18"/>
                  </a:cxn>
                  <a:cxn ang="0">
                    <a:pos x="103" y="11"/>
                  </a:cxn>
                  <a:cxn ang="0">
                    <a:pos x="101" y="6"/>
                  </a:cxn>
                  <a:cxn ang="0">
                    <a:pos x="99" y="2"/>
                  </a:cxn>
                  <a:cxn ang="0">
                    <a:pos x="98" y="0"/>
                  </a:cxn>
                  <a:cxn ang="0">
                    <a:pos x="97" y="0"/>
                  </a:cxn>
                  <a:cxn ang="0">
                    <a:pos x="98" y="1"/>
                  </a:cxn>
                  <a:cxn ang="0">
                    <a:pos x="98" y="6"/>
                  </a:cxn>
                  <a:cxn ang="0">
                    <a:pos x="98" y="14"/>
                  </a:cxn>
                  <a:cxn ang="0">
                    <a:pos x="96" y="23"/>
                  </a:cxn>
                  <a:cxn ang="0">
                    <a:pos x="93" y="34"/>
                  </a:cxn>
                  <a:cxn ang="0">
                    <a:pos x="87" y="46"/>
                  </a:cxn>
                  <a:cxn ang="0">
                    <a:pos x="76" y="59"/>
                  </a:cxn>
                  <a:cxn ang="0">
                    <a:pos x="62" y="72"/>
                  </a:cxn>
                  <a:cxn ang="0">
                    <a:pos x="59" y="74"/>
                  </a:cxn>
                  <a:cxn ang="0">
                    <a:pos x="55" y="77"/>
                  </a:cxn>
                  <a:cxn ang="0">
                    <a:pos x="51" y="79"/>
                  </a:cxn>
                  <a:cxn ang="0">
                    <a:pos x="46" y="82"/>
                  </a:cxn>
                  <a:cxn ang="0">
                    <a:pos x="40" y="84"/>
                  </a:cxn>
                  <a:cxn ang="0">
                    <a:pos x="35" y="87"/>
                  </a:cxn>
                  <a:cxn ang="0">
                    <a:pos x="29" y="88"/>
                  </a:cxn>
                  <a:cxn ang="0">
                    <a:pos x="22" y="89"/>
                  </a:cxn>
                  <a:cxn ang="0">
                    <a:pos x="16" y="90"/>
                  </a:cxn>
                  <a:cxn ang="0">
                    <a:pos x="11" y="90"/>
                  </a:cxn>
                  <a:cxn ang="0">
                    <a:pos x="7" y="90"/>
                  </a:cxn>
                  <a:cxn ang="0">
                    <a:pos x="4" y="90"/>
                  </a:cxn>
                  <a:cxn ang="0">
                    <a:pos x="2" y="90"/>
                  </a:cxn>
                  <a:cxn ang="0">
                    <a:pos x="0" y="90"/>
                  </a:cxn>
                  <a:cxn ang="0">
                    <a:pos x="1" y="92"/>
                  </a:cxn>
                  <a:cxn ang="0">
                    <a:pos x="2" y="93"/>
                  </a:cxn>
                  <a:cxn ang="0">
                    <a:pos x="6" y="96"/>
                  </a:cxn>
                  <a:cxn ang="0">
                    <a:pos x="11" y="98"/>
                  </a:cxn>
                  <a:cxn ang="0">
                    <a:pos x="17" y="100"/>
                  </a:cxn>
                  <a:cxn ang="0">
                    <a:pos x="26" y="102"/>
                  </a:cxn>
                  <a:cxn ang="0">
                    <a:pos x="36" y="103"/>
                  </a:cxn>
                </a:cxnLst>
                <a:rect l="0" t="0" r="r" b="b"/>
                <a:pathLst>
                  <a:path w="106" h="104">
                    <a:moveTo>
                      <a:pt x="36" y="103"/>
                    </a:moveTo>
                    <a:lnTo>
                      <a:pt x="39" y="103"/>
                    </a:lnTo>
                    <a:lnTo>
                      <a:pt x="43" y="102"/>
                    </a:lnTo>
                    <a:lnTo>
                      <a:pt x="48" y="100"/>
                    </a:lnTo>
                    <a:lnTo>
                      <a:pt x="53" y="98"/>
                    </a:lnTo>
                    <a:lnTo>
                      <a:pt x="59" y="96"/>
                    </a:lnTo>
                    <a:lnTo>
                      <a:pt x="65" y="92"/>
                    </a:lnTo>
                    <a:lnTo>
                      <a:pt x="72" y="87"/>
                    </a:lnTo>
                    <a:lnTo>
                      <a:pt x="78" y="82"/>
                    </a:lnTo>
                    <a:lnTo>
                      <a:pt x="84" y="76"/>
                    </a:lnTo>
                    <a:lnTo>
                      <a:pt x="88" y="70"/>
                    </a:lnTo>
                    <a:lnTo>
                      <a:pt x="92" y="65"/>
                    </a:lnTo>
                    <a:lnTo>
                      <a:pt x="95" y="61"/>
                    </a:lnTo>
                    <a:lnTo>
                      <a:pt x="97" y="56"/>
                    </a:lnTo>
                    <a:lnTo>
                      <a:pt x="99" y="53"/>
                    </a:lnTo>
                    <a:lnTo>
                      <a:pt x="99" y="50"/>
                    </a:lnTo>
                    <a:lnTo>
                      <a:pt x="100" y="47"/>
                    </a:lnTo>
                    <a:lnTo>
                      <a:pt x="103" y="36"/>
                    </a:lnTo>
                    <a:lnTo>
                      <a:pt x="105" y="26"/>
                    </a:lnTo>
                    <a:lnTo>
                      <a:pt x="105" y="18"/>
                    </a:lnTo>
                    <a:lnTo>
                      <a:pt x="103" y="11"/>
                    </a:lnTo>
                    <a:lnTo>
                      <a:pt x="101" y="6"/>
                    </a:lnTo>
                    <a:lnTo>
                      <a:pt x="99" y="2"/>
                    </a:lnTo>
                    <a:lnTo>
                      <a:pt x="98" y="0"/>
                    </a:lnTo>
                    <a:lnTo>
                      <a:pt x="97" y="0"/>
                    </a:lnTo>
                    <a:lnTo>
                      <a:pt x="98" y="1"/>
                    </a:lnTo>
                    <a:lnTo>
                      <a:pt x="98" y="6"/>
                    </a:lnTo>
                    <a:lnTo>
                      <a:pt x="98" y="14"/>
                    </a:lnTo>
                    <a:lnTo>
                      <a:pt x="96" y="23"/>
                    </a:lnTo>
                    <a:lnTo>
                      <a:pt x="93" y="34"/>
                    </a:lnTo>
                    <a:lnTo>
                      <a:pt x="87" y="46"/>
                    </a:lnTo>
                    <a:lnTo>
                      <a:pt x="76" y="59"/>
                    </a:lnTo>
                    <a:lnTo>
                      <a:pt x="62" y="72"/>
                    </a:lnTo>
                    <a:lnTo>
                      <a:pt x="59" y="74"/>
                    </a:lnTo>
                    <a:lnTo>
                      <a:pt x="55" y="77"/>
                    </a:lnTo>
                    <a:lnTo>
                      <a:pt x="51" y="79"/>
                    </a:lnTo>
                    <a:lnTo>
                      <a:pt x="46" y="82"/>
                    </a:lnTo>
                    <a:lnTo>
                      <a:pt x="40" y="84"/>
                    </a:lnTo>
                    <a:lnTo>
                      <a:pt x="35" y="87"/>
                    </a:lnTo>
                    <a:lnTo>
                      <a:pt x="29" y="88"/>
                    </a:lnTo>
                    <a:lnTo>
                      <a:pt x="22" y="89"/>
                    </a:lnTo>
                    <a:lnTo>
                      <a:pt x="16" y="90"/>
                    </a:lnTo>
                    <a:lnTo>
                      <a:pt x="11" y="90"/>
                    </a:lnTo>
                    <a:lnTo>
                      <a:pt x="7" y="90"/>
                    </a:lnTo>
                    <a:lnTo>
                      <a:pt x="4" y="90"/>
                    </a:lnTo>
                    <a:lnTo>
                      <a:pt x="2" y="90"/>
                    </a:lnTo>
                    <a:lnTo>
                      <a:pt x="0" y="90"/>
                    </a:lnTo>
                    <a:lnTo>
                      <a:pt x="1" y="92"/>
                    </a:lnTo>
                    <a:lnTo>
                      <a:pt x="2" y="93"/>
                    </a:lnTo>
                    <a:lnTo>
                      <a:pt x="6" y="96"/>
                    </a:lnTo>
                    <a:lnTo>
                      <a:pt x="11" y="98"/>
                    </a:lnTo>
                    <a:lnTo>
                      <a:pt x="17" y="100"/>
                    </a:lnTo>
                    <a:lnTo>
                      <a:pt x="26" y="102"/>
                    </a:lnTo>
                    <a:lnTo>
                      <a:pt x="36" y="103"/>
                    </a:lnTo>
                  </a:path>
                </a:pathLst>
              </a:custGeom>
              <a:solidFill>
                <a:srgbClr val="11B3A4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74" name="Freeform 366"/>
              <p:cNvSpPr>
                <a:spLocks/>
              </p:cNvSpPr>
              <p:nvPr/>
            </p:nvSpPr>
            <p:spPr bwMode="auto">
              <a:xfrm>
                <a:off x="1176" y="3501"/>
                <a:ext cx="56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7"/>
                  </a:cxn>
                  <a:cxn ang="0">
                    <a:pos x="1" y="95"/>
                  </a:cxn>
                  <a:cxn ang="0">
                    <a:pos x="3" y="93"/>
                  </a:cxn>
                  <a:cxn ang="0">
                    <a:pos x="4" y="88"/>
                  </a:cxn>
                  <a:cxn ang="0">
                    <a:pos x="6" y="84"/>
                  </a:cxn>
                  <a:cxn ang="0">
                    <a:pos x="9" y="79"/>
                  </a:cxn>
                  <a:cxn ang="0">
                    <a:pos x="11" y="73"/>
                  </a:cxn>
                  <a:cxn ang="0">
                    <a:pos x="14" y="68"/>
                  </a:cxn>
                  <a:cxn ang="0">
                    <a:pos x="16" y="63"/>
                  </a:cxn>
                  <a:cxn ang="0">
                    <a:pos x="19" y="62"/>
                  </a:cxn>
                  <a:cxn ang="0">
                    <a:pos x="22" y="61"/>
                  </a:cxn>
                  <a:cxn ang="0">
                    <a:pos x="25" y="62"/>
                  </a:cxn>
                  <a:cxn ang="0">
                    <a:pos x="29" y="63"/>
                  </a:cxn>
                  <a:cxn ang="0">
                    <a:pos x="33" y="63"/>
                  </a:cxn>
                  <a:cxn ang="0">
                    <a:pos x="38" y="63"/>
                  </a:cxn>
                  <a:cxn ang="0">
                    <a:pos x="43" y="63"/>
                  </a:cxn>
                  <a:cxn ang="0">
                    <a:pos x="48" y="61"/>
                  </a:cxn>
                  <a:cxn ang="0">
                    <a:pos x="51" y="58"/>
                  </a:cxn>
                  <a:cxn ang="0">
                    <a:pos x="54" y="57"/>
                  </a:cxn>
                  <a:cxn ang="0">
                    <a:pos x="55" y="55"/>
                  </a:cxn>
                  <a:cxn ang="0">
                    <a:pos x="55" y="53"/>
                  </a:cxn>
                  <a:cxn ang="0">
                    <a:pos x="54" y="51"/>
                  </a:cxn>
                  <a:cxn ang="0">
                    <a:pos x="53" y="51"/>
                  </a:cxn>
                  <a:cxn ang="0">
                    <a:pos x="51" y="49"/>
                  </a:cxn>
                  <a:cxn ang="0">
                    <a:pos x="45" y="42"/>
                  </a:cxn>
                  <a:cxn ang="0">
                    <a:pos x="36" y="34"/>
                  </a:cxn>
                  <a:cxn ang="0">
                    <a:pos x="26" y="25"/>
                  </a:cxn>
                  <a:cxn ang="0">
                    <a:pos x="16" y="15"/>
                  </a:cxn>
                  <a:cxn ang="0">
                    <a:pos x="8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6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7"/>
                    </a:lnTo>
                    <a:lnTo>
                      <a:pt x="1" y="95"/>
                    </a:lnTo>
                    <a:lnTo>
                      <a:pt x="3" y="93"/>
                    </a:lnTo>
                    <a:lnTo>
                      <a:pt x="4" y="88"/>
                    </a:lnTo>
                    <a:lnTo>
                      <a:pt x="6" y="84"/>
                    </a:lnTo>
                    <a:lnTo>
                      <a:pt x="9" y="79"/>
                    </a:lnTo>
                    <a:lnTo>
                      <a:pt x="11" y="73"/>
                    </a:lnTo>
                    <a:lnTo>
                      <a:pt x="14" y="68"/>
                    </a:lnTo>
                    <a:lnTo>
                      <a:pt x="16" y="63"/>
                    </a:lnTo>
                    <a:lnTo>
                      <a:pt x="19" y="62"/>
                    </a:lnTo>
                    <a:lnTo>
                      <a:pt x="22" y="61"/>
                    </a:lnTo>
                    <a:lnTo>
                      <a:pt x="25" y="62"/>
                    </a:lnTo>
                    <a:lnTo>
                      <a:pt x="29" y="63"/>
                    </a:lnTo>
                    <a:lnTo>
                      <a:pt x="33" y="63"/>
                    </a:lnTo>
                    <a:lnTo>
                      <a:pt x="38" y="63"/>
                    </a:lnTo>
                    <a:lnTo>
                      <a:pt x="43" y="63"/>
                    </a:lnTo>
                    <a:lnTo>
                      <a:pt x="48" y="61"/>
                    </a:lnTo>
                    <a:lnTo>
                      <a:pt x="51" y="58"/>
                    </a:lnTo>
                    <a:lnTo>
                      <a:pt x="54" y="57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4" y="51"/>
                    </a:lnTo>
                    <a:lnTo>
                      <a:pt x="53" y="51"/>
                    </a:lnTo>
                    <a:lnTo>
                      <a:pt x="51" y="49"/>
                    </a:lnTo>
                    <a:lnTo>
                      <a:pt x="45" y="42"/>
                    </a:lnTo>
                    <a:lnTo>
                      <a:pt x="36" y="34"/>
                    </a:lnTo>
                    <a:lnTo>
                      <a:pt x="26" y="25"/>
                    </a:lnTo>
                    <a:lnTo>
                      <a:pt x="16" y="15"/>
                    </a:lnTo>
                    <a:lnTo>
                      <a:pt x="8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75" name="Freeform 367"/>
              <p:cNvSpPr>
                <a:spLocks/>
              </p:cNvSpPr>
              <p:nvPr/>
            </p:nvSpPr>
            <p:spPr bwMode="auto">
              <a:xfrm>
                <a:off x="751" y="3608"/>
                <a:ext cx="54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5"/>
                  </a:cxn>
                  <a:cxn ang="0">
                    <a:pos x="2" y="92"/>
                  </a:cxn>
                  <a:cxn ang="0">
                    <a:pos x="4" y="89"/>
                  </a:cxn>
                  <a:cxn ang="0">
                    <a:pos x="6" y="84"/>
                  </a:cxn>
                  <a:cxn ang="0">
                    <a:pos x="8" y="79"/>
                  </a:cxn>
                  <a:cxn ang="0">
                    <a:pos x="11" y="74"/>
                  </a:cxn>
                  <a:cxn ang="0">
                    <a:pos x="13" y="68"/>
                  </a:cxn>
                  <a:cxn ang="0">
                    <a:pos x="16" y="64"/>
                  </a:cxn>
                  <a:cxn ang="0">
                    <a:pos x="18" y="61"/>
                  </a:cxn>
                  <a:cxn ang="0">
                    <a:pos x="21" y="61"/>
                  </a:cxn>
                  <a:cxn ang="0">
                    <a:pos x="24" y="61"/>
                  </a:cxn>
                  <a:cxn ang="0">
                    <a:pos x="27" y="62"/>
                  </a:cxn>
                  <a:cxn ang="0">
                    <a:pos x="31" y="63"/>
                  </a:cxn>
                  <a:cxn ang="0">
                    <a:pos x="36" y="64"/>
                  </a:cxn>
                  <a:cxn ang="0">
                    <a:pos x="41" y="62"/>
                  </a:cxn>
                  <a:cxn ang="0">
                    <a:pos x="47" y="61"/>
                  </a:cxn>
                  <a:cxn ang="0">
                    <a:pos x="50" y="59"/>
                  </a:cxn>
                  <a:cxn ang="0">
                    <a:pos x="52" y="56"/>
                  </a:cxn>
                  <a:cxn ang="0">
                    <a:pos x="53" y="55"/>
                  </a:cxn>
                  <a:cxn ang="0">
                    <a:pos x="53" y="53"/>
                  </a:cxn>
                  <a:cxn ang="0">
                    <a:pos x="52" y="52"/>
                  </a:cxn>
                  <a:cxn ang="0">
                    <a:pos x="52" y="51"/>
                  </a:cxn>
                  <a:cxn ang="0">
                    <a:pos x="51" y="51"/>
                  </a:cxn>
                  <a:cxn ang="0">
                    <a:pos x="49" y="48"/>
                  </a:cxn>
                  <a:cxn ang="0">
                    <a:pos x="43" y="42"/>
                  </a:cxn>
                  <a:cxn ang="0">
                    <a:pos x="35" y="34"/>
                  </a:cxn>
                  <a:cxn ang="0">
                    <a:pos x="25" y="25"/>
                  </a:cxn>
                  <a:cxn ang="0">
                    <a:pos x="16" y="15"/>
                  </a:cxn>
                  <a:cxn ang="0">
                    <a:pos x="8" y="7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4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5"/>
                    </a:lnTo>
                    <a:lnTo>
                      <a:pt x="2" y="92"/>
                    </a:lnTo>
                    <a:lnTo>
                      <a:pt x="4" y="89"/>
                    </a:lnTo>
                    <a:lnTo>
                      <a:pt x="6" y="84"/>
                    </a:lnTo>
                    <a:lnTo>
                      <a:pt x="8" y="79"/>
                    </a:lnTo>
                    <a:lnTo>
                      <a:pt x="11" y="74"/>
                    </a:lnTo>
                    <a:lnTo>
                      <a:pt x="13" y="68"/>
                    </a:lnTo>
                    <a:lnTo>
                      <a:pt x="16" y="64"/>
                    </a:lnTo>
                    <a:lnTo>
                      <a:pt x="18" y="61"/>
                    </a:lnTo>
                    <a:lnTo>
                      <a:pt x="21" y="61"/>
                    </a:lnTo>
                    <a:lnTo>
                      <a:pt x="24" y="61"/>
                    </a:lnTo>
                    <a:lnTo>
                      <a:pt x="27" y="62"/>
                    </a:lnTo>
                    <a:lnTo>
                      <a:pt x="31" y="63"/>
                    </a:lnTo>
                    <a:lnTo>
                      <a:pt x="36" y="64"/>
                    </a:lnTo>
                    <a:lnTo>
                      <a:pt x="41" y="62"/>
                    </a:lnTo>
                    <a:lnTo>
                      <a:pt x="47" y="61"/>
                    </a:lnTo>
                    <a:lnTo>
                      <a:pt x="50" y="59"/>
                    </a:lnTo>
                    <a:lnTo>
                      <a:pt x="52" y="56"/>
                    </a:lnTo>
                    <a:lnTo>
                      <a:pt x="53" y="55"/>
                    </a:lnTo>
                    <a:lnTo>
                      <a:pt x="53" y="53"/>
                    </a:lnTo>
                    <a:lnTo>
                      <a:pt x="52" y="52"/>
                    </a:lnTo>
                    <a:lnTo>
                      <a:pt x="52" y="51"/>
                    </a:lnTo>
                    <a:lnTo>
                      <a:pt x="51" y="51"/>
                    </a:lnTo>
                    <a:lnTo>
                      <a:pt x="49" y="48"/>
                    </a:lnTo>
                    <a:lnTo>
                      <a:pt x="43" y="42"/>
                    </a:lnTo>
                    <a:lnTo>
                      <a:pt x="35" y="34"/>
                    </a:lnTo>
                    <a:lnTo>
                      <a:pt x="25" y="25"/>
                    </a:lnTo>
                    <a:lnTo>
                      <a:pt x="16" y="15"/>
                    </a:lnTo>
                    <a:lnTo>
                      <a:pt x="8" y="7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76" name="Freeform 368"/>
              <p:cNvSpPr>
                <a:spLocks/>
              </p:cNvSpPr>
              <p:nvPr/>
            </p:nvSpPr>
            <p:spPr bwMode="auto">
              <a:xfrm>
                <a:off x="729" y="3478"/>
                <a:ext cx="546" cy="181"/>
              </a:xfrm>
              <a:custGeom>
                <a:avLst/>
                <a:gdLst/>
                <a:ahLst/>
                <a:cxnLst>
                  <a:cxn ang="0">
                    <a:pos x="545" y="65"/>
                  </a:cxn>
                  <a:cxn ang="0">
                    <a:pos x="462" y="0"/>
                  </a:cxn>
                  <a:cxn ang="0">
                    <a:pos x="0" y="115"/>
                  </a:cxn>
                  <a:cxn ang="0">
                    <a:pos x="82" y="180"/>
                  </a:cxn>
                  <a:cxn ang="0">
                    <a:pos x="545" y="65"/>
                  </a:cxn>
                </a:cxnLst>
                <a:rect l="0" t="0" r="r" b="b"/>
                <a:pathLst>
                  <a:path w="546" h="181">
                    <a:moveTo>
                      <a:pt x="545" y="65"/>
                    </a:moveTo>
                    <a:lnTo>
                      <a:pt x="462" y="0"/>
                    </a:lnTo>
                    <a:lnTo>
                      <a:pt x="0" y="115"/>
                    </a:lnTo>
                    <a:lnTo>
                      <a:pt x="82" y="180"/>
                    </a:lnTo>
                    <a:lnTo>
                      <a:pt x="545" y="65"/>
                    </a:lnTo>
                  </a:path>
                </a:pathLst>
              </a:custGeom>
              <a:solidFill>
                <a:srgbClr val="F5E1AE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77" name="Freeform 369"/>
              <p:cNvSpPr>
                <a:spLocks/>
              </p:cNvSpPr>
              <p:nvPr/>
            </p:nvSpPr>
            <p:spPr bwMode="auto">
              <a:xfrm>
                <a:off x="732" y="3593"/>
                <a:ext cx="83" cy="77"/>
              </a:xfrm>
              <a:custGeom>
                <a:avLst/>
                <a:gdLst/>
                <a:ahLst/>
                <a:cxnLst>
                  <a:cxn ang="0">
                    <a:pos x="82" y="64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82" y="76"/>
                  </a:cxn>
                  <a:cxn ang="0">
                    <a:pos x="82" y="64"/>
                  </a:cxn>
                </a:cxnLst>
                <a:rect l="0" t="0" r="r" b="b"/>
                <a:pathLst>
                  <a:path w="83" h="77">
                    <a:moveTo>
                      <a:pt x="82" y="64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82" y="76"/>
                    </a:lnTo>
                    <a:lnTo>
                      <a:pt x="82" y="64"/>
                    </a:lnTo>
                  </a:path>
                </a:pathLst>
              </a:custGeom>
              <a:solidFill>
                <a:srgbClr val="AE831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78" name="Freeform 370"/>
              <p:cNvSpPr>
                <a:spLocks/>
              </p:cNvSpPr>
              <p:nvPr/>
            </p:nvSpPr>
            <p:spPr bwMode="auto">
              <a:xfrm>
                <a:off x="814" y="3543"/>
                <a:ext cx="460" cy="127"/>
              </a:xfrm>
              <a:custGeom>
                <a:avLst/>
                <a:gdLst/>
                <a:ahLst/>
                <a:cxnLst>
                  <a:cxn ang="0">
                    <a:pos x="459" y="11"/>
                  </a:cxn>
                  <a:cxn ang="0">
                    <a:pos x="459" y="0"/>
                  </a:cxn>
                  <a:cxn ang="0">
                    <a:pos x="0" y="114"/>
                  </a:cxn>
                  <a:cxn ang="0">
                    <a:pos x="0" y="126"/>
                  </a:cxn>
                  <a:cxn ang="0">
                    <a:pos x="459" y="11"/>
                  </a:cxn>
                </a:cxnLst>
                <a:rect l="0" t="0" r="r" b="b"/>
                <a:pathLst>
                  <a:path w="460" h="127">
                    <a:moveTo>
                      <a:pt x="459" y="11"/>
                    </a:moveTo>
                    <a:lnTo>
                      <a:pt x="459" y="0"/>
                    </a:lnTo>
                    <a:lnTo>
                      <a:pt x="0" y="114"/>
                    </a:lnTo>
                    <a:lnTo>
                      <a:pt x="0" y="126"/>
                    </a:lnTo>
                    <a:lnTo>
                      <a:pt x="459" y="11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79" name="Freeform 371"/>
              <p:cNvSpPr>
                <a:spLocks/>
              </p:cNvSpPr>
              <p:nvPr/>
            </p:nvSpPr>
            <p:spPr bwMode="auto">
              <a:xfrm>
                <a:off x="1109" y="3423"/>
                <a:ext cx="122" cy="140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0" y="139"/>
                  </a:cxn>
                  <a:cxn ang="0">
                    <a:pos x="121" y="108"/>
                  </a:cxn>
                  <a:cxn ang="0">
                    <a:pos x="51" y="0"/>
                  </a:cxn>
                </a:cxnLst>
                <a:rect l="0" t="0" r="r" b="b"/>
                <a:pathLst>
                  <a:path w="122" h="140">
                    <a:moveTo>
                      <a:pt x="51" y="0"/>
                    </a:moveTo>
                    <a:lnTo>
                      <a:pt x="0" y="139"/>
                    </a:lnTo>
                    <a:lnTo>
                      <a:pt x="121" y="108"/>
                    </a:lnTo>
                    <a:lnTo>
                      <a:pt x="51" y="0"/>
                    </a:lnTo>
                  </a:path>
                </a:pathLst>
              </a:custGeom>
              <a:solidFill>
                <a:srgbClr val="FFB74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80" name="Freeform 372"/>
              <p:cNvSpPr>
                <a:spLocks/>
              </p:cNvSpPr>
              <p:nvPr/>
            </p:nvSpPr>
            <p:spPr bwMode="auto">
              <a:xfrm>
                <a:off x="1070" y="3423"/>
                <a:ext cx="92" cy="141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101"/>
                  </a:cxn>
                  <a:cxn ang="0">
                    <a:pos x="38" y="140"/>
                  </a:cxn>
                  <a:cxn ang="0">
                    <a:pos x="91" y="0"/>
                  </a:cxn>
                </a:cxnLst>
                <a:rect l="0" t="0" r="r" b="b"/>
                <a:pathLst>
                  <a:path w="92" h="141">
                    <a:moveTo>
                      <a:pt x="91" y="0"/>
                    </a:moveTo>
                    <a:lnTo>
                      <a:pt x="0" y="101"/>
                    </a:lnTo>
                    <a:lnTo>
                      <a:pt x="38" y="140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D781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81" name="Freeform 373"/>
              <p:cNvSpPr>
                <a:spLocks/>
              </p:cNvSpPr>
              <p:nvPr/>
            </p:nvSpPr>
            <p:spPr bwMode="auto">
              <a:xfrm>
                <a:off x="826" y="3511"/>
                <a:ext cx="94" cy="12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122"/>
                  </a:cxn>
                  <a:cxn ang="0">
                    <a:pos x="93" y="98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94" h="123">
                    <a:moveTo>
                      <a:pt x="0" y="23"/>
                    </a:moveTo>
                    <a:lnTo>
                      <a:pt x="0" y="122"/>
                    </a:lnTo>
                    <a:lnTo>
                      <a:pt x="93" y="98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DF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82" name="Freeform 374"/>
              <p:cNvSpPr>
                <a:spLocks/>
              </p:cNvSpPr>
              <p:nvPr/>
            </p:nvSpPr>
            <p:spPr bwMode="auto">
              <a:xfrm>
                <a:off x="796" y="3505"/>
                <a:ext cx="31" cy="1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9"/>
                  </a:cxn>
                  <a:cxn ang="0">
                    <a:pos x="30" y="128"/>
                  </a:cxn>
                  <a:cxn ang="0">
                    <a:pos x="30" y="29"/>
                  </a:cxn>
                  <a:cxn ang="0">
                    <a:pos x="0" y="0"/>
                  </a:cxn>
                </a:cxnLst>
                <a:rect l="0" t="0" r="r" b="b"/>
                <a:pathLst>
                  <a:path w="31" h="129">
                    <a:moveTo>
                      <a:pt x="0" y="0"/>
                    </a:moveTo>
                    <a:lnTo>
                      <a:pt x="0" y="99"/>
                    </a:lnTo>
                    <a:lnTo>
                      <a:pt x="30" y="128"/>
                    </a:lnTo>
                    <a:lnTo>
                      <a:pt x="30" y="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DA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83" name="Freeform 375"/>
              <p:cNvSpPr>
                <a:spLocks/>
              </p:cNvSpPr>
              <p:nvPr/>
            </p:nvSpPr>
            <p:spPr bwMode="auto">
              <a:xfrm>
                <a:off x="795" y="3483"/>
                <a:ext cx="125" cy="52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1" y="51"/>
                  </a:cxn>
                  <a:cxn ang="0">
                    <a:pos x="124" y="27"/>
                  </a:cxn>
                  <a:cxn ang="0">
                    <a:pos x="92" y="0"/>
                  </a:cxn>
                  <a:cxn ang="0">
                    <a:pos x="0" y="23"/>
                  </a:cxn>
                </a:cxnLst>
                <a:rect l="0" t="0" r="r" b="b"/>
                <a:pathLst>
                  <a:path w="125" h="52">
                    <a:moveTo>
                      <a:pt x="0" y="23"/>
                    </a:moveTo>
                    <a:lnTo>
                      <a:pt x="31" y="51"/>
                    </a:lnTo>
                    <a:lnTo>
                      <a:pt x="124" y="27"/>
                    </a:lnTo>
                    <a:lnTo>
                      <a:pt x="92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FEFFB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84" name="Freeform 376"/>
              <p:cNvSpPr>
                <a:spLocks/>
              </p:cNvSpPr>
              <p:nvPr/>
            </p:nvSpPr>
            <p:spPr bwMode="auto">
              <a:xfrm>
                <a:off x="946" y="3458"/>
                <a:ext cx="122" cy="132"/>
              </a:xfrm>
              <a:custGeom>
                <a:avLst/>
                <a:gdLst/>
                <a:ahLst/>
                <a:cxnLst>
                  <a:cxn ang="0">
                    <a:pos x="60" y="129"/>
                  </a:cxn>
                  <a:cxn ang="0">
                    <a:pos x="72" y="125"/>
                  </a:cxn>
                  <a:cxn ang="0">
                    <a:pos x="83" y="118"/>
                  </a:cxn>
                  <a:cxn ang="0">
                    <a:pos x="94" y="110"/>
                  </a:cxn>
                  <a:cxn ang="0">
                    <a:pos x="103" y="100"/>
                  </a:cxn>
                  <a:cxn ang="0">
                    <a:pos x="110" y="89"/>
                  </a:cxn>
                  <a:cxn ang="0">
                    <a:pos x="115" y="76"/>
                  </a:cxn>
                  <a:cxn ang="0">
                    <a:pos x="119" y="63"/>
                  </a:cxn>
                  <a:cxn ang="0">
                    <a:pos x="121" y="50"/>
                  </a:cxn>
                  <a:cxn ang="0">
                    <a:pos x="119" y="37"/>
                  </a:cxn>
                  <a:cxn ang="0">
                    <a:pos x="115" y="26"/>
                  </a:cxn>
                  <a:cxn ang="0">
                    <a:pos x="110" y="17"/>
                  </a:cxn>
                  <a:cxn ang="0">
                    <a:pos x="103" y="10"/>
                  </a:cxn>
                  <a:cxn ang="0">
                    <a:pos x="94" y="4"/>
                  </a:cxn>
                  <a:cxn ang="0">
                    <a:pos x="83" y="0"/>
                  </a:cxn>
                  <a:cxn ang="0">
                    <a:pos x="72" y="0"/>
                  </a:cxn>
                  <a:cxn ang="0">
                    <a:pos x="60" y="1"/>
                  </a:cxn>
                  <a:cxn ang="0">
                    <a:pos x="47" y="5"/>
                  </a:cxn>
                  <a:cxn ang="0">
                    <a:pos x="36" y="12"/>
                  </a:cxn>
                  <a:cxn ang="0">
                    <a:pos x="26" y="20"/>
                  </a:cxn>
                  <a:cxn ang="0">
                    <a:pos x="17" y="30"/>
                  </a:cxn>
                  <a:cxn ang="0">
                    <a:pos x="10" y="42"/>
                  </a:cxn>
                  <a:cxn ang="0">
                    <a:pos x="4" y="54"/>
                  </a:cxn>
                  <a:cxn ang="0">
                    <a:pos x="0" y="67"/>
                  </a:cxn>
                  <a:cxn ang="0">
                    <a:pos x="0" y="80"/>
                  </a:cxn>
                  <a:cxn ang="0">
                    <a:pos x="0" y="93"/>
                  </a:cxn>
                  <a:cxn ang="0">
                    <a:pos x="4" y="104"/>
                  </a:cxn>
                  <a:cxn ang="0">
                    <a:pos x="10" y="113"/>
                  </a:cxn>
                  <a:cxn ang="0">
                    <a:pos x="17" y="121"/>
                  </a:cxn>
                  <a:cxn ang="0">
                    <a:pos x="26" y="126"/>
                  </a:cxn>
                  <a:cxn ang="0">
                    <a:pos x="36" y="130"/>
                  </a:cxn>
                  <a:cxn ang="0">
                    <a:pos x="47" y="131"/>
                  </a:cxn>
                  <a:cxn ang="0">
                    <a:pos x="60" y="129"/>
                  </a:cxn>
                </a:cxnLst>
                <a:rect l="0" t="0" r="r" b="b"/>
                <a:pathLst>
                  <a:path w="122" h="132">
                    <a:moveTo>
                      <a:pt x="60" y="129"/>
                    </a:moveTo>
                    <a:lnTo>
                      <a:pt x="72" y="125"/>
                    </a:lnTo>
                    <a:lnTo>
                      <a:pt x="83" y="118"/>
                    </a:lnTo>
                    <a:lnTo>
                      <a:pt x="94" y="110"/>
                    </a:lnTo>
                    <a:lnTo>
                      <a:pt x="103" y="100"/>
                    </a:lnTo>
                    <a:lnTo>
                      <a:pt x="110" y="89"/>
                    </a:lnTo>
                    <a:lnTo>
                      <a:pt x="115" y="76"/>
                    </a:lnTo>
                    <a:lnTo>
                      <a:pt x="119" y="63"/>
                    </a:lnTo>
                    <a:lnTo>
                      <a:pt x="121" y="50"/>
                    </a:lnTo>
                    <a:lnTo>
                      <a:pt x="119" y="37"/>
                    </a:lnTo>
                    <a:lnTo>
                      <a:pt x="115" y="26"/>
                    </a:lnTo>
                    <a:lnTo>
                      <a:pt x="110" y="17"/>
                    </a:lnTo>
                    <a:lnTo>
                      <a:pt x="103" y="10"/>
                    </a:lnTo>
                    <a:lnTo>
                      <a:pt x="94" y="4"/>
                    </a:lnTo>
                    <a:lnTo>
                      <a:pt x="83" y="0"/>
                    </a:lnTo>
                    <a:lnTo>
                      <a:pt x="72" y="0"/>
                    </a:lnTo>
                    <a:lnTo>
                      <a:pt x="60" y="1"/>
                    </a:lnTo>
                    <a:lnTo>
                      <a:pt x="47" y="5"/>
                    </a:lnTo>
                    <a:lnTo>
                      <a:pt x="36" y="12"/>
                    </a:lnTo>
                    <a:lnTo>
                      <a:pt x="26" y="20"/>
                    </a:lnTo>
                    <a:lnTo>
                      <a:pt x="17" y="30"/>
                    </a:lnTo>
                    <a:lnTo>
                      <a:pt x="10" y="42"/>
                    </a:lnTo>
                    <a:lnTo>
                      <a:pt x="4" y="54"/>
                    </a:lnTo>
                    <a:lnTo>
                      <a:pt x="0" y="67"/>
                    </a:lnTo>
                    <a:lnTo>
                      <a:pt x="0" y="80"/>
                    </a:lnTo>
                    <a:lnTo>
                      <a:pt x="0" y="93"/>
                    </a:lnTo>
                    <a:lnTo>
                      <a:pt x="4" y="104"/>
                    </a:lnTo>
                    <a:lnTo>
                      <a:pt x="10" y="113"/>
                    </a:lnTo>
                    <a:lnTo>
                      <a:pt x="17" y="121"/>
                    </a:lnTo>
                    <a:lnTo>
                      <a:pt x="26" y="126"/>
                    </a:lnTo>
                    <a:lnTo>
                      <a:pt x="36" y="130"/>
                    </a:lnTo>
                    <a:lnTo>
                      <a:pt x="47" y="131"/>
                    </a:lnTo>
                    <a:lnTo>
                      <a:pt x="60" y="129"/>
                    </a:lnTo>
                  </a:path>
                </a:pathLst>
              </a:custGeom>
              <a:solidFill>
                <a:srgbClr val="B0F8F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85" name="Freeform 377"/>
              <p:cNvSpPr>
                <a:spLocks/>
              </p:cNvSpPr>
              <p:nvPr/>
            </p:nvSpPr>
            <p:spPr bwMode="auto">
              <a:xfrm>
                <a:off x="959" y="3484"/>
                <a:ext cx="107" cy="104"/>
              </a:xfrm>
              <a:custGeom>
                <a:avLst/>
                <a:gdLst/>
                <a:ahLst/>
                <a:cxnLst>
                  <a:cxn ang="0">
                    <a:pos x="37" y="103"/>
                  </a:cxn>
                  <a:cxn ang="0">
                    <a:pos x="40" y="103"/>
                  </a:cxn>
                  <a:cxn ang="0">
                    <a:pos x="44" y="102"/>
                  </a:cxn>
                  <a:cxn ang="0">
                    <a:pos x="48" y="101"/>
                  </a:cxn>
                  <a:cxn ang="0">
                    <a:pos x="54" y="99"/>
                  </a:cxn>
                  <a:cxn ang="0">
                    <a:pos x="60" y="97"/>
                  </a:cxn>
                  <a:cxn ang="0">
                    <a:pos x="66" y="92"/>
                  </a:cxn>
                  <a:cxn ang="0">
                    <a:pos x="72" y="88"/>
                  </a:cxn>
                  <a:cxn ang="0">
                    <a:pos x="78" y="82"/>
                  </a:cxn>
                  <a:cxn ang="0">
                    <a:pos x="84" y="77"/>
                  </a:cxn>
                  <a:cxn ang="0">
                    <a:pos x="90" y="71"/>
                  </a:cxn>
                  <a:cxn ang="0">
                    <a:pos x="93" y="66"/>
                  </a:cxn>
                  <a:cxn ang="0">
                    <a:pos x="96" y="61"/>
                  </a:cxn>
                  <a:cxn ang="0">
                    <a:pos x="98" y="56"/>
                  </a:cxn>
                  <a:cxn ang="0">
                    <a:pos x="99" y="53"/>
                  </a:cxn>
                  <a:cxn ang="0">
                    <a:pos x="100" y="51"/>
                  </a:cxn>
                  <a:cxn ang="0">
                    <a:pos x="102" y="48"/>
                  </a:cxn>
                  <a:cxn ang="0">
                    <a:pos x="105" y="36"/>
                  </a:cxn>
                  <a:cxn ang="0">
                    <a:pos x="106" y="27"/>
                  </a:cxn>
                  <a:cxn ang="0">
                    <a:pos x="106" y="19"/>
                  </a:cxn>
                  <a:cxn ang="0">
                    <a:pos x="104" y="12"/>
                  </a:cxn>
                  <a:cxn ang="0">
                    <a:pos x="102" y="6"/>
                  </a:cxn>
                  <a:cxn ang="0">
                    <a:pos x="100" y="3"/>
                  </a:cxn>
                  <a:cxn ang="0">
                    <a:pos x="99" y="0"/>
                  </a:cxn>
                  <a:cxn ang="0">
                    <a:pos x="99" y="1"/>
                  </a:cxn>
                  <a:cxn ang="0">
                    <a:pos x="99" y="6"/>
                  </a:cxn>
                  <a:cxn ang="0">
                    <a:pos x="99" y="14"/>
                  </a:cxn>
                  <a:cxn ang="0">
                    <a:pos x="97" y="24"/>
                  </a:cxn>
                  <a:cxn ang="0">
                    <a:pos x="94" y="35"/>
                  </a:cxn>
                  <a:cxn ang="0">
                    <a:pos x="87" y="47"/>
                  </a:cxn>
                  <a:cxn ang="0">
                    <a:pos x="78" y="60"/>
                  </a:cxn>
                  <a:cxn ang="0">
                    <a:pos x="63" y="72"/>
                  </a:cxn>
                  <a:cxn ang="0">
                    <a:pos x="60" y="75"/>
                  </a:cxn>
                  <a:cxn ang="0">
                    <a:pos x="56" y="77"/>
                  </a:cxn>
                  <a:cxn ang="0">
                    <a:pos x="51" y="80"/>
                  </a:cxn>
                  <a:cxn ang="0">
                    <a:pos x="47" y="82"/>
                  </a:cxn>
                  <a:cxn ang="0">
                    <a:pos x="41" y="85"/>
                  </a:cxn>
                  <a:cxn ang="0">
                    <a:pos x="35" y="87"/>
                  </a:cxn>
                  <a:cxn ang="0">
                    <a:pos x="29" y="88"/>
                  </a:cxn>
                  <a:cxn ang="0">
                    <a:pos x="22" y="90"/>
                  </a:cxn>
                  <a:cxn ang="0">
                    <a:pos x="16" y="90"/>
                  </a:cxn>
                  <a:cxn ang="0">
                    <a:pos x="12" y="91"/>
                  </a:cxn>
                  <a:cxn ang="0">
                    <a:pos x="8" y="91"/>
                  </a:cxn>
                  <a:cxn ang="0">
                    <a:pos x="5" y="91"/>
                  </a:cxn>
                  <a:cxn ang="0">
                    <a:pos x="3" y="91"/>
                  </a:cxn>
                  <a:cxn ang="0">
                    <a:pos x="1" y="90"/>
                  </a:cxn>
                  <a:cxn ang="0">
                    <a:pos x="0" y="90"/>
                  </a:cxn>
                  <a:cxn ang="0">
                    <a:pos x="0" y="91"/>
                  </a:cxn>
                  <a:cxn ang="0">
                    <a:pos x="1" y="92"/>
                  </a:cxn>
                  <a:cxn ang="0">
                    <a:pos x="3" y="94"/>
                  </a:cxn>
                  <a:cxn ang="0">
                    <a:pos x="6" y="97"/>
                  </a:cxn>
                  <a:cxn ang="0">
                    <a:pos x="11" y="98"/>
                  </a:cxn>
                  <a:cxn ang="0">
                    <a:pos x="18" y="101"/>
                  </a:cxn>
                  <a:cxn ang="0">
                    <a:pos x="26" y="102"/>
                  </a:cxn>
                  <a:cxn ang="0">
                    <a:pos x="37" y="103"/>
                  </a:cxn>
                </a:cxnLst>
                <a:rect l="0" t="0" r="r" b="b"/>
                <a:pathLst>
                  <a:path w="107" h="104">
                    <a:moveTo>
                      <a:pt x="37" y="103"/>
                    </a:moveTo>
                    <a:lnTo>
                      <a:pt x="40" y="103"/>
                    </a:lnTo>
                    <a:lnTo>
                      <a:pt x="44" y="102"/>
                    </a:lnTo>
                    <a:lnTo>
                      <a:pt x="48" y="101"/>
                    </a:lnTo>
                    <a:lnTo>
                      <a:pt x="54" y="99"/>
                    </a:lnTo>
                    <a:lnTo>
                      <a:pt x="60" y="97"/>
                    </a:lnTo>
                    <a:lnTo>
                      <a:pt x="66" y="92"/>
                    </a:lnTo>
                    <a:lnTo>
                      <a:pt x="72" y="88"/>
                    </a:lnTo>
                    <a:lnTo>
                      <a:pt x="78" y="82"/>
                    </a:lnTo>
                    <a:lnTo>
                      <a:pt x="84" y="77"/>
                    </a:lnTo>
                    <a:lnTo>
                      <a:pt x="90" y="71"/>
                    </a:lnTo>
                    <a:lnTo>
                      <a:pt x="93" y="66"/>
                    </a:lnTo>
                    <a:lnTo>
                      <a:pt x="96" y="61"/>
                    </a:lnTo>
                    <a:lnTo>
                      <a:pt x="98" y="56"/>
                    </a:lnTo>
                    <a:lnTo>
                      <a:pt x="99" y="53"/>
                    </a:lnTo>
                    <a:lnTo>
                      <a:pt x="100" y="51"/>
                    </a:lnTo>
                    <a:lnTo>
                      <a:pt x="102" y="48"/>
                    </a:lnTo>
                    <a:lnTo>
                      <a:pt x="105" y="36"/>
                    </a:lnTo>
                    <a:lnTo>
                      <a:pt x="106" y="27"/>
                    </a:lnTo>
                    <a:lnTo>
                      <a:pt x="106" y="19"/>
                    </a:lnTo>
                    <a:lnTo>
                      <a:pt x="104" y="12"/>
                    </a:lnTo>
                    <a:lnTo>
                      <a:pt x="102" y="6"/>
                    </a:lnTo>
                    <a:lnTo>
                      <a:pt x="100" y="3"/>
                    </a:lnTo>
                    <a:lnTo>
                      <a:pt x="99" y="0"/>
                    </a:lnTo>
                    <a:lnTo>
                      <a:pt x="99" y="1"/>
                    </a:lnTo>
                    <a:lnTo>
                      <a:pt x="99" y="6"/>
                    </a:lnTo>
                    <a:lnTo>
                      <a:pt x="99" y="14"/>
                    </a:lnTo>
                    <a:lnTo>
                      <a:pt x="97" y="24"/>
                    </a:lnTo>
                    <a:lnTo>
                      <a:pt x="94" y="35"/>
                    </a:lnTo>
                    <a:lnTo>
                      <a:pt x="87" y="47"/>
                    </a:lnTo>
                    <a:lnTo>
                      <a:pt x="78" y="60"/>
                    </a:lnTo>
                    <a:lnTo>
                      <a:pt x="63" y="72"/>
                    </a:lnTo>
                    <a:lnTo>
                      <a:pt x="60" y="75"/>
                    </a:lnTo>
                    <a:lnTo>
                      <a:pt x="56" y="77"/>
                    </a:lnTo>
                    <a:lnTo>
                      <a:pt x="51" y="80"/>
                    </a:lnTo>
                    <a:lnTo>
                      <a:pt x="47" y="82"/>
                    </a:lnTo>
                    <a:lnTo>
                      <a:pt x="41" y="85"/>
                    </a:lnTo>
                    <a:lnTo>
                      <a:pt x="35" y="87"/>
                    </a:lnTo>
                    <a:lnTo>
                      <a:pt x="29" y="88"/>
                    </a:lnTo>
                    <a:lnTo>
                      <a:pt x="22" y="90"/>
                    </a:lnTo>
                    <a:lnTo>
                      <a:pt x="16" y="90"/>
                    </a:lnTo>
                    <a:lnTo>
                      <a:pt x="12" y="91"/>
                    </a:lnTo>
                    <a:lnTo>
                      <a:pt x="8" y="91"/>
                    </a:lnTo>
                    <a:lnTo>
                      <a:pt x="5" y="91"/>
                    </a:lnTo>
                    <a:lnTo>
                      <a:pt x="3" y="91"/>
                    </a:lnTo>
                    <a:lnTo>
                      <a:pt x="1" y="90"/>
                    </a:lnTo>
                    <a:lnTo>
                      <a:pt x="0" y="90"/>
                    </a:lnTo>
                    <a:lnTo>
                      <a:pt x="0" y="91"/>
                    </a:lnTo>
                    <a:lnTo>
                      <a:pt x="1" y="92"/>
                    </a:lnTo>
                    <a:lnTo>
                      <a:pt x="3" y="94"/>
                    </a:lnTo>
                    <a:lnTo>
                      <a:pt x="6" y="97"/>
                    </a:lnTo>
                    <a:lnTo>
                      <a:pt x="11" y="98"/>
                    </a:lnTo>
                    <a:lnTo>
                      <a:pt x="18" y="101"/>
                    </a:lnTo>
                    <a:lnTo>
                      <a:pt x="26" y="102"/>
                    </a:lnTo>
                    <a:lnTo>
                      <a:pt x="37" y="103"/>
                    </a:lnTo>
                  </a:path>
                </a:pathLst>
              </a:custGeom>
              <a:solidFill>
                <a:srgbClr val="11B3A4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86" name="Freeform 378"/>
              <p:cNvSpPr>
                <a:spLocks/>
              </p:cNvSpPr>
              <p:nvPr/>
            </p:nvSpPr>
            <p:spPr bwMode="auto">
              <a:xfrm>
                <a:off x="1175" y="3145"/>
                <a:ext cx="54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7"/>
                  </a:cxn>
                  <a:cxn ang="0">
                    <a:pos x="0" y="95"/>
                  </a:cxn>
                  <a:cxn ang="0">
                    <a:pos x="2" y="92"/>
                  </a:cxn>
                  <a:cxn ang="0">
                    <a:pos x="4" y="88"/>
                  </a:cxn>
                  <a:cxn ang="0">
                    <a:pos x="5" y="83"/>
                  </a:cxn>
                  <a:cxn ang="0">
                    <a:pos x="8" y="78"/>
                  </a:cxn>
                  <a:cxn ang="0">
                    <a:pos x="11" y="73"/>
                  </a:cxn>
                  <a:cxn ang="0">
                    <a:pos x="13" y="68"/>
                  </a:cxn>
                  <a:cxn ang="0">
                    <a:pos x="16" y="63"/>
                  </a:cxn>
                  <a:cxn ang="0">
                    <a:pos x="18" y="61"/>
                  </a:cxn>
                  <a:cxn ang="0">
                    <a:pos x="21" y="61"/>
                  </a:cxn>
                  <a:cxn ang="0">
                    <a:pos x="24" y="61"/>
                  </a:cxn>
                  <a:cxn ang="0">
                    <a:pos x="27" y="62"/>
                  </a:cxn>
                  <a:cxn ang="0">
                    <a:pos x="31" y="63"/>
                  </a:cxn>
                  <a:cxn ang="0">
                    <a:pos x="36" y="63"/>
                  </a:cxn>
                  <a:cxn ang="0">
                    <a:pos x="41" y="62"/>
                  </a:cxn>
                  <a:cxn ang="0">
                    <a:pos x="47" y="60"/>
                  </a:cxn>
                  <a:cxn ang="0">
                    <a:pos x="50" y="58"/>
                  </a:cxn>
                  <a:cxn ang="0">
                    <a:pos x="51" y="57"/>
                  </a:cxn>
                  <a:cxn ang="0">
                    <a:pos x="53" y="54"/>
                  </a:cxn>
                  <a:cxn ang="0">
                    <a:pos x="53" y="53"/>
                  </a:cxn>
                  <a:cxn ang="0">
                    <a:pos x="52" y="52"/>
                  </a:cxn>
                  <a:cxn ang="0">
                    <a:pos x="51" y="51"/>
                  </a:cxn>
                  <a:cxn ang="0">
                    <a:pos x="51" y="50"/>
                  </a:cxn>
                  <a:cxn ang="0">
                    <a:pos x="49" y="48"/>
                  </a:cxn>
                  <a:cxn ang="0">
                    <a:pos x="43" y="42"/>
                  </a:cxn>
                  <a:cxn ang="0">
                    <a:pos x="34" y="34"/>
                  </a:cxn>
                  <a:cxn ang="0">
                    <a:pos x="25" y="24"/>
                  </a:cxn>
                  <a:cxn ang="0">
                    <a:pos x="16" y="15"/>
                  </a:cxn>
                  <a:cxn ang="0">
                    <a:pos x="7" y="7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4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2" y="92"/>
                    </a:lnTo>
                    <a:lnTo>
                      <a:pt x="4" y="88"/>
                    </a:lnTo>
                    <a:lnTo>
                      <a:pt x="5" y="83"/>
                    </a:lnTo>
                    <a:lnTo>
                      <a:pt x="8" y="78"/>
                    </a:lnTo>
                    <a:lnTo>
                      <a:pt x="11" y="73"/>
                    </a:lnTo>
                    <a:lnTo>
                      <a:pt x="13" y="68"/>
                    </a:lnTo>
                    <a:lnTo>
                      <a:pt x="16" y="63"/>
                    </a:lnTo>
                    <a:lnTo>
                      <a:pt x="18" y="61"/>
                    </a:lnTo>
                    <a:lnTo>
                      <a:pt x="21" y="61"/>
                    </a:lnTo>
                    <a:lnTo>
                      <a:pt x="24" y="61"/>
                    </a:lnTo>
                    <a:lnTo>
                      <a:pt x="27" y="62"/>
                    </a:lnTo>
                    <a:lnTo>
                      <a:pt x="31" y="63"/>
                    </a:lnTo>
                    <a:lnTo>
                      <a:pt x="36" y="63"/>
                    </a:lnTo>
                    <a:lnTo>
                      <a:pt x="41" y="62"/>
                    </a:lnTo>
                    <a:lnTo>
                      <a:pt x="47" y="60"/>
                    </a:lnTo>
                    <a:lnTo>
                      <a:pt x="50" y="58"/>
                    </a:lnTo>
                    <a:lnTo>
                      <a:pt x="51" y="57"/>
                    </a:lnTo>
                    <a:lnTo>
                      <a:pt x="53" y="54"/>
                    </a:lnTo>
                    <a:lnTo>
                      <a:pt x="53" y="53"/>
                    </a:lnTo>
                    <a:lnTo>
                      <a:pt x="52" y="52"/>
                    </a:lnTo>
                    <a:lnTo>
                      <a:pt x="51" y="51"/>
                    </a:lnTo>
                    <a:lnTo>
                      <a:pt x="51" y="50"/>
                    </a:lnTo>
                    <a:lnTo>
                      <a:pt x="49" y="48"/>
                    </a:lnTo>
                    <a:lnTo>
                      <a:pt x="43" y="42"/>
                    </a:lnTo>
                    <a:lnTo>
                      <a:pt x="34" y="34"/>
                    </a:lnTo>
                    <a:lnTo>
                      <a:pt x="25" y="24"/>
                    </a:lnTo>
                    <a:lnTo>
                      <a:pt x="16" y="15"/>
                    </a:lnTo>
                    <a:lnTo>
                      <a:pt x="7" y="7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87" name="Freeform 379"/>
              <p:cNvSpPr>
                <a:spLocks/>
              </p:cNvSpPr>
              <p:nvPr/>
            </p:nvSpPr>
            <p:spPr bwMode="auto">
              <a:xfrm>
                <a:off x="748" y="3252"/>
                <a:ext cx="55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7"/>
                  </a:cxn>
                  <a:cxn ang="0">
                    <a:pos x="1" y="95"/>
                  </a:cxn>
                  <a:cxn ang="0">
                    <a:pos x="3" y="93"/>
                  </a:cxn>
                  <a:cxn ang="0">
                    <a:pos x="4" y="88"/>
                  </a:cxn>
                  <a:cxn ang="0">
                    <a:pos x="6" y="84"/>
                  </a:cxn>
                  <a:cxn ang="0">
                    <a:pos x="9" y="79"/>
                  </a:cxn>
                  <a:cxn ang="0">
                    <a:pos x="12" y="73"/>
                  </a:cxn>
                  <a:cxn ang="0">
                    <a:pos x="14" y="68"/>
                  </a:cxn>
                  <a:cxn ang="0">
                    <a:pos x="16" y="63"/>
                  </a:cxn>
                  <a:cxn ang="0">
                    <a:pos x="19" y="62"/>
                  </a:cxn>
                  <a:cxn ang="0">
                    <a:pos x="22" y="61"/>
                  </a:cxn>
                  <a:cxn ang="0">
                    <a:pos x="25" y="62"/>
                  </a:cxn>
                  <a:cxn ang="0">
                    <a:pos x="29" y="63"/>
                  </a:cxn>
                  <a:cxn ang="0">
                    <a:pos x="33" y="63"/>
                  </a:cxn>
                  <a:cxn ang="0">
                    <a:pos x="37" y="63"/>
                  </a:cxn>
                  <a:cxn ang="0">
                    <a:pos x="43" y="63"/>
                  </a:cxn>
                  <a:cxn ang="0">
                    <a:pos x="48" y="61"/>
                  </a:cxn>
                  <a:cxn ang="0">
                    <a:pos x="51" y="58"/>
                  </a:cxn>
                  <a:cxn ang="0">
                    <a:pos x="53" y="57"/>
                  </a:cxn>
                  <a:cxn ang="0">
                    <a:pos x="54" y="55"/>
                  </a:cxn>
                  <a:cxn ang="0">
                    <a:pos x="54" y="53"/>
                  </a:cxn>
                  <a:cxn ang="0">
                    <a:pos x="54" y="52"/>
                  </a:cxn>
                  <a:cxn ang="0">
                    <a:pos x="53" y="51"/>
                  </a:cxn>
                  <a:cxn ang="0">
                    <a:pos x="53" y="50"/>
                  </a:cxn>
                  <a:cxn ang="0">
                    <a:pos x="50" y="48"/>
                  </a:cxn>
                  <a:cxn ang="0">
                    <a:pos x="44" y="42"/>
                  </a:cxn>
                  <a:cxn ang="0">
                    <a:pos x="36" y="34"/>
                  </a:cxn>
                  <a:cxn ang="0">
                    <a:pos x="26" y="24"/>
                  </a:cxn>
                  <a:cxn ang="0">
                    <a:pos x="16" y="15"/>
                  </a:cxn>
                  <a:cxn ang="0">
                    <a:pos x="8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5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7"/>
                    </a:lnTo>
                    <a:lnTo>
                      <a:pt x="1" y="95"/>
                    </a:lnTo>
                    <a:lnTo>
                      <a:pt x="3" y="93"/>
                    </a:lnTo>
                    <a:lnTo>
                      <a:pt x="4" y="88"/>
                    </a:lnTo>
                    <a:lnTo>
                      <a:pt x="6" y="84"/>
                    </a:lnTo>
                    <a:lnTo>
                      <a:pt x="9" y="79"/>
                    </a:lnTo>
                    <a:lnTo>
                      <a:pt x="12" y="73"/>
                    </a:lnTo>
                    <a:lnTo>
                      <a:pt x="14" y="68"/>
                    </a:lnTo>
                    <a:lnTo>
                      <a:pt x="16" y="63"/>
                    </a:lnTo>
                    <a:lnTo>
                      <a:pt x="19" y="62"/>
                    </a:lnTo>
                    <a:lnTo>
                      <a:pt x="22" y="61"/>
                    </a:lnTo>
                    <a:lnTo>
                      <a:pt x="25" y="62"/>
                    </a:lnTo>
                    <a:lnTo>
                      <a:pt x="29" y="63"/>
                    </a:lnTo>
                    <a:lnTo>
                      <a:pt x="33" y="63"/>
                    </a:lnTo>
                    <a:lnTo>
                      <a:pt x="37" y="63"/>
                    </a:lnTo>
                    <a:lnTo>
                      <a:pt x="43" y="63"/>
                    </a:lnTo>
                    <a:lnTo>
                      <a:pt x="48" y="61"/>
                    </a:lnTo>
                    <a:lnTo>
                      <a:pt x="51" y="58"/>
                    </a:lnTo>
                    <a:lnTo>
                      <a:pt x="53" y="57"/>
                    </a:lnTo>
                    <a:lnTo>
                      <a:pt x="54" y="55"/>
                    </a:lnTo>
                    <a:lnTo>
                      <a:pt x="54" y="53"/>
                    </a:lnTo>
                    <a:lnTo>
                      <a:pt x="54" y="52"/>
                    </a:lnTo>
                    <a:lnTo>
                      <a:pt x="53" y="51"/>
                    </a:lnTo>
                    <a:lnTo>
                      <a:pt x="53" y="50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6" y="34"/>
                    </a:lnTo>
                    <a:lnTo>
                      <a:pt x="26" y="24"/>
                    </a:lnTo>
                    <a:lnTo>
                      <a:pt x="16" y="15"/>
                    </a:lnTo>
                    <a:lnTo>
                      <a:pt x="8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88" name="Freeform 380"/>
              <p:cNvSpPr>
                <a:spLocks/>
              </p:cNvSpPr>
              <p:nvPr/>
            </p:nvSpPr>
            <p:spPr bwMode="auto">
              <a:xfrm>
                <a:off x="727" y="3122"/>
                <a:ext cx="545" cy="181"/>
              </a:xfrm>
              <a:custGeom>
                <a:avLst/>
                <a:gdLst/>
                <a:ahLst/>
                <a:cxnLst>
                  <a:cxn ang="0">
                    <a:pos x="544" y="65"/>
                  </a:cxn>
                  <a:cxn ang="0">
                    <a:pos x="461" y="0"/>
                  </a:cxn>
                  <a:cxn ang="0">
                    <a:pos x="0" y="115"/>
                  </a:cxn>
                  <a:cxn ang="0">
                    <a:pos x="82" y="180"/>
                  </a:cxn>
                  <a:cxn ang="0">
                    <a:pos x="544" y="65"/>
                  </a:cxn>
                </a:cxnLst>
                <a:rect l="0" t="0" r="r" b="b"/>
                <a:pathLst>
                  <a:path w="545" h="181">
                    <a:moveTo>
                      <a:pt x="544" y="65"/>
                    </a:moveTo>
                    <a:lnTo>
                      <a:pt x="461" y="0"/>
                    </a:lnTo>
                    <a:lnTo>
                      <a:pt x="0" y="115"/>
                    </a:lnTo>
                    <a:lnTo>
                      <a:pt x="82" y="180"/>
                    </a:lnTo>
                    <a:lnTo>
                      <a:pt x="544" y="65"/>
                    </a:lnTo>
                  </a:path>
                </a:pathLst>
              </a:custGeom>
              <a:solidFill>
                <a:srgbClr val="F5E1AE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89" name="Freeform 381"/>
              <p:cNvSpPr>
                <a:spLocks/>
              </p:cNvSpPr>
              <p:nvPr/>
            </p:nvSpPr>
            <p:spPr bwMode="auto">
              <a:xfrm>
                <a:off x="728" y="3237"/>
                <a:ext cx="85" cy="76"/>
              </a:xfrm>
              <a:custGeom>
                <a:avLst/>
                <a:gdLst/>
                <a:ahLst/>
                <a:cxnLst>
                  <a:cxn ang="0">
                    <a:pos x="84" y="64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84" y="75"/>
                  </a:cxn>
                  <a:cxn ang="0">
                    <a:pos x="84" y="64"/>
                  </a:cxn>
                </a:cxnLst>
                <a:rect l="0" t="0" r="r" b="b"/>
                <a:pathLst>
                  <a:path w="85" h="76">
                    <a:moveTo>
                      <a:pt x="84" y="64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84" y="75"/>
                    </a:lnTo>
                    <a:lnTo>
                      <a:pt x="84" y="64"/>
                    </a:lnTo>
                  </a:path>
                </a:pathLst>
              </a:custGeom>
              <a:solidFill>
                <a:srgbClr val="AE831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90" name="Freeform 382"/>
              <p:cNvSpPr>
                <a:spLocks/>
              </p:cNvSpPr>
              <p:nvPr/>
            </p:nvSpPr>
            <p:spPr bwMode="auto">
              <a:xfrm>
                <a:off x="812" y="3187"/>
                <a:ext cx="460" cy="126"/>
              </a:xfrm>
              <a:custGeom>
                <a:avLst/>
                <a:gdLst/>
                <a:ahLst/>
                <a:cxnLst>
                  <a:cxn ang="0">
                    <a:pos x="459" y="11"/>
                  </a:cxn>
                  <a:cxn ang="0">
                    <a:pos x="459" y="0"/>
                  </a:cxn>
                  <a:cxn ang="0">
                    <a:pos x="0" y="113"/>
                  </a:cxn>
                  <a:cxn ang="0">
                    <a:pos x="0" y="125"/>
                  </a:cxn>
                  <a:cxn ang="0">
                    <a:pos x="459" y="11"/>
                  </a:cxn>
                </a:cxnLst>
                <a:rect l="0" t="0" r="r" b="b"/>
                <a:pathLst>
                  <a:path w="460" h="126">
                    <a:moveTo>
                      <a:pt x="459" y="11"/>
                    </a:moveTo>
                    <a:lnTo>
                      <a:pt x="459" y="0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459" y="11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91" name="Freeform 383"/>
              <p:cNvSpPr>
                <a:spLocks/>
              </p:cNvSpPr>
              <p:nvPr/>
            </p:nvSpPr>
            <p:spPr bwMode="auto">
              <a:xfrm>
                <a:off x="824" y="3137"/>
                <a:ext cx="121" cy="140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0" y="139"/>
                  </a:cxn>
                  <a:cxn ang="0">
                    <a:pos x="120" y="108"/>
                  </a:cxn>
                  <a:cxn ang="0">
                    <a:pos x="51" y="0"/>
                  </a:cxn>
                </a:cxnLst>
                <a:rect l="0" t="0" r="r" b="b"/>
                <a:pathLst>
                  <a:path w="121" h="140">
                    <a:moveTo>
                      <a:pt x="51" y="0"/>
                    </a:moveTo>
                    <a:lnTo>
                      <a:pt x="0" y="139"/>
                    </a:lnTo>
                    <a:lnTo>
                      <a:pt x="120" y="108"/>
                    </a:lnTo>
                    <a:lnTo>
                      <a:pt x="51" y="0"/>
                    </a:lnTo>
                  </a:path>
                </a:pathLst>
              </a:custGeom>
              <a:solidFill>
                <a:srgbClr val="FFB74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92" name="Freeform 384"/>
              <p:cNvSpPr>
                <a:spLocks/>
              </p:cNvSpPr>
              <p:nvPr/>
            </p:nvSpPr>
            <p:spPr bwMode="auto">
              <a:xfrm>
                <a:off x="784" y="3137"/>
                <a:ext cx="92" cy="141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100"/>
                  </a:cxn>
                  <a:cxn ang="0">
                    <a:pos x="38" y="140"/>
                  </a:cxn>
                  <a:cxn ang="0">
                    <a:pos x="91" y="0"/>
                  </a:cxn>
                </a:cxnLst>
                <a:rect l="0" t="0" r="r" b="b"/>
                <a:pathLst>
                  <a:path w="92" h="141">
                    <a:moveTo>
                      <a:pt x="91" y="0"/>
                    </a:moveTo>
                    <a:lnTo>
                      <a:pt x="0" y="100"/>
                    </a:lnTo>
                    <a:lnTo>
                      <a:pt x="38" y="140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D781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93" name="Freeform 385"/>
              <p:cNvSpPr>
                <a:spLocks/>
              </p:cNvSpPr>
              <p:nvPr/>
            </p:nvSpPr>
            <p:spPr bwMode="auto">
              <a:xfrm>
                <a:off x="976" y="3117"/>
                <a:ext cx="94" cy="122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121"/>
                  </a:cxn>
                  <a:cxn ang="0">
                    <a:pos x="93" y="97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94" h="122">
                    <a:moveTo>
                      <a:pt x="0" y="23"/>
                    </a:moveTo>
                    <a:lnTo>
                      <a:pt x="0" y="121"/>
                    </a:lnTo>
                    <a:lnTo>
                      <a:pt x="93" y="97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DF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94" name="Freeform 386"/>
              <p:cNvSpPr>
                <a:spLocks/>
              </p:cNvSpPr>
              <p:nvPr/>
            </p:nvSpPr>
            <p:spPr bwMode="auto">
              <a:xfrm>
                <a:off x="946" y="3111"/>
                <a:ext cx="31" cy="1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30" y="127"/>
                  </a:cxn>
                  <a:cxn ang="0">
                    <a:pos x="30" y="29"/>
                  </a:cxn>
                  <a:cxn ang="0">
                    <a:pos x="0" y="0"/>
                  </a:cxn>
                </a:cxnLst>
                <a:rect l="0" t="0" r="r" b="b"/>
                <a:pathLst>
                  <a:path w="31" h="128">
                    <a:moveTo>
                      <a:pt x="0" y="0"/>
                    </a:moveTo>
                    <a:lnTo>
                      <a:pt x="0" y="98"/>
                    </a:lnTo>
                    <a:lnTo>
                      <a:pt x="30" y="127"/>
                    </a:lnTo>
                    <a:lnTo>
                      <a:pt x="30" y="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DA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95" name="Freeform 387"/>
              <p:cNvSpPr>
                <a:spLocks/>
              </p:cNvSpPr>
              <p:nvPr/>
            </p:nvSpPr>
            <p:spPr bwMode="auto">
              <a:xfrm>
                <a:off x="945" y="3089"/>
                <a:ext cx="125" cy="52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0" y="51"/>
                  </a:cxn>
                  <a:cxn ang="0">
                    <a:pos x="124" y="27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125" h="52">
                    <a:moveTo>
                      <a:pt x="0" y="23"/>
                    </a:moveTo>
                    <a:lnTo>
                      <a:pt x="30" y="51"/>
                    </a:lnTo>
                    <a:lnTo>
                      <a:pt x="124" y="27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FEFFB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96" name="Freeform 388"/>
              <p:cNvSpPr>
                <a:spLocks/>
              </p:cNvSpPr>
              <p:nvPr/>
            </p:nvSpPr>
            <p:spPr bwMode="auto">
              <a:xfrm>
                <a:off x="1093" y="3065"/>
                <a:ext cx="123" cy="132"/>
              </a:xfrm>
              <a:custGeom>
                <a:avLst/>
                <a:gdLst/>
                <a:ahLst/>
                <a:cxnLst>
                  <a:cxn ang="0">
                    <a:pos x="61" y="129"/>
                  </a:cxn>
                  <a:cxn ang="0">
                    <a:pos x="73" y="125"/>
                  </a:cxn>
                  <a:cxn ang="0">
                    <a:pos x="84" y="118"/>
                  </a:cxn>
                  <a:cxn ang="0">
                    <a:pos x="94" y="110"/>
                  </a:cxn>
                  <a:cxn ang="0">
                    <a:pos x="103" y="100"/>
                  </a:cxn>
                  <a:cxn ang="0">
                    <a:pos x="111" y="88"/>
                  </a:cxn>
                  <a:cxn ang="0">
                    <a:pos x="116" y="75"/>
                  </a:cxn>
                  <a:cxn ang="0">
                    <a:pos x="120" y="63"/>
                  </a:cxn>
                  <a:cxn ang="0">
                    <a:pos x="122" y="50"/>
                  </a:cxn>
                  <a:cxn ang="0">
                    <a:pos x="120" y="37"/>
                  </a:cxn>
                  <a:cxn ang="0">
                    <a:pos x="116" y="26"/>
                  </a:cxn>
                  <a:cxn ang="0">
                    <a:pos x="111" y="16"/>
                  </a:cxn>
                  <a:cxn ang="0">
                    <a:pos x="103" y="9"/>
                  </a:cxn>
                  <a:cxn ang="0">
                    <a:pos x="94" y="4"/>
                  </a:cxn>
                  <a:cxn ang="0">
                    <a:pos x="84" y="0"/>
                  </a:cxn>
                  <a:cxn ang="0">
                    <a:pos x="73" y="0"/>
                  </a:cxn>
                  <a:cxn ang="0">
                    <a:pos x="61" y="1"/>
                  </a:cxn>
                  <a:cxn ang="0">
                    <a:pos x="48" y="5"/>
                  </a:cxn>
                  <a:cxn ang="0">
                    <a:pos x="36" y="12"/>
                  </a:cxn>
                  <a:cxn ang="0">
                    <a:pos x="26" y="20"/>
                  </a:cxn>
                  <a:cxn ang="0">
                    <a:pos x="17" y="30"/>
                  </a:cxn>
                  <a:cxn ang="0">
                    <a:pos x="10" y="41"/>
                  </a:cxn>
                  <a:cxn ang="0">
                    <a:pos x="4" y="54"/>
                  </a:cxn>
                  <a:cxn ang="0">
                    <a:pos x="0" y="66"/>
                  </a:cxn>
                  <a:cxn ang="0">
                    <a:pos x="0" y="80"/>
                  </a:cxn>
                  <a:cxn ang="0">
                    <a:pos x="0" y="92"/>
                  </a:cxn>
                  <a:cxn ang="0">
                    <a:pos x="4" y="104"/>
                  </a:cxn>
                  <a:cxn ang="0">
                    <a:pos x="10" y="113"/>
                  </a:cxn>
                  <a:cxn ang="0">
                    <a:pos x="17" y="120"/>
                  </a:cxn>
                  <a:cxn ang="0">
                    <a:pos x="26" y="126"/>
                  </a:cxn>
                  <a:cxn ang="0">
                    <a:pos x="36" y="130"/>
                  </a:cxn>
                  <a:cxn ang="0">
                    <a:pos x="48" y="131"/>
                  </a:cxn>
                  <a:cxn ang="0">
                    <a:pos x="61" y="129"/>
                  </a:cxn>
                </a:cxnLst>
                <a:rect l="0" t="0" r="r" b="b"/>
                <a:pathLst>
                  <a:path w="123" h="132">
                    <a:moveTo>
                      <a:pt x="61" y="129"/>
                    </a:moveTo>
                    <a:lnTo>
                      <a:pt x="73" y="125"/>
                    </a:lnTo>
                    <a:lnTo>
                      <a:pt x="84" y="118"/>
                    </a:lnTo>
                    <a:lnTo>
                      <a:pt x="94" y="110"/>
                    </a:lnTo>
                    <a:lnTo>
                      <a:pt x="103" y="100"/>
                    </a:lnTo>
                    <a:lnTo>
                      <a:pt x="111" y="88"/>
                    </a:lnTo>
                    <a:lnTo>
                      <a:pt x="116" y="75"/>
                    </a:lnTo>
                    <a:lnTo>
                      <a:pt x="120" y="63"/>
                    </a:lnTo>
                    <a:lnTo>
                      <a:pt x="122" y="50"/>
                    </a:lnTo>
                    <a:lnTo>
                      <a:pt x="120" y="37"/>
                    </a:lnTo>
                    <a:lnTo>
                      <a:pt x="116" y="26"/>
                    </a:lnTo>
                    <a:lnTo>
                      <a:pt x="111" y="16"/>
                    </a:lnTo>
                    <a:lnTo>
                      <a:pt x="103" y="9"/>
                    </a:lnTo>
                    <a:lnTo>
                      <a:pt x="94" y="4"/>
                    </a:lnTo>
                    <a:lnTo>
                      <a:pt x="84" y="0"/>
                    </a:lnTo>
                    <a:lnTo>
                      <a:pt x="73" y="0"/>
                    </a:lnTo>
                    <a:lnTo>
                      <a:pt x="61" y="1"/>
                    </a:lnTo>
                    <a:lnTo>
                      <a:pt x="48" y="5"/>
                    </a:lnTo>
                    <a:lnTo>
                      <a:pt x="36" y="12"/>
                    </a:lnTo>
                    <a:lnTo>
                      <a:pt x="26" y="20"/>
                    </a:lnTo>
                    <a:lnTo>
                      <a:pt x="17" y="30"/>
                    </a:lnTo>
                    <a:lnTo>
                      <a:pt x="10" y="41"/>
                    </a:lnTo>
                    <a:lnTo>
                      <a:pt x="4" y="54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92"/>
                    </a:lnTo>
                    <a:lnTo>
                      <a:pt x="4" y="104"/>
                    </a:lnTo>
                    <a:lnTo>
                      <a:pt x="10" y="113"/>
                    </a:lnTo>
                    <a:lnTo>
                      <a:pt x="17" y="120"/>
                    </a:lnTo>
                    <a:lnTo>
                      <a:pt x="26" y="126"/>
                    </a:lnTo>
                    <a:lnTo>
                      <a:pt x="36" y="130"/>
                    </a:lnTo>
                    <a:lnTo>
                      <a:pt x="48" y="131"/>
                    </a:lnTo>
                    <a:lnTo>
                      <a:pt x="61" y="129"/>
                    </a:lnTo>
                  </a:path>
                </a:pathLst>
              </a:custGeom>
              <a:solidFill>
                <a:srgbClr val="B0F8F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6997" name="Freeform 389"/>
              <p:cNvSpPr>
                <a:spLocks/>
              </p:cNvSpPr>
              <p:nvPr/>
            </p:nvSpPr>
            <p:spPr bwMode="auto">
              <a:xfrm>
                <a:off x="1107" y="3091"/>
                <a:ext cx="106" cy="103"/>
              </a:xfrm>
              <a:custGeom>
                <a:avLst/>
                <a:gdLst/>
                <a:ahLst/>
                <a:cxnLst>
                  <a:cxn ang="0">
                    <a:pos x="37" y="102"/>
                  </a:cxn>
                  <a:cxn ang="0">
                    <a:pos x="39" y="102"/>
                  </a:cxn>
                  <a:cxn ang="0">
                    <a:pos x="43" y="101"/>
                  </a:cxn>
                  <a:cxn ang="0">
                    <a:pos x="48" y="100"/>
                  </a:cxn>
                  <a:cxn ang="0">
                    <a:pos x="53" y="97"/>
                  </a:cxn>
                  <a:cxn ang="0">
                    <a:pos x="59" y="95"/>
                  </a:cxn>
                  <a:cxn ang="0">
                    <a:pos x="65" y="92"/>
                  </a:cxn>
                  <a:cxn ang="0">
                    <a:pos x="72" y="87"/>
                  </a:cxn>
                  <a:cxn ang="0">
                    <a:pos x="78" y="82"/>
                  </a:cxn>
                  <a:cxn ang="0">
                    <a:pos x="84" y="75"/>
                  </a:cxn>
                  <a:cxn ang="0">
                    <a:pos x="89" y="69"/>
                  </a:cxn>
                  <a:cxn ang="0">
                    <a:pos x="93" y="64"/>
                  </a:cxn>
                  <a:cxn ang="0">
                    <a:pos x="95" y="60"/>
                  </a:cxn>
                  <a:cxn ang="0">
                    <a:pos x="97" y="56"/>
                  </a:cxn>
                  <a:cxn ang="0">
                    <a:pos x="99" y="53"/>
                  </a:cxn>
                  <a:cxn ang="0">
                    <a:pos x="99" y="50"/>
                  </a:cxn>
                  <a:cxn ang="0">
                    <a:pos x="101" y="48"/>
                  </a:cxn>
                  <a:cxn ang="0">
                    <a:pos x="104" y="36"/>
                  </a:cxn>
                  <a:cxn ang="0">
                    <a:pos x="105" y="26"/>
                  </a:cxn>
                  <a:cxn ang="0">
                    <a:pos x="105" y="18"/>
                  </a:cxn>
                  <a:cxn ang="0">
                    <a:pos x="103" y="11"/>
                  </a:cxn>
                  <a:cxn ang="0">
                    <a:pos x="102" y="6"/>
                  </a:cxn>
                  <a:cxn ang="0">
                    <a:pos x="99" y="2"/>
                  </a:cxn>
                  <a:cxn ang="0">
                    <a:pos x="98" y="0"/>
                  </a:cxn>
                  <a:cxn ang="0">
                    <a:pos x="98" y="1"/>
                  </a:cxn>
                  <a:cxn ang="0">
                    <a:pos x="99" y="6"/>
                  </a:cxn>
                  <a:cxn ang="0">
                    <a:pos x="98" y="14"/>
                  </a:cxn>
                  <a:cxn ang="0">
                    <a:pos x="96" y="23"/>
                  </a:cxn>
                  <a:cxn ang="0">
                    <a:pos x="93" y="34"/>
                  </a:cxn>
                  <a:cxn ang="0">
                    <a:pos x="87" y="46"/>
                  </a:cxn>
                  <a:cxn ang="0">
                    <a:pos x="77" y="58"/>
                  </a:cxn>
                  <a:cxn ang="0">
                    <a:pos x="63" y="71"/>
                  </a:cxn>
                  <a:cxn ang="0">
                    <a:pos x="60" y="73"/>
                  </a:cxn>
                  <a:cxn ang="0">
                    <a:pos x="55" y="76"/>
                  </a:cxn>
                  <a:cxn ang="0">
                    <a:pos x="51" y="78"/>
                  </a:cxn>
                  <a:cxn ang="0">
                    <a:pos x="46" y="81"/>
                  </a:cxn>
                  <a:cxn ang="0">
                    <a:pos x="40" y="83"/>
                  </a:cxn>
                  <a:cxn ang="0">
                    <a:pos x="35" y="86"/>
                  </a:cxn>
                  <a:cxn ang="0">
                    <a:pos x="29" y="87"/>
                  </a:cxn>
                  <a:cxn ang="0">
                    <a:pos x="22" y="88"/>
                  </a:cxn>
                  <a:cxn ang="0">
                    <a:pos x="16" y="89"/>
                  </a:cxn>
                  <a:cxn ang="0">
                    <a:pos x="11" y="89"/>
                  </a:cxn>
                  <a:cxn ang="0">
                    <a:pos x="8" y="89"/>
                  </a:cxn>
                  <a:cxn ang="0">
                    <a:pos x="5" y="89"/>
                  </a:cxn>
                  <a:cxn ang="0">
                    <a:pos x="2" y="89"/>
                  </a:cxn>
                  <a:cxn ang="0">
                    <a:pos x="1" y="89"/>
                  </a:cxn>
                  <a:cxn ang="0">
                    <a:pos x="0" y="89"/>
                  </a:cxn>
                  <a:cxn ang="0">
                    <a:pos x="1" y="91"/>
                  </a:cxn>
                  <a:cxn ang="0">
                    <a:pos x="3" y="92"/>
                  </a:cxn>
                  <a:cxn ang="0">
                    <a:pos x="6" y="95"/>
                  </a:cxn>
                  <a:cxn ang="0">
                    <a:pos x="11" y="97"/>
                  </a:cxn>
                  <a:cxn ang="0">
                    <a:pos x="17" y="99"/>
                  </a:cxn>
                  <a:cxn ang="0">
                    <a:pos x="26" y="101"/>
                  </a:cxn>
                  <a:cxn ang="0">
                    <a:pos x="37" y="102"/>
                  </a:cxn>
                </a:cxnLst>
                <a:rect l="0" t="0" r="r" b="b"/>
                <a:pathLst>
                  <a:path w="106" h="103">
                    <a:moveTo>
                      <a:pt x="37" y="102"/>
                    </a:moveTo>
                    <a:lnTo>
                      <a:pt x="39" y="102"/>
                    </a:lnTo>
                    <a:lnTo>
                      <a:pt x="43" y="101"/>
                    </a:lnTo>
                    <a:lnTo>
                      <a:pt x="48" y="100"/>
                    </a:lnTo>
                    <a:lnTo>
                      <a:pt x="53" y="97"/>
                    </a:lnTo>
                    <a:lnTo>
                      <a:pt x="59" y="95"/>
                    </a:lnTo>
                    <a:lnTo>
                      <a:pt x="65" y="92"/>
                    </a:lnTo>
                    <a:lnTo>
                      <a:pt x="72" y="87"/>
                    </a:lnTo>
                    <a:lnTo>
                      <a:pt x="78" y="82"/>
                    </a:lnTo>
                    <a:lnTo>
                      <a:pt x="84" y="75"/>
                    </a:lnTo>
                    <a:lnTo>
                      <a:pt x="89" y="69"/>
                    </a:lnTo>
                    <a:lnTo>
                      <a:pt x="93" y="64"/>
                    </a:lnTo>
                    <a:lnTo>
                      <a:pt x="95" y="60"/>
                    </a:lnTo>
                    <a:lnTo>
                      <a:pt x="97" y="56"/>
                    </a:lnTo>
                    <a:lnTo>
                      <a:pt x="99" y="53"/>
                    </a:lnTo>
                    <a:lnTo>
                      <a:pt x="99" y="50"/>
                    </a:lnTo>
                    <a:lnTo>
                      <a:pt x="101" y="48"/>
                    </a:lnTo>
                    <a:lnTo>
                      <a:pt x="104" y="36"/>
                    </a:lnTo>
                    <a:lnTo>
                      <a:pt x="105" y="26"/>
                    </a:lnTo>
                    <a:lnTo>
                      <a:pt x="105" y="18"/>
                    </a:lnTo>
                    <a:lnTo>
                      <a:pt x="103" y="11"/>
                    </a:lnTo>
                    <a:lnTo>
                      <a:pt x="102" y="6"/>
                    </a:lnTo>
                    <a:lnTo>
                      <a:pt x="99" y="2"/>
                    </a:lnTo>
                    <a:lnTo>
                      <a:pt x="98" y="0"/>
                    </a:lnTo>
                    <a:lnTo>
                      <a:pt x="98" y="1"/>
                    </a:lnTo>
                    <a:lnTo>
                      <a:pt x="99" y="6"/>
                    </a:lnTo>
                    <a:lnTo>
                      <a:pt x="98" y="14"/>
                    </a:lnTo>
                    <a:lnTo>
                      <a:pt x="96" y="23"/>
                    </a:lnTo>
                    <a:lnTo>
                      <a:pt x="93" y="34"/>
                    </a:lnTo>
                    <a:lnTo>
                      <a:pt x="87" y="46"/>
                    </a:lnTo>
                    <a:lnTo>
                      <a:pt x="77" y="58"/>
                    </a:lnTo>
                    <a:lnTo>
                      <a:pt x="63" y="71"/>
                    </a:lnTo>
                    <a:lnTo>
                      <a:pt x="60" y="73"/>
                    </a:lnTo>
                    <a:lnTo>
                      <a:pt x="55" y="76"/>
                    </a:lnTo>
                    <a:lnTo>
                      <a:pt x="51" y="78"/>
                    </a:lnTo>
                    <a:lnTo>
                      <a:pt x="46" y="81"/>
                    </a:lnTo>
                    <a:lnTo>
                      <a:pt x="40" y="83"/>
                    </a:lnTo>
                    <a:lnTo>
                      <a:pt x="35" y="86"/>
                    </a:lnTo>
                    <a:lnTo>
                      <a:pt x="29" y="87"/>
                    </a:lnTo>
                    <a:lnTo>
                      <a:pt x="22" y="88"/>
                    </a:lnTo>
                    <a:lnTo>
                      <a:pt x="16" y="89"/>
                    </a:lnTo>
                    <a:lnTo>
                      <a:pt x="11" y="89"/>
                    </a:lnTo>
                    <a:lnTo>
                      <a:pt x="8" y="89"/>
                    </a:lnTo>
                    <a:lnTo>
                      <a:pt x="5" y="89"/>
                    </a:lnTo>
                    <a:lnTo>
                      <a:pt x="2" y="89"/>
                    </a:lnTo>
                    <a:lnTo>
                      <a:pt x="1" y="89"/>
                    </a:lnTo>
                    <a:lnTo>
                      <a:pt x="0" y="89"/>
                    </a:lnTo>
                    <a:lnTo>
                      <a:pt x="1" y="91"/>
                    </a:lnTo>
                    <a:lnTo>
                      <a:pt x="3" y="92"/>
                    </a:lnTo>
                    <a:lnTo>
                      <a:pt x="6" y="95"/>
                    </a:lnTo>
                    <a:lnTo>
                      <a:pt x="11" y="97"/>
                    </a:lnTo>
                    <a:lnTo>
                      <a:pt x="17" y="99"/>
                    </a:lnTo>
                    <a:lnTo>
                      <a:pt x="26" y="101"/>
                    </a:lnTo>
                    <a:lnTo>
                      <a:pt x="37" y="102"/>
                    </a:lnTo>
                  </a:path>
                </a:pathLst>
              </a:custGeom>
              <a:solidFill>
                <a:srgbClr val="11B3A4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sp>
        <p:nvSpPr>
          <p:cNvPr id="196998" name="Line 390"/>
          <p:cNvSpPr>
            <a:spLocks noChangeShapeType="1"/>
          </p:cNvSpPr>
          <p:nvPr/>
        </p:nvSpPr>
        <p:spPr bwMode="auto">
          <a:xfrm flipV="1">
            <a:off x="3206750" y="2432050"/>
            <a:ext cx="685800" cy="25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6999" name="Line 391"/>
          <p:cNvSpPr>
            <a:spLocks noChangeShapeType="1"/>
          </p:cNvSpPr>
          <p:nvPr/>
        </p:nvSpPr>
        <p:spPr bwMode="auto">
          <a:xfrm flipV="1">
            <a:off x="4883150" y="2432050"/>
            <a:ext cx="685800" cy="25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7000" name="Line 392"/>
          <p:cNvSpPr>
            <a:spLocks noChangeShapeType="1"/>
          </p:cNvSpPr>
          <p:nvPr/>
        </p:nvSpPr>
        <p:spPr bwMode="auto">
          <a:xfrm flipV="1">
            <a:off x="6407150" y="2432050"/>
            <a:ext cx="685800" cy="25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7001" name="Rectangle 393"/>
          <p:cNvSpPr>
            <a:spLocks noChangeArrowheads="1"/>
          </p:cNvSpPr>
          <p:nvPr/>
        </p:nvSpPr>
        <p:spPr bwMode="auto">
          <a:xfrm>
            <a:off x="3511550" y="4413250"/>
            <a:ext cx="1828800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spcBef>
                <a:spcPct val="50000"/>
              </a:spcBef>
            </a:pPr>
            <a:r>
              <a:rPr lang="zh-TW" altLang="en-US" sz="20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進行庫存保留</a:t>
            </a:r>
            <a:r>
              <a:rPr lang="en-US" altLang="zh-TW" sz="20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(Reservation)</a:t>
            </a:r>
          </a:p>
          <a:p>
            <a:pPr defTabSz="822325" eaLnBrk="0" hangingPunct="0">
              <a:spcBef>
                <a:spcPct val="50000"/>
              </a:spcBef>
              <a:buFontTx/>
              <a:buChar char="-"/>
            </a:pPr>
            <a:r>
              <a:rPr lang="zh-TW" altLang="en-US" sz="20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料號</a:t>
            </a:r>
          </a:p>
          <a:p>
            <a:pPr defTabSz="822325" eaLnBrk="0" hangingPunct="0">
              <a:spcBef>
                <a:spcPct val="50000"/>
              </a:spcBef>
              <a:buFontTx/>
              <a:buChar char="-"/>
            </a:pPr>
            <a:r>
              <a:rPr lang="zh-TW" altLang="en-US" sz="20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 數量</a:t>
            </a:r>
          </a:p>
        </p:txBody>
      </p:sp>
      <p:sp>
        <p:nvSpPr>
          <p:cNvPr id="197002" name="Line 394"/>
          <p:cNvSpPr>
            <a:spLocks noChangeShapeType="1"/>
          </p:cNvSpPr>
          <p:nvPr/>
        </p:nvSpPr>
        <p:spPr bwMode="auto">
          <a:xfrm>
            <a:off x="615950" y="4343400"/>
            <a:ext cx="7924800" cy="0"/>
          </a:xfrm>
          <a:prstGeom prst="line">
            <a:avLst/>
          </a:prstGeom>
          <a:noFill/>
          <a:ln w="9525">
            <a:solidFill>
              <a:srgbClr val="CC3300"/>
            </a:solidFill>
            <a:prstDash val="sysDot"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7003" name="Rectangle 395"/>
          <p:cNvSpPr>
            <a:spLocks noChangeArrowheads="1"/>
          </p:cNvSpPr>
          <p:nvPr/>
        </p:nvSpPr>
        <p:spPr bwMode="auto">
          <a:xfrm>
            <a:off x="6788150" y="4413250"/>
            <a:ext cx="1828800" cy="162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spcBef>
                <a:spcPct val="50000"/>
              </a:spcBef>
            </a:pPr>
            <a:r>
              <a:rPr lang="zh-TW" altLang="en-US" sz="20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自成品倉的庫存量轉移至待出貨區</a:t>
            </a:r>
            <a:r>
              <a:rPr lang="en-US" altLang="zh-TW" sz="2000" b="1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(Staging Location)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1817E-0CA7-43F4-BEC1-7DCE9BE8D577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待出貨區</a:t>
            </a: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879725" y="4533900"/>
            <a:ext cx="3124200" cy="606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lnSpc>
                <a:spcPct val="70000"/>
              </a:lnSpc>
              <a:spcBef>
                <a:spcPct val="50000"/>
              </a:spcBef>
            </a:pPr>
            <a:r>
              <a:rPr lang="zh-TW" altLang="en-US" sz="2400" b="1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執行</a:t>
            </a:r>
            <a:r>
              <a:rPr lang="en-US" altLang="zh-TW" sz="2400" b="1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(Transact)</a:t>
            </a:r>
            <a:br>
              <a:rPr lang="en-US" altLang="zh-TW" sz="2400" b="1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b="1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(Pick Confirm)</a:t>
            </a:r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3641725" y="3238500"/>
            <a:ext cx="1258888" cy="1060450"/>
            <a:chOff x="1315" y="2328"/>
            <a:chExt cx="780" cy="791"/>
          </a:xfrm>
        </p:grpSpPr>
        <p:sp>
          <p:nvSpPr>
            <p:cNvPr id="197637" name="Freeform 5"/>
            <p:cNvSpPr>
              <a:spLocks/>
            </p:cNvSpPr>
            <p:nvPr/>
          </p:nvSpPr>
          <p:spPr bwMode="auto">
            <a:xfrm>
              <a:off x="1381" y="2328"/>
              <a:ext cx="459" cy="706"/>
            </a:xfrm>
            <a:custGeom>
              <a:avLst/>
              <a:gdLst/>
              <a:ahLst/>
              <a:cxnLst>
                <a:cxn ang="0">
                  <a:pos x="282" y="233"/>
                </a:cxn>
                <a:cxn ang="0">
                  <a:pos x="344" y="194"/>
                </a:cxn>
                <a:cxn ang="0">
                  <a:pos x="347" y="162"/>
                </a:cxn>
                <a:cxn ang="0">
                  <a:pos x="340" y="135"/>
                </a:cxn>
                <a:cxn ang="0">
                  <a:pos x="348" y="133"/>
                </a:cxn>
                <a:cxn ang="0">
                  <a:pos x="353" y="132"/>
                </a:cxn>
                <a:cxn ang="0">
                  <a:pos x="359" y="140"/>
                </a:cxn>
                <a:cxn ang="0">
                  <a:pos x="373" y="143"/>
                </a:cxn>
                <a:cxn ang="0">
                  <a:pos x="395" y="135"/>
                </a:cxn>
                <a:cxn ang="0">
                  <a:pos x="402" y="132"/>
                </a:cxn>
                <a:cxn ang="0">
                  <a:pos x="407" y="136"/>
                </a:cxn>
                <a:cxn ang="0">
                  <a:pos x="416" y="131"/>
                </a:cxn>
                <a:cxn ang="0">
                  <a:pos x="427" y="114"/>
                </a:cxn>
                <a:cxn ang="0">
                  <a:pos x="439" y="101"/>
                </a:cxn>
                <a:cxn ang="0">
                  <a:pos x="456" y="77"/>
                </a:cxn>
                <a:cxn ang="0">
                  <a:pos x="457" y="51"/>
                </a:cxn>
                <a:cxn ang="0">
                  <a:pos x="448" y="25"/>
                </a:cxn>
                <a:cxn ang="0">
                  <a:pos x="421" y="6"/>
                </a:cxn>
                <a:cxn ang="0">
                  <a:pos x="397" y="0"/>
                </a:cxn>
                <a:cxn ang="0">
                  <a:pos x="371" y="13"/>
                </a:cxn>
                <a:cxn ang="0">
                  <a:pos x="348" y="29"/>
                </a:cxn>
                <a:cxn ang="0">
                  <a:pos x="338" y="47"/>
                </a:cxn>
                <a:cxn ang="0">
                  <a:pos x="317" y="68"/>
                </a:cxn>
                <a:cxn ang="0">
                  <a:pos x="296" y="74"/>
                </a:cxn>
                <a:cxn ang="0">
                  <a:pos x="248" y="57"/>
                </a:cxn>
                <a:cxn ang="0">
                  <a:pos x="222" y="58"/>
                </a:cxn>
                <a:cxn ang="0">
                  <a:pos x="194" y="69"/>
                </a:cxn>
                <a:cxn ang="0">
                  <a:pos x="154" y="117"/>
                </a:cxn>
                <a:cxn ang="0">
                  <a:pos x="97" y="163"/>
                </a:cxn>
                <a:cxn ang="0">
                  <a:pos x="62" y="184"/>
                </a:cxn>
                <a:cxn ang="0">
                  <a:pos x="24" y="218"/>
                </a:cxn>
                <a:cxn ang="0">
                  <a:pos x="0" y="268"/>
                </a:cxn>
                <a:cxn ang="0">
                  <a:pos x="10" y="313"/>
                </a:cxn>
                <a:cxn ang="0">
                  <a:pos x="32" y="342"/>
                </a:cxn>
                <a:cxn ang="0">
                  <a:pos x="80" y="380"/>
                </a:cxn>
                <a:cxn ang="0">
                  <a:pos x="105" y="415"/>
                </a:cxn>
                <a:cxn ang="0">
                  <a:pos x="123" y="461"/>
                </a:cxn>
                <a:cxn ang="0">
                  <a:pos x="125" y="478"/>
                </a:cxn>
                <a:cxn ang="0">
                  <a:pos x="114" y="521"/>
                </a:cxn>
                <a:cxn ang="0">
                  <a:pos x="108" y="565"/>
                </a:cxn>
                <a:cxn ang="0">
                  <a:pos x="108" y="622"/>
                </a:cxn>
                <a:cxn ang="0">
                  <a:pos x="99" y="653"/>
                </a:cxn>
                <a:cxn ang="0">
                  <a:pos x="94" y="669"/>
                </a:cxn>
                <a:cxn ang="0">
                  <a:pos x="105" y="692"/>
                </a:cxn>
                <a:cxn ang="0">
                  <a:pos x="137" y="693"/>
                </a:cxn>
                <a:cxn ang="0">
                  <a:pos x="162" y="699"/>
                </a:cxn>
                <a:cxn ang="0">
                  <a:pos x="191" y="705"/>
                </a:cxn>
                <a:cxn ang="0">
                  <a:pos x="208" y="701"/>
                </a:cxn>
                <a:cxn ang="0">
                  <a:pos x="217" y="691"/>
                </a:cxn>
                <a:cxn ang="0">
                  <a:pos x="193" y="677"/>
                </a:cxn>
                <a:cxn ang="0">
                  <a:pos x="156" y="657"/>
                </a:cxn>
                <a:cxn ang="0">
                  <a:pos x="152" y="634"/>
                </a:cxn>
                <a:cxn ang="0">
                  <a:pos x="161" y="599"/>
                </a:cxn>
                <a:cxn ang="0">
                  <a:pos x="176" y="557"/>
                </a:cxn>
                <a:cxn ang="0">
                  <a:pos x="190" y="509"/>
                </a:cxn>
                <a:cxn ang="0">
                  <a:pos x="194" y="493"/>
                </a:cxn>
                <a:cxn ang="0">
                  <a:pos x="206" y="476"/>
                </a:cxn>
                <a:cxn ang="0">
                  <a:pos x="205" y="457"/>
                </a:cxn>
                <a:cxn ang="0">
                  <a:pos x="202" y="451"/>
                </a:cxn>
                <a:cxn ang="0">
                  <a:pos x="196" y="426"/>
                </a:cxn>
                <a:cxn ang="0">
                  <a:pos x="181" y="387"/>
                </a:cxn>
                <a:cxn ang="0">
                  <a:pos x="168" y="359"/>
                </a:cxn>
                <a:cxn ang="0">
                  <a:pos x="169" y="338"/>
                </a:cxn>
              </a:cxnLst>
              <a:rect l="0" t="0" r="r" b="b"/>
              <a:pathLst>
                <a:path w="459" h="706">
                  <a:moveTo>
                    <a:pt x="252" y="248"/>
                  </a:moveTo>
                  <a:lnTo>
                    <a:pt x="256" y="246"/>
                  </a:lnTo>
                  <a:lnTo>
                    <a:pt x="267" y="241"/>
                  </a:lnTo>
                  <a:lnTo>
                    <a:pt x="282" y="233"/>
                  </a:lnTo>
                  <a:lnTo>
                    <a:pt x="299" y="224"/>
                  </a:lnTo>
                  <a:lnTo>
                    <a:pt x="317" y="214"/>
                  </a:lnTo>
                  <a:lnTo>
                    <a:pt x="332" y="203"/>
                  </a:lnTo>
                  <a:lnTo>
                    <a:pt x="344" y="194"/>
                  </a:lnTo>
                  <a:lnTo>
                    <a:pt x="350" y="186"/>
                  </a:lnTo>
                  <a:lnTo>
                    <a:pt x="350" y="179"/>
                  </a:lnTo>
                  <a:lnTo>
                    <a:pt x="349" y="170"/>
                  </a:lnTo>
                  <a:lnTo>
                    <a:pt x="347" y="162"/>
                  </a:lnTo>
                  <a:lnTo>
                    <a:pt x="345" y="153"/>
                  </a:lnTo>
                  <a:lnTo>
                    <a:pt x="342" y="146"/>
                  </a:lnTo>
                  <a:lnTo>
                    <a:pt x="341" y="139"/>
                  </a:lnTo>
                  <a:lnTo>
                    <a:pt x="340" y="135"/>
                  </a:lnTo>
                  <a:lnTo>
                    <a:pt x="342" y="134"/>
                  </a:lnTo>
                  <a:lnTo>
                    <a:pt x="344" y="134"/>
                  </a:lnTo>
                  <a:lnTo>
                    <a:pt x="347" y="133"/>
                  </a:lnTo>
                  <a:lnTo>
                    <a:pt x="348" y="133"/>
                  </a:lnTo>
                  <a:lnTo>
                    <a:pt x="350" y="133"/>
                  </a:lnTo>
                  <a:lnTo>
                    <a:pt x="351" y="132"/>
                  </a:lnTo>
                  <a:lnTo>
                    <a:pt x="352" y="132"/>
                  </a:lnTo>
                  <a:lnTo>
                    <a:pt x="353" y="132"/>
                  </a:lnTo>
                  <a:lnTo>
                    <a:pt x="354" y="134"/>
                  </a:lnTo>
                  <a:lnTo>
                    <a:pt x="355" y="136"/>
                  </a:lnTo>
                  <a:lnTo>
                    <a:pt x="357" y="138"/>
                  </a:lnTo>
                  <a:lnTo>
                    <a:pt x="359" y="140"/>
                  </a:lnTo>
                  <a:lnTo>
                    <a:pt x="362" y="142"/>
                  </a:lnTo>
                  <a:lnTo>
                    <a:pt x="365" y="143"/>
                  </a:lnTo>
                  <a:lnTo>
                    <a:pt x="368" y="143"/>
                  </a:lnTo>
                  <a:lnTo>
                    <a:pt x="373" y="143"/>
                  </a:lnTo>
                  <a:lnTo>
                    <a:pt x="379" y="141"/>
                  </a:lnTo>
                  <a:lnTo>
                    <a:pt x="385" y="139"/>
                  </a:lnTo>
                  <a:lnTo>
                    <a:pt x="390" y="137"/>
                  </a:lnTo>
                  <a:lnTo>
                    <a:pt x="395" y="135"/>
                  </a:lnTo>
                  <a:lnTo>
                    <a:pt x="398" y="133"/>
                  </a:lnTo>
                  <a:lnTo>
                    <a:pt x="401" y="132"/>
                  </a:lnTo>
                  <a:lnTo>
                    <a:pt x="402" y="131"/>
                  </a:lnTo>
                  <a:lnTo>
                    <a:pt x="402" y="132"/>
                  </a:lnTo>
                  <a:lnTo>
                    <a:pt x="403" y="133"/>
                  </a:lnTo>
                  <a:lnTo>
                    <a:pt x="404" y="134"/>
                  </a:lnTo>
                  <a:lnTo>
                    <a:pt x="405" y="135"/>
                  </a:lnTo>
                  <a:lnTo>
                    <a:pt x="407" y="136"/>
                  </a:lnTo>
                  <a:lnTo>
                    <a:pt x="408" y="136"/>
                  </a:lnTo>
                  <a:lnTo>
                    <a:pt x="410" y="136"/>
                  </a:lnTo>
                  <a:lnTo>
                    <a:pt x="413" y="134"/>
                  </a:lnTo>
                  <a:lnTo>
                    <a:pt x="416" y="131"/>
                  </a:lnTo>
                  <a:lnTo>
                    <a:pt x="418" y="127"/>
                  </a:lnTo>
                  <a:lnTo>
                    <a:pt x="422" y="123"/>
                  </a:lnTo>
                  <a:lnTo>
                    <a:pt x="424" y="118"/>
                  </a:lnTo>
                  <a:lnTo>
                    <a:pt x="427" y="114"/>
                  </a:lnTo>
                  <a:lnTo>
                    <a:pt x="430" y="110"/>
                  </a:lnTo>
                  <a:lnTo>
                    <a:pt x="432" y="108"/>
                  </a:lnTo>
                  <a:lnTo>
                    <a:pt x="435" y="105"/>
                  </a:lnTo>
                  <a:lnTo>
                    <a:pt x="439" y="101"/>
                  </a:lnTo>
                  <a:lnTo>
                    <a:pt x="443" y="96"/>
                  </a:lnTo>
                  <a:lnTo>
                    <a:pt x="448" y="90"/>
                  </a:lnTo>
                  <a:lnTo>
                    <a:pt x="452" y="84"/>
                  </a:lnTo>
                  <a:lnTo>
                    <a:pt x="456" y="77"/>
                  </a:lnTo>
                  <a:lnTo>
                    <a:pt x="458" y="70"/>
                  </a:lnTo>
                  <a:lnTo>
                    <a:pt x="458" y="64"/>
                  </a:lnTo>
                  <a:lnTo>
                    <a:pt x="457" y="57"/>
                  </a:lnTo>
                  <a:lnTo>
                    <a:pt x="457" y="51"/>
                  </a:lnTo>
                  <a:lnTo>
                    <a:pt x="456" y="44"/>
                  </a:lnTo>
                  <a:lnTo>
                    <a:pt x="455" y="37"/>
                  </a:lnTo>
                  <a:lnTo>
                    <a:pt x="452" y="31"/>
                  </a:lnTo>
                  <a:lnTo>
                    <a:pt x="448" y="25"/>
                  </a:lnTo>
                  <a:lnTo>
                    <a:pt x="443" y="19"/>
                  </a:lnTo>
                  <a:lnTo>
                    <a:pt x="436" y="14"/>
                  </a:lnTo>
                  <a:lnTo>
                    <a:pt x="428" y="10"/>
                  </a:lnTo>
                  <a:lnTo>
                    <a:pt x="421" y="6"/>
                  </a:lnTo>
                  <a:lnTo>
                    <a:pt x="414" y="3"/>
                  </a:lnTo>
                  <a:lnTo>
                    <a:pt x="408" y="1"/>
                  </a:lnTo>
                  <a:lnTo>
                    <a:pt x="403" y="0"/>
                  </a:lnTo>
                  <a:lnTo>
                    <a:pt x="397" y="0"/>
                  </a:lnTo>
                  <a:lnTo>
                    <a:pt x="391" y="2"/>
                  </a:lnTo>
                  <a:lnTo>
                    <a:pt x="385" y="5"/>
                  </a:lnTo>
                  <a:lnTo>
                    <a:pt x="378" y="9"/>
                  </a:lnTo>
                  <a:lnTo>
                    <a:pt x="371" y="13"/>
                  </a:lnTo>
                  <a:lnTo>
                    <a:pt x="364" y="17"/>
                  </a:lnTo>
                  <a:lnTo>
                    <a:pt x="358" y="21"/>
                  </a:lnTo>
                  <a:lnTo>
                    <a:pt x="353" y="25"/>
                  </a:lnTo>
                  <a:lnTo>
                    <a:pt x="348" y="29"/>
                  </a:lnTo>
                  <a:lnTo>
                    <a:pt x="345" y="33"/>
                  </a:lnTo>
                  <a:lnTo>
                    <a:pt x="343" y="37"/>
                  </a:lnTo>
                  <a:lnTo>
                    <a:pt x="341" y="42"/>
                  </a:lnTo>
                  <a:lnTo>
                    <a:pt x="338" y="47"/>
                  </a:lnTo>
                  <a:lnTo>
                    <a:pt x="333" y="52"/>
                  </a:lnTo>
                  <a:lnTo>
                    <a:pt x="328" y="58"/>
                  </a:lnTo>
                  <a:lnTo>
                    <a:pt x="323" y="63"/>
                  </a:lnTo>
                  <a:lnTo>
                    <a:pt x="317" y="68"/>
                  </a:lnTo>
                  <a:lnTo>
                    <a:pt x="313" y="72"/>
                  </a:lnTo>
                  <a:lnTo>
                    <a:pt x="309" y="75"/>
                  </a:lnTo>
                  <a:lnTo>
                    <a:pt x="304" y="76"/>
                  </a:lnTo>
                  <a:lnTo>
                    <a:pt x="296" y="74"/>
                  </a:lnTo>
                  <a:lnTo>
                    <a:pt x="285" y="70"/>
                  </a:lnTo>
                  <a:lnTo>
                    <a:pt x="272" y="66"/>
                  </a:lnTo>
                  <a:lnTo>
                    <a:pt x="259" y="61"/>
                  </a:lnTo>
                  <a:lnTo>
                    <a:pt x="248" y="57"/>
                  </a:lnTo>
                  <a:lnTo>
                    <a:pt x="238" y="55"/>
                  </a:lnTo>
                  <a:lnTo>
                    <a:pt x="232" y="55"/>
                  </a:lnTo>
                  <a:lnTo>
                    <a:pt x="228" y="57"/>
                  </a:lnTo>
                  <a:lnTo>
                    <a:pt x="222" y="58"/>
                  </a:lnTo>
                  <a:lnTo>
                    <a:pt x="216" y="59"/>
                  </a:lnTo>
                  <a:lnTo>
                    <a:pt x="210" y="60"/>
                  </a:lnTo>
                  <a:lnTo>
                    <a:pt x="202" y="63"/>
                  </a:lnTo>
                  <a:lnTo>
                    <a:pt x="194" y="69"/>
                  </a:lnTo>
                  <a:lnTo>
                    <a:pt x="186" y="77"/>
                  </a:lnTo>
                  <a:lnTo>
                    <a:pt x="177" y="89"/>
                  </a:lnTo>
                  <a:lnTo>
                    <a:pt x="166" y="103"/>
                  </a:lnTo>
                  <a:lnTo>
                    <a:pt x="154" y="117"/>
                  </a:lnTo>
                  <a:lnTo>
                    <a:pt x="139" y="130"/>
                  </a:lnTo>
                  <a:lnTo>
                    <a:pt x="124" y="143"/>
                  </a:lnTo>
                  <a:lnTo>
                    <a:pt x="110" y="154"/>
                  </a:lnTo>
                  <a:lnTo>
                    <a:pt x="97" y="163"/>
                  </a:lnTo>
                  <a:lnTo>
                    <a:pt x="86" y="170"/>
                  </a:lnTo>
                  <a:lnTo>
                    <a:pt x="77" y="175"/>
                  </a:lnTo>
                  <a:lnTo>
                    <a:pt x="70" y="179"/>
                  </a:lnTo>
                  <a:lnTo>
                    <a:pt x="62" y="184"/>
                  </a:lnTo>
                  <a:lnTo>
                    <a:pt x="53" y="190"/>
                  </a:lnTo>
                  <a:lnTo>
                    <a:pt x="43" y="198"/>
                  </a:lnTo>
                  <a:lnTo>
                    <a:pt x="33" y="208"/>
                  </a:lnTo>
                  <a:lnTo>
                    <a:pt x="24" y="218"/>
                  </a:lnTo>
                  <a:lnTo>
                    <a:pt x="15" y="230"/>
                  </a:lnTo>
                  <a:lnTo>
                    <a:pt x="6" y="243"/>
                  </a:lnTo>
                  <a:lnTo>
                    <a:pt x="2" y="255"/>
                  </a:lnTo>
                  <a:lnTo>
                    <a:pt x="0" y="268"/>
                  </a:lnTo>
                  <a:lnTo>
                    <a:pt x="1" y="281"/>
                  </a:lnTo>
                  <a:lnTo>
                    <a:pt x="3" y="293"/>
                  </a:lnTo>
                  <a:lnTo>
                    <a:pt x="6" y="304"/>
                  </a:lnTo>
                  <a:lnTo>
                    <a:pt x="10" y="313"/>
                  </a:lnTo>
                  <a:lnTo>
                    <a:pt x="14" y="321"/>
                  </a:lnTo>
                  <a:lnTo>
                    <a:pt x="16" y="325"/>
                  </a:lnTo>
                  <a:lnTo>
                    <a:pt x="23" y="333"/>
                  </a:lnTo>
                  <a:lnTo>
                    <a:pt x="32" y="342"/>
                  </a:lnTo>
                  <a:lnTo>
                    <a:pt x="44" y="352"/>
                  </a:lnTo>
                  <a:lnTo>
                    <a:pt x="56" y="361"/>
                  </a:lnTo>
                  <a:lnTo>
                    <a:pt x="68" y="371"/>
                  </a:lnTo>
                  <a:lnTo>
                    <a:pt x="80" y="380"/>
                  </a:lnTo>
                  <a:lnTo>
                    <a:pt x="89" y="388"/>
                  </a:lnTo>
                  <a:lnTo>
                    <a:pt x="95" y="396"/>
                  </a:lnTo>
                  <a:lnTo>
                    <a:pt x="100" y="404"/>
                  </a:lnTo>
                  <a:lnTo>
                    <a:pt x="105" y="415"/>
                  </a:lnTo>
                  <a:lnTo>
                    <a:pt x="110" y="427"/>
                  </a:lnTo>
                  <a:lnTo>
                    <a:pt x="115" y="439"/>
                  </a:lnTo>
                  <a:lnTo>
                    <a:pt x="120" y="451"/>
                  </a:lnTo>
                  <a:lnTo>
                    <a:pt x="123" y="461"/>
                  </a:lnTo>
                  <a:lnTo>
                    <a:pt x="126" y="468"/>
                  </a:lnTo>
                  <a:lnTo>
                    <a:pt x="127" y="470"/>
                  </a:lnTo>
                  <a:lnTo>
                    <a:pt x="126" y="472"/>
                  </a:lnTo>
                  <a:lnTo>
                    <a:pt x="125" y="478"/>
                  </a:lnTo>
                  <a:lnTo>
                    <a:pt x="122" y="487"/>
                  </a:lnTo>
                  <a:lnTo>
                    <a:pt x="119" y="497"/>
                  </a:lnTo>
                  <a:lnTo>
                    <a:pt x="116" y="509"/>
                  </a:lnTo>
                  <a:lnTo>
                    <a:pt x="114" y="521"/>
                  </a:lnTo>
                  <a:lnTo>
                    <a:pt x="111" y="532"/>
                  </a:lnTo>
                  <a:lnTo>
                    <a:pt x="109" y="542"/>
                  </a:lnTo>
                  <a:lnTo>
                    <a:pt x="108" y="552"/>
                  </a:lnTo>
                  <a:lnTo>
                    <a:pt x="108" y="565"/>
                  </a:lnTo>
                  <a:lnTo>
                    <a:pt x="108" y="579"/>
                  </a:lnTo>
                  <a:lnTo>
                    <a:pt x="109" y="594"/>
                  </a:lnTo>
                  <a:lnTo>
                    <a:pt x="109" y="609"/>
                  </a:lnTo>
                  <a:lnTo>
                    <a:pt x="108" y="622"/>
                  </a:lnTo>
                  <a:lnTo>
                    <a:pt x="107" y="633"/>
                  </a:lnTo>
                  <a:lnTo>
                    <a:pt x="104" y="641"/>
                  </a:lnTo>
                  <a:lnTo>
                    <a:pt x="101" y="647"/>
                  </a:lnTo>
                  <a:lnTo>
                    <a:pt x="99" y="653"/>
                  </a:lnTo>
                  <a:lnTo>
                    <a:pt x="97" y="658"/>
                  </a:lnTo>
                  <a:lnTo>
                    <a:pt x="96" y="663"/>
                  </a:lnTo>
                  <a:lnTo>
                    <a:pt x="95" y="666"/>
                  </a:lnTo>
                  <a:lnTo>
                    <a:pt x="94" y="669"/>
                  </a:lnTo>
                  <a:lnTo>
                    <a:pt x="94" y="671"/>
                  </a:lnTo>
                  <a:lnTo>
                    <a:pt x="99" y="692"/>
                  </a:lnTo>
                  <a:lnTo>
                    <a:pt x="100" y="692"/>
                  </a:lnTo>
                  <a:lnTo>
                    <a:pt x="105" y="692"/>
                  </a:lnTo>
                  <a:lnTo>
                    <a:pt x="111" y="692"/>
                  </a:lnTo>
                  <a:lnTo>
                    <a:pt x="120" y="692"/>
                  </a:lnTo>
                  <a:lnTo>
                    <a:pt x="128" y="692"/>
                  </a:lnTo>
                  <a:lnTo>
                    <a:pt x="137" y="693"/>
                  </a:lnTo>
                  <a:lnTo>
                    <a:pt x="144" y="694"/>
                  </a:lnTo>
                  <a:lnTo>
                    <a:pt x="150" y="695"/>
                  </a:lnTo>
                  <a:lnTo>
                    <a:pt x="155" y="697"/>
                  </a:lnTo>
                  <a:lnTo>
                    <a:pt x="162" y="699"/>
                  </a:lnTo>
                  <a:lnTo>
                    <a:pt x="169" y="701"/>
                  </a:lnTo>
                  <a:lnTo>
                    <a:pt x="177" y="702"/>
                  </a:lnTo>
                  <a:lnTo>
                    <a:pt x="184" y="704"/>
                  </a:lnTo>
                  <a:lnTo>
                    <a:pt x="191" y="705"/>
                  </a:lnTo>
                  <a:lnTo>
                    <a:pt x="197" y="705"/>
                  </a:lnTo>
                  <a:lnTo>
                    <a:pt x="201" y="704"/>
                  </a:lnTo>
                  <a:lnTo>
                    <a:pt x="204" y="703"/>
                  </a:lnTo>
                  <a:lnTo>
                    <a:pt x="208" y="701"/>
                  </a:lnTo>
                  <a:lnTo>
                    <a:pt x="212" y="699"/>
                  </a:lnTo>
                  <a:lnTo>
                    <a:pt x="215" y="696"/>
                  </a:lnTo>
                  <a:lnTo>
                    <a:pt x="217" y="694"/>
                  </a:lnTo>
                  <a:lnTo>
                    <a:pt x="217" y="691"/>
                  </a:lnTo>
                  <a:lnTo>
                    <a:pt x="215" y="688"/>
                  </a:lnTo>
                  <a:lnTo>
                    <a:pt x="210" y="685"/>
                  </a:lnTo>
                  <a:lnTo>
                    <a:pt x="202" y="681"/>
                  </a:lnTo>
                  <a:lnTo>
                    <a:pt x="193" y="677"/>
                  </a:lnTo>
                  <a:lnTo>
                    <a:pt x="183" y="673"/>
                  </a:lnTo>
                  <a:lnTo>
                    <a:pt x="173" y="668"/>
                  </a:lnTo>
                  <a:lnTo>
                    <a:pt x="163" y="662"/>
                  </a:lnTo>
                  <a:lnTo>
                    <a:pt x="156" y="657"/>
                  </a:lnTo>
                  <a:lnTo>
                    <a:pt x="151" y="651"/>
                  </a:lnTo>
                  <a:lnTo>
                    <a:pt x="150" y="646"/>
                  </a:lnTo>
                  <a:lnTo>
                    <a:pt x="151" y="640"/>
                  </a:lnTo>
                  <a:lnTo>
                    <a:pt x="152" y="634"/>
                  </a:lnTo>
                  <a:lnTo>
                    <a:pt x="154" y="626"/>
                  </a:lnTo>
                  <a:lnTo>
                    <a:pt x="156" y="618"/>
                  </a:lnTo>
                  <a:lnTo>
                    <a:pt x="158" y="609"/>
                  </a:lnTo>
                  <a:lnTo>
                    <a:pt x="161" y="599"/>
                  </a:lnTo>
                  <a:lnTo>
                    <a:pt x="164" y="589"/>
                  </a:lnTo>
                  <a:lnTo>
                    <a:pt x="168" y="580"/>
                  </a:lnTo>
                  <a:lnTo>
                    <a:pt x="172" y="569"/>
                  </a:lnTo>
                  <a:lnTo>
                    <a:pt x="176" y="557"/>
                  </a:lnTo>
                  <a:lnTo>
                    <a:pt x="180" y="544"/>
                  </a:lnTo>
                  <a:lnTo>
                    <a:pt x="184" y="531"/>
                  </a:lnTo>
                  <a:lnTo>
                    <a:pt x="187" y="519"/>
                  </a:lnTo>
                  <a:lnTo>
                    <a:pt x="190" y="509"/>
                  </a:lnTo>
                  <a:lnTo>
                    <a:pt x="191" y="502"/>
                  </a:lnTo>
                  <a:lnTo>
                    <a:pt x="192" y="498"/>
                  </a:lnTo>
                  <a:lnTo>
                    <a:pt x="192" y="496"/>
                  </a:lnTo>
                  <a:lnTo>
                    <a:pt x="194" y="493"/>
                  </a:lnTo>
                  <a:lnTo>
                    <a:pt x="197" y="489"/>
                  </a:lnTo>
                  <a:lnTo>
                    <a:pt x="201" y="485"/>
                  </a:lnTo>
                  <a:lnTo>
                    <a:pt x="204" y="481"/>
                  </a:lnTo>
                  <a:lnTo>
                    <a:pt x="206" y="476"/>
                  </a:lnTo>
                  <a:lnTo>
                    <a:pt x="207" y="471"/>
                  </a:lnTo>
                  <a:lnTo>
                    <a:pt x="207" y="465"/>
                  </a:lnTo>
                  <a:lnTo>
                    <a:pt x="206" y="460"/>
                  </a:lnTo>
                  <a:lnTo>
                    <a:pt x="205" y="457"/>
                  </a:lnTo>
                  <a:lnTo>
                    <a:pt x="204" y="455"/>
                  </a:lnTo>
                  <a:lnTo>
                    <a:pt x="203" y="453"/>
                  </a:lnTo>
                  <a:lnTo>
                    <a:pt x="202" y="452"/>
                  </a:lnTo>
                  <a:lnTo>
                    <a:pt x="202" y="451"/>
                  </a:lnTo>
                  <a:lnTo>
                    <a:pt x="202" y="450"/>
                  </a:lnTo>
                  <a:lnTo>
                    <a:pt x="201" y="448"/>
                  </a:lnTo>
                  <a:lnTo>
                    <a:pt x="199" y="437"/>
                  </a:lnTo>
                  <a:lnTo>
                    <a:pt x="196" y="426"/>
                  </a:lnTo>
                  <a:lnTo>
                    <a:pt x="193" y="415"/>
                  </a:lnTo>
                  <a:lnTo>
                    <a:pt x="189" y="405"/>
                  </a:lnTo>
                  <a:lnTo>
                    <a:pt x="185" y="395"/>
                  </a:lnTo>
                  <a:lnTo>
                    <a:pt x="181" y="387"/>
                  </a:lnTo>
                  <a:lnTo>
                    <a:pt x="177" y="379"/>
                  </a:lnTo>
                  <a:lnTo>
                    <a:pt x="174" y="374"/>
                  </a:lnTo>
                  <a:lnTo>
                    <a:pt x="170" y="366"/>
                  </a:lnTo>
                  <a:lnTo>
                    <a:pt x="168" y="359"/>
                  </a:lnTo>
                  <a:lnTo>
                    <a:pt x="167" y="352"/>
                  </a:lnTo>
                  <a:lnTo>
                    <a:pt x="167" y="346"/>
                  </a:lnTo>
                  <a:lnTo>
                    <a:pt x="168" y="341"/>
                  </a:lnTo>
                  <a:lnTo>
                    <a:pt x="169" y="338"/>
                  </a:lnTo>
                  <a:lnTo>
                    <a:pt x="170" y="335"/>
                  </a:lnTo>
                  <a:lnTo>
                    <a:pt x="170" y="334"/>
                  </a:lnTo>
                  <a:lnTo>
                    <a:pt x="252" y="248"/>
                  </a:lnTo>
                </a:path>
              </a:pathLst>
            </a:custGeom>
            <a:solidFill>
              <a:srgbClr val="00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38" name="Freeform 6"/>
            <p:cNvSpPr>
              <a:spLocks/>
            </p:cNvSpPr>
            <p:nvPr/>
          </p:nvSpPr>
          <p:spPr bwMode="auto">
            <a:xfrm>
              <a:off x="1586" y="2767"/>
              <a:ext cx="181" cy="352"/>
            </a:xfrm>
            <a:custGeom>
              <a:avLst/>
              <a:gdLst/>
              <a:ahLst/>
              <a:cxnLst>
                <a:cxn ang="0">
                  <a:pos x="180" y="351"/>
                </a:cxn>
                <a:cxn ang="0">
                  <a:pos x="180" y="107"/>
                </a:cxn>
                <a:cxn ang="0">
                  <a:pos x="0" y="0"/>
                </a:cxn>
                <a:cxn ang="0">
                  <a:pos x="0" y="244"/>
                </a:cxn>
                <a:cxn ang="0">
                  <a:pos x="180" y="351"/>
                </a:cxn>
              </a:cxnLst>
              <a:rect l="0" t="0" r="r" b="b"/>
              <a:pathLst>
                <a:path w="181" h="352">
                  <a:moveTo>
                    <a:pt x="180" y="351"/>
                  </a:moveTo>
                  <a:lnTo>
                    <a:pt x="180" y="107"/>
                  </a:lnTo>
                  <a:lnTo>
                    <a:pt x="0" y="0"/>
                  </a:lnTo>
                  <a:lnTo>
                    <a:pt x="0" y="244"/>
                  </a:lnTo>
                  <a:lnTo>
                    <a:pt x="180" y="351"/>
                  </a:lnTo>
                </a:path>
              </a:pathLst>
            </a:custGeom>
            <a:solidFill>
              <a:srgbClr val="FF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39" name="Freeform 7"/>
            <p:cNvSpPr>
              <a:spLocks/>
            </p:cNvSpPr>
            <p:nvPr/>
          </p:nvSpPr>
          <p:spPr bwMode="auto">
            <a:xfrm>
              <a:off x="1765" y="2797"/>
              <a:ext cx="253" cy="322"/>
            </a:xfrm>
            <a:custGeom>
              <a:avLst/>
              <a:gdLst/>
              <a:ahLst/>
              <a:cxnLst>
                <a:cxn ang="0">
                  <a:pos x="0" y="321"/>
                </a:cxn>
                <a:cxn ang="0">
                  <a:pos x="0" y="77"/>
                </a:cxn>
                <a:cxn ang="0">
                  <a:pos x="252" y="0"/>
                </a:cxn>
                <a:cxn ang="0">
                  <a:pos x="252" y="244"/>
                </a:cxn>
                <a:cxn ang="0">
                  <a:pos x="0" y="321"/>
                </a:cxn>
              </a:cxnLst>
              <a:rect l="0" t="0" r="r" b="b"/>
              <a:pathLst>
                <a:path w="253" h="322">
                  <a:moveTo>
                    <a:pt x="0" y="321"/>
                  </a:moveTo>
                  <a:lnTo>
                    <a:pt x="0" y="77"/>
                  </a:lnTo>
                  <a:lnTo>
                    <a:pt x="252" y="0"/>
                  </a:lnTo>
                  <a:lnTo>
                    <a:pt x="252" y="244"/>
                  </a:lnTo>
                  <a:lnTo>
                    <a:pt x="0" y="321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40" name="Freeform 8"/>
            <p:cNvSpPr>
              <a:spLocks/>
            </p:cNvSpPr>
            <p:nvPr/>
          </p:nvSpPr>
          <p:spPr bwMode="auto">
            <a:xfrm>
              <a:off x="1590" y="2687"/>
              <a:ext cx="428" cy="189"/>
            </a:xfrm>
            <a:custGeom>
              <a:avLst/>
              <a:gdLst/>
              <a:ahLst/>
              <a:cxnLst>
                <a:cxn ang="0">
                  <a:pos x="179" y="188"/>
                </a:cxn>
                <a:cxn ang="0">
                  <a:pos x="0" y="77"/>
                </a:cxn>
                <a:cxn ang="0">
                  <a:pos x="248" y="0"/>
                </a:cxn>
                <a:cxn ang="0">
                  <a:pos x="427" y="111"/>
                </a:cxn>
                <a:cxn ang="0">
                  <a:pos x="179" y="188"/>
                </a:cxn>
              </a:cxnLst>
              <a:rect l="0" t="0" r="r" b="b"/>
              <a:pathLst>
                <a:path w="428" h="189">
                  <a:moveTo>
                    <a:pt x="179" y="188"/>
                  </a:moveTo>
                  <a:lnTo>
                    <a:pt x="0" y="77"/>
                  </a:lnTo>
                  <a:lnTo>
                    <a:pt x="248" y="0"/>
                  </a:lnTo>
                  <a:lnTo>
                    <a:pt x="427" y="111"/>
                  </a:lnTo>
                  <a:lnTo>
                    <a:pt x="179" y="188"/>
                  </a:lnTo>
                </a:path>
              </a:pathLst>
            </a:custGeom>
            <a:solidFill>
              <a:srgbClr val="996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41" name="Freeform 9"/>
            <p:cNvSpPr>
              <a:spLocks/>
            </p:cNvSpPr>
            <p:nvPr/>
          </p:nvSpPr>
          <p:spPr bwMode="auto">
            <a:xfrm>
              <a:off x="1504" y="2764"/>
              <a:ext cx="258" cy="166"/>
            </a:xfrm>
            <a:custGeom>
              <a:avLst/>
              <a:gdLst/>
              <a:ahLst/>
              <a:cxnLst>
                <a:cxn ang="0">
                  <a:pos x="171" y="165"/>
                </a:cxn>
                <a:cxn ang="0">
                  <a:pos x="0" y="56"/>
                </a:cxn>
                <a:cxn ang="0">
                  <a:pos x="86" y="0"/>
                </a:cxn>
                <a:cxn ang="0">
                  <a:pos x="257" y="109"/>
                </a:cxn>
                <a:cxn ang="0">
                  <a:pos x="171" y="165"/>
                </a:cxn>
              </a:cxnLst>
              <a:rect l="0" t="0" r="r" b="b"/>
              <a:pathLst>
                <a:path w="258" h="166">
                  <a:moveTo>
                    <a:pt x="171" y="165"/>
                  </a:moveTo>
                  <a:lnTo>
                    <a:pt x="0" y="56"/>
                  </a:lnTo>
                  <a:lnTo>
                    <a:pt x="86" y="0"/>
                  </a:lnTo>
                  <a:lnTo>
                    <a:pt x="257" y="109"/>
                  </a:lnTo>
                  <a:lnTo>
                    <a:pt x="171" y="165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42" name="Freeform 10"/>
            <p:cNvSpPr>
              <a:spLocks/>
            </p:cNvSpPr>
            <p:nvPr/>
          </p:nvSpPr>
          <p:spPr bwMode="auto">
            <a:xfrm>
              <a:off x="1765" y="2796"/>
              <a:ext cx="305" cy="147"/>
            </a:xfrm>
            <a:custGeom>
              <a:avLst/>
              <a:gdLst/>
              <a:ahLst/>
              <a:cxnLst>
                <a:cxn ang="0">
                  <a:pos x="56" y="146"/>
                </a:cxn>
                <a:cxn ang="0">
                  <a:pos x="0" y="77"/>
                </a:cxn>
                <a:cxn ang="0">
                  <a:pos x="248" y="0"/>
                </a:cxn>
                <a:cxn ang="0">
                  <a:pos x="304" y="69"/>
                </a:cxn>
                <a:cxn ang="0">
                  <a:pos x="56" y="146"/>
                </a:cxn>
              </a:cxnLst>
              <a:rect l="0" t="0" r="r" b="b"/>
              <a:pathLst>
                <a:path w="305" h="147">
                  <a:moveTo>
                    <a:pt x="56" y="146"/>
                  </a:moveTo>
                  <a:lnTo>
                    <a:pt x="0" y="77"/>
                  </a:lnTo>
                  <a:lnTo>
                    <a:pt x="248" y="0"/>
                  </a:lnTo>
                  <a:lnTo>
                    <a:pt x="304" y="69"/>
                  </a:lnTo>
                  <a:lnTo>
                    <a:pt x="56" y="146"/>
                  </a:lnTo>
                </a:path>
              </a:pathLst>
            </a:custGeom>
            <a:solidFill>
              <a:srgbClr val="FF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43" name="Freeform 11"/>
            <p:cNvSpPr>
              <a:spLocks/>
            </p:cNvSpPr>
            <p:nvPr/>
          </p:nvSpPr>
          <p:spPr bwMode="auto">
            <a:xfrm>
              <a:off x="1838" y="2685"/>
              <a:ext cx="257" cy="116"/>
            </a:xfrm>
            <a:custGeom>
              <a:avLst/>
              <a:gdLst/>
              <a:ahLst/>
              <a:cxnLst>
                <a:cxn ang="0">
                  <a:pos x="179" y="111"/>
                </a:cxn>
                <a:cxn ang="0">
                  <a:pos x="0" y="0"/>
                </a:cxn>
                <a:cxn ang="0">
                  <a:pos x="77" y="4"/>
                </a:cxn>
                <a:cxn ang="0">
                  <a:pos x="256" y="115"/>
                </a:cxn>
                <a:cxn ang="0">
                  <a:pos x="179" y="111"/>
                </a:cxn>
              </a:cxnLst>
              <a:rect l="0" t="0" r="r" b="b"/>
              <a:pathLst>
                <a:path w="257" h="116">
                  <a:moveTo>
                    <a:pt x="179" y="111"/>
                  </a:moveTo>
                  <a:lnTo>
                    <a:pt x="0" y="0"/>
                  </a:lnTo>
                  <a:lnTo>
                    <a:pt x="77" y="4"/>
                  </a:lnTo>
                  <a:lnTo>
                    <a:pt x="256" y="115"/>
                  </a:lnTo>
                  <a:lnTo>
                    <a:pt x="179" y="111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44" name="Freeform 12"/>
            <p:cNvSpPr>
              <a:spLocks/>
            </p:cNvSpPr>
            <p:nvPr/>
          </p:nvSpPr>
          <p:spPr bwMode="auto">
            <a:xfrm>
              <a:off x="1521" y="2685"/>
              <a:ext cx="318" cy="78"/>
            </a:xfrm>
            <a:custGeom>
              <a:avLst/>
              <a:gdLst/>
              <a:ahLst/>
              <a:cxnLst>
                <a:cxn ang="0">
                  <a:pos x="69" y="77"/>
                </a:cxn>
                <a:cxn ang="0">
                  <a:pos x="0" y="77"/>
                </a:cxn>
                <a:cxn ang="0">
                  <a:pos x="248" y="0"/>
                </a:cxn>
                <a:cxn ang="0">
                  <a:pos x="317" y="0"/>
                </a:cxn>
                <a:cxn ang="0">
                  <a:pos x="69" y="77"/>
                </a:cxn>
              </a:cxnLst>
              <a:rect l="0" t="0" r="r" b="b"/>
              <a:pathLst>
                <a:path w="318" h="78">
                  <a:moveTo>
                    <a:pt x="69" y="77"/>
                  </a:moveTo>
                  <a:lnTo>
                    <a:pt x="0" y="77"/>
                  </a:lnTo>
                  <a:lnTo>
                    <a:pt x="248" y="0"/>
                  </a:lnTo>
                  <a:lnTo>
                    <a:pt x="317" y="0"/>
                  </a:lnTo>
                  <a:lnTo>
                    <a:pt x="69" y="77"/>
                  </a:lnTo>
                </a:path>
              </a:pathLst>
            </a:custGeom>
            <a:solidFill>
              <a:srgbClr val="FF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45" name="Freeform 13"/>
            <p:cNvSpPr>
              <a:spLocks/>
            </p:cNvSpPr>
            <p:nvPr/>
          </p:nvSpPr>
          <p:spPr bwMode="auto">
            <a:xfrm>
              <a:off x="1315" y="2627"/>
              <a:ext cx="169" cy="416"/>
            </a:xfrm>
            <a:custGeom>
              <a:avLst/>
              <a:gdLst/>
              <a:ahLst/>
              <a:cxnLst>
                <a:cxn ang="0">
                  <a:pos x="75" y="20"/>
                </a:cxn>
                <a:cxn ang="0">
                  <a:pos x="73" y="73"/>
                </a:cxn>
                <a:cxn ang="0">
                  <a:pos x="76" y="128"/>
                </a:cxn>
                <a:cxn ang="0">
                  <a:pos x="79" y="165"/>
                </a:cxn>
                <a:cxn ang="0">
                  <a:pos x="79" y="172"/>
                </a:cxn>
                <a:cxn ang="0">
                  <a:pos x="71" y="185"/>
                </a:cxn>
                <a:cxn ang="0">
                  <a:pos x="61" y="205"/>
                </a:cxn>
                <a:cxn ang="0">
                  <a:pos x="50" y="227"/>
                </a:cxn>
                <a:cxn ang="0">
                  <a:pos x="43" y="245"/>
                </a:cxn>
                <a:cxn ang="0">
                  <a:pos x="36" y="272"/>
                </a:cxn>
                <a:cxn ang="0">
                  <a:pos x="30" y="301"/>
                </a:cxn>
                <a:cxn ang="0">
                  <a:pos x="22" y="324"/>
                </a:cxn>
                <a:cxn ang="0">
                  <a:pos x="13" y="336"/>
                </a:cxn>
                <a:cxn ang="0">
                  <a:pos x="6" y="346"/>
                </a:cxn>
                <a:cxn ang="0">
                  <a:pos x="3" y="353"/>
                </a:cxn>
                <a:cxn ang="0">
                  <a:pos x="1" y="358"/>
                </a:cxn>
                <a:cxn ang="0">
                  <a:pos x="2" y="380"/>
                </a:cxn>
                <a:cxn ang="0">
                  <a:pos x="13" y="382"/>
                </a:cxn>
                <a:cxn ang="0">
                  <a:pos x="29" y="386"/>
                </a:cxn>
                <a:cxn ang="0">
                  <a:pos x="44" y="392"/>
                </a:cxn>
                <a:cxn ang="0">
                  <a:pos x="54" y="397"/>
                </a:cxn>
                <a:cxn ang="0">
                  <a:pos x="67" y="404"/>
                </a:cxn>
                <a:cxn ang="0">
                  <a:pos x="81" y="411"/>
                </a:cxn>
                <a:cxn ang="0">
                  <a:pos x="93" y="415"/>
                </a:cxn>
                <a:cxn ang="0">
                  <a:pos x="101" y="415"/>
                </a:cxn>
                <a:cxn ang="0">
                  <a:pos x="109" y="413"/>
                </a:cxn>
                <a:cxn ang="0">
                  <a:pos x="115" y="409"/>
                </a:cxn>
                <a:cxn ang="0">
                  <a:pos x="115" y="402"/>
                </a:cxn>
                <a:cxn ang="0">
                  <a:pos x="104" y="393"/>
                </a:cxn>
                <a:cxn ang="0">
                  <a:pos x="87" y="380"/>
                </a:cxn>
                <a:cxn ang="0">
                  <a:pos x="70" y="365"/>
                </a:cxn>
                <a:cxn ang="0">
                  <a:pos x="61" y="352"/>
                </a:cxn>
                <a:cxn ang="0">
                  <a:pos x="63" y="341"/>
                </a:cxn>
                <a:cxn ang="0">
                  <a:pos x="69" y="328"/>
                </a:cxn>
                <a:cxn ang="0">
                  <a:pos x="78" y="312"/>
                </a:cxn>
                <a:cxn ang="0">
                  <a:pos x="88" y="295"/>
                </a:cxn>
                <a:cxn ang="0">
                  <a:pos x="100" y="277"/>
                </a:cxn>
                <a:cxn ang="0">
                  <a:pos x="114" y="254"/>
                </a:cxn>
                <a:cxn ang="0">
                  <a:pos x="127" y="232"/>
                </a:cxn>
                <a:cxn ang="0">
                  <a:pos x="135" y="216"/>
                </a:cxn>
                <a:cxn ang="0">
                  <a:pos x="137" y="210"/>
                </a:cxn>
                <a:cxn ang="0">
                  <a:pos x="144" y="205"/>
                </a:cxn>
                <a:cxn ang="0">
                  <a:pos x="152" y="199"/>
                </a:cxn>
                <a:cxn ang="0">
                  <a:pos x="158" y="190"/>
                </a:cxn>
                <a:cxn ang="0">
                  <a:pos x="159" y="179"/>
                </a:cxn>
                <a:cxn ang="0">
                  <a:pos x="158" y="173"/>
                </a:cxn>
                <a:cxn ang="0">
                  <a:pos x="157" y="171"/>
                </a:cxn>
                <a:cxn ang="0">
                  <a:pos x="157" y="168"/>
                </a:cxn>
                <a:cxn ang="0">
                  <a:pos x="159" y="154"/>
                </a:cxn>
                <a:cxn ang="0">
                  <a:pos x="163" y="128"/>
                </a:cxn>
                <a:cxn ang="0">
                  <a:pos x="167" y="103"/>
                </a:cxn>
                <a:cxn ang="0">
                  <a:pos x="168" y="83"/>
                </a:cxn>
                <a:cxn ang="0">
                  <a:pos x="79" y="0"/>
                </a:cxn>
              </a:cxnLst>
              <a:rect l="0" t="0" r="r" b="b"/>
              <a:pathLst>
                <a:path w="169" h="416">
                  <a:moveTo>
                    <a:pt x="79" y="0"/>
                  </a:moveTo>
                  <a:lnTo>
                    <a:pt x="75" y="20"/>
                  </a:lnTo>
                  <a:lnTo>
                    <a:pt x="73" y="45"/>
                  </a:lnTo>
                  <a:lnTo>
                    <a:pt x="73" y="73"/>
                  </a:lnTo>
                  <a:lnTo>
                    <a:pt x="74" y="101"/>
                  </a:lnTo>
                  <a:lnTo>
                    <a:pt x="76" y="128"/>
                  </a:lnTo>
                  <a:lnTo>
                    <a:pt x="78" y="150"/>
                  </a:lnTo>
                  <a:lnTo>
                    <a:pt x="79" y="165"/>
                  </a:lnTo>
                  <a:lnTo>
                    <a:pt x="80" y="170"/>
                  </a:lnTo>
                  <a:lnTo>
                    <a:pt x="79" y="172"/>
                  </a:lnTo>
                  <a:lnTo>
                    <a:pt x="76" y="177"/>
                  </a:lnTo>
                  <a:lnTo>
                    <a:pt x="71" y="185"/>
                  </a:lnTo>
                  <a:lnTo>
                    <a:pt x="66" y="195"/>
                  </a:lnTo>
                  <a:lnTo>
                    <a:pt x="61" y="205"/>
                  </a:lnTo>
                  <a:lnTo>
                    <a:pt x="55" y="216"/>
                  </a:lnTo>
                  <a:lnTo>
                    <a:pt x="50" y="227"/>
                  </a:lnTo>
                  <a:lnTo>
                    <a:pt x="46" y="236"/>
                  </a:lnTo>
                  <a:lnTo>
                    <a:pt x="43" y="245"/>
                  </a:lnTo>
                  <a:lnTo>
                    <a:pt x="39" y="258"/>
                  </a:lnTo>
                  <a:lnTo>
                    <a:pt x="36" y="272"/>
                  </a:lnTo>
                  <a:lnTo>
                    <a:pt x="33" y="287"/>
                  </a:lnTo>
                  <a:lnTo>
                    <a:pt x="30" y="301"/>
                  </a:lnTo>
                  <a:lnTo>
                    <a:pt x="26" y="314"/>
                  </a:lnTo>
                  <a:lnTo>
                    <a:pt x="22" y="324"/>
                  </a:lnTo>
                  <a:lnTo>
                    <a:pt x="17" y="331"/>
                  </a:lnTo>
                  <a:lnTo>
                    <a:pt x="13" y="336"/>
                  </a:lnTo>
                  <a:lnTo>
                    <a:pt x="9" y="341"/>
                  </a:lnTo>
                  <a:lnTo>
                    <a:pt x="6" y="346"/>
                  </a:lnTo>
                  <a:lnTo>
                    <a:pt x="4" y="350"/>
                  </a:lnTo>
                  <a:lnTo>
                    <a:pt x="3" y="353"/>
                  </a:lnTo>
                  <a:lnTo>
                    <a:pt x="2" y="356"/>
                  </a:lnTo>
                  <a:lnTo>
                    <a:pt x="1" y="358"/>
                  </a:lnTo>
                  <a:lnTo>
                    <a:pt x="0" y="379"/>
                  </a:lnTo>
                  <a:lnTo>
                    <a:pt x="2" y="380"/>
                  </a:lnTo>
                  <a:lnTo>
                    <a:pt x="6" y="381"/>
                  </a:lnTo>
                  <a:lnTo>
                    <a:pt x="13" y="382"/>
                  </a:lnTo>
                  <a:lnTo>
                    <a:pt x="21" y="384"/>
                  </a:lnTo>
                  <a:lnTo>
                    <a:pt x="29" y="386"/>
                  </a:lnTo>
                  <a:lnTo>
                    <a:pt x="37" y="389"/>
                  </a:lnTo>
                  <a:lnTo>
                    <a:pt x="44" y="392"/>
                  </a:lnTo>
                  <a:lnTo>
                    <a:pt x="49" y="394"/>
                  </a:lnTo>
                  <a:lnTo>
                    <a:pt x="54" y="397"/>
                  </a:lnTo>
                  <a:lnTo>
                    <a:pt x="60" y="401"/>
                  </a:lnTo>
                  <a:lnTo>
                    <a:pt x="67" y="404"/>
                  </a:lnTo>
                  <a:lnTo>
                    <a:pt x="74" y="408"/>
                  </a:lnTo>
                  <a:lnTo>
                    <a:pt x="81" y="411"/>
                  </a:lnTo>
                  <a:lnTo>
                    <a:pt x="87" y="413"/>
                  </a:lnTo>
                  <a:lnTo>
                    <a:pt x="93" y="415"/>
                  </a:lnTo>
                  <a:lnTo>
                    <a:pt x="97" y="415"/>
                  </a:lnTo>
                  <a:lnTo>
                    <a:pt x="101" y="415"/>
                  </a:lnTo>
                  <a:lnTo>
                    <a:pt x="105" y="414"/>
                  </a:lnTo>
                  <a:lnTo>
                    <a:pt x="109" y="413"/>
                  </a:lnTo>
                  <a:lnTo>
                    <a:pt x="113" y="411"/>
                  </a:lnTo>
                  <a:lnTo>
                    <a:pt x="115" y="409"/>
                  </a:lnTo>
                  <a:lnTo>
                    <a:pt x="116" y="406"/>
                  </a:lnTo>
                  <a:lnTo>
                    <a:pt x="115" y="402"/>
                  </a:lnTo>
                  <a:lnTo>
                    <a:pt x="110" y="398"/>
                  </a:lnTo>
                  <a:lnTo>
                    <a:pt x="104" y="393"/>
                  </a:lnTo>
                  <a:lnTo>
                    <a:pt x="95" y="387"/>
                  </a:lnTo>
                  <a:lnTo>
                    <a:pt x="87" y="380"/>
                  </a:lnTo>
                  <a:lnTo>
                    <a:pt x="78" y="373"/>
                  </a:lnTo>
                  <a:lnTo>
                    <a:pt x="70" y="365"/>
                  </a:lnTo>
                  <a:lnTo>
                    <a:pt x="64" y="358"/>
                  </a:lnTo>
                  <a:lnTo>
                    <a:pt x="61" y="352"/>
                  </a:lnTo>
                  <a:lnTo>
                    <a:pt x="61" y="347"/>
                  </a:lnTo>
                  <a:lnTo>
                    <a:pt x="63" y="341"/>
                  </a:lnTo>
                  <a:lnTo>
                    <a:pt x="66" y="335"/>
                  </a:lnTo>
                  <a:lnTo>
                    <a:pt x="69" y="328"/>
                  </a:lnTo>
                  <a:lnTo>
                    <a:pt x="73" y="320"/>
                  </a:lnTo>
                  <a:lnTo>
                    <a:pt x="78" y="312"/>
                  </a:lnTo>
                  <a:lnTo>
                    <a:pt x="82" y="304"/>
                  </a:lnTo>
                  <a:lnTo>
                    <a:pt x="88" y="295"/>
                  </a:lnTo>
                  <a:lnTo>
                    <a:pt x="94" y="286"/>
                  </a:lnTo>
                  <a:lnTo>
                    <a:pt x="100" y="277"/>
                  </a:lnTo>
                  <a:lnTo>
                    <a:pt x="107" y="266"/>
                  </a:lnTo>
                  <a:lnTo>
                    <a:pt x="114" y="254"/>
                  </a:lnTo>
                  <a:lnTo>
                    <a:pt x="121" y="243"/>
                  </a:lnTo>
                  <a:lnTo>
                    <a:pt x="127" y="232"/>
                  </a:lnTo>
                  <a:lnTo>
                    <a:pt x="132" y="223"/>
                  </a:lnTo>
                  <a:lnTo>
                    <a:pt x="135" y="216"/>
                  </a:lnTo>
                  <a:lnTo>
                    <a:pt x="136" y="212"/>
                  </a:lnTo>
                  <a:lnTo>
                    <a:pt x="137" y="210"/>
                  </a:lnTo>
                  <a:lnTo>
                    <a:pt x="140" y="208"/>
                  </a:lnTo>
                  <a:lnTo>
                    <a:pt x="144" y="205"/>
                  </a:lnTo>
                  <a:lnTo>
                    <a:pt x="148" y="202"/>
                  </a:lnTo>
                  <a:lnTo>
                    <a:pt x="152" y="199"/>
                  </a:lnTo>
                  <a:lnTo>
                    <a:pt x="155" y="195"/>
                  </a:lnTo>
                  <a:lnTo>
                    <a:pt x="158" y="190"/>
                  </a:lnTo>
                  <a:lnTo>
                    <a:pt x="159" y="184"/>
                  </a:lnTo>
                  <a:lnTo>
                    <a:pt x="159" y="179"/>
                  </a:lnTo>
                  <a:lnTo>
                    <a:pt x="158" y="176"/>
                  </a:lnTo>
                  <a:lnTo>
                    <a:pt x="158" y="173"/>
                  </a:lnTo>
                  <a:lnTo>
                    <a:pt x="158" y="172"/>
                  </a:lnTo>
                  <a:lnTo>
                    <a:pt x="157" y="171"/>
                  </a:lnTo>
                  <a:lnTo>
                    <a:pt x="157" y="170"/>
                  </a:lnTo>
                  <a:lnTo>
                    <a:pt x="157" y="168"/>
                  </a:lnTo>
                  <a:lnTo>
                    <a:pt x="157" y="166"/>
                  </a:lnTo>
                  <a:lnTo>
                    <a:pt x="159" y="154"/>
                  </a:lnTo>
                  <a:lnTo>
                    <a:pt x="160" y="142"/>
                  </a:lnTo>
                  <a:lnTo>
                    <a:pt x="163" y="128"/>
                  </a:lnTo>
                  <a:lnTo>
                    <a:pt x="165" y="115"/>
                  </a:lnTo>
                  <a:lnTo>
                    <a:pt x="167" y="103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7" y="76"/>
                  </a:lnTo>
                  <a:lnTo>
                    <a:pt x="79" y="0"/>
                  </a:lnTo>
                </a:path>
              </a:pathLst>
            </a:custGeom>
            <a:solidFill>
              <a:srgbClr val="00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46" name="Freeform 14"/>
            <p:cNvSpPr>
              <a:spLocks/>
            </p:cNvSpPr>
            <p:nvPr/>
          </p:nvSpPr>
          <p:spPr bwMode="auto">
            <a:xfrm>
              <a:off x="1520" y="2431"/>
              <a:ext cx="123" cy="345"/>
            </a:xfrm>
            <a:custGeom>
              <a:avLst/>
              <a:gdLst/>
              <a:ahLst/>
              <a:cxnLst>
                <a:cxn ang="0">
                  <a:pos x="88" y="36"/>
                </a:cxn>
                <a:cxn ang="0">
                  <a:pos x="80" y="53"/>
                </a:cxn>
                <a:cxn ang="0">
                  <a:pos x="70" y="78"/>
                </a:cxn>
                <a:cxn ang="0">
                  <a:pos x="61" y="102"/>
                </a:cxn>
                <a:cxn ang="0">
                  <a:pos x="57" y="119"/>
                </a:cxn>
                <a:cxn ang="0">
                  <a:pos x="54" y="131"/>
                </a:cxn>
                <a:cxn ang="0">
                  <a:pos x="53" y="142"/>
                </a:cxn>
                <a:cxn ang="0">
                  <a:pos x="53" y="151"/>
                </a:cxn>
                <a:cxn ang="0">
                  <a:pos x="57" y="162"/>
                </a:cxn>
                <a:cxn ang="0">
                  <a:pos x="71" y="199"/>
                </a:cxn>
                <a:cxn ang="0">
                  <a:pos x="87" y="245"/>
                </a:cxn>
                <a:cxn ang="0">
                  <a:pos x="98" y="278"/>
                </a:cxn>
                <a:cxn ang="0">
                  <a:pos x="102" y="284"/>
                </a:cxn>
                <a:cxn ang="0">
                  <a:pos x="106" y="288"/>
                </a:cxn>
                <a:cxn ang="0">
                  <a:pos x="111" y="293"/>
                </a:cxn>
                <a:cxn ang="0">
                  <a:pos x="115" y="299"/>
                </a:cxn>
                <a:cxn ang="0">
                  <a:pos x="118" y="309"/>
                </a:cxn>
                <a:cxn ang="0">
                  <a:pos x="121" y="321"/>
                </a:cxn>
                <a:cxn ang="0">
                  <a:pos x="122" y="333"/>
                </a:cxn>
                <a:cxn ang="0">
                  <a:pos x="120" y="343"/>
                </a:cxn>
                <a:cxn ang="0">
                  <a:pos x="115" y="344"/>
                </a:cxn>
                <a:cxn ang="0">
                  <a:pos x="106" y="340"/>
                </a:cxn>
                <a:cxn ang="0">
                  <a:pos x="97" y="331"/>
                </a:cxn>
                <a:cxn ang="0">
                  <a:pos x="89" y="318"/>
                </a:cxn>
                <a:cxn ang="0">
                  <a:pos x="84" y="306"/>
                </a:cxn>
                <a:cxn ang="0">
                  <a:pos x="80" y="298"/>
                </a:cxn>
                <a:cxn ang="0">
                  <a:pos x="78" y="294"/>
                </a:cxn>
                <a:cxn ang="0">
                  <a:pos x="75" y="291"/>
                </a:cxn>
                <a:cxn ang="0">
                  <a:pos x="62" y="277"/>
                </a:cxn>
                <a:cxn ang="0">
                  <a:pos x="40" y="247"/>
                </a:cxn>
                <a:cxn ang="0">
                  <a:pos x="19" y="214"/>
                </a:cxn>
                <a:cxn ang="0">
                  <a:pos x="8" y="190"/>
                </a:cxn>
                <a:cxn ang="0">
                  <a:pos x="6" y="177"/>
                </a:cxn>
                <a:cxn ang="0">
                  <a:pos x="3" y="165"/>
                </a:cxn>
                <a:cxn ang="0">
                  <a:pos x="1" y="150"/>
                </a:cxn>
                <a:cxn ang="0">
                  <a:pos x="0" y="128"/>
                </a:cxn>
                <a:cxn ang="0">
                  <a:pos x="5" y="96"/>
                </a:cxn>
                <a:cxn ang="0">
                  <a:pos x="17" y="61"/>
                </a:cxn>
                <a:cxn ang="0">
                  <a:pos x="30" y="30"/>
                </a:cxn>
                <a:cxn ang="0">
                  <a:pos x="39" y="11"/>
                </a:cxn>
                <a:cxn ang="0">
                  <a:pos x="45" y="4"/>
                </a:cxn>
                <a:cxn ang="0">
                  <a:pos x="51" y="1"/>
                </a:cxn>
                <a:cxn ang="0">
                  <a:pos x="58" y="0"/>
                </a:cxn>
                <a:cxn ang="0">
                  <a:pos x="66" y="0"/>
                </a:cxn>
              </a:cxnLst>
              <a:rect l="0" t="0" r="r" b="b"/>
              <a:pathLst>
                <a:path w="123" h="345">
                  <a:moveTo>
                    <a:pt x="89" y="33"/>
                  </a:moveTo>
                  <a:lnTo>
                    <a:pt x="88" y="36"/>
                  </a:lnTo>
                  <a:lnTo>
                    <a:pt x="85" y="43"/>
                  </a:lnTo>
                  <a:lnTo>
                    <a:pt x="80" y="53"/>
                  </a:lnTo>
                  <a:lnTo>
                    <a:pt x="75" y="65"/>
                  </a:lnTo>
                  <a:lnTo>
                    <a:pt x="70" y="78"/>
                  </a:lnTo>
                  <a:lnTo>
                    <a:pt x="65" y="91"/>
                  </a:lnTo>
                  <a:lnTo>
                    <a:pt x="61" y="102"/>
                  </a:lnTo>
                  <a:lnTo>
                    <a:pt x="58" y="111"/>
                  </a:lnTo>
                  <a:lnTo>
                    <a:pt x="57" y="119"/>
                  </a:lnTo>
                  <a:lnTo>
                    <a:pt x="55" y="125"/>
                  </a:lnTo>
                  <a:lnTo>
                    <a:pt x="54" y="131"/>
                  </a:lnTo>
                  <a:lnTo>
                    <a:pt x="53" y="137"/>
                  </a:lnTo>
                  <a:lnTo>
                    <a:pt x="53" y="142"/>
                  </a:lnTo>
                  <a:lnTo>
                    <a:pt x="53" y="147"/>
                  </a:lnTo>
                  <a:lnTo>
                    <a:pt x="53" y="151"/>
                  </a:lnTo>
                  <a:lnTo>
                    <a:pt x="54" y="155"/>
                  </a:lnTo>
                  <a:lnTo>
                    <a:pt x="57" y="162"/>
                  </a:lnTo>
                  <a:lnTo>
                    <a:pt x="63" y="178"/>
                  </a:lnTo>
                  <a:lnTo>
                    <a:pt x="71" y="199"/>
                  </a:lnTo>
                  <a:lnTo>
                    <a:pt x="79" y="222"/>
                  </a:lnTo>
                  <a:lnTo>
                    <a:pt x="87" y="245"/>
                  </a:lnTo>
                  <a:lnTo>
                    <a:pt x="93" y="264"/>
                  </a:lnTo>
                  <a:lnTo>
                    <a:pt x="98" y="278"/>
                  </a:lnTo>
                  <a:lnTo>
                    <a:pt x="100" y="283"/>
                  </a:lnTo>
                  <a:lnTo>
                    <a:pt x="102" y="284"/>
                  </a:lnTo>
                  <a:lnTo>
                    <a:pt x="104" y="286"/>
                  </a:lnTo>
                  <a:lnTo>
                    <a:pt x="106" y="288"/>
                  </a:lnTo>
                  <a:lnTo>
                    <a:pt x="109" y="290"/>
                  </a:lnTo>
                  <a:lnTo>
                    <a:pt x="111" y="293"/>
                  </a:lnTo>
                  <a:lnTo>
                    <a:pt x="113" y="296"/>
                  </a:lnTo>
                  <a:lnTo>
                    <a:pt x="115" y="299"/>
                  </a:lnTo>
                  <a:lnTo>
                    <a:pt x="116" y="303"/>
                  </a:lnTo>
                  <a:lnTo>
                    <a:pt x="118" y="309"/>
                  </a:lnTo>
                  <a:lnTo>
                    <a:pt x="120" y="315"/>
                  </a:lnTo>
                  <a:lnTo>
                    <a:pt x="121" y="321"/>
                  </a:lnTo>
                  <a:lnTo>
                    <a:pt x="122" y="327"/>
                  </a:lnTo>
                  <a:lnTo>
                    <a:pt x="122" y="333"/>
                  </a:lnTo>
                  <a:lnTo>
                    <a:pt x="122" y="339"/>
                  </a:lnTo>
                  <a:lnTo>
                    <a:pt x="120" y="343"/>
                  </a:lnTo>
                  <a:lnTo>
                    <a:pt x="118" y="344"/>
                  </a:lnTo>
                  <a:lnTo>
                    <a:pt x="115" y="344"/>
                  </a:lnTo>
                  <a:lnTo>
                    <a:pt x="111" y="343"/>
                  </a:lnTo>
                  <a:lnTo>
                    <a:pt x="106" y="340"/>
                  </a:lnTo>
                  <a:lnTo>
                    <a:pt x="102" y="336"/>
                  </a:lnTo>
                  <a:lnTo>
                    <a:pt x="97" y="331"/>
                  </a:lnTo>
                  <a:lnTo>
                    <a:pt x="93" y="324"/>
                  </a:lnTo>
                  <a:lnTo>
                    <a:pt x="89" y="318"/>
                  </a:lnTo>
                  <a:lnTo>
                    <a:pt x="86" y="311"/>
                  </a:lnTo>
                  <a:lnTo>
                    <a:pt x="84" y="306"/>
                  </a:lnTo>
                  <a:lnTo>
                    <a:pt x="82" y="301"/>
                  </a:lnTo>
                  <a:lnTo>
                    <a:pt x="80" y="298"/>
                  </a:lnTo>
                  <a:lnTo>
                    <a:pt x="79" y="296"/>
                  </a:lnTo>
                  <a:lnTo>
                    <a:pt x="78" y="294"/>
                  </a:lnTo>
                  <a:lnTo>
                    <a:pt x="76" y="292"/>
                  </a:lnTo>
                  <a:lnTo>
                    <a:pt x="75" y="291"/>
                  </a:lnTo>
                  <a:lnTo>
                    <a:pt x="70" y="287"/>
                  </a:lnTo>
                  <a:lnTo>
                    <a:pt x="62" y="277"/>
                  </a:lnTo>
                  <a:lnTo>
                    <a:pt x="52" y="263"/>
                  </a:lnTo>
                  <a:lnTo>
                    <a:pt x="40" y="247"/>
                  </a:lnTo>
                  <a:lnTo>
                    <a:pt x="29" y="230"/>
                  </a:lnTo>
                  <a:lnTo>
                    <a:pt x="19" y="214"/>
                  </a:lnTo>
                  <a:lnTo>
                    <a:pt x="12" y="200"/>
                  </a:lnTo>
                  <a:lnTo>
                    <a:pt x="8" y="190"/>
                  </a:lnTo>
                  <a:lnTo>
                    <a:pt x="7" y="183"/>
                  </a:lnTo>
                  <a:lnTo>
                    <a:pt x="6" y="177"/>
                  </a:lnTo>
                  <a:lnTo>
                    <a:pt x="5" y="171"/>
                  </a:lnTo>
                  <a:lnTo>
                    <a:pt x="3" y="165"/>
                  </a:lnTo>
                  <a:lnTo>
                    <a:pt x="2" y="158"/>
                  </a:lnTo>
                  <a:lnTo>
                    <a:pt x="1" y="150"/>
                  </a:lnTo>
                  <a:lnTo>
                    <a:pt x="0" y="140"/>
                  </a:lnTo>
                  <a:lnTo>
                    <a:pt x="0" y="128"/>
                  </a:lnTo>
                  <a:lnTo>
                    <a:pt x="1" y="113"/>
                  </a:lnTo>
                  <a:lnTo>
                    <a:pt x="5" y="96"/>
                  </a:lnTo>
                  <a:lnTo>
                    <a:pt x="10" y="78"/>
                  </a:lnTo>
                  <a:lnTo>
                    <a:pt x="17" y="61"/>
                  </a:lnTo>
                  <a:lnTo>
                    <a:pt x="23" y="44"/>
                  </a:lnTo>
                  <a:lnTo>
                    <a:pt x="30" y="30"/>
                  </a:lnTo>
                  <a:lnTo>
                    <a:pt x="35" y="18"/>
                  </a:lnTo>
                  <a:lnTo>
                    <a:pt x="39" y="11"/>
                  </a:lnTo>
                  <a:lnTo>
                    <a:pt x="42" y="7"/>
                  </a:lnTo>
                  <a:lnTo>
                    <a:pt x="45" y="4"/>
                  </a:lnTo>
                  <a:lnTo>
                    <a:pt x="48" y="2"/>
                  </a:lnTo>
                  <a:lnTo>
                    <a:pt x="51" y="1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89" y="3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47" name="Freeform 15"/>
            <p:cNvSpPr>
              <a:spLocks/>
            </p:cNvSpPr>
            <p:nvPr/>
          </p:nvSpPr>
          <p:spPr bwMode="auto">
            <a:xfrm>
              <a:off x="1527" y="2426"/>
              <a:ext cx="125" cy="349"/>
            </a:xfrm>
            <a:custGeom>
              <a:avLst/>
              <a:gdLst/>
              <a:ahLst/>
              <a:cxnLst>
                <a:cxn ang="0">
                  <a:pos x="88" y="35"/>
                </a:cxn>
                <a:cxn ang="0">
                  <a:pos x="81" y="52"/>
                </a:cxn>
                <a:cxn ang="0">
                  <a:pos x="70" y="77"/>
                </a:cxn>
                <a:cxn ang="0">
                  <a:pos x="61" y="102"/>
                </a:cxn>
                <a:cxn ang="0">
                  <a:pos x="57" y="118"/>
                </a:cxn>
                <a:cxn ang="0">
                  <a:pos x="55" y="132"/>
                </a:cxn>
                <a:cxn ang="0">
                  <a:pos x="54" y="144"/>
                </a:cxn>
                <a:cxn ang="0">
                  <a:pos x="55" y="154"/>
                </a:cxn>
                <a:cxn ang="0">
                  <a:pos x="60" y="166"/>
                </a:cxn>
                <a:cxn ang="0">
                  <a:pos x="73" y="202"/>
                </a:cxn>
                <a:cxn ang="0">
                  <a:pos x="89" y="248"/>
                </a:cxn>
                <a:cxn ang="0">
                  <a:pos x="100" y="281"/>
                </a:cxn>
                <a:cxn ang="0">
                  <a:pos x="102" y="287"/>
                </a:cxn>
                <a:cxn ang="0">
                  <a:pos x="106" y="289"/>
                </a:cxn>
                <a:cxn ang="0">
                  <a:pos x="111" y="293"/>
                </a:cxn>
                <a:cxn ang="0">
                  <a:pos x="116" y="299"/>
                </a:cxn>
                <a:cxn ang="0">
                  <a:pos x="118" y="307"/>
                </a:cxn>
                <a:cxn ang="0">
                  <a:pos x="122" y="318"/>
                </a:cxn>
                <a:cxn ang="0">
                  <a:pos x="124" y="331"/>
                </a:cxn>
                <a:cxn ang="0">
                  <a:pos x="124" y="342"/>
                </a:cxn>
                <a:cxn ang="0">
                  <a:pos x="120" y="348"/>
                </a:cxn>
                <a:cxn ang="0">
                  <a:pos x="113" y="346"/>
                </a:cxn>
                <a:cxn ang="0">
                  <a:pos x="104" y="339"/>
                </a:cxn>
                <a:cxn ang="0">
                  <a:pos x="95" y="328"/>
                </a:cxn>
                <a:cxn ang="0">
                  <a:pos x="88" y="314"/>
                </a:cxn>
                <a:cxn ang="0">
                  <a:pos x="84" y="305"/>
                </a:cxn>
                <a:cxn ang="0">
                  <a:pos x="81" y="299"/>
                </a:cxn>
                <a:cxn ang="0">
                  <a:pos x="78" y="295"/>
                </a:cxn>
                <a:cxn ang="0">
                  <a:pos x="72" y="290"/>
                </a:cxn>
                <a:cxn ang="0">
                  <a:pos x="54" y="266"/>
                </a:cxn>
                <a:cxn ang="0">
                  <a:pos x="31" y="233"/>
                </a:cxn>
                <a:cxn ang="0">
                  <a:pos x="14" y="203"/>
                </a:cxn>
                <a:cxn ang="0">
                  <a:pos x="9" y="186"/>
                </a:cxn>
                <a:cxn ang="0">
                  <a:pos x="6" y="173"/>
                </a:cxn>
                <a:cxn ang="0">
                  <a:pos x="3" y="159"/>
                </a:cxn>
                <a:cxn ang="0">
                  <a:pos x="0" y="140"/>
                </a:cxn>
                <a:cxn ang="0">
                  <a:pos x="2" y="112"/>
                </a:cxn>
                <a:cxn ang="0">
                  <a:pos x="11" y="78"/>
                </a:cxn>
                <a:cxn ang="0">
                  <a:pos x="24" y="44"/>
                </a:cxn>
                <a:cxn ang="0">
                  <a:pos x="36" y="18"/>
                </a:cxn>
                <a:cxn ang="0">
                  <a:pos x="43" y="6"/>
                </a:cxn>
                <a:cxn ang="0">
                  <a:pos x="49" y="1"/>
                </a:cxn>
                <a:cxn ang="0">
                  <a:pos x="55" y="0"/>
                </a:cxn>
                <a:cxn ang="0">
                  <a:pos x="62" y="0"/>
                </a:cxn>
                <a:cxn ang="0">
                  <a:pos x="89" y="33"/>
                </a:cxn>
              </a:cxnLst>
              <a:rect l="0" t="0" r="r" b="b"/>
              <a:pathLst>
                <a:path w="125" h="349">
                  <a:moveTo>
                    <a:pt x="89" y="33"/>
                  </a:moveTo>
                  <a:lnTo>
                    <a:pt x="88" y="35"/>
                  </a:lnTo>
                  <a:lnTo>
                    <a:pt x="85" y="42"/>
                  </a:lnTo>
                  <a:lnTo>
                    <a:pt x="81" y="52"/>
                  </a:lnTo>
                  <a:lnTo>
                    <a:pt x="76" y="64"/>
                  </a:lnTo>
                  <a:lnTo>
                    <a:pt x="70" y="77"/>
                  </a:lnTo>
                  <a:lnTo>
                    <a:pt x="65" y="90"/>
                  </a:lnTo>
                  <a:lnTo>
                    <a:pt x="61" y="102"/>
                  </a:lnTo>
                  <a:lnTo>
                    <a:pt x="59" y="111"/>
                  </a:lnTo>
                  <a:lnTo>
                    <a:pt x="57" y="118"/>
                  </a:lnTo>
                  <a:lnTo>
                    <a:pt x="56" y="125"/>
                  </a:lnTo>
                  <a:lnTo>
                    <a:pt x="55" y="132"/>
                  </a:lnTo>
                  <a:lnTo>
                    <a:pt x="54" y="139"/>
                  </a:lnTo>
                  <a:lnTo>
                    <a:pt x="54" y="144"/>
                  </a:lnTo>
                  <a:lnTo>
                    <a:pt x="54" y="150"/>
                  </a:lnTo>
                  <a:lnTo>
                    <a:pt x="55" y="154"/>
                  </a:lnTo>
                  <a:lnTo>
                    <a:pt x="56" y="158"/>
                  </a:lnTo>
                  <a:lnTo>
                    <a:pt x="60" y="166"/>
                  </a:lnTo>
                  <a:lnTo>
                    <a:pt x="65" y="181"/>
                  </a:lnTo>
                  <a:lnTo>
                    <a:pt x="73" y="202"/>
                  </a:lnTo>
                  <a:lnTo>
                    <a:pt x="81" y="225"/>
                  </a:lnTo>
                  <a:lnTo>
                    <a:pt x="89" y="248"/>
                  </a:lnTo>
                  <a:lnTo>
                    <a:pt x="95" y="267"/>
                  </a:lnTo>
                  <a:lnTo>
                    <a:pt x="100" y="281"/>
                  </a:lnTo>
                  <a:lnTo>
                    <a:pt x="102" y="286"/>
                  </a:lnTo>
                  <a:lnTo>
                    <a:pt x="102" y="287"/>
                  </a:lnTo>
                  <a:lnTo>
                    <a:pt x="104" y="287"/>
                  </a:lnTo>
                  <a:lnTo>
                    <a:pt x="106" y="289"/>
                  </a:lnTo>
                  <a:lnTo>
                    <a:pt x="108" y="291"/>
                  </a:lnTo>
                  <a:lnTo>
                    <a:pt x="111" y="293"/>
                  </a:lnTo>
                  <a:lnTo>
                    <a:pt x="113" y="296"/>
                  </a:lnTo>
                  <a:lnTo>
                    <a:pt x="116" y="299"/>
                  </a:lnTo>
                  <a:lnTo>
                    <a:pt x="117" y="302"/>
                  </a:lnTo>
                  <a:lnTo>
                    <a:pt x="118" y="307"/>
                  </a:lnTo>
                  <a:lnTo>
                    <a:pt x="120" y="312"/>
                  </a:lnTo>
                  <a:lnTo>
                    <a:pt x="122" y="318"/>
                  </a:lnTo>
                  <a:lnTo>
                    <a:pt x="123" y="324"/>
                  </a:lnTo>
                  <a:lnTo>
                    <a:pt x="124" y="331"/>
                  </a:lnTo>
                  <a:lnTo>
                    <a:pt x="124" y="337"/>
                  </a:lnTo>
                  <a:lnTo>
                    <a:pt x="124" y="342"/>
                  </a:lnTo>
                  <a:lnTo>
                    <a:pt x="122" y="346"/>
                  </a:lnTo>
                  <a:lnTo>
                    <a:pt x="120" y="348"/>
                  </a:lnTo>
                  <a:lnTo>
                    <a:pt x="117" y="348"/>
                  </a:lnTo>
                  <a:lnTo>
                    <a:pt x="113" y="346"/>
                  </a:lnTo>
                  <a:lnTo>
                    <a:pt x="108" y="343"/>
                  </a:lnTo>
                  <a:lnTo>
                    <a:pt x="104" y="339"/>
                  </a:lnTo>
                  <a:lnTo>
                    <a:pt x="99" y="334"/>
                  </a:lnTo>
                  <a:lnTo>
                    <a:pt x="95" y="328"/>
                  </a:lnTo>
                  <a:lnTo>
                    <a:pt x="91" y="321"/>
                  </a:lnTo>
                  <a:lnTo>
                    <a:pt x="88" y="314"/>
                  </a:lnTo>
                  <a:lnTo>
                    <a:pt x="86" y="309"/>
                  </a:lnTo>
                  <a:lnTo>
                    <a:pt x="84" y="305"/>
                  </a:lnTo>
                  <a:lnTo>
                    <a:pt x="82" y="301"/>
                  </a:lnTo>
                  <a:lnTo>
                    <a:pt x="81" y="299"/>
                  </a:lnTo>
                  <a:lnTo>
                    <a:pt x="80" y="297"/>
                  </a:lnTo>
                  <a:lnTo>
                    <a:pt x="78" y="295"/>
                  </a:lnTo>
                  <a:lnTo>
                    <a:pt x="77" y="294"/>
                  </a:lnTo>
                  <a:lnTo>
                    <a:pt x="72" y="290"/>
                  </a:lnTo>
                  <a:lnTo>
                    <a:pt x="64" y="280"/>
                  </a:lnTo>
                  <a:lnTo>
                    <a:pt x="54" y="266"/>
                  </a:lnTo>
                  <a:lnTo>
                    <a:pt x="42" y="250"/>
                  </a:lnTo>
                  <a:lnTo>
                    <a:pt x="31" y="233"/>
                  </a:lnTo>
                  <a:lnTo>
                    <a:pt x="21" y="217"/>
                  </a:lnTo>
                  <a:lnTo>
                    <a:pt x="14" y="203"/>
                  </a:lnTo>
                  <a:lnTo>
                    <a:pt x="10" y="193"/>
                  </a:lnTo>
                  <a:lnTo>
                    <a:pt x="9" y="186"/>
                  </a:lnTo>
                  <a:lnTo>
                    <a:pt x="8" y="179"/>
                  </a:lnTo>
                  <a:lnTo>
                    <a:pt x="6" y="173"/>
                  </a:lnTo>
                  <a:lnTo>
                    <a:pt x="4" y="166"/>
                  </a:lnTo>
                  <a:lnTo>
                    <a:pt x="3" y="159"/>
                  </a:lnTo>
                  <a:lnTo>
                    <a:pt x="1" y="150"/>
                  </a:lnTo>
                  <a:lnTo>
                    <a:pt x="0" y="140"/>
                  </a:lnTo>
                  <a:lnTo>
                    <a:pt x="0" y="127"/>
                  </a:lnTo>
                  <a:lnTo>
                    <a:pt x="2" y="112"/>
                  </a:lnTo>
                  <a:lnTo>
                    <a:pt x="6" y="95"/>
                  </a:lnTo>
                  <a:lnTo>
                    <a:pt x="11" y="78"/>
                  </a:lnTo>
                  <a:lnTo>
                    <a:pt x="17" y="60"/>
                  </a:lnTo>
                  <a:lnTo>
                    <a:pt x="24" y="44"/>
                  </a:lnTo>
                  <a:lnTo>
                    <a:pt x="30" y="29"/>
                  </a:lnTo>
                  <a:lnTo>
                    <a:pt x="36" y="18"/>
                  </a:lnTo>
                  <a:lnTo>
                    <a:pt x="40" y="10"/>
                  </a:lnTo>
                  <a:lnTo>
                    <a:pt x="43" y="6"/>
                  </a:lnTo>
                  <a:lnTo>
                    <a:pt x="46" y="3"/>
                  </a:lnTo>
                  <a:lnTo>
                    <a:pt x="49" y="1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89" y="33"/>
                  </a:lnTo>
                </a:path>
              </a:pathLst>
            </a:custGeom>
            <a:solidFill>
              <a:srgbClr val="00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48" name="Freeform 16"/>
            <p:cNvSpPr>
              <a:spLocks/>
            </p:cNvSpPr>
            <p:nvPr/>
          </p:nvSpPr>
          <p:spPr bwMode="auto">
            <a:xfrm>
              <a:off x="1613" y="2485"/>
              <a:ext cx="120" cy="277"/>
            </a:xfrm>
            <a:custGeom>
              <a:avLst/>
              <a:gdLst/>
              <a:ahLst/>
              <a:cxnLst>
                <a:cxn ang="0">
                  <a:pos x="107" y="36"/>
                </a:cxn>
                <a:cxn ang="0">
                  <a:pos x="101" y="45"/>
                </a:cxn>
                <a:cxn ang="0">
                  <a:pos x="90" y="59"/>
                </a:cxn>
                <a:cxn ang="0">
                  <a:pos x="79" y="71"/>
                </a:cxn>
                <a:cxn ang="0">
                  <a:pos x="69" y="80"/>
                </a:cxn>
                <a:cxn ang="0">
                  <a:pos x="57" y="94"/>
                </a:cxn>
                <a:cxn ang="0">
                  <a:pos x="47" y="110"/>
                </a:cxn>
                <a:cxn ang="0">
                  <a:pos x="40" y="123"/>
                </a:cxn>
                <a:cxn ang="0">
                  <a:pos x="43" y="133"/>
                </a:cxn>
                <a:cxn ang="0">
                  <a:pos x="58" y="160"/>
                </a:cxn>
                <a:cxn ang="0">
                  <a:pos x="79" y="194"/>
                </a:cxn>
                <a:cxn ang="0">
                  <a:pos x="94" y="219"/>
                </a:cxn>
                <a:cxn ang="0">
                  <a:pos x="99" y="224"/>
                </a:cxn>
                <a:cxn ang="0">
                  <a:pos x="104" y="228"/>
                </a:cxn>
                <a:cxn ang="0">
                  <a:pos x="110" y="234"/>
                </a:cxn>
                <a:cxn ang="0">
                  <a:pos x="114" y="239"/>
                </a:cxn>
                <a:cxn ang="0">
                  <a:pos x="116" y="246"/>
                </a:cxn>
                <a:cxn ang="0">
                  <a:pos x="118" y="257"/>
                </a:cxn>
                <a:cxn ang="0">
                  <a:pos x="119" y="267"/>
                </a:cxn>
                <a:cxn ang="0">
                  <a:pos x="118" y="274"/>
                </a:cxn>
                <a:cxn ang="0">
                  <a:pos x="113" y="275"/>
                </a:cxn>
                <a:cxn ang="0">
                  <a:pos x="105" y="270"/>
                </a:cxn>
                <a:cxn ang="0">
                  <a:pos x="96" y="262"/>
                </a:cxn>
                <a:cxn ang="0">
                  <a:pos x="88" y="252"/>
                </a:cxn>
                <a:cxn ang="0">
                  <a:pos x="84" y="244"/>
                </a:cxn>
                <a:cxn ang="0">
                  <a:pos x="81" y="239"/>
                </a:cxn>
                <a:cxn ang="0">
                  <a:pos x="79" y="235"/>
                </a:cxn>
                <a:cxn ang="0">
                  <a:pos x="76" y="234"/>
                </a:cxn>
                <a:cxn ang="0">
                  <a:pos x="62" y="217"/>
                </a:cxn>
                <a:cxn ang="0">
                  <a:pos x="36" y="181"/>
                </a:cxn>
                <a:cxn ang="0">
                  <a:pos x="11" y="143"/>
                </a:cxn>
                <a:cxn ang="0">
                  <a:pos x="0" y="119"/>
                </a:cxn>
                <a:cxn ang="0">
                  <a:pos x="3" y="110"/>
                </a:cxn>
                <a:cxn ang="0">
                  <a:pos x="9" y="104"/>
                </a:cxn>
                <a:cxn ang="0">
                  <a:pos x="17" y="96"/>
                </a:cxn>
                <a:cxn ang="0">
                  <a:pos x="29" y="84"/>
                </a:cxn>
                <a:cxn ang="0">
                  <a:pos x="44" y="63"/>
                </a:cxn>
                <a:cxn ang="0">
                  <a:pos x="60" y="36"/>
                </a:cxn>
                <a:cxn ang="0">
                  <a:pos x="76" y="12"/>
                </a:cxn>
                <a:cxn ang="0">
                  <a:pos x="88" y="0"/>
                </a:cxn>
                <a:cxn ang="0">
                  <a:pos x="95" y="0"/>
                </a:cxn>
                <a:cxn ang="0">
                  <a:pos x="100" y="2"/>
                </a:cxn>
                <a:cxn ang="0">
                  <a:pos x="105" y="5"/>
                </a:cxn>
                <a:cxn ang="0">
                  <a:pos x="109" y="7"/>
                </a:cxn>
              </a:cxnLst>
              <a:rect l="0" t="0" r="r" b="b"/>
              <a:pathLst>
                <a:path w="120" h="277">
                  <a:moveTo>
                    <a:pt x="108" y="34"/>
                  </a:moveTo>
                  <a:lnTo>
                    <a:pt x="107" y="36"/>
                  </a:lnTo>
                  <a:lnTo>
                    <a:pt x="105" y="40"/>
                  </a:lnTo>
                  <a:lnTo>
                    <a:pt x="101" y="45"/>
                  </a:lnTo>
                  <a:lnTo>
                    <a:pt x="96" y="52"/>
                  </a:lnTo>
                  <a:lnTo>
                    <a:pt x="90" y="59"/>
                  </a:lnTo>
                  <a:lnTo>
                    <a:pt x="84" y="65"/>
                  </a:lnTo>
                  <a:lnTo>
                    <a:pt x="79" y="71"/>
                  </a:lnTo>
                  <a:lnTo>
                    <a:pt x="74" y="76"/>
                  </a:lnTo>
                  <a:lnTo>
                    <a:pt x="69" y="80"/>
                  </a:lnTo>
                  <a:lnTo>
                    <a:pt x="63" y="87"/>
                  </a:lnTo>
                  <a:lnTo>
                    <a:pt x="57" y="94"/>
                  </a:lnTo>
                  <a:lnTo>
                    <a:pt x="52" y="102"/>
                  </a:lnTo>
                  <a:lnTo>
                    <a:pt x="47" y="110"/>
                  </a:lnTo>
                  <a:lnTo>
                    <a:pt x="43" y="118"/>
                  </a:lnTo>
                  <a:lnTo>
                    <a:pt x="40" y="123"/>
                  </a:lnTo>
                  <a:lnTo>
                    <a:pt x="40" y="127"/>
                  </a:lnTo>
                  <a:lnTo>
                    <a:pt x="43" y="133"/>
                  </a:lnTo>
                  <a:lnTo>
                    <a:pt x="49" y="145"/>
                  </a:lnTo>
                  <a:lnTo>
                    <a:pt x="58" y="160"/>
                  </a:lnTo>
                  <a:lnTo>
                    <a:pt x="69" y="177"/>
                  </a:lnTo>
                  <a:lnTo>
                    <a:pt x="79" y="194"/>
                  </a:lnTo>
                  <a:lnTo>
                    <a:pt x="88" y="209"/>
                  </a:lnTo>
                  <a:lnTo>
                    <a:pt x="94" y="219"/>
                  </a:lnTo>
                  <a:lnTo>
                    <a:pt x="97" y="223"/>
                  </a:lnTo>
                  <a:lnTo>
                    <a:pt x="99" y="224"/>
                  </a:lnTo>
                  <a:lnTo>
                    <a:pt x="101" y="226"/>
                  </a:lnTo>
                  <a:lnTo>
                    <a:pt x="104" y="228"/>
                  </a:lnTo>
                  <a:lnTo>
                    <a:pt x="107" y="231"/>
                  </a:lnTo>
                  <a:lnTo>
                    <a:pt x="110" y="234"/>
                  </a:lnTo>
                  <a:lnTo>
                    <a:pt x="113" y="236"/>
                  </a:lnTo>
                  <a:lnTo>
                    <a:pt x="114" y="239"/>
                  </a:lnTo>
                  <a:lnTo>
                    <a:pt x="115" y="242"/>
                  </a:lnTo>
                  <a:lnTo>
                    <a:pt x="116" y="246"/>
                  </a:lnTo>
                  <a:lnTo>
                    <a:pt x="117" y="251"/>
                  </a:lnTo>
                  <a:lnTo>
                    <a:pt x="118" y="257"/>
                  </a:lnTo>
                  <a:lnTo>
                    <a:pt x="119" y="262"/>
                  </a:lnTo>
                  <a:lnTo>
                    <a:pt x="119" y="267"/>
                  </a:lnTo>
                  <a:lnTo>
                    <a:pt x="119" y="271"/>
                  </a:lnTo>
                  <a:lnTo>
                    <a:pt x="118" y="274"/>
                  </a:lnTo>
                  <a:lnTo>
                    <a:pt x="116" y="276"/>
                  </a:lnTo>
                  <a:lnTo>
                    <a:pt x="113" y="275"/>
                  </a:lnTo>
                  <a:lnTo>
                    <a:pt x="109" y="273"/>
                  </a:lnTo>
                  <a:lnTo>
                    <a:pt x="105" y="270"/>
                  </a:lnTo>
                  <a:lnTo>
                    <a:pt x="100" y="267"/>
                  </a:lnTo>
                  <a:lnTo>
                    <a:pt x="96" y="262"/>
                  </a:lnTo>
                  <a:lnTo>
                    <a:pt x="91" y="257"/>
                  </a:lnTo>
                  <a:lnTo>
                    <a:pt x="88" y="252"/>
                  </a:lnTo>
                  <a:lnTo>
                    <a:pt x="86" y="248"/>
                  </a:lnTo>
                  <a:lnTo>
                    <a:pt x="84" y="244"/>
                  </a:lnTo>
                  <a:lnTo>
                    <a:pt x="82" y="241"/>
                  </a:lnTo>
                  <a:lnTo>
                    <a:pt x="81" y="239"/>
                  </a:lnTo>
                  <a:lnTo>
                    <a:pt x="80" y="237"/>
                  </a:lnTo>
                  <a:lnTo>
                    <a:pt x="79" y="235"/>
                  </a:lnTo>
                  <a:lnTo>
                    <a:pt x="78" y="234"/>
                  </a:lnTo>
                  <a:lnTo>
                    <a:pt x="76" y="234"/>
                  </a:lnTo>
                  <a:lnTo>
                    <a:pt x="72" y="229"/>
                  </a:lnTo>
                  <a:lnTo>
                    <a:pt x="62" y="217"/>
                  </a:lnTo>
                  <a:lnTo>
                    <a:pt x="50" y="201"/>
                  </a:lnTo>
                  <a:lnTo>
                    <a:pt x="36" y="181"/>
                  </a:lnTo>
                  <a:lnTo>
                    <a:pt x="22" y="161"/>
                  </a:lnTo>
                  <a:lnTo>
                    <a:pt x="11" y="143"/>
                  </a:lnTo>
                  <a:lnTo>
                    <a:pt x="3" y="128"/>
                  </a:lnTo>
                  <a:lnTo>
                    <a:pt x="0" y="119"/>
                  </a:lnTo>
                  <a:lnTo>
                    <a:pt x="1" y="114"/>
                  </a:lnTo>
                  <a:lnTo>
                    <a:pt x="3" y="110"/>
                  </a:lnTo>
                  <a:lnTo>
                    <a:pt x="5" y="107"/>
                  </a:lnTo>
                  <a:lnTo>
                    <a:pt x="9" y="104"/>
                  </a:lnTo>
                  <a:lnTo>
                    <a:pt x="13" y="100"/>
                  </a:lnTo>
                  <a:lnTo>
                    <a:pt x="17" y="96"/>
                  </a:lnTo>
                  <a:lnTo>
                    <a:pt x="23" y="90"/>
                  </a:lnTo>
                  <a:lnTo>
                    <a:pt x="29" y="84"/>
                  </a:lnTo>
                  <a:lnTo>
                    <a:pt x="36" y="74"/>
                  </a:lnTo>
                  <a:lnTo>
                    <a:pt x="44" y="63"/>
                  </a:lnTo>
                  <a:lnTo>
                    <a:pt x="52" y="49"/>
                  </a:lnTo>
                  <a:lnTo>
                    <a:pt x="60" y="36"/>
                  </a:lnTo>
                  <a:lnTo>
                    <a:pt x="69" y="23"/>
                  </a:lnTo>
                  <a:lnTo>
                    <a:pt x="76" y="12"/>
                  </a:lnTo>
                  <a:lnTo>
                    <a:pt x="82" y="4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5" y="0"/>
                  </a:lnTo>
                  <a:lnTo>
                    <a:pt x="98" y="1"/>
                  </a:lnTo>
                  <a:lnTo>
                    <a:pt x="100" y="2"/>
                  </a:lnTo>
                  <a:lnTo>
                    <a:pt x="103" y="4"/>
                  </a:lnTo>
                  <a:lnTo>
                    <a:pt x="105" y="5"/>
                  </a:lnTo>
                  <a:lnTo>
                    <a:pt x="107" y="7"/>
                  </a:lnTo>
                  <a:lnTo>
                    <a:pt x="109" y="7"/>
                  </a:lnTo>
                  <a:lnTo>
                    <a:pt x="108" y="34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49" name="Freeform 17"/>
            <p:cNvSpPr>
              <a:spLocks/>
            </p:cNvSpPr>
            <p:nvPr/>
          </p:nvSpPr>
          <p:spPr bwMode="auto">
            <a:xfrm>
              <a:off x="1617" y="2480"/>
              <a:ext cx="120" cy="281"/>
            </a:xfrm>
            <a:custGeom>
              <a:avLst/>
              <a:gdLst/>
              <a:ahLst/>
              <a:cxnLst>
                <a:cxn ang="0">
                  <a:pos x="107" y="41"/>
                </a:cxn>
                <a:cxn ang="0">
                  <a:pos x="100" y="50"/>
                </a:cxn>
                <a:cxn ang="0">
                  <a:pos x="89" y="63"/>
                </a:cxn>
                <a:cxn ang="0">
                  <a:pos x="78" y="76"/>
                </a:cxn>
                <a:cxn ang="0">
                  <a:pos x="69" y="85"/>
                </a:cxn>
                <a:cxn ang="0">
                  <a:pos x="61" y="101"/>
                </a:cxn>
                <a:cxn ang="0">
                  <a:pos x="56" y="119"/>
                </a:cxn>
                <a:cxn ang="0">
                  <a:pos x="54" y="133"/>
                </a:cxn>
                <a:cxn ang="0">
                  <a:pos x="56" y="143"/>
                </a:cxn>
                <a:cxn ang="0">
                  <a:pos x="68" y="169"/>
                </a:cxn>
                <a:cxn ang="0">
                  <a:pos x="83" y="201"/>
                </a:cxn>
                <a:cxn ang="0">
                  <a:pos x="94" y="224"/>
                </a:cxn>
                <a:cxn ang="0">
                  <a:pos x="97" y="228"/>
                </a:cxn>
                <a:cxn ang="0">
                  <a:pos x="101" y="231"/>
                </a:cxn>
                <a:cxn ang="0">
                  <a:pos x="107" y="236"/>
                </a:cxn>
                <a:cxn ang="0">
                  <a:pos x="112" y="241"/>
                </a:cxn>
                <a:cxn ang="0">
                  <a:pos x="115" y="247"/>
                </a:cxn>
                <a:cxn ang="0">
                  <a:pos x="117" y="256"/>
                </a:cxn>
                <a:cxn ang="0">
                  <a:pos x="118" y="267"/>
                </a:cxn>
                <a:cxn ang="0">
                  <a:pos x="118" y="276"/>
                </a:cxn>
                <a:cxn ang="0">
                  <a:pos x="115" y="280"/>
                </a:cxn>
                <a:cxn ang="0">
                  <a:pos x="109" y="278"/>
                </a:cxn>
                <a:cxn ang="0">
                  <a:pos x="100" y="271"/>
                </a:cxn>
                <a:cxn ang="0">
                  <a:pos x="91" y="262"/>
                </a:cxn>
                <a:cxn ang="0">
                  <a:pos x="85" y="253"/>
                </a:cxn>
                <a:cxn ang="0">
                  <a:pos x="82" y="246"/>
                </a:cxn>
                <a:cxn ang="0">
                  <a:pos x="79" y="241"/>
                </a:cxn>
                <a:cxn ang="0">
                  <a:pos x="77" y="239"/>
                </a:cxn>
                <a:cxn ang="0">
                  <a:pos x="71" y="234"/>
                </a:cxn>
                <a:cxn ang="0">
                  <a:pos x="49" y="206"/>
                </a:cxn>
                <a:cxn ang="0">
                  <a:pos x="22" y="166"/>
                </a:cxn>
                <a:cxn ang="0">
                  <a:pos x="2" y="133"/>
                </a:cxn>
                <a:cxn ang="0">
                  <a:pos x="0" y="118"/>
                </a:cxn>
                <a:cxn ang="0">
                  <a:pos x="3" y="100"/>
                </a:cxn>
                <a:cxn ang="0">
                  <a:pos x="9" y="80"/>
                </a:cxn>
                <a:cxn ang="0">
                  <a:pos x="18" y="61"/>
                </a:cxn>
                <a:cxn ang="0">
                  <a:pos x="31" y="45"/>
                </a:cxn>
                <a:cxn ang="0">
                  <a:pos x="48" y="28"/>
                </a:cxn>
                <a:cxn ang="0">
                  <a:pos x="66" y="14"/>
                </a:cxn>
                <a:cxn ang="0">
                  <a:pos x="80" y="3"/>
                </a:cxn>
                <a:cxn ang="0">
                  <a:pos x="89" y="0"/>
                </a:cxn>
                <a:cxn ang="0">
                  <a:pos x="96" y="2"/>
                </a:cxn>
                <a:cxn ang="0">
                  <a:pos x="102" y="7"/>
                </a:cxn>
                <a:cxn ang="0">
                  <a:pos x="106" y="11"/>
                </a:cxn>
                <a:cxn ang="0">
                  <a:pos x="108" y="39"/>
                </a:cxn>
              </a:cxnLst>
              <a:rect l="0" t="0" r="r" b="b"/>
              <a:pathLst>
                <a:path w="120" h="281">
                  <a:moveTo>
                    <a:pt x="108" y="39"/>
                  </a:moveTo>
                  <a:lnTo>
                    <a:pt x="107" y="41"/>
                  </a:lnTo>
                  <a:lnTo>
                    <a:pt x="104" y="44"/>
                  </a:lnTo>
                  <a:lnTo>
                    <a:pt x="100" y="50"/>
                  </a:lnTo>
                  <a:lnTo>
                    <a:pt x="95" y="56"/>
                  </a:lnTo>
                  <a:lnTo>
                    <a:pt x="89" y="63"/>
                  </a:lnTo>
                  <a:lnTo>
                    <a:pt x="84" y="70"/>
                  </a:lnTo>
                  <a:lnTo>
                    <a:pt x="78" y="76"/>
                  </a:lnTo>
                  <a:lnTo>
                    <a:pt x="73" y="80"/>
                  </a:lnTo>
                  <a:lnTo>
                    <a:pt x="69" y="85"/>
                  </a:lnTo>
                  <a:lnTo>
                    <a:pt x="65" y="92"/>
                  </a:lnTo>
                  <a:lnTo>
                    <a:pt x="61" y="101"/>
                  </a:lnTo>
                  <a:lnTo>
                    <a:pt x="58" y="110"/>
                  </a:lnTo>
                  <a:lnTo>
                    <a:pt x="56" y="119"/>
                  </a:lnTo>
                  <a:lnTo>
                    <a:pt x="54" y="127"/>
                  </a:lnTo>
                  <a:lnTo>
                    <a:pt x="54" y="133"/>
                  </a:lnTo>
                  <a:lnTo>
                    <a:pt x="54" y="137"/>
                  </a:lnTo>
                  <a:lnTo>
                    <a:pt x="56" y="143"/>
                  </a:lnTo>
                  <a:lnTo>
                    <a:pt x="61" y="154"/>
                  </a:lnTo>
                  <a:lnTo>
                    <a:pt x="68" y="169"/>
                  </a:lnTo>
                  <a:lnTo>
                    <a:pt x="75" y="185"/>
                  </a:lnTo>
                  <a:lnTo>
                    <a:pt x="83" y="201"/>
                  </a:lnTo>
                  <a:lnTo>
                    <a:pt x="90" y="214"/>
                  </a:lnTo>
                  <a:lnTo>
                    <a:pt x="94" y="224"/>
                  </a:lnTo>
                  <a:lnTo>
                    <a:pt x="96" y="227"/>
                  </a:lnTo>
                  <a:lnTo>
                    <a:pt x="97" y="228"/>
                  </a:lnTo>
                  <a:lnTo>
                    <a:pt x="98" y="229"/>
                  </a:lnTo>
                  <a:lnTo>
                    <a:pt x="101" y="231"/>
                  </a:lnTo>
                  <a:lnTo>
                    <a:pt x="104" y="233"/>
                  </a:lnTo>
                  <a:lnTo>
                    <a:pt x="107" y="236"/>
                  </a:lnTo>
                  <a:lnTo>
                    <a:pt x="110" y="238"/>
                  </a:lnTo>
                  <a:lnTo>
                    <a:pt x="112" y="241"/>
                  </a:lnTo>
                  <a:lnTo>
                    <a:pt x="114" y="244"/>
                  </a:lnTo>
                  <a:lnTo>
                    <a:pt x="115" y="247"/>
                  </a:lnTo>
                  <a:lnTo>
                    <a:pt x="116" y="251"/>
                  </a:lnTo>
                  <a:lnTo>
                    <a:pt x="117" y="256"/>
                  </a:lnTo>
                  <a:lnTo>
                    <a:pt x="118" y="261"/>
                  </a:lnTo>
                  <a:lnTo>
                    <a:pt x="118" y="267"/>
                  </a:lnTo>
                  <a:lnTo>
                    <a:pt x="119" y="272"/>
                  </a:lnTo>
                  <a:lnTo>
                    <a:pt x="118" y="276"/>
                  </a:lnTo>
                  <a:lnTo>
                    <a:pt x="117" y="279"/>
                  </a:lnTo>
                  <a:lnTo>
                    <a:pt x="115" y="280"/>
                  </a:lnTo>
                  <a:lnTo>
                    <a:pt x="112" y="280"/>
                  </a:lnTo>
                  <a:lnTo>
                    <a:pt x="109" y="278"/>
                  </a:lnTo>
                  <a:lnTo>
                    <a:pt x="104" y="275"/>
                  </a:lnTo>
                  <a:lnTo>
                    <a:pt x="100" y="271"/>
                  </a:lnTo>
                  <a:lnTo>
                    <a:pt x="95" y="267"/>
                  </a:lnTo>
                  <a:lnTo>
                    <a:pt x="91" y="262"/>
                  </a:lnTo>
                  <a:lnTo>
                    <a:pt x="88" y="257"/>
                  </a:lnTo>
                  <a:lnTo>
                    <a:pt x="85" y="253"/>
                  </a:lnTo>
                  <a:lnTo>
                    <a:pt x="83" y="249"/>
                  </a:lnTo>
                  <a:lnTo>
                    <a:pt x="82" y="246"/>
                  </a:lnTo>
                  <a:lnTo>
                    <a:pt x="80" y="243"/>
                  </a:lnTo>
                  <a:lnTo>
                    <a:pt x="79" y="241"/>
                  </a:lnTo>
                  <a:lnTo>
                    <a:pt x="78" y="240"/>
                  </a:lnTo>
                  <a:lnTo>
                    <a:pt x="77" y="239"/>
                  </a:lnTo>
                  <a:lnTo>
                    <a:pt x="76" y="239"/>
                  </a:lnTo>
                  <a:lnTo>
                    <a:pt x="71" y="234"/>
                  </a:lnTo>
                  <a:lnTo>
                    <a:pt x="62" y="222"/>
                  </a:lnTo>
                  <a:lnTo>
                    <a:pt x="49" y="206"/>
                  </a:lnTo>
                  <a:lnTo>
                    <a:pt x="35" y="186"/>
                  </a:lnTo>
                  <a:lnTo>
                    <a:pt x="22" y="166"/>
                  </a:lnTo>
                  <a:lnTo>
                    <a:pt x="10" y="148"/>
                  </a:lnTo>
                  <a:lnTo>
                    <a:pt x="2" y="133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" y="110"/>
                  </a:lnTo>
                  <a:lnTo>
                    <a:pt x="3" y="100"/>
                  </a:lnTo>
                  <a:lnTo>
                    <a:pt x="6" y="90"/>
                  </a:lnTo>
                  <a:lnTo>
                    <a:pt x="9" y="80"/>
                  </a:lnTo>
                  <a:lnTo>
                    <a:pt x="13" y="70"/>
                  </a:lnTo>
                  <a:lnTo>
                    <a:pt x="18" y="61"/>
                  </a:lnTo>
                  <a:lnTo>
                    <a:pt x="24" y="53"/>
                  </a:lnTo>
                  <a:lnTo>
                    <a:pt x="31" y="45"/>
                  </a:lnTo>
                  <a:lnTo>
                    <a:pt x="39" y="37"/>
                  </a:lnTo>
                  <a:lnTo>
                    <a:pt x="48" y="28"/>
                  </a:lnTo>
                  <a:lnTo>
                    <a:pt x="57" y="21"/>
                  </a:lnTo>
                  <a:lnTo>
                    <a:pt x="66" y="14"/>
                  </a:lnTo>
                  <a:lnTo>
                    <a:pt x="74" y="8"/>
                  </a:lnTo>
                  <a:lnTo>
                    <a:pt x="80" y="3"/>
                  </a:lnTo>
                  <a:lnTo>
                    <a:pt x="86" y="1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6" y="2"/>
                  </a:lnTo>
                  <a:lnTo>
                    <a:pt x="99" y="5"/>
                  </a:lnTo>
                  <a:lnTo>
                    <a:pt x="102" y="7"/>
                  </a:lnTo>
                  <a:lnTo>
                    <a:pt x="104" y="9"/>
                  </a:lnTo>
                  <a:lnTo>
                    <a:pt x="106" y="11"/>
                  </a:lnTo>
                  <a:lnTo>
                    <a:pt x="109" y="12"/>
                  </a:lnTo>
                  <a:lnTo>
                    <a:pt x="108" y="39"/>
                  </a:lnTo>
                </a:path>
              </a:pathLst>
            </a:custGeom>
            <a:solidFill>
              <a:srgbClr val="00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97650" name="Rectangle 18"/>
          <p:cNvSpPr>
            <a:spLocks noChangeArrowheads="1"/>
          </p:cNvSpPr>
          <p:nvPr/>
        </p:nvSpPr>
        <p:spPr bwMode="auto">
          <a:xfrm>
            <a:off x="2699420" y="5229200"/>
            <a:ext cx="3960812" cy="82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spcBef>
                <a:spcPct val="50000"/>
              </a:spcBef>
            </a:pPr>
            <a:r>
              <a:rPr lang="zh-TW" altLang="en-US" sz="2400" b="1" dirty="0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自成品倉的庫存量轉移至待出貨區</a:t>
            </a:r>
            <a:r>
              <a:rPr lang="en-US" altLang="zh-TW" sz="2400" b="1" dirty="0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(Staging Location)</a:t>
            </a:r>
          </a:p>
        </p:txBody>
      </p:sp>
      <p:grpSp>
        <p:nvGrpSpPr>
          <p:cNvPr id="197651" name="Group 19"/>
          <p:cNvGrpSpPr>
            <a:grpSpLocks/>
          </p:cNvGrpSpPr>
          <p:nvPr/>
        </p:nvGrpSpPr>
        <p:grpSpPr bwMode="auto">
          <a:xfrm>
            <a:off x="1431925" y="1916113"/>
            <a:ext cx="1371600" cy="1719262"/>
            <a:chOff x="1104" y="943"/>
            <a:chExt cx="864" cy="1083"/>
          </a:xfrm>
        </p:grpSpPr>
        <p:sp>
          <p:nvSpPr>
            <p:cNvPr id="197652" name="Rectangle 20"/>
            <p:cNvSpPr>
              <a:spLocks noChangeArrowheads="1"/>
            </p:cNvSpPr>
            <p:nvPr/>
          </p:nvSpPr>
          <p:spPr bwMode="auto">
            <a:xfrm>
              <a:off x="1104" y="1824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2550" tIns="41275" rIns="82550" bIns="41275">
              <a:spAutoFit/>
            </a:bodyPr>
            <a:lstStyle/>
            <a:p>
              <a:pPr defTabSz="822325" eaLnBrk="0" hangingPunct="0">
                <a:lnSpc>
                  <a:spcPct val="60000"/>
                </a:lnSpc>
                <a:spcBef>
                  <a:spcPct val="50000"/>
                </a:spcBef>
              </a:pPr>
              <a:r>
                <a:rPr lang="zh-TW" altLang="en-US" sz="2400" b="1">
                  <a:solidFill>
                    <a:srgbClr val="000066"/>
                  </a:solidFill>
                  <a:latin typeface="微軟正黑體" pitchFamily="34" charset="-120"/>
                  <a:ea typeface="微軟正黑體" pitchFamily="34" charset="-120"/>
                </a:rPr>
                <a:t>成品倉</a:t>
              </a:r>
            </a:p>
          </p:txBody>
        </p:sp>
        <p:grpSp>
          <p:nvGrpSpPr>
            <p:cNvPr id="197653" name="Group 21"/>
            <p:cNvGrpSpPr>
              <a:grpSpLocks/>
            </p:cNvGrpSpPr>
            <p:nvPr/>
          </p:nvGrpSpPr>
          <p:grpSpPr bwMode="auto">
            <a:xfrm>
              <a:off x="1244" y="943"/>
              <a:ext cx="548" cy="703"/>
              <a:chOff x="727" y="3065"/>
              <a:chExt cx="548" cy="642"/>
            </a:xfrm>
          </p:grpSpPr>
          <p:sp>
            <p:nvSpPr>
              <p:cNvPr id="197654" name="Freeform 22"/>
              <p:cNvSpPr>
                <a:spLocks/>
              </p:cNvSpPr>
              <p:nvPr/>
            </p:nvSpPr>
            <p:spPr bwMode="auto">
              <a:xfrm>
                <a:off x="1175" y="3322"/>
                <a:ext cx="54" cy="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9"/>
                  </a:cxn>
                  <a:cxn ang="0">
                    <a:pos x="0" y="98"/>
                  </a:cxn>
                  <a:cxn ang="0">
                    <a:pos x="0" y="96"/>
                  </a:cxn>
                  <a:cxn ang="0">
                    <a:pos x="2" y="93"/>
                  </a:cxn>
                  <a:cxn ang="0">
                    <a:pos x="4" y="89"/>
                  </a:cxn>
                  <a:cxn ang="0">
                    <a:pos x="5" y="85"/>
                  </a:cxn>
                  <a:cxn ang="0">
                    <a:pos x="8" y="80"/>
                  </a:cxn>
                  <a:cxn ang="0">
                    <a:pos x="11" y="74"/>
                  </a:cxn>
                  <a:cxn ang="0">
                    <a:pos x="13" y="68"/>
                  </a:cxn>
                  <a:cxn ang="0">
                    <a:pos x="16" y="64"/>
                  </a:cxn>
                  <a:cxn ang="0">
                    <a:pos x="18" y="62"/>
                  </a:cxn>
                  <a:cxn ang="0">
                    <a:pos x="21" y="62"/>
                  </a:cxn>
                  <a:cxn ang="0">
                    <a:pos x="24" y="62"/>
                  </a:cxn>
                  <a:cxn ang="0">
                    <a:pos x="27" y="63"/>
                  </a:cxn>
                  <a:cxn ang="0">
                    <a:pos x="31" y="64"/>
                  </a:cxn>
                  <a:cxn ang="0">
                    <a:pos x="36" y="64"/>
                  </a:cxn>
                  <a:cxn ang="0">
                    <a:pos x="41" y="63"/>
                  </a:cxn>
                  <a:cxn ang="0">
                    <a:pos x="47" y="61"/>
                  </a:cxn>
                  <a:cxn ang="0">
                    <a:pos x="50" y="59"/>
                  </a:cxn>
                  <a:cxn ang="0">
                    <a:pos x="51" y="57"/>
                  </a:cxn>
                  <a:cxn ang="0">
                    <a:pos x="53" y="56"/>
                  </a:cxn>
                  <a:cxn ang="0">
                    <a:pos x="53" y="54"/>
                  </a:cxn>
                  <a:cxn ang="0">
                    <a:pos x="52" y="52"/>
                  </a:cxn>
                  <a:cxn ang="0">
                    <a:pos x="51" y="52"/>
                  </a:cxn>
                  <a:cxn ang="0">
                    <a:pos x="51" y="51"/>
                  </a:cxn>
                  <a:cxn ang="0">
                    <a:pos x="49" y="48"/>
                  </a:cxn>
                  <a:cxn ang="0">
                    <a:pos x="43" y="42"/>
                  </a:cxn>
                  <a:cxn ang="0">
                    <a:pos x="34" y="34"/>
                  </a:cxn>
                  <a:cxn ang="0">
                    <a:pos x="25" y="25"/>
                  </a:cxn>
                  <a:cxn ang="0">
                    <a:pos x="16" y="15"/>
                  </a:cxn>
                  <a:cxn ang="0">
                    <a:pos x="7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4" h="100">
                    <a:moveTo>
                      <a:pt x="0" y="0"/>
                    </a:moveTo>
                    <a:lnTo>
                      <a:pt x="0" y="99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2" y="93"/>
                    </a:lnTo>
                    <a:lnTo>
                      <a:pt x="4" y="89"/>
                    </a:lnTo>
                    <a:lnTo>
                      <a:pt x="5" y="85"/>
                    </a:lnTo>
                    <a:lnTo>
                      <a:pt x="8" y="80"/>
                    </a:lnTo>
                    <a:lnTo>
                      <a:pt x="11" y="74"/>
                    </a:lnTo>
                    <a:lnTo>
                      <a:pt x="13" y="68"/>
                    </a:lnTo>
                    <a:lnTo>
                      <a:pt x="16" y="64"/>
                    </a:lnTo>
                    <a:lnTo>
                      <a:pt x="18" y="62"/>
                    </a:lnTo>
                    <a:lnTo>
                      <a:pt x="21" y="62"/>
                    </a:lnTo>
                    <a:lnTo>
                      <a:pt x="24" y="62"/>
                    </a:lnTo>
                    <a:lnTo>
                      <a:pt x="27" y="63"/>
                    </a:lnTo>
                    <a:lnTo>
                      <a:pt x="31" y="64"/>
                    </a:lnTo>
                    <a:lnTo>
                      <a:pt x="36" y="64"/>
                    </a:lnTo>
                    <a:lnTo>
                      <a:pt x="41" y="63"/>
                    </a:lnTo>
                    <a:lnTo>
                      <a:pt x="47" y="61"/>
                    </a:lnTo>
                    <a:lnTo>
                      <a:pt x="50" y="59"/>
                    </a:lnTo>
                    <a:lnTo>
                      <a:pt x="51" y="57"/>
                    </a:lnTo>
                    <a:lnTo>
                      <a:pt x="53" y="56"/>
                    </a:lnTo>
                    <a:lnTo>
                      <a:pt x="53" y="54"/>
                    </a:lnTo>
                    <a:lnTo>
                      <a:pt x="52" y="52"/>
                    </a:lnTo>
                    <a:lnTo>
                      <a:pt x="51" y="52"/>
                    </a:lnTo>
                    <a:lnTo>
                      <a:pt x="51" y="51"/>
                    </a:lnTo>
                    <a:lnTo>
                      <a:pt x="49" y="48"/>
                    </a:lnTo>
                    <a:lnTo>
                      <a:pt x="43" y="42"/>
                    </a:lnTo>
                    <a:lnTo>
                      <a:pt x="34" y="34"/>
                    </a:lnTo>
                    <a:lnTo>
                      <a:pt x="25" y="25"/>
                    </a:lnTo>
                    <a:lnTo>
                      <a:pt x="16" y="15"/>
                    </a:lnTo>
                    <a:lnTo>
                      <a:pt x="7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55" name="Freeform 23"/>
              <p:cNvSpPr>
                <a:spLocks/>
              </p:cNvSpPr>
              <p:nvPr/>
            </p:nvSpPr>
            <p:spPr bwMode="auto">
              <a:xfrm>
                <a:off x="748" y="3429"/>
                <a:ext cx="55" cy="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9"/>
                  </a:cxn>
                  <a:cxn ang="0">
                    <a:pos x="0" y="98"/>
                  </a:cxn>
                  <a:cxn ang="0">
                    <a:pos x="1" y="96"/>
                  </a:cxn>
                  <a:cxn ang="0">
                    <a:pos x="3" y="93"/>
                  </a:cxn>
                  <a:cxn ang="0">
                    <a:pos x="4" y="89"/>
                  </a:cxn>
                  <a:cxn ang="0">
                    <a:pos x="6" y="85"/>
                  </a:cxn>
                  <a:cxn ang="0">
                    <a:pos x="9" y="80"/>
                  </a:cxn>
                  <a:cxn ang="0">
                    <a:pos x="12" y="74"/>
                  </a:cxn>
                  <a:cxn ang="0">
                    <a:pos x="14" y="69"/>
                  </a:cxn>
                  <a:cxn ang="0">
                    <a:pos x="16" y="64"/>
                  </a:cxn>
                  <a:cxn ang="0">
                    <a:pos x="19" y="62"/>
                  </a:cxn>
                  <a:cxn ang="0">
                    <a:pos x="22" y="62"/>
                  </a:cxn>
                  <a:cxn ang="0">
                    <a:pos x="25" y="62"/>
                  </a:cxn>
                  <a:cxn ang="0">
                    <a:pos x="29" y="63"/>
                  </a:cxn>
                  <a:cxn ang="0">
                    <a:pos x="33" y="64"/>
                  </a:cxn>
                  <a:cxn ang="0">
                    <a:pos x="37" y="64"/>
                  </a:cxn>
                  <a:cxn ang="0">
                    <a:pos x="43" y="63"/>
                  </a:cxn>
                  <a:cxn ang="0">
                    <a:pos x="48" y="62"/>
                  </a:cxn>
                  <a:cxn ang="0">
                    <a:pos x="51" y="59"/>
                  </a:cxn>
                  <a:cxn ang="0">
                    <a:pos x="53" y="57"/>
                  </a:cxn>
                  <a:cxn ang="0">
                    <a:pos x="54" y="56"/>
                  </a:cxn>
                  <a:cxn ang="0">
                    <a:pos x="54" y="54"/>
                  </a:cxn>
                  <a:cxn ang="0">
                    <a:pos x="54" y="53"/>
                  </a:cxn>
                  <a:cxn ang="0">
                    <a:pos x="53" y="52"/>
                  </a:cxn>
                  <a:cxn ang="0">
                    <a:pos x="50" y="49"/>
                  </a:cxn>
                  <a:cxn ang="0">
                    <a:pos x="44" y="42"/>
                  </a:cxn>
                  <a:cxn ang="0">
                    <a:pos x="36" y="35"/>
                  </a:cxn>
                  <a:cxn ang="0">
                    <a:pos x="26" y="26"/>
                  </a:cxn>
                  <a:cxn ang="0">
                    <a:pos x="16" y="15"/>
                  </a:cxn>
                  <a:cxn ang="0">
                    <a:pos x="8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5" h="100">
                    <a:moveTo>
                      <a:pt x="0" y="0"/>
                    </a:moveTo>
                    <a:lnTo>
                      <a:pt x="0" y="99"/>
                    </a:lnTo>
                    <a:lnTo>
                      <a:pt x="0" y="98"/>
                    </a:lnTo>
                    <a:lnTo>
                      <a:pt x="1" y="96"/>
                    </a:lnTo>
                    <a:lnTo>
                      <a:pt x="3" y="93"/>
                    </a:lnTo>
                    <a:lnTo>
                      <a:pt x="4" y="89"/>
                    </a:lnTo>
                    <a:lnTo>
                      <a:pt x="6" y="85"/>
                    </a:lnTo>
                    <a:lnTo>
                      <a:pt x="9" y="80"/>
                    </a:lnTo>
                    <a:lnTo>
                      <a:pt x="12" y="74"/>
                    </a:lnTo>
                    <a:lnTo>
                      <a:pt x="14" y="69"/>
                    </a:lnTo>
                    <a:lnTo>
                      <a:pt x="16" y="64"/>
                    </a:lnTo>
                    <a:lnTo>
                      <a:pt x="19" y="62"/>
                    </a:lnTo>
                    <a:lnTo>
                      <a:pt x="22" y="62"/>
                    </a:lnTo>
                    <a:lnTo>
                      <a:pt x="25" y="62"/>
                    </a:lnTo>
                    <a:lnTo>
                      <a:pt x="29" y="63"/>
                    </a:lnTo>
                    <a:lnTo>
                      <a:pt x="33" y="64"/>
                    </a:lnTo>
                    <a:lnTo>
                      <a:pt x="37" y="64"/>
                    </a:lnTo>
                    <a:lnTo>
                      <a:pt x="43" y="63"/>
                    </a:lnTo>
                    <a:lnTo>
                      <a:pt x="48" y="62"/>
                    </a:lnTo>
                    <a:lnTo>
                      <a:pt x="51" y="59"/>
                    </a:lnTo>
                    <a:lnTo>
                      <a:pt x="53" y="57"/>
                    </a:lnTo>
                    <a:lnTo>
                      <a:pt x="54" y="56"/>
                    </a:lnTo>
                    <a:lnTo>
                      <a:pt x="54" y="54"/>
                    </a:lnTo>
                    <a:lnTo>
                      <a:pt x="54" y="53"/>
                    </a:lnTo>
                    <a:lnTo>
                      <a:pt x="53" y="52"/>
                    </a:lnTo>
                    <a:lnTo>
                      <a:pt x="50" y="49"/>
                    </a:lnTo>
                    <a:lnTo>
                      <a:pt x="44" y="42"/>
                    </a:lnTo>
                    <a:lnTo>
                      <a:pt x="36" y="35"/>
                    </a:lnTo>
                    <a:lnTo>
                      <a:pt x="26" y="26"/>
                    </a:lnTo>
                    <a:lnTo>
                      <a:pt x="16" y="15"/>
                    </a:lnTo>
                    <a:lnTo>
                      <a:pt x="8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56" name="Freeform 24"/>
              <p:cNvSpPr>
                <a:spLocks/>
              </p:cNvSpPr>
              <p:nvPr/>
            </p:nvSpPr>
            <p:spPr bwMode="auto">
              <a:xfrm>
                <a:off x="727" y="3299"/>
                <a:ext cx="545" cy="181"/>
              </a:xfrm>
              <a:custGeom>
                <a:avLst/>
                <a:gdLst/>
                <a:ahLst/>
                <a:cxnLst>
                  <a:cxn ang="0">
                    <a:pos x="544" y="65"/>
                  </a:cxn>
                  <a:cxn ang="0">
                    <a:pos x="461" y="0"/>
                  </a:cxn>
                  <a:cxn ang="0">
                    <a:pos x="0" y="115"/>
                  </a:cxn>
                  <a:cxn ang="0">
                    <a:pos x="82" y="180"/>
                  </a:cxn>
                  <a:cxn ang="0">
                    <a:pos x="544" y="65"/>
                  </a:cxn>
                </a:cxnLst>
                <a:rect l="0" t="0" r="r" b="b"/>
                <a:pathLst>
                  <a:path w="545" h="181">
                    <a:moveTo>
                      <a:pt x="544" y="65"/>
                    </a:moveTo>
                    <a:lnTo>
                      <a:pt x="461" y="0"/>
                    </a:lnTo>
                    <a:lnTo>
                      <a:pt x="0" y="115"/>
                    </a:lnTo>
                    <a:lnTo>
                      <a:pt x="82" y="180"/>
                    </a:lnTo>
                    <a:lnTo>
                      <a:pt x="544" y="65"/>
                    </a:lnTo>
                  </a:path>
                </a:pathLst>
              </a:custGeom>
              <a:solidFill>
                <a:srgbClr val="F5E1AE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57" name="Freeform 25"/>
              <p:cNvSpPr>
                <a:spLocks/>
              </p:cNvSpPr>
              <p:nvPr/>
            </p:nvSpPr>
            <p:spPr bwMode="auto">
              <a:xfrm>
                <a:off x="728" y="3414"/>
                <a:ext cx="85" cy="77"/>
              </a:xfrm>
              <a:custGeom>
                <a:avLst/>
                <a:gdLst/>
                <a:ahLst/>
                <a:cxnLst>
                  <a:cxn ang="0">
                    <a:pos x="84" y="65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84" y="76"/>
                  </a:cxn>
                  <a:cxn ang="0">
                    <a:pos x="84" y="65"/>
                  </a:cxn>
                </a:cxnLst>
                <a:rect l="0" t="0" r="r" b="b"/>
                <a:pathLst>
                  <a:path w="85" h="77">
                    <a:moveTo>
                      <a:pt x="84" y="65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84" y="76"/>
                    </a:lnTo>
                    <a:lnTo>
                      <a:pt x="84" y="65"/>
                    </a:lnTo>
                  </a:path>
                </a:pathLst>
              </a:custGeom>
              <a:solidFill>
                <a:srgbClr val="AE831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58" name="Freeform 26"/>
              <p:cNvSpPr>
                <a:spLocks/>
              </p:cNvSpPr>
              <p:nvPr/>
            </p:nvSpPr>
            <p:spPr bwMode="auto">
              <a:xfrm>
                <a:off x="812" y="3365"/>
                <a:ext cx="460" cy="127"/>
              </a:xfrm>
              <a:custGeom>
                <a:avLst/>
                <a:gdLst/>
                <a:ahLst/>
                <a:cxnLst>
                  <a:cxn ang="0">
                    <a:pos x="459" y="11"/>
                  </a:cxn>
                  <a:cxn ang="0">
                    <a:pos x="459" y="0"/>
                  </a:cxn>
                  <a:cxn ang="0">
                    <a:pos x="0" y="114"/>
                  </a:cxn>
                  <a:cxn ang="0">
                    <a:pos x="0" y="126"/>
                  </a:cxn>
                  <a:cxn ang="0">
                    <a:pos x="459" y="11"/>
                  </a:cxn>
                </a:cxnLst>
                <a:rect l="0" t="0" r="r" b="b"/>
                <a:pathLst>
                  <a:path w="460" h="127">
                    <a:moveTo>
                      <a:pt x="459" y="11"/>
                    </a:moveTo>
                    <a:lnTo>
                      <a:pt x="459" y="0"/>
                    </a:lnTo>
                    <a:lnTo>
                      <a:pt x="0" y="114"/>
                    </a:lnTo>
                    <a:lnTo>
                      <a:pt x="0" y="126"/>
                    </a:lnTo>
                    <a:lnTo>
                      <a:pt x="459" y="11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59" name="Freeform 27"/>
              <p:cNvSpPr>
                <a:spLocks/>
              </p:cNvSpPr>
              <p:nvPr/>
            </p:nvSpPr>
            <p:spPr bwMode="auto">
              <a:xfrm>
                <a:off x="961" y="3281"/>
                <a:ext cx="121" cy="139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0" y="138"/>
                  </a:cxn>
                  <a:cxn ang="0">
                    <a:pos x="120" y="108"/>
                  </a:cxn>
                  <a:cxn ang="0">
                    <a:pos x="51" y="0"/>
                  </a:cxn>
                </a:cxnLst>
                <a:rect l="0" t="0" r="r" b="b"/>
                <a:pathLst>
                  <a:path w="121" h="139">
                    <a:moveTo>
                      <a:pt x="51" y="0"/>
                    </a:moveTo>
                    <a:lnTo>
                      <a:pt x="0" y="138"/>
                    </a:lnTo>
                    <a:lnTo>
                      <a:pt x="120" y="108"/>
                    </a:lnTo>
                    <a:lnTo>
                      <a:pt x="51" y="0"/>
                    </a:lnTo>
                  </a:path>
                </a:pathLst>
              </a:custGeom>
              <a:solidFill>
                <a:srgbClr val="FFB74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60" name="Freeform 28"/>
              <p:cNvSpPr>
                <a:spLocks/>
              </p:cNvSpPr>
              <p:nvPr/>
            </p:nvSpPr>
            <p:spPr bwMode="auto">
              <a:xfrm>
                <a:off x="921" y="3281"/>
                <a:ext cx="92" cy="141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101"/>
                  </a:cxn>
                  <a:cxn ang="0">
                    <a:pos x="37" y="140"/>
                  </a:cxn>
                  <a:cxn ang="0">
                    <a:pos x="91" y="0"/>
                  </a:cxn>
                </a:cxnLst>
                <a:rect l="0" t="0" r="r" b="b"/>
                <a:pathLst>
                  <a:path w="92" h="141">
                    <a:moveTo>
                      <a:pt x="91" y="0"/>
                    </a:moveTo>
                    <a:lnTo>
                      <a:pt x="0" y="101"/>
                    </a:lnTo>
                    <a:lnTo>
                      <a:pt x="37" y="140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D781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61" name="Freeform 29"/>
              <p:cNvSpPr>
                <a:spLocks/>
              </p:cNvSpPr>
              <p:nvPr/>
            </p:nvSpPr>
            <p:spPr bwMode="auto">
              <a:xfrm>
                <a:off x="1113" y="3261"/>
                <a:ext cx="94" cy="12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121"/>
                  </a:cxn>
                  <a:cxn ang="0">
                    <a:pos x="93" y="97"/>
                  </a:cxn>
                  <a:cxn ang="0">
                    <a:pos x="93" y="0"/>
                  </a:cxn>
                  <a:cxn ang="0">
                    <a:pos x="0" y="22"/>
                  </a:cxn>
                </a:cxnLst>
                <a:rect l="0" t="0" r="r" b="b"/>
                <a:pathLst>
                  <a:path w="94" h="122">
                    <a:moveTo>
                      <a:pt x="0" y="22"/>
                    </a:moveTo>
                    <a:lnTo>
                      <a:pt x="0" y="121"/>
                    </a:lnTo>
                    <a:lnTo>
                      <a:pt x="93" y="97"/>
                    </a:lnTo>
                    <a:lnTo>
                      <a:pt x="93" y="0"/>
                    </a:lnTo>
                    <a:lnTo>
                      <a:pt x="0" y="22"/>
                    </a:lnTo>
                  </a:path>
                </a:pathLst>
              </a:custGeom>
              <a:solidFill>
                <a:srgbClr val="EDF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62" name="Freeform 30"/>
              <p:cNvSpPr>
                <a:spLocks/>
              </p:cNvSpPr>
              <p:nvPr/>
            </p:nvSpPr>
            <p:spPr bwMode="auto">
              <a:xfrm>
                <a:off x="1082" y="3255"/>
                <a:ext cx="32" cy="1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7"/>
                  </a:cxn>
                  <a:cxn ang="0">
                    <a:pos x="31" y="127"/>
                  </a:cxn>
                  <a:cxn ang="0">
                    <a:pos x="31" y="28"/>
                  </a:cxn>
                  <a:cxn ang="0">
                    <a:pos x="0" y="0"/>
                  </a:cxn>
                </a:cxnLst>
                <a:rect l="0" t="0" r="r" b="b"/>
                <a:pathLst>
                  <a:path w="32" h="128">
                    <a:moveTo>
                      <a:pt x="0" y="0"/>
                    </a:moveTo>
                    <a:lnTo>
                      <a:pt x="0" y="97"/>
                    </a:lnTo>
                    <a:lnTo>
                      <a:pt x="31" y="127"/>
                    </a:lnTo>
                    <a:lnTo>
                      <a:pt x="31" y="2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DA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63" name="Freeform 31"/>
              <p:cNvSpPr>
                <a:spLocks/>
              </p:cNvSpPr>
              <p:nvPr/>
            </p:nvSpPr>
            <p:spPr bwMode="auto">
              <a:xfrm>
                <a:off x="1081" y="3233"/>
                <a:ext cx="126" cy="51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1" y="50"/>
                  </a:cxn>
                  <a:cxn ang="0">
                    <a:pos x="125" y="26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126" h="51">
                    <a:moveTo>
                      <a:pt x="0" y="23"/>
                    </a:moveTo>
                    <a:lnTo>
                      <a:pt x="31" y="50"/>
                    </a:lnTo>
                    <a:lnTo>
                      <a:pt x="125" y="26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FEFFB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64" name="Freeform 32"/>
              <p:cNvSpPr>
                <a:spLocks/>
              </p:cNvSpPr>
              <p:nvPr/>
            </p:nvSpPr>
            <p:spPr bwMode="auto">
              <a:xfrm>
                <a:off x="796" y="3316"/>
                <a:ext cx="123" cy="133"/>
              </a:xfrm>
              <a:custGeom>
                <a:avLst/>
                <a:gdLst/>
                <a:ahLst/>
                <a:cxnLst>
                  <a:cxn ang="0">
                    <a:pos x="61" y="130"/>
                  </a:cxn>
                  <a:cxn ang="0">
                    <a:pos x="73" y="126"/>
                  </a:cxn>
                  <a:cxn ang="0">
                    <a:pos x="85" y="119"/>
                  </a:cxn>
                  <a:cxn ang="0">
                    <a:pos x="95" y="111"/>
                  </a:cxn>
                  <a:cxn ang="0">
                    <a:pos x="104" y="101"/>
                  </a:cxn>
                  <a:cxn ang="0">
                    <a:pos x="111" y="89"/>
                  </a:cxn>
                  <a:cxn ang="0">
                    <a:pos x="117" y="76"/>
                  </a:cxn>
                  <a:cxn ang="0">
                    <a:pos x="121" y="64"/>
                  </a:cxn>
                  <a:cxn ang="0">
                    <a:pos x="122" y="50"/>
                  </a:cxn>
                  <a:cxn ang="0">
                    <a:pos x="121" y="38"/>
                  </a:cxn>
                  <a:cxn ang="0">
                    <a:pos x="117" y="27"/>
                  </a:cxn>
                  <a:cxn ang="0">
                    <a:pos x="111" y="17"/>
                  </a:cxn>
                  <a:cxn ang="0">
                    <a:pos x="104" y="10"/>
                  </a:cxn>
                  <a:cxn ang="0">
                    <a:pos x="95" y="4"/>
                  </a:cxn>
                  <a:cxn ang="0">
                    <a:pos x="85" y="0"/>
                  </a:cxn>
                  <a:cxn ang="0">
                    <a:pos x="73" y="0"/>
                  </a:cxn>
                  <a:cxn ang="0">
                    <a:pos x="61" y="2"/>
                  </a:cxn>
                  <a:cxn ang="0">
                    <a:pos x="48" y="6"/>
                  </a:cxn>
                  <a:cxn ang="0">
                    <a:pos x="37" y="13"/>
                  </a:cxn>
                  <a:cxn ang="0">
                    <a:pos x="27" y="21"/>
                  </a:cxn>
                  <a:cxn ang="0">
                    <a:pos x="18" y="31"/>
                  </a:cxn>
                  <a:cxn ang="0">
                    <a:pos x="10" y="42"/>
                  </a:cxn>
                  <a:cxn ang="0">
                    <a:pos x="5" y="55"/>
                  </a:cxn>
                  <a:cxn ang="0">
                    <a:pos x="1" y="67"/>
                  </a:cxn>
                  <a:cxn ang="0">
                    <a:pos x="0" y="81"/>
                  </a:cxn>
                  <a:cxn ang="0">
                    <a:pos x="1" y="93"/>
                  </a:cxn>
                  <a:cxn ang="0">
                    <a:pos x="5" y="105"/>
                  </a:cxn>
                  <a:cxn ang="0">
                    <a:pos x="10" y="114"/>
                  </a:cxn>
                  <a:cxn ang="0">
                    <a:pos x="18" y="121"/>
                  </a:cxn>
                  <a:cxn ang="0">
                    <a:pos x="27" y="127"/>
                  </a:cxn>
                  <a:cxn ang="0">
                    <a:pos x="37" y="131"/>
                  </a:cxn>
                  <a:cxn ang="0">
                    <a:pos x="48" y="132"/>
                  </a:cxn>
                  <a:cxn ang="0">
                    <a:pos x="61" y="130"/>
                  </a:cxn>
                </a:cxnLst>
                <a:rect l="0" t="0" r="r" b="b"/>
                <a:pathLst>
                  <a:path w="123" h="133">
                    <a:moveTo>
                      <a:pt x="61" y="130"/>
                    </a:moveTo>
                    <a:lnTo>
                      <a:pt x="73" y="126"/>
                    </a:lnTo>
                    <a:lnTo>
                      <a:pt x="85" y="119"/>
                    </a:lnTo>
                    <a:lnTo>
                      <a:pt x="95" y="111"/>
                    </a:lnTo>
                    <a:lnTo>
                      <a:pt x="104" y="101"/>
                    </a:lnTo>
                    <a:lnTo>
                      <a:pt x="111" y="89"/>
                    </a:lnTo>
                    <a:lnTo>
                      <a:pt x="117" y="76"/>
                    </a:lnTo>
                    <a:lnTo>
                      <a:pt x="121" y="64"/>
                    </a:lnTo>
                    <a:lnTo>
                      <a:pt x="122" y="50"/>
                    </a:lnTo>
                    <a:lnTo>
                      <a:pt x="121" y="38"/>
                    </a:lnTo>
                    <a:lnTo>
                      <a:pt x="117" y="27"/>
                    </a:lnTo>
                    <a:lnTo>
                      <a:pt x="111" y="17"/>
                    </a:lnTo>
                    <a:lnTo>
                      <a:pt x="104" y="10"/>
                    </a:lnTo>
                    <a:lnTo>
                      <a:pt x="95" y="4"/>
                    </a:lnTo>
                    <a:lnTo>
                      <a:pt x="85" y="0"/>
                    </a:lnTo>
                    <a:lnTo>
                      <a:pt x="73" y="0"/>
                    </a:lnTo>
                    <a:lnTo>
                      <a:pt x="61" y="2"/>
                    </a:lnTo>
                    <a:lnTo>
                      <a:pt x="48" y="6"/>
                    </a:lnTo>
                    <a:lnTo>
                      <a:pt x="37" y="13"/>
                    </a:lnTo>
                    <a:lnTo>
                      <a:pt x="27" y="21"/>
                    </a:lnTo>
                    <a:lnTo>
                      <a:pt x="18" y="31"/>
                    </a:lnTo>
                    <a:lnTo>
                      <a:pt x="10" y="42"/>
                    </a:lnTo>
                    <a:lnTo>
                      <a:pt x="5" y="55"/>
                    </a:lnTo>
                    <a:lnTo>
                      <a:pt x="1" y="67"/>
                    </a:lnTo>
                    <a:lnTo>
                      <a:pt x="0" y="81"/>
                    </a:lnTo>
                    <a:lnTo>
                      <a:pt x="1" y="93"/>
                    </a:lnTo>
                    <a:lnTo>
                      <a:pt x="5" y="105"/>
                    </a:lnTo>
                    <a:lnTo>
                      <a:pt x="10" y="114"/>
                    </a:lnTo>
                    <a:lnTo>
                      <a:pt x="18" y="121"/>
                    </a:lnTo>
                    <a:lnTo>
                      <a:pt x="27" y="127"/>
                    </a:lnTo>
                    <a:lnTo>
                      <a:pt x="37" y="131"/>
                    </a:lnTo>
                    <a:lnTo>
                      <a:pt x="48" y="132"/>
                    </a:lnTo>
                    <a:lnTo>
                      <a:pt x="61" y="130"/>
                    </a:lnTo>
                  </a:path>
                </a:pathLst>
              </a:custGeom>
              <a:solidFill>
                <a:srgbClr val="B0F8F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65" name="Freeform 33"/>
              <p:cNvSpPr>
                <a:spLocks/>
              </p:cNvSpPr>
              <p:nvPr/>
            </p:nvSpPr>
            <p:spPr bwMode="auto">
              <a:xfrm>
                <a:off x="811" y="3342"/>
                <a:ext cx="106" cy="104"/>
              </a:xfrm>
              <a:custGeom>
                <a:avLst/>
                <a:gdLst/>
                <a:ahLst/>
                <a:cxnLst>
                  <a:cxn ang="0">
                    <a:pos x="36" y="103"/>
                  </a:cxn>
                  <a:cxn ang="0">
                    <a:pos x="39" y="103"/>
                  </a:cxn>
                  <a:cxn ang="0">
                    <a:pos x="43" y="102"/>
                  </a:cxn>
                  <a:cxn ang="0">
                    <a:pos x="48" y="100"/>
                  </a:cxn>
                  <a:cxn ang="0">
                    <a:pos x="53" y="98"/>
                  </a:cxn>
                  <a:cxn ang="0">
                    <a:pos x="59" y="96"/>
                  </a:cxn>
                  <a:cxn ang="0">
                    <a:pos x="65" y="92"/>
                  </a:cxn>
                  <a:cxn ang="0">
                    <a:pos x="72" y="87"/>
                  </a:cxn>
                  <a:cxn ang="0">
                    <a:pos x="78" y="82"/>
                  </a:cxn>
                  <a:cxn ang="0">
                    <a:pos x="84" y="76"/>
                  </a:cxn>
                  <a:cxn ang="0">
                    <a:pos x="88" y="70"/>
                  </a:cxn>
                  <a:cxn ang="0">
                    <a:pos x="92" y="65"/>
                  </a:cxn>
                  <a:cxn ang="0">
                    <a:pos x="95" y="61"/>
                  </a:cxn>
                  <a:cxn ang="0">
                    <a:pos x="97" y="56"/>
                  </a:cxn>
                  <a:cxn ang="0">
                    <a:pos x="99" y="53"/>
                  </a:cxn>
                  <a:cxn ang="0">
                    <a:pos x="99" y="50"/>
                  </a:cxn>
                  <a:cxn ang="0">
                    <a:pos x="100" y="47"/>
                  </a:cxn>
                  <a:cxn ang="0">
                    <a:pos x="103" y="36"/>
                  </a:cxn>
                  <a:cxn ang="0">
                    <a:pos x="105" y="26"/>
                  </a:cxn>
                  <a:cxn ang="0">
                    <a:pos x="105" y="18"/>
                  </a:cxn>
                  <a:cxn ang="0">
                    <a:pos x="103" y="11"/>
                  </a:cxn>
                  <a:cxn ang="0">
                    <a:pos x="101" y="6"/>
                  </a:cxn>
                  <a:cxn ang="0">
                    <a:pos x="99" y="2"/>
                  </a:cxn>
                  <a:cxn ang="0">
                    <a:pos x="98" y="0"/>
                  </a:cxn>
                  <a:cxn ang="0">
                    <a:pos x="97" y="0"/>
                  </a:cxn>
                  <a:cxn ang="0">
                    <a:pos x="98" y="1"/>
                  </a:cxn>
                  <a:cxn ang="0">
                    <a:pos x="98" y="6"/>
                  </a:cxn>
                  <a:cxn ang="0">
                    <a:pos x="98" y="14"/>
                  </a:cxn>
                  <a:cxn ang="0">
                    <a:pos x="96" y="23"/>
                  </a:cxn>
                  <a:cxn ang="0">
                    <a:pos x="93" y="34"/>
                  </a:cxn>
                  <a:cxn ang="0">
                    <a:pos x="87" y="46"/>
                  </a:cxn>
                  <a:cxn ang="0">
                    <a:pos x="76" y="59"/>
                  </a:cxn>
                  <a:cxn ang="0">
                    <a:pos x="62" y="72"/>
                  </a:cxn>
                  <a:cxn ang="0">
                    <a:pos x="59" y="74"/>
                  </a:cxn>
                  <a:cxn ang="0">
                    <a:pos x="55" y="77"/>
                  </a:cxn>
                  <a:cxn ang="0">
                    <a:pos x="51" y="79"/>
                  </a:cxn>
                  <a:cxn ang="0">
                    <a:pos x="46" y="82"/>
                  </a:cxn>
                  <a:cxn ang="0">
                    <a:pos x="40" y="84"/>
                  </a:cxn>
                  <a:cxn ang="0">
                    <a:pos x="35" y="87"/>
                  </a:cxn>
                  <a:cxn ang="0">
                    <a:pos x="29" y="88"/>
                  </a:cxn>
                  <a:cxn ang="0">
                    <a:pos x="22" y="89"/>
                  </a:cxn>
                  <a:cxn ang="0">
                    <a:pos x="16" y="90"/>
                  </a:cxn>
                  <a:cxn ang="0">
                    <a:pos x="11" y="90"/>
                  </a:cxn>
                  <a:cxn ang="0">
                    <a:pos x="7" y="90"/>
                  </a:cxn>
                  <a:cxn ang="0">
                    <a:pos x="4" y="90"/>
                  </a:cxn>
                  <a:cxn ang="0">
                    <a:pos x="2" y="90"/>
                  </a:cxn>
                  <a:cxn ang="0">
                    <a:pos x="0" y="90"/>
                  </a:cxn>
                  <a:cxn ang="0">
                    <a:pos x="1" y="92"/>
                  </a:cxn>
                  <a:cxn ang="0">
                    <a:pos x="2" y="93"/>
                  </a:cxn>
                  <a:cxn ang="0">
                    <a:pos x="6" y="96"/>
                  </a:cxn>
                  <a:cxn ang="0">
                    <a:pos x="11" y="98"/>
                  </a:cxn>
                  <a:cxn ang="0">
                    <a:pos x="17" y="100"/>
                  </a:cxn>
                  <a:cxn ang="0">
                    <a:pos x="26" y="102"/>
                  </a:cxn>
                  <a:cxn ang="0">
                    <a:pos x="36" y="103"/>
                  </a:cxn>
                </a:cxnLst>
                <a:rect l="0" t="0" r="r" b="b"/>
                <a:pathLst>
                  <a:path w="106" h="104">
                    <a:moveTo>
                      <a:pt x="36" y="103"/>
                    </a:moveTo>
                    <a:lnTo>
                      <a:pt x="39" y="103"/>
                    </a:lnTo>
                    <a:lnTo>
                      <a:pt x="43" y="102"/>
                    </a:lnTo>
                    <a:lnTo>
                      <a:pt x="48" y="100"/>
                    </a:lnTo>
                    <a:lnTo>
                      <a:pt x="53" y="98"/>
                    </a:lnTo>
                    <a:lnTo>
                      <a:pt x="59" y="96"/>
                    </a:lnTo>
                    <a:lnTo>
                      <a:pt x="65" y="92"/>
                    </a:lnTo>
                    <a:lnTo>
                      <a:pt x="72" y="87"/>
                    </a:lnTo>
                    <a:lnTo>
                      <a:pt x="78" y="82"/>
                    </a:lnTo>
                    <a:lnTo>
                      <a:pt x="84" y="76"/>
                    </a:lnTo>
                    <a:lnTo>
                      <a:pt x="88" y="70"/>
                    </a:lnTo>
                    <a:lnTo>
                      <a:pt x="92" y="65"/>
                    </a:lnTo>
                    <a:lnTo>
                      <a:pt x="95" y="61"/>
                    </a:lnTo>
                    <a:lnTo>
                      <a:pt x="97" y="56"/>
                    </a:lnTo>
                    <a:lnTo>
                      <a:pt x="99" y="53"/>
                    </a:lnTo>
                    <a:lnTo>
                      <a:pt x="99" y="50"/>
                    </a:lnTo>
                    <a:lnTo>
                      <a:pt x="100" y="47"/>
                    </a:lnTo>
                    <a:lnTo>
                      <a:pt x="103" y="36"/>
                    </a:lnTo>
                    <a:lnTo>
                      <a:pt x="105" y="26"/>
                    </a:lnTo>
                    <a:lnTo>
                      <a:pt x="105" y="18"/>
                    </a:lnTo>
                    <a:lnTo>
                      <a:pt x="103" y="11"/>
                    </a:lnTo>
                    <a:lnTo>
                      <a:pt x="101" y="6"/>
                    </a:lnTo>
                    <a:lnTo>
                      <a:pt x="99" y="2"/>
                    </a:lnTo>
                    <a:lnTo>
                      <a:pt x="98" y="0"/>
                    </a:lnTo>
                    <a:lnTo>
                      <a:pt x="97" y="0"/>
                    </a:lnTo>
                    <a:lnTo>
                      <a:pt x="98" y="1"/>
                    </a:lnTo>
                    <a:lnTo>
                      <a:pt x="98" y="6"/>
                    </a:lnTo>
                    <a:lnTo>
                      <a:pt x="98" y="14"/>
                    </a:lnTo>
                    <a:lnTo>
                      <a:pt x="96" y="23"/>
                    </a:lnTo>
                    <a:lnTo>
                      <a:pt x="93" y="34"/>
                    </a:lnTo>
                    <a:lnTo>
                      <a:pt x="87" y="46"/>
                    </a:lnTo>
                    <a:lnTo>
                      <a:pt x="76" y="59"/>
                    </a:lnTo>
                    <a:lnTo>
                      <a:pt x="62" y="72"/>
                    </a:lnTo>
                    <a:lnTo>
                      <a:pt x="59" y="74"/>
                    </a:lnTo>
                    <a:lnTo>
                      <a:pt x="55" y="77"/>
                    </a:lnTo>
                    <a:lnTo>
                      <a:pt x="51" y="79"/>
                    </a:lnTo>
                    <a:lnTo>
                      <a:pt x="46" y="82"/>
                    </a:lnTo>
                    <a:lnTo>
                      <a:pt x="40" y="84"/>
                    </a:lnTo>
                    <a:lnTo>
                      <a:pt x="35" y="87"/>
                    </a:lnTo>
                    <a:lnTo>
                      <a:pt x="29" y="88"/>
                    </a:lnTo>
                    <a:lnTo>
                      <a:pt x="22" y="89"/>
                    </a:lnTo>
                    <a:lnTo>
                      <a:pt x="16" y="90"/>
                    </a:lnTo>
                    <a:lnTo>
                      <a:pt x="11" y="90"/>
                    </a:lnTo>
                    <a:lnTo>
                      <a:pt x="7" y="90"/>
                    </a:lnTo>
                    <a:lnTo>
                      <a:pt x="4" y="90"/>
                    </a:lnTo>
                    <a:lnTo>
                      <a:pt x="2" y="90"/>
                    </a:lnTo>
                    <a:lnTo>
                      <a:pt x="0" y="90"/>
                    </a:lnTo>
                    <a:lnTo>
                      <a:pt x="1" y="92"/>
                    </a:lnTo>
                    <a:lnTo>
                      <a:pt x="2" y="93"/>
                    </a:lnTo>
                    <a:lnTo>
                      <a:pt x="6" y="96"/>
                    </a:lnTo>
                    <a:lnTo>
                      <a:pt x="11" y="98"/>
                    </a:lnTo>
                    <a:lnTo>
                      <a:pt x="17" y="100"/>
                    </a:lnTo>
                    <a:lnTo>
                      <a:pt x="26" y="102"/>
                    </a:lnTo>
                    <a:lnTo>
                      <a:pt x="36" y="103"/>
                    </a:lnTo>
                  </a:path>
                </a:pathLst>
              </a:custGeom>
              <a:solidFill>
                <a:srgbClr val="11B3A4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66" name="Freeform 34"/>
              <p:cNvSpPr>
                <a:spLocks/>
              </p:cNvSpPr>
              <p:nvPr/>
            </p:nvSpPr>
            <p:spPr bwMode="auto">
              <a:xfrm>
                <a:off x="1176" y="3501"/>
                <a:ext cx="56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7"/>
                  </a:cxn>
                  <a:cxn ang="0">
                    <a:pos x="1" y="95"/>
                  </a:cxn>
                  <a:cxn ang="0">
                    <a:pos x="3" y="93"/>
                  </a:cxn>
                  <a:cxn ang="0">
                    <a:pos x="4" y="88"/>
                  </a:cxn>
                  <a:cxn ang="0">
                    <a:pos x="6" y="84"/>
                  </a:cxn>
                  <a:cxn ang="0">
                    <a:pos x="9" y="79"/>
                  </a:cxn>
                  <a:cxn ang="0">
                    <a:pos x="11" y="73"/>
                  </a:cxn>
                  <a:cxn ang="0">
                    <a:pos x="14" y="68"/>
                  </a:cxn>
                  <a:cxn ang="0">
                    <a:pos x="16" y="63"/>
                  </a:cxn>
                  <a:cxn ang="0">
                    <a:pos x="19" y="62"/>
                  </a:cxn>
                  <a:cxn ang="0">
                    <a:pos x="22" y="61"/>
                  </a:cxn>
                  <a:cxn ang="0">
                    <a:pos x="25" y="62"/>
                  </a:cxn>
                  <a:cxn ang="0">
                    <a:pos x="29" y="63"/>
                  </a:cxn>
                  <a:cxn ang="0">
                    <a:pos x="33" y="63"/>
                  </a:cxn>
                  <a:cxn ang="0">
                    <a:pos x="38" y="63"/>
                  </a:cxn>
                  <a:cxn ang="0">
                    <a:pos x="43" y="63"/>
                  </a:cxn>
                  <a:cxn ang="0">
                    <a:pos x="48" y="61"/>
                  </a:cxn>
                  <a:cxn ang="0">
                    <a:pos x="51" y="58"/>
                  </a:cxn>
                  <a:cxn ang="0">
                    <a:pos x="54" y="57"/>
                  </a:cxn>
                  <a:cxn ang="0">
                    <a:pos x="55" y="55"/>
                  </a:cxn>
                  <a:cxn ang="0">
                    <a:pos x="55" y="53"/>
                  </a:cxn>
                  <a:cxn ang="0">
                    <a:pos x="54" y="51"/>
                  </a:cxn>
                  <a:cxn ang="0">
                    <a:pos x="53" y="51"/>
                  </a:cxn>
                  <a:cxn ang="0">
                    <a:pos x="51" y="49"/>
                  </a:cxn>
                  <a:cxn ang="0">
                    <a:pos x="45" y="42"/>
                  </a:cxn>
                  <a:cxn ang="0">
                    <a:pos x="36" y="34"/>
                  </a:cxn>
                  <a:cxn ang="0">
                    <a:pos x="26" y="25"/>
                  </a:cxn>
                  <a:cxn ang="0">
                    <a:pos x="16" y="15"/>
                  </a:cxn>
                  <a:cxn ang="0">
                    <a:pos x="8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6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7"/>
                    </a:lnTo>
                    <a:lnTo>
                      <a:pt x="1" y="95"/>
                    </a:lnTo>
                    <a:lnTo>
                      <a:pt x="3" y="93"/>
                    </a:lnTo>
                    <a:lnTo>
                      <a:pt x="4" y="88"/>
                    </a:lnTo>
                    <a:lnTo>
                      <a:pt x="6" y="84"/>
                    </a:lnTo>
                    <a:lnTo>
                      <a:pt x="9" y="79"/>
                    </a:lnTo>
                    <a:lnTo>
                      <a:pt x="11" y="73"/>
                    </a:lnTo>
                    <a:lnTo>
                      <a:pt x="14" y="68"/>
                    </a:lnTo>
                    <a:lnTo>
                      <a:pt x="16" y="63"/>
                    </a:lnTo>
                    <a:lnTo>
                      <a:pt x="19" y="62"/>
                    </a:lnTo>
                    <a:lnTo>
                      <a:pt x="22" y="61"/>
                    </a:lnTo>
                    <a:lnTo>
                      <a:pt x="25" y="62"/>
                    </a:lnTo>
                    <a:lnTo>
                      <a:pt x="29" y="63"/>
                    </a:lnTo>
                    <a:lnTo>
                      <a:pt x="33" y="63"/>
                    </a:lnTo>
                    <a:lnTo>
                      <a:pt x="38" y="63"/>
                    </a:lnTo>
                    <a:lnTo>
                      <a:pt x="43" y="63"/>
                    </a:lnTo>
                    <a:lnTo>
                      <a:pt x="48" y="61"/>
                    </a:lnTo>
                    <a:lnTo>
                      <a:pt x="51" y="58"/>
                    </a:lnTo>
                    <a:lnTo>
                      <a:pt x="54" y="57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4" y="51"/>
                    </a:lnTo>
                    <a:lnTo>
                      <a:pt x="53" y="51"/>
                    </a:lnTo>
                    <a:lnTo>
                      <a:pt x="51" y="49"/>
                    </a:lnTo>
                    <a:lnTo>
                      <a:pt x="45" y="42"/>
                    </a:lnTo>
                    <a:lnTo>
                      <a:pt x="36" y="34"/>
                    </a:lnTo>
                    <a:lnTo>
                      <a:pt x="26" y="25"/>
                    </a:lnTo>
                    <a:lnTo>
                      <a:pt x="16" y="15"/>
                    </a:lnTo>
                    <a:lnTo>
                      <a:pt x="8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67" name="Freeform 35"/>
              <p:cNvSpPr>
                <a:spLocks/>
              </p:cNvSpPr>
              <p:nvPr/>
            </p:nvSpPr>
            <p:spPr bwMode="auto">
              <a:xfrm>
                <a:off x="751" y="3608"/>
                <a:ext cx="54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5"/>
                  </a:cxn>
                  <a:cxn ang="0">
                    <a:pos x="2" y="92"/>
                  </a:cxn>
                  <a:cxn ang="0">
                    <a:pos x="4" y="89"/>
                  </a:cxn>
                  <a:cxn ang="0">
                    <a:pos x="6" y="84"/>
                  </a:cxn>
                  <a:cxn ang="0">
                    <a:pos x="8" y="79"/>
                  </a:cxn>
                  <a:cxn ang="0">
                    <a:pos x="11" y="74"/>
                  </a:cxn>
                  <a:cxn ang="0">
                    <a:pos x="13" y="68"/>
                  </a:cxn>
                  <a:cxn ang="0">
                    <a:pos x="16" y="64"/>
                  </a:cxn>
                  <a:cxn ang="0">
                    <a:pos x="18" y="61"/>
                  </a:cxn>
                  <a:cxn ang="0">
                    <a:pos x="21" y="61"/>
                  </a:cxn>
                  <a:cxn ang="0">
                    <a:pos x="24" y="61"/>
                  </a:cxn>
                  <a:cxn ang="0">
                    <a:pos x="27" y="62"/>
                  </a:cxn>
                  <a:cxn ang="0">
                    <a:pos x="31" y="63"/>
                  </a:cxn>
                  <a:cxn ang="0">
                    <a:pos x="36" y="64"/>
                  </a:cxn>
                  <a:cxn ang="0">
                    <a:pos x="41" y="62"/>
                  </a:cxn>
                  <a:cxn ang="0">
                    <a:pos x="47" y="61"/>
                  </a:cxn>
                  <a:cxn ang="0">
                    <a:pos x="50" y="59"/>
                  </a:cxn>
                  <a:cxn ang="0">
                    <a:pos x="52" y="56"/>
                  </a:cxn>
                  <a:cxn ang="0">
                    <a:pos x="53" y="55"/>
                  </a:cxn>
                  <a:cxn ang="0">
                    <a:pos x="53" y="53"/>
                  </a:cxn>
                  <a:cxn ang="0">
                    <a:pos x="52" y="52"/>
                  </a:cxn>
                  <a:cxn ang="0">
                    <a:pos x="52" y="51"/>
                  </a:cxn>
                  <a:cxn ang="0">
                    <a:pos x="51" y="51"/>
                  </a:cxn>
                  <a:cxn ang="0">
                    <a:pos x="49" y="48"/>
                  </a:cxn>
                  <a:cxn ang="0">
                    <a:pos x="43" y="42"/>
                  </a:cxn>
                  <a:cxn ang="0">
                    <a:pos x="35" y="34"/>
                  </a:cxn>
                  <a:cxn ang="0">
                    <a:pos x="25" y="25"/>
                  </a:cxn>
                  <a:cxn ang="0">
                    <a:pos x="16" y="15"/>
                  </a:cxn>
                  <a:cxn ang="0">
                    <a:pos x="8" y="7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4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5"/>
                    </a:lnTo>
                    <a:lnTo>
                      <a:pt x="2" y="92"/>
                    </a:lnTo>
                    <a:lnTo>
                      <a:pt x="4" y="89"/>
                    </a:lnTo>
                    <a:lnTo>
                      <a:pt x="6" y="84"/>
                    </a:lnTo>
                    <a:lnTo>
                      <a:pt x="8" y="79"/>
                    </a:lnTo>
                    <a:lnTo>
                      <a:pt x="11" y="74"/>
                    </a:lnTo>
                    <a:lnTo>
                      <a:pt x="13" y="68"/>
                    </a:lnTo>
                    <a:lnTo>
                      <a:pt x="16" y="64"/>
                    </a:lnTo>
                    <a:lnTo>
                      <a:pt x="18" y="61"/>
                    </a:lnTo>
                    <a:lnTo>
                      <a:pt x="21" y="61"/>
                    </a:lnTo>
                    <a:lnTo>
                      <a:pt x="24" y="61"/>
                    </a:lnTo>
                    <a:lnTo>
                      <a:pt x="27" y="62"/>
                    </a:lnTo>
                    <a:lnTo>
                      <a:pt x="31" y="63"/>
                    </a:lnTo>
                    <a:lnTo>
                      <a:pt x="36" y="64"/>
                    </a:lnTo>
                    <a:lnTo>
                      <a:pt x="41" y="62"/>
                    </a:lnTo>
                    <a:lnTo>
                      <a:pt x="47" y="61"/>
                    </a:lnTo>
                    <a:lnTo>
                      <a:pt x="50" y="59"/>
                    </a:lnTo>
                    <a:lnTo>
                      <a:pt x="52" y="56"/>
                    </a:lnTo>
                    <a:lnTo>
                      <a:pt x="53" y="55"/>
                    </a:lnTo>
                    <a:lnTo>
                      <a:pt x="53" y="53"/>
                    </a:lnTo>
                    <a:lnTo>
                      <a:pt x="52" y="52"/>
                    </a:lnTo>
                    <a:lnTo>
                      <a:pt x="52" y="51"/>
                    </a:lnTo>
                    <a:lnTo>
                      <a:pt x="51" y="51"/>
                    </a:lnTo>
                    <a:lnTo>
                      <a:pt x="49" y="48"/>
                    </a:lnTo>
                    <a:lnTo>
                      <a:pt x="43" y="42"/>
                    </a:lnTo>
                    <a:lnTo>
                      <a:pt x="35" y="34"/>
                    </a:lnTo>
                    <a:lnTo>
                      <a:pt x="25" y="25"/>
                    </a:lnTo>
                    <a:lnTo>
                      <a:pt x="16" y="15"/>
                    </a:lnTo>
                    <a:lnTo>
                      <a:pt x="8" y="7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68" name="Freeform 36"/>
              <p:cNvSpPr>
                <a:spLocks/>
              </p:cNvSpPr>
              <p:nvPr/>
            </p:nvSpPr>
            <p:spPr bwMode="auto">
              <a:xfrm>
                <a:off x="729" y="3478"/>
                <a:ext cx="546" cy="181"/>
              </a:xfrm>
              <a:custGeom>
                <a:avLst/>
                <a:gdLst/>
                <a:ahLst/>
                <a:cxnLst>
                  <a:cxn ang="0">
                    <a:pos x="545" y="65"/>
                  </a:cxn>
                  <a:cxn ang="0">
                    <a:pos x="462" y="0"/>
                  </a:cxn>
                  <a:cxn ang="0">
                    <a:pos x="0" y="115"/>
                  </a:cxn>
                  <a:cxn ang="0">
                    <a:pos x="82" y="180"/>
                  </a:cxn>
                  <a:cxn ang="0">
                    <a:pos x="545" y="65"/>
                  </a:cxn>
                </a:cxnLst>
                <a:rect l="0" t="0" r="r" b="b"/>
                <a:pathLst>
                  <a:path w="546" h="181">
                    <a:moveTo>
                      <a:pt x="545" y="65"/>
                    </a:moveTo>
                    <a:lnTo>
                      <a:pt x="462" y="0"/>
                    </a:lnTo>
                    <a:lnTo>
                      <a:pt x="0" y="115"/>
                    </a:lnTo>
                    <a:lnTo>
                      <a:pt x="82" y="180"/>
                    </a:lnTo>
                    <a:lnTo>
                      <a:pt x="545" y="65"/>
                    </a:lnTo>
                  </a:path>
                </a:pathLst>
              </a:custGeom>
              <a:solidFill>
                <a:srgbClr val="F5E1AE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69" name="Freeform 37"/>
              <p:cNvSpPr>
                <a:spLocks/>
              </p:cNvSpPr>
              <p:nvPr/>
            </p:nvSpPr>
            <p:spPr bwMode="auto">
              <a:xfrm>
                <a:off x="732" y="3593"/>
                <a:ext cx="83" cy="77"/>
              </a:xfrm>
              <a:custGeom>
                <a:avLst/>
                <a:gdLst/>
                <a:ahLst/>
                <a:cxnLst>
                  <a:cxn ang="0">
                    <a:pos x="82" y="64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82" y="76"/>
                  </a:cxn>
                  <a:cxn ang="0">
                    <a:pos x="82" y="64"/>
                  </a:cxn>
                </a:cxnLst>
                <a:rect l="0" t="0" r="r" b="b"/>
                <a:pathLst>
                  <a:path w="83" h="77">
                    <a:moveTo>
                      <a:pt x="82" y="64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82" y="76"/>
                    </a:lnTo>
                    <a:lnTo>
                      <a:pt x="82" y="64"/>
                    </a:lnTo>
                  </a:path>
                </a:pathLst>
              </a:custGeom>
              <a:solidFill>
                <a:srgbClr val="AE831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70" name="Freeform 38"/>
              <p:cNvSpPr>
                <a:spLocks/>
              </p:cNvSpPr>
              <p:nvPr/>
            </p:nvSpPr>
            <p:spPr bwMode="auto">
              <a:xfrm>
                <a:off x="814" y="3543"/>
                <a:ext cx="460" cy="127"/>
              </a:xfrm>
              <a:custGeom>
                <a:avLst/>
                <a:gdLst/>
                <a:ahLst/>
                <a:cxnLst>
                  <a:cxn ang="0">
                    <a:pos x="459" y="11"/>
                  </a:cxn>
                  <a:cxn ang="0">
                    <a:pos x="459" y="0"/>
                  </a:cxn>
                  <a:cxn ang="0">
                    <a:pos x="0" y="114"/>
                  </a:cxn>
                  <a:cxn ang="0">
                    <a:pos x="0" y="126"/>
                  </a:cxn>
                  <a:cxn ang="0">
                    <a:pos x="459" y="11"/>
                  </a:cxn>
                </a:cxnLst>
                <a:rect l="0" t="0" r="r" b="b"/>
                <a:pathLst>
                  <a:path w="460" h="127">
                    <a:moveTo>
                      <a:pt x="459" y="11"/>
                    </a:moveTo>
                    <a:lnTo>
                      <a:pt x="459" y="0"/>
                    </a:lnTo>
                    <a:lnTo>
                      <a:pt x="0" y="114"/>
                    </a:lnTo>
                    <a:lnTo>
                      <a:pt x="0" y="126"/>
                    </a:lnTo>
                    <a:lnTo>
                      <a:pt x="459" y="11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71" name="Freeform 39"/>
              <p:cNvSpPr>
                <a:spLocks/>
              </p:cNvSpPr>
              <p:nvPr/>
            </p:nvSpPr>
            <p:spPr bwMode="auto">
              <a:xfrm>
                <a:off x="1109" y="3423"/>
                <a:ext cx="122" cy="140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0" y="139"/>
                  </a:cxn>
                  <a:cxn ang="0">
                    <a:pos x="121" y="108"/>
                  </a:cxn>
                  <a:cxn ang="0">
                    <a:pos x="51" y="0"/>
                  </a:cxn>
                </a:cxnLst>
                <a:rect l="0" t="0" r="r" b="b"/>
                <a:pathLst>
                  <a:path w="122" h="140">
                    <a:moveTo>
                      <a:pt x="51" y="0"/>
                    </a:moveTo>
                    <a:lnTo>
                      <a:pt x="0" y="139"/>
                    </a:lnTo>
                    <a:lnTo>
                      <a:pt x="121" y="108"/>
                    </a:lnTo>
                    <a:lnTo>
                      <a:pt x="51" y="0"/>
                    </a:lnTo>
                  </a:path>
                </a:pathLst>
              </a:custGeom>
              <a:solidFill>
                <a:srgbClr val="FFB74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72" name="Freeform 40"/>
              <p:cNvSpPr>
                <a:spLocks/>
              </p:cNvSpPr>
              <p:nvPr/>
            </p:nvSpPr>
            <p:spPr bwMode="auto">
              <a:xfrm>
                <a:off x="1070" y="3423"/>
                <a:ext cx="92" cy="141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101"/>
                  </a:cxn>
                  <a:cxn ang="0">
                    <a:pos x="38" y="140"/>
                  </a:cxn>
                  <a:cxn ang="0">
                    <a:pos x="91" y="0"/>
                  </a:cxn>
                </a:cxnLst>
                <a:rect l="0" t="0" r="r" b="b"/>
                <a:pathLst>
                  <a:path w="92" h="141">
                    <a:moveTo>
                      <a:pt x="91" y="0"/>
                    </a:moveTo>
                    <a:lnTo>
                      <a:pt x="0" y="101"/>
                    </a:lnTo>
                    <a:lnTo>
                      <a:pt x="38" y="140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D781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73" name="Freeform 41"/>
              <p:cNvSpPr>
                <a:spLocks/>
              </p:cNvSpPr>
              <p:nvPr/>
            </p:nvSpPr>
            <p:spPr bwMode="auto">
              <a:xfrm>
                <a:off x="826" y="3511"/>
                <a:ext cx="94" cy="12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122"/>
                  </a:cxn>
                  <a:cxn ang="0">
                    <a:pos x="93" y="98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94" h="123">
                    <a:moveTo>
                      <a:pt x="0" y="23"/>
                    </a:moveTo>
                    <a:lnTo>
                      <a:pt x="0" y="122"/>
                    </a:lnTo>
                    <a:lnTo>
                      <a:pt x="93" y="98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DF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74" name="Freeform 42"/>
              <p:cNvSpPr>
                <a:spLocks/>
              </p:cNvSpPr>
              <p:nvPr/>
            </p:nvSpPr>
            <p:spPr bwMode="auto">
              <a:xfrm>
                <a:off x="796" y="3505"/>
                <a:ext cx="31" cy="12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9"/>
                  </a:cxn>
                  <a:cxn ang="0">
                    <a:pos x="30" y="128"/>
                  </a:cxn>
                  <a:cxn ang="0">
                    <a:pos x="30" y="29"/>
                  </a:cxn>
                  <a:cxn ang="0">
                    <a:pos x="0" y="0"/>
                  </a:cxn>
                </a:cxnLst>
                <a:rect l="0" t="0" r="r" b="b"/>
                <a:pathLst>
                  <a:path w="31" h="129">
                    <a:moveTo>
                      <a:pt x="0" y="0"/>
                    </a:moveTo>
                    <a:lnTo>
                      <a:pt x="0" y="99"/>
                    </a:lnTo>
                    <a:lnTo>
                      <a:pt x="30" y="128"/>
                    </a:lnTo>
                    <a:lnTo>
                      <a:pt x="30" y="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DA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75" name="Freeform 43"/>
              <p:cNvSpPr>
                <a:spLocks/>
              </p:cNvSpPr>
              <p:nvPr/>
            </p:nvSpPr>
            <p:spPr bwMode="auto">
              <a:xfrm>
                <a:off x="795" y="3483"/>
                <a:ext cx="125" cy="52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1" y="51"/>
                  </a:cxn>
                  <a:cxn ang="0">
                    <a:pos x="124" y="27"/>
                  </a:cxn>
                  <a:cxn ang="0">
                    <a:pos x="92" y="0"/>
                  </a:cxn>
                  <a:cxn ang="0">
                    <a:pos x="0" y="23"/>
                  </a:cxn>
                </a:cxnLst>
                <a:rect l="0" t="0" r="r" b="b"/>
                <a:pathLst>
                  <a:path w="125" h="52">
                    <a:moveTo>
                      <a:pt x="0" y="23"/>
                    </a:moveTo>
                    <a:lnTo>
                      <a:pt x="31" y="51"/>
                    </a:lnTo>
                    <a:lnTo>
                      <a:pt x="124" y="27"/>
                    </a:lnTo>
                    <a:lnTo>
                      <a:pt x="92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FEFFB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76" name="Freeform 44"/>
              <p:cNvSpPr>
                <a:spLocks/>
              </p:cNvSpPr>
              <p:nvPr/>
            </p:nvSpPr>
            <p:spPr bwMode="auto">
              <a:xfrm>
                <a:off x="946" y="3458"/>
                <a:ext cx="122" cy="132"/>
              </a:xfrm>
              <a:custGeom>
                <a:avLst/>
                <a:gdLst/>
                <a:ahLst/>
                <a:cxnLst>
                  <a:cxn ang="0">
                    <a:pos x="60" y="129"/>
                  </a:cxn>
                  <a:cxn ang="0">
                    <a:pos x="72" y="125"/>
                  </a:cxn>
                  <a:cxn ang="0">
                    <a:pos x="83" y="118"/>
                  </a:cxn>
                  <a:cxn ang="0">
                    <a:pos x="94" y="110"/>
                  </a:cxn>
                  <a:cxn ang="0">
                    <a:pos x="103" y="100"/>
                  </a:cxn>
                  <a:cxn ang="0">
                    <a:pos x="110" y="89"/>
                  </a:cxn>
                  <a:cxn ang="0">
                    <a:pos x="115" y="76"/>
                  </a:cxn>
                  <a:cxn ang="0">
                    <a:pos x="119" y="63"/>
                  </a:cxn>
                  <a:cxn ang="0">
                    <a:pos x="121" y="50"/>
                  </a:cxn>
                  <a:cxn ang="0">
                    <a:pos x="119" y="37"/>
                  </a:cxn>
                  <a:cxn ang="0">
                    <a:pos x="115" y="26"/>
                  </a:cxn>
                  <a:cxn ang="0">
                    <a:pos x="110" y="17"/>
                  </a:cxn>
                  <a:cxn ang="0">
                    <a:pos x="103" y="10"/>
                  </a:cxn>
                  <a:cxn ang="0">
                    <a:pos x="94" y="4"/>
                  </a:cxn>
                  <a:cxn ang="0">
                    <a:pos x="83" y="0"/>
                  </a:cxn>
                  <a:cxn ang="0">
                    <a:pos x="72" y="0"/>
                  </a:cxn>
                  <a:cxn ang="0">
                    <a:pos x="60" y="1"/>
                  </a:cxn>
                  <a:cxn ang="0">
                    <a:pos x="47" y="5"/>
                  </a:cxn>
                  <a:cxn ang="0">
                    <a:pos x="36" y="12"/>
                  </a:cxn>
                  <a:cxn ang="0">
                    <a:pos x="26" y="20"/>
                  </a:cxn>
                  <a:cxn ang="0">
                    <a:pos x="17" y="30"/>
                  </a:cxn>
                  <a:cxn ang="0">
                    <a:pos x="10" y="42"/>
                  </a:cxn>
                  <a:cxn ang="0">
                    <a:pos x="4" y="54"/>
                  </a:cxn>
                  <a:cxn ang="0">
                    <a:pos x="0" y="67"/>
                  </a:cxn>
                  <a:cxn ang="0">
                    <a:pos x="0" y="80"/>
                  </a:cxn>
                  <a:cxn ang="0">
                    <a:pos x="0" y="93"/>
                  </a:cxn>
                  <a:cxn ang="0">
                    <a:pos x="4" y="104"/>
                  </a:cxn>
                  <a:cxn ang="0">
                    <a:pos x="10" y="113"/>
                  </a:cxn>
                  <a:cxn ang="0">
                    <a:pos x="17" y="121"/>
                  </a:cxn>
                  <a:cxn ang="0">
                    <a:pos x="26" y="126"/>
                  </a:cxn>
                  <a:cxn ang="0">
                    <a:pos x="36" y="130"/>
                  </a:cxn>
                  <a:cxn ang="0">
                    <a:pos x="47" y="131"/>
                  </a:cxn>
                  <a:cxn ang="0">
                    <a:pos x="60" y="129"/>
                  </a:cxn>
                </a:cxnLst>
                <a:rect l="0" t="0" r="r" b="b"/>
                <a:pathLst>
                  <a:path w="122" h="132">
                    <a:moveTo>
                      <a:pt x="60" y="129"/>
                    </a:moveTo>
                    <a:lnTo>
                      <a:pt x="72" y="125"/>
                    </a:lnTo>
                    <a:lnTo>
                      <a:pt x="83" y="118"/>
                    </a:lnTo>
                    <a:lnTo>
                      <a:pt x="94" y="110"/>
                    </a:lnTo>
                    <a:lnTo>
                      <a:pt x="103" y="100"/>
                    </a:lnTo>
                    <a:lnTo>
                      <a:pt x="110" y="89"/>
                    </a:lnTo>
                    <a:lnTo>
                      <a:pt x="115" y="76"/>
                    </a:lnTo>
                    <a:lnTo>
                      <a:pt x="119" y="63"/>
                    </a:lnTo>
                    <a:lnTo>
                      <a:pt x="121" y="50"/>
                    </a:lnTo>
                    <a:lnTo>
                      <a:pt x="119" y="37"/>
                    </a:lnTo>
                    <a:lnTo>
                      <a:pt x="115" y="26"/>
                    </a:lnTo>
                    <a:lnTo>
                      <a:pt x="110" y="17"/>
                    </a:lnTo>
                    <a:lnTo>
                      <a:pt x="103" y="10"/>
                    </a:lnTo>
                    <a:lnTo>
                      <a:pt x="94" y="4"/>
                    </a:lnTo>
                    <a:lnTo>
                      <a:pt x="83" y="0"/>
                    </a:lnTo>
                    <a:lnTo>
                      <a:pt x="72" y="0"/>
                    </a:lnTo>
                    <a:lnTo>
                      <a:pt x="60" y="1"/>
                    </a:lnTo>
                    <a:lnTo>
                      <a:pt x="47" y="5"/>
                    </a:lnTo>
                    <a:lnTo>
                      <a:pt x="36" y="12"/>
                    </a:lnTo>
                    <a:lnTo>
                      <a:pt x="26" y="20"/>
                    </a:lnTo>
                    <a:lnTo>
                      <a:pt x="17" y="30"/>
                    </a:lnTo>
                    <a:lnTo>
                      <a:pt x="10" y="42"/>
                    </a:lnTo>
                    <a:lnTo>
                      <a:pt x="4" y="54"/>
                    </a:lnTo>
                    <a:lnTo>
                      <a:pt x="0" y="67"/>
                    </a:lnTo>
                    <a:lnTo>
                      <a:pt x="0" y="80"/>
                    </a:lnTo>
                    <a:lnTo>
                      <a:pt x="0" y="93"/>
                    </a:lnTo>
                    <a:lnTo>
                      <a:pt x="4" y="104"/>
                    </a:lnTo>
                    <a:lnTo>
                      <a:pt x="10" y="113"/>
                    </a:lnTo>
                    <a:lnTo>
                      <a:pt x="17" y="121"/>
                    </a:lnTo>
                    <a:lnTo>
                      <a:pt x="26" y="126"/>
                    </a:lnTo>
                    <a:lnTo>
                      <a:pt x="36" y="130"/>
                    </a:lnTo>
                    <a:lnTo>
                      <a:pt x="47" y="131"/>
                    </a:lnTo>
                    <a:lnTo>
                      <a:pt x="60" y="129"/>
                    </a:lnTo>
                  </a:path>
                </a:pathLst>
              </a:custGeom>
              <a:solidFill>
                <a:srgbClr val="B0F8F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77" name="Freeform 45"/>
              <p:cNvSpPr>
                <a:spLocks/>
              </p:cNvSpPr>
              <p:nvPr/>
            </p:nvSpPr>
            <p:spPr bwMode="auto">
              <a:xfrm>
                <a:off x="959" y="3484"/>
                <a:ext cx="107" cy="104"/>
              </a:xfrm>
              <a:custGeom>
                <a:avLst/>
                <a:gdLst/>
                <a:ahLst/>
                <a:cxnLst>
                  <a:cxn ang="0">
                    <a:pos x="37" y="103"/>
                  </a:cxn>
                  <a:cxn ang="0">
                    <a:pos x="40" y="103"/>
                  </a:cxn>
                  <a:cxn ang="0">
                    <a:pos x="44" y="102"/>
                  </a:cxn>
                  <a:cxn ang="0">
                    <a:pos x="48" y="101"/>
                  </a:cxn>
                  <a:cxn ang="0">
                    <a:pos x="54" y="99"/>
                  </a:cxn>
                  <a:cxn ang="0">
                    <a:pos x="60" y="97"/>
                  </a:cxn>
                  <a:cxn ang="0">
                    <a:pos x="66" y="92"/>
                  </a:cxn>
                  <a:cxn ang="0">
                    <a:pos x="72" y="88"/>
                  </a:cxn>
                  <a:cxn ang="0">
                    <a:pos x="78" y="82"/>
                  </a:cxn>
                  <a:cxn ang="0">
                    <a:pos x="84" y="77"/>
                  </a:cxn>
                  <a:cxn ang="0">
                    <a:pos x="90" y="71"/>
                  </a:cxn>
                  <a:cxn ang="0">
                    <a:pos x="93" y="66"/>
                  </a:cxn>
                  <a:cxn ang="0">
                    <a:pos x="96" y="61"/>
                  </a:cxn>
                  <a:cxn ang="0">
                    <a:pos x="98" y="56"/>
                  </a:cxn>
                  <a:cxn ang="0">
                    <a:pos x="99" y="53"/>
                  </a:cxn>
                  <a:cxn ang="0">
                    <a:pos x="100" y="51"/>
                  </a:cxn>
                  <a:cxn ang="0">
                    <a:pos x="102" y="48"/>
                  </a:cxn>
                  <a:cxn ang="0">
                    <a:pos x="105" y="36"/>
                  </a:cxn>
                  <a:cxn ang="0">
                    <a:pos x="106" y="27"/>
                  </a:cxn>
                  <a:cxn ang="0">
                    <a:pos x="106" y="19"/>
                  </a:cxn>
                  <a:cxn ang="0">
                    <a:pos x="104" y="12"/>
                  </a:cxn>
                  <a:cxn ang="0">
                    <a:pos x="102" y="6"/>
                  </a:cxn>
                  <a:cxn ang="0">
                    <a:pos x="100" y="3"/>
                  </a:cxn>
                  <a:cxn ang="0">
                    <a:pos x="99" y="0"/>
                  </a:cxn>
                  <a:cxn ang="0">
                    <a:pos x="99" y="1"/>
                  </a:cxn>
                  <a:cxn ang="0">
                    <a:pos x="99" y="6"/>
                  </a:cxn>
                  <a:cxn ang="0">
                    <a:pos x="99" y="14"/>
                  </a:cxn>
                  <a:cxn ang="0">
                    <a:pos x="97" y="24"/>
                  </a:cxn>
                  <a:cxn ang="0">
                    <a:pos x="94" y="35"/>
                  </a:cxn>
                  <a:cxn ang="0">
                    <a:pos x="87" y="47"/>
                  </a:cxn>
                  <a:cxn ang="0">
                    <a:pos x="78" y="60"/>
                  </a:cxn>
                  <a:cxn ang="0">
                    <a:pos x="63" y="72"/>
                  </a:cxn>
                  <a:cxn ang="0">
                    <a:pos x="60" y="75"/>
                  </a:cxn>
                  <a:cxn ang="0">
                    <a:pos x="56" y="77"/>
                  </a:cxn>
                  <a:cxn ang="0">
                    <a:pos x="51" y="80"/>
                  </a:cxn>
                  <a:cxn ang="0">
                    <a:pos x="47" y="82"/>
                  </a:cxn>
                  <a:cxn ang="0">
                    <a:pos x="41" y="85"/>
                  </a:cxn>
                  <a:cxn ang="0">
                    <a:pos x="35" y="87"/>
                  </a:cxn>
                  <a:cxn ang="0">
                    <a:pos x="29" y="88"/>
                  </a:cxn>
                  <a:cxn ang="0">
                    <a:pos x="22" y="90"/>
                  </a:cxn>
                  <a:cxn ang="0">
                    <a:pos x="16" y="90"/>
                  </a:cxn>
                  <a:cxn ang="0">
                    <a:pos x="12" y="91"/>
                  </a:cxn>
                  <a:cxn ang="0">
                    <a:pos x="8" y="91"/>
                  </a:cxn>
                  <a:cxn ang="0">
                    <a:pos x="5" y="91"/>
                  </a:cxn>
                  <a:cxn ang="0">
                    <a:pos x="3" y="91"/>
                  </a:cxn>
                  <a:cxn ang="0">
                    <a:pos x="1" y="90"/>
                  </a:cxn>
                  <a:cxn ang="0">
                    <a:pos x="0" y="90"/>
                  </a:cxn>
                  <a:cxn ang="0">
                    <a:pos x="0" y="91"/>
                  </a:cxn>
                  <a:cxn ang="0">
                    <a:pos x="1" y="92"/>
                  </a:cxn>
                  <a:cxn ang="0">
                    <a:pos x="3" y="94"/>
                  </a:cxn>
                  <a:cxn ang="0">
                    <a:pos x="6" y="97"/>
                  </a:cxn>
                  <a:cxn ang="0">
                    <a:pos x="11" y="98"/>
                  </a:cxn>
                  <a:cxn ang="0">
                    <a:pos x="18" y="101"/>
                  </a:cxn>
                  <a:cxn ang="0">
                    <a:pos x="26" y="102"/>
                  </a:cxn>
                  <a:cxn ang="0">
                    <a:pos x="37" y="103"/>
                  </a:cxn>
                </a:cxnLst>
                <a:rect l="0" t="0" r="r" b="b"/>
                <a:pathLst>
                  <a:path w="107" h="104">
                    <a:moveTo>
                      <a:pt x="37" y="103"/>
                    </a:moveTo>
                    <a:lnTo>
                      <a:pt x="40" y="103"/>
                    </a:lnTo>
                    <a:lnTo>
                      <a:pt x="44" y="102"/>
                    </a:lnTo>
                    <a:lnTo>
                      <a:pt x="48" y="101"/>
                    </a:lnTo>
                    <a:lnTo>
                      <a:pt x="54" y="99"/>
                    </a:lnTo>
                    <a:lnTo>
                      <a:pt x="60" y="97"/>
                    </a:lnTo>
                    <a:lnTo>
                      <a:pt x="66" y="92"/>
                    </a:lnTo>
                    <a:lnTo>
                      <a:pt x="72" y="88"/>
                    </a:lnTo>
                    <a:lnTo>
                      <a:pt x="78" y="82"/>
                    </a:lnTo>
                    <a:lnTo>
                      <a:pt x="84" y="77"/>
                    </a:lnTo>
                    <a:lnTo>
                      <a:pt x="90" y="71"/>
                    </a:lnTo>
                    <a:lnTo>
                      <a:pt x="93" y="66"/>
                    </a:lnTo>
                    <a:lnTo>
                      <a:pt x="96" y="61"/>
                    </a:lnTo>
                    <a:lnTo>
                      <a:pt x="98" y="56"/>
                    </a:lnTo>
                    <a:lnTo>
                      <a:pt x="99" y="53"/>
                    </a:lnTo>
                    <a:lnTo>
                      <a:pt x="100" y="51"/>
                    </a:lnTo>
                    <a:lnTo>
                      <a:pt x="102" y="48"/>
                    </a:lnTo>
                    <a:lnTo>
                      <a:pt x="105" y="36"/>
                    </a:lnTo>
                    <a:lnTo>
                      <a:pt x="106" y="27"/>
                    </a:lnTo>
                    <a:lnTo>
                      <a:pt x="106" y="19"/>
                    </a:lnTo>
                    <a:lnTo>
                      <a:pt x="104" y="12"/>
                    </a:lnTo>
                    <a:lnTo>
                      <a:pt x="102" y="6"/>
                    </a:lnTo>
                    <a:lnTo>
                      <a:pt x="100" y="3"/>
                    </a:lnTo>
                    <a:lnTo>
                      <a:pt x="99" y="0"/>
                    </a:lnTo>
                    <a:lnTo>
                      <a:pt x="99" y="1"/>
                    </a:lnTo>
                    <a:lnTo>
                      <a:pt x="99" y="6"/>
                    </a:lnTo>
                    <a:lnTo>
                      <a:pt x="99" y="14"/>
                    </a:lnTo>
                    <a:lnTo>
                      <a:pt x="97" y="24"/>
                    </a:lnTo>
                    <a:lnTo>
                      <a:pt x="94" y="35"/>
                    </a:lnTo>
                    <a:lnTo>
                      <a:pt x="87" y="47"/>
                    </a:lnTo>
                    <a:lnTo>
                      <a:pt x="78" y="60"/>
                    </a:lnTo>
                    <a:lnTo>
                      <a:pt x="63" y="72"/>
                    </a:lnTo>
                    <a:lnTo>
                      <a:pt x="60" y="75"/>
                    </a:lnTo>
                    <a:lnTo>
                      <a:pt x="56" y="77"/>
                    </a:lnTo>
                    <a:lnTo>
                      <a:pt x="51" y="80"/>
                    </a:lnTo>
                    <a:lnTo>
                      <a:pt x="47" y="82"/>
                    </a:lnTo>
                    <a:lnTo>
                      <a:pt x="41" y="85"/>
                    </a:lnTo>
                    <a:lnTo>
                      <a:pt x="35" y="87"/>
                    </a:lnTo>
                    <a:lnTo>
                      <a:pt x="29" y="88"/>
                    </a:lnTo>
                    <a:lnTo>
                      <a:pt x="22" y="90"/>
                    </a:lnTo>
                    <a:lnTo>
                      <a:pt x="16" y="90"/>
                    </a:lnTo>
                    <a:lnTo>
                      <a:pt x="12" y="91"/>
                    </a:lnTo>
                    <a:lnTo>
                      <a:pt x="8" y="91"/>
                    </a:lnTo>
                    <a:lnTo>
                      <a:pt x="5" y="91"/>
                    </a:lnTo>
                    <a:lnTo>
                      <a:pt x="3" y="91"/>
                    </a:lnTo>
                    <a:lnTo>
                      <a:pt x="1" y="90"/>
                    </a:lnTo>
                    <a:lnTo>
                      <a:pt x="0" y="90"/>
                    </a:lnTo>
                    <a:lnTo>
                      <a:pt x="0" y="91"/>
                    </a:lnTo>
                    <a:lnTo>
                      <a:pt x="1" y="92"/>
                    </a:lnTo>
                    <a:lnTo>
                      <a:pt x="3" y="94"/>
                    </a:lnTo>
                    <a:lnTo>
                      <a:pt x="6" y="97"/>
                    </a:lnTo>
                    <a:lnTo>
                      <a:pt x="11" y="98"/>
                    </a:lnTo>
                    <a:lnTo>
                      <a:pt x="18" y="101"/>
                    </a:lnTo>
                    <a:lnTo>
                      <a:pt x="26" y="102"/>
                    </a:lnTo>
                    <a:lnTo>
                      <a:pt x="37" y="103"/>
                    </a:lnTo>
                  </a:path>
                </a:pathLst>
              </a:custGeom>
              <a:solidFill>
                <a:srgbClr val="11B3A4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78" name="Freeform 46"/>
              <p:cNvSpPr>
                <a:spLocks/>
              </p:cNvSpPr>
              <p:nvPr/>
            </p:nvSpPr>
            <p:spPr bwMode="auto">
              <a:xfrm>
                <a:off x="1175" y="3145"/>
                <a:ext cx="54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7"/>
                  </a:cxn>
                  <a:cxn ang="0">
                    <a:pos x="0" y="95"/>
                  </a:cxn>
                  <a:cxn ang="0">
                    <a:pos x="2" y="92"/>
                  </a:cxn>
                  <a:cxn ang="0">
                    <a:pos x="4" y="88"/>
                  </a:cxn>
                  <a:cxn ang="0">
                    <a:pos x="5" y="83"/>
                  </a:cxn>
                  <a:cxn ang="0">
                    <a:pos x="8" y="78"/>
                  </a:cxn>
                  <a:cxn ang="0">
                    <a:pos x="11" y="73"/>
                  </a:cxn>
                  <a:cxn ang="0">
                    <a:pos x="13" y="68"/>
                  </a:cxn>
                  <a:cxn ang="0">
                    <a:pos x="16" y="63"/>
                  </a:cxn>
                  <a:cxn ang="0">
                    <a:pos x="18" y="61"/>
                  </a:cxn>
                  <a:cxn ang="0">
                    <a:pos x="21" y="61"/>
                  </a:cxn>
                  <a:cxn ang="0">
                    <a:pos x="24" y="61"/>
                  </a:cxn>
                  <a:cxn ang="0">
                    <a:pos x="27" y="62"/>
                  </a:cxn>
                  <a:cxn ang="0">
                    <a:pos x="31" y="63"/>
                  </a:cxn>
                  <a:cxn ang="0">
                    <a:pos x="36" y="63"/>
                  </a:cxn>
                  <a:cxn ang="0">
                    <a:pos x="41" y="62"/>
                  </a:cxn>
                  <a:cxn ang="0">
                    <a:pos x="47" y="60"/>
                  </a:cxn>
                  <a:cxn ang="0">
                    <a:pos x="50" y="58"/>
                  </a:cxn>
                  <a:cxn ang="0">
                    <a:pos x="51" y="57"/>
                  </a:cxn>
                  <a:cxn ang="0">
                    <a:pos x="53" y="54"/>
                  </a:cxn>
                  <a:cxn ang="0">
                    <a:pos x="53" y="53"/>
                  </a:cxn>
                  <a:cxn ang="0">
                    <a:pos x="52" y="52"/>
                  </a:cxn>
                  <a:cxn ang="0">
                    <a:pos x="51" y="51"/>
                  </a:cxn>
                  <a:cxn ang="0">
                    <a:pos x="51" y="50"/>
                  </a:cxn>
                  <a:cxn ang="0">
                    <a:pos x="49" y="48"/>
                  </a:cxn>
                  <a:cxn ang="0">
                    <a:pos x="43" y="42"/>
                  </a:cxn>
                  <a:cxn ang="0">
                    <a:pos x="34" y="34"/>
                  </a:cxn>
                  <a:cxn ang="0">
                    <a:pos x="25" y="24"/>
                  </a:cxn>
                  <a:cxn ang="0">
                    <a:pos x="16" y="15"/>
                  </a:cxn>
                  <a:cxn ang="0">
                    <a:pos x="7" y="7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4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2" y="92"/>
                    </a:lnTo>
                    <a:lnTo>
                      <a:pt x="4" y="88"/>
                    </a:lnTo>
                    <a:lnTo>
                      <a:pt x="5" y="83"/>
                    </a:lnTo>
                    <a:lnTo>
                      <a:pt x="8" y="78"/>
                    </a:lnTo>
                    <a:lnTo>
                      <a:pt x="11" y="73"/>
                    </a:lnTo>
                    <a:lnTo>
                      <a:pt x="13" y="68"/>
                    </a:lnTo>
                    <a:lnTo>
                      <a:pt x="16" y="63"/>
                    </a:lnTo>
                    <a:lnTo>
                      <a:pt x="18" y="61"/>
                    </a:lnTo>
                    <a:lnTo>
                      <a:pt x="21" y="61"/>
                    </a:lnTo>
                    <a:lnTo>
                      <a:pt x="24" y="61"/>
                    </a:lnTo>
                    <a:lnTo>
                      <a:pt x="27" y="62"/>
                    </a:lnTo>
                    <a:lnTo>
                      <a:pt x="31" y="63"/>
                    </a:lnTo>
                    <a:lnTo>
                      <a:pt x="36" y="63"/>
                    </a:lnTo>
                    <a:lnTo>
                      <a:pt x="41" y="62"/>
                    </a:lnTo>
                    <a:lnTo>
                      <a:pt x="47" y="60"/>
                    </a:lnTo>
                    <a:lnTo>
                      <a:pt x="50" y="58"/>
                    </a:lnTo>
                    <a:lnTo>
                      <a:pt x="51" y="57"/>
                    </a:lnTo>
                    <a:lnTo>
                      <a:pt x="53" y="54"/>
                    </a:lnTo>
                    <a:lnTo>
                      <a:pt x="53" y="53"/>
                    </a:lnTo>
                    <a:lnTo>
                      <a:pt x="52" y="52"/>
                    </a:lnTo>
                    <a:lnTo>
                      <a:pt x="51" y="51"/>
                    </a:lnTo>
                    <a:lnTo>
                      <a:pt x="51" y="50"/>
                    </a:lnTo>
                    <a:lnTo>
                      <a:pt x="49" y="48"/>
                    </a:lnTo>
                    <a:lnTo>
                      <a:pt x="43" y="42"/>
                    </a:lnTo>
                    <a:lnTo>
                      <a:pt x="34" y="34"/>
                    </a:lnTo>
                    <a:lnTo>
                      <a:pt x="25" y="24"/>
                    </a:lnTo>
                    <a:lnTo>
                      <a:pt x="16" y="15"/>
                    </a:lnTo>
                    <a:lnTo>
                      <a:pt x="7" y="7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79" name="Freeform 47"/>
              <p:cNvSpPr>
                <a:spLocks/>
              </p:cNvSpPr>
              <p:nvPr/>
            </p:nvSpPr>
            <p:spPr bwMode="auto">
              <a:xfrm>
                <a:off x="748" y="3252"/>
                <a:ext cx="55" cy="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0" y="97"/>
                  </a:cxn>
                  <a:cxn ang="0">
                    <a:pos x="1" y="95"/>
                  </a:cxn>
                  <a:cxn ang="0">
                    <a:pos x="3" y="93"/>
                  </a:cxn>
                  <a:cxn ang="0">
                    <a:pos x="4" y="88"/>
                  </a:cxn>
                  <a:cxn ang="0">
                    <a:pos x="6" y="84"/>
                  </a:cxn>
                  <a:cxn ang="0">
                    <a:pos x="9" y="79"/>
                  </a:cxn>
                  <a:cxn ang="0">
                    <a:pos x="12" y="73"/>
                  </a:cxn>
                  <a:cxn ang="0">
                    <a:pos x="14" y="68"/>
                  </a:cxn>
                  <a:cxn ang="0">
                    <a:pos x="16" y="63"/>
                  </a:cxn>
                  <a:cxn ang="0">
                    <a:pos x="19" y="62"/>
                  </a:cxn>
                  <a:cxn ang="0">
                    <a:pos x="22" y="61"/>
                  </a:cxn>
                  <a:cxn ang="0">
                    <a:pos x="25" y="62"/>
                  </a:cxn>
                  <a:cxn ang="0">
                    <a:pos x="29" y="63"/>
                  </a:cxn>
                  <a:cxn ang="0">
                    <a:pos x="33" y="63"/>
                  </a:cxn>
                  <a:cxn ang="0">
                    <a:pos x="37" y="63"/>
                  </a:cxn>
                  <a:cxn ang="0">
                    <a:pos x="43" y="63"/>
                  </a:cxn>
                  <a:cxn ang="0">
                    <a:pos x="48" y="61"/>
                  </a:cxn>
                  <a:cxn ang="0">
                    <a:pos x="51" y="58"/>
                  </a:cxn>
                  <a:cxn ang="0">
                    <a:pos x="53" y="57"/>
                  </a:cxn>
                  <a:cxn ang="0">
                    <a:pos x="54" y="55"/>
                  </a:cxn>
                  <a:cxn ang="0">
                    <a:pos x="54" y="53"/>
                  </a:cxn>
                  <a:cxn ang="0">
                    <a:pos x="54" y="52"/>
                  </a:cxn>
                  <a:cxn ang="0">
                    <a:pos x="53" y="51"/>
                  </a:cxn>
                  <a:cxn ang="0">
                    <a:pos x="53" y="50"/>
                  </a:cxn>
                  <a:cxn ang="0">
                    <a:pos x="50" y="48"/>
                  </a:cxn>
                  <a:cxn ang="0">
                    <a:pos x="44" y="42"/>
                  </a:cxn>
                  <a:cxn ang="0">
                    <a:pos x="36" y="34"/>
                  </a:cxn>
                  <a:cxn ang="0">
                    <a:pos x="26" y="24"/>
                  </a:cxn>
                  <a:cxn ang="0">
                    <a:pos x="16" y="15"/>
                  </a:cxn>
                  <a:cxn ang="0">
                    <a:pos x="8" y="8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55" h="99">
                    <a:moveTo>
                      <a:pt x="0" y="0"/>
                    </a:moveTo>
                    <a:lnTo>
                      <a:pt x="0" y="98"/>
                    </a:lnTo>
                    <a:lnTo>
                      <a:pt x="0" y="97"/>
                    </a:lnTo>
                    <a:lnTo>
                      <a:pt x="1" y="95"/>
                    </a:lnTo>
                    <a:lnTo>
                      <a:pt x="3" y="93"/>
                    </a:lnTo>
                    <a:lnTo>
                      <a:pt x="4" y="88"/>
                    </a:lnTo>
                    <a:lnTo>
                      <a:pt x="6" y="84"/>
                    </a:lnTo>
                    <a:lnTo>
                      <a:pt x="9" y="79"/>
                    </a:lnTo>
                    <a:lnTo>
                      <a:pt x="12" y="73"/>
                    </a:lnTo>
                    <a:lnTo>
                      <a:pt x="14" y="68"/>
                    </a:lnTo>
                    <a:lnTo>
                      <a:pt x="16" y="63"/>
                    </a:lnTo>
                    <a:lnTo>
                      <a:pt x="19" y="62"/>
                    </a:lnTo>
                    <a:lnTo>
                      <a:pt x="22" y="61"/>
                    </a:lnTo>
                    <a:lnTo>
                      <a:pt x="25" y="62"/>
                    </a:lnTo>
                    <a:lnTo>
                      <a:pt x="29" y="63"/>
                    </a:lnTo>
                    <a:lnTo>
                      <a:pt x="33" y="63"/>
                    </a:lnTo>
                    <a:lnTo>
                      <a:pt x="37" y="63"/>
                    </a:lnTo>
                    <a:lnTo>
                      <a:pt x="43" y="63"/>
                    </a:lnTo>
                    <a:lnTo>
                      <a:pt x="48" y="61"/>
                    </a:lnTo>
                    <a:lnTo>
                      <a:pt x="51" y="58"/>
                    </a:lnTo>
                    <a:lnTo>
                      <a:pt x="53" y="57"/>
                    </a:lnTo>
                    <a:lnTo>
                      <a:pt x="54" y="55"/>
                    </a:lnTo>
                    <a:lnTo>
                      <a:pt x="54" y="53"/>
                    </a:lnTo>
                    <a:lnTo>
                      <a:pt x="54" y="52"/>
                    </a:lnTo>
                    <a:lnTo>
                      <a:pt x="53" y="51"/>
                    </a:lnTo>
                    <a:lnTo>
                      <a:pt x="53" y="50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6" y="34"/>
                    </a:lnTo>
                    <a:lnTo>
                      <a:pt x="26" y="24"/>
                    </a:lnTo>
                    <a:lnTo>
                      <a:pt x="16" y="15"/>
                    </a:lnTo>
                    <a:lnTo>
                      <a:pt x="8" y="8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80" name="Freeform 48"/>
              <p:cNvSpPr>
                <a:spLocks/>
              </p:cNvSpPr>
              <p:nvPr/>
            </p:nvSpPr>
            <p:spPr bwMode="auto">
              <a:xfrm>
                <a:off x="727" y="3122"/>
                <a:ext cx="545" cy="181"/>
              </a:xfrm>
              <a:custGeom>
                <a:avLst/>
                <a:gdLst/>
                <a:ahLst/>
                <a:cxnLst>
                  <a:cxn ang="0">
                    <a:pos x="544" y="65"/>
                  </a:cxn>
                  <a:cxn ang="0">
                    <a:pos x="461" y="0"/>
                  </a:cxn>
                  <a:cxn ang="0">
                    <a:pos x="0" y="115"/>
                  </a:cxn>
                  <a:cxn ang="0">
                    <a:pos x="82" y="180"/>
                  </a:cxn>
                  <a:cxn ang="0">
                    <a:pos x="544" y="65"/>
                  </a:cxn>
                </a:cxnLst>
                <a:rect l="0" t="0" r="r" b="b"/>
                <a:pathLst>
                  <a:path w="545" h="181">
                    <a:moveTo>
                      <a:pt x="544" y="65"/>
                    </a:moveTo>
                    <a:lnTo>
                      <a:pt x="461" y="0"/>
                    </a:lnTo>
                    <a:lnTo>
                      <a:pt x="0" y="115"/>
                    </a:lnTo>
                    <a:lnTo>
                      <a:pt x="82" y="180"/>
                    </a:lnTo>
                    <a:lnTo>
                      <a:pt x="544" y="65"/>
                    </a:lnTo>
                  </a:path>
                </a:pathLst>
              </a:custGeom>
              <a:solidFill>
                <a:srgbClr val="F5E1AE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81" name="Freeform 49"/>
              <p:cNvSpPr>
                <a:spLocks/>
              </p:cNvSpPr>
              <p:nvPr/>
            </p:nvSpPr>
            <p:spPr bwMode="auto">
              <a:xfrm>
                <a:off x="728" y="3237"/>
                <a:ext cx="85" cy="76"/>
              </a:xfrm>
              <a:custGeom>
                <a:avLst/>
                <a:gdLst/>
                <a:ahLst/>
                <a:cxnLst>
                  <a:cxn ang="0">
                    <a:pos x="84" y="64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84" y="75"/>
                  </a:cxn>
                  <a:cxn ang="0">
                    <a:pos x="84" y="64"/>
                  </a:cxn>
                </a:cxnLst>
                <a:rect l="0" t="0" r="r" b="b"/>
                <a:pathLst>
                  <a:path w="85" h="76">
                    <a:moveTo>
                      <a:pt x="84" y="64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84" y="75"/>
                    </a:lnTo>
                    <a:lnTo>
                      <a:pt x="84" y="64"/>
                    </a:lnTo>
                  </a:path>
                </a:pathLst>
              </a:custGeom>
              <a:solidFill>
                <a:srgbClr val="AE831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82" name="Freeform 50"/>
              <p:cNvSpPr>
                <a:spLocks/>
              </p:cNvSpPr>
              <p:nvPr/>
            </p:nvSpPr>
            <p:spPr bwMode="auto">
              <a:xfrm>
                <a:off x="812" y="3187"/>
                <a:ext cx="460" cy="126"/>
              </a:xfrm>
              <a:custGeom>
                <a:avLst/>
                <a:gdLst/>
                <a:ahLst/>
                <a:cxnLst>
                  <a:cxn ang="0">
                    <a:pos x="459" y="11"/>
                  </a:cxn>
                  <a:cxn ang="0">
                    <a:pos x="459" y="0"/>
                  </a:cxn>
                  <a:cxn ang="0">
                    <a:pos x="0" y="113"/>
                  </a:cxn>
                  <a:cxn ang="0">
                    <a:pos x="0" y="125"/>
                  </a:cxn>
                  <a:cxn ang="0">
                    <a:pos x="459" y="11"/>
                  </a:cxn>
                </a:cxnLst>
                <a:rect l="0" t="0" r="r" b="b"/>
                <a:pathLst>
                  <a:path w="460" h="126">
                    <a:moveTo>
                      <a:pt x="459" y="11"/>
                    </a:moveTo>
                    <a:lnTo>
                      <a:pt x="459" y="0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459" y="11"/>
                    </a:lnTo>
                  </a:path>
                </a:pathLst>
              </a:custGeom>
              <a:solidFill>
                <a:srgbClr val="D39F1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83" name="Freeform 51"/>
              <p:cNvSpPr>
                <a:spLocks/>
              </p:cNvSpPr>
              <p:nvPr/>
            </p:nvSpPr>
            <p:spPr bwMode="auto">
              <a:xfrm>
                <a:off x="824" y="3137"/>
                <a:ext cx="121" cy="140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0" y="139"/>
                  </a:cxn>
                  <a:cxn ang="0">
                    <a:pos x="120" y="108"/>
                  </a:cxn>
                  <a:cxn ang="0">
                    <a:pos x="51" y="0"/>
                  </a:cxn>
                </a:cxnLst>
                <a:rect l="0" t="0" r="r" b="b"/>
                <a:pathLst>
                  <a:path w="121" h="140">
                    <a:moveTo>
                      <a:pt x="51" y="0"/>
                    </a:moveTo>
                    <a:lnTo>
                      <a:pt x="0" y="139"/>
                    </a:lnTo>
                    <a:lnTo>
                      <a:pt x="120" y="108"/>
                    </a:lnTo>
                    <a:lnTo>
                      <a:pt x="51" y="0"/>
                    </a:lnTo>
                  </a:path>
                </a:pathLst>
              </a:custGeom>
              <a:solidFill>
                <a:srgbClr val="FFB74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84" name="Freeform 52"/>
              <p:cNvSpPr>
                <a:spLocks/>
              </p:cNvSpPr>
              <p:nvPr/>
            </p:nvSpPr>
            <p:spPr bwMode="auto">
              <a:xfrm>
                <a:off x="784" y="3137"/>
                <a:ext cx="92" cy="141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100"/>
                  </a:cxn>
                  <a:cxn ang="0">
                    <a:pos x="38" y="140"/>
                  </a:cxn>
                  <a:cxn ang="0">
                    <a:pos x="91" y="0"/>
                  </a:cxn>
                </a:cxnLst>
                <a:rect l="0" t="0" r="r" b="b"/>
                <a:pathLst>
                  <a:path w="92" h="141">
                    <a:moveTo>
                      <a:pt x="91" y="0"/>
                    </a:moveTo>
                    <a:lnTo>
                      <a:pt x="0" y="100"/>
                    </a:lnTo>
                    <a:lnTo>
                      <a:pt x="38" y="140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D781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85" name="Freeform 53"/>
              <p:cNvSpPr>
                <a:spLocks/>
              </p:cNvSpPr>
              <p:nvPr/>
            </p:nvSpPr>
            <p:spPr bwMode="auto">
              <a:xfrm>
                <a:off x="976" y="3117"/>
                <a:ext cx="94" cy="122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121"/>
                  </a:cxn>
                  <a:cxn ang="0">
                    <a:pos x="93" y="97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94" h="122">
                    <a:moveTo>
                      <a:pt x="0" y="23"/>
                    </a:moveTo>
                    <a:lnTo>
                      <a:pt x="0" y="121"/>
                    </a:lnTo>
                    <a:lnTo>
                      <a:pt x="93" y="97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DF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86" name="Freeform 54"/>
              <p:cNvSpPr>
                <a:spLocks/>
              </p:cNvSpPr>
              <p:nvPr/>
            </p:nvSpPr>
            <p:spPr bwMode="auto">
              <a:xfrm>
                <a:off x="946" y="3111"/>
                <a:ext cx="31" cy="1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8"/>
                  </a:cxn>
                  <a:cxn ang="0">
                    <a:pos x="30" y="127"/>
                  </a:cxn>
                  <a:cxn ang="0">
                    <a:pos x="30" y="29"/>
                  </a:cxn>
                  <a:cxn ang="0">
                    <a:pos x="0" y="0"/>
                  </a:cxn>
                </a:cxnLst>
                <a:rect l="0" t="0" r="r" b="b"/>
                <a:pathLst>
                  <a:path w="31" h="128">
                    <a:moveTo>
                      <a:pt x="0" y="0"/>
                    </a:moveTo>
                    <a:lnTo>
                      <a:pt x="0" y="98"/>
                    </a:lnTo>
                    <a:lnTo>
                      <a:pt x="30" y="127"/>
                    </a:lnTo>
                    <a:lnTo>
                      <a:pt x="30" y="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DA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87" name="Freeform 55"/>
              <p:cNvSpPr>
                <a:spLocks/>
              </p:cNvSpPr>
              <p:nvPr/>
            </p:nvSpPr>
            <p:spPr bwMode="auto">
              <a:xfrm>
                <a:off x="945" y="3089"/>
                <a:ext cx="125" cy="52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0" y="51"/>
                  </a:cxn>
                  <a:cxn ang="0">
                    <a:pos x="124" y="27"/>
                  </a:cxn>
                  <a:cxn ang="0">
                    <a:pos x="93" y="0"/>
                  </a:cxn>
                  <a:cxn ang="0">
                    <a:pos x="0" y="23"/>
                  </a:cxn>
                </a:cxnLst>
                <a:rect l="0" t="0" r="r" b="b"/>
                <a:pathLst>
                  <a:path w="125" h="52">
                    <a:moveTo>
                      <a:pt x="0" y="23"/>
                    </a:moveTo>
                    <a:lnTo>
                      <a:pt x="30" y="51"/>
                    </a:lnTo>
                    <a:lnTo>
                      <a:pt x="124" y="27"/>
                    </a:lnTo>
                    <a:lnTo>
                      <a:pt x="93" y="0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FEFFB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88" name="Freeform 56"/>
              <p:cNvSpPr>
                <a:spLocks/>
              </p:cNvSpPr>
              <p:nvPr/>
            </p:nvSpPr>
            <p:spPr bwMode="auto">
              <a:xfrm>
                <a:off x="1093" y="3065"/>
                <a:ext cx="123" cy="132"/>
              </a:xfrm>
              <a:custGeom>
                <a:avLst/>
                <a:gdLst/>
                <a:ahLst/>
                <a:cxnLst>
                  <a:cxn ang="0">
                    <a:pos x="61" y="129"/>
                  </a:cxn>
                  <a:cxn ang="0">
                    <a:pos x="73" y="125"/>
                  </a:cxn>
                  <a:cxn ang="0">
                    <a:pos x="84" y="118"/>
                  </a:cxn>
                  <a:cxn ang="0">
                    <a:pos x="94" y="110"/>
                  </a:cxn>
                  <a:cxn ang="0">
                    <a:pos x="103" y="100"/>
                  </a:cxn>
                  <a:cxn ang="0">
                    <a:pos x="111" y="88"/>
                  </a:cxn>
                  <a:cxn ang="0">
                    <a:pos x="116" y="75"/>
                  </a:cxn>
                  <a:cxn ang="0">
                    <a:pos x="120" y="63"/>
                  </a:cxn>
                  <a:cxn ang="0">
                    <a:pos x="122" y="50"/>
                  </a:cxn>
                  <a:cxn ang="0">
                    <a:pos x="120" y="37"/>
                  </a:cxn>
                  <a:cxn ang="0">
                    <a:pos x="116" y="26"/>
                  </a:cxn>
                  <a:cxn ang="0">
                    <a:pos x="111" y="16"/>
                  </a:cxn>
                  <a:cxn ang="0">
                    <a:pos x="103" y="9"/>
                  </a:cxn>
                  <a:cxn ang="0">
                    <a:pos x="94" y="4"/>
                  </a:cxn>
                  <a:cxn ang="0">
                    <a:pos x="84" y="0"/>
                  </a:cxn>
                  <a:cxn ang="0">
                    <a:pos x="73" y="0"/>
                  </a:cxn>
                  <a:cxn ang="0">
                    <a:pos x="61" y="1"/>
                  </a:cxn>
                  <a:cxn ang="0">
                    <a:pos x="48" y="5"/>
                  </a:cxn>
                  <a:cxn ang="0">
                    <a:pos x="36" y="12"/>
                  </a:cxn>
                  <a:cxn ang="0">
                    <a:pos x="26" y="20"/>
                  </a:cxn>
                  <a:cxn ang="0">
                    <a:pos x="17" y="30"/>
                  </a:cxn>
                  <a:cxn ang="0">
                    <a:pos x="10" y="41"/>
                  </a:cxn>
                  <a:cxn ang="0">
                    <a:pos x="4" y="54"/>
                  </a:cxn>
                  <a:cxn ang="0">
                    <a:pos x="0" y="66"/>
                  </a:cxn>
                  <a:cxn ang="0">
                    <a:pos x="0" y="80"/>
                  </a:cxn>
                  <a:cxn ang="0">
                    <a:pos x="0" y="92"/>
                  </a:cxn>
                  <a:cxn ang="0">
                    <a:pos x="4" y="104"/>
                  </a:cxn>
                  <a:cxn ang="0">
                    <a:pos x="10" y="113"/>
                  </a:cxn>
                  <a:cxn ang="0">
                    <a:pos x="17" y="120"/>
                  </a:cxn>
                  <a:cxn ang="0">
                    <a:pos x="26" y="126"/>
                  </a:cxn>
                  <a:cxn ang="0">
                    <a:pos x="36" y="130"/>
                  </a:cxn>
                  <a:cxn ang="0">
                    <a:pos x="48" y="131"/>
                  </a:cxn>
                  <a:cxn ang="0">
                    <a:pos x="61" y="129"/>
                  </a:cxn>
                </a:cxnLst>
                <a:rect l="0" t="0" r="r" b="b"/>
                <a:pathLst>
                  <a:path w="123" h="132">
                    <a:moveTo>
                      <a:pt x="61" y="129"/>
                    </a:moveTo>
                    <a:lnTo>
                      <a:pt x="73" y="125"/>
                    </a:lnTo>
                    <a:lnTo>
                      <a:pt x="84" y="118"/>
                    </a:lnTo>
                    <a:lnTo>
                      <a:pt x="94" y="110"/>
                    </a:lnTo>
                    <a:lnTo>
                      <a:pt x="103" y="100"/>
                    </a:lnTo>
                    <a:lnTo>
                      <a:pt x="111" y="88"/>
                    </a:lnTo>
                    <a:lnTo>
                      <a:pt x="116" y="75"/>
                    </a:lnTo>
                    <a:lnTo>
                      <a:pt x="120" y="63"/>
                    </a:lnTo>
                    <a:lnTo>
                      <a:pt x="122" y="50"/>
                    </a:lnTo>
                    <a:lnTo>
                      <a:pt x="120" y="37"/>
                    </a:lnTo>
                    <a:lnTo>
                      <a:pt x="116" y="26"/>
                    </a:lnTo>
                    <a:lnTo>
                      <a:pt x="111" y="16"/>
                    </a:lnTo>
                    <a:lnTo>
                      <a:pt x="103" y="9"/>
                    </a:lnTo>
                    <a:lnTo>
                      <a:pt x="94" y="4"/>
                    </a:lnTo>
                    <a:lnTo>
                      <a:pt x="84" y="0"/>
                    </a:lnTo>
                    <a:lnTo>
                      <a:pt x="73" y="0"/>
                    </a:lnTo>
                    <a:lnTo>
                      <a:pt x="61" y="1"/>
                    </a:lnTo>
                    <a:lnTo>
                      <a:pt x="48" y="5"/>
                    </a:lnTo>
                    <a:lnTo>
                      <a:pt x="36" y="12"/>
                    </a:lnTo>
                    <a:lnTo>
                      <a:pt x="26" y="20"/>
                    </a:lnTo>
                    <a:lnTo>
                      <a:pt x="17" y="30"/>
                    </a:lnTo>
                    <a:lnTo>
                      <a:pt x="10" y="41"/>
                    </a:lnTo>
                    <a:lnTo>
                      <a:pt x="4" y="54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92"/>
                    </a:lnTo>
                    <a:lnTo>
                      <a:pt x="4" y="104"/>
                    </a:lnTo>
                    <a:lnTo>
                      <a:pt x="10" y="113"/>
                    </a:lnTo>
                    <a:lnTo>
                      <a:pt x="17" y="120"/>
                    </a:lnTo>
                    <a:lnTo>
                      <a:pt x="26" y="126"/>
                    </a:lnTo>
                    <a:lnTo>
                      <a:pt x="36" y="130"/>
                    </a:lnTo>
                    <a:lnTo>
                      <a:pt x="48" y="131"/>
                    </a:lnTo>
                    <a:lnTo>
                      <a:pt x="61" y="129"/>
                    </a:lnTo>
                  </a:path>
                </a:pathLst>
              </a:custGeom>
              <a:solidFill>
                <a:srgbClr val="B0F8F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197689" name="Freeform 57"/>
              <p:cNvSpPr>
                <a:spLocks/>
              </p:cNvSpPr>
              <p:nvPr/>
            </p:nvSpPr>
            <p:spPr bwMode="auto">
              <a:xfrm>
                <a:off x="1107" y="3091"/>
                <a:ext cx="106" cy="103"/>
              </a:xfrm>
              <a:custGeom>
                <a:avLst/>
                <a:gdLst/>
                <a:ahLst/>
                <a:cxnLst>
                  <a:cxn ang="0">
                    <a:pos x="37" y="102"/>
                  </a:cxn>
                  <a:cxn ang="0">
                    <a:pos x="39" y="102"/>
                  </a:cxn>
                  <a:cxn ang="0">
                    <a:pos x="43" y="101"/>
                  </a:cxn>
                  <a:cxn ang="0">
                    <a:pos x="48" y="100"/>
                  </a:cxn>
                  <a:cxn ang="0">
                    <a:pos x="53" y="97"/>
                  </a:cxn>
                  <a:cxn ang="0">
                    <a:pos x="59" y="95"/>
                  </a:cxn>
                  <a:cxn ang="0">
                    <a:pos x="65" y="92"/>
                  </a:cxn>
                  <a:cxn ang="0">
                    <a:pos x="72" y="87"/>
                  </a:cxn>
                  <a:cxn ang="0">
                    <a:pos x="78" y="82"/>
                  </a:cxn>
                  <a:cxn ang="0">
                    <a:pos x="84" y="75"/>
                  </a:cxn>
                  <a:cxn ang="0">
                    <a:pos x="89" y="69"/>
                  </a:cxn>
                  <a:cxn ang="0">
                    <a:pos x="93" y="64"/>
                  </a:cxn>
                  <a:cxn ang="0">
                    <a:pos x="95" y="60"/>
                  </a:cxn>
                  <a:cxn ang="0">
                    <a:pos x="97" y="56"/>
                  </a:cxn>
                  <a:cxn ang="0">
                    <a:pos x="99" y="53"/>
                  </a:cxn>
                  <a:cxn ang="0">
                    <a:pos x="99" y="50"/>
                  </a:cxn>
                  <a:cxn ang="0">
                    <a:pos x="101" y="48"/>
                  </a:cxn>
                  <a:cxn ang="0">
                    <a:pos x="104" y="36"/>
                  </a:cxn>
                  <a:cxn ang="0">
                    <a:pos x="105" y="26"/>
                  </a:cxn>
                  <a:cxn ang="0">
                    <a:pos x="105" y="18"/>
                  </a:cxn>
                  <a:cxn ang="0">
                    <a:pos x="103" y="11"/>
                  </a:cxn>
                  <a:cxn ang="0">
                    <a:pos x="102" y="6"/>
                  </a:cxn>
                  <a:cxn ang="0">
                    <a:pos x="99" y="2"/>
                  </a:cxn>
                  <a:cxn ang="0">
                    <a:pos x="98" y="0"/>
                  </a:cxn>
                  <a:cxn ang="0">
                    <a:pos x="98" y="1"/>
                  </a:cxn>
                  <a:cxn ang="0">
                    <a:pos x="99" y="6"/>
                  </a:cxn>
                  <a:cxn ang="0">
                    <a:pos x="98" y="14"/>
                  </a:cxn>
                  <a:cxn ang="0">
                    <a:pos x="96" y="23"/>
                  </a:cxn>
                  <a:cxn ang="0">
                    <a:pos x="93" y="34"/>
                  </a:cxn>
                  <a:cxn ang="0">
                    <a:pos x="87" y="46"/>
                  </a:cxn>
                  <a:cxn ang="0">
                    <a:pos x="77" y="58"/>
                  </a:cxn>
                  <a:cxn ang="0">
                    <a:pos x="63" y="71"/>
                  </a:cxn>
                  <a:cxn ang="0">
                    <a:pos x="60" y="73"/>
                  </a:cxn>
                  <a:cxn ang="0">
                    <a:pos x="55" y="76"/>
                  </a:cxn>
                  <a:cxn ang="0">
                    <a:pos x="51" y="78"/>
                  </a:cxn>
                  <a:cxn ang="0">
                    <a:pos x="46" y="81"/>
                  </a:cxn>
                  <a:cxn ang="0">
                    <a:pos x="40" y="83"/>
                  </a:cxn>
                  <a:cxn ang="0">
                    <a:pos x="35" y="86"/>
                  </a:cxn>
                  <a:cxn ang="0">
                    <a:pos x="29" y="87"/>
                  </a:cxn>
                  <a:cxn ang="0">
                    <a:pos x="22" y="88"/>
                  </a:cxn>
                  <a:cxn ang="0">
                    <a:pos x="16" y="89"/>
                  </a:cxn>
                  <a:cxn ang="0">
                    <a:pos x="11" y="89"/>
                  </a:cxn>
                  <a:cxn ang="0">
                    <a:pos x="8" y="89"/>
                  </a:cxn>
                  <a:cxn ang="0">
                    <a:pos x="5" y="89"/>
                  </a:cxn>
                  <a:cxn ang="0">
                    <a:pos x="2" y="89"/>
                  </a:cxn>
                  <a:cxn ang="0">
                    <a:pos x="1" y="89"/>
                  </a:cxn>
                  <a:cxn ang="0">
                    <a:pos x="0" y="89"/>
                  </a:cxn>
                  <a:cxn ang="0">
                    <a:pos x="1" y="91"/>
                  </a:cxn>
                  <a:cxn ang="0">
                    <a:pos x="3" y="92"/>
                  </a:cxn>
                  <a:cxn ang="0">
                    <a:pos x="6" y="95"/>
                  </a:cxn>
                  <a:cxn ang="0">
                    <a:pos x="11" y="97"/>
                  </a:cxn>
                  <a:cxn ang="0">
                    <a:pos x="17" y="99"/>
                  </a:cxn>
                  <a:cxn ang="0">
                    <a:pos x="26" y="101"/>
                  </a:cxn>
                  <a:cxn ang="0">
                    <a:pos x="37" y="102"/>
                  </a:cxn>
                </a:cxnLst>
                <a:rect l="0" t="0" r="r" b="b"/>
                <a:pathLst>
                  <a:path w="106" h="103">
                    <a:moveTo>
                      <a:pt x="37" y="102"/>
                    </a:moveTo>
                    <a:lnTo>
                      <a:pt x="39" y="102"/>
                    </a:lnTo>
                    <a:lnTo>
                      <a:pt x="43" y="101"/>
                    </a:lnTo>
                    <a:lnTo>
                      <a:pt x="48" y="100"/>
                    </a:lnTo>
                    <a:lnTo>
                      <a:pt x="53" y="97"/>
                    </a:lnTo>
                    <a:lnTo>
                      <a:pt x="59" y="95"/>
                    </a:lnTo>
                    <a:lnTo>
                      <a:pt x="65" y="92"/>
                    </a:lnTo>
                    <a:lnTo>
                      <a:pt x="72" y="87"/>
                    </a:lnTo>
                    <a:lnTo>
                      <a:pt x="78" y="82"/>
                    </a:lnTo>
                    <a:lnTo>
                      <a:pt x="84" y="75"/>
                    </a:lnTo>
                    <a:lnTo>
                      <a:pt x="89" y="69"/>
                    </a:lnTo>
                    <a:lnTo>
                      <a:pt x="93" y="64"/>
                    </a:lnTo>
                    <a:lnTo>
                      <a:pt x="95" y="60"/>
                    </a:lnTo>
                    <a:lnTo>
                      <a:pt x="97" y="56"/>
                    </a:lnTo>
                    <a:lnTo>
                      <a:pt x="99" y="53"/>
                    </a:lnTo>
                    <a:lnTo>
                      <a:pt x="99" y="50"/>
                    </a:lnTo>
                    <a:lnTo>
                      <a:pt x="101" y="48"/>
                    </a:lnTo>
                    <a:lnTo>
                      <a:pt x="104" y="36"/>
                    </a:lnTo>
                    <a:lnTo>
                      <a:pt x="105" y="26"/>
                    </a:lnTo>
                    <a:lnTo>
                      <a:pt x="105" y="18"/>
                    </a:lnTo>
                    <a:lnTo>
                      <a:pt x="103" y="11"/>
                    </a:lnTo>
                    <a:lnTo>
                      <a:pt x="102" y="6"/>
                    </a:lnTo>
                    <a:lnTo>
                      <a:pt x="99" y="2"/>
                    </a:lnTo>
                    <a:lnTo>
                      <a:pt x="98" y="0"/>
                    </a:lnTo>
                    <a:lnTo>
                      <a:pt x="98" y="1"/>
                    </a:lnTo>
                    <a:lnTo>
                      <a:pt x="99" y="6"/>
                    </a:lnTo>
                    <a:lnTo>
                      <a:pt x="98" y="14"/>
                    </a:lnTo>
                    <a:lnTo>
                      <a:pt x="96" y="23"/>
                    </a:lnTo>
                    <a:lnTo>
                      <a:pt x="93" y="34"/>
                    </a:lnTo>
                    <a:lnTo>
                      <a:pt x="87" y="46"/>
                    </a:lnTo>
                    <a:lnTo>
                      <a:pt x="77" y="58"/>
                    </a:lnTo>
                    <a:lnTo>
                      <a:pt x="63" y="71"/>
                    </a:lnTo>
                    <a:lnTo>
                      <a:pt x="60" y="73"/>
                    </a:lnTo>
                    <a:lnTo>
                      <a:pt x="55" y="76"/>
                    </a:lnTo>
                    <a:lnTo>
                      <a:pt x="51" y="78"/>
                    </a:lnTo>
                    <a:lnTo>
                      <a:pt x="46" y="81"/>
                    </a:lnTo>
                    <a:lnTo>
                      <a:pt x="40" y="83"/>
                    </a:lnTo>
                    <a:lnTo>
                      <a:pt x="35" y="86"/>
                    </a:lnTo>
                    <a:lnTo>
                      <a:pt x="29" y="87"/>
                    </a:lnTo>
                    <a:lnTo>
                      <a:pt x="22" y="88"/>
                    </a:lnTo>
                    <a:lnTo>
                      <a:pt x="16" y="89"/>
                    </a:lnTo>
                    <a:lnTo>
                      <a:pt x="11" y="89"/>
                    </a:lnTo>
                    <a:lnTo>
                      <a:pt x="8" y="89"/>
                    </a:lnTo>
                    <a:lnTo>
                      <a:pt x="5" y="89"/>
                    </a:lnTo>
                    <a:lnTo>
                      <a:pt x="2" y="89"/>
                    </a:lnTo>
                    <a:lnTo>
                      <a:pt x="1" y="89"/>
                    </a:lnTo>
                    <a:lnTo>
                      <a:pt x="0" y="89"/>
                    </a:lnTo>
                    <a:lnTo>
                      <a:pt x="1" y="91"/>
                    </a:lnTo>
                    <a:lnTo>
                      <a:pt x="3" y="92"/>
                    </a:lnTo>
                    <a:lnTo>
                      <a:pt x="6" y="95"/>
                    </a:lnTo>
                    <a:lnTo>
                      <a:pt x="11" y="97"/>
                    </a:lnTo>
                    <a:lnTo>
                      <a:pt x="17" y="99"/>
                    </a:lnTo>
                    <a:lnTo>
                      <a:pt x="26" y="101"/>
                    </a:lnTo>
                    <a:lnTo>
                      <a:pt x="37" y="102"/>
                    </a:lnTo>
                  </a:path>
                </a:pathLst>
              </a:custGeom>
              <a:solidFill>
                <a:srgbClr val="11B3A4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sp>
        <p:nvSpPr>
          <p:cNvPr id="197690" name="Rectangle 58"/>
          <p:cNvSpPr>
            <a:spLocks noChangeArrowheads="1"/>
          </p:cNvSpPr>
          <p:nvPr/>
        </p:nvSpPr>
        <p:spPr bwMode="auto">
          <a:xfrm>
            <a:off x="5775325" y="3341688"/>
            <a:ext cx="1676400" cy="32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550" tIns="41275" rIns="82550" bIns="41275">
            <a:spAutoFit/>
          </a:bodyPr>
          <a:lstStyle/>
          <a:p>
            <a:pPr defTabSz="822325" eaLnBrk="0" hangingPunct="0">
              <a:lnSpc>
                <a:spcPct val="60000"/>
              </a:lnSpc>
              <a:spcBef>
                <a:spcPct val="50000"/>
              </a:spcBef>
            </a:pPr>
            <a:r>
              <a:rPr lang="zh-TW" altLang="en-US" sz="2400" b="1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待出貨區</a:t>
            </a:r>
          </a:p>
        </p:txBody>
      </p:sp>
      <p:grpSp>
        <p:nvGrpSpPr>
          <p:cNvPr id="197691" name="Group 59"/>
          <p:cNvGrpSpPr>
            <a:grpSpLocks/>
          </p:cNvGrpSpPr>
          <p:nvPr/>
        </p:nvGrpSpPr>
        <p:grpSpPr bwMode="auto">
          <a:xfrm>
            <a:off x="6226175" y="1943100"/>
            <a:ext cx="869950" cy="1116013"/>
            <a:chOff x="727" y="3065"/>
            <a:chExt cx="548" cy="642"/>
          </a:xfrm>
        </p:grpSpPr>
        <p:sp>
          <p:nvSpPr>
            <p:cNvPr id="197692" name="Freeform 60"/>
            <p:cNvSpPr>
              <a:spLocks/>
            </p:cNvSpPr>
            <p:nvPr/>
          </p:nvSpPr>
          <p:spPr bwMode="auto">
            <a:xfrm>
              <a:off x="1175" y="3322"/>
              <a:ext cx="54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"/>
                </a:cxn>
                <a:cxn ang="0">
                  <a:pos x="0" y="98"/>
                </a:cxn>
                <a:cxn ang="0">
                  <a:pos x="0" y="96"/>
                </a:cxn>
                <a:cxn ang="0">
                  <a:pos x="2" y="93"/>
                </a:cxn>
                <a:cxn ang="0">
                  <a:pos x="4" y="89"/>
                </a:cxn>
                <a:cxn ang="0">
                  <a:pos x="5" y="85"/>
                </a:cxn>
                <a:cxn ang="0">
                  <a:pos x="8" y="80"/>
                </a:cxn>
                <a:cxn ang="0">
                  <a:pos x="11" y="74"/>
                </a:cxn>
                <a:cxn ang="0">
                  <a:pos x="13" y="68"/>
                </a:cxn>
                <a:cxn ang="0">
                  <a:pos x="16" y="64"/>
                </a:cxn>
                <a:cxn ang="0">
                  <a:pos x="18" y="62"/>
                </a:cxn>
                <a:cxn ang="0">
                  <a:pos x="21" y="62"/>
                </a:cxn>
                <a:cxn ang="0">
                  <a:pos x="24" y="62"/>
                </a:cxn>
                <a:cxn ang="0">
                  <a:pos x="27" y="63"/>
                </a:cxn>
                <a:cxn ang="0">
                  <a:pos x="31" y="64"/>
                </a:cxn>
                <a:cxn ang="0">
                  <a:pos x="36" y="64"/>
                </a:cxn>
                <a:cxn ang="0">
                  <a:pos x="41" y="63"/>
                </a:cxn>
                <a:cxn ang="0">
                  <a:pos x="47" y="61"/>
                </a:cxn>
                <a:cxn ang="0">
                  <a:pos x="50" y="59"/>
                </a:cxn>
                <a:cxn ang="0">
                  <a:pos x="51" y="57"/>
                </a:cxn>
                <a:cxn ang="0">
                  <a:pos x="53" y="56"/>
                </a:cxn>
                <a:cxn ang="0">
                  <a:pos x="53" y="54"/>
                </a:cxn>
                <a:cxn ang="0">
                  <a:pos x="52" y="52"/>
                </a:cxn>
                <a:cxn ang="0">
                  <a:pos x="51" y="52"/>
                </a:cxn>
                <a:cxn ang="0">
                  <a:pos x="51" y="51"/>
                </a:cxn>
                <a:cxn ang="0">
                  <a:pos x="49" y="48"/>
                </a:cxn>
                <a:cxn ang="0">
                  <a:pos x="43" y="42"/>
                </a:cxn>
                <a:cxn ang="0">
                  <a:pos x="34" y="34"/>
                </a:cxn>
                <a:cxn ang="0">
                  <a:pos x="25" y="25"/>
                </a:cxn>
                <a:cxn ang="0">
                  <a:pos x="16" y="15"/>
                </a:cxn>
                <a:cxn ang="0">
                  <a:pos x="7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4" h="100">
                  <a:moveTo>
                    <a:pt x="0" y="0"/>
                  </a:moveTo>
                  <a:lnTo>
                    <a:pt x="0" y="99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2" y="93"/>
                  </a:lnTo>
                  <a:lnTo>
                    <a:pt x="4" y="89"/>
                  </a:lnTo>
                  <a:lnTo>
                    <a:pt x="5" y="85"/>
                  </a:lnTo>
                  <a:lnTo>
                    <a:pt x="8" y="80"/>
                  </a:lnTo>
                  <a:lnTo>
                    <a:pt x="11" y="74"/>
                  </a:lnTo>
                  <a:lnTo>
                    <a:pt x="13" y="68"/>
                  </a:lnTo>
                  <a:lnTo>
                    <a:pt x="16" y="64"/>
                  </a:lnTo>
                  <a:lnTo>
                    <a:pt x="18" y="62"/>
                  </a:lnTo>
                  <a:lnTo>
                    <a:pt x="21" y="62"/>
                  </a:lnTo>
                  <a:lnTo>
                    <a:pt x="24" y="62"/>
                  </a:lnTo>
                  <a:lnTo>
                    <a:pt x="27" y="63"/>
                  </a:lnTo>
                  <a:lnTo>
                    <a:pt x="31" y="64"/>
                  </a:lnTo>
                  <a:lnTo>
                    <a:pt x="36" y="64"/>
                  </a:lnTo>
                  <a:lnTo>
                    <a:pt x="41" y="63"/>
                  </a:lnTo>
                  <a:lnTo>
                    <a:pt x="47" y="61"/>
                  </a:lnTo>
                  <a:lnTo>
                    <a:pt x="50" y="59"/>
                  </a:lnTo>
                  <a:lnTo>
                    <a:pt x="51" y="57"/>
                  </a:lnTo>
                  <a:lnTo>
                    <a:pt x="53" y="56"/>
                  </a:lnTo>
                  <a:lnTo>
                    <a:pt x="53" y="54"/>
                  </a:lnTo>
                  <a:lnTo>
                    <a:pt x="52" y="52"/>
                  </a:lnTo>
                  <a:lnTo>
                    <a:pt x="51" y="52"/>
                  </a:lnTo>
                  <a:lnTo>
                    <a:pt x="51" y="51"/>
                  </a:lnTo>
                  <a:lnTo>
                    <a:pt x="49" y="48"/>
                  </a:lnTo>
                  <a:lnTo>
                    <a:pt x="43" y="42"/>
                  </a:lnTo>
                  <a:lnTo>
                    <a:pt x="34" y="34"/>
                  </a:lnTo>
                  <a:lnTo>
                    <a:pt x="25" y="25"/>
                  </a:lnTo>
                  <a:lnTo>
                    <a:pt x="16" y="15"/>
                  </a:lnTo>
                  <a:lnTo>
                    <a:pt x="7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93" name="Freeform 61"/>
            <p:cNvSpPr>
              <a:spLocks/>
            </p:cNvSpPr>
            <p:nvPr/>
          </p:nvSpPr>
          <p:spPr bwMode="auto">
            <a:xfrm>
              <a:off x="748" y="3429"/>
              <a:ext cx="55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"/>
                </a:cxn>
                <a:cxn ang="0">
                  <a:pos x="0" y="98"/>
                </a:cxn>
                <a:cxn ang="0">
                  <a:pos x="1" y="96"/>
                </a:cxn>
                <a:cxn ang="0">
                  <a:pos x="3" y="93"/>
                </a:cxn>
                <a:cxn ang="0">
                  <a:pos x="4" y="89"/>
                </a:cxn>
                <a:cxn ang="0">
                  <a:pos x="6" y="85"/>
                </a:cxn>
                <a:cxn ang="0">
                  <a:pos x="9" y="80"/>
                </a:cxn>
                <a:cxn ang="0">
                  <a:pos x="12" y="74"/>
                </a:cxn>
                <a:cxn ang="0">
                  <a:pos x="14" y="69"/>
                </a:cxn>
                <a:cxn ang="0">
                  <a:pos x="16" y="64"/>
                </a:cxn>
                <a:cxn ang="0">
                  <a:pos x="19" y="62"/>
                </a:cxn>
                <a:cxn ang="0">
                  <a:pos x="22" y="62"/>
                </a:cxn>
                <a:cxn ang="0">
                  <a:pos x="25" y="62"/>
                </a:cxn>
                <a:cxn ang="0">
                  <a:pos x="29" y="63"/>
                </a:cxn>
                <a:cxn ang="0">
                  <a:pos x="33" y="64"/>
                </a:cxn>
                <a:cxn ang="0">
                  <a:pos x="37" y="64"/>
                </a:cxn>
                <a:cxn ang="0">
                  <a:pos x="43" y="63"/>
                </a:cxn>
                <a:cxn ang="0">
                  <a:pos x="48" y="62"/>
                </a:cxn>
                <a:cxn ang="0">
                  <a:pos x="51" y="59"/>
                </a:cxn>
                <a:cxn ang="0">
                  <a:pos x="53" y="57"/>
                </a:cxn>
                <a:cxn ang="0">
                  <a:pos x="54" y="56"/>
                </a:cxn>
                <a:cxn ang="0">
                  <a:pos x="54" y="54"/>
                </a:cxn>
                <a:cxn ang="0">
                  <a:pos x="54" y="53"/>
                </a:cxn>
                <a:cxn ang="0">
                  <a:pos x="53" y="52"/>
                </a:cxn>
                <a:cxn ang="0">
                  <a:pos x="50" y="49"/>
                </a:cxn>
                <a:cxn ang="0">
                  <a:pos x="44" y="42"/>
                </a:cxn>
                <a:cxn ang="0">
                  <a:pos x="36" y="35"/>
                </a:cxn>
                <a:cxn ang="0">
                  <a:pos x="26" y="26"/>
                </a:cxn>
                <a:cxn ang="0">
                  <a:pos x="16" y="15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5" h="100">
                  <a:moveTo>
                    <a:pt x="0" y="0"/>
                  </a:moveTo>
                  <a:lnTo>
                    <a:pt x="0" y="99"/>
                  </a:lnTo>
                  <a:lnTo>
                    <a:pt x="0" y="98"/>
                  </a:lnTo>
                  <a:lnTo>
                    <a:pt x="1" y="96"/>
                  </a:lnTo>
                  <a:lnTo>
                    <a:pt x="3" y="93"/>
                  </a:lnTo>
                  <a:lnTo>
                    <a:pt x="4" y="89"/>
                  </a:lnTo>
                  <a:lnTo>
                    <a:pt x="6" y="85"/>
                  </a:lnTo>
                  <a:lnTo>
                    <a:pt x="9" y="80"/>
                  </a:lnTo>
                  <a:lnTo>
                    <a:pt x="12" y="74"/>
                  </a:lnTo>
                  <a:lnTo>
                    <a:pt x="14" y="69"/>
                  </a:lnTo>
                  <a:lnTo>
                    <a:pt x="16" y="64"/>
                  </a:lnTo>
                  <a:lnTo>
                    <a:pt x="19" y="62"/>
                  </a:lnTo>
                  <a:lnTo>
                    <a:pt x="22" y="62"/>
                  </a:lnTo>
                  <a:lnTo>
                    <a:pt x="25" y="62"/>
                  </a:lnTo>
                  <a:lnTo>
                    <a:pt x="29" y="63"/>
                  </a:lnTo>
                  <a:lnTo>
                    <a:pt x="33" y="64"/>
                  </a:lnTo>
                  <a:lnTo>
                    <a:pt x="37" y="64"/>
                  </a:lnTo>
                  <a:lnTo>
                    <a:pt x="43" y="63"/>
                  </a:lnTo>
                  <a:lnTo>
                    <a:pt x="48" y="62"/>
                  </a:lnTo>
                  <a:lnTo>
                    <a:pt x="51" y="59"/>
                  </a:lnTo>
                  <a:lnTo>
                    <a:pt x="53" y="57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4" y="53"/>
                  </a:lnTo>
                  <a:lnTo>
                    <a:pt x="53" y="52"/>
                  </a:lnTo>
                  <a:lnTo>
                    <a:pt x="50" y="49"/>
                  </a:lnTo>
                  <a:lnTo>
                    <a:pt x="44" y="42"/>
                  </a:lnTo>
                  <a:lnTo>
                    <a:pt x="36" y="35"/>
                  </a:lnTo>
                  <a:lnTo>
                    <a:pt x="26" y="26"/>
                  </a:lnTo>
                  <a:lnTo>
                    <a:pt x="16" y="15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94" name="Freeform 62"/>
            <p:cNvSpPr>
              <a:spLocks/>
            </p:cNvSpPr>
            <p:nvPr/>
          </p:nvSpPr>
          <p:spPr bwMode="auto">
            <a:xfrm>
              <a:off x="727" y="3299"/>
              <a:ext cx="545" cy="181"/>
            </a:xfrm>
            <a:custGeom>
              <a:avLst/>
              <a:gdLst/>
              <a:ahLst/>
              <a:cxnLst>
                <a:cxn ang="0">
                  <a:pos x="544" y="65"/>
                </a:cxn>
                <a:cxn ang="0">
                  <a:pos x="461" y="0"/>
                </a:cxn>
                <a:cxn ang="0">
                  <a:pos x="0" y="115"/>
                </a:cxn>
                <a:cxn ang="0">
                  <a:pos x="82" y="180"/>
                </a:cxn>
                <a:cxn ang="0">
                  <a:pos x="544" y="65"/>
                </a:cxn>
              </a:cxnLst>
              <a:rect l="0" t="0" r="r" b="b"/>
              <a:pathLst>
                <a:path w="545" h="181">
                  <a:moveTo>
                    <a:pt x="544" y="65"/>
                  </a:moveTo>
                  <a:lnTo>
                    <a:pt x="461" y="0"/>
                  </a:lnTo>
                  <a:lnTo>
                    <a:pt x="0" y="115"/>
                  </a:lnTo>
                  <a:lnTo>
                    <a:pt x="82" y="180"/>
                  </a:lnTo>
                  <a:lnTo>
                    <a:pt x="544" y="65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95" name="Freeform 63"/>
            <p:cNvSpPr>
              <a:spLocks/>
            </p:cNvSpPr>
            <p:nvPr/>
          </p:nvSpPr>
          <p:spPr bwMode="auto">
            <a:xfrm>
              <a:off x="728" y="3414"/>
              <a:ext cx="85" cy="77"/>
            </a:xfrm>
            <a:custGeom>
              <a:avLst/>
              <a:gdLst/>
              <a:ahLst/>
              <a:cxnLst>
                <a:cxn ang="0">
                  <a:pos x="84" y="65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84" y="76"/>
                </a:cxn>
                <a:cxn ang="0">
                  <a:pos x="84" y="65"/>
                </a:cxn>
              </a:cxnLst>
              <a:rect l="0" t="0" r="r" b="b"/>
              <a:pathLst>
                <a:path w="85" h="77">
                  <a:moveTo>
                    <a:pt x="84" y="65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84" y="76"/>
                  </a:lnTo>
                  <a:lnTo>
                    <a:pt x="84" y="65"/>
                  </a:lnTo>
                </a:path>
              </a:pathLst>
            </a:custGeom>
            <a:solidFill>
              <a:srgbClr val="AE831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96" name="Freeform 64"/>
            <p:cNvSpPr>
              <a:spLocks/>
            </p:cNvSpPr>
            <p:nvPr/>
          </p:nvSpPr>
          <p:spPr bwMode="auto">
            <a:xfrm>
              <a:off x="812" y="3365"/>
              <a:ext cx="460" cy="127"/>
            </a:xfrm>
            <a:custGeom>
              <a:avLst/>
              <a:gdLst/>
              <a:ahLst/>
              <a:cxnLst>
                <a:cxn ang="0">
                  <a:pos x="459" y="11"/>
                </a:cxn>
                <a:cxn ang="0">
                  <a:pos x="459" y="0"/>
                </a:cxn>
                <a:cxn ang="0">
                  <a:pos x="0" y="114"/>
                </a:cxn>
                <a:cxn ang="0">
                  <a:pos x="0" y="126"/>
                </a:cxn>
                <a:cxn ang="0">
                  <a:pos x="459" y="11"/>
                </a:cxn>
              </a:cxnLst>
              <a:rect l="0" t="0" r="r" b="b"/>
              <a:pathLst>
                <a:path w="460" h="127">
                  <a:moveTo>
                    <a:pt x="459" y="11"/>
                  </a:moveTo>
                  <a:lnTo>
                    <a:pt x="459" y="0"/>
                  </a:lnTo>
                  <a:lnTo>
                    <a:pt x="0" y="114"/>
                  </a:lnTo>
                  <a:lnTo>
                    <a:pt x="0" y="126"/>
                  </a:lnTo>
                  <a:lnTo>
                    <a:pt x="459" y="11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97" name="Freeform 65"/>
            <p:cNvSpPr>
              <a:spLocks/>
            </p:cNvSpPr>
            <p:nvPr/>
          </p:nvSpPr>
          <p:spPr bwMode="auto">
            <a:xfrm>
              <a:off x="961" y="3281"/>
              <a:ext cx="121" cy="13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38"/>
                </a:cxn>
                <a:cxn ang="0">
                  <a:pos x="120" y="108"/>
                </a:cxn>
                <a:cxn ang="0">
                  <a:pos x="51" y="0"/>
                </a:cxn>
              </a:cxnLst>
              <a:rect l="0" t="0" r="r" b="b"/>
              <a:pathLst>
                <a:path w="121" h="139">
                  <a:moveTo>
                    <a:pt x="51" y="0"/>
                  </a:moveTo>
                  <a:lnTo>
                    <a:pt x="0" y="138"/>
                  </a:lnTo>
                  <a:lnTo>
                    <a:pt x="120" y="108"/>
                  </a:lnTo>
                  <a:lnTo>
                    <a:pt x="51" y="0"/>
                  </a:lnTo>
                </a:path>
              </a:pathLst>
            </a:custGeom>
            <a:solidFill>
              <a:srgbClr val="FFB74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98" name="Freeform 66"/>
            <p:cNvSpPr>
              <a:spLocks/>
            </p:cNvSpPr>
            <p:nvPr/>
          </p:nvSpPr>
          <p:spPr bwMode="auto">
            <a:xfrm>
              <a:off x="921" y="3281"/>
              <a:ext cx="92" cy="141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0" y="101"/>
                </a:cxn>
                <a:cxn ang="0">
                  <a:pos x="37" y="140"/>
                </a:cxn>
                <a:cxn ang="0">
                  <a:pos x="91" y="0"/>
                </a:cxn>
              </a:cxnLst>
              <a:rect l="0" t="0" r="r" b="b"/>
              <a:pathLst>
                <a:path w="92" h="141">
                  <a:moveTo>
                    <a:pt x="91" y="0"/>
                  </a:moveTo>
                  <a:lnTo>
                    <a:pt x="0" y="101"/>
                  </a:lnTo>
                  <a:lnTo>
                    <a:pt x="37" y="140"/>
                  </a:lnTo>
                  <a:lnTo>
                    <a:pt x="91" y="0"/>
                  </a:lnTo>
                </a:path>
              </a:pathLst>
            </a:custGeom>
            <a:solidFill>
              <a:srgbClr val="D781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699" name="Freeform 67"/>
            <p:cNvSpPr>
              <a:spLocks/>
            </p:cNvSpPr>
            <p:nvPr/>
          </p:nvSpPr>
          <p:spPr bwMode="auto">
            <a:xfrm>
              <a:off x="1113" y="3261"/>
              <a:ext cx="94" cy="12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121"/>
                </a:cxn>
                <a:cxn ang="0">
                  <a:pos x="93" y="97"/>
                </a:cxn>
                <a:cxn ang="0">
                  <a:pos x="93" y="0"/>
                </a:cxn>
                <a:cxn ang="0">
                  <a:pos x="0" y="22"/>
                </a:cxn>
              </a:cxnLst>
              <a:rect l="0" t="0" r="r" b="b"/>
              <a:pathLst>
                <a:path w="94" h="122">
                  <a:moveTo>
                    <a:pt x="0" y="22"/>
                  </a:moveTo>
                  <a:lnTo>
                    <a:pt x="0" y="121"/>
                  </a:lnTo>
                  <a:lnTo>
                    <a:pt x="93" y="97"/>
                  </a:lnTo>
                  <a:lnTo>
                    <a:pt x="93" y="0"/>
                  </a:lnTo>
                  <a:lnTo>
                    <a:pt x="0" y="22"/>
                  </a:lnTo>
                </a:path>
              </a:pathLst>
            </a:custGeom>
            <a:solidFill>
              <a:srgbClr val="EDF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00" name="Freeform 68"/>
            <p:cNvSpPr>
              <a:spLocks/>
            </p:cNvSpPr>
            <p:nvPr/>
          </p:nvSpPr>
          <p:spPr bwMode="auto">
            <a:xfrm>
              <a:off x="1082" y="3255"/>
              <a:ext cx="32" cy="1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7"/>
                </a:cxn>
                <a:cxn ang="0">
                  <a:pos x="31" y="127"/>
                </a:cxn>
                <a:cxn ang="0">
                  <a:pos x="31" y="28"/>
                </a:cxn>
                <a:cxn ang="0">
                  <a:pos x="0" y="0"/>
                </a:cxn>
              </a:cxnLst>
              <a:rect l="0" t="0" r="r" b="b"/>
              <a:pathLst>
                <a:path w="32" h="128">
                  <a:moveTo>
                    <a:pt x="0" y="0"/>
                  </a:moveTo>
                  <a:lnTo>
                    <a:pt x="0" y="97"/>
                  </a:lnTo>
                  <a:lnTo>
                    <a:pt x="31" y="127"/>
                  </a:lnTo>
                  <a:lnTo>
                    <a:pt x="31" y="28"/>
                  </a:lnTo>
                  <a:lnTo>
                    <a:pt x="0" y="0"/>
                  </a:lnTo>
                </a:path>
              </a:pathLst>
            </a:custGeom>
            <a:solidFill>
              <a:srgbClr val="ADA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01" name="Freeform 69"/>
            <p:cNvSpPr>
              <a:spLocks/>
            </p:cNvSpPr>
            <p:nvPr/>
          </p:nvSpPr>
          <p:spPr bwMode="auto">
            <a:xfrm>
              <a:off x="1081" y="3233"/>
              <a:ext cx="126" cy="51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1" y="50"/>
                </a:cxn>
                <a:cxn ang="0">
                  <a:pos x="125" y="26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126" h="51">
                  <a:moveTo>
                    <a:pt x="0" y="23"/>
                  </a:moveTo>
                  <a:lnTo>
                    <a:pt x="31" y="50"/>
                  </a:lnTo>
                  <a:lnTo>
                    <a:pt x="125" y="26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FEFFB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02" name="Freeform 70"/>
            <p:cNvSpPr>
              <a:spLocks/>
            </p:cNvSpPr>
            <p:nvPr/>
          </p:nvSpPr>
          <p:spPr bwMode="auto">
            <a:xfrm>
              <a:off x="796" y="3316"/>
              <a:ext cx="123" cy="133"/>
            </a:xfrm>
            <a:custGeom>
              <a:avLst/>
              <a:gdLst/>
              <a:ahLst/>
              <a:cxnLst>
                <a:cxn ang="0">
                  <a:pos x="61" y="130"/>
                </a:cxn>
                <a:cxn ang="0">
                  <a:pos x="73" y="126"/>
                </a:cxn>
                <a:cxn ang="0">
                  <a:pos x="85" y="119"/>
                </a:cxn>
                <a:cxn ang="0">
                  <a:pos x="95" y="111"/>
                </a:cxn>
                <a:cxn ang="0">
                  <a:pos x="104" y="101"/>
                </a:cxn>
                <a:cxn ang="0">
                  <a:pos x="111" y="89"/>
                </a:cxn>
                <a:cxn ang="0">
                  <a:pos x="117" y="76"/>
                </a:cxn>
                <a:cxn ang="0">
                  <a:pos x="121" y="64"/>
                </a:cxn>
                <a:cxn ang="0">
                  <a:pos x="122" y="50"/>
                </a:cxn>
                <a:cxn ang="0">
                  <a:pos x="121" y="38"/>
                </a:cxn>
                <a:cxn ang="0">
                  <a:pos x="117" y="27"/>
                </a:cxn>
                <a:cxn ang="0">
                  <a:pos x="111" y="17"/>
                </a:cxn>
                <a:cxn ang="0">
                  <a:pos x="104" y="10"/>
                </a:cxn>
                <a:cxn ang="0">
                  <a:pos x="95" y="4"/>
                </a:cxn>
                <a:cxn ang="0">
                  <a:pos x="85" y="0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8" y="6"/>
                </a:cxn>
                <a:cxn ang="0">
                  <a:pos x="37" y="13"/>
                </a:cxn>
                <a:cxn ang="0">
                  <a:pos x="27" y="21"/>
                </a:cxn>
                <a:cxn ang="0">
                  <a:pos x="18" y="31"/>
                </a:cxn>
                <a:cxn ang="0">
                  <a:pos x="10" y="42"/>
                </a:cxn>
                <a:cxn ang="0">
                  <a:pos x="5" y="55"/>
                </a:cxn>
                <a:cxn ang="0">
                  <a:pos x="1" y="67"/>
                </a:cxn>
                <a:cxn ang="0">
                  <a:pos x="0" y="81"/>
                </a:cxn>
                <a:cxn ang="0">
                  <a:pos x="1" y="93"/>
                </a:cxn>
                <a:cxn ang="0">
                  <a:pos x="5" y="105"/>
                </a:cxn>
                <a:cxn ang="0">
                  <a:pos x="10" y="114"/>
                </a:cxn>
                <a:cxn ang="0">
                  <a:pos x="18" y="121"/>
                </a:cxn>
                <a:cxn ang="0">
                  <a:pos x="27" y="127"/>
                </a:cxn>
                <a:cxn ang="0">
                  <a:pos x="37" y="131"/>
                </a:cxn>
                <a:cxn ang="0">
                  <a:pos x="48" y="132"/>
                </a:cxn>
                <a:cxn ang="0">
                  <a:pos x="61" y="130"/>
                </a:cxn>
              </a:cxnLst>
              <a:rect l="0" t="0" r="r" b="b"/>
              <a:pathLst>
                <a:path w="123" h="133">
                  <a:moveTo>
                    <a:pt x="61" y="130"/>
                  </a:moveTo>
                  <a:lnTo>
                    <a:pt x="73" y="126"/>
                  </a:lnTo>
                  <a:lnTo>
                    <a:pt x="85" y="119"/>
                  </a:lnTo>
                  <a:lnTo>
                    <a:pt x="95" y="111"/>
                  </a:lnTo>
                  <a:lnTo>
                    <a:pt x="104" y="101"/>
                  </a:lnTo>
                  <a:lnTo>
                    <a:pt x="111" y="89"/>
                  </a:lnTo>
                  <a:lnTo>
                    <a:pt x="117" y="76"/>
                  </a:lnTo>
                  <a:lnTo>
                    <a:pt x="121" y="64"/>
                  </a:lnTo>
                  <a:lnTo>
                    <a:pt x="122" y="50"/>
                  </a:lnTo>
                  <a:lnTo>
                    <a:pt x="121" y="38"/>
                  </a:lnTo>
                  <a:lnTo>
                    <a:pt x="117" y="27"/>
                  </a:lnTo>
                  <a:lnTo>
                    <a:pt x="111" y="17"/>
                  </a:lnTo>
                  <a:lnTo>
                    <a:pt x="104" y="10"/>
                  </a:lnTo>
                  <a:lnTo>
                    <a:pt x="95" y="4"/>
                  </a:lnTo>
                  <a:lnTo>
                    <a:pt x="85" y="0"/>
                  </a:lnTo>
                  <a:lnTo>
                    <a:pt x="73" y="0"/>
                  </a:lnTo>
                  <a:lnTo>
                    <a:pt x="61" y="2"/>
                  </a:lnTo>
                  <a:lnTo>
                    <a:pt x="48" y="6"/>
                  </a:lnTo>
                  <a:lnTo>
                    <a:pt x="37" y="13"/>
                  </a:lnTo>
                  <a:lnTo>
                    <a:pt x="27" y="21"/>
                  </a:lnTo>
                  <a:lnTo>
                    <a:pt x="18" y="31"/>
                  </a:lnTo>
                  <a:lnTo>
                    <a:pt x="10" y="42"/>
                  </a:lnTo>
                  <a:lnTo>
                    <a:pt x="5" y="55"/>
                  </a:lnTo>
                  <a:lnTo>
                    <a:pt x="1" y="67"/>
                  </a:lnTo>
                  <a:lnTo>
                    <a:pt x="0" y="81"/>
                  </a:lnTo>
                  <a:lnTo>
                    <a:pt x="1" y="93"/>
                  </a:lnTo>
                  <a:lnTo>
                    <a:pt x="5" y="105"/>
                  </a:lnTo>
                  <a:lnTo>
                    <a:pt x="10" y="114"/>
                  </a:lnTo>
                  <a:lnTo>
                    <a:pt x="18" y="121"/>
                  </a:lnTo>
                  <a:lnTo>
                    <a:pt x="27" y="127"/>
                  </a:lnTo>
                  <a:lnTo>
                    <a:pt x="37" y="131"/>
                  </a:lnTo>
                  <a:lnTo>
                    <a:pt x="48" y="132"/>
                  </a:lnTo>
                  <a:lnTo>
                    <a:pt x="61" y="130"/>
                  </a:lnTo>
                </a:path>
              </a:pathLst>
            </a:custGeom>
            <a:solidFill>
              <a:srgbClr val="B0F8F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03" name="Freeform 71"/>
            <p:cNvSpPr>
              <a:spLocks/>
            </p:cNvSpPr>
            <p:nvPr/>
          </p:nvSpPr>
          <p:spPr bwMode="auto">
            <a:xfrm>
              <a:off x="811" y="3342"/>
              <a:ext cx="106" cy="104"/>
            </a:xfrm>
            <a:custGeom>
              <a:avLst/>
              <a:gdLst/>
              <a:ahLst/>
              <a:cxnLst>
                <a:cxn ang="0">
                  <a:pos x="36" y="103"/>
                </a:cxn>
                <a:cxn ang="0">
                  <a:pos x="39" y="103"/>
                </a:cxn>
                <a:cxn ang="0">
                  <a:pos x="43" y="102"/>
                </a:cxn>
                <a:cxn ang="0">
                  <a:pos x="48" y="100"/>
                </a:cxn>
                <a:cxn ang="0">
                  <a:pos x="53" y="98"/>
                </a:cxn>
                <a:cxn ang="0">
                  <a:pos x="59" y="96"/>
                </a:cxn>
                <a:cxn ang="0">
                  <a:pos x="65" y="92"/>
                </a:cxn>
                <a:cxn ang="0">
                  <a:pos x="72" y="87"/>
                </a:cxn>
                <a:cxn ang="0">
                  <a:pos x="78" y="82"/>
                </a:cxn>
                <a:cxn ang="0">
                  <a:pos x="84" y="76"/>
                </a:cxn>
                <a:cxn ang="0">
                  <a:pos x="88" y="70"/>
                </a:cxn>
                <a:cxn ang="0">
                  <a:pos x="92" y="65"/>
                </a:cxn>
                <a:cxn ang="0">
                  <a:pos x="95" y="61"/>
                </a:cxn>
                <a:cxn ang="0">
                  <a:pos x="97" y="56"/>
                </a:cxn>
                <a:cxn ang="0">
                  <a:pos x="99" y="53"/>
                </a:cxn>
                <a:cxn ang="0">
                  <a:pos x="99" y="50"/>
                </a:cxn>
                <a:cxn ang="0">
                  <a:pos x="100" y="47"/>
                </a:cxn>
                <a:cxn ang="0">
                  <a:pos x="103" y="36"/>
                </a:cxn>
                <a:cxn ang="0">
                  <a:pos x="105" y="26"/>
                </a:cxn>
                <a:cxn ang="0">
                  <a:pos x="105" y="18"/>
                </a:cxn>
                <a:cxn ang="0">
                  <a:pos x="103" y="11"/>
                </a:cxn>
                <a:cxn ang="0">
                  <a:pos x="101" y="6"/>
                </a:cxn>
                <a:cxn ang="0">
                  <a:pos x="99" y="2"/>
                </a:cxn>
                <a:cxn ang="0">
                  <a:pos x="98" y="0"/>
                </a:cxn>
                <a:cxn ang="0">
                  <a:pos x="97" y="0"/>
                </a:cxn>
                <a:cxn ang="0">
                  <a:pos x="98" y="1"/>
                </a:cxn>
                <a:cxn ang="0">
                  <a:pos x="98" y="6"/>
                </a:cxn>
                <a:cxn ang="0">
                  <a:pos x="98" y="14"/>
                </a:cxn>
                <a:cxn ang="0">
                  <a:pos x="96" y="23"/>
                </a:cxn>
                <a:cxn ang="0">
                  <a:pos x="93" y="34"/>
                </a:cxn>
                <a:cxn ang="0">
                  <a:pos x="87" y="46"/>
                </a:cxn>
                <a:cxn ang="0">
                  <a:pos x="76" y="59"/>
                </a:cxn>
                <a:cxn ang="0">
                  <a:pos x="62" y="72"/>
                </a:cxn>
                <a:cxn ang="0">
                  <a:pos x="59" y="74"/>
                </a:cxn>
                <a:cxn ang="0">
                  <a:pos x="55" y="77"/>
                </a:cxn>
                <a:cxn ang="0">
                  <a:pos x="51" y="79"/>
                </a:cxn>
                <a:cxn ang="0">
                  <a:pos x="46" y="82"/>
                </a:cxn>
                <a:cxn ang="0">
                  <a:pos x="40" y="84"/>
                </a:cxn>
                <a:cxn ang="0">
                  <a:pos x="35" y="87"/>
                </a:cxn>
                <a:cxn ang="0">
                  <a:pos x="29" y="88"/>
                </a:cxn>
                <a:cxn ang="0">
                  <a:pos x="22" y="89"/>
                </a:cxn>
                <a:cxn ang="0">
                  <a:pos x="16" y="90"/>
                </a:cxn>
                <a:cxn ang="0">
                  <a:pos x="11" y="90"/>
                </a:cxn>
                <a:cxn ang="0">
                  <a:pos x="7" y="90"/>
                </a:cxn>
                <a:cxn ang="0">
                  <a:pos x="4" y="90"/>
                </a:cxn>
                <a:cxn ang="0">
                  <a:pos x="2" y="90"/>
                </a:cxn>
                <a:cxn ang="0">
                  <a:pos x="0" y="90"/>
                </a:cxn>
                <a:cxn ang="0">
                  <a:pos x="1" y="92"/>
                </a:cxn>
                <a:cxn ang="0">
                  <a:pos x="2" y="93"/>
                </a:cxn>
                <a:cxn ang="0">
                  <a:pos x="6" y="96"/>
                </a:cxn>
                <a:cxn ang="0">
                  <a:pos x="11" y="98"/>
                </a:cxn>
                <a:cxn ang="0">
                  <a:pos x="17" y="100"/>
                </a:cxn>
                <a:cxn ang="0">
                  <a:pos x="26" y="102"/>
                </a:cxn>
                <a:cxn ang="0">
                  <a:pos x="36" y="103"/>
                </a:cxn>
              </a:cxnLst>
              <a:rect l="0" t="0" r="r" b="b"/>
              <a:pathLst>
                <a:path w="106" h="104">
                  <a:moveTo>
                    <a:pt x="36" y="103"/>
                  </a:moveTo>
                  <a:lnTo>
                    <a:pt x="39" y="103"/>
                  </a:lnTo>
                  <a:lnTo>
                    <a:pt x="43" y="102"/>
                  </a:lnTo>
                  <a:lnTo>
                    <a:pt x="48" y="100"/>
                  </a:lnTo>
                  <a:lnTo>
                    <a:pt x="53" y="98"/>
                  </a:lnTo>
                  <a:lnTo>
                    <a:pt x="59" y="96"/>
                  </a:lnTo>
                  <a:lnTo>
                    <a:pt x="65" y="92"/>
                  </a:lnTo>
                  <a:lnTo>
                    <a:pt x="72" y="87"/>
                  </a:lnTo>
                  <a:lnTo>
                    <a:pt x="78" y="82"/>
                  </a:lnTo>
                  <a:lnTo>
                    <a:pt x="84" y="76"/>
                  </a:lnTo>
                  <a:lnTo>
                    <a:pt x="88" y="70"/>
                  </a:lnTo>
                  <a:lnTo>
                    <a:pt x="92" y="65"/>
                  </a:lnTo>
                  <a:lnTo>
                    <a:pt x="95" y="61"/>
                  </a:lnTo>
                  <a:lnTo>
                    <a:pt x="97" y="56"/>
                  </a:lnTo>
                  <a:lnTo>
                    <a:pt x="99" y="53"/>
                  </a:lnTo>
                  <a:lnTo>
                    <a:pt x="99" y="50"/>
                  </a:lnTo>
                  <a:lnTo>
                    <a:pt x="100" y="47"/>
                  </a:lnTo>
                  <a:lnTo>
                    <a:pt x="103" y="36"/>
                  </a:lnTo>
                  <a:lnTo>
                    <a:pt x="105" y="26"/>
                  </a:lnTo>
                  <a:lnTo>
                    <a:pt x="105" y="18"/>
                  </a:lnTo>
                  <a:lnTo>
                    <a:pt x="103" y="11"/>
                  </a:lnTo>
                  <a:lnTo>
                    <a:pt x="101" y="6"/>
                  </a:lnTo>
                  <a:lnTo>
                    <a:pt x="99" y="2"/>
                  </a:lnTo>
                  <a:lnTo>
                    <a:pt x="98" y="0"/>
                  </a:lnTo>
                  <a:lnTo>
                    <a:pt x="97" y="0"/>
                  </a:lnTo>
                  <a:lnTo>
                    <a:pt x="98" y="1"/>
                  </a:lnTo>
                  <a:lnTo>
                    <a:pt x="98" y="6"/>
                  </a:lnTo>
                  <a:lnTo>
                    <a:pt x="98" y="14"/>
                  </a:lnTo>
                  <a:lnTo>
                    <a:pt x="96" y="23"/>
                  </a:lnTo>
                  <a:lnTo>
                    <a:pt x="93" y="34"/>
                  </a:lnTo>
                  <a:lnTo>
                    <a:pt x="87" y="46"/>
                  </a:lnTo>
                  <a:lnTo>
                    <a:pt x="76" y="59"/>
                  </a:lnTo>
                  <a:lnTo>
                    <a:pt x="62" y="72"/>
                  </a:lnTo>
                  <a:lnTo>
                    <a:pt x="59" y="74"/>
                  </a:lnTo>
                  <a:lnTo>
                    <a:pt x="55" y="77"/>
                  </a:lnTo>
                  <a:lnTo>
                    <a:pt x="51" y="79"/>
                  </a:lnTo>
                  <a:lnTo>
                    <a:pt x="46" y="82"/>
                  </a:lnTo>
                  <a:lnTo>
                    <a:pt x="40" y="84"/>
                  </a:lnTo>
                  <a:lnTo>
                    <a:pt x="35" y="87"/>
                  </a:lnTo>
                  <a:lnTo>
                    <a:pt x="29" y="88"/>
                  </a:lnTo>
                  <a:lnTo>
                    <a:pt x="22" y="89"/>
                  </a:lnTo>
                  <a:lnTo>
                    <a:pt x="16" y="90"/>
                  </a:lnTo>
                  <a:lnTo>
                    <a:pt x="11" y="90"/>
                  </a:lnTo>
                  <a:lnTo>
                    <a:pt x="7" y="90"/>
                  </a:lnTo>
                  <a:lnTo>
                    <a:pt x="4" y="90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1" y="92"/>
                  </a:lnTo>
                  <a:lnTo>
                    <a:pt x="2" y="93"/>
                  </a:lnTo>
                  <a:lnTo>
                    <a:pt x="6" y="96"/>
                  </a:lnTo>
                  <a:lnTo>
                    <a:pt x="11" y="98"/>
                  </a:lnTo>
                  <a:lnTo>
                    <a:pt x="17" y="100"/>
                  </a:lnTo>
                  <a:lnTo>
                    <a:pt x="26" y="102"/>
                  </a:lnTo>
                  <a:lnTo>
                    <a:pt x="36" y="103"/>
                  </a:lnTo>
                </a:path>
              </a:pathLst>
            </a:custGeom>
            <a:solidFill>
              <a:srgbClr val="11B3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04" name="Freeform 72"/>
            <p:cNvSpPr>
              <a:spLocks/>
            </p:cNvSpPr>
            <p:nvPr/>
          </p:nvSpPr>
          <p:spPr bwMode="auto">
            <a:xfrm>
              <a:off x="1176" y="3501"/>
              <a:ext cx="56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7"/>
                </a:cxn>
                <a:cxn ang="0">
                  <a:pos x="1" y="95"/>
                </a:cxn>
                <a:cxn ang="0">
                  <a:pos x="3" y="93"/>
                </a:cxn>
                <a:cxn ang="0">
                  <a:pos x="4" y="88"/>
                </a:cxn>
                <a:cxn ang="0">
                  <a:pos x="6" y="84"/>
                </a:cxn>
                <a:cxn ang="0">
                  <a:pos x="9" y="79"/>
                </a:cxn>
                <a:cxn ang="0">
                  <a:pos x="11" y="73"/>
                </a:cxn>
                <a:cxn ang="0">
                  <a:pos x="14" y="68"/>
                </a:cxn>
                <a:cxn ang="0">
                  <a:pos x="16" y="63"/>
                </a:cxn>
                <a:cxn ang="0">
                  <a:pos x="19" y="62"/>
                </a:cxn>
                <a:cxn ang="0">
                  <a:pos x="22" y="61"/>
                </a:cxn>
                <a:cxn ang="0">
                  <a:pos x="25" y="62"/>
                </a:cxn>
                <a:cxn ang="0">
                  <a:pos x="29" y="63"/>
                </a:cxn>
                <a:cxn ang="0">
                  <a:pos x="33" y="63"/>
                </a:cxn>
                <a:cxn ang="0">
                  <a:pos x="38" y="63"/>
                </a:cxn>
                <a:cxn ang="0">
                  <a:pos x="43" y="63"/>
                </a:cxn>
                <a:cxn ang="0">
                  <a:pos x="48" y="61"/>
                </a:cxn>
                <a:cxn ang="0">
                  <a:pos x="51" y="58"/>
                </a:cxn>
                <a:cxn ang="0">
                  <a:pos x="54" y="57"/>
                </a:cxn>
                <a:cxn ang="0">
                  <a:pos x="55" y="55"/>
                </a:cxn>
                <a:cxn ang="0">
                  <a:pos x="55" y="53"/>
                </a:cxn>
                <a:cxn ang="0">
                  <a:pos x="54" y="51"/>
                </a:cxn>
                <a:cxn ang="0">
                  <a:pos x="53" y="51"/>
                </a:cxn>
                <a:cxn ang="0">
                  <a:pos x="51" y="49"/>
                </a:cxn>
                <a:cxn ang="0">
                  <a:pos x="45" y="42"/>
                </a:cxn>
                <a:cxn ang="0">
                  <a:pos x="36" y="34"/>
                </a:cxn>
                <a:cxn ang="0">
                  <a:pos x="26" y="25"/>
                </a:cxn>
                <a:cxn ang="0">
                  <a:pos x="16" y="15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6" h="99">
                  <a:moveTo>
                    <a:pt x="0" y="0"/>
                  </a:moveTo>
                  <a:lnTo>
                    <a:pt x="0" y="98"/>
                  </a:lnTo>
                  <a:lnTo>
                    <a:pt x="0" y="97"/>
                  </a:lnTo>
                  <a:lnTo>
                    <a:pt x="1" y="95"/>
                  </a:lnTo>
                  <a:lnTo>
                    <a:pt x="3" y="93"/>
                  </a:lnTo>
                  <a:lnTo>
                    <a:pt x="4" y="88"/>
                  </a:lnTo>
                  <a:lnTo>
                    <a:pt x="6" y="84"/>
                  </a:lnTo>
                  <a:lnTo>
                    <a:pt x="9" y="79"/>
                  </a:lnTo>
                  <a:lnTo>
                    <a:pt x="11" y="73"/>
                  </a:lnTo>
                  <a:lnTo>
                    <a:pt x="14" y="68"/>
                  </a:lnTo>
                  <a:lnTo>
                    <a:pt x="16" y="63"/>
                  </a:lnTo>
                  <a:lnTo>
                    <a:pt x="19" y="62"/>
                  </a:lnTo>
                  <a:lnTo>
                    <a:pt x="22" y="61"/>
                  </a:lnTo>
                  <a:lnTo>
                    <a:pt x="25" y="62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8" y="63"/>
                  </a:lnTo>
                  <a:lnTo>
                    <a:pt x="43" y="63"/>
                  </a:lnTo>
                  <a:lnTo>
                    <a:pt x="48" y="61"/>
                  </a:lnTo>
                  <a:lnTo>
                    <a:pt x="51" y="58"/>
                  </a:lnTo>
                  <a:lnTo>
                    <a:pt x="54" y="57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4" y="51"/>
                  </a:lnTo>
                  <a:lnTo>
                    <a:pt x="53" y="51"/>
                  </a:lnTo>
                  <a:lnTo>
                    <a:pt x="51" y="49"/>
                  </a:lnTo>
                  <a:lnTo>
                    <a:pt x="45" y="42"/>
                  </a:lnTo>
                  <a:lnTo>
                    <a:pt x="36" y="34"/>
                  </a:lnTo>
                  <a:lnTo>
                    <a:pt x="26" y="25"/>
                  </a:lnTo>
                  <a:lnTo>
                    <a:pt x="16" y="15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05" name="Freeform 73"/>
            <p:cNvSpPr>
              <a:spLocks/>
            </p:cNvSpPr>
            <p:nvPr/>
          </p:nvSpPr>
          <p:spPr bwMode="auto">
            <a:xfrm>
              <a:off x="751" y="3608"/>
              <a:ext cx="54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5"/>
                </a:cxn>
                <a:cxn ang="0">
                  <a:pos x="2" y="92"/>
                </a:cxn>
                <a:cxn ang="0">
                  <a:pos x="4" y="89"/>
                </a:cxn>
                <a:cxn ang="0">
                  <a:pos x="6" y="84"/>
                </a:cxn>
                <a:cxn ang="0">
                  <a:pos x="8" y="79"/>
                </a:cxn>
                <a:cxn ang="0">
                  <a:pos x="11" y="74"/>
                </a:cxn>
                <a:cxn ang="0">
                  <a:pos x="13" y="68"/>
                </a:cxn>
                <a:cxn ang="0">
                  <a:pos x="16" y="64"/>
                </a:cxn>
                <a:cxn ang="0">
                  <a:pos x="18" y="61"/>
                </a:cxn>
                <a:cxn ang="0">
                  <a:pos x="21" y="61"/>
                </a:cxn>
                <a:cxn ang="0">
                  <a:pos x="24" y="61"/>
                </a:cxn>
                <a:cxn ang="0">
                  <a:pos x="27" y="62"/>
                </a:cxn>
                <a:cxn ang="0">
                  <a:pos x="31" y="63"/>
                </a:cxn>
                <a:cxn ang="0">
                  <a:pos x="36" y="64"/>
                </a:cxn>
                <a:cxn ang="0">
                  <a:pos x="41" y="62"/>
                </a:cxn>
                <a:cxn ang="0">
                  <a:pos x="47" y="61"/>
                </a:cxn>
                <a:cxn ang="0">
                  <a:pos x="50" y="59"/>
                </a:cxn>
                <a:cxn ang="0">
                  <a:pos x="52" y="56"/>
                </a:cxn>
                <a:cxn ang="0">
                  <a:pos x="53" y="55"/>
                </a:cxn>
                <a:cxn ang="0">
                  <a:pos x="53" y="53"/>
                </a:cxn>
                <a:cxn ang="0">
                  <a:pos x="52" y="52"/>
                </a:cxn>
                <a:cxn ang="0">
                  <a:pos x="52" y="51"/>
                </a:cxn>
                <a:cxn ang="0">
                  <a:pos x="51" y="51"/>
                </a:cxn>
                <a:cxn ang="0">
                  <a:pos x="49" y="48"/>
                </a:cxn>
                <a:cxn ang="0">
                  <a:pos x="43" y="42"/>
                </a:cxn>
                <a:cxn ang="0">
                  <a:pos x="35" y="34"/>
                </a:cxn>
                <a:cxn ang="0">
                  <a:pos x="25" y="25"/>
                </a:cxn>
                <a:cxn ang="0">
                  <a:pos x="16" y="15"/>
                </a:cxn>
                <a:cxn ang="0">
                  <a:pos x="8" y="7"/>
                </a:cxn>
                <a:cxn ang="0">
                  <a:pos x="2" y="1"/>
                </a:cxn>
                <a:cxn ang="0">
                  <a:pos x="0" y="0"/>
                </a:cxn>
              </a:cxnLst>
              <a:rect l="0" t="0" r="r" b="b"/>
              <a:pathLst>
                <a:path w="54" h="99">
                  <a:moveTo>
                    <a:pt x="0" y="0"/>
                  </a:moveTo>
                  <a:lnTo>
                    <a:pt x="0" y="98"/>
                  </a:lnTo>
                  <a:lnTo>
                    <a:pt x="0" y="95"/>
                  </a:lnTo>
                  <a:lnTo>
                    <a:pt x="2" y="92"/>
                  </a:lnTo>
                  <a:lnTo>
                    <a:pt x="4" y="89"/>
                  </a:lnTo>
                  <a:lnTo>
                    <a:pt x="6" y="84"/>
                  </a:lnTo>
                  <a:lnTo>
                    <a:pt x="8" y="79"/>
                  </a:lnTo>
                  <a:lnTo>
                    <a:pt x="11" y="74"/>
                  </a:lnTo>
                  <a:lnTo>
                    <a:pt x="13" y="68"/>
                  </a:lnTo>
                  <a:lnTo>
                    <a:pt x="16" y="64"/>
                  </a:lnTo>
                  <a:lnTo>
                    <a:pt x="18" y="61"/>
                  </a:lnTo>
                  <a:lnTo>
                    <a:pt x="21" y="61"/>
                  </a:lnTo>
                  <a:lnTo>
                    <a:pt x="24" y="61"/>
                  </a:lnTo>
                  <a:lnTo>
                    <a:pt x="27" y="62"/>
                  </a:lnTo>
                  <a:lnTo>
                    <a:pt x="31" y="63"/>
                  </a:lnTo>
                  <a:lnTo>
                    <a:pt x="36" y="64"/>
                  </a:lnTo>
                  <a:lnTo>
                    <a:pt x="41" y="62"/>
                  </a:lnTo>
                  <a:lnTo>
                    <a:pt x="47" y="61"/>
                  </a:lnTo>
                  <a:lnTo>
                    <a:pt x="50" y="59"/>
                  </a:lnTo>
                  <a:lnTo>
                    <a:pt x="52" y="56"/>
                  </a:lnTo>
                  <a:lnTo>
                    <a:pt x="53" y="55"/>
                  </a:lnTo>
                  <a:lnTo>
                    <a:pt x="53" y="53"/>
                  </a:lnTo>
                  <a:lnTo>
                    <a:pt x="52" y="52"/>
                  </a:lnTo>
                  <a:lnTo>
                    <a:pt x="52" y="51"/>
                  </a:lnTo>
                  <a:lnTo>
                    <a:pt x="51" y="51"/>
                  </a:lnTo>
                  <a:lnTo>
                    <a:pt x="49" y="48"/>
                  </a:lnTo>
                  <a:lnTo>
                    <a:pt x="43" y="42"/>
                  </a:lnTo>
                  <a:lnTo>
                    <a:pt x="35" y="34"/>
                  </a:lnTo>
                  <a:lnTo>
                    <a:pt x="25" y="25"/>
                  </a:lnTo>
                  <a:lnTo>
                    <a:pt x="16" y="15"/>
                  </a:lnTo>
                  <a:lnTo>
                    <a:pt x="8" y="7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06" name="Freeform 74"/>
            <p:cNvSpPr>
              <a:spLocks/>
            </p:cNvSpPr>
            <p:nvPr/>
          </p:nvSpPr>
          <p:spPr bwMode="auto">
            <a:xfrm>
              <a:off x="729" y="3478"/>
              <a:ext cx="546" cy="181"/>
            </a:xfrm>
            <a:custGeom>
              <a:avLst/>
              <a:gdLst/>
              <a:ahLst/>
              <a:cxnLst>
                <a:cxn ang="0">
                  <a:pos x="545" y="65"/>
                </a:cxn>
                <a:cxn ang="0">
                  <a:pos x="462" y="0"/>
                </a:cxn>
                <a:cxn ang="0">
                  <a:pos x="0" y="115"/>
                </a:cxn>
                <a:cxn ang="0">
                  <a:pos x="82" y="180"/>
                </a:cxn>
                <a:cxn ang="0">
                  <a:pos x="545" y="65"/>
                </a:cxn>
              </a:cxnLst>
              <a:rect l="0" t="0" r="r" b="b"/>
              <a:pathLst>
                <a:path w="546" h="181">
                  <a:moveTo>
                    <a:pt x="545" y="65"/>
                  </a:moveTo>
                  <a:lnTo>
                    <a:pt x="462" y="0"/>
                  </a:lnTo>
                  <a:lnTo>
                    <a:pt x="0" y="115"/>
                  </a:lnTo>
                  <a:lnTo>
                    <a:pt x="82" y="180"/>
                  </a:lnTo>
                  <a:lnTo>
                    <a:pt x="545" y="65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07" name="Freeform 75"/>
            <p:cNvSpPr>
              <a:spLocks/>
            </p:cNvSpPr>
            <p:nvPr/>
          </p:nvSpPr>
          <p:spPr bwMode="auto">
            <a:xfrm>
              <a:off x="732" y="3593"/>
              <a:ext cx="83" cy="77"/>
            </a:xfrm>
            <a:custGeom>
              <a:avLst/>
              <a:gdLst/>
              <a:ahLst/>
              <a:cxnLst>
                <a:cxn ang="0">
                  <a:pos x="82" y="64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82" y="76"/>
                </a:cxn>
                <a:cxn ang="0">
                  <a:pos x="82" y="64"/>
                </a:cxn>
              </a:cxnLst>
              <a:rect l="0" t="0" r="r" b="b"/>
              <a:pathLst>
                <a:path w="83" h="77">
                  <a:moveTo>
                    <a:pt x="82" y="64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82" y="76"/>
                  </a:lnTo>
                  <a:lnTo>
                    <a:pt x="82" y="64"/>
                  </a:lnTo>
                </a:path>
              </a:pathLst>
            </a:custGeom>
            <a:solidFill>
              <a:srgbClr val="AE831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08" name="Freeform 76"/>
            <p:cNvSpPr>
              <a:spLocks/>
            </p:cNvSpPr>
            <p:nvPr/>
          </p:nvSpPr>
          <p:spPr bwMode="auto">
            <a:xfrm>
              <a:off x="814" y="3543"/>
              <a:ext cx="460" cy="127"/>
            </a:xfrm>
            <a:custGeom>
              <a:avLst/>
              <a:gdLst/>
              <a:ahLst/>
              <a:cxnLst>
                <a:cxn ang="0">
                  <a:pos x="459" y="11"/>
                </a:cxn>
                <a:cxn ang="0">
                  <a:pos x="459" y="0"/>
                </a:cxn>
                <a:cxn ang="0">
                  <a:pos x="0" y="114"/>
                </a:cxn>
                <a:cxn ang="0">
                  <a:pos x="0" y="126"/>
                </a:cxn>
                <a:cxn ang="0">
                  <a:pos x="459" y="11"/>
                </a:cxn>
              </a:cxnLst>
              <a:rect l="0" t="0" r="r" b="b"/>
              <a:pathLst>
                <a:path w="460" h="127">
                  <a:moveTo>
                    <a:pt x="459" y="11"/>
                  </a:moveTo>
                  <a:lnTo>
                    <a:pt x="459" y="0"/>
                  </a:lnTo>
                  <a:lnTo>
                    <a:pt x="0" y="114"/>
                  </a:lnTo>
                  <a:lnTo>
                    <a:pt x="0" y="126"/>
                  </a:lnTo>
                  <a:lnTo>
                    <a:pt x="459" y="11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09" name="Freeform 77"/>
            <p:cNvSpPr>
              <a:spLocks/>
            </p:cNvSpPr>
            <p:nvPr/>
          </p:nvSpPr>
          <p:spPr bwMode="auto">
            <a:xfrm>
              <a:off x="1109" y="3423"/>
              <a:ext cx="122" cy="140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39"/>
                </a:cxn>
                <a:cxn ang="0">
                  <a:pos x="121" y="108"/>
                </a:cxn>
                <a:cxn ang="0">
                  <a:pos x="51" y="0"/>
                </a:cxn>
              </a:cxnLst>
              <a:rect l="0" t="0" r="r" b="b"/>
              <a:pathLst>
                <a:path w="122" h="140">
                  <a:moveTo>
                    <a:pt x="51" y="0"/>
                  </a:moveTo>
                  <a:lnTo>
                    <a:pt x="0" y="139"/>
                  </a:lnTo>
                  <a:lnTo>
                    <a:pt x="121" y="108"/>
                  </a:lnTo>
                  <a:lnTo>
                    <a:pt x="51" y="0"/>
                  </a:lnTo>
                </a:path>
              </a:pathLst>
            </a:custGeom>
            <a:solidFill>
              <a:srgbClr val="FFB74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10" name="Freeform 78"/>
            <p:cNvSpPr>
              <a:spLocks/>
            </p:cNvSpPr>
            <p:nvPr/>
          </p:nvSpPr>
          <p:spPr bwMode="auto">
            <a:xfrm>
              <a:off x="1070" y="3423"/>
              <a:ext cx="92" cy="141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0" y="101"/>
                </a:cxn>
                <a:cxn ang="0">
                  <a:pos x="38" y="140"/>
                </a:cxn>
                <a:cxn ang="0">
                  <a:pos x="91" y="0"/>
                </a:cxn>
              </a:cxnLst>
              <a:rect l="0" t="0" r="r" b="b"/>
              <a:pathLst>
                <a:path w="92" h="141">
                  <a:moveTo>
                    <a:pt x="91" y="0"/>
                  </a:moveTo>
                  <a:lnTo>
                    <a:pt x="0" y="101"/>
                  </a:lnTo>
                  <a:lnTo>
                    <a:pt x="38" y="140"/>
                  </a:lnTo>
                  <a:lnTo>
                    <a:pt x="91" y="0"/>
                  </a:lnTo>
                </a:path>
              </a:pathLst>
            </a:custGeom>
            <a:solidFill>
              <a:srgbClr val="D781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11" name="Freeform 79"/>
            <p:cNvSpPr>
              <a:spLocks/>
            </p:cNvSpPr>
            <p:nvPr/>
          </p:nvSpPr>
          <p:spPr bwMode="auto">
            <a:xfrm>
              <a:off x="826" y="3511"/>
              <a:ext cx="94" cy="1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122"/>
                </a:cxn>
                <a:cxn ang="0">
                  <a:pos x="93" y="98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94" h="123">
                  <a:moveTo>
                    <a:pt x="0" y="23"/>
                  </a:moveTo>
                  <a:lnTo>
                    <a:pt x="0" y="122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EDF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12" name="Freeform 80"/>
            <p:cNvSpPr>
              <a:spLocks/>
            </p:cNvSpPr>
            <p:nvPr/>
          </p:nvSpPr>
          <p:spPr bwMode="auto">
            <a:xfrm>
              <a:off x="796" y="3505"/>
              <a:ext cx="31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"/>
                </a:cxn>
                <a:cxn ang="0">
                  <a:pos x="30" y="128"/>
                </a:cxn>
                <a:cxn ang="0">
                  <a:pos x="30" y="29"/>
                </a:cxn>
                <a:cxn ang="0">
                  <a:pos x="0" y="0"/>
                </a:cxn>
              </a:cxnLst>
              <a:rect l="0" t="0" r="r" b="b"/>
              <a:pathLst>
                <a:path w="31" h="129">
                  <a:moveTo>
                    <a:pt x="0" y="0"/>
                  </a:moveTo>
                  <a:lnTo>
                    <a:pt x="0" y="99"/>
                  </a:lnTo>
                  <a:lnTo>
                    <a:pt x="30" y="128"/>
                  </a:lnTo>
                  <a:lnTo>
                    <a:pt x="30" y="29"/>
                  </a:lnTo>
                  <a:lnTo>
                    <a:pt x="0" y="0"/>
                  </a:lnTo>
                </a:path>
              </a:pathLst>
            </a:custGeom>
            <a:solidFill>
              <a:srgbClr val="ADA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13" name="Freeform 81"/>
            <p:cNvSpPr>
              <a:spLocks/>
            </p:cNvSpPr>
            <p:nvPr/>
          </p:nvSpPr>
          <p:spPr bwMode="auto">
            <a:xfrm>
              <a:off x="795" y="3483"/>
              <a:ext cx="125" cy="5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1" y="51"/>
                </a:cxn>
                <a:cxn ang="0">
                  <a:pos x="124" y="27"/>
                </a:cxn>
                <a:cxn ang="0">
                  <a:pos x="92" y="0"/>
                </a:cxn>
                <a:cxn ang="0">
                  <a:pos x="0" y="23"/>
                </a:cxn>
              </a:cxnLst>
              <a:rect l="0" t="0" r="r" b="b"/>
              <a:pathLst>
                <a:path w="125" h="52">
                  <a:moveTo>
                    <a:pt x="0" y="23"/>
                  </a:moveTo>
                  <a:lnTo>
                    <a:pt x="31" y="51"/>
                  </a:lnTo>
                  <a:lnTo>
                    <a:pt x="124" y="27"/>
                  </a:lnTo>
                  <a:lnTo>
                    <a:pt x="92" y="0"/>
                  </a:lnTo>
                  <a:lnTo>
                    <a:pt x="0" y="23"/>
                  </a:lnTo>
                </a:path>
              </a:pathLst>
            </a:custGeom>
            <a:solidFill>
              <a:srgbClr val="FEFFB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14" name="Freeform 82"/>
            <p:cNvSpPr>
              <a:spLocks/>
            </p:cNvSpPr>
            <p:nvPr/>
          </p:nvSpPr>
          <p:spPr bwMode="auto">
            <a:xfrm>
              <a:off x="946" y="3458"/>
              <a:ext cx="122" cy="132"/>
            </a:xfrm>
            <a:custGeom>
              <a:avLst/>
              <a:gdLst/>
              <a:ahLst/>
              <a:cxnLst>
                <a:cxn ang="0">
                  <a:pos x="60" y="129"/>
                </a:cxn>
                <a:cxn ang="0">
                  <a:pos x="72" y="125"/>
                </a:cxn>
                <a:cxn ang="0">
                  <a:pos x="83" y="118"/>
                </a:cxn>
                <a:cxn ang="0">
                  <a:pos x="94" y="110"/>
                </a:cxn>
                <a:cxn ang="0">
                  <a:pos x="103" y="100"/>
                </a:cxn>
                <a:cxn ang="0">
                  <a:pos x="110" y="89"/>
                </a:cxn>
                <a:cxn ang="0">
                  <a:pos x="115" y="76"/>
                </a:cxn>
                <a:cxn ang="0">
                  <a:pos x="119" y="63"/>
                </a:cxn>
                <a:cxn ang="0">
                  <a:pos x="121" y="50"/>
                </a:cxn>
                <a:cxn ang="0">
                  <a:pos x="119" y="37"/>
                </a:cxn>
                <a:cxn ang="0">
                  <a:pos x="115" y="26"/>
                </a:cxn>
                <a:cxn ang="0">
                  <a:pos x="110" y="17"/>
                </a:cxn>
                <a:cxn ang="0">
                  <a:pos x="103" y="10"/>
                </a:cxn>
                <a:cxn ang="0">
                  <a:pos x="94" y="4"/>
                </a:cxn>
                <a:cxn ang="0">
                  <a:pos x="83" y="0"/>
                </a:cxn>
                <a:cxn ang="0">
                  <a:pos x="72" y="0"/>
                </a:cxn>
                <a:cxn ang="0">
                  <a:pos x="60" y="1"/>
                </a:cxn>
                <a:cxn ang="0">
                  <a:pos x="47" y="5"/>
                </a:cxn>
                <a:cxn ang="0">
                  <a:pos x="36" y="12"/>
                </a:cxn>
                <a:cxn ang="0">
                  <a:pos x="26" y="20"/>
                </a:cxn>
                <a:cxn ang="0">
                  <a:pos x="17" y="30"/>
                </a:cxn>
                <a:cxn ang="0">
                  <a:pos x="10" y="42"/>
                </a:cxn>
                <a:cxn ang="0">
                  <a:pos x="4" y="54"/>
                </a:cxn>
                <a:cxn ang="0">
                  <a:pos x="0" y="67"/>
                </a:cxn>
                <a:cxn ang="0">
                  <a:pos x="0" y="80"/>
                </a:cxn>
                <a:cxn ang="0">
                  <a:pos x="0" y="93"/>
                </a:cxn>
                <a:cxn ang="0">
                  <a:pos x="4" y="104"/>
                </a:cxn>
                <a:cxn ang="0">
                  <a:pos x="10" y="113"/>
                </a:cxn>
                <a:cxn ang="0">
                  <a:pos x="17" y="121"/>
                </a:cxn>
                <a:cxn ang="0">
                  <a:pos x="26" y="126"/>
                </a:cxn>
                <a:cxn ang="0">
                  <a:pos x="36" y="130"/>
                </a:cxn>
                <a:cxn ang="0">
                  <a:pos x="47" y="131"/>
                </a:cxn>
                <a:cxn ang="0">
                  <a:pos x="60" y="129"/>
                </a:cxn>
              </a:cxnLst>
              <a:rect l="0" t="0" r="r" b="b"/>
              <a:pathLst>
                <a:path w="122" h="132">
                  <a:moveTo>
                    <a:pt x="60" y="129"/>
                  </a:moveTo>
                  <a:lnTo>
                    <a:pt x="72" y="125"/>
                  </a:lnTo>
                  <a:lnTo>
                    <a:pt x="83" y="118"/>
                  </a:lnTo>
                  <a:lnTo>
                    <a:pt x="94" y="110"/>
                  </a:lnTo>
                  <a:lnTo>
                    <a:pt x="103" y="100"/>
                  </a:lnTo>
                  <a:lnTo>
                    <a:pt x="110" y="89"/>
                  </a:lnTo>
                  <a:lnTo>
                    <a:pt x="115" y="76"/>
                  </a:lnTo>
                  <a:lnTo>
                    <a:pt x="119" y="63"/>
                  </a:lnTo>
                  <a:lnTo>
                    <a:pt x="121" y="50"/>
                  </a:lnTo>
                  <a:lnTo>
                    <a:pt x="119" y="37"/>
                  </a:lnTo>
                  <a:lnTo>
                    <a:pt x="115" y="26"/>
                  </a:lnTo>
                  <a:lnTo>
                    <a:pt x="110" y="17"/>
                  </a:lnTo>
                  <a:lnTo>
                    <a:pt x="103" y="10"/>
                  </a:lnTo>
                  <a:lnTo>
                    <a:pt x="94" y="4"/>
                  </a:lnTo>
                  <a:lnTo>
                    <a:pt x="83" y="0"/>
                  </a:lnTo>
                  <a:lnTo>
                    <a:pt x="72" y="0"/>
                  </a:lnTo>
                  <a:lnTo>
                    <a:pt x="60" y="1"/>
                  </a:lnTo>
                  <a:lnTo>
                    <a:pt x="47" y="5"/>
                  </a:lnTo>
                  <a:lnTo>
                    <a:pt x="36" y="12"/>
                  </a:lnTo>
                  <a:lnTo>
                    <a:pt x="26" y="20"/>
                  </a:lnTo>
                  <a:lnTo>
                    <a:pt x="17" y="30"/>
                  </a:lnTo>
                  <a:lnTo>
                    <a:pt x="10" y="42"/>
                  </a:lnTo>
                  <a:lnTo>
                    <a:pt x="4" y="54"/>
                  </a:lnTo>
                  <a:lnTo>
                    <a:pt x="0" y="67"/>
                  </a:lnTo>
                  <a:lnTo>
                    <a:pt x="0" y="80"/>
                  </a:lnTo>
                  <a:lnTo>
                    <a:pt x="0" y="93"/>
                  </a:lnTo>
                  <a:lnTo>
                    <a:pt x="4" y="104"/>
                  </a:lnTo>
                  <a:lnTo>
                    <a:pt x="10" y="113"/>
                  </a:lnTo>
                  <a:lnTo>
                    <a:pt x="17" y="121"/>
                  </a:lnTo>
                  <a:lnTo>
                    <a:pt x="26" y="126"/>
                  </a:lnTo>
                  <a:lnTo>
                    <a:pt x="36" y="130"/>
                  </a:lnTo>
                  <a:lnTo>
                    <a:pt x="47" y="131"/>
                  </a:lnTo>
                  <a:lnTo>
                    <a:pt x="60" y="129"/>
                  </a:lnTo>
                </a:path>
              </a:pathLst>
            </a:custGeom>
            <a:solidFill>
              <a:srgbClr val="B0F8F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15" name="Freeform 83"/>
            <p:cNvSpPr>
              <a:spLocks/>
            </p:cNvSpPr>
            <p:nvPr/>
          </p:nvSpPr>
          <p:spPr bwMode="auto">
            <a:xfrm>
              <a:off x="959" y="3484"/>
              <a:ext cx="107" cy="104"/>
            </a:xfrm>
            <a:custGeom>
              <a:avLst/>
              <a:gdLst/>
              <a:ahLst/>
              <a:cxnLst>
                <a:cxn ang="0">
                  <a:pos x="37" y="103"/>
                </a:cxn>
                <a:cxn ang="0">
                  <a:pos x="40" y="103"/>
                </a:cxn>
                <a:cxn ang="0">
                  <a:pos x="44" y="102"/>
                </a:cxn>
                <a:cxn ang="0">
                  <a:pos x="48" y="101"/>
                </a:cxn>
                <a:cxn ang="0">
                  <a:pos x="54" y="99"/>
                </a:cxn>
                <a:cxn ang="0">
                  <a:pos x="60" y="97"/>
                </a:cxn>
                <a:cxn ang="0">
                  <a:pos x="66" y="92"/>
                </a:cxn>
                <a:cxn ang="0">
                  <a:pos x="72" y="88"/>
                </a:cxn>
                <a:cxn ang="0">
                  <a:pos x="78" y="82"/>
                </a:cxn>
                <a:cxn ang="0">
                  <a:pos x="84" y="77"/>
                </a:cxn>
                <a:cxn ang="0">
                  <a:pos x="90" y="71"/>
                </a:cxn>
                <a:cxn ang="0">
                  <a:pos x="93" y="66"/>
                </a:cxn>
                <a:cxn ang="0">
                  <a:pos x="96" y="61"/>
                </a:cxn>
                <a:cxn ang="0">
                  <a:pos x="98" y="56"/>
                </a:cxn>
                <a:cxn ang="0">
                  <a:pos x="99" y="53"/>
                </a:cxn>
                <a:cxn ang="0">
                  <a:pos x="100" y="51"/>
                </a:cxn>
                <a:cxn ang="0">
                  <a:pos x="102" y="48"/>
                </a:cxn>
                <a:cxn ang="0">
                  <a:pos x="105" y="36"/>
                </a:cxn>
                <a:cxn ang="0">
                  <a:pos x="106" y="27"/>
                </a:cxn>
                <a:cxn ang="0">
                  <a:pos x="106" y="19"/>
                </a:cxn>
                <a:cxn ang="0">
                  <a:pos x="104" y="12"/>
                </a:cxn>
                <a:cxn ang="0">
                  <a:pos x="102" y="6"/>
                </a:cxn>
                <a:cxn ang="0">
                  <a:pos x="100" y="3"/>
                </a:cxn>
                <a:cxn ang="0">
                  <a:pos x="99" y="0"/>
                </a:cxn>
                <a:cxn ang="0">
                  <a:pos x="99" y="1"/>
                </a:cxn>
                <a:cxn ang="0">
                  <a:pos x="99" y="6"/>
                </a:cxn>
                <a:cxn ang="0">
                  <a:pos x="99" y="14"/>
                </a:cxn>
                <a:cxn ang="0">
                  <a:pos x="97" y="24"/>
                </a:cxn>
                <a:cxn ang="0">
                  <a:pos x="94" y="35"/>
                </a:cxn>
                <a:cxn ang="0">
                  <a:pos x="87" y="47"/>
                </a:cxn>
                <a:cxn ang="0">
                  <a:pos x="78" y="60"/>
                </a:cxn>
                <a:cxn ang="0">
                  <a:pos x="63" y="72"/>
                </a:cxn>
                <a:cxn ang="0">
                  <a:pos x="60" y="75"/>
                </a:cxn>
                <a:cxn ang="0">
                  <a:pos x="56" y="77"/>
                </a:cxn>
                <a:cxn ang="0">
                  <a:pos x="51" y="80"/>
                </a:cxn>
                <a:cxn ang="0">
                  <a:pos x="47" y="82"/>
                </a:cxn>
                <a:cxn ang="0">
                  <a:pos x="41" y="85"/>
                </a:cxn>
                <a:cxn ang="0">
                  <a:pos x="35" y="87"/>
                </a:cxn>
                <a:cxn ang="0">
                  <a:pos x="29" y="88"/>
                </a:cxn>
                <a:cxn ang="0">
                  <a:pos x="22" y="90"/>
                </a:cxn>
                <a:cxn ang="0">
                  <a:pos x="16" y="90"/>
                </a:cxn>
                <a:cxn ang="0">
                  <a:pos x="12" y="91"/>
                </a:cxn>
                <a:cxn ang="0">
                  <a:pos x="8" y="91"/>
                </a:cxn>
                <a:cxn ang="0">
                  <a:pos x="5" y="91"/>
                </a:cxn>
                <a:cxn ang="0">
                  <a:pos x="3" y="91"/>
                </a:cxn>
                <a:cxn ang="0">
                  <a:pos x="1" y="90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1" y="92"/>
                </a:cxn>
                <a:cxn ang="0">
                  <a:pos x="3" y="94"/>
                </a:cxn>
                <a:cxn ang="0">
                  <a:pos x="6" y="97"/>
                </a:cxn>
                <a:cxn ang="0">
                  <a:pos x="11" y="98"/>
                </a:cxn>
                <a:cxn ang="0">
                  <a:pos x="18" y="101"/>
                </a:cxn>
                <a:cxn ang="0">
                  <a:pos x="26" y="102"/>
                </a:cxn>
                <a:cxn ang="0">
                  <a:pos x="37" y="103"/>
                </a:cxn>
              </a:cxnLst>
              <a:rect l="0" t="0" r="r" b="b"/>
              <a:pathLst>
                <a:path w="107" h="104">
                  <a:moveTo>
                    <a:pt x="37" y="103"/>
                  </a:moveTo>
                  <a:lnTo>
                    <a:pt x="40" y="103"/>
                  </a:lnTo>
                  <a:lnTo>
                    <a:pt x="44" y="102"/>
                  </a:lnTo>
                  <a:lnTo>
                    <a:pt x="48" y="101"/>
                  </a:lnTo>
                  <a:lnTo>
                    <a:pt x="54" y="99"/>
                  </a:lnTo>
                  <a:lnTo>
                    <a:pt x="60" y="97"/>
                  </a:lnTo>
                  <a:lnTo>
                    <a:pt x="66" y="92"/>
                  </a:lnTo>
                  <a:lnTo>
                    <a:pt x="72" y="88"/>
                  </a:lnTo>
                  <a:lnTo>
                    <a:pt x="78" y="82"/>
                  </a:lnTo>
                  <a:lnTo>
                    <a:pt x="84" y="77"/>
                  </a:lnTo>
                  <a:lnTo>
                    <a:pt x="90" y="71"/>
                  </a:lnTo>
                  <a:lnTo>
                    <a:pt x="93" y="66"/>
                  </a:lnTo>
                  <a:lnTo>
                    <a:pt x="96" y="61"/>
                  </a:lnTo>
                  <a:lnTo>
                    <a:pt x="98" y="56"/>
                  </a:lnTo>
                  <a:lnTo>
                    <a:pt x="99" y="53"/>
                  </a:lnTo>
                  <a:lnTo>
                    <a:pt x="100" y="51"/>
                  </a:lnTo>
                  <a:lnTo>
                    <a:pt x="102" y="48"/>
                  </a:lnTo>
                  <a:lnTo>
                    <a:pt x="105" y="36"/>
                  </a:lnTo>
                  <a:lnTo>
                    <a:pt x="106" y="27"/>
                  </a:lnTo>
                  <a:lnTo>
                    <a:pt x="106" y="19"/>
                  </a:lnTo>
                  <a:lnTo>
                    <a:pt x="104" y="12"/>
                  </a:lnTo>
                  <a:lnTo>
                    <a:pt x="102" y="6"/>
                  </a:lnTo>
                  <a:lnTo>
                    <a:pt x="100" y="3"/>
                  </a:lnTo>
                  <a:lnTo>
                    <a:pt x="99" y="0"/>
                  </a:lnTo>
                  <a:lnTo>
                    <a:pt x="99" y="1"/>
                  </a:lnTo>
                  <a:lnTo>
                    <a:pt x="99" y="6"/>
                  </a:lnTo>
                  <a:lnTo>
                    <a:pt x="99" y="14"/>
                  </a:lnTo>
                  <a:lnTo>
                    <a:pt x="97" y="24"/>
                  </a:lnTo>
                  <a:lnTo>
                    <a:pt x="94" y="35"/>
                  </a:lnTo>
                  <a:lnTo>
                    <a:pt x="87" y="47"/>
                  </a:lnTo>
                  <a:lnTo>
                    <a:pt x="78" y="60"/>
                  </a:lnTo>
                  <a:lnTo>
                    <a:pt x="63" y="72"/>
                  </a:lnTo>
                  <a:lnTo>
                    <a:pt x="60" y="75"/>
                  </a:lnTo>
                  <a:lnTo>
                    <a:pt x="56" y="77"/>
                  </a:lnTo>
                  <a:lnTo>
                    <a:pt x="51" y="80"/>
                  </a:lnTo>
                  <a:lnTo>
                    <a:pt x="47" y="82"/>
                  </a:lnTo>
                  <a:lnTo>
                    <a:pt x="41" y="85"/>
                  </a:lnTo>
                  <a:lnTo>
                    <a:pt x="35" y="87"/>
                  </a:lnTo>
                  <a:lnTo>
                    <a:pt x="29" y="88"/>
                  </a:lnTo>
                  <a:lnTo>
                    <a:pt x="22" y="90"/>
                  </a:lnTo>
                  <a:lnTo>
                    <a:pt x="16" y="90"/>
                  </a:lnTo>
                  <a:lnTo>
                    <a:pt x="12" y="91"/>
                  </a:lnTo>
                  <a:lnTo>
                    <a:pt x="8" y="91"/>
                  </a:lnTo>
                  <a:lnTo>
                    <a:pt x="5" y="91"/>
                  </a:lnTo>
                  <a:lnTo>
                    <a:pt x="3" y="91"/>
                  </a:lnTo>
                  <a:lnTo>
                    <a:pt x="1" y="90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1" y="92"/>
                  </a:lnTo>
                  <a:lnTo>
                    <a:pt x="3" y="94"/>
                  </a:lnTo>
                  <a:lnTo>
                    <a:pt x="6" y="97"/>
                  </a:lnTo>
                  <a:lnTo>
                    <a:pt x="11" y="98"/>
                  </a:lnTo>
                  <a:lnTo>
                    <a:pt x="18" y="101"/>
                  </a:lnTo>
                  <a:lnTo>
                    <a:pt x="26" y="102"/>
                  </a:lnTo>
                  <a:lnTo>
                    <a:pt x="37" y="103"/>
                  </a:lnTo>
                </a:path>
              </a:pathLst>
            </a:custGeom>
            <a:solidFill>
              <a:srgbClr val="11B3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16" name="Freeform 84"/>
            <p:cNvSpPr>
              <a:spLocks/>
            </p:cNvSpPr>
            <p:nvPr/>
          </p:nvSpPr>
          <p:spPr bwMode="auto">
            <a:xfrm>
              <a:off x="1175" y="3145"/>
              <a:ext cx="54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7"/>
                </a:cxn>
                <a:cxn ang="0">
                  <a:pos x="0" y="95"/>
                </a:cxn>
                <a:cxn ang="0">
                  <a:pos x="2" y="92"/>
                </a:cxn>
                <a:cxn ang="0">
                  <a:pos x="4" y="88"/>
                </a:cxn>
                <a:cxn ang="0">
                  <a:pos x="5" y="83"/>
                </a:cxn>
                <a:cxn ang="0">
                  <a:pos x="8" y="78"/>
                </a:cxn>
                <a:cxn ang="0">
                  <a:pos x="11" y="73"/>
                </a:cxn>
                <a:cxn ang="0">
                  <a:pos x="13" y="68"/>
                </a:cxn>
                <a:cxn ang="0">
                  <a:pos x="16" y="63"/>
                </a:cxn>
                <a:cxn ang="0">
                  <a:pos x="18" y="61"/>
                </a:cxn>
                <a:cxn ang="0">
                  <a:pos x="21" y="61"/>
                </a:cxn>
                <a:cxn ang="0">
                  <a:pos x="24" y="61"/>
                </a:cxn>
                <a:cxn ang="0">
                  <a:pos x="27" y="62"/>
                </a:cxn>
                <a:cxn ang="0">
                  <a:pos x="31" y="63"/>
                </a:cxn>
                <a:cxn ang="0">
                  <a:pos x="36" y="63"/>
                </a:cxn>
                <a:cxn ang="0">
                  <a:pos x="41" y="62"/>
                </a:cxn>
                <a:cxn ang="0">
                  <a:pos x="47" y="60"/>
                </a:cxn>
                <a:cxn ang="0">
                  <a:pos x="50" y="58"/>
                </a:cxn>
                <a:cxn ang="0">
                  <a:pos x="51" y="57"/>
                </a:cxn>
                <a:cxn ang="0">
                  <a:pos x="53" y="54"/>
                </a:cxn>
                <a:cxn ang="0">
                  <a:pos x="53" y="53"/>
                </a:cxn>
                <a:cxn ang="0">
                  <a:pos x="52" y="52"/>
                </a:cxn>
                <a:cxn ang="0">
                  <a:pos x="51" y="51"/>
                </a:cxn>
                <a:cxn ang="0">
                  <a:pos x="51" y="50"/>
                </a:cxn>
                <a:cxn ang="0">
                  <a:pos x="49" y="48"/>
                </a:cxn>
                <a:cxn ang="0">
                  <a:pos x="43" y="42"/>
                </a:cxn>
                <a:cxn ang="0">
                  <a:pos x="34" y="34"/>
                </a:cxn>
                <a:cxn ang="0">
                  <a:pos x="25" y="24"/>
                </a:cxn>
                <a:cxn ang="0">
                  <a:pos x="16" y="15"/>
                </a:cxn>
                <a:cxn ang="0">
                  <a:pos x="7" y="7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4" h="99">
                  <a:moveTo>
                    <a:pt x="0" y="0"/>
                  </a:moveTo>
                  <a:lnTo>
                    <a:pt x="0" y="98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2" y="92"/>
                  </a:lnTo>
                  <a:lnTo>
                    <a:pt x="4" y="88"/>
                  </a:lnTo>
                  <a:lnTo>
                    <a:pt x="5" y="83"/>
                  </a:lnTo>
                  <a:lnTo>
                    <a:pt x="8" y="78"/>
                  </a:lnTo>
                  <a:lnTo>
                    <a:pt x="11" y="73"/>
                  </a:lnTo>
                  <a:lnTo>
                    <a:pt x="13" y="68"/>
                  </a:lnTo>
                  <a:lnTo>
                    <a:pt x="16" y="63"/>
                  </a:lnTo>
                  <a:lnTo>
                    <a:pt x="18" y="61"/>
                  </a:lnTo>
                  <a:lnTo>
                    <a:pt x="21" y="61"/>
                  </a:lnTo>
                  <a:lnTo>
                    <a:pt x="24" y="61"/>
                  </a:lnTo>
                  <a:lnTo>
                    <a:pt x="27" y="62"/>
                  </a:lnTo>
                  <a:lnTo>
                    <a:pt x="31" y="63"/>
                  </a:lnTo>
                  <a:lnTo>
                    <a:pt x="36" y="63"/>
                  </a:lnTo>
                  <a:lnTo>
                    <a:pt x="41" y="62"/>
                  </a:lnTo>
                  <a:lnTo>
                    <a:pt x="47" y="60"/>
                  </a:lnTo>
                  <a:lnTo>
                    <a:pt x="50" y="58"/>
                  </a:lnTo>
                  <a:lnTo>
                    <a:pt x="51" y="57"/>
                  </a:lnTo>
                  <a:lnTo>
                    <a:pt x="53" y="54"/>
                  </a:lnTo>
                  <a:lnTo>
                    <a:pt x="53" y="53"/>
                  </a:lnTo>
                  <a:lnTo>
                    <a:pt x="52" y="52"/>
                  </a:lnTo>
                  <a:lnTo>
                    <a:pt x="51" y="51"/>
                  </a:lnTo>
                  <a:lnTo>
                    <a:pt x="51" y="50"/>
                  </a:lnTo>
                  <a:lnTo>
                    <a:pt x="49" y="48"/>
                  </a:lnTo>
                  <a:lnTo>
                    <a:pt x="43" y="42"/>
                  </a:lnTo>
                  <a:lnTo>
                    <a:pt x="34" y="34"/>
                  </a:lnTo>
                  <a:lnTo>
                    <a:pt x="25" y="24"/>
                  </a:lnTo>
                  <a:lnTo>
                    <a:pt x="16" y="15"/>
                  </a:lnTo>
                  <a:lnTo>
                    <a:pt x="7" y="7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17" name="Freeform 85"/>
            <p:cNvSpPr>
              <a:spLocks/>
            </p:cNvSpPr>
            <p:nvPr/>
          </p:nvSpPr>
          <p:spPr bwMode="auto">
            <a:xfrm>
              <a:off x="748" y="3252"/>
              <a:ext cx="55" cy="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0" y="97"/>
                </a:cxn>
                <a:cxn ang="0">
                  <a:pos x="1" y="95"/>
                </a:cxn>
                <a:cxn ang="0">
                  <a:pos x="3" y="93"/>
                </a:cxn>
                <a:cxn ang="0">
                  <a:pos x="4" y="88"/>
                </a:cxn>
                <a:cxn ang="0">
                  <a:pos x="6" y="84"/>
                </a:cxn>
                <a:cxn ang="0">
                  <a:pos x="9" y="79"/>
                </a:cxn>
                <a:cxn ang="0">
                  <a:pos x="12" y="73"/>
                </a:cxn>
                <a:cxn ang="0">
                  <a:pos x="14" y="68"/>
                </a:cxn>
                <a:cxn ang="0">
                  <a:pos x="16" y="63"/>
                </a:cxn>
                <a:cxn ang="0">
                  <a:pos x="19" y="62"/>
                </a:cxn>
                <a:cxn ang="0">
                  <a:pos x="22" y="61"/>
                </a:cxn>
                <a:cxn ang="0">
                  <a:pos x="25" y="62"/>
                </a:cxn>
                <a:cxn ang="0">
                  <a:pos x="29" y="63"/>
                </a:cxn>
                <a:cxn ang="0">
                  <a:pos x="33" y="63"/>
                </a:cxn>
                <a:cxn ang="0">
                  <a:pos x="37" y="63"/>
                </a:cxn>
                <a:cxn ang="0">
                  <a:pos x="43" y="63"/>
                </a:cxn>
                <a:cxn ang="0">
                  <a:pos x="48" y="61"/>
                </a:cxn>
                <a:cxn ang="0">
                  <a:pos x="51" y="58"/>
                </a:cxn>
                <a:cxn ang="0">
                  <a:pos x="53" y="57"/>
                </a:cxn>
                <a:cxn ang="0">
                  <a:pos x="54" y="55"/>
                </a:cxn>
                <a:cxn ang="0">
                  <a:pos x="54" y="53"/>
                </a:cxn>
                <a:cxn ang="0">
                  <a:pos x="54" y="52"/>
                </a:cxn>
                <a:cxn ang="0">
                  <a:pos x="53" y="51"/>
                </a:cxn>
                <a:cxn ang="0">
                  <a:pos x="53" y="50"/>
                </a:cxn>
                <a:cxn ang="0">
                  <a:pos x="50" y="48"/>
                </a:cxn>
                <a:cxn ang="0">
                  <a:pos x="44" y="42"/>
                </a:cxn>
                <a:cxn ang="0">
                  <a:pos x="36" y="34"/>
                </a:cxn>
                <a:cxn ang="0">
                  <a:pos x="26" y="24"/>
                </a:cxn>
                <a:cxn ang="0">
                  <a:pos x="16" y="15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55" h="99">
                  <a:moveTo>
                    <a:pt x="0" y="0"/>
                  </a:moveTo>
                  <a:lnTo>
                    <a:pt x="0" y="98"/>
                  </a:lnTo>
                  <a:lnTo>
                    <a:pt x="0" y="97"/>
                  </a:lnTo>
                  <a:lnTo>
                    <a:pt x="1" y="95"/>
                  </a:lnTo>
                  <a:lnTo>
                    <a:pt x="3" y="93"/>
                  </a:lnTo>
                  <a:lnTo>
                    <a:pt x="4" y="88"/>
                  </a:lnTo>
                  <a:lnTo>
                    <a:pt x="6" y="84"/>
                  </a:lnTo>
                  <a:lnTo>
                    <a:pt x="9" y="79"/>
                  </a:lnTo>
                  <a:lnTo>
                    <a:pt x="12" y="73"/>
                  </a:lnTo>
                  <a:lnTo>
                    <a:pt x="14" y="68"/>
                  </a:lnTo>
                  <a:lnTo>
                    <a:pt x="16" y="63"/>
                  </a:lnTo>
                  <a:lnTo>
                    <a:pt x="19" y="62"/>
                  </a:lnTo>
                  <a:lnTo>
                    <a:pt x="22" y="61"/>
                  </a:lnTo>
                  <a:lnTo>
                    <a:pt x="25" y="62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3"/>
                  </a:lnTo>
                  <a:lnTo>
                    <a:pt x="43" y="63"/>
                  </a:lnTo>
                  <a:lnTo>
                    <a:pt x="48" y="61"/>
                  </a:lnTo>
                  <a:lnTo>
                    <a:pt x="51" y="58"/>
                  </a:lnTo>
                  <a:lnTo>
                    <a:pt x="53" y="57"/>
                  </a:lnTo>
                  <a:lnTo>
                    <a:pt x="54" y="55"/>
                  </a:lnTo>
                  <a:lnTo>
                    <a:pt x="54" y="53"/>
                  </a:lnTo>
                  <a:lnTo>
                    <a:pt x="54" y="52"/>
                  </a:lnTo>
                  <a:lnTo>
                    <a:pt x="53" y="51"/>
                  </a:lnTo>
                  <a:lnTo>
                    <a:pt x="53" y="50"/>
                  </a:lnTo>
                  <a:lnTo>
                    <a:pt x="50" y="48"/>
                  </a:lnTo>
                  <a:lnTo>
                    <a:pt x="44" y="42"/>
                  </a:lnTo>
                  <a:lnTo>
                    <a:pt x="36" y="34"/>
                  </a:lnTo>
                  <a:lnTo>
                    <a:pt x="26" y="24"/>
                  </a:lnTo>
                  <a:lnTo>
                    <a:pt x="16" y="15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18" name="Freeform 86"/>
            <p:cNvSpPr>
              <a:spLocks/>
            </p:cNvSpPr>
            <p:nvPr/>
          </p:nvSpPr>
          <p:spPr bwMode="auto">
            <a:xfrm>
              <a:off x="727" y="3122"/>
              <a:ext cx="545" cy="181"/>
            </a:xfrm>
            <a:custGeom>
              <a:avLst/>
              <a:gdLst/>
              <a:ahLst/>
              <a:cxnLst>
                <a:cxn ang="0">
                  <a:pos x="544" y="65"/>
                </a:cxn>
                <a:cxn ang="0">
                  <a:pos x="461" y="0"/>
                </a:cxn>
                <a:cxn ang="0">
                  <a:pos x="0" y="115"/>
                </a:cxn>
                <a:cxn ang="0">
                  <a:pos x="82" y="180"/>
                </a:cxn>
                <a:cxn ang="0">
                  <a:pos x="544" y="65"/>
                </a:cxn>
              </a:cxnLst>
              <a:rect l="0" t="0" r="r" b="b"/>
              <a:pathLst>
                <a:path w="545" h="181">
                  <a:moveTo>
                    <a:pt x="544" y="65"/>
                  </a:moveTo>
                  <a:lnTo>
                    <a:pt x="461" y="0"/>
                  </a:lnTo>
                  <a:lnTo>
                    <a:pt x="0" y="115"/>
                  </a:lnTo>
                  <a:lnTo>
                    <a:pt x="82" y="180"/>
                  </a:lnTo>
                  <a:lnTo>
                    <a:pt x="544" y="65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19" name="Freeform 87"/>
            <p:cNvSpPr>
              <a:spLocks/>
            </p:cNvSpPr>
            <p:nvPr/>
          </p:nvSpPr>
          <p:spPr bwMode="auto">
            <a:xfrm>
              <a:off x="728" y="3237"/>
              <a:ext cx="85" cy="76"/>
            </a:xfrm>
            <a:custGeom>
              <a:avLst/>
              <a:gdLst/>
              <a:ahLst/>
              <a:cxnLst>
                <a:cxn ang="0">
                  <a:pos x="84" y="64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84" y="75"/>
                </a:cxn>
                <a:cxn ang="0">
                  <a:pos x="84" y="64"/>
                </a:cxn>
              </a:cxnLst>
              <a:rect l="0" t="0" r="r" b="b"/>
              <a:pathLst>
                <a:path w="85" h="76">
                  <a:moveTo>
                    <a:pt x="84" y="64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84" y="75"/>
                  </a:lnTo>
                  <a:lnTo>
                    <a:pt x="84" y="64"/>
                  </a:lnTo>
                </a:path>
              </a:pathLst>
            </a:custGeom>
            <a:solidFill>
              <a:srgbClr val="AE831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20" name="Freeform 88"/>
            <p:cNvSpPr>
              <a:spLocks/>
            </p:cNvSpPr>
            <p:nvPr/>
          </p:nvSpPr>
          <p:spPr bwMode="auto">
            <a:xfrm>
              <a:off x="812" y="3187"/>
              <a:ext cx="460" cy="126"/>
            </a:xfrm>
            <a:custGeom>
              <a:avLst/>
              <a:gdLst/>
              <a:ahLst/>
              <a:cxnLst>
                <a:cxn ang="0">
                  <a:pos x="459" y="11"/>
                </a:cxn>
                <a:cxn ang="0">
                  <a:pos x="459" y="0"/>
                </a:cxn>
                <a:cxn ang="0">
                  <a:pos x="0" y="113"/>
                </a:cxn>
                <a:cxn ang="0">
                  <a:pos x="0" y="125"/>
                </a:cxn>
                <a:cxn ang="0">
                  <a:pos x="459" y="11"/>
                </a:cxn>
              </a:cxnLst>
              <a:rect l="0" t="0" r="r" b="b"/>
              <a:pathLst>
                <a:path w="460" h="126">
                  <a:moveTo>
                    <a:pt x="459" y="11"/>
                  </a:moveTo>
                  <a:lnTo>
                    <a:pt x="459" y="0"/>
                  </a:lnTo>
                  <a:lnTo>
                    <a:pt x="0" y="113"/>
                  </a:lnTo>
                  <a:lnTo>
                    <a:pt x="0" y="125"/>
                  </a:lnTo>
                  <a:lnTo>
                    <a:pt x="459" y="11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21" name="Freeform 89"/>
            <p:cNvSpPr>
              <a:spLocks/>
            </p:cNvSpPr>
            <p:nvPr/>
          </p:nvSpPr>
          <p:spPr bwMode="auto">
            <a:xfrm>
              <a:off x="824" y="3137"/>
              <a:ext cx="121" cy="140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39"/>
                </a:cxn>
                <a:cxn ang="0">
                  <a:pos x="120" y="108"/>
                </a:cxn>
                <a:cxn ang="0">
                  <a:pos x="51" y="0"/>
                </a:cxn>
              </a:cxnLst>
              <a:rect l="0" t="0" r="r" b="b"/>
              <a:pathLst>
                <a:path w="121" h="140">
                  <a:moveTo>
                    <a:pt x="51" y="0"/>
                  </a:moveTo>
                  <a:lnTo>
                    <a:pt x="0" y="139"/>
                  </a:lnTo>
                  <a:lnTo>
                    <a:pt x="120" y="108"/>
                  </a:lnTo>
                  <a:lnTo>
                    <a:pt x="51" y="0"/>
                  </a:lnTo>
                </a:path>
              </a:pathLst>
            </a:custGeom>
            <a:solidFill>
              <a:srgbClr val="FFB74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22" name="Freeform 90"/>
            <p:cNvSpPr>
              <a:spLocks/>
            </p:cNvSpPr>
            <p:nvPr/>
          </p:nvSpPr>
          <p:spPr bwMode="auto">
            <a:xfrm>
              <a:off x="784" y="3137"/>
              <a:ext cx="92" cy="141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0" y="100"/>
                </a:cxn>
                <a:cxn ang="0">
                  <a:pos x="38" y="140"/>
                </a:cxn>
                <a:cxn ang="0">
                  <a:pos x="91" y="0"/>
                </a:cxn>
              </a:cxnLst>
              <a:rect l="0" t="0" r="r" b="b"/>
              <a:pathLst>
                <a:path w="92" h="141">
                  <a:moveTo>
                    <a:pt x="91" y="0"/>
                  </a:moveTo>
                  <a:lnTo>
                    <a:pt x="0" y="100"/>
                  </a:lnTo>
                  <a:lnTo>
                    <a:pt x="38" y="140"/>
                  </a:lnTo>
                  <a:lnTo>
                    <a:pt x="91" y="0"/>
                  </a:lnTo>
                </a:path>
              </a:pathLst>
            </a:custGeom>
            <a:solidFill>
              <a:srgbClr val="D781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23" name="Freeform 91"/>
            <p:cNvSpPr>
              <a:spLocks/>
            </p:cNvSpPr>
            <p:nvPr/>
          </p:nvSpPr>
          <p:spPr bwMode="auto">
            <a:xfrm>
              <a:off x="976" y="3117"/>
              <a:ext cx="94" cy="12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121"/>
                </a:cxn>
                <a:cxn ang="0">
                  <a:pos x="93" y="97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94" h="122">
                  <a:moveTo>
                    <a:pt x="0" y="23"/>
                  </a:moveTo>
                  <a:lnTo>
                    <a:pt x="0" y="121"/>
                  </a:lnTo>
                  <a:lnTo>
                    <a:pt x="93" y="97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EDF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24" name="Freeform 92"/>
            <p:cNvSpPr>
              <a:spLocks/>
            </p:cNvSpPr>
            <p:nvPr/>
          </p:nvSpPr>
          <p:spPr bwMode="auto">
            <a:xfrm>
              <a:off x="946" y="3111"/>
              <a:ext cx="31" cy="1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8"/>
                </a:cxn>
                <a:cxn ang="0">
                  <a:pos x="30" y="127"/>
                </a:cxn>
                <a:cxn ang="0">
                  <a:pos x="30" y="29"/>
                </a:cxn>
                <a:cxn ang="0">
                  <a:pos x="0" y="0"/>
                </a:cxn>
              </a:cxnLst>
              <a:rect l="0" t="0" r="r" b="b"/>
              <a:pathLst>
                <a:path w="31" h="128">
                  <a:moveTo>
                    <a:pt x="0" y="0"/>
                  </a:moveTo>
                  <a:lnTo>
                    <a:pt x="0" y="98"/>
                  </a:lnTo>
                  <a:lnTo>
                    <a:pt x="30" y="127"/>
                  </a:lnTo>
                  <a:lnTo>
                    <a:pt x="30" y="29"/>
                  </a:lnTo>
                  <a:lnTo>
                    <a:pt x="0" y="0"/>
                  </a:lnTo>
                </a:path>
              </a:pathLst>
            </a:custGeom>
            <a:solidFill>
              <a:srgbClr val="ADA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25" name="Freeform 93"/>
            <p:cNvSpPr>
              <a:spLocks/>
            </p:cNvSpPr>
            <p:nvPr/>
          </p:nvSpPr>
          <p:spPr bwMode="auto">
            <a:xfrm>
              <a:off x="945" y="3089"/>
              <a:ext cx="125" cy="5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0" y="51"/>
                </a:cxn>
                <a:cxn ang="0">
                  <a:pos x="124" y="27"/>
                </a:cxn>
                <a:cxn ang="0">
                  <a:pos x="93" y="0"/>
                </a:cxn>
                <a:cxn ang="0">
                  <a:pos x="0" y="23"/>
                </a:cxn>
              </a:cxnLst>
              <a:rect l="0" t="0" r="r" b="b"/>
              <a:pathLst>
                <a:path w="125" h="52">
                  <a:moveTo>
                    <a:pt x="0" y="23"/>
                  </a:moveTo>
                  <a:lnTo>
                    <a:pt x="30" y="51"/>
                  </a:lnTo>
                  <a:lnTo>
                    <a:pt x="124" y="27"/>
                  </a:lnTo>
                  <a:lnTo>
                    <a:pt x="93" y="0"/>
                  </a:lnTo>
                  <a:lnTo>
                    <a:pt x="0" y="23"/>
                  </a:lnTo>
                </a:path>
              </a:pathLst>
            </a:custGeom>
            <a:solidFill>
              <a:srgbClr val="FEFFB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26" name="Freeform 94"/>
            <p:cNvSpPr>
              <a:spLocks/>
            </p:cNvSpPr>
            <p:nvPr/>
          </p:nvSpPr>
          <p:spPr bwMode="auto">
            <a:xfrm>
              <a:off x="1093" y="3065"/>
              <a:ext cx="123" cy="132"/>
            </a:xfrm>
            <a:custGeom>
              <a:avLst/>
              <a:gdLst/>
              <a:ahLst/>
              <a:cxnLst>
                <a:cxn ang="0">
                  <a:pos x="61" y="129"/>
                </a:cxn>
                <a:cxn ang="0">
                  <a:pos x="73" y="125"/>
                </a:cxn>
                <a:cxn ang="0">
                  <a:pos x="84" y="118"/>
                </a:cxn>
                <a:cxn ang="0">
                  <a:pos x="94" y="110"/>
                </a:cxn>
                <a:cxn ang="0">
                  <a:pos x="103" y="100"/>
                </a:cxn>
                <a:cxn ang="0">
                  <a:pos x="111" y="88"/>
                </a:cxn>
                <a:cxn ang="0">
                  <a:pos x="116" y="75"/>
                </a:cxn>
                <a:cxn ang="0">
                  <a:pos x="120" y="63"/>
                </a:cxn>
                <a:cxn ang="0">
                  <a:pos x="122" y="50"/>
                </a:cxn>
                <a:cxn ang="0">
                  <a:pos x="120" y="37"/>
                </a:cxn>
                <a:cxn ang="0">
                  <a:pos x="116" y="26"/>
                </a:cxn>
                <a:cxn ang="0">
                  <a:pos x="111" y="16"/>
                </a:cxn>
                <a:cxn ang="0">
                  <a:pos x="103" y="9"/>
                </a:cxn>
                <a:cxn ang="0">
                  <a:pos x="94" y="4"/>
                </a:cxn>
                <a:cxn ang="0">
                  <a:pos x="84" y="0"/>
                </a:cxn>
                <a:cxn ang="0">
                  <a:pos x="73" y="0"/>
                </a:cxn>
                <a:cxn ang="0">
                  <a:pos x="61" y="1"/>
                </a:cxn>
                <a:cxn ang="0">
                  <a:pos x="48" y="5"/>
                </a:cxn>
                <a:cxn ang="0">
                  <a:pos x="36" y="12"/>
                </a:cxn>
                <a:cxn ang="0">
                  <a:pos x="26" y="20"/>
                </a:cxn>
                <a:cxn ang="0">
                  <a:pos x="17" y="30"/>
                </a:cxn>
                <a:cxn ang="0">
                  <a:pos x="10" y="41"/>
                </a:cxn>
                <a:cxn ang="0">
                  <a:pos x="4" y="54"/>
                </a:cxn>
                <a:cxn ang="0">
                  <a:pos x="0" y="66"/>
                </a:cxn>
                <a:cxn ang="0">
                  <a:pos x="0" y="80"/>
                </a:cxn>
                <a:cxn ang="0">
                  <a:pos x="0" y="92"/>
                </a:cxn>
                <a:cxn ang="0">
                  <a:pos x="4" y="104"/>
                </a:cxn>
                <a:cxn ang="0">
                  <a:pos x="10" y="113"/>
                </a:cxn>
                <a:cxn ang="0">
                  <a:pos x="17" y="120"/>
                </a:cxn>
                <a:cxn ang="0">
                  <a:pos x="26" y="126"/>
                </a:cxn>
                <a:cxn ang="0">
                  <a:pos x="36" y="130"/>
                </a:cxn>
                <a:cxn ang="0">
                  <a:pos x="48" y="131"/>
                </a:cxn>
                <a:cxn ang="0">
                  <a:pos x="61" y="129"/>
                </a:cxn>
              </a:cxnLst>
              <a:rect l="0" t="0" r="r" b="b"/>
              <a:pathLst>
                <a:path w="123" h="132">
                  <a:moveTo>
                    <a:pt x="61" y="129"/>
                  </a:moveTo>
                  <a:lnTo>
                    <a:pt x="73" y="125"/>
                  </a:lnTo>
                  <a:lnTo>
                    <a:pt x="84" y="118"/>
                  </a:lnTo>
                  <a:lnTo>
                    <a:pt x="94" y="110"/>
                  </a:lnTo>
                  <a:lnTo>
                    <a:pt x="103" y="100"/>
                  </a:lnTo>
                  <a:lnTo>
                    <a:pt x="111" y="88"/>
                  </a:lnTo>
                  <a:lnTo>
                    <a:pt x="116" y="75"/>
                  </a:lnTo>
                  <a:lnTo>
                    <a:pt x="120" y="63"/>
                  </a:lnTo>
                  <a:lnTo>
                    <a:pt x="122" y="50"/>
                  </a:lnTo>
                  <a:lnTo>
                    <a:pt x="120" y="37"/>
                  </a:lnTo>
                  <a:lnTo>
                    <a:pt x="116" y="26"/>
                  </a:lnTo>
                  <a:lnTo>
                    <a:pt x="111" y="16"/>
                  </a:lnTo>
                  <a:lnTo>
                    <a:pt x="103" y="9"/>
                  </a:lnTo>
                  <a:lnTo>
                    <a:pt x="94" y="4"/>
                  </a:lnTo>
                  <a:lnTo>
                    <a:pt x="84" y="0"/>
                  </a:lnTo>
                  <a:lnTo>
                    <a:pt x="73" y="0"/>
                  </a:lnTo>
                  <a:lnTo>
                    <a:pt x="61" y="1"/>
                  </a:lnTo>
                  <a:lnTo>
                    <a:pt x="48" y="5"/>
                  </a:lnTo>
                  <a:lnTo>
                    <a:pt x="36" y="12"/>
                  </a:lnTo>
                  <a:lnTo>
                    <a:pt x="26" y="20"/>
                  </a:lnTo>
                  <a:lnTo>
                    <a:pt x="17" y="30"/>
                  </a:lnTo>
                  <a:lnTo>
                    <a:pt x="10" y="41"/>
                  </a:lnTo>
                  <a:lnTo>
                    <a:pt x="4" y="54"/>
                  </a:lnTo>
                  <a:lnTo>
                    <a:pt x="0" y="66"/>
                  </a:lnTo>
                  <a:lnTo>
                    <a:pt x="0" y="80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10" y="113"/>
                  </a:lnTo>
                  <a:lnTo>
                    <a:pt x="17" y="120"/>
                  </a:lnTo>
                  <a:lnTo>
                    <a:pt x="26" y="126"/>
                  </a:lnTo>
                  <a:lnTo>
                    <a:pt x="36" y="130"/>
                  </a:lnTo>
                  <a:lnTo>
                    <a:pt x="48" y="131"/>
                  </a:lnTo>
                  <a:lnTo>
                    <a:pt x="61" y="129"/>
                  </a:lnTo>
                </a:path>
              </a:pathLst>
            </a:custGeom>
            <a:solidFill>
              <a:srgbClr val="B0F8F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727" name="Freeform 95"/>
            <p:cNvSpPr>
              <a:spLocks/>
            </p:cNvSpPr>
            <p:nvPr/>
          </p:nvSpPr>
          <p:spPr bwMode="auto">
            <a:xfrm>
              <a:off x="1107" y="3091"/>
              <a:ext cx="106" cy="103"/>
            </a:xfrm>
            <a:custGeom>
              <a:avLst/>
              <a:gdLst/>
              <a:ahLst/>
              <a:cxnLst>
                <a:cxn ang="0">
                  <a:pos x="37" y="102"/>
                </a:cxn>
                <a:cxn ang="0">
                  <a:pos x="39" y="102"/>
                </a:cxn>
                <a:cxn ang="0">
                  <a:pos x="43" y="101"/>
                </a:cxn>
                <a:cxn ang="0">
                  <a:pos x="48" y="100"/>
                </a:cxn>
                <a:cxn ang="0">
                  <a:pos x="53" y="97"/>
                </a:cxn>
                <a:cxn ang="0">
                  <a:pos x="59" y="95"/>
                </a:cxn>
                <a:cxn ang="0">
                  <a:pos x="65" y="92"/>
                </a:cxn>
                <a:cxn ang="0">
                  <a:pos x="72" y="87"/>
                </a:cxn>
                <a:cxn ang="0">
                  <a:pos x="78" y="82"/>
                </a:cxn>
                <a:cxn ang="0">
                  <a:pos x="84" y="75"/>
                </a:cxn>
                <a:cxn ang="0">
                  <a:pos x="89" y="69"/>
                </a:cxn>
                <a:cxn ang="0">
                  <a:pos x="93" y="64"/>
                </a:cxn>
                <a:cxn ang="0">
                  <a:pos x="95" y="60"/>
                </a:cxn>
                <a:cxn ang="0">
                  <a:pos x="97" y="56"/>
                </a:cxn>
                <a:cxn ang="0">
                  <a:pos x="99" y="53"/>
                </a:cxn>
                <a:cxn ang="0">
                  <a:pos x="99" y="50"/>
                </a:cxn>
                <a:cxn ang="0">
                  <a:pos x="101" y="48"/>
                </a:cxn>
                <a:cxn ang="0">
                  <a:pos x="104" y="36"/>
                </a:cxn>
                <a:cxn ang="0">
                  <a:pos x="105" y="26"/>
                </a:cxn>
                <a:cxn ang="0">
                  <a:pos x="105" y="18"/>
                </a:cxn>
                <a:cxn ang="0">
                  <a:pos x="103" y="11"/>
                </a:cxn>
                <a:cxn ang="0">
                  <a:pos x="102" y="6"/>
                </a:cxn>
                <a:cxn ang="0">
                  <a:pos x="99" y="2"/>
                </a:cxn>
                <a:cxn ang="0">
                  <a:pos x="98" y="0"/>
                </a:cxn>
                <a:cxn ang="0">
                  <a:pos x="98" y="1"/>
                </a:cxn>
                <a:cxn ang="0">
                  <a:pos x="99" y="6"/>
                </a:cxn>
                <a:cxn ang="0">
                  <a:pos x="98" y="14"/>
                </a:cxn>
                <a:cxn ang="0">
                  <a:pos x="96" y="23"/>
                </a:cxn>
                <a:cxn ang="0">
                  <a:pos x="93" y="34"/>
                </a:cxn>
                <a:cxn ang="0">
                  <a:pos x="87" y="46"/>
                </a:cxn>
                <a:cxn ang="0">
                  <a:pos x="77" y="58"/>
                </a:cxn>
                <a:cxn ang="0">
                  <a:pos x="63" y="71"/>
                </a:cxn>
                <a:cxn ang="0">
                  <a:pos x="60" y="73"/>
                </a:cxn>
                <a:cxn ang="0">
                  <a:pos x="55" y="76"/>
                </a:cxn>
                <a:cxn ang="0">
                  <a:pos x="51" y="78"/>
                </a:cxn>
                <a:cxn ang="0">
                  <a:pos x="46" y="81"/>
                </a:cxn>
                <a:cxn ang="0">
                  <a:pos x="40" y="83"/>
                </a:cxn>
                <a:cxn ang="0">
                  <a:pos x="35" y="86"/>
                </a:cxn>
                <a:cxn ang="0">
                  <a:pos x="29" y="87"/>
                </a:cxn>
                <a:cxn ang="0">
                  <a:pos x="22" y="88"/>
                </a:cxn>
                <a:cxn ang="0">
                  <a:pos x="16" y="89"/>
                </a:cxn>
                <a:cxn ang="0">
                  <a:pos x="11" y="89"/>
                </a:cxn>
                <a:cxn ang="0">
                  <a:pos x="8" y="89"/>
                </a:cxn>
                <a:cxn ang="0">
                  <a:pos x="5" y="89"/>
                </a:cxn>
                <a:cxn ang="0">
                  <a:pos x="2" y="89"/>
                </a:cxn>
                <a:cxn ang="0">
                  <a:pos x="1" y="89"/>
                </a:cxn>
                <a:cxn ang="0">
                  <a:pos x="0" y="89"/>
                </a:cxn>
                <a:cxn ang="0">
                  <a:pos x="1" y="91"/>
                </a:cxn>
                <a:cxn ang="0">
                  <a:pos x="3" y="92"/>
                </a:cxn>
                <a:cxn ang="0">
                  <a:pos x="6" y="95"/>
                </a:cxn>
                <a:cxn ang="0">
                  <a:pos x="11" y="97"/>
                </a:cxn>
                <a:cxn ang="0">
                  <a:pos x="17" y="99"/>
                </a:cxn>
                <a:cxn ang="0">
                  <a:pos x="26" y="101"/>
                </a:cxn>
                <a:cxn ang="0">
                  <a:pos x="37" y="102"/>
                </a:cxn>
              </a:cxnLst>
              <a:rect l="0" t="0" r="r" b="b"/>
              <a:pathLst>
                <a:path w="106" h="103">
                  <a:moveTo>
                    <a:pt x="37" y="102"/>
                  </a:moveTo>
                  <a:lnTo>
                    <a:pt x="39" y="102"/>
                  </a:lnTo>
                  <a:lnTo>
                    <a:pt x="43" y="101"/>
                  </a:lnTo>
                  <a:lnTo>
                    <a:pt x="48" y="100"/>
                  </a:lnTo>
                  <a:lnTo>
                    <a:pt x="53" y="97"/>
                  </a:lnTo>
                  <a:lnTo>
                    <a:pt x="59" y="95"/>
                  </a:lnTo>
                  <a:lnTo>
                    <a:pt x="65" y="92"/>
                  </a:lnTo>
                  <a:lnTo>
                    <a:pt x="72" y="87"/>
                  </a:lnTo>
                  <a:lnTo>
                    <a:pt x="78" y="82"/>
                  </a:lnTo>
                  <a:lnTo>
                    <a:pt x="84" y="75"/>
                  </a:lnTo>
                  <a:lnTo>
                    <a:pt x="89" y="69"/>
                  </a:lnTo>
                  <a:lnTo>
                    <a:pt x="93" y="64"/>
                  </a:lnTo>
                  <a:lnTo>
                    <a:pt x="95" y="60"/>
                  </a:lnTo>
                  <a:lnTo>
                    <a:pt x="97" y="56"/>
                  </a:lnTo>
                  <a:lnTo>
                    <a:pt x="99" y="53"/>
                  </a:lnTo>
                  <a:lnTo>
                    <a:pt x="99" y="50"/>
                  </a:lnTo>
                  <a:lnTo>
                    <a:pt x="101" y="48"/>
                  </a:lnTo>
                  <a:lnTo>
                    <a:pt x="104" y="36"/>
                  </a:lnTo>
                  <a:lnTo>
                    <a:pt x="105" y="26"/>
                  </a:lnTo>
                  <a:lnTo>
                    <a:pt x="105" y="18"/>
                  </a:lnTo>
                  <a:lnTo>
                    <a:pt x="103" y="11"/>
                  </a:lnTo>
                  <a:lnTo>
                    <a:pt x="102" y="6"/>
                  </a:lnTo>
                  <a:lnTo>
                    <a:pt x="99" y="2"/>
                  </a:lnTo>
                  <a:lnTo>
                    <a:pt x="98" y="0"/>
                  </a:lnTo>
                  <a:lnTo>
                    <a:pt x="98" y="1"/>
                  </a:lnTo>
                  <a:lnTo>
                    <a:pt x="99" y="6"/>
                  </a:lnTo>
                  <a:lnTo>
                    <a:pt x="98" y="14"/>
                  </a:lnTo>
                  <a:lnTo>
                    <a:pt x="96" y="23"/>
                  </a:lnTo>
                  <a:lnTo>
                    <a:pt x="93" y="34"/>
                  </a:lnTo>
                  <a:lnTo>
                    <a:pt x="87" y="46"/>
                  </a:lnTo>
                  <a:lnTo>
                    <a:pt x="77" y="58"/>
                  </a:lnTo>
                  <a:lnTo>
                    <a:pt x="63" y="71"/>
                  </a:lnTo>
                  <a:lnTo>
                    <a:pt x="60" y="73"/>
                  </a:lnTo>
                  <a:lnTo>
                    <a:pt x="55" y="76"/>
                  </a:lnTo>
                  <a:lnTo>
                    <a:pt x="51" y="78"/>
                  </a:lnTo>
                  <a:lnTo>
                    <a:pt x="46" y="81"/>
                  </a:lnTo>
                  <a:lnTo>
                    <a:pt x="40" y="83"/>
                  </a:lnTo>
                  <a:lnTo>
                    <a:pt x="35" y="86"/>
                  </a:lnTo>
                  <a:lnTo>
                    <a:pt x="29" y="87"/>
                  </a:lnTo>
                  <a:lnTo>
                    <a:pt x="22" y="88"/>
                  </a:lnTo>
                  <a:lnTo>
                    <a:pt x="16" y="89"/>
                  </a:lnTo>
                  <a:lnTo>
                    <a:pt x="11" y="89"/>
                  </a:lnTo>
                  <a:lnTo>
                    <a:pt x="8" y="89"/>
                  </a:lnTo>
                  <a:lnTo>
                    <a:pt x="5" y="89"/>
                  </a:lnTo>
                  <a:lnTo>
                    <a:pt x="2" y="89"/>
                  </a:lnTo>
                  <a:lnTo>
                    <a:pt x="1" y="89"/>
                  </a:lnTo>
                  <a:lnTo>
                    <a:pt x="0" y="89"/>
                  </a:lnTo>
                  <a:lnTo>
                    <a:pt x="1" y="91"/>
                  </a:lnTo>
                  <a:lnTo>
                    <a:pt x="3" y="92"/>
                  </a:lnTo>
                  <a:lnTo>
                    <a:pt x="6" y="95"/>
                  </a:lnTo>
                  <a:lnTo>
                    <a:pt x="11" y="97"/>
                  </a:lnTo>
                  <a:lnTo>
                    <a:pt x="17" y="99"/>
                  </a:lnTo>
                  <a:lnTo>
                    <a:pt x="26" y="101"/>
                  </a:lnTo>
                  <a:lnTo>
                    <a:pt x="37" y="102"/>
                  </a:lnTo>
                </a:path>
              </a:pathLst>
            </a:custGeom>
            <a:solidFill>
              <a:srgbClr val="11B3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97728" name="Line 96"/>
          <p:cNvSpPr>
            <a:spLocks noChangeShapeType="1"/>
          </p:cNvSpPr>
          <p:nvPr/>
        </p:nvSpPr>
        <p:spPr bwMode="auto">
          <a:xfrm flipV="1">
            <a:off x="3032125" y="2705100"/>
            <a:ext cx="26670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D284A-9211-41DB-AA03-BF916D837D9F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出貨作業</a:t>
            </a:r>
            <a:r>
              <a:rPr lang="en-US" altLang="zh-TW">
                <a:effectLst/>
                <a:latin typeface="微軟正黑體" pitchFamily="34" charset="-120"/>
                <a:ea typeface="微軟正黑體" pitchFamily="34" charset="-120"/>
              </a:rPr>
              <a:t>ER Diagram</a:t>
            </a:r>
          </a:p>
        </p:txBody>
      </p:sp>
      <p:grpSp>
        <p:nvGrpSpPr>
          <p:cNvPr id="440324" name="Group 4"/>
          <p:cNvGrpSpPr>
            <a:grpSpLocks/>
          </p:cNvGrpSpPr>
          <p:nvPr/>
        </p:nvGrpSpPr>
        <p:grpSpPr bwMode="auto">
          <a:xfrm>
            <a:off x="900113" y="1557338"/>
            <a:ext cx="7162800" cy="4660900"/>
            <a:chOff x="624" y="960"/>
            <a:chExt cx="4512" cy="2936"/>
          </a:xfrm>
        </p:grpSpPr>
        <p:sp>
          <p:nvSpPr>
            <p:cNvPr id="440325" name="Text Box 5"/>
            <p:cNvSpPr txBox="1">
              <a:spLocks noChangeArrowheads="1"/>
            </p:cNvSpPr>
            <p:nvPr/>
          </p:nvSpPr>
          <p:spPr bwMode="auto">
            <a:xfrm>
              <a:off x="3504" y="1344"/>
              <a:ext cx="1488" cy="538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folHlink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tIns="108000" bIns="1080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WSH_NEW_DELIVERIES</a:t>
              </a:r>
            </a:p>
          </p:txBody>
        </p:sp>
        <p:sp>
          <p:nvSpPr>
            <p:cNvPr id="440326" name="Text Box 6"/>
            <p:cNvSpPr txBox="1">
              <a:spLocks noChangeArrowheads="1"/>
            </p:cNvSpPr>
            <p:nvPr/>
          </p:nvSpPr>
          <p:spPr bwMode="auto">
            <a:xfrm>
              <a:off x="3504" y="2350"/>
              <a:ext cx="1488" cy="538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folHlink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tIns="108000" bIns="1080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WSH_DELIVERY_ASSIGNMENTS</a:t>
              </a:r>
            </a:p>
          </p:txBody>
        </p:sp>
        <p:sp>
          <p:nvSpPr>
            <p:cNvPr id="440327" name="Text Box 7"/>
            <p:cNvSpPr txBox="1">
              <a:spLocks noChangeArrowheads="1"/>
            </p:cNvSpPr>
            <p:nvPr/>
          </p:nvSpPr>
          <p:spPr bwMode="auto">
            <a:xfrm>
              <a:off x="3504" y="3358"/>
              <a:ext cx="1488" cy="538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folHlink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tIns="108000" bIns="1080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WSH_DELIVERY_DETAILS</a:t>
              </a:r>
            </a:p>
          </p:txBody>
        </p:sp>
        <p:grpSp>
          <p:nvGrpSpPr>
            <p:cNvPr id="440328" name="Group 8"/>
            <p:cNvGrpSpPr>
              <a:grpSpLocks/>
            </p:cNvGrpSpPr>
            <p:nvPr/>
          </p:nvGrpSpPr>
          <p:grpSpPr bwMode="auto">
            <a:xfrm>
              <a:off x="4128" y="2926"/>
              <a:ext cx="288" cy="432"/>
              <a:chOff x="4032" y="2832"/>
              <a:chExt cx="288" cy="432"/>
            </a:xfrm>
          </p:grpSpPr>
          <p:sp>
            <p:nvSpPr>
              <p:cNvPr id="440329" name="Line 9"/>
              <p:cNvSpPr>
                <a:spLocks noChangeShapeType="1"/>
              </p:cNvSpPr>
              <p:nvPr/>
            </p:nvSpPr>
            <p:spPr bwMode="auto">
              <a:xfrm>
                <a:off x="4176" y="2832"/>
                <a:ext cx="0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40330" name="Line 10"/>
              <p:cNvSpPr>
                <a:spLocks noChangeShapeType="1"/>
              </p:cNvSpPr>
              <p:nvPr/>
            </p:nvSpPr>
            <p:spPr bwMode="auto">
              <a:xfrm flipH="1">
                <a:off x="4032" y="3120"/>
                <a:ext cx="144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40331" name="Line 11"/>
              <p:cNvSpPr>
                <a:spLocks noChangeShapeType="1"/>
              </p:cNvSpPr>
              <p:nvPr/>
            </p:nvSpPr>
            <p:spPr bwMode="auto">
              <a:xfrm>
                <a:off x="4176" y="3120"/>
                <a:ext cx="144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440332" name="Text Box 12"/>
            <p:cNvSpPr txBox="1">
              <a:spLocks noChangeArrowheads="1"/>
            </p:cNvSpPr>
            <p:nvPr/>
          </p:nvSpPr>
          <p:spPr bwMode="auto">
            <a:xfrm>
              <a:off x="3360" y="3022"/>
              <a:ext cx="177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t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800">
                  <a:solidFill>
                    <a:schemeClr val="accent2"/>
                  </a:solidFill>
                  <a:latin typeface="微軟正黑體" pitchFamily="34" charset="-120"/>
                  <a:ea typeface="微軟正黑體" pitchFamily="34" charset="-120"/>
                </a:rPr>
                <a:t>delivery_detail_id</a:t>
              </a:r>
            </a:p>
          </p:txBody>
        </p:sp>
        <p:sp>
          <p:nvSpPr>
            <p:cNvPr id="440333" name="Text Box 13"/>
            <p:cNvSpPr txBox="1">
              <a:spLocks noChangeArrowheads="1"/>
            </p:cNvSpPr>
            <p:nvPr/>
          </p:nvSpPr>
          <p:spPr bwMode="auto">
            <a:xfrm>
              <a:off x="3360" y="2014"/>
              <a:ext cx="177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t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800">
                  <a:solidFill>
                    <a:schemeClr val="accent2"/>
                  </a:solidFill>
                  <a:latin typeface="微軟正黑體" pitchFamily="34" charset="-120"/>
                  <a:ea typeface="微軟正黑體" pitchFamily="34" charset="-120"/>
                </a:rPr>
                <a:t>delivery_id</a:t>
              </a:r>
            </a:p>
          </p:txBody>
        </p:sp>
        <p:grpSp>
          <p:nvGrpSpPr>
            <p:cNvPr id="440334" name="Group 14"/>
            <p:cNvGrpSpPr>
              <a:grpSpLocks/>
            </p:cNvGrpSpPr>
            <p:nvPr/>
          </p:nvGrpSpPr>
          <p:grpSpPr bwMode="auto">
            <a:xfrm>
              <a:off x="4080" y="1918"/>
              <a:ext cx="288" cy="432"/>
              <a:chOff x="4032" y="2832"/>
              <a:chExt cx="288" cy="432"/>
            </a:xfrm>
          </p:grpSpPr>
          <p:sp>
            <p:nvSpPr>
              <p:cNvPr id="440335" name="Line 15"/>
              <p:cNvSpPr>
                <a:spLocks noChangeShapeType="1"/>
              </p:cNvSpPr>
              <p:nvPr/>
            </p:nvSpPr>
            <p:spPr bwMode="auto">
              <a:xfrm>
                <a:off x="4176" y="2832"/>
                <a:ext cx="0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40336" name="Line 16"/>
              <p:cNvSpPr>
                <a:spLocks noChangeShapeType="1"/>
              </p:cNvSpPr>
              <p:nvPr/>
            </p:nvSpPr>
            <p:spPr bwMode="auto">
              <a:xfrm flipH="1">
                <a:off x="4032" y="3120"/>
                <a:ext cx="144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40337" name="Line 17"/>
              <p:cNvSpPr>
                <a:spLocks noChangeShapeType="1"/>
              </p:cNvSpPr>
              <p:nvPr/>
            </p:nvSpPr>
            <p:spPr bwMode="auto">
              <a:xfrm>
                <a:off x="4176" y="3120"/>
                <a:ext cx="144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440338" name="Text Box 18"/>
            <p:cNvSpPr txBox="1">
              <a:spLocks noChangeArrowheads="1"/>
            </p:cNvSpPr>
            <p:nvPr/>
          </p:nvSpPr>
          <p:spPr bwMode="auto">
            <a:xfrm>
              <a:off x="816" y="2928"/>
              <a:ext cx="1968" cy="860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folHlink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tIns="108000" bIns="1080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WSH_DELIVERY_LEGS</a:t>
              </a:r>
              <a:endParaRPr lang="en-US" altLang="zh-TW" sz="1800" dirty="0">
                <a:solidFill>
                  <a:srgbClr val="FF33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l">
                <a:spcBef>
                  <a:spcPct val="50000"/>
                </a:spcBef>
                <a:buFont typeface="Wingdings" pitchFamily="2" charset="2"/>
                <a:buChar char="ü"/>
              </a:pPr>
              <a:r>
                <a:rPr lang="en-US" altLang="zh-TW" sz="1800" dirty="0" err="1">
                  <a:solidFill>
                    <a:srgbClr val="FF3300"/>
                  </a:solidFill>
                  <a:latin typeface="微軟正黑體" pitchFamily="34" charset="-120"/>
                  <a:ea typeface="微軟正黑體" pitchFamily="34" charset="-120"/>
                </a:rPr>
                <a:t>pick_up_stop_id</a:t>
              </a:r>
              <a:endParaRPr lang="en-US" altLang="zh-TW" sz="1800" dirty="0">
                <a:solidFill>
                  <a:srgbClr val="FF33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l">
                <a:spcBef>
                  <a:spcPct val="50000"/>
                </a:spcBef>
                <a:buFont typeface="Wingdings" pitchFamily="2" charset="2"/>
                <a:buChar char="ü"/>
              </a:pPr>
              <a:r>
                <a:rPr lang="en-US" altLang="zh-TW" sz="1800" dirty="0" err="1">
                  <a:solidFill>
                    <a:srgbClr val="FF3300"/>
                  </a:solidFill>
                  <a:latin typeface="微軟正黑體" pitchFamily="34" charset="-120"/>
                  <a:ea typeface="微軟正黑體" pitchFamily="34" charset="-120"/>
                </a:rPr>
                <a:t>drop_off_stop_id</a:t>
              </a:r>
              <a:endParaRPr lang="en-US" altLang="zh-TW" sz="1800" dirty="0">
                <a:solidFill>
                  <a:srgbClr val="FF33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40339" name="Text Box 19"/>
            <p:cNvSpPr txBox="1">
              <a:spLocks noChangeArrowheads="1"/>
            </p:cNvSpPr>
            <p:nvPr/>
          </p:nvSpPr>
          <p:spPr bwMode="auto">
            <a:xfrm>
              <a:off x="960" y="1774"/>
              <a:ext cx="1632" cy="606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folHlink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tIns="108000" bIns="1080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WSH_TRIP_STOPS</a:t>
              </a:r>
              <a:endParaRPr lang="en-US" altLang="zh-TW" sz="1800" b="1">
                <a:solidFill>
                  <a:srgbClr val="FF330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l">
                <a:spcBef>
                  <a:spcPct val="50000"/>
                </a:spcBef>
                <a:buFont typeface="Wingdings" pitchFamily="2" charset="2"/>
                <a:buChar char="ü"/>
              </a:pPr>
              <a:r>
                <a:rPr lang="en-US" altLang="zh-TW" sz="1800">
                  <a:solidFill>
                    <a:srgbClr val="FF3300"/>
                  </a:solidFill>
                  <a:latin typeface="微軟正黑體" pitchFamily="34" charset="-120"/>
                  <a:ea typeface="微軟正黑體" pitchFamily="34" charset="-120"/>
                </a:rPr>
                <a:t> stop_id</a:t>
              </a:r>
            </a:p>
          </p:txBody>
        </p:sp>
        <p:sp>
          <p:nvSpPr>
            <p:cNvPr id="440340" name="Text Box 20"/>
            <p:cNvSpPr txBox="1">
              <a:spLocks noChangeArrowheads="1"/>
            </p:cNvSpPr>
            <p:nvPr/>
          </p:nvSpPr>
          <p:spPr bwMode="auto">
            <a:xfrm>
              <a:off x="960" y="960"/>
              <a:ext cx="1632" cy="331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folHlink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tIns="108000" bIns="1080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WSH_TRIPS</a:t>
              </a:r>
            </a:p>
          </p:txBody>
        </p:sp>
        <p:grpSp>
          <p:nvGrpSpPr>
            <p:cNvPr id="440341" name="Group 21"/>
            <p:cNvGrpSpPr>
              <a:grpSpLocks/>
            </p:cNvGrpSpPr>
            <p:nvPr/>
          </p:nvGrpSpPr>
          <p:grpSpPr bwMode="auto">
            <a:xfrm>
              <a:off x="1632" y="2400"/>
              <a:ext cx="288" cy="528"/>
              <a:chOff x="4032" y="2832"/>
              <a:chExt cx="288" cy="432"/>
            </a:xfrm>
          </p:grpSpPr>
          <p:sp>
            <p:nvSpPr>
              <p:cNvPr id="440342" name="Line 22"/>
              <p:cNvSpPr>
                <a:spLocks noChangeShapeType="1"/>
              </p:cNvSpPr>
              <p:nvPr/>
            </p:nvSpPr>
            <p:spPr bwMode="auto">
              <a:xfrm>
                <a:off x="4176" y="2832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40343" name="Line 23"/>
              <p:cNvSpPr>
                <a:spLocks noChangeShapeType="1"/>
              </p:cNvSpPr>
              <p:nvPr/>
            </p:nvSpPr>
            <p:spPr bwMode="auto">
              <a:xfrm flipH="1">
                <a:off x="4032" y="3120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40344" name="Line 24"/>
              <p:cNvSpPr>
                <a:spLocks noChangeShapeType="1"/>
              </p:cNvSpPr>
              <p:nvPr/>
            </p:nvSpPr>
            <p:spPr bwMode="auto">
              <a:xfrm>
                <a:off x="4176" y="3120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grpSp>
          <p:nvGrpSpPr>
            <p:cNvPr id="440345" name="Group 25"/>
            <p:cNvGrpSpPr>
              <a:grpSpLocks/>
            </p:cNvGrpSpPr>
            <p:nvPr/>
          </p:nvGrpSpPr>
          <p:grpSpPr bwMode="auto">
            <a:xfrm>
              <a:off x="1584" y="1342"/>
              <a:ext cx="288" cy="432"/>
              <a:chOff x="4032" y="2832"/>
              <a:chExt cx="288" cy="432"/>
            </a:xfrm>
          </p:grpSpPr>
          <p:sp>
            <p:nvSpPr>
              <p:cNvPr id="440346" name="Line 26"/>
              <p:cNvSpPr>
                <a:spLocks noChangeShapeType="1"/>
              </p:cNvSpPr>
              <p:nvPr/>
            </p:nvSpPr>
            <p:spPr bwMode="auto">
              <a:xfrm>
                <a:off x="4176" y="2832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40347" name="Line 27"/>
              <p:cNvSpPr>
                <a:spLocks noChangeShapeType="1"/>
              </p:cNvSpPr>
              <p:nvPr/>
            </p:nvSpPr>
            <p:spPr bwMode="auto">
              <a:xfrm flipH="1">
                <a:off x="4032" y="3120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40348" name="Line 28"/>
              <p:cNvSpPr>
                <a:spLocks noChangeShapeType="1"/>
              </p:cNvSpPr>
              <p:nvPr/>
            </p:nvSpPr>
            <p:spPr bwMode="auto">
              <a:xfrm>
                <a:off x="4176" y="3120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440349" name="Text Box 29"/>
            <p:cNvSpPr txBox="1">
              <a:spLocks noChangeArrowheads="1"/>
            </p:cNvSpPr>
            <p:nvPr/>
          </p:nvSpPr>
          <p:spPr bwMode="auto">
            <a:xfrm>
              <a:off x="624" y="1440"/>
              <a:ext cx="177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t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800">
                  <a:solidFill>
                    <a:srgbClr val="FF3300"/>
                  </a:solidFill>
                  <a:latin typeface="微軟正黑體" pitchFamily="34" charset="-120"/>
                  <a:ea typeface="微軟正黑體" pitchFamily="34" charset="-120"/>
                </a:rPr>
                <a:t>trip_id</a:t>
              </a:r>
            </a:p>
          </p:txBody>
        </p:sp>
        <p:sp>
          <p:nvSpPr>
            <p:cNvPr id="440350" name="Line 30"/>
            <p:cNvSpPr>
              <a:spLocks noChangeShapeType="1"/>
            </p:cNvSpPr>
            <p:nvPr/>
          </p:nvSpPr>
          <p:spPr bwMode="auto">
            <a:xfrm>
              <a:off x="3216" y="158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40351" name="Line 31"/>
            <p:cNvSpPr>
              <a:spLocks noChangeShapeType="1"/>
            </p:cNvSpPr>
            <p:nvPr/>
          </p:nvSpPr>
          <p:spPr bwMode="auto">
            <a:xfrm>
              <a:off x="3216" y="1584"/>
              <a:ext cx="0" cy="1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40352" name="Line 32"/>
            <p:cNvSpPr>
              <a:spLocks noChangeShapeType="1"/>
            </p:cNvSpPr>
            <p:nvPr/>
          </p:nvSpPr>
          <p:spPr bwMode="auto">
            <a:xfrm flipH="1">
              <a:off x="2832" y="345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40353" name="Line 33"/>
            <p:cNvSpPr>
              <a:spLocks noChangeShapeType="1"/>
            </p:cNvSpPr>
            <p:nvPr/>
          </p:nvSpPr>
          <p:spPr bwMode="auto">
            <a:xfrm flipH="1" flipV="1">
              <a:off x="2832" y="331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40354" name="Line 34"/>
            <p:cNvSpPr>
              <a:spLocks noChangeShapeType="1"/>
            </p:cNvSpPr>
            <p:nvPr/>
          </p:nvSpPr>
          <p:spPr bwMode="auto">
            <a:xfrm flipH="1">
              <a:off x="2832" y="345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40355" name="Text Box 35"/>
            <p:cNvSpPr txBox="1">
              <a:spLocks noChangeArrowheads="1"/>
            </p:cNvSpPr>
            <p:nvPr/>
          </p:nvSpPr>
          <p:spPr bwMode="auto">
            <a:xfrm rot="-5372792">
              <a:off x="2194" y="2433"/>
              <a:ext cx="1776" cy="173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t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800" b="1">
                  <a:solidFill>
                    <a:srgbClr val="000000"/>
                  </a:solidFill>
                  <a:latin typeface="微軟正黑體" pitchFamily="34" charset="-120"/>
                  <a:ea typeface="微軟正黑體" pitchFamily="34" charset="-120"/>
                </a:rPr>
                <a:t>delivery_id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14F26-2FF4-42D3-B918-C7E29A35E60D}" type="slidenum">
              <a:rPr lang="en-US" altLang="zh-TW">
                <a:latin typeface="微軟正黑體" pitchFamily="34" charset="-120"/>
                <a:ea typeface="微軟正黑體" pitchFamily="34" charset="-120"/>
              </a:rPr>
              <a:pPr/>
              <a:t>47</a:t>
            </a:fld>
            <a:endParaRPr lang="en-US" altLang="zh-TW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664"/>
            <a:ext cx="4681538" cy="864096"/>
          </a:xfrm>
        </p:spPr>
        <p:txBody>
          <a:bodyPr/>
          <a:lstStyle/>
          <a:p>
            <a:r>
              <a:rPr lang="zh-TW" altLang="en-US" sz="2800" dirty="0">
                <a:effectLst/>
                <a:latin typeface="微軟正黑體" pitchFamily="34" charset="-120"/>
                <a:ea typeface="微軟正黑體" pitchFamily="34" charset="-120"/>
              </a:rPr>
              <a:t>出貨</a:t>
            </a:r>
            <a:r>
              <a:rPr lang="en-US" altLang="zh-TW" sz="2800" dirty="0">
                <a:effectLst/>
                <a:latin typeface="微軟正黑體" pitchFamily="34" charset="-120"/>
                <a:ea typeface="微軟正黑體" pitchFamily="34" charset="-120"/>
              </a:rPr>
              <a:t>vs.</a:t>
            </a:r>
            <a:r>
              <a:rPr lang="zh-TW" altLang="en-US" sz="2800" dirty="0">
                <a:effectLst/>
                <a:latin typeface="微軟正黑體" pitchFamily="34" charset="-120"/>
                <a:ea typeface="微軟正黑體" pitchFamily="34" charset="-120"/>
              </a:rPr>
              <a:t>訂單作業</a:t>
            </a:r>
            <a:r>
              <a:rPr lang="en-US" altLang="zh-TW" sz="2800" dirty="0">
                <a:effectLst/>
                <a:latin typeface="微軟正黑體" pitchFamily="34" charset="-120"/>
                <a:ea typeface="微軟正黑體" pitchFamily="34" charset="-120"/>
              </a:rPr>
              <a:t>ER Diagram</a:t>
            </a:r>
          </a:p>
        </p:txBody>
      </p:sp>
      <p:sp>
        <p:nvSpPr>
          <p:cNvPr id="438275" name="Text Box 3"/>
          <p:cNvSpPr txBox="1">
            <a:spLocks noChangeAspect="1" noChangeArrowheads="1"/>
          </p:cNvSpPr>
          <p:nvPr/>
        </p:nvSpPr>
        <p:spPr bwMode="auto">
          <a:xfrm>
            <a:off x="4040188" y="2613025"/>
            <a:ext cx="1752600" cy="685800"/>
          </a:xfrm>
          <a:prstGeom prst="rect">
            <a:avLst/>
          </a:prstGeom>
          <a:solidFill>
            <a:srgbClr val="FFFFCC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/>
          <a:lstStyle/>
          <a:p>
            <a:pPr>
              <a:spcBef>
                <a:spcPct val="50000"/>
              </a:spcBef>
            </a:pPr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WSH_NEW_DELIVERIES</a:t>
            </a:r>
          </a:p>
        </p:txBody>
      </p:sp>
      <p:sp>
        <p:nvSpPr>
          <p:cNvPr id="438276" name="Text Box 4"/>
          <p:cNvSpPr txBox="1">
            <a:spLocks noChangeAspect="1" noChangeArrowheads="1"/>
          </p:cNvSpPr>
          <p:nvPr/>
        </p:nvSpPr>
        <p:spPr bwMode="auto">
          <a:xfrm>
            <a:off x="3963988" y="3832225"/>
            <a:ext cx="1930400" cy="685800"/>
          </a:xfrm>
          <a:prstGeom prst="rect">
            <a:avLst/>
          </a:prstGeom>
          <a:solidFill>
            <a:srgbClr val="FFFFCC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/>
          <a:lstStyle/>
          <a:p>
            <a:pPr>
              <a:spcBef>
                <a:spcPct val="50000"/>
              </a:spcBef>
            </a:pPr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WSH_DELIVERY_ASSIGNMENTS</a:t>
            </a:r>
          </a:p>
        </p:txBody>
      </p:sp>
      <p:sp>
        <p:nvSpPr>
          <p:cNvPr id="438277" name="Text Box 5"/>
          <p:cNvSpPr txBox="1">
            <a:spLocks noChangeAspect="1" noChangeArrowheads="1"/>
          </p:cNvSpPr>
          <p:nvPr/>
        </p:nvSpPr>
        <p:spPr bwMode="auto">
          <a:xfrm>
            <a:off x="3963988" y="5035550"/>
            <a:ext cx="2057400" cy="1108075"/>
          </a:xfrm>
          <a:prstGeom prst="rect">
            <a:avLst/>
          </a:prstGeom>
          <a:solidFill>
            <a:srgbClr val="FFFFCC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/>
          <a:lstStyle/>
          <a:p>
            <a:pPr>
              <a:spcBef>
                <a:spcPct val="50000"/>
              </a:spcBef>
            </a:pPr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WSH_DELIVERY_DETAILS</a:t>
            </a:r>
            <a:endParaRPr lang="en-US" altLang="zh-TW" sz="1600" b="1">
              <a:solidFill>
                <a:srgbClr val="008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l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600">
                <a:solidFill>
                  <a:srgbClr val="008000"/>
                </a:solidFill>
                <a:latin typeface="微軟正黑體" pitchFamily="34" charset="-120"/>
                <a:ea typeface="微軟正黑體" pitchFamily="34" charset="-120"/>
              </a:rPr>
              <a:t>source_line_id</a:t>
            </a:r>
          </a:p>
        </p:txBody>
      </p:sp>
      <p:grpSp>
        <p:nvGrpSpPr>
          <p:cNvPr id="438278" name="Group 6"/>
          <p:cNvGrpSpPr>
            <a:grpSpLocks noChangeAspect="1"/>
          </p:cNvGrpSpPr>
          <p:nvPr/>
        </p:nvGrpSpPr>
        <p:grpSpPr bwMode="auto">
          <a:xfrm>
            <a:off x="4725988" y="4518025"/>
            <a:ext cx="328612" cy="493713"/>
            <a:chOff x="4032" y="2832"/>
            <a:chExt cx="288" cy="432"/>
          </a:xfrm>
        </p:grpSpPr>
        <p:sp>
          <p:nvSpPr>
            <p:cNvPr id="438279" name="Line 7"/>
            <p:cNvSpPr>
              <a:spLocks noChangeAspect="1" noChangeShapeType="1"/>
            </p:cNvSpPr>
            <p:nvPr/>
          </p:nvSpPr>
          <p:spPr bwMode="auto">
            <a:xfrm>
              <a:off x="4176" y="2832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8280" name="Line 8"/>
            <p:cNvSpPr>
              <a:spLocks noChangeAspect="1" noChangeShapeType="1"/>
            </p:cNvSpPr>
            <p:nvPr/>
          </p:nvSpPr>
          <p:spPr bwMode="auto">
            <a:xfrm flipH="1">
              <a:off x="4032" y="312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8281" name="Line 9"/>
            <p:cNvSpPr>
              <a:spLocks noChangeAspect="1" noChangeShapeType="1"/>
            </p:cNvSpPr>
            <p:nvPr/>
          </p:nvSpPr>
          <p:spPr bwMode="auto">
            <a:xfrm>
              <a:off x="4176" y="312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38282" name="Text Box 10"/>
          <p:cNvSpPr txBox="1">
            <a:spLocks noChangeAspect="1" noChangeArrowheads="1"/>
          </p:cNvSpPr>
          <p:nvPr/>
        </p:nvSpPr>
        <p:spPr bwMode="auto">
          <a:xfrm>
            <a:off x="3811588" y="4594225"/>
            <a:ext cx="2030412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/>
          <a:lstStyle/>
          <a:p>
            <a:pPr>
              <a:spcBef>
                <a:spcPct val="50000"/>
              </a:spcBef>
            </a:pPr>
            <a:r>
              <a:rPr lang="en-US" altLang="zh-TW" sz="16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delivery_detail_id</a:t>
            </a:r>
          </a:p>
        </p:txBody>
      </p:sp>
      <p:sp>
        <p:nvSpPr>
          <p:cNvPr id="438283" name="Text Box 11"/>
          <p:cNvSpPr txBox="1">
            <a:spLocks noChangeAspect="1" noChangeArrowheads="1"/>
          </p:cNvSpPr>
          <p:nvPr/>
        </p:nvSpPr>
        <p:spPr bwMode="auto">
          <a:xfrm>
            <a:off x="3659188" y="3375025"/>
            <a:ext cx="2030412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/>
          <a:lstStyle/>
          <a:p>
            <a:pPr>
              <a:spcBef>
                <a:spcPct val="50000"/>
              </a:spcBef>
            </a:pPr>
            <a:r>
              <a:rPr lang="en-US" altLang="zh-TW" sz="16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delivery_id</a:t>
            </a:r>
          </a:p>
        </p:txBody>
      </p:sp>
      <p:grpSp>
        <p:nvGrpSpPr>
          <p:cNvPr id="438284" name="Group 12"/>
          <p:cNvGrpSpPr>
            <a:grpSpLocks noChangeAspect="1"/>
          </p:cNvGrpSpPr>
          <p:nvPr/>
        </p:nvGrpSpPr>
        <p:grpSpPr bwMode="auto">
          <a:xfrm>
            <a:off x="4725988" y="3298825"/>
            <a:ext cx="330200" cy="495300"/>
            <a:chOff x="4032" y="2832"/>
            <a:chExt cx="288" cy="432"/>
          </a:xfrm>
        </p:grpSpPr>
        <p:sp>
          <p:nvSpPr>
            <p:cNvPr id="438285" name="Line 13"/>
            <p:cNvSpPr>
              <a:spLocks noChangeAspect="1" noChangeShapeType="1"/>
            </p:cNvSpPr>
            <p:nvPr/>
          </p:nvSpPr>
          <p:spPr bwMode="auto">
            <a:xfrm>
              <a:off x="4176" y="2832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8286" name="Line 14"/>
            <p:cNvSpPr>
              <a:spLocks noChangeAspect="1" noChangeShapeType="1"/>
            </p:cNvSpPr>
            <p:nvPr/>
          </p:nvSpPr>
          <p:spPr bwMode="auto">
            <a:xfrm flipH="1">
              <a:off x="4032" y="312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8287" name="Line 15"/>
            <p:cNvSpPr>
              <a:spLocks noChangeAspect="1" noChangeShapeType="1"/>
            </p:cNvSpPr>
            <p:nvPr/>
          </p:nvSpPr>
          <p:spPr bwMode="auto">
            <a:xfrm>
              <a:off x="4176" y="312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38288" name="Text Box 16"/>
          <p:cNvSpPr txBox="1">
            <a:spLocks noChangeAspect="1" noChangeArrowheads="1"/>
          </p:cNvSpPr>
          <p:nvPr/>
        </p:nvSpPr>
        <p:spPr bwMode="auto">
          <a:xfrm>
            <a:off x="687388" y="4564063"/>
            <a:ext cx="2514600" cy="1209675"/>
          </a:xfrm>
          <a:prstGeom prst="rect">
            <a:avLst/>
          </a:prstGeom>
          <a:solidFill>
            <a:schemeClr val="hlink"/>
          </a:solidFill>
          <a:ln w="19050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/>
          <a:lstStyle/>
          <a:p>
            <a:pPr>
              <a:spcBef>
                <a:spcPct val="50000"/>
              </a:spcBef>
            </a:pPr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WSH_DELIVERY_LEGS</a:t>
            </a:r>
            <a:endParaRPr lang="en-US" altLang="zh-TW" sz="1600" b="1" dirty="0">
              <a:solidFill>
                <a:srgbClr val="FF33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l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600" dirty="0" err="1">
                <a:solidFill>
                  <a:srgbClr val="FF3300"/>
                </a:solidFill>
                <a:latin typeface="微軟正黑體" pitchFamily="34" charset="-120"/>
                <a:ea typeface="微軟正黑體" pitchFamily="34" charset="-120"/>
              </a:rPr>
              <a:t>pick_up_stop_id</a:t>
            </a:r>
            <a:endParaRPr lang="en-US" altLang="zh-TW" sz="1600" dirty="0">
              <a:solidFill>
                <a:srgbClr val="FF33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l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600" dirty="0" err="1">
                <a:solidFill>
                  <a:srgbClr val="FF3300"/>
                </a:solidFill>
                <a:latin typeface="微軟正黑體" pitchFamily="34" charset="-120"/>
                <a:ea typeface="微軟正黑體" pitchFamily="34" charset="-120"/>
              </a:rPr>
              <a:t>drop_off_stop_id</a:t>
            </a:r>
            <a:endParaRPr lang="en-US" altLang="zh-TW" sz="1600" dirty="0">
              <a:solidFill>
                <a:srgbClr val="FF33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289" name="Text Box 17"/>
          <p:cNvSpPr txBox="1">
            <a:spLocks noChangeAspect="1" noChangeArrowheads="1"/>
          </p:cNvSpPr>
          <p:nvPr/>
        </p:nvSpPr>
        <p:spPr bwMode="auto">
          <a:xfrm>
            <a:off x="687388" y="3182938"/>
            <a:ext cx="2362200" cy="785812"/>
          </a:xfrm>
          <a:prstGeom prst="rect">
            <a:avLst/>
          </a:prstGeom>
          <a:solidFill>
            <a:schemeClr val="hlink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/>
          <a:lstStyle/>
          <a:p>
            <a:pPr>
              <a:spcBef>
                <a:spcPct val="50000"/>
              </a:spcBef>
            </a:pPr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WSH_TRIP_STOPS</a:t>
            </a:r>
          </a:p>
          <a:p>
            <a:pPr algn="l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600">
                <a:solidFill>
                  <a:srgbClr val="FF3300"/>
                </a:solidFill>
                <a:latin typeface="微軟正黑體" pitchFamily="34" charset="-120"/>
                <a:ea typeface="微軟正黑體" pitchFamily="34" charset="-120"/>
              </a:rPr>
              <a:t>stop_id</a:t>
            </a:r>
          </a:p>
        </p:txBody>
      </p:sp>
      <p:sp>
        <p:nvSpPr>
          <p:cNvPr id="438290" name="Text Box 18"/>
          <p:cNvSpPr txBox="1">
            <a:spLocks noChangeAspect="1" noChangeArrowheads="1"/>
          </p:cNvSpPr>
          <p:nvPr/>
        </p:nvSpPr>
        <p:spPr bwMode="auto">
          <a:xfrm>
            <a:off x="687388" y="2232025"/>
            <a:ext cx="2286000" cy="457200"/>
          </a:xfrm>
          <a:prstGeom prst="rect">
            <a:avLst/>
          </a:prstGeom>
          <a:solidFill>
            <a:schemeClr val="hlink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/>
          <a:lstStyle/>
          <a:p>
            <a:pPr>
              <a:spcBef>
                <a:spcPct val="50000"/>
              </a:spcBef>
            </a:pPr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WSH_TRIPS</a:t>
            </a:r>
          </a:p>
        </p:txBody>
      </p:sp>
      <p:grpSp>
        <p:nvGrpSpPr>
          <p:cNvPr id="438291" name="Group 19"/>
          <p:cNvGrpSpPr>
            <a:grpSpLocks noChangeAspect="1"/>
          </p:cNvGrpSpPr>
          <p:nvPr/>
        </p:nvGrpSpPr>
        <p:grpSpPr bwMode="auto">
          <a:xfrm>
            <a:off x="1806575" y="3951288"/>
            <a:ext cx="328613" cy="603250"/>
            <a:chOff x="4032" y="2832"/>
            <a:chExt cx="288" cy="432"/>
          </a:xfrm>
        </p:grpSpPr>
        <p:sp>
          <p:nvSpPr>
            <p:cNvPr id="438292" name="Line 20"/>
            <p:cNvSpPr>
              <a:spLocks noChangeAspect="1" noChangeShapeType="1"/>
            </p:cNvSpPr>
            <p:nvPr/>
          </p:nvSpPr>
          <p:spPr bwMode="auto">
            <a:xfrm>
              <a:off x="4176" y="283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8293" name="Line 21"/>
            <p:cNvSpPr>
              <a:spLocks noChangeAspect="1" noChangeShapeType="1"/>
            </p:cNvSpPr>
            <p:nvPr/>
          </p:nvSpPr>
          <p:spPr bwMode="auto">
            <a:xfrm flipH="1">
              <a:off x="4032" y="312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8294" name="Line 22"/>
            <p:cNvSpPr>
              <a:spLocks noChangeAspect="1" noChangeShapeType="1"/>
            </p:cNvSpPr>
            <p:nvPr/>
          </p:nvSpPr>
          <p:spPr bwMode="auto">
            <a:xfrm>
              <a:off x="4176" y="312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438295" name="Group 23"/>
          <p:cNvGrpSpPr>
            <a:grpSpLocks noChangeAspect="1"/>
          </p:cNvGrpSpPr>
          <p:nvPr/>
        </p:nvGrpSpPr>
        <p:grpSpPr bwMode="auto">
          <a:xfrm>
            <a:off x="1830388" y="2689225"/>
            <a:ext cx="330200" cy="493713"/>
            <a:chOff x="4032" y="2832"/>
            <a:chExt cx="288" cy="432"/>
          </a:xfrm>
        </p:grpSpPr>
        <p:sp>
          <p:nvSpPr>
            <p:cNvPr id="438296" name="Line 24"/>
            <p:cNvSpPr>
              <a:spLocks noChangeAspect="1" noChangeShapeType="1"/>
            </p:cNvSpPr>
            <p:nvPr/>
          </p:nvSpPr>
          <p:spPr bwMode="auto">
            <a:xfrm>
              <a:off x="4176" y="283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8297" name="Line 25"/>
            <p:cNvSpPr>
              <a:spLocks noChangeAspect="1" noChangeShapeType="1"/>
            </p:cNvSpPr>
            <p:nvPr/>
          </p:nvSpPr>
          <p:spPr bwMode="auto">
            <a:xfrm flipH="1">
              <a:off x="4032" y="312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8298" name="Line 26"/>
            <p:cNvSpPr>
              <a:spLocks noChangeAspect="1" noChangeShapeType="1"/>
            </p:cNvSpPr>
            <p:nvPr/>
          </p:nvSpPr>
          <p:spPr bwMode="auto">
            <a:xfrm>
              <a:off x="4176" y="312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38299" name="Text Box 27"/>
          <p:cNvSpPr txBox="1">
            <a:spLocks noChangeAspect="1" noChangeArrowheads="1"/>
          </p:cNvSpPr>
          <p:nvPr/>
        </p:nvSpPr>
        <p:spPr bwMode="auto">
          <a:xfrm>
            <a:off x="611188" y="2801938"/>
            <a:ext cx="2030412" cy="17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/>
          <a:lstStyle/>
          <a:p>
            <a:pPr>
              <a:spcBef>
                <a:spcPct val="50000"/>
              </a:spcBef>
            </a:pPr>
            <a:r>
              <a:rPr lang="en-US" altLang="zh-TW" sz="1600">
                <a:solidFill>
                  <a:srgbClr val="FF3300"/>
                </a:solidFill>
                <a:latin typeface="微軟正黑體" pitchFamily="34" charset="-120"/>
                <a:ea typeface="微軟正黑體" pitchFamily="34" charset="-120"/>
              </a:rPr>
              <a:t>trip_id</a:t>
            </a:r>
          </a:p>
        </p:txBody>
      </p:sp>
      <p:sp>
        <p:nvSpPr>
          <p:cNvPr id="438300" name="Line 28"/>
          <p:cNvSpPr>
            <a:spLocks noChangeAspect="1" noChangeShapeType="1"/>
          </p:cNvSpPr>
          <p:nvPr/>
        </p:nvSpPr>
        <p:spPr bwMode="auto">
          <a:xfrm>
            <a:off x="3711575" y="3011488"/>
            <a:ext cx="3286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301" name="Line 29"/>
          <p:cNvSpPr>
            <a:spLocks noChangeAspect="1" noChangeShapeType="1"/>
          </p:cNvSpPr>
          <p:nvPr/>
        </p:nvSpPr>
        <p:spPr bwMode="auto">
          <a:xfrm>
            <a:off x="3711575" y="3011488"/>
            <a:ext cx="0" cy="2192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302" name="Line 30"/>
          <p:cNvSpPr>
            <a:spLocks noChangeAspect="1" noChangeShapeType="1"/>
          </p:cNvSpPr>
          <p:nvPr/>
        </p:nvSpPr>
        <p:spPr bwMode="auto">
          <a:xfrm flipH="1">
            <a:off x="3278188" y="5203825"/>
            <a:ext cx="439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303" name="Text Box 31"/>
          <p:cNvSpPr txBox="1">
            <a:spLocks noChangeAspect="1" noChangeArrowheads="1"/>
          </p:cNvSpPr>
          <p:nvPr/>
        </p:nvSpPr>
        <p:spPr bwMode="auto">
          <a:xfrm rot="-5372792">
            <a:off x="2556669" y="3920331"/>
            <a:ext cx="2028825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/>
          <a:lstStyle/>
          <a:p>
            <a:pPr>
              <a:spcBef>
                <a:spcPct val="50000"/>
              </a:spcBef>
            </a:pPr>
            <a:r>
              <a:rPr lang="en-US" altLang="zh-TW" sz="16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delivery_id</a:t>
            </a:r>
          </a:p>
        </p:txBody>
      </p:sp>
      <p:sp>
        <p:nvSpPr>
          <p:cNvPr id="438304" name="Line 32"/>
          <p:cNvSpPr>
            <a:spLocks noChangeShapeType="1"/>
          </p:cNvSpPr>
          <p:nvPr/>
        </p:nvSpPr>
        <p:spPr bwMode="auto">
          <a:xfrm flipH="1" flipV="1">
            <a:off x="3278188" y="4975225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305" name="Line 33"/>
          <p:cNvSpPr>
            <a:spLocks noChangeShapeType="1"/>
          </p:cNvSpPr>
          <p:nvPr/>
        </p:nvSpPr>
        <p:spPr bwMode="auto">
          <a:xfrm flipH="1">
            <a:off x="3278188" y="5203825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306" name="Text Box 34"/>
          <p:cNvSpPr txBox="1">
            <a:spLocks noChangeAspect="1" noChangeArrowheads="1"/>
          </p:cNvSpPr>
          <p:nvPr/>
        </p:nvSpPr>
        <p:spPr bwMode="auto">
          <a:xfrm>
            <a:off x="6478588" y="2613025"/>
            <a:ext cx="1905000" cy="685800"/>
          </a:xfrm>
          <a:prstGeom prst="rect">
            <a:avLst/>
          </a:prstGeom>
          <a:solidFill>
            <a:srgbClr val="FFCCFF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/>
          <a:lstStyle/>
          <a:p>
            <a:pPr>
              <a:spcBef>
                <a:spcPct val="50000"/>
              </a:spcBef>
            </a:pPr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OE_ORDER_HEADERS_ALL</a:t>
            </a:r>
          </a:p>
        </p:txBody>
      </p:sp>
      <p:sp>
        <p:nvSpPr>
          <p:cNvPr id="438307" name="Text Box 35"/>
          <p:cNvSpPr txBox="1">
            <a:spLocks noChangeAspect="1" noChangeArrowheads="1"/>
          </p:cNvSpPr>
          <p:nvPr/>
        </p:nvSpPr>
        <p:spPr bwMode="auto">
          <a:xfrm>
            <a:off x="6478588" y="3825875"/>
            <a:ext cx="1981200" cy="1073150"/>
          </a:xfrm>
          <a:prstGeom prst="rect">
            <a:avLst/>
          </a:prstGeom>
          <a:solidFill>
            <a:srgbClr val="FFCCFF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/>
          <a:lstStyle/>
          <a:p>
            <a:pPr>
              <a:spcBef>
                <a:spcPct val="50000"/>
              </a:spcBef>
            </a:pPr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OE_ORDER_LINES_ALL</a:t>
            </a:r>
            <a:endParaRPr lang="en-US" altLang="zh-TW" sz="1600" b="1">
              <a:solidFill>
                <a:srgbClr val="008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l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600">
                <a:solidFill>
                  <a:srgbClr val="008000"/>
                </a:solidFill>
                <a:latin typeface="微軟正黑體" pitchFamily="34" charset="-120"/>
                <a:ea typeface="微軟正黑體" pitchFamily="34" charset="-120"/>
              </a:rPr>
              <a:t>line_id</a:t>
            </a:r>
          </a:p>
        </p:txBody>
      </p:sp>
      <p:grpSp>
        <p:nvGrpSpPr>
          <p:cNvPr id="438308" name="Group 36"/>
          <p:cNvGrpSpPr>
            <a:grpSpLocks noChangeAspect="1"/>
          </p:cNvGrpSpPr>
          <p:nvPr/>
        </p:nvGrpSpPr>
        <p:grpSpPr bwMode="auto">
          <a:xfrm>
            <a:off x="7291388" y="3298825"/>
            <a:ext cx="330200" cy="495300"/>
            <a:chOff x="4032" y="2832"/>
            <a:chExt cx="288" cy="432"/>
          </a:xfrm>
        </p:grpSpPr>
        <p:sp>
          <p:nvSpPr>
            <p:cNvPr id="438309" name="Line 37"/>
            <p:cNvSpPr>
              <a:spLocks noChangeAspect="1" noChangeShapeType="1"/>
            </p:cNvSpPr>
            <p:nvPr/>
          </p:nvSpPr>
          <p:spPr bwMode="auto">
            <a:xfrm>
              <a:off x="4176" y="2832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8310" name="Line 38"/>
            <p:cNvSpPr>
              <a:spLocks noChangeAspect="1" noChangeShapeType="1"/>
            </p:cNvSpPr>
            <p:nvPr/>
          </p:nvSpPr>
          <p:spPr bwMode="auto">
            <a:xfrm flipH="1">
              <a:off x="4032" y="312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8311" name="Line 39"/>
            <p:cNvSpPr>
              <a:spLocks noChangeAspect="1" noChangeShapeType="1"/>
            </p:cNvSpPr>
            <p:nvPr/>
          </p:nvSpPr>
          <p:spPr bwMode="auto">
            <a:xfrm>
              <a:off x="4176" y="312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38312" name="Text Box 40"/>
          <p:cNvSpPr txBox="1">
            <a:spLocks noChangeAspect="1" noChangeArrowheads="1"/>
          </p:cNvSpPr>
          <p:nvPr/>
        </p:nvSpPr>
        <p:spPr bwMode="auto">
          <a:xfrm>
            <a:off x="6200775" y="3375025"/>
            <a:ext cx="2030413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/>
          <a:lstStyle/>
          <a:p>
            <a:pPr>
              <a:spcBef>
                <a:spcPct val="50000"/>
              </a:spcBef>
            </a:pPr>
            <a:r>
              <a:rPr lang="en-US" altLang="zh-TW" sz="16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header_id</a:t>
            </a:r>
          </a:p>
        </p:txBody>
      </p:sp>
      <p:sp>
        <p:nvSpPr>
          <p:cNvPr id="438313" name="Line 41"/>
          <p:cNvSpPr>
            <a:spLocks noChangeShapeType="1"/>
          </p:cNvSpPr>
          <p:nvPr/>
        </p:nvSpPr>
        <p:spPr bwMode="auto">
          <a:xfrm>
            <a:off x="7469188" y="497522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314" name="Line 42"/>
          <p:cNvSpPr>
            <a:spLocks noChangeShapeType="1"/>
          </p:cNvSpPr>
          <p:nvPr/>
        </p:nvSpPr>
        <p:spPr bwMode="auto">
          <a:xfrm flipH="1">
            <a:off x="6021388" y="5813425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315" name="Line 43"/>
          <p:cNvSpPr>
            <a:spLocks noChangeShapeType="1"/>
          </p:cNvSpPr>
          <p:nvPr/>
        </p:nvSpPr>
        <p:spPr bwMode="auto">
          <a:xfrm>
            <a:off x="6249988" y="1571625"/>
            <a:ext cx="0" cy="495300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316" name="AutoShape 44"/>
          <p:cNvSpPr>
            <a:spLocks noChangeArrowheads="1"/>
          </p:cNvSpPr>
          <p:nvPr/>
        </p:nvSpPr>
        <p:spPr bwMode="auto">
          <a:xfrm>
            <a:off x="6326188" y="1461314"/>
            <a:ext cx="2209800" cy="553998"/>
          </a:xfrm>
          <a:prstGeom prst="homePlate">
            <a:avLst>
              <a:gd name="adj" fmla="val 69288"/>
            </a:avLst>
          </a:prstGeom>
          <a:gradFill rotWithShape="0">
            <a:gsLst>
              <a:gs pos="0">
                <a:schemeClr val="accent2">
                  <a:gamma/>
                  <a:shade val="18039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18039"/>
                  <a:invGamma/>
                </a:schemeClr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317" name="AutoShape 45"/>
          <p:cNvSpPr>
            <a:spLocks noChangeArrowheads="1"/>
          </p:cNvSpPr>
          <p:nvPr/>
        </p:nvSpPr>
        <p:spPr bwMode="auto">
          <a:xfrm rot="10800000">
            <a:off x="611188" y="1461314"/>
            <a:ext cx="5562600" cy="553998"/>
          </a:xfrm>
          <a:prstGeom prst="homePlate">
            <a:avLst>
              <a:gd name="adj" fmla="val 82702"/>
            </a:avLst>
          </a:prstGeom>
          <a:gradFill rotWithShape="0">
            <a:gsLst>
              <a:gs pos="0">
                <a:schemeClr val="accent2">
                  <a:gamma/>
                  <a:shade val="18039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18039"/>
                  <a:invGamma/>
                </a:schemeClr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318" name="Text Box 46"/>
          <p:cNvSpPr txBox="1">
            <a:spLocks noChangeArrowheads="1"/>
          </p:cNvSpPr>
          <p:nvPr/>
        </p:nvSpPr>
        <p:spPr bwMode="auto">
          <a:xfrm>
            <a:off x="1830388" y="1571625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>
                <a:latin typeface="微軟正黑體" pitchFamily="34" charset="-120"/>
                <a:ea typeface="微軟正黑體" pitchFamily="34" charset="-120"/>
              </a:rPr>
              <a:t>出貨作業</a:t>
            </a:r>
          </a:p>
        </p:txBody>
      </p:sp>
      <p:sp>
        <p:nvSpPr>
          <p:cNvPr id="438319" name="Text Box 47"/>
          <p:cNvSpPr txBox="1">
            <a:spLocks noChangeArrowheads="1"/>
          </p:cNvSpPr>
          <p:nvPr/>
        </p:nvSpPr>
        <p:spPr bwMode="auto">
          <a:xfrm>
            <a:off x="6402388" y="1571625"/>
            <a:ext cx="1447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>
                <a:latin typeface="微軟正黑體" pitchFamily="34" charset="-120"/>
                <a:ea typeface="微軟正黑體" pitchFamily="34" charset="-120"/>
              </a:rPr>
              <a:t>訂單作業</a:t>
            </a:r>
          </a:p>
        </p:txBody>
      </p:sp>
      <p:sp>
        <p:nvSpPr>
          <p:cNvPr id="438321" name="Line 49"/>
          <p:cNvSpPr>
            <a:spLocks noChangeShapeType="1"/>
          </p:cNvSpPr>
          <p:nvPr/>
        </p:nvSpPr>
        <p:spPr bwMode="auto">
          <a:xfrm flipH="1" flipV="1">
            <a:off x="6084888" y="5516563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8322" name="Line 50"/>
          <p:cNvSpPr>
            <a:spLocks noChangeShapeType="1"/>
          </p:cNvSpPr>
          <p:nvPr/>
        </p:nvSpPr>
        <p:spPr bwMode="auto">
          <a:xfrm flipH="1">
            <a:off x="6084888" y="5805488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7BBC2-F38D-41B6-B002-E3E5B3C15BB1}" type="slidenum">
              <a:rPr lang="en-US" altLang="zh-TW">
                <a:latin typeface="微軟正黑體" pitchFamily="34" charset="-120"/>
                <a:ea typeface="微軟正黑體" pitchFamily="34" charset="-120"/>
              </a:rPr>
              <a:pPr/>
              <a:t>48</a:t>
            </a:fld>
            <a:endParaRPr lang="en-US" altLang="zh-TW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4548" name="Rectangle 20"/>
          <p:cNvSpPr>
            <a:spLocks noChangeArrowheads="1"/>
          </p:cNvSpPr>
          <p:nvPr/>
        </p:nvSpPr>
        <p:spPr bwMode="auto">
          <a:xfrm>
            <a:off x="4903788" y="3886200"/>
            <a:ext cx="3276600" cy="2286000"/>
          </a:xfrm>
          <a:prstGeom prst="rect">
            <a:avLst/>
          </a:prstGeom>
          <a:solidFill>
            <a:schemeClr val="hlink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0" bIns="0" anchor="ctr">
            <a:no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揀料作業</a:t>
            </a:r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ER Diagram</a:t>
            </a:r>
          </a:p>
        </p:txBody>
      </p:sp>
      <p:sp>
        <p:nvSpPr>
          <p:cNvPr id="534531" name="Text Box 3"/>
          <p:cNvSpPr txBox="1">
            <a:spLocks noChangeArrowheads="1"/>
          </p:cNvSpPr>
          <p:nvPr/>
        </p:nvSpPr>
        <p:spPr bwMode="auto">
          <a:xfrm>
            <a:off x="1017588" y="1524000"/>
            <a:ext cx="2362200" cy="854075"/>
          </a:xfrm>
          <a:prstGeom prst="rect">
            <a:avLst/>
          </a:prstGeom>
          <a:solidFill>
            <a:srgbClr val="FFFFCC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MTL_TXN_REQUEST_HEADERS</a:t>
            </a:r>
          </a:p>
        </p:txBody>
      </p:sp>
      <p:sp>
        <p:nvSpPr>
          <p:cNvPr id="534532" name="Text Box 4"/>
          <p:cNvSpPr txBox="1">
            <a:spLocks noChangeArrowheads="1"/>
          </p:cNvSpPr>
          <p:nvPr/>
        </p:nvSpPr>
        <p:spPr bwMode="auto">
          <a:xfrm>
            <a:off x="1017588" y="3121025"/>
            <a:ext cx="2362200" cy="914400"/>
          </a:xfrm>
          <a:prstGeom prst="rect">
            <a:avLst/>
          </a:prstGeom>
          <a:solidFill>
            <a:srgbClr val="FFFFCC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>
            <a:spAutoFit/>
          </a:bodyPr>
          <a:lstStyle/>
          <a:p>
            <a:pPr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MTL_TXN_REQUEST_LINES</a:t>
            </a:r>
            <a:r>
              <a:rPr lang="en-US" altLang="zh-TW" sz="24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軟正黑體" pitchFamily="34" charset="-120"/>
                <a:ea typeface="微軟正黑體" pitchFamily="34" charset="-120"/>
              </a:rPr>
              <a:t> </a:t>
            </a:r>
          </a:p>
        </p:txBody>
      </p:sp>
      <p:sp>
        <p:nvSpPr>
          <p:cNvPr id="534533" name="Text Box 5"/>
          <p:cNvSpPr txBox="1">
            <a:spLocks noChangeArrowheads="1"/>
          </p:cNvSpPr>
          <p:nvPr/>
        </p:nvSpPr>
        <p:spPr bwMode="auto">
          <a:xfrm>
            <a:off x="5056188" y="1905000"/>
            <a:ext cx="2971800" cy="854075"/>
          </a:xfrm>
          <a:prstGeom prst="rect">
            <a:avLst/>
          </a:prstGeom>
          <a:solidFill>
            <a:srgbClr val="FFCCCC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WSH_DELIVERY_DETAILS</a:t>
            </a:r>
          </a:p>
        </p:txBody>
      </p:sp>
      <p:sp>
        <p:nvSpPr>
          <p:cNvPr id="534539" name="Text Box 11"/>
          <p:cNvSpPr txBox="1">
            <a:spLocks noChangeArrowheads="1"/>
          </p:cNvSpPr>
          <p:nvPr/>
        </p:nvSpPr>
        <p:spPr bwMode="auto">
          <a:xfrm>
            <a:off x="179388" y="2514600"/>
            <a:ext cx="2819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8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header_id</a:t>
            </a:r>
          </a:p>
        </p:txBody>
      </p:sp>
      <p:grpSp>
        <p:nvGrpSpPr>
          <p:cNvPr id="534540" name="Group 12"/>
          <p:cNvGrpSpPr>
            <a:grpSpLocks/>
          </p:cNvGrpSpPr>
          <p:nvPr/>
        </p:nvGrpSpPr>
        <p:grpSpPr bwMode="auto">
          <a:xfrm>
            <a:off x="1931988" y="2435225"/>
            <a:ext cx="457200" cy="685800"/>
            <a:chOff x="4032" y="2832"/>
            <a:chExt cx="288" cy="432"/>
          </a:xfrm>
        </p:grpSpPr>
        <p:sp>
          <p:nvSpPr>
            <p:cNvPr id="534541" name="Line 13"/>
            <p:cNvSpPr>
              <a:spLocks noChangeShapeType="1"/>
            </p:cNvSpPr>
            <p:nvPr/>
          </p:nvSpPr>
          <p:spPr bwMode="auto">
            <a:xfrm>
              <a:off x="4176" y="2832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34542" name="Line 14"/>
            <p:cNvSpPr>
              <a:spLocks noChangeShapeType="1"/>
            </p:cNvSpPr>
            <p:nvPr/>
          </p:nvSpPr>
          <p:spPr bwMode="auto">
            <a:xfrm flipH="1">
              <a:off x="4032" y="312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34543" name="Line 15"/>
            <p:cNvSpPr>
              <a:spLocks noChangeShapeType="1"/>
            </p:cNvSpPr>
            <p:nvPr/>
          </p:nvSpPr>
          <p:spPr bwMode="auto">
            <a:xfrm>
              <a:off x="4176" y="312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534544" name="Text Box 16"/>
          <p:cNvSpPr txBox="1">
            <a:spLocks noChangeArrowheads="1"/>
          </p:cNvSpPr>
          <p:nvPr/>
        </p:nvSpPr>
        <p:spPr bwMode="auto">
          <a:xfrm>
            <a:off x="5665788" y="4648200"/>
            <a:ext cx="2362200" cy="669925"/>
          </a:xfrm>
          <a:prstGeom prst="rect">
            <a:avLst/>
          </a:prstGeom>
          <a:solidFill>
            <a:srgbClr val="FFFFCC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>
            <a:spAutoFit/>
          </a:bodyPr>
          <a:lstStyle/>
          <a:p>
            <a:pPr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MTL_MATERIAL_TRANSACTIONS_TEMP</a:t>
            </a:r>
          </a:p>
        </p:txBody>
      </p:sp>
      <p:sp>
        <p:nvSpPr>
          <p:cNvPr id="534547" name="Text Box 19"/>
          <p:cNvSpPr txBox="1">
            <a:spLocks noChangeArrowheads="1"/>
          </p:cNvSpPr>
          <p:nvPr/>
        </p:nvSpPr>
        <p:spPr bwMode="auto">
          <a:xfrm>
            <a:off x="4903788" y="3962400"/>
            <a:ext cx="297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zh-TW" sz="20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WSH_PICK_SLIP_V </a:t>
            </a:r>
          </a:p>
        </p:txBody>
      </p:sp>
      <p:sp>
        <p:nvSpPr>
          <p:cNvPr id="534549" name="Line 21"/>
          <p:cNvSpPr>
            <a:spLocks noChangeShapeType="1"/>
          </p:cNvSpPr>
          <p:nvPr/>
        </p:nvSpPr>
        <p:spPr bwMode="auto">
          <a:xfrm>
            <a:off x="2160588" y="40386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4550" name="Line 22"/>
          <p:cNvSpPr>
            <a:spLocks noChangeShapeType="1"/>
          </p:cNvSpPr>
          <p:nvPr/>
        </p:nvSpPr>
        <p:spPr bwMode="auto">
          <a:xfrm>
            <a:off x="2160588" y="54102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4551" name="Text Box 23"/>
          <p:cNvSpPr txBox="1">
            <a:spLocks noChangeArrowheads="1"/>
          </p:cNvSpPr>
          <p:nvPr/>
        </p:nvSpPr>
        <p:spPr bwMode="auto">
          <a:xfrm>
            <a:off x="865188" y="4114800"/>
            <a:ext cx="1752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8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line_id</a:t>
            </a:r>
          </a:p>
        </p:txBody>
      </p:sp>
      <p:sp>
        <p:nvSpPr>
          <p:cNvPr id="534552" name="Text Box 24"/>
          <p:cNvSpPr txBox="1">
            <a:spLocks noChangeArrowheads="1"/>
          </p:cNvSpPr>
          <p:nvPr/>
        </p:nvSpPr>
        <p:spPr bwMode="auto">
          <a:xfrm>
            <a:off x="2008188" y="5410200"/>
            <a:ext cx="2819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8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Move_order_line_id</a:t>
            </a:r>
          </a:p>
        </p:txBody>
      </p:sp>
      <p:sp>
        <p:nvSpPr>
          <p:cNvPr id="534553" name="Text Box 25"/>
          <p:cNvSpPr txBox="1">
            <a:spLocks noChangeArrowheads="1"/>
          </p:cNvSpPr>
          <p:nvPr/>
        </p:nvSpPr>
        <p:spPr bwMode="auto">
          <a:xfrm>
            <a:off x="5665788" y="5349875"/>
            <a:ext cx="2362200" cy="669925"/>
          </a:xfrm>
          <a:prstGeom prst="rect">
            <a:avLst/>
          </a:prstGeom>
          <a:solidFill>
            <a:srgbClr val="FFFFCC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>
            <a:spAutoFit/>
          </a:bodyPr>
          <a:lstStyle/>
          <a:p>
            <a:pPr algn="l">
              <a:spcBef>
                <a:spcPct val="2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MTL_MATERIAL_TRANSACTIONS</a:t>
            </a:r>
          </a:p>
        </p:txBody>
      </p:sp>
      <p:sp>
        <p:nvSpPr>
          <p:cNvPr id="534555" name="Text Box 27"/>
          <p:cNvSpPr txBox="1">
            <a:spLocks noChangeArrowheads="1"/>
          </p:cNvSpPr>
          <p:nvPr/>
        </p:nvSpPr>
        <p:spPr bwMode="auto">
          <a:xfrm>
            <a:off x="3074988" y="3581400"/>
            <a:ext cx="152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8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line_id</a:t>
            </a:r>
          </a:p>
        </p:txBody>
      </p:sp>
      <p:sp>
        <p:nvSpPr>
          <p:cNvPr id="534556" name="Line 28"/>
          <p:cNvSpPr>
            <a:spLocks noChangeShapeType="1"/>
          </p:cNvSpPr>
          <p:nvPr/>
        </p:nvSpPr>
        <p:spPr bwMode="auto">
          <a:xfrm>
            <a:off x="3989388" y="2286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4557" name="Line 29"/>
          <p:cNvSpPr>
            <a:spLocks noChangeShapeType="1"/>
          </p:cNvSpPr>
          <p:nvPr/>
        </p:nvSpPr>
        <p:spPr bwMode="auto">
          <a:xfrm>
            <a:off x="3989388" y="2286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4558" name="Line 30"/>
          <p:cNvSpPr>
            <a:spLocks noChangeShapeType="1"/>
          </p:cNvSpPr>
          <p:nvPr/>
        </p:nvSpPr>
        <p:spPr bwMode="auto">
          <a:xfrm flipH="1">
            <a:off x="3455988" y="3505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4559" name="Text Box 31"/>
          <p:cNvSpPr txBox="1">
            <a:spLocks noChangeArrowheads="1"/>
          </p:cNvSpPr>
          <p:nvPr/>
        </p:nvSpPr>
        <p:spPr bwMode="auto">
          <a:xfrm>
            <a:off x="3532188" y="2422525"/>
            <a:ext cx="14478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8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Move_order_line_id</a:t>
            </a:r>
          </a:p>
        </p:txBody>
      </p:sp>
      <p:sp>
        <p:nvSpPr>
          <p:cNvPr id="534560" name="Line 32"/>
          <p:cNvSpPr>
            <a:spLocks noChangeShapeType="1"/>
          </p:cNvSpPr>
          <p:nvPr/>
        </p:nvSpPr>
        <p:spPr bwMode="auto">
          <a:xfrm>
            <a:off x="6580188" y="28194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4561" name="Text Box 33"/>
          <p:cNvSpPr txBox="1">
            <a:spLocks noChangeArrowheads="1"/>
          </p:cNvSpPr>
          <p:nvPr/>
        </p:nvSpPr>
        <p:spPr bwMode="auto">
          <a:xfrm>
            <a:off x="4903788" y="3200400"/>
            <a:ext cx="2819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8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Move_order_line_id</a:t>
            </a:r>
          </a:p>
        </p:txBody>
      </p:sp>
      <p:sp>
        <p:nvSpPr>
          <p:cNvPr id="534562" name="Line 34"/>
          <p:cNvSpPr>
            <a:spLocks noChangeShapeType="1"/>
          </p:cNvSpPr>
          <p:nvPr/>
        </p:nvSpPr>
        <p:spPr bwMode="auto">
          <a:xfrm flipV="1">
            <a:off x="4598988" y="51054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4563" name="Line 35"/>
          <p:cNvSpPr>
            <a:spLocks noChangeShapeType="1"/>
          </p:cNvSpPr>
          <p:nvPr/>
        </p:nvSpPr>
        <p:spPr bwMode="auto">
          <a:xfrm>
            <a:off x="4598988" y="541020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4564" name="Line 36"/>
          <p:cNvSpPr>
            <a:spLocks noChangeShapeType="1"/>
          </p:cNvSpPr>
          <p:nvPr/>
        </p:nvSpPr>
        <p:spPr bwMode="auto">
          <a:xfrm>
            <a:off x="4827588" y="22860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34565" name="Line 37"/>
          <p:cNvSpPr>
            <a:spLocks noChangeShapeType="1"/>
          </p:cNvSpPr>
          <p:nvPr/>
        </p:nvSpPr>
        <p:spPr bwMode="auto">
          <a:xfrm flipV="1">
            <a:off x="4827588" y="2057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BDDAD-9B35-4C62-8927-89A60AEC4BCB}" type="slidenum">
              <a:rPr lang="en-US" altLang="zh-TW"/>
              <a:pPr/>
              <a:t>49</a:t>
            </a:fld>
            <a:endParaRPr lang="en-US" altLang="zh-TW"/>
          </a:p>
        </p:txBody>
      </p:sp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76672"/>
            <a:ext cx="4681538" cy="864096"/>
          </a:xfrm>
        </p:spPr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Setup: Shipping </a:t>
            </a:r>
            <a:r>
              <a:rPr lang="en-US" altLang="zh-TW" sz="2800" dirty="0">
                <a:effectLst/>
                <a:latin typeface="微軟正黑體" pitchFamily="34" charset="-120"/>
                <a:ea typeface="微軟正黑體" pitchFamily="34" charset="-120"/>
              </a:rPr>
              <a:t>Parameters</a:t>
            </a:r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353623" cy="4536405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Shipping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Shipping Parameters</a:t>
            </a:r>
          </a:p>
          <a:p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901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3" y="1988841"/>
            <a:ext cx="6192688" cy="431200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客戶資料設定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3" y="1628800"/>
            <a:ext cx="8425631" cy="44644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客戶資料設定主要記錄客戶的名稱、客戶編號、統一編號、聯絡人電話、公司地址以及該地址用途。</a:t>
            </a:r>
          </a:p>
          <a:p>
            <a:pPr>
              <a:lnSpc>
                <a:spcPct val="110000"/>
              </a:lnSpc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Payment Term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」指客戶付款條件。</a:t>
            </a:r>
          </a:p>
          <a:p>
            <a:pPr>
              <a:lnSpc>
                <a:spcPct val="110000"/>
              </a:lnSpc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Business purpose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」指客戶地址的業務用途為出貨地址、收款地址、寄發對帳單地址及催收地址等。</a:t>
            </a:r>
          </a:p>
          <a:p>
            <a:pPr>
              <a:lnSpc>
                <a:spcPct val="110000"/>
              </a:lnSpc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Payment Method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」指客戶付款方式，如電匯、支票或信用狀。</a:t>
            </a:r>
          </a:p>
          <a:p>
            <a:pPr>
              <a:lnSpc>
                <a:spcPct val="110000"/>
              </a:lnSpc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Tax Code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」指銷項稅名，如應稅、零稅及免稅。</a:t>
            </a:r>
          </a:p>
          <a:p>
            <a:pPr>
              <a:lnSpc>
                <a:spcPct val="110000"/>
              </a:lnSpc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 「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Salesperson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」指負責該客戶之業務人員。</a:t>
            </a:r>
          </a:p>
          <a:p>
            <a:pPr>
              <a:lnSpc>
                <a:spcPct val="110000"/>
              </a:lnSpc>
              <a:buFontTx/>
              <a:buNone/>
            </a:pP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8DBFF-044A-4EEC-9E7C-208717C7C1FB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664"/>
            <a:ext cx="4681538" cy="936104"/>
          </a:xfrm>
        </p:spPr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Setup: Pick Release Rule</a:t>
            </a:r>
            <a:endParaRPr lang="en-US" altLang="zh-TW" sz="280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Shipping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Picking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Define Release Rule Form</a:t>
            </a:r>
          </a:p>
          <a:p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912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348880"/>
            <a:ext cx="6337076" cy="404091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BD6AC-8A64-4FE1-AB54-AF9DECCECD66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664"/>
            <a:ext cx="4681538" cy="1008112"/>
          </a:xfrm>
        </p:spPr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Setup: Define Shipping Roles</a:t>
            </a:r>
            <a:endParaRPr lang="en-US" altLang="zh-TW" sz="280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92227" name="AutoShape 3"/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Shipping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Picking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Grants and Role Definitions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Define Roles</a:t>
            </a:r>
          </a:p>
          <a:p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9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420888"/>
            <a:ext cx="4176762" cy="402878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  <p:cxnSp>
        <p:nvCxnSpPr>
          <p:cNvPr id="7" name="直線接點 6"/>
          <p:cNvCxnSpPr/>
          <p:nvPr/>
        </p:nvCxnSpPr>
        <p:spPr bwMode="auto">
          <a:xfrm>
            <a:off x="827584" y="2996952"/>
            <a:ext cx="5688632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字方塊 8"/>
          <p:cNvSpPr txBox="1"/>
          <p:nvPr/>
        </p:nvSpPr>
        <p:spPr>
          <a:xfrm>
            <a:off x="4355976" y="256490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WSH_ROLES</a:t>
            </a:r>
            <a:endParaRPr lang="zh-TW" altLang="en-US" sz="18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203848" y="558924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WSH_LOOKUPS/</a:t>
            </a:r>
          </a:p>
          <a:p>
            <a:r>
              <a:rPr lang="en-US" altLang="zh-TW" sz="18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WSH_ROLE_PRIVILEGES</a:t>
            </a:r>
            <a:endParaRPr lang="zh-TW" altLang="en-US" sz="18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0997D-1D90-40F6-88C8-E6984403AD7E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76672"/>
            <a:ext cx="4681538" cy="864096"/>
          </a:xfrm>
        </p:spPr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Setup: Grant Shipping Roles</a:t>
            </a:r>
            <a:endParaRPr lang="en-US" altLang="zh-TW" sz="280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3" y="1556792"/>
            <a:ext cx="8425631" cy="4824958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Shipping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Picking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Grants and Role Definitions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Grants</a:t>
            </a:r>
          </a:p>
          <a:p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932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8155" y="2420888"/>
            <a:ext cx="5761833" cy="3816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D39925-2F23-4BA7-BA99-B0B20A203324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出貨計劃</a:t>
            </a:r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-Lines/LPNs</a:t>
            </a:r>
          </a:p>
        </p:txBody>
      </p:sp>
      <p:pic>
        <p:nvPicPr>
          <p:cNvPr id="1925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060848"/>
            <a:ext cx="7632774" cy="406304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  <p:sp>
        <p:nvSpPr>
          <p:cNvPr id="19251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Shipping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Transactions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(T) Lines/LPNs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78458-FFB6-4CE1-9DD1-65BB8D7AE141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出貨計劃</a:t>
            </a:r>
            <a:r>
              <a:rPr lang="en-US" altLang="zh-TW">
                <a:effectLst/>
                <a:latin typeface="微軟正黑體" pitchFamily="34" charset="-120"/>
                <a:ea typeface="微軟正黑體" pitchFamily="34" charset="-120"/>
              </a:rPr>
              <a:t>-Delivery</a:t>
            </a:r>
          </a:p>
        </p:txBody>
      </p:sp>
      <p:sp>
        <p:nvSpPr>
          <p:cNvPr id="19354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Path: (OM) Shipping </a:t>
            </a:r>
            <a:r>
              <a:rPr lang="en-US" altLang="en-US" b="1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 Transactions </a:t>
            </a:r>
            <a:r>
              <a:rPr lang="en-US" altLang="en-US" b="1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(t)Delivery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9354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060848"/>
            <a:ext cx="7207404" cy="383661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9872-188B-421E-A97D-C841D047D2E8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664"/>
            <a:ext cx="4681538" cy="936104"/>
          </a:xfrm>
        </p:spPr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出貨計劃</a:t>
            </a:r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-Path by Stop</a:t>
            </a:r>
          </a:p>
        </p:txBody>
      </p:sp>
      <p:sp>
        <p:nvSpPr>
          <p:cNvPr id="19456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9551" y="1628800"/>
            <a:ext cx="8353623" cy="47529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Shipping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Transactions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(T) Path by Stop</a:t>
            </a:r>
          </a:p>
        </p:txBody>
      </p:sp>
      <p:pic>
        <p:nvPicPr>
          <p:cNvPr id="761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704856" cy="41060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C11C6-716B-41BD-99AB-705E3A82E1C8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664"/>
            <a:ext cx="4681538" cy="864096"/>
          </a:xfrm>
        </p:spPr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出貨計劃</a:t>
            </a:r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-Path by Trip</a:t>
            </a:r>
          </a:p>
        </p:txBody>
      </p:sp>
      <p:sp>
        <p:nvSpPr>
          <p:cNvPr id="19559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67543" y="1484784"/>
            <a:ext cx="8425631" cy="4896966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Shipping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Transactions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(T) Path by Trip</a:t>
            </a:r>
          </a:p>
        </p:txBody>
      </p:sp>
      <p:pic>
        <p:nvPicPr>
          <p:cNvPr id="762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7704856" cy="409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13B1D-2DF9-475F-9307-BBFC54C7F5B7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664"/>
            <a:ext cx="4681538" cy="936104"/>
          </a:xfrm>
        </p:spPr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Transact </a:t>
            </a:r>
            <a:r>
              <a:rPr lang="en-US" altLang="zh-TW" sz="2800" dirty="0">
                <a:effectLst/>
                <a:latin typeface="微軟正黑體" pitchFamily="34" charset="-120"/>
                <a:ea typeface="微軟正黑體" pitchFamily="34" charset="-120"/>
              </a:rPr>
              <a:t>Move Order</a:t>
            </a:r>
          </a:p>
        </p:txBody>
      </p:sp>
      <p:pic>
        <p:nvPicPr>
          <p:cNvPr id="19866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170764"/>
            <a:ext cx="6552728" cy="407041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  <p:sp>
        <p:nvSpPr>
          <p:cNvPr id="198667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(Inventory)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Move Orders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Transact Move Orders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10057-34EF-4CC8-8333-9C5125454194}" type="slidenum">
              <a:rPr lang="en-US" altLang="zh-TW"/>
              <a:pPr/>
              <a:t>58</a:t>
            </a:fld>
            <a:endParaRPr lang="en-US" altLang="zh-TW"/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Transact </a:t>
            </a:r>
            <a:r>
              <a:rPr lang="en-US" altLang="zh-TW" sz="2800" dirty="0">
                <a:effectLst/>
                <a:latin typeface="微軟正黑體" pitchFamily="34" charset="-120"/>
                <a:ea typeface="微軟正黑體" pitchFamily="34" charset="-120"/>
              </a:rPr>
              <a:t>Move Order</a:t>
            </a:r>
          </a:p>
        </p:txBody>
      </p:sp>
      <p:pic>
        <p:nvPicPr>
          <p:cNvPr id="1996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276872"/>
            <a:ext cx="7200799" cy="381996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  <p:sp>
        <p:nvSpPr>
          <p:cNvPr id="19968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Path: (OM) Inventory → Move Orders → Transact Move Orders → (B) View/Update Allocations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C6BF1-DAC3-44BA-BD89-B7E30ACED15E}" type="slidenum">
              <a:rPr lang="en-US" altLang="zh-TW"/>
              <a:pPr/>
              <a:t>59</a:t>
            </a:fld>
            <a:endParaRPr lang="en-US" altLang="zh-TW"/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Ship Confirm</a:t>
            </a:r>
            <a:endParaRPr lang="zh-TW" altLang="en-US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639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742111" cy="44881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4" y="558209"/>
            <a:ext cx="4714876" cy="584775"/>
          </a:xfrm>
          <a:noFill/>
          <a:ln/>
        </p:spPr>
        <p:txBody>
          <a:bodyPr wrap="square" anchor="t">
            <a:spAutoFit/>
          </a:bodyPr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客戶資料基本架構</a:t>
            </a:r>
          </a:p>
        </p:txBody>
      </p:sp>
      <p:sp>
        <p:nvSpPr>
          <p:cNvPr id="435203" name="Oval 3"/>
          <p:cNvSpPr>
            <a:spLocks noChangeArrowheads="1"/>
          </p:cNvSpPr>
          <p:nvPr/>
        </p:nvSpPr>
        <p:spPr bwMode="auto">
          <a:xfrm>
            <a:off x="4110038" y="1844824"/>
            <a:ext cx="1831975" cy="5603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204" name="Oval 4"/>
          <p:cNvSpPr>
            <a:spLocks noChangeArrowheads="1"/>
          </p:cNvSpPr>
          <p:nvPr/>
        </p:nvSpPr>
        <p:spPr bwMode="auto">
          <a:xfrm>
            <a:off x="1238250" y="4149824"/>
            <a:ext cx="1185863" cy="12954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205" name="Oval 5"/>
          <p:cNvSpPr>
            <a:spLocks noChangeArrowheads="1"/>
          </p:cNvSpPr>
          <p:nvPr/>
        </p:nvSpPr>
        <p:spPr bwMode="auto">
          <a:xfrm>
            <a:off x="3276600" y="2606824"/>
            <a:ext cx="1287463" cy="12954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741863" y="2779862"/>
            <a:ext cx="565150" cy="627062"/>
            <a:chOff x="2704" y="1280"/>
            <a:chExt cx="356" cy="395"/>
          </a:xfrm>
        </p:grpSpPr>
        <p:sp>
          <p:nvSpPr>
            <p:cNvPr id="435207" name="Rectangle 7"/>
            <p:cNvSpPr>
              <a:spLocks noChangeArrowheads="1"/>
            </p:cNvSpPr>
            <p:nvPr/>
          </p:nvSpPr>
          <p:spPr bwMode="auto">
            <a:xfrm>
              <a:off x="2704" y="1574"/>
              <a:ext cx="344" cy="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08" name="Freeform 8"/>
            <p:cNvSpPr>
              <a:spLocks/>
            </p:cNvSpPr>
            <p:nvPr/>
          </p:nvSpPr>
          <p:spPr bwMode="auto">
            <a:xfrm>
              <a:off x="2971" y="1475"/>
              <a:ext cx="86" cy="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" y="15"/>
                </a:cxn>
                <a:cxn ang="0">
                  <a:pos x="40" y="16"/>
                </a:cxn>
                <a:cxn ang="0">
                  <a:pos x="42" y="18"/>
                </a:cxn>
                <a:cxn ang="0">
                  <a:pos x="45" y="21"/>
                </a:cxn>
                <a:cxn ang="0">
                  <a:pos x="48" y="25"/>
                </a:cxn>
                <a:cxn ang="0">
                  <a:pos x="51" y="29"/>
                </a:cxn>
                <a:cxn ang="0">
                  <a:pos x="54" y="33"/>
                </a:cxn>
                <a:cxn ang="0">
                  <a:pos x="56" y="36"/>
                </a:cxn>
                <a:cxn ang="0">
                  <a:pos x="56" y="37"/>
                </a:cxn>
                <a:cxn ang="0">
                  <a:pos x="58" y="39"/>
                </a:cxn>
                <a:cxn ang="0">
                  <a:pos x="61" y="43"/>
                </a:cxn>
                <a:cxn ang="0">
                  <a:pos x="66" y="49"/>
                </a:cxn>
                <a:cxn ang="0">
                  <a:pos x="70" y="55"/>
                </a:cxn>
                <a:cxn ang="0">
                  <a:pos x="75" y="61"/>
                </a:cxn>
                <a:cxn ang="0">
                  <a:pos x="80" y="67"/>
                </a:cxn>
                <a:cxn ang="0">
                  <a:pos x="83" y="71"/>
                </a:cxn>
                <a:cxn ang="0">
                  <a:pos x="85" y="73"/>
                </a:cxn>
                <a:cxn ang="0">
                  <a:pos x="68" y="73"/>
                </a:cxn>
                <a:cxn ang="0">
                  <a:pos x="21" y="32"/>
                </a:cxn>
                <a:cxn ang="0">
                  <a:pos x="0" y="23"/>
                </a:cxn>
                <a:cxn ang="0">
                  <a:pos x="0" y="0"/>
                </a:cxn>
              </a:cxnLst>
              <a:rect l="0" t="0" r="r" b="b"/>
              <a:pathLst>
                <a:path w="86" h="74">
                  <a:moveTo>
                    <a:pt x="0" y="0"/>
                  </a:moveTo>
                  <a:lnTo>
                    <a:pt x="40" y="15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1" y="29"/>
                  </a:lnTo>
                  <a:lnTo>
                    <a:pt x="54" y="33"/>
                  </a:lnTo>
                  <a:lnTo>
                    <a:pt x="56" y="36"/>
                  </a:lnTo>
                  <a:lnTo>
                    <a:pt x="56" y="37"/>
                  </a:lnTo>
                  <a:lnTo>
                    <a:pt x="58" y="39"/>
                  </a:lnTo>
                  <a:lnTo>
                    <a:pt x="61" y="43"/>
                  </a:lnTo>
                  <a:lnTo>
                    <a:pt x="66" y="49"/>
                  </a:lnTo>
                  <a:lnTo>
                    <a:pt x="70" y="55"/>
                  </a:lnTo>
                  <a:lnTo>
                    <a:pt x="75" y="61"/>
                  </a:lnTo>
                  <a:lnTo>
                    <a:pt x="80" y="67"/>
                  </a:lnTo>
                  <a:lnTo>
                    <a:pt x="83" y="71"/>
                  </a:lnTo>
                  <a:lnTo>
                    <a:pt x="85" y="73"/>
                  </a:lnTo>
                  <a:lnTo>
                    <a:pt x="68" y="73"/>
                  </a:lnTo>
                  <a:lnTo>
                    <a:pt x="21" y="32"/>
                  </a:lnTo>
                  <a:lnTo>
                    <a:pt x="0" y="2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09" name="Freeform 9"/>
            <p:cNvSpPr>
              <a:spLocks/>
            </p:cNvSpPr>
            <p:nvPr/>
          </p:nvSpPr>
          <p:spPr bwMode="auto">
            <a:xfrm>
              <a:off x="2804" y="1508"/>
              <a:ext cx="223" cy="57"/>
            </a:xfrm>
            <a:custGeom>
              <a:avLst/>
              <a:gdLst/>
              <a:ahLst/>
              <a:cxnLst>
                <a:cxn ang="0">
                  <a:pos x="222" y="28"/>
                </a:cxn>
                <a:cxn ang="0">
                  <a:pos x="222" y="22"/>
                </a:cxn>
                <a:cxn ang="0">
                  <a:pos x="215" y="20"/>
                </a:cxn>
                <a:cxn ang="0">
                  <a:pos x="215" y="13"/>
                </a:cxn>
                <a:cxn ang="0">
                  <a:pos x="209" y="11"/>
                </a:cxn>
                <a:cxn ang="0">
                  <a:pos x="209" y="6"/>
                </a:cxn>
                <a:cxn ang="0">
                  <a:pos x="204" y="4"/>
                </a:cxn>
                <a:cxn ang="0">
                  <a:pos x="204" y="0"/>
                </a:cxn>
                <a:cxn ang="0">
                  <a:pos x="204" y="0"/>
                </a:cxn>
                <a:cxn ang="0">
                  <a:pos x="203" y="0"/>
                </a:cxn>
                <a:cxn ang="0">
                  <a:pos x="202" y="0"/>
                </a:cxn>
                <a:cxn ang="0">
                  <a:pos x="200" y="0"/>
                </a:cxn>
                <a:cxn ang="0">
                  <a:pos x="198" y="0"/>
                </a:cxn>
                <a:cxn ang="0">
                  <a:pos x="197" y="0"/>
                </a:cxn>
                <a:cxn ang="0">
                  <a:pos x="195" y="0"/>
                </a:cxn>
                <a:cxn ang="0">
                  <a:pos x="194" y="0"/>
                </a:cxn>
                <a:cxn ang="0">
                  <a:pos x="0" y="16"/>
                </a:cxn>
                <a:cxn ang="0">
                  <a:pos x="13" y="56"/>
                </a:cxn>
                <a:cxn ang="0">
                  <a:pos x="222" y="28"/>
                </a:cxn>
              </a:cxnLst>
              <a:rect l="0" t="0" r="r" b="b"/>
              <a:pathLst>
                <a:path w="223" h="57">
                  <a:moveTo>
                    <a:pt x="222" y="28"/>
                  </a:moveTo>
                  <a:lnTo>
                    <a:pt x="222" y="22"/>
                  </a:lnTo>
                  <a:lnTo>
                    <a:pt x="215" y="20"/>
                  </a:lnTo>
                  <a:lnTo>
                    <a:pt x="215" y="13"/>
                  </a:lnTo>
                  <a:lnTo>
                    <a:pt x="209" y="11"/>
                  </a:lnTo>
                  <a:lnTo>
                    <a:pt x="209" y="6"/>
                  </a:lnTo>
                  <a:lnTo>
                    <a:pt x="204" y="4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03" y="0"/>
                  </a:lnTo>
                  <a:lnTo>
                    <a:pt x="202" y="0"/>
                  </a:lnTo>
                  <a:lnTo>
                    <a:pt x="200" y="0"/>
                  </a:lnTo>
                  <a:lnTo>
                    <a:pt x="198" y="0"/>
                  </a:lnTo>
                  <a:lnTo>
                    <a:pt x="197" y="0"/>
                  </a:lnTo>
                  <a:lnTo>
                    <a:pt x="195" y="0"/>
                  </a:lnTo>
                  <a:lnTo>
                    <a:pt x="194" y="0"/>
                  </a:lnTo>
                  <a:lnTo>
                    <a:pt x="0" y="16"/>
                  </a:lnTo>
                  <a:lnTo>
                    <a:pt x="13" y="56"/>
                  </a:lnTo>
                  <a:lnTo>
                    <a:pt x="222" y="28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10" name="Freeform 10"/>
            <p:cNvSpPr>
              <a:spLocks/>
            </p:cNvSpPr>
            <p:nvPr/>
          </p:nvSpPr>
          <p:spPr bwMode="auto">
            <a:xfrm>
              <a:off x="2721" y="1315"/>
              <a:ext cx="67" cy="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"/>
                </a:cxn>
                <a:cxn ang="0">
                  <a:pos x="66" y="58"/>
                </a:cxn>
                <a:cxn ang="0">
                  <a:pos x="65" y="36"/>
                </a:cxn>
                <a:cxn ang="0">
                  <a:pos x="0" y="0"/>
                </a:cxn>
              </a:cxnLst>
              <a:rect l="0" t="0" r="r" b="b"/>
              <a:pathLst>
                <a:path w="67" h="59">
                  <a:moveTo>
                    <a:pt x="0" y="0"/>
                  </a:moveTo>
                  <a:lnTo>
                    <a:pt x="0" y="17"/>
                  </a:lnTo>
                  <a:lnTo>
                    <a:pt x="66" y="58"/>
                  </a:lnTo>
                  <a:lnTo>
                    <a:pt x="65" y="36"/>
                  </a:lnTo>
                  <a:lnTo>
                    <a:pt x="0" y="0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11" name="Freeform 11"/>
            <p:cNvSpPr>
              <a:spLocks/>
            </p:cNvSpPr>
            <p:nvPr/>
          </p:nvSpPr>
          <p:spPr bwMode="auto">
            <a:xfrm>
              <a:off x="2718" y="1281"/>
              <a:ext cx="146" cy="63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0" y="33"/>
                </a:cxn>
                <a:cxn ang="0">
                  <a:pos x="54" y="62"/>
                </a:cxn>
                <a:cxn ang="0">
                  <a:pos x="145" y="25"/>
                </a:cxn>
                <a:cxn ang="0">
                  <a:pos x="86" y="0"/>
                </a:cxn>
              </a:cxnLst>
              <a:rect l="0" t="0" r="r" b="b"/>
              <a:pathLst>
                <a:path w="146" h="63">
                  <a:moveTo>
                    <a:pt x="86" y="0"/>
                  </a:moveTo>
                  <a:lnTo>
                    <a:pt x="0" y="33"/>
                  </a:lnTo>
                  <a:lnTo>
                    <a:pt x="54" y="62"/>
                  </a:lnTo>
                  <a:lnTo>
                    <a:pt x="145" y="25"/>
                  </a:lnTo>
                  <a:lnTo>
                    <a:pt x="86" y="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12" name="Freeform 12"/>
            <p:cNvSpPr>
              <a:spLocks/>
            </p:cNvSpPr>
            <p:nvPr/>
          </p:nvSpPr>
          <p:spPr bwMode="auto">
            <a:xfrm>
              <a:off x="2804" y="1280"/>
              <a:ext cx="70" cy="28"/>
            </a:xfrm>
            <a:custGeom>
              <a:avLst/>
              <a:gdLst/>
              <a:ahLst/>
              <a:cxnLst>
                <a:cxn ang="0">
                  <a:pos x="69" y="23"/>
                </a:cxn>
                <a:cxn ang="0">
                  <a:pos x="0" y="0"/>
                </a:cxn>
                <a:cxn ang="0">
                  <a:pos x="60" y="27"/>
                </a:cxn>
                <a:cxn ang="0">
                  <a:pos x="69" y="23"/>
                </a:cxn>
              </a:cxnLst>
              <a:rect l="0" t="0" r="r" b="b"/>
              <a:pathLst>
                <a:path w="70" h="28">
                  <a:moveTo>
                    <a:pt x="69" y="23"/>
                  </a:moveTo>
                  <a:lnTo>
                    <a:pt x="0" y="0"/>
                  </a:lnTo>
                  <a:lnTo>
                    <a:pt x="60" y="27"/>
                  </a:lnTo>
                  <a:lnTo>
                    <a:pt x="69" y="23"/>
                  </a:lnTo>
                </a:path>
              </a:pathLst>
            </a:custGeom>
            <a:solidFill>
              <a:srgbClr val="00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13" name="Freeform 13"/>
            <p:cNvSpPr>
              <a:spLocks/>
            </p:cNvSpPr>
            <p:nvPr/>
          </p:nvSpPr>
          <p:spPr bwMode="auto">
            <a:xfrm>
              <a:off x="2769" y="1296"/>
              <a:ext cx="238" cy="56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114" y="0"/>
                </a:cxn>
                <a:cxn ang="0">
                  <a:pos x="221" y="33"/>
                </a:cxn>
                <a:cxn ang="0">
                  <a:pos x="237" y="40"/>
                </a:cxn>
                <a:cxn ang="0">
                  <a:pos x="125" y="8"/>
                </a:cxn>
                <a:cxn ang="0">
                  <a:pos x="17" y="55"/>
                </a:cxn>
                <a:cxn ang="0">
                  <a:pos x="0" y="46"/>
                </a:cxn>
              </a:cxnLst>
              <a:rect l="0" t="0" r="r" b="b"/>
              <a:pathLst>
                <a:path w="238" h="56">
                  <a:moveTo>
                    <a:pt x="0" y="46"/>
                  </a:moveTo>
                  <a:lnTo>
                    <a:pt x="114" y="0"/>
                  </a:lnTo>
                  <a:lnTo>
                    <a:pt x="221" y="33"/>
                  </a:lnTo>
                  <a:lnTo>
                    <a:pt x="237" y="40"/>
                  </a:lnTo>
                  <a:lnTo>
                    <a:pt x="125" y="8"/>
                  </a:lnTo>
                  <a:lnTo>
                    <a:pt x="17" y="55"/>
                  </a:lnTo>
                  <a:lnTo>
                    <a:pt x="0" y="46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14" name="Freeform 14"/>
            <p:cNvSpPr>
              <a:spLocks/>
            </p:cNvSpPr>
            <p:nvPr/>
          </p:nvSpPr>
          <p:spPr bwMode="auto">
            <a:xfrm>
              <a:off x="2721" y="1335"/>
              <a:ext cx="94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0"/>
                </a:cxn>
                <a:cxn ang="0">
                  <a:pos x="93" y="244"/>
                </a:cxn>
                <a:cxn ang="0">
                  <a:pos x="92" y="237"/>
                </a:cxn>
                <a:cxn ang="0">
                  <a:pos x="78" y="184"/>
                </a:cxn>
                <a:cxn ang="0">
                  <a:pos x="55" y="165"/>
                </a:cxn>
                <a:cxn ang="0">
                  <a:pos x="56" y="32"/>
                </a:cxn>
                <a:cxn ang="0">
                  <a:pos x="0" y="0"/>
                </a:cxn>
              </a:cxnLst>
              <a:rect l="0" t="0" r="r" b="b"/>
              <a:pathLst>
                <a:path w="94" h="245">
                  <a:moveTo>
                    <a:pt x="0" y="0"/>
                  </a:moveTo>
                  <a:lnTo>
                    <a:pt x="0" y="170"/>
                  </a:lnTo>
                  <a:lnTo>
                    <a:pt x="93" y="244"/>
                  </a:lnTo>
                  <a:lnTo>
                    <a:pt x="92" y="237"/>
                  </a:lnTo>
                  <a:lnTo>
                    <a:pt x="78" y="184"/>
                  </a:lnTo>
                  <a:lnTo>
                    <a:pt x="55" y="165"/>
                  </a:lnTo>
                  <a:lnTo>
                    <a:pt x="56" y="32"/>
                  </a:lnTo>
                  <a:lnTo>
                    <a:pt x="0" y="0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15" name="Freeform 15"/>
            <p:cNvSpPr>
              <a:spLocks/>
            </p:cNvSpPr>
            <p:nvPr/>
          </p:nvSpPr>
          <p:spPr bwMode="auto">
            <a:xfrm>
              <a:off x="2787" y="1341"/>
              <a:ext cx="217" cy="31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30"/>
                </a:cxn>
                <a:cxn ang="0">
                  <a:pos x="216" y="14"/>
                </a:cxn>
                <a:cxn ang="0">
                  <a:pos x="216" y="0"/>
                </a:cxn>
                <a:cxn ang="0">
                  <a:pos x="0" y="11"/>
                </a:cxn>
              </a:cxnLst>
              <a:rect l="0" t="0" r="r" b="b"/>
              <a:pathLst>
                <a:path w="217" h="31">
                  <a:moveTo>
                    <a:pt x="0" y="11"/>
                  </a:moveTo>
                  <a:lnTo>
                    <a:pt x="0" y="30"/>
                  </a:lnTo>
                  <a:lnTo>
                    <a:pt x="216" y="14"/>
                  </a:lnTo>
                  <a:lnTo>
                    <a:pt x="216" y="0"/>
                  </a:lnTo>
                  <a:lnTo>
                    <a:pt x="0" y="11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16" name="Freeform 16"/>
            <p:cNvSpPr>
              <a:spLocks/>
            </p:cNvSpPr>
            <p:nvPr/>
          </p:nvSpPr>
          <p:spPr bwMode="auto">
            <a:xfrm>
              <a:off x="2777" y="1358"/>
              <a:ext cx="206" cy="15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1" y="12"/>
                </a:cxn>
                <a:cxn ang="0">
                  <a:pos x="205" y="0"/>
                </a:cxn>
                <a:cxn ang="0">
                  <a:pos x="204" y="119"/>
                </a:cxn>
                <a:cxn ang="0">
                  <a:pos x="196" y="120"/>
                </a:cxn>
                <a:cxn ang="0">
                  <a:pos x="196" y="136"/>
                </a:cxn>
                <a:cxn ang="0">
                  <a:pos x="20" y="152"/>
                </a:cxn>
                <a:cxn ang="0">
                  <a:pos x="8" y="142"/>
                </a:cxn>
                <a:cxn ang="0">
                  <a:pos x="0" y="142"/>
                </a:cxn>
                <a:cxn ang="0">
                  <a:pos x="0" y="10"/>
                </a:cxn>
              </a:cxnLst>
              <a:rect l="0" t="0" r="r" b="b"/>
              <a:pathLst>
                <a:path w="206" h="153">
                  <a:moveTo>
                    <a:pt x="0" y="10"/>
                  </a:moveTo>
                  <a:lnTo>
                    <a:pt x="11" y="12"/>
                  </a:lnTo>
                  <a:lnTo>
                    <a:pt x="205" y="0"/>
                  </a:lnTo>
                  <a:lnTo>
                    <a:pt x="204" y="119"/>
                  </a:lnTo>
                  <a:lnTo>
                    <a:pt x="196" y="120"/>
                  </a:lnTo>
                  <a:lnTo>
                    <a:pt x="196" y="136"/>
                  </a:lnTo>
                  <a:lnTo>
                    <a:pt x="20" y="152"/>
                  </a:lnTo>
                  <a:lnTo>
                    <a:pt x="8" y="142"/>
                  </a:lnTo>
                  <a:lnTo>
                    <a:pt x="0" y="142"/>
                  </a:lnTo>
                  <a:lnTo>
                    <a:pt x="0" y="10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17" name="Freeform 17"/>
            <p:cNvSpPr>
              <a:spLocks/>
            </p:cNvSpPr>
            <p:nvPr/>
          </p:nvSpPr>
          <p:spPr bwMode="auto">
            <a:xfrm>
              <a:off x="2975" y="1476"/>
              <a:ext cx="85" cy="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0"/>
                </a:cxn>
                <a:cxn ang="0">
                  <a:pos x="40" y="11"/>
                </a:cxn>
                <a:cxn ang="0">
                  <a:pos x="84" y="72"/>
                </a:cxn>
                <a:cxn ang="0">
                  <a:pos x="77" y="73"/>
                </a:cxn>
                <a:cxn ang="0">
                  <a:pos x="35" y="14"/>
                </a:cxn>
                <a:cxn ang="0">
                  <a:pos x="0" y="0"/>
                </a:cxn>
              </a:cxnLst>
              <a:rect l="0" t="0" r="r" b="b"/>
              <a:pathLst>
                <a:path w="85" h="74">
                  <a:moveTo>
                    <a:pt x="0" y="0"/>
                  </a:moveTo>
                  <a:lnTo>
                    <a:pt x="7" y="0"/>
                  </a:lnTo>
                  <a:lnTo>
                    <a:pt x="40" y="11"/>
                  </a:lnTo>
                  <a:lnTo>
                    <a:pt x="84" y="72"/>
                  </a:lnTo>
                  <a:lnTo>
                    <a:pt x="77" y="73"/>
                  </a:lnTo>
                  <a:lnTo>
                    <a:pt x="35" y="14"/>
                  </a:lnTo>
                  <a:lnTo>
                    <a:pt x="0" y="0"/>
                  </a:lnTo>
                </a:path>
              </a:pathLst>
            </a:custGeom>
            <a:solidFill>
              <a:srgbClr val="8DD98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18" name="Freeform 18"/>
            <p:cNvSpPr>
              <a:spLocks/>
            </p:cNvSpPr>
            <p:nvPr/>
          </p:nvSpPr>
          <p:spPr bwMode="auto">
            <a:xfrm>
              <a:off x="2853" y="1415"/>
              <a:ext cx="73" cy="91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90"/>
                </a:cxn>
                <a:cxn ang="0">
                  <a:pos x="71" y="83"/>
                </a:cxn>
                <a:cxn ang="0">
                  <a:pos x="72" y="0"/>
                </a:cxn>
                <a:cxn ang="0">
                  <a:pos x="0" y="4"/>
                </a:cxn>
              </a:cxnLst>
              <a:rect l="0" t="0" r="r" b="b"/>
              <a:pathLst>
                <a:path w="73" h="91">
                  <a:moveTo>
                    <a:pt x="0" y="4"/>
                  </a:moveTo>
                  <a:lnTo>
                    <a:pt x="0" y="90"/>
                  </a:lnTo>
                  <a:lnTo>
                    <a:pt x="71" y="83"/>
                  </a:lnTo>
                  <a:lnTo>
                    <a:pt x="72" y="0"/>
                  </a:lnTo>
                  <a:lnTo>
                    <a:pt x="0" y="4"/>
                  </a:lnTo>
                </a:path>
              </a:pathLst>
            </a:custGeom>
            <a:solidFill>
              <a:srgbClr val="8DD98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19" name="Freeform 19"/>
            <p:cNvSpPr>
              <a:spLocks/>
            </p:cNvSpPr>
            <p:nvPr/>
          </p:nvSpPr>
          <p:spPr bwMode="auto">
            <a:xfrm>
              <a:off x="2864" y="1418"/>
              <a:ext cx="54" cy="2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23"/>
                </a:cxn>
                <a:cxn ang="0">
                  <a:pos x="53" y="18"/>
                </a:cxn>
                <a:cxn ang="0">
                  <a:pos x="53" y="0"/>
                </a:cxn>
                <a:cxn ang="0">
                  <a:pos x="0" y="3"/>
                </a:cxn>
              </a:cxnLst>
              <a:rect l="0" t="0" r="r" b="b"/>
              <a:pathLst>
                <a:path w="54" h="24">
                  <a:moveTo>
                    <a:pt x="0" y="3"/>
                  </a:moveTo>
                  <a:lnTo>
                    <a:pt x="0" y="23"/>
                  </a:lnTo>
                  <a:lnTo>
                    <a:pt x="53" y="18"/>
                  </a:lnTo>
                  <a:lnTo>
                    <a:pt x="53" y="0"/>
                  </a:lnTo>
                  <a:lnTo>
                    <a:pt x="0" y="3"/>
                  </a:lnTo>
                </a:path>
              </a:pathLst>
            </a:custGeom>
            <a:solidFill>
              <a:srgbClr val="49C24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20" name="Freeform 20"/>
            <p:cNvSpPr>
              <a:spLocks/>
            </p:cNvSpPr>
            <p:nvPr/>
          </p:nvSpPr>
          <p:spPr bwMode="auto">
            <a:xfrm>
              <a:off x="2864" y="1444"/>
              <a:ext cx="27" cy="60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26" y="0"/>
                </a:cxn>
                <a:cxn ang="0">
                  <a:pos x="25" y="56"/>
                </a:cxn>
                <a:cxn ang="0">
                  <a:pos x="0" y="59"/>
                </a:cxn>
                <a:cxn ang="0">
                  <a:pos x="0" y="3"/>
                </a:cxn>
                <a:cxn ang="0">
                  <a:pos x="1" y="1"/>
                </a:cxn>
              </a:cxnLst>
              <a:rect l="0" t="0" r="r" b="b"/>
              <a:pathLst>
                <a:path w="27" h="60">
                  <a:moveTo>
                    <a:pt x="1" y="1"/>
                  </a:moveTo>
                  <a:lnTo>
                    <a:pt x="26" y="0"/>
                  </a:lnTo>
                  <a:lnTo>
                    <a:pt x="25" y="56"/>
                  </a:lnTo>
                  <a:lnTo>
                    <a:pt x="0" y="59"/>
                  </a:lnTo>
                  <a:lnTo>
                    <a:pt x="0" y="3"/>
                  </a:lnTo>
                  <a:lnTo>
                    <a:pt x="1" y="1"/>
                  </a:lnTo>
                </a:path>
              </a:pathLst>
            </a:custGeom>
            <a:solidFill>
              <a:srgbClr val="49C24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21" name="Freeform 21"/>
            <p:cNvSpPr>
              <a:spLocks/>
            </p:cNvSpPr>
            <p:nvPr/>
          </p:nvSpPr>
          <p:spPr bwMode="auto">
            <a:xfrm>
              <a:off x="2892" y="1443"/>
              <a:ext cx="25" cy="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4" y="0"/>
                </a:cxn>
                <a:cxn ang="0">
                  <a:pos x="23" y="55"/>
                </a:cxn>
                <a:cxn ang="0">
                  <a:pos x="0" y="58"/>
                </a:cxn>
                <a:cxn ang="0">
                  <a:pos x="0" y="1"/>
                </a:cxn>
              </a:cxnLst>
              <a:rect l="0" t="0" r="r" b="b"/>
              <a:pathLst>
                <a:path w="25" h="59">
                  <a:moveTo>
                    <a:pt x="0" y="1"/>
                  </a:moveTo>
                  <a:lnTo>
                    <a:pt x="24" y="0"/>
                  </a:lnTo>
                  <a:lnTo>
                    <a:pt x="23" y="55"/>
                  </a:lnTo>
                  <a:lnTo>
                    <a:pt x="0" y="58"/>
                  </a:lnTo>
                  <a:lnTo>
                    <a:pt x="0" y="1"/>
                  </a:lnTo>
                </a:path>
              </a:pathLst>
            </a:custGeom>
            <a:solidFill>
              <a:srgbClr val="49C24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22" name="Freeform 22"/>
            <p:cNvSpPr>
              <a:spLocks/>
            </p:cNvSpPr>
            <p:nvPr/>
          </p:nvSpPr>
          <p:spPr bwMode="auto">
            <a:xfrm>
              <a:off x="2797" y="1493"/>
              <a:ext cx="213" cy="32"/>
            </a:xfrm>
            <a:custGeom>
              <a:avLst/>
              <a:gdLst/>
              <a:ahLst/>
              <a:cxnLst>
                <a:cxn ang="0">
                  <a:pos x="12" y="31"/>
                </a:cxn>
                <a:cxn ang="0">
                  <a:pos x="212" y="13"/>
                </a:cxn>
                <a:cxn ang="0">
                  <a:pos x="177" y="0"/>
                </a:cxn>
                <a:cxn ang="0">
                  <a:pos x="0" y="15"/>
                </a:cxn>
                <a:cxn ang="0">
                  <a:pos x="10" y="25"/>
                </a:cxn>
                <a:cxn ang="0">
                  <a:pos x="12" y="31"/>
                </a:cxn>
              </a:cxnLst>
              <a:rect l="0" t="0" r="r" b="b"/>
              <a:pathLst>
                <a:path w="213" h="32">
                  <a:moveTo>
                    <a:pt x="12" y="31"/>
                  </a:moveTo>
                  <a:lnTo>
                    <a:pt x="212" y="13"/>
                  </a:lnTo>
                  <a:lnTo>
                    <a:pt x="177" y="0"/>
                  </a:lnTo>
                  <a:lnTo>
                    <a:pt x="0" y="15"/>
                  </a:lnTo>
                  <a:lnTo>
                    <a:pt x="10" y="25"/>
                  </a:lnTo>
                  <a:lnTo>
                    <a:pt x="12" y="31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23" name="Freeform 23"/>
            <p:cNvSpPr>
              <a:spLocks/>
            </p:cNvSpPr>
            <p:nvPr/>
          </p:nvSpPr>
          <p:spPr bwMode="auto">
            <a:xfrm>
              <a:off x="2815" y="1534"/>
              <a:ext cx="237" cy="4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11" y="0"/>
                </a:cxn>
                <a:cxn ang="0">
                  <a:pos x="236" y="15"/>
                </a:cxn>
                <a:cxn ang="0">
                  <a:pos x="5" y="43"/>
                </a:cxn>
                <a:cxn ang="0">
                  <a:pos x="0" y="21"/>
                </a:cxn>
              </a:cxnLst>
              <a:rect l="0" t="0" r="r" b="b"/>
              <a:pathLst>
                <a:path w="237" h="44">
                  <a:moveTo>
                    <a:pt x="0" y="21"/>
                  </a:moveTo>
                  <a:lnTo>
                    <a:pt x="211" y="0"/>
                  </a:lnTo>
                  <a:lnTo>
                    <a:pt x="236" y="15"/>
                  </a:lnTo>
                  <a:lnTo>
                    <a:pt x="5" y="43"/>
                  </a:lnTo>
                  <a:lnTo>
                    <a:pt x="0" y="21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24" name="Freeform 24"/>
            <p:cNvSpPr>
              <a:spLocks/>
            </p:cNvSpPr>
            <p:nvPr/>
          </p:nvSpPr>
          <p:spPr bwMode="auto">
            <a:xfrm>
              <a:off x="2813" y="1519"/>
              <a:ext cx="207" cy="25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00" y="0"/>
                </a:cxn>
                <a:cxn ang="0">
                  <a:pos x="206" y="3"/>
                </a:cxn>
                <a:cxn ang="0">
                  <a:pos x="1" y="24"/>
                </a:cxn>
                <a:cxn ang="0">
                  <a:pos x="0" y="19"/>
                </a:cxn>
              </a:cxnLst>
              <a:rect l="0" t="0" r="r" b="b"/>
              <a:pathLst>
                <a:path w="207" h="25">
                  <a:moveTo>
                    <a:pt x="0" y="19"/>
                  </a:moveTo>
                  <a:lnTo>
                    <a:pt x="200" y="0"/>
                  </a:lnTo>
                  <a:lnTo>
                    <a:pt x="206" y="3"/>
                  </a:lnTo>
                  <a:lnTo>
                    <a:pt x="1" y="24"/>
                  </a:lnTo>
                  <a:lnTo>
                    <a:pt x="0" y="19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25" name="Freeform 25"/>
            <p:cNvSpPr>
              <a:spLocks/>
            </p:cNvSpPr>
            <p:nvPr/>
          </p:nvSpPr>
          <p:spPr bwMode="auto">
            <a:xfrm>
              <a:off x="2808" y="1510"/>
              <a:ext cx="206" cy="2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00" y="0"/>
                </a:cxn>
                <a:cxn ang="0">
                  <a:pos x="205" y="3"/>
                </a:cxn>
                <a:cxn ang="0">
                  <a:pos x="4" y="24"/>
                </a:cxn>
                <a:cxn ang="0">
                  <a:pos x="0" y="18"/>
                </a:cxn>
              </a:cxnLst>
              <a:rect l="0" t="0" r="r" b="b"/>
              <a:pathLst>
                <a:path w="206" h="25">
                  <a:moveTo>
                    <a:pt x="0" y="18"/>
                  </a:moveTo>
                  <a:lnTo>
                    <a:pt x="200" y="0"/>
                  </a:lnTo>
                  <a:lnTo>
                    <a:pt x="205" y="3"/>
                  </a:lnTo>
                  <a:lnTo>
                    <a:pt x="4" y="24"/>
                  </a:lnTo>
                  <a:lnTo>
                    <a:pt x="0" y="18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26" name="Freeform 26"/>
            <p:cNvSpPr>
              <a:spLocks/>
            </p:cNvSpPr>
            <p:nvPr/>
          </p:nvSpPr>
          <p:spPr bwMode="auto">
            <a:xfrm>
              <a:off x="2717" y="1330"/>
              <a:ext cx="71" cy="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70" y="44"/>
                </a:cxn>
                <a:cxn ang="0">
                  <a:pos x="69" y="40"/>
                </a:cxn>
                <a:cxn ang="0">
                  <a:pos x="0" y="0"/>
                </a:cxn>
              </a:cxnLst>
              <a:rect l="0" t="0" r="r" b="b"/>
              <a:pathLst>
                <a:path w="71" h="45">
                  <a:moveTo>
                    <a:pt x="0" y="0"/>
                  </a:moveTo>
                  <a:lnTo>
                    <a:pt x="0" y="4"/>
                  </a:lnTo>
                  <a:lnTo>
                    <a:pt x="70" y="44"/>
                  </a:lnTo>
                  <a:lnTo>
                    <a:pt x="69" y="40"/>
                  </a:lnTo>
                  <a:lnTo>
                    <a:pt x="0" y="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27" name="Freeform 27"/>
            <p:cNvSpPr>
              <a:spLocks/>
            </p:cNvSpPr>
            <p:nvPr/>
          </p:nvSpPr>
          <p:spPr bwMode="auto">
            <a:xfrm>
              <a:off x="2815" y="1525"/>
              <a:ext cx="211" cy="27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04" y="0"/>
                </a:cxn>
                <a:cxn ang="0">
                  <a:pos x="210" y="4"/>
                </a:cxn>
                <a:cxn ang="0">
                  <a:pos x="1" y="26"/>
                </a:cxn>
                <a:cxn ang="0">
                  <a:pos x="0" y="21"/>
                </a:cxn>
              </a:cxnLst>
              <a:rect l="0" t="0" r="r" b="b"/>
              <a:pathLst>
                <a:path w="211" h="27">
                  <a:moveTo>
                    <a:pt x="0" y="21"/>
                  </a:moveTo>
                  <a:lnTo>
                    <a:pt x="204" y="0"/>
                  </a:lnTo>
                  <a:lnTo>
                    <a:pt x="210" y="4"/>
                  </a:lnTo>
                  <a:lnTo>
                    <a:pt x="1" y="26"/>
                  </a:lnTo>
                  <a:lnTo>
                    <a:pt x="0" y="21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28" name="Freeform 28"/>
            <p:cNvSpPr>
              <a:spLocks/>
            </p:cNvSpPr>
            <p:nvPr/>
          </p:nvSpPr>
          <p:spPr bwMode="auto">
            <a:xfrm>
              <a:off x="2782" y="1305"/>
              <a:ext cx="225" cy="47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112" y="0"/>
                </a:cxn>
                <a:cxn ang="0">
                  <a:pos x="224" y="32"/>
                </a:cxn>
                <a:cxn ang="0">
                  <a:pos x="216" y="33"/>
                </a:cxn>
                <a:cxn ang="0">
                  <a:pos x="0" y="46"/>
                </a:cxn>
              </a:cxnLst>
              <a:rect l="0" t="0" r="r" b="b"/>
              <a:pathLst>
                <a:path w="225" h="47">
                  <a:moveTo>
                    <a:pt x="0" y="46"/>
                  </a:moveTo>
                  <a:lnTo>
                    <a:pt x="112" y="0"/>
                  </a:lnTo>
                  <a:lnTo>
                    <a:pt x="224" y="32"/>
                  </a:lnTo>
                  <a:lnTo>
                    <a:pt x="216" y="33"/>
                  </a:lnTo>
                  <a:lnTo>
                    <a:pt x="0" y="46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29" name="Freeform 29"/>
            <p:cNvSpPr>
              <a:spLocks/>
            </p:cNvSpPr>
            <p:nvPr/>
          </p:nvSpPr>
          <p:spPr bwMode="auto">
            <a:xfrm>
              <a:off x="2787" y="1337"/>
              <a:ext cx="220" cy="19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8"/>
                </a:cxn>
                <a:cxn ang="0">
                  <a:pos x="219" y="3"/>
                </a:cxn>
                <a:cxn ang="0">
                  <a:pos x="219" y="0"/>
                </a:cxn>
                <a:cxn ang="0">
                  <a:pos x="0" y="12"/>
                </a:cxn>
              </a:cxnLst>
              <a:rect l="0" t="0" r="r" b="b"/>
              <a:pathLst>
                <a:path w="220" h="19">
                  <a:moveTo>
                    <a:pt x="0" y="12"/>
                  </a:moveTo>
                  <a:lnTo>
                    <a:pt x="0" y="18"/>
                  </a:lnTo>
                  <a:lnTo>
                    <a:pt x="219" y="3"/>
                  </a:lnTo>
                  <a:lnTo>
                    <a:pt x="219" y="0"/>
                  </a:lnTo>
                  <a:lnTo>
                    <a:pt x="0" y="12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30" name="Freeform 30"/>
            <p:cNvSpPr>
              <a:spLocks/>
            </p:cNvSpPr>
            <p:nvPr/>
          </p:nvSpPr>
          <p:spPr bwMode="auto">
            <a:xfrm>
              <a:off x="2717" y="1314"/>
              <a:ext cx="70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69" y="41"/>
                </a:cxn>
                <a:cxn ang="0">
                  <a:pos x="69" y="35"/>
                </a:cxn>
                <a:cxn ang="0">
                  <a:pos x="0" y="0"/>
                </a:cxn>
              </a:cxnLst>
              <a:rect l="0" t="0" r="r" b="b"/>
              <a:pathLst>
                <a:path w="70" h="42">
                  <a:moveTo>
                    <a:pt x="0" y="0"/>
                  </a:moveTo>
                  <a:lnTo>
                    <a:pt x="0" y="2"/>
                  </a:lnTo>
                  <a:lnTo>
                    <a:pt x="69" y="41"/>
                  </a:lnTo>
                  <a:lnTo>
                    <a:pt x="69" y="35"/>
                  </a:lnTo>
                  <a:lnTo>
                    <a:pt x="0" y="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31" name="Freeform 31"/>
            <p:cNvSpPr>
              <a:spLocks/>
            </p:cNvSpPr>
            <p:nvPr/>
          </p:nvSpPr>
          <p:spPr bwMode="auto">
            <a:xfrm>
              <a:off x="2816" y="1507"/>
              <a:ext cx="23" cy="17"/>
            </a:xfrm>
            <a:custGeom>
              <a:avLst/>
              <a:gdLst/>
              <a:ahLst/>
              <a:cxnLst>
                <a:cxn ang="0">
                  <a:pos x="11" y="16"/>
                </a:cxn>
                <a:cxn ang="0">
                  <a:pos x="13" y="16"/>
                </a:cxn>
                <a:cxn ang="0">
                  <a:pos x="15" y="15"/>
                </a:cxn>
                <a:cxn ang="0">
                  <a:pos x="17" y="14"/>
                </a:cxn>
                <a:cxn ang="0">
                  <a:pos x="18" y="13"/>
                </a:cxn>
                <a:cxn ang="0">
                  <a:pos x="19" y="12"/>
                </a:cxn>
                <a:cxn ang="0">
                  <a:pos x="21" y="10"/>
                </a:cxn>
                <a:cxn ang="0">
                  <a:pos x="21" y="9"/>
                </a:cxn>
                <a:cxn ang="0">
                  <a:pos x="22" y="7"/>
                </a:cxn>
                <a:cxn ang="0">
                  <a:pos x="21" y="5"/>
                </a:cxn>
                <a:cxn ang="0">
                  <a:pos x="21" y="4"/>
                </a:cxn>
                <a:cxn ang="0">
                  <a:pos x="19" y="3"/>
                </a:cxn>
                <a:cxn ang="0">
                  <a:pos x="18" y="2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8" y="16"/>
                </a:cxn>
                <a:cxn ang="0">
                  <a:pos x="11" y="16"/>
                </a:cxn>
              </a:cxnLst>
              <a:rect l="0" t="0" r="r" b="b"/>
              <a:pathLst>
                <a:path w="23" h="17">
                  <a:moveTo>
                    <a:pt x="11" y="16"/>
                  </a:moveTo>
                  <a:lnTo>
                    <a:pt x="13" y="16"/>
                  </a:lnTo>
                  <a:lnTo>
                    <a:pt x="15" y="15"/>
                  </a:lnTo>
                  <a:lnTo>
                    <a:pt x="17" y="14"/>
                  </a:lnTo>
                  <a:lnTo>
                    <a:pt x="18" y="13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1" y="9"/>
                  </a:lnTo>
                  <a:lnTo>
                    <a:pt x="22" y="7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19" y="3"/>
                  </a:lnTo>
                  <a:lnTo>
                    <a:pt x="18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3" y="14"/>
                  </a:lnTo>
                  <a:lnTo>
                    <a:pt x="4" y="15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1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32" name="Freeform 32"/>
            <p:cNvSpPr>
              <a:spLocks/>
            </p:cNvSpPr>
            <p:nvPr/>
          </p:nvSpPr>
          <p:spPr bwMode="auto">
            <a:xfrm>
              <a:off x="2816" y="1382"/>
              <a:ext cx="23" cy="132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1" y="130"/>
                </a:cxn>
                <a:cxn ang="0">
                  <a:pos x="0" y="131"/>
                </a:cxn>
                <a:cxn ang="0">
                  <a:pos x="0" y="0"/>
                </a:cxn>
                <a:cxn ang="0">
                  <a:pos x="22" y="0"/>
                </a:cxn>
              </a:cxnLst>
              <a:rect l="0" t="0" r="r" b="b"/>
              <a:pathLst>
                <a:path w="23" h="132">
                  <a:moveTo>
                    <a:pt x="22" y="0"/>
                  </a:moveTo>
                  <a:lnTo>
                    <a:pt x="21" y="130"/>
                  </a:lnTo>
                  <a:lnTo>
                    <a:pt x="0" y="131"/>
                  </a:lnTo>
                  <a:lnTo>
                    <a:pt x="0" y="0"/>
                  </a:lnTo>
                  <a:lnTo>
                    <a:pt x="22" y="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33" name="Freeform 33"/>
            <p:cNvSpPr>
              <a:spLocks/>
            </p:cNvSpPr>
            <p:nvPr/>
          </p:nvSpPr>
          <p:spPr bwMode="auto">
            <a:xfrm>
              <a:off x="2817" y="1370"/>
              <a:ext cx="22" cy="17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14"/>
                </a:cxn>
                <a:cxn ang="0">
                  <a:pos x="0" y="16"/>
                </a:cxn>
                <a:cxn ang="0">
                  <a:pos x="0" y="1"/>
                </a:cxn>
                <a:cxn ang="0">
                  <a:pos x="21" y="0"/>
                </a:cxn>
              </a:cxnLst>
              <a:rect l="0" t="0" r="r" b="b"/>
              <a:pathLst>
                <a:path w="22" h="17">
                  <a:moveTo>
                    <a:pt x="21" y="0"/>
                  </a:moveTo>
                  <a:lnTo>
                    <a:pt x="21" y="14"/>
                  </a:lnTo>
                  <a:lnTo>
                    <a:pt x="0" y="16"/>
                  </a:lnTo>
                  <a:lnTo>
                    <a:pt x="0" y="1"/>
                  </a:lnTo>
                  <a:lnTo>
                    <a:pt x="21" y="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34" name="Freeform 34"/>
            <p:cNvSpPr>
              <a:spLocks/>
            </p:cNvSpPr>
            <p:nvPr/>
          </p:nvSpPr>
          <p:spPr bwMode="auto">
            <a:xfrm>
              <a:off x="2811" y="1370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5"/>
                </a:cxn>
                <a:cxn ang="0">
                  <a:pos x="11" y="15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1"/>
                </a:cxn>
                <a:cxn ang="0">
                  <a:pos x="15" y="11"/>
                </a:cxn>
                <a:cxn ang="0">
                  <a:pos x="16" y="9"/>
                </a:cxn>
                <a:cxn ang="0">
                  <a:pos x="16" y="7"/>
                </a:cxn>
                <a:cxn ang="0">
                  <a:pos x="16" y="6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5"/>
                  </a:lnTo>
                  <a:lnTo>
                    <a:pt x="11" y="15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5" y="11"/>
                  </a:lnTo>
                  <a:lnTo>
                    <a:pt x="16" y="9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1" y="12"/>
                  </a:lnTo>
                  <a:lnTo>
                    <a:pt x="2" y="13"/>
                  </a:lnTo>
                  <a:lnTo>
                    <a:pt x="3" y="14"/>
                  </a:lnTo>
                  <a:lnTo>
                    <a:pt x="4" y="15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35" name="Freeform 35"/>
            <p:cNvSpPr>
              <a:spLocks/>
            </p:cNvSpPr>
            <p:nvPr/>
          </p:nvSpPr>
          <p:spPr bwMode="auto">
            <a:xfrm>
              <a:off x="2833" y="1369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6"/>
                </a:cxn>
                <a:cxn ang="0">
                  <a:pos x="11" y="15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2"/>
                </a:cxn>
                <a:cxn ang="0">
                  <a:pos x="15" y="10"/>
                </a:cxn>
                <a:cxn ang="0">
                  <a:pos x="16" y="9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6"/>
                  </a:lnTo>
                  <a:lnTo>
                    <a:pt x="11" y="15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5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3"/>
                  </a:lnTo>
                  <a:lnTo>
                    <a:pt x="3" y="14"/>
                  </a:lnTo>
                  <a:lnTo>
                    <a:pt x="4" y="15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36" name="Freeform 36"/>
            <p:cNvSpPr>
              <a:spLocks/>
            </p:cNvSpPr>
            <p:nvPr/>
          </p:nvSpPr>
          <p:spPr bwMode="auto">
            <a:xfrm>
              <a:off x="2813" y="1371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10" y="16"/>
                </a:cxn>
                <a:cxn ang="0">
                  <a:pos x="11" y="16"/>
                </a:cxn>
                <a:cxn ang="0">
                  <a:pos x="13" y="15"/>
                </a:cxn>
                <a:cxn ang="0">
                  <a:pos x="14" y="14"/>
                </a:cxn>
                <a:cxn ang="0">
                  <a:pos x="15" y="13"/>
                </a:cxn>
                <a:cxn ang="0">
                  <a:pos x="16" y="11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5"/>
                </a:cxn>
                <a:cxn ang="0">
                  <a:pos x="4" y="16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10" y="16"/>
                  </a:lnTo>
                  <a:lnTo>
                    <a:pt x="11" y="16"/>
                  </a:lnTo>
                  <a:lnTo>
                    <a:pt x="13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5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37" name="Freeform 37"/>
            <p:cNvSpPr>
              <a:spLocks/>
            </p:cNvSpPr>
            <p:nvPr/>
          </p:nvSpPr>
          <p:spPr bwMode="auto">
            <a:xfrm>
              <a:off x="2814" y="1373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1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6" y="7"/>
                </a:cxn>
                <a:cxn ang="0">
                  <a:pos x="14" y="5"/>
                </a:cxn>
                <a:cxn ang="0">
                  <a:pos x="14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2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6" y="7"/>
                  </a:lnTo>
                  <a:lnTo>
                    <a:pt x="14" y="5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2" y="13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38" name="Freeform 38"/>
            <p:cNvSpPr>
              <a:spLocks/>
            </p:cNvSpPr>
            <p:nvPr/>
          </p:nvSpPr>
          <p:spPr bwMode="auto">
            <a:xfrm>
              <a:off x="2834" y="1371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10" y="16"/>
                </a:cxn>
                <a:cxn ang="0">
                  <a:pos x="11" y="15"/>
                </a:cxn>
                <a:cxn ang="0">
                  <a:pos x="13" y="14"/>
                </a:cxn>
                <a:cxn ang="0">
                  <a:pos x="14" y="13"/>
                </a:cxn>
                <a:cxn ang="0">
                  <a:pos x="15" y="12"/>
                </a:cxn>
                <a:cxn ang="0">
                  <a:pos x="16" y="11"/>
                </a:cxn>
                <a:cxn ang="0">
                  <a:pos x="16" y="9"/>
                </a:cxn>
                <a:cxn ang="0">
                  <a:pos x="16" y="7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5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10" y="16"/>
                  </a:lnTo>
                  <a:lnTo>
                    <a:pt x="11" y="15"/>
                  </a:lnTo>
                  <a:lnTo>
                    <a:pt x="13" y="14"/>
                  </a:lnTo>
                  <a:lnTo>
                    <a:pt x="14" y="13"/>
                  </a:lnTo>
                  <a:lnTo>
                    <a:pt x="15" y="1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39" name="Freeform 39"/>
            <p:cNvSpPr>
              <a:spLocks/>
            </p:cNvSpPr>
            <p:nvPr/>
          </p:nvSpPr>
          <p:spPr bwMode="auto">
            <a:xfrm>
              <a:off x="2835" y="1372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6"/>
                </a:cxn>
                <a:cxn ang="0">
                  <a:pos x="10" y="16"/>
                </a:cxn>
                <a:cxn ang="0">
                  <a:pos x="12" y="14"/>
                </a:cxn>
                <a:cxn ang="0">
                  <a:pos x="13" y="14"/>
                </a:cxn>
                <a:cxn ang="0">
                  <a:pos x="14" y="13"/>
                </a:cxn>
                <a:cxn ang="0">
                  <a:pos x="14" y="11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4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1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6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3" y="14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6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4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2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40" name="Freeform 40"/>
            <p:cNvSpPr>
              <a:spLocks/>
            </p:cNvSpPr>
            <p:nvPr/>
          </p:nvSpPr>
          <p:spPr bwMode="auto">
            <a:xfrm>
              <a:off x="2942" y="1498"/>
              <a:ext cx="23" cy="17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3" y="16"/>
                </a:cxn>
                <a:cxn ang="0">
                  <a:pos x="15" y="15"/>
                </a:cxn>
                <a:cxn ang="0">
                  <a:pos x="17" y="14"/>
                </a:cxn>
                <a:cxn ang="0">
                  <a:pos x="18" y="13"/>
                </a:cxn>
                <a:cxn ang="0">
                  <a:pos x="20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2" y="7"/>
                </a:cxn>
                <a:cxn ang="0">
                  <a:pos x="21" y="5"/>
                </a:cxn>
                <a:cxn ang="0">
                  <a:pos x="21" y="4"/>
                </a:cxn>
                <a:cxn ang="0">
                  <a:pos x="20" y="3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2"/>
                </a:cxn>
                <a:cxn ang="0">
                  <a:pos x="3" y="14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8" y="16"/>
                </a:cxn>
                <a:cxn ang="0">
                  <a:pos x="10" y="16"/>
                </a:cxn>
              </a:cxnLst>
              <a:rect l="0" t="0" r="r" b="b"/>
              <a:pathLst>
                <a:path w="23" h="17">
                  <a:moveTo>
                    <a:pt x="10" y="16"/>
                  </a:moveTo>
                  <a:lnTo>
                    <a:pt x="13" y="16"/>
                  </a:lnTo>
                  <a:lnTo>
                    <a:pt x="15" y="15"/>
                  </a:lnTo>
                  <a:lnTo>
                    <a:pt x="17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2" y="7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20" y="3"/>
                  </a:lnTo>
                  <a:lnTo>
                    <a:pt x="18" y="1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3" y="14"/>
                  </a:lnTo>
                  <a:lnTo>
                    <a:pt x="4" y="15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0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41" name="Freeform 41"/>
            <p:cNvSpPr>
              <a:spLocks/>
            </p:cNvSpPr>
            <p:nvPr/>
          </p:nvSpPr>
          <p:spPr bwMode="auto">
            <a:xfrm>
              <a:off x="2941" y="1373"/>
              <a:ext cx="24" cy="13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2" y="130"/>
                </a:cxn>
                <a:cxn ang="0">
                  <a:pos x="0" y="131"/>
                </a:cxn>
                <a:cxn ang="0">
                  <a:pos x="0" y="0"/>
                </a:cxn>
                <a:cxn ang="0">
                  <a:pos x="23" y="0"/>
                </a:cxn>
              </a:cxnLst>
              <a:rect l="0" t="0" r="r" b="b"/>
              <a:pathLst>
                <a:path w="24" h="132">
                  <a:moveTo>
                    <a:pt x="23" y="0"/>
                  </a:moveTo>
                  <a:lnTo>
                    <a:pt x="22" y="130"/>
                  </a:lnTo>
                  <a:lnTo>
                    <a:pt x="0" y="131"/>
                  </a:lnTo>
                  <a:lnTo>
                    <a:pt x="0" y="0"/>
                  </a:lnTo>
                  <a:lnTo>
                    <a:pt x="23" y="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42" name="Freeform 42"/>
            <p:cNvSpPr>
              <a:spLocks/>
            </p:cNvSpPr>
            <p:nvPr/>
          </p:nvSpPr>
          <p:spPr bwMode="auto">
            <a:xfrm>
              <a:off x="2942" y="1361"/>
              <a:ext cx="23" cy="1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14"/>
                </a:cxn>
                <a:cxn ang="0">
                  <a:pos x="0" y="16"/>
                </a:cxn>
                <a:cxn ang="0">
                  <a:pos x="0" y="1"/>
                </a:cxn>
                <a:cxn ang="0">
                  <a:pos x="22" y="0"/>
                </a:cxn>
              </a:cxnLst>
              <a:rect l="0" t="0" r="r" b="b"/>
              <a:pathLst>
                <a:path w="23" h="17">
                  <a:moveTo>
                    <a:pt x="22" y="0"/>
                  </a:moveTo>
                  <a:lnTo>
                    <a:pt x="22" y="14"/>
                  </a:lnTo>
                  <a:lnTo>
                    <a:pt x="0" y="16"/>
                  </a:lnTo>
                  <a:lnTo>
                    <a:pt x="0" y="1"/>
                  </a:lnTo>
                  <a:lnTo>
                    <a:pt x="22" y="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43" name="Freeform 43"/>
            <p:cNvSpPr>
              <a:spLocks/>
            </p:cNvSpPr>
            <p:nvPr/>
          </p:nvSpPr>
          <p:spPr bwMode="auto">
            <a:xfrm>
              <a:off x="2936" y="1361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5"/>
                </a:cxn>
                <a:cxn ang="0">
                  <a:pos x="11" y="15"/>
                </a:cxn>
                <a:cxn ang="0">
                  <a:pos x="12" y="13"/>
                </a:cxn>
                <a:cxn ang="0">
                  <a:pos x="13" y="13"/>
                </a:cxn>
                <a:cxn ang="0">
                  <a:pos x="14" y="11"/>
                </a:cxn>
                <a:cxn ang="0">
                  <a:pos x="15" y="10"/>
                </a:cxn>
                <a:cxn ang="0">
                  <a:pos x="15" y="9"/>
                </a:cxn>
                <a:cxn ang="0">
                  <a:pos x="16" y="7"/>
                </a:cxn>
                <a:cxn ang="0">
                  <a:pos x="15" y="6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4" y="15"/>
                </a:cxn>
                <a:cxn ang="0">
                  <a:pos x="6" y="15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5"/>
                  </a:lnTo>
                  <a:lnTo>
                    <a:pt x="11" y="15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1" y="12"/>
                  </a:lnTo>
                  <a:lnTo>
                    <a:pt x="2" y="13"/>
                  </a:lnTo>
                  <a:lnTo>
                    <a:pt x="3" y="14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44" name="Freeform 44"/>
            <p:cNvSpPr>
              <a:spLocks/>
            </p:cNvSpPr>
            <p:nvPr/>
          </p:nvSpPr>
          <p:spPr bwMode="auto">
            <a:xfrm>
              <a:off x="2959" y="1360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6"/>
                </a:cxn>
                <a:cxn ang="0">
                  <a:pos x="11" y="15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2"/>
                </a:cxn>
                <a:cxn ang="0">
                  <a:pos x="15" y="10"/>
                </a:cxn>
                <a:cxn ang="0">
                  <a:pos x="15" y="9"/>
                </a:cxn>
                <a:cxn ang="0">
                  <a:pos x="16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3"/>
                </a:cxn>
                <a:cxn ang="0">
                  <a:pos x="4" y="14"/>
                </a:cxn>
                <a:cxn ang="0">
                  <a:pos x="5" y="15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6"/>
                  </a:lnTo>
                  <a:lnTo>
                    <a:pt x="11" y="15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6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2"/>
                  </a:lnTo>
                  <a:lnTo>
                    <a:pt x="2" y="13"/>
                  </a:lnTo>
                  <a:lnTo>
                    <a:pt x="4" y="14"/>
                  </a:lnTo>
                  <a:lnTo>
                    <a:pt x="5" y="15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45" name="Freeform 45"/>
            <p:cNvSpPr>
              <a:spLocks/>
            </p:cNvSpPr>
            <p:nvPr/>
          </p:nvSpPr>
          <p:spPr bwMode="auto">
            <a:xfrm>
              <a:off x="2938" y="1362"/>
              <a:ext cx="17" cy="17"/>
            </a:xfrm>
            <a:custGeom>
              <a:avLst/>
              <a:gdLst/>
              <a:ahLst/>
              <a:cxnLst>
                <a:cxn ang="0">
                  <a:pos x="7" y="16"/>
                </a:cxn>
                <a:cxn ang="0">
                  <a:pos x="9" y="16"/>
                </a:cxn>
                <a:cxn ang="0">
                  <a:pos x="10" y="16"/>
                </a:cxn>
                <a:cxn ang="0">
                  <a:pos x="12" y="15"/>
                </a:cxn>
                <a:cxn ang="0">
                  <a:pos x="13" y="14"/>
                </a:cxn>
                <a:cxn ang="0">
                  <a:pos x="14" y="12"/>
                </a:cxn>
                <a:cxn ang="0">
                  <a:pos x="15" y="11"/>
                </a:cxn>
                <a:cxn ang="0">
                  <a:pos x="15" y="10"/>
                </a:cxn>
                <a:cxn ang="0">
                  <a:pos x="16" y="8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2" y="15"/>
                </a:cxn>
                <a:cxn ang="0">
                  <a:pos x="4" y="16"/>
                </a:cxn>
                <a:cxn ang="0">
                  <a:pos x="5" y="16"/>
                </a:cxn>
                <a:cxn ang="0">
                  <a:pos x="7" y="16"/>
                </a:cxn>
              </a:cxnLst>
              <a:rect l="0" t="0" r="r" b="b"/>
              <a:pathLst>
                <a:path w="17" h="17">
                  <a:moveTo>
                    <a:pt x="7" y="16"/>
                  </a:moveTo>
                  <a:lnTo>
                    <a:pt x="9" y="16"/>
                  </a:lnTo>
                  <a:lnTo>
                    <a:pt x="10" y="16"/>
                  </a:lnTo>
                  <a:lnTo>
                    <a:pt x="12" y="15"/>
                  </a:lnTo>
                  <a:lnTo>
                    <a:pt x="13" y="14"/>
                  </a:lnTo>
                  <a:lnTo>
                    <a:pt x="14" y="12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2" y="15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7" y="16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46" name="Freeform 46"/>
            <p:cNvSpPr>
              <a:spLocks/>
            </p:cNvSpPr>
            <p:nvPr/>
          </p:nvSpPr>
          <p:spPr bwMode="auto">
            <a:xfrm>
              <a:off x="2939" y="1364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1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6" y="7"/>
                </a:cxn>
                <a:cxn ang="0">
                  <a:pos x="16" y="5"/>
                </a:cxn>
                <a:cxn ang="0">
                  <a:pos x="14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1" y="8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2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7"/>
                  </a:lnTo>
                  <a:lnTo>
                    <a:pt x="1" y="8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2" y="13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47" name="Freeform 47"/>
            <p:cNvSpPr>
              <a:spLocks/>
            </p:cNvSpPr>
            <p:nvPr/>
          </p:nvSpPr>
          <p:spPr bwMode="auto">
            <a:xfrm>
              <a:off x="2959" y="1362"/>
              <a:ext cx="17" cy="17"/>
            </a:xfrm>
            <a:custGeom>
              <a:avLst/>
              <a:gdLst/>
              <a:ahLst/>
              <a:cxnLst>
                <a:cxn ang="0">
                  <a:pos x="7" y="16"/>
                </a:cxn>
                <a:cxn ang="0">
                  <a:pos x="9" y="16"/>
                </a:cxn>
                <a:cxn ang="0">
                  <a:pos x="10" y="15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2"/>
                </a:cxn>
                <a:cxn ang="0">
                  <a:pos x="15" y="11"/>
                </a:cxn>
                <a:cxn ang="0">
                  <a:pos x="15" y="9"/>
                </a:cxn>
                <a:cxn ang="0">
                  <a:pos x="16" y="7"/>
                </a:cxn>
                <a:cxn ang="0">
                  <a:pos x="15" y="6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5"/>
                </a:cxn>
                <a:cxn ang="0">
                  <a:pos x="4" y="15"/>
                </a:cxn>
                <a:cxn ang="0">
                  <a:pos x="5" y="16"/>
                </a:cxn>
                <a:cxn ang="0">
                  <a:pos x="7" y="16"/>
                </a:cxn>
              </a:cxnLst>
              <a:rect l="0" t="0" r="r" b="b"/>
              <a:pathLst>
                <a:path w="17" h="17">
                  <a:moveTo>
                    <a:pt x="7" y="16"/>
                  </a:moveTo>
                  <a:lnTo>
                    <a:pt x="9" y="16"/>
                  </a:lnTo>
                  <a:lnTo>
                    <a:pt x="10" y="15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5" y="16"/>
                  </a:lnTo>
                  <a:lnTo>
                    <a:pt x="7" y="16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48" name="Freeform 48"/>
            <p:cNvSpPr>
              <a:spLocks/>
            </p:cNvSpPr>
            <p:nvPr/>
          </p:nvSpPr>
          <p:spPr bwMode="auto">
            <a:xfrm>
              <a:off x="2961" y="1363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6"/>
                </a:cxn>
                <a:cxn ang="0">
                  <a:pos x="10" y="16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3"/>
                </a:cxn>
                <a:cxn ang="0">
                  <a:pos x="14" y="11"/>
                </a:cxn>
                <a:cxn ang="0">
                  <a:pos x="16" y="10"/>
                </a:cxn>
                <a:cxn ang="0">
                  <a:pos x="16" y="7"/>
                </a:cxn>
                <a:cxn ang="0">
                  <a:pos x="16" y="5"/>
                </a:cxn>
                <a:cxn ang="0">
                  <a:pos x="14" y="4"/>
                </a:cxn>
                <a:cxn ang="0">
                  <a:pos x="14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1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6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2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49" name="Freeform 49"/>
            <p:cNvSpPr>
              <a:spLocks/>
            </p:cNvSpPr>
            <p:nvPr/>
          </p:nvSpPr>
          <p:spPr bwMode="auto">
            <a:xfrm>
              <a:off x="2787" y="1354"/>
              <a:ext cx="221" cy="20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19"/>
                </a:cxn>
                <a:cxn ang="0">
                  <a:pos x="220" y="4"/>
                </a:cxn>
                <a:cxn ang="0">
                  <a:pos x="220" y="0"/>
                </a:cxn>
                <a:cxn ang="0">
                  <a:pos x="0" y="15"/>
                </a:cxn>
              </a:cxnLst>
              <a:rect l="0" t="0" r="r" b="b"/>
              <a:pathLst>
                <a:path w="221" h="20">
                  <a:moveTo>
                    <a:pt x="0" y="15"/>
                  </a:moveTo>
                  <a:lnTo>
                    <a:pt x="0" y="19"/>
                  </a:lnTo>
                  <a:lnTo>
                    <a:pt x="220" y="4"/>
                  </a:lnTo>
                  <a:lnTo>
                    <a:pt x="220" y="0"/>
                  </a:lnTo>
                  <a:lnTo>
                    <a:pt x="0" y="15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250" name="Freeform 50"/>
            <p:cNvSpPr>
              <a:spLocks/>
            </p:cNvSpPr>
            <p:nvPr/>
          </p:nvSpPr>
          <p:spPr bwMode="auto">
            <a:xfrm>
              <a:off x="2777" y="1500"/>
              <a:ext cx="47" cy="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0"/>
                </a:cxn>
                <a:cxn ang="0">
                  <a:pos x="35" y="71"/>
                </a:cxn>
                <a:cxn ang="0">
                  <a:pos x="37" y="79"/>
                </a:cxn>
                <a:cxn ang="0">
                  <a:pos x="46" y="79"/>
                </a:cxn>
                <a:cxn ang="0">
                  <a:pos x="43" y="69"/>
                </a:cxn>
                <a:cxn ang="0">
                  <a:pos x="31" y="19"/>
                </a:cxn>
                <a:cxn ang="0">
                  <a:pos x="8" y="0"/>
                </a:cxn>
                <a:cxn ang="0">
                  <a:pos x="0" y="0"/>
                </a:cxn>
              </a:cxnLst>
              <a:rect l="0" t="0" r="r" b="b"/>
              <a:pathLst>
                <a:path w="47" h="80">
                  <a:moveTo>
                    <a:pt x="0" y="0"/>
                  </a:moveTo>
                  <a:lnTo>
                    <a:pt x="23" y="20"/>
                  </a:lnTo>
                  <a:lnTo>
                    <a:pt x="35" y="71"/>
                  </a:lnTo>
                  <a:lnTo>
                    <a:pt x="37" y="79"/>
                  </a:lnTo>
                  <a:lnTo>
                    <a:pt x="46" y="79"/>
                  </a:lnTo>
                  <a:lnTo>
                    <a:pt x="43" y="69"/>
                  </a:lnTo>
                  <a:lnTo>
                    <a:pt x="31" y="19"/>
                  </a:lnTo>
                  <a:lnTo>
                    <a:pt x="8" y="0"/>
                  </a:lnTo>
                  <a:lnTo>
                    <a:pt x="0" y="0"/>
                  </a:lnTo>
                </a:path>
              </a:pathLst>
            </a:custGeom>
            <a:solidFill>
              <a:srgbClr val="8DD98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1528763" y="4318099"/>
            <a:ext cx="728662" cy="484188"/>
            <a:chOff x="680" y="2333"/>
            <a:chExt cx="459" cy="305"/>
          </a:xfrm>
        </p:grpSpPr>
        <p:grpSp>
          <p:nvGrpSpPr>
            <p:cNvPr id="4" name="Group 52"/>
            <p:cNvGrpSpPr>
              <a:grpSpLocks/>
            </p:cNvGrpSpPr>
            <p:nvPr/>
          </p:nvGrpSpPr>
          <p:grpSpPr bwMode="auto">
            <a:xfrm>
              <a:off x="977" y="2333"/>
              <a:ext cx="162" cy="302"/>
              <a:chOff x="977" y="2333"/>
              <a:chExt cx="162" cy="302"/>
            </a:xfrm>
          </p:grpSpPr>
          <p:sp>
            <p:nvSpPr>
              <p:cNvPr id="435253" name="Freeform 53"/>
              <p:cNvSpPr>
                <a:spLocks/>
              </p:cNvSpPr>
              <p:nvPr/>
            </p:nvSpPr>
            <p:spPr bwMode="auto">
              <a:xfrm>
                <a:off x="977" y="2335"/>
                <a:ext cx="160" cy="81"/>
              </a:xfrm>
              <a:custGeom>
                <a:avLst/>
                <a:gdLst/>
                <a:ahLst/>
                <a:cxnLst>
                  <a:cxn ang="0">
                    <a:pos x="54" y="80"/>
                  </a:cxn>
                  <a:cxn ang="0">
                    <a:pos x="0" y="24"/>
                  </a:cxn>
                  <a:cxn ang="0">
                    <a:pos x="94" y="0"/>
                  </a:cxn>
                  <a:cxn ang="0">
                    <a:pos x="159" y="53"/>
                  </a:cxn>
                  <a:cxn ang="0">
                    <a:pos x="54" y="80"/>
                  </a:cxn>
                </a:cxnLst>
                <a:rect l="0" t="0" r="r" b="b"/>
                <a:pathLst>
                  <a:path w="160" h="81">
                    <a:moveTo>
                      <a:pt x="54" y="80"/>
                    </a:moveTo>
                    <a:lnTo>
                      <a:pt x="0" y="24"/>
                    </a:lnTo>
                    <a:lnTo>
                      <a:pt x="94" y="0"/>
                    </a:lnTo>
                    <a:lnTo>
                      <a:pt x="159" y="53"/>
                    </a:lnTo>
                    <a:lnTo>
                      <a:pt x="54" y="80"/>
                    </a:lnTo>
                  </a:path>
                </a:pathLst>
              </a:custGeom>
              <a:solidFill>
                <a:srgbClr val="5FBAE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54" name="Freeform 54"/>
              <p:cNvSpPr>
                <a:spLocks/>
              </p:cNvSpPr>
              <p:nvPr/>
            </p:nvSpPr>
            <p:spPr bwMode="auto">
              <a:xfrm>
                <a:off x="977" y="2359"/>
                <a:ext cx="57" cy="275"/>
              </a:xfrm>
              <a:custGeom>
                <a:avLst/>
                <a:gdLst/>
                <a:ahLst/>
                <a:cxnLst>
                  <a:cxn ang="0">
                    <a:pos x="56" y="274"/>
                  </a:cxn>
                  <a:cxn ang="0">
                    <a:pos x="56" y="54"/>
                  </a:cxn>
                  <a:cxn ang="0">
                    <a:pos x="0" y="0"/>
                  </a:cxn>
                  <a:cxn ang="0">
                    <a:pos x="0" y="219"/>
                  </a:cxn>
                  <a:cxn ang="0">
                    <a:pos x="56" y="274"/>
                  </a:cxn>
                </a:cxnLst>
                <a:rect l="0" t="0" r="r" b="b"/>
                <a:pathLst>
                  <a:path w="57" h="275">
                    <a:moveTo>
                      <a:pt x="56" y="274"/>
                    </a:moveTo>
                    <a:lnTo>
                      <a:pt x="56" y="54"/>
                    </a:lnTo>
                    <a:lnTo>
                      <a:pt x="0" y="0"/>
                    </a:lnTo>
                    <a:lnTo>
                      <a:pt x="0" y="219"/>
                    </a:lnTo>
                    <a:lnTo>
                      <a:pt x="56" y="274"/>
                    </a:lnTo>
                  </a:path>
                </a:pathLst>
              </a:custGeom>
              <a:solidFill>
                <a:srgbClr val="2798C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55" name="Freeform 55"/>
              <p:cNvSpPr>
                <a:spLocks/>
              </p:cNvSpPr>
              <p:nvPr/>
            </p:nvSpPr>
            <p:spPr bwMode="auto">
              <a:xfrm>
                <a:off x="1033" y="2388"/>
                <a:ext cx="106" cy="247"/>
              </a:xfrm>
              <a:custGeom>
                <a:avLst/>
                <a:gdLst/>
                <a:ahLst/>
                <a:cxnLst>
                  <a:cxn ang="0">
                    <a:pos x="0" y="246"/>
                  </a:cxn>
                  <a:cxn ang="0">
                    <a:pos x="105" y="218"/>
                  </a:cxn>
                  <a:cxn ang="0">
                    <a:pos x="105" y="0"/>
                  </a:cxn>
                  <a:cxn ang="0">
                    <a:pos x="0" y="26"/>
                  </a:cxn>
                  <a:cxn ang="0">
                    <a:pos x="0" y="246"/>
                  </a:cxn>
                </a:cxnLst>
                <a:rect l="0" t="0" r="r" b="b"/>
                <a:pathLst>
                  <a:path w="106" h="247">
                    <a:moveTo>
                      <a:pt x="0" y="246"/>
                    </a:moveTo>
                    <a:lnTo>
                      <a:pt x="105" y="218"/>
                    </a:lnTo>
                    <a:lnTo>
                      <a:pt x="105" y="0"/>
                    </a:lnTo>
                    <a:lnTo>
                      <a:pt x="0" y="26"/>
                    </a:lnTo>
                    <a:lnTo>
                      <a:pt x="0" y="246"/>
                    </a:lnTo>
                  </a:path>
                </a:pathLst>
              </a:custGeom>
              <a:solidFill>
                <a:srgbClr val="A0D6ED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56" name="Freeform 56"/>
              <p:cNvSpPr>
                <a:spLocks/>
              </p:cNvSpPr>
              <p:nvPr/>
            </p:nvSpPr>
            <p:spPr bwMode="auto">
              <a:xfrm>
                <a:off x="1040" y="2418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57" name="Freeform 57"/>
              <p:cNvSpPr>
                <a:spLocks/>
              </p:cNvSpPr>
              <p:nvPr/>
            </p:nvSpPr>
            <p:spPr bwMode="auto">
              <a:xfrm>
                <a:off x="1063" y="2412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3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3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58" name="Freeform 58"/>
              <p:cNvSpPr>
                <a:spLocks/>
              </p:cNvSpPr>
              <p:nvPr/>
            </p:nvSpPr>
            <p:spPr bwMode="auto">
              <a:xfrm>
                <a:off x="1087" y="2406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3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3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59" name="Freeform 59"/>
              <p:cNvSpPr>
                <a:spLocks/>
              </p:cNvSpPr>
              <p:nvPr/>
            </p:nvSpPr>
            <p:spPr bwMode="auto">
              <a:xfrm>
                <a:off x="1111" y="2399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60" name="Freeform 60"/>
              <p:cNvSpPr>
                <a:spLocks/>
              </p:cNvSpPr>
              <p:nvPr/>
            </p:nvSpPr>
            <p:spPr bwMode="auto">
              <a:xfrm>
                <a:off x="1040" y="2449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61" name="Freeform 61"/>
              <p:cNvSpPr>
                <a:spLocks/>
              </p:cNvSpPr>
              <p:nvPr/>
            </p:nvSpPr>
            <p:spPr bwMode="auto">
              <a:xfrm>
                <a:off x="1063" y="2443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62" name="Freeform 62"/>
              <p:cNvSpPr>
                <a:spLocks/>
              </p:cNvSpPr>
              <p:nvPr/>
            </p:nvSpPr>
            <p:spPr bwMode="auto">
              <a:xfrm>
                <a:off x="1087" y="2437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63" name="Freeform 63"/>
              <p:cNvSpPr>
                <a:spLocks/>
              </p:cNvSpPr>
              <p:nvPr/>
            </p:nvSpPr>
            <p:spPr bwMode="auto">
              <a:xfrm>
                <a:off x="1111" y="2431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3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3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64" name="Freeform 64"/>
              <p:cNvSpPr>
                <a:spLocks/>
              </p:cNvSpPr>
              <p:nvPr/>
            </p:nvSpPr>
            <p:spPr bwMode="auto">
              <a:xfrm>
                <a:off x="1040" y="2481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65" name="Freeform 65"/>
              <p:cNvSpPr>
                <a:spLocks/>
              </p:cNvSpPr>
              <p:nvPr/>
            </p:nvSpPr>
            <p:spPr bwMode="auto">
              <a:xfrm>
                <a:off x="1063" y="2475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3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3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66" name="Freeform 66"/>
              <p:cNvSpPr>
                <a:spLocks/>
              </p:cNvSpPr>
              <p:nvPr/>
            </p:nvSpPr>
            <p:spPr bwMode="auto">
              <a:xfrm>
                <a:off x="1087" y="2469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3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3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67" name="Freeform 67"/>
              <p:cNvSpPr>
                <a:spLocks/>
              </p:cNvSpPr>
              <p:nvPr/>
            </p:nvSpPr>
            <p:spPr bwMode="auto">
              <a:xfrm>
                <a:off x="1111" y="2463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3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3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68" name="Freeform 68"/>
              <p:cNvSpPr>
                <a:spLocks/>
              </p:cNvSpPr>
              <p:nvPr/>
            </p:nvSpPr>
            <p:spPr bwMode="auto">
              <a:xfrm>
                <a:off x="1040" y="2513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3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3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69" name="Freeform 69"/>
              <p:cNvSpPr>
                <a:spLocks/>
              </p:cNvSpPr>
              <p:nvPr/>
            </p:nvSpPr>
            <p:spPr bwMode="auto">
              <a:xfrm>
                <a:off x="1063" y="2506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70" name="Freeform 70"/>
              <p:cNvSpPr>
                <a:spLocks/>
              </p:cNvSpPr>
              <p:nvPr/>
            </p:nvSpPr>
            <p:spPr bwMode="auto">
              <a:xfrm>
                <a:off x="1087" y="2500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71" name="Freeform 71"/>
              <p:cNvSpPr>
                <a:spLocks/>
              </p:cNvSpPr>
              <p:nvPr/>
            </p:nvSpPr>
            <p:spPr bwMode="auto">
              <a:xfrm>
                <a:off x="1111" y="2494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72" name="Freeform 72"/>
              <p:cNvSpPr>
                <a:spLocks/>
              </p:cNvSpPr>
              <p:nvPr/>
            </p:nvSpPr>
            <p:spPr bwMode="auto">
              <a:xfrm>
                <a:off x="1040" y="2544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3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3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73" name="Freeform 73"/>
              <p:cNvSpPr>
                <a:spLocks/>
              </p:cNvSpPr>
              <p:nvPr/>
            </p:nvSpPr>
            <p:spPr bwMode="auto">
              <a:xfrm>
                <a:off x="1063" y="2538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74" name="Freeform 74"/>
              <p:cNvSpPr>
                <a:spLocks/>
              </p:cNvSpPr>
              <p:nvPr/>
            </p:nvSpPr>
            <p:spPr bwMode="auto">
              <a:xfrm>
                <a:off x="1087" y="2531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75" name="Freeform 75"/>
              <p:cNvSpPr>
                <a:spLocks/>
              </p:cNvSpPr>
              <p:nvPr/>
            </p:nvSpPr>
            <p:spPr bwMode="auto">
              <a:xfrm>
                <a:off x="1111" y="2525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76" name="Freeform 76"/>
              <p:cNvSpPr>
                <a:spLocks/>
              </p:cNvSpPr>
              <p:nvPr/>
            </p:nvSpPr>
            <p:spPr bwMode="auto">
              <a:xfrm>
                <a:off x="1040" y="2576"/>
                <a:ext cx="18" cy="24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" y="18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3"/>
                  </a:cxn>
                </a:cxnLst>
                <a:rect l="0" t="0" r="r" b="b"/>
                <a:pathLst>
                  <a:path w="18" h="24">
                    <a:moveTo>
                      <a:pt x="0" y="23"/>
                    </a:moveTo>
                    <a:lnTo>
                      <a:pt x="17" y="18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77" name="Freeform 77"/>
              <p:cNvSpPr>
                <a:spLocks/>
              </p:cNvSpPr>
              <p:nvPr/>
            </p:nvSpPr>
            <p:spPr bwMode="auto">
              <a:xfrm>
                <a:off x="1063" y="2569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78" name="Freeform 78"/>
              <p:cNvSpPr>
                <a:spLocks/>
              </p:cNvSpPr>
              <p:nvPr/>
            </p:nvSpPr>
            <p:spPr bwMode="auto">
              <a:xfrm>
                <a:off x="1087" y="2563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79" name="Freeform 79"/>
              <p:cNvSpPr>
                <a:spLocks/>
              </p:cNvSpPr>
              <p:nvPr/>
            </p:nvSpPr>
            <p:spPr bwMode="auto">
              <a:xfrm>
                <a:off x="1078" y="2599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80" name="Freeform 80"/>
              <p:cNvSpPr>
                <a:spLocks/>
              </p:cNvSpPr>
              <p:nvPr/>
            </p:nvSpPr>
            <p:spPr bwMode="auto">
              <a:xfrm>
                <a:off x="1111" y="2557"/>
                <a:ext cx="18" cy="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7" y="19"/>
                  </a:cxn>
                  <a:cxn ang="0">
                    <a:pos x="17" y="0"/>
                  </a:cxn>
                  <a:cxn ang="0">
                    <a:pos x="0" y="4"/>
                  </a:cxn>
                  <a:cxn ang="0">
                    <a:pos x="0" y="24"/>
                  </a:cxn>
                </a:cxnLst>
                <a:rect l="0" t="0" r="r" b="b"/>
                <a:pathLst>
                  <a:path w="18" h="25">
                    <a:moveTo>
                      <a:pt x="0" y="24"/>
                    </a:moveTo>
                    <a:lnTo>
                      <a:pt x="17" y="19"/>
                    </a:lnTo>
                    <a:lnTo>
                      <a:pt x="17" y="0"/>
                    </a:lnTo>
                    <a:lnTo>
                      <a:pt x="0" y="4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81" name="Freeform 81"/>
              <p:cNvSpPr>
                <a:spLocks/>
              </p:cNvSpPr>
              <p:nvPr/>
            </p:nvSpPr>
            <p:spPr bwMode="auto">
              <a:xfrm>
                <a:off x="1015" y="2407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82" name="Freeform 82"/>
              <p:cNvSpPr>
                <a:spLocks/>
              </p:cNvSpPr>
              <p:nvPr/>
            </p:nvSpPr>
            <p:spPr bwMode="auto">
              <a:xfrm>
                <a:off x="998" y="2390"/>
                <a:ext cx="17" cy="33"/>
              </a:xfrm>
              <a:custGeom>
                <a:avLst/>
                <a:gdLst/>
                <a:ahLst/>
                <a:cxnLst>
                  <a:cxn ang="0">
                    <a:pos x="16" y="3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2"/>
                  </a:cxn>
                </a:cxnLst>
                <a:rect l="0" t="0" r="r" b="b"/>
                <a:pathLst>
                  <a:path w="17" h="33">
                    <a:moveTo>
                      <a:pt x="16" y="3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2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83" name="Freeform 83"/>
              <p:cNvSpPr>
                <a:spLocks/>
              </p:cNvSpPr>
              <p:nvPr/>
            </p:nvSpPr>
            <p:spPr bwMode="auto">
              <a:xfrm>
                <a:off x="981" y="2374"/>
                <a:ext cx="17" cy="33"/>
              </a:xfrm>
              <a:custGeom>
                <a:avLst/>
                <a:gdLst/>
                <a:ahLst/>
                <a:cxnLst>
                  <a:cxn ang="0">
                    <a:pos x="16" y="3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2"/>
                  </a:cxn>
                </a:cxnLst>
                <a:rect l="0" t="0" r="r" b="b"/>
                <a:pathLst>
                  <a:path w="17" h="33">
                    <a:moveTo>
                      <a:pt x="16" y="3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2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84" name="Freeform 84"/>
              <p:cNvSpPr>
                <a:spLocks/>
              </p:cNvSpPr>
              <p:nvPr/>
            </p:nvSpPr>
            <p:spPr bwMode="auto">
              <a:xfrm>
                <a:off x="1015" y="2438"/>
                <a:ext cx="17" cy="33"/>
              </a:xfrm>
              <a:custGeom>
                <a:avLst/>
                <a:gdLst/>
                <a:ahLst/>
                <a:cxnLst>
                  <a:cxn ang="0">
                    <a:pos x="16" y="3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2"/>
                  </a:cxn>
                </a:cxnLst>
                <a:rect l="0" t="0" r="r" b="b"/>
                <a:pathLst>
                  <a:path w="17" h="33">
                    <a:moveTo>
                      <a:pt x="16" y="3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2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85" name="Freeform 85"/>
              <p:cNvSpPr>
                <a:spLocks/>
              </p:cNvSpPr>
              <p:nvPr/>
            </p:nvSpPr>
            <p:spPr bwMode="auto">
              <a:xfrm>
                <a:off x="998" y="2422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86" name="Freeform 86"/>
              <p:cNvSpPr>
                <a:spLocks/>
              </p:cNvSpPr>
              <p:nvPr/>
            </p:nvSpPr>
            <p:spPr bwMode="auto">
              <a:xfrm>
                <a:off x="981" y="2406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87" name="Freeform 87"/>
              <p:cNvSpPr>
                <a:spLocks/>
              </p:cNvSpPr>
              <p:nvPr/>
            </p:nvSpPr>
            <p:spPr bwMode="auto">
              <a:xfrm>
                <a:off x="1015" y="2470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88" name="Freeform 88"/>
              <p:cNvSpPr>
                <a:spLocks/>
              </p:cNvSpPr>
              <p:nvPr/>
            </p:nvSpPr>
            <p:spPr bwMode="auto">
              <a:xfrm>
                <a:off x="998" y="2454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1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89" name="Freeform 89"/>
              <p:cNvSpPr>
                <a:spLocks/>
              </p:cNvSpPr>
              <p:nvPr/>
            </p:nvSpPr>
            <p:spPr bwMode="auto">
              <a:xfrm>
                <a:off x="981" y="2437"/>
                <a:ext cx="17" cy="33"/>
              </a:xfrm>
              <a:custGeom>
                <a:avLst/>
                <a:gdLst/>
                <a:ahLst/>
                <a:cxnLst>
                  <a:cxn ang="0">
                    <a:pos x="16" y="3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2"/>
                  </a:cxn>
                </a:cxnLst>
                <a:rect l="0" t="0" r="r" b="b"/>
                <a:pathLst>
                  <a:path w="17" h="33">
                    <a:moveTo>
                      <a:pt x="16" y="3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2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90" name="Freeform 90"/>
              <p:cNvSpPr>
                <a:spLocks/>
              </p:cNvSpPr>
              <p:nvPr/>
            </p:nvSpPr>
            <p:spPr bwMode="auto">
              <a:xfrm>
                <a:off x="1015" y="2501"/>
                <a:ext cx="17" cy="33"/>
              </a:xfrm>
              <a:custGeom>
                <a:avLst/>
                <a:gdLst/>
                <a:ahLst/>
                <a:cxnLst>
                  <a:cxn ang="0">
                    <a:pos x="16" y="3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2"/>
                  </a:cxn>
                </a:cxnLst>
                <a:rect l="0" t="0" r="r" b="b"/>
                <a:pathLst>
                  <a:path w="17" h="33">
                    <a:moveTo>
                      <a:pt x="16" y="3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2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91" name="Freeform 91"/>
              <p:cNvSpPr>
                <a:spLocks/>
              </p:cNvSpPr>
              <p:nvPr/>
            </p:nvSpPr>
            <p:spPr bwMode="auto">
              <a:xfrm>
                <a:off x="998" y="2485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92" name="Freeform 92"/>
              <p:cNvSpPr>
                <a:spLocks/>
              </p:cNvSpPr>
              <p:nvPr/>
            </p:nvSpPr>
            <p:spPr bwMode="auto">
              <a:xfrm>
                <a:off x="981" y="2469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1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93" name="Freeform 93"/>
              <p:cNvSpPr>
                <a:spLocks/>
              </p:cNvSpPr>
              <p:nvPr/>
            </p:nvSpPr>
            <p:spPr bwMode="auto">
              <a:xfrm>
                <a:off x="1015" y="2533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1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94" name="Freeform 94"/>
              <p:cNvSpPr>
                <a:spLocks/>
              </p:cNvSpPr>
              <p:nvPr/>
            </p:nvSpPr>
            <p:spPr bwMode="auto">
              <a:xfrm>
                <a:off x="998" y="2516"/>
                <a:ext cx="17" cy="33"/>
              </a:xfrm>
              <a:custGeom>
                <a:avLst/>
                <a:gdLst/>
                <a:ahLst/>
                <a:cxnLst>
                  <a:cxn ang="0">
                    <a:pos x="16" y="3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2"/>
                  </a:cxn>
                </a:cxnLst>
                <a:rect l="0" t="0" r="r" b="b"/>
                <a:pathLst>
                  <a:path w="17" h="33">
                    <a:moveTo>
                      <a:pt x="16" y="3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2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95" name="Freeform 95"/>
              <p:cNvSpPr>
                <a:spLocks/>
              </p:cNvSpPr>
              <p:nvPr/>
            </p:nvSpPr>
            <p:spPr bwMode="auto">
              <a:xfrm>
                <a:off x="981" y="2500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96" name="Freeform 96"/>
              <p:cNvSpPr>
                <a:spLocks/>
              </p:cNvSpPr>
              <p:nvPr/>
            </p:nvSpPr>
            <p:spPr bwMode="auto">
              <a:xfrm>
                <a:off x="1015" y="2564"/>
                <a:ext cx="17" cy="33"/>
              </a:xfrm>
              <a:custGeom>
                <a:avLst/>
                <a:gdLst/>
                <a:ahLst/>
                <a:cxnLst>
                  <a:cxn ang="0">
                    <a:pos x="16" y="3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9"/>
                  </a:cxn>
                  <a:cxn ang="0">
                    <a:pos x="16" y="32"/>
                  </a:cxn>
                </a:cxnLst>
                <a:rect l="0" t="0" r="r" b="b"/>
                <a:pathLst>
                  <a:path w="17" h="33">
                    <a:moveTo>
                      <a:pt x="16" y="3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6" y="32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97" name="Freeform 97"/>
              <p:cNvSpPr>
                <a:spLocks/>
              </p:cNvSpPr>
              <p:nvPr/>
            </p:nvSpPr>
            <p:spPr bwMode="auto">
              <a:xfrm>
                <a:off x="998" y="2548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1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98" name="Freeform 98"/>
              <p:cNvSpPr>
                <a:spLocks/>
              </p:cNvSpPr>
              <p:nvPr/>
            </p:nvSpPr>
            <p:spPr bwMode="auto">
              <a:xfrm>
                <a:off x="998" y="2581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6" y="31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299" name="Freeform 99"/>
              <p:cNvSpPr>
                <a:spLocks/>
              </p:cNvSpPr>
              <p:nvPr/>
            </p:nvSpPr>
            <p:spPr bwMode="auto">
              <a:xfrm>
                <a:off x="981" y="2532"/>
                <a:ext cx="17" cy="32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16" y="31"/>
                  </a:cxn>
                </a:cxnLst>
                <a:rect l="0" t="0" r="r" b="b"/>
                <a:pathLst>
                  <a:path w="17" h="32">
                    <a:moveTo>
                      <a:pt x="16" y="31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00" name="Freeform 100"/>
              <p:cNvSpPr>
                <a:spLocks/>
              </p:cNvSpPr>
              <p:nvPr/>
            </p:nvSpPr>
            <p:spPr bwMode="auto">
              <a:xfrm>
                <a:off x="1007" y="2333"/>
                <a:ext cx="100" cy="47"/>
              </a:xfrm>
              <a:custGeom>
                <a:avLst/>
                <a:gdLst/>
                <a:ahLst/>
                <a:cxnLst>
                  <a:cxn ang="0">
                    <a:pos x="27" y="46"/>
                  </a:cxn>
                  <a:cxn ang="0">
                    <a:pos x="0" y="16"/>
                  </a:cxn>
                  <a:cxn ang="0">
                    <a:pos x="64" y="0"/>
                  </a:cxn>
                  <a:cxn ang="0">
                    <a:pos x="99" y="27"/>
                  </a:cxn>
                  <a:cxn ang="0">
                    <a:pos x="27" y="46"/>
                  </a:cxn>
                </a:cxnLst>
                <a:rect l="0" t="0" r="r" b="b"/>
                <a:pathLst>
                  <a:path w="100" h="47">
                    <a:moveTo>
                      <a:pt x="27" y="46"/>
                    </a:moveTo>
                    <a:lnTo>
                      <a:pt x="0" y="16"/>
                    </a:lnTo>
                    <a:lnTo>
                      <a:pt x="64" y="0"/>
                    </a:lnTo>
                    <a:lnTo>
                      <a:pt x="99" y="27"/>
                    </a:lnTo>
                    <a:lnTo>
                      <a:pt x="27" y="46"/>
                    </a:lnTo>
                  </a:path>
                </a:pathLst>
              </a:custGeom>
              <a:solidFill>
                <a:srgbClr val="5FBAE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01" name="Freeform 101"/>
              <p:cNvSpPr>
                <a:spLocks/>
              </p:cNvSpPr>
              <p:nvPr/>
            </p:nvSpPr>
            <p:spPr bwMode="auto">
              <a:xfrm>
                <a:off x="1008" y="2350"/>
                <a:ext cx="28" cy="4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27" y="29"/>
                  </a:cxn>
                  <a:cxn ang="0">
                    <a:pos x="27" y="45"/>
                  </a:cxn>
                  <a:cxn ang="0">
                    <a:pos x="0" y="16"/>
                  </a:cxn>
                </a:cxnLst>
                <a:rect l="0" t="0" r="r" b="b"/>
                <a:pathLst>
                  <a:path w="28" h="46">
                    <a:moveTo>
                      <a:pt x="0" y="16"/>
                    </a:moveTo>
                    <a:lnTo>
                      <a:pt x="0" y="0"/>
                    </a:lnTo>
                    <a:lnTo>
                      <a:pt x="27" y="29"/>
                    </a:lnTo>
                    <a:lnTo>
                      <a:pt x="27" y="45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2798C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02" name="Freeform 102"/>
              <p:cNvSpPr>
                <a:spLocks/>
              </p:cNvSpPr>
              <p:nvPr/>
            </p:nvSpPr>
            <p:spPr bwMode="auto">
              <a:xfrm>
                <a:off x="1036" y="2361"/>
                <a:ext cx="72" cy="36"/>
              </a:xfrm>
              <a:custGeom>
                <a:avLst/>
                <a:gdLst/>
                <a:ahLst/>
                <a:cxnLst>
                  <a:cxn ang="0">
                    <a:pos x="0" y="35"/>
                  </a:cxn>
                  <a:cxn ang="0">
                    <a:pos x="0" y="18"/>
                  </a:cxn>
                  <a:cxn ang="0">
                    <a:pos x="71" y="0"/>
                  </a:cxn>
                  <a:cxn ang="0">
                    <a:pos x="71" y="16"/>
                  </a:cxn>
                  <a:cxn ang="0">
                    <a:pos x="0" y="35"/>
                  </a:cxn>
                </a:cxnLst>
                <a:rect l="0" t="0" r="r" b="b"/>
                <a:pathLst>
                  <a:path w="72" h="36">
                    <a:moveTo>
                      <a:pt x="0" y="35"/>
                    </a:moveTo>
                    <a:lnTo>
                      <a:pt x="0" y="18"/>
                    </a:lnTo>
                    <a:lnTo>
                      <a:pt x="71" y="0"/>
                    </a:lnTo>
                    <a:lnTo>
                      <a:pt x="71" y="16"/>
                    </a:lnTo>
                    <a:lnTo>
                      <a:pt x="0" y="35"/>
                    </a:lnTo>
                  </a:path>
                </a:pathLst>
              </a:custGeom>
              <a:solidFill>
                <a:srgbClr val="B6E0F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03" name="Freeform 103"/>
              <p:cNvSpPr>
                <a:spLocks/>
              </p:cNvSpPr>
              <p:nvPr/>
            </p:nvSpPr>
            <p:spPr bwMode="auto">
              <a:xfrm>
                <a:off x="1063" y="2372"/>
                <a:ext cx="19" cy="18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0" y="4"/>
                  </a:cxn>
                  <a:cxn ang="0">
                    <a:pos x="18" y="0"/>
                  </a:cxn>
                  <a:cxn ang="0">
                    <a:pos x="18" y="11"/>
                  </a:cxn>
                  <a:cxn ang="0">
                    <a:pos x="0" y="17"/>
                  </a:cxn>
                </a:cxnLst>
                <a:rect l="0" t="0" r="r" b="b"/>
                <a:pathLst>
                  <a:path w="19" h="18">
                    <a:moveTo>
                      <a:pt x="0" y="17"/>
                    </a:moveTo>
                    <a:lnTo>
                      <a:pt x="0" y="4"/>
                    </a:lnTo>
                    <a:lnTo>
                      <a:pt x="18" y="0"/>
                    </a:lnTo>
                    <a:lnTo>
                      <a:pt x="18" y="11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grpSp>
          <p:nvGrpSpPr>
            <p:cNvPr id="5" name="Group 104"/>
            <p:cNvGrpSpPr>
              <a:grpSpLocks/>
            </p:cNvGrpSpPr>
            <p:nvPr/>
          </p:nvGrpSpPr>
          <p:grpSpPr bwMode="auto">
            <a:xfrm>
              <a:off x="680" y="2343"/>
              <a:ext cx="300" cy="295"/>
              <a:chOff x="680" y="2343"/>
              <a:chExt cx="300" cy="295"/>
            </a:xfrm>
          </p:grpSpPr>
          <p:sp>
            <p:nvSpPr>
              <p:cNvPr id="435305" name="Freeform 105"/>
              <p:cNvSpPr>
                <a:spLocks/>
              </p:cNvSpPr>
              <p:nvPr/>
            </p:nvSpPr>
            <p:spPr bwMode="auto">
              <a:xfrm>
                <a:off x="680" y="2343"/>
                <a:ext cx="114" cy="249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0" y="114"/>
                  </a:cxn>
                  <a:cxn ang="0">
                    <a:pos x="113" y="0"/>
                  </a:cxn>
                  <a:cxn ang="0">
                    <a:pos x="113" y="133"/>
                  </a:cxn>
                  <a:cxn ang="0">
                    <a:pos x="0" y="248"/>
                  </a:cxn>
                </a:cxnLst>
                <a:rect l="0" t="0" r="r" b="b"/>
                <a:pathLst>
                  <a:path w="114" h="249">
                    <a:moveTo>
                      <a:pt x="0" y="248"/>
                    </a:moveTo>
                    <a:lnTo>
                      <a:pt x="0" y="114"/>
                    </a:lnTo>
                    <a:lnTo>
                      <a:pt x="113" y="0"/>
                    </a:lnTo>
                    <a:lnTo>
                      <a:pt x="113" y="133"/>
                    </a:lnTo>
                    <a:lnTo>
                      <a:pt x="0" y="248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06" name="Freeform 106"/>
              <p:cNvSpPr>
                <a:spLocks/>
              </p:cNvSpPr>
              <p:nvPr/>
            </p:nvSpPr>
            <p:spPr bwMode="auto">
              <a:xfrm>
                <a:off x="680" y="2477"/>
                <a:ext cx="299" cy="161"/>
              </a:xfrm>
              <a:custGeom>
                <a:avLst/>
                <a:gdLst/>
                <a:ahLst/>
                <a:cxnLst>
                  <a:cxn ang="0">
                    <a:pos x="138" y="160"/>
                  </a:cxn>
                  <a:cxn ang="0">
                    <a:pos x="213" y="160"/>
                  </a:cxn>
                  <a:cxn ang="0">
                    <a:pos x="298" y="50"/>
                  </a:cxn>
                  <a:cxn ang="0">
                    <a:pos x="114" y="0"/>
                  </a:cxn>
                  <a:cxn ang="0">
                    <a:pos x="0" y="113"/>
                  </a:cxn>
                  <a:cxn ang="0">
                    <a:pos x="138" y="160"/>
                  </a:cxn>
                </a:cxnLst>
                <a:rect l="0" t="0" r="r" b="b"/>
                <a:pathLst>
                  <a:path w="299" h="161">
                    <a:moveTo>
                      <a:pt x="138" y="160"/>
                    </a:moveTo>
                    <a:lnTo>
                      <a:pt x="213" y="160"/>
                    </a:lnTo>
                    <a:lnTo>
                      <a:pt x="298" y="50"/>
                    </a:lnTo>
                    <a:lnTo>
                      <a:pt x="114" y="0"/>
                    </a:lnTo>
                    <a:lnTo>
                      <a:pt x="0" y="113"/>
                    </a:lnTo>
                    <a:lnTo>
                      <a:pt x="138" y="16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07" name="Freeform 107"/>
              <p:cNvSpPr>
                <a:spLocks/>
              </p:cNvSpPr>
              <p:nvPr/>
            </p:nvSpPr>
            <p:spPr bwMode="auto">
              <a:xfrm>
                <a:off x="794" y="2344"/>
                <a:ext cx="186" cy="185"/>
              </a:xfrm>
              <a:custGeom>
                <a:avLst/>
                <a:gdLst/>
                <a:ahLst/>
                <a:cxnLst>
                  <a:cxn ang="0">
                    <a:pos x="185" y="184"/>
                  </a:cxn>
                  <a:cxn ang="0">
                    <a:pos x="185" y="50"/>
                  </a:cxn>
                  <a:cxn ang="0">
                    <a:pos x="0" y="0"/>
                  </a:cxn>
                  <a:cxn ang="0">
                    <a:pos x="0" y="133"/>
                  </a:cxn>
                  <a:cxn ang="0">
                    <a:pos x="185" y="184"/>
                  </a:cxn>
                </a:cxnLst>
                <a:rect l="0" t="0" r="r" b="b"/>
                <a:pathLst>
                  <a:path w="186" h="185">
                    <a:moveTo>
                      <a:pt x="185" y="184"/>
                    </a:moveTo>
                    <a:lnTo>
                      <a:pt x="185" y="50"/>
                    </a:lnTo>
                    <a:lnTo>
                      <a:pt x="0" y="0"/>
                    </a:lnTo>
                    <a:lnTo>
                      <a:pt x="0" y="133"/>
                    </a:lnTo>
                    <a:lnTo>
                      <a:pt x="185" y="184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08" name="Freeform 108"/>
              <p:cNvSpPr>
                <a:spLocks/>
              </p:cNvSpPr>
              <p:nvPr/>
            </p:nvSpPr>
            <p:spPr bwMode="auto">
              <a:xfrm>
                <a:off x="837" y="2375"/>
                <a:ext cx="98" cy="73"/>
              </a:xfrm>
              <a:custGeom>
                <a:avLst/>
                <a:gdLst/>
                <a:ahLst/>
                <a:cxnLst>
                  <a:cxn ang="0">
                    <a:pos x="97" y="72"/>
                  </a:cxn>
                  <a:cxn ang="0">
                    <a:pos x="97" y="26"/>
                  </a:cxn>
                  <a:cxn ang="0">
                    <a:pos x="0" y="0"/>
                  </a:cxn>
                  <a:cxn ang="0">
                    <a:pos x="0" y="45"/>
                  </a:cxn>
                  <a:cxn ang="0">
                    <a:pos x="97" y="72"/>
                  </a:cxn>
                </a:cxnLst>
                <a:rect l="0" t="0" r="r" b="b"/>
                <a:pathLst>
                  <a:path w="98" h="73">
                    <a:moveTo>
                      <a:pt x="97" y="72"/>
                    </a:moveTo>
                    <a:lnTo>
                      <a:pt x="97" y="26"/>
                    </a:lnTo>
                    <a:lnTo>
                      <a:pt x="0" y="0"/>
                    </a:lnTo>
                    <a:lnTo>
                      <a:pt x="0" y="45"/>
                    </a:lnTo>
                    <a:lnTo>
                      <a:pt x="97" y="72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09" name="Freeform 109"/>
              <p:cNvSpPr>
                <a:spLocks/>
              </p:cNvSpPr>
              <p:nvPr/>
            </p:nvSpPr>
            <p:spPr bwMode="auto">
              <a:xfrm>
                <a:off x="853" y="2377"/>
                <a:ext cx="17" cy="58"/>
              </a:xfrm>
              <a:custGeom>
                <a:avLst/>
                <a:gdLst/>
                <a:ahLst/>
                <a:cxnLst>
                  <a:cxn ang="0">
                    <a:pos x="16" y="57"/>
                  </a:cxn>
                  <a:cxn ang="0">
                    <a:pos x="16" y="1"/>
                  </a:cxn>
                  <a:cxn ang="0">
                    <a:pos x="0" y="0"/>
                  </a:cxn>
                  <a:cxn ang="0">
                    <a:pos x="0" y="55"/>
                  </a:cxn>
                  <a:cxn ang="0">
                    <a:pos x="16" y="57"/>
                  </a:cxn>
                </a:cxnLst>
                <a:rect l="0" t="0" r="r" b="b"/>
                <a:pathLst>
                  <a:path w="17" h="58">
                    <a:moveTo>
                      <a:pt x="16" y="57"/>
                    </a:moveTo>
                    <a:lnTo>
                      <a:pt x="16" y="1"/>
                    </a:lnTo>
                    <a:lnTo>
                      <a:pt x="0" y="0"/>
                    </a:lnTo>
                    <a:lnTo>
                      <a:pt x="0" y="55"/>
                    </a:lnTo>
                    <a:lnTo>
                      <a:pt x="16" y="57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10" name="Freeform 110"/>
              <p:cNvSpPr>
                <a:spLocks/>
              </p:cNvSpPr>
              <p:nvPr/>
            </p:nvSpPr>
            <p:spPr bwMode="auto">
              <a:xfrm>
                <a:off x="911" y="2390"/>
                <a:ext cx="17" cy="58"/>
              </a:xfrm>
              <a:custGeom>
                <a:avLst/>
                <a:gdLst/>
                <a:ahLst/>
                <a:cxnLst>
                  <a:cxn ang="0">
                    <a:pos x="16" y="57"/>
                  </a:cxn>
                  <a:cxn ang="0">
                    <a:pos x="16" y="0"/>
                  </a:cxn>
                  <a:cxn ang="0">
                    <a:pos x="0" y="0"/>
                  </a:cxn>
                  <a:cxn ang="0">
                    <a:pos x="0" y="56"/>
                  </a:cxn>
                  <a:cxn ang="0">
                    <a:pos x="16" y="57"/>
                  </a:cxn>
                </a:cxnLst>
                <a:rect l="0" t="0" r="r" b="b"/>
                <a:pathLst>
                  <a:path w="17" h="58">
                    <a:moveTo>
                      <a:pt x="16" y="57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16" y="57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11" name="Freeform 111"/>
              <p:cNvSpPr>
                <a:spLocks/>
              </p:cNvSpPr>
              <p:nvPr/>
            </p:nvSpPr>
            <p:spPr bwMode="auto">
              <a:xfrm>
                <a:off x="830" y="2394"/>
                <a:ext cx="109" cy="35"/>
              </a:xfrm>
              <a:custGeom>
                <a:avLst/>
                <a:gdLst/>
                <a:ahLst/>
                <a:cxnLst>
                  <a:cxn ang="0">
                    <a:pos x="108" y="34"/>
                  </a:cxn>
                  <a:cxn ang="0">
                    <a:pos x="108" y="29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108" y="34"/>
                  </a:cxn>
                </a:cxnLst>
                <a:rect l="0" t="0" r="r" b="b"/>
                <a:pathLst>
                  <a:path w="109" h="35">
                    <a:moveTo>
                      <a:pt x="108" y="34"/>
                    </a:moveTo>
                    <a:lnTo>
                      <a:pt x="108" y="29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08" y="34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12" name="Freeform 112"/>
              <p:cNvSpPr>
                <a:spLocks/>
              </p:cNvSpPr>
              <p:nvPr/>
            </p:nvSpPr>
            <p:spPr bwMode="auto">
              <a:xfrm>
                <a:off x="773" y="2510"/>
                <a:ext cx="52" cy="64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46" y="0"/>
                  </a:cxn>
                  <a:cxn ang="0">
                    <a:pos x="51" y="4"/>
                  </a:cxn>
                  <a:cxn ang="0">
                    <a:pos x="49" y="8"/>
                  </a:cxn>
                  <a:cxn ang="0">
                    <a:pos x="2" y="63"/>
                  </a:cxn>
                  <a:cxn ang="0">
                    <a:pos x="0" y="54"/>
                  </a:cxn>
                </a:cxnLst>
                <a:rect l="0" t="0" r="r" b="b"/>
                <a:pathLst>
                  <a:path w="52" h="64">
                    <a:moveTo>
                      <a:pt x="0" y="54"/>
                    </a:moveTo>
                    <a:lnTo>
                      <a:pt x="46" y="0"/>
                    </a:lnTo>
                    <a:lnTo>
                      <a:pt x="51" y="4"/>
                    </a:lnTo>
                    <a:lnTo>
                      <a:pt x="49" y="8"/>
                    </a:lnTo>
                    <a:lnTo>
                      <a:pt x="2" y="63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13" name="Freeform 113"/>
              <p:cNvSpPr>
                <a:spLocks/>
              </p:cNvSpPr>
              <p:nvPr/>
            </p:nvSpPr>
            <p:spPr bwMode="auto">
              <a:xfrm>
                <a:off x="717" y="2486"/>
                <a:ext cx="112" cy="89"/>
              </a:xfrm>
              <a:custGeom>
                <a:avLst/>
                <a:gdLst/>
                <a:ahLst/>
                <a:cxnLst>
                  <a:cxn ang="0">
                    <a:pos x="111" y="17"/>
                  </a:cxn>
                  <a:cxn ang="0">
                    <a:pos x="54" y="88"/>
                  </a:cxn>
                  <a:cxn ang="0">
                    <a:pos x="0" y="67"/>
                  </a:cxn>
                  <a:cxn ang="0">
                    <a:pos x="0" y="66"/>
                  </a:cxn>
                  <a:cxn ang="0">
                    <a:pos x="0" y="66"/>
                  </a:cxn>
                  <a:cxn ang="0">
                    <a:pos x="0" y="65"/>
                  </a:cxn>
                  <a:cxn ang="0">
                    <a:pos x="0" y="65"/>
                  </a:cxn>
                  <a:cxn ang="0">
                    <a:pos x="0" y="65"/>
                  </a:cxn>
                  <a:cxn ang="0">
                    <a:pos x="0" y="65"/>
                  </a:cxn>
                  <a:cxn ang="0">
                    <a:pos x="0" y="64"/>
                  </a:cxn>
                  <a:cxn ang="0">
                    <a:pos x="0" y="64"/>
                  </a:cxn>
                  <a:cxn ang="0">
                    <a:pos x="0" y="63"/>
                  </a:cxn>
                  <a:cxn ang="0">
                    <a:pos x="0" y="62"/>
                  </a:cxn>
                  <a:cxn ang="0">
                    <a:pos x="0" y="61"/>
                  </a:cxn>
                  <a:cxn ang="0">
                    <a:pos x="0" y="60"/>
                  </a:cxn>
                  <a:cxn ang="0">
                    <a:pos x="0" y="58"/>
                  </a:cxn>
                  <a:cxn ang="0">
                    <a:pos x="1" y="57"/>
                  </a:cxn>
                  <a:cxn ang="0">
                    <a:pos x="1" y="57"/>
                  </a:cxn>
                  <a:cxn ang="0">
                    <a:pos x="2" y="57"/>
                  </a:cxn>
                  <a:cxn ang="0">
                    <a:pos x="53" y="2"/>
                  </a:cxn>
                  <a:cxn ang="0">
                    <a:pos x="53" y="2"/>
                  </a:cxn>
                  <a:cxn ang="0">
                    <a:pos x="54" y="1"/>
                  </a:cxn>
                  <a:cxn ang="0">
                    <a:pos x="54" y="1"/>
                  </a:cxn>
                  <a:cxn ang="0">
                    <a:pos x="54" y="0"/>
                  </a:cxn>
                  <a:cxn ang="0">
                    <a:pos x="55" y="0"/>
                  </a:cxn>
                  <a:cxn ang="0">
                    <a:pos x="56" y="0"/>
                  </a:cxn>
                  <a:cxn ang="0">
                    <a:pos x="56" y="0"/>
                  </a:cxn>
                  <a:cxn ang="0">
                    <a:pos x="57" y="0"/>
                  </a:cxn>
                  <a:cxn ang="0">
                    <a:pos x="57" y="0"/>
                  </a:cxn>
                  <a:cxn ang="0">
                    <a:pos x="57" y="0"/>
                  </a:cxn>
                  <a:cxn ang="0">
                    <a:pos x="58" y="0"/>
                  </a:cxn>
                  <a:cxn ang="0">
                    <a:pos x="58" y="0"/>
                  </a:cxn>
                  <a:cxn ang="0">
                    <a:pos x="59" y="0"/>
                  </a:cxn>
                  <a:cxn ang="0">
                    <a:pos x="59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111" y="17"/>
                  </a:cxn>
                </a:cxnLst>
                <a:rect l="0" t="0" r="r" b="b"/>
                <a:pathLst>
                  <a:path w="112" h="89">
                    <a:moveTo>
                      <a:pt x="111" y="17"/>
                    </a:moveTo>
                    <a:lnTo>
                      <a:pt x="54" y="8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3"/>
                    </a:lnTo>
                    <a:lnTo>
                      <a:pt x="0" y="62"/>
                    </a:lnTo>
                    <a:lnTo>
                      <a:pt x="0" y="61"/>
                    </a:lnTo>
                    <a:lnTo>
                      <a:pt x="0" y="60"/>
                    </a:lnTo>
                    <a:lnTo>
                      <a:pt x="0" y="58"/>
                    </a:lnTo>
                    <a:lnTo>
                      <a:pt x="1" y="57"/>
                    </a:lnTo>
                    <a:lnTo>
                      <a:pt x="1" y="57"/>
                    </a:lnTo>
                    <a:lnTo>
                      <a:pt x="2" y="57"/>
                    </a:lnTo>
                    <a:lnTo>
                      <a:pt x="53" y="2"/>
                    </a:lnTo>
                    <a:lnTo>
                      <a:pt x="53" y="2"/>
                    </a:lnTo>
                    <a:lnTo>
                      <a:pt x="54" y="1"/>
                    </a:lnTo>
                    <a:lnTo>
                      <a:pt x="54" y="1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59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111" y="1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14" name="Freeform 114"/>
              <p:cNvSpPr>
                <a:spLocks/>
              </p:cNvSpPr>
              <p:nvPr/>
            </p:nvSpPr>
            <p:spPr bwMode="auto">
              <a:xfrm>
                <a:off x="805" y="2518"/>
                <a:ext cx="17" cy="17"/>
              </a:xfrm>
              <a:custGeom>
                <a:avLst/>
                <a:gdLst/>
                <a:ahLst/>
                <a:cxnLst>
                  <a:cxn ang="0">
                    <a:pos x="9" y="12"/>
                  </a:cxn>
                  <a:cxn ang="0">
                    <a:pos x="7" y="14"/>
                  </a:cxn>
                  <a:cxn ang="0">
                    <a:pos x="6" y="15"/>
                  </a:cxn>
                  <a:cxn ang="0">
                    <a:pos x="4" y="15"/>
                  </a:cxn>
                  <a:cxn ang="0">
                    <a:pos x="3" y="16"/>
                  </a:cxn>
                  <a:cxn ang="0">
                    <a:pos x="2" y="16"/>
                  </a:cxn>
                  <a:cxn ang="0">
                    <a:pos x="0" y="16"/>
                  </a:cxn>
                  <a:cxn ang="0">
                    <a:pos x="0" y="15"/>
                  </a:cxn>
                  <a:cxn ang="0">
                    <a:pos x="0" y="14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0" y="10"/>
                  </a:cxn>
                  <a:cxn ang="0">
                    <a:pos x="2" y="9"/>
                  </a:cxn>
                  <a:cxn ang="0">
                    <a:pos x="2" y="7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1"/>
                  </a:cxn>
                  <a:cxn ang="0">
                    <a:pos x="10" y="0"/>
                  </a:cxn>
                  <a:cxn ang="0">
                    <a:pos x="12" y="0"/>
                  </a:cxn>
                  <a:cxn ang="0">
                    <a:pos x="13" y="0"/>
                  </a:cxn>
                  <a:cxn ang="0">
                    <a:pos x="14" y="0"/>
                  </a:cxn>
                  <a:cxn ang="0">
                    <a:pos x="15" y="0"/>
                  </a:cxn>
                  <a:cxn ang="0">
                    <a:pos x="16" y="0"/>
                  </a:cxn>
                  <a:cxn ang="0">
                    <a:pos x="16" y="1"/>
                  </a:cxn>
                  <a:cxn ang="0">
                    <a:pos x="16" y="2"/>
                  </a:cxn>
                  <a:cxn ang="0">
                    <a:pos x="16" y="3"/>
                  </a:cxn>
                  <a:cxn ang="0">
                    <a:pos x="15" y="5"/>
                  </a:cxn>
                  <a:cxn ang="0">
                    <a:pos x="14" y="6"/>
                  </a:cxn>
                  <a:cxn ang="0">
                    <a:pos x="13" y="8"/>
                  </a:cxn>
                  <a:cxn ang="0">
                    <a:pos x="12" y="9"/>
                  </a:cxn>
                  <a:cxn ang="0">
                    <a:pos x="10" y="11"/>
                  </a:cxn>
                  <a:cxn ang="0">
                    <a:pos x="9" y="12"/>
                  </a:cxn>
                </a:cxnLst>
                <a:rect l="0" t="0" r="r" b="b"/>
                <a:pathLst>
                  <a:path w="17" h="17">
                    <a:moveTo>
                      <a:pt x="9" y="12"/>
                    </a:moveTo>
                    <a:lnTo>
                      <a:pt x="7" y="14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7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6" y="3"/>
                    </a:lnTo>
                    <a:lnTo>
                      <a:pt x="15" y="5"/>
                    </a:lnTo>
                    <a:lnTo>
                      <a:pt x="14" y="6"/>
                    </a:lnTo>
                    <a:lnTo>
                      <a:pt x="13" y="8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9" y="12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15" name="Freeform 115"/>
              <p:cNvSpPr>
                <a:spLocks/>
              </p:cNvSpPr>
              <p:nvPr/>
            </p:nvSpPr>
            <p:spPr bwMode="auto">
              <a:xfrm>
                <a:off x="793" y="2531"/>
                <a:ext cx="17" cy="17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7" y="13"/>
                  </a:cxn>
                  <a:cxn ang="0">
                    <a:pos x="5" y="14"/>
                  </a:cxn>
                  <a:cxn ang="0">
                    <a:pos x="3" y="15"/>
                  </a:cxn>
                  <a:cxn ang="0">
                    <a:pos x="2" y="15"/>
                  </a:cxn>
                  <a:cxn ang="0">
                    <a:pos x="1" y="16"/>
                  </a:cxn>
                  <a:cxn ang="0">
                    <a:pos x="0" y="15"/>
                  </a:cxn>
                  <a:cxn ang="0">
                    <a:pos x="0" y="15"/>
                  </a:cxn>
                  <a:cxn ang="0">
                    <a:pos x="0" y="14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0" y="10"/>
                  </a:cxn>
                  <a:cxn ang="0">
                    <a:pos x="1" y="9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5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10" y="1"/>
                  </a:cxn>
                  <a:cxn ang="0">
                    <a:pos x="11" y="0"/>
                  </a:cxn>
                  <a:cxn ang="0">
                    <a:pos x="12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6" y="2"/>
                  </a:cxn>
                  <a:cxn ang="0">
                    <a:pos x="15" y="4"/>
                  </a:cxn>
                  <a:cxn ang="0">
                    <a:pos x="14" y="5"/>
                  </a:cxn>
                  <a:cxn ang="0">
                    <a:pos x="14" y="6"/>
                  </a:cxn>
                  <a:cxn ang="0">
                    <a:pos x="12" y="8"/>
                  </a:cxn>
                  <a:cxn ang="0">
                    <a:pos x="11" y="9"/>
                  </a:cxn>
                  <a:cxn ang="0">
                    <a:pos x="10" y="11"/>
                  </a:cxn>
                  <a:cxn ang="0">
                    <a:pos x="8" y="12"/>
                  </a:cxn>
                </a:cxnLst>
                <a:rect l="0" t="0" r="r" b="b"/>
                <a:pathLst>
                  <a:path w="17" h="17">
                    <a:moveTo>
                      <a:pt x="8" y="12"/>
                    </a:moveTo>
                    <a:lnTo>
                      <a:pt x="7" y="13"/>
                    </a:lnTo>
                    <a:lnTo>
                      <a:pt x="5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7" y="3"/>
                    </a:lnTo>
                    <a:lnTo>
                      <a:pt x="8" y="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5" y="4"/>
                    </a:lnTo>
                    <a:lnTo>
                      <a:pt x="14" y="5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10" y="11"/>
                    </a:lnTo>
                    <a:lnTo>
                      <a:pt x="8" y="12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16" name="Freeform 116"/>
              <p:cNvSpPr>
                <a:spLocks/>
              </p:cNvSpPr>
              <p:nvPr/>
            </p:nvSpPr>
            <p:spPr bwMode="auto">
              <a:xfrm>
                <a:off x="782" y="2545"/>
                <a:ext cx="17" cy="17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7" y="14"/>
                  </a:cxn>
                  <a:cxn ang="0">
                    <a:pos x="5" y="15"/>
                  </a:cxn>
                  <a:cxn ang="0">
                    <a:pos x="4" y="15"/>
                  </a:cxn>
                  <a:cxn ang="0">
                    <a:pos x="2" y="16"/>
                  </a:cxn>
                  <a:cxn ang="0">
                    <a:pos x="1" y="16"/>
                  </a:cxn>
                  <a:cxn ang="0">
                    <a:pos x="0" y="16"/>
                  </a:cxn>
                  <a:cxn ang="0">
                    <a:pos x="0" y="15"/>
                  </a:cxn>
                  <a:cxn ang="0">
                    <a:pos x="0" y="14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0" y="10"/>
                  </a:cxn>
                  <a:cxn ang="0">
                    <a:pos x="1" y="9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5" y="4"/>
                  </a:cxn>
                  <a:cxn ang="0">
                    <a:pos x="7" y="3"/>
                  </a:cxn>
                  <a:cxn ang="0">
                    <a:pos x="8" y="1"/>
                  </a:cxn>
                  <a:cxn ang="0">
                    <a:pos x="10" y="0"/>
                  </a:cxn>
                  <a:cxn ang="0">
                    <a:pos x="11" y="0"/>
                  </a:cxn>
                  <a:cxn ang="0">
                    <a:pos x="12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6" y="2"/>
                  </a:cxn>
                  <a:cxn ang="0">
                    <a:pos x="15" y="3"/>
                  </a:cxn>
                  <a:cxn ang="0">
                    <a:pos x="14" y="5"/>
                  </a:cxn>
                  <a:cxn ang="0">
                    <a:pos x="14" y="6"/>
                  </a:cxn>
                  <a:cxn ang="0">
                    <a:pos x="12" y="8"/>
                  </a:cxn>
                  <a:cxn ang="0">
                    <a:pos x="11" y="9"/>
                  </a:cxn>
                  <a:cxn ang="0">
                    <a:pos x="10" y="11"/>
                  </a:cxn>
                  <a:cxn ang="0">
                    <a:pos x="8" y="12"/>
                  </a:cxn>
                </a:cxnLst>
                <a:rect l="0" t="0" r="r" b="b"/>
                <a:pathLst>
                  <a:path w="17" h="17">
                    <a:moveTo>
                      <a:pt x="8" y="12"/>
                    </a:moveTo>
                    <a:lnTo>
                      <a:pt x="7" y="14"/>
                    </a:lnTo>
                    <a:lnTo>
                      <a:pt x="5" y="15"/>
                    </a:lnTo>
                    <a:lnTo>
                      <a:pt x="4" y="15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7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10" y="11"/>
                    </a:lnTo>
                    <a:lnTo>
                      <a:pt x="8" y="12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17" name="Freeform 117"/>
              <p:cNvSpPr>
                <a:spLocks/>
              </p:cNvSpPr>
              <p:nvPr/>
            </p:nvSpPr>
            <p:spPr bwMode="auto">
              <a:xfrm>
                <a:off x="770" y="2558"/>
                <a:ext cx="17" cy="18"/>
              </a:xfrm>
              <a:custGeom>
                <a:avLst/>
                <a:gdLst/>
                <a:ahLst/>
                <a:cxnLst>
                  <a:cxn ang="0">
                    <a:pos x="8" y="13"/>
                  </a:cxn>
                  <a:cxn ang="0">
                    <a:pos x="7" y="14"/>
                  </a:cxn>
                  <a:cxn ang="0">
                    <a:pos x="5" y="15"/>
                  </a:cxn>
                  <a:cxn ang="0">
                    <a:pos x="3" y="16"/>
                  </a:cxn>
                  <a:cxn ang="0">
                    <a:pos x="3" y="16"/>
                  </a:cxn>
                  <a:cxn ang="0">
                    <a:pos x="1" y="17"/>
                  </a:cxn>
                  <a:cxn ang="0">
                    <a:pos x="1" y="16"/>
                  </a:cxn>
                  <a:cxn ang="0">
                    <a:pos x="0" y="16"/>
                  </a:cxn>
                  <a:cxn ang="0">
                    <a:pos x="0" y="15"/>
                  </a:cxn>
                  <a:cxn ang="0">
                    <a:pos x="0" y="14"/>
                  </a:cxn>
                  <a:cxn ang="0">
                    <a:pos x="0" y="12"/>
                  </a:cxn>
                  <a:cxn ang="0">
                    <a:pos x="0" y="11"/>
                  </a:cxn>
                  <a:cxn ang="0">
                    <a:pos x="1" y="9"/>
                  </a:cxn>
                  <a:cxn ang="0">
                    <a:pos x="2" y="8"/>
                  </a:cxn>
                  <a:cxn ang="0">
                    <a:pos x="3" y="6"/>
                  </a:cxn>
                  <a:cxn ang="0">
                    <a:pos x="5" y="5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10" y="1"/>
                  </a:cxn>
                  <a:cxn ang="0">
                    <a:pos x="11" y="0"/>
                  </a:cxn>
                  <a:cxn ang="0">
                    <a:pos x="12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6" y="2"/>
                  </a:cxn>
                  <a:cxn ang="0">
                    <a:pos x="15" y="4"/>
                  </a:cxn>
                  <a:cxn ang="0">
                    <a:pos x="14" y="5"/>
                  </a:cxn>
                  <a:cxn ang="0">
                    <a:pos x="14" y="7"/>
                  </a:cxn>
                  <a:cxn ang="0">
                    <a:pos x="12" y="8"/>
                  </a:cxn>
                  <a:cxn ang="0">
                    <a:pos x="11" y="10"/>
                  </a:cxn>
                  <a:cxn ang="0">
                    <a:pos x="10" y="11"/>
                  </a:cxn>
                  <a:cxn ang="0">
                    <a:pos x="8" y="13"/>
                  </a:cxn>
                </a:cxnLst>
                <a:rect l="0" t="0" r="r" b="b"/>
                <a:pathLst>
                  <a:path w="17" h="18">
                    <a:moveTo>
                      <a:pt x="8" y="13"/>
                    </a:moveTo>
                    <a:lnTo>
                      <a:pt x="7" y="14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8"/>
                    </a:lnTo>
                    <a:lnTo>
                      <a:pt x="3" y="6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8" y="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5" y="4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2" y="8"/>
                    </a:lnTo>
                    <a:lnTo>
                      <a:pt x="11" y="10"/>
                    </a:lnTo>
                    <a:lnTo>
                      <a:pt x="10" y="11"/>
                    </a:lnTo>
                    <a:lnTo>
                      <a:pt x="8" y="13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18" name="Freeform 118"/>
              <p:cNvSpPr>
                <a:spLocks/>
              </p:cNvSpPr>
              <p:nvPr/>
            </p:nvSpPr>
            <p:spPr bwMode="auto">
              <a:xfrm>
                <a:off x="773" y="2502"/>
                <a:ext cx="17" cy="38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0" y="15"/>
                  </a:cxn>
                  <a:cxn ang="0">
                    <a:pos x="15" y="0"/>
                  </a:cxn>
                  <a:cxn ang="0">
                    <a:pos x="16" y="21"/>
                  </a:cxn>
                  <a:cxn ang="0">
                    <a:pos x="0" y="37"/>
                  </a:cxn>
                </a:cxnLst>
                <a:rect l="0" t="0" r="r" b="b"/>
                <a:pathLst>
                  <a:path w="17" h="38">
                    <a:moveTo>
                      <a:pt x="0" y="37"/>
                    </a:moveTo>
                    <a:lnTo>
                      <a:pt x="0" y="15"/>
                    </a:lnTo>
                    <a:lnTo>
                      <a:pt x="15" y="0"/>
                    </a:lnTo>
                    <a:lnTo>
                      <a:pt x="16" y="21"/>
                    </a:lnTo>
                    <a:lnTo>
                      <a:pt x="0" y="37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19" name="Freeform 119"/>
              <p:cNvSpPr>
                <a:spLocks/>
              </p:cNvSpPr>
              <p:nvPr/>
            </p:nvSpPr>
            <p:spPr bwMode="auto">
              <a:xfrm>
                <a:off x="746" y="2496"/>
                <a:ext cx="41" cy="23"/>
              </a:xfrm>
              <a:custGeom>
                <a:avLst/>
                <a:gdLst/>
                <a:ahLst/>
                <a:cxnLst>
                  <a:cxn ang="0">
                    <a:pos x="26" y="22"/>
                  </a:cxn>
                  <a:cxn ang="0">
                    <a:pos x="40" y="6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6" y="22"/>
                  </a:cxn>
                </a:cxnLst>
                <a:rect l="0" t="0" r="r" b="b"/>
                <a:pathLst>
                  <a:path w="41" h="23">
                    <a:moveTo>
                      <a:pt x="26" y="22"/>
                    </a:moveTo>
                    <a:lnTo>
                      <a:pt x="40" y="6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26" y="22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20" name="Freeform 120"/>
              <p:cNvSpPr>
                <a:spLocks/>
              </p:cNvSpPr>
              <p:nvPr/>
            </p:nvSpPr>
            <p:spPr bwMode="auto">
              <a:xfrm>
                <a:off x="746" y="2510"/>
                <a:ext cx="28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"/>
                  </a:cxn>
                  <a:cxn ang="0">
                    <a:pos x="27" y="29"/>
                  </a:cxn>
                  <a:cxn ang="0">
                    <a:pos x="27" y="7"/>
                  </a:cxn>
                  <a:cxn ang="0">
                    <a:pos x="0" y="0"/>
                  </a:cxn>
                </a:cxnLst>
                <a:rect l="0" t="0" r="r" b="b"/>
                <a:pathLst>
                  <a:path w="28" h="30">
                    <a:moveTo>
                      <a:pt x="0" y="0"/>
                    </a:moveTo>
                    <a:lnTo>
                      <a:pt x="0" y="21"/>
                    </a:lnTo>
                    <a:lnTo>
                      <a:pt x="27" y="29"/>
                    </a:lnTo>
                    <a:lnTo>
                      <a:pt x="27" y="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21" name="Freeform 121"/>
              <p:cNvSpPr>
                <a:spLocks/>
              </p:cNvSpPr>
              <p:nvPr/>
            </p:nvSpPr>
            <p:spPr bwMode="auto">
              <a:xfrm>
                <a:off x="876" y="2371"/>
                <a:ext cx="17" cy="80"/>
              </a:xfrm>
              <a:custGeom>
                <a:avLst/>
                <a:gdLst/>
                <a:ahLst/>
                <a:cxnLst>
                  <a:cxn ang="0">
                    <a:pos x="16" y="79"/>
                  </a:cxn>
                  <a:cxn ang="0">
                    <a:pos x="16" y="0"/>
                  </a:cxn>
                  <a:cxn ang="0">
                    <a:pos x="0" y="0"/>
                  </a:cxn>
                  <a:cxn ang="0">
                    <a:pos x="0" y="79"/>
                  </a:cxn>
                  <a:cxn ang="0">
                    <a:pos x="16" y="79"/>
                  </a:cxn>
                </a:cxnLst>
                <a:rect l="0" t="0" r="r" b="b"/>
                <a:pathLst>
                  <a:path w="17" h="80">
                    <a:moveTo>
                      <a:pt x="16" y="79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79"/>
                    </a:lnTo>
                    <a:lnTo>
                      <a:pt x="16" y="79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22" name="Freeform 122"/>
              <p:cNvSpPr>
                <a:spLocks/>
              </p:cNvSpPr>
              <p:nvPr/>
            </p:nvSpPr>
            <p:spPr bwMode="auto">
              <a:xfrm>
                <a:off x="846" y="2571"/>
                <a:ext cx="17" cy="38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0" y="14"/>
                  </a:cxn>
                  <a:cxn ang="0">
                    <a:pos x="15" y="0"/>
                  </a:cxn>
                  <a:cxn ang="0">
                    <a:pos x="16" y="21"/>
                  </a:cxn>
                  <a:cxn ang="0">
                    <a:pos x="0" y="37"/>
                  </a:cxn>
                </a:cxnLst>
                <a:rect l="0" t="0" r="r" b="b"/>
                <a:pathLst>
                  <a:path w="17" h="38">
                    <a:moveTo>
                      <a:pt x="0" y="37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16" y="21"/>
                    </a:lnTo>
                    <a:lnTo>
                      <a:pt x="0" y="37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23" name="Freeform 123"/>
              <p:cNvSpPr>
                <a:spLocks/>
              </p:cNvSpPr>
              <p:nvPr/>
            </p:nvSpPr>
            <p:spPr bwMode="auto">
              <a:xfrm>
                <a:off x="820" y="2564"/>
                <a:ext cx="40" cy="23"/>
              </a:xfrm>
              <a:custGeom>
                <a:avLst/>
                <a:gdLst/>
                <a:ahLst/>
                <a:cxnLst>
                  <a:cxn ang="0">
                    <a:pos x="26" y="22"/>
                  </a:cxn>
                  <a:cxn ang="0">
                    <a:pos x="39" y="6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6" y="22"/>
                  </a:cxn>
                </a:cxnLst>
                <a:rect l="0" t="0" r="r" b="b"/>
                <a:pathLst>
                  <a:path w="40" h="23">
                    <a:moveTo>
                      <a:pt x="26" y="22"/>
                    </a:moveTo>
                    <a:lnTo>
                      <a:pt x="39" y="6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26" y="22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24" name="Freeform 124"/>
              <p:cNvSpPr>
                <a:spLocks/>
              </p:cNvSpPr>
              <p:nvPr/>
            </p:nvSpPr>
            <p:spPr bwMode="auto">
              <a:xfrm>
                <a:off x="819" y="2579"/>
                <a:ext cx="28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"/>
                  </a:cxn>
                  <a:cxn ang="0">
                    <a:pos x="27" y="29"/>
                  </a:cxn>
                  <a:cxn ang="0">
                    <a:pos x="27" y="7"/>
                  </a:cxn>
                  <a:cxn ang="0">
                    <a:pos x="0" y="0"/>
                  </a:cxn>
                </a:cxnLst>
                <a:rect l="0" t="0" r="r" b="b"/>
                <a:pathLst>
                  <a:path w="28" h="30">
                    <a:moveTo>
                      <a:pt x="0" y="0"/>
                    </a:moveTo>
                    <a:lnTo>
                      <a:pt x="0" y="21"/>
                    </a:lnTo>
                    <a:lnTo>
                      <a:pt x="27" y="29"/>
                    </a:lnTo>
                    <a:lnTo>
                      <a:pt x="27" y="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25" name="Freeform 125"/>
              <p:cNvSpPr>
                <a:spLocks/>
              </p:cNvSpPr>
              <p:nvPr/>
            </p:nvSpPr>
            <p:spPr bwMode="auto">
              <a:xfrm>
                <a:off x="880" y="2575"/>
                <a:ext cx="17" cy="38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0" y="14"/>
                  </a:cxn>
                  <a:cxn ang="0">
                    <a:pos x="15" y="0"/>
                  </a:cxn>
                  <a:cxn ang="0">
                    <a:pos x="16" y="21"/>
                  </a:cxn>
                  <a:cxn ang="0">
                    <a:pos x="0" y="37"/>
                  </a:cxn>
                </a:cxnLst>
                <a:rect l="0" t="0" r="r" b="b"/>
                <a:pathLst>
                  <a:path w="17" h="38">
                    <a:moveTo>
                      <a:pt x="0" y="37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16" y="21"/>
                    </a:lnTo>
                    <a:lnTo>
                      <a:pt x="0" y="37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26" name="Freeform 126"/>
              <p:cNvSpPr>
                <a:spLocks/>
              </p:cNvSpPr>
              <p:nvPr/>
            </p:nvSpPr>
            <p:spPr bwMode="auto">
              <a:xfrm>
                <a:off x="854" y="2569"/>
                <a:ext cx="40" cy="22"/>
              </a:xfrm>
              <a:custGeom>
                <a:avLst/>
                <a:gdLst/>
                <a:ahLst/>
                <a:cxnLst>
                  <a:cxn ang="0">
                    <a:pos x="26" y="21"/>
                  </a:cxn>
                  <a:cxn ang="0">
                    <a:pos x="39" y="6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6" y="21"/>
                  </a:cxn>
                </a:cxnLst>
                <a:rect l="0" t="0" r="r" b="b"/>
                <a:pathLst>
                  <a:path w="40" h="22">
                    <a:moveTo>
                      <a:pt x="26" y="21"/>
                    </a:moveTo>
                    <a:lnTo>
                      <a:pt x="39" y="6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26" y="21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27" name="Freeform 127"/>
              <p:cNvSpPr>
                <a:spLocks/>
              </p:cNvSpPr>
              <p:nvPr/>
            </p:nvSpPr>
            <p:spPr bwMode="auto">
              <a:xfrm>
                <a:off x="854" y="2583"/>
                <a:ext cx="28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"/>
                  </a:cxn>
                  <a:cxn ang="0">
                    <a:pos x="27" y="29"/>
                  </a:cxn>
                  <a:cxn ang="0">
                    <a:pos x="27" y="7"/>
                  </a:cxn>
                  <a:cxn ang="0">
                    <a:pos x="0" y="0"/>
                  </a:cxn>
                </a:cxnLst>
                <a:rect l="0" t="0" r="r" b="b"/>
                <a:pathLst>
                  <a:path w="28" h="30">
                    <a:moveTo>
                      <a:pt x="0" y="0"/>
                    </a:moveTo>
                    <a:lnTo>
                      <a:pt x="0" y="21"/>
                    </a:lnTo>
                    <a:lnTo>
                      <a:pt x="27" y="29"/>
                    </a:lnTo>
                    <a:lnTo>
                      <a:pt x="27" y="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28" name="Freeform 128"/>
              <p:cNvSpPr>
                <a:spLocks/>
              </p:cNvSpPr>
              <p:nvPr/>
            </p:nvSpPr>
            <p:spPr bwMode="auto">
              <a:xfrm>
                <a:off x="846" y="2546"/>
                <a:ext cx="17" cy="37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0" y="14"/>
                  </a:cxn>
                  <a:cxn ang="0">
                    <a:pos x="15" y="0"/>
                  </a:cxn>
                  <a:cxn ang="0">
                    <a:pos x="16" y="20"/>
                  </a:cxn>
                  <a:cxn ang="0">
                    <a:pos x="0" y="36"/>
                  </a:cxn>
                </a:cxnLst>
                <a:rect l="0" t="0" r="r" b="b"/>
                <a:pathLst>
                  <a:path w="17" h="37">
                    <a:moveTo>
                      <a:pt x="0" y="36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16" y="20"/>
                    </a:lnTo>
                    <a:lnTo>
                      <a:pt x="0" y="3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29" name="Freeform 129"/>
              <p:cNvSpPr>
                <a:spLocks/>
              </p:cNvSpPr>
              <p:nvPr/>
            </p:nvSpPr>
            <p:spPr bwMode="auto">
              <a:xfrm>
                <a:off x="820" y="2539"/>
                <a:ext cx="40" cy="23"/>
              </a:xfrm>
              <a:custGeom>
                <a:avLst/>
                <a:gdLst/>
                <a:ahLst/>
                <a:cxnLst>
                  <a:cxn ang="0">
                    <a:pos x="26" y="22"/>
                  </a:cxn>
                  <a:cxn ang="0">
                    <a:pos x="39" y="6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6" y="22"/>
                  </a:cxn>
                </a:cxnLst>
                <a:rect l="0" t="0" r="r" b="b"/>
                <a:pathLst>
                  <a:path w="40" h="23">
                    <a:moveTo>
                      <a:pt x="26" y="22"/>
                    </a:moveTo>
                    <a:lnTo>
                      <a:pt x="39" y="6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26" y="22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30" name="Freeform 130"/>
              <p:cNvSpPr>
                <a:spLocks/>
              </p:cNvSpPr>
              <p:nvPr/>
            </p:nvSpPr>
            <p:spPr bwMode="auto">
              <a:xfrm>
                <a:off x="819" y="2554"/>
                <a:ext cx="28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"/>
                  </a:cxn>
                  <a:cxn ang="0">
                    <a:pos x="27" y="29"/>
                  </a:cxn>
                  <a:cxn ang="0">
                    <a:pos x="27" y="7"/>
                  </a:cxn>
                  <a:cxn ang="0">
                    <a:pos x="0" y="0"/>
                  </a:cxn>
                </a:cxnLst>
                <a:rect l="0" t="0" r="r" b="b"/>
                <a:pathLst>
                  <a:path w="28" h="30">
                    <a:moveTo>
                      <a:pt x="0" y="0"/>
                    </a:moveTo>
                    <a:lnTo>
                      <a:pt x="0" y="21"/>
                    </a:lnTo>
                    <a:lnTo>
                      <a:pt x="27" y="29"/>
                    </a:lnTo>
                    <a:lnTo>
                      <a:pt x="27" y="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31" name="Freeform 131"/>
              <p:cNvSpPr>
                <a:spLocks/>
              </p:cNvSpPr>
              <p:nvPr/>
            </p:nvSpPr>
            <p:spPr bwMode="auto">
              <a:xfrm>
                <a:off x="880" y="2550"/>
                <a:ext cx="17" cy="38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0" y="14"/>
                  </a:cxn>
                  <a:cxn ang="0">
                    <a:pos x="15" y="0"/>
                  </a:cxn>
                  <a:cxn ang="0">
                    <a:pos x="16" y="21"/>
                  </a:cxn>
                  <a:cxn ang="0">
                    <a:pos x="0" y="37"/>
                  </a:cxn>
                </a:cxnLst>
                <a:rect l="0" t="0" r="r" b="b"/>
                <a:pathLst>
                  <a:path w="17" h="38">
                    <a:moveTo>
                      <a:pt x="0" y="37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16" y="21"/>
                    </a:lnTo>
                    <a:lnTo>
                      <a:pt x="0" y="37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32" name="Freeform 132"/>
              <p:cNvSpPr>
                <a:spLocks/>
              </p:cNvSpPr>
              <p:nvPr/>
            </p:nvSpPr>
            <p:spPr bwMode="auto">
              <a:xfrm>
                <a:off x="854" y="2543"/>
                <a:ext cx="40" cy="23"/>
              </a:xfrm>
              <a:custGeom>
                <a:avLst/>
                <a:gdLst/>
                <a:ahLst/>
                <a:cxnLst>
                  <a:cxn ang="0">
                    <a:pos x="26" y="22"/>
                  </a:cxn>
                  <a:cxn ang="0">
                    <a:pos x="39" y="6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6" y="22"/>
                  </a:cxn>
                </a:cxnLst>
                <a:rect l="0" t="0" r="r" b="b"/>
                <a:pathLst>
                  <a:path w="40" h="23">
                    <a:moveTo>
                      <a:pt x="26" y="22"/>
                    </a:moveTo>
                    <a:lnTo>
                      <a:pt x="39" y="6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26" y="22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33" name="Freeform 133"/>
              <p:cNvSpPr>
                <a:spLocks/>
              </p:cNvSpPr>
              <p:nvPr/>
            </p:nvSpPr>
            <p:spPr bwMode="auto">
              <a:xfrm>
                <a:off x="854" y="2558"/>
                <a:ext cx="28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"/>
                  </a:cxn>
                  <a:cxn ang="0">
                    <a:pos x="27" y="29"/>
                  </a:cxn>
                  <a:cxn ang="0">
                    <a:pos x="27" y="7"/>
                  </a:cxn>
                  <a:cxn ang="0">
                    <a:pos x="0" y="0"/>
                  </a:cxn>
                </a:cxnLst>
                <a:rect l="0" t="0" r="r" b="b"/>
                <a:pathLst>
                  <a:path w="28" h="30">
                    <a:moveTo>
                      <a:pt x="0" y="0"/>
                    </a:moveTo>
                    <a:lnTo>
                      <a:pt x="0" y="21"/>
                    </a:lnTo>
                    <a:lnTo>
                      <a:pt x="27" y="29"/>
                    </a:lnTo>
                    <a:lnTo>
                      <a:pt x="27" y="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34" name="Freeform 134"/>
              <p:cNvSpPr>
                <a:spLocks/>
              </p:cNvSpPr>
              <p:nvPr/>
            </p:nvSpPr>
            <p:spPr bwMode="auto">
              <a:xfrm>
                <a:off x="680" y="2343"/>
                <a:ext cx="114" cy="249"/>
              </a:xfrm>
              <a:custGeom>
                <a:avLst/>
                <a:gdLst/>
                <a:ahLst/>
                <a:cxnLst>
                  <a:cxn ang="0">
                    <a:pos x="0" y="248"/>
                  </a:cxn>
                  <a:cxn ang="0">
                    <a:pos x="0" y="114"/>
                  </a:cxn>
                  <a:cxn ang="0">
                    <a:pos x="113" y="0"/>
                  </a:cxn>
                  <a:cxn ang="0">
                    <a:pos x="113" y="133"/>
                  </a:cxn>
                  <a:cxn ang="0">
                    <a:pos x="0" y="248"/>
                  </a:cxn>
                </a:cxnLst>
                <a:rect l="0" t="0" r="r" b="b"/>
                <a:pathLst>
                  <a:path w="114" h="249">
                    <a:moveTo>
                      <a:pt x="0" y="248"/>
                    </a:moveTo>
                    <a:lnTo>
                      <a:pt x="0" y="114"/>
                    </a:lnTo>
                    <a:lnTo>
                      <a:pt x="113" y="0"/>
                    </a:lnTo>
                    <a:lnTo>
                      <a:pt x="113" y="133"/>
                    </a:lnTo>
                    <a:lnTo>
                      <a:pt x="0" y="248"/>
                    </a:lnTo>
                  </a:path>
                </a:pathLst>
              </a:custGeom>
              <a:solidFill>
                <a:srgbClr val="EAEAE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35" name="Freeform 135"/>
              <p:cNvSpPr>
                <a:spLocks/>
              </p:cNvSpPr>
              <p:nvPr/>
            </p:nvSpPr>
            <p:spPr bwMode="auto">
              <a:xfrm>
                <a:off x="680" y="2477"/>
                <a:ext cx="299" cy="161"/>
              </a:xfrm>
              <a:custGeom>
                <a:avLst/>
                <a:gdLst/>
                <a:ahLst/>
                <a:cxnLst>
                  <a:cxn ang="0">
                    <a:pos x="138" y="160"/>
                  </a:cxn>
                  <a:cxn ang="0">
                    <a:pos x="213" y="160"/>
                  </a:cxn>
                  <a:cxn ang="0">
                    <a:pos x="298" y="50"/>
                  </a:cxn>
                  <a:cxn ang="0">
                    <a:pos x="114" y="0"/>
                  </a:cxn>
                  <a:cxn ang="0">
                    <a:pos x="0" y="113"/>
                  </a:cxn>
                  <a:cxn ang="0">
                    <a:pos x="138" y="160"/>
                  </a:cxn>
                </a:cxnLst>
                <a:rect l="0" t="0" r="r" b="b"/>
                <a:pathLst>
                  <a:path w="299" h="161">
                    <a:moveTo>
                      <a:pt x="138" y="160"/>
                    </a:moveTo>
                    <a:lnTo>
                      <a:pt x="213" y="160"/>
                    </a:lnTo>
                    <a:lnTo>
                      <a:pt x="298" y="50"/>
                    </a:lnTo>
                    <a:lnTo>
                      <a:pt x="114" y="0"/>
                    </a:lnTo>
                    <a:lnTo>
                      <a:pt x="0" y="113"/>
                    </a:lnTo>
                    <a:lnTo>
                      <a:pt x="138" y="160"/>
                    </a:lnTo>
                  </a:path>
                </a:pathLst>
              </a:custGeom>
              <a:solidFill>
                <a:srgbClr val="CBCBC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36" name="Freeform 136"/>
              <p:cNvSpPr>
                <a:spLocks/>
              </p:cNvSpPr>
              <p:nvPr/>
            </p:nvSpPr>
            <p:spPr bwMode="auto">
              <a:xfrm>
                <a:off x="794" y="2343"/>
                <a:ext cx="186" cy="186"/>
              </a:xfrm>
              <a:custGeom>
                <a:avLst/>
                <a:gdLst/>
                <a:ahLst/>
                <a:cxnLst>
                  <a:cxn ang="0">
                    <a:pos x="185" y="185"/>
                  </a:cxn>
                  <a:cxn ang="0">
                    <a:pos x="185" y="5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185" y="185"/>
                  </a:cxn>
                </a:cxnLst>
                <a:rect l="0" t="0" r="r" b="b"/>
                <a:pathLst>
                  <a:path w="186" h="186">
                    <a:moveTo>
                      <a:pt x="185" y="185"/>
                    </a:moveTo>
                    <a:lnTo>
                      <a:pt x="185" y="5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185" y="185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 useBgFill="1">
            <p:nvSpPr>
              <p:cNvPr id="435337" name="Freeform 137"/>
              <p:cNvSpPr>
                <a:spLocks/>
              </p:cNvSpPr>
              <p:nvPr/>
            </p:nvSpPr>
            <p:spPr bwMode="auto">
              <a:xfrm>
                <a:off x="837" y="2375"/>
                <a:ext cx="98" cy="73"/>
              </a:xfrm>
              <a:custGeom>
                <a:avLst/>
                <a:gdLst/>
                <a:ahLst/>
                <a:cxnLst>
                  <a:cxn ang="0">
                    <a:pos x="97" y="72"/>
                  </a:cxn>
                  <a:cxn ang="0">
                    <a:pos x="97" y="26"/>
                  </a:cxn>
                  <a:cxn ang="0">
                    <a:pos x="0" y="0"/>
                  </a:cxn>
                  <a:cxn ang="0">
                    <a:pos x="0" y="45"/>
                  </a:cxn>
                  <a:cxn ang="0">
                    <a:pos x="97" y="72"/>
                  </a:cxn>
                </a:cxnLst>
                <a:rect l="0" t="0" r="r" b="b"/>
                <a:pathLst>
                  <a:path w="98" h="73">
                    <a:moveTo>
                      <a:pt x="97" y="72"/>
                    </a:moveTo>
                    <a:lnTo>
                      <a:pt x="97" y="26"/>
                    </a:lnTo>
                    <a:lnTo>
                      <a:pt x="0" y="0"/>
                    </a:lnTo>
                    <a:lnTo>
                      <a:pt x="0" y="45"/>
                    </a:lnTo>
                    <a:lnTo>
                      <a:pt x="97" y="72"/>
                    </a:lnTo>
                  </a:path>
                </a:pathLst>
              </a:custGeom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38" name="Freeform 138"/>
              <p:cNvSpPr>
                <a:spLocks/>
              </p:cNvSpPr>
              <p:nvPr/>
            </p:nvSpPr>
            <p:spPr bwMode="auto">
              <a:xfrm>
                <a:off x="853" y="2377"/>
                <a:ext cx="17" cy="58"/>
              </a:xfrm>
              <a:custGeom>
                <a:avLst/>
                <a:gdLst/>
                <a:ahLst/>
                <a:cxnLst>
                  <a:cxn ang="0">
                    <a:pos x="16" y="57"/>
                  </a:cxn>
                  <a:cxn ang="0">
                    <a:pos x="16" y="1"/>
                  </a:cxn>
                  <a:cxn ang="0">
                    <a:pos x="0" y="0"/>
                  </a:cxn>
                  <a:cxn ang="0">
                    <a:pos x="0" y="55"/>
                  </a:cxn>
                  <a:cxn ang="0">
                    <a:pos x="16" y="57"/>
                  </a:cxn>
                </a:cxnLst>
                <a:rect l="0" t="0" r="r" b="b"/>
                <a:pathLst>
                  <a:path w="17" h="58">
                    <a:moveTo>
                      <a:pt x="16" y="57"/>
                    </a:moveTo>
                    <a:lnTo>
                      <a:pt x="16" y="1"/>
                    </a:lnTo>
                    <a:lnTo>
                      <a:pt x="0" y="0"/>
                    </a:lnTo>
                    <a:lnTo>
                      <a:pt x="0" y="55"/>
                    </a:lnTo>
                    <a:lnTo>
                      <a:pt x="16" y="57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39" name="Freeform 139"/>
              <p:cNvSpPr>
                <a:spLocks/>
              </p:cNvSpPr>
              <p:nvPr/>
            </p:nvSpPr>
            <p:spPr bwMode="auto">
              <a:xfrm>
                <a:off x="911" y="2390"/>
                <a:ext cx="17" cy="58"/>
              </a:xfrm>
              <a:custGeom>
                <a:avLst/>
                <a:gdLst/>
                <a:ahLst/>
                <a:cxnLst>
                  <a:cxn ang="0">
                    <a:pos x="16" y="57"/>
                  </a:cxn>
                  <a:cxn ang="0">
                    <a:pos x="16" y="0"/>
                  </a:cxn>
                  <a:cxn ang="0">
                    <a:pos x="0" y="0"/>
                  </a:cxn>
                  <a:cxn ang="0">
                    <a:pos x="0" y="56"/>
                  </a:cxn>
                  <a:cxn ang="0">
                    <a:pos x="16" y="57"/>
                  </a:cxn>
                </a:cxnLst>
                <a:rect l="0" t="0" r="r" b="b"/>
                <a:pathLst>
                  <a:path w="17" h="58">
                    <a:moveTo>
                      <a:pt x="16" y="57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16" y="57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40" name="Freeform 140"/>
              <p:cNvSpPr>
                <a:spLocks/>
              </p:cNvSpPr>
              <p:nvPr/>
            </p:nvSpPr>
            <p:spPr bwMode="auto">
              <a:xfrm>
                <a:off x="830" y="2394"/>
                <a:ext cx="109" cy="35"/>
              </a:xfrm>
              <a:custGeom>
                <a:avLst/>
                <a:gdLst/>
                <a:ahLst/>
                <a:cxnLst>
                  <a:cxn ang="0">
                    <a:pos x="108" y="34"/>
                  </a:cxn>
                  <a:cxn ang="0">
                    <a:pos x="108" y="29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108" y="34"/>
                  </a:cxn>
                </a:cxnLst>
                <a:rect l="0" t="0" r="r" b="b"/>
                <a:pathLst>
                  <a:path w="109" h="35">
                    <a:moveTo>
                      <a:pt x="108" y="34"/>
                    </a:moveTo>
                    <a:lnTo>
                      <a:pt x="108" y="29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08" y="34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41" name="Freeform 141"/>
              <p:cNvSpPr>
                <a:spLocks/>
              </p:cNvSpPr>
              <p:nvPr/>
            </p:nvSpPr>
            <p:spPr bwMode="auto">
              <a:xfrm>
                <a:off x="773" y="2510"/>
                <a:ext cx="52" cy="64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46" y="0"/>
                  </a:cxn>
                  <a:cxn ang="0">
                    <a:pos x="51" y="4"/>
                  </a:cxn>
                  <a:cxn ang="0">
                    <a:pos x="49" y="8"/>
                  </a:cxn>
                  <a:cxn ang="0">
                    <a:pos x="2" y="63"/>
                  </a:cxn>
                  <a:cxn ang="0">
                    <a:pos x="0" y="54"/>
                  </a:cxn>
                </a:cxnLst>
                <a:rect l="0" t="0" r="r" b="b"/>
                <a:pathLst>
                  <a:path w="52" h="64">
                    <a:moveTo>
                      <a:pt x="0" y="54"/>
                    </a:moveTo>
                    <a:lnTo>
                      <a:pt x="46" y="0"/>
                    </a:lnTo>
                    <a:lnTo>
                      <a:pt x="51" y="4"/>
                    </a:lnTo>
                    <a:lnTo>
                      <a:pt x="49" y="8"/>
                    </a:lnTo>
                    <a:lnTo>
                      <a:pt x="2" y="63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42" name="Freeform 142"/>
              <p:cNvSpPr>
                <a:spLocks/>
              </p:cNvSpPr>
              <p:nvPr/>
            </p:nvSpPr>
            <p:spPr bwMode="auto">
              <a:xfrm>
                <a:off x="717" y="2486"/>
                <a:ext cx="112" cy="89"/>
              </a:xfrm>
              <a:custGeom>
                <a:avLst/>
                <a:gdLst/>
                <a:ahLst/>
                <a:cxnLst>
                  <a:cxn ang="0">
                    <a:pos x="111" y="17"/>
                  </a:cxn>
                  <a:cxn ang="0">
                    <a:pos x="54" y="88"/>
                  </a:cxn>
                  <a:cxn ang="0">
                    <a:pos x="0" y="67"/>
                  </a:cxn>
                  <a:cxn ang="0">
                    <a:pos x="0" y="66"/>
                  </a:cxn>
                  <a:cxn ang="0">
                    <a:pos x="0" y="66"/>
                  </a:cxn>
                  <a:cxn ang="0">
                    <a:pos x="0" y="65"/>
                  </a:cxn>
                  <a:cxn ang="0">
                    <a:pos x="0" y="65"/>
                  </a:cxn>
                  <a:cxn ang="0">
                    <a:pos x="0" y="65"/>
                  </a:cxn>
                  <a:cxn ang="0">
                    <a:pos x="0" y="65"/>
                  </a:cxn>
                  <a:cxn ang="0">
                    <a:pos x="0" y="64"/>
                  </a:cxn>
                  <a:cxn ang="0">
                    <a:pos x="0" y="64"/>
                  </a:cxn>
                  <a:cxn ang="0">
                    <a:pos x="0" y="63"/>
                  </a:cxn>
                  <a:cxn ang="0">
                    <a:pos x="0" y="62"/>
                  </a:cxn>
                  <a:cxn ang="0">
                    <a:pos x="0" y="61"/>
                  </a:cxn>
                  <a:cxn ang="0">
                    <a:pos x="0" y="60"/>
                  </a:cxn>
                  <a:cxn ang="0">
                    <a:pos x="0" y="58"/>
                  </a:cxn>
                  <a:cxn ang="0">
                    <a:pos x="1" y="57"/>
                  </a:cxn>
                  <a:cxn ang="0">
                    <a:pos x="1" y="57"/>
                  </a:cxn>
                  <a:cxn ang="0">
                    <a:pos x="2" y="57"/>
                  </a:cxn>
                  <a:cxn ang="0">
                    <a:pos x="53" y="2"/>
                  </a:cxn>
                  <a:cxn ang="0">
                    <a:pos x="53" y="2"/>
                  </a:cxn>
                  <a:cxn ang="0">
                    <a:pos x="54" y="1"/>
                  </a:cxn>
                  <a:cxn ang="0">
                    <a:pos x="54" y="1"/>
                  </a:cxn>
                  <a:cxn ang="0">
                    <a:pos x="54" y="0"/>
                  </a:cxn>
                  <a:cxn ang="0">
                    <a:pos x="55" y="0"/>
                  </a:cxn>
                  <a:cxn ang="0">
                    <a:pos x="56" y="0"/>
                  </a:cxn>
                  <a:cxn ang="0">
                    <a:pos x="56" y="0"/>
                  </a:cxn>
                  <a:cxn ang="0">
                    <a:pos x="57" y="0"/>
                  </a:cxn>
                  <a:cxn ang="0">
                    <a:pos x="57" y="0"/>
                  </a:cxn>
                  <a:cxn ang="0">
                    <a:pos x="57" y="0"/>
                  </a:cxn>
                  <a:cxn ang="0">
                    <a:pos x="58" y="0"/>
                  </a:cxn>
                  <a:cxn ang="0">
                    <a:pos x="58" y="0"/>
                  </a:cxn>
                  <a:cxn ang="0">
                    <a:pos x="59" y="0"/>
                  </a:cxn>
                  <a:cxn ang="0">
                    <a:pos x="59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111" y="17"/>
                  </a:cxn>
                </a:cxnLst>
                <a:rect l="0" t="0" r="r" b="b"/>
                <a:pathLst>
                  <a:path w="112" h="89">
                    <a:moveTo>
                      <a:pt x="111" y="17"/>
                    </a:moveTo>
                    <a:lnTo>
                      <a:pt x="54" y="8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3"/>
                    </a:lnTo>
                    <a:lnTo>
                      <a:pt x="0" y="62"/>
                    </a:lnTo>
                    <a:lnTo>
                      <a:pt x="0" y="61"/>
                    </a:lnTo>
                    <a:lnTo>
                      <a:pt x="0" y="60"/>
                    </a:lnTo>
                    <a:lnTo>
                      <a:pt x="0" y="58"/>
                    </a:lnTo>
                    <a:lnTo>
                      <a:pt x="1" y="57"/>
                    </a:lnTo>
                    <a:lnTo>
                      <a:pt x="1" y="57"/>
                    </a:lnTo>
                    <a:lnTo>
                      <a:pt x="2" y="57"/>
                    </a:lnTo>
                    <a:lnTo>
                      <a:pt x="53" y="2"/>
                    </a:lnTo>
                    <a:lnTo>
                      <a:pt x="53" y="2"/>
                    </a:lnTo>
                    <a:lnTo>
                      <a:pt x="54" y="1"/>
                    </a:lnTo>
                    <a:lnTo>
                      <a:pt x="54" y="1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59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111" y="17"/>
                    </a:lnTo>
                  </a:path>
                </a:pathLst>
              </a:custGeom>
              <a:solidFill>
                <a:srgbClr val="FFE39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43" name="Freeform 143"/>
              <p:cNvSpPr>
                <a:spLocks/>
              </p:cNvSpPr>
              <p:nvPr/>
            </p:nvSpPr>
            <p:spPr bwMode="auto">
              <a:xfrm>
                <a:off x="805" y="2518"/>
                <a:ext cx="17" cy="17"/>
              </a:xfrm>
              <a:custGeom>
                <a:avLst/>
                <a:gdLst/>
                <a:ahLst/>
                <a:cxnLst>
                  <a:cxn ang="0">
                    <a:pos x="9" y="12"/>
                  </a:cxn>
                  <a:cxn ang="0">
                    <a:pos x="7" y="14"/>
                  </a:cxn>
                  <a:cxn ang="0">
                    <a:pos x="6" y="15"/>
                  </a:cxn>
                  <a:cxn ang="0">
                    <a:pos x="4" y="15"/>
                  </a:cxn>
                  <a:cxn ang="0">
                    <a:pos x="3" y="16"/>
                  </a:cxn>
                  <a:cxn ang="0">
                    <a:pos x="2" y="16"/>
                  </a:cxn>
                  <a:cxn ang="0">
                    <a:pos x="0" y="16"/>
                  </a:cxn>
                  <a:cxn ang="0">
                    <a:pos x="0" y="15"/>
                  </a:cxn>
                  <a:cxn ang="0">
                    <a:pos x="0" y="14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0" y="10"/>
                  </a:cxn>
                  <a:cxn ang="0">
                    <a:pos x="2" y="9"/>
                  </a:cxn>
                  <a:cxn ang="0">
                    <a:pos x="2" y="7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1"/>
                  </a:cxn>
                  <a:cxn ang="0">
                    <a:pos x="10" y="0"/>
                  </a:cxn>
                  <a:cxn ang="0">
                    <a:pos x="12" y="0"/>
                  </a:cxn>
                  <a:cxn ang="0">
                    <a:pos x="13" y="0"/>
                  </a:cxn>
                  <a:cxn ang="0">
                    <a:pos x="14" y="0"/>
                  </a:cxn>
                  <a:cxn ang="0">
                    <a:pos x="15" y="0"/>
                  </a:cxn>
                  <a:cxn ang="0">
                    <a:pos x="16" y="0"/>
                  </a:cxn>
                  <a:cxn ang="0">
                    <a:pos x="16" y="1"/>
                  </a:cxn>
                  <a:cxn ang="0">
                    <a:pos x="16" y="2"/>
                  </a:cxn>
                  <a:cxn ang="0">
                    <a:pos x="16" y="3"/>
                  </a:cxn>
                  <a:cxn ang="0">
                    <a:pos x="15" y="5"/>
                  </a:cxn>
                  <a:cxn ang="0">
                    <a:pos x="14" y="6"/>
                  </a:cxn>
                  <a:cxn ang="0">
                    <a:pos x="13" y="8"/>
                  </a:cxn>
                  <a:cxn ang="0">
                    <a:pos x="12" y="9"/>
                  </a:cxn>
                  <a:cxn ang="0">
                    <a:pos x="10" y="11"/>
                  </a:cxn>
                  <a:cxn ang="0">
                    <a:pos x="9" y="12"/>
                  </a:cxn>
                </a:cxnLst>
                <a:rect l="0" t="0" r="r" b="b"/>
                <a:pathLst>
                  <a:path w="17" h="17">
                    <a:moveTo>
                      <a:pt x="9" y="12"/>
                    </a:moveTo>
                    <a:lnTo>
                      <a:pt x="7" y="14"/>
                    </a:lnTo>
                    <a:lnTo>
                      <a:pt x="6" y="15"/>
                    </a:lnTo>
                    <a:lnTo>
                      <a:pt x="4" y="15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7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6" y="3"/>
                    </a:lnTo>
                    <a:lnTo>
                      <a:pt x="15" y="5"/>
                    </a:lnTo>
                    <a:lnTo>
                      <a:pt x="14" y="6"/>
                    </a:lnTo>
                    <a:lnTo>
                      <a:pt x="13" y="8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9" y="12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44" name="Freeform 144"/>
              <p:cNvSpPr>
                <a:spLocks/>
              </p:cNvSpPr>
              <p:nvPr/>
            </p:nvSpPr>
            <p:spPr bwMode="auto">
              <a:xfrm>
                <a:off x="793" y="2531"/>
                <a:ext cx="17" cy="17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7" y="13"/>
                  </a:cxn>
                  <a:cxn ang="0">
                    <a:pos x="5" y="14"/>
                  </a:cxn>
                  <a:cxn ang="0">
                    <a:pos x="3" y="15"/>
                  </a:cxn>
                  <a:cxn ang="0">
                    <a:pos x="2" y="15"/>
                  </a:cxn>
                  <a:cxn ang="0">
                    <a:pos x="1" y="16"/>
                  </a:cxn>
                  <a:cxn ang="0">
                    <a:pos x="0" y="15"/>
                  </a:cxn>
                  <a:cxn ang="0">
                    <a:pos x="0" y="15"/>
                  </a:cxn>
                  <a:cxn ang="0">
                    <a:pos x="0" y="14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0" y="10"/>
                  </a:cxn>
                  <a:cxn ang="0">
                    <a:pos x="1" y="9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5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10" y="1"/>
                  </a:cxn>
                  <a:cxn ang="0">
                    <a:pos x="11" y="0"/>
                  </a:cxn>
                  <a:cxn ang="0">
                    <a:pos x="12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6" y="2"/>
                  </a:cxn>
                  <a:cxn ang="0">
                    <a:pos x="15" y="4"/>
                  </a:cxn>
                  <a:cxn ang="0">
                    <a:pos x="14" y="5"/>
                  </a:cxn>
                  <a:cxn ang="0">
                    <a:pos x="14" y="6"/>
                  </a:cxn>
                  <a:cxn ang="0">
                    <a:pos x="12" y="8"/>
                  </a:cxn>
                  <a:cxn ang="0">
                    <a:pos x="11" y="9"/>
                  </a:cxn>
                  <a:cxn ang="0">
                    <a:pos x="10" y="11"/>
                  </a:cxn>
                  <a:cxn ang="0">
                    <a:pos x="8" y="12"/>
                  </a:cxn>
                </a:cxnLst>
                <a:rect l="0" t="0" r="r" b="b"/>
                <a:pathLst>
                  <a:path w="17" h="17">
                    <a:moveTo>
                      <a:pt x="8" y="12"/>
                    </a:moveTo>
                    <a:lnTo>
                      <a:pt x="7" y="13"/>
                    </a:lnTo>
                    <a:lnTo>
                      <a:pt x="5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7" y="3"/>
                    </a:lnTo>
                    <a:lnTo>
                      <a:pt x="8" y="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5" y="4"/>
                    </a:lnTo>
                    <a:lnTo>
                      <a:pt x="14" y="5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10" y="11"/>
                    </a:lnTo>
                    <a:lnTo>
                      <a:pt x="8" y="12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45" name="Freeform 145"/>
              <p:cNvSpPr>
                <a:spLocks/>
              </p:cNvSpPr>
              <p:nvPr/>
            </p:nvSpPr>
            <p:spPr bwMode="auto">
              <a:xfrm>
                <a:off x="782" y="2545"/>
                <a:ext cx="17" cy="17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7" y="14"/>
                  </a:cxn>
                  <a:cxn ang="0">
                    <a:pos x="5" y="15"/>
                  </a:cxn>
                  <a:cxn ang="0">
                    <a:pos x="4" y="15"/>
                  </a:cxn>
                  <a:cxn ang="0">
                    <a:pos x="2" y="16"/>
                  </a:cxn>
                  <a:cxn ang="0">
                    <a:pos x="1" y="16"/>
                  </a:cxn>
                  <a:cxn ang="0">
                    <a:pos x="0" y="16"/>
                  </a:cxn>
                  <a:cxn ang="0">
                    <a:pos x="0" y="15"/>
                  </a:cxn>
                  <a:cxn ang="0">
                    <a:pos x="0" y="14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0" y="10"/>
                  </a:cxn>
                  <a:cxn ang="0">
                    <a:pos x="1" y="9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5" y="4"/>
                  </a:cxn>
                  <a:cxn ang="0">
                    <a:pos x="7" y="3"/>
                  </a:cxn>
                  <a:cxn ang="0">
                    <a:pos x="8" y="1"/>
                  </a:cxn>
                  <a:cxn ang="0">
                    <a:pos x="10" y="0"/>
                  </a:cxn>
                  <a:cxn ang="0">
                    <a:pos x="11" y="0"/>
                  </a:cxn>
                  <a:cxn ang="0">
                    <a:pos x="12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6" y="2"/>
                  </a:cxn>
                  <a:cxn ang="0">
                    <a:pos x="15" y="3"/>
                  </a:cxn>
                  <a:cxn ang="0">
                    <a:pos x="14" y="5"/>
                  </a:cxn>
                  <a:cxn ang="0">
                    <a:pos x="14" y="6"/>
                  </a:cxn>
                  <a:cxn ang="0">
                    <a:pos x="12" y="8"/>
                  </a:cxn>
                  <a:cxn ang="0">
                    <a:pos x="11" y="9"/>
                  </a:cxn>
                  <a:cxn ang="0">
                    <a:pos x="10" y="11"/>
                  </a:cxn>
                  <a:cxn ang="0">
                    <a:pos x="8" y="12"/>
                  </a:cxn>
                </a:cxnLst>
                <a:rect l="0" t="0" r="r" b="b"/>
                <a:pathLst>
                  <a:path w="17" h="17">
                    <a:moveTo>
                      <a:pt x="8" y="12"/>
                    </a:moveTo>
                    <a:lnTo>
                      <a:pt x="7" y="14"/>
                    </a:lnTo>
                    <a:lnTo>
                      <a:pt x="5" y="15"/>
                    </a:lnTo>
                    <a:lnTo>
                      <a:pt x="4" y="15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7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10" y="11"/>
                    </a:lnTo>
                    <a:lnTo>
                      <a:pt x="8" y="12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46" name="Freeform 146"/>
              <p:cNvSpPr>
                <a:spLocks/>
              </p:cNvSpPr>
              <p:nvPr/>
            </p:nvSpPr>
            <p:spPr bwMode="auto">
              <a:xfrm>
                <a:off x="770" y="2558"/>
                <a:ext cx="17" cy="18"/>
              </a:xfrm>
              <a:custGeom>
                <a:avLst/>
                <a:gdLst/>
                <a:ahLst/>
                <a:cxnLst>
                  <a:cxn ang="0">
                    <a:pos x="8" y="13"/>
                  </a:cxn>
                  <a:cxn ang="0">
                    <a:pos x="7" y="14"/>
                  </a:cxn>
                  <a:cxn ang="0">
                    <a:pos x="5" y="15"/>
                  </a:cxn>
                  <a:cxn ang="0">
                    <a:pos x="3" y="16"/>
                  </a:cxn>
                  <a:cxn ang="0">
                    <a:pos x="3" y="16"/>
                  </a:cxn>
                  <a:cxn ang="0">
                    <a:pos x="1" y="17"/>
                  </a:cxn>
                  <a:cxn ang="0">
                    <a:pos x="1" y="16"/>
                  </a:cxn>
                  <a:cxn ang="0">
                    <a:pos x="0" y="16"/>
                  </a:cxn>
                  <a:cxn ang="0">
                    <a:pos x="0" y="15"/>
                  </a:cxn>
                  <a:cxn ang="0">
                    <a:pos x="0" y="14"/>
                  </a:cxn>
                  <a:cxn ang="0">
                    <a:pos x="0" y="12"/>
                  </a:cxn>
                  <a:cxn ang="0">
                    <a:pos x="0" y="11"/>
                  </a:cxn>
                  <a:cxn ang="0">
                    <a:pos x="1" y="9"/>
                  </a:cxn>
                  <a:cxn ang="0">
                    <a:pos x="2" y="8"/>
                  </a:cxn>
                  <a:cxn ang="0">
                    <a:pos x="3" y="6"/>
                  </a:cxn>
                  <a:cxn ang="0">
                    <a:pos x="5" y="5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10" y="1"/>
                  </a:cxn>
                  <a:cxn ang="0">
                    <a:pos x="11" y="0"/>
                  </a:cxn>
                  <a:cxn ang="0">
                    <a:pos x="12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6" y="2"/>
                  </a:cxn>
                  <a:cxn ang="0">
                    <a:pos x="15" y="4"/>
                  </a:cxn>
                  <a:cxn ang="0">
                    <a:pos x="14" y="5"/>
                  </a:cxn>
                  <a:cxn ang="0">
                    <a:pos x="14" y="7"/>
                  </a:cxn>
                  <a:cxn ang="0">
                    <a:pos x="12" y="8"/>
                  </a:cxn>
                  <a:cxn ang="0">
                    <a:pos x="11" y="10"/>
                  </a:cxn>
                  <a:cxn ang="0">
                    <a:pos x="10" y="11"/>
                  </a:cxn>
                  <a:cxn ang="0">
                    <a:pos x="8" y="13"/>
                  </a:cxn>
                </a:cxnLst>
                <a:rect l="0" t="0" r="r" b="b"/>
                <a:pathLst>
                  <a:path w="17" h="18">
                    <a:moveTo>
                      <a:pt x="8" y="13"/>
                    </a:moveTo>
                    <a:lnTo>
                      <a:pt x="7" y="14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8"/>
                    </a:lnTo>
                    <a:lnTo>
                      <a:pt x="3" y="6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8" y="2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5" y="4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2" y="8"/>
                    </a:lnTo>
                    <a:lnTo>
                      <a:pt x="11" y="10"/>
                    </a:lnTo>
                    <a:lnTo>
                      <a:pt x="10" y="11"/>
                    </a:lnTo>
                    <a:lnTo>
                      <a:pt x="8" y="13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47" name="Freeform 147"/>
              <p:cNvSpPr>
                <a:spLocks/>
              </p:cNvSpPr>
              <p:nvPr/>
            </p:nvSpPr>
            <p:spPr bwMode="auto">
              <a:xfrm>
                <a:off x="773" y="2502"/>
                <a:ext cx="17" cy="38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0" y="15"/>
                  </a:cxn>
                  <a:cxn ang="0">
                    <a:pos x="15" y="0"/>
                  </a:cxn>
                  <a:cxn ang="0">
                    <a:pos x="16" y="21"/>
                  </a:cxn>
                  <a:cxn ang="0">
                    <a:pos x="0" y="37"/>
                  </a:cxn>
                </a:cxnLst>
                <a:rect l="0" t="0" r="r" b="b"/>
                <a:pathLst>
                  <a:path w="17" h="38">
                    <a:moveTo>
                      <a:pt x="0" y="37"/>
                    </a:moveTo>
                    <a:lnTo>
                      <a:pt x="0" y="15"/>
                    </a:lnTo>
                    <a:lnTo>
                      <a:pt x="15" y="0"/>
                    </a:lnTo>
                    <a:lnTo>
                      <a:pt x="16" y="21"/>
                    </a:lnTo>
                    <a:lnTo>
                      <a:pt x="0" y="37"/>
                    </a:lnTo>
                  </a:path>
                </a:pathLst>
              </a:custGeom>
              <a:solidFill>
                <a:srgbClr val="00C4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48" name="Freeform 148"/>
              <p:cNvSpPr>
                <a:spLocks/>
              </p:cNvSpPr>
              <p:nvPr/>
            </p:nvSpPr>
            <p:spPr bwMode="auto">
              <a:xfrm>
                <a:off x="746" y="2496"/>
                <a:ext cx="41" cy="23"/>
              </a:xfrm>
              <a:custGeom>
                <a:avLst/>
                <a:gdLst/>
                <a:ahLst/>
                <a:cxnLst>
                  <a:cxn ang="0">
                    <a:pos x="26" y="22"/>
                  </a:cxn>
                  <a:cxn ang="0">
                    <a:pos x="40" y="6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6" y="22"/>
                  </a:cxn>
                </a:cxnLst>
                <a:rect l="0" t="0" r="r" b="b"/>
                <a:pathLst>
                  <a:path w="41" h="23">
                    <a:moveTo>
                      <a:pt x="26" y="22"/>
                    </a:moveTo>
                    <a:lnTo>
                      <a:pt x="40" y="6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26" y="22"/>
                    </a:lnTo>
                  </a:path>
                </a:pathLst>
              </a:custGeom>
              <a:solidFill>
                <a:srgbClr val="00EDD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49" name="Freeform 149"/>
              <p:cNvSpPr>
                <a:spLocks/>
              </p:cNvSpPr>
              <p:nvPr/>
            </p:nvSpPr>
            <p:spPr bwMode="auto">
              <a:xfrm>
                <a:off x="746" y="2510"/>
                <a:ext cx="28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"/>
                  </a:cxn>
                  <a:cxn ang="0">
                    <a:pos x="27" y="29"/>
                  </a:cxn>
                  <a:cxn ang="0">
                    <a:pos x="27" y="7"/>
                  </a:cxn>
                  <a:cxn ang="0">
                    <a:pos x="0" y="0"/>
                  </a:cxn>
                </a:cxnLst>
                <a:rect l="0" t="0" r="r" b="b"/>
                <a:pathLst>
                  <a:path w="28" h="30">
                    <a:moveTo>
                      <a:pt x="0" y="0"/>
                    </a:moveTo>
                    <a:lnTo>
                      <a:pt x="0" y="21"/>
                    </a:lnTo>
                    <a:lnTo>
                      <a:pt x="27" y="29"/>
                    </a:lnTo>
                    <a:lnTo>
                      <a:pt x="27" y="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50" name="Freeform 150"/>
              <p:cNvSpPr>
                <a:spLocks/>
              </p:cNvSpPr>
              <p:nvPr/>
            </p:nvSpPr>
            <p:spPr bwMode="auto">
              <a:xfrm>
                <a:off x="876" y="2371"/>
                <a:ext cx="17" cy="80"/>
              </a:xfrm>
              <a:custGeom>
                <a:avLst/>
                <a:gdLst/>
                <a:ahLst/>
                <a:cxnLst>
                  <a:cxn ang="0">
                    <a:pos x="16" y="79"/>
                  </a:cxn>
                  <a:cxn ang="0">
                    <a:pos x="16" y="0"/>
                  </a:cxn>
                  <a:cxn ang="0">
                    <a:pos x="0" y="0"/>
                  </a:cxn>
                  <a:cxn ang="0">
                    <a:pos x="0" y="79"/>
                  </a:cxn>
                  <a:cxn ang="0">
                    <a:pos x="16" y="79"/>
                  </a:cxn>
                </a:cxnLst>
                <a:rect l="0" t="0" r="r" b="b"/>
                <a:pathLst>
                  <a:path w="17" h="80">
                    <a:moveTo>
                      <a:pt x="16" y="79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79"/>
                    </a:lnTo>
                    <a:lnTo>
                      <a:pt x="16" y="79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51" name="Freeform 151"/>
              <p:cNvSpPr>
                <a:spLocks/>
              </p:cNvSpPr>
              <p:nvPr/>
            </p:nvSpPr>
            <p:spPr bwMode="auto">
              <a:xfrm>
                <a:off x="846" y="2571"/>
                <a:ext cx="17" cy="38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0" y="14"/>
                  </a:cxn>
                  <a:cxn ang="0">
                    <a:pos x="15" y="0"/>
                  </a:cxn>
                  <a:cxn ang="0">
                    <a:pos x="16" y="21"/>
                  </a:cxn>
                  <a:cxn ang="0">
                    <a:pos x="0" y="37"/>
                  </a:cxn>
                </a:cxnLst>
                <a:rect l="0" t="0" r="r" b="b"/>
                <a:pathLst>
                  <a:path w="17" h="38">
                    <a:moveTo>
                      <a:pt x="0" y="37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16" y="21"/>
                    </a:lnTo>
                    <a:lnTo>
                      <a:pt x="0" y="37"/>
                    </a:lnTo>
                  </a:path>
                </a:pathLst>
              </a:custGeom>
              <a:solidFill>
                <a:srgbClr val="00C4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52" name="Freeform 152"/>
              <p:cNvSpPr>
                <a:spLocks/>
              </p:cNvSpPr>
              <p:nvPr/>
            </p:nvSpPr>
            <p:spPr bwMode="auto">
              <a:xfrm>
                <a:off x="820" y="2564"/>
                <a:ext cx="40" cy="23"/>
              </a:xfrm>
              <a:custGeom>
                <a:avLst/>
                <a:gdLst/>
                <a:ahLst/>
                <a:cxnLst>
                  <a:cxn ang="0">
                    <a:pos x="26" y="22"/>
                  </a:cxn>
                  <a:cxn ang="0">
                    <a:pos x="39" y="6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6" y="22"/>
                  </a:cxn>
                </a:cxnLst>
                <a:rect l="0" t="0" r="r" b="b"/>
                <a:pathLst>
                  <a:path w="40" h="23">
                    <a:moveTo>
                      <a:pt x="26" y="22"/>
                    </a:moveTo>
                    <a:lnTo>
                      <a:pt x="39" y="6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26" y="22"/>
                    </a:lnTo>
                  </a:path>
                </a:pathLst>
              </a:custGeom>
              <a:solidFill>
                <a:srgbClr val="00EDD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53" name="Freeform 153"/>
              <p:cNvSpPr>
                <a:spLocks/>
              </p:cNvSpPr>
              <p:nvPr/>
            </p:nvSpPr>
            <p:spPr bwMode="auto">
              <a:xfrm>
                <a:off x="819" y="2579"/>
                <a:ext cx="28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"/>
                  </a:cxn>
                  <a:cxn ang="0">
                    <a:pos x="27" y="29"/>
                  </a:cxn>
                  <a:cxn ang="0">
                    <a:pos x="27" y="7"/>
                  </a:cxn>
                  <a:cxn ang="0">
                    <a:pos x="0" y="0"/>
                  </a:cxn>
                </a:cxnLst>
                <a:rect l="0" t="0" r="r" b="b"/>
                <a:pathLst>
                  <a:path w="28" h="30">
                    <a:moveTo>
                      <a:pt x="0" y="0"/>
                    </a:moveTo>
                    <a:lnTo>
                      <a:pt x="0" y="21"/>
                    </a:lnTo>
                    <a:lnTo>
                      <a:pt x="27" y="29"/>
                    </a:lnTo>
                    <a:lnTo>
                      <a:pt x="27" y="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54" name="Freeform 154"/>
              <p:cNvSpPr>
                <a:spLocks/>
              </p:cNvSpPr>
              <p:nvPr/>
            </p:nvSpPr>
            <p:spPr bwMode="auto">
              <a:xfrm>
                <a:off x="880" y="2575"/>
                <a:ext cx="17" cy="38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0" y="14"/>
                  </a:cxn>
                  <a:cxn ang="0">
                    <a:pos x="15" y="0"/>
                  </a:cxn>
                  <a:cxn ang="0">
                    <a:pos x="16" y="21"/>
                  </a:cxn>
                  <a:cxn ang="0">
                    <a:pos x="0" y="37"/>
                  </a:cxn>
                </a:cxnLst>
                <a:rect l="0" t="0" r="r" b="b"/>
                <a:pathLst>
                  <a:path w="17" h="38">
                    <a:moveTo>
                      <a:pt x="0" y="37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16" y="21"/>
                    </a:lnTo>
                    <a:lnTo>
                      <a:pt x="0" y="37"/>
                    </a:lnTo>
                  </a:path>
                </a:pathLst>
              </a:custGeom>
              <a:solidFill>
                <a:srgbClr val="3399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55" name="Freeform 155"/>
              <p:cNvSpPr>
                <a:spLocks/>
              </p:cNvSpPr>
              <p:nvPr/>
            </p:nvSpPr>
            <p:spPr bwMode="auto">
              <a:xfrm>
                <a:off x="854" y="2569"/>
                <a:ext cx="40" cy="22"/>
              </a:xfrm>
              <a:custGeom>
                <a:avLst/>
                <a:gdLst/>
                <a:ahLst/>
                <a:cxnLst>
                  <a:cxn ang="0">
                    <a:pos x="26" y="21"/>
                  </a:cxn>
                  <a:cxn ang="0">
                    <a:pos x="39" y="6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6" y="21"/>
                  </a:cxn>
                </a:cxnLst>
                <a:rect l="0" t="0" r="r" b="b"/>
                <a:pathLst>
                  <a:path w="40" h="22">
                    <a:moveTo>
                      <a:pt x="26" y="21"/>
                    </a:moveTo>
                    <a:lnTo>
                      <a:pt x="39" y="6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26" y="21"/>
                    </a:lnTo>
                  </a:path>
                </a:pathLst>
              </a:custGeom>
              <a:solidFill>
                <a:srgbClr val="93C9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56" name="Freeform 156"/>
              <p:cNvSpPr>
                <a:spLocks/>
              </p:cNvSpPr>
              <p:nvPr/>
            </p:nvSpPr>
            <p:spPr bwMode="auto">
              <a:xfrm>
                <a:off x="854" y="2583"/>
                <a:ext cx="28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"/>
                  </a:cxn>
                  <a:cxn ang="0">
                    <a:pos x="27" y="29"/>
                  </a:cxn>
                  <a:cxn ang="0">
                    <a:pos x="27" y="7"/>
                  </a:cxn>
                  <a:cxn ang="0">
                    <a:pos x="0" y="0"/>
                  </a:cxn>
                </a:cxnLst>
                <a:rect l="0" t="0" r="r" b="b"/>
                <a:pathLst>
                  <a:path w="28" h="30">
                    <a:moveTo>
                      <a:pt x="0" y="0"/>
                    </a:moveTo>
                    <a:lnTo>
                      <a:pt x="0" y="21"/>
                    </a:lnTo>
                    <a:lnTo>
                      <a:pt x="27" y="29"/>
                    </a:lnTo>
                    <a:lnTo>
                      <a:pt x="27" y="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67C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57" name="Freeform 157"/>
              <p:cNvSpPr>
                <a:spLocks/>
              </p:cNvSpPr>
              <p:nvPr/>
            </p:nvSpPr>
            <p:spPr bwMode="auto">
              <a:xfrm>
                <a:off x="846" y="2546"/>
                <a:ext cx="17" cy="37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0" y="14"/>
                  </a:cxn>
                  <a:cxn ang="0">
                    <a:pos x="15" y="0"/>
                  </a:cxn>
                  <a:cxn ang="0">
                    <a:pos x="16" y="20"/>
                  </a:cxn>
                  <a:cxn ang="0">
                    <a:pos x="0" y="36"/>
                  </a:cxn>
                </a:cxnLst>
                <a:rect l="0" t="0" r="r" b="b"/>
                <a:pathLst>
                  <a:path w="17" h="37">
                    <a:moveTo>
                      <a:pt x="0" y="36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16" y="20"/>
                    </a:lnTo>
                    <a:lnTo>
                      <a:pt x="0" y="36"/>
                    </a:lnTo>
                  </a:path>
                </a:pathLst>
              </a:custGeom>
              <a:solidFill>
                <a:srgbClr val="3399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58" name="Freeform 158"/>
              <p:cNvSpPr>
                <a:spLocks/>
              </p:cNvSpPr>
              <p:nvPr/>
            </p:nvSpPr>
            <p:spPr bwMode="auto">
              <a:xfrm>
                <a:off x="820" y="2539"/>
                <a:ext cx="40" cy="23"/>
              </a:xfrm>
              <a:custGeom>
                <a:avLst/>
                <a:gdLst/>
                <a:ahLst/>
                <a:cxnLst>
                  <a:cxn ang="0">
                    <a:pos x="26" y="22"/>
                  </a:cxn>
                  <a:cxn ang="0">
                    <a:pos x="39" y="6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6" y="22"/>
                  </a:cxn>
                </a:cxnLst>
                <a:rect l="0" t="0" r="r" b="b"/>
                <a:pathLst>
                  <a:path w="40" h="23">
                    <a:moveTo>
                      <a:pt x="26" y="22"/>
                    </a:moveTo>
                    <a:lnTo>
                      <a:pt x="39" y="6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26" y="22"/>
                    </a:lnTo>
                  </a:path>
                </a:pathLst>
              </a:custGeom>
              <a:solidFill>
                <a:srgbClr val="93C9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59" name="Freeform 159"/>
              <p:cNvSpPr>
                <a:spLocks/>
              </p:cNvSpPr>
              <p:nvPr/>
            </p:nvSpPr>
            <p:spPr bwMode="auto">
              <a:xfrm>
                <a:off x="819" y="2554"/>
                <a:ext cx="28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"/>
                  </a:cxn>
                  <a:cxn ang="0">
                    <a:pos x="27" y="29"/>
                  </a:cxn>
                  <a:cxn ang="0">
                    <a:pos x="27" y="7"/>
                  </a:cxn>
                  <a:cxn ang="0">
                    <a:pos x="0" y="0"/>
                  </a:cxn>
                </a:cxnLst>
                <a:rect l="0" t="0" r="r" b="b"/>
                <a:pathLst>
                  <a:path w="28" h="30">
                    <a:moveTo>
                      <a:pt x="0" y="0"/>
                    </a:moveTo>
                    <a:lnTo>
                      <a:pt x="0" y="21"/>
                    </a:lnTo>
                    <a:lnTo>
                      <a:pt x="27" y="29"/>
                    </a:lnTo>
                    <a:lnTo>
                      <a:pt x="27" y="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67C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60" name="Freeform 160"/>
              <p:cNvSpPr>
                <a:spLocks/>
              </p:cNvSpPr>
              <p:nvPr/>
            </p:nvSpPr>
            <p:spPr bwMode="auto">
              <a:xfrm>
                <a:off x="880" y="2550"/>
                <a:ext cx="17" cy="38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0" y="14"/>
                  </a:cxn>
                  <a:cxn ang="0">
                    <a:pos x="15" y="0"/>
                  </a:cxn>
                  <a:cxn ang="0">
                    <a:pos x="16" y="21"/>
                  </a:cxn>
                  <a:cxn ang="0">
                    <a:pos x="0" y="37"/>
                  </a:cxn>
                </a:cxnLst>
                <a:rect l="0" t="0" r="r" b="b"/>
                <a:pathLst>
                  <a:path w="17" h="38">
                    <a:moveTo>
                      <a:pt x="0" y="37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16" y="21"/>
                    </a:lnTo>
                    <a:lnTo>
                      <a:pt x="0" y="37"/>
                    </a:lnTo>
                  </a:path>
                </a:pathLst>
              </a:custGeom>
              <a:solidFill>
                <a:srgbClr val="00C4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61" name="Freeform 161"/>
              <p:cNvSpPr>
                <a:spLocks/>
              </p:cNvSpPr>
              <p:nvPr/>
            </p:nvSpPr>
            <p:spPr bwMode="auto">
              <a:xfrm>
                <a:off x="854" y="2543"/>
                <a:ext cx="40" cy="23"/>
              </a:xfrm>
              <a:custGeom>
                <a:avLst/>
                <a:gdLst/>
                <a:ahLst/>
                <a:cxnLst>
                  <a:cxn ang="0">
                    <a:pos x="26" y="22"/>
                  </a:cxn>
                  <a:cxn ang="0">
                    <a:pos x="39" y="6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6" y="22"/>
                  </a:cxn>
                </a:cxnLst>
                <a:rect l="0" t="0" r="r" b="b"/>
                <a:pathLst>
                  <a:path w="40" h="23">
                    <a:moveTo>
                      <a:pt x="26" y="22"/>
                    </a:moveTo>
                    <a:lnTo>
                      <a:pt x="39" y="6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26" y="22"/>
                    </a:lnTo>
                  </a:path>
                </a:pathLst>
              </a:custGeom>
              <a:solidFill>
                <a:srgbClr val="00EDD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62" name="Freeform 162"/>
              <p:cNvSpPr>
                <a:spLocks/>
              </p:cNvSpPr>
              <p:nvPr/>
            </p:nvSpPr>
            <p:spPr bwMode="auto">
              <a:xfrm>
                <a:off x="854" y="2558"/>
                <a:ext cx="28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"/>
                  </a:cxn>
                  <a:cxn ang="0">
                    <a:pos x="27" y="29"/>
                  </a:cxn>
                  <a:cxn ang="0">
                    <a:pos x="27" y="7"/>
                  </a:cxn>
                  <a:cxn ang="0">
                    <a:pos x="0" y="0"/>
                  </a:cxn>
                </a:cxnLst>
                <a:rect l="0" t="0" r="r" b="b"/>
                <a:pathLst>
                  <a:path w="28" h="30">
                    <a:moveTo>
                      <a:pt x="0" y="0"/>
                    </a:moveTo>
                    <a:lnTo>
                      <a:pt x="0" y="21"/>
                    </a:lnTo>
                    <a:lnTo>
                      <a:pt x="27" y="29"/>
                    </a:lnTo>
                    <a:lnTo>
                      <a:pt x="27" y="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63" name="Freeform 163"/>
              <p:cNvSpPr>
                <a:spLocks/>
              </p:cNvSpPr>
              <p:nvPr/>
            </p:nvSpPr>
            <p:spPr bwMode="auto">
              <a:xfrm>
                <a:off x="938" y="2497"/>
                <a:ext cx="23" cy="50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0" y="28"/>
                  </a:cxn>
                  <a:cxn ang="0">
                    <a:pos x="21" y="0"/>
                  </a:cxn>
                  <a:cxn ang="0">
                    <a:pos x="22" y="19"/>
                  </a:cxn>
                  <a:cxn ang="0">
                    <a:pos x="0" y="49"/>
                  </a:cxn>
                </a:cxnLst>
                <a:rect l="0" t="0" r="r" b="b"/>
                <a:pathLst>
                  <a:path w="23" h="50">
                    <a:moveTo>
                      <a:pt x="0" y="49"/>
                    </a:moveTo>
                    <a:lnTo>
                      <a:pt x="0" y="28"/>
                    </a:lnTo>
                    <a:lnTo>
                      <a:pt x="21" y="0"/>
                    </a:lnTo>
                    <a:lnTo>
                      <a:pt x="22" y="19"/>
                    </a:lnTo>
                    <a:lnTo>
                      <a:pt x="0" y="49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64" name="Freeform 164"/>
              <p:cNvSpPr>
                <a:spLocks/>
              </p:cNvSpPr>
              <p:nvPr/>
            </p:nvSpPr>
            <p:spPr bwMode="auto">
              <a:xfrm>
                <a:off x="930" y="2525"/>
                <a:ext cx="17" cy="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8"/>
                  </a:cxn>
                  <a:cxn ang="0">
                    <a:pos x="16" y="21"/>
                  </a:cxn>
                  <a:cxn ang="0">
                    <a:pos x="16" y="1"/>
                  </a:cxn>
                  <a:cxn ang="0">
                    <a:pos x="0" y="0"/>
                  </a:cxn>
                </a:cxnLst>
                <a:rect l="0" t="0" r="r" b="b"/>
                <a:pathLst>
                  <a:path w="17" h="22">
                    <a:moveTo>
                      <a:pt x="0" y="0"/>
                    </a:moveTo>
                    <a:lnTo>
                      <a:pt x="0" y="18"/>
                    </a:lnTo>
                    <a:lnTo>
                      <a:pt x="16" y="21"/>
                    </a:lnTo>
                    <a:lnTo>
                      <a:pt x="16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A9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65" name="Freeform 165"/>
              <p:cNvSpPr>
                <a:spLocks/>
              </p:cNvSpPr>
              <p:nvPr/>
            </p:nvSpPr>
            <p:spPr bwMode="auto">
              <a:xfrm>
                <a:off x="885" y="2450"/>
                <a:ext cx="34" cy="85"/>
              </a:xfrm>
              <a:custGeom>
                <a:avLst/>
                <a:gdLst/>
                <a:ahLst/>
                <a:cxnLst>
                  <a:cxn ang="0">
                    <a:pos x="0" y="84"/>
                  </a:cxn>
                  <a:cxn ang="0">
                    <a:pos x="0" y="32"/>
                  </a:cxn>
                  <a:cxn ang="0">
                    <a:pos x="32" y="0"/>
                  </a:cxn>
                  <a:cxn ang="0">
                    <a:pos x="33" y="52"/>
                  </a:cxn>
                  <a:cxn ang="0">
                    <a:pos x="0" y="84"/>
                  </a:cxn>
                </a:cxnLst>
                <a:rect l="0" t="0" r="r" b="b"/>
                <a:pathLst>
                  <a:path w="34" h="85">
                    <a:moveTo>
                      <a:pt x="0" y="84"/>
                    </a:moveTo>
                    <a:lnTo>
                      <a:pt x="0" y="32"/>
                    </a:lnTo>
                    <a:lnTo>
                      <a:pt x="32" y="0"/>
                    </a:lnTo>
                    <a:lnTo>
                      <a:pt x="33" y="52"/>
                    </a:lnTo>
                    <a:lnTo>
                      <a:pt x="0" y="84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66" name="Freeform 166"/>
              <p:cNvSpPr>
                <a:spLocks/>
              </p:cNvSpPr>
              <p:nvPr/>
            </p:nvSpPr>
            <p:spPr bwMode="auto">
              <a:xfrm>
                <a:off x="892" y="2467"/>
                <a:ext cx="22" cy="51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0" y="20"/>
                  </a:cxn>
                  <a:cxn ang="0">
                    <a:pos x="20" y="0"/>
                  </a:cxn>
                  <a:cxn ang="0">
                    <a:pos x="21" y="29"/>
                  </a:cxn>
                  <a:cxn ang="0">
                    <a:pos x="0" y="50"/>
                  </a:cxn>
                </a:cxnLst>
                <a:rect l="0" t="0" r="r" b="b"/>
                <a:pathLst>
                  <a:path w="22" h="51">
                    <a:moveTo>
                      <a:pt x="0" y="50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1" y="29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67" name="Freeform 167"/>
              <p:cNvSpPr>
                <a:spLocks/>
              </p:cNvSpPr>
              <p:nvPr/>
            </p:nvSpPr>
            <p:spPr bwMode="auto">
              <a:xfrm>
                <a:off x="892" y="2480"/>
                <a:ext cx="74" cy="55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35"/>
                  </a:cxn>
                  <a:cxn ang="0">
                    <a:pos x="48" y="53"/>
                  </a:cxn>
                  <a:cxn ang="0">
                    <a:pos x="50" y="54"/>
                  </a:cxn>
                  <a:cxn ang="0">
                    <a:pos x="52" y="52"/>
                  </a:cxn>
                  <a:cxn ang="0">
                    <a:pos x="72" y="25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23"/>
                  </a:cxn>
                  <a:cxn ang="0">
                    <a:pos x="72" y="23"/>
                  </a:cxn>
                  <a:cxn ang="0">
                    <a:pos x="72" y="23"/>
                  </a:cxn>
                  <a:cxn ang="0">
                    <a:pos x="72" y="22"/>
                  </a:cxn>
                  <a:cxn ang="0">
                    <a:pos x="72" y="22"/>
                  </a:cxn>
                  <a:cxn ang="0">
                    <a:pos x="73" y="21"/>
                  </a:cxn>
                  <a:cxn ang="0">
                    <a:pos x="73" y="21"/>
                  </a:cxn>
                  <a:cxn ang="0">
                    <a:pos x="73" y="20"/>
                  </a:cxn>
                  <a:cxn ang="0">
                    <a:pos x="73" y="20"/>
                  </a:cxn>
                  <a:cxn ang="0">
                    <a:pos x="72" y="19"/>
                  </a:cxn>
                  <a:cxn ang="0">
                    <a:pos x="72" y="19"/>
                  </a:cxn>
                  <a:cxn ang="0">
                    <a:pos x="72" y="18"/>
                  </a:cxn>
                  <a:cxn ang="0">
                    <a:pos x="71" y="18"/>
                  </a:cxn>
                  <a:cxn ang="0">
                    <a:pos x="71" y="17"/>
                  </a:cxn>
                  <a:cxn ang="0">
                    <a:pos x="5" y="0"/>
                  </a:cxn>
                  <a:cxn ang="0">
                    <a:pos x="0" y="6"/>
                  </a:cxn>
                </a:cxnLst>
                <a:rect l="0" t="0" r="r" b="b"/>
                <a:pathLst>
                  <a:path w="74" h="55">
                    <a:moveTo>
                      <a:pt x="0" y="6"/>
                    </a:moveTo>
                    <a:lnTo>
                      <a:pt x="0" y="35"/>
                    </a:lnTo>
                    <a:lnTo>
                      <a:pt x="48" y="53"/>
                    </a:lnTo>
                    <a:lnTo>
                      <a:pt x="50" y="54"/>
                    </a:lnTo>
                    <a:lnTo>
                      <a:pt x="52" y="52"/>
                    </a:lnTo>
                    <a:lnTo>
                      <a:pt x="72" y="25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3"/>
                    </a:lnTo>
                    <a:lnTo>
                      <a:pt x="72" y="23"/>
                    </a:lnTo>
                    <a:lnTo>
                      <a:pt x="72" y="23"/>
                    </a:lnTo>
                    <a:lnTo>
                      <a:pt x="72" y="22"/>
                    </a:lnTo>
                    <a:lnTo>
                      <a:pt x="72" y="22"/>
                    </a:lnTo>
                    <a:lnTo>
                      <a:pt x="73" y="21"/>
                    </a:lnTo>
                    <a:lnTo>
                      <a:pt x="73" y="21"/>
                    </a:lnTo>
                    <a:lnTo>
                      <a:pt x="73" y="20"/>
                    </a:lnTo>
                    <a:lnTo>
                      <a:pt x="73" y="20"/>
                    </a:lnTo>
                    <a:lnTo>
                      <a:pt x="72" y="19"/>
                    </a:lnTo>
                    <a:lnTo>
                      <a:pt x="72" y="19"/>
                    </a:lnTo>
                    <a:lnTo>
                      <a:pt x="72" y="18"/>
                    </a:lnTo>
                    <a:lnTo>
                      <a:pt x="71" y="18"/>
                    </a:lnTo>
                    <a:lnTo>
                      <a:pt x="71" y="17"/>
                    </a:lnTo>
                    <a:lnTo>
                      <a:pt x="5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FFE39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68" name="Freeform 168"/>
              <p:cNvSpPr>
                <a:spLocks/>
              </p:cNvSpPr>
              <p:nvPr/>
            </p:nvSpPr>
            <p:spPr bwMode="auto">
              <a:xfrm>
                <a:off x="893" y="2507"/>
                <a:ext cx="53" cy="27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0"/>
                  </a:cxn>
                  <a:cxn ang="0">
                    <a:pos x="48" y="17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51" y="18"/>
                  </a:cxn>
                  <a:cxn ang="0">
                    <a:pos x="51" y="19"/>
                  </a:cxn>
                  <a:cxn ang="0">
                    <a:pos x="51" y="20"/>
                  </a:cxn>
                  <a:cxn ang="0">
                    <a:pos x="52" y="21"/>
                  </a:cxn>
                  <a:cxn ang="0">
                    <a:pos x="52" y="22"/>
                  </a:cxn>
                  <a:cxn ang="0">
                    <a:pos x="51" y="23"/>
                  </a:cxn>
                  <a:cxn ang="0">
                    <a:pos x="50" y="24"/>
                  </a:cxn>
                  <a:cxn ang="0">
                    <a:pos x="50" y="25"/>
                  </a:cxn>
                  <a:cxn ang="0">
                    <a:pos x="49" y="25"/>
                  </a:cxn>
                  <a:cxn ang="0">
                    <a:pos x="48" y="26"/>
                  </a:cxn>
                  <a:cxn ang="0">
                    <a:pos x="47" y="26"/>
                  </a:cxn>
                  <a:cxn ang="0">
                    <a:pos x="46" y="25"/>
                  </a:cxn>
                  <a:cxn ang="0">
                    <a:pos x="44" y="25"/>
                  </a:cxn>
                  <a:cxn ang="0">
                    <a:pos x="43" y="25"/>
                  </a:cxn>
                  <a:cxn ang="0">
                    <a:pos x="40" y="24"/>
                  </a:cxn>
                  <a:cxn ang="0">
                    <a:pos x="35" y="21"/>
                  </a:cxn>
                  <a:cxn ang="0">
                    <a:pos x="28" y="19"/>
                  </a:cxn>
                  <a:cxn ang="0">
                    <a:pos x="20" y="16"/>
                  </a:cxn>
                  <a:cxn ang="0">
                    <a:pos x="12" y="13"/>
                  </a:cxn>
                  <a:cxn ang="0">
                    <a:pos x="6" y="10"/>
                  </a:cxn>
                  <a:cxn ang="0">
                    <a:pos x="1" y="8"/>
                  </a:cxn>
                  <a:cxn ang="0">
                    <a:pos x="0" y="8"/>
                  </a:cxn>
                </a:cxnLst>
                <a:rect l="0" t="0" r="r" b="b"/>
                <a:pathLst>
                  <a:path w="53" h="27">
                    <a:moveTo>
                      <a:pt x="0" y="8"/>
                    </a:moveTo>
                    <a:lnTo>
                      <a:pt x="0" y="0"/>
                    </a:lnTo>
                    <a:lnTo>
                      <a:pt x="48" y="17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51" y="18"/>
                    </a:lnTo>
                    <a:lnTo>
                      <a:pt x="51" y="19"/>
                    </a:lnTo>
                    <a:lnTo>
                      <a:pt x="51" y="20"/>
                    </a:lnTo>
                    <a:lnTo>
                      <a:pt x="52" y="21"/>
                    </a:lnTo>
                    <a:lnTo>
                      <a:pt x="52" y="22"/>
                    </a:lnTo>
                    <a:lnTo>
                      <a:pt x="51" y="23"/>
                    </a:lnTo>
                    <a:lnTo>
                      <a:pt x="50" y="24"/>
                    </a:lnTo>
                    <a:lnTo>
                      <a:pt x="50" y="25"/>
                    </a:lnTo>
                    <a:lnTo>
                      <a:pt x="49" y="25"/>
                    </a:lnTo>
                    <a:lnTo>
                      <a:pt x="48" y="26"/>
                    </a:lnTo>
                    <a:lnTo>
                      <a:pt x="47" y="26"/>
                    </a:lnTo>
                    <a:lnTo>
                      <a:pt x="46" y="25"/>
                    </a:lnTo>
                    <a:lnTo>
                      <a:pt x="44" y="25"/>
                    </a:lnTo>
                    <a:lnTo>
                      <a:pt x="43" y="25"/>
                    </a:lnTo>
                    <a:lnTo>
                      <a:pt x="40" y="24"/>
                    </a:lnTo>
                    <a:lnTo>
                      <a:pt x="35" y="21"/>
                    </a:lnTo>
                    <a:lnTo>
                      <a:pt x="28" y="19"/>
                    </a:lnTo>
                    <a:lnTo>
                      <a:pt x="20" y="16"/>
                    </a:lnTo>
                    <a:lnTo>
                      <a:pt x="12" y="13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E5A7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69" name="Freeform 169"/>
              <p:cNvSpPr>
                <a:spLocks/>
              </p:cNvSpPr>
              <p:nvPr/>
            </p:nvSpPr>
            <p:spPr bwMode="auto">
              <a:xfrm>
                <a:off x="840" y="2437"/>
                <a:ext cx="79" cy="46"/>
              </a:xfrm>
              <a:custGeom>
                <a:avLst/>
                <a:gdLst/>
                <a:ahLst/>
                <a:cxnLst>
                  <a:cxn ang="0">
                    <a:pos x="47" y="45"/>
                  </a:cxn>
                  <a:cxn ang="0">
                    <a:pos x="78" y="12"/>
                  </a:cxn>
                  <a:cxn ang="0">
                    <a:pos x="35" y="0"/>
                  </a:cxn>
                  <a:cxn ang="0">
                    <a:pos x="0" y="32"/>
                  </a:cxn>
                  <a:cxn ang="0">
                    <a:pos x="47" y="45"/>
                  </a:cxn>
                </a:cxnLst>
                <a:rect l="0" t="0" r="r" b="b"/>
                <a:pathLst>
                  <a:path w="79" h="46">
                    <a:moveTo>
                      <a:pt x="47" y="45"/>
                    </a:moveTo>
                    <a:lnTo>
                      <a:pt x="78" y="12"/>
                    </a:lnTo>
                    <a:lnTo>
                      <a:pt x="35" y="0"/>
                    </a:lnTo>
                    <a:lnTo>
                      <a:pt x="0" y="32"/>
                    </a:lnTo>
                    <a:lnTo>
                      <a:pt x="47" y="45"/>
                    </a:lnTo>
                  </a:path>
                </a:pathLst>
              </a:custGeom>
              <a:solidFill>
                <a:srgbClr val="FFE39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70" name="Freeform 170"/>
              <p:cNvSpPr>
                <a:spLocks/>
              </p:cNvSpPr>
              <p:nvPr/>
            </p:nvSpPr>
            <p:spPr bwMode="auto">
              <a:xfrm>
                <a:off x="840" y="2469"/>
                <a:ext cx="48" cy="6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1"/>
                  </a:cxn>
                  <a:cxn ang="0">
                    <a:pos x="47" y="65"/>
                  </a:cxn>
                  <a:cxn ang="0">
                    <a:pos x="47" y="12"/>
                  </a:cxn>
                  <a:cxn ang="0">
                    <a:pos x="0" y="0"/>
                  </a:cxn>
                </a:cxnLst>
                <a:rect l="0" t="0" r="r" b="b"/>
                <a:pathLst>
                  <a:path w="48" h="66">
                    <a:moveTo>
                      <a:pt x="0" y="0"/>
                    </a:moveTo>
                    <a:lnTo>
                      <a:pt x="0" y="51"/>
                    </a:lnTo>
                    <a:lnTo>
                      <a:pt x="47" y="65"/>
                    </a:lnTo>
                    <a:lnTo>
                      <a:pt x="47" y="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A9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71" name="Freeform 171"/>
              <p:cNvSpPr>
                <a:spLocks/>
              </p:cNvSpPr>
              <p:nvPr/>
            </p:nvSpPr>
            <p:spPr bwMode="auto">
              <a:xfrm>
                <a:off x="901" y="2511"/>
                <a:ext cx="17" cy="17"/>
              </a:xfrm>
              <a:custGeom>
                <a:avLst/>
                <a:gdLst/>
                <a:ahLst/>
                <a:cxnLst>
                  <a:cxn ang="0">
                    <a:pos x="6" y="15"/>
                  </a:cxn>
                  <a:cxn ang="0">
                    <a:pos x="8" y="16"/>
                  </a:cxn>
                  <a:cxn ang="0">
                    <a:pos x="9" y="16"/>
                  </a:cxn>
                  <a:cxn ang="0">
                    <a:pos x="11" y="16"/>
                  </a:cxn>
                  <a:cxn ang="0">
                    <a:pos x="12" y="15"/>
                  </a:cxn>
                  <a:cxn ang="0">
                    <a:pos x="13" y="14"/>
                  </a:cxn>
                  <a:cxn ang="0">
                    <a:pos x="14" y="13"/>
                  </a:cxn>
                  <a:cxn ang="0">
                    <a:pos x="15" y="12"/>
                  </a:cxn>
                  <a:cxn ang="0">
                    <a:pos x="16" y="10"/>
                  </a:cxn>
                  <a:cxn ang="0">
                    <a:pos x="16" y="9"/>
                  </a:cxn>
                  <a:cxn ang="0">
                    <a:pos x="16" y="7"/>
                  </a:cxn>
                  <a:cxn ang="0">
                    <a:pos x="15" y="5"/>
                  </a:cxn>
                  <a:cxn ang="0">
                    <a:pos x="14" y="4"/>
                  </a:cxn>
                  <a:cxn ang="0">
                    <a:pos x="13" y="3"/>
                  </a:cxn>
                  <a:cxn ang="0">
                    <a:pos x="12" y="2"/>
                  </a:cxn>
                  <a:cxn ang="0">
                    <a:pos x="11" y="1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1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6" y="15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8" y="16"/>
                    </a:lnTo>
                    <a:lnTo>
                      <a:pt x="9" y="16"/>
                    </a:lnTo>
                    <a:lnTo>
                      <a:pt x="11" y="16"/>
                    </a:lnTo>
                    <a:lnTo>
                      <a:pt x="12" y="15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5" y="12"/>
                    </a:lnTo>
                    <a:lnTo>
                      <a:pt x="16" y="10"/>
                    </a:lnTo>
                    <a:lnTo>
                      <a:pt x="16" y="9"/>
                    </a:lnTo>
                    <a:lnTo>
                      <a:pt x="16" y="7"/>
                    </a:lnTo>
                    <a:lnTo>
                      <a:pt x="15" y="5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6" y="15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72" name="Freeform 172"/>
              <p:cNvSpPr>
                <a:spLocks/>
              </p:cNvSpPr>
              <p:nvPr/>
            </p:nvSpPr>
            <p:spPr bwMode="auto">
              <a:xfrm>
                <a:off x="892" y="2507"/>
                <a:ext cx="17" cy="17"/>
              </a:xfrm>
              <a:custGeom>
                <a:avLst/>
                <a:gdLst/>
                <a:ahLst/>
                <a:cxnLst>
                  <a:cxn ang="0">
                    <a:pos x="6" y="15"/>
                  </a:cxn>
                  <a:cxn ang="0">
                    <a:pos x="8" y="16"/>
                  </a:cxn>
                  <a:cxn ang="0">
                    <a:pos x="9" y="16"/>
                  </a:cxn>
                  <a:cxn ang="0">
                    <a:pos x="11" y="15"/>
                  </a:cxn>
                  <a:cxn ang="0">
                    <a:pos x="12" y="15"/>
                  </a:cxn>
                  <a:cxn ang="0">
                    <a:pos x="13" y="14"/>
                  </a:cxn>
                  <a:cxn ang="0">
                    <a:pos x="14" y="13"/>
                  </a:cxn>
                  <a:cxn ang="0">
                    <a:pos x="15" y="12"/>
                  </a:cxn>
                  <a:cxn ang="0">
                    <a:pos x="16" y="10"/>
                  </a:cxn>
                  <a:cxn ang="0">
                    <a:pos x="16" y="9"/>
                  </a:cxn>
                  <a:cxn ang="0">
                    <a:pos x="16" y="7"/>
                  </a:cxn>
                  <a:cxn ang="0">
                    <a:pos x="15" y="5"/>
                  </a:cxn>
                  <a:cxn ang="0">
                    <a:pos x="14" y="4"/>
                  </a:cxn>
                  <a:cxn ang="0">
                    <a:pos x="13" y="3"/>
                  </a:cxn>
                  <a:cxn ang="0">
                    <a:pos x="12" y="2"/>
                  </a:cxn>
                  <a:cxn ang="0">
                    <a:pos x="11" y="1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1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6" y="15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8" y="16"/>
                    </a:lnTo>
                    <a:lnTo>
                      <a:pt x="9" y="16"/>
                    </a:lnTo>
                    <a:lnTo>
                      <a:pt x="11" y="15"/>
                    </a:lnTo>
                    <a:lnTo>
                      <a:pt x="12" y="15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5" y="12"/>
                    </a:lnTo>
                    <a:lnTo>
                      <a:pt x="16" y="10"/>
                    </a:lnTo>
                    <a:lnTo>
                      <a:pt x="16" y="9"/>
                    </a:lnTo>
                    <a:lnTo>
                      <a:pt x="16" y="7"/>
                    </a:lnTo>
                    <a:lnTo>
                      <a:pt x="15" y="5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6" y="15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73" name="Freeform 173"/>
              <p:cNvSpPr>
                <a:spLocks/>
              </p:cNvSpPr>
              <p:nvPr/>
            </p:nvSpPr>
            <p:spPr bwMode="auto">
              <a:xfrm>
                <a:off x="918" y="2518"/>
                <a:ext cx="17" cy="17"/>
              </a:xfrm>
              <a:custGeom>
                <a:avLst/>
                <a:gdLst/>
                <a:ahLst/>
                <a:cxnLst>
                  <a:cxn ang="0">
                    <a:pos x="6" y="15"/>
                  </a:cxn>
                  <a:cxn ang="0">
                    <a:pos x="8" y="16"/>
                  </a:cxn>
                  <a:cxn ang="0">
                    <a:pos x="9" y="16"/>
                  </a:cxn>
                  <a:cxn ang="0">
                    <a:pos x="11" y="15"/>
                  </a:cxn>
                  <a:cxn ang="0">
                    <a:pos x="12" y="15"/>
                  </a:cxn>
                  <a:cxn ang="0">
                    <a:pos x="13" y="14"/>
                  </a:cxn>
                  <a:cxn ang="0">
                    <a:pos x="14" y="13"/>
                  </a:cxn>
                  <a:cxn ang="0">
                    <a:pos x="15" y="12"/>
                  </a:cxn>
                  <a:cxn ang="0">
                    <a:pos x="15" y="10"/>
                  </a:cxn>
                  <a:cxn ang="0">
                    <a:pos x="16" y="9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4"/>
                  </a:cxn>
                  <a:cxn ang="0">
                    <a:pos x="13" y="3"/>
                  </a:cxn>
                  <a:cxn ang="0">
                    <a:pos x="12" y="2"/>
                  </a:cxn>
                  <a:cxn ang="0">
                    <a:pos x="10" y="1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1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6" y="15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8" y="16"/>
                    </a:lnTo>
                    <a:lnTo>
                      <a:pt x="9" y="16"/>
                    </a:lnTo>
                    <a:lnTo>
                      <a:pt x="11" y="15"/>
                    </a:lnTo>
                    <a:lnTo>
                      <a:pt x="12" y="15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5" y="12"/>
                    </a:lnTo>
                    <a:lnTo>
                      <a:pt x="15" y="10"/>
                    </a:lnTo>
                    <a:lnTo>
                      <a:pt x="16" y="9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6" y="15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74" name="Freeform 174"/>
              <p:cNvSpPr>
                <a:spLocks/>
              </p:cNvSpPr>
              <p:nvPr/>
            </p:nvSpPr>
            <p:spPr bwMode="auto">
              <a:xfrm>
                <a:off x="927" y="2521"/>
                <a:ext cx="17" cy="17"/>
              </a:xfrm>
              <a:custGeom>
                <a:avLst/>
                <a:gdLst/>
                <a:ahLst/>
                <a:cxnLst>
                  <a:cxn ang="0">
                    <a:pos x="6" y="15"/>
                  </a:cxn>
                  <a:cxn ang="0">
                    <a:pos x="8" y="16"/>
                  </a:cxn>
                  <a:cxn ang="0">
                    <a:pos x="9" y="16"/>
                  </a:cxn>
                  <a:cxn ang="0">
                    <a:pos x="11" y="16"/>
                  </a:cxn>
                  <a:cxn ang="0">
                    <a:pos x="12" y="15"/>
                  </a:cxn>
                  <a:cxn ang="0">
                    <a:pos x="13" y="14"/>
                  </a:cxn>
                  <a:cxn ang="0">
                    <a:pos x="14" y="13"/>
                  </a:cxn>
                  <a:cxn ang="0">
                    <a:pos x="15" y="12"/>
                  </a:cxn>
                  <a:cxn ang="0">
                    <a:pos x="15" y="10"/>
                  </a:cxn>
                  <a:cxn ang="0">
                    <a:pos x="16" y="9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4"/>
                  </a:cxn>
                  <a:cxn ang="0">
                    <a:pos x="13" y="3"/>
                  </a:cxn>
                  <a:cxn ang="0">
                    <a:pos x="12" y="2"/>
                  </a:cxn>
                  <a:cxn ang="0">
                    <a:pos x="11" y="1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1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5" y="14"/>
                  </a:cxn>
                  <a:cxn ang="0">
                    <a:pos x="6" y="15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8" y="16"/>
                    </a:lnTo>
                    <a:lnTo>
                      <a:pt x="9" y="16"/>
                    </a:lnTo>
                    <a:lnTo>
                      <a:pt x="11" y="16"/>
                    </a:lnTo>
                    <a:lnTo>
                      <a:pt x="12" y="15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5" y="12"/>
                    </a:lnTo>
                    <a:lnTo>
                      <a:pt x="15" y="10"/>
                    </a:lnTo>
                    <a:lnTo>
                      <a:pt x="16" y="9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5" y="14"/>
                    </a:lnTo>
                    <a:lnTo>
                      <a:pt x="6" y="15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75" name="Freeform 175"/>
              <p:cNvSpPr>
                <a:spLocks/>
              </p:cNvSpPr>
              <p:nvPr/>
            </p:nvSpPr>
            <p:spPr bwMode="auto">
              <a:xfrm>
                <a:off x="936" y="2524"/>
                <a:ext cx="17" cy="17"/>
              </a:xfrm>
              <a:custGeom>
                <a:avLst/>
                <a:gdLst/>
                <a:ahLst/>
                <a:cxnLst>
                  <a:cxn ang="0">
                    <a:pos x="6" y="15"/>
                  </a:cxn>
                  <a:cxn ang="0">
                    <a:pos x="8" y="16"/>
                  </a:cxn>
                  <a:cxn ang="0">
                    <a:pos x="9" y="16"/>
                  </a:cxn>
                  <a:cxn ang="0">
                    <a:pos x="11" y="15"/>
                  </a:cxn>
                  <a:cxn ang="0">
                    <a:pos x="12" y="15"/>
                  </a:cxn>
                  <a:cxn ang="0">
                    <a:pos x="13" y="14"/>
                  </a:cxn>
                  <a:cxn ang="0">
                    <a:pos x="14" y="13"/>
                  </a:cxn>
                  <a:cxn ang="0">
                    <a:pos x="15" y="12"/>
                  </a:cxn>
                  <a:cxn ang="0">
                    <a:pos x="16" y="10"/>
                  </a:cxn>
                  <a:cxn ang="0">
                    <a:pos x="16" y="9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4"/>
                  </a:cxn>
                  <a:cxn ang="0">
                    <a:pos x="13" y="3"/>
                  </a:cxn>
                  <a:cxn ang="0">
                    <a:pos x="12" y="2"/>
                  </a:cxn>
                  <a:cxn ang="0">
                    <a:pos x="11" y="1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1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5" y="14"/>
                  </a:cxn>
                  <a:cxn ang="0">
                    <a:pos x="6" y="15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8" y="16"/>
                    </a:lnTo>
                    <a:lnTo>
                      <a:pt x="9" y="16"/>
                    </a:lnTo>
                    <a:lnTo>
                      <a:pt x="11" y="15"/>
                    </a:lnTo>
                    <a:lnTo>
                      <a:pt x="12" y="15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5" y="12"/>
                    </a:lnTo>
                    <a:lnTo>
                      <a:pt x="16" y="10"/>
                    </a:lnTo>
                    <a:lnTo>
                      <a:pt x="16" y="9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5" y="14"/>
                    </a:lnTo>
                    <a:lnTo>
                      <a:pt x="6" y="15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76" name="Freeform 176"/>
              <p:cNvSpPr>
                <a:spLocks/>
              </p:cNvSpPr>
              <p:nvPr/>
            </p:nvSpPr>
            <p:spPr bwMode="auto">
              <a:xfrm>
                <a:off x="910" y="2514"/>
                <a:ext cx="17" cy="17"/>
              </a:xfrm>
              <a:custGeom>
                <a:avLst/>
                <a:gdLst/>
                <a:ahLst/>
                <a:cxnLst>
                  <a:cxn ang="0">
                    <a:pos x="6" y="15"/>
                  </a:cxn>
                  <a:cxn ang="0">
                    <a:pos x="8" y="16"/>
                  </a:cxn>
                  <a:cxn ang="0">
                    <a:pos x="9" y="16"/>
                  </a:cxn>
                  <a:cxn ang="0">
                    <a:pos x="11" y="16"/>
                  </a:cxn>
                  <a:cxn ang="0">
                    <a:pos x="12" y="15"/>
                  </a:cxn>
                  <a:cxn ang="0">
                    <a:pos x="13" y="14"/>
                  </a:cxn>
                  <a:cxn ang="0">
                    <a:pos x="14" y="13"/>
                  </a:cxn>
                  <a:cxn ang="0">
                    <a:pos x="15" y="12"/>
                  </a:cxn>
                  <a:cxn ang="0">
                    <a:pos x="16" y="10"/>
                  </a:cxn>
                  <a:cxn ang="0">
                    <a:pos x="16" y="9"/>
                  </a:cxn>
                  <a:cxn ang="0">
                    <a:pos x="15" y="7"/>
                  </a:cxn>
                  <a:cxn ang="0">
                    <a:pos x="15" y="6"/>
                  </a:cxn>
                  <a:cxn ang="0">
                    <a:pos x="14" y="4"/>
                  </a:cxn>
                  <a:cxn ang="0">
                    <a:pos x="13" y="3"/>
                  </a:cxn>
                  <a:cxn ang="0">
                    <a:pos x="12" y="2"/>
                  </a:cxn>
                  <a:cxn ang="0">
                    <a:pos x="11" y="1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1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6" y="15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8" y="16"/>
                    </a:lnTo>
                    <a:lnTo>
                      <a:pt x="9" y="16"/>
                    </a:lnTo>
                    <a:lnTo>
                      <a:pt x="11" y="16"/>
                    </a:lnTo>
                    <a:lnTo>
                      <a:pt x="12" y="15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5" y="12"/>
                    </a:lnTo>
                    <a:lnTo>
                      <a:pt x="16" y="10"/>
                    </a:lnTo>
                    <a:lnTo>
                      <a:pt x="16" y="9"/>
                    </a:lnTo>
                    <a:lnTo>
                      <a:pt x="15" y="7"/>
                    </a:lnTo>
                    <a:lnTo>
                      <a:pt x="15" y="6"/>
                    </a:lnTo>
                    <a:lnTo>
                      <a:pt x="14" y="4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6" y="15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77" name="Freeform 177"/>
              <p:cNvSpPr>
                <a:spLocks/>
              </p:cNvSpPr>
              <p:nvPr/>
            </p:nvSpPr>
            <p:spPr bwMode="auto">
              <a:xfrm>
                <a:off x="938" y="2482"/>
                <a:ext cx="17" cy="35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0" y="13"/>
                  </a:cxn>
                  <a:cxn ang="0">
                    <a:pos x="15" y="0"/>
                  </a:cxn>
                  <a:cxn ang="0">
                    <a:pos x="16" y="19"/>
                  </a:cxn>
                  <a:cxn ang="0">
                    <a:pos x="0" y="34"/>
                  </a:cxn>
                </a:cxnLst>
                <a:rect l="0" t="0" r="r" b="b"/>
                <a:pathLst>
                  <a:path w="17" h="35">
                    <a:moveTo>
                      <a:pt x="0" y="34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16" y="19"/>
                    </a:lnTo>
                    <a:lnTo>
                      <a:pt x="0" y="34"/>
                    </a:lnTo>
                  </a:path>
                </a:pathLst>
              </a:custGeom>
              <a:solidFill>
                <a:srgbClr val="00C4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78" name="Freeform 178"/>
              <p:cNvSpPr>
                <a:spLocks/>
              </p:cNvSpPr>
              <p:nvPr/>
            </p:nvSpPr>
            <p:spPr bwMode="auto">
              <a:xfrm>
                <a:off x="913" y="2475"/>
                <a:ext cx="38" cy="21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37" y="6"/>
                  </a:cxn>
                  <a:cxn ang="0">
                    <a:pos x="14" y="0"/>
                  </a:cxn>
                  <a:cxn ang="0">
                    <a:pos x="0" y="13"/>
                  </a:cxn>
                  <a:cxn ang="0">
                    <a:pos x="24" y="20"/>
                  </a:cxn>
                </a:cxnLst>
                <a:rect l="0" t="0" r="r" b="b"/>
                <a:pathLst>
                  <a:path w="38" h="21">
                    <a:moveTo>
                      <a:pt x="24" y="20"/>
                    </a:moveTo>
                    <a:lnTo>
                      <a:pt x="37" y="6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EDD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79" name="Freeform 179"/>
              <p:cNvSpPr>
                <a:spLocks/>
              </p:cNvSpPr>
              <p:nvPr/>
            </p:nvSpPr>
            <p:spPr bwMode="auto">
              <a:xfrm>
                <a:off x="913" y="2489"/>
                <a:ext cx="26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0"/>
                  </a:cxn>
                  <a:cxn ang="0">
                    <a:pos x="25" y="27"/>
                  </a:cxn>
                  <a:cxn ang="0">
                    <a:pos x="25" y="6"/>
                  </a:cxn>
                  <a:cxn ang="0">
                    <a:pos x="0" y="0"/>
                  </a:cxn>
                </a:cxnLst>
                <a:rect l="0" t="0" r="r" b="b"/>
                <a:pathLst>
                  <a:path w="26" h="28">
                    <a:moveTo>
                      <a:pt x="0" y="0"/>
                    </a:moveTo>
                    <a:lnTo>
                      <a:pt x="0" y="20"/>
                    </a:lnTo>
                    <a:lnTo>
                      <a:pt x="25" y="27"/>
                    </a:lnTo>
                    <a:lnTo>
                      <a:pt x="25" y="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80" name="Freeform 180"/>
              <p:cNvSpPr>
                <a:spLocks/>
              </p:cNvSpPr>
              <p:nvPr/>
            </p:nvSpPr>
            <p:spPr bwMode="auto">
              <a:xfrm>
                <a:off x="843" y="2482"/>
                <a:ext cx="33" cy="35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18" y="0"/>
                  </a:cxn>
                  <a:cxn ang="0">
                    <a:pos x="16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3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7"/>
                  </a:cxn>
                  <a:cxn ang="0">
                    <a:pos x="2" y="8"/>
                  </a:cxn>
                  <a:cxn ang="0">
                    <a:pos x="1" y="9"/>
                  </a:cxn>
                  <a:cxn ang="0">
                    <a:pos x="1" y="10"/>
                  </a:cxn>
                  <a:cxn ang="0">
                    <a:pos x="0" y="11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19"/>
                  </a:cxn>
                  <a:cxn ang="0">
                    <a:pos x="1" y="22"/>
                  </a:cxn>
                  <a:cxn ang="0">
                    <a:pos x="2" y="25"/>
                  </a:cxn>
                  <a:cxn ang="0">
                    <a:pos x="4" y="27"/>
                  </a:cxn>
                  <a:cxn ang="0">
                    <a:pos x="6" y="29"/>
                  </a:cxn>
                  <a:cxn ang="0">
                    <a:pos x="8" y="31"/>
                  </a:cxn>
                  <a:cxn ang="0">
                    <a:pos x="11" y="33"/>
                  </a:cxn>
                  <a:cxn ang="0">
                    <a:pos x="13" y="33"/>
                  </a:cxn>
                  <a:cxn ang="0">
                    <a:pos x="15" y="34"/>
                  </a:cxn>
                  <a:cxn ang="0">
                    <a:pos x="18" y="34"/>
                  </a:cxn>
                  <a:cxn ang="0">
                    <a:pos x="19" y="33"/>
                  </a:cxn>
                  <a:cxn ang="0">
                    <a:pos x="21" y="32"/>
                  </a:cxn>
                  <a:cxn ang="0">
                    <a:pos x="23" y="32"/>
                  </a:cxn>
                  <a:cxn ang="0">
                    <a:pos x="24" y="30"/>
                  </a:cxn>
                  <a:cxn ang="0">
                    <a:pos x="26" y="29"/>
                  </a:cxn>
                  <a:cxn ang="0">
                    <a:pos x="27" y="28"/>
                  </a:cxn>
                  <a:cxn ang="0">
                    <a:pos x="28" y="27"/>
                  </a:cxn>
                  <a:cxn ang="0">
                    <a:pos x="28" y="26"/>
                  </a:cxn>
                  <a:cxn ang="0">
                    <a:pos x="29" y="25"/>
                  </a:cxn>
                  <a:cxn ang="0">
                    <a:pos x="30" y="24"/>
                  </a:cxn>
                  <a:cxn ang="0">
                    <a:pos x="30" y="23"/>
                  </a:cxn>
                  <a:cxn ang="0">
                    <a:pos x="31" y="22"/>
                  </a:cxn>
                  <a:cxn ang="0">
                    <a:pos x="31" y="20"/>
                  </a:cxn>
                  <a:cxn ang="0">
                    <a:pos x="32" y="17"/>
                  </a:cxn>
                  <a:cxn ang="0">
                    <a:pos x="31" y="14"/>
                  </a:cxn>
                  <a:cxn ang="0">
                    <a:pos x="30" y="11"/>
                  </a:cxn>
                  <a:cxn ang="0">
                    <a:pos x="29" y="8"/>
                  </a:cxn>
                  <a:cxn ang="0">
                    <a:pos x="27" y="6"/>
                  </a:cxn>
                  <a:cxn ang="0">
                    <a:pos x="25" y="4"/>
                  </a:cxn>
                  <a:cxn ang="0">
                    <a:pos x="23" y="2"/>
                  </a:cxn>
                  <a:cxn ang="0">
                    <a:pos x="20" y="0"/>
                  </a:cxn>
                </a:cxnLst>
                <a:rect l="0" t="0" r="r" b="b"/>
                <a:pathLst>
                  <a:path w="33" h="35">
                    <a:moveTo>
                      <a:pt x="20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7" y="3"/>
                    </a:lnTo>
                    <a:lnTo>
                      <a:pt x="5" y="4"/>
                    </a:lnTo>
                    <a:lnTo>
                      <a:pt x="4" y="5"/>
                    </a:lnTo>
                    <a:lnTo>
                      <a:pt x="3" y="6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2"/>
                    </a:lnTo>
                    <a:lnTo>
                      <a:pt x="2" y="25"/>
                    </a:lnTo>
                    <a:lnTo>
                      <a:pt x="4" y="27"/>
                    </a:lnTo>
                    <a:lnTo>
                      <a:pt x="6" y="29"/>
                    </a:lnTo>
                    <a:lnTo>
                      <a:pt x="8" y="31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5" y="34"/>
                    </a:lnTo>
                    <a:lnTo>
                      <a:pt x="18" y="34"/>
                    </a:lnTo>
                    <a:lnTo>
                      <a:pt x="19" y="33"/>
                    </a:lnTo>
                    <a:lnTo>
                      <a:pt x="21" y="32"/>
                    </a:lnTo>
                    <a:lnTo>
                      <a:pt x="23" y="32"/>
                    </a:lnTo>
                    <a:lnTo>
                      <a:pt x="24" y="30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8" y="27"/>
                    </a:lnTo>
                    <a:lnTo>
                      <a:pt x="28" y="26"/>
                    </a:lnTo>
                    <a:lnTo>
                      <a:pt x="29" y="25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31" y="22"/>
                    </a:lnTo>
                    <a:lnTo>
                      <a:pt x="31" y="20"/>
                    </a:lnTo>
                    <a:lnTo>
                      <a:pt x="32" y="17"/>
                    </a:lnTo>
                    <a:lnTo>
                      <a:pt x="31" y="14"/>
                    </a:lnTo>
                    <a:lnTo>
                      <a:pt x="30" y="11"/>
                    </a:lnTo>
                    <a:lnTo>
                      <a:pt x="29" y="8"/>
                    </a:lnTo>
                    <a:lnTo>
                      <a:pt x="27" y="6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81" name="Freeform 181"/>
              <p:cNvSpPr>
                <a:spLocks/>
              </p:cNvSpPr>
              <p:nvPr/>
            </p:nvSpPr>
            <p:spPr bwMode="auto">
              <a:xfrm>
                <a:off x="844" y="2480"/>
                <a:ext cx="33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18" y="0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2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1" y="10"/>
                  </a:cxn>
                  <a:cxn ang="0">
                    <a:pos x="0" y="11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18"/>
                  </a:cxn>
                  <a:cxn ang="0">
                    <a:pos x="1" y="21"/>
                  </a:cxn>
                  <a:cxn ang="0">
                    <a:pos x="2" y="24"/>
                  </a:cxn>
                  <a:cxn ang="0">
                    <a:pos x="4" y="26"/>
                  </a:cxn>
                  <a:cxn ang="0">
                    <a:pos x="6" y="28"/>
                  </a:cxn>
                  <a:cxn ang="0">
                    <a:pos x="9" y="30"/>
                  </a:cxn>
                  <a:cxn ang="0">
                    <a:pos x="11" y="32"/>
                  </a:cxn>
                  <a:cxn ang="0">
                    <a:pos x="13" y="32"/>
                  </a:cxn>
                  <a:cxn ang="0">
                    <a:pos x="15" y="33"/>
                  </a:cxn>
                  <a:cxn ang="0">
                    <a:pos x="17" y="33"/>
                  </a:cxn>
                  <a:cxn ang="0">
                    <a:pos x="19" y="32"/>
                  </a:cxn>
                  <a:cxn ang="0">
                    <a:pos x="21" y="32"/>
                  </a:cxn>
                  <a:cxn ang="0">
                    <a:pos x="23" y="31"/>
                  </a:cxn>
                  <a:cxn ang="0">
                    <a:pos x="24" y="30"/>
                  </a:cxn>
                  <a:cxn ang="0">
                    <a:pos x="26" y="28"/>
                  </a:cxn>
                  <a:cxn ang="0">
                    <a:pos x="27" y="28"/>
                  </a:cxn>
                  <a:cxn ang="0">
                    <a:pos x="28" y="27"/>
                  </a:cxn>
                  <a:cxn ang="0">
                    <a:pos x="29" y="26"/>
                  </a:cxn>
                  <a:cxn ang="0">
                    <a:pos x="30" y="25"/>
                  </a:cxn>
                  <a:cxn ang="0">
                    <a:pos x="30" y="23"/>
                  </a:cxn>
                  <a:cxn ang="0">
                    <a:pos x="31" y="22"/>
                  </a:cxn>
                  <a:cxn ang="0">
                    <a:pos x="31" y="21"/>
                  </a:cxn>
                  <a:cxn ang="0">
                    <a:pos x="31" y="19"/>
                  </a:cxn>
                  <a:cxn ang="0">
                    <a:pos x="32" y="17"/>
                  </a:cxn>
                  <a:cxn ang="0">
                    <a:pos x="31" y="14"/>
                  </a:cxn>
                  <a:cxn ang="0">
                    <a:pos x="30" y="11"/>
                  </a:cxn>
                  <a:cxn ang="0">
                    <a:pos x="29" y="8"/>
                  </a:cxn>
                  <a:cxn ang="0">
                    <a:pos x="27" y="6"/>
                  </a:cxn>
                  <a:cxn ang="0">
                    <a:pos x="25" y="3"/>
                  </a:cxn>
                  <a:cxn ang="0">
                    <a:pos x="23" y="2"/>
                  </a:cxn>
                  <a:cxn ang="0">
                    <a:pos x="20" y="0"/>
                  </a:cxn>
                </a:cxnLst>
                <a:rect l="0" t="0" r="r" b="b"/>
                <a:pathLst>
                  <a:path w="33" h="34">
                    <a:moveTo>
                      <a:pt x="20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4" y="5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9" y="30"/>
                    </a:lnTo>
                    <a:lnTo>
                      <a:pt x="11" y="32"/>
                    </a:lnTo>
                    <a:lnTo>
                      <a:pt x="13" y="32"/>
                    </a:lnTo>
                    <a:lnTo>
                      <a:pt x="15" y="33"/>
                    </a:lnTo>
                    <a:lnTo>
                      <a:pt x="17" y="33"/>
                    </a:lnTo>
                    <a:lnTo>
                      <a:pt x="19" y="32"/>
                    </a:lnTo>
                    <a:lnTo>
                      <a:pt x="21" y="32"/>
                    </a:lnTo>
                    <a:lnTo>
                      <a:pt x="23" y="31"/>
                    </a:lnTo>
                    <a:lnTo>
                      <a:pt x="24" y="30"/>
                    </a:lnTo>
                    <a:lnTo>
                      <a:pt x="26" y="28"/>
                    </a:lnTo>
                    <a:lnTo>
                      <a:pt x="27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0" y="25"/>
                    </a:lnTo>
                    <a:lnTo>
                      <a:pt x="30" y="23"/>
                    </a:lnTo>
                    <a:lnTo>
                      <a:pt x="31" y="22"/>
                    </a:lnTo>
                    <a:lnTo>
                      <a:pt x="31" y="21"/>
                    </a:lnTo>
                    <a:lnTo>
                      <a:pt x="31" y="19"/>
                    </a:lnTo>
                    <a:lnTo>
                      <a:pt x="32" y="17"/>
                    </a:lnTo>
                    <a:lnTo>
                      <a:pt x="31" y="14"/>
                    </a:lnTo>
                    <a:lnTo>
                      <a:pt x="30" y="11"/>
                    </a:lnTo>
                    <a:lnTo>
                      <a:pt x="29" y="8"/>
                    </a:lnTo>
                    <a:lnTo>
                      <a:pt x="27" y="6"/>
                    </a:lnTo>
                    <a:lnTo>
                      <a:pt x="25" y="3"/>
                    </a:lnTo>
                    <a:lnTo>
                      <a:pt x="23" y="2"/>
                    </a:lnTo>
                    <a:lnTo>
                      <a:pt x="20" y="0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82" name="Freeform 182"/>
              <p:cNvSpPr>
                <a:spLocks/>
              </p:cNvSpPr>
              <p:nvPr/>
            </p:nvSpPr>
            <p:spPr bwMode="auto">
              <a:xfrm>
                <a:off x="822" y="2461"/>
                <a:ext cx="27" cy="31"/>
              </a:xfrm>
              <a:custGeom>
                <a:avLst/>
                <a:gdLst/>
                <a:ahLst/>
                <a:cxnLst>
                  <a:cxn ang="0">
                    <a:pos x="26" y="24"/>
                  </a:cxn>
                  <a:cxn ang="0">
                    <a:pos x="7" y="1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2" y="30"/>
                  </a:cxn>
                  <a:cxn ang="0">
                    <a:pos x="26" y="24"/>
                  </a:cxn>
                </a:cxnLst>
                <a:rect l="0" t="0" r="r" b="b"/>
                <a:pathLst>
                  <a:path w="27" h="31">
                    <a:moveTo>
                      <a:pt x="26" y="24"/>
                    </a:moveTo>
                    <a:lnTo>
                      <a:pt x="7" y="1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22" y="30"/>
                    </a:lnTo>
                    <a:lnTo>
                      <a:pt x="26" y="24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83" name="Freeform 183"/>
              <p:cNvSpPr>
                <a:spLocks/>
              </p:cNvSpPr>
              <p:nvPr/>
            </p:nvSpPr>
            <p:spPr bwMode="auto">
              <a:xfrm>
                <a:off x="844" y="2482"/>
                <a:ext cx="30" cy="32"/>
              </a:xfrm>
              <a:custGeom>
                <a:avLst/>
                <a:gdLst/>
                <a:ahLst/>
                <a:cxnLst>
                  <a:cxn ang="0">
                    <a:pos x="11" y="30"/>
                  </a:cxn>
                  <a:cxn ang="0">
                    <a:pos x="14" y="30"/>
                  </a:cxn>
                  <a:cxn ang="0">
                    <a:pos x="17" y="31"/>
                  </a:cxn>
                  <a:cxn ang="0">
                    <a:pos x="20" y="30"/>
                  </a:cxn>
                  <a:cxn ang="0">
                    <a:pos x="22" y="29"/>
                  </a:cxn>
                  <a:cxn ang="0">
                    <a:pos x="24" y="28"/>
                  </a:cxn>
                  <a:cxn ang="0">
                    <a:pos x="26" y="26"/>
                  </a:cxn>
                  <a:cxn ang="0">
                    <a:pos x="27" y="23"/>
                  </a:cxn>
                  <a:cxn ang="0">
                    <a:pos x="28" y="20"/>
                  </a:cxn>
                  <a:cxn ang="0">
                    <a:pos x="29" y="17"/>
                  </a:cxn>
                  <a:cxn ang="0">
                    <a:pos x="28" y="14"/>
                  </a:cxn>
                  <a:cxn ang="0">
                    <a:pos x="27" y="11"/>
                  </a:cxn>
                  <a:cxn ang="0">
                    <a:pos x="26" y="8"/>
                  </a:cxn>
                  <a:cxn ang="0">
                    <a:pos x="24" y="6"/>
                  </a:cxn>
                  <a:cxn ang="0">
                    <a:pos x="22" y="4"/>
                  </a:cxn>
                  <a:cxn ang="0">
                    <a:pos x="19" y="2"/>
                  </a:cxn>
                  <a:cxn ang="0">
                    <a:pos x="17" y="0"/>
                  </a:cxn>
                  <a:cxn ang="0">
                    <a:pos x="14" y="0"/>
                  </a:cxn>
                  <a:cxn ang="0">
                    <a:pos x="11" y="0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1" y="7"/>
                  </a:cxn>
                  <a:cxn ang="0">
                    <a:pos x="0" y="10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1" y="19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6" y="26"/>
                  </a:cxn>
                  <a:cxn ang="0">
                    <a:pos x="9" y="28"/>
                  </a:cxn>
                  <a:cxn ang="0">
                    <a:pos x="11" y="30"/>
                  </a:cxn>
                </a:cxnLst>
                <a:rect l="0" t="0" r="r" b="b"/>
                <a:pathLst>
                  <a:path w="30" h="32">
                    <a:moveTo>
                      <a:pt x="11" y="30"/>
                    </a:moveTo>
                    <a:lnTo>
                      <a:pt x="14" y="30"/>
                    </a:lnTo>
                    <a:lnTo>
                      <a:pt x="17" y="31"/>
                    </a:lnTo>
                    <a:lnTo>
                      <a:pt x="20" y="30"/>
                    </a:lnTo>
                    <a:lnTo>
                      <a:pt x="22" y="29"/>
                    </a:lnTo>
                    <a:lnTo>
                      <a:pt x="24" y="28"/>
                    </a:lnTo>
                    <a:lnTo>
                      <a:pt x="26" y="26"/>
                    </a:lnTo>
                    <a:lnTo>
                      <a:pt x="27" y="23"/>
                    </a:lnTo>
                    <a:lnTo>
                      <a:pt x="28" y="20"/>
                    </a:lnTo>
                    <a:lnTo>
                      <a:pt x="29" y="17"/>
                    </a:lnTo>
                    <a:lnTo>
                      <a:pt x="28" y="14"/>
                    </a:lnTo>
                    <a:lnTo>
                      <a:pt x="27" y="11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2" y="4"/>
                    </a:lnTo>
                    <a:lnTo>
                      <a:pt x="19" y="2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1" y="7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9" y="28"/>
                    </a:lnTo>
                    <a:lnTo>
                      <a:pt x="11" y="30"/>
                    </a:lnTo>
                  </a:path>
                </a:pathLst>
              </a:custGeom>
              <a:solidFill>
                <a:srgbClr val="DA9F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grpSp>
        <p:nvGrpSpPr>
          <p:cNvPr id="6" name="Group 184"/>
          <p:cNvGrpSpPr>
            <a:grpSpLocks/>
          </p:cNvGrpSpPr>
          <p:nvPr/>
        </p:nvGrpSpPr>
        <p:grpSpPr bwMode="auto">
          <a:xfrm>
            <a:off x="5781675" y="2997349"/>
            <a:ext cx="439738" cy="192088"/>
            <a:chOff x="3359" y="1417"/>
            <a:chExt cx="277" cy="121"/>
          </a:xfrm>
        </p:grpSpPr>
        <p:sp>
          <p:nvSpPr>
            <p:cNvPr id="435385" name="Freeform 185"/>
            <p:cNvSpPr>
              <a:spLocks/>
            </p:cNvSpPr>
            <p:nvPr/>
          </p:nvSpPr>
          <p:spPr bwMode="auto">
            <a:xfrm>
              <a:off x="3359" y="1417"/>
              <a:ext cx="277" cy="121"/>
            </a:xfrm>
            <a:custGeom>
              <a:avLst/>
              <a:gdLst/>
              <a:ahLst/>
              <a:cxnLst>
                <a:cxn ang="0">
                  <a:pos x="276" y="120"/>
                </a:cxn>
                <a:cxn ang="0">
                  <a:pos x="276" y="0"/>
                </a:cxn>
                <a:cxn ang="0">
                  <a:pos x="0" y="0"/>
                </a:cxn>
                <a:cxn ang="0">
                  <a:pos x="0" y="120"/>
                </a:cxn>
                <a:cxn ang="0">
                  <a:pos x="276" y="120"/>
                </a:cxn>
              </a:cxnLst>
              <a:rect l="0" t="0" r="r" b="b"/>
              <a:pathLst>
                <a:path w="277" h="121">
                  <a:moveTo>
                    <a:pt x="276" y="120"/>
                  </a:moveTo>
                  <a:lnTo>
                    <a:pt x="276" y="0"/>
                  </a:lnTo>
                  <a:lnTo>
                    <a:pt x="0" y="0"/>
                  </a:lnTo>
                  <a:lnTo>
                    <a:pt x="0" y="120"/>
                  </a:lnTo>
                  <a:lnTo>
                    <a:pt x="276" y="120"/>
                  </a:lnTo>
                </a:path>
              </a:pathLst>
            </a:custGeom>
            <a:solidFill>
              <a:srgbClr val="D4F5D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386" name="Freeform 186"/>
            <p:cNvSpPr>
              <a:spLocks/>
            </p:cNvSpPr>
            <p:nvPr/>
          </p:nvSpPr>
          <p:spPr bwMode="auto">
            <a:xfrm>
              <a:off x="3365" y="1424"/>
              <a:ext cx="265" cy="109"/>
            </a:xfrm>
            <a:custGeom>
              <a:avLst/>
              <a:gdLst/>
              <a:ahLst/>
              <a:cxnLst>
                <a:cxn ang="0">
                  <a:pos x="264" y="108"/>
                </a:cxn>
                <a:cxn ang="0">
                  <a:pos x="264" y="0"/>
                </a:cxn>
                <a:cxn ang="0">
                  <a:pos x="0" y="0"/>
                </a:cxn>
                <a:cxn ang="0">
                  <a:pos x="0" y="108"/>
                </a:cxn>
                <a:cxn ang="0">
                  <a:pos x="264" y="108"/>
                </a:cxn>
              </a:cxnLst>
              <a:rect l="0" t="0" r="r" b="b"/>
              <a:pathLst>
                <a:path w="265" h="109">
                  <a:moveTo>
                    <a:pt x="264" y="108"/>
                  </a:moveTo>
                  <a:lnTo>
                    <a:pt x="264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264" y="108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387" name="Freeform 187"/>
            <p:cNvSpPr>
              <a:spLocks/>
            </p:cNvSpPr>
            <p:nvPr/>
          </p:nvSpPr>
          <p:spPr bwMode="auto">
            <a:xfrm>
              <a:off x="3375" y="1432"/>
              <a:ext cx="244" cy="90"/>
            </a:xfrm>
            <a:custGeom>
              <a:avLst/>
              <a:gdLst/>
              <a:ahLst/>
              <a:cxnLst>
                <a:cxn ang="0">
                  <a:pos x="243" y="89"/>
                </a:cxn>
                <a:cxn ang="0">
                  <a:pos x="243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43" y="89"/>
                </a:cxn>
              </a:cxnLst>
              <a:rect l="0" t="0" r="r" b="b"/>
              <a:pathLst>
                <a:path w="244" h="90">
                  <a:moveTo>
                    <a:pt x="243" y="89"/>
                  </a:moveTo>
                  <a:lnTo>
                    <a:pt x="243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43" y="89"/>
                  </a:lnTo>
                </a:path>
              </a:pathLst>
            </a:custGeom>
            <a:solidFill>
              <a:srgbClr val="D4F5D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388" name="Freeform 188"/>
            <p:cNvSpPr>
              <a:spLocks/>
            </p:cNvSpPr>
            <p:nvPr/>
          </p:nvSpPr>
          <p:spPr bwMode="auto">
            <a:xfrm>
              <a:off x="3367" y="1425"/>
              <a:ext cx="19" cy="26"/>
            </a:xfrm>
            <a:custGeom>
              <a:avLst/>
              <a:gdLst/>
              <a:ahLst/>
              <a:cxnLst>
                <a:cxn ang="0">
                  <a:pos x="8" y="25"/>
                </a:cxn>
                <a:cxn ang="0">
                  <a:pos x="10" y="25"/>
                </a:cxn>
                <a:cxn ang="0">
                  <a:pos x="12" y="24"/>
                </a:cxn>
                <a:cxn ang="0">
                  <a:pos x="13" y="23"/>
                </a:cxn>
                <a:cxn ang="0">
                  <a:pos x="15" y="21"/>
                </a:cxn>
                <a:cxn ang="0">
                  <a:pos x="16" y="19"/>
                </a:cxn>
                <a:cxn ang="0">
                  <a:pos x="17" y="17"/>
                </a:cxn>
                <a:cxn ang="0">
                  <a:pos x="17" y="15"/>
                </a:cxn>
                <a:cxn ang="0">
                  <a:pos x="18" y="12"/>
                </a:cxn>
                <a:cxn ang="0">
                  <a:pos x="17" y="10"/>
                </a:cxn>
                <a:cxn ang="0">
                  <a:pos x="17" y="7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3" y="2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5"/>
                </a:cxn>
                <a:cxn ang="0">
                  <a:pos x="0" y="17"/>
                </a:cxn>
                <a:cxn ang="0">
                  <a:pos x="1" y="19"/>
                </a:cxn>
                <a:cxn ang="0">
                  <a:pos x="2" y="21"/>
                </a:cxn>
                <a:cxn ang="0">
                  <a:pos x="3" y="23"/>
                </a:cxn>
                <a:cxn ang="0">
                  <a:pos x="5" y="24"/>
                </a:cxn>
                <a:cxn ang="0">
                  <a:pos x="7" y="25"/>
                </a:cxn>
                <a:cxn ang="0">
                  <a:pos x="8" y="25"/>
                </a:cxn>
              </a:cxnLst>
              <a:rect l="0" t="0" r="r" b="b"/>
              <a:pathLst>
                <a:path w="19" h="26">
                  <a:moveTo>
                    <a:pt x="8" y="25"/>
                  </a:moveTo>
                  <a:lnTo>
                    <a:pt x="10" y="25"/>
                  </a:lnTo>
                  <a:lnTo>
                    <a:pt x="12" y="24"/>
                  </a:lnTo>
                  <a:lnTo>
                    <a:pt x="13" y="23"/>
                  </a:lnTo>
                  <a:lnTo>
                    <a:pt x="15" y="21"/>
                  </a:lnTo>
                  <a:lnTo>
                    <a:pt x="16" y="19"/>
                  </a:lnTo>
                  <a:lnTo>
                    <a:pt x="17" y="17"/>
                  </a:lnTo>
                  <a:lnTo>
                    <a:pt x="17" y="15"/>
                  </a:lnTo>
                  <a:lnTo>
                    <a:pt x="18" y="12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3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8" y="25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389" name="Freeform 189"/>
            <p:cNvSpPr>
              <a:spLocks/>
            </p:cNvSpPr>
            <p:nvPr/>
          </p:nvSpPr>
          <p:spPr bwMode="auto">
            <a:xfrm>
              <a:off x="3608" y="1425"/>
              <a:ext cx="20" cy="25"/>
            </a:xfrm>
            <a:custGeom>
              <a:avLst/>
              <a:gdLst/>
              <a:ahLst/>
              <a:cxnLst>
                <a:cxn ang="0">
                  <a:pos x="9" y="24"/>
                </a:cxn>
                <a:cxn ang="0">
                  <a:pos x="11" y="24"/>
                </a:cxn>
                <a:cxn ang="0">
                  <a:pos x="13" y="23"/>
                </a:cxn>
                <a:cxn ang="0">
                  <a:pos x="14" y="22"/>
                </a:cxn>
                <a:cxn ang="0">
                  <a:pos x="16" y="20"/>
                </a:cxn>
                <a:cxn ang="0">
                  <a:pos x="17" y="18"/>
                </a:cxn>
                <a:cxn ang="0">
                  <a:pos x="18" y="16"/>
                </a:cxn>
                <a:cxn ang="0">
                  <a:pos x="19" y="14"/>
                </a:cxn>
                <a:cxn ang="0">
                  <a:pos x="19" y="12"/>
                </a:cxn>
                <a:cxn ang="0">
                  <a:pos x="19" y="9"/>
                </a:cxn>
                <a:cxn ang="0">
                  <a:pos x="18" y="7"/>
                </a:cxn>
                <a:cxn ang="0">
                  <a:pos x="17" y="5"/>
                </a:cxn>
                <a:cxn ang="0">
                  <a:pos x="16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7" y="24"/>
                </a:cxn>
                <a:cxn ang="0">
                  <a:pos x="9" y="24"/>
                </a:cxn>
              </a:cxnLst>
              <a:rect l="0" t="0" r="r" b="b"/>
              <a:pathLst>
                <a:path w="20" h="25">
                  <a:moveTo>
                    <a:pt x="9" y="24"/>
                  </a:moveTo>
                  <a:lnTo>
                    <a:pt x="11" y="24"/>
                  </a:lnTo>
                  <a:lnTo>
                    <a:pt x="13" y="23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7" y="18"/>
                  </a:lnTo>
                  <a:lnTo>
                    <a:pt x="18" y="16"/>
                  </a:lnTo>
                  <a:lnTo>
                    <a:pt x="19" y="14"/>
                  </a:lnTo>
                  <a:lnTo>
                    <a:pt x="19" y="12"/>
                  </a:lnTo>
                  <a:lnTo>
                    <a:pt x="19" y="9"/>
                  </a:lnTo>
                  <a:lnTo>
                    <a:pt x="18" y="7"/>
                  </a:lnTo>
                  <a:lnTo>
                    <a:pt x="17" y="5"/>
                  </a:lnTo>
                  <a:lnTo>
                    <a:pt x="16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7" y="24"/>
                  </a:lnTo>
                  <a:lnTo>
                    <a:pt x="9" y="24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390" name="Freeform 190"/>
            <p:cNvSpPr>
              <a:spLocks/>
            </p:cNvSpPr>
            <p:nvPr/>
          </p:nvSpPr>
          <p:spPr bwMode="auto">
            <a:xfrm>
              <a:off x="3607" y="1511"/>
              <a:ext cx="19" cy="18"/>
            </a:xfrm>
            <a:custGeom>
              <a:avLst/>
              <a:gdLst/>
              <a:ahLst/>
              <a:cxnLst>
                <a:cxn ang="0">
                  <a:pos x="9" y="17"/>
                </a:cxn>
                <a:cxn ang="0">
                  <a:pos x="10" y="17"/>
                </a:cxn>
                <a:cxn ang="0">
                  <a:pos x="12" y="16"/>
                </a:cxn>
                <a:cxn ang="0">
                  <a:pos x="14" y="15"/>
                </a:cxn>
                <a:cxn ang="0">
                  <a:pos x="15" y="14"/>
                </a:cxn>
                <a:cxn ang="0">
                  <a:pos x="16" y="13"/>
                </a:cxn>
                <a:cxn ang="0">
                  <a:pos x="17" y="11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6" y="3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5"/>
                </a:cxn>
                <a:cxn ang="0">
                  <a:pos x="5" y="16"/>
                </a:cxn>
                <a:cxn ang="0">
                  <a:pos x="7" y="17"/>
                </a:cxn>
                <a:cxn ang="0">
                  <a:pos x="9" y="17"/>
                </a:cxn>
              </a:cxnLst>
              <a:rect l="0" t="0" r="r" b="b"/>
              <a:pathLst>
                <a:path w="19" h="18">
                  <a:moveTo>
                    <a:pt x="9" y="17"/>
                  </a:moveTo>
                  <a:lnTo>
                    <a:pt x="10" y="17"/>
                  </a:lnTo>
                  <a:lnTo>
                    <a:pt x="12" y="16"/>
                  </a:lnTo>
                  <a:lnTo>
                    <a:pt x="14" y="15"/>
                  </a:lnTo>
                  <a:lnTo>
                    <a:pt x="15" y="14"/>
                  </a:lnTo>
                  <a:lnTo>
                    <a:pt x="16" y="13"/>
                  </a:lnTo>
                  <a:lnTo>
                    <a:pt x="17" y="11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7" y="5"/>
                  </a:lnTo>
                  <a:lnTo>
                    <a:pt x="16" y="3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5"/>
                  </a:lnTo>
                  <a:lnTo>
                    <a:pt x="5" y="16"/>
                  </a:lnTo>
                  <a:lnTo>
                    <a:pt x="7" y="17"/>
                  </a:lnTo>
                  <a:lnTo>
                    <a:pt x="9" y="17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391" name="Freeform 191"/>
            <p:cNvSpPr>
              <a:spLocks/>
            </p:cNvSpPr>
            <p:nvPr/>
          </p:nvSpPr>
          <p:spPr bwMode="auto">
            <a:xfrm>
              <a:off x="3368" y="1511"/>
              <a:ext cx="18" cy="19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0" y="18"/>
                </a:cxn>
                <a:cxn ang="0">
                  <a:pos x="11" y="17"/>
                </a:cxn>
                <a:cxn ang="0">
                  <a:pos x="13" y="16"/>
                </a:cxn>
                <a:cxn ang="0">
                  <a:pos x="14" y="15"/>
                </a:cxn>
                <a:cxn ang="0">
                  <a:pos x="15" y="14"/>
                </a:cxn>
                <a:cxn ang="0">
                  <a:pos x="16" y="12"/>
                </a:cxn>
                <a:cxn ang="0">
                  <a:pos x="17" y="10"/>
                </a:cxn>
                <a:cxn ang="0">
                  <a:pos x="17" y="9"/>
                </a:cxn>
                <a:cxn ang="0">
                  <a:pos x="17" y="7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5"/>
                </a:cxn>
                <a:cxn ang="0">
                  <a:pos x="3" y="16"/>
                </a:cxn>
                <a:cxn ang="0">
                  <a:pos x="5" y="17"/>
                </a:cxn>
                <a:cxn ang="0">
                  <a:pos x="6" y="18"/>
                </a:cxn>
                <a:cxn ang="0">
                  <a:pos x="8" y="18"/>
                </a:cxn>
              </a:cxnLst>
              <a:rect l="0" t="0" r="r" b="b"/>
              <a:pathLst>
                <a:path w="18" h="19">
                  <a:moveTo>
                    <a:pt x="8" y="18"/>
                  </a:moveTo>
                  <a:lnTo>
                    <a:pt x="10" y="18"/>
                  </a:lnTo>
                  <a:lnTo>
                    <a:pt x="11" y="17"/>
                  </a:lnTo>
                  <a:lnTo>
                    <a:pt x="13" y="16"/>
                  </a:lnTo>
                  <a:lnTo>
                    <a:pt x="14" y="15"/>
                  </a:lnTo>
                  <a:lnTo>
                    <a:pt x="15" y="14"/>
                  </a:lnTo>
                  <a:lnTo>
                    <a:pt x="16" y="12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5"/>
                  </a:lnTo>
                  <a:lnTo>
                    <a:pt x="3" y="16"/>
                  </a:lnTo>
                  <a:lnTo>
                    <a:pt x="5" y="17"/>
                  </a:lnTo>
                  <a:lnTo>
                    <a:pt x="6" y="18"/>
                  </a:lnTo>
                  <a:lnTo>
                    <a:pt x="8" y="18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392" name="Freeform 192"/>
            <p:cNvSpPr>
              <a:spLocks/>
            </p:cNvSpPr>
            <p:nvPr/>
          </p:nvSpPr>
          <p:spPr bwMode="auto">
            <a:xfrm>
              <a:off x="3465" y="1436"/>
              <a:ext cx="68" cy="82"/>
            </a:xfrm>
            <a:custGeom>
              <a:avLst/>
              <a:gdLst/>
              <a:ahLst/>
              <a:cxnLst>
                <a:cxn ang="0">
                  <a:pos x="33" y="81"/>
                </a:cxn>
                <a:cxn ang="0">
                  <a:pos x="39" y="80"/>
                </a:cxn>
                <a:cxn ang="0">
                  <a:pos x="46" y="78"/>
                </a:cxn>
                <a:cxn ang="0">
                  <a:pos x="52" y="74"/>
                </a:cxn>
                <a:cxn ang="0">
                  <a:pos x="57" y="69"/>
                </a:cxn>
                <a:cxn ang="0">
                  <a:pos x="61" y="63"/>
                </a:cxn>
                <a:cxn ang="0">
                  <a:pos x="64" y="56"/>
                </a:cxn>
                <a:cxn ang="0">
                  <a:pos x="66" y="48"/>
                </a:cxn>
                <a:cxn ang="0">
                  <a:pos x="67" y="40"/>
                </a:cxn>
                <a:cxn ang="0">
                  <a:pos x="66" y="32"/>
                </a:cxn>
                <a:cxn ang="0">
                  <a:pos x="64" y="24"/>
                </a:cxn>
                <a:cxn ang="0">
                  <a:pos x="61" y="18"/>
                </a:cxn>
                <a:cxn ang="0">
                  <a:pos x="57" y="12"/>
                </a:cxn>
                <a:cxn ang="0">
                  <a:pos x="52" y="6"/>
                </a:cxn>
                <a:cxn ang="0">
                  <a:pos x="46" y="3"/>
                </a:cxn>
                <a:cxn ang="0">
                  <a:pos x="39" y="0"/>
                </a:cxn>
                <a:cxn ang="0">
                  <a:pos x="33" y="0"/>
                </a:cxn>
                <a:cxn ang="0">
                  <a:pos x="26" y="0"/>
                </a:cxn>
                <a:cxn ang="0">
                  <a:pos x="20" y="3"/>
                </a:cxn>
                <a:cxn ang="0">
                  <a:pos x="14" y="6"/>
                </a:cxn>
                <a:cxn ang="0">
                  <a:pos x="9" y="12"/>
                </a:cxn>
                <a:cxn ang="0">
                  <a:pos x="5" y="18"/>
                </a:cxn>
                <a:cxn ang="0">
                  <a:pos x="2" y="24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0" y="48"/>
                </a:cxn>
                <a:cxn ang="0">
                  <a:pos x="2" y="56"/>
                </a:cxn>
                <a:cxn ang="0">
                  <a:pos x="5" y="63"/>
                </a:cxn>
                <a:cxn ang="0">
                  <a:pos x="9" y="69"/>
                </a:cxn>
                <a:cxn ang="0">
                  <a:pos x="14" y="74"/>
                </a:cxn>
                <a:cxn ang="0">
                  <a:pos x="20" y="78"/>
                </a:cxn>
                <a:cxn ang="0">
                  <a:pos x="26" y="80"/>
                </a:cxn>
                <a:cxn ang="0">
                  <a:pos x="33" y="81"/>
                </a:cxn>
              </a:cxnLst>
              <a:rect l="0" t="0" r="r" b="b"/>
              <a:pathLst>
                <a:path w="68" h="82">
                  <a:moveTo>
                    <a:pt x="33" y="81"/>
                  </a:moveTo>
                  <a:lnTo>
                    <a:pt x="39" y="80"/>
                  </a:lnTo>
                  <a:lnTo>
                    <a:pt x="46" y="78"/>
                  </a:lnTo>
                  <a:lnTo>
                    <a:pt x="52" y="74"/>
                  </a:lnTo>
                  <a:lnTo>
                    <a:pt x="57" y="69"/>
                  </a:lnTo>
                  <a:lnTo>
                    <a:pt x="61" y="63"/>
                  </a:lnTo>
                  <a:lnTo>
                    <a:pt x="64" y="56"/>
                  </a:lnTo>
                  <a:lnTo>
                    <a:pt x="66" y="48"/>
                  </a:lnTo>
                  <a:lnTo>
                    <a:pt x="67" y="40"/>
                  </a:lnTo>
                  <a:lnTo>
                    <a:pt x="66" y="32"/>
                  </a:lnTo>
                  <a:lnTo>
                    <a:pt x="64" y="24"/>
                  </a:lnTo>
                  <a:lnTo>
                    <a:pt x="61" y="18"/>
                  </a:lnTo>
                  <a:lnTo>
                    <a:pt x="57" y="12"/>
                  </a:lnTo>
                  <a:lnTo>
                    <a:pt x="52" y="6"/>
                  </a:lnTo>
                  <a:lnTo>
                    <a:pt x="46" y="3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6" y="0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2"/>
                  </a:lnTo>
                  <a:lnTo>
                    <a:pt x="5" y="18"/>
                  </a:lnTo>
                  <a:lnTo>
                    <a:pt x="2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6"/>
                  </a:lnTo>
                  <a:lnTo>
                    <a:pt x="5" y="63"/>
                  </a:lnTo>
                  <a:lnTo>
                    <a:pt x="9" y="69"/>
                  </a:lnTo>
                  <a:lnTo>
                    <a:pt x="14" y="74"/>
                  </a:lnTo>
                  <a:lnTo>
                    <a:pt x="20" y="78"/>
                  </a:lnTo>
                  <a:lnTo>
                    <a:pt x="26" y="80"/>
                  </a:lnTo>
                  <a:lnTo>
                    <a:pt x="33" y="81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7" name="Group 193"/>
            <p:cNvGrpSpPr>
              <a:grpSpLocks/>
            </p:cNvGrpSpPr>
            <p:nvPr/>
          </p:nvGrpSpPr>
          <p:grpSpPr bwMode="auto">
            <a:xfrm>
              <a:off x="3469" y="1441"/>
              <a:ext cx="59" cy="71"/>
              <a:chOff x="3469" y="1441"/>
              <a:chExt cx="59" cy="71"/>
            </a:xfrm>
          </p:grpSpPr>
          <p:sp>
            <p:nvSpPr>
              <p:cNvPr id="435394" name="Freeform 194"/>
              <p:cNvSpPr>
                <a:spLocks/>
              </p:cNvSpPr>
              <p:nvPr/>
            </p:nvSpPr>
            <p:spPr bwMode="auto">
              <a:xfrm>
                <a:off x="3469" y="1441"/>
                <a:ext cx="59" cy="71"/>
              </a:xfrm>
              <a:custGeom>
                <a:avLst/>
                <a:gdLst/>
                <a:ahLst/>
                <a:cxnLst>
                  <a:cxn ang="0">
                    <a:pos x="29" y="70"/>
                  </a:cxn>
                  <a:cxn ang="0">
                    <a:pos x="34" y="69"/>
                  </a:cxn>
                  <a:cxn ang="0">
                    <a:pos x="40" y="67"/>
                  </a:cxn>
                  <a:cxn ang="0">
                    <a:pos x="45" y="64"/>
                  </a:cxn>
                  <a:cxn ang="0">
                    <a:pos x="49" y="59"/>
                  </a:cxn>
                  <a:cxn ang="0">
                    <a:pos x="52" y="54"/>
                  </a:cxn>
                  <a:cxn ang="0">
                    <a:pos x="55" y="48"/>
                  </a:cxn>
                  <a:cxn ang="0">
                    <a:pos x="57" y="42"/>
                  </a:cxn>
                  <a:cxn ang="0">
                    <a:pos x="58" y="35"/>
                  </a:cxn>
                  <a:cxn ang="0">
                    <a:pos x="57" y="28"/>
                  </a:cxn>
                  <a:cxn ang="0">
                    <a:pos x="55" y="21"/>
                  </a:cxn>
                  <a:cxn ang="0">
                    <a:pos x="52" y="15"/>
                  </a:cxn>
                  <a:cxn ang="0">
                    <a:pos x="49" y="10"/>
                  </a:cxn>
                  <a:cxn ang="0">
                    <a:pos x="45" y="5"/>
                  </a:cxn>
                  <a:cxn ang="0">
                    <a:pos x="40" y="2"/>
                  </a:cxn>
                  <a:cxn ang="0">
                    <a:pos x="34" y="0"/>
                  </a:cxn>
                  <a:cxn ang="0">
                    <a:pos x="29" y="0"/>
                  </a:cxn>
                  <a:cxn ang="0">
                    <a:pos x="23" y="0"/>
                  </a:cxn>
                  <a:cxn ang="0">
                    <a:pos x="17" y="2"/>
                  </a:cxn>
                  <a:cxn ang="0">
                    <a:pos x="12" y="5"/>
                  </a:cxn>
                  <a:cxn ang="0">
                    <a:pos x="8" y="10"/>
                  </a:cxn>
                  <a:cxn ang="0">
                    <a:pos x="4" y="15"/>
                  </a:cxn>
                  <a:cxn ang="0">
                    <a:pos x="2" y="21"/>
                  </a:cxn>
                  <a:cxn ang="0">
                    <a:pos x="0" y="28"/>
                  </a:cxn>
                  <a:cxn ang="0">
                    <a:pos x="0" y="35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4" y="54"/>
                  </a:cxn>
                  <a:cxn ang="0">
                    <a:pos x="8" y="59"/>
                  </a:cxn>
                  <a:cxn ang="0">
                    <a:pos x="12" y="64"/>
                  </a:cxn>
                  <a:cxn ang="0">
                    <a:pos x="17" y="67"/>
                  </a:cxn>
                  <a:cxn ang="0">
                    <a:pos x="23" y="69"/>
                  </a:cxn>
                  <a:cxn ang="0">
                    <a:pos x="29" y="70"/>
                  </a:cxn>
                </a:cxnLst>
                <a:rect l="0" t="0" r="r" b="b"/>
                <a:pathLst>
                  <a:path w="59" h="71">
                    <a:moveTo>
                      <a:pt x="29" y="70"/>
                    </a:moveTo>
                    <a:lnTo>
                      <a:pt x="34" y="69"/>
                    </a:lnTo>
                    <a:lnTo>
                      <a:pt x="40" y="67"/>
                    </a:lnTo>
                    <a:lnTo>
                      <a:pt x="45" y="64"/>
                    </a:lnTo>
                    <a:lnTo>
                      <a:pt x="49" y="59"/>
                    </a:lnTo>
                    <a:lnTo>
                      <a:pt x="52" y="54"/>
                    </a:lnTo>
                    <a:lnTo>
                      <a:pt x="55" y="48"/>
                    </a:lnTo>
                    <a:lnTo>
                      <a:pt x="57" y="42"/>
                    </a:lnTo>
                    <a:lnTo>
                      <a:pt x="58" y="35"/>
                    </a:lnTo>
                    <a:lnTo>
                      <a:pt x="57" y="28"/>
                    </a:lnTo>
                    <a:lnTo>
                      <a:pt x="55" y="21"/>
                    </a:lnTo>
                    <a:lnTo>
                      <a:pt x="52" y="15"/>
                    </a:lnTo>
                    <a:lnTo>
                      <a:pt x="49" y="10"/>
                    </a:lnTo>
                    <a:lnTo>
                      <a:pt x="45" y="5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17" y="2"/>
                    </a:lnTo>
                    <a:lnTo>
                      <a:pt x="12" y="5"/>
                    </a:lnTo>
                    <a:lnTo>
                      <a:pt x="8" y="10"/>
                    </a:lnTo>
                    <a:lnTo>
                      <a:pt x="4" y="15"/>
                    </a:lnTo>
                    <a:lnTo>
                      <a:pt x="2" y="21"/>
                    </a:lnTo>
                    <a:lnTo>
                      <a:pt x="0" y="28"/>
                    </a:lnTo>
                    <a:lnTo>
                      <a:pt x="0" y="35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4" y="54"/>
                    </a:lnTo>
                    <a:lnTo>
                      <a:pt x="8" y="59"/>
                    </a:lnTo>
                    <a:lnTo>
                      <a:pt x="12" y="64"/>
                    </a:lnTo>
                    <a:lnTo>
                      <a:pt x="17" y="67"/>
                    </a:lnTo>
                    <a:lnTo>
                      <a:pt x="23" y="69"/>
                    </a:lnTo>
                    <a:lnTo>
                      <a:pt x="29" y="70"/>
                    </a:lnTo>
                  </a:path>
                </a:pathLst>
              </a:custGeom>
              <a:solidFill>
                <a:srgbClr val="BAEEB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395" name="Freeform 195"/>
              <p:cNvSpPr>
                <a:spLocks/>
              </p:cNvSpPr>
              <p:nvPr/>
            </p:nvSpPr>
            <p:spPr bwMode="auto">
              <a:xfrm>
                <a:off x="3473" y="1451"/>
                <a:ext cx="48" cy="58"/>
              </a:xfrm>
              <a:custGeom>
                <a:avLst/>
                <a:gdLst/>
                <a:ahLst/>
                <a:cxnLst>
                  <a:cxn ang="0">
                    <a:pos x="5" y="46"/>
                  </a:cxn>
                  <a:cxn ang="0">
                    <a:pos x="22" y="57"/>
                  </a:cxn>
                  <a:cxn ang="0">
                    <a:pos x="47" y="40"/>
                  </a:cxn>
                  <a:cxn ang="0">
                    <a:pos x="45" y="39"/>
                  </a:cxn>
                  <a:cxn ang="0">
                    <a:pos x="41" y="36"/>
                  </a:cxn>
                  <a:cxn ang="0">
                    <a:pos x="38" y="34"/>
                  </a:cxn>
                  <a:cxn ang="0">
                    <a:pos x="36" y="34"/>
                  </a:cxn>
                  <a:cxn ang="0">
                    <a:pos x="34" y="32"/>
                  </a:cxn>
                  <a:cxn ang="0">
                    <a:pos x="35" y="31"/>
                  </a:cxn>
                  <a:cxn ang="0">
                    <a:pos x="37" y="30"/>
                  </a:cxn>
                  <a:cxn ang="0">
                    <a:pos x="39" y="29"/>
                  </a:cxn>
                  <a:cxn ang="0">
                    <a:pos x="39" y="28"/>
                  </a:cxn>
                  <a:cxn ang="0">
                    <a:pos x="41" y="27"/>
                  </a:cxn>
                  <a:cxn ang="0">
                    <a:pos x="41" y="26"/>
                  </a:cxn>
                  <a:cxn ang="0">
                    <a:pos x="42" y="26"/>
                  </a:cxn>
                  <a:cxn ang="0">
                    <a:pos x="43" y="25"/>
                  </a:cxn>
                  <a:cxn ang="0">
                    <a:pos x="44" y="24"/>
                  </a:cxn>
                  <a:cxn ang="0">
                    <a:pos x="45" y="22"/>
                  </a:cxn>
                  <a:cxn ang="0">
                    <a:pos x="44" y="19"/>
                  </a:cxn>
                  <a:cxn ang="0">
                    <a:pos x="43" y="15"/>
                  </a:cxn>
                  <a:cxn ang="0">
                    <a:pos x="39" y="7"/>
                  </a:cxn>
                  <a:cxn ang="0">
                    <a:pos x="33" y="3"/>
                  </a:cxn>
                  <a:cxn ang="0">
                    <a:pos x="28" y="0"/>
                  </a:cxn>
                  <a:cxn ang="0">
                    <a:pos x="19" y="0"/>
                  </a:cxn>
                  <a:cxn ang="0">
                    <a:pos x="10" y="3"/>
                  </a:cxn>
                  <a:cxn ang="0">
                    <a:pos x="11" y="2"/>
                  </a:cxn>
                  <a:cxn ang="0">
                    <a:pos x="14" y="1"/>
                  </a:cxn>
                  <a:cxn ang="0">
                    <a:pos x="13" y="2"/>
                  </a:cxn>
                  <a:cxn ang="0">
                    <a:pos x="10" y="3"/>
                  </a:cxn>
                  <a:cxn ang="0">
                    <a:pos x="10" y="4"/>
                  </a:cxn>
                  <a:cxn ang="0">
                    <a:pos x="7" y="7"/>
                  </a:cxn>
                  <a:cxn ang="0">
                    <a:pos x="5" y="10"/>
                  </a:cxn>
                  <a:cxn ang="0">
                    <a:pos x="5" y="11"/>
                  </a:cxn>
                  <a:cxn ang="0">
                    <a:pos x="4" y="13"/>
                  </a:cxn>
                  <a:cxn ang="0">
                    <a:pos x="4" y="14"/>
                  </a:cxn>
                  <a:cxn ang="0">
                    <a:pos x="3" y="16"/>
                  </a:cxn>
                  <a:cxn ang="0">
                    <a:pos x="1" y="18"/>
                  </a:cxn>
                  <a:cxn ang="0">
                    <a:pos x="1" y="19"/>
                  </a:cxn>
                  <a:cxn ang="0">
                    <a:pos x="1" y="21"/>
                  </a:cxn>
                  <a:cxn ang="0">
                    <a:pos x="2" y="22"/>
                  </a:cxn>
                  <a:cxn ang="0">
                    <a:pos x="3" y="23"/>
                  </a:cxn>
                  <a:cxn ang="0">
                    <a:pos x="5" y="25"/>
                  </a:cxn>
                  <a:cxn ang="0">
                    <a:pos x="6" y="27"/>
                  </a:cxn>
                  <a:cxn ang="0">
                    <a:pos x="7" y="28"/>
                  </a:cxn>
                  <a:cxn ang="0">
                    <a:pos x="7" y="31"/>
                  </a:cxn>
                  <a:cxn ang="0">
                    <a:pos x="6" y="32"/>
                  </a:cxn>
                  <a:cxn ang="0">
                    <a:pos x="5" y="35"/>
                  </a:cxn>
                  <a:cxn ang="0">
                    <a:pos x="2" y="37"/>
                  </a:cxn>
                  <a:cxn ang="0">
                    <a:pos x="1" y="38"/>
                  </a:cxn>
                  <a:cxn ang="0">
                    <a:pos x="0" y="40"/>
                  </a:cxn>
                  <a:cxn ang="0">
                    <a:pos x="0" y="41"/>
                  </a:cxn>
                </a:cxnLst>
                <a:rect l="0" t="0" r="r" b="b"/>
                <a:pathLst>
                  <a:path w="48" h="58">
                    <a:moveTo>
                      <a:pt x="0" y="41"/>
                    </a:moveTo>
                    <a:lnTo>
                      <a:pt x="1" y="43"/>
                    </a:lnTo>
                    <a:lnTo>
                      <a:pt x="5" y="46"/>
                    </a:lnTo>
                    <a:lnTo>
                      <a:pt x="9" y="50"/>
                    </a:lnTo>
                    <a:lnTo>
                      <a:pt x="15" y="54"/>
                    </a:lnTo>
                    <a:lnTo>
                      <a:pt x="22" y="57"/>
                    </a:lnTo>
                    <a:lnTo>
                      <a:pt x="30" y="56"/>
                    </a:lnTo>
                    <a:lnTo>
                      <a:pt x="38" y="51"/>
                    </a:lnTo>
                    <a:lnTo>
                      <a:pt x="47" y="40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5" y="39"/>
                    </a:lnTo>
                    <a:lnTo>
                      <a:pt x="44" y="38"/>
                    </a:lnTo>
                    <a:lnTo>
                      <a:pt x="43" y="37"/>
                    </a:lnTo>
                    <a:lnTo>
                      <a:pt x="41" y="36"/>
                    </a:lnTo>
                    <a:lnTo>
                      <a:pt x="40" y="35"/>
                    </a:lnTo>
                    <a:lnTo>
                      <a:pt x="38" y="34"/>
                    </a:lnTo>
                    <a:lnTo>
                      <a:pt x="38" y="34"/>
                    </a:lnTo>
                    <a:lnTo>
                      <a:pt x="37" y="34"/>
                    </a:lnTo>
                    <a:lnTo>
                      <a:pt x="37" y="34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5" y="33"/>
                    </a:lnTo>
                    <a:lnTo>
                      <a:pt x="34" y="32"/>
                    </a:lnTo>
                    <a:lnTo>
                      <a:pt x="34" y="31"/>
                    </a:lnTo>
                    <a:lnTo>
                      <a:pt x="34" y="31"/>
                    </a:lnTo>
                    <a:lnTo>
                      <a:pt x="35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7" y="30"/>
                    </a:lnTo>
                    <a:lnTo>
                      <a:pt x="37" y="30"/>
                    </a:lnTo>
                    <a:lnTo>
                      <a:pt x="38" y="29"/>
                    </a:lnTo>
                    <a:lnTo>
                      <a:pt x="39" y="29"/>
                    </a:lnTo>
                    <a:lnTo>
                      <a:pt x="39" y="29"/>
                    </a:lnTo>
                    <a:lnTo>
                      <a:pt x="39" y="29"/>
                    </a:lnTo>
                    <a:lnTo>
                      <a:pt x="39" y="28"/>
                    </a:lnTo>
                    <a:lnTo>
                      <a:pt x="40" y="28"/>
                    </a:lnTo>
                    <a:lnTo>
                      <a:pt x="40" y="27"/>
                    </a:lnTo>
                    <a:lnTo>
                      <a:pt x="41" y="27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2" y="26"/>
                    </a:lnTo>
                    <a:lnTo>
                      <a:pt x="42" y="26"/>
                    </a:lnTo>
                    <a:lnTo>
                      <a:pt x="42" y="26"/>
                    </a:lnTo>
                    <a:lnTo>
                      <a:pt x="43" y="25"/>
                    </a:lnTo>
                    <a:lnTo>
                      <a:pt x="44" y="24"/>
                    </a:lnTo>
                    <a:lnTo>
                      <a:pt x="44" y="24"/>
                    </a:lnTo>
                    <a:lnTo>
                      <a:pt x="44" y="24"/>
                    </a:lnTo>
                    <a:lnTo>
                      <a:pt x="44" y="24"/>
                    </a:lnTo>
                    <a:lnTo>
                      <a:pt x="45" y="23"/>
                    </a:lnTo>
                    <a:lnTo>
                      <a:pt x="45" y="22"/>
                    </a:lnTo>
                    <a:lnTo>
                      <a:pt x="45" y="21"/>
                    </a:lnTo>
                    <a:lnTo>
                      <a:pt x="44" y="20"/>
                    </a:lnTo>
                    <a:lnTo>
                      <a:pt x="44" y="19"/>
                    </a:lnTo>
                    <a:lnTo>
                      <a:pt x="44" y="18"/>
                    </a:lnTo>
                    <a:lnTo>
                      <a:pt x="44" y="17"/>
                    </a:lnTo>
                    <a:lnTo>
                      <a:pt x="43" y="15"/>
                    </a:lnTo>
                    <a:lnTo>
                      <a:pt x="42" y="12"/>
                    </a:lnTo>
                    <a:lnTo>
                      <a:pt x="41" y="9"/>
                    </a:lnTo>
                    <a:lnTo>
                      <a:pt x="39" y="7"/>
                    </a:lnTo>
                    <a:lnTo>
                      <a:pt x="37" y="4"/>
                    </a:lnTo>
                    <a:lnTo>
                      <a:pt x="34" y="3"/>
                    </a:lnTo>
                    <a:lnTo>
                      <a:pt x="33" y="3"/>
                    </a:lnTo>
                    <a:lnTo>
                      <a:pt x="33" y="2"/>
                    </a:lnTo>
                    <a:lnTo>
                      <a:pt x="31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5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2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9" y="5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4" y="15"/>
                    </a:lnTo>
                    <a:lnTo>
                      <a:pt x="3" y="16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3" y="23"/>
                    </a:lnTo>
                    <a:lnTo>
                      <a:pt x="3" y="23"/>
                    </a:lnTo>
                    <a:lnTo>
                      <a:pt x="3" y="23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5" y="25"/>
                    </a:lnTo>
                    <a:lnTo>
                      <a:pt x="5" y="26"/>
                    </a:lnTo>
                    <a:lnTo>
                      <a:pt x="6" y="26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7" y="28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6" y="33"/>
                    </a:lnTo>
                    <a:lnTo>
                      <a:pt x="5" y="34"/>
                    </a:lnTo>
                    <a:lnTo>
                      <a:pt x="5" y="35"/>
                    </a:lnTo>
                    <a:lnTo>
                      <a:pt x="3" y="36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1" y="38"/>
                    </a:lnTo>
                    <a:lnTo>
                      <a:pt x="1" y="38"/>
                    </a:lnTo>
                    <a:lnTo>
                      <a:pt x="1" y="38"/>
                    </a:lnTo>
                    <a:lnTo>
                      <a:pt x="0" y="39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1"/>
                    </a:lnTo>
                    <a:lnTo>
                      <a:pt x="0" y="41"/>
                    </a:lnTo>
                  </a:path>
                </a:pathLst>
              </a:custGeom>
              <a:solidFill>
                <a:srgbClr val="25932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sp>
        <p:nvSpPr>
          <p:cNvPr id="435396" name="Rectangle 196"/>
          <p:cNvSpPr>
            <a:spLocks noChangeArrowheads="1"/>
          </p:cNvSpPr>
          <p:nvPr/>
        </p:nvSpPr>
        <p:spPr bwMode="auto">
          <a:xfrm>
            <a:off x="4387528" y="1921024"/>
            <a:ext cx="121187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zh-TW" altLang="en-US" sz="20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客戶帳戶</a:t>
            </a:r>
            <a:endParaRPr lang="zh-TW" altLang="en-US" sz="20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35397" name="Object 197"/>
          <p:cNvGraphicFramePr>
            <a:graphicFrameLocks/>
          </p:cNvGraphicFramePr>
          <p:nvPr/>
        </p:nvGraphicFramePr>
        <p:xfrm>
          <a:off x="7724775" y="2914799"/>
          <a:ext cx="6572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62" name="ClipArt" r:id="rId4" imgW="3659040" imgH="1992240" progId="">
                  <p:embed/>
                </p:oleObj>
              </mc:Choice>
              <mc:Fallback>
                <p:oleObj name="ClipArt" r:id="rId4" imgW="3659040" imgH="1992240" progId="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4775" y="2914799"/>
                        <a:ext cx="6572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98"/>
          <p:cNvGrpSpPr>
            <a:grpSpLocks/>
          </p:cNvGrpSpPr>
          <p:nvPr/>
        </p:nvGrpSpPr>
        <p:grpSpPr bwMode="auto">
          <a:xfrm>
            <a:off x="4638675" y="4483844"/>
            <a:ext cx="439738" cy="192088"/>
            <a:chOff x="2639" y="2425"/>
            <a:chExt cx="277" cy="121"/>
          </a:xfrm>
        </p:grpSpPr>
        <p:sp>
          <p:nvSpPr>
            <p:cNvPr id="435399" name="Freeform 199"/>
            <p:cNvSpPr>
              <a:spLocks/>
            </p:cNvSpPr>
            <p:nvPr/>
          </p:nvSpPr>
          <p:spPr bwMode="auto">
            <a:xfrm>
              <a:off x="2639" y="2425"/>
              <a:ext cx="277" cy="121"/>
            </a:xfrm>
            <a:custGeom>
              <a:avLst/>
              <a:gdLst/>
              <a:ahLst/>
              <a:cxnLst>
                <a:cxn ang="0">
                  <a:pos x="276" y="120"/>
                </a:cxn>
                <a:cxn ang="0">
                  <a:pos x="276" y="0"/>
                </a:cxn>
                <a:cxn ang="0">
                  <a:pos x="0" y="0"/>
                </a:cxn>
                <a:cxn ang="0">
                  <a:pos x="0" y="120"/>
                </a:cxn>
                <a:cxn ang="0">
                  <a:pos x="276" y="120"/>
                </a:cxn>
              </a:cxnLst>
              <a:rect l="0" t="0" r="r" b="b"/>
              <a:pathLst>
                <a:path w="277" h="121">
                  <a:moveTo>
                    <a:pt x="276" y="120"/>
                  </a:moveTo>
                  <a:lnTo>
                    <a:pt x="276" y="0"/>
                  </a:lnTo>
                  <a:lnTo>
                    <a:pt x="0" y="0"/>
                  </a:lnTo>
                  <a:lnTo>
                    <a:pt x="0" y="120"/>
                  </a:lnTo>
                  <a:lnTo>
                    <a:pt x="276" y="120"/>
                  </a:lnTo>
                </a:path>
              </a:pathLst>
            </a:custGeom>
            <a:solidFill>
              <a:srgbClr val="D4F5D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00" name="Freeform 200"/>
            <p:cNvSpPr>
              <a:spLocks/>
            </p:cNvSpPr>
            <p:nvPr/>
          </p:nvSpPr>
          <p:spPr bwMode="auto">
            <a:xfrm>
              <a:off x="2645" y="2432"/>
              <a:ext cx="265" cy="109"/>
            </a:xfrm>
            <a:custGeom>
              <a:avLst/>
              <a:gdLst/>
              <a:ahLst/>
              <a:cxnLst>
                <a:cxn ang="0">
                  <a:pos x="264" y="108"/>
                </a:cxn>
                <a:cxn ang="0">
                  <a:pos x="264" y="0"/>
                </a:cxn>
                <a:cxn ang="0">
                  <a:pos x="0" y="0"/>
                </a:cxn>
                <a:cxn ang="0">
                  <a:pos x="0" y="108"/>
                </a:cxn>
                <a:cxn ang="0">
                  <a:pos x="264" y="108"/>
                </a:cxn>
              </a:cxnLst>
              <a:rect l="0" t="0" r="r" b="b"/>
              <a:pathLst>
                <a:path w="265" h="109">
                  <a:moveTo>
                    <a:pt x="264" y="108"/>
                  </a:moveTo>
                  <a:lnTo>
                    <a:pt x="264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264" y="108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01" name="Freeform 201"/>
            <p:cNvSpPr>
              <a:spLocks/>
            </p:cNvSpPr>
            <p:nvPr/>
          </p:nvSpPr>
          <p:spPr bwMode="auto">
            <a:xfrm>
              <a:off x="2655" y="2440"/>
              <a:ext cx="244" cy="90"/>
            </a:xfrm>
            <a:custGeom>
              <a:avLst/>
              <a:gdLst/>
              <a:ahLst/>
              <a:cxnLst>
                <a:cxn ang="0">
                  <a:pos x="243" y="89"/>
                </a:cxn>
                <a:cxn ang="0">
                  <a:pos x="243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243" y="89"/>
                </a:cxn>
              </a:cxnLst>
              <a:rect l="0" t="0" r="r" b="b"/>
              <a:pathLst>
                <a:path w="244" h="90">
                  <a:moveTo>
                    <a:pt x="243" y="89"/>
                  </a:moveTo>
                  <a:lnTo>
                    <a:pt x="243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243" y="89"/>
                  </a:lnTo>
                </a:path>
              </a:pathLst>
            </a:custGeom>
            <a:solidFill>
              <a:srgbClr val="D4F5D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02" name="Freeform 202"/>
            <p:cNvSpPr>
              <a:spLocks/>
            </p:cNvSpPr>
            <p:nvPr/>
          </p:nvSpPr>
          <p:spPr bwMode="auto">
            <a:xfrm>
              <a:off x="2647" y="2433"/>
              <a:ext cx="19" cy="26"/>
            </a:xfrm>
            <a:custGeom>
              <a:avLst/>
              <a:gdLst/>
              <a:ahLst/>
              <a:cxnLst>
                <a:cxn ang="0">
                  <a:pos x="8" y="25"/>
                </a:cxn>
                <a:cxn ang="0">
                  <a:pos x="10" y="25"/>
                </a:cxn>
                <a:cxn ang="0">
                  <a:pos x="12" y="24"/>
                </a:cxn>
                <a:cxn ang="0">
                  <a:pos x="13" y="23"/>
                </a:cxn>
                <a:cxn ang="0">
                  <a:pos x="15" y="21"/>
                </a:cxn>
                <a:cxn ang="0">
                  <a:pos x="16" y="19"/>
                </a:cxn>
                <a:cxn ang="0">
                  <a:pos x="17" y="17"/>
                </a:cxn>
                <a:cxn ang="0">
                  <a:pos x="17" y="15"/>
                </a:cxn>
                <a:cxn ang="0">
                  <a:pos x="18" y="12"/>
                </a:cxn>
                <a:cxn ang="0">
                  <a:pos x="17" y="10"/>
                </a:cxn>
                <a:cxn ang="0">
                  <a:pos x="17" y="7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3" y="2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5"/>
                </a:cxn>
                <a:cxn ang="0">
                  <a:pos x="0" y="17"/>
                </a:cxn>
                <a:cxn ang="0">
                  <a:pos x="1" y="19"/>
                </a:cxn>
                <a:cxn ang="0">
                  <a:pos x="2" y="21"/>
                </a:cxn>
                <a:cxn ang="0">
                  <a:pos x="3" y="23"/>
                </a:cxn>
                <a:cxn ang="0">
                  <a:pos x="5" y="24"/>
                </a:cxn>
                <a:cxn ang="0">
                  <a:pos x="7" y="25"/>
                </a:cxn>
                <a:cxn ang="0">
                  <a:pos x="8" y="25"/>
                </a:cxn>
              </a:cxnLst>
              <a:rect l="0" t="0" r="r" b="b"/>
              <a:pathLst>
                <a:path w="19" h="26">
                  <a:moveTo>
                    <a:pt x="8" y="25"/>
                  </a:moveTo>
                  <a:lnTo>
                    <a:pt x="10" y="25"/>
                  </a:lnTo>
                  <a:lnTo>
                    <a:pt x="12" y="24"/>
                  </a:lnTo>
                  <a:lnTo>
                    <a:pt x="13" y="23"/>
                  </a:lnTo>
                  <a:lnTo>
                    <a:pt x="15" y="21"/>
                  </a:lnTo>
                  <a:lnTo>
                    <a:pt x="16" y="19"/>
                  </a:lnTo>
                  <a:lnTo>
                    <a:pt x="17" y="17"/>
                  </a:lnTo>
                  <a:lnTo>
                    <a:pt x="17" y="15"/>
                  </a:lnTo>
                  <a:lnTo>
                    <a:pt x="18" y="12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3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8" y="25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03" name="Freeform 203"/>
            <p:cNvSpPr>
              <a:spLocks/>
            </p:cNvSpPr>
            <p:nvPr/>
          </p:nvSpPr>
          <p:spPr bwMode="auto">
            <a:xfrm>
              <a:off x="2888" y="2433"/>
              <a:ext cx="20" cy="25"/>
            </a:xfrm>
            <a:custGeom>
              <a:avLst/>
              <a:gdLst/>
              <a:ahLst/>
              <a:cxnLst>
                <a:cxn ang="0">
                  <a:pos x="9" y="24"/>
                </a:cxn>
                <a:cxn ang="0">
                  <a:pos x="11" y="24"/>
                </a:cxn>
                <a:cxn ang="0">
                  <a:pos x="13" y="23"/>
                </a:cxn>
                <a:cxn ang="0">
                  <a:pos x="14" y="22"/>
                </a:cxn>
                <a:cxn ang="0">
                  <a:pos x="16" y="20"/>
                </a:cxn>
                <a:cxn ang="0">
                  <a:pos x="17" y="18"/>
                </a:cxn>
                <a:cxn ang="0">
                  <a:pos x="18" y="16"/>
                </a:cxn>
                <a:cxn ang="0">
                  <a:pos x="19" y="14"/>
                </a:cxn>
                <a:cxn ang="0">
                  <a:pos x="19" y="12"/>
                </a:cxn>
                <a:cxn ang="0">
                  <a:pos x="19" y="9"/>
                </a:cxn>
                <a:cxn ang="0">
                  <a:pos x="18" y="7"/>
                </a:cxn>
                <a:cxn ang="0">
                  <a:pos x="17" y="5"/>
                </a:cxn>
                <a:cxn ang="0">
                  <a:pos x="16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7" y="24"/>
                </a:cxn>
                <a:cxn ang="0">
                  <a:pos x="9" y="24"/>
                </a:cxn>
              </a:cxnLst>
              <a:rect l="0" t="0" r="r" b="b"/>
              <a:pathLst>
                <a:path w="20" h="25">
                  <a:moveTo>
                    <a:pt x="9" y="24"/>
                  </a:moveTo>
                  <a:lnTo>
                    <a:pt x="11" y="24"/>
                  </a:lnTo>
                  <a:lnTo>
                    <a:pt x="13" y="23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7" y="18"/>
                  </a:lnTo>
                  <a:lnTo>
                    <a:pt x="18" y="16"/>
                  </a:lnTo>
                  <a:lnTo>
                    <a:pt x="19" y="14"/>
                  </a:lnTo>
                  <a:lnTo>
                    <a:pt x="19" y="12"/>
                  </a:lnTo>
                  <a:lnTo>
                    <a:pt x="19" y="9"/>
                  </a:lnTo>
                  <a:lnTo>
                    <a:pt x="18" y="7"/>
                  </a:lnTo>
                  <a:lnTo>
                    <a:pt x="17" y="5"/>
                  </a:lnTo>
                  <a:lnTo>
                    <a:pt x="16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7" y="24"/>
                  </a:lnTo>
                  <a:lnTo>
                    <a:pt x="9" y="24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04" name="Freeform 204"/>
            <p:cNvSpPr>
              <a:spLocks/>
            </p:cNvSpPr>
            <p:nvPr/>
          </p:nvSpPr>
          <p:spPr bwMode="auto">
            <a:xfrm>
              <a:off x="2887" y="2519"/>
              <a:ext cx="19" cy="18"/>
            </a:xfrm>
            <a:custGeom>
              <a:avLst/>
              <a:gdLst/>
              <a:ahLst/>
              <a:cxnLst>
                <a:cxn ang="0">
                  <a:pos x="9" y="17"/>
                </a:cxn>
                <a:cxn ang="0">
                  <a:pos x="10" y="17"/>
                </a:cxn>
                <a:cxn ang="0">
                  <a:pos x="12" y="16"/>
                </a:cxn>
                <a:cxn ang="0">
                  <a:pos x="14" y="15"/>
                </a:cxn>
                <a:cxn ang="0">
                  <a:pos x="15" y="14"/>
                </a:cxn>
                <a:cxn ang="0">
                  <a:pos x="16" y="13"/>
                </a:cxn>
                <a:cxn ang="0">
                  <a:pos x="17" y="11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6" y="3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5"/>
                </a:cxn>
                <a:cxn ang="0">
                  <a:pos x="5" y="16"/>
                </a:cxn>
                <a:cxn ang="0">
                  <a:pos x="7" y="17"/>
                </a:cxn>
                <a:cxn ang="0">
                  <a:pos x="9" y="17"/>
                </a:cxn>
              </a:cxnLst>
              <a:rect l="0" t="0" r="r" b="b"/>
              <a:pathLst>
                <a:path w="19" h="18">
                  <a:moveTo>
                    <a:pt x="9" y="17"/>
                  </a:moveTo>
                  <a:lnTo>
                    <a:pt x="10" y="17"/>
                  </a:lnTo>
                  <a:lnTo>
                    <a:pt x="12" y="16"/>
                  </a:lnTo>
                  <a:lnTo>
                    <a:pt x="14" y="15"/>
                  </a:lnTo>
                  <a:lnTo>
                    <a:pt x="15" y="14"/>
                  </a:lnTo>
                  <a:lnTo>
                    <a:pt x="16" y="13"/>
                  </a:lnTo>
                  <a:lnTo>
                    <a:pt x="17" y="11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7" y="5"/>
                  </a:lnTo>
                  <a:lnTo>
                    <a:pt x="16" y="3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5"/>
                  </a:lnTo>
                  <a:lnTo>
                    <a:pt x="5" y="16"/>
                  </a:lnTo>
                  <a:lnTo>
                    <a:pt x="7" y="17"/>
                  </a:lnTo>
                  <a:lnTo>
                    <a:pt x="9" y="17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05" name="Freeform 205"/>
            <p:cNvSpPr>
              <a:spLocks/>
            </p:cNvSpPr>
            <p:nvPr/>
          </p:nvSpPr>
          <p:spPr bwMode="auto">
            <a:xfrm>
              <a:off x="2648" y="2519"/>
              <a:ext cx="18" cy="19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0" y="18"/>
                </a:cxn>
                <a:cxn ang="0">
                  <a:pos x="11" y="17"/>
                </a:cxn>
                <a:cxn ang="0">
                  <a:pos x="13" y="16"/>
                </a:cxn>
                <a:cxn ang="0">
                  <a:pos x="14" y="15"/>
                </a:cxn>
                <a:cxn ang="0">
                  <a:pos x="15" y="14"/>
                </a:cxn>
                <a:cxn ang="0">
                  <a:pos x="16" y="12"/>
                </a:cxn>
                <a:cxn ang="0">
                  <a:pos x="17" y="10"/>
                </a:cxn>
                <a:cxn ang="0">
                  <a:pos x="17" y="9"/>
                </a:cxn>
                <a:cxn ang="0">
                  <a:pos x="17" y="7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5"/>
                </a:cxn>
                <a:cxn ang="0">
                  <a:pos x="3" y="16"/>
                </a:cxn>
                <a:cxn ang="0">
                  <a:pos x="5" y="17"/>
                </a:cxn>
                <a:cxn ang="0">
                  <a:pos x="6" y="18"/>
                </a:cxn>
                <a:cxn ang="0">
                  <a:pos x="8" y="18"/>
                </a:cxn>
              </a:cxnLst>
              <a:rect l="0" t="0" r="r" b="b"/>
              <a:pathLst>
                <a:path w="18" h="19">
                  <a:moveTo>
                    <a:pt x="8" y="18"/>
                  </a:moveTo>
                  <a:lnTo>
                    <a:pt x="10" y="18"/>
                  </a:lnTo>
                  <a:lnTo>
                    <a:pt x="11" y="17"/>
                  </a:lnTo>
                  <a:lnTo>
                    <a:pt x="13" y="16"/>
                  </a:lnTo>
                  <a:lnTo>
                    <a:pt x="14" y="15"/>
                  </a:lnTo>
                  <a:lnTo>
                    <a:pt x="15" y="14"/>
                  </a:lnTo>
                  <a:lnTo>
                    <a:pt x="16" y="12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5"/>
                  </a:lnTo>
                  <a:lnTo>
                    <a:pt x="3" y="16"/>
                  </a:lnTo>
                  <a:lnTo>
                    <a:pt x="5" y="17"/>
                  </a:lnTo>
                  <a:lnTo>
                    <a:pt x="6" y="18"/>
                  </a:lnTo>
                  <a:lnTo>
                    <a:pt x="8" y="18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06" name="Freeform 206"/>
            <p:cNvSpPr>
              <a:spLocks/>
            </p:cNvSpPr>
            <p:nvPr/>
          </p:nvSpPr>
          <p:spPr bwMode="auto">
            <a:xfrm>
              <a:off x="2745" y="2444"/>
              <a:ext cx="68" cy="82"/>
            </a:xfrm>
            <a:custGeom>
              <a:avLst/>
              <a:gdLst/>
              <a:ahLst/>
              <a:cxnLst>
                <a:cxn ang="0">
                  <a:pos x="33" y="81"/>
                </a:cxn>
                <a:cxn ang="0">
                  <a:pos x="39" y="80"/>
                </a:cxn>
                <a:cxn ang="0">
                  <a:pos x="46" y="78"/>
                </a:cxn>
                <a:cxn ang="0">
                  <a:pos x="52" y="74"/>
                </a:cxn>
                <a:cxn ang="0">
                  <a:pos x="57" y="69"/>
                </a:cxn>
                <a:cxn ang="0">
                  <a:pos x="61" y="63"/>
                </a:cxn>
                <a:cxn ang="0">
                  <a:pos x="64" y="56"/>
                </a:cxn>
                <a:cxn ang="0">
                  <a:pos x="66" y="48"/>
                </a:cxn>
                <a:cxn ang="0">
                  <a:pos x="67" y="40"/>
                </a:cxn>
                <a:cxn ang="0">
                  <a:pos x="66" y="32"/>
                </a:cxn>
                <a:cxn ang="0">
                  <a:pos x="64" y="24"/>
                </a:cxn>
                <a:cxn ang="0">
                  <a:pos x="61" y="18"/>
                </a:cxn>
                <a:cxn ang="0">
                  <a:pos x="57" y="12"/>
                </a:cxn>
                <a:cxn ang="0">
                  <a:pos x="52" y="6"/>
                </a:cxn>
                <a:cxn ang="0">
                  <a:pos x="46" y="3"/>
                </a:cxn>
                <a:cxn ang="0">
                  <a:pos x="39" y="0"/>
                </a:cxn>
                <a:cxn ang="0">
                  <a:pos x="33" y="0"/>
                </a:cxn>
                <a:cxn ang="0">
                  <a:pos x="26" y="0"/>
                </a:cxn>
                <a:cxn ang="0">
                  <a:pos x="20" y="3"/>
                </a:cxn>
                <a:cxn ang="0">
                  <a:pos x="14" y="6"/>
                </a:cxn>
                <a:cxn ang="0">
                  <a:pos x="9" y="12"/>
                </a:cxn>
                <a:cxn ang="0">
                  <a:pos x="5" y="18"/>
                </a:cxn>
                <a:cxn ang="0">
                  <a:pos x="2" y="24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0" y="48"/>
                </a:cxn>
                <a:cxn ang="0">
                  <a:pos x="2" y="56"/>
                </a:cxn>
                <a:cxn ang="0">
                  <a:pos x="5" y="63"/>
                </a:cxn>
                <a:cxn ang="0">
                  <a:pos x="9" y="69"/>
                </a:cxn>
                <a:cxn ang="0">
                  <a:pos x="14" y="74"/>
                </a:cxn>
                <a:cxn ang="0">
                  <a:pos x="20" y="78"/>
                </a:cxn>
                <a:cxn ang="0">
                  <a:pos x="26" y="80"/>
                </a:cxn>
                <a:cxn ang="0">
                  <a:pos x="33" y="81"/>
                </a:cxn>
              </a:cxnLst>
              <a:rect l="0" t="0" r="r" b="b"/>
              <a:pathLst>
                <a:path w="68" h="82">
                  <a:moveTo>
                    <a:pt x="33" y="81"/>
                  </a:moveTo>
                  <a:lnTo>
                    <a:pt x="39" y="80"/>
                  </a:lnTo>
                  <a:lnTo>
                    <a:pt x="46" y="78"/>
                  </a:lnTo>
                  <a:lnTo>
                    <a:pt x="52" y="74"/>
                  </a:lnTo>
                  <a:lnTo>
                    <a:pt x="57" y="69"/>
                  </a:lnTo>
                  <a:lnTo>
                    <a:pt x="61" y="63"/>
                  </a:lnTo>
                  <a:lnTo>
                    <a:pt x="64" y="56"/>
                  </a:lnTo>
                  <a:lnTo>
                    <a:pt x="66" y="48"/>
                  </a:lnTo>
                  <a:lnTo>
                    <a:pt x="67" y="40"/>
                  </a:lnTo>
                  <a:lnTo>
                    <a:pt x="66" y="32"/>
                  </a:lnTo>
                  <a:lnTo>
                    <a:pt x="64" y="24"/>
                  </a:lnTo>
                  <a:lnTo>
                    <a:pt x="61" y="18"/>
                  </a:lnTo>
                  <a:lnTo>
                    <a:pt x="57" y="12"/>
                  </a:lnTo>
                  <a:lnTo>
                    <a:pt x="52" y="6"/>
                  </a:lnTo>
                  <a:lnTo>
                    <a:pt x="46" y="3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6" y="0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2"/>
                  </a:lnTo>
                  <a:lnTo>
                    <a:pt x="5" y="18"/>
                  </a:lnTo>
                  <a:lnTo>
                    <a:pt x="2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6"/>
                  </a:lnTo>
                  <a:lnTo>
                    <a:pt x="5" y="63"/>
                  </a:lnTo>
                  <a:lnTo>
                    <a:pt x="9" y="69"/>
                  </a:lnTo>
                  <a:lnTo>
                    <a:pt x="14" y="74"/>
                  </a:lnTo>
                  <a:lnTo>
                    <a:pt x="20" y="78"/>
                  </a:lnTo>
                  <a:lnTo>
                    <a:pt x="26" y="80"/>
                  </a:lnTo>
                  <a:lnTo>
                    <a:pt x="33" y="81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9" name="Group 207"/>
            <p:cNvGrpSpPr>
              <a:grpSpLocks/>
            </p:cNvGrpSpPr>
            <p:nvPr/>
          </p:nvGrpSpPr>
          <p:grpSpPr bwMode="auto">
            <a:xfrm>
              <a:off x="2749" y="2449"/>
              <a:ext cx="59" cy="71"/>
              <a:chOff x="2749" y="2449"/>
              <a:chExt cx="59" cy="71"/>
            </a:xfrm>
          </p:grpSpPr>
          <p:sp>
            <p:nvSpPr>
              <p:cNvPr id="435408" name="Freeform 208"/>
              <p:cNvSpPr>
                <a:spLocks/>
              </p:cNvSpPr>
              <p:nvPr/>
            </p:nvSpPr>
            <p:spPr bwMode="auto">
              <a:xfrm>
                <a:off x="2749" y="2449"/>
                <a:ext cx="59" cy="71"/>
              </a:xfrm>
              <a:custGeom>
                <a:avLst/>
                <a:gdLst/>
                <a:ahLst/>
                <a:cxnLst>
                  <a:cxn ang="0">
                    <a:pos x="29" y="70"/>
                  </a:cxn>
                  <a:cxn ang="0">
                    <a:pos x="34" y="69"/>
                  </a:cxn>
                  <a:cxn ang="0">
                    <a:pos x="40" y="67"/>
                  </a:cxn>
                  <a:cxn ang="0">
                    <a:pos x="45" y="64"/>
                  </a:cxn>
                  <a:cxn ang="0">
                    <a:pos x="49" y="59"/>
                  </a:cxn>
                  <a:cxn ang="0">
                    <a:pos x="52" y="54"/>
                  </a:cxn>
                  <a:cxn ang="0">
                    <a:pos x="55" y="48"/>
                  </a:cxn>
                  <a:cxn ang="0">
                    <a:pos x="57" y="42"/>
                  </a:cxn>
                  <a:cxn ang="0">
                    <a:pos x="58" y="35"/>
                  </a:cxn>
                  <a:cxn ang="0">
                    <a:pos x="57" y="28"/>
                  </a:cxn>
                  <a:cxn ang="0">
                    <a:pos x="55" y="21"/>
                  </a:cxn>
                  <a:cxn ang="0">
                    <a:pos x="52" y="15"/>
                  </a:cxn>
                  <a:cxn ang="0">
                    <a:pos x="49" y="10"/>
                  </a:cxn>
                  <a:cxn ang="0">
                    <a:pos x="45" y="5"/>
                  </a:cxn>
                  <a:cxn ang="0">
                    <a:pos x="40" y="2"/>
                  </a:cxn>
                  <a:cxn ang="0">
                    <a:pos x="34" y="0"/>
                  </a:cxn>
                  <a:cxn ang="0">
                    <a:pos x="29" y="0"/>
                  </a:cxn>
                  <a:cxn ang="0">
                    <a:pos x="23" y="0"/>
                  </a:cxn>
                  <a:cxn ang="0">
                    <a:pos x="17" y="2"/>
                  </a:cxn>
                  <a:cxn ang="0">
                    <a:pos x="12" y="5"/>
                  </a:cxn>
                  <a:cxn ang="0">
                    <a:pos x="8" y="10"/>
                  </a:cxn>
                  <a:cxn ang="0">
                    <a:pos x="4" y="15"/>
                  </a:cxn>
                  <a:cxn ang="0">
                    <a:pos x="2" y="21"/>
                  </a:cxn>
                  <a:cxn ang="0">
                    <a:pos x="0" y="28"/>
                  </a:cxn>
                  <a:cxn ang="0">
                    <a:pos x="0" y="35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4" y="54"/>
                  </a:cxn>
                  <a:cxn ang="0">
                    <a:pos x="8" y="59"/>
                  </a:cxn>
                  <a:cxn ang="0">
                    <a:pos x="12" y="64"/>
                  </a:cxn>
                  <a:cxn ang="0">
                    <a:pos x="17" y="67"/>
                  </a:cxn>
                  <a:cxn ang="0">
                    <a:pos x="23" y="69"/>
                  </a:cxn>
                  <a:cxn ang="0">
                    <a:pos x="29" y="70"/>
                  </a:cxn>
                </a:cxnLst>
                <a:rect l="0" t="0" r="r" b="b"/>
                <a:pathLst>
                  <a:path w="59" h="71">
                    <a:moveTo>
                      <a:pt x="29" y="70"/>
                    </a:moveTo>
                    <a:lnTo>
                      <a:pt x="34" y="69"/>
                    </a:lnTo>
                    <a:lnTo>
                      <a:pt x="40" y="67"/>
                    </a:lnTo>
                    <a:lnTo>
                      <a:pt x="45" y="64"/>
                    </a:lnTo>
                    <a:lnTo>
                      <a:pt x="49" y="59"/>
                    </a:lnTo>
                    <a:lnTo>
                      <a:pt x="52" y="54"/>
                    </a:lnTo>
                    <a:lnTo>
                      <a:pt x="55" y="48"/>
                    </a:lnTo>
                    <a:lnTo>
                      <a:pt x="57" y="42"/>
                    </a:lnTo>
                    <a:lnTo>
                      <a:pt x="58" y="35"/>
                    </a:lnTo>
                    <a:lnTo>
                      <a:pt x="57" y="28"/>
                    </a:lnTo>
                    <a:lnTo>
                      <a:pt x="55" y="21"/>
                    </a:lnTo>
                    <a:lnTo>
                      <a:pt x="52" y="15"/>
                    </a:lnTo>
                    <a:lnTo>
                      <a:pt x="49" y="10"/>
                    </a:lnTo>
                    <a:lnTo>
                      <a:pt x="45" y="5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17" y="2"/>
                    </a:lnTo>
                    <a:lnTo>
                      <a:pt x="12" y="5"/>
                    </a:lnTo>
                    <a:lnTo>
                      <a:pt x="8" y="10"/>
                    </a:lnTo>
                    <a:lnTo>
                      <a:pt x="4" y="15"/>
                    </a:lnTo>
                    <a:lnTo>
                      <a:pt x="2" y="21"/>
                    </a:lnTo>
                    <a:lnTo>
                      <a:pt x="0" y="28"/>
                    </a:lnTo>
                    <a:lnTo>
                      <a:pt x="0" y="35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4" y="54"/>
                    </a:lnTo>
                    <a:lnTo>
                      <a:pt x="8" y="59"/>
                    </a:lnTo>
                    <a:lnTo>
                      <a:pt x="12" y="64"/>
                    </a:lnTo>
                    <a:lnTo>
                      <a:pt x="17" y="67"/>
                    </a:lnTo>
                    <a:lnTo>
                      <a:pt x="23" y="69"/>
                    </a:lnTo>
                    <a:lnTo>
                      <a:pt x="29" y="70"/>
                    </a:lnTo>
                  </a:path>
                </a:pathLst>
              </a:custGeom>
              <a:solidFill>
                <a:srgbClr val="BAEEB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409" name="Freeform 209"/>
              <p:cNvSpPr>
                <a:spLocks/>
              </p:cNvSpPr>
              <p:nvPr/>
            </p:nvSpPr>
            <p:spPr bwMode="auto">
              <a:xfrm>
                <a:off x="2753" y="2459"/>
                <a:ext cx="48" cy="58"/>
              </a:xfrm>
              <a:custGeom>
                <a:avLst/>
                <a:gdLst/>
                <a:ahLst/>
                <a:cxnLst>
                  <a:cxn ang="0">
                    <a:pos x="5" y="46"/>
                  </a:cxn>
                  <a:cxn ang="0">
                    <a:pos x="22" y="57"/>
                  </a:cxn>
                  <a:cxn ang="0">
                    <a:pos x="47" y="40"/>
                  </a:cxn>
                  <a:cxn ang="0">
                    <a:pos x="45" y="39"/>
                  </a:cxn>
                  <a:cxn ang="0">
                    <a:pos x="41" y="36"/>
                  </a:cxn>
                  <a:cxn ang="0">
                    <a:pos x="38" y="34"/>
                  </a:cxn>
                  <a:cxn ang="0">
                    <a:pos x="36" y="34"/>
                  </a:cxn>
                  <a:cxn ang="0">
                    <a:pos x="34" y="32"/>
                  </a:cxn>
                  <a:cxn ang="0">
                    <a:pos x="35" y="31"/>
                  </a:cxn>
                  <a:cxn ang="0">
                    <a:pos x="37" y="30"/>
                  </a:cxn>
                  <a:cxn ang="0">
                    <a:pos x="39" y="29"/>
                  </a:cxn>
                  <a:cxn ang="0">
                    <a:pos x="39" y="28"/>
                  </a:cxn>
                  <a:cxn ang="0">
                    <a:pos x="41" y="27"/>
                  </a:cxn>
                  <a:cxn ang="0">
                    <a:pos x="41" y="26"/>
                  </a:cxn>
                  <a:cxn ang="0">
                    <a:pos x="42" y="26"/>
                  </a:cxn>
                  <a:cxn ang="0">
                    <a:pos x="43" y="25"/>
                  </a:cxn>
                  <a:cxn ang="0">
                    <a:pos x="44" y="24"/>
                  </a:cxn>
                  <a:cxn ang="0">
                    <a:pos x="45" y="22"/>
                  </a:cxn>
                  <a:cxn ang="0">
                    <a:pos x="44" y="19"/>
                  </a:cxn>
                  <a:cxn ang="0">
                    <a:pos x="43" y="15"/>
                  </a:cxn>
                  <a:cxn ang="0">
                    <a:pos x="39" y="7"/>
                  </a:cxn>
                  <a:cxn ang="0">
                    <a:pos x="33" y="3"/>
                  </a:cxn>
                  <a:cxn ang="0">
                    <a:pos x="28" y="0"/>
                  </a:cxn>
                  <a:cxn ang="0">
                    <a:pos x="19" y="0"/>
                  </a:cxn>
                  <a:cxn ang="0">
                    <a:pos x="10" y="3"/>
                  </a:cxn>
                  <a:cxn ang="0">
                    <a:pos x="11" y="2"/>
                  </a:cxn>
                  <a:cxn ang="0">
                    <a:pos x="14" y="1"/>
                  </a:cxn>
                  <a:cxn ang="0">
                    <a:pos x="13" y="2"/>
                  </a:cxn>
                  <a:cxn ang="0">
                    <a:pos x="10" y="3"/>
                  </a:cxn>
                  <a:cxn ang="0">
                    <a:pos x="10" y="4"/>
                  </a:cxn>
                  <a:cxn ang="0">
                    <a:pos x="7" y="7"/>
                  </a:cxn>
                  <a:cxn ang="0">
                    <a:pos x="5" y="10"/>
                  </a:cxn>
                  <a:cxn ang="0">
                    <a:pos x="5" y="11"/>
                  </a:cxn>
                  <a:cxn ang="0">
                    <a:pos x="4" y="13"/>
                  </a:cxn>
                  <a:cxn ang="0">
                    <a:pos x="4" y="14"/>
                  </a:cxn>
                  <a:cxn ang="0">
                    <a:pos x="3" y="16"/>
                  </a:cxn>
                  <a:cxn ang="0">
                    <a:pos x="1" y="18"/>
                  </a:cxn>
                  <a:cxn ang="0">
                    <a:pos x="1" y="19"/>
                  </a:cxn>
                  <a:cxn ang="0">
                    <a:pos x="1" y="21"/>
                  </a:cxn>
                  <a:cxn ang="0">
                    <a:pos x="2" y="22"/>
                  </a:cxn>
                  <a:cxn ang="0">
                    <a:pos x="3" y="23"/>
                  </a:cxn>
                  <a:cxn ang="0">
                    <a:pos x="5" y="25"/>
                  </a:cxn>
                  <a:cxn ang="0">
                    <a:pos x="6" y="27"/>
                  </a:cxn>
                  <a:cxn ang="0">
                    <a:pos x="7" y="28"/>
                  </a:cxn>
                  <a:cxn ang="0">
                    <a:pos x="7" y="31"/>
                  </a:cxn>
                  <a:cxn ang="0">
                    <a:pos x="6" y="32"/>
                  </a:cxn>
                  <a:cxn ang="0">
                    <a:pos x="5" y="35"/>
                  </a:cxn>
                  <a:cxn ang="0">
                    <a:pos x="2" y="37"/>
                  </a:cxn>
                  <a:cxn ang="0">
                    <a:pos x="1" y="38"/>
                  </a:cxn>
                  <a:cxn ang="0">
                    <a:pos x="0" y="40"/>
                  </a:cxn>
                  <a:cxn ang="0">
                    <a:pos x="0" y="41"/>
                  </a:cxn>
                </a:cxnLst>
                <a:rect l="0" t="0" r="r" b="b"/>
                <a:pathLst>
                  <a:path w="48" h="58">
                    <a:moveTo>
                      <a:pt x="0" y="41"/>
                    </a:moveTo>
                    <a:lnTo>
                      <a:pt x="1" y="43"/>
                    </a:lnTo>
                    <a:lnTo>
                      <a:pt x="5" y="46"/>
                    </a:lnTo>
                    <a:lnTo>
                      <a:pt x="9" y="50"/>
                    </a:lnTo>
                    <a:lnTo>
                      <a:pt x="15" y="54"/>
                    </a:lnTo>
                    <a:lnTo>
                      <a:pt x="22" y="57"/>
                    </a:lnTo>
                    <a:lnTo>
                      <a:pt x="30" y="56"/>
                    </a:lnTo>
                    <a:lnTo>
                      <a:pt x="38" y="51"/>
                    </a:lnTo>
                    <a:lnTo>
                      <a:pt x="47" y="40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5" y="39"/>
                    </a:lnTo>
                    <a:lnTo>
                      <a:pt x="44" y="38"/>
                    </a:lnTo>
                    <a:lnTo>
                      <a:pt x="43" y="37"/>
                    </a:lnTo>
                    <a:lnTo>
                      <a:pt x="41" y="36"/>
                    </a:lnTo>
                    <a:lnTo>
                      <a:pt x="40" y="35"/>
                    </a:lnTo>
                    <a:lnTo>
                      <a:pt x="38" y="34"/>
                    </a:lnTo>
                    <a:lnTo>
                      <a:pt x="38" y="34"/>
                    </a:lnTo>
                    <a:lnTo>
                      <a:pt x="37" y="34"/>
                    </a:lnTo>
                    <a:lnTo>
                      <a:pt x="37" y="34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5" y="33"/>
                    </a:lnTo>
                    <a:lnTo>
                      <a:pt x="34" y="32"/>
                    </a:lnTo>
                    <a:lnTo>
                      <a:pt x="34" y="31"/>
                    </a:lnTo>
                    <a:lnTo>
                      <a:pt x="34" y="31"/>
                    </a:lnTo>
                    <a:lnTo>
                      <a:pt x="35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7" y="30"/>
                    </a:lnTo>
                    <a:lnTo>
                      <a:pt x="37" y="30"/>
                    </a:lnTo>
                    <a:lnTo>
                      <a:pt x="38" y="29"/>
                    </a:lnTo>
                    <a:lnTo>
                      <a:pt x="39" y="29"/>
                    </a:lnTo>
                    <a:lnTo>
                      <a:pt x="39" y="29"/>
                    </a:lnTo>
                    <a:lnTo>
                      <a:pt x="39" y="29"/>
                    </a:lnTo>
                    <a:lnTo>
                      <a:pt x="39" y="28"/>
                    </a:lnTo>
                    <a:lnTo>
                      <a:pt x="40" y="28"/>
                    </a:lnTo>
                    <a:lnTo>
                      <a:pt x="40" y="27"/>
                    </a:lnTo>
                    <a:lnTo>
                      <a:pt x="41" y="27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2" y="26"/>
                    </a:lnTo>
                    <a:lnTo>
                      <a:pt x="42" y="26"/>
                    </a:lnTo>
                    <a:lnTo>
                      <a:pt x="42" y="26"/>
                    </a:lnTo>
                    <a:lnTo>
                      <a:pt x="43" y="25"/>
                    </a:lnTo>
                    <a:lnTo>
                      <a:pt x="44" y="24"/>
                    </a:lnTo>
                    <a:lnTo>
                      <a:pt x="44" y="24"/>
                    </a:lnTo>
                    <a:lnTo>
                      <a:pt x="44" y="24"/>
                    </a:lnTo>
                    <a:lnTo>
                      <a:pt x="44" y="24"/>
                    </a:lnTo>
                    <a:lnTo>
                      <a:pt x="45" y="23"/>
                    </a:lnTo>
                    <a:lnTo>
                      <a:pt x="45" y="22"/>
                    </a:lnTo>
                    <a:lnTo>
                      <a:pt x="45" y="21"/>
                    </a:lnTo>
                    <a:lnTo>
                      <a:pt x="44" y="20"/>
                    </a:lnTo>
                    <a:lnTo>
                      <a:pt x="44" y="19"/>
                    </a:lnTo>
                    <a:lnTo>
                      <a:pt x="44" y="18"/>
                    </a:lnTo>
                    <a:lnTo>
                      <a:pt x="44" y="17"/>
                    </a:lnTo>
                    <a:lnTo>
                      <a:pt x="43" y="15"/>
                    </a:lnTo>
                    <a:lnTo>
                      <a:pt x="42" y="12"/>
                    </a:lnTo>
                    <a:lnTo>
                      <a:pt x="41" y="9"/>
                    </a:lnTo>
                    <a:lnTo>
                      <a:pt x="39" y="7"/>
                    </a:lnTo>
                    <a:lnTo>
                      <a:pt x="37" y="4"/>
                    </a:lnTo>
                    <a:lnTo>
                      <a:pt x="34" y="3"/>
                    </a:lnTo>
                    <a:lnTo>
                      <a:pt x="33" y="3"/>
                    </a:lnTo>
                    <a:lnTo>
                      <a:pt x="33" y="2"/>
                    </a:lnTo>
                    <a:lnTo>
                      <a:pt x="31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5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2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9" y="5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4" y="15"/>
                    </a:lnTo>
                    <a:lnTo>
                      <a:pt x="3" y="16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3" y="23"/>
                    </a:lnTo>
                    <a:lnTo>
                      <a:pt x="3" y="23"/>
                    </a:lnTo>
                    <a:lnTo>
                      <a:pt x="3" y="23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5" y="25"/>
                    </a:lnTo>
                    <a:lnTo>
                      <a:pt x="5" y="26"/>
                    </a:lnTo>
                    <a:lnTo>
                      <a:pt x="6" y="26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7" y="28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6" y="33"/>
                    </a:lnTo>
                    <a:lnTo>
                      <a:pt x="5" y="34"/>
                    </a:lnTo>
                    <a:lnTo>
                      <a:pt x="5" y="35"/>
                    </a:lnTo>
                    <a:lnTo>
                      <a:pt x="3" y="36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1" y="38"/>
                    </a:lnTo>
                    <a:lnTo>
                      <a:pt x="1" y="38"/>
                    </a:lnTo>
                    <a:lnTo>
                      <a:pt x="1" y="38"/>
                    </a:lnTo>
                    <a:lnTo>
                      <a:pt x="0" y="39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1"/>
                    </a:lnTo>
                    <a:lnTo>
                      <a:pt x="0" y="41"/>
                    </a:lnTo>
                  </a:path>
                </a:pathLst>
              </a:custGeom>
              <a:solidFill>
                <a:srgbClr val="25932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grpSp>
        <p:nvGrpSpPr>
          <p:cNvPr id="10" name="Group 210"/>
          <p:cNvGrpSpPr>
            <a:grpSpLocks/>
          </p:cNvGrpSpPr>
          <p:nvPr/>
        </p:nvGrpSpPr>
        <p:grpSpPr bwMode="auto">
          <a:xfrm>
            <a:off x="1552575" y="5798964"/>
            <a:ext cx="614363" cy="600075"/>
            <a:chOff x="695" y="3288"/>
            <a:chExt cx="387" cy="378"/>
          </a:xfrm>
        </p:grpSpPr>
        <p:sp>
          <p:nvSpPr>
            <p:cNvPr id="435411" name="Freeform 211"/>
            <p:cNvSpPr>
              <a:spLocks/>
            </p:cNvSpPr>
            <p:nvPr/>
          </p:nvSpPr>
          <p:spPr bwMode="auto">
            <a:xfrm>
              <a:off x="1033" y="3376"/>
              <a:ext cx="49" cy="222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208"/>
                </a:cxn>
                <a:cxn ang="0">
                  <a:pos x="0" y="221"/>
                </a:cxn>
                <a:cxn ang="0">
                  <a:pos x="1" y="11"/>
                </a:cxn>
                <a:cxn ang="0">
                  <a:pos x="48" y="0"/>
                </a:cxn>
              </a:cxnLst>
              <a:rect l="0" t="0" r="r" b="b"/>
              <a:pathLst>
                <a:path w="49" h="222">
                  <a:moveTo>
                    <a:pt x="48" y="0"/>
                  </a:moveTo>
                  <a:lnTo>
                    <a:pt x="48" y="208"/>
                  </a:lnTo>
                  <a:lnTo>
                    <a:pt x="0" y="221"/>
                  </a:lnTo>
                  <a:lnTo>
                    <a:pt x="1" y="11"/>
                  </a:lnTo>
                  <a:lnTo>
                    <a:pt x="48" y="0"/>
                  </a:lnTo>
                </a:path>
              </a:pathLst>
            </a:custGeom>
            <a:solidFill>
              <a:srgbClr val="47C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12" name="Freeform 212"/>
            <p:cNvSpPr>
              <a:spLocks/>
            </p:cNvSpPr>
            <p:nvPr/>
          </p:nvSpPr>
          <p:spPr bwMode="auto">
            <a:xfrm>
              <a:off x="947" y="3288"/>
              <a:ext cx="135" cy="100"/>
            </a:xfrm>
            <a:custGeom>
              <a:avLst/>
              <a:gdLst/>
              <a:ahLst/>
              <a:cxnLst>
                <a:cxn ang="0">
                  <a:pos x="87" y="99"/>
                </a:cxn>
                <a:cxn ang="0">
                  <a:pos x="0" y="13"/>
                </a:cxn>
                <a:cxn ang="0">
                  <a:pos x="44" y="0"/>
                </a:cxn>
                <a:cxn ang="0">
                  <a:pos x="134" y="86"/>
                </a:cxn>
                <a:cxn ang="0">
                  <a:pos x="87" y="99"/>
                </a:cxn>
              </a:cxnLst>
              <a:rect l="0" t="0" r="r" b="b"/>
              <a:pathLst>
                <a:path w="135" h="100">
                  <a:moveTo>
                    <a:pt x="87" y="99"/>
                  </a:moveTo>
                  <a:lnTo>
                    <a:pt x="0" y="13"/>
                  </a:lnTo>
                  <a:lnTo>
                    <a:pt x="44" y="0"/>
                  </a:lnTo>
                  <a:lnTo>
                    <a:pt x="134" y="86"/>
                  </a:lnTo>
                  <a:lnTo>
                    <a:pt x="87" y="99"/>
                  </a:lnTo>
                </a:path>
              </a:pathLst>
            </a:custGeom>
            <a:solidFill>
              <a:srgbClr val="C6ECC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13" name="Freeform 213"/>
            <p:cNvSpPr>
              <a:spLocks/>
            </p:cNvSpPr>
            <p:nvPr/>
          </p:nvSpPr>
          <p:spPr bwMode="auto">
            <a:xfrm>
              <a:off x="947" y="3302"/>
              <a:ext cx="88" cy="297"/>
            </a:xfrm>
            <a:custGeom>
              <a:avLst/>
              <a:gdLst/>
              <a:ahLst/>
              <a:cxnLst>
                <a:cxn ang="0">
                  <a:pos x="87" y="86"/>
                </a:cxn>
                <a:cxn ang="0">
                  <a:pos x="87" y="296"/>
                </a:cxn>
                <a:cxn ang="0">
                  <a:pos x="0" y="202"/>
                </a:cxn>
                <a:cxn ang="0">
                  <a:pos x="0" y="0"/>
                </a:cxn>
                <a:cxn ang="0">
                  <a:pos x="87" y="86"/>
                </a:cxn>
              </a:cxnLst>
              <a:rect l="0" t="0" r="r" b="b"/>
              <a:pathLst>
                <a:path w="88" h="297">
                  <a:moveTo>
                    <a:pt x="87" y="86"/>
                  </a:moveTo>
                  <a:lnTo>
                    <a:pt x="87" y="296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87" y="86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14" name="Freeform 214"/>
            <p:cNvSpPr>
              <a:spLocks/>
            </p:cNvSpPr>
            <p:nvPr/>
          </p:nvSpPr>
          <p:spPr bwMode="auto">
            <a:xfrm>
              <a:off x="985" y="3390"/>
              <a:ext cx="47" cy="221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208"/>
                </a:cxn>
                <a:cxn ang="0">
                  <a:pos x="0" y="220"/>
                </a:cxn>
                <a:cxn ang="0">
                  <a:pos x="0" y="11"/>
                </a:cxn>
                <a:cxn ang="0">
                  <a:pos x="46" y="0"/>
                </a:cxn>
              </a:cxnLst>
              <a:rect l="0" t="0" r="r" b="b"/>
              <a:pathLst>
                <a:path w="47" h="221">
                  <a:moveTo>
                    <a:pt x="46" y="0"/>
                  </a:moveTo>
                  <a:lnTo>
                    <a:pt x="46" y="208"/>
                  </a:lnTo>
                  <a:lnTo>
                    <a:pt x="0" y="220"/>
                  </a:lnTo>
                  <a:lnTo>
                    <a:pt x="0" y="11"/>
                  </a:lnTo>
                  <a:lnTo>
                    <a:pt x="46" y="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15" name="Freeform 215"/>
            <p:cNvSpPr>
              <a:spLocks/>
            </p:cNvSpPr>
            <p:nvPr/>
          </p:nvSpPr>
          <p:spPr bwMode="auto">
            <a:xfrm>
              <a:off x="895" y="3302"/>
              <a:ext cx="137" cy="100"/>
            </a:xfrm>
            <a:custGeom>
              <a:avLst/>
              <a:gdLst/>
              <a:ahLst/>
              <a:cxnLst>
                <a:cxn ang="0">
                  <a:pos x="90" y="99"/>
                </a:cxn>
                <a:cxn ang="0">
                  <a:pos x="0" y="14"/>
                </a:cxn>
                <a:cxn ang="0">
                  <a:pos x="45" y="0"/>
                </a:cxn>
                <a:cxn ang="0">
                  <a:pos x="136" y="87"/>
                </a:cxn>
                <a:cxn ang="0">
                  <a:pos x="90" y="99"/>
                </a:cxn>
              </a:cxnLst>
              <a:rect l="0" t="0" r="r" b="b"/>
              <a:pathLst>
                <a:path w="137" h="100">
                  <a:moveTo>
                    <a:pt x="90" y="99"/>
                  </a:moveTo>
                  <a:lnTo>
                    <a:pt x="0" y="14"/>
                  </a:lnTo>
                  <a:lnTo>
                    <a:pt x="45" y="0"/>
                  </a:lnTo>
                  <a:lnTo>
                    <a:pt x="136" y="87"/>
                  </a:lnTo>
                  <a:lnTo>
                    <a:pt x="90" y="99"/>
                  </a:lnTo>
                </a:path>
              </a:pathLst>
            </a:custGeom>
            <a:solidFill>
              <a:srgbClr val="C6ECC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16" name="Freeform 216"/>
            <p:cNvSpPr>
              <a:spLocks/>
            </p:cNvSpPr>
            <p:nvPr/>
          </p:nvSpPr>
          <p:spPr bwMode="auto">
            <a:xfrm>
              <a:off x="896" y="3316"/>
              <a:ext cx="88" cy="296"/>
            </a:xfrm>
            <a:custGeom>
              <a:avLst/>
              <a:gdLst/>
              <a:ahLst/>
              <a:cxnLst>
                <a:cxn ang="0">
                  <a:pos x="87" y="86"/>
                </a:cxn>
                <a:cxn ang="0">
                  <a:pos x="87" y="295"/>
                </a:cxn>
                <a:cxn ang="0">
                  <a:pos x="0" y="201"/>
                </a:cxn>
                <a:cxn ang="0">
                  <a:pos x="0" y="0"/>
                </a:cxn>
                <a:cxn ang="0">
                  <a:pos x="87" y="86"/>
                </a:cxn>
              </a:cxnLst>
              <a:rect l="0" t="0" r="r" b="b"/>
              <a:pathLst>
                <a:path w="88" h="296">
                  <a:moveTo>
                    <a:pt x="87" y="86"/>
                  </a:moveTo>
                  <a:lnTo>
                    <a:pt x="87" y="295"/>
                  </a:lnTo>
                  <a:lnTo>
                    <a:pt x="0" y="201"/>
                  </a:lnTo>
                  <a:lnTo>
                    <a:pt x="0" y="0"/>
                  </a:lnTo>
                  <a:lnTo>
                    <a:pt x="87" y="86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17" name="Freeform 217"/>
            <p:cNvSpPr>
              <a:spLocks/>
            </p:cNvSpPr>
            <p:nvPr/>
          </p:nvSpPr>
          <p:spPr bwMode="auto">
            <a:xfrm>
              <a:off x="961" y="3439"/>
              <a:ext cx="86" cy="211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51" y="199"/>
                </a:cxn>
                <a:cxn ang="0">
                  <a:pos x="0" y="210"/>
                </a:cxn>
                <a:cxn ang="0">
                  <a:pos x="35" y="10"/>
                </a:cxn>
                <a:cxn ang="0">
                  <a:pos x="85" y="0"/>
                </a:cxn>
              </a:cxnLst>
              <a:rect l="0" t="0" r="r" b="b"/>
              <a:pathLst>
                <a:path w="86" h="211">
                  <a:moveTo>
                    <a:pt x="85" y="0"/>
                  </a:moveTo>
                  <a:lnTo>
                    <a:pt x="51" y="199"/>
                  </a:lnTo>
                  <a:lnTo>
                    <a:pt x="0" y="210"/>
                  </a:lnTo>
                  <a:lnTo>
                    <a:pt x="35" y="10"/>
                  </a:lnTo>
                  <a:lnTo>
                    <a:pt x="85" y="0"/>
                  </a:lnTo>
                </a:path>
              </a:pathLst>
            </a:custGeom>
            <a:solidFill>
              <a:srgbClr val="47C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18" name="Freeform 218"/>
            <p:cNvSpPr>
              <a:spLocks/>
            </p:cNvSpPr>
            <p:nvPr/>
          </p:nvSpPr>
          <p:spPr bwMode="auto">
            <a:xfrm>
              <a:off x="886" y="3366"/>
              <a:ext cx="110" cy="285"/>
            </a:xfrm>
            <a:custGeom>
              <a:avLst/>
              <a:gdLst/>
              <a:ahLst/>
              <a:cxnLst>
                <a:cxn ang="0">
                  <a:pos x="109" y="82"/>
                </a:cxn>
                <a:cxn ang="0">
                  <a:pos x="75" y="284"/>
                </a:cxn>
                <a:cxn ang="0">
                  <a:pos x="0" y="193"/>
                </a:cxn>
                <a:cxn ang="0">
                  <a:pos x="32" y="0"/>
                </a:cxn>
                <a:cxn ang="0">
                  <a:pos x="109" y="82"/>
                </a:cxn>
              </a:cxnLst>
              <a:rect l="0" t="0" r="r" b="b"/>
              <a:pathLst>
                <a:path w="110" h="285">
                  <a:moveTo>
                    <a:pt x="109" y="82"/>
                  </a:moveTo>
                  <a:lnTo>
                    <a:pt x="75" y="284"/>
                  </a:lnTo>
                  <a:lnTo>
                    <a:pt x="0" y="193"/>
                  </a:lnTo>
                  <a:lnTo>
                    <a:pt x="32" y="0"/>
                  </a:lnTo>
                  <a:lnTo>
                    <a:pt x="109" y="82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19" name="Freeform 219"/>
            <p:cNvSpPr>
              <a:spLocks/>
            </p:cNvSpPr>
            <p:nvPr/>
          </p:nvSpPr>
          <p:spPr bwMode="auto">
            <a:xfrm>
              <a:off x="882" y="3417"/>
              <a:ext cx="48" cy="221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209"/>
                </a:cxn>
                <a:cxn ang="0">
                  <a:pos x="1" y="220"/>
                </a:cxn>
                <a:cxn ang="0">
                  <a:pos x="0" y="30"/>
                </a:cxn>
                <a:cxn ang="0">
                  <a:pos x="1" y="11"/>
                </a:cxn>
                <a:cxn ang="0">
                  <a:pos x="47" y="0"/>
                </a:cxn>
              </a:cxnLst>
              <a:rect l="0" t="0" r="r" b="b"/>
              <a:pathLst>
                <a:path w="48" h="221">
                  <a:moveTo>
                    <a:pt x="47" y="0"/>
                  </a:moveTo>
                  <a:lnTo>
                    <a:pt x="47" y="209"/>
                  </a:lnTo>
                  <a:lnTo>
                    <a:pt x="1" y="220"/>
                  </a:lnTo>
                  <a:lnTo>
                    <a:pt x="0" y="30"/>
                  </a:lnTo>
                  <a:lnTo>
                    <a:pt x="1" y="11"/>
                  </a:lnTo>
                  <a:lnTo>
                    <a:pt x="47" y="0"/>
                  </a:lnTo>
                </a:path>
              </a:pathLst>
            </a:custGeom>
            <a:solidFill>
              <a:srgbClr val="47C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20" name="Freeform 220"/>
            <p:cNvSpPr>
              <a:spLocks/>
            </p:cNvSpPr>
            <p:nvPr/>
          </p:nvSpPr>
          <p:spPr bwMode="auto">
            <a:xfrm>
              <a:off x="796" y="3329"/>
              <a:ext cx="135" cy="101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0" y="11"/>
                </a:cxn>
                <a:cxn ang="0">
                  <a:pos x="44" y="0"/>
                </a:cxn>
                <a:cxn ang="0">
                  <a:pos x="134" y="86"/>
                </a:cxn>
                <a:cxn ang="0">
                  <a:pos x="85" y="100"/>
                </a:cxn>
              </a:cxnLst>
              <a:rect l="0" t="0" r="r" b="b"/>
              <a:pathLst>
                <a:path w="135" h="101">
                  <a:moveTo>
                    <a:pt x="85" y="100"/>
                  </a:moveTo>
                  <a:lnTo>
                    <a:pt x="0" y="11"/>
                  </a:lnTo>
                  <a:lnTo>
                    <a:pt x="44" y="0"/>
                  </a:lnTo>
                  <a:lnTo>
                    <a:pt x="134" y="86"/>
                  </a:lnTo>
                  <a:lnTo>
                    <a:pt x="85" y="100"/>
                  </a:lnTo>
                </a:path>
              </a:pathLst>
            </a:custGeom>
            <a:solidFill>
              <a:srgbClr val="C6ECC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21" name="Freeform 221"/>
            <p:cNvSpPr>
              <a:spLocks/>
            </p:cNvSpPr>
            <p:nvPr/>
          </p:nvSpPr>
          <p:spPr bwMode="auto">
            <a:xfrm>
              <a:off x="796" y="3342"/>
              <a:ext cx="89" cy="296"/>
            </a:xfrm>
            <a:custGeom>
              <a:avLst/>
              <a:gdLst/>
              <a:ahLst/>
              <a:cxnLst>
                <a:cxn ang="0">
                  <a:pos x="88" y="86"/>
                </a:cxn>
                <a:cxn ang="0">
                  <a:pos x="88" y="295"/>
                </a:cxn>
                <a:cxn ang="0">
                  <a:pos x="0" y="201"/>
                </a:cxn>
                <a:cxn ang="0">
                  <a:pos x="0" y="0"/>
                </a:cxn>
                <a:cxn ang="0">
                  <a:pos x="88" y="86"/>
                </a:cxn>
              </a:cxnLst>
              <a:rect l="0" t="0" r="r" b="b"/>
              <a:pathLst>
                <a:path w="89" h="296">
                  <a:moveTo>
                    <a:pt x="88" y="86"/>
                  </a:moveTo>
                  <a:lnTo>
                    <a:pt x="88" y="295"/>
                  </a:lnTo>
                  <a:lnTo>
                    <a:pt x="0" y="201"/>
                  </a:lnTo>
                  <a:lnTo>
                    <a:pt x="0" y="0"/>
                  </a:lnTo>
                  <a:lnTo>
                    <a:pt x="88" y="86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22" name="Freeform 222"/>
            <p:cNvSpPr>
              <a:spLocks/>
            </p:cNvSpPr>
            <p:nvPr/>
          </p:nvSpPr>
          <p:spPr bwMode="auto">
            <a:xfrm>
              <a:off x="834" y="3430"/>
              <a:ext cx="46" cy="221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5" y="208"/>
                </a:cxn>
                <a:cxn ang="0">
                  <a:pos x="0" y="220"/>
                </a:cxn>
                <a:cxn ang="0">
                  <a:pos x="0" y="11"/>
                </a:cxn>
                <a:cxn ang="0">
                  <a:pos x="45" y="0"/>
                </a:cxn>
              </a:cxnLst>
              <a:rect l="0" t="0" r="r" b="b"/>
              <a:pathLst>
                <a:path w="46" h="221">
                  <a:moveTo>
                    <a:pt x="45" y="0"/>
                  </a:moveTo>
                  <a:lnTo>
                    <a:pt x="45" y="208"/>
                  </a:lnTo>
                  <a:lnTo>
                    <a:pt x="0" y="220"/>
                  </a:lnTo>
                  <a:lnTo>
                    <a:pt x="0" y="11"/>
                  </a:lnTo>
                  <a:lnTo>
                    <a:pt x="45" y="0"/>
                  </a:lnTo>
                </a:path>
              </a:pathLst>
            </a:custGeom>
            <a:solidFill>
              <a:srgbClr val="47C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23" name="Freeform 223"/>
            <p:cNvSpPr>
              <a:spLocks/>
            </p:cNvSpPr>
            <p:nvPr/>
          </p:nvSpPr>
          <p:spPr bwMode="auto">
            <a:xfrm>
              <a:off x="746" y="3341"/>
              <a:ext cx="134" cy="102"/>
            </a:xfrm>
            <a:custGeom>
              <a:avLst/>
              <a:gdLst/>
              <a:ahLst/>
              <a:cxnLst>
                <a:cxn ang="0">
                  <a:pos x="86" y="101"/>
                </a:cxn>
                <a:cxn ang="0">
                  <a:pos x="0" y="13"/>
                </a:cxn>
                <a:cxn ang="0">
                  <a:pos x="43" y="0"/>
                </a:cxn>
                <a:cxn ang="0">
                  <a:pos x="133" y="87"/>
                </a:cxn>
                <a:cxn ang="0">
                  <a:pos x="86" y="101"/>
                </a:cxn>
              </a:cxnLst>
              <a:rect l="0" t="0" r="r" b="b"/>
              <a:pathLst>
                <a:path w="134" h="102">
                  <a:moveTo>
                    <a:pt x="86" y="101"/>
                  </a:moveTo>
                  <a:lnTo>
                    <a:pt x="0" y="13"/>
                  </a:lnTo>
                  <a:lnTo>
                    <a:pt x="43" y="0"/>
                  </a:lnTo>
                  <a:lnTo>
                    <a:pt x="133" y="87"/>
                  </a:lnTo>
                  <a:lnTo>
                    <a:pt x="86" y="101"/>
                  </a:lnTo>
                </a:path>
              </a:pathLst>
            </a:custGeom>
            <a:solidFill>
              <a:srgbClr val="C6ECC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24" name="Freeform 224"/>
            <p:cNvSpPr>
              <a:spLocks/>
            </p:cNvSpPr>
            <p:nvPr/>
          </p:nvSpPr>
          <p:spPr bwMode="auto">
            <a:xfrm>
              <a:off x="746" y="3355"/>
              <a:ext cx="91" cy="297"/>
            </a:xfrm>
            <a:custGeom>
              <a:avLst/>
              <a:gdLst/>
              <a:ahLst/>
              <a:cxnLst>
                <a:cxn ang="0">
                  <a:pos x="87" y="86"/>
                </a:cxn>
                <a:cxn ang="0">
                  <a:pos x="90" y="296"/>
                </a:cxn>
                <a:cxn ang="0">
                  <a:pos x="0" y="202"/>
                </a:cxn>
                <a:cxn ang="0">
                  <a:pos x="0" y="0"/>
                </a:cxn>
                <a:cxn ang="0">
                  <a:pos x="87" y="86"/>
                </a:cxn>
              </a:cxnLst>
              <a:rect l="0" t="0" r="r" b="b"/>
              <a:pathLst>
                <a:path w="91" h="297">
                  <a:moveTo>
                    <a:pt x="87" y="86"/>
                  </a:moveTo>
                  <a:lnTo>
                    <a:pt x="90" y="296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87" y="86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25" name="Freeform 225"/>
            <p:cNvSpPr>
              <a:spLocks/>
            </p:cNvSpPr>
            <p:nvPr/>
          </p:nvSpPr>
          <p:spPr bwMode="auto">
            <a:xfrm>
              <a:off x="784" y="3443"/>
              <a:ext cx="47" cy="221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208"/>
                </a:cxn>
                <a:cxn ang="0">
                  <a:pos x="0" y="220"/>
                </a:cxn>
                <a:cxn ang="0">
                  <a:pos x="0" y="11"/>
                </a:cxn>
                <a:cxn ang="0">
                  <a:pos x="46" y="0"/>
                </a:cxn>
              </a:cxnLst>
              <a:rect l="0" t="0" r="r" b="b"/>
              <a:pathLst>
                <a:path w="47" h="221">
                  <a:moveTo>
                    <a:pt x="46" y="0"/>
                  </a:moveTo>
                  <a:lnTo>
                    <a:pt x="46" y="208"/>
                  </a:lnTo>
                  <a:lnTo>
                    <a:pt x="0" y="220"/>
                  </a:lnTo>
                  <a:lnTo>
                    <a:pt x="0" y="11"/>
                  </a:lnTo>
                  <a:lnTo>
                    <a:pt x="46" y="0"/>
                  </a:lnTo>
                </a:path>
              </a:pathLst>
            </a:custGeom>
            <a:solidFill>
              <a:srgbClr val="47C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26" name="Freeform 226"/>
            <p:cNvSpPr>
              <a:spLocks/>
            </p:cNvSpPr>
            <p:nvPr/>
          </p:nvSpPr>
          <p:spPr bwMode="auto">
            <a:xfrm>
              <a:off x="696" y="3355"/>
              <a:ext cx="134" cy="103"/>
            </a:xfrm>
            <a:custGeom>
              <a:avLst/>
              <a:gdLst/>
              <a:ahLst/>
              <a:cxnLst>
                <a:cxn ang="0">
                  <a:pos x="85" y="102"/>
                </a:cxn>
                <a:cxn ang="0">
                  <a:pos x="0" y="13"/>
                </a:cxn>
                <a:cxn ang="0">
                  <a:pos x="43" y="0"/>
                </a:cxn>
                <a:cxn ang="0">
                  <a:pos x="133" y="88"/>
                </a:cxn>
                <a:cxn ang="0">
                  <a:pos x="85" y="102"/>
                </a:cxn>
              </a:cxnLst>
              <a:rect l="0" t="0" r="r" b="b"/>
              <a:pathLst>
                <a:path w="134" h="103">
                  <a:moveTo>
                    <a:pt x="85" y="102"/>
                  </a:moveTo>
                  <a:lnTo>
                    <a:pt x="0" y="13"/>
                  </a:lnTo>
                  <a:lnTo>
                    <a:pt x="43" y="0"/>
                  </a:lnTo>
                  <a:lnTo>
                    <a:pt x="133" y="88"/>
                  </a:lnTo>
                  <a:lnTo>
                    <a:pt x="85" y="102"/>
                  </a:lnTo>
                </a:path>
              </a:pathLst>
            </a:custGeom>
            <a:solidFill>
              <a:srgbClr val="C6ECC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27" name="Freeform 227"/>
            <p:cNvSpPr>
              <a:spLocks/>
            </p:cNvSpPr>
            <p:nvPr/>
          </p:nvSpPr>
          <p:spPr bwMode="auto">
            <a:xfrm>
              <a:off x="695" y="3369"/>
              <a:ext cx="90" cy="297"/>
            </a:xfrm>
            <a:custGeom>
              <a:avLst/>
              <a:gdLst/>
              <a:ahLst/>
              <a:cxnLst>
                <a:cxn ang="0">
                  <a:pos x="87" y="86"/>
                </a:cxn>
                <a:cxn ang="0">
                  <a:pos x="89" y="296"/>
                </a:cxn>
                <a:cxn ang="0">
                  <a:pos x="0" y="201"/>
                </a:cxn>
                <a:cxn ang="0">
                  <a:pos x="0" y="0"/>
                </a:cxn>
                <a:cxn ang="0">
                  <a:pos x="87" y="86"/>
                </a:cxn>
              </a:cxnLst>
              <a:rect l="0" t="0" r="r" b="b"/>
              <a:pathLst>
                <a:path w="90" h="297">
                  <a:moveTo>
                    <a:pt x="87" y="86"/>
                  </a:moveTo>
                  <a:lnTo>
                    <a:pt x="89" y="296"/>
                  </a:lnTo>
                  <a:lnTo>
                    <a:pt x="0" y="201"/>
                  </a:lnTo>
                  <a:lnTo>
                    <a:pt x="0" y="0"/>
                  </a:lnTo>
                  <a:lnTo>
                    <a:pt x="87" y="86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28" name="Freeform 228"/>
            <p:cNvSpPr>
              <a:spLocks/>
            </p:cNvSpPr>
            <p:nvPr/>
          </p:nvSpPr>
          <p:spPr bwMode="auto">
            <a:xfrm>
              <a:off x="793" y="3454"/>
              <a:ext cx="32" cy="4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1" y="0"/>
                </a:cxn>
                <a:cxn ang="0">
                  <a:pos x="31" y="36"/>
                </a:cxn>
                <a:cxn ang="0">
                  <a:pos x="0" y="44"/>
                </a:cxn>
                <a:cxn ang="0">
                  <a:pos x="0" y="7"/>
                </a:cxn>
              </a:cxnLst>
              <a:rect l="0" t="0" r="r" b="b"/>
              <a:pathLst>
                <a:path w="32" h="45">
                  <a:moveTo>
                    <a:pt x="0" y="7"/>
                  </a:moveTo>
                  <a:lnTo>
                    <a:pt x="31" y="0"/>
                  </a:lnTo>
                  <a:lnTo>
                    <a:pt x="31" y="36"/>
                  </a:lnTo>
                  <a:lnTo>
                    <a:pt x="0" y="44"/>
                  </a:lnTo>
                  <a:lnTo>
                    <a:pt x="0" y="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29" name="Freeform 229"/>
            <p:cNvSpPr>
              <a:spLocks/>
            </p:cNvSpPr>
            <p:nvPr/>
          </p:nvSpPr>
          <p:spPr bwMode="auto">
            <a:xfrm>
              <a:off x="793" y="3454"/>
              <a:ext cx="32" cy="4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1" y="0"/>
                </a:cxn>
                <a:cxn ang="0">
                  <a:pos x="31" y="36"/>
                </a:cxn>
                <a:cxn ang="0">
                  <a:pos x="0" y="44"/>
                </a:cxn>
                <a:cxn ang="0">
                  <a:pos x="0" y="7"/>
                </a:cxn>
              </a:cxnLst>
              <a:rect l="0" t="0" r="r" b="b"/>
              <a:pathLst>
                <a:path w="32" h="45">
                  <a:moveTo>
                    <a:pt x="0" y="7"/>
                  </a:moveTo>
                  <a:lnTo>
                    <a:pt x="31" y="0"/>
                  </a:lnTo>
                  <a:lnTo>
                    <a:pt x="31" y="36"/>
                  </a:lnTo>
                  <a:lnTo>
                    <a:pt x="0" y="44"/>
                  </a:lnTo>
                  <a:lnTo>
                    <a:pt x="0" y="7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30" name="Freeform 230"/>
            <p:cNvSpPr>
              <a:spLocks/>
            </p:cNvSpPr>
            <p:nvPr/>
          </p:nvSpPr>
          <p:spPr bwMode="auto">
            <a:xfrm>
              <a:off x="842" y="3441"/>
              <a:ext cx="32" cy="46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1" y="0"/>
                </a:cxn>
                <a:cxn ang="0">
                  <a:pos x="31" y="36"/>
                </a:cxn>
                <a:cxn ang="0">
                  <a:pos x="0" y="45"/>
                </a:cxn>
                <a:cxn ang="0">
                  <a:pos x="0" y="7"/>
                </a:cxn>
              </a:cxnLst>
              <a:rect l="0" t="0" r="r" b="b"/>
              <a:pathLst>
                <a:path w="32" h="46">
                  <a:moveTo>
                    <a:pt x="0" y="7"/>
                  </a:moveTo>
                  <a:lnTo>
                    <a:pt x="31" y="0"/>
                  </a:lnTo>
                  <a:lnTo>
                    <a:pt x="31" y="36"/>
                  </a:lnTo>
                  <a:lnTo>
                    <a:pt x="0" y="45"/>
                  </a:lnTo>
                  <a:lnTo>
                    <a:pt x="0" y="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31" name="Freeform 231"/>
            <p:cNvSpPr>
              <a:spLocks/>
            </p:cNvSpPr>
            <p:nvPr/>
          </p:nvSpPr>
          <p:spPr bwMode="auto">
            <a:xfrm>
              <a:off x="842" y="3441"/>
              <a:ext cx="32" cy="46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1" y="0"/>
                </a:cxn>
                <a:cxn ang="0">
                  <a:pos x="31" y="36"/>
                </a:cxn>
                <a:cxn ang="0">
                  <a:pos x="0" y="45"/>
                </a:cxn>
                <a:cxn ang="0">
                  <a:pos x="0" y="7"/>
                </a:cxn>
              </a:cxnLst>
              <a:rect l="0" t="0" r="r" b="b"/>
              <a:pathLst>
                <a:path w="32" h="46">
                  <a:moveTo>
                    <a:pt x="0" y="7"/>
                  </a:moveTo>
                  <a:lnTo>
                    <a:pt x="31" y="0"/>
                  </a:lnTo>
                  <a:lnTo>
                    <a:pt x="31" y="36"/>
                  </a:lnTo>
                  <a:lnTo>
                    <a:pt x="0" y="45"/>
                  </a:lnTo>
                  <a:lnTo>
                    <a:pt x="0" y="7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32" name="Freeform 232"/>
            <p:cNvSpPr>
              <a:spLocks/>
            </p:cNvSpPr>
            <p:nvPr/>
          </p:nvSpPr>
          <p:spPr bwMode="auto">
            <a:xfrm>
              <a:off x="893" y="3429"/>
              <a:ext cx="31" cy="46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0" y="0"/>
                </a:cxn>
                <a:cxn ang="0">
                  <a:pos x="30" y="36"/>
                </a:cxn>
                <a:cxn ang="0">
                  <a:pos x="0" y="45"/>
                </a:cxn>
                <a:cxn ang="0">
                  <a:pos x="0" y="7"/>
                </a:cxn>
              </a:cxnLst>
              <a:rect l="0" t="0" r="r" b="b"/>
              <a:pathLst>
                <a:path w="31" h="46">
                  <a:moveTo>
                    <a:pt x="0" y="7"/>
                  </a:moveTo>
                  <a:lnTo>
                    <a:pt x="30" y="0"/>
                  </a:lnTo>
                  <a:lnTo>
                    <a:pt x="30" y="36"/>
                  </a:lnTo>
                  <a:lnTo>
                    <a:pt x="0" y="45"/>
                  </a:lnTo>
                  <a:lnTo>
                    <a:pt x="0" y="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33" name="Freeform 233"/>
            <p:cNvSpPr>
              <a:spLocks/>
            </p:cNvSpPr>
            <p:nvPr/>
          </p:nvSpPr>
          <p:spPr bwMode="auto">
            <a:xfrm>
              <a:off x="893" y="3429"/>
              <a:ext cx="31" cy="46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0" y="0"/>
                </a:cxn>
                <a:cxn ang="0">
                  <a:pos x="30" y="36"/>
                </a:cxn>
                <a:cxn ang="0">
                  <a:pos x="0" y="45"/>
                </a:cxn>
                <a:cxn ang="0">
                  <a:pos x="0" y="7"/>
                </a:cxn>
              </a:cxnLst>
              <a:rect l="0" t="0" r="r" b="b"/>
              <a:pathLst>
                <a:path w="31" h="46">
                  <a:moveTo>
                    <a:pt x="0" y="7"/>
                  </a:moveTo>
                  <a:lnTo>
                    <a:pt x="30" y="0"/>
                  </a:lnTo>
                  <a:lnTo>
                    <a:pt x="30" y="36"/>
                  </a:lnTo>
                  <a:lnTo>
                    <a:pt x="0" y="45"/>
                  </a:lnTo>
                  <a:lnTo>
                    <a:pt x="0" y="7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34" name="Freeform 234"/>
            <p:cNvSpPr>
              <a:spLocks/>
            </p:cNvSpPr>
            <p:nvPr/>
          </p:nvSpPr>
          <p:spPr bwMode="auto">
            <a:xfrm>
              <a:off x="994" y="3403"/>
              <a:ext cx="32" cy="46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1" y="0"/>
                </a:cxn>
                <a:cxn ang="0">
                  <a:pos x="31" y="36"/>
                </a:cxn>
                <a:cxn ang="0">
                  <a:pos x="0" y="45"/>
                </a:cxn>
                <a:cxn ang="0">
                  <a:pos x="0" y="7"/>
                </a:cxn>
              </a:cxnLst>
              <a:rect l="0" t="0" r="r" b="b"/>
              <a:pathLst>
                <a:path w="32" h="46">
                  <a:moveTo>
                    <a:pt x="0" y="7"/>
                  </a:moveTo>
                  <a:lnTo>
                    <a:pt x="31" y="0"/>
                  </a:lnTo>
                  <a:lnTo>
                    <a:pt x="31" y="36"/>
                  </a:lnTo>
                  <a:lnTo>
                    <a:pt x="0" y="45"/>
                  </a:lnTo>
                  <a:lnTo>
                    <a:pt x="0" y="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35" name="Freeform 235"/>
            <p:cNvSpPr>
              <a:spLocks/>
            </p:cNvSpPr>
            <p:nvPr/>
          </p:nvSpPr>
          <p:spPr bwMode="auto">
            <a:xfrm>
              <a:off x="994" y="3403"/>
              <a:ext cx="32" cy="46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1" y="0"/>
                </a:cxn>
                <a:cxn ang="0">
                  <a:pos x="31" y="36"/>
                </a:cxn>
                <a:cxn ang="0">
                  <a:pos x="0" y="45"/>
                </a:cxn>
                <a:cxn ang="0">
                  <a:pos x="0" y="7"/>
                </a:cxn>
              </a:cxnLst>
              <a:rect l="0" t="0" r="r" b="b"/>
              <a:pathLst>
                <a:path w="32" h="46">
                  <a:moveTo>
                    <a:pt x="0" y="7"/>
                  </a:moveTo>
                  <a:lnTo>
                    <a:pt x="31" y="0"/>
                  </a:lnTo>
                  <a:lnTo>
                    <a:pt x="31" y="36"/>
                  </a:lnTo>
                  <a:lnTo>
                    <a:pt x="0" y="45"/>
                  </a:lnTo>
                  <a:lnTo>
                    <a:pt x="0" y="7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36" name="Freeform 236"/>
            <p:cNvSpPr>
              <a:spLocks/>
            </p:cNvSpPr>
            <p:nvPr/>
          </p:nvSpPr>
          <p:spPr bwMode="auto">
            <a:xfrm>
              <a:off x="1043" y="3390"/>
              <a:ext cx="32" cy="4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1" y="0"/>
                </a:cxn>
                <a:cxn ang="0">
                  <a:pos x="31" y="36"/>
                </a:cxn>
                <a:cxn ang="0">
                  <a:pos x="0" y="44"/>
                </a:cxn>
                <a:cxn ang="0">
                  <a:pos x="0" y="7"/>
                </a:cxn>
              </a:cxnLst>
              <a:rect l="0" t="0" r="r" b="b"/>
              <a:pathLst>
                <a:path w="32" h="45">
                  <a:moveTo>
                    <a:pt x="0" y="7"/>
                  </a:moveTo>
                  <a:lnTo>
                    <a:pt x="31" y="0"/>
                  </a:lnTo>
                  <a:lnTo>
                    <a:pt x="31" y="36"/>
                  </a:lnTo>
                  <a:lnTo>
                    <a:pt x="0" y="44"/>
                  </a:lnTo>
                  <a:lnTo>
                    <a:pt x="0" y="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37" name="Freeform 237"/>
            <p:cNvSpPr>
              <a:spLocks/>
            </p:cNvSpPr>
            <p:nvPr/>
          </p:nvSpPr>
          <p:spPr bwMode="auto">
            <a:xfrm>
              <a:off x="1043" y="3390"/>
              <a:ext cx="32" cy="4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1" y="0"/>
                </a:cxn>
                <a:cxn ang="0">
                  <a:pos x="31" y="36"/>
                </a:cxn>
                <a:cxn ang="0">
                  <a:pos x="0" y="44"/>
                </a:cxn>
                <a:cxn ang="0">
                  <a:pos x="0" y="7"/>
                </a:cxn>
              </a:cxnLst>
              <a:rect l="0" t="0" r="r" b="b"/>
              <a:pathLst>
                <a:path w="32" h="45">
                  <a:moveTo>
                    <a:pt x="0" y="7"/>
                  </a:moveTo>
                  <a:lnTo>
                    <a:pt x="31" y="0"/>
                  </a:lnTo>
                  <a:lnTo>
                    <a:pt x="31" y="36"/>
                  </a:lnTo>
                  <a:lnTo>
                    <a:pt x="0" y="44"/>
                  </a:lnTo>
                  <a:lnTo>
                    <a:pt x="0" y="7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38" name="Freeform 238"/>
            <p:cNvSpPr>
              <a:spLocks/>
            </p:cNvSpPr>
            <p:nvPr/>
          </p:nvSpPr>
          <p:spPr bwMode="auto">
            <a:xfrm>
              <a:off x="917" y="3354"/>
              <a:ext cx="129" cy="95"/>
            </a:xfrm>
            <a:custGeom>
              <a:avLst/>
              <a:gdLst/>
              <a:ahLst/>
              <a:cxnLst>
                <a:cxn ang="0">
                  <a:pos x="78" y="94"/>
                </a:cxn>
                <a:cxn ang="0">
                  <a:pos x="0" y="10"/>
                </a:cxn>
                <a:cxn ang="0">
                  <a:pos x="47" y="0"/>
                </a:cxn>
                <a:cxn ang="0">
                  <a:pos x="128" y="83"/>
                </a:cxn>
                <a:cxn ang="0">
                  <a:pos x="78" y="94"/>
                </a:cxn>
              </a:cxnLst>
              <a:rect l="0" t="0" r="r" b="b"/>
              <a:pathLst>
                <a:path w="129" h="95">
                  <a:moveTo>
                    <a:pt x="78" y="94"/>
                  </a:moveTo>
                  <a:lnTo>
                    <a:pt x="0" y="10"/>
                  </a:lnTo>
                  <a:lnTo>
                    <a:pt x="47" y="0"/>
                  </a:lnTo>
                  <a:lnTo>
                    <a:pt x="128" y="83"/>
                  </a:lnTo>
                  <a:lnTo>
                    <a:pt x="78" y="94"/>
                  </a:lnTo>
                </a:path>
              </a:pathLst>
            </a:custGeom>
            <a:solidFill>
              <a:srgbClr val="C6ECC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39" name="Freeform 239"/>
            <p:cNvSpPr>
              <a:spLocks/>
            </p:cNvSpPr>
            <p:nvPr/>
          </p:nvSpPr>
          <p:spPr bwMode="auto">
            <a:xfrm>
              <a:off x="998" y="3448"/>
              <a:ext cx="40" cy="40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6" y="7"/>
                </a:cxn>
                <a:cxn ang="0">
                  <a:pos x="39" y="0"/>
                </a:cxn>
                <a:cxn ang="0">
                  <a:pos x="31" y="32"/>
                </a:cxn>
                <a:cxn ang="0">
                  <a:pos x="0" y="39"/>
                </a:cxn>
              </a:cxnLst>
              <a:rect l="0" t="0" r="r" b="b"/>
              <a:pathLst>
                <a:path w="40" h="40">
                  <a:moveTo>
                    <a:pt x="0" y="39"/>
                  </a:moveTo>
                  <a:lnTo>
                    <a:pt x="6" y="7"/>
                  </a:lnTo>
                  <a:lnTo>
                    <a:pt x="39" y="0"/>
                  </a:lnTo>
                  <a:lnTo>
                    <a:pt x="31" y="32"/>
                  </a:lnTo>
                  <a:lnTo>
                    <a:pt x="0" y="39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40" name="Line 240"/>
            <p:cNvSpPr>
              <a:spLocks noChangeShapeType="1"/>
            </p:cNvSpPr>
            <p:nvPr/>
          </p:nvSpPr>
          <p:spPr bwMode="auto">
            <a:xfrm flipV="1">
              <a:off x="797" y="3460"/>
              <a:ext cx="22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41" name="Freeform 241"/>
            <p:cNvSpPr>
              <a:spLocks/>
            </p:cNvSpPr>
            <p:nvPr/>
          </p:nvSpPr>
          <p:spPr bwMode="auto">
            <a:xfrm>
              <a:off x="797" y="3461"/>
              <a:ext cx="23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2" y="0"/>
                </a:cxn>
                <a:cxn ang="0">
                  <a:pos x="0" y="16"/>
                </a:cxn>
              </a:cxnLst>
              <a:rect l="0" t="0" r="r" b="b"/>
              <a:pathLst>
                <a:path w="23" h="17">
                  <a:moveTo>
                    <a:pt x="0" y="16"/>
                  </a:moveTo>
                  <a:lnTo>
                    <a:pt x="22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42" name="Line 242"/>
            <p:cNvSpPr>
              <a:spLocks noChangeShapeType="1"/>
            </p:cNvSpPr>
            <p:nvPr/>
          </p:nvSpPr>
          <p:spPr bwMode="auto">
            <a:xfrm flipV="1">
              <a:off x="797" y="3467"/>
              <a:ext cx="22" cy="6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43" name="Line 243"/>
            <p:cNvSpPr>
              <a:spLocks noChangeShapeType="1"/>
            </p:cNvSpPr>
            <p:nvPr/>
          </p:nvSpPr>
          <p:spPr bwMode="auto">
            <a:xfrm flipV="1">
              <a:off x="797" y="3473"/>
              <a:ext cx="22" cy="6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44" name="Freeform 244"/>
            <p:cNvSpPr>
              <a:spLocks/>
            </p:cNvSpPr>
            <p:nvPr/>
          </p:nvSpPr>
          <p:spPr bwMode="auto">
            <a:xfrm>
              <a:off x="797" y="3471"/>
              <a:ext cx="23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2" y="0"/>
                </a:cxn>
                <a:cxn ang="0">
                  <a:pos x="0" y="16"/>
                </a:cxn>
              </a:cxnLst>
              <a:rect l="0" t="0" r="r" b="b"/>
              <a:pathLst>
                <a:path w="23" h="17">
                  <a:moveTo>
                    <a:pt x="0" y="16"/>
                  </a:moveTo>
                  <a:lnTo>
                    <a:pt x="22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45" name="Line 245"/>
            <p:cNvSpPr>
              <a:spLocks noChangeShapeType="1"/>
            </p:cNvSpPr>
            <p:nvPr/>
          </p:nvSpPr>
          <p:spPr bwMode="auto">
            <a:xfrm flipV="1">
              <a:off x="797" y="3479"/>
              <a:ext cx="22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46" name="Line 246"/>
            <p:cNvSpPr>
              <a:spLocks noChangeShapeType="1"/>
            </p:cNvSpPr>
            <p:nvPr/>
          </p:nvSpPr>
          <p:spPr bwMode="auto">
            <a:xfrm flipV="1">
              <a:off x="798" y="3485"/>
              <a:ext cx="22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47" name="Freeform 247"/>
            <p:cNvSpPr>
              <a:spLocks/>
            </p:cNvSpPr>
            <p:nvPr/>
          </p:nvSpPr>
          <p:spPr bwMode="auto">
            <a:xfrm>
              <a:off x="798" y="3481"/>
              <a:ext cx="23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2" y="0"/>
                </a:cxn>
                <a:cxn ang="0">
                  <a:pos x="0" y="16"/>
                </a:cxn>
              </a:cxnLst>
              <a:rect l="0" t="0" r="r" b="b"/>
              <a:pathLst>
                <a:path w="23" h="17">
                  <a:moveTo>
                    <a:pt x="0" y="16"/>
                  </a:moveTo>
                  <a:lnTo>
                    <a:pt x="22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48" name="Line 248"/>
            <p:cNvSpPr>
              <a:spLocks noChangeShapeType="1"/>
            </p:cNvSpPr>
            <p:nvPr/>
          </p:nvSpPr>
          <p:spPr bwMode="auto">
            <a:xfrm flipV="1">
              <a:off x="847" y="3448"/>
              <a:ext cx="21" cy="6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49" name="Line 249"/>
            <p:cNvSpPr>
              <a:spLocks noChangeShapeType="1"/>
            </p:cNvSpPr>
            <p:nvPr/>
          </p:nvSpPr>
          <p:spPr bwMode="auto">
            <a:xfrm flipV="1">
              <a:off x="847" y="3454"/>
              <a:ext cx="22" cy="6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50" name="Line 250"/>
            <p:cNvSpPr>
              <a:spLocks noChangeShapeType="1"/>
            </p:cNvSpPr>
            <p:nvPr/>
          </p:nvSpPr>
          <p:spPr bwMode="auto">
            <a:xfrm flipV="1">
              <a:off x="847" y="3473"/>
              <a:ext cx="22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51" name="Line 251"/>
            <p:cNvSpPr>
              <a:spLocks noChangeShapeType="1"/>
            </p:cNvSpPr>
            <p:nvPr/>
          </p:nvSpPr>
          <p:spPr bwMode="auto">
            <a:xfrm flipV="1">
              <a:off x="896" y="3436"/>
              <a:ext cx="21" cy="6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52" name="Line 252"/>
            <p:cNvSpPr>
              <a:spLocks noChangeShapeType="1"/>
            </p:cNvSpPr>
            <p:nvPr/>
          </p:nvSpPr>
          <p:spPr bwMode="auto">
            <a:xfrm flipV="1">
              <a:off x="896" y="3448"/>
              <a:ext cx="21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53" name="Line 253"/>
            <p:cNvSpPr>
              <a:spLocks noChangeShapeType="1"/>
            </p:cNvSpPr>
            <p:nvPr/>
          </p:nvSpPr>
          <p:spPr bwMode="auto">
            <a:xfrm flipV="1">
              <a:off x="897" y="3461"/>
              <a:ext cx="22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54" name="Line 254"/>
            <p:cNvSpPr>
              <a:spLocks noChangeShapeType="1"/>
            </p:cNvSpPr>
            <p:nvPr/>
          </p:nvSpPr>
          <p:spPr bwMode="auto">
            <a:xfrm flipV="1">
              <a:off x="1048" y="3396"/>
              <a:ext cx="22" cy="6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55" name="Line 255"/>
            <p:cNvSpPr>
              <a:spLocks noChangeShapeType="1"/>
            </p:cNvSpPr>
            <p:nvPr/>
          </p:nvSpPr>
          <p:spPr bwMode="auto">
            <a:xfrm flipV="1">
              <a:off x="1048" y="3402"/>
              <a:ext cx="22" cy="6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56" name="Line 256"/>
            <p:cNvSpPr>
              <a:spLocks noChangeShapeType="1"/>
            </p:cNvSpPr>
            <p:nvPr/>
          </p:nvSpPr>
          <p:spPr bwMode="auto">
            <a:xfrm flipV="1">
              <a:off x="1048" y="3408"/>
              <a:ext cx="21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57" name="Line 257"/>
            <p:cNvSpPr>
              <a:spLocks noChangeShapeType="1"/>
            </p:cNvSpPr>
            <p:nvPr/>
          </p:nvSpPr>
          <p:spPr bwMode="auto">
            <a:xfrm flipV="1">
              <a:off x="1048" y="3415"/>
              <a:ext cx="21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58" name="Line 258"/>
            <p:cNvSpPr>
              <a:spLocks noChangeShapeType="1"/>
            </p:cNvSpPr>
            <p:nvPr/>
          </p:nvSpPr>
          <p:spPr bwMode="auto">
            <a:xfrm flipV="1">
              <a:off x="1048" y="3421"/>
              <a:ext cx="21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59" name="Line 259"/>
            <p:cNvSpPr>
              <a:spLocks noChangeShapeType="1"/>
            </p:cNvSpPr>
            <p:nvPr/>
          </p:nvSpPr>
          <p:spPr bwMode="auto">
            <a:xfrm flipV="1">
              <a:off x="1008" y="3454"/>
              <a:ext cx="23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60" name="Line 260"/>
            <p:cNvSpPr>
              <a:spLocks noChangeShapeType="1"/>
            </p:cNvSpPr>
            <p:nvPr/>
          </p:nvSpPr>
          <p:spPr bwMode="auto">
            <a:xfrm flipV="1">
              <a:off x="1007" y="3460"/>
              <a:ext cx="23" cy="6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61" name="Line 261"/>
            <p:cNvSpPr>
              <a:spLocks noChangeShapeType="1"/>
            </p:cNvSpPr>
            <p:nvPr/>
          </p:nvSpPr>
          <p:spPr bwMode="auto">
            <a:xfrm flipV="1">
              <a:off x="1005" y="3466"/>
              <a:ext cx="23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62" name="Line 262"/>
            <p:cNvSpPr>
              <a:spLocks noChangeShapeType="1"/>
            </p:cNvSpPr>
            <p:nvPr/>
          </p:nvSpPr>
          <p:spPr bwMode="auto">
            <a:xfrm flipV="1">
              <a:off x="1004" y="3472"/>
              <a:ext cx="23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63" name="Line 263"/>
            <p:cNvSpPr>
              <a:spLocks noChangeShapeType="1"/>
            </p:cNvSpPr>
            <p:nvPr/>
          </p:nvSpPr>
          <p:spPr bwMode="auto">
            <a:xfrm flipV="1">
              <a:off x="1004" y="3479"/>
              <a:ext cx="22" cy="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64" name="Freeform 264"/>
            <p:cNvSpPr>
              <a:spLocks/>
            </p:cNvSpPr>
            <p:nvPr/>
          </p:nvSpPr>
          <p:spPr bwMode="auto">
            <a:xfrm>
              <a:off x="847" y="3448"/>
              <a:ext cx="23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2" y="0"/>
                </a:cxn>
                <a:cxn ang="0">
                  <a:pos x="0" y="16"/>
                </a:cxn>
              </a:cxnLst>
              <a:rect l="0" t="0" r="r" b="b"/>
              <a:pathLst>
                <a:path w="23" h="17">
                  <a:moveTo>
                    <a:pt x="0" y="16"/>
                  </a:moveTo>
                  <a:lnTo>
                    <a:pt x="22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65" name="Freeform 265"/>
            <p:cNvSpPr>
              <a:spLocks/>
            </p:cNvSpPr>
            <p:nvPr/>
          </p:nvSpPr>
          <p:spPr bwMode="auto">
            <a:xfrm>
              <a:off x="847" y="3458"/>
              <a:ext cx="23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2" y="0"/>
                </a:cxn>
                <a:cxn ang="0">
                  <a:pos x="0" y="16"/>
                </a:cxn>
              </a:cxnLst>
              <a:rect l="0" t="0" r="r" b="b"/>
              <a:pathLst>
                <a:path w="23" h="17">
                  <a:moveTo>
                    <a:pt x="0" y="16"/>
                  </a:moveTo>
                  <a:lnTo>
                    <a:pt x="22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66" name="Freeform 266"/>
            <p:cNvSpPr>
              <a:spLocks/>
            </p:cNvSpPr>
            <p:nvPr/>
          </p:nvSpPr>
          <p:spPr bwMode="auto">
            <a:xfrm>
              <a:off x="847" y="3468"/>
              <a:ext cx="22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1" y="0"/>
                </a:cxn>
                <a:cxn ang="0">
                  <a:pos x="0" y="16"/>
                </a:cxn>
              </a:cxnLst>
              <a:rect l="0" t="0" r="r" b="b"/>
              <a:pathLst>
                <a:path w="22" h="17">
                  <a:moveTo>
                    <a:pt x="0" y="16"/>
                  </a:moveTo>
                  <a:lnTo>
                    <a:pt x="21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67" name="Freeform 267"/>
            <p:cNvSpPr>
              <a:spLocks/>
            </p:cNvSpPr>
            <p:nvPr/>
          </p:nvSpPr>
          <p:spPr bwMode="auto">
            <a:xfrm>
              <a:off x="896" y="3437"/>
              <a:ext cx="22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1" y="0"/>
                </a:cxn>
                <a:cxn ang="0">
                  <a:pos x="0" y="16"/>
                </a:cxn>
              </a:cxnLst>
              <a:rect l="0" t="0" r="r" b="b"/>
              <a:pathLst>
                <a:path w="22" h="17">
                  <a:moveTo>
                    <a:pt x="0" y="16"/>
                  </a:moveTo>
                  <a:lnTo>
                    <a:pt x="21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68" name="Freeform 268"/>
            <p:cNvSpPr>
              <a:spLocks/>
            </p:cNvSpPr>
            <p:nvPr/>
          </p:nvSpPr>
          <p:spPr bwMode="auto">
            <a:xfrm>
              <a:off x="896" y="3447"/>
              <a:ext cx="22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1" y="0"/>
                </a:cxn>
                <a:cxn ang="0">
                  <a:pos x="0" y="16"/>
                </a:cxn>
              </a:cxnLst>
              <a:rect l="0" t="0" r="r" b="b"/>
              <a:pathLst>
                <a:path w="22" h="17">
                  <a:moveTo>
                    <a:pt x="0" y="16"/>
                  </a:moveTo>
                  <a:lnTo>
                    <a:pt x="21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69" name="Freeform 269"/>
            <p:cNvSpPr>
              <a:spLocks/>
            </p:cNvSpPr>
            <p:nvPr/>
          </p:nvSpPr>
          <p:spPr bwMode="auto">
            <a:xfrm>
              <a:off x="897" y="3457"/>
              <a:ext cx="23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2" y="0"/>
                </a:cxn>
                <a:cxn ang="0">
                  <a:pos x="0" y="16"/>
                </a:cxn>
              </a:cxnLst>
              <a:rect l="0" t="0" r="r" b="b"/>
              <a:pathLst>
                <a:path w="23" h="17">
                  <a:moveTo>
                    <a:pt x="0" y="16"/>
                  </a:moveTo>
                  <a:lnTo>
                    <a:pt x="22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70" name="Freeform 270"/>
            <p:cNvSpPr>
              <a:spLocks/>
            </p:cNvSpPr>
            <p:nvPr/>
          </p:nvSpPr>
          <p:spPr bwMode="auto">
            <a:xfrm>
              <a:off x="1047" y="3398"/>
              <a:ext cx="23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2" y="0"/>
                </a:cxn>
                <a:cxn ang="0">
                  <a:pos x="0" y="16"/>
                </a:cxn>
              </a:cxnLst>
              <a:rect l="0" t="0" r="r" b="b"/>
              <a:pathLst>
                <a:path w="23" h="17">
                  <a:moveTo>
                    <a:pt x="0" y="16"/>
                  </a:moveTo>
                  <a:lnTo>
                    <a:pt x="22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71" name="Freeform 271"/>
            <p:cNvSpPr>
              <a:spLocks/>
            </p:cNvSpPr>
            <p:nvPr/>
          </p:nvSpPr>
          <p:spPr bwMode="auto">
            <a:xfrm>
              <a:off x="1047" y="3407"/>
              <a:ext cx="23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2" y="0"/>
                </a:cxn>
                <a:cxn ang="0">
                  <a:pos x="0" y="16"/>
                </a:cxn>
              </a:cxnLst>
              <a:rect l="0" t="0" r="r" b="b"/>
              <a:pathLst>
                <a:path w="23" h="17">
                  <a:moveTo>
                    <a:pt x="0" y="16"/>
                  </a:moveTo>
                  <a:lnTo>
                    <a:pt x="22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72" name="Freeform 272"/>
            <p:cNvSpPr>
              <a:spLocks/>
            </p:cNvSpPr>
            <p:nvPr/>
          </p:nvSpPr>
          <p:spPr bwMode="auto">
            <a:xfrm>
              <a:off x="1048" y="3417"/>
              <a:ext cx="23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2" y="0"/>
                </a:cxn>
                <a:cxn ang="0">
                  <a:pos x="0" y="16"/>
                </a:cxn>
              </a:cxnLst>
              <a:rect l="0" t="0" r="r" b="b"/>
              <a:pathLst>
                <a:path w="23" h="17">
                  <a:moveTo>
                    <a:pt x="0" y="16"/>
                  </a:moveTo>
                  <a:lnTo>
                    <a:pt x="22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73" name="Freeform 273"/>
            <p:cNvSpPr>
              <a:spLocks/>
            </p:cNvSpPr>
            <p:nvPr/>
          </p:nvSpPr>
          <p:spPr bwMode="auto">
            <a:xfrm>
              <a:off x="1001" y="3473"/>
              <a:ext cx="31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30" y="0"/>
                </a:cxn>
                <a:cxn ang="0">
                  <a:pos x="0" y="16"/>
                </a:cxn>
              </a:cxnLst>
              <a:rect l="0" t="0" r="r" b="b"/>
              <a:pathLst>
                <a:path w="31" h="17">
                  <a:moveTo>
                    <a:pt x="0" y="16"/>
                  </a:moveTo>
                  <a:lnTo>
                    <a:pt x="30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74" name="Freeform 274"/>
            <p:cNvSpPr>
              <a:spLocks/>
            </p:cNvSpPr>
            <p:nvPr/>
          </p:nvSpPr>
          <p:spPr bwMode="auto">
            <a:xfrm>
              <a:off x="1002" y="3464"/>
              <a:ext cx="31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30" y="0"/>
                </a:cxn>
                <a:cxn ang="0">
                  <a:pos x="0" y="16"/>
                </a:cxn>
              </a:cxnLst>
              <a:rect l="0" t="0" r="r" b="b"/>
              <a:pathLst>
                <a:path w="31" h="17">
                  <a:moveTo>
                    <a:pt x="0" y="16"/>
                  </a:moveTo>
                  <a:lnTo>
                    <a:pt x="30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75" name="Freeform 275"/>
            <p:cNvSpPr>
              <a:spLocks/>
            </p:cNvSpPr>
            <p:nvPr/>
          </p:nvSpPr>
          <p:spPr bwMode="auto">
            <a:xfrm>
              <a:off x="1004" y="3456"/>
              <a:ext cx="31" cy="1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30" y="0"/>
                </a:cxn>
                <a:cxn ang="0">
                  <a:pos x="0" y="16"/>
                </a:cxn>
              </a:cxnLst>
              <a:rect l="0" t="0" r="r" b="b"/>
              <a:pathLst>
                <a:path w="31" h="17">
                  <a:moveTo>
                    <a:pt x="0" y="16"/>
                  </a:moveTo>
                  <a:lnTo>
                    <a:pt x="30" y="0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35476" name="Rectangle 276"/>
          <p:cNvSpPr>
            <a:spLocks noChangeArrowheads="1"/>
          </p:cNvSpPr>
          <p:nvPr/>
        </p:nvSpPr>
        <p:spPr bwMode="auto">
          <a:xfrm>
            <a:off x="1447800" y="3292624"/>
            <a:ext cx="7937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客戶信</a:t>
            </a:r>
          </a:p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用分類</a:t>
            </a:r>
          </a:p>
        </p:txBody>
      </p:sp>
      <p:grpSp>
        <p:nvGrpSpPr>
          <p:cNvPr id="11" name="Group 277"/>
          <p:cNvGrpSpPr>
            <a:grpSpLocks/>
          </p:cNvGrpSpPr>
          <p:nvPr/>
        </p:nvGrpSpPr>
        <p:grpSpPr bwMode="auto">
          <a:xfrm>
            <a:off x="3598863" y="4246662"/>
            <a:ext cx="565150" cy="627062"/>
            <a:chOff x="1984" y="2288"/>
            <a:chExt cx="356" cy="395"/>
          </a:xfrm>
        </p:grpSpPr>
        <p:sp>
          <p:nvSpPr>
            <p:cNvPr id="435478" name="Rectangle 278"/>
            <p:cNvSpPr>
              <a:spLocks noChangeArrowheads="1"/>
            </p:cNvSpPr>
            <p:nvPr/>
          </p:nvSpPr>
          <p:spPr bwMode="auto">
            <a:xfrm>
              <a:off x="1984" y="2582"/>
              <a:ext cx="344" cy="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79" name="Freeform 279"/>
            <p:cNvSpPr>
              <a:spLocks/>
            </p:cNvSpPr>
            <p:nvPr/>
          </p:nvSpPr>
          <p:spPr bwMode="auto">
            <a:xfrm>
              <a:off x="2251" y="2483"/>
              <a:ext cx="86" cy="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" y="15"/>
                </a:cxn>
                <a:cxn ang="0">
                  <a:pos x="40" y="16"/>
                </a:cxn>
                <a:cxn ang="0">
                  <a:pos x="42" y="18"/>
                </a:cxn>
                <a:cxn ang="0">
                  <a:pos x="45" y="21"/>
                </a:cxn>
                <a:cxn ang="0">
                  <a:pos x="48" y="25"/>
                </a:cxn>
                <a:cxn ang="0">
                  <a:pos x="51" y="29"/>
                </a:cxn>
                <a:cxn ang="0">
                  <a:pos x="54" y="33"/>
                </a:cxn>
                <a:cxn ang="0">
                  <a:pos x="56" y="36"/>
                </a:cxn>
                <a:cxn ang="0">
                  <a:pos x="56" y="37"/>
                </a:cxn>
                <a:cxn ang="0">
                  <a:pos x="58" y="39"/>
                </a:cxn>
                <a:cxn ang="0">
                  <a:pos x="61" y="43"/>
                </a:cxn>
                <a:cxn ang="0">
                  <a:pos x="66" y="49"/>
                </a:cxn>
                <a:cxn ang="0">
                  <a:pos x="70" y="55"/>
                </a:cxn>
                <a:cxn ang="0">
                  <a:pos x="75" y="61"/>
                </a:cxn>
                <a:cxn ang="0">
                  <a:pos x="80" y="67"/>
                </a:cxn>
                <a:cxn ang="0">
                  <a:pos x="83" y="71"/>
                </a:cxn>
                <a:cxn ang="0">
                  <a:pos x="85" y="73"/>
                </a:cxn>
                <a:cxn ang="0">
                  <a:pos x="68" y="73"/>
                </a:cxn>
                <a:cxn ang="0">
                  <a:pos x="21" y="32"/>
                </a:cxn>
                <a:cxn ang="0">
                  <a:pos x="0" y="23"/>
                </a:cxn>
                <a:cxn ang="0">
                  <a:pos x="0" y="0"/>
                </a:cxn>
              </a:cxnLst>
              <a:rect l="0" t="0" r="r" b="b"/>
              <a:pathLst>
                <a:path w="86" h="74">
                  <a:moveTo>
                    <a:pt x="0" y="0"/>
                  </a:moveTo>
                  <a:lnTo>
                    <a:pt x="40" y="15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1" y="29"/>
                  </a:lnTo>
                  <a:lnTo>
                    <a:pt x="54" y="33"/>
                  </a:lnTo>
                  <a:lnTo>
                    <a:pt x="56" y="36"/>
                  </a:lnTo>
                  <a:lnTo>
                    <a:pt x="56" y="37"/>
                  </a:lnTo>
                  <a:lnTo>
                    <a:pt x="58" y="39"/>
                  </a:lnTo>
                  <a:lnTo>
                    <a:pt x="61" y="43"/>
                  </a:lnTo>
                  <a:lnTo>
                    <a:pt x="66" y="49"/>
                  </a:lnTo>
                  <a:lnTo>
                    <a:pt x="70" y="55"/>
                  </a:lnTo>
                  <a:lnTo>
                    <a:pt x="75" y="61"/>
                  </a:lnTo>
                  <a:lnTo>
                    <a:pt x="80" y="67"/>
                  </a:lnTo>
                  <a:lnTo>
                    <a:pt x="83" y="71"/>
                  </a:lnTo>
                  <a:lnTo>
                    <a:pt x="85" y="73"/>
                  </a:lnTo>
                  <a:lnTo>
                    <a:pt x="68" y="73"/>
                  </a:lnTo>
                  <a:lnTo>
                    <a:pt x="21" y="32"/>
                  </a:lnTo>
                  <a:lnTo>
                    <a:pt x="0" y="2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80" name="Freeform 280"/>
            <p:cNvSpPr>
              <a:spLocks/>
            </p:cNvSpPr>
            <p:nvPr/>
          </p:nvSpPr>
          <p:spPr bwMode="auto">
            <a:xfrm>
              <a:off x="2084" y="2516"/>
              <a:ext cx="223" cy="57"/>
            </a:xfrm>
            <a:custGeom>
              <a:avLst/>
              <a:gdLst/>
              <a:ahLst/>
              <a:cxnLst>
                <a:cxn ang="0">
                  <a:pos x="222" y="28"/>
                </a:cxn>
                <a:cxn ang="0">
                  <a:pos x="222" y="22"/>
                </a:cxn>
                <a:cxn ang="0">
                  <a:pos x="215" y="20"/>
                </a:cxn>
                <a:cxn ang="0">
                  <a:pos x="215" y="13"/>
                </a:cxn>
                <a:cxn ang="0">
                  <a:pos x="209" y="11"/>
                </a:cxn>
                <a:cxn ang="0">
                  <a:pos x="209" y="6"/>
                </a:cxn>
                <a:cxn ang="0">
                  <a:pos x="204" y="4"/>
                </a:cxn>
                <a:cxn ang="0">
                  <a:pos x="204" y="0"/>
                </a:cxn>
                <a:cxn ang="0">
                  <a:pos x="204" y="0"/>
                </a:cxn>
                <a:cxn ang="0">
                  <a:pos x="203" y="0"/>
                </a:cxn>
                <a:cxn ang="0">
                  <a:pos x="202" y="0"/>
                </a:cxn>
                <a:cxn ang="0">
                  <a:pos x="200" y="0"/>
                </a:cxn>
                <a:cxn ang="0">
                  <a:pos x="198" y="0"/>
                </a:cxn>
                <a:cxn ang="0">
                  <a:pos x="197" y="0"/>
                </a:cxn>
                <a:cxn ang="0">
                  <a:pos x="195" y="0"/>
                </a:cxn>
                <a:cxn ang="0">
                  <a:pos x="194" y="0"/>
                </a:cxn>
                <a:cxn ang="0">
                  <a:pos x="0" y="16"/>
                </a:cxn>
                <a:cxn ang="0">
                  <a:pos x="13" y="56"/>
                </a:cxn>
                <a:cxn ang="0">
                  <a:pos x="222" y="28"/>
                </a:cxn>
              </a:cxnLst>
              <a:rect l="0" t="0" r="r" b="b"/>
              <a:pathLst>
                <a:path w="223" h="57">
                  <a:moveTo>
                    <a:pt x="222" y="28"/>
                  </a:moveTo>
                  <a:lnTo>
                    <a:pt x="222" y="22"/>
                  </a:lnTo>
                  <a:lnTo>
                    <a:pt x="215" y="20"/>
                  </a:lnTo>
                  <a:lnTo>
                    <a:pt x="215" y="13"/>
                  </a:lnTo>
                  <a:lnTo>
                    <a:pt x="209" y="11"/>
                  </a:lnTo>
                  <a:lnTo>
                    <a:pt x="209" y="6"/>
                  </a:lnTo>
                  <a:lnTo>
                    <a:pt x="204" y="4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03" y="0"/>
                  </a:lnTo>
                  <a:lnTo>
                    <a:pt x="202" y="0"/>
                  </a:lnTo>
                  <a:lnTo>
                    <a:pt x="200" y="0"/>
                  </a:lnTo>
                  <a:lnTo>
                    <a:pt x="198" y="0"/>
                  </a:lnTo>
                  <a:lnTo>
                    <a:pt x="197" y="0"/>
                  </a:lnTo>
                  <a:lnTo>
                    <a:pt x="195" y="0"/>
                  </a:lnTo>
                  <a:lnTo>
                    <a:pt x="194" y="0"/>
                  </a:lnTo>
                  <a:lnTo>
                    <a:pt x="0" y="16"/>
                  </a:lnTo>
                  <a:lnTo>
                    <a:pt x="13" y="56"/>
                  </a:lnTo>
                  <a:lnTo>
                    <a:pt x="222" y="28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81" name="Freeform 281"/>
            <p:cNvSpPr>
              <a:spLocks/>
            </p:cNvSpPr>
            <p:nvPr/>
          </p:nvSpPr>
          <p:spPr bwMode="auto">
            <a:xfrm>
              <a:off x="2001" y="2323"/>
              <a:ext cx="67" cy="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"/>
                </a:cxn>
                <a:cxn ang="0">
                  <a:pos x="66" y="58"/>
                </a:cxn>
                <a:cxn ang="0">
                  <a:pos x="65" y="36"/>
                </a:cxn>
                <a:cxn ang="0">
                  <a:pos x="0" y="0"/>
                </a:cxn>
              </a:cxnLst>
              <a:rect l="0" t="0" r="r" b="b"/>
              <a:pathLst>
                <a:path w="67" h="59">
                  <a:moveTo>
                    <a:pt x="0" y="0"/>
                  </a:moveTo>
                  <a:lnTo>
                    <a:pt x="0" y="17"/>
                  </a:lnTo>
                  <a:lnTo>
                    <a:pt x="66" y="58"/>
                  </a:lnTo>
                  <a:lnTo>
                    <a:pt x="65" y="36"/>
                  </a:lnTo>
                  <a:lnTo>
                    <a:pt x="0" y="0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82" name="Freeform 282"/>
            <p:cNvSpPr>
              <a:spLocks/>
            </p:cNvSpPr>
            <p:nvPr/>
          </p:nvSpPr>
          <p:spPr bwMode="auto">
            <a:xfrm>
              <a:off x="1998" y="2289"/>
              <a:ext cx="146" cy="63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0" y="33"/>
                </a:cxn>
                <a:cxn ang="0">
                  <a:pos x="54" y="62"/>
                </a:cxn>
                <a:cxn ang="0">
                  <a:pos x="145" y="25"/>
                </a:cxn>
                <a:cxn ang="0">
                  <a:pos x="86" y="0"/>
                </a:cxn>
              </a:cxnLst>
              <a:rect l="0" t="0" r="r" b="b"/>
              <a:pathLst>
                <a:path w="146" h="63">
                  <a:moveTo>
                    <a:pt x="86" y="0"/>
                  </a:moveTo>
                  <a:lnTo>
                    <a:pt x="0" y="33"/>
                  </a:lnTo>
                  <a:lnTo>
                    <a:pt x="54" y="62"/>
                  </a:lnTo>
                  <a:lnTo>
                    <a:pt x="145" y="25"/>
                  </a:lnTo>
                  <a:lnTo>
                    <a:pt x="86" y="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83" name="Freeform 283"/>
            <p:cNvSpPr>
              <a:spLocks/>
            </p:cNvSpPr>
            <p:nvPr/>
          </p:nvSpPr>
          <p:spPr bwMode="auto">
            <a:xfrm>
              <a:off x="2084" y="2288"/>
              <a:ext cx="70" cy="28"/>
            </a:xfrm>
            <a:custGeom>
              <a:avLst/>
              <a:gdLst/>
              <a:ahLst/>
              <a:cxnLst>
                <a:cxn ang="0">
                  <a:pos x="69" y="23"/>
                </a:cxn>
                <a:cxn ang="0">
                  <a:pos x="0" y="0"/>
                </a:cxn>
                <a:cxn ang="0">
                  <a:pos x="60" y="27"/>
                </a:cxn>
                <a:cxn ang="0">
                  <a:pos x="69" y="23"/>
                </a:cxn>
              </a:cxnLst>
              <a:rect l="0" t="0" r="r" b="b"/>
              <a:pathLst>
                <a:path w="70" h="28">
                  <a:moveTo>
                    <a:pt x="69" y="23"/>
                  </a:moveTo>
                  <a:lnTo>
                    <a:pt x="0" y="0"/>
                  </a:lnTo>
                  <a:lnTo>
                    <a:pt x="60" y="27"/>
                  </a:lnTo>
                  <a:lnTo>
                    <a:pt x="69" y="23"/>
                  </a:lnTo>
                </a:path>
              </a:pathLst>
            </a:custGeom>
            <a:solidFill>
              <a:srgbClr val="00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84" name="Freeform 284"/>
            <p:cNvSpPr>
              <a:spLocks/>
            </p:cNvSpPr>
            <p:nvPr/>
          </p:nvSpPr>
          <p:spPr bwMode="auto">
            <a:xfrm>
              <a:off x="2049" y="2304"/>
              <a:ext cx="238" cy="56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114" y="0"/>
                </a:cxn>
                <a:cxn ang="0">
                  <a:pos x="221" y="33"/>
                </a:cxn>
                <a:cxn ang="0">
                  <a:pos x="237" y="40"/>
                </a:cxn>
                <a:cxn ang="0">
                  <a:pos x="125" y="8"/>
                </a:cxn>
                <a:cxn ang="0">
                  <a:pos x="17" y="55"/>
                </a:cxn>
                <a:cxn ang="0">
                  <a:pos x="0" y="46"/>
                </a:cxn>
              </a:cxnLst>
              <a:rect l="0" t="0" r="r" b="b"/>
              <a:pathLst>
                <a:path w="238" h="56">
                  <a:moveTo>
                    <a:pt x="0" y="46"/>
                  </a:moveTo>
                  <a:lnTo>
                    <a:pt x="114" y="0"/>
                  </a:lnTo>
                  <a:lnTo>
                    <a:pt x="221" y="33"/>
                  </a:lnTo>
                  <a:lnTo>
                    <a:pt x="237" y="40"/>
                  </a:lnTo>
                  <a:lnTo>
                    <a:pt x="125" y="8"/>
                  </a:lnTo>
                  <a:lnTo>
                    <a:pt x="17" y="55"/>
                  </a:lnTo>
                  <a:lnTo>
                    <a:pt x="0" y="46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85" name="Freeform 285"/>
            <p:cNvSpPr>
              <a:spLocks/>
            </p:cNvSpPr>
            <p:nvPr/>
          </p:nvSpPr>
          <p:spPr bwMode="auto">
            <a:xfrm>
              <a:off x="2001" y="2343"/>
              <a:ext cx="94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0"/>
                </a:cxn>
                <a:cxn ang="0">
                  <a:pos x="93" y="244"/>
                </a:cxn>
                <a:cxn ang="0">
                  <a:pos x="92" y="237"/>
                </a:cxn>
                <a:cxn ang="0">
                  <a:pos x="78" y="184"/>
                </a:cxn>
                <a:cxn ang="0">
                  <a:pos x="55" y="165"/>
                </a:cxn>
                <a:cxn ang="0">
                  <a:pos x="56" y="32"/>
                </a:cxn>
                <a:cxn ang="0">
                  <a:pos x="0" y="0"/>
                </a:cxn>
              </a:cxnLst>
              <a:rect l="0" t="0" r="r" b="b"/>
              <a:pathLst>
                <a:path w="94" h="245">
                  <a:moveTo>
                    <a:pt x="0" y="0"/>
                  </a:moveTo>
                  <a:lnTo>
                    <a:pt x="0" y="170"/>
                  </a:lnTo>
                  <a:lnTo>
                    <a:pt x="93" y="244"/>
                  </a:lnTo>
                  <a:lnTo>
                    <a:pt x="92" y="237"/>
                  </a:lnTo>
                  <a:lnTo>
                    <a:pt x="78" y="184"/>
                  </a:lnTo>
                  <a:lnTo>
                    <a:pt x="55" y="165"/>
                  </a:lnTo>
                  <a:lnTo>
                    <a:pt x="56" y="32"/>
                  </a:lnTo>
                  <a:lnTo>
                    <a:pt x="0" y="0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86" name="Freeform 286"/>
            <p:cNvSpPr>
              <a:spLocks/>
            </p:cNvSpPr>
            <p:nvPr/>
          </p:nvSpPr>
          <p:spPr bwMode="auto">
            <a:xfrm>
              <a:off x="2067" y="2349"/>
              <a:ext cx="217" cy="31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30"/>
                </a:cxn>
                <a:cxn ang="0">
                  <a:pos x="216" y="14"/>
                </a:cxn>
                <a:cxn ang="0">
                  <a:pos x="216" y="0"/>
                </a:cxn>
                <a:cxn ang="0">
                  <a:pos x="0" y="11"/>
                </a:cxn>
              </a:cxnLst>
              <a:rect l="0" t="0" r="r" b="b"/>
              <a:pathLst>
                <a:path w="217" h="31">
                  <a:moveTo>
                    <a:pt x="0" y="11"/>
                  </a:moveTo>
                  <a:lnTo>
                    <a:pt x="0" y="30"/>
                  </a:lnTo>
                  <a:lnTo>
                    <a:pt x="216" y="14"/>
                  </a:lnTo>
                  <a:lnTo>
                    <a:pt x="216" y="0"/>
                  </a:lnTo>
                  <a:lnTo>
                    <a:pt x="0" y="11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87" name="Freeform 287"/>
            <p:cNvSpPr>
              <a:spLocks/>
            </p:cNvSpPr>
            <p:nvPr/>
          </p:nvSpPr>
          <p:spPr bwMode="auto">
            <a:xfrm>
              <a:off x="2057" y="2366"/>
              <a:ext cx="206" cy="15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1" y="12"/>
                </a:cxn>
                <a:cxn ang="0">
                  <a:pos x="205" y="0"/>
                </a:cxn>
                <a:cxn ang="0">
                  <a:pos x="204" y="119"/>
                </a:cxn>
                <a:cxn ang="0">
                  <a:pos x="196" y="120"/>
                </a:cxn>
                <a:cxn ang="0">
                  <a:pos x="196" y="136"/>
                </a:cxn>
                <a:cxn ang="0">
                  <a:pos x="20" y="152"/>
                </a:cxn>
                <a:cxn ang="0">
                  <a:pos x="8" y="142"/>
                </a:cxn>
                <a:cxn ang="0">
                  <a:pos x="0" y="142"/>
                </a:cxn>
                <a:cxn ang="0">
                  <a:pos x="0" y="10"/>
                </a:cxn>
              </a:cxnLst>
              <a:rect l="0" t="0" r="r" b="b"/>
              <a:pathLst>
                <a:path w="206" h="153">
                  <a:moveTo>
                    <a:pt x="0" y="10"/>
                  </a:moveTo>
                  <a:lnTo>
                    <a:pt x="11" y="12"/>
                  </a:lnTo>
                  <a:lnTo>
                    <a:pt x="205" y="0"/>
                  </a:lnTo>
                  <a:lnTo>
                    <a:pt x="204" y="119"/>
                  </a:lnTo>
                  <a:lnTo>
                    <a:pt x="196" y="120"/>
                  </a:lnTo>
                  <a:lnTo>
                    <a:pt x="196" y="136"/>
                  </a:lnTo>
                  <a:lnTo>
                    <a:pt x="20" y="152"/>
                  </a:lnTo>
                  <a:lnTo>
                    <a:pt x="8" y="142"/>
                  </a:lnTo>
                  <a:lnTo>
                    <a:pt x="0" y="142"/>
                  </a:lnTo>
                  <a:lnTo>
                    <a:pt x="0" y="10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88" name="Freeform 288"/>
            <p:cNvSpPr>
              <a:spLocks/>
            </p:cNvSpPr>
            <p:nvPr/>
          </p:nvSpPr>
          <p:spPr bwMode="auto">
            <a:xfrm>
              <a:off x="2255" y="2484"/>
              <a:ext cx="85" cy="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0"/>
                </a:cxn>
                <a:cxn ang="0">
                  <a:pos x="40" y="11"/>
                </a:cxn>
                <a:cxn ang="0">
                  <a:pos x="84" y="72"/>
                </a:cxn>
                <a:cxn ang="0">
                  <a:pos x="77" y="73"/>
                </a:cxn>
                <a:cxn ang="0">
                  <a:pos x="35" y="14"/>
                </a:cxn>
                <a:cxn ang="0">
                  <a:pos x="0" y="0"/>
                </a:cxn>
              </a:cxnLst>
              <a:rect l="0" t="0" r="r" b="b"/>
              <a:pathLst>
                <a:path w="85" h="74">
                  <a:moveTo>
                    <a:pt x="0" y="0"/>
                  </a:moveTo>
                  <a:lnTo>
                    <a:pt x="7" y="0"/>
                  </a:lnTo>
                  <a:lnTo>
                    <a:pt x="40" y="11"/>
                  </a:lnTo>
                  <a:lnTo>
                    <a:pt x="84" y="72"/>
                  </a:lnTo>
                  <a:lnTo>
                    <a:pt x="77" y="73"/>
                  </a:lnTo>
                  <a:lnTo>
                    <a:pt x="35" y="14"/>
                  </a:lnTo>
                  <a:lnTo>
                    <a:pt x="0" y="0"/>
                  </a:lnTo>
                </a:path>
              </a:pathLst>
            </a:custGeom>
            <a:solidFill>
              <a:srgbClr val="8DD98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89" name="Freeform 289"/>
            <p:cNvSpPr>
              <a:spLocks/>
            </p:cNvSpPr>
            <p:nvPr/>
          </p:nvSpPr>
          <p:spPr bwMode="auto">
            <a:xfrm>
              <a:off x="2133" y="2423"/>
              <a:ext cx="73" cy="91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90"/>
                </a:cxn>
                <a:cxn ang="0">
                  <a:pos x="71" y="83"/>
                </a:cxn>
                <a:cxn ang="0">
                  <a:pos x="72" y="0"/>
                </a:cxn>
                <a:cxn ang="0">
                  <a:pos x="0" y="4"/>
                </a:cxn>
              </a:cxnLst>
              <a:rect l="0" t="0" r="r" b="b"/>
              <a:pathLst>
                <a:path w="73" h="91">
                  <a:moveTo>
                    <a:pt x="0" y="4"/>
                  </a:moveTo>
                  <a:lnTo>
                    <a:pt x="0" y="90"/>
                  </a:lnTo>
                  <a:lnTo>
                    <a:pt x="71" y="83"/>
                  </a:lnTo>
                  <a:lnTo>
                    <a:pt x="72" y="0"/>
                  </a:lnTo>
                  <a:lnTo>
                    <a:pt x="0" y="4"/>
                  </a:lnTo>
                </a:path>
              </a:pathLst>
            </a:custGeom>
            <a:solidFill>
              <a:srgbClr val="8DD98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90" name="Freeform 290"/>
            <p:cNvSpPr>
              <a:spLocks/>
            </p:cNvSpPr>
            <p:nvPr/>
          </p:nvSpPr>
          <p:spPr bwMode="auto">
            <a:xfrm>
              <a:off x="2144" y="2426"/>
              <a:ext cx="54" cy="2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23"/>
                </a:cxn>
                <a:cxn ang="0">
                  <a:pos x="53" y="18"/>
                </a:cxn>
                <a:cxn ang="0">
                  <a:pos x="53" y="0"/>
                </a:cxn>
                <a:cxn ang="0">
                  <a:pos x="0" y="3"/>
                </a:cxn>
              </a:cxnLst>
              <a:rect l="0" t="0" r="r" b="b"/>
              <a:pathLst>
                <a:path w="54" h="24">
                  <a:moveTo>
                    <a:pt x="0" y="3"/>
                  </a:moveTo>
                  <a:lnTo>
                    <a:pt x="0" y="23"/>
                  </a:lnTo>
                  <a:lnTo>
                    <a:pt x="53" y="18"/>
                  </a:lnTo>
                  <a:lnTo>
                    <a:pt x="53" y="0"/>
                  </a:lnTo>
                  <a:lnTo>
                    <a:pt x="0" y="3"/>
                  </a:lnTo>
                </a:path>
              </a:pathLst>
            </a:custGeom>
            <a:solidFill>
              <a:srgbClr val="49C24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91" name="Freeform 291"/>
            <p:cNvSpPr>
              <a:spLocks/>
            </p:cNvSpPr>
            <p:nvPr/>
          </p:nvSpPr>
          <p:spPr bwMode="auto">
            <a:xfrm>
              <a:off x="2144" y="2452"/>
              <a:ext cx="27" cy="60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26" y="0"/>
                </a:cxn>
                <a:cxn ang="0">
                  <a:pos x="25" y="56"/>
                </a:cxn>
                <a:cxn ang="0">
                  <a:pos x="0" y="59"/>
                </a:cxn>
                <a:cxn ang="0">
                  <a:pos x="0" y="3"/>
                </a:cxn>
                <a:cxn ang="0">
                  <a:pos x="1" y="1"/>
                </a:cxn>
              </a:cxnLst>
              <a:rect l="0" t="0" r="r" b="b"/>
              <a:pathLst>
                <a:path w="27" h="60">
                  <a:moveTo>
                    <a:pt x="1" y="1"/>
                  </a:moveTo>
                  <a:lnTo>
                    <a:pt x="26" y="0"/>
                  </a:lnTo>
                  <a:lnTo>
                    <a:pt x="25" y="56"/>
                  </a:lnTo>
                  <a:lnTo>
                    <a:pt x="0" y="59"/>
                  </a:lnTo>
                  <a:lnTo>
                    <a:pt x="0" y="3"/>
                  </a:lnTo>
                  <a:lnTo>
                    <a:pt x="1" y="1"/>
                  </a:lnTo>
                </a:path>
              </a:pathLst>
            </a:custGeom>
            <a:solidFill>
              <a:srgbClr val="49C24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92" name="Freeform 292"/>
            <p:cNvSpPr>
              <a:spLocks/>
            </p:cNvSpPr>
            <p:nvPr/>
          </p:nvSpPr>
          <p:spPr bwMode="auto">
            <a:xfrm>
              <a:off x="2172" y="2451"/>
              <a:ext cx="25" cy="5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4" y="0"/>
                </a:cxn>
                <a:cxn ang="0">
                  <a:pos x="23" y="55"/>
                </a:cxn>
                <a:cxn ang="0">
                  <a:pos x="0" y="58"/>
                </a:cxn>
                <a:cxn ang="0">
                  <a:pos x="0" y="1"/>
                </a:cxn>
              </a:cxnLst>
              <a:rect l="0" t="0" r="r" b="b"/>
              <a:pathLst>
                <a:path w="25" h="59">
                  <a:moveTo>
                    <a:pt x="0" y="1"/>
                  </a:moveTo>
                  <a:lnTo>
                    <a:pt x="24" y="0"/>
                  </a:lnTo>
                  <a:lnTo>
                    <a:pt x="23" y="55"/>
                  </a:lnTo>
                  <a:lnTo>
                    <a:pt x="0" y="58"/>
                  </a:lnTo>
                  <a:lnTo>
                    <a:pt x="0" y="1"/>
                  </a:lnTo>
                </a:path>
              </a:pathLst>
            </a:custGeom>
            <a:solidFill>
              <a:srgbClr val="49C24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93" name="Freeform 293"/>
            <p:cNvSpPr>
              <a:spLocks/>
            </p:cNvSpPr>
            <p:nvPr/>
          </p:nvSpPr>
          <p:spPr bwMode="auto">
            <a:xfrm>
              <a:off x="2077" y="2501"/>
              <a:ext cx="213" cy="32"/>
            </a:xfrm>
            <a:custGeom>
              <a:avLst/>
              <a:gdLst/>
              <a:ahLst/>
              <a:cxnLst>
                <a:cxn ang="0">
                  <a:pos x="12" y="31"/>
                </a:cxn>
                <a:cxn ang="0">
                  <a:pos x="212" y="13"/>
                </a:cxn>
                <a:cxn ang="0">
                  <a:pos x="177" y="0"/>
                </a:cxn>
                <a:cxn ang="0">
                  <a:pos x="0" y="15"/>
                </a:cxn>
                <a:cxn ang="0">
                  <a:pos x="10" y="25"/>
                </a:cxn>
                <a:cxn ang="0">
                  <a:pos x="12" y="31"/>
                </a:cxn>
              </a:cxnLst>
              <a:rect l="0" t="0" r="r" b="b"/>
              <a:pathLst>
                <a:path w="213" h="32">
                  <a:moveTo>
                    <a:pt x="12" y="31"/>
                  </a:moveTo>
                  <a:lnTo>
                    <a:pt x="212" y="13"/>
                  </a:lnTo>
                  <a:lnTo>
                    <a:pt x="177" y="0"/>
                  </a:lnTo>
                  <a:lnTo>
                    <a:pt x="0" y="15"/>
                  </a:lnTo>
                  <a:lnTo>
                    <a:pt x="10" y="25"/>
                  </a:lnTo>
                  <a:lnTo>
                    <a:pt x="12" y="31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94" name="Freeform 294"/>
            <p:cNvSpPr>
              <a:spLocks/>
            </p:cNvSpPr>
            <p:nvPr/>
          </p:nvSpPr>
          <p:spPr bwMode="auto">
            <a:xfrm>
              <a:off x="2095" y="2542"/>
              <a:ext cx="237" cy="4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11" y="0"/>
                </a:cxn>
                <a:cxn ang="0">
                  <a:pos x="236" y="15"/>
                </a:cxn>
                <a:cxn ang="0">
                  <a:pos x="5" y="43"/>
                </a:cxn>
                <a:cxn ang="0">
                  <a:pos x="0" y="21"/>
                </a:cxn>
              </a:cxnLst>
              <a:rect l="0" t="0" r="r" b="b"/>
              <a:pathLst>
                <a:path w="237" h="44">
                  <a:moveTo>
                    <a:pt x="0" y="21"/>
                  </a:moveTo>
                  <a:lnTo>
                    <a:pt x="211" y="0"/>
                  </a:lnTo>
                  <a:lnTo>
                    <a:pt x="236" y="15"/>
                  </a:lnTo>
                  <a:lnTo>
                    <a:pt x="5" y="43"/>
                  </a:lnTo>
                  <a:lnTo>
                    <a:pt x="0" y="21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95" name="Freeform 295"/>
            <p:cNvSpPr>
              <a:spLocks/>
            </p:cNvSpPr>
            <p:nvPr/>
          </p:nvSpPr>
          <p:spPr bwMode="auto">
            <a:xfrm>
              <a:off x="2093" y="2527"/>
              <a:ext cx="207" cy="25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00" y="0"/>
                </a:cxn>
                <a:cxn ang="0">
                  <a:pos x="206" y="3"/>
                </a:cxn>
                <a:cxn ang="0">
                  <a:pos x="1" y="24"/>
                </a:cxn>
                <a:cxn ang="0">
                  <a:pos x="0" y="19"/>
                </a:cxn>
              </a:cxnLst>
              <a:rect l="0" t="0" r="r" b="b"/>
              <a:pathLst>
                <a:path w="207" h="25">
                  <a:moveTo>
                    <a:pt x="0" y="19"/>
                  </a:moveTo>
                  <a:lnTo>
                    <a:pt x="200" y="0"/>
                  </a:lnTo>
                  <a:lnTo>
                    <a:pt x="206" y="3"/>
                  </a:lnTo>
                  <a:lnTo>
                    <a:pt x="1" y="24"/>
                  </a:lnTo>
                  <a:lnTo>
                    <a:pt x="0" y="19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96" name="Freeform 296"/>
            <p:cNvSpPr>
              <a:spLocks/>
            </p:cNvSpPr>
            <p:nvPr/>
          </p:nvSpPr>
          <p:spPr bwMode="auto">
            <a:xfrm>
              <a:off x="2088" y="2518"/>
              <a:ext cx="206" cy="2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00" y="0"/>
                </a:cxn>
                <a:cxn ang="0">
                  <a:pos x="205" y="3"/>
                </a:cxn>
                <a:cxn ang="0">
                  <a:pos x="4" y="24"/>
                </a:cxn>
                <a:cxn ang="0">
                  <a:pos x="0" y="18"/>
                </a:cxn>
              </a:cxnLst>
              <a:rect l="0" t="0" r="r" b="b"/>
              <a:pathLst>
                <a:path w="206" h="25">
                  <a:moveTo>
                    <a:pt x="0" y="18"/>
                  </a:moveTo>
                  <a:lnTo>
                    <a:pt x="200" y="0"/>
                  </a:lnTo>
                  <a:lnTo>
                    <a:pt x="205" y="3"/>
                  </a:lnTo>
                  <a:lnTo>
                    <a:pt x="4" y="24"/>
                  </a:lnTo>
                  <a:lnTo>
                    <a:pt x="0" y="18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97" name="Freeform 297"/>
            <p:cNvSpPr>
              <a:spLocks/>
            </p:cNvSpPr>
            <p:nvPr/>
          </p:nvSpPr>
          <p:spPr bwMode="auto">
            <a:xfrm>
              <a:off x="1997" y="2338"/>
              <a:ext cx="71" cy="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70" y="44"/>
                </a:cxn>
                <a:cxn ang="0">
                  <a:pos x="69" y="40"/>
                </a:cxn>
                <a:cxn ang="0">
                  <a:pos x="0" y="0"/>
                </a:cxn>
              </a:cxnLst>
              <a:rect l="0" t="0" r="r" b="b"/>
              <a:pathLst>
                <a:path w="71" h="45">
                  <a:moveTo>
                    <a:pt x="0" y="0"/>
                  </a:moveTo>
                  <a:lnTo>
                    <a:pt x="0" y="4"/>
                  </a:lnTo>
                  <a:lnTo>
                    <a:pt x="70" y="44"/>
                  </a:lnTo>
                  <a:lnTo>
                    <a:pt x="69" y="40"/>
                  </a:lnTo>
                  <a:lnTo>
                    <a:pt x="0" y="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98" name="Freeform 298"/>
            <p:cNvSpPr>
              <a:spLocks/>
            </p:cNvSpPr>
            <p:nvPr/>
          </p:nvSpPr>
          <p:spPr bwMode="auto">
            <a:xfrm>
              <a:off x="2095" y="2533"/>
              <a:ext cx="211" cy="27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04" y="0"/>
                </a:cxn>
                <a:cxn ang="0">
                  <a:pos x="210" y="4"/>
                </a:cxn>
                <a:cxn ang="0">
                  <a:pos x="1" y="26"/>
                </a:cxn>
                <a:cxn ang="0">
                  <a:pos x="0" y="21"/>
                </a:cxn>
              </a:cxnLst>
              <a:rect l="0" t="0" r="r" b="b"/>
              <a:pathLst>
                <a:path w="211" h="27">
                  <a:moveTo>
                    <a:pt x="0" y="21"/>
                  </a:moveTo>
                  <a:lnTo>
                    <a:pt x="204" y="0"/>
                  </a:lnTo>
                  <a:lnTo>
                    <a:pt x="210" y="4"/>
                  </a:lnTo>
                  <a:lnTo>
                    <a:pt x="1" y="26"/>
                  </a:lnTo>
                  <a:lnTo>
                    <a:pt x="0" y="21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499" name="Freeform 299"/>
            <p:cNvSpPr>
              <a:spLocks/>
            </p:cNvSpPr>
            <p:nvPr/>
          </p:nvSpPr>
          <p:spPr bwMode="auto">
            <a:xfrm>
              <a:off x="2062" y="2313"/>
              <a:ext cx="225" cy="47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112" y="0"/>
                </a:cxn>
                <a:cxn ang="0">
                  <a:pos x="224" y="32"/>
                </a:cxn>
                <a:cxn ang="0">
                  <a:pos x="216" y="33"/>
                </a:cxn>
                <a:cxn ang="0">
                  <a:pos x="0" y="46"/>
                </a:cxn>
              </a:cxnLst>
              <a:rect l="0" t="0" r="r" b="b"/>
              <a:pathLst>
                <a:path w="225" h="47">
                  <a:moveTo>
                    <a:pt x="0" y="46"/>
                  </a:moveTo>
                  <a:lnTo>
                    <a:pt x="112" y="0"/>
                  </a:lnTo>
                  <a:lnTo>
                    <a:pt x="224" y="32"/>
                  </a:lnTo>
                  <a:lnTo>
                    <a:pt x="216" y="33"/>
                  </a:lnTo>
                  <a:lnTo>
                    <a:pt x="0" y="46"/>
                  </a:lnTo>
                </a:path>
              </a:pathLst>
            </a:custGeom>
            <a:solidFill>
              <a:srgbClr val="CAEDC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00" name="Freeform 300"/>
            <p:cNvSpPr>
              <a:spLocks/>
            </p:cNvSpPr>
            <p:nvPr/>
          </p:nvSpPr>
          <p:spPr bwMode="auto">
            <a:xfrm>
              <a:off x="2067" y="2345"/>
              <a:ext cx="220" cy="19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8"/>
                </a:cxn>
                <a:cxn ang="0">
                  <a:pos x="219" y="3"/>
                </a:cxn>
                <a:cxn ang="0">
                  <a:pos x="219" y="0"/>
                </a:cxn>
                <a:cxn ang="0">
                  <a:pos x="0" y="12"/>
                </a:cxn>
              </a:cxnLst>
              <a:rect l="0" t="0" r="r" b="b"/>
              <a:pathLst>
                <a:path w="220" h="19">
                  <a:moveTo>
                    <a:pt x="0" y="12"/>
                  </a:moveTo>
                  <a:lnTo>
                    <a:pt x="0" y="18"/>
                  </a:lnTo>
                  <a:lnTo>
                    <a:pt x="219" y="3"/>
                  </a:lnTo>
                  <a:lnTo>
                    <a:pt x="219" y="0"/>
                  </a:lnTo>
                  <a:lnTo>
                    <a:pt x="0" y="12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01" name="Freeform 301"/>
            <p:cNvSpPr>
              <a:spLocks/>
            </p:cNvSpPr>
            <p:nvPr/>
          </p:nvSpPr>
          <p:spPr bwMode="auto">
            <a:xfrm>
              <a:off x="1997" y="2322"/>
              <a:ext cx="70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69" y="41"/>
                </a:cxn>
                <a:cxn ang="0">
                  <a:pos x="69" y="35"/>
                </a:cxn>
                <a:cxn ang="0">
                  <a:pos x="0" y="0"/>
                </a:cxn>
              </a:cxnLst>
              <a:rect l="0" t="0" r="r" b="b"/>
              <a:pathLst>
                <a:path w="70" h="42">
                  <a:moveTo>
                    <a:pt x="0" y="0"/>
                  </a:moveTo>
                  <a:lnTo>
                    <a:pt x="0" y="2"/>
                  </a:lnTo>
                  <a:lnTo>
                    <a:pt x="69" y="41"/>
                  </a:lnTo>
                  <a:lnTo>
                    <a:pt x="69" y="35"/>
                  </a:lnTo>
                  <a:lnTo>
                    <a:pt x="0" y="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02" name="Freeform 302"/>
            <p:cNvSpPr>
              <a:spLocks/>
            </p:cNvSpPr>
            <p:nvPr/>
          </p:nvSpPr>
          <p:spPr bwMode="auto">
            <a:xfrm>
              <a:off x="2096" y="2515"/>
              <a:ext cx="23" cy="17"/>
            </a:xfrm>
            <a:custGeom>
              <a:avLst/>
              <a:gdLst/>
              <a:ahLst/>
              <a:cxnLst>
                <a:cxn ang="0">
                  <a:pos x="11" y="16"/>
                </a:cxn>
                <a:cxn ang="0">
                  <a:pos x="13" y="16"/>
                </a:cxn>
                <a:cxn ang="0">
                  <a:pos x="15" y="15"/>
                </a:cxn>
                <a:cxn ang="0">
                  <a:pos x="17" y="14"/>
                </a:cxn>
                <a:cxn ang="0">
                  <a:pos x="18" y="13"/>
                </a:cxn>
                <a:cxn ang="0">
                  <a:pos x="19" y="12"/>
                </a:cxn>
                <a:cxn ang="0">
                  <a:pos x="21" y="10"/>
                </a:cxn>
                <a:cxn ang="0">
                  <a:pos x="21" y="9"/>
                </a:cxn>
                <a:cxn ang="0">
                  <a:pos x="22" y="7"/>
                </a:cxn>
                <a:cxn ang="0">
                  <a:pos x="21" y="5"/>
                </a:cxn>
                <a:cxn ang="0">
                  <a:pos x="21" y="4"/>
                </a:cxn>
                <a:cxn ang="0">
                  <a:pos x="19" y="3"/>
                </a:cxn>
                <a:cxn ang="0">
                  <a:pos x="18" y="2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8" y="16"/>
                </a:cxn>
                <a:cxn ang="0">
                  <a:pos x="11" y="16"/>
                </a:cxn>
              </a:cxnLst>
              <a:rect l="0" t="0" r="r" b="b"/>
              <a:pathLst>
                <a:path w="23" h="17">
                  <a:moveTo>
                    <a:pt x="11" y="16"/>
                  </a:moveTo>
                  <a:lnTo>
                    <a:pt x="13" y="16"/>
                  </a:lnTo>
                  <a:lnTo>
                    <a:pt x="15" y="15"/>
                  </a:lnTo>
                  <a:lnTo>
                    <a:pt x="17" y="14"/>
                  </a:lnTo>
                  <a:lnTo>
                    <a:pt x="18" y="13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1" y="9"/>
                  </a:lnTo>
                  <a:lnTo>
                    <a:pt x="22" y="7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19" y="3"/>
                  </a:lnTo>
                  <a:lnTo>
                    <a:pt x="18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3" y="14"/>
                  </a:lnTo>
                  <a:lnTo>
                    <a:pt x="4" y="15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1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03" name="Freeform 303"/>
            <p:cNvSpPr>
              <a:spLocks/>
            </p:cNvSpPr>
            <p:nvPr/>
          </p:nvSpPr>
          <p:spPr bwMode="auto">
            <a:xfrm>
              <a:off x="2096" y="2390"/>
              <a:ext cx="23" cy="132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1" y="130"/>
                </a:cxn>
                <a:cxn ang="0">
                  <a:pos x="0" y="131"/>
                </a:cxn>
                <a:cxn ang="0">
                  <a:pos x="0" y="0"/>
                </a:cxn>
                <a:cxn ang="0">
                  <a:pos x="22" y="0"/>
                </a:cxn>
              </a:cxnLst>
              <a:rect l="0" t="0" r="r" b="b"/>
              <a:pathLst>
                <a:path w="23" h="132">
                  <a:moveTo>
                    <a:pt x="22" y="0"/>
                  </a:moveTo>
                  <a:lnTo>
                    <a:pt x="21" y="130"/>
                  </a:lnTo>
                  <a:lnTo>
                    <a:pt x="0" y="131"/>
                  </a:lnTo>
                  <a:lnTo>
                    <a:pt x="0" y="0"/>
                  </a:lnTo>
                  <a:lnTo>
                    <a:pt x="22" y="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04" name="Freeform 304"/>
            <p:cNvSpPr>
              <a:spLocks/>
            </p:cNvSpPr>
            <p:nvPr/>
          </p:nvSpPr>
          <p:spPr bwMode="auto">
            <a:xfrm>
              <a:off x="2097" y="2378"/>
              <a:ext cx="22" cy="17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14"/>
                </a:cxn>
                <a:cxn ang="0">
                  <a:pos x="0" y="16"/>
                </a:cxn>
                <a:cxn ang="0">
                  <a:pos x="0" y="1"/>
                </a:cxn>
                <a:cxn ang="0">
                  <a:pos x="21" y="0"/>
                </a:cxn>
              </a:cxnLst>
              <a:rect l="0" t="0" r="r" b="b"/>
              <a:pathLst>
                <a:path w="22" h="17">
                  <a:moveTo>
                    <a:pt x="21" y="0"/>
                  </a:moveTo>
                  <a:lnTo>
                    <a:pt x="21" y="14"/>
                  </a:lnTo>
                  <a:lnTo>
                    <a:pt x="0" y="16"/>
                  </a:lnTo>
                  <a:lnTo>
                    <a:pt x="0" y="1"/>
                  </a:lnTo>
                  <a:lnTo>
                    <a:pt x="21" y="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05" name="Freeform 305"/>
            <p:cNvSpPr>
              <a:spLocks/>
            </p:cNvSpPr>
            <p:nvPr/>
          </p:nvSpPr>
          <p:spPr bwMode="auto">
            <a:xfrm>
              <a:off x="2091" y="2378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5"/>
                </a:cxn>
                <a:cxn ang="0">
                  <a:pos x="11" y="15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1"/>
                </a:cxn>
                <a:cxn ang="0">
                  <a:pos x="15" y="11"/>
                </a:cxn>
                <a:cxn ang="0">
                  <a:pos x="16" y="9"/>
                </a:cxn>
                <a:cxn ang="0">
                  <a:pos x="16" y="7"/>
                </a:cxn>
                <a:cxn ang="0">
                  <a:pos x="16" y="6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5"/>
                  </a:lnTo>
                  <a:lnTo>
                    <a:pt x="11" y="15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5" y="11"/>
                  </a:lnTo>
                  <a:lnTo>
                    <a:pt x="16" y="9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1" y="12"/>
                  </a:lnTo>
                  <a:lnTo>
                    <a:pt x="2" y="13"/>
                  </a:lnTo>
                  <a:lnTo>
                    <a:pt x="3" y="14"/>
                  </a:lnTo>
                  <a:lnTo>
                    <a:pt x="4" y="15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06" name="Freeform 306"/>
            <p:cNvSpPr>
              <a:spLocks/>
            </p:cNvSpPr>
            <p:nvPr/>
          </p:nvSpPr>
          <p:spPr bwMode="auto">
            <a:xfrm>
              <a:off x="2113" y="2377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6"/>
                </a:cxn>
                <a:cxn ang="0">
                  <a:pos x="11" y="15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2"/>
                </a:cxn>
                <a:cxn ang="0">
                  <a:pos x="15" y="10"/>
                </a:cxn>
                <a:cxn ang="0">
                  <a:pos x="16" y="9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6"/>
                  </a:lnTo>
                  <a:lnTo>
                    <a:pt x="11" y="15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5" y="10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3"/>
                  </a:lnTo>
                  <a:lnTo>
                    <a:pt x="3" y="14"/>
                  </a:lnTo>
                  <a:lnTo>
                    <a:pt x="4" y="15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07" name="Freeform 307"/>
            <p:cNvSpPr>
              <a:spLocks/>
            </p:cNvSpPr>
            <p:nvPr/>
          </p:nvSpPr>
          <p:spPr bwMode="auto">
            <a:xfrm>
              <a:off x="2093" y="2379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10" y="16"/>
                </a:cxn>
                <a:cxn ang="0">
                  <a:pos x="11" y="16"/>
                </a:cxn>
                <a:cxn ang="0">
                  <a:pos x="13" y="15"/>
                </a:cxn>
                <a:cxn ang="0">
                  <a:pos x="14" y="14"/>
                </a:cxn>
                <a:cxn ang="0">
                  <a:pos x="15" y="13"/>
                </a:cxn>
                <a:cxn ang="0">
                  <a:pos x="16" y="11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6" y="6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5"/>
                </a:cxn>
                <a:cxn ang="0">
                  <a:pos x="4" y="16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10" y="16"/>
                  </a:lnTo>
                  <a:lnTo>
                    <a:pt x="11" y="16"/>
                  </a:lnTo>
                  <a:lnTo>
                    <a:pt x="13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5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08" name="Freeform 308"/>
            <p:cNvSpPr>
              <a:spLocks/>
            </p:cNvSpPr>
            <p:nvPr/>
          </p:nvSpPr>
          <p:spPr bwMode="auto">
            <a:xfrm>
              <a:off x="2094" y="2381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1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6" y="7"/>
                </a:cxn>
                <a:cxn ang="0">
                  <a:pos x="14" y="5"/>
                </a:cxn>
                <a:cxn ang="0">
                  <a:pos x="14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2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6" y="7"/>
                  </a:lnTo>
                  <a:lnTo>
                    <a:pt x="14" y="5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2" y="13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09" name="Freeform 309"/>
            <p:cNvSpPr>
              <a:spLocks/>
            </p:cNvSpPr>
            <p:nvPr/>
          </p:nvSpPr>
          <p:spPr bwMode="auto">
            <a:xfrm>
              <a:off x="2114" y="2379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10" y="16"/>
                </a:cxn>
                <a:cxn ang="0">
                  <a:pos x="11" y="15"/>
                </a:cxn>
                <a:cxn ang="0">
                  <a:pos x="13" y="14"/>
                </a:cxn>
                <a:cxn ang="0">
                  <a:pos x="14" y="13"/>
                </a:cxn>
                <a:cxn ang="0">
                  <a:pos x="15" y="12"/>
                </a:cxn>
                <a:cxn ang="0">
                  <a:pos x="16" y="11"/>
                </a:cxn>
                <a:cxn ang="0">
                  <a:pos x="16" y="9"/>
                </a:cxn>
                <a:cxn ang="0">
                  <a:pos x="16" y="7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5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10" y="16"/>
                  </a:lnTo>
                  <a:lnTo>
                    <a:pt x="11" y="15"/>
                  </a:lnTo>
                  <a:lnTo>
                    <a:pt x="13" y="14"/>
                  </a:lnTo>
                  <a:lnTo>
                    <a:pt x="14" y="13"/>
                  </a:lnTo>
                  <a:lnTo>
                    <a:pt x="15" y="1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10" name="Freeform 310"/>
            <p:cNvSpPr>
              <a:spLocks/>
            </p:cNvSpPr>
            <p:nvPr/>
          </p:nvSpPr>
          <p:spPr bwMode="auto">
            <a:xfrm>
              <a:off x="2115" y="2380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6"/>
                </a:cxn>
                <a:cxn ang="0">
                  <a:pos x="10" y="16"/>
                </a:cxn>
                <a:cxn ang="0">
                  <a:pos x="12" y="14"/>
                </a:cxn>
                <a:cxn ang="0">
                  <a:pos x="13" y="14"/>
                </a:cxn>
                <a:cxn ang="0">
                  <a:pos x="14" y="13"/>
                </a:cxn>
                <a:cxn ang="0">
                  <a:pos x="14" y="11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4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1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6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3" y="14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6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4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2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11" name="Freeform 311"/>
            <p:cNvSpPr>
              <a:spLocks/>
            </p:cNvSpPr>
            <p:nvPr/>
          </p:nvSpPr>
          <p:spPr bwMode="auto">
            <a:xfrm>
              <a:off x="2222" y="2506"/>
              <a:ext cx="23" cy="17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3" y="16"/>
                </a:cxn>
                <a:cxn ang="0">
                  <a:pos x="15" y="15"/>
                </a:cxn>
                <a:cxn ang="0">
                  <a:pos x="17" y="14"/>
                </a:cxn>
                <a:cxn ang="0">
                  <a:pos x="18" y="13"/>
                </a:cxn>
                <a:cxn ang="0">
                  <a:pos x="20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2" y="7"/>
                </a:cxn>
                <a:cxn ang="0">
                  <a:pos x="21" y="5"/>
                </a:cxn>
                <a:cxn ang="0">
                  <a:pos x="21" y="4"/>
                </a:cxn>
                <a:cxn ang="0">
                  <a:pos x="20" y="3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2"/>
                </a:cxn>
                <a:cxn ang="0">
                  <a:pos x="3" y="14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8" y="16"/>
                </a:cxn>
                <a:cxn ang="0">
                  <a:pos x="10" y="16"/>
                </a:cxn>
              </a:cxnLst>
              <a:rect l="0" t="0" r="r" b="b"/>
              <a:pathLst>
                <a:path w="23" h="17">
                  <a:moveTo>
                    <a:pt x="10" y="16"/>
                  </a:moveTo>
                  <a:lnTo>
                    <a:pt x="13" y="16"/>
                  </a:lnTo>
                  <a:lnTo>
                    <a:pt x="15" y="15"/>
                  </a:lnTo>
                  <a:lnTo>
                    <a:pt x="17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2" y="7"/>
                  </a:lnTo>
                  <a:lnTo>
                    <a:pt x="21" y="5"/>
                  </a:lnTo>
                  <a:lnTo>
                    <a:pt x="21" y="4"/>
                  </a:lnTo>
                  <a:lnTo>
                    <a:pt x="20" y="3"/>
                  </a:lnTo>
                  <a:lnTo>
                    <a:pt x="18" y="1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3" y="14"/>
                  </a:lnTo>
                  <a:lnTo>
                    <a:pt x="4" y="15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0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12" name="Freeform 312"/>
            <p:cNvSpPr>
              <a:spLocks/>
            </p:cNvSpPr>
            <p:nvPr/>
          </p:nvSpPr>
          <p:spPr bwMode="auto">
            <a:xfrm>
              <a:off x="2221" y="2381"/>
              <a:ext cx="24" cy="13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2" y="130"/>
                </a:cxn>
                <a:cxn ang="0">
                  <a:pos x="0" y="131"/>
                </a:cxn>
                <a:cxn ang="0">
                  <a:pos x="0" y="0"/>
                </a:cxn>
                <a:cxn ang="0">
                  <a:pos x="23" y="0"/>
                </a:cxn>
              </a:cxnLst>
              <a:rect l="0" t="0" r="r" b="b"/>
              <a:pathLst>
                <a:path w="24" h="132">
                  <a:moveTo>
                    <a:pt x="23" y="0"/>
                  </a:moveTo>
                  <a:lnTo>
                    <a:pt x="22" y="130"/>
                  </a:lnTo>
                  <a:lnTo>
                    <a:pt x="0" y="131"/>
                  </a:lnTo>
                  <a:lnTo>
                    <a:pt x="0" y="0"/>
                  </a:lnTo>
                  <a:lnTo>
                    <a:pt x="23" y="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13" name="Freeform 313"/>
            <p:cNvSpPr>
              <a:spLocks/>
            </p:cNvSpPr>
            <p:nvPr/>
          </p:nvSpPr>
          <p:spPr bwMode="auto">
            <a:xfrm>
              <a:off x="2222" y="2369"/>
              <a:ext cx="23" cy="1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14"/>
                </a:cxn>
                <a:cxn ang="0">
                  <a:pos x="0" y="16"/>
                </a:cxn>
                <a:cxn ang="0">
                  <a:pos x="0" y="1"/>
                </a:cxn>
                <a:cxn ang="0">
                  <a:pos x="22" y="0"/>
                </a:cxn>
              </a:cxnLst>
              <a:rect l="0" t="0" r="r" b="b"/>
              <a:pathLst>
                <a:path w="23" h="17">
                  <a:moveTo>
                    <a:pt x="22" y="0"/>
                  </a:moveTo>
                  <a:lnTo>
                    <a:pt x="22" y="14"/>
                  </a:lnTo>
                  <a:lnTo>
                    <a:pt x="0" y="16"/>
                  </a:lnTo>
                  <a:lnTo>
                    <a:pt x="0" y="1"/>
                  </a:lnTo>
                  <a:lnTo>
                    <a:pt x="22" y="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14" name="Freeform 314"/>
            <p:cNvSpPr>
              <a:spLocks/>
            </p:cNvSpPr>
            <p:nvPr/>
          </p:nvSpPr>
          <p:spPr bwMode="auto">
            <a:xfrm>
              <a:off x="2216" y="2369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5"/>
                </a:cxn>
                <a:cxn ang="0">
                  <a:pos x="11" y="15"/>
                </a:cxn>
                <a:cxn ang="0">
                  <a:pos x="12" y="13"/>
                </a:cxn>
                <a:cxn ang="0">
                  <a:pos x="13" y="13"/>
                </a:cxn>
                <a:cxn ang="0">
                  <a:pos x="14" y="11"/>
                </a:cxn>
                <a:cxn ang="0">
                  <a:pos x="15" y="10"/>
                </a:cxn>
                <a:cxn ang="0">
                  <a:pos x="15" y="9"/>
                </a:cxn>
                <a:cxn ang="0">
                  <a:pos x="16" y="7"/>
                </a:cxn>
                <a:cxn ang="0">
                  <a:pos x="15" y="6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4" y="15"/>
                </a:cxn>
                <a:cxn ang="0">
                  <a:pos x="6" y="15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5"/>
                  </a:lnTo>
                  <a:lnTo>
                    <a:pt x="11" y="15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1" y="12"/>
                  </a:lnTo>
                  <a:lnTo>
                    <a:pt x="2" y="13"/>
                  </a:lnTo>
                  <a:lnTo>
                    <a:pt x="3" y="14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15" name="Freeform 315"/>
            <p:cNvSpPr>
              <a:spLocks/>
            </p:cNvSpPr>
            <p:nvPr/>
          </p:nvSpPr>
          <p:spPr bwMode="auto">
            <a:xfrm>
              <a:off x="2239" y="2368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6"/>
                </a:cxn>
                <a:cxn ang="0">
                  <a:pos x="11" y="15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2"/>
                </a:cxn>
                <a:cxn ang="0">
                  <a:pos x="15" y="10"/>
                </a:cxn>
                <a:cxn ang="0">
                  <a:pos x="15" y="9"/>
                </a:cxn>
                <a:cxn ang="0">
                  <a:pos x="16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3"/>
                </a:cxn>
                <a:cxn ang="0">
                  <a:pos x="4" y="14"/>
                </a:cxn>
                <a:cxn ang="0">
                  <a:pos x="5" y="15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6"/>
                  </a:lnTo>
                  <a:lnTo>
                    <a:pt x="11" y="15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6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1" y="12"/>
                  </a:lnTo>
                  <a:lnTo>
                    <a:pt x="2" y="13"/>
                  </a:lnTo>
                  <a:lnTo>
                    <a:pt x="4" y="14"/>
                  </a:lnTo>
                  <a:lnTo>
                    <a:pt x="5" y="15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16" name="Freeform 316"/>
            <p:cNvSpPr>
              <a:spLocks/>
            </p:cNvSpPr>
            <p:nvPr/>
          </p:nvSpPr>
          <p:spPr bwMode="auto">
            <a:xfrm>
              <a:off x="2218" y="2370"/>
              <a:ext cx="17" cy="17"/>
            </a:xfrm>
            <a:custGeom>
              <a:avLst/>
              <a:gdLst/>
              <a:ahLst/>
              <a:cxnLst>
                <a:cxn ang="0">
                  <a:pos x="7" y="16"/>
                </a:cxn>
                <a:cxn ang="0">
                  <a:pos x="9" y="16"/>
                </a:cxn>
                <a:cxn ang="0">
                  <a:pos x="10" y="16"/>
                </a:cxn>
                <a:cxn ang="0">
                  <a:pos x="12" y="15"/>
                </a:cxn>
                <a:cxn ang="0">
                  <a:pos x="13" y="14"/>
                </a:cxn>
                <a:cxn ang="0">
                  <a:pos x="14" y="12"/>
                </a:cxn>
                <a:cxn ang="0">
                  <a:pos x="15" y="11"/>
                </a:cxn>
                <a:cxn ang="0">
                  <a:pos x="15" y="10"/>
                </a:cxn>
                <a:cxn ang="0">
                  <a:pos x="16" y="8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2" y="15"/>
                </a:cxn>
                <a:cxn ang="0">
                  <a:pos x="4" y="16"/>
                </a:cxn>
                <a:cxn ang="0">
                  <a:pos x="5" y="16"/>
                </a:cxn>
                <a:cxn ang="0">
                  <a:pos x="7" y="16"/>
                </a:cxn>
              </a:cxnLst>
              <a:rect l="0" t="0" r="r" b="b"/>
              <a:pathLst>
                <a:path w="17" h="17">
                  <a:moveTo>
                    <a:pt x="7" y="16"/>
                  </a:moveTo>
                  <a:lnTo>
                    <a:pt x="9" y="16"/>
                  </a:lnTo>
                  <a:lnTo>
                    <a:pt x="10" y="16"/>
                  </a:lnTo>
                  <a:lnTo>
                    <a:pt x="12" y="15"/>
                  </a:lnTo>
                  <a:lnTo>
                    <a:pt x="13" y="14"/>
                  </a:lnTo>
                  <a:lnTo>
                    <a:pt x="14" y="12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2" y="15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7" y="16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17" name="Freeform 317"/>
            <p:cNvSpPr>
              <a:spLocks/>
            </p:cNvSpPr>
            <p:nvPr/>
          </p:nvSpPr>
          <p:spPr bwMode="auto">
            <a:xfrm>
              <a:off x="2219" y="2372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1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6" y="7"/>
                </a:cxn>
                <a:cxn ang="0">
                  <a:pos x="16" y="5"/>
                </a:cxn>
                <a:cxn ang="0">
                  <a:pos x="14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1" y="8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2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7"/>
                  </a:lnTo>
                  <a:lnTo>
                    <a:pt x="1" y="8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2" y="13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18" name="Freeform 318"/>
            <p:cNvSpPr>
              <a:spLocks/>
            </p:cNvSpPr>
            <p:nvPr/>
          </p:nvSpPr>
          <p:spPr bwMode="auto">
            <a:xfrm>
              <a:off x="2239" y="2370"/>
              <a:ext cx="17" cy="17"/>
            </a:xfrm>
            <a:custGeom>
              <a:avLst/>
              <a:gdLst/>
              <a:ahLst/>
              <a:cxnLst>
                <a:cxn ang="0">
                  <a:pos x="7" y="16"/>
                </a:cxn>
                <a:cxn ang="0">
                  <a:pos x="9" y="16"/>
                </a:cxn>
                <a:cxn ang="0">
                  <a:pos x="10" y="15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2"/>
                </a:cxn>
                <a:cxn ang="0">
                  <a:pos x="15" y="11"/>
                </a:cxn>
                <a:cxn ang="0">
                  <a:pos x="15" y="9"/>
                </a:cxn>
                <a:cxn ang="0">
                  <a:pos x="16" y="7"/>
                </a:cxn>
                <a:cxn ang="0">
                  <a:pos x="15" y="6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5"/>
                </a:cxn>
                <a:cxn ang="0">
                  <a:pos x="4" y="15"/>
                </a:cxn>
                <a:cxn ang="0">
                  <a:pos x="5" y="16"/>
                </a:cxn>
                <a:cxn ang="0">
                  <a:pos x="7" y="16"/>
                </a:cxn>
              </a:cxnLst>
              <a:rect l="0" t="0" r="r" b="b"/>
              <a:pathLst>
                <a:path w="17" h="17">
                  <a:moveTo>
                    <a:pt x="7" y="16"/>
                  </a:moveTo>
                  <a:lnTo>
                    <a:pt x="9" y="16"/>
                  </a:lnTo>
                  <a:lnTo>
                    <a:pt x="10" y="15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2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5" y="16"/>
                  </a:lnTo>
                  <a:lnTo>
                    <a:pt x="7" y="16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19" name="Freeform 319"/>
            <p:cNvSpPr>
              <a:spLocks/>
            </p:cNvSpPr>
            <p:nvPr/>
          </p:nvSpPr>
          <p:spPr bwMode="auto">
            <a:xfrm>
              <a:off x="2241" y="2371"/>
              <a:ext cx="17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9" y="16"/>
                </a:cxn>
                <a:cxn ang="0">
                  <a:pos x="10" y="16"/>
                </a:cxn>
                <a:cxn ang="0">
                  <a:pos x="12" y="14"/>
                </a:cxn>
                <a:cxn ang="0">
                  <a:pos x="13" y="13"/>
                </a:cxn>
                <a:cxn ang="0">
                  <a:pos x="14" y="13"/>
                </a:cxn>
                <a:cxn ang="0">
                  <a:pos x="14" y="11"/>
                </a:cxn>
                <a:cxn ang="0">
                  <a:pos x="16" y="10"/>
                </a:cxn>
                <a:cxn ang="0">
                  <a:pos x="16" y="7"/>
                </a:cxn>
                <a:cxn ang="0">
                  <a:pos x="16" y="5"/>
                </a:cxn>
                <a:cxn ang="0">
                  <a:pos x="14" y="4"/>
                </a:cxn>
                <a:cxn ang="0">
                  <a:pos x="14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1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8" y="16"/>
                </a:cxn>
              </a:cxnLst>
              <a:rect l="0" t="0" r="r" b="b"/>
              <a:pathLst>
                <a:path w="17" h="17">
                  <a:moveTo>
                    <a:pt x="8" y="16"/>
                  </a:moveTo>
                  <a:lnTo>
                    <a:pt x="9" y="16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2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8" y="1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20" name="Freeform 320"/>
            <p:cNvSpPr>
              <a:spLocks/>
            </p:cNvSpPr>
            <p:nvPr/>
          </p:nvSpPr>
          <p:spPr bwMode="auto">
            <a:xfrm>
              <a:off x="2067" y="2362"/>
              <a:ext cx="221" cy="20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19"/>
                </a:cxn>
                <a:cxn ang="0">
                  <a:pos x="220" y="4"/>
                </a:cxn>
                <a:cxn ang="0">
                  <a:pos x="220" y="0"/>
                </a:cxn>
                <a:cxn ang="0">
                  <a:pos x="0" y="15"/>
                </a:cxn>
              </a:cxnLst>
              <a:rect l="0" t="0" r="r" b="b"/>
              <a:pathLst>
                <a:path w="221" h="20">
                  <a:moveTo>
                    <a:pt x="0" y="15"/>
                  </a:moveTo>
                  <a:lnTo>
                    <a:pt x="0" y="19"/>
                  </a:lnTo>
                  <a:lnTo>
                    <a:pt x="220" y="4"/>
                  </a:lnTo>
                  <a:lnTo>
                    <a:pt x="220" y="0"/>
                  </a:lnTo>
                  <a:lnTo>
                    <a:pt x="0" y="15"/>
                  </a:lnTo>
                </a:path>
              </a:pathLst>
            </a:custGeom>
            <a:solidFill>
              <a:srgbClr val="6CCE6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21" name="Freeform 321"/>
            <p:cNvSpPr>
              <a:spLocks/>
            </p:cNvSpPr>
            <p:nvPr/>
          </p:nvSpPr>
          <p:spPr bwMode="auto">
            <a:xfrm>
              <a:off x="2057" y="2508"/>
              <a:ext cx="47" cy="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0"/>
                </a:cxn>
                <a:cxn ang="0">
                  <a:pos x="35" y="71"/>
                </a:cxn>
                <a:cxn ang="0">
                  <a:pos x="37" y="79"/>
                </a:cxn>
                <a:cxn ang="0">
                  <a:pos x="46" y="79"/>
                </a:cxn>
                <a:cxn ang="0">
                  <a:pos x="43" y="69"/>
                </a:cxn>
                <a:cxn ang="0">
                  <a:pos x="31" y="19"/>
                </a:cxn>
                <a:cxn ang="0">
                  <a:pos x="8" y="0"/>
                </a:cxn>
                <a:cxn ang="0">
                  <a:pos x="0" y="0"/>
                </a:cxn>
              </a:cxnLst>
              <a:rect l="0" t="0" r="r" b="b"/>
              <a:pathLst>
                <a:path w="47" h="80">
                  <a:moveTo>
                    <a:pt x="0" y="0"/>
                  </a:moveTo>
                  <a:lnTo>
                    <a:pt x="23" y="20"/>
                  </a:lnTo>
                  <a:lnTo>
                    <a:pt x="35" y="71"/>
                  </a:lnTo>
                  <a:lnTo>
                    <a:pt x="37" y="79"/>
                  </a:lnTo>
                  <a:lnTo>
                    <a:pt x="46" y="79"/>
                  </a:lnTo>
                  <a:lnTo>
                    <a:pt x="43" y="69"/>
                  </a:lnTo>
                  <a:lnTo>
                    <a:pt x="31" y="19"/>
                  </a:lnTo>
                  <a:lnTo>
                    <a:pt x="8" y="0"/>
                  </a:lnTo>
                  <a:lnTo>
                    <a:pt x="0" y="0"/>
                  </a:lnTo>
                </a:path>
              </a:pathLst>
            </a:custGeom>
            <a:solidFill>
              <a:srgbClr val="8DD98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35522" name="Rectangle 322"/>
          <p:cNvSpPr>
            <a:spLocks noChangeArrowheads="1"/>
          </p:cNvSpPr>
          <p:nvPr/>
        </p:nvSpPr>
        <p:spPr bwMode="auto">
          <a:xfrm>
            <a:off x="2286000" y="3368824"/>
            <a:ext cx="996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聯絡電話</a:t>
            </a:r>
          </a:p>
        </p:txBody>
      </p:sp>
      <p:sp>
        <p:nvSpPr>
          <p:cNvPr id="435523" name="Rectangle 323"/>
          <p:cNvSpPr>
            <a:spLocks noChangeArrowheads="1"/>
          </p:cNvSpPr>
          <p:nvPr/>
        </p:nvSpPr>
        <p:spPr bwMode="auto">
          <a:xfrm>
            <a:off x="3657600" y="3368824"/>
            <a:ext cx="590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地址</a:t>
            </a:r>
          </a:p>
        </p:txBody>
      </p:sp>
      <p:sp>
        <p:nvSpPr>
          <p:cNvPr id="435524" name="Rectangle 324"/>
          <p:cNvSpPr>
            <a:spLocks noChangeArrowheads="1"/>
          </p:cNvSpPr>
          <p:nvPr/>
        </p:nvSpPr>
        <p:spPr bwMode="auto">
          <a:xfrm>
            <a:off x="5486400" y="3368824"/>
            <a:ext cx="996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付款方式</a:t>
            </a:r>
          </a:p>
        </p:txBody>
      </p:sp>
      <p:sp>
        <p:nvSpPr>
          <p:cNvPr id="435525" name="Rectangle 325"/>
          <p:cNvSpPr>
            <a:spLocks noChangeArrowheads="1"/>
          </p:cNvSpPr>
          <p:nvPr/>
        </p:nvSpPr>
        <p:spPr bwMode="auto">
          <a:xfrm>
            <a:off x="4495800" y="3368824"/>
            <a:ext cx="996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銀行帳號</a:t>
            </a:r>
          </a:p>
        </p:txBody>
      </p:sp>
      <p:sp>
        <p:nvSpPr>
          <p:cNvPr id="435526" name="Rectangle 326"/>
          <p:cNvSpPr>
            <a:spLocks noChangeArrowheads="1"/>
          </p:cNvSpPr>
          <p:nvPr/>
        </p:nvSpPr>
        <p:spPr bwMode="auto">
          <a:xfrm>
            <a:off x="6629400" y="3368824"/>
            <a:ext cx="79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聯絡人</a:t>
            </a:r>
          </a:p>
        </p:txBody>
      </p:sp>
      <p:sp>
        <p:nvSpPr>
          <p:cNvPr id="435527" name="Rectangle 327"/>
          <p:cNvSpPr>
            <a:spLocks noChangeArrowheads="1"/>
          </p:cNvSpPr>
          <p:nvPr/>
        </p:nvSpPr>
        <p:spPr bwMode="auto">
          <a:xfrm>
            <a:off x="1371600" y="4911824"/>
            <a:ext cx="996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業務用途</a:t>
            </a:r>
          </a:p>
        </p:txBody>
      </p:sp>
      <p:sp>
        <p:nvSpPr>
          <p:cNvPr id="435528" name="Rectangle 328"/>
          <p:cNvSpPr>
            <a:spLocks noChangeArrowheads="1"/>
          </p:cNvSpPr>
          <p:nvPr/>
        </p:nvSpPr>
        <p:spPr bwMode="auto">
          <a:xfrm>
            <a:off x="1295400" y="6476826"/>
            <a:ext cx="996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銷項稅名</a:t>
            </a:r>
          </a:p>
        </p:txBody>
      </p:sp>
      <p:sp>
        <p:nvSpPr>
          <p:cNvPr id="435529" name="Rectangle 329"/>
          <p:cNvSpPr>
            <a:spLocks noChangeArrowheads="1"/>
          </p:cNvSpPr>
          <p:nvPr/>
        </p:nvSpPr>
        <p:spPr bwMode="auto">
          <a:xfrm>
            <a:off x="7620000" y="3292624"/>
            <a:ext cx="9969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客戶間相</a:t>
            </a:r>
          </a:p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互付款</a:t>
            </a:r>
          </a:p>
        </p:txBody>
      </p:sp>
      <p:sp>
        <p:nvSpPr>
          <p:cNvPr id="435530" name="Rectangle 330"/>
          <p:cNvSpPr>
            <a:spLocks noChangeArrowheads="1"/>
          </p:cNvSpPr>
          <p:nvPr/>
        </p:nvSpPr>
        <p:spPr bwMode="auto">
          <a:xfrm>
            <a:off x="5410200" y="4911824"/>
            <a:ext cx="1403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客戶信用分類</a:t>
            </a:r>
          </a:p>
        </p:txBody>
      </p:sp>
      <p:sp>
        <p:nvSpPr>
          <p:cNvPr id="435531" name="Rectangle 331"/>
          <p:cNvSpPr>
            <a:spLocks noChangeArrowheads="1"/>
          </p:cNvSpPr>
          <p:nvPr/>
        </p:nvSpPr>
        <p:spPr bwMode="auto">
          <a:xfrm>
            <a:off x="2362200" y="4911824"/>
            <a:ext cx="996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聯絡電話</a:t>
            </a:r>
          </a:p>
        </p:txBody>
      </p:sp>
      <p:sp>
        <p:nvSpPr>
          <p:cNvPr id="435532" name="Rectangle 332"/>
          <p:cNvSpPr>
            <a:spLocks noChangeArrowheads="1"/>
          </p:cNvSpPr>
          <p:nvPr/>
        </p:nvSpPr>
        <p:spPr bwMode="auto">
          <a:xfrm>
            <a:off x="3429000" y="4911824"/>
            <a:ext cx="996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銀行帳號</a:t>
            </a:r>
          </a:p>
        </p:txBody>
      </p:sp>
      <p:sp>
        <p:nvSpPr>
          <p:cNvPr id="435533" name="Rectangle 333"/>
          <p:cNvSpPr>
            <a:spLocks noChangeArrowheads="1"/>
          </p:cNvSpPr>
          <p:nvPr/>
        </p:nvSpPr>
        <p:spPr bwMode="auto">
          <a:xfrm>
            <a:off x="4419600" y="4911824"/>
            <a:ext cx="996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付款方式</a:t>
            </a:r>
          </a:p>
        </p:txBody>
      </p:sp>
      <p:sp>
        <p:nvSpPr>
          <p:cNvPr id="435534" name="Rectangle 334"/>
          <p:cNvSpPr>
            <a:spLocks noChangeArrowheads="1"/>
          </p:cNvSpPr>
          <p:nvPr/>
        </p:nvSpPr>
        <p:spPr bwMode="auto">
          <a:xfrm>
            <a:off x="2438400" y="6476826"/>
            <a:ext cx="79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聯絡人</a:t>
            </a:r>
          </a:p>
        </p:txBody>
      </p:sp>
      <p:sp>
        <p:nvSpPr>
          <p:cNvPr id="435535" name="Line 335"/>
          <p:cNvSpPr>
            <a:spLocks noChangeShapeType="1"/>
          </p:cNvSpPr>
          <p:nvPr/>
        </p:nvSpPr>
        <p:spPr bwMode="auto">
          <a:xfrm>
            <a:off x="5004049" y="2420888"/>
            <a:ext cx="0" cy="36004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36" name="Line 336"/>
          <p:cNvSpPr>
            <a:spLocks noChangeShapeType="1"/>
          </p:cNvSpPr>
          <p:nvPr/>
        </p:nvSpPr>
        <p:spPr bwMode="auto">
          <a:xfrm>
            <a:off x="1897063" y="2492896"/>
            <a:ext cx="60960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37" name="Line 337"/>
          <p:cNvSpPr>
            <a:spLocks noChangeShapeType="1"/>
          </p:cNvSpPr>
          <p:nvPr/>
        </p:nvSpPr>
        <p:spPr bwMode="auto">
          <a:xfrm flipV="1">
            <a:off x="1897063" y="2492896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38" name="Line 338"/>
          <p:cNvSpPr>
            <a:spLocks noChangeShapeType="1"/>
          </p:cNvSpPr>
          <p:nvPr/>
        </p:nvSpPr>
        <p:spPr bwMode="auto">
          <a:xfrm flipV="1">
            <a:off x="2887663" y="2492896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39" name="Line 339"/>
          <p:cNvSpPr>
            <a:spLocks noChangeShapeType="1"/>
          </p:cNvSpPr>
          <p:nvPr/>
        </p:nvSpPr>
        <p:spPr bwMode="auto">
          <a:xfrm flipV="1">
            <a:off x="3954463" y="2492896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40" name="Line 340"/>
          <p:cNvSpPr>
            <a:spLocks noChangeShapeType="1"/>
          </p:cNvSpPr>
          <p:nvPr/>
        </p:nvSpPr>
        <p:spPr bwMode="auto">
          <a:xfrm flipV="1">
            <a:off x="6011863" y="2492896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41" name="Line 341"/>
          <p:cNvSpPr>
            <a:spLocks noChangeShapeType="1"/>
          </p:cNvSpPr>
          <p:nvPr/>
        </p:nvSpPr>
        <p:spPr bwMode="auto">
          <a:xfrm flipV="1">
            <a:off x="6926263" y="2492896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42" name="Line 342"/>
          <p:cNvSpPr>
            <a:spLocks noChangeShapeType="1"/>
          </p:cNvSpPr>
          <p:nvPr/>
        </p:nvSpPr>
        <p:spPr bwMode="auto">
          <a:xfrm flipV="1">
            <a:off x="7993063" y="2492896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43" name="Line 343"/>
          <p:cNvSpPr>
            <a:spLocks noChangeShapeType="1"/>
          </p:cNvSpPr>
          <p:nvPr/>
        </p:nvSpPr>
        <p:spPr bwMode="auto">
          <a:xfrm>
            <a:off x="1820863" y="4077072"/>
            <a:ext cx="53641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44" name="Line 344"/>
          <p:cNvSpPr>
            <a:spLocks noChangeShapeType="1"/>
          </p:cNvSpPr>
          <p:nvPr/>
        </p:nvSpPr>
        <p:spPr bwMode="auto">
          <a:xfrm flipH="1">
            <a:off x="3884613" y="3768824"/>
            <a:ext cx="1587" cy="4191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45" name="Line 345"/>
          <p:cNvSpPr>
            <a:spLocks noChangeShapeType="1"/>
          </p:cNvSpPr>
          <p:nvPr/>
        </p:nvSpPr>
        <p:spPr bwMode="auto">
          <a:xfrm flipV="1">
            <a:off x="2738438" y="4063157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46" name="Line 346"/>
          <p:cNvSpPr>
            <a:spLocks noChangeShapeType="1"/>
          </p:cNvSpPr>
          <p:nvPr/>
        </p:nvSpPr>
        <p:spPr bwMode="auto">
          <a:xfrm flipV="1">
            <a:off x="4878388" y="4063157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47" name="Line 347"/>
          <p:cNvSpPr>
            <a:spLocks noChangeShapeType="1"/>
          </p:cNvSpPr>
          <p:nvPr/>
        </p:nvSpPr>
        <p:spPr bwMode="auto">
          <a:xfrm flipV="1">
            <a:off x="5872163" y="4063157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48" name="Line 348"/>
          <p:cNvSpPr>
            <a:spLocks noChangeShapeType="1"/>
          </p:cNvSpPr>
          <p:nvPr/>
        </p:nvSpPr>
        <p:spPr bwMode="auto">
          <a:xfrm flipV="1">
            <a:off x="1820863" y="4063157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49" name="Line 349"/>
          <p:cNvSpPr>
            <a:spLocks noChangeShapeType="1"/>
          </p:cNvSpPr>
          <p:nvPr/>
        </p:nvSpPr>
        <p:spPr bwMode="auto">
          <a:xfrm>
            <a:off x="1820862" y="5492080"/>
            <a:ext cx="14834" cy="313184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50" name="Line 350"/>
          <p:cNvSpPr>
            <a:spLocks noChangeShapeType="1"/>
          </p:cNvSpPr>
          <p:nvPr/>
        </p:nvSpPr>
        <p:spPr bwMode="auto">
          <a:xfrm>
            <a:off x="1820863" y="5532264"/>
            <a:ext cx="1828800" cy="4762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551" name="Line 351"/>
          <p:cNvSpPr>
            <a:spLocks noChangeShapeType="1"/>
          </p:cNvSpPr>
          <p:nvPr/>
        </p:nvSpPr>
        <p:spPr bwMode="auto">
          <a:xfrm flipV="1">
            <a:off x="2811463" y="5532264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2" name="Group 352"/>
          <p:cNvGrpSpPr>
            <a:grpSpLocks/>
          </p:cNvGrpSpPr>
          <p:nvPr/>
        </p:nvGrpSpPr>
        <p:grpSpPr bwMode="auto">
          <a:xfrm>
            <a:off x="1749425" y="2756049"/>
            <a:ext cx="463550" cy="533400"/>
            <a:chOff x="819" y="1265"/>
            <a:chExt cx="292" cy="336"/>
          </a:xfrm>
        </p:grpSpPr>
        <p:sp>
          <p:nvSpPr>
            <p:cNvPr id="435553" name="Freeform 353"/>
            <p:cNvSpPr>
              <a:spLocks/>
            </p:cNvSpPr>
            <p:nvPr/>
          </p:nvSpPr>
          <p:spPr bwMode="auto">
            <a:xfrm>
              <a:off x="819" y="1389"/>
              <a:ext cx="71" cy="36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8" y="15"/>
                </a:cxn>
                <a:cxn ang="0">
                  <a:pos x="62" y="0"/>
                </a:cxn>
                <a:cxn ang="0">
                  <a:pos x="70" y="14"/>
                </a:cxn>
                <a:cxn ang="0">
                  <a:pos x="0" y="35"/>
                </a:cxn>
              </a:cxnLst>
              <a:rect l="0" t="0" r="r" b="b"/>
              <a:pathLst>
                <a:path w="71" h="36">
                  <a:moveTo>
                    <a:pt x="0" y="35"/>
                  </a:moveTo>
                  <a:lnTo>
                    <a:pt x="8" y="15"/>
                  </a:lnTo>
                  <a:lnTo>
                    <a:pt x="62" y="0"/>
                  </a:lnTo>
                  <a:lnTo>
                    <a:pt x="70" y="14"/>
                  </a:lnTo>
                  <a:lnTo>
                    <a:pt x="0" y="35"/>
                  </a:lnTo>
                </a:path>
              </a:pathLst>
            </a:custGeom>
            <a:solidFill>
              <a:srgbClr val="B895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54" name="Freeform 354"/>
            <p:cNvSpPr>
              <a:spLocks/>
            </p:cNvSpPr>
            <p:nvPr/>
          </p:nvSpPr>
          <p:spPr bwMode="auto">
            <a:xfrm>
              <a:off x="820" y="1363"/>
              <a:ext cx="211" cy="196"/>
            </a:xfrm>
            <a:custGeom>
              <a:avLst/>
              <a:gdLst/>
              <a:ahLst/>
              <a:cxnLst>
                <a:cxn ang="0">
                  <a:pos x="210" y="139"/>
                </a:cxn>
                <a:cxn ang="0">
                  <a:pos x="210" y="0"/>
                </a:cxn>
                <a:cxn ang="0">
                  <a:pos x="0" y="55"/>
                </a:cxn>
                <a:cxn ang="0">
                  <a:pos x="0" y="195"/>
                </a:cxn>
                <a:cxn ang="0">
                  <a:pos x="210" y="139"/>
                </a:cxn>
              </a:cxnLst>
              <a:rect l="0" t="0" r="r" b="b"/>
              <a:pathLst>
                <a:path w="211" h="196">
                  <a:moveTo>
                    <a:pt x="210" y="139"/>
                  </a:moveTo>
                  <a:lnTo>
                    <a:pt x="210" y="0"/>
                  </a:lnTo>
                  <a:lnTo>
                    <a:pt x="0" y="55"/>
                  </a:lnTo>
                  <a:lnTo>
                    <a:pt x="0" y="195"/>
                  </a:lnTo>
                  <a:lnTo>
                    <a:pt x="210" y="139"/>
                  </a:lnTo>
                </a:path>
              </a:pathLst>
            </a:custGeom>
            <a:solidFill>
              <a:srgbClr val="B895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55" name="Freeform 355"/>
            <p:cNvSpPr>
              <a:spLocks/>
            </p:cNvSpPr>
            <p:nvPr/>
          </p:nvSpPr>
          <p:spPr bwMode="auto">
            <a:xfrm>
              <a:off x="898" y="1302"/>
              <a:ext cx="66" cy="206"/>
            </a:xfrm>
            <a:custGeom>
              <a:avLst/>
              <a:gdLst/>
              <a:ahLst/>
              <a:cxnLst>
                <a:cxn ang="0">
                  <a:pos x="53" y="95"/>
                </a:cxn>
                <a:cxn ang="0">
                  <a:pos x="52" y="92"/>
                </a:cxn>
                <a:cxn ang="0">
                  <a:pos x="49" y="81"/>
                </a:cxn>
                <a:cxn ang="0">
                  <a:pos x="53" y="68"/>
                </a:cxn>
                <a:cxn ang="0">
                  <a:pos x="55" y="60"/>
                </a:cxn>
                <a:cxn ang="0">
                  <a:pos x="52" y="41"/>
                </a:cxn>
                <a:cxn ang="0">
                  <a:pos x="44" y="30"/>
                </a:cxn>
                <a:cxn ang="0">
                  <a:pos x="39" y="27"/>
                </a:cxn>
                <a:cxn ang="0">
                  <a:pos x="43" y="21"/>
                </a:cxn>
                <a:cxn ang="0">
                  <a:pos x="41" y="21"/>
                </a:cxn>
                <a:cxn ang="0">
                  <a:pos x="38" y="17"/>
                </a:cxn>
                <a:cxn ang="0">
                  <a:pos x="40" y="8"/>
                </a:cxn>
                <a:cxn ang="0">
                  <a:pos x="33" y="0"/>
                </a:cxn>
                <a:cxn ang="0">
                  <a:pos x="23" y="2"/>
                </a:cxn>
                <a:cxn ang="0">
                  <a:pos x="15" y="7"/>
                </a:cxn>
                <a:cxn ang="0">
                  <a:pos x="15" y="10"/>
                </a:cxn>
                <a:cxn ang="0">
                  <a:pos x="15" y="11"/>
                </a:cxn>
                <a:cxn ang="0">
                  <a:pos x="15" y="14"/>
                </a:cxn>
                <a:cxn ang="0">
                  <a:pos x="16" y="23"/>
                </a:cxn>
                <a:cxn ang="0">
                  <a:pos x="15" y="25"/>
                </a:cxn>
                <a:cxn ang="0">
                  <a:pos x="13" y="28"/>
                </a:cxn>
                <a:cxn ang="0">
                  <a:pos x="15" y="30"/>
                </a:cxn>
                <a:cxn ang="0">
                  <a:pos x="18" y="32"/>
                </a:cxn>
                <a:cxn ang="0">
                  <a:pos x="15" y="35"/>
                </a:cxn>
                <a:cxn ang="0">
                  <a:pos x="12" y="38"/>
                </a:cxn>
                <a:cxn ang="0">
                  <a:pos x="10" y="39"/>
                </a:cxn>
                <a:cxn ang="0">
                  <a:pos x="6" y="44"/>
                </a:cxn>
                <a:cxn ang="0">
                  <a:pos x="2" y="76"/>
                </a:cxn>
                <a:cxn ang="0">
                  <a:pos x="2" y="89"/>
                </a:cxn>
                <a:cxn ang="0">
                  <a:pos x="0" y="97"/>
                </a:cxn>
                <a:cxn ang="0">
                  <a:pos x="2" y="102"/>
                </a:cxn>
                <a:cxn ang="0">
                  <a:pos x="2" y="119"/>
                </a:cxn>
                <a:cxn ang="0">
                  <a:pos x="2" y="134"/>
                </a:cxn>
                <a:cxn ang="0">
                  <a:pos x="4" y="142"/>
                </a:cxn>
                <a:cxn ang="0">
                  <a:pos x="6" y="143"/>
                </a:cxn>
                <a:cxn ang="0">
                  <a:pos x="7" y="159"/>
                </a:cxn>
                <a:cxn ang="0">
                  <a:pos x="9" y="180"/>
                </a:cxn>
                <a:cxn ang="0">
                  <a:pos x="6" y="193"/>
                </a:cxn>
                <a:cxn ang="0">
                  <a:pos x="3" y="201"/>
                </a:cxn>
                <a:cxn ang="0">
                  <a:pos x="4" y="205"/>
                </a:cxn>
                <a:cxn ang="0">
                  <a:pos x="11" y="203"/>
                </a:cxn>
                <a:cxn ang="0">
                  <a:pos x="15" y="194"/>
                </a:cxn>
                <a:cxn ang="0">
                  <a:pos x="15" y="181"/>
                </a:cxn>
                <a:cxn ang="0">
                  <a:pos x="16" y="176"/>
                </a:cxn>
                <a:cxn ang="0">
                  <a:pos x="19" y="162"/>
                </a:cxn>
                <a:cxn ang="0">
                  <a:pos x="20" y="151"/>
                </a:cxn>
                <a:cxn ang="0">
                  <a:pos x="20" y="145"/>
                </a:cxn>
                <a:cxn ang="0">
                  <a:pos x="27" y="149"/>
                </a:cxn>
                <a:cxn ang="0">
                  <a:pos x="28" y="190"/>
                </a:cxn>
                <a:cxn ang="0">
                  <a:pos x="30" y="194"/>
                </a:cxn>
                <a:cxn ang="0">
                  <a:pos x="33" y="197"/>
                </a:cxn>
                <a:cxn ang="0">
                  <a:pos x="37" y="194"/>
                </a:cxn>
                <a:cxn ang="0">
                  <a:pos x="40" y="181"/>
                </a:cxn>
                <a:cxn ang="0">
                  <a:pos x="38" y="170"/>
                </a:cxn>
                <a:cxn ang="0">
                  <a:pos x="41" y="156"/>
                </a:cxn>
                <a:cxn ang="0">
                  <a:pos x="40" y="151"/>
                </a:cxn>
                <a:cxn ang="0">
                  <a:pos x="40" y="146"/>
                </a:cxn>
              </a:cxnLst>
              <a:rect l="0" t="0" r="r" b="b"/>
              <a:pathLst>
                <a:path w="66" h="206">
                  <a:moveTo>
                    <a:pt x="65" y="94"/>
                  </a:moveTo>
                  <a:lnTo>
                    <a:pt x="53" y="96"/>
                  </a:lnTo>
                  <a:lnTo>
                    <a:pt x="53" y="96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94"/>
                  </a:lnTo>
                  <a:lnTo>
                    <a:pt x="53" y="93"/>
                  </a:lnTo>
                  <a:lnTo>
                    <a:pt x="52" y="92"/>
                  </a:lnTo>
                  <a:lnTo>
                    <a:pt x="51" y="92"/>
                  </a:lnTo>
                  <a:lnTo>
                    <a:pt x="50" y="91"/>
                  </a:lnTo>
                  <a:lnTo>
                    <a:pt x="49" y="83"/>
                  </a:lnTo>
                  <a:lnTo>
                    <a:pt x="49" y="81"/>
                  </a:lnTo>
                  <a:lnTo>
                    <a:pt x="50" y="78"/>
                  </a:lnTo>
                  <a:lnTo>
                    <a:pt x="51" y="75"/>
                  </a:lnTo>
                  <a:lnTo>
                    <a:pt x="53" y="71"/>
                  </a:lnTo>
                  <a:lnTo>
                    <a:pt x="53" y="68"/>
                  </a:lnTo>
                  <a:lnTo>
                    <a:pt x="54" y="65"/>
                  </a:lnTo>
                  <a:lnTo>
                    <a:pt x="55" y="62"/>
                  </a:lnTo>
                  <a:lnTo>
                    <a:pt x="55" y="61"/>
                  </a:lnTo>
                  <a:lnTo>
                    <a:pt x="55" y="60"/>
                  </a:lnTo>
                  <a:lnTo>
                    <a:pt x="54" y="56"/>
                  </a:lnTo>
                  <a:lnTo>
                    <a:pt x="54" y="51"/>
                  </a:lnTo>
                  <a:lnTo>
                    <a:pt x="53" y="46"/>
                  </a:lnTo>
                  <a:lnTo>
                    <a:pt x="52" y="41"/>
                  </a:lnTo>
                  <a:lnTo>
                    <a:pt x="51" y="36"/>
                  </a:lnTo>
                  <a:lnTo>
                    <a:pt x="49" y="33"/>
                  </a:lnTo>
                  <a:lnTo>
                    <a:pt x="48" y="31"/>
                  </a:lnTo>
                  <a:lnTo>
                    <a:pt x="44" y="30"/>
                  </a:lnTo>
                  <a:lnTo>
                    <a:pt x="42" y="29"/>
                  </a:lnTo>
                  <a:lnTo>
                    <a:pt x="40" y="28"/>
                  </a:lnTo>
                  <a:lnTo>
                    <a:pt x="39" y="28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40" y="27"/>
                  </a:lnTo>
                  <a:lnTo>
                    <a:pt x="40" y="27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0" y="20"/>
                  </a:lnTo>
                  <a:lnTo>
                    <a:pt x="39" y="19"/>
                  </a:lnTo>
                  <a:lnTo>
                    <a:pt x="38" y="17"/>
                  </a:lnTo>
                  <a:lnTo>
                    <a:pt x="38" y="15"/>
                  </a:lnTo>
                  <a:lnTo>
                    <a:pt x="39" y="13"/>
                  </a:lnTo>
                  <a:lnTo>
                    <a:pt x="39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39" y="3"/>
                  </a:lnTo>
                  <a:lnTo>
                    <a:pt x="37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6" y="1"/>
                  </a:lnTo>
                  <a:lnTo>
                    <a:pt x="23" y="2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2"/>
                  </a:lnTo>
                  <a:lnTo>
                    <a:pt x="15" y="13"/>
                  </a:lnTo>
                  <a:lnTo>
                    <a:pt x="15" y="14"/>
                  </a:lnTo>
                  <a:lnTo>
                    <a:pt x="15" y="16"/>
                  </a:lnTo>
                  <a:lnTo>
                    <a:pt x="15" y="18"/>
                  </a:lnTo>
                  <a:lnTo>
                    <a:pt x="15" y="20"/>
                  </a:lnTo>
                  <a:lnTo>
                    <a:pt x="16" y="23"/>
                  </a:lnTo>
                  <a:lnTo>
                    <a:pt x="16" y="24"/>
                  </a:lnTo>
                  <a:lnTo>
                    <a:pt x="16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3" y="27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4" y="29"/>
                  </a:lnTo>
                  <a:lnTo>
                    <a:pt x="15" y="30"/>
                  </a:lnTo>
                  <a:lnTo>
                    <a:pt x="15" y="30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7" y="31"/>
                  </a:lnTo>
                  <a:lnTo>
                    <a:pt x="18" y="32"/>
                  </a:lnTo>
                  <a:lnTo>
                    <a:pt x="18" y="33"/>
                  </a:lnTo>
                  <a:lnTo>
                    <a:pt x="17" y="33"/>
                  </a:lnTo>
                  <a:lnTo>
                    <a:pt x="16" y="35"/>
                  </a:lnTo>
                  <a:lnTo>
                    <a:pt x="15" y="35"/>
                  </a:lnTo>
                  <a:lnTo>
                    <a:pt x="14" y="36"/>
                  </a:lnTo>
                  <a:lnTo>
                    <a:pt x="13" y="37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0" y="39"/>
                  </a:lnTo>
                  <a:lnTo>
                    <a:pt x="9" y="40"/>
                  </a:lnTo>
                  <a:lnTo>
                    <a:pt x="7" y="41"/>
                  </a:lnTo>
                  <a:lnTo>
                    <a:pt x="7" y="42"/>
                  </a:lnTo>
                  <a:lnTo>
                    <a:pt x="6" y="44"/>
                  </a:lnTo>
                  <a:lnTo>
                    <a:pt x="3" y="56"/>
                  </a:lnTo>
                  <a:lnTo>
                    <a:pt x="2" y="65"/>
                  </a:lnTo>
                  <a:lnTo>
                    <a:pt x="1" y="72"/>
                  </a:lnTo>
                  <a:lnTo>
                    <a:pt x="2" y="76"/>
                  </a:lnTo>
                  <a:lnTo>
                    <a:pt x="3" y="79"/>
                  </a:lnTo>
                  <a:lnTo>
                    <a:pt x="3" y="82"/>
                  </a:lnTo>
                  <a:lnTo>
                    <a:pt x="3" y="85"/>
                  </a:lnTo>
                  <a:lnTo>
                    <a:pt x="2" y="89"/>
                  </a:lnTo>
                  <a:lnTo>
                    <a:pt x="1" y="91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3" y="108"/>
                  </a:lnTo>
                  <a:lnTo>
                    <a:pt x="3" y="113"/>
                  </a:lnTo>
                  <a:lnTo>
                    <a:pt x="2" y="119"/>
                  </a:lnTo>
                  <a:lnTo>
                    <a:pt x="2" y="124"/>
                  </a:lnTo>
                  <a:lnTo>
                    <a:pt x="2" y="129"/>
                  </a:lnTo>
                  <a:lnTo>
                    <a:pt x="2" y="133"/>
                  </a:lnTo>
                  <a:lnTo>
                    <a:pt x="2" y="134"/>
                  </a:lnTo>
                  <a:lnTo>
                    <a:pt x="2" y="137"/>
                  </a:lnTo>
                  <a:lnTo>
                    <a:pt x="3" y="139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5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6" y="144"/>
                  </a:lnTo>
                  <a:lnTo>
                    <a:pt x="6" y="148"/>
                  </a:lnTo>
                  <a:lnTo>
                    <a:pt x="7" y="152"/>
                  </a:lnTo>
                  <a:lnTo>
                    <a:pt x="7" y="159"/>
                  </a:lnTo>
                  <a:lnTo>
                    <a:pt x="8" y="165"/>
                  </a:lnTo>
                  <a:lnTo>
                    <a:pt x="8" y="171"/>
                  </a:lnTo>
                  <a:lnTo>
                    <a:pt x="8" y="176"/>
                  </a:lnTo>
                  <a:lnTo>
                    <a:pt x="9" y="180"/>
                  </a:lnTo>
                  <a:lnTo>
                    <a:pt x="8" y="183"/>
                  </a:lnTo>
                  <a:lnTo>
                    <a:pt x="8" y="186"/>
                  </a:lnTo>
                  <a:lnTo>
                    <a:pt x="7" y="190"/>
                  </a:lnTo>
                  <a:lnTo>
                    <a:pt x="6" y="193"/>
                  </a:lnTo>
                  <a:lnTo>
                    <a:pt x="5" y="196"/>
                  </a:lnTo>
                  <a:lnTo>
                    <a:pt x="4" y="198"/>
                  </a:lnTo>
                  <a:lnTo>
                    <a:pt x="3" y="200"/>
                  </a:lnTo>
                  <a:lnTo>
                    <a:pt x="3" y="201"/>
                  </a:lnTo>
                  <a:lnTo>
                    <a:pt x="3" y="204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4" y="205"/>
                  </a:lnTo>
                  <a:lnTo>
                    <a:pt x="6" y="204"/>
                  </a:lnTo>
                  <a:lnTo>
                    <a:pt x="7" y="204"/>
                  </a:lnTo>
                  <a:lnTo>
                    <a:pt x="9" y="204"/>
                  </a:lnTo>
                  <a:lnTo>
                    <a:pt x="11" y="203"/>
                  </a:lnTo>
                  <a:lnTo>
                    <a:pt x="12" y="202"/>
                  </a:lnTo>
                  <a:lnTo>
                    <a:pt x="14" y="200"/>
                  </a:lnTo>
                  <a:lnTo>
                    <a:pt x="15" y="197"/>
                  </a:lnTo>
                  <a:lnTo>
                    <a:pt x="15" y="194"/>
                  </a:lnTo>
                  <a:lnTo>
                    <a:pt x="15" y="190"/>
                  </a:lnTo>
                  <a:lnTo>
                    <a:pt x="15" y="187"/>
                  </a:lnTo>
                  <a:lnTo>
                    <a:pt x="15" y="183"/>
                  </a:lnTo>
                  <a:lnTo>
                    <a:pt x="15" y="181"/>
                  </a:lnTo>
                  <a:lnTo>
                    <a:pt x="15" y="180"/>
                  </a:lnTo>
                  <a:lnTo>
                    <a:pt x="15" y="180"/>
                  </a:lnTo>
                  <a:lnTo>
                    <a:pt x="15" y="178"/>
                  </a:lnTo>
                  <a:lnTo>
                    <a:pt x="16" y="176"/>
                  </a:lnTo>
                  <a:lnTo>
                    <a:pt x="17" y="173"/>
                  </a:lnTo>
                  <a:lnTo>
                    <a:pt x="18" y="170"/>
                  </a:lnTo>
                  <a:lnTo>
                    <a:pt x="18" y="166"/>
                  </a:lnTo>
                  <a:lnTo>
                    <a:pt x="19" y="162"/>
                  </a:lnTo>
                  <a:lnTo>
                    <a:pt x="19" y="159"/>
                  </a:lnTo>
                  <a:lnTo>
                    <a:pt x="20" y="157"/>
                  </a:lnTo>
                  <a:lnTo>
                    <a:pt x="20" y="154"/>
                  </a:lnTo>
                  <a:lnTo>
                    <a:pt x="20" y="151"/>
                  </a:lnTo>
                  <a:lnTo>
                    <a:pt x="20" y="150"/>
                  </a:lnTo>
                  <a:lnTo>
                    <a:pt x="20" y="148"/>
                  </a:lnTo>
                  <a:lnTo>
                    <a:pt x="20" y="147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25" y="144"/>
                  </a:lnTo>
                  <a:lnTo>
                    <a:pt x="25" y="149"/>
                  </a:lnTo>
                  <a:lnTo>
                    <a:pt x="27" y="149"/>
                  </a:lnTo>
                  <a:lnTo>
                    <a:pt x="27" y="149"/>
                  </a:lnTo>
                  <a:lnTo>
                    <a:pt x="31" y="175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9" y="190"/>
                  </a:lnTo>
                  <a:lnTo>
                    <a:pt x="29" y="191"/>
                  </a:lnTo>
                  <a:lnTo>
                    <a:pt x="29" y="193"/>
                  </a:lnTo>
                  <a:lnTo>
                    <a:pt x="30" y="194"/>
                  </a:lnTo>
                  <a:lnTo>
                    <a:pt x="30" y="195"/>
                  </a:lnTo>
                  <a:lnTo>
                    <a:pt x="31" y="196"/>
                  </a:lnTo>
                  <a:lnTo>
                    <a:pt x="32" y="197"/>
                  </a:lnTo>
                  <a:lnTo>
                    <a:pt x="33" y="197"/>
                  </a:lnTo>
                  <a:lnTo>
                    <a:pt x="34" y="197"/>
                  </a:lnTo>
                  <a:lnTo>
                    <a:pt x="35" y="196"/>
                  </a:lnTo>
                  <a:lnTo>
                    <a:pt x="36" y="195"/>
                  </a:lnTo>
                  <a:lnTo>
                    <a:pt x="37" y="194"/>
                  </a:lnTo>
                  <a:lnTo>
                    <a:pt x="38" y="193"/>
                  </a:lnTo>
                  <a:lnTo>
                    <a:pt x="38" y="193"/>
                  </a:lnTo>
                  <a:lnTo>
                    <a:pt x="38" y="192"/>
                  </a:lnTo>
                  <a:lnTo>
                    <a:pt x="40" y="181"/>
                  </a:lnTo>
                  <a:lnTo>
                    <a:pt x="37" y="175"/>
                  </a:lnTo>
                  <a:lnTo>
                    <a:pt x="37" y="175"/>
                  </a:lnTo>
                  <a:lnTo>
                    <a:pt x="37" y="173"/>
                  </a:lnTo>
                  <a:lnTo>
                    <a:pt x="38" y="170"/>
                  </a:lnTo>
                  <a:lnTo>
                    <a:pt x="39" y="166"/>
                  </a:lnTo>
                  <a:lnTo>
                    <a:pt x="40" y="163"/>
                  </a:lnTo>
                  <a:lnTo>
                    <a:pt x="40" y="159"/>
                  </a:lnTo>
                  <a:lnTo>
                    <a:pt x="41" y="156"/>
                  </a:lnTo>
                  <a:lnTo>
                    <a:pt x="41" y="154"/>
                  </a:lnTo>
                  <a:lnTo>
                    <a:pt x="41" y="152"/>
                  </a:lnTo>
                  <a:lnTo>
                    <a:pt x="41" y="151"/>
                  </a:lnTo>
                  <a:lnTo>
                    <a:pt x="40" y="151"/>
                  </a:lnTo>
                  <a:lnTo>
                    <a:pt x="40" y="149"/>
                  </a:lnTo>
                  <a:lnTo>
                    <a:pt x="40" y="148"/>
                  </a:lnTo>
                  <a:lnTo>
                    <a:pt x="40" y="147"/>
                  </a:lnTo>
                  <a:lnTo>
                    <a:pt x="40" y="146"/>
                  </a:lnTo>
                  <a:lnTo>
                    <a:pt x="40" y="145"/>
                  </a:lnTo>
                  <a:lnTo>
                    <a:pt x="65" y="138"/>
                  </a:lnTo>
                  <a:lnTo>
                    <a:pt x="65" y="9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56" name="Freeform 356"/>
            <p:cNvSpPr>
              <a:spLocks/>
            </p:cNvSpPr>
            <p:nvPr/>
          </p:nvSpPr>
          <p:spPr bwMode="auto">
            <a:xfrm>
              <a:off x="905" y="1297"/>
              <a:ext cx="65" cy="206"/>
            </a:xfrm>
            <a:custGeom>
              <a:avLst/>
              <a:gdLst/>
              <a:ahLst/>
              <a:cxnLst>
                <a:cxn ang="0">
                  <a:pos x="53" y="95"/>
                </a:cxn>
                <a:cxn ang="0">
                  <a:pos x="51" y="93"/>
                </a:cxn>
                <a:cxn ang="0">
                  <a:pos x="49" y="81"/>
                </a:cxn>
                <a:cxn ang="0">
                  <a:pos x="53" y="68"/>
                </a:cxn>
                <a:cxn ang="0">
                  <a:pos x="54" y="60"/>
                </a:cxn>
                <a:cxn ang="0">
                  <a:pos x="51" y="41"/>
                </a:cxn>
                <a:cxn ang="0">
                  <a:pos x="43" y="31"/>
                </a:cxn>
                <a:cxn ang="0">
                  <a:pos x="39" y="28"/>
                </a:cxn>
                <a:cxn ang="0">
                  <a:pos x="42" y="21"/>
                </a:cxn>
                <a:cxn ang="0">
                  <a:pos x="41" y="21"/>
                </a:cxn>
                <a:cxn ang="0">
                  <a:pos x="38" y="17"/>
                </a:cxn>
                <a:cxn ang="0">
                  <a:pos x="39" y="8"/>
                </a:cxn>
                <a:cxn ang="0">
                  <a:pos x="32" y="0"/>
                </a:cxn>
                <a:cxn ang="0">
                  <a:pos x="22" y="2"/>
                </a:cxn>
                <a:cxn ang="0">
                  <a:pos x="15" y="7"/>
                </a:cxn>
                <a:cxn ang="0">
                  <a:pos x="15" y="10"/>
                </a:cxn>
                <a:cxn ang="0">
                  <a:pos x="15" y="11"/>
                </a:cxn>
                <a:cxn ang="0">
                  <a:pos x="14" y="14"/>
                </a:cxn>
                <a:cxn ang="0">
                  <a:pos x="15" y="23"/>
                </a:cxn>
                <a:cxn ang="0">
                  <a:pos x="14" y="26"/>
                </a:cxn>
                <a:cxn ang="0">
                  <a:pos x="13" y="28"/>
                </a:cxn>
                <a:cxn ang="0">
                  <a:pos x="15" y="31"/>
                </a:cxn>
                <a:cxn ang="0">
                  <a:pos x="17" y="32"/>
                </a:cxn>
                <a:cxn ang="0">
                  <a:pos x="15" y="35"/>
                </a:cxn>
                <a:cxn ang="0">
                  <a:pos x="12" y="38"/>
                </a:cxn>
                <a:cxn ang="0">
                  <a:pos x="9" y="39"/>
                </a:cxn>
                <a:cxn ang="0">
                  <a:pos x="6" y="44"/>
                </a:cxn>
                <a:cxn ang="0">
                  <a:pos x="2" y="76"/>
                </a:cxn>
                <a:cxn ang="0">
                  <a:pos x="1" y="89"/>
                </a:cxn>
                <a:cxn ang="0">
                  <a:pos x="0" y="98"/>
                </a:cxn>
                <a:cxn ang="0">
                  <a:pos x="1" y="102"/>
                </a:cxn>
                <a:cxn ang="0">
                  <a:pos x="2" y="119"/>
                </a:cxn>
                <a:cxn ang="0">
                  <a:pos x="1" y="134"/>
                </a:cxn>
                <a:cxn ang="0">
                  <a:pos x="3" y="142"/>
                </a:cxn>
                <a:cxn ang="0">
                  <a:pos x="5" y="143"/>
                </a:cxn>
                <a:cxn ang="0">
                  <a:pos x="7" y="159"/>
                </a:cxn>
                <a:cxn ang="0">
                  <a:pos x="8" y="180"/>
                </a:cxn>
                <a:cxn ang="0">
                  <a:pos x="6" y="193"/>
                </a:cxn>
                <a:cxn ang="0">
                  <a:pos x="3" y="201"/>
                </a:cxn>
                <a:cxn ang="0">
                  <a:pos x="4" y="205"/>
                </a:cxn>
                <a:cxn ang="0">
                  <a:pos x="10" y="203"/>
                </a:cxn>
                <a:cxn ang="0">
                  <a:pos x="14" y="194"/>
                </a:cxn>
                <a:cxn ang="0">
                  <a:pos x="15" y="182"/>
                </a:cxn>
                <a:cxn ang="0">
                  <a:pos x="16" y="176"/>
                </a:cxn>
                <a:cxn ang="0">
                  <a:pos x="18" y="163"/>
                </a:cxn>
                <a:cxn ang="0">
                  <a:pos x="20" y="152"/>
                </a:cxn>
                <a:cxn ang="0">
                  <a:pos x="20" y="146"/>
                </a:cxn>
                <a:cxn ang="0">
                  <a:pos x="26" y="149"/>
                </a:cxn>
                <a:cxn ang="0">
                  <a:pos x="28" y="190"/>
                </a:cxn>
                <a:cxn ang="0">
                  <a:pos x="29" y="194"/>
                </a:cxn>
                <a:cxn ang="0">
                  <a:pos x="32" y="197"/>
                </a:cxn>
                <a:cxn ang="0">
                  <a:pos x="36" y="194"/>
                </a:cxn>
                <a:cxn ang="0">
                  <a:pos x="39" y="182"/>
                </a:cxn>
                <a:cxn ang="0">
                  <a:pos x="37" y="170"/>
                </a:cxn>
                <a:cxn ang="0">
                  <a:pos x="40" y="156"/>
                </a:cxn>
                <a:cxn ang="0">
                  <a:pos x="40" y="151"/>
                </a:cxn>
                <a:cxn ang="0">
                  <a:pos x="39" y="147"/>
                </a:cxn>
              </a:cxnLst>
              <a:rect l="0" t="0" r="r" b="b"/>
              <a:pathLst>
                <a:path w="65" h="206">
                  <a:moveTo>
                    <a:pt x="64" y="94"/>
                  </a:moveTo>
                  <a:lnTo>
                    <a:pt x="53" y="97"/>
                  </a:lnTo>
                  <a:lnTo>
                    <a:pt x="53" y="96"/>
                  </a:lnTo>
                  <a:lnTo>
                    <a:pt x="53" y="95"/>
                  </a:lnTo>
                  <a:lnTo>
                    <a:pt x="52" y="95"/>
                  </a:lnTo>
                  <a:lnTo>
                    <a:pt x="52" y="94"/>
                  </a:lnTo>
                  <a:lnTo>
                    <a:pt x="52" y="93"/>
                  </a:lnTo>
                  <a:lnTo>
                    <a:pt x="51" y="93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8" y="83"/>
                  </a:lnTo>
                  <a:lnTo>
                    <a:pt x="49" y="81"/>
                  </a:lnTo>
                  <a:lnTo>
                    <a:pt x="50" y="78"/>
                  </a:lnTo>
                  <a:lnTo>
                    <a:pt x="51" y="75"/>
                  </a:lnTo>
                  <a:lnTo>
                    <a:pt x="52" y="71"/>
                  </a:lnTo>
                  <a:lnTo>
                    <a:pt x="53" y="68"/>
                  </a:lnTo>
                  <a:lnTo>
                    <a:pt x="53" y="65"/>
                  </a:lnTo>
                  <a:lnTo>
                    <a:pt x="54" y="63"/>
                  </a:lnTo>
                  <a:lnTo>
                    <a:pt x="54" y="61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3" y="52"/>
                  </a:lnTo>
                  <a:lnTo>
                    <a:pt x="52" y="46"/>
                  </a:lnTo>
                  <a:lnTo>
                    <a:pt x="51" y="41"/>
                  </a:lnTo>
                  <a:lnTo>
                    <a:pt x="50" y="37"/>
                  </a:lnTo>
                  <a:lnTo>
                    <a:pt x="49" y="33"/>
                  </a:lnTo>
                  <a:lnTo>
                    <a:pt x="47" y="31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9"/>
                  </a:lnTo>
                  <a:lnTo>
                    <a:pt x="39" y="28"/>
                  </a:lnTo>
                  <a:lnTo>
                    <a:pt x="39" y="28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0" y="21"/>
                  </a:lnTo>
                  <a:lnTo>
                    <a:pt x="39" y="20"/>
                  </a:lnTo>
                  <a:lnTo>
                    <a:pt x="38" y="19"/>
                  </a:lnTo>
                  <a:lnTo>
                    <a:pt x="38" y="17"/>
                  </a:lnTo>
                  <a:lnTo>
                    <a:pt x="38" y="15"/>
                  </a:lnTo>
                  <a:lnTo>
                    <a:pt x="38" y="13"/>
                  </a:lnTo>
                  <a:lnTo>
                    <a:pt x="39" y="10"/>
                  </a:lnTo>
                  <a:lnTo>
                    <a:pt x="39" y="8"/>
                  </a:lnTo>
                  <a:lnTo>
                    <a:pt x="39" y="6"/>
                  </a:lnTo>
                  <a:lnTo>
                    <a:pt x="39" y="4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5" y="1"/>
                  </a:lnTo>
                  <a:lnTo>
                    <a:pt x="22" y="2"/>
                  </a:lnTo>
                  <a:lnTo>
                    <a:pt x="20" y="3"/>
                  </a:lnTo>
                  <a:lnTo>
                    <a:pt x="17" y="5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1"/>
                  </a:lnTo>
                  <a:lnTo>
                    <a:pt x="15" y="23"/>
                  </a:lnTo>
                  <a:lnTo>
                    <a:pt x="16" y="24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3" y="26"/>
                  </a:lnTo>
                  <a:lnTo>
                    <a:pt x="13" y="27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4" y="29"/>
                  </a:lnTo>
                  <a:lnTo>
                    <a:pt x="14" y="30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6" y="31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6" y="35"/>
                  </a:lnTo>
                  <a:lnTo>
                    <a:pt x="15" y="35"/>
                  </a:lnTo>
                  <a:lnTo>
                    <a:pt x="14" y="36"/>
                  </a:lnTo>
                  <a:lnTo>
                    <a:pt x="13" y="37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0" y="38"/>
                  </a:lnTo>
                  <a:lnTo>
                    <a:pt x="9" y="39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7" y="42"/>
                  </a:lnTo>
                  <a:lnTo>
                    <a:pt x="6" y="44"/>
                  </a:lnTo>
                  <a:lnTo>
                    <a:pt x="3" y="57"/>
                  </a:lnTo>
                  <a:lnTo>
                    <a:pt x="1" y="66"/>
                  </a:lnTo>
                  <a:lnTo>
                    <a:pt x="1" y="72"/>
                  </a:lnTo>
                  <a:lnTo>
                    <a:pt x="2" y="76"/>
                  </a:lnTo>
                  <a:lnTo>
                    <a:pt x="3" y="80"/>
                  </a:lnTo>
                  <a:lnTo>
                    <a:pt x="3" y="82"/>
                  </a:lnTo>
                  <a:lnTo>
                    <a:pt x="3" y="85"/>
                  </a:lnTo>
                  <a:lnTo>
                    <a:pt x="1" y="89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2" y="108"/>
                  </a:lnTo>
                  <a:lnTo>
                    <a:pt x="2" y="113"/>
                  </a:lnTo>
                  <a:lnTo>
                    <a:pt x="2" y="119"/>
                  </a:lnTo>
                  <a:lnTo>
                    <a:pt x="2" y="124"/>
                  </a:lnTo>
                  <a:lnTo>
                    <a:pt x="2" y="130"/>
                  </a:lnTo>
                  <a:lnTo>
                    <a:pt x="2" y="133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2" y="140"/>
                  </a:lnTo>
                  <a:lnTo>
                    <a:pt x="3" y="141"/>
                  </a:lnTo>
                  <a:lnTo>
                    <a:pt x="3" y="142"/>
                  </a:lnTo>
                  <a:lnTo>
                    <a:pt x="4" y="143"/>
                  </a:lnTo>
                  <a:lnTo>
                    <a:pt x="5" y="143"/>
                  </a:lnTo>
                  <a:lnTo>
                    <a:pt x="5" y="143"/>
                  </a:lnTo>
                  <a:lnTo>
                    <a:pt x="5" y="143"/>
                  </a:lnTo>
                  <a:lnTo>
                    <a:pt x="5" y="144"/>
                  </a:lnTo>
                  <a:lnTo>
                    <a:pt x="6" y="148"/>
                  </a:lnTo>
                  <a:lnTo>
                    <a:pt x="6" y="153"/>
                  </a:lnTo>
                  <a:lnTo>
                    <a:pt x="7" y="159"/>
                  </a:lnTo>
                  <a:lnTo>
                    <a:pt x="7" y="165"/>
                  </a:lnTo>
                  <a:lnTo>
                    <a:pt x="8" y="171"/>
                  </a:lnTo>
                  <a:lnTo>
                    <a:pt x="8" y="176"/>
                  </a:lnTo>
                  <a:lnTo>
                    <a:pt x="8" y="180"/>
                  </a:lnTo>
                  <a:lnTo>
                    <a:pt x="8" y="183"/>
                  </a:lnTo>
                  <a:lnTo>
                    <a:pt x="7" y="186"/>
                  </a:lnTo>
                  <a:lnTo>
                    <a:pt x="7" y="190"/>
                  </a:lnTo>
                  <a:lnTo>
                    <a:pt x="6" y="193"/>
                  </a:lnTo>
                  <a:lnTo>
                    <a:pt x="5" y="196"/>
                  </a:lnTo>
                  <a:lnTo>
                    <a:pt x="4" y="198"/>
                  </a:lnTo>
                  <a:lnTo>
                    <a:pt x="3" y="200"/>
                  </a:lnTo>
                  <a:lnTo>
                    <a:pt x="3" y="201"/>
                  </a:lnTo>
                  <a:lnTo>
                    <a:pt x="2" y="205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4" y="205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2" y="202"/>
                  </a:lnTo>
                  <a:lnTo>
                    <a:pt x="13" y="200"/>
                  </a:lnTo>
                  <a:lnTo>
                    <a:pt x="14" y="197"/>
                  </a:lnTo>
                  <a:lnTo>
                    <a:pt x="14" y="194"/>
                  </a:lnTo>
                  <a:lnTo>
                    <a:pt x="15" y="190"/>
                  </a:lnTo>
                  <a:lnTo>
                    <a:pt x="15" y="187"/>
                  </a:lnTo>
                  <a:lnTo>
                    <a:pt x="15" y="183"/>
                  </a:lnTo>
                  <a:lnTo>
                    <a:pt x="15" y="182"/>
                  </a:lnTo>
                  <a:lnTo>
                    <a:pt x="15" y="181"/>
                  </a:lnTo>
                  <a:lnTo>
                    <a:pt x="15" y="180"/>
                  </a:lnTo>
                  <a:lnTo>
                    <a:pt x="15" y="179"/>
                  </a:lnTo>
                  <a:lnTo>
                    <a:pt x="16" y="176"/>
                  </a:lnTo>
                  <a:lnTo>
                    <a:pt x="16" y="173"/>
                  </a:lnTo>
                  <a:lnTo>
                    <a:pt x="17" y="170"/>
                  </a:lnTo>
                  <a:lnTo>
                    <a:pt x="17" y="166"/>
                  </a:lnTo>
                  <a:lnTo>
                    <a:pt x="18" y="163"/>
                  </a:lnTo>
                  <a:lnTo>
                    <a:pt x="19" y="159"/>
                  </a:lnTo>
                  <a:lnTo>
                    <a:pt x="19" y="157"/>
                  </a:lnTo>
                  <a:lnTo>
                    <a:pt x="20" y="155"/>
                  </a:lnTo>
                  <a:lnTo>
                    <a:pt x="20" y="152"/>
                  </a:lnTo>
                  <a:lnTo>
                    <a:pt x="20" y="150"/>
                  </a:lnTo>
                  <a:lnTo>
                    <a:pt x="20" y="148"/>
                  </a:lnTo>
                  <a:lnTo>
                    <a:pt x="20" y="147"/>
                  </a:lnTo>
                  <a:lnTo>
                    <a:pt x="20" y="146"/>
                  </a:lnTo>
                  <a:lnTo>
                    <a:pt x="20" y="145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1" y="176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8" y="191"/>
                  </a:lnTo>
                  <a:lnTo>
                    <a:pt x="28" y="192"/>
                  </a:lnTo>
                  <a:lnTo>
                    <a:pt x="28" y="193"/>
                  </a:lnTo>
                  <a:lnTo>
                    <a:pt x="29" y="194"/>
                  </a:lnTo>
                  <a:lnTo>
                    <a:pt x="29" y="195"/>
                  </a:lnTo>
                  <a:lnTo>
                    <a:pt x="30" y="196"/>
                  </a:lnTo>
                  <a:lnTo>
                    <a:pt x="31" y="197"/>
                  </a:lnTo>
                  <a:lnTo>
                    <a:pt x="32" y="197"/>
                  </a:lnTo>
                  <a:lnTo>
                    <a:pt x="33" y="197"/>
                  </a:lnTo>
                  <a:lnTo>
                    <a:pt x="35" y="196"/>
                  </a:lnTo>
                  <a:lnTo>
                    <a:pt x="35" y="195"/>
                  </a:lnTo>
                  <a:lnTo>
                    <a:pt x="36" y="194"/>
                  </a:lnTo>
                  <a:lnTo>
                    <a:pt x="37" y="194"/>
                  </a:lnTo>
                  <a:lnTo>
                    <a:pt x="38" y="193"/>
                  </a:lnTo>
                  <a:lnTo>
                    <a:pt x="38" y="193"/>
                  </a:lnTo>
                  <a:lnTo>
                    <a:pt x="39" y="182"/>
                  </a:lnTo>
                  <a:lnTo>
                    <a:pt x="36" y="176"/>
                  </a:lnTo>
                  <a:lnTo>
                    <a:pt x="36" y="175"/>
                  </a:lnTo>
                  <a:lnTo>
                    <a:pt x="36" y="173"/>
                  </a:lnTo>
                  <a:lnTo>
                    <a:pt x="37" y="170"/>
                  </a:lnTo>
                  <a:lnTo>
                    <a:pt x="38" y="167"/>
                  </a:lnTo>
                  <a:lnTo>
                    <a:pt x="39" y="163"/>
                  </a:lnTo>
                  <a:lnTo>
                    <a:pt x="39" y="159"/>
                  </a:lnTo>
                  <a:lnTo>
                    <a:pt x="40" y="156"/>
                  </a:lnTo>
                  <a:lnTo>
                    <a:pt x="40" y="154"/>
                  </a:lnTo>
                  <a:lnTo>
                    <a:pt x="40" y="153"/>
                  </a:lnTo>
                  <a:lnTo>
                    <a:pt x="40" y="152"/>
                  </a:lnTo>
                  <a:lnTo>
                    <a:pt x="40" y="151"/>
                  </a:lnTo>
                  <a:lnTo>
                    <a:pt x="39" y="150"/>
                  </a:lnTo>
                  <a:lnTo>
                    <a:pt x="39" y="148"/>
                  </a:lnTo>
                  <a:lnTo>
                    <a:pt x="39" y="148"/>
                  </a:lnTo>
                  <a:lnTo>
                    <a:pt x="39" y="147"/>
                  </a:lnTo>
                  <a:lnTo>
                    <a:pt x="39" y="145"/>
                  </a:lnTo>
                  <a:lnTo>
                    <a:pt x="64" y="139"/>
                  </a:lnTo>
                  <a:lnTo>
                    <a:pt x="64" y="94"/>
                  </a:lnTo>
                </a:path>
              </a:pathLst>
            </a:custGeom>
            <a:solidFill>
              <a:srgbClr val="0099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57" name="Freeform 357"/>
            <p:cNvSpPr>
              <a:spLocks/>
            </p:cNvSpPr>
            <p:nvPr/>
          </p:nvSpPr>
          <p:spPr bwMode="auto">
            <a:xfrm>
              <a:off x="975" y="1266"/>
              <a:ext cx="65" cy="214"/>
            </a:xfrm>
            <a:custGeom>
              <a:avLst/>
              <a:gdLst/>
              <a:ahLst/>
              <a:cxnLst>
                <a:cxn ang="0">
                  <a:pos x="64" y="165"/>
                </a:cxn>
                <a:cxn ang="0">
                  <a:pos x="59" y="113"/>
                </a:cxn>
                <a:cxn ang="0">
                  <a:pos x="60" y="111"/>
                </a:cxn>
                <a:cxn ang="0">
                  <a:pos x="62" y="108"/>
                </a:cxn>
                <a:cxn ang="0">
                  <a:pos x="60" y="102"/>
                </a:cxn>
                <a:cxn ang="0">
                  <a:pos x="61" y="78"/>
                </a:cxn>
                <a:cxn ang="0">
                  <a:pos x="60" y="61"/>
                </a:cxn>
                <a:cxn ang="0">
                  <a:pos x="57" y="41"/>
                </a:cxn>
                <a:cxn ang="0">
                  <a:pos x="51" y="34"/>
                </a:cxn>
                <a:cxn ang="0">
                  <a:pos x="41" y="30"/>
                </a:cxn>
                <a:cxn ang="0">
                  <a:pos x="37" y="29"/>
                </a:cxn>
                <a:cxn ang="0">
                  <a:pos x="40" y="16"/>
                </a:cxn>
                <a:cxn ang="0">
                  <a:pos x="41" y="12"/>
                </a:cxn>
                <a:cxn ang="0">
                  <a:pos x="40" y="6"/>
                </a:cxn>
                <a:cxn ang="0">
                  <a:pos x="37" y="2"/>
                </a:cxn>
                <a:cxn ang="0">
                  <a:pos x="35" y="0"/>
                </a:cxn>
                <a:cxn ang="0">
                  <a:pos x="29" y="0"/>
                </a:cxn>
                <a:cxn ang="0">
                  <a:pos x="22" y="3"/>
                </a:cxn>
                <a:cxn ang="0">
                  <a:pos x="21" y="5"/>
                </a:cxn>
                <a:cxn ang="0">
                  <a:pos x="17" y="10"/>
                </a:cxn>
                <a:cxn ang="0">
                  <a:pos x="16" y="16"/>
                </a:cxn>
                <a:cxn ang="0">
                  <a:pos x="17" y="20"/>
                </a:cxn>
                <a:cxn ang="0">
                  <a:pos x="22" y="32"/>
                </a:cxn>
                <a:cxn ang="0">
                  <a:pos x="17" y="38"/>
                </a:cxn>
                <a:cxn ang="0">
                  <a:pos x="7" y="46"/>
                </a:cxn>
                <a:cxn ang="0">
                  <a:pos x="4" y="52"/>
                </a:cxn>
                <a:cxn ang="0">
                  <a:pos x="3" y="69"/>
                </a:cxn>
                <a:cxn ang="0">
                  <a:pos x="0" y="86"/>
                </a:cxn>
                <a:cxn ang="0">
                  <a:pos x="0" y="94"/>
                </a:cxn>
                <a:cxn ang="0">
                  <a:pos x="0" y="111"/>
                </a:cxn>
                <a:cxn ang="0">
                  <a:pos x="1" y="125"/>
                </a:cxn>
                <a:cxn ang="0">
                  <a:pos x="3" y="126"/>
                </a:cxn>
                <a:cxn ang="0">
                  <a:pos x="7" y="126"/>
                </a:cxn>
                <a:cxn ang="0">
                  <a:pos x="4" y="121"/>
                </a:cxn>
                <a:cxn ang="0">
                  <a:pos x="18" y="196"/>
                </a:cxn>
                <a:cxn ang="0">
                  <a:pos x="21" y="209"/>
                </a:cxn>
                <a:cxn ang="0">
                  <a:pos x="31" y="201"/>
                </a:cxn>
                <a:cxn ang="0">
                  <a:pos x="37" y="203"/>
                </a:cxn>
                <a:cxn ang="0">
                  <a:pos x="43" y="204"/>
                </a:cxn>
                <a:cxn ang="0">
                  <a:pos x="47" y="203"/>
                </a:cxn>
                <a:cxn ang="0">
                  <a:pos x="50" y="201"/>
                </a:cxn>
                <a:cxn ang="0">
                  <a:pos x="49" y="193"/>
                </a:cxn>
                <a:cxn ang="0">
                  <a:pos x="52" y="108"/>
                </a:cxn>
                <a:cxn ang="0">
                  <a:pos x="54" y="112"/>
                </a:cxn>
                <a:cxn ang="0">
                  <a:pos x="54" y="112"/>
                </a:cxn>
                <a:cxn ang="0">
                  <a:pos x="55" y="113"/>
                </a:cxn>
                <a:cxn ang="0">
                  <a:pos x="56" y="118"/>
                </a:cxn>
              </a:cxnLst>
              <a:rect l="0" t="0" r="r" b="b"/>
              <a:pathLst>
                <a:path w="65" h="214">
                  <a:moveTo>
                    <a:pt x="51" y="119"/>
                  </a:moveTo>
                  <a:lnTo>
                    <a:pt x="51" y="169"/>
                  </a:lnTo>
                  <a:lnTo>
                    <a:pt x="64" y="165"/>
                  </a:lnTo>
                  <a:lnTo>
                    <a:pt x="64" y="115"/>
                  </a:lnTo>
                  <a:lnTo>
                    <a:pt x="59" y="117"/>
                  </a:lnTo>
                  <a:lnTo>
                    <a:pt x="59" y="113"/>
                  </a:lnTo>
                  <a:lnTo>
                    <a:pt x="60" y="112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1" y="110"/>
                  </a:lnTo>
                  <a:lnTo>
                    <a:pt x="61" y="109"/>
                  </a:lnTo>
                  <a:lnTo>
                    <a:pt x="62" y="108"/>
                  </a:lnTo>
                  <a:lnTo>
                    <a:pt x="62" y="108"/>
                  </a:lnTo>
                  <a:lnTo>
                    <a:pt x="62" y="108"/>
                  </a:lnTo>
                  <a:lnTo>
                    <a:pt x="60" y="102"/>
                  </a:lnTo>
                  <a:lnTo>
                    <a:pt x="61" y="102"/>
                  </a:lnTo>
                  <a:lnTo>
                    <a:pt x="61" y="80"/>
                  </a:lnTo>
                  <a:lnTo>
                    <a:pt x="61" y="78"/>
                  </a:lnTo>
                  <a:lnTo>
                    <a:pt x="61" y="73"/>
                  </a:lnTo>
                  <a:lnTo>
                    <a:pt x="60" y="68"/>
                  </a:lnTo>
                  <a:lnTo>
                    <a:pt x="60" y="61"/>
                  </a:lnTo>
                  <a:lnTo>
                    <a:pt x="60" y="53"/>
                  </a:lnTo>
                  <a:lnTo>
                    <a:pt x="58" y="46"/>
                  </a:lnTo>
                  <a:lnTo>
                    <a:pt x="57" y="41"/>
                  </a:lnTo>
                  <a:lnTo>
                    <a:pt x="56" y="38"/>
                  </a:lnTo>
                  <a:lnTo>
                    <a:pt x="53" y="36"/>
                  </a:lnTo>
                  <a:lnTo>
                    <a:pt x="51" y="34"/>
                  </a:lnTo>
                  <a:lnTo>
                    <a:pt x="48" y="33"/>
                  </a:lnTo>
                  <a:lnTo>
                    <a:pt x="44" y="31"/>
                  </a:lnTo>
                  <a:lnTo>
                    <a:pt x="41" y="30"/>
                  </a:lnTo>
                  <a:lnTo>
                    <a:pt x="39" y="30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3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1" y="15"/>
                  </a:lnTo>
                  <a:lnTo>
                    <a:pt x="41" y="13"/>
                  </a:lnTo>
                  <a:lnTo>
                    <a:pt x="41" y="12"/>
                  </a:lnTo>
                  <a:lnTo>
                    <a:pt x="41" y="10"/>
                  </a:lnTo>
                  <a:lnTo>
                    <a:pt x="41" y="7"/>
                  </a:lnTo>
                  <a:lnTo>
                    <a:pt x="40" y="6"/>
                  </a:lnTo>
                  <a:lnTo>
                    <a:pt x="39" y="4"/>
                  </a:lnTo>
                  <a:lnTo>
                    <a:pt x="38" y="3"/>
                  </a:lnTo>
                  <a:lnTo>
                    <a:pt x="37" y="2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6" y="1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4"/>
                  </a:lnTo>
                  <a:lnTo>
                    <a:pt x="21" y="5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7" y="10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6" y="16"/>
                  </a:lnTo>
                  <a:lnTo>
                    <a:pt x="17" y="18"/>
                  </a:lnTo>
                  <a:lnTo>
                    <a:pt x="17" y="19"/>
                  </a:lnTo>
                  <a:lnTo>
                    <a:pt x="17" y="20"/>
                  </a:lnTo>
                  <a:lnTo>
                    <a:pt x="18" y="21"/>
                  </a:lnTo>
                  <a:lnTo>
                    <a:pt x="22" y="29"/>
                  </a:lnTo>
                  <a:lnTo>
                    <a:pt x="22" y="32"/>
                  </a:lnTo>
                  <a:lnTo>
                    <a:pt x="22" y="33"/>
                  </a:lnTo>
                  <a:lnTo>
                    <a:pt x="19" y="35"/>
                  </a:lnTo>
                  <a:lnTo>
                    <a:pt x="17" y="38"/>
                  </a:lnTo>
                  <a:lnTo>
                    <a:pt x="14" y="41"/>
                  </a:lnTo>
                  <a:lnTo>
                    <a:pt x="10" y="44"/>
                  </a:lnTo>
                  <a:lnTo>
                    <a:pt x="7" y="46"/>
                  </a:lnTo>
                  <a:lnTo>
                    <a:pt x="5" y="48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4" y="56"/>
                  </a:lnTo>
                  <a:lnTo>
                    <a:pt x="3" y="62"/>
                  </a:lnTo>
                  <a:lnTo>
                    <a:pt x="3" y="69"/>
                  </a:lnTo>
                  <a:lnTo>
                    <a:pt x="2" y="75"/>
                  </a:lnTo>
                  <a:lnTo>
                    <a:pt x="1" y="81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0" y="100"/>
                  </a:lnTo>
                  <a:lnTo>
                    <a:pt x="0" y="105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1" y="125"/>
                  </a:lnTo>
                  <a:lnTo>
                    <a:pt x="1" y="125"/>
                  </a:lnTo>
                  <a:lnTo>
                    <a:pt x="2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6" y="126"/>
                  </a:lnTo>
                  <a:lnTo>
                    <a:pt x="7" y="126"/>
                  </a:lnTo>
                  <a:lnTo>
                    <a:pt x="7" y="125"/>
                  </a:lnTo>
                  <a:lnTo>
                    <a:pt x="7" y="125"/>
                  </a:lnTo>
                  <a:lnTo>
                    <a:pt x="4" y="121"/>
                  </a:lnTo>
                  <a:lnTo>
                    <a:pt x="10" y="81"/>
                  </a:lnTo>
                  <a:lnTo>
                    <a:pt x="10" y="122"/>
                  </a:lnTo>
                  <a:lnTo>
                    <a:pt x="18" y="196"/>
                  </a:lnTo>
                  <a:lnTo>
                    <a:pt x="11" y="207"/>
                  </a:lnTo>
                  <a:lnTo>
                    <a:pt x="10" y="213"/>
                  </a:lnTo>
                  <a:lnTo>
                    <a:pt x="21" y="209"/>
                  </a:lnTo>
                  <a:lnTo>
                    <a:pt x="30" y="200"/>
                  </a:lnTo>
                  <a:lnTo>
                    <a:pt x="30" y="201"/>
                  </a:lnTo>
                  <a:lnTo>
                    <a:pt x="31" y="201"/>
                  </a:lnTo>
                  <a:lnTo>
                    <a:pt x="33" y="202"/>
                  </a:lnTo>
                  <a:lnTo>
                    <a:pt x="35" y="202"/>
                  </a:lnTo>
                  <a:lnTo>
                    <a:pt x="37" y="203"/>
                  </a:lnTo>
                  <a:lnTo>
                    <a:pt x="40" y="203"/>
                  </a:lnTo>
                  <a:lnTo>
                    <a:pt x="41" y="204"/>
                  </a:lnTo>
                  <a:lnTo>
                    <a:pt x="43" y="204"/>
                  </a:lnTo>
                  <a:lnTo>
                    <a:pt x="44" y="204"/>
                  </a:lnTo>
                  <a:lnTo>
                    <a:pt x="45" y="203"/>
                  </a:lnTo>
                  <a:lnTo>
                    <a:pt x="47" y="203"/>
                  </a:lnTo>
                  <a:lnTo>
                    <a:pt x="48" y="202"/>
                  </a:lnTo>
                  <a:lnTo>
                    <a:pt x="49" y="202"/>
                  </a:lnTo>
                  <a:lnTo>
                    <a:pt x="50" y="201"/>
                  </a:lnTo>
                  <a:lnTo>
                    <a:pt x="51" y="201"/>
                  </a:lnTo>
                  <a:lnTo>
                    <a:pt x="51" y="200"/>
                  </a:lnTo>
                  <a:lnTo>
                    <a:pt x="49" y="193"/>
                  </a:lnTo>
                  <a:lnTo>
                    <a:pt x="41" y="191"/>
                  </a:lnTo>
                  <a:lnTo>
                    <a:pt x="48" y="117"/>
                  </a:lnTo>
                  <a:lnTo>
                    <a:pt x="52" y="108"/>
                  </a:lnTo>
                  <a:lnTo>
                    <a:pt x="48" y="68"/>
                  </a:lnTo>
                  <a:lnTo>
                    <a:pt x="56" y="108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3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6" y="113"/>
                  </a:lnTo>
                  <a:lnTo>
                    <a:pt x="56" y="118"/>
                  </a:lnTo>
                  <a:lnTo>
                    <a:pt x="51" y="11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58" name="Freeform 358"/>
            <p:cNvSpPr>
              <a:spLocks/>
            </p:cNvSpPr>
            <p:nvPr/>
          </p:nvSpPr>
          <p:spPr bwMode="auto">
            <a:xfrm>
              <a:off x="980" y="1265"/>
              <a:ext cx="65" cy="214"/>
            </a:xfrm>
            <a:custGeom>
              <a:avLst/>
              <a:gdLst/>
              <a:ahLst/>
              <a:cxnLst>
                <a:cxn ang="0">
                  <a:pos x="64" y="165"/>
                </a:cxn>
                <a:cxn ang="0">
                  <a:pos x="59" y="113"/>
                </a:cxn>
                <a:cxn ang="0">
                  <a:pos x="60" y="110"/>
                </a:cxn>
                <a:cxn ang="0">
                  <a:pos x="61" y="108"/>
                </a:cxn>
                <a:cxn ang="0">
                  <a:pos x="60" y="102"/>
                </a:cxn>
                <a:cxn ang="0">
                  <a:pos x="61" y="78"/>
                </a:cxn>
                <a:cxn ang="0">
                  <a:pos x="60" y="61"/>
                </a:cxn>
                <a:cxn ang="0">
                  <a:pos x="57" y="41"/>
                </a:cxn>
                <a:cxn ang="0">
                  <a:pos x="50" y="34"/>
                </a:cxn>
                <a:cxn ang="0">
                  <a:pos x="41" y="30"/>
                </a:cxn>
                <a:cxn ang="0">
                  <a:pos x="36" y="29"/>
                </a:cxn>
                <a:cxn ang="0">
                  <a:pos x="40" y="16"/>
                </a:cxn>
                <a:cxn ang="0">
                  <a:pos x="41" y="12"/>
                </a:cxn>
                <a:cxn ang="0">
                  <a:pos x="40" y="6"/>
                </a:cxn>
                <a:cxn ang="0">
                  <a:pos x="37" y="2"/>
                </a:cxn>
                <a:cxn ang="0">
                  <a:pos x="35" y="0"/>
                </a:cxn>
                <a:cxn ang="0">
                  <a:pos x="29" y="0"/>
                </a:cxn>
                <a:cxn ang="0">
                  <a:pos x="22" y="3"/>
                </a:cxn>
                <a:cxn ang="0">
                  <a:pos x="20" y="5"/>
                </a:cxn>
                <a:cxn ang="0">
                  <a:pos x="17" y="10"/>
                </a:cxn>
                <a:cxn ang="0">
                  <a:pos x="16" y="16"/>
                </a:cxn>
                <a:cxn ang="0">
                  <a:pos x="17" y="20"/>
                </a:cxn>
                <a:cxn ang="0">
                  <a:pos x="22" y="33"/>
                </a:cxn>
                <a:cxn ang="0">
                  <a:pos x="17" y="37"/>
                </a:cxn>
                <a:cxn ang="0">
                  <a:pos x="7" y="47"/>
                </a:cxn>
                <a:cxn ang="0">
                  <a:pos x="4" y="52"/>
                </a:cxn>
                <a:cxn ang="0">
                  <a:pos x="2" y="68"/>
                </a:cxn>
                <a:cxn ang="0">
                  <a:pos x="0" y="86"/>
                </a:cxn>
                <a:cxn ang="0">
                  <a:pos x="0" y="95"/>
                </a:cxn>
                <a:cxn ang="0">
                  <a:pos x="0" y="111"/>
                </a:cxn>
                <a:cxn ang="0">
                  <a:pos x="0" y="124"/>
                </a:cxn>
                <a:cxn ang="0">
                  <a:pos x="3" y="126"/>
                </a:cxn>
                <a:cxn ang="0">
                  <a:pos x="7" y="126"/>
                </a:cxn>
                <a:cxn ang="0">
                  <a:pos x="4" y="121"/>
                </a:cxn>
                <a:cxn ang="0">
                  <a:pos x="18" y="196"/>
                </a:cxn>
                <a:cxn ang="0">
                  <a:pos x="20" y="209"/>
                </a:cxn>
                <a:cxn ang="0">
                  <a:pos x="31" y="201"/>
                </a:cxn>
                <a:cxn ang="0">
                  <a:pos x="37" y="202"/>
                </a:cxn>
                <a:cxn ang="0">
                  <a:pos x="43" y="203"/>
                </a:cxn>
                <a:cxn ang="0">
                  <a:pos x="47" y="202"/>
                </a:cxn>
                <a:cxn ang="0">
                  <a:pos x="50" y="201"/>
                </a:cxn>
                <a:cxn ang="0">
                  <a:pos x="49" y="193"/>
                </a:cxn>
                <a:cxn ang="0">
                  <a:pos x="52" y="108"/>
                </a:cxn>
                <a:cxn ang="0">
                  <a:pos x="53" y="112"/>
                </a:cxn>
                <a:cxn ang="0">
                  <a:pos x="54" y="112"/>
                </a:cxn>
                <a:cxn ang="0">
                  <a:pos x="55" y="113"/>
                </a:cxn>
                <a:cxn ang="0">
                  <a:pos x="55" y="118"/>
                </a:cxn>
              </a:cxnLst>
              <a:rect l="0" t="0" r="r" b="b"/>
              <a:pathLst>
                <a:path w="65" h="214">
                  <a:moveTo>
                    <a:pt x="51" y="119"/>
                  </a:moveTo>
                  <a:lnTo>
                    <a:pt x="51" y="168"/>
                  </a:lnTo>
                  <a:lnTo>
                    <a:pt x="64" y="165"/>
                  </a:lnTo>
                  <a:lnTo>
                    <a:pt x="64" y="116"/>
                  </a:lnTo>
                  <a:lnTo>
                    <a:pt x="59" y="116"/>
                  </a:lnTo>
                  <a:lnTo>
                    <a:pt x="59" y="113"/>
                  </a:lnTo>
                  <a:lnTo>
                    <a:pt x="60" y="112"/>
                  </a:lnTo>
                  <a:lnTo>
                    <a:pt x="60" y="111"/>
                  </a:lnTo>
                  <a:lnTo>
                    <a:pt x="60" y="110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8"/>
                  </a:lnTo>
                  <a:lnTo>
                    <a:pt x="62" y="108"/>
                  </a:lnTo>
                  <a:lnTo>
                    <a:pt x="62" y="107"/>
                  </a:lnTo>
                  <a:lnTo>
                    <a:pt x="60" y="102"/>
                  </a:lnTo>
                  <a:lnTo>
                    <a:pt x="60" y="102"/>
                  </a:lnTo>
                  <a:lnTo>
                    <a:pt x="61" y="79"/>
                  </a:lnTo>
                  <a:lnTo>
                    <a:pt x="61" y="78"/>
                  </a:lnTo>
                  <a:lnTo>
                    <a:pt x="61" y="74"/>
                  </a:lnTo>
                  <a:lnTo>
                    <a:pt x="60" y="68"/>
                  </a:lnTo>
                  <a:lnTo>
                    <a:pt x="60" y="61"/>
                  </a:lnTo>
                  <a:lnTo>
                    <a:pt x="59" y="53"/>
                  </a:lnTo>
                  <a:lnTo>
                    <a:pt x="58" y="47"/>
                  </a:lnTo>
                  <a:lnTo>
                    <a:pt x="57" y="41"/>
                  </a:lnTo>
                  <a:lnTo>
                    <a:pt x="56" y="38"/>
                  </a:lnTo>
                  <a:lnTo>
                    <a:pt x="53" y="36"/>
                  </a:lnTo>
                  <a:lnTo>
                    <a:pt x="50" y="34"/>
                  </a:lnTo>
                  <a:lnTo>
                    <a:pt x="47" y="33"/>
                  </a:lnTo>
                  <a:lnTo>
                    <a:pt x="44" y="31"/>
                  </a:lnTo>
                  <a:lnTo>
                    <a:pt x="41" y="30"/>
                  </a:lnTo>
                  <a:lnTo>
                    <a:pt x="39" y="30"/>
                  </a:lnTo>
                  <a:lnTo>
                    <a:pt x="37" y="29"/>
                  </a:lnTo>
                  <a:lnTo>
                    <a:pt x="36" y="29"/>
                  </a:lnTo>
                  <a:lnTo>
                    <a:pt x="37" y="24"/>
                  </a:lnTo>
                  <a:lnTo>
                    <a:pt x="40" y="17"/>
                  </a:lnTo>
                  <a:lnTo>
                    <a:pt x="40" y="16"/>
                  </a:lnTo>
                  <a:lnTo>
                    <a:pt x="40" y="15"/>
                  </a:lnTo>
                  <a:lnTo>
                    <a:pt x="41" y="13"/>
                  </a:lnTo>
                  <a:lnTo>
                    <a:pt x="41" y="12"/>
                  </a:lnTo>
                  <a:lnTo>
                    <a:pt x="41" y="10"/>
                  </a:lnTo>
                  <a:lnTo>
                    <a:pt x="41" y="8"/>
                  </a:lnTo>
                  <a:lnTo>
                    <a:pt x="40" y="6"/>
                  </a:lnTo>
                  <a:lnTo>
                    <a:pt x="39" y="4"/>
                  </a:lnTo>
                  <a:lnTo>
                    <a:pt x="37" y="3"/>
                  </a:lnTo>
                  <a:lnTo>
                    <a:pt x="37" y="2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6" y="1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0" y="5"/>
                  </a:lnTo>
                  <a:lnTo>
                    <a:pt x="19" y="6"/>
                  </a:lnTo>
                  <a:lnTo>
                    <a:pt x="18" y="8"/>
                  </a:lnTo>
                  <a:lnTo>
                    <a:pt x="17" y="10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7" y="18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21"/>
                  </a:lnTo>
                  <a:lnTo>
                    <a:pt x="22" y="29"/>
                  </a:lnTo>
                  <a:lnTo>
                    <a:pt x="22" y="33"/>
                  </a:lnTo>
                  <a:lnTo>
                    <a:pt x="21" y="33"/>
                  </a:lnTo>
                  <a:lnTo>
                    <a:pt x="19" y="35"/>
                  </a:lnTo>
                  <a:lnTo>
                    <a:pt x="17" y="37"/>
                  </a:lnTo>
                  <a:lnTo>
                    <a:pt x="13" y="41"/>
                  </a:lnTo>
                  <a:lnTo>
                    <a:pt x="10" y="44"/>
                  </a:lnTo>
                  <a:lnTo>
                    <a:pt x="7" y="47"/>
                  </a:lnTo>
                  <a:lnTo>
                    <a:pt x="5" y="49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4" y="57"/>
                  </a:lnTo>
                  <a:lnTo>
                    <a:pt x="3" y="62"/>
                  </a:lnTo>
                  <a:lnTo>
                    <a:pt x="2" y="68"/>
                  </a:lnTo>
                  <a:lnTo>
                    <a:pt x="2" y="75"/>
                  </a:lnTo>
                  <a:lnTo>
                    <a:pt x="1" y="81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5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0" y="124"/>
                  </a:lnTo>
                  <a:lnTo>
                    <a:pt x="1" y="125"/>
                  </a:lnTo>
                  <a:lnTo>
                    <a:pt x="2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6" y="126"/>
                  </a:lnTo>
                  <a:lnTo>
                    <a:pt x="7" y="126"/>
                  </a:lnTo>
                  <a:lnTo>
                    <a:pt x="7" y="126"/>
                  </a:lnTo>
                  <a:lnTo>
                    <a:pt x="7" y="125"/>
                  </a:lnTo>
                  <a:lnTo>
                    <a:pt x="4" y="121"/>
                  </a:lnTo>
                  <a:lnTo>
                    <a:pt x="10" y="82"/>
                  </a:lnTo>
                  <a:lnTo>
                    <a:pt x="9" y="122"/>
                  </a:lnTo>
                  <a:lnTo>
                    <a:pt x="18" y="196"/>
                  </a:lnTo>
                  <a:lnTo>
                    <a:pt x="11" y="206"/>
                  </a:lnTo>
                  <a:lnTo>
                    <a:pt x="10" y="213"/>
                  </a:lnTo>
                  <a:lnTo>
                    <a:pt x="20" y="209"/>
                  </a:lnTo>
                  <a:lnTo>
                    <a:pt x="29" y="200"/>
                  </a:lnTo>
                  <a:lnTo>
                    <a:pt x="30" y="200"/>
                  </a:lnTo>
                  <a:lnTo>
                    <a:pt x="31" y="201"/>
                  </a:lnTo>
                  <a:lnTo>
                    <a:pt x="33" y="201"/>
                  </a:lnTo>
                  <a:lnTo>
                    <a:pt x="35" y="202"/>
                  </a:lnTo>
                  <a:lnTo>
                    <a:pt x="37" y="202"/>
                  </a:lnTo>
                  <a:lnTo>
                    <a:pt x="39" y="203"/>
                  </a:lnTo>
                  <a:lnTo>
                    <a:pt x="41" y="203"/>
                  </a:lnTo>
                  <a:lnTo>
                    <a:pt x="43" y="203"/>
                  </a:lnTo>
                  <a:lnTo>
                    <a:pt x="44" y="203"/>
                  </a:lnTo>
                  <a:lnTo>
                    <a:pt x="45" y="203"/>
                  </a:lnTo>
                  <a:lnTo>
                    <a:pt x="47" y="202"/>
                  </a:lnTo>
                  <a:lnTo>
                    <a:pt x="48" y="202"/>
                  </a:lnTo>
                  <a:lnTo>
                    <a:pt x="49" y="201"/>
                  </a:lnTo>
                  <a:lnTo>
                    <a:pt x="50" y="201"/>
                  </a:lnTo>
                  <a:lnTo>
                    <a:pt x="51" y="200"/>
                  </a:lnTo>
                  <a:lnTo>
                    <a:pt x="51" y="200"/>
                  </a:lnTo>
                  <a:lnTo>
                    <a:pt x="49" y="193"/>
                  </a:lnTo>
                  <a:lnTo>
                    <a:pt x="41" y="191"/>
                  </a:lnTo>
                  <a:lnTo>
                    <a:pt x="48" y="117"/>
                  </a:lnTo>
                  <a:lnTo>
                    <a:pt x="52" y="108"/>
                  </a:lnTo>
                  <a:lnTo>
                    <a:pt x="48" y="68"/>
                  </a:lnTo>
                  <a:lnTo>
                    <a:pt x="56" y="108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4" y="112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5" y="118"/>
                  </a:lnTo>
                  <a:lnTo>
                    <a:pt x="51" y="119"/>
                  </a:lnTo>
                </a:path>
              </a:pathLst>
            </a:custGeom>
            <a:solidFill>
              <a:srgbClr val="DF9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59" name="Freeform 359"/>
            <p:cNvSpPr>
              <a:spLocks/>
            </p:cNvSpPr>
            <p:nvPr/>
          </p:nvSpPr>
          <p:spPr bwMode="auto">
            <a:xfrm>
              <a:off x="931" y="1302"/>
              <a:ext cx="69" cy="203"/>
            </a:xfrm>
            <a:custGeom>
              <a:avLst/>
              <a:gdLst/>
              <a:ahLst/>
              <a:cxnLst>
                <a:cxn ang="0">
                  <a:pos x="63" y="181"/>
                </a:cxn>
                <a:cxn ang="0">
                  <a:pos x="53" y="174"/>
                </a:cxn>
                <a:cxn ang="0">
                  <a:pos x="54" y="156"/>
                </a:cxn>
                <a:cxn ang="0">
                  <a:pos x="56" y="135"/>
                </a:cxn>
                <a:cxn ang="0">
                  <a:pos x="57" y="132"/>
                </a:cxn>
                <a:cxn ang="0">
                  <a:pos x="59" y="125"/>
                </a:cxn>
                <a:cxn ang="0">
                  <a:pos x="56" y="85"/>
                </a:cxn>
                <a:cxn ang="0">
                  <a:pos x="57" y="90"/>
                </a:cxn>
                <a:cxn ang="0">
                  <a:pos x="60" y="89"/>
                </a:cxn>
                <a:cxn ang="0">
                  <a:pos x="62" y="83"/>
                </a:cxn>
                <a:cxn ang="0">
                  <a:pos x="58" y="74"/>
                </a:cxn>
                <a:cxn ang="0">
                  <a:pos x="60" y="60"/>
                </a:cxn>
                <a:cxn ang="0">
                  <a:pos x="54" y="33"/>
                </a:cxn>
                <a:cxn ang="0">
                  <a:pos x="48" y="29"/>
                </a:cxn>
                <a:cxn ang="0">
                  <a:pos x="45" y="28"/>
                </a:cxn>
                <a:cxn ang="0">
                  <a:pos x="48" y="26"/>
                </a:cxn>
                <a:cxn ang="0">
                  <a:pos x="49" y="22"/>
                </a:cxn>
                <a:cxn ang="0">
                  <a:pos x="48" y="17"/>
                </a:cxn>
                <a:cxn ang="0">
                  <a:pos x="45" y="13"/>
                </a:cxn>
                <a:cxn ang="0">
                  <a:pos x="44" y="8"/>
                </a:cxn>
                <a:cxn ang="0">
                  <a:pos x="44" y="6"/>
                </a:cxn>
                <a:cxn ang="0">
                  <a:pos x="43" y="3"/>
                </a:cxn>
                <a:cxn ang="0">
                  <a:pos x="42" y="0"/>
                </a:cxn>
                <a:cxn ang="0">
                  <a:pos x="34" y="2"/>
                </a:cxn>
                <a:cxn ang="0">
                  <a:pos x="27" y="5"/>
                </a:cxn>
                <a:cxn ang="0">
                  <a:pos x="23" y="14"/>
                </a:cxn>
                <a:cxn ang="0">
                  <a:pos x="19" y="24"/>
                </a:cxn>
                <a:cxn ang="0">
                  <a:pos x="16" y="31"/>
                </a:cxn>
                <a:cxn ang="0">
                  <a:pos x="17" y="34"/>
                </a:cxn>
                <a:cxn ang="0">
                  <a:pos x="19" y="35"/>
                </a:cxn>
                <a:cxn ang="0">
                  <a:pos x="17" y="40"/>
                </a:cxn>
                <a:cxn ang="0">
                  <a:pos x="8" y="60"/>
                </a:cxn>
                <a:cxn ang="0">
                  <a:pos x="3" y="79"/>
                </a:cxn>
                <a:cxn ang="0">
                  <a:pos x="4" y="82"/>
                </a:cxn>
                <a:cxn ang="0">
                  <a:pos x="7" y="86"/>
                </a:cxn>
                <a:cxn ang="0">
                  <a:pos x="1" y="106"/>
                </a:cxn>
                <a:cxn ang="0">
                  <a:pos x="0" y="124"/>
                </a:cxn>
                <a:cxn ang="0">
                  <a:pos x="3" y="125"/>
                </a:cxn>
                <a:cxn ang="0">
                  <a:pos x="10" y="125"/>
                </a:cxn>
                <a:cxn ang="0">
                  <a:pos x="11" y="134"/>
                </a:cxn>
                <a:cxn ang="0">
                  <a:pos x="10" y="142"/>
                </a:cxn>
                <a:cxn ang="0">
                  <a:pos x="13" y="143"/>
                </a:cxn>
                <a:cxn ang="0">
                  <a:pos x="18" y="144"/>
                </a:cxn>
                <a:cxn ang="0">
                  <a:pos x="20" y="147"/>
                </a:cxn>
                <a:cxn ang="0">
                  <a:pos x="22" y="154"/>
                </a:cxn>
                <a:cxn ang="0">
                  <a:pos x="22" y="155"/>
                </a:cxn>
                <a:cxn ang="0">
                  <a:pos x="21" y="160"/>
                </a:cxn>
                <a:cxn ang="0">
                  <a:pos x="22" y="171"/>
                </a:cxn>
                <a:cxn ang="0">
                  <a:pos x="25" y="181"/>
                </a:cxn>
                <a:cxn ang="0">
                  <a:pos x="23" y="200"/>
                </a:cxn>
                <a:cxn ang="0">
                  <a:pos x="26" y="202"/>
                </a:cxn>
                <a:cxn ang="0">
                  <a:pos x="31" y="199"/>
                </a:cxn>
                <a:cxn ang="0">
                  <a:pos x="33" y="194"/>
                </a:cxn>
                <a:cxn ang="0">
                  <a:pos x="30" y="179"/>
                </a:cxn>
                <a:cxn ang="0">
                  <a:pos x="41" y="144"/>
                </a:cxn>
                <a:cxn ang="0">
                  <a:pos x="41" y="149"/>
                </a:cxn>
                <a:cxn ang="0">
                  <a:pos x="42" y="160"/>
                </a:cxn>
                <a:cxn ang="0">
                  <a:pos x="45" y="172"/>
                </a:cxn>
                <a:cxn ang="0">
                  <a:pos x="45" y="188"/>
                </a:cxn>
                <a:cxn ang="0">
                  <a:pos x="50" y="187"/>
                </a:cxn>
                <a:cxn ang="0">
                  <a:pos x="55" y="188"/>
                </a:cxn>
                <a:cxn ang="0">
                  <a:pos x="61" y="189"/>
                </a:cxn>
                <a:cxn ang="0">
                  <a:pos x="67" y="187"/>
                </a:cxn>
              </a:cxnLst>
              <a:rect l="0" t="0" r="r" b="b"/>
              <a:pathLst>
                <a:path w="69" h="203">
                  <a:moveTo>
                    <a:pt x="67" y="183"/>
                  </a:moveTo>
                  <a:lnTo>
                    <a:pt x="67" y="183"/>
                  </a:lnTo>
                  <a:lnTo>
                    <a:pt x="65" y="182"/>
                  </a:lnTo>
                  <a:lnTo>
                    <a:pt x="63" y="181"/>
                  </a:lnTo>
                  <a:lnTo>
                    <a:pt x="60" y="180"/>
                  </a:lnTo>
                  <a:lnTo>
                    <a:pt x="57" y="178"/>
                  </a:lnTo>
                  <a:lnTo>
                    <a:pt x="55" y="176"/>
                  </a:lnTo>
                  <a:lnTo>
                    <a:pt x="53" y="174"/>
                  </a:lnTo>
                  <a:lnTo>
                    <a:pt x="52" y="171"/>
                  </a:lnTo>
                  <a:lnTo>
                    <a:pt x="53" y="168"/>
                  </a:lnTo>
                  <a:lnTo>
                    <a:pt x="53" y="162"/>
                  </a:lnTo>
                  <a:lnTo>
                    <a:pt x="54" y="156"/>
                  </a:lnTo>
                  <a:lnTo>
                    <a:pt x="54" y="149"/>
                  </a:lnTo>
                  <a:lnTo>
                    <a:pt x="55" y="143"/>
                  </a:lnTo>
                  <a:lnTo>
                    <a:pt x="55" y="138"/>
                  </a:lnTo>
                  <a:lnTo>
                    <a:pt x="56" y="135"/>
                  </a:lnTo>
                  <a:lnTo>
                    <a:pt x="56" y="133"/>
                  </a:lnTo>
                  <a:lnTo>
                    <a:pt x="56" y="133"/>
                  </a:lnTo>
                  <a:lnTo>
                    <a:pt x="56" y="133"/>
                  </a:lnTo>
                  <a:lnTo>
                    <a:pt x="57" y="132"/>
                  </a:lnTo>
                  <a:lnTo>
                    <a:pt x="57" y="131"/>
                  </a:lnTo>
                  <a:lnTo>
                    <a:pt x="58" y="130"/>
                  </a:lnTo>
                  <a:lnTo>
                    <a:pt x="59" y="128"/>
                  </a:lnTo>
                  <a:lnTo>
                    <a:pt x="59" y="125"/>
                  </a:lnTo>
                  <a:lnTo>
                    <a:pt x="60" y="122"/>
                  </a:lnTo>
                  <a:lnTo>
                    <a:pt x="55" y="85"/>
                  </a:lnTo>
                  <a:lnTo>
                    <a:pt x="56" y="84"/>
                  </a:lnTo>
                  <a:lnTo>
                    <a:pt x="56" y="85"/>
                  </a:lnTo>
                  <a:lnTo>
                    <a:pt x="56" y="86"/>
                  </a:lnTo>
                  <a:lnTo>
                    <a:pt x="56" y="87"/>
                  </a:lnTo>
                  <a:lnTo>
                    <a:pt x="57" y="88"/>
                  </a:lnTo>
                  <a:lnTo>
                    <a:pt x="57" y="90"/>
                  </a:lnTo>
                  <a:lnTo>
                    <a:pt x="58" y="90"/>
                  </a:lnTo>
                  <a:lnTo>
                    <a:pt x="59" y="90"/>
                  </a:lnTo>
                  <a:lnTo>
                    <a:pt x="60" y="90"/>
                  </a:lnTo>
                  <a:lnTo>
                    <a:pt x="60" y="89"/>
                  </a:lnTo>
                  <a:lnTo>
                    <a:pt x="61" y="87"/>
                  </a:lnTo>
                  <a:lnTo>
                    <a:pt x="61" y="86"/>
                  </a:lnTo>
                  <a:lnTo>
                    <a:pt x="61" y="84"/>
                  </a:lnTo>
                  <a:lnTo>
                    <a:pt x="62" y="83"/>
                  </a:lnTo>
                  <a:lnTo>
                    <a:pt x="61" y="81"/>
                  </a:lnTo>
                  <a:lnTo>
                    <a:pt x="61" y="79"/>
                  </a:lnTo>
                  <a:lnTo>
                    <a:pt x="60" y="77"/>
                  </a:lnTo>
                  <a:lnTo>
                    <a:pt x="58" y="74"/>
                  </a:lnTo>
                  <a:lnTo>
                    <a:pt x="58" y="71"/>
                  </a:lnTo>
                  <a:lnTo>
                    <a:pt x="58" y="68"/>
                  </a:lnTo>
                  <a:lnTo>
                    <a:pt x="59" y="65"/>
                  </a:lnTo>
                  <a:lnTo>
                    <a:pt x="60" y="60"/>
                  </a:lnTo>
                  <a:lnTo>
                    <a:pt x="60" y="54"/>
                  </a:lnTo>
                  <a:lnTo>
                    <a:pt x="58" y="45"/>
                  </a:lnTo>
                  <a:lnTo>
                    <a:pt x="55" y="34"/>
                  </a:lnTo>
                  <a:lnTo>
                    <a:pt x="54" y="33"/>
                  </a:lnTo>
                  <a:lnTo>
                    <a:pt x="53" y="32"/>
                  </a:lnTo>
                  <a:lnTo>
                    <a:pt x="52" y="31"/>
                  </a:lnTo>
                  <a:lnTo>
                    <a:pt x="50" y="30"/>
                  </a:lnTo>
                  <a:lnTo>
                    <a:pt x="48" y="29"/>
                  </a:lnTo>
                  <a:lnTo>
                    <a:pt x="47" y="28"/>
                  </a:lnTo>
                  <a:lnTo>
                    <a:pt x="45" y="28"/>
                  </a:lnTo>
                  <a:lnTo>
                    <a:pt x="45" y="28"/>
                  </a:lnTo>
                  <a:lnTo>
                    <a:pt x="45" y="2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7" y="27"/>
                  </a:lnTo>
                  <a:lnTo>
                    <a:pt x="48" y="26"/>
                  </a:lnTo>
                  <a:lnTo>
                    <a:pt x="49" y="25"/>
                  </a:lnTo>
                  <a:lnTo>
                    <a:pt x="49" y="24"/>
                  </a:lnTo>
                  <a:lnTo>
                    <a:pt x="49" y="23"/>
                  </a:lnTo>
                  <a:lnTo>
                    <a:pt x="49" y="22"/>
                  </a:lnTo>
                  <a:lnTo>
                    <a:pt x="49" y="20"/>
                  </a:lnTo>
                  <a:lnTo>
                    <a:pt x="49" y="19"/>
                  </a:lnTo>
                  <a:lnTo>
                    <a:pt x="49" y="18"/>
                  </a:lnTo>
                  <a:lnTo>
                    <a:pt x="48" y="17"/>
                  </a:lnTo>
                  <a:lnTo>
                    <a:pt x="47" y="16"/>
                  </a:lnTo>
                  <a:lnTo>
                    <a:pt x="47" y="15"/>
                  </a:lnTo>
                  <a:lnTo>
                    <a:pt x="46" y="14"/>
                  </a:lnTo>
                  <a:lnTo>
                    <a:pt x="45" y="13"/>
                  </a:lnTo>
                  <a:lnTo>
                    <a:pt x="45" y="11"/>
                  </a:lnTo>
                  <a:lnTo>
                    <a:pt x="44" y="10"/>
                  </a:lnTo>
                  <a:lnTo>
                    <a:pt x="44" y="9"/>
                  </a:lnTo>
                  <a:lnTo>
                    <a:pt x="44" y="8"/>
                  </a:lnTo>
                  <a:lnTo>
                    <a:pt x="44" y="7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3" y="6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3" y="3"/>
                  </a:lnTo>
                  <a:lnTo>
                    <a:pt x="43" y="2"/>
                  </a:lnTo>
                  <a:lnTo>
                    <a:pt x="43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7" y="5"/>
                  </a:lnTo>
                  <a:lnTo>
                    <a:pt x="26" y="7"/>
                  </a:lnTo>
                  <a:lnTo>
                    <a:pt x="25" y="9"/>
                  </a:lnTo>
                  <a:lnTo>
                    <a:pt x="24" y="12"/>
                  </a:lnTo>
                  <a:lnTo>
                    <a:pt x="23" y="14"/>
                  </a:lnTo>
                  <a:lnTo>
                    <a:pt x="22" y="17"/>
                  </a:lnTo>
                  <a:lnTo>
                    <a:pt x="21" y="20"/>
                  </a:lnTo>
                  <a:lnTo>
                    <a:pt x="20" y="22"/>
                  </a:lnTo>
                  <a:lnTo>
                    <a:pt x="19" y="24"/>
                  </a:lnTo>
                  <a:lnTo>
                    <a:pt x="18" y="27"/>
                  </a:lnTo>
                  <a:lnTo>
                    <a:pt x="18" y="28"/>
                  </a:lnTo>
                  <a:lnTo>
                    <a:pt x="17" y="30"/>
                  </a:lnTo>
                  <a:lnTo>
                    <a:pt x="16" y="31"/>
                  </a:lnTo>
                  <a:lnTo>
                    <a:pt x="15" y="32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8" y="34"/>
                  </a:lnTo>
                  <a:lnTo>
                    <a:pt x="18" y="35"/>
                  </a:lnTo>
                  <a:lnTo>
                    <a:pt x="19" y="35"/>
                  </a:lnTo>
                  <a:lnTo>
                    <a:pt x="19" y="36"/>
                  </a:lnTo>
                  <a:lnTo>
                    <a:pt x="19" y="37"/>
                  </a:lnTo>
                  <a:lnTo>
                    <a:pt x="18" y="38"/>
                  </a:lnTo>
                  <a:lnTo>
                    <a:pt x="17" y="40"/>
                  </a:lnTo>
                  <a:lnTo>
                    <a:pt x="15" y="42"/>
                  </a:lnTo>
                  <a:lnTo>
                    <a:pt x="13" y="47"/>
                  </a:lnTo>
                  <a:lnTo>
                    <a:pt x="11" y="53"/>
                  </a:lnTo>
                  <a:lnTo>
                    <a:pt x="8" y="60"/>
                  </a:lnTo>
                  <a:lnTo>
                    <a:pt x="6" y="67"/>
                  </a:lnTo>
                  <a:lnTo>
                    <a:pt x="5" y="73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3" y="80"/>
                  </a:lnTo>
                  <a:lnTo>
                    <a:pt x="3" y="80"/>
                  </a:lnTo>
                  <a:lnTo>
                    <a:pt x="4" y="81"/>
                  </a:lnTo>
                  <a:lnTo>
                    <a:pt x="4" y="82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6" y="84"/>
                  </a:lnTo>
                  <a:lnTo>
                    <a:pt x="7" y="86"/>
                  </a:lnTo>
                  <a:lnTo>
                    <a:pt x="3" y="97"/>
                  </a:lnTo>
                  <a:lnTo>
                    <a:pt x="3" y="98"/>
                  </a:lnTo>
                  <a:lnTo>
                    <a:pt x="2" y="102"/>
                  </a:lnTo>
                  <a:lnTo>
                    <a:pt x="1" y="106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5"/>
                  </a:lnTo>
                  <a:lnTo>
                    <a:pt x="1" y="125"/>
                  </a:lnTo>
                  <a:lnTo>
                    <a:pt x="2" y="125"/>
                  </a:lnTo>
                  <a:lnTo>
                    <a:pt x="3" y="125"/>
                  </a:lnTo>
                  <a:lnTo>
                    <a:pt x="5" y="125"/>
                  </a:lnTo>
                  <a:lnTo>
                    <a:pt x="6" y="125"/>
                  </a:lnTo>
                  <a:lnTo>
                    <a:pt x="8" y="125"/>
                  </a:lnTo>
                  <a:lnTo>
                    <a:pt x="10" y="125"/>
                  </a:lnTo>
                  <a:lnTo>
                    <a:pt x="12" y="125"/>
                  </a:lnTo>
                  <a:lnTo>
                    <a:pt x="12" y="128"/>
                  </a:lnTo>
                  <a:lnTo>
                    <a:pt x="11" y="131"/>
                  </a:lnTo>
                  <a:lnTo>
                    <a:pt x="11" y="134"/>
                  </a:lnTo>
                  <a:lnTo>
                    <a:pt x="11" y="137"/>
                  </a:lnTo>
                  <a:lnTo>
                    <a:pt x="11" y="139"/>
                  </a:lnTo>
                  <a:lnTo>
                    <a:pt x="10" y="141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11" y="142"/>
                  </a:lnTo>
                  <a:lnTo>
                    <a:pt x="11" y="143"/>
                  </a:lnTo>
                  <a:lnTo>
                    <a:pt x="13" y="143"/>
                  </a:lnTo>
                  <a:lnTo>
                    <a:pt x="15" y="144"/>
                  </a:lnTo>
                  <a:lnTo>
                    <a:pt x="16" y="144"/>
                  </a:lnTo>
                  <a:lnTo>
                    <a:pt x="17" y="144"/>
                  </a:lnTo>
                  <a:lnTo>
                    <a:pt x="18" y="144"/>
                  </a:lnTo>
                  <a:lnTo>
                    <a:pt x="18" y="143"/>
                  </a:lnTo>
                  <a:lnTo>
                    <a:pt x="19" y="144"/>
                  </a:lnTo>
                  <a:lnTo>
                    <a:pt x="19" y="145"/>
                  </a:lnTo>
                  <a:lnTo>
                    <a:pt x="20" y="147"/>
                  </a:lnTo>
                  <a:lnTo>
                    <a:pt x="20" y="149"/>
                  </a:lnTo>
                  <a:lnTo>
                    <a:pt x="21" y="151"/>
                  </a:lnTo>
                  <a:lnTo>
                    <a:pt x="22" y="153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22" y="156"/>
                  </a:lnTo>
                  <a:lnTo>
                    <a:pt x="22" y="157"/>
                  </a:lnTo>
                  <a:lnTo>
                    <a:pt x="21" y="159"/>
                  </a:lnTo>
                  <a:lnTo>
                    <a:pt x="21" y="160"/>
                  </a:lnTo>
                  <a:lnTo>
                    <a:pt x="21" y="163"/>
                  </a:lnTo>
                  <a:lnTo>
                    <a:pt x="21" y="165"/>
                  </a:lnTo>
                  <a:lnTo>
                    <a:pt x="21" y="168"/>
                  </a:lnTo>
                  <a:lnTo>
                    <a:pt x="22" y="171"/>
                  </a:lnTo>
                  <a:lnTo>
                    <a:pt x="22" y="174"/>
                  </a:lnTo>
                  <a:lnTo>
                    <a:pt x="23" y="177"/>
                  </a:lnTo>
                  <a:lnTo>
                    <a:pt x="24" y="180"/>
                  </a:lnTo>
                  <a:lnTo>
                    <a:pt x="25" y="181"/>
                  </a:lnTo>
                  <a:lnTo>
                    <a:pt x="25" y="182"/>
                  </a:lnTo>
                  <a:lnTo>
                    <a:pt x="22" y="190"/>
                  </a:lnTo>
                  <a:lnTo>
                    <a:pt x="23" y="200"/>
                  </a:lnTo>
                  <a:lnTo>
                    <a:pt x="23" y="200"/>
                  </a:lnTo>
                  <a:lnTo>
                    <a:pt x="23" y="200"/>
                  </a:lnTo>
                  <a:lnTo>
                    <a:pt x="24" y="201"/>
                  </a:lnTo>
                  <a:lnTo>
                    <a:pt x="25" y="202"/>
                  </a:lnTo>
                  <a:lnTo>
                    <a:pt x="26" y="202"/>
                  </a:lnTo>
                  <a:lnTo>
                    <a:pt x="27" y="202"/>
                  </a:lnTo>
                  <a:lnTo>
                    <a:pt x="29" y="202"/>
                  </a:lnTo>
                  <a:lnTo>
                    <a:pt x="30" y="201"/>
                  </a:lnTo>
                  <a:lnTo>
                    <a:pt x="31" y="199"/>
                  </a:lnTo>
                  <a:lnTo>
                    <a:pt x="31" y="198"/>
                  </a:lnTo>
                  <a:lnTo>
                    <a:pt x="32" y="197"/>
                  </a:lnTo>
                  <a:lnTo>
                    <a:pt x="32" y="195"/>
                  </a:lnTo>
                  <a:lnTo>
                    <a:pt x="33" y="194"/>
                  </a:lnTo>
                  <a:lnTo>
                    <a:pt x="33" y="193"/>
                  </a:lnTo>
                  <a:lnTo>
                    <a:pt x="33" y="192"/>
                  </a:lnTo>
                  <a:lnTo>
                    <a:pt x="33" y="192"/>
                  </a:lnTo>
                  <a:lnTo>
                    <a:pt x="30" y="179"/>
                  </a:lnTo>
                  <a:lnTo>
                    <a:pt x="35" y="150"/>
                  </a:lnTo>
                  <a:lnTo>
                    <a:pt x="36" y="145"/>
                  </a:lnTo>
                  <a:lnTo>
                    <a:pt x="41" y="143"/>
                  </a:lnTo>
                  <a:lnTo>
                    <a:pt x="41" y="144"/>
                  </a:lnTo>
                  <a:lnTo>
                    <a:pt x="41" y="145"/>
                  </a:lnTo>
                  <a:lnTo>
                    <a:pt x="41" y="146"/>
                  </a:lnTo>
                  <a:lnTo>
                    <a:pt x="41" y="148"/>
                  </a:lnTo>
                  <a:lnTo>
                    <a:pt x="41" y="149"/>
                  </a:lnTo>
                  <a:lnTo>
                    <a:pt x="41" y="152"/>
                  </a:lnTo>
                  <a:lnTo>
                    <a:pt x="41" y="154"/>
                  </a:lnTo>
                  <a:lnTo>
                    <a:pt x="42" y="157"/>
                  </a:lnTo>
                  <a:lnTo>
                    <a:pt x="42" y="160"/>
                  </a:lnTo>
                  <a:lnTo>
                    <a:pt x="43" y="163"/>
                  </a:lnTo>
                  <a:lnTo>
                    <a:pt x="44" y="166"/>
                  </a:lnTo>
                  <a:lnTo>
                    <a:pt x="45" y="169"/>
                  </a:lnTo>
                  <a:lnTo>
                    <a:pt x="45" y="172"/>
                  </a:lnTo>
                  <a:lnTo>
                    <a:pt x="46" y="174"/>
                  </a:lnTo>
                  <a:lnTo>
                    <a:pt x="46" y="175"/>
                  </a:lnTo>
                  <a:lnTo>
                    <a:pt x="46" y="176"/>
                  </a:lnTo>
                  <a:lnTo>
                    <a:pt x="45" y="188"/>
                  </a:lnTo>
                  <a:lnTo>
                    <a:pt x="49" y="188"/>
                  </a:lnTo>
                  <a:lnTo>
                    <a:pt x="49" y="187"/>
                  </a:lnTo>
                  <a:lnTo>
                    <a:pt x="49" y="187"/>
                  </a:lnTo>
                  <a:lnTo>
                    <a:pt x="50" y="187"/>
                  </a:lnTo>
                  <a:lnTo>
                    <a:pt x="51" y="187"/>
                  </a:lnTo>
                  <a:lnTo>
                    <a:pt x="52" y="188"/>
                  </a:lnTo>
                  <a:lnTo>
                    <a:pt x="53" y="188"/>
                  </a:lnTo>
                  <a:lnTo>
                    <a:pt x="55" y="188"/>
                  </a:lnTo>
                  <a:lnTo>
                    <a:pt x="56" y="188"/>
                  </a:lnTo>
                  <a:lnTo>
                    <a:pt x="58" y="189"/>
                  </a:lnTo>
                  <a:lnTo>
                    <a:pt x="60" y="189"/>
                  </a:lnTo>
                  <a:lnTo>
                    <a:pt x="61" y="189"/>
                  </a:lnTo>
                  <a:lnTo>
                    <a:pt x="63" y="188"/>
                  </a:lnTo>
                  <a:lnTo>
                    <a:pt x="64" y="188"/>
                  </a:lnTo>
                  <a:lnTo>
                    <a:pt x="66" y="188"/>
                  </a:lnTo>
                  <a:lnTo>
                    <a:pt x="67" y="187"/>
                  </a:lnTo>
                  <a:lnTo>
                    <a:pt x="68" y="187"/>
                  </a:lnTo>
                  <a:lnTo>
                    <a:pt x="68" y="186"/>
                  </a:lnTo>
                  <a:lnTo>
                    <a:pt x="67" y="183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60" name="Freeform 360"/>
            <p:cNvSpPr>
              <a:spLocks/>
            </p:cNvSpPr>
            <p:nvPr/>
          </p:nvSpPr>
          <p:spPr bwMode="auto">
            <a:xfrm>
              <a:off x="937" y="1297"/>
              <a:ext cx="68" cy="203"/>
            </a:xfrm>
            <a:custGeom>
              <a:avLst/>
              <a:gdLst/>
              <a:ahLst/>
              <a:cxnLst>
                <a:cxn ang="0">
                  <a:pos x="61" y="181"/>
                </a:cxn>
                <a:cxn ang="0">
                  <a:pos x="52" y="174"/>
                </a:cxn>
                <a:cxn ang="0">
                  <a:pos x="53" y="156"/>
                </a:cxn>
                <a:cxn ang="0">
                  <a:pos x="55" y="134"/>
                </a:cxn>
                <a:cxn ang="0">
                  <a:pos x="56" y="132"/>
                </a:cxn>
                <a:cxn ang="0">
                  <a:pos x="58" y="125"/>
                </a:cxn>
                <a:cxn ang="0">
                  <a:pos x="54" y="84"/>
                </a:cxn>
                <a:cxn ang="0">
                  <a:pos x="56" y="89"/>
                </a:cxn>
                <a:cxn ang="0">
                  <a:pos x="59" y="89"/>
                </a:cxn>
                <a:cxn ang="0">
                  <a:pos x="60" y="83"/>
                </a:cxn>
                <a:cxn ang="0">
                  <a:pos x="57" y="74"/>
                </a:cxn>
                <a:cxn ang="0">
                  <a:pos x="59" y="60"/>
                </a:cxn>
                <a:cxn ang="0">
                  <a:pos x="53" y="33"/>
                </a:cxn>
                <a:cxn ang="0">
                  <a:pos x="47" y="29"/>
                </a:cxn>
                <a:cxn ang="0">
                  <a:pos x="44" y="27"/>
                </a:cxn>
                <a:cxn ang="0">
                  <a:pos x="47" y="26"/>
                </a:cxn>
                <a:cxn ang="0">
                  <a:pos x="49" y="21"/>
                </a:cxn>
                <a:cxn ang="0">
                  <a:pos x="47" y="17"/>
                </a:cxn>
                <a:cxn ang="0">
                  <a:pos x="44" y="13"/>
                </a:cxn>
                <a:cxn ang="0">
                  <a:pos x="43" y="8"/>
                </a:cxn>
                <a:cxn ang="0">
                  <a:pos x="43" y="6"/>
                </a:cxn>
                <a:cxn ang="0">
                  <a:pos x="42" y="3"/>
                </a:cxn>
                <a:cxn ang="0">
                  <a:pos x="41" y="0"/>
                </a:cxn>
                <a:cxn ang="0">
                  <a:pos x="34" y="1"/>
                </a:cxn>
                <a:cxn ang="0">
                  <a:pos x="27" y="5"/>
                </a:cxn>
                <a:cxn ang="0">
                  <a:pos x="22" y="14"/>
                </a:cxn>
                <a:cxn ang="0">
                  <a:pos x="19" y="24"/>
                </a:cxn>
                <a:cxn ang="0">
                  <a:pos x="16" y="31"/>
                </a:cxn>
                <a:cxn ang="0">
                  <a:pos x="16" y="34"/>
                </a:cxn>
                <a:cxn ang="0">
                  <a:pos x="18" y="35"/>
                </a:cxn>
                <a:cxn ang="0">
                  <a:pos x="16" y="39"/>
                </a:cxn>
                <a:cxn ang="0">
                  <a:pos x="8" y="60"/>
                </a:cxn>
                <a:cxn ang="0">
                  <a:pos x="3" y="79"/>
                </a:cxn>
                <a:cxn ang="0">
                  <a:pos x="4" y="82"/>
                </a:cxn>
                <a:cxn ang="0">
                  <a:pos x="6" y="85"/>
                </a:cxn>
                <a:cxn ang="0">
                  <a:pos x="1" y="106"/>
                </a:cxn>
                <a:cxn ang="0">
                  <a:pos x="0" y="123"/>
                </a:cxn>
                <a:cxn ang="0">
                  <a:pos x="3" y="125"/>
                </a:cxn>
                <a:cxn ang="0">
                  <a:pos x="10" y="125"/>
                </a:cxn>
                <a:cxn ang="0">
                  <a:pos x="10" y="134"/>
                </a:cxn>
                <a:cxn ang="0">
                  <a:pos x="10" y="142"/>
                </a:cxn>
                <a:cxn ang="0">
                  <a:pos x="12" y="143"/>
                </a:cxn>
                <a:cxn ang="0">
                  <a:pos x="18" y="144"/>
                </a:cxn>
                <a:cxn ang="0">
                  <a:pos x="19" y="147"/>
                </a:cxn>
                <a:cxn ang="0">
                  <a:pos x="22" y="153"/>
                </a:cxn>
                <a:cxn ang="0">
                  <a:pos x="21" y="155"/>
                </a:cxn>
                <a:cxn ang="0">
                  <a:pos x="20" y="160"/>
                </a:cxn>
                <a:cxn ang="0">
                  <a:pos x="21" y="171"/>
                </a:cxn>
                <a:cxn ang="0">
                  <a:pos x="24" y="181"/>
                </a:cxn>
                <a:cxn ang="0">
                  <a:pos x="23" y="200"/>
                </a:cxn>
                <a:cxn ang="0">
                  <a:pos x="26" y="202"/>
                </a:cxn>
                <a:cxn ang="0">
                  <a:pos x="30" y="199"/>
                </a:cxn>
                <a:cxn ang="0">
                  <a:pos x="32" y="194"/>
                </a:cxn>
                <a:cxn ang="0">
                  <a:pos x="30" y="179"/>
                </a:cxn>
                <a:cxn ang="0">
                  <a:pos x="40" y="143"/>
                </a:cxn>
                <a:cxn ang="0">
                  <a:pos x="40" y="149"/>
                </a:cxn>
                <a:cxn ang="0">
                  <a:pos x="42" y="160"/>
                </a:cxn>
                <a:cxn ang="0">
                  <a:pos x="44" y="172"/>
                </a:cxn>
                <a:cxn ang="0">
                  <a:pos x="44" y="188"/>
                </a:cxn>
                <a:cxn ang="0">
                  <a:pos x="49" y="187"/>
                </a:cxn>
                <a:cxn ang="0">
                  <a:pos x="53" y="188"/>
                </a:cxn>
                <a:cxn ang="0">
                  <a:pos x="60" y="189"/>
                </a:cxn>
                <a:cxn ang="0">
                  <a:pos x="65" y="187"/>
                </a:cxn>
              </a:cxnLst>
              <a:rect l="0" t="0" r="r" b="b"/>
              <a:pathLst>
                <a:path w="68" h="203">
                  <a:moveTo>
                    <a:pt x="66" y="183"/>
                  </a:moveTo>
                  <a:lnTo>
                    <a:pt x="65" y="182"/>
                  </a:lnTo>
                  <a:lnTo>
                    <a:pt x="63" y="182"/>
                  </a:lnTo>
                  <a:lnTo>
                    <a:pt x="61" y="181"/>
                  </a:lnTo>
                  <a:lnTo>
                    <a:pt x="59" y="180"/>
                  </a:lnTo>
                  <a:lnTo>
                    <a:pt x="56" y="178"/>
                  </a:lnTo>
                  <a:lnTo>
                    <a:pt x="54" y="176"/>
                  </a:lnTo>
                  <a:lnTo>
                    <a:pt x="52" y="174"/>
                  </a:lnTo>
                  <a:lnTo>
                    <a:pt x="52" y="171"/>
                  </a:lnTo>
                  <a:lnTo>
                    <a:pt x="52" y="167"/>
                  </a:lnTo>
                  <a:lnTo>
                    <a:pt x="52" y="162"/>
                  </a:lnTo>
                  <a:lnTo>
                    <a:pt x="53" y="156"/>
                  </a:lnTo>
                  <a:lnTo>
                    <a:pt x="53" y="149"/>
                  </a:lnTo>
                  <a:lnTo>
                    <a:pt x="54" y="143"/>
                  </a:lnTo>
                  <a:lnTo>
                    <a:pt x="54" y="138"/>
                  </a:lnTo>
                  <a:lnTo>
                    <a:pt x="55" y="134"/>
                  </a:lnTo>
                  <a:lnTo>
                    <a:pt x="55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6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8" y="128"/>
                  </a:lnTo>
                  <a:lnTo>
                    <a:pt x="58" y="125"/>
                  </a:lnTo>
                  <a:lnTo>
                    <a:pt x="58" y="122"/>
                  </a:lnTo>
                  <a:lnTo>
                    <a:pt x="54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5" y="85"/>
                  </a:lnTo>
                  <a:lnTo>
                    <a:pt x="55" y="87"/>
                  </a:lnTo>
                  <a:lnTo>
                    <a:pt x="56" y="88"/>
                  </a:lnTo>
                  <a:lnTo>
                    <a:pt x="56" y="89"/>
                  </a:lnTo>
                  <a:lnTo>
                    <a:pt x="57" y="90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59" y="89"/>
                  </a:lnTo>
                  <a:lnTo>
                    <a:pt x="60" y="87"/>
                  </a:lnTo>
                  <a:lnTo>
                    <a:pt x="60" y="86"/>
                  </a:lnTo>
                  <a:lnTo>
                    <a:pt x="60" y="84"/>
                  </a:lnTo>
                  <a:lnTo>
                    <a:pt x="60" y="83"/>
                  </a:lnTo>
                  <a:lnTo>
                    <a:pt x="60" y="81"/>
                  </a:lnTo>
                  <a:lnTo>
                    <a:pt x="60" y="79"/>
                  </a:lnTo>
                  <a:lnTo>
                    <a:pt x="58" y="77"/>
                  </a:lnTo>
                  <a:lnTo>
                    <a:pt x="57" y="74"/>
                  </a:lnTo>
                  <a:lnTo>
                    <a:pt x="56" y="71"/>
                  </a:lnTo>
                  <a:lnTo>
                    <a:pt x="57" y="68"/>
                  </a:lnTo>
                  <a:lnTo>
                    <a:pt x="58" y="64"/>
                  </a:lnTo>
                  <a:lnTo>
                    <a:pt x="59" y="60"/>
                  </a:lnTo>
                  <a:lnTo>
                    <a:pt x="59" y="53"/>
                  </a:lnTo>
                  <a:lnTo>
                    <a:pt x="57" y="45"/>
                  </a:lnTo>
                  <a:lnTo>
                    <a:pt x="54" y="34"/>
                  </a:lnTo>
                  <a:lnTo>
                    <a:pt x="53" y="33"/>
                  </a:lnTo>
                  <a:lnTo>
                    <a:pt x="52" y="31"/>
                  </a:lnTo>
                  <a:lnTo>
                    <a:pt x="50" y="30"/>
                  </a:lnTo>
                  <a:lnTo>
                    <a:pt x="49" y="29"/>
                  </a:lnTo>
                  <a:lnTo>
                    <a:pt x="47" y="29"/>
                  </a:lnTo>
                  <a:lnTo>
                    <a:pt x="46" y="28"/>
                  </a:lnTo>
                  <a:lnTo>
                    <a:pt x="45" y="28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5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7" y="26"/>
                  </a:lnTo>
                  <a:lnTo>
                    <a:pt x="47" y="25"/>
                  </a:lnTo>
                  <a:lnTo>
                    <a:pt x="48" y="24"/>
                  </a:lnTo>
                  <a:lnTo>
                    <a:pt x="49" y="23"/>
                  </a:lnTo>
                  <a:lnTo>
                    <a:pt x="49" y="21"/>
                  </a:lnTo>
                  <a:lnTo>
                    <a:pt x="48" y="20"/>
                  </a:lnTo>
                  <a:lnTo>
                    <a:pt x="48" y="19"/>
                  </a:lnTo>
                  <a:lnTo>
                    <a:pt x="48" y="18"/>
                  </a:lnTo>
                  <a:lnTo>
                    <a:pt x="47" y="17"/>
                  </a:lnTo>
                  <a:lnTo>
                    <a:pt x="46" y="16"/>
                  </a:lnTo>
                  <a:lnTo>
                    <a:pt x="46" y="15"/>
                  </a:lnTo>
                  <a:lnTo>
                    <a:pt x="45" y="14"/>
                  </a:lnTo>
                  <a:lnTo>
                    <a:pt x="44" y="13"/>
                  </a:lnTo>
                  <a:lnTo>
                    <a:pt x="43" y="11"/>
                  </a:lnTo>
                  <a:lnTo>
                    <a:pt x="43" y="10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43" y="7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2" y="3"/>
                  </a:lnTo>
                  <a:lnTo>
                    <a:pt x="42" y="2"/>
                  </a:lnTo>
                  <a:lnTo>
                    <a:pt x="42" y="1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1" y="3"/>
                  </a:lnTo>
                  <a:lnTo>
                    <a:pt x="30" y="3"/>
                  </a:lnTo>
                  <a:lnTo>
                    <a:pt x="28" y="4"/>
                  </a:lnTo>
                  <a:lnTo>
                    <a:pt x="27" y="5"/>
                  </a:lnTo>
                  <a:lnTo>
                    <a:pt x="26" y="7"/>
                  </a:lnTo>
                  <a:lnTo>
                    <a:pt x="24" y="9"/>
                  </a:lnTo>
                  <a:lnTo>
                    <a:pt x="23" y="12"/>
                  </a:lnTo>
                  <a:lnTo>
                    <a:pt x="22" y="14"/>
                  </a:lnTo>
                  <a:lnTo>
                    <a:pt x="21" y="17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19" y="24"/>
                  </a:lnTo>
                  <a:lnTo>
                    <a:pt x="18" y="27"/>
                  </a:lnTo>
                  <a:lnTo>
                    <a:pt x="17" y="28"/>
                  </a:lnTo>
                  <a:lnTo>
                    <a:pt x="16" y="30"/>
                  </a:lnTo>
                  <a:lnTo>
                    <a:pt x="16" y="31"/>
                  </a:lnTo>
                  <a:lnTo>
                    <a:pt x="15" y="32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7" y="34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9" y="36"/>
                  </a:lnTo>
                  <a:lnTo>
                    <a:pt x="19" y="37"/>
                  </a:lnTo>
                  <a:lnTo>
                    <a:pt x="18" y="38"/>
                  </a:lnTo>
                  <a:lnTo>
                    <a:pt x="16" y="39"/>
                  </a:lnTo>
                  <a:lnTo>
                    <a:pt x="14" y="42"/>
                  </a:lnTo>
                  <a:lnTo>
                    <a:pt x="12" y="47"/>
                  </a:lnTo>
                  <a:lnTo>
                    <a:pt x="10" y="53"/>
                  </a:lnTo>
                  <a:lnTo>
                    <a:pt x="8" y="60"/>
                  </a:lnTo>
                  <a:lnTo>
                    <a:pt x="6" y="66"/>
                  </a:lnTo>
                  <a:lnTo>
                    <a:pt x="4" y="73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3" y="80"/>
                  </a:lnTo>
                  <a:lnTo>
                    <a:pt x="3" y="80"/>
                  </a:lnTo>
                  <a:lnTo>
                    <a:pt x="3" y="81"/>
                  </a:lnTo>
                  <a:lnTo>
                    <a:pt x="4" y="82"/>
                  </a:lnTo>
                  <a:lnTo>
                    <a:pt x="4" y="83"/>
                  </a:lnTo>
                  <a:lnTo>
                    <a:pt x="5" y="83"/>
                  </a:lnTo>
                  <a:lnTo>
                    <a:pt x="6" y="8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3" y="98"/>
                  </a:lnTo>
                  <a:lnTo>
                    <a:pt x="1" y="101"/>
                  </a:lnTo>
                  <a:lnTo>
                    <a:pt x="1" y="106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1" y="125"/>
                  </a:lnTo>
                  <a:lnTo>
                    <a:pt x="2" y="125"/>
                  </a:lnTo>
                  <a:lnTo>
                    <a:pt x="3" y="125"/>
                  </a:lnTo>
                  <a:lnTo>
                    <a:pt x="4" y="125"/>
                  </a:lnTo>
                  <a:lnTo>
                    <a:pt x="6" y="125"/>
                  </a:lnTo>
                  <a:lnTo>
                    <a:pt x="8" y="125"/>
                  </a:lnTo>
                  <a:lnTo>
                    <a:pt x="10" y="125"/>
                  </a:lnTo>
                  <a:lnTo>
                    <a:pt x="12" y="124"/>
                  </a:lnTo>
                  <a:lnTo>
                    <a:pt x="11" y="128"/>
                  </a:lnTo>
                  <a:lnTo>
                    <a:pt x="11" y="131"/>
                  </a:lnTo>
                  <a:lnTo>
                    <a:pt x="10" y="134"/>
                  </a:lnTo>
                  <a:lnTo>
                    <a:pt x="10" y="137"/>
                  </a:lnTo>
                  <a:lnTo>
                    <a:pt x="10" y="139"/>
                  </a:lnTo>
                  <a:lnTo>
                    <a:pt x="10" y="140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11" y="142"/>
                  </a:lnTo>
                  <a:lnTo>
                    <a:pt x="12" y="143"/>
                  </a:lnTo>
                  <a:lnTo>
                    <a:pt x="14" y="144"/>
                  </a:lnTo>
                  <a:lnTo>
                    <a:pt x="15" y="144"/>
                  </a:lnTo>
                  <a:lnTo>
                    <a:pt x="17" y="144"/>
                  </a:lnTo>
                  <a:lnTo>
                    <a:pt x="18" y="144"/>
                  </a:lnTo>
                  <a:lnTo>
                    <a:pt x="18" y="143"/>
                  </a:lnTo>
                  <a:lnTo>
                    <a:pt x="18" y="144"/>
                  </a:lnTo>
                  <a:lnTo>
                    <a:pt x="19" y="145"/>
                  </a:lnTo>
                  <a:lnTo>
                    <a:pt x="19" y="147"/>
                  </a:lnTo>
                  <a:lnTo>
                    <a:pt x="20" y="149"/>
                  </a:lnTo>
                  <a:lnTo>
                    <a:pt x="20" y="151"/>
                  </a:lnTo>
                  <a:lnTo>
                    <a:pt x="21" y="153"/>
                  </a:lnTo>
                  <a:lnTo>
                    <a:pt x="22" y="153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1" y="155"/>
                  </a:lnTo>
                  <a:lnTo>
                    <a:pt x="21" y="156"/>
                  </a:lnTo>
                  <a:lnTo>
                    <a:pt x="21" y="157"/>
                  </a:lnTo>
                  <a:lnTo>
                    <a:pt x="20" y="159"/>
                  </a:lnTo>
                  <a:lnTo>
                    <a:pt x="20" y="160"/>
                  </a:lnTo>
                  <a:lnTo>
                    <a:pt x="20" y="162"/>
                  </a:lnTo>
                  <a:lnTo>
                    <a:pt x="20" y="165"/>
                  </a:lnTo>
                  <a:lnTo>
                    <a:pt x="20" y="167"/>
                  </a:lnTo>
                  <a:lnTo>
                    <a:pt x="21" y="171"/>
                  </a:lnTo>
                  <a:lnTo>
                    <a:pt x="22" y="174"/>
                  </a:lnTo>
                  <a:lnTo>
                    <a:pt x="23" y="177"/>
                  </a:lnTo>
                  <a:lnTo>
                    <a:pt x="23" y="180"/>
                  </a:lnTo>
                  <a:lnTo>
                    <a:pt x="24" y="181"/>
                  </a:lnTo>
                  <a:lnTo>
                    <a:pt x="24" y="182"/>
                  </a:lnTo>
                  <a:lnTo>
                    <a:pt x="21" y="189"/>
                  </a:lnTo>
                  <a:lnTo>
                    <a:pt x="22" y="200"/>
                  </a:lnTo>
                  <a:lnTo>
                    <a:pt x="23" y="200"/>
                  </a:lnTo>
                  <a:lnTo>
                    <a:pt x="23" y="200"/>
                  </a:lnTo>
                  <a:lnTo>
                    <a:pt x="24" y="201"/>
                  </a:lnTo>
                  <a:lnTo>
                    <a:pt x="25" y="201"/>
                  </a:lnTo>
                  <a:lnTo>
                    <a:pt x="26" y="202"/>
                  </a:lnTo>
                  <a:lnTo>
                    <a:pt x="27" y="202"/>
                  </a:lnTo>
                  <a:lnTo>
                    <a:pt x="28" y="201"/>
                  </a:lnTo>
                  <a:lnTo>
                    <a:pt x="29" y="201"/>
                  </a:lnTo>
                  <a:lnTo>
                    <a:pt x="30" y="199"/>
                  </a:lnTo>
                  <a:lnTo>
                    <a:pt x="31" y="198"/>
                  </a:lnTo>
                  <a:lnTo>
                    <a:pt x="31" y="196"/>
                  </a:lnTo>
                  <a:lnTo>
                    <a:pt x="32" y="195"/>
                  </a:lnTo>
                  <a:lnTo>
                    <a:pt x="32" y="194"/>
                  </a:lnTo>
                  <a:lnTo>
                    <a:pt x="32" y="193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0" y="179"/>
                  </a:lnTo>
                  <a:lnTo>
                    <a:pt x="34" y="150"/>
                  </a:lnTo>
                  <a:lnTo>
                    <a:pt x="35" y="145"/>
                  </a:lnTo>
                  <a:lnTo>
                    <a:pt x="40" y="143"/>
                  </a:lnTo>
                  <a:lnTo>
                    <a:pt x="40" y="143"/>
                  </a:lnTo>
                  <a:lnTo>
                    <a:pt x="40" y="144"/>
                  </a:lnTo>
                  <a:lnTo>
                    <a:pt x="40" y="146"/>
                  </a:lnTo>
                  <a:lnTo>
                    <a:pt x="40" y="147"/>
                  </a:lnTo>
                  <a:lnTo>
                    <a:pt x="40" y="149"/>
                  </a:lnTo>
                  <a:lnTo>
                    <a:pt x="40" y="152"/>
                  </a:lnTo>
                  <a:lnTo>
                    <a:pt x="41" y="154"/>
                  </a:lnTo>
                  <a:lnTo>
                    <a:pt x="41" y="156"/>
                  </a:lnTo>
                  <a:lnTo>
                    <a:pt x="42" y="160"/>
                  </a:lnTo>
                  <a:lnTo>
                    <a:pt x="42" y="163"/>
                  </a:lnTo>
                  <a:lnTo>
                    <a:pt x="43" y="166"/>
                  </a:lnTo>
                  <a:lnTo>
                    <a:pt x="44" y="169"/>
                  </a:lnTo>
                  <a:lnTo>
                    <a:pt x="44" y="172"/>
                  </a:lnTo>
                  <a:lnTo>
                    <a:pt x="45" y="174"/>
                  </a:lnTo>
                  <a:lnTo>
                    <a:pt x="45" y="175"/>
                  </a:lnTo>
                  <a:lnTo>
                    <a:pt x="45" y="176"/>
                  </a:lnTo>
                  <a:lnTo>
                    <a:pt x="44" y="188"/>
                  </a:lnTo>
                  <a:lnTo>
                    <a:pt x="48" y="188"/>
                  </a:lnTo>
                  <a:lnTo>
                    <a:pt x="48" y="186"/>
                  </a:lnTo>
                  <a:lnTo>
                    <a:pt x="48" y="187"/>
                  </a:lnTo>
                  <a:lnTo>
                    <a:pt x="49" y="187"/>
                  </a:lnTo>
                  <a:lnTo>
                    <a:pt x="50" y="187"/>
                  </a:lnTo>
                  <a:lnTo>
                    <a:pt x="51" y="187"/>
                  </a:lnTo>
                  <a:lnTo>
                    <a:pt x="52" y="188"/>
                  </a:lnTo>
                  <a:lnTo>
                    <a:pt x="53" y="188"/>
                  </a:lnTo>
                  <a:lnTo>
                    <a:pt x="55" y="188"/>
                  </a:lnTo>
                  <a:lnTo>
                    <a:pt x="57" y="189"/>
                  </a:lnTo>
                  <a:lnTo>
                    <a:pt x="58" y="189"/>
                  </a:lnTo>
                  <a:lnTo>
                    <a:pt x="60" y="189"/>
                  </a:lnTo>
                  <a:lnTo>
                    <a:pt x="62" y="188"/>
                  </a:lnTo>
                  <a:lnTo>
                    <a:pt x="63" y="188"/>
                  </a:lnTo>
                  <a:lnTo>
                    <a:pt x="64" y="187"/>
                  </a:lnTo>
                  <a:lnTo>
                    <a:pt x="65" y="187"/>
                  </a:lnTo>
                  <a:lnTo>
                    <a:pt x="66" y="186"/>
                  </a:lnTo>
                  <a:lnTo>
                    <a:pt x="67" y="186"/>
                  </a:lnTo>
                  <a:lnTo>
                    <a:pt x="66" y="183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61" name="Freeform 361"/>
            <p:cNvSpPr>
              <a:spLocks/>
            </p:cNvSpPr>
            <p:nvPr/>
          </p:nvSpPr>
          <p:spPr bwMode="auto">
            <a:xfrm>
              <a:off x="820" y="1374"/>
              <a:ext cx="240" cy="185"/>
            </a:xfrm>
            <a:custGeom>
              <a:avLst/>
              <a:gdLst/>
              <a:ahLst/>
              <a:cxnLst>
                <a:cxn ang="0">
                  <a:pos x="210" y="128"/>
                </a:cxn>
                <a:cxn ang="0">
                  <a:pos x="239" y="0"/>
                </a:cxn>
                <a:cxn ang="0">
                  <a:pos x="28" y="55"/>
                </a:cxn>
                <a:cxn ang="0">
                  <a:pos x="0" y="184"/>
                </a:cxn>
                <a:cxn ang="0">
                  <a:pos x="210" y="128"/>
                </a:cxn>
              </a:cxnLst>
              <a:rect l="0" t="0" r="r" b="b"/>
              <a:pathLst>
                <a:path w="240" h="185">
                  <a:moveTo>
                    <a:pt x="210" y="128"/>
                  </a:moveTo>
                  <a:lnTo>
                    <a:pt x="239" y="0"/>
                  </a:lnTo>
                  <a:lnTo>
                    <a:pt x="28" y="55"/>
                  </a:lnTo>
                  <a:lnTo>
                    <a:pt x="0" y="184"/>
                  </a:lnTo>
                  <a:lnTo>
                    <a:pt x="210" y="128"/>
                  </a:lnTo>
                </a:path>
              </a:pathLst>
            </a:custGeom>
            <a:solidFill>
              <a:srgbClr val="DFCE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62" name="Freeform 362"/>
            <p:cNvSpPr>
              <a:spLocks/>
            </p:cNvSpPr>
            <p:nvPr/>
          </p:nvSpPr>
          <p:spPr bwMode="auto">
            <a:xfrm>
              <a:off x="868" y="1432"/>
              <a:ext cx="71" cy="35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8" y="15"/>
                </a:cxn>
                <a:cxn ang="0">
                  <a:pos x="62" y="0"/>
                </a:cxn>
                <a:cxn ang="0">
                  <a:pos x="70" y="13"/>
                </a:cxn>
                <a:cxn ang="0">
                  <a:pos x="0" y="34"/>
                </a:cxn>
              </a:cxnLst>
              <a:rect l="0" t="0" r="r" b="b"/>
              <a:pathLst>
                <a:path w="71" h="35">
                  <a:moveTo>
                    <a:pt x="0" y="34"/>
                  </a:moveTo>
                  <a:lnTo>
                    <a:pt x="8" y="15"/>
                  </a:lnTo>
                  <a:lnTo>
                    <a:pt x="62" y="0"/>
                  </a:lnTo>
                  <a:lnTo>
                    <a:pt x="70" y="13"/>
                  </a:lnTo>
                  <a:lnTo>
                    <a:pt x="0" y="34"/>
                  </a:lnTo>
                </a:path>
              </a:pathLst>
            </a:custGeom>
            <a:solidFill>
              <a:srgbClr val="EFCE7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63" name="Freeform 363"/>
            <p:cNvSpPr>
              <a:spLocks/>
            </p:cNvSpPr>
            <p:nvPr/>
          </p:nvSpPr>
          <p:spPr bwMode="auto">
            <a:xfrm>
              <a:off x="869" y="1405"/>
              <a:ext cx="211" cy="196"/>
            </a:xfrm>
            <a:custGeom>
              <a:avLst/>
              <a:gdLst/>
              <a:ahLst/>
              <a:cxnLst>
                <a:cxn ang="0">
                  <a:pos x="210" y="139"/>
                </a:cxn>
                <a:cxn ang="0">
                  <a:pos x="210" y="0"/>
                </a:cxn>
                <a:cxn ang="0">
                  <a:pos x="0" y="55"/>
                </a:cxn>
                <a:cxn ang="0">
                  <a:pos x="0" y="195"/>
                </a:cxn>
                <a:cxn ang="0">
                  <a:pos x="210" y="139"/>
                </a:cxn>
              </a:cxnLst>
              <a:rect l="0" t="0" r="r" b="b"/>
              <a:pathLst>
                <a:path w="211" h="196">
                  <a:moveTo>
                    <a:pt x="210" y="139"/>
                  </a:moveTo>
                  <a:lnTo>
                    <a:pt x="210" y="0"/>
                  </a:lnTo>
                  <a:lnTo>
                    <a:pt x="0" y="55"/>
                  </a:lnTo>
                  <a:lnTo>
                    <a:pt x="0" y="195"/>
                  </a:lnTo>
                  <a:lnTo>
                    <a:pt x="210" y="139"/>
                  </a:lnTo>
                </a:path>
              </a:pathLst>
            </a:custGeom>
            <a:solidFill>
              <a:srgbClr val="EFCE7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64" name="Freeform 364"/>
            <p:cNvSpPr>
              <a:spLocks/>
            </p:cNvSpPr>
            <p:nvPr/>
          </p:nvSpPr>
          <p:spPr bwMode="auto">
            <a:xfrm>
              <a:off x="926" y="1342"/>
              <a:ext cx="65" cy="214"/>
            </a:xfrm>
            <a:custGeom>
              <a:avLst/>
              <a:gdLst/>
              <a:ahLst/>
              <a:cxnLst>
                <a:cxn ang="0">
                  <a:pos x="64" y="165"/>
                </a:cxn>
                <a:cxn ang="0">
                  <a:pos x="59" y="113"/>
                </a:cxn>
                <a:cxn ang="0">
                  <a:pos x="60" y="111"/>
                </a:cxn>
                <a:cxn ang="0">
                  <a:pos x="62" y="108"/>
                </a:cxn>
                <a:cxn ang="0">
                  <a:pos x="61" y="102"/>
                </a:cxn>
                <a:cxn ang="0">
                  <a:pos x="61" y="78"/>
                </a:cxn>
                <a:cxn ang="0">
                  <a:pos x="60" y="61"/>
                </a:cxn>
                <a:cxn ang="0">
                  <a:pos x="57" y="41"/>
                </a:cxn>
                <a:cxn ang="0">
                  <a:pos x="51" y="34"/>
                </a:cxn>
                <a:cxn ang="0">
                  <a:pos x="41" y="31"/>
                </a:cxn>
                <a:cxn ang="0">
                  <a:pos x="37" y="29"/>
                </a:cxn>
                <a:cxn ang="0">
                  <a:pos x="40" y="16"/>
                </a:cxn>
                <a:cxn ang="0">
                  <a:pos x="41" y="12"/>
                </a:cxn>
                <a:cxn ang="0">
                  <a:pos x="40" y="6"/>
                </a:cxn>
                <a:cxn ang="0">
                  <a:pos x="37" y="2"/>
                </a:cxn>
                <a:cxn ang="0">
                  <a:pos x="35" y="0"/>
                </a:cxn>
                <a:cxn ang="0">
                  <a:pos x="29" y="0"/>
                </a:cxn>
                <a:cxn ang="0">
                  <a:pos x="22" y="3"/>
                </a:cxn>
                <a:cxn ang="0">
                  <a:pos x="21" y="5"/>
                </a:cxn>
                <a:cxn ang="0">
                  <a:pos x="17" y="10"/>
                </a:cxn>
                <a:cxn ang="0">
                  <a:pos x="16" y="16"/>
                </a:cxn>
                <a:cxn ang="0">
                  <a:pos x="18" y="20"/>
                </a:cxn>
                <a:cxn ang="0">
                  <a:pos x="22" y="33"/>
                </a:cxn>
                <a:cxn ang="0">
                  <a:pos x="17" y="38"/>
                </a:cxn>
                <a:cxn ang="0">
                  <a:pos x="7" y="46"/>
                </a:cxn>
                <a:cxn ang="0">
                  <a:pos x="4" y="52"/>
                </a:cxn>
                <a:cxn ang="0">
                  <a:pos x="3" y="69"/>
                </a:cxn>
                <a:cxn ang="0">
                  <a:pos x="1" y="86"/>
                </a:cxn>
                <a:cxn ang="0">
                  <a:pos x="0" y="94"/>
                </a:cxn>
                <a:cxn ang="0">
                  <a:pos x="0" y="111"/>
                </a:cxn>
                <a:cxn ang="0">
                  <a:pos x="1" y="125"/>
                </a:cxn>
                <a:cxn ang="0">
                  <a:pos x="3" y="126"/>
                </a:cxn>
                <a:cxn ang="0">
                  <a:pos x="7" y="126"/>
                </a:cxn>
                <a:cxn ang="0">
                  <a:pos x="4" y="121"/>
                </a:cxn>
                <a:cxn ang="0">
                  <a:pos x="18" y="196"/>
                </a:cxn>
                <a:cxn ang="0">
                  <a:pos x="21" y="209"/>
                </a:cxn>
                <a:cxn ang="0">
                  <a:pos x="31" y="201"/>
                </a:cxn>
                <a:cxn ang="0">
                  <a:pos x="37" y="203"/>
                </a:cxn>
                <a:cxn ang="0">
                  <a:pos x="43" y="204"/>
                </a:cxn>
                <a:cxn ang="0">
                  <a:pos x="47" y="203"/>
                </a:cxn>
                <a:cxn ang="0">
                  <a:pos x="50" y="201"/>
                </a:cxn>
                <a:cxn ang="0">
                  <a:pos x="49" y="194"/>
                </a:cxn>
                <a:cxn ang="0">
                  <a:pos x="52" y="108"/>
                </a:cxn>
                <a:cxn ang="0">
                  <a:pos x="54" y="112"/>
                </a:cxn>
                <a:cxn ang="0">
                  <a:pos x="54" y="112"/>
                </a:cxn>
                <a:cxn ang="0">
                  <a:pos x="55" y="113"/>
                </a:cxn>
                <a:cxn ang="0">
                  <a:pos x="56" y="118"/>
                </a:cxn>
              </a:cxnLst>
              <a:rect l="0" t="0" r="r" b="b"/>
              <a:pathLst>
                <a:path w="65" h="214">
                  <a:moveTo>
                    <a:pt x="51" y="119"/>
                  </a:moveTo>
                  <a:lnTo>
                    <a:pt x="51" y="169"/>
                  </a:lnTo>
                  <a:lnTo>
                    <a:pt x="64" y="165"/>
                  </a:lnTo>
                  <a:lnTo>
                    <a:pt x="64" y="115"/>
                  </a:lnTo>
                  <a:lnTo>
                    <a:pt x="59" y="117"/>
                  </a:lnTo>
                  <a:lnTo>
                    <a:pt x="59" y="113"/>
                  </a:lnTo>
                  <a:lnTo>
                    <a:pt x="60" y="112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1" y="110"/>
                  </a:lnTo>
                  <a:lnTo>
                    <a:pt x="61" y="109"/>
                  </a:lnTo>
                  <a:lnTo>
                    <a:pt x="62" y="108"/>
                  </a:lnTo>
                  <a:lnTo>
                    <a:pt x="62" y="108"/>
                  </a:lnTo>
                  <a:lnTo>
                    <a:pt x="62" y="108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80"/>
                  </a:lnTo>
                  <a:lnTo>
                    <a:pt x="61" y="78"/>
                  </a:lnTo>
                  <a:lnTo>
                    <a:pt x="61" y="74"/>
                  </a:lnTo>
                  <a:lnTo>
                    <a:pt x="61" y="68"/>
                  </a:lnTo>
                  <a:lnTo>
                    <a:pt x="60" y="61"/>
                  </a:lnTo>
                  <a:lnTo>
                    <a:pt x="60" y="53"/>
                  </a:lnTo>
                  <a:lnTo>
                    <a:pt x="59" y="47"/>
                  </a:lnTo>
                  <a:lnTo>
                    <a:pt x="57" y="41"/>
                  </a:lnTo>
                  <a:lnTo>
                    <a:pt x="56" y="38"/>
                  </a:lnTo>
                  <a:lnTo>
                    <a:pt x="53" y="36"/>
                  </a:lnTo>
                  <a:lnTo>
                    <a:pt x="51" y="34"/>
                  </a:lnTo>
                  <a:lnTo>
                    <a:pt x="48" y="33"/>
                  </a:lnTo>
                  <a:lnTo>
                    <a:pt x="45" y="31"/>
                  </a:lnTo>
                  <a:lnTo>
                    <a:pt x="41" y="31"/>
                  </a:lnTo>
                  <a:lnTo>
                    <a:pt x="39" y="30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4"/>
                  </a:lnTo>
                  <a:lnTo>
                    <a:pt x="40" y="17"/>
                  </a:lnTo>
                  <a:lnTo>
                    <a:pt x="40" y="16"/>
                  </a:lnTo>
                  <a:lnTo>
                    <a:pt x="41" y="15"/>
                  </a:lnTo>
                  <a:lnTo>
                    <a:pt x="41" y="13"/>
                  </a:lnTo>
                  <a:lnTo>
                    <a:pt x="41" y="12"/>
                  </a:lnTo>
                  <a:lnTo>
                    <a:pt x="41" y="10"/>
                  </a:lnTo>
                  <a:lnTo>
                    <a:pt x="41" y="7"/>
                  </a:lnTo>
                  <a:lnTo>
                    <a:pt x="40" y="6"/>
                  </a:lnTo>
                  <a:lnTo>
                    <a:pt x="39" y="4"/>
                  </a:lnTo>
                  <a:lnTo>
                    <a:pt x="38" y="3"/>
                  </a:lnTo>
                  <a:lnTo>
                    <a:pt x="37" y="2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6" y="1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4"/>
                  </a:lnTo>
                  <a:lnTo>
                    <a:pt x="21" y="5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7" y="10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7" y="18"/>
                  </a:lnTo>
                  <a:lnTo>
                    <a:pt x="17" y="20"/>
                  </a:lnTo>
                  <a:lnTo>
                    <a:pt x="18" y="20"/>
                  </a:lnTo>
                  <a:lnTo>
                    <a:pt x="18" y="21"/>
                  </a:lnTo>
                  <a:lnTo>
                    <a:pt x="18" y="30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19" y="35"/>
                  </a:lnTo>
                  <a:lnTo>
                    <a:pt x="17" y="38"/>
                  </a:lnTo>
                  <a:lnTo>
                    <a:pt x="14" y="41"/>
                  </a:lnTo>
                  <a:lnTo>
                    <a:pt x="10" y="44"/>
                  </a:lnTo>
                  <a:lnTo>
                    <a:pt x="7" y="46"/>
                  </a:lnTo>
                  <a:lnTo>
                    <a:pt x="5" y="49"/>
                  </a:lnTo>
                  <a:lnTo>
                    <a:pt x="5" y="50"/>
                  </a:lnTo>
                  <a:lnTo>
                    <a:pt x="4" y="52"/>
                  </a:lnTo>
                  <a:lnTo>
                    <a:pt x="4" y="56"/>
                  </a:lnTo>
                  <a:lnTo>
                    <a:pt x="3" y="62"/>
                  </a:lnTo>
                  <a:lnTo>
                    <a:pt x="3" y="69"/>
                  </a:lnTo>
                  <a:lnTo>
                    <a:pt x="2" y="75"/>
                  </a:lnTo>
                  <a:lnTo>
                    <a:pt x="1" y="81"/>
                  </a:lnTo>
                  <a:lnTo>
                    <a:pt x="1" y="86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0" y="100"/>
                  </a:lnTo>
                  <a:lnTo>
                    <a:pt x="0" y="105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1" y="125"/>
                  </a:lnTo>
                  <a:lnTo>
                    <a:pt x="1" y="125"/>
                  </a:lnTo>
                  <a:lnTo>
                    <a:pt x="2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6" y="126"/>
                  </a:lnTo>
                  <a:lnTo>
                    <a:pt x="7" y="126"/>
                  </a:lnTo>
                  <a:lnTo>
                    <a:pt x="7" y="125"/>
                  </a:lnTo>
                  <a:lnTo>
                    <a:pt x="7" y="125"/>
                  </a:lnTo>
                  <a:lnTo>
                    <a:pt x="4" y="121"/>
                  </a:lnTo>
                  <a:lnTo>
                    <a:pt x="10" y="81"/>
                  </a:lnTo>
                  <a:lnTo>
                    <a:pt x="10" y="122"/>
                  </a:lnTo>
                  <a:lnTo>
                    <a:pt x="18" y="196"/>
                  </a:lnTo>
                  <a:lnTo>
                    <a:pt x="11" y="207"/>
                  </a:lnTo>
                  <a:lnTo>
                    <a:pt x="10" y="213"/>
                  </a:lnTo>
                  <a:lnTo>
                    <a:pt x="21" y="209"/>
                  </a:lnTo>
                  <a:lnTo>
                    <a:pt x="30" y="200"/>
                  </a:lnTo>
                  <a:lnTo>
                    <a:pt x="30" y="201"/>
                  </a:lnTo>
                  <a:lnTo>
                    <a:pt x="31" y="201"/>
                  </a:lnTo>
                  <a:lnTo>
                    <a:pt x="33" y="202"/>
                  </a:lnTo>
                  <a:lnTo>
                    <a:pt x="35" y="202"/>
                  </a:lnTo>
                  <a:lnTo>
                    <a:pt x="37" y="203"/>
                  </a:lnTo>
                  <a:lnTo>
                    <a:pt x="40" y="203"/>
                  </a:lnTo>
                  <a:lnTo>
                    <a:pt x="41" y="204"/>
                  </a:lnTo>
                  <a:lnTo>
                    <a:pt x="43" y="204"/>
                  </a:lnTo>
                  <a:lnTo>
                    <a:pt x="44" y="204"/>
                  </a:lnTo>
                  <a:lnTo>
                    <a:pt x="46" y="203"/>
                  </a:lnTo>
                  <a:lnTo>
                    <a:pt x="47" y="203"/>
                  </a:lnTo>
                  <a:lnTo>
                    <a:pt x="48" y="202"/>
                  </a:lnTo>
                  <a:lnTo>
                    <a:pt x="49" y="202"/>
                  </a:lnTo>
                  <a:lnTo>
                    <a:pt x="50" y="201"/>
                  </a:lnTo>
                  <a:lnTo>
                    <a:pt x="51" y="201"/>
                  </a:lnTo>
                  <a:lnTo>
                    <a:pt x="51" y="201"/>
                  </a:lnTo>
                  <a:lnTo>
                    <a:pt x="49" y="194"/>
                  </a:lnTo>
                  <a:lnTo>
                    <a:pt x="41" y="191"/>
                  </a:lnTo>
                  <a:lnTo>
                    <a:pt x="48" y="117"/>
                  </a:lnTo>
                  <a:lnTo>
                    <a:pt x="52" y="108"/>
                  </a:lnTo>
                  <a:lnTo>
                    <a:pt x="48" y="68"/>
                  </a:lnTo>
                  <a:lnTo>
                    <a:pt x="56" y="108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3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6" y="113"/>
                  </a:lnTo>
                  <a:lnTo>
                    <a:pt x="56" y="118"/>
                  </a:lnTo>
                  <a:lnTo>
                    <a:pt x="51" y="119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65" name="Freeform 365"/>
            <p:cNvSpPr>
              <a:spLocks/>
            </p:cNvSpPr>
            <p:nvPr/>
          </p:nvSpPr>
          <p:spPr bwMode="auto">
            <a:xfrm>
              <a:off x="931" y="1340"/>
              <a:ext cx="64" cy="213"/>
            </a:xfrm>
            <a:custGeom>
              <a:avLst/>
              <a:gdLst/>
              <a:ahLst/>
              <a:cxnLst>
                <a:cxn ang="0">
                  <a:pos x="63" y="164"/>
                </a:cxn>
                <a:cxn ang="0">
                  <a:pos x="58" y="112"/>
                </a:cxn>
                <a:cxn ang="0">
                  <a:pos x="59" y="110"/>
                </a:cxn>
                <a:cxn ang="0">
                  <a:pos x="60" y="107"/>
                </a:cxn>
                <a:cxn ang="0">
                  <a:pos x="59" y="102"/>
                </a:cxn>
                <a:cxn ang="0">
                  <a:pos x="60" y="77"/>
                </a:cxn>
                <a:cxn ang="0">
                  <a:pos x="59" y="60"/>
                </a:cxn>
                <a:cxn ang="0">
                  <a:pos x="56" y="41"/>
                </a:cxn>
                <a:cxn ang="0">
                  <a:pos x="49" y="34"/>
                </a:cxn>
                <a:cxn ang="0">
                  <a:pos x="40" y="30"/>
                </a:cxn>
                <a:cxn ang="0">
                  <a:pos x="36" y="29"/>
                </a:cxn>
                <a:cxn ang="0">
                  <a:pos x="39" y="16"/>
                </a:cxn>
                <a:cxn ang="0">
                  <a:pos x="40" y="12"/>
                </a:cxn>
                <a:cxn ang="0">
                  <a:pos x="39" y="6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2" y="3"/>
                </a:cxn>
                <a:cxn ang="0">
                  <a:pos x="20" y="5"/>
                </a:cxn>
                <a:cxn ang="0">
                  <a:pos x="16" y="10"/>
                </a:cxn>
                <a:cxn ang="0">
                  <a:pos x="16" y="16"/>
                </a:cxn>
                <a:cxn ang="0">
                  <a:pos x="17" y="20"/>
                </a:cxn>
                <a:cxn ang="0">
                  <a:pos x="22" y="33"/>
                </a:cxn>
                <a:cxn ang="0">
                  <a:pos x="16" y="37"/>
                </a:cxn>
                <a:cxn ang="0">
                  <a:pos x="7" y="46"/>
                </a:cxn>
                <a:cxn ang="0">
                  <a:pos x="4" y="52"/>
                </a:cxn>
                <a:cxn ang="0">
                  <a:pos x="2" y="68"/>
                </a:cxn>
                <a:cxn ang="0">
                  <a:pos x="0" y="85"/>
                </a:cxn>
                <a:cxn ang="0">
                  <a:pos x="0" y="94"/>
                </a:cxn>
                <a:cxn ang="0">
                  <a:pos x="0" y="111"/>
                </a:cxn>
                <a:cxn ang="0">
                  <a:pos x="0" y="124"/>
                </a:cxn>
                <a:cxn ang="0">
                  <a:pos x="3" y="126"/>
                </a:cxn>
                <a:cxn ang="0">
                  <a:pos x="6" y="125"/>
                </a:cxn>
                <a:cxn ang="0">
                  <a:pos x="3" y="121"/>
                </a:cxn>
                <a:cxn ang="0">
                  <a:pos x="18" y="195"/>
                </a:cxn>
                <a:cxn ang="0">
                  <a:pos x="20" y="208"/>
                </a:cxn>
                <a:cxn ang="0">
                  <a:pos x="30" y="200"/>
                </a:cxn>
                <a:cxn ang="0">
                  <a:pos x="36" y="202"/>
                </a:cxn>
                <a:cxn ang="0">
                  <a:pos x="42" y="203"/>
                </a:cxn>
                <a:cxn ang="0">
                  <a:pos x="46" y="202"/>
                </a:cxn>
                <a:cxn ang="0">
                  <a:pos x="49" y="200"/>
                </a:cxn>
                <a:cxn ang="0">
                  <a:pos x="48" y="193"/>
                </a:cxn>
                <a:cxn ang="0">
                  <a:pos x="50" y="107"/>
                </a:cxn>
                <a:cxn ang="0">
                  <a:pos x="53" y="111"/>
                </a:cxn>
                <a:cxn ang="0">
                  <a:pos x="53" y="112"/>
                </a:cxn>
                <a:cxn ang="0">
                  <a:pos x="53" y="112"/>
                </a:cxn>
                <a:cxn ang="0">
                  <a:pos x="54" y="117"/>
                </a:cxn>
              </a:cxnLst>
              <a:rect l="0" t="0" r="r" b="b"/>
              <a:pathLst>
                <a:path w="64" h="213">
                  <a:moveTo>
                    <a:pt x="50" y="118"/>
                  </a:moveTo>
                  <a:lnTo>
                    <a:pt x="50" y="168"/>
                  </a:lnTo>
                  <a:lnTo>
                    <a:pt x="63" y="164"/>
                  </a:lnTo>
                  <a:lnTo>
                    <a:pt x="63" y="115"/>
                  </a:lnTo>
                  <a:lnTo>
                    <a:pt x="58" y="116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9" y="111"/>
                  </a:lnTo>
                  <a:lnTo>
                    <a:pt x="59" y="110"/>
                  </a:lnTo>
                  <a:lnTo>
                    <a:pt x="60" y="109"/>
                  </a:lnTo>
                  <a:lnTo>
                    <a:pt x="60" y="108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1" y="107"/>
                  </a:lnTo>
                  <a:lnTo>
                    <a:pt x="59" y="102"/>
                  </a:lnTo>
                  <a:lnTo>
                    <a:pt x="59" y="101"/>
                  </a:lnTo>
                  <a:lnTo>
                    <a:pt x="60" y="79"/>
                  </a:lnTo>
                  <a:lnTo>
                    <a:pt x="60" y="77"/>
                  </a:lnTo>
                  <a:lnTo>
                    <a:pt x="59" y="74"/>
                  </a:lnTo>
                  <a:lnTo>
                    <a:pt x="59" y="67"/>
                  </a:lnTo>
                  <a:lnTo>
                    <a:pt x="59" y="60"/>
                  </a:lnTo>
                  <a:lnTo>
                    <a:pt x="58" y="53"/>
                  </a:lnTo>
                  <a:lnTo>
                    <a:pt x="57" y="47"/>
                  </a:lnTo>
                  <a:lnTo>
                    <a:pt x="56" y="41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49" y="34"/>
                  </a:lnTo>
                  <a:lnTo>
                    <a:pt x="46" y="33"/>
                  </a:lnTo>
                  <a:lnTo>
                    <a:pt x="43" y="31"/>
                  </a:lnTo>
                  <a:lnTo>
                    <a:pt x="40" y="30"/>
                  </a:lnTo>
                  <a:lnTo>
                    <a:pt x="38" y="30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2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39" y="15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0" y="10"/>
                  </a:lnTo>
                  <a:lnTo>
                    <a:pt x="39" y="7"/>
                  </a:lnTo>
                  <a:lnTo>
                    <a:pt x="39" y="6"/>
                  </a:lnTo>
                  <a:lnTo>
                    <a:pt x="38" y="4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5" y="1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0" y="4"/>
                  </a:lnTo>
                  <a:lnTo>
                    <a:pt x="20" y="5"/>
                  </a:lnTo>
                  <a:lnTo>
                    <a:pt x="19" y="6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7" y="20"/>
                  </a:lnTo>
                  <a:lnTo>
                    <a:pt x="17" y="21"/>
                  </a:lnTo>
                  <a:lnTo>
                    <a:pt x="17" y="30"/>
                  </a:lnTo>
                  <a:lnTo>
                    <a:pt x="22" y="33"/>
                  </a:lnTo>
                  <a:lnTo>
                    <a:pt x="21" y="33"/>
                  </a:lnTo>
                  <a:lnTo>
                    <a:pt x="19" y="35"/>
                  </a:lnTo>
                  <a:lnTo>
                    <a:pt x="16" y="37"/>
                  </a:lnTo>
                  <a:lnTo>
                    <a:pt x="13" y="40"/>
                  </a:lnTo>
                  <a:lnTo>
                    <a:pt x="10" y="43"/>
                  </a:lnTo>
                  <a:lnTo>
                    <a:pt x="7" y="46"/>
                  </a:lnTo>
                  <a:lnTo>
                    <a:pt x="5" y="49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3" y="56"/>
                  </a:lnTo>
                  <a:lnTo>
                    <a:pt x="3" y="62"/>
                  </a:lnTo>
                  <a:lnTo>
                    <a:pt x="2" y="68"/>
                  </a:lnTo>
                  <a:lnTo>
                    <a:pt x="1" y="75"/>
                  </a:lnTo>
                  <a:lnTo>
                    <a:pt x="1" y="81"/>
                  </a:lnTo>
                  <a:lnTo>
                    <a:pt x="0" y="85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0" y="99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0" y="124"/>
                  </a:lnTo>
                  <a:lnTo>
                    <a:pt x="1" y="125"/>
                  </a:lnTo>
                  <a:lnTo>
                    <a:pt x="2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5" y="126"/>
                  </a:lnTo>
                  <a:lnTo>
                    <a:pt x="6" y="125"/>
                  </a:lnTo>
                  <a:lnTo>
                    <a:pt x="7" y="125"/>
                  </a:lnTo>
                  <a:lnTo>
                    <a:pt x="7" y="125"/>
                  </a:lnTo>
                  <a:lnTo>
                    <a:pt x="3" y="121"/>
                  </a:lnTo>
                  <a:lnTo>
                    <a:pt x="9" y="81"/>
                  </a:lnTo>
                  <a:lnTo>
                    <a:pt x="9" y="122"/>
                  </a:lnTo>
                  <a:lnTo>
                    <a:pt x="18" y="195"/>
                  </a:lnTo>
                  <a:lnTo>
                    <a:pt x="11" y="206"/>
                  </a:lnTo>
                  <a:lnTo>
                    <a:pt x="9" y="212"/>
                  </a:lnTo>
                  <a:lnTo>
                    <a:pt x="20" y="208"/>
                  </a:lnTo>
                  <a:lnTo>
                    <a:pt x="29" y="199"/>
                  </a:lnTo>
                  <a:lnTo>
                    <a:pt x="29" y="200"/>
                  </a:lnTo>
                  <a:lnTo>
                    <a:pt x="30" y="200"/>
                  </a:lnTo>
                  <a:lnTo>
                    <a:pt x="32" y="201"/>
                  </a:lnTo>
                  <a:lnTo>
                    <a:pt x="34" y="201"/>
                  </a:lnTo>
                  <a:lnTo>
                    <a:pt x="36" y="202"/>
                  </a:lnTo>
                  <a:lnTo>
                    <a:pt x="39" y="202"/>
                  </a:lnTo>
                  <a:lnTo>
                    <a:pt x="40" y="203"/>
                  </a:lnTo>
                  <a:lnTo>
                    <a:pt x="42" y="203"/>
                  </a:lnTo>
                  <a:lnTo>
                    <a:pt x="43" y="203"/>
                  </a:lnTo>
                  <a:lnTo>
                    <a:pt x="45" y="202"/>
                  </a:lnTo>
                  <a:lnTo>
                    <a:pt x="46" y="202"/>
                  </a:lnTo>
                  <a:lnTo>
                    <a:pt x="47" y="201"/>
                  </a:lnTo>
                  <a:lnTo>
                    <a:pt x="49" y="201"/>
                  </a:lnTo>
                  <a:lnTo>
                    <a:pt x="49" y="200"/>
                  </a:lnTo>
                  <a:lnTo>
                    <a:pt x="50" y="200"/>
                  </a:lnTo>
                  <a:lnTo>
                    <a:pt x="50" y="200"/>
                  </a:lnTo>
                  <a:lnTo>
                    <a:pt x="48" y="193"/>
                  </a:lnTo>
                  <a:lnTo>
                    <a:pt x="40" y="190"/>
                  </a:lnTo>
                  <a:lnTo>
                    <a:pt x="47" y="117"/>
                  </a:lnTo>
                  <a:lnTo>
                    <a:pt x="50" y="107"/>
                  </a:lnTo>
                  <a:lnTo>
                    <a:pt x="47" y="68"/>
                  </a:lnTo>
                  <a:lnTo>
                    <a:pt x="55" y="107"/>
                  </a:lnTo>
                  <a:lnTo>
                    <a:pt x="53" y="111"/>
                  </a:lnTo>
                  <a:lnTo>
                    <a:pt x="53" y="111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4" y="117"/>
                  </a:lnTo>
                  <a:lnTo>
                    <a:pt x="50" y="118"/>
                  </a:lnTo>
                </a:path>
              </a:pathLst>
            </a:custGeom>
            <a:solidFill>
              <a:srgbClr val="FFC65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66" name="Freeform 366"/>
            <p:cNvSpPr>
              <a:spLocks/>
            </p:cNvSpPr>
            <p:nvPr/>
          </p:nvSpPr>
          <p:spPr bwMode="auto">
            <a:xfrm>
              <a:off x="962" y="1337"/>
              <a:ext cx="65" cy="217"/>
            </a:xfrm>
            <a:custGeom>
              <a:avLst/>
              <a:gdLst/>
              <a:ahLst/>
              <a:cxnLst>
                <a:cxn ang="0">
                  <a:pos x="12" y="126"/>
                </a:cxn>
                <a:cxn ang="0">
                  <a:pos x="5" y="96"/>
                </a:cxn>
                <a:cxn ang="0">
                  <a:pos x="0" y="82"/>
                </a:cxn>
                <a:cxn ang="0">
                  <a:pos x="1" y="75"/>
                </a:cxn>
                <a:cxn ang="0">
                  <a:pos x="3" y="65"/>
                </a:cxn>
                <a:cxn ang="0">
                  <a:pos x="7" y="56"/>
                </a:cxn>
                <a:cxn ang="0">
                  <a:pos x="11" y="49"/>
                </a:cxn>
                <a:cxn ang="0">
                  <a:pos x="16" y="43"/>
                </a:cxn>
                <a:cxn ang="0">
                  <a:pos x="23" y="37"/>
                </a:cxn>
                <a:cxn ang="0">
                  <a:pos x="26" y="34"/>
                </a:cxn>
                <a:cxn ang="0">
                  <a:pos x="27" y="28"/>
                </a:cxn>
                <a:cxn ang="0">
                  <a:pos x="23" y="22"/>
                </a:cxn>
                <a:cxn ang="0">
                  <a:pos x="23" y="20"/>
                </a:cxn>
                <a:cxn ang="0">
                  <a:pos x="23" y="16"/>
                </a:cxn>
                <a:cxn ang="0">
                  <a:pos x="24" y="12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9" y="3"/>
                </a:cxn>
                <a:cxn ang="0">
                  <a:pos x="32" y="1"/>
                </a:cxn>
                <a:cxn ang="0">
                  <a:pos x="38" y="0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2"/>
                </a:cxn>
                <a:cxn ang="0">
                  <a:pos x="47" y="3"/>
                </a:cxn>
                <a:cxn ang="0">
                  <a:pos x="47" y="7"/>
                </a:cxn>
                <a:cxn ang="0">
                  <a:pos x="47" y="12"/>
                </a:cxn>
                <a:cxn ang="0">
                  <a:pos x="46" y="15"/>
                </a:cxn>
                <a:cxn ang="0">
                  <a:pos x="42" y="26"/>
                </a:cxn>
                <a:cxn ang="0">
                  <a:pos x="42" y="30"/>
                </a:cxn>
                <a:cxn ang="0">
                  <a:pos x="47" y="31"/>
                </a:cxn>
                <a:cxn ang="0">
                  <a:pos x="53" y="34"/>
                </a:cxn>
                <a:cxn ang="0">
                  <a:pos x="58" y="37"/>
                </a:cxn>
                <a:cxn ang="0">
                  <a:pos x="59" y="40"/>
                </a:cxn>
                <a:cxn ang="0">
                  <a:pos x="60" y="49"/>
                </a:cxn>
                <a:cxn ang="0">
                  <a:pos x="62" y="61"/>
                </a:cxn>
                <a:cxn ang="0">
                  <a:pos x="63" y="71"/>
                </a:cxn>
                <a:cxn ang="0">
                  <a:pos x="63" y="76"/>
                </a:cxn>
                <a:cxn ang="0">
                  <a:pos x="64" y="84"/>
                </a:cxn>
                <a:cxn ang="0">
                  <a:pos x="64" y="96"/>
                </a:cxn>
                <a:cxn ang="0">
                  <a:pos x="63" y="106"/>
                </a:cxn>
                <a:cxn ang="0">
                  <a:pos x="62" y="111"/>
                </a:cxn>
                <a:cxn ang="0">
                  <a:pos x="60" y="113"/>
                </a:cxn>
                <a:cxn ang="0">
                  <a:pos x="58" y="114"/>
                </a:cxn>
                <a:cxn ang="0">
                  <a:pos x="56" y="114"/>
                </a:cxn>
                <a:cxn ang="0">
                  <a:pos x="57" y="111"/>
                </a:cxn>
                <a:cxn ang="0">
                  <a:pos x="54" y="112"/>
                </a:cxn>
                <a:cxn ang="0">
                  <a:pos x="54" y="149"/>
                </a:cxn>
                <a:cxn ang="0">
                  <a:pos x="56" y="190"/>
                </a:cxn>
                <a:cxn ang="0">
                  <a:pos x="47" y="197"/>
                </a:cxn>
                <a:cxn ang="0">
                  <a:pos x="34" y="202"/>
                </a:cxn>
                <a:cxn ang="0">
                  <a:pos x="32" y="205"/>
                </a:cxn>
                <a:cxn ang="0">
                  <a:pos x="30" y="209"/>
                </a:cxn>
                <a:cxn ang="0">
                  <a:pos x="26" y="213"/>
                </a:cxn>
                <a:cxn ang="0">
                  <a:pos x="24" y="215"/>
                </a:cxn>
                <a:cxn ang="0">
                  <a:pos x="21" y="216"/>
                </a:cxn>
                <a:cxn ang="0">
                  <a:pos x="19" y="216"/>
                </a:cxn>
                <a:cxn ang="0">
                  <a:pos x="17" y="216"/>
                </a:cxn>
                <a:cxn ang="0">
                  <a:pos x="20" y="207"/>
                </a:cxn>
                <a:cxn ang="0">
                  <a:pos x="15" y="163"/>
                </a:cxn>
                <a:cxn ang="0">
                  <a:pos x="13" y="116"/>
                </a:cxn>
              </a:cxnLst>
              <a:rect l="0" t="0" r="r" b="b"/>
              <a:pathLst>
                <a:path w="65" h="217">
                  <a:moveTo>
                    <a:pt x="13" y="116"/>
                  </a:moveTo>
                  <a:lnTo>
                    <a:pt x="12" y="126"/>
                  </a:lnTo>
                  <a:lnTo>
                    <a:pt x="3" y="117"/>
                  </a:lnTo>
                  <a:lnTo>
                    <a:pt x="5" y="96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0" y="79"/>
                  </a:lnTo>
                  <a:lnTo>
                    <a:pt x="1" y="75"/>
                  </a:lnTo>
                  <a:lnTo>
                    <a:pt x="2" y="70"/>
                  </a:lnTo>
                  <a:lnTo>
                    <a:pt x="3" y="65"/>
                  </a:lnTo>
                  <a:lnTo>
                    <a:pt x="5" y="60"/>
                  </a:lnTo>
                  <a:lnTo>
                    <a:pt x="7" y="56"/>
                  </a:lnTo>
                  <a:lnTo>
                    <a:pt x="9" y="52"/>
                  </a:lnTo>
                  <a:lnTo>
                    <a:pt x="11" y="49"/>
                  </a:lnTo>
                  <a:lnTo>
                    <a:pt x="13" y="46"/>
                  </a:lnTo>
                  <a:lnTo>
                    <a:pt x="16" y="43"/>
                  </a:lnTo>
                  <a:lnTo>
                    <a:pt x="20" y="40"/>
                  </a:lnTo>
                  <a:lnTo>
                    <a:pt x="23" y="37"/>
                  </a:lnTo>
                  <a:lnTo>
                    <a:pt x="25" y="35"/>
                  </a:lnTo>
                  <a:lnTo>
                    <a:pt x="26" y="34"/>
                  </a:lnTo>
                  <a:lnTo>
                    <a:pt x="27" y="33"/>
                  </a:lnTo>
                  <a:lnTo>
                    <a:pt x="27" y="28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1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4" y="12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7" y="6"/>
                  </a:lnTo>
                  <a:lnTo>
                    <a:pt x="27" y="5"/>
                  </a:lnTo>
                  <a:lnTo>
                    <a:pt x="28" y="4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3" y="1"/>
                  </a:lnTo>
                  <a:lnTo>
                    <a:pt x="44" y="2"/>
                  </a:lnTo>
                  <a:lnTo>
                    <a:pt x="45" y="3"/>
                  </a:lnTo>
                  <a:lnTo>
                    <a:pt x="47" y="3"/>
                  </a:lnTo>
                  <a:lnTo>
                    <a:pt x="47" y="5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2" y="26"/>
                  </a:lnTo>
                  <a:lnTo>
                    <a:pt x="41" y="29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7" y="31"/>
                  </a:lnTo>
                  <a:lnTo>
                    <a:pt x="50" y="33"/>
                  </a:lnTo>
                  <a:lnTo>
                    <a:pt x="53" y="34"/>
                  </a:lnTo>
                  <a:lnTo>
                    <a:pt x="56" y="35"/>
                  </a:lnTo>
                  <a:lnTo>
                    <a:pt x="58" y="37"/>
                  </a:lnTo>
                  <a:lnTo>
                    <a:pt x="59" y="38"/>
                  </a:lnTo>
                  <a:lnTo>
                    <a:pt x="59" y="40"/>
                  </a:lnTo>
                  <a:lnTo>
                    <a:pt x="60" y="44"/>
                  </a:lnTo>
                  <a:lnTo>
                    <a:pt x="60" y="49"/>
                  </a:lnTo>
                  <a:lnTo>
                    <a:pt x="61" y="55"/>
                  </a:lnTo>
                  <a:lnTo>
                    <a:pt x="62" y="61"/>
                  </a:lnTo>
                  <a:lnTo>
                    <a:pt x="62" y="66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3" y="76"/>
                  </a:lnTo>
                  <a:lnTo>
                    <a:pt x="63" y="80"/>
                  </a:lnTo>
                  <a:lnTo>
                    <a:pt x="64" y="84"/>
                  </a:lnTo>
                  <a:lnTo>
                    <a:pt x="64" y="90"/>
                  </a:lnTo>
                  <a:lnTo>
                    <a:pt x="64" y="96"/>
                  </a:lnTo>
                  <a:lnTo>
                    <a:pt x="64" y="101"/>
                  </a:lnTo>
                  <a:lnTo>
                    <a:pt x="63" y="106"/>
                  </a:lnTo>
                  <a:lnTo>
                    <a:pt x="63" y="110"/>
                  </a:lnTo>
                  <a:lnTo>
                    <a:pt x="62" y="111"/>
                  </a:lnTo>
                  <a:lnTo>
                    <a:pt x="61" y="112"/>
                  </a:lnTo>
                  <a:lnTo>
                    <a:pt x="60" y="113"/>
                  </a:lnTo>
                  <a:lnTo>
                    <a:pt x="59" y="114"/>
                  </a:lnTo>
                  <a:lnTo>
                    <a:pt x="58" y="114"/>
                  </a:lnTo>
                  <a:lnTo>
                    <a:pt x="57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7" y="111"/>
                  </a:lnTo>
                  <a:lnTo>
                    <a:pt x="60" y="108"/>
                  </a:lnTo>
                  <a:lnTo>
                    <a:pt x="54" y="112"/>
                  </a:lnTo>
                  <a:lnTo>
                    <a:pt x="56" y="140"/>
                  </a:lnTo>
                  <a:lnTo>
                    <a:pt x="54" y="149"/>
                  </a:lnTo>
                  <a:lnTo>
                    <a:pt x="47" y="184"/>
                  </a:lnTo>
                  <a:lnTo>
                    <a:pt x="56" y="190"/>
                  </a:lnTo>
                  <a:lnTo>
                    <a:pt x="57" y="195"/>
                  </a:lnTo>
                  <a:lnTo>
                    <a:pt x="47" y="197"/>
                  </a:lnTo>
                  <a:lnTo>
                    <a:pt x="34" y="201"/>
                  </a:lnTo>
                  <a:lnTo>
                    <a:pt x="34" y="202"/>
                  </a:lnTo>
                  <a:lnTo>
                    <a:pt x="33" y="203"/>
                  </a:lnTo>
                  <a:lnTo>
                    <a:pt x="32" y="205"/>
                  </a:lnTo>
                  <a:lnTo>
                    <a:pt x="31" y="207"/>
                  </a:lnTo>
                  <a:lnTo>
                    <a:pt x="30" y="209"/>
                  </a:lnTo>
                  <a:lnTo>
                    <a:pt x="28" y="212"/>
                  </a:lnTo>
                  <a:lnTo>
                    <a:pt x="26" y="213"/>
                  </a:lnTo>
                  <a:lnTo>
                    <a:pt x="25" y="214"/>
                  </a:lnTo>
                  <a:lnTo>
                    <a:pt x="24" y="215"/>
                  </a:lnTo>
                  <a:lnTo>
                    <a:pt x="23" y="215"/>
                  </a:lnTo>
                  <a:lnTo>
                    <a:pt x="21" y="216"/>
                  </a:lnTo>
                  <a:lnTo>
                    <a:pt x="20" y="216"/>
                  </a:lnTo>
                  <a:lnTo>
                    <a:pt x="19" y="216"/>
                  </a:lnTo>
                  <a:lnTo>
                    <a:pt x="18" y="216"/>
                  </a:lnTo>
                  <a:lnTo>
                    <a:pt x="17" y="216"/>
                  </a:lnTo>
                  <a:lnTo>
                    <a:pt x="17" y="216"/>
                  </a:lnTo>
                  <a:lnTo>
                    <a:pt x="20" y="207"/>
                  </a:lnTo>
                  <a:lnTo>
                    <a:pt x="23" y="198"/>
                  </a:lnTo>
                  <a:lnTo>
                    <a:pt x="15" y="163"/>
                  </a:lnTo>
                  <a:lnTo>
                    <a:pt x="13" y="128"/>
                  </a:lnTo>
                  <a:lnTo>
                    <a:pt x="13" y="11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67" name="Freeform 367"/>
            <p:cNvSpPr>
              <a:spLocks/>
            </p:cNvSpPr>
            <p:nvPr/>
          </p:nvSpPr>
          <p:spPr bwMode="auto">
            <a:xfrm>
              <a:off x="967" y="1337"/>
              <a:ext cx="65" cy="217"/>
            </a:xfrm>
            <a:custGeom>
              <a:avLst/>
              <a:gdLst/>
              <a:ahLst/>
              <a:cxnLst>
                <a:cxn ang="0">
                  <a:pos x="12" y="126"/>
                </a:cxn>
                <a:cxn ang="0">
                  <a:pos x="6" y="97"/>
                </a:cxn>
                <a:cxn ang="0">
                  <a:pos x="0" y="82"/>
                </a:cxn>
                <a:cxn ang="0">
                  <a:pos x="1" y="76"/>
                </a:cxn>
                <a:cxn ang="0">
                  <a:pos x="4" y="66"/>
                </a:cxn>
                <a:cxn ang="0">
                  <a:pos x="7" y="56"/>
                </a:cxn>
                <a:cxn ang="0">
                  <a:pos x="11" y="50"/>
                </a:cxn>
                <a:cxn ang="0">
                  <a:pos x="17" y="43"/>
                </a:cxn>
                <a:cxn ang="0">
                  <a:pos x="23" y="38"/>
                </a:cxn>
                <a:cxn ang="0">
                  <a:pos x="27" y="34"/>
                </a:cxn>
                <a:cxn ang="0">
                  <a:pos x="27" y="28"/>
                </a:cxn>
                <a:cxn ang="0">
                  <a:pos x="24" y="23"/>
                </a:cxn>
                <a:cxn ang="0">
                  <a:pos x="23" y="20"/>
                </a:cxn>
                <a:cxn ang="0">
                  <a:pos x="23" y="17"/>
                </a:cxn>
                <a:cxn ang="0">
                  <a:pos x="24" y="12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8" y="3"/>
                </a:cxn>
                <a:cxn ang="0">
                  <a:pos x="32" y="2"/>
                </a:cxn>
                <a:cxn ang="0">
                  <a:pos x="38" y="0"/>
                </a:cxn>
                <a:cxn ang="0">
                  <a:pos x="41" y="0"/>
                </a:cxn>
                <a:cxn ang="0">
                  <a:pos x="42" y="0"/>
                </a:cxn>
                <a:cxn ang="0">
                  <a:pos x="44" y="2"/>
                </a:cxn>
                <a:cxn ang="0">
                  <a:pos x="47" y="4"/>
                </a:cxn>
                <a:cxn ang="0">
                  <a:pos x="47" y="7"/>
                </a:cxn>
                <a:cxn ang="0">
                  <a:pos x="47" y="12"/>
                </a:cxn>
                <a:cxn ang="0">
                  <a:pos x="46" y="15"/>
                </a:cxn>
                <a:cxn ang="0">
                  <a:pos x="42" y="26"/>
                </a:cxn>
                <a:cxn ang="0">
                  <a:pos x="42" y="30"/>
                </a:cxn>
                <a:cxn ang="0">
                  <a:pos x="47" y="31"/>
                </a:cxn>
                <a:cxn ang="0">
                  <a:pos x="53" y="34"/>
                </a:cxn>
                <a:cxn ang="0">
                  <a:pos x="58" y="37"/>
                </a:cxn>
                <a:cxn ang="0">
                  <a:pos x="59" y="40"/>
                </a:cxn>
                <a:cxn ang="0">
                  <a:pos x="60" y="49"/>
                </a:cxn>
                <a:cxn ang="0">
                  <a:pos x="61" y="61"/>
                </a:cxn>
                <a:cxn ang="0">
                  <a:pos x="63" y="71"/>
                </a:cxn>
                <a:cxn ang="0">
                  <a:pos x="63" y="76"/>
                </a:cxn>
                <a:cxn ang="0">
                  <a:pos x="63" y="85"/>
                </a:cxn>
                <a:cxn ang="0">
                  <a:pos x="64" y="96"/>
                </a:cxn>
                <a:cxn ang="0">
                  <a:pos x="63" y="106"/>
                </a:cxn>
                <a:cxn ang="0">
                  <a:pos x="62" y="111"/>
                </a:cxn>
                <a:cxn ang="0">
                  <a:pos x="60" y="113"/>
                </a:cxn>
                <a:cxn ang="0">
                  <a:pos x="57" y="114"/>
                </a:cxn>
                <a:cxn ang="0">
                  <a:pos x="56" y="114"/>
                </a:cxn>
                <a:cxn ang="0">
                  <a:pos x="57" y="111"/>
                </a:cxn>
                <a:cxn ang="0">
                  <a:pos x="54" y="113"/>
                </a:cxn>
                <a:cxn ang="0">
                  <a:pos x="54" y="150"/>
                </a:cxn>
                <a:cxn ang="0">
                  <a:pos x="56" y="190"/>
                </a:cxn>
                <a:cxn ang="0">
                  <a:pos x="47" y="198"/>
                </a:cxn>
                <a:cxn ang="0">
                  <a:pos x="34" y="202"/>
                </a:cxn>
                <a:cxn ang="0">
                  <a:pos x="32" y="205"/>
                </a:cxn>
                <a:cxn ang="0">
                  <a:pos x="29" y="210"/>
                </a:cxn>
                <a:cxn ang="0">
                  <a:pos x="27" y="213"/>
                </a:cxn>
                <a:cxn ang="0">
                  <a:pos x="24" y="215"/>
                </a:cxn>
                <a:cxn ang="0">
                  <a:pos x="21" y="216"/>
                </a:cxn>
                <a:cxn ang="0">
                  <a:pos x="19" y="216"/>
                </a:cxn>
                <a:cxn ang="0">
                  <a:pos x="17" y="216"/>
                </a:cxn>
                <a:cxn ang="0">
                  <a:pos x="19" y="207"/>
                </a:cxn>
                <a:cxn ang="0">
                  <a:pos x="16" y="163"/>
                </a:cxn>
                <a:cxn ang="0">
                  <a:pos x="12" y="116"/>
                </a:cxn>
              </a:cxnLst>
              <a:rect l="0" t="0" r="r" b="b"/>
              <a:pathLst>
                <a:path w="65" h="217">
                  <a:moveTo>
                    <a:pt x="12" y="116"/>
                  </a:moveTo>
                  <a:lnTo>
                    <a:pt x="12" y="126"/>
                  </a:lnTo>
                  <a:lnTo>
                    <a:pt x="3" y="117"/>
                  </a:lnTo>
                  <a:lnTo>
                    <a:pt x="6" y="97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3" y="71"/>
                  </a:lnTo>
                  <a:lnTo>
                    <a:pt x="4" y="66"/>
                  </a:lnTo>
                  <a:lnTo>
                    <a:pt x="5" y="61"/>
                  </a:lnTo>
                  <a:lnTo>
                    <a:pt x="7" y="56"/>
                  </a:lnTo>
                  <a:lnTo>
                    <a:pt x="9" y="53"/>
                  </a:lnTo>
                  <a:lnTo>
                    <a:pt x="11" y="50"/>
                  </a:lnTo>
                  <a:lnTo>
                    <a:pt x="13" y="46"/>
                  </a:lnTo>
                  <a:lnTo>
                    <a:pt x="17" y="43"/>
                  </a:lnTo>
                  <a:lnTo>
                    <a:pt x="20" y="40"/>
                  </a:lnTo>
                  <a:lnTo>
                    <a:pt x="23" y="38"/>
                  </a:lnTo>
                  <a:lnTo>
                    <a:pt x="25" y="35"/>
                  </a:lnTo>
                  <a:lnTo>
                    <a:pt x="27" y="34"/>
                  </a:lnTo>
                  <a:lnTo>
                    <a:pt x="27" y="33"/>
                  </a:lnTo>
                  <a:lnTo>
                    <a:pt x="27" y="28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3" y="17"/>
                  </a:lnTo>
                  <a:lnTo>
                    <a:pt x="23" y="14"/>
                  </a:lnTo>
                  <a:lnTo>
                    <a:pt x="24" y="12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7" y="6"/>
                  </a:lnTo>
                  <a:lnTo>
                    <a:pt x="27" y="5"/>
                  </a:lnTo>
                  <a:lnTo>
                    <a:pt x="28" y="4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2" y="2"/>
                  </a:lnTo>
                  <a:lnTo>
                    <a:pt x="35" y="1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3" y="1"/>
                  </a:lnTo>
                  <a:lnTo>
                    <a:pt x="44" y="2"/>
                  </a:lnTo>
                  <a:lnTo>
                    <a:pt x="45" y="3"/>
                  </a:lnTo>
                  <a:lnTo>
                    <a:pt x="47" y="4"/>
                  </a:lnTo>
                  <a:lnTo>
                    <a:pt x="47" y="6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12"/>
                  </a:lnTo>
                  <a:lnTo>
                    <a:pt x="46" y="14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42" y="30"/>
                  </a:lnTo>
                  <a:lnTo>
                    <a:pt x="44" y="31"/>
                  </a:lnTo>
                  <a:lnTo>
                    <a:pt x="47" y="31"/>
                  </a:lnTo>
                  <a:lnTo>
                    <a:pt x="50" y="33"/>
                  </a:lnTo>
                  <a:lnTo>
                    <a:pt x="53" y="34"/>
                  </a:lnTo>
                  <a:lnTo>
                    <a:pt x="56" y="35"/>
                  </a:lnTo>
                  <a:lnTo>
                    <a:pt x="58" y="37"/>
                  </a:lnTo>
                  <a:lnTo>
                    <a:pt x="59" y="38"/>
                  </a:lnTo>
                  <a:lnTo>
                    <a:pt x="59" y="40"/>
                  </a:lnTo>
                  <a:lnTo>
                    <a:pt x="59" y="44"/>
                  </a:lnTo>
                  <a:lnTo>
                    <a:pt x="60" y="49"/>
                  </a:lnTo>
                  <a:lnTo>
                    <a:pt x="60" y="55"/>
                  </a:lnTo>
                  <a:lnTo>
                    <a:pt x="61" y="61"/>
                  </a:lnTo>
                  <a:lnTo>
                    <a:pt x="62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3" y="76"/>
                  </a:lnTo>
                  <a:lnTo>
                    <a:pt x="63" y="80"/>
                  </a:lnTo>
                  <a:lnTo>
                    <a:pt x="63" y="85"/>
                  </a:lnTo>
                  <a:lnTo>
                    <a:pt x="64" y="90"/>
                  </a:lnTo>
                  <a:lnTo>
                    <a:pt x="64" y="96"/>
                  </a:lnTo>
                  <a:lnTo>
                    <a:pt x="64" y="101"/>
                  </a:lnTo>
                  <a:lnTo>
                    <a:pt x="63" y="106"/>
                  </a:lnTo>
                  <a:lnTo>
                    <a:pt x="63" y="110"/>
                  </a:lnTo>
                  <a:lnTo>
                    <a:pt x="62" y="111"/>
                  </a:lnTo>
                  <a:lnTo>
                    <a:pt x="61" y="112"/>
                  </a:lnTo>
                  <a:lnTo>
                    <a:pt x="60" y="113"/>
                  </a:lnTo>
                  <a:lnTo>
                    <a:pt x="59" y="114"/>
                  </a:lnTo>
                  <a:lnTo>
                    <a:pt x="57" y="114"/>
                  </a:lnTo>
                  <a:lnTo>
                    <a:pt x="57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7" y="111"/>
                  </a:lnTo>
                  <a:lnTo>
                    <a:pt x="59" y="108"/>
                  </a:lnTo>
                  <a:lnTo>
                    <a:pt x="54" y="113"/>
                  </a:lnTo>
                  <a:lnTo>
                    <a:pt x="55" y="141"/>
                  </a:lnTo>
                  <a:lnTo>
                    <a:pt x="54" y="150"/>
                  </a:lnTo>
                  <a:lnTo>
                    <a:pt x="47" y="185"/>
                  </a:lnTo>
                  <a:lnTo>
                    <a:pt x="56" y="190"/>
                  </a:lnTo>
                  <a:lnTo>
                    <a:pt x="57" y="195"/>
                  </a:lnTo>
                  <a:lnTo>
                    <a:pt x="47" y="198"/>
                  </a:lnTo>
                  <a:lnTo>
                    <a:pt x="34" y="201"/>
                  </a:lnTo>
                  <a:lnTo>
                    <a:pt x="34" y="202"/>
                  </a:lnTo>
                  <a:lnTo>
                    <a:pt x="33" y="203"/>
                  </a:lnTo>
                  <a:lnTo>
                    <a:pt x="32" y="205"/>
                  </a:lnTo>
                  <a:lnTo>
                    <a:pt x="31" y="207"/>
                  </a:lnTo>
                  <a:lnTo>
                    <a:pt x="29" y="210"/>
                  </a:lnTo>
                  <a:lnTo>
                    <a:pt x="28" y="212"/>
                  </a:lnTo>
                  <a:lnTo>
                    <a:pt x="27" y="213"/>
                  </a:lnTo>
                  <a:lnTo>
                    <a:pt x="25" y="215"/>
                  </a:lnTo>
                  <a:lnTo>
                    <a:pt x="24" y="215"/>
                  </a:lnTo>
                  <a:lnTo>
                    <a:pt x="23" y="216"/>
                  </a:lnTo>
                  <a:lnTo>
                    <a:pt x="21" y="216"/>
                  </a:lnTo>
                  <a:lnTo>
                    <a:pt x="20" y="216"/>
                  </a:lnTo>
                  <a:lnTo>
                    <a:pt x="19" y="216"/>
                  </a:lnTo>
                  <a:lnTo>
                    <a:pt x="18" y="216"/>
                  </a:lnTo>
                  <a:lnTo>
                    <a:pt x="17" y="216"/>
                  </a:lnTo>
                  <a:lnTo>
                    <a:pt x="17" y="216"/>
                  </a:lnTo>
                  <a:lnTo>
                    <a:pt x="19" y="207"/>
                  </a:lnTo>
                  <a:lnTo>
                    <a:pt x="23" y="198"/>
                  </a:lnTo>
                  <a:lnTo>
                    <a:pt x="16" y="163"/>
                  </a:lnTo>
                  <a:lnTo>
                    <a:pt x="14" y="129"/>
                  </a:lnTo>
                  <a:lnTo>
                    <a:pt x="12" y="116"/>
                  </a:lnTo>
                </a:path>
              </a:pathLst>
            </a:custGeom>
            <a:solidFill>
              <a:srgbClr val="52BA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68" name="Freeform 368"/>
            <p:cNvSpPr>
              <a:spLocks/>
            </p:cNvSpPr>
            <p:nvPr/>
          </p:nvSpPr>
          <p:spPr bwMode="auto">
            <a:xfrm>
              <a:off x="1020" y="1327"/>
              <a:ext cx="65" cy="201"/>
            </a:xfrm>
            <a:custGeom>
              <a:avLst/>
              <a:gdLst/>
              <a:ahLst/>
              <a:cxnLst>
                <a:cxn ang="0">
                  <a:pos x="24" y="153"/>
                </a:cxn>
                <a:cxn ang="0">
                  <a:pos x="23" y="158"/>
                </a:cxn>
                <a:cxn ang="0">
                  <a:pos x="23" y="166"/>
                </a:cxn>
                <a:cxn ang="0">
                  <a:pos x="26" y="177"/>
                </a:cxn>
                <a:cxn ang="0">
                  <a:pos x="25" y="197"/>
                </a:cxn>
                <a:cxn ang="0">
                  <a:pos x="28" y="199"/>
                </a:cxn>
                <a:cxn ang="0">
                  <a:pos x="32" y="198"/>
                </a:cxn>
                <a:cxn ang="0">
                  <a:pos x="35" y="193"/>
                </a:cxn>
                <a:cxn ang="0">
                  <a:pos x="35" y="189"/>
                </a:cxn>
                <a:cxn ang="0">
                  <a:pos x="39" y="148"/>
                </a:cxn>
                <a:cxn ang="0">
                  <a:pos x="43" y="142"/>
                </a:cxn>
                <a:cxn ang="0">
                  <a:pos x="43" y="150"/>
                </a:cxn>
                <a:cxn ang="0">
                  <a:pos x="45" y="161"/>
                </a:cxn>
                <a:cxn ang="0">
                  <a:pos x="48" y="172"/>
                </a:cxn>
                <a:cxn ang="0">
                  <a:pos x="48" y="176"/>
                </a:cxn>
                <a:cxn ang="0">
                  <a:pos x="49" y="189"/>
                </a:cxn>
                <a:cxn ang="0">
                  <a:pos x="54" y="193"/>
                </a:cxn>
                <a:cxn ang="0">
                  <a:pos x="60" y="191"/>
                </a:cxn>
                <a:cxn ang="0">
                  <a:pos x="60" y="186"/>
                </a:cxn>
                <a:cxn ang="0">
                  <a:pos x="56" y="178"/>
                </a:cxn>
                <a:cxn ang="0">
                  <a:pos x="55" y="166"/>
                </a:cxn>
                <a:cxn ang="0">
                  <a:pos x="56" y="141"/>
                </a:cxn>
                <a:cxn ang="0">
                  <a:pos x="58" y="131"/>
                </a:cxn>
                <a:cxn ang="0">
                  <a:pos x="60" y="128"/>
                </a:cxn>
                <a:cxn ang="0">
                  <a:pos x="61" y="119"/>
                </a:cxn>
                <a:cxn ang="0">
                  <a:pos x="61" y="99"/>
                </a:cxn>
                <a:cxn ang="0">
                  <a:pos x="62" y="87"/>
                </a:cxn>
                <a:cxn ang="0">
                  <a:pos x="64" y="81"/>
                </a:cxn>
                <a:cxn ang="0">
                  <a:pos x="60" y="72"/>
                </a:cxn>
                <a:cxn ang="0">
                  <a:pos x="62" y="58"/>
                </a:cxn>
                <a:cxn ang="0">
                  <a:pos x="56" y="31"/>
                </a:cxn>
                <a:cxn ang="0">
                  <a:pos x="53" y="30"/>
                </a:cxn>
                <a:cxn ang="0">
                  <a:pos x="51" y="30"/>
                </a:cxn>
                <a:cxn ang="0">
                  <a:pos x="47" y="29"/>
                </a:cxn>
                <a:cxn ang="0">
                  <a:pos x="46" y="27"/>
                </a:cxn>
                <a:cxn ang="0">
                  <a:pos x="49" y="23"/>
                </a:cxn>
                <a:cxn ang="0">
                  <a:pos x="50" y="20"/>
                </a:cxn>
                <a:cxn ang="0">
                  <a:pos x="48" y="19"/>
                </a:cxn>
                <a:cxn ang="0">
                  <a:pos x="48" y="14"/>
                </a:cxn>
                <a:cxn ang="0">
                  <a:pos x="49" y="6"/>
                </a:cxn>
                <a:cxn ang="0">
                  <a:pos x="48" y="5"/>
                </a:cxn>
                <a:cxn ang="0">
                  <a:pos x="48" y="3"/>
                </a:cxn>
                <a:cxn ang="0">
                  <a:pos x="47" y="0"/>
                </a:cxn>
                <a:cxn ang="0">
                  <a:pos x="38" y="0"/>
                </a:cxn>
                <a:cxn ang="0">
                  <a:pos x="27" y="7"/>
                </a:cxn>
                <a:cxn ang="0">
                  <a:pos x="24" y="17"/>
                </a:cxn>
                <a:cxn ang="0">
                  <a:pos x="24" y="25"/>
                </a:cxn>
                <a:cxn ang="0">
                  <a:pos x="21" y="29"/>
                </a:cxn>
                <a:cxn ang="0">
                  <a:pos x="24" y="33"/>
                </a:cxn>
                <a:cxn ang="0">
                  <a:pos x="24" y="34"/>
                </a:cxn>
                <a:cxn ang="0">
                  <a:pos x="16" y="42"/>
                </a:cxn>
                <a:cxn ang="0">
                  <a:pos x="10" y="60"/>
                </a:cxn>
                <a:cxn ang="0">
                  <a:pos x="9" y="76"/>
                </a:cxn>
                <a:cxn ang="0">
                  <a:pos x="11" y="84"/>
                </a:cxn>
                <a:cxn ang="0">
                  <a:pos x="15" y="94"/>
                </a:cxn>
                <a:cxn ang="0">
                  <a:pos x="11" y="106"/>
                </a:cxn>
                <a:cxn ang="0">
                  <a:pos x="10" y="109"/>
                </a:cxn>
              </a:cxnLst>
              <a:rect l="0" t="0" r="r" b="b"/>
              <a:pathLst>
                <a:path w="65" h="201">
                  <a:moveTo>
                    <a:pt x="0" y="154"/>
                  </a:moveTo>
                  <a:lnTo>
                    <a:pt x="24" y="152"/>
                  </a:lnTo>
                  <a:lnTo>
                    <a:pt x="24" y="152"/>
                  </a:lnTo>
                  <a:lnTo>
                    <a:pt x="24" y="153"/>
                  </a:lnTo>
                  <a:lnTo>
                    <a:pt x="23" y="155"/>
                  </a:lnTo>
                  <a:lnTo>
                    <a:pt x="23" y="156"/>
                  </a:lnTo>
                  <a:lnTo>
                    <a:pt x="23" y="157"/>
                  </a:lnTo>
                  <a:lnTo>
                    <a:pt x="23" y="158"/>
                  </a:lnTo>
                  <a:lnTo>
                    <a:pt x="23" y="159"/>
                  </a:lnTo>
                  <a:lnTo>
                    <a:pt x="23" y="160"/>
                  </a:lnTo>
                  <a:lnTo>
                    <a:pt x="23" y="162"/>
                  </a:lnTo>
                  <a:lnTo>
                    <a:pt x="23" y="166"/>
                  </a:lnTo>
                  <a:lnTo>
                    <a:pt x="24" y="169"/>
                  </a:lnTo>
                  <a:lnTo>
                    <a:pt x="25" y="172"/>
                  </a:lnTo>
                  <a:lnTo>
                    <a:pt x="25" y="175"/>
                  </a:lnTo>
                  <a:lnTo>
                    <a:pt x="26" y="177"/>
                  </a:lnTo>
                  <a:lnTo>
                    <a:pt x="27" y="179"/>
                  </a:lnTo>
                  <a:lnTo>
                    <a:pt x="27" y="179"/>
                  </a:lnTo>
                  <a:lnTo>
                    <a:pt x="24" y="187"/>
                  </a:lnTo>
                  <a:lnTo>
                    <a:pt x="25" y="197"/>
                  </a:lnTo>
                  <a:lnTo>
                    <a:pt x="25" y="198"/>
                  </a:lnTo>
                  <a:lnTo>
                    <a:pt x="26" y="198"/>
                  </a:lnTo>
                  <a:lnTo>
                    <a:pt x="26" y="199"/>
                  </a:lnTo>
                  <a:lnTo>
                    <a:pt x="28" y="199"/>
                  </a:lnTo>
                  <a:lnTo>
                    <a:pt x="28" y="199"/>
                  </a:lnTo>
                  <a:lnTo>
                    <a:pt x="30" y="200"/>
                  </a:lnTo>
                  <a:lnTo>
                    <a:pt x="31" y="199"/>
                  </a:lnTo>
                  <a:lnTo>
                    <a:pt x="32" y="198"/>
                  </a:lnTo>
                  <a:lnTo>
                    <a:pt x="33" y="197"/>
                  </a:lnTo>
                  <a:lnTo>
                    <a:pt x="33" y="196"/>
                  </a:lnTo>
                  <a:lnTo>
                    <a:pt x="34" y="194"/>
                  </a:lnTo>
                  <a:lnTo>
                    <a:pt x="35" y="193"/>
                  </a:lnTo>
                  <a:lnTo>
                    <a:pt x="35" y="192"/>
                  </a:lnTo>
                  <a:lnTo>
                    <a:pt x="35" y="190"/>
                  </a:lnTo>
                  <a:lnTo>
                    <a:pt x="35" y="190"/>
                  </a:lnTo>
                  <a:lnTo>
                    <a:pt x="35" y="189"/>
                  </a:lnTo>
                  <a:lnTo>
                    <a:pt x="32" y="17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9" y="148"/>
                  </a:lnTo>
                  <a:lnTo>
                    <a:pt x="39" y="142"/>
                  </a:lnTo>
                  <a:lnTo>
                    <a:pt x="43" y="141"/>
                  </a:lnTo>
                  <a:lnTo>
                    <a:pt x="43" y="142"/>
                  </a:lnTo>
                  <a:lnTo>
                    <a:pt x="43" y="142"/>
                  </a:lnTo>
                  <a:lnTo>
                    <a:pt x="43" y="144"/>
                  </a:lnTo>
                  <a:lnTo>
                    <a:pt x="43" y="145"/>
                  </a:lnTo>
                  <a:lnTo>
                    <a:pt x="43" y="148"/>
                  </a:lnTo>
                  <a:lnTo>
                    <a:pt x="43" y="150"/>
                  </a:lnTo>
                  <a:lnTo>
                    <a:pt x="44" y="152"/>
                  </a:lnTo>
                  <a:lnTo>
                    <a:pt x="44" y="155"/>
                  </a:lnTo>
                  <a:lnTo>
                    <a:pt x="45" y="158"/>
                  </a:lnTo>
                  <a:lnTo>
                    <a:pt x="45" y="161"/>
                  </a:lnTo>
                  <a:lnTo>
                    <a:pt x="46" y="164"/>
                  </a:lnTo>
                  <a:lnTo>
                    <a:pt x="46" y="167"/>
                  </a:lnTo>
                  <a:lnTo>
                    <a:pt x="47" y="169"/>
                  </a:lnTo>
                  <a:lnTo>
                    <a:pt x="48" y="172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4"/>
                  </a:lnTo>
                  <a:lnTo>
                    <a:pt x="48" y="176"/>
                  </a:lnTo>
                  <a:lnTo>
                    <a:pt x="48" y="179"/>
                  </a:lnTo>
                  <a:lnTo>
                    <a:pt x="48" y="183"/>
                  </a:lnTo>
                  <a:lnTo>
                    <a:pt x="48" y="186"/>
                  </a:lnTo>
                  <a:lnTo>
                    <a:pt x="49" y="189"/>
                  </a:lnTo>
                  <a:lnTo>
                    <a:pt x="49" y="192"/>
                  </a:lnTo>
                  <a:lnTo>
                    <a:pt x="51" y="193"/>
                  </a:lnTo>
                  <a:lnTo>
                    <a:pt x="53" y="193"/>
                  </a:lnTo>
                  <a:lnTo>
                    <a:pt x="54" y="193"/>
                  </a:lnTo>
                  <a:lnTo>
                    <a:pt x="56" y="193"/>
                  </a:lnTo>
                  <a:lnTo>
                    <a:pt x="57" y="192"/>
                  </a:lnTo>
                  <a:lnTo>
                    <a:pt x="59" y="192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87"/>
                  </a:lnTo>
                  <a:lnTo>
                    <a:pt x="60" y="186"/>
                  </a:lnTo>
                  <a:lnTo>
                    <a:pt x="59" y="185"/>
                  </a:lnTo>
                  <a:lnTo>
                    <a:pt x="58" y="183"/>
                  </a:lnTo>
                  <a:lnTo>
                    <a:pt x="57" y="181"/>
                  </a:lnTo>
                  <a:lnTo>
                    <a:pt x="56" y="178"/>
                  </a:lnTo>
                  <a:lnTo>
                    <a:pt x="56" y="175"/>
                  </a:lnTo>
                  <a:lnTo>
                    <a:pt x="55" y="172"/>
                  </a:lnTo>
                  <a:lnTo>
                    <a:pt x="55" y="169"/>
                  </a:lnTo>
                  <a:lnTo>
                    <a:pt x="55" y="166"/>
                  </a:lnTo>
                  <a:lnTo>
                    <a:pt x="55" y="160"/>
                  </a:lnTo>
                  <a:lnTo>
                    <a:pt x="56" y="154"/>
                  </a:lnTo>
                  <a:lnTo>
                    <a:pt x="56" y="147"/>
                  </a:lnTo>
                  <a:lnTo>
                    <a:pt x="56" y="141"/>
                  </a:lnTo>
                  <a:lnTo>
                    <a:pt x="57" y="136"/>
                  </a:lnTo>
                  <a:lnTo>
                    <a:pt x="57" y="132"/>
                  </a:lnTo>
                  <a:lnTo>
                    <a:pt x="58" y="131"/>
                  </a:lnTo>
                  <a:lnTo>
                    <a:pt x="58" y="131"/>
                  </a:lnTo>
                  <a:lnTo>
                    <a:pt x="58" y="131"/>
                  </a:lnTo>
                  <a:lnTo>
                    <a:pt x="59" y="130"/>
                  </a:lnTo>
                  <a:lnTo>
                    <a:pt x="59" y="129"/>
                  </a:lnTo>
                  <a:lnTo>
                    <a:pt x="60" y="128"/>
                  </a:lnTo>
                  <a:lnTo>
                    <a:pt x="60" y="126"/>
                  </a:lnTo>
                  <a:lnTo>
                    <a:pt x="61" y="123"/>
                  </a:lnTo>
                  <a:lnTo>
                    <a:pt x="61" y="120"/>
                  </a:lnTo>
                  <a:lnTo>
                    <a:pt x="61" y="119"/>
                  </a:lnTo>
                  <a:lnTo>
                    <a:pt x="61" y="115"/>
                  </a:lnTo>
                  <a:lnTo>
                    <a:pt x="61" y="111"/>
                  </a:lnTo>
                  <a:lnTo>
                    <a:pt x="61" y="105"/>
                  </a:lnTo>
                  <a:lnTo>
                    <a:pt x="61" y="99"/>
                  </a:lnTo>
                  <a:lnTo>
                    <a:pt x="61" y="94"/>
                  </a:lnTo>
                  <a:lnTo>
                    <a:pt x="61" y="90"/>
                  </a:lnTo>
                  <a:lnTo>
                    <a:pt x="61" y="88"/>
                  </a:lnTo>
                  <a:lnTo>
                    <a:pt x="62" y="87"/>
                  </a:lnTo>
                  <a:lnTo>
                    <a:pt x="63" y="85"/>
                  </a:lnTo>
                  <a:lnTo>
                    <a:pt x="63" y="84"/>
                  </a:lnTo>
                  <a:lnTo>
                    <a:pt x="64" y="83"/>
                  </a:lnTo>
                  <a:lnTo>
                    <a:pt x="64" y="81"/>
                  </a:lnTo>
                  <a:lnTo>
                    <a:pt x="63" y="79"/>
                  </a:lnTo>
                  <a:lnTo>
                    <a:pt x="63" y="77"/>
                  </a:lnTo>
                  <a:lnTo>
                    <a:pt x="61" y="75"/>
                  </a:lnTo>
                  <a:lnTo>
                    <a:pt x="60" y="72"/>
                  </a:lnTo>
                  <a:lnTo>
                    <a:pt x="60" y="69"/>
                  </a:lnTo>
                  <a:lnTo>
                    <a:pt x="60" y="66"/>
                  </a:lnTo>
                  <a:lnTo>
                    <a:pt x="61" y="63"/>
                  </a:lnTo>
                  <a:lnTo>
                    <a:pt x="62" y="58"/>
                  </a:lnTo>
                  <a:lnTo>
                    <a:pt x="62" y="52"/>
                  </a:lnTo>
                  <a:lnTo>
                    <a:pt x="60" y="44"/>
                  </a:lnTo>
                  <a:lnTo>
                    <a:pt x="57" y="33"/>
                  </a:lnTo>
                  <a:lnTo>
                    <a:pt x="56" y="31"/>
                  </a:lnTo>
                  <a:lnTo>
                    <a:pt x="56" y="30"/>
                  </a:lnTo>
                  <a:lnTo>
                    <a:pt x="55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2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0" y="30"/>
                  </a:lnTo>
                  <a:lnTo>
                    <a:pt x="49" y="29"/>
                  </a:lnTo>
                  <a:lnTo>
                    <a:pt x="48" y="29"/>
                  </a:lnTo>
                  <a:lnTo>
                    <a:pt x="47" y="29"/>
                  </a:lnTo>
                  <a:lnTo>
                    <a:pt x="46" y="2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7" y="26"/>
                  </a:lnTo>
                  <a:lnTo>
                    <a:pt x="47" y="25"/>
                  </a:lnTo>
                  <a:lnTo>
                    <a:pt x="48" y="24"/>
                  </a:lnTo>
                  <a:lnTo>
                    <a:pt x="49" y="23"/>
                  </a:lnTo>
                  <a:lnTo>
                    <a:pt x="49" y="22"/>
                  </a:lnTo>
                  <a:lnTo>
                    <a:pt x="50" y="21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8" y="19"/>
                  </a:lnTo>
                  <a:lnTo>
                    <a:pt x="47" y="19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8" y="14"/>
                  </a:lnTo>
                  <a:lnTo>
                    <a:pt x="49" y="11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48" y="5"/>
                  </a:lnTo>
                  <a:lnTo>
                    <a:pt x="48" y="5"/>
                  </a:lnTo>
                  <a:lnTo>
                    <a:pt x="48" y="5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2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2" y="2"/>
                  </a:lnTo>
                  <a:lnTo>
                    <a:pt x="31" y="3"/>
                  </a:lnTo>
                  <a:lnTo>
                    <a:pt x="27" y="7"/>
                  </a:lnTo>
                  <a:lnTo>
                    <a:pt x="24" y="10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4" y="17"/>
                  </a:lnTo>
                  <a:lnTo>
                    <a:pt x="25" y="19"/>
                  </a:lnTo>
                  <a:lnTo>
                    <a:pt x="25" y="21"/>
                  </a:lnTo>
                  <a:lnTo>
                    <a:pt x="25" y="23"/>
                  </a:lnTo>
                  <a:lnTo>
                    <a:pt x="24" y="25"/>
                  </a:lnTo>
                  <a:lnTo>
                    <a:pt x="24" y="27"/>
                  </a:lnTo>
                  <a:lnTo>
                    <a:pt x="23" y="28"/>
                  </a:lnTo>
                  <a:lnTo>
                    <a:pt x="22" y="29"/>
                  </a:lnTo>
                  <a:lnTo>
                    <a:pt x="21" y="29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3" y="35"/>
                  </a:lnTo>
                  <a:lnTo>
                    <a:pt x="22" y="37"/>
                  </a:lnTo>
                  <a:lnTo>
                    <a:pt x="19" y="39"/>
                  </a:lnTo>
                  <a:lnTo>
                    <a:pt x="16" y="42"/>
                  </a:lnTo>
                  <a:lnTo>
                    <a:pt x="14" y="45"/>
                  </a:lnTo>
                  <a:lnTo>
                    <a:pt x="13" y="49"/>
                  </a:lnTo>
                  <a:lnTo>
                    <a:pt x="11" y="54"/>
                  </a:lnTo>
                  <a:lnTo>
                    <a:pt x="10" y="60"/>
                  </a:lnTo>
                  <a:lnTo>
                    <a:pt x="10" y="65"/>
                  </a:lnTo>
                  <a:lnTo>
                    <a:pt x="9" y="70"/>
                  </a:lnTo>
                  <a:lnTo>
                    <a:pt x="9" y="74"/>
                  </a:lnTo>
                  <a:lnTo>
                    <a:pt x="9" y="76"/>
                  </a:lnTo>
                  <a:lnTo>
                    <a:pt x="9" y="77"/>
                  </a:lnTo>
                  <a:lnTo>
                    <a:pt x="10" y="79"/>
                  </a:lnTo>
                  <a:lnTo>
                    <a:pt x="10" y="81"/>
                  </a:lnTo>
                  <a:lnTo>
                    <a:pt x="11" y="84"/>
                  </a:lnTo>
                  <a:lnTo>
                    <a:pt x="12" y="88"/>
                  </a:lnTo>
                  <a:lnTo>
                    <a:pt x="13" y="91"/>
                  </a:lnTo>
                  <a:lnTo>
                    <a:pt x="14" y="93"/>
                  </a:lnTo>
                  <a:lnTo>
                    <a:pt x="15" y="94"/>
                  </a:lnTo>
                  <a:lnTo>
                    <a:pt x="13" y="104"/>
                  </a:lnTo>
                  <a:lnTo>
                    <a:pt x="12" y="105"/>
                  </a:lnTo>
                  <a:lnTo>
                    <a:pt x="12" y="105"/>
                  </a:lnTo>
                  <a:lnTo>
                    <a:pt x="11" y="106"/>
                  </a:lnTo>
                  <a:lnTo>
                    <a:pt x="11" y="107"/>
                  </a:lnTo>
                  <a:lnTo>
                    <a:pt x="10" y="108"/>
                  </a:lnTo>
                  <a:lnTo>
                    <a:pt x="10" y="109"/>
                  </a:lnTo>
                  <a:lnTo>
                    <a:pt x="10" y="109"/>
                  </a:lnTo>
                  <a:lnTo>
                    <a:pt x="10" y="110"/>
                  </a:lnTo>
                  <a:lnTo>
                    <a:pt x="0" y="113"/>
                  </a:lnTo>
                  <a:lnTo>
                    <a:pt x="0" y="154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69" name="Freeform 369"/>
            <p:cNvSpPr>
              <a:spLocks/>
            </p:cNvSpPr>
            <p:nvPr/>
          </p:nvSpPr>
          <p:spPr bwMode="auto">
            <a:xfrm>
              <a:off x="1030" y="1322"/>
              <a:ext cx="60" cy="202"/>
            </a:xfrm>
            <a:custGeom>
              <a:avLst/>
              <a:gdLst/>
              <a:ahLst/>
              <a:cxnLst>
                <a:cxn ang="0">
                  <a:pos x="19" y="154"/>
                </a:cxn>
                <a:cxn ang="0">
                  <a:pos x="19" y="159"/>
                </a:cxn>
                <a:cxn ang="0">
                  <a:pos x="19" y="166"/>
                </a:cxn>
                <a:cxn ang="0">
                  <a:pos x="22" y="178"/>
                </a:cxn>
                <a:cxn ang="0">
                  <a:pos x="20" y="198"/>
                </a:cxn>
                <a:cxn ang="0">
                  <a:pos x="23" y="200"/>
                </a:cxn>
                <a:cxn ang="0">
                  <a:pos x="27" y="199"/>
                </a:cxn>
                <a:cxn ang="0">
                  <a:pos x="30" y="194"/>
                </a:cxn>
                <a:cxn ang="0">
                  <a:pos x="30" y="190"/>
                </a:cxn>
                <a:cxn ang="0">
                  <a:pos x="34" y="148"/>
                </a:cxn>
                <a:cxn ang="0">
                  <a:pos x="38" y="143"/>
                </a:cxn>
                <a:cxn ang="0">
                  <a:pos x="39" y="151"/>
                </a:cxn>
                <a:cxn ang="0">
                  <a:pos x="40" y="162"/>
                </a:cxn>
                <a:cxn ang="0">
                  <a:pos x="43" y="172"/>
                </a:cxn>
                <a:cxn ang="0">
                  <a:pos x="43" y="177"/>
                </a:cxn>
                <a:cxn ang="0">
                  <a:pos x="44" y="190"/>
                </a:cxn>
                <a:cxn ang="0">
                  <a:pos x="49" y="194"/>
                </a:cxn>
                <a:cxn ang="0">
                  <a:pos x="55" y="192"/>
                </a:cxn>
                <a:cxn ang="0">
                  <a:pos x="55" y="187"/>
                </a:cxn>
                <a:cxn ang="0">
                  <a:pos x="51" y="179"/>
                </a:cxn>
                <a:cxn ang="0">
                  <a:pos x="50" y="166"/>
                </a:cxn>
                <a:cxn ang="0">
                  <a:pos x="52" y="142"/>
                </a:cxn>
                <a:cxn ang="0">
                  <a:pos x="53" y="132"/>
                </a:cxn>
                <a:cxn ang="0">
                  <a:pos x="55" y="128"/>
                </a:cxn>
                <a:cxn ang="0">
                  <a:pos x="56" y="119"/>
                </a:cxn>
                <a:cxn ang="0">
                  <a:pos x="56" y="100"/>
                </a:cxn>
                <a:cxn ang="0">
                  <a:pos x="57" y="87"/>
                </a:cxn>
                <a:cxn ang="0">
                  <a:pos x="59" y="81"/>
                </a:cxn>
                <a:cxn ang="0">
                  <a:pos x="55" y="73"/>
                </a:cxn>
                <a:cxn ang="0">
                  <a:pos x="57" y="58"/>
                </a:cxn>
                <a:cxn ang="0">
                  <a:pos x="52" y="31"/>
                </a:cxn>
                <a:cxn ang="0">
                  <a:pos x="48" y="30"/>
                </a:cxn>
                <a:cxn ang="0">
                  <a:pos x="46" y="30"/>
                </a:cxn>
                <a:cxn ang="0">
                  <a:pos x="42" y="29"/>
                </a:cxn>
                <a:cxn ang="0">
                  <a:pos x="42" y="27"/>
                </a:cxn>
                <a:cxn ang="0">
                  <a:pos x="44" y="23"/>
                </a:cxn>
                <a:cxn ang="0">
                  <a:pos x="45" y="20"/>
                </a:cxn>
                <a:cxn ang="0">
                  <a:pos x="43" y="19"/>
                </a:cxn>
                <a:cxn ang="0">
                  <a:pos x="43" y="14"/>
                </a:cxn>
                <a:cxn ang="0">
                  <a:pos x="44" y="7"/>
                </a:cxn>
                <a:cxn ang="0">
                  <a:pos x="43" y="5"/>
                </a:cxn>
                <a:cxn ang="0">
                  <a:pos x="43" y="3"/>
                </a:cxn>
                <a:cxn ang="0">
                  <a:pos x="42" y="0"/>
                </a:cxn>
                <a:cxn ang="0">
                  <a:pos x="33" y="0"/>
                </a:cxn>
                <a:cxn ang="0">
                  <a:pos x="22" y="7"/>
                </a:cxn>
                <a:cxn ang="0">
                  <a:pos x="19" y="17"/>
                </a:cxn>
                <a:cxn ang="0">
                  <a:pos x="20" y="25"/>
                </a:cxn>
                <a:cxn ang="0">
                  <a:pos x="17" y="29"/>
                </a:cxn>
                <a:cxn ang="0">
                  <a:pos x="19" y="34"/>
                </a:cxn>
                <a:cxn ang="0">
                  <a:pos x="19" y="35"/>
                </a:cxn>
                <a:cxn ang="0">
                  <a:pos x="11" y="42"/>
                </a:cxn>
                <a:cxn ang="0">
                  <a:pos x="6" y="60"/>
                </a:cxn>
                <a:cxn ang="0">
                  <a:pos x="4" y="76"/>
                </a:cxn>
                <a:cxn ang="0">
                  <a:pos x="7" y="85"/>
                </a:cxn>
                <a:cxn ang="0">
                  <a:pos x="10" y="95"/>
                </a:cxn>
                <a:cxn ang="0">
                  <a:pos x="7" y="107"/>
                </a:cxn>
                <a:cxn ang="0">
                  <a:pos x="6" y="110"/>
                </a:cxn>
              </a:cxnLst>
              <a:rect l="0" t="0" r="r" b="b"/>
              <a:pathLst>
                <a:path w="60" h="202">
                  <a:moveTo>
                    <a:pt x="0" y="152"/>
                  </a:moveTo>
                  <a:lnTo>
                    <a:pt x="19" y="152"/>
                  </a:lnTo>
                  <a:lnTo>
                    <a:pt x="19" y="153"/>
                  </a:lnTo>
                  <a:lnTo>
                    <a:pt x="19" y="154"/>
                  </a:lnTo>
                  <a:lnTo>
                    <a:pt x="19" y="155"/>
                  </a:lnTo>
                  <a:lnTo>
                    <a:pt x="19" y="157"/>
                  </a:lnTo>
                  <a:lnTo>
                    <a:pt x="19" y="158"/>
                  </a:lnTo>
                  <a:lnTo>
                    <a:pt x="19" y="159"/>
                  </a:lnTo>
                  <a:lnTo>
                    <a:pt x="18" y="160"/>
                  </a:lnTo>
                  <a:lnTo>
                    <a:pt x="18" y="161"/>
                  </a:lnTo>
                  <a:lnTo>
                    <a:pt x="18" y="163"/>
                  </a:lnTo>
                  <a:lnTo>
                    <a:pt x="19" y="166"/>
                  </a:lnTo>
                  <a:lnTo>
                    <a:pt x="19" y="169"/>
                  </a:lnTo>
                  <a:lnTo>
                    <a:pt x="20" y="173"/>
                  </a:lnTo>
                  <a:lnTo>
                    <a:pt x="21" y="176"/>
                  </a:lnTo>
                  <a:lnTo>
                    <a:pt x="22" y="178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19" y="188"/>
                  </a:lnTo>
                  <a:lnTo>
                    <a:pt x="20" y="198"/>
                  </a:lnTo>
                  <a:lnTo>
                    <a:pt x="20" y="199"/>
                  </a:lnTo>
                  <a:lnTo>
                    <a:pt x="21" y="199"/>
                  </a:lnTo>
                  <a:lnTo>
                    <a:pt x="22" y="200"/>
                  </a:lnTo>
                  <a:lnTo>
                    <a:pt x="23" y="200"/>
                  </a:lnTo>
                  <a:lnTo>
                    <a:pt x="24" y="200"/>
                  </a:lnTo>
                  <a:lnTo>
                    <a:pt x="25" y="201"/>
                  </a:lnTo>
                  <a:lnTo>
                    <a:pt x="26" y="200"/>
                  </a:lnTo>
                  <a:lnTo>
                    <a:pt x="27" y="199"/>
                  </a:lnTo>
                  <a:lnTo>
                    <a:pt x="28" y="198"/>
                  </a:lnTo>
                  <a:lnTo>
                    <a:pt x="29" y="197"/>
                  </a:lnTo>
                  <a:lnTo>
                    <a:pt x="29" y="195"/>
                  </a:lnTo>
                  <a:lnTo>
                    <a:pt x="30" y="194"/>
                  </a:lnTo>
                  <a:lnTo>
                    <a:pt x="30" y="193"/>
                  </a:lnTo>
                  <a:lnTo>
                    <a:pt x="30" y="191"/>
                  </a:lnTo>
                  <a:lnTo>
                    <a:pt x="30" y="191"/>
                  </a:lnTo>
                  <a:lnTo>
                    <a:pt x="30" y="190"/>
                  </a:lnTo>
                  <a:lnTo>
                    <a:pt x="28" y="178"/>
                  </a:lnTo>
                  <a:lnTo>
                    <a:pt x="32" y="149"/>
                  </a:lnTo>
                  <a:lnTo>
                    <a:pt x="32" y="149"/>
                  </a:lnTo>
                  <a:lnTo>
                    <a:pt x="34" y="148"/>
                  </a:lnTo>
                  <a:lnTo>
                    <a:pt x="34" y="143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3"/>
                  </a:lnTo>
                  <a:lnTo>
                    <a:pt x="38" y="144"/>
                  </a:lnTo>
                  <a:lnTo>
                    <a:pt x="38" y="146"/>
                  </a:lnTo>
                  <a:lnTo>
                    <a:pt x="39" y="148"/>
                  </a:lnTo>
                  <a:lnTo>
                    <a:pt x="39" y="151"/>
                  </a:lnTo>
                  <a:lnTo>
                    <a:pt x="39" y="153"/>
                  </a:lnTo>
                  <a:lnTo>
                    <a:pt x="39" y="155"/>
                  </a:lnTo>
                  <a:lnTo>
                    <a:pt x="40" y="158"/>
                  </a:lnTo>
                  <a:lnTo>
                    <a:pt x="40" y="162"/>
                  </a:lnTo>
                  <a:lnTo>
                    <a:pt x="41" y="165"/>
                  </a:lnTo>
                  <a:lnTo>
                    <a:pt x="42" y="168"/>
                  </a:lnTo>
                  <a:lnTo>
                    <a:pt x="42" y="170"/>
                  </a:lnTo>
                  <a:lnTo>
                    <a:pt x="43" y="172"/>
                  </a:lnTo>
                  <a:lnTo>
                    <a:pt x="43" y="174"/>
                  </a:lnTo>
                  <a:lnTo>
                    <a:pt x="43" y="174"/>
                  </a:lnTo>
                  <a:lnTo>
                    <a:pt x="43" y="175"/>
                  </a:lnTo>
                  <a:lnTo>
                    <a:pt x="43" y="177"/>
                  </a:lnTo>
                  <a:lnTo>
                    <a:pt x="43" y="180"/>
                  </a:lnTo>
                  <a:lnTo>
                    <a:pt x="43" y="184"/>
                  </a:lnTo>
                  <a:lnTo>
                    <a:pt x="43" y="187"/>
                  </a:lnTo>
                  <a:lnTo>
                    <a:pt x="44" y="190"/>
                  </a:lnTo>
                  <a:lnTo>
                    <a:pt x="45" y="193"/>
                  </a:lnTo>
                  <a:lnTo>
                    <a:pt x="46" y="194"/>
                  </a:lnTo>
                  <a:lnTo>
                    <a:pt x="48" y="194"/>
                  </a:lnTo>
                  <a:lnTo>
                    <a:pt x="49" y="194"/>
                  </a:lnTo>
                  <a:lnTo>
                    <a:pt x="51" y="193"/>
                  </a:lnTo>
                  <a:lnTo>
                    <a:pt x="52" y="193"/>
                  </a:lnTo>
                  <a:lnTo>
                    <a:pt x="54" y="193"/>
                  </a:lnTo>
                  <a:lnTo>
                    <a:pt x="55" y="192"/>
                  </a:lnTo>
                  <a:lnTo>
                    <a:pt x="55" y="192"/>
                  </a:lnTo>
                  <a:lnTo>
                    <a:pt x="55" y="192"/>
                  </a:lnTo>
                  <a:lnTo>
                    <a:pt x="55" y="188"/>
                  </a:lnTo>
                  <a:lnTo>
                    <a:pt x="55" y="187"/>
                  </a:lnTo>
                  <a:lnTo>
                    <a:pt x="54" y="186"/>
                  </a:lnTo>
                  <a:lnTo>
                    <a:pt x="53" y="184"/>
                  </a:lnTo>
                  <a:lnTo>
                    <a:pt x="52" y="182"/>
                  </a:lnTo>
                  <a:lnTo>
                    <a:pt x="51" y="179"/>
                  </a:lnTo>
                  <a:lnTo>
                    <a:pt x="50" y="176"/>
                  </a:lnTo>
                  <a:lnTo>
                    <a:pt x="50" y="173"/>
                  </a:lnTo>
                  <a:lnTo>
                    <a:pt x="50" y="170"/>
                  </a:lnTo>
                  <a:lnTo>
                    <a:pt x="50" y="166"/>
                  </a:lnTo>
                  <a:lnTo>
                    <a:pt x="50" y="161"/>
                  </a:lnTo>
                  <a:lnTo>
                    <a:pt x="51" y="155"/>
                  </a:lnTo>
                  <a:lnTo>
                    <a:pt x="51" y="148"/>
                  </a:lnTo>
                  <a:lnTo>
                    <a:pt x="52" y="142"/>
                  </a:lnTo>
                  <a:lnTo>
                    <a:pt x="52" y="137"/>
                  </a:lnTo>
                  <a:lnTo>
                    <a:pt x="52" y="133"/>
                  </a:lnTo>
                  <a:lnTo>
                    <a:pt x="53" y="132"/>
                  </a:lnTo>
                  <a:lnTo>
                    <a:pt x="53" y="132"/>
                  </a:lnTo>
                  <a:lnTo>
                    <a:pt x="53" y="131"/>
                  </a:lnTo>
                  <a:lnTo>
                    <a:pt x="54" y="131"/>
                  </a:lnTo>
                  <a:lnTo>
                    <a:pt x="54" y="130"/>
                  </a:lnTo>
                  <a:lnTo>
                    <a:pt x="55" y="128"/>
                  </a:lnTo>
                  <a:lnTo>
                    <a:pt x="55" y="126"/>
                  </a:lnTo>
                  <a:lnTo>
                    <a:pt x="56" y="124"/>
                  </a:lnTo>
                  <a:lnTo>
                    <a:pt x="56" y="121"/>
                  </a:lnTo>
                  <a:lnTo>
                    <a:pt x="56" y="119"/>
                  </a:lnTo>
                  <a:lnTo>
                    <a:pt x="56" y="116"/>
                  </a:lnTo>
                  <a:lnTo>
                    <a:pt x="56" y="111"/>
                  </a:lnTo>
                  <a:lnTo>
                    <a:pt x="56" y="105"/>
                  </a:lnTo>
                  <a:lnTo>
                    <a:pt x="56" y="100"/>
                  </a:lnTo>
                  <a:lnTo>
                    <a:pt x="56" y="95"/>
                  </a:lnTo>
                  <a:lnTo>
                    <a:pt x="56" y="91"/>
                  </a:lnTo>
                  <a:lnTo>
                    <a:pt x="56" y="88"/>
                  </a:lnTo>
                  <a:lnTo>
                    <a:pt x="57" y="87"/>
                  </a:lnTo>
                  <a:lnTo>
                    <a:pt x="58" y="86"/>
                  </a:lnTo>
                  <a:lnTo>
                    <a:pt x="58" y="84"/>
                  </a:lnTo>
                  <a:lnTo>
                    <a:pt x="59" y="83"/>
                  </a:lnTo>
                  <a:lnTo>
                    <a:pt x="59" y="81"/>
                  </a:lnTo>
                  <a:lnTo>
                    <a:pt x="58" y="80"/>
                  </a:lnTo>
                  <a:lnTo>
                    <a:pt x="58" y="78"/>
                  </a:lnTo>
                  <a:lnTo>
                    <a:pt x="56" y="76"/>
                  </a:lnTo>
                  <a:lnTo>
                    <a:pt x="55" y="73"/>
                  </a:lnTo>
                  <a:lnTo>
                    <a:pt x="55" y="70"/>
                  </a:lnTo>
                  <a:lnTo>
                    <a:pt x="55" y="67"/>
                  </a:lnTo>
                  <a:lnTo>
                    <a:pt x="56" y="63"/>
                  </a:lnTo>
                  <a:lnTo>
                    <a:pt x="57" y="58"/>
                  </a:lnTo>
                  <a:lnTo>
                    <a:pt x="57" y="52"/>
                  </a:lnTo>
                  <a:lnTo>
                    <a:pt x="55" y="44"/>
                  </a:lnTo>
                  <a:lnTo>
                    <a:pt x="52" y="33"/>
                  </a:lnTo>
                  <a:lnTo>
                    <a:pt x="52" y="31"/>
                  </a:lnTo>
                  <a:lnTo>
                    <a:pt x="51" y="31"/>
                  </a:lnTo>
                  <a:lnTo>
                    <a:pt x="50" y="30"/>
                  </a:lnTo>
                  <a:lnTo>
                    <a:pt x="49" y="30"/>
                  </a:lnTo>
                  <a:lnTo>
                    <a:pt x="48" y="30"/>
                  </a:lnTo>
                  <a:lnTo>
                    <a:pt x="47" y="3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5" y="30"/>
                  </a:lnTo>
                  <a:lnTo>
                    <a:pt x="44" y="30"/>
                  </a:lnTo>
                  <a:lnTo>
                    <a:pt x="43" y="29"/>
                  </a:lnTo>
                  <a:lnTo>
                    <a:pt x="42" y="29"/>
                  </a:lnTo>
                  <a:lnTo>
                    <a:pt x="42" y="28"/>
                  </a:lnTo>
                  <a:lnTo>
                    <a:pt x="41" y="28"/>
                  </a:lnTo>
                  <a:lnTo>
                    <a:pt x="41" y="27"/>
                  </a:lnTo>
                  <a:lnTo>
                    <a:pt x="42" y="27"/>
                  </a:lnTo>
                  <a:lnTo>
                    <a:pt x="42" y="26"/>
                  </a:lnTo>
                  <a:lnTo>
                    <a:pt x="42" y="25"/>
                  </a:lnTo>
                  <a:lnTo>
                    <a:pt x="43" y="24"/>
                  </a:lnTo>
                  <a:lnTo>
                    <a:pt x="44" y="23"/>
                  </a:lnTo>
                  <a:lnTo>
                    <a:pt x="45" y="22"/>
                  </a:lnTo>
                  <a:lnTo>
                    <a:pt x="45" y="21"/>
                  </a:lnTo>
                  <a:lnTo>
                    <a:pt x="45" y="21"/>
                  </a:lnTo>
                  <a:lnTo>
                    <a:pt x="45" y="20"/>
                  </a:lnTo>
                  <a:lnTo>
                    <a:pt x="45" y="19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3" y="19"/>
                  </a:lnTo>
                  <a:lnTo>
                    <a:pt x="42" y="19"/>
                  </a:lnTo>
                  <a:lnTo>
                    <a:pt x="42" y="18"/>
                  </a:lnTo>
                  <a:lnTo>
                    <a:pt x="42" y="17"/>
                  </a:lnTo>
                  <a:lnTo>
                    <a:pt x="43" y="14"/>
                  </a:lnTo>
                  <a:lnTo>
                    <a:pt x="44" y="11"/>
                  </a:lnTo>
                  <a:lnTo>
                    <a:pt x="44" y="9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6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3" y="4"/>
                  </a:lnTo>
                  <a:lnTo>
                    <a:pt x="43" y="3"/>
                  </a:lnTo>
                  <a:lnTo>
                    <a:pt x="43" y="3"/>
                  </a:lnTo>
                  <a:lnTo>
                    <a:pt x="43" y="2"/>
                  </a:lnTo>
                  <a:lnTo>
                    <a:pt x="43" y="1"/>
                  </a:lnTo>
                  <a:lnTo>
                    <a:pt x="43" y="1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30" y="1"/>
                  </a:lnTo>
                  <a:lnTo>
                    <a:pt x="28" y="2"/>
                  </a:lnTo>
                  <a:lnTo>
                    <a:pt x="26" y="3"/>
                  </a:lnTo>
                  <a:lnTo>
                    <a:pt x="22" y="7"/>
                  </a:lnTo>
                  <a:lnTo>
                    <a:pt x="19" y="10"/>
                  </a:lnTo>
                  <a:lnTo>
                    <a:pt x="19" y="13"/>
                  </a:lnTo>
                  <a:lnTo>
                    <a:pt x="19" y="15"/>
                  </a:lnTo>
                  <a:lnTo>
                    <a:pt x="19" y="17"/>
                  </a:lnTo>
                  <a:lnTo>
                    <a:pt x="20" y="19"/>
                  </a:lnTo>
                  <a:lnTo>
                    <a:pt x="21" y="21"/>
                  </a:lnTo>
                  <a:lnTo>
                    <a:pt x="21" y="23"/>
                  </a:lnTo>
                  <a:lnTo>
                    <a:pt x="20" y="25"/>
                  </a:lnTo>
                  <a:lnTo>
                    <a:pt x="19" y="27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7" y="29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9" y="35"/>
                  </a:lnTo>
                  <a:lnTo>
                    <a:pt x="19" y="35"/>
                  </a:lnTo>
                  <a:lnTo>
                    <a:pt x="17" y="37"/>
                  </a:lnTo>
                  <a:lnTo>
                    <a:pt x="15" y="39"/>
                  </a:lnTo>
                  <a:lnTo>
                    <a:pt x="11" y="42"/>
                  </a:lnTo>
                  <a:lnTo>
                    <a:pt x="9" y="45"/>
                  </a:lnTo>
                  <a:lnTo>
                    <a:pt x="8" y="49"/>
                  </a:lnTo>
                  <a:lnTo>
                    <a:pt x="7" y="54"/>
                  </a:lnTo>
                  <a:lnTo>
                    <a:pt x="6" y="60"/>
                  </a:lnTo>
                  <a:lnTo>
                    <a:pt x="5" y="66"/>
                  </a:lnTo>
                  <a:lnTo>
                    <a:pt x="5" y="70"/>
                  </a:lnTo>
                  <a:lnTo>
                    <a:pt x="4" y="74"/>
                  </a:lnTo>
                  <a:lnTo>
                    <a:pt x="4" y="76"/>
                  </a:lnTo>
                  <a:lnTo>
                    <a:pt x="5" y="77"/>
                  </a:lnTo>
                  <a:lnTo>
                    <a:pt x="5" y="79"/>
                  </a:lnTo>
                  <a:lnTo>
                    <a:pt x="6" y="82"/>
                  </a:lnTo>
                  <a:lnTo>
                    <a:pt x="7" y="85"/>
                  </a:lnTo>
                  <a:lnTo>
                    <a:pt x="8" y="88"/>
                  </a:lnTo>
                  <a:lnTo>
                    <a:pt x="9" y="91"/>
                  </a:lnTo>
                  <a:lnTo>
                    <a:pt x="9" y="93"/>
                  </a:lnTo>
                  <a:lnTo>
                    <a:pt x="10" y="95"/>
                  </a:lnTo>
                  <a:lnTo>
                    <a:pt x="9" y="104"/>
                  </a:lnTo>
                  <a:lnTo>
                    <a:pt x="8" y="105"/>
                  </a:lnTo>
                  <a:lnTo>
                    <a:pt x="7" y="106"/>
                  </a:lnTo>
                  <a:lnTo>
                    <a:pt x="7" y="107"/>
                  </a:lnTo>
                  <a:lnTo>
                    <a:pt x="6" y="108"/>
                  </a:lnTo>
                  <a:lnTo>
                    <a:pt x="6" y="109"/>
                  </a:lnTo>
                  <a:lnTo>
                    <a:pt x="6" y="109"/>
                  </a:lnTo>
                  <a:lnTo>
                    <a:pt x="6" y="110"/>
                  </a:lnTo>
                  <a:lnTo>
                    <a:pt x="6" y="111"/>
                  </a:lnTo>
                  <a:lnTo>
                    <a:pt x="0" y="113"/>
                  </a:lnTo>
                  <a:lnTo>
                    <a:pt x="0" y="152"/>
                  </a:lnTo>
                </a:path>
              </a:pathLst>
            </a:custGeom>
            <a:solidFill>
              <a:srgbClr val="60C9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70" name="Freeform 370"/>
            <p:cNvSpPr>
              <a:spLocks/>
            </p:cNvSpPr>
            <p:nvPr/>
          </p:nvSpPr>
          <p:spPr bwMode="auto">
            <a:xfrm>
              <a:off x="870" y="1420"/>
              <a:ext cx="241" cy="181"/>
            </a:xfrm>
            <a:custGeom>
              <a:avLst/>
              <a:gdLst/>
              <a:ahLst/>
              <a:cxnLst>
                <a:cxn ang="0">
                  <a:pos x="209" y="124"/>
                </a:cxn>
                <a:cxn ang="0">
                  <a:pos x="240" y="0"/>
                </a:cxn>
                <a:cxn ang="0">
                  <a:pos x="30" y="55"/>
                </a:cxn>
                <a:cxn ang="0">
                  <a:pos x="0" y="180"/>
                </a:cxn>
                <a:cxn ang="0">
                  <a:pos x="209" y="124"/>
                </a:cxn>
              </a:cxnLst>
              <a:rect l="0" t="0" r="r" b="b"/>
              <a:pathLst>
                <a:path w="241" h="181">
                  <a:moveTo>
                    <a:pt x="209" y="124"/>
                  </a:moveTo>
                  <a:lnTo>
                    <a:pt x="240" y="0"/>
                  </a:lnTo>
                  <a:lnTo>
                    <a:pt x="30" y="55"/>
                  </a:lnTo>
                  <a:lnTo>
                    <a:pt x="0" y="180"/>
                  </a:lnTo>
                  <a:lnTo>
                    <a:pt x="209" y="124"/>
                  </a:lnTo>
                </a:path>
              </a:pathLst>
            </a:custGeom>
            <a:solidFill>
              <a:srgbClr val="F6E4B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3" name="Group 371"/>
          <p:cNvGrpSpPr>
            <a:grpSpLocks/>
          </p:cNvGrpSpPr>
          <p:nvPr/>
        </p:nvGrpSpPr>
        <p:grpSpPr bwMode="auto">
          <a:xfrm>
            <a:off x="2576513" y="2806849"/>
            <a:ext cx="482600" cy="407988"/>
            <a:chOff x="1340" y="1297"/>
            <a:chExt cx="304" cy="257"/>
          </a:xfrm>
        </p:grpSpPr>
        <p:sp>
          <p:nvSpPr>
            <p:cNvPr id="435572" name="Freeform 372"/>
            <p:cNvSpPr>
              <a:spLocks/>
            </p:cNvSpPr>
            <p:nvPr/>
          </p:nvSpPr>
          <p:spPr bwMode="auto">
            <a:xfrm>
              <a:off x="1369" y="1341"/>
              <a:ext cx="275" cy="213"/>
            </a:xfrm>
            <a:custGeom>
              <a:avLst/>
              <a:gdLst/>
              <a:ahLst/>
              <a:cxnLst>
                <a:cxn ang="0">
                  <a:pos x="267" y="137"/>
                </a:cxn>
                <a:cxn ang="0">
                  <a:pos x="274" y="181"/>
                </a:cxn>
                <a:cxn ang="0">
                  <a:pos x="274" y="181"/>
                </a:cxn>
                <a:cxn ang="0">
                  <a:pos x="274" y="182"/>
                </a:cxn>
                <a:cxn ang="0">
                  <a:pos x="274" y="183"/>
                </a:cxn>
                <a:cxn ang="0">
                  <a:pos x="273" y="184"/>
                </a:cxn>
                <a:cxn ang="0">
                  <a:pos x="272" y="186"/>
                </a:cxn>
                <a:cxn ang="0">
                  <a:pos x="270" y="187"/>
                </a:cxn>
                <a:cxn ang="0">
                  <a:pos x="267" y="189"/>
                </a:cxn>
                <a:cxn ang="0">
                  <a:pos x="263" y="190"/>
                </a:cxn>
                <a:cxn ang="0">
                  <a:pos x="109" y="212"/>
                </a:cxn>
                <a:cxn ang="0">
                  <a:pos x="109" y="212"/>
                </a:cxn>
                <a:cxn ang="0">
                  <a:pos x="108" y="212"/>
                </a:cxn>
                <a:cxn ang="0">
                  <a:pos x="106" y="212"/>
                </a:cxn>
                <a:cxn ang="0">
                  <a:pos x="104" y="211"/>
                </a:cxn>
                <a:cxn ang="0">
                  <a:pos x="101" y="210"/>
                </a:cxn>
                <a:cxn ang="0">
                  <a:pos x="98" y="209"/>
                </a:cxn>
                <a:cxn ang="0">
                  <a:pos x="95" y="206"/>
                </a:cxn>
                <a:cxn ang="0">
                  <a:pos x="92" y="202"/>
                </a:cxn>
                <a:cxn ang="0">
                  <a:pos x="90" y="199"/>
                </a:cxn>
                <a:cxn ang="0">
                  <a:pos x="89" y="198"/>
                </a:cxn>
                <a:cxn ang="0">
                  <a:pos x="88" y="198"/>
                </a:cxn>
                <a:cxn ang="0">
                  <a:pos x="89" y="198"/>
                </a:cxn>
                <a:cxn ang="0">
                  <a:pos x="90" y="199"/>
                </a:cxn>
                <a:cxn ang="0">
                  <a:pos x="90" y="200"/>
                </a:cxn>
                <a:cxn ang="0">
                  <a:pos x="91" y="201"/>
                </a:cxn>
                <a:cxn ang="0">
                  <a:pos x="91" y="202"/>
                </a:cxn>
                <a:cxn ang="0">
                  <a:pos x="88" y="199"/>
                </a:cxn>
                <a:cxn ang="0">
                  <a:pos x="80" y="190"/>
                </a:cxn>
                <a:cxn ang="0">
                  <a:pos x="68" y="177"/>
                </a:cxn>
                <a:cxn ang="0">
                  <a:pos x="54" y="162"/>
                </a:cxn>
                <a:cxn ang="0">
                  <a:pos x="40" y="146"/>
                </a:cxn>
                <a:cxn ang="0">
                  <a:pos x="27" y="130"/>
                </a:cxn>
                <a:cxn ang="0">
                  <a:pos x="17" y="117"/>
                </a:cxn>
                <a:cxn ang="0">
                  <a:pos x="12" y="108"/>
                </a:cxn>
                <a:cxn ang="0">
                  <a:pos x="11" y="107"/>
                </a:cxn>
                <a:cxn ang="0">
                  <a:pos x="8" y="103"/>
                </a:cxn>
                <a:cxn ang="0">
                  <a:pos x="4" y="97"/>
                </a:cxn>
                <a:cxn ang="0">
                  <a:pos x="1" y="88"/>
                </a:cxn>
                <a:cxn ang="0">
                  <a:pos x="0" y="77"/>
                </a:cxn>
                <a:cxn ang="0">
                  <a:pos x="0" y="65"/>
                </a:cxn>
                <a:cxn ang="0">
                  <a:pos x="5" y="50"/>
                </a:cxn>
                <a:cxn ang="0">
                  <a:pos x="14" y="33"/>
                </a:cxn>
                <a:cxn ang="0">
                  <a:pos x="61" y="10"/>
                </a:cxn>
                <a:cxn ang="0">
                  <a:pos x="163" y="0"/>
                </a:cxn>
                <a:cxn ang="0">
                  <a:pos x="188" y="8"/>
                </a:cxn>
                <a:cxn ang="0">
                  <a:pos x="189" y="8"/>
                </a:cxn>
                <a:cxn ang="0">
                  <a:pos x="192" y="10"/>
                </a:cxn>
                <a:cxn ang="0">
                  <a:pos x="195" y="12"/>
                </a:cxn>
                <a:cxn ang="0">
                  <a:pos x="199" y="15"/>
                </a:cxn>
                <a:cxn ang="0">
                  <a:pos x="204" y="18"/>
                </a:cxn>
                <a:cxn ang="0">
                  <a:pos x="208" y="21"/>
                </a:cxn>
                <a:cxn ang="0">
                  <a:pos x="212" y="23"/>
                </a:cxn>
                <a:cxn ang="0">
                  <a:pos x="214" y="24"/>
                </a:cxn>
                <a:cxn ang="0">
                  <a:pos x="218" y="29"/>
                </a:cxn>
                <a:cxn ang="0">
                  <a:pos x="225" y="42"/>
                </a:cxn>
                <a:cxn ang="0">
                  <a:pos x="233" y="61"/>
                </a:cxn>
                <a:cxn ang="0">
                  <a:pos x="243" y="81"/>
                </a:cxn>
                <a:cxn ang="0">
                  <a:pos x="252" y="102"/>
                </a:cxn>
                <a:cxn ang="0">
                  <a:pos x="259" y="120"/>
                </a:cxn>
                <a:cxn ang="0">
                  <a:pos x="265" y="133"/>
                </a:cxn>
                <a:cxn ang="0">
                  <a:pos x="267" y="137"/>
                </a:cxn>
              </a:cxnLst>
              <a:rect l="0" t="0" r="r" b="b"/>
              <a:pathLst>
                <a:path w="275" h="213">
                  <a:moveTo>
                    <a:pt x="267" y="137"/>
                  </a:moveTo>
                  <a:lnTo>
                    <a:pt x="274" y="181"/>
                  </a:lnTo>
                  <a:lnTo>
                    <a:pt x="274" y="181"/>
                  </a:lnTo>
                  <a:lnTo>
                    <a:pt x="274" y="182"/>
                  </a:lnTo>
                  <a:lnTo>
                    <a:pt x="274" y="183"/>
                  </a:lnTo>
                  <a:lnTo>
                    <a:pt x="273" y="184"/>
                  </a:lnTo>
                  <a:lnTo>
                    <a:pt x="272" y="186"/>
                  </a:lnTo>
                  <a:lnTo>
                    <a:pt x="270" y="187"/>
                  </a:lnTo>
                  <a:lnTo>
                    <a:pt x="267" y="189"/>
                  </a:lnTo>
                  <a:lnTo>
                    <a:pt x="263" y="190"/>
                  </a:lnTo>
                  <a:lnTo>
                    <a:pt x="109" y="212"/>
                  </a:lnTo>
                  <a:lnTo>
                    <a:pt x="109" y="212"/>
                  </a:lnTo>
                  <a:lnTo>
                    <a:pt x="108" y="212"/>
                  </a:lnTo>
                  <a:lnTo>
                    <a:pt x="106" y="212"/>
                  </a:lnTo>
                  <a:lnTo>
                    <a:pt x="104" y="211"/>
                  </a:lnTo>
                  <a:lnTo>
                    <a:pt x="101" y="210"/>
                  </a:lnTo>
                  <a:lnTo>
                    <a:pt x="98" y="209"/>
                  </a:lnTo>
                  <a:lnTo>
                    <a:pt x="95" y="206"/>
                  </a:lnTo>
                  <a:lnTo>
                    <a:pt x="92" y="202"/>
                  </a:lnTo>
                  <a:lnTo>
                    <a:pt x="90" y="199"/>
                  </a:lnTo>
                  <a:lnTo>
                    <a:pt x="89" y="198"/>
                  </a:lnTo>
                  <a:lnTo>
                    <a:pt x="88" y="198"/>
                  </a:lnTo>
                  <a:lnTo>
                    <a:pt x="89" y="198"/>
                  </a:lnTo>
                  <a:lnTo>
                    <a:pt x="90" y="199"/>
                  </a:lnTo>
                  <a:lnTo>
                    <a:pt x="90" y="200"/>
                  </a:lnTo>
                  <a:lnTo>
                    <a:pt x="91" y="201"/>
                  </a:lnTo>
                  <a:lnTo>
                    <a:pt x="91" y="202"/>
                  </a:lnTo>
                  <a:lnTo>
                    <a:pt x="88" y="199"/>
                  </a:lnTo>
                  <a:lnTo>
                    <a:pt x="80" y="190"/>
                  </a:lnTo>
                  <a:lnTo>
                    <a:pt x="68" y="177"/>
                  </a:lnTo>
                  <a:lnTo>
                    <a:pt x="54" y="162"/>
                  </a:lnTo>
                  <a:lnTo>
                    <a:pt x="40" y="146"/>
                  </a:lnTo>
                  <a:lnTo>
                    <a:pt x="27" y="130"/>
                  </a:lnTo>
                  <a:lnTo>
                    <a:pt x="17" y="117"/>
                  </a:lnTo>
                  <a:lnTo>
                    <a:pt x="12" y="108"/>
                  </a:lnTo>
                  <a:lnTo>
                    <a:pt x="11" y="107"/>
                  </a:lnTo>
                  <a:lnTo>
                    <a:pt x="8" y="103"/>
                  </a:lnTo>
                  <a:lnTo>
                    <a:pt x="4" y="97"/>
                  </a:lnTo>
                  <a:lnTo>
                    <a:pt x="1" y="88"/>
                  </a:lnTo>
                  <a:lnTo>
                    <a:pt x="0" y="77"/>
                  </a:lnTo>
                  <a:lnTo>
                    <a:pt x="0" y="65"/>
                  </a:lnTo>
                  <a:lnTo>
                    <a:pt x="5" y="50"/>
                  </a:lnTo>
                  <a:lnTo>
                    <a:pt x="14" y="33"/>
                  </a:lnTo>
                  <a:lnTo>
                    <a:pt x="61" y="10"/>
                  </a:lnTo>
                  <a:lnTo>
                    <a:pt x="163" y="0"/>
                  </a:lnTo>
                  <a:lnTo>
                    <a:pt x="188" y="8"/>
                  </a:lnTo>
                  <a:lnTo>
                    <a:pt x="189" y="8"/>
                  </a:lnTo>
                  <a:lnTo>
                    <a:pt x="192" y="10"/>
                  </a:lnTo>
                  <a:lnTo>
                    <a:pt x="195" y="12"/>
                  </a:lnTo>
                  <a:lnTo>
                    <a:pt x="199" y="15"/>
                  </a:lnTo>
                  <a:lnTo>
                    <a:pt x="204" y="18"/>
                  </a:lnTo>
                  <a:lnTo>
                    <a:pt x="208" y="21"/>
                  </a:lnTo>
                  <a:lnTo>
                    <a:pt x="212" y="23"/>
                  </a:lnTo>
                  <a:lnTo>
                    <a:pt x="214" y="24"/>
                  </a:lnTo>
                  <a:lnTo>
                    <a:pt x="218" y="29"/>
                  </a:lnTo>
                  <a:lnTo>
                    <a:pt x="225" y="42"/>
                  </a:lnTo>
                  <a:lnTo>
                    <a:pt x="233" y="61"/>
                  </a:lnTo>
                  <a:lnTo>
                    <a:pt x="243" y="81"/>
                  </a:lnTo>
                  <a:lnTo>
                    <a:pt x="252" y="102"/>
                  </a:lnTo>
                  <a:lnTo>
                    <a:pt x="259" y="120"/>
                  </a:lnTo>
                  <a:lnTo>
                    <a:pt x="265" y="133"/>
                  </a:lnTo>
                  <a:lnTo>
                    <a:pt x="267" y="137"/>
                  </a:lnTo>
                </a:path>
              </a:pathLst>
            </a:custGeom>
            <a:solidFill>
              <a:srgbClr val="ED9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73" name="Freeform 373"/>
            <p:cNvSpPr>
              <a:spLocks/>
            </p:cNvSpPr>
            <p:nvPr/>
          </p:nvSpPr>
          <p:spPr bwMode="auto">
            <a:xfrm>
              <a:off x="1426" y="1365"/>
              <a:ext cx="211" cy="145"/>
            </a:xfrm>
            <a:custGeom>
              <a:avLst/>
              <a:gdLst/>
              <a:ahLst/>
              <a:cxnLst>
                <a:cxn ang="0">
                  <a:pos x="200" y="123"/>
                </a:cxn>
                <a:cxn ang="0">
                  <a:pos x="55" y="144"/>
                </a:cxn>
                <a:cxn ang="0">
                  <a:pos x="54" y="144"/>
                </a:cxn>
                <a:cxn ang="0">
                  <a:pos x="53" y="144"/>
                </a:cxn>
                <a:cxn ang="0">
                  <a:pos x="51" y="144"/>
                </a:cxn>
                <a:cxn ang="0">
                  <a:pos x="49" y="143"/>
                </a:cxn>
                <a:cxn ang="0">
                  <a:pos x="46" y="141"/>
                </a:cxn>
                <a:cxn ang="0">
                  <a:pos x="44" y="139"/>
                </a:cxn>
                <a:cxn ang="0">
                  <a:pos x="41" y="135"/>
                </a:cxn>
                <a:cxn ang="0">
                  <a:pos x="38" y="131"/>
                </a:cxn>
                <a:cxn ang="0">
                  <a:pos x="0" y="27"/>
                </a:cxn>
                <a:cxn ang="0">
                  <a:pos x="0" y="26"/>
                </a:cxn>
                <a:cxn ang="0">
                  <a:pos x="0" y="25"/>
                </a:cxn>
                <a:cxn ang="0">
                  <a:pos x="0" y="24"/>
                </a:cxn>
                <a:cxn ang="0">
                  <a:pos x="0" y="22"/>
                </a:cxn>
                <a:cxn ang="0">
                  <a:pos x="1" y="21"/>
                </a:cxn>
                <a:cxn ang="0">
                  <a:pos x="2" y="19"/>
                </a:cxn>
                <a:cxn ang="0">
                  <a:pos x="4" y="18"/>
                </a:cxn>
                <a:cxn ang="0">
                  <a:pos x="7" y="17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154" y="0"/>
                </a:cxn>
                <a:cxn ang="0">
                  <a:pos x="155" y="0"/>
                </a:cxn>
                <a:cxn ang="0">
                  <a:pos x="157" y="0"/>
                </a:cxn>
                <a:cxn ang="0">
                  <a:pos x="158" y="2"/>
                </a:cxn>
                <a:cxn ang="0">
                  <a:pos x="159" y="4"/>
                </a:cxn>
                <a:cxn ang="0">
                  <a:pos x="161" y="7"/>
                </a:cxn>
                <a:cxn ang="0">
                  <a:pos x="209" y="111"/>
                </a:cxn>
                <a:cxn ang="0">
                  <a:pos x="209" y="111"/>
                </a:cxn>
                <a:cxn ang="0">
                  <a:pos x="209" y="113"/>
                </a:cxn>
                <a:cxn ang="0">
                  <a:pos x="210" y="114"/>
                </a:cxn>
                <a:cxn ang="0">
                  <a:pos x="209" y="117"/>
                </a:cxn>
                <a:cxn ang="0">
                  <a:pos x="209" y="119"/>
                </a:cxn>
                <a:cxn ang="0">
                  <a:pos x="207" y="120"/>
                </a:cxn>
                <a:cxn ang="0">
                  <a:pos x="204" y="122"/>
                </a:cxn>
                <a:cxn ang="0">
                  <a:pos x="200" y="123"/>
                </a:cxn>
              </a:cxnLst>
              <a:rect l="0" t="0" r="r" b="b"/>
              <a:pathLst>
                <a:path w="211" h="145">
                  <a:moveTo>
                    <a:pt x="200" y="123"/>
                  </a:moveTo>
                  <a:lnTo>
                    <a:pt x="55" y="144"/>
                  </a:lnTo>
                  <a:lnTo>
                    <a:pt x="54" y="144"/>
                  </a:lnTo>
                  <a:lnTo>
                    <a:pt x="53" y="144"/>
                  </a:lnTo>
                  <a:lnTo>
                    <a:pt x="51" y="144"/>
                  </a:lnTo>
                  <a:lnTo>
                    <a:pt x="49" y="143"/>
                  </a:lnTo>
                  <a:lnTo>
                    <a:pt x="46" y="141"/>
                  </a:lnTo>
                  <a:lnTo>
                    <a:pt x="44" y="139"/>
                  </a:lnTo>
                  <a:lnTo>
                    <a:pt x="41" y="135"/>
                  </a:lnTo>
                  <a:lnTo>
                    <a:pt x="38" y="131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1" y="21"/>
                  </a:lnTo>
                  <a:lnTo>
                    <a:pt x="2" y="19"/>
                  </a:lnTo>
                  <a:lnTo>
                    <a:pt x="4" y="18"/>
                  </a:lnTo>
                  <a:lnTo>
                    <a:pt x="7" y="17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4" y="0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58" y="2"/>
                  </a:lnTo>
                  <a:lnTo>
                    <a:pt x="159" y="4"/>
                  </a:lnTo>
                  <a:lnTo>
                    <a:pt x="161" y="7"/>
                  </a:lnTo>
                  <a:lnTo>
                    <a:pt x="209" y="111"/>
                  </a:lnTo>
                  <a:lnTo>
                    <a:pt x="209" y="111"/>
                  </a:lnTo>
                  <a:lnTo>
                    <a:pt x="209" y="113"/>
                  </a:lnTo>
                  <a:lnTo>
                    <a:pt x="210" y="114"/>
                  </a:lnTo>
                  <a:lnTo>
                    <a:pt x="209" y="117"/>
                  </a:lnTo>
                  <a:lnTo>
                    <a:pt x="209" y="119"/>
                  </a:lnTo>
                  <a:lnTo>
                    <a:pt x="207" y="120"/>
                  </a:lnTo>
                  <a:lnTo>
                    <a:pt x="204" y="122"/>
                  </a:lnTo>
                  <a:lnTo>
                    <a:pt x="200" y="123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74" name="Freeform 374"/>
            <p:cNvSpPr>
              <a:spLocks/>
            </p:cNvSpPr>
            <p:nvPr/>
          </p:nvSpPr>
          <p:spPr bwMode="auto">
            <a:xfrm>
              <a:off x="1444" y="1375"/>
              <a:ext cx="177" cy="12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0" y="19"/>
                </a:cxn>
                <a:cxn ang="0">
                  <a:pos x="0" y="20"/>
                </a:cxn>
                <a:cxn ang="0">
                  <a:pos x="0" y="21"/>
                </a:cxn>
                <a:cxn ang="0">
                  <a:pos x="34" y="117"/>
                </a:cxn>
                <a:cxn ang="0">
                  <a:pos x="35" y="117"/>
                </a:cxn>
                <a:cxn ang="0">
                  <a:pos x="35" y="117"/>
                </a:cxn>
                <a:cxn ang="0">
                  <a:pos x="35" y="118"/>
                </a:cxn>
                <a:cxn ang="0">
                  <a:pos x="36" y="118"/>
                </a:cxn>
                <a:cxn ang="0">
                  <a:pos x="36" y="118"/>
                </a:cxn>
                <a:cxn ang="0">
                  <a:pos x="37" y="119"/>
                </a:cxn>
                <a:cxn ang="0">
                  <a:pos x="37" y="119"/>
                </a:cxn>
                <a:cxn ang="0">
                  <a:pos x="38" y="119"/>
                </a:cxn>
                <a:cxn ang="0">
                  <a:pos x="175" y="97"/>
                </a:cxn>
                <a:cxn ang="0">
                  <a:pos x="175" y="97"/>
                </a:cxn>
                <a:cxn ang="0">
                  <a:pos x="175" y="97"/>
                </a:cxn>
                <a:cxn ang="0">
                  <a:pos x="175" y="97"/>
                </a:cxn>
                <a:cxn ang="0">
                  <a:pos x="176" y="96"/>
                </a:cxn>
                <a:cxn ang="0">
                  <a:pos x="176" y="96"/>
                </a:cxn>
                <a:cxn ang="0">
                  <a:pos x="176" y="95"/>
                </a:cxn>
                <a:cxn ang="0">
                  <a:pos x="175" y="94"/>
                </a:cxn>
                <a:cxn ang="0">
                  <a:pos x="174" y="93"/>
                </a:cxn>
                <a:cxn ang="0">
                  <a:pos x="172" y="89"/>
                </a:cxn>
                <a:cxn ang="0">
                  <a:pos x="168" y="78"/>
                </a:cxn>
                <a:cxn ang="0">
                  <a:pos x="161" y="64"/>
                </a:cxn>
                <a:cxn ang="0">
                  <a:pos x="154" y="47"/>
                </a:cxn>
                <a:cxn ang="0">
                  <a:pos x="146" y="30"/>
                </a:cxn>
                <a:cxn ang="0">
                  <a:pos x="139" y="15"/>
                </a:cxn>
                <a:cxn ang="0">
                  <a:pos x="134" y="4"/>
                </a:cxn>
                <a:cxn ang="0">
                  <a:pos x="132" y="0"/>
                </a:cxn>
              </a:cxnLst>
              <a:rect l="0" t="0" r="r" b="b"/>
              <a:pathLst>
                <a:path w="177" h="120">
                  <a:moveTo>
                    <a:pt x="132" y="0"/>
                  </a:move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" y="16"/>
                  </a:lnTo>
                  <a:lnTo>
                    <a:pt x="1" y="17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0" y="21"/>
                  </a:lnTo>
                  <a:lnTo>
                    <a:pt x="34" y="117"/>
                  </a:lnTo>
                  <a:lnTo>
                    <a:pt x="35" y="117"/>
                  </a:lnTo>
                  <a:lnTo>
                    <a:pt x="35" y="117"/>
                  </a:lnTo>
                  <a:lnTo>
                    <a:pt x="35" y="118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8" y="119"/>
                  </a:lnTo>
                  <a:lnTo>
                    <a:pt x="175" y="97"/>
                  </a:lnTo>
                  <a:lnTo>
                    <a:pt x="175" y="97"/>
                  </a:lnTo>
                  <a:lnTo>
                    <a:pt x="175" y="97"/>
                  </a:lnTo>
                  <a:lnTo>
                    <a:pt x="175" y="97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176" y="95"/>
                  </a:lnTo>
                  <a:lnTo>
                    <a:pt x="175" y="94"/>
                  </a:lnTo>
                  <a:lnTo>
                    <a:pt x="174" y="93"/>
                  </a:lnTo>
                  <a:lnTo>
                    <a:pt x="172" y="89"/>
                  </a:lnTo>
                  <a:lnTo>
                    <a:pt x="168" y="78"/>
                  </a:lnTo>
                  <a:lnTo>
                    <a:pt x="161" y="64"/>
                  </a:lnTo>
                  <a:lnTo>
                    <a:pt x="154" y="47"/>
                  </a:lnTo>
                  <a:lnTo>
                    <a:pt x="146" y="30"/>
                  </a:lnTo>
                  <a:lnTo>
                    <a:pt x="139" y="15"/>
                  </a:lnTo>
                  <a:lnTo>
                    <a:pt x="134" y="4"/>
                  </a:lnTo>
                  <a:lnTo>
                    <a:pt x="132" y="0"/>
                  </a:lnTo>
                </a:path>
              </a:pathLst>
            </a:custGeom>
            <a:solidFill>
              <a:srgbClr val="FFE6B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75" name="Freeform 375"/>
            <p:cNvSpPr>
              <a:spLocks/>
            </p:cNvSpPr>
            <p:nvPr/>
          </p:nvSpPr>
          <p:spPr bwMode="auto">
            <a:xfrm>
              <a:off x="1530" y="1386"/>
              <a:ext cx="24" cy="19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3" y="14"/>
                </a:cxn>
                <a:cxn ang="0">
                  <a:pos x="6" y="18"/>
                </a:cxn>
              </a:cxnLst>
              <a:rect l="0" t="0" r="r" b="b"/>
              <a:pathLst>
                <a:path w="24" h="19">
                  <a:moveTo>
                    <a:pt x="6" y="18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3" y="14"/>
                  </a:lnTo>
                  <a:lnTo>
                    <a:pt x="6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76" name="Freeform 376"/>
            <p:cNvSpPr>
              <a:spLocks/>
            </p:cNvSpPr>
            <p:nvPr/>
          </p:nvSpPr>
          <p:spPr bwMode="auto">
            <a:xfrm>
              <a:off x="1513" y="1467"/>
              <a:ext cx="70" cy="22"/>
            </a:xfrm>
            <a:custGeom>
              <a:avLst/>
              <a:gdLst/>
              <a:ahLst/>
              <a:cxnLst>
                <a:cxn ang="0">
                  <a:pos x="4" y="21"/>
                </a:cxn>
                <a:cxn ang="0">
                  <a:pos x="0" y="9"/>
                </a:cxn>
                <a:cxn ang="0">
                  <a:pos x="64" y="0"/>
                </a:cxn>
                <a:cxn ang="0">
                  <a:pos x="69" y="10"/>
                </a:cxn>
                <a:cxn ang="0">
                  <a:pos x="4" y="21"/>
                </a:cxn>
              </a:cxnLst>
              <a:rect l="0" t="0" r="r" b="b"/>
              <a:pathLst>
                <a:path w="70" h="22">
                  <a:moveTo>
                    <a:pt x="4" y="21"/>
                  </a:moveTo>
                  <a:lnTo>
                    <a:pt x="0" y="9"/>
                  </a:lnTo>
                  <a:lnTo>
                    <a:pt x="64" y="0"/>
                  </a:lnTo>
                  <a:lnTo>
                    <a:pt x="69" y="10"/>
                  </a:lnTo>
                  <a:lnTo>
                    <a:pt x="4" y="21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77" name="Freeform 377"/>
            <p:cNvSpPr>
              <a:spLocks/>
            </p:cNvSpPr>
            <p:nvPr/>
          </p:nvSpPr>
          <p:spPr bwMode="auto">
            <a:xfrm>
              <a:off x="1444" y="1344"/>
              <a:ext cx="22" cy="28"/>
            </a:xfrm>
            <a:custGeom>
              <a:avLst/>
              <a:gdLst/>
              <a:ahLst/>
              <a:cxnLst>
                <a:cxn ang="0">
                  <a:pos x="21" y="23"/>
                </a:cxn>
                <a:cxn ang="0">
                  <a:pos x="2" y="27"/>
                </a:cxn>
                <a:cxn ang="0">
                  <a:pos x="0" y="1"/>
                </a:cxn>
                <a:cxn ang="0">
                  <a:pos x="13" y="0"/>
                </a:cxn>
                <a:cxn ang="0">
                  <a:pos x="21" y="23"/>
                </a:cxn>
              </a:cxnLst>
              <a:rect l="0" t="0" r="r" b="b"/>
              <a:pathLst>
                <a:path w="22" h="28">
                  <a:moveTo>
                    <a:pt x="21" y="23"/>
                  </a:moveTo>
                  <a:lnTo>
                    <a:pt x="2" y="27"/>
                  </a:lnTo>
                  <a:lnTo>
                    <a:pt x="0" y="1"/>
                  </a:lnTo>
                  <a:lnTo>
                    <a:pt x="13" y="0"/>
                  </a:lnTo>
                  <a:lnTo>
                    <a:pt x="21" y="2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78" name="Freeform 378"/>
            <p:cNvSpPr>
              <a:spLocks/>
            </p:cNvSpPr>
            <p:nvPr/>
          </p:nvSpPr>
          <p:spPr bwMode="auto">
            <a:xfrm>
              <a:off x="1340" y="1299"/>
              <a:ext cx="294" cy="129"/>
            </a:xfrm>
            <a:custGeom>
              <a:avLst/>
              <a:gdLst/>
              <a:ahLst/>
              <a:cxnLst>
                <a:cxn ang="0">
                  <a:pos x="222" y="66"/>
                </a:cxn>
                <a:cxn ang="0">
                  <a:pos x="234" y="79"/>
                </a:cxn>
                <a:cxn ang="0">
                  <a:pos x="250" y="90"/>
                </a:cxn>
                <a:cxn ang="0">
                  <a:pos x="269" y="93"/>
                </a:cxn>
                <a:cxn ang="0">
                  <a:pos x="280" y="91"/>
                </a:cxn>
                <a:cxn ang="0">
                  <a:pos x="287" y="84"/>
                </a:cxn>
                <a:cxn ang="0">
                  <a:pos x="293" y="67"/>
                </a:cxn>
                <a:cxn ang="0">
                  <a:pos x="289" y="40"/>
                </a:cxn>
                <a:cxn ang="0">
                  <a:pos x="258" y="13"/>
                </a:cxn>
                <a:cxn ang="0">
                  <a:pos x="231" y="6"/>
                </a:cxn>
                <a:cxn ang="0">
                  <a:pos x="167" y="0"/>
                </a:cxn>
                <a:cxn ang="0">
                  <a:pos x="84" y="10"/>
                </a:cxn>
                <a:cxn ang="0">
                  <a:pos x="5" y="54"/>
                </a:cxn>
                <a:cxn ang="0">
                  <a:pos x="2" y="63"/>
                </a:cxn>
                <a:cxn ang="0">
                  <a:pos x="0" y="83"/>
                </a:cxn>
                <a:cxn ang="0">
                  <a:pos x="3" y="107"/>
                </a:cxn>
                <a:cxn ang="0">
                  <a:pos x="20" y="127"/>
                </a:cxn>
                <a:cxn ang="0">
                  <a:pos x="29" y="128"/>
                </a:cxn>
                <a:cxn ang="0">
                  <a:pos x="48" y="126"/>
                </a:cxn>
                <a:cxn ang="0">
                  <a:pos x="72" y="116"/>
                </a:cxn>
                <a:cxn ang="0">
                  <a:pos x="91" y="93"/>
                </a:cxn>
                <a:cxn ang="0">
                  <a:pos x="91" y="91"/>
                </a:cxn>
                <a:cxn ang="0">
                  <a:pos x="91" y="86"/>
                </a:cxn>
                <a:cxn ang="0">
                  <a:pos x="90" y="79"/>
                </a:cxn>
                <a:cxn ang="0">
                  <a:pos x="87" y="72"/>
                </a:cxn>
                <a:cxn ang="0">
                  <a:pos x="86" y="71"/>
                </a:cxn>
                <a:cxn ang="0">
                  <a:pos x="83" y="68"/>
                </a:cxn>
                <a:cxn ang="0">
                  <a:pos x="81" y="64"/>
                </a:cxn>
                <a:cxn ang="0">
                  <a:pos x="80" y="61"/>
                </a:cxn>
                <a:cxn ang="0">
                  <a:pos x="87" y="55"/>
                </a:cxn>
                <a:cxn ang="0">
                  <a:pos x="111" y="45"/>
                </a:cxn>
                <a:cxn ang="0">
                  <a:pos x="153" y="38"/>
                </a:cxn>
                <a:cxn ang="0">
                  <a:pos x="217" y="45"/>
                </a:cxn>
                <a:cxn ang="0">
                  <a:pos x="219" y="60"/>
                </a:cxn>
              </a:cxnLst>
              <a:rect l="0" t="0" r="r" b="b"/>
              <a:pathLst>
                <a:path w="294" h="129">
                  <a:moveTo>
                    <a:pt x="219" y="60"/>
                  </a:moveTo>
                  <a:lnTo>
                    <a:pt x="222" y="66"/>
                  </a:lnTo>
                  <a:lnTo>
                    <a:pt x="227" y="73"/>
                  </a:lnTo>
                  <a:lnTo>
                    <a:pt x="234" y="79"/>
                  </a:lnTo>
                  <a:lnTo>
                    <a:pt x="242" y="85"/>
                  </a:lnTo>
                  <a:lnTo>
                    <a:pt x="250" y="90"/>
                  </a:lnTo>
                  <a:lnTo>
                    <a:pt x="260" y="92"/>
                  </a:lnTo>
                  <a:lnTo>
                    <a:pt x="269" y="93"/>
                  </a:lnTo>
                  <a:lnTo>
                    <a:pt x="279" y="92"/>
                  </a:lnTo>
                  <a:lnTo>
                    <a:pt x="280" y="91"/>
                  </a:lnTo>
                  <a:lnTo>
                    <a:pt x="283" y="89"/>
                  </a:lnTo>
                  <a:lnTo>
                    <a:pt x="287" y="84"/>
                  </a:lnTo>
                  <a:lnTo>
                    <a:pt x="291" y="76"/>
                  </a:lnTo>
                  <a:lnTo>
                    <a:pt x="293" y="67"/>
                  </a:lnTo>
                  <a:lnTo>
                    <a:pt x="293" y="55"/>
                  </a:lnTo>
                  <a:lnTo>
                    <a:pt x="289" y="40"/>
                  </a:lnTo>
                  <a:lnTo>
                    <a:pt x="281" y="23"/>
                  </a:lnTo>
                  <a:lnTo>
                    <a:pt x="258" y="13"/>
                  </a:lnTo>
                  <a:lnTo>
                    <a:pt x="251" y="11"/>
                  </a:lnTo>
                  <a:lnTo>
                    <a:pt x="231" y="6"/>
                  </a:lnTo>
                  <a:lnTo>
                    <a:pt x="203" y="2"/>
                  </a:lnTo>
                  <a:lnTo>
                    <a:pt x="167" y="0"/>
                  </a:lnTo>
                  <a:lnTo>
                    <a:pt x="127" y="1"/>
                  </a:lnTo>
                  <a:lnTo>
                    <a:pt x="84" y="10"/>
                  </a:lnTo>
                  <a:lnTo>
                    <a:pt x="43" y="27"/>
                  </a:lnTo>
                  <a:lnTo>
                    <a:pt x="5" y="54"/>
                  </a:lnTo>
                  <a:lnTo>
                    <a:pt x="4" y="57"/>
                  </a:lnTo>
                  <a:lnTo>
                    <a:pt x="2" y="63"/>
                  </a:lnTo>
                  <a:lnTo>
                    <a:pt x="0" y="72"/>
                  </a:lnTo>
                  <a:lnTo>
                    <a:pt x="0" y="83"/>
                  </a:lnTo>
                  <a:lnTo>
                    <a:pt x="0" y="95"/>
                  </a:lnTo>
                  <a:lnTo>
                    <a:pt x="3" y="107"/>
                  </a:lnTo>
                  <a:lnTo>
                    <a:pt x="10" y="118"/>
                  </a:lnTo>
                  <a:lnTo>
                    <a:pt x="20" y="127"/>
                  </a:lnTo>
                  <a:lnTo>
                    <a:pt x="22" y="127"/>
                  </a:lnTo>
                  <a:lnTo>
                    <a:pt x="29" y="128"/>
                  </a:lnTo>
                  <a:lnTo>
                    <a:pt x="37" y="128"/>
                  </a:lnTo>
                  <a:lnTo>
                    <a:pt x="48" y="126"/>
                  </a:lnTo>
                  <a:lnTo>
                    <a:pt x="60" y="123"/>
                  </a:lnTo>
                  <a:lnTo>
                    <a:pt x="72" y="116"/>
                  </a:lnTo>
                  <a:lnTo>
                    <a:pt x="82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1" y="89"/>
                  </a:lnTo>
                  <a:lnTo>
                    <a:pt x="91" y="86"/>
                  </a:lnTo>
                  <a:lnTo>
                    <a:pt x="91" y="83"/>
                  </a:lnTo>
                  <a:lnTo>
                    <a:pt x="90" y="79"/>
                  </a:lnTo>
                  <a:lnTo>
                    <a:pt x="89" y="75"/>
                  </a:lnTo>
                  <a:lnTo>
                    <a:pt x="87" y="72"/>
                  </a:lnTo>
                  <a:lnTo>
                    <a:pt x="86" y="72"/>
                  </a:lnTo>
                  <a:lnTo>
                    <a:pt x="86" y="71"/>
                  </a:lnTo>
                  <a:lnTo>
                    <a:pt x="84" y="70"/>
                  </a:lnTo>
                  <a:lnTo>
                    <a:pt x="83" y="68"/>
                  </a:lnTo>
                  <a:lnTo>
                    <a:pt x="82" y="66"/>
                  </a:lnTo>
                  <a:lnTo>
                    <a:pt x="81" y="64"/>
                  </a:lnTo>
                  <a:lnTo>
                    <a:pt x="81" y="63"/>
                  </a:lnTo>
                  <a:lnTo>
                    <a:pt x="80" y="61"/>
                  </a:lnTo>
                  <a:lnTo>
                    <a:pt x="82" y="59"/>
                  </a:lnTo>
                  <a:lnTo>
                    <a:pt x="87" y="55"/>
                  </a:lnTo>
                  <a:lnTo>
                    <a:pt x="97" y="50"/>
                  </a:lnTo>
                  <a:lnTo>
                    <a:pt x="111" y="45"/>
                  </a:lnTo>
                  <a:lnTo>
                    <a:pt x="129" y="41"/>
                  </a:lnTo>
                  <a:lnTo>
                    <a:pt x="153" y="38"/>
                  </a:lnTo>
                  <a:lnTo>
                    <a:pt x="182" y="40"/>
                  </a:lnTo>
                  <a:lnTo>
                    <a:pt x="217" y="45"/>
                  </a:lnTo>
                  <a:lnTo>
                    <a:pt x="216" y="50"/>
                  </a:lnTo>
                  <a:lnTo>
                    <a:pt x="219" y="60"/>
                  </a:lnTo>
                </a:path>
              </a:pathLst>
            </a:custGeom>
            <a:solidFill>
              <a:srgbClr val="FFD47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79" name="Freeform 379"/>
            <p:cNvSpPr>
              <a:spLocks/>
            </p:cNvSpPr>
            <p:nvPr/>
          </p:nvSpPr>
          <p:spPr bwMode="auto">
            <a:xfrm>
              <a:off x="1348" y="1297"/>
              <a:ext cx="274" cy="58"/>
            </a:xfrm>
            <a:custGeom>
              <a:avLst/>
              <a:gdLst/>
              <a:ahLst/>
              <a:cxnLst>
                <a:cxn ang="0">
                  <a:pos x="273" y="25"/>
                </a:cxn>
                <a:cxn ang="0">
                  <a:pos x="265" y="23"/>
                </a:cxn>
                <a:cxn ang="0">
                  <a:pos x="245" y="20"/>
                </a:cxn>
                <a:cxn ang="0">
                  <a:pos x="215" y="16"/>
                </a:cxn>
                <a:cxn ang="0">
                  <a:pos x="179" y="14"/>
                </a:cxn>
                <a:cxn ang="0">
                  <a:pos x="138" y="15"/>
                </a:cxn>
                <a:cxn ang="0">
                  <a:pos x="97" y="22"/>
                </a:cxn>
                <a:cxn ang="0">
                  <a:pos x="57" y="35"/>
                </a:cxn>
                <a:cxn ang="0">
                  <a:pos x="21" y="56"/>
                </a:cxn>
                <a:cxn ang="0">
                  <a:pos x="20" y="57"/>
                </a:cxn>
                <a:cxn ang="0">
                  <a:pos x="18" y="57"/>
                </a:cxn>
                <a:cxn ang="0">
                  <a:pos x="14" y="57"/>
                </a:cxn>
                <a:cxn ang="0">
                  <a:pos x="10" y="57"/>
                </a:cxn>
                <a:cxn ang="0">
                  <a:pos x="5" y="56"/>
                </a:cxn>
                <a:cxn ang="0">
                  <a:pos x="2" y="56"/>
                </a:cxn>
                <a:cxn ang="0">
                  <a:pos x="0" y="55"/>
                </a:cxn>
                <a:cxn ang="0">
                  <a:pos x="0" y="53"/>
                </a:cxn>
                <a:cxn ang="0">
                  <a:pos x="2" y="49"/>
                </a:cxn>
                <a:cxn ang="0">
                  <a:pos x="12" y="41"/>
                </a:cxn>
                <a:cxn ang="0">
                  <a:pos x="30" y="28"/>
                </a:cxn>
                <a:cxn ang="0">
                  <a:pos x="55" y="16"/>
                </a:cxn>
                <a:cxn ang="0">
                  <a:pos x="89" y="5"/>
                </a:cxn>
                <a:cxn ang="0">
                  <a:pos x="132" y="0"/>
                </a:cxn>
                <a:cxn ang="0">
                  <a:pos x="185" y="1"/>
                </a:cxn>
                <a:cxn ang="0">
                  <a:pos x="249" y="12"/>
                </a:cxn>
                <a:cxn ang="0">
                  <a:pos x="273" y="25"/>
                </a:cxn>
              </a:cxnLst>
              <a:rect l="0" t="0" r="r" b="b"/>
              <a:pathLst>
                <a:path w="274" h="58">
                  <a:moveTo>
                    <a:pt x="273" y="25"/>
                  </a:moveTo>
                  <a:lnTo>
                    <a:pt x="265" y="23"/>
                  </a:lnTo>
                  <a:lnTo>
                    <a:pt x="245" y="20"/>
                  </a:lnTo>
                  <a:lnTo>
                    <a:pt x="215" y="16"/>
                  </a:lnTo>
                  <a:lnTo>
                    <a:pt x="179" y="14"/>
                  </a:lnTo>
                  <a:lnTo>
                    <a:pt x="138" y="15"/>
                  </a:lnTo>
                  <a:lnTo>
                    <a:pt x="97" y="22"/>
                  </a:lnTo>
                  <a:lnTo>
                    <a:pt x="57" y="35"/>
                  </a:lnTo>
                  <a:lnTo>
                    <a:pt x="21" y="56"/>
                  </a:lnTo>
                  <a:lnTo>
                    <a:pt x="20" y="57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5" y="56"/>
                  </a:lnTo>
                  <a:lnTo>
                    <a:pt x="2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2" y="49"/>
                  </a:lnTo>
                  <a:lnTo>
                    <a:pt x="12" y="41"/>
                  </a:lnTo>
                  <a:lnTo>
                    <a:pt x="30" y="28"/>
                  </a:lnTo>
                  <a:lnTo>
                    <a:pt x="55" y="16"/>
                  </a:lnTo>
                  <a:lnTo>
                    <a:pt x="89" y="5"/>
                  </a:lnTo>
                  <a:lnTo>
                    <a:pt x="132" y="0"/>
                  </a:lnTo>
                  <a:lnTo>
                    <a:pt x="185" y="1"/>
                  </a:lnTo>
                  <a:lnTo>
                    <a:pt x="249" y="12"/>
                  </a:lnTo>
                  <a:lnTo>
                    <a:pt x="273" y="25"/>
                  </a:lnTo>
                </a:path>
              </a:pathLst>
            </a:custGeom>
            <a:solidFill>
              <a:srgbClr val="FFE6B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80" name="Freeform 380"/>
            <p:cNvSpPr>
              <a:spLocks/>
            </p:cNvSpPr>
            <p:nvPr/>
          </p:nvSpPr>
          <p:spPr bwMode="auto">
            <a:xfrm>
              <a:off x="1542" y="1335"/>
              <a:ext cx="18" cy="26"/>
            </a:xfrm>
            <a:custGeom>
              <a:avLst/>
              <a:gdLst/>
              <a:ahLst/>
              <a:cxnLst>
                <a:cxn ang="0">
                  <a:pos x="17" y="22"/>
                </a:cxn>
                <a:cxn ang="0">
                  <a:pos x="2" y="25"/>
                </a:cxn>
                <a:cxn ang="0">
                  <a:pos x="0" y="2"/>
                </a:cxn>
                <a:cxn ang="0">
                  <a:pos x="11" y="0"/>
                </a:cxn>
                <a:cxn ang="0">
                  <a:pos x="17" y="22"/>
                </a:cxn>
              </a:cxnLst>
              <a:rect l="0" t="0" r="r" b="b"/>
              <a:pathLst>
                <a:path w="18" h="26">
                  <a:moveTo>
                    <a:pt x="17" y="22"/>
                  </a:moveTo>
                  <a:lnTo>
                    <a:pt x="2" y="25"/>
                  </a:lnTo>
                  <a:lnTo>
                    <a:pt x="0" y="2"/>
                  </a:lnTo>
                  <a:lnTo>
                    <a:pt x="11" y="0"/>
                  </a:lnTo>
                  <a:lnTo>
                    <a:pt x="17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81" name="Freeform 381"/>
            <p:cNvSpPr>
              <a:spLocks/>
            </p:cNvSpPr>
            <p:nvPr/>
          </p:nvSpPr>
          <p:spPr bwMode="auto">
            <a:xfrm>
              <a:off x="1535" y="1331"/>
              <a:ext cx="19" cy="1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4"/>
                </a:cxn>
                <a:cxn ang="0">
                  <a:pos x="6" y="18"/>
                </a:cxn>
                <a:cxn ang="0">
                  <a:pos x="18" y="13"/>
                </a:cxn>
                <a:cxn ang="0">
                  <a:pos x="12" y="0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lnTo>
                    <a:pt x="0" y="4"/>
                  </a:lnTo>
                  <a:lnTo>
                    <a:pt x="6" y="18"/>
                  </a:lnTo>
                  <a:lnTo>
                    <a:pt x="18" y="13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82" name="Freeform 382"/>
            <p:cNvSpPr>
              <a:spLocks/>
            </p:cNvSpPr>
            <p:nvPr/>
          </p:nvSpPr>
          <p:spPr bwMode="auto">
            <a:xfrm>
              <a:off x="1534" y="1334"/>
              <a:ext cx="19" cy="29"/>
            </a:xfrm>
            <a:custGeom>
              <a:avLst/>
              <a:gdLst/>
              <a:ahLst/>
              <a:cxnLst>
                <a:cxn ang="0">
                  <a:pos x="18" y="28"/>
                </a:cxn>
                <a:cxn ang="0">
                  <a:pos x="0" y="16"/>
                </a:cxn>
                <a:cxn ang="0">
                  <a:pos x="1" y="0"/>
                </a:cxn>
                <a:cxn ang="0">
                  <a:pos x="13" y="5"/>
                </a:cxn>
                <a:cxn ang="0">
                  <a:pos x="18" y="28"/>
                </a:cxn>
              </a:cxnLst>
              <a:rect l="0" t="0" r="r" b="b"/>
              <a:pathLst>
                <a:path w="19" h="29">
                  <a:moveTo>
                    <a:pt x="18" y="2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13" y="5"/>
                  </a:lnTo>
                  <a:lnTo>
                    <a:pt x="18" y="28"/>
                  </a:lnTo>
                </a:path>
              </a:pathLst>
            </a:custGeom>
            <a:solidFill>
              <a:srgbClr val="98989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83" name="Freeform 383"/>
            <p:cNvSpPr>
              <a:spLocks/>
            </p:cNvSpPr>
            <p:nvPr/>
          </p:nvSpPr>
          <p:spPr bwMode="auto">
            <a:xfrm>
              <a:off x="1438" y="1339"/>
              <a:ext cx="20" cy="18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4" y="0"/>
                </a:cxn>
                <a:cxn ang="0">
                  <a:pos x="0" y="2"/>
                </a:cxn>
                <a:cxn ang="0">
                  <a:pos x="5" y="17"/>
                </a:cxn>
                <a:cxn ang="0">
                  <a:pos x="19" y="10"/>
                </a:cxn>
              </a:cxnLst>
              <a:rect l="0" t="0" r="r" b="b"/>
              <a:pathLst>
                <a:path w="20" h="18">
                  <a:moveTo>
                    <a:pt x="19" y="10"/>
                  </a:moveTo>
                  <a:lnTo>
                    <a:pt x="14" y="0"/>
                  </a:lnTo>
                  <a:lnTo>
                    <a:pt x="0" y="2"/>
                  </a:lnTo>
                  <a:lnTo>
                    <a:pt x="5" y="17"/>
                  </a:lnTo>
                  <a:lnTo>
                    <a:pt x="19" y="1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84" name="Freeform 384"/>
            <p:cNvSpPr>
              <a:spLocks/>
            </p:cNvSpPr>
            <p:nvPr/>
          </p:nvSpPr>
          <p:spPr bwMode="auto">
            <a:xfrm>
              <a:off x="1437" y="1340"/>
              <a:ext cx="19" cy="3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2"/>
                </a:cxn>
                <a:cxn ang="0">
                  <a:pos x="18" y="31"/>
                </a:cxn>
                <a:cxn ang="0">
                  <a:pos x="14" y="5"/>
                </a:cxn>
                <a:cxn ang="0">
                  <a:pos x="2" y="0"/>
                </a:cxn>
              </a:cxnLst>
              <a:rect l="0" t="0" r="r" b="b"/>
              <a:pathLst>
                <a:path w="19" h="32">
                  <a:moveTo>
                    <a:pt x="2" y="0"/>
                  </a:moveTo>
                  <a:lnTo>
                    <a:pt x="0" y="22"/>
                  </a:lnTo>
                  <a:lnTo>
                    <a:pt x="18" y="31"/>
                  </a:lnTo>
                  <a:lnTo>
                    <a:pt x="14" y="5"/>
                  </a:lnTo>
                  <a:lnTo>
                    <a:pt x="2" y="0"/>
                  </a:lnTo>
                </a:path>
              </a:pathLst>
            </a:custGeom>
            <a:solidFill>
              <a:srgbClr val="98989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85" name="Freeform 385"/>
            <p:cNvSpPr>
              <a:spLocks/>
            </p:cNvSpPr>
            <p:nvPr/>
          </p:nvSpPr>
          <p:spPr bwMode="auto">
            <a:xfrm>
              <a:off x="1505" y="1390"/>
              <a:ext cx="24" cy="19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23" y="14"/>
                </a:cxn>
                <a:cxn ang="0">
                  <a:pos x="5" y="18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23" y="14"/>
                  </a:lnTo>
                  <a:lnTo>
                    <a:pt x="5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86" name="Freeform 386"/>
            <p:cNvSpPr>
              <a:spLocks/>
            </p:cNvSpPr>
            <p:nvPr/>
          </p:nvSpPr>
          <p:spPr bwMode="auto">
            <a:xfrm>
              <a:off x="1481" y="1394"/>
              <a:ext cx="24" cy="18"/>
            </a:xfrm>
            <a:custGeom>
              <a:avLst/>
              <a:gdLst/>
              <a:ahLst/>
              <a:cxnLst>
                <a:cxn ang="0">
                  <a:pos x="5" y="17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3" y="13"/>
                </a:cxn>
                <a:cxn ang="0">
                  <a:pos x="5" y="17"/>
                </a:cxn>
              </a:cxnLst>
              <a:rect l="0" t="0" r="r" b="b"/>
              <a:pathLst>
                <a:path w="24" h="18">
                  <a:moveTo>
                    <a:pt x="5" y="17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3" y="13"/>
                  </a:lnTo>
                  <a:lnTo>
                    <a:pt x="5" y="17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87" name="Freeform 387"/>
            <p:cNvSpPr>
              <a:spLocks/>
            </p:cNvSpPr>
            <p:nvPr/>
          </p:nvSpPr>
          <p:spPr bwMode="auto">
            <a:xfrm>
              <a:off x="1539" y="1406"/>
              <a:ext cx="25" cy="18"/>
            </a:xfrm>
            <a:custGeom>
              <a:avLst/>
              <a:gdLst/>
              <a:ahLst/>
              <a:cxnLst>
                <a:cxn ang="0">
                  <a:pos x="6" y="17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4" y="13"/>
                </a:cxn>
                <a:cxn ang="0">
                  <a:pos x="6" y="17"/>
                </a:cxn>
              </a:cxnLst>
              <a:rect l="0" t="0" r="r" b="b"/>
              <a:pathLst>
                <a:path w="25" h="18">
                  <a:moveTo>
                    <a:pt x="6" y="17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4" y="13"/>
                  </a:lnTo>
                  <a:lnTo>
                    <a:pt x="6" y="17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88" name="Freeform 388"/>
            <p:cNvSpPr>
              <a:spLocks/>
            </p:cNvSpPr>
            <p:nvPr/>
          </p:nvSpPr>
          <p:spPr bwMode="auto">
            <a:xfrm>
              <a:off x="1513" y="1411"/>
              <a:ext cx="25" cy="19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0" y="2"/>
                </a:cxn>
                <a:cxn ang="0">
                  <a:pos x="18" y="0"/>
                </a:cxn>
                <a:cxn ang="0">
                  <a:pos x="24" y="14"/>
                </a:cxn>
                <a:cxn ang="0">
                  <a:pos x="6" y="18"/>
                </a:cxn>
              </a:cxnLst>
              <a:rect l="0" t="0" r="r" b="b"/>
              <a:pathLst>
                <a:path w="25" h="19">
                  <a:moveTo>
                    <a:pt x="6" y="18"/>
                  </a:moveTo>
                  <a:lnTo>
                    <a:pt x="0" y="2"/>
                  </a:lnTo>
                  <a:lnTo>
                    <a:pt x="18" y="0"/>
                  </a:lnTo>
                  <a:lnTo>
                    <a:pt x="24" y="14"/>
                  </a:lnTo>
                  <a:lnTo>
                    <a:pt x="6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89" name="Freeform 389"/>
            <p:cNvSpPr>
              <a:spLocks/>
            </p:cNvSpPr>
            <p:nvPr/>
          </p:nvSpPr>
          <p:spPr bwMode="auto">
            <a:xfrm>
              <a:off x="1489" y="1416"/>
              <a:ext cx="25" cy="18"/>
            </a:xfrm>
            <a:custGeom>
              <a:avLst/>
              <a:gdLst/>
              <a:ahLst/>
              <a:cxnLst>
                <a:cxn ang="0">
                  <a:pos x="6" y="17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4" y="13"/>
                </a:cxn>
                <a:cxn ang="0">
                  <a:pos x="6" y="17"/>
                </a:cxn>
              </a:cxnLst>
              <a:rect l="0" t="0" r="r" b="b"/>
              <a:pathLst>
                <a:path w="25" h="18">
                  <a:moveTo>
                    <a:pt x="6" y="17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4" y="13"/>
                  </a:lnTo>
                  <a:lnTo>
                    <a:pt x="6" y="17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90" name="Freeform 390"/>
            <p:cNvSpPr>
              <a:spLocks/>
            </p:cNvSpPr>
            <p:nvPr/>
          </p:nvSpPr>
          <p:spPr bwMode="auto">
            <a:xfrm>
              <a:off x="1546" y="1426"/>
              <a:ext cx="24" cy="18"/>
            </a:xfrm>
            <a:custGeom>
              <a:avLst/>
              <a:gdLst/>
              <a:ahLst/>
              <a:cxnLst>
                <a:cxn ang="0">
                  <a:pos x="5" y="17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3" y="14"/>
                </a:cxn>
                <a:cxn ang="0">
                  <a:pos x="5" y="17"/>
                </a:cxn>
              </a:cxnLst>
              <a:rect l="0" t="0" r="r" b="b"/>
              <a:pathLst>
                <a:path w="24" h="18">
                  <a:moveTo>
                    <a:pt x="5" y="17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3" y="14"/>
                  </a:lnTo>
                  <a:lnTo>
                    <a:pt x="5" y="17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91" name="Freeform 391"/>
            <p:cNvSpPr>
              <a:spLocks/>
            </p:cNvSpPr>
            <p:nvPr/>
          </p:nvSpPr>
          <p:spPr bwMode="auto">
            <a:xfrm>
              <a:off x="1522" y="1431"/>
              <a:ext cx="24" cy="19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3" y="14"/>
                </a:cxn>
                <a:cxn ang="0">
                  <a:pos x="5" y="18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3" y="14"/>
                  </a:lnTo>
                  <a:lnTo>
                    <a:pt x="5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92" name="Freeform 392"/>
            <p:cNvSpPr>
              <a:spLocks/>
            </p:cNvSpPr>
            <p:nvPr/>
          </p:nvSpPr>
          <p:spPr bwMode="auto">
            <a:xfrm>
              <a:off x="1498" y="1435"/>
              <a:ext cx="24" cy="19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3" y="14"/>
                </a:cxn>
                <a:cxn ang="0">
                  <a:pos x="5" y="18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3" y="14"/>
                  </a:lnTo>
                  <a:lnTo>
                    <a:pt x="5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93" name="Freeform 393"/>
            <p:cNvSpPr>
              <a:spLocks/>
            </p:cNvSpPr>
            <p:nvPr/>
          </p:nvSpPr>
          <p:spPr bwMode="auto">
            <a:xfrm>
              <a:off x="1555" y="1446"/>
              <a:ext cx="24" cy="19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23" y="14"/>
                </a:cxn>
                <a:cxn ang="0">
                  <a:pos x="5" y="18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23" y="14"/>
                  </a:lnTo>
                  <a:lnTo>
                    <a:pt x="5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94" name="Freeform 394"/>
            <p:cNvSpPr>
              <a:spLocks/>
            </p:cNvSpPr>
            <p:nvPr/>
          </p:nvSpPr>
          <p:spPr bwMode="auto">
            <a:xfrm>
              <a:off x="1530" y="1450"/>
              <a:ext cx="24" cy="18"/>
            </a:xfrm>
            <a:custGeom>
              <a:avLst/>
              <a:gdLst/>
              <a:ahLst/>
              <a:cxnLst>
                <a:cxn ang="0">
                  <a:pos x="5" y="17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23" y="13"/>
                </a:cxn>
                <a:cxn ang="0">
                  <a:pos x="5" y="17"/>
                </a:cxn>
              </a:cxnLst>
              <a:rect l="0" t="0" r="r" b="b"/>
              <a:pathLst>
                <a:path w="24" h="18">
                  <a:moveTo>
                    <a:pt x="5" y="17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23" y="13"/>
                  </a:lnTo>
                  <a:lnTo>
                    <a:pt x="5" y="17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95" name="Freeform 395"/>
            <p:cNvSpPr>
              <a:spLocks/>
            </p:cNvSpPr>
            <p:nvPr/>
          </p:nvSpPr>
          <p:spPr bwMode="auto">
            <a:xfrm>
              <a:off x="1507" y="1456"/>
              <a:ext cx="25" cy="19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4" y="14"/>
                </a:cxn>
                <a:cxn ang="0">
                  <a:pos x="6" y="18"/>
                </a:cxn>
              </a:cxnLst>
              <a:rect l="0" t="0" r="r" b="b"/>
              <a:pathLst>
                <a:path w="25" h="19">
                  <a:moveTo>
                    <a:pt x="6" y="18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4" y="14"/>
                  </a:lnTo>
                  <a:lnTo>
                    <a:pt x="6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4" name="Group 396"/>
          <p:cNvGrpSpPr>
            <a:grpSpLocks/>
          </p:cNvGrpSpPr>
          <p:nvPr/>
        </p:nvGrpSpPr>
        <p:grpSpPr bwMode="auto">
          <a:xfrm>
            <a:off x="2555875" y="4317157"/>
            <a:ext cx="482600" cy="407987"/>
            <a:chOff x="1327" y="2320"/>
            <a:chExt cx="304" cy="257"/>
          </a:xfrm>
        </p:grpSpPr>
        <p:sp>
          <p:nvSpPr>
            <p:cNvPr id="435597" name="Freeform 397"/>
            <p:cNvSpPr>
              <a:spLocks/>
            </p:cNvSpPr>
            <p:nvPr/>
          </p:nvSpPr>
          <p:spPr bwMode="auto">
            <a:xfrm>
              <a:off x="1356" y="2364"/>
              <a:ext cx="275" cy="213"/>
            </a:xfrm>
            <a:custGeom>
              <a:avLst/>
              <a:gdLst/>
              <a:ahLst/>
              <a:cxnLst>
                <a:cxn ang="0">
                  <a:pos x="267" y="137"/>
                </a:cxn>
                <a:cxn ang="0">
                  <a:pos x="274" y="181"/>
                </a:cxn>
                <a:cxn ang="0">
                  <a:pos x="274" y="181"/>
                </a:cxn>
                <a:cxn ang="0">
                  <a:pos x="274" y="182"/>
                </a:cxn>
                <a:cxn ang="0">
                  <a:pos x="274" y="183"/>
                </a:cxn>
                <a:cxn ang="0">
                  <a:pos x="273" y="184"/>
                </a:cxn>
                <a:cxn ang="0">
                  <a:pos x="272" y="186"/>
                </a:cxn>
                <a:cxn ang="0">
                  <a:pos x="270" y="187"/>
                </a:cxn>
                <a:cxn ang="0">
                  <a:pos x="267" y="189"/>
                </a:cxn>
                <a:cxn ang="0">
                  <a:pos x="263" y="190"/>
                </a:cxn>
                <a:cxn ang="0">
                  <a:pos x="109" y="212"/>
                </a:cxn>
                <a:cxn ang="0">
                  <a:pos x="109" y="212"/>
                </a:cxn>
                <a:cxn ang="0">
                  <a:pos x="108" y="212"/>
                </a:cxn>
                <a:cxn ang="0">
                  <a:pos x="106" y="212"/>
                </a:cxn>
                <a:cxn ang="0">
                  <a:pos x="104" y="211"/>
                </a:cxn>
                <a:cxn ang="0">
                  <a:pos x="101" y="210"/>
                </a:cxn>
                <a:cxn ang="0">
                  <a:pos x="98" y="209"/>
                </a:cxn>
                <a:cxn ang="0">
                  <a:pos x="95" y="206"/>
                </a:cxn>
                <a:cxn ang="0">
                  <a:pos x="92" y="202"/>
                </a:cxn>
                <a:cxn ang="0">
                  <a:pos x="90" y="199"/>
                </a:cxn>
                <a:cxn ang="0">
                  <a:pos x="89" y="198"/>
                </a:cxn>
                <a:cxn ang="0">
                  <a:pos x="88" y="198"/>
                </a:cxn>
                <a:cxn ang="0">
                  <a:pos x="89" y="198"/>
                </a:cxn>
                <a:cxn ang="0">
                  <a:pos x="90" y="199"/>
                </a:cxn>
                <a:cxn ang="0">
                  <a:pos x="90" y="200"/>
                </a:cxn>
                <a:cxn ang="0">
                  <a:pos x="91" y="201"/>
                </a:cxn>
                <a:cxn ang="0">
                  <a:pos x="91" y="202"/>
                </a:cxn>
                <a:cxn ang="0">
                  <a:pos x="88" y="199"/>
                </a:cxn>
                <a:cxn ang="0">
                  <a:pos x="80" y="190"/>
                </a:cxn>
                <a:cxn ang="0">
                  <a:pos x="68" y="177"/>
                </a:cxn>
                <a:cxn ang="0">
                  <a:pos x="54" y="162"/>
                </a:cxn>
                <a:cxn ang="0">
                  <a:pos x="40" y="146"/>
                </a:cxn>
                <a:cxn ang="0">
                  <a:pos x="27" y="130"/>
                </a:cxn>
                <a:cxn ang="0">
                  <a:pos x="17" y="117"/>
                </a:cxn>
                <a:cxn ang="0">
                  <a:pos x="12" y="108"/>
                </a:cxn>
                <a:cxn ang="0">
                  <a:pos x="11" y="107"/>
                </a:cxn>
                <a:cxn ang="0">
                  <a:pos x="8" y="103"/>
                </a:cxn>
                <a:cxn ang="0">
                  <a:pos x="4" y="97"/>
                </a:cxn>
                <a:cxn ang="0">
                  <a:pos x="1" y="88"/>
                </a:cxn>
                <a:cxn ang="0">
                  <a:pos x="0" y="77"/>
                </a:cxn>
                <a:cxn ang="0">
                  <a:pos x="0" y="65"/>
                </a:cxn>
                <a:cxn ang="0">
                  <a:pos x="5" y="50"/>
                </a:cxn>
                <a:cxn ang="0">
                  <a:pos x="14" y="33"/>
                </a:cxn>
                <a:cxn ang="0">
                  <a:pos x="61" y="10"/>
                </a:cxn>
                <a:cxn ang="0">
                  <a:pos x="163" y="0"/>
                </a:cxn>
                <a:cxn ang="0">
                  <a:pos x="188" y="8"/>
                </a:cxn>
                <a:cxn ang="0">
                  <a:pos x="189" y="8"/>
                </a:cxn>
                <a:cxn ang="0">
                  <a:pos x="192" y="10"/>
                </a:cxn>
                <a:cxn ang="0">
                  <a:pos x="195" y="12"/>
                </a:cxn>
                <a:cxn ang="0">
                  <a:pos x="199" y="15"/>
                </a:cxn>
                <a:cxn ang="0">
                  <a:pos x="204" y="18"/>
                </a:cxn>
                <a:cxn ang="0">
                  <a:pos x="208" y="21"/>
                </a:cxn>
                <a:cxn ang="0">
                  <a:pos x="212" y="23"/>
                </a:cxn>
                <a:cxn ang="0">
                  <a:pos x="214" y="24"/>
                </a:cxn>
                <a:cxn ang="0">
                  <a:pos x="218" y="29"/>
                </a:cxn>
                <a:cxn ang="0">
                  <a:pos x="225" y="42"/>
                </a:cxn>
                <a:cxn ang="0">
                  <a:pos x="233" y="61"/>
                </a:cxn>
                <a:cxn ang="0">
                  <a:pos x="243" y="81"/>
                </a:cxn>
                <a:cxn ang="0">
                  <a:pos x="252" y="102"/>
                </a:cxn>
                <a:cxn ang="0">
                  <a:pos x="259" y="120"/>
                </a:cxn>
                <a:cxn ang="0">
                  <a:pos x="265" y="133"/>
                </a:cxn>
                <a:cxn ang="0">
                  <a:pos x="267" y="137"/>
                </a:cxn>
              </a:cxnLst>
              <a:rect l="0" t="0" r="r" b="b"/>
              <a:pathLst>
                <a:path w="275" h="213">
                  <a:moveTo>
                    <a:pt x="267" y="137"/>
                  </a:moveTo>
                  <a:lnTo>
                    <a:pt x="274" y="181"/>
                  </a:lnTo>
                  <a:lnTo>
                    <a:pt x="274" y="181"/>
                  </a:lnTo>
                  <a:lnTo>
                    <a:pt x="274" y="182"/>
                  </a:lnTo>
                  <a:lnTo>
                    <a:pt x="274" y="183"/>
                  </a:lnTo>
                  <a:lnTo>
                    <a:pt x="273" y="184"/>
                  </a:lnTo>
                  <a:lnTo>
                    <a:pt x="272" y="186"/>
                  </a:lnTo>
                  <a:lnTo>
                    <a:pt x="270" y="187"/>
                  </a:lnTo>
                  <a:lnTo>
                    <a:pt x="267" y="189"/>
                  </a:lnTo>
                  <a:lnTo>
                    <a:pt x="263" y="190"/>
                  </a:lnTo>
                  <a:lnTo>
                    <a:pt x="109" y="212"/>
                  </a:lnTo>
                  <a:lnTo>
                    <a:pt x="109" y="212"/>
                  </a:lnTo>
                  <a:lnTo>
                    <a:pt x="108" y="212"/>
                  </a:lnTo>
                  <a:lnTo>
                    <a:pt x="106" y="212"/>
                  </a:lnTo>
                  <a:lnTo>
                    <a:pt x="104" y="211"/>
                  </a:lnTo>
                  <a:lnTo>
                    <a:pt x="101" y="210"/>
                  </a:lnTo>
                  <a:lnTo>
                    <a:pt x="98" y="209"/>
                  </a:lnTo>
                  <a:lnTo>
                    <a:pt x="95" y="206"/>
                  </a:lnTo>
                  <a:lnTo>
                    <a:pt x="92" y="202"/>
                  </a:lnTo>
                  <a:lnTo>
                    <a:pt x="90" y="199"/>
                  </a:lnTo>
                  <a:lnTo>
                    <a:pt x="89" y="198"/>
                  </a:lnTo>
                  <a:lnTo>
                    <a:pt x="88" y="198"/>
                  </a:lnTo>
                  <a:lnTo>
                    <a:pt x="89" y="198"/>
                  </a:lnTo>
                  <a:lnTo>
                    <a:pt x="90" y="199"/>
                  </a:lnTo>
                  <a:lnTo>
                    <a:pt x="90" y="200"/>
                  </a:lnTo>
                  <a:lnTo>
                    <a:pt x="91" y="201"/>
                  </a:lnTo>
                  <a:lnTo>
                    <a:pt x="91" y="202"/>
                  </a:lnTo>
                  <a:lnTo>
                    <a:pt x="88" y="199"/>
                  </a:lnTo>
                  <a:lnTo>
                    <a:pt x="80" y="190"/>
                  </a:lnTo>
                  <a:lnTo>
                    <a:pt x="68" y="177"/>
                  </a:lnTo>
                  <a:lnTo>
                    <a:pt x="54" y="162"/>
                  </a:lnTo>
                  <a:lnTo>
                    <a:pt x="40" y="146"/>
                  </a:lnTo>
                  <a:lnTo>
                    <a:pt x="27" y="130"/>
                  </a:lnTo>
                  <a:lnTo>
                    <a:pt x="17" y="117"/>
                  </a:lnTo>
                  <a:lnTo>
                    <a:pt x="12" y="108"/>
                  </a:lnTo>
                  <a:lnTo>
                    <a:pt x="11" y="107"/>
                  </a:lnTo>
                  <a:lnTo>
                    <a:pt x="8" y="103"/>
                  </a:lnTo>
                  <a:lnTo>
                    <a:pt x="4" y="97"/>
                  </a:lnTo>
                  <a:lnTo>
                    <a:pt x="1" y="88"/>
                  </a:lnTo>
                  <a:lnTo>
                    <a:pt x="0" y="77"/>
                  </a:lnTo>
                  <a:lnTo>
                    <a:pt x="0" y="65"/>
                  </a:lnTo>
                  <a:lnTo>
                    <a:pt x="5" y="50"/>
                  </a:lnTo>
                  <a:lnTo>
                    <a:pt x="14" y="33"/>
                  </a:lnTo>
                  <a:lnTo>
                    <a:pt x="61" y="10"/>
                  </a:lnTo>
                  <a:lnTo>
                    <a:pt x="163" y="0"/>
                  </a:lnTo>
                  <a:lnTo>
                    <a:pt x="188" y="8"/>
                  </a:lnTo>
                  <a:lnTo>
                    <a:pt x="189" y="8"/>
                  </a:lnTo>
                  <a:lnTo>
                    <a:pt x="192" y="10"/>
                  </a:lnTo>
                  <a:lnTo>
                    <a:pt x="195" y="12"/>
                  </a:lnTo>
                  <a:lnTo>
                    <a:pt x="199" y="15"/>
                  </a:lnTo>
                  <a:lnTo>
                    <a:pt x="204" y="18"/>
                  </a:lnTo>
                  <a:lnTo>
                    <a:pt x="208" y="21"/>
                  </a:lnTo>
                  <a:lnTo>
                    <a:pt x="212" y="23"/>
                  </a:lnTo>
                  <a:lnTo>
                    <a:pt x="214" y="24"/>
                  </a:lnTo>
                  <a:lnTo>
                    <a:pt x="218" y="29"/>
                  </a:lnTo>
                  <a:lnTo>
                    <a:pt x="225" y="42"/>
                  </a:lnTo>
                  <a:lnTo>
                    <a:pt x="233" y="61"/>
                  </a:lnTo>
                  <a:lnTo>
                    <a:pt x="243" y="81"/>
                  </a:lnTo>
                  <a:lnTo>
                    <a:pt x="252" y="102"/>
                  </a:lnTo>
                  <a:lnTo>
                    <a:pt x="259" y="120"/>
                  </a:lnTo>
                  <a:lnTo>
                    <a:pt x="265" y="133"/>
                  </a:lnTo>
                  <a:lnTo>
                    <a:pt x="267" y="137"/>
                  </a:lnTo>
                </a:path>
              </a:pathLst>
            </a:custGeom>
            <a:solidFill>
              <a:srgbClr val="ED9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98" name="Freeform 398"/>
            <p:cNvSpPr>
              <a:spLocks/>
            </p:cNvSpPr>
            <p:nvPr/>
          </p:nvSpPr>
          <p:spPr bwMode="auto">
            <a:xfrm>
              <a:off x="1413" y="2388"/>
              <a:ext cx="211" cy="145"/>
            </a:xfrm>
            <a:custGeom>
              <a:avLst/>
              <a:gdLst/>
              <a:ahLst/>
              <a:cxnLst>
                <a:cxn ang="0">
                  <a:pos x="200" y="123"/>
                </a:cxn>
                <a:cxn ang="0">
                  <a:pos x="55" y="144"/>
                </a:cxn>
                <a:cxn ang="0">
                  <a:pos x="54" y="144"/>
                </a:cxn>
                <a:cxn ang="0">
                  <a:pos x="53" y="144"/>
                </a:cxn>
                <a:cxn ang="0">
                  <a:pos x="51" y="144"/>
                </a:cxn>
                <a:cxn ang="0">
                  <a:pos x="49" y="143"/>
                </a:cxn>
                <a:cxn ang="0">
                  <a:pos x="46" y="141"/>
                </a:cxn>
                <a:cxn ang="0">
                  <a:pos x="44" y="139"/>
                </a:cxn>
                <a:cxn ang="0">
                  <a:pos x="41" y="135"/>
                </a:cxn>
                <a:cxn ang="0">
                  <a:pos x="38" y="131"/>
                </a:cxn>
                <a:cxn ang="0">
                  <a:pos x="0" y="27"/>
                </a:cxn>
                <a:cxn ang="0">
                  <a:pos x="0" y="26"/>
                </a:cxn>
                <a:cxn ang="0">
                  <a:pos x="0" y="25"/>
                </a:cxn>
                <a:cxn ang="0">
                  <a:pos x="0" y="24"/>
                </a:cxn>
                <a:cxn ang="0">
                  <a:pos x="0" y="22"/>
                </a:cxn>
                <a:cxn ang="0">
                  <a:pos x="1" y="21"/>
                </a:cxn>
                <a:cxn ang="0">
                  <a:pos x="2" y="19"/>
                </a:cxn>
                <a:cxn ang="0">
                  <a:pos x="4" y="18"/>
                </a:cxn>
                <a:cxn ang="0">
                  <a:pos x="7" y="17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154" y="0"/>
                </a:cxn>
                <a:cxn ang="0">
                  <a:pos x="155" y="0"/>
                </a:cxn>
                <a:cxn ang="0">
                  <a:pos x="157" y="0"/>
                </a:cxn>
                <a:cxn ang="0">
                  <a:pos x="158" y="2"/>
                </a:cxn>
                <a:cxn ang="0">
                  <a:pos x="159" y="4"/>
                </a:cxn>
                <a:cxn ang="0">
                  <a:pos x="161" y="7"/>
                </a:cxn>
                <a:cxn ang="0">
                  <a:pos x="209" y="111"/>
                </a:cxn>
                <a:cxn ang="0">
                  <a:pos x="209" y="111"/>
                </a:cxn>
                <a:cxn ang="0">
                  <a:pos x="209" y="113"/>
                </a:cxn>
                <a:cxn ang="0">
                  <a:pos x="210" y="114"/>
                </a:cxn>
                <a:cxn ang="0">
                  <a:pos x="209" y="117"/>
                </a:cxn>
                <a:cxn ang="0">
                  <a:pos x="209" y="119"/>
                </a:cxn>
                <a:cxn ang="0">
                  <a:pos x="207" y="120"/>
                </a:cxn>
                <a:cxn ang="0">
                  <a:pos x="204" y="122"/>
                </a:cxn>
                <a:cxn ang="0">
                  <a:pos x="200" y="123"/>
                </a:cxn>
              </a:cxnLst>
              <a:rect l="0" t="0" r="r" b="b"/>
              <a:pathLst>
                <a:path w="211" h="145">
                  <a:moveTo>
                    <a:pt x="200" y="123"/>
                  </a:moveTo>
                  <a:lnTo>
                    <a:pt x="55" y="144"/>
                  </a:lnTo>
                  <a:lnTo>
                    <a:pt x="54" y="144"/>
                  </a:lnTo>
                  <a:lnTo>
                    <a:pt x="53" y="144"/>
                  </a:lnTo>
                  <a:lnTo>
                    <a:pt x="51" y="144"/>
                  </a:lnTo>
                  <a:lnTo>
                    <a:pt x="49" y="143"/>
                  </a:lnTo>
                  <a:lnTo>
                    <a:pt x="46" y="141"/>
                  </a:lnTo>
                  <a:lnTo>
                    <a:pt x="44" y="139"/>
                  </a:lnTo>
                  <a:lnTo>
                    <a:pt x="41" y="135"/>
                  </a:lnTo>
                  <a:lnTo>
                    <a:pt x="38" y="131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1" y="21"/>
                  </a:lnTo>
                  <a:lnTo>
                    <a:pt x="2" y="19"/>
                  </a:lnTo>
                  <a:lnTo>
                    <a:pt x="4" y="18"/>
                  </a:lnTo>
                  <a:lnTo>
                    <a:pt x="7" y="17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4" y="0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58" y="2"/>
                  </a:lnTo>
                  <a:lnTo>
                    <a:pt x="159" y="4"/>
                  </a:lnTo>
                  <a:lnTo>
                    <a:pt x="161" y="7"/>
                  </a:lnTo>
                  <a:lnTo>
                    <a:pt x="209" y="111"/>
                  </a:lnTo>
                  <a:lnTo>
                    <a:pt x="209" y="111"/>
                  </a:lnTo>
                  <a:lnTo>
                    <a:pt x="209" y="113"/>
                  </a:lnTo>
                  <a:lnTo>
                    <a:pt x="210" y="114"/>
                  </a:lnTo>
                  <a:lnTo>
                    <a:pt x="209" y="117"/>
                  </a:lnTo>
                  <a:lnTo>
                    <a:pt x="209" y="119"/>
                  </a:lnTo>
                  <a:lnTo>
                    <a:pt x="207" y="120"/>
                  </a:lnTo>
                  <a:lnTo>
                    <a:pt x="204" y="122"/>
                  </a:lnTo>
                  <a:lnTo>
                    <a:pt x="200" y="123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599" name="Freeform 399"/>
            <p:cNvSpPr>
              <a:spLocks/>
            </p:cNvSpPr>
            <p:nvPr/>
          </p:nvSpPr>
          <p:spPr bwMode="auto">
            <a:xfrm>
              <a:off x="1431" y="2398"/>
              <a:ext cx="177" cy="12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0" y="19"/>
                </a:cxn>
                <a:cxn ang="0">
                  <a:pos x="0" y="20"/>
                </a:cxn>
                <a:cxn ang="0">
                  <a:pos x="0" y="21"/>
                </a:cxn>
                <a:cxn ang="0">
                  <a:pos x="34" y="117"/>
                </a:cxn>
                <a:cxn ang="0">
                  <a:pos x="35" y="117"/>
                </a:cxn>
                <a:cxn ang="0">
                  <a:pos x="35" y="117"/>
                </a:cxn>
                <a:cxn ang="0">
                  <a:pos x="35" y="118"/>
                </a:cxn>
                <a:cxn ang="0">
                  <a:pos x="36" y="118"/>
                </a:cxn>
                <a:cxn ang="0">
                  <a:pos x="36" y="118"/>
                </a:cxn>
                <a:cxn ang="0">
                  <a:pos x="37" y="119"/>
                </a:cxn>
                <a:cxn ang="0">
                  <a:pos x="37" y="119"/>
                </a:cxn>
                <a:cxn ang="0">
                  <a:pos x="38" y="119"/>
                </a:cxn>
                <a:cxn ang="0">
                  <a:pos x="175" y="97"/>
                </a:cxn>
                <a:cxn ang="0">
                  <a:pos x="175" y="97"/>
                </a:cxn>
                <a:cxn ang="0">
                  <a:pos x="175" y="97"/>
                </a:cxn>
                <a:cxn ang="0">
                  <a:pos x="175" y="97"/>
                </a:cxn>
                <a:cxn ang="0">
                  <a:pos x="176" y="96"/>
                </a:cxn>
                <a:cxn ang="0">
                  <a:pos x="176" y="96"/>
                </a:cxn>
                <a:cxn ang="0">
                  <a:pos x="176" y="95"/>
                </a:cxn>
                <a:cxn ang="0">
                  <a:pos x="175" y="94"/>
                </a:cxn>
                <a:cxn ang="0">
                  <a:pos x="174" y="93"/>
                </a:cxn>
                <a:cxn ang="0">
                  <a:pos x="172" y="89"/>
                </a:cxn>
                <a:cxn ang="0">
                  <a:pos x="168" y="78"/>
                </a:cxn>
                <a:cxn ang="0">
                  <a:pos x="161" y="64"/>
                </a:cxn>
                <a:cxn ang="0">
                  <a:pos x="154" y="47"/>
                </a:cxn>
                <a:cxn ang="0">
                  <a:pos x="146" y="30"/>
                </a:cxn>
                <a:cxn ang="0">
                  <a:pos x="139" y="15"/>
                </a:cxn>
                <a:cxn ang="0">
                  <a:pos x="134" y="4"/>
                </a:cxn>
                <a:cxn ang="0">
                  <a:pos x="132" y="0"/>
                </a:cxn>
              </a:cxnLst>
              <a:rect l="0" t="0" r="r" b="b"/>
              <a:pathLst>
                <a:path w="177" h="120">
                  <a:moveTo>
                    <a:pt x="132" y="0"/>
                  </a:move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" y="16"/>
                  </a:lnTo>
                  <a:lnTo>
                    <a:pt x="1" y="17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0" y="21"/>
                  </a:lnTo>
                  <a:lnTo>
                    <a:pt x="34" y="117"/>
                  </a:lnTo>
                  <a:lnTo>
                    <a:pt x="35" y="117"/>
                  </a:lnTo>
                  <a:lnTo>
                    <a:pt x="35" y="117"/>
                  </a:lnTo>
                  <a:lnTo>
                    <a:pt x="35" y="118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8" y="119"/>
                  </a:lnTo>
                  <a:lnTo>
                    <a:pt x="175" y="97"/>
                  </a:lnTo>
                  <a:lnTo>
                    <a:pt x="175" y="97"/>
                  </a:lnTo>
                  <a:lnTo>
                    <a:pt x="175" y="97"/>
                  </a:lnTo>
                  <a:lnTo>
                    <a:pt x="175" y="97"/>
                  </a:lnTo>
                  <a:lnTo>
                    <a:pt x="176" y="96"/>
                  </a:lnTo>
                  <a:lnTo>
                    <a:pt x="176" y="96"/>
                  </a:lnTo>
                  <a:lnTo>
                    <a:pt x="176" y="95"/>
                  </a:lnTo>
                  <a:lnTo>
                    <a:pt x="175" y="94"/>
                  </a:lnTo>
                  <a:lnTo>
                    <a:pt x="174" y="93"/>
                  </a:lnTo>
                  <a:lnTo>
                    <a:pt x="172" y="89"/>
                  </a:lnTo>
                  <a:lnTo>
                    <a:pt x="168" y="78"/>
                  </a:lnTo>
                  <a:lnTo>
                    <a:pt x="161" y="64"/>
                  </a:lnTo>
                  <a:lnTo>
                    <a:pt x="154" y="47"/>
                  </a:lnTo>
                  <a:lnTo>
                    <a:pt x="146" y="30"/>
                  </a:lnTo>
                  <a:lnTo>
                    <a:pt x="139" y="15"/>
                  </a:lnTo>
                  <a:lnTo>
                    <a:pt x="134" y="4"/>
                  </a:lnTo>
                  <a:lnTo>
                    <a:pt x="132" y="0"/>
                  </a:lnTo>
                </a:path>
              </a:pathLst>
            </a:custGeom>
            <a:solidFill>
              <a:srgbClr val="FFE6B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00" name="Freeform 400"/>
            <p:cNvSpPr>
              <a:spLocks/>
            </p:cNvSpPr>
            <p:nvPr/>
          </p:nvSpPr>
          <p:spPr bwMode="auto">
            <a:xfrm>
              <a:off x="1517" y="2409"/>
              <a:ext cx="24" cy="19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3" y="14"/>
                </a:cxn>
                <a:cxn ang="0">
                  <a:pos x="6" y="18"/>
                </a:cxn>
              </a:cxnLst>
              <a:rect l="0" t="0" r="r" b="b"/>
              <a:pathLst>
                <a:path w="24" h="19">
                  <a:moveTo>
                    <a:pt x="6" y="18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3" y="14"/>
                  </a:lnTo>
                  <a:lnTo>
                    <a:pt x="6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01" name="Freeform 401"/>
            <p:cNvSpPr>
              <a:spLocks/>
            </p:cNvSpPr>
            <p:nvPr/>
          </p:nvSpPr>
          <p:spPr bwMode="auto">
            <a:xfrm>
              <a:off x="1500" y="2490"/>
              <a:ext cx="70" cy="22"/>
            </a:xfrm>
            <a:custGeom>
              <a:avLst/>
              <a:gdLst/>
              <a:ahLst/>
              <a:cxnLst>
                <a:cxn ang="0">
                  <a:pos x="4" y="21"/>
                </a:cxn>
                <a:cxn ang="0">
                  <a:pos x="0" y="9"/>
                </a:cxn>
                <a:cxn ang="0">
                  <a:pos x="64" y="0"/>
                </a:cxn>
                <a:cxn ang="0">
                  <a:pos x="69" y="10"/>
                </a:cxn>
                <a:cxn ang="0">
                  <a:pos x="4" y="21"/>
                </a:cxn>
              </a:cxnLst>
              <a:rect l="0" t="0" r="r" b="b"/>
              <a:pathLst>
                <a:path w="70" h="22">
                  <a:moveTo>
                    <a:pt x="4" y="21"/>
                  </a:moveTo>
                  <a:lnTo>
                    <a:pt x="0" y="9"/>
                  </a:lnTo>
                  <a:lnTo>
                    <a:pt x="64" y="0"/>
                  </a:lnTo>
                  <a:lnTo>
                    <a:pt x="69" y="10"/>
                  </a:lnTo>
                  <a:lnTo>
                    <a:pt x="4" y="21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02" name="Freeform 402"/>
            <p:cNvSpPr>
              <a:spLocks/>
            </p:cNvSpPr>
            <p:nvPr/>
          </p:nvSpPr>
          <p:spPr bwMode="auto">
            <a:xfrm>
              <a:off x="1431" y="2367"/>
              <a:ext cx="22" cy="28"/>
            </a:xfrm>
            <a:custGeom>
              <a:avLst/>
              <a:gdLst/>
              <a:ahLst/>
              <a:cxnLst>
                <a:cxn ang="0">
                  <a:pos x="21" y="23"/>
                </a:cxn>
                <a:cxn ang="0">
                  <a:pos x="2" y="27"/>
                </a:cxn>
                <a:cxn ang="0">
                  <a:pos x="0" y="1"/>
                </a:cxn>
                <a:cxn ang="0">
                  <a:pos x="13" y="0"/>
                </a:cxn>
                <a:cxn ang="0">
                  <a:pos x="21" y="23"/>
                </a:cxn>
              </a:cxnLst>
              <a:rect l="0" t="0" r="r" b="b"/>
              <a:pathLst>
                <a:path w="22" h="28">
                  <a:moveTo>
                    <a:pt x="21" y="23"/>
                  </a:moveTo>
                  <a:lnTo>
                    <a:pt x="2" y="27"/>
                  </a:lnTo>
                  <a:lnTo>
                    <a:pt x="0" y="1"/>
                  </a:lnTo>
                  <a:lnTo>
                    <a:pt x="13" y="0"/>
                  </a:lnTo>
                  <a:lnTo>
                    <a:pt x="21" y="23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03" name="Freeform 403"/>
            <p:cNvSpPr>
              <a:spLocks/>
            </p:cNvSpPr>
            <p:nvPr/>
          </p:nvSpPr>
          <p:spPr bwMode="auto">
            <a:xfrm>
              <a:off x="1327" y="2322"/>
              <a:ext cx="294" cy="129"/>
            </a:xfrm>
            <a:custGeom>
              <a:avLst/>
              <a:gdLst/>
              <a:ahLst/>
              <a:cxnLst>
                <a:cxn ang="0">
                  <a:pos x="222" y="66"/>
                </a:cxn>
                <a:cxn ang="0">
                  <a:pos x="234" y="79"/>
                </a:cxn>
                <a:cxn ang="0">
                  <a:pos x="250" y="90"/>
                </a:cxn>
                <a:cxn ang="0">
                  <a:pos x="269" y="93"/>
                </a:cxn>
                <a:cxn ang="0">
                  <a:pos x="280" y="91"/>
                </a:cxn>
                <a:cxn ang="0">
                  <a:pos x="287" y="84"/>
                </a:cxn>
                <a:cxn ang="0">
                  <a:pos x="293" y="67"/>
                </a:cxn>
                <a:cxn ang="0">
                  <a:pos x="289" y="40"/>
                </a:cxn>
                <a:cxn ang="0">
                  <a:pos x="258" y="13"/>
                </a:cxn>
                <a:cxn ang="0">
                  <a:pos x="231" y="6"/>
                </a:cxn>
                <a:cxn ang="0">
                  <a:pos x="167" y="0"/>
                </a:cxn>
                <a:cxn ang="0">
                  <a:pos x="84" y="10"/>
                </a:cxn>
                <a:cxn ang="0">
                  <a:pos x="5" y="54"/>
                </a:cxn>
                <a:cxn ang="0">
                  <a:pos x="2" y="63"/>
                </a:cxn>
                <a:cxn ang="0">
                  <a:pos x="0" y="83"/>
                </a:cxn>
                <a:cxn ang="0">
                  <a:pos x="3" y="107"/>
                </a:cxn>
                <a:cxn ang="0">
                  <a:pos x="20" y="127"/>
                </a:cxn>
                <a:cxn ang="0">
                  <a:pos x="29" y="128"/>
                </a:cxn>
                <a:cxn ang="0">
                  <a:pos x="48" y="126"/>
                </a:cxn>
                <a:cxn ang="0">
                  <a:pos x="72" y="116"/>
                </a:cxn>
                <a:cxn ang="0">
                  <a:pos x="91" y="93"/>
                </a:cxn>
                <a:cxn ang="0">
                  <a:pos x="91" y="91"/>
                </a:cxn>
                <a:cxn ang="0">
                  <a:pos x="91" y="86"/>
                </a:cxn>
                <a:cxn ang="0">
                  <a:pos x="90" y="79"/>
                </a:cxn>
                <a:cxn ang="0">
                  <a:pos x="87" y="72"/>
                </a:cxn>
                <a:cxn ang="0">
                  <a:pos x="86" y="71"/>
                </a:cxn>
                <a:cxn ang="0">
                  <a:pos x="83" y="68"/>
                </a:cxn>
                <a:cxn ang="0">
                  <a:pos x="81" y="64"/>
                </a:cxn>
                <a:cxn ang="0">
                  <a:pos x="80" y="61"/>
                </a:cxn>
                <a:cxn ang="0">
                  <a:pos x="87" y="55"/>
                </a:cxn>
                <a:cxn ang="0">
                  <a:pos x="111" y="45"/>
                </a:cxn>
                <a:cxn ang="0">
                  <a:pos x="153" y="38"/>
                </a:cxn>
                <a:cxn ang="0">
                  <a:pos x="217" y="45"/>
                </a:cxn>
                <a:cxn ang="0">
                  <a:pos x="219" y="60"/>
                </a:cxn>
              </a:cxnLst>
              <a:rect l="0" t="0" r="r" b="b"/>
              <a:pathLst>
                <a:path w="294" h="129">
                  <a:moveTo>
                    <a:pt x="219" y="60"/>
                  </a:moveTo>
                  <a:lnTo>
                    <a:pt x="222" y="66"/>
                  </a:lnTo>
                  <a:lnTo>
                    <a:pt x="227" y="73"/>
                  </a:lnTo>
                  <a:lnTo>
                    <a:pt x="234" y="79"/>
                  </a:lnTo>
                  <a:lnTo>
                    <a:pt x="242" y="85"/>
                  </a:lnTo>
                  <a:lnTo>
                    <a:pt x="250" y="90"/>
                  </a:lnTo>
                  <a:lnTo>
                    <a:pt x="260" y="92"/>
                  </a:lnTo>
                  <a:lnTo>
                    <a:pt x="269" y="93"/>
                  </a:lnTo>
                  <a:lnTo>
                    <a:pt x="279" y="92"/>
                  </a:lnTo>
                  <a:lnTo>
                    <a:pt x="280" y="91"/>
                  </a:lnTo>
                  <a:lnTo>
                    <a:pt x="283" y="89"/>
                  </a:lnTo>
                  <a:lnTo>
                    <a:pt x="287" y="84"/>
                  </a:lnTo>
                  <a:lnTo>
                    <a:pt x="291" y="76"/>
                  </a:lnTo>
                  <a:lnTo>
                    <a:pt x="293" y="67"/>
                  </a:lnTo>
                  <a:lnTo>
                    <a:pt x="293" y="55"/>
                  </a:lnTo>
                  <a:lnTo>
                    <a:pt x="289" y="40"/>
                  </a:lnTo>
                  <a:lnTo>
                    <a:pt x="281" y="23"/>
                  </a:lnTo>
                  <a:lnTo>
                    <a:pt x="258" y="13"/>
                  </a:lnTo>
                  <a:lnTo>
                    <a:pt x="251" y="11"/>
                  </a:lnTo>
                  <a:lnTo>
                    <a:pt x="231" y="6"/>
                  </a:lnTo>
                  <a:lnTo>
                    <a:pt x="203" y="2"/>
                  </a:lnTo>
                  <a:lnTo>
                    <a:pt x="167" y="0"/>
                  </a:lnTo>
                  <a:lnTo>
                    <a:pt x="127" y="1"/>
                  </a:lnTo>
                  <a:lnTo>
                    <a:pt x="84" y="10"/>
                  </a:lnTo>
                  <a:lnTo>
                    <a:pt x="43" y="27"/>
                  </a:lnTo>
                  <a:lnTo>
                    <a:pt x="5" y="54"/>
                  </a:lnTo>
                  <a:lnTo>
                    <a:pt x="4" y="57"/>
                  </a:lnTo>
                  <a:lnTo>
                    <a:pt x="2" y="63"/>
                  </a:lnTo>
                  <a:lnTo>
                    <a:pt x="0" y="72"/>
                  </a:lnTo>
                  <a:lnTo>
                    <a:pt x="0" y="83"/>
                  </a:lnTo>
                  <a:lnTo>
                    <a:pt x="0" y="95"/>
                  </a:lnTo>
                  <a:lnTo>
                    <a:pt x="3" y="107"/>
                  </a:lnTo>
                  <a:lnTo>
                    <a:pt x="10" y="118"/>
                  </a:lnTo>
                  <a:lnTo>
                    <a:pt x="20" y="127"/>
                  </a:lnTo>
                  <a:lnTo>
                    <a:pt x="22" y="127"/>
                  </a:lnTo>
                  <a:lnTo>
                    <a:pt x="29" y="128"/>
                  </a:lnTo>
                  <a:lnTo>
                    <a:pt x="37" y="128"/>
                  </a:lnTo>
                  <a:lnTo>
                    <a:pt x="48" y="126"/>
                  </a:lnTo>
                  <a:lnTo>
                    <a:pt x="60" y="123"/>
                  </a:lnTo>
                  <a:lnTo>
                    <a:pt x="72" y="116"/>
                  </a:lnTo>
                  <a:lnTo>
                    <a:pt x="82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1" y="89"/>
                  </a:lnTo>
                  <a:lnTo>
                    <a:pt x="91" y="86"/>
                  </a:lnTo>
                  <a:lnTo>
                    <a:pt x="91" y="83"/>
                  </a:lnTo>
                  <a:lnTo>
                    <a:pt x="90" y="79"/>
                  </a:lnTo>
                  <a:lnTo>
                    <a:pt x="89" y="75"/>
                  </a:lnTo>
                  <a:lnTo>
                    <a:pt x="87" y="72"/>
                  </a:lnTo>
                  <a:lnTo>
                    <a:pt x="86" y="72"/>
                  </a:lnTo>
                  <a:lnTo>
                    <a:pt x="86" y="71"/>
                  </a:lnTo>
                  <a:lnTo>
                    <a:pt x="84" y="70"/>
                  </a:lnTo>
                  <a:lnTo>
                    <a:pt x="83" y="68"/>
                  </a:lnTo>
                  <a:lnTo>
                    <a:pt x="82" y="66"/>
                  </a:lnTo>
                  <a:lnTo>
                    <a:pt x="81" y="64"/>
                  </a:lnTo>
                  <a:lnTo>
                    <a:pt x="81" y="63"/>
                  </a:lnTo>
                  <a:lnTo>
                    <a:pt x="80" y="61"/>
                  </a:lnTo>
                  <a:lnTo>
                    <a:pt x="82" y="59"/>
                  </a:lnTo>
                  <a:lnTo>
                    <a:pt x="87" y="55"/>
                  </a:lnTo>
                  <a:lnTo>
                    <a:pt x="97" y="50"/>
                  </a:lnTo>
                  <a:lnTo>
                    <a:pt x="111" y="45"/>
                  </a:lnTo>
                  <a:lnTo>
                    <a:pt x="129" y="41"/>
                  </a:lnTo>
                  <a:lnTo>
                    <a:pt x="153" y="38"/>
                  </a:lnTo>
                  <a:lnTo>
                    <a:pt x="182" y="40"/>
                  </a:lnTo>
                  <a:lnTo>
                    <a:pt x="217" y="45"/>
                  </a:lnTo>
                  <a:lnTo>
                    <a:pt x="216" y="50"/>
                  </a:lnTo>
                  <a:lnTo>
                    <a:pt x="219" y="60"/>
                  </a:lnTo>
                </a:path>
              </a:pathLst>
            </a:custGeom>
            <a:solidFill>
              <a:srgbClr val="FFD47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04" name="Freeform 404"/>
            <p:cNvSpPr>
              <a:spLocks/>
            </p:cNvSpPr>
            <p:nvPr/>
          </p:nvSpPr>
          <p:spPr bwMode="auto">
            <a:xfrm>
              <a:off x="1335" y="2320"/>
              <a:ext cx="274" cy="58"/>
            </a:xfrm>
            <a:custGeom>
              <a:avLst/>
              <a:gdLst/>
              <a:ahLst/>
              <a:cxnLst>
                <a:cxn ang="0">
                  <a:pos x="273" y="25"/>
                </a:cxn>
                <a:cxn ang="0">
                  <a:pos x="265" y="23"/>
                </a:cxn>
                <a:cxn ang="0">
                  <a:pos x="245" y="20"/>
                </a:cxn>
                <a:cxn ang="0">
                  <a:pos x="215" y="16"/>
                </a:cxn>
                <a:cxn ang="0">
                  <a:pos x="179" y="14"/>
                </a:cxn>
                <a:cxn ang="0">
                  <a:pos x="138" y="15"/>
                </a:cxn>
                <a:cxn ang="0">
                  <a:pos x="97" y="22"/>
                </a:cxn>
                <a:cxn ang="0">
                  <a:pos x="57" y="35"/>
                </a:cxn>
                <a:cxn ang="0">
                  <a:pos x="21" y="56"/>
                </a:cxn>
                <a:cxn ang="0">
                  <a:pos x="20" y="57"/>
                </a:cxn>
                <a:cxn ang="0">
                  <a:pos x="18" y="57"/>
                </a:cxn>
                <a:cxn ang="0">
                  <a:pos x="14" y="57"/>
                </a:cxn>
                <a:cxn ang="0">
                  <a:pos x="10" y="57"/>
                </a:cxn>
                <a:cxn ang="0">
                  <a:pos x="5" y="56"/>
                </a:cxn>
                <a:cxn ang="0">
                  <a:pos x="2" y="56"/>
                </a:cxn>
                <a:cxn ang="0">
                  <a:pos x="0" y="55"/>
                </a:cxn>
                <a:cxn ang="0">
                  <a:pos x="0" y="53"/>
                </a:cxn>
                <a:cxn ang="0">
                  <a:pos x="2" y="49"/>
                </a:cxn>
                <a:cxn ang="0">
                  <a:pos x="12" y="41"/>
                </a:cxn>
                <a:cxn ang="0">
                  <a:pos x="30" y="28"/>
                </a:cxn>
                <a:cxn ang="0">
                  <a:pos x="55" y="16"/>
                </a:cxn>
                <a:cxn ang="0">
                  <a:pos x="89" y="5"/>
                </a:cxn>
                <a:cxn ang="0">
                  <a:pos x="132" y="0"/>
                </a:cxn>
                <a:cxn ang="0">
                  <a:pos x="185" y="1"/>
                </a:cxn>
                <a:cxn ang="0">
                  <a:pos x="249" y="12"/>
                </a:cxn>
                <a:cxn ang="0">
                  <a:pos x="273" y="25"/>
                </a:cxn>
              </a:cxnLst>
              <a:rect l="0" t="0" r="r" b="b"/>
              <a:pathLst>
                <a:path w="274" h="58">
                  <a:moveTo>
                    <a:pt x="273" y="25"/>
                  </a:moveTo>
                  <a:lnTo>
                    <a:pt x="265" y="23"/>
                  </a:lnTo>
                  <a:lnTo>
                    <a:pt x="245" y="20"/>
                  </a:lnTo>
                  <a:lnTo>
                    <a:pt x="215" y="16"/>
                  </a:lnTo>
                  <a:lnTo>
                    <a:pt x="179" y="14"/>
                  </a:lnTo>
                  <a:lnTo>
                    <a:pt x="138" y="15"/>
                  </a:lnTo>
                  <a:lnTo>
                    <a:pt x="97" y="22"/>
                  </a:lnTo>
                  <a:lnTo>
                    <a:pt x="57" y="35"/>
                  </a:lnTo>
                  <a:lnTo>
                    <a:pt x="21" y="56"/>
                  </a:lnTo>
                  <a:lnTo>
                    <a:pt x="20" y="57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5" y="56"/>
                  </a:lnTo>
                  <a:lnTo>
                    <a:pt x="2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2" y="49"/>
                  </a:lnTo>
                  <a:lnTo>
                    <a:pt x="12" y="41"/>
                  </a:lnTo>
                  <a:lnTo>
                    <a:pt x="30" y="28"/>
                  </a:lnTo>
                  <a:lnTo>
                    <a:pt x="55" y="16"/>
                  </a:lnTo>
                  <a:lnTo>
                    <a:pt x="89" y="5"/>
                  </a:lnTo>
                  <a:lnTo>
                    <a:pt x="132" y="0"/>
                  </a:lnTo>
                  <a:lnTo>
                    <a:pt x="185" y="1"/>
                  </a:lnTo>
                  <a:lnTo>
                    <a:pt x="249" y="12"/>
                  </a:lnTo>
                  <a:lnTo>
                    <a:pt x="273" y="25"/>
                  </a:lnTo>
                </a:path>
              </a:pathLst>
            </a:custGeom>
            <a:solidFill>
              <a:srgbClr val="FFE6B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05" name="Freeform 405"/>
            <p:cNvSpPr>
              <a:spLocks/>
            </p:cNvSpPr>
            <p:nvPr/>
          </p:nvSpPr>
          <p:spPr bwMode="auto">
            <a:xfrm>
              <a:off x="1529" y="2358"/>
              <a:ext cx="18" cy="26"/>
            </a:xfrm>
            <a:custGeom>
              <a:avLst/>
              <a:gdLst/>
              <a:ahLst/>
              <a:cxnLst>
                <a:cxn ang="0">
                  <a:pos x="17" y="22"/>
                </a:cxn>
                <a:cxn ang="0">
                  <a:pos x="2" y="25"/>
                </a:cxn>
                <a:cxn ang="0">
                  <a:pos x="0" y="2"/>
                </a:cxn>
                <a:cxn ang="0">
                  <a:pos x="11" y="0"/>
                </a:cxn>
                <a:cxn ang="0">
                  <a:pos x="17" y="22"/>
                </a:cxn>
              </a:cxnLst>
              <a:rect l="0" t="0" r="r" b="b"/>
              <a:pathLst>
                <a:path w="18" h="26">
                  <a:moveTo>
                    <a:pt x="17" y="22"/>
                  </a:moveTo>
                  <a:lnTo>
                    <a:pt x="2" y="25"/>
                  </a:lnTo>
                  <a:lnTo>
                    <a:pt x="0" y="2"/>
                  </a:lnTo>
                  <a:lnTo>
                    <a:pt x="11" y="0"/>
                  </a:lnTo>
                  <a:lnTo>
                    <a:pt x="17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06" name="Freeform 406"/>
            <p:cNvSpPr>
              <a:spLocks/>
            </p:cNvSpPr>
            <p:nvPr/>
          </p:nvSpPr>
          <p:spPr bwMode="auto">
            <a:xfrm>
              <a:off x="1522" y="2354"/>
              <a:ext cx="19" cy="1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4"/>
                </a:cxn>
                <a:cxn ang="0">
                  <a:pos x="6" y="18"/>
                </a:cxn>
                <a:cxn ang="0">
                  <a:pos x="18" y="13"/>
                </a:cxn>
                <a:cxn ang="0">
                  <a:pos x="12" y="0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lnTo>
                    <a:pt x="0" y="4"/>
                  </a:lnTo>
                  <a:lnTo>
                    <a:pt x="6" y="18"/>
                  </a:lnTo>
                  <a:lnTo>
                    <a:pt x="18" y="13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07" name="Freeform 407"/>
            <p:cNvSpPr>
              <a:spLocks/>
            </p:cNvSpPr>
            <p:nvPr/>
          </p:nvSpPr>
          <p:spPr bwMode="auto">
            <a:xfrm>
              <a:off x="1521" y="2357"/>
              <a:ext cx="19" cy="29"/>
            </a:xfrm>
            <a:custGeom>
              <a:avLst/>
              <a:gdLst/>
              <a:ahLst/>
              <a:cxnLst>
                <a:cxn ang="0">
                  <a:pos x="18" y="28"/>
                </a:cxn>
                <a:cxn ang="0">
                  <a:pos x="0" y="16"/>
                </a:cxn>
                <a:cxn ang="0">
                  <a:pos x="1" y="0"/>
                </a:cxn>
                <a:cxn ang="0">
                  <a:pos x="13" y="5"/>
                </a:cxn>
                <a:cxn ang="0">
                  <a:pos x="18" y="28"/>
                </a:cxn>
              </a:cxnLst>
              <a:rect l="0" t="0" r="r" b="b"/>
              <a:pathLst>
                <a:path w="19" h="29">
                  <a:moveTo>
                    <a:pt x="18" y="2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13" y="5"/>
                  </a:lnTo>
                  <a:lnTo>
                    <a:pt x="18" y="28"/>
                  </a:lnTo>
                </a:path>
              </a:pathLst>
            </a:custGeom>
            <a:solidFill>
              <a:srgbClr val="98989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08" name="Freeform 408"/>
            <p:cNvSpPr>
              <a:spLocks/>
            </p:cNvSpPr>
            <p:nvPr/>
          </p:nvSpPr>
          <p:spPr bwMode="auto">
            <a:xfrm>
              <a:off x="1425" y="2362"/>
              <a:ext cx="20" cy="18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4" y="0"/>
                </a:cxn>
                <a:cxn ang="0">
                  <a:pos x="0" y="2"/>
                </a:cxn>
                <a:cxn ang="0">
                  <a:pos x="5" y="17"/>
                </a:cxn>
                <a:cxn ang="0">
                  <a:pos x="19" y="10"/>
                </a:cxn>
              </a:cxnLst>
              <a:rect l="0" t="0" r="r" b="b"/>
              <a:pathLst>
                <a:path w="20" h="18">
                  <a:moveTo>
                    <a:pt x="19" y="10"/>
                  </a:moveTo>
                  <a:lnTo>
                    <a:pt x="14" y="0"/>
                  </a:lnTo>
                  <a:lnTo>
                    <a:pt x="0" y="2"/>
                  </a:lnTo>
                  <a:lnTo>
                    <a:pt x="5" y="17"/>
                  </a:lnTo>
                  <a:lnTo>
                    <a:pt x="19" y="1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09" name="Freeform 409"/>
            <p:cNvSpPr>
              <a:spLocks/>
            </p:cNvSpPr>
            <p:nvPr/>
          </p:nvSpPr>
          <p:spPr bwMode="auto">
            <a:xfrm>
              <a:off x="1424" y="2363"/>
              <a:ext cx="19" cy="3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2"/>
                </a:cxn>
                <a:cxn ang="0">
                  <a:pos x="18" y="31"/>
                </a:cxn>
                <a:cxn ang="0">
                  <a:pos x="14" y="5"/>
                </a:cxn>
                <a:cxn ang="0">
                  <a:pos x="2" y="0"/>
                </a:cxn>
              </a:cxnLst>
              <a:rect l="0" t="0" r="r" b="b"/>
              <a:pathLst>
                <a:path w="19" h="32">
                  <a:moveTo>
                    <a:pt x="2" y="0"/>
                  </a:moveTo>
                  <a:lnTo>
                    <a:pt x="0" y="22"/>
                  </a:lnTo>
                  <a:lnTo>
                    <a:pt x="18" y="31"/>
                  </a:lnTo>
                  <a:lnTo>
                    <a:pt x="14" y="5"/>
                  </a:lnTo>
                  <a:lnTo>
                    <a:pt x="2" y="0"/>
                  </a:lnTo>
                </a:path>
              </a:pathLst>
            </a:custGeom>
            <a:solidFill>
              <a:srgbClr val="98989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10" name="Freeform 410"/>
            <p:cNvSpPr>
              <a:spLocks/>
            </p:cNvSpPr>
            <p:nvPr/>
          </p:nvSpPr>
          <p:spPr bwMode="auto">
            <a:xfrm>
              <a:off x="1492" y="2413"/>
              <a:ext cx="24" cy="19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23" y="14"/>
                </a:cxn>
                <a:cxn ang="0">
                  <a:pos x="5" y="18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23" y="14"/>
                  </a:lnTo>
                  <a:lnTo>
                    <a:pt x="5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11" name="Freeform 411"/>
            <p:cNvSpPr>
              <a:spLocks/>
            </p:cNvSpPr>
            <p:nvPr/>
          </p:nvSpPr>
          <p:spPr bwMode="auto">
            <a:xfrm>
              <a:off x="1468" y="2417"/>
              <a:ext cx="24" cy="18"/>
            </a:xfrm>
            <a:custGeom>
              <a:avLst/>
              <a:gdLst/>
              <a:ahLst/>
              <a:cxnLst>
                <a:cxn ang="0">
                  <a:pos x="5" y="17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3" y="13"/>
                </a:cxn>
                <a:cxn ang="0">
                  <a:pos x="5" y="17"/>
                </a:cxn>
              </a:cxnLst>
              <a:rect l="0" t="0" r="r" b="b"/>
              <a:pathLst>
                <a:path w="24" h="18">
                  <a:moveTo>
                    <a:pt x="5" y="17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3" y="13"/>
                  </a:lnTo>
                  <a:lnTo>
                    <a:pt x="5" y="17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12" name="Freeform 412"/>
            <p:cNvSpPr>
              <a:spLocks/>
            </p:cNvSpPr>
            <p:nvPr/>
          </p:nvSpPr>
          <p:spPr bwMode="auto">
            <a:xfrm>
              <a:off x="1526" y="2429"/>
              <a:ext cx="25" cy="18"/>
            </a:xfrm>
            <a:custGeom>
              <a:avLst/>
              <a:gdLst/>
              <a:ahLst/>
              <a:cxnLst>
                <a:cxn ang="0">
                  <a:pos x="6" y="17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4" y="13"/>
                </a:cxn>
                <a:cxn ang="0">
                  <a:pos x="6" y="17"/>
                </a:cxn>
              </a:cxnLst>
              <a:rect l="0" t="0" r="r" b="b"/>
              <a:pathLst>
                <a:path w="25" h="18">
                  <a:moveTo>
                    <a:pt x="6" y="17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4" y="13"/>
                  </a:lnTo>
                  <a:lnTo>
                    <a:pt x="6" y="17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13" name="Freeform 413"/>
            <p:cNvSpPr>
              <a:spLocks/>
            </p:cNvSpPr>
            <p:nvPr/>
          </p:nvSpPr>
          <p:spPr bwMode="auto">
            <a:xfrm>
              <a:off x="1500" y="2434"/>
              <a:ext cx="25" cy="19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0" y="2"/>
                </a:cxn>
                <a:cxn ang="0">
                  <a:pos x="18" y="0"/>
                </a:cxn>
                <a:cxn ang="0">
                  <a:pos x="24" y="14"/>
                </a:cxn>
                <a:cxn ang="0">
                  <a:pos x="6" y="18"/>
                </a:cxn>
              </a:cxnLst>
              <a:rect l="0" t="0" r="r" b="b"/>
              <a:pathLst>
                <a:path w="25" h="19">
                  <a:moveTo>
                    <a:pt x="6" y="18"/>
                  </a:moveTo>
                  <a:lnTo>
                    <a:pt x="0" y="2"/>
                  </a:lnTo>
                  <a:lnTo>
                    <a:pt x="18" y="0"/>
                  </a:lnTo>
                  <a:lnTo>
                    <a:pt x="24" y="14"/>
                  </a:lnTo>
                  <a:lnTo>
                    <a:pt x="6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14" name="Freeform 414"/>
            <p:cNvSpPr>
              <a:spLocks/>
            </p:cNvSpPr>
            <p:nvPr/>
          </p:nvSpPr>
          <p:spPr bwMode="auto">
            <a:xfrm>
              <a:off x="1476" y="2439"/>
              <a:ext cx="25" cy="18"/>
            </a:xfrm>
            <a:custGeom>
              <a:avLst/>
              <a:gdLst/>
              <a:ahLst/>
              <a:cxnLst>
                <a:cxn ang="0">
                  <a:pos x="6" y="17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4" y="13"/>
                </a:cxn>
                <a:cxn ang="0">
                  <a:pos x="6" y="17"/>
                </a:cxn>
              </a:cxnLst>
              <a:rect l="0" t="0" r="r" b="b"/>
              <a:pathLst>
                <a:path w="25" h="18">
                  <a:moveTo>
                    <a:pt x="6" y="17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4" y="13"/>
                  </a:lnTo>
                  <a:lnTo>
                    <a:pt x="6" y="17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15" name="Freeform 415"/>
            <p:cNvSpPr>
              <a:spLocks/>
            </p:cNvSpPr>
            <p:nvPr/>
          </p:nvSpPr>
          <p:spPr bwMode="auto">
            <a:xfrm>
              <a:off x="1533" y="2449"/>
              <a:ext cx="24" cy="18"/>
            </a:xfrm>
            <a:custGeom>
              <a:avLst/>
              <a:gdLst/>
              <a:ahLst/>
              <a:cxnLst>
                <a:cxn ang="0">
                  <a:pos x="5" y="17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3" y="14"/>
                </a:cxn>
                <a:cxn ang="0">
                  <a:pos x="5" y="17"/>
                </a:cxn>
              </a:cxnLst>
              <a:rect l="0" t="0" r="r" b="b"/>
              <a:pathLst>
                <a:path w="24" h="18">
                  <a:moveTo>
                    <a:pt x="5" y="17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3" y="14"/>
                  </a:lnTo>
                  <a:lnTo>
                    <a:pt x="5" y="17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16" name="Freeform 416"/>
            <p:cNvSpPr>
              <a:spLocks/>
            </p:cNvSpPr>
            <p:nvPr/>
          </p:nvSpPr>
          <p:spPr bwMode="auto">
            <a:xfrm>
              <a:off x="1509" y="2454"/>
              <a:ext cx="24" cy="19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3" y="14"/>
                </a:cxn>
                <a:cxn ang="0">
                  <a:pos x="5" y="18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3" y="14"/>
                  </a:lnTo>
                  <a:lnTo>
                    <a:pt x="5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17" name="Freeform 417"/>
            <p:cNvSpPr>
              <a:spLocks/>
            </p:cNvSpPr>
            <p:nvPr/>
          </p:nvSpPr>
          <p:spPr bwMode="auto">
            <a:xfrm>
              <a:off x="1485" y="2458"/>
              <a:ext cx="24" cy="19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3" y="14"/>
                </a:cxn>
                <a:cxn ang="0">
                  <a:pos x="5" y="18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3" y="14"/>
                  </a:lnTo>
                  <a:lnTo>
                    <a:pt x="5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18" name="Freeform 418"/>
            <p:cNvSpPr>
              <a:spLocks/>
            </p:cNvSpPr>
            <p:nvPr/>
          </p:nvSpPr>
          <p:spPr bwMode="auto">
            <a:xfrm>
              <a:off x="1542" y="2469"/>
              <a:ext cx="24" cy="19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23" y="14"/>
                </a:cxn>
                <a:cxn ang="0">
                  <a:pos x="5" y="18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23" y="14"/>
                  </a:lnTo>
                  <a:lnTo>
                    <a:pt x="5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19" name="Freeform 419"/>
            <p:cNvSpPr>
              <a:spLocks/>
            </p:cNvSpPr>
            <p:nvPr/>
          </p:nvSpPr>
          <p:spPr bwMode="auto">
            <a:xfrm>
              <a:off x="1517" y="2473"/>
              <a:ext cx="24" cy="18"/>
            </a:xfrm>
            <a:custGeom>
              <a:avLst/>
              <a:gdLst/>
              <a:ahLst/>
              <a:cxnLst>
                <a:cxn ang="0">
                  <a:pos x="5" y="17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23" y="13"/>
                </a:cxn>
                <a:cxn ang="0">
                  <a:pos x="5" y="17"/>
                </a:cxn>
              </a:cxnLst>
              <a:rect l="0" t="0" r="r" b="b"/>
              <a:pathLst>
                <a:path w="24" h="18">
                  <a:moveTo>
                    <a:pt x="5" y="17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23" y="13"/>
                  </a:lnTo>
                  <a:lnTo>
                    <a:pt x="5" y="17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20" name="Freeform 420"/>
            <p:cNvSpPr>
              <a:spLocks/>
            </p:cNvSpPr>
            <p:nvPr/>
          </p:nvSpPr>
          <p:spPr bwMode="auto">
            <a:xfrm>
              <a:off x="1494" y="2479"/>
              <a:ext cx="25" cy="19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0" y="2"/>
                </a:cxn>
                <a:cxn ang="0">
                  <a:pos x="17" y="0"/>
                </a:cxn>
                <a:cxn ang="0">
                  <a:pos x="24" y="14"/>
                </a:cxn>
                <a:cxn ang="0">
                  <a:pos x="6" y="18"/>
                </a:cxn>
              </a:cxnLst>
              <a:rect l="0" t="0" r="r" b="b"/>
              <a:pathLst>
                <a:path w="25" h="19">
                  <a:moveTo>
                    <a:pt x="6" y="18"/>
                  </a:moveTo>
                  <a:lnTo>
                    <a:pt x="0" y="2"/>
                  </a:lnTo>
                  <a:lnTo>
                    <a:pt x="17" y="0"/>
                  </a:lnTo>
                  <a:lnTo>
                    <a:pt x="24" y="14"/>
                  </a:lnTo>
                  <a:lnTo>
                    <a:pt x="6" y="18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5" name="Group 421"/>
          <p:cNvGrpSpPr>
            <a:grpSpLocks/>
          </p:cNvGrpSpPr>
          <p:nvPr/>
        </p:nvGrpSpPr>
        <p:grpSpPr bwMode="auto">
          <a:xfrm>
            <a:off x="3584575" y="2802087"/>
            <a:ext cx="712788" cy="515937"/>
            <a:chOff x="1975" y="1294"/>
            <a:chExt cx="449" cy="325"/>
          </a:xfrm>
        </p:grpSpPr>
        <p:sp>
          <p:nvSpPr>
            <p:cNvPr id="435622" name="Freeform 422"/>
            <p:cNvSpPr>
              <a:spLocks/>
            </p:cNvSpPr>
            <p:nvPr/>
          </p:nvSpPr>
          <p:spPr bwMode="auto">
            <a:xfrm>
              <a:off x="1975" y="1404"/>
              <a:ext cx="23" cy="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1" y="12"/>
                </a:cxn>
                <a:cxn ang="0">
                  <a:pos x="1" y="20"/>
                </a:cxn>
                <a:cxn ang="0">
                  <a:pos x="2" y="27"/>
                </a:cxn>
                <a:cxn ang="0">
                  <a:pos x="4" y="34"/>
                </a:cxn>
                <a:cxn ang="0">
                  <a:pos x="6" y="39"/>
                </a:cxn>
                <a:cxn ang="0">
                  <a:pos x="9" y="42"/>
                </a:cxn>
                <a:cxn ang="0">
                  <a:pos x="22" y="38"/>
                </a:cxn>
                <a:cxn ang="0">
                  <a:pos x="0" y="0"/>
                </a:cxn>
              </a:cxnLst>
              <a:rect l="0" t="0" r="r" b="b"/>
              <a:pathLst>
                <a:path w="23" h="43">
                  <a:moveTo>
                    <a:pt x="0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1" y="12"/>
                  </a:lnTo>
                  <a:lnTo>
                    <a:pt x="1" y="20"/>
                  </a:lnTo>
                  <a:lnTo>
                    <a:pt x="2" y="27"/>
                  </a:lnTo>
                  <a:lnTo>
                    <a:pt x="4" y="34"/>
                  </a:lnTo>
                  <a:lnTo>
                    <a:pt x="6" y="39"/>
                  </a:lnTo>
                  <a:lnTo>
                    <a:pt x="9" y="42"/>
                  </a:lnTo>
                  <a:lnTo>
                    <a:pt x="22" y="38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23" name="Freeform 423"/>
            <p:cNvSpPr>
              <a:spLocks/>
            </p:cNvSpPr>
            <p:nvPr/>
          </p:nvSpPr>
          <p:spPr bwMode="auto">
            <a:xfrm>
              <a:off x="1975" y="1294"/>
              <a:ext cx="393" cy="252"/>
            </a:xfrm>
            <a:custGeom>
              <a:avLst/>
              <a:gdLst/>
              <a:ahLst/>
              <a:cxnLst>
                <a:cxn ang="0">
                  <a:pos x="392" y="140"/>
                </a:cxn>
                <a:cxn ang="0">
                  <a:pos x="313" y="0"/>
                </a:cxn>
                <a:cxn ang="0">
                  <a:pos x="0" y="110"/>
                </a:cxn>
                <a:cxn ang="0">
                  <a:pos x="77" y="251"/>
                </a:cxn>
                <a:cxn ang="0">
                  <a:pos x="392" y="140"/>
                </a:cxn>
              </a:cxnLst>
              <a:rect l="0" t="0" r="r" b="b"/>
              <a:pathLst>
                <a:path w="393" h="252">
                  <a:moveTo>
                    <a:pt x="392" y="140"/>
                  </a:moveTo>
                  <a:lnTo>
                    <a:pt x="313" y="0"/>
                  </a:lnTo>
                  <a:lnTo>
                    <a:pt x="0" y="110"/>
                  </a:lnTo>
                  <a:lnTo>
                    <a:pt x="77" y="251"/>
                  </a:lnTo>
                  <a:lnTo>
                    <a:pt x="392" y="140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24" name="Freeform 424"/>
            <p:cNvSpPr>
              <a:spLocks/>
            </p:cNvSpPr>
            <p:nvPr/>
          </p:nvSpPr>
          <p:spPr bwMode="auto">
            <a:xfrm>
              <a:off x="2258" y="1311"/>
              <a:ext cx="43" cy="42"/>
            </a:xfrm>
            <a:custGeom>
              <a:avLst/>
              <a:gdLst/>
              <a:ahLst/>
              <a:cxnLst>
                <a:cxn ang="0">
                  <a:pos x="42" y="32"/>
                </a:cxn>
                <a:cxn ang="0">
                  <a:pos x="23" y="0"/>
                </a:cxn>
                <a:cxn ang="0">
                  <a:pos x="0" y="8"/>
                </a:cxn>
                <a:cxn ang="0">
                  <a:pos x="17" y="41"/>
                </a:cxn>
                <a:cxn ang="0">
                  <a:pos x="42" y="32"/>
                </a:cxn>
              </a:cxnLst>
              <a:rect l="0" t="0" r="r" b="b"/>
              <a:pathLst>
                <a:path w="43" h="42">
                  <a:moveTo>
                    <a:pt x="42" y="32"/>
                  </a:moveTo>
                  <a:lnTo>
                    <a:pt x="23" y="0"/>
                  </a:lnTo>
                  <a:lnTo>
                    <a:pt x="0" y="8"/>
                  </a:lnTo>
                  <a:lnTo>
                    <a:pt x="17" y="41"/>
                  </a:lnTo>
                  <a:lnTo>
                    <a:pt x="42" y="32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25" name="Freeform 425"/>
            <p:cNvSpPr>
              <a:spLocks/>
            </p:cNvSpPr>
            <p:nvPr/>
          </p:nvSpPr>
          <p:spPr bwMode="auto">
            <a:xfrm>
              <a:off x="1984" y="1297"/>
              <a:ext cx="377" cy="243"/>
            </a:xfrm>
            <a:custGeom>
              <a:avLst/>
              <a:gdLst/>
              <a:ahLst/>
              <a:cxnLst>
                <a:cxn ang="0">
                  <a:pos x="376" y="135"/>
                </a:cxn>
                <a:cxn ang="0">
                  <a:pos x="301" y="0"/>
                </a:cxn>
                <a:cxn ang="0">
                  <a:pos x="0" y="106"/>
                </a:cxn>
                <a:cxn ang="0">
                  <a:pos x="74" y="242"/>
                </a:cxn>
                <a:cxn ang="0">
                  <a:pos x="376" y="135"/>
                </a:cxn>
              </a:cxnLst>
              <a:rect l="0" t="0" r="r" b="b"/>
              <a:pathLst>
                <a:path w="377" h="243">
                  <a:moveTo>
                    <a:pt x="376" y="135"/>
                  </a:moveTo>
                  <a:lnTo>
                    <a:pt x="301" y="0"/>
                  </a:lnTo>
                  <a:lnTo>
                    <a:pt x="0" y="106"/>
                  </a:lnTo>
                  <a:lnTo>
                    <a:pt x="74" y="242"/>
                  </a:lnTo>
                  <a:lnTo>
                    <a:pt x="376" y="135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16" name="Group 426"/>
            <p:cNvGrpSpPr>
              <a:grpSpLocks/>
            </p:cNvGrpSpPr>
            <p:nvPr/>
          </p:nvGrpSpPr>
          <p:grpSpPr bwMode="auto">
            <a:xfrm>
              <a:off x="2000" y="1314"/>
              <a:ext cx="358" cy="208"/>
              <a:chOff x="2000" y="1314"/>
              <a:chExt cx="358" cy="208"/>
            </a:xfrm>
          </p:grpSpPr>
          <p:sp>
            <p:nvSpPr>
              <p:cNvPr id="435627" name="Freeform 427"/>
              <p:cNvSpPr>
                <a:spLocks/>
              </p:cNvSpPr>
              <p:nvPr/>
            </p:nvSpPr>
            <p:spPr bwMode="auto">
              <a:xfrm>
                <a:off x="2115" y="1395"/>
                <a:ext cx="105" cy="42"/>
              </a:xfrm>
              <a:custGeom>
                <a:avLst/>
                <a:gdLst/>
                <a:ahLst/>
                <a:cxnLst>
                  <a:cxn ang="0">
                    <a:pos x="104" y="6"/>
                  </a:cxn>
                  <a:cxn ang="0">
                    <a:pos x="101" y="0"/>
                  </a:cxn>
                  <a:cxn ang="0">
                    <a:pos x="0" y="35"/>
                  </a:cxn>
                  <a:cxn ang="0">
                    <a:pos x="3" y="41"/>
                  </a:cxn>
                  <a:cxn ang="0">
                    <a:pos x="104" y="6"/>
                  </a:cxn>
                </a:cxnLst>
                <a:rect l="0" t="0" r="r" b="b"/>
                <a:pathLst>
                  <a:path w="105" h="42">
                    <a:moveTo>
                      <a:pt x="104" y="6"/>
                    </a:moveTo>
                    <a:lnTo>
                      <a:pt x="101" y="0"/>
                    </a:lnTo>
                    <a:lnTo>
                      <a:pt x="0" y="35"/>
                    </a:lnTo>
                    <a:lnTo>
                      <a:pt x="3" y="41"/>
                    </a:lnTo>
                    <a:lnTo>
                      <a:pt x="104" y="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28" name="Freeform 428"/>
              <p:cNvSpPr>
                <a:spLocks/>
              </p:cNvSpPr>
              <p:nvPr/>
            </p:nvSpPr>
            <p:spPr bwMode="auto">
              <a:xfrm>
                <a:off x="2000" y="1314"/>
                <a:ext cx="358" cy="208"/>
              </a:xfrm>
              <a:custGeom>
                <a:avLst/>
                <a:gdLst/>
                <a:ahLst/>
                <a:cxnLst>
                  <a:cxn ang="0">
                    <a:pos x="357" y="168"/>
                  </a:cxn>
                  <a:cxn ang="0">
                    <a:pos x="339" y="0"/>
                  </a:cxn>
                  <a:cxn ang="0">
                    <a:pos x="0" y="38"/>
                  </a:cxn>
                  <a:cxn ang="0">
                    <a:pos x="16" y="207"/>
                  </a:cxn>
                  <a:cxn ang="0">
                    <a:pos x="357" y="168"/>
                  </a:cxn>
                </a:cxnLst>
                <a:rect l="0" t="0" r="r" b="b"/>
                <a:pathLst>
                  <a:path w="358" h="208">
                    <a:moveTo>
                      <a:pt x="357" y="168"/>
                    </a:moveTo>
                    <a:lnTo>
                      <a:pt x="339" y="0"/>
                    </a:lnTo>
                    <a:lnTo>
                      <a:pt x="0" y="38"/>
                    </a:lnTo>
                    <a:lnTo>
                      <a:pt x="16" y="207"/>
                    </a:lnTo>
                    <a:lnTo>
                      <a:pt x="357" y="168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29" name="Freeform 429"/>
              <p:cNvSpPr>
                <a:spLocks/>
              </p:cNvSpPr>
              <p:nvPr/>
            </p:nvSpPr>
            <p:spPr bwMode="auto">
              <a:xfrm>
                <a:off x="2122" y="1408"/>
                <a:ext cx="105" cy="42"/>
              </a:xfrm>
              <a:custGeom>
                <a:avLst/>
                <a:gdLst/>
                <a:ahLst/>
                <a:cxnLst>
                  <a:cxn ang="0">
                    <a:pos x="104" y="5"/>
                  </a:cxn>
                  <a:cxn ang="0">
                    <a:pos x="101" y="0"/>
                  </a:cxn>
                  <a:cxn ang="0">
                    <a:pos x="0" y="35"/>
                  </a:cxn>
                  <a:cxn ang="0">
                    <a:pos x="3" y="41"/>
                  </a:cxn>
                  <a:cxn ang="0">
                    <a:pos x="104" y="5"/>
                  </a:cxn>
                </a:cxnLst>
                <a:rect l="0" t="0" r="r" b="b"/>
                <a:pathLst>
                  <a:path w="105" h="42">
                    <a:moveTo>
                      <a:pt x="104" y="5"/>
                    </a:moveTo>
                    <a:lnTo>
                      <a:pt x="101" y="0"/>
                    </a:lnTo>
                    <a:lnTo>
                      <a:pt x="0" y="35"/>
                    </a:lnTo>
                    <a:lnTo>
                      <a:pt x="3" y="41"/>
                    </a:lnTo>
                    <a:lnTo>
                      <a:pt x="104" y="5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30" name="Freeform 430"/>
              <p:cNvSpPr>
                <a:spLocks/>
              </p:cNvSpPr>
              <p:nvPr/>
            </p:nvSpPr>
            <p:spPr bwMode="auto">
              <a:xfrm>
                <a:off x="2129" y="1421"/>
                <a:ext cx="105" cy="42"/>
              </a:xfrm>
              <a:custGeom>
                <a:avLst/>
                <a:gdLst/>
                <a:ahLst/>
                <a:cxnLst>
                  <a:cxn ang="0">
                    <a:pos x="104" y="6"/>
                  </a:cxn>
                  <a:cxn ang="0">
                    <a:pos x="101" y="0"/>
                  </a:cxn>
                  <a:cxn ang="0">
                    <a:pos x="0" y="35"/>
                  </a:cxn>
                  <a:cxn ang="0">
                    <a:pos x="3" y="41"/>
                  </a:cxn>
                  <a:cxn ang="0">
                    <a:pos x="104" y="6"/>
                  </a:cxn>
                </a:cxnLst>
                <a:rect l="0" t="0" r="r" b="b"/>
                <a:pathLst>
                  <a:path w="105" h="42">
                    <a:moveTo>
                      <a:pt x="104" y="6"/>
                    </a:moveTo>
                    <a:lnTo>
                      <a:pt x="101" y="0"/>
                    </a:lnTo>
                    <a:lnTo>
                      <a:pt x="0" y="35"/>
                    </a:lnTo>
                    <a:lnTo>
                      <a:pt x="3" y="41"/>
                    </a:lnTo>
                    <a:lnTo>
                      <a:pt x="104" y="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31" name="Freeform 431"/>
              <p:cNvSpPr>
                <a:spLocks/>
              </p:cNvSpPr>
              <p:nvPr/>
            </p:nvSpPr>
            <p:spPr bwMode="auto">
              <a:xfrm>
                <a:off x="2006" y="1320"/>
                <a:ext cx="345" cy="196"/>
              </a:xfrm>
              <a:custGeom>
                <a:avLst/>
                <a:gdLst/>
                <a:ahLst/>
                <a:cxnLst>
                  <a:cxn ang="0">
                    <a:pos x="344" y="158"/>
                  </a:cxn>
                  <a:cxn ang="0">
                    <a:pos x="327" y="0"/>
                  </a:cxn>
                  <a:cxn ang="0">
                    <a:pos x="0" y="36"/>
                  </a:cxn>
                  <a:cxn ang="0">
                    <a:pos x="16" y="195"/>
                  </a:cxn>
                  <a:cxn ang="0">
                    <a:pos x="344" y="158"/>
                  </a:cxn>
                </a:cxnLst>
                <a:rect l="0" t="0" r="r" b="b"/>
                <a:pathLst>
                  <a:path w="345" h="196">
                    <a:moveTo>
                      <a:pt x="344" y="158"/>
                    </a:moveTo>
                    <a:lnTo>
                      <a:pt x="327" y="0"/>
                    </a:lnTo>
                    <a:lnTo>
                      <a:pt x="0" y="36"/>
                    </a:lnTo>
                    <a:lnTo>
                      <a:pt x="16" y="195"/>
                    </a:lnTo>
                    <a:lnTo>
                      <a:pt x="344" y="158"/>
                    </a:lnTo>
                  </a:path>
                </a:pathLst>
              </a:custGeom>
              <a:solidFill>
                <a:srgbClr val="FFF0C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32" name="Freeform 432"/>
              <p:cNvSpPr>
                <a:spLocks/>
              </p:cNvSpPr>
              <p:nvPr/>
            </p:nvSpPr>
            <p:spPr bwMode="auto">
              <a:xfrm>
                <a:off x="2301" y="1333"/>
                <a:ext cx="29" cy="40"/>
              </a:xfrm>
              <a:custGeom>
                <a:avLst/>
                <a:gdLst/>
                <a:ahLst/>
                <a:cxnLst>
                  <a:cxn ang="0">
                    <a:pos x="28" y="36"/>
                  </a:cxn>
                  <a:cxn ang="0">
                    <a:pos x="24" y="0"/>
                  </a:cxn>
                  <a:cxn ang="0">
                    <a:pos x="0" y="2"/>
                  </a:cxn>
                  <a:cxn ang="0">
                    <a:pos x="3" y="39"/>
                  </a:cxn>
                  <a:cxn ang="0">
                    <a:pos x="28" y="36"/>
                  </a:cxn>
                </a:cxnLst>
                <a:rect l="0" t="0" r="r" b="b"/>
                <a:pathLst>
                  <a:path w="29" h="40">
                    <a:moveTo>
                      <a:pt x="28" y="36"/>
                    </a:moveTo>
                    <a:lnTo>
                      <a:pt x="24" y="0"/>
                    </a:lnTo>
                    <a:lnTo>
                      <a:pt x="0" y="2"/>
                    </a:lnTo>
                    <a:lnTo>
                      <a:pt x="3" y="39"/>
                    </a:lnTo>
                    <a:lnTo>
                      <a:pt x="28" y="36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33" name="Freeform 433"/>
              <p:cNvSpPr>
                <a:spLocks/>
              </p:cNvSpPr>
              <p:nvPr/>
            </p:nvSpPr>
            <p:spPr bwMode="auto">
              <a:xfrm>
                <a:off x="2130" y="1409"/>
                <a:ext cx="107" cy="20"/>
              </a:xfrm>
              <a:custGeom>
                <a:avLst/>
                <a:gdLst/>
                <a:ahLst/>
                <a:cxnLst>
                  <a:cxn ang="0">
                    <a:pos x="106" y="6"/>
                  </a:cxn>
                  <a:cxn ang="0">
                    <a:pos x="105" y="0"/>
                  </a:cxn>
                  <a:cxn ang="0">
                    <a:pos x="0" y="12"/>
                  </a:cxn>
                  <a:cxn ang="0">
                    <a:pos x="0" y="19"/>
                  </a:cxn>
                  <a:cxn ang="0">
                    <a:pos x="106" y="6"/>
                  </a:cxn>
                </a:cxnLst>
                <a:rect l="0" t="0" r="r" b="b"/>
                <a:pathLst>
                  <a:path w="107" h="20">
                    <a:moveTo>
                      <a:pt x="106" y="6"/>
                    </a:moveTo>
                    <a:lnTo>
                      <a:pt x="105" y="0"/>
                    </a:lnTo>
                    <a:lnTo>
                      <a:pt x="0" y="12"/>
                    </a:lnTo>
                    <a:lnTo>
                      <a:pt x="0" y="19"/>
                    </a:lnTo>
                    <a:lnTo>
                      <a:pt x="106" y="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34" name="Freeform 434"/>
              <p:cNvSpPr>
                <a:spLocks/>
              </p:cNvSpPr>
              <p:nvPr/>
            </p:nvSpPr>
            <p:spPr bwMode="auto">
              <a:xfrm>
                <a:off x="2131" y="1424"/>
                <a:ext cx="107" cy="19"/>
              </a:xfrm>
              <a:custGeom>
                <a:avLst/>
                <a:gdLst/>
                <a:ahLst/>
                <a:cxnLst>
                  <a:cxn ang="0">
                    <a:pos x="106" y="6"/>
                  </a:cxn>
                  <a:cxn ang="0">
                    <a:pos x="105" y="0"/>
                  </a:cxn>
                  <a:cxn ang="0">
                    <a:pos x="0" y="11"/>
                  </a:cxn>
                  <a:cxn ang="0">
                    <a:pos x="0" y="18"/>
                  </a:cxn>
                  <a:cxn ang="0">
                    <a:pos x="106" y="6"/>
                  </a:cxn>
                </a:cxnLst>
                <a:rect l="0" t="0" r="r" b="b"/>
                <a:pathLst>
                  <a:path w="107" h="19">
                    <a:moveTo>
                      <a:pt x="106" y="6"/>
                    </a:moveTo>
                    <a:lnTo>
                      <a:pt x="105" y="0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106" y="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35" name="Freeform 435"/>
              <p:cNvSpPr>
                <a:spLocks/>
              </p:cNvSpPr>
              <p:nvPr/>
            </p:nvSpPr>
            <p:spPr bwMode="auto">
              <a:xfrm>
                <a:off x="2133" y="1438"/>
                <a:ext cx="107" cy="20"/>
              </a:xfrm>
              <a:custGeom>
                <a:avLst/>
                <a:gdLst/>
                <a:ahLst/>
                <a:cxnLst>
                  <a:cxn ang="0">
                    <a:pos x="106" y="6"/>
                  </a:cxn>
                  <a:cxn ang="0">
                    <a:pos x="105" y="0"/>
                  </a:cxn>
                  <a:cxn ang="0">
                    <a:pos x="0" y="11"/>
                  </a:cxn>
                  <a:cxn ang="0">
                    <a:pos x="0" y="19"/>
                  </a:cxn>
                  <a:cxn ang="0">
                    <a:pos x="106" y="6"/>
                  </a:cxn>
                </a:cxnLst>
                <a:rect l="0" t="0" r="r" b="b"/>
                <a:pathLst>
                  <a:path w="107" h="20">
                    <a:moveTo>
                      <a:pt x="106" y="6"/>
                    </a:moveTo>
                    <a:lnTo>
                      <a:pt x="105" y="0"/>
                    </a:lnTo>
                    <a:lnTo>
                      <a:pt x="0" y="11"/>
                    </a:lnTo>
                    <a:lnTo>
                      <a:pt x="0" y="19"/>
                    </a:lnTo>
                    <a:lnTo>
                      <a:pt x="106" y="6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grpSp>
          <p:nvGrpSpPr>
            <p:cNvPr id="17" name="Group 436"/>
            <p:cNvGrpSpPr>
              <a:grpSpLocks/>
            </p:cNvGrpSpPr>
            <p:nvPr/>
          </p:nvGrpSpPr>
          <p:grpSpPr bwMode="auto">
            <a:xfrm>
              <a:off x="2052" y="1385"/>
              <a:ext cx="372" cy="234"/>
              <a:chOff x="2052" y="1385"/>
              <a:chExt cx="372" cy="234"/>
            </a:xfrm>
          </p:grpSpPr>
          <p:sp>
            <p:nvSpPr>
              <p:cNvPr id="435637" name="Freeform 437"/>
              <p:cNvSpPr>
                <a:spLocks/>
              </p:cNvSpPr>
              <p:nvPr/>
            </p:nvSpPr>
            <p:spPr bwMode="auto">
              <a:xfrm>
                <a:off x="2052" y="1385"/>
                <a:ext cx="372" cy="234"/>
              </a:xfrm>
              <a:custGeom>
                <a:avLst/>
                <a:gdLst/>
                <a:ahLst/>
                <a:cxnLst>
                  <a:cxn ang="0">
                    <a:pos x="371" y="169"/>
                  </a:cxn>
                  <a:cxn ang="0">
                    <a:pos x="337" y="0"/>
                  </a:cxn>
                  <a:cxn ang="0">
                    <a:pos x="0" y="64"/>
                  </a:cxn>
                  <a:cxn ang="0">
                    <a:pos x="33" y="233"/>
                  </a:cxn>
                  <a:cxn ang="0">
                    <a:pos x="371" y="169"/>
                  </a:cxn>
                </a:cxnLst>
                <a:rect l="0" t="0" r="r" b="b"/>
                <a:pathLst>
                  <a:path w="372" h="234">
                    <a:moveTo>
                      <a:pt x="371" y="169"/>
                    </a:moveTo>
                    <a:lnTo>
                      <a:pt x="337" y="0"/>
                    </a:lnTo>
                    <a:lnTo>
                      <a:pt x="0" y="64"/>
                    </a:lnTo>
                    <a:lnTo>
                      <a:pt x="33" y="233"/>
                    </a:lnTo>
                    <a:lnTo>
                      <a:pt x="371" y="169"/>
                    </a:lnTo>
                  </a:path>
                </a:pathLst>
              </a:custGeom>
              <a:solidFill>
                <a:srgbClr val="96969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38" name="Freeform 438"/>
              <p:cNvSpPr>
                <a:spLocks/>
              </p:cNvSpPr>
              <p:nvPr/>
            </p:nvSpPr>
            <p:spPr bwMode="auto">
              <a:xfrm>
                <a:off x="2060" y="1391"/>
                <a:ext cx="355" cy="218"/>
              </a:xfrm>
              <a:custGeom>
                <a:avLst/>
                <a:gdLst/>
                <a:ahLst/>
                <a:cxnLst>
                  <a:cxn ang="0">
                    <a:pos x="354" y="157"/>
                  </a:cxn>
                  <a:cxn ang="0">
                    <a:pos x="322" y="0"/>
                  </a:cxn>
                  <a:cxn ang="0">
                    <a:pos x="0" y="60"/>
                  </a:cxn>
                  <a:cxn ang="0">
                    <a:pos x="32" y="217"/>
                  </a:cxn>
                  <a:cxn ang="0">
                    <a:pos x="354" y="157"/>
                  </a:cxn>
                </a:cxnLst>
                <a:rect l="0" t="0" r="r" b="b"/>
                <a:pathLst>
                  <a:path w="355" h="218">
                    <a:moveTo>
                      <a:pt x="354" y="157"/>
                    </a:moveTo>
                    <a:lnTo>
                      <a:pt x="322" y="0"/>
                    </a:lnTo>
                    <a:lnTo>
                      <a:pt x="0" y="60"/>
                    </a:lnTo>
                    <a:lnTo>
                      <a:pt x="32" y="217"/>
                    </a:lnTo>
                    <a:lnTo>
                      <a:pt x="354" y="157"/>
                    </a:lnTo>
                  </a:path>
                </a:pathLst>
              </a:custGeom>
              <a:solidFill>
                <a:schemeClr val="tx1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39" name="Freeform 439"/>
              <p:cNvSpPr>
                <a:spLocks/>
              </p:cNvSpPr>
              <p:nvPr/>
            </p:nvSpPr>
            <p:spPr bwMode="auto">
              <a:xfrm>
                <a:off x="2350" y="1402"/>
                <a:ext cx="33" cy="41"/>
              </a:xfrm>
              <a:custGeom>
                <a:avLst/>
                <a:gdLst/>
                <a:ahLst/>
                <a:cxnLst>
                  <a:cxn ang="0">
                    <a:pos x="32" y="35"/>
                  </a:cxn>
                  <a:cxn ang="0">
                    <a:pos x="24" y="0"/>
                  </a:cxn>
                  <a:cxn ang="0">
                    <a:pos x="0" y="4"/>
                  </a:cxn>
                  <a:cxn ang="0">
                    <a:pos x="7" y="40"/>
                  </a:cxn>
                  <a:cxn ang="0">
                    <a:pos x="32" y="35"/>
                  </a:cxn>
                </a:cxnLst>
                <a:rect l="0" t="0" r="r" b="b"/>
                <a:pathLst>
                  <a:path w="33" h="41">
                    <a:moveTo>
                      <a:pt x="32" y="35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7" y="40"/>
                    </a:lnTo>
                    <a:lnTo>
                      <a:pt x="32" y="35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40" name="Freeform 440"/>
              <p:cNvSpPr>
                <a:spLocks/>
              </p:cNvSpPr>
              <p:nvPr/>
            </p:nvSpPr>
            <p:spPr bwMode="auto">
              <a:xfrm>
                <a:off x="2168" y="1473"/>
                <a:ext cx="132" cy="33"/>
              </a:xfrm>
              <a:custGeom>
                <a:avLst/>
                <a:gdLst/>
                <a:ahLst/>
                <a:cxnLst>
                  <a:cxn ang="0">
                    <a:pos x="131" y="8"/>
                  </a:cxn>
                  <a:cxn ang="0">
                    <a:pos x="129" y="0"/>
                  </a:cxn>
                  <a:cxn ang="0">
                    <a:pos x="0" y="23"/>
                  </a:cxn>
                  <a:cxn ang="0">
                    <a:pos x="1" y="32"/>
                  </a:cxn>
                  <a:cxn ang="0">
                    <a:pos x="131" y="8"/>
                  </a:cxn>
                </a:cxnLst>
                <a:rect l="0" t="0" r="r" b="b"/>
                <a:pathLst>
                  <a:path w="132" h="33">
                    <a:moveTo>
                      <a:pt x="131" y="8"/>
                    </a:moveTo>
                    <a:lnTo>
                      <a:pt x="129" y="0"/>
                    </a:lnTo>
                    <a:lnTo>
                      <a:pt x="0" y="23"/>
                    </a:lnTo>
                    <a:lnTo>
                      <a:pt x="1" y="32"/>
                    </a:lnTo>
                    <a:lnTo>
                      <a:pt x="131" y="8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41" name="Freeform 441"/>
              <p:cNvSpPr>
                <a:spLocks/>
              </p:cNvSpPr>
              <p:nvPr/>
            </p:nvSpPr>
            <p:spPr bwMode="auto">
              <a:xfrm>
                <a:off x="2171" y="1494"/>
                <a:ext cx="132" cy="33"/>
              </a:xfrm>
              <a:custGeom>
                <a:avLst/>
                <a:gdLst/>
                <a:ahLst/>
                <a:cxnLst>
                  <a:cxn ang="0">
                    <a:pos x="131" y="8"/>
                  </a:cxn>
                  <a:cxn ang="0">
                    <a:pos x="129" y="0"/>
                  </a:cxn>
                  <a:cxn ang="0">
                    <a:pos x="0" y="24"/>
                  </a:cxn>
                  <a:cxn ang="0">
                    <a:pos x="2" y="32"/>
                  </a:cxn>
                  <a:cxn ang="0">
                    <a:pos x="131" y="8"/>
                  </a:cxn>
                </a:cxnLst>
                <a:rect l="0" t="0" r="r" b="b"/>
                <a:pathLst>
                  <a:path w="132" h="33">
                    <a:moveTo>
                      <a:pt x="131" y="8"/>
                    </a:moveTo>
                    <a:lnTo>
                      <a:pt x="129" y="0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131" y="8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435642" name="Freeform 442"/>
              <p:cNvSpPr>
                <a:spLocks/>
              </p:cNvSpPr>
              <p:nvPr/>
            </p:nvSpPr>
            <p:spPr bwMode="auto">
              <a:xfrm>
                <a:off x="2175" y="1514"/>
                <a:ext cx="132" cy="34"/>
              </a:xfrm>
              <a:custGeom>
                <a:avLst/>
                <a:gdLst/>
                <a:ahLst/>
                <a:cxnLst>
                  <a:cxn ang="0">
                    <a:pos x="131" y="8"/>
                  </a:cxn>
                  <a:cxn ang="0">
                    <a:pos x="129" y="0"/>
                  </a:cxn>
                  <a:cxn ang="0">
                    <a:pos x="0" y="24"/>
                  </a:cxn>
                  <a:cxn ang="0">
                    <a:pos x="1" y="33"/>
                  </a:cxn>
                  <a:cxn ang="0">
                    <a:pos x="131" y="8"/>
                  </a:cxn>
                </a:cxnLst>
                <a:rect l="0" t="0" r="r" b="b"/>
                <a:pathLst>
                  <a:path w="132" h="34">
                    <a:moveTo>
                      <a:pt x="131" y="8"/>
                    </a:moveTo>
                    <a:lnTo>
                      <a:pt x="129" y="0"/>
                    </a:lnTo>
                    <a:lnTo>
                      <a:pt x="0" y="24"/>
                    </a:lnTo>
                    <a:lnTo>
                      <a:pt x="1" y="33"/>
                    </a:lnTo>
                    <a:lnTo>
                      <a:pt x="131" y="8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grpSp>
        <p:nvGrpSpPr>
          <p:cNvPr id="18" name="Group 443"/>
          <p:cNvGrpSpPr>
            <a:grpSpLocks/>
          </p:cNvGrpSpPr>
          <p:nvPr/>
        </p:nvGrpSpPr>
        <p:grpSpPr bwMode="auto">
          <a:xfrm>
            <a:off x="2565400" y="5754514"/>
            <a:ext cx="527050" cy="681037"/>
            <a:chOff x="1333" y="3260"/>
            <a:chExt cx="332" cy="429"/>
          </a:xfrm>
        </p:grpSpPr>
        <p:sp>
          <p:nvSpPr>
            <p:cNvPr id="435644" name="Freeform 444"/>
            <p:cNvSpPr>
              <a:spLocks/>
            </p:cNvSpPr>
            <p:nvPr/>
          </p:nvSpPr>
          <p:spPr bwMode="auto">
            <a:xfrm>
              <a:off x="1562" y="3489"/>
              <a:ext cx="103" cy="129"/>
            </a:xfrm>
            <a:custGeom>
              <a:avLst/>
              <a:gdLst/>
              <a:ahLst/>
              <a:cxnLst>
                <a:cxn ang="0">
                  <a:pos x="72" y="127"/>
                </a:cxn>
                <a:cxn ang="0">
                  <a:pos x="70" y="125"/>
                </a:cxn>
                <a:cxn ang="0">
                  <a:pos x="63" y="121"/>
                </a:cxn>
                <a:cxn ang="0">
                  <a:pos x="51" y="116"/>
                </a:cxn>
                <a:cxn ang="0">
                  <a:pos x="37" y="110"/>
                </a:cxn>
                <a:cxn ang="0">
                  <a:pos x="23" y="103"/>
                </a:cxn>
                <a:cxn ang="0">
                  <a:pos x="11" y="98"/>
                </a:cxn>
                <a:cxn ang="0">
                  <a:pos x="2" y="93"/>
                </a:cxn>
                <a:cxn ang="0">
                  <a:pos x="0" y="90"/>
                </a:cxn>
                <a:cxn ang="0">
                  <a:pos x="0" y="84"/>
                </a:cxn>
                <a:cxn ang="0">
                  <a:pos x="3" y="73"/>
                </a:cxn>
                <a:cxn ang="0">
                  <a:pos x="6" y="58"/>
                </a:cxn>
                <a:cxn ang="0">
                  <a:pos x="10" y="42"/>
                </a:cxn>
                <a:cxn ang="0">
                  <a:pos x="14" y="26"/>
                </a:cxn>
                <a:cxn ang="0">
                  <a:pos x="17" y="12"/>
                </a:cxn>
                <a:cxn ang="0">
                  <a:pos x="20" y="3"/>
                </a:cxn>
                <a:cxn ang="0">
                  <a:pos x="21" y="0"/>
                </a:cxn>
                <a:cxn ang="0">
                  <a:pos x="21" y="4"/>
                </a:cxn>
                <a:cxn ang="0">
                  <a:pos x="21" y="14"/>
                </a:cxn>
                <a:cxn ang="0">
                  <a:pos x="20" y="26"/>
                </a:cxn>
                <a:cxn ang="0">
                  <a:pos x="18" y="42"/>
                </a:cxn>
                <a:cxn ang="0">
                  <a:pos x="16" y="57"/>
                </a:cxn>
                <a:cxn ang="0">
                  <a:pos x="15" y="70"/>
                </a:cxn>
                <a:cxn ang="0">
                  <a:pos x="14" y="81"/>
                </a:cxn>
                <a:cxn ang="0">
                  <a:pos x="14" y="86"/>
                </a:cxn>
                <a:cxn ang="0">
                  <a:pos x="19" y="91"/>
                </a:cxn>
                <a:cxn ang="0">
                  <a:pos x="30" y="98"/>
                </a:cxn>
                <a:cxn ang="0">
                  <a:pos x="44" y="104"/>
                </a:cxn>
                <a:cxn ang="0">
                  <a:pos x="60" y="111"/>
                </a:cxn>
                <a:cxn ang="0">
                  <a:pos x="76" y="117"/>
                </a:cxn>
                <a:cxn ang="0">
                  <a:pos x="89" y="122"/>
                </a:cxn>
                <a:cxn ang="0">
                  <a:pos x="98" y="126"/>
                </a:cxn>
                <a:cxn ang="0">
                  <a:pos x="102" y="128"/>
                </a:cxn>
                <a:cxn ang="0">
                  <a:pos x="72" y="127"/>
                </a:cxn>
              </a:cxnLst>
              <a:rect l="0" t="0" r="r" b="b"/>
              <a:pathLst>
                <a:path w="103" h="129">
                  <a:moveTo>
                    <a:pt x="72" y="127"/>
                  </a:moveTo>
                  <a:lnTo>
                    <a:pt x="70" y="125"/>
                  </a:lnTo>
                  <a:lnTo>
                    <a:pt x="63" y="121"/>
                  </a:lnTo>
                  <a:lnTo>
                    <a:pt x="51" y="116"/>
                  </a:lnTo>
                  <a:lnTo>
                    <a:pt x="37" y="110"/>
                  </a:lnTo>
                  <a:lnTo>
                    <a:pt x="23" y="103"/>
                  </a:lnTo>
                  <a:lnTo>
                    <a:pt x="11" y="98"/>
                  </a:lnTo>
                  <a:lnTo>
                    <a:pt x="2" y="93"/>
                  </a:lnTo>
                  <a:lnTo>
                    <a:pt x="0" y="90"/>
                  </a:lnTo>
                  <a:lnTo>
                    <a:pt x="0" y="84"/>
                  </a:lnTo>
                  <a:lnTo>
                    <a:pt x="3" y="73"/>
                  </a:lnTo>
                  <a:lnTo>
                    <a:pt x="6" y="58"/>
                  </a:lnTo>
                  <a:lnTo>
                    <a:pt x="10" y="42"/>
                  </a:lnTo>
                  <a:lnTo>
                    <a:pt x="14" y="26"/>
                  </a:lnTo>
                  <a:lnTo>
                    <a:pt x="17" y="12"/>
                  </a:lnTo>
                  <a:lnTo>
                    <a:pt x="20" y="3"/>
                  </a:lnTo>
                  <a:lnTo>
                    <a:pt x="21" y="0"/>
                  </a:lnTo>
                  <a:lnTo>
                    <a:pt x="21" y="4"/>
                  </a:lnTo>
                  <a:lnTo>
                    <a:pt x="21" y="14"/>
                  </a:lnTo>
                  <a:lnTo>
                    <a:pt x="20" y="26"/>
                  </a:lnTo>
                  <a:lnTo>
                    <a:pt x="18" y="42"/>
                  </a:lnTo>
                  <a:lnTo>
                    <a:pt x="16" y="57"/>
                  </a:lnTo>
                  <a:lnTo>
                    <a:pt x="15" y="70"/>
                  </a:lnTo>
                  <a:lnTo>
                    <a:pt x="14" y="81"/>
                  </a:lnTo>
                  <a:lnTo>
                    <a:pt x="14" y="86"/>
                  </a:lnTo>
                  <a:lnTo>
                    <a:pt x="19" y="91"/>
                  </a:lnTo>
                  <a:lnTo>
                    <a:pt x="30" y="98"/>
                  </a:lnTo>
                  <a:lnTo>
                    <a:pt x="44" y="104"/>
                  </a:lnTo>
                  <a:lnTo>
                    <a:pt x="60" y="111"/>
                  </a:lnTo>
                  <a:lnTo>
                    <a:pt x="76" y="117"/>
                  </a:lnTo>
                  <a:lnTo>
                    <a:pt x="89" y="122"/>
                  </a:lnTo>
                  <a:lnTo>
                    <a:pt x="98" y="126"/>
                  </a:lnTo>
                  <a:lnTo>
                    <a:pt x="102" y="128"/>
                  </a:lnTo>
                  <a:lnTo>
                    <a:pt x="72" y="12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45" name="Freeform 445"/>
            <p:cNvSpPr>
              <a:spLocks/>
            </p:cNvSpPr>
            <p:nvPr/>
          </p:nvSpPr>
          <p:spPr bwMode="auto">
            <a:xfrm>
              <a:off x="1381" y="3527"/>
              <a:ext cx="240" cy="76"/>
            </a:xfrm>
            <a:custGeom>
              <a:avLst/>
              <a:gdLst/>
              <a:ahLst/>
              <a:cxnLst>
                <a:cxn ang="0">
                  <a:pos x="43" y="75"/>
                </a:cxn>
                <a:cxn ang="0">
                  <a:pos x="239" y="22"/>
                </a:cxn>
                <a:cxn ang="0">
                  <a:pos x="234" y="0"/>
                </a:cxn>
                <a:cxn ang="0">
                  <a:pos x="0" y="28"/>
                </a:cxn>
                <a:cxn ang="0">
                  <a:pos x="43" y="75"/>
                </a:cxn>
              </a:cxnLst>
              <a:rect l="0" t="0" r="r" b="b"/>
              <a:pathLst>
                <a:path w="240" h="76">
                  <a:moveTo>
                    <a:pt x="43" y="75"/>
                  </a:moveTo>
                  <a:lnTo>
                    <a:pt x="239" y="22"/>
                  </a:lnTo>
                  <a:lnTo>
                    <a:pt x="234" y="0"/>
                  </a:lnTo>
                  <a:lnTo>
                    <a:pt x="0" y="28"/>
                  </a:lnTo>
                  <a:lnTo>
                    <a:pt x="43" y="7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46" name="Freeform 446"/>
            <p:cNvSpPr>
              <a:spLocks/>
            </p:cNvSpPr>
            <p:nvPr/>
          </p:nvSpPr>
          <p:spPr bwMode="auto">
            <a:xfrm>
              <a:off x="1558" y="3428"/>
              <a:ext cx="64" cy="122"/>
            </a:xfrm>
            <a:custGeom>
              <a:avLst/>
              <a:gdLst/>
              <a:ahLst/>
              <a:cxnLst>
                <a:cxn ang="0">
                  <a:pos x="63" y="121"/>
                </a:cxn>
                <a:cxn ang="0">
                  <a:pos x="52" y="116"/>
                </a:cxn>
                <a:cxn ang="0">
                  <a:pos x="42" y="109"/>
                </a:cxn>
                <a:cxn ang="0">
                  <a:pos x="33" y="100"/>
                </a:cxn>
                <a:cxn ang="0">
                  <a:pos x="24" y="90"/>
                </a:cxn>
                <a:cxn ang="0">
                  <a:pos x="16" y="77"/>
                </a:cxn>
                <a:cxn ang="0">
                  <a:pos x="9" y="63"/>
                </a:cxn>
                <a:cxn ang="0">
                  <a:pos x="3" y="47"/>
                </a:cxn>
                <a:cxn ang="0">
                  <a:pos x="0" y="30"/>
                </a:cxn>
                <a:cxn ang="0">
                  <a:pos x="50" y="0"/>
                </a:cxn>
                <a:cxn ang="0">
                  <a:pos x="63" y="121"/>
                </a:cxn>
              </a:cxnLst>
              <a:rect l="0" t="0" r="r" b="b"/>
              <a:pathLst>
                <a:path w="64" h="122">
                  <a:moveTo>
                    <a:pt x="63" y="121"/>
                  </a:moveTo>
                  <a:lnTo>
                    <a:pt x="52" y="116"/>
                  </a:lnTo>
                  <a:lnTo>
                    <a:pt x="42" y="109"/>
                  </a:lnTo>
                  <a:lnTo>
                    <a:pt x="33" y="100"/>
                  </a:lnTo>
                  <a:lnTo>
                    <a:pt x="24" y="90"/>
                  </a:lnTo>
                  <a:lnTo>
                    <a:pt x="16" y="77"/>
                  </a:lnTo>
                  <a:lnTo>
                    <a:pt x="9" y="63"/>
                  </a:lnTo>
                  <a:lnTo>
                    <a:pt x="3" y="47"/>
                  </a:lnTo>
                  <a:lnTo>
                    <a:pt x="0" y="30"/>
                  </a:lnTo>
                  <a:lnTo>
                    <a:pt x="50" y="0"/>
                  </a:lnTo>
                  <a:lnTo>
                    <a:pt x="63" y="1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47" name="Freeform 447"/>
            <p:cNvSpPr>
              <a:spLocks/>
            </p:cNvSpPr>
            <p:nvPr/>
          </p:nvSpPr>
          <p:spPr bwMode="auto">
            <a:xfrm>
              <a:off x="1368" y="3342"/>
              <a:ext cx="266" cy="239"/>
            </a:xfrm>
            <a:custGeom>
              <a:avLst/>
              <a:gdLst/>
              <a:ahLst/>
              <a:cxnLst>
                <a:cxn ang="0">
                  <a:pos x="46" y="34"/>
                </a:cxn>
                <a:cxn ang="0">
                  <a:pos x="173" y="2"/>
                </a:cxn>
                <a:cxn ang="0">
                  <a:pos x="175" y="1"/>
                </a:cxn>
                <a:cxn ang="0">
                  <a:pos x="177" y="1"/>
                </a:cxn>
                <a:cxn ang="0">
                  <a:pos x="179" y="0"/>
                </a:cxn>
                <a:cxn ang="0">
                  <a:pos x="182" y="0"/>
                </a:cxn>
                <a:cxn ang="0">
                  <a:pos x="186" y="0"/>
                </a:cxn>
                <a:cxn ang="0">
                  <a:pos x="190" y="0"/>
                </a:cxn>
                <a:cxn ang="0">
                  <a:pos x="193" y="1"/>
                </a:cxn>
                <a:cxn ang="0">
                  <a:pos x="195" y="51"/>
                </a:cxn>
                <a:cxn ang="0">
                  <a:pos x="247" y="44"/>
                </a:cxn>
                <a:cxn ang="0">
                  <a:pos x="253" y="56"/>
                </a:cxn>
                <a:cxn ang="0">
                  <a:pos x="259" y="69"/>
                </a:cxn>
                <a:cxn ang="0">
                  <a:pos x="262" y="84"/>
                </a:cxn>
                <a:cxn ang="0">
                  <a:pos x="265" y="112"/>
                </a:cxn>
                <a:cxn ang="0">
                  <a:pos x="260" y="149"/>
                </a:cxn>
                <a:cxn ang="0">
                  <a:pos x="247" y="179"/>
                </a:cxn>
                <a:cxn ang="0">
                  <a:pos x="227" y="196"/>
                </a:cxn>
                <a:cxn ang="0">
                  <a:pos x="215" y="200"/>
                </a:cxn>
                <a:cxn ang="0">
                  <a:pos x="214" y="200"/>
                </a:cxn>
                <a:cxn ang="0">
                  <a:pos x="214" y="200"/>
                </a:cxn>
                <a:cxn ang="0">
                  <a:pos x="213" y="200"/>
                </a:cxn>
                <a:cxn ang="0">
                  <a:pos x="80" y="235"/>
                </a:cxn>
                <a:cxn ang="0">
                  <a:pos x="78" y="236"/>
                </a:cxn>
                <a:cxn ang="0">
                  <a:pos x="75" y="237"/>
                </a:cxn>
                <a:cxn ang="0">
                  <a:pos x="73" y="237"/>
                </a:cxn>
                <a:cxn ang="0">
                  <a:pos x="71" y="238"/>
                </a:cxn>
                <a:cxn ang="0">
                  <a:pos x="47" y="233"/>
                </a:cxn>
                <a:cxn ang="0">
                  <a:pos x="25" y="213"/>
                </a:cxn>
                <a:cxn ang="0">
                  <a:pos x="10" y="182"/>
                </a:cxn>
                <a:cxn ang="0">
                  <a:pos x="1" y="143"/>
                </a:cxn>
                <a:cxn ang="0">
                  <a:pos x="1" y="104"/>
                </a:cxn>
                <a:cxn ang="0">
                  <a:pos x="10" y="71"/>
                </a:cxn>
                <a:cxn ang="0">
                  <a:pos x="25" y="47"/>
                </a:cxn>
                <a:cxn ang="0">
                  <a:pos x="46" y="35"/>
                </a:cxn>
              </a:cxnLst>
              <a:rect l="0" t="0" r="r" b="b"/>
              <a:pathLst>
                <a:path w="266" h="239">
                  <a:moveTo>
                    <a:pt x="46" y="35"/>
                  </a:moveTo>
                  <a:lnTo>
                    <a:pt x="46" y="34"/>
                  </a:lnTo>
                  <a:lnTo>
                    <a:pt x="172" y="2"/>
                  </a:lnTo>
                  <a:lnTo>
                    <a:pt x="173" y="2"/>
                  </a:lnTo>
                  <a:lnTo>
                    <a:pt x="174" y="1"/>
                  </a:lnTo>
                  <a:lnTo>
                    <a:pt x="175" y="1"/>
                  </a:lnTo>
                  <a:lnTo>
                    <a:pt x="176" y="1"/>
                  </a:lnTo>
                  <a:lnTo>
                    <a:pt x="177" y="1"/>
                  </a:lnTo>
                  <a:lnTo>
                    <a:pt x="178" y="0"/>
                  </a:lnTo>
                  <a:lnTo>
                    <a:pt x="179" y="0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6" y="0"/>
                  </a:lnTo>
                  <a:lnTo>
                    <a:pt x="188" y="0"/>
                  </a:lnTo>
                  <a:lnTo>
                    <a:pt x="190" y="0"/>
                  </a:lnTo>
                  <a:lnTo>
                    <a:pt x="191" y="0"/>
                  </a:lnTo>
                  <a:lnTo>
                    <a:pt x="193" y="1"/>
                  </a:lnTo>
                  <a:lnTo>
                    <a:pt x="195" y="1"/>
                  </a:lnTo>
                  <a:lnTo>
                    <a:pt x="195" y="51"/>
                  </a:lnTo>
                  <a:lnTo>
                    <a:pt x="244" y="38"/>
                  </a:lnTo>
                  <a:lnTo>
                    <a:pt x="247" y="44"/>
                  </a:lnTo>
                  <a:lnTo>
                    <a:pt x="250" y="49"/>
                  </a:lnTo>
                  <a:lnTo>
                    <a:pt x="253" y="56"/>
                  </a:lnTo>
                  <a:lnTo>
                    <a:pt x="256" y="63"/>
                  </a:lnTo>
                  <a:lnTo>
                    <a:pt x="259" y="69"/>
                  </a:lnTo>
                  <a:lnTo>
                    <a:pt x="261" y="76"/>
                  </a:lnTo>
                  <a:lnTo>
                    <a:pt x="262" y="84"/>
                  </a:lnTo>
                  <a:lnTo>
                    <a:pt x="264" y="91"/>
                  </a:lnTo>
                  <a:lnTo>
                    <a:pt x="265" y="112"/>
                  </a:lnTo>
                  <a:lnTo>
                    <a:pt x="264" y="131"/>
                  </a:lnTo>
                  <a:lnTo>
                    <a:pt x="260" y="149"/>
                  </a:lnTo>
                  <a:lnTo>
                    <a:pt x="255" y="165"/>
                  </a:lnTo>
                  <a:lnTo>
                    <a:pt x="247" y="179"/>
                  </a:lnTo>
                  <a:lnTo>
                    <a:pt x="238" y="189"/>
                  </a:lnTo>
                  <a:lnTo>
                    <a:pt x="227" y="196"/>
                  </a:lnTo>
                  <a:lnTo>
                    <a:pt x="215" y="200"/>
                  </a:lnTo>
                  <a:lnTo>
                    <a:pt x="215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3" y="200"/>
                  </a:lnTo>
                  <a:lnTo>
                    <a:pt x="213" y="200"/>
                  </a:lnTo>
                  <a:lnTo>
                    <a:pt x="80" y="235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7" y="237"/>
                  </a:lnTo>
                  <a:lnTo>
                    <a:pt x="75" y="237"/>
                  </a:lnTo>
                  <a:lnTo>
                    <a:pt x="74" y="237"/>
                  </a:lnTo>
                  <a:lnTo>
                    <a:pt x="73" y="237"/>
                  </a:lnTo>
                  <a:lnTo>
                    <a:pt x="72" y="238"/>
                  </a:lnTo>
                  <a:lnTo>
                    <a:pt x="71" y="238"/>
                  </a:lnTo>
                  <a:lnTo>
                    <a:pt x="59" y="237"/>
                  </a:lnTo>
                  <a:lnTo>
                    <a:pt x="47" y="233"/>
                  </a:lnTo>
                  <a:lnTo>
                    <a:pt x="36" y="225"/>
                  </a:lnTo>
                  <a:lnTo>
                    <a:pt x="25" y="213"/>
                  </a:lnTo>
                  <a:lnTo>
                    <a:pt x="17" y="198"/>
                  </a:lnTo>
                  <a:lnTo>
                    <a:pt x="10" y="182"/>
                  </a:lnTo>
                  <a:lnTo>
                    <a:pt x="4" y="163"/>
                  </a:lnTo>
                  <a:lnTo>
                    <a:pt x="1" y="143"/>
                  </a:lnTo>
                  <a:lnTo>
                    <a:pt x="0" y="123"/>
                  </a:lnTo>
                  <a:lnTo>
                    <a:pt x="1" y="104"/>
                  </a:lnTo>
                  <a:lnTo>
                    <a:pt x="4" y="87"/>
                  </a:lnTo>
                  <a:lnTo>
                    <a:pt x="10" y="71"/>
                  </a:lnTo>
                  <a:lnTo>
                    <a:pt x="17" y="58"/>
                  </a:lnTo>
                  <a:lnTo>
                    <a:pt x="25" y="47"/>
                  </a:lnTo>
                  <a:lnTo>
                    <a:pt x="35" y="40"/>
                  </a:lnTo>
                  <a:lnTo>
                    <a:pt x="46" y="35"/>
                  </a:lnTo>
                </a:path>
              </a:pathLst>
            </a:custGeom>
            <a:solidFill>
              <a:srgbClr val="FDE3B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48" name="Freeform 448"/>
            <p:cNvSpPr>
              <a:spLocks/>
            </p:cNvSpPr>
            <p:nvPr/>
          </p:nvSpPr>
          <p:spPr bwMode="auto">
            <a:xfrm>
              <a:off x="1368" y="3377"/>
              <a:ext cx="121" cy="205"/>
            </a:xfrm>
            <a:custGeom>
              <a:avLst/>
              <a:gdLst/>
              <a:ahLst/>
              <a:cxnLst>
                <a:cxn ang="0">
                  <a:pos x="71" y="204"/>
                </a:cxn>
                <a:cxn ang="0">
                  <a:pos x="58" y="203"/>
                </a:cxn>
                <a:cxn ang="0">
                  <a:pos x="46" y="198"/>
                </a:cxn>
                <a:cxn ang="0">
                  <a:pos x="35" y="190"/>
                </a:cxn>
                <a:cxn ang="0">
                  <a:pos x="25" y="178"/>
                </a:cxn>
                <a:cxn ang="0">
                  <a:pos x="16" y="164"/>
                </a:cxn>
                <a:cxn ang="0">
                  <a:pos x="9" y="147"/>
                </a:cxn>
                <a:cxn ang="0">
                  <a:pos x="4" y="129"/>
                </a:cxn>
                <a:cxn ang="0">
                  <a:pos x="0" y="108"/>
                </a:cxn>
                <a:cxn ang="0">
                  <a:pos x="0" y="88"/>
                </a:cxn>
                <a:cxn ang="0">
                  <a:pos x="1" y="68"/>
                </a:cxn>
                <a:cxn ang="0">
                  <a:pos x="5" y="50"/>
                </a:cxn>
                <a:cxn ang="0">
                  <a:pos x="10" y="34"/>
                </a:cxn>
                <a:cxn ang="0">
                  <a:pos x="18" y="21"/>
                </a:cxn>
                <a:cxn ang="0">
                  <a:pos x="27" y="11"/>
                </a:cxn>
                <a:cxn ang="0">
                  <a:pos x="37" y="3"/>
                </a:cxn>
                <a:cxn ang="0">
                  <a:pos x="49" y="0"/>
                </a:cxn>
                <a:cxn ang="0">
                  <a:pos x="61" y="0"/>
                </a:cxn>
                <a:cxn ang="0">
                  <a:pos x="73" y="5"/>
                </a:cxn>
                <a:cxn ang="0">
                  <a:pos x="84" y="13"/>
                </a:cxn>
                <a:cxn ang="0">
                  <a:pos x="94" y="25"/>
                </a:cxn>
                <a:cxn ang="0">
                  <a:pos x="103" y="39"/>
                </a:cxn>
                <a:cxn ang="0">
                  <a:pos x="110" y="55"/>
                </a:cxn>
                <a:cxn ang="0">
                  <a:pos x="115" y="74"/>
                </a:cxn>
                <a:cxn ang="0">
                  <a:pos x="118" y="95"/>
                </a:cxn>
                <a:cxn ang="0">
                  <a:pos x="120" y="115"/>
                </a:cxn>
                <a:cxn ang="0">
                  <a:pos x="118" y="135"/>
                </a:cxn>
                <a:cxn ang="0">
                  <a:pos x="115" y="153"/>
                </a:cxn>
                <a:cxn ang="0">
                  <a:pos x="109" y="169"/>
                </a:cxn>
                <a:cxn ang="0">
                  <a:pos x="102" y="182"/>
                </a:cxn>
                <a:cxn ang="0">
                  <a:pos x="92" y="192"/>
                </a:cxn>
                <a:cxn ang="0">
                  <a:pos x="82" y="200"/>
                </a:cxn>
                <a:cxn ang="0">
                  <a:pos x="71" y="204"/>
                </a:cxn>
              </a:cxnLst>
              <a:rect l="0" t="0" r="r" b="b"/>
              <a:pathLst>
                <a:path w="121" h="205">
                  <a:moveTo>
                    <a:pt x="71" y="204"/>
                  </a:moveTo>
                  <a:lnTo>
                    <a:pt x="58" y="203"/>
                  </a:lnTo>
                  <a:lnTo>
                    <a:pt x="46" y="198"/>
                  </a:lnTo>
                  <a:lnTo>
                    <a:pt x="35" y="190"/>
                  </a:lnTo>
                  <a:lnTo>
                    <a:pt x="25" y="178"/>
                  </a:lnTo>
                  <a:lnTo>
                    <a:pt x="16" y="164"/>
                  </a:lnTo>
                  <a:lnTo>
                    <a:pt x="9" y="147"/>
                  </a:lnTo>
                  <a:lnTo>
                    <a:pt x="4" y="129"/>
                  </a:lnTo>
                  <a:lnTo>
                    <a:pt x="0" y="108"/>
                  </a:lnTo>
                  <a:lnTo>
                    <a:pt x="0" y="88"/>
                  </a:lnTo>
                  <a:lnTo>
                    <a:pt x="1" y="68"/>
                  </a:lnTo>
                  <a:lnTo>
                    <a:pt x="5" y="50"/>
                  </a:lnTo>
                  <a:lnTo>
                    <a:pt x="10" y="34"/>
                  </a:lnTo>
                  <a:lnTo>
                    <a:pt x="18" y="21"/>
                  </a:lnTo>
                  <a:lnTo>
                    <a:pt x="27" y="11"/>
                  </a:lnTo>
                  <a:lnTo>
                    <a:pt x="37" y="3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3" y="5"/>
                  </a:lnTo>
                  <a:lnTo>
                    <a:pt x="84" y="13"/>
                  </a:lnTo>
                  <a:lnTo>
                    <a:pt x="94" y="25"/>
                  </a:lnTo>
                  <a:lnTo>
                    <a:pt x="103" y="39"/>
                  </a:lnTo>
                  <a:lnTo>
                    <a:pt x="110" y="55"/>
                  </a:lnTo>
                  <a:lnTo>
                    <a:pt x="115" y="74"/>
                  </a:lnTo>
                  <a:lnTo>
                    <a:pt x="118" y="95"/>
                  </a:lnTo>
                  <a:lnTo>
                    <a:pt x="120" y="115"/>
                  </a:lnTo>
                  <a:lnTo>
                    <a:pt x="118" y="135"/>
                  </a:lnTo>
                  <a:lnTo>
                    <a:pt x="115" y="153"/>
                  </a:lnTo>
                  <a:lnTo>
                    <a:pt x="109" y="169"/>
                  </a:lnTo>
                  <a:lnTo>
                    <a:pt x="102" y="182"/>
                  </a:lnTo>
                  <a:lnTo>
                    <a:pt x="92" y="192"/>
                  </a:lnTo>
                  <a:lnTo>
                    <a:pt x="82" y="200"/>
                  </a:lnTo>
                  <a:lnTo>
                    <a:pt x="71" y="204"/>
                  </a:lnTo>
                </a:path>
              </a:pathLst>
            </a:custGeom>
            <a:solidFill>
              <a:srgbClr val="FCBC5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49" name="Freeform 449"/>
            <p:cNvSpPr>
              <a:spLocks/>
            </p:cNvSpPr>
            <p:nvPr/>
          </p:nvSpPr>
          <p:spPr bwMode="auto">
            <a:xfrm>
              <a:off x="1470" y="3523"/>
              <a:ext cx="143" cy="42"/>
            </a:xfrm>
            <a:custGeom>
              <a:avLst/>
              <a:gdLst/>
              <a:ahLst/>
              <a:cxnLst>
                <a:cxn ang="0">
                  <a:pos x="134" y="8"/>
                </a:cxn>
                <a:cxn ang="0">
                  <a:pos x="0" y="41"/>
                </a:cxn>
                <a:cxn ang="0">
                  <a:pos x="4" y="36"/>
                </a:cxn>
                <a:cxn ang="0">
                  <a:pos x="142" y="0"/>
                </a:cxn>
                <a:cxn ang="0">
                  <a:pos x="134" y="8"/>
                </a:cxn>
              </a:cxnLst>
              <a:rect l="0" t="0" r="r" b="b"/>
              <a:pathLst>
                <a:path w="143" h="42">
                  <a:moveTo>
                    <a:pt x="134" y="8"/>
                  </a:moveTo>
                  <a:lnTo>
                    <a:pt x="0" y="41"/>
                  </a:lnTo>
                  <a:lnTo>
                    <a:pt x="4" y="36"/>
                  </a:lnTo>
                  <a:lnTo>
                    <a:pt x="142" y="0"/>
                  </a:lnTo>
                  <a:lnTo>
                    <a:pt x="134" y="8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50" name="Freeform 450"/>
            <p:cNvSpPr>
              <a:spLocks/>
            </p:cNvSpPr>
            <p:nvPr/>
          </p:nvSpPr>
          <p:spPr bwMode="auto">
            <a:xfrm>
              <a:off x="1483" y="3498"/>
              <a:ext cx="143" cy="48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133" y="11"/>
                </a:cxn>
                <a:cxn ang="0">
                  <a:pos x="142" y="0"/>
                </a:cxn>
                <a:cxn ang="0">
                  <a:pos x="5" y="35"/>
                </a:cxn>
                <a:cxn ang="0">
                  <a:pos x="0" y="47"/>
                </a:cxn>
              </a:cxnLst>
              <a:rect l="0" t="0" r="r" b="b"/>
              <a:pathLst>
                <a:path w="143" h="48">
                  <a:moveTo>
                    <a:pt x="0" y="47"/>
                  </a:moveTo>
                  <a:lnTo>
                    <a:pt x="133" y="11"/>
                  </a:lnTo>
                  <a:lnTo>
                    <a:pt x="142" y="0"/>
                  </a:lnTo>
                  <a:lnTo>
                    <a:pt x="5" y="35"/>
                  </a:lnTo>
                  <a:lnTo>
                    <a:pt x="0" y="47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51" name="Freeform 451"/>
            <p:cNvSpPr>
              <a:spLocks/>
            </p:cNvSpPr>
            <p:nvPr/>
          </p:nvSpPr>
          <p:spPr bwMode="auto">
            <a:xfrm>
              <a:off x="1492" y="3466"/>
              <a:ext cx="138" cy="5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34" y="21"/>
                </a:cxn>
                <a:cxn ang="0">
                  <a:pos x="134" y="20"/>
                </a:cxn>
                <a:cxn ang="0">
                  <a:pos x="134" y="19"/>
                </a:cxn>
                <a:cxn ang="0">
                  <a:pos x="135" y="16"/>
                </a:cxn>
                <a:cxn ang="0">
                  <a:pos x="135" y="14"/>
                </a:cxn>
                <a:cxn ang="0">
                  <a:pos x="135" y="11"/>
                </a:cxn>
                <a:cxn ang="0">
                  <a:pos x="136" y="8"/>
                </a:cxn>
                <a:cxn ang="0">
                  <a:pos x="136" y="5"/>
                </a:cxn>
                <a:cxn ang="0">
                  <a:pos x="137" y="3"/>
                </a:cxn>
                <a:cxn ang="0">
                  <a:pos x="137" y="1"/>
                </a:cxn>
                <a:cxn ang="0">
                  <a:pos x="137" y="1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3" y="32"/>
                </a:cxn>
                <a:cxn ang="0">
                  <a:pos x="1" y="51"/>
                </a:cxn>
                <a:cxn ang="0">
                  <a:pos x="0" y="54"/>
                </a:cxn>
              </a:cxnLst>
              <a:rect l="0" t="0" r="r" b="b"/>
              <a:pathLst>
                <a:path w="138" h="55">
                  <a:moveTo>
                    <a:pt x="0" y="54"/>
                  </a:moveTo>
                  <a:lnTo>
                    <a:pt x="134" y="21"/>
                  </a:lnTo>
                  <a:lnTo>
                    <a:pt x="134" y="20"/>
                  </a:lnTo>
                  <a:lnTo>
                    <a:pt x="134" y="19"/>
                  </a:lnTo>
                  <a:lnTo>
                    <a:pt x="135" y="16"/>
                  </a:lnTo>
                  <a:lnTo>
                    <a:pt x="135" y="14"/>
                  </a:lnTo>
                  <a:lnTo>
                    <a:pt x="135" y="11"/>
                  </a:lnTo>
                  <a:lnTo>
                    <a:pt x="136" y="8"/>
                  </a:lnTo>
                  <a:lnTo>
                    <a:pt x="136" y="5"/>
                  </a:lnTo>
                  <a:lnTo>
                    <a:pt x="137" y="3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3" y="32"/>
                  </a:lnTo>
                  <a:lnTo>
                    <a:pt x="1" y="51"/>
                  </a:lnTo>
                  <a:lnTo>
                    <a:pt x="0" y="54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52" name="Freeform 452"/>
            <p:cNvSpPr>
              <a:spLocks/>
            </p:cNvSpPr>
            <p:nvPr/>
          </p:nvSpPr>
          <p:spPr bwMode="auto">
            <a:xfrm>
              <a:off x="1493" y="3430"/>
              <a:ext cx="138" cy="60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136" y="25"/>
                </a:cxn>
                <a:cxn ang="0">
                  <a:pos x="136" y="25"/>
                </a:cxn>
                <a:cxn ang="0">
                  <a:pos x="137" y="24"/>
                </a:cxn>
                <a:cxn ang="0">
                  <a:pos x="137" y="24"/>
                </a:cxn>
                <a:cxn ang="0">
                  <a:pos x="137" y="22"/>
                </a:cxn>
                <a:cxn ang="0">
                  <a:pos x="137" y="21"/>
                </a:cxn>
                <a:cxn ang="0">
                  <a:pos x="137" y="18"/>
                </a:cxn>
                <a:cxn ang="0">
                  <a:pos x="136" y="14"/>
                </a:cxn>
                <a:cxn ang="0">
                  <a:pos x="136" y="10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5" y="3"/>
                </a:cxn>
                <a:cxn ang="0">
                  <a:pos x="135" y="2"/>
                </a:cxn>
                <a:cxn ang="0">
                  <a:pos x="135" y="1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0" y="32"/>
                </a:cxn>
                <a:cxn ang="0">
                  <a:pos x="1" y="46"/>
                </a:cxn>
                <a:cxn ang="0">
                  <a:pos x="1" y="59"/>
                </a:cxn>
              </a:cxnLst>
              <a:rect l="0" t="0" r="r" b="b"/>
              <a:pathLst>
                <a:path w="138" h="60">
                  <a:moveTo>
                    <a:pt x="1" y="59"/>
                  </a:moveTo>
                  <a:lnTo>
                    <a:pt x="136" y="25"/>
                  </a:lnTo>
                  <a:lnTo>
                    <a:pt x="136" y="25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37" y="21"/>
                  </a:lnTo>
                  <a:lnTo>
                    <a:pt x="137" y="18"/>
                  </a:lnTo>
                  <a:lnTo>
                    <a:pt x="136" y="14"/>
                  </a:lnTo>
                  <a:lnTo>
                    <a:pt x="136" y="10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5" y="3"/>
                  </a:lnTo>
                  <a:lnTo>
                    <a:pt x="135" y="2"/>
                  </a:lnTo>
                  <a:lnTo>
                    <a:pt x="135" y="1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0" y="32"/>
                  </a:lnTo>
                  <a:lnTo>
                    <a:pt x="1" y="46"/>
                  </a:lnTo>
                  <a:lnTo>
                    <a:pt x="1" y="59"/>
                  </a:lnTo>
                </a:path>
              </a:pathLst>
            </a:custGeom>
            <a:solidFill>
              <a:srgbClr val="FCBC5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53" name="Freeform 453"/>
            <p:cNvSpPr>
              <a:spLocks/>
            </p:cNvSpPr>
            <p:nvPr/>
          </p:nvSpPr>
          <p:spPr bwMode="auto">
            <a:xfrm>
              <a:off x="1481" y="3385"/>
              <a:ext cx="143" cy="64"/>
            </a:xfrm>
            <a:custGeom>
              <a:avLst/>
              <a:gdLst/>
              <a:ahLst/>
              <a:cxnLst>
                <a:cxn ang="0">
                  <a:pos x="9" y="63"/>
                </a:cxn>
                <a:cxn ang="0">
                  <a:pos x="142" y="28"/>
                </a:cxn>
                <a:cxn ang="0">
                  <a:pos x="142" y="27"/>
                </a:cxn>
                <a:cxn ang="0">
                  <a:pos x="141" y="26"/>
                </a:cxn>
                <a:cxn ang="0">
                  <a:pos x="141" y="23"/>
                </a:cxn>
                <a:cxn ang="0">
                  <a:pos x="139" y="20"/>
                </a:cxn>
                <a:cxn ang="0">
                  <a:pos x="138" y="17"/>
                </a:cxn>
                <a:cxn ang="0">
                  <a:pos x="137" y="13"/>
                </a:cxn>
                <a:cxn ang="0">
                  <a:pos x="136" y="10"/>
                </a:cxn>
                <a:cxn ang="0">
                  <a:pos x="134" y="8"/>
                </a:cxn>
                <a:cxn ang="0">
                  <a:pos x="131" y="4"/>
                </a:cxn>
                <a:cxn ang="0">
                  <a:pos x="129" y="3"/>
                </a:cxn>
                <a:cxn ang="0">
                  <a:pos x="128" y="1"/>
                </a:cxn>
                <a:cxn ang="0">
                  <a:pos x="128" y="1"/>
                </a:cxn>
                <a:cxn ang="0">
                  <a:pos x="127" y="0"/>
                </a:cxn>
                <a:cxn ang="0">
                  <a:pos x="127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1" y="38"/>
                </a:cxn>
                <a:cxn ang="0">
                  <a:pos x="1" y="40"/>
                </a:cxn>
                <a:cxn ang="0">
                  <a:pos x="2" y="42"/>
                </a:cxn>
                <a:cxn ang="0">
                  <a:pos x="3" y="45"/>
                </a:cxn>
                <a:cxn ang="0">
                  <a:pos x="4" y="47"/>
                </a:cxn>
                <a:cxn ang="0">
                  <a:pos x="5" y="49"/>
                </a:cxn>
                <a:cxn ang="0">
                  <a:pos x="6" y="51"/>
                </a:cxn>
                <a:cxn ang="0">
                  <a:pos x="6" y="53"/>
                </a:cxn>
                <a:cxn ang="0">
                  <a:pos x="7" y="55"/>
                </a:cxn>
                <a:cxn ang="0">
                  <a:pos x="8" y="57"/>
                </a:cxn>
                <a:cxn ang="0">
                  <a:pos x="8" y="59"/>
                </a:cxn>
                <a:cxn ang="0">
                  <a:pos x="8" y="61"/>
                </a:cxn>
                <a:cxn ang="0">
                  <a:pos x="8" y="62"/>
                </a:cxn>
                <a:cxn ang="0">
                  <a:pos x="9" y="63"/>
                </a:cxn>
              </a:cxnLst>
              <a:rect l="0" t="0" r="r" b="b"/>
              <a:pathLst>
                <a:path w="143" h="64">
                  <a:moveTo>
                    <a:pt x="9" y="63"/>
                  </a:moveTo>
                  <a:lnTo>
                    <a:pt x="142" y="28"/>
                  </a:lnTo>
                  <a:lnTo>
                    <a:pt x="142" y="27"/>
                  </a:lnTo>
                  <a:lnTo>
                    <a:pt x="141" y="26"/>
                  </a:lnTo>
                  <a:lnTo>
                    <a:pt x="141" y="23"/>
                  </a:lnTo>
                  <a:lnTo>
                    <a:pt x="139" y="20"/>
                  </a:lnTo>
                  <a:lnTo>
                    <a:pt x="138" y="17"/>
                  </a:lnTo>
                  <a:lnTo>
                    <a:pt x="137" y="13"/>
                  </a:lnTo>
                  <a:lnTo>
                    <a:pt x="136" y="10"/>
                  </a:lnTo>
                  <a:lnTo>
                    <a:pt x="134" y="8"/>
                  </a:lnTo>
                  <a:lnTo>
                    <a:pt x="131" y="4"/>
                  </a:lnTo>
                  <a:lnTo>
                    <a:pt x="129" y="3"/>
                  </a:lnTo>
                  <a:lnTo>
                    <a:pt x="128" y="1"/>
                  </a:lnTo>
                  <a:lnTo>
                    <a:pt x="128" y="1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1" y="40"/>
                  </a:lnTo>
                  <a:lnTo>
                    <a:pt x="2" y="42"/>
                  </a:lnTo>
                  <a:lnTo>
                    <a:pt x="3" y="45"/>
                  </a:lnTo>
                  <a:lnTo>
                    <a:pt x="4" y="47"/>
                  </a:lnTo>
                  <a:lnTo>
                    <a:pt x="5" y="49"/>
                  </a:lnTo>
                  <a:lnTo>
                    <a:pt x="6" y="51"/>
                  </a:lnTo>
                  <a:lnTo>
                    <a:pt x="6" y="53"/>
                  </a:lnTo>
                  <a:lnTo>
                    <a:pt x="7" y="55"/>
                  </a:lnTo>
                  <a:lnTo>
                    <a:pt x="8" y="57"/>
                  </a:lnTo>
                  <a:lnTo>
                    <a:pt x="8" y="59"/>
                  </a:lnTo>
                  <a:lnTo>
                    <a:pt x="8" y="61"/>
                  </a:lnTo>
                  <a:lnTo>
                    <a:pt x="8" y="62"/>
                  </a:lnTo>
                  <a:lnTo>
                    <a:pt x="9" y="63"/>
                  </a:lnTo>
                </a:path>
              </a:pathLst>
            </a:custGeom>
            <a:solidFill>
              <a:srgbClr val="FCBC5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54" name="Freeform 454"/>
            <p:cNvSpPr>
              <a:spLocks/>
            </p:cNvSpPr>
            <p:nvPr/>
          </p:nvSpPr>
          <p:spPr bwMode="auto">
            <a:xfrm>
              <a:off x="1442" y="3525"/>
              <a:ext cx="28" cy="38"/>
            </a:xfrm>
            <a:custGeom>
              <a:avLst/>
              <a:gdLst/>
              <a:ahLst/>
              <a:cxnLst>
                <a:cxn ang="0">
                  <a:pos x="24" y="37"/>
                </a:cxn>
                <a:cxn ang="0">
                  <a:pos x="0" y="0"/>
                </a:cxn>
                <a:cxn ang="0">
                  <a:pos x="27" y="31"/>
                </a:cxn>
                <a:cxn ang="0">
                  <a:pos x="24" y="37"/>
                </a:cxn>
              </a:cxnLst>
              <a:rect l="0" t="0" r="r" b="b"/>
              <a:pathLst>
                <a:path w="28" h="38">
                  <a:moveTo>
                    <a:pt x="24" y="37"/>
                  </a:moveTo>
                  <a:lnTo>
                    <a:pt x="0" y="0"/>
                  </a:lnTo>
                  <a:lnTo>
                    <a:pt x="27" y="31"/>
                  </a:lnTo>
                  <a:lnTo>
                    <a:pt x="24" y="37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55" name="Freeform 455"/>
            <p:cNvSpPr>
              <a:spLocks/>
            </p:cNvSpPr>
            <p:nvPr/>
          </p:nvSpPr>
          <p:spPr bwMode="auto">
            <a:xfrm>
              <a:off x="1453" y="3495"/>
              <a:ext cx="33" cy="37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7" y="36"/>
                </a:cxn>
                <a:cxn ang="0">
                  <a:pos x="27" y="35"/>
                </a:cxn>
                <a:cxn ang="0">
                  <a:pos x="27" y="34"/>
                </a:cxn>
                <a:cxn ang="0">
                  <a:pos x="28" y="31"/>
                </a:cxn>
                <a:cxn ang="0">
                  <a:pos x="29" y="29"/>
                </a:cxn>
                <a:cxn ang="0">
                  <a:pos x="30" y="25"/>
                </a:cxn>
                <a:cxn ang="0">
                  <a:pos x="31" y="21"/>
                </a:cxn>
                <a:cxn ang="0">
                  <a:pos x="32" y="17"/>
                </a:cxn>
                <a:cxn ang="0">
                  <a:pos x="32" y="12"/>
                </a:cxn>
                <a:cxn ang="0">
                  <a:pos x="32" y="8"/>
                </a:cxn>
                <a:cxn ang="0">
                  <a:pos x="32" y="5"/>
                </a:cxn>
                <a:cxn ang="0">
                  <a:pos x="32" y="3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3" y="8"/>
                </a:cxn>
                <a:cxn ang="0">
                  <a:pos x="3" y="10"/>
                </a:cxn>
                <a:cxn ang="0">
                  <a:pos x="2" y="11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1"/>
                </a:cxn>
              </a:cxnLst>
              <a:rect l="0" t="0" r="r" b="b"/>
              <a:pathLst>
                <a:path w="33" h="37">
                  <a:moveTo>
                    <a:pt x="0" y="21"/>
                  </a:moveTo>
                  <a:lnTo>
                    <a:pt x="27" y="36"/>
                  </a:lnTo>
                  <a:lnTo>
                    <a:pt x="27" y="35"/>
                  </a:lnTo>
                  <a:lnTo>
                    <a:pt x="27" y="34"/>
                  </a:lnTo>
                  <a:lnTo>
                    <a:pt x="28" y="31"/>
                  </a:lnTo>
                  <a:lnTo>
                    <a:pt x="29" y="29"/>
                  </a:lnTo>
                  <a:lnTo>
                    <a:pt x="30" y="25"/>
                  </a:lnTo>
                  <a:lnTo>
                    <a:pt x="31" y="21"/>
                  </a:lnTo>
                  <a:lnTo>
                    <a:pt x="32" y="17"/>
                  </a:lnTo>
                  <a:lnTo>
                    <a:pt x="32" y="12"/>
                  </a:lnTo>
                  <a:lnTo>
                    <a:pt x="32" y="8"/>
                  </a:lnTo>
                  <a:lnTo>
                    <a:pt x="32" y="5"/>
                  </a:lnTo>
                  <a:lnTo>
                    <a:pt x="32" y="3"/>
                  </a:lnTo>
                  <a:lnTo>
                    <a:pt x="32" y="1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4" y="7"/>
                  </a:lnTo>
                  <a:lnTo>
                    <a:pt x="3" y="8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1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1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56" name="Freeform 456"/>
            <p:cNvSpPr>
              <a:spLocks/>
            </p:cNvSpPr>
            <p:nvPr/>
          </p:nvSpPr>
          <p:spPr bwMode="auto">
            <a:xfrm>
              <a:off x="1449" y="3424"/>
              <a:ext cx="36" cy="58"/>
            </a:xfrm>
            <a:custGeom>
              <a:avLst/>
              <a:gdLst/>
              <a:ahLst/>
              <a:cxnLst>
                <a:cxn ang="0">
                  <a:pos x="9" y="57"/>
                </a:cxn>
                <a:cxn ang="0">
                  <a:pos x="35" y="51"/>
                </a:cxn>
                <a:cxn ang="0">
                  <a:pos x="35" y="50"/>
                </a:cxn>
                <a:cxn ang="0">
                  <a:pos x="34" y="48"/>
                </a:cxn>
                <a:cxn ang="0">
                  <a:pos x="34" y="44"/>
                </a:cxn>
                <a:cxn ang="0">
                  <a:pos x="34" y="40"/>
                </a:cxn>
                <a:cxn ang="0">
                  <a:pos x="33" y="34"/>
                </a:cxn>
                <a:cxn ang="0">
                  <a:pos x="32" y="28"/>
                </a:cxn>
                <a:cxn ang="0">
                  <a:pos x="30" y="22"/>
                </a:cxn>
                <a:cxn ang="0">
                  <a:pos x="27" y="15"/>
                </a:cxn>
                <a:cxn ang="0">
                  <a:pos x="25" y="9"/>
                </a:cxn>
                <a:cxn ang="0">
                  <a:pos x="23" y="5"/>
                </a:cxn>
                <a:cxn ang="0">
                  <a:pos x="22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0" y="21"/>
                </a:cxn>
                <a:cxn ang="0">
                  <a:pos x="0" y="22"/>
                </a:cxn>
                <a:cxn ang="0">
                  <a:pos x="1" y="23"/>
                </a:cxn>
                <a:cxn ang="0">
                  <a:pos x="2" y="25"/>
                </a:cxn>
                <a:cxn ang="0">
                  <a:pos x="3" y="28"/>
                </a:cxn>
                <a:cxn ang="0">
                  <a:pos x="4" y="30"/>
                </a:cxn>
                <a:cxn ang="0">
                  <a:pos x="6" y="33"/>
                </a:cxn>
                <a:cxn ang="0">
                  <a:pos x="6" y="35"/>
                </a:cxn>
                <a:cxn ang="0">
                  <a:pos x="7" y="37"/>
                </a:cxn>
                <a:cxn ang="0">
                  <a:pos x="7" y="39"/>
                </a:cxn>
                <a:cxn ang="0">
                  <a:pos x="8" y="42"/>
                </a:cxn>
                <a:cxn ang="0">
                  <a:pos x="8" y="45"/>
                </a:cxn>
                <a:cxn ang="0">
                  <a:pos x="8" y="48"/>
                </a:cxn>
                <a:cxn ang="0">
                  <a:pos x="9" y="51"/>
                </a:cxn>
                <a:cxn ang="0">
                  <a:pos x="9" y="54"/>
                </a:cxn>
                <a:cxn ang="0">
                  <a:pos x="9" y="56"/>
                </a:cxn>
                <a:cxn ang="0">
                  <a:pos x="9" y="57"/>
                </a:cxn>
              </a:cxnLst>
              <a:rect l="0" t="0" r="r" b="b"/>
              <a:pathLst>
                <a:path w="36" h="58">
                  <a:moveTo>
                    <a:pt x="9" y="57"/>
                  </a:moveTo>
                  <a:lnTo>
                    <a:pt x="35" y="51"/>
                  </a:lnTo>
                  <a:lnTo>
                    <a:pt x="35" y="50"/>
                  </a:lnTo>
                  <a:lnTo>
                    <a:pt x="34" y="48"/>
                  </a:lnTo>
                  <a:lnTo>
                    <a:pt x="34" y="44"/>
                  </a:lnTo>
                  <a:lnTo>
                    <a:pt x="34" y="40"/>
                  </a:lnTo>
                  <a:lnTo>
                    <a:pt x="33" y="34"/>
                  </a:lnTo>
                  <a:lnTo>
                    <a:pt x="32" y="28"/>
                  </a:lnTo>
                  <a:lnTo>
                    <a:pt x="30" y="22"/>
                  </a:lnTo>
                  <a:lnTo>
                    <a:pt x="27" y="15"/>
                  </a:lnTo>
                  <a:lnTo>
                    <a:pt x="25" y="9"/>
                  </a:lnTo>
                  <a:lnTo>
                    <a:pt x="23" y="5"/>
                  </a:lnTo>
                  <a:lnTo>
                    <a:pt x="22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1" y="23"/>
                  </a:lnTo>
                  <a:lnTo>
                    <a:pt x="2" y="25"/>
                  </a:lnTo>
                  <a:lnTo>
                    <a:pt x="3" y="28"/>
                  </a:lnTo>
                  <a:lnTo>
                    <a:pt x="4" y="30"/>
                  </a:lnTo>
                  <a:lnTo>
                    <a:pt x="6" y="33"/>
                  </a:lnTo>
                  <a:lnTo>
                    <a:pt x="6" y="35"/>
                  </a:lnTo>
                  <a:lnTo>
                    <a:pt x="7" y="37"/>
                  </a:lnTo>
                  <a:lnTo>
                    <a:pt x="7" y="39"/>
                  </a:lnTo>
                  <a:lnTo>
                    <a:pt x="8" y="42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9" y="51"/>
                  </a:lnTo>
                  <a:lnTo>
                    <a:pt x="9" y="54"/>
                  </a:lnTo>
                  <a:lnTo>
                    <a:pt x="9" y="56"/>
                  </a:lnTo>
                  <a:lnTo>
                    <a:pt x="9" y="57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57" name="Freeform 457"/>
            <p:cNvSpPr>
              <a:spLocks/>
            </p:cNvSpPr>
            <p:nvPr/>
          </p:nvSpPr>
          <p:spPr bwMode="auto">
            <a:xfrm>
              <a:off x="1369" y="3461"/>
              <a:ext cx="17" cy="29"/>
            </a:xfrm>
            <a:custGeom>
              <a:avLst/>
              <a:gdLst/>
              <a:ahLst/>
              <a:cxnLst>
                <a:cxn ang="0">
                  <a:pos x="15" y="25"/>
                </a:cxn>
                <a:cxn ang="0">
                  <a:pos x="3" y="28"/>
                </a:cxn>
                <a:cxn ang="0">
                  <a:pos x="3" y="27"/>
                </a:cxn>
                <a:cxn ang="0">
                  <a:pos x="2" y="24"/>
                </a:cxn>
                <a:cxn ang="0">
                  <a:pos x="1" y="20"/>
                </a:cxn>
                <a:cxn ang="0">
                  <a:pos x="1" y="16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5"/>
                </a:cxn>
                <a:cxn ang="0">
                  <a:pos x="15" y="6"/>
                </a:cxn>
                <a:cxn ang="0">
                  <a:pos x="15" y="7"/>
                </a:cxn>
                <a:cxn ang="0">
                  <a:pos x="15" y="8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5"/>
                </a:cxn>
                <a:cxn ang="0">
                  <a:pos x="14" y="18"/>
                </a:cxn>
                <a:cxn ang="0">
                  <a:pos x="15" y="19"/>
                </a:cxn>
                <a:cxn ang="0">
                  <a:pos x="15" y="21"/>
                </a:cxn>
                <a:cxn ang="0">
                  <a:pos x="15" y="23"/>
                </a:cxn>
                <a:cxn ang="0">
                  <a:pos x="15" y="24"/>
                </a:cxn>
                <a:cxn ang="0">
                  <a:pos x="15" y="25"/>
                </a:cxn>
              </a:cxnLst>
              <a:rect l="0" t="0" r="r" b="b"/>
              <a:pathLst>
                <a:path w="17" h="29">
                  <a:moveTo>
                    <a:pt x="15" y="25"/>
                  </a:moveTo>
                  <a:lnTo>
                    <a:pt x="3" y="28"/>
                  </a:lnTo>
                  <a:lnTo>
                    <a:pt x="3" y="27"/>
                  </a:lnTo>
                  <a:lnTo>
                    <a:pt x="2" y="24"/>
                  </a:lnTo>
                  <a:lnTo>
                    <a:pt x="1" y="20"/>
                  </a:lnTo>
                  <a:lnTo>
                    <a:pt x="1" y="16"/>
                  </a:lnTo>
                  <a:lnTo>
                    <a:pt x="0" y="11"/>
                  </a:lnTo>
                  <a:lnTo>
                    <a:pt x="0" y="7"/>
                  </a:lnTo>
                  <a:lnTo>
                    <a:pt x="1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5"/>
                  </a:lnTo>
                  <a:lnTo>
                    <a:pt x="14" y="18"/>
                  </a:lnTo>
                  <a:lnTo>
                    <a:pt x="15" y="19"/>
                  </a:lnTo>
                  <a:lnTo>
                    <a:pt x="15" y="21"/>
                  </a:lnTo>
                  <a:lnTo>
                    <a:pt x="15" y="23"/>
                  </a:lnTo>
                  <a:lnTo>
                    <a:pt x="15" y="24"/>
                  </a:lnTo>
                  <a:lnTo>
                    <a:pt x="15" y="25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58" name="Freeform 458"/>
            <p:cNvSpPr>
              <a:spLocks/>
            </p:cNvSpPr>
            <p:nvPr/>
          </p:nvSpPr>
          <p:spPr bwMode="auto">
            <a:xfrm>
              <a:off x="1373" y="3413"/>
              <a:ext cx="25" cy="3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28"/>
                </a:cxn>
                <a:cxn ang="0">
                  <a:pos x="0" y="27"/>
                </a:cxn>
                <a:cxn ang="0">
                  <a:pos x="0" y="25"/>
                </a:cxn>
                <a:cxn ang="0">
                  <a:pos x="1" y="21"/>
                </a:cxn>
                <a:cxn ang="0">
                  <a:pos x="1" y="18"/>
                </a:cxn>
                <a:cxn ang="0">
                  <a:pos x="2" y="16"/>
                </a:cxn>
                <a:cxn ang="0">
                  <a:pos x="3" y="13"/>
                </a:cxn>
                <a:cxn ang="0">
                  <a:pos x="3" y="10"/>
                </a:cxn>
                <a:cxn ang="0">
                  <a:pos x="5" y="8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7" y="3"/>
                </a:cxn>
                <a:cxn ang="0">
                  <a:pos x="8" y="2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24" y="21"/>
                </a:cxn>
                <a:cxn ang="0">
                  <a:pos x="23" y="21"/>
                </a:cxn>
                <a:cxn ang="0">
                  <a:pos x="22" y="23"/>
                </a:cxn>
                <a:cxn ang="0">
                  <a:pos x="21" y="25"/>
                </a:cxn>
                <a:cxn ang="0">
                  <a:pos x="19" y="28"/>
                </a:cxn>
                <a:cxn ang="0">
                  <a:pos x="17" y="30"/>
                </a:cxn>
                <a:cxn ang="0">
                  <a:pos x="16" y="33"/>
                </a:cxn>
                <a:cxn ang="0">
                  <a:pos x="14" y="35"/>
                </a:cxn>
                <a:cxn ang="0">
                  <a:pos x="14" y="36"/>
                </a:cxn>
                <a:cxn ang="0">
                  <a:pos x="14" y="37"/>
                </a:cxn>
                <a:cxn ang="0">
                  <a:pos x="13" y="37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0" y="29"/>
                </a:cxn>
              </a:cxnLst>
              <a:rect l="0" t="0" r="r" b="b"/>
              <a:pathLst>
                <a:path w="25" h="39">
                  <a:moveTo>
                    <a:pt x="0" y="29"/>
                  </a:moveTo>
                  <a:lnTo>
                    <a:pt x="0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2" y="16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5" y="8"/>
                  </a:lnTo>
                  <a:lnTo>
                    <a:pt x="5" y="6"/>
                  </a:lnTo>
                  <a:lnTo>
                    <a:pt x="6" y="4"/>
                  </a:lnTo>
                  <a:lnTo>
                    <a:pt x="7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24" y="21"/>
                  </a:lnTo>
                  <a:lnTo>
                    <a:pt x="23" y="21"/>
                  </a:lnTo>
                  <a:lnTo>
                    <a:pt x="22" y="23"/>
                  </a:lnTo>
                  <a:lnTo>
                    <a:pt x="21" y="25"/>
                  </a:lnTo>
                  <a:lnTo>
                    <a:pt x="19" y="28"/>
                  </a:lnTo>
                  <a:lnTo>
                    <a:pt x="17" y="30"/>
                  </a:lnTo>
                  <a:lnTo>
                    <a:pt x="16" y="33"/>
                  </a:lnTo>
                  <a:lnTo>
                    <a:pt x="14" y="35"/>
                  </a:lnTo>
                  <a:lnTo>
                    <a:pt x="14" y="36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0" y="29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59" name="Freeform 459"/>
            <p:cNvSpPr>
              <a:spLocks/>
            </p:cNvSpPr>
            <p:nvPr/>
          </p:nvSpPr>
          <p:spPr bwMode="auto">
            <a:xfrm>
              <a:off x="1427" y="3344"/>
              <a:ext cx="136" cy="138"/>
            </a:xfrm>
            <a:custGeom>
              <a:avLst/>
              <a:gdLst/>
              <a:ahLst/>
              <a:cxnLst>
                <a:cxn ang="0">
                  <a:pos x="44" y="72"/>
                </a:cxn>
                <a:cxn ang="0">
                  <a:pos x="0" y="137"/>
                </a:cxn>
                <a:cxn ang="0">
                  <a:pos x="0" y="33"/>
                </a:cxn>
                <a:cxn ang="0">
                  <a:pos x="135" y="0"/>
                </a:cxn>
                <a:cxn ang="0">
                  <a:pos x="135" y="49"/>
                </a:cxn>
                <a:cxn ang="0">
                  <a:pos x="44" y="72"/>
                </a:cxn>
              </a:cxnLst>
              <a:rect l="0" t="0" r="r" b="b"/>
              <a:pathLst>
                <a:path w="136" h="138">
                  <a:moveTo>
                    <a:pt x="44" y="72"/>
                  </a:moveTo>
                  <a:lnTo>
                    <a:pt x="0" y="137"/>
                  </a:lnTo>
                  <a:lnTo>
                    <a:pt x="0" y="33"/>
                  </a:lnTo>
                  <a:lnTo>
                    <a:pt x="135" y="0"/>
                  </a:lnTo>
                  <a:lnTo>
                    <a:pt x="135" y="49"/>
                  </a:lnTo>
                  <a:lnTo>
                    <a:pt x="44" y="72"/>
                  </a:lnTo>
                </a:path>
              </a:pathLst>
            </a:custGeom>
            <a:solidFill>
              <a:srgbClr val="FDE3B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60" name="Freeform 460"/>
            <p:cNvSpPr>
              <a:spLocks/>
            </p:cNvSpPr>
            <p:nvPr/>
          </p:nvSpPr>
          <p:spPr bwMode="auto">
            <a:xfrm>
              <a:off x="1431" y="3268"/>
              <a:ext cx="164" cy="133"/>
            </a:xfrm>
            <a:custGeom>
              <a:avLst/>
              <a:gdLst/>
              <a:ahLst/>
              <a:cxnLst>
                <a:cxn ang="0">
                  <a:pos x="11" y="132"/>
                </a:cxn>
                <a:cxn ang="0">
                  <a:pos x="9" y="132"/>
                </a:cxn>
                <a:cxn ang="0">
                  <a:pos x="7" y="132"/>
                </a:cxn>
                <a:cxn ang="0">
                  <a:pos x="5" y="131"/>
                </a:cxn>
                <a:cxn ang="0">
                  <a:pos x="3" y="130"/>
                </a:cxn>
                <a:cxn ang="0">
                  <a:pos x="2" y="128"/>
                </a:cxn>
                <a:cxn ang="0">
                  <a:pos x="1" y="126"/>
                </a:cxn>
                <a:cxn ang="0">
                  <a:pos x="0" y="123"/>
                </a:cxn>
                <a:cxn ang="0">
                  <a:pos x="0" y="121"/>
                </a:cxn>
                <a:cxn ang="0">
                  <a:pos x="0" y="46"/>
                </a:cxn>
                <a:cxn ang="0">
                  <a:pos x="0" y="44"/>
                </a:cxn>
                <a:cxn ang="0">
                  <a:pos x="1" y="40"/>
                </a:cxn>
                <a:cxn ang="0">
                  <a:pos x="2" y="38"/>
                </a:cxn>
                <a:cxn ang="0">
                  <a:pos x="3" y="36"/>
                </a:cxn>
                <a:cxn ang="0">
                  <a:pos x="5" y="34"/>
                </a:cxn>
                <a:cxn ang="0">
                  <a:pos x="7" y="32"/>
                </a:cxn>
                <a:cxn ang="0">
                  <a:pos x="9" y="31"/>
                </a:cxn>
                <a:cxn ang="0">
                  <a:pos x="11" y="30"/>
                </a:cxn>
                <a:cxn ang="0">
                  <a:pos x="152" y="0"/>
                </a:cxn>
                <a:cxn ang="0">
                  <a:pos x="154" y="0"/>
                </a:cxn>
                <a:cxn ang="0">
                  <a:pos x="156" y="1"/>
                </a:cxn>
                <a:cxn ang="0">
                  <a:pos x="158" y="5"/>
                </a:cxn>
                <a:cxn ang="0">
                  <a:pos x="160" y="8"/>
                </a:cxn>
                <a:cxn ang="0">
                  <a:pos x="161" y="12"/>
                </a:cxn>
                <a:cxn ang="0">
                  <a:pos x="162" y="17"/>
                </a:cxn>
                <a:cxn ang="0">
                  <a:pos x="163" y="21"/>
                </a:cxn>
                <a:cxn ang="0">
                  <a:pos x="163" y="24"/>
                </a:cxn>
                <a:cxn ang="0">
                  <a:pos x="163" y="85"/>
                </a:cxn>
                <a:cxn ang="0">
                  <a:pos x="163" y="88"/>
                </a:cxn>
                <a:cxn ang="0">
                  <a:pos x="162" y="90"/>
                </a:cxn>
                <a:cxn ang="0">
                  <a:pos x="161" y="93"/>
                </a:cxn>
                <a:cxn ang="0">
                  <a:pos x="160" y="95"/>
                </a:cxn>
                <a:cxn ang="0">
                  <a:pos x="158" y="97"/>
                </a:cxn>
                <a:cxn ang="0">
                  <a:pos x="156" y="98"/>
                </a:cxn>
                <a:cxn ang="0">
                  <a:pos x="154" y="100"/>
                </a:cxn>
                <a:cxn ang="0">
                  <a:pos x="152" y="101"/>
                </a:cxn>
                <a:cxn ang="0">
                  <a:pos x="11" y="132"/>
                </a:cxn>
              </a:cxnLst>
              <a:rect l="0" t="0" r="r" b="b"/>
              <a:pathLst>
                <a:path w="164" h="133">
                  <a:moveTo>
                    <a:pt x="11" y="132"/>
                  </a:moveTo>
                  <a:lnTo>
                    <a:pt x="9" y="132"/>
                  </a:lnTo>
                  <a:lnTo>
                    <a:pt x="7" y="132"/>
                  </a:lnTo>
                  <a:lnTo>
                    <a:pt x="5" y="131"/>
                  </a:lnTo>
                  <a:lnTo>
                    <a:pt x="3" y="130"/>
                  </a:lnTo>
                  <a:lnTo>
                    <a:pt x="2" y="128"/>
                  </a:lnTo>
                  <a:lnTo>
                    <a:pt x="1" y="126"/>
                  </a:lnTo>
                  <a:lnTo>
                    <a:pt x="0" y="123"/>
                  </a:lnTo>
                  <a:lnTo>
                    <a:pt x="0" y="121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1" y="40"/>
                  </a:lnTo>
                  <a:lnTo>
                    <a:pt x="2" y="38"/>
                  </a:lnTo>
                  <a:lnTo>
                    <a:pt x="3" y="36"/>
                  </a:lnTo>
                  <a:lnTo>
                    <a:pt x="5" y="34"/>
                  </a:lnTo>
                  <a:lnTo>
                    <a:pt x="7" y="32"/>
                  </a:lnTo>
                  <a:lnTo>
                    <a:pt x="9" y="31"/>
                  </a:lnTo>
                  <a:lnTo>
                    <a:pt x="11" y="30"/>
                  </a:lnTo>
                  <a:lnTo>
                    <a:pt x="152" y="0"/>
                  </a:lnTo>
                  <a:lnTo>
                    <a:pt x="154" y="0"/>
                  </a:lnTo>
                  <a:lnTo>
                    <a:pt x="156" y="1"/>
                  </a:lnTo>
                  <a:lnTo>
                    <a:pt x="158" y="5"/>
                  </a:lnTo>
                  <a:lnTo>
                    <a:pt x="160" y="8"/>
                  </a:lnTo>
                  <a:lnTo>
                    <a:pt x="161" y="12"/>
                  </a:lnTo>
                  <a:lnTo>
                    <a:pt x="162" y="17"/>
                  </a:lnTo>
                  <a:lnTo>
                    <a:pt x="163" y="21"/>
                  </a:lnTo>
                  <a:lnTo>
                    <a:pt x="163" y="24"/>
                  </a:lnTo>
                  <a:lnTo>
                    <a:pt x="163" y="85"/>
                  </a:lnTo>
                  <a:lnTo>
                    <a:pt x="163" y="88"/>
                  </a:lnTo>
                  <a:lnTo>
                    <a:pt x="162" y="90"/>
                  </a:lnTo>
                  <a:lnTo>
                    <a:pt x="161" y="93"/>
                  </a:lnTo>
                  <a:lnTo>
                    <a:pt x="160" y="95"/>
                  </a:lnTo>
                  <a:lnTo>
                    <a:pt x="158" y="97"/>
                  </a:lnTo>
                  <a:lnTo>
                    <a:pt x="156" y="98"/>
                  </a:lnTo>
                  <a:lnTo>
                    <a:pt x="154" y="100"/>
                  </a:lnTo>
                  <a:lnTo>
                    <a:pt x="152" y="101"/>
                  </a:lnTo>
                  <a:lnTo>
                    <a:pt x="11" y="13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61" name="Freeform 461"/>
            <p:cNvSpPr>
              <a:spLocks/>
            </p:cNvSpPr>
            <p:nvPr/>
          </p:nvSpPr>
          <p:spPr bwMode="auto">
            <a:xfrm>
              <a:off x="1437" y="3260"/>
              <a:ext cx="164" cy="134"/>
            </a:xfrm>
            <a:custGeom>
              <a:avLst/>
              <a:gdLst/>
              <a:ahLst/>
              <a:cxnLst>
                <a:cxn ang="0">
                  <a:pos x="11" y="133"/>
                </a:cxn>
                <a:cxn ang="0">
                  <a:pos x="9" y="133"/>
                </a:cxn>
                <a:cxn ang="0">
                  <a:pos x="7" y="133"/>
                </a:cxn>
                <a:cxn ang="0">
                  <a:pos x="4" y="132"/>
                </a:cxn>
                <a:cxn ang="0">
                  <a:pos x="3" y="131"/>
                </a:cxn>
                <a:cxn ang="0">
                  <a:pos x="2" y="129"/>
                </a:cxn>
                <a:cxn ang="0">
                  <a:pos x="1" y="127"/>
                </a:cxn>
                <a:cxn ang="0">
                  <a:pos x="0" y="124"/>
                </a:cxn>
                <a:cxn ang="0">
                  <a:pos x="0" y="122"/>
                </a:cxn>
                <a:cxn ang="0">
                  <a:pos x="0" y="47"/>
                </a:cxn>
                <a:cxn ang="0">
                  <a:pos x="0" y="45"/>
                </a:cxn>
                <a:cxn ang="0">
                  <a:pos x="1" y="41"/>
                </a:cxn>
                <a:cxn ang="0">
                  <a:pos x="2" y="39"/>
                </a:cxn>
                <a:cxn ang="0">
                  <a:pos x="3" y="37"/>
                </a:cxn>
                <a:cxn ang="0">
                  <a:pos x="4" y="35"/>
                </a:cxn>
                <a:cxn ang="0">
                  <a:pos x="7" y="33"/>
                </a:cxn>
                <a:cxn ang="0">
                  <a:pos x="9" y="32"/>
                </a:cxn>
                <a:cxn ang="0">
                  <a:pos x="11" y="31"/>
                </a:cxn>
                <a:cxn ang="0">
                  <a:pos x="151" y="0"/>
                </a:cxn>
                <a:cxn ang="0">
                  <a:pos x="154" y="0"/>
                </a:cxn>
                <a:cxn ang="0">
                  <a:pos x="156" y="1"/>
                </a:cxn>
                <a:cxn ang="0">
                  <a:pos x="158" y="1"/>
                </a:cxn>
                <a:cxn ang="0">
                  <a:pos x="160" y="3"/>
                </a:cxn>
                <a:cxn ang="0">
                  <a:pos x="161" y="4"/>
                </a:cxn>
                <a:cxn ang="0">
                  <a:pos x="162" y="6"/>
                </a:cxn>
                <a:cxn ang="0">
                  <a:pos x="163" y="8"/>
                </a:cxn>
                <a:cxn ang="0">
                  <a:pos x="163" y="11"/>
                </a:cxn>
                <a:cxn ang="0">
                  <a:pos x="163" y="86"/>
                </a:cxn>
                <a:cxn ang="0">
                  <a:pos x="163" y="89"/>
                </a:cxn>
                <a:cxn ang="0">
                  <a:pos x="162" y="91"/>
                </a:cxn>
                <a:cxn ang="0">
                  <a:pos x="161" y="94"/>
                </a:cxn>
                <a:cxn ang="0">
                  <a:pos x="160" y="96"/>
                </a:cxn>
                <a:cxn ang="0">
                  <a:pos x="158" y="98"/>
                </a:cxn>
                <a:cxn ang="0">
                  <a:pos x="156" y="99"/>
                </a:cxn>
                <a:cxn ang="0">
                  <a:pos x="154" y="101"/>
                </a:cxn>
                <a:cxn ang="0">
                  <a:pos x="151" y="102"/>
                </a:cxn>
                <a:cxn ang="0">
                  <a:pos x="11" y="133"/>
                </a:cxn>
              </a:cxnLst>
              <a:rect l="0" t="0" r="r" b="b"/>
              <a:pathLst>
                <a:path w="164" h="134">
                  <a:moveTo>
                    <a:pt x="11" y="133"/>
                  </a:moveTo>
                  <a:lnTo>
                    <a:pt x="9" y="133"/>
                  </a:lnTo>
                  <a:lnTo>
                    <a:pt x="7" y="133"/>
                  </a:lnTo>
                  <a:lnTo>
                    <a:pt x="4" y="132"/>
                  </a:lnTo>
                  <a:lnTo>
                    <a:pt x="3" y="131"/>
                  </a:lnTo>
                  <a:lnTo>
                    <a:pt x="2" y="129"/>
                  </a:lnTo>
                  <a:lnTo>
                    <a:pt x="1" y="127"/>
                  </a:lnTo>
                  <a:lnTo>
                    <a:pt x="0" y="124"/>
                  </a:lnTo>
                  <a:lnTo>
                    <a:pt x="0" y="122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1" y="41"/>
                  </a:lnTo>
                  <a:lnTo>
                    <a:pt x="2" y="39"/>
                  </a:lnTo>
                  <a:lnTo>
                    <a:pt x="3" y="37"/>
                  </a:lnTo>
                  <a:lnTo>
                    <a:pt x="4" y="35"/>
                  </a:lnTo>
                  <a:lnTo>
                    <a:pt x="7" y="33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51" y="0"/>
                  </a:lnTo>
                  <a:lnTo>
                    <a:pt x="154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1" y="4"/>
                  </a:lnTo>
                  <a:lnTo>
                    <a:pt x="162" y="6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86"/>
                  </a:lnTo>
                  <a:lnTo>
                    <a:pt x="163" y="89"/>
                  </a:lnTo>
                  <a:lnTo>
                    <a:pt x="162" y="91"/>
                  </a:lnTo>
                  <a:lnTo>
                    <a:pt x="161" y="94"/>
                  </a:lnTo>
                  <a:lnTo>
                    <a:pt x="160" y="96"/>
                  </a:lnTo>
                  <a:lnTo>
                    <a:pt x="158" y="98"/>
                  </a:lnTo>
                  <a:lnTo>
                    <a:pt x="156" y="99"/>
                  </a:lnTo>
                  <a:lnTo>
                    <a:pt x="154" y="101"/>
                  </a:lnTo>
                  <a:lnTo>
                    <a:pt x="151" y="102"/>
                  </a:lnTo>
                  <a:lnTo>
                    <a:pt x="11" y="133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62" name="Freeform 462"/>
            <p:cNvSpPr>
              <a:spLocks/>
            </p:cNvSpPr>
            <p:nvPr/>
          </p:nvSpPr>
          <p:spPr bwMode="auto">
            <a:xfrm>
              <a:off x="1456" y="3300"/>
              <a:ext cx="24" cy="7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2" y="44"/>
                </a:cxn>
                <a:cxn ang="0">
                  <a:pos x="1" y="44"/>
                </a:cxn>
                <a:cxn ang="0">
                  <a:pos x="0" y="43"/>
                </a:cxn>
                <a:cxn ang="0">
                  <a:pos x="1" y="41"/>
                </a:cxn>
                <a:cxn ang="0">
                  <a:pos x="1" y="32"/>
                </a:cxn>
                <a:cxn ang="0">
                  <a:pos x="1" y="27"/>
                </a:cxn>
                <a:cxn ang="0">
                  <a:pos x="2" y="19"/>
                </a:cxn>
                <a:cxn ang="0">
                  <a:pos x="4" y="16"/>
                </a:cxn>
                <a:cxn ang="0">
                  <a:pos x="8" y="13"/>
                </a:cxn>
                <a:cxn ang="0">
                  <a:pos x="9" y="11"/>
                </a:cxn>
                <a:cxn ang="0">
                  <a:pos x="8" y="7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9" y="2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5" y="0"/>
                </a:cxn>
                <a:cxn ang="0">
                  <a:pos x="16" y="1"/>
                </a:cxn>
                <a:cxn ang="0">
                  <a:pos x="16" y="3"/>
                </a:cxn>
                <a:cxn ang="0">
                  <a:pos x="16" y="5"/>
                </a:cxn>
                <a:cxn ang="0">
                  <a:pos x="14" y="10"/>
                </a:cxn>
                <a:cxn ang="0">
                  <a:pos x="16" y="11"/>
                </a:cxn>
                <a:cxn ang="0">
                  <a:pos x="20" y="13"/>
                </a:cxn>
                <a:cxn ang="0">
                  <a:pos x="21" y="14"/>
                </a:cxn>
                <a:cxn ang="0">
                  <a:pos x="22" y="19"/>
                </a:cxn>
                <a:cxn ang="0">
                  <a:pos x="23" y="25"/>
                </a:cxn>
                <a:cxn ang="0">
                  <a:pos x="23" y="28"/>
                </a:cxn>
                <a:cxn ang="0">
                  <a:pos x="23" y="34"/>
                </a:cxn>
                <a:cxn ang="0">
                  <a:pos x="23" y="39"/>
                </a:cxn>
                <a:cxn ang="0">
                  <a:pos x="21" y="39"/>
                </a:cxn>
                <a:cxn ang="0">
                  <a:pos x="20" y="40"/>
                </a:cxn>
                <a:cxn ang="0">
                  <a:pos x="21" y="38"/>
                </a:cxn>
                <a:cxn ang="0">
                  <a:pos x="16" y="67"/>
                </a:cxn>
                <a:cxn ang="0">
                  <a:pos x="15" y="71"/>
                </a:cxn>
                <a:cxn ang="0">
                  <a:pos x="11" y="71"/>
                </a:cxn>
                <a:cxn ang="0">
                  <a:pos x="9" y="72"/>
                </a:cxn>
                <a:cxn ang="0">
                  <a:pos x="7" y="74"/>
                </a:cxn>
                <a:cxn ang="0">
                  <a:pos x="5" y="74"/>
                </a:cxn>
                <a:cxn ang="0">
                  <a:pos x="5" y="74"/>
                </a:cxn>
                <a:cxn ang="0">
                  <a:pos x="5" y="71"/>
                </a:cxn>
                <a:cxn ang="0">
                  <a:pos x="4" y="41"/>
                </a:cxn>
                <a:cxn ang="0">
                  <a:pos x="4" y="43"/>
                </a:cxn>
                <a:cxn ang="0">
                  <a:pos x="4" y="43"/>
                </a:cxn>
                <a:cxn ang="0">
                  <a:pos x="3" y="44"/>
                </a:cxn>
                <a:cxn ang="0">
                  <a:pos x="3" y="46"/>
                </a:cxn>
              </a:cxnLst>
              <a:rect l="0" t="0" r="r" b="b"/>
              <a:pathLst>
                <a:path w="24" h="75">
                  <a:moveTo>
                    <a:pt x="4" y="45"/>
                  </a:moveTo>
                  <a:lnTo>
                    <a:pt x="4" y="62"/>
                  </a:lnTo>
                  <a:lnTo>
                    <a:pt x="0" y="64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1" y="31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2" y="24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3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4"/>
                  </a:lnTo>
                  <a:lnTo>
                    <a:pt x="7" y="13"/>
                  </a:lnTo>
                  <a:lnTo>
                    <a:pt x="8" y="13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3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8" y="12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1" y="17"/>
                  </a:lnTo>
                  <a:lnTo>
                    <a:pt x="22" y="19"/>
                  </a:lnTo>
                  <a:lnTo>
                    <a:pt x="22" y="21"/>
                  </a:lnTo>
                  <a:lnTo>
                    <a:pt x="22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3" y="27"/>
                  </a:lnTo>
                  <a:lnTo>
                    <a:pt x="23" y="28"/>
                  </a:lnTo>
                  <a:lnTo>
                    <a:pt x="23" y="30"/>
                  </a:lnTo>
                  <a:lnTo>
                    <a:pt x="23" y="32"/>
                  </a:lnTo>
                  <a:lnTo>
                    <a:pt x="23" y="34"/>
                  </a:lnTo>
                  <a:lnTo>
                    <a:pt x="23" y="35"/>
                  </a:lnTo>
                  <a:lnTo>
                    <a:pt x="23" y="37"/>
                  </a:lnTo>
                  <a:lnTo>
                    <a:pt x="23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1" y="39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38"/>
                  </a:lnTo>
                  <a:lnTo>
                    <a:pt x="19" y="25"/>
                  </a:lnTo>
                  <a:lnTo>
                    <a:pt x="19" y="39"/>
                  </a:lnTo>
                  <a:lnTo>
                    <a:pt x="16" y="67"/>
                  </a:lnTo>
                  <a:lnTo>
                    <a:pt x="18" y="69"/>
                  </a:lnTo>
                  <a:lnTo>
                    <a:pt x="19" y="71"/>
                  </a:lnTo>
                  <a:lnTo>
                    <a:pt x="15" y="71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0" y="72"/>
                  </a:lnTo>
                  <a:lnTo>
                    <a:pt x="9" y="72"/>
                  </a:lnTo>
                  <a:lnTo>
                    <a:pt x="8" y="72"/>
                  </a:lnTo>
                  <a:lnTo>
                    <a:pt x="7" y="73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6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5" y="71"/>
                  </a:lnTo>
                  <a:lnTo>
                    <a:pt x="8" y="69"/>
                  </a:lnTo>
                  <a:lnTo>
                    <a:pt x="5" y="44"/>
                  </a:lnTo>
                  <a:lnTo>
                    <a:pt x="4" y="41"/>
                  </a:lnTo>
                  <a:lnTo>
                    <a:pt x="5" y="27"/>
                  </a:lnTo>
                  <a:lnTo>
                    <a:pt x="2" y="42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6"/>
                  </a:lnTo>
                  <a:lnTo>
                    <a:pt x="4" y="4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63" name="Freeform 463"/>
            <p:cNvSpPr>
              <a:spLocks/>
            </p:cNvSpPr>
            <p:nvPr/>
          </p:nvSpPr>
          <p:spPr bwMode="auto">
            <a:xfrm>
              <a:off x="1492" y="3288"/>
              <a:ext cx="90" cy="29"/>
            </a:xfrm>
            <a:custGeom>
              <a:avLst/>
              <a:gdLst/>
              <a:ahLst/>
              <a:cxnLst>
                <a:cxn ang="0">
                  <a:pos x="89" y="1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89" y="0"/>
                </a:cxn>
                <a:cxn ang="0">
                  <a:pos x="89" y="10"/>
                </a:cxn>
              </a:cxnLst>
              <a:rect l="0" t="0" r="r" b="b"/>
              <a:pathLst>
                <a:path w="90" h="29">
                  <a:moveTo>
                    <a:pt x="89" y="10"/>
                  </a:moveTo>
                  <a:lnTo>
                    <a:pt x="0" y="28"/>
                  </a:lnTo>
                  <a:lnTo>
                    <a:pt x="0" y="18"/>
                  </a:lnTo>
                  <a:lnTo>
                    <a:pt x="89" y="0"/>
                  </a:lnTo>
                  <a:lnTo>
                    <a:pt x="89" y="1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64" name="Freeform 464"/>
            <p:cNvSpPr>
              <a:spLocks/>
            </p:cNvSpPr>
            <p:nvPr/>
          </p:nvSpPr>
          <p:spPr bwMode="auto">
            <a:xfrm>
              <a:off x="1493" y="3368"/>
              <a:ext cx="17" cy="17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1" y="6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4" y="1"/>
                </a:cxn>
                <a:cxn ang="0">
                  <a:pos x="15" y="1"/>
                </a:cxn>
                <a:cxn ang="0">
                  <a:pos x="15" y="2"/>
                </a:cxn>
                <a:cxn ang="0">
                  <a:pos x="15" y="3"/>
                </a:cxn>
                <a:cxn ang="0">
                  <a:pos x="16" y="3"/>
                </a:cxn>
                <a:cxn ang="0">
                  <a:pos x="15" y="4"/>
                </a:cxn>
                <a:cxn ang="0">
                  <a:pos x="15" y="5"/>
                </a:cxn>
                <a:cxn ang="0">
                  <a:pos x="14" y="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2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14"/>
                </a:cxn>
                <a:cxn ang="0">
                  <a:pos x="4" y="16"/>
                </a:cxn>
              </a:cxnLst>
              <a:rect l="0" t="0" r="r" b="b"/>
              <a:pathLst>
                <a:path w="17" h="17">
                  <a:moveTo>
                    <a:pt x="4" y="16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4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14"/>
                  </a:lnTo>
                  <a:lnTo>
                    <a:pt x="4" y="1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65" name="Freeform 465"/>
            <p:cNvSpPr>
              <a:spLocks/>
            </p:cNvSpPr>
            <p:nvPr/>
          </p:nvSpPr>
          <p:spPr bwMode="auto">
            <a:xfrm>
              <a:off x="1545" y="3357"/>
              <a:ext cx="17" cy="17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8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1" y="7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2" y="0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5" y="2"/>
                </a:cxn>
                <a:cxn ang="0">
                  <a:pos x="15" y="3"/>
                </a:cxn>
                <a:cxn ang="0">
                  <a:pos x="16" y="3"/>
                </a:cxn>
                <a:cxn ang="0">
                  <a:pos x="16" y="4"/>
                </a:cxn>
                <a:cxn ang="0">
                  <a:pos x="16" y="5"/>
                </a:cxn>
                <a:cxn ang="0">
                  <a:pos x="15" y="5"/>
                </a:cxn>
                <a:cxn ang="0">
                  <a:pos x="13" y="6"/>
                </a:cxn>
                <a:cxn ang="0">
                  <a:pos x="12" y="6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14"/>
                </a:cxn>
                <a:cxn ang="0">
                  <a:pos x="4" y="16"/>
                </a:cxn>
              </a:cxnLst>
              <a:rect l="0" t="0" r="r" b="b"/>
              <a:pathLst>
                <a:path w="17" h="17">
                  <a:moveTo>
                    <a:pt x="4" y="16"/>
                  </a:moveTo>
                  <a:lnTo>
                    <a:pt x="4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5" y="5"/>
                  </a:lnTo>
                  <a:lnTo>
                    <a:pt x="13" y="6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14"/>
                  </a:lnTo>
                  <a:lnTo>
                    <a:pt x="4" y="1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66" name="Freeform 466"/>
            <p:cNvSpPr>
              <a:spLocks/>
            </p:cNvSpPr>
            <p:nvPr/>
          </p:nvSpPr>
          <p:spPr bwMode="auto">
            <a:xfrm>
              <a:off x="1393" y="3427"/>
              <a:ext cx="61" cy="103"/>
            </a:xfrm>
            <a:custGeom>
              <a:avLst/>
              <a:gdLst/>
              <a:ahLst/>
              <a:cxnLst>
                <a:cxn ang="0">
                  <a:pos x="35" y="102"/>
                </a:cxn>
                <a:cxn ang="0">
                  <a:pos x="29" y="101"/>
                </a:cxn>
                <a:cxn ang="0">
                  <a:pos x="23" y="99"/>
                </a:cxn>
                <a:cxn ang="0">
                  <a:pos x="18" y="95"/>
                </a:cxn>
                <a:cxn ang="0">
                  <a:pos x="13" y="89"/>
                </a:cxn>
                <a:cxn ang="0">
                  <a:pos x="9" y="82"/>
                </a:cxn>
                <a:cxn ang="0">
                  <a:pos x="5" y="74"/>
                </a:cxn>
                <a:cxn ang="0">
                  <a:pos x="2" y="64"/>
                </a:cxn>
                <a:cxn ang="0">
                  <a:pos x="0" y="54"/>
                </a:cxn>
                <a:cxn ang="0">
                  <a:pos x="0" y="44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5" y="17"/>
                </a:cxn>
                <a:cxn ang="0">
                  <a:pos x="9" y="11"/>
                </a:cxn>
                <a:cxn ang="0">
                  <a:pos x="13" y="5"/>
                </a:cxn>
                <a:cxn ang="0">
                  <a:pos x="19" y="2"/>
                </a:cxn>
                <a:cxn ang="0">
                  <a:pos x="25" y="0"/>
                </a:cxn>
                <a:cxn ang="0">
                  <a:pos x="30" y="0"/>
                </a:cxn>
                <a:cxn ang="0">
                  <a:pos x="36" y="2"/>
                </a:cxn>
                <a:cxn ang="0">
                  <a:pos x="42" y="7"/>
                </a:cxn>
                <a:cxn ang="0">
                  <a:pos x="47" y="12"/>
                </a:cxn>
                <a:cxn ang="0">
                  <a:pos x="51" y="20"/>
                </a:cxn>
                <a:cxn ang="0">
                  <a:pos x="55" y="28"/>
                </a:cxn>
                <a:cxn ang="0">
                  <a:pos x="58" y="37"/>
                </a:cxn>
                <a:cxn ang="0">
                  <a:pos x="59" y="47"/>
                </a:cxn>
                <a:cxn ang="0">
                  <a:pos x="60" y="58"/>
                </a:cxn>
                <a:cxn ang="0">
                  <a:pos x="59" y="67"/>
                </a:cxn>
                <a:cxn ang="0">
                  <a:pos x="57" y="76"/>
                </a:cxn>
                <a:cxn ang="0">
                  <a:pos x="55" y="84"/>
                </a:cxn>
                <a:cxn ang="0">
                  <a:pos x="51" y="91"/>
                </a:cxn>
                <a:cxn ang="0">
                  <a:pos x="46" y="96"/>
                </a:cxn>
                <a:cxn ang="0">
                  <a:pos x="41" y="100"/>
                </a:cxn>
                <a:cxn ang="0">
                  <a:pos x="35" y="102"/>
                </a:cxn>
              </a:cxnLst>
              <a:rect l="0" t="0" r="r" b="b"/>
              <a:pathLst>
                <a:path w="61" h="103">
                  <a:moveTo>
                    <a:pt x="35" y="102"/>
                  </a:moveTo>
                  <a:lnTo>
                    <a:pt x="29" y="101"/>
                  </a:lnTo>
                  <a:lnTo>
                    <a:pt x="23" y="99"/>
                  </a:lnTo>
                  <a:lnTo>
                    <a:pt x="18" y="95"/>
                  </a:lnTo>
                  <a:lnTo>
                    <a:pt x="13" y="89"/>
                  </a:lnTo>
                  <a:lnTo>
                    <a:pt x="9" y="82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5" y="17"/>
                  </a:lnTo>
                  <a:lnTo>
                    <a:pt x="9" y="11"/>
                  </a:lnTo>
                  <a:lnTo>
                    <a:pt x="13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2" y="7"/>
                  </a:lnTo>
                  <a:lnTo>
                    <a:pt x="47" y="12"/>
                  </a:lnTo>
                  <a:lnTo>
                    <a:pt x="51" y="20"/>
                  </a:lnTo>
                  <a:lnTo>
                    <a:pt x="55" y="28"/>
                  </a:lnTo>
                  <a:lnTo>
                    <a:pt x="58" y="37"/>
                  </a:lnTo>
                  <a:lnTo>
                    <a:pt x="59" y="47"/>
                  </a:lnTo>
                  <a:lnTo>
                    <a:pt x="60" y="58"/>
                  </a:lnTo>
                  <a:lnTo>
                    <a:pt x="59" y="67"/>
                  </a:lnTo>
                  <a:lnTo>
                    <a:pt x="57" y="76"/>
                  </a:lnTo>
                  <a:lnTo>
                    <a:pt x="55" y="84"/>
                  </a:lnTo>
                  <a:lnTo>
                    <a:pt x="51" y="91"/>
                  </a:lnTo>
                  <a:lnTo>
                    <a:pt x="46" y="96"/>
                  </a:lnTo>
                  <a:lnTo>
                    <a:pt x="41" y="100"/>
                  </a:lnTo>
                  <a:lnTo>
                    <a:pt x="35" y="102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67" name="Freeform 467"/>
            <p:cNvSpPr>
              <a:spLocks/>
            </p:cNvSpPr>
            <p:nvPr/>
          </p:nvSpPr>
          <p:spPr bwMode="auto">
            <a:xfrm>
              <a:off x="1384" y="3431"/>
              <a:ext cx="61" cy="103"/>
            </a:xfrm>
            <a:custGeom>
              <a:avLst/>
              <a:gdLst/>
              <a:ahLst/>
              <a:cxnLst>
                <a:cxn ang="0">
                  <a:pos x="35" y="102"/>
                </a:cxn>
                <a:cxn ang="0">
                  <a:pos x="29" y="101"/>
                </a:cxn>
                <a:cxn ang="0">
                  <a:pos x="23" y="99"/>
                </a:cxn>
                <a:cxn ang="0">
                  <a:pos x="18" y="95"/>
                </a:cxn>
                <a:cxn ang="0">
                  <a:pos x="13" y="89"/>
                </a:cxn>
                <a:cxn ang="0">
                  <a:pos x="9" y="82"/>
                </a:cxn>
                <a:cxn ang="0">
                  <a:pos x="5" y="74"/>
                </a:cxn>
                <a:cxn ang="0">
                  <a:pos x="2" y="64"/>
                </a:cxn>
                <a:cxn ang="0">
                  <a:pos x="0" y="54"/>
                </a:cxn>
                <a:cxn ang="0">
                  <a:pos x="0" y="44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5" y="17"/>
                </a:cxn>
                <a:cxn ang="0">
                  <a:pos x="9" y="11"/>
                </a:cxn>
                <a:cxn ang="0">
                  <a:pos x="13" y="5"/>
                </a:cxn>
                <a:cxn ang="0">
                  <a:pos x="19" y="2"/>
                </a:cxn>
                <a:cxn ang="0">
                  <a:pos x="25" y="0"/>
                </a:cxn>
                <a:cxn ang="0">
                  <a:pos x="30" y="0"/>
                </a:cxn>
                <a:cxn ang="0">
                  <a:pos x="36" y="2"/>
                </a:cxn>
                <a:cxn ang="0">
                  <a:pos x="42" y="7"/>
                </a:cxn>
                <a:cxn ang="0">
                  <a:pos x="47" y="12"/>
                </a:cxn>
                <a:cxn ang="0">
                  <a:pos x="51" y="20"/>
                </a:cxn>
                <a:cxn ang="0">
                  <a:pos x="55" y="28"/>
                </a:cxn>
                <a:cxn ang="0">
                  <a:pos x="58" y="37"/>
                </a:cxn>
                <a:cxn ang="0">
                  <a:pos x="60" y="47"/>
                </a:cxn>
                <a:cxn ang="0">
                  <a:pos x="60" y="58"/>
                </a:cxn>
                <a:cxn ang="0">
                  <a:pos x="59" y="67"/>
                </a:cxn>
                <a:cxn ang="0">
                  <a:pos x="57" y="76"/>
                </a:cxn>
                <a:cxn ang="0">
                  <a:pos x="55" y="84"/>
                </a:cxn>
                <a:cxn ang="0">
                  <a:pos x="51" y="91"/>
                </a:cxn>
                <a:cxn ang="0">
                  <a:pos x="46" y="96"/>
                </a:cxn>
                <a:cxn ang="0">
                  <a:pos x="41" y="100"/>
                </a:cxn>
                <a:cxn ang="0">
                  <a:pos x="35" y="102"/>
                </a:cxn>
              </a:cxnLst>
              <a:rect l="0" t="0" r="r" b="b"/>
              <a:pathLst>
                <a:path w="61" h="103">
                  <a:moveTo>
                    <a:pt x="35" y="102"/>
                  </a:moveTo>
                  <a:lnTo>
                    <a:pt x="29" y="101"/>
                  </a:lnTo>
                  <a:lnTo>
                    <a:pt x="23" y="99"/>
                  </a:lnTo>
                  <a:lnTo>
                    <a:pt x="18" y="95"/>
                  </a:lnTo>
                  <a:lnTo>
                    <a:pt x="13" y="89"/>
                  </a:lnTo>
                  <a:lnTo>
                    <a:pt x="9" y="82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5" y="17"/>
                  </a:lnTo>
                  <a:lnTo>
                    <a:pt x="9" y="11"/>
                  </a:lnTo>
                  <a:lnTo>
                    <a:pt x="13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2" y="7"/>
                  </a:lnTo>
                  <a:lnTo>
                    <a:pt x="47" y="12"/>
                  </a:lnTo>
                  <a:lnTo>
                    <a:pt x="51" y="20"/>
                  </a:lnTo>
                  <a:lnTo>
                    <a:pt x="55" y="28"/>
                  </a:lnTo>
                  <a:lnTo>
                    <a:pt x="58" y="37"/>
                  </a:lnTo>
                  <a:lnTo>
                    <a:pt x="60" y="47"/>
                  </a:lnTo>
                  <a:lnTo>
                    <a:pt x="60" y="58"/>
                  </a:lnTo>
                  <a:lnTo>
                    <a:pt x="59" y="67"/>
                  </a:lnTo>
                  <a:lnTo>
                    <a:pt x="57" y="76"/>
                  </a:lnTo>
                  <a:lnTo>
                    <a:pt x="55" y="84"/>
                  </a:lnTo>
                  <a:lnTo>
                    <a:pt x="51" y="91"/>
                  </a:lnTo>
                  <a:lnTo>
                    <a:pt x="46" y="96"/>
                  </a:lnTo>
                  <a:lnTo>
                    <a:pt x="41" y="100"/>
                  </a:lnTo>
                  <a:lnTo>
                    <a:pt x="35" y="10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68" name="Freeform 468"/>
            <p:cNvSpPr>
              <a:spLocks/>
            </p:cNvSpPr>
            <p:nvPr/>
          </p:nvSpPr>
          <p:spPr bwMode="auto">
            <a:xfrm>
              <a:off x="1361" y="3480"/>
              <a:ext cx="65" cy="123"/>
            </a:xfrm>
            <a:custGeom>
              <a:avLst/>
              <a:gdLst/>
              <a:ahLst/>
              <a:cxnLst>
                <a:cxn ang="0">
                  <a:pos x="64" y="122"/>
                </a:cxn>
                <a:cxn ang="0">
                  <a:pos x="54" y="117"/>
                </a:cxn>
                <a:cxn ang="0">
                  <a:pos x="43" y="110"/>
                </a:cxn>
                <a:cxn ang="0">
                  <a:pos x="34" y="101"/>
                </a:cxn>
                <a:cxn ang="0">
                  <a:pos x="25" y="90"/>
                </a:cxn>
                <a:cxn ang="0">
                  <a:pos x="17" y="77"/>
                </a:cxn>
                <a:cxn ang="0">
                  <a:pos x="10" y="63"/>
                </a:cxn>
                <a:cxn ang="0">
                  <a:pos x="4" y="47"/>
                </a:cxn>
                <a:cxn ang="0">
                  <a:pos x="0" y="30"/>
                </a:cxn>
                <a:cxn ang="0">
                  <a:pos x="52" y="0"/>
                </a:cxn>
                <a:cxn ang="0">
                  <a:pos x="64" y="122"/>
                </a:cxn>
              </a:cxnLst>
              <a:rect l="0" t="0" r="r" b="b"/>
              <a:pathLst>
                <a:path w="65" h="123">
                  <a:moveTo>
                    <a:pt x="64" y="122"/>
                  </a:moveTo>
                  <a:lnTo>
                    <a:pt x="54" y="117"/>
                  </a:lnTo>
                  <a:lnTo>
                    <a:pt x="43" y="110"/>
                  </a:lnTo>
                  <a:lnTo>
                    <a:pt x="34" y="101"/>
                  </a:lnTo>
                  <a:lnTo>
                    <a:pt x="25" y="90"/>
                  </a:lnTo>
                  <a:lnTo>
                    <a:pt x="17" y="77"/>
                  </a:lnTo>
                  <a:lnTo>
                    <a:pt x="10" y="63"/>
                  </a:lnTo>
                  <a:lnTo>
                    <a:pt x="4" y="47"/>
                  </a:lnTo>
                  <a:lnTo>
                    <a:pt x="0" y="30"/>
                  </a:lnTo>
                  <a:lnTo>
                    <a:pt x="52" y="0"/>
                  </a:lnTo>
                  <a:lnTo>
                    <a:pt x="64" y="122"/>
                  </a:lnTo>
                </a:path>
              </a:pathLst>
            </a:custGeom>
            <a:solidFill>
              <a:srgbClr val="86868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69" name="Freeform 469"/>
            <p:cNvSpPr>
              <a:spLocks/>
            </p:cNvSpPr>
            <p:nvPr/>
          </p:nvSpPr>
          <p:spPr bwMode="auto">
            <a:xfrm>
              <a:off x="1333" y="3479"/>
              <a:ext cx="332" cy="210"/>
            </a:xfrm>
            <a:custGeom>
              <a:avLst/>
              <a:gdLst/>
              <a:ahLst/>
              <a:cxnLst>
                <a:cxn ang="0">
                  <a:pos x="318" y="144"/>
                </a:cxn>
                <a:cxn ang="0">
                  <a:pos x="252" y="165"/>
                </a:cxn>
                <a:cxn ang="0">
                  <a:pos x="167" y="189"/>
                </a:cxn>
                <a:cxn ang="0">
                  <a:pos x="104" y="206"/>
                </a:cxn>
                <a:cxn ang="0">
                  <a:pos x="0" y="139"/>
                </a:cxn>
                <a:cxn ang="0">
                  <a:pos x="0" y="138"/>
                </a:cxn>
                <a:cxn ang="0">
                  <a:pos x="0" y="134"/>
                </a:cxn>
                <a:cxn ang="0">
                  <a:pos x="1" y="128"/>
                </a:cxn>
                <a:cxn ang="0">
                  <a:pos x="7" y="120"/>
                </a:cxn>
                <a:cxn ang="0">
                  <a:pos x="22" y="98"/>
                </a:cxn>
                <a:cxn ang="0">
                  <a:pos x="44" y="59"/>
                </a:cxn>
                <a:cxn ang="0">
                  <a:pos x="65" y="21"/>
                </a:cxn>
                <a:cxn ang="0">
                  <a:pos x="73" y="5"/>
                </a:cxn>
                <a:cxn ang="0">
                  <a:pos x="73" y="4"/>
                </a:cxn>
                <a:cxn ang="0">
                  <a:pos x="75" y="2"/>
                </a:cxn>
                <a:cxn ang="0">
                  <a:pos x="78" y="0"/>
                </a:cxn>
                <a:cxn ang="0">
                  <a:pos x="83" y="2"/>
                </a:cxn>
                <a:cxn ang="0">
                  <a:pos x="87" y="5"/>
                </a:cxn>
                <a:cxn ang="0">
                  <a:pos x="87" y="9"/>
                </a:cxn>
                <a:cxn ang="0">
                  <a:pos x="86" y="12"/>
                </a:cxn>
                <a:cxn ang="0">
                  <a:pos x="85" y="13"/>
                </a:cxn>
                <a:cxn ang="0">
                  <a:pos x="73" y="31"/>
                </a:cxn>
                <a:cxn ang="0">
                  <a:pos x="49" y="71"/>
                </a:cxn>
                <a:cxn ang="0">
                  <a:pos x="26" y="113"/>
                </a:cxn>
                <a:cxn ang="0">
                  <a:pos x="19" y="135"/>
                </a:cxn>
                <a:cxn ang="0">
                  <a:pos x="35" y="152"/>
                </a:cxn>
                <a:cxn ang="0">
                  <a:pos x="56" y="167"/>
                </a:cxn>
                <a:cxn ang="0">
                  <a:pos x="78" y="180"/>
                </a:cxn>
                <a:cxn ang="0">
                  <a:pos x="98" y="193"/>
                </a:cxn>
                <a:cxn ang="0">
                  <a:pos x="123" y="187"/>
                </a:cxn>
                <a:cxn ang="0">
                  <a:pos x="179" y="171"/>
                </a:cxn>
                <a:cxn ang="0">
                  <a:pos x="246" y="152"/>
                </a:cxn>
                <a:cxn ang="0">
                  <a:pos x="302" y="137"/>
                </a:cxn>
              </a:cxnLst>
              <a:rect l="0" t="0" r="r" b="b"/>
              <a:pathLst>
                <a:path w="332" h="210">
                  <a:moveTo>
                    <a:pt x="331" y="137"/>
                  </a:moveTo>
                  <a:lnTo>
                    <a:pt x="318" y="144"/>
                  </a:lnTo>
                  <a:lnTo>
                    <a:pt x="290" y="154"/>
                  </a:lnTo>
                  <a:lnTo>
                    <a:pt x="252" y="165"/>
                  </a:lnTo>
                  <a:lnTo>
                    <a:pt x="209" y="178"/>
                  </a:lnTo>
                  <a:lnTo>
                    <a:pt x="167" y="189"/>
                  </a:lnTo>
                  <a:lnTo>
                    <a:pt x="130" y="199"/>
                  </a:lnTo>
                  <a:lnTo>
                    <a:pt x="104" y="206"/>
                  </a:lnTo>
                  <a:lnTo>
                    <a:pt x="94" y="20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8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0" y="131"/>
                  </a:lnTo>
                  <a:lnTo>
                    <a:pt x="1" y="128"/>
                  </a:lnTo>
                  <a:lnTo>
                    <a:pt x="3" y="124"/>
                  </a:lnTo>
                  <a:lnTo>
                    <a:pt x="7" y="120"/>
                  </a:lnTo>
                  <a:lnTo>
                    <a:pt x="13" y="113"/>
                  </a:lnTo>
                  <a:lnTo>
                    <a:pt x="22" y="98"/>
                  </a:lnTo>
                  <a:lnTo>
                    <a:pt x="33" y="79"/>
                  </a:lnTo>
                  <a:lnTo>
                    <a:pt x="44" y="59"/>
                  </a:lnTo>
                  <a:lnTo>
                    <a:pt x="55" y="39"/>
                  </a:lnTo>
                  <a:lnTo>
                    <a:pt x="65" y="21"/>
                  </a:lnTo>
                  <a:lnTo>
                    <a:pt x="71" y="10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5" y="2"/>
                  </a:lnTo>
                  <a:lnTo>
                    <a:pt x="77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3" y="2"/>
                  </a:lnTo>
                  <a:lnTo>
                    <a:pt x="86" y="4"/>
                  </a:lnTo>
                  <a:lnTo>
                    <a:pt x="87" y="5"/>
                  </a:lnTo>
                  <a:lnTo>
                    <a:pt x="87" y="7"/>
                  </a:lnTo>
                  <a:lnTo>
                    <a:pt x="87" y="9"/>
                  </a:lnTo>
                  <a:lnTo>
                    <a:pt x="86" y="11"/>
                  </a:lnTo>
                  <a:lnTo>
                    <a:pt x="86" y="12"/>
                  </a:lnTo>
                  <a:lnTo>
                    <a:pt x="85" y="12"/>
                  </a:lnTo>
                  <a:lnTo>
                    <a:pt x="85" y="13"/>
                  </a:lnTo>
                  <a:lnTo>
                    <a:pt x="82" y="18"/>
                  </a:lnTo>
                  <a:lnTo>
                    <a:pt x="73" y="31"/>
                  </a:lnTo>
                  <a:lnTo>
                    <a:pt x="62" y="49"/>
                  </a:lnTo>
                  <a:lnTo>
                    <a:pt x="49" y="71"/>
                  </a:lnTo>
                  <a:lnTo>
                    <a:pt x="36" y="93"/>
                  </a:lnTo>
                  <a:lnTo>
                    <a:pt x="26" y="113"/>
                  </a:lnTo>
                  <a:lnTo>
                    <a:pt x="19" y="128"/>
                  </a:lnTo>
                  <a:lnTo>
                    <a:pt x="19" y="135"/>
                  </a:lnTo>
                  <a:lnTo>
                    <a:pt x="26" y="144"/>
                  </a:lnTo>
                  <a:lnTo>
                    <a:pt x="35" y="152"/>
                  </a:lnTo>
                  <a:lnTo>
                    <a:pt x="45" y="160"/>
                  </a:lnTo>
                  <a:lnTo>
                    <a:pt x="56" y="167"/>
                  </a:lnTo>
                  <a:lnTo>
                    <a:pt x="67" y="173"/>
                  </a:lnTo>
                  <a:lnTo>
                    <a:pt x="78" y="180"/>
                  </a:lnTo>
                  <a:lnTo>
                    <a:pt x="88" y="186"/>
                  </a:lnTo>
                  <a:lnTo>
                    <a:pt x="98" y="193"/>
                  </a:lnTo>
                  <a:lnTo>
                    <a:pt x="105" y="192"/>
                  </a:lnTo>
                  <a:lnTo>
                    <a:pt x="123" y="187"/>
                  </a:lnTo>
                  <a:lnTo>
                    <a:pt x="148" y="180"/>
                  </a:lnTo>
                  <a:lnTo>
                    <a:pt x="179" y="171"/>
                  </a:lnTo>
                  <a:lnTo>
                    <a:pt x="212" y="162"/>
                  </a:lnTo>
                  <a:lnTo>
                    <a:pt x="246" y="152"/>
                  </a:lnTo>
                  <a:lnTo>
                    <a:pt x="276" y="143"/>
                  </a:lnTo>
                  <a:lnTo>
                    <a:pt x="302" y="137"/>
                  </a:lnTo>
                  <a:lnTo>
                    <a:pt x="331" y="13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70" name="Freeform 470"/>
            <p:cNvSpPr>
              <a:spLocks/>
            </p:cNvSpPr>
            <p:nvPr/>
          </p:nvSpPr>
          <p:spPr bwMode="auto">
            <a:xfrm>
              <a:off x="1492" y="3307"/>
              <a:ext cx="90" cy="29"/>
            </a:xfrm>
            <a:custGeom>
              <a:avLst/>
              <a:gdLst/>
              <a:ahLst/>
              <a:cxnLst>
                <a:cxn ang="0">
                  <a:pos x="89" y="1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89" y="0"/>
                </a:cxn>
                <a:cxn ang="0">
                  <a:pos x="89" y="10"/>
                </a:cxn>
              </a:cxnLst>
              <a:rect l="0" t="0" r="r" b="b"/>
              <a:pathLst>
                <a:path w="90" h="29">
                  <a:moveTo>
                    <a:pt x="89" y="10"/>
                  </a:moveTo>
                  <a:lnTo>
                    <a:pt x="0" y="28"/>
                  </a:lnTo>
                  <a:lnTo>
                    <a:pt x="0" y="18"/>
                  </a:lnTo>
                  <a:lnTo>
                    <a:pt x="89" y="0"/>
                  </a:lnTo>
                  <a:lnTo>
                    <a:pt x="89" y="1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71" name="Freeform 471"/>
            <p:cNvSpPr>
              <a:spLocks/>
            </p:cNvSpPr>
            <p:nvPr/>
          </p:nvSpPr>
          <p:spPr bwMode="auto">
            <a:xfrm>
              <a:off x="1492" y="3326"/>
              <a:ext cx="90" cy="29"/>
            </a:xfrm>
            <a:custGeom>
              <a:avLst/>
              <a:gdLst/>
              <a:ahLst/>
              <a:cxnLst>
                <a:cxn ang="0">
                  <a:pos x="89" y="1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89" y="0"/>
                </a:cxn>
                <a:cxn ang="0">
                  <a:pos x="89" y="10"/>
                </a:cxn>
              </a:cxnLst>
              <a:rect l="0" t="0" r="r" b="b"/>
              <a:pathLst>
                <a:path w="90" h="29">
                  <a:moveTo>
                    <a:pt x="89" y="10"/>
                  </a:moveTo>
                  <a:lnTo>
                    <a:pt x="0" y="28"/>
                  </a:lnTo>
                  <a:lnTo>
                    <a:pt x="0" y="18"/>
                  </a:lnTo>
                  <a:lnTo>
                    <a:pt x="89" y="0"/>
                  </a:lnTo>
                  <a:lnTo>
                    <a:pt x="89" y="1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9" name="Group 472"/>
          <p:cNvGrpSpPr>
            <a:grpSpLocks/>
          </p:cNvGrpSpPr>
          <p:nvPr/>
        </p:nvGrpSpPr>
        <p:grpSpPr bwMode="auto">
          <a:xfrm>
            <a:off x="6727825" y="2786212"/>
            <a:ext cx="527050" cy="658812"/>
            <a:chOff x="3955" y="1284"/>
            <a:chExt cx="332" cy="429"/>
          </a:xfrm>
        </p:grpSpPr>
        <p:sp>
          <p:nvSpPr>
            <p:cNvPr id="435673" name="Freeform 473"/>
            <p:cNvSpPr>
              <a:spLocks/>
            </p:cNvSpPr>
            <p:nvPr/>
          </p:nvSpPr>
          <p:spPr bwMode="auto">
            <a:xfrm>
              <a:off x="4184" y="1513"/>
              <a:ext cx="103" cy="129"/>
            </a:xfrm>
            <a:custGeom>
              <a:avLst/>
              <a:gdLst/>
              <a:ahLst/>
              <a:cxnLst>
                <a:cxn ang="0">
                  <a:pos x="72" y="127"/>
                </a:cxn>
                <a:cxn ang="0">
                  <a:pos x="70" y="125"/>
                </a:cxn>
                <a:cxn ang="0">
                  <a:pos x="63" y="121"/>
                </a:cxn>
                <a:cxn ang="0">
                  <a:pos x="51" y="116"/>
                </a:cxn>
                <a:cxn ang="0">
                  <a:pos x="37" y="110"/>
                </a:cxn>
                <a:cxn ang="0">
                  <a:pos x="23" y="103"/>
                </a:cxn>
                <a:cxn ang="0">
                  <a:pos x="11" y="98"/>
                </a:cxn>
                <a:cxn ang="0">
                  <a:pos x="2" y="93"/>
                </a:cxn>
                <a:cxn ang="0">
                  <a:pos x="0" y="90"/>
                </a:cxn>
                <a:cxn ang="0">
                  <a:pos x="0" y="84"/>
                </a:cxn>
                <a:cxn ang="0">
                  <a:pos x="3" y="73"/>
                </a:cxn>
                <a:cxn ang="0">
                  <a:pos x="6" y="58"/>
                </a:cxn>
                <a:cxn ang="0">
                  <a:pos x="10" y="42"/>
                </a:cxn>
                <a:cxn ang="0">
                  <a:pos x="14" y="26"/>
                </a:cxn>
                <a:cxn ang="0">
                  <a:pos x="17" y="12"/>
                </a:cxn>
                <a:cxn ang="0">
                  <a:pos x="20" y="3"/>
                </a:cxn>
                <a:cxn ang="0">
                  <a:pos x="21" y="0"/>
                </a:cxn>
                <a:cxn ang="0">
                  <a:pos x="21" y="4"/>
                </a:cxn>
                <a:cxn ang="0">
                  <a:pos x="21" y="14"/>
                </a:cxn>
                <a:cxn ang="0">
                  <a:pos x="20" y="26"/>
                </a:cxn>
                <a:cxn ang="0">
                  <a:pos x="18" y="42"/>
                </a:cxn>
                <a:cxn ang="0">
                  <a:pos x="16" y="57"/>
                </a:cxn>
                <a:cxn ang="0">
                  <a:pos x="15" y="70"/>
                </a:cxn>
                <a:cxn ang="0">
                  <a:pos x="14" y="81"/>
                </a:cxn>
                <a:cxn ang="0">
                  <a:pos x="14" y="86"/>
                </a:cxn>
                <a:cxn ang="0">
                  <a:pos x="19" y="91"/>
                </a:cxn>
                <a:cxn ang="0">
                  <a:pos x="30" y="98"/>
                </a:cxn>
                <a:cxn ang="0">
                  <a:pos x="44" y="104"/>
                </a:cxn>
                <a:cxn ang="0">
                  <a:pos x="60" y="111"/>
                </a:cxn>
                <a:cxn ang="0">
                  <a:pos x="76" y="117"/>
                </a:cxn>
                <a:cxn ang="0">
                  <a:pos x="89" y="122"/>
                </a:cxn>
                <a:cxn ang="0">
                  <a:pos x="98" y="126"/>
                </a:cxn>
                <a:cxn ang="0">
                  <a:pos x="102" y="128"/>
                </a:cxn>
                <a:cxn ang="0">
                  <a:pos x="72" y="127"/>
                </a:cxn>
              </a:cxnLst>
              <a:rect l="0" t="0" r="r" b="b"/>
              <a:pathLst>
                <a:path w="103" h="129">
                  <a:moveTo>
                    <a:pt x="72" y="127"/>
                  </a:moveTo>
                  <a:lnTo>
                    <a:pt x="70" y="125"/>
                  </a:lnTo>
                  <a:lnTo>
                    <a:pt x="63" y="121"/>
                  </a:lnTo>
                  <a:lnTo>
                    <a:pt x="51" y="116"/>
                  </a:lnTo>
                  <a:lnTo>
                    <a:pt x="37" y="110"/>
                  </a:lnTo>
                  <a:lnTo>
                    <a:pt x="23" y="103"/>
                  </a:lnTo>
                  <a:lnTo>
                    <a:pt x="11" y="98"/>
                  </a:lnTo>
                  <a:lnTo>
                    <a:pt x="2" y="93"/>
                  </a:lnTo>
                  <a:lnTo>
                    <a:pt x="0" y="90"/>
                  </a:lnTo>
                  <a:lnTo>
                    <a:pt x="0" y="84"/>
                  </a:lnTo>
                  <a:lnTo>
                    <a:pt x="3" y="73"/>
                  </a:lnTo>
                  <a:lnTo>
                    <a:pt x="6" y="58"/>
                  </a:lnTo>
                  <a:lnTo>
                    <a:pt x="10" y="42"/>
                  </a:lnTo>
                  <a:lnTo>
                    <a:pt x="14" y="26"/>
                  </a:lnTo>
                  <a:lnTo>
                    <a:pt x="17" y="12"/>
                  </a:lnTo>
                  <a:lnTo>
                    <a:pt x="20" y="3"/>
                  </a:lnTo>
                  <a:lnTo>
                    <a:pt x="21" y="0"/>
                  </a:lnTo>
                  <a:lnTo>
                    <a:pt x="21" y="4"/>
                  </a:lnTo>
                  <a:lnTo>
                    <a:pt x="21" y="14"/>
                  </a:lnTo>
                  <a:lnTo>
                    <a:pt x="20" y="26"/>
                  </a:lnTo>
                  <a:lnTo>
                    <a:pt x="18" y="42"/>
                  </a:lnTo>
                  <a:lnTo>
                    <a:pt x="16" y="57"/>
                  </a:lnTo>
                  <a:lnTo>
                    <a:pt x="15" y="70"/>
                  </a:lnTo>
                  <a:lnTo>
                    <a:pt x="14" y="81"/>
                  </a:lnTo>
                  <a:lnTo>
                    <a:pt x="14" y="86"/>
                  </a:lnTo>
                  <a:lnTo>
                    <a:pt x="19" y="91"/>
                  </a:lnTo>
                  <a:lnTo>
                    <a:pt x="30" y="98"/>
                  </a:lnTo>
                  <a:lnTo>
                    <a:pt x="44" y="104"/>
                  </a:lnTo>
                  <a:lnTo>
                    <a:pt x="60" y="111"/>
                  </a:lnTo>
                  <a:lnTo>
                    <a:pt x="76" y="117"/>
                  </a:lnTo>
                  <a:lnTo>
                    <a:pt x="89" y="122"/>
                  </a:lnTo>
                  <a:lnTo>
                    <a:pt x="98" y="126"/>
                  </a:lnTo>
                  <a:lnTo>
                    <a:pt x="102" y="128"/>
                  </a:lnTo>
                  <a:lnTo>
                    <a:pt x="72" y="12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74" name="Freeform 474"/>
            <p:cNvSpPr>
              <a:spLocks/>
            </p:cNvSpPr>
            <p:nvPr/>
          </p:nvSpPr>
          <p:spPr bwMode="auto">
            <a:xfrm>
              <a:off x="4003" y="1551"/>
              <a:ext cx="240" cy="76"/>
            </a:xfrm>
            <a:custGeom>
              <a:avLst/>
              <a:gdLst/>
              <a:ahLst/>
              <a:cxnLst>
                <a:cxn ang="0">
                  <a:pos x="43" y="75"/>
                </a:cxn>
                <a:cxn ang="0">
                  <a:pos x="239" y="22"/>
                </a:cxn>
                <a:cxn ang="0">
                  <a:pos x="234" y="0"/>
                </a:cxn>
                <a:cxn ang="0">
                  <a:pos x="0" y="28"/>
                </a:cxn>
                <a:cxn ang="0">
                  <a:pos x="43" y="75"/>
                </a:cxn>
              </a:cxnLst>
              <a:rect l="0" t="0" r="r" b="b"/>
              <a:pathLst>
                <a:path w="240" h="76">
                  <a:moveTo>
                    <a:pt x="43" y="75"/>
                  </a:moveTo>
                  <a:lnTo>
                    <a:pt x="239" y="22"/>
                  </a:lnTo>
                  <a:lnTo>
                    <a:pt x="234" y="0"/>
                  </a:lnTo>
                  <a:lnTo>
                    <a:pt x="0" y="28"/>
                  </a:lnTo>
                  <a:lnTo>
                    <a:pt x="43" y="7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75" name="Freeform 475"/>
            <p:cNvSpPr>
              <a:spLocks/>
            </p:cNvSpPr>
            <p:nvPr/>
          </p:nvSpPr>
          <p:spPr bwMode="auto">
            <a:xfrm>
              <a:off x="4180" y="1452"/>
              <a:ext cx="64" cy="122"/>
            </a:xfrm>
            <a:custGeom>
              <a:avLst/>
              <a:gdLst/>
              <a:ahLst/>
              <a:cxnLst>
                <a:cxn ang="0">
                  <a:pos x="63" y="121"/>
                </a:cxn>
                <a:cxn ang="0">
                  <a:pos x="52" y="116"/>
                </a:cxn>
                <a:cxn ang="0">
                  <a:pos x="42" y="109"/>
                </a:cxn>
                <a:cxn ang="0">
                  <a:pos x="33" y="100"/>
                </a:cxn>
                <a:cxn ang="0">
                  <a:pos x="24" y="90"/>
                </a:cxn>
                <a:cxn ang="0">
                  <a:pos x="16" y="77"/>
                </a:cxn>
                <a:cxn ang="0">
                  <a:pos x="9" y="63"/>
                </a:cxn>
                <a:cxn ang="0">
                  <a:pos x="3" y="47"/>
                </a:cxn>
                <a:cxn ang="0">
                  <a:pos x="0" y="30"/>
                </a:cxn>
                <a:cxn ang="0">
                  <a:pos x="50" y="0"/>
                </a:cxn>
                <a:cxn ang="0">
                  <a:pos x="63" y="121"/>
                </a:cxn>
              </a:cxnLst>
              <a:rect l="0" t="0" r="r" b="b"/>
              <a:pathLst>
                <a:path w="64" h="122">
                  <a:moveTo>
                    <a:pt x="63" y="121"/>
                  </a:moveTo>
                  <a:lnTo>
                    <a:pt x="52" y="116"/>
                  </a:lnTo>
                  <a:lnTo>
                    <a:pt x="42" y="109"/>
                  </a:lnTo>
                  <a:lnTo>
                    <a:pt x="33" y="100"/>
                  </a:lnTo>
                  <a:lnTo>
                    <a:pt x="24" y="90"/>
                  </a:lnTo>
                  <a:lnTo>
                    <a:pt x="16" y="77"/>
                  </a:lnTo>
                  <a:lnTo>
                    <a:pt x="9" y="63"/>
                  </a:lnTo>
                  <a:lnTo>
                    <a:pt x="3" y="47"/>
                  </a:lnTo>
                  <a:lnTo>
                    <a:pt x="0" y="30"/>
                  </a:lnTo>
                  <a:lnTo>
                    <a:pt x="50" y="0"/>
                  </a:lnTo>
                  <a:lnTo>
                    <a:pt x="63" y="1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76" name="Freeform 476"/>
            <p:cNvSpPr>
              <a:spLocks/>
            </p:cNvSpPr>
            <p:nvPr/>
          </p:nvSpPr>
          <p:spPr bwMode="auto">
            <a:xfrm>
              <a:off x="3990" y="1366"/>
              <a:ext cx="266" cy="239"/>
            </a:xfrm>
            <a:custGeom>
              <a:avLst/>
              <a:gdLst/>
              <a:ahLst/>
              <a:cxnLst>
                <a:cxn ang="0">
                  <a:pos x="46" y="34"/>
                </a:cxn>
                <a:cxn ang="0">
                  <a:pos x="173" y="2"/>
                </a:cxn>
                <a:cxn ang="0">
                  <a:pos x="175" y="1"/>
                </a:cxn>
                <a:cxn ang="0">
                  <a:pos x="177" y="1"/>
                </a:cxn>
                <a:cxn ang="0">
                  <a:pos x="179" y="0"/>
                </a:cxn>
                <a:cxn ang="0">
                  <a:pos x="182" y="0"/>
                </a:cxn>
                <a:cxn ang="0">
                  <a:pos x="186" y="0"/>
                </a:cxn>
                <a:cxn ang="0">
                  <a:pos x="190" y="0"/>
                </a:cxn>
                <a:cxn ang="0">
                  <a:pos x="193" y="1"/>
                </a:cxn>
                <a:cxn ang="0">
                  <a:pos x="195" y="51"/>
                </a:cxn>
                <a:cxn ang="0">
                  <a:pos x="247" y="44"/>
                </a:cxn>
                <a:cxn ang="0">
                  <a:pos x="253" y="56"/>
                </a:cxn>
                <a:cxn ang="0">
                  <a:pos x="259" y="69"/>
                </a:cxn>
                <a:cxn ang="0">
                  <a:pos x="262" y="84"/>
                </a:cxn>
                <a:cxn ang="0">
                  <a:pos x="265" y="112"/>
                </a:cxn>
                <a:cxn ang="0">
                  <a:pos x="260" y="149"/>
                </a:cxn>
                <a:cxn ang="0">
                  <a:pos x="247" y="179"/>
                </a:cxn>
                <a:cxn ang="0">
                  <a:pos x="227" y="196"/>
                </a:cxn>
                <a:cxn ang="0">
                  <a:pos x="215" y="200"/>
                </a:cxn>
                <a:cxn ang="0">
                  <a:pos x="214" y="200"/>
                </a:cxn>
                <a:cxn ang="0">
                  <a:pos x="214" y="200"/>
                </a:cxn>
                <a:cxn ang="0">
                  <a:pos x="213" y="200"/>
                </a:cxn>
                <a:cxn ang="0">
                  <a:pos x="80" y="235"/>
                </a:cxn>
                <a:cxn ang="0">
                  <a:pos x="78" y="236"/>
                </a:cxn>
                <a:cxn ang="0">
                  <a:pos x="75" y="237"/>
                </a:cxn>
                <a:cxn ang="0">
                  <a:pos x="73" y="237"/>
                </a:cxn>
                <a:cxn ang="0">
                  <a:pos x="71" y="238"/>
                </a:cxn>
                <a:cxn ang="0">
                  <a:pos x="47" y="233"/>
                </a:cxn>
                <a:cxn ang="0">
                  <a:pos x="25" y="213"/>
                </a:cxn>
                <a:cxn ang="0">
                  <a:pos x="10" y="182"/>
                </a:cxn>
                <a:cxn ang="0">
                  <a:pos x="1" y="143"/>
                </a:cxn>
                <a:cxn ang="0">
                  <a:pos x="1" y="104"/>
                </a:cxn>
                <a:cxn ang="0">
                  <a:pos x="10" y="71"/>
                </a:cxn>
                <a:cxn ang="0">
                  <a:pos x="25" y="47"/>
                </a:cxn>
                <a:cxn ang="0">
                  <a:pos x="46" y="35"/>
                </a:cxn>
              </a:cxnLst>
              <a:rect l="0" t="0" r="r" b="b"/>
              <a:pathLst>
                <a:path w="266" h="239">
                  <a:moveTo>
                    <a:pt x="46" y="35"/>
                  </a:moveTo>
                  <a:lnTo>
                    <a:pt x="46" y="34"/>
                  </a:lnTo>
                  <a:lnTo>
                    <a:pt x="172" y="2"/>
                  </a:lnTo>
                  <a:lnTo>
                    <a:pt x="173" y="2"/>
                  </a:lnTo>
                  <a:lnTo>
                    <a:pt x="174" y="1"/>
                  </a:lnTo>
                  <a:lnTo>
                    <a:pt x="175" y="1"/>
                  </a:lnTo>
                  <a:lnTo>
                    <a:pt x="176" y="1"/>
                  </a:lnTo>
                  <a:lnTo>
                    <a:pt x="177" y="1"/>
                  </a:lnTo>
                  <a:lnTo>
                    <a:pt x="178" y="0"/>
                  </a:lnTo>
                  <a:lnTo>
                    <a:pt x="179" y="0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6" y="0"/>
                  </a:lnTo>
                  <a:lnTo>
                    <a:pt x="188" y="0"/>
                  </a:lnTo>
                  <a:lnTo>
                    <a:pt x="190" y="0"/>
                  </a:lnTo>
                  <a:lnTo>
                    <a:pt x="191" y="0"/>
                  </a:lnTo>
                  <a:lnTo>
                    <a:pt x="193" y="1"/>
                  </a:lnTo>
                  <a:lnTo>
                    <a:pt x="195" y="1"/>
                  </a:lnTo>
                  <a:lnTo>
                    <a:pt x="195" y="51"/>
                  </a:lnTo>
                  <a:lnTo>
                    <a:pt x="244" y="38"/>
                  </a:lnTo>
                  <a:lnTo>
                    <a:pt x="247" y="44"/>
                  </a:lnTo>
                  <a:lnTo>
                    <a:pt x="250" y="49"/>
                  </a:lnTo>
                  <a:lnTo>
                    <a:pt x="253" y="56"/>
                  </a:lnTo>
                  <a:lnTo>
                    <a:pt x="256" y="63"/>
                  </a:lnTo>
                  <a:lnTo>
                    <a:pt x="259" y="69"/>
                  </a:lnTo>
                  <a:lnTo>
                    <a:pt x="261" y="76"/>
                  </a:lnTo>
                  <a:lnTo>
                    <a:pt x="262" y="84"/>
                  </a:lnTo>
                  <a:lnTo>
                    <a:pt x="264" y="91"/>
                  </a:lnTo>
                  <a:lnTo>
                    <a:pt x="265" y="112"/>
                  </a:lnTo>
                  <a:lnTo>
                    <a:pt x="264" y="131"/>
                  </a:lnTo>
                  <a:lnTo>
                    <a:pt x="260" y="149"/>
                  </a:lnTo>
                  <a:lnTo>
                    <a:pt x="255" y="165"/>
                  </a:lnTo>
                  <a:lnTo>
                    <a:pt x="247" y="179"/>
                  </a:lnTo>
                  <a:lnTo>
                    <a:pt x="238" y="189"/>
                  </a:lnTo>
                  <a:lnTo>
                    <a:pt x="227" y="196"/>
                  </a:lnTo>
                  <a:lnTo>
                    <a:pt x="215" y="200"/>
                  </a:lnTo>
                  <a:lnTo>
                    <a:pt x="215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3" y="200"/>
                  </a:lnTo>
                  <a:lnTo>
                    <a:pt x="213" y="200"/>
                  </a:lnTo>
                  <a:lnTo>
                    <a:pt x="80" y="235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7" y="237"/>
                  </a:lnTo>
                  <a:lnTo>
                    <a:pt x="75" y="237"/>
                  </a:lnTo>
                  <a:lnTo>
                    <a:pt x="74" y="237"/>
                  </a:lnTo>
                  <a:lnTo>
                    <a:pt x="73" y="237"/>
                  </a:lnTo>
                  <a:lnTo>
                    <a:pt x="72" y="238"/>
                  </a:lnTo>
                  <a:lnTo>
                    <a:pt x="71" y="238"/>
                  </a:lnTo>
                  <a:lnTo>
                    <a:pt x="59" y="237"/>
                  </a:lnTo>
                  <a:lnTo>
                    <a:pt x="47" y="233"/>
                  </a:lnTo>
                  <a:lnTo>
                    <a:pt x="36" y="225"/>
                  </a:lnTo>
                  <a:lnTo>
                    <a:pt x="25" y="213"/>
                  </a:lnTo>
                  <a:lnTo>
                    <a:pt x="17" y="198"/>
                  </a:lnTo>
                  <a:lnTo>
                    <a:pt x="10" y="182"/>
                  </a:lnTo>
                  <a:lnTo>
                    <a:pt x="4" y="163"/>
                  </a:lnTo>
                  <a:lnTo>
                    <a:pt x="1" y="143"/>
                  </a:lnTo>
                  <a:lnTo>
                    <a:pt x="0" y="123"/>
                  </a:lnTo>
                  <a:lnTo>
                    <a:pt x="1" y="104"/>
                  </a:lnTo>
                  <a:lnTo>
                    <a:pt x="4" y="87"/>
                  </a:lnTo>
                  <a:lnTo>
                    <a:pt x="10" y="71"/>
                  </a:lnTo>
                  <a:lnTo>
                    <a:pt x="17" y="58"/>
                  </a:lnTo>
                  <a:lnTo>
                    <a:pt x="25" y="47"/>
                  </a:lnTo>
                  <a:lnTo>
                    <a:pt x="35" y="40"/>
                  </a:lnTo>
                  <a:lnTo>
                    <a:pt x="46" y="35"/>
                  </a:lnTo>
                </a:path>
              </a:pathLst>
            </a:custGeom>
            <a:solidFill>
              <a:srgbClr val="FDE3B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77" name="Freeform 477"/>
            <p:cNvSpPr>
              <a:spLocks/>
            </p:cNvSpPr>
            <p:nvPr/>
          </p:nvSpPr>
          <p:spPr bwMode="auto">
            <a:xfrm>
              <a:off x="3990" y="1401"/>
              <a:ext cx="121" cy="205"/>
            </a:xfrm>
            <a:custGeom>
              <a:avLst/>
              <a:gdLst/>
              <a:ahLst/>
              <a:cxnLst>
                <a:cxn ang="0">
                  <a:pos x="71" y="204"/>
                </a:cxn>
                <a:cxn ang="0">
                  <a:pos x="58" y="203"/>
                </a:cxn>
                <a:cxn ang="0">
                  <a:pos x="46" y="198"/>
                </a:cxn>
                <a:cxn ang="0">
                  <a:pos x="35" y="190"/>
                </a:cxn>
                <a:cxn ang="0">
                  <a:pos x="25" y="178"/>
                </a:cxn>
                <a:cxn ang="0">
                  <a:pos x="16" y="164"/>
                </a:cxn>
                <a:cxn ang="0">
                  <a:pos x="9" y="147"/>
                </a:cxn>
                <a:cxn ang="0">
                  <a:pos x="4" y="129"/>
                </a:cxn>
                <a:cxn ang="0">
                  <a:pos x="0" y="108"/>
                </a:cxn>
                <a:cxn ang="0">
                  <a:pos x="0" y="88"/>
                </a:cxn>
                <a:cxn ang="0">
                  <a:pos x="1" y="68"/>
                </a:cxn>
                <a:cxn ang="0">
                  <a:pos x="5" y="50"/>
                </a:cxn>
                <a:cxn ang="0">
                  <a:pos x="10" y="34"/>
                </a:cxn>
                <a:cxn ang="0">
                  <a:pos x="18" y="21"/>
                </a:cxn>
                <a:cxn ang="0">
                  <a:pos x="27" y="11"/>
                </a:cxn>
                <a:cxn ang="0">
                  <a:pos x="37" y="3"/>
                </a:cxn>
                <a:cxn ang="0">
                  <a:pos x="49" y="0"/>
                </a:cxn>
                <a:cxn ang="0">
                  <a:pos x="61" y="0"/>
                </a:cxn>
                <a:cxn ang="0">
                  <a:pos x="73" y="5"/>
                </a:cxn>
                <a:cxn ang="0">
                  <a:pos x="84" y="13"/>
                </a:cxn>
                <a:cxn ang="0">
                  <a:pos x="94" y="25"/>
                </a:cxn>
                <a:cxn ang="0">
                  <a:pos x="103" y="39"/>
                </a:cxn>
                <a:cxn ang="0">
                  <a:pos x="110" y="55"/>
                </a:cxn>
                <a:cxn ang="0">
                  <a:pos x="115" y="74"/>
                </a:cxn>
                <a:cxn ang="0">
                  <a:pos x="118" y="95"/>
                </a:cxn>
                <a:cxn ang="0">
                  <a:pos x="120" y="115"/>
                </a:cxn>
                <a:cxn ang="0">
                  <a:pos x="118" y="135"/>
                </a:cxn>
                <a:cxn ang="0">
                  <a:pos x="115" y="153"/>
                </a:cxn>
                <a:cxn ang="0">
                  <a:pos x="109" y="169"/>
                </a:cxn>
                <a:cxn ang="0">
                  <a:pos x="102" y="182"/>
                </a:cxn>
                <a:cxn ang="0">
                  <a:pos x="92" y="192"/>
                </a:cxn>
                <a:cxn ang="0">
                  <a:pos x="82" y="200"/>
                </a:cxn>
                <a:cxn ang="0">
                  <a:pos x="71" y="204"/>
                </a:cxn>
              </a:cxnLst>
              <a:rect l="0" t="0" r="r" b="b"/>
              <a:pathLst>
                <a:path w="121" h="205">
                  <a:moveTo>
                    <a:pt x="71" y="204"/>
                  </a:moveTo>
                  <a:lnTo>
                    <a:pt x="58" y="203"/>
                  </a:lnTo>
                  <a:lnTo>
                    <a:pt x="46" y="198"/>
                  </a:lnTo>
                  <a:lnTo>
                    <a:pt x="35" y="190"/>
                  </a:lnTo>
                  <a:lnTo>
                    <a:pt x="25" y="178"/>
                  </a:lnTo>
                  <a:lnTo>
                    <a:pt x="16" y="164"/>
                  </a:lnTo>
                  <a:lnTo>
                    <a:pt x="9" y="147"/>
                  </a:lnTo>
                  <a:lnTo>
                    <a:pt x="4" y="129"/>
                  </a:lnTo>
                  <a:lnTo>
                    <a:pt x="0" y="108"/>
                  </a:lnTo>
                  <a:lnTo>
                    <a:pt x="0" y="88"/>
                  </a:lnTo>
                  <a:lnTo>
                    <a:pt x="1" y="68"/>
                  </a:lnTo>
                  <a:lnTo>
                    <a:pt x="5" y="50"/>
                  </a:lnTo>
                  <a:lnTo>
                    <a:pt x="10" y="34"/>
                  </a:lnTo>
                  <a:lnTo>
                    <a:pt x="18" y="21"/>
                  </a:lnTo>
                  <a:lnTo>
                    <a:pt x="27" y="11"/>
                  </a:lnTo>
                  <a:lnTo>
                    <a:pt x="37" y="3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3" y="5"/>
                  </a:lnTo>
                  <a:lnTo>
                    <a:pt x="84" y="13"/>
                  </a:lnTo>
                  <a:lnTo>
                    <a:pt x="94" y="25"/>
                  </a:lnTo>
                  <a:lnTo>
                    <a:pt x="103" y="39"/>
                  </a:lnTo>
                  <a:lnTo>
                    <a:pt x="110" y="55"/>
                  </a:lnTo>
                  <a:lnTo>
                    <a:pt x="115" y="74"/>
                  </a:lnTo>
                  <a:lnTo>
                    <a:pt x="118" y="95"/>
                  </a:lnTo>
                  <a:lnTo>
                    <a:pt x="120" y="115"/>
                  </a:lnTo>
                  <a:lnTo>
                    <a:pt x="118" y="135"/>
                  </a:lnTo>
                  <a:lnTo>
                    <a:pt x="115" y="153"/>
                  </a:lnTo>
                  <a:lnTo>
                    <a:pt x="109" y="169"/>
                  </a:lnTo>
                  <a:lnTo>
                    <a:pt x="102" y="182"/>
                  </a:lnTo>
                  <a:lnTo>
                    <a:pt x="92" y="192"/>
                  </a:lnTo>
                  <a:lnTo>
                    <a:pt x="82" y="200"/>
                  </a:lnTo>
                  <a:lnTo>
                    <a:pt x="71" y="204"/>
                  </a:lnTo>
                </a:path>
              </a:pathLst>
            </a:custGeom>
            <a:solidFill>
              <a:srgbClr val="FCBC5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78" name="Freeform 478"/>
            <p:cNvSpPr>
              <a:spLocks/>
            </p:cNvSpPr>
            <p:nvPr/>
          </p:nvSpPr>
          <p:spPr bwMode="auto">
            <a:xfrm>
              <a:off x="4092" y="1547"/>
              <a:ext cx="143" cy="42"/>
            </a:xfrm>
            <a:custGeom>
              <a:avLst/>
              <a:gdLst/>
              <a:ahLst/>
              <a:cxnLst>
                <a:cxn ang="0">
                  <a:pos x="134" y="8"/>
                </a:cxn>
                <a:cxn ang="0">
                  <a:pos x="0" y="41"/>
                </a:cxn>
                <a:cxn ang="0">
                  <a:pos x="4" y="36"/>
                </a:cxn>
                <a:cxn ang="0">
                  <a:pos x="142" y="0"/>
                </a:cxn>
                <a:cxn ang="0">
                  <a:pos x="134" y="8"/>
                </a:cxn>
              </a:cxnLst>
              <a:rect l="0" t="0" r="r" b="b"/>
              <a:pathLst>
                <a:path w="143" h="42">
                  <a:moveTo>
                    <a:pt x="134" y="8"/>
                  </a:moveTo>
                  <a:lnTo>
                    <a:pt x="0" y="41"/>
                  </a:lnTo>
                  <a:lnTo>
                    <a:pt x="4" y="36"/>
                  </a:lnTo>
                  <a:lnTo>
                    <a:pt x="142" y="0"/>
                  </a:lnTo>
                  <a:lnTo>
                    <a:pt x="134" y="8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79" name="Freeform 479"/>
            <p:cNvSpPr>
              <a:spLocks/>
            </p:cNvSpPr>
            <p:nvPr/>
          </p:nvSpPr>
          <p:spPr bwMode="auto">
            <a:xfrm>
              <a:off x="4105" y="1522"/>
              <a:ext cx="143" cy="48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133" y="11"/>
                </a:cxn>
                <a:cxn ang="0">
                  <a:pos x="142" y="0"/>
                </a:cxn>
                <a:cxn ang="0">
                  <a:pos x="5" y="35"/>
                </a:cxn>
                <a:cxn ang="0">
                  <a:pos x="0" y="47"/>
                </a:cxn>
              </a:cxnLst>
              <a:rect l="0" t="0" r="r" b="b"/>
              <a:pathLst>
                <a:path w="143" h="48">
                  <a:moveTo>
                    <a:pt x="0" y="47"/>
                  </a:moveTo>
                  <a:lnTo>
                    <a:pt x="133" y="11"/>
                  </a:lnTo>
                  <a:lnTo>
                    <a:pt x="142" y="0"/>
                  </a:lnTo>
                  <a:lnTo>
                    <a:pt x="5" y="35"/>
                  </a:lnTo>
                  <a:lnTo>
                    <a:pt x="0" y="47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80" name="Freeform 480"/>
            <p:cNvSpPr>
              <a:spLocks/>
            </p:cNvSpPr>
            <p:nvPr/>
          </p:nvSpPr>
          <p:spPr bwMode="auto">
            <a:xfrm>
              <a:off x="4114" y="1490"/>
              <a:ext cx="138" cy="5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34" y="21"/>
                </a:cxn>
                <a:cxn ang="0">
                  <a:pos x="134" y="20"/>
                </a:cxn>
                <a:cxn ang="0">
                  <a:pos x="134" y="19"/>
                </a:cxn>
                <a:cxn ang="0">
                  <a:pos x="135" y="16"/>
                </a:cxn>
                <a:cxn ang="0">
                  <a:pos x="135" y="14"/>
                </a:cxn>
                <a:cxn ang="0">
                  <a:pos x="135" y="11"/>
                </a:cxn>
                <a:cxn ang="0">
                  <a:pos x="136" y="8"/>
                </a:cxn>
                <a:cxn ang="0">
                  <a:pos x="136" y="5"/>
                </a:cxn>
                <a:cxn ang="0">
                  <a:pos x="137" y="3"/>
                </a:cxn>
                <a:cxn ang="0">
                  <a:pos x="137" y="1"/>
                </a:cxn>
                <a:cxn ang="0">
                  <a:pos x="137" y="1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3" y="32"/>
                </a:cxn>
                <a:cxn ang="0">
                  <a:pos x="1" y="51"/>
                </a:cxn>
                <a:cxn ang="0">
                  <a:pos x="0" y="54"/>
                </a:cxn>
              </a:cxnLst>
              <a:rect l="0" t="0" r="r" b="b"/>
              <a:pathLst>
                <a:path w="138" h="55">
                  <a:moveTo>
                    <a:pt x="0" y="54"/>
                  </a:moveTo>
                  <a:lnTo>
                    <a:pt x="134" y="21"/>
                  </a:lnTo>
                  <a:lnTo>
                    <a:pt x="134" y="20"/>
                  </a:lnTo>
                  <a:lnTo>
                    <a:pt x="134" y="19"/>
                  </a:lnTo>
                  <a:lnTo>
                    <a:pt x="135" y="16"/>
                  </a:lnTo>
                  <a:lnTo>
                    <a:pt x="135" y="14"/>
                  </a:lnTo>
                  <a:lnTo>
                    <a:pt x="135" y="11"/>
                  </a:lnTo>
                  <a:lnTo>
                    <a:pt x="136" y="8"/>
                  </a:lnTo>
                  <a:lnTo>
                    <a:pt x="136" y="5"/>
                  </a:lnTo>
                  <a:lnTo>
                    <a:pt x="137" y="3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3" y="32"/>
                  </a:lnTo>
                  <a:lnTo>
                    <a:pt x="1" y="51"/>
                  </a:lnTo>
                  <a:lnTo>
                    <a:pt x="0" y="54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81" name="Freeform 481"/>
            <p:cNvSpPr>
              <a:spLocks/>
            </p:cNvSpPr>
            <p:nvPr/>
          </p:nvSpPr>
          <p:spPr bwMode="auto">
            <a:xfrm>
              <a:off x="4115" y="1454"/>
              <a:ext cx="138" cy="60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136" y="25"/>
                </a:cxn>
                <a:cxn ang="0">
                  <a:pos x="136" y="25"/>
                </a:cxn>
                <a:cxn ang="0">
                  <a:pos x="137" y="24"/>
                </a:cxn>
                <a:cxn ang="0">
                  <a:pos x="137" y="24"/>
                </a:cxn>
                <a:cxn ang="0">
                  <a:pos x="137" y="22"/>
                </a:cxn>
                <a:cxn ang="0">
                  <a:pos x="137" y="21"/>
                </a:cxn>
                <a:cxn ang="0">
                  <a:pos x="137" y="18"/>
                </a:cxn>
                <a:cxn ang="0">
                  <a:pos x="136" y="14"/>
                </a:cxn>
                <a:cxn ang="0">
                  <a:pos x="136" y="10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5" y="3"/>
                </a:cxn>
                <a:cxn ang="0">
                  <a:pos x="135" y="2"/>
                </a:cxn>
                <a:cxn ang="0">
                  <a:pos x="135" y="1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0" y="32"/>
                </a:cxn>
                <a:cxn ang="0">
                  <a:pos x="1" y="46"/>
                </a:cxn>
                <a:cxn ang="0">
                  <a:pos x="1" y="59"/>
                </a:cxn>
              </a:cxnLst>
              <a:rect l="0" t="0" r="r" b="b"/>
              <a:pathLst>
                <a:path w="138" h="60">
                  <a:moveTo>
                    <a:pt x="1" y="59"/>
                  </a:moveTo>
                  <a:lnTo>
                    <a:pt x="136" y="25"/>
                  </a:lnTo>
                  <a:lnTo>
                    <a:pt x="136" y="25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37" y="21"/>
                  </a:lnTo>
                  <a:lnTo>
                    <a:pt x="137" y="18"/>
                  </a:lnTo>
                  <a:lnTo>
                    <a:pt x="136" y="14"/>
                  </a:lnTo>
                  <a:lnTo>
                    <a:pt x="136" y="10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5" y="3"/>
                  </a:lnTo>
                  <a:lnTo>
                    <a:pt x="135" y="2"/>
                  </a:lnTo>
                  <a:lnTo>
                    <a:pt x="135" y="1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0" y="32"/>
                  </a:lnTo>
                  <a:lnTo>
                    <a:pt x="1" y="46"/>
                  </a:lnTo>
                  <a:lnTo>
                    <a:pt x="1" y="59"/>
                  </a:lnTo>
                </a:path>
              </a:pathLst>
            </a:custGeom>
            <a:solidFill>
              <a:srgbClr val="FCBC5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82" name="Freeform 482"/>
            <p:cNvSpPr>
              <a:spLocks/>
            </p:cNvSpPr>
            <p:nvPr/>
          </p:nvSpPr>
          <p:spPr bwMode="auto">
            <a:xfrm>
              <a:off x="4103" y="1409"/>
              <a:ext cx="143" cy="64"/>
            </a:xfrm>
            <a:custGeom>
              <a:avLst/>
              <a:gdLst/>
              <a:ahLst/>
              <a:cxnLst>
                <a:cxn ang="0">
                  <a:pos x="9" y="63"/>
                </a:cxn>
                <a:cxn ang="0">
                  <a:pos x="142" y="28"/>
                </a:cxn>
                <a:cxn ang="0">
                  <a:pos x="142" y="27"/>
                </a:cxn>
                <a:cxn ang="0">
                  <a:pos x="141" y="26"/>
                </a:cxn>
                <a:cxn ang="0">
                  <a:pos x="141" y="23"/>
                </a:cxn>
                <a:cxn ang="0">
                  <a:pos x="139" y="20"/>
                </a:cxn>
                <a:cxn ang="0">
                  <a:pos x="138" y="17"/>
                </a:cxn>
                <a:cxn ang="0">
                  <a:pos x="137" y="13"/>
                </a:cxn>
                <a:cxn ang="0">
                  <a:pos x="136" y="10"/>
                </a:cxn>
                <a:cxn ang="0">
                  <a:pos x="134" y="8"/>
                </a:cxn>
                <a:cxn ang="0">
                  <a:pos x="131" y="4"/>
                </a:cxn>
                <a:cxn ang="0">
                  <a:pos x="129" y="3"/>
                </a:cxn>
                <a:cxn ang="0">
                  <a:pos x="128" y="1"/>
                </a:cxn>
                <a:cxn ang="0">
                  <a:pos x="128" y="1"/>
                </a:cxn>
                <a:cxn ang="0">
                  <a:pos x="127" y="0"/>
                </a:cxn>
                <a:cxn ang="0">
                  <a:pos x="127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1" y="38"/>
                </a:cxn>
                <a:cxn ang="0">
                  <a:pos x="1" y="40"/>
                </a:cxn>
                <a:cxn ang="0">
                  <a:pos x="2" y="42"/>
                </a:cxn>
                <a:cxn ang="0">
                  <a:pos x="3" y="45"/>
                </a:cxn>
                <a:cxn ang="0">
                  <a:pos x="4" y="47"/>
                </a:cxn>
                <a:cxn ang="0">
                  <a:pos x="5" y="49"/>
                </a:cxn>
                <a:cxn ang="0">
                  <a:pos x="6" y="51"/>
                </a:cxn>
                <a:cxn ang="0">
                  <a:pos x="6" y="53"/>
                </a:cxn>
                <a:cxn ang="0">
                  <a:pos x="7" y="55"/>
                </a:cxn>
                <a:cxn ang="0">
                  <a:pos x="8" y="57"/>
                </a:cxn>
                <a:cxn ang="0">
                  <a:pos x="8" y="59"/>
                </a:cxn>
                <a:cxn ang="0">
                  <a:pos x="8" y="61"/>
                </a:cxn>
                <a:cxn ang="0">
                  <a:pos x="8" y="62"/>
                </a:cxn>
                <a:cxn ang="0">
                  <a:pos x="9" y="63"/>
                </a:cxn>
              </a:cxnLst>
              <a:rect l="0" t="0" r="r" b="b"/>
              <a:pathLst>
                <a:path w="143" h="64">
                  <a:moveTo>
                    <a:pt x="9" y="63"/>
                  </a:moveTo>
                  <a:lnTo>
                    <a:pt x="142" y="28"/>
                  </a:lnTo>
                  <a:lnTo>
                    <a:pt x="142" y="27"/>
                  </a:lnTo>
                  <a:lnTo>
                    <a:pt x="141" y="26"/>
                  </a:lnTo>
                  <a:lnTo>
                    <a:pt x="141" y="23"/>
                  </a:lnTo>
                  <a:lnTo>
                    <a:pt x="139" y="20"/>
                  </a:lnTo>
                  <a:lnTo>
                    <a:pt x="138" y="17"/>
                  </a:lnTo>
                  <a:lnTo>
                    <a:pt x="137" y="13"/>
                  </a:lnTo>
                  <a:lnTo>
                    <a:pt x="136" y="10"/>
                  </a:lnTo>
                  <a:lnTo>
                    <a:pt x="134" y="8"/>
                  </a:lnTo>
                  <a:lnTo>
                    <a:pt x="131" y="4"/>
                  </a:lnTo>
                  <a:lnTo>
                    <a:pt x="129" y="3"/>
                  </a:lnTo>
                  <a:lnTo>
                    <a:pt x="128" y="1"/>
                  </a:lnTo>
                  <a:lnTo>
                    <a:pt x="128" y="1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1" y="40"/>
                  </a:lnTo>
                  <a:lnTo>
                    <a:pt x="2" y="42"/>
                  </a:lnTo>
                  <a:lnTo>
                    <a:pt x="3" y="45"/>
                  </a:lnTo>
                  <a:lnTo>
                    <a:pt x="4" y="47"/>
                  </a:lnTo>
                  <a:lnTo>
                    <a:pt x="5" y="49"/>
                  </a:lnTo>
                  <a:lnTo>
                    <a:pt x="6" y="51"/>
                  </a:lnTo>
                  <a:lnTo>
                    <a:pt x="6" y="53"/>
                  </a:lnTo>
                  <a:lnTo>
                    <a:pt x="7" y="55"/>
                  </a:lnTo>
                  <a:lnTo>
                    <a:pt x="8" y="57"/>
                  </a:lnTo>
                  <a:lnTo>
                    <a:pt x="8" y="59"/>
                  </a:lnTo>
                  <a:lnTo>
                    <a:pt x="8" y="61"/>
                  </a:lnTo>
                  <a:lnTo>
                    <a:pt x="8" y="62"/>
                  </a:lnTo>
                  <a:lnTo>
                    <a:pt x="9" y="63"/>
                  </a:lnTo>
                </a:path>
              </a:pathLst>
            </a:custGeom>
            <a:solidFill>
              <a:srgbClr val="FCBC5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83" name="Freeform 483"/>
            <p:cNvSpPr>
              <a:spLocks/>
            </p:cNvSpPr>
            <p:nvPr/>
          </p:nvSpPr>
          <p:spPr bwMode="auto">
            <a:xfrm>
              <a:off x="4064" y="1549"/>
              <a:ext cx="28" cy="38"/>
            </a:xfrm>
            <a:custGeom>
              <a:avLst/>
              <a:gdLst/>
              <a:ahLst/>
              <a:cxnLst>
                <a:cxn ang="0">
                  <a:pos x="24" y="37"/>
                </a:cxn>
                <a:cxn ang="0">
                  <a:pos x="0" y="0"/>
                </a:cxn>
                <a:cxn ang="0">
                  <a:pos x="27" y="31"/>
                </a:cxn>
                <a:cxn ang="0">
                  <a:pos x="24" y="37"/>
                </a:cxn>
              </a:cxnLst>
              <a:rect l="0" t="0" r="r" b="b"/>
              <a:pathLst>
                <a:path w="28" h="38">
                  <a:moveTo>
                    <a:pt x="24" y="37"/>
                  </a:moveTo>
                  <a:lnTo>
                    <a:pt x="0" y="0"/>
                  </a:lnTo>
                  <a:lnTo>
                    <a:pt x="27" y="31"/>
                  </a:lnTo>
                  <a:lnTo>
                    <a:pt x="24" y="37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84" name="Freeform 484"/>
            <p:cNvSpPr>
              <a:spLocks/>
            </p:cNvSpPr>
            <p:nvPr/>
          </p:nvSpPr>
          <p:spPr bwMode="auto">
            <a:xfrm>
              <a:off x="4075" y="1519"/>
              <a:ext cx="33" cy="37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7" y="36"/>
                </a:cxn>
                <a:cxn ang="0">
                  <a:pos x="27" y="35"/>
                </a:cxn>
                <a:cxn ang="0">
                  <a:pos x="27" y="34"/>
                </a:cxn>
                <a:cxn ang="0">
                  <a:pos x="28" y="31"/>
                </a:cxn>
                <a:cxn ang="0">
                  <a:pos x="29" y="29"/>
                </a:cxn>
                <a:cxn ang="0">
                  <a:pos x="30" y="25"/>
                </a:cxn>
                <a:cxn ang="0">
                  <a:pos x="31" y="21"/>
                </a:cxn>
                <a:cxn ang="0">
                  <a:pos x="32" y="17"/>
                </a:cxn>
                <a:cxn ang="0">
                  <a:pos x="32" y="12"/>
                </a:cxn>
                <a:cxn ang="0">
                  <a:pos x="32" y="8"/>
                </a:cxn>
                <a:cxn ang="0">
                  <a:pos x="32" y="5"/>
                </a:cxn>
                <a:cxn ang="0">
                  <a:pos x="32" y="3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3" y="8"/>
                </a:cxn>
                <a:cxn ang="0">
                  <a:pos x="3" y="10"/>
                </a:cxn>
                <a:cxn ang="0">
                  <a:pos x="2" y="11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1"/>
                </a:cxn>
              </a:cxnLst>
              <a:rect l="0" t="0" r="r" b="b"/>
              <a:pathLst>
                <a:path w="33" h="37">
                  <a:moveTo>
                    <a:pt x="0" y="21"/>
                  </a:moveTo>
                  <a:lnTo>
                    <a:pt x="27" y="36"/>
                  </a:lnTo>
                  <a:lnTo>
                    <a:pt x="27" y="35"/>
                  </a:lnTo>
                  <a:lnTo>
                    <a:pt x="27" y="34"/>
                  </a:lnTo>
                  <a:lnTo>
                    <a:pt x="28" y="31"/>
                  </a:lnTo>
                  <a:lnTo>
                    <a:pt x="29" y="29"/>
                  </a:lnTo>
                  <a:lnTo>
                    <a:pt x="30" y="25"/>
                  </a:lnTo>
                  <a:lnTo>
                    <a:pt x="31" y="21"/>
                  </a:lnTo>
                  <a:lnTo>
                    <a:pt x="32" y="17"/>
                  </a:lnTo>
                  <a:lnTo>
                    <a:pt x="32" y="12"/>
                  </a:lnTo>
                  <a:lnTo>
                    <a:pt x="32" y="8"/>
                  </a:lnTo>
                  <a:lnTo>
                    <a:pt x="32" y="5"/>
                  </a:lnTo>
                  <a:lnTo>
                    <a:pt x="32" y="3"/>
                  </a:lnTo>
                  <a:lnTo>
                    <a:pt x="32" y="1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4" y="7"/>
                  </a:lnTo>
                  <a:lnTo>
                    <a:pt x="3" y="8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1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1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85" name="Freeform 485"/>
            <p:cNvSpPr>
              <a:spLocks/>
            </p:cNvSpPr>
            <p:nvPr/>
          </p:nvSpPr>
          <p:spPr bwMode="auto">
            <a:xfrm>
              <a:off x="4071" y="1448"/>
              <a:ext cx="36" cy="58"/>
            </a:xfrm>
            <a:custGeom>
              <a:avLst/>
              <a:gdLst/>
              <a:ahLst/>
              <a:cxnLst>
                <a:cxn ang="0">
                  <a:pos x="9" y="57"/>
                </a:cxn>
                <a:cxn ang="0">
                  <a:pos x="35" y="51"/>
                </a:cxn>
                <a:cxn ang="0">
                  <a:pos x="35" y="50"/>
                </a:cxn>
                <a:cxn ang="0">
                  <a:pos x="34" y="48"/>
                </a:cxn>
                <a:cxn ang="0">
                  <a:pos x="34" y="44"/>
                </a:cxn>
                <a:cxn ang="0">
                  <a:pos x="34" y="40"/>
                </a:cxn>
                <a:cxn ang="0">
                  <a:pos x="33" y="34"/>
                </a:cxn>
                <a:cxn ang="0">
                  <a:pos x="32" y="28"/>
                </a:cxn>
                <a:cxn ang="0">
                  <a:pos x="30" y="22"/>
                </a:cxn>
                <a:cxn ang="0">
                  <a:pos x="27" y="15"/>
                </a:cxn>
                <a:cxn ang="0">
                  <a:pos x="25" y="9"/>
                </a:cxn>
                <a:cxn ang="0">
                  <a:pos x="23" y="5"/>
                </a:cxn>
                <a:cxn ang="0">
                  <a:pos x="22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0" y="21"/>
                </a:cxn>
                <a:cxn ang="0">
                  <a:pos x="0" y="22"/>
                </a:cxn>
                <a:cxn ang="0">
                  <a:pos x="1" y="23"/>
                </a:cxn>
                <a:cxn ang="0">
                  <a:pos x="2" y="25"/>
                </a:cxn>
                <a:cxn ang="0">
                  <a:pos x="3" y="28"/>
                </a:cxn>
                <a:cxn ang="0">
                  <a:pos x="4" y="30"/>
                </a:cxn>
                <a:cxn ang="0">
                  <a:pos x="6" y="33"/>
                </a:cxn>
                <a:cxn ang="0">
                  <a:pos x="6" y="35"/>
                </a:cxn>
                <a:cxn ang="0">
                  <a:pos x="7" y="37"/>
                </a:cxn>
                <a:cxn ang="0">
                  <a:pos x="7" y="39"/>
                </a:cxn>
                <a:cxn ang="0">
                  <a:pos x="8" y="42"/>
                </a:cxn>
                <a:cxn ang="0">
                  <a:pos x="8" y="45"/>
                </a:cxn>
                <a:cxn ang="0">
                  <a:pos x="8" y="48"/>
                </a:cxn>
                <a:cxn ang="0">
                  <a:pos x="9" y="51"/>
                </a:cxn>
                <a:cxn ang="0">
                  <a:pos x="9" y="54"/>
                </a:cxn>
                <a:cxn ang="0">
                  <a:pos x="9" y="56"/>
                </a:cxn>
                <a:cxn ang="0">
                  <a:pos x="9" y="57"/>
                </a:cxn>
              </a:cxnLst>
              <a:rect l="0" t="0" r="r" b="b"/>
              <a:pathLst>
                <a:path w="36" h="58">
                  <a:moveTo>
                    <a:pt x="9" y="57"/>
                  </a:moveTo>
                  <a:lnTo>
                    <a:pt x="35" y="51"/>
                  </a:lnTo>
                  <a:lnTo>
                    <a:pt x="35" y="50"/>
                  </a:lnTo>
                  <a:lnTo>
                    <a:pt x="34" y="48"/>
                  </a:lnTo>
                  <a:lnTo>
                    <a:pt x="34" y="44"/>
                  </a:lnTo>
                  <a:lnTo>
                    <a:pt x="34" y="40"/>
                  </a:lnTo>
                  <a:lnTo>
                    <a:pt x="33" y="34"/>
                  </a:lnTo>
                  <a:lnTo>
                    <a:pt x="32" y="28"/>
                  </a:lnTo>
                  <a:lnTo>
                    <a:pt x="30" y="22"/>
                  </a:lnTo>
                  <a:lnTo>
                    <a:pt x="27" y="15"/>
                  </a:lnTo>
                  <a:lnTo>
                    <a:pt x="25" y="9"/>
                  </a:lnTo>
                  <a:lnTo>
                    <a:pt x="23" y="5"/>
                  </a:lnTo>
                  <a:lnTo>
                    <a:pt x="22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1" y="23"/>
                  </a:lnTo>
                  <a:lnTo>
                    <a:pt x="2" y="25"/>
                  </a:lnTo>
                  <a:lnTo>
                    <a:pt x="3" y="28"/>
                  </a:lnTo>
                  <a:lnTo>
                    <a:pt x="4" y="30"/>
                  </a:lnTo>
                  <a:lnTo>
                    <a:pt x="6" y="33"/>
                  </a:lnTo>
                  <a:lnTo>
                    <a:pt x="6" y="35"/>
                  </a:lnTo>
                  <a:lnTo>
                    <a:pt x="7" y="37"/>
                  </a:lnTo>
                  <a:lnTo>
                    <a:pt x="7" y="39"/>
                  </a:lnTo>
                  <a:lnTo>
                    <a:pt x="8" y="42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9" y="51"/>
                  </a:lnTo>
                  <a:lnTo>
                    <a:pt x="9" y="54"/>
                  </a:lnTo>
                  <a:lnTo>
                    <a:pt x="9" y="56"/>
                  </a:lnTo>
                  <a:lnTo>
                    <a:pt x="9" y="57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86" name="Freeform 486"/>
            <p:cNvSpPr>
              <a:spLocks/>
            </p:cNvSpPr>
            <p:nvPr/>
          </p:nvSpPr>
          <p:spPr bwMode="auto">
            <a:xfrm>
              <a:off x="3991" y="1485"/>
              <a:ext cx="17" cy="29"/>
            </a:xfrm>
            <a:custGeom>
              <a:avLst/>
              <a:gdLst/>
              <a:ahLst/>
              <a:cxnLst>
                <a:cxn ang="0">
                  <a:pos x="15" y="25"/>
                </a:cxn>
                <a:cxn ang="0">
                  <a:pos x="3" y="28"/>
                </a:cxn>
                <a:cxn ang="0">
                  <a:pos x="3" y="27"/>
                </a:cxn>
                <a:cxn ang="0">
                  <a:pos x="2" y="24"/>
                </a:cxn>
                <a:cxn ang="0">
                  <a:pos x="1" y="20"/>
                </a:cxn>
                <a:cxn ang="0">
                  <a:pos x="1" y="16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5"/>
                </a:cxn>
                <a:cxn ang="0">
                  <a:pos x="15" y="6"/>
                </a:cxn>
                <a:cxn ang="0">
                  <a:pos x="15" y="7"/>
                </a:cxn>
                <a:cxn ang="0">
                  <a:pos x="15" y="8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5"/>
                </a:cxn>
                <a:cxn ang="0">
                  <a:pos x="14" y="18"/>
                </a:cxn>
                <a:cxn ang="0">
                  <a:pos x="15" y="19"/>
                </a:cxn>
                <a:cxn ang="0">
                  <a:pos x="15" y="21"/>
                </a:cxn>
                <a:cxn ang="0">
                  <a:pos x="15" y="23"/>
                </a:cxn>
                <a:cxn ang="0">
                  <a:pos x="15" y="24"/>
                </a:cxn>
                <a:cxn ang="0">
                  <a:pos x="15" y="25"/>
                </a:cxn>
              </a:cxnLst>
              <a:rect l="0" t="0" r="r" b="b"/>
              <a:pathLst>
                <a:path w="17" h="29">
                  <a:moveTo>
                    <a:pt x="15" y="25"/>
                  </a:moveTo>
                  <a:lnTo>
                    <a:pt x="3" y="28"/>
                  </a:lnTo>
                  <a:lnTo>
                    <a:pt x="3" y="27"/>
                  </a:lnTo>
                  <a:lnTo>
                    <a:pt x="2" y="24"/>
                  </a:lnTo>
                  <a:lnTo>
                    <a:pt x="1" y="20"/>
                  </a:lnTo>
                  <a:lnTo>
                    <a:pt x="1" y="16"/>
                  </a:lnTo>
                  <a:lnTo>
                    <a:pt x="0" y="11"/>
                  </a:lnTo>
                  <a:lnTo>
                    <a:pt x="0" y="7"/>
                  </a:lnTo>
                  <a:lnTo>
                    <a:pt x="1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5"/>
                  </a:lnTo>
                  <a:lnTo>
                    <a:pt x="14" y="18"/>
                  </a:lnTo>
                  <a:lnTo>
                    <a:pt x="15" y="19"/>
                  </a:lnTo>
                  <a:lnTo>
                    <a:pt x="15" y="21"/>
                  </a:lnTo>
                  <a:lnTo>
                    <a:pt x="15" y="23"/>
                  </a:lnTo>
                  <a:lnTo>
                    <a:pt x="15" y="24"/>
                  </a:lnTo>
                  <a:lnTo>
                    <a:pt x="15" y="25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87" name="Freeform 487"/>
            <p:cNvSpPr>
              <a:spLocks/>
            </p:cNvSpPr>
            <p:nvPr/>
          </p:nvSpPr>
          <p:spPr bwMode="auto">
            <a:xfrm>
              <a:off x="3995" y="1437"/>
              <a:ext cx="25" cy="3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28"/>
                </a:cxn>
                <a:cxn ang="0">
                  <a:pos x="0" y="27"/>
                </a:cxn>
                <a:cxn ang="0">
                  <a:pos x="0" y="25"/>
                </a:cxn>
                <a:cxn ang="0">
                  <a:pos x="1" y="21"/>
                </a:cxn>
                <a:cxn ang="0">
                  <a:pos x="1" y="18"/>
                </a:cxn>
                <a:cxn ang="0">
                  <a:pos x="2" y="16"/>
                </a:cxn>
                <a:cxn ang="0">
                  <a:pos x="3" y="13"/>
                </a:cxn>
                <a:cxn ang="0">
                  <a:pos x="3" y="10"/>
                </a:cxn>
                <a:cxn ang="0">
                  <a:pos x="5" y="8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7" y="3"/>
                </a:cxn>
                <a:cxn ang="0">
                  <a:pos x="8" y="2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24" y="21"/>
                </a:cxn>
                <a:cxn ang="0">
                  <a:pos x="23" y="21"/>
                </a:cxn>
                <a:cxn ang="0">
                  <a:pos x="22" y="23"/>
                </a:cxn>
                <a:cxn ang="0">
                  <a:pos x="21" y="25"/>
                </a:cxn>
                <a:cxn ang="0">
                  <a:pos x="19" y="28"/>
                </a:cxn>
                <a:cxn ang="0">
                  <a:pos x="17" y="30"/>
                </a:cxn>
                <a:cxn ang="0">
                  <a:pos x="16" y="33"/>
                </a:cxn>
                <a:cxn ang="0">
                  <a:pos x="14" y="35"/>
                </a:cxn>
                <a:cxn ang="0">
                  <a:pos x="14" y="36"/>
                </a:cxn>
                <a:cxn ang="0">
                  <a:pos x="14" y="37"/>
                </a:cxn>
                <a:cxn ang="0">
                  <a:pos x="13" y="37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0" y="29"/>
                </a:cxn>
              </a:cxnLst>
              <a:rect l="0" t="0" r="r" b="b"/>
              <a:pathLst>
                <a:path w="25" h="39">
                  <a:moveTo>
                    <a:pt x="0" y="29"/>
                  </a:moveTo>
                  <a:lnTo>
                    <a:pt x="0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2" y="16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5" y="8"/>
                  </a:lnTo>
                  <a:lnTo>
                    <a:pt x="5" y="6"/>
                  </a:lnTo>
                  <a:lnTo>
                    <a:pt x="6" y="4"/>
                  </a:lnTo>
                  <a:lnTo>
                    <a:pt x="7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24" y="21"/>
                  </a:lnTo>
                  <a:lnTo>
                    <a:pt x="23" y="21"/>
                  </a:lnTo>
                  <a:lnTo>
                    <a:pt x="22" y="23"/>
                  </a:lnTo>
                  <a:lnTo>
                    <a:pt x="21" y="25"/>
                  </a:lnTo>
                  <a:lnTo>
                    <a:pt x="19" y="28"/>
                  </a:lnTo>
                  <a:lnTo>
                    <a:pt x="17" y="30"/>
                  </a:lnTo>
                  <a:lnTo>
                    <a:pt x="16" y="33"/>
                  </a:lnTo>
                  <a:lnTo>
                    <a:pt x="14" y="35"/>
                  </a:lnTo>
                  <a:lnTo>
                    <a:pt x="14" y="36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0" y="29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88" name="Freeform 488"/>
            <p:cNvSpPr>
              <a:spLocks/>
            </p:cNvSpPr>
            <p:nvPr/>
          </p:nvSpPr>
          <p:spPr bwMode="auto">
            <a:xfrm>
              <a:off x="4049" y="1368"/>
              <a:ext cx="136" cy="138"/>
            </a:xfrm>
            <a:custGeom>
              <a:avLst/>
              <a:gdLst/>
              <a:ahLst/>
              <a:cxnLst>
                <a:cxn ang="0">
                  <a:pos x="44" y="72"/>
                </a:cxn>
                <a:cxn ang="0">
                  <a:pos x="0" y="137"/>
                </a:cxn>
                <a:cxn ang="0">
                  <a:pos x="0" y="33"/>
                </a:cxn>
                <a:cxn ang="0">
                  <a:pos x="135" y="0"/>
                </a:cxn>
                <a:cxn ang="0">
                  <a:pos x="135" y="49"/>
                </a:cxn>
                <a:cxn ang="0">
                  <a:pos x="44" y="72"/>
                </a:cxn>
              </a:cxnLst>
              <a:rect l="0" t="0" r="r" b="b"/>
              <a:pathLst>
                <a:path w="136" h="138">
                  <a:moveTo>
                    <a:pt x="44" y="72"/>
                  </a:moveTo>
                  <a:lnTo>
                    <a:pt x="0" y="137"/>
                  </a:lnTo>
                  <a:lnTo>
                    <a:pt x="0" y="33"/>
                  </a:lnTo>
                  <a:lnTo>
                    <a:pt x="135" y="0"/>
                  </a:lnTo>
                  <a:lnTo>
                    <a:pt x="135" y="49"/>
                  </a:lnTo>
                  <a:lnTo>
                    <a:pt x="44" y="72"/>
                  </a:lnTo>
                </a:path>
              </a:pathLst>
            </a:custGeom>
            <a:solidFill>
              <a:srgbClr val="FDE3B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89" name="Freeform 489"/>
            <p:cNvSpPr>
              <a:spLocks/>
            </p:cNvSpPr>
            <p:nvPr/>
          </p:nvSpPr>
          <p:spPr bwMode="auto">
            <a:xfrm>
              <a:off x="4053" y="1292"/>
              <a:ext cx="164" cy="133"/>
            </a:xfrm>
            <a:custGeom>
              <a:avLst/>
              <a:gdLst/>
              <a:ahLst/>
              <a:cxnLst>
                <a:cxn ang="0">
                  <a:pos x="11" y="132"/>
                </a:cxn>
                <a:cxn ang="0">
                  <a:pos x="9" y="132"/>
                </a:cxn>
                <a:cxn ang="0">
                  <a:pos x="7" y="132"/>
                </a:cxn>
                <a:cxn ang="0">
                  <a:pos x="5" y="131"/>
                </a:cxn>
                <a:cxn ang="0">
                  <a:pos x="3" y="130"/>
                </a:cxn>
                <a:cxn ang="0">
                  <a:pos x="2" y="128"/>
                </a:cxn>
                <a:cxn ang="0">
                  <a:pos x="1" y="126"/>
                </a:cxn>
                <a:cxn ang="0">
                  <a:pos x="0" y="123"/>
                </a:cxn>
                <a:cxn ang="0">
                  <a:pos x="0" y="121"/>
                </a:cxn>
                <a:cxn ang="0">
                  <a:pos x="0" y="46"/>
                </a:cxn>
                <a:cxn ang="0">
                  <a:pos x="0" y="44"/>
                </a:cxn>
                <a:cxn ang="0">
                  <a:pos x="1" y="40"/>
                </a:cxn>
                <a:cxn ang="0">
                  <a:pos x="2" y="38"/>
                </a:cxn>
                <a:cxn ang="0">
                  <a:pos x="3" y="36"/>
                </a:cxn>
                <a:cxn ang="0">
                  <a:pos x="5" y="34"/>
                </a:cxn>
                <a:cxn ang="0">
                  <a:pos x="7" y="32"/>
                </a:cxn>
                <a:cxn ang="0">
                  <a:pos x="9" y="31"/>
                </a:cxn>
                <a:cxn ang="0">
                  <a:pos x="11" y="30"/>
                </a:cxn>
                <a:cxn ang="0">
                  <a:pos x="152" y="0"/>
                </a:cxn>
                <a:cxn ang="0">
                  <a:pos x="154" y="0"/>
                </a:cxn>
                <a:cxn ang="0">
                  <a:pos x="156" y="1"/>
                </a:cxn>
                <a:cxn ang="0">
                  <a:pos x="158" y="5"/>
                </a:cxn>
                <a:cxn ang="0">
                  <a:pos x="160" y="8"/>
                </a:cxn>
                <a:cxn ang="0">
                  <a:pos x="161" y="12"/>
                </a:cxn>
                <a:cxn ang="0">
                  <a:pos x="162" y="17"/>
                </a:cxn>
                <a:cxn ang="0">
                  <a:pos x="163" y="21"/>
                </a:cxn>
                <a:cxn ang="0">
                  <a:pos x="163" y="24"/>
                </a:cxn>
                <a:cxn ang="0">
                  <a:pos x="163" y="85"/>
                </a:cxn>
                <a:cxn ang="0">
                  <a:pos x="163" y="88"/>
                </a:cxn>
                <a:cxn ang="0">
                  <a:pos x="162" y="90"/>
                </a:cxn>
                <a:cxn ang="0">
                  <a:pos x="161" y="93"/>
                </a:cxn>
                <a:cxn ang="0">
                  <a:pos x="160" y="95"/>
                </a:cxn>
                <a:cxn ang="0">
                  <a:pos x="158" y="97"/>
                </a:cxn>
                <a:cxn ang="0">
                  <a:pos x="156" y="98"/>
                </a:cxn>
                <a:cxn ang="0">
                  <a:pos x="154" y="100"/>
                </a:cxn>
                <a:cxn ang="0">
                  <a:pos x="152" y="101"/>
                </a:cxn>
                <a:cxn ang="0">
                  <a:pos x="11" y="132"/>
                </a:cxn>
              </a:cxnLst>
              <a:rect l="0" t="0" r="r" b="b"/>
              <a:pathLst>
                <a:path w="164" h="133">
                  <a:moveTo>
                    <a:pt x="11" y="132"/>
                  </a:moveTo>
                  <a:lnTo>
                    <a:pt x="9" y="132"/>
                  </a:lnTo>
                  <a:lnTo>
                    <a:pt x="7" y="132"/>
                  </a:lnTo>
                  <a:lnTo>
                    <a:pt x="5" y="131"/>
                  </a:lnTo>
                  <a:lnTo>
                    <a:pt x="3" y="130"/>
                  </a:lnTo>
                  <a:lnTo>
                    <a:pt x="2" y="128"/>
                  </a:lnTo>
                  <a:lnTo>
                    <a:pt x="1" y="126"/>
                  </a:lnTo>
                  <a:lnTo>
                    <a:pt x="0" y="123"/>
                  </a:lnTo>
                  <a:lnTo>
                    <a:pt x="0" y="121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1" y="40"/>
                  </a:lnTo>
                  <a:lnTo>
                    <a:pt x="2" y="38"/>
                  </a:lnTo>
                  <a:lnTo>
                    <a:pt x="3" y="36"/>
                  </a:lnTo>
                  <a:lnTo>
                    <a:pt x="5" y="34"/>
                  </a:lnTo>
                  <a:lnTo>
                    <a:pt x="7" y="32"/>
                  </a:lnTo>
                  <a:lnTo>
                    <a:pt x="9" y="31"/>
                  </a:lnTo>
                  <a:lnTo>
                    <a:pt x="11" y="30"/>
                  </a:lnTo>
                  <a:lnTo>
                    <a:pt x="152" y="0"/>
                  </a:lnTo>
                  <a:lnTo>
                    <a:pt x="154" y="0"/>
                  </a:lnTo>
                  <a:lnTo>
                    <a:pt x="156" y="1"/>
                  </a:lnTo>
                  <a:lnTo>
                    <a:pt x="158" y="5"/>
                  </a:lnTo>
                  <a:lnTo>
                    <a:pt x="160" y="8"/>
                  </a:lnTo>
                  <a:lnTo>
                    <a:pt x="161" y="12"/>
                  </a:lnTo>
                  <a:lnTo>
                    <a:pt x="162" y="17"/>
                  </a:lnTo>
                  <a:lnTo>
                    <a:pt x="163" y="21"/>
                  </a:lnTo>
                  <a:lnTo>
                    <a:pt x="163" y="24"/>
                  </a:lnTo>
                  <a:lnTo>
                    <a:pt x="163" y="85"/>
                  </a:lnTo>
                  <a:lnTo>
                    <a:pt x="163" y="88"/>
                  </a:lnTo>
                  <a:lnTo>
                    <a:pt x="162" y="90"/>
                  </a:lnTo>
                  <a:lnTo>
                    <a:pt x="161" y="93"/>
                  </a:lnTo>
                  <a:lnTo>
                    <a:pt x="160" y="95"/>
                  </a:lnTo>
                  <a:lnTo>
                    <a:pt x="158" y="97"/>
                  </a:lnTo>
                  <a:lnTo>
                    <a:pt x="156" y="98"/>
                  </a:lnTo>
                  <a:lnTo>
                    <a:pt x="154" y="100"/>
                  </a:lnTo>
                  <a:lnTo>
                    <a:pt x="152" y="101"/>
                  </a:lnTo>
                  <a:lnTo>
                    <a:pt x="11" y="13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90" name="Freeform 490"/>
            <p:cNvSpPr>
              <a:spLocks/>
            </p:cNvSpPr>
            <p:nvPr/>
          </p:nvSpPr>
          <p:spPr bwMode="auto">
            <a:xfrm>
              <a:off x="4059" y="1284"/>
              <a:ext cx="164" cy="134"/>
            </a:xfrm>
            <a:custGeom>
              <a:avLst/>
              <a:gdLst/>
              <a:ahLst/>
              <a:cxnLst>
                <a:cxn ang="0">
                  <a:pos x="11" y="133"/>
                </a:cxn>
                <a:cxn ang="0">
                  <a:pos x="9" y="133"/>
                </a:cxn>
                <a:cxn ang="0">
                  <a:pos x="7" y="133"/>
                </a:cxn>
                <a:cxn ang="0">
                  <a:pos x="4" y="132"/>
                </a:cxn>
                <a:cxn ang="0">
                  <a:pos x="3" y="131"/>
                </a:cxn>
                <a:cxn ang="0">
                  <a:pos x="2" y="129"/>
                </a:cxn>
                <a:cxn ang="0">
                  <a:pos x="1" y="127"/>
                </a:cxn>
                <a:cxn ang="0">
                  <a:pos x="0" y="124"/>
                </a:cxn>
                <a:cxn ang="0">
                  <a:pos x="0" y="122"/>
                </a:cxn>
                <a:cxn ang="0">
                  <a:pos x="0" y="47"/>
                </a:cxn>
                <a:cxn ang="0">
                  <a:pos x="0" y="45"/>
                </a:cxn>
                <a:cxn ang="0">
                  <a:pos x="1" y="41"/>
                </a:cxn>
                <a:cxn ang="0">
                  <a:pos x="2" y="39"/>
                </a:cxn>
                <a:cxn ang="0">
                  <a:pos x="3" y="37"/>
                </a:cxn>
                <a:cxn ang="0">
                  <a:pos x="4" y="35"/>
                </a:cxn>
                <a:cxn ang="0">
                  <a:pos x="7" y="33"/>
                </a:cxn>
                <a:cxn ang="0">
                  <a:pos x="9" y="32"/>
                </a:cxn>
                <a:cxn ang="0">
                  <a:pos x="11" y="31"/>
                </a:cxn>
                <a:cxn ang="0">
                  <a:pos x="151" y="0"/>
                </a:cxn>
                <a:cxn ang="0">
                  <a:pos x="154" y="0"/>
                </a:cxn>
                <a:cxn ang="0">
                  <a:pos x="156" y="1"/>
                </a:cxn>
                <a:cxn ang="0">
                  <a:pos x="158" y="1"/>
                </a:cxn>
                <a:cxn ang="0">
                  <a:pos x="160" y="3"/>
                </a:cxn>
                <a:cxn ang="0">
                  <a:pos x="161" y="4"/>
                </a:cxn>
                <a:cxn ang="0">
                  <a:pos x="162" y="6"/>
                </a:cxn>
                <a:cxn ang="0">
                  <a:pos x="163" y="8"/>
                </a:cxn>
                <a:cxn ang="0">
                  <a:pos x="163" y="11"/>
                </a:cxn>
                <a:cxn ang="0">
                  <a:pos x="163" y="86"/>
                </a:cxn>
                <a:cxn ang="0">
                  <a:pos x="163" y="89"/>
                </a:cxn>
                <a:cxn ang="0">
                  <a:pos x="162" y="91"/>
                </a:cxn>
                <a:cxn ang="0">
                  <a:pos x="161" y="94"/>
                </a:cxn>
                <a:cxn ang="0">
                  <a:pos x="160" y="96"/>
                </a:cxn>
                <a:cxn ang="0">
                  <a:pos x="158" y="98"/>
                </a:cxn>
                <a:cxn ang="0">
                  <a:pos x="156" y="99"/>
                </a:cxn>
                <a:cxn ang="0">
                  <a:pos x="154" y="101"/>
                </a:cxn>
                <a:cxn ang="0">
                  <a:pos x="151" y="102"/>
                </a:cxn>
                <a:cxn ang="0">
                  <a:pos x="11" y="133"/>
                </a:cxn>
              </a:cxnLst>
              <a:rect l="0" t="0" r="r" b="b"/>
              <a:pathLst>
                <a:path w="164" h="134">
                  <a:moveTo>
                    <a:pt x="11" y="133"/>
                  </a:moveTo>
                  <a:lnTo>
                    <a:pt x="9" y="133"/>
                  </a:lnTo>
                  <a:lnTo>
                    <a:pt x="7" y="133"/>
                  </a:lnTo>
                  <a:lnTo>
                    <a:pt x="4" y="132"/>
                  </a:lnTo>
                  <a:lnTo>
                    <a:pt x="3" y="131"/>
                  </a:lnTo>
                  <a:lnTo>
                    <a:pt x="2" y="129"/>
                  </a:lnTo>
                  <a:lnTo>
                    <a:pt x="1" y="127"/>
                  </a:lnTo>
                  <a:lnTo>
                    <a:pt x="0" y="124"/>
                  </a:lnTo>
                  <a:lnTo>
                    <a:pt x="0" y="122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1" y="41"/>
                  </a:lnTo>
                  <a:lnTo>
                    <a:pt x="2" y="39"/>
                  </a:lnTo>
                  <a:lnTo>
                    <a:pt x="3" y="37"/>
                  </a:lnTo>
                  <a:lnTo>
                    <a:pt x="4" y="35"/>
                  </a:lnTo>
                  <a:lnTo>
                    <a:pt x="7" y="33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51" y="0"/>
                  </a:lnTo>
                  <a:lnTo>
                    <a:pt x="154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1" y="4"/>
                  </a:lnTo>
                  <a:lnTo>
                    <a:pt x="162" y="6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86"/>
                  </a:lnTo>
                  <a:lnTo>
                    <a:pt x="163" y="89"/>
                  </a:lnTo>
                  <a:lnTo>
                    <a:pt x="162" y="91"/>
                  </a:lnTo>
                  <a:lnTo>
                    <a:pt x="161" y="94"/>
                  </a:lnTo>
                  <a:lnTo>
                    <a:pt x="160" y="96"/>
                  </a:lnTo>
                  <a:lnTo>
                    <a:pt x="158" y="98"/>
                  </a:lnTo>
                  <a:lnTo>
                    <a:pt x="156" y="99"/>
                  </a:lnTo>
                  <a:lnTo>
                    <a:pt x="154" y="101"/>
                  </a:lnTo>
                  <a:lnTo>
                    <a:pt x="151" y="102"/>
                  </a:lnTo>
                  <a:lnTo>
                    <a:pt x="11" y="133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91" name="Freeform 491"/>
            <p:cNvSpPr>
              <a:spLocks/>
            </p:cNvSpPr>
            <p:nvPr/>
          </p:nvSpPr>
          <p:spPr bwMode="auto">
            <a:xfrm>
              <a:off x="4078" y="1324"/>
              <a:ext cx="24" cy="7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2" y="44"/>
                </a:cxn>
                <a:cxn ang="0">
                  <a:pos x="1" y="44"/>
                </a:cxn>
                <a:cxn ang="0">
                  <a:pos x="0" y="43"/>
                </a:cxn>
                <a:cxn ang="0">
                  <a:pos x="1" y="41"/>
                </a:cxn>
                <a:cxn ang="0">
                  <a:pos x="1" y="32"/>
                </a:cxn>
                <a:cxn ang="0">
                  <a:pos x="1" y="27"/>
                </a:cxn>
                <a:cxn ang="0">
                  <a:pos x="2" y="19"/>
                </a:cxn>
                <a:cxn ang="0">
                  <a:pos x="4" y="16"/>
                </a:cxn>
                <a:cxn ang="0">
                  <a:pos x="8" y="13"/>
                </a:cxn>
                <a:cxn ang="0">
                  <a:pos x="9" y="11"/>
                </a:cxn>
                <a:cxn ang="0">
                  <a:pos x="8" y="7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9" y="2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5" y="0"/>
                </a:cxn>
                <a:cxn ang="0">
                  <a:pos x="16" y="1"/>
                </a:cxn>
                <a:cxn ang="0">
                  <a:pos x="16" y="3"/>
                </a:cxn>
                <a:cxn ang="0">
                  <a:pos x="16" y="5"/>
                </a:cxn>
                <a:cxn ang="0">
                  <a:pos x="14" y="10"/>
                </a:cxn>
                <a:cxn ang="0">
                  <a:pos x="16" y="11"/>
                </a:cxn>
                <a:cxn ang="0">
                  <a:pos x="20" y="13"/>
                </a:cxn>
                <a:cxn ang="0">
                  <a:pos x="21" y="14"/>
                </a:cxn>
                <a:cxn ang="0">
                  <a:pos x="22" y="19"/>
                </a:cxn>
                <a:cxn ang="0">
                  <a:pos x="23" y="25"/>
                </a:cxn>
                <a:cxn ang="0">
                  <a:pos x="23" y="28"/>
                </a:cxn>
                <a:cxn ang="0">
                  <a:pos x="23" y="34"/>
                </a:cxn>
                <a:cxn ang="0">
                  <a:pos x="23" y="39"/>
                </a:cxn>
                <a:cxn ang="0">
                  <a:pos x="21" y="39"/>
                </a:cxn>
                <a:cxn ang="0">
                  <a:pos x="20" y="40"/>
                </a:cxn>
                <a:cxn ang="0">
                  <a:pos x="21" y="38"/>
                </a:cxn>
                <a:cxn ang="0">
                  <a:pos x="16" y="67"/>
                </a:cxn>
                <a:cxn ang="0">
                  <a:pos x="15" y="71"/>
                </a:cxn>
                <a:cxn ang="0">
                  <a:pos x="11" y="71"/>
                </a:cxn>
                <a:cxn ang="0">
                  <a:pos x="9" y="72"/>
                </a:cxn>
                <a:cxn ang="0">
                  <a:pos x="7" y="74"/>
                </a:cxn>
                <a:cxn ang="0">
                  <a:pos x="5" y="74"/>
                </a:cxn>
                <a:cxn ang="0">
                  <a:pos x="5" y="74"/>
                </a:cxn>
                <a:cxn ang="0">
                  <a:pos x="5" y="71"/>
                </a:cxn>
                <a:cxn ang="0">
                  <a:pos x="4" y="41"/>
                </a:cxn>
                <a:cxn ang="0">
                  <a:pos x="4" y="43"/>
                </a:cxn>
                <a:cxn ang="0">
                  <a:pos x="4" y="43"/>
                </a:cxn>
                <a:cxn ang="0">
                  <a:pos x="3" y="44"/>
                </a:cxn>
                <a:cxn ang="0">
                  <a:pos x="3" y="46"/>
                </a:cxn>
              </a:cxnLst>
              <a:rect l="0" t="0" r="r" b="b"/>
              <a:pathLst>
                <a:path w="24" h="75">
                  <a:moveTo>
                    <a:pt x="4" y="45"/>
                  </a:moveTo>
                  <a:lnTo>
                    <a:pt x="4" y="62"/>
                  </a:lnTo>
                  <a:lnTo>
                    <a:pt x="0" y="64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1" y="31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2" y="24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3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4"/>
                  </a:lnTo>
                  <a:lnTo>
                    <a:pt x="7" y="13"/>
                  </a:lnTo>
                  <a:lnTo>
                    <a:pt x="8" y="13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3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8" y="12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1" y="17"/>
                  </a:lnTo>
                  <a:lnTo>
                    <a:pt x="22" y="19"/>
                  </a:lnTo>
                  <a:lnTo>
                    <a:pt x="22" y="21"/>
                  </a:lnTo>
                  <a:lnTo>
                    <a:pt x="22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3" y="27"/>
                  </a:lnTo>
                  <a:lnTo>
                    <a:pt x="23" y="28"/>
                  </a:lnTo>
                  <a:lnTo>
                    <a:pt x="23" y="30"/>
                  </a:lnTo>
                  <a:lnTo>
                    <a:pt x="23" y="32"/>
                  </a:lnTo>
                  <a:lnTo>
                    <a:pt x="23" y="34"/>
                  </a:lnTo>
                  <a:lnTo>
                    <a:pt x="23" y="35"/>
                  </a:lnTo>
                  <a:lnTo>
                    <a:pt x="23" y="37"/>
                  </a:lnTo>
                  <a:lnTo>
                    <a:pt x="23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1" y="39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38"/>
                  </a:lnTo>
                  <a:lnTo>
                    <a:pt x="19" y="25"/>
                  </a:lnTo>
                  <a:lnTo>
                    <a:pt x="19" y="39"/>
                  </a:lnTo>
                  <a:lnTo>
                    <a:pt x="16" y="67"/>
                  </a:lnTo>
                  <a:lnTo>
                    <a:pt x="18" y="69"/>
                  </a:lnTo>
                  <a:lnTo>
                    <a:pt x="19" y="71"/>
                  </a:lnTo>
                  <a:lnTo>
                    <a:pt x="15" y="71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0" y="72"/>
                  </a:lnTo>
                  <a:lnTo>
                    <a:pt x="9" y="72"/>
                  </a:lnTo>
                  <a:lnTo>
                    <a:pt x="8" y="72"/>
                  </a:lnTo>
                  <a:lnTo>
                    <a:pt x="7" y="73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6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5" y="71"/>
                  </a:lnTo>
                  <a:lnTo>
                    <a:pt x="8" y="69"/>
                  </a:lnTo>
                  <a:lnTo>
                    <a:pt x="5" y="44"/>
                  </a:lnTo>
                  <a:lnTo>
                    <a:pt x="4" y="41"/>
                  </a:lnTo>
                  <a:lnTo>
                    <a:pt x="5" y="27"/>
                  </a:lnTo>
                  <a:lnTo>
                    <a:pt x="2" y="42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6"/>
                  </a:lnTo>
                  <a:lnTo>
                    <a:pt x="4" y="4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92" name="Freeform 492"/>
            <p:cNvSpPr>
              <a:spLocks/>
            </p:cNvSpPr>
            <p:nvPr/>
          </p:nvSpPr>
          <p:spPr bwMode="auto">
            <a:xfrm>
              <a:off x="4114" y="1312"/>
              <a:ext cx="90" cy="29"/>
            </a:xfrm>
            <a:custGeom>
              <a:avLst/>
              <a:gdLst/>
              <a:ahLst/>
              <a:cxnLst>
                <a:cxn ang="0">
                  <a:pos x="89" y="1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89" y="0"/>
                </a:cxn>
                <a:cxn ang="0">
                  <a:pos x="89" y="10"/>
                </a:cxn>
              </a:cxnLst>
              <a:rect l="0" t="0" r="r" b="b"/>
              <a:pathLst>
                <a:path w="90" h="29">
                  <a:moveTo>
                    <a:pt x="89" y="10"/>
                  </a:moveTo>
                  <a:lnTo>
                    <a:pt x="0" y="28"/>
                  </a:lnTo>
                  <a:lnTo>
                    <a:pt x="0" y="18"/>
                  </a:lnTo>
                  <a:lnTo>
                    <a:pt x="89" y="0"/>
                  </a:lnTo>
                  <a:lnTo>
                    <a:pt x="89" y="1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93" name="Freeform 493"/>
            <p:cNvSpPr>
              <a:spLocks/>
            </p:cNvSpPr>
            <p:nvPr/>
          </p:nvSpPr>
          <p:spPr bwMode="auto">
            <a:xfrm>
              <a:off x="4115" y="1392"/>
              <a:ext cx="17" cy="17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1" y="6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4" y="1"/>
                </a:cxn>
                <a:cxn ang="0">
                  <a:pos x="15" y="1"/>
                </a:cxn>
                <a:cxn ang="0">
                  <a:pos x="15" y="2"/>
                </a:cxn>
                <a:cxn ang="0">
                  <a:pos x="15" y="3"/>
                </a:cxn>
                <a:cxn ang="0">
                  <a:pos x="16" y="3"/>
                </a:cxn>
                <a:cxn ang="0">
                  <a:pos x="15" y="4"/>
                </a:cxn>
                <a:cxn ang="0">
                  <a:pos x="15" y="5"/>
                </a:cxn>
                <a:cxn ang="0">
                  <a:pos x="14" y="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2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14"/>
                </a:cxn>
                <a:cxn ang="0">
                  <a:pos x="4" y="16"/>
                </a:cxn>
              </a:cxnLst>
              <a:rect l="0" t="0" r="r" b="b"/>
              <a:pathLst>
                <a:path w="17" h="17">
                  <a:moveTo>
                    <a:pt x="4" y="16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4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14"/>
                  </a:lnTo>
                  <a:lnTo>
                    <a:pt x="4" y="1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94" name="Freeform 494"/>
            <p:cNvSpPr>
              <a:spLocks/>
            </p:cNvSpPr>
            <p:nvPr/>
          </p:nvSpPr>
          <p:spPr bwMode="auto">
            <a:xfrm>
              <a:off x="4167" y="1381"/>
              <a:ext cx="17" cy="17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8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1" y="7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2" y="0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5" y="2"/>
                </a:cxn>
                <a:cxn ang="0">
                  <a:pos x="15" y="3"/>
                </a:cxn>
                <a:cxn ang="0">
                  <a:pos x="16" y="3"/>
                </a:cxn>
                <a:cxn ang="0">
                  <a:pos x="16" y="4"/>
                </a:cxn>
                <a:cxn ang="0">
                  <a:pos x="16" y="5"/>
                </a:cxn>
                <a:cxn ang="0">
                  <a:pos x="15" y="5"/>
                </a:cxn>
                <a:cxn ang="0">
                  <a:pos x="13" y="6"/>
                </a:cxn>
                <a:cxn ang="0">
                  <a:pos x="12" y="6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14"/>
                </a:cxn>
                <a:cxn ang="0">
                  <a:pos x="4" y="16"/>
                </a:cxn>
              </a:cxnLst>
              <a:rect l="0" t="0" r="r" b="b"/>
              <a:pathLst>
                <a:path w="17" h="17">
                  <a:moveTo>
                    <a:pt x="4" y="16"/>
                  </a:moveTo>
                  <a:lnTo>
                    <a:pt x="4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5" y="5"/>
                  </a:lnTo>
                  <a:lnTo>
                    <a:pt x="13" y="6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14"/>
                  </a:lnTo>
                  <a:lnTo>
                    <a:pt x="4" y="1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95" name="Freeform 495"/>
            <p:cNvSpPr>
              <a:spLocks/>
            </p:cNvSpPr>
            <p:nvPr/>
          </p:nvSpPr>
          <p:spPr bwMode="auto">
            <a:xfrm>
              <a:off x="4015" y="1451"/>
              <a:ext cx="61" cy="103"/>
            </a:xfrm>
            <a:custGeom>
              <a:avLst/>
              <a:gdLst/>
              <a:ahLst/>
              <a:cxnLst>
                <a:cxn ang="0">
                  <a:pos x="35" y="102"/>
                </a:cxn>
                <a:cxn ang="0">
                  <a:pos x="29" y="101"/>
                </a:cxn>
                <a:cxn ang="0">
                  <a:pos x="23" y="99"/>
                </a:cxn>
                <a:cxn ang="0">
                  <a:pos x="18" y="95"/>
                </a:cxn>
                <a:cxn ang="0">
                  <a:pos x="13" y="89"/>
                </a:cxn>
                <a:cxn ang="0">
                  <a:pos x="9" y="82"/>
                </a:cxn>
                <a:cxn ang="0">
                  <a:pos x="5" y="74"/>
                </a:cxn>
                <a:cxn ang="0">
                  <a:pos x="2" y="64"/>
                </a:cxn>
                <a:cxn ang="0">
                  <a:pos x="0" y="54"/>
                </a:cxn>
                <a:cxn ang="0">
                  <a:pos x="0" y="44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5" y="17"/>
                </a:cxn>
                <a:cxn ang="0">
                  <a:pos x="9" y="11"/>
                </a:cxn>
                <a:cxn ang="0">
                  <a:pos x="13" y="5"/>
                </a:cxn>
                <a:cxn ang="0">
                  <a:pos x="19" y="2"/>
                </a:cxn>
                <a:cxn ang="0">
                  <a:pos x="25" y="0"/>
                </a:cxn>
                <a:cxn ang="0">
                  <a:pos x="30" y="0"/>
                </a:cxn>
                <a:cxn ang="0">
                  <a:pos x="36" y="2"/>
                </a:cxn>
                <a:cxn ang="0">
                  <a:pos x="42" y="7"/>
                </a:cxn>
                <a:cxn ang="0">
                  <a:pos x="47" y="12"/>
                </a:cxn>
                <a:cxn ang="0">
                  <a:pos x="51" y="20"/>
                </a:cxn>
                <a:cxn ang="0">
                  <a:pos x="55" y="28"/>
                </a:cxn>
                <a:cxn ang="0">
                  <a:pos x="58" y="37"/>
                </a:cxn>
                <a:cxn ang="0">
                  <a:pos x="59" y="47"/>
                </a:cxn>
                <a:cxn ang="0">
                  <a:pos x="60" y="58"/>
                </a:cxn>
                <a:cxn ang="0">
                  <a:pos x="59" y="67"/>
                </a:cxn>
                <a:cxn ang="0">
                  <a:pos x="57" y="76"/>
                </a:cxn>
                <a:cxn ang="0">
                  <a:pos x="55" y="84"/>
                </a:cxn>
                <a:cxn ang="0">
                  <a:pos x="51" y="91"/>
                </a:cxn>
                <a:cxn ang="0">
                  <a:pos x="46" y="96"/>
                </a:cxn>
                <a:cxn ang="0">
                  <a:pos x="41" y="100"/>
                </a:cxn>
                <a:cxn ang="0">
                  <a:pos x="35" y="102"/>
                </a:cxn>
              </a:cxnLst>
              <a:rect l="0" t="0" r="r" b="b"/>
              <a:pathLst>
                <a:path w="61" h="103">
                  <a:moveTo>
                    <a:pt x="35" y="102"/>
                  </a:moveTo>
                  <a:lnTo>
                    <a:pt x="29" y="101"/>
                  </a:lnTo>
                  <a:lnTo>
                    <a:pt x="23" y="99"/>
                  </a:lnTo>
                  <a:lnTo>
                    <a:pt x="18" y="95"/>
                  </a:lnTo>
                  <a:lnTo>
                    <a:pt x="13" y="89"/>
                  </a:lnTo>
                  <a:lnTo>
                    <a:pt x="9" y="82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5" y="17"/>
                  </a:lnTo>
                  <a:lnTo>
                    <a:pt x="9" y="11"/>
                  </a:lnTo>
                  <a:lnTo>
                    <a:pt x="13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2" y="7"/>
                  </a:lnTo>
                  <a:lnTo>
                    <a:pt x="47" y="12"/>
                  </a:lnTo>
                  <a:lnTo>
                    <a:pt x="51" y="20"/>
                  </a:lnTo>
                  <a:lnTo>
                    <a:pt x="55" y="28"/>
                  </a:lnTo>
                  <a:lnTo>
                    <a:pt x="58" y="37"/>
                  </a:lnTo>
                  <a:lnTo>
                    <a:pt x="59" y="47"/>
                  </a:lnTo>
                  <a:lnTo>
                    <a:pt x="60" y="58"/>
                  </a:lnTo>
                  <a:lnTo>
                    <a:pt x="59" y="67"/>
                  </a:lnTo>
                  <a:lnTo>
                    <a:pt x="57" y="76"/>
                  </a:lnTo>
                  <a:lnTo>
                    <a:pt x="55" y="84"/>
                  </a:lnTo>
                  <a:lnTo>
                    <a:pt x="51" y="91"/>
                  </a:lnTo>
                  <a:lnTo>
                    <a:pt x="46" y="96"/>
                  </a:lnTo>
                  <a:lnTo>
                    <a:pt x="41" y="100"/>
                  </a:lnTo>
                  <a:lnTo>
                    <a:pt x="35" y="102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96" name="Freeform 496"/>
            <p:cNvSpPr>
              <a:spLocks/>
            </p:cNvSpPr>
            <p:nvPr/>
          </p:nvSpPr>
          <p:spPr bwMode="auto">
            <a:xfrm>
              <a:off x="4006" y="1455"/>
              <a:ext cx="61" cy="103"/>
            </a:xfrm>
            <a:custGeom>
              <a:avLst/>
              <a:gdLst/>
              <a:ahLst/>
              <a:cxnLst>
                <a:cxn ang="0">
                  <a:pos x="35" y="102"/>
                </a:cxn>
                <a:cxn ang="0">
                  <a:pos x="29" y="101"/>
                </a:cxn>
                <a:cxn ang="0">
                  <a:pos x="23" y="99"/>
                </a:cxn>
                <a:cxn ang="0">
                  <a:pos x="18" y="95"/>
                </a:cxn>
                <a:cxn ang="0">
                  <a:pos x="13" y="89"/>
                </a:cxn>
                <a:cxn ang="0">
                  <a:pos x="9" y="82"/>
                </a:cxn>
                <a:cxn ang="0">
                  <a:pos x="5" y="74"/>
                </a:cxn>
                <a:cxn ang="0">
                  <a:pos x="2" y="64"/>
                </a:cxn>
                <a:cxn ang="0">
                  <a:pos x="0" y="54"/>
                </a:cxn>
                <a:cxn ang="0">
                  <a:pos x="0" y="44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5" y="17"/>
                </a:cxn>
                <a:cxn ang="0">
                  <a:pos x="9" y="11"/>
                </a:cxn>
                <a:cxn ang="0">
                  <a:pos x="13" y="5"/>
                </a:cxn>
                <a:cxn ang="0">
                  <a:pos x="19" y="2"/>
                </a:cxn>
                <a:cxn ang="0">
                  <a:pos x="25" y="0"/>
                </a:cxn>
                <a:cxn ang="0">
                  <a:pos x="30" y="0"/>
                </a:cxn>
                <a:cxn ang="0">
                  <a:pos x="36" y="2"/>
                </a:cxn>
                <a:cxn ang="0">
                  <a:pos x="42" y="7"/>
                </a:cxn>
                <a:cxn ang="0">
                  <a:pos x="47" y="12"/>
                </a:cxn>
                <a:cxn ang="0">
                  <a:pos x="51" y="20"/>
                </a:cxn>
                <a:cxn ang="0">
                  <a:pos x="55" y="28"/>
                </a:cxn>
                <a:cxn ang="0">
                  <a:pos x="58" y="37"/>
                </a:cxn>
                <a:cxn ang="0">
                  <a:pos x="60" y="47"/>
                </a:cxn>
                <a:cxn ang="0">
                  <a:pos x="60" y="58"/>
                </a:cxn>
                <a:cxn ang="0">
                  <a:pos x="59" y="67"/>
                </a:cxn>
                <a:cxn ang="0">
                  <a:pos x="57" y="76"/>
                </a:cxn>
                <a:cxn ang="0">
                  <a:pos x="55" y="84"/>
                </a:cxn>
                <a:cxn ang="0">
                  <a:pos x="51" y="91"/>
                </a:cxn>
                <a:cxn ang="0">
                  <a:pos x="46" y="96"/>
                </a:cxn>
                <a:cxn ang="0">
                  <a:pos x="41" y="100"/>
                </a:cxn>
                <a:cxn ang="0">
                  <a:pos x="35" y="102"/>
                </a:cxn>
              </a:cxnLst>
              <a:rect l="0" t="0" r="r" b="b"/>
              <a:pathLst>
                <a:path w="61" h="103">
                  <a:moveTo>
                    <a:pt x="35" y="102"/>
                  </a:moveTo>
                  <a:lnTo>
                    <a:pt x="29" y="101"/>
                  </a:lnTo>
                  <a:lnTo>
                    <a:pt x="23" y="99"/>
                  </a:lnTo>
                  <a:lnTo>
                    <a:pt x="18" y="95"/>
                  </a:lnTo>
                  <a:lnTo>
                    <a:pt x="13" y="89"/>
                  </a:lnTo>
                  <a:lnTo>
                    <a:pt x="9" y="82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5" y="17"/>
                  </a:lnTo>
                  <a:lnTo>
                    <a:pt x="9" y="11"/>
                  </a:lnTo>
                  <a:lnTo>
                    <a:pt x="13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2" y="7"/>
                  </a:lnTo>
                  <a:lnTo>
                    <a:pt x="47" y="12"/>
                  </a:lnTo>
                  <a:lnTo>
                    <a:pt x="51" y="20"/>
                  </a:lnTo>
                  <a:lnTo>
                    <a:pt x="55" y="28"/>
                  </a:lnTo>
                  <a:lnTo>
                    <a:pt x="58" y="37"/>
                  </a:lnTo>
                  <a:lnTo>
                    <a:pt x="60" y="47"/>
                  </a:lnTo>
                  <a:lnTo>
                    <a:pt x="60" y="58"/>
                  </a:lnTo>
                  <a:lnTo>
                    <a:pt x="59" y="67"/>
                  </a:lnTo>
                  <a:lnTo>
                    <a:pt x="57" y="76"/>
                  </a:lnTo>
                  <a:lnTo>
                    <a:pt x="55" y="84"/>
                  </a:lnTo>
                  <a:lnTo>
                    <a:pt x="51" y="91"/>
                  </a:lnTo>
                  <a:lnTo>
                    <a:pt x="46" y="96"/>
                  </a:lnTo>
                  <a:lnTo>
                    <a:pt x="41" y="100"/>
                  </a:lnTo>
                  <a:lnTo>
                    <a:pt x="35" y="10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97" name="Freeform 497"/>
            <p:cNvSpPr>
              <a:spLocks/>
            </p:cNvSpPr>
            <p:nvPr/>
          </p:nvSpPr>
          <p:spPr bwMode="auto">
            <a:xfrm>
              <a:off x="3983" y="1504"/>
              <a:ext cx="65" cy="123"/>
            </a:xfrm>
            <a:custGeom>
              <a:avLst/>
              <a:gdLst/>
              <a:ahLst/>
              <a:cxnLst>
                <a:cxn ang="0">
                  <a:pos x="64" y="122"/>
                </a:cxn>
                <a:cxn ang="0">
                  <a:pos x="54" y="117"/>
                </a:cxn>
                <a:cxn ang="0">
                  <a:pos x="43" y="110"/>
                </a:cxn>
                <a:cxn ang="0">
                  <a:pos x="34" y="101"/>
                </a:cxn>
                <a:cxn ang="0">
                  <a:pos x="25" y="90"/>
                </a:cxn>
                <a:cxn ang="0">
                  <a:pos x="17" y="77"/>
                </a:cxn>
                <a:cxn ang="0">
                  <a:pos x="10" y="63"/>
                </a:cxn>
                <a:cxn ang="0">
                  <a:pos x="4" y="47"/>
                </a:cxn>
                <a:cxn ang="0">
                  <a:pos x="0" y="30"/>
                </a:cxn>
                <a:cxn ang="0">
                  <a:pos x="52" y="0"/>
                </a:cxn>
                <a:cxn ang="0">
                  <a:pos x="64" y="122"/>
                </a:cxn>
              </a:cxnLst>
              <a:rect l="0" t="0" r="r" b="b"/>
              <a:pathLst>
                <a:path w="65" h="123">
                  <a:moveTo>
                    <a:pt x="64" y="122"/>
                  </a:moveTo>
                  <a:lnTo>
                    <a:pt x="54" y="117"/>
                  </a:lnTo>
                  <a:lnTo>
                    <a:pt x="43" y="110"/>
                  </a:lnTo>
                  <a:lnTo>
                    <a:pt x="34" y="101"/>
                  </a:lnTo>
                  <a:lnTo>
                    <a:pt x="25" y="90"/>
                  </a:lnTo>
                  <a:lnTo>
                    <a:pt x="17" y="77"/>
                  </a:lnTo>
                  <a:lnTo>
                    <a:pt x="10" y="63"/>
                  </a:lnTo>
                  <a:lnTo>
                    <a:pt x="4" y="47"/>
                  </a:lnTo>
                  <a:lnTo>
                    <a:pt x="0" y="30"/>
                  </a:lnTo>
                  <a:lnTo>
                    <a:pt x="52" y="0"/>
                  </a:lnTo>
                  <a:lnTo>
                    <a:pt x="64" y="122"/>
                  </a:lnTo>
                </a:path>
              </a:pathLst>
            </a:custGeom>
            <a:solidFill>
              <a:srgbClr val="86868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98" name="Freeform 498"/>
            <p:cNvSpPr>
              <a:spLocks/>
            </p:cNvSpPr>
            <p:nvPr/>
          </p:nvSpPr>
          <p:spPr bwMode="auto">
            <a:xfrm>
              <a:off x="3955" y="1503"/>
              <a:ext cx="332" cy="210"/>
            </a:xfrm>
            <a:custGeom>
              <a:avLst/>
              <a:gdLst/>
              <a:ahLst/>
              <a:cxnLst>
                <a:cxn ang="0">
                  <a:pos x="318" y="144"/>
                </a:cxn>
                <a:cxn ang="0">
                  <a:pos x="252" y="165"/>
                </a:cxn>
                <a:cxn ang="0">
                  <a:pos x="167" y="189"/>
                </a:cxn>
                <a:cxn ang="0">
                  <a:pos x="104" y="206"/>
                </a:cxn>
                <a:cxn ang="0">
                  <a:pos x="0" y="139"/>
                </a:cxn>
                <a:cxn ang="0">
                  <a:pos x="0" y="138"/>
                </a:cxn>
                <a:cxn ang="0">
                  <a:pos x="0" y="134"/>
                </a:cxn>
                <a:cxn ang="0">
                  <a:pos x="1" y="128"/>
                </a:cxn>
                <a:cxn ang="0">
                  <a:pos x="7" y="120"/>
                </a:cxn>
                <a:cxn ang="0">
                  <a:pos x="22" y="98"/>
                </a:cxn>
                <a:cxn ang="0">
                  <a:pos x="44" y="59"/>
                </a:cxn>
                <a:cxn ang="0">
                  <a:pos x="65" y="21"/>
                </a:cxn>
                <a:cxn ang="0">
                  <a:pos x="73" y="5"/>
                </a:cxn>
                <a:cxn ang="0">
                  <a:pos x="73" y="4"/>
                </a:cxn>
                <a:cxn ang="0">
                  <a:pos x="75" y="2"/>
                </a:cxn>
                <a:cxn ang="0">
                  <a:pos x="78" y="0"/>
                </a:cxn>
                <a:cxn ang="0">
                  <a:pos x="83" y="2"/>
                </a:cxn>
                <a:cxn ang="0">
                  <a:pos x="87" y="5"/>
                </a:cxn>
                <a:cxn ang="0">
                  <a:pos x="87" y="9"/>
                </a:cxn>
                <a:cxn ang="0">
                  <a:pos x="86" y="12"/>
                </a:cxn>
                <a:cxn ang="0">
                  <a:pos x="85" y="13"/>
                </a:cxn>
                <a:cxn ang="0">
                  <a:pos x="73" y="31"/>
                </a:cxn>
                <a:cxn ang="0">
                  <a:pos x="49" y="71"/>
                </a:cxn>
                <a:cxn ang="0">
                  <a:pos x="26" y="113"/>
                </a:cxn>
                <a:cxn ang="0">
                  <a:pos x="19" y="135"/>
                </a:cxn>
                <a:cxn ang="0">
                  <a:pos x="35" y="152"/>
                </a:cxn>
                <a:cxn ang="0">
                  <a:pos x="56" y="167"/>
                </a:cxn>
                <a:cxn ang="0">
                  <a:pos x="78" y="180"/>
                </a:cxn>
                <a:cxn ang="0">
                  <a:pos x="98" y="193"/>
                </a:cxn>
                <a:cxn ang="0">
                  <a:pos x="123" y="187"/>
                </a:cxn>
                <a:cxn ang="0">
                  <a:pos x="179" y="171"/>
                </a:cxn>
                <a:cxn ang="0">
                  <a:pos x="246" y="152"/>
                </a:cxn>
                <a:cxn ang="0">
                  <a:pos x="302" y="137"/>
                </a:cxn>
              </a:cxnLst>
              <a:rect l="0" t="0" r="r" b="b"/>
              <a:pathLst>
                <a:path w="332" h="210">
                  <a:moveTo>
                    <a:pt x="331" y="137"/>
                  </a:moveTo>
                  <a:lnTo>
                    <a:pt x="318" y="144"/>
                  </a:lnTo>
                  <a:lnTo>
                    <a:pt x="290" y="154"/>
                  </a:lnTo>
                  <a:lnTo>
                    <a:pt x="252" y="165"/>
                  </a:lnTo>
                  <a:lnTo>
                    <a:pt x="209" y="178"/>
                  </a:lnTo>
                  <a:lnTo>
                    <a:pt x="167" y="189"/>
                  </a:lnTo>
                  <a:lnTo>
                    <a:pt x="130" y="199"/>
                  </a:lnTo>
                  <a:lnTo>
                    <a:pt x="104" y="206"/>
                  </a:lnTo>
                  <a:lnTo>
                    <a:pt x="94" y="20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8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0" y="131"/>
                  </a:lnTo>
                  <a:lnTo>
                    <a:pt x="1" y="128"/>
                  </a:lnTo>
                  <a:lnTo>
                    <a:pt x="3" y="124"/>
                  </a:lnTo>
                  <a:lnTo>
                    <a:pt x="7" y="120"/>
                  </a:lnTo>
                  <a:lnTo>
                    <a:pt x="13" y="113"/>
                  </a:lnTo>
                  <a:lnTo>
                    <a:pt x="22" y="98"/>
                  </a:lnTo>
                  <a:lnTo>
                    <a:pt x="33" y="79"/>
                  </a:lnTo>
                  <a:lnTo>
                    <a:pt x="44" y="59"/>
                  </a:lnTo>
                  <a:lnTo>
                    <a:pt x="55" y="39"/>
                  </a:lnTo>
                  <a:lnTo>
                    <a:pt x="65" y="21"/>
                  </a:lnTo>
                  <a:lnTo>
                    <a:pt x="71" y="10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5" y="2"/>
                  </a:lnTo>
                  <a:lnTo>
                    <a:pt x="77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3" y="2"/>
                  </a:lnTo>
                  <a:lnTo>
                    <a:pt x="86" y="4"/>
                  </a:lnTo>
                  <a:lnTo>
                    <a:pt x="87" y="5"/>
                  </a:lnTo>
                  <a:lnTo>
                    <a:pt x="87" y="7"/>
                  </a:lnTo>
                  <a:lnTo>
                    <a:pt x="87" y="9"/>
                  </a:lnTo>
                  <a:lnTo>
                    <a:pt x="86" y="11"/>
                  </a:lnTo>
                  <a:lnTo>
                    <a:pt x="86" y="12"/>
                  </a:lnTo>
                  <a:lnTo>
                    <a:pt x="85" y="12"/>
                  </a:lnTo>
                  <a:lnTo>
                    <a:pt x="85" y="13"/>
                  </a:lnTo>
                  <a:lnTo>
                    <a:pt x="82" y="18"/>
                  </a:lnTo>
                  <a:lnTo>
                    <a:pt x="73" y="31"/>
                  </a:lnTo>
                  <a:lnTo>
                    <a:pt x="62" y="49"/>
                  </a:lnTo>
                  <a:lnTo>
                    <a:pt x="49" y="71"/>
                  </a:lnTo>
                  <a:lnTo>
                    <a:pt x="36" y="93"/>
                  </a:lnTo>
                  <a:lnTo>
                    <a:pt x="26" y="113"/>
                  </a:lnTo>
                  <a:lnTo>
                    <a:pt x="19" y="128"/>
                  </a:lnTo>
                  <a:lnTo>
                    <a:pt x="19" y="135"/>
                  </a:lnTo>
                  <a:lnTo>
                    <a:pt x="26" y="144"/>
                  </a:lnTo>
                  <a:lnTo>
                    <a:pt x="35" y="152"/>
                  </a:lnTo>
                  <a:lnTo>
                    <a:pt x="45" y="160"/>
                  </a:lnTo>
                  <a:lnTo>
                    <a:pt x="56" y="167"/>
                  </a:lnTo>
                  <a:lnTo>
                    <a:pt x="67" y="173"/>
                  </a:lnTo>
                  <a:lnTo>
                    <a:pt x="78" y="180"/>
                  </a:lnTo>
                  <a:lnTo>
                    <a:pt x="88" y="186"/>
                  </a:lnTo>
                  <a:lnTo>
                    <a:pt x="98" y="193"/>
                  </a:lnTo>
                  <a:lnTo>
                    <a:pt x="105" y="192"/>
                  </a:lnTo>
                  <a:lnTo>
                    <a:pt x="123" y="187"/>
                  </a:lnTo>
                  <a:lnTo>
                    <a:pt x="148" y="180"/>
                  </a:lnTo>
                  <a:lnTo>
                    <a:pt x="179" y="171"/>
                  </a:lnTo>
                  <a:lnTo>
                    <a:pt x="212" y="162"/>
                  </a:lnTo>
                  <a:lnTo>
                    <a:pt x="246" y="152"/>
                  </a:lnTo>
                  <a:lnTo>
                    <a:pt x="276" y="143"/>
                  </a:lnTo>
                  <a:lnTo>
                    <a:pt x="302" y="137"/>
                  </a:lnTo>
                  <a:lnTo>
                    <a:pt x="331" y="13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699" name="Freeform 499"/>
            <p:cNvSpPr>
              <a:spLocks/>
            </p:cNvSpPr>
            <p:nvPr/>
          </p:nvSpPr>
          <p:spPr bwMode="auto">
            <a:xfrm>
              <a:off x="4114" y="1331"/>
              <a:ext cx="90" cy="29"/>
            </a:xfrm>
            <a:custGeom>
              <a:avLst/>
              <a:gdLst/>
              <a:ahLst/>
              <a:cxnLst>
                <a:cxn ang="0">
                  <a:pos x="89" y="1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89" y="0"/>
                </a:cxn>
                <a:cxn ang="0">
                  <a:pos x="89" y="10"/>
                </a:cxn>
              </a:cxnLst>
              <a:rect l="0" t="0" r="r" b="b"/>
              <a:pathLst>
                <a:path w="90" h="29">
                  <a:moveTo>
                    <a:pt x="89" y="10"/>
                  </a:moveTo>
                  <a:lnTo>
                    <a:pt x="0" y="28"/>
                  </a:lnTo>
                  <a:lnTo>
                    <a:pt x="0" y="18"/>
                  </a:lnTo>
                  <a:lnTo>
                    <a:pt x="89" y="0"/>
                  </a:lnTo>
                  <a:lnTo>
                    <a:pt x="89" y="1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00" name="Freeform 500"/>
            <p:cNvSpPr>
              <a:spLocks/>
            </p:cNvSpPr>
            <p:nvPr/>
          </p:nvSpPr>
          <p:spPr bwMode="auto">
            <a:xfrm>
              <a:off x="4114" y="1350"/>
              <a:ext cx="90" cy="29"/>
            </a:xfrm>
            <a:custGeom>
              <a:avLst/>
              <a:gdLst/>
              <a:ahLst/>
              <a:cxnLst>
                <a:cxn ang="0">
                  <a:pos x="89" y="1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89" y="0"/>
                </a:cxn>
                <a:cxn ang="0">
                  <a:pos x="89" y="10"/>
                </a:cxn>
              </a:cxnLst>
              <a:rect l="0" t="0" r="r" b="b"/>
              <a:pathLst>
                <a:path w="90" h="29">
                  <a:moveTo>
                    <a:pt x="89" y="10"/>
                  </a:moveTo>
                  <a:lnTo>
                    <a:pt x="0" y="28"/>
                  </a:lnTo>
                  <a:lnTo>
                    <a:pt x="0" y="18"/>
                  </a:lnTo>
                  <a:lnTo>
                    <a:pt x="89" y="0"/>
                  </a:lnTo>
                  <a:lnTo>
                    <a:pt x="89" y="1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0" name="Group 501"/>
          <p:cNvGrpSpPr>
            <a:grpSpLocks/>
          </p:cNvGrpSpPr>
          <p:nvPr/>
        </p:nvGrpSpPr>
        <p:grpSpPr bwMode="auto">
          <a:xfrm>
            <a:off x="5726113" y="4260949"/>
            <a:ext cx="463550" cy="533400"/>
            <a:chOff x="3324" y="2297"/>
            <a:chExt cx="292" cy="336"/>
          </a:xfrm>
        </p:grpSpPr>
        <p:sp>
          <p:nvSpPr>
            <p:cNvPr id="435702" name="Freeform 502"/>
            <p:cNvSpPr>
              <a:spLocks/>
            </p:cNvSpPr>
            <p:nvPr/>
          </p:nvSpPr>
          <p:spPr bwMode="auto">
            <a:xfrm>
              <a:off x="3324" y="2421"/>
              <a:ext cx="71" cy="36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8" y="15"/>
                </a:cxn>
                <a:cxn ang="0">
                  <a:pos x="62" y="0"/>
                </a:cxn>
                <a:cxn ang="0">
                  <a:pos x="70" y="14"/>
                </a:cxn>
                <a:cxn ang="0">
                  <a:pos x="0" y="35"/>
                </a:cxn>
              </a:cxnLst>
              <a:rect l="0" t="0" r="r" b="b"/>
              <a:pathLst>
                <a:path w="71" h="36">
                  <a:moveTo>
                    <a:pt x="0" y="35"/>
                  </a:moveTo>
                  <a:lnTo>
                    <a:pt x="8" y="15"/>
                  </a:lnTo>
                  <a:lnTo>
                    <a:pt x="62" y="0"/>
                  </a:lnTo>
                  <a:lnTo>
                    <a:pt x="70" y="14"/>
                  </a:lnTo>
                  <a:lnTo>
                    <a:pt x="0" y="35"/>
                  </a:lnTo>
                </a:path>
              </a:pathLst>
            </a:custGeom>
            <a:solidFill>
              <a:srgbClr val="B895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03" name="Freeform 503"/>
            <p:cNvSpPr>
              <a:spLocks/>
            </p:cNvSpPr>
            <p:nvPr/>
          </p:nvSpPr>
          <p:spPr bwMode="auto">
            <a:xfrm>
              <a:off x="3325" y="2395"/>
              <a:ext cx="211" cy="196"/>
            </a:xfrm>
            <a:custGeom>
              <a:avLst/>
              <a:gdLst/>
              <a:ahLst/>
              <a:cxnLst>
                <a:cxn ang="0">
                  <a:pos x="210" y="139"/>
                </a:cxn>
                <a:cxn ang="0">
                  <a:pos x="210" y="0"/>
                </a:cxn>
                <a:cxn ang="0">
                  <a:pos x="0" y="55"/>
                </a:cxn>
                <a:cxn ang="0">
                  <a:pos x="0" y="195"/>
                </a:cxn>
                <a:cxn ang="0">
                  <a:pos x="210" y="139"/>
                </a:cxn>
              </a:cxnLst>
              <a:rect l="0" t="0" r="r" b="b"/>
              <a:pathLst>
                <a:path w="211" h="196">
                  <a:moveTo>
                    <a:pt x="210" y="139"/>
                  </a:moveTo>
                  <a:lnTo>
                    <a:pt x="210" y="0"/>
                  </a:lnTo>
                  <a:lnTo>
                    <a:pt x="0" y="55"/>
                  </a:lnTo>
                  <a:lnTo>
                    <a:pt x="0" y="195"/>
                  </a:lnTo>
                  <a:lnTo>
                    <a:pt x="210" y="139"/>
                  </a:lnTo>
                </a:path>
              </a:pathLst>
            </a:custGeom>
            <a:solidFill>
              <a:srgbClr val="B895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04" name="Freeform 504"/>
            <p:cNvSpPr>
              <a:spLocks/>
            </p:cNvSpPr>
            <p:nvPr/>
          </p:nvSpPr>
          <p:spPr bwMode="auto">
            <a:xfrm>
              <a:off x="3403" y="2334"/>
              <a:ext cx="66" cy="206"/>
            </a:xfrm>
            <a:custGeom>
              <a:avLst/>
              <a:gdLst/>
              <a:ahLst/>
              <a:cxnLst>
                <a:cxn ang="0">
                  <a:pos x="53" y="95"/>
                </a:cxn>
                <a:cxn ang="0">
                  <a:pos x="52" y="92"/>
                </a:cxn>
                <a:cxn ang="0">
                  <a:pos x="49" y="81"/>
                </a:cxn>
                <a:cxn ang="0">
                  <a:pos x="53" y="68"/>
                </a:cxn>
                <a:cxn ang="0">
                  <a:pos x="55" y="60"/>
                </a:cxn>
                <a:cxn ang="0">
                  <a:pos x="52" y="41"/>
                </a:cxn>
                <a:cxn ang="0">
                  <a:pos x="44" y="30"/>
                </a:cxn>
                <a:cxn ang="0">
                  <a:pos x="39" y="27"/>
                </a:cxn>
                <a:cxn ang="0">
                  <a:pos x="43" y="21"/>
                </a:cxn>
                <a:cxn ang="0">
                  <a:pos x="41" y="21"/>
                </a:cxn>
                <a:cxn ang="0">
                  <a:pos x="38" y="17"/>
                </a:cxn>
                <a:cxn ang="0">
                  <a:pos x="40" y="8"/>
                </a:cxn>
                <a:cxn ang="0">
                  <a:pos x="33" y="0"/>
                </a:cxn>
                <a:cxn ang="0">
                  <a:pos x="23" y="2"/>
                </a:cxn>
                <a:cxn ang="0">
                  <a:pos x="15" y="7"/>
                </a:cxn>
                <a:cxn ang="0">
                  <a:pos x="15" y="10"/>
                </a:cxn>
                <a:cxn ang="0">
                  <a:pos x="15" y="11"/>
                </a:cxn>
                <a:cxn ang="0">
                  <a:pos x="15" y="14"/>
                </a:cxn>
                <a:cxn ang="0">
                  <a:pos x="16" y="23"/>
                </a:cxn>
                <a:cxn ang="0">
                  <a:pos x="15" y="25"/>
                </a:cxn>
                <a:cxn ang="0">
                  <a:pos x="13" y="28"/>
                </a:cxn>
                <a:cxn ang="0">
                  <a:pos x="15" y="30"/>
                </a:cxn>
                <a:cxn ang="0">
                  <a:pos x="18" y="32"/>
                </a:cxn>
                <a:cxn ang="0">
                  <a:pos x="15" y="35"/>
                </a:cxn>
                <a:cxn ang="0">
                  <a:pos x="12" y="38"/>
                </a:cxn>
                <a:cxn ang="0">
                  <a:pos x="10" y="39"/>
                </a:cxn>
                <a:cxn ang="0">
                  <a:pos x="6" y="44"/>
                </a:cxn>
                <a:cxn ang="0">
                  <a:pos x="2" y="76"/>
                </a:cxn>
                <a:cxn ang="0">
                  <a:pos x="2" y="89"/>
                </a:cxn>
                <a:cxn ang="0">
                  <a:pos x="0" y="97"/>
                </a:cxn>
                <a:cxn ang="0">
                  <a:pos x="2" y="102"/>
                </a:cxn>
                <a:cxn ang="0">
                  <a:pos x="2" y="119"/>
                </a:cxn>
                <a:cxn ang="0">
                  <a:pos x="2" y="134"/>
                </a:cxn>
                <a:cxn ang="0">
                  <a:pos x="4" y="142"/>
                </a:cxn>
                <a:cxn ang="0">
                  <a:pos x="6" y="143"/>
                </a:cxn>
                <a:cxn ang="0">
                  <a:pos x="7" y="159"/>
                </a:cxn>
                <a:cxn ang="0">
                  <a:pos x="9" y="180"/>
                </a:cxn>
                <a:cxn ang="0">
                  <a:pos x="6" y="193"/>
                </a:cxn>
                <a:cxn ang="0">
                  <a:pos x="3" y="201"/>
                </a:cxn>
                <a:cxn ang="0">
                  <a:pos x="4" y="205"/>
                </a:cxn>
                <a:cxn ang="0">
                  <a:pos x="11" y="203"/>
                </a:cxn>
                <a:cxn ang="0">
                  <a:pos x="15" y="194"/>
                </a:cxn>
                <a:cxn ang="0">
                  <a:pos x="15" y="181"/>
                </a:cxn>
                <a:cxn ang="0">
                  <a:pos x="16" y="176"/>
                </a:cxn>
                <a:cxn ang="0">
                  <a:pos x="19" y="162"/>
                </a:cxn>
                <a:cxn ang="0">
                  <a:pos x="20" y="151"/>
                </a:cxn>
                <a:cxn ang="0">
                  <a:pos x="20" y="145"/>
                </a:cxn>
                <a:cxn ang="0">
                  <a:pos x="27" y="149"/>
                </a:cxn>
                <a:cxn ang="0">
                  <a:pos x="28" y="190"/>
                </a:cxn>
                <a:cxn ang="0">
                  <a:pos x="30" y="194"/>
                </a:cxn>
                <a:cxn ang="0">
                  <a:pos x="33" y="197"/>
                </a:cxn>
                <a:cxn ang="0">
                  <a:pos x="37" y="194"/>
                </a:cxn>
                <a:cxn ang="0">
                  <a:pos x="40" y="181"/>
                </a:cxn>
                <a:cxn ang="0">
                  <a:pos x="38" y="170"/>
                </a:cxn>
                <a:cxn ang="0">
                  <a:pos x="41" y="156"/>
                </a:cxn>
                <a:cxn ang="0">
                  <a:pos x="40" y="151"/>
                </a:cxn>
                <a:cxn ang="0">
                  <a:pos x="40" y="146"/>
                </a:cxn>
              </a:cxnLst>
              <a:rect l="0" t="0" r="r" b="b"/>
              <a:pathLst>
                <a:path w="66" h="206">
                  <a:moveTo>
                    <a:pt x="65" y="94"/>
                  </a:moveTo>
                  <a:lnTo>
                    <a:pt x="53" y="96"/>
                  </a:lnTo>
                  <a:lnTo>
                    <a:pt x="53" y="96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94"/>
                  </a:lnTo>
                  <a:lnTo>
                    <a:pt x="53" y="93"/>
                  </a:lnTo>
                  <a:lnTo>
                    <a:pt x="52" y="92"/>
                  </a:lnTo>
                  <a:lnTo>
                    <a:pt x="51" y="92"/>
                  </a:lnTo>
                  <a:lnTo>
                    <a:pt x="50" y="91"/>
                  </a:lnTo>
                  <a:lnTo>
                    <a:pt x="49" y="83"/>
                  </a:lnTo>
                  <a:lnTo>
                    <a:pt x="49" y="81"/>
                  </a:lnTo>
                  <a:lnTo>
                    <a:pt x="50" y="78"/>
                  </a:lnTo>
                  <a:lnTo>
                    <a:pt x="51" y="75"/>
                  </a:lnTo>
                  <a:lnTo>
                    <a:pt x="53" y="71"/>
                  </a:lnTo>
                  <a:lnTo>
                    <a:pt x="53" y="68"/>
                  </a:lnTo>
                  <a:lnTo>
                    <a:pt x="54" y="65"/>
                  </a:lnTo>
                  <a:lnTo>
                    <a:pt x="55" y="62"/>
                  </a:lnTo>
                  <a:lnTo>
                    <a:pt x="55" y="61"/>
                  </a:lnTo>
                  <a:lnTo>
                    <a:pt x="55" y="60"/>
                  </a:lnTo>
                  <a:lnTo>
                    <a:pt x="54" y="56"/>
                  </a:lnTo>
                  <a:lnTo>
                    <a:pt x="54" y="51"/>
                  </a:lnTo>
                  <a:lnTo>
                    <a:pt x="53" y="46"/>
                  </a:lnTo>
                  <a:lnTo>
                    <a:pt x="52" y="41"/>
                  </a:lnTo>
                  <a:lnTo>
                    <a:pt x="51" y="36"/>
                  </a:lnTo>
                  <a:lnTo>
                    <a:pt x="49" y="33"/>
                  </a:lnTo>
                  <a:lnTo>
                    <a:pt x="48" y="31"/>
                  </a:lnTo>
                  <a:lnTo>
                    <a:pt x="44" y="30"/>
                  </a:lnTo>
                  <a:lnTo>
                    <a:pt x="42" y="29"/>
                  </a:lnTo>
                  <a:lnTo>
                    <a:pt x="40" y="28"/>
                  </a:lnTo>
                  <a:lnTo>
                    <a:pt x="39" y="28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40" y="27"/>
                  </a:lnTo>
                  <a:lnTo>
                    <a:pt x="40" y="27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0" y="20"/>
                  </a:lnTo>
                  <a:lnTo>
                    <a:pt x="39" y="19"/>
                  </a:lnTo>
                  <a:lnTo>
                    <a:pt x="38" y="17"/>
                  </a:lnTo>
                  <a:lnTo>
                    <a:pt x="38" y="15"/>
                  </a:lnTo>
                  <a:lnTo>
                    <a:pt x="39" y="13"/>
                  </a:lnTo>
                  <a:lnTo>
                    <a:pt x="39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39" y="3"/>
                  </a:lnTo>
                  <a:lnTo>
                    <a:pt x="37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6" y="1"/>
                  </a:lnTo>
                  <a:lnTo>
                    <a:pt x="23" y="2"/>
                  </a:lnTo>
                  <a:lnTo>
                    <a:pt x="20" y="3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2"/>
                  </a:lnTo>
                  <a:lnTo>
                    <a:pt x="15" y="13"/>
                  </a:lnTo>
                  <a:lnTo>
                    <a:pt x="15" y="14"/>
                  </a:lnTo>
                  <a:lnTo>
                    <a:pt x="15" y="16"/>
                  </a:lnTo>
                  <a:lnTo>
                    <a:pt x="15" y="18"/>
                  </a:lnTo>
                  <a:lnTo>
                    <a:pt x="15" y="20"/>
                  </a:lnTo>
                  <a:lnTo>
                    <a:pt x="16" y="23"/>
                  </a:lnTo>
                  <a:lnTo>
                    <a:pt x="16" y="24"/>
                  </a:lnTo>
                  <a:lnTo>
                    <a:pt x="16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3" y="27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4" y="29"/>
                  </a:lnTo>
                  <a:lnTo>
                    <a:pt x="15" y="30"/>
                  </a:lnTo>
                  <a:lnTo>
                    <a:pt x="15" y="30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7" y="31"/>
                  </a:lnTo>
                  <a:lnTo>
                    <a:pt x="18" y="32"/>
                  </a:lnTo>
                  <a:lnTo>
                    <a:pt x="18" y="33"/>
                  </a:lnTo>
                  <a:lnTo>
                    <a:pt x="17" y="33"/>
                  </a:lnTo>
                  <a:lnTo>
                    <a:pt x="16" y="35"/>
                  </a:lnTo>
                  <a:lnTo>
                    <a:pt x="15" y="35"/>
                  </a:lnTo>
                  <a:lnTo>
                    <a:pt x="14" y="36"/>
                  </a:lnTo>
                  <a:lnTo>
                    <a:pt x="13" y="37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0" y="39"/>
                  </a:lnTo>
                  <a:lnTo>
                    <a:pt x="9" y="40"/>
                  </a:lnTo>
                  <a:lnTo>
                    <a:pt x="7" y="41"/>
                  </a:lnTo>
                  <a:lnTo>
                    <a:pt x="7" y="42"/>
                  </a:lnTo>
                  <a:lnTo>
                    <a:pt x="6" y="44"/>
                  </a:lnTo>
                  <a:lnTo>
                    <a:pt x="3" y="56"/>
                  </a:lnTo>
                  <a:lnTo>
                    <a:pt x="2" y="65"/>
                  </a:lnTo>
                  <a:lnTo>
                    <a:pt x="1" y="72"/>
                  </a:lnTo>
                  <a:lnTo>
                    <a:pt x="2" y="76"/>
                  </a:lnTo>
                  <a:lnTo>
                    <a:pt x="3" y="79"/>
                  </a:lnTo>
                  <a:lnTo>
                    <a:pt x="3" y="82"/>
                  </a:lnTo>
                  <a:lnTo>
                    <a:pt x="3" y="85"/>
                  </a:lnTo>
                  <a:lnTo>
                    <a:pt x="2" y="89"/>
                  </a:lnTo>
                  <a:lnTo>
                    <a:pt x="1" y="91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3" y="108"/>
                  </a:lnTo>
                  <a:lnTo>
                    <a:pt x="3" y="113"/>
                  </a:lnTo>
                  <a:lnTo>
                    <a:pt x="2" y="119"/>
                  </a:lnTo>
                  <a:lnTo>
                    <a:pt x="2" y="124"/>
                  </a:lnTo>
                  <a:lnTo>
                    <a:pt x="2" y="129"/>
                  </a:lnTo>
                  <a:lnTo>
                    <a:pt x="2" y="133"/>
                  </a:lnTo>
                  <a:lnTo>
                    <a:pt x="2" y="134"/>
                  </a:lnTo>
                  <a:lnTo>
                    <a:pt x="2" y="137"/>
                  </a:lnTo>
                  <a:lnTo>
                    <a:pt x="3" y="139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5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6" y="144"/>
                  </a:lnTo>
                  <a:lnTo>
                    <a:pt x="6" y="148"/>
                  </a:lnTo>
                  <a:lnTo>
                    <a:pt x="7" y="152"/>
                  </a:lnTo>
                  <a:lnTo>
                    <a:pt x="7" y="159"/>
                  </a:lnTo>
                  <a:lnTo>
                    <a:pt x="8" y="165"/>
                  </a:lnTo>
                  <a:lnTo>
                    <a:pt x="8" y="171"/>
                  </a:lnTo>
                  <a:lnTo>
                    <a:pt x="8" y="176"/>
                  </a:lnTo>
                  <a:lnTo>
                    <a:pt x="9" y="180"/>
                  </a:lnTo>
                  <a:lnTo>
                    <a:pt x="8" y="183"/>
                  </a:lnTo>
                  <a:lnTo>
                    <a:pt x="8" y="186"/>
                  </a:lnTo>
                  <a:lnTo>
                    <a:pt x="7" y="190"/>
                  </a:lnTo>
                  <a:lnTo>
                    <a:pt x="6" y="193"/>
                  </a:lnTo>
                  <a:lnTo>
                    <a:pt x="5" y="196"/>
                  </a:lnTo>
                  <a:lnTo>
                    <a:pt x="4" y="198"/>
                  </a:lnTo>
                  <a:lnTo>
                    <a:pt x="3" y="200"/>
                  </a:lnTo>
                  <a:lnTo>
                    <a:pt x="3" y="201"/>
                  </a:lnTo>
                  <a:lnTo>
                    <a:pt x="3" y="204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4" y="205"/>
                  </a:lnTo>
                  <a:lnTo>
                    <a:pt x="6" y="204"/>
                  </a:lnTo>
                  <a:lnTo>
                    <a:pt x="7" y="204"/>
                  </a:lnTo>
                  <a:lnTo>
                    <a:pt x="9" y="204"/>
                  </a:lnTo>
                  <a:lnTo>
                    <a:pt x="11" y="203"/>
                  </a:lnTo>
                  <a:lnTo>
                    <a:pt x="12" y="202"/>
                  </a:lnTo>
                  <a:lnTo>
                    <a:pt x="14" y="200"/>
                  </a:lnTo>
                  <a:lnTo>
                    <a:pt x="15" y="197"/>
                  </a:lnTo>
                  <a:lnTo>
                    <a:pt x="15" y="194"/>
                  </a:lnTo>
                  <a:lnTo>
                    <a:pt x="15" y="190"/>
                  </a:lnTo>
                  <a:lnTo>
                    <a:pt x="15" y="187"/>
                  </a:lnTo>
                  <a:lnTo>
                    <a:pt x="15" y="183"/>
                  </a:lnTo>
                  <a:lnTo>
                    <a:pt x="15" y="181"/>
                  </a:lnTo>
                  <a:lnTo>
                    <a:pt x="15" y="180"/>
                  </a:lnTo>
                  <a:lnTo>
                    <a:pt x="15" y="180"/>
                  </a:lnTo>
                  <a:lnTo>
                    <a:pt x="15" y="178"/>
                  </a:lnTo>
                  <a:lnTo>
                    <a:pt x="16" y="176"/>
                  </a:lnTo>
                  <a:lnTo>
                    <a:pt x="17" y="173"/>
                  </a:lnTo>
                  <a:lnTo>
                    <a:pt x="18" y="170"/>
                  </a:lnTo>
                  <a:lnTo>
                    <a:pt x="18" y="166"/>
                  </a:lnTo>
                  <a:lnTo>
                    <a:pt x="19" y="162"/>
                  </a:lnTo>
                  <a:lnTo>
                    <a:pt x="19" y="159"/>
                  </a:lnTo>
                  <a:lnTo>
                    <a:pt x="20" y="157"/>
                  </a:lnTo>
                  <a:lnTo>
                    <a:pt x="20" y="154"/>
                  </a:lnTo>
                  <a:lnTo>
                    <a:pt x="20" y="151"/>
                  </a:lnTo>
                  <a:lnTo>
                    <a:pt x="20" y="150"/>
                  </a:lnTo>
                  <a:lnTo>
                    <a:pt x="20" y="148"/>
                  </a:lnTo>
                  <a:lnTo>
                    <a:pt x="20" y="147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25" y="144"/>
                  </a:lnTo>
                  <a:lnTo>
                    <a:pt x="25" y="149"/>
                  </a:lnTo>
                  <a:lnTo>
                    <a:pt x="27" y="149"/>
                  </a:lnTo>
                  <a:lnTo>
                    <a:pt x="27" y="149"/>
                  </a:lnTo>
                  <a:lnTo>
                    <a:pt x="31" y="175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9" y="190"/>
                  </a:lnTo>
                  <a:lnTo>
                    <a:pt x="29" y="191"/>
                  </a:lnTo>
                  <a:lnTo>
                    <a:pt x="29" y="193"/>
                  </a:lnTo>
                  <a:lnTo>
                    <a:pt x="30" y="194"/>
                  </a:lnTo>
                  <a:lnTo>
                    <a:pt x="30" y="195"/>
                  </a:lnTo>
                  <a:lnTo>
                    <a:pt x="31" y="196"/>
                  </a:lnTo>
                  <a:lnTo>
                    <a:pt x="32" y="197"/>
                  </a:lnTo>
                  <a:lnTo>
                    <a:pt x="33" y="197"/>
                  </a:lnTo>
                  <a:lnTo>
                    <a:pt x="34" y="197"/>
                  </a:lnTo>
                  <a:lnTo>
                    <a:pt x="35" y="196"/>
                  </a:lnTo>
                  <a:lnTo>
                    <a:pt x="36" y="195"/>
                  </a:lnTo>
                  <a:lnTo>
                    <a:pt x="37" y="194"/>
                  </a:lnTo>
                  <a:lnTo>
                    <a:pt x="38" y="193"/>
                  </a:lnTo>
                  <a:lnTo>
                    <a:pt x="38" y="193"/>
                  </a:lnTo>
                  <a:lnTo>
                    <a:pt x="38" y="192"/>
                  </a:lnTo>
                  <a:lnTo>
                    <a:pt x="40" y="181"/>
                  </a:lnTo>
                  <a:lnTo>
                    <a:pt x="37" y="175"/>
                  </a:lnTo>
                  <a:lnTo>
                    <a:pt x="37" y="175"/>
                  </a:lnTo>
                  <a:lnTo>
                    <a:pt x="37" y="173"/>
                  </a:lnTo>
                  <a:lnTo>
                    <a:pt x="38" y="170"/>
                  </a:lnTo>
                  <a:lnTo>
                    <a:pt x="39" y="166"/>
                  </a:lnTo>
                  <a:lnTo>
                    <a:pt x="40" y="163"/>
                  </a:lnTo>
                  <a:lnTo>
                    <a:pt x="40" y="159"/>
                  </a:lnTo>
                  <a:lnTo>
                    <a:pt x="41" y="156"/>
                  </a:lnTo>
                  <a:lnTo>
                    <a:pt x="41" y="154"/>
                  </a:lnTo>
                  <a:lnTo>
                    <a:pt x="41" y="152"/>
                  </a:lnTo>
                  <a:lnTo>
                    <a:pt x="41" y="151"/>
                  </a:lnTo>
                  <a:lnTo>
                    <a:pt x="40" y="151"/>
                  </a:lnTo>
                  <a:lnTo>
                    <a:pt x="40" y="149"/>
                  </a:lnTo>
                  <a:lnTo>
                    <a:pt x="40" y="148"/>
                  </a:lnTo>
                  <a:lnTo>
                    <a:pt x="40" y="147"/>
                  </a:lnTo>
                  <a:lnTo>
                    <a:pt x="40" y="146"/>
                  </a:lnTo>
                  <a:lnTo>
                    <a:pt x="40" y="145"/>
                  </a:lnTo>
                  <a:lnTo>
                    <a:pt x="65" y="138"/>
                  </a:lnTo>
                  <a:lnTo>
                    <a:pt x="65" y="9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05" name="Freeform 505"/>
            <p:cNvSpPr>
              <a:spLocks/>
            </p:cNvSpPr>
            <p:nvPr/>
          </p:nvSpPr>
          <p:spPr bwMode="auto">
            <a:xfrm>
              <a:off x="3410" y="2329"/>
              <a:ext cx="65" cy="206"/>
            </a:xfrm>
            <a:custGeom>
              <a:avLst/>
              <a:gdLst/>
              <a:ahLst/>
              <a:cxnLst>
                <a:cxn ang="0">
                  <a:pos x="53" y="95"/>
                </a:cxn>
                <a:cxn ang="0">
                  <a:pos x="51" y="93"/>
                </a:cxn>
                <a:cxn ang="0">
                  <a:pos x="49" y="81"/>
                </a:cxn>
                <a:cxn ang="0">
                  <a:pos x="53" y="68"/>
                </a:cxn>
                <a:cxn ang="0">
                  <a:pos x="54" y="60"/>
                </a:cxn>
                <a:cxn ang="0">
                  <a:pos x="51" y="41"/>
                </a:cxn>
                <a:cxn ang="0">
                  <a:pos x="43" y="31"/>
                </a:cxn>
                <a:cxn ang="0">
                  <a:pos x="39" y="28"/>
                </a:cxn>
                <a:cxn ang="0">
                  <a:pos x="42" y="21"/>
                </a:cxn>
                <a:cxn ang="0">
                  <a:pos x="41" y="21"/>
                </a:cxn>
                <a:cxn ang="0">
                  <a:pos x="38" y="17"/>
                </a:cxn>
                <a:cxn ang="0">
                  <a:pos x="39" y="8"/>
                </a:cxn>
                <a:cxn ang="0">
                  <a:pos x="32" y="0"/>
                </a:cxn>
                <a:cxn ang="0">
                  <a:pos x="22" y="2"/>
                </a:cxn>
                <a:cxn ang="0">
                  <a:pos x="15" y="7"/>
                </a:cxn>
                <a:cxn ang="0">
                  <a:pos x="15" y="10"/>
                </a:cxn>
                <a:cxn ang="0">
                  <a:pos x="15" y="11"/>
                </a:cxn>
                <a:cxn ang="0">
                  <a:pos x="14" y="14"/>
                </a:cxn>
                <a:cxn ang="0">
                  <a:pos x="15" y="23"/>
                </a:cxn>
                <a:cxn ang="0">
                  <a:pos x="14" y="26"/>
                </a:cxn>
                <a:cxn ang="0">
                  <a:pos x="13" y="28"/>
                </a:cxn>
                <a:cxn ang="0">
                  <a:pos x="15" y="31"/>
                </a:cxn>
                <a:cxn ang="0">
                  <a:pos x="17" y="32"/>
                </a:cxn>
                <a:cxn ang="0">
                  <a:pos x="15" y="35"/>
                </a:cxn>
                <a:cxn ang="0">
                  <a:pos x="12" y="38"/>
                </a:cxn>
                <a:cxn ang="0">
                  <a:pos x="9" y="39"/>
                </a:cxn>
                <a:cxn ang="0">
                  <a:pos x="6" y="44"/>
                </a:cxn>
                <a:cxn ang="0">
                  <a:pos x="2" y="76"/>
                </a:cxn>
                <a:cxn ang="0">
                  <a:pos x="1" y="89"/>
                </a:cxn>
                <a:cxn ang="0">
                  <a:pos x="0" y="98"/>
                </a:cxn>
                <a:cxn ang="0">
                  <a:pos x="1" y="102"/>
                </a:cxn>
                <a:cxn ang="0">
                  <a:pos x="2" y="119"/>
                </a:cxn>
                <a:cxn ang="0">
                  <a:pos x="1" y="134"/>
                </a:cxn>
                <a:cxn ang="0">
                  <a:pos x="3" y="142"/>
                </a:cxn>
                <a:cxn ang="0">
                  <a:pos x="5" y="143"/>
                </a:cxn>
                <a:cxn ang="0">
                  <a:pos x="7" y="159"/>
                </a:cxn>
                <a:cxn ang="0">
                  <a:pos x="8" y="180"/>
                </a:cxn>
                <a:cxn ang="0">
                  <a:pos x="6" y="193"/>
                </a:cxn>
                <a:cxn ang="0">
                  <a:pos x="3" y="201"/>
                </a:cxn>
                <a:cxn ang="0">
                  <a:pos x="4" y="205"/>
                </a:cxn>
                <a:cxn ang="0">
                  <a:pos x="10" y="203"/>
                </a:cxn>
                <a:cxn ang="0">
                  <a:pos x="14" y="194"/>
                </a:cxn>
                <a:cxn ang="0">
                  <a:pos x="15" y="182"/>
                </a:cxn>
                <a:cxn ang="0">
                  <a:pos x="16" y="176"/>
                </a:cxn>
                <a:cxn ang="0">
                  <a:pos x="18" y="163"/>
                </a:cxn>
                <a:cxn ang="0">
                  <a:pos x="20" y="152"/>
                </a:cxn>
                <a:cxn ang="0">
                  <a:pos x="20" y="146"/>
                </a:cxn>
                <a:cxn ang="0">
                  <a:pos x="26" y="149"/>
                </a:cxn>
                <a:cxn ang="0">
                  <a:pos x="28" y="190"/>
                </a:cxn>
                <a:cxn ang="0">
                  <a:pos x="29" y="194"/>
                </a:cxn>
                <a:cxn ang="0">
                  <a:pos x="32" y="197"/>
                </a:cxn>
                <a:cxn ang="0">
                  <a:pos x="36" y="194"/>
                </a:cxn>
                <a:cxn ang="0">
                  <a:pos x="39" y="182"/>
                </a:cxn>
                <a:cxn ang="0">
                  <a:pos x="37" y="170"/>
                </a:cxn>
                <a:cxn ang="0">
                  <a:pos x="40" y="156"/>
                </a:cxn>
                <a:cxn ang="0">
                  <a:pos x="40" y="151"/>
                </a:cxn>
                <a:cxn ang="0">
                  <a:pos x="39" y="147"/>
                </a:cxn>
              </a:cxnLst>
              <a:rect l="0" t="0" r="r" b="b"/>
              <a:pathLst>
                <a:path w="65" h="206">
                  <a:moveTo>
                    <a:pt x="64" y="94"/>
                  </a:moveTo>
                  <a:lnTo>
                    <a:pt x="53" y="97"/>
                  </a:lnTo>
                  <a:lnTo>
                    <a:pt x="53" y="96"/>
                  </a:lnTo>
                  <a:lnTo>
                    <a:pt x="53" y="95"/>
                  </a:lnTo>
                  <a:lnTo>
                    <a:pt x="52" y="95"/>
                  </a:lnTo>
                  <a:lnTo>
                    <a:pt x="52" y="94"/>
                  </a:lnTo>
                  <a:lnTo>
                    <a:pt x="52" y="93"/>
                  </a:lnTo>
                  <a:lnTo>
                    <a:pt x="51" y="93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8" y="83"/>
                  </a:lnTo>
                  <a:lnTo>
                    <a:pt x="49" y="81"/>
                  </a:lnTo>
                  <a:lnTo>
                    <a:pt x="50" y="78"/>
                  </a:lnTo>
                  <a:lnTo>
                    <a:pt x="51" y="75"/>
                  </a:lnTo>
                  <a:lnTo>
                    <a:pt x="52" y="71"/>
                  </a:lnTo>
                  <a:lnTo>
                    <a:pt x="53" y="68"/>
                  </a:lnTo>
                  <a:lnTo>
                    <a:pt x="53" y="65"/>
                  </a:lnTo>
                  <a:lnTo>
                    <a:pt x="54" y="63"/>
                  </a:lnTo>
                  <a:lnTo>
                    <a:pt x="54" y="61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3" y="52"/>
                  </a:lnTo>
                  <a:lnTo>
                    <a:pt x="52" y="46"/>
                  </a:lnTo>
                  <a:lnTo>
                    <a:pt x="51" y="41"/>
                  </a:lnTo>
                  <a:lnTo>
                    <a:pt x="50" y="37"/>
                  </a:lnTo>
                  <a:lnTo>
                    <a:pt x="49" y="33"/>
                  </a:lnTo>
                  <a:lnTo>
                    <a:pt x="47" y="31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9"/>
                  </a:lnTo>
                  <a:lnTo>
                    <a:pt x="39" y="28"/>
                  </a:lnTo>
                  <a:lnTo>
                    <a:pt x="39" y="28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0" y="21"/>
                  </a:lnTo>
                  <a:lnTo>
                    <a:pt x="39" y="20"/>
                  </a:lnTo>
                  <a:lnTo>
                    <a:pt x="38" y="19"/>
                  </a:lnTo>
                  <a:lnTo>
                    <a:pt x="38" y="17"/>
                  </a:lnTo>
                  <a:lnTo>
                    <a:pt x="38" y="15"/>
                  </a:lnTo>
                  <a:lnTo>
                    <a:pt x="38" y="13"/>
                  </a:lnTo>
                  <a:lnTo>
                    <a:pt x="39" y="10"/>
                  </a:lnTo>
                  <a:lnTo>
                    <a:pt x="39" y="8"/>
                  </a:lnTo>
                  <a:lnTo>
                    <a:pt x="39" y="6"/>
                  </a:lnTo>
                  <a:lnTo>
                    <a:pt x="39" y="4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5" y="1"/>
                  </a:lnTo>
                  <a:lnTo>
                    <a:pt x="22" y="2"/>
                  </a:lnTo>
                  <a:lnTo>
                    <a:pt x="20" y="3"/>
                  </a:lnTo>
                  <a:lnTo>
                    <a:pt x="17" y="5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1"/>
                  </a:lnTo>
                  <a:lnTo>
                    <a:pt x="15" y="23"/>
                  </a:lnTo>
                  <a:lnTo>
                    <a:pt x="16" y="24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3" y="26"/>
                  </a:lnTo>
                  <a:lnTo>
                    <a:pt x="13" y="27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4" y="29"/>
                  </a:lnTo>
                  <a:lnTo>
                    <a:pt x="14" y="30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6" y="31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6" y="35"/>
                  </a:lnTo>
                  <a:lnTo>
                    <a:pt x="15" y="35"/>
                  </a:lnTo>
                  <a:lnTo>
                    <a:pt x="14" y="36"/>
                  </a:lnTo>
                  <a:lnTo>
                    <a:pt x="13" y="37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0" y="38"/>
                  </a:lnTo>
                  <a:lnTo>
                    <a:pt x="9" y="39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7" y="42"/>
                  </a:lnTo>
                  <a:lnTo>
                    <a:pt x="6" y="44"/>
                  </a:lnTo>
                  <a:lnTo>
                    <a:pt x="3" y="57"/>
                  </a:lnTo>
                  <a:lnTo>
                    <a:pt x="1" y="66"/>
                  </a:lnTo>
                  <a:lnTo>
                    <a:pt x="1" y="72"/>
                  </a:lnTo>
                  <a:lnTo>
                    <a:pt x="2" y="76"/>
                  </a:lnTo>
                  <a:lnTo>
                    <a:pt x="3" y="80"/>
                  </a:lnTo>
                  <a:lnTo>
                    <a:pt x="3" y="82"/>
                  </a:lnTo>
                  <a:lnTo>
                    <a:pt x="3" y="85"/>
                  </a:lnTo>
                  <a:lnTo>
                    <a:pt x="1" y="89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2" y="108"/>
                  </a:lnTo>
                  <a:lnTo>
                    <a:pt x="2" y="113"/>
                  </a:lnTo>
                  <a:lnTo>
                    <a:pt x="2" y="119"/>
                  </a:lnTo>
                  <a:lnTo>
                    <a:pt x="2" y="124"/>
                  </a:lnTo>
                  <a:lnTo>
                    <a:pt x="2" y="130"/>
                  </a:lnTo>
                  <a:lnTo>
                    <a:pt x="2" y="133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2" y="140"/>
                  </a:lnTo>
                  <a:lnTo>
                    <a:pt x="3" y="141"/>
                  </a:lnTo>
                  <a:lnTo>
                    <a:pt x="3" y="142"/>
                  </a:lnTo>
                  <a:lnTo>
                    <a:pt x="4" y="143"/>
                  </a:lnTo>
                  <a:lnTo>
                    <a:pt x="5" y="143"/>
                  </a:lnTo>
                  <a:lnTo>
                    <a:pt x="5" y="143"/>
                  </a:lnTo>
                  <a:lnTo>
                    <a:pt x="5" y="143"/>
                  </a:lnTo>
                  <a:lnTo>
                    <a:pt x="5" y="144"/>
                  </a:lnTo>
                  <a:lnTo>
                    <a:pt x="6" y="148"/>
                  </a:lnTo>
                  <a:lnTo>
                    <a:pt x="6" y="153"/>
                  </a:lnTo>
                  <a:lnTo>
                    <a:pt x="7" y="159"/>
                  </a:lnTo>
                  <a:lnTo>
                    <a:pt x="7" y="165"/>
                  </a:lnTo>
                  <a:lnTo>
                    <a:pt x="8" y="171"/>
                  </a:lnTo>
                  <a:lnTo>
                    <a:pt x="8" y="176"/>
                  </a:lnTo>
                  <a:lnTo>
                    <a:pt x="8" y="180"/>
                  </a:lnTo>
                  <a:lnTo>
                    <a:pt x="8" y="183"/>
                  </a:lnTo>
                  <a:lnTo>
                    <a:pt x="7" y="186"/>
                  </a:lnTo>
                  <a:lnTo>
                    <a:pt x="7" y="190"/>
                  </a:lnTo>
                  <a:lnTo>
                    <a:pt x="6" y="193"/>
                  </a:lnTo>
                  <a:lnTo>
                    <a:pt x="5" y="196"/>
                  </a:lnTo>
                  <a:lnTo>
                    <a:pt x="4" y="198"/>
                  </a:lnTo>
                  <a:lnTo>
                    <a:pt x="3" y="200"/>
                  </a:lnTo>
                  <a:lnTo>
                    <a:pt x="3" y="201"/>
                  </a:lnTo>
                  <a:lnTo>
                    <a:pt x="2" y="205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4" y="205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2" y="202"/>
                  </a:lnTo>
                  <a:lnTo>
                    <a:pt x="13" y="200"/>
                  </a:lnTo>
                  <a:lnTo>
                    <a:pt x="14" y="197"/>
                  </a:lnTo>
                  <a:lnTo>
                    <a:pt x="14" y="194"/>
                  </a:lnTo>
                  <a:lnTo>
                    <a:pt x="15" y="190"/>
                  </a:lnTo>
                  <a:lnTo>
                    <a:pt x="15" y="187"/>
                  </a:lnTo>
                  <a:lnTo>
                    <a:pt x="15" y="183"/>
                  </a:lnTo>
                  <a:lnTo>
                    <a:pt x="15" y="182"/>
                  </a:lnTo>
                  <a:lnTo>
                    <a:pt x="15" y="181"/>
                  </a:lnTo>
                  <a:lnTo>
                    <a:pt x="15" y="180"/>
                  </a:lnTo>
                  <a:lnTo>
                    <a:pt x="15" y="179"/>
                  </a:lnTo>
                  <a:lnTo>
                    <a:pt x="16" y="176"/>
                  </a:lnTo>
                  <a:lnTo>
                    <a:pt x="16" y="173"/>
                  </a:lnTo>
                  <a:lnTo>
                    <a:pt x="17" y="170"/>
                  </a:lnTo>
                  <a:lnTo>
                    <a:pt x="17" y="166"/>
                  </a:lnTo>
                  <a:lnTo>
                    <a:pt x="18" y="163"/>
                  </a:lnTo>
                  <a:lnTo>
                    <a:pt x="19" y="159"/>
                  </a:lnTo>
                  <a:lnTo>
                    <a:pt x="19" y="157"/>
                  </a:lnTo>
                  <a:lnTo>
                    <a:pt x="20" y="155"/>
                  </a:lnTo>
                  <a:lnTo>
                    <a:pt x="20" y="152"/>
                  </a:lnTo>
                  <a:lnTo>
                    <a:pt x="20" y="150"/>
                  </a:lnTo>
                  <a:lnTo>
                    <a:pt x="20" y="148"/>
                  </a:lnTo>
                  <a:lnTo>
                    <a:pt x="20" y="147"/>
                  </a:lnTo>
                  <a:lnTo>
                    <a:pt x="20" y="146"/>
                  </a:lnTo>
                  <a:lnTo>
                    <a:pt x="20" y="145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1" y="176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8" y="191"/>
                  </a:lnTo>
                  <a:lnTo>
                    <a:pt x="28" y="192"/>
                  </a:lnTo>
                  <a:lnTo>
                    <a:pt x="28" y="193"/>
                  </a:lnTo>
                  <a:lnTo>
                    <a:pt x="29" y="194"/>
                  </a:lnTo>
                  <a:lnTo>
                    <a:pt x="29" y="195"/>
                  </a:lnTo>
                  <a:lnTo>
                    <a:pt x="30" y="196"/>
                  </a:lnTo>
                  <a:lnTo>
                    <a:pt x="31" y="197"/>
                  </a:lnTo>
                  <a:lnTo>
                    <a:pt x="32" y="197"/>
                  </a:lnTo>
                  <a:lnTo>
                    <a:pt x="33" y="197"/>
                  </a:lnTo>
                  <a:lnTo>
                    <a:pt x="35" y="196"/>
                  </a:lnTo>
                  <a:lnTo>
                    <a:pt x="35" y="195"/>
                  </a:lnTo>
                  <a:lnTo>
                    <a:pt x="36" y="194"/>
                  </a:lnTo>
                  <a:lnTo>
                    <a:pt x="37" y="194"/>
                  </a:lnTo>
                  <a:lnTo>
                    <a:pt x="38" y="193"/>
                  </a:lnTo>
                  <a:lnTo>
                    <a:pt x="38" y="193"/>
                  </a:lnTo>
                  <a:lnTo>
                    <a:pt x="39" y="182"/>
                  </a:lnTo>
                  <a:lnTo>
                    <a:pt x="36" y="176"/>
                  </a:lnTo>
                  <a:lnTo>
                    <a:pt x="36" y="175"/>
                  </a:lnTo>
                  <a:lnTo>
                    <a:pt x="36" y="173"/>
                  </a:lnTo>
                  <a:lnTo>
                    <a:pt x="37" y="170"/>
                  </a:lnTo>
                  <a:lnTo>
                    <a:pt x="38" y="167"/>
                  </a:lnTo>
                  <a:lnTo>
                    <a:pt x="39" y="163"/>
                  </a:lnTo>
                  <a:lnTo>
                    <a:pt x="39" y="159"/>
                  </a:lnTo>
                  <a:lnTo>
                    <a:pt x="40" y="156"/>
                  </a:lnTo>
                  <a:lnTo>
                    <a:pt x="40" y="154"/>
                  </a:lnTo>
                  <a:lnTo>
                    <a:pt x="40" y="153"/>
                  </a:lnTo>
                  <a:lnTo>
                    <a:pt x="40" y="152"/>
                  </a:lnTo>
                  <a:lnTo>
                    <a:pt x="40" y="151"/>
                  </a:lnTo>
                  <a:lnTo>
                    <a:pt x="39" y="150"/>
                  </a:lnTo>
                  <a:lnTo>
                    <a:pt x="39" y="148"/>
                  </a:lnTo>
                  <a:lnTo>
                    <a:pt x="39" y="148"/>
                  </a:lnTo>
                  <a:lnTo>
                    <a:pt x="39" y="147"/>
                  </a:lnTo>
                  <a:lnTo>
                    <a:pt x="39" y="145"/>
                  </a:lnTo>
                  <a:lnTo>
                    <a:pt x="64" y="139"/>
                  </a:lnTo>
                  <a:lnTo>
                    <a:pt x="64" y="94"/>
                  </a:lnTo>
                </a:path>
              </a:pathLst>
            </a:custGeom>
            <a:solidFill>
              <a:srgbClr val="0099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06" name="Freeform 506"/>
            <p:cNvSpPr>
              <a:spLocks/>
            </p:cNvSpPr>
            <p:nvPr/>
          </p:nvSpPr>
          <p:spPr bwMode="auto">
            <a:xfrm>
              <a:off x="3480" y="2298"/>
              <a:ext cx="65" cy="214"/>
            </a:xfrm>
            <a:custGeom>
              <a:avLst/>
              <a:gdLst/>
              <a:ahLst/>
              <a:cxnLst>
                <a:cxn ang="0">
                  <a:pos x="64" y="165"/>
                </a:cxn>
                <a:cxn ang="0">
                  <a:pos x="59" y="113"/>
                </a:cxn>
                <a:cxn ang="0">
                  <a:pos x="60" y="111"/>
                </a:cxn>
                <a:cxn ang="0">
                  <a:pos x="62" y="108"/>
                </a:cxn>
                <a:cxn ang="0">
                  <a:pos x="60" y="102"/>
                </a:cxn>
                <a:cxn ang="0">
                  <a:pos x="61" y="78"/>
                </a:cxn>
                <a:cxn ang="0">
                  <a:pos x="60" y="61"/>
                </a:cxn>
                <a:cxn ang="0">
                  <a:pos x="57" y="41"/>
                </a:cxn>
                <a:cxn ang="0">
                  <a:pos x="51" y="34"/>
                </a:cxn>
                <a:cxn ang="0">
                  <a:pos x="41" y="30"/>
                </a:cxn>
                <a:cxn ang="0">
                  <a:pos x="37" y="29"/>
                </a:cxn>
                <a:cxn ang="0">
                  <a:pos x="40" y="16"/>
                </a:cxn>
                <a:cxn ang="0">
                  <a:pos x="41" y="12"/>
                </a:cxn>
                <a:cxn ang="0">
                  <a:pos x="40" y="6"/>
                </a:cxn>
                <a:cxn ang="0">
                  <a:pos x="37" y="2"/>
                </a:cxn>
                <a:cxn ang="0">
                  <a:pos x="35" y="0"/>
                </a:cxn>
                <a:cxn ang="0">
                  <a:pos x="29" y="0"/>
                </a:cxn>
                <a:cxn ang="0">
                  <a:pos x="22" y="3"/>
                </a:cxn>
                <a:cxn ang="0">
                  <a:pos x="21" y="5"/>
                </a:cxn>
                <a:cxn ang="0">
                  <a:pos x="17" y="10"/>
                </a:cxn>
                <a:cxn ang="0">
                  <a:pos x="16" y="16"/>
                </a:cxn>
                <a:cxn ang="0">
                  <a:pos x="17" y="20"/>
                </a:cxn>
                <a:cxn ang="0">
                  <a:pos x="22" y="32"/>
                </a:cxn>
                <a:cxn ang="0">
                  <a:pos x="17" y="38"/>
                </a:cxn>
                <a:cxn ang="0">
                  <a:pos x="7" y="46"/>
                </a:cxn>
                <a:cxn ang="0">
                  <a:pos x="4" y="52"/>
                </a:cxn>
                <a:cxn ang="0">
                  <a:pos x="3" y="69"/>
                </a:cxn>
                <a:cxn ang="0">
                  <a:pos x="0" y="86"/>
                </a:cxn>
                <a:cxn ang="0">
                  <a:pos x="0" y="94"/>
                </a:cxn>
                <a:cxn ang="0">
                  <a:pos x="0" y="111"/>
                </a:cxn>
                <a:cxn ang="0">
                  <a:pos x="1" y="125"/>
                </a:cxn>
                <a:cxn ang="0">
                  <a:pos x="3" y="126"/>
                </a:cxn>
                <a:cxn ang="0">
                  <a:pos x="7" y="126"/>
                </a:cxn>
                <a:cxn ang="0">
                  <a:pos x="4" y="121"/>
                </a:cxn>
                <a:cxn ang="0">
                  <a:pos x="18" y="196"/>
                </a:cxn>
                <a:cxn ang="0">
                  <a:pos x="21" y="209"/>
                </a:cxn>
                <a:cxn ang="0">
                  <a:pos x="31" y="201"/>
                </a:cxn>
                <a:cxn ang="0">
                  <a:pos x="37" y="203"/>
                </a:cxn>
                <a:cxn ang="0">
                  <a:pos x="43" y="204"/>
                </a:cxn>
                <a:cxn ang="0">
                  <a:pos x="47" y="203"/>
                </a:cxn>
                <a:cxn ang="0">
                  <a:pos x="50" y="201"/>
                </a:cxn>
                <a:cxn ang="0">
                  <a:pos x="49" y="193"/>
                </a:cxn>
                <a:cxn ang="0">
                  <a:pos x="52" y="108"/>
                </a:cxn>
                <a:cxn ang="0">
                  <a:pos x="54" y="112"/>
                </a:cxn>
                <a:cxn ang="0">
                  <a:pos x="54" y="112"/>
                </a:cxn>
                <a:cxn ang="0">
                  <a:pos x="55" y="113"/>
                </a:cxn>
                <a:cxn ang="0">
                  <a:pos x="56" y="118"/>
                </a:cxn>
              </a:cxnLst>
              <a:rect l="0" t="0" r="r" b="b"/>
              <a:pathLst>
                <a:path w="65" h="214">
                  <a:moveTo>
                    <a:pt x="51" y="119"/>
                  </a:moveTo>
                  <a:lnTo>
                    <a:pt x="51" y="169"/>
                  </a:lnTo>
                  <a:lnTo>
                    <a:pt x="64" y="165"/>
                  </a:lnTo>
                  <a:lnTo>
                    <a:pt x="64" y="115"/>
                  </a:lnTo>
                  <a:lnTo>
                    <a:pt x="59" y="117"/>
                  </a:lnTo>
                  <a:lnTo>
                    <a:pt x="59" y="113"/>
                  </a:lnTo>
                  <a:lnTo>
                    <a:pt x="60" y="112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1" y="110"/>
                  </a:lnTo>
                  <a:lnTo>
                    <a:pt x="61" y="109"/>
                  </a:lnTo>
                  <a:lnTo>
                    <a:pt x="62" y="108"/>
                  </a:lnTo>
                  <a:lnTo>
                    <a:pt x="62" y="108"/>
                  </a:lnTo>
                  <a:lnTo>
                    <a:pt x="62" y="108"/>
                  </a:lnTo>
                  <a:lnTo>
                    <a:pt x="60" y="102"/>
                  </a:lnTo>
                  <a:lnTo>
                    <a:pt x="61" y="102"/>
                  </a:lnTo>
                  <a:lnTo>
                    <a:pt x="61" y="80"/>
                  </a:lnTo>
                  <a:lnTo>
                    <a:pt x="61" y="78"/>
                  </a:lnTo>
                  <a:lnTo>
                    <a:pt x="61" y="73"/>
                  </a:lnTo>
                  <a:lnTo>
                    <a:pt x="60" y="68"/>
                  </a:lnTo>
                  <a:lnTo>
                    <a:pt x="60" y="61"/>
                  </a:lnTo>
                  <a:lnTo>
                    <a:pt x="60" y="53"/>
                  </a:lnTo>
                  <a:lnTo>
                    <a:pt x="58" y="46"/>
                  </a:lnTo>
                  <a:lnTo>
                    <a:pt x="57" y="41"/>
                  </a:lnTo>
                  <a:lnTo>
                    <a:pt x="56" y="38"/>
                  </a:lnTo>
                  <a:lnTo>
                    <a:pt x="53" y="36"/>
                  </a:lnTo>
                  <a:lnTo>
                    <a:pt x="51" y="34"/>
                  </a:lnTo>
                  <a:lnTo>
                    <a:pt x="48" y="33"/>
                  </a:lnTo>
                  <a:lnTo>
                    <a:pt x="44" y="31"/>
                  </a:lnTo>
                  <a:lnTo>
                    <a:pt x="41" y="30"/>
                  </a:lnTo>
                  <a:lnTo>
                    <a:pt x="39" y="30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3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1" y="15"/>
                  </a:lnTo>
                  <a:lnTo>
                    <a:pt x="41" y="13"/>
                  </a:lnTo>
                  <a:lnTo>
                    <a:pt x="41" y="12"/>
                  </a:lnTo>
                  <a:lnTo>
                    <a:pt x="41" y="10"/>
                  </a:lnTo>
                  <a:lnTo>
                    <a:pt x="41" y="7"/>
                  </a:lnTo>
                  <a:lnTo>
                    <a:pt x="40" y="6"/>
                  </a:lnTo>
                  <a:lnTo>
                    <a:pt x="39" y="4"/>
                  </a:lnTo>
                  <a:lnTo>
                    <a:pt x="38" y="3"/>
                  </a:lnTo>
                  <a:lnTo>
                    <a:pt x="37" y="2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6" y="1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4"/>
                  </a:lnTo>
                  <a:lnTo>
                    <a:pt x="21" y="5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7" y="10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6" y="16"/>
                  </a:lnTo>
                  <a:lnTo>
                    <a:pt x="17" y="18"/>
                  </a:lnTo>
                  <a:lnTo>
                    <a:pt x="17" y="19"/>
                  </a:lnTo>
                  <a:lnTo>
                    <a:pt x="17" y="20"/>
                  </a:lnTo>
                  <a:lnTo>
                    <a:pt x="18" y="21"/>
                  </a:lnTo>
                  <a:lnTo>
                    <a:pt x="22" y="29"/>
                  </a:lnTo>
                  <a:lnTo>
                    <a:pt x="22" y="32"/>
                  </a:lnTo>
                  <a:lnTo>
                    <a:pt x="22" y="33"/>
                  </a:lnTo>
                  <a:lnTo>
                    <a:pt x="19" y="35"/>
                  </a:lnTo>
                  <a:lnTo>
                    <a:pt x="17" y="38"/>
                  </a:lnTo>
                  <a:lnTo>
                    <a:pt x="14" y="41"/>
                  </a:lnTo>
                  <a:lnTo>
                    <a:pt x="10" y="44"/>
                  </a:lnTo>
                  <a:lnTo>
                    <a:pt x="7" y="46"/>
                  </a:lnTo>
                  <a:lnTo>
                    <a:pt x="5" y="48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4" y="56"/>
                  </a:lnTo>
                  <a:lnTo>
                    <a:pt x="3" y="62"/>
                  </a:lnTo>
                  <a:lnTo>
                    <a:pt x="3" y="69"/>
                  </a:lnTo>
                  <a:lnTo>
                    <a:pt x="2" y="75"/>
                  </a:lnTo>
                  <a:lnTo>
                    <a:pt x="1" y="81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0" y="100"/>
                  </a:lnTo>
                  <a:lnTo>
                    <a:pt x="0" y="105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1" y="125"/>
                  </a:lnTo>
                  <a:lnTo>
                    <a:pt x="1" y="125"/>
                  </a:lnTo>
                  <a:lnTo>
                    <a:pt x="2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6" y="126"/>
                  </a:lnTo>
                  <a:lnTo>
                    <a:pt x="7" y="126"/>
                  </a:lnTo>
                  <a:lnTo>
                    <a:pt x="7" y="125"/>
                  </a:lnTo>
                  <a:lnTo>
                    <a:pt x="7" y="125"/>
                  </a:lnTo>
                  <a:lnTo>
                    <a:pt x="4" y="121"/>
                  </a:lnTo>
                  <a:lnTo>
                    <a:pt x="10" y="81"/>
                  </a:lnTo>
                  <a:lnTo>
                    <a:pt x="10" y="122"/>
                  </a:lnTo>
                  <a:lnTo>
                    <a:pt x="18" y="196"/>
                  </a:lnTo>
                  <a:lnTo>
                    <a:pt x="11" y="207"/>
                  </a:lnTo>
                  <a:lnTo>
                    <a:pt x="10" y="213"/>
                  </a:lnTo>
                  <a:lnTo>
                    <a:pt x="21" y="209"/>
                  </a:lnTo>
                  <a:lnTo>
                    <a:pt x="30" y="200"/>
                  </a:lnTo>
                  <a:lnTo>
                    <a:pt x="30" y="201"/>
                  </a:lnTo>
                  <a:lnTo>
                    <a:pt x="31" y="201"/>
                  </a:lnTo>
                  <a:lnTo>
                    <a:pt x="33" y="202"/>
                  </a:lnTo>
                  <a:lnTo>
                    <a:pt x="35" y="202"/>
                  </a:lnTo>
                  <a:lnTo>
                    <a:pt x="37" y="203"/>
                  </a:lnTo>
                  <a:lnTo>
                    <a:pt x="40" y="203"/>
                  </a:lnTo>
                  <a:lnTo>
                    <a:pt x="41" y="204"/>
                  </a:lnTo>
                  <a:lnTo>
                    <a:pt x="43" y="204"/>
                  </a:lnTo>
                  <a:lnTo>
                    <a:pt x="44" y="204"/>
                  </a:lnTo>
                  <a:lnTo>
                    <a:pt x="45" y="203"/>
                  </a:lnTo>
                  <a:lnTo>
                    <a:pt x="47" y="203"/>
                  </a:lnTo>
                  <a:lnTo>
                    <a:pt x="48" y="202"/>
                  </a:lnTo>
                  <a:lnTo>
                    <a:pt x="49" y="202"/>
                  </a:lnTo>
                  <a:lnTo>
                    <a:pt x="50" y="201"/>
                  </a:lnTo>
                  <a:lnTo>
                    <a:pt x="51" y="201"/>
                  </a:lnTo>
                  <a:lnTo>
                    <a:pt x="51" y="200"/>
                  </a:lnTo>
                  <a:lnTo>
                    <a:pt x="49" y="193"/>
                  </a:lnTo>
                  <a:lnTo>
                    <a:pt x="41" y="191"/>
                  </a:lnTo>
                  <a:lnTo>
                    <a:pt x="48" y="117"/>
                  </a:lnTo>
                  <a:lnTo>
                    <a:pt x="52" y="108"/>
                  </a:lnTo>
                  <a:lnTo>
                    <a:pt x="48" y="68"/>
                  </a:lnTo>
                  <a:lnTo>
                    <a:pt x="56" y="108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3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6" y="113"/>
                  </a:lnTo>
                  <a:lnTo>
                    <a:pt x="56" y="118"/>
                  </a:lnTo>
                  <a:lnTo>
                    <a:pt x="51" y="11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07" name="Freeform 507"/>
            <p:cNvSpPr>
              <a:spLocks/>
            </p:cNvSpPr>
            <p:nvPr/>
          </p:nvSpPr>
          <p:spPr bwMode="auto">
            <a:xfrm>
              <a:off x="3485" y="2297"/>
              <a:ext cx="65" cy="214"/>
            </a:xfrm>
            <a:custGeom>
              <a:avLst/>
              <a:gdLst/>
              <a:ahLst/>
              <a:cxnLst>
                <a:cxn ang="0">
                  <a:pos x="64" y="165"/>
                </a:cxn>
                <a:cxn ang="0">
                  <a:pos x="59" y="113"/>
                </a:cxn>
                <a:cxn ang="0">
                  <a:pos x="60" y="110"/>
                </a:cxn>
                <a:cxn ang="0">
                  <a:pos x="61" y="108"/>
                </a:cxn>
                <a:cxn ang="0">
                  <a:pos x="60" y="102"/>
                </a:cxn>
                <a:cxn ang="0">
                  <a:pos x="61" y="78"/>
                </a:cxn>
                <a:cxn ang="0">
                  <a:pos x="60" y="61"/>
                </a:cxn>
                <a:cxn ang="0">
                  <a:pos x="57" y="41"/>
                </a:cxn>
                <a:cxn ang="0">
                  <a:pos x="50" y="34"/>
                </a:cxn>
                <a:cxn ang="0">
                  <a:pos x="41" y="30"/>
                </a:cxn>
                <a:cxn ang="0">
                  <a:pos x="36" y="29"/>
                </a:cxn>
                <a:cxn ang="0">
                  <a:pos x="40" y="16"/>
                </a:cxn>
                <a:cxn ang="0">
                  <a:pos x="41" y="12"/>
                </a:cxn>
                <a:cxn ang="0">
                  <a:pos x="40" y="6"/>
                </a:cxn>
                <a:cxn ang="0">
                  <a:pos x="37" y="2"/>
                </a:cxn>
                <a:cxn ang="0">
                  <a:pos x="35" y="0"/>
                </a:cxn>
                <a:cxn ang="0">
                  <a:pos x="29" y="0"/>
                </a:cxn>
                <a:cxn ang="0">
                  <a:pos x="22" y="3"/>
                </a:cxn>
                <a:cxn ang="0">
                  <a:pos x="20" y="5"/>
                </a:cxn>
                <a:cxn ang="0">
                  <a:pos x="17" y="10"/>
                </a:cxn>
                <a:cxn ang="0">
                  <a:pos x="16" y="16"/>
                </a:cxn>
                <a:cxn ang="0">
                  <a:pos x="17" y="20"/>
                </a:cxn>
                <a:cxn ang="0">
                  <a:pos x="22" y="33"/>
                </a:cxn>
                <a:cxn ang="0">
                  <a:pos x="17" y="37"/>
                </a:cxn>
                <a:cxn ang="0">
                  <a:pos x="7" y="47"/>
                </a:cxn>
                <a:cxn ang="0">
                  <a:pos x="4" y="52"/>
                </a:cxn>
                <a:cxn ang="0">
                  <a:pos x="2" y="68"/>
                </a:cxn>
                <a:cxn ang="0">
                  <a:pos x="0" y="86"/>
                </a:cxn>
                <a:cxn ang="0">
                  <a:pos x="0" y="95"/>
                </a:cxn>
                <a:cxn ang="0">
                  <a:pos x="0" y="111"/>
                </a:cxn>
                <a:cxn ang="0">
                  <a:pos x="0" y="124"/>
                </a:cxn>
                <a:cxn ang="0">
                  <a:pos x="3" y="126"/>
                </a:cxn>
                <a:cxn ang="0">
                  <a:pos x="7" y="126"/>
                </a:cxn>
                <a:cxn ang="0">
                  <a:pos x="4" y="121"/>
                </a:cxn>
                <a:cxn ang="0">
                  <a:pos x="18" y="196"/>
                </a:cxn>
                <a:cxn ang="0">
                  <a:pos x="20" y="209"/>
                </a:cxn>
                <a:cxn ang="0">
                  <a:pos x="31" y="201"/>
                </a:cxn>
                <a:cxn ang="0">
                  <a:pos x="37" y="202"/>
                </a:cxn>
                <a:cxn ang="0">
                  <a:pos x="43" y="203"/>
                </a:cxn>
                <a:cxn ang="0">
                  <a:pos x="47" y="202"/>
                </a:cxn>
                <a:cxn ang="0">
                  <a:pos x="50" y="201"/>
                </a:cxn>
                <a:cxn ang="0">
                  <a:pos x="49" y="193"/>
                </a:cxn>
                <a:cxn ang="0">
                  <a:pos x="52" y="108"/>
                </a:cxn>
                <a:cxn ang="0">
                  <a:pos x="53" y="112"/>
                </a:cxn>
                <a:cxn ang="0">
                  <a:pos x="54" y="112"/>
                </a:cxn>
                <a:cxn ang="0">
                  <a:pos x="55" y="113"/>
                </a:cxn>
                <a:cxn ang="0">
                  <a:pos x="55" y="118"/>
                </a:cxn>
              </a:cxnLst>
              <a:rect l="0" t="0" r="r" b="b"/>
              <a:pathLst>
                <a:path w="65" h="214">
                  <a:moveTo>
                    <a:pt x="51" y="119"/>
                  </a:moveTo>
                  <a:lnTo>
                    <a:pt x="51" y="168"/>
                  </a:lnTo>
                  <a:lnTo>
                    <a:pt x="64" y="165"/>
                  </a:lnTo>
                  <a:lnTo>
                    <a:pt x="64" y="116"/>
                  </a:lnTo>
                  <a:lnTo>
                    <a:pt x="59" y="116"/>
                  </a:lnTo>
                  <a:lnTo>
                    <a:pt x="59" y="113"/>
                  </a:lnTo>
                  <a:lnTo>
                    <a:pt x="60" y="112"/>
                  </a:lnTo>
                  <a:lnTo>
                    <a:pt x="60" y="111"/>
                  </a:lnTo>
                  <a:lnTo>
                    <a:pt x="60" y="110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8"/>
                  </a:lnTo>
                  <a:lnTo>
                    <a:pt x="62" y="108"/>
                  </a:lnTo>
                  <a:lnTo>
                    <a:pt x="62" y="107"/>
                  </a:lnTo>
                  <a:lnTo>
                    <a:pt x="60" y="102"/>
                  </a:lnTo>
                  <a:lnTo>
                    <a:pt x="60" y="102"/>
                  </a:lnTo>
                  <a:lnTo>
                    <a:pt x="61" y="79"/>
                  </a:lnTo>
                  <a:lnTo>
                    <a:pt x="61" y="78"/>
                  </a:lnTo>
                  <a:lnTo>
                    <a:pt x="61" y="74"/>
                  </a:lnTo>
                  <a:lnTo>
                    <a:pt x="60" y="68"/>
                  </a:lnTo>
                  <a:lnTo>
                    <a:pt x="60" y="61"/>
                  </a:lnTo>
                  <a:lnTo>
                    <a:pt x="59" y="53"/>
                  </a:lnTo>
                  <a:lnTo>
                    <a:pt x="58" y="47"/>
                  </a:lnTo>
                  <a:lnTo>
                    <a:pt x="57" y="41"/>
                  </a:lnTo>
                  <a:lnTo>
                    <a:pt x="56" y="38"/>
                  </a:lnTo>
                  <a:lnTo>
                    <a:pt x="53" y="36"/>
                  </a:lnTo>
                  <a:lnTo>
                    <a:pt x="50" y="34"/>
                  </a:lnTo>
                  <a:lnTo>
                    <a:pt x="47" y="33"/>
                  </a:lnTo>
                  <a:lnTo>
                    <a:pt x="44" y="31"/>
                  </a:lnTo>
                  <a:lnTo>
                    <a:pt x="41" y="30"/>
                  </a:lnTo>
                  <a:lnTo>
                    <a:pt x="39" y="30"/>
                  </a:lnTo>
                  <a:lnTo>
                    <a:pt x="37" y="29"/>
                  </a:lnTo>
                  <a:lnTo>
                    <a:pt x="36" y="29"/>
                  </a:lnTo>
                  <a:lnTo>
                    <a:pt x="37" y="24"/>
                  </a:lnTo>
                  <a:lnTo>
                    <a:pt x="40" y="17"/>
                  </a:lnTo>
                  <a:lnTo>
                    <a:pt x="40" y="16"/>
                  </a:lnTo>
                  <a:lnTo>
                    <a:pt x="40" y="15"/>
                  </a:lnTo>
                  <a:lnTo>
                    <a:pt x="41" y="13"/>
                  </a:lnTo>
                  <a:lnTo>
                    <a:pt x="41" y="12"/>
                  </a:lnTo>
                  <a:lnTo>
                    <a:pt x="41" y="10"/>
                  </a:lnTo>
                  <a:lnTo>
                    <a:pt x="41" y="8"/>
                  </a:lnTo>
                  <a:lnTo>
                    <a:pt x="40" y="6"/>
                  </a:lnTo>
                  <a:lnTo>
                    <a:pt x="39" y="4"/>
                  </a:lnTo>
                  <a:lnTo>
                    <a:pt x="37" y="3"/>
                  </a:lnTo>
                  <a:lnTo>
                    <a:pt x="37" y="2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6" y="1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0" y="5"/>
                  </a:lnTo>
                  <a:lnTo>
                    <a:pt x="19" y="6"/>
                  </a:lnTo>
                  <a:lnTo>
                    <a:pt x="18" y="8"/>
                  </a:lnTo>
                  <a:lnTo>
                    <a:pt x="17" y="10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7" y="18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21"/>
                  </a:lnTo>
                  <a:lnTo>
                    <a:pt x="22" y="29"/>
                  </a:lnTo>
                  <a:lnTo>
                    <a:pt x="22" y="33"/>
                  </a:lnTo>
                  <a:lnTo>
                    <a:pt x="21" y="33"/>
                  </a:lnTo>
                  <a:lnTo>
                    <a:pt x="19" y="35"/>
                  </a:lnTo>
                  <a:lnTo>
                    <a:pt x="17" y="37"/>
                  </a:lnTo>
                  <a:lnTo>
                    <a:pt x="13" y="41"/>
                  </a:lnTo>
                  <a:lnTo>
                    <a:pt x="10" y="44"/>
                  </a:lnTo>
                  <a:lnTo>
                    <a:pt x="7" y="47"/>
                  </a:lnTo>
                  <a:lnTo>
                    <a:pt x="5" y="49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4" y="57"/>
                  </a:lnTo>
                  <a:lnTo>
                    <a:pt x="3" y="62"/>
                  </a:lnTo>
                  <a:lnTo>
                    <a:pt x="2" y="68"/>
                  </a:lnTo>
                  <a:lnTo>
                    <a:pt x="2" y="75"/>
                  </a:lnTo>
                  <a:lnTo>
                    <a:pt x="1" y="81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5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0" y="124"/>
                  </a:lnTo>
                  <a:lnTo>
                    <a:pt x="1" y="125"/>
                  </a:lnTo>
                  <a:lnTo>
                    <a:pt x="2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6" y="126"/>
                  </a:lnTo>
                  <a:lnTo>
                    <a:pt x="7" y="126"/>
                  </a:lnTo>
                  <a:lnTo>
                    <a:pt x="7" y="126"/>
                  </a:lnTo>
                  <a:lnTo>
                    <a:pt x="7" y="125"/>
                  </a:lnTo>
                  <a:lnTo>
                    <a:pt x="4" y="121"/>
                  </a:lnTo>
                  <a:lnTo>
                    <a:pt x="10" y="82"/>
                  </a:lnTo>
                  <a:lnTo>
                    <a:pt x="9" y="122"/>
                  </a:lnTo>
                  <a:lnTo>
                    <a:pt x="18" y="196"/>
                  </a:lnTo>
                  <a:lnTo>
                    <a:pt x="11" y="206"/>
                  </a:lnTo>
                  <a:lnTo>
                    <a:pt x="10" y="213"/>
                  </a:lnTo>
                  <a:lnTo>
                    <a:pt x="20" y="209"/>
                  </a:lnTo>
                  <a:lnTo>
                    <a:pt x="29" y="200"/>
                  </a:lnTo>
                  <a:lnTo>
                    <a:pt x="30" y="200"/>
                  </a:lnTo>
                  <a:lnTo>
                    <a:pt x="31" y="201"/>
                  </a:lnTo>
                  <a:lnTo>
                    <a:pt x="33" y="201"/>
                  </a:lnTo>
                  <a:lnTo>
                    <a:pt x="35" y="202"/>
                  </a:lnTo>
                  <a:lnTo>
                    <a:pt x="37" y="202"/>
                  </a:lnTo>
                  <a:lnTo>
                    <a:pt x="39" y="203"/>
                  </a:lnTo>
                  <a:lnTo>
                    <a:pt x="41" y="203"/>
                  </a:lnTo>
                  <a:lnTo>
                    <a:pt x="43" y="203"/>
                  </a:lnTo>
                  <a:lnTo>
                    <a:pt x="44" y="203"/>
                  </a:lnTo>
                  <a:lnTo>
                    <a:pt x="45" y="203"/>
                  </a:lnTo>
                  <a:lnTo>
                    <a:pt x="47" y="202"/>
                  </a:lnTo>
                  <a:lnTo>
                    <a:pt x="48" y="202"/>
                  </a:lnTo>
                  <a:lnTo>
                    <a:pt x="49" y="201"/>
                  </a:lnTo>
                  <a:lnTo>
                    <a:pt x="50" y="201"/>
                  </a:lnTo>
                  <a:lnTo>
                    <a:pt x="51" y="200"/>
                  </a:lnTo>
                  <a:lnTo>
                    <a:pt x="51" y="200"/>
                  </a:lnTo>
                  <a:lnTo>
                    <a:pt x="49" y="193"/>
                  </a:lnTo>
                  <a:lnTo>
                    <a:pt x="41" y="191"/>
                  </a:lnTo>
                  <a:lnTo>
                    <a:pt x="48" y="117"/>
                  </a:lnTo>
                  <a:lnTo>
                    <a:pt x="52" y="108"/>
                  </a:lnTo>
                  <a:lnTo>
                    <a:pt x="48" y="68"/>
                  </a:lnTo>
                  <a:lnTo>
                    <a:pt x="56" y="108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4" y="112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5" y="118"/>
                  </a:lnTo>
                  <a:lnTo>
                    <a:pt x="51" y="119"/>
                  </a:lnTo>
                </a:path>
              </a:pathLst>
            </a:custGeom>
            <a:solidFill>
              <a:srgbClr val="DF9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08" name="Freeform 508"/>
            <p:cNvSpPr>
              <a:spLocks/>
            </p:cNvSpPr>
            <p:nvPr/>
          </p:nvSpPr>
          <p:spPr bwMode="auto">
            <a:xfrm>
              <a:off x="3436" y="2334"/>
              <a:ext cx="69" cy="203"/>
            </a:xfrm>
            <a:custGeom>
              <a:avLst/>
              <a:gdLst/>
              <a:ahLst/>
              <a:cxnLst>
                <a:cxn ang="0">
                  <a:pos x="63" y="181"/>
                </a:cxn>
                <a:cxn ang="0">
                  <a:pos x="53" y="174"/>
                </a:cxn>
                <a:cxn ang="0">
                  <a:pos x="54" y="156"/>
                </a:cxn>
                <a:cxn ang="0">
                  <a:pos x="56" y="135"/>
                </a:cxn>
                <a:cxn ang="0">
                  <a:pos x="57" y="132"/>
                </a:cxn>
                <a:cxn ang="0">
                  <a:pos x="59" y="125"/>
                </a:cxn>
                <a:cxn ang="0">
                  <a:pos x="56" y="85"/>
                </a:cxn>
                <a:cxn ang="0">
                  <a:pos x="57" y="90"/>
                </a:cxn>
                <a:cxn ang="0">
                  <a:pos x="60" y="89"/>
                </a:cxn>
                <a:cxn ang="0">
                  <a:pos x="62" y="83"/>
                </a:cxn>
                <a:cxn ang="0">
                  <a:pos x="58" y="74"/>
                </a:cxn>
                <a:cxn ang="0">
                  <a:pos x="60" y="60"/>
                </a:cxn>
                <a:cxn ang="0">
                  <a:pos x="54" y="33"/>
                </a:cxn>
                <a:cxn ang="0">
                  <a:pos x="48" y="29"/>
                </a:cxn>
                <a:cxn ang="0">
                  <a:pos x="45" y="28"/>
                </a:cxn>
                <a:cxn ang="0">
                  <a:pos x="48" y="26"/>
                </a:cxn>
                <a:cxn ang="0">
                  <a:pos x="49" y="22"/>
                </a:cxn>
                <a:cxn ang="0">
                  <a:pos x="48" y="17"/>
                </a:cxn>
                <a:cxn ang="0">
                  <a:pos x="45" y="13"/>
                </a:cxn>
                <a:cxn ang="0">
                  <a:pos x="44" y="8"/>
                </a:cxn>
                <a:cxn ang="0">
                  <a:pos x="44" y="6"/>
                </a:cxn>
                <a:cxn ang="0">
                  <a:pos x="43" y="3"/>
                </a:cxn>
                <a:cxn ang="0">
                  <a:pos x="42" y="0"/>
                </a:cxn>
                <a:cxn ang="0">
                  <a:pos x="34" y="2"/>
                </a:cxn>
                <a:cxn ang="0">
                  <a:pos x="27" y="5"/>
                </a:cxn>
                <a:cxn ang="0">
                  <a:pos x="23" y="14"/>
                </a:cxn>
                <a:cxn ang="0">
                  <a:pos x="19" y="24"/>
                </a:cxn>
                <a:cxn ang="0">
                  <a:pos x="16" y="31"/>
                </a:cxn>
                <a:cxn ang="0">
                  <a:pos x="17" y="34"/>
                </a:cxn>
                <a:cxn ang="0">
                  <a:pos x="19" y="35"/>
                </a:cxn>
                <a:cxn ang="0">
                  <a:pos x="17" y="40"/>
                </a:cxn>
                <a:cxn ang="0">
                  <a:pos x="8" y="60"/>
                </a:cxn>
                <a:cxn ang="0">
                  <a:pos x="3" y="79"/>
                </a:cxn>
                <a:cxn ang="0">
                  <a:pos x="4" y="82"/>
                </a:cxn>
                <a:cxn ang="0">
                  <a:pos x="7" y="86"/>
                </a:cxn>
                <a:cxn ang="0">
                  <a:pos x="1" y="106"/>
                </a:cxn>
                <a:cxn ang="0">
                  <a:pos x="0" y="124"/>
                </a:cxn>
                <a:cxn ang="0">
                  <a:pos x="3" y="125"/>
                </a:cxn>
                <a:cxn ang="0">
                  <a:pos x="10" y="125"/>
                </a:cxn>
                <a:cxn ang="0">
                  <a:pos x="11" y="134"/>
                </a:cxn>
                <a:cxn ang="0">
                  <a:pos x="10" y="142"/>
                </a:cxn>
                <a:cxn ang="0">
                  <a:pos x="13" y="143"/>
                </a:cxn>
                <a:cxn ang="0">
                  <a:pos x="18" y="144"/>
                </a:cxn>
                <a:cxn ang="0">
                  <a:pos x="20" y="147"/>
                </a:cxn>
                <a:cxn ang="0">
                  <a:pos x="22" y="154"/>
                </a:cxn>
                <a:cxn ang="0">
                  <a:pos x="22" y="155"/>
                </a:cxn>
                <a:cxn ang="0">
                  <a:pos x="21" y="160"/>
                </a:cxn>
                <a:cxn ang="0">
                  <a:pos x="22" y="171"/>
                </a:cxn>
                <a:cxn ang="0">
                  <a:pos x="25" y="181"/>
                </a:cxn>
                <a:cxn ang="0">
                  <a:pos x="23" y="200"/>
                </a:cxn>
                <a:cxn ang="0">
                  <a:pos x="26" y="202"/>
                </a:cxn>
                <a:cxn ang="0">
                  <a:pos x="31" y="199"/>
                </a:cxn>
                <a:cxn ang="0">
                  <a:pos x="33" y="194"/>
                </a:cxn>
                <a:cxn ang="0">
                  <a:pos x="30" y="179"/>
                </a:cxn>
                <a:cxn ang="0">
                  <a:pos x="41" y="144"/>
                </a:cxn>
                <a:cxn ang="0">
                  <a:pos x="41" y="149"/>
                </a:cxn>
                <a:cxn ang="0">
                  <a:pos x="42" y="160"/>
                </a:cxn>
                <a:cxn ang="0">
                  <a:pos x="45" y="172"/>
                </a:cxn>
                <a:cxn ang="0">
                  <a:pos x="45" y="188"/>
                </a:cxn>
                <a:cxn ang="0">
                  <a:pos x="50" y="187"/>
                </a:cxn>
                <a:cxn ang="0">
                  <a:pos x="55" y="188"/>
                </a:cxn>
                <a:cxn ang="0">
                  <a:pos x="61" y="189"/>
                </a:cxn>
                <a:cxn ang="0">
                  <a:pos x="67" y="187"/>
                </a:cxn>
              </a:cxnLst>
              <a:rect l="0" t="0" r="r" b="b"/>
              <a:pathLst>
                <a:path w="69" h="203">
                  <a:moveTo>
                    <a:pt x="67" y="183"/>
                  </a:moveTo>
                  <a:lnTo>
                    <a:pt x="67" y="183"/>
                  </a:lnTo>
                  <a:lnTo>
                    <a:pt x="65" y="182"/>
                  </a:lnTo>
                  <a:lnTo>
                    <a:pt x="63" y="181"/>
                  </a:lnTo>
                  <a:lnTo>
                    <a:pt x="60" y="180"/>
                  </a:lnTo>
                  <a:lnTo>
                    <a:pt x="57" y="178"/>
                  </a:lnTo>
                  <a:lnTo>
                    <a:pt x="55" y="176"/>
                  </a:lnTo>
                  <a:lnTo>
                    <a:pt x="53" y="174"/>
                  </a:lnTo>
                  <a:lnTo>
                    <a:pt x="52" y="171"/>
                  </a:lnTo>
                  <a:lnTo>
                    <a:pt x="53" y="168"/>
                  </a:lnTo>
                  <a:lnTo>
                    <a:pt x="53" y="162"/>
                  </a:lnTo>
                  <a:lnTo>
                    <a:pt x="54" y="156"/>
                  </a:lnTo>
                  <a:lnTo>
                    <a:pt x="54" y="149"/>
                  </a:lnTo>
                  <a:lnTo>
                    <a:pt x="55" y="143"/>
                  </a:lnTo>
                  <a:lnTo>
                    <a:pt x="55" y="138"/>
                  </a:lnTo>
                  <a:lnTo>
                    <a:pt x="56" y="135"/>
                  </a:lnTo>
                  <a:lnTo>
                    <a:pt x="56" y="133"/>
                  </a:lnTo>
                  <a:lnTo>
                    <a:pt x="56" y="133"/>
                  </a:lnTo>
                  <a:lnTo>
                    <a:pt x="56" y="133"/>
                  </a:lnTo>
                  <a:lnTo>
                    <a:pt x="57" y="132"/>
                  </a:lnTo>
                  <a:lnTo>
                    <a:pt x="57" y="131"/>
                  </a:lnTo>
                  <a:lnTo>
                    <a:pt x="58" y="130"/>
                  </a:lnTo>
                  <a:lnTo>
                    <a:pt x="59" y="128"/>
                  </a:lnTo>
                  <a:lnTo>
                    <a:pt x="59" y="125"/>
                  </a:lnTo>
                  <a:lnTo>
                    <a:pt x="60" y="122"/>
                  </a:lnTo>
                  <a:lnTo>
                    <a:pt x="55" y="85"/>
                  </a:lnTo>
                  <a:lnTo>
                    <a:pt x="56" y="84"/>
                  </a:lnTo>
                  <a:lnTo>
                    <a:pt x="56" y="85"/>
                  </a:lnTo>
                  <a:lnTo>
                    <a:pt x="56" y="86"/>
                  </a:lnTo>
                  <a:lnTo>
                    <a:pt x="56" y="87"/>
                  </a:lnTo>
                  <a:lnTo>
                    <a:pt x="57" y="88"/>
                  </a:lnTo>
                  <a:lnTo>
                    <a:pt x="57" y="90"/>
                  </a:lnTo>
                  <a:lnTo>
                    <a:pt x="58" y="90"/>
                  </a:lnTo>
                  <a:lnTo>
                    <a:pt x="59" y="90"/>
                  </a:lnTo>
                  <a:lnTo>
                    <a:pt x="60" y="90"/>
                  </a:lnTo>
                  <a:lnTo>
                    <a:pt x="60" y="89"/>
                  </a:lnTo>
                  <a:lnTo>
                    <a:pt x="61" y="87"/>
                  </a:lnTo>
                  <a:lnTo>
                    <a:pt x="61" y="86"/>
                  </a:lnTo>
                  <a:lnTo>
                    <a:pt x="61" y="84"/>
                  </a:lnTo>
                  <a:lnTo>
                    <a:pt x="62" y="83"/>
                  </a:lnTo>
                  <a:lnTo>
                    <a:pt x="61" y="81"/>
                  </a:lnTo>
                  <a:lnTo>
                    <a:pt x="61" y="79"/>
                  </a:lnTo>
                  <a:lnTo>
                    <a:pt x="60" y="77"/>
                  </a:lnTo>
                  <a:lnTo>
                    <a:pt x="58" y="74"/>
                  </a:lnTo>
                  <a:lnTo>
                    <a:pt x="58" y="71"/>
                  </a:lnTo>
                  <a:lnTo>
                    <a:pt x="58" y="68"/>
                  </a:lnTo>
                  <a:lnTo>
                    <a:pt x="59" y="65"/>
                  </a:lnTo>
                  <a:lnTo>
                    <a:pt x="60" y="60"/>
                  </a:lnTo>
                  <a:lnTo>
                    <a:pt x="60" y="54"/>
                  </a:lnTo>
                  <a:lnTo>
                    <a:pt x="58" y="45"/>
                  </a:lnTo>
                  <a:lnTo>
                    <a:pt x="55" y="34"/>
                  </a:lnTo>
                  <a:lnTo>
                    <a:pt x="54" y="33"/>
                  </a:lnTo>
                  <a:lnTo>
                    <a:pt x="53" y="32"/>
                  </a:lnTo>
                  <a:lnTo>
                    <a:pt x="52" y="31"/>
                  </a:lnTo>
                  <a:lnTo>
                    <a:pt x="50" y="30"/>
                  </a:lnTo>
                  <a:lnTo>
                    <a:pt x="48" y="29"/>
                  </a:lnTo>
                  <a:lnTo>
                    <a:pt x="47" y="28"/>
                  </a:lnTo>
                  <a:lnTo>
                    <a:pt x="45" y="28"/>
                  </a:lnTo>
                  <a:lnTo>
                    <a:pt x="45" y="28"/>
                  </a:lnTo>
                  <a:lnTo>
                    <a:pt x="45" y="2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7" y="27"/>
                  </a:lnTo>
                  <a:lnTo>
                    <a:pt x="48" y="26"/>
                  </a:lnTo>
                  <a:lnTo>
                    <a:pt x="49" y="25"/>
                  </a:lnTo>
                  <a:lnTo>
                    <a:pt x="49" y="24"/>
                  </a:lnTo>
                  <a:lnTo>
                    <a:pt x="49" y="23"/>
                  </a:lnTo>
                  <a:lnTo>
                    <a:pt x="49" y="22"/>
                  </a:lnTo>
                  <a:lnTo>
                    <a:pt x="49" y="20"/>
                  </a:lnTo>
                  <a:lnTo>
                    <a:pt x="49" y="19"/>
                  </a:lnTo>
                  <a:lnTo>
                    <a:pt x="49" y="18"/>
                  </a:lnTo>
                  <a:lnTo>
                    <a:pt x="48" y="17"/>
                  </a:lnTo>
                  <a:lnTo>
                    <a:pt x="47" y="16"/>
                  </a:lnTo>
                  <a:lnTo>
                    <a:pt x="47" y="15"/>
                  </a:lnTo>
                  <a:lnTo>
                    <a:pt x="46" y="14"/>
                  </a:lnTo>
                  <a:lnTo>
                    <a:pt x="45" y="13"/>
                  </a:lnTo>
                  <a:lnTo>
                    <a:pt x="45" y="11"/>
                  </a:lnTo>
                  <a:lnTo>
                    <a:pt x="44" y="10"/>
                  </a:lnTo>
                  <a:lnTo>
                    <a:pt x="44" y="9"/>
                  </a:lnTo>
                  <a:lnTo>
                    <a:pt x="44" y="8"/>
                  </a:lnTo>
                  <a:lnTo>
                    <a:pt x="44" y="7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3" y="6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3" y="3"/>
                  </a:lnTo>
                  <a:lnTo>
                    <a:pt x="43" y="2"/>
                  </a:lnTo>
                  <a:lnTo>
                    <a:pt x="43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7" y="5"/>
                  </a:lnTo>
                  <a:lnTo>
                    <a:pt x="26" y="7"/>
                  </a:lnTo>
                  <a:lnTo>
                    <a:pt x="25" y="9"/>
                  </a:lnTo>
                  <a:lnTo>
                    <a:pt x="24" y="12"/>
                  </a:lnTo>
                  <a:lnTo>
                    <a:pt x="23" y="14"/>
                  </a:lnTo>
                  <a:lnTo>
                    <a:pt x="22" y="17"/>
                  </a:lnTo>
                  <a:lnTo>
                    <a:pt x="21" y="20"/>
                  </a:lnTo>
                  <a:lnTo>
                    <a:pt x="20" y="22"/>
                  </a:lnTo>
                  <a:lnTo>
                    <a:pt x="19" y="24"/>
                  </a:lnTo>
                  <a:lnTo>
                    <a:pt x="18" y="27"/>
                  </a:lnTo>
                  <a:lnTo>
                    <a:pt x="18" y="28"/>
                  </a:lnTo>
                  <a:lnTo>
                    <a:pt x="17" y="30"/>
                  </a:lnTo>
                  <a:lnTo>
                    <a:pt x="16" y="31"/>
                  </a:lnTo>
                  <a:lnTo>
                    <a:pt x="15" y="32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8" y="34"/>
                  </a:lnTo>
                  <a:lnTo>
                    <a:pt x="18" y="35"/>
                  </a:lnTo>
                  <a:lnTo>
                    <a:pt x="19" y="35"/>
                  </a:lnTo>
                  <a:lnTo>
                    <a:pt x="19" y="36"/>
                  </a:lnTo>
                  <a:lnTo>
                    <a:pt x="19" y="37"/>
                  </a:lnTo>
                  <a:lnTo>
                    <a:pt x="18" y="38"/>
                  </a:lnTo>
                  <a:lnTo>
                    <a:pt x="17" y="40"/>
                  </a:lnTo>
                  <a:lnTo>
                    <a:pt x="15" y="42"/>
                  </a:lnTo>
                  <a:lnTo>
                    <a:pt x="13" y="47"/>
                  </a:lnTo>
                  <a:lnTo>
                    <a:pt x="11" y="53"/>
                  </a:lnTo>
                  <a:lnTo>
                    <a:pt x="8" y="60"/>
                  </a:lnTo>
                  <a:lnTo>
                    <a:pt x="6" y="67"/>
                  </a:lnTo>
                  <a:lnTo>
                    <a:pt x="5" y="73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3" y="80"/>
                  </a:lnTo>
                  <a:lnTo>
                    <a:pt x="3" y="80"/>
                  </a:lnTo>
                  <a:lnTo>
                    <a:pt x="4" y="81"/>
                  </a:lnTo>
                  <a:lnTo>
                    <a:pt x="4" y="82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6" y="84"/>
                  </a:lnTo>
                  <a:lnTo>
                    <a:pt x="7" y="86"/>
                  </a:lnTo>
                  <a:lnTo>
                    <a:pt x="3" y="97"/>
                  </a:lnTo>
                  <a:lnTo>
                    <a:pt x="3" y="98"/>
                  </a:lnTo>
                  <a:lnTo>
                    <a:pt x="2" y="102"/>
                  </a:lnTo>
                  <a:lnTo>
                    <a:pt x="1" y="106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5"/>
                  </a:lnTo>
                  <a:lnTo>
                    <a:pt x="1" y="125"/>
                  </a:lnTo>
                  <a:lnTo>
                    <a:pt x="2" y="125"/>
                  </a:lnTo>
                  <a:lnTo>
                    <a:pt x="3" y="125"/>
                  </a:lnTo>
                  <a:lnTo>
                    <a:pt x="5" y="125"/>
                  </a:lnTo>
                  <a:lnTo>
                    <a:pt x="6" y="125"/>
                  </a:lnTo>
                  <a:lnTo>
                    <a:pt x="8" y="125"/>
                  </a:lnTo>
                  <a:lnTo>
                    <a:pt x="10" y="125"/>
                  </a:lnTo>
                  <a:lnTo>
                    <a:pt x="12" y="125"/>
                  </a:lnTo>
                  <a:lnTo>
                    <a:pt x="12" y="128"/>
                  </a:lnTo>
                  <a:lnTo>
                    <a:pt x="11" y="131"/>
                  </a:lnTo>
                  <a:lnTo>
                    <a:pt x="11" y="134"/>
                  </a:lnTo>
                  <a:lnTo>
                    <a:pt x="11" y="137"/>
                  </a:lnTo>
                  <a:lnTo>
                    <a:pt x="11" y="139"/>
                  </a:lnTo>
                  <a:lnTo>
                    <a:pt x="10" y="141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11" y="142"/>
                  </a:lnTo>
                  <a:lnTo>
                    <a:pt x="11" y="143"/>
                  </a:lnTo>
                  <a:lnTo>
                    <a:pt x="13" y="143"/>
                  </a:lnTo>
                  <a:lnTo>
                    <a:pt x="15" y="144"/>
                  </a:lnTo>
                  <a:lnTo>
                    <a:pt x="16" y="144"/>
                  </a:lnTo>
                  <a:lnTo>
                    <a:pt x="17" y="144"/>
                  </a:lnTo>
                  <a:lnTo>
                    <a:pt x="18" y="144"/>
                  </a:lnTo>
                  <a:lnTo>
                    <a:pt x="18" y="143"/>
                  </a:lnTo>
                  <a:lnTo>
                    <a:pt x="19" y="144"/>
                  </a:lnTo>
                  <a:lnTo>
                    <a:pt x="19" y="145"/>
                  </a:lnTo>
                  <a:lnTo>
                    <a:pt x="20" y="147"/>
                  </a:lnTo>
                  <a:lnTo>
                    <a:pt x="20" y="149"/>
                  </a:lnTo>
                  <a:lnTo>
                    <a:pt x="21" y="151"/>
                  </a:lnTo>
                  <a:lnTo>
                    <a:pt x="22" y="153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22" y="156"/>
                  </a:lnTo>
                  <a:lnTo>
                    <a:pt x="22" y="157"/>
                  </a:lnTo>
                  <a:lnTo>
                    <a:pt x="21" y="159"/>
                  </a:lnTo>
                  <a:lnTo>
                    <a:pt x="21" y="160"/>
                  </a:lnTo>
                  <a:lnTo>
                    <a:pt x="21" y="163"/>
                  </a:lnTo>
                  <a:lnTo>
                    <a:pt x="21" y="165"/>
                  </a:lnTo>
                  <a:lnTo>
                    <a:pt x="21" y="168"/>
                  </a:lnTo>
                  <a:lnTo>
                    <a:pt x="22" y="171"/>
                  </a:lnTo>
                  <a:lnTo>
                    <a:pt x="22" y="174"/>
                  </a:lnTo>
                  <a:lnTo>
                    <a:pt x="23" y="177"/>
                  </a:lnTo>
                  <a:lnTo>
                    <a:pt x="24" y="180"/>
                  </a:lnTo>
                  <a:lnTo>
                    <a:pt x="25" y="181"/>
                  </a:lnTo>
                  <a:lnTo>
                    <a:pt x="25" y="182"/>
                  </a:lnTo>
                  <a:lnTo>
                    <a:pt x="22" y="190"/>
                  </a:lnTo>
                  <a:lnTo>
                    <a:pt x="23" y="200"/>
                  </a:lnTo>
                  <a:lnTo>
                    <a:pt x="23" y="200"/>
                  </a:lnTo>
                  <a:lnTo>
                    <a:pt x="23" y="200"/>
                  </a:lnTo>
                  <a:lnTo>
                    <a:pt x="24" y="201"/>
                  </a:lnTo>
                  <a:lnTo>
                    <a:pt x="25" y="202"/>
                  </a:lnTo>
                  <a:lnTo>
                    <a:pt x="26" y="202"/>
                  </a:lnTo>
                  <a:lnTo>
                    <a:pt x="27" y="202"/>
                  </a:lnTo>
                  <a:lnTo>
                    <a:pt x="29" y="202"/>
                  </a:lnTo>
                  <a:lnTo>
                    <a:pt x="30" y="201"/>
                  </a:lnTo>
                  <a:lnTo>
                    <a:pt x="31" y="199"/>
                  </a:lnTo>
                  <a:lnTo>
                    <a:pt x="31" y="198"/>
                  </a:lnTo>
                  <a:lnTo>
                    <a:pt x="32" y="197"/>
                  </a:lnTo>
                  <a:lnTo>
                    <a:pt x="32" y="195"/>
                  </a:lnTo>
                  <a:lnTo>
                    <a:pt x="33" y="194"/>
                  </a:lnTo>
                  <a:lnTo>
                    <a:pt x="33" y="193"/>
                  </a:lnTo>
                  <a:lnTo>
                    <a:pt x="33" y="192"/>
                  </a:lnTo>
                  <a:lnTo>
                    <a:pt x="33" y="192"/>
                  </a:lnTo>
                  <a:lnTo>
                    <a:pt x="30" y="179"/>
                  </a:lnTo>
                  <a:lnTo>
                    <a:pt x="35" y="150"/>
                  </a:lnTo>
                  <a:lnTo>
                    <a:pt x="36" y="145"/>
                  </a:lnTo>
                  <a:lnTo>
                    <a:pt x="41" y="143"/>
                  </a:lnTo>
                  <a:lnTo>
                    <a:pt x="41" y="144"/>
                  </a:lnTo>
                  <a:lnTo>
                    <a:pt x="41" y="145"/>
                  </a:lnTo>
                  <a:lnTo>
                    <a:pt x="41" y="146"/>
                  </a:lnTo>
                  <a:lnTo>
                    <a:pt x="41" y="148"/>
                  </a:lnTo>
                  <a:lnTo>
                    <a:pt x="41" y="149"/>
                  </a:lnTo>
                  <a:lnTo>
                    <a:pt x="41" y="152"/>
                  </a:lnTo>
                  <a:lnTo>
                    <a:pt x="41" y="154"/>
                  </a:lnTo>
                  <a:lnTo>
                    <a:pt x="42" y="157"/>
                  </a:lnTo>
                  <a:lnTo>
                    <a:pt x="42" y="160"/>
                  </a:lnTo>
                  <a:lnTo>
                    <a:pt x="43" y="163"/>
                  </a:lnTo>
                  <a:lnTo>
                    <a:pt x="44" y="166"/>
                  </a:lnTo>
                  <a:lnTo>
                    <a:pt x="45" y="169"/>
                  </a:lnTo>
                  <a:lnTo>
                    <a:pt x="45" y="172"/>
                  </a:lnTo>
                  <a:lnTo>
                    <a:pt x="46" y="174"/>
                  </a:lnTo>
                  <a:lnTo>
                    <a:pt x="46" y="175"/>
                  </a:lnTo>
                  <a:lnTo>
                    <a:pt x="46" y="176"/>
                  </a:lnTo>
                  <a:lnTo>
                    <a:pt x="45" y="188"/>
                  </a:lnTo>
                  <a:lnTo>
                    <a:pt x="49" y="188"/>
                  </a:lnTo>
                  <a:lnTo>
                    <a:pt x="49" y="187"/>
                  </a:lnTo>
                  <a:lnTo>
                    <a:pt x="49" y="187"/>
                  </a:lnTo>
                  <a:lnTo>
                    <a:pt x="50" y="187"/>
                  </a:lnTo>
                  <a:lnTo>
                    <a:pt x="51" y="187"/>
                  </a:lnTo>
                  <a:lnTo>
                    <a:pt x="52" y="188"/>
                  </a:lnTo>
                  <a:lnTo>
                    <a:pt x="53" y="188"/>
                  </a:lnTo>
                  <a:lnTo>
                    <a:pt x="55" y="188"/>
                  </a:lnTo>
                  <a:lnTo>
                    <a:pt x="56" y="188"/>
                  </a:lnTo>
                  <a:lnTo>
                    <a:pt x="58" y="189"/>
                  </a:lnTo>
                  <a:lnTo>
                    <a:pt x="60" y="189"/>
                  </a:lnTo>
                  <a:lnTo>
                    <a:pt x="61" y="189"/>
                  </a:lnTo>
                  <a:lnTo>
                    <a:pt x="63" y="188"/>
                  </a:lnTo>
                  <a:lnTo>
                    <a:pt x="64" y="188"/>
                  </a:lnTo>
                  <a:lnTo>
                    <a:pt x="66" y="188"/>
                  </a:lnTo>
                  <a:lnTo>
                    <a:pt x="67" y="187"/>
                  </a:lnTo>
                  <a:lnTo>
                    <a:pt x="68" y="187"/>
                  </a:lnTo>
                  <a:lnTo>
                    <a:pt x="68" y="186"/>
                  </a:lnTo>
                  <a:lnTo>
                    <a:pt x="67" y="183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09" name="Freeform 509"/>
            <p:cNvSpPr>
              <a:spLocks/>
            </p:cNvSpPr>
            <p:nvPr/>
          </p:nvSpPr>
          <p:spPr bwMode="auto">
            <a:xfrm>
              <a:off x="3442" y="2329"/>
              <a:ext cx="68" cy="203"/>
            </a:xfrm>
            <a:custGeom>
              <a:avLst/>
              <a:gdLst/>
              <a:ahLst/>
              <a:cxnLst>
                <a:cxn ang="0">
                  <a:pos x="61" y="181"/>
                </a:cxn>
                <a:cxn ang="0">
                  <a:pos x="52" y="174"/>
                </a:cxn>
                <a:cxn ang="0">
                  <a:pos x="53" y="156"/>
                </a:cxn>
                <a:cxn ang="0">
                  <a:pos x="55" y="134"/>
                </a:cxn>
                <a:cxn ang="0">
                  <a:pos x="56" y="132"/>
                </a:cxn>
                <a:cxn ang="0">
                  <a:pos x="58" y="125"/>
                </a:cxn>
                <a:cxn ang="0">
                  <a:pos x="54" y="84"/>
                </a:cxn>
                <a:cxn ang="0">
                  <a:pos x="56" y="89"/>
                </a:cxn>
                <a:cxn ang="0">
                  <a:pos x="59" y="89"/>
                </a:cxn>
                <a:cxn ang="0">
                  <a:pos x="60" y="83"/>
                </a:cxn>
                <a:cxn ang="0">
                  <a:pos x="57" y="74"/>
                </a:cxn>
                <a:cxn ang="0">
                  <a:pos x="59" y="60"/>
                </a:cxn>
                <a:cxn ang="0">
                  <a:pos x="53" y="33"/>
                </a:cxn>
                <a:cxn ang="0">
                  <a:pos x="47" y="29"/>
                </a:cxn>
                <a:cxn ang="0">
                  <a:pos x="44" y="27"/>
                </a:cxn>
                <a:cxn ang="0">
                  <a:pos x="47" y="26"/>
                </a:cxn>
                <a:cxn ang="0">
                  <a:pos x="49" y="21"/>
                </a:cxn>
                <a:cxn ang="0">
                  <a:pos x="47" y="17"/>
                </a:cxn>
                <a:cxn ang="0">
                  <a:pos x="44" y="13"/>
                </a:cxn>
                <a:cxn ang="0">
                  <a:pos x="43" y="8"/>
                </a:cxn>
                <a:cxn ang="0">
                  <a:pos x="43" y="6"/>
                </a:cxn>
                <a:cxn ang="0">
                  <a:pos x="42" y="3"/>
                </a:cxn>
                <a:cxn ang="0">
                  <a:pos x="41" y="0"/>
                </a:cxn>
                <a:cxn ang="0">
                  <a:pos x="34" y="1"/>
                </a:cxn>
                <a:cxn ang="0">
                  <a:pos x="27" y="5"/>
                </a:cxn>
                <a:cxn ang="0">
                  <a:pos x="22" y="14"/>
                </a:cxn>
                <a:cxn ang="0">
                  <a:pos x="19" y="24"/>
                </a:cxn>
                <a:cxn ang="0">
                  <a:pos x="16" y="31"/>
                </a:cxn>
                <a:cxn ang="0">
                  <a:pos x="16" y="34"/>
                </a:cxn>
                <a:cxn ang="0">
                  <a:pos x="18" y="35"/>
                </a:cxn>
                <a:cxn ang="0">
                  <a:pos x="16" y="39"/>
                </a:cxn>
                <a:cxn ang="0">
                  <a:pos x="8" y="60"/>
                </a:cxn>
                <a:cxn ang="0">
                  <a:pos x="3" y="79"/>
                </a:cxn>
                <a:cxn ang="0">
                  <a:pos x="4" y="82"/>
                </a:cxn>
                <a:cxn ang="0">
                  <a:pos x="6" y="85"/>
                </a:cxn>
                <a:cxn ang="0">
                  <a:pos x="1" y="106"/>
                </a:cxn>
                <a:cxn ang="0">
                  <a:pos x="0" y="123"/>
                </a:cxn>
                <a:cxn ang="0">
                  <a:pos x="3" y="125"/>
                </a:cxn>
                <a:cxn ang="0">
                  <a:pos x="10" y="125"/>
                </a:cxn>
                <a:cxn ang="0">
                  <a:pos x="10" y="134"/>
                </a:cxn>
                <a:cxn ang="0">
                  <a:pos x="10" y="142"/>
                </a:cxn>
                <a:cxn ang="0">
                  <a:pos x="12" y="143"/>
                </a:cxn>
                <a:cxn ang="0">
                  <a:pos x="18" y="144"/>
                </a:cxn>
                <a:cxn ang="0">
                  <a:pos x="19" y="147"/>
                </a:cxn>
                <a:cxn ang="0">
                  <a:pos x="22" y="153"/>
                </a:cxn>
                <a:cxn ang="0">
                  <a:pos x="21" y="155"/>
                </a:cxn>
                <a:cxn ang="0">
                  <a:pos x="20" y="160"/>
                </a:cxn>
                <a:cxn ang="0">
                  <a:pos x="21" y="171"/>
                </a:cxn>
                <a:cxn ang="0">
                  <a:pos x="24" y="181"/>
                </a:cxn>
                <a:cxn ang="0">
                  <a:pos x="23" y="200"/>
                </a:cxn>
                <a:cxn ang="0">
                  <a:pos x="26" y="202"/>
                </a:cxn>
                <a:cxn ang="0">
                  <a:pos x="30" y="199"/>
                </a:cxn>
                <a:cxn ang="0">
                  <a:pos x="32" y="194"/>
                </a:cxn>
                <a:cxn ang="0">
                  <a:pos x="30" y="179"/>
                </a:cxn>
                <a:cxn ang="0">
                  <a:pos x="40" y="143"/>
                </a:cxn>
                <a:cxn ang="0">
                  <a:pos x="40" y="149"/>
                </a:cxn>
                <a:cxn ang="0">
                  <a:pos x="42" y="160"/>
                </a:cxn>
                <a:cxn ang="0">
                  <a:pos x="44" y="172"/>
                </a:cxn>
                <a:cxn ang="0">
                  <a:pos x="44" y="188"/>
                </a:cxn>
                <a:cxn ang="0">
                  <a:pos x="49" y="187"/>
                </a:cxn>
                <a:cxn ang="0">
                  <a:pos x="53" y="188"/>
                </a:cxn>
                <a:cxn ang="0">
                  <a:pos x="60" y="189"/>
                </a:cxn>
                <a:cxn ang="0">
                  <a:pos x="65" y="187"/>
                </a:cxn>
              </a:cxnLst>
              <a:rect l="0" t="0" r="r" b="b"/>
              <a:pathLst>
                <a:path w="68" h="203">
                  <a:moveTo>
                    <a:pt x="66" y="183"/>
                  </a:moveTo>
                  <a:lnTo>
                    <a:pt x="65" y="182"/>
                  </a:lnTo>
                  <a:lnTo>
                    <a:pt x="63" y="182"/>
                  </a:lnTo>
                  <a:lnTo>
                    <a:pt x="61" y="181"/>
                  </a:lnTo>
                  <a:lnTo>
                    <a:pt x="59" y="180"/>
                  </a:lnTo>
                  <a:lnTo>
                    <a:pt x="56" y="178"/>
                  </a:lnTo>
                  <a:lnTo>
                    <a:pt x="54" y="176"/>
                  </a:lnTo>
                  <a:lnTo>
                    <a:pt x="52" y="174"/>
                  </a:lnTo>
                  <a:lnTo>
                    <a:pt x="52" y="171"/>
                  </a:lnTo>
                  <a:lnTo>
                    <a:pt x="52" y="167"/>
                  </a:lnTo>
                  <a:lnTo>
                    <a:pt x="52" y="162"/>
                  </a:lnTo>
                  <a:lnTo>
                    <a:pt x="53" y="156"/>
                  </a:lnTo>
                  <a:lnTo>
                    <a:pt x="53" y="149"/>
                  </a:lnTo>
                  <a:lnTo>
                    <a:pt x="54" y="143"/>
                  </a:lnTo>
                  <a:lnTo>
                    <a:pt x="54" y="138"/>
                  </a:lnTo>
                  <a:lnTo>
                    <a:pt x="55" y="134"/>
                  </a:lnTo>
                  <a:lnTo>
                    <a:pt x="55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6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8" y="128"/>
                  </a:lnTo>
                  <a:lnTo>
                    <a:pt x="58" y="125"/>
                  </a:lnTo>
                  <a:lnTo>
                    <a:pt x="58" y="122"/>
                  </a:lnTo>
                  <a:lnTo>
                    <a:pt x="54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5" y="85"/>
                  </a:lnTo>
                  <a:lnTo>
                    <a:pt x="55" y="87"/>
                  </a:lnTo>
                  <a:lnTo>
                    <a:pt x="56" y="88"/>
                  </a:lnTo>
                  <a:lnTo>
                    <a:pt x="56" y="89"/>
                  </a:lnTo>
                  <a:lnTo>
                    <a:pt x="57" y="90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59" y="89"/>
                  </a:lnTo>
                  <a:lnTo>
                    <a:pt x="60" y="87"/>
                  </a:lnTo>
                  <a:lnTo>
                    <a:pt x="60" y="86"/>
                  </a:lnTo>
                  <a:lnTo>
                    <a:pt x="60" y="84"/>
                  </a:lnTo>
                  <a:lnTo>
                    <a:pt x="60" y="83"/>
                  </a:lnTo>
                  <a:lnTo>
                    <a:pt x="60" y="81"/>
                  </a:lnTo>
                  <a:lnTo>
                    <a:pt x="60" y="79"/>
                  </a:lnTo>
                  <a:lnTo>
                    <a:pt x="58" y="77"/>
                  </a:lnTo>
                  <a:lnTo>
                    <a:pt x="57" y="74"/>
                  </a:lnTo>
                  <a:lnTo>
                    <a:pt x="56" y="71"/>
                  </a:lnTo>
                  <a:lnTo>
                    <a:pt x="57" y="68"/>
                  </a:lnTo>
                  <a:lnTo>
                    <a:pt x="58" y="64"/>
                  </a:lnTo>
                  <a:lnTo>
                    <a:pt x="59" y="60"/>
                  </a:lnTo>
                  <a:lnTo>
                    <a:pt x="59" y="53"/>
                  </a:lnTo>
                  <a:lnTo>
                    <a:pt x="57" y="45"/>
                  </a:lnTo>
                  <a:lnTo>
                    <a:pt x="54" y="34"/>
                  </a:lnTo>
                  <a:lnTo>
                    <a:pt x="53" y="33"/>
                  </a:lnTo>
                  <a:lnTo>
                    <a:pt x="52" y="31"/>
                  </a:lnTo>
                  <a:lnTo>
                    <a:pt x="50" y="30"/>
                  </a:lnTo>
                  <a:lnTo>
                    <a:pt x="49" y="29"/>
                  </a:lnTo>
                  <a:lnTo>
                    <a:pt x="47" y="29"/>
                  </a:lnTo>
                  <a:lnTo>
                    <a:pt x="46" y="28"/>
                  </a:lnTo>
                  <a:lnTo>
                    <a:pt x="45" y="28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5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7" y="26"/>
                  </a:lnTo>
                  <a:lnTo>
                    <a:pt x="47" y="25"/>
                  </a:lnTo>
                  <a:lnTo>
                    <a:pt x="48" y="24"/>
                  </a:lnTo>
                  <a:lnTo>
                    <a:pt x="49" y="23"/>
                  </a:lnTo>
                  <a:lnTo>
                    <a:pt x="49" y="21"/>
                  </a:lnTo>
                  <a:lnTo>
                    <a:pt x="48" y="20"/>
                  </a:lnTo>
                  <a:lnTo>
                    <a:pt x="48" y="19"/>
                  </a:lnTo>
                  <a:lnTo>
                    <a:pt x="48" y="18"/>
                  </a:lnTo>
                  <a:lnTo>
                    <a:pt x="47" y="17"/>
                  </a:lnTo>
                  <a:lnTo>
                    <a:pt x="46" y="16"/>
                  </a:lnTo>
                  <a:lnTo>
                    <a:pt x="46" y="15"/>
                  </a:lnTo>
                  <a:lnTo>
                    <a:pt x="45" y="14"/>
                  </a:lnTo>
                  <a:lnTo>
                    <a:pt x="44" y="13"/>
                  </a:lnTo>
                  <a:lnTo>
                    <a:pt x="43" y="11"/>
                  </a:lnTo>
                  <a:lnTo>
                    <a:pt x="43" y="10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43" y="7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2" y="3"/>
                  </a:lnTo>
                  <a:lnTo>
                    <a:pt x="42" y="2"/>
                  </a:lnTo>
                  <a:lnTo>
                    <a:pt x="42" y="1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1" y="3"/>
                  </a:lnTo>
                  <a:lnTo>
                    <a:pt x="30" y="3"/>
                  </a:lnTo>
                  <a:lnTo>
                    <a:pt x="28" y="4"/>
                  </a:lnTo>
                  <a:lnTo>
                    <a:pt x="27" y="5"/>
                  </a:lnTo>
                  <a:lnTo>
                    <a:pt x="26" y="7"/>
                  </a:lnTo>
                  <a:lnTo>
                    <a:pt x="24" y="9"/>
                  </a:lnTo>
                  <a:lnTo>
                    <a:pt x="23" y="12"/>
                  </a:lnTo>
                  <a:lnTo>
                    <a:pt x="22" y="14"/>
                  </a:lnTo>
                  <a:lnTo>
                    <a:pt x="21" y="17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19" y="24"/>
                  </a:lnTo>
                  <a:lnTo>
                    <a:pt x="18" y="27"/>
                  </a:lnTo>
                  <a:lnTo>
                    <a:pt x="17" y="28"/>
                  </a:lnTo>
                  <a:lnTo>
                    <a:pt x="16" y="30"/>
                  </a:lnTo>
                  <a:lnTo>
                    <a:pt x="16" y="31"/>
                  </a:lnTo>
                  <a:lnTo>
                    <a:pt x="15" y="32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7" y="34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9" y="36"/>
                  </a:lnTo>
                  <a:lnTo>
                    <a:pt x="19" y="37"/>
                  </a:lnTo>
                  <a:lnTo>
                    <a:pt x="18" y="38"/>
                  </a:lnTo>
                  <a:lnTo>
                    <a:pt x="16" y="39"/>
                  </a:lnTo>
                  <a:lnTo>
                    <a:pt x="14" y="42"/>
                  </a:lnTo>
                  <a:lnTo>
                    <a:pt x="12" y="47"/>
                  </a:lnTo>
                  <a:lnTo>
                    <a:pt x="10" y="53"/>
                  </a:lnTo>
                  <a:lnTo>
                    <a:pt x="8" y="60"/>
                  </a:lnTo>
                  <a:lnTo>
                    <a:pt x="6" y="66"/>
                  </a:lnTo>
                  <a:lnTo>
                    <a:pt x="4" y="73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3" y="80"/>
                  </a:lnTo>
                  <a:lnTo>
                    <a:pt x="3" y="80"/>
                  </a:lnTo>
                  <a:lnTo>
                    <a:pt x="3" y="81"/>
                  </a:lnTo>
                  <a:lnTo>
                    <a:pt x="4" y="82"/>
                  </a:lnTo>
                  <a:lnTo>
                    <a:pt x="4" y="83"/>
                  </a:lnTo>
                  <a:lnTo>
                    <a:pt x="5" y="83"/>
                  </a:lnTo>
                  <a:lnTo>
                    <a:pt x="6" y="8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3" y="98"/>
                  </a:lnTo>
                  <a:lnTo>
                    <a:pt x="1" y="101"/>
                  </a:lnTo>
                  <a:lnTo>
                    <a:pt x="1" y="106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1" y="125"/>
                  </a:lnTo>
                  <a:lnTo>
                    <a:pt x="2" y="125"/>
                  </a:lnTo>
                  <a:lnTo>
                    <a:pt x="3" y="125"/>
                  </a:lnTo>
                  <a:lnTo>
                    <a:pt x="4" y="125"/>
                  </a:lnTo>
                  <a:lnTo>
                    <a:pt x="6" y="125"/>
                  </a:lnTo>
                  <a:lnTo>
                    <a:pt x="8" y="125"/>
                  </a:lnTo>
                  <a:lnTo>
                    <a:pt x="10" y="125"/>
                  </a:lnTo>
                  <a:lnTo>
                    <a:pt x="12" y="124"/>
                  </a:lnTo>
                  <a:lnTo>
                    <a:pt x="11" y="128"/>
                  </a:lnTo>
                  <a:lnTo>
                    <a:pt x="11" y="131"/>
                  </a:lnTo>
                  <a:lnTo>
                    <a:pt x="10" y="134"/>
                  </a:lnTo>
                  <a:lnTo>
                    <a:pt x="10" y="137"/>
                  </a:lnTo>
                  <a:lnTo>
                    <a:pt x="10" y="139"/>
                  </a:lnTo>
                  <a:lnTo>
                    <a:pt x="10" y="140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11" y="142"/>
                  </a:lnTo>
                  <a:lnTo>
                    <a:pt x="12" y="143"/>
                  </a:lnTo>
                  <a:lnTo>
                    <a:pt x="14" y="144"/>
                  </a:lnTo>
                  <a:lnTo>
                    <a:pt x="15" y="144"/>
                  </a:lnTo>
                  <a:lnTo>
                    <a:pt x="17" y="144"/>
                  </a:lnTo>
                  <a:lnTo>
                    <a:pt x="18" y="144"/>
                  </a:lnTo>
                  <a:lnTo>
                    <a:pt x="18" y="143"/>
                  </a:lnTo>
                  <a:lnTo>
                    <a:pt x="18" y="144"/>
                  </a:lnTo>
                  <a:lnTo>
                    <a:pt x="19" y="145"/>
                  </a:lnTo>
                  <a:lnTo>
                    <a:pt x="19" y="147"/>
                  </a:lnTo>
                  <a:lnTo>
                    <a:pt x="20" y="149"/>
                  </a:lnTo>
                  <a:lnTo>
                    <a:pt x="20" y="151"/>
                  </a:lnTo>
                  <a:lnTo>
                    <a:pt x="21" y="153"/>
                  </a:lnTo>
                  <a:lnTo>
                    <a:pt x="22" y="153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1" y="155"/>
                  </a:lnTo>
                  <a:lnTo>
                    <a:pt x="21" y="156"/>
                  </a:lnTo>
                  <a:lnTo>
                    <a:pt x="21" y="157"/>
                  </a:lnTo>
                  <a:lnTo>
                    <a:pt x="20" y="159"/>
                  </a:lnTo>
                  <a:lnTo>
                    <a:pt x="20" y="160"/>
                  </a:lnTo>
                  <a:lnTo>
                    <a:pt x="20" y="162"/>
                  </a:lnTo>
                  <a:lnTo>
                    <a:pt x="20" y="165"/>
                  </a:lnTo>
                  <a:lnTo>
                    <a:pt x="20" y="167"/>
                  </a:lnTo>
                  <a:lnTo>
                    <a:pt x="21" y="171"/>
                  </a:lnTo>
                  <a:lnTo>
                    <a:pt x="22" y="174"/>
                  </a:lnTo>
                  <a:lnTo>
                    <a:pt x="23" y="177"/>
                  </a:lnTo>
                  <a:lnTo>
                    <a:pt x="23" y="180"/>
                  </a:lnTo>
                  <a:lnTo>
                    <a:pt x="24" y="181"/>
                  </a:lnTo>
                  <a:lnTo>
                    <a:pt x="24" y="182"/>
                  </a:lnTo>
                  <a:lnTo>
                    <a:pt x="21" y="189"/>
                  </a:lnTo>
                  <a:lnTo>
                    <a:pt x="22" y="200"/>
                  </a:lnTo>
                  <a:lnTo>
                    <a:pt x="23" y="200"/>
                  </a:lnTo>
                  <a:lnTo>
                    <a:pt x="23" y="200"/>
                  </a:lnTo>
                  <a:lnTo>
                    <a:pt x="24" y="201"/>
                  </a:lnTo>
                  <a:lnTo>
                    <a:pt x="25" y="201"/>
                  </a:lnTo>
                  <a:lnTo>
                    <a:pt x="26" y="202"/>
                  </a:lnTo>
                  <a:lnTo>
                    <a:pt x="27" y="202"/>
                  </a:lnTo>
                  <a:lnTo>
                    <a:pt x="28" y="201"/>
                  </a:lnTo>
                  <a:lnTo>
                    <a:pt x="29" y="201"/>
                  </a:lnTo>
                  <a:lnTo>
                    <a:pt x="30" y="199"/>
                  </a:lnTo>
                  <a:lnTo>
                    <a:pt x="31" y="198"/>
                  </a:lnTo>
                  <a:lnTo>
                    <a:pt x="31" y="196"/>
                  </a:lnTo>
                  <a:lnTo>
                    <a:pt x="32" y="195"/>
                  </a:lnTo>
                  <a:lnTo>
                    <a:pt x="32" y="194"/>
                  </a:lnTo>
                  <a:lnTo>
                    <a:pt x="32" y="193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0" y="179"/>
                  </a:lnTo>
                  <a:lnTo>
                    <a:pt x="34" y="150"/>
                  </a:lnTo>
                  <a:lnTo>
                    <a:pt x="35" y="145"/>
                  </a:lnTo>
                  <a:lnTo>
                    <a:pt x="40" y="143"/>
                  </a:lnTo>
                  <a:lnTo>
                    <a:pt x="40" y="143"/>
                  </a:lnTo>
                  <a:lnTo>
                    <a:pt x="40" y="144"/>
                  </a:lnTo>
                  <a:lnTo>
                    <a:pt x="40" y="146"/>
                  </a:lnTo>
                  <a:lnTo>
                    <a:pt x="40" y="147"/>
                  </a:lnTo>
                  <a:lnTo>
                    <a:pt x="40" y="149"/>
                  </a:lnTo>
                  <a:lnTo>
                    <a:pt x="40" y="152"/>
                  </a:lnTo>
                  <a:lnTo>
                    <a:pt x="41" y="154"/>
                  </a:lnTo>
                  <a:lnTo>
                    <a:pt x="41" y="156"/>
                  </a:lnTo>
                  <a:lnTo>
                    <a:pt x="42" y="160"/>
                  </a:lnTo>
                  <a:lnTo>
                    <a:pt x="42" y="163"/>
                  </a:lnTo>
                  <a:lnTo>
                    <a:pt x="43" y="166"/>
                  </a:lnTo>
                  <a:lnTo>
                    <a:pt x="44" y="169"/>
                  </a:lnTo>
                  <a:lnTo>
                    <a:pt x="44" y="172"/>
                  </a:lnTo>
                  <a:lnTo>
                    <a:pt x="45" y="174"/>
                  </a:lnTo>
                  <a:lnTo>
                    <a:pt x="45" y="175"/>
                  </a:lnTo>
                  <a:lnTo>
                    <a:pt x="45" y="176"/>
                  </a:lnTo>
                  <a:lnTo>
                    <a:pt x="44" y="188"/>
                  </a:lnTo>
                  <a:lnTo>
                    <a:pt x="48" y="188"/>
                  </a:lnTo>
                  <a:lnTo>
                    <a:pt x="48" y="186"/>
                  </a:lnTo>
                  <a:lnTo>
                    <a:pt x="48" y="187"/>
                  </a:lnTo>
                  <a:lnTo>
                    <a:pt x="49" y="187"/>
                  </a:lnTo>
                  <a:lnTo>
                    <a:pt x="50" y="187"/>
                  </a:lnTo>
                  <a:lnTo>
                    <a:pt x="51" y="187"/>
                  </a:lnTo>
                  <a:lnTo>
                    <a:pt x="52" y="188"/>
                  </a:lnTo>
                  <a:lnTo>
                    <a:pt x="53" y="188"/>
                  </a:lnTo>
                  <a:lnTo>
                    <a:pt x="55" y="188"/>
                  </a:lnTo>
                  <a:lnTo>
                    <a:pt x="57" y="189"/>
                  </a:lnTo>
                  <a:lnTo>
                    <a:pt x="58" y="189"/>
                  </a:lnTo>
                  <a:lnTo>
                    <a:pt x="60" y="189"/>
                  </a:lnTo>
                  <a:lnTo>
                    <a:pt x="62" y="188"/>
                  </a:lnTo>
                  <a:lnTo>
                    <a:pt x="63" y="188"/>
                  </a:lnTo>
                  <a:lnTo>
                    <a:pt x="64" y="187"/>
                  </a:lnTo>
                  <a:lnTo>
                    <a:pt x="65" y="187"/>
                  </a:lnTo>
                  <a:lnTo>
                    <a:pt x="66" y="186"/>
                  </a:lnTo>
                  <a:lnTo>
                    <a:pt x="67" y="186"/>
                  </a:lnTo>
                  <a:lnTo>
                    <a:pt x="66" y="183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10" name="Freeform 510"/>
            <p:cNvSpPr>
              <a:spLocks/>
            </p:cNvSpPr>
            <p:nvPr/>
          </p:nvSpPr>
          <p:spPr bwMode="auto">
            <a:xfrm>
              <a:off x="3325" y="2406"/>
              <a:ext cx="240" cy="185"/>
            </a:xfrm>
            <a:custGeom>
              <a:avLst/>
              <a:gdLst/>
              <a:ahLst/>
              <a:cxnLst>
                <a:cxn ang="0">
                  <a:pos x="210" y="128"/>
                </a:cxn>
                <a:cxn ang="0">
                  <a:pos x="239" y="0"/>
                </a:cxn>
                <a:cxn ang="0">
                  <a:pos x="28" y="55"/>
                </a:cxn>
                <a:cxn ang="0">
                  <a:pos x="0" y="184"/>
                </a:cxn>
                <a:cxn ang="0">
                  <a:pos x="210" y="128"/>
                </a:cxn>
              </a:cxnLst>
              <a:rect l="0" t="0" r="r" b="b"/>
              <a:pathLst>
                <a:path w="240" h="185">
                  <a:moveTo>
                    <a:pt x="210" y="128"/>
                  </a:moveTo>
                  <a:lnTo>
                    <a:pt x="239" y="0"/>
                  </a:lnTo>
                  <a:lnTo>
                    <a:pt x="28" y="55"/>
                  </a:lnTo>
                  <a:lnTo>
                    <a:pt x="0" y="184"/>
                  </a:lnTo>
                  <a:lnTo>
                    <a:pt x="210" y="128"/>
                  </a:lnTo>
                </a:path>
              </a:pathLst>
            </a:custGeom>
            <a:solidFill>
              <a:srgbClr val="DFCE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11" name="Freeform 511"/>
            <p:cNvSpPr>
              <a:spLocks/>
            </p:cNvSpPr>
            <p:nvPr/>
          </p:nvSpPr>
          <p:spPr bwMode="auto">
            <a:xfrm>
              <a:off x="3373" y="2464"/>
              <a:ext cx="71" cy="35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8" y="15"/>
                </a:cxn>
                <a:cxn ang="0">
                  <a:pos x="62" y="0"/>
                </a:cxn>
                <a:cxn ang="0">
                  <a:pos x="70" y="13"/>
                </a:cxn>
                <a:cxn ang="0">
                  <a:pos x="0" y="34"/>
                </a:cxn>
              </a:cxnLst>
              <a:rect l="0" t="0" r="r" b="b"/>
              <a:pathLst>
                <a:path w="71" h="35">
                  <a:moveTo>
                    <a:pt x="0" y="34"/>
                  </a:moveTo>
                  <a:lnTo>
                    <a:pt x="8" y="15"/>
                  </a:lnTo>
                  <a:lnTo>
                    <a:pt x="62" y="0"/>
                  </a:lnTo>
                  <a:lnTo>
                    <a:pt x="70" y="13"/>
                  </a:lnTo>
                  <a:lnTo>
                    <a:pt x="0" y="34"/>
                  </a:lnTo>
                </a:path>
              </a:pathLst>
            </a:custGeom>
            <a:solidFill>
              <a:srgbClr val="EFCE7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12" name="Freeform 512"/>
            <p:cNvSpPr>
              <a:spLocks/>
            </p:cNvSpPr>
            <p:nvPr/>
          </p:nvSpPr>
          <p:spPr bwMode="auto">
            <a:xfrm>
              <a:off x="3374" y="2437"/>
              <a:ext cx="211" cy="196"/>
            </a:xfrm>
            <a:custGeom>
              <a:avLst/>
              <a:gdLst/>
              <a:ahLst/>
              <a:cxnLst>
                <a:cxn ang="0">
                  <a:pos x="210" y="139"/>
                </a:cxn>
                <a:cxn ang="0">
                  <a:pos x="210" y="0"/>
                </a:cxn>
                <a:cxn ang="0">
                  <a:pos x="0" y="55"/>
                </a:cxn>
                <a:cxn ang="0">
                  <a:pos x="0" y="195"/>
                </a:cxn>
                <a:cxn ang="0">
                  <a:pos x="210" y="139"/>
                </a:cxn>
              </a:cxnLst>
              <a:rect l="0" t="0" r="r" b="b"/>
              <a:pathLst>
                <a:path w="211" h="196">
                  <a:moveTo>
                    <a:pt x="210" y="139"/>
                  </a:moveTo>
                  <a:lnTo>
                    <a:pt x="210" y="0"/>
                  </a:lnTo>
                  <a:lnTo>
                    <a:pt x="0" y="55"/>
                  </a:lnTo>
                  <a:lnTo>
                    <a:pt x="0" y="195"/>
                  </a:lnTo>
                  <a:lnTo>
                    <a:pt x="210" y="139"/>
                  </a:lnTo>
                </a:path>
              </a:pathLst>
            </a:custGeom>
            <a:solidFill>
              <a:srgbClr val="EFCE7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13" name="Freeform 513"/>
            <p:cNvSpPr>
              <a:spLocks/>
            </p:cNvSpPr>
            <p:nvPr/>
          </p:nvSpPr>
          <p:spPr bwMode="auto">
            <a:xfrm>
              <a:off x="3431" y="2374"/>
              <a:ext cx="65" cy="214"/>
            </a:xfrm>
            <a:custGeom>
              <a:avLst/>
              <a:gdLst/>
              <a:ahLst/>
              <a:cxnLst>
                <a:cxn ang="0">
                  <a:pos x="64" y="165"/>
                </a:cxn>
                <a:cxn ang="0">
                  <a:pos x="59" y="113"/>
                </a:cxn>
                <a:cxn ang="0">
                  <a:pos x="60" y="111"/>
                </a:cxn>
                <a:cxn ang="0">
                  <a:pos x="62" y="108"/>
                </a:cxn>
                <a:cxn ang="0">
                  <a:pos x="61" y="102"/>
                </a:cxn>
                <a:cxn ang="0">
                  <a:pos x="61" y="78"/>
                </a:cxn>
                <a:cxn ang="0">
                  <a:pos x="60" y="61"/>
                </a:cxn>
                <a:cxn ang="0">
                  <a:pos x="57" y="41"/>
                </a:cxn>
                <a:cxn ang="0">
                  <a:pos x="51" y="34"/>
                </a:cxn>
                <a:cxn ang="0">
                  <a:pos x="41" y="31"/>
                </a:cxn>
                <a:cxn ang="0">
                  <a:pos x="37" y="29"/>
                </a:cxn>
                <a:cxn ang="0">
                  <a:pos x="40" y="16"/>
                </a:cxn>
                <a:cxn ang="0">
                  <a:pos x="41" y="12"/>
                </a:cxn>
                <a:cxn ang="0">
                  <a:pos x="40" y="6"/>
                </a:cxn>
                <a:cxn ang="0">
                  <a:pos x="37" y="2"/>
                </a:cxn>
                <a:cxn ang="0">
                  <a:pos x="35" y="0"/>
                </a:cxn>
                <a:cxn ang="0">
                  <a:pos x="29" y="0"/>
                </a:cxn>
                <a:cxn ang="0">
                  <a:pos x="22" y="3"/>
                </a:cxn>
                <a:cxn ang="0">
                  <a:pos x="21" y="5"/>
                </a:cxn>
                <a:cxn ang="0">
                  <a:pos x="17" y="10"/>
                </a:cxn>
                <a:cxn ang="0">
                  <a:pos x="16" y="16"/>
                </a:cxn>
                <a:cxn ang="0">
                  <a:pos x="18" y="20"/>
                </a:cxn>
                <a:cxn ang="0">
                  <a:pos x="22" y="33"/>
                </a:cxn>
                <a:cxn ang="0">
                  <a:pos x="17" y="38"/>
                </a:cxn>
                <a:cxn ang="0">
                  <a:pos x="7" y="46"/>
                </a:cxn>
                <a:cxn ang="0">
                  <a:pos x="4" y="52"/>
                </a:cxn>
                <a:cxn ang="0">
                  <a:pos x="3" y="69"/>
                </a:cxn>
                <a:cxn ang="0">
                  <a:pos x="1" y="86"/>
                </a:cxn>
                <a:cxn ang="0">
                  <a:pos x="0" y="94"/>
                </a:cxn>
                <a:cxn ang="0">
                  <a:pos x="0" y="111"/>
                </a:cxn>
                <a:cxn ang="0">
                  <a:pos x="1" y="125"/>
                </a:cxn>
                <a:cxn ang="0">
                  <a:pos x="3" y="126"/>
                </a:cxn>
                <a:cxn ang="0">
                  <a:pos x="7" y="126"/>
                </a:cxn>
                <a:cxn ang="0">
                  <a:pos x="4" y="121"/>
                </a:cxn>
                <a:cxn ang="0">
                  <a:pos x="18" y="196"/>
                </a:cxn>
                <a:cxn ang="0">
                  <a:pos x="21" y="209"/>
                </a:cxn>
                <a:cxn ang="0">
                  <a:pos x="31" y="201"/>
                </a:cxn>
                <a:cxn ang="0">
                  <a:pos x="37" y="203"/>
                </a:cxn>
                <a:cxn ang="0">
                  <a:pos x="43" y="204"/>
                </a:cxn>
                <a:cxn ang="0">
                  <a:pos x="47" y="203"/>
                </a:cxn>
                <a:cxn ang="0">
                  <a:pos x="50" y="201"/>
                </a:cxn>
                <a:cxn ang="0">
                  <a:pos x="49" y="194"/>
                </a:cxn>
                <a:cxn ang="0">
                  <a:pos x="52" y="108"/>
                </a:cxn>
                <a:cxn ang="0">
                  <a:pos x="54" y="112"/>
                </a:cxn>
                <a:cxn ang="0">
                  <a:pos x="54" y="112"/>
                </a:cxn>
                <a:cxn ang="0">
                  <a:pos x="55" y="113"/>
                </a:cxn>
                <a:cxn ang="0">
                  <a:pos x="56" y="118"/>
                </a:cxn>
              </a:cxnLst>
              <a:rect l="0" t="0" r="r" b="b"/>
              <a:pathLst>
                <a:path w="65" h="214">
                  <a:moveTo>
                    <a:pt x="51" y="119"/>
                  </a:moveTo>
                  <a:lnTo>
                    <a:pt x="51" y="169"/>
                  </a:lnTo>
                  <a:lnTo>
                    <a:pt x="64" y="165"/>
                  </a:lnTo>
                  <a:lnTo>
                    <a:pt x="64" y="115"/>
                  </a:lnTo>
                  <a:lnTo>
                    <a:pt x="59" y="117"/>
                  </a:lnTo>
                  <a:lnTo>
                    <a:pt x="59" y="113"/>
                  </a:lnTo>
                  <a:lnTo>
                    <a:pt x="60" y="112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1" y="110"/>
                  </a:lnTo>
                  <a:lnTo>
                    <a:pt x="61" y="109"/>
                  </a:lnTo>
                  <a:lnTo>
                    <a:pt x="62" y="108"/>
                  </a:lnTo>
                  <a:lnTo>
                    <a:pt x="62" y="108"/>
                  </a:lnTo>
                  <a:lnTo>
                    <a:pt x="62" y="108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80"/>
                  </a:lnTo>
                  <a:lnTo>
                    <a:pt x="61" y="78"/>
                  </a:lnTo>
                  <a:lnTo>
                    <a:pt x="61" y="74"/>
                  </a:lnTo>
                  <a:lnTo>
                    <a:pt x="61" y="68"/>
                  </a:lnTo>
                  <a:lnTo>
                    <a:pt x="60" y="61"/>
                  </a:lnTo>
                  <a:lnTo>
                    <a:pt x="60" y="53"/>
                  </a:lnTo>
                  <a:lnTo>
                    <a:pt x="59" y="47"/>
                  </a:lnTo>
                  <a:lnTo>
                    <a:pt x="57" y="41"/>
                  </a:lnTo>
                  <a:lnTo>
                    <a:pt x="56" y="38"/>
                  </a:lnTo>
                  <a:lnTo>
                    <a:pt x="53" y="36"/>
                  </a:lnTo>
                  <a:lnTo>
                    <a:pt x="51" y="34"/>
                  </a:lnTo>
                  <a:lnTo>
                    <a:pt x="48" y="33"/>
                  </a:lnTo>
                  <a:lnTo>
                    <a:pt x="45" y="31"/>
                  </a:lnTo>
                  <a:lnTo>
                    <a:pt x="41" y="31"/>
                  </a:lnTo>
                  <a:lnTo>
                    <a:pt x="39" y="30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4"/>
                  </a:lnTo>
                  <a:lnTo>
                    <a:pt x="40" y="17"/>
                  </a:lnTo>
                  <a:lnTo>
                    <a:pt x="40" y="16"/>
                  </a:lnTo>
                  <a:lnTo>
                    <a:pt x="41" y="15"/>
                  </a:lnTo>
                  <a:lnTo>
                    <a:pt x="41" y="13"/>
                  </a:lnTo>
                  <a:lnTo>
                    <a:pt x="41" y="12"/>
                  </a:lnTo>
                  <a:lnTo>
                    <a:pt x="41" y="10"/>
                  </a:lnTo>
                  <a:lnTo>
                    <a:pt x="41" y="7"/>
                  </a:lnTo>
                  <a:lnTo>
                    <a:pt x="40" y="6"/>
                  </a:lnTo>
                  <a:lnTo>
                    <a:pt x="39" y="4"/>
                  </a:lnTo>
                  <a:lnTo>
                    <a:pt x="38" y="3"/>
                  </a:lnTo>
                  <a:lnTo>
                    <a:pt x="37" y="2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6" y="1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4"/>
                  </a:lnTo>
                  <a:lnTo>
                    <a:pt x="21" y="5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7" y="10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7" y="18"/>
                  </a:lnTo>
                  <a:lnTo>
                    <a:pt x="17" y="20"/>
                  </a:lnTo>
                  <a:lnTo>
                    <a:pt x="18" y="20"/>
                  </a:lnTo>
                  <a:lnTo>
                    <a:pt x="18" y="21"/>
                  </a:lnTo>
                  <a:lnTo>
                    <a:pt x="18" y="30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19" y="35"/>
                  </a:lnTo>
                  <a:lnTo>
                    <a:pt x="17" y="38"/>
                  </a:lnTo>
                  <a:lnTo>
                    <a:pt x="14" y="41"/>
                  </a:lnTo>
                  <a:lnTo>
                    <a:pt x="10" y="44"/>
                  </a:lnTo>
                  <a:lnTo>
                    <a:pt x="7" y="46"/>
                  </a:lnTo>
                  <a:lnTo>
                    <a:pt x="5" y="49"/>
                  </a:lnTo>
                  <a:lnTo>
                    <a:pt x="5" y="50"/>
                  </a:lnTo>
                  <a:lnTo>
                    <a:pt x="4" y="52"/>
                  </a:lnTo>
                  <a:lnTo>
                    <a:pt x="4" y="56"/>
                  </a:lnTo>
                  <a:lnTo>
                    <a:pt x="3" y="62"/>
                  </a:lnTo>
                  <a:lnTo>
                    <a:pt x="3" y="69"/>
                  </a:lnTo>
                  <a:lnTo>
                    <a:pt x="2" y="75"/>
                  </a:lnTo>
                  <a:lnTo>
                    <a:pt x="1" y="81"/>
                  </a:lnTo>
                  <a:lnTo>
                    <a:pt x="1" y="86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0" y="100"/>
                  </a:lnTo>
                  <a:lnTo>
                    <a:pt x="0" y="105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1" y="125"/>
                  </a:lnTo>
                  <a:lnTo>
                    <a:pt x="1" y="125"/>
                  </a:lnTo>
                  <a:lnTo>
                    <a:pt x="2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6" y="126"/>
                  </a:lnTo>
                  <a:lnTo>
                    <a:pt x="7" y="126"/>
                  </a:lnTo>
                  <a:lnTo>
                    <a:pt x="7" y="125"/>
                  </a:lnTo>
                  <a:lnTo>
                    <a:pt x="7" y="125"/>
                  </a:lnTo>
                  <a:lnTo>
                    <a:pt x="4" y="121"/>
                  </a:lnTo>
                  <a:lnTo>
                    <a:pt x="10" y="81"/>
                  </a:lnTo>
                  <a:lnTo>
                    <a:pt x="10" y="122"/>
                  </a:lnTo>
                  <a:lnTo>
                    <a:pt x="18" y="196"/>
                  </a:lnTo>
                  <a:lnTo>
                    <a:pt x="11" y="207"/>
                  </a:lnTo>
                  <a:lnTo>
                    <a:pt x="10" y="213"/>
                  </a:lnTo>
                  <a:lnTo>
                    <a:pt x="21" y="209"/>
                  </a:lnTo>
                  <a:lnTo>
                    <a:pt x="30" y="200"/>
                  </a:lnTo>
                  <a:lnTo>
                    <a:pt x="30" y="201"/>
                  </a:lnTo>
                  <a:lnTo>
                    <a:pt x="31" y="201"/>
                  </a:lnTo>
                  <a:lnTo>
                    <a:pt x="33" y="202"/>
                  </a:lnTo>
                  <a:lnTo>
                    <a:pt x="35" y="202"/>
                  </a:lnTo>
                  <a:lnTo>
                    <a:pt x="37" y="203"/>
                  </a:lnTo>
                  <a:lnTo>
                    <a:pt x="40" y="203"/>
                  </a:lnTo>
                  <a:lnTo>
                    <a:pt x="41" y="204"/>
                  </a:lnTo>
                  <a:lnTo>
                    <a:pt x="43" y="204"/>
                  </a:lnTo>
                  <a:lnTo>
                    <a:pt x="44" y="204"/>
                  </a:lnTo>
                  <a:lnTo>
                    <a:pt x="46" y="203"/>
                  </a:lnTo>
                  <a:lnTo>
                    <a:pt x="47" y="203"/>
                  </a:lnTo>
                  <a:lnTo>
                    <a:pt x="48" y="202"/>
                  </a:lnTo>
                  <a:lnTo>
                    <a:pt x="49" y="202"/>
                  </a:lnTo>
                  <a:lnTo>
                    <a:pt x="50" y="201"/>
                  </a:lnTo>
                  <a:lnTo>
                    <a:pt x="51" y="201"/>
                  </a:lnTo>
                  <a:lnTo>
                    <a:pt x="51" y="201"/>
                  </a:lnTo>
                  <a:lnTo>
                    <a:pt x="49" y="194"/>
                  </a:lnTo>
                  <a:lnTo>
                    <a:pt x="41" y="191"/>
                  </a:lnTo>
                  <a:lnTo>
                    <a:pt x="48" y="117"/>
                  </a:lnTo>
                  <a:lnTo>
                    <a:pt x="52" y="108"/>
                  </a:lnTo>
                  <a:lnTo>
                    <a:pt x="48" y="68"/>
                  </a:lnTo>
                  <a:lnTo>
                    <a:pt x="56" y="108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3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6" y="113"/>
                  </a:lnTo>
                  <a:lnTo>
                    <a:pt x="56" y="118"/>
                  </a:lnTo>
                  <a:lnTo>
                    <a:pt x="51" y="119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14" name="Freeform 514"/>
            <p:cNvSpPr>
              <a:spLocks/>
            </p:cNvSpPr>
            <p:nvPr/>
          </p:nvSpPr>
          <p:spPr bwMode="auto">
            <a:xfrm>
              <a:off x="3436" y="2372"/>
              <a:ext cx="64" cy="213"/>
            </a:xfrm>
            <a:custGeom>
              <a:avLst/>
              <a:gdLst/>
              <a:ahLst/>
              <a:cxnLst>
                <a:cxn ang="0">
                  <a:pos x="63" y="164"/>
                </a:cxn>
                <a:cxn ang="0">
                  <a:pos x="58" y="112"/>
                </a:cxn>
                <a:cxn ang="0">
                  <a:pos x="59" y="110"/>
                </a:cxn>
                <a:cxn ang="0">
                  <a:pos x="60" y="107"/>
                </a:cxn>
                <a:cxn ang="0">
                  <a:pos x="59" y="102"/>
                </a:cxn>
                <a:cxn ang="0">
                  <a:pos x="60" y="77"/>
                </a:cxn>
                <a:cxn ang="0">
                  <a:pos x="59" y="60"/>
                </a:cxn>
                <a:cxn ang="0">
                  <a:pos x="56" y="41"/>
                </a:cxn>
                <a:cxn ang="0">
                  <a:pos x="49" y="34"/>
                </a:cxn>
                <a:cxn ang="0">
                  <a:pos x="40" y="30"/>
                </a:cxn>
                <a:cxn ang="0">
                  <a:pos x="36" y="29"/>
                </a:cxn>
                <a:cxn ang="0">
                  <a:pos x="39" y="16"/>
                </a:cxn>
                <a:cxn ang="0">
                  <a:pos x="40" y="12"/>
                </a:cxn>
                <a:cxn ang="0">
                  <a:pos x="39" y="6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2" y="3"/>
                </a:cxn>
                <a:cxn ang="0">
                  <a:pos x="20" y="5"/>
                </a:cxn>
                <a:cxn ang="0">
                  <a:pos x="16" y="10"/>
                </a:cxn>
                <a:cxn ang="0">
                  <a:pos x="16" y="16"/>
                </a:cxn>
                <a:cxn ang="0">
                  <a:pos x="17" y="20"/>
                </a:cxn>
                <a:cxn ang="0">
                  <a:pos x="22" y="33"/>
                </a:cxn>
                <a:cxn ang="0">
                  <a:pos x="16" y="37"/>
                </a:cxn>
                <a:cxn ang="0">
                  <a:pos x="7" y="46"/>
                </a:cxn>
                <a:cxn ang="0">
                  <a:pos x="4" y="52"/>
                </a:cxn>
                <a:cxn ang="0">
                  <a:pos x="2" y="68"/>
                </a:cxn>
                <a:cxn ang="0">
                  <a:pos x="0" y="85"/>
                </a:cxn>
                <a:cxn ang="0">
                  <a:pos x="0" y="94"/>
                </a:cxn>
                <a:cxn ang="0">
                  <a:pos x="0" y="111"/>
                </a:cxn>
                <a:cxn ang="0">
                  <a:pos x="0" y="124"/>
                </a:cxn>
                <a:cxn ang="0">
                  <a:pos x="3" y="126"/>
                </a:cxn>
                <a:cxn ang="0">
                  <a:pos x="6" y="125"/>
                </a:cxn>
                <a:cxn ang="0">
                  <a:pos x="3" y="121"/>
                </a:cxn>
                <a:cxn ang="0">
                  <a:pos x="18" y="195"/>
                </a:cxn>
                <a:cxn ang="0">
                  <a:pos x="20" y="208"/>
                </a:cxn>
                <a:cxn ang="0">
                  <a:pos x="30" y="200"/>
                </a:cxn>
                <a:cxn ang="0">
                  <a:pos x="36" y="202"/>
                </a:cxn>
                <a:cxn ang="0">
                  <a:pos x="42" y="203"/>
                </a:cxn>
                <a:cxn ang="0">
                  <a:pos x="46" y="202"/>
                </a:cxn>
                <a:cxn ang="0">
                  <a:pos x="49" y="200"/>
                </a:cxn>
                <a:cxn ang="0">
                  <a:pos x="48" y="193"/>
                </a:cxn>
                <a:cxn ang="0">
                  <a:pos x="50" y="107"/>
                </a:cxn>
                <a:cxn ang="0">
                  <a:pos x="53" y="111"/>
                </a:cxn>
                <a:cxn ang="0">
                  <a:pos x="53" y="112"/>
                </a:cxn>
                <a:cxn ang="0">
                  <a:pos x="53" y="112"/>
                </a:cxn>
                <a:cxn ang="0">
                  <a:pos x="54" y="117"/>
                </a:cxn>
              </a:cxnLst>
              <a:rect l="0" t="0" r="r" b="b"/>
              <a:pathLst>
                <a:path w="64" h="213">
                  <a:moveTo>
                    <a:pt x="50" y="118"/>
                  </a:moveTo>
                  <a:lnTo>
                    <a:pt x="50" y="168"/>
                  </a:lnTo>
                  <a:lnTo>
                    <a:pt x="63" y="164"/>
                  </a:lnTo>
                  <a:lnTo>
                    <a:pt x="63" y="115"/>
                  </a:lnTo>
                  <a:lnTo>
                    <a:pt x="58" y="116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59" y="111"/>
                  </a:lnTo>
                  <a:lnTo>
                    <a:pt x="59" y="110"/>
                  </a:lnTo>
                  <a:lnTo>
                    <a:pt x="60" y="109"/>
                  </a:lnTo>
                  <a:lnTo>
                    <a:pt x="60" y="108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1" y="107"/>
                  </a:lnTo>
                  <a:lnTo>
                    <a:pt x="59" y="102"/>
                  </a:lnTo>
                  <a:lnTo>
                    <a:pt x="59" y="101"/>
                  </a:lnTo>
                  <a:lnTo>
                    <a:pt x="60" y="79"/>
                  </a:lnTo>
                  <a:lnTo>
                    <a:pt x="60" y="77"/>
                  </a:lnTo>
                  <a:lnTo>
                    <a:pt x="59" y="74"/>
                  </a:lnTo>
                  <a:lnTo>
                    <a:pt x="59" y="67"/>
                  </a:lnTo>
                  <a:lnTo>
                    <a:pt x="59" y="60"/>
                  </a:lnTo>
                  <a:lnTo>
                    <a:pt x="58" y="53"/>
                  </a:lnTo>
                  <a:lnTo>
                    <a:pt x="57" y="47"/>
                  </a:lnTo>
                  <a:lnTo>
                    <a:pt x="56" y="41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49" y="34"/>
                  </a:lnTo>
                  <a:lnTo>
                    <a:pt x="46" y="33"/>
                  </a:lnTo>
                  <a:lnTo>
                    <a:pt x="43" y="31"/>
                  </a:lnTo>
                  <a:lnTo>
                    <a:pt x="40" y="30"/>
                  </a:lnTo>
                  <a:lnTo>
                    <a:pt x="38" y="30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2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39" y="15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0" y="10"/>
                  </a:lnTo>
                  <a:lnTo>
                    <a:pt x="39" y="7"/>
                  </a:lnTo>
                  <a:lnTo>
                    <a:pt x="39" y="6"/>
                  </a:lnTo>
                  <a:lnTo>
                    <a:pt x="38" y="4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5" y="1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0" y="4"/>
                  </a:lnTo>
                  <a:lnTo>
                    <a:pt x="20" y="5"/>
                  </a:lnTo>
                  <a:lnTo>
                    <a:pt x="19" y="6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7" y="20"/>
                  </a:lnTo>
                  <a:lnTo>
                    <a:pt x="17" y="21"/>
                  </a:lnTo>
                  <a:lnTo>
                    <a:pt x="17" y="30"/>
                  </a:lnTo>
                  <a:lnTo>
                    <a:pt x="22" y="33"/>
                  </a:lnTo>
                  <a:lnTo>
                    <a:pt x="21" y="33"/>
                  </a:lnTo>
                  <a:lnTo>
                    <a:pt x="19" y="35"/>
                  </a:lnTo>
                  <a:lnTo>
                    <a:pt x="16" y="37"/>
                  </a:lnTo>
                  <a:lnTo>
                    <a:pt x="13" y="40"/>
                  </a:lnTo>
                  <a:lnTo>
                    <a:pt x="10" y="43"/>
                  </a:lnTo>
                  <a:lnTo>
                    <a:pt x="7" y="46"/>
                  </a:lnTo>
                  <a:lnTo>
                    <a:pt x="5" y="49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3" y="56"/>
                  </a:lnTo>
                  <a:lnTo>
                    <a:pt x="3" y="62"/>
                  </a:lnTo>
                  <a:lnTo>
                    <a:pt x="2" y="68"/>
                  </a:lnTo>
                  <a:lnTo>
                    <a:pt x="1" y="75"/>
                  </a:lnTo>
                  <a:lnTo>
                    <a:pt x="1" y="81"/>
                  </a:lnTo>
                  <a:lnTo>
                    <a:pt x="0" y="85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0" y="99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0" y="124"/>
                  </a:lnTo>
                  <a:lnTo>
                    <a:pt x="1" y="125"/>
                  </a:lnTo>
                  <a:lnTo>
                    <a:pt x="2" y="126"/>
                  </a:lnTo>
                  <a:lnTo>
                    <a:pt x="3" y="126"/>
                  </a:lnTo>
                  <a:lnTo>
                    <a:pt x="4" y="126"/>
                  </a:lnTo>
                  <a:lnTo>
                    <a:pt x="5" y="126"/>
                  </a:lnTo>
                  <a:lnTo>
                    <a:pt x="6" y="125"/>
                  </a:lnTo>
                  <a:lnTo>
                    <a:pt x="7" y="125"/>
                  </a:lnTo>
                  <a:lnTo>
                    <a:pt x="7" y="125"/>
                  </a:lnTo>
                  <a:lnTo>
                    <a:pt x="3" y="121"/>
                  </a:lnTo>
                  <a:lnTo>
                    <a:pt x="9" y="81"/>
                  </a:lnTo>
                  <a:lnTo>
                    <a:pt x="9" y="122"/>
                  </a:lnTo>
                  <a:lnTo>
                    <a:pt x="18" y="195"/>
                  </a:lnTo>
                  <a:lnTo>
                    <a:pt x="11" y="206"/>
                  </a:lnTo>
                  <a:lnTo>
                    <a:pt x="9" y="212"/>
                  </a:lnTo>
                  <a:lnTo>
                    <a:pt x="20" y="208"/>
                  </a:lnTo>
                  <a:lnTo>
                    <a:pt x="29" y="199"/>
                  </a:lnTo>
                  <a:lnTo>
                    <a:pt x="29" y="200"/>
                  </a:lnTo>
                  <a:lnTo>
                    <a:pt x="30" y="200"/>
                  </a:lnTo>
                  <a:lnTo>
                    <a:pt x="32" y="201"/>
                  </a:lnTo>
                  <a:lnTo>
                    <a:pt x="34" y="201"/>
                  </a:lnTo>
                  <a:lnTo>
                    <a:pt x="36" y="202"/>
                  </a:lnTo>
                  <a:lnTo>
                    <a:pt x="39" y="202"/>
                  </a:lnTo>
                  <a:lnTo>
                    <a:pt x="40" y="203"/>
                  </a:lnTo>
                  <a:lnTo>
                    <a:pt x="42" y="203"/>
                  </a:lnTo>
                  <a:lnTo>
                    <a:pt x="43" y="203"/>
                  </a:lnTo>
                  <a:lnTo>
                    <a:pt x="45" y="202"/>
                  </a:lnTo>
                  <a:lnTo>
                    <a:pt x="46" y="202"/>
                  </a:lnTo>
                  <a:lnTo>
                    <a:pt x="47" y="201"/>
                  </a:lnTo>
                  <a:lnTo>
                    <a:pt x="49" y="201"/>
                  </a:lnTo>
                  <a:lnTo>
                    <a:pt x="49" y="200"/>
                  </a:lnTo>
                  <a:lnTo>
                    <a:pt x="50" y="200"/>
                  </a:lnTo>
                  <a:lnTo>
                    <a:pt x="50" y="200"/>
                  </a:lnTo>
                  <a:lnTo>
                    <a:pt x="48" y="193"/>
                  </a:lnTo>
                  <a:lnTo>
                    <a:pt x="40" y="190"/>
                  </a:lnTo>
                  <a:lnTo>
                    <a:pt x="47" y="117"/>
                  </a:lnTo>
                  <a:lnTo>
                    <a:pt x="50" y="107"/>
                  </a:lnTo>
                  <a:lnTo>
                    <a:pt x="47" y="68"/>
                  </a:lnTo>
                  <a:lnTo>
                    <a:pt x="55" y="107"/>
                  </a:lnTo>
                  <a:lnTo>
                    <a:pt x="53" y="111"/>
                  </a:lnTo>
                  <a:lnTo>
                    <a:pt x="53" y="111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3" y="112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4" y="117"/>
                  </a:lnTo>
                  <a:lnTo>
                    <a:pt x="50" y="118"/>
                  </a:lnTo>
                </a:path>
              </a:pathLst>
            </a:custGeom>
            <a:solidFill>
              <a:srgbClr val="FFC65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15" name="Freeform 515"/>
            <p:cNvSpPr>
              <a:spLocks/>
            </p:cNvSpPr>
            <p:nvPr/>
          </p:nvSpPr>
          <p:spPr bwMode="auto">
            <a:xfrm>
              <a:off x="3467" y="2369"/>
              <a:ext cx="65" cy="217"/>
            </a:xfrm>
            <a:custGeom>
              <a:avLst/>
              <a:gdLst/>
              <a:ahLst/>
              <a:cxnLst>
                <a:cxn ang="0">
                  <a:pos x="12" y="126"/>
                </a:cxn>
                <a:cxn ang="0">
                  <a:pos x="5" y="96"/>
                </a:cxn>
                <a:cxn ang="0">
                  <a:pos x="0" y="82"/>
                </a:cxn>
                <a:cxn ang="0">
                  <a:pos x="1" y="75"/>
                </a:cxn>
                <a:cxn ang="0">
                  <a:pos x="3" y="65"/>
                </a:cxn>
                <a:cxn ang="0">
                  <a:pos x="7" y="56"/>
                </a:cxn>
                <a:cxn ang="0">
                  <a:pos x="11" y="49"/>
                </a:cxn>
                <a:cxn ang="0">
                  <a:pos x="16" y="43"/>
                </a:cxn>
                <a:cxn ang="0">
                  <a:pos x="23" y="37"/>
                </a:cxn>
                <a:cxn ang="0">
                  <a:pos x="26" y="34"/>
                </a:cxn>
                <a:cxn ang="0">
                  <a:pos x="27" y="28"/>
                </a:cxn>
                <a:cxn ang="0">
                  <a:pos x="23" y="22"/>
                </a:cxn>
                <a:cxn ang="0">
                  <a:pos x="23" y="20"/>
                </a:cxn>
                <a:cxn ang="0">
                  <a:pos x="23" y="16"/>
                </a:cxn>
                <a:cxn ang="0">
                  <a:pos x="24" y="12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9" y="3"/>
                </a:cxn>
                <a:cxn ang="0">
                  <a:pos x="32" y="1"/>
                </a:cxn>
                <a:cxn ang="0">
                  <a:pos x="38" y="0"/>
                </a:cxn>
                <a:cxn ang="0">
                  <a:pos x="41" y="0"/>
                </a:cxn>
                <a:cxn ang="0">
                  <a:pos x="43" y="0"/>
                </a:cxn>
                <a:cxn ang="0">
                  <a:pos x="44" y="2"/>
                </a:cxn>
                <a:cxn ang="0">
                  <a:pos x="47" y="3"/>
                </a:cxn>
                <a:cxn ang="0">
                  <a:pos x="47" y="7"/>
                </a:cxn>
                <a:cxn ang="0">
                  <a:pos x="47" y="12"/>
                </a:cxn>
                <a:cxn ang="0">
                  <a:pos x="46" y="15"/>
                </a:cxn>
                <a:cxn ang="0">
                  <a:pos x="42" y="26"/>
                </a:cxn>
                <a:cxn ang="0">
                  <a:pos x="42" y="30"/>
                </a:cxn>
                <a:cxn ang="0">
                  <a:pos x="47" y="31"/>
                </a:cxn>
                <a:cxn ang="0">
                  <a:pos x="53" y="34"/>
                </a:cxn>
                <a:cxn ang="0">
                  <a:pos x="58" y="37"/>
                </a:cxn>
                <a:cxn ang="0">
                  <a:pos x="59" y="40"/>
                </a:cxn>
                <a:cxn ang="0">
                  <a:pos x="60" y="49"/>
                </a:cxn>
                <a:cxn ang="0">
                  <a:pos x="62" y="61"/>
                </a:cxn>
                <a:cxn ang="0">
                  <a:pos x="63" y="71"/>
                </a:cxn>
                <a:cxn ang="0">
                  <a:pos x="63" y="76"/>
                </a:cxn>
                <a:cxn ang="0">
                  <a:pos x="64" y="84"/>
                </a:cxn>
                <a:cxn ang="0">
                  <a:pos x="64" y="96"/>
                </a:cxn>
                <a:cxn ang="0">
                  <a:pos x="63" y="106"/>
                </a:cxn>
                <a:cxn ang="0">
                  <a:pos x="62" y="111"/>
                </a:cxn>
                <a:cxn ang="0">
                  <a:pos x="60" y="113"/>
                </a:cxn>
                <a:cxn ang="0">
                  <a:pos x="58" y="114"/>
                </a:cxn>
                <a:cxn ang="0">
                  <a:pos x="56" y="114"/>
                </a:cxn>
                <a:cxn ang="0">
                  <a:pos x="57" y="111"/>
                </a:cxn>
                <a:cxn ang="0">
                  <a:pos x="54" y="112"/>
                </a:cxn>
                <a:cxn ang="0">
                  <a:pos x="54" y="149"/>
                </a:cxn>
                <a:cxn ang="0">
                  <a:pos x="56" y="190"/>
                </a:cxn>
                <a:cxn ang="0">
                  <a:pos x="47" y="197"/>
                </a:cxn>
                <a:cxn ang="0">
                  <a:pos x="34" y="202"/>
                </a:cxn>
                <a:cxn ang="0">
                  <a:pos x="32" y="205"/>
                </a:cxn>
                <a:cxn ang="0">
                  <a:pos x="30" y="209"/>
                </a:cxn>
                <a:cxn ang="0">
                  <a:pos x="26" y="213"/>
                </a:cxn>
                <a:cxn ang="0">
                  <a:pos x="24" y="215"/>
                </a:cxn>
                <a:cxn ang="0">
                  <a:pos x="21" y="216"/>
                </a:cxn>
                <a:cxn ang="0">
                  <a:pos x="19" y="216"/>
                </a:cxn>
                <a:cxn ang="0">
                  <a:pos x="17" y="216"/>
                </a:cxn>
                <a:cxn ang="0">
                  <a:pos x="20" y="207"/>
                </a:cxn>
                <a:cxn ang="0">
                  <a:pos x="15" y="163"/>
                </a:cxn>
                <a:cxn ang="0">
                  <a:pos x="13" y="116"/>
                </a:cxn>
              </a:cxnLst>
              <a:rect l="0" t="0" r="r" b="b"/>
              <a:pathLst>
                <a:path w="65" h="217">
                  <a:moveTo>
                    <a:pt x="13" y="116"/>
                  </a:moveTo>
                  <a:lnTo>
                    <a:pt x="12" y="126"/>
                  </a:lnTo>
                  <a:lnTo>
                    <a:pt x="3" y="117"/>
                  </a:lnTo>
                  <a:lnTo>
                    <a:pt x="5" y="96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0" y="79"/>
                  </a:lnTo>
                  <a:lnTo>
                    <a:pt x="1" y="75"/>
                  </a:lnTo>
                  <a:lnTo>
                    <a:pt x="2" y="70"/>
                  </a:lnTo>
                  <a:lnTo>
                    <a:pt x="3" y="65"/>
                  </a:lnTo>
                  <a:lnTo>
                    <a:pt x="5" y="60"/>
                  </a:lnTo>
                  <a:lnTo>
                    <a:pt x="7" y="56"/>
                  </a:lnTo>
                  <a:lnTo>
                    <a:pt x="9" y="52"/>
                  </a:lnTo>
                  <a:lnTo>
                    <a:pt x="11" y="49"/>
                  </a:lnTo>
                  <a:lnTo>
                    <a:pt x="13" y="46"/>
                  </a:lnTo>
                  <a:lnTo>
                    <a:pt x="16" y="43"/>
                  </a:lnTo>
                  <a:lnTo>
                    <a:pt x="20" y="40"/>
                  </a:lnTo>
                  <a:lnTo>
                    <a:pt x="23" y="37"/>
                  </a:lnTo>
                  <a:lnTo>
                    <a:pt x="25" y="35"/>
                  </a:lnTo>
                  <a:lnTo>
                    <a:pt x="26" y="34"/>
                  </a:lnTo>
                  <a:lnTo>
                    <a:pt x="27" y="33"/>
                  </a:lnTo>
                  <a:lnTo>
                    <a:pt x="27" y="28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1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4" y="12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7" y="6"/>
                  </a:lnTo>
                  <a:lnTo>
                    <a:pt x="27" y="5"/>
                  </a:lnTo>
                  <a:lnTo>
                    <a:pt x="28" y="4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3" y="1"/>
                  </a:lnTo>
                  <a:lnTo>
                    <a:pt x="44" y="2"/>
                  </a:lnTo>
                  <a:lnTo>
                    <a:pt x="45" y="3"/>
                  </a:lnTo>
                  <a:lnTo>
                    <a:pt x="47" y="3"/>
                  </a:lnTo>
                  <a:lnTo>
                    <a:pt x="47" y="5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2" y="26"/>
                  </a:lnTo>
                  <a:lnTo>
                    <a:pt x="41" y="29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7" y="31"/>
                  </a:lnTo>
                  <a:lnTo>
                    <a:pt x="50" y="33"/>
                  </a:lnTo>
                  <a:lnTo>
                    <a:pt x="53" y="34"/>
                  </a:lnTo>
                  <a:lnTo>
                    <a:pt x="56" y="35"/>
                  </a:lnTo>
                  <a:lnTo>
                    <a:pt x="58" y="37"/>
                  </a:lnTo>
                  <a:lnTo>
                    <a:pt x="59" y="38"/>
                  </a:lnTo>
                  <a:lnTo>
                    <a:pt x="59" y="40"/>
                  </a:lnTo>
                  <a:lnTo>
                    <a:pt x="60" y="44"/>
                  </a:lnTo>
                  <a:lnTo>
                    <a:pt x="60" y="49"/>
                  </a:lnTo>
                  <a:lnTo>
                    <a:pt x="61" y="55"/>
                  </a:lnTo>
                  <a:lnTo>
                    <a:pt x="62" y="61"/>
                  </a:lnTo>
                  <a:lnTo>
                    <a:pt x="62" y="66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3" y="76"/>
                  </a:lnTo>
                  <a:lnTo>
                    <a:pt x="63" y="80"/>
                  </a:lnTo>
                  <a:lnTo>
                    <a:pt x="64" y="84"/>
                  </a:lnTo>
                  <a:lnTo>
                    <a:pt x="64" y="90"/>
                  </a:lnTo>
                  <a:lnTo>
                    <a:pt x="64" y="96"/>
                  </a:lnTo>
                  <a:lnTo>
                    <a:pt x="64" y="101"/>
                  </a:lnTo>
                  <a:lnTo>
                    <a:pt x="63" y="106"/>
                  </a:lnTo>
                  <a:lnTo>
                    <a:pt x="63" y="110"/>
                  </a:lnTo>
                  <a:lnTo>
                    <a:pt x="62" y="111"/>
                  </a:lnTo>
                  <a:lnTo>
                    <a:pt x="61" y="112"/>
                  </a:lnTo>
                  <a:lnTo>
                    <a:pt x="60" y="113"/>
                  </a:lnTo>
                  <a:lnTo>
                    <a:pt x="59" y="114"/>
                  </a:lnTo>
                  <a:lnTo>
                    <a:pt x="58" y="114"/>
                  </a:lnTo>
                  <a:lnTo>
                    <a:pt x="57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7" y="111"/>
                  </a:lnTo>
                  <a:lnTo>
                    <a:pt x="60" y="108"/>
                  </a:lnTo>
                  <a:lnTo>
                    <a:pt x="54" y="112"/>
                  </a:lnTo>
                  <a:lnTo>
                    <a:pt x="56" y="140"/>
                  </a:lnTo>
                  <a:lnTo>
                    <a:pt x="54" y="149"/>
                  </a:lnTo>
                  <a:lnTo>
                    <a:pt x="47" y="184"/>
                  </a:lnTo>
                  <a:lnTo>
                    <a:pt x="56" y="190"/>
                  </a:lnTo>
                  <a:lnTo>
                    <a:pt x="57" y="195"/>
                  </a:lnTo>
                  <a:lnTo>
                    <a:pt x="47" y="197"/>
                  </a:lnTo>
                  <a:lnTo>
                    <a:pt x="34" y="201"/>
                  </a:lnTo>
                  <a:lnTo>
                    <a:pt x="34" y="202"/>
                  </a:lnTo>
                  <a:lnTo>
                    <a:pt x="33" y="203"/>
                  </a:lnTo>
                  <a:lnTo>
                    <a:pt x="32" y="205"/>
                  </a:lnTo>
                  <a:lnTo>
                    <a:pt x="31" y="207"/>
                  </a:lnTo>
                  <a:lnTo>
                    <a:pt x="30" y="209"/>
                  </a:lnTo>
                  <a:lnTo>
                    <a:pt x="28" y="212"/>
                  </a:lnTo>
                  <a:lnTo>
                    <a:pt x="26" y="213"/>
                  </a:lnTo>
                  <a:lnTo>
                    <a:pt x="25" y="214"/>
                  </a:lnTo>
                  <a:lnTo>
                    <a:pt x="24" y="215"/>
                  </a:lnTo>
                  <a:lnTo>
                    <a:pt x="23" y="215"/>
                  </a:lnTo>
                  <a:lnTo>
                    <a:pt x="21" y="216"/>
                  </a:lnTo>
                  <a:lnTo>
                    <a:pt x="20" y="216"/>
                  </a:lnTo>
                  <a:lnTo>
                    <a:pt x="19" y="216"/>
                  </a:lnTo>
                  <a:lnTo>
                    <a:pt x="18" y="216"/>
                  </a:lnTo>
                  <a:lnTo>
                    <a:pt x="17" y="216"/>
                  </a:lnTo>
                  <a:lnTo>
                    <a:pt x="17" y="216"/>
                  </a:lnTo>
                  <a:lnTo>
                    <a:pt x="20" y="207"/>
                  </a:lnTo>
                  <a:lnTo>
                    <a:pt x="23" y="198"/>
                  </a:lnTo>
                  <a:lnTo>
                    <a:pt x="15" y="163"/>
                  </a:lnTo>
                  <a:lnTo>
                    <a:pt x="13" y="128"/>
                  </a:lnTo>
                  <a:lnTo>
                    <a:pt x="13" y="11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16" name="Freeform 516"/>
            <p:cNvSpPr>
              <a:spLocks/>
            </p:cNvSpPr>
            <p:nvPr/>
          </p:nvSpPr>
          <p:spPr bwMode="auto">
            <a:xfrm>
              <a:off x="3472" y="2369"/>
              <a:ext cx="65" cy="217"/>
            </a:xfrm>
            <a:custGeom>
              <a:avLst/>
              <a:gdLst/>
              <a:ahLst/>
              <a:cxnLst>
                <a:cxn ang="0">
                  <a:pos x="12" y="126"/>
                </a:cxn>
                <a:cxn ang="0">
                  <a:pos x="6" y="97"/>
                </a:cxn>
                <a:cxn ang="0">
                  <a:pos x="0" y="82"/>
                </a:cxn>
                <a:cxn ang="0">
                  <a:pos x="1" y="76"/>
                </a:cxn>
                <a:cxn ang="0">
                  <a:pos x="4" y="66"/>
                </a:cxn>
                <a:cxn ang="0">
                  <a:pos x="7" y="56"/>
                </a:cxn>
                <a:cxn ang="0">
                  <a:pos x="11" y="50"/>
                </a:cxn>
                <a:cxn ang="0">
                  <a:pos x="17" y="43"/>
                </a:cxn>
                <a:cxn ang="0">
                  <a:pos x="23" y="38"/>
                </a:cxn>
                <a:cxn ang="0">
                  <a:pos x="27" y="34"/>
                </a:cxn>
                <a:cxn ang="0">
                  <a:pos x="27" y="28"/>
                </a:cxn>
                <a:cxn ang="0">
                  <a:pos x="24" y="23"/>
                </a:cxn>
                <a:cxn ang="0">
                  <a:pos x="23" y="20"/>
                </a:cxn>
                <a:cxn ang="0">
                  <a:pos x="23" y="17"/>
                </a:cxn>
                <a:cxn ang="0">
                  <a:pos x="24" y="12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8" y="3"/>
                </a:cxn>
                <a:cxn ang="0">
                  <a:pos x="32" y="2"/>
                </a:cxn>
                <a:cxn ang="0">
                  <a:pos x="38" y="0"/>
                </a:cxn>
                <a:cxn ang="0">
                  <a:pos x="41" y="0"/>
                </a:cxn>
                <a:cxn ang="0">
                  <a:pos x="42" y="0"/>
                </a:cxn>
                <a:cxn ang="0">
                  <a:pos x="44" y="2"/>
                </a:cxn>
                <a:cxn ang="0">
                  <a:pos x="47" y="4"/>
                </a:cxn>
                <a:cxn ang="0">
                  <a:pos x="47" y="7"/>
                </a:cxn>
                <a:cxn ang="0">
                  <a:pos x="47" y="12"/>
                </a:cxn>
                <a:cxn ang="0">
                  <a:pos x="46" y="15"/>
                </a:cxn>
                <a:cxn ang="0">
                  <a:pos x="42" y="26"/>
                </a:cxn>
                <a:cxn ang="0">
                  <a:pos x="42" y="30"/>
                </a:cxn>
                <a:cxn ang="0">
                  <a:pos x="47" y="31"/>
                </a:cxn>
                <a:cxn ang="0">
                  <a:pos x="53" y="34"/>
                </a:cxn>
                <a:cxn ang="0">
                  <a:pos x="58" y="37"/>
                </a:cxn>
                <a:cxn ang="0">
                  <a:pos x="59" y="40"/>
                </a:cxn>
                <a:cxn ang="0">
                  <a:pos x="60" y="49"/>
                </a:cxn>
                <a:cxn ang="0">
                  <a:pos x="61" y="61"/>
                </a:cxn>
                <a:cxn ang="0">
                  <a:pos x="63" y="71"/>
                </a:cxn>
                <a:cxn ang="0">
                  <a:pos x="63" y="76"/>
                </a:cxn>
                <a:cxn ang="0">
                  <a:pos x="63" y="85"/>
                </a:cxn>
                <a:cxn ang="0">
                  <a:pos x="64" y="96"/>
                </a:cxn>
                <a:cxn ang="0">
                  <a:pos x="63" y="106"/>
                </a:cxn>
                <a:cxn ang="0">
                  <a:pos x="62" y="111"/>
                </a:cxn>
                <a:cxn ang="0">
                  <a:pos x="60" y="113"/>
                </a:cxn>
                <a:cxn ang="0">
                  <a:pos x="57" y="114"/>
                </a:cxn>
                <a:cxn ang="0">
                  <a:pos x="56" y="114"/>
                </a:cxn>
                <a:cxn ang="0">
                  <a:pos x="57" y="111"/>
                </a:cxn>
                <a:cxn ang="0">
                  <a:pos x="54" y="113"/>
                </a:cxn>
                <a:cxn ang="0">
                  <a:pos x="54" y="150"/>
                </a:cxn>
                <a:cxn ang="0">
                  <a:pos x="56" y="190"/>
                </a:cxn>
                <a:cxn ang="0">
                  <a:pos x="47" y="198"/>
                </a:cxn>
                <a:cxn ang="0">
                  <a:pos x="34" y="202"/>
                </a:cxn>
                <a:cxn ang="0">
                  <a:pos x="32" y="205"/>
                </a:cxn>
                <a:cxn ang="0">
                  <a:pos x="29" y="210"/>
                </a:cxn>
                <a:cxn ang="0">
                  <a:pos x="27" y="213"/>
                </a:cxn>
                <a:cxn ang="0">
                  <a:pos x="24" y="215"/>
                </a:cxn>
                <a:cxn ang="0">
                  <a:pos x="21" y="216"/>
                </a:cxn>
                <a:cxn ang="0">
                  <a:pos x="19" y="216"/>
                </a:cxn>
                <a:cxn ang="0">
                  <a:pos x="17" y="216"/>
                </a:cxn>
                <a:cxn ang="0">
                  <a:pos x="19" y="207"/>
                </a:cxn>
                <a:cxn ang="0">
                  <a:pos x="16" y="163"/>
                </a:cxn>
                <a:cxn ang="0">
                  <a:pos x="12" y="116"/>
                </a:cxn>
              </a:cxnLst>
              <a:rect l="0" t="0" r="r" b="b"/>
              <a:pathLst>
                <a:path w="65" h="217">
                  <a:moveTo>
                    <a:pt x="12" y="116"/>
                  </a:moveTo>
                  <a:lnTo>
                    <a:pt x="12" y="126"/>
                  </a:lnTo>
                  <a:lnTo>
                    <a:pt x="3" y="117"/>
                  </a:lnTo>
                  <a:lnTo>
                    <a:pt x="6" y="97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3" y="71"/>
                  </a:lnTo>
                  <a:lnTo>
                    <a:pt x="4" y="66"/>
                  </a:lnTo>
                  <a:lnTo>
                    <a:pt x="5" y="61"/>
                  </a:lnTo>
                  <a:lnTo>
                    <a:pt x="7" y="56"/>
                  </a:lnTo>
                  <a:lnTo>
                    <a:pt x="9" y="53"/>
                  </a:lnTo>
                  <a:lnTo>
                    <a:pt x="11" y="50"/>
                  </a:lnTo>
                  <a:lnTo>
                    <a:pt x="13" y="46"/>
                  </a:lnTo>
                  <a:lnTo>
                    <a:pt x="17" y="43"/>
                  </a:lnTo>
                  <a:lnTo>
                    <a:pt x="20" y="40"/>
                  </a:lnTo>
                  <a:lnTo>
                    <a:pt x="23" y="38"/>
                  </a:lnTo>
                  <a:lnTo>
                    <a:pt x="25" y="35"/>
                  </a:lnTo>
                  <a:lnTo>
                    <a:pt x="27" y="34"/>
                  </a:lnTo>
                  <a:lnTo>
                    <a:pt x="27" y="33"/>
                  </a:lnTo>
                  <a:lnTo>
                    <a:pt x="27" y="28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3" y="17"/>
                  </a:lnTo>
                  <a:lnTo>
                    <a:pt x="23" y="14"/>
                  </a:lnTo>
                  <a:lnTo>
                    <a:pt x="24" y="12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7" y="6"/>
                  </a:lnTo>
                  <a:lnTo>
                    <a:pt x="27" y="5"/>
                  </a:lnTo>
                  <a:lnTo>
                    <a:pt x="28" y="4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2" y="2"/>
                  </a:lnTo>
                  <a:lnTo>
                    <a:pt x="35" y="1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3" y="1"/>
                  </a:lnTo>
                  <a:lnTo>
                    <a:pt x="44" y="2"/>
                  </a:lnTo>
                  <a:lnTo>
                    <a:pt x="45" y="3"/>
                  </a:lnTo>
                  <a:lnTo>
                    <a:pt x="47" y="4"/>
                  </a:lnTo>
                  <a:lnTo>
                    <a:pt x="47" y="6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12"/>
                  </a:lnTo>
                  <a:lnTo>
                    <a:pt x="46" y="14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42" y="30"/>
                  </a:lnTo>
                  <a:lnTo>
                    <a:pt x="44" y="31"/>
                  </a:lnTo>
                  <a:lnTo>
                    <a:pt x="47" y="31"/>
                  </a:lnTo>
                  <a:lnTo>
                    <a:pt x="50" y="33"/>
                  </a:lnTo>
                  <a:lnTo>
                    <a:pt x="53" y="34"/>
                  </a:lnTo>
                  <a:lnTo>
                    <a:pt x="56" y="35"/>
                  </a:lnTo>
                  <a:lnTo>
                    <a:pt x="58" y="37"/>
                  </a:lnTo>
                  <a:lnTo>
                    <a:pt x="59" y="38"/>
                  </a:lnTo>
                  <a:lnTo>
                    <a:pt x="59" y="40"/>
                  </a:lnTo>
                  <a:lnTo>
                    <a:pt x="59" y="44"/>
                  </a:lnTo>
                  <a:lnTo>
                    <a:pt x="60" y="49"/>
                  </a:lnTo>
                  <a:lnTo>
                    <a:pt x="60" y="55"/>
                  </a:lnTo>
                  <a:lnTo>
                    <a:pt x="61" y="61"/>
                  </a:lnTo>
                  <a:lnTo>
                    <a:pt x="62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3" y="76"/>
                  </a:lnTo>
                  <a:lnTo>
                    <a:pt x="63" y="80"/>
                  </a:lnTo>
                  <a:lnTo>
                    <a:pt x="63" y="85"/>
                  </a:lnTo>
                  <a:lnTo>
                    <a:pt x="64" y="90"/>
                  </a:lnTo>
                  <a:lnTo>
                    <a:pt x="64" y="96"/>
                  </a:lnTo>
                  <a:lnTo>
                    <a:pt x="64" y="101"/>
                  </a:lnTo>
                  <a:lnTo>
                    <a:pt x="63" y="106"/>
                  </a:lnTo>
                  <a:lnTo>
                    <a:pt x="63" y="110"/>
                  </a:lnTo>
                  <a:lnTo>
                    <a:pt x="62" y="111"/>
                  </a:lnTo>
                  <a:lnTo>
                    <a:pt x="61" y="112"/>
                  </a:lnTo>
                  <a:lnTo>
                    <a:pt x="60" y="113"/>
                  </a:lnTo>
                  <a:lnTo>
                    <a:pt x="59" y="114"/>
                  </a:lnTo>
                  <a:lnTo>
                    <a:pt x="57" y="114"/>
                  </a:lnTo>
                  <a:lnTo>
                    <a:pt x="57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7" y="111"/>
                  </a:lnTo>
                  <a:lnTo>
                    <a:pt x="59" y="108"/>
                  </a:lnTo>
                  <a:lnTo>
                    <a:pt x="54" y="113"/>
                  </a:lnTo>
                  <a:lnTo>
                    <a:pt x="55" y="141"/>
                  </a:lnTo>
                  <a:lnTo>
                    <a:pt x="54" y="150"/>
                  </a:lnTo>
                  <a:lnTo>
                    <a:pt x="47" y="185"/>
                  </a:lnTo>
                  <a:lnTo>
                    <a:pt x="56" y="190"/>
                  </a:lnTo>
                  <a:lnTo>
                    <a:pt x="57" y="195"/>
                  </a:lnTo>
                  <a:lnTo>
                    <a:pt x="47" y="198"/>
                  </a:lnTo>
                  <a:lnTo>
                    <a:pt x="34" y="201"/>
                  </a:lnTo>
                  <a:lnTo>
                    <a:pt x="34" y="202"/>
                  </a:lnTo>
                  <a:lnTo>
                    <a:pt x="33" y="203"/>
                  </a:lnTo>
                  <a:lnTo>
                    <a:pt x="32" y="205"/>
                  </a:lnTo>
                  <a:lnTo>
                    <a:pt x="31" y="207"/>
                  </a:lnTo>
                  <a:lnTo>
                    <a:pt x="29" y="210"/>
                  </a:lnTo>
                  <a:lnTo>
                    <a:pt x="28" y="212"/>
                  </a:lnTo>
                  <a:lnTo>
                    <a:pt x="27" y="213"/>
                  </a:lnTo>
                  <a:lnTo>
                    <a:pt x="25" y="215"/>
                  </a:lnTo>
                  <a:lnTo>
                    <a:pt x="24" y="215"/>
                  </a:lnTo>
                  <a:lnTo>
                    <a:pt x="23" y="216"/>
                  </a:lnTo>
                  <a:lnTo>
                    <a:pt x="21" y="216"/>
                  </a:lnTo>
                  <a:lnTo>
                    <a:pt x="20" y="216"/>
                  </a:lnTo>
                  <a:lnTo>
                    <a:pt x="19" y="216"/>
                  </a:lnTo>
                  <a:lnTo>
                    <a:pt x="18" y="216"/>
                  </a:lnTo>
                  <a:lnTo>
                    <a:pt x="17" y="216"/>
                  </a:lnTo>
                  <a:lnTo>
                    <a:pt x="17" y="216"/>
                  </a:lnTo>
                  <a:lnTo>
                    <a:pt x="19" y="207"/>
                  </a:lnTo>
                  <a:lnTo>
                    <a:pt x="23" y="198"/>
                  </a:lnTo>
                  <a:lnTo>
                    <a:pt x="16" y="163"/>
                  </a:lnTo>
                  <a:lnTo>
                    <a:pt x="14" y="129"/>
                  </a:lnTo>
                  <a:lnTo>
                    <a:pt x="12" y="116"/>
                  </a:lnTo>
                </a:path>
              </a:pathLst>
            </a:custGeom>
            <a:solidFill>
              <a:srgbClr val="52BA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17" name="Freeform 517"/>
            <p:cNvSpPr>
              <a:spLocks/>
            </p:cNvSpPr>
            <p:nvPr/>
          </p:nvSpPr>
          <p:spPr bwMode="auto">
            <a:xfrm>
              <a:off x="3525" y="2359"/>
              <a:ext cx="65" cy="201"/>
            </a:xfrm>
            <a:custGeom>
              <a:avLst/>
              <a:gdLst/>
              <a:ahLst/>
              <a:cxnLst>
                <a:cxn ang="0">
                  <a:pos x="24" y="153"/>
                </a:cxn>
                <a:cxn ang="0">
                  <a:pos x="23" y="158"/>
                </a:cxn>
                <a:cxn ang="0">
                  <a:pos x="23" y="166"/>
                </a:cxn>
                <a:cxn ang="0">
                  <a:pos x="26" y="177"/>
                </a:cxn>
                <a:cxn ang="0">
                  <a:pos x="25" y="197"/>
                </a:cxn>
                <a:cxn ang="0">
                  <a:pos x="28" y="199"/>
                </a:cxn>
                <a:cxn ang="0">
                  <a:pos x="32" y="198"/>
                </a:cxn>
                <a:cxn ang="0">
                  <a:pos x="35" y="193"/>
                </a:cxn>
                <a:cxn ang="0">
                  <a:pos x="35" y="189"/>
                </a:cxn>
                <a:cxn ang="0">
                  <a:pos x="39" y="148"/>
                </a:cxn>
                <a:cxn ang="0">
                  <a:pos x="43" y="142"/>
                </a:cxn>
                <a:cxn ang="0">
                  <a:pos x="43" y="150"/>
                </a:cxn>
                <a:cxn ang="0">
                  <a:pos x="45" y="161"/>
                </a:cxn>
                <a:cxn ang="0">
                  <a:pos x="48" y="172"/>
                </a:cxn>
                <a:cxn ang="0">
                  <a:pos x="48" y="176"/>
                </a:cxn>
                <a:cxn ang="0">
                  <a:pos x="49" y="189"/>
                </a:cxn>
                <a:cxn ang="0">
                  <a:pos x="54" y="193"/>
                </a:cxn>
                <a:cxn ang="0">
                  <a:pos x="60" y="191"/>
                </a:cxn>
                <a:cxn ang="0">
                  <a:pos x="60" y="186"/>
                </a:cxn>
                <a:cxn ang="0">
                  <a:pos x="56" y="178"/>
                </a:cxn>
                <a:cxn ang="0">
                  <a:pos x="55" y="166"/>
                </a:cxn>
                <a:cxn ang="0">
                  <a:pos x="56" y="141"/>
                </a:cxn>
                <a:cxn ang="0">
                  <a:pos x="58" y="131"/>
                </a:cxn>
                <a:cxn ang="0">
                  <a:pos x="60" y="128"/>
                </a:cxn>
                <a:cxn ang="0">
                  <a:pos x="61" y="119"/>
                </a:cxn>
                <a:cxn ang="0">
                  <a:pos x="61" y="99"/>
                </a:cxn>
                <a:cxn ang="0">
                  <a:pos x="62" y="87"/>
                </a:cxn>
                <a:cxn ang="0">
                  <a:pos x="64" y="81"/>
                </a:cxn>
                <a:cxn ang="0">
                  <a:pos x="60" y="72"/>
                </a:cxn>
                <a:cxn ang="0">
                  <a:pos x="62" y="58"/>
                </a:cxn>
                <a:cxn ang="0">
                  <a:pos x="56" y="31"/>
                </a:cxn>
                <a:cxn ang="0">
                  <a:pos x="53" y="30"/>
                </a:cxn>
                <a:cxn ang="0">
                  <a:pos x="51" y="30"/>
                </a:cxn>
                <a:cxn ang="0">
                  <a:pos x="47" y="29"/>
                </a:cxn>
                <a:cxn ang="0">
                  <a:pos x="46" y="27"/>
                </a:cxn>
                <a:cxn ang="0">
                  <a:pos x="49" y="23"/>
                </a:cxn>
                <a:cxn ang="0">
                  <a:pos x="50" y="20"/>
                </a:cxn>
                <a:cxn ang="0">
                  <a:pos x="48" y="19"/>
                </a:cxn>
                <a:cxn ang="0">
                  <a:pos x="48" y="14"/>
                </a:cxn>
                <a:cxn ang="0">
                  <a:pos x="49" y="6"/>
                </a:cxn>
                <a:cxn ang="0">
                  <a:pos x="48" y="5"/>
                </a:cxn>
                <a:cxn ang="0">
                  <a:pos x="48" y="3"/>
                </a:cxn>
                <a:cxn ang="0">
                  <a:pos x="47" y="0"/>
                </a:cxn>
                <a:cxn ang="0">
                  <a:pos x="38" y="0"/>
                </a:cxn>
                <a:cxn ang="0">
                  <a:pos x="27" y="7"/>
                </a:cxn>
                <a:cxn ang="0">
                  <a:pos x="24" y="17"/>
                </a:cxn>
                <a:cxn ang="0">
                  <a:pos x="24" y="25"/>
                </a:cxn>
                <a:cxn ang="0">
                  <a:pos x="21" y="29"/>
                </a:cxn>
                <a:cxn ang="0">
                  <a:pos x="24" y="33"/>
                </a:cxn>
                <a:cxn ang="0">
                  <a:pos x="24" y="34"/>
                </a:cxn>
                <a:cxn ang="0">
                  <a:pos x="16" y="42"/>
                </a:cxn>
                <a:cxn ang="0">
                  <a:pos x="10" y="60"/>
                </a:cxn>
                <a:cxn ang="0">
                  <a:pos x="9" y="76"/>
                </a:cxn>
                <a:cxn ang="0">
                  <a:pos x="11" y="84"/>
                </a:cxn>
                <a:cxn ang="0">
                  <a:pos x="15" y="94"/>
                </a:cxn>
                <a:cxn ang="0">
                  <a:pos x="11" y="106"/>
                </a:cxn>
                <a:cxn ang="0">
                  <a:pos x="10" y="109"/>
                </a:cxn>
              </a:cxnLst>
              <a:rect l="0" t="0" r="r" b="b"/>
              <a:pathLst>
                <a:path w="65" h="201">
                  <a:moveTo>
                    <a:pt x="0" y="154"/>
                  </a:moveTo>
                  <a:lnTo>
                    <a:pt x="24" y="152"/>
                  </a:lnTo>
                  <a:lnTo>
                    <a:pt x="24" y="152"/>
                  </a:lnTo>
                  <a:lnTo>
                    <a:pt x="24" y="153"/>
                  </a:lnTo>
                  <a:lnTo>
                    <a:pt x="23" y="155"/>
                  </a:lnTo>
                  <a:lnTo>
                    <a:pt x="23" y="156"/>
                  </a:lnTo>
                  <a:lnTo>
                    <a:pt x="23" y="157"/>
                  </a:lnTo>
                  <a:lnTo>
                    <a:pt x="23" y="158"/>
                  </a:lnTo>
                  <a:lnTo>
                    <a:pt x="23" y="159"/>
                  </a:lnTo>
                  <a:lnTo>
                    <a:pt x="23" y="160"/>
                  </a:lnTo>
                  <a:lnTo>
                    <a:pt x="23" y="162"/>
                  </a:lnTo>
                  <a:lnTo>
                    <a:pt x="23" y="166"/>
                  </a:lnTo>
                  <a:lnTo>
                    <a:pt x="24" y="169"/>
                  </a:lnTo>
                  <a:lnTo>
                    <a:pt x="25" y="172"/>
                  </a:lnTo>
                  <a:lnTo>
                    <a:pt x="25" y="175"/>
                  </a:lnTo>
                  <a:lnTo>
                    <a:pt x="26" y="177"/>
                  </a:lnTo>
                  <a:lnTo>
                    <a:pt x="27" y="179"/>
                  </a:lnTo>
                  <a:lnTo>
                    <a:pt x="27" y="179"/>
                  </a:lnTo>
                  <a:lnTo>
                    <a:pt x="24" y="187"/>
                  </a:lnTo>
                  <a:lnTo>
                    <a:pt x="25" y="197"/>
                  </a:lnTo>
                  <a:lnTo>
                    <a:pt x="25" y="198"/>
                  </a:lnTo>
                  <a:lnTo>
                    <a:pt x="26" y="198"/>
                  </a:lnTo>
                  <a:lnTo>
                    <a:pt x="26" y="199"/>
                  </a:lnTo>
                  <a:lnTo>
                    <a:pt x="28" y="199"/>
                  </a:lnTo>
                  <a:lnTo>
                    <a:pt x="28" y="199"/>
                  </a:lnTo>
                  <a:lnTo>
                    <a:pt x="30" y="200"/>
                  </a:lnTo>
                  <a:lnTo>
                    <a:pt x="31" y="199"/>
                  </a:lnTo>
                  <a:lnTo>
                    <a:pt x="32" y="198"/>
                  </a:lnTo>
                  <a:lnTo>
                    <a:pt x="33" y="197"/>
                  </a:lnTo>
                  <a:lnTo>
                    <a:pt x="33" y="196"/>
                  </a:lnTo>
                  <a:lnTo>
                    <a:pt x="34" y="194"/>
                  </a:lnTo>
                  <a:lnTo>
                    <a:pt x="35" y="193"/>
                  </a:lnTo>
                  <a:lnTo>
                    <a:pt x="35" y="192"/>
                  </a:lnTo>
                  <a:lnTo>
                    <a:pt x="35" y="190"/>
                  </a:lnTo>
                  <a:lnTo>
                    <a:pt x="35" y="190"/>
                  </a:lnTo>
                  <a:lnTo>
                    <a:pt x="35" y="189"/>
                  </a:lnTo>
                  <a:lnTo>
                    <a:pt x="32" y="17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9" y="148"/>
                  </a:lnTo>
                  <a:lnTo>
                    <a:pt x="39" y="142"/>
                  </a:lnTo>
                  <a:lnTo>
                    <a:pt x="43" y="141"/>
                  </a:lnTo>
                  <a:lnTo>
                    <a:pt x="43" y="142"/>
                  </a:lnTo>
                  <a:lnTo>
                    <a:pt x="43" y="142"/>
                  </a:lnTo>
                  <a:lnTo>
                    <a:pt x="43" y="144"/>
                  </a:lnTo>
                  <a:lnTo>
                    <a:pt x="43" y="145"/>
                  </a:lnTo>
                  <a:lnTo>
                    <a:pt x="43" y="148"/>
                  </a:lnTo>
                  <a:lnTo>
                    <a:pt x="43" y="150"/>
                  </a:lnTo>
                  <a:lnTo>
                    <a:pt x="44" y="152"/>
                  </a:lnTo>
                  <a:lnTo>
                    <a:pt x="44" y="155"/>
                  </a:lnTo>
                  <a:lnTo>
                    <a:pt x="45" y="158"/>
                  </a:lnTo>
                  <a:lnTo>
                    <a:pt x="45" y="161"/>
                  </a:lnTo>
                  <a:lnTo>
                    <a:pt x="46" y="164"/>
                  </a:lnTo>
                  <a:lnTo>
                    <a:pt x="46" y="167"/>
                  </a:lnTo>
                  <a:lnTo>
                    <a:pt x="47" y="169"/>
                  </a:lnTo>
                  <a:lnTo>
                    <a:pt x="48" y="172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4"/>
                  </a:lnTo>
                  <a:lnTo>
                    <a:pt x="48" y="176"/>
                  </a:lnTo>
                  <a:lnTo>
                    <a:pt x="48" y="179"/>
                  </a:lnTo>
                  <a:lnTo>
                    <a:pt x="48" y="183"/>
                  </a:lnTo>
                  <a:lnTo>
                    <a:pt x="48" y="186"/>
                  </a:lnTo>
                  <a:lnTo>
                    <a:pt x="49" y="189"/>
                  </a:lnTo>
                  <a:lnTo>
                    <a:pt x="49" y="192"/>
                  </a:lnTo>
                  <a:lnTo>
                    <a:pt x="51" y="193"/>
                  </a:lnTo>
                  <a:lnTo>
                    <a:pt x="53" y="193"/>
                  </a:lnTo>
                  <a:lnTo>
                    <a:pt x="54" y="193"/>
                  </a:lnTo>
                  <a:lnTo>
                    <a:pt x="56" y="193"/>
                  </a:lnTo>
                  <a:lnTo>
                    <a:pt x="57" y="192"/>
                  </a:lnTo>
                  <a:lnTo>
                    <a:pt x="59" y="192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91"/>
                  </a:lnTo>
                  <a:lnTo>
                    <a:pt x="60" y="187"/>
                  </a:lnTo>
                  <a:lnTo>
                    <a:pt x="60" y="186"/>
                  </a:lnTo>
                  <a:lnTo>
                    <a:pt x="59" y="185"/>
                  </a:lnTo>
                  <a:lnTo>
                    <a:pt x="58" y="183"/>
                  </a:lnTo>
                  <a:lnTo>
                    <a:pt x="57" y="181"/>
                  </a:lnTo>
                  <a:lnTo>
                    <a:pt x="56" y="178"/>
                  </a:lnTo>
                  <a:lnTo>
                    <a:pt x="56" y="175"/>
                  </a:lnTo>
                  <a:lnTo>
                    <a:pt x="55" y="172"/>
                  </a:lnTo>
                  <a:lnTo>
                    <a:pt x="55" y="169"/>
                  </a:lnTo>
                  <a:lnTo>
                    <a:pt x="55" y="166"/>
                  </a:lnTo>
                  <a:lnTo>
                    <a:pt x="55" y="160"/>
                  </a:lnTo>
                  <a:lnTo>
                    <a:pt x="56" y="154"/>
                  </a:lnTo>
                  <a:lnTo>
                    <a:pt x="56" y="147"/>
                  </a:lnTo>
                  <a:lnTo>
                    <a:pt x="56" y="141"/>
                  </a:lnTo>
                  <a:lnTo>
                    <a:pt x="57" y="136"/>
                  </a:lnTo>
                  <a:lnTo>
                    <a:pt x="57" y="132"/>
                  </a:lnTo>
                  <a:lnTo>
                    <a:pt x="58" y="131"/>
                  </a:lnTo>
                  <a:lnTo>
                    <a:pt x="58" y="131"/>
                  </a:lnTo>
                  <a:lnTo>
                    <a:pt x="58" y="131"/>
                  </a:lnTo>
                  <a:lnTo>
                    <a:pt x="59" y="130"/>
                  </a:lnTo>
                  <a:lnTo>
                    <a:pt x="59" y="129"/>
                  </a:lnTo>
                  <a:lnTo>
                    <a:pt x="60" y="128"/>
                  </a:lnTo>
                  <a:lnTo>
                    <a:pt x="60" y="126"/>
                  </a:lnTo>
                  <a:lnTo>
                    <a:pt x="61" y="123"/>
                  </a:lnTo>
                  <a:lnTo>
                    <a:pt x="61" y="120"/>
                  </a:lnTo>
                  <a:lnTo>
                    <a:pt x="61" y="119"/>
                  </a:lnTo>
                  <a:lnTo>
                    <a:pt x="61" y="115"/>
                  </a:lnTo>
                  <a:lnTo>
                    <a:pt x="61" y="111"/>
                  </a:lnTo>
                  <a:lnTo>
                    <a:pt x="61" y="105"/>
                  </a:lnTo>
                  <a:lnTo>
                    <a:pt x="61" y="99"/>
                  </a:lnTo>
                  <a:lnTo>
                    <a:pt x="61" y="94"/>
                  </a:lnTo>
                  <a:lnTo>
                    <a:pt x="61" y="90"/>
                  </a:lnTo>
                  <a:lnTo>
                    <a:pt x="61" y="88"/>
                  </a:lnTo>
                  <a:lnTo>
                    <a:pt x="62" y="87"/>
                  </a:lnTo>
                  <a:lnTo>
                    <a:pt x="63" y="85"/>
                  </a:lnTo>
                  <a:lnTo>
                    <a:pt x="63" y="84"/>
                  </a:lnTo>
                  <a:lnTo>
                    <a:pt x="64" y="83"/>
                  </a:lnTo>
                  <a:lnTo>
                    <a:pt x="64" y="81"/>
                  </a:lnTo>
                  <a:lnTo>
                    <a:pt x="63" y="79"/>
                  </a:lnTo>
                  <a:lnTo>
                    <a:pt x="63" y="77"/>
                  </a:lnTo>
                  <a:lnTo>
                    <a:pt x="61" y="75"/>
                  </a:lnTo>
                  <a:lnTo>
                    <a:pt x="60" y="72"/>
                  </a:lnTo>
                  <a:lnTo>
                    <a:pt x="60" y="69"/>
                  </a:lnTo>
                  <a:lnTo>
                    <a:pt x="60" y="66"/>
                  </a:lnTo>
                  <a:lnTo>
                    <a:pt x="61" y="63"/>
                  </a:lnTo>
                  <a:lnTo>
                    <a:pt x="62" y="58"/>
                  </a:lnTo>
                  <a:lnTo>
                    <a:pt x="62" y="52"/>
                  </a:lnTo>
                  <a:lnTo>
                    <a:pt x="60" y="44"/>
                  </a:lnTo>
                  <a:lnTo>
                    <a:pt x="57" y="33"/>
                  </a:lnTo>
                  <a:lnTo>
                    <a:pt x="56" y="31"/>
                  </a:lnTo>
                  <a:lnTo>
                    <a:pt x="56" y="30"/>
                  </a:lnTo>
                  <a:lnTo>
                    <a:pt x="55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2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0" y="30"/>
                  </a:lnTo>
                  <a:lnTo>
                    <a:pt x="49" y="29"/>
                  </a:lnTo>
                  <a:lnTo>
                    <a:pt x="48" y="29"/>
                  </a:lnTo>
                  <a:lnTo>
                    <a:pt x="47" y="29"/>
                  </a:lnTo>
                  <a:lnTo>
                    <a:pt x="46" y="2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7" y="26"/>
                  </a:lnTo>
                  <a:lnTo>
                    <a:pt x="47" y="25"/>
                  </a:lnTo>
                  <a:lnTo>
                    <a:pt x="48" y="24"/>
                  </a:lnTo>
                  <a:lnTo>
                    <a:pt x="49" y="23"/>
                  </a:lnTo>
                  <a:lnTo>
                    <a:pt x="49" y="22"/>
                  </a:lnTo>
                  <a:lnTo>
                    <a:pt x="50" y="21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8" y="19"/>
                  </a:lnTo>
                  <a:lnTo>
                    <a:pt x="47" y="19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8" y="14"/>
                  </a:lnTo>
                  <a:lnTo>
                    <a:pt x="49" y="11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48" y="5"/>
                  </a:lnTo>
                  <a:lnTo>
                    <a:pt x="48" y="5"/>
                  </a:lnTo>
                  <a:lnTo>
                    <a:pt x="48" y="5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2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2" y="2"/>
                  </a:lnTo>
                  <a:lnTo>
                    <a:pt x="31" y="3"/>
                  </a:lnTo>
                  <a:lnTo>
                    <a:pt x="27" y="7"/>
                  </a:lnTo>
                  <a:lnTo>
                    <a:pt x="24" y="10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4" y="17"/>
                  </a:lnTo>
                  <a:lnTo>
                    <a:pt x="25" y="19"/>
                  </a:lnTo>
                  <a:lnTo>
                    <a:pt x="25" y="21"/>
                  </a:lnTo>
                  <a:lnTo>
                    <a:pt x="25" y="23"/>
                  </a:lnTo>
                  <a:lnTo>
                    <a:pt x="24" y="25"/>
                  </a:lnTo>
                  <a:lnTo>
                    <a:pt x="24" y="27"/>
                  </a:lnTo>
                  <a:lnTo>
                    <a:pt x="23" y="28"/>
                  </a:lnTo>
                  <a:lnTo>
                    <a:pt x="22" y="29"/>
                  </a:lnTo>
                  <a:lnTo>
                    <a:pt x="21" y="29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3" y="35"/>
                  </a:lnTo>
                  <a:lnTo>
                    <a:pt x="22" y="37"/>
                  </a:lnTo>
                  <a:lnTo>
                    <a:pt x="19" y="39"/>
                  </a:lnTo>
                  <a:lnTo>
                    <a:pt x="16" y="42"/>
                  </a:lnTo>
                  <a:lnTo>
                    <a:pt x="14" y="45"/>
                  </a:lnTo>
                  <a:lnTo>
                    <a:pt x="13" y="49"/>
                  </a:lnTo>
                  <a:lnTo>
                    <a:pt x="11" y="54"/>
                  </a:lnTo>
                  <a:lnTo>
                    <a:pt x="10" y="60"/>
                  </a:lnTo>
                  <a:lnTo>
                    <a:pt x="10" y="65"/>
                  </a:lnTo>
                  <a:lnTo>
                    <a:pt x="9" y="70"/>
                  </a:lnTo>
                  <a:lnTo>
                    <a:pt x="9" y="74"/>
                  </a:lnTo>
                  <a:lnTo>
                    <a:pt x="9" y="76"/>
                  </a:lnTo>
                  <a:lnTo>
                    <a:pt x="9" y="77"/>
                  </a:lnTo>
                  <a:lnTo>
                    <a:pt x="10" y="79"/>
                  </a:lnTo>
                  <a:lnTo>
                    <a:pt x="10" y="81"/>
                  </a:lnTo>
                  <a:lnTo>
                    <a:pt x="11" y="84"/>
                  </a:lnTo>
                  <a:lnTo>
                    <a:pt x="12" y="88"/>
                  </a:lnTo>
                  <a:lnTo>
                    <a:pt x="13" y="91"/>
                  </a:lnTo>
                  <a:lnTo>
                    <a:pt x="14" y="93"/>
                  </a:lnTo>
                  <a:lnTo>
                    <a:pt x="15" y="94"/>
                  </a:lnTo>
                  <a:lnTo>
                    <a:pt x="13" y="104"/>
                  </a:lnTo>
                  <a:lnTo>
                    <a:pt x="12" y="105"/>
                  </a:lnTo>
                  <a:lnTo>
                    <a:pt x="12" y="105"/>
                  </a:lnTo>
                  <a:lnTo>
                    <a:pt x="11" y="106"/>
                  </a:lnTo>
                  <a:lnTo>
                    <a:pt x="11" y="107"/>
                  </a:lnTo>
                  <a:lnTo>
                    <a:pt x="10" y="108"/>
                  </a:lnTo>
                  <a:lnTo>
                    <a:pt x="10" y="109"/>
                  </a:lnTo>
                  <a:lnTo>
                    <a:pt x="10" y="109"/>
                  </a:lnTo>
                  <a:lnTo>
                    <a:pt x="10" y="110"/>
                  </a:lnTo>
                  <a:lnTo>
                    <a:pt x="0" y="113"/>
                  </a:lnTo>
                  <a:lnTo>
                    <a:pt x="0" y="154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18" name="Freeform 518"/>
            <p:cNvSpPr>
              <a:spLocks/>
            </p:cNvSpPr>
            <p:nvPr/>
          </p:nvSpPr>
          <p:spPr bwMode="auto">
            <a:xfrm>
              <a:off x="3535" y="2354"/>
              <a:ext cx="60" cy="202"/>
            </a:xfrm>
            <a:custGeom>
              <a:avLst/>
              <a:gdLst/>
              <a:ahLst/>
              <a:cxnLst>
                <a:cxn ang="0">
                  <a:pos x="19" y="154"/>
                </a:cxn>
                <a:cxn ang="0">
                  <a:pos x="19" y="159"/>
                </a:cxn>
                <a:cxn ang="0">
                  <a:pos x="19" y="166"/>
                </a:cxn>
                <a:cxn ang="0">
                  <a:pos x="22" y="178"/>
                </a:cxn>
                <a:cxn ang="0">
                  <a:pos x="20" y="198"/>
                </a:cxn>
                <a:cxn ang="0">
                  <a:pos x="23" y="200"/>
                </a:cxn>
                <a:cxn ang="0">
                  <a:pos x="27" y="199"/>
                </a:cxn>
                <a:cxn ang="0">
                  <a:pos x="30" y="194"/>
                </a:cxn>
                <a:cxn ang="0">
                  <a:pos x="30" y="190"/>
                </a:cxn>
                <a:cxn ang="0">
                  <a:pos x="34" y="148"/>
                </a:cxn>
                <a:cxn ang="0">
                  <a:pos x="38" y="143"/>
                </a:cxn>
                <a:cxn ang="0">
                  <a:pos x="39" y="151"/>
                </a:cxn>
                <a:cxn ang="0">
                  <a:pos x="40" y="162"/>
                </a:cxn>
                <a:cxn ang="0">
                  <a:pos x="43" y="172"/>
                </a:cxn>
                <a:cxn ang="0">
                  <a:pos x="43" y="177"/>
                </a:cxn>
                <a:cxn ang="0">
                  <a:pos x="44" y="190"/>
                </a:cxn>
                <a:cxn ang="0">
                  <a:pos x="49" y="194"/>
                </a:cxn>
                <a:cxn ang="0">
                  <a:pos x="55" y="192"/>
                </a:cxn>
                <a:cxn ang="0">
                  <a:pos x="55" y="187"/>
                </a:cxn>
                <a:cxn ang="0">
                  <a:pos x="51" y="179"/>
                </a:cxn>
                <a:cxn ang="0">
                  <a:pos x="50" y="166"/>
                </a:cxn>
                <a:cxn ang="0">
                  <a:pos x="52" y="142"/>
                </a:cxn>
                <a:cxn ang="0">
                  <a:pos x="53" y="132"/>
                </a:cxn>
                <a:cxn ang="0">
                  <a:pos x="55" y="128"/>
                </a:cxn>
                <a:cxn ang="0">
                  <a:pos x="56" y="119"/>
                </a:cxn>
                <a:cxn ang="0">
                  <a:pos x="56" y="100"/>
                </a:cxn>
                <a:cxn ang="0">
                  <a:pos x="57" y="87"/>
                </a:cxn>
                <a:cxn ang="0">
                  <a:pos x="59" y="81"/>
                </a:cxn>
                <a:cxn ang="0">
                  <a:pos x="55" y="73"/>
                </a:cxn>
                <a:cxn ang="0">
                  <a:pos x="57" y="58"/>
                </a:cxn>
                <a:cxn ang="0">
                  <a:pos x="52" y="31"/>
                </a:cxn>
                <a:cxn ang="0">
                  <a:pos x="48" y="30"/>
                </a:cxn>
                <a:cxn ang="0">
                  <a:pos x="46" y="30"/>
                </a:cxn>
                <a:cxn ang="0">
                  <a:pos x="42" y="29"/>
                </a:cxn>
                <a:cxn ang="0">
                  <a:pos x="42" y="27"/>
                </a:cxn>
                <a:cxn ang="0">
                  <a:pos x="44" y="23"/>
                </a:cxn>
                <a:cxn ang="0">
                  <a:pos x="45" y="20"/>
                </a:cxn>
                <a:cxn ang="0">
                  <a:pos x="43" y="19"/>
                </a:cxn>
                <a:cxn ang="0">
                  <a:pos x="43" y="14"/>
                </a:cxn>
                <a:cxn ang="0">
                  <a:pos x="44" y="7"/>
                </a:cxn>
                <a:cxn ang="0">
                  <a:pos x="43" y="5"/>
                </a:cxn>
                <a:cxn ang="0">
                  <a:pos x="43" y="3"/>
                </a:cxn>
                <a:cxn ang="0">
                  <a:pos x="42" y="0"/>
                </a:cxn>
                <a:cxn ang="0">
                  <a:pos x="33" y="0"/>
                </a:cxn>
                <a:cxn ang="0">
                  <a:pos x="22" y="7"/>
                </a:cxn>
                <a:cxn ang="0">
                  <a:pos x="19" y="17"/>
                </a:cxn>
                <a:cxn ang="0">
                  <a:pos x="20" y="25"/>
                </a:cxn>
                <a:cxn ang="0">
                  <a:pos x="17" y="29"/>
                </a:cxn>
                <a:cxn ang="0">
                  <a:pos x="19" y="34"/>
                </a:cxn>
                <a:cxn ang="0">
                  <a:pos x="19" y="35"/>
                </a:cxn>
                <a:cxn ang="0">
                  <a:pos x="11" y="42"/>
                </a:cxn>
                <a:cxn ang="0">
                  <a:pos x="6" y="60"/>
                </a:cxn>
                <a:cxn ang="0">
                  <a:pos x="4" y="76"/>
                </a:cxn>
                <a:cxn ang="0">
                  <a:pos x="7" y="85"/>
                </a:cxn>
                <a:cxn ang="0">
                  <a:pos x="10" y="95"/>
                </a:cxn>
                <a:cxn ang="0">
                  <a:pos x="7" y="107"/>
                </a:cxn>
                <a:cxn ang="0">
                  <a:pos x="6" y="110"/>
                </a:cxn>
              </a:cxnLst>
              <a:rect l="0" t="0" r="r" b="b"/>
              <a:pathLst>
                <a:path w="60" h="202">
                  <a:moveTo>
                    <a:pt x="0" y="152"/>
                  </a:moveTo>
                  <a:lnTo>
                    <a:pt x="19" y="152"/>
                  </a:lnTo>
                  <a:lnTo>
                    <a:pt x="19" y="153"/>
                  </a:lnTo>
                  <a:lnTo>
                    <a:pt x="19" y="154"/>
                  </a:lnTo>
                  <a:lnTo>
                    <a:pt x="19" y="155"/>
                  </a:lnTo>
                  <a:lnTo>
                    <a:pt x="19" y="157"/>
                  </a:lnTo>
                  <a:lnTo>
                    <a:pt x="19" y="158"/>
                  </a:lnTo>
                  <a:lnTo>
                    <a:pt x="19" y="159"/>
                  </a:lnTo>
                  <a:lnTo>
                    <a:pt x="18" y="160"/>
                  </a:lnTo>
                  <a:lnTo>
                    <a:pt x="18" y="161"/>
                  </a:lnTo>
                  <a:lnTo>
                    <a:pt x="18" y="163"/>
                  </a:lnTo>
                  <a:lnTo>
                    <a:pt x="19" y="166"/>
                  </a:lnTo>
                  <a:lnTo>
                    <a:pt x="19" y="169"/>
                  </a:lnTo>
                  <a:lnTo>
                    <a:pt x="20" y="173"/>
                  </a:lnTo>
                  <a:lnTo>
                    <a:pt x="21" y="176"/>
                  </a:lnTo>
                  <a:lnTo>
                    <a:pt x="22" y="178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19" y="188"/>
                  </a:lnTo>
                  <a:lnTo>
                    <a:pt x="20" y="198"/>
                  </a:lnTo>
                  <a:lnTo>
                    <a:pt x="20" y="199"/>
                  </a:lnTo>
                  <a:lnTo>
                    <a:pt x="21" y="199"/>
                  </a:lnTo>
                  <a:lnTo>
                    <a:pt x="22" y="200"/>
                  </a:lnTo>
                  <a:lnTo>
                    <a:pt x="23" y="200"/>
                  </a:lnTo>
                  <a:lnTo>
                    <a:pt x="24" y="200"/>
                  </a:lnTo>
                  <a:lnTo>
                    <a:pt x="25" y="201"/>
                  </a:lnTo>
                  <a:lnTo>
                    <a:pt x="26" y="200"/>
                  </a:lnTo>
                  <a:lnTo>
                    <a:pt x="27" y="199"/>
                  </a:lnTo>
                  <a:lnTo>
                    <a:pt x="28" y="198"/>
                  </a:lnTo>
                  <a:lnTo>
                    <a:pt x="29" y="197"/>
                  </a:lnTo>
                  <a:lnTo>
                    <a:pt x="29" y="195"/>
                  </a:lnTo>
                  <a:lnTo>
                    <a:pt x="30" y="194"/>
                  </a:lnTo>
                  <a:lnTo>
                    <a:pt x="30" y="193"/>
                  </a:lnTo>
                  <a:lnTo>
                    <a:pt x="30" y="191"/>
                  </a:lnTo>
                  <a:lnTo>
                    <a:pt x="30" y="191"/>
                  </a:lnTo>
                  <a:lnTo>
                    <a:pt x="30" y="190"/>
                  </a:lnTo>
                  <a:lnTo>
                    <a:pt x="28" y="178"/>
                  </a:lnTo>
                  <a:lnTo>
                    <a:pt x="32" y="149"/>
                  </a:lnTo>
                  <a:lnTo>
                    <a:pt x="32" y="149"/>
                  </a:lnTo>
                  <a:lnTo>
                    <a:pt x="34" y="148"/>
                  </a:lnTo>
                  <a:lnTo>
                    <a:pt x="34" y="143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3"/>
                  </a:lnTo>
                  <a:lnTo>
                    <a:pt x="38" y="144"/>
                  </a:lnTo>
                  <a:lnTo>
                    <a:pt x="38" y="146"/>
                  </a:lnTo>
                  <a:lnTo>
                    <a:pt x="39" y="148"/>
                  </a:lnTo>
                  <a:lnTo>
                    <a:pt x="39" y="151"/>
                  </a:lnTo>
                  <a:lnTo>
                    <a:pt x="39" y="153"/>
                  </a:lnTo>
                  <a:lnTo>
                    <a:pt x="39" y="155"/>
                  </a:lnTo>
                  <a:lnTo>
                    <a:pt x="40" y="158"/>
                  </a:lnTo>
                  <a:lnTo>
                    <a:pt x="40" y="162"/>
                  </a:lnTo>
                  <a:lnTo>
                    <a:pt x="41" y="165"/>
                  </a:lnTo>
                  <a:lnTo>
                    <a:pt x="42" y="168"/>
                  </a:lnTo>
                  <a:lnTo>
                    <a:pt x="42" y="170"/>
                  </a:lnTo>
                  <a:lnTo>
                    <a:pt x="43" y="172"/>
                  </a:lnTo>
                  <a:lnTo>
                    <a:pt x="43" y="174"/>
                  </a:lnTo>
                  <a:lnTo>
                    <a:pt x="43" y="174"/>
                  </a:lnTo>
                  <a:lnTo>
                    <a:pt x="43" y="175"/>
                  </a:lnTo>
                  <a:lnTo>
                    <a:pt x="43" y="177"/>
                  </a:lnTo>
                  <a:lnTo>
                    <a:pt x="43" y="180"/>
                  </a:lnTo>
                  <a:lnTo>
                    <a:pt x="43" y="184"/>
                  </a:lnTo>
                  <a:lnTo>
                    <a:pt x="43" y="187"/>
                  </a:lnTo>
                  <a:lnTo>
                    <a:pt x="44" y="190"/>
                  </a:lnTo>
                  <a:lnTo>
                    <a:pt x="45" y="193"/>
                  </a:lnTo>
                  <a:lnTo>
                    <a:pt x="46" y="194"/>
                  </a:lnTo>
                  <a:lnTo>
                    <a:pt x="48" y="194"/>
                  </a:lnTo>
                  <a:lnTo>
                    <a:pt x="49" y="194"/>
                  </a:lnTo>
                  <a:lnTo>
                    <a:pt x="51" y="193"/>
                  </a:lnTo>
                  <a:lnTo>
                    <a:pt x="52" y="193"/>
                  </a:lnTo>
                  <a:lnTo>
                    <a:pt x="54" y="193"/>
                  </a:lnTo>
                  <a:lnTo>
                    <a:pt x="55" y="192"/>
                  </a:lnTo>
                  <a:lnTo>
                    <a:pt x="55" y="192"/>
                  </a:lnTo>
                  <a:lnTo>
                    <a:pt x="55" y="192"/>
                  </a:lnTo>
                  <a:lnTo>
                    <a:pt x="55" y="188"/>
                  </a:lnTo>
                  <a:lnTo>
                    <a:pt x="55" y="187"/>
                  </a:lnTo>
                  <a:lnTo>
                    <a:pt x="54" y="186"/>
                  </a:lnTo>
                  <a:lnTo>
                    <a:pt x="53" y="184"/>
                  </a:lnTo>
                  <a:lnTo>
                    <a:pt x="52" y="182"/>
                  </a:lnTo>
                  <a:lnTo>
                    <a:pt x="51" y="179"/>
                  </a:lnTo>
                  <a:lnTo>
                    <a:pt x="50" y="176"/>
                  </a:lnTo>
                  <a:lnTo>
                    <a:pt x="50" y="173"/>
                  </a:lnTo>
                  <a:lnTo>
                    <a:pt x="50" y="170"/>
                  </a:lnTo>
                  <a:lnTo>
                    <a:pt x="50" y="166"/>
                  </a:lnTo>
                  <a:lnTo>
                    <a:pt x="50" y="161"/>
                  </a:lnTo>
                  <a:lnTo>
                    <a:pt x="51" y="155"/>
                  </a:lnTo>
                  <a:lnTo>
                    <a:pt x="51" y="148"/>
                  </a:lnTo>
                  <a:lnTo>
                    <a:pt x="52" y="142"/>
                  </a:lnTo>
                  <a:lnTo>
                    <a:pt x="52" y="137"/>
                  </a:lnTo>
                  <a:lnTo>
                    <a:pt x="52" y="133"/>
                  </a:lnTo>
                  <a:lnTo>
                    <a:pt x="53" y="132"/>
                  </a:lnTo>
                  <a:lnTo>
                    <a:pt x="53" y="132"/>
                  </a:lnTo>
                  <a:lnTo>
                    <a:pt x="53" y="131"/>
                  </a:lnTo>
                  <a:lnTo>
                    <a:pt x="54" y="131"/>
                  </a:lnTo>
                  <a:lnTo>
                    <a:pt x="54" y="130"/>
                  </a:lnTo>
                  <a:lnTo>
                    <a:pt x="55" y="128"/>
                  </a:lnTo>
                  <a:lnTo>
                    <a:pt x="55" y="126"/>
                  </a:lnTo>
                  <a:lnTo>
                    <a:pt x="56" y="124"/>
                  </a:lnTo>
                  <a:lnTo>
                    <a:pt x="56" y="121"/>
                  </a:lnTo>
                  <a:lnTo>
                    <a:pt x="56" y="119"/>
                  </a:lnTo>
                  <a:lnTo>
                    <a:pt x="56" y="116"/>
                  </a:lnTo>
                  <a:lnTo>
                    <a:pt x="56" y="111"/>
                  </a:lnTo>
                  <a:lnTo>
                    <a:pt x="56" y="105"/>
                  </a:lnTo>
                  <a:lnTo>
                    <a:pt x="56" y="100"/>
                  </a:lnTo>
                  <a:lnTo>
                    <a:pt x="56" y="95"/>
                  </a:lnTo>
                  <a:lnTo>
                    <a:pt x="56" y="91"/>
                  </a:lnTo>
                  <a:lnTo>
                    <a:pt x="56" y="88"/>
                  </a:lnTo>
                  <a:lnTo>
                    <a:pt x="57" y="87"/>
                  </a:lnTo>
                  <a:lnTo>
                    <a:pt x="58" y="86"/>
                  </a:lnTo>
                  <a:lnTo>
                    <a:pt x="58" y="84"/>
                  </a:lnTo>
                  <a:lnTo>
                    <a:pt x="59" y="83"/>
                  </a:lnTo>
                  <a:lnTo>
                    <a:pt x="59" y="81"/>
                  </a:lnTo>
                  <a:lnTo>
                    <a:pt x="58" y="80"/>
                  </a:lnTo>
                  <a:lnTo>
                    <a:pt x="58" y="78"/>
                  </a:lnTo>
                  <a:lnTo>
                    <a:pt x="56" y="76"/>
                  </a:lnTo>
                  <a:lnTo>
                    <a:pt x="55" y="73"/>
                  </a:lnTo>
                  <a:lnTo>
                    <a:pt x="55" y="70"/>
                  </a:lnTo>
                  <a:lnTo>
                    <a:pt x="55" y="67"/>
                  </a:lnTo>
                  <a:lnTo>
                    <a:pt x="56" y="63"/>
                  </a:lnTo>
                  <a:lnTo>
                    <a:pt x="57" y="58"/>
                  </a:lnTo>
                  <a:lnTo>
                    <a:pt x="57" y="52"/>
                  </a:lnTo>
                  <a:lnTo>
                    <a:pt x="55" y="44"/>
                  </a:lnTo>
                  <a:lnTo>
                    <a:pt x="52" y="33"/>
                  </a:lnTo>
                  <a:lnTo>
                    <a:pt x="52" y="31"/>
                  </a:lnTo>
                  <a:lnTo>
                    <a:pt x="51" y="31"/>
                  </a:lnTo>
                  <a:lnTo>
                    <a:pt x="50" y="30"/>
                  </a:lnTo>
                  <a:lnTo>
                    <a:pt x="49" y="30"/>
                  </a:lnTo>
                  <a:lnTo>
                    <a:pt x="48" y="30"/>
                  </a:lnTo>
                  <a:lnTo>
                    <a:pt x="47" y="3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5" y="30"/>
                  </a:lnTo>
                  <a:lnTo>
                    <a:pt x="44" y="30"/>
                  </a:lnTo>
                  <a:lnTo>
                    <a:pt x="43" y="29"/>
                  </a:lnTo>
                  <a:lnTo>
                    <a:pt x="42" y="29"/>
                  </a:lnTo>
                  <a:lnTo>
                    <a:pt x="42" y="28"/>
                  </a:lnTo>
                  <a:lnTo>
                    <a:pt x="41" y="28"/>
                  </a:lnTo>
                  <a:lnTo>
                    <a:pt x="41" y="27"/>
                  </a:lnTo>
                  <a:lnTo>
                    <a:pt x="42" y="27"/>
                  </a:lnTo>
                  <a:lnTo>
                    <a:pt x="42" y="26"/>
                  </a:lnTo>
                  <a:lnTo>
                    <a:pt x="42" y="25"/>
                  </a:lnTo>
                  <a:lnTo>
                    <a:pt x="43" y="24"/>
                  </a:lnTo>
                  <a:lnTo>
                    <a:pt x="44" y="23"/>
                  </a:lnTo>
                  <a:lnTo>
                    <a:pt x="45" y="22"/>
                  </a:lnTo>
                  <a:lnTo>
                    <a:pt x="45" y="21"/>
                  </a:lnTo>
                  <a:lnTo>
                    <a:pt x="45" y="21"/>
                  </a:lnTo>
                  <a:lnTo>
                    <a:pt x="45" y="20"/>
                  </a:lnTo>
                  <a:lnTo>
                    <a:pt x="45" y="19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3" y="19"/>
                  </a:lnTo>
                  <a:lnTo>
                    <a:pt x="42" y="19"/>
                  </a:lnTo>
                  <a:lnTo>
                    <a:pt x="42" y="18"/>
                  </a:lnTo>
                  <a:lnTo>
                    <a:pt x="42" y="17"/>
                  </a:lnTo>
                  <a:lnTo>
                    <a:pt x="43" y="14"/>
                  </a:lnTo>
                  <a:lnTo>
                    <a:pt x="44" y="11"/>
                  </a:lnTo>
                  <a:lnTo>
                    <a:pt x="44" y="9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6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3" y="4"/>
                  </a:lnTo>
                  <a:lnTo>
                    <a:pt x="43" y="3"/>
                  </a:lnTo>
                  <a:lnTo>
                    <a:pt x="43" y="3"/>
                  </a:lnTo>
                  <a:lnTo>
                    <a:pt x="43" y="2"/>
                  </a:lnTo>
                  <a:lnTo>
                    <a:pt x="43" y="1"/>
                  </a:lnTo>
                  <a:lnTo>
                    <a:pt x="43" y="1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30" y="1"/>
                  </a:lnTo>
                  <a:lnTo>
                    <a:pt x="28" y="2"/>
                  </a:lnTo>
                  <a:lnTo>
                    <a:pt x="26" y="3"/>
                  </a:lnTo>
                  <a:lnTo>
                    <a:pt x="22" y="7"/>
                  </a:lnTo>
                  <a:lnTo>
                    <a:pt x="19" y="10"/>
                  </a:lnTo>
                  <a:lnTo>
                    <a:pt x="19" y="13"/>
                  </a:lnTo>
                  <a:lnTo>
                    <a:pt x="19" y="15"/>
                  </a:lnTo>
                  <a:lnTo>
                    <a:pt x="19" y="17"/>
                  </a:lnTo>
                  <a:lnTo>
                    <a:pt x="20" y="19"/>
                  </a:lnTo>
                  <a:lnTo>
                    <a:pt x="21" y="21"/>
                  </a:lnTo>
                  <a:lnTo>
                    <a:pt x="21" y="23"/>
                  </a:lnTo>
                  <a:lnTo>
                    <a:pt x="20" y="25"/>
                  </a:lnTo>
                  <a:lnTo>
                    <a:pt x="19" y="27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7" y="29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9" y="35"/>
                  </a:lnTo>
                  <a:lnTo>
                    <a:pt x="19" y="35"/>
                  </a:lnTo>
                  <a:lnTo>
                    <a:pt x="17" y="37"/>
                  </a:lnTo>
                  <a:lnTo>
                    <a:pt x="15" y="39"/>
                  </a:lnTo>
                  <a:lnTo>
                    <a:pt x="11" y="42"/>
                  </a:lnTo>
                  <a:lnTo>
                    <a:pt x="9" y="45"/>
                  </a:lnTo>
                  <a:lnTo>
                    <a:pt x="8" y="49"/>
                  </a:lnTo>
                  <a:lnTo>
                    <a:pt x="7" y="54"/>
                  </a:lnTo>
                  <a:lnTo>
                    <a:pt x="6" y="60"/>
                  </a:lnTo>
                  <a:lnTo>
                    <a:pt x="5" y="66"/>
                  </a:lnTo>
                  <a:lnTo>
                    <a:pt x="5" y="70"/>
                  </a:lnTo>
                  <a:lnTo>
                    <a:pt x="4" y="74"/>
                  </a:lnTo>
                  <a:lnTo>
                    <a:pt x="4" y="76"/>
                  </a:lnTo>
                  <a:lnTo>
                    <a:pt x="5" y="77"/>
                  </a:lnTo>
                  <a:lnTo>
                    <a:pt x="5" y="79"/>
                  </a:lnTo>
                  <a:lnTo>
                    <a:pt x="6" y="82"/>
                  </a:lnTo>
                  <a:lnTo>
                    <a:pt x="7" y="85"/>
                  </a:lnTo>
                  <a:lnTo>
                    <a:pt x="8" y="88"/>
                  </a:lnTo>
                  <a:lnTo>
                    <a:pt x="9" y="91"/>
                  </a:lnTo>
                  <a:lnTo>
                    <a:pt x="9" y="93"/>
                  </a:lnTo>
                  <a:lnTo>
                    <a:pt x="10" y="95"/>
                  </a:lnTo>
                  <a:lnTo>
                    <a:pt x="9" y="104"/>
                  </a:lnTo>
                  <a:lnTo>
                    <a:pt x="8" y="105"/>
                  </a:lnTo>
                  <a:lnTo>
                    <a:pt x="7" y="106"/>
                  </a:lnTo>
                  <a:lnTo>
                    <a:pt x="7" y="107"/>
                  </a:lnTo>
                  <a:lnTo>
                    <a:pt x="6" y="108"/>
                  </a:lnTo>
                  <a:lnTo>
                    <a:pt x="6" y="109"/>
                  </a:lnTo>
                  <a:lnTo>
                    <a:pt x="6" y="109"/>
                  </a:lnTo>
                  <a:lnTo>
                    <a:pt x="6" y="110"/>
                  </a:lnTo>
                  <a:lnTo>
                    <a:pt x="6" y="111"/>
                  </a:lnTo>
                  <a:lnTo>
                    <a:pt x="0" y="113"/>
                  </a:lnTo>
                  <a:lnTo>
                    <a:pt x="0" y="152"/>
                  </a:lnTo>
                </a:path>
              </a:pathLst>
            </a:custGeom>
            <a:solidFill>
              <a:srgbClr val="60C9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19" name="Freeform 519"/>
            <p:cNvSpPr>
              <a:spLocks/>
            </p:cNvSpPr>
            <p:nvPr/>
          </p:nvSpPr>
          <p:spPr bwMode="auto">
            <a:xfrm>
              <a:off x="3375" y="2452"/>
              <a:ext cx="241" cy="181"/>
            </a:xfrm>
            <a:custGeom>
              <a:avLst/>
              <a:gdLst/>
              <a:ahLst/>
              <a:cxnLst>
                <a:cxn ang="0">
                  <a:pos x="209" y="124"/>
                </a:cxn>
                <a:cxn ang="0">
                  <a:pos x="240" y="0"/>
                </a:cxn>
                <a:cxn ang="0">
                  <a:pos x="30" y="55"/>
                </a:cxn>
                <a:cxn ang="0">
                  <a:pos x="0" y="180"/>
                </a:cxn>
                <a:cxn ang="0">
                  <a:pos x="209" y="124"/>
                </a:cxn>
              </a:cxnLst>
              <a:rect l="0" t="0" r="r" b="b"/>
              <a:pathLst>
                <a:path w="241" h="181">
                  <a:moveTo>
                    <a:pt x="209" y="124"/>
                  </a:moveTo>
                  <a:lnTo>
                    <a:pt x="240" y="0"/>
                  </a:lnTo>
                  <a:lnTo>
                    <a:pt x="30" y="55"/>
                  </a:lnTo>
                  <a:lnTo>
                    <a:pt x="0" y="180"/>
                  </a:lnTo>
                  <a:lnTo>
                    <a:pt x="209" y="124"/>
                  </a:lnTo>
                </a:path>
              </a:pathLst>
            </a:custGeom>
            <a:solidFill>
              <a:srgbClr val="F6E4B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35720" name="Rectangle 520"/>
          <p:cNvSpPr>
            <a:spLocks noChangeArrowheads="1"/>
          </p:cNvSpPr>
          <p:nvPr/>
        </p:nvSpPr>
        <p:spPr bwMode="auto">
          <a:xfrm>
            <a:off x="6781800" y="4911824"/>
            <a:ext cx="79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聯絡人</a:t>
            </a:r>
          </a:p>
        </p:txBody>
      </p:sp>
      <p:grpSp>
        <p:nvGrpSpPr>
          <p:cNvPr id="21" name="Group 521"/>
          <p:cNvGrpSpPr>
            <a:grpSpLocks/>
          </p:cNvGrpSpPr>
          <p:nvPr/>
        </p:nvGrpSpPr>
        <p:grpSpPr bwMode="auto">
          <a:xfrm>
            <a:off x="6904038" y="4340324"/>
            <a:ext cx="527050" cy="571500"/>
            <a:chOff x="4066" y="2347"/>
            <a:chExt cx="332" cy="429"/>
          </a:xfrm>
        </p:grpSpPr>
        <p:sp>
          <p:nvSpPr>
            <p:cNvPr id="435722" name="Freeform 522"/>
            <p:cNvSpPr>
              <a:spLocks/>
            </p:cNvSpPr>
            <p:nvPr/>
          </p:nvSpPr>
          <p:spPr bwMode="auto">
            <a:xfrm>
              <a:off x="4295" y="2576"/>
              <a:ext cx="103" cy="129"/>
            </a:xfrm>
            <a:custGeom>
              <a:avLst/>
              <a:gdLst/>
              <a:ahLst/>
              <a:cxnLst>
                <a:cxn ang="0">
                  <a:pos x="72" y="127"/>
                </a:cxn>
                <a:cxn ang="0">
                  <a:pos x="70" y="125"/>
                </a:cxn>
                <a:cxn ang="0">
                  <a:pos x="63" y="121"/>
                </a:cxn>
                <a:cxn ang="0">
                  <a:pos x="51" y="116"/>
                </a:cxn>
                <a:cxn ang="0">
                  <a:pos x="37" y="110"/>
                </a:cxn>
                <a:cxn ang="0">
                  <a:pos x="23" y="103"/>
                </a:cxn>
                <a:cxn ang="0">
                  <a:pos x="11" y="98"/>
                </a:cxn>
                <a:cxn ang="0">
                  <a:pos x="2" y="93"/>
                </a:cxn>
                <a:cxn ang="0">
                  <a:pos x="0" y="90"/>
                </a:cxn>
                <a:cxn ang="0">
                  <a:pos x="0" y="84"/>
                </a:cxn>
                <a:cxn ang="0">
                  <a:pos x="3" y="73"/>
                </a:cxn>
                <a:cxn ang="0">
                  <a:pos x="6" y="58"/>
                </a:cxn>
                <a:cxn ang="0">
                  <a:pos x="10" y="42"/>
                </a:cxn>
                <a:cxn ang="0">
                  <a:pos x="14" y="26"/>
                </a:cxn>
                <a:cxn ang="0">
                  <a:pos x="17" y="12"/>
                </a:cxn>
                <a:cxn ang="0">
                  <a:pos x="20" y="3"/>
                </a:cxn>
                <a:cxn ang="0">
                  <a:pos x="21" y="0"/>
                </a:cxn>
                <a:cxn ang="0">
                  <a:pos x="21" y="4"/>
                </a:cxn>
                <a:cxn ang="0">
                  <a:pos x="21" y="14"/>
                </a:cxn>
                <a:cxn ang="0">
                  <a:pos x="20" y="26"/>
                </a:cxn>
                <a:cxn ang="0">
                  <a:pos x="18" y="42"/>
                </a:cxn>
                <a:cxn ang="0">
                  <a:pos x="16" y="57"/>
                </a:cxn>
                <a:cxn ang="0">
                  <a:pos x="15" y="70"/>
                </a:cxn>
                <a:cxn ang="0">
                  <a:pos x="14" y="81"/>
                </a:cxn>
                <a:cxn ang="0">
                  <a:pos x="14" y="86"/>
                </a:cxn>
                <a:cxn ang="0">
                  <a:pos x="19" y="91"/>
                </a:cxn>
                <a:cxn ang="0">
                  <a:pos x="30" y="98"/>
                </a:cxn>
                <a:cxn ang="0">
                  <a:pos x="44" y="104"/>
                </a:cxn>
                <a:cxn ang="0">
                  <a:pos x="60" y="111"/>
                </a:cxn>
                <a:cxn ang="0">
                  <a:pos x="76" y="117"/>
                </a:cxn>
                <a:cxn ang="0">
                  <a:pos x="89" y="122"/>
                </a:cxn>
                <a:cxn ang="0">
                  <a:pos x="98" y="126"/>
                </a:cxn>
                <a:cxn ang="0">
                  <a:pos x="102" y="128"/>
                </a:cxn>
                <a:cxn ang="0">
                  <a:pos x="72" y="127"/>
                </a:cxn>
              </a:cxnLst>
              <a:rect l="0" t="0" r="r" b="b"/>
              <a:pathLst>
                <a:path w="103" h="129">
                  <a:moveTo>
                    <a:pt x="72" y="127"/>
                  </a:moveTo>
                  <a:lnTo>
                    <a:pt x="70" y="125"/>
                  </a:lnTo>
                  <a:lnTo>
                    <a:pt x="63" y="121"/>
                  </a:lnTo>
                  <a:lnTo>
                    <a:pt x="51" y="116"/>
                  </a:lnTo>
                  <a:lnTo>
                    <a:pt x="37" y="110"/>
                  </a:lnTo>
                  <a:lnTo>
                    <a:pt x="23" y="103"/>
                  </a:lnTo>
                  <a:lnTo>
                    <a:pt x="11" y="98"/>
                  </a:lnTo>
                  <a:lnTo>
                    <a:pt x="2" y="93"/>
                  </a:lnTo>
                  <a:lnTo>
                    <a:pt x="0" y="90"/>
                  </a:lnTo>
                  <a:lnTo>
                    <a:pt x="0" y="84"/>
                  </a:lnTo>
                  <a:lnTo>
                    <a:pt x="3" y="73"/>
                  </a:lnTo>
                  <a:lnTo>
                    <a:pt x="6" y="58"/>
                  </a:lnTo>
                  <a:lnTo>
                    <a:pt x="10" y="42"/>
                  </a:lnTo>
                  <a:lnTo>
                    <a:pt x="14" y="26"/>
                  </a:lnTo>
                  <a:lnTo>
                    <a:pt x="17" y="12"/>
                  </a:lnTo>
                  <a:lnTo>
                    <a:pt x="20" y="3"/>
                  </a:lnTo>
                  <a:lnTo>
                    <a:pt x="21" y="0"/>
                  </a:lnTo>
                  <a:lnTo>
                    <a:pt x="21" y="4"/>
                  </a:lnTo>
                  <a:lnTo>
                    <a:pt x="21" y="14"/>
                  </a:lnTo>
                  <a:lnTo>
                    <a:pt x="20" y="26"/>
                  </a:lnTo>
                  <a:lnTo>
                    <a:pt x="18" y="42"/>
                  </a:lnTo>
                  <a:lnTo>
                    <a:pt x="16" y="57"/>
                  </a:lnTo>
                  <a:lnTo>
                    <a:pt x="15" y="70"/>
                  </a:lnTo>
                  <a:lnTo>
                    <a:pt x="14" y="81"/>
                  </a:lnTo>
                  <a:lnTo>
                    <a:pt x="14" y="86"/>
                  </a:lnTo>
                  <a:lnTo>
                    <a:pt x="19" y="91"/>
                  </a:lnTo>
                  <a:lnTo>
                    <a:pt x="30" y="98"/>
                  </a:lnTo>
                  <a:lnTo>
                    <a:pt x="44" y="104"/>
                  </a:lnTo>
                  <a:lnTo>
                    <a:pt x="60" y="111"/>
                  </a:lnTo>
                  <a:lnTo>
                    <a:pt x="76" y="117"/>
                  </a:lnTo>
                  <a:lnTo>
                    <a:pt x="89" y="122"/>
                  </a:lnTo>
                  <a:lnTo>
                    <a:pt x="98" y="126"/>
                  </a:lnTo>
                  <a:lnTo>
                    <a:pt x="102" y="128"/>
                  </a:lnTo>
                  <a:lnTo>
                    <a:pt x="72" y="12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23" name="Freeform 523"/>
            <p:cNvSpPr>
              <a:spLocks/>
            </p:cNvSpPr>
            <p:nvPr/>
          </p:nvSpPr>
          <p:spPr bwMode="auto">
            <a:xfrm>
              <a:off x="4114" y="2614"/>
              <a:ext cx="240" cy="76"/>
            </a:xfrm>
            <a:custGeom>
              <a:avLst/>
              <a:gdLst/>
              <a:ahLst/>
              <a:cxnLst>
                <a:cxn ang="0">
                  <a:pos x="43" y="75"/>
                </a:cxn>
                <a:cxn ang="0">
                  <a:pos x="239" y="22"/>
                </a:cxn>
                <a:cxn ang="0">
                  <a:pos x="234" y="0"/>
                </a:cxn>
                <a:cxn ang="0">
                  <a:pos x="0" y="28"/>
                </a:cxn>
                <a:cxn ang="0">
                  <a:pos x="43" y="75"/>
                </a:cxn>
              </a:cxnLst>
              <a:rect l="0" t="0" r="r" b="b"/>
              <a:pathLst>
                <a:path w="240" h="76">
                  <a:moveTo>
                    <a:pt x="43" y="75"/>
                  </a:moveTo>
                  <a:lnTo>
                    <a:pt x="239" y="22"/>
                  </a:lnTo>
                  <a:lnTo>
                    <a:pt x="234" y="0"/>
                  </a:lnTo>
                  <a:lnTo>
                    <a:pt x="0" y="28"/>
                  </a:lnTo>
                  <a:lnTo>
                    <a:pt x="43" y="7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24" name="Freeform 524"/>
            <p:cNvSpPr>
              <a:spLocks/>
            </p:cNvSpPr>
            <p:nvPr/>
          </p:nvSpPr>
          <p:spPr bwMode="auto">
            <a:xfrm>
              <a:off x="4291" y="2515"/>
              <a:ext cx="64" cy="122"/>
            </a:xfrm>
            <a:custGeom>
              <a:avLst/>
              <a:gdLst/>
              <a:ahLst/>
              <a:cxnLst>
                <a:cxn ang="0">
                  <a:pos x="63" y="121"/>
                </a:cxn>
                <a:cxn ang="0">
                  <a:pos x="52" y="116"/>
                </a:cxn>
                <a:cxn ang="0">
                  <a:pos x="42" y="109"/>
                </a:cxn>
                <a:cxn ang="0">
                  <a:pos x="33" y="100"/>
                </a:cxn>
                <a:cxn ang="0">
                  <a:pos x="24" y="90"/>
                </a:cxn>
                <a:cxn ang="0">
                  <a:pos x="16" y="77"/>
                </a:cxn>
                <a:cxn ang="0">
                  <a:pos x="9" y="63"/>
                </a:cxn>
                <a:cxn ang="0">
                  <a:pos x="3" y="47"/>
                </a:cxn>
                <a:cxn ang="0">
                  <a:pos x="0" y="30"/>
                </a:cxn>
                <a:cxn ang="0">
                  <a:pos x="50" y="0"/>
                </a:cxn>
                <a:cxn ang="0">
                  <a:pos x="63" y="121"/>
                </a:cxn>
              </a:cxnLst>
              <a:rect l="0" t="0" r="r" b="b"/>
              <a:pathLst>
                <a:path w="64" h="122">
                  <a:moveTo>
                    <a:pt x="63" y="121"/>
                  </a:moveTo>
                  <a:lnTo>
                    <a:pt x="52" y="116"/>
                  </a:lnTo>
                  <a:lnTo>
                    <a:pt x="42" y="109"/>
                  </a:lnTo>
                  <a:lnTo>
                    <a:pt x="33" y="100"/>
                  </a:lnTo>
                  <a:lnTo>
                    <a:pt x="24" y="90"/>
                  </a:lnTo>
                  <a:lnTo>
                    <a:pt x="16" y="77"/>
                  </a:lnTo>
                  <a:lnTo>
                    <a:pt x="9" y="63"/>
                  </a:lnTo>
                  <a:lnTo>
                    <a:pt x="3" y="47"/>
                  </a:lnTo>
                  <a:lnTo>
                    <a:pt x="0" y="30"/>
                  </a:lnTo>
                  <a:lnTo>
                    <a:pt x="50" y="0"/>
                  </a:lnTo>
                  <a:lnTo>
                    <a:pt x="63" y="1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25" name="Freeform 525"/>
            <p:cNvSpPr>
              <a:spLocks/>
            </p:cNvSpPr>
            <p:nvPr/>
          </p:nvSpPr>
          <p:spPr bwMode="auto">
            <a:xfrm>
              <a:off x="4101" y="2429"/>
              <a:ext cx="266" cy="239"/>
            </a:xfrm>
            <a:custGeom>
              <a:avLst/>
              <a:gdLst/>
              <a:ahLst/>
              <a:cxnLst>
                <a:cxn ang="0">
                  <a:pos x="46" y="34"/>
                </a:cxn>
                <a:cxn ang="0">
                  <a:pos x="173" y="2"/>
                </a:cxn>
                <a:cxn ang="0">
                  <a:pos x="175" y="1"/>
                </a:cxn>
                <a:cxn ang="0">
                  <a:pos x="177" y="1"/>
                </a:cxn>
                <a:cxn ang="0">
                  <a:pos x="179" y="0"/>
                </a:cxn>
                <a:cxn ang="0">
                  <a:pos x="182" y="0"/>
                </a:cxn>
                <a:cxn ang="0">
                  <a:pos x="186" y="0"/>
                </a:cxn>
                <a:cxn ang="0">
                  <a:pos x="190" y="0"/>
                </a:cxn>
                <a:cxn ang="0">
                  <a:pos x="193" y="1"/>
                </a:cxn>
                <a:cxn ang="0">
                  <a:pos x="195" y="51"/>
                </a:cxn>
                <a:cxn ang="0">
                  <a:pos x="247" y="44"/>
                </a:cxn>
                <a:cxn ang="0">
                  <a:pos x="253" y="56"/>
                </a:cxn>
                <a:cxn ang="0">
                  <a:pos x="259" y="69"/>
                </a:cxn>
                <a:cxn ang="0">
                  <a:pos x="262" y="84"/>
                </a:cxn>
                <a:cxn ang="0">
                  <a:pos x="265" y="112"/>
                </a:cxn>
                <a:cxn ang="0">
                  <a:pos x="260" y="149"/>
                </a:cxn>
                <a:cxn ang="0">
                  <a:pos x="247" y="179"/>
                </a:cxn>
                <a:cxn ang="0">
                  <a:pos x="227" y="196"/>
                </a:cxn>
                <a:cxn ang="0">
                  <a:pos x="215" y="200"/>
                </a:cxn>
                <a:cxn ang="0">
                  <a:pos x="214" y="200"/>
                </a:cxn>
                <a:cxn ang="0">
                  <a:pos x="214" y="200"/>
                </a:cxn>
                <a:cxn ang="0">
                  <a:pos x="213" y="200"/>
                </a:cxn>
                <a:cxn ang="0">
                  <a:pos x="80" y="235"/>
                </a:cxn>
                <a:cxn ang="0">
                  <a:pos x="78" y="236"/>
                </a:cxn>
                <a:cxn ang="0">
                  <a:pos x="75" y="237"/>
                </a:cxn>
                <a:cxn ang="0">
                  <a:pos x="73" y="237"/>
                </a:cxn>
                <a:cxn ang="0">
                  <a:pos x="71" y="238"/>
                </a:cxn>
                <a:cxn ang="0">
                  <a:pos x="47" y="233"/>
                </a:cxn>
                <a:cxn ang="0">
                  <a:pos x="25" y="213"/>
                </a:cxn>
                <a:cxn ang="0">
                  <a:pos x="10" y="182"/>
                </a:cxn>
                <a:cxn ang="0">
                  <a:pos x="1" y="143"/>
                </a:cxn>
                <a:cxn ang="0">
                  <a:pos x="1" y="104"/>
                </a:cxn>
                <a:cxn ang="0">
                  <a:pos x="10" y="71"/>
                </a:cxn>
                <a:cxn ang="0">
                  <a:pos x="25" y="47"/>
                </a:cxn>
                <a:cxn ang="0">
                  <a:pos x="46" y="35"/>
                </a:cxn>
              </a:cxnLst>
              <a:rect l="0" t="0" r="r" b="b"/>
              <a:pathLst>
                <a:path w="266" h="239">
                  <a:moveTo>
                    <a:pt x="46" y="35"/>
                  </a:moveTo>
                  <a:lnTo>
                    <a:pt x="46" y="34"/>
                  </a:lnTo>
                  <a:lnTo>
                    <a:pt x="172" y="2"/>
                  </a:lnTo>
                  <a:lnTo>
                    <a:pt x="173" y="2"/>
                  </a:lnTo>
                  <a:lnTo>
                    <a:pt x="174" y="1"/>
                  </a:lnTo>
                  <a:lnTo>
                    <a:pt x="175" y="1"/>
                  </a:lnTo>
                  <a:lnTo>
                    <a:pt x="176" y="1"/>
                  </a:lnTo>
                  <a:lnTo>
                    <a:pt x="177" y="1"/>
                  </a:lnTo>
                  <a:lnTo>
                    <a:pt x="178" y="0"/>
                  </a:lnTo>
                  <a:lnTo>
                    <a:pt x="179" y="0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6" y="0"/>
                  </a:lnTo>
                  <a:lnTo>
                    <a:pt x="188" y="0"/>
                  </a:lnTo>
                  <a:lnTo>
                    <a:pt x="190" y="0"/>
                  </a:lnTo>
                  <a:lnTo>
                    <a:pt x="191" y="0"/>
                  </a:lnTo>
                  <a:lnTo>
                    <a:pt x="193" y="1"/>
                  </a:lnTo>
                  <a:lnTo>
                    <a:pt x="195" y="1"/>
                  </a:lnTo>
                  <a:lnTo>
                    <a:pt x="195" y="51"/>
                  </a:lnTo>
                  <a:lnTo>
                    <a:pt x="244" y="38"/>
                  </a:lnTo>
                  <a:lnTo>
                    <a:pt x="247" y="44"/>
                  </a:lnTo>
                  <a:lnTo>
                    <a:pt x="250" y="49"/>
                  </a:lnTo>
                  <a:lnTo>
                    <a:pt x="253" y="56"/>
                  </a:lnTo>
                  <a:lnTo>
                    <a:pt x="256" y="63"/>
                  </a:lnTo>
                  <a:lnTo>
                    <a:pt x="259" y="69"/>
                  </a:lnTo>
                  <a:lnTo>
                    <a:pt x="261" y="76"/>
                  </a:lnTo>
                  <a:lnTo>
                    <a:pt x="262" y="84"/>
                  </a:lnTo>
                  <a:lnTo>
                    <a:pt x="264" y="91"/>
                  </a:lnTo>
                  <a:lnTo>
                    <a:pt x="265" y="112"/>
                  </a:lnTo>
                  <a:lnTo>
                    <a:pt x="264" y="131"/>
                  </a:lnTo>
                  <a:lnTo>
                    <a:pt x="260" y="149"/>
                  </a:lnTo>
                  <a:lnTo>
                    <a:pt x="255" y="165"/>
                  </a:lnTo>
                  <a:lnTo>
                    <a:pt x="247" y="179"/>
                  </a:lnTo>
                  <a:lnTo>
                    <a:pt x="238" y="189"/>
                  </a:lnTo>
                  <a:lnTo>
                    <a:pt x="227" y="196"/>
                  </a:lnTo>
                  <a:lnTo>
                    <a:pt x="215" y="200"/>
                  </a:lnTo>
                  <a:lnTo>
                    <a:pt x="215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4" y="200"/>
                  </a:lnTo>
                  <a:lnTo>
                    <a:pt x="213" y="200"/>
                  </a:lnTo>
                  <a:lnTo>
                    <a:pt x="213" y="200"/>
                  </a:lnTo>
                  <a:lnTo>
                    <a:pt x="80" y="235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7" y="237"/>
                  </a:lnTo>
                  <a:lnTo>
                    <a:pt x="75" y="237"/>
                  </a:lnTo>
                  <a:lnTo>
                    <a:pt x="74" y="237"/>
                  </a:lnTo>
                  <a:lnTo>
                    <a:pt x="73" y="237"/>
                  </a:lnTo>
                  <a:lnTo>
                    <a:pt x="72" y="238"/>
                  </a:lnTo>
                  <a:lnTo>
                    <a:pt x="71" y="238"/>
                  </a:lnTo>
                  <a:lnTo>
                    <a:pt x="59" y="237"/>
                  </a:lnTo>
                  <a:lnTo>
                    <a:pt x="47" y="233"/>
                  </a:lnTo>
                  <a:lnTo>
                    <a:pt x="36" y="225"/>
                  </a:lnTo>
                  <a:lnTo>
                    <a:pt x="25" y="213"/>
                  </a:lnTo>
                  <a:lnTo>
                    <a:pt x="17" y="198"/>
                  </a:lnTo>
                  <a:lnTo>
                    <a:pt x="10" y="182"/>
                  </a:lnTo>
                  <a:lnTo>
                    <a:pt x="4" y="163"/>
                  </a:lnTo>
                  <a:lnTo>
                    <a:pt x="1" y="143"/>
                  </a:lnTo>
                  <a:lnTo>
                    <a:pt x="0" y="123"/>
                  </a:lnTo>
                  <a:lnTo>
                    <a:pt x="1" y="104"/>
                  </a:lnTo>
                  <a:lnTo>
                    <a:pt x="4" y="87"/>
                  </a:lnTo>
                  <a:lnTo>
                    <a:pt x="10" y="71"/>
                  </a:lnTo>
                  <a:lnTo>
                    <a:pt x="17" y="58"/>
                  </a:lnTo>
                  <a:lnTo>
                    <a:pt x="25" y="47"/>
                  </a:lnTo>
                  <a:lnTo>
                    <a:pt x="35" y="40"/>
                  </a:lnTo>
                  <a:lnTo>
                    <a:pt x="46" y="35"/>
                  </a:lnTo>
                </a:path>
              </a:pathLst>
            </a:custGeom>
            <a:solidFill>
              <a:srgbClr val="FDE3B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26" name="Freeform 526"/>
            <p:cNvSpPr>
              <a:spLocks/>
            </p:cNvSpPr>
            <p:nvPr/>
          </p:nvSpPr>
          <p:spPr bwMode="auto">
            <a:xfrm>
              <a:off x="4101" y="2464"/>
              <a:ext cx="121" cy="205"/>
            </a:xfrm>
            <a:custGeom>
              <a:avLst/>
              <a:gdLst/>
              <a:ahLst/>
              <a:cxnLst>
                <a:cxn ang="0">
                  <a:pos x="71" y="204"/>
                </a:cxn>
                <a:cxn ang="0">
                  <a:pos x="58" y="203"/>
                </a:cxn>
                <a:cxn ang="0">
                  <a:pos x="46" y="198"/>
                </a:cxn>
                <a:cxn ang="0">
                  <a:pos x="35" y="190"/>
                </a:cxn>
                <a:cxn ang="0">
                  <a:pos x="25" y="178"/>
                </a:cxn>
                <a:cxn ang="0">
                  <a:pos x="16" y="164"/>
                </a:cxn>
                <a:cxn ang="0">
                  <a:pos x="9" y="147"/>
                </a:cxn>
                <a:cxn ang="0">
                  <a:pos x="4" y="129"/>
                </a:cxn>
                <a:cxn ang="0">
                  <a:pos x="0" y="108"/>
                </a:cxn>
                <a:cxn ang="0">
                  <a:pos x="0" y="88"/>
                </a:cxn>
                <a:cxn ang="0">
                  <a:pos x="1" y="68"/>
                </a:cxn>
                <a:cxn ang="0">
                  <a:pos x="5" y="50"/>
                </a:cxn>
                <a:cxn ang="0">
                  <a:pos x="10" y="34"/>
                </a:cxn>
                <a:cxn ang="0">
                  <a:pos x="18" y="21"/>
                </a:cxn>
                <a:cxn ang="0">
                  <a:pos x="27" y="11"/>
                </a:cxn>
                <a:cxn ang="0">
                  <a:pos x="37" y="3"/>
                </a:cxn>
                <a:cxn ang="0">
                  <a:pos x="49" y="0"/>
                </a:cxn>
                <a:cxn ang="0">
                  <a:pos x="61" y="0"/>
                </a:cxn>
                <a:cxn ang="0">
                  <a:pos x="73" y="5"/>
                </a:cxn>
                <a:cxn ang="0">
                  <a:pos x="84" y="13"/>
                </a:cxn>
                <a:cxn ang="0">
                  <a:pos x="94" y="25"/>
                </a:cxn>
                <a:cxn ang="0">
                  <a:pos x="103" y="39"/>
                </a:cxn>
                <a:cxn ang="0">
                  <a:pos x="110" y="55"/>
                </a:cxn>
                <a:cxn ang="0">
                  <a:pos x="115" y="74"/>
                </a:cxn>
                <a:cxn ang="0">
                  <a:pos x="118" y="95"/>
                </a:cxn>
                <a:cxn ang="0">
                  <a:pos x="120" y="115"/>
                </a:cxn>
                <a:cxn ang="0">
                  <a:pos x="118" y="135"/>
                </a:cxn>
                <a:cxn ang="0">
                  <a:pos x="115" y="153"/>
                </a:cxn>
                <a:cxn ang="0">
                  <a:pos x="109" y="169"/>
                </a:cxn>
                <a:cxn ang="0">
                  <a:pos x="102" y="182"/>
                </a:cxn>
                <a:cxn ang="0">
                  <a:pos x="92" y="192"/>
                </a:cxn>
                <a:cxn ang="0">
                  <a:pos x="82" y="200"/>
                </a:cxn>
                <a:cxn ang="0">
                  <a:pos x="71" y="204"/>
                </a:cxn>
              </a:cxnLst>
              <a:rect l="0" t="0" r="r" b="b"/>
              <a:pathLst>
                <a:path w="121" h="205">
                  <a:moveTo>
                    <a:pt x="71" y="204"/>
                  </a:moveTo>
                  <a:lnTo>
                    <a:pt x="58" y="203"/>
                  </a:lnTo>
                  <a:lnTo>
                    <a:pt x="46" y="198"/>
                  </a:lnTo>
                  <a:lnTo>
                    <a:pt x="35" y="190"/>
                  </a:lnTo>
                  <a:lnTo>
                    <a:pt x="25" y="178"/>
                  </a:lnTo>
                  <a:lnTo>
                    <a:pt x="16" y="164"/>
                  </a:lnTo>
                  <a:lnTo>
                    <a:pt x="9" y="147"/>
                  </a:lnTo>
                  <a:lnTo>
                    <a:pt x="4" y="129"/>
                  </a:lnTo>
                  <a:lnTo>
                    <a:pt x="0" y="108"/>
                  </a:lnTo>
                  <a:lnTo>
                    <a:pt x="0" y="88"/>
                  </a:lnTo>
                  <a:lnTo>
                    <a:pt x="1" y="68"/>
                  </a:lnTo>
                  <a:lnTo>
                    <a:pt x="5" y="50"/>
                  </a:lnTo>
                  <a:lnTo>
                    <a:pt x="10" y="34"/>
                  </a:lnTo>
                  <a:lnTo>
                    <a:pt x="18" y="21"/>
                  </a:lnTo>
                  <a:lnTo>
                    <a:pt x="27" y="11"/>
                  </a:lnTo>
                  <a:lnTo>
                    <a:pt x="37" y="3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3" y="5"/>
                  </a:lnTo>
                  <a:lnTo>
                    <a:pt x="84" y="13"/>
                  </a:lnTo>
                  <a:lnTo>
                    <a:pt x="94" y="25"/>
                  </a:lnTo>
                  <a:lnTo>
                    <a:pt x="103" y="39"/>
                  </a:lnTo>
                  <a:lnTo>
                    <a:pt x="110" y="55"/>
                  </a:lnTo>
                  <a:lnTo>
                    <a:pt x="115" y="74"/>
                  </a:lnTo>
                  <a:lnTo>
                    <a:pt x="118" y="95"/>
                  </a:lnTo>
                  <a:lnTo>
                    <a:pt x="120" y="115"/>
                  </a:lnTo>
                  <a:lnTo>
                    <a:pt x="118" y="135"/>
                  </a:lnTo>
                  <a:lnTo>
                    <a:pt x="115" y="153"/>
                  </a:lnTo>
                  <a:lnTo>
                    <a:pt x="109" y="169"/>
                  </a:lnTo>
                  <a:lnTo>
                    <a:pt x="102" y="182"/>
                  </a:lnTo>
                  <a:lnTo>
                    <a:pt x="92" y="192"/>
                  </a:lnTo>
                  <a:lnTo>
                    <a:pt x="82" y="200"/>
                  </a:lnTo>
                  <a:lnTo>
                    <a:pt x="71" y="204"/>
                  </a:lnTo>
                </a:path>
              </a:pathLst>
            </a:custGeom>
            <a:solidFill>
              <a:srgbClr val="FCBC5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27" name="Freeform 527"/>
            <p:cNvSpPr>
              <a:spLocks/>
            </p:cNvSpPr>
            <p:nvPr/>
          </p:nvSpPr>
          <p:spPr bwMode="auto">
            <a:xfrm>
              <a:off x="4203" y="2610"/>
              <a:ext cx="143" cy="42"/>
            </a:xfrm>
            <a:custGeom>
              <a:avLst/>
              <a:gdLst/>
              <a:ahLst/>
              <a:cxnLst>
                <a:cxn ang="0">
                  <a:pos x="134" y="8"/>
                </a:cxn>
                <a:cxn ang="0">
                  <a:pos x="0" y="41"/>
                </a:cxn>
                <a:cxn ang="0">
                  <a:pos x="4" y="36"/>
                </a:cxn>
                <a:cxn ang="0">
                  <a:pos x="142" y="0"/>
                </a:cxn>
                <a:cxn ang="0">
                  <a:pos x="134" y="8"/>
                </a:cxn>
              </a:cxnLst>
              <a:rect l="0" t="0" r="r" b="b"/>
              <a:pathLst>
                <a:path w="143" h="42">
                  <a:moveTo>
                    <a:pt x="134" y="8"/>
                  </a:moveTo>
                  <a:lnTo>
                    <a:pt x="0" y="41"/>
                  </a:lnTo>
                  <a:lnTo>
                    <a:pt x="4" y="36"/>
                  </a:lnTo>
                  <a:lnTo>
                    <a:pt x="142" y="0"/>
                  </a:lnTo>
                  <a:lnTo>
                    <a:pt x="134" y="8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28" name="Freeform 528"/>
            <p:cNvSpPr>
              <a:spLocks/>
            </p:cNvSpPr>
            <p:nvPr/>
          </p:nvSpPr>
          <p:spPr bwMode="auto">
            <a:xfrm>
              <a:off x="4216" y="2585"/>
              <a:ext cx="143" cy="48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133" y="11"/>
                </a:cxn>
                <a:cxn ang="0">
                  <a:pos x="142" y="0"/>
                </a:cxn>
                <a:cxn ang="0">
                  <a:pos x="5" y="35"/>
                </a:cxn>
                <a:cxn ang="0">
                  <a:pos x="0" y="47"/>
                </a:cxn>
              </a:cxnLst>
              <a:rect l="0" t="0" r="r" b="b"/>
              <a:pathLst>
                <a:path w="143" h="48">
                  <a:moveTo>
                    <a:pt x="0" y="47"/>
                  </a:moveTo>
                  <a:lnTo>
                    <a:pt x="133" y="11"/>
                  </a:lnTo>
                  <a:lnTo>
                    <a:pt x="142" y="0"/>
                  </a:lnTo>
                  <a:lnTo>
                    <a:pt x="5" y="35"/>
                  </a:lnTo>
                  <a:lnTo>
                    <a:pt x="0" y="47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29" name="Freeform 529"/>
            <p:cNvSpPr>
              <a:spLocks/>
            </p:cNvSpPr>
            <p:nvPr/>
          </p:nvSpPr>
          <p:spPr bwMode="auto">
            <a:xfrm>
              <a:off x="4225" y="2553"/>
              <a:ext cx="138" cy="5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34" y="21"/>
                </a:cxn>
                <a:cxn ang="0">
                  <a:pos x="134" y="20"/>
                </a:cxn>
                <a:cxn ang="0">
                  <a:pos x="134" y="19"/>
                </a:cxn>
                <a:cxn ang="0">
                  <a:pos x="135" y="16"/>
                </a:cxn>
                <a:cxn ang="0">
                  <a:pos x="135" y="14"/>
                </a:cxn>
                <a:cxn ang="0">
                  <a:pos x="135" y="11"/>
                </a:cxn>
                <a:cxn ang="0">
                  <a:pos x="136" y="8"/>
                </a:cxn>
                <a:cxn ang="0">
                  <a:pos x="136" y="5"/>
                </a:cxn>
                <a:cxn ang="0">
                  <a:pos x="137" y="3"/>
                </a:cxn>
                <a:cxn ang="0">
                  <a:pos x="137" y="1"/>
                </a:cxn>
                <a:cxn ang="0">
                  <a:pos x="137" y="1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137" y="0"/>
                </a:cxn>
                <a:cxn ang="0">
                  <a:pos x="3" y="32"/>
                </a:cxn>
                <a:cxn ang="0">
                  <a:pos x="1" y="51"/>
                </a:cxn>
                <a:cxn ang="0">
                  <a:pos x="0" y="54"/>
                </a:cxn>
              </a:cxnLst>
              <a:rect l="0" t="0" r="r" b="b"/>
              <a:pathLst>
                <a:path w="138" h="55">
                  <a:moveTo>
                    <a:pt x="0" y="54"/>
                  </a:moveTo>
                  <a:lnTo>
                    <a:pt x="134" y="21"/>
                  </a:lnTo>
                  <a:lnTo>
                    <a:pt x="134" y="20"/>
                  </a:lnTo>
                  <a:lnTo>
                    <a:pt x="134" y="19"/>
                  </a:lnTo>
                  <a:lnTo>
                    <a:pt x="135" y="16"/>
                  </a:lnTo>
                  <a:lnTo>
                    <a:pt x="135" y="14"/>
                  </a:lnTo>
                  <a:lnTo>
                    <a:pt x="135" y="11"/>
                  </a:lnTo>
                  <a:lnTo>
                    <a:pt x="136" y="8"/>
                  </a:lnTo>
                  <a:lnTo>
                    <a:pt x="136" y="5"/>
                  </a:lnTo>
                  <a:lnTo>
                    <a:pt x="137" y="3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3" y="32"/>
                  </a:lnTo>
                  <a:lnTo>
                    <a:pt x="1" y="51"/>
                  </a:lnTo>
                  <a:lnTo>
                    <a:pt x="0" y="54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30" name="Freeform 530"/>
            <p:cNvSpPr>
              <a:spLocks/>
            </p:cNvSpPr>
            <p:nvPr/>
          </p:nvSpPr>
          <p:spPr bwMode="auto">
            <a:xfrm>
              <a:off x="4226" y="2517"/>
              <a:ext cx="138" cy="60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136" y="25"/>
                </a:cxn>
                <a:cxn ang="0">
                  <a:pos x="136" y="25"/>
                </a:cxn>
                <a:cxn ang="0">
                  <a:pos x="137" y="24"/>
                </a:cxn>
                <a:cxn ang="0">
                  <a:pos x="137" y="24"/>
                </a:cxn>
                <a:cxn ang="0">
                  <a:pos x="137" y="22"/>
                </a:cxn>
                <a:cxn ang="0">
                  <a:pos x="137" y="21"/>
                </a:cxn>
                <a:cxn ang="0">
                  <a:pos x="137" y="18"/>
                </a:cxn>
                <a:cxn ang="0">
                  <a:pos x="136" y="14"/>
                </a:cxn>
                <a:cxn ang="0">
                  <a:pos x="136" y="10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5" y="3"/>
                </a:cxn>
                <a:cxn ang="0">
                  <a:pos x="135" y="2"/>
                </a:cxn>
                <a:cxn ang="0">
                  <a:pos x="135" y="1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0" y="32"/>
                </a:cxn>
                <a:cxn ang="0">
                  <a:pos x="1" y="46"/>
                </a:cxn>
                <a:cxn ang="0">
                  <a:pos x="1" y="59"/>
                </a:cxn>
              </a:cxnLst>
              <a:rect l="0" t="0" r="r" b="b"/>
              <a:pathLst>
                <a:path w="138" h="60">
                  <a:moveTo>
                    <a:pt x="1" y="59"/>
                  </a:moveTo>
                  <a:lnTo>
                    <a:pt x="136" y="25"/>
                  </a:lnTo>
                  <a:lnTo>
                    <a:pt x="136" y="25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37" y="21"/>
                  </a:lnTo>
                  <a:lnTo>
                    <a:pt x="137" y="18"/>
                  </a:lnTo>
                  <a:lnTo>
                    <a:pt x="136" y="14"/>
                  </a:lnTo>
                  <a:lnTo>
                    <a:pt x="136" y="10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5" y="3"/>
                  </a:lnTo>
                  <a:lnTo>
                    <a:pt x="135" y="2"/>
                  </a:lnTo>
                  <a:lnTo>
                    <a:pt x="135" y="1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0" y="32"/>
                  </a:lnTo>
                  <a:lnTo>
                    <a:pt x="1" y="46"/>
                  </a:lnTo>
                  <a:lnTo>
                    <a:pt x="1" y="59"/>
                  </a:lnTo>
                </a:path>
              </a:pathLst>
            </a:custGeom>
            <a:solidFill>
              <a:srgbClr val="FCBC5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31" name="Freeform 531"/>
            <p:cNvSpPr>
              <a:spLocks/>
            </p:cNvSpPr>
            <p:nvPr/>
          </p:nvSpPr>
          <p:spPr bwMode="auto">
            <a:xfrm>
              <a:off x="4214" y="2472"/>
              <a:ext cx="143" cy="64"/>
            </a:xfrm>
            <a:custGeom>
              <a:avLst/>
              <a:gdLst/>
              <a:ahLst/>
              <a:cxnLst>
                <a:cxn ang="0">
                  <a:pos x="9" y="63"/>
                </a:cxn>
                <a:cxn ang="0">
                  <a:pos x="142" y="28"/>
                </a:cxn>
                <a:cxn ang="0">
                  <a:pos x="142" y="27"/>
                </a:cxn>
                <a:cxn ang="0">
                  <a:pos x="141" y="26"/>
                </a:cxn>
                <a:cxn ang="0">
                  <a:pos x="141" y="23"/>
                </a:cxn>
                <a:cxn ang="0">
                  <a:pos x="139" y="20"/>
                </a:cxn>
                <a:cxn ang="0">
                  <a:pos x="138" y="17"/>
                </a:cxn>
                <a:cxn ang="0">
                  <a:pos x="137" y="13"/>
                </a:cxn>
                <a:cxn ang="0">
                  <a:pos x="136" y="10"/>
                </a:cxn>
                <a:cxn ang="0">
                  <a:pos x="134" y="8"/>
                </a:cxn>
                <a:cxn ang="0">
                  <a:pos x="131" y="4"/>
                </a:cxn>
                <a:cxn ang="0">
                  <a:pos x="129" y="3"/>
                </a:cxn>
                <a:cxn ang="0">
                  <a:pos x="128" y="1"/>
                </a:cxn>
                <a:cxn ang="0">
                  <a:pos x="128" y="1"/>
                </a:cxn>
                <a:cxn ang="0">
                  <a:pos x="127" y="0"/>
                </a:cxn>
                <a:cxn ang="0">
                  <a:pos x="127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1" y="38"/>
                </a:cxn>
                <a:cxn ang="0">
                  <a:pos x="1" y="40"/>
                </a:cxn>
                <a:cxn ang="0">
                  <a:pos x="2" y="42"/>
                </a:cxn>
                <a:cxn ang="0">
                  <a:pos x="3" y="45"/>
                </a:cxn>
                <a:cxn ang="0">
                  <a:pos x="4" y="47"/>
                </a:cxn>
                <a:cxn ang="0">
                  <a:pos x="5" y="49"/>
                </a:cxn>
                <a:cxn ang="0">
                  <a:pos x="6" y="51"/>
                </a:cxn>
                <a:cxn ang="0">
                  <a:pos x="6" y="53"/>
                </a:cxn>
                <a:cxn ang="0">
                  <a:pos x="7" y="55"/>
                </a:cxn>
                <a:cxn ang="0">
                  <a:pos x="8" y="57"/>
                </a:cxn>
                <a:cxn ang="0">
                  <a:pos x="8" y="59"/>
                </a:cxn>
                <a:cxn ang="0">
                  <a:pos x="8" y="61"/>
                </a:cxn>
                <a:cxn ang="0">
                  <a:pos x="8" y="62"/>
                </a:cxn>
                <a:cxn ang="0">
                  <a:pos x="9" y="63"/>
                </a:cxn>
              </a:cxnLst>
              <a:rect l="0" t="0" r="r" b="b"/>
              <a:pathLst>
                <a:path w="143" h="64">
                  <a:moveTo>
                    <a:pt x="9" y="63"/>
                  </a:moveTo>
                  <a:lnTo>
                    <a:pt x="142" y="28"/>
                  </a:lnTo>
                  <a:lnTo>
                    <a:pt x="142" y="27"/>
                  </a:lnTo>
                  <a:lnTo>
                    <a:pt x="141" y="26"/>
                  </a:lnTo>
                  <a:lnTo>
                    <a:pt x="141" y="23"/>
                  </a:lnTo>
                  <a:lnTo>
                    <a:pt x="139" y="20"/>
                  </a:lnTo>
                  <a:lnTo>
                    <a:pt x="138" y="17"/>
                  </a:lnTo>
                  <a:lnTo>
                    <a:pt x="137" y="13"/>
                  </a:lnTo>
                  <a:lnTo>
                    <a:pt x="136" y="10"/>
                  </a:lnTo>
                  <a:lnTo>
                    <a:pt x="134" y="8"/>
                  </a:lnTo>
                  <a:lnTo>
                    <a:pt x="131" y="4"/>
                  </a:lnTo>
                  <a:lnTo>
                    <a:pt x="129" y="3"/>
                  </a:lnTo>
                  <a:lnTo>
                    <a:pt x="128" y="1"/>
                  </a:lnTo>
                  <a:lnTo>
                    <a:pt x="128" y="1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1" y="40"/>
                  </a:lnTo>
                  <a:lnTo>
                    <a:pt x="2" y="42"/>
                  </a:lnTo>
                  <a:lnTo>
                    <a:pt x="3" y="45"/>
                  </a:lnTo>
                  <a:lnTo>
                    <a:pt x="4" y="47"/>
                  </a:lnTo>
                  <a:lnTo>
                    <a:pt x="5" y="49"/>
                  </a:lnTo>
                  <a:lnTo>
                    <a:pt x="6" y="51"/>
                  </a:lnTo>
                  <a:lnTo>
                    <a:pt x="6" y="53"/>
                  </a:lnTo>
                  <a:lnTo>
                    <a:pt x="7" y="55"/>
                  </a:lnTo>
                  <a:lnTo>
                    <a:pt x="8" y="57"/>
                  </a:lnTo>
                  <a:lnTo>
                    <a:pt x="8" y="59"/>
                  </a:lnTo>
                  <a:lnTo>
                    <a:pt x="8" y="61"/>
                  </a:lnTo>
                  <a:lnTo>
                    <a:pt x="8" y="62"/>
                  </a:lnTo>
                  <a:lnTo>
                    <a:pt x="9" y="63"/>
                  </a:lnTo>
                </a:path>
              </a:pathLst>
            </a:custGeom>
            <a:solidFill>
              <a:srgbClr val="FCBC5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32" name="Freeform 532"/>
            <p:cNvSpPr>
              <a:spLocks/>
            </p:cNvSpPr>
            <p:nvPr/>
          </p:nvSpPr>
          <p:spPr bwMode="auto">
            <a:xfrm>
              <a:off x="4175" y="2612"/>
              <a:ext cx="28" cy="38"/>
            </a:xfrm>
            <a:custGeom>
              <a:avLst/>
              <a:gdLst/>
              <a:ahLst/>
              <a:cxnLst>
                <a:cxn ang="0">
                  <a:pos x="24" y="37"/>
                </a:cxn>
                <a:cxn ang="0">
                  <a:pos x="0" y="0"/>
                </a:cxn>
                <a:cxn ang="0">
                  <a:pos x="27" y="31"/>
                </a:cxn>
                <a:cxn ang="0">
                  <a:pos x="24" y="37"/>
                </a:cxn>
              </a:cxnLst>
              <a:rect l="0" t="0" r="r" b="b"/>
              <a:pathLst>
                <a:path w="28" h="38">
                  <a:moveTo>
                    <a:pt x="24" y="37"/>
                  </a:moveTo>
                  <a:lnTo>
                    <a:pt x="0" y="0"/>
                  </a:lnTo>
                  <a:lnTo>
                    <a:pt x="27" y="31"/>
                  </a:lnTo>
                  <a:lnTo>
                    <a:pt x="24" y="37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33" name="Freeform 533"/>
            <p:cNvSpPr>
              <a:spLocks/>
            </p:cNvSpPr>
            <p:nvPr/>
          </p:nvSpPr>
          <p:spPr bwMode="auto">
            <a:xfrm>
              <a:off x="4186" y="2582"/>
              <a:ext cx="33" cy="37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7" y="36"/>
                </a:cxn>
                <a:cxn ang="0">
                  <a:pos x="27" y="35"/>
                </a:cxn>
                <a:cxn ang="0">
                  <a:pos x="27" y="34"/>
                </a:cxn>
                <a:cxn ang="0">
                  <a:pos x="28" y="31"/>
                </a:cxn>
                <a:cxn ang="0">
                  <a:pos x="29" y="29"/>
                </a:cxn>
                <a:cxn ang="0">
                  <a:pos x="30" y="25"/>
                </a:cxn>
                <a:cxn ang="0">
                  <a:pos x="31" y="21"/>
                </a:cxn>
                <a:cxn ang="0">
                  <a:pos x="32" y="17"/>
                </a:cxn>
                <a:cxn ang="0">
                  <a:pos x="32" y="12"/>
                </a:cxn>
                <a:cxn ang="0">
                  <a:pos x="32" y="8"/>
                </a:cxn>
                <a:cxn ang="0">
                  <a:pos x="32" y="5"/>
                </a:cxn>
                <a:cxn ang="0">
                  <a:pos x="32" y="3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3" y="8"/>
                </a:cxn>
                <a:cxn ang="0">
                  <a:pos x="3" y="10"/>
                </a:cxn>
                <a:cxn ang="0">
                  <a:pos x="2" y="11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1"/>
                </a:cxn>
              </a:cxnLst>
              <a:rect l="0" t="0" r="r" b="b"/>
              <a:pathLst>
                <a:path w="33" h="37">
                  <a:moveTo>
                    <a:pt x="0" y="21"/>
                  </a:moveTo>
                  <a:lnTo>
                    <a:pt x="27" y="36"/>
                  </a:lnTo>
                  <a:lnTo>
                    <a:pt x="27" y="35"/>
                  </a:lnTo>
                  <a:lnTo>
                    <a:pt x="27" y="34"/>
                  </a:lnTo>
                  <a:lnTo>
                    <a:pt x="28" y="31"/>
                  </a:lnTo>
                  <a:lnTo>
                    <a:pt x="29" y="29"/>
                  </a:lnTo>
                  <a:lnTo>
                    <a:pt x="30" y="25"/>
                  </a:lnTo>
                  <a:lnTo>
                    <a:pt x="31" y="21"/>
                  </a:lnTo>
                  <a:lnTo>
                    <a:pt x="32" y="17"/>
                  </a:lnTo>
                  <a:lnTo>
                    <a:pt x="32" y="12"/>
                  </a:lnTo>
                  <a:lnTo>
                    <a:pt x="32" y="8"/>
                  </a:lnTo>
                  <a:lnTo>
                    <a:pt x="32" y="5"/>
                  </a:lnTo>
                  <a:lnTo>
                    <a:pt x="32" y="3"/>
                  </a:lnTo>
                  <a:lnTo>
                    <a:pt x="32" y="1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4" y="7"/>
                  </a:lnTo>
                  <a:lnTo>
                    <a:pt x="3" y="8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1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1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34" name="Freeform 534"/>
            <p:cNvSpPr>
              <a:spLocks/>
            </p:cNvSpPr>
            <p:nvPr/>
          </p:nvSpPr>
          <p:spPr bwMode="auto">
            <a:xfrm>
              <a:off x="4182" y="2511"/>
              <a:ext cx="36" cy="58"/>
            </a:xfrm>
            <a:custGeom>
              <a:avLst/>
              <a:gdLst/>
              <a:ahLst/>
              <a:cxnLst>
                <a:cxn ang="0">
                  <a:pos x="9" y="57"/>
                </a:cxn>
                <a:cxn ang="0">
                  <a:pos x="35" y="51"/>
                </a:cxn>
                <a:cxn ang="0">
                  <a:pos x="35" y="50"/>
                </a:cxn>
                <a:cxn ang="0">
                  <a:pos x="34" y="48"/>
                </a:cxn>
                <a:cxn ang="0">
                  <a:pos x="34" y="44"/>
                </a:cxn>
                <a:cxn ang="0">
                  <a:pos x="34" y="40"/>
                </a:cxn>
                <a:cxn ang="0">
                  <a:pos x="33" y="34"/>
                </a:cxn>
                <a:cxn ang="0">
                  <a:pos x="32" y="28"/>
                </a:cxn>
                <a:cxn ang="0">
                  <a:pos x="30" y="22"/>
                </a:cxn>
                <a:cxn ang="0">
                  <a:pos x="27" y="15"/>
                </a:cxn>
                <a:cxn ang="0">
                  <a:pos x="25" y="9"/>
                </a:cxn>
                <a:cxn ang="0">
                  <a:pos x="23" y="5"/>
                </a:cxn>
                <a:cxn ang="0">
                  <a:pos x="22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0" y="21"/>
                </a:cxn>
                <a:cxn ang="0">
                  <a:pos x="0" y="22"/>
                </a:cxn>
                <a:cxn ang="0">
                  <a:pos x="1" y="23"/>
                </a:cxn>
                <a:cxn ang="0">
                  <a:pos x="2" y="25"/>
                </a:cxn>
                <a:cxn ang="0">
                  <a:pos x="3" y="28"/>
                </a:cxn>
                <a:cxn ang="0">
                  <a:pos x="4" y="30"/>
                </a:cxn>
                <a:cxn ang="0">
                  <a:pos x="6" y="33"/>
                </a:cxn>
                <a:cxn ang="0">
                  <a:pos x="6" y="35"/>
                </a:cxn>
                <a:cxn ang="0">
                  <a:pos x="7" y="37"/>
                </a:cxn>
                <a:cxn ang="0">
                  <a:pos x="7" y="39"/>
                </a:cxn>
                <a:cxn ang="0">
                  <a:pos x="8" y="42"/>
                </a:cxn>
                <a:cxn ang="0">
                  <a:pos x="8" y="45"/>
                </a:cxn>
                <a:cxn ang="0">
                  <a:pos x="8" y="48"/>
                </a:cxn>
                <a:cxn ang="0">
                  <a:pos x="9" y="51"/>
                </a:cxn>
                <a:cxn ang="0">
                  <a:pos x="9" y="54"/>
                </a:cxn>
                <a:cxn ang="0">
                  <a:pos x="9" y="56"/>
                </a:cxn>
                <a:cxn ang="0">
                  <a:pos x="9" y="57"/>
                </a:cxn>
              </a:cxnLst>
              <a:rect l="0" t="0" r="r" b="b"/>
              <a:pathLst>
                <a:path w="36" h="58">
                  <a:moveTo>
                    <a:pt x="9" y="57"/>
                  </a:moveTo>
                  <a:lnTo>
                    <a:pt x="35" y="51"/>
                  </a:lnTo>
                  <a:lnTo>
                    <a:pt x="35" y="50"/>
                  </a:lnTo>
                  <a:lnTo>
                    <a:pt x="34" y="48"/>
                  </a:lnTo>
                  <a:lnTo>
                    <a:pt x="34" y="44"/>
                  </a:lnTo>
                  <a:lnTo>
                    <a:pt x="34" y="40"/>
                  </a:lnTo>
                  <a:lnTo>
                    <a:pt x="33" y="34"/>
                  </a:lnTo>
                  <a:lnTo>
                    <a:pt x="32" y="28"/>
                  </a:lnTo>
                  <a:lnTo>
                    <a:pt x="30" y="22"/>
                  </a:lnTo>
                  <a:lnTo>
                    <a:pt x="27" y="15"/>
                  </a:lnTo>
                  <a:lnTo>
                    <a:pt x="25" y="9"/>
                  </a:lnTo>
                  <a:lnTo>
                    <a:pt x="23" y="5"/>
                  </a:lnTo>
                  <a:lnTo>
                    <a:pt x="22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1" y="23"/>
                  </a:lnTo>
                  <a:lnTo>
                    <a:pt x="2" y="25"/>
                  </a:lnTo>
                  <a:lnTo>
                    <a:pt x="3" y="28"/>
                  </a:lnTo>
                  <a:lnTo>
                    <a:pt x="4" y="30"/>
                  </a:lnTo>
                  <a:lnTo>
                    <a:pt x="6" y="33"/>
                  </a:lnTo>
                  <a:lnTo>
                    <a:pt x="6" y="35"/>
                  </a:lnTo>
                  <a:lnTo>
                    <a:pt x="7" y="37"/>
                  </a:lnTo>
                  <a:lnTo>
                    <a:pt x="7" y="39"/>
                  </a:lnTo>
                  <a:lnTo>
                    <a:pt x="8" y="42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9" y="51"/>
                  </a:lnTo>
                  <a:lnTo>
                    <a:pt x="9" y="54"/>
                  </a:lnTo>
                  <a:lnTo>
                    <a:pt x="9" y="56"/>
                  </a:lnTo>
                  <a:lnTo>
                    <a:pt x="9" y="57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35" name="Freeform 535"/>
            <p:cNvSpPr>
              <a:spLocks/>
            </p:cNvSpPr>
            <p:nvPr/>
          </p:nvSpPr>
          <p:spPr bwMode="auto">
            <a:xfrm>
              <a:off x="4102" y="2548"/>
              <a:ext cx="17" cy="29"/>
            </a:xfrm>
            <a:custGeom>
              <a:avLst/>
              <a:gdLst/>
              <a:ahLst/>
              <a:cxnLst>
                <a:cxn ang="0">
                  <a:pos x="15" y="25"/>
                </a:cxn>
                <a:cxn ang="0">
                  <a:pos x="3" y="28"/>
                </a:cxn>
                <a:cxn ang="0">
                  <a:pos x="3" y="27"/>
                </a:cxn>
                <a:cxn ang="0">
                  <a:pos x="2" y="24"/>
                </a:cxn>
                <a:cxn ang="0">
                  <a:pos x="1" y="20"/>
                </a:cxn>
                <a:cxn ang="0">
                  <a:pos x="1" y="16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5"/>
                </a:cxn>
                <a:cxn ang="0">
                  <a:pos x="15" y="6"/>
                </a:cxn>
                <a:cxn ang="0">
                  <a:pos x="15" y="7"/>
                </a:cxn>
                <a:cxn ang="0">
                  <a:pos x="15" y="8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5"/>
                </a:cxn>
                <a:cxn ang="0">
                  <a:pos x="14" y="18"/>
                </a:cxn>
                <a:cxn ang="0">
                  <a:pos x="15" y="19"/>
                </a:cxn>
                <a:cxn ang="0">
                  <a:pos x="15" y="21"/>
                </a:cxn>
                <a:cxn ang="0">
                  <a:pos x="15" y="23"/>
                </a:cxn>
                <a:cxn ang="0">
                  <a:pos x="15" y="24"/>
                </a:cxn>
                <a:cxn ang="0">
                  <a:pos x="15" y="25"/>
                </a:cxn>
              </a:cxnLst>
              <a:rect l="0" t="0" r="r" b="b"/>
              <a:pathLst>
                <a:path w="17" h="29">
                  <a:moveTo>
                    <a:pt x="15" y="25"/>
                  </a:moveTo>
                  <a:lnTo>
                    <a:pt x="3" y="28"/>
                  </a:lnTo>
                  <a:lnTo>
                    <a:pt x="3" y="27"/>
                  </a:lnTo>
                  <a:lnTo>
                    <a:pt x="2" y="24"/>
                  </a:lnTo>
                  <a:lnTo>
                    <a:pt x="1" y="20"/>
                  </a:lnTo>
                  <a:lnTo>
                    <a:pt x="1" y="16"/>
                  </a:lnTo>
                  <a:lnTo>
                    <a:pt x="0" y="11"/>
                  </a:lnTo>
                  <a:lnTo>
                    <a:pt x="0" y="7"/>
                  </a:lnTo>
                  <a:lnTo>
                    <a:pt x="1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5"/>
                  </a:lnTo>
                  <a:lnTo>
                    <a:pt x="14" y="18"/>
                  </a:lnTo>
                  <a:lnTo>
                    <a:pt x="15" y="19"/>
                  </a:lnTo>
                  <a:lnTo>
                    <a:pt x="15" y="21"/>
                  </a:lnTo>
                  <a:lnTo>
                    <a:pt x="15" y="23"/>
                  </a:lnTo>
                  <a:lnTo>
                    <a:pt x="15" y="24"/>
                  </a:lnTo>
                  <a:lnTo>
                    <a:pt x="15" y="25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36" name="Freeform 536"/>
            <p:cNvSpPr>
              <a:spLocks/>
            </p:cNvSpPr>
            <p:nvPr/>
          </p:nvSpPr>
          <p:spPr bwMode="auto">
            <a:xfrm>
              <a:off x="4106" y="2500"/>
              <a:ext cx="25" cy="3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28"/>
                </a:cxn>
                <a:cxn ang="0">
                  <a:pos x="0" y="27"/>
                </a:cxn>
                <a:cxn ang="0">
                  <a:pos x="0" y="25"/>
                </a:cxn>
                <a:cxn ang="0">
                  <a:pos x="1" y="21"/>
                </a:cxn>
                <a:cxn ang="0">
                  <a:pos x="1" y="18"/>
                </a:cxn>
                <a:cxn ang="0">
                  <a:pos x="2" y="16"/>
                </a:cxn>
                <a:cxn ang="0">
                  <a:pos x="3" y="13"/>
                </a:cxn>
                <a:cxn ang="0">
                  <a:pos x="3" y="10"/>
                </a:cxn>
                <a:cxn ang="0">
                  <a:pos x="5" y="8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7" y="3"/>
                </a:cxn>
                <a:cxn ang="0">
                  <a:pos x="8" y="2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24" y="21"/>
                </a:cxn>
                <a:cxn ang="0">
                  <a:pos x="23" y="21"/>
                </a:cxn>
                <a:cxn ang="0">
                  <a:pos x="22" y="23"/>
                </a:cxn>
                <a:cxn ang="0">
                  <a:pos x="21" y="25"/>
                </a:cxn>
                <a:cxn ang="0">
                  <a:pos x="19" y="28"/>
                </a:cxn>
                <a:cxn ang="0">
                  <a:pos x="17" y="30"/>
                </a:cxn>
                <a:cxn ang="0">
                  <a:pos x="16" y="33"/>
                </a:cxn>
                <a:cxn ang="0">
                  <a:pos x="14" y="35"/>
                </a:cxn>
                <a:cxn ang="0">
                  <a:pos x="14" y="36"/>
                </a:cxn>
                <a:cxn ang="0">
                  <a:pos x="14" y="37"/>
                </a:cxn>
                <a:cxn ang="0">
                  <a:pos x="13" y="37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0" y="29"/>
                </a:cxn>
              </a:cxnLst>
              <a:rect l="0" t="0" r="r" b="b"/>
              <a:pathLst>
                <a:path w="25" h="39">
                  <a:moveTo>
                    <a:pt x="0" y="29"/>
                  </a:moveTo>
                  <a:lnTo>
                    <a:pt x="0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1" y="21"/>
                  </a:lnTo>
                  <a:lnTo>
                    <a:pt x="1" y="18"/>
                  </a:lnTo>
                  <a:lnTo>
                    <a:pt x="2" y="16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5" y="8"/>
                  </a:lnTo>
                  <a:lnTo>
                    <a:pt x="5" y="6"/>
                  </a:lnTo>
                  <a:lnTo>
                    <a:pt x="6" y="4"/>
                  </a:lnTo>
                  <a:lnTo>
                    <a:pt x="7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24" y="21"/>
                  </a:lnTo>
                  <a:lnTo>
                    <a:pt x="23" y="21"/>
                  </a:lnTo>
                  <a:lnTo>
                    <a:pt x="22" y="23"/>
                  </a:lnTo>
                  <a:lnTo>
                    <a:pt x="21" y="25"/>
                  </a:lnTo>
                  <a:lnTo>
                    <a:pt x="19" y="28"/>
                  </a:lnTo>
                  <a:lnTo>
                    <a:pt x="17" y="30"/>
                  </a:lnTo>
                  <a:lnTo>
                    <a:pt x="16" y="33"/>
                  </a:lnTo>
                  <a:lnTo>
                    <a:pt x="14" y="35"/>
                  </a:lnTo>
                  <a:lnTo>
                    <a:pt x="14" y="36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0" y="29"/>
                  </a:lnTo>
                </a:path>
              </a:pathLst>
            </a:custGeom>
            <a:solidFill>
              <a:srgbClr val="C77B0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37" name="Freeform 537"/>
            <p:cNvSpPr>
              <a:spLocks/>
            </p:cNvSpPr>
            <p:nvPr/>
          </p:nvSpPr>
          <p:spPr bwMode="auto">
            <a:xfrm>
              <a:off x="4160" y="2431"/>
              <a:ext cx="136" cy="138"/>
            </a:xfrm>
            <a:custGeom>
              <a:avLst/>
              <a:gdLst/>
              <a:ahLst/>
              <a:cxnLst>
                <a:cxn ang="0">
                  <a:pos x="44" y="72"/>
                </a:cxn>
                <a:cxn ang="0">
                  <a:pos x="0" y="137"/>
                </a:cxn>
                <a:cxn ang="0">
                  <a:pos x="0" y="33"/>
                </a:cxn>
                <a:cxn ang="0">
                  <a:pos x="135" y="0"/>
                </a:cxn>
                <a:cxn ang="0">
                  <a:pos x="135" y="49"/>
                </a:cxn>
                <a:cxn ang="0">
                  <a:pos x="44" y="72"/>
                </a:cxn>
              </a:cxnLst>
              <a:rect l="0" t="0" r="r" b="b"/>
              <a:pathLst>
                <a:path w="136" h="138">
                  <a:moveTo>
                    <a:pt x="44" y="72"/>
                  </a:moveTo>
                  <a:lnTo>
                    <a:pt x="0" y="137"/>
                  </a:lnTo>
                  <a:lnTo>
                    <a:pt x="0" y="33"/>
                  </a:lnTo>
                  <a:lnTo>
                    <a:pt x="135" y="0"/>
                  </a:lnTo>
                  <a:lnTo>
                    <a:pt x="135" y="49"/>
                  </a:lnTo>
                  <a:lnTo>
                    <a:pt x="44" y="72"/>
                  </a:lnTo>
                </a:path>
              </a:pathLst>
            </a:custGeom>
            <a:solidFill>
              <a:srgbClr val="FDE3B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38" name="Freeform 538"/>
            <p:cNvSpPr>
              <a:spLocks/>
            </p:cNvSpPr>
            <p:nvPr/>
          </p:nvSpPr>
          <p:spPr bwMode="auto">
            <a:xfrm>
              <a:off x="4164" y="2355"/>
              <a:ext cx="164" cy="133"/>
            </a:xfrm>
            <a:custGeom>
              <a:avLst/>
              <a:gdLst/>
              <a:ahLst/>
              <a:cxnLst>
                <a:cxn ang="0">
                  <a:pos x="11" y="132"/>
                </a:cxn>
                <a:cxn ang="0">
                  <a:pos x="9" y="132"/>
                </a:cxn>
                <a:cxn ang="0">
                  <a:pos x="7" y="132"/>
                </a:cxn>
                <a:cxn ang="0">
                  <a:pos x="5" y="131"/>
                </a:cxn>
                <a:cxn ang="0">
                  <a:pos x="3" y="130"/>
                </a:cxn>
                <a:cxn ang="0">
                  <a:pos x="2" y="128"/>
                </a:cxn>
                <a:cxn ang="0">
                  <a:pos x="1" y="126"/>
                </a:cxn>
                <a:cxn ang="0">
                  <a:pos x="0" y="123"/>
                </a:cxn>
                <a:cxn ang="0">
                  <a:pos x="0" y="121"/>
                </a:cxn>
                <a:cxn ang="0">
                  <a:pos x="0" y="46"/>
                </a:cxn>
                <a:cxn ang="0">
                  <a:pos x="0" y="44"/>
                </a:cxn>
                <a:cxn ang="0">
                  <a:pos x="1" y="40"/>
                </a:cxn>
                <a:cxn ang="0">
                  <a:pos x="2" y="38"/>
                </a:cxn>
                <a:cxn ang="0">
                  <a:pos x="3" y="36"/>
                </a:cxn>
                <a:cxn ang="0">
                  <a:pos x="5" y="34"/>
                </a:cxn>
                <a:cxn ang="0">
                  <a:pos x="7" y="32"/>
                </a:cxn>
                <a:cxn ang="0">
                  <a:pos x="9" y="31"/>
                </a:cxn>
                <a:cxn ang="0">
                  <a:pos x="11" y="30"/>
                </a:cxn>
                <a:cxn ang="0">
                  <a:pos x="152" y="0"/>
                </a:cxn>
                <a:cxn ang="0">
                  <a:pos x="154" y="0"/>
                </a:cxn>
                <a:cxn ang="0">
                  <a:pos x="156" y="1"/>
                </a:cxn>
                <a:cxn ang="0">
                  <a:pos x="158" y="5"/>
                </a:cxn>
                <a:cxn ang="0">
                  <a:pos x="160" y="8"/>
                </a:cxn>
                <a:cxn ang="0">
                  <a:pos x="161" y="12"/>
                </a:cxn>
                <a:cxn ang="0">
                  <a:pos x="162" y="17"/>
                </a:cxn>
                <a:cxn ang="0">
                  <a:pos x="163" y="21"/>
                </a:cxn>
                <a:cxn ang="0">
                  <a:pos x="163" y="24"/>
                </a:cxn>
                <a:cxn ang="0">
                  <a:pos x="163" y="85"/>
                </a:cxn>
                <a:cxn ang="0">
                  <a:pos x="163" y="88"/>
                </a:cxn>
                <a:cxn ang="0">
                  <a:pos x="162" y="90"/>
                </a:cxn>
                <a:cxn ang="0">
                  <a:pos x="161" y="93"/>
                </a:cxn>
                <a:cxn ang="0">
                  <a:pos x="160" y="95"/>
                </a:cxn>
                <a:cxn ang="0">
                  <a:pos x="158" y="97"/>
                </a:cxn>
                <a:cxn ang="0">
                  <a:pos x="156" y="98"/>
                </a:cxn>
                <a:cxn ang="0">
                  <a:pos x="154" y="100"/>
                </a:cxn>
                <a:cxn ang="0">
                  <a:pos x="152" y="101"/>
                </a:cxn>
                <a:cxn ang="0">
                  <a:pos x="11" y="132"/>
                </a:cxn>
              </a:cxnLst>
              <a:rect l="0" t="0" r="r" b="b"/>
              <a:pathLst>
                <a:path w="164" h="133">
                  <a:moveTo>
                    <a:pt x="11" y="132"/>
                  </a:moveTo>
                  <a:lnTo>
                    <a:pt x="9" y="132"/>
                  </a:lnTo>
                  <a:lnTo>
                    <a:pt x="7" y="132"/>
                  </a:lnTo>
                  <a:lnTo>
                    <a:pt x="5" y="131"/>
                  </a:lnTo>
                  <a:lnTo>
                    <a:pt x="3" y="130"/>
                  </a:lnTo>
                  <a:lnTo>
                    <a:pt x="2" y="128"/>
                  </a:lnTo>
                  <a:lnTo>
                    <a:pt x="1" y="126"/>
                  </a:lnTo>
                  <a:lnTo>
                    <a:pt x="0" y="123"/>
                  </a:lnTo>
                  <a:lnTo>
                    <a:pt x="0" y="121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1" y="40"/>
                  </a:lnTo>
                  <a:lnTo>
                    <a:pt x="2" y="38"/>
                  </a:lnTo>
                  <a:lnTo>
                    <a:pt x="3" y="36"/>
                  </a:lnTo>
                  <a:lnTo>
                    <a:pt x="5" y="34"/>
                  </a:lnTo>
                  <a:lnTo>
                    <a:pt x="7" y="32"/>
                  </a:lnTo>
                  <a:lnTo>
                    <a:pt x="9" y="31"/>
                  </a:lnTo>
                  <a:lnTo>
                    <a:pt x="11" y="30"/>
                  </a:lnTo>
                  <a:lnTo>
                    <a:pt x="152" y="0"/>
                  </a:lnTo>
                  <a:lnTo>
                    <a:pt x="154" y="0"/>
                  </a:lnTo>
                  <a:lnTo>
                    <a:pt x="156" y="1"/>
                  </a:lnTo>
                  <a:lnTo>
                    <a:pt x="158" y="5"/>
                  </a:lnTo>
                  <a:lnTo>
                    <a:pt x="160" y="8"/>
                  </a:lnTo>
                  <a:lnTo>
                    <a:pt x="161" y="12"/>
                  </a:lnTo>
                  <a:lnTo>
                    <a:pt x="162" y="17"/>
                  </a:lnTo>
                  <a:lnTo>
                    <a:pt x="163" y="21"/>
                  </a:lnTo>
                  <a:lnTo>
                    <a:pt x="163" y="24"/>
                  </a:lnTo>
                  <a:lnTo>
                    <a:pt x="163" y="85"/>
                  </a:lnTo>
                  <a:lnTo>
                    <a:pt x="163" y="88"/>
                  </a:lnTo>
                  <a:lnTo>
                    <a:pt x="162" y="90"/>
                  </a:lnTo>
                  <a:lnTo>
                    <a:pt x="161" y="93"/>
                  </a:lnTo>
                  <a:lnTo>
                    <a:pt x="160" y="95"/>
                  </a:lnTo>
                  <a:lnTo>
                    <a:pt x="158" y="97"/>
                  </a:lnTo>
                  <a:lnTo>
                    <a:pt x="156" y="98"/>
                  </a:lnTo>
                  <a:lnTo>
                    <a:pt x="154" y="100"/>
                  </a:lnTo>
                  <a:lnTo>
                    <a:pt x="152" y="101"/>
                  </a:lnTo>
                  <a:lnTo>
                    <a:pt x="11" y="13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39" name="Freeform 539"/>
            <p:cNvSpPr>
              <a:spLocks/>
            </p:cNvSpPr>
            <p:nvPr/>
          </p:nvSpPr>
          <p:spPr bwMode="auto">
            <a:xfrm>
              <a:off x="4170" y="2347"/>
              <a:ext cx="164" cy="134"/>
            </a:xfrm>
            <a:custGeom>
              <a:avLst/>
              <a:gdLst/>
              <a:ahLst/>
              <a:cxnLst>
                <a:cxn ang="0">
                  <a:pos x="11" y="133"/>
                </a:cxn>
                <a:cxn ang="0">
                  <a:pos x="9" y="133"/>
                </a:cxn>
                <a:cxn ang="0">
                  <a:pos x="7" y="133"/>
                </a:cxn>
                <a:cxn ang="0">
                  <a:pos x="4" y="132"/>
                </a:cxn>
                <a:cxn ang="0">
                  <a:pos x="3" y="131"/>
                </a:cxn>
                <a:cxn ang="0">
                  <a:pos x="2" y="129"/>
                </a:cxn>
                <a:cxn ang="0">
                  <a:pos x="1" y="127"/>
                </a:cxn>
                <a:cxn ang="0">
                  <a:pos x="0" y="124"/>
                </a:cxn>
                <a:cxn ang="0">
                  <a:pos x="0" y="122"/>
                </a:cxn>
                <a:cxn ang="0">
                  <a:pos x="0" y="47"/>
                </a:cxn>
                <a:cxn ang="0">
                  <a:pos x="0" y="45"/>
                </a:cxn>
                <a:cxn ang="0">
                  <a:pos x="1" y="41"/>
                </a:cxn>
                <a:cxn ang="0">
                  <a:pos x="2" y="39"/>
                </a:cxn>
                <a:cxn ang="0">
                  <a:pos x="3" y="37"/>
                </a:cxn>
                <a:cxn ang="0">
                  <a:pos x="4" y="35"/>
                </a:cxn>
                <a:cxn ang="0">
                  <a:pos x="7" y="33"/>
                </a:cxn>
                <a:cxn ang="0">
                  <a:pos x="9" y="32"/>
                </a:cxn>
                <a:cxn ang="0">
                  <a:pos x="11" y="31"/>
                </a:cxn>
                <a:cxn ang="0">
                  <a:pos x="151" y="0"/>
                </a:cxn>
                <a:cxn ang="0">
                  <a:pos x="154" y="0"/>
                </a:cxn>
                <a:cxn ang="0">
                  <a:pos x="156" y="1"/>
                </a:cxn>
                <a:cxn ang="0">
                  <a:pos x="158" y="1"/>
                </a:cxn>
                <a:cxn ang="0">
                  <a:pos x="160" y="3"/>
                </a:cxn>
                <a:cxn ang="0">
                  <a:pos x="161" y="4"/>
                </a:cxn>
                <a:cxn ang="0">
                  <a:pos x="162" y="6"/>
                </a:cxn>
                <a:cxn ang="0">
                  <a:pos x="163" y="8"/>
                </a:cxn>
                <a:cxn ang="0">
                  <a:pos x="163" y="11"/>
                </a:cxn>
                <a:cxn ang="0">
                  <a:pos x="163" y="86"/>
                </a:cxn>
                <a:cxn ang="0">
                  <a:pos x="163" y="89"/>
                </a:cxn>
                <a:cxn ang="0">
                  <a:pos x="162" y="91"/>
                </a:cxn>
                <a:cxn ang="0">
                  <a:pos x="161" y="94"/>
                </a:cxn>
                <a:cxn ang="0">
                  <a:pos x="160" y="96"/>
                </a:cxn>
                <a:cxn ang="0">
                  <a:pos x="158" y="98"/>
                </a:cxn>
                <a:cxn ang="0">
                  <a:pos x="156" y="99"/>
                </a:cxn>
                <a:cxn ang="0">
                  <a:pos x="154" y="101"/>
                </a:cxn>
                <a:cxn ang="0">
                  <a:pos x="151" y="102"/>
                </a:cxn>
                <a:cxn ang="0">
                  <a:pos x="11" y="133"/>
                </a:cxn>
              </a:cxnLst>
              <a:rect l="0" t="0" r="r" b="b"/>
              <a:pathLst>
                <a:path w="164" h="134">
                  <a:moveTo>
                    <a:pt x="11" y="133"/>
                  </a:moveTo>
                  <a:lnTo>
                    <a:pt x="9" y="133"/>
                  </a:lnTo>
                  <a:lnTo>
                    <a:pt x="7" y="133"/>
                  </a:lnTo>
                  <a:lnTo>
                    <a:pt x="4" y="132"/>
                  </a:lnTo>
                  <a:lnTo>
                    <a:pt x="3" y="131"/>
                  </a:lnTo>
                  <a:lnTo>
                    <a:pt x="2" y="129"/>
                  </a:lnTo>
                  <a:lnTo>
                    <a:pt x="1" y="127"/>
                  </a:lnTo>
                  <a:lnTo>
                    <a:pt x="0" y="124"/>
                  </a:lnTo>
                  <a:lnTo>
                    <a:pt x="0" y="122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1" y="41"/>
                  </a:lnTo>
                  <a:lnTo>
                    <a:pt x="2" y="39"/>
                  </a:lnTo>
                  <a:lnTo>
                    <a:pt x="3" y="37"/>
                  </a:lnTo>
                  <a:lnTo>
                    <a:pt x="4" y="35"/>
                  </a:lnTo>
                  <a:lnTo>
                    <a:pt x="7" y="33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51" y="0"/>
                  </a:lnTo>
                  <a:lnTo>
                    <a:pt x="154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1" y="4"/>
                  </a:lnTo>
                  <a:lnTo>
                    <a:pt x="162" y="6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86"/>
                  </a:lnTo>
                  <a:lnTo>
                    <a:pt x="163" y="89"/>
                  </a:lnTo>
                  <a:lnTo>
                    <a:pt x="162" y="91"/>
                  </a:lnTo>
                  <a:lnTo>
                    <a:pt x="161" y="94"/>
                  </a:lnTo>
                  <a:lnTo>
                    <a:pt x="160" y="96"/>
                  </a:lnTo>
                  <a:lnTo>
                    <a:pt x="158" y="98"/>
                  </a:lnTo>
                  <a:lnTo>
                    <a:pt x="156" y="99"/>
                  </a:lnTo>
                  <a:lnTo>
                    <a:pt x="154" y="101"/>
                  </a:lnTo>
                  <a:lnTo>
                    <a:pt x="151" y="102"/>
                  </a:lnTo>
                  <a:lnTo>
                    <a:pt x="11" y="133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40" name="Freeform 540"/>
            <p:cNvSpPr>
              <a:spLocks/>
            </p:cNvSpPr>
            <p:nvPr/>
          </p:nvSpPr>
          <p:spPr bwMode="auto">
            <a:xfrm>
              <a:off x="4189" y="2387"/>
              <a:ext cx="24" cy="7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2" y="44"/>
                </a:cxn>
                <a:cxn ang="0">
                  <a:pos x="1" y="44"/>
                </a:cxn>
                <a:cxn ang="0">
                  <a:pos x="0" y="43"/>
                </a:cxn>
                <a:cxn ang="0">
                  <a:pos x="1" y="41"/>
                </a:cxn>
                <a:cxn ang="0">
                  <a:pos x="1" y="32"/>
                </a:cxn>
                <a:cxn ang="0">
                  <a:pos x="1" y="27"/>
                </a:cxn>
                <a:cxn ang="0">
                  <a:pos x="2" y="19"/>
                </a:cxn>
                <a:cxn ang="0">
                  <a:pos x="4" y="16"/>
                </a:cxn>
                <a:cxn ang="0">
                  <a:pos x="8" y="13"/>
                </a:cxn>
                <a:cxn ang="0">
                  <a:pos x="9" y="11"/>
                </a:cxn>
                <a:cxn ang="0">
                  <a:pos x="8" y="7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9" y="2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5" y="0"/>
                </a:cxn>
                <a:cxn ang="0">
                  <a:pos x="16" y="1"/>
                </a:cxn>
                <a:cxn ang="0">
                  <a:pos x="16" y="3"/>
                </a:cxn>
                <a:cxn ang="0">
                  <a:pos x="16" y="5"/>
                </a:cxn>
                <a:cxn ang="0">
                  <a:pos x="14" y="10"/>
                </a:cxn>
                <a:cxn ang="0">
                  <a:pos x="16" y="11"/>
                </a:cxn>
                <a:cxn ang="0">
                  <a:pos x="20" y="13"/>
                </a:cxn>
                <a:cxn ang="0">
                  <a:pos x="21" y="14"/>
                </a:cxn>
                <a:cxn ang="0">
                  <a:pos x="22" y="19"/>
                </a:cxn>
                <a:cxn ang="0">
                  <a:pos x="23" y="25"/>
                </a:cxn>
                <a:cxn ang="0">
                  <a:pos x="23" y="28"/>
                </a:cxn>
                <a:cxn ang="0">
                  <a:pos x="23" y="34"/>
                </a:cxn>
                <a:cxn ang="0">
                  <a:pos x="23" y="39"/>
                </a:cxn>
                <a:cxn ang="0">
                  <a:pos x="21" y="39"/>
                </a:cxn>
                <a:cxn ang="0">
                  <a:pos x="20" y="40"/>
                </a:cxn>
                <a:cxn ang="0">
                  <a:pos x="21" y="38"/>
                </a:cxn>
                <a:cxn ang="0">
                  <a:pos x="16" y="67"/>
                </a:cxn>
                <a:cxn ang="0">
                  <a:pos x="15" y="71"/>
                </a:cxn>
                <a:cxn ang="0">
                  <a:pos x="11" y="71"/>
                </a:cxn>
                <a:cxn ang="0">
                  <a:pos x="9" y="72"/>
                </a:cxn>
                <a:cxn ang="0">
                  <a:pos x="7" y="74"/>
                </a:cxn>
                <a:cxn ang="0">
                  <a:pos x="5" y="74"/>
                </a:cxn>
                <a:cxn ang="0">
                  <a:pos x="5" y="74"/>
                </a:cxn>
                <a:cxn ang="0">
                  <a:pos x="5" y="71"/>
                </a:cxn>
                <a:cxn ang="0">
                  <a:pos x="4" y="41"/>
                </a:cxn>
                <a:cxn ang="0">
                  <a:pos x="4" y="43"/>
                </a:cxn>
                <a:cxn ang="0">
                  <a:pos x="4" y="43"/>
                </a:cxn>
                <a:cxn ang="0">
                  <a:pos x="3" y="44"/>
                </a:cxn>
                <a:cxn ang="0">
                  <a:pos x="3" y="46"/>
                </a:cxn>
              </a:cxnLst>
              <a:rect l="0" t="0" r="r" b="b"/>
              <a:pathLst>
                <a:path w="24" h="75">
                  <a:moveTo>
                    <a:pt x="4" y="45"/>
                  </a:moveTo>
                  <a:lnTo>
                    <a:pt x="4" y="62"/>
                  </a:lnTo>
                  <a:lnTo>
                    <a:pt x="0" y="64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1" y="31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2" y="24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3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4"/>
                  </a:lnTo>
                  <a:lnTo>
                    <a:pt x="7" y="13"/>
                  </a:lnTo>
                  <a:lnTo>
                    <a:pt x="8" y="13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6"/>
                  </a:lnTo>
                  <a:lnTo>
                    <a:pt x="8" y="5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3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1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8" y="12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1" y="17"/>
                  </a:lnTo>
                  <a:lnTo>
                    <a:pt x="22" y="19"/>
                  </a:lnTo>
                  <a:lnTo>
                    <a:pt x="22" y="21"/>
                  </a:lnTo>
                  <a:lnTo>
                    <a:pt x="22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3" y="27"/>
                  </a:lnTo>
                  <a:lnTo>
                    <a:pt x="23" y="28"/>
                  </a:lnTo>
                  <a:lnTo>
                    <a:pt x="23" y="30"/>
                  </a:lnTo>
                  <a:lnTo>
                    <a:pt x="23" y="32"/>
                  </a:lnTo>
                  <a:lnTo>
                    <a:pt x="23" y="34"/>
                  </a:lnTo>
                  <a:lnTo>
                    <a:pt x="23" y="35"/>
                  </a:lnTo>
                  <a:lnTo>
                    <a:pt x="23" y="37"/>
                  </a:lnTo>
                  <a:lnTo>
                    <a:pt x="23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1" y="39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38"/>
                  </a:lnTo>
                  <a:lnTo>
                    <a:pt x="19" y="25"/>
                  </a:lnTo>
                  <a:lnTo>
                    <a:pt x="19" y="39"/>
                  </a:lnTo>
                  <a:lnTo>
                    <a:pt x="16" y="67"/>
                  </a:lnTo>
                  <a:lnTo>
                    <a:pt x="18" y="69"/>
                  </a:lnTo>
                  <a:lnTo>
                    <a:pt x="19" y="71"/>
                  </a:lnTo>
                  <a:lnTo>
                    <a:pt x="15" y="71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0" y="72"/>
                  </a:lnTo>
                  <a:lnTo>
                    <a:pt x="9" y="72"/>
                  </a:lnTo>
                  <a:lnTo>
                    <a:pt x="8" y="72"/>
                  </a:lnTo>
                  <a:lnTo>
                    <a:pt x="7" y="73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6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5" y="71"/>
                  </a:lnTo>
                  <a:lnTo>
                    <a:pt x="8" y="69"/>
                  </a:lnTo>
                  <a:lnTo>
                    <a:pt x="5" y="44"/>
                  </a:lnTo>
                  <a:lnTo>
                    <a:pt x="4" y="41"/>
                  </a:lnTo>
                  <a:lnTo>
                    <a:pt x="5" y="27"/>
                  </a:lnTo>
                  <a:lnTo>
                    <a:pt x="2" y="42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6"/>
                  </a:lnTo>
                  <a:lnTo>
                    <a:pt x="4" y="4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41" name="Freeform 541"/>
            <p:cNvSpPr>
              <a:spLocks/>
            </p:cNvSpPr>
            <p:nvPr/>
          </p:nvSpPr>
          <p:spPr bwMode="auto">
            <a:xfrm>
              <a:off x="4225" y="2375"/>
              <a:ext cx="90" cy="29"/>
            </a:xfrm>
            <a:custGeom>
              <a:avLst/>
              <a:gdLst/>
              <a:ahLst/>
              <a:cxnLst>
                <a:cxn ang="0">
                  <a:pos x="89" y="1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89" y="0"/>
                </a:cxn>
                <a:cxn ang="0">
                  <a:pos x="89" y="10"/>
                </a:cxn>
              </a:cxnLst>
              <a:rect l="0" t="0" r="r" b="b"/>
              <a:pathLst>
                <a:path w="90" h="29">
                  <a:moveTo>
                    <a:pt x="89" y="10"/>
                  </a:moveTo>
                  <a:lnTo>
                    <a:pt x="0" y="28"/>
                  </a:lnTo>
                  <a:lnTo>
                    <a:pt x="0" y="18"/>
                  </a:lnTo>
                  <a:lnTo>
                    <a:pt x="89" y="0"/>
                  </a:lnTo>
                  <a:lnTo>
                    <a:pt x="89" y="1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42" name="Freeform 542"/>
            <p:cNvSpPr>
              <a:spLocks/>
            </p:cNvSpPr>
            <p:nvPr/>
          </p:nvSpPr>
          <p:spPr bwMode="auto">
            <a:xfrm>
              <a:off x="4226" y="2455"/>
              <a:ext cx="17" cy="17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1" y="6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4" y="1"/>
                </a:cxn>
                <a:cxn ang="0">
                  <a:pos x="15" y="1"/>
                </a:cxn>
                <a:cxn ang="0">
                  <a:pos x="15" y="2"/>
                </a:cxn>
                <a:cxn ang="0">
                  <a:pos x="15" y="3"/>
                </a:cxn>
                <a:cxn ang="0">
                  <a:pos x="16" y="3"/>
                </a:cxn>
                <a:cxn ang="0">
                  <a:pos x="15" y="4"/>
                </a:cxn>
                <a:cxn ang="0">
                  <a:pos x="15" y="5"/>
                </a:cxn>
                <a:cxn ang="0">
                  <a:pos x="14" y="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2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14"/>
                </a:cxn>
                <a:cxn ang="0">
                  <a:pos x="4" y="16"/>
                </a:cxn>
              </a:cxnLst>
              <a:rect l="0" t="0" r="r" b="b"/>
              <a:pathLst>
                <a:path w="17" h="17">
                  <a:moveTo>
                    <a:pt x="4" y="16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4" y="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14"/>
                  </a:lnTo>
                  <a:lnTo>
                    <a:pt x="4" y="1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43" name="Freeform 543"/>
            <p:cNvSpPr>
              <a:spLocks/>
            </p:cNvSpPr>
            <p:nvPr/>
          </p:nvSpPr>
          <p:spPr bwMode="auto">
            <a:xfrm>
              <a:off x="4278" y="2444"/>
              <a:ext cx="17" cy="17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8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1" y="7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2" y="0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5" y="2"/>
                </a:cxn>
                <a:cxn ang="0">
                  <a:pos x="15" y="3"/>
                </a:cxn>
                <a:cxn ang="0">
                  <a:pos x="16" y="3"/>
                </a:cxn>
                <a:cxn ang="0">
                  <a:pos x="16" y="4"/>
                </a:cxn>
                <a:cxn ang="0">
                  <a:pos x="16" y="5"/>
                </a:cxn>
                <a:cxn ang="0">
                  <a:pos x="15" y="5"/>
                </a:cxn>
                <a:cxn ang="0">
                  <a:pos x="13" y="6"/>
                </a:cxn>
                <a:cxn ang="0">
                  <a:pos x="12" y="6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14"/>
                </a:cxn>
                <a:cxn ang="0">
                  <a:pos x="4" y="16"/>
                </a:cxn>
              </a:cxnLst>
              <a:rect l="0" t="0" r="r" b="b"/>
              <a:pathLst>
                <a:path w="17" h="17">
                  <a:moveTo>
                    <a:pt x="4" y="16"/>
                  </a:moveTo>
                  <a:lnTo>
                    <a:pt x="4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5" y="5"/>
                  </a:lnTo>
                  <a:lnTo>
                    <a:pt x="13" y="6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14"/>
                  </a:lnTo>
                  <a:lnTo>
                    <a:pt x="4" y="1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44" name="Freeform 544"/>
            <p:cNvSpPr>
              <a:spLocks/>
            </p:cNvSpPr>
            <p:nvPr/>
          </p:nvSpPr>
          <p:spPr bwMode="auto">
            <a:xfrm>
              <a:off x="4126" y="2514"/>
              <a:ext cx="61" cy="103"/>
            </a:xfrm>
            <a:custGeom>
              <a:avLst/>
              <a:gdLst/>
              <a:ahLst/>
              <a:cxnLst>
                <a:cxn ang="0">
                  <a:pos x="35" y="102"/>
                </a:cxn>
                <a:cxn ang="0">
                  <a:pos x="29" y="101"/>
                </a:cxn>
                <a:cxn ang="0">
                  <a:pos x="23" y="99"/>
                </a:cxn>
                <a:cxn ang="0">
                  <a:pos x="18" y="95"/>
                </a:cxn>
                <a:cxn ang="0">
                  <a:pos x="13" y="89"/>
                </a:cxn>
                <a:cxn ang="0">
                  <a:pos x="9" y="82"/>
                </a:cxn>
                <a:cxn ang="0">
                  <a:pos x="5" y="74"/>
                </a:cxn>
                <a:cxn ang="0">
                  <a:pos x="2" y="64"/>
                </a:cxn>
                <a:cxn ang="0">
                  <a:pos x="0" y="54"/>
                </a:cxn>
                <a:cxn ang="0">
                  <a:pos x="0" y="44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5" y="17"/>
                </a:cxn>
                <a:cxn ang="0">
                  <a:pos x="9" y="11"/>
                </a:cxn>
                <a:cxn ang="0">
                  <a:pos x="13" y="5"/>
                </a:cxn>
                <a:cxn ang="0">
                  <a:pos x="19" y="2"/>
                </a:cxn>
                <a:cxn ang="0">
                  <a:pos x="25" y="0"/>
                </a:cxn>
                <a:cxn ang="0">
                  <a:pos x="30" y="0"/>
                </a:cxn>
                <a:cxn ang="0">
                  <a:pos x="36" y="2"/>
                </a:cxn>
                <a:cxn ang="0">
                  <a:pos x="42" y="7"/>
                </a:cxn>
                <a:cxn ang="0">
                  <a:pos x="47" y="12"/>
                </a:cxn>
                <a:cxn ang="0">
                  <a:pos x="51" y="20"/>
                </a:cxn>
                <a:cxn ang="0">
                  <a:pos x="55" y="28"/>
                </a:cxn>
                <a:cxn ang="0">
                  <a:pos x="58" y="37"/>
                </a:cxn>
                <a:cxn ang="0">
                  <a:pos x="59" y="47"/>
                </a:cxn>
                <a:cxn ang="0">
                  <a:pos x="60" y="58"/>
                </a:cxn>
                <a:cxn ang="0">
                  <a:pos x="59" y="67"/>
                </a:cxn>
                <a:cxn ang="0">
                  <a:pos x="57" y="76"/>
                </a:cxn>
                <a:cxn ang="0">
                  <a:pos x="55" y="84"/>
                </a:cxn>
                <a:cxn ang="0">
                  <a:pos x="51" y="91"/>
                </a:cxn>
                <a:cxn ang="0">
                  <a:pos x="46" y="96"/>
                </a:cxn>
                <a:cxn ang="0">
                  <a:pos x="41" y="100"/>
                </a:cxn>
                <a:cxn ang="0">
                  <a:pos x="35" y="102"/>
                </a:cxn>
              </a:cxnLst>
              <a:rect l="0" t="0" r="r" b="b"/>
              <a:pathLst>
                <a:path w="61" h="103">
                  <a:moveTo>
                    <a:pt x="35" y="102"/>
                  </a:moveTo>
                  <a:lnTo>
                    <a:pt x="29" y="101"/>
                  </a:lnTo>
                  <a:lnTo>
                    <a:pt x="23" y="99"/>
                  </a:lnTo>
                  <a:lnTo>
                    <a:pt x="18" y="95"/>
                  </a:lnTo>
                  <a:lnTo>
                    <a:pt x="13" y="89"/>
                  </a:lnTo>
                  <a:lnTo>
                    <a:pt x="9" y="82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5" y="17"/>
                  </a:lnTo>
                  <a:lnTo>
                    <a:pt x="9" y="11"/>
                  </a:lnTo>
                  <a:lnTo>
                    <a:pt x="13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2" y="7"/>
                  </a:lnTo>
                  <a:lnTo>
                    <a:pt x="47" y="12"/>
                  </a:lnTo>
                  <a:lnTo>
                    <a:pt x="51" y="20"/>
                  </a:lnTo>
                  <a:lnTo>
                    <a:pt x="55" y="28"/>
                  </a:lnTo>
                  <a:lnTo>
                    <a:pt x="58" y="37"/>
                  </a:lnTo>
                  <a:lnTo>
                    <a:pt x="59" y="47"/>
                  </a:lnTo>
                  <a:lnTo>
                    <a:pt x="60" y="58"/>
                  </a:lnTo>
                  <a:lnTo>
                    <a:pt x="59" y="67"/>
                  </a:lnTo>
                  <a:lnTo>
                    <a:pt x="57" y="76"/>
                  </a:lnTo>
                  <a:lnTo>
                    <a:pt x="55" y="84"/>
                  </a:lnTo>
                  <a:lnTo>
                    <a:pt x="51" y="91"/>
                  </a:lnTo>
                  <a:lnTo>
                    <a:pt x="46" y="96"/>
                  </a:lnTo>
                  <a:lnTo>
                    <a:pt x="41" y="100"/>
                  </a:lnTo>
                  <a:lnTo>
                    <a:pt x="35" y="102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45" name="Freeform 545"/>
            <p:cNvSpPr>
              <a:spLocks/>
            </p:cNvSpPr>
            <p:nvPr/>
          </p:nvSpPr>
          <p:spPr bwMode="auto">
            <a:xfrm>
              <a:off x="4117" y="2518"/>
              <a:ext cx="61" cy="103"/>
            </a:xfrm>
            <a:custGeom>
              <a:avLst/>
              <a:gdLst/>
              <a:ahLst/>
              <a:cxnLst>
                <a:cxn ang="0">
                  <a:pos x="35" y="102"/>
                </a:cxn>
                <a:cxn ang="0">
                  <a:pos x="29" y="101"/>
                </a:cxn>
                <a:cxn ang="0">
                  <a:pos x="23" y="99"/>
                </a:cxn>
                <a:cxn ang="0">
                  <a:pos x="18" y="95"/>
                </a:cxn>
                <a:cxn ang="0">
                  <a:pos x="13" y="89"/>
                </a:cxn>
                <a:cxn ang="0">
                  <a:pos x="9" y="82"/>
                </a:cxn>
                <a:cxn ang="0">
                  <a:pos x="5" y="74"/>
                </a:cxn>
                <a:cxn ang="0">
                  <a:pos x="2" y="64"/>
                </a:cxn>
                <a:cxn ang="0">
                  <a:pos x="0" y="54"/>
                </a:cxn>
                <a:cxn ang="0">
                  <a:pos x="0" y="44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5" y="17"/>
                </a:cxn>
                <a:cxn ang="0">
                  <a:pos x="9" y="11"/>
                </a:cxn>
                <a:cxn ang="0">
                  <a:pos x="13" y="5"/>
                </a:cxn>
                <a:cxn ang="0">
                  <a:pos x="19" y="2"/>
                </a:cxn>
                <a:cxn ang="0">
                  <a:pos x="25" y="0"/>
                </a:cxn>
                <a:cxn ang="0">
                  <a:pos x="30" y="0"/>
                </a:cxn>
                <a:cxn ang="0">
                  <a:pos x="36" y="2"/>
                </a:cxn>
                <a:cxn ang="0">
                  <a:pos x="42" y="7"/>
                </a:cxn>
                <a:cxn ang="0">
                  <a:pos x="47" y="12"/>
                </a:cxn>
                <a:cxn ang="0">
                  <a:pos x="51" y="20"/>
                </a:cxn>
                <a:cxn ang="0">
                  <a:pos x="55" y="28"/>
                </a:cxn>
                <a:cxn ang="0">
                  <a:pos x="58" y="37"/>
                </a:cxn>
                <a:cxn ang="0">
                  <a:pos x="60" y="47"/>
                </a:cxn>
                <a:cxn ang="0">
                  <a:pos x="60" y="58"/>
                </a:cxn>
                <a:cxn ang="0">
                  <a:pos x="59" y="67"/>
                </a:cxn>
                <a:cxn ang="0">
                  <a:pos x="57" y="76"/>
                </a:cxn>
                <a:cxn ang="0">
                  <a:pos x="55" y="84"/>
                </a:cxn>
                <a:cxn ang="0">
                  <a:pos x="51" y="91"/>
                </a:cxn>
                <a:cxn ang="0">
                  <a:pos x="46" y="96"/>
                </a:cxn>
                <a:cxn ang="0">
                  <a:pos x="41" y="100"/>
                </a:cxn>
                <a:cxn ang="0">
                  <a:pos x="35" y="102"/>
                </a:cxn>
              </a:cxnLst>
              <a:rect l="0" t="0" r="r" b="b"/>
              <a:pathLst>
                <a:path w="61" h="103">
                  <a:moveTo>
                    <a:pt x="35" y="102"/>
                  </a:moveTo>
                  <a:lnTo>
                    <a:pt x="29" y="101"/>
                  </a:lnTo>
                  <a:lnTo>
                    <a:pt x="23" y="99"/>
                  </a:lnTo>
                  <a:lnTo>
                    <a:pt x="18" y="95"/>
                  </a:lnTo>
                  <a:lnTo>
                    <a:pt x="13" y="89"/>
                  </a:lnTo>
                  <a:lnTo>
                    <a:pt x="9" y="82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5" y="17"/>
                  </a:lnTo>
                  <a:lnTo>
                    <a:pt x="9" y="11"/>
                  </a:lnTo>
                  <a:lnTo>
                    <a:pt x="13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6" y="2"/>
                  </a:lnTo>
                  <a:lnTo>
                    <a:pt x="42" y="7"/>
                  </a:lnTo>
                  <a:lnTo>
                    <a:pt x="47" y="12"/>
                  </a:lnTo>
                  <a:lnTo>
                    <a:pt x="51" y="20"/>
                  </a:lnTo>
                  <a:lnTo>
                    <a:pt x="55" y="28"/>
                  </a:lnTo>
                  <a:lnTo>
                    <a:pt x="58" y="37"/>
                  </a:lnTo>
                  <a:lnTo>
                    <a:pt x="60" y="47"/>
                  </a:lnTo>
                  <a:lnTo>
                    <a:pt x="60" y="58"/>
                  </a:lnTo>
                  <a:lnTo>
                    <a:pt x="59" y="67"/>
                  </a:lnTo>
                  <a:lnTo>
                    <a:pt x="57" y="76"/>
                  </a:lnTo>
                  <a:lnTo>
                    <a:pt x="55" y="84"/>
                  </a:lnTo>
                  <a:lnTo>
                    <a:pt x="51" y="91"/>
                  </a:lnTo>
                  <a:lnTo>
                    <a:pt x="46" y="96"/>
                  </a:lnTo>
                  <a:lnTo>
                    <a:pt x="41" y="100"/>
                  </a:lnTo>
                  <a:lnTo>
                    <a:pt x="35" y="10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46" name="Freeform 546"/>
            <p:cNvSpPr>
              <a:spLocks/>
            </p:cNvSpPr>
            <p:nvPr/>
          </p:nvSpPr>
          <p:spPr bwMode="auto">
            <a:xfrm>
              <a:off x="4094" y="2567"/>
              <a:ext cx="65" cy="123"/>
            </a:xfrm>
            <a:custGeom>
              <a:avLst/>
              <a:gdLst/>
              <a:ahLst/>
              <a:cxnLst>
                <a:cxn ang="0">
                  <a:pos x="64" y="122"/>
                </a:cxn>
                <a:cxn ang="0">
                  <a:pos x="54" y="117"/>
                </a:cxn>
                <a:cxn ang="0">
                  <a:pos x="43" y="110"/>
                </a:cxn>
                <a:cxn ang="0">
                  <a:pos x="34" y="101"/>
                </a:cxn>
                <a:cxn ang="0">
                  <a:pos x="25" y="90"/>
                </a:cxn>
                <a:cxn ang="0">
                  <a:pos x="17" y="77"/>
                </a:cxn>
                <a:cxn ang="0">
                  <a:pos x="10" y="63"/>
                </a:cxn>
                <a:cxn ang="0">
                  <a:pos x="4" y="47"/>
                </a:cxn>
                <a:cxn ang="0">
                  <a:pos x="0" y="30"/>
                </a:cxn>
                <a:cxn ang="0">
                  <a:pos x="52" y="0"/>
                </a:cxn>
                <a:cxn ang="0">
                  <a:pos x="64" y="122"/>
                </a:cxn>
              </a:cxnLst>
              <a:rect l="0" t="0" r="r" b="b"/>
              <a:pathLst>
                <a:path w="65" h="123">
                  <a:moveTo>
                    <a:pt x="64" y="122"/>
                  </a:moveTo>
                  <a:lnTo>
                    <a:pt x="54" y="117"/>
                  </a:lnTo>
                  <a:lnTo>
                    <a:pt x="43" y="110"/>
                  </a:lnTo>
                  <a:lnTo>
                    <a:pt x="34" y="101"/>
                  </a:lnTo>
                  <a:lnTo>
                    <a:pt x="25" y="90"/>
                  </a:lnTo>
                  <a:lnTo>
                    <a:pt x="17" y="77"/>
                  </a:lnTo>
                  <a:lnTo>
                    <a:pt x="10" y="63"/>
                  </a:lnTo>
                  <a:lnTo>
                    <a:pt x="4" y="47"/>
                  </a:lnTo>
                  <a:lnTo>
                    <a:pt x="0" y="30"/>
                  </a:lnTo>
                  <a:lnTo>
                    <a:pt x="52" y="0"/>
                  </a:lnTo>
                  <a:lnTo>
                    <a:pt x="64" y="122"/>
                  </a:lnTo>
                </a:path>
              </a:pathLst>
            </a:custGeom>
            <a:solidFill>
              <a:srgbClr val="86868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47" name="Freeform 547"/>
            <p:cNvSpPr>
              <a:spLocks/>
            </p:cNvSpPr>
            <p:nvPr/>
          </p:nvSpPr>
          <p:spPr bwMode="auto">
            <a:xfrm>
              <a:off x="4066" y="2566"/>
              <a:ext cx="332" cy="210"/>
            </a:xfrm>
            <a:custGeom>
              <a:avLst/>
              <a:gdLst/>
              <a:ahLst/>
              <a:cxnLst>
                <a:cxn ang="0">
                  <a:pos x="318" y="144"/>
                </a:cxn>
                <a:cxn ang="0">
                  <a:pos x="252" y="165"/>
                </a:cxn>
                <a:cxn ang="0">
                  <a:pos x="167" y="189"/>
                </a:cxn>
                <a:cxn ang="0">
                  <a:pos x="104" y="206"/>
                </a:cxn>
                <a:cxn ang="0">
                  <a:pos x="0" y="139"/>
                </a:cxn>
                <a:cxn ang="0">
                  <a:pos x="0" y="138"/>
                </a:cxn>
                <a:cxn ang="0">
                  <a:pos x="0" y="134"/>
                </a:cxn>
                <a:cxn ang="0">
                  <a:pos x="1" y="128"/>
                </a:cxn>
                <a:cxn ang="0">
                  <a:pos x="7" y="120"/>
                </a:cxn>
                <a:cxn ang="0">
                  <a:pos x="22" y="98"/>
                </a:cxn>
                <a:cxn ang="0">
                  <a:pos x="44" y="59"/>
                </a:cxn>
                <a:cxn ang="0">
                  <a:pos x="65" y="21"/>
                </a:cxn>
                <a:cxn ang="0">
                  <a:pos x="73" y="5"/>
                </a:cxn>
                <a:cxn ang="0">
                  <a:pos x="73" y="4"/>
                </a:cxn>
                <a:cxn ang="0">
                  <a:pos x="75" y="2"/>
                </a:cxn>
                <a:cxn ang="0">
                  <a:pos x="78" y="0"/>
                </a:cxn>
                <a:cxn ang="0">
                  <a:pos x="83" y="2"/>
                </a:cxn>
                <a:cxn ang="0">
                  <a:pos x="87" y="5"/>
                </a:cxn>
                <a:cxn ang="0">
                  <a:pos x="87" y="9"/>
                </a:cxn>
                <a:cxn ang="0">
                  <a:pos x="86" y="12"/>
                </a:cxn>
                <a:cxn ang="0">
                  <a:pos x="85" y="13"/>
                </a:cxn>
                <a:cxn ang="0">
                  <a:pos x="73" y="31"/>
                </a:cxn>
                <a:cxn ang="0">
                  <a:pos x="49" y="71"/>
                </a:cxn>
                <a:cxn ang="0">
                  <a:pos x="26" y="113"/>
                </a:cxn>
                <a:cxn ang="0">
                  <a:pos x="19" y="135"/>
                </a:cxn>
                <a:cxn ang="0">
                  <a:pos x="35" y="152"/>
                </a:cxn>
                <a:cxn ang="0">
                  <a:pos x="56" y="167"/>
                </a:cxn>
                <a:cxn ang="0">
                  <a:pos x="78" y="180"/>
                </a:cxn>
                <a:cxn ang="0">
                  <a:pos x="98" y="193"/>
                </a:cxn>
                <a:cxn ang="0">
                  <a:pos x="123" y="187"/>
                </a:cxn>
                <a:cxn ang="0">
                  <a:pos x="179" y="171"/>
                </a:cxn>
                <a:cxn ang="0">
                  <a:pos x="246" y="152"/>
                </a:cxn>
                <a:cxn ang="0">
                  <a:pos x="302" y="137"/>
                </a:cxn>
              </a:cxnLst>
              <a:rect l="0" t="0" r="r" b="b"/>
              <a:pathLst>
                <a:path w="332" h="210">
                  <a:moveTo>
                    <a:pt x="331" y="137"/>
                  </a:moveTo>
                  <a:lnTo>
                    <a:pt x="318" y="144"/>
                  </a:lnTo>
                  <a:lnTo>
                    <a:pt x="290" y="154"/>
                  </a:lnTo>
                  <a:lnTo>
                    <a:pt x="252" y="165"/>
                  </a:lnTo>
                  <a:lnTo>
                    <a:pt x="209" y="178"/>
                  </a:lnTo>
                  <a:lnTo>
                    <a:pt x="167" y="189"/>
                  </a:lnTo>
                  <a:lnTo>
                    <a:pt x="130" y="199"/>
                  </a:lnTo>
                  <a:lnTo>
                    <a:pt x="104" y="206"/>
                  </a:lnTo>
                  <a:lnTo>
                    <a:pt x="94" y="20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8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0" y="131"/>
                  </a:lnTo>
                  <a:lnTo>
                    <a:pt x="1" y="128"/>
                  </a:lnTo>
                  <a:lnTo>
                    <a:pt x="3" y="124"/>
                  </a:lnTo>
                  <a:lnTo>
                    <a:pt x="7" y="120"/>
                  </a:lnTo>
                  <a:lnTo>
                    <a:pt x="13" y="113"/>
                  </a:lnTo>
                  <a:lnTo>
                    <a:pt x="22" y="98"/>
                  </a:lnTo>
                  <a:lnTo>
                    <a:pt x="33" y="79"/>
                  </a:lnTo>
                  <a:lnTo>
                    <a:pt x="44" y="59"/>
                  </a:lnTo>
                  <a:lnTo>
                    <a:pt x="55" y="39"/>
                  </a:lnTo>
                  <a:lnTo>
                    <a:pt x="65" y="21"/>
                  </a:lnTo>
                  <a:lnTo>
                    <a:pt x="71" y="10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5" y="2"/>
                  </a:lnTo>
                  <a:lnTo>
                    <a:pt x="77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3" y="2"/>
                  </a:lnTo>
                  <a:lnTo>
                    <a:pt x="86" y="4"/>
                  </a:lnTo>
                  <a:lnTo>
                    <a:pt x="87" y="5"/>
                  </a:lnTo>
                  <a:lnTo>
                    <a:pt x="87" y="7"/>
                  </a:lnTo>
                  <a:lnTo>
                    <a:pt x="87" y="9"/>
                  </a:lnTo>
                  <a:lnTo>
                    <a:pt x="86" y="11"/>
                  </a:lnTo>
                  <a:lnTo>
                    <a:pt x="86" y="12"/>
                  </a:lnTo>
                  <a:lnTo>
                    <a:pt x="85" y="12"/>
                  </a:lnTo>
                  <a:lnTo>
                    <a:pt x="85" y="13"/>
                  </a:lnTo>
                  <a:lnTo>
                    <a:pt x="82" y="18"/>
                  </a:lnTo>
                  <a:lnTo>
                    <a:pt x="73" y="31"/>
                  </a:lnTo>
                  <a:lnTo>
                    <a:pt x="62" y="49"/>
                  </a:lnTo>
                  <a:lnTo>
                    <a:pt x="49" y="71"/>
                  </a:lnTo>
                  <a:lnTo>
                    <a:pt x="36" y="93"/>
                  </a:lnTo>
                  <a:lnTo>
                    <a:pt x="26" y="113"/>
                  </a:lnTo>
                  <a:lnTo>
                    <a:pt x="19" y="128"/>
                  </a:lnTo>
                  <a:lnTo>
                    <a:pt x="19" y="135"/>
                  </a:lnTo>
                  <a:lnTo>
                    <a:pt x="26" y="144"/>
                  </a:lnTo>
                  <a:lnTo>
                    <a:pt x="35" y="152"/>
                  </a:lnTo>
                  <a:lnTo>
                    <a:pt x="45" y="160"/>
                  </a:lnTo>
                  <a:lnTo>
                    <a:pt x="56" y="167"/>
                  </a:lnTo>
                  <a:lnTo>
                    <a:pt x="67" y="173"/>
                  </a:lnTo>
                  <a:lnTo>
                    <a:pt x="78" y="180"/>
                  </a:lnTo>
                  <a:lnTo>
                    <a:pt x="88" y="186"/>
                  </a:lnTo>
                  <a:lnTo>
                    <a:pt x="98" y="193"/>
                  </a:lnTo>
                  <a:lnTo>
                    <a:pt x="105" y="192"/>
                  </a:lnTo>
                  <a:lnTo>
                    <a:pt x="123" y="187"/>
                  </a:lnTo>
                  <a:lnTo>
                    <a:pt x="148" y="180"/>
                  </a:lnTo>
                  <a:lnTo>
                    <a:pt x="179" y="171"/>
                  </a:lnTo>
                  <a:lnTo>
                    <a:pt x="212" y="162"/>
                  </a:lnTo>
                  <a:lnTo>
                    <a:pt x="246" y="152"/>
                  </a:lnTo>
                  <a:lnTo>
                    <a:pt x="276" y="143"/>
                  </a:lnTo>
                  <a:lnTo>
                    <a:pt x="302" y="137"/>
                  </a:lnTo>
                  <a:lnTo>
                    <a:pt x="331" y="13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48" name="Freeform 548"/>
            <p:cNvSpPr>
              <a:spLocks/>
            </p:cNvSpPr>
            <p:nvPr/>
          </p:nvSpPr>
          <p:spPr bwMode="auto">
            <a:xfrm>
              <a:off x="4225" y="2394"/>
              <a:ext cx="90" cy="29"/>
            </a:xfrm>
            <a:custGeom>
              <a:avLst/>
              <a:gdLst/>
              <a:ahLst/>
              <a:cxnLst>
                <a:cxn ang="0">
                  <a:pos x="89" y="1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89" y="0"/>
                </a:cxn>
                <a:cxn ang="0">
                  <a:pos x="89" y="10"/>
                </a:cxn>
              </a:cxnLst>
              <a:rect l="0" t="0" r="r" b="b"/>
              <a:pathLst>
                <a:path w="90" h="29">
                  <a:moveTo>
                    <a:pt x="89" y="10"/>
                  </a:moveTo>
                  <a:lnTo>
                    <a:pt x="0" y="28"/>
                  </a:lnTo>
                  <a:lnTo>
                    <a:pt x="0" y="18"/>
                  </a:lnTo>
                  <a:lnTo>
                    <a:pt x="89" y="0"/>
                  </a:lnTo>
                  <a:lnTo>
                    <a:pt x="89" y="1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35749" name="Freeform 549"/>
            <p:cNvSpPr>
              <a:spLocks/>
            </p:cNvSpPr>
            <p:nvPr/>
          </p:nvSpPr>
          <p:spPr bwMode="auto">
            <a:xfrm>
              <a:off x="4225" y="2413"/>
              <a:ext cx="90" cy="29"/>
            </a:xfrm>
            <a:custGeom>
              <a:avLst/>
              <a:gdLst/>
              <a:ahLst/>
              <a:cxnLst>
                <a:cxn ang="0">
                  <a:pos x="89" y="1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89" y="0"/>
                </a:cxn>
                <a:cxn ang="0">
                  <a:pos x="89" y="10"/>
                </a:cxn>
              </a:cxnLst>
              <a:rect l="0" t="0" r="r" b="b"/>
              <a:pathLst>
                <a:path w="90" h="29">
                  <a:moveTo>
                    <a:pt x="89" y="10"/>
                  </a:moveTo>
                  <a:lnTo>
                    <a:pt x="0" y="28"/>
                  </a:lnTo>
                  <a:lnTo>
                    <a:pt x="0" y="18"/>
                  </a:lnTo>
                  <a:lnTo>
                    <a:pt x="89" y="0"/>
                  </a:lnTo>
                  <a:lnTo>
                    <a:pt x="89" y="1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35750" name="Line 550"/>
          <p:cNvSpPr>
            <a:spLocks noChangeShapeType="1"/>
          </p:cNvSpPr>
          <p:nvPr/>
        </p:nvSpPr>
        <p:spPr bwMode="auto">
          <a:xfrm flipV="1">
            <a:off x="7178675" y="4056807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2" name="Group 551"/>
          <p:cNvGrpSpPr>
            <a:grpSpLocks/>
          </p:cNvGrpSpPr>
          <p:nvPr/>
        </p:nvGrpSpPr>
        <p:grpSpPr bwMode="auto">
          <a:xfrm>
            <a:off x="3357563" y="5657676"/>
            <a:ext cx="919162" cy="806450"/>
            <a:chOff x="1832" y="3199"/>
            <a:chExt cx="579" cy="508"/>
          </a:xfrm>
        </p:grpSpPr>
        <p:grpSp>
          <p:nvGrpSpPr>
            <p:cNvPr id="23" name="Group 552"/>
            <p:cNvGrpSpPr>
              <a:grpSpLocks/>
            </p:cNvGrpSpPr>
            <p:nvPr/>
          </p:nvGrpSpPr>
          <p:grpSpPr bwMode="auto">
            <a:xfrm>
              <a:off x="1832" y="3199"/>
              <a:ext cx="374" cy="505"/>
              <a:chOff x="1832" y="3199"/>
              <a:chExt cx="374" cy="505"/>
            </a:xfrm>
          </p:grpSpPr>
          <p:grpSp>
            <p:nvGrpSpPr>
              <p:cNvPr id="24" name="Group 553"/>
              <p:cNvGrpSpPr>
                <a:grpSpLocks/>
              </p:cNvGrpSpPr>
              <p:nvPr/>
            </p:nvGrpSpPr>
            <p:grpSpPr bwMode="auto">
              <a:xfrm>
                <a:off x="1832" y="3199"/>
                <a:ext cx="352" cy="493"/>
                <a:chOff x="1832" y="3199"/>
                <a:chExt cx="352" cy="493"/>
              </a:xfrm>
            </p:grpSpPr>
            <p:sp>
              <p:nvSpPr>
                <p:cNvPr id="435754" name="Freeform 554"/>
                <p:cNvSpPr>
                  <a:spLocks/>
                </p:cNvSpPr>
                <p:nvPr/>
              </p:nvSpPr>
              <p:spPr bwMode="auto">
                <a:xfrm>
                  <a:off x="1832" y="3205"/>
                  <a:ext cx="318" cy="473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30"/>
                    </a:cxn>
                    <a:cxn ang="0">
                      <a:pos x="0" y="472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73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30"/>
                      </a:lnTo>
                      <a:lnTo>
                        <a:pt x="0" y="472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55" name="Freeform 555"/>
                <p:cNvSpPr>
                  <a:spLocks/>
                </p:cNvSpPr>
                <p:nvPr/>
              </p:nvSpPr>
              <p:spPr bwMode="auto">
                <a:xfrm>
                  <a:off x="2149" y="3199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56" name="Freeform 556"/>
                <p:cNvSpPr>
                  <a:spLocks/>
                </p:cNvSpPr>
                <p:nvPr/>
              </p:nvSpPr>
              <p:spPr bwMode="auto">
                <a:xfrm>
                  <a:off x="1832" y="3534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57" name="Freeform 557"/>
                <p:cNvSpPr>
                  <a:spLocks/>
                </p:cNvSpPr>
                <p:nvPr/>
              </p:nvSpPr>
              <p:spPr bwMode="auto">
                <a:xfrm>
                  <a:off x="1841" y="3208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6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58" name="Freeform 558"/>
                <p:cNvSpPr>
                  <a:spLocks/>
                </p:cNvSpPr>
                <p:nvPr/>
              </p:nvSpPr>
              <p:spPr bwMode="auto">
                <a:xfrm>
                  <a:off x="1850" y="3219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59" name="Freeform 559"/>
                <p:cNvSpPr>
                  <a:spLocks/>
                </p:cNvSpPr>
                <p:nvPr/>
              </p:nvSpPr>
              <p:spPr bwMode="auto">
                <a:xfrm>
                  <a:off x="2167" y="3213"/>
                  <a:ext cx="17" cy="350"/>
                </a:xfrm>
                <a:custGeom>
                  <a:avLst/>
                  <a:gdLst/>
                  <a:ahLst/>
                  <a:cxnLst>
                    <a:cxn ang="0">
                      <a:pos x="16" y="342"/>
                    </a:cxn>
                    <a:cxn ang="0">
                      <a:pos x="16" y="0"/>
                    </a:cxn>
                    <a:cxn ang="0">
                      <a:pos x="0" y="5"/>
                    </a:cxn>
                    <a:cxn ang="0">
                      <a:pos x="0" y="349"/>
                    </a:cxn>
                    <a:cxn ang="0">
                      <a:pos x="16" y="342"/>
                    </a:cxn>
                  </a:cxnLst>
                  <a:rect l="0" t="0" r="r" b="b"/>
                  <a:pathLst>
                    <a:path w="17" h="350">
                      <a:moveTo>
                        <a:pt x="16" y="342"/>
                      </a:moveTo>
                      <a:lnTo>
                        <a:pt x="16" y="0"/>
                      </a:lnTo>
                      <a:lnTo>
                        <a:pt x="0" y="5"/>
                      </a:lnTo>
                      <a:lnTo>
                        <a:pt x="0" y="349"/>
                      </a:lnTo>
                      <a:lnTo>
                        <a:pt x="16" y="342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60" name="Freeform 560"/>
                <p:cNvSpPr>
                  <a:spLocks/>
                </p:cNvSpPr>
                <p:nvPr/>
              </p:nvSpPr>
              <p:spPr bwMode="auto">
                <a:xfrm>
                  <a:off x="1850" y="3547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61" name="Freeform 561"/>
                <p:cNvSpPr>
                  <a:spLocks/>
                </p:cNvSpPr>
                <p:nvPr/>
              </p:nvSpPr>
              <p:spPr bwMode="auto">
                <a:xfrm>
                  <a:off x="1860" y="3221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62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25" name="Group 562"/>
              <p:cNvGrpSpPr>
                <a:grpSpLocks/>
              </p:cNvGrpSpPr>
              <p:nvPr/>
            </p:nvGrpSpPr>
            <p:grpSpPr bwMode="auto">
              <a:xfrm>
                <a:off x="1872" y="3224"/>
                <a:ext cx="334" cy="480"/>
                <a:chOff x="1872" y="3224"/>
                <a:chExt cx="334" cy="480"/>
              </a:xfrm>
            </p:grpSpPr>
            <p:sp>
              <p:nvSpPr>
                <p:cNvPr id="435763" name="Freeform 563"/>
                <p:cNvSpPr>
                  <a:spLocks/>
                </p:cNvSpPr>
                <p:nvPr/>
              </p:nvSpPr>
              <p:spPr bwMode="auto">
                <a:xfrm>
                  <a:off x="1872" y="3230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64" name="Freeform 564"/>
                <p:cNvSpPr>
                  <a:spLocks/>
                </p:cNvSpPr>
                <p:nvPr/>
              </p:nvSpPr>
              <p:spPr bwMode="auto">
                <a:xfrm>
                  <a:off x="2189" y="3224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65" name="Freeform 565"/>
                <p:cNvSpPr>
                  <a:spLocks/>
                </p:cNvSpPr>
                <p:nvPr/>
              </p:nvSpPr>
              <p:spPr bwMode="auto">
                <a:xfrm>
                  <a:off x="1872" y="3559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8"/>
                    </a:cxn>
                    <a:cxn ang="0">
                      <a:pos x="332" y="0"/>
                    </a:cxn>
                    <a:cxn ang="0">
                      <a:pos x="0" y="134"/>
                    </a:cxn>
                    <a:cxn ang="0">
                      <a:pos x="0" y="144"/>
                    </a:cxn>
                    <a:cxn ang="0">
                      <a:pos x="332" y="8"/>
                    </a:cxn>
                  </a:cxnLst>
                  <a:rect l="0" t="0" r="r" b="b"/>
                  <a:pathLst>
                    <a:path w="333" h="145">
                      <a:moveTo>
                        <a:pt x="332" y="8"/>
                      </a:moveTo>
                      <a:lnTo>
                        <a:pt x="332" y="0"/>
                      </a:lnTo>
                      <a:lnTo>
                        <a:pt x="0" y="134"/>
                      </a:lnTo>
                      <a:lnTo>
                        <a:pt x="0" y="144"/>
                      </a:lnTo>
                      <a:lnTo>
                        <a:pt x="332" y="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66" name="Freeform 566"/>
                <p:cNvSpPr>
                  <a:spLocks/>
                </p:cNvSpPr>
                <p:nvPr/>
              </p:nvSpPr>
              <p:spPr bwMode="auto">
                <a:xfrm>
                  <a:off x="1881" y="3233"/>
                  <a:ext cx="319" cy="461"/>
                </a:xfrm>
                <a:custGeom>
                  <a:avLst/>
                  <a:gdLst/>
                  <a:ahLst/>
                  <a:cxnLst>
                    <a:cxn ang="0">
                      <a:pos x="318" y="330"/>
                    </a:cxn>
                    <a:cxn ang="0">
                      <a:pos x="318" y="0"/>
                    </a:cxn>
                    <a:cxn ang="0">
                      <a:pos x="0" y="129"/>
                    </a:cxn>
                    <a:cxn ang="0">
                      <a:pos x="0" y="460"/>
                    </a:cxn>
                    <a:cxn ang="0">
                      <a:pos x="318" y="330"/>
                    </a:cxn>
                  </a:cxnLst>
                  <a:rect l="0" t="0" r="r" b="b"/>
                  <a:pathLst>
                    <a:path w="319" h="461">
                      <a:moveTo>
                        <a:pt x="318" y="330"/>
                      </a:moveTo>
                      <a:lnTo>
                        <a:pt x="318" y="0"/>
                      </a:lnTo>
                      <a:lnTo>
                        <a:pt x="0" y="129"/>
                      </a:lnTo>
                      <a:lnTo>
                        <a:pt x="0" y="460"/>
                      </a:lnTo>
                      <a:lnTo>
                        <a:pt x="318" y="330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67" name="Freeform 567"/>
                <p:cNvSpPr>
                  <a:spLocks/>
                </p:cNvSpPr>
                <p:nvPr/>
              </p:nvSpPr>
              <p:spPr bwMode="auto">
                <a:xfrm>
                  <a:off x="1905" y="3258"/>
                  <a:ext cx="269" cy="152"/>
                </a:xfrm>
                <a:custGeom>
                  <a:avLst/>
                  <a:gdLst/>
                  <a:ahLst/>
                  <a:cxnLst>
                    <a:cxn ang="0">
                      <a:pos x="268" y="40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151"/>
                    </a:cxn>
                    <a:cxn ang="0">
                      <a:pos x="268" y="40"/>
                    </a:cxn>
                  </a:cxnLst>
                  <a:rect l="0" t="0" r="r" b="b"/>
                  <a:pathLst>
                    <a:path w="269" h="152">
                      <a:moveTo>
                        <a:pt x="268" y="40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151"/>
                      </a:lnTo>
                      <a:lnTo>
                        <a:pt x="268" y="40"/>
                      </a:lnTo>
                    </a:path>
                  </a:pathLst>
                </a:custGeom>
                <a:solidFill>
                  <a:srgbClr val="C1D0F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768" name="Freeform 568"/>
                <p:cNvSpPr>
                  <a:spLocks/>
                </p:cNvSpPr>
                <p:nvPr/>
              </p:nvSpPr>
              <p:spPr bwMode="auto">
                <a:xfrm>
                  <a:off x="1905" y="3319"/>
                  <a:ext cx="269" cy="347"/>
                </a:xfrm>
                <a:custGeom>
                  <a:avLst/>
                  <a:gdLst/>
                  <a:ahLst/>
                  <a:cxnLst>
                    <a:cxn ang="0">
                      <a:pos x="268" y="236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346"/>
                    </a:cxn>
                    <a:cxn ang="0">
                      <a:pos x="268" y="236"/>
                    </a:cxn>
                  </a:cxnLst>
                  <a:rect l="0" t="0" r="r" b="b"/>
                  <a:pathLst>
                    <a:path w="269" h="347">
                      <a:moveTo>
                        <a:pt x="268" y="236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346"/>
                      </a:lnTo>
                      <a:lnTo>
                        <a:pt x="268" y="236"/>
                      </a:lnTo>
                    </a:path>
                  </a:pathLst>
                </a:custGeom>
                <a:solidFill>
                  <a:srgbClr val="FFFFD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grpSp>
              <p:nvGrpSpPr>
                <p:cNvPr id="26" name="Group 569"/>
                <p:cNvGrpSpPr>
                  <a:grpSpLocks/>
                </p:cNvGrpSpPr>
                <p:nvPr/>
              </p:nvGrpSpPr>
              <p:grpSpPr bwMode="auto">
                <a:xfrm>
                  <a:off x="1921" y="3336"/>
                  <a:ext cx="244" cy="313"/>
                  <a:chOff x="1921" y="3336"/>
                  <a:chExt cx="244" cy="313"/>
                </a:xfrm>
              </p:grpSpPr>
              <p:sp>
                <p:nvSpPr>
                  <p:cNvPr id="435770" name="Freeform 570"/>
                  <p:cNvSpPr>
                    <a:spLocks/>
                  </p:cNvSpPr>
                  <p:nvPr/>
                </p:nvSpPr>
                <p:spPr bwMode="auto">
                  <a:xfrm>
                    <a:off x="1921" y="360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71" name="Freeform 571"/>
                  <p:cNvSpPr>
                    <a:spLocks/>
                  </p:cNvSpPr>
                  <p:nvPr/>
                </p:nvSpPr>
                <p:spPr bwMode="auto">
                  <a:xfrm>
                    <a:off x="1957" y="359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72" name="Freeform 572"/>
                  <p:cNvSpPr>
                    <a:spLocks/>
                  </p:cNvSpPr>
                  <p:nvPr/>
                </p:nvSpPr>
                <p:spPr bwMode="auto">
                  <a:xfrm>
                    <a:off x="1921" y="356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73" name="Freeform 573"/>
                  <p:cNvSpPr>
                    <a:spLocks/>
                  </p:cNvSpPr>
                  <p:nvPr/>
                </p:nvSpPr>
                <p:spPr bwMode="auto">
                  <a:xfrm>
                    <a:off x="1957" y="354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74" name="Freeform 574"/>
                  <p:cNvSpPr>
                    <a:spLocks/>
                  </p:cNvSpPr>
                  <p:nvPr/>
                </p:nvSpPr>
                <p:spPr bwMode="auto">
                  <a:xfrm>
                    <a:off x="1993" y="353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75" name="Freeform 575"/>
                  <p:cNvSpPr>
                    <a:spLocks/>
                  </p:cNvSpPr>
                  <p:nvPr/>
                </p:nvSpPr>
                <p:spPr bwMode="auto">
                  <a:xfrm>
                    <a:off x="2030" y="351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76" name="Freeform 576"/>
                  <p:cNvSpPr>
                    <a:spLocks/>
                  </p:cNvSpPr>
                  <p:nvPr/>
                </p:nvSpPr>
                <p:spPr bwMode="auto">
                  <a:xfrm>
                    <a:off x="2067" y="3501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77" name="Freeform 577"/>
                  <p:cNvSpPr>
                    <a:spLocks/>
                  </p:cNvSpPr>
                  <p:nvPr/>
                </p:nvSpPr>
                <p:spPr bwMode="auto">
                  <a:xfrm>
                    <a:off x="2103" y="3486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78" name="Freeform 578"/>
                  <p:cNvSpPr>
                    <a:spLocks/>
                  </p:cNvSpPr>
                  <p:nvPr/>
                </p:nvSpPr>
                <p:spPr bwMode="auto">
                  <a:xfrm>
                    <a:off x="2139" y="3471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79" name="Freeform 579"/>
                  <p:cNvSpPr>
                    <a:spLocks/>
                  </p:cNvSpPr>
                  <p:nvPr/>
                </p:nvSpPr>
                <p:spPr bwMode="auto">
                  <a:xfrm>
                    <a:off x="1921" y="351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80" name="Freeform 580"/>
                  <p:cNvSpPr>
                    <a:spLocks/>
                  </p:cNvSpPr>
                  <p:nvPr/>
                </p:nvSpPr>
                <p:spPr bwMode="auto">
                  <a:xfrm>
                    <a:off x="1957" y="350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81" name="Freeform 581"/>
                  <p:cNvSpPr>
                    <a:spLocks/>
                  </p:cNvSpPr>
                  <p:nvPr/>
                </p:nvSpPr>
                <p:spPr bwMode="auto">
                  <a:xfrm>
                    <a:off x="1993" y="348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82" name="Freeform 582"/>
                  <p:cNvSpPr>
                    <a:spLocks/>
                  </p:cNvSpPr>
                  <p:nvPr/>
                </p:nvSpPr>
                <p:spPr bwMode="auto">
                  <a:xfrm>
                    <a:off x="2030" y="347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83" name="Freeform 583"/>
                  <p:cNvSpPr>
                    <a:spLocks/>
                  </p:cNvSpPr>
                  <p:nvPr/>
                </p:nvSpPr>
                <p:spPr bwMode="auto">
                  <a:xfrm>
                    <a:off x="2067" y="345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84" name="Freeform 584"/>
                  <p:cNvSpPr>
                    <a:spLocks/>
                  </p:cNvSpPr>
                  <p:nvPr/>
                </p:nvSpPr>
                <p:spPr bwMode="auto">
                  <a:xfrm>
                    <a:off x="2103" y="3441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85" name="Freeform 585"/>
                  <p:cNvSpPr>
                    <a:spLocks/>
                  </p:cNvSpPr>
                  <p:nvPr/>
                </p:nvSpPr>
                <p:spPr bwMode="auto">
                  <a:xfrm>
                    <a:off x="2139" y="3426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86" name="Freeform 586"/>
                  <p:cNvSpPr>
                    <a:spLocks/>
                  </p:cNvSpPr>
                  <p:nvPr/>
                </p:nvSpPr>
                <p:spPr bwMode="auto">
                  <a:xfrm>
                    <a:off x="1921" y="3472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87" name="Freeform 587"/>
                  <p:cNvSpPr>
                    <a:spLocks/>
                  </p:cNvSpPr>
                  <p:nvPr/>
                </p:nvSpPr>
                <p:spPr bwMode="auto">
                  <a:xfrm>
                    <a:off x="1957" y="345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88" name="Freeform 588"/>
                  <p:cNvSpPr>
                    <a:spLocks/>
                  </p:cNvSpPr>
                  <p:nvPr/>
                </p:nvSpPr>
                <p:spPr bwMode="auto">
                  <a:xfrm>
                    <a:off x="1993" y="344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89" name="Freeform 589"/>
                  <p:cNvSpPr>
                    <a:spLocks/>
                  </p:cNvSpPr>
                  <p:nvPr/>
                </p:nvSpPr>
                <p:spPr bwMode="auto">
                  <a:xfrm>
                    <a:off x="2030" y="342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90" name="Freeform 590"/>
                  <p:cNvSpPr>
                    <a:spLocks/>
                  </p:cNvSpPr>
                  <p:nvPr/>
                </p:nvSpPr>
                <p:spPr bwMode="auto">
                  <a:xfrm>
                    <a:off x="2067" y="341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91" name="Freeform 591"/>
                  <p:cNvSpPr>
                    <a:spLocks/>
                  </p:cNvSpPr>
                  <p:nvPr/>
                </p:nvSpPr>
                <p:spPr bwMode="auto">
                  <a:xfrm>
                    <a:off x="2103" y="339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92" name="Freeform 592"/>
                  <p:cNvSpPr>
                    <a:spLocks/>
                  </p:cNvSpPr>
                  <p:nvPr/>
                </p:nvSpPr>
                <p:spPr bwMode="auto">
                  <a:xfrm>
                    <a:off x="2139" y="3381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93" name="Freeform 593"/>
                  <p:cNvSpPr>
                    <a:spLocks/>
                  </p:cNvSpPr>
                  <p:nvPr/>
                </p:nvSpPr>
                <p:spPr bwMode="auto">
                  <a:xfrm>
                    <a:off x="1993" y="339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94" name="Freeform 594"/>
                  <p:cNvSpPr>
                    <a:spLocks/>
                  </p:cNvSpPr>
                  <p:nvPr/>
                </p:nvSpPr>
                <p:spPr bwMode="auto">
                  <a:xfrm>
                    <a:off x="2030" y="338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95" name="Freeform 595"/>
                  <p:cNvSpPr>
                    <a:spLocks/>
                  </p:cNvSpPr>
                  <p:nvPr/>
                </p:nvSpPr>
                <p:spPr bwMode="auto">
                  <a:xfrm>
                    <a:off x="2067" y="336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96" name="Freeform 596"/>
                  <p:cNvSpPr>
                    <a:spLocks/>
                  </p:cNvSpPr>
                  <p:nvPr/>
                </p:nvSpPr>
                <p:spPr bwMode="auto">
                  <a:xfrm>
                    <a:off x="2103" y="335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97" name="Freeform 597"/>
                  <p:cNvSpPr>
                    <a:spLocks/>
                  </p:cNvSpPr>
                  <p:nvPr/>
                </p:nvSpPr>
                <p:spPr bwMode="auto">
                  <a:xfrm>
                    <a:off x="2139" y="333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98" name="Freeform 598"/>
                  <p:cNvSpPr>
                    <a:spLocks/>
                  </p:cNvSpPr>
                  <p:nvPr/>
                </p:nvSpPr>
                <p:spPr bwMode="auto">
                  <a:xfrm>
                    <a:off x="1921" y="342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435799" name="Freeform 599"/>
                  <p:cNvSpPr>
                    <a:spLocks/>
                  </p:cNvSpPr>
                  <p:nvPr/>
                </p:nvSpPr>
                <p:spPr bwMode="auto">
                  <a:xfrm>
                    <a:off x="1957" y="341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</p:grpSp>
        </p:grpSp>
        <p:grpSp>
          <p:nvGrpSpPr>
            <p:cNvPr id="27" name="Group 600"/>
            <p:cNvGrpSpPr>
              <a:grpSpLocks/>
            </p:cNvGrpSpPr>
            <p:nvPr/>
          </p:nvGrpSpPr>
          <p:grpSpPr bwMode="auto">
            <a:xfrm>
              <a:off x="2108" y="3363"/>
              <a:ext cx="303" cy="344"/>
              <a:chOff x="2108" y="3363"/>
              <a:chExt cx="303" cy="344"/>
            </a:xfrm>
          </p:grpSpPr>
          <p:grpSp>
            <p:nvGrpSpPr>
              <p:cNvPr id="28" name="Group 601"/>
              <p:cNvGrpSpPr>
                <a:grpSpLocks/>
              </p:cNvGrpSpPr>
              <p:nvPr/>
            </p:nvGrpSpPr>
            <p:grpSpPr bwMode="auto">
              <a:xfrm>
                <a:off x="2108" y="3363"/>
                <a:ext cx="299" cy="298"/>
                <a:chOff x="2108" y="3363"/>
                <a:chExt cx="299" cy="298"/>
              </a:xfrm>
            </p:grpSpPr>
            <p:sp>
              <p:nvSpPr>
                <p:cNvPr id="435802" name="Freeform 602"/>
                <p:cNvSpPr>
                  <a:spLocks/>
                </p:cNvSpPr>
                <p:nvPr/>
              </p:nvSpPr>
              <p:spPr bwMode="auto">
                <a:xfrm>
                  <a:off x="2124" y="3376"/>
                  <a:ext cx="171" cy="83"/>
                </a:xfrm>
                <a:custGeom>
                  <a:avLst/>
                  <a:gdLst/>
                  <a:ahLst/>
                  <a:cxnLst>
                    <a:cxn ang="0">
                      <a:pos x="170" y="0"/>
                    </a:cxn>
                    <a:cxn ang="0">
                      <a:pos x="170" y="41"/>
                    </a:cxn>
                    <a:cxn ang="0">
                      <a:pos x="0" y="82"/>
                    </a:cxn>
                    <a:cxn ang="0">
                      <a:pos x="0" y="39"/>
                    </a:cxn>
                    <a:cxn ang="0">
                      <a:pos x="170" y="0"/>
                    </a:cxn>
                  </a:cxnLst>
                  <a:rect l="0" t="0" r="r" b="b"/>
                  <a:pathLst>
                    <a:path w="171" h="83">
                      <a:moveTo>
                        <a:pt x="170" y="0"/>
                      </a:moveTo>
                      <a:lnTo>
                        <a:pt x="170" y="41"/>
                      </a:lnTo>
                      <a:lnTo>
                        <a:pt x="0" y="82"/>
                      </a:lnTo>
                      <a:lnTo>
                        <a:pt x="0" y="39"/>
                      </a:lnTo>
                      <a:lnTo>
                        <a:pt x="17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03" name="Freeform 603"/>
                <p:cNvSpPr>
                  <a:spLocks/>
                </p:cNvSpPr>
                <p:nvPr/>
              </p:nvSpPr>
              <p:spPr bwMode="auto">
                <a:xfrm>
                  <a:off x="2133" y="3387"/>
                  <a:ext cx="154" cy="60"/>
                </a:xfrm>
                <a:custGeom>
                  <a:avLst/>
                  <a:gdLst/>
                  <a:ahLst/>
                  <a:cxnLst>
                    <a:cxn ang="0">
                      <a:pos x="153" y="0"/>
                    </a:cxn>
                    <a:cxn ang="0">
                      <a:pos x="153" y="22"/>
                    </a:cxn>
                    <a:cxn ang="0">
                      <a:pos x="0" y="59"/>
                    </a:cxn>
                    <a:cxn ang="0">
                      <a:pos x="0" y="34"/>
                    </a:cxn>
                    <a:cxn ang="0">
                      <a:pos x="153" y="0"/>
                    </a:cxn>
                  </a:cxnLst>
                  <a:rect l="0" t="0" r="r" b="b"/>
                  <a:pathLst>
                    <a:path w="154" h="60">
                      <a:moveTo>
                        <a:pt x="153" y="0"/>
                      </a:moveTo>
                      <a:lnTo>
                        <a:pt x="153" y="22"/>
                      </a:lnTo>
                      <a:lnTo>
                        <a:pt x="0" y="59"/>
                      </a:lnTo>
                      <a:lnTo>
                        <a:pt x="0" y="34"/>
                      </a:lnTo>
                      <a:lnTo>
                        <a:pt x="153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04" name="Freeform 604"/>
                <p:cNvSpPr>
                  <a:spLocks/>
                </p:cNvSpPr>
                <p:nvPr/>
              </p:nvSpPr>
              <p:spPr bwMode="auto">
                <a:xfrm>
                  <a:off x="2108" y="3363"/>
                  <a:ext cx="186" cy="54"/>
                </a:xfrm>
                <a:custGeom>
                  <a:avLst/>
                  <a:gdLst/>
                  <a:ahLst/>
                  <a:cxnLst>
                    <a:cxn ang="0">
                      <a:pos x="15" y="53"/>
                    </a:cxn>
                    <a:cxn ang="0">
                      <a:pos x="0" y="37"/>
                    </a:cxn>
                    <a:cxn ang="0">
                      <a:pos x="164" y="0"/>
                    </a:cxn>
                    <a:cxn ang="0">
                      <a:pos x="185" y="13"/>
                    </a:cxn>
                    <a:cxn ang="0">
                      <a:pos x="15" y="53"/>
                    </a:cxn>
                  </a:cxnLst>
                  <a:rect l="0" t="0" r="r" b="b"/>
                  <a:pathLst>
                    <a:path w="186" h="54">
                      <a:moveTo>
                        <a:pt x="15" y="53"/>
                      </a:moveTo>
                      <a:lnTo>
                        <a:pt x="0" y="37"/>
                      </a:lnTo>
                      <a:lnTo>
                        <a:pt x="164" y="0"/>
                      </a:lnTo>
                      <a:lnTo>
                        <a:pt x="185" y="13"/>
                      </a:lnTo>
                      <a:lnTo>
                        <a:pt x="15" y="5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05" name="Freeform 605"/>
                <p:cNvSpPr>
                  <a:spLocks/>
                </p:cNvSpPr>
                <p:nvPr/>
              </p:nvSpPr>
              <p:spPr bwMode="auto">
                <a:xfrm>
                  <a:off x="2108" y="3400"/>
                  <a:ext cx="94" cy="261"/>
                </a:xfrm>
                <a:custGeom>
                  <a:avLst/>
                  <a:gdLst/>
                  <a:ahLst/>
                  <a:cxnLst>
                    <a:cxn ang="0">
                      <a:pos x="93" y="260"/>
                    </a:cxn>
                    <a:cxn ang="0">
                      <a:pos x="93" y="204"/>
                    </a:cxn>
                    <a:cxn ang="0">
                      <a:pos x="15" y="53"/>
                    </a:cxn>
                    <a:cxn ang="0">
                      <a:pos x="15" y="14"/>
                    </a:cxn>
                    <a:cxn ang="0">
                      <a:pos x="0" y="0"/>
                    </a:cxn>
                    <a:cxn ang="0">
                      <a:pos x="0" y="165"/>
                    </a:cxn>
                    <a:cxn ang="0">
                      <a:pos x="93" y="260"/>
                    </a:cxn>
                  </a:cxnLst>
                  <a:rect l="0" t="0" r="r" b="b"/>
                  <a:pathLst>
                    <a:path w="94" h="261">
                      <a:moveTo>
                        <a:pt x="93" y="260"/>
                      </a:moveTo>
                      <a:lnTo>
                        <a:pt x="93" y="204"/>
                      </a:lnTo>
                      <a:lnTo>
                        <a:pt x="15" y="53"/>
                      </a:lnTo>
                      <a:lnTo>
                        <a:pt x="15" y="14"/>
                      </a:lnTo>
                      <a:lnTo>
                        <a:pt x="0" y="0"/>
                      </a:lnTo>
                      <a:lnTo>
                        <a:pt x="0" y="165"/>
                      </a:lnTo>
                      <a:lnTo>
                        <a:pt x="93" y="260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06" name="Freeform 606"/>
                <p:cNvSpPr>
                  <a:spLocks/>
                </p:cNvSpPr>
                <p:nvPr/>
              </p:nvSpPr>
              <p:spPr bwMode="auto">
                <a:xfrm>
                  <a:off x="2201" y="3555"/>
                  <a:ext cx="186" cy="106"/>
                </a:xfrm>
                <a:custGeom>
                  <a:avLst/>
                  <a:gdLst/>
                  <a:ahLst/>
                  <a:cxnLst>
                    <a:cxn ang="0">
                      <a:pos x="185" y="0"/>
                    </a:cxn>
                    <a:cxn ang="0">
                      <a:pos x="185" y="52"/>
                    </a:cxn>
                    <a:cxn ang="0">
                      <a:pos x="0" y="105"/>
                    </a:cxn>
                    <a:cxn ang="0">
                      <a:pos x="0" y="49"/>
                    </a:cxn>
                    <a:cxn ang="0">
                      <a:pos x="185" y="0"/>
                    </a:cxn>
                  </a:cxnLst>
                  <a:rect l="0" t="0" r="r" b="b"/>
                  <a:pathLst>
                    <a:path w="186" h="106">
                      <a:moveTo>
                        <a:pt x="185" y="0"/>
                      </a:moveTo>
                      <a:lnTo>
                        <a:pt x="185" y="52"/>
                      </a:lnTo>
                      <a:lnTo>
                        <a:pt x="0" y="105"/>
                      </a:lnTo>
                      <a:lnTo>
                        <a:pt x="0" y="49"/>
                      </a:lnTo>
                      <a:lnTo>
                        <a:pt x="185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07" name="Freeform 607"/>
                <p:cNvSpPr>
                  <a:spLocks/>
                </p:cNvSpPr>
                <p:nvPr/>
              </p:nvSpPr>
              <p:spPr bwMode="auto">
                <a:xfrm>
                  <a:off x="2135" y="3386"/>
                  <a:ext cx="152" cy="59"/>
                </a:xfrm>
                <a:custGeom>
                  <a:avLst/>
                  <a:gdLst/>
                  <a:ahLst/>
                  <a:cxnLst>
                    <a:cxn ang="0">
                      <a:pos x="151" y="0"/>
                    </a:cxn>
                    <a:cxn ang="0">
                      <a:pos x="151" y="21"/>
                    </a:cxn>
                    <a:cxn ang="0">
                      <a:pos x="0" y="58"/>
                    </a:cxn>
                    <a:cxn ang="0">
                      <a:pos x="0" y="34"/>
                    </a:cxn>
                    <a:cxn ang="0">
                      <a:pos x="151" y="0"/>
                    </a:cxn>
                  </a:cxnLst>
                  <a:rect l="0" t="0" r="r" b="b"/>
                  <a:pathLst>
                    <a:path w="152" h="59">
                      <a:moveTo>
                        <a:pt x="151" y="0"/>
                      </a:moveTo>
                      <a:lnTo>
                        <a:pt x="151" y="21"/>
                      </a:lnTo>
                      <a:lnTo>
                        <a:pt x="0" y="58"/>
                      </a:lnTo>
                      <a:lnTo>
                        <a:pt x="0" y="34"/>
                      </a:lnTo>
                      <a:lnTo>
                        <a:pt x="151" y="0"/>
                      </a:lnTo>
                    </a:path>
                  </a:pathLst>
                </a:custGeom>
                <a:solidFill>
                  <a:srgbClr val="5EC8A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08" name="Freeform 608"/>
                <p:cNvSpPr>
                  <a:spLocks/>
                </p:cNvSpPr>
                <p:nvPr/>
              </p:nvSpPr>
              <p:spPr bwMode="auto">
                <a:xfrm>
                  <a:off x="2124" y="3411"/>
                  <a:ext cx="263" cy="193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171" y="0"/>
                    </a:cxn>
                    <a:cxn ang="0">
                      <a:pos x="262" y="143"/>
                    </a:cxn>
                    <a:cxn ang="0">
                      <a:pos x="77" y="192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263" h="193">
                      <a:moveTo>
                        <a:pt x="0" y="42"/>
                      </a:moveTo>
                      <a:lnTo>
                        <a:pt x="171" y="0"/>
                      </a:lnTo>
                      <a:lnTo>
                        <a:pt x="262" y="143"/>
                      </a:lnTo>
                      <a:lnTo>
                        <a:pt x="77" y="192"/>
                      </a:lnTo>
                      <a:lnTo>
                        <a:pt x="0" y="42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09" name="Freeform 609"/>
                <p:cNvSpPr>
                  <a:spLocks/>
                </p:cNvSpPr>
                <p:nvPr/>
              </p:nvSpPr>
              <p:spPr bwMode="auto">
                <a:xfrm>
                  <a:off x="2139" y="3431"/>
                  <a:ext cx="225" cy="147"/>
                </a:xfrm>
                <a:custGeom>
                  <a:avLst/>
                  <a:gdLst/>
                  <a:ahLst/>
                  <a:cxnLst>
                    <a:cxn ang="0">
                      <a:pos x="0" y="38"/>
                    </a:cxn>
                    <a:cxn ang="0">
                      <a:pos x="157" y="0"/>
                    </a:cxn>
                    <a:cxn ang="0">
                      <a:pos x="224" y="102"/>
                    </a:cxn>
                    <a:cxn ang="0">
                      <a:pos x="56" y="146"/>
                    </a:cxn>
                    <a:cxn ang="0">
                      <a:pos x="0" y="38"/>
                    </a:cxn>
                  </a:cxnLst>
                  <a:rect l="0" t="0" r="r" b="b"/>
                  <a:pathLst>
                    <a:path w="225" h="147">
                      <a:moveTo>
                        <a:pt x="0" y="38"/>
                      </a:moveTo>
                      <a:lnTo>
                        <a:pt x="157" y="0"/>
                      </a:lnTo>
                      <a:lnTo>
                        <a:pt x="224" y="102"/>
                      </a:lnTo>
                      <a:lnTo>
                        <a:pt x="56" y="146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10" name="Freeform 610"/>
                <p:cNvSpPr>
                  <a:spLocks/>
                </p:cNvSpPr>
                <p:nvPr/>
              </p:nvSpPr>
              <p:spPr bwMode="auto">
                <a:xfrm>
                  <a:off x="2297" y="347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11" name="Freeform 611"/>
                <p:cNvSpPr>
                  <a:spLocks/>
                </p:cNvSpPr>
                <p:nvPr/>
              </p:nvSpPr>
              <p:spPr bwMode="auto">
                <a:xfrm>
                  <a:off x="2319" y="351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10" y="23"/>
                    </a:cxn>
                  </a:cxnLst>
                  <a:rect l="0" t="0" r="r" b="b"/>
                  <a:pathLst>
                    <a:path w="33" h="24">
                      <a:moveTo>
                        <a:pt x="10" y="23"/>
                      </a:move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  <a:lnTo>
                        <a:pt x="10" y="23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12" name="Freeform 612"/>
                <p:cNvSpPr>
                  <a:spLocks/>
                </p:cNvSpPr>
                <p:nvPr/>
              </p:nvSpPr>
              <p:spPr bwMode="auto">
                <a:xfrm>
                  <a:off x="2285" y="3457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13" name="Freeform 613"/>
                <p:cNvSpPr>
                  <a:spLocks/>
                </p:cNvSpPr>
                <p:nvPr/>
              </p:nvSpPr>
              <p:spPr bwMode="auto">
                <a:xfrm>
                  <a:off x="2308" y="3494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14" name="Freeform 614"/>
                <p:cNvSpPr>
                  <a:spLocks/>
                </p:cNvSpPr>
                <p:nvPr/>
              </p:nvSpPr>
              <p:spPr bwMode="auto">
                <a:xfrm>
                  <a:off x="2275" y="343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15" name="Freeform 615"/>
                <p:cNvSpPr>
                  <a:spLocks/>
                </p:cNvSpPr>
                <p:nvPr/>
              </p:nvSpPr>
              <p:spPr bwMode="auto">
                <a:xfrm>
                  <a:off x="2246" y="3446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16" name="Freeform 616"/>
                <p:cNvSpPr>
                  <a:spLocks/>
                </p:cNvSpPr>
                <p:nvPr/>
              </p:nvSpPr>
              <p:spPr bwMode="auto">
                <a:xfrm>
                  <a:off x="2291" y="3519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10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17" name="Freeform 617"/>
                <p:cNvSpPr>
                  <a:spLocks/>
                </p:cNvSpPr>
                <p:nvPr/>
              </p:nvSpPr>
              <p:spPr bwMode="auto">
                <a:xfrm>
                  <a:off x="2281" y="3501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1" h="23">
                      <a:moveTo>
                        <a:pt x="9" y="22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18" name="Freeform 618"/>
                <p:cNvSpPr>
                  <a:spLocks/>
                </p:cNvSpPr>
                <p:nvPr/>
              </p:nvSpPr>
              <p:spPr bwMode="auto">
                <a:xfrm>
                  <a:off x="2269" y="348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19" name="Freeform 619"/>
                <p:cNvSpPr>
                  <a:spLocks/>
                </p:cNvSpPr>
                <p:nvPr/>
              </p:nvSpPr>
              <p:spPr bwMode="auto">
                <a:xfrm>
                  <a:off x="2257" y="3464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20" name="Freeform 620"/>
                <p:cNvSpPr>
                  <a:spLocks/>
                </p:cNvSpPr>
                <p:nvPr/>
              </p:nvSpPr>
              <p:spPr bwMode="auto">
                <a:xfrm>
                  <a:off x="2229" y="349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1" y="15"/>
                    </a:cxn>
                  </a:cxnLst>
                  <a:rect l="0" t="0" r="r" b="b"/>
                  <a:pathLst>
                    <a:path w="32" h="22">
                      <a:moveTo>
                        <a:pt x="31" y="15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1"/>
                      </a:lnTo>
                      <a:lnTo>
                        <a:pt x="31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21" name="Freeform 621"/>
                <p:cNvSpPr>
                  <a:spLocks/>
                </p:cNvSpPr>
                <p:nvPr/>
              </p:nvSpPr>
              <p:spPr bwMode="auto">
                <a:xfrm>
                  <a:off x="2209" y="3455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22" name="Freeform 622"/>
                <p:cNvSpPr>
                  <a:spLocks/>
                </p:cNvSpPr>
                <p:nvPr/>
              </p:nvSpPr>
              <p:spPr bwMode="auto">
                <a:xfrm>
                  <a:off x="2219" y="347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1" y="16"/>
                    </a:cxn>
                  </a:cxnLst>
                  <a:rect l="0" t="0" r="r" b="b"/>
                  <a:pathLst>
                    <a:path w="32" h="22">
                      <a:moveTo>
                        <a:pt x="31" y="16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1" y="16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23" name="Freeform 623"/>
                <p:cNvSpPr>
                  <a:spLocks/>
                </p:cNvSpPr>
                <p:nvPr/>
              </p:nvSpPr>
              <p:spPr bwMode="auto">
                <a:xfrm>
                  <a:off x="2239" y="3511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2" y="14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2">
                      <a:moveTo>
                        <a:pt x="0" y="5"/>
                      </a:moveTo>
                      <a:lnTo>
                        <a:pt x="8" y="21"/>
                      </a:lnTo>
                      <a:lnTo>
                        <a:pt x="32" y="14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24" name="Freeform 624"/>
                <p:cNvSpPr>
                  <a:spLocks/>
                </p:cNvSpPr>
                <p:nvPr/>
              </p:nvSpPr>
              <p:spPr bwMode="auto">
                <a:xfrm>
                  <a:off x="2250" y="3530"/>
                  <a:ext cx="34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3" y="16"/>
                    </a:cxn>
                    <a:cxn ang="0">
                      <a:pos x="23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3" y="16"/>
                      </a:lnTo>
                      <a:lnTo>
                        <a:pt x="23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25" name="Freeform 625"/>
                <p:cNvSpPr>
                  <a:spLocks/>
                </p:cNvSpPr>
                <p:nvPr/>
              </p:nvSpPr>
              <p:spPr bwMode="auto">
                <a:xfrm>
                  <a:off x="2191" y="3481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9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</a:cxnLst>
                  <a:rect l="0" t="0" r="r" b="b"/>
                  <a:pathLst>
                    <a:path w="30" h="21">
                      <a:moveTo>
                        <a:pt x="29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26" name="Freeform 626"/>
                <p:cNvSpPr>
                  <a:spLocks/>
                </p:cNvSpPr>
                <p:nvPr/>
              </p:nvSpPr>
              <p:spPr bwMode="auto">
                <a:xfrm>
                  <a:off x="2201" y="350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27" name="Freeform 627"/>
                <p:cNvSpPr>
                  <a:spLocks/>
                </p:cNvSpPr>
                <p:nvPr/>
              </p:nvSpPr>
              <p:spPr bwMode="auto">
                <a:xfrm>
                  <a:off x="2211" y="3518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28" name="Freeform 628"/>
                <p:cNvSpPr>
                  <a:spLocks/>
                </p:cNvSpPr>
                <p:nvPr/>
              </p:nvSpPr>
              <p:spPr bwMode="auto">
                <a:xfrm>
                  <a:off x="2181" y="3462"/>
                  <a:ext cx="30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29" name="Freeform 629"/>
                <p:cNvSpPr>
                  <a:spLocks/>
                </p:cNvSpPr>
                <p:nvPr/>
              </p:nvSpPr>
              <p:spPr bwMode="auto">
                <a:xfrm>
                  <a:off x="2223" y="353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30" name="Freeform 630"/>
                <p:cNvSpPr>
                  <a:spLocks/>
                </p:cNvSpPr>
                <p:nvPr/>
              </p:nvSpPr>
              <p:spPr bwMode="auto">
                <a:xfrm>
                  <a:off x="2151" y="3468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2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2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31" name="Freeform 631"/>
                <p:cNvSpPr>
                  <a:spLocks/>
                </p:cNvSpPr>
                <p:nvPr/>
              </p:nvSpPr>
              <p:spPr bwMode="auto">
                <a:xfrm>
                  <a:off x="2163" y="3488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7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4"/>
                      </a:lnTo>
                      <a:lnTo>
                        <a:pt x="7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32" name="Freeform 632"/>
                <p:cNvSpPr>
                  <a:spLocks/>
                </p:cNvSpPr>
                <p:nvPr/>
              </p:nvSpPr>
              <p:spPr bwMode="auto">
                <a:xfrm>
                  <a:off x="2183" y="352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33" name="Freeform 633"/>
                <p:cNvSpPr>
                  <a:spLocks/>
                </p:cNvSpPr>
                <p:nvPr/>
              </p:nvSpPr>
              <p:spPr bwMode="auto">
                <a:xfrm>
                  <a:off x="2193" y="3544"/>
                  <a:ext cx="32" cy="25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4"/>
                    </a:cxn>
                    <a:cxn ang="0">
                      <a:pos x="31" y="18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5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4"/>
                      </a:lnTo>
                      <a:lnTo>
                        <a:pt x="31" y="18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34" name="Freeform 634"/>
                <p:cNvSpPr>
                  <a:spLocks/>
                </p:cNvSpPr>
                <p:nvPr/>
              </p:nvSpPr>
              <p:spPr bwMode="auto">
                <a:xfrm>
                  <a:off x="2173" y="3506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35" name="Freeform 635"/>
                <p:cNvSpPr>
                  <a:spLocks/>
                </p:cNvSpPr>
                <p:nvPr/>
              </p:nvSpPr>
              <p:spPr bwMode="auto">
                <a:xfrm>
                  <a:off x="2299" y="347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36" name="Freeform 636"/>
                <p:cNvSpPr>
                  <a:spLocks/>
                </p:cNvSpPr>
                <p:nvPr/>
              </p:nvSpPr>
              <p:spPr bwMode="auto">
                <a:xfrm>
                  <a:off x="2322" y="3509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37" name="Freeform 637"/>
                <p:cNvSpPr>
                  <a:spLocks/>
                </p:cNvSpPr>
                <p:nvPr/>
              </p:nvSpPr>
              <p:spPr bwMode="auto">
                <a:xfrm>
                  <a:off x="2288" y="345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38" name="Freeform 638"/>
                <p:cNvSpPr>
                  <a:spLocks/>
                </p:cNvSpPr>
                <p:nvPr/>
              </p:nvSpPr>
              <p:spPr bwMode="auto">
                <a:xfrm>
                  <a:off x="2311" y="3490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2"/>
                    </a:cxn>
                  </a:cxnLst>
                  <a:rect l="0" t="0" r="r" b="b"/>
                  <a:pathLst>
                    <a:path w="31" h="23">
                      <a:moveTo>
                        <a:pt x="8" y="22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8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39" name="Freeform 639"/>
                <p:cNvSpPr>
                  <a:spLocks/>
                </p:cNvSpPr>
                <p:nvPr/>
              </p:nvSpPr>
              <p:spPr bwMode="auto">
                <a:xfrm>
                  <a:off x="2276" y="343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  <a:cxn ang="0">
                      <a:pos x="31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1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0"/>
                      </a:lnTo>
                      <a:lnTo>
                        <a:pt x="31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40" name="Freeform 640"/>
                <p:cNvSpPr>
                  <a:spLocks/>
                </p:cNvSpPr>
                <p:nvPr/>
              </p:nvSpPr>
              <p:spPr bwMode="auto">
                <a:xfrm>
                  <a:off x="2250" y="3443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41" name="Freeform 641"/>
                <p:cNvSpPr>
                  <a:spLocks/>
                </p:cNvSpPr>
                <p:nvPr/>
              </p:nvSpPr>
              <p:spPr bwMode="auto">
                <a:xfrm>
                  <a:off x="2294" y="3517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3" h="22">
                      <a:moveTo>
                        <a:pt x="0" y="4"/>
                      </a:moveTo>
                      <a:lnTo>
                        <a:pt x="9" y="21"/>
                      </a:ln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42" name="Freeform 642"/>
                <p:cNvSpPr>
                  <a:spLocks/>
                </p:cNvSpPr>
                <p:nvPr/>
              </p:nvSpPr>
              <p:spPr bwMode="auto">
                <a:xfrm>
                  <a:off x="2282" y="3498"/>
                  <a:ext cx="33" cy="21"/>
                </a:xfrm>
                <a:custGeom>
                  <a:avLst/>
                  <a:gdLst/>
                  <a:ahLst/>
                  <a:cxnLst>
                    <a:cxn ang="0">
                      <a:pos x="9" y="20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</a:cxnLst>
                  <a:rect l="0" t="0" r="r" b="b"/>
                  <a:pathLst>
                    <a:path w="33" h="21">
                      <a:moveTo>
                        <a:pt x="9" y="20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43" name="Freeform 643"/>
                <p:cNvSpPr>
                  <a:spLocks/>
                </p:cNvSpPr>
                <p:nvPr/>
              </p:nvSpPr>
              <p:spPr bwMode="auto">
                <a:xfrm>
                  <a:off x="2270" y="3479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10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10" y="21"/>
                    </a:cxn>
                  </a:cxnLst>
                  <a:rect l="0" t="0" r="r" b="b"/>
                  <a:pathLst>
                    <a:path w="33" h="22">
                      <a:moveTo>
                        <a:pt x="10" y="21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10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44" name="Freeform 644"/>
                <p:cNvSpPr>
                  <a:spLocks/>
                </p:cNvSpPr>
                <p:nvPr/>
              </p:nvSpPr>
              <p:spPr bwMode="auto">
                <a:xfrm>
                  <a:off x="2260" y="346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2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45" name="Freeform 645"/>
                <p:cNvSpPr>
                  <a:spLocks/>
                </p:cNvSpPr>
                <p:nvPr/>
              </p:nvSpPr>
              <p:spPr bwMode="auto">
                <a:xfrm>
                  <a:off x="2231" y="3488"/>
                  <a:ext cx="32" cy="24"/>
                </a:xfrm>
                <a:custGeom>
                  <a:avLst/>
                  <a:gdLst/>
                  <a:ahLst/>
                  <a:cxnLst>
                    <a:cxn ang="0">
                      <a:pos x="31" y="17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3"/>
                    </a:cxn>
                    <a:cxn ang="0">
                      <a:pos x="31" y="17"/>
                    </a:cxn>
                  </a:cxnLst>
                  <a:rect l="0" t="0" r="r" b="b"/>
                  <a:pathLst>
                    <a:path w="32" h="24">
                      <a:moveTo>
                        <a:pt x="31" y="17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3"/>
                      </a:lnTo>
                      <a:lnTo>
                        <a:pt x="31" y="17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46" name="Freeform 646"/>
                <p:cNvSpPr>
                  <a:spLocks/>
                </p:cNvSpPr>
                <p:nvPr/>
              </p:nvSpPr>
              <p:spPr bwMode="auto">
                <a:xfrm>
                  <a:off x="2211" y="3452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47" name="Freeform 647"/>
                <p:cNvSpPr>
                  <a:spLocks/>
                </p:cNvSpPr>
                <p:nvPr/>
              </p:nvSpPr>
              <p:spPr bwMode="auto">
                <a:xfrm>
                  <a:off x="2221" y="347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48" name="Freeform 648"/>
                <p:cNvSpPr>
                  <a:spLocks/>
                </p:cNvSpPr>
                <p:nvPr/>
              </p:nvSpPr>
              <p:spPr bwMode="auto">
                <a:xfrm>
                  <a:off x="2242" y="350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4">
                      <a:moveTo>
                        <a:pt x="0" y="6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49" name="Freeform 649"/>
                <p:cNvSpPr>
                  <a:spLocks/>
                </p:cNvSpPr>
                <p:nvPr/>
              </p:nvSpPr>
              <p:spPr bwMode="auto">
                <a:xfrm>
                  <a:off x="2253" y="3526"/>
                  <a:ext cx="34" cy="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4"/>
                    </a:cxn>
                    <a:cxn ang="0">
                      <a:pos x="33" y="17"/>
                    </a:cxn>
                    <a:cxn ang="0">
                      <a:pos x="23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5">
                      <a:moveTo>
                        <a:pt x="0" y="6"/>
                      </a:moveTo>
                      <a:lnTo>
                        <a:pt x="9" y="24"/>
                      </a:lnTo>
                      <a:lnTo>
                        <a:pt x="33" y="17"/>
                      </a:lnTo>
                      <a:lnTo>
                        <a:pt x="23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50" name="Freeform 650"/>
                <p:cNvSpPr>
                  <a:spLocks/>
                </p:cNvSpPr>
                <p:nvPr/>
              </p:nvSpPr>
              <p:spPr bwMode="auto">
                <a:xfrm>
                  <a:off x="2193" y="3477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3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51" name="Freeform 651"/>
                <p:cNvSpPr>
                  <a:spLocks/>
                </p:cNvSpPr>
                <p:nvPr/>
              </p:nvSpPr>
              <p:spPr bwMode="auto">
                <a:xfrm>
                  <a:off x="2204" y="3496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52" name="Freeform 652"/>
                <p:cNvSpPr>
                  <a:spLocks/>
                </p:cNvSpPr>
                <p:nvPr/>
              </p:nvSpPr>
              <p:spPr bwMode="auto">
                <a:xfrm>
                  <a:off x="2214" y="351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53" name="Freeform 653"/>
                <p:cNvSpPr>
                  <a:spLocks/>
                </p:cNvSpPr>
                <p:nvPr/>
              </p:nvSpPr>
              <p:spPr bwMode="auto">
                <a:xfrm>
                  <a:off x="2184" y="345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54" name="Freeform 654"/>
                <p:cNvSpPr>
                  <a:spLocks/>
                </p:cNvSpPr>
                <p:nvPr/>
              </p:nvSpPr>
              <p:spPr bwMode="auto">
                <a:xfrm>
                  <a:off x="2224" y="3535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55" name="Freeform 655"/>
                <p:cNvSpPr>
                  <a:spLocks/>
                </p:cNvSpPr>
                <p:nvPr/>
              </p:nvSpPr>
              <p:spPr bwMode="auto">
                <a:xfrm>
                  <a:off x="2155" y="346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56" name="Freeform 656"/>
                <p:cNvSpPr>
                  <a:spLocks/>
                </p:cNvSpPr>
                <p:nvPr/>
              </p:nvSpPr>
              <p:spPr bwMode="auto">
                <a:xfrm>
                  <a:off x="2165" y="3484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57" name="Freeform 657"/>
                <p:cNvSpPr>
                  <a:spLocks/>
                </p:cNvSpPr>
                <p:nvPr/>
              </p:nvSpPr>
              <p:spPr bwMode="auto">
                <a:xfrm>
                  <a:off x="2186" y="352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6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6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58" name="Freeform 658"/>
                <p:cNvSpPr>
                  <a:spLocks/>
                </p:cNvSpPr>
                <p:nvPr/>
              </p:nvSpPr>
              <p:spPr bwMode="auto">
                <a:xfrm>
                  <a:off x="2195" y="354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4">
                      <a:moveTo>
                        <a:pt x="22" y="0"/>
                      </a:moveTo>
                      <a:lnTo>
                        <a:pt x="0" y="6"/>
                      </a:ln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59" name="Freeform 659"/>
                <p:cNvSpPr>
                  <a:spLocks/>
                </p:cNvSpPr>
                <p:nvPr/>
              </p:nvSpPr>
              <p:spPr bwMode="auto">
                <a:xfrm>
                  <a:off x="2174" y="3503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0" y="5"/>
                    </a:cxn>
                    <a:cxn ang="0">
                      <a:pos x="9" y="22"/>
                    </a:cxn>
                    <a:cxn ang="0">
                      <a:pos x="32" y="16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33" h="23">
                      <a:moveTo>
                        <a:pt x="23" y="0"/>
                      </a:moveTo>
                      <a:lnTo>
                        <a:pt x="0" y="5"/>
                      </a:lnTo>
                      <a:lnTo>
                        <a:pt x="9" y="22"/>
                      </a:lnTo>
                      <a:lnTo>
                        <a:pt x="32" y="16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60" name="Freeform 660"/>
                <p:cNvSpPr>
                  <a:spLocks/>
                </p:cNvSpPr>
                <p:nvPr/>
              </p:nvSpPr>
              <p:spPr bwMode="auto">
                <a:xfrm>
                  <a:off x="2207" y="3565"/>
                  <a:ext cx="172" cy="71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0" y="70"/>
                    </a:cxn>
                    <a:cxn ang="0">
                      <a:pos x="171" y="35"/>
                    </a:cxn>
                    <a:cxn ang="0">
                      <a:pos x="171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172" h="71">
                      <a:moveTo>
                        <a:pt x="0" y="46"/>
                      </a:moveTo>
                      <a:lnTo>
                        <a:pt x="0" y="70"/>
                      </a:lnTo>
                      <a:lnTo>
                        <a:pt x="171" y="35"/>
                      </a:lnTo>
                      <a:lnTo>
                        <a:pt x="171" y="0"/>
                      </a:lnTo>
                      <a:lnTo>
                        <a:pt x="0" y="4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61" name="Freeform 661"/>
                <p:cNvSpPr>
                  <a:spLocks/>
                </p:cNvSpPr>
                <p:nvPr/>
              </p:nvSpPr>
              <p:spPr bwMode="auto">
                <a:xfrm>
                  <a:off x="2206" y="3598"/>
                  <a:ext cx="173" cy="5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2" y="14"/>
                    </a:cxn>
                    <a:cxn ang="0">
                      <a:pos x="0" y="12"/>
                    </a:cxn>
                    <a:cxn ang="0">
                      <a:pos x="0" y="52"/>
                    </a:cxn>
                    <a:cxn ang="0">
                      <a:pos x="172" y="1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53">
                      <a:moveTo>
                        <a:pt x="169" y="0"/>
                      </a:move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52"/>
                      </a:lnTo>
                      <a:lnTo>
                        <a:pt x="172" y="1"/>
                      </a:lnTo>
                      <a:lnTo>
                        <a:pt x="16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62" name="Freeform 662"/>
                <p:cNvSpPr>
                  <a:spLocks/>
                </p:cNvSpPr>
                <p:nvPr/>
              </p:nvSpPr>
              <p:spPr bwMode="auto">
                <a:xfrm>
                  <a:off x="2208" y="3567"/>
                  <a:ext cx="169" cy="83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82"/>
                    </a:cxn>
                    <a:cxn ang="0">
                      <a:pos x="168" y="32"/>
                    </a:cxn>
                    <a:cxn ang="0">
                      <a:pos x="168" y="0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69" h="83">
                      <a:moveTo>
                        <a:pt x="0" y="45"/>
                      </a:moveTo>
                      <a:lnTo>
                        <a:pt x="0" y="82"/>
                      </a:lnTo>
                      <a:lnTo>
                        <a:pt x="168" y="32"/>
                      </a:lnTo>
                      <a:lnTo>
                        <a:pt x="168" y="0"/>
                      </a:lnTo>
                      <a:lnTo>
                        <a:pt x="0" y="4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63" name="Freeform 663"/>
                <p:cNvSpPr>
                  <a:spLocks/>
                </p:cNvSpPr>
                <p:nvPr/>
              </p:nvSpPr>
              <p:spPr bwMode="auto">
                <a:xfrm>
                  <a:off x="2374" y="3576"/>
                  <a:ext cx="33" cy="6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0" y="36"/>
                    </a:cxn>
                    <a:cxn ang="0">
                      <a:pos x="32" y="60"/>
                    </a:cxn>
                    <a:cxn ang="0">
                      <a:pos x="0" y="2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3" h="61">
                      <a:moveTo>
                        <a:pt x="0" y="0"/>
                      </a:moveTo>
                      <a:lnTo>
                        <a:pt x="30" y="36"/>
                      </a:lnTo>
                      <a:lnTo>
                        <a:pt x="32" y="60"/>
                      </a:lnTo>
                      <a:lnTo>
                        <a:pt x="0" y="2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sp>
            <p:nvSpPr>
              <p:cNvPr id="435864" name="Freeform 664"/>
              <p:cNvSpPr>
                <a:spLocks/>
              </p:cNvSpPr>
              <p:nvPr/>
            </p:nvSpPr>
            <p:spPr bwMode="auto">
              <a:xfrm>
                <a:off x="2241" y="3605"/>
                <a:ext cx="170" cy="82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0" y="81"/>
                  </a:cxn>
                  <a:cxn ang="0">
                    <a:pos x="169" y="30"/>
                  </a:cxn>
                  <a:cxn ang="0">
                    <a:pos x="169" y="0"/>
                  </a:cxn>
                  <a:cxn ang="0">
                    <a:pos x="0" y="50"/>
                  </a:cxn>
                </a:cxnLst>
                <a:rect l="0" t="0" r="r" b="b"/>
                <a:pathLst>
                  <a:path w="170" h="82">
                    <a:moveTo>
                      <a:pt x="0" y="50"/>
                    </a:moveTo>
                    <a:lnTo>
                      <a:pt x="0" y="81"/>
                    </a:lnTo>
                    <a:lnTo>
                      <a:pt x="169" y="30"/>
                    </a:lnTo>
                    <a:lnTo>
                      <a:pt x="169" y="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29" name="Group 665"/>
              <p:cNvGrpSpPr>
                <a:grpSpLocks/>
              </p:cNvGrpSpPr>
              <p:nvPr/>
            </p:nvGrpSpPr>
            <p:grpSpPr bwMode="auto">
              <a:xfrm>
                <a:off x="2281" y="3614"/>
                <a:ext cx="127" cy="93"/>
                <a:chOff x="2281" y="3614"/>
                <a:chExt cx="127" cy="93"/>
              </a:xfrm>
            </p:grpSpPr>
            <p:sp>
              <p:nvSpPr>
                <p:cNvPr id="435866" name="Freeform 666"/>
                <p:cNvSpPr>
                  <a:spLocks/>
                </p:cNvSpPr>
                <p:nvPr/>
              </p:nvSpPr>
              <p:spPr bwMode="auto">
                <a:xfrm>
                  <a:off x="2281" y="3621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04" y="4"/>
                    </a:cxn>
                    <a:cxn ang="0">
                      <a:pos x="73" y="21"/>
                    </a:cxn>
                    <a:cxn ang="0">
                      <a:pos x="123" y="61"/>
                    </a:cxn>
                    <a:cxn ang="0">
                      <a:pos x="73" y="85"/>
                    </a:cxn>
                    <a:cxn ang="0">
                      <a:pos x="33" y="44"/>
                    </a:cxn>
                    <a:cxn ang="0">
                      <a:pos x="0" y="56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24" h="86">
                      <a:moveTo>
                        <a:pt x="14" y="0"/>
                      </a:moveTo>
                      <a:lnTo>
                        <a:pt x="104" y="4"/>
                      </a:lnTo>
                      <a:lnTo>
                        <a:pt x="73" y="21"/>
                      </a:lnTo>
                      <a:lnTo>
                        <a:pt x="123" y="61"/>
                      </a:lnTo>
                      <a:lnTo>
                        <a:pt x="73" y="85"/>
                      </a:lnTo>
                      <a:lnTo>
                        <a:pt x="33" y="44"/>
                      </a:lnTo>
                      <a:lnTo>
                        <a:pt x="0" y="56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435867" name="Freeform 667"/>
                <p:cNvSpPr>
                  <a:spLocks/>
                </p:cNvSpPr>
                <p:nvPr/>
              </p:nvSpPr>
              <p:spPr bwMode="auto">
                <a:xfrm>
                  <a:off x="2284" y="3614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103" y="4"/>
                    </a:cxn>
                    <a:cxn ang="0">
                      <a:pos x="72" y="20"/>
                    </a:cxn>
                    <a:cxn ang="0">
                      <a:pos x="123" y="60"/>
                    </a:cxn>
                    <a:cxn ang="0">
                      <a:pos x="72" y="85"/>
                    </a:cxn>
                    <a:cxn ang="0">
                      <a:pos x="33" y="43"/>
                    </a:cxn>
                    <a:cxn ang="0">
                      <a:pos x="0" y="57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24" h="86">
                      <a:moveTo>
                        <a:pt x="13" y="0"/>
                      </a:moveTo>
                      <a:lnTo>
                        <a:pt x="103" y="4"/>
                      </a:lnTo>
                      <a:lnTo>
                        <a:pt x="72" y="20"/>
                      </a:lnTo>
                      <a:lnTo>
                        <a:pt x="123" y="60"/>
                      </a:lnTo>
                      <a:lnTo>
                        <a:pt x="72" y="85"/>
                      </a:lnTo>
                      <a:lnTo>
                        <a:pt x="33" y="43"/>
                      </a:lnTo>
                      <a:lnTo>
                        <a:pt x="0" y="57"/>
                      </a:lnTo>
                      <a:lnTo>
                        <a:pt x="13" y="0"/>
                      </a:lnTo>
                    </a:path>
                  </a:pathLst>
                </a:custGeom>
                <a:solidFill>
                  <a:srgbClr val="FEFF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</p:grpSp>
      <p:sp>
        <p:nvSpPr>
          <p:cNvPr id="435868" name="Line 668"/>
          <p:cNvSpPr>
            <a:spLocks noChangeShapeType="1"/>
          </p:cNvSpPr>
          <p:nvPr/>
        </p:nvSpPr>
        <p:spPr bwMode="auto">
          <a:xfrm flipV="1">
            <a:off x="3670300" y="5525914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5869" name="Rectangle 669"/>
          <p:cNvSpPr>
            <a:spLocks noChangeArrowheads="1"/>
          </p:cNvSpPr>
          <p:nvPr/>
        </p:nvSpPr>
        <p:spPr bwMode="auto">
          <a:xfrm>
            <a:off x="3341688" y="6467301"/>
            <a:ext cx="996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付款條件</a:t>
            </a:r>
          </a:p>
        </p:txBody>
      </p:sp>
      <p:sp>
        <p:nvSpPr>
          <p:cNvPr id="670" name="Oval 3"/>
          <p:cNvSpPr>
            <a:spLocks noChangeArrowheads="1"/>
          </p:cNvSpPr>
          <p:nvPr/>
        </p:nvSpPr>
        <p:spPr bwMode="auto">
          <a:xfrm>
            <a:off x="4139952" y="980728"/>
            <a:ext cx="1831975" cy="5603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1" name="Rectangle 196"/>
          <p:cNvSpPr>
            <a:spLocks noChangeArrowheads="1"/>
          </p:cNvSpPr>
          <p:nvPr/>
        </p:nvSpPr>
        <p:spPr bwMode="auto">
          <a:xfrm>
            <a:off x="4327674" y="1056928"/>
            <a:ext cx="1391407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zh-TW" altLang="en-US" sz="20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客戶</a:t>
            </a:r>
            <a:r>
              <a:rPr lang="en-US" altLang="zh-TW" sz="20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集團</a:t>
            </a:r>
            <a:r>
              <a:rPr lang="en-US" altLang="zh-TW" sz="20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0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3" name="Oval 3"/>
          <p:cNvSpPr>
            <a:spLocks noChangeArrowheads="1"/>
          </p:cNvSpPr>
          <p:nvPr/>
        </p:nvSpPr>
        <p:spPr bwMode="auto">
          <a:xfrm>
            <a:off x="2062262" y="1840632"/>
            <a:ext cx="1831975" cy="5603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4" name="Rectangle 196"/>
          <p:cNvSpPr>
            <a:spLocks noChangeArrowheads="1"/>
          </p:cNvSpPr>
          <p:nvPr/>
        </p:nvSpPr>
        <p:spPr bwMode="auto">
          <a:xfrm>
            <a:off x="2339752" y="1916832"/>
            <a:ext cx="121187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zh-TW" altLang="en-US" sz="20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客戶帳戶</a:t>
            </a:r>
            <a:endParaRPr lang="zh-TW" altLang="en-US" sz="20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5" name="Oval 3"/>
          <p:cNvSpPr>
            <a:spLocks noChangeArrowheads="1"/>
          </p:cNvSpPr>
          <p:nvPr/>
        </p:nvSpPr>
        <p:spPr bwMode="auto">
          <a:xfrm>
            <a:off x="6382742" y="1840632"/>
            <a:ext cx="1831975" cy="5603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6" name="Rectangle 196"/>
          <p:cNvSpPr>
            <a:spLocks noChangeArrowheads="1"/>
          </p:cNvSpPr>
          <p:nvPr/>
        </p:nvSpPr>
        <p:spPr bwMode="auto">
          <a:xfrm>
            <a:off x="6660232" y="1916832"/>
            <a:ext cx="121187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zh-TW" altLang="en-US" sz="20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客戶帳戶</a:t>
            </a:r>
            <a:endParaRPr lang="zh-TW" altLang="en-US" sz="20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7" name="Line 335"/>
          <p:cNvSpPr>
            <a:spLocks noChangeShapeType="1"/>
          </p:cNvSpPr>
          <p:nvPr/>
        </p:nvSpPr>
        <p:spPr bwMode="auto">
          <a:xfrm>
            <a:off x="5004048" y="1556792"/>
            <a:ext cx="0" cy="36004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8" name="Line 336"/>
          <p:cNvSpPr>
            <a:spLocks noChangeShapeType="1"/>
          </p:cNvSpPr>
          <p:nvPr/>
        </p:nvSpPr>
        <p:spPr bwMode="auto">
          <a:xfrm>
            <a:off x="2915816" y="1628800"/>
            <a:ext cx="4464496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9" name="Line 342"/>
          <p:cNvSpPr>
            <a:spLocks noChangeShapeType="1"/>
          </p:cNvSpPr>
          <p:nvPr/>
        </p:nvSpPr>
        <p:spPr bwMode="auto">
          <a:xfrm flipV="1">
            <a:off x="7380312" y="1628800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80" name="Line 342"/>
          <p:cNvSpPr>
            <a:spLocks noChangeShapeType="1"/>
          </p:cNvSpPr>
          <p:nvPr/>
        </p:nvSpPr>
        <p:spPr bwMode="auto">
          <a:xfrm flipV="1">
            <a:off x="2915816" y="1628800"/>
            <a:ext cx="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82" name="文字方塊 681"/>
          <p:cNvSpPr txBox="1"/>
          <p:nvPr/>
        </p:nvSpPr>
        <p:spPr>
          <a:xfrm>
            <a:off x="2411760" y="1124744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Parties</a:t>
            </a:r>
            <a:endParaRPr lang="zh-TW" altLang="en-US" sz="20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83" name="文字方塊 682"/>
          <p:cNvSpPr txBox="1"/>
          <p:nvPr/>
        </p:nvSpPr>
        <p:spPr>
          <a:xfrm>
            <a:off x="395536" y="191683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Accounts</a:t>
            </a:r>
            <a:endParaRPr lang="zh-TW" altLang="en-US" sz="20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84" name="文字方塊 683"/>
          <p:cNvSpPr txBox="1"/>
          <p:nvPr/>
        </p:nvSpPr>
        <p:spPr>
          <a:xfrm>
            <a:off x="107504" y="3284984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Sites/</a:t>
            </a:r>
          </a:p>
          <a:p>
            <a:r>
              <a:rPr lang="en-US" altLang="zh-TW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Addresses</a:t>
            </a:r>
            <a:endParaRPr lang="zh-TW" altLang="en-US" sz="20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85" name="文字方塊 684"/>
          <p:cNvSpPr txBox="1"/>
          <p:nvPr/>
        </p:nvSpPr>
        <p:spPr>
          <a:xfrm>
            <a:off x="35496" y="5025370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Business</a:t>
            </a:r>
          </a:p>
          <a:p>
            <a:r>
              <a:rPr lang="en-US" altLang="zh-TW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Purposes</a:t>
            </a:r>
            <a:endParaRPr lang="zh-TW" altLang="en-US" sz="20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6A91-C72D-4D54-899D-4B137EB5EFFE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Sales Order Status List</a:t>
            </a:r>
          </a:p>
        </p:txBody>
      </p:sp>
      <p:graphicFrame>
        <p:nvGraphicFramePr>
          <p:cNvPr id="444878" name="Group 462"/>
          <p:cNvGraphicFramePr>
            <a:graphicFrameLocks noGrp="1"/>
          </p:cNvGraphicFramePr>
          <p:nvPr>
            <p:ph type="tbl" idx="1"/>
          </p:nvPr>
        </p:nvGraphicFramePr>
        <p:xfrm>
          <a:off x="250825" y="1628797"/>
          <a:ext cx="8642350" cy="4608515"/>
        </p:xfrm>
        <a:graphic>
          <a:graphicData uri="http://schemas.openxmlformats.org/drawingml/2006/table">
            <a:tbl>
              <a:tblPr/>
              <a:tblGrid>
                <a:gridCol w="2376488"/>
                <a:gridCol w="865187"/>
                <a:gridCol w="1871663"/>
                <a:gridCol w="1728787"/>
                <a:gridCol w="1800225"/>
              </a:tblGrid>
              <a:tr h="29010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               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文件類別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Order Action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Sales Order Status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Picking Status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Delivery Status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34812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Order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Line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25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1.Entry S/O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Entered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Entered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endParaRPr kumimoji="1" lang="zh-TW" altLang="zh-TW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endParaRPr kumimoji="1" lang="zh-TW" altLang="zh-TW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2.Book S/O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Booked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Awaiting Shipping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40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3.Create Delivery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Booked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Awaiting Shipping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Ready To Release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Open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4.Pick Confirm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Booked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endParaRPr kumimoji="1" lang="zh-TW" altLang="zh-TW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endParaRPr kumimoji="1" lang="zh-TW" altLang="zh-TW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endParaRPr kumimoji="1" lang="zh-TW" altLang="zh-TW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1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- Allocate Move Order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endParaRPr kumimoji="1" lang="zh-TW" altLang="zh-TW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Awaiting Shipping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Release To Warehouse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Open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- Transact Move Order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endParaRPr kumimoji="1" lang="zh-TW" altLang="zh-TW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Picked (Picked Part)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Staged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Open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4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5.Ship Confirm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- Ship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Booked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Shipped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Shipped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Closed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- Stage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endParaRPr kumimoji="1" lang="zh-TW" altLang="zh-TW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Picked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Staged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Generate The Other Delivery →Open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- Backorder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endParaRPr kumimoji="1" lang="zh-TW" altLang="zh-TW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Backorder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Bakcorder</a:t>
                      </a:r>
                      <a:endParaRPr kumimoji="1" lang="en-US" altLang="zh-TW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Open →Waiting To Generate The Other Delivery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6.Receivable Interface</a:t>
                      </a:r>
                    </a:p>
                  </a:txBody>
                  <a:tcPr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Booked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Deferred → Closed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Interfaced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40000"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Closed</a:t>
                      </a:r>
                    </a:p>
                  </a:txBody>
                  <a:tcPr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1075184"/>
            <a:ext cx="7922840" cy="2425824"/>
          </a:xfrm>
        </p:spPr>
        <p:txBody>
          <a:bodyPr/>
          <a:lstStyle/>
          <a:p>
            <a:r>
              <a:rPr lang="en-US" altLang="zh-TW" sz="3600" dirty="0">
                <a:effectLst/>
                <a:latin typeface="微軟正黑體" pitchFamily="34" charset="-120"/>
                <a:ea typeface="微軟正黑體" pitchFamily="34" charset="-120"/>
              </a:rPr>
              <a:t>Chapter 3.</a:t>
            </a:r>
            <a:br>
              <a:rPr lang="en-US" altLang="zh-TW" sz="36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3600" dirty="0" smtClean="0">
                <a:effectLst/>
                <a:latin typeface="微軟正黑體" pitchFamily="34" charset="-120"/>
                <a:ea typeface="微軟正黑體" pitchFamily="34" charset="-120"/>
              </a:rPr>
              <a:t>銷</a:t>
            </a:r>
            <a:r>
              <a:rPr lang="zh-TW" altLang="en-US" sz="3600" dirty="0">
                <a:effectLst/>
                <a:latin typeface="微軟正黑體" pitchFamily="34" charset="-120"/>
                <a:ea typeface="微軟正黑體" pitchFamily="34" charset="-120"/>
              </a:rPr>
              <a:t>貨退回作業</a:t>
            </a:r>
            <a:br>
              <a:rPr lang="zh-TW" altLang="en-US" sz="36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3600" dirty="0">
                <a:effectLst/>
                <a:latin typeface="微軟正黑體" pitchFamily="34" charset="-120"/>
                <a:ea typeface="微軟正黑體" pitchFamily="34" charset="-120"/>
              </a:rPr>
              <a:t>Return Material Authorization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4B51C-1001-4371-B857-22D0373FF206}" type="slidenum">
              <a:rPr lang="en-US" altLang="zh-TW"/>
              <a:pPr/>
              <a:t>62</a:t>
            </a:fld>
            <a:endParaRPr lang="en-US" altLang="zh-TW"/>
          </a:p>
        </p:txBody>
      </p:sp>
      <p:sp>
        <p:nvSpPr>
          <p:cNvPr id="538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50825" y="476672"/>
            <a:ext cx="4681538" cy="720303"/>
          </a:xfrm>
        </p:spPr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銷貨退回作業課程簡介    </a:t>
            </a:r>
          </a:p>
        </p:txBody>
      </p:sp>
      <p:sp>
        <p:nvSpPr>
          <p:cNvPr id="5386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67543" y="1772816"/>
            <a:ext cx="7992889" cy="3744416"/>
          </a:xfrm>
        </p:spPr>
        <p:txBody>
          <a:bodyPr/>
          <a:lstStyle/>
          <a:p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「銷貨退回作業」的課程內容涵蓋：</a:t>
            </a:r>
          </a:p>
          <a:p>
            <a:pPr lvl="1"/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瞭解銷貨退回的作業流程</a:t>
            </a:r>
          </a:p>
          <a:p>
            <a:pPr lvl="1"/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瞭解銷貨退回在訂單畫面上之特殊欄位</a:t>
            </a:r>
          </a:p>
          <a:p>
            <a:pPr>
              <a:buFontTx/>
              <a:buNone/>
            </a:pPr>
            <a:endParaRPr lang="en-US" altLang="zh-TW" sz="32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996C4-6235-4D5E-B43B-DDD49FC221CF}" type="slidenum">
              <a:rPr lang="en-US" altLang="zh-TW"/>
              <a:pPr/>
              <a:t>63</a:t>
            </a:fld>
            <a:endParaRPr lang="en-US" altLang="zh-TW"/>
          </a:p>
        </p:txBody>
      </p:sp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48680"/>
            <a:ext cx="4681538" cy="648072"/>
          </a:xfrm>
          <a:noFill/>
          <a:ln/>
        </p:spPr>
        <p:txBody>
          <a:bodyPr wrap="square" anchor="t">
            <a:noAutofit/>
          </a:bodyPr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銷貨退回作業流程</a:t>
            </a:r>
          </a:p>
        </p:txBody>
      </p:sp>
      <p:grpSp>
        <p:nvGrpSpPr>
          <p:cNvPr id="211971" name="Group 3"/>
          <p:cNvGrpSpPr>
            <a:grpSpLocks/>
          </p:cNvGrpSpPr>
          <p:nvPr/>
        </p:nvGrpSpPr>
        <p:grpSpPr bwMode="auto">
          <a:xfrm>
            <a:off x="989013" y="2398716"/>
            <a:ext cx="7094538" cy="430213"/>
            <a:chOff x="782" y="1488"/>
            <a:chExt cx="4469" cy="271"/>
          </a:xfrm>
        </p:grpSpPr>
        <p:sp>
          <p:nvSpPr>
            <p:cNvPr id="211972" name="Text Box 4"/>
            <p:cNvSpPr txBox="1">
              <a:spLocks noChangeArrowheads="1"/>
            </p:cNvSpPr>
            <p:nvPr/>
          </p:nvSpPr>
          <p:spPr bwMode="auto">
            <a:xfrm>
              <a:off x="782" y="1488"/>
              <a:ext cx="69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1. 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客戶要求</a:t>
              </a:r>
            </a:p>
            <a:p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    銷貨退回</a:t>
              </a:r>
            </a:p>
          </p:txBody>
        </p:sp>
        <p:sp>
          <p:nvSpPr>
            <p:cNvPr id="211973" name="Text Box 5"/>
            <p:cNvSpPr txBox="1">
              <a:spLocks noChangeArrowheads="1"/>
            </p:cNvSpPr>
            <p:nvPr/>
          </p:nvSpPr>
          <p:spPr bwMode="auto">
            <a:xfrm>
              <a:off x="4445" y="1488"/>
              <a:ext cx="80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4. 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銷退品檢驗</a:t>
              </a:r>
            </a:p>
          </p:txBody>
        </p:sp>
        <p:sp>
          <p:nvSpPr>
            <p:cNvPr id="211974" name="Text Box 6"/>
            <p:cNvSpPr txBox="1">
              <a:spLocks noChangeArrowheads="1"/>
            </p:cNvSpPr>
            <p:nvPr/>
          </p:nvSpPr>
          <p:spPr bwMode="auto">
            <a:xfrm>
              <a:off x="3214" y="1488"/>
              <a:ext cx="69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3. 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收銷退品</a:t>
              </a:r>
            </a:p>
          </p:txBody>
        </p:sp>
        <p:sp>
          <p:nvSpPr>
            <p:cNvPr id="211975" name="Text Box 7"/>
            <p:cNvSpPr txBox="1">
              <a:spLocks noChangeArrowheads="1"/>
            </p:cNvSpPr>
            <p:nvPr/>
          </p:nvSpPr>
          <p:spPr bwMode="auto">
            <a:xfrm>
              <a:off x="1790" y="1488"/>
              <a:ext cx="91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    2. 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輸入銷退單</a:t>
              </a:r>
            </a:p>
          </p:txBody>
        </p:sp>
      </p:grpSp>
      <p:grpSp>
        <p:nvGrpSpPr>
          <p:cNvPr id="211976" name="Group 8"/>
          <p:cNvGrpSpPr>
            <a:grpSpLocks/>
          </p:cNvGrpSpPr>
          <p:nvPr/>
        </p:nvGrpSpPr>
        <p:grpSpPr bwMode="auto">
          <a:xfrm>
            <a:off x="2947988" y="1484313"/>
            <a:ext cx="914400" cy="885825"/>
            <a:chOff x="867" y="1227"/>
            <a:chExt cx="586" cy="670"/>
          </a:xfrm>
        </p:grpSpPr>
        <p:sp>
          <p:nvSpPr>
            <p:cNvPr id="211977" name="Freeform 9"/>
            <p:cNvSpPr>
              <a:spLocks/>
            </p:cNvSpPr>
            <p:nvPr/>
          </p:nvSpPr>
          <p:spPr bwMode="auto">
            <a:xfrm>
              <a:off x="910" y="1227"/>
              <a:ext cx="308" cy="541"/>
            </a:xfrm>
            <a:custGeom>
              <a:avLst/>
              <a:gdLst/>
              <a:ahLst/>
              <a:cxnLst>
                <a:cxn ang="0">
                  <a:pos x="137" y="169"/>
                </a:cxn>
                <a:cxn ang="0">
                  <a:pos x="130" y="122"/>
                </a:cxn>
                <a:cxn ang="0">
                  <a:pos x="102" y="112"/>
                </a:cxn>
                <a:cxn ang="0">
                  <a:pos x="101" y="104"/>
                </a:cxn>
                <a:cxn ang="0">
                  <a:pos x="104" y="102"/>
                </a:cxn>
                <a:cxn ang="0">
                  <a:pos x="114" y="99"/>
                </a:cxn>
                <a:cxn ang="0">
                  <a:pos x="121" y="81"/>
                </a:cxn>
                <a:cxn ang="0">
                  <a:pos x="122" y="72"/>
                </a:cxn>
                <a:cxn ang="0">
                  <a:pos x="127" y="70"/>
                </a:cxn>
                <a:cxn ang="0">
                  <a:pos x="126" y="59"/>
                </a:cxn>
                <a:cxn ang="0">
                  <a:pos x="120" y="43"/>
                </a:cxn>
                <a:cxn ang="0">
                  <a:pos x="113" y="21"/>
                </a:cxn>
                <a:cxn ang="0">
                  <a:pos x="95" y="5"/>
                </a:cxn>
                <a:cxn ang="0">
                  <a:pos x="70" y="1"/>
                </a:cxn>
                <a:cxn ang="0">
                  <a:pos x="46" y="15"/>
                </a:cxn>
                <a:cxn ang="0">
                  <a:pos x="38" y="36"/>
                </a:cxn>
                <a:cxn ang="0">
                  <a:pos x="38" y="62"/>
                </a:cxn>
                <a:cxn ang="0">
                  <a:pos x="46" y="81"/>
                </a:cxn>
                <a:cxn ang="0">
                  <a:pos x="50" y="105"/>
                </a:cxn>
                <a:cxn ang="0">
                  <a:pos x="21" y="129"/>
                </a:cxn>
                <a:cxn ang="0">
                  <a:pos x="4" y="151"/>
                </a:cxn>
                <a:cxn ang="0">
                  <a:pos x="1" y="181"/>
                </a:cxn>
                <a:cxn ang="0">
                  <a:pos x="16" y="245"/>
                </a:cxn>
                <a:cxn ang="0">
                  <a:pos x="16" y="292"/>
                </a:cxn>
                <a:cxn ang="0">
                  <a:pos x="21" y="337"/>
                </a:cxn>
                <a:cxn ang="0">
                  <a:pos x="50" y="372"/>
                </a:cxn>
                <a:cxn ang="0">
                  <a:pos x="83" y="372"/>
                </a:cxn>
                <a:cxn ang="0">
                  <a:pos x="132" y="367"/>
                </a:cxn>
                <a:cxn ang="0">
                  <a:pos x="174" y="367"/>
                </a:cxn>
                <a:cxn ang="0">
                  <a:pos x="214" y="376"/>
                </a:cxn>
                <a:cxn ang="0">
                  <a:pos x="214" y="396"/>
                </a:cxn>
                <a:cxn ang="0">
                  <a:pos x="212" y="437"/>
                </a:cxn>
                <a:cxn ang="0">
                  <a:pos x="220" y="488"/>
                </a:cxn>
                <a:cxn ang="0">
                  <a:pos x="216" y="515"/>
                </a:cxn>
                <a:cxn ang="0">
                  <a:pos x="216" y="525"/>
                </a:cxn>
                <a:cxn ang="0">
                  <a:pos x="236" y="537"/>
                </a:cxn>
                <a:cxn ang="0">
                  <a:pos x="262" y="537"/>
                </a:cxn>
                <a:cxn ang="0">
                  <a:pos x="289" y="538"/>
                </a:cxn>
                <a:cxn ang="0">
                  <a:pos x="304" y="532"/>
                </a:cxn>
                <a:cxn ang="0">
                  <a:pos x="301" y="522"/>
                </a:cxn>
                <a:cxn ang="0">
                  <a:pos x="264" y="511"/>
                </a:cxn>
                <a:cxn ang="0">
                  <a:pos x="253" y="491"/>
                </a:cxn>
                <a:cxn ang="0">
                  <a:pos x="257" y="458"/>
                </a:cxn>
                <a:cxn ang="0">
                  <a:pos x="264" y="414"/>
                </a:cxn>
                <a:cxn ang="0">
                  <a:pos x="267" y="387"/>
                </a:cxn>
                <a:cxn ang="0">
                  <a:pos x="274" y="371"/>
                </a:cxn>
                <a:cxn ang="0">
                  <a:pos x="271" y="350"/>
                </a:cxn>
                <a:cxn ang="0">
                  <a:pos x="242" y="330"/>
                </a:cxn>
                <a:cxn ang="0">
                  <a:pos x="205" y="314"/>
                </a:cxn>
                <a:cxn ang="0">
                  <a:pos x="176" y="306"/>
                </a:cxn>
                <a:cxn ang="0">
                  <a:pos x="153" y="296"/>
                </a:cxn>
              </a:cxnLst>
              <a:rect l="0" t="0" r="r" b="b"/>
              <a:pathLst>
                <a:path w="308" h="541">
                  <a:moveTo>
                    <a:pt x="132" y="205"/>
                  </a:moveTo>
                  <a:lnTo>
                    <a:pt x="133" y="202"/>
                  </a:lnTo>
                  <a:lnTo>
                    <a:pt x="134" y="194"/>
                  </a:lnTo>
                  <a:lnTo>
                    <a:pt x="135" y="182"/>
                  </a:lnTo>
                  <a:lnTo>
                    <a:pt x="137" y="169"/>
                  </a:lnTo>
                  <a:lnTo>
                    <a:pt x="137" y="155"/>
                  </a:lnTo>
                  <a:lnTo>
                    <a:pt x="138" y="142"/>
                  </a:lnTo>
                  <a:lnTo>
                    <a:pt x="137" y="132"/>
                  </a:lnTo>
                  <a:lnTo>
                    <a:pt x="134" y="125"/>
                  </a:lnTo>
                  <a:lnTo>
                    <a:pt x="130" y="122"/>
                  </a:lnTo>
                  <a:lnTo>
                    <a:pt x="124" y="119"/>
                  </a:lnTo>
                  <a:lnTo>
                    <a:pt x="118" y="117"/>
                  </a:lnTo>
                  <a:lnTo>
                    <a:pt x="112" y="115"/>
                  </a:lnTo>
                  <a:lnTo>
                    <a:pt x="107" y="113"/>
                  </a:lnTo>
                  <a:lnTo>
                    <a:pt x="102" y="112"/>
                  </a:lnTo>
                  <a:lnTo>
                    <a:pt x="99" y="110"/>
                  </a:lnTo>
                  <a:lnTo>
                    <a:pt x="99" y="109"/>
                  </a:lnTo>
                  <a:lnTo>
                    <a:pt x="100" y="107"/>
                  </a:lnTo>
                  <a:lnTo>
                    <a:pt x="101" y="106"/>
                  </a:lnTo>
                  <a:lnTo>
                    <a:pt x="101" y="104"/>
                  </a:lnTo>
                  <a:lnTo>
                    <a:pt x="102" y="103"/>
                  </a:lnTo>
                  <a:lnTo>
                    <a:pt x="102" y="102"/>
                  </a:lnTo>
                  <a:lnTo>
                    <a:pt x="102" y="101"/>
                  </a:lnTo>
                  <a:lnTo>
                    <a:pt x="103" y="102"/>
                  </a:lnTo>
                  <a:lnTo>
                    <a:pt x="104" y="102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2" y="100"/>
                  </a:lnTo>
                  <a:lnTo>
                    <a:pt x="114" y="99"/>
                  </a:lnTo>
                  <a:lnTo>
                    <a:pt x="115" y="97"/>
                  </a:lnTo>
                  <a:lnTo>
                    <a:pt x="117" y="93"/>
                  </a:lnTo>
                  <a:lnTo>
                    <a:pt x="119" y="89"/>
                  </a:lnTo>
                  <a:lnTo>
                    <a:pt x="120" y="85"/>
                  </a:lnTo>
                  <a:lnTo>
                    <a:pt x="121" y="81"/>
                  </a:lnTo>
                  <a:lnTo>
                    <a:pt x="121" y="77"/>
                  </a:lnTo>
                  <a:lnTo>
                    <a:pt x="122" y="74"/>
                  </a:lnTo>
                  <a:lnTo>
                    <a:pt x="122" y="72"/>
                  </a:lnTo>
                  <a:lnTo>
                    <a:pt x="122" y="71"/>
                  </a:lnTo>
                  <a:lnTo>
                    <a:pt x="122" y="72"/>
                  </a:lnTo>
                  <a:lnTo>
                    <a:pt x="123" y="72"/>
                  </a:lnTo>
                  <a:lnTo>
                    <a:pt x="124" y="72"/>
                  </a:lnTo>
                  <a:lnTo>
                    <a:pt x="125" y="71"/>
                  </a:lnTo>
                  <a:lnTo>
                    <a:pt x="126" y="71"/>
                  </a:lnTo>
                  <a:lnTo>
                    <a:pt x="127" y="70"/>
                  </a:lnTo>
                  <a:lnTo>
                    <a:pt x="128" y="69"/>
                  </a:lnTo>
                  <a:lnTo>
                    <a:pt x="128" y="68"/>
                  </a:lnTo>
                  <a:lnTo>
                    <a:pt x="128" y="66"/>
                  </a:lnTo>
                  <a:lnTo>
                    <a:pt x="127" y="63"/>
                  </a:lnTo>
                  <a:lnTo>
                    <a:pt x="126" y="59"/>
                  </a:lnTo>
                  <a:lnTo>
                    <a:pt x="125" y="56"/>
                  </a:lnTo>
                  <a:lnTo>
                    <a:pt x="123" y="52"/>
                  </a:lnTo>
                  <a:lnTo>
                    <a:pt x="122" y="49"/>
                  </a:lnTo>
                  <a:lnTo>
                    <a:pt x="121" y="46"/>
                  </a:lnTo>
                  <a:lnTo>
                    <a:pt x="120" y="43"/>
                  </a:lnTo>
                  <a:lnTo>
                    <a:pt x="119" y="40"/>
                  </a:lnTo>
                  <a:lnTo>
                    <a:pt x="119" y="36"/>
                  </a:lnTo>
                  <a:lnTo>
                    <a:pt x="117" y="32"/>
                  </a:lnTo>
                  <a:lnTo>
                    <a:pt x="116" y="26"/>
                  </a:lnTo>
                  <a:lnTo>
                    <a:pt x="113" y="21"/>
                  </a:lnTo>
                  <a:lnTo>
                    <a:pt x="111" y="16"/>
                  </a:lnTo>
                  <a:lnTo>
                    <a:pt x="107" y="12"/>
                  </a:lnTo>
                  <a:lnTo>
                    <a:pt x="104" y="10"/>
                  </a:lnTo>
                  <a:lnTo>
                    <a:pt x="99" y="7"/>
                  </a:lnTo>
                  <a:lnTo>
                    <a:pt x="95" y="5"/>
                  </a:lnTo>
                  <a:lnTo>
                    <a:pt x="91" y="3"/>
                  </a:lnTo>
                  <a:lnTo>
                    <a:pt x="86" y="1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0" y="1"/>
                  </a:lnTo>
                  <a:lnTo>
                    <a:pt x="65" y="3"/>
                  </a:lnTo>
                  <a:lnTo>
                    <a:pt x="59" y="6"/>
                  </a:lnTo>
                  <a:lnTo>
                    <a:pt x="54" y="9"/>
                  </a:lnTo>
                  <a:lnTo>
                    <a:pt x="49" y="12"/>
                  </a:lnTo>
                  <a:lnTo>
                    <a:pt x="46" y="15"/>
                  </a:lnTo>
                  <a:lnTo>
                    <a:pt x="43" y="17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8" y="31"/>
                  </a:lnTo>
                  <a:lnTo>
                    <a:pt x="38" y="36"/>
                  </a:lnTo>
                  <a:lnTo>
                    <a:pt x="37" y="42"/>
                  </a:lnTo>
                  <a:lnTo>
                    <a:pt x="37" y="48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8" y="62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2"/>
                  </a:lnTo>
                  <a:lnTo>
                    <a:pt x="45" y="76"/>
                  </a:lnTo>
                  <a:lnTo>
                    <a:pt x="46" y="81"/>
                  </a:lnTo>
                  <a:lnTo>
                    <a:pt x="47" y="86"/>
                  </a:lnTo>
                  <a:lnTo>
                    <a:pt x="48" y="92"/>
                  </a:lnTo>
                  <a:lnTo>
                    <a:pt x="49" y="97"/>
                  </a:lnTo>
                  <a:lnTo>
                    <a:pt x="50" y="102"/>
                  </a:lnTo>
                  <a:lnTo>
                    <a:pt x="50" y="105"/>
                  </a:lnTo>
                  <a:lnTo>
                    <a:pt x="49" y="108"/>
                  </a:lnTo>
                  <a:lnTo>
                    <a:pt x="44" y="113"/>
                  </a:lnTo>
                  <a:lnTo>
                    <a:pt x="37" y="118"/>
                  </a:lnTo>
                  <a:lnTo>
                    <a:pt x="29" y="124"/>
                  </a:lnTo>
                  <a:lnTo>
                    <a:pt x="21" y="129"/>
                  </a:lnTo>
                  <a:lnTo>
                    <a:pt x="14" y="135"/>
                  </a:lnTo>
                  <a:lnTo>
                    <a:pt x="9" y="140"/>
                  </a:lnTo>
                  <a:lnTo>
                    <a:pt x="7" y="144"/>
                  </a:lnTo>
                  <a:lnTo>
                    <a:pt x="6" y="147"/>
                  </a:lnTo>
                  <a:lnTo>
                    <a:pt x="4" y="151"/>
                  </a:lnTo>
                  <a:lnTo>
                    <a:pt x="2" y="155"/>
                  </a:lnTo>
                  <a:lnTo>
                    <a:pt x="1" y="159"/>
                  </a:lnTo>
                  <a:lnTo>
                    <a:pt x="0" y="165"/>
                  </a:lnTo>
                  <a:lnTo>
                    <a:pt x="0" y="172"/>
                  </a:lnTo>
                  <a:lnTo>
                    <a:pt x="1" y="181"/>
                  </a:lnTo>
                  <a:lnTo>
                    <a:pt x="5" y="191"/>
                  </a:lnTo>
                  <a:lnTo>
                    <a:pt x="9" y="203"/>
                  </a:lnTo>
                  <a:lnTo>
                    <a:pt x="12" y="216"/>
                  </a:lnTo>
                  <a:lnTo>
                    <a:pt x="15" y="231"/>
                  </a:lnTo>
                  <a:lnTo>
                    <a:pt x="16" y="245"/>
                  </a:lnTo>
                  <a:lnTo>
                    <a:pt x="17" y="258"/>
                  </a:lnTo>
                  <a:lnTo>
                    <a:pt x="17" y="270"/>
                  </a:lnTo>
                  <a:lnTo>
                    <a:pt x="17" y="280"/>
                  </a:lnTo>
                  <a:lnTo>
                    <a:pt x="17" y="286"/>
                  </a:lnTo>
                  <a:lnTo>
                    <a:pt x="16" y="292"/>
                  </a:lnTo>
                  <a:lnTo>
                    <a:pt x="16" y="299"/>
                  </a:lnTo>
                  <a:lnTo>
                    <a:pt x="16" y="308"/>
                  </a:lnTo>
                  <a:lnTo>
                    <a:pt x="17" y="317"/>
                  </a:lnTo>
                  <a:lnTo>
                    <a:pt x="19" y="326"/>
                  </a:lnTo>
                  <a:lnTo>
                    <a:pt x="21" y="337"/>
                  </a:lnTo>
                  <a:lnTo>
                    <a:pt x="25" y="347"/>
                  </a:lnTo>
                  <a:lnTo>
                    <a:pt x="30" y="357"/>
                  </a:lnTo>
                  <a:lnTo>
                    <a:pt x="35" y="364"/>
                  </a:lnTo>
                  <a:lnTo>
                    <a:pt x="42" y="369"/>
                  </a:lnTo>
                  <a:lnTo>
                    <a:pt x="50" y="372"/>
                  </a:lnTo>
                  <a:lnTo>
                    <a:pt x="58" y="373"/>
                  </a:lnTo>
                  <a:lnTo>
                    <a:pt x="66" y="374"/>
                  </a:lnTo>
                  <a:lnTo>
                    <a:pt x="73" y="373"/>
                  </a:lnTo>
                  <a:lnTo>
                    <a:pt x="79" y="373"/>
                  </a:lnTo>
                  <a:lnTo>
                    <a:pt x="83" y="372"/>
                  </a:lnTo>
                  <a:lnTo>
                    <a:pt x="90" y="372"/>
                  </a:lnTo>
                  <a:lnTo>
                    <a:pt x="100" y="371"/>
                  </a:lnTo>
                  <a:lnTo>
                    <a:pt x="110" y="370"/>
                  </a:lnTo>
                  <a:lnTo>
                    <a:pt x="121" y="369"/>
                  </a:lnTo>
                  <a:lnTo>
                    <a:pt x="132" y="367"/>
                  </a:lnTo>
                  <a:lnTo>
                    <a:pt x="142" y="366"/>
                  </a:lnTo>
                  <a:lnTo>
                    <a:pt x="151" y="365"/>
                  </a:lnTo>
                  <a:lnTo>
                    <a:pt x="158" y="365"/>
                  </a:lnTo>
                  <a:lnTo>
                    <a:pt x="165" y="366"/>
                  </a:lnTo>
                  <a:lnTo>
                    <a:pt x="174" y="367"/>
                  </a:lnTo>
                  <a:lnTo>
                    <a:pt x="183" y="369"/>
                  </a:lnTo>
                  <a:lnTo>
                    <a:pt x="193" y="371"/>
                  </a:lnTo>
                  <a:lnTo>
                    <a:pt x="202" y="373"/>
                  </a:lnTo>
                  <a:lnTo>
                    <a:pt x="209" y="374"/>
                  </a:lnTo>
                  <a:lnTo>
                    <a:pt x="214" y="376"/>
                  </a:lnTo>
                  <a:lnTo>
                    <a:pt x="216" y="376"/>
                  </a:lnTo>
                  <a:lnTo>
                    <a:pt x="216" y="378"/>
                  </a:lnTo>
                  <a:lnTo>
                    <a:pt x="216" y="382"/>
                  </a:lnTo>
                  <a:lnTo>
                    <a:pt x="215" y="388"/>
                  </a:lnTo>
                  <a:lnTo>
                    <a:pt x="214" y="396"/>
                  </a:lnTo>
                  <a:lnTo>
                    <a:pt x="213" y="405"/>
                  </a:lnTo>
                  <a:lnTo>
                    <a:pt x="213" y="414"/>
                  </a:lnTo>
                  <a:lnTo>
                    <a:pt x="212" y="422"/>
                  </a:lnTo>
                  <a:lnTo>
                    <a:pt x="212" y="430"/>
                  </a:lnTo>
                  <a:lnTo>
                    <a:pt x="212" y="437"/>
                  </a:lnTo>
                  <a:lnTo>
                    <a:pt x="214" y="447"/>
                  </a:lnTo>
                  <a:lnTo>
                    <a:pt x="215" y="457"/>
                  </a:lnTo>
                  <a:lnTo>
                    <a:pt x="217" y="468"/>
                  </a:lnTo>
                  <a:lnTo>
                    <a:pt x="219" y="478"/>
                  </a:lnTo>
                  <a:lnTo>
                    <a:pt x="220" y="488"/>
                  </a:lnTo>
                  <a:lnTo>
                    <a:pt x="220" y="496"/>
                  </a:lnTo>
                  <a:lnTo>
                    <a:pt x="219" y="502"/>
                  </a:lnTo>
                  <a:lnTo>
                    <a:pt x="218" y="507"/>
                  </a:lnTo>
                  <a:lnTo>
                    <a:pt x="217" y="511"/>
                  </a:lnTo>
                  <a:lnTo>
                    <a:pt x="216" y="515"/>
                  </a:lnTo>
                  <a:lnTo>
                    <a:pt x="216" y="519"/>
                  </a:lnTo>
                  <a:lnTo>
                    <a:pt x="215" y="521"/>
                  </a:lnTo>
                  <a:lnTo>
                    <a:pt x="215" y="523"/>
                  </a:lnTo>
                  <a:lnTo>
                    <a:pt x="215" y="525"/>
                  </a:lnTo>
                  <a:lnTo>
                    <a:pt x="216" y="525"/>
                  </a:lnTo>
                  <a:lnTo>
                    <a:pt x="221" y="540"/>
                  </a:lnTo>
                  <a:lnTo>
                    <a:pt x="222" y="539"/>
                  </a:lnTo>
                  <a:lnTo>
                    <a:pt x="226" y="539"/>
                  </a:lnTo>
                  <a:lnTo>
                    <a:pt x="230" y="538"/>
                  </a:lnTo>
                  <a:lnTo>
                    <a:pt x="236" y="537"/>
                  </a:lnTo>
                  <a:lnTo>
                    <a:pt x="242" y="536"/>
                  </a:lnTo>
                  <a:lnTo>
                    <a:pt x="249" y="536"/>
                  </a:lnTo>
                  <a:lnTo>
                    <a:pt x="254" y="536"/>
                  </a:lnTo>
                  <a:lnTo>
                    <a:pt x="258" y="536"/>
                  </a:lnTo>
                  <a:lnTo>
                    <a:pt x="262" y="537"/>
                  </a:lnTo>
                  <a:lnTo>
                    <a:pt x="267" y="537"/>
                  </a:lnTo>
                  <a:lnTo>
                    <a:pt x="273" y="538"/>
                  </a:lnTo>
                  <a:lnTo>
                    <a:pt x="279" y="538"/>
                  </a:lnTo>
                  <a:lnTo>
                    <a:pt x="284" y="538"/>
                  </a:lnTo>
                  <a:lnTo>
                    <a:pt x="289" y="538"/>
                  </a:lnTo>
                  <a:lnTo>
                    <a:pt x="294" y="538"/>
                  </a:lnTo>
                  <a:lnTo>
                    <a:pt x="296" y="537"/>
                  </a:lnTo>
                  <a:lnTo>
                    <a:pt x="299" y="536"/>
                  </a:lnTo>
                  <a:lnTo>
                    <a:pt x="301" y="534"/>
                  </a:lnTo>
                  <a:lnTo>
                    <a:pt x="304" y="532"/>
                  </a:lnTo>
                  <a:lnTo>
                    <a:pt x="306" y="530"/>
                  </a:lnTo>
                  <a:lnTo>
                    <a:pt x="307" y="527"/>
                  </a:lnTo>
                  <a:lnTo>
                    <a:pt x="306" y="525"/>
                  </a:lnTo>
                  <a:lnTo>
                    <a:pt x="305" y="523"/>
                  </a:lnTo>
                  <a:lnTo>
                    <a:pt x="301" y="522"/>
                  </a:lnTo>
                  <a:lnTo>
                    <a:pt x="295" y="520"/>
                  </a:lnTo>
                  <a:lnTo>
                    <a:pt x="287" y="518"/>
                  </a:lnTo>
                  <a:lnTo>
                    <a:pt x="280" y="516"/>
                  </a:lnTo>
                  <a:lnTo>
                    <a:pt x="272" y="514"/>
                  </a:lnTo>
                  <a:lnTo>
                    <a:pt x="264" y="511"/>
                  </a:lnTo>
                  <a:lnTo>
                    <a:pt x="258" y="508"/>
                  </a:lnTo>
                  <a:lnTo>
                    <a:pt x="254" y="504"/>
                  </a:lnTo>
                  <a:lnTo>
                    <a:pt x="253" y="501"/>
                  </a:lnTo>
                  <a:lnTo>
                    <a:pt x="253" y="496"/>
                  </a:lnTo>
                  <a:lnTo>
                    <a:pt x="253" y="491"/>
                  </a:lnTo>
                  <a:lnTo>
                    <a:pt x="253" y="486"/>
                  </a:lnTo>
                  <a:lnTo>
                    <a:pt x="254" y="479"/>
                  </a:lnTo>
                  <a:lnTo>
                    <a:pt x="254" y="473"/>
                  </a:lnTo>
                  <a:lnTo>
                    <a:pt x="255" y="465"/>
                  </a:lnTo>
                  <a:lnTo>
                    <a:pt x="257" y="458"/>
                  </a:lnTo>
                  <a:lnTo>
                    <a:pt x="258" y="451"/>
                  </a:lnTo>
                  <a:lnTo>
                    <a:pt x="260" y="442"/>
                  </a:lnTo>
                  <a:lnTo>
                    <a:pt x="262" y="433"/>
                  </a:lnTo>
                  <a:lnTo>
                    <a:pt x="263" y="423"/>
                  </a:lnTo>
                  <a:lnTo>
                    <a:pt x="264" y="414"/>
                  </a:lnTo>
                  <a:lnTo>
                    <a:pt x="265" y="405"/>
                  </a:lnTo>
                  <a:lnTo>
                    <a:pt x="266" y="397"/>
                  </a:lnTo>
                  <a:lnTo>
                    <a:pt x="267" y="392"/>
                  </a:lnTo>
                  <a:lnTo>
                    <a:pt x="266" y="389"/>
                  </a:lnTo>
                  <a:lnTo>
                    <a:pt x="267" y="387"/>
                  </a:lnTo>
                  <a:lnTo>
                    <a:pt x="268" y="385"/>
                  </a:lnTo>
                  <a:lnTo>
                    <a:pt x="269" y="382"/>
                  </a:lnTo>
                  <a:lnTo>
                    <a:pt x="271" y="379"/>
                  </a:lnTo>
                  <a:lnTo>
                    <a:pt x="272" y="375"/>
                  </a:lnTo>
                  <a:lnTo>
                    <a:pt x="274" y="371"/>
                  </a:lnTo>
                  <a:lnTo>
                    <a:pt x="274" y="367"/>
                  </a:lnTo>
                  <a:lnTo>
                    <a:pt x="274" y="363"/>
                  </a:lnTo>
                  <a:lnTo>
                    <a:pt x="273" y="359"/>
                  </a:lnTo>
                  <a:lnTo>
                    <a:pt x="272" y="355"/>
                  </a:lnTo>
                  <a:lnTo>
                    <a:pt x="271" y="350"/>
                  </a:lnTo>
                  <a:lnTo>
                    <a:pt x="268" y="346"/>
                  </a:lnTo>
                  <a:lnTo>
                    <a:pt x="265" y="341"/>
                  </a:lnTo>
                  <a:lnTo>
                    <a:pt x="259" y="337"/>
                  </a:lnTo>
                  <a:lnTo>
                    <a:pt x="252" y="333"/>
                  </a:lnTo>
                  <a:lnTo>
                    <a:pt x="242" y="330"/>
                  </a:lnTo>
                  <a:lnTo>
                    <a:pt x="231" y="327"/>
                  </a:lnTo>
                  <a:lnTo>
                    <a:pt x="223" y="323"/>
                  </a:lnTo>
                  <a:lnTo>
                    <a:pt x="216" y="320"/>
                  </a:lnTo>
                  <a:lnTo>
                    <a:pt x="210" y="317"/>
                  </a:lnTo>
                  <a:lnTo>
                    <a:pt x="205" y="314"/>
                  </a:lnTo>
                  <a:lnTo>
                    <a:pt x="200" y="311"/>
                  </a:lnTo>
                  <a:lnTo>
                    <a:pt x="195" y="310"/>
                  </a:lnTo>
                  <a:lnTo>
                    <a:pt x="189" y="309"/>
                  </a:lnTo>
                  <a:lnTo>
                    <a:pt x="183" y="308"/>
                  </a:lnTo>
                  <a:lnTo>
                    <a:pt x="176" y="306"/>
                  </a:lnTo>
                  <a:lnTo>
                    <a:pt x="170" y="304"/>
                  </a:lnTo>
                  <a:lnTo>
                    <a:pt x="164" y="302"/>
                  </a:lnTo>
                  <a:lnTo>
                    <a:pt x="159" y="299"/>
                  </a:lnTo>
                  <a:lnTo>
                    <a:pt x="155" y="297"/>
                  </a:lnTo>
                  <a:lnTo>
                    <a:pt x="153" y="296"/>
                  </a:lnTo>
                  <a:lnTo>
                    <a:pt x="152" y="295"/>
                  </a:lnTo>
                  <a:lnTo>
                    <a:pt x="132" y="205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78" name="Freeform 10"/>
            <p:cNvSpPr>
              <a:spLocks/>
            </p:cNvSpPr>
            <p:nvPr/>
          </p:nvSpPr>
          <p:spPr bwMode="auto">
            <a:xfrm>
              <a:off x="1304" y="1470"/>
              <a:ext cx="143" cy="408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0" y="133"/>
                </a:cxn>
                <a:cxn ang="0">
                  <a:pos x="142" y="0"/>
                </a:cxn>
                <a:cxn ang="0">
                  <a:pos x="142" y="256"/>
                </a:cxn>
                <a:cxn ang="0">
                  <a:pos x="0" y="407"/>
                </a:cxn>
              </a:cxnLst>
              <a:rect l="0" t="0" r="r" b="b"/>
              <a:pathLst>
                <a:path w="143" h="408">
                  <a:moveTo>
                    <a:pt x="0" y="407"/>
                  </a:moveTo>
                  <a:lnTo>
                    <a:pt x="0" y="133"/>
                  </a:lnTo>
                  <a:lnTo>
                    <a:pt x="142" y="0"/>
                  </a:lnTo>
                  <a:lnTo>
                    <a:pt x="142" y="256"/>
                  </a:lnTo>
                  <a:lnTo>
                    <a:pt x="0" y="40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79" name="Freeform 11"/>
            <p:cNvSpPr>
              <a:spLocks/>
            </p:cNvSpPr>
            <p:nvPr/>
          </p:nvSpPr>
          <p:spPr bwMode="auto">
            <a:xfrm>
              <a:off x="1030" y="1680"/>
              <a:ext cx="22" cy="22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13" y="21"/>
                </a:cxn>
                <a:cxn ang="0">
                  <a:pos x="15" y="20"/>
                </a:cxn>
                <a:cxn ang="0">
                  <a:pos x="17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1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7" y="20"/>
                </a:cxn>
                <a:cxn ang="0">
                  <a:pos x="8" y="21"/>
                </a:cxn>
                <a:cxn ang="0">
                  <a:pos x="11" y="21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lnTo>
                    <a:pt x="13" y="21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8" y="21"/>
                  </a:lnTo>
                  <a:lnTo>
                    <a:pt x="11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80" name="Freeform 12"/>
            <p:cNvSpPr>
              <a:spLocks/>
            </p:cNvSpPr>
            <p:nvPr/>
          </p:nvSpPr>
          <p:spPr bwMode="auto">
            <a:xfrm>
              <a:off x="950" y="1670"/>
              <a:ext cx="22" cy="22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2" y="20"/>
                </a:cxn>
                <a:cxn ang="0">
                  <a:pos x="14" y="20"/>
                </a:cxn>
                <a:cxn ang="0">
                  <a:pos x="16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3" y="18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8" y="20"/>
                </a:cxn>
                <a:cxn ang="0">
                  <a:pos x="10" y="21"/>
                </a:cxn>
              </a:cxnLst>
              <a:rect l="0" t="0" r="r" b="b"/>
              <a:pathLst>
                <a:path w="22" h="22">
                  <a:moveTo>
                    <a:pt x="10" y="21"/>
                  </a:moveTo>
                  <a:lnTo>
                    <a:pt x="12" y="20"/>
                  </a:lnTo>
                  <a:lnTo>
                    <a:pt x="14" y="20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81" name="Freeform 13"/>
            <p:cNvSpPr>
              <a:spLocks/>
            </p:cNvSpPr>
            <p:nvPr/>
          </p:nvSpPr>
          <p:spPr bwMode="auto">
            <a:xfrm>
              <a:off x="983" y="1610"/>
              <a:ext cx="17" cy="89"/>
            </a:xfrm>
            <a:custGeom>
              <a:avLst/>
              <a:gdLst/>
              <a:ahLst/>
              <a:cxnLst>
                <a:cxn ang="0">
                  <a:pos x="16" y="8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16" y="88"/>
                </a:cxn>
              </a:cxnLst>
              <a:rect l="0" t="0" r="r" b="b"/>
              <a:pathLst>
                <a:path w="17" h="89">
                  <a:moveTo>
                    <a:pt x="16" y="88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6" y="88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82" name="Freeform 14"/>
            <p:cNvSpPr>
              <a:spLocks/>
            </p:cNvSpPr>
            <p:nvPr/>
          </p:nvSpPr>
          <p:spPr bwMode="auto">
            <a:xfrm>
              <a:off x="984" y="1688"/>
              <a:ext cx="64" cy="5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3" y="45"/>
                </a:cxn>
                <a:cxn ang="0">
                  <a:pos x="63" y="52"/>
                </a:cxn>
                <a:cxn ang="0">
                  <a:pos x="0" y="14"/>
                </a:cxn>
                <a:cxn ang="0">
                  <a:pos x="10" y="0"/>
                </a:cxn>
              </a:cxnLst>
              <a:rect l="0" t="0" r="r" b="b"/>
              <a:pathLst>
                <a:path w="64" h="53">
                  <a:moveTo>
                    <a:pt x="10" y="0"/>
                  </a:moveTo>
                  <a:lnTo>
                    <a:pt x="63" y="45"/>
                  </a:lnTo>
                  <a:lnTo>
                    <a:pt x="63" y="52"/>
                  </a:lnTo>
                  <a:lnTo>
                    <a:pt x="0" y="14"/>
                  </a:lnTo>
                  <a:lnTo>
                    <a:pt x="10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83" name="Freeform 15"/>
            <p:cNvSpPr>
              <a:spLocks/>
            </p:cNvSpPr>
            <p:nvPr/>
          </p:nvSpPr>
          <p:spPr bwMode="auto">
            <a:xfrm>
              <a:off x="951" y="1694"/>
              <a:ext cx="43" cy="6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53"/>
                </a:cxn>
                <a:cxn ang="0">
                  <a:pos x="0" y="65"/>
                </a:cxn>
                <a:cxn ang="0">
                  <a:pos x="42" y="11"/>
                </a:cxn>
                <a:cxn ang="0">
                  <a:pos x="33" y="0"/>
                </a:cxn>
              </a:cxnLst>
              <a:rect l="0" t="0" r="r" b="b"/>
              <a:pathLst>
                <a:path w="43" h="66">
                  <a:moveTo>
                    <a:pt x="33" y="0"/>
                  </a:moveTo>
                  <a:lnTo>
                    <a:pt x="0" y="53"/>
                  </a:lnTo>
                  <a:lnTo>
                    <a:pt x="0" y="65"/>
                  </a:lnTo>
                  <a:lnTo>
                    <a:pt x="42" y="11"/>
                  </a:lnTo>
                  <a:lnTo>
                    <a:pt x="33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84" name="Freeform 16"/>
            <p:cNvSpPr>
              <a:spLocks/>
            </p:cNvSpPr>
            <p:nvPr/>
          </p:nvSpPr>
          <p:spPr bwMode="auto">
            <a:xfrm>
              <a:off x="917" y="1693"/>
              <a:ext cx="70" cy="17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69" y="12"/>
                </a:cxn>
                <a:cxn ang="0">
                  <a:pos x="64" y="0"/>
                </a:cxn>
              </a:cxnLst>
              <a:rect l="0" t="0" r="r" b="b"/>
              <a:pathLst>
                <a:path w="70" h="17">
                  <a:moveTo>
                    <a:pt x="64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69" y="12"/>
                  </a:lnTo>
                  <a:lnTo>
                    <a:pt x="64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85" name="Freeform 17"/>
            <p:cNvSpPr>
              <a:spLocks/>
            </p:cNvSpPr>
            <p:nvPr/>
          </p:nvSpPr>
          <p:spPr bwMode="auto">
            <a:xfrm>
              <a:off x="993" y="1675"/>
              <a:ext cx="50" cy="2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9" y="0"/>
                </a:cxn>
                <a:cxn ang="0">
                  <a:pos x="49" y="4"/>
                </a:cxn>
                <a:cxn ang="0">
                  <a:pos x="1" y="25"/>
                </a:cxn>
                <a:cxn ang="0">
                  <a:pos x="0" y="16"/>
                </a:cxn>
              </a:cxnLst>
              <a:rect l="0" t="0" r="r" b="b"/>
              <a:pathLst>
                <a:path w="50" h="26">
                  <a:moveTo>
                    <a:pt x="0" y="16"/>
                  </a:moveTo>
                  <a:lnTo>
                    <a:pt x="49" y="0"/>
                  </a:lnTo>
                  <a:lnTo>
                    <a:pt x="49" y="4"/>
                  </a:lnTo>
                  <a:lnTo>
                    <a:pt x="1" y="25"/>
                  </a:lnTo>
                  <a:lnTo>
                    <a:pt x="0" y="1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86" name="Freeform 18"/>
            <p:cNvSpPr>
              <a:spLocks/>
            </p:cNvSpPr>
            <p:nvPr/>
          </p:nvSpPr>
          <p:spPr bwMode="auto">
            <a:xfrm>
              <a:off x="961" y="1664"/>
              <a:ext cx="27" cy="36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1" y="35"/>
                </a:cxn>
                <a:cxn ang="0">
                  <a:pos x="26" y="25"/>
                </a:cxn>
              </a:cxnLst>
              <a:rect l="0" t="0" r="r" b="b"/>
              <a:pathLst>
                <a:path w="27" h="36">
                  <a:moveTo>
                    <a:pt x="26" y="2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35"/>
                  </a:lnTo>
                  <a:lnTo>
                    <a:pt x="26" y="2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87" name="Freeform 19"/>
            <p:cNvSpPr>
              <a:spLocks/>
            </p:cNvSpPr>
            <p:nvPr/>
          </p:nvSpPr>
          <p:spPr bwMode="auto">
            <a:xfrm>
              <a:off x="939" y="1754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5"/>
                </a:cxn>
                <a:cxn ang="0">
                  <a:pos x="18" y="25"/>
                </a:cxn>
                <a:cxn ang="0">
                  <a:pos x="21" y="23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5"/>
                </a:cxn>
                <a:cxn ang="0">
                  <a:pos x="22" y="3"/>
                </a:cxn>
                <a:cxn ang="0">
                  <a:pos x="21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8" y="25"/>
                </a:cxn>
                <a:cxn ang="0">
                  <a:pos x="11" y="25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5"/>
                  </a:lnTo>
                  <a:lnTo>
                    <a:pt x="18" y="25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1" y="25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88" name="Freeform 20"/>
            <p:cNvSpPr>
              <a:spLocks/>
            </p:cNvSpPr>
            <p:nvPr/>
          </p:nvSpPr>
          <p:spPr bwMode="auto">
            <a:xfrm>
              <a:off x="904" y="1706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5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1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1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5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5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89" name="Freeform 21"/>
            <p:cNvSpPr>
              <a:spLocks/>
            </p:cNvSpPr>
            <p:nvPr/>
          </p:nvSpPr>
          <p:spPr bwMode="auto">
            <a:xfrm>
              <a:off x="1035" y="1738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90" name="Freeform 22"/>
            <p:cNvSpPr>
              <a:spLocks/>
            </p:cNvSpPr>
            <p:nvPr/>
          </p:nvSpPr>
          <p:spPr bwMode="auto">
            <a:xfrm>
              <a:off x="1030" y="1680"/>
              <a:ext cx="22" cy="22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13" y="21"/>
                </a:cxn>
                <a:cxn ang="0">
                  <a:pos x="15" y="20"/>
                </a:cxn>
                <a:cxn ang="0">
                  <a:pos x="17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1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7" y="20"/>
                </a:cxn>
                <a:cxn ang="0">
                  <a:pos x="8" y="21"/>
                </a:cxn>
                <a:cxn ang="0">
                  <a:pos x="11" y="21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lnTo>
                    <a:pt x="13" y="21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8" y="21"/>
                  </a:lnTo>
                  <a:lnTo>
                    <a:pt x="11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91" name="Freeform 23"/>
            <p:cNvSpPr>
              <a:spLocks/>
            </p:cNvSpPr>
            <p:nvPr/>
          </p:nvSpPr>
          <p:spPr bwMode="auto">
            <a:xfrm>
              <a:off x="950" y="1670"/>
              <a:ext cx="22" cy="22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2" y="20"/>
                </a:cxn>
                <a:cxn ang="0">
                  <a:pos x="14" y="20"/>
                </a:cxn>
                <a:cxn ang="0">
                  <a:pos x="16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3" y="18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8" y="20"/>
                </a:cxn>
                <a:cxn ang="0">
                  <a:pos x="10" y="21"/>
                </a:cxn>
              </a:cxnLst>
              <a:rect l="0" t="0" r="r" b="b"/>
              <a:pathLst>
                <a:path w="22" h="22">
                  <a:moveTo>
                    <a:pt x="10" y="21"/>
                  </a:moveTo>
                  <a:lnTo>
                    <a:pt x="12" y="20"/>
                  </a:lnTo>
                  <a:lnTo>
                    <a:pt x="14" y="20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1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92" name="Freeform 24"/>
            <p:cNvSpPr>
              <a:spLocks/>
            </p:cNvSpPr>
            <p:nvPr/>
          </p:nvSpPr>
          <p:spPr bwMode="auto">
            <a:xfrm>
              <a:off x="983" y="1610"/>
              <a:ext cx="17" cy="89"/>
            </a:xfrm>
            <a:custGeom>
              <a:avLst/>
              <a:gdLst/>
              <a:ahLst/>
              <a:cxnLst>
                <a:cxn ang="0">
                  <a:pos x="16" y="8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16" y="88"/>
                </a:cxn>
              </a:cxnLst>
              <a:rect l="0" t="0" r="r" b="b"/>
              <a:pathLst>
                <a:path w="17" h="89">
                  <a:moveTo>
                    <a:pt x="16" y="88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6" y="88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93" name="Freeform 25"/>
            <p:cNvSpPr>
              <a:spLocks/>
            </p:cNvSpPr>
            <p:nvPr/>
          </p:nvSpPr>
          <p:spPr bwMode="auto">
            <a:xfrm>
              <a:off x="984" y="1688"/>
              <a:ext cx="64" cy="5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3" y="45"/>
                </a:cxn>
                <a:cxn ang="0">
                  <a:pos x="63" y="52"/>
                </a:cxn>
                <a:cxn ang="0">
                  <a:pos x="0" y="14"/>
                </a:cxn>
                <a:cxn ang="0">
                  <a:pos x="10" y="0"/>
                </a:cxn>
              </a:cxnLst>
              <a:rect l="0" t="0" r="r" b="b"/>
              <a:pathLst>
                <a:path w="64" h="53">
                  <a:moveTo>
                    <a:pt x="10" y="0"/>
                  </a:moveTo>
                  <a:lnTo>
                    <a:pt x="63" y="45"/>
                  </a:lnTo>
                  <a:lnTo>
                    <a:pt x="63" y="52"/>
                  </a:lnTo>
                  <a:lnTo>
                    <a:pt x="0" y="14"/>
                  </a:lnTo>
                  <a:lnTo>
                    <a:pt x="10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94" name="Freeform 26"/>
            <p:cNvSpPr>
              <a:spLocks/>
            </p:cNvSpPr>
            <p:nvPr/>
          </p:nvSpPr>
          <p:spPr bwMode="auto">
            <a:xfrm>
              <a:off x="951" y="1694"/>
              <a:ext cx="43" cy="6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53"/>
                </a:cxn>
                <a:cxn ang="0">
                  <a:pos x="0" y="65"/>
                </a:cxn>
                <a:cxn ang="0">
                  <a:pos x="42" y="11"/>
                </a:cxn>
                <a:cxn ang="0">
                  <a:pos x="33" y="0"/>
                </a:cxn>
              </a:cxnLst>
              <a:rect l="0" t="0" r="r" b="b"/>
              <a:pathLst>
                <a:path w="43" h="66">
                  <a:moveTo>
                    <a:pt x="33" y="0"/>
                  </a:moveTo>
                  <a:lnTo>
                    <a:pt x="0" y="53"/>
                  </a:lnTo>
                  <a:lnTo>
                    <a:pt x="0" y="65"/>
                  </a:lnTo>
                  <a:lnTo>
                    <a:pt x="42" y="11"/>
                  </a:lnTo>
                  <a:lnTo>
                    <a:pt x="33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95" name="Freeform 27"/>
            <p:cNvSpPr>
              <a:spLocks/>
            </p:cNvSpPr>
            <p:nvPr/>
          </p:nvSpPr>
          <p:spPr bwMode="auto">
            <a:xfrm>
              <a:off x="917" y="1693"/>
              <a:ext cx="70" cy="17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69" y="12"/>
                </a:cxn>
                <a:cxn ang="0">
                  <a:pos x="64" y="0"/>
                </a:cxn>
              </a:cxnLst>
              <a:rect l="0" t="0" r="r" b="b"/>
              <a:pathLst>
                <a:path w="70" h="17">
                  <a:moveTo>
                    <a:pt x="64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69" y="12"/>
                  </a:lnTo>
                  <a:lnTo>
                    <a:pt x="64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96" name="Freeform 28"/>
            <p:cNvSpPr>
              <a:spLocks/>
            </p:cNvSpPr>
            <p:nvPr/>
          </p:nvSpPr>
          <p:spPr bwMode="auto">
            <a:xfrm>
              <a:off x="993" y="1675"/>
              <a:ext cx="50" cy="2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9" y="0"/>
                </a:cxn>
                <a:cxn ang="0">
                  <a:pos x="49" y="4"/>
                </a:cxn>
                <a:cxn ang="0">
                  <a:pos x="1" y="25"/>
                </a:cxn>
                <a:cxn ang="0">
                  <a:pos x="0" y="16"/>
                </a:cxn>
              </a:cxnLst>
              <a:rect l="0" t="0" r="r" b="b"/>
              <a:pathLst>
                <a:path w="50" h="26">
                  <a:moveTo>
                    <a:pt x="0" y="16"/>
                  </a:moveTo>
                  <a:lnTo>
                    <a:pt x="49" y="0"/>
                  </a:lnTo>
                  <a:lnTo>
                    <a:pt x="49" y="4"/>
                  </a:lnTo>
                  <a:lnTo>
                    <a:pt x="1" y="25"/>
                  </a:lnTo>
                  <a:lnTo>
                    <a:pt x="0" y="16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97" name="Freeform 29"/>
            <p:cNvSpPr>
              <a:spLocks/>
            </p:cNvSpPr>
            <p:nvPr/>
          </p:nvSpPr>
          <p:spPr bwMode="auto">
            <a:xfrm>
              <a:off x="961" y="1664"/>
              <a:ext cx="27" cy="36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1" y="35"/>
                </a:cxn>
                <a:cxn ang="0">
                  <a:pos x="26" y="25"/>
                </a:cxn>
              </a:cxnLst>
              <a:rect l="0" t="0" r="r" b="b"/>
              <a:pathLst>
                <a:path w="27" h="36">
                  <a:moveTo>
                    <a:pt x="26" y="2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35"/>
                  </a:lnTo>
                  <a:lnTo>
                    <a:pt x="26" y="2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98" name="Freeform 30"/>
            <p:cNvSpPr>
              <a:spLocks/>
            </p:cNvSpPr>
            <p:nvPr/>
          </p:nvSpPr>
          <p:spPr bwMode="auto">
            <a:xfrm>
              <a:off x="939" y="1754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5"/>
                </a:cxn>
                <a:cxn ang="0">
                  <a:pos x="18" y="25"/>
                </a:cxn>
                <a:cxn ang="0">
                  <a:pos x="21" y="23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5"/>
                </a:cxn>
                <a:cxn ang="0">
                  <a:pos x="22" y="3"/>
                </a:cxn>
                <a:cxn ang="0">
                  <a:pos x="21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8" y="25"/>
                </a:cxn>
                <a:cxn ang="0">
                  <a:pos x="11" y="25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5"/>
                  </a:lnTo>
                  <a:lnTo>
                    <a:pt x="18" y="25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1" y="25"/>
                  </a:lnTo>
                  <a:lnTo>
                    <a:pt x="13" y="26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1999" name="Freeform 31"/>
            <p:cNvSpPr>
              <a:spLocks/>
            </p:cNvSpPr>
            <p:nvPr/>
          </p:nvSpPr>
          <p:spPr bwMode="auto">
            <a:xfrm>
              <a:off x="904" y="1706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5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1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1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5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5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00" name="Freeform 32"/>
            <p:cNvSpPr>
              <a:spLocks/>
            </p:cNvSpPr>
            <p:nvPr/>
          </p:nvSpPr>
          <p:spPr bwMode="auto">
            <a:xfrm>
              <a:off x="1035" y="1738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01" name="Freeform 33"/>
            <p:cNvSpPr>
              <a:spLocks/>
            </p:cNvSpPr>
            <p:nvPr/>
          </p:nvSpPr>
          <p:spPr bwMode="auto">
            <a:xfrm>
              <a:off x="915" y="1530"/>
              <a:ext cx="48" cy="8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1"/>
                </a:cxn>
                <a:cxn ang="0">
                  <a:pos x="7" y="4"/>
                </a:cxn>
                <a:cxn ang="0">
                  <a:pos x="6" y="8"/>
                </a:cxn>
                <a:cxn ang="0">
                  <a:pos x="5" y="13"/>
                </a:cxn>
                <a:cxn ang="0">
                  <a:pos x="3" y="19"/>
                </a:cxn>
                <a:cxn ang="0">
                  <a:pos x="2" y="25"/>
                </a:cxn>
                <a:cxn ang="0">
                  <a:pos x="0" y="32"/>
                </a:cxn>
                <a:cxn ang="0">
                  <a:pos x="0" y="39"/>
                </a:cxn>
                <a:cxn ang="0">
                  <a:pos x="0" y="46"/>
                </a:cxn>
                <a:cxn ang="0">
                  <a:pos x="2" y="52"/>
                </a:cxn>
                <a:cxn ang="0">
                  <a:pos x="5" y="58"/>
                </a:cxn>
                <a:cxn ang="0">
                  <a:pos x="8" y="63"/>
                </a:cxn>
                <a:cxn ang="0">
                  <a:pos x="12" y="68"/>
                </a:cxn>
                <a:cxn ang="0">
                  <a:pos x="16" y="73"/>
                </a:cxn>
                <a:cxn ang="0">
                  <a:pos x="19" y="77"/>
                </a:cxn>
                <a:cxn ang="0">
                  <a:pos x="21" y="80"/>
                </a:cxn>
                <a:cxn ang="0">
                  <a:pos x="23" y="83"/>
                </a:cxn>
                <a:cxn ang="0">
                  <a:pos x="26" y="84"/>
                </a:cxn>
                <a:cxn ang="0">
                  <a:pos x="31" y="84"/>
                </a:cxn>
                <a:cxn ang="0">
                  <a:pos x="35" y="83"/>
                </a:cxn>
                <a:cxn ang="0">
                  <a:pos x="40" y="82"/>
                </a:cxn>
                <a:cxn ang="0">
                  <a:pos x="44" y="80"/>
                </a:cxn>
                <a:cxn ang="0">
                  <a:pos x="46" y="79"/>
                </a:cxn>
                <a:cxn ang="0">
                  <a:pos x="47" y="78"/>
                </a:cxn>
                <a:cxn ang="0">
                  <a:pos x="45" y="78"/>
                </a:cxn>
                <a:cxn ang="0">
                  <a:pos x="43" y="79"/>
                </a:cxn>
                <a:cxn ang="0">
                  <a:pos x="40" y="78"/>
                </a:cxn>
                <a:cxn ang="0">
                  <a:pos x="38" y="78"/>
                </a:cxn>
                <a:cxn ang="0">
                  <a:pos x="35" y="77"/>
                </a:cxn>
                <a:cxn ang="0">
                  <a:pos x="33" y="75"/>
                </a:cxn>
                <a:cxn ang="0">
                  <a:pos x="31" y="73"/>
                </a:cxn>
                <a:cxn ang="0">
                  <a:pos x="29" y="70"/>
                </a:cxn>
                <a:cxn ang="0">
                  <a:pos x="25" y="66"/>
                </a:cxn>
                <a:cxn ang="0">
                  <a:pos x="20" y="61"/>
                </a:cxn>
                <a:cxn ang="0">
                  <a:pos x="15" y="56"/>
                </a:cxn>
                <a:cxn ang="0">
                  <a:pos x="11" y="50"/>
                </a:cxn>
                <a:cxn ang="0">
                  <a:pos x="7" y="43"/>
                </a:cxn>
                <a:cxn ang="0">
                  <a:pos x="6" y="35"/>
                </a:cxn>
                <a:cxn ang="0">
                  <a:pos x="6" y="26"/>
                </a:cxn>
                <a:cxn ang="0">
                  <a:pos x="8" y="21"/>
                </a:cxn>
                <a:cxn ang="0">
                  <a:pos x="9" y="16"/>
                </a:cxn>
                <a:cxn ang="0">
                  <a:pos x="10" y="12"/>
                </a:cxn>
                <a:cxn ang="0">
                  <a:pos x="11" y="9"/>
                </a:cxn>
                <a:cxn ang="0">
                  <a:pos x="12" y="6"/>
                </a:cxn>
                <a:cxn ang="0">
                  <a:pos x="13" y="4"/>
                </a:cxn>
                <a:cxn ang="0">
                  <a:pos x="14" y="3"/>
                </a:cxn>
                <a:cxn ang="0">
                  <a:pos x="8" y="0"/>
                </a:cxn>
              </a:cxnLst>
              <a:rect l="0" t="0" r="r" b="b"/>
              <a:pathLst>
                <a:path w="48" h="85">
                  <a:moveTo>
                    <a:pt x="8" y="0"/>
                  </a:moveTo>
                  <a:lnTo>
                    <a:pt x="8" y="1"/>
                  </a:lnTo>
                  <a:lnTo>
                    <a:pt x="7" y="4"/>
                  </a:lnTo>
                  <a:lnTo>
                    <a:pt x="6" y="8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2" y="25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5" y="58"/>
                  </a:lnTo>
                  <a:lnTo>
                    <a:pt x="8" y="63"/>
                  </a:lnTo>
                  <a:lnTo>
                    <a:pt x="12" y="68"/>
                  </a:lnTo>
                  <a:lnTo>
                    <a:pt x="16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3" y="83"/>
                  </a:lnTo>
                  <a:lnTo>
                    <a:pt x="26" y="84"/>
                  </a:lnTo>
                  <a:lnTo>
                    <a:pt x="31" y="84"/>
                  </a:lnTo>
                  <a:lnTo>
                    <a:pt x="35" y="83"/>
                  </a:lnTo>
                  <a:lnTo>
                    <a:pt x="40" y="82"/>
                  </a:lnTo>
                  <a:lnTo>
                    <a:pt x="44" y="80"/>
                  </a:lnTo>
                  <a:lnTo>
                    <a:pt x="46" y="79"/>
                  </a:lnTo>
                  <a:lnTo>
                    <a:pt x="47" y="78"/>
                  </a:lnTo>
                  <a:lnTo>
                    <a:pt x="45" y="78"/>
                  </a:lnTo>
                  <a:lnTo>
                    <a:pt x="43" y="79"/>
                  </a:lnTo>
                  <a:lnTo>
                    <a:pt x="40" y="78"/>
                  </a:lnTo>
                  <a:lnTo>
                    <a:pt x="38" y="78"/>
                  </a:lnTo>
                  <a:lnTo>
                    <a:pt x="35" y="77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9" y="70"/>
                  </a:lnTo>
                  <a:lnTo>
                    <a:pt x="25" y="66"/>
                  </a:lnTo>
                  <a:lnTo>
                    <a:pt x="20" y="61"/>
                  </a:lnTo>
                  <a:lnTo>
                    <a:pt x="15" y="56"/>
                  </a:lnTo>
                  <a:lnTo>
                    <a:pt x="11" y="50"/>
                  </a:lnTo>
                  <a:lnTo>
                    <a:pt x="7" y="43"/>
                  </a:lnTo>
                  <a:lnTo>
                    <a:pt x="6" y="35"/>
                  </a:lnTo>
                  <a:lnTo>
                    <a:pt x="6" y="26"/>
                  </a:lnTo>
                  <a:lnTo>
                    <a:pt x="8" y="21"/>
                  </a:lnTo>
                  <a:lnTo>
                    <a:pt x="9" y="16"/>
                  </a:lnTo>
                  <a:lnTo>
                    <a:pt x="10" y="12"/>
                  </a:lnTo>
                  <a:lnTo>
                    <a:pt x="11" y="9"/>
                  </a:lnTo>
                  <a:lnTo>
                    <a:pt x="12" y="6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8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02" name="Freeform 34"/>
            <p:cNvSpPr>
              <a:spLocks/>
            </p:cNvSpPr>
            <p:nvPr/>
          </p:nvSpPr>
          <p:spPr bwMode="auto">
            <a:xfrm>
              <a:off x="867" y="1369"/>
              <a:ext cx="108" cy="190"/>
            </a:xfrm>
            <a:custGeom>
              <a:avLst/>
              <a:gdLst/>
              <a:ahLst/>
              <a:cxnLst>
                <a:cxn ang="0">
                  <a:pos x="45" y="188"/>
                </a:cxn>
                <a:cxn ang="0">
                  <a:pos x="60" y="185"/>
                </a:cxn>
                <a:cxn ang="0">
                  <a:pos x="81" y="177"/>
                </a:cxn>
                <a:cxn ang="0">
                  <a:pos x="99" y="164"/>
                </a:cxn>
                <a:cxn ang="0">
                  <a:pos x="107" y="146"/>
                </a:cxn>
                <a:cxn ang="0">
                  <a:pos x="101" y="129"/>
                </a:cxn>
                <a:cxn ang="0">
                  <a:pos x="88" y="111"/>
                </a:cxn>
                <a:cxn ang="0">
                  <a:pos x="74" y="91"/>
                </a:cxn>
                <a:cxn ang="0">
                  <a:pos x="67" y="66"/>
                </a:cxn>
                <a:cxn ang="0">
                  <a:pos x="74" y="41"/>
                </a:cxn>
                <a:cxn ang="0">
                  <a:pos x="86" y="19"/>
                </a:cxn>
                <a:cxn ang="0">
                  <a:pos x="91" y="5"/>
                </a:cxn>
                <a:cxn ang="0">
                  <a:pos x="82" y="0"/>
                </a:cxn>
                <a:cxn ang="0">
                  <a:pos x="59" y="1"/>
                </a:cxn>
                <a:cxn ang="0">
                  <a:pos x="32" y="6"/>
                </a:cxn>
                <a:cxn ang="0">
                  <a:pos x="12" y="13"/>
                </a:cxn>
                <a:cxn ang="0">
                  <a:pos x="5" y="21"/>
                </a:cxn>
                <a:cxn ang="0">
                  <a:pos x="1" y="28"/>
                </a:cxn>
                <a:cxn ang="0">
                  <a:pos x="0" y="35"/>
                </a:cxn>
                <a:cxn ang="0">
                  <a:pos x="2" y="47"/>
                </a:cxn>
                <a:cxn ang="0">
                  <a:pos x="8" y="63"/>
                </a:cxn>
                <a:cxn ang="0">
                  <a:pos x="13" y="74"/>
                </a:cxn>
                <a:cxn ang="0">
                  <a:pos x="16" y="82"/>
                </a:cxn>
                <a:cxn ang="0">
                  <a:pos x="18" y="95"/>
                </a:cxn>
                <a:cxn ang="0">
                  <a:pos x="19" y="116"/>
                </a:cxn>
                <a:cxn ang="0">
                  <a:pos x="17" y="131"/>
                </a:cxn>
                <a:cxn ang="0">
                  <a:pos x="16" y="142"/>
                </a:cxn>
                <a:cxn ang="0">
                  <a:pos x="15" y="153"/>
                </a:cxn>
                <a:cxn ang="0">
                  <a:pos x="17" y="167"/>
                </a:cxn>
                <a:cxn ang="0">
                  <a:pos x="19" y="176"/>
                </a:cxn>
                <a:cxn ang="0">
                  <a:pos x="22" y="182"/>
                </a:cxn>
                <a:cxn ang="0">
                  <a:pos x="26" y="185"/>
                </a:cxn>
                <a:cxn ang="0">
                  <a:pos x="31" y="187"/>
                </a:cxn>
                <a:cxn ang="0">
                  <a:pos x="35" y="188"/>
                </a:cxn>
                <a:cxn ang="0">
                  <a:pos x="40" y="189"/>
                </a:cxn>
                <a:cxn ang="0">
                  <a:pos x="43" y="189"/>
                </a:cxn>
              </a:cxnLst>
              <a:rect l="0" t="0" r="r" b="b"/>
              <a:pathLst>
                <a:path w="108" h="190">
                  <a:moveTo>
                    <a:pt x="43" y="189"/>
                  </a:moveTo>
                  <a:lnTo>
                    <a:pt x="45" y="188"/>
                  </a:lnTo>
                  <a:lnTo>
                    <a:pt x="51" y="187"/>
                  </a:lnTo>
                  <a:lnTo>
                    <a:pt x="60" y="185"/>
                  </a:lnTo>
                  <a:lnTo>
                    <a:pt x="70" y="181"/>
                  </a:lnTo>
                  <a:lnTo>
                    <a:pt x="81" y="177"/>
                  </a:lnTo>
                  <a:lnTo>
                    <a:pt x="91" y="171"/>
                  </a:lnTo>
                  <a:lnTo>
                    <a:pt x="99" y="164"/>
                  </a:lnTo>
                  <a:lnTo>
                    <a:pt x="105" y="156"/>
                  </a:lnTo>
                  <a:lnTo>
                    <a:pt x="107" y="146"/>
                  </a:lnTo>
                  <a:lnTo>
                    <a:pt x="106" y="138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88" y="111"/>
                  </a:lnTo>
                  <a:lnTo>
                    <a:pt x="81" y="101"/>
                  </a:lnTo>
                  <a:lnTo>
                    <a:pt x="74" y="91"/>
                  </a:lnTo>
                  <a:lnTo>
                    <a:pt x="69" y="80"/>
                  </a:lnTo>
                  <a:lnTo>
                    <a:pt x="67" y="66"/>
                  </a:lnTo>
                  <a:lnTo>
                    <a:pt x="69" y="53"/>
                  </a:lnTo>
                  <a:lnTo>
                    <a:pt x="74" y="41"/>
                  </a:lnTo>
                  <a:lnTo>
                    <a:pt x="80" y="29"/>
                  </a:lnTo>
                  <a:lnTo>
                    <a:pt x="86" y="19"/>
                  </a:lnTo>
                  <a:lnTo>
                    <a:pt x="90" y="11"/>
                  </a:lnTo>
                  <a:lnTo>
                    <a:pt x="91" y="5"/>
                  </a:lnTo>
                  <a:lnTo>
                    <a:pt x="89" y="2"/>
                  </a:lnTo>
                  <a:lnTo>
                    <a:pt x="82" y="0"/>
                  </a:lnTo>
                  <a:lnTo>
                    <a:pt x="71" y="0"/>
                  </a:lnTo>
                  <a:lnTo>
                    <a:pt x="59" y="1"/>
                  </a:lnTo>
                  <a:lnTo>
                    <a:pt x="45" y="3"/>
                  </a:lnTo>
                  <a:lnTo>
                    <a:pt x="32" y="6"/>
                  </a:lnTo>
                  <a:lnTo>
                    <a:pt x="21" y="9"/>
                  </a:lnTo>
                  <a:lnTo>
                    <a:pt x="12" y="13"/>
                  </a:lnTo>
                  <a:lnTo>
                    <a:pt x="8" y="17"/>
                  </a:lnTo>
                  <a:lnTo>
                    <a:pt x="5" y="21"/>
                  </a:lnTo>
                  <a:lnTo>
                    <a:pt x="3" y="24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2" y="47"/>
                  </a:lnTo>
                  <a:lnTo>
                    <a:pt x="5" y="55"/>
                  </a:lnTo>
                  <a:lnTo>
                    <a:pt x="8" y="63"/>
                  </a:lnTo>
                  <a:lnTo>
                    <a:pt x="11" y="69"/>
                  </a:lnTo>
                  <a:lnTo>
                    <a:pt x="13" y="74"/>
                  </a:lnTo>
                  <a:lnTo>
                    <a:pt x="15" y="78"/>
                  </a:lnTo>
                  <a:lnTo>
                    <a:pt x="16" y="82"/>
                  </a:lnTo>
                  <a:lnTo>
                    <a:pt x="17" y="88"/>
                  </a:lnTo>
                  <a:lnTo>
                    <a:pt x="18" y="95"/>
                  </a:lnTo>
                  <a:lnTo>
                    <a:pt x="18" y="105"/>
                  </a:lnTo>
                  <a:lnTo>
                    <a:pt x="19" y="116"/>
                  </a:lnTo>
                  <a:lnTo>
                    <a:pt x="18" y="124"/>
                  </a:lnTo>
                  <a:lnTo>
                    <a:pt x="17" y="131"/>
                  </a:lnTo>
                  <a:lnTo>
                    <a:pt x="17" y="137"/>
                  </a:lnTo>
                  <a:lnTo>
                    <a:pt x="16" y="142"/>
                  </a:lnTo>
                  <a:lnTo>
                    <a:pt x="15" y="147"/>
                  </a:lnTo>
                  <a:lnTo>
                    <a:pt x="15" y="153"/>
                  </a:lnTo>
                  <a:lnTo>
                    <a:pt x="16" y="160"/>
                  </a:lnTo>
                  <a:lnTo>
                    <a:pt x="17" y="167"/>
                  </a:lnTo>
                  <a:lnTo>
                    <a:pt x="18" y="172"/>
                  </a:lnTo>
                  <a:lnTo>
                    <a:pt x="19" y="176"/>
                  </a:lnTo>
                  <a:lnTo>
                    <a:pt x="21" y="179"/>
                  </a:lnTo>
                  <a:lnTo>
                    <a:pt x="22" y="182"/>
                  </a:lnTo>
                  <a:lnTo>
                    <a:pt x="24" y="184"/>
                  </a:lnTo>
                  <a:lnTo>
                    <a:pt x="26" y="185"/>
                  </a:lnTo>
                  <a:lnTo>
                    <a:pt x="28" y="186"/>
                  </a:lnTo>
                  <a:lnTo>
                    <a:pt x="31" y="187"/>
                  </a:lnTo>
                  <a:lnTo>
                    <a:pt x="33" y="188"/>
                  </a:lnTo>
                  <a:lnTo>
                    <a:pt x="35" y="188"/>
                  </a:lnTo>
                  <a:lnTo>
                    <a:pt x="38" y="189"/>
                  </a:lnTo>
                  <a:lnTo>
                    <a:pt x="40" y="189"/>
                  </a:lnTo>
                  <a:lnTo>
                    <a:pt x="41" y="189"/>
                  </a:lnTo>
                  <a:lnTo>
                    <a:pt x="43" y="189"/>
                  </a:lnTo>
                  <a:lnTo>
                    <a:pt x="43" y="189"/>
                  </a:lnTo>
                </a:path>
              </a:pathLst>
            </a:custGeom>
            <a:solidFill>
              <a:srgbClr val="006A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03" name="Freeform 35"/>
            <p:cNvSpPr>
              <a:spLocks/>
            </p:cNvSpPr>
            <p:nvPr/>
          </p:nvSpPr>
          <p:spPr bwMode="auto">
            <a:xfrm>
              <a:off x="902" y="1573"/>
              <a:ext cx="169" cy="84"/>
            </a:xfrm>
            <a:custGeom>
              <a:avLst/>
              <a:gdLst/>
              <a:ahLst/>
              <a:cxnLst>
                <a:cxn ang="0">
                  <a:pos x="20" y="83"/>
                </a:cxn>
                <a:cxn ang="0">
                  <a:pos x="144" y="83"/>
                </a:cxn>
                <a:cxn ang="0">
                  <a:pos x="145" y="83"/>
                </a:cxn>
                <a:cxn ang="0">
                  <a:pos x="148" y="80"/>
                </a:cxn>
                <a:cxn ang="0">
                  <a:pos x="152" y="76"/>
                </a:cxn>
                <a:cxn ang="0">
                  <a:pos x="157" y="71"/>
                </a:cxn>
                <a:cxn ang="0">
                  <a:pos x="162" y="66"/>
                </a:cxn>
                <a:cxn ang="0">
                  <a:pos x="166" y="60"/>
                </a:cxn>
                <a:cxn ang="0">
                  <a:pos x="168" y="55"/>
                </a:cxn>
                <a:cxn ang="0">
                  <a:pos x="168" y="51"/>
                </a:cxn>
                <a:cxn ang="0">
                  <a:pos x="167" y="46"/>
                </a:cxn>
                <a:cxn ang="0">
                  <a:pos x="167" y="42"/>
                </a:cxn>
                <a:cxn ang="0">
                  <a:pos x="166" y="38"/>
                </a:cxn>
                <a:cxn ang="0">
                  <a:pos x="165" y="35"/>
                </a:cxn>
                <a:cxn ang="0">
                  <a:pos x="163" y="33"/>
                </a:cxn>
                <a:cxn ang="0">
                  <a:pos x="160" y="31"/>
                </a:cxn>
                <a:cxn ang="0">
                  <a:pos x="155" y="30"/>
                </a:cxn>
                <a:cxn ang="0">
                  <a:pos x="148" y="30"/>
                </a:cxn>
                <a:cxn ang="0">
                  <a:pos x="140" y="28"/>
                </a:cxn>
                <a:cxn ang="0">
                  <a:pos x="132" y="24"/>
                </a:cxn>
                <a:cxn ang="0">
                  <a:pos x="125" y="19"/>
                </a:cxn>
                <a:cxn ang="0">
                  <a:pos x="117" y="13"/>
                </a:cxn>
                <a:cxn ang="0">
                  <a:pos x="110" y="7"/>
                </a:cxn>
                <a:cxn ang="0">
                  <a:pos x="101" y="2"/>
                </a:cxn>
                <a:cxn ang="0">
                  <a:pos x="92" y="0"/>
                </a:cxn>
                <a:cxn ang="0">
                  <a:pos x="82" y="0"/>
                </a:cxn>
                <a:cxn ang="0">
                  <a:pos x="71" y="3"/>
                </a:cxn>
                <a:cxn ang="0">
                  <a:pos x="59" y="8"/>
                </a:cxn>
                <a:cxn ang="0">
                  <a:pos x="46" y="14"/>
                </a:cxn>
                <a:cxn ang="0">
                  <a:pos x="34" y="21"/>
                </a:cxn>
                <a:cxn ang="0">
                  <a:pos x="23" y="29"/>
                </a:cxn>
                <a:cxn ang="0">
                  <a:pos x="14" y="36"/>
                </a:cxn>
                <a:cxn ang="0">
                  <a:pos x="8" y="42"/>
                </a:cxn>
                <a:cxn ang="0">
                  <a:pos x="5" y="47"/>
                </a:cxn>
                <a:cxn ang="0">
                  <a:pos x="3" y="51"/>
                </a:cxn>
                <a:cxn ang="0">
                  <a:pos x="2" y="54"/>
                </a:cxn>
                <a:cxn ang="0">
                  <a:pos x="1" y="57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1" y="68"/>
                </a:cxn>
                <a:cxn ang="0">
                  <a:pos x="3" y="70"/>
                </a:cxn>
                <a:cxn ang="0">
                  <a:pos x="5" y="72"/>
                </a:cxn>
                <a:cxn ang="0">
                  <a:pos x="8" y="74"/>
                </a:cxn>
                <a:cxn ang="0">
                  <a:pos x="11" y="77"/>
                </a:cxn>
                <a:cxn ang="0">
                  <a:pos x="14" y="79"/>
                </a:cxn>
                <a:cxn ang="0">
                  <a:pos x="16" y="81"/>
                </a:cxn>
                <a:cxn ang="0">
                  <a:pos x="18" y="82"/>
                </a:cxn>
                <a:cxn ang="0">
                  <a:pos x="20" y="83"/>
                </a:cxn>
                <a:cxn ang="0">
                  <a:pos x="20" y="83"/>
                </a:cxn>
              </a:cxnLst>
              <a:rect l="0" t="0" r="r" b="b"/>
              <a:pathLst>
                <a:path w="169" h="84">
                  <a:moveTo>
                    <a:pt x="20" y="83"/>
                  </a:moveTo>
                  <a:lnTo>
                    <a:pt x="144" y="83"/>
                  </a:lnTo>
                  <a:lnTo>
                    <a:pt x="145" y="83"/>
                  </a:lnTo>
                  <a:lnTo>
                    <a:pt x="148" y="80"/>
                  </a:lnTo>
                  <a:lnTo>
                    <a:pt x="152" y="76"/>
                  </a:lnTo>
                  <a:lnTo>
                    <a:pt x="157" y="71"/>
                  </a:lnTo>
                  <a:lnTo>
                    <a:pt x="162" y="66"/>
                  </a:lnTo>
                  <a:lnTo>
                    <a:pt x="166" y="60"/>
                  </a:lnTo>
                  <a:lnTo>
                    <a:pt x="168" y="55"/>
                  </a:lnTo>
                  <a:lnTo>
                    <a:pt x="168" y="51"/>
                  </a:lnTo>
                  <a:lnTo>
                    <a:pt x="167" y="46"/>
                  </a:lnTo>
                  <a:lnTo>
                    <a:pt x="167" y="42"/>
                  </a:lnTo>
                  <a:lnTo>
                    <a:pt x="166" y="38"/>
                  </a:lnTo>
                  <a:lnTo>
                    <a:pt x="165" y="35"/>
                  </a:lnTo>
                  <a:lnTo>
                    <a:pt x="163" y="33"/>
                  </a:lnTo>
                  <a:lnTo>
                    <a:pt x="160" y="31"/>
                  </a:lnTo>
                  <a:lnTo>
                    <a:pt x="155" y="30"/>
                  </a:lnTo>
                  <a:lnTo>
                    <a:pt x="148" y="30"/>
                  </a:lnTo>
                  <a:lnTo>
                    <a:pt x="140" y="28"/>
                  </a:lnTo>
                  <a:lnTo>
                    <a:pt x="132" y="24"/>
                  </a:lnTo>
                  <a:lnTo>
                    <a:pt x="125" y="19"/>
                  </a:lnTo>
                  <a:lnTo>
                    <a:pt x="117" y="13"/>
                  </a:lnTo>
                  <a:lnTo>
                    <a:pt x="110" y="7"/>
                  </a:lnTo>
                  <a:lnTo>
                    <a:pt x="101" y="2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1" y="3"/>
                  </a:lnTo>
                  <a:lnTo>
                    <a:pt x="59" y="8"/>
                  </a:lnTo>
                  <a:lnTo>
                    <a:pt x="46" y="14"/>
                  </a:lnTo>
                  <a:lnTo>
                    <a:pt x="34" y="21"/>
                  </a:lnTo>
                  <a:lnTo>
                    <a:pt x="23" y="29"/>
                  </a:lnTo>
                  <a:lnTo>
                    <a:pt x="14" y="36"/>
                  </a:lnTo>
                  <a:lnTo>
                    <a:pt x="8" y="42"/>
                  </a:lnTo>
                  <a:lnTo>
                    <a:pt x="5" y="47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1" y="57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1" y="68"/>
                  </a:lnTo>
                  <a:lnTo>
                    <a:pt x="3" y="70"/>
                  </a:lnTo>
                  <a:lnTo>
                    <a:pt x="5" y="72"/>
                  </a:lnTo>
                  <a:lnTo>
                    <a:pt x="8" y="74"/>
                  </a:lnTo>
                  <a:lnTo>
                    <a:pt x="11" y="77"/>
                  </a:lnTo>
                  <a:lnTo>
                    <a:pt x="14" y="79"/>
                  </a:lnTo>
                  <a:lnTo>
                    <a:pt x="16" y="81"/>
                  </a:lnTo>
                  <a:lnTo>
                    <a:pt x="18" y="82"/>
                  </a:lnTo>
                  <a:lnTo>
                    <a:pt x="20" y="83"/>
                  </a:lnTo>
                  <a:lnTo>
                    <a:pt x="20" y="83"/>
                  </a:lnTo>
                </a:path>
              </a:pathLst>
            </a:custGeom>
            <a:solidFill>
              <a:srgbClr val="006A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04" name="Freeform 36"/>
            <p:cNvSpPr>
              <a:spLocks/>
            </p:cNvSpPr>
            <p:nvPr/>
          </p:nvSpPr>
          <p:spPr bwMode="auto">
            <a:xfrm>
              <a:off x="908" y="1229"/>
              <a:ext cx="308" cy="541"/>
            </a:xfrm>
            <a:custGeom>
              <a:avLst/>
              <a:gdLst/>
              <a:ahLst/>
              <a:cxnLst>
                <a:cxn ang="0">
                  <a:pos x="135" y="186"/>
                </a:cxn>
                <a:cxn ang="0">
                  <a:pos x="137" y="132"/>
                </a:cxn>
                <a:cxn ang="0">
                  <a:pos x="118" y="117"/>
                </a:cxn>
                <a:cxn ang="0">
                  <a:pos x="99" y="110"/>
                </a:cxn>
                <a:cxn ang="0">
                  <a:pos x="101" y="105"/>
                </a:cxn>
                <a:cxn ang="0">
                  <a:pos x="104" y="102"/>
                </a:cxn>
                <a:cxn ang="0">
                  <a:pos x="112" y="100"/>
                </a:cxn>
                <a:cxn ang="0">
                  <a:pos x="119" y="89"/>
                </a:cxn>
                <a:cxn ang="0">
                  <a:pos x="121" y="74"/>
                </a:cxn>
                <a:cxn ang="0">
                  <a:pos x="123" y="72"/>
                </a:cxn>
                <a:cxn ang="0">
                  <a:pos x="127" y="70"/>
                </a:cxn>
                <a:cxn ang="0">
                  <a:pos x="127" y="63"/>
                </a:cxn>
                <a:cxn ang="0">
                  <a:pos x="122" y="49"/>
                </a:cxn>
                <a:cxn ang="0">
                  <a:pos x="119" y="37"/>
                </a:cxn>
                <a:cxn ang="0">
                  <a:pos x="111" y="16"/>
                </a:cxn>
                <a:cxn ang="0">
                  <a:pos x="95" y="5"/>
                </a:cxn>
                <a:cxn ang="0">
                  <a:pos x="76" y="0"/>
                </a:cxn>
                <a:cxn ang="0">
                  <a:pos x="54" y="9"/>
                </a:cxn>
                <a:cxn ang="0">
                  <a:pos x="40" y="21"/>
                </a:cxn>
                <a:cxn ang="0">
                  <a:pos x="37" y="42"/>
                </a:cxn>
                <a:cxn ang="0">
                  <a:pos x="38" y="62"/>
                </a:cxn>
                <a:cxn ang="0">
                  <a:pos x="45" y="76"/>
                </a:cxn>
                <a:cxn ang="0">
                  <a:pos x="49" y="97"/>
                </a:cxn>
                <a:cxn ang="0">
                  <a:pos x="44" y="113"/>
                </a:cxn>
                <a:cxn ang="0">
                  <a:pos x="14" y="135"/>
                </a:cxn>
                <a:cxn ang="0">
                  <a:pos x="4" y="151"/>
                </a:cxn>
                <a:cxn ang="0">
                  <a:pos x="0" y="172"/>
                </a:cxn>
                <a:cxn ang="0">
                  <a:pos x="12" y="217"/>
                </a:cxn>
                <a:cxn ang="0">
                  <a:pos x="17" y="270"/>
                </a:cxn>
                <a:cxn ang="0">
                  <a:pos x="16" y="299"/>
                </a:cxn>
                <a:cxn ang="0">
                  <a:pos x="21" y="337"/>
                </a:cxn>
                <a:cxn ang="0">
                  <a:pos x="42" y="371"/>
                </a:cxn>
                <a:cxn ang="0">
                  <a:pos x="74" y="383"/>
                </a:cxn>
                <a:cxn ang="0">
                  <a:pos x="100" y="381"/>
                </a:cxn>
                <a:cxn ang="0">
                  <a:pos x="142" y="368"/>
                </a:cxn>
                <a:cxn ang="0">
                  <a:pos x="174" y="367"/>
                </a:cxn>
                <a:cxn ang="0">
                  <a:pos x="209" y="374"/>
                </a:cxn>
                <a:cxn ang="0">
                  <a:pos x="216" y="382"/>
                </a:cxn>
                <a:cxn ang="0">
                  <a:pos x="213" y="414"/>
                </a:cxn>
                <a:cxn ang="0">
                  <a:pos x="214" y="447"/>
                </a:cxn>
                <a:cxn ang="0">
                  <a:pos x="220" y="488"/>
                </a:cxn>
                <a:cxn ang="0">
                  <a:pos x="216" y="511"/>
                </a:cxn>
                <a:cxn ang="0">
                  <a:pos x="215" y="523"/>
                </a:cxn>
                <a:cxn ang="0">
                  <a:pos x="225" y="539"/>
                </a:cxn>
                <a:cxn ang="0">
                  <a:pos x="249" y="536"/>
                </a:cxn>
                <a:cxn ang="0">
                  <a:pos x="267" y="537"/>
                </a:cxn>
                <a:cxn ang="0">
                  <a:pos x="289" y="538"/>
                </a:cxn>
                <a:cxn ang="0">
                  <a:pos x="301" y="534"/>
                </a:cxn>
                <a:cxn ang="0">
                  <a:pos x="306" y="525"/>
                </a:cxn>
                <a:cxn ang="0">
                  <a:pos x="287" y="518"/>
                </a:cxn>
                <a:cxn ang="0">
                  <a:pos x="258" y="508"/>
                </a:cxn>
                <a:cxn ang="0">
                  <a:pos x="253" y="491"/>
                </a:cxn>
                <a:cxn ang="0">
                  <a:pos x="255" y="466"/>
                </a:cxn>
                <a:cxn ang="0">
                  <a:pos x="261" y="433"/>
                </a:cxn>
                <a:cxn ang="0">
                  <a:pos x="266" y="397"/>
                </a:cxn>
                <a:cxn ang="0">
                  <a:pos x="267" y="385"/>
                </a:cxn>
                <a:cxn ang="0">
                  <a:pos x="274" y="371"/>
                </a:cxn>
                <a:cxn ang="0">
                  <a:pos x="272" y="355"/>
                </a:cxn>
                <a:cxn ang="0">
                  <a:pos x="259" y="337"/>
                </a:cxn>
                <a:cxn ang="0">
                  <a:pos x="223" y="323"/>
                </a:cxn>
                <a:cxn ang="0">
                  <a:pos x="200" y="311"/>
                </a:cxn>
                <a:cxn ang="0">
                  <a:pos x="176" y="306"/>
                </a:cxn>
                <a:cxn ang="0">
                  <a:pos x="155" y="297"/>
                </a:cxn>
              </a:cxnLst>
              <a:rect l="0" t="0" r="r" b="b"/>
              <a:pathLst>
                <a:path w="308" h="541">
                  <a:moveTo>
                    <a:pt x="132" y="210"/>
                  </a:moveTo>
                  <a:lnTo>
                    <a:pt x="133" y="207"/>
                  </a:lnTo>
                  <a:lnTo>
                    <a:pt x="134" y="198"/>
                  </a:lnTo>
                  <a:lnTo>
                    <a:pt x="135" y="186"/>
                  </a:lnTo>
                  <a:lnTo>
                    <a:pt x="137" y="171"/>
                  </a:lnTo>
                  <a:lnTo>
                    <a:pt x="137" y="157"/>
                  </a:lnTo>
                  <a:lnTo>
                    <a:pt x="138" y="143"/>
                  </a:lnTo>
                  <a:lnTo>
                    <a:pt x="137" y="132"/>
                  </a:lnTo>
                  <a:lnTo>
                    <a:pt x="134" y="125"/>
                  </a:lnTo>
                  <a:lnTo>
                    <a:pt x="130" y="122"/>
                  </a:lnTo>
                  <a:lnTo>
                    <a:pt x="124" y="119"/>
                  </a:lnTo>
                  <a:lnTo>
                    <a:pt x="118" y="117"/>
                  </a:lnTo>
                  <a:lnTo>
                    <a:pt x="112" y="115"/>
                  </a:lnTo>
                  <a:lnTo>
                    <a:pt x="107" y="113"/>
                  </a:lnTo>
                  <a:lnTo>
                    <a:pt x="102" y="112"/>
                  </a:lnTo>
                  <a:lnTo>
                    <a:pt x="99" y="110"/>
                  </a:lnTo>
                  <a:lnTo>
                    <a:pt x="99" y="109"/>
                  </a:lnTo>
                  <a:lnTo>
                    <a:pt x="100" y="107"/>
                  </a:lnTo>
                  <a:lnTo>
                    <a:pt x="101" y="106"/>
                  </a:lnTo>
                  <a:lnTo>
                    <a:pt x="101" y="105"/>
                  </a:lnTo>
                  <a:lnTo>
                    <a:pt x="102" y="103"/>
                  </a:lnTo>
                  <a:lnTo>
                    <a:pt x="102" y="102"/>
                  </a:lnTo>
                  <a:lnTo>
                    <a:pt x="103" y="102"/>
                  </a:lnTo>
                  <a:lnTo>
                    <a:pt x="104" y="102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2" y="100"/>
                  </a:lnTo>
                  <a:lnTo>
                    <a:pt x="114" y="99"/>
                  </a:lnTo>
                  <a:lnTo>
                    <a:pt x="115" y="97"/>
                  </a:lnTo>
                  <a:lnTo>
                    <a:pt x="117" y="93"/>
                  </a:lnTo>
                  <a:lnTo>
                    <a:pt x="119" y="89"/>
                  </a:lnTo>
                  <a:lnTo>
                    <a:pt x="120" y="85"/>
                  </a:lnTo>
                  <a:lnTo>
                    <a:pt x="120" y="81"/>
                  </a:lnTo>
                  <a:lnTo>
                    <a:pt x="121" y="77"/>
                  </a:lnTo>
                  <a:lnTo>
                    <a:pt x="121" y="74"/>
                  </a:lnTo>
                  <a:lnTo>
                    <a:pt x="122" y="72"/>
                  </a:lnTo>
                  <a:lnTo>
                    <a:pt x="122" y="71"/>
                  </a:lnTo>
                  <a:lnTo>
                    <a:pt x="122" y="72"/>
                  </a:lnTo>
                  <a:lnTo>
                    <a:pt x="123" y="72"/>
                  </a:lnTo>
                  <a:lnTo>
                    <a:pt x="124" y="72"/>
                  </a:lnTo>
                  <a:lnTo>
                    <a:pt x="125" y="71"/>
                  </a:lnTo>
                  <a:lnTo>
                    <a:pt x="126" y="71"/>
                  </a:lnTo>
                  <a:lnTo>
                    <a:pt x="127" y="70"/>
                  </a:lnTo>
                  <a:lnTo>
                    <a:pt x="128" y="69"/>
                  </a:lnTo>
                  <a:lnTo>
                    <a:pt x="128" y="68"/>
                  </a:lnTo>
                  <a:lnTo>
                    <a:pt x="128" y="66"/>
                  </a:lnTo>
                  <a:lnTo>
                    <a:pt x="127" y="63"/>
                  </a:lnTo>
                  <a:lnTo>
                    <a:pt x="126" y="60"/>
                  </a:lnTo>
                  <a:lnTo>
                    <a:pt x="125" y="56"/>
                  </a:lnTo>
                  <a:lnTo>
                    <a:pt x="123" y="52"/>
                  </a:lnTo>
                  <a:lnTo>
                    <a:pt x="122" y="49"/>
                  </a:lnTo>
                  <a:lnTo>
                    <a:pt x="121" y="46"/>
                  </a:lnTo>
                  <a:lnTo>
                    <a:pt x="120" y="43"/>
                  </a:lnTo>
                  <a:lnTo>
                    <a:pt x="119" y="41"/>
                  </a:lnTo>
                  <a:lnTo>
                    <a:pt x="119" y="37"/>
                  </a:lnTo>
                  <a:lnTo>
                    <a:pt x="117" y="32"/>
                  </a:lnTo>
                  <a:lnTo>
                    <a:pt x="115" y="26"/>
                  </a:lnTo>
                  <a:lnTo>
                    <a:pt x="113" y="21"/>
                  </a:lnTo>
                  <a:lnTo>
                    <a:pt x="111" y="16"/>
                  </a:lnTo>
                  <a:lnTo>
                    <a:pt x="107" y="12"/>
                  </a:lnTo>
                  <a:lnTo>
                    <a:pt x="104" y="10"/>
                  </a:lnTo>
                  <a:lnTo>
                    <a:pt x="99" y="7"/>
                  </a:lnTo>
                  <a:lnTo>
                    <a:pt x="95" y="5"/>
                  </a:lnTo>
                  <a:lnTo>
                    <a:pt x="91" y="3"/>
                  </a:lnTo>
                  <a:lnTo>
                    <a:pt x="86" y="1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0" y="1"/>
                  </a:lnTo>
                  <a:lnTo>
                    <a:pt x="65" y="3"/>
                  </a:lnTo>
                  <a:lnTo>
                    <a:pt x="59" y="6"/>
                  </a:lnTo>
                  <a:lnTo>
                    <a:pt x="54" y="9"/>
                  </a:lnTo>
                  <a:lnTo>
                    <a:pt x="49" y="12"/>
                  </a:lnTo>
                  <a:lnTo>
                    <a:pt x="46" y="15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8" y="31"/>
                  </a:lnTo>
                  <a:lnTo>
                    <a:pt x="38" y="36"/>
                  </a:lnTo>
                  <a:lnTo>
                    <a:pt x="37" y="42"/>
                  </a:lnTo>
                  <a:lnTo>
                    <a:pt x="37" y="48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8" y="62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2"/>
                  </a:lnTo>
                  <a:lnTo>
                    <a:pt x="45" y="76"/>
                  </a:lnTo>
                  <a:lnTo>
                    <a:pt x="46" y="81"/>
                  </a:lnTo>
                  <a:lnTo>
                    <a:pt x="47" y="87"/>
                  </a:lnTo>
                  <a:lnTo>
                    <a:pt x="48" y="92"/>
                  </a:lnTo>
                  <a:lnTo>
                    <a:pt x="49" y="97"/>
                  </a:lnTo>
                  <a:lnTo>
                    <a:pt x="50" y="102"/>
                  </a:lnTo>
                  <a:lnTo>
                    <a:pt x="50" y="105"/>
                  </a:lnTo>
                  <a:lnTo>
                    <a:pt x="49" y="108"/>
                  </a:lnTo>
                  <a:lnTo>
                    <a:pt x="44" y="113"/>
                  </a:lnTo>
                  <a:lnTo>
                    <a:pt x="37" y="118"/>
                  </a:lnTo>
                  <a:lnTo>
                    <a:pt x="29" y="124"/>
                  </a:lnTo>
                  <a:lnTo>
                    <a:pt x="21" y="129"/>
                  </a:lnTo>
                  <a:lnTo>
                    <a:pt x="14" y="135"/>
                  </a:lnTo>
                  <a:lnTo>
                    <a:pt x="9" y="140"/>
                  </a:lnTo>
                  <a:lnTo>
                    <a:pt x="7" y="144"/>
                  </a:lnTo>
                  <a:lnTo>
                    <a:pt x="6" y="147"/>
                  </a:lnTo>
                  <a:lnTo>
                    <a:pt x="4" y="151"/>
                  </a:lnTo>
                  <a:lnTo>
                    <a:pt x="2" y="155"/>
                  </a:lnTo>
                  <a:lnTo>
                    <a:pt x="1" y="159"/>
                  </a:lnTo>
                  <a:lnTo>
                    <a:pt x="0" y="165"/>
                  </a:lnTo>
                  <a:lnTo>
                    <a:pt x="0" y="172"/>
                  </a:lnTo>
                  <a:lnTo>
                    <a:pt x="1" y="181"/>
                  </a:lnTo>
                  <a:lnTo>
                    <a:pt x="5" y="191"/>
                  </a:lnTo>
                  <a:lnTo>
                    <a:pt x="9" y="203"/>
                  </a:lnTo>
                  <a:lnTo>
                    <a:pt x="12" y="217"/>
                  </a:lnTo>
                  <a:lnTo>
                    <a:pt x="15" y="231"/>
                  </a:lnTo>
                  <a:lnTo>
                    <a:pt x="16" y="245"/>
                  </a:lnTo>
                  <a:lnTo>
                    <a:pt x="17" y="258"/>
                  </a:lnTo>
                  <a:lnTo>
                    <a:pt x="17" y="270"/>
                  </a:lnTo>
                  <a:lnTo>
                    <a:pt x="17" y="280"/>
                  </a:lnTo>
                  <a:lnTo>
                    <a:pt x="17" y="286"/>
                  </a:lnTo>
                  <a:lnTo>
                    <a:pt x="16" y="292"/>
                  </a:lnTo>
                  <a:lnTo>
                    <a:pt x="16" y="299"/>
                  </a:lnTo>
                  <a:lnTo>
                    <a:pt x="16" y="308"/>
                  </a:lnTo>
                  <a:lnTo>
                    <a:pt x="17" y="317"/>
                  </a:lnTo>
                  <a:lnTo>
                    <a:pt x="19" y="326"/>
                  </a:lnTo>
                  <a:lnTo>
                    <a:pt x="21" y="337"/>
                  </a:lnTo>
                  <a:lnTo>
                    <a:pt x="25" y="347"/>
                  </a:lnTo>
                  <a:lnTo>
                    <a:pt x="29" y="357"/>
                  </a:lnTo>
                  <a:lnTo>
                    <a:pt x="35" y="365"/>
                  </a:lnTo>
                  <a:lnTo>
                    <a:pt x="42" y="371"/>
                  </a:lnTo>
                  <a:lnTo>
                    <a:pt x="50" y="376"/>
                  </a:lnTo>
                  <a:lnTo>
                    <a:pt x="58" y="379"/>
                  </a:lnTo>
                  <a:lnTo>
                    <a:pt x="66" y="382"/>
                  </a:lnTo>
                  <a:lnTo>
                    <a:pt x="74" y="383"/>
                  </a:lnTo>
                  <a:lnTo>
                    <a:pt x="79" y="384"/>
                  </a:lnTo>
                  <a:lnTo>
                    <a:pt x="83" y="385"/>
                  </a:lnTo>
                  <a:lnTo>
                    <a:pt x="91" y="384"/>
                  </a:lnTo>
                  <a:lnTo>
                    <a:pt x="100" y="381"/>
                  </a:lnTo>
                  <a:lnTo>
                    <a:pt x="110" y="378"/>
                  </a:lnTo>
                  <a:lnTo>
                    <a:pt x="121" y="375"/>
                  </a:lnTo>
                  <a:lnTo>
                    <a:pt x="132" y="371"/>
                  </a:lnTo>
                  <a:lnTo>
                    <a:pt x="142" y="368"/>
                  </a:lnTo>
                  <a:lnTo>
                    <a:pt x="151" y="366"/>
                  </a:lnTo>
                  <a:lnTo>
                    <a:pt x="158" y="365"/>
                  </a:lnTo>
                  <a:lnTo>
                    <a:pt x="165" y="366"/>
                  </a:lnTo>
                  <a:lnTo>
                    <a:pt x="174" y="367"/>
                  </a:lnTo>
                  <a:lnTo>
                    <a:pt x="183" y="369"/>
                  </a:lnTo>
                  <a:lnTo>
                    <a:pt x="193" y="371"/>
                  </a:lnTo>
                  <a:lnTo>
                    <a:pt x="202" y="373"/>
                  </a:lnTo>
                  <a:lnTo>
                    <a:pt x="209" y="374"/>
                  </a:lnTo>
                  <a:lnTo>
                    <a:pt x="214" y="376"/>
                  </a:lnTo>
                  <a:lnTo>
                    <a:pt x="216" y="376"/>
                  </a:lnTo>
                  <a:lnTo>
                    <a:pt x="216" y="378"/>
                  </a:lnTo>
                  <a:lnTo>
                    <a:pt x="216" y="382"/>
                  </a:lnTo>
                  <a:lnTo>
                    <a:pt x="215" y="389"/>
                  </a:lnTo>
                  <a:lnTo>
                    <a:pt x="214" y="396"/>
                  </a:lnTo>
                  <a:lnTo>
                    <a:pt x="213" y="405"/>
                  </a:lnTo>
                  <a:lnTo>
                    <a:pt x="213" y="414"/>
                  </a:lnTo>
                  <a:lnTo>
                    <a:pt x="212" y="422"/>
                  </a:lnTo>
                  <a:lnTo>
                    <a:pt x="212" y="430"/>
                  </a:lnTo>
                  <a:lnTo>
                    <a:pt x="212" y="437"/>
                  </a:lnTo>
                  <a:lnTo>
                    <a:pt x="214" y="447"/>
                  </a:lnTo>
                  <a:lnTo>
                    <a:pt x="215" y="457"/>
                  </a:lnTo>
                  <a:lnTo>
                    <a:pt x="217" y="468"/>
                  </a:lnTo>
                  <a:lnTo>
                    <a:pt x="219" y="478"/>
                  </a:lnTo>
                  <a:lnTo>
                    <a:pt x="220" y="488"/>
                  </a:lnTo>
                  <a:lnTo>
                    <a:pt x="220" y="496"/>
                  </a:lnTo>
                  <a:lnTo>
                    <a:pt x="219" y="502"/>
                  </a:lnTo>
                  <a:lnTo>
                    <a:pt x="218" y="507"/>
                  </a:lnTo>
                  <a:lnTo>
                    <a:pt x="216" y="511"/>
                  </a:lnTo>
                  <a:lnTo>
                    <a:pt x="216" y="515"/>
                  </a:lnTo>
                  <a:lnTo>
                    <a:pt x="215" y="519"/>
                  </a:lnTo>
                  <a:lnTo>
                    <a:pt x="215" y="521"/>
                  </a:lnTo>
                  <a:lnTo>
                    <a:pt x="215" y="523"/>
                  </a:lnTo>
                  <a:lnTo>
                    <a:pt x="215" y="525"/>
                  </a:lnTo>
                  <a:lnTo>
                    <a:pt x="221" y="540"/>
                  </a:lnTo>
                  <a:lnTo>
                    <a:pt x="222" y="540"/>
                  </a:lnTo>
                  <a:lnTo>
                    <a:pt x="225" y="539"/>
                  </a:lnTo>
                  <a:lnTo>
                    <a:pt x="230" y="538"/>
                  </a:lnTo>
                  <a:lnTo>
                    <a:pt x="236" y="537"/>
                  </a:lnTo>
                  <a:lnTo>
                    <a:pt x="242" y="537"/>
                  </a:lnTo>
                  <a:lnTo>
                    <a:pt x="249" y="536"/>
                  </a:lnTo>
                  <a:lnTo>
                    <a:pt x="254" y="536"/>
                  </a:lnTo>
                  <a:lnTo>
                    <a:pt x="258" y="536"/>
                  </a:lnTo>
                  <a:lnTo>
                    <a:pt x="262" y="537"/>
                  </a:lnTo>
                  <a:lnTo>
                    <a:pt x="267" y="537"/>
                  </a:lnTo>
                  <a:lnTo>
                    <a:pt x="273" y="538"/>
                  </a:lnTo>
                  <a:lnTo>
                    <a:pt x="279" y="538"/>
                  </a:lnTo>
                  <a:lnTo>
                    <a:pt x="284" y="538"/>
                  </a:lnTo>
                  <a:lnTo>
                    <a:pt x="289" y="538"/>
                  </a:lnTo>
                  <a:lnTo>
                    <a:pt x="293" y="538"/>
                  </a:lnTo>
                  <a:lnTo>
                    <a:pt x="296" y="537"/>
                  </a:lnTo>
                  <a:lnTo>
                    <a:pt x="299" y="536"/>
                  </a:lnTo>
                  <a:lnTo>
                    <a:pt x="301" y="534"/>
                  </a:lnTo>
                  <a:lnTo>
                    <a:pt x="304" y="532"/>
                  </a:lnTo>
                  <a:lnTo>
                    <a:pt x="306" y="530"/>
                  </a:lnTo>
                  <a:lnTo>
                    <a:pt x="307" y="527"/>
                  </a:lnTo>
                  <a:lnTo>
                    <a:pt x="306" y="525"/>
                  </a:lnTo>
                  <a:lnTo>
                    <a:pt x="305" y="523"/>
                  </a:lnTo>
                  <a:lnTo>
                    <a:pt x="301" y="522"/>
                  </a:lnTo>
                  <a:lnTo>
                    <a:pt x="295" y="520"/>
                  </a:lnTo>
                  <a:lnTo>
                    <a:pt x="287" y="518"/>
                  </a:lnTo>
                  <a:lnTo>
                    <a:pt x="279" y="516"/>
                  </a:lnTo>
                  <a:lnTo>
                    <a:pt x="272" y="514"/>
                  </a:lnTo>
                  <a:lnTo>
                    <a:pt x="264" y="511"/>
                  </a:lnTo>
                  <a:lnTo>
                    <a:pt x="258" y="508"/>
                  </a:lnTo>
                  <a:lnTo>
                    <a:pt x="254" y="504"/>
                  </a:lnTo>
                  <a:lnTo>
                    <a:pt x="253" y="501"/>
                  </a:lnTo>
                  <a:lnTo>
                    <a:pt x="253" y="496"/>
                  </a:lnTo>
                  <a:lnTo>
                    <a:pt x="253" y="491"/>
                  </a:lnTo>
                  <a:lnTo>
                    <a:pt x="253" y="486"/>
                  </a:lnTo>
                  <a:lnTo>
                    <a:pt x="254" y="479"/>
                  </a:lnTo>
                  <a:lnTo>
                    <a:pt x="254" y="473"/>
                  </a:lnTo>
                  <a:lnTo>
                    <a:pt x="255" y="466"/>
                  </a:lnTo>
                  <a:lnTo>
                    <a:pt x="257" y="458"/>
                  </a:lnTo>
                  <a:lnTo>
                    <a:pt x="258" y="451"/>
                  </a:lnTo>
                  <a:lnTo>
                    <a:pt x="260" y="442"/>
                  </a:lnTo>
                  <a:lnTo>
                    <a:pt x="261" y="433"/>
                  </a:lnTo>
                  <a:lnTo>
                    <a:pt x="263" y="423"/>
                  </a:lnTo>
                  <a:lnTo>
                    <a:pt x="264" y="414"/>
                  </a:lnTo>
                  <a:lnTo>
                    <a:pt x="265" y="405"/>
                  </a:lnTo>
                  <a:lnTo>
                    <a:pt x="266" y="397"/>
                  </a:lnTo>
                  <a:lnTo>
                    <a:pt x="266" y="392"/>
                  </a:lnTo>
                  <a:lnTo>
                    <a:pt x="266" y="389"/>
                  </a:lnTo>
                  <a:lnTo>
                    <a:pt x="266" y="387"/>
                  </a:lnTo>
                  <a:lnTo>
                    <a:pt x="267" y="385"/>
                  </a:lnTo>
                  <a:lnTo>
                    <a:pt x="269" y="382"/>
                  </a:lnTo>
                  <a:lnTo>
                    <a:pt x="271" y="379"/>
                  </a:lnTo>
                  <a:lnTo>
                    <a:pt x="272" y="375"/>
                  </a:lnTo>
                  <a:lnTo>
                    <a:pt x="274" y="371"/>
                  </a:lnTo>
                  <a:lnTo>
                    <a:pt x="274" y="367"/>
                  </a:lnTo>
                  <a:lnTo>
                    <a:pt x="274" y="363"/>
                  </a:lnTo>
                  <a:lnTo>
                    <a:pt x="273" y="359"/>
                  </a:lnTo>
                  <a:lnTo>
                    <a:pt x="272" y="355"/>
                  </a:lnTo>
                  <a:lnTo>
                    <a:pt x="270" y="350"/>
                  </a:lnTo>
                  <a:lnTo>
                    <a:pt x="268" y="346"/>
                  </a:lnTo>
                  <a:lnTo>
                    <a:pt x="265" y="341"/>
                  </a:lnTo>
                  <a:lnTo>
                    <a:pt x="259" y="337"/>
                  </a:lnTo>
                  <a:lnTo>
                    <a:pt x="252" y="333"/>
                  </a:lnTo>
                  <a:lnTo>
                    <a:pt x="242" y="330"/>
                  </a:lnTo>
                  <a:lnTo>
                    <a:pt x="231" y="327"/>
                  </a:lnTo>
                  <a:lnTo>
                    <a:pt x="223" y="323"/>
                  </a:lnTo>
                  <a:lnTo>
                    <a:pt x="216" y="320"/>
                  </a:lnTo>
                  <a:lnTo>
                    <a:pt x="210" y="317"/>
                  </a:lnTo>
                  <a:lnTo>
                    <a:pt x="205" y="314"/>
                  </a:lnTo>
                  <a:lnTo>
                    <a:pt x="200" y="311"/>
                  </a:lnTo>
                  <a:lnTo>
                    <a:pt x="195" y="310"/>
                  </a:lnTo>
                  <a:lnTo>
                    <a:pt x="189" y="309"/>
                  </a:lnTo>
                  <a:lnTo>
                    <a:pt x="182" y="308"/>
                  </a:lnTo>
                  <a:lnTo>
                    <a:pt x="176" y="306"/>
                  </a:lnTo>
                  <a:lnTo>
                    <a:pt x="170" y="304"/>
                  </a:lnTo>
                  <a:lnTo>
                    <a:pt x="164" y="301"/>
                  </a:lnTo>
                  <a:lnTo>
                    <a:pt x="159" y="299"/>
                  </a:lnTo>
                  <a:lnTo>
                    <a:pt x="155" y="297"/>
                  </a:lnTo>
                  <a:lnTo>
                    <a:pt x="152" y="295"/>
                  </a:lnTo>
                  <a:lnTo>
                    <a:pt x="151" y="294"/>
                  </a:lnTo>
                  <a:lnTo>
                    <a:pt x="132" y="210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05" name="Freeform 37"/>
            <p:cNvSpPr>
              <a:spLocks/>
            </p:cNvSpPr>
            <p:nvPr/>
          </p:nvSpPr>
          <p:spPr bwMode="auto">
            <a:xfrm>
              <a:off x="996" y="1427"/>
              <a:ext cx="456" cy="179"/>
            </a:xfrm>
            <a:custGeom>
              <a:avLst/>
              <a:gdLst/>
              <a:ahLst/>
              <a:cxnLst>
                <a:cxn ang="0">
                  <a:pos x="189" y="0"/>
                </a:cxn>
                <a:cxn ang="0">
                  <a:pos x="0" y="136"/>
                </a:cxn>
                <a:cxn ang="0">
                  <a:pos x="310" y="178"/>
                </a:cxn>
                <a:cxn ang="0">
                  <a:pos x="455" y="35"/>
                </a:cxn>
                <a:cxn ang="0">
                  <a:pos x="189" y="0"/>
                </a:cxn>
              </a:cxnLst>
              <a:rect l="0" t="0" r="r" b="b"/>
              <a:pathLst>
                <a:path w="456" h="179">
                  <a:moveTo>
                    <a:pt x="189" y="0"/>
                  </a:moveTo>
                  <a:lnTo>
                    <a:pt x="0" y="136"/>
                  </a:lnTo>
                  <a:lnTo>
                    <a:pt x="310" y="178"/>
                  </a:lnTo>
                  <a:lnTo>
                    <a:pt x="455" y="35"/>
                  </a:lnTo>
                  <a:lnTo>
                    <a:pt x="189" y="0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06" name="Freeform 38"/>
            <p:cNvSpPr>
              <a:spLocks/>
            </p:cNvSpPr>
            <p:nvPr/>
          </p:nvSpPr>
          <p:spPr bwMode="auto">
            <a:xfrm>
              <a:off x="1078" y="1457"/>
              <a:ext cx="119" cy="55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75" y="1"/>
                </a:cxn>
                <a:cxn ang="0">
                  <a:pos x="0" y="54"/>
                </a:cxn>
                <a:cxn ang="0">
                  <a:pos x="56" y="52"/>
                </a:cxn>
                <a:cxn ang="0">
                  <a:pos x="118" y="0"/>
                </a:cxn>
              </a:cxnLst>
              <a:rect l="0" t="0" r="r" b="b"/>
              <a:pathLst>
                <a:path w="119" h="55">
                  <a:moveTo>
                    <a:pt x="118" y="0"/>
                  </a:moveTo>
                  <a:lnTo>
                    <a:pt x="75" y="1"/>
                  </a:lnTo>
                  <a:lnTo>
                    <a:pt x="0" y="54"/>
                  </a:lnTo>
                  <a:lnTo>
                    <a:pt x="56" y="52"/>
                  </a:lnTo>
                  <a:lnTo>
                    <a:pt x="118" y="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07" name="Freeform 39"/>
            <p:cNvSpPr>
              <a:spLocks/>
            </p:cNvSpPr>
            <p:nvPr/>
          </p:nvSpPr>
          <p:spPr bwMode="auto">
            <a:xfrm>
              <a:off x="1078" y="1454"/>
              <a:ext cx="119" cy="54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75" y="1"/>
                </a:cxn>
                <a:cxn ang="0">
                  <a:pos x="0" y="53"/>
                </a:cxn>
                <a:cxn ang="0">
                  <a:pos x="56" y="51"/>
                </a:cxn>
                <a:cxn ang="0">
                  <a:pos x="118" y="0"/>
                </a:cxn>
              </a:cxnLst>
              <a:rect l="0" t="0" r="r" b="b"/>
              <a:pathLst>
                <a:path w="119" h="54">
                  <a:moveTo>
                    <a:pt x="118" y="0"/>
                  </a:moveTo>
                  <a:lnTo>
                    <a:pt x="75" y="1"/>
                  </a:lnTo>
                  <a:lnTo>
                    <a:pt x="0" y="53"/>
                  </a:lnTo>
                  <a:lnTo>
                    <a:pt x="56" y="51"/>
                  </a:lnTo>
                  <a:lnTo>
                    <a:pt x="118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08" name="Freeform 40"/>
            <p:cNvSpPr>
              <a:spLocks/>
            </p:cNvSpPr>
            <p:nvPr/>
          </p:nvSpPr>
          <p:spPr bwMode="auto">
            <a:xfrm>
              <a:off x="931" y="1358"/>
              <a:ext cx="212" cy="153"/>
            </a:xfrm>
            <a:custGeom>
              <a:avLst/>
              <a:gdLst/>
              <a:ahLst/>
              <a:cxnLst>
                <a:cxn ang="0">
                  <a:pos x="28" y="14"/>
                </a:cxn>
                <a:cxn ang="0">
                  <a:pos x="34" y="26"/>
                </a:cxn>
                <a:cxn ang="0">
                  <a:pos x="43" y="43"/>
                </a:cxn>
                <a:cxn ang="0">
                  <a:pos x="51" y="60"/>
                </a:cxn>
                <a:cxn ang="0">
                  <a:pos x="55" y="72"/>
                </a:cxn>
                <a:cxn ang="0">
                  <a:pos x="60" y="86"/>
                </a:cxn>
                <a:cxn ang="0">
                  <a:pos x="66" y="98"/>
                </a:cxn>
                <a:cxn ang="0">
                  <a:pos x="72" y="107"/>
                </a:cxn>
                <a:cxn ang="0">
                  <a:pos x="81" y="109"/>
                </a:cxn>
                <a:cxn ang="0">
                  <a:pos x="107" y="112"/>
                </a:cxn>
                <a:cxn ang="0">
                  <a:pos x="139" y="115"/>
                </a:cxn>
                <a:cxn ang="0">
                  <a:pos x="163" y="118"/>
                </a:cxn>
                <a:cxn ang="0">
                  <a:pos x="167" y="118"/>
                </a:cxn>
                <a:cxn ang="0">
                  <a:pos x="169" y="117"/>
                </a:cxn>
                <a:cxn ang="0">
                  <a:pos x="174" y="115"/>
                </a:cxn>
                <a:cxn ang="0">
                  <a:pos x="180" y="115"/>
                </a:cxn>
                <a:cxn ang="0">
                  <a:pos x="185" y="116"/>
                </a:cxn>
                <a:cxn ang="0">
                  <a:pos x="193" y="119"/>
                </a:cxn>
                <a:cxn ang="0">
                  <a:pos x="202" y="123"/>
                </a:cxn>
                <a:cxn ang="0">
                  <a:pos x="209" y="127"/>
                </a:cxn>
                <a:cxn ang="0">
                  <a:pos x="211" y="132"/>
                </a:cxn>
                <a:cxn ang="0">
                  <a:pos x="207" y="136"/>
                </a:cxn>
                <a:cxn ang="0">
                  <a:pos x="199" y="138"/>
                </a:cxn>
                <a:cxn ang="0">
                  <a:pos x="188" y="139"/>
                </a:cxn>
                <a:cxn ang="0">
                  <a:pos x="178" y="138"/>
                </a:cxn>
                <a:cxn ang="0">
                  <a:pos x="170" y="136"/>
                </a:cxn>
                <a:cxn ang="0">
                  <a:pos x="165" y="136"/>
                </a:cxn>
                <a:cxn ang="0">
                  <a:pos x="162" y="136"/>
                </a:cxn>
                <a:cxn ang="0">
                  <a:pos x="157" y="138"/>
                </a:cxn>
                <a:cxn ang="0">
                  <a:pos x="136" y="144"/>
                </a:cxn>
                <a:cxn ang="0">
                  <a:pos x="109" y="150"/>
                </a:cxn>
                <a:cxn ang="0">
                  <a:pos x="85" y="152"/>
                </a:cxn>
                <a:cxn ang="0">
                  <a:pos x="72" y="147"/>
                </a:cxn>
                <a:cxn ang="0">
                  <a:pos x="58" y="137"/>
                </a:cxn>
                <a:cxn ang="0">
                  <a:pos x="42" y="123"/>
                </a:cxn>
                <a:cxn ang="0">
                  <a:pos x="28" y="107"/>
                </a:cxn>
                <a:cxn ang="0">
                  <a:pos x="18" y="89"/>
                </a:cxn>
                <a:cxn ang="0">
                  <a:pos x="12" y="71"/>
                </a:cxn>
                <a:cxn ang="0">
                  <a:pos x="9" y="54"/>
                </a:cxn>
                <a:cxn ang="0">
                  <a:pos x="7" y="40"/>
                </a:cxn>
                <a:cxn ang="0">
                  <a:pos x="7" y="30"/>
                </a:cxn>
                <a:cxn ang="0">
                  <a:pos x="5" y="20"/>
                </a:cxn>
                <a:cxn ang="0">
                  <a:pos x="2" y="10"/>
                </a:cxn>
                <a:cxn ang="0">
                  <a:pos x="0" y="2"/>
                </a:cxn>
                <a:cxn ang="0">
                  <a:pos x="27" y="12"/>
                </a:cxn>
              </a:cxnLst>
              <a:rect l="0" t="0" r="r" b="b"/>
              <a:pathLst>
                <a:path w="212" h="153">
                  <a:moveTo>
                    <a:pt x="27" y="12"/>
                  </a:moveTo>
                  <a:lnTo>
                    <a:pt x="28" y="14"/>
                  </a:lnTo>
                  <a:lnTo>
                    <a:pt x="30" y="19"/>
                  </a:lnTo>
                  <a:lnTo>
                    <a:pt x="34" y="26"/>
                  </a:lnTo>
                  <a:lnTo>
                    <a:pt x="38" y="34"/>
                  </a:lnTo>
                  <a:lnTo>
                    <a:pt x="43" y="43"/>
                  </a:lnTo>
                  <a:lnTo>
                    <a:pt x="47" y="52"/>
                  </a:lnTo>
                  <a:lnTo>
                    <a:pt x="51" y="60"/>
                  </a:lnTo>
                  <a:lnTo>
                    <a:pt x="53" y="66"/>
                  </a:lnTo>
                  <a:lnTo>
                    <a:pt x="55" y="72"/>
                  </a:lnTo>
                  <a:lnTo>
                    <a:pt x="58" y="79"/>
                  </a:lnTo>
                  <a:lnTo>
                    <a:pt x="60" y="86"/>
                  </a:lnTo>
                  <a:lnTo>
                    <a:pt x="63" y="92"/>
                  </a:lnTo>
                  <a:lnTo>
                    <a:pt x="66" y="98"/>
                  </a:lnTo>
                  <a:lnTo>
                    <a:pt x="69" y="103"/>
                  </a:lnTo>
                  <a:lnTo>
                    <a:pt x="72" y="107"/>
                  </a:lnTo>
                  <a:lnTo>
                    <a:pt x="75" y="108"/>
                  </a:lnTo>
                  <a:lnTo>
                    <a:pt x="81" y="109"/>
                  </a:lnTo>
                  <a:lnTo>
                    <a:pt x="92" y="110"/>
                  </a:lnTo>
                  <a:lnTo>
                    <a:pt x="107" y="112"/>
                  </a:lnTo>
                  <a:lnTo>
                    <a:pt x="123" y="114"/>
                  </a:lnTo>
                  <a:lnTo>
                    <a:pt x="139" y="115"/>
                  </a:lnTo>
                  <a:lnTo>
                    <a:pt x="153" y="117"/>
                  </a:lnTo>
                  <a:lnTo>
                    <a:pt x="163" y="118"/>
                  </a:lnTo>
                  <a:lnTo>
                    <a:pt x="166" y="118"/>
                  </a:lnTo>
                  <a:lnTo>
                    <a:pt x="167" y="118"/>
                  </a:lnTo>
                  <a:lnTo>
                    <a:pt x="168" y="117"/>
                  </a:lnTo>
                  <a:lnTo>
                    <a:pt x="169" y="117"/>
                  </a:lnTo>
                  <a:lnTo>
                    <a:pt x="172" y="116"/>
                  </a:lnTo>
                  <a:lnTo>
                    <a:pt x="174" y="115"/>
                  </a:lnTo>
                  <a:lnTo>
                    <a:pt x="177" y="115"/>
                  </a:lnTo>
                  <a:lnTo>
                    <a:pt x="180" y="115"/>
                  </a:lnTo>
                  <a:lnTo>
                    <a:pt x="182" y="115"/>
                  </a:lnTo>
                  <a:lnTo>
                    <a:pt x="185" y="116"/>
                  </a:lnTo>
                  <a:lnTo>
                    <a:pt x="189" y="117"/>
                  </a:lnTo>
                  <a:lnTo>
                    <a:pt x="193" y="119"/>
                  </a:lnTo>
                  <a:lnTo>
                    <a:pt x="198" y="121"/>
                  </a:lnTo>
                  <a:lnTo>
                    <a:pt x="202" y="123"/>
                  </a:lnTo>
                  <a:lnTo>
                    <a:pt x="206" y="125"/>
                  </a:lnTo>
                  <a:lnTo>
                    <a:pt x="209" y="127"/>
                  </a:lnTo>
                  <a:lnTo>
                    <a:pt x="211" y="130"/>
                  </a:lnTo>
                  <a:lnTo>
                    <a:pt x="211" y="132"/>
                  </a:lnTo>
                  <a:lnTo>
                    <a:pt x="210" y="134"/>
                  </a:lnTo>
                  <a:lnTo>
                    <a:pt x="207" y="136"/>
                  </a:lnTo>
                  <a:lnTo>
                    <a:pt x="203" y="137"/>
                  </a:lnTo>
                  <a:lnTo>
                    <a:pt x="199" y="138"/>
                  </a:lnTo>
                  <a:lnTo>
                    <a:pt x="194" y="139"/>
                  </a:lnTo>
                  <a:lnTo>
                    <a:pt x="188" y="139"/>
                  </a:lnTo>
                  <a:lnTo>
                    <a:pt x="183" y="139"/>
                  </a:lnTo>
                  <a:lnTo>
                    <a:pt x="178" y="138"/>
                  </a:lnTo>
                  <a:lnTo>
                    <a:pt x="173" y="137"/>
                  </a:lnTo>
                  <a:lnTo>
                    <a:pt x="170" y="136"/>
                  </a:lnTo>
                  <a:lnTo>
                    <a:pt x="167" y="136"/>
                  </a:lnTo>
                  <a:lnTo>
                    <a:pt x="165" y="136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61" y="137"/>
                  </a:lnTo>
                  <a:lnTo>
                    <a:pt x="157" y="138"/>
                  </a:lnTo>
                  <a:lnTo>
                    <a:pt x="148" y="141"/>
                  </a:lnTo>
                  <a:lnTo>
                    <a:pt x="136" y="144"/>
                  </a:lnTo>
                  <a:lnTo>
                    <a:pt x="123" y="147"/>
                  </a:lnTo>
                  <a:lnTo>
                    <a:pt x="109" y="150"/>
                  </a:lnTo>
                  <a:lnTo>
                    <a:pt x="96" y="152"/>
                  </a:lnTo>
                  <a:lnTo>
                    <a:pt x="85" y="152"/>
                  </a:lnTo>
                  <a:lnTo>
                    <a:pt x="78" y="151"/>
                  </a:lnTo>
                  <a:lnTo>
                    <a:pt x="72" y="147"/>
                  </a:lnTo>
                  <a:lnTo>
                    <a:pt x="65" y="143"/>
                  </a:lnTo>
                  <a:lnTo>
                    <a:pt x="58" y="137"/>
                  </a:lnTo>
                  <a:lnTo>
                    <a:pt x="50" y="131"/>
                  </a:lnTo>
                  <a:lnTo>
                    <a:pt x="42" y="123"/>
                  </a:lnTo>
                  <a:lnTo>
                    <a:pt x="35" y="115"/>
                  </a:lnTo>
                  <a:lnTo>
                    <a:pt x="28" y="107"/>
                  </a:lnTo>
                  <a:lnTo>
                    <a:pt x="22" y="98"/>
                  </a:lnTo>
                  <a:lnTo>
                    <a:pt x="18" y="89"/>
                  </a:lnTo>
                  <a:lnTo>
                    <a:pt x="15" y="80"/>
                  </a:lnTo>
                  <a:lnTo>
                    <a:pt x="12" y="71"/>
                  </a:lnTo>
                  <a:lnTo>
                    <a:pt x="10" y="62"/>
                  </a:lnTo>
                  <a:lnTo>
                    <a:pt x="9" y="54"/>
                  </a:lnTo>
                  <a:lnTo>
                    <a:pt x="8" y="46"/>
                  </a:lnTo>
                  <a:lnTo>
                    <a:pt x="7" y="40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6" y="25"/>
                  </a:lnTo>
                  <a:lnTo>
                    <a:pt x="5" y="20"/>
                  </a:lnTo>
                  <a:lnTo>
                    <a:pt x="3" y="15"/>
                  </a:lnTo>
                  <a:lnTo>
                    <a:pt x="2" y="10"/>
                  </a:lnTo>
                  <a:lnTo>
                    <a:pt x="1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27" y="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09" name="Freeform 41"/>
            <p:cNvSpPr>
              <a:spLocks/>
            </p:cNvSpPr>
            <p:nvPr/>
          </p:nvSpPr>
          <p:spPr bwMode="auto">
            <a:xfrm>
              <a:off x="923" y="1356"/>
              <a:ext cx="224" cy="1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40" y="25"/>
                </a:cxn>
                <a:cxn ang="0">
                  <a:pos x="47" y="42"/>
                </a:cxn>
                <a:cxn ang="0">
                  <a:pos x="53" y="59"/>
                </a:cxn>
                <a:cxn ang="0">
                  <a:pos x="58" y="71"/>
                </a:cxn>
                <a:cxn ang="0">
                  <a:pos x="66" y="84"/>
                </a:cxn>
                <a:cxn ang="0">
                  <a:pos x="75" y="96"/>
                </a:cxn>
                <a:cxn ang="0">
                  <a:pos x="84" y="105"/>
                </a:cxn>
                <a:cxn ang="0">
                  <a:pos x="93" y="107"/>
                </a:cxn>
                <a:cxn ang="0">
                  <a:pos x="119" y="109"/>
                </a:cxn>
                <a:cxn ang="0">
                  <a:pos x="152" y="113"/>
                </a:cxn>
                <a:cxn ang="0">
                  <a:pos x="175" y="115"/>
                </a:cxn>
                <a:cxn ang="0">
                  <a:pos x="179" y="115"/>
                </a:cxn>
                <a:cxn ang="0">
                  <a:pos x="182" y="114"/>
                </a:cxn>
                <a:cxn ang="0">
                  <a:pos x="187" y="113"/>
                </a:cxn>
                <a:cxn ang="0">
                  <a:pos x="192" y="112"/>
                </a:cxn>
                <a:cxn ang="0">
                  <a:pos x="198" y="114"/>
                </a:cxn>
                <a:cxn ang="0">
                  <a:pos x="206" y="116"/>
                </a:cxn>
                <a:cxn ang="0">
                  <a:pos x="215" y="120"/>
                </a:cxn>
                <a:cxn ang="0">
                  <a:pos x="221" y="125"/>
                </a:cxn>
                <a:cxn ang="0">
                  <a:pos x="223" y="130"/>
                </a:cxn>
                <a:cxn ang="0">
                  <a:pos x="220" y="133"/>
                </a:cxn>
                <a:cxn ang="0">
                  <a:pos x="212" y="136"/>
                </a:cxn>
                <a:cxn ang="0">
                  <a:pos x="201" y="137"/>
                </a:cxn>
                <a:cxn ang="0">
                  <a:pos x="190" y="135"/>
                </a:cxn>
                <a:cxn ang="0">
                  <a:pos x="183" y="134"/>
                </a:cxn>
                <a:cxn ang="0">
                  <a:pos x="178" y="133"/>
                </a:cxn>
                <a:cxn ang="0">
                  <a:pos x="175" y="134"/>
                </a:cxn>
                <a:cxn ang="0">
                  <a:pos x="169" y="136"/>
                </a:cxn>
                <a:cxn ang="0">
                  <a:pos x="149" y="141"/>
                </a:cxn>
                <a:cxn ang="0">
                  <a:pos x="121" y="147"/>
                </a:cxn>
                <a:cxn ang="0">
                  <a:pos x="97" y="149"/>
                </a:cxn>
                <a:cxn ang="0">
                  <a:pos x="85" y="145"/>
                </a:cxn>
                <a:cxn ang="0">
                  <a:pos x="71" y="135"/>
                </a:cxn>
                <a:cxn ang="0">
                  <a:pos x="55" y="121"/>
                </a:cxn>
                <a:cxn ang="0">
                  <a:pos x="41" y="104"/>
                </a:cxn>
                <a:cxn ang="0">
                  <a:pos x="30" y="86"/>
                </a:cxn>
                <a:cxn ang="0">
                  <a:pos x="18" y="63"/>
                </a:cxn>
                <a:cxn ang="0">
                  <a:pos x="8" y="39"/>
                </a:cxn>
                <a:cxn ang="0">
                  <a:pos x="1" y="20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5" y="3"/>
                </a:cxn>
                <a:cxn ang="0">
                  <a:pos x="10" y="2"/>
                </a:cxn>
                <a:cxn ang="0">
                  <a:pos x="35" y="12"/>
                </a:cxn>
              </a:cxnLst>
              <a:rect l="0" t="0" r="r" b="b"/>
              <a:pathLst>
                <a:path w="224" h="150">
                  <a:moveTo>
                    <a:pt x="35" y="12"/>
                  </a:moveTo>
                  <a:lnTo>
                    <a:pt x="36" y="13"/>
                  </a:lnTo>
                  <a:lnTo>
                    <a:pt x="38" y="18"/>
                  </a:lnTo>
                  <a:lnTo>
                    <a:pt x="40" y="25"/>
                  </a:lnTo>
                  <a:lnTo>
                    <a:pt x="44" y="33"/>
                  </a:lnTo>
                  <a:lnTo>
                    <a:pt x="47" y="42"/>
                  </a:lnTo>
                  <a:lnTo>
                    <a:pt x="50" y="51"/>
                  </a:lnTo>
                  <a:lnTo>
                    <a:pt x="53" y="59"/>
                  </a:lnTo>
                  <a:lnTo>
                    <a:pt x="55" y="66"/>
                  </a:lnTo>
                  <a:lnTo>
                    <a:pt x="58" y="71"/>
                  </a:lnTo>
                  <a:lnTo>
                    <a:pt x="61" y="78"/>
                  </a:lnTo>
                  <a:lnTo>
                    <a:pt x="66" y="84"/>
                  </a:lnTo>
                  <a:lnTo>
                    <a:pt x="70" y="91"/>
                  </a:lnTo>
                  <a:lnTo>
                    <a:pt x="75" y="96"/>
                  </a:lnTo>
                  <a:lnTo>
                    <a:pt x="80" y="101"/>
                  </a:lnTo>
                  <a:lnTo>
                    <a:pt x="84" y="105"/>
                  </a:lnTo>
                  <a:lnTo>
                    <a:pt x="88" y="106"/>
                  </a:lnTo>
                  <a:lnTo>
                    <a:pt x="93" y="107"/>
                  </a:lnTo>
                  <a:lnTo>
                    <a:pt x="105" y="108"/>
                  </a:lnTo>
                  <a:lnTo>
                    <a:pt x="119" y="109"/>
                  </a:lnTo>
                  <a:lnTo>
                    <a:pt x="136" y="111"/>
                  </a:lnTo>
                  <a:lnTo>
                    <a:pt x="152" y="113"/>
                  </a:lnTo>
                  <a:lnTo>
                    <a:pt x="165" y="114"/>
                  </a:lnTo>
                  <a:lnTo>
                    <a:pt x="175" y="115"/>
                  </a:lnTo>
                  <a:lnTo>
                    <a:pt x="179" y="116"/>
                  </a:lnTo>
                  <a:lnTo>
                    <a:pt x="179" y="115"/>
                  </a:lnTo>
                  <a:lnTo>
                    <a:pt x="180" y="115"/>
                  </a:lnTo>
                  <a:lnTo>
                    <a:pt x="182" y="114"/>
                  </a:lnTo>
                  <a:lnTo>
                    <a:pt x="184" y="113"/>
                  </a:lnTo>
                  <a:lnTo>
                    <a:pt x="187" y="113"/>
                  </a:lnTo>
                  <a:lnTo>
                    <a:pt x="189" y="112"/>
                  </a:lnTo>
                  <a:lnTo>
                    <a:pt x="192" y="112"/>
                  </a:lnTo>
                  <a:lnTo>
                    <a:pt x="195" y="113"/>
                  </a:lnTo>
                  <a:lnTo>
                    <a:pt x="198" y="114"/>
                  </a:lnTo>
                  <a:lnTo>
                    <a:pt x="202" y="115"/>
                  </a:lnTo>
                  <a:lnTo>
                    <a:pt x="206" y="116"/>
                  </a:lnTo>
                  <a:lnTo>
                    <a:pt x="210" y="118"/>
                  </a:lnTo>
                  <a:lnTo>
                    <a:pt x="215" y="120"/>
                  </a:lnTo>
                  <a:lnTo>
                    <a:pt x="219" y="122"/>
                  </a:lnTo>
                  <a:lnTo>
                    <a:pt x="221" y="125"/>
                  </a:lnTo>
                  <a:lnTo>
                    <a:pt x="223" y="127"/>
                  </a:lnTo>
                  <a:lnTo>
                    <a:pt x="223" y="130"/>
                  </a:lnTo>
                  <a:lnTo>
                    <a:pt x="222" y="132"/>
                  </a:lnTo>
                  <a:lnTo>
                    <a:pt x="220" y="133"/>
                  </a:lnTo>
                  <a:lnTo>
                    <a:pt x="216" y="135"/>
                  </a:lnTo>
                  <a:lnTo>
                    <a:pt x="212" y="136"/>
                  </a:lnTo>
                  <a:lnTo>
                    <a:pt x="207" y="137"/>
                  </a:lnTo>
                  <a:lnTo>
                    <a:pt x="201" y="137"/>
                  </a:lnTo>
                  <a:lnTo>
                    <a:pt x="195" y="136"/>
                  </a:lnTo>
                  <a:lnTo>
                    <a:pt x="190" y="135"/>
                  </a:lnTo>
                  <a:lnTo>
                    <a:pt x="186" y="135"/>
                  </a:lnTo>
                  <a:lnTo>
                    <a:pt x="183" y="134"/>
                  </a:lnTo>
                  <a:lnTo>
                    <a:pt x="180" y="134"/>
                  </a:lnTo>
                  <a:lnTo>
                    <a:pt x="178" y="133"/>
                  </a:lnTo>
                  <a:lnTo>
                    <a:pt x="176" y="133"/>
                  </a:lnTo>
                  <a:lnTo>
                    <a:pt x="175" y="134"/>
                  </a:lnTo>
                  <a:lnTo>
                    <a:pt x="173" y="134"/>
                  </a:lnTo>
                  <a:lnTo>
                    <a:pt x="169" y="136"/>
                  </a:lnTo>
                  <a:lnTo>
                    <a:pt x="161" y="138"/>
                  </a:lnTo>
                  <a:lnTo>
                    <a:pt x="149" y="141"/>
                  </a:lnTo>
                  <a:lnTo>
                    <a:pt x="135" y="145"/>
                  </a:lnTo>
                  <a:lnTo>
                    <a:pt x="121" y="147"/>
                  </a:lnTo>
                  <a:lnTo>
                    <a:pt x="108" y="149"/>
                  </a:lnTo>
                  <a:lnTo>
                    <a:pt x="97" y="149"/>
                  </a:lnTo>
                  <a:lnTo>
                    <a:pt x="90" y="148"/>
                  </a:lnTo>
                  <a:lnTo>
                    <a:pt x="85" y="145"/>
                  </a:lnTo>
                  <a:lnTo>
                    <a:pt x="78" y="140"/>
                  </a:lnTo>
                  <a:lnTo>
                    <a:pt x="71" y="135"/>
                  </a:lnTo>
                  <a:lnTo>
                    <a:pt x="63" y="128"/>
                  </a:lnTo>
                  <a:lnTo>
                    <a:pt x="55" y="121"/>
                  </a:lnTo>
                  <a:lnTo>
                    <a:pt x="47" y="113"/>
                  </a:lnTo>
                  <a:lnTo>
                    <a:pt x="41" y="104"/>
                  </a:lnTo>
                  <a:lnTo>
                    <a:pt x="35" y="96"/>
                  </a:lnTo>
                  <a:lnTo>
                    <a:pt x="30" y="86"/>
                  </a:lnTo>
                  <a:lnTo>
                    <a:pt x="24" y="75"/>
                  </a:lnTo>
                  <a:lnTo>
                    <a:pt x="18" y="63"/>
                  </a:lnTo>
                  <a:lnTo>
                    <a:pt x="13" y="51"/>
                  </a:lnTo>
                  <a:lnTo>
                    <a:pt x="8" y="39"/>
                  </a:lnTo>
                  <a:lnTo>
                    <a:pt x="4" y="28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1" y="7"/>
                  </a:lnTo>
                  <a:lnTo>
                    <a:pt x="2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35" y="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10" name="Freeform 42"/>
            <p:cNvSpPr>
              <a:spLocks/>
            </p:cNvSpPr>
            <p:nvPr/>
          </p:nvSpPr>
          <p:spPr bwMode="auto">
            <a:xfrm>
              <a:off x="1015" y="1578"/>
              <a:ext cx="291" cy="313"/>
            </a:xfrm>
            <a:custGeom>
              <a:avLst/>
              <a:gdLst/>
              <a:ahLst/>
              <a:cxnLst>
                <a:cxn ang="0">
                  <a:pos x="290" y="312"/>
                </a:cxn>
                <a:cxn ang="0">
                  <a:pos x="290" y="38"/>
                </a:cxn>
                <a:cxn ang="0">
                  <a:pos x="0" y="0"/>
                </a:cxn>
                <a:cxn ang="0">
                  <a:pos x="0" y="256"/>
                </a:cxn>
                <a:cxn ang="0">
                  <a:pos x="290" y="312"/>
                </a:cxn>
              </a:cxnLst>
              <a:rect l="0" t="0" r="r" b="b"/>
              <a:pathLst>
                <a:path w="291" h="313">
                  <a:moveTo>
                    <a:pt x="290" y="312"/>
                  </a:moveTo>
                  <a:lnTo>
                    <a:pt x="290" y="38"/>
                  </a:lnTo>
                  <a:lnTo>
                    <a:pt x="0" y="0"/>
                  </a:lnTo>
                  <a:lnTo>
                    <a:pt x="0" y="256"/>
                  </a:lnTo>
                  <a:lnTo>
                    <a:pt x="290" y="3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11" name="Freeform 43"/>
            <p:cNvSpPr>
              <a:spLocks/>
            </p:cNvSpPr>
            <p:nvPr/>
          </p:nvSpPr>
          <p:spPr bwMode="auto">
            <a:xfrm>
              <a:off x="998" y="1810"/>
              <a:ext cx="309" cy="87"/>
            </a:xfrm>
            <a:custGeom>
              <a:avLst/>
              <a:gdLst/>
              <a:ahLst/>
              <a:cxnLst>
                <a:cxn ang="0">
                  <a:pos x="308" y="86"/>
                </a:cxn>
                <a:cxn ang="0">
                  <a:pos x="308" y="57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308" y="86"/>
                </a:cxn>
              </a:cxnLst>
              <a:rect l="0" t="0" r="r" b="b"/>
              <a:pathLst>
                <a:path w="309" h="87">
                  <a:moveTo>
                    <a:pt x="308" y="86"/>
                  </a:moveTo>
                  <a:lnTo>
                    <a:pt x="308" y="57"/>
                  </a:lnTo>
                  <a:lnTo>
                    <a:pt x="0" y="0"/>
                  </a:lnTo>
                  <a:lnTo>
                    <a:pt x="0" y="26"/>
                  </a:lnTo>
                  <a:lnTo>
                    <a:pt x="308" y="86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12" name="Freeform 44"/>
            <p:cNvSpPr>
              <a:spLocks/>
            </p:cNvSpPr>
            <p:nvPr/>
          </p:nvSpPr>
          <p:spPr bwMode="auto">
            <a:xfrm>
              <a:off x="995" y="1563"/>
              <a:ext cx="312" cy="70"/>
            </a:xfrm>
            <a:custGeom>
              <a:avLst/>
              <a:gdLst/>
              <a:ahLst/>
              <a:cxnLst>
                <a:cxn ang="0">
                  <a:pos x="311" y="69"/>
                </a:cxn>
                <a:cxn ang="0">
                  <a:pos x="311" y="42"/>
                </a:cxn>
                <a:cxn ang="0">
                  <a:pos x="0" y="0"/>
                </a:cxn>
                <a:cxn ang="0">
                  <a:pos x="1" y="27"/>
                </a:cxn>
                <a:cxn ang="0">
                  <a:pos x="311" y="69"/>
                </a:cxn>
              </a:cxnLst>
              <a:rect l="0" t="0" r="r" b="b"/>
              <a:pathLst>
                <a:path w="312" h="70">
                  <a:moveTo>
                    <a:pt x="311" y="69"/>
                  </a:moveTo>
                  <a:lnTo>
                    <a:pt x="311" y="42"/>
                  </a:lnTo>
                  <a:lnTo>
                    <a:pt x="0" y="0"/>
                  </a:lnTo>
                  <a:lnTo>
                    <a:pt x="1" y="27"/>
                  </a:lnTo>
                  <a:lnTo>
                    <a:pt x="311" y="69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13" name="Freeform 45"/>
            <p:cNvSpPr>
              <a:spLocks/>
            </p:cNvSpPr>
            <p:nvPr/>
          </p:nvSpPr>
          <p:spPr bwMode="auto">
            <a:xfrm>
              <a:off x="1306" y="1700"/>
              <a:ext cx="147" cy="197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167"/>
                </a:cxn>
                <a:cxn ang="0">
                  <a:pos x="146" y="0"/>
                </a:cxn>
                <a:cxn ang="0">
                  <a:pos x="146" y="26"/>
                </a:cxn>
                <a:cxn ang="0">
                  <a:pos x="0" y="196"/>
                </a:cxn>
              </a:cxnLst>
              <a:rect l="0" t="0" r="r" b="b"/>
              <a:pathLst>
                <a:path w="147" h="197">
                  <a:moveTo>
                    <a:pt x="0" y="196"/>
                  </a:moveTo>
                  <a:lnTo>
                    <a:pt x="0" y="167"/>
                  </a:lnTo>
                  <a:lnTo>
                    <a:pt x="146" y="0"/>
                  </a:lnTo>
                  <a:lnTo>
                    <a:pt x="146" y="26"/>
                  </a:lnTo>
                  <a:lnTo>
                    <a:pt x="0" y="196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14" name="Freeform 46"/>
            <p:cNvSpPr>
              <a:spLocks/>
            </p:cNvSpPr>
            <p:nvPr/>
          </p:nvSpPr>
          <p:spPr bwMode="auto">
            <a:xfrm>
              <a:off x="1305" y="1462"/>
              <a:ext cx="146" cy="173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0" y="144"/>
                </a:cxn>
                <a:cxn ang="0">
                  <a:pos x="145" y="0"/>
                </a:cxn>
                <a:cxn ang="0">
                  <a:pos x="145" y="26"/>
                </a:cxn>
                <a:cxn ang="0">
                  <a:pos x="0" y="172"/>
                </a:cxn>
              </a:cxnLst>
              <a:rect l="0" t="0" r="r" b="b"/>
              <a:pathLst>
                <a:path w="146" h="173">
                  <a:moveTo>
                    <a:pt x="0" y="172"/>
                  </a:moveTo>
                  <a:lnTo>
                    <a:pt x="0" y="144"/>
                  </a:lnTo>
                  <a:lnTo>
                    <a:pt x="145" y="0"/>
                  </a:lnTo>
                  <a:lnTo>
                    <a:pt x="145" y="26"/>
                  </a:lnTo>
                  <a:lnTo>
                    <a:pt x="0" y="172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15" name="Freeform 47"/>
            <p:cNvSpPr>
              <a:spLocks/>
            </p:cNvSpPr>
            <p:nvPr/>
          </p:nvSpPr>
          <p:spPr bwMode="auto">
            <a:xfrm>
              <a:off x="1304" y="1495"/>
              <a:ext cx="148" cy="363"/>
            </a:xfrm>
            <a:custGeom>
              <a:avLst/>
              <a:gdLst/>
              <a:ahLst/>
              <a:cxnLst>
                <a:cxn ang="0">
                  <a:pos x="0" y="362"/>
                </a:cxn>
                <a:cxn ang="0">
                  <a:pos x="0" y="148"/>
                </a:cxn>
                <a:cxn ang="0">
                  <a:pos x="147" y="0"/>
                </a:cxn>
                <a:cxn ang="0">
                  <a:pos x="147" y="200"/>
                </a:cxn>
                <a:cxn ang="0">
                  <a:pos x="0" y="362"/>
                </a:cxn>
              </a:cxnLst>
              <a:rect l="0" t="0" r="r" b="b"/>
              <a:pathLst>
                <a:path w="148" h="363">
                  <a:moveTo>
                    <a:pt x="0" y="362"/>
                  </a:moveTo>
                  <a:lnTo>
                    <a:pt x="0" y="148"/>
                  </a:lnTo>
                  <a:lnTo>
                    <a:pt x="147" y="0"/>
                  </a:lnTo>
                  <a:lnTo>
                    <a:pt x="147" y="200"/>
                  </a:lnTo>
                  <a:lnTo>
                    <a:pt x="0" y="362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16" name="Freeform 48"/>
            <p:cNvSpPr>
              <a:spLocks/>
            </p:cNvSpPr>
            <p:nvPr/>
          </p:nvSpPr>
          <p:spPr bwMode="auto">
            <a:xfrm>
              <a:off x="909" y="1612"/>
              <a:ext cx="154" cy="38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151" y="2"/>
                </a:cxn>
                <a:cxn ang="0">
                  <a:pos x="150" y="4"/>
                </a:cxn>
                <a:cxn ang="0">
                  <a:pos x="149" y="6"/>
                </a:cxn>
                <a:cxn ang="0">
                  <a:pos x="147" y="8"/>
                </a:cxn>
                <a:cxn ang="0">
                  <a:pos x="146" y="10"/>
                </a:cxn>
                <a:cxn ang="0">
                  <a:pos x="144" y="12"/>
                </a:cxn>
                <a:cxn ang="0">
                  <a:pos x="142" y="13"/>
                </a:cxn>
                <a:cxn ang="0">
                  <a:pos x="140" y="14"/>
                </a:cxn>
                <a:cxn ang="0">
                  <a:pos x="134" y="16"/>
                </a:cxn>
                <a:cxn ang="0">
                  <a:pos x="121" y="17"/>
                </a:cxn>
                <a:cxn ang="0">
                  <a:pos x="105" y="19"/>
                </a:cxn>
                <a:cxn ang="0">
                  <a:pos x="87" y="20"/>
                </a:cxn>
                <a:cxn ang="0">
                  <a:pos x="69" y="22"/>
                </a:cxn>
                <a:cxn ang="0">
                  <a:pos x="52" y="23"/>
                </a:cxn>
                <a:cxn ang="0">
                  <a:pos x="38" y="23"/>
                </a:cxn>
                <a:cxn ang="0">
                  <a:pos x="29" y="23"/>
                </a:cxn>
                <a:cxn ang="0">
                  <a:pos x="26" y="23"/>
                </a:cxn>
                <a:cxn ang="0">
                  <a:pos x="22" y="22"/>
                </a:cxn>
                <a:cxn ang="0">
                  <a:pos x="19" y="21"/>
                </a:cxn>
                <a:cxn ang="0">
                  <a:pos x="15" y="21"/>
                </a:cxn>
                <a:cxn ang="0">
                  <a:pos x="11" y="20"/>
                </a:cxn>
                <a:cxn ang="0">
                  <a:pos x="7" y="19"/>
                </a:cxn>
                <a:cxn ang="0">
                  <a:pos x="4" y="18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19"/>
                </a:cxn>
                <a:cxn ang="0">
                  <a:pos x="0" y="20"/>
                </a:cxn>
                <a:cxn ang="0">
                  <a:pos x="1" y="21"/>
                </a:cxn>
                <a:cxn ang="0">
                  <a:pos x="1" y="22"/>
                </a:cxn>
                <a:cxn ang="0">
                  <a:pos x="1" y="23"/>
                </a:cxn>
                <a:cxn ang="0">
                  <a:pos x="2" y="24"/>
                </a:cxn>
                <a:cxn ang="0">
                  <a:pos x="3" y="25"/>
                </a:cxn>
                <a:cxn ang="0">
                  <a:pos x="5" y="27"/>
                </a:cxn>
                <a:cxn ang="0">
                  <a:pos x="7" y="29"/>
                </a:cxn>
                <a:cxn ang="0">
                  <a:pos x="10" y="31"/>
                </a:cxn>
                <a:cxn ang="0">
                  <a:pos x="13" y="33"/>
                </a:cxn>
                <a:cxn ang="0">
                  <a:pos x="15" y="35"/>
                </a:cxn>
                <a:cxn ang="0">
                  <a:pos x="17" y="36"/>
                </a:cxn>
                <a:cxn ang="0">
                  <a:pos x="18" y="37"/>
                </a:cxn>
                <a:cxn ang="0">
                  <a:pos x="19" y="37"/>
                </a:cxn>
                <a:cxn ang="0">
                  <a:pos x="131" y="37"/>
                </a:cxn>
                <a:cxn ang="0">
                  <a:pos x="132" y="36"/>
                </a:cxn>
                <a:cxn ang="0">
                  <a:pos x="135" y="34"/>
                </a:cxn>
                <a:cxn ang="0">
                  <a:pos x="138" y="30"/>
                </a:cxn>
                <a:cxn ang="0">
                  <a:pos x="143" y="26"/>
                </a:cxn>
                <a:cxn ang="0">
                  <a:pos x="147" y="21"/>
                </a:cxn>
                <a:cxn ang="0">
                  <a:pos x="151" y="16"/>
                </a:cxn>
                <a:cxn ang="0">
                  <a:pos x="153" y="12"/>
                </a:cxn>
                <a:cxn ang="0">
                  <a:pos x="153" y="7"/>
                </a:cxn>
                <a:cxn ang="0">
                  <a:pos x="153" y="6"/>
                </a:cxn>
                <a:cxn ang="0">
                  <a:pos x="152" y="5"/>
                </a:cxn>
                <a:cxn ang="0">
                  <a:pos x="152" y="4"/>
                </a:cxn>
                <a:cxn ang="0">
                  <a:pos x="152" y="3"/>
                </a:cxn>
                <a:cxn ang="0">
                  <a:pos x="152" y="2"/>
                </a:cxn>
                <a:cxn ang="0">
                  <a:pos x="152" y="1"/>
                </a:cxn>
                <a:cxn ang="0">
                  <a:pos x="152" y="0"/>
                </a:cxn>
              </a:cxnLst>
              <a:rect l="0" t="0" r="r" b="b"/>
              <a:pathLst>
                <a:path w="154" h="38">
                  <a:moveTo>
                    <a:pt x="152" y="0"/>
                  </a:moveTo>
                  <a:lnTo>
                    <a:pt x="151" y="2"/>
                  </a:lnTo>
                  <a:lnTo>
                    <a:pt x="150" y="4"/>
                  </a:lnTo>
                  <a:lnTo>
                    <a:pt x="149" y="6"/>
                  </a:lnTo>
                  <a:lnTo>
                    <a:pt x="147" y="8"/>
                  </a:lnTo>
                  <a:lnTo>
                    <a:pt x="146" y="10"/>
                  </a:lnTo>
                  <a:lnTo>
                    <a:pt x="144" y="12"/>
                  </a:lnTo>
                  <a:lnTo>
                    <a:pt x="142" y="13"/>
                  </a:lnTo>
                  <a:lnTo>
                    <a:pt x="140" y="14"/>
                  </a:lnTo>
                  <a:lnTo>
                    <a:pt x="134" y="16"/>
                  </a:lnTo>
                  <a:lnTo>
                    <a:pt x="121" y="17"/>
                  </a:lnTo>
                  <a:lnTo>
                    <a:pt x="105" y="19"/>
                  </a:lnTo>
                  <a:lnTo>
                    <a:pt x="87" y="20"/>
                  </a:lnTo>
                  <a:lnTo>
                    <a:pt x="69" y="22"/>
                  </a:lnTo>
                  <a:lnTo>
                    <a:pt x="52" y="23"/>
                  </a:lnTo>
                  <a:lnTo>
                    <a:pt x="38" y="23"/>
                  </a:lnTo>
                  <a:lnTo>
                    <a:pt x="29" y="23"/>
                  </a:lnTo>
                  <a:lnTo>
                    <a:pt x="26" y="23"/>
                  </a:lnTo>
                  <a:lnTo>
                    <a:pt x="22" y="22"/>
                  </a:lnTo>
                  <a:lnTo>
                    <a:pt x="19" y="21"/>
                  </a:lnTo>
                  <a:lnTo>
                    <a:pt x="15" y="21"/>
                  </a:lnTo>
                  <a:lnTo>
                    <a:pt x="11" y="20"/>
                  </a:lnTo>
                  <a:lnTo>
                    <a:pt x="7" y="19"/>
                  </a:lnTo>
                  <a:lnTo>
                    <a:pt x="4" y="18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1" y="23"/>
                  </a:lnTo>
                  <a:lnTo>
                    <a:pt x="2" y="24"/>
                  </a:lnTo>
                  <a:lnTo>
                    <a:pt x="3" y="25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10" y="31"/>
                  </a:lnTo>
                  <a:lnTo>
                    <a:pt x="13" y="33"/>
                  </a:lnTo>
                  <a:lnTo>
                    <a:pt x="15" y="35"/>
                  </a:lnTo>
                  <a:lnTo>
                    <a:pt x="17" y="36"/>
                  </a:lnTo>
                  <a:lnTo>
                    <a:pt x="18" y="37"/>
                  </a:lnTo>
                  <a:lnTo>
                    <a:pt x="19" y="37"/>
                  </a:lnTo>
                  <a:lnTo>
                    <a:pt x="131" y="37"/>
                  </a:lnTo>
                  <a:lnTo>
                    <a:pt x="132" y="36"/>
                  </a:lnTo>
                  <a:lnTo>
                    <a:pt x="135" y="34"/>
                  </a:lnTo>
                  <a:lnTo>
                    <a:pt x="138" y="30"/>
                  </a:lnTo>
                  <a:lnTo>
                    <a:pt x="143" y="26"/>
                  </a:lnTo>
                  <a:lnTo>
                    <a:pt x="147" y="21"/>
                  </a:lnTo>
                  <a:lnTo>
                    <a:pt x="151" y="16"/>
                  </a:lnTo>
                  <a:lnTo>
                    <a:pt x="153" y="12"/>
                  </a:lnTo>
                  <a:lnTo>
                    <a:pt x="153" y="7"/>
                  </a:lnTo>
                  <a:lnTo>
                    <a:pt x="153" y="6"/>
                  </a:lnTo>
                  <a:lnTo>
                    <a:pt x="152" y="5"/>
                  </a:lnTo>
                  <a:lnTo>
                    <a:pt x="152" y="4"/>
                  </a:lnTo>
                  <a:lnTo>
                    <a:pt x="152" y="3"/>
                  </a:lnTo>
                  <a:lnTo>
                    <a:pt x="152" y="2"/>
                  </a:lnTo>
                  <a:lnTo>
                    <a:pt x="152" y="1"/>
                  </a:lnTo>
                  <a:lnTo>
                    <a:pt x="152" y="0"/>
                  </a:lnTo>
                </a:path>
              </a:pathLst>
            </a:custGeom>
            <a:solidFill>
              <a:schemeClr val="folHlink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17" name="Freeform 49"/>
            <p:cNvSpPr>
              <a:spLocks/>
            </p:cNvSpPr>
            <p:nvPr/>
          </p:nvSpPr>
          <p:spPr bwMode="auto">
            <a:xfrm>
              <a:off x="881" y="1427"/>
              <a:ext cx="30" cy="120"/>
            </a:xfrm>
            <a:custGeom>
              <a:avLst/>
              <a:gdLst/>
              <a:ahLst/>
              <a:cxnLst>
                <a:cxn ang="0">
                  <a:pos x="14" y="101"/>
                </a:cxn>
                <a:cxn ang="0">
                  <a:pos x="13" y="92"/>
                </a:cxn>
                <a:cxn ang="0">
                  <a:pos x="11" y="79"/>
                </a:cxn>
                <a:cxn ang="0">
                  <a:pos x="12" y="64"/>
                </a:cxn>
                <a:cxn ang="0">
                  <a:pos x="15" y="51"/>
                </a:cxn>
                <a:cxn ang="0">
                  <a:pos x="17" y="42"/>
                </a:cxn>
                <a:cxn ang="0">
                  <a:pos x="16" y="33"/>
                </a:cxn>
                <a:cxn ang="0">
                  <a:pos x="14" y="24"/>
                </a:cxn>
                <a:cxn ang="0">
                  <a:pos x="12" y="18"/>
                </a:cxn>
                <a:cxn ang="0">
                  <a:pos x="9" y="14"/>
                </a:cxn>
                <a:cxn ang="0">
                  <a:pos x="6" y="8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5" y="12"/>
                </a:cxn>
                <a:cxn ang="0">
                  <a:pos x="7" y="20"/>
                </a:cxn>
                <a:cxn ang="0">
                  <a:pos x="8" y="31"/>
                </a:cxn>
                <a:cxn ang="0">
                  <a:pos x="8" y="50"/>
                </a:cxn>
                <a:cxn ang="0">
                  <a:pos x="8" y="64"/>
                </a:cxn>
                <a:cxn ang="0">
                  <a:pos x="6" y="75"/>
                </a:cxn>
                <a:cxn ang="0">
                  <a:pos x="6" y="85"/>
                </a:cxn>
                <a:cxn ang="0">
                  <a:pos x="7" y="98"/>
                </a:cxn>
                <a:cxn ang="0">
                  <a:pos x="9" y="107"/>
                </a:cxn>
                <a:cxn ang="0">
                  <a:pos x="12" y="112"/>
                </a:cxn>
                <a:cxn ang="0">
                  <a:pos x="15" y="115"/>
                </a:cxn>
                <a:cxn ang="0">
                  <a:pos x="19" y="117"/>
                </a:cxn>
                <a:cxn ang="0">
                  <a:pos x="22" y="118"/>
                </a:cxn>
                <a:cxn ang="0">
                  <a:pos x="26" y="119"/>
                </a:cxn>
                <a:cxn ang="0">
                  <a:pos x="28" y="119"/>
                </a:cxn>
                <a:cxn ang="0">
                  <a:pos x="27" y="117"/>
                </a:cxn>
                <a:cxn ang="0">
                  <a:pos x="22" y="114"/>
                </a:cxn>
                <a:cxn ang="0">
                  <a:pos x="18" y="109"/>
                </a:cxn>
                <a:cxn ang="0">
                  <a:pos x="15" y="105"/>
                </a:cxn>
              </a:cxnLst>
              <a:rect l="0" t="0" r="r" b="b"/>
              <a:pathLst>
                <a:path w="30" h="120">
                  <a:moveTo>
                    <a:pt x="15" y="104"/>
                  </a:moveTo>
                  <a:lnTo>
                    <a:pt x="14" y="101"/>
                  </a:lnTo>
                  <a:lnTo>
                    <a:pt x="14" y="97"/>
                  </a:lnTo>
                  <a:lnTo>
                    <a:pt x="13" y="92"/>
                  </a:lnTo>
                  <a:lnTo>
                    <a:pt x="12" y="86"/>
                  </a:lnTo>
                  <a:lnTo>
                    <a:pt x="11" y="79"/>
                  </a:lnTo>
                  <a:lnTo>
                    <a:pt x="11" y="72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15" y="51"/>
                  </a:lnTo>
                  <a:lnTo>
                    <a:pt x="16" y="47"/>
                  </a:lnTo>
                  <a:lnTo>
                    <a:pt x="17" y="42"/>
                  </a:lnTo>
                  <a:lnTo>
                    <a:pt x="17" y="38"/>
                  </a:lnTo>
                  <a:lnTo>
                    <a:pt x="16" y="33"/>
                  </a:lnTo>
                  <a:lnTo>
                    <a:pt x="16" y="29"/>
                  </a:lnTo>
                  <a:lnTo>
                    <a:pt x="14" y="24"/>
                  </a:lnTo>
                  <a:lnTo>
                    <a:pt x="13" y="20"/>
                  </a:lnTo>
                  <a:lnTo>
                    <a:pt x="12" y="18"/>
                  </a:lnTo>
                  <a:lnTo>
                    <a:pt x="11" y="16"/>
                  </a:lnTo>
                  <a:lnTo>
                    <a:pt x="9" y="14"/>
                  </a:lnTo>
                  <a:lnTo>
                    <a:pt x="8" y="11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5"/>
                  </a:lnTo>
                  <a:lnTo>
                    <a:pt x="3" y="9"/>
                  </a:lnTo>
                  <a:lnTo>
                    <a:pt x="5" y="12"/>
                  </a:lnTo>
                  <a:lnTo>
                    <a:pt x="6" y="16"/>
                  </a:lnTo>
                  <a:lnTo>
                    <a:pt x="7" y="20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8" y="50"/>
                  </a:lnTo>
                  <a:lnTo>
                    <a:pt x="8" y="58"/>
                  </a:lnTo>
                  <a:lnTo>
                    <a:pt x="8" y="64"/>
                  </a:lnTo>
                  <a:lnTo>
                    <a:pt x="7" y="70"/>
                  </a:lnTo>
                  <a:lnTo>
                    <a:pt x="6" y="75"/>
                  </a:lnTo>
                  <a:lnTo>
                    <a:pt x="6" y="80"/>
                  </a:lnTo>
                  <a:lnTo>
                    <a:pt x="6" y="85"/>
                  </a:lnTo>
                  <a:lnTo>
                    <a:pt x="6" y="91"/>
                  </a:lnTo>
                  <a:lnTo>
                    <a:pt x="7" y="98"/>
                  </a:lnTo>
                  <a:lnTo>
                    <a:pt x="8" y="103"/>
                  </a:lnTo>
                  <a:lnTo>
                    <a:pt x="9" y="107"/>
                  </a:lnTo>
                  <a:lnTo>
                    <a:pt x="10" y="110"/>
                  </a:lnTo>
                  <a:lnTo>
                    <a:pt x="12" y="112"/>
                  </a:lnTo>
                  <a:lnTo>
                    <a:pt x="13" y="114"/>
                  </a:lnTo>
                  <a:lnTo>
                    <a:pt x="15" y="115"/>
                  </a:lnTo>
                  <a:lnTo>
                    <a:pt x="17" y="116"/>
                  </a:lnTo>
                  <a:lnTo>
                    <a:pt x="19" y="117"/>
                  </a:lnTo>
                  <a:lnTo>
                    <a:pt x="21" y="118"/>
                  </a:lnTo>
                  <a:lnTo>
                    <a:pt x="22" y="118"/>
                  </a:lnTo>
                  <a:lnTo>
                    <a:pt x="24" y="119"/>
                  </a:lnTo>
                  <a:lnTo>
                    <a:pt x="26" y="119"/>
                  </a:lnTo>
                  <a:lnTo>
                    <a:pt x="27" y="119"/>
                  </a:lnTo>
                  <a:lnTo>
                    <a:pt x="28" y="119"/>
                  </a:lnTo>
                  <a:lnTo>
                    <a:pt x="29" y="119"/>
                  </a:lnTo>
                  <a:lnTo>
                    <a:pt x="27" y="117"/>
                  </a:lnTo>
                  <a:lnTo>
                    <a:pt x="25" y="116"/>
                  </a:lnTo>
                  <a:lnTo>
                    <a:pt x="22" y="114"/>
                  </a:lnTo>
                  <a:lnTo>
                    <a:pt x="20" y="111"/>
                  </a:lnTo>
                  <a:lnTo>
                    <a:pt x="18" y="109"/>
                  </a:lnTo>
                  <a:lnTo>
                    <a:pt x="16" y="107"/>
                  </a:lnTo>
                  <a:lnTo>
                    <a:pt x="15" y="105"/>
                  </a:lnTo>
                  <a:lnTo>
                    <a:pt x="15" y="104"/>
                  </a:lnTo>
                </a:path>
              </a:pathLst>
            </a:custGeom>
            <a:solidFill>
              <a:schemeClr val="folHlink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18" name="Freeform 50"/>
            <p:cNvSpPr>
              <a:spLocks/>
            </p:cNvSpPr>
            <p:nvPr/>
          </p:nvSpPr>
          <p:spPr bwMode="auto">
            <a:xfrm>
              <a:off x="1144" y="1482"/>
              <a:ext cx="178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7"/>
                </a:cxn>
                <a:cxn ang="0">
                  <a:pos x="177" y="69"/>
                </a:cxn>
                <a:cxn ang="0">
                  <a:pos x="177" y="23"/>
                </a:cxn>
                <a:cxn ang="0">
                  <a:pos x="0" y="0"/>
                </a:cxn>
              </a:cxnLst>
              <a:rect l="0" t="0" r="r" b="b"/>
              <a:pathLst>
                <a:path w="178" h="70">
                  <a:moveTo>
                    <a:pt x="0" y="0"/>
                  </a:moveTo>
                  <a:lnTo>
                    <a:pt x="0" y="47"/>
                  </a:lnTo>
                  <a:lnTo>
                    <a:pt x="177" y="69"/>
                  </a:lnTo>
                  <a:lnTo>
                    <a:pt x="177" y="2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19" name="Freeform 51"/>
            <p:cNvSpPr>
              <a:spLocks/>
            </p:cNvSpPr>
            <p:nvPr/>
          </p:nvSpPr>
          <p:spPr bwMode="auto">
            <a:xfrm>
              <a:off x="1321" y="1456"/>
              <a:ext cx="56" cy="96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0" y="95"/>
                </a:cxn>
                <a:cxn ang="0">
                  <a:pos x="55" y="40"/>
                </a:cxn>
                <a:cxn ang="0">
                  <a:pos x="55" y="0"/>
                </a:cxn>
                <a:cxn ang="0">
                  <a:pos x="0" y="49"/>
                </a:cxn>
              </a:cxnLst>
              <a:rect l="0" t="0" r="r" b="b"/>
              <a:pathLst>
                <a:path w="56" h="96">
                  <a:moveTo>
                    <a:pt x="0" y="49"/>
                  </a:moveTo>
                  <a:lnTo>
                    <a:pt x="0" y="95"/>
                  </a:lnTo>
                  <a:lnTo>
                    <a:pt x="55" y="40"/>
                  </a:lnTo>
                  <a:lnTo>
                    <a:pt x="55" y="0"/>
                  </a:lnTo>
                  <a:lnTo>
                    <a:pt x="0" y="4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20" name="Freeform 52"/>
            <p:cNvSpPr>
              <a:spLocks/>
            </p:cNvSpPr>
            <p:nvPr/>
          </p:nvSpPr>
          <p:spPr bwMode="auto">
            <a:xfrm>
              <a:off x="1144" y="1433"/>
              <a:ext cx="232" cy="7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0" y="49"/>
                </a:cxn>
                <a:cxn ang="0">
                  <a:pos x="177" y="71"/>
                </a:cxn>
                <a:cxn ang="0">
                  <a:pos x="231" y="23"/>
                </a:cxn>
                <a:cxn ang="0">
                  <a:pos x="74" y="0"/>
                </a:cxn>
              </a:cxnLst>
              <a:rect l="0" t="0" r="r" b="b"/>
              <a:pathLst>
                <a:path w="232" h="72">
                  <a:moveTo>
                    <a:pt x="74" y="0"/>
                  </a:moveTo>
                  <a:lnTo>
                    <a:pt x="0" y="49"/>
                  </a:lnTo>
                  <a:lnTo>
                    <a:pt x="177" y="71"/>
                  </a:lnTo>
                  <a:lnTo>
                    <a:pt x="231" y="23"/>
                  </a:lnTo>
                  <a:lnTo>
                    <a:pt x="74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21" name="Freeform 53"/>
            <p:cNvSpPr>
              <a:spLocks/>
            </p:cNvSpPr>
            <p:nvPr/>
          </p:nvSpPr>
          <p:spPr bwMode="auto">
            <a:xfrm>
              <a:off x="1176" y="1325"/>
              <a:ext cx="28" cy="12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6" y="1"/>
                </a:cxn>
                <a:cxn ang="0">
                  <a:pos x="25" y="3"/>
                </a:cxn>
                <a:cxn ang="0">
                  <a:pos x="22" y="7"/>
                </a:cxn>
                <a:cxn ang="0">
                  <a:pos x="19" y="12"/>
                </a:cxn>
                <a:cxn ang="0">
                  <a:pos x="16" y="20"/>
                </a:cxn>
                <a:cxn ang="0">
                  <a:pos x="12" y="30"/>
                </a:cxn>
                <a:cxn ang="0">
                  <a:pos x="8" y="43"/>
                </a:cxn>
                <a:cxn ang="0">
                  <a:pos x="5" y="58"/>
                </a:cxn>
                <a:cxn ang="0">
                  <a:pos x="2" y="73"/>
                </a:cxn>
                <a:cxn ang="0">
                  <a:pos x="0" y="87"/>
                </a:cxn>
                <a:cxn ang="0">
                  <a:pos x="0" y="99"/>
                </a:cxn>
                <a:cxn ang="0">
                  <a:pos x="0" y="108"/>
                </a:cxn>
                <a:cxn ang="0">
                  <a:pos x="0" y="116"/>
                </a:cxn>
                <a:cxn ang="0">
                  <a:pos x="1" y="121"/>
                </a:cxn>
                <a:cxn ang="0">
                  <a:pos x="2" y="124"/>
                </a:cxn>
                <a:cxn ang="0">
                  <a:pos x="2" y="126"/>
                </a:cxn>
                <a:cxn ang="0">
                  <a:pos x="27" y="0"/>
                </a:cxn>
              </a:cxnLst>
              <a:rect l="0" t="0" r="r" b="b"/>
              <a:pathLst>
                <a:path w="28" h="127">
                  <a:moveTo>
                    <a:pt x="27" y="0"/>
                  </a:moveTo>
                  <a:lnTo>
                    <a:pt x="26" y="1"/>
                  </a:lnTo>
                  <a:lnTo>
                    <a:pt x="25" y="3"/>
                  </a:lnTo>
                  <a:lnTo>
                    <a:pt x="22" y="7"/>
                  </a:lnTo>
                  <a:lnTo>
                    <a:pt x="19" y="12"/>
                  </a:lnTo>
                  <a:lnTo>
                    <a:pt x="16" y="20"/>
                  </a:lnTo>
                  <a:lnTo>
                    <a:pt x="12" y="30"/>
                  </a:lnTo>
                  <a:lnTo>
                    <a:pt x="8" y="43"/>
                  </a:lnTo>
                  <a:lnTo>
                    <a:pt x="5" y="58"/>
                  </a:lnTo>
                  <a:lnTo>
                    <a:pt x="2" y="73"/>
                  </a:lnTo>
                  <a:lnTo>
                    <a:pt x="0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0" y="116"/>
                  </a:lnTo>
                  <a:lnTo>
                    <a:pt x="1" y="121"/>
                  </a:lnTo>
                  <a:lnTo>
                    <a:pt x="2" y="124"/>
                  </a:lnTo>
                  <a:lnTo>
                    <a:pt x="2" y="126"/>
                  </a:lnTo>
                  <a:lnTo>
                    <a:pt x="27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22" name="Freeform 54"/>
            <p:cNvSpPr>
              <a:spLocks/>
            </p:cNvSpPr>
            <p:nvPr/>
          </p:nvSpPr>
          <p:spPr bwMode="auto">
            <a:xfrm>
              <a:off x="1203" y="1378"/>
              <a:ext cx="108" cy="108"/>
            </a:xfrm>
            <a:custGeom>
              <a:avLst/>
              <a:gdLst/>
              <a:ahLst/>
              <a:cxnLst>
                <a:cxn ang="0">
                  <a:pos x="53" y="107"/>
                </a:cxn>
                <a:cxn ang="0">
                  <a:pos x="64" y="106"/>
                </a:cxn>
                <a:cxn ang="0">
                  <a:pos x="74" y="103"/>
                </a:cxn>
                <a:cxn ang="0">
                  <a:pos x="83" y="98"/>
                </a:cxn>
                <a:cxn ang="0">
                  <a:pos x="91" y="92"/>
                </a:cxn>
                <a:cxn ang="0">
                  <a:pos x="98" y="84"/>
                </a:cxn>
                <a:cxn ang="0">
                  <a:pos x="103" y="75"/>
                </a:cxn>
                <a:cxn ang="0">
                  <a:pos x="106" y="64"/>
                </a:cxn>
                <a:cxn ang="0">
                  <a:pos x="107" y="54"/>
                </a:cxn>
                <a:cxn ang="0">
                  <a:pos x="106" y="43"/>
                </a:cxn>
                <a:cxn ang="0">
                  <a:pos x="103" y="33"/>
                </a:cxn>
                <a:cxn ang="0">
                  <a:pos x="98" y="24"/>
                </a:cxn>
                <a:cxn ang="0">
                  <a:pos x="91" y="16"/>
                </a:cxn>
                <a:cxn ang="0">
                  <a:pos x="83" y="9"/>
                </a:cxn>
                <a:cxn ang="0">
                  <a:pos x="74" y="4"/>
                </a:cxn>
                <a:cxn ang="0">
                  <a:pos x="64" y="1"/>
                </a:cxn>
                <a:cxn ang="0">
                  <a:pos x="53" y="0"/>
                </a:cxn>
                <a:cxn ang="0">
                  <a:pos x="42" y="1"/>
                </a:cxn>
                <a:cxn ang="0">
                  <a:pos x="32" y="4"/>
                </a:cxn>
                <a:cxn ang="0">
                  <a:pos x="23" y="9"/>
                </a:cxn>
                <a:cxn ang="0">
                  <a:pos x="15" y="16"/>
                </a:cxn>
                <a:cxn ang="0">
                  <a:pos x="9" y="24"/>
                </a:cxn>
                <a:cxn ang="0">
                  <a:pos x="4" y="33"/>
                </a:cxn>
                <a:cxn ang="0">
                  <a:pos x="1" y="43"/>
                </a:cxn>
                <a:cxn ang="0">
                  <a:pos x="0" y="54"/>
                </a:cxn>
                <a:cxn ang="0">
                  <a:pos x="1" y="64"/>
                </a:cxn>
                <a:cxn ang="0">
                  <a:pos x="4" y="75"/>
                </a:cxn>
                <a:cxn ang="0">
                  <a:pos x="9" y="84"/>
                </a:cxn>
                <a:cxn ang="0">
                  <a:pos x="15" y="92"/>
                </a:cxn>
                <a:cxn ang="0">
                  <a:pos x="23" y="98"/>
                </a:cxn>
                <a:cxn ang="0">
                  <a:pos x="32" y="103"/>
                </a:cxn>
                <a:cxn ang="0">
                  <a:pos x="42" y="106"/>
                </a:cxn>
                <a:cxn ang="0">
                  <a:pos x="53" y="107"/>
                </a:cxn>
              </a:cxnLst>
              <a:rect l="0" t="0" r="r" b="b"/>
              <a:pathLst>
                <a:path w="108" h="108">
                  <a:moveTo>
                    <a:pt x="53" y="107"/>
                  </a:moveTo>
                  <a:lnTo>
                    <a:pt x="64" y="106"/>
                  </a:lnTo>
                  <a:lnTo>
                    <a:pt x="74" y="103"/>
                  </a:lnTo>
                  <a:lnTo>
                    <a:pt x="83" y="98"/>
                  </a:lnTo>
                  <a:lnTo>
                    <a:pt x="91" y="92"/>
                  </a:lnTo>
                  <a:lnTo>
                    <a:pt x="98" y="84"/>
                  </a:lnTo>
                  <a:lnTo>
                    <a:pt x="103" y="75"/>
                  </a:lnTo>
                  <a:lnTo>
                    <a:pt x="106" y="64"/>
                  </a:lnTo>
                  <a:lnTo>
                    <a:pt x="107" y="54"/>
                  </a:lnTo>
                  <a:lnTo>
                    <a:pt x="106" y="43"/>
                  </a:lnTo>
                  <a:lnTo>
                    <a:pt x="103" y="33"/>
                  </a:lnTo>
                  <a:lnTo>
                    <a:pt x="98" y="24"/>
                  </a:lnTo>
                  <a:lnTo>
                    <a:pt x="91" y="16"/>
                  </a:lnTo>
                  <a:lnTo>
                    <a:pt x="83" y="9"/>
                  </a:lnTo>
                  <a:lnTo>
                    <a:pt x="74" y="4"/>
                  </a:lnTo>
                  <a:lnTo>
                    <a:pt x="64" y="1"/>
                  </a:lnTo>
                  <a:lnTo>
                    <a:pt x="53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4"/>
                  </a:lnTo>
                  <a:lnTo>
                    <a:pt x="4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4"/>
                  </a:lnTo>
                  <a:lnTo>
                    <a:pt x="4" y="75"/>
                  </a:lnTo>
                  <a:lnTo>
                    <a:pt x="9" y="84"/>
                  </a:lnTo>
                  <a:lnTo>
                    <a:pt x="15" y="92"/>
                  </a:lnTo>
                  <a:lnTo>
                    <a:pt x="23" y="98"/>
                  </a:lnTo>
                  <a:lnTo>
                    <a:pt x="32" y="103"/>
                  </a:lnTo>
                  <a:lnTo>
                    <a:pt x="42" y="106"/>
                  </a:lnTo>
                  <a:lnTo>
                    <a:pt x="53" y="10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23" name="Freeform 55"/>
            <p:cNvSpPr>
              <a:spLocks/>
            </p:cNvSpPr>
            <p:nvPr/>
          </p:nvSpPr>
          <p:spPr bwMode="auto">
            <a:xfrm>
              <a:off x="1172" y="1310"/>
              <a:ext cx="152" cy="177"/>
            </a:xfrm>
            <a:custGeom>
              <a:avLst/>
              <a:gdLst/>
              <a:ahLst/>
              <a:cxnLst>
                <a:cxn ang="0">
                  <a:pos x="116" y="37"/>
                </a:cxn>
                <a:cxn ang="0">
                  <a:pos x="69" y="7"/>
                </a:cxn>
                <a:cxn ang="0">
                  <a:pos x="33" y="0"/>
                </a:cxn>
                <a:cxn ang="0">
                  <a:pos x="0" y="168"/>
                </a:cxn>
                <a:cxn ang="0">
                  <a:pos x="36" y="176"/>
                </a:cxn>
                <a:cxn ang="0">
                  <a:pos x="92" y="156"/>
                </a:cxn>
                <a:cxn ang="0">
                  <a:pos x="128" y="164"/>
                </a:cxn>
                <a:cxn ang="0">
                  <a:pos x="151" y="46"/>
                </a:cxn>
                <a:cxn ang="0">
                  <a:pos x="116" y="37"/>
                </a:cxn>
              </a:cxnLst>
              <a:rect l="0" t="0" r="r" b="b"/>
              <a:pathLst>
                <a:path w="152" h="177">
                  <a:moveTo>
                    <a:pt x="116" y="37"/>
                  </a:moveTo>
                  <a:lnTo>
                    <a:pt x="69" y="7"/>
                  </a:lnTo>
                  <a:lnTo>
                    <a:pt x="33" y="0"/>
                  </a:lnTo>
                  <a:lnTo>
                    <a:pt x="0" y="168"/>
                  </a:lnTo>
                  <a:lnTo>
                    <a:pt x="36" y="176"/>
                  </a:lnTo>
                  <a:lnTo>
                    <a:pt x="92" y="156"/>
                  </a:lnTo>
                  <a:lnTo>
                    <a:pt x="128" y="164"/>
                  </a:lnTo>
                  <a:lnTo>
                    <a:pt x="151" y="46"/>
                  </a:lnTo>
                  <a:lnTo>
                    <a:pt x="116" y="3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24" name="Freeform 56"/>
            <p:cNvSpPr>
              <a:spLocks/>
            </p:cNvSpPr>
            <p:nvPr/>
          </p:nvSpPr>
          <p:spPr bwMode="auto">
            <a:xfrm>
              <a:off x="1300" y="1341"/>
              <a:ext cx="57" cy="134"/>
            </a:xfrm>
            <a:custGeom>
              <a:avLst/>
              <a:gdLst/>
              <a:ahLst/>
              <a:cxnLst>
                <a:cxn ang="0">
                  <a:pos x="23" y="15"/>
                </a:cxn>
                <a:cxn ang="0">
                  <a:pos x="0" y="133"/>
                </a:cxn>
                <a:cxn ang="0">
                  <a:pos x="38" y="103"/>
                </a:cxn>
                <a:cxn ang="0">
                  <a:pos x="56" y="0"/>
                </a:cxn>
                <a:cxn ang="0">
                  <a:pos x="23" y="15"/>
                </a:cxn>
              </a:cxnLst>
              <a:rect l="0" t="0" r="r" b="b"/>
              <a:pathLst>
                <a:path w="57" h="134">
                  <a:moveTo>
                    <a:pt x="23" y="15"/>
                  </a:moveTo>
                  <a:lnTo>
                    <a:pt x="0" y="133"/>
                  </a:lnTo>
                  <a:lnTo>
                    <a:pt x="38" y="103"/>
                  </a:lnTo>
                  <a:lnTo>
                    <a:pt x="56" y="0"/>
                  </a:lnTo>
                  <a:lnTo>
                    <a:pt x="23" y="15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25" name="Freeform 57"/>
            <p:cNvSpPr>
              <a:spLocks/>
            </p:cNvSpPr>
            <p:nvPr/>
          </p:nvSpPr>
          <p:spPr bwMode="auto">
            <a:xfrm>
              <a:off x="1266" y="1356"/>
              <a:ext cx="50" cy="113"/>
            </a:xfrm>
            <a:custGeom>
              <a:avLst/>
              <a:gdLst/>
              <a:ahLst/>
              <a:cxnLst>
                <a:cxn ang="0">
                  <a:pos x="49" y="5"/>
                </a:cxn>
                <a:cxn ang="0">
                  <a:pos x="22" y="0"/>
                </a:cxn>
                <a:cxn ang="0">
                  <a:pos x="0" y="105"/>
                </a:cxn>
                <a:cxn ang="0">
                  <a:pos x="29" y="112"/>
                </a:cxn>
                <a:cxn ang="0">
                  <a:pos x="49" y="5"/>
                </a:cxn>
              </a:cxnLst>
              <a:rect l="0" t="0" r="r" b="b"/>
              <a:pathLst>
                <a:path w="50" h="113">
                  <a:moveTo>
                    <a:pt x="49" y="5"/>
                  </a:moveTo>
                  <a:lnTo>
                    <a:pt x="22" y="0"/>
                  </a:lnTo>
                  <a:lnTo>
                    <a:pt x="0" y="105"/>
                  </a:lnTo>
                  <a:lnTo>
                    <a:pt x="29" y="112"/>
                  </a:lnTo>
                  <a:lnTo>
                    <a:pt x="49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26" name="Freeform 58"/>
            <p:cNvSpPr>
              <a:spLocks/>
            </p:cNvSpPr>
            <p:nvPr/>
          </p:nvSpPr>
          <p:spPr bwMode="auto">
            <a:xfrm>
              <a:off x="1209" y="1327"/>
              <a:ext cx="72" cy="151"/>
            </a:xfrm>
            <a:custGeom>
              <a:avLst/>
              <a:gdLst/>
              <a:ahLst/>
              <a:cxnLst>
                <a:cxn ang="0">
                  <a:pos x="71" y="25"/>
                </a:cxn>
                <a:cxn ang="0">
                  <a:pos x="32" y="0"/>
                </a:cxn>
                <a:cxn ang="0">
                  <a:pos x="0" y="150"/>
                </a:cxn>
                <a:cxn ang="0">
                  <a:pos x="50" y="134"/>
                </a:cxn>
                <a:cxn ang="0">
                  <a:pos x="71" y="25"/>
                </a:cxn>
              </a:cxnLst>
              <a:rect l="0" t="0" r="r" b="b"/>
              <a:pathLst>
                <a:path w="72" h="151">
                  <a:moveTo>
                    <a:pt x="71" y="25"/>
                  </a:moveTo>
                  <a:lnTo>
                    <a:pt x="32" y="0"/>
                  </a:lnTo>
                  <a:lnTo>
                    <a:pt x="0" y="150"/>
                  </a:lnTo>
                  <a:lnTo>
                    <a:pt x="50" y="134"/>
                  </a:lnTo>
                  <a:lnTo>
                    <a:pt x="71" y="2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27" name="Freeform 59"/>
            <p:cNvSpPr>
              <a:spLocks/>
            </p:cNvSpPr>
            <p:nvPr/>
          </p:nvSpPr>
          <p:spPr bwMode="auto">
            <a:xfrm>
              <a:off x="1178" y="1318"/>
              <a:ext cx="57" cy="159"/>
            </a:xfrm>
            <a:custGeom>
              <a:avLst/>
              <a:gdLst/>
              <a:ahLst/>
              <a:cxnLst>
                <a:cxn ang="0">
                  <a:pos x="56" y="5"/>
                </a:cxn>
                <a:cxn ang="0">
                  <a:pos x="30" y="0"/>
                </a:cxn>
                <a:cxn ang="0">
                  <a:pos x="0" y="154"/>
                </a:cxn>
                <a:cxn ang="0">
                  <a:pos x="24" y="158"/>
                </a:cxn>
                <a:cxn ang="0">
                  <a:pos x="56" y="5"/>
                </a:cxn>
              </a:cxnLst>
              <a:rect l="0" t="0" r="r" b="b"/>
              <a:pathLst>
                <a:path w="57" h="159">
                  <a:moveTo>
                    <a:pt x="56" y="5"/>
                  </a:moveTo>
                  <a:lnTo>
                    <a:pt x="30" y="0"/>
                  </a:lnTo>
                  <a:lnTo>
                    <a:pt x="0" y="154"/>
                  </a:lnTo>
                  <a:lnTo>
                    <a:pt x="24" y="158"/>
                  </a:lnTo>
                  <a:lnTo>
                    <a:pt x="56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28" name="Freeform 60"/>
            <p:cNvSpPr>
              <a:spLocks/>
            </p:cNvSpPr>
            <p:nvPr/>
          </p:nvSpPr>
          <p:spPr bwMode="auto">
            <a:xfrm>
              <a:off x="1205" y="1290"/>
              <a:ext cx="152" cy="6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9" y="0"/>
                </a:cxn>
                <a:cxn ang="0">
                  <a:pos x="70" y="7"/>
                </a:cxn>
                <a:cxn ang="0">
                  <a:pos x="108" y="39"/>
                </a:cxn>
                <a:cxn ang="0">
                  <a:pos x="151" y="51"/>
                </a:cxn>
                <a:cxn ang="0">
                  <a:pos x="118" y="64"/>
                </a:cxn>
                <a:cxn ang="0">
                  <a:pos x="83" y="57"/>
                </a:cxn>
                <a:cxn ang="0">
                  <a:pos x="37" y="27"/>
                </a:cxn>
                <a:cxn ang="0">
                  <a:pos x="0" y="20"/>
                </a:cxn>
              </a:cxnLst>
              <a:rect l="0" t="0" r="r" b="b"/>
              <a:pathLst>
                <a:path w="152" h="65">
                  <a:moveTo>
                    <a:pt x="0" y="20"/>
                  </a:moveTo>
                  <a:lnTo>
                    <a:pt x="39" y="0"/>
                  </a:lnTo>
                  <a:lnTo>
                    <a:pt x="70" y="7"/>
                  </a:lnTo>
                  <a:lnTo>
                    <a:pt x="108" y="39"/>
                  </a:lnTo>
                  <a:lnTo>
                    <a:pt x="151" y="51"/>
                  </a:lnTo>
                  <a:lnTo>
                    <a:pt x="118" y="64"/>
                  </a:lnTo>
                  <a:lnTo>
                    <a:pt x="83" y="57"/>
                  </a:lnTo>
                  <a:lnTo>
                    <a:pt x="37" y="27"/>
                  </a:lnTo>
                  <a:lnTo>
                    <a:pt x="0" y="2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29" name="Freeform 61"/>
            <p:cNvSpPr>
              <a:spLocks/>
            </p:cNvSpPr>
            <p:nvPr/>
          </p:nvSpPr>
          <p:spPr bwMode="auto">
            <a:xfrm>
              <a:off x="1015" y="1354"/>
              <a:ext cx="148" cy="118"/>
            </a:xfrm>
            <a:custGeom>
              <a:avLst/>
              <a:gdLst/>
              <a:ahLst/>
              <a:cxnLst>
                <a:cxn ang="0">
                  <a:pos x="30" y="13"/>
                </a:cxn>
                <a:cxn ang="0">
                  <a:pos x="32" y="21"/>
                </a:cxn>
                <a:cxn ang="0">
                  <a:pos x="36" y="32"/>
                </a:cxn>
                <a:cxn ang="0">
                  <a:pos x="39" y="44"/>
                </a:cxn>
                <a:cxn ang="0">
                  <a:pos x="41" y="54"/>
                </a:cxn>
                <a:cxn ang="0">
                  <a:pos x="45" y="67"/>
                </a:cxn>
                <a:cxn ang="0">
                  <a:pos x="50" y="80"/>
                </a:cxn>
                <a:cxn ang="0">
                  <a:pos x="56" y="89"/>
                </a:cxn>
                <a:cxn ang="0">
                  <a:pos x="61" y="92"/>
                </a:cxn>
                <a:cxn ang="0">
                  <a:pos x="75" y="94"/>
                </a:cxn>
                <a:cxn ang="0">
                  <a:pos x="92" y="96"/>
                </a:cxn>
                <a:cxn ang="0">
                  <a:pos x="105" y="98"/>
                </a:cxn>
                <a:cxn ang="0">
                  <a:pos x="109" y="97"/>
                </a:cxn>
                <a:cxn ang="0">
                  <a:pos x="113" y="96"/>
                </a:cxn>
                <a:cxn ang="0">
                  <a:pos x="119" y="94"/>
                </a:cxn>
                <a:cxn ang="0">
                  <a:pos x="124" y="94"/>
                </a:cxn>
                <a:cxn ang="0">
                  <a:pos x="129" y="96"/>
                </a:cxn>
                <a:cxn ang="0">
                  <a:pos x="136" y="99"/>
                </a:cxn>
                <a:cxn ang="0">
                  <a:pos x="143" y="102"/>
                </a:cxn>
                <a:cxn ang="0">
                  <a:pos x="147" y="106"/>
                </a:cxn>
                <a:cxn ang="0">
                  <a:pos x="145" y="109"/>
                </a:cxn>
                <a:cxn ang="0">
                  <a:pos x="139" y="113"/>
                </a:cxn>
                <a:cxn ang="0">
                  <a:pos x="130" y="115"/>
                </a:cxn>
                <a:cxn ang="0">
                  <a:pos x="121" y="115"/>
                </a:cxn>
                <a:cxn ang="0">
                  <a:pos x="114" y="115"/>
                </a:cxn>
                <a:cxn ang="0">
                  <a:pos x="110" y="114"/>
                </a:cxn>
                <a:cxn ang="0">
                  <a:pos x="107" y="114"/>
                </a:cxn>
                <a:cxn ang="0">
                  <a:pos x="105" y="115"/>
                </a:cxn>
                <a:cxn ang="0">
                  <a:pos x="95" y="116"/>
                </a:cxn>
                <a:cxn ang="0">
                  <a:pos x="73" y="117"/>
                </a:cxn>
                <a:cxn ang="0">
                  <a:pos x="50" y="115"/>
                </a:cxn>
                <a:cxn ang="0">
                  <a:pos x="37" y="112"/>
                </a:cxn>
                <a:cxn ang="0">
                  <a:pos x="32" y="106"/>
                </a:cxn>
                <a:cxn ang="0">
                  <a:pos x="31" y="100"/>
                </a:cxn>
                <a:cxn ang="0">
                  <a:pos x="29" y="92"/>
                </a:cxn>
                <a:cxn ang="0">
                  <a:pos x="27" y="80"/>
                </a:cxn>
                <a:cxn ang="0">
                  <a:pos x="20" y="62"/>
                </a:cxn>
                <a:cxn ang="0">
                  <a:pos x="11" y="41"/>
                </a:cxn>
                <a:cxn ang="0">
                  <a:pos x="3" y="22"/>
                </a:cxn>
                <a:cxn ang="0">
                  <a:pos x="0" y="10"/>
                </a:cxn>
                <a:cxn ang="0">
                  <a:pos x="3" y="6"/>
                </a:cxn>
                <a:cxn ang="0">
                  <a:pos x="6" y="3"/>
                </a:cxn>
                <a:cxn ang="0">
                  <a:pos x="10" y="2"/>
                </a:cxn>
                <a:cxn ang="0">
                  <a:pos x="13" y="0"/>
                </a:cxn>
              </a:cxnLst>
              <a:rect l="0" t="0" r="r" b="b"/>
              <a:pathLst>
                <a:path w="148" h="118">
                  <a:moveTo>
                    <a:pt x="29" y="11"/>
                  </a:moveTo>
                  <a:lnTo>
                    <a:pt x="30" y="13"/>
                  </a:lnTo>
                  <a:lnTo>
                    <a:pt x="31" y="16"/>
                  </a:lnTo>
                  <a:lnTo>
                    <a:pt x="32" y="21"/>
                  </a:lnTo>
                  <a:lnTo>
                    <a:pt x="34" y="26"/>
                  </a:lnTo>
                  <a:lnTo>
                    <a:pt x="36" y="32"/>
                  </a:lnTo>
                  <a:lnTo>
                    <a:pt x="38" y="39"/>
                  </a:lnTo>
                  <a:lnTo>
                    <a:pt x="39" y="44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60"/>
                  </a:lnTo>
                  <a:lnTo>
                    <a:pt x="45" y="67"/>
                  </a:lnTo>
                  <a:lnTo>
                    <a:pt x="47" y="73"/>
                  </a:lnTo>
                  <a:lnTo>
                    <a:pt x="50" y="80"/>
                  </a:lnTo>
                  <a:lnTo>
                    <a:pt x="53" y="85"/>
                  </a:lnTo>
                  <a:lnTo>
                    <a:pt x="56" y="89"/>
                  </a:lnTo>
                  <a:lnTo>
                    <a:pt x="58" y="91"/>
                  </a:lnTo>
                  <a:lnTo>
                    <a:pt x="61" y="92"/>
                  </a:lnTo>
                  <a:lnTo>
                    <a:pt x="67" y="93"/>
                  </a:lnTo>
                  <a:lnTo>
                    <a:pt x="75" y="94"/>
                  </a:lnTo>
                  <a:lnTo>
                    <a:pt x="84" y="95"/>
                  </a:lnTo>
                  <a:lnTo>
                    <a:pt x="92" y="96"/>
                  </a:lnTo>
                  <a:lnTo>
                    <a:pt x="100" y="97"/>
                  </a:lnTo>
                  <a:lnTo>
                    <a:pt x="105" y="98"/>
                  </a:lnTo>
                  <a:lnTo>
                    <a:pt x="107" y="98"/>
                  </a:lnTo>
                  <a:lnTo>
                    <a:pt x="109" y="97"/>
                  </a:lnTo>
                  <a:lnTo>
                    <a:pt x="111" y="97"/>
                  </a:lnTo>
                  <a:lnTo>
                    <a:pt x="113" y="96"/>
                  </a:lnTo>
                  <a:lnTo>
                    <a:pt x="116" y="95"/>
                  </a:lnTo>
                  <a:lnTo>
                    <a:pt x="119" y="94"/>
                  </a:lnTo>
                  <a:lnTo>
                    <a:pt x="121" y="94"/>
                  </a:lnTo>
                  <a:lnTo>
                    <a:pt x="124" y="94"/>
                  </a:lnTo>
                  <a:lnTo>
                    <a:pt x="126" y="95"/>
                  </a:lnTo>
                  <a:lnTo>
                    <a:pt x="129" y="96"/>
                  </a:lnTo>
                  <a:lnTo>
                    <a:pt x="133" y="97"/>
                  </a:lnTo>
                  <a:lnTo>
                    <a:pt x="136" y="99"/>
                  </a:lnTo>
                  <a:lnTo>
                    <a:pt x="140" y="100"/>
                  </a:lnTo>
                  <a:lnTo>
                    <a:pt x="143" y="102"/>
                  </a:lnTo>
                  <a:lnTo>
                    <a:pt x="145" y="104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5" y="109"/>
                  </a:lnTo>
                  <a:lnTo>
                    <a:pt x="143" y="111"/>
                  </a:lnTo>
                  <a:lnTo>
                    <a:pt x="139" y="113"/>
                  </a:lnTo>
                  <a:lnTo>
                    <a:pt x="135" y="114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1" y="115"/>
                  </a:lnTo>
                  <a:lnTo>
                    <a:pt x="117" y="115"/>
                  </a:lnTo>
                  <a:lnTo>
                    <a:pt x="114" y="115"/>
                  </a:lnTo>
                  <a:lnTo>
                    <a:pt x="112" y="114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7" y="114"/>
                  </a:lnTo>
                  <a:lnTo>
                    <a:pt x="106" y="114"/>
                  </a:lnTo>
                  <a:lnTo>
                    <a:pt x="105" y="115"/>
                  </a:lnTo>
                  <a:lnTo>
                    <a:pt x="102" y="116"/>
                  </a:lnTo>
                  <a:lnTo>
                    <a:pt x="95" y="116"/>
                  </a:lnTo>
                  <a:lnTo>
                    <a:pt x="84" y="117"/>
                  </a:lnTo>
                  <a:lnTo>
                    <a:pt x="73" y="117"/>
                  </a:lnTo>
                  <a:lnTo>
                    <a:pt x="61" y="116"/>
                  </a:lnTo>
                  <a:lnTo>
                    <a:pt x="50" y="115"/>
                  </a:lnTo>
                  <a:lnTo>
                    <a:pt x="42" y="114"/>
                  </a:lnTo>
                  <a:lnTo>
                    <a:pt x="37" y="112"/>
                  </a:lnTo>
                  <a:lnTo>
                    <a:pt x="34" y="109"/>
                  </a:lnTo>
                  <a:lnTo>
                    <a:pt x="32" y="106"/>
                  </a:lnTo>
                  <a:lnTo>
                    <a:pt x="31" y="103"/>
                  </a:lnTo>
                  <a:lnTo>
                    <a:pt x="31" y="100"/>
                  </a:lnTo>
                  <a:lnTo>
                    <a:pt x="30" y="96"/>
                  </a:lnTo>
                  <a:lnTo>
                    <a:pt x="29" y="92"/>
                  </a:lnTo>
                  <a:lnTo>
                    <a:pt x="28" y="86"/>
                  </a:lnTo>
                  <a:lnTo>
                    <a:pt x="27" y="80"/>
                  </a:lnTo>
                  <a:lnTo>
                    <a:pt x="24" y="72"/>
                  </a:lnTo>
                  <a:lnTo>
                    <a:pt x="20" y="62"/>
                  </a:lnTo>
                  <a:lnTo>
                    <a:pt x="15" y="52"/>
                  </a:lnTo>
                  <a:lnTo>
                    <a:pt x="11" y="41"/>
                  </a:lnTo>
                  <a:lnTo>
                    <a:pt x="6" y="31"/>
                  </a:lnTo>
                  <a:lnTo>
                    <a:pt x="3" y="22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29" y="1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30" name="Freeform 62"/>
            <p:cNvSpPr>
              <a:spLocks/>
            </p:cNvSpPr>
            <p:nvPr/>
          </p:nvSpPr>
          <p:spPr bwMode="auto">
            <a:xfrm>
              <a:off x="922" y="1355"/>
              <a:ext cx="225" cy="153"/>
            </a:xfrm>
            <a:custGeom>
              <a:avLst/>
              <a:gdLst/>
              <a:ahLst/>
              <a:cxnLst>
                <a:cxn ang="0">
                  <a:pos x="41" y="14"/>
                </a:cxn>
                <a:cxn ang="0">
                  <a:pos x="47" y="26"/>
                </a:cxn>
                <a:cxn ang="0">
                  <a:pos x="56" y="43"/>
                </a:cxn>
                <a:cxn ang="0">
                  <a:pos x="63" y="60"/>
                </a:cxn>
                <a:cxn ang="0">
                  <a:pos x="68" y="73"/>
                </a:cxn>
                <a:cxn ang="0">
                  <a:pos x="73" y="86"/>
                </a:cxn>
                <a:cxn ang="0">
                  <a:pos x="79" y="99"/>
                </a:cxn>
                <a:cxn ang="0">
                  <a:pos x="85" y="107"/>
                </a:cxn>
                <a:cxn ang="0">
                  <a:pos x="93" y="109"/>
                </a:cxn>
                <a:cxn ang="0">
                  <a:pos x="119" y="112"/>
                </a:cxn>
                <a:cxn ang="0">
                  <a:pos x="152" y="116"/>
                </a:cxn>
                <a:cxn ang="0">
                  <a:pos x="175" y="118"/>
                </a:cxn>
                <a:cxn ang="0">
                  <a:pos x="180" y="118"/>
                </a:cxn>
                <a:cxn ang="0">
                  <a:pos x="184" y="116"/>
                </a:cxn>
                <a:cxn ang="0">
                  <a:pos x="189" y="115"/>
                </a:cxn>
                <a:cxn ang="0">
                  <a:pos x="195" y="116"/>
                </a:cxn>
                <a:cxn ang="0">
                  <a:pos x="202" y="118"/>
                </a:cxn>
                <a:cxn ang="0">
                  <a:pos x="211" y="121"/>
                </a:cxn>
                <a:cxn ang="0">
                  <a:pos x="219" y="125"/>
                </a:cxn>
                <a:cxn ang="0">
                  <a:pos x="223" y="130"/>
                </a:cxn>
                <a:cxn ang="0">
                  <a:pos x="222" y="134"/>
                </a:cxn>
                <a:cxn ang="0">
                  <a:pos x="216" y="138"/>
                </a:cxn>
                <a:cxn ang="0">
                  <a:pos x="207" y="139"/>
                </a:cxn>
                <a:cxn ang="0">
                  <a:pos x="195" y="139"/>
                </a:cxn>
                <a:cxn ang="0">
                  <a:pos x="186" y="138"/>
                </a:cxn>
                <a:cxn ang="0">
                  <a:pos x="180" y="136"/>
                </a:cxn>
                <a:cxn ang="0">
                  <a:pos x="176" y="136"/>
                </a:cxn>
                <a:cxn ang="0">
                  <a:pos x="174" y="137"/>
                </a:cxn>
                <a:cxn ang="0">
                  <a:pos x="161" y="141"/>
                </a:cxn>
                <a:cxn ang="0">
                  <a:pos x="135" y="147"/>
                </a:cxn>
                <a:cxn ang="0">
                  <a:pos x="108" y="152"/>
                </a:cxn>
                <a:cxn ang="0">
                  <a:pos x="90" y="151"/>
                </a:cxn>
                <a:cxn ang="0">
                  <a:pos x="78" y="143"/>
                </a:cxn>
                <a:cxn ang="0">
                  <a:pos x="63" y="131"/>
                </a:cxn>
                <a:cxn ang="0">
                  <a:pos x="47" y="116"/>
                </a:cxn>
                <a:cxn ang="0">
                  <a:pos x="35" y="99"/>
                </a:cxn>
                <a:cxn ang="0">
                  <a:pos x="24" y="78"/>
                </a:cxn>
                <a:cxn ang="0">
                  <a:pos x="13" y="53"/>
                </a:cxn>
                <a:cxn ang="0">
                  <a:pos x="4" y="31"/>
                </a:cxn>
                <a:cxn ang="0">
                  <a:pos x="0" y="17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8" y="3"/>
                </a:cxn>
                <a:cxn ang="0">
                  <a:pos x="13" y="0"/>
                </a:cxn>
              </a:cxnLst>
              <a:rect l="0" t="0" r="r" b="b"/>
              <a:pathLst>
                <a:path w="225" h="153">
                  <a:moveTo>
                    <a:pt x="40" y="13"/>
                  </a:moveTo>
                  <a:lnTo>
                    <a:pt x="41" y="14"/>
                  </a:lnTo>
                  <a:lnTo>
                    <a:pt x="43" y="19"/>
                  </a:lnTo>
                  <a:lnTo>
                    <a:pt x="47" y="26"/>
                  </a:lnTo>
                  <a:lnTo>
                    <a:pt x="51" y="34"/>
                  </a:lnTo>
                  <a:lnTo>
                    <a:pt x="56" y="43"/>
                  </a:lnTo>
                  <a:lnTo>
                    <a:pt x="60" y="52"/>
                  </a:lnTo>
                  <a:lnTo>
                    <a:pt x="63" y="60"/>
                  </a:lnTo>
                  <a:lnTo>
                    <a:pt x="66" y="67"/>
                  </a:lnTo>
                  <a:lnTo>
                    <a:pt x="68" y="73"/>
                  </a:lnTo>
                  <a:lnTo>
                    <a:pt x="70" y="79"/>
                  </a:lnTo>
                  <a:lnTo>
                    <a:pt x="73" y="86"/>
                  </a:lnTo>
                  <a:lnTo>
                    <a:pt x="76" y="93"/>
                  </a:lnTo>
                  <a:lnTo>
                    <a:pt x="79" y="99"/>
                  </a:lnTo>
                  <a:lnTo>
                    <a:pt x="82" y="104"/>
                  </a:lnTo>
                  <a:lnTo>
                    <a:pt x="85" y="107"/>
                  </a:lnTo>
                  <a:lnTo>
                    <a:pt x="88" y="109"/>
                  </a:lnTo>
                  <a:lnTo>
                    <a:pt x="93" y="109"/>
                  </a:lnTo>
                  <a:lnTo>
                    <a:pt x="105" y="111"/>
                  </a:lnTo>
                  <a:lnTo>
                    <a:pt x="119" y="112"/>
                  </a:lnTo>
                  <a:lnTo>
                    <a:pt x="136" y="114"/>
                  </a:lnTo>
                  <a:lnTo>
                    <a:pt x="152" y="116"/>
                  </a:lnTo>
                  <a:lnTo>
                    <a:pt x="166" y="117"/>
                  </a:lnTo>
                  <a:lnTo>
                    <a:pt x="175" y="118"/>
                  </a:lnTo>
                  <a:lnTo>
                    <a:pt x="179" y="118"/>
                  </a:lnTo>
                  <a:lnTo>
                    <a:pt x="180" y="118"/>
                  </a:lnTo>
                  <a:lnTo>
                    <a:pt x="182" y="117"/>
                  </a:lnTo>
                  <a:lnTo>
                    <a:pt x="184" y="116"/>
                  </a:lnTo>
                  <a:lnTo>
                    <a:pt x="187" y="116"/>
                  </a:lnTo>
                  <a:lnTo>
                    <a:pt x="189" y="115"/>
                  </a:lnTo>
                  <a:lnTo>
                    <a:pt x="192" y="115"/>
                  </a:lnTo>
                  <a:lnTo>
                    <a:pt x="195" y="116"/>
                  </a:lnTo>
                  <a:lnTo>
                    <a:pt x="198" y="117"/>
                  </a:lnTo>
                  <a:lnTo>
                    <a:pt x="202" y="118"/>
                  </a:lnTo>
                  <a:lnTo>
                    <a:pt x="206" y="119"/>
                  </a:lnTo>
                  <a:lnTo>
                    <a:pt x="211" y="121"/>
                  </a:lnTo>
                  <a:lnTo>
                    <a:pt x="215" y="123"/>
                  </a:lnTo>
                  <a:lnTo>
                    <a:pt x="219" y="125"/>
                  </a:lnTo>
                  <a:lnTo>
                    <a:pt x="222" y="128"/>
                  </a:lnTo>
                  <a:lnTo>
                    <a:pt x="223" y="130"/>
                  </a:lnTo>
                  <a:lnTo>
                    <a:pt x="224" y="132"/>
                  </a:lnTo>
                  <a:lnTo>
                    <a:pt x="222" y="134"/>
                  </a:lnTo>
                  <a:lnTo>
                    <a:pt x="220" y="136"/>
                  </a:lnTo>
                  <a:lnTo>
                    <a:pt x="216" y="138"/>
                  </a:lnTo>
                  <a:lnTo>
                    <a:pt x="212" y="139"/>
                  </a:lnTo>
                  <a:lnTo>
                    <a:pt x="207" y="139"/>
                  </a:lnTo>
                  <a:lnTo>
                    <a:pt x="201" y="140"/>
                  </a:lnTo>
                  <a:lnTo>
                    <a:pt x="195" y="139"/>
                  </a:lnTo>
                  <a:lnTo>
                    <a:pt x="190" y="138"/>
                  </a:lnTo>
                  <a:lnTo>
                    <a:pt x="186" y="138"/>
                  </a:lnTo>
                  <a:lnTo>
                    <a:pt x="183" y="137"/>
                  </a:lnTo>
                  <a:lnTo>
                    <a:pt x="180" y="136"/>
                  </a:lnTo>
                  <a:lnTo>
                    <a:pt x="178" y="136"/>
                  </a:lnTo>
                  <a:lnTo>
                    <a:pt x="176" y="136"/>
                  </a:lnTo>
                  <a:lnTo>
                    <a:pt x="175" y="136"/>
                  </a:lnTo>
                  <a:lnTo>
                    <a:pt x="174" y="137"/>
                  </a:lnTo>
                  <a:lnTo>
                    <a:pt x="169" y="139"/>
                  </a:lnTo>
                  <a:lnTo>
                    <a:pt x="161" y="141"/>
                  </a:lnTo>
                  <a:lnTo>
                    <a:pt x="149" y="144"/>
                  </a:lnTo>
                  <a:lnTo>
                    <a:pt x="135" y="147"/>
                  </a:lnTo>
                  <a:lnTo>
                    <a:pt x="121" y="150"/>
                  </a:lnTo>
                  <a:lnTo>
                    <a:pt x="108" y="152"/>
                  </a:lnTo>
                  <a:lnTo>
                    <a:pt x="97" y="152"/>
                  </a:lnTo>
                  <a:lnTo>
                    <a:pt x="90" y="151"/>
                  </a:lnTo>
                  <a:lnTo>
                    <a:pt x="85" y="148"/>
                  </a:lnTo>
                  <a:lnTo>
                    <a:pt x="78" y="143"/>
                  </a:lnTo>
                  <a:lnTo>
                    <a:pt x="71" y="138"/>
                  </a:lnTo>
                  <a:lnTo>
                    <a:pt x="63" y="131"/>
                  </a:lnTo>
                  <a:lnTo>
                    <a:pt x="55" y="124"/>
                  </a:lnTo>
                  <a:lnTo>
                    <a:pt x="47" y="116"/>
                  </a:lnTo>
                  <a:lnTo>
                    <a:pt x="41" y="107"/>
                  </a:lnTo>
                  <a:lnTo>
                    <a:pt x="35" y="99"/>
                  </a:lnTo>
                  <a:lnTo>
                    <a:pt x="30" y="89"/>
                  </a:lnTo>
                  <a:lnTo>
                    <a:pt x="24" y="78"/>
                  </a:lnTo>
                  <a:lnTo>
                    <a:pt x="18" y="66"/>
                  </a:lnTo>
                  <a:lnTo>
                    <a:pt x="13" y="53"/>
                  </a:lnTo>
                  <a:lnTo>
                    <a:pt x="8" y="42"/>
                  </a:lnTo>
                  <a:lnTo>
                    <a:pt x="4" y="31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40" y="13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31" name="Freeform 63"/>
            <p:cNvSpPr>
              <a:spLocks/>
            </p:cNvSpPr>
            <p:nvPr/>
          </p:nvSpPr>
          <p:spPr bwMode="auto">
            <a:xfrm>
              <a:off x="1015" y="1356"/>
              <a:ext cx="151" cy="111"/>
            </a:xfrm>
            <a:custGeom>
              <a:avLst/>
              <a:gdLst/>
              <a:ahLst/>
              <a:cxnLst>
                <a:cxn ang="0">
                  <a:pos x="33" y="9"/>
                </a:cxn>
                <a:cxn ang="0">
                  <a:pos x="36" y="16"/>
                </a:cxn>
                <a:cxn ang="0">
                  <a:pos x="40" y="27"/>
                </a:cxn>
                <a:cxn ang="0">
                  <a:pos x="43" y="38"/>
                </a:cxn>
                <a:cxn ang="0">
                  <a:pos x="44" y="48"/>
                </a:cxn>
                <a:cxn ang="0">
                  <a:pos x="48" y="60"/>
                </a:cxn>
                <a:cxn ang="0">
                  <a:pos x="54" y="73"/>
                </a:cxn>
                <a:cxn ang="0">
                  <a:pos x="59" y="82"/>
                </a:cxn>
                <a:cxn ang="0">
                  <a:pos x="65" y="85"/>
                </a:cxn>
                <a:cxn ang="0">
                  <a:pos x="79" y="87"/>
                </a:cxn>
                <a:cxn ang="0">
                  <a:pos x="96" y="90"/>
                </a:cxn>
                <a:cxn ang="0">
                  <a:pos x="108" y="91"/>
                </a:cxn>
                <a:cxn ang="0">
                  <a:pos x="111" y="91"/>
                </a:cxn>
                <a:cxn ang="0">
                  <a:pos x="114" y="90"/>
                </a:cxn>
                <a:cxn ang="0">
                  <a:pos x="120" y="88"/>
                </a:cxn>
                <a:cxn ang="0">
                  <a:pos x="125" y="87"/>
                </a:cxn>
                <a:cxn ang="0">
                  <a:pos x="130" y="88"/>
                </a:cxn>
                <a:cxn ang="0">
                  <a:pos x="136" y="90"/>
                </a:cxn>
                <a:cxn ang="0">
                  <a:pos x="143" y="94"/>
                </a:cxn>
                <a:cxn ang="0">
                  <a:pos x="149" y="98"/>
                </a:cxn>
                <a:cxn ang="0">
                  <a:pos x="150" y="101"/>
                </a:cxn>
                <a:cxn ang="0">
                  <a:pos x="146" y="104"/>
                </a:cxn>
                <a:cxn ang="0">
                  <a:pos x="138" y="107"/>
                </a:cxn>
                <a:cxn ang="0">
                  <a:pos x="129" y="109"/>
                </a:cxn>
                <a:cxn ang="0">
                  <a:pos x="121" y="108"/>
                </a:cxn>
                <a:cxn ang="0">
                  <a:pos x="115" y="108"/>
                </a:cxn>
                <a:cxn ang="0">
                  <a:pos x="112" y="107"/>
                </a:cxn>
                <a:cxn ang="0">
                  <a:pos x="110" y="108"/>
                </a:cxn>
                <a:cxn ang="0">
                  <a:pos x="105" y="109"/>
                </a:cxn>
                <a:cxn ang="0">
                  <a:pos x="88" y="110"/>
                </a:cxn>
                <a:cxn ang="0">
                  <a:pos x="65" y="110"/>
                </a:cxn>
                <a:cxn ang="0">
                  <a:pos x="45" y="107"/>
                </a:cxn>
                <a:cxn ang="0">
                  <a:pos x="37" y="102"/>
                </a:cxn>
                <a:cxn ang="0">
                  <a:pos x="28" y="93"/>
                </a:cxn>
                <a:cxn ang="0">
                  <a:pos x="17" y="82"/>
                </a:cxn>
                <a:cxn ang="0">
                  <a:pos x="9" y="68"/>
                </a:cxn>
                <a:cxn ang="0">
                  <a:pos x="5" y="54"/>
                </a:cxn>
                <a:cxn ang="0">
                  <a:pos x="2" y="37"/>
                </a:cxn>
                <a:cxn ang="0">
                  <a:pos x="0" y="20"/>
                </a:cxn>
                <a:cxn ang="0">
                  <a:pos x="0" y="7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10" y="3"/>
                </a:cxn>
                <a:cxn ang="0">
                  <a:pos x="32" y="7"/>
                </a:cxn>
              </a:cxnLst>
              <a:rect l="0" t="0" r="r" b="b"/>
              <a:pathLst>
                <a:path w="151" h="111">
                  <a:moveTo>
                    <a:pt x="32" y="7"/>
                  </a:moveTo>
                  <a:lnTo>
                    <a:pt x="33" y="9"/>
                  </a:lnTo>
                  <a:lnTo>
                    <a:pt x="34" y="11"/>
                  </a:lnTo>
                  <a:lnTo>
                    <a:pt x="36" y="16"/>
                  </a:lnTo>
                  <a:lnTo>
                    <a:pt x="38" y="21"/>
                  </a:lnTo>
                  <a:lnTo>
                    <a:pt x="40" y="27"/>
                  </a:lnTo>
                  <a:lnTo>
                    <a:pt x="42" y="33"/>
                  </a:lnTo>
                  <a:lnTo>
                    <a:pt x="43" y="38"/>
                  </a:lnTo>
                  <a:lnTo>
                    <a:pt x="44" y="43"/>
                  </a:lnTo>
                  <a:lnTo>
                    <a:pt x="44" y="48"/>
                  </a:lnTo>
                  <a:lnTo>
                    <a:pt x="46" y="53"/>
                  </a:lnTo>
                  <a:lnTo>
                    <a:pt x="48" y="60"/>
                  </a:lnTo>
                  <a:lnTo>
                    <a:pt x="51" y="67"/>
                  </a:lnTo>
                  <a:lnTo>
                    <a:pt x="54" y="73"/>
                  </a:lnTo>
                  <a:lnTo>
                    <a:pt x="57" y="78"/>
                  </a:lnTo>
                  <a:lnTo>
                    <a:pt x="59" y="82"/>
                  </a:lnTo>
                  <a:lnTo>
                    <a:pt x="61" y="84"/>
                  </a:lnTo>
                  <a:lnTo>
                    <a:pt x="65" y="85"/>
                  </a:lnTo>
                  <a:lnTo>
                    <a:pt x="71" y="86"/>
                  </a:lnTo>
                  <a:lnTo>
                    <a:pt x="79" y="87"/>
                  </a:lnTo>
                  <a:lnTo>
                    <a:pt x="88" y="89"/>
                  </a:lnTo>
                  <a:lnTo>
                    <a:pt x="96" y="90"/>
                  </a:lnTo>
                  <a:lnTo>
                    <a:pt x="103" y="91"/>
                  </a:lnTo>
                  <a:lnTo>
                    <a:pt x="108" y="91"/>
                  </a:lnTo>
                  <a:lnTo>
                    <a:pt x="110" y="91"/>
                  </a:lnTo>
                  <a:lnTo>
                    <a:pt x="111" y="91"/>
                  </a:lnTo>
                  <a:lnTo>
                    <a:pt x="112" y="91"/>
                  </a:lnTo>
                  <a:lnTo>
                    <a:pt x="114" y="90"/>
                  </a:lnTo>
                  <a:lnTo>
                    <a:pt x="117" y="89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5" y="87"/>
                  </a:lnTo>
                  <a:lnTo>
                    <a:pt x="127" y="88"/>
                  </a:lnTo>
                  <a:lnTo>
                    <a:pt x="130" y="88"/>
                  </a:lnTo>
                  <a:lnTo>
                    <a:pt x="133" y="89"/>
                  </a:lnTo>
                  <a:lnTo>
                    <a:pt x="136" y="90"/>
                  </a:lnTo>
                  <a:lnTo>
                    <a:pt x="140" y="92"/>
                  </a:lnTo>
                  <a:lnTo>
                    <a:pt x="143" y="94"/>
                  </a:lnTo>
                  <a:lnTo>
                    <a:pt x="146" y="96"/>
                  </a:lnTo>
                  <a:lnTo>
                    <a:pt x="149" y="98"/>
                  </a:lnTo>
                  <a:lnTo>
                    <a:pt x="150" y="100"/>
                  </a:lnTo>
                  <a:lnTo>
                    <a:pt x="150" y="101"/>
                  </a:lnTo>
                  <a:lnTo>
                    <a:pt x="149" y="103"/>
                  </a:lnTo>
                  <a:lnTo>
                    <a:pt x="146" y="104"/>
                  </a:lnTo>
                  <a:lnTo>
                    <a:pt x="143" y="106"/>
                  </a:lnTo>
                  <a:lnTo>
                    <a:pt x="138" y="107"/>
                  </a:lnTo>
                  <a:lnTo>
                    <a:pt x="134" y="108"/>
                  </a:lnTo>
                  <a:lnTo>
                    <a:pt x="129" y="109"/>
                  </a:lnTo>
                  <a:lnTo>
                    <a:pt x="125" y="109"/>
                  </a:lnTo>
                  <a:lnTo>
                    <a:pt x="121" y="108"/>
                  </a:lnTo>
                  <a:lnTo>
                    <a:pt x="118" y="108"/>
                  </a:lnTo>
                  <a:lnTo>
                    <a:pt x="115" y="108"/>
                  </a:lnTo>
                  <a:lnTo>
                    <a:pt x="113" y="108"/>
                  </a:lnTo>
                  <a:lnTo>
                    <a:pt x="112" y="107"/>
                  </a:lnTo>
                  <a:lnTo>
                    <a:pt x="111" y="108"/>
                  </a:lnTo>
                  <a:lnTo>
                    <a:pt x="110" y="108"/>
                  </a:lnTo>
                  <a:lnTo>
                    <a:pt x="109" y="108"/>
                  </a:lnTo>
                  <a:lnTo>
                    <a:pt x="105" y="109"/>
                  </a:lnTo>
                  <a:lnTo>
                    <a:pt x="98" y="110"/>
                  </a:lnTo>
                  <a:lnTo>
                    <a:pt x="88" y="110"/>
                  </a:lnTo>
                  <a:lnTo>
                    <a:pt x="77" y="110"/>
                  </a:lnTo>
                  <a:lnTo>
                    <a:pt x="65" y="110"/>
                  </a:lnTo>
                  <a:lnTo>
                    <a:pt x="54" y="109"/>
                  </a:lnTo>
                  <a:lnTo>
                    <a:pt x="45" y="107"/>
                  </a:lnTo>
                  <a:lnTo>
                    <a:pt x="40" y="105"/>
                  </a:lnTo>
                  <a:lnTo>
                    <a:pt x="37" y="102"/>
                  </a:lnTo>
                  <a:lnTo>
                    <a:pt x="32" y="98"/>
                  </a:lnTo>
                  <a:lnTo>
                    <a:pt x="28" y="93"/>
                  </a:lnTo>
                  <a:lnTo>
                    <a:pt x="22" y="88"/>
                  </a:lnTo>
                  <a:lnTo>
                    <a:pt x="17" y="82"/>
                  </a:lnTo>
                  <a:lnTo>
                    <a:pt x="13" y="75"/>
                  </a:lnTo>
                  <a:lnTo>
                    <a:pt x="9" y="68"/>
                  </a:lnTo>
                  <a:lnTo>
                    <a:pt x="7" y="61"/>
                  </a:lnTo>
                  <a:lnTo>
                    <a:pt x="5" y="54"/>
                  </a:lnTo>
                  <a:lnTo>
                    <a:pt x="3" y="46"/>
                  </a:lnTo>
                  <a:lnTo>
                    <a:pt x="2" y="37"/>
                  </a:lnTo>
                  <a:lnTo>
                    <a:pt x="1" y="28"/>
                  </a:lnTo>
                  <a:lnTo>
                    <a:pt x="0" y="20"/>
                  </a:lnTo>
                  <a:lnTo>
                    <a:pt x="0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32" y="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32" name="Freeform 64"/>
            <p:cNvSpPr>
              <a:spLocks/>
            </p:cNvSpPr>
            <p:nvPr/>
          </p:nvSpPr>
          <p:spPr bwMode="auto">
            <a:xfrm>
              <a:off x="1012" y="1352"/>
              <a:ext cx="152" cy="117"/>
            </a:xfrm>
            <a:custGeom>
              <a:avLst/>
              <a:gdLst/>
              <a:ahLst/>
              <a:cxnLst>
                <a:cxn ang="0">
                  <a:pos x="34" y="12"/>
                </a:cxn>
                <a:cxn ang="0">
                  <a:pos x="37" y="20"/>
                </a:cxn>
                <a:cxn ang="0">
                  <a:pos x="41" y="32"/>
                </a:cxn>
                <a:cxn ang="0">
                  <a:pos x="44" y="44"/>
                </a:cxn>
                <a:cxn ang="0">
                  <a:pos x="45" y="54"/>
                </a:cxn>
                <a:cxn ang="0">
                  <a:pos x="49" y="66"/>
                </a:cxn>
                <a:cxn ang="0">
                  <a:pos x="54" y="80"/>
                </a:cxn>
                <a:cxn ang="0">
                  <a:pos x="60" y="89"/>
                </a:cxn>
                <a:cxn ang="0">
                  <a:pos x="65" y="91"/>
                </a:cxn>
                <a:cxn ang="0">
                  <a:pos x="79" y="94"/>
                </a:cxn>
                <a:cxn ang="0">
                  <a:pos x="97" y="96"/>
                </a:cxn>
                <a:cxn ang="0">
                  <a:pos x="109" y="98"/>
                </a:cxn>
                <a:cxn ang="0">
                  <a:pos x="113" y="97"/>
                </a:cxn>
                <a:cxn ang="0">
                  <a:pos x="117" y="96"/>
                </a:cxn>
                <a:cxn ang="0">
                  <a:pos x="123" y="94"/>
                </a:cxn>
                <a:cxn ang="0">
                  <a:pos x="128" y="94"/>
                </a:cxn>
                <a:cxn ang="0">
                  <a:pos x="133" y="96"/>
                </a:cxn>
                <a:cxn ang="0">
                  <a:pos x="140" y="98"/>
                </a:cxn>
                <a:cxn ang="0">
                  <a:pos x="147" y="102"/>
                </a:cxn>
                <a:cxn ang="0">
                  <a:pos x="151" y="106"/>
                </a:cxn>
                <a:cxn ang="0">
                  <a:pos x="149" y="109"/>
                </a:cxn>
                <a:cxn ang="0">
                  <a:pos x="143" y="112"/>
                </a:cxn>
                <a:cxn ang="0">
                  <a:pos x="135" y="115"/>
                </a:cxn>
                <a:cxn ang="0">
                  <a:pos x="125" y="115"/>
                </a:cxn>
                <a:cxn ang="0">
                  <a:pos x="119" y="114"/>
                </a:cxn>
                <a:cxn ang="0">
                  <a:pos x="114" y="114"/>
                </a:cxn>
                <a:cxn ang="0">
                  <a:pos x="111" y="114"/>
                </a:cxn>
                <a:cxn ang="0">
                  <a:pos x="109" y="115"/>
                </a:cxn>
                <a:cxn ang="0">
                  <a:pos x="99" y="116"/>
                </a:cxn>
                <a:cxn ang="0">
                  <a:pos x="77" y="116"/>
                </a:cxn>
                <a:cxn ang="0">
                  <a:pos x="55" y="115"/>
                </a:cxn>
                <a:cxn ang="0">
                  <a:pos x="41" y="111"/>
                </a:cxn>
                <a:cxn ang="0">
                  <a:pos x="33" y="104"/>
                </a:cxn>
                <a:cxn ang="0">
                  <a:pos x="23" y="94"/>
                </a:cxn>
                <a:cxn ang="0">
                  <a:pos x="14" y="82"/>
                </a:cxn>
                <a:cxn ang="0">
                  <a:pos x="7" y="68"/>
                </a:cxn>
                <a:cxn ang="0">
                  <a:pos x="4" y="52"/>
                </a:cxn>
                <a:cxn ang="0">
                  <a:pos x="1" y="35"/>
                </a:cxn>
                <a:cxn ang="0">
                  <a:pos x="0" y="19"/>
                </a:cxn>
                <a:cxn ang="0">
                  <a:pos x="1" y="9"/>
                </a:cxn>
                <a:cxn ang="0">
                  <a:pos x="4" y="5"/>
                </a:cxn>
                <a:cxn ang="0">
                  <a:pos x="9" y="3"/>
                </a:cxn>
                <a:cxn ang="0">
                  <a:pos x="14" y="1"/>
                </a:cxn>
                <a:cxn ang="0">
                  <a:pos x="17" y="0"/>
                </a:cxn>
              </a:cxnLst>
              <a:rect l="0" t="0" r="r" b="b"/>
              <a:pathLst>
                <a:path w="152" h="117">
                  <a:moveTo>
                    <a:pt x="33" y="11"/>
                  </a:moveTo>
                  <a:lnTo>
                    <a:pt x="34" y="12"/>
                  </a:lnTo>
                  <a:lnTo>
                    <a:pt x="35" y="16"/>
                  </a:lnTo>
                  <a:lnTo>
                    <a:pt x="37" y="20"/>
                  </a:lnTo>
                  <a:lnTo>
                    <a:pt x="39" y="26"/>
                  </a:lnTo>
                  <a:lnTo>
                    <a:pt x="41" y="32"/>
                  </a:lnTo>
                  <a:lnTo>
                    <a:pt x="42" y="39"/>
                  </a:lnTo>
                  <a:lnTo>
                    <a:pt x="44" y="44"/>
                  </a:lnTo>
                  <a:lnTo>
                    <a:pt x="44" y="49"/>
                  </a:lnTo>
                  <a:lnTo>
                    <a:pt x="45" y="54"/>
                  </a:lnTo>
                  <a:lnTo>
                    <a:pt x="47" y="60"/>
                  </a:lnTo>
                  <a:lnTo>
                    <a:pt x="49" y="66"/>
                  </a:lnTo>
                  <a:lnTo>
                    <a:pt x="52" y="73"/>
                  </a:lnTo>
                  <a:lnTo>
                    <a:pt x="54" y="80"/>
                  </a:lnTo>
                  <a:lnTo>
                    <a:pt x="57" y="85"/>
                  </a:lnTo>
                  <a:lnTo>
                    <a:pt x="60" y="89"/>
                  </a:lnTo>
                  <a:lnTo>
                    <a:pt x="62" y="91"/>
                  </a:lnTo>
                  <a:lnTo>
                    <a:pt x="65" y="91"/>
                  </a:lnTo>
                  <a:lnTo>
                    <a:pt x="71" y="93"/>
                  </a:lnTo>
                  <a:lnTo>
                    <a:pt x="79" y="94"/>
                  </a:lnTo>
                  <a:lnTo>
                    <a:pt x="88" y="95"/>
                  </a:lnTo>
                  <a:lnTo>
                    <a:pt x="97" y="96"/>
                  </a:lnTo>
                  <a:lnTo>
                    <a:pt x="104" y="97"/>
                  </a:lnTo>
                  <a:lnTo>
                    <a:pt x="109" y="98"/>
                  </a:lnTo>
                  <a:lnTo>
                    <a:pt x="111" y="98"/>
                  </a:lnTo>
                  <a:lnTo>
                    <a:pt x="113" y="97"/>
                  </a:lnTo>
                  <a:lnTo>
                    <a:pt x="115" y="96"/>
                  </a:lnTo>
                  <a:lnTo>
                    <a:pt x="117" y="96"/>
                  </a:lnTo>
                  <a:lnTo>
                    <a:pt x="120" y="95"/>
                  </a:lnTo>
                  <a:lnTo>
                    <a:pt x="123" y="94"/>
                  </a:lnTo>
                  <a:lnTo>
                    <a:pt x="126" y="94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3" y="96"/>
                  </a:lnTo>
                  <a:lnTo>
                    <a:pt x="137" y="97"/>
                  </a:lnTo>
                  <a:lnTo>
                    <a:pt x="140" y="98"/>
                  </a:lnTo>
                  <a:lnTo>
                    <a:pt x="144" y="100"/>
                  </a:lnTo>
                  <a:lnTo>
                    <a:pt x="147" y="102"/>
                  </a:lnTo>
                  <a:lnTo>
                    <a:pt x="149" y="104"/>
                  </a:lnTo>
                  <a:lnTo>
                    <a:pt x="151" y="106"/>
                  </a:lnTo>
                  <a:lnTo>
                    <a:pt x="151" y="108"/>
                  </a:lnTo>
                  <a:lnTo>
                    <a:pt x="149" y="109"/>
                  </a:lnTo>
                  <a:lnTo>
                    <a:pt x="147" y="111"/>
                  </a:lnTo>
                  <a:lnTo>
                    <a:pt x="143" y="112"/>
                  </a:lnTo>
                  <a:lnTo>
                    <a:pt x="139" y="114"/>
                  </a:lnTo>
                  <a:lnTo>
                    <a:pt x="135" y="115"/>
                  </a:lnTo>
                  <a:lnTo>
                    <a:pt x="130" y="115"/>
                  </a:lnTo>
                  <a:lnTo>
                    <a:pt x="125" y="115"/>
                  </a:lnTo>
                  <a:lnTo>
                    <a:pt x="122" y="115"/>
                  </a:lnTo>
                  <a:lnTo>
                    <a:pt x="119" y="114"/>
                  </a:lnTo>
                  <a:lnTo>
                    <a:pt x="116" y="114"/>
                  </a:lnTo>
                  <a:lnTo>
                    <a:pt x="114" y="114"/>
                  </a:lnTo>
                  <a:lnTo>
                    <a:pt x="113" y="114"/>
                  </a:lnTo>
                  <a:lnTo>
                    <a:pt x="111" y="114"/>
                  </a:lnTo>
                  <a:lnTo>
                    <a:pt x="110" y="114"/>
                  </a:lnTo>
                  <a:lnTo>
                    <a:pt x="109" y="115"/>
                  </a:lnTo>
                  <a:lnTo>
                    <a:pt x="106" y="116"/>
                  </a:lnTo>
                  <a:lnTo>
                    <a:pt x="99" y="116"/>
                  </a:lnTo>
                  <a:lnTo>
                    <a:pt x="89" y="116"/>
                  </a:lnTo>
                  <a:lnTo>
                    <a:pt x="77" y="116"/>
                  </a:lnTo>
                  <a:lnTo>
                    <a:pt x="65" y="116"/>
                  </a:lnTo>
                  <a:lnTo>
                    <a:pt x="55" y="115"/>
                  </a:lnTo>
                  <a:lnTo>
                    <a:pt x="46" y="114"/>
                  </a:lnTo>
                  <a:lnTo>
                    <a:pt x="41" y="111"/>
                  </a:lnTo>
                  <a:lnTo>
                    <a:pt x="37" y="108"/>
                  </a:lnTo>
                  <a:lnTo>
                    <a:pt x="33" y="104"/>
                  </a:lnTo>
                  <a:lnTo>
                    <a:pt x="28" y="100"/>
                  </a:lnTo>
                  <a:lnTo>
                    <a:pt x="23" y="94"/>
                  </a:lnTo>
                  <a:lnTo>
                    <a:pt x="18" y="88"/>
                  </a:lnTo>
                  <a:lnTo>
                    <a:pt x="14" y="82"/>
                  </a:lnTo>
                  <a:lnTo>
                    <a:pt x="10" y="75"/>
                  </a:lnTo>
                  <a:lnTo>
                    <a:pt x="7" y="68"/>
                  </a:lnTo>
                  <a:lnTo>
                    <a:pt x="5" y="60"/>
                  </a:lnTo>
                  <a:lnTo>
                    <a:pt x="4" y="52"/>
                  </a:lnTo>
                  <a:lnTo>
                    <a:pt x="2" y="43"/>
                  </a:lnTo>
                  <a:lnTo>
                    <a:pt x="1" y="35"/>
                  </a:lnTo>
                  <a:lnTo>
                    <a:pt x="1" y="26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2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33" y="11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33" name="Freeform 65"/>
            <p:cNvSpPr>
              <a:spLocks/>
            </p:cNvSpPr>
            <p:nvPr/>
          </p:nvSpPr>
          <p:spPr bwMode="auto">
            <a:xfrm>
              <a:off x="998" y="1600"/>
              <a:ext cx="308" cy="257"/>
            </a:xfrm>
            <a:custGeom>
              <a:avLst/>
              <a:gdLst/>
              <a:ahLst/>
              <a:cxnLst>
                <a:cxn ang="0">
                  <a:pos x="307" y="256"/>
                </a:cxn>
                <a:cxn ang="0">
                  <a:pos x="307" y="42"/>
                </a:cxn>
                <a:cxn ang="0">
                  <a:pos x="0" y="0"/>
                </a:cxn>
                <a:cxn ang="0">
                  <a:pos x="0" y="200"/>
                </a:cxn>
                <a:cxn ang="0">
                  <a:pos x="307" y="256"/>
                </a:cxn>
              </a:cxnLst>
              <a:rect l="0" t="0" r="r" b="b"/>
              <a:pathLst>
                <a:path w="308" h="257">
                  <a:moveTo>
                    <a:pt x="307" y="256"/>
                  </a:moveTo>
                  <a:lnTo>
                    <a:pt x="307" y="42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307" y="256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212034" name="AutoShape 66"/>
          <p:cNvSpPr>
            <a:spLocks noChangeArrowheads="1"/>
          </p:cNvSpPr>
          <p:nvPr/>
        </p:nvSpPr>
        <p:spPr bwMode="auto">
          <a:xfrm>
            <a:off x="2420444" y="1467466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2035" name="AutoShape 67"/>
          <p:cNvSpPr>
            <a:spLocks noChangeArrowheads="1"/>
          </p:cNvSpPr>
          <p:nvPr/>
        </p:nvSpPr>
        <p:spPr bwMode="auto">
          <a:xfrm>
            <a:off x="6306644" y="1467466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2036" name="AutoShape 68"/>
          <p:cNvSpPr>
            <a:spLocks noChangeArrowheads="1"/>
          </p:cNvSpPr>
          <p:nvPr/>
        </p:nvSpPr>
        <p:spPr bwMode="auto">
          <a:xfrm>
            <a:off x="4325444" y="1467466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2037" name="AutoShape 69"/>
          <p:cNvSpPr>
            <a:spLocks noChangeArrowheads="1"/>
          </p:cNvSpPr>
          <p:nvPr/>
        </p:nvSpPr>
        <p:spPr bwMode="auto">
          <a:xfrm>
            <a:off x="7260308" y="2666425"/>
            <a:ext cx="366960" cy="607576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12038" name="Group 70"/>
          <p:cNvGrpSpPr>
            <a:grpSpLocks/>
          </p:cNvGrpSpPr>
          <p:nvPr/>
        </p:nvGrpSpPr>
        <p:grpSpPr bwMode="auto">
          <a:xfrm>
            <a:off x="1195388" y="1636713"/>
            <a:ext cx="762000" cy="685800"/>
            <a:chOff x="2269" y="827"/>
            <a:chExt cx="420" cy="357"/>
          </a:xfrm>
        </p:grpSpPr>
        <p:sp>
          <p:nvSpPr>
            <p:cNvPr id="212039" name="Freeform 71"/>
            <p:cNvSpPr>
              <a:spLocks/>
            </p:cNvSpPr>
            <p:nvPr/>
          </p:nvSpPr>
          <p:spPr bwMode="auto">
            <a:xfrm>
              <a:off x="2308" y="887"/>
              <a:ext cx="381" cy="297"/>
            </a:xfrm>
            <a:custGeom>
              <a:avLst/>
              <a:gdLst/>
              <a:ahLst/>
              <a:cxnLst>
                <a:cxn ang="0">
                  <a:pos x="371" y="192"/>
                </a:cxn>
                <a:cxn ang="0">
                  <a:pos x="380" y="253"/>
                </a:cxn>
                <a:cxn ang="0">
                  <a:pos x="380" y="254"/>
                </a:cxn>
                <a:cxn ang="0">
                  <a:pos x="380" y="256"/>
                </a:cxn>
                <a:cxn ang="0">
                  <a:pos x="379" y="257"/>
                </a:cxn>
                <a:cxn ang="0">
                  <a:pos x="377" y="260"/>
                </a:cxn>
                <a:cxn ang="0">
                  <a:pos x="375" y="262"/>
                </a:cxn>
                <a:cxn ang="0">
                  <a:pos x="371" y="264"/>
                </a:cxn>
                <a:cxn ang="0">
                  <a:pos x="365" y="266"/>
                </a:cxn>
                <a:cxn ang="0">
                  <a:pos x="152" y="296"/>
                </a:cxn>
                <a:cxn ang="0">
                  <a:pos x="151" y="296"/>
                </a:cxn>
                <a:cxn ang="0">
                  <a:pos x="149" y="296"/>
                </a:cxn>
                <a:cxn ang="0">
                  <a:pos x="147" y="296"/>
                </a:cxn>
                <a:cxn ang="0">
                  <a:pos x="144" y="295"/>
                </a:cxn>
                <a:cxn ang="0">
                  <a:pos x="140" y="293"/>
                </a:cxn>
                <a:cxn ang="0">
                  <a:pos x="137" y="291"/>
                </a:cxn>
                <a:cxn ang="0">
                  <a:pos x="132" y="288"/>
                </a:cxn>
                <a:cxn ang="0">
                  <a:pos x="128" y="283"/>
                </a:cxn>
                <a:cxn ang="0">
                  <a:pos x="125" y="279"/>
                </a:cxn>
                <a:cxn ang="0">
                  <a:pos x="123" y="277"/>
                </a:cxn>
                <a:cxn ang="0">
                  <a:pos x="123" y="276"/>
                </a:cxn>
                <a:cxn ang="0">
                  <a:pos x="123" y="277"/>
                </a:cxn>
                <a:cxn ang="0">
                  <a:pos x="125" y="278"/>
                </a:cxn>
                <a:cxn ang="0">
                  <a:pos x="125" y="280"/>
                </a:cxn>
                <a:cxn ang="0">
                  <a:pos x="127" y="281"/>
                </a:cxn>
                <a:cxn ang="0">
                  <a:pos x="127" y="282"/>
                </a:cxn>
                <a:cxn ang="0">
                  <a:pos x="123" y="277"/>
                </a:cxn>
                <a:cxn ang="0">
                  <a:pos x="111" y="265"/>
                </a:cxn>
                <a:cxn ang="0">
                  <a:pos x="94" y="247"/>
                </a:cxn>
                <a:cxn ang="0">
                  <a:pos x="75" y="226"/>
                </a:cxn>
                <a:cxn ang="0">
                  <a:pos x="55" y="204"/>
                </a:cxn>
                <a:cxn ang="0">
                  <a:pos x="38" y="182"/>
                </a:cxn>
                <a:cxn ang="0">
                  <a:pos x="24" y="164"/>
                </a:cxn>
                <a:cxn ang="0">
                  <a:pos x="17" y="151"/>
                </a:cxn>
                <a:cxn ang="0">
                  <a:pos x="16" y="149"/>
                </a:cxn>
                <a:cxn ang="0">
                  <a:pos x="12" y="144"/>
                </a:cxn>
                <a:cxn ang="0">
                  <a:pos x="6" y="135"/>
                </a:cxn>
                <a:cxn ang="0">
                  <a:pos x="2" y="124"/>
                </a:cxn>
                <a:cxn ang="0">
                  <a:pos x="0" y="108"/>
                </a:cxn>
                <a:cxn ang="0">
                  <a:pos x="0" y="91"/>
                </a:cxn>
                <a:cxn ang="0">
                  <a:pos x="7" y="70"/>
                </a:cxn>
                <a:cxn ang="0">
                  <a:pos x="20" y="46"/>
                </a:cxn>
                <a:cxn ang="0">
                  <a:pos x="85" y="14"/>
                </a:cxn>
                <a:cxn ang="0">
                  <a:pos x="227" y="0"/>
                </a:cxn>
                <a:cxn ang="0">
                  <a:pos x="261" y="11"/>
                </a:cxn>
                <a:cxn ang="0">
                  <a:pos x="262" y="12"/>
                </a:cxn>
                <a:cxn ang="0">
                  <a:pos x="266" y="14"/>
                </a:cxn>
                <a:cxn ang="0">
                  <a:pos x="271" y="18"/>
                </a:cxn>
                <a:cxn ang="0">
                  <a:pos x="277" y="22"/>
                </a:cxn>
                <a:cxn ang="0">
                  <a:pos x="283" y="26"/>
                </a:cxn>
                <a:cxn ang="0">
                  <a:pos x="289" y="29"/>
                </a:cxn>
                <a:cxn ang="0">
                  <a:pos x="294" y="32"/>
                </a:cxn>
                <a:cxn ang="0">
                  <a:pos x="297" y="34"/>
                </a:cxn>
                <a:cxn ang="0">
                  <a:pos x="303" y="41"/>
                </a:cxn>
                <a:cxn ang="0">
                  <a:pos x="312" y="59"/>
                </a:cxn>
                <a:cxn ang="0">
                  <a:pos x="324" y="85"/>
                </a:cxn>
                <a:cxn ang="0">
                  <a:pos x="337" y="114"/>
                </a:cxn>
                <a:cxn ang="0">
                  <a:pos x="349" y="142"/>
                </a:cxn>
                <a:cxn ang="0">
                  <a:pos x="360" y="168"/>
                </a:cxn>
                <a:cxn ang="0">
                  <a:pos x="368" y="185"/>
                </a:cxn>
                <a:cxn ang="0">
                  <a:pos x="371" y="192"/>
                </a:cxn>
              </a:cxnLst>
              <a:rect l="0" t="0" r="r" b="b"/>
              <a:pathLst>
                <a:path w="381" h="297">
                  <a:moveTo>
                    <a:pt x="371" y="192"/>
                  </a:moveTo>
                  <a:lnTo>
                    <a:pt x="380" y="253"/>
                  </a:lnTo>
                  <a:lnTo>
                    <a:pt x="380" y="254"/>
                  </a:lnTo>
                  <a:lnTo>
                    <a:pt x="380" y="256"/>
                  </a:lnTo>
                  <a:lnTo>
                    <a:pt x="379" y="257"/>
                  </a:lnTo>
                  <a:lnTo>
                    <a:pt x="377" y="260"/>
                  </a:lnTo>
                  <a:lnTo>
                    <a:pt x="375" y="262"/>
                  </a:lnTo>
                  <a:lnTo>
                    <a:pt x="371" y="264"/>
                  </a:lnTo>
                  <a:lnTo>
                    <a:pt x="365" y="266"/>
                  </a:lnTo>
                  <a:lnTo>
                    <a:pt x="152" y="296"/>
                  </a:lnTo>
                  <a:lnTo>
                    <a:pt x="151" y="296"/>
                  </a:lnTo>
                  <a:lnTo>
                    <a:pt x="149" y="296"/>
                  </a:lnTo>
                  <a:lnTo>
                    <a:pt x="147" y="296"/>
                  </a:lnTo>
                  <a:lnTo>
                    <a:pt x="144" y="295"/>
                  </a:lnTo>
                  <a:lnTo>
                    <a:pt x="140" y="293"/>
                  </a:lnTo>
                  <a:lnTo>
                    <a:pt x="137" y="291"/>
                  </a:lnTo>
                  <a:lnTo>
                    <a:pt x="132" y="288"/>
                  </a:lnTo>
                  <a:lnTo>
                    <a:pt x="128" y="283"/>
                  </a:lnTo>
                  <a:lnTo>
                    <a:pt x="125" y="279"/>
                  </a:lnTo>
                  <a:lnTo>
                    <a:pt x="123" y="277"/>
                  </a:lnTo>
                  <a:lnTo>
                    <a:pt x="123" y="276"/>
                  </a:lnTo>
                  <a:lnTo>
                    <a:pt x="123" y="277"/>
                  </a:lnTo>
                  <a:lnTo>
                    <a:pt x="125" y="278"/>
                  </a:lnTo>
                  <a:lnTo>
                    <a:pt x="125" y="280"/>
                  </a:lnTo>
                  <a:lnTo>
                    <a:pt x="127" y="281"/>
                  </a:lnTo>
                  <a:lnTo>
                    <a:pt x="127" y="282"/>
                  </a:lnTo>
                  <a:lnTo>
                    <a:pt x="123" y="277"/>
                  </a:lnTo>
                  <a:lnTo>
                    <a:pt x="111" y="265"/>
                  </a:lnTo>
                  <a:lnTo>
                    <a:pt x="94" y="247"/>
                  </a:lnTo>
                  <a:lnTo>
                    <a:pt x="75" y="226"/>
                  </a:lnTo>
                  <a:lnTo>
                    <a:pt x="55" y="204"/>
                  </a:lnTo>
                  <a:lnTo>
                    <a:pt x="38" y="182"/>
                  </a:lnTo>
                  <a:lnTo>
                    <a:pt x="24" y="164"/>
                  </a:lnTo>
                  <a:lnTo>
                    <a:pt x="17" y="151"/>
                  </a:lnTo>
                  <a:lnTo>
                    <a:pt x="16" y="149"/>
                  </a:lnTo>
                  <a:lnTo>
                    <a:pt x="12" y="144"/>
                  </a:lnTo>
                  <a:lnTo>
                    <a:pt x="6" y="135"/>
                  </a:lnTo>
                  <a:lnTo>
                    <a:pt x="2" y="124"/>
                  </a:lnTo>
                  <a:lnTo>
                    <a:pt x="0" y="108"/>
                  </a:lnTo>
                  <a:lnTo>
                    <a:pt x="0" y="91"/>
                  </a:lnTo>
                  <a:lnTo>
                    <a:pt x="7" y="70"/>
                  </a:lnTo>
                  <a:lnTo>
                    <a:pt x="20" y="46"/>
                  </a:lnTo>
                  <a:lnTo>
                    <a:pt x="85" y="14"/>
                  </a:lnTo>
                  <a:lnTo>
                    <a:pt x="227" y="0"/>
                  </a:lnTo>
                  <a:lnTo>
                    <a:pt x="261" y="11"/>
                  </a:lnTo>
                  <a:lnTo>
                    <a:pt x="262" y="12"/>
                  </a:lnTo>
                  <a:lnTo>
                    <a:pt x="266" y="14"/>
                  </a:lnTo>
                  <a:lnTo>
                    <a:pt x="271" y="18"/>
                  </a:lnTo>
                  <a:lnTo>
                    <a:pt x="277" y="22"/>
                  </a:lnTo>
                  <a:lnTo>
                    <a:pt x="283" y="26"/>
                  </a:lnTo>
                  <a:lnTo>
                    <a:pt x="289" y="29"/>
                  </a:lnTo>
                  <a:lnTo>
                    <a:pt x="294" y="32"/>
                  </a:lnTo>
                  <a:lnTo>
                    <a:pt x="297" y="34"/>
                  </a:lnTo>
                  <a:lnTo>
                    <a:pt x="303" y="41"/>
                  </a:lnTo>
                  <a:lnTo>
                    <a:pt x="312" y="59"/>
                  </a:lnTo>
                  <a:lnTo>
                    <a:pt x="324" y="85"/>
                  </a:lnTo>
                  <a:lnTo>
                    <a:pt x="337" y="114"/>
                  </a:lnTo>
                  <a:lnTo>
                    <a:pt x="349" y="142"/>
                  </a:lnTo>
                  <a:lnTo>
                    <a:pt x="360" y="168"/>
                  </a:lnTo>
                  <a:lnTo>
                    <a:pt x="368" y="185"/>
                  </a:lnTo>
                  <a:lnTo>
                    <a:pt x="371" y="192"/>
                  </a:lnTo>
                </a:path>
              </a:pathLst>
            </a:custGeom>
            <a:solidFill>
              <a:srgbClr val="ED9F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40" name="Freeform 72"/>
            <p:cNvSpPr>
              <a:spLocks/>
            </p:cNvSpPr>
            <p:nvPr/>
          </p:nvSpPr>
          <p:spPr bwMode="auto">
            <a:xfrm>
              <a:off x="2387" y="920"/>
              <a:ext cx="293" cy="202"/>
            </a:xfrm>
            <a:custGeom>
              <a:avLst/>
              <a:gdLst/>
              <a:ahLst/>
              <a:cxnLst>
                <a:cxn ang="0">
                  <a:pos x="278" y="172"/>
                </a:cxn>
                <a:cxn ang="0">
                  <a:pos x="76" y="201"/>
                </a:cxn>
                <a:cxn ang="0">
                  <a:pos x="74" y="201"/>
                </a:cxn>
                <a:cxn ang="0">
                  <a:pos x="71" y="201"/>
                </a:cxn>
                <a:cxn ang="0">
                  <a:pos x="68" y="199"/>
                </a:cxn>
                <a:cxn ang="0">
                  <a:pos x="65" y="197"/>
                </a:cxn>
                <a:cxn ang="0">
                  <a:pos x="61" y="194"/>
                </a:cxn>
                <a:cxn ang="0">
                  <a:pos x="57" y="189"/>
                </a:cxn>
                <a:cxn ang="0">
                  <a:pos x="53" y="182"/>
                </a:cxn>
                <a:cxn ang="0">
                  <a:pos x="0" y="38"/>
                </a:cxn>
                <a:cxn ang="0">
                  <a:pos x="0" y="37"/>
                </a:cxn>
                <a:cxn ang="0">
                  <a:pos x="0" y="36"/>
                </a:cxn>
                <a:cxn ang="0">
                  <a:pos x="0" y="34"/>
                </a:cxn>
                <a:cxn ang="0">
                  <a:pos x="1" y="31"/>
                </a:cxn>
                <a:cxn ang="0">
                  <a:pos x="2" y="29"/>
                </a:cxn>
                <a:cxn ang="0">
                  <a:pos x="4" y="26"/>
                </a:cxn>
                <a:cxn ang="0">
                  <a:pos x="6" y="25"/>
                </a:cxn>
                <a:cxn ang="0">
                  <a:pos x="10" y="24"/>
                </a:cxn>
                <a:cxn ang="0">
                  <a:pos x="213" y="0"/>
                </a:cxn>
                <a:cxn ang="0">
                  <a:pos x="215" y="0"/>
                </a:cxn>
                <a:cxn ang="0">
                  <a:pos x="216" y="0"/>
                </a:cxn>
                <a:cxn ang="0">
                  <a:pos x="218" y="1"/>
                </a:cxn>
                <a:cxn ang="0">
                  <a:pos x="220" y="3"/>
                </a:cxn>
                <a:cxn ang="0">
                  <a:pos x="222" y="6"/>
                </a:cxn>
                <a:cxn ang="0">
                  <a:pos x="224" y="10"/>
                </a:cxn>
                <a:cxn ang="0">
                  <a:pos x="290" y="156"/>
                </a:cxn>
                <a:cxn ang="0">
                  <a:pos x="291" y="158"/>
                </a:cxn>
                <a:cxn ang="0">
                  <a:pos x="292" y="160"/>
                </a:cxn>
                <a:cxn ang="0">
                  <a:pos x="291" y="163"/>
                </a:cxn>
                <a:cxn ang="0">
                  <a:pos x="290" y="166"/>
                </a:cxn>
                <a:cxn ang="0">
                  <a:pos x="287" y="168"/>
                </a:cxn>
                <a:cxn ang="0">
                  <a:pos x="284" y="170"/>
                </a:cxn>
                <a:cxn ang="0">
                  <a:pos x="278" y="172"/>
                </a:cxn>
              </a:cxnLst>
              <a:rect l="0" t="0" r="r" b="b"/>
              <a:pathLst>
                <a:path w="293" h="202">
                  <a:moveTo>
                    <a:pt x="278" y="172"/>
                  </a:moveTo>
                  <a:lnTo>
                    <a:pt x="76" y="201"/>
                  </a:lnTo>
                  <a:lnTo>
                    <a:pt x="74" y="201"/>
                  </a:lnTo>
                  <a:lnTo>
                    <a:pt x="71" y="201"/>
                  </a:lnTo>
                  <a:lnTo>
                    <a:pt x="68" y="199"/>
                  </a:lnTo>
                  <a:lnTo>
                    <a:pt x="65" y="197"/>
                  </a:lnTo>
                  <a:lnTo>
                    <a:pt x="61" y="194"/>
                  </a:lnTo>
                  <a:lnTo>
                    <a:pt x="57" y="189"/>
                  </a:lnTo>
                  <a:lnTo>
                    <a:pt x="53" y="182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1" y="31"/>
                  </a:lnTo>
                  <a:lnTo>
                    <a:pt x="2" y="29"/>
                  </a:lnTo>
                  <a:lnTo>
                    <a:pt x="4" y="26"/>
                  </a:lnTo>
                  <a:lnTo>
                    <a:pt x="6" y="25"/>
                  </a:lnTo>
                  <a:lnTo>
                    <a:pt x="10" y="24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6" y="0"/>
                  </a:lnTo>
                  <a:lnTo>
                    <a:pt x="218" y="1"/>
                  </a:lnTo>
                  <a:lnTo>
                    <a:pt x="220" y="3"/>
                  </a:lnTo>
                  <a:lnTo>
                    <a:pt x="222" y="6"/>
                  </a:lnTo>
                  <a:lnTo>
                    <a:pt x="224" y="10"/>
                  </a:lnTo>
                  <a:lnTo>
                    <a:pt x="290" y="156"/>
                  </a:lnTo>
                  <a:lnTo>
                    <a:pt x="291" y="158"/>
                  </a:lnTo>
                  <a:lnTo>
                    <a:pt x="292" y="160"/>
                  </a:lnTo>
                  <a:lnTo>
                    <a:pt x="291" y="163"/>
                  </a:lnTo>
                  <a:lnTo>
                    <a:pt x="290" y="166"/>
                  </a:lnTo>
                  <a:lnTo>
                    <a:pt x="287" y="168"/>
                  </a:lnTo>
                  <a:lnTo>
                    <a:pt x="284" y="170"/>
                  </a:lnTo>
                  <a:lnTo>
                    <a:pt x="278" y="172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41" name="Freeform 73"/>
            <p:cNvSpPr>
              <a:spLocks/>
            </p:cNvSpPr>
            <p:nvPr/>
          </p:nvSpPr>
          <p:spPr bwMode="auto">
            <a:xfrm>
              <a:off x="2413" y="936"/>
              <a:ext cx="246" cy="167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4" y="22"/>
                </a:cxn>
                <a:cxn ang="0">
                  <a:pos x="3" y="22"/>
                </a:cxn>
                <a:cxn ang="0">
                  <a:pos x="3" y="23"/>
                </a:cxn>
                <a:cxn ang="0">
                  <a:pos x="2" y="23"/>
                </a:cxn>
                <a:cxn ang="0">
                  <a:pos x="2" y="24"/>
                </a:cxn>
                <a:cxn ang="0">
                  <a:pos x="1" y="25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48" y="163"/>
                </a:cxn>
                <a:cxn ang="0">
                  <a:pos x="49" y="163"/>
                </a:cxn>
                <a:cxn ang="0">
                  <a:pos x="49" y="164"/>
                </a:cxn>
                <a:cxn ang="0">
                  <a:pos x="50" y="165"/>
                </a:cxn>
                <a:cxn ang="0">
                  <a:pos x="51" y="165"/>
                </a:cxn>
                <a:cxn ang="0">
                  <a:pos x="51" y="166"/>
                </a:cxn>
                <a:cxn ang="0">
                  <a:pos x="52" y="166"/>
                </a:cxn>
                <a:cxn ang="0">
                  <a:pos x="53" y="166"/>
                </a:cxn>
                <a:cxn ang="0">
                  <a:pos x="243" y="136"/>
                </a:cxn>
                <a:cxn ang="0">
                  <a:pos x="244" y="136"/>
                </a:cxn>
                <a:cxn ang="0">
                  <a:pos x="244" y="135"/>
                </a:cxn>
                <a:cxn ang="0">
                  <a:pos x="245" y="135"/>
                </a:cxn>
                <a:cxn ang="0">
                  <a:pos x="245" y="134"/>
                </a:cxn>
                <a:cxn ang="0">
                  <a:pos x="245" y="133"/>
                </a:cxn>
                <a:cxn ang="0">
                  <a:pos x="244" y="131"/>
                </a:cxn>
                <a:cxn ang="0">
                  <a:pos x="242" y="129"/>
                </a:cxn>
                <a:cxn ang="0">
                  <a:pos x="240" y="124"/>
                </a:cxn>
                <a:cxn ang="0">
                  <a:pos x="234" y="109"/>
                </a:cxn>
                <a:cxn ang="0">
                  <a:pos x="225" y="89"/>
                </a:cxn>
                <a:cxn ang="0">
                  <a:pos x="214" y="66"/>
                </a:cxn>
                <a:cxn ang="0">
                  <a:pos x="204" y="42"/>
                </a:cxn>
                <a:cxn ang="0">
                  <a:pos x="194" y="21"/>
                </a:cxn>
                <a:cxn ang="0">
                  <a:pos x="187" y="6"/>
                </a:cxn>
                <a:cxn ang="0">
                  <a:pos x="183" y="0"/>
                </a:cxn>
              </a:cxnLst>
              <a:rect l="0" t="0" r="r" b="b"/>
              <a:pathLst>
                <a:path w="246" h="167">
                  <a:moveTo>
                    <a:pt x="183" y="0"/>
                  </a:moveTo>
                  <a:lnTo>
                    <a:pt x="4" y="22"/>
                  </a:lnTo>
                  <a:lnTo>
                    <a:pt x="3" y="22"/>
                  </a:lnTo>
                  <a:lnTo>
                    <a:pt x="3" y="23"/>
                  </a:lnTo>
                  <a:lnTo>
                    <a:pt x="2" y="23"/>
                  </a:lnTo>
                  <a:lnTo>
                    <a:pt x="2" y="24"/>
                  </a:lnTo>
                  <a:lnTo>
                    <a:pt x="1" y="25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48" y="163"/>
                  </a:lnTo>
                  <a:lnTo>
                    <a:pt x="49" y="163"/>
                  </a:lnTo>
                  <a:lnTo>
                    <a:pt x="49" y="164"/>
                  </a:lnTo>
                  <a:lnTo>
                    <a:pt x="50" y="165"/>
                  </a:lnTo>
                  <a:lnTo>
                    <a:pt x="51" y="165"/>
                  </a:lnTo>
                  <a:lnTo>
                    <a:pt x="51" y="166"/>
                  </a:lnTo>
                  <a:lnTo>
                    <a:pt x="52" y="166"/>
                  </a:lnTo>
                  <a:lnTo>
                    <a:pt x="53" y="166"/>
                  </a:lnTo>
                  <a:lnTo>
                    <a:pt x="243" y="136"/>
                  </a:lnTo>
                  <a:lnTo>
                    <a:pt x="244" y="136"/>
                  </a:lnTo>
                  <a:lnTo>
                    <a:pt x="244" y="135"/>
                  </a:lnTo>
                  <a:lnTo>
                    <a:pt x="245" y="135"/>
                  </a:lnTo>
                  <a:lnTo>
                    <a:pt x="245" y="134"/>
                  </a:lnTo>
                  <a:lnTo>
                    <a:pt x="245" y="133"/>
                  </a:lnTo>
                  <a:lnTo>
                    <a:pt x="244" y="131"/>
                  </a:lnTo>
                  <a:lnTo>
                    <a:pt x="242" y="129"/>
                  </a:lnTo>
                  <a:lnTo>
                    <a:pt x="240" y="124"/>
                  </a:lnTo>
                  <a:lnTo>
                    <a:pt x="234" y="109"/>
                  </a:lnTo>
                  <a:lnTo>
                    <a:pt x="225" y="89"/>
                  </a:lnTo>
                  <a:lnTo>
                    <a:pt x="214" y="66"/>
                  </a:lnTo>
                  <a:lnTo>
                    <a:pt x="204" y="42"/>
                  </a:lnTo>
                  <a:lnTo>
                    <a:pt x="194" y="21"/>
                  </a:lnTo>
                  <a:lnTo>
                    <a:pt x="187" y="6"/>
                  </a:lnTo>
                  <a:lnTo>
                    <a:pt x="183" y="0"/>
                  </a:lnTo>
                </a:path>
              </a:pathLst>
            </a:custGeom>
            <a:solidFill>
              <a:srgbClr val="FFE6B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42" name="Freeform 74"/>
            <p:cNvSpPr>
              <a:spLocks/>
            </p:cNvSpPr>
            <p:nvPr/>
          </p:nvSpPr>
          <p:spPr bwMode="auto">
            <a:xfrm>
              <a:off x="2533" y="952"/>
              <a:ext cx="32" cy="23"/>
            </a:xfrm>
            <a:custGeom>
              <a:avLst/>
              <a:gdLst/>
              <a:ahLst/>
              <a:cxnLst>
                <a:cxn ang="0">
                  <a:pos x="8" y="22"/>
                </a:cxn>
                <a:cxn ang="0">
                  <a:pos x="0" y="3"/>
                </a:cxn>
                <a:cxn ang="0">
                  <a:pos x="23" y="0"/>
                </a:cxn>
                <a:cxn ang="0">
                  <a:pos x="31" y="17"/>
                </a:cxn>
                <a:cxn ang="0">
                  <a:pos x="8" y="22"/>
                </a:cxn>
              </a:cxnLst>
              <a:rect l="0" t="0" r="r" b="b"/>
              <a:pathLst>
                <a:path w="32" h="23">
                  <a:moveTo>
                    <a:pt x="8" y="22"/>
                  </a:moveTo>
                  <a:lnTo>
                    <a:pt x="0" y="3"/>
                  </a:lnTo>
                  <a:lnTo>
                    <a:pt x="23" y="0"/>
                  </a:lnTo>
                  <a:lnTo>
                    <a:pt x="31" y="17"/>
                  </a:lnTo>
                  <a:lnTo>
                    <a:pt x="8" y="22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43" name="Freeform 75"/>
            <p:cNvSpPr>
              <a:spLocks/>
            </p:cNvSpPr>
            <p:nvPr/>
          </p:nvSpPr>
          <p:spPr bwMode="auto">
            <a:xfrm>
              <a:off x="2509" y="1062"/>
              <a:ext cx="97" cy="30"/>
            </a:xfrm>
            <a:custGeom>
              <a:avLst/>
              <a:gdLst/>
              <a:ahLst/>
              <a:cxnLst>
                <a:cxn ang="0">
                  <a:pos x="6" y="29"/>
                </a:cxn>
                <a:cxn ang="0">
                  <a:pos x="0" y="13"/>
                </a:cxn>
                <a:cxn ang="0">
                  <a:pos x="89" y="0"/>
                </a:cxn>
                <a:cxn ang="0">
                  <a:pos x="96" y="14"/>
                </a:cxn>
                <a:cxn ang="0">
                  <a:pos x="6" y="29"/>
                </a:cxn>
              </a:cxnLst>
              <a:rect l="0" t="0" r="r" b="b"/>
              <a:pathLst>
                <a:path w="97" h="30">
                  <a:moveTo>
                    <a:pt x="6" y="29"/>
                  </a:moveTo>
                  <a:lnTo>
                    <a:pt x="0" y="13"/>
                  </a:lnTo>
                  <a:lnTo>
                    <a:pt x="89" y="0"/>
                  </a:lnTo>
                  <a:lnTo>
                    <a:pt x="96" y="14"/>
                  </a:lnTo>
                  <a:lnTo>
                    <a:pt x="6" y="29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44" name="Freeform 76"/>
            <p:cNvSpPr>
              <a:spLocks/>
            </p:cNvSpPr>
            <p:nvPr/>
          </p:nvSpPr>
          <p:spPr bwMode="auto">
            <a:xfrm>
              <a:off x="2413" y="892"/>
              <a:ext cx="29" cy="38"/>
            </a:xfrm>
            <a:custGeom>
              <a:avLst/>
              <a:gdLst/>
              <a:ahLst/>
              <a:cxnLst>
                <a:cxn ang="0">
                  <a:pos x="28" y="32"/>
                </a:cxn>
                <a:cxn ang="0">
                  <a:pos x="2" y="37"/>
                </a:cxn>
                <a:cxn ang="0">
                  <a:pos x="0" y="1"/>
                </a:cxn>
                <a:cxn ang="0">
                  <a:pos x="18" y="0"/>
                </a:cxn>
                <a:cxn ang="0">
                  <a:pos x="28" y="32"/>
                </a:cxn>
              </a:cxnLst>
              <a:rect l="0" t="0" r="r" b="b"/>
              <a:pathLst>
                <a:path w="29" h="38">
                  <a:moveTo>
                    <a:pt x="28" y="32"/>
                  </a:moveTo>
                  <a:lnTo>
                    <a:pt x="2" y="37"/>
                  </a:lnTo>
                  <a:lnTo>
                    <a:pt x="0" y="1"/>
                  </a:lnTo>
                  <a:lnTo>
                    <a:pt x="18" y="0"/>
                  </a:lnTo>
                  <a:lnTo>
                    <a:pt x="28" y="3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45" name="Freeform 77"/>
            <p:cNvSpPr>
              <a:spLocks/>
            </p:cNvSpPr>
            <p:nvPr/>
          </p:nvSpPr>
          <p:spPr bwMode="auto">
            <a:xfrm>
              <a:off x="2269" y="830"/>
              <a:ext cx="407" cy="177"/>
            </a:xfrm>
            <a:custGeom>
              <a:avLst/>
              <a:gdLst/>
              <a:ahLst/>
              <a:cxnLst>
                <a:cxn ang="0">
                  <a:pos x="308" y="91"/>
                </a:cxn>
                <a:cxn ang="0">
                  <a:pos x="324" y="109"/>
                </a:cxn>
                <a:cxn ang="0">
                  <a:pos x="347" y="123"/>
                </a:cxn>
                <a:cxn ang="0">
                  <a:pos x="373" y="129"/>
                </a:cxn>
                <a:cxn ang="0">
                  <a:pos x="389" y="126"/>
                </a:cxn>
                <a:cxn ang="0">
                  <a:pos x="398" y="115"/>
                </a:cxn>
                <a:cxn ang="0">
                  <a:pos x="406" y="92"/>
                </a:cxn>
                <a:cxn ang="0">
                  <a:pos x="400" y="56"/>
                </a:cxn>
                <a:cxn ang="0">
                  <a:pos x="357" y="18"/>
                </a:cxn>
                <a:cxn ang="0">
                  <a:pos x="321" y="9"/>
                </a:cxn>
                <a:cxn ang="0">
                  <a:pos x="231" y="0"/>
                </a:cxn>
                <a:cxn ang="0">
                  <a:pos x="117" y="14"/>
                </a:cxn>
                <a:cxn ang="0">
                  <a:pos x="7" y="75"/>
                </a:cxn>
                <a:cxn ang="0">
                  <a:pos x="4" y="86"/>
                </a:cxn>
                <a:cxn ang="0">
                  <a:pos x="0" y="115"/>
                </a:cxn>
                <a:cxn ang="0">
                  <a:pos x="5" y="147"/>
                </a:cxn>
                <a:cxn ang="0">
                  <a:pos x="28" y="174"/>
                </a:cxn>
                <a:cxn ang="0">
                  <a:pos x="40" y="176"/>
                </a:cxn>
                <a:cxn ang="0">
                  <a:pos x="67" y="173"/>
                </a:cxn>
                <a:cxn ang="0">
                  <a:pos x="100" y="160"/>
                </a:cxn>
                <a:cxn ang="0">
                  <a:pos x="127" y="128"/>
                </a:cxn>
                <a:cxn ang="0">
                  <a:pos x="127" y="125"/>
                </a:cxn>
                <a:cxn ang="0">
                  <a:pos x="127" y="119"/>
                </a:cxn>
                <a:cxn ang="0">
                  <a:pos x="125" y="109"/>
                </a:cxn>
                <a:cxn ang="0">
                  <a:pos x="120" y="99"/>
                </a:cxn>
                <a:cxn ang="0">
                  <a:pos x="117" y="96"/>
                </a:cxn>
                <a:cxn ang="0">
                  <a:pos x="114" y="91"/>
                </a:cxn>
                <a:cxn ang="0">
                  <a:pos x="112" y="86"/>
                </a:cxn>
                <a:cxn ang="0">
                  <a:pos x="114" y="82"/>
                </a:cxn>
                <a:cxn ang="0">
                  <a:pos x="134" y="69"/>
                </a:cxn>
                <a:cxn ang="0">
                  <a:pos x="179" y="56"/>
                </a:cxn>
                <a:cxn ang="0">
                  <a:pos x="252" y="55"/>
                </a:cxn>
                <a:cxn ang="0">
                  <a:pos x="299" y="69"/>
                </a:cxn>
              </a:cxnLst>
              <a:rect l="0" t="0" r="r" b="b"/>
              <a:pathLst>
                <a:path w="407" h="177">
                  <a:moveTo>
                    <a:pt x="304" y="82"/>
                  </a:moveTo>
                  <a:lnTo>
                    <a:pt x="308" y="91"/>
                  </a:lnTo>
                  <a:lnTo>
                    <a:pt x="315" y="101"/>
                  </a:lnTo>
                  <a:lnTo>
                    <a:pt x="324" y="109"/>
                  </a:lnTo>
                  <a:lnTo>
                    <a:pt x="335" y="117"/>
                  </a:lnTo>
                  <a:lnTo>
                    <a:pt x="347" y="123"/>
                  </a:lnTo>
                  <a:lnTo>
                    <a:pt x="360" y="127"/>
                  </a:lnTo>
                  <a:lnTo>
                    <a:pt x="373" y="129"/>
                  </a:lnTo>
                  <a:lnTo>
                    <a:pt x="387" y="127"/>
                  </a:lnTo>
                  <a:lnTo>
                    <a:pt x="389" y="126"/>
                  </a:lnTo>
                  <a:lnTo>
                    <a:pt x="393" y="122"/>
                  </a:lnTo>
                  <a:lnTo>
                    <a:pt x="398" y="115"/>
                  </a:lnTo>
                  <a:lnTo>
                    <a:pt x="403" y="105"/>
                  </a:lnTo>
                  <a:lnTo>
                    <a:pt x="406" y="92"/>
                  </a:lnTo>
                  <a:lnTo>
                    <a:pt x="406" y="76"/>
                  </a:lnTo>
                  <a:lnTo>
                    <a:pt x="400" y="56"/>
                  </a:lnTo>
                  <a:lnTo>
                    <a:pt x="389" y="32"/>
                  </a:lnTo>
                  <a:lnTo>
                    <a:pt x="357" y="18"/>
                  </a:lnTo>
                  <a:lnTo>
                    <a:pt x="348" y="15"/>
                  </a:lnTo>
                  <a:lnTo>
                    <a:pt x="321" y="9"/>
                  </a:lnTo>
                  <a:lnTo>
                    <a:pt x="281" y="3"/>
                  </a:lnTo>
                  <a:lnTo>
                    <a:pt x="231" y="0"/>
                  </a:lnTo>
                  <a:lnTo>
                    <a:pt x="176" y="2"/>
                  </a:lnTo>
                  <a:lnTo>
                    <a:pt x="117" y="14"/>
                  </a:lnTo>
                  <a:lnTo>
                    <a:pt x="59" y="37"/>
                  </a:lnTo>
                  <a:lnTo>
                    <a:pt x="7" y="75"/>
                  </a:lnTo>
                  <a:lnTo>
                    <a:pt x="6" y="78"/>
                  </a:lnTo>
                  <a:lnTo>
                    <a:pt x="4" y="86"/>
                  </a:lnTo>
                  <a:lnTo>
                    <a:pt x="1" y="99"/>
                  </a:lnTo>
                  <a:lnTo>
                    <a:pt x="0" y="115"/>
                  </a:lnTo>
                  <a:lnTo>
                    <a:pt x="1" y="131"/>
                  </a:lnTo>
                  <a:lnTo>
                    <a:pt x="5" y="147"/>
                  </a:lnTo>
                  <a:lnTo>
                    <a:pt x="14" y="162"/>
                  </a:lnTo>
                  <a:lnTo>
                    <a:pt x="28" y="174"/>
                  </a:lnTo>
                  <a:lnTo>
                    <a:pt x="31" y="175"/>
                  </a:lnTo>
                  <a:lnTo>
                    <a:pt x="40" y="176"/>
                  </a:lnTo>
                  <a:lnTo>
                    <a:pt x="52" y="176"/>
                  </a:lnTo>
                  <a:lnTo>
                    <a:pt x="67" y="173"/>
                  </a:lnTo>
                  <a:lnTo>
                    <a:pt x="83" y="169"/>
                  </a:lnTo>
                  <a:lnTo>
                    <a:pt x="100" y="160"/>
                  </a:lnTo>
                  <a:lnTo>
                    <a:pt x="114" y="147"/>
                  </a:lnTo>
                  <a:lnTo>
                    <a:pt x="127" y="128"/>
                  </a:lnTo>
                  <a:lnTo>
                    <a:pt x="127" y="127"/>
                  </a:lnTo>
                  <a:lnTo>
                    <a:pt x="127" y="125"/>
                  </a:lnTo>
                  <a:lnTo>
                    <a:pt x="127" y="123"/>
                  </a:lnTo>
                  <a:lnTo>
                    <a:pt x="127" y="119"/>
                  </a:lnTo>
                  <a:lnTo>
                    <a:pt x="127" y="114"/>
                  </a:lnTo>
                  <a:lnTo>
                    <a:pt x="125" y="109"/>
                  </a:lnTo>
                  <a:lnTo>
                    <a:pt x="123" y="104"/>
                  </a:lnTo>
                  <a:lnTo>
                    <a:pt x="120" y="99"/>
                  </a:lnTo>
                  <a:lnTo>
                    <a:pt x="119" y="97"/>
                  </a:lnTo>
                  <a:lnTo>
                    <a:pt x="117" y="96"/>
                  </a:lnTo>
                  <a:lnTo>
                    <a:pt x="116" y="93"/>
                  </a:lnTo>
                  <a:lnTo>
                    <a:pt x="114" y="91"/>
                  </a:lnTo>
                  <a:lnTo>
                    <a:pt x="112" y="89"/>
                  </a:lnTo>
                  <a:lnTo>
                    <a:pt x="112" y="86"/>
                  </a:lnTo>
                  <a:lnTo>
                    <a:pt x="111" y="84"/>
                  </a:lnTo>
                  <a:lnTo>
                    <a:pt x="114" y="82"/>
                  </a:lnTo>
                  <a:lnTo>
                    <a:pt x="121" y="76"/>
                  </a:lnTo>
                  <a:lnTo>
                    <a:pt x="134" y="69"/>
                  </a:lnTo>
                  <a:lnTo>
                    <a:pt x="153" y="62"/>
                  </a:lnTo>
                  <a:lnTo>
                    <a:pt x="179" y="56"/>
                  </a:lnTo>
                  <a:lnTo>
                    <a:pt x="212" y="53"/>
                  </a:lnTo>
                  <a:lnTo>
                    <a:pt x="252" y="55"/>
                  </a:lnTo>
                  <a:lnTo>
                    <a:pt x="301" y="62"/>
                  </a:lnTo>
                  <a:lnTo>
                    <a:pt x="299" y="69"/>
                  </a:lnTo>
                  <a:lnTo>
                    <a:pt x="304" y="82"/>
                  </a:lnTo>
                </a:path>
              </a:pathLst>
            </a:custGeom>
            <a:solidFill>
              <a:srgbClr val="FFD47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46" name="Freeform 78"/>
            <p:cNvSpPr>
              <a:spLocks/>
            </p:cNvSpPr>
            <p:nvPr/>
          </p:nvSpPr>
          <p:spPr bwMode="auto">
            <a:xfrm>
              <a:off x="2280" y="827"/>
              <a:ext cx="380" cy="81"/>
            </a:xfrm>
            <a:custGeom>
              <a:avLst/>
              <a:gdLst/>
              <a:ahLst/>
              <a:cxnLst>
                <a:cxn ang="0">
                  <a:pos x="379" y="35"/>
                </a:cxn>
                <a:cxn ang="0">
                  <a:pos x="368" y="32"/>
                </a:cxn>
                <a:cxn ang="0">
                  <a:pos x="340" y="28"/>
                </a:cxn>
                <a:cxn ang="0">
                  <a:pos x="299" y="23"/>
                </a:cxn>
                <a:cxn ang="0">
                  <a:pos x="249" y="20"/>
                </a:cxn>
                <a:cxn ang="0">
                  <a:pos x="192" y="22"/>
                </a:cxn>
                <a:cxn ang="0">
                  <a:pos x="135" y="31"/>
                </a:cxn>
                <a:cxn ang="0">
                  <a:pos x="79" y="49"/>
                </a:cxn>
                <a:cxn ang="0">
                  <a:pos x="30" y="79"/>
                </a:cxn>
                <a:cxn ang="0">
                  <a:pos x="28" y="80"/>
                </a:cxn>
                <a:cxn ang="0">
                  <a:pos x="25" y="80"/>
                </a:cxn>
                <a:cxn ang="0">
                  <a:pos x="20" y="80"/>
                </a:cxn>
                <a:cxn ang="0">
                  <a:pos x="14" y="80"/>
                </a:cxn>
                <a:cxn ang="0">
                  <a:pos x="8" y="79"/>
                </a:cxn>
                <a:cxn ang="0">
                  <a:pos x="3" y="78"/>
                </a:cxn>
                <a:cxn ang="0">
                  <a:pos x="0" y="77"/>
                </a:cxn>
                <a:cxn ang="0">
                  <a:pos x="0" y="75"/>
                </a:cxn>
                <a:cxn ang="0">
                  <a:pos x="4" y="69"/>
                </a:cxn>
                <a:cxn ang="0">
                  <a:pos x="17" y="57"/>
                </a:cxn>
                <a:cxn ang="0">
                  <a:pos x="41" y="40"/>
                </a:cxn>
                <a:cxn ang="0">
                  <a:pos x="76" y="23"/>
                </a:cxn>
                <a:cxn ang="0">
                  <a:pos x="123" y="8"/>
                </a:cxn>
                <a:cxn ang="0">
                  <a:pos x="184" y="0"/>
                </a:cxn>
                <a:cxn ang="0">
                  <a:pos x="258" y="2"/>
                </a:cxn>
                <a:cxn ang="0">
                  <a:pos x="346" y="16"/>
                </a:cxn>
                <a:cxn ang="0">
                  <a:pos x="379" y="35"/>
                </a:cxn>
              </a:cxnLst>
              <a:rect l="0" t="0" r="r" b="b"/>
              <a:pathLst>
                <a:path w="380" h="81">
                  <a:moveTo>
                    <a:pt x="379" y="35"/>
                  </a:moveTo>
                  <a:lnTo>
                    <a:pt x="368" y="32"/>
                  </a:lnTo>
                  <a:lnTo>
                    <a:pt x="340" y="28"/>
                  </a:lnTo>
                  <a:lnTo>
                    <a:pt x="299" y="23"/>
                  </a:lnTo>
                  <a:lnTo>
                    <a:pt x="249" y="20"/>
                  </a:lnTo>
                  <a:lnTo>
                    <a:pt x="192" y="22"/>
                  </a:lnTo>
                  <a:lnTo>
                    <a:pt x="135" y="31"/>
                  </a:lnTo>
                  <a:lnTo>
                    <a:pt x="79" y="49"/>
                  </a:lnTo>
                  <a:lnTo>
                    <a:pt x="30" y="79"/>
                  </a:lnTo>
                  <a:lnTo>
                    <a:pt x="28" y="80"/>
                  </a:lnTo>
                  <a:lnTo>
                    <a:pt x="25" y="80"/>
                  </a:lnTo>
                  <a:lnTo>
                    <a:pt x="20" y="80"/>
                  </a:lnTo>
                  <a:lnTo>
                    <a:pt x="14" y="80"/>
                  </a:lnTo>
                  <a:lnTo>
                    <a:pt x="8" y="79"/>
                  </a:lnTo>
                  <a:lnTo>
                    <a:pt x="3" y="78"/>
                  </a:lnTo>
                  <a:lnTo>
                    <a:pt x="0" y="77"/>
                  </a:lnTo>
                  <a:lnTo>
                    <a:pt x="0" y="75"/>
                  </a:lnTo>
                  <a:lnTo>
                    <a:pt x="4" y="69"/>
                  </a:lnTo>
                  <a:lnTo>
                    <a:pt x="17" y="57"/>
                  </a:lnTo>
                  <a:lnTo>
                    <a:pt x="41" y="40"/>
                  </a:lnTo>
                  <a:lnTo>
                    <a:pt x="76" y="23"/>
                  </a:lnTo>
                  <a:lnTo>
                    <a:pt x="123" y="8"/>
                  </a:lnTo>
                  <a:lnTo>
                    <a:pt x="184" y="0"/>
                  </a:lnTo>
                  <a:lnTo>
                    <a:pt x="258" y="2"/>
                  </a:lnTo>
                  <a:lnTo>
                    <a:pt x="346" y="16"/>
                  </a:lnTo>
                  <a:lnTo>
                    <a:pt x="379" y="35"/>
                  </a:lnTo>
                </a:path>
              </a:pathLst>
            </a:custGeom>
            <a:solidFill>
              <a:srgbClr val="FFE6B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47" name="Freeform 79"/>
            <p:cNvSpPr>
              <a:spLocks/>
            </p:cNvSpPr>
            <p:nvPr/>
          </p:nvSpPr>
          <p:spPr bwMode="auto">
            <a:xfrm>
              <a:off x="2548" y="881"/>
              <a:ext cx="26" cy="35"/>
            </a:xfrm>
            <a:custGeom>
              <a:avLst/>
              <a:gdLst/>
              <a:ahLst/>
              <a:cxnLst>
                <a:cxn ang="0">
                  <a:pos x="25" y="30"/>
                </a:cxn>
                <a:cxn ang="0">
                  <a:pos x="3" y="34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25" y="30"/>
                </a:cxn>
              </a:cxnLst>
              <a:rect l="0" t="0" r="r" b="b"/>
              <a:pathLst>
                <a:path w="26" h="35">
                  <a:moveTo>
                    <a:pt x="25" y="30"/>
                  </a:moveTo>
                  <a:lnTo>
                    <a:pt x="3" y="34"/>
                  </a:lnTo>
                  <a:lnTo>
                    <a:pt x="0" y="2"/>
                  </a:lnTo>
                  <a:lnTo>
                    <a:pt x="16" y="0"/>
                  </a:lnTo>
                  <a:lnTo>
                    <a:pt x="25" y="3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48" name="Freeform 80"/>
            <p:cNvSpPr>
              <a:spLocks/>
            </p:cNvSpPr>
            <p:nvPr/>
          </p:nvSpPr>
          <p:spPr bwMode="auto">
            <a:xfrm>
              <a:off x="2540" y="873"/>
              <a:ext cx="25" cy="17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"/>
                </a:cxn>
                <a:cxn ang="0">
                  <a:pos x="8" y="16"/>
                </a:cxn>
                <a:cxn ang="0">
                  <a:pos x="24" y="12"/>
                </a:cxn>
                <a:cxn ang="0">
                  <a:pos x="16" y="0"/>
                </a:cxn>
              </a:cxnLst>
              <a:rect l="0" t="0" r="r" b="b"/>
              <a:pathLst>
                <a:path w="25" h="17">
                  <a:moveTo>
                    <a:pt x="16" y="0"/>
                  </a:moveTo>
                  <a:lnTo>
                    <a:pt x="0" y="4"/>
                  </a:lnTo>
                  <a:lnTo>
                    <a:pt x="8" y="16"/>
                  </a:lnTo>
                  <a:lnTo>
                    <a:pt x="24" y="12"/>
                  </a:lnTo>
                  <a:lnTo>
                    <a:pt x="16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49" name="Freeform 81"/>
            <p:cNvSpPr>
              <a:spLocks/>
            </p:cNvSpPr>
            <p:nvPr/>
          </p:nvSpPr>
          <p:spPr bwMode="auto">
            <a:xfrm>
              <a:off x="2539" y="875"/>
              <a:ext cx="17" cy="40"/>
            </a:xfrm>
            <a:custGeom>
              <a:avLst/>
              <a:gdLst/>
              <a:ahLst/>
              <a:cxnLst>
                <a:cxn ang="0">
                  <a:pos x="16" y="39"/>
                </a:cxn>
                <a:cxn ang="0">
                  <a:pos x="0" y="23"/>
                </a:cxn>
                <a:cxn ang="0">
                  <a:pos x="1" y="0"/>
                </a:cxn>
                <a:cxn ang="0">
                  <a:pos x="11" y="8"/>
                </a:cxn>
                <a:cxn ang="0">
                  <a:pos x="16" y="39"/>
                </a:cxn>
              </a:cxnLst>
              <a:rect l="0" t="0" r="r" b="b"/>
              <a:pathLst>
                <a:path w="17" h="40">
                  <a:moveTo>
                    <a:pt x="16" y="39"/>
                  </a:moveTo>
                  <a:lnTo>
                    <a:pt x="0" y="23"/>
                  </a:lnTo>
                  <a:lnTo>
                    <a:pt x="1" y="0"/>
                  </a:lnTo>
                  <a:lnTo>
                    <a:pt x="11" y="8"/>
                  </a:lnTo>
                  <a:lnTo>
                    <a:pt x="16" y="39"/>
                  </a:lnTo>
                </a:path>
              </a:pathLst>
            </a:custGeom>
            <a:solidFill>
              <a:srgbClr val="98989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50" name="Freeform 82"/>
            <p:cNvSpPr>
              <a:spLocks/>
            </p:cNvSpPr>
            <p:nvPr/>
          </p:nvSpPr>
          <p:spPr bwMode="auto">
            <a:xfrm>
              <a:off x="2404" y="885"/>
              <a:ext cx="29" cy="17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20" y="0"/>
                </a:cxn>
                <a:cxn ang="0">
                  <a:pos x="0" y="2"/>
                </a:cxn>
                <a:cxn ang="0">
                  <a:pos x="8" y="16"/>
                </a:cxn>
                <a:cxn ang="0">
                  <a:pos x="28" y="9"/>
                </a:cxn>
              </a:cxnLst>
              <a:rect l="0" t="0" r="r" b="b"/>
              <a:pathLst>
                <a:path w="29" h="17">
                  <a:moveTo>
                    <a:pt x="28" y="9"/>
                  </a:moveTo>
                  <a:lnTo>
                    <a:pt x="20" y="0"/>
                  </a:lnTo>
                  <a:lnTo>
                    <a:pt x="0" y="2"/>
                  </a:lnTo>
                  <a:lnTo>
                    <a:pt x="8" y="16"/>
                  </a:lnTo>
                  <a:lnTo>
                    <a:pt x="28" y="9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51" name="Freeform 83"/>
            <p:cNvSpPr>
              <a:spLocks/>
            </p:cNvSpPr>
            <p:nvPr/>
          </p:nvSpPr>
          <p:spPr bwMode="auto">
            <a:xfrm>
              <a:off x="2403" y="886"/>
              <a:ext cx="17" cy="4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30"/>
                </a:cxn>
                <a:cxn ang="0">
                  <a:pos x="16" y="43"/>
                </a:cxn>
                <a:cxn ang="0">
                  <a:pos x="12" y="7"/>
                </a:cxn>
                <a:cxn ang="0">
                  <a:pos x="2" y="0"/>
                </a:cxn>
              </a:cxnLst>
              <a:rect l="0" t="0" r="r" b="b"/>
              <a:pathLst>
                <a:path w="17" h="44">
                  <a:moveTo>
                    <a:pt x="2" y="0"/>
                  </a:moveTo>
                  <a:lnTo>
                    <a:pt x="0" y="30"/>
                  </a:lnTo>
                  <a:lnTo>
                    <a:pt x="16" y="43"/>
                  </a:lnTo>
                  <a:lnTo>
                    <a:pt x="12" y="7"/>
                  </a:lnTo>
                  <a:lnTo>
                    <a:pt x="2" y="0"/>
                  </a:lnTo>
                </a:path>
              </a:pathLst>
            </a:custGeom>
            <a:solidFill>
              <a:srgbClr val="98989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52" name="Freeform 84"/>
            <p:cNvSpPr>
              <a:spLocks/>
            </p:cNvSpPr>
            <p:nvPr/>
          </p:nvSpPr>
          <p:spPr bwMode="auto">
            <a:xfrm>
              <a:off x="2499" y="957"/>
              <a:ext cx="33" cy="24"/>
            </a:xfrm>
            <a:custGeom>
              <a:avLst/>
              <a:gdLst/>
              <a:ahLst/>
              <a:cxnLst>
                <a:cxn ang="0">
                  <a:pos x="8" y="23"/>
                </a:cxn>
                <a:cxn ang="0">
                  <a:pos x="0" y="3"/>
                </a:cxn>
                <a:cxn ang="0">
                  <a:pos x="23" y="0"/>
                </a:cxn>
                <a:cxn ang="0">
                  <a:pos x="32" y="18"/>
                </a:cxn>
                <a:cxn ang="0">
                  <a:pos x="8" y="23"/>
                </a:cxn>
              </a:cxnLst>
              <a:rect l="0" t="0" r="r" b="b"/>
              <a:pathLst>
                <a:path w="33" h="24">
                  <a:moveTo>
                    <a:pt x="8" y="23"/>
                  </a:moveTo>
                  <a:lnTo>
                    <a:pt x="0" y="3"/>
                  </a:lnTo>
                  <a:lnTo>
                    <a:pt x="23" y="0"/>
                  </a:lnTo>
                  <a:lnTo>
                    <a:pt x="32" y="18"/>
                  </a:lnTo>
                  <a:lnTo>
                    <a:pt x="8" y="23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53" name="Freeform 85"/>
            <p:cNvSpPr>
              <a:spLocks/>
            </p:cNvSpPr>
            <p:nvPr/>
          </p:nvSpPr>
          <p:spPr bwMode="auto">
            <a:xfrm>
              <a:off x="2464" y="965"/>
              <a:ext cx="34" cy="23"/>
            </a:xfrm>
            <a:custGeom>
              <a:avLst/>
              <a:gdLst/>
              <a:ahLst/>
              <a:cxnLst>
                <a:cxn ang="0">
                  <a:pos x="8" y="22"/>
                </a:cxn>
                <a:cxn ang="0">
                  <a:pos x="0" y="3"/>
                </a:cxn>
                <a:cxn ang="0">
                  <a:pos x="24" y="0"/>
                </a:cxn>
                <a:cxn ang="0">
                  <a:pos x="33" y="17"/>
                </a:cxn>
                <a:cxn ang="0">
                  <a:pos x="8" y="22"/>
                </a:cxn>
              </a:cxnLst>
              <a:rect l="0" t="0" r="r" b="b"/>
              <a:pathLst>
                <a:path w="34" h="23">
                  <a:moveTo>
                    <a:pt x="8" y="22"/>
                  </a:moveTo>
                  <a:lnTo>
                    <a:pt x="0" y="3"/>
                  </a:lnTo>
                  <a:lnTo>
                    <a:pt x="24" y="0"/>
                  </a:lnTo>
                  <a:lnTo>
                    <a:pt x="33" y="17"/>
                  </a:lnTo>
                  <a:lnTo>
                    <a:pt x="8" y="22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54" name="Freeform 86"/>
            <p:cNvSpPr>
              <a:spLocks/>
            </p:cNvSpPr>
            <p:nvPr/>
          </p:nvSpPr>
          <p:spPr bwMode="auto">
            <a:xfrm>
              <a:off x="2544" y="980"/>
              <a:ext cx="33" cy="2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0" y="3"/>
                </a:cxn>
                <a:cxn ang="0">
                  <a:pos x="23" y="0"/>
                </a:cxn>
                <a:cxn ang="0">
                  <a:pos x="32" y="19"/>
                </a:cxn>
                <a:cxn ang="0">
                  <a:pos x="8" y="24"/>
                </a:cxn>
              </a:cxnLst>
              <a:rect l="0" t="0" r="r" b="b"/>
              <a:pathLst>
                <a:path w="33" h="25">
                  <a:moveTo>
                    <a:pt x="8" y="24"/>
                  </a:moveTo>
                  <a:lnTo>
                    <a:pt x="0" y="3"/>
                  </a:lnTo>
                  <a:lnTo>
                    <a:pt x="23" y="0"/>
                  </a:lnTo>
                  <a:lnTo>
                    <a:pt x="32" y="19"/>
                  </a:lnTo>
                  <a:lnTo>
                    <a:pt x="8" y="24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55" name="Freeform 87"/>
            <p:cNvSpPr>
              <a:spLocks/>
            </p:cNvSpPr>
            <p:nvPr/>
          </p:nvSpPr>
          <p:spPr bwMode="auto">
            <a:xfrm>
              <a:off x="2510" y="987"/>
              <a:ext cx="33" cy="23"/>
            </a:xfrm>
            <a:custGeom>
              <a:avLst/>
              <a:gdLst/>
              <a:ahLst/>
              <a:cxnLst>
                <a:cxn ang="0">
                  <a:pos x="8" y="22"/>
                </a:cxn>
                <a:cxn ang="0">
                  <a:pos x="0" y="3"/>
                </a:cxn>
                <a:cxn ang="0">
                  <a:pos x="24" y="0"/>
                </a:cxn>
                <a:cxn ang="0">
                  <a:pos x="32" y="18"/>
                </a:cxn>
                <a:cxn ang="0">
                  <a:pos x="8" y="22"/>
                </a:cxn>
              </a:cxnLst>
              <a:rect l="0" t="0" r="r" b="b"/>
              <a:pathLst>
                <a:path w="33" h="23">
                  <a:moveTo>
                    <a:pt x="8" y="22"/>
                  </a:moveTo>
                  <a:lnTo>
                    <a:pt x="0" y="3"/>
                  </a:lnTo>
                  <a:lnTo>
                    <a:pt x="24" y="0"/>
                  </a:lnTo>
                  <a:lnTo>
                    <a:pt x="32" y="18"/>
                  </a:lnTo>
                  <a:lnTo>
                    <a:pt x="8" y="22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56" name="Freeform 88"/>
            <p:cNvSpPr>
              <a:spLocks/>
            </p:cNvSpPr>
            <p:nvPr/>
          </p:nvSpPr>
          <p:spPr bwMode="auto">
            <a:xfrm>
              <a:off x="2476" y="992"/>
              <a:ext cx="34" cy="24"/>
            </a:xfrm>
            <a:custGeom>
              <a:avLst/>
              <a:gdLst/>
              <a:ahLst/>
              <a:cxnLst>
                <a:cxn ang="0">
                  <a:pos x="8" y="23"/>
                </a:cxn>
                <a:cxn ang="0">
                  <a:pos x="0" y="3"/>
                </a:cxn>
                <a:cxn ang="0">
                  <a:pos x="24" y="0"/>
                </a:cxn>
                <a:cxn ang="0">
                  <a:pos x="33" y="18"/>
                </a:cxn>
                <a:cxn ang="0">
                  <a:pos x="8" y="23"/>
                </a:cxn>
              </a:cxnLst>
              <a:rect l="0" t="0" r="r" b="b"/>
              <a:pathLst>
                <a:path w="34" h="24">
                  <a:moveTo>
                    <a:pt x="8" y="23"/>
                  </a:moveTo>
                  <a:lnTo>
                    <a:pt x="0" y="3"/>
                  </a:lnTo>
                  <a:lnTo>
                    <a:pt x="24" y="0"/>
                  </a:lnTo>
                  <a:lnTo>
                    <a:pt x="33" y="18"/>
                  </a:lnTo>
                  <a:lnTo>
                    <a:pt x="8" y="23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57" name="Freeform 89"/>
            <p:cNvSpPr>
              <a:spLocks/>
            </p:cNvSpPr>
            <p:nvPr/>
          </p:nvSpPr>
          <p:spPr bwMode="auto">
            <a:xfrm>
              <a:off x="2555" y="1008"/>
              <a:ext cx="34" cy="24"/>
            </a:xfrm>
            <a:custGeom>
              <a:avLst/>
              <a:gdLst/>
              <a:ahLst/>
              <a:cxnLst>
                <a:cxn ang="0">
                  <a:pos x="8" y="23"/>
                </a:cxn>
                <a:cxn ang="0">
                  <a:pos x="0" y="3"/>
                </a:cxn>
                <a:cxn ang="0">
                  <a:pos x="24" y="0"/>
                </a:cxn>
                <a:cxn ang="0">
                  <a:pos x="33" y="18"/>
                </a:cxn>
                <a:cxn ang="0">
                  <a:pos x="8" y="23"/>
                </a:cxn>
              </a:cxnLst>
              <a:rect l="0" t="0" r="r" b="b"/>
              <a:pathLst>
                <a:path w="34" h="24">
                  <a:moveTo>
                    <a:pt x="8" y="23"/>
                  </a:moveTo>
                  <a:lnTo>
                    <a:pt x="0" y="3"/>
                  </a:lnTo>
                  <a:lnTo>
                    <a:pt x="24" y="0"/>
                  </a:lnTo>
                  <a:lnTo>
                    <a:pt x="33" y="18"/>
                  </a:lnTo>
                  <a:lnTo>
                    <a:pt x="8" y="23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58" name="Freeform 90"/>
            <p:cNvSpPr>
              <a:spLocks/>
            </p:cNvSpPr>
            <p:nvPr/>
          </p:nvSpPr>
          <p:spPr bwMode="auto">
            <a:xfrm>
              <a:off x="2521" y="1013"/>
              <a:ext cx="33" cy="2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0" y="3"/>
                </a:cxn>
                <a:cxn ang="0">
                  <a:pos x="24" y="0"/>
                </a:cxn>
                <a:cxn ang="0">
                  <a:pos x="32" y="19"/>
                </a:cxn>
                <a:cxn ang="0">
                  <a:pos x="8" y="24"/>
                </a:cxn>
              </a:cxnLst>
              <a:rect l="0" t="0" r="r" b="b"/>
              <a:pathLst>
                <a:path w="33" h="25">
                  <a:moveTo>
                    <a:pt x="8" y="24"/>
                  </a:moveTo>
                  <a:lnTo>
                    <a:pt x="0" y="3"/>
                  </a:lnTo>
                  <a:lnTo>
                    <a:pt x="24" y="0"/>
                  </a:lnTo>
                  <a:lnTo>
                    <a:pt x="32" y="19"/>
                  </a:lnTo>
                  <a:lnTo>
                    <a:pt x="8" y="24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59" name="Freeform 91"/>
            <p:cNvSpPr>
              <a:spLocks/>
            </p:cNvSpPr>
            <p:nvPr/>
          </p:nvSpPr>
          <p:spPr bwMode="auto">
            <a:xfrm>
              <a:off x="2487" y="1020"/>
              <a:ext cx="33" cy="24"/>
            </a:xfrm>
            <a:custGeom>
              <a:avLst/>
              <a:gdLst/>
              <a:ahLst/>
              <a:cxnLst>
                <a:cxn ang="0">
                  <a:pos x="8" y="23"/>
                </a:cxn>
                <a:cxn ang="0">
                  <a:pos x="0" y="3"/>
                </a:cxn>
                <a:cxn ang="0">
                  <a:pos x="24" y="0"/>
                </a:cxn>
                <a:cxn ang="0">
                  <a:pos x="32" y="18"/>
                </a:cxn>
                <a:cxn ang="0">
                  <a:pos x="8" y="23"/>
                </a:cxn>
              </a:cxnLst>
              <a:rect l="0" t="0" r="r" b="b"/>
              <a:pathLst>
                <a:path w="33" h="24">
                  <a:moveTo>
                    <a:pt x="8" y="23"/>
                  </a:moveTo>
                  <a:lnTo>
                    <a:pt x="0" y="3"/>
                  </a:lnTo>
                  <a:lnTo>
                    <a:pt x="24" y="0"/>
                  </a:lnTo>
                  <a:lnTo>
                    <a:pt x="32" y="18"/>
                  </a:lnTo>
                  <a:lnTo>
                    <a:pt x="8" y="23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60" name="Freeform 92"/>
            <p:cNvSpPr>
              <a:spLocks/>
            </p:cNvSpPr>
            <p:nvPr/>
          </p:nvSpPr>
          <p:spPr bwMode="auto">
            <a:xfrm>
              <a:off x="2567" y="1037"/>
              <a:ext cx="33" cy="23"/>
            </a:xfrm>
            <a:custGeom>
              <a:avLst/>
              <a:gdLst/>
              <a:ahLst/>
              <a:cxnLst>
                <a:cxn ang="0">
                  <a:pos x="8" y="22"/>
                </a:cxn>
                <a:cxn ang="0">
                  <a:pos x="0" y="3"/>
                </a:cxn>
                <a:cxn ang="0">
                  <a:pos x="23" y="0"/>
                </a:cxn>
                <a:cxn ang="0">
                  <a:pos x="32" y="17"/>
                </a:cxn>
                <a:cxn ang="0">
                  <a:pos x="8" y="22"/>
                </a:cxn>
              </a:cxnLst>
              <a:rect l="0" t="0" r="r" b="b"/>
              <a:pathLst>
                <a:path w="33" h="23">
                  <a:moveTo>
                    <a:pt x="8" y="22"/>
                  </a:moveTo>
                  <a:lnTo>
                    <a:pt x="0" y="3"/>
                  </a:lnTo>
                  <a:lnTo>
                    <a:pt x="23" y="0"/>
                  </a:lnTo>
                  <a:lnTo>
                    <a:pt x="32" y="17"/>
                  </a:lnTo>
                  <a:lnTo>
                    <a:pt x="8" y="22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61" name="Freeform 93"/>
            <p:cNvSpPr>
              <a:spLocks/>
            </p:cNvSpPr>
            <p:nvPr/>
          </p:nvSpPr>
          <p:spPr bwMode="auto">
            <a:xfrm>
              <a:off x="2533" y="1041"/>
              <a:ext cx="33" cy="2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0" y="3"/>
                </a:cxn>
                <a:cxn ang="0">
                  <a:pos x="23" y="0"/>
                </a:cxn>
                <a:cxn ang="0">
                  <a:pos x="32" y="19"/>
                </a:cxn>
                <a:cxn ang="0">
                  <a:pos x="8" y="24"/>
                </a:cxn>
              </a:cxnLst>
              <a:rect l="0" t="0" r="r" b="b"/>
              <a:pathLst>
                <a:path w="33" h="25">
                  <a:moveTo>
                    <a:pt x="8" y="24"/>
                  </a:moveTo>
                  <a:lnTo>
                    <a:pt x="0" y="3"/>
                  </a:lnTo>
                  <a:lnTo>
                    <a:pt x="23" y="0"/>
                  </a:lnTo>
                  <a:lnTo>
                    <a:pt x="32" y="19"/>
                  </a:lnTo>
                  <a:lnTo>
                    <a:pt x="8" y="24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62" name="Freeform 94"/>
            <p:cNvSpPr>
              <a:spLocks/>
            </p:cNvSpPr>
            <p:nvPr/>
          </p:nvSpPr>
          <p:spPr bwMode="auto">
            <a:xfrm>
              <a:off x="2499" y="1049"/>
              <a:ext cx="34" cy="23"/>
            </a:xfrm>
            <a:custGeom>
              <a:avLst/>
              <a:gdLst/>
              <a:ahLst/>
              <a:cxnLst>
                <a:cxn ang="0">
                  <a:pos x="8" y="22"/>
                </a:cxn>
                <a:cxn ang="0">
                  <a:pos x="0" y="3"/>
                </a:cxn>
                <a:cxn ang="0">
                  <a:pos x="24" y="0"/>
                </a:cxn>
                <a:cxn ang="0">
                  <a:pos x="33" y="17"/>
                </a:cxn>
                <a:cxn ang="0">
                  <a:pos x="8" y="22"/>
                </a:cxn>
              </a:cxnLst>
              <a:rect l="0" t="0" r="r" b="b"/>
              <a:pathLst>
                <a:path w="34" h="23">
                  <a:moveTo>
                    <a:pt x="8" y="22"/>
                  </a:moveTo>
                  <a:lnTo>
                    <a:pt x="0" y="3"/>
                  </a:lnTo>
                  <a:lnTo>
                    <a:pt x="24" y="0"/>
                  </a:lnTo>
                  <a:lnTo>
                    <a:pt x="33" y="17"/>
                  </a:lnTo>
                  <a:lnTo>
                    <a:pt x="8" y="22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12063" name="Group 95"/>
          <p:cNvGrpSpPr>
            <a:grpSpLocks/>
          </p:cNvGrpSpPr>
          <p:nvPr/>
        </p:nvGrpSpPr>
        <p:grpSpPr bwMode="auto">
          <a:xfrm>
            <a:off x="5005388" y="1484313"/>
            <a:ext cx="762000" cy="914400"/>
            <a:chOff x="3907" y="997"/>
            <a:chExt cx="639" cy="1058"/>
          </a:xfrm>
        </p:grpSpPr>
        <p:sp>
          <p:nvSpPr>
            <p:cNvPr id="212064" name="Freeform 96"/>
            <p:cNvSpPr>
              <a:spLocks/>
            </p:cNvSpPr>
            <p:nvPr/>
          </p:nvSpPr>
          <p:spPr bwMode="auto">
            <a:xfrm>
              <a:off x="3907" y="1006"/>
              <a:ext cx="405" cy="889"/>
            </a:xfrm>
            <a:custGeom>
              <a:avLst/>
              <a:gdLst/>
              <a:ahLst/>
              <a:cxnLst>
                <a:cxn ang="0">
                  <a:pos x="134" y="78"/>
                </a:cxn>
                <a:cxn ang="0">
                  <a:pos x="152" y="11"/>
                </a:cxn>
                <a:cxn ang="0">
                  <a:pos x="189" y="0"/>
                </a:cxn>
                <a:cxn ang="0">
                  <a:pos x="223" y="35"/>
                </a:cxn>
                <a:cxn ang="0">
                  <a:pos x="221" y="63"/>
                </a:cxn>
                <a:cxn ang="0">
                  <a:pos x="220" y="95"/>
                </a:cxn>
                <a:cxn ang="0">
                  <a:pos x="210" y="127"/>
                </a:cxn>
                <a:cxn ang="0">
                  <a:pos x="194" y="135"/>
                </a:cxn>
                <a:cxn ang="0">
                  <a:pos x="227" y="154"/>
                </a:cxn>
                <a:cxn ang="0">
                  <a:pos x="270" y="193"/>
                </a:cxn>
                <a:cxn ang="0">
                  <a:pos x="274" y="242"/>
                </a:cxn>
                <a:cxn ang="0">
                  <a:pos x="298" y="301"/>
                </a:cxn>
                <a:cxn ang="0">
                  <a:pos x="356" y="362"/>
                </a:cxn>
                <a:cxn ang="0">
                  <a:pos x="360" y="359"/>
                </a:cxn>
                <a:cxn ang="0">
                  <a:pos x="382" y="364"/>
                </a:cxn>
                <a:cxn ang="0">
                  <a:pos x="395" y="379"/>
                </a:cxn>
                <a:cxn ang="0">
                  <a:pos x="404" y="404"/>
                </a:cxn>
                <a:cxn ang="0">
                  <a:pos x="374" y="418"/>
                </a:cxn>
                <a:cxn ang="0">
                  <a:pos x="297" y="365"/>
                </a:cxn>
                <a:cxn ang="0">
                  <a:pos x="252" y="344"/>
                </a:cxn>
                <a:cxn ang="0">
                  <a:pos x="238" y="418"/>
                </a:cxn>
                <a:cxn ang="0">
                  <a:pos x="283" y="525"/>
                </a:cxn>
                <a:cxn ang="0">
                  <a:pos x="318" y="655"/>
                </a:cxn>
                <a:cxn ang="0">
                  <a:pos x="335" y="799"/>
                </a:cxn>
                <a:cxn ang="0">
                  <a:pos x="346" y="808"/>
                </a:cxn>
                <a:cxn ang="0">
                  <a:pos x="371" y="789"/>
                </a:cxn>
                <a:cxn ang="0">
                  <a:pos x="392" y="812"/>
                </a:cxn>
                <a:cxn ang="0">
                  <a:pos x="380" y="833"/>
                </a:cxn>
                <a:cxn ang="0">
                  <a:pos x="359" y="852"/>
                </a:cxn>
                <a:cxn ang="0">
                  <a:pos x="333" y="878"/>
                </a:cxn>
                <a:cxn ang="0">
                  <a:pos x="319" y="882"/>
                </a:cxn>
                <a:cxn ang="0">
                  <a:pos x="311" y="840"/>
                </a:cxn>
                <a:cxn ang="0">
                  <a:pos x="303" y="817"/>
                </a:cxn>
                <a:cxn ang="0">
                  <a:pos x="276" y="728"/>
                </a:cxn>
                <a:cxn ang="0">
                  <a:pos x="260" y="663"/>
                </a:cxn>
                <a:cxn ang="0">
                  <a:pos x="252" y="638"/>
                </a:cxn>
                <a:cxn ang="0">
                  <a:pos x="223" y="606"/>
                </a:cxn>
                <a:cxn ang="0">
                  <a:pos x="182" y="546"/>
                </a:cxn>
                <a:cxn ang="0">
                  <a:pos x="168" y="536"/>
                </a:cxn>
                <a:cxn ang="0">
                  <a:pos x="151" y="586"/>
                </a:cxn>
                <a:cxn ang="0">
                  <a:pos x="145" y="633"/>
                </a:cxn>
                <a:cxn ang="0">
                  <a:pos x="129" y="689"/>
                </a:cxn>
                <a:cxn ang="0">
                  <a:pos x="75" y="753"/>
                </a:cxn>
                <a:cxn ang="0">
                  <a:pos x="56" y="784"/>
                </a:cxn>
                <a:cxn ang="0">
                  <a:pos x="46" y="810"/>
                </a:cxn>
                <a:cxn ang="0">
                  <a:pos x="0" y="816"/>
                </a:cxn>
                <a:cxn ang="0">
                  <a:pos x="40" y="725"/>
                </a:cxn>
                <a:cxn ang="0">
                  <a:pos x="70" y="661"/>
                </a:cxn>
                <a:cxn ang="0">
                  <a:pos x="86" y="637"/>
                </a:cxn>
                <a:cxn ang="0">
                  <a:pos x="89" y="623"/>
                </a:cxn>
                <a:cxn ang="0">
                  <a:pos x="84" y="558"/>
                </a:cxn>
                <a:cxn ang="0">
                  <a:pos x="79" y="493"/>
                </a:cxn>
                <a:cxn ang="0">
                  <a:pos x="88" y="463"/>
                </a:cxn>
                <a:cxn ang="0">
                  <a:pos x="89" y="418"/>
                </a:cxn>
                <a:cxn ang="0">
                  <a:pos x="44" y="323"/>
                </a:cxn>
                <a:cxn ang="0">
                  <a:pos x="32" y="268"/>
                </a:cxn>
                <a:cxn ang="0">
                  <a:pos x="47" y="224"/>
                </a:cxn>
                <a:cxn ang="0">
                  <a:pos x="77" y="163"/>
                </a:cxn>
              </a:cxnLst>
              <a:rect l="0" t="0" r="r" b="b"/>
              <a:pathLst>
                <a:path w="405" h="889">
                  <a:moveTo>
                    <a:pt x="140" y="135"/>
                  </a:moveTo>
                  <a:lnTo>
                    <a:pt x="138" y="131"/>
                  </a:lnTo>
                  <a:lnTo>
                    <a:pt x="137" y="117"/>
                  </a:lnTo>
                  <a:lnTo>
                    <a:pt x="136" y="99"/>
                  </a:lnTo>
                  <a:lnTo>
                    <a:pt x="134" y="78"/>
                  </a:lnTo>
                  <a:lnTo>
                    <a:pt x="133" y="56"/>
                  </a:lnTo>
                  <a:lnTo>
                    <a:pt x="134" y="36"/>
                  </a:lnTo>
                  <a:lnTo>
                    <a:pt x="138" y="21"/>
                  </a:lnTo>
                  <a:lnTo>
                    <a:pt x="144" y="14"/>
                  </a:lnTo>
                  <a:lnTo>
                    <a:pt x="152" y="11"/>
                  </a:lnTo>
                  <a:lnTo>
                    <a:pt x="159" y="7"/>
                  </a:lnTo>
                  <a:lnTo>
                    <a:pt x="166" y="2"/>
                  </a:lnTo>
                  <a:lnTo>
                    <a:pt x="173" y="1"/>
                  </a:lnTo>
                  <a:lnTo>
                    <a:pt x="180" y="0"/>
                  </a:lnTo>
                  <a:lnTo>
                    <a:pt x="189" y="0"/>
                  </a:lnTo>
                  <a:lnTo>
                    <a:pt x="197" y="4"/>
                  </a:lnTo>
                  <a:lnTo>
                    <a:pt x="207" y="9"/>
                  </a:lnTo>
                  <a:lnTo>
                    <a:pt x="216" y="18"/>
                  </a:lnTo>
                  <a:lnTo>
                    <a:pt x="220" y="26"/>
                  </a:lnTo>
                  <a:lnTo>
                    <a:pt x="223" y="35"/>
                  </a:lnTo>
                  <a:lnTo>
                    <a:pt x="223" y="42"/>
                  </a:lnTo>
                  <a:lnTo>
                    <a:pt x="223" y="49"/>
                  </a:lnTo>
                  <a:lnTo>
                    <a:pt x="221" y="56"/>
                  </a:lnTo>
                  <a:lnTo>
                    <a:pt x="220" y="60"/>
                  </a:lnTo>
                  <a:lnTo>
                    <a:pt x="221" y="63"/>
                  </a:lnTo>
                  <a:lnTo>
                    <a:pt x="221" y="67"/>
                  </a:lnTo>
                  <a:lnTo>
                    <a:pt x="223" y="71"/>
                  </a:lnTo>
                  <a:lnTo>
                    <a:pt x="223" y="78"/>
                  </a:lnTo>
                  <a:lnTo>
                    <a:pt x="221" y="86"/>
                  </a:lnTo>
                  <a:lnTo>
                    <a:pt x="220" y="95"/>
                  </a:lnTo>
                  <a:lnTo>
                    <a:pt x="218" y="103"/>
                  </a:lnTo>
                  <a:lnTo>
                    <a:pt x="217" y="112"/>
                  </a:lnTo>
                  <a:lnTo>
                    <a:pt x="216" y="119"/>
                  </a:lnTo>
                  <a:lnTo>
                    <a:pt x="213" y="123"/>
                  </a:lnTo>
                  <a:lnTo>
                    <a:pt x="210" y="127"/>
                  </a:lnTo>
                  <a:lnTo>
                    <a:pt x="206" y="130"/>
                  </a:lnTo>
                  <a:lnTo>
                    <a:pt x="203" y="131"/>
                  </a:lnTo>
                  <a:lnTo>
                    <a:pt x="199" y="133"/>
                  </a:lnTo>
                  <a:lnTo>
                    <a:pt x="196" y="134"/>
                  </a:lnTo>
                  <a:lnTo>
                    <a:pt x="194" y="135"/>
                  </a:lnTo>
                  <a:lnTo>
                    <a:pt x="193" y="138"/>
                  </a:lnTo>
                  <a:lnTo>
                    <a:pt x="196" y="141"/>
                  </a:lnTo>
                  <a:lnTo>
                    <a:pt x="203" y="144"/>
                  </a:lnTo>
                  <a:lnTo>
                    <a:pt x="214" y="148"/>
                  </a:lnTo>
                  <a:lnTo>
                    <a:pt x="227" y="154"/>
                  </a:lnTo>
                  <a:lnTo>
                    <a:pt x="241" y="161"/>
                  </a:lnTo>
                  <a:lnTo>
                    <a:pt x="253" y="169"/>
                  </a:lnTo>
                  <a:lnTo>
                    <a:pt x="263" y="177"/>
                  </a:lnTo>
                  <a:lnTo>
                    <a:pt x="269" y="187"/>
                  </a:lnTo>
                  <a:lnTo>
                    <a:pt x="270" y="193"/>
                  </a:lnTo>
                  <a:lnTo>
                    <a:pt x="272" y="200"/>
                  </a:lnTo>
                  <a:lnTo>
                    <a:pt x="273" y="210"/>
                  </a:lnTo>
                  <a:lnTo>
                    <a:pt x="273" y="219"/>
                  </a:lnTo>
                  <a:lnTo>
                    <a:pt x="273" y="231"/>
                  </a:lnTo>
                  <a:lnTo>
                    <a:pt x="274" y="242"/>
                  </a:lnTo>
                  <a:lnTo>
                    <a:pt x="274" y="253"/>
                  </a:lnTo>
                  <a:lnTo>
                    <a:pt x="276" y="264"/>
                  </a:lnTo>
                  <a:lnTo>
                    <a:pt x="279" y="270"/>
                  </a:lnTo>
                  <a:lnTo>
                    <a:pt x="287" y="284"/>
                  </a:lnTo>
                  <a:lnTo>
                    <a:pt x="298" y="301"/>
                  </a:lnTo>
                  <a:lnTo>
                    <a:pt x="312" y="319"/>
                  </a:lnTo>
                  <a:lnTo>
                    <a:pt x="326" y="337"/>
                  </a:lnTo>
                  <a:lnTo>
                    <a:pt x="339" y="351"/>
                  </a:lnTo>
                  <a:lnTo>
                    <a:pt x="349" y="361"/>
                  </a:lnTo>
                  <a:lnTo>
                    <a:pt x="356" y="362"/>
                  </a:lnTo>
                  <a:lnTo>
                    <a:pt x="359" y="359"/>
                  </a:lnTo>
                  <a:lnTo>
                    <a:pt x="359" y="358"/>
                  </a:lnTo>
                  <a:lnTo>
                    <a:pt x="359" y="358"/>
                  </a:lnTo>
                  <a:lnTo>
                    <a:pt x="359" y="358"/>
                  </a:lnTo>
                  <a:lnTo>
                    <a:pt x="360" y="359"/>
                  </a:lnTo>
                  <a:lnTo>
                    <a:pt x="364" y="359"/>
                  </a:lnTo>
                  <a:lnTo>
                    <a:pt x="370" y="361"/>
                  </a:lnTo>
                  <a:lnTo>
                    <a:pt x="381" y="361"/>
                  </a:lnTo>
                  <a:lnTo>
                    <a:pt x="381" y="362"/>
                  </a:lnTo>
                  <a:lnTo>
                    <a:pt x="382" y="364"/>
                  </a:lnTo>
                  <a:lnTo>
                    <a:pt x="385" y="366"/>
                  </a:lnTo>
                  <a:lnTo>
                    <a:pt x="388" y="369"/>
                  </a:lnTo>
                  <a:lnTo>
                    <a:pt x="391" y="372"/>
                  </a:lnTo>
                  <a:lnTo>
                    <a:pt x="394" y="376"/>
                  </a:lnTo>
                  <a:lnTo>
                    <a:pt x="395" y="379"/>
                  </a:lnTo>
                  <a:lnTo>
                    <a:pt x="396" y="382"/>
                  </a:lnTo>
                  <a:lnTo>
                    <a:pt x="399" y="389"/>
                  </a:lnTo>
                  <a:lnTo>
                    <a:pt x="402" y="394"/>
                  </a:lnTo>
                  <a:lnTo>
                    <a:pt x="404" y="400"/>
                  </a:lnTo>
                  <a:lnTo>
                    <a:pt x="404" y="404"/>
                  </a:lnTo>
                  <a:lnTo>
                    <a:pt x="402" y="408"/>
                  </a:lnTo>
                  <a:lnTo>
                    <a:pt x="399" y="411"/>
                  </a:lnTo>
                  <a:lnTo>
                    <a:pt x="394" y="414"/>
                  </a:lnTo>
                  <a:lnTo>
                    <a:pt x="387" y="417"/>
                  </a:lnTo>
                  <a:lnTo>
                    <a:pt x="374" y="418"/>
                  </a:lnTo>
                  <a:lnTo>
                    <a:pt x="360" y="413"/>
                  </a:lnTo>
                  <a:lnTo>
                    <a:pt x="343" y="403"/>
                  </a:lnTo>
                  <a:lnTo>
                    <a:pt x="326" y="390"/>
                  </a:lnTo>
                  <a:lnTo>
                    <a:pt x="311" y="378"/>
                  </a:lnTo>
                  <a:lnTo>
                    <a:pt x="297" y="365"/>
                  </a:lnTo>
                  <a:lnTo>
                    <a:pt x="286" y="355"/>
                  </a:lnTo>
                  <a:lnTo>
                    <a:pt x="277" y="348"/>
                  </a:lnTo>
                  <a:lnTo>
                    <a:pt x="266" y="341"/>
                  </a:lnTo>
                  <a:lnTo>
                    <a:pt x="258" y="340"/>
                  </a:lnTo>
                  <a:lnTo>
                    <a:pt x="252" y="344"/>
                  </a:lnTo>
                  <a:lnTo>
                    <a:pt x="249" y="352"/>
                  </a:lnTo>
                  <a:lnTo>
                    <a:pt x="248" y="365"/>
                  </a:lnTo>
                  <a:lnTo>
                    <a:pt x="245" y="380"/>
                  </a:lnTo>
                  <a:lnTo>
                    <a:pt x="242" y="399"/>
                  </a:lnTo>
                  <a:lnTo>
                    <a:pt x="238" y="418"/>
                  </a:lnTo>
                  <a:lnTo>
                    <a:pt x="239" y="428"/>
                  </a:lnTo>
                  <a:lnTo>
                    <a:pt x="246" y="446"/>
                  </a:lnTo>
                  <a:lnTo>
                    <a:pt x="256" y="470"/>
                  </a:lnTo>
                  <a:lnTo>
                    <a:pt x="269" y="497"/>
                  </a:lnTo>
                  <a:lnTo>
                    <a:pt x="283" y="525"/>
                  </a:lnTo>
                  <a:lnTo>
                    <a:pt x="295" y="554"/>
                  </a:lnTo>
                  <a:lnTo>
                    <a:pt x="305" y="581"/>
                  </a:lnTo>
                  <a:lnTo>
                    <a:pt x="311" y="603"/>
                  </a:lnTo>
                  <a:lnTo>
                    <a:pt x="314" y="627"/>
                  </a:lnTo>
                  <a:lnTo>
                    <a:pt x="318" y="655"/>
                  </a:lnTo>
                  <a:lnTo>
                    <a:pt x="322" y="687"/>
                  </a:lnTo>
                  <a:lnTo>
                    <a:pt x="326" y="721"/>
                  </a:lnTo>
                  <a:lnTo>
                    <a:pt x="329" y="752"/>
                  </a:lnTo>
                  <a:lnTo>
                    <a:pt x="332" y="778"/>
                  </a:lnTo>
                  <a:lnTo>
                    <a:pt x="335" y="799"/>
                  </a:lnTo>
                  <a:lnTo>
                    <a:pt x="335" y="810"/>
                  </a:lnTo>
                  <a:lnTo>
                    <a:pt x="336" y="815"/>
                  </a:lnTo>
                  <a:lnTo>
                    <a:pt x="338" y="815"/>
                  </a:lnTo>
                  <a:lnTo>
                    <a:pt x="342" y="812"/>
                  </a:lnTo>
                  <a:lnTo>
                    <a:pt x="346" y="808"/>
                  </a:lnTo>
                  <a:lnTo>
                    <a:pt x="352" y="802"/>
                  </a:lnTo>
                  <a:lnTo>
                    <a:pt x="356" y="798"/>
                  </a:lnTo>
                  <a:lnTo>
                    <a:pt x="360" y="794"/>
                  </a:lnTo>
                  <a:lnTo>
                    <a:pt x="364" y="791"/>
                  </a:lnTo>
                  <a:lnTo>
                    <a:pt x="371" y="789"/>
                  </a:lnTo>
                  <a:lnTo>
                    <a:pt x="377" y="792"/>
                  </a:lnTo>
                  <a:lnTo>
                    <a:pt x="382" y="795"/>
                  </a:lnTo>
                  <a:lnTo>
                    <a:pt x="387" y="801"/>
                  </a:lnTo>
                  <a:lnTo>
                    <a:pt x="389" y="806"/>
                  </a:lnTo>
                  <a:lnTo>
                    <a:pt x="392" y="812"/>
                  </a:lnTo>
                  <a:lnTo>
                    <a:pt x="392" y="817"/>
                  </a:lnTo>
                  <a:lnTo>
                    <a:pt x="391" y="822"/>
                  </a:lnTo>
                  <a:lnTo>
                    <a:pt x="387" y="826"/>
                  </a:lnTo>
                  <a:lnTo>
                    <a:pt x="384" y="830"/>
                  </a:lnTo>
                  <a:lnTo>
                    <a:pt x="380" y="833"/>
                  </a:lnTo>
                  <a:lnTo>
                    <a:pt x="375" y="836"/>
                  </a:lnTo>
                  <a:lnTo>
                    <a:pt x="371" y="840"/>
                  </a:lnTo>
                  <a:lnTo>
                    <a:pt x="367" y="843"/>
                  </a:lnTo>
                  <a:lnTo>
                    <a:pt x="363" y="847"/>
                  </a:lnTo>
                  <a:lnTo>
                    <a:pt x="359" y="852"/>
                  </a:lnTo>
                  <a:lnTo>
                    <a:pt x="354" y="858"/>
                  </a:lnTo>
                  <a:lnTo>
                    <a:pt x="350" y="864"/>
                  </a:lnTo>
                  <a:lnTo>
                    <a:pt x="345" y="868"/>
                  </a:lnTo>
                  <a:lnTo>
                    <a:pt x="339" y="873"/>
                  </a:lnTo>
                  <a:lnTo>
                    <a:pt x="333" y="878"/>
                  </a:lnTo>
                  <a:lnTo>
                    <a:pt x="329" y="882"/>
                  </a:lnTo>
                  <a:lnTo>
                    <a:pt x="325" y="885"/>
                  </a:lnTo>
                  <a:lnTo>
                    <a:pt x="322" y="888"/>
                  </a:lnTo>
                  <a:lnTo>
                    <a:pt x="321" y="888"/>
                  </a:lnTo>
                  <a:lnTo>
                    <a:pt x="319" y="882"/>
                  </a:lnTo>
                  <a:lnTo>
                    <a:pt x="317" y="875"/>
                  </a:lnTo>
                  <a:lnTo>
                    <a:pt x="315" y="865"/>
                  </a:lnTo>
                  <a:lnTo>
                    <a:pt x="314" y="855"/>
                  </a:lnTo>
                  <a:lnTo>
                    <a:pt x="312" y="847"/>
                  </a:lnTo>
                  <a:lnTo>
                    <a:pt x="311" y="840"/>
                  </a:lnTo>
                  <a:lnTo>
                    <a:pt x="311" y="838"/>
                  </a:lnTo>
                  <a:lnTo>
                    <a:pt x="310" y="837"/>
                  </a:lnTo>
                  <a:lnTo>
                    <a:pt x="308" y="834"/>
                  </a:lnTo>
                  <a:lnTo>
                    <a:pt x="307" y="827"/>
                  </a:lnTo>
                  <a:lnTo>
                    <a:pt x="303" y="817"/>
                  </a:lnTo>
                  <a:lnTo>
                    <a:pt x="298" y="805"/>
                  </a:lnTo>
                  <a:lnTo>
                    <a:pt x="293" y="787"/>
                  </a:lnTo>
                  <a:lnTo>
                    <a:pt x="286" y="766"/>
                  </a:lnTo>
                  <a:lnTo>
                    <a:pt x="277" y="738"/>
                  </a:lnTo>
                  <a:lnTo>
                    <a:pt x="276" y="728"/>
                  </a:lnTo>
                  <a:lnTo>
                    <a:pt x="272" y="715"/>
                  </a:lnTo>
                  <a:lnTo>
                    <a:pt x="269" y="701"/>
                  </a:lnTo>
                  <a:lnTo>
                    <a:pt x="266" y="687"/>
                  </a:lnTo>
                  <a:lnTo>
                    <a:pt x="263" y="675"/>
                  </a:lnTo>
                  <a:lnTo>
                    <a:pt x="260" y="663"/>
                  </a:lnTo>
                  <a:lnTo>
                    <a:pt x="259" y="654"/>
                  </a:lnTo>
                  <a:lnTo>
                    <a:pt x="259" y="648"/>
                  </a:lnTo>
                  <a:lnTo>
                    <a:pt x="258" y="644"/>
                  </a:lnTo>
                  <a:lnTo>
                    <a:pt x="256" y="641"/>
                  </a:lnTo>
                  <a:lnTo>
                    <a:pt x="252" y="638"/>
                  </a:lnTo>
                  <a:lnTo>
                    <a:pt x="248" y="635"/>
                  </a:lnTo>
                  <a:lnTo>
                    <a:pt x="242" y="633"/>
                  </a:lnTo>
                  <a:lnTo>
                    <a:pt x="237" y="626"/>
                  </a:lnTo>
                  <a:lnTo>
                    <a:pt x="230" y="617"/>
                  </a:lnTo>
                  <a:lnTo>
                    <a:pt x="223" y="606"/>
                  </a:lnTo>
                  <a:lnTo>
                    <a:pt x="214" y="592"/>
                  </a:lnTo>
                  <a:lnTo>
                    <a:pt x="206" y="578"/>
                  </a:lnTo>
                  <a:lnTo>
                    <a:pt x="197" y="567"/>
                  </a:lnTo>
                  <a:lnTo>
                    <a:pt x="189" y="556"/>
                  </a:lnTo>
                  <a:lnTo>
                    <a:pt x="182" y="546"/>
                  </a:lnTo>
                  <a:lnTo>
                    <a:pt x="176" y="537"/>
                  </a:lnTo>
                  <a:lnTo>
                    <a:pt x="172" y="532"/>
                  </a:lnTo>
                  <a:lnTo>
                    <a:pt x="171" y="529"/>
                  </a:lnTo>
                  <a:lnTo>
                    <a:pt x="169" y="529"/>
                  </a:lnTo>
                  <a:lnTo>
                    <a:pt x="168" y="536"/>
                  </a:lnTo>
                  <a:lnTo>
                    <a:pt x="164" y="546"/>
                  </a:lnTo>
                  <a:lnTo>
                    <a:pt x="161" y="557"/>
                  </a:lnTo>
                  <a:lnTo>
                    <a:pt x="157" y="568"/>
                  </a:lnTo>
                  <a:lnTo>
                    <a:pt x="152" y="579"/>
                  </a:lnTo>
                  <a:lnTo>
                    <a:pt x="151" y="586"/>
                  </a:lnTo>
                  <a:lnTo>
                    <a:pt x="150" y="589"/>
                  </a:lnTo>
                  <a:lnTo>
                    <a:pt x="150" y="593"/>
                  </a:lnTo>
                  <a:lnTo>
                    <a:pt x="148" y="603"/>
                  </a:lnTo>
                  <a:lnTo>
                    <a:pt x="147" y="617"/>
                  </a:lnTo>
                  <a:lnTo>
                    <a:pt x="145" y="633"/>
                  </a:lnTo>
                  <a:lnTo>
                    <a:pt x="143" y="649"/>
                  </a:lnTo>
                  <a:lnTo>
                    <a:pt x="140" y="665"/>
                  </a:lnTo>
                  <a:lnTo>
                    <a:pt x="137" y="676"/>
                  </a:lnTo>
                  <a:lnTo>
                    <a:pt x="134" y="682"/>
                  </a:lnTo>
                  <a:lnTo>
                    <a:pt x="129" y="689"/>
                  </a:lnTo>
                  <a:lnTo>
                    <a:pt x="120" y="698"/>
                  </a:lnTo>
                  <a:lnTo>
                    <a:pt x="109" y="711"/>
                  </a:lnTo>
                  <a:lnTo>
                    <a:pt x="98" y="725"/>
                  </a:lnTo>
                  <a:lnTo>
                    <a:pt x="86" y="739"/>
                  </a:lnTo>
                  <a:lnTo>
                    <a:pt x="75" y="753"/>
                  </a:lnTo>
                  <a:lnTo>
                    <a:pt x="67" y="761"/>
                  </a:lnTo>
                  <a:lnTo>
                    <a:pt x="64" y="767"/>
                  </a:lnTo>
                  <a:lnTo>
                    <a:pt x="61" y="771"/>
                  </a:lnTo>
                  <a:lnTo>
                    <a:pt x="58" y="777"/>
                  </a:lnTo>
                  <a:lnTo>
                    <a:pt x="56" y="784"/>
                  </a:lnTo>
                  <a:lnTo>
                    <a:pt x="53" y="791"/>
                  </a:lnTo>
                  <a:lnTo>
                    <a:pt x="50" y="798"/>
                  </a:lnTo>
                  <a:lnTo>
                    <a:pt x="49" y="805"/>
                  </a:lnTo>
                  <a:lnTo>
                    <a:pt x="47" y="809"/>
                  </a:lnTo>
                  <a:lnTo>
                    <a:pt x="46" y="810"/>
                  </a:lnTo>
                  <a:lnTo>
                    <a:pt x="64" y="838"/>
                  </a:lnTo>
                  <a:lnTo>
                    <a:pt x="77" y="882"/>
                  </a:lnTo>
                  <a:lnTo>
                    <a:pt x="54" y="888"/>
                  </a:lnTo>
                  <a:lnTo>
                    <a:pt x="22" y="848"/>
                  </a:lnTo>
                  <a:lnTo>
                    <a:pt x="0" y="816"/>
                  </a:lnTo>
                  <a:lnTo>
                    <a:pt x="16" y="787"/>
                  </a:lnTo>
                  <a:lnTo>
                    <a:pt x="35" y="747"/>
                  </a:lnTo>
                  <a:lnTo>
                    <a:pt x="35" y="745"/>
                  </a:lnTo>
                  <a:lnTo>
                    <a:pt x="37" y="736"/>
                  </a:lnTo>
                  <a:lnTo>
                    <a:pt x="40" y="725"/>
                  </a:lnTo>
                  <a:lnTo>
                    <a:pt x="44" y="711"/>
                  </a:lnTo>
                  <a:lnTo>
                    <a:pt x="50" y="697"/>
                  </a:lnTo>
                  <a:lnTo>
                    <a:pt x="57" y="683"/>
                  </a:lnTo>
                  <a:lnTo>
                    <a:pt x="63" y="670"/>
                  </a:lnTo>
                  <a:lnTo>
                    <a:pt x="70" y="661"/>
                  </a:lnTo>
                  <a:lnTo>
                    <a:pt x="74" y="656"/>
                  </a:lnTo>
                  <a:lnTo>
                    <a:pt x="78" y="651"/>
                  </a:lnTo>
                  <a:lnTo>
                    <a:pt x="81" y="647"/>
                  </a:lnTo>
                  <a:lnTo>
                    <a:pt x="84" y="641"/>
                  </a:lnTo>
                  <a:lnTo>
                    <a:pt x="86" y="637"/>
                  </a:lnTo>
                  <a:lnTo>
                    <a:pt x="88" y="634"/>
                  </a:lnTo>
                  <a:lnTo>
                    <a:pt x="89" y="631"/>
                  </a:lnTo>
                  <a:lnTo>
                    <a:pt x="89" y="631"/>
                  </a:lnTo>
                  <a:lnTo>
                    <a:pt x="89" y="628"/>
                  </a:lnTo>
                  <a:lnTo>
                    <a:pt x="89" y="623"/>
                  </a:lnTo>
                  <a:lnTo>
                    <a:pt x="88" y="613"/>
                  </a:lnTo>
                  <a:lnTo>
                    <a:pt x="88" y="602"/>
                  </a:lnTo>
                  <a:lnTo>
                    <a:pt x="86" y="588"/>
                  </a:lnTo>
                  <a:lnTo>
                    <a:pt x="85" y="574"/>
                  </a:lnTo>
                  <a:lnTo>
                    <a:pt x="84" y="558"/>
                  </a:lnTo>
                  <a:lnTo>
                    <a:pt x="82" y="544"/>
                  </a:lnTo>
                  <a:lnTo>
                    <a:pt x="81" y="530"/>
                  </a:lnTo>
                  <a:lnTo>
                    <a:pt x="79" y="516"/>
                  </a:lnTo>
                  <a:lnTo>
                    <a:pt x="79" y="505"/>
                  </a:lnTo>
                  <a:lnTo>
                    <a:pt x="79" y="493"/>
                  </a:lnTo>
                  <a:lnTo>
                    <a:pt x="81" y="484"/>
                  </a:lnTo>
                  <a:lnTo>
                    <a:pt x="82" y="476"/>
                  </a:lnTo>
                  <a:lnTo>
                    <a:pt x="84" y="470"/>
                  </a:lnTo>
                  <a:lnTo>
                    <a:pt x="86" y="467"/>
                  </a:lnTo>
                  <a:lnTo>
                    <a:pt x="88" y="463"/>
                  </a:lnTo>
                  <a:lnTo>
                    <a:pt x="89" y="456"/>
                  </a:lnTo>
                  <a:lnTo>
                    <a:pt x="89" y="448"/>
                  </a:lnTo>
                  <a:lnTo>
                    <a:pt x="91" y="436"/>
                  </a:lnTo>
                  <a:lnTo>
                    <a:pt x="91" y="427"/>
                  </a:lnTo>
                  <a:lnTo>
                    <a:pt x="89" y="418"/>
                  </a:lnTo>
                  <a:lnTo>
                    <a:pt x="89" y="413"/>
                  </a:lnTo>
                  <a:lnTo>
                    <a:pt x="89" y="410"/>
                  </a:lnTo>
                  <a:lnTo>
                    <a:pt x="79" y="338"/>
                  </a:lnTo>
                  <a:lnTo>
                    <a:pt x="44" y="326"/>
                  </a:lnTo>
                  <a:lnTo>
                    <a:pt x="44" y="323"/>
                  </a:lnTo>
                  <a:lnTo>
                    <a:pt x="42" y="316"/>
                  </a:lnTo>
                  <a:lnTo>
                    <a:pt x="40" y="305"/>
                  </a:lnTo>
                  <a:lnTo>
                    <a:pt x="37" y="292"/>
                  </a:lnTo>
                  <a:lnTo>
                    <a:pt x="35" y="281"/>
                  </a:lnTo>
                  <a:lnTo>
                    <a:pt x="32" y="268"/>
                  </a:lnTo>
                  <a:lnTo>
                    <a:pt x="32" y="260"/>
                  </a:lnTo>
                  <a:lnTo>
                    <a:pt x="32" y="256"/>
                  </a:lnTo>
                  <a:lnTo>
                    <a:pt x="35" y="250"/>
                  </a:lnTo>
                  <a:lnTo>
                    <a:pt x="40" y="239"/>
                  </a:lnTo>
                  <a:lnTo>
                    <a:pt x="47" y="224"/>
                  </a:lnTo>
                  <a:lnTo>
                    <a:pt x="56" y="207"/>
                  </a:lnTo>
                  <a:lnTo>
                    <a:pt x="64" y="191"/>
                  </a:lnTo>
                  <a:lnTo>
                    <a:pt x="71" y="177"/>
                  </a:lnTo>
                  <a:lnTo>
                    <a:pt x="75" y="168"/>
                  </a:lnTo>
                  <a:lnTo>
                    <a:pt x="77" y="163"/>
                  </a:lnTo>
                  <a:lnTo>
                    <a:pt x="140" y="13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65" name="Freeform 97"/>
            <p:cNvSpPr>
              <a:spLocks/>
            </p:cNvSpPr>
            <p:nvPr/>
          </p:nvSpPr>
          <p:spPr bwMode="auto">
            <a:xfrm>
              <a:off x="3920" y="997"/>
              <a:ext cx="403" cy="888"/>
            </a:xfrm>
            <a:custGeom>
              <a:avLst/>
              <a:gdLst/>
              <a:ahLst/>
              <a:cxnLst>
                <a:cxn ang="0">
                  <a:pos x="134" y="78"/>
                </a:cxn>
                <a:cxn ang="0">
                  <a:pos x="152" y="11"/>
                </a:cxn>
                <a:cxn ang="0">
                  <a:pos x="188" y="0"/>
                </a:cxn>
                <a:cxn ang="0">
                  <a:pos x="221" y="34"/>
                </a:cxn>
                <a:cxn ang="0">
                  <a:pos x="220" y="62"/>
                </a:cxn>
                <a:cxn ang="0">
                  <a:pos x="220" y="95"/>
                </a:cxn>
                <a:cxn ang="0">
                  <a:pos x="209" y="127"/>
                </a:cxn>
                <a:cxn ang="0">
                  <a:pos x="194" y="135"/>
                </a:cxn>
                <a:cxn ang="0">
                  <a:pos x="226" y="153"/>
                </a:cxn>
                <a:cxn ang="0">
                  <a:pos x="269" y="193"/>
                </a:cxn>
                <a:cxn ang="0">
                  <a:pos x="273" y="242"/>
                </a:cxn>
                <a:cxn ang="0">
                  <a:pos x="297" y="300"/>
                </a:cxn>
                <a:cxn ang="0">
                  <a:pos x="354" y="362"/>
                </a:cxn>
                <a:cxn ang="0">
                  <a:pos x="358" y="358"/>
                </a:cxn>
                <a:cxn ang="0">
                  <a:pos x="381" y="363"/>
                </a:cxn>
                <a:cxn ang="0">
                  <a:pos x="393" y="379"/>
                </a:cxn>
                <a:cxn ang="0">
                  <a:pos x="402" y="404"/>
                </a:cxn>
                <a:cxn ang="0">
                  <a:pos x="372" y="416"/>
                </a:cxn>
                <a:cxn ang="0">
                  <a:pos x="295" y="365"/>
                </a:cxn>
                <a:cxn ang="0">
                  <a:pos x="252" y="344"/>
                </a:cxn>
                <a:cxn ang="0">
                  <a:pos x="237" y="418"/>
                </a:cxn>
                <a:cxn ang="0">
                  <a:pos x="281" y="524"/>
                </a:cxn>
                <a:cxn ang="0">
                  <a:pos x="316" y="654"/>
                </a:cxn>
                <a:cxn ang="0">
                  <a:pos x="333" y="798"/>
                </a:cxn>
                <a:cxn ang="0">
                  <a:pos x="344" y="807"/>
                </a:cxn>
                <a:cxn ang="0">
                  <a:pos x="369" y="789"/>
                </a:cxn>
                <a:cxn ang="0">
                  <a:pos x="390" y="811"/>
                </a:cxn>
                <a:cxn ang="0">
                  <a:pos x="378" y="832"/>
                </a:cxn>
                <a:cxn ang="0">
                  <a:pos x="357" y="850"/>
                </a:cxn>
                <a:cxn ang="0">
                  <a:pos x="332" y="877"/>
                </a:cxn>
                <a:cxn ang="0">
                  <a:pos x="318" y="881"/>
                </a:cxn>
                <a:cxn ang="0">
                  <a:pos x="309" y="839"/>
                </a:cxn>
                <a:cxn ang="0">
                  <a:pos x="301" y="817"/>
                </a:cxn>
                <a:cxn ang="0">
                  <a:pos x="274" y="727"/>
                </a:cxn>
                <a:cxn ang="0">
                  <a:pos x="259" y="661"/>
                </a:cxn>
                <a:cxn ang="0">
                  <a:pos x="251" y="637"/>
                </a:cxn>
                <a:cxn ang="0">
                  <a:pos x="221" y="604"/>
                </a:cxn>
                <a:cxn ang="0">
                  <a:pos x="181" y="545"/>
                </a:cxn>
                <a:cxn ang="0">
                  <a:pos x="167" y="535"/>
                </a:cxn>
                <a:cxn ang="0">
                  <a:pos x="150" y="586"/>
                </a:cxn>
                <a:cxn ang="0">
                  <a:pos x="145" y="632"/>
                </a:cxn>
                <a:cxn ang="0">
                  <a:pos x="128" y="686"/>
                </a:cxn>
                <a:cxn ang="0">
                  <a:pos x="75" y="752"/>
                </a:cxn>
                <a:cxn ang="0">
                  <a:pos x="55" y="783"/>
                </a:cxn>
                <a:cxn ang="0">
                  <a:pos x="46" y="810"/>
                </a:cxn>
                <a:cxn ang="0">
                  <a:pos x="0" y="815"/>
                </a:cxn>
                <a:cxn ang="0">
                  <a:pos x="40" y="724"/>
                </a:cxn>
                <a:cxn ang="0">
                  <a:pos x="71" y="660"/>
                </a:cxn>
                <a:cxn ang="0">
                  <a:pos x="86" y="636"/>
                </a:cxn>
                <a:cxn ang="0">
                  <a:pos x="89" y="622"/>
                </a:cxn>
                <a:cxn ang="0">
                  <a:pos x="83" y="558"/>
                </a:cxn>
                <a:cxn ang="0">
                  <a:pos x="79" y="492"/>
                </a:cxn>
                <a:cxn ang="0">
                  <a:pos x="87" y="463"/>
                </a:cxn>
                <a:cxn ang="0">
                  <a:pos x="89" y="418"/>
                </a:cxn>
                <a:cxn ang="0">
                  <a:pos x="44" y="323"/>
                </a:cxn>
                <a:cxn ang="0">
                  <a:pos x="33" y="268"/>
                </a:cxn>
                <a:cxn ang="0">
                  <a:pos x="47" y="223"/>
                </a:cxn>
                <a:cxn ang="0">
                  <a:pos x="76" y="163"/>
                </a:cxn>
              </a:cxnLst>
              <a:rect l="0" t="0" r="r" b="b"/>
              <a:pathLst>
                <a:path w="403" h="888">
                  <a:moveTo>
                    <a:pt x="139" y="135"/>
                  </a:moveTo>
                  <a:lnTo>
                    <a:pt x="138" y="131"/>
                  </a:lnTo>
                  <a:lnTo>
                    <a:pt x="136" y="117"/>
                  </a:lnTo>
                  <a:lnTo>
                    <a:pt x="135" y="99"/>
                  </a:lnTo>
                  <a:lnTo>
                    <a:pt x="134" y="78"/>
                  </a:lnTo>
                  <a:lnTo>
                    <a:pt x="132" y="55"/>
                  </a:lnTo>
                  <a:lnTo>
                    <a:pt x="134" y="36"/>
                  </a:lnTo>
                  <a:lnTo>
                    <a:pt x="138" y="20"/>
                  </a:lnTo>
                  <a:lnTo>
                    <a:pt x="145" y="13"/>
                  </a:lnTo>
                  <a:lnTo>
                    <a:pt x="152" y="11"/>
                  </a:lnTo>
                  <a:lnTo>
                    <a:pt x="159" y="6"/>
                  </a:lnTo>
                  <a:lnTo>
                    <a:pt x="166" y="2"/>
                  </a:lnTo>
                  <a:lnTo>
                    <a:pt x="173" y="0"/>
                  </a:lnTo>
                  <a:lnTo>
                    <a:pt x="180" y="0"/>
                  </a:lnTo>
                  <a:lnTo>
                    <a:pt x="188" y="0"/>
                  </a:lnTo>
                  <a:lnTo>
                    <a:pt x="196" y="4"/>
                  </a:lnTo>
                  <a:lnTo>
                    <a:pt x="206" y="9"/>
                  </a:lnTo>
                  <a:lnTo>
                    <a:pt x="214" y="18"/>
                  </a:lnTo>
                  <a:lnTo>
                    <a:pt x="219" y="26"/>
                  </a:lnTo>
                  <a:lnTo>
                    <a:pt x="221" y="34"/>
                  </a:lnTo>
                  <a:lnTo>
                    <a:pt x="221" y="41"/>
                  </a:lnTo>
                  <a:lnTo>
                    <a:pt x="221" y="48"/>
                  </a:lnTo>
                  <a:lnTo>
                    <a:pt x="220" y="54"/>
                  </a:lnTo>
                  <a:lnTo>
                    <a:pt x="219" y="60"/>
                  </a:lnTo>
                  <a:lnTo>
                    <a:pt x="220" y="62"/>
                  </a:lnTo>
                  <a:lnTo>
                    <a:pt x="221" y="67"/>
                  </a:lnTo>
                  <a:lnTo>
                    <a:pt x="221" y="71"/>
                  </a:lnTo>
                  <a:lnTo>
                    <a:pt x="221" y="78"/>
                  </a:lnTo>
                  <a:lnTo>
                    <a:pt x="220" y="86"/>
                  </a:lnTo>
                  <a:lnTo>
                    <a:pt x="220" y="95"/>
                  </a:lnTo>
                  <a:lnTo>
                    <a:pt x="219" y="103"/>
                  </a:lnTo>
                  <a:lnTo>
                    <a:pt x="216" y="111"/>
                  </a:lnTo>
                  <a:lnTo>
                    <a:pt x="214" y="117"/>
                  </a:lnTo>
                  <a:lnTo>
                    <a:pt x="212" y="123"/>
                  </a:lnTo>
                  <a:lnTo>
                    <a:pt x="209" y="127"/>
                  </a:lnTo>
                  <a:lnTo>
                    <a:pt x="205" y="130"/>
                  </a:lnTo>
                  <a:lnTo>
                    <a:pt x="202" y="131"/>
                  </a:lnTo>
                  <a:lnTo>
                    <a:pt x="198" y="132"/>
                  </a:lnTo>
                  <a:lnTo>
                    <a:pt x="195" y="134"/>
                  </a:lnTo>
                  <a:lnTo>
                    <a:pt x="194" y="135"/>
                  </a:lnTo>
                  <a:lnTo>
                    <a:pt x="192" y="138"/>
                  </a:lnTo>
                  <a:lnTo>
                    <a:pt x="195" y="139"/>
                  </a:lnTo>
                  <a:lnTo>
                    <a:pt x="203" y="144"/>
                  </a:lnTo>
                  <a:lnTo>
                    <a:pt x="213" y="148"/>
                  </a:lnTo>
                  <a:lnTo>
                    <a:pt x="226" y="153"/>
                  </a:lnTo>
                  <a:lnTo>
                    <a:pt x="240" y="160"/>
                  </a:lnTo>
                  <a:lnTo>
                    <a:pt x="252" y="169"/>
                  </a:lnTo>
                  <a:lnTo>
                    <a:pt x="262" y="177"/>
                  </a:lnTo>
                  <a:lnTo>
                    <a:pt x="268" y="187"/>
                  </a:lnTo>
                  <a:lnTo>
                    <a:pt x="269" y="193"/>
                  </a:lnTo>
                  <a:lnTo>
                    <a:pt x="270" y="200"/>
                  </a:lnTo>
                  <a:lnTo>
                    <a:pt x="272" y="209"/>
                  </a:lnTo>
                  <a:lnTo>
                    <a:pt x="272" y="219"/>
                  </a:lnTo>
                  <a:lnTo>
                    <a:pt x="273" y="230"/>
                  </a:lnTo>
                  <a:lnTo>
                    <a:pt x="273" y="242"/>
                  </a:lnTo>
                  <a:lnTo>
                    <a:pt x="274" y="253"/>
                  </a:lnTo>
                  <a:lnTo>
                    <a:pt x="274" y="264"/>
                  </a:lnTo>
                  <a:lnTo>
                    <a:pt x="279" y="270"/>
                  </a:lnTo>
                  <a:lnTo>
                    <a:pt x="286" y="284"/>
                  </a:lnTo>
                  <a:lnTo>
                    <a:pt x="297" y="300"/>
                  </a:lnTo>
                  <a:lnTo>
                    <a:pt x="311" y="318"/>
                  </a:lnTo>
                  <a:lnTo>
                    <a:pt x="325" y="337"/>
                  </a:lnTo>
                  <a:lnTo>
                    <a:pt x="337" y="351"/>
                  </a:lnTo>
                  <a:lnTo>
                    <a:pt x="347" y="360"/>
                  </a:lnTo>
                  <a:lnTo>
                    <a:pt x="354" y="362"/>
                  </a:lnTo>
                  <a:lnTo>
                    <a:pt x="357" y="359"/>
                  </a:lnTo>
                  <a:lnTo>
                    <a:pt x="357" y="358"/>
                  </a:lnTo>
                  <a:lnTo>
                    <a:pt x="357" y="358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62" y="359"/>
                  </a:lnTo>
                  <a:lnTo>
                    <a:pt x="368" y="360"/>
                  </a:lnTo>
                  <a:lnTo>
                    <a:pt x="379" y="360"/>
                  </a:lnTo>
                  <a:lnTo>
                    <a:pt x="379" y="362"/>
                  </a:lnTo>
                  <a:lnTo>
                    <a:pt x="381" y="363"/>
                  </a:lnTo>
                  <a:lnTo>
                    <a:pt x="383" y="366"/>
                  </a:lnTo>
                  <a:lnTo>
                    <a:pt x="386" y="369"/>
                  </a:lnTo>
                  <a:lnTo>
                    <a:pt x="389" y="372"/>
                  </a:lnTo>
                  <a:lnTo>
                    <a:pt x="392" y="376"/>
                  </a:lnTo>
                  <a:lnTo>
                    <a:pt x="393" y="379"/>
                  </a:lnTo>
                  <a:lnTo>
                    <a:pt x="396" y="381"/>
                  </a:lnTo>
                  <a:lnTo>
                    <a:pt x="399" y="388"/>
                  </a:lnTo>
                  <a:lnTo>
                    <a:pt x="400" y="394"/>
                  </a:lnTo>
                  <a:lnTo>
                    <a:pt x="402" y="400"/>
                  </a:lnTo>
                  <a:lnTo>
                    <a:pt x="402" y="404"/>
                  </a:lnTo>
                  <a:lnTo>
                    <a:pt x="400" y="408"/>
                  </a:lnTo>
                  <a:lnTo>
                    <a:pt x="397" y="411"/>
                  </a:lnTo>
                  <a:lnTo>
                    <a:pt x="392" y="414"/>
                  </a:lnTo>
                  <a:lnTo>
                    <a:pt x="385" y="416"/>
                  </a:lnTo>
                  <a:lnTo>
                    <a:pt x="372" y="416"/>
                  </a:lnTo>
                  <a:lnTo>
                    <a:pt x="358" y="412"/>
                  </a:lnTo>
                  <a:lnTo>
                    <a:pt x="341" y="402"/>
                  </a:lnTo>
                  <a:lnTo>
                    <a:pt x="325" y="390"/>
                  </a:lnTo>
                  <a:lnTo>
                    <a:pt x="309" y="377"/>
                  </a:lnTo>
                  <a:lnTo>
                    <a:pt x="295" y="365"/>
                  </a:lnTo>
                  <a:lnTo>
                    <a:pt x="284" y="355"/>
                  </a:lnTo>
                  <a:lnTo>
                    <a:pt x="277" y="348"/>
                  </a:lnTo>
                  <a:lnTo>
                    <a:pt x="265" y="341"/>
                  </a:lnTo>
                  <a:lnTo>
                    <a:pt x="256" y="339"/>
                  </a:lnTo>
                  <a:lnTo>
                    <a:pt x="252" y="344"/>
                  </a:lnTo>
                  <a:lnTo>
                    <a:pt x="248" y="352"/>
                  </a:lnTo>
                  <a:lnTo>
                    <a:pt x="247" y="365"/>
                  </a:lnTo>
                  <a:lnTo>
                    <a:pt x="244" y="380"/>
                  </a:lnTo>
                  <a:lnTo>
                    <a:pt x="241" y="398"/>
                  </a:lnTo>
                  <a:lnTo>
                    <a:pt x="237" y="418"/>
                  </a:lnTo>
                  <a:lnTo>
                    <a:pt x="238" y="428"/>
                  </a:lnTo>
                  <a:lnTo>
                    <a:pt x="245" y="446"/>
                  </a:lnTo>
                  <a:lnTo>
                    <a:pt x="255" y="470"/>
                  </a:lnTo>
                  <a:lnTo>
                    <a:pt x="268" y="496"/>
                  </a:lnTo>
                  <a:lnTo>
                    <a:pt x="281" y="524"/>
                  </a:lnTo>
                  <a:lnTo>
                    <a:pt x="294" y="554"/>
                  </a:lnTo>
                  <a:lnTo>
                    <a:pt x="304" y="580"/>
                  </a:lnTo>
                  <a:lnTo>
                    <a:pt x="309" y="602"/>
                  </a:lnTo>
                  <a:lnTo>
                    <a:pt x="312" y="625"/>
                  </a:lnTo>
                  <a:lnTo>
                    <a:pt x="316" y="654"/>
                  </a:lnTo>
                  <a:lnTo>
                    <a:pt x="321" y="686"/>
                  </a:lnTo>
                  <a:lnTo>
                    <a:pt x="325" y="719"/>
                  </a:lnTo>
                  <a:lnTo>
                    <a:pt x="328" y="751"/>
                  </a:lnTo>
                  <a:lnTo>
                    <a:pt x="330" y="777"/>
                  </a:lnTo>
                  <a:lnTo>
                    <a:pt x="333" y="798"/>
                  </a:lnTo>
                  <a:lnTo>
                    <a:pt x="333" y="810"/>
                  </a:lnTo>
                  <a:lnTo>
                    <a:pt x="335" y="814"/>
                  </a:lnTo>
                  <a:lnTo>
                    <a:pt x="337" y="814"/>
                  </a:lnTo>
                  <a:lnTo>
                    <a:pt x="340" y="811"/>
                  </a:lnTo>
                  <a:lnTo>
                    <a:pt x="344" y="807"/>
                  </a:lnTo>
                  <a:lnTo>
                    <a:pt x="350" y="801"/>
                  </a:lnTo>
                  <a:lnTo>
                    <a:pt x="354" y="797"/>
                  </a:lnTo>
                  <a:lnTo>
                    <a:pt x="358" y="793"/>
                  </a:lnTo>
                  <a:lnTo>
                    <a:pt x="362" y="790"/>
                  </a:lnTo>
                  <a:lnTo>
                    <a:pt x="369" y="789"/>
                  </a:lnTo>
                  <a:lnTo>
                    <a:pt x="375" y="791"/>
                  </a:lnTo>
                  <a:lnTo>
                    <a:pt x="381" y="794"/>
                  </a:lnTo>
                  <a:lnTo>
                    <a:pt x="385" y="800"/>
                  </a:lnTo>
                  <a:lnTo>
                    <a:pt x="389" y="805"/>
                  </a:lnTo>
                  <a:lnTo>
                    <a:pt x="390" y="811"/>
                  </a:lnTo>
                  <a:lnTo>
                    <a:pt x="390" y="817"/>
                  </a:lnTo>
                  <a:lnTo>
                    <a:pt x="389" y="821"/>
                  </a:lnTo>
                  <a:lnTo>
                    <a:pt x="385" y="825"/>
                  </a:lnTo>
                  <a:lnTo>
                    <a:pt x="382" y="828"/>
                  </a:lnTo>
                  <a:lnTo>
                    <a:pt x="378" y="832"/>
                  </a:lnTo>
                  <a:lnTo>
                    <a:pt x="374" y="835"/>
                  </a:lnTo>
                  <a:lnTo>
                    <a:pt x="369" y="839"/>
                  </a:lnTo>
                  <a:lnTo>
                    <a:pt x="365" y="842"/>
                  </a:lnTo>
                  <a:lnTo>
                    <a:pt x="361" y="846"/>
                  </a:lnTo>
                  <a:lnTo>
                    <a:pt x="357" y="850"/>
                  </a:lnTo>
                  <a:lnTo>
                    <a:pt x="353" y="857"/>
                  </a:lnTo>
                  <a:lnTo>
                    <a:pt x="348" y="863"/>
                  </a:lnTo>
                  <a:lnTo>
                    <a:pt x="343" y="867"/>
                  </a:lnTo>
                  <a:lnTo>
                    <a:pt x="337" y="873"/>
                  </a:lnTo>
                  <a:lnTo>
                    <a:pt x="332" y="877"/>
                  </a:lnTo>
                  <a:lnTo>
                    <a:pt x="328" y="881"/>
                  </a:lnTo>
                  <a:lnTo>
                    <a:pt x="323" y="884"/>
                  </a:lnTo>
                  <a:lnTo>
                    <a:pt x="322" y="887"/>
                  </a:lnTo>
                  <a:lnTo>
                    <a:pt x="319" y="887"/>
                  </a:lnTo>
                  <a:lnTo>
                    <a:pt x="318" y="881"/>
                  </a:lnTo>
                  <a:lnTo>
                    <a:pt x="315" y="874"/>
                  </a:lnTo>
                  <a:lnTo>
                    <a:pt x="314" y="864"/>
                  </a:lnTo>
                  <a:lnTo>
                    <a:pt x="312" y="854"/>
                  </a:lnTo>
                  <a:lnTo>
                    <a:pt x="311" y="846"/>
                  </a:lnTo>
                  <a:lnTo>
                    <a:pt x="309" y="839"/>
                  </a:lnTo>
                  <a:lnTo>
                    <a:pt x="309" y="838"/>
                  </a:lnTo>
                  <a:lnTo>
                    <a:pt x="309" y="836"/>
                  </a:lnTo>
                  <a:lnTo>
                    <a:pt x="308" y="833"/>
                  </a:lnTo>
                  <a:lnTo>
                    <a:pt x="305" y="826"/>
                  </a:lnTo>
                  <a:lnTo>
                    <a:pt x="301" y="817"/>
                  </a:lnTo>
                  <a:lnTo>
                    <a:pt x="297" y="804"/>
                  </a:lnTo>
                  <a:lnTo>
                    <a:pt x="291" y="786"/>
                  </a:lnTo>
                  <a:lnTo>
                    <a:pt x="284" y="765"/>
                  </a:lnTo>
                  <a:lnTo>
                    <a:pt x="277" y="737"/>
                  </a:lnTo>
                  <a:lnTo>
                    <a:pt x="274" y="727"/>
                  </a:lnTo>
                  <a:lnTo>
                    <a:pt x="272" y="714"/>
                  </a:lnTo>
                  <a:lnTo>
                    <a:pt x="268" y="700"/>
                  </a:lnTo>
                  <a:lnTo>
                    <a:pt x="265" y="686"/>
                  </a:lnTo>
                  <a:lnTo>
                    <a:pt x="262" y="674"/>
                  </a:lnTo>
                  <a:lnTo>
                    <a:pt x="259" y="661"/>
                  </a:lnTo>
                  <a:lnTo>
                    <a:pt x="258" y="653"/>
                  </a:lnTo>
                  <a:lnTo>
                    <a:pt x="258" y="647"/>
                  </a:lnTo>
                  <a:lnTo>
                    <a:pt x="256" y="643"/>
                  </a:lnTo>
                  <a:lnTo>
                    <a:pt x="255" y="640"/>
                  </a:lnTo>
                  <a:lnTo>
                    <a:pt x="251" y="637"/>
                  </a:lnTo>
                  <a:lnTo>
                    <a:pt x="247" y="635"/>
                  </a:lnTo>
                  <a:lnTo>
                    <a:pt x="241" y="630"/>
                  </a:lnTo>
                  <a:lnTo>
                    <a:pt x="235" y="625"/>
                  </a:lnTo>
                  <a:lnTo>
                    <a:pt x="228" y="616"/>
                  </a:lnTo>
                  <a:lnTo>
                    <a:pt x="221" y="604"/>
                  </a:lnTo>
                  <a:lnTo>
                    <a:pt x="214" y="591"/>
                  </a:lnTo>
                  <a:lnTo>
                    <a:pt x="205" y="577"/>
                  </a:lnTo>
                  <a:lnTo>
                    <a:pt x="196" y="565"/>
                  </a:lnTo>
                  <a:lnTo>
                    <a:pt x="188" y="555"/>
                  </a:lnTo>
                  <a:lnTo>
                    <a:pt x="181" y="545"/>
                  </a:lnTo>
                  <a:lnTo>
                    <a:pt x="175" y="537"/>
                  </a:lnTo>
                  <a:lnTo>
                    <a:pt x="171" y="531"/>
                  </a:lnTo>
                  <a:lnTo>
                    <a:pt x="170" y="528"/>
                  </a:lnTo>
                  <a:lnTo>
                    <a:pt x="168" y="528"/>
                  </a:lnTo>
                  <a:lnTo>
                    <a:pt x="167" y="535"/>
                  </a:lnTo>
                  <a:lnTo>
                    <a:pt x="163" y="545"/>
                  </a:lnTo>
                  <a:lnTo>
                    <a:pt x="160" y="556"/>
                  </a:lnTo>
                  <a:lnTo>
                    <a:pt x="156" y="568"/>
                  </a:lnTo>
                  <a:lnTo>
                    <a:pt x="153" y="579"/>
                  </a:lnTo>
                  <a:lnTo>
                    <a:pt x="150" y="586"/>
                  </a:lnTo>
                  <a:lnTo>
                    <a:pt x="149" y="589"/>
                  </a:lnTo>
                  <a:lnTo>
                    <a:pt x="149" y="593"/>
                  </a:lnTo>
                  <a:lnTo>
                    <a:pt x="147" y="602"/>
                  </a:lnTo>
                  <a:lnTo>
                    <a:pt x="146" y="616"/>
                  </a:lnTo>
                  <a:lnTo>
                    <a:pt x="145" y="632"/>
                  </a:lnTo>
                  <a:lnTo>
                    <a:pt x="142" y="649"/>
                  </a:lnTo>
                  <a:lnTo>
                    <a:pt x="139" y="664"/>
                  </a:lnTo>
                  <a:lnTo>
                    <a:pt x="136" y="675"/>
                  </a:lnTo>
                  <a:lnTo>
                    <a:pt x="134" y="681"/>
                  </a:lnTo>
                  <a:lnTo>
                    <a:pt x="128" y="686"/>
                  </a:lnTo>
                  <a:lnTo>
                    <a:pt x="120" y="698"/>
                  </a:lnTo>
                  <a:lnTo>
                    <a:pt x="108" y="710"/>
                  </a:lnTo>
                  <a:lnTo>
                    <a:pt x="97" y="724"/>
                  </a:lnTo>
                  <a:lnTo>
                    <a:pt x="86" y="738"/>
                  </a:lnTo>
                  <a:lnTo>
                    <a:pt x="75" y="752"/>
                  </a:lnTo>
                  <a:lnTo>
                    <a:pt x="67" y="761"/>
                  </a:lnTo>
                  <a:lnTo>
                    <a:pt x="64" y="766"/>
                  </a:lnTo>
                  <a:lnTo>
                    <a:pt x="61" y="769"/>
                  </a:lnTo>
                  <a:lnTo>
                    <a:pt x="58" y="776"/>
                  </a:lnTo>
                  <a:lnTo>
                    <a:pt x="55" y="783"/>
                  </a:lnTo>
                  <a:lnTo>
                    <a:pt x="53" y="790"/>
                  </a:lnTo>
                  <a:lnTo>
                    <a:pt x="50" y="797"/>
                  </a:lnTo>
                  <a:lnTo>
                    <a:pt x="48" y="804"/>
                  </a:lnTo>
                  <a:lnTo>
                    <a:pt x="47" y="808"/>
                  </a:lnTo>
                  <a:lnTo>
                    <a:pt x="46" y="810"/>
                  </a:lnTo>
                  <a:lnTo>
                    <a:pt x="64" y="838"/>
                  </a:lnTo>
                  <a:lnTo>
                    <a:pt x="76" y="881"/>
                  </a:lnTo>
                  <a:lnTo>
                    <a:pt x="54" y="887"/>
                  </a:lnTo>
                  <a:lnTo>
                    <a:pt x="22" y="847"/>
                  </a:lnTo>
                  <a:lnTo>
                    <a:pt x="0" y="815"/>
                  </a:lnTo>
                  <a:lnTo>
                    <a:pt x="16" y="786"/>
                  </a:lnTo>
                  <a:lnTo>
                    <a:pt x="34" y="747"/>
                  </a:lnTo>
                  <a:lnTo>
                    <a:pt x="34" y="744"/>
                  </a:lnTo>
                  <a:lnTo>
                    <a:pt x="37" y="735"/>
                  </a:lnTo>
                  <a:lnTo>
                    <a:pt x="40" y="724"/>
                  </a:lnTo>
                  <a:lnTo>
                    <a:pt x="44" y="710"/>
                  </a:lnTo>
                  <a:lnTo>
                    <a:pt x="50" y="696"/>
                  </a:lnTo>
                  <a:lnTo>
                    <a:pt x="57" y="682"/>
                  </a:lnTo>
                  <a:lnTo>
                    <a:pt x="62" y="670"/>
                  </a:lnTo>
                  <a:lnTo>
                    <a:pt x="71" y="660"/>
                  </a:lnTo>
                  <a:lnTo>
                    <a:pt x="73" y="656"/>
                  </a:lnTo>
                  <a:lnTo>
                    <a:pt x="78" y="650"/>
                  </a:lnTo>
                  <a:lnTo>
                    <a:pt x="80" y="646"/>
                  </a:lnTo>
                  <a:lnTo>
                    <a:pt x="83" y="640"/>
                  </a:lnTo>
                  <a:lnTo>
                    <a:pt x="86" y="636"/>
                  </a:lnTo>
                  <a:lnTo>
                    <a:pt x="87" y="633"/>
                  </a:lnTo>
                  <a:lnTo>
                    <a:pt x="89" y="630"/>
                  </a:lnTo>
                  <a:lnTo>
                    <a:pt x="89" y="630"/>
                  </a:lnTo>
                  <a:lnTo>
                    <a:pt x="89" y="628"/>
                  </a:lnTo>
                  <a:lnTo>
                    <a:pt x="89" y="622"/>
                  </a:lnTo>
                  <a:lnTo>
                    <a:pt x="87" y="612"/>
                  </a:lnTo>
                  <a:lnTo>
                    <a:pt x="87" y="601"/>
                  </a:lnTo>
                  <a:lnTo>
                    <a:pt x="86" y="587"/>
                  </a:lnTo>
                  <a:lnTo>
                    <a:pt x="86" y="573"/>
                  </a:lnTo>
                  <a:lnTo>
                    <a:pt x="83" y="558"/>
                  </a:lnTo>
                  <a:lnTo>
                    <a:pt x="82" y="544"/>
                  </a:lnTo>
                  <a:lnTo>
                    <a:pt x="80" y="530"/>
                  </a:lnTo>
                  <a:lnTo>
                    <a:pt x="79" y="516"/>
                  </a:lnTo>
                  <a:lnTo>
                    <a:pt x="79" y="503"/>
                  </a:lnTo>
                  <a:lnTo>
                    <a:pt x="79" y="492"/>
                  </a:lnTo>
                  <a:lnTo>
                    <a:pt x="80" y="482"/>
                  </a:lnTo>
                  <a:lnTo>
                    <a:pt x="82" y="475"/>
                  </a:lnTo>
                  <a:lnTo>
                    <a:pt x="83" y="470"/>
                  </a:lnTo>
                  <a:lnTo>
                    <a:pt x="86" y="467"/>
                  </a:lnTo>
                  <a:lnTo>
                    <a:pt x="87" y="463"/>
                  </a:lnTo>
                  <a:lnTo>
                    <a:pt x="89" y="456"/>
                  </a:lnTo>
                  <a:lnTo>
                    <a:pt x="90" y="447"/>
                  </a:lnTo>
                  <a:lnTo>
                    <a:pt x="90" y="436"/>
                  </a:lnTo>
                  <a:lnTo>
                    <a:pt x="90" y="426"/>
                  </a:lnTo>
                  <a:lnTo>
                    <a:pt x="89" y="418"/>
                  </a:lnTo>
                  <a:lnTo>
                    <a:pt x="89" y="412"/>
                  </a:lnTo>
                  <a:lnTo>
                    <a:pt x="89" y="409"/>
                  </a:lnTo>
                  <a:lnTo>
                    <a:pt x="79" y="338"/>
                  </a:lnTo>
                  <a:lnTo>
                    <a:pt x="44" y="325"/>
                  </a:lnTo>
                  <a:lnTo>
                    <a:pt x="44" y="323"/>
                  </a:lnTo>
                  <a:lnTo>
                    <a:pt x="43" y="316"/>
                  </a:lnTo>
                  <a:lnTo>
                    <a:pt x="40" y="304"/>
                  </a:lnTo>
                  <a:lnTo>
                    <a:pt x="37" y="292"/>
                  </a:lnTo>
                  <a:lnTo>
                    <a:pt x="34" y="281"/>
                  </a:lnTo>
                  <a:lnTo>
                    <a:pt x="33" y="268"/>
                  </a:lnTo>
                  <a:lnTo>
                    <a:pt x="32" y="260"/>
                  </a:lnTo>
                  <a:lnTo>
                    <a:pt x="32" y="256"/>
                  </a:lnTo>
                  <a:lnTo>
                    <a:pt x="34" y="250"/>
                  </a:lnTo>
                  <a:lnTo>
                    <a:pt x="40" y="239"/>
                  </a:lnTo>
                  <a:lnTo>
                    <a:pt x="47" y="223"/>
                  </a:lnTo>
                  <a:lnTo>
                    <a:pt x="55" y="207"/>
                  </a:lnTo>
                  <a:lnTo>
                    <a:pt x="64" y="191"/>
                  </a:lnTo>
                  <a:lnTo>
                    <a:pt x="71" y="177"/>
                  </a:lnTo>
                  <a:lnTo>
                    <a:pt x="75" y="167"/>
                  </a:lnTo>
                  <a:lnTo>
                    <a:pt x="76" y="163"/>
                  </a:lnTo>
                  <a:lnTo>
                    <a:pt x="139" y="135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66" name="Freeform 98"/>
            <p:cNvSpPr>
              <a:spLocks/>
            </p:cNvSpPr>
            <p:nvPr/>
          </p:nvSpPr>
          <p:spPr bwMode="auto">
            <a:xfrm>
              <a:off x="4120" y="1373"/>
              <a:ext cx="383" cy="624"/>
            </a:xfrm>
            <a:custGeom>
              <a:avLst/>
              <a:gdLst/>
              <a:ahLst/>
              <a:cxnLst>
                <a:cxn ang="0">
                  <a:pos x="159" y="600"/>
                </a:cxn>
                <a:cxn ang="0">
                  <a:pos x="117" y="464"/>
                </a:cxn>
                <a:cxn ang="0">
                  <a:pos x="58" y="280"/>
                </a:cxn>
                <a:cxn ang="0">
                  <a:pos x="13" y="135"/>
                </a:cxn>
                <a:cxn ang="0">
                  <a:pos x="0" y="95"/>
                </a:cxn>
                <a:cxn ang="0">
                  <a:pos x="1" y="68"/>
                </a:cxn>
                <a:cxn ang="0">
                  <a:pos x="12" y="44"/>
                </a:cxn>
                <a:cxn ang="0">
                  <a:pos x="34" y="26"/>
                </a:cxn>
                <a:cxn ang="0">
                  <a:pos x="64" y="16"/>
                </a:cxn>
                <a:cxn ang="0">
                  <a:pos x="95" y="8"/>
                </a:cxn>
                <a:cxn ang="0">
                  <a:pos x="121" y="2"/>
                </a:cxn>
                <a:cxn ang="0">
                  <a:pos x="142" y="0"/>
                </a:cxn>
                <a:cxn ang="0">
                  <a:pos x="153" y="1"/>
                </a:cxn>
                <a:cxn ang="0">
                  <a:pos x="169" y="4"/>
                </a:cxn>
                <a:cxn ang="0">
                  <a:pos x="186" y="11"/>
                </a:cxn>
                <a:cxn ang="0">
                  <a:pos x="202" y="32"/>
                </a:cxn>
                <a:cxn ang="0">
                  <a:pos x="223" y="86"/>
                </a:cxn>
                <a:cxn ang="0">
                  <a:pos x="272" y="233"/>
                </a:cxn>
                <a:cxn ang="0">
                  <a:pos x="333" y="413"/>
                </a:cxn>
                <a:cxn ang="0">
                  <a:pos x="376" y="540"/>
                </a:cxn>
                <a:cxn ang="0">
                  <a:pos x="365" y="565"/>
                </a:cxn>
                <a:cxn ang="0">
                  <a:pos x="193" y="49"/>
                </a:cxn>
                <a:cxn ang="0">
                  <a:pos x="187" y="37"/>
                </a:cxn>
                <a:cxn ang="0">
                  <a:pos x="176" y="25"/>
                </a:cxn>
                <a:cxn ang="0">
                  <a:pos x="156" y="18"/>
                </a:cxn>
                <a:cxn ang="0">
                  <a:pos x="127" y="23"/>
                </a:cxn>
                <a:cxn ang="0">
                  <a:pos x="103" y="28"/>
                </a:cxn>
                <a:cxn ang="0">
                  <a:pos x="83" y="32"/>
                </a:cxn>
                <a:cxn ang="0">
                  <a:pos x="64" y="37"/>
                </a:cxn>
                <a:cxn ang="0">
                  <a:pos x="39" y="46"/>
                </a:cxn>
                <a:cxn ang="0">
                  <a:pos x="23" y="61"/>
                </a:cxn>
                <a:cxn ang="0">
                  <a:pos x="19" y="79"/>
                </a:cxn>
                <a:cxn ang="0">
                  <a:pos x="20" y="93"/>
                </a:cxn>
                <a:cxn ang="0">
                  <a:pos x="29" y="124"/>
                </a:cxn>
                <a:cxn ang="0">
                  <a:pos x="74" y="267"/>
                </a:cxn>
                <a:cxn ang="0">
                  <a:pos x="131" y="453"/>
                </a:cxn>
                <a:cxn ang="0">
                  <a:pos x="173" y="590"/>
                </a:cxn>
                <a:cxn ang="0">
                  <a:pos x="165" y="623"/>
                </a:cxn>
              </a:cxnLst>
              <a:rect l="0" t="0" r="r" b="b"/>
              <a:pathLst>
                <a:path w="383" h="624">
                  <a:moveTo>
                    <a:pt x="165" y="623"/>
                  </a:moveTo>
                  <a:lnTo>
                    <a:pt x="159" y="600"/>
                  </a:lnTo>
                  <a:lnTo>
                    <a:pt x="141" y="544"/>
                  </a:lnTo>
                  <a:lnTo>
                    <a:pt x="117" y="464"/>
                  </a:lnTo>
                  <a:lnTo>
                    <a:pt x="88" y="372"/>
                  </a:lnTo>
                  <a:lnTo>
                    <a:pt x="58" y="280"/>
                  </a:lnTo>
                  <a:lnTo>
                    <a:pt x="33" y="197"/>
                  </a:lnTo>
                  <a:lnTo>
                    <a:pt x="13" y="135"/>
                  </a:lnTo>
                  <a:lnTo>
                    <a:pt x="4" y="109"/>
                  </a:lnTo>
                  <a:lnTo>
                    <a:pt x="0" y="95"/>
                  </a:lnTo>
                  <a:lnTo>
                    <a:pt x="0" y="82"/>
                  </a:lnTo>
                  <a:lnTo>
                    <a:pt x="1" y="68"/>
                  </a:lnTo>
                  <a:lnTo>
                    <a:pt x="5" y="56"/>
                  </a:lnTo>
                  <a:lnTo>
                    <a:pt x="12" y="44"/>
                  </a:lnTo>
                  <a:lnTo>
                    <a:pt x="22" y="35"/>
                  </a:lnTo>
                  <a:lnTo>
                    <a:pt x="34" y="26"/>
                  </a:lnTo>
                  <a:lnTo>
                    <a:pt x="48" y="21"/>
                  </a:lnTo>
                  <a:lnTo>
                    <a:pt x="64" y="16"/>
                  </a:lnTo>
                  <a:lnTo>
                    <a:pt x="79" y="12"/>
                  </a:lnTo>
                  <a:lnTo>
                    <a:pt x="95" y="8"/>
                  </a:lnTo>
                  <a:lnTo>
                    <a:pt x="109" y="5"/>
                  </a:lnTo>
                  <a:lnTo>
                    <a:pt x="121" y="2"/>
                  </a:lnTo>
                  <a:lnTo>
                    <a:pt x="132" y="0"/>
                  </a:lnTo>
                  <a:lnTo>
                    <a:pt x="142" y="0"/>
                  </a:lnTo>
                  <a:lnTo>
                    <a:pt x="148" y="0"/>
                  </a:lnTo>
                  <a:lnTo>
                    <a:pt x="153" y="1"/>
                  </a:lnTo>
                  <a:lnTo>
                    <a:pt x="160" y="2"/>
                  </a:lnTo>
                  <a:lnTo>
                    <a:pt x="169" y="4"/>
                  </a:lnTo>
                  <a:lnTo>
                    <a:pt x="177" y="7"/>
                  </a:lnTo>
                  <a:lnTo>
                    <a:pt x="186" y="11"/>
                  </a:lnTo>
                  <a:lnTo>
                    <a:pt x="194" y="19"/>
                  </a:lnTo>
                  <a:lnTo>
                    <a:pt x="202" y="32"/>
                  </a:lnTo>
                  <a:lnTo>
                    <a:pt x="209" y="49"/>
                  </a:lnTo>
                  <a:lnTo>
                    <a:pt x="223" y="86"/>
                  </a:lnTo>
                  <a:lnTo>
                    <a:pt x="244" y="151"/>
                  </a:lnTo>
                  <a:lnTo>
                    <a:pt x="272" y="233"/>
                  </a:lnTo>
                  <a:lnTo>
                    <a:pt x="303" y="324"/>
                  </a:lnTo>
                  <a:lnTo>
                    <a:pt x="333" y="413"/>
                  </a:lnTo>
                  <a:lnTo>
                    <a:pt x="358" y="488"/>
                  </a:lnTo>
                  <a:lnTo>
                    <a:pt x="376" y="540"/>
                  </a:lnTo>
                  <a:lnTo>
                    <a:pt x="382" y="561"/>
                  </a:lnTo>
                  <a:lnTo>
                    <a:pt x="365" y="565"/>
                  </a:lnTo>
                  <a:lnTo>
                    <a:pt x="193" y="51"/>
                  </a:lnTo>
                  <a:lnTo>
                    <a:pt x="193" y="49"/>
                  </a:lnTo>
                  <a:lnTo>
                    <a:pt x="191" y="44"/>
                  </a:lnTo>
                  <a:lnTo>
                    <a:pt x="187" y="37"/>
                  </a:lnTo>
                  <a:lnTo>
                    <a:pt x="183" y="30"/>
                  </a:lnTo>
                  <a:lnTo>
                    <a:pt x="176" y="25"/>
                  </a:lnTo>
                  <a:lnTo>
                    <a:pt x="167" y="19"/>
                  </a:lnTo>
                  <a:lnTo>
                    <a:pt x="156" y="18"/>
                  </a:lnTo>
                  <a:lnTo>
                    <a:pt x="142" y="19"/>
                  </a:lnTo>
                  <a:lnTo>
                    <a:pt x="127" y="23"/>
                  </a:lnTo>
                  <a:lnTo>
                    <a:pt x="114" y="26"/>
                  </a:lnTo>
                  <a:lnTo>
                    <a:pt x="103" y="28"/>
                  </a:lnTo>
                  <a:lnTo>
                    <a:pt x="93" y="30"/>
                  </a:lnTo>
                  <a:lnTo>
                    <a:pt x="83" y="32"/>
                  </a:lnTo>
                  <a:lnTo>
                    <a:pt x="74" y="35"/>
                  </a:lnTo>
                  <a:lnTo>
                    <a:pt x="64" y="37"/>
                  </a:lnTo>
                  <a:lnTo>
                    <a:pt x="51" y="40"/>
                  </a:lnTo>
                  <a:lnTo>
                    <a:pt x="39" y="46"/>
                  </a:lnTo>
                  <a:lnTo>
                    <a:pt x="29" y="53"/>
                  </a:lnTo>
                  <a:lnTo>
                    <a:pt x="23" y="61"/>
                  </a:lnTo>
                  <a:lnTo>
                    <a:pt x="20" y="71"/>
                  </a:lnTo>
                  <a:lnTo>
                    <a:pt x="19" y="79"/>
                  </a:lnTo>
                  <a:lnTo>
                    <a:pt x="19" y="88"/>
                  </a:lnTo>
                  <a:lnTo>
                    <a:pt x="20" y="93"/>
                  </a:lnTo>
                  <a:lnTo>
                    <a:pt x="20" y="98"/>
                  </a:lnTo>
                  <a:lnTo>
                    <a:pt x="29" y="124"/>
                  </a:lnTo>
                  <a:lnTo>
                    <a:pt x="47" y="184"/>
                  </a:lnTo>
                  <a:lnTo>
                    <a:pt x="74" y="267"/>
                  </a:lnTo>
                  <a:lnTo>
                    <a:pt x="102" y="359"/>
                  </a:lnTo>
                  <a:lnTo>
                    <a:pt x="131" y="453"/>
                  </a:lnTo>
                  <a:lnTo>
                    <a:pt x="156" y="533"/>
                  </a:lnTo>
                  <a:lnTo>
                    <a:pt x="173" y="590"/>
                  </a:lnTo>
                  <a:lnTo>
                    <a:pt x="180" y="611"/>
                  </a:lnTo>
                  <a:lnTo>
                    <a:pt x="165" y="623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67" name="Freeform 99"/>
            <p:cNvSpPr>
              <a:spLocks/>
            </p:cNvSpPr>
            <p:nvPr/>
          </p:nvSpPr>
          <p:spPr bwMode="auto">
            <a:xfrm>
              <a:off x="4125" y="1303"/>
              <a:ext cx="285" cy="652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" y="11"/>
                </a:cxn>
                <a:cxn ang="0">
                  <a:pos x="8" y="7"/>
                </a:cxn>
                <a:cxn ang="0">
                  <a:pos x="16" y="2"/>
                </a:cxn>
                <a:cxn ang="0">
                  <a:pos x="27" y="0"/>
                </a:cxn>
                <a:cxn ang="0">
                  <a:pos x="40" y="1"/>
                </a:cxn>
                <a:cxn ang="0">
                  <a:pos x="52" y="8"/>
                </a:cxn>
                <a:cxn ang="0">
                  <a:pos x="66" y="25"/>
                </a:cxn>
                <a:cxn ang="0">
                  <a:pos x="80" y="50"/>
                </a:cxn>
                <a:cxn ang="0">
                  <a:pos x="90" y="81"/>
                </a:cxn>
                <a:cxn ang="0">
                  <a:pos x="114" y="150"/>
                </a:cxn>
                <a:cxn ang="0">
                  <a:pos x="147" y="245"/>
                </a:cxn>
                <a:cxn ang="0">
                  <a:pos x="183" y="353"/>
                </a:cxn>
                <a:cxn ang="0">
                  <a:pos x="221" y="461"/>
                </a:cxn>
                <a:cxn ang="0">
                  <a:pos x="253" y="555"/>
                </a:cxn>
                <a:cxn ang="0">
                  <a:pos x="275" y="620"/>
                </a:cxn>
                <a:cxn ang="0">
                  <a:pos x="284" y="645"/>
                </a:cxn>
                <a:cxn ang="0">
                  <a:pos x="264" y="651"/>
                </a:cxn>
                <a:cxn ang="0">
                  <a:pos x="256" y="625"/>
                </a:cxn>
                <a:cxn ang="0">
                  <a:pos x="233" y="561"/>
                </a:cxn>
                <a:cxn ang="0">
                  <a:pos x="203" y="468"/>
                </a:cxn>
                <a:cxn ang="0">
                  <a:pos x="167" y="361"/>
                </a:cxn>
                <a:cxn ang="0">
                  <a:pos x="130" y="255"/>
                </a:cxn>
                <a:cxn ang="0">
                  <a:pos x="98" y="158"/>
                </a:cxn>
                <a:cxn ang="0">
                  <a:pos x="75" y="88"/>
                </a:cxn>
                <a:cxn ang="0">
                  <a:pos x="64" y="56"/>
                </a:cxn>
                <a:cxn ang="0">
                  <a:pos x="55" y="36"/>
                </a:cxn>
                <a:cxn ang="0">
                  <a:pos x="45" y="23"/>
                </a:cxn>
                <a:cxn ang="0">
                  <a:pos x="36" y="16"/>
                </a:cxn>
                <a:cxn ang="0">
                  <a:pos x="27" y="15"/>
                </a:cxn>
                <a:cxn ang="0">
                  <a:pos x="19" y="16"/>
                </a:cxn>
                <a:cxn ang="0">
                  <a:pos x="12" y="19"/>
                </a:cxn>
                <a:cxn ang="0">
                  <a:pos x="8" y="22"/>
                </a:cxn>
                <a:cxn ang="0">
                  <a:pos x="6" y="23"/>
                </a:cxn>
                <a:cxn ang="0">
                  <a:pos x="0" y="14"/>
                </a:cxn>
              </a:cxnLst>
              <a:rect l="0" t="0" r="r" b="b"/>
              <a:pathLst>
                <a:path w="285" h="652">
                  <a:moveTo>
                    <a:pt x="0" y="14"/>
                  </a:moveTo>
                  <a:lnTo>
                    <a:pt x="2" y="11"/>
                  </a:lnTo>
                  <a:lnTo>
                    <a:pt x="8" y="7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40" y="1"/>
                  </a:lnTo>
                  <a:lnTo>
                    <a:pt x="52" y="8"/>
                  </a:lnTo>
                  <a:lnTo>
                    <a:pt x="66" y="25"/>
                  </a:lnTo>
                  <a:lnTo>
                    <a:pt x="80" y="50"/>
                  </a:lnTo>
                  <a:lnTo>
                    <a:pt x="90" y="81"/>
                  </a:lnTo>
                  <a:lnTo>
                    <a:pt x="114" y="150"/>
                  </a:lnTo>
                  <a:lnTo>
                    <a:pt x="147" y="245"/>
                  </a:lnTo>
                  <a:lnTo>
                    <a:pt x="183" y="353"/>
                  </a:lnTo>
                  <a:lnTo>
                    <a:pt x="221" y="461"/>
                  </a:lnTo>
                  <a:lnTo>
                    <a:pt x="253" y="555"/>
                  </a:lnTo>
                  <a:lnTo>
                    <a:pt x="275" y="620"/>
                  </a:lnTo>
                  <a:lnTo>
                    <a:pt x="284" y="645"/>
                  </a:lnTo>
                  <a:lnTo>
                    <a:pt x="264" y="651"/>
                  </a:lnTo>
                  <a:lnTo>
                    <a:pt x="256" y="625"/>
                  </a:lnTo>
                  <a:lnTo>
                    <a:pt x="233" y="561"/>
                  </a:lnTo>
                  <a:lnTo>
                    <a:pt x="203" y="468"/>
                  </a:lnTo>
                  <a:lnTo>
                    <a:pt x="167" y="361"/>
                  </a:lnTo>
                  <a:lnTo>
                    <a:pt x="130" y="255"/>
                  </a:lnTo>
                  <a:lnTo>
                    <a:pt x="98" y="158"/>
                  </a:lnTo>
                  <a:lnTo>
                    <a:pt x="75" y="88"/>
                  </a:lnTo>
                  <a:lnTo>
                    <a:pt x="64" y="56"/>
                  </a:lnTo>
                  <a:lnTo>
                    <a:pt x="55" y="36"/>
                  </a:lnTo>
                  <a:lnTo>
                    <a:pt x="45" y="23"/>
                  </a:lnTo>
                  <a:lnTo>
                    <a:pt x="36" y="16"/>
                  </a:lnTo>
                  <a:lnTo>
                    <a:pt x="27" y="15"/>
                  </a:lnTo>
                  <a:lnTo>
                    <a:pt x="19" y="16"/>
                  </a:lnTo>
                  <a:lnTo>
                    <a:pt x="12" y="19"/>
                  </a:lnTo>
                  <a:lnTo>
                    <a:pt x="8" y="22"/>
                  </a:lnTo>
                  <a:lnTo>
                    <a:pt x="6" y="23"/>
                  </a:lnTo>
                  <a:lnTo>
                    <a:pt x="0" y="14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68" name="Freeform 100"/>
            <p:cNvSpPr>
              <a:spLocks/>
            </p:cNvSpPr>
            <p:nvPr/>
          </p:nvSpPr>
          <p:spPr bwMode="auto">
            <a:xfrm>
              <a:off x="4208" y="1550"/>
              <a:ext cx="269" cy="205"/>
            </a:xfrm>
            <a:custGeom>
              <a:avLst/>
              <a:gdLst/>
              <a:ahLst/>
              <a:cxnLst>
                <a:cxn ang="0">
                  <a:pos x="50" y="204"/>
                </a:cxn>
                <a:cxn ang="0">
                  <a:pos x="268" y="142"/>
                </a:cxn>
                <a:cxn ang="0">
                  <a:pos x="220" y="0"/>
                </a:cxn>
                <a:cxn ang="0">
                  <a:pos x="0" y="58"/>
                </a:cxn>
                <a:cxn ang="0">
                  <a:pos x="50" y="204"/>
                </a:cxn>
              </a:cxnLst>
              <a:rect l="0" t="0" r="r" b="b"/>
              <a:pathLst>
                <a:path w="269" h="205">
                  <a:moveTo>
                    <a:pt x="50" y="204"/>
                  </a:moveTo>
                  <a:lnTo>
                    <a:pt x="268" y="142"/>
                  </a:lnTo>
                  <a:lnTo>
                    <a:pt x="220" y="0"/>
                  </a:lnTo>
                  <a:lnTo>
                    <a:pt x="0" y="58"/>
                  </a:lnTo>
                  <a:lnTo>
                    <a:pt x="50" y="204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69" name="Freeform 101"/>
            <p:cNvSpPr>
              <a:spLocks/>
            </p:cNvSpPr>
            <p:nvPr/>
          </p:nvSpPr>
          <p:spPr bwMode="auto">
            <a:xfrm>
              <a:off x="4240" y="1695"/>
              <a:ext cx="241" cy="99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218" y="37"/>
                </a:cxn>
                <a:cxn ang="0">
                  <a:pos x="240" y="0"/>
                </a:cxn>
                <a:cxn ang="0">
                  <a:pos x="19" y="57"/>
                </a:cxn>
                <a:cxn ang="0">
                  <a:pos x="0" y="98"/>
                </a:cxn>
              </a:cxnLst>
              <a:rect l="0" t="0" r="r" b="b"/>
              <a:pathLst>
                <a:path w="241" h="99">
                  <a:moveTo>
                    <a:pt x="0" y="98"/>
                  </a:moveTo>
                  <a:lnTo>
                    <a:pt x="218" y="37"/>
                  </a:lnTo>
                  <a:lnTo>
                    <a:pt x="240" y="0"/>
                  </a:lnTo>
                  <a:lnTo>
                    <a:pt x="19" y="57"/>
                  </a:lnTo>
                  <a:lnTo>
                    <a:pt x="0" y="98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70" name="Freeform 102"/>
            <p:cNvSpPr>
              <a:spLocks/>
            </p:cNvSpPr>
            <p:nvPr/>
          </p:nvSpPr>
          <p:spPr bwMode="auto">
            <a:xfrm>
              <a:off x="4187" y="1610"/>
              <a:ext cx="73" cy="184"/>
            </a:xfrm>
            <a:custGeom>
              <a:avLst/>
              <a:gdLst/>
              <a:ahLst/>
              <a:cxnLst>
                <a:cxn ang="0">
                  <a:pos x="52" y="183"/>
                </a:cxn>
                <a:cxn ang="0">
                  <a:pos x="72" y="143"/>
                </a:cxn>
                <a:cxn ang="0">
                  <a:pos x="22" y="0"/>
                </a:cxn>
                <a:cxn ang="0">
                  <a:pos x="0" y="36"/>
                </a:cxn>
                <a:cxn ang="0">
                  <a:pos x="52" y="183"/>
                </a:cxn>
              </a:cxnLst>
              <a:rect l="0" t="0" r="r" b="b"/>
              <a:pathLst>
                <a:path w="73" h="184">
                  <a:moveTo>
                    <a:pt x="52" y="183"/>
                  </a:moveTo>
                  <a:lnTo>
                    <a:pt x="72" y="143"/>
                  </a:lnTo>
                  <a:lnTo>
                    <a:pt x="22" y="0"/>
                  </a:lnTo>
                  <a:lnTo>
                    <a:pt x="0" y="36"/>
                  </a:lnTo>
                  <a:lnTo>
                    <a:pt x="52" y="183"/>
                  </a:lnTo>
                </a:path>
              </a:pathLst>
            </a:custGeom>
            <a:solidFill>
              <a:srgbClr val="00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71" name="Freeform 103"/>
            <p:cNvSpPr>
              <a:spLocks/>
            </p:cNvSpPr>
            <p:nvPr/>
          </p:nvSpPr>
          <p:spPr bwMode="auto">
            <a:xfrm>
              <a:off x="4260" y="1709"/>
              <a:ext cx="267" cy="206"/>
            </a:xfrm>
            <a:custGeom>
              <a:avLst/>
              <a:gdLst/>
              <a:ahLst/>
              <a:cxnLst>
                <a:cxn ang="0">
                  <a:pos x="50" y="205"/>
                </a:cxn>
                <a:cxn ang="0">
                  <a:pos x="266" y="143"/>
                </a:cxn>
                <a:cxn ang="0">
                  <a:pos x="218" y="0"/>
                </a:cxn>
                <a:cxn ang="0">
                  <a:pos x="0" y="58"/>
                </a:cxn>
                <a:cxn ang="0">
                  <a:pos x="50" y="205"/>
                </a:cxn>
              </a:cxnLst>
              <a:rect l="0" t="0" r="r" b="b"/>
              <a:pathLst>
                <a:path w="267" h="206">
                  <a:moveTo>
                    <a:pt x="50" y="205"/>
                  </a:moveTo>
                  <a:lnTo>
                    <a:pt x="266" y="143"/>
                  </a:lnTo>
                  <a:lnTo>
                    <a:pt x="218" y="0"/>
                  </a:lnTo>
                  <a:lnTo>
                    <a:pt x="0" y="58"/>
                  </a:lnTo>
                  <a:lnTo>
                    <a:pt x="50" y="205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72" name="Freeform 104"/>
            <p:cNvSpPr>
              <a:spLocks/>
            </p:cNvSpPr>
            <p:nvPr/>
          </p:nvSpPr>
          <p:spPr bwMode="auto">
            <a:xfrm>
              <a:off x="4294" y="1854"/>
              <a:ext cx="238" cy="101"/>
            </a:xfrm>
            <a:custGeom>
              <a:avLst/>
              <a:gdLst/>
              <a:ahLst/>
              <a:cxnLst>
                <a:cxn ang="0">
                  <a:pos x="0" y="100"/>
                </a:cxn>
                <a:cxn ang="0">
                  <a:pos x="216" y="38"/>
                </a:cxn>
                <a:cxn ang="0">
                  <a:pos x="237" y="0"/>
                </a:cxn>
                <a:cxn ang="0">
                  <a:pos x="18" y="59"/>
                </a:cxn>
                <a:cxn ang="0">
                  <a:pos x="0" y="100"/>
                </a:cxn>
              </a:cxnLst>
              <a:rect l="0" t="0" r="r" b="b"/>
              <a:pathLst>
                <a:path w="238" h="101">
                  <a:moveTo>
                    <a:pt x="0" y="100"/>
                  </a:moveTo>
                  <a:lnTo>
                    <a:pt x="216" y="38"/>
                  </a:lnTo>
                  <a:lnTo>
                    <a:pt x="237" y="0"/>
                  </a:lnTo>
                  <a:lnTo>
                    <a:pt x="18" y="59"/>
                  </a:lnTo>
                  <a:lnTo>
                    <a:pt x="0" y="10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73" name="Freeform 105"/>
            <p:cNvSpPr>
              <a:spLocks/>
            </p:cNvSpPr>
            <p:nvPr/>
          </p:nvSpPr>
          <p:spPr bwMode="auto">
            <a:xfrm>
              <a:off x="4239" y="1769"/>
              <a:ext cx="73" cy="186"/>
            </a:xfrm>
            <a:custGeom>
              <a:avLst/>
              <a:gdLst/>
              <a:ahLst/>
              <a:cxnLst>
                <a:cxn ang="0">
                  <a:pos x="50" y="185"/>
                </a:cxn>
                <a:cxn ang="0">
                  <a:pos x="72" y="145"/>
                </a:cxn>
                <a:cxn ang="0">
                  <a:pos x="21" y="0"/>
                </a:cxn>
                <a:cxn ang="0">
                  <a:pos x="0" y="36"/>
                </a:cxn>
                <a:cxn ang="0">
                  <a:pos x="50" y="185"/>
                </a:cxn>
              </a:cxnLst>
              <a:rect l="0" t="0" r="r" b="b"/>
              <a:pathLst>
                <a:path w="73" h="186">
                  <a:moveTo>
                    <a:pt x="50" y="185"/>
                  </a:moveTo>
                  <a:lnTo>
                    <a:pt x="72" y="145"/>
                  </a:lnTo>
                  <a:lnTo>
                    <a:pt x="21" y="0"/>
                  </a:lnTo>
                  <a:lnTo>
                    <a:pt x="0" y="36"/>
                  </a:lnTo>
                  <a:lnTo>
                    <a:pt x="50" y="185"/>
                  </a:lnTo>
                </a:path>
              </a:pathLst>
            </a:custGeom>
            <a:solidFill>
              <a:srgbClr val="00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74" name="Freeform 106"/>
            <p:cNvSpPr>
              <a:spLocks/>
            </p:cNvSpPr>
            <p:nvPr/>
          </p:nvSpPr>
          <p:spPr bwMode="auto">
            <a:xfrm>
              <a:off x="4285" y="1855"/>
              <a:ext cx="258" cy="142"/>
            </a:xfrm>
            <a:custGeom>
              <a:avLst/>
              <a:gdLst/>
              <a:ahLst/>
              <a:cxnLst>
                <a:cxn ang="0">
                  <a:pos x="0" y="141"/>
                </a:cxn>
                <a:cxn ang="0">
                  <a:pos x="217" y="79"/>
                </a:cxn>
                <a:cxn ang="0">
                  <a:pos x="257" y="0"/>
                </a:cxn>
                <a:cxn ang="0">
                  <a:pos x="36" y="60"/>
                </a:cxn>
                <a:cxn ang="0">
                  <a:pos x="0" y="141"/>
                </a:cxn>
              </a:cxnLst>
              <a:rect l="0" t="0" r="r" b="b"/>
              <a:pathLst>
                <a:path w="258" h="142">
                  <a:moveTo>
                    <a:pt x="0" y="141"/>
                  </a:moveTo>
                  <a:lnTo>
                    <a:pt x="217" y="79"/>
                  </a:lnTo>
                  <a:lnTo>
                    <a:pt x="257" y="0"/>
                  </a:lnTo>
                  <a:lnTo>
                    <a:pt x="36" y="60"/>
                  </a:lnTo>
                  <a:lnTo>
                    <a:pt x="0" y="141"/>
                  </a:lnTo>
                </a:path>
              </a:pathLst>
            </a:custGeom>
            <a:solidFill>
              <a:srgbClr val="CC6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75" name="Freeform 107"/>
            <p:cNvSpPr>
              <a:spLocks/>
            </p:cNvSpPr>
            <p:nvPr/>
          </p:nvSpPr>
          <p:spPr bwMode="auto">
            <a:xfrm>
              <a:off x="4122" y="1301"/>
              <a:ext cx="29" cy="34"/>
            </a:xfrm>
            <a:custGeom>
              <a:avLst/>
              <a:gdLst/>
              <a:ahLst/>
              <a:cxnLst>
                <a:cxn ang="0">
                  <a:pos x="25" y="10"/>
                </a:cxn>
                <a:cxn ang="0">
                  <a:pos x="28" y="20"/>
                </a:cxn>
                <a:cxn ang="0">
                  <a:pos x="4" y="33"/>
                </a:cxn>
                <a:cxn ang="0">
                  <a:pos x="0" y="25"/>
                </a:cxn>
                <a:cxn ang="0">
                  <a:pos x="2" y="14"/>
                </a:cxn>
                <a:cxn ang="0">
                  <a:pos x="28" y="0"/>
                </a:cxn>
                <a:cxn ang="0">
                  <a:pos x="25" y="10"/>
                </a:cxn>
              </a:cxnLst>
              <a:rect l="0" t="0" r="r" b="b"/>
              <a:pathLst>
                <a:path w="29" h="34">
                  <a:moveTo>
                    <a:pt x="25" y="10"/>
                  </a:moveTo>
                  <a:lnTo>
                    <a:pt x="28" y="20"/>
                  </a:lnTo>
                  <a:lnTo>
                    <a:pt x="4" y="33"/>
                  </a:lnTo>
                  <a:lnTo>
                    <a:pt x="0" y="25"/>
                  </a:lnTo>
                  <a:lnTo>
                    <a:pt x="2" y="14"/>
                  </a:lnTo>
                  <a:lnTo>
                    <a:pt x="28" y="0"/>
                  </a:lnTo>
                  <a:lnTo>
                    <a:pt x="25" y="1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76" name="Freeform 108"/>
            <p:cNvSpPr>
              <a:spLocks/>
            </p:cNvSpPr>
            <p:nvPr/>
          </p:nvSpPr>
          <p:spPr bwMode="auto">
            <a:xfrm>
              <a:off x="4307" y="1933"/>
              <a:ext cx="71" cy="119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40" y="0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3" y="1"/>
                </a:cxn>
                <a:cxn ang="0">
                  <a:pos x="32" y="2"/>
                </a:cxn>
                <a:cxn ang="0">
                  <a:pos x="29" y="2"/>
                </a:cxn>
                <a:cxn ang="0">
                  <a:pos x="28" y="4"/>
                </a:cxn>
                <a:cxn ang="0">
                  <a:pos x="26" y="4"/>
                </a:cxn>
                <a:cxn ang="0">
                  <a:pos x="22" y="7"/>
                </a:cxn>
                <a:cxn ang="0">
                  <a:pos x="16" y="11"/>
                </a:cxn>
                <a:cxn ang="0">
                  <a:pos x="12" y="16"/>
                </a:cxn>
                <a:cxn ang="0">
                  <a:pos x="8" y="23"/>
                </a:cxn>
                <a:cxn ang="0">
                  <a:pos x="5" y="30"/>
                </a:cxn>
                <a:cxn ang="0">
                  <a:pos x="2" y="40"/>
                </a:cxn>
                <a:cxn ang="0">
                  <a:pos x="1" y="50"/>
                </a:cxn>
                <a:cxn ang="0">
                  <a:pos x="0" y="61"/>
                </a:cxn>
                <a:cxn ang="0">
                  <a:pos x="1" y="73"/>
                </a:cxn>
                <a:cxn ang="0">
                  <a:pos x="2" y="84"/>
                </a:cxn>
                <a:cxn ang="0">
                  <a:pos x="5" y="94"/>
                </a:cxn>
                <a:cxn ang="0">
                  <a:pos x="8" y="102"/>
                </a:cxn>
                <a:cxn ang="0">
                  <a:pos x="12" y="109"/>
                </a:cxn>
                <a:cxn ang="0">
                  <a:pos x="16" y="113"/>
                </a:cxn>
                <a:cxn ang="0">
                  <a:pos x="21" y="118"/>
                </a:cxn>
                <a:cxn ang="0">
                  <a:pos x="26" y="118"/>
                </a:cxn>
                <a:cxn ang="0">
                  <a:pos x="29" y="118"/>
                </a:cxn>
                <a:cxn ang="0">
                  <a:pos x="30" y="118"/>
                </a:cxn>
                <a:cxn ang="0">
                  <a:pos x="33" y="116"/>
                </a:cxn>
                <a:cxn ang="0">
                  <a:pos x="36" y="116"/>
                </a:cxn>
                <a:cxn ang="0">
                  <a:pos x="37" y="115"/>
                </a:cxn>
                <a:cxn ang="0">
                  <a:pos x="40" y="115"/>
                </a:cxn>
                <a:cxn ang="0">
                  <a:pos x="42" y="113"/>
                </a:cxn>
                <a:cxn ang="0">
                  <a:pos x="43" y="113"/>
                </a:cxn>
                <a:cxn ang="0">
                  <a:pos x="47" y="112"/>
                </a:cxn>
                <a:cxn ang="0">
                  <a:pos x="53" y="109"/>
                </a:cxn>
                <a:cxn ang="0">
                  <a:pos x="57" y="103"/>
                </a:cxn>
                <a:cxn ang="0">
                  <a:pos x="61" y="96"/>
                </a:cxn>
                <a:cxn ang="0">
                  <a:pos x="64" y="88"/>
                </a:cxn>
                <a:cxn ang="0">
                  <a:pos x="67" y="78"/>
                </a:cxn>
                <a:cxn ang="0">
                  <a:pos x="68" y="68"/>
                </a:cxn>
                <a:cxn ang="0">
                  <a:pos x="70" y="56"/>
                </a:cxn>
                <a:cxn ang="0">
                  <a:pos x="68" y="44"/>
                </a:cxn>
                <a:cxn ang="0">
                  <a:pos x="67" y="33"/>
                </a:cxn>
                <a:cxn ang="0">
                  <a:pos x="64" y="25"/>
                </a:cxn>
                <a:cxn ang="0">
                  <a:pos x="61" y="16"/>
                </a:cxn>
                <a:cxn ang="0">
                  <a:pos x="57" y="9"/>
                </a:cxn>
                <a:cxn ang="0">
                  <a:pos x="53" y="4"/>
                </a:cxn>
                <a:cxn ang="0">
                  <a:pos x="47" y="0"/>
                </a:cxn>
                <a:cxn ang="0">
                  <a:pos x="43" y="0"/>
                </a:cxn>
              </a:cxnLst>
              <a:rect l="0" t="0" r="r" b="b"/>
              <a:pathLst>
                <a:path w="71" h="119">
                  <a:moveTo>
                    <a:pt x="43" y="0"/>
                  </a:moveTo>
                  <a:lnTo>
                    <a:pt x="40" y="0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29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6" y="11"/>
                  </a:lnTo>
                  <a:lnTo>
                    <a:pt x="12" y="16"/>
                  </a:lnTo>
                  <a:lnTo>
                    <a:pt x="8" y="23"/>
                  </a:lnTo>
                  <a:lnTo>
                    <a:pt x="5" y="30"/>
                  </a:lnTo>
                  <a:lnTo>
                    <a:pt x="2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1" y="73"/>
                  </a:lnTo>
                  <a:lnTo>
                    <a:pt x="2" y="84"/>
                  </a:lnTo>
                  <a:lnTo>
                    <a:pt x="5" y="94"/>
                  </a:lnTo>
                  <a:lnTo>
                    <a:pt x="8" y="102"/>
                  </a:lnTo>
                  <a:lnTo>
                    <a:pt x="12" y="109"/>
                  </a:lnTo>
                  <a:lnTo>
                    <a:pt x="16" y="113"/>
                  </a:lnTo>
                  <a:lnTo>
                    <a:pt x="21" y="118"/>
                  </a:lnTo>
                  <a:lnTo>
                    <a:pt x="26" y="118"/>
                  </a:lnTo>
                  <a:lnTo>
                    <a:pt x="29" y="118"/>
                  </a:lnTo>
                  <a:lnTo>
                    <a:pt x="30" y="118"/>
                  </a:lnTo>
                  <a:lnTo>
                    <a:pt x="33" y="116"/>
                  </a:lnTo>
                  <a:lnTo>
                    <a:pt x="36" y="116"/>
                  </a:lnTo>
                  <a:lnTo>
                    <a:pt x="37" y="115"/>
                  </a:lnTo>
                  <a:lnTo>
                    <a:pt x="40" y="115"/>
                  </a:lnTo>
                  <a:lnTo>
                    <a:pt x="42" y="113"/>
                  </a:lnTo>
                  <a:lnTo>
                    <a:pt x="43" y="113"/>
                  </a:lnTo>
                  <a:lnTo>
                    <a:pt x="47" y="112"/>
                  </a:lnTo>
                  <a:lnTo>
                    <a:pt x="53" y="109"/>
                  </a:lnTo>
                  <a:lnTo>
                    <a:pt x="57" y="103"/>
                  </a:lnTo>
                  <a:lnTo>
                    <a:pt x="61" y="96"/>
                  </a:lnTo>
                  <a:lnTo>
                    <a:pt x="64" y="88"/>
                  </a:lnTo>
                  <a:lnTo>
                    <a:pt x="67" y="78"/>
                  </a:lnTo>
                  <a:lnTo>
                    <a:pt x="68" y="68"/>
                  </a:lnTo>
                  <a:lnTo>
                    <a:pt x="70" y="56"/>
                  </a:lnTo>
                  <a:lnTo>
                    <a:pt x="68" y="44"/>
                  </a:lnTo>
                  <a:lnTo>
                    <a:pt x="67" y="33"/>
                  </a:lnTo>
                  <a:lnTo>
                    <a:pt x="64" y="25"/>
                  </a:lnTo>
                  <a:lnTo>
                    <a:pt x="61" y="16"/>
                  </a:lnTo>
                  <a:lnTo>
                    <a:pt x="57" y="9"/>
                  </a:lnTo>
                  <a:lnTo>
                    <a:pt x="53" y="4"/>
                  </a:lnTo>
                  <a:lnTo>
                    <a:pt x="47" y="0"/>
                  </a:lnTo>
                  <a:lnTo>
                    <a:pt x="43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77" name="Freeform 109"/>
            <p:cNvSpPr>
              <a:spLocks/>
            </p:cNvSpPr>
            <p:nvPr/>
          </p:nvSpPr>
          <p:spPr bwMode="auto">
            <a:xfrm>
              <a:off x="4308" y="1939"/>
              <a:ext cx="54" cy="116"/>
            </a:xfrm>
            <a:custGeom>
              <a:avLst/>
              <a:gdLst/>
              <a:ahLst/>
              <a:cxnLst>
                <a:cxn ang="0">
                  <a:pos x="26" y="115"/>
                </a:cxn>
                <a:cxn ang="0">
                  <a:pos x="32" y="113"/>
                </a:cxn>
                <a:cxn ang="0">
                  <a:pos x="37" y="109"/>
                </a:cxn>
                <a:cxn ang="0">
                  <a:pos x="41" y="105"/>
                </a:cxn>
                <a:cxn ang="0">
                  <a:pos x="46" y="98"/>
                </a:cxn>
                <a:cxn ang="0">
                  <a:pos x="48" y="89"/>
                </a:cxn>
                <a:cxn ang="0">
                  <a:pos x="51" y="79"/>
                </a:cxn>
                <a:cxn ang="0">
                  <a:pos x="53" y="68"/>
                </a:cxn>
                <a:cxn ang="0">
                  <a:pos x="53" y="57"/>
                </a:cxn>
                <a:cxn ang="0">
                  <a:pos x="53" y="46"/>
                </a:cxn>
                <a:cxn ang="0">
                  <a:pos x="51" y="35"/>
                </a:cxn>
                <a:cxn ang="0">
                  <a:pos x="48" y="25"/>
                </a:cxn>
                <a:cxn ang="0">
                  <a:pos x="46" y="16"/>
                </a:cxn>
                <a:cxn ang="0">
                  <a:pos x="41" y="9"/>
                </a:cxn>
                <a:cxn ang="0">
                  <a:pos x="37" y="4"/>
                </a:cxn>
                <a:cxn ang="0">
                  <a:pos x="32" y="1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16" y="4"/>
                </a:cxn>
                <a:cxn ang="0">
                  <a:pos x="12" y="9"/>
                </a:cxn>
                <a:cxn ang="0">
                  <a:pos x="8" y="16"/>
                </a:cxn>
                <a:cxn ang="0">
                  <a:pos x="5" y="25"/>
                </a:cxn>
                <a:cxn ang="0">
                  <a:pos x="2" y="35"/>
                </a:cxn>
                <a:cxn ang="0">
                  <a:pos x="1" y="46"/>
                </a:cxn>
                <a:cxn ang="0">
                  <a:pos x="0" y="57"/>
                </a:cxn>
                <a:cxn ang="0">
                  <a:pos x="1" y="68"/>
                </a:cxn>
                <a:cxn ang="0">
                  <a:pos x="2" y="79"/>
                </a:cxn>
                <a:cxn ang="0">
                  <a:pos x="5" y="89"/>
                </a:cxn>
                <a:cxn ang="0">
                  <a:pos x="8" y="98"/>
                </a:cxn>
                <a:cxn ang="0">
                  <a:pos x="12" y="105"/>
                </a:cxn>
                <a:cxn ang="0">
                  <a:pos x="16" y="109"/>
                </a:cxn>
                <a:cxn ang="0">
                  <a:pos x="22" y="113"/>
                </a:cxn>
                <a:cxn ang="0">
                  <a:pos x="26" y="115"/>
                </a:cxn>
              </a:cxnLst>
              <a:rect l="0" t="0" r="r" b="b"/>
              <a:pathLst>
                <a:path w="54" h="116">
                  <a:moveTo>
                    <a:pt x="26" y="115"/>
                  </a:moveTo>
                  <a:lnTo>
                    <a:pt x="32" y="113"/>
                  </a:lnTo>
                  <a:lnTo>
                    <a:pt x="37" y="109"/>
                  </a:lnTo>
                  <a:lnTo>
                    <a:pt x="41" y="105"/>
                  </a:lnTo>
                  <a:lnTo>
                    <a:pt x="46" y="98"/>
                  </a:lnTo>
                  <a:lnTo>
                    <a:pt x="48" y="89"/>
                  </a:lnTo>
                  <a:lnTo>
                    <a:pt x="51" y="79"/>
                  </a:lnTo>
                  <a:lnTo>
                    <a:pt x="53" y="68"/>
                  </a:lnTo>
                  <a:lnTo>
                    <a:pt x="53" y="57"/>
                  </a:lnTo>
                  <a:lnTo>
                    <a:pt x="53" y="46"/>
                  </a:lnTo>
                  <a:lnTo>
                    <a:pt x="51" y="35"/>
                  </a:lnTo>
                  <a:lnTo>
                    <a:pt x="48" y="25"/>
                  </a:lnTo>
                  <a:lnTo>
                    <a:pt x="46" y="16"/>
                  </a:lnTo>
                  <a:lnTo>
                    <a:pt x="41" y="9"/>
                  </a:lnTo>
                  <a:lnTo>
                    <a:pt x="37" y="4"/>
                  </a:lnTo>
                  <a:lnTo>
                    <a:pt x="32" y="1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16" y="4"/>
                  </a:lnTo>
                  <a:lnTo>
                    <a:pt x="12" y="9"/>
                  </a:lnTo>
                  <a:lnTo>
                    <a:pt x="8" y="16"/>
                  </a:lnTo>
                  <a:lnTo>
                    <a:pt x="5" y="25"/>
                  </a:lnTo>
                  <a:lnTo>
                    <a:pt x="2" y="35"/>
                  </a:lnTo>
                  <a:lnTo>
                    <a:pt x="1" y="46"/>
                  </a:lnTo>
                  <a:lnTo>
                    <a:pt x="0" y="57"/>
                  </a:lnTo>
                  <a:lnTo>
                    <a:pt x="1" y="68"/>
                  </a:lnTo>
                  <a:lnTo>
                    <a:pt x="2" y="79"/>
                  </a:lnTo>
                  <a:lnTo>
                    <a:pt x="5" y="89"/>
                  </a:lnTo>
                  <a:lnTo>
                    <a:pt x="8" y="98"/>
                  </a:lnTo>
                  <a:lnTo>
                    <a:pt x="12" y="105"/>
                  </a:lnTo>
                  <a:lnTo>
                    <a:pt x="16" y="109"/>
                  </a:lnTo>
                  <a:lnTo>
                    <a:pt x="22" y="113"/>
                  </a:lnTo>
                  <a:lnTo>
                    <a:pt x="26" y="115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78" name="Freeform 110"/>
            <p:cNvSpPr>
              <a:spLocks/>
            </p:cNvSpPr>
            <p:nvPr/>
          </p:nvSpPr>
          <p:spPr bwMode="auto">
            <a:xfrm>
              <a:off x="4477" y="1881"/>
              <a:ext cx="69" cy="121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40" y="0"/>
                </a:cxn>
                <a:cxn ang="0">
                  <a:pos x="38" y="1"/>
                </a:cxn>
                <a:cxn ang="0">
                  <a:pos x="36" y="1"/>
                </a:cxn>
                <a:cxn ang="0">
                  <a:pos x="33" y="2"/>
                </a:cxn>
                <a:cxn ang="0">
                  <a:pos x="30" y="2"/>
                </a:cxn>
                <a:cxn ang="0">
                  <a:pos x="29" y="4"/>
                </a:cxn>
                <a:cxn ang="0">
                  <a:pos x="27" y="4"/>
                </a:cxn>
                <a:cxn ang="0">
                  <a:pos x="26" y="5"/>
                </a:cxn>
                <a:cxn ang="0">
                  <a:pos x="22" y="8"/>
                </a:cxn>
                <a:cxn ang="0">
                  <a:pos x="16" y="12"/>
                </a:cxn>
                <a:cxn ang="0">
                  <a:pos x="12" y="18"/>
                </a:cxn>
                <a:cxn ang="0">
                  <a:pos x="8" y="24"/>
                </a:cxn>
                <a:cxn ang="0">
                  <a:pos x="5" y="32"/>
                </a:cxn>
                <a:cxn ang="0">
                  <a:pos x="2" y="40"/>
                </a:cxn>
                <a:cxn ang="0">
                  <a:pos x="1" y="50"/>
                </a:cxn>
                <a:cxn ang="0">
                  <a:pos x="0" y="62"/>
                </a:cxn>
                <a:cxn ang="0">
                  <a:pos x="0" y="74"/>
                </a:cxn>
                <a:cxn ang="0">
                  <a:pos x="1" y="84"/>
                </a:cxn>
                <a:cxn ang="0">
                  <a:pos x="4" y="94"/>
                </a:cxn>
                <a:cxn ang="0">
                  <a:pos x="8" y="103"/>
                </a:cxn>
                <a:cxn ang="0">
                  <a:pos x="11" y="110"/>
                </a:cxn>
                <a:cxn ang="0">
                  <a:pos x="16" y="115"/>
                </a:cxn>
                <a:cxn ang="0">
                  <a:pos x="20" y="118"/>
                </a:cxn>
                <a:cxn ang="0">
                  <a:pos x="26" y="120"/>
                </a:cxn>
                <a:cxn ang="0">
                  <a:pos x="27" y="120"/>
                </a:cxn>
                <a:cxn ang="0">
                  <a:pos x="30" y="120"/>
                </a:cxn>
                <a:cxn ang="0">
                  <a:pos x="33" y="118"/>
                </a:cxn>
                <a:cxn ang="0">
                  <a:pos x="34" y="117"/>
                </a:cxn>
                <a:cxn ang="0">
                  <a:pos x="37" y="117"/>
                </a:cxn>
                <a:cxn ang="0">
                  <a:pos x="40" y="115"/>
                </a:cxn>
                <a:cxn ang="0">
                  <a:pos x="41" y="115"/>
                </a:cxn>
                <a:cxn ang="0">
                  <a:pos x="43" y="115"/>
                </a:cxn>
                <a:cxn ang="0">
                  <a:pos x="47" y="114"/>
                </a:cxn>
                <a:cxn ang="0">
                  <a:pos x="52" y="110"/>
                </a:cxn>
                <a:cxn ang="0">
                  <a:pos x="56" y="105"/>
                </a:cxn>
                <a:cxn ang="0">
                  <a:pos x="61" y="98"/>
                </a:cxn>
                <a:cxn ang="0">
                  <a:pos x="63" y="90"/>
                </a:cxn>
                <a:cxn ang="0">
                  <a:pos x="66" y="80"/>
                </a:cxn>
                <a:cxn ang="0">
                  <a:pos x="68" y="69"/>
                </a:cxn>
                <a:cxn ang="0">
                  <a:pos x="68" y="57"/>
                </a:cxn>
                <a:cxn ang="0">
                  <a:pos x="68" y="46"/>
                </a:cxn>
                <a:cxn ang="0">
                  <a:pos x="66" y="35"/>
                </a:cxn>
                <a:cxn ang="0">
                  <a:pos x="63" y="25"/>
                </a:cxn>
                <a:cxn ang="0">
                  <a:pos x="61" y="16"/>
                </a:cxn>
                <a:cxn ang="0">
                  <a:pos x="56" y="9"/>
                </a:cxn>
                <a:cxn ang="0">
                  <a:pos x="52" y="4"/>
                </a:cxn>
                <a:cxn ang="0">
                  <a:pos x="47" y="1"/>
                </a:cxn>
                <a:cxn ang="0">
                  <a:pos x="43" y="0"/>
                </a:cxn>
              </a:cxnLst>
              <a:rect l="0" t="0" r="r" b="b"/>
              <a:pathLst>
                <a:path w="69" h="121">
                  <a:moveTo>
                    <a:pt x="43" y="0"/>
                  </a:moveTo>
                  <a:lnTo>
                    <a:pt x="40" y="0"/>
                  </a:lnTo>
                  <a:lnTo>
                    <a:pt x="38" y="1"/>
                  </a:lnTo>
                  <a:lnTo>
                    <a:pt x="36" y="1"/>
                  </a:lnTo>
                  <a:lnTo>
                    <a:pt x="33" y="2"/>
                  </a:lnTo>
                  <a:lnTo>
                    <a:pt x="30" y="2"/>
                  </a:lnTo>
                  <a:lnTo>
                    <a:pt x="29" y="4"/>
                  </a:lnTo>
                  <a:lnTo>
                    <a:pt x="27" y="4"/>
                  </a:lnTo>
                  <a:lnTo>
                    <a:pt x="26" y="5"/>
                  </a:lnTo>
                  <a:lnTo>
                    <a:pt x="22" y="8"/>
                  </a:lnTo>
                  <a:lnTo>
                    <a:pt x="16" y="12"/>
                  </a:lnTo>
                  <a:lnTo>
                    <a:pt x="12" y="18"/>
                  </a:lnTo>
                  <a:lnTo>
                    <a:pt x="8" y="24"/>
                  </a:lnTo>
                  <a:lnTo>
                    <a:pt x="5" y="32"/>
                  </a:lnTo>
                  <a:lnTo>
                    <a:pt x="2" y="40"/>
                  </a:lnTo>
                  <a:lnTo>
                    <a:pt x="1" y="50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1" y="84"/>
                  </a:lnTo>
                  <a:lnTo>
                    <a:pt x="4" y="94"/>
                  </a:lnTo>
                  <a:lnTo>
                    <a:pt x="8" y="103"/>
                  </a:lnTo>
                  <a:lnTo>
                    <a:pt x="11" y="110"/>
                  </a:lnTo>
                  <a:lnTo>
                    <a:pt x="16" y="115"/>
                  </a:lnTo>
                  <a:lnTo>
                    <a:pt x="20" y="118"/>
                  </a:lnTo>
                  <a:lnTo>
                    <a:pt x="26" y="120"/>
                  </a:lnTo>
                  <a:lnTo>
                    <a:pt x="27" y="120"/>
                  </a:lnTo>
                  <a:lnTo>
                    <a:pt x="30" y="120"/>
                  </a:lnTo>
                  <a:lnTo>
                    <a:pt x="33" y="118"/>
                  </a:lnTo>
                  <a:lnTo>
                    <a:pt x="34" y="117"/>
                  </a:lnTo>
                  <a:lnTo>
                    <a:pt x="37" y="117"/>
                  </a:lnTo>
                  <a:lnTo>
                    <a:pt x="40" y="115"/>
                  </a:lnTo>
                  <a:lnTo>
                    <a:pt x="41" y="115"/>
                  </a:lnTo>
                  <a:lnTo>
                    <a:pt x="43" y="115"/>
                  </a:lnTo>
                  <a:lnTo>
                    <a:pt x="47" y="114"/>
                  </a:lnTo>
                  <a:lnTo>
                    <a:pt x="52" y="110"/>
                  </a:lnTo>
                  <a:lnTo>
                    <a:pt x="56" y="105"/>
                  </a:lnTo>
                  <a:lnTo>
                    <a:pt x="61" y="98"/>
                  </a:lnTo>
                  <a:lnTo>
                    <a:pt x="63" y="90"/>
                  </a:lnTo>
                  <a:lnTo>
                    <a:pt x="66" y="80"/>
                  </a:lnTo>
                  <a:lnTo>
                    <a:pt x="68" y="69"/>
                  </a:lnTo>
                  <a:lnTo>
                    <a:pt x="68" y="57"/>
                  </a:lnTo>
                  <a:lnTo>
                    <a:pt x="68" y="46"/>
                  </a:lnTo>
                  <a:lnTo>
                    <a:pt x="66" y="35"/>
                  </a:lnTo>
                  <a:lnTo>
                    <a:pt x="63" y="25"/>
                  </a:lnTo>
                  <a:lnTo>
                    <a:pt x="61" y="16"/>
                  </a:lnTo>
                  <a:lnTo>
                    <a:pt x="56" y="9"/>
                  </a:lnTo>
                  <a:lnTo>
                    <a:pt x="52" y="4"/>
                  </a:lnTo>
                  <a:lnTo>
                    <a:pt x="47" y="1"/>
                  </a:lnTo>
                  <a:lnTo>
                    <a:pt x="43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79" name="Freeform 111"/>
            <p:cNvSpPr>
              <a:spLocks/>
            </p:cNvSpPr>
            <p:nvPr/>
          </p:nvSpPr>
          <p:spPr bwMode="auto">
            <a:xfrm>
              <a:off x="4477" y="1889"/>
              <a:ext cx="55" cy="115"/>
            </a:xfrm>
            <a:custGeom>
              <a:avLst/>
              <a:gdLst/>
              <a:ahLst/>
              <a:cxnLst>
                <a:cxn ang="0">
                  <a:pos x="27" y="114"/>
                </a:cxn>
                <a:cxn ang="0">
                  <a:pos x="32" y="112"/>
                </a:cxn>
                <a:cxn ang="0">
                  <a:pos x="36" y="109"/>
                </a:cxn>
                <a:cxn ang="0">
                  <a:pos x="42" y="104"/>
                </a:cxn>
                <a:cxn ang="0">
                  <a:pos x="46" y="97"/>
                </a:cxn>
                <a:cxn ang="0">
                  <a:pos x="49" y="88"/>
                </a:cxn>
                <a:cxn ang="0">
                  <a:pos x="52" y="78"/>
                </a:cxn>
                <a:cxn ang="0">
                  <a:pos x="54" y="68"/>
                </a:cxn>
                <a:cxn ang="0">
                  <a:pos x="54" y="56"/>
                </a:cxn>
                <a:cxn ang="0">
                  <a:pos x="54" y="45"/>
                </a:cxn>
                <a:cxn ang="0">
                  <a:pos x="52" y="35"/>
                </a:cxn>
                <a:cxn ang="0">
                  <a:pos x="49" y="25"/>
                </a:cxn>
                <a:cxn ang="0">
                  <a:pos x="46" y="16"/>
                </a:cxn>
                <a:cxn ang="0">
                  <a:pos x="42" y="9"/>
                </a:cxn>
                <a:cxn ang="0">
                  <a:pos x="36" y="4"/>
                </a:cxn>
                <a:cxn ang="0">
                  <a:pos x="32" y="1"/>
                </a:cxn>
                <a:cxn ang="0">
                  <a:pos x="27" y="0"/>
                </a:cxn>
                <a:cxn ang="0">
                  <a:pos x="21" y="1"/>
                </a:cxn>
                <a:cxn ang="0">
                  <a:pos x="17" y="4"/>
                </a:cxn>
                <a:cxn ang="0">
                  <a:pos x="11" y="9"/>
                </a:cxn>
                <a:cxn ang="0">
                  <a:pos x="8" y="16"/>
                </a:cxn>
                <a:cxn ang="0">
                  <a:pos x="4" y="25"/>
                </a:cxn>
                <a:cxn ang="0">
                  <a:pos x="1" y="35"/>
                </a:cxn>
                <a:cxn ang="0">
                  <a:pos x="0" y="45"/>
                </a:cxn>
                <a:cxn ang="0">
                  <a:pos x="0" y="56"/>
                </a:cxn>
                <a:cxn ang="0">
                  <a:pos x="0" y="68"/>
                </a:cxn>
                <a:cxn ang="0">
                  <a:pos x="1" y="78"/>
                </a:cxn>
                <a:cxn ang="0">
                  <a:pos x="4" y="88"/>
                </a:cxn>
                <a:cxn ang="0">
                  <a:pos x="8" y="97"/>
                </a:cxn>
                <a:cxn ang="0">
                  <a:pos x="11" y="104"/>
                </a:cxn>
                <a:cxn ang="0">
                  <a:pos x="17" y="109"/>
                </a:cxn>
                <a:cxn ang="0">
                  <a:pos x="21" y="112"/>
                </a:cxn>
                <a:cxn ang="0">
                  <a:pos x="27" y="114"/>
                </a:cxn>
              </a:cxnLst>
              <a:rect l="0" t="0" r="r" b="b"/>
              <a:pathLst>
                <a:path w="55" h="115">
                  <a:moveTo>
                    <a:pt x="27" y="114"/>
                  </a:moveTo>
                  <a:lnTo>
                    <a:pt x="32" y="112"/>
                  </a:lnTo>
                  <a:lnTo>
                    <a:pt x="36" y="109"/>
                  </a:lnTo>
                  <a:lnTo>
                    <a:pt x="42" y="104"/>
                  </a:lnTo>
                  <a:lnTo>
                    <a:pt x="46" y="97"/>
                  </a:lnTo>
                  <a:lnTo>
                    <a:pt x="49" y="88"/>
                  </a:lnTo>
                  <a:lnTo>
                    <a:pt x="52" y="78"/>
                  </a:lnTo>
                  <a:lnTo>
                    <a:pt x="54" y="68"/>
                  </a:lnTo>
                  <a:lnTo>
                    <a:pt x="54" y="56"/>
                  </a:lnTo>
                  <a:lnTo>
                    <a:pt x="54" y="45"/>
                  </a:lnTo>
                  <a:lnTo>
                    <a:pt x="52" y="35"/>
                  </a:lnTo>
                  <a:lnTo>
                    <a:pt x="49" y="25"/>
                  </a:lnTo>
                  <a:lnTo>
                    <a:pt x="46" y="16"/>
                  </a:lnTo>
                  <a:lnTo>
                    <a:pt x="42" y="9"/>
                  </a:lnTo>
                  <a:lnTo>
                    <a:pt x="36" y="4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1" y="9"/>
                  </a:lnTo>
                  <a:lnTo>
                    <a:pt x="8" y="16"/>
                  </a:lnTo>
                  <a:lnTo>
                    <a:pt x="4" y="25"/>
                  </a:lnTo>
                  <a:lnTo>
                    <a:pt x="1" y="35"/>
                  </a:lnTo>
                  <a:lnTo>
                    <a:pt x="0" y="45"/>
                  </a:lnTo>
                  <a:lnTo>
                    <a:pt x="0" y="56"/>
                  </a:lnTo>
                  <a:lnTo>
                    <a:pt x="0" y="68"/>
                  </a:lnTo>
                  <a:lnTo>
                    <a:pt x="1" y="78"/>
                  </a:lnTo>
                  <a:lnTo>
                    <a:pt x="4" y="88"/>
                  </a:lnTo>
                  <a:lnTo>
                    <a:pt x="8" y="97"/>
                  </a:lnTo>
                  <a:lnTo>
                    <a:pt x="11" y="104"/>
                  </a:lnTo>
                  <a:lnTo>
                    <a:pt x="17" y="109"/>
                  </a:lnTo>
                  <a:lnTo>
                    <a:pt x="21" y="112"/>
                  </a:lnTo>
                  <a:lnTo>
                    <a:pt x="27" y="11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80" name="Freeform 112"/>
            <p:cNvSpPr>
              <a:spLocks/>
            </p:cNvSpPr>
            <p:nvPr/>
          </p:nvSpPr>
          <p:spPr bwMode="auto">
            <a:xfrm>
              <a:off x="4010" y="1337"/>
              <a:ext cx="122" cy="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6" y="0"/>
                </a:cxn>
                <a:cxn ang="0">
                  <a:pos x="91" y="18"/>
                </a:cxn>
                <a:cxn ang="0">
                  <a:pos x="111" y="24"/>
                </a:cxn>
                <a:cxn ang="0">
                  <a:pos x="121" y="18"/>
                </a:cxn>
                <a:cxn ang="0">
                  <a:pos x="111" y="24"/>
                </a:cxn>
                <a:cxn ang="0">
                  <a:pos x="76" y="12"/>
                </a:cxn>
                <a:cxn ang="0">
                  <a:pos x="58" y="14"/>
                </a:cxn>
                <a:cxn ang="0">
                  <a:pos x="0" y="5"/>
                </a:cxn>
              </a:cxnLst>
              <a:rect l="0" t="0" r="r" b="b"/>
              <a:pathLst>
                <a:path w="122" h="25">
                  <a:moveTo>
                    <a:pt x="0" y="5"/>
                  </a:moveTo>
                  <a:lnTo>
                    <a:pt x="76" y="0"/>
                  </a:lnTo>
                  <a:lnTo>
                    <a:pt x="91" y="18"/>
                  </a:lnTo>
                  <a:lnTo>
                    <a:pt x="111" y="24"/>
                  </a:lnTo>
                  <a:lnTo>
                    <a:pt x="121" y="18"/>
                  </a:lnTo>
                  <a:lnTo>
                    <a:pt x="111" y="24"/>
                  </a:lnTo>
                  <a:lnTo>
                    <a:pt x="76" y="12"/>
                  </a:lnTo>
                  <a:lnTo>
                    <a:pt x="58" y="14"/>
                  </a:lnTo>
                  <a:lnTo>
                    <a:pt x="0" y="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12081" name="Group 113"/>
          <p:cNvGrpSpPr>
            <a:grpSpLocks/>
          </p:cNvGrpSpPr>
          <p:nvPr/>
        </p:nvGrpSpPr>
        <p:grpSpPr bwMode="auto">
          <a:xfrm>
            <a:off x="6910388" y="1636713"/>
            <a:ext cx="1074737" cy="668337"/>
            <a:chOff x="2406" y="2782"/>
            <a:chExt cx="1013" cy="709"/>
          </a:xfrm>
        </p:grpSpPr>
        <p:sp>
          <p:nvSpPr>
            <p:cNvPr id="212082" name="Freeform 114"/>
            <p:cNvSpPr>
              <a:spLocks/>
            </p:cNvSpPr>
            <p:nvPr/>
          </p:nvSpPr>
          <p:spPr bwMode="auto">
            <a:xfrm>
              <a:off x="2417" y="2862"/>
              <a:ext cx="603" cy="279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221" y="0"/>
                </a:cxn>
                <a:cxn ang="0">
                  <a:pos x="223" y="0"/>
                </a:cxn>
                <a:cxn ang="0">
                  <a:pos x="225" y="0"/>
                </a:cxn>
                <a:cxn ang="0">
                  <a:pos x="228" y="0"/>
                </a:cxn>
                <a:cxn ang="0">
                  <a:pos x="230" y="0"/>
                </a:cxn>
                <a:cxn ang="0">
                  <a:pos x="232" y="0"/>
                </a:cxn>
                <a:cxn ang="0">
                  <a:pos x="235" y="1"/>
                </a:cxn>
                <a:cxn ang="0">
                  <a:pos x="238" y="2"/>
                </a:cxn>
                <a:cxn ang="0">
                  <a:pos x="240" y="3"/>
                </a:cxn>
                <a:cxn ang="0">
                  <a:pos x="573" y="173"/>
                </a:cxn>
                <a:cxn ang="0">
                  <a:pos x="579" y="176"/>
                </a:cxn>
                <a:cxn ang="0">
                  <a:pos x="585" y="181"/>
                </a:cxn>
                <a:cxn ang="0">
                  <a:pos x="589" y="186"/>
                </a:cxn>
                <a:cxn ang="0">
                  <a:pos x="593" y="191"/>
                </a:cxn>
                <a:cxn ang="0">
                  <a:pos x="597" y="196"/>
                </a:cxn>
                <a:cxn ang="0">
                  <a:pos x="599" y="201"/>
                </a:cxn>
                <a:cxn ang="0">
                  <a:pos x="601" y="207"/>
                </a:cxn>
                <a:cxn ang="0">
                  <a:pos x="602" y="212"/>
                </a:cxn>
                <a:cxn ang="0">
                  <a:pos x="602" y="213"/>
                </a:cxn>
                <a:cxn ang="0">
                  <a:pos x="602" y="214"/>
                </a:cxn>
                <a:cxn ang="0">
                  <a:pos x="601" y="215"/>
                </a:cxn>
                <a:cxn ang="0">
                  <a:pos x="600" y="218"/>
                </a:cxn>
                <a:cxn ang="0">
                  <a:pos x="598" y="220"/>
                </a:cxn>
                <a:cxn ang="0">
                  <a:pos x="596" y="223"/>
                </a:cxn>
                <a:cxn ang="0">
                  <a:pos x="593" y="225"/>
                </a:cxn>
                <a:cxn ang="0">
                  <a:pos x="589" y="226"/>
                </a:cxn>
                <a:cxn ang="0">
                  <a:pos x="372" y="278"/>
                </a:cxn>
                <a:cxn ang="0">
                  <a:pos x="0" y="54"/>
                </a:cxn>
              </a:cxnLst>
              <a:rect l="0" t="0" r="r" b="b"/>
              <a:pathLst>
                <a:path w="603" h="279">
                  <a:moveTo>
                    <a:pt x="0" y="54"/>
                  </a:moveTo>
                  <a:lnTo>
                    <a:pt x="221" y="0"/>
                  </a:lnTo>
                  <a:lnTo>
                    <a:pt x="223" y="0"/>
                  </a:lnTo>
                  <a:lnTo>
                    <a:pt x="225" y="0"/>
                  </a:lnTo>
                  <a:lnTo>
                    <a:pt x="228" y="0"/>
                  </a:lnTo>
                  <a:lnTo>
                    <a:pt x="230" y="0"/>
                  </a:lnTo>
                  <a:lnTo>
                    <a:pt x="232" y="0"/>
                  </a:lnTo>
                  <a:lnTo>
                    <a:pt x="235" y="1"/>
                  </a:lnTo>
                  <a:lnTo>
                    <a:pt x="238" y="2"/>
                  </a:lnTo>
                  <a:lnTo>
                    <a:pt x="240" y="3"/>
                  </a:lnTo>
                  <a:lnTo>
                    <a:pt x="573" y="173"/>
                  </a:lnTo>
                  <a:lnTo>
                    <a:pt x="579" y="176"/>
                  </a:lnTo>
                  <a:lnTo>
                    <a:pt x="585" y="181"/>
                  </a:lnTo>
                  <a:lnTo>
                    <a:pt x="589" y="186"/>
                  </a:lnTo>
                  <a:lnTo>
                    <a:pt x="593" y="191"/>
                  </a:lnTo>
                  <a:lnTo>
                    <a:pt x="597" y="196"/>
                  </a:lnTo>
                  <a:lnTo>
                    <a:pt x="599" y="201"/>
                  </a:lnTo>
                  <a:lnTo>
                    <a:pt x="601" y="207"/>
                  </a:lnTo>
                  <a:lnTo>
                    <a:pt x="602" y="212"/>
                  </a:lnTo>
                  <a:lnTo>
                    <a:pt x="602" y="213"/>
                  </a:lnTo>
                  <a:lnTo>
                    <a:pt x="602" y="214"/>
                  </a:lnTo>
                  <a:lnTo>
                    <a:pt x="601" y="215"/>
                  </a:lnTo>
                  <a:lnTo>
                    <a:pt x="600" y="218"/>
                  </a:lnTo>
                  <a:lnTo>
                    <a:pt x="598" y="220"/>
                  </a:lnTo>
                  <a:lnTo>
                    <a:pt x="596" y="223"/>
                  </a:lnTo>
                  <a:lnTo>
                    <a:pt x="593" y="225"/>
                  </a:lnTo>
                  <a:lnTo>
                    <a:pt x="589" y="226"/>
                  </a:lnTo>
                  <a:lnTo>
                    <a:pt x="372" y="278"/>
                  </a:lnTo>
                  <a:lnTo>
                    <a:pt x="0" y="54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83" name="Freeform 115"/>
            <p:cNvSpPr>
              <a:spLocks/>
            </p:cNvSpPr>
            <p:nvPr/>
          </p:nvSpPr>
          <p:spPr bwMode="auto">
            <a:xfrm>
              <a:off x="2406" y="2917"/>
              <a:ext cx="390" cy="227"/>
            </a:xfrm>
            <a:custGeom>
              <a:avLst/>
              <a:gdLst/>
              <a:ahLst/>
              <a:cxnLst>
                <a:cxn ang="0">
                  <a:pos x="360" y="222"/>
                </a:cxn>
                <a:cxn ang="0">
                  <a:pos x="366" y="224"/>
                </a:cxn>
                <a:cxn ang="0">
                  <a:pos x="371" y="226"/>
                </a:cxn>
                <a:cxn ang="0">
                  <a:pos x="376" y="226"/>
                </a:cxn>
                <a:cxn ang="0">
                  <a:pos x="380" y="225"/>
                </a:cxn>
                <a:cxn ang="0">
                  <a:pos x="384" y="223"/>
                </a:cxn>
                <a:cxn ang="0">
                  <a:pos x="386" y="220"/>
                </a:cxn>
                <a:cxn ang="0">
                  <a:pos x="388" y="216"/>
                </a:cxn>
                <a:cxn ang="0">
                  <a:pos x="389" y="211"/>
                </a:cxn>
                <a:cxn ang="0">
                  <a:pos x="388" y="206"/>
                </a:cxn>
                <a:cxn ang="0">
                  <a:pos x="386" y="201"/>
                </a:cxn>
                <a:cxn ang="0">
                  <a:pos x="384" y="195"/>
                </a:cxn>
                <a:cxn ang="0">
                  <a:pos x="380" y="190"/>
                </a:cxn>
                <a:cxn ang="0">
                  <a:pos x="376" y="184"/>
                </a:cxn>
                <a:cxn ang="0">
                  <a:pos x="371" y="180"/>
                </a:cxn>
                <a:cxn ang="0">
                  <a:pos x="366" y="176"/>
                </a:cxn>
                <a:cxn ang="0">
                  <a:pos x="360" y="172"/>
                </a:cxn>
                <a:cxn ang="0">
                  <a:pos x="28" y="3"/>
                </a:cxn>
                <a:cxn ang="0">
                  <a:pos x="22" y="1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5"/>
                </a:cxn>
                <a:cxn ang="0">
                  <a:pos x="0" y="9"/>
                </a:cxn>
                <a:cxn ang="0">
                  <a:pos x="0" y="14"/>
                </a:cxn>
                <a:cxn ang="0">
                  <a:pos x="0" y="19"/>
                </a:cxn>
                <a:cxn ang="0">
                  <a:pos x="2" y="24"/>
                </a:cxn>
                <a:cxn ang="0">
                  <a:pos x="4" y="30"/>
                </a:cxn>
                <a:cxn ang="0">
                  <a:pos x="8" y="35"/>
                </a:cxn>
                <a:cxn ang="0">
                  <a:pos x="12" y="40"/>
                </a:cxn>
                <a:cxn ang="0">
                  <a:pos x="16" y="45"/>
                </a:cxn>
                <a:cxn ang="0">
                  <a:pos x="22" y="49"/>
                </a:cxn>
                <a:cxn ang="0">
                  <a:pos x="28" y="52"/>
                </a:cxn>
                <a:cxn ang="0">
                  <a:pos x="360" y="222"/>
                </a:cxn>
              </a:cxnLst>
              <a:rect l="0" t="0" r="r" b="b"/>
              <a:pathLst>
                <a:path w="390" h="227">
                  <a:moveTo>
                    <a:pt x="360" y="222"/>
                  </a:moveTo>
                  <a:lnTo>
                    <a:pt x="366" y="224"/>
                  </a:lnTo>
                  <a:lnTo>
                    <a:pt x="371" y="226"/>
                  </a:lnTo>
                  <a:lnTo>
                    <a:pt x="376" y="226"/>
                  </a:lnTo>
                  <a:lnTo>
                    <a:pt x="380" y="225"/>
                  </a:lnTo>
                  <a:lnTo>
                    <a:pt x="384" y="223"/>
                  </a:lnTo>
                  <a:lnTo>
                    <a:pt x="386" y="220"/>
                  </a:lnTo>
                  <a:lnTo>
                    <a:pt x="388" y="216"/>
                  </a:lnTo>
                  <a:lnTo>
                    <a:pt x="389" y="211"/>
                  </a:lnTo>
                  <a:lnTo>
                    <a:pt x="388" y="206"/>
                  </a:lnTo>
                  <a:lnTo>
                    <a:pt x="386" y="201"/>
                  </a:lnTo>
                  <a:lnTo>
                    <a:pt x="384" y="195"/>
                  </a:lnTo>
                  <a:lnTo>
                    <a:pt x="380" y="190"/>
                  </a:lnTo>
                  <a:lnTo>
                    <a:pt x="376" y="184"/>
                  </a:lnTo>
                  <a:lnTo>
                    <a:pt x="371" y="180"/>
                  </a:lnTo>
                  <a:lnTo>
                    <a:pt x="366" y="176"/>
                  </a:lnTo>
                  <a:lnTo>
                    <a:pt x="360" y="172"/>
                  </a:lnTo>
                  <a:lnTo>
                    <a:pt x="28" y="3"/>
                  </a:lnTo>
                  <a:lnTo>
                    <a:pt x="22" y="1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5"/>
                  </a:lnTo>
                  <a:lnTo>
                    <a:pt x="0" y="9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2" y="24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2" y="40"/>
                  </a:lnTo>
                  <a:lnTo>
                    <a:pt x="16" y="45"/>
                  </a:lnTo>
                  <a:lnTo>
                    <a:pt x="22" y="49"/>
                  </a:lnTo>
                  <a:lnTo>
                    <a:pt x="28" y="52"/>
                  </a:lnTo>
                  <a:lnTo>
                    <a:pt x="360" y="22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84" name="Freeform 116"/>
            <p:cNvSpPr>
              <a:spLocks/>
            </p:cNvSpPr>
            <p:nvPr/>
          </p:nvSpPr>
          <p:spPr bwMode="auto">
            <a:xfrm>
              <a:off x="2413" y="2922"/>
              <a:ext cx="377" cy="217"/>
            </a:xfrm>
            <a:custGeom>
              <a:avLst/>
              <a:gdLst/>
              <a:ahLst/>
              <a:cxnLst>
                <a:cxn ang="0">
                  <a:pos x="352" y="213"/>
                </a:cxn>
                <a:cxn ang="0">
                  <a:pos x="356" y="214"/>
                </a:cxn>
                <a:cxn ang="0">
                  <a:pos x="361" y="216"/>
                </a:cxn>
                <a:cxn ang="0">
                  <a:pos x="365" y="216"/>
                </a:cxn>
                <a:cxn ang="0">
                  <a:pos x="369" y="215"/>
                </a:cxn>
                <a:cxn ang="0">
                  <a:pos x="371" y="213"/>
                </a:cxn>
                <a:cxn ang="0">
                  <a:pos x="374" y="211"/>
                </a:cxn>
                <a:cxn ang="0">
                  <a:pos x="376" y="208"/>
                </a:cxn>
                <a:cxn ang="0">
                  <a:pos x="376" y="203"/>
                </a:cxn>
                <a:cxn ang="0">
                  <a:pos x="376" y="199"/>
                </a:cxn>
                <a:cxn ang="0">
                  <a:pos x="374" y="194"/>
                </a:cxn>
                <a:cxn ang="0">
                  <a:pos x="371" y="189"/>
                </a:cxn>
                <a:cxn ang="0">
                  <a:pos x="369" y="185"/>
                </a:cxn>
                <a:cxn ang="0">
                  <a:pos x="365" y="180"/>
                </a:cxn>
                <a:cxn ang="0">
                  <a:pos x="361" y="176"/>
                </a:cxn>
                <a:cxn ang="0">
                  <a:pos x="356" y="173"/>
                </a:cxn>
                <a:cxn ang="0">
                  <a:pos x="352" y="170"/>
                </a:cxn>
                <a:cxn ang="0">
                  <a:pos x="24" y="2"/>
                </a:cxn>
                <a:cxn ang="0">
                  <a:pos x="19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7" y="0"/>
                </a:cxn>
                <a:cxn ang="0">
                  <a:pos x="4" y="2"/>
                </a:cxn>
                <a:cxn ang="0">
                  <a:pos x="1" y="4"/>
                </a:cxn>
                <a:cxn ang="0">
                  <a:pos x="0" y="7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1" y="21"/>
                </a:cxn>
                <a:cxn ang="0">
                  <a:pos x="4" y="25"/>
                </a:cxn>
                <a:cxn ang="0">
                  <a:pos x="7" y="30"/>
                </a:cxn>
                <a:cxn ang="0">
                  <a:pos x="10" y="34"/>
                </a:cxn>
                <a:cxn ang="0">
                  <a:pos x="14" y="39"/>
                </a:cxn>
                <a:cxn ang="0">
                  <a:pos x="19" y="42"/>
                </a:cxn>
                <a:cxn ang="0">
                  <a:pos x="24" y="45"/>
                </a:cxn>
                <a:cxn ang="0">
                  <a:pos x="352" y="213"/>
                </a:cxn>
              </a:cxnLst>
              <a:rect l="0" t="0" r="r" b="b"/>
              <a:pathLst>
                <a:path w="377" h="217">
                  <a:moveTo>
                    <a:pt x="352" y="213"/>
                  </a:moveTo>
                  <a:lnTo>
                    <a:pt x="356" y="214"/>
                  </a:lnTo>
                  <a:lnTo>
                    <a:pt x="361" y="216"/>
                  </a:lnTo>
                  <a:lnTo>
                    <a:pt x="365" y="216"/>
                  </a:lnTo>
                  <a:lnTo>
                    <a:pt x="369" y="215"/>
                  </a:lnTo>
                  <a:lnTo>
                    <a:pt x="371" y="213"/>
                  </a:lnTo>
                  <a:lnTo>
                    <a:pt x="374" y="211"/>
                  </a:lnTo>
                  <a:lnTo>
                    <a:pt x="376" y="208"/>
                  </a:lnTo>
                  <a:lnTo>
                    <a:pt x="376" y="203"/>
                  </a:lnTo>
                  <a:lnTo>
                    <a:pt x="376" y="199"/>
                  </a:lnTo>
                  <a:lnTo>
                    <a:pt x="374" y="194"/>
                  </a:lnTo>
                  <a:lnTo>
                    <a:pt x="371" y="189"/>
                  </a:lnTo>
                  <a:lnTo>
                    <a:pt x="369" y="185"/>
                  </a:lnTo>
                  <a:lnTo>
                    <a:pt x="365" y="180"/>
                  </a:lnTo>
                  <a:lnTo>
                    <a:pt x="361" y="176"/>
                  </a:lnTo>
                  <a:lnTo>
                    <a:pt x="356" y="173"/>
                  </a:lnTo>
                  <a:lnTo>
                    <a:pt x="352" y="170"/>
                  </a:lnTo>
                  <a:lnTo>
                    <a:pt x="24" y="2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1" y="21"/>
                  </a:lnTo>
                  <a:lnTo>
                    <a:pt x="4" y="25"/>
                  </a:lnTo>
                  <a:lnTo>
                    <a:pt x="7" y="30"/>
                  </a:lnTo>
                  <a:lnTo>
                    <a:pt x="10" y="34"/>
                  </a:lnTo>
                  <a:lnTo>
                    <a:pt x="14" y="39"/>
                  </a:lnTo>
                  <a:lnTo>
                    <a:pt x="19" y="42"/>
                  </a:lnTo>
                  <a:lnTo>
                    <a:pt x="24" y="45"/>
                  </a:lnTo>
                  <a:lnTo>
                    <a:pt x="352" y="213"/>
                  </a:lnTo>
                </a:path>
              </a:pathLst>
            </a:custGeom>
            <a:solidFill>
              <a:srgbClr val="86868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85" name="Freeform 117"/>
            <p:cNvSpPr>
              <a:spLocks/>
            </p:cNvSpPr>
            <p:nvPr/>
          </p:nvSpPr>
          <p:spPr bwMode="auto">
            <a:xfrm>
              <a:off x="2414" y="2924"/>
              <a:ext cx="48" cy="48"/>
            </a:xfrm>
            <a:custGeom>
              <a:avLst/>
              <a:gdLst/>
              <a:ahLst/>
              <a:cxnLst>
                <a:cxn ang="0">
                  <a:pos x="23" y="43"/>
                </a:cxn>
                <a:cxn ang="0">
                  <a:pos x="27" y="45"/>
                </a:cxn>
                <a:cxn ang="0">
                  <a:pos x="32" y="47"/>
                </a:cxn>
                <a:cxn ang="0">
                  <a:pos x="36" y="47"/>
                </a:cxn>
                <a:cxn ang="0">
                  <a:pos x="39" y="46"/>
                </a:cxn>
                <a:cxn ang="0">
                  <a:pos x="43" y="44"/>
                </a:cxn>
                <a:cxn ang="0">
                  <a:pos x="44" y="42"/>
                </a:cxn>
                <a:cxn ang="0">
                  <a:pos x="46" y="39"/>
                </a:cxn>
                <a:cxn ang="0">
                  <a:pos x="47" y="35"/>
                </a:cxn>
                <a:cxn ang="0">
                  <a:pos x="46" y="30"/>
                </a:cxn>
                <a:cxn ang="0">
                  <a:pos x="44" y="25"/>
                </a:cxn>
                <a:cxn ang="0">
                  <a:pos x="43" y="21"/>
                </a:cxn>
                <a:cxn ang="0">
                  <a:pos x="39" y="17"/>
                </a:cxn>
                <a:cxn ang="0">
                  <a:pos x="36" y="12"/>
                </a:cxn>
                <a:cxn ang="0">
                  <a:pos x="32" y="9"/>
                </a:cxn>
                <a:cxn ang="0">
                  <a:pos x="27" y="5"/>
                </a:cxn>
                <a:cxn ang="0">
                  <a:pos x="23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6"/>
                </a:cxn>
                <a:cxn ang="0">
                  <a:pos x="1" y="20"/>
                </a:cxn>
                <a:cxn ang="0">
                  <a:pos x="3" y="25"/>
                </a:cxn>
                <a:cxn ang="0">
                  <a:pos x="7" y="29"/>
                </a:cxn>
                <a:cxn ang="0">
                  <a:pos x="10" y="33"/>
                </a:cxn>
                <a:cxn ang="0">
                  <a:pos x="14" y="37"/>
                </a:cxn>
                <a:cxn ang="0">
                  <a:pos x="18" y="41"/>
                </a:cxn>
                <a:cxn ang="0">
                  <a:pos x="23" y="43"/>
                </a:cxn>
              </a:cxnLst>
              <a:rect l="0" t="0" r="r" b="b"/>
              <a:pathLst>
                <a:path w="48" h="48">
                  <a:moveTo>
                    <a:pt x="23" y="43"/>
                  </a:moveTo>
                  <a:lnTo>
                    <a:pt x="27" y="45"/>
                  </a:lnTo>
                  <a:lnTo>
                    <a:pt x="32" y="47"/>
                  </a:lnTo>
                  <a:lnTo>
                    <a:pt x="36" y="47"/>
                  </a:lnTo>
                  <a:lnTo>
                    <a:pt x="39" y="46"/>
                  </a:lnTo>
                  <a:lnTo>
                    <a:pt x="43" y="44"/>
                  </a:lnTo>
                  <a:lnTo>
                    <a:pt x="44" y="42"/>
                  </a:lnTo>
                  <a:lnTo>
                    <a:pt x="46" y="39"/>
                  </a:lnTo>
                  <a:lnTo>
                    <a:pt x="47" y="35"/>
                  </a:lnTo>
                  <a:lnTo>
                    <a:pt x="46" y="30"/>
                  </a:lnTo>
                  <a:lnTo>
                    <a:pt x="44" y="25"/>
                  </a:lnTo>
                  <a:lnTo>
                    <a:pt x="43" y="21"/>
                  </a:lnTo>
                  <a:lnTo>
                    <a:pt x="39" y="17"/>
                  </a:lnTo>
                  <a:lnTo>
                    <a:pt x="36" y="12"/>
                  </a:lnTo>
                  <a:lnTo>
                    <a:pt x="32" y="9"/>
                  </a:lnTo>
                  <a:lnTo>
                    <a:pt x="27" y="5"/>
                  </a:lnTo>
                  <a:lnTo>
                    <a:pt x="23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3" y="25"/>
                  </a:lnTo>
                  <a:lnTo>
                    <a:pt x="7" y="29"/>
                  </a:lnTo>
                  <a:lnTo>
                    <a:pt x="10" y="33"/>
                  </a:lnTo>
                  <a:lnTo>
                    <a:pt x="14" y="37"/>
                  </a:lnTo>
                  <a:lnTo>
                    <a:pt x="18" y="41"/>
                  </a:lnTo>
                  <a:lnTo>
                    <a:pt x="23" y="43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86" name="Freeform 118"/>
            <p:cNvSpPr>
              <a:spLocks/>
            </p:cNvSpPr>
            <p:nvPr/>
          </p:nvSpPr>
          <p:spPr bwMode="auto">
            <a:xfrm>
              <a:off x="2469" y="2951"/>
              <a:ext cx="48" cy="49"/>
            </a:xfrm>
            <a:custGeom>
              <a:avLst/>
              <a:gdLst/>
              <a:ahLst/>
              <a:cxnLst>
                <a:cxn ang="0">
                  <a:pos x="23" y="44"/>
                </a:cxn>
                <a:cxn ang="0">
                  <a:pos x="28" y="46"/>
                </a:cxn>
                <a:cxn ang="0">
                  <a:pos x="32" y="48"/>
                </a:cxn>
                <a:cxn ang="0">
                  <a:pos x="36" y="48"/>
                </a:cxn>
                <a:cxn ang="0">
                  <a:pos x="40" y="47"/>
                </a:cxn>
                <a:cxn ang="0">
                  <a:pos x="42" y="45"/>
                </a:cxn>
                <a:cxn ang="0">
                  <a:pos x="45" y="43"/>
                </a:cxn>
                <a:cxn ang="0">
                  <a:pos x="47" y="40"/>
                </a:cxn>
                <a:cxn ang="0">
                  <a:pos x="47" y="36"/>
                </a:cxn>
                <a:cxn ang="0">
                  <a:pos x="47" y="31"/>
                </a:cxn>
                <a:cxn ang="0">
                  <a:pos x="45" y="26"/>
                </a:cxn>
                <a:cxn ang="0">
                  <a:pos x="42" y="22"/>
                </a:cxn>
                <a:cxn ang="0">
                  <a:pos x="40" y="17"/>
                </a:cxn>
                <a:cxn ang="0">
                  <a:pos x="36" y="13"/>
                </a:cxn>
                <a:cxn ang="0">
                  <a:pos x="32" y="9"/>
                </a:cxn>
                <a:cxn ang="0">
                  <a:pos x="28" y="6"/>
                </a:cxn>
                <a:cxn ang="0">
                  <a:pos x="23" y="3"/>
                </a:cxn>
                <a:cxn ang="0">
                  <a:pos x="18" y="1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1" y="21"/>
                </a:cxn>
                <a:cxn ang="0">
                  <a:pos x="4" y="26"/>
                </a:cxn>
                <a:cxn ang="0">
                  <a:pos x="6" y="30"/>
                </a:cxn>
                <a:cxn ang="0">
                  <a:pos x="10" y="34"/>
                </a:cxn>
                <a:cxn ang="0">
                  <a:pos x="13" y="38"/>
                </a:cxn>
                <a:cxn ang="0">
                  <a:pos x="18" y="41"/>
                </a:cxn>
                <a:cxn ang="0">
                  <a:pos x="23" y="44"/>
                </a:cxn>
              </a:cxnLst>
              <a:rect l="0" t="0" r="r" b="b"/>
              <a:pathLst>
                <a:path w="48" h="49">
                  <a:moveTo>
                    <a:pt x="23" y="44"/>
                  </a:moveTo>
                  <a:lnTo>
                    <a:pt x="28" y="46"/>
                  </a:lnTo>
                  <a:lnTo>
                    <a:pt x="32" y="48"/>
                  </a:lnTo>
                  <a:lnTo>
                    <a:pt x="36" y="48"/>
                  </a:lnTo>
                  <a:lnTo>
                    <a:pt x="40" y="47"/>
                  </a:lnTo>
                  <a:lnTo>
                    <a:pt x="42" y="45"/>
                  </a:lnTo>
                  <a:lnTo>
                    <a:pt x="45" y="43"/>
                  </a:lnTo>
                  <a:lnTo>
                    <a:pt x="47" y="40"/>
                  </a:lnTo>
                  <a:lnTo>
                    <a:pt x="47" y="36"/>
                  </a:lnTo>
                  <a:lnTo>
                    <a:pt x="47" y="31"/>
                  </a:lnTo>
                  <a:lnTo>
                    <a:pt x="45" y="26"/>
                  </a:lnTo>
                  <a:lnTo>
                    <a:pt x="42" y="22"/>
                  </a:lnTo>
                  <a:lnTo>
                    <a:pt x="40" y="17"/>
                  </a:lnTo>
                  <a:lnTo>
                    <a:pt x="36" y="13"/>
                  </a:lnTo>
                  <a:lnTo>
                    <a:pt x="32" y="9"/>
                  </a:lnTo>
                  <a:lnTo>
                    <a:pt x="28" y="6"/>
                  </a:lnTo>
                  <a:lnTo>
                    <a:pt x="23" y="3"/>
                  </a:lnTo>
                  <a:lnTo>
                    <a:pt x="18" y="1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6" y="30"/>
                  </a:lnTo>
                  <a:lnTo>
                    <a:pt x="10" y="34"/>
                  </a:lnTo>
                  <a:lnTo>
                    <a:pt x="13" y="38"/>
                  </a:lnTo>
                  <a:lnTo>
                    <a:pt x="18" y="41"/>
                  </a:lnTo>
                  <a:lnTo>
                    <a:pt x="23" y="44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87" name="Freeform 119"/>
            <p:cNvSpPr>
              <a:spLocks/>
            </p:cNvSpPr>
            <p:nvPr/>
          </p:nvSpPr>
          <p:spPr bwMode="auto">
            <a:xfrm>
              <a:off x="2523" y="2978"/>
              <a:ext cx="48" cy="50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27" y="47"/>
                </a:cxn>
                <a:cxn ang="0">
                  <a:pos x="32" y="49"/>
                </a:cxn>
                <a:cxn ang="0">
                  <a:pos x="36" y="49"/>
                </a:cxn>
                <a:cxn ang="0">
                  <a:pos x="39" y="48"/>
                </a:cxn>
                <a:cxn ang="0">
                  <a:pos x="43" y="46"/>
                </a:cxn>
                <a:cxn ang="0">
                  <a:pos x="44" y="43"/>
                </a:cxn>
                <a:cxn ang="0">
                  <a:pos x="46" y="41"/>
                </a:cxn>
                <a:cxn ang="0">
                  <a:pos x="47" y="36"/>
                </a:cxn>
                <a:cxn ang="0">
                  <a:pos x="46" y="32"/>
                </a:cxn>
                <a:cxn ang="0">
                  <a:pos x="44" y="27"/>
                </a:cxn>
                <a:cxn ang="0">
                  <a:pos x="43" y="23"/>
                </a:cxn>
                <a:cxn ang="0">
                  <a:pos x="39" y="18"/>
                </a:cxn>
                <a:cxn ang="0">
                  <a:pos x="36" y="13"/>
                </a:cxn>
                <a:cxn ang="0">
                  <a:pos x="32" y="10"/>
                </a:cxn>
                <a:cxn ang="0">
                  <a:pos x="27" y="6"/>
                </a:cxn>
                <a:cxn ang="0">
                  <a:pos x="23" y="3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3" y="2"/>
                </a:cxn>
                <a:cxn ang="0">
                  <a:pos x="1" y="5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7"/>
                </a:cxn>
                <a:cxn ang="0">
                  <a:pos x="1" y="21"/>
                </a:cxn>
                <a:cxn ang="0">
                  <a:pos x="3" y="26"/>
                </a:cxn>
                <a:cxn ang="0">
                  <a:pos x="7" y="30"/>
                </a:cxn>
                <a:cxn ang="0">
                  <a:pos x="10" y="35"/>
                </a:cxn>
                <a:cxn ang="0">
                  <a:pos x="14" y="39"/>
                </a:cxn>
                <a:cxn ang="0">
                  <a:pos x="19" y="42"/>
                </a:cxn>
                <a:cxn ang="0">
                  <a:pos x="23" y="45"/>
                </a:cxn>
              </a:cxnLst>
              <a:rect l="0" t="0" r="r" b="b"/>
              <a:pathLst>
                <a:path w="48" h="50">
                  <a:moveTo>
                    <a:pt x="23" y="45"/>
                  </a:moveTo>
                  <a:lnTo>
                    <a:pt x="27" y="47"/>
                  </a:lnTo>
                  <a:lnTo>
                    <a:pt x="32" y="49"/>
                  </a:lnTo>
                  <a:lnTo>
                    <a:pt x="36" y="49"/>
                  </a:lnTo>
                  <a:lnTo>
                    <a:pt x="39" y="48"/>
                  </a:lnTo>
                  <a:lnTo>
                    <a:pt x="43" y="46"/>
                  </a:lnTo>
                  <a:lnTo>
                    <a:pt x="44" y="43"/>
                  </a:lnTo>
                  <a:lnTo>
                    <a:pt x="46" y="41"/>
                  </a:lnTo>
                  <a:lnTo>
                    <a:pt x="47" y="36"/>
                  </a:lnTo>
                  <a:lnTo>
                    <a:pt x="46" y="32"/>
                  </a:lnTo>
                  <a:lnTo>
                    <a:pt x="44" y="27"/>
                  </a:lnTo>
                  <a:lnTo>
                    <a:pt x="43" y="23"/>
                  </a:lnTo>
                  <a:lnTo>
                    <a:pt x="39" y="18"/>
                  </a:lnTo>
                  <a:lnTo>
                    <a:pt x="36" y="13"/>
                  </a:lnTo>
                  <a:lnTo>
                    <a:pt x="32" y="10"/>
                  </a:lnTo>
                  <a:lnTo>
                    <a:pt x="27" y="6"/>
                  </a:lnTo>
                  <a:lnTo>
                    <a:pt x="23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3" y="2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7" y="30"/>
                  </a:lnTo>
                  <a:lnTo>
                    <a:pt x="10" y="35"/>
                  </a:lnTo>
                  <a:lnTo>
                    <a:pt x="14" y="39"/>
                  </a:lnTo>
                  <a:lnTo>
                    <a:pt x="19" y="42"/>
                  </a:lnTo>
                  <a:lnTo>
                    <a:pt x="23" y="45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88" name="Freeform 120"/>
            <p:cNvSpPr>
              <a:spLocks/>
            </p:cNvSpPr>
            <p:nvPr/>
          </p:nvSpPr>
          <p:spPr bwMode="auto">
            <a:xfrm>
              <a:off x="2578" y="3007"/>
              <a:ext cx="47" cy="49"/>
            </a:xfrm>
            <a:custGeom>
              <a:avLst/>
              <a:gdLst/>
              <a:ahLst/>
              <a:cxnLst>
                <a:cxn ang="0">
                  <a:pos x="23" y="44"/>
                </a:cxn>
                <a:cxn ang="0">
                  <a:pos x="27" y="46"/>
                </a:cxn>
                <a:cxn ang="0">
                  <a:pos x="31" y="48"/>
                </a:cxn>
                <a:cxn ang="0">
                  <a:pos x="35" y="48"/>
                </a:cxn>
                <a:cxn ang="0">
                  <a:pos x="39" y="47"/>
                </a:cxn>
                <a:cxn ang="0">
                  <a:pos x="42" y="45"/>
                </a:cxn>
                <a:cxn ang="0">
                  <a:pos x="44" y="43"/>
                </a:cxn>
                <a:cxn ang="0">
                  <a:pos x="46" y="40"/>
                </a:cxn>
                <a:cxn ang="0">
                  <a:pos x="46" y="36"/>
                </a:cxn>
                <a:cxn ang="0">
                  <a:pos x="46" y="31"/>
                </a:cxn>
                <a:cxn ang="0">
                  <a:pos x="44" y="26"/>
                </a:cxn>
                <a:cxn ang="0">
                  <a:pos x="42" y="22"/>
                </a:cxn>
                <a:cxn ang="0">
                  <a:pos x="39" y="17"/>
                </a:cxn>
                <a:cxn ang="0">
                  <a:pos x="35" y="13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3" y="3"/>
                </a:cxn>
                <a:cxn ang="0">
                  <a:pos x="18" y="1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1" y="21"/>
                </a:cxn>
                <a:cxn ang="0">
                  <a:pos x="3" y="26"/>
                </a:cxn>
                <a:cxn ang="0">
                  <a:pos x="6" y="30"/>
                </a:cxn>
                <a:cxn ang="0">
                  <a:pos x="10" y="34"/>
                </a:cxn>
                <a:cxn ang="0">
                  <a:pos x="14" y="38"/>
                </a:cxn>
                <a:cxn ang="0">
                  <a:pos x="18" y="41"/>
                </a:cxn>
                <a:cxn ang="0">
                  <a:pos x="23" y="44"/>
                </a:cxn>
              </a:cxnLst>
              <a:rect l="0" t="0" r="r" b="b"/>
              <a:pathLst>
                <a:path w="47" h="49">
                  <a:moveTo>
                    <a:pt x="23" y="44"/>
                  </a:moveTo>
                  <a:lnTo>
                    <a:pt x="27" y="46"/>
                  </a:lnTo>
                  <a:lnTo>
                    <a:pt x="31" y="48"/>
                  </a:lnTo>
                  <a:lnTo>
                    <a:pt x="35" y="48"/>
                  </a:lnTo>
                  <a:lnTo>
                    <a:pt x="39" y="47"/>
                  </a:lnTo>
                  <a:lnTo>
                    <a:pt x="42" y="45"/>
                  </a:lnTo>
                  <a:lnTo>
                    <a:pt x="44" y="43"/>
                  </a:lnTo>
                  <a:lnTo>
                    <a:pt x="46" y="40"/>
                  </a:lnTo>
                  <a:lnTo>
                    <a:pt x="46" y="36"/>
                  </a:lnTo>
                  <a:lnTo>
                    <a:pt x="46" y="31"/>
                  </a:lnTo>
                  <a:lnTo>
                    <a:pt x="44" y="26"/>
                  </a:lnTo>
                  <a:lnTo>
                    <a:pt x="42" y="22"/>
                  </a:lnTo>
                  <a:lnTo>
                    <a:pt x="39" y="17"/>
                  </a:lnTo>
                  <a:lnTo>
                    <a:pt x="35" y="13"/>
                  </a:lnTo>
                  <a:lnTo>
                    <a:pt x="31" y="9"/>
                  </a:lnTo>
                  <a:lnTo>
                    <a:pt x="27" y="6"/>
                  </a:lnTo>
                  <a:lnTo>
                    <a:pt x="23" y="3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6" y="30"/>
                  </a:lnTo>
                  <a:lnTo>
                    <a:pt x="10" y="34"/>
                  </a:lnTo>
                  <a:lnTo>
                    <a:pt x="14" y="38"/>
                  </a:lnTo>
                  <a:lnTo>
                    <a:pt x="18" y="41"/>
                  </a:lnTo>
                  <a:lnTo>
                    <a:pt x="23" y="44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89" name="Freeform 121"/>
            <p:cNvSpPr>
              <a:spLocks/>
            </p:cNvSpPr>
            <p:nvPr/>
          </p:nvSpPr>
          <p:spPr bwMode="auto">
            <a:xfrm>
              <a:off x="2631" y="3034"/>
              <a:ext cx="49" cy="50"/>
            </a:xfrm>
            <a:custGeom>
              <a:avLst/>
              <a:gdLst/>
              <a:ahLst/>
              <a:cxnLst>
                <a:cxn ang="0">
                  <a:pos x="24" y="45"/>
                </a:cxn>
                <a:cxn ang="0">
                  <a:pos x="29" y="47"/>
                </a:cxn>
                <a:cxn ang="0">
                  <a:pos x="33" y="49"/>
                </a:cxn>
                <a:cxn ang="0">
                  <a:pos x="37" y="49"/>
                </a:cxn>
                <a:cxn ang="0">
                  <a:pos x="40" y="48"/>
                </a:cxn>
                <a:cxn ang="0">
                  <a:pos x="43" y="46"/>
                </a:cxn>
                <a:cxn ang="0">
                  <a:pos x="46" y="43"/>
                </a:cxn>
                <a:cxn ang="0">
                  <a:pos x="47" y="41"/>
                </a:cxn>
                <a:cxn ang="0">
                  <a:pos x="48" y="36"/>
                </a:cxn>
                <a:cxn ang="0">
                  <a:pos x="47" y="32"/>
                </a:cxn>
                <a:cxn ang="0">
                  <a:pos x="46" y="27"/>
                </a:cxn>
                <a:cxn ang="0">
                  <a:pos x="43" y="23"/>
                </a:cxn>
                <a:cxn ang="0">
                  <a:pos x="40" y="18"/>
                </a:cxn>
                <a:cxn ang="0">
                  <a:pos x="37" y="13"/>
                </a:cxn>
                <a:cxn ang="0">
                  <a:pos x="33" y="10"/>
                </a:cxn>
                <a:cxn ang="0">
                  <a:pos x="29" y="6"/>
                </a:cxn>
                <a:cxn ang="0">
                  <a:pos x="24" y="3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7" y="0"/>
                </a:cxn>
                <a:cxn ang="0">
                  <a:pos x="4" y="2"/>
                </a:cxn>
                <a:cxn ang="0">
                  <a:pos x="2" y="5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4" y="25"/>
                </a:cxn>
                <a:cxn ang="0">
                  <a:pos x="7" y="30"/>
                </a:cxn>
                <a:cxn ang="0">
                  <a:pos x="10" y="35"/>
                </a:cxn>
                <a:cxn ang="0">
                  <a:pos x="14" y="38"/>
                </a:cxn>
                <a:cxn ang="0">
                  <a:pos x="19" y="42"/>
                </a:cxn>
                <a:cxn ang="0">
                  <a:pos x="24" y="45"/>
                </a:cxn>
              </a:cxnLst>
              <a:rect l="0" t="0" r="r" b="b"/>
              <a:pathLst>
                <a:path w="49" h="50">
                  <a:moveTo>
                    <a:pt x="24" y="45"/>
                  </a:moveTo>
                  <a:lnTo>
                    <a:pt x="29" y="47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40" y="48"/>
                  </a:lnTo>
                  <a:lnTo>
                    <a:pt x="43" y="46"/>
                  </a:lnTo>
                  <a:lnTo>
                    <a:pt x="46" y="43"/>
                  </a:lnTo>
                  <a:lnTo>
                    <a:pt x="47" y="41"/>
                  </a:lnTo>
                  <a:lnTo>
                    <a:pt x="48" y="36"/>
                  </a:lnTo>
                  <a:lnTo>
                    <a:pt x="47" y="32"/>
                  </a:lnTo>
                  <a:lnTo>
                    <a:pt x="46" y="27"/>
                  </a:lnTo>
                  <a:lnTo>
                    <a:pt x="43" y="23"/>
                  </a:lnTo>
                  <a:lnTo>
                    <a:pt x="40" y="18"/>
                  </a:lnTo>
                  <a:lnTo>
                    <a:pt x="37" y="13"/>
                  </a:lnTo>
                  <a:lnTo>
                    <a:pt x="33" y="10"/>
                  </a:lnTo>
                  <a:lnTo>
                    <a:pt x="29" y="6"/>
                  </a:lnTo>
                  <a:lnTo>
                    <a:pt x="24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4" y="2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4" y="25"/>
                  </a:lnTo>
                  <a:lnTo>
                    <a:pt x="7" y="30"/>
                  </a:lnTo>
                  <a:lnTo>
                    <a:pt x="10" y="35"/>
                  </a:lnTo>
                  <a:lnTo>
                    <a:pt x="14" y="38"/>
                  </a:lnTo>
                  <a:lnTo>
                    <a:pt x="19" y="42"/>
                  </a:lnTo>
                  <a:lnTo>
                    <a:pt x="24" y="45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90" name="Freeform 122"/>
            <p:cNvSpPr>
              <a:spLocks/>
            </p:cNvSpPr>
            <p:nvPr/>
          </p:nvSpPr>
          <p:spPr bwMode="auto">
            <a:xfrm>
              <a:off x="2686" y="3062"/>
              <a:ext cx="48" cy="50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28" y="47"/>
                </a:cxn>
                <a:cxn ang="0">
                  <a:pos x="33" y="48"/>
                </a:cxn>
                <a:cxn ang="0">
                  <a:pos x="36" y="49"/>
                </a:cxn>
                <a:cxn ang="0">
                  <a:pos x="40" y="48"/>
                </a:cxn>
                <a:cxn ang="0">
                  <a:pos x="42" y="46"/>
                </a:cxn>
                <a:cxn ang="0">
                  <a:pos x="45" y="43"/>
                </a:cxn>
                <a:cxn ang="0">
                  <a:pos x="47" y="40"/>
                </a:cxn>
                <a:cxn ang="0">
                  <a:pos x="47" y="36"/>
                </a:cxn>
                <a:cxn ang="0">
                  <a:pos x="47" y="32"/>
                </a:cxn>
                <a:cxn ang="0">
                  <a:pos x="45" y="27"/>
                </a:cxn>
                <a:cxn ang="0">
                  <a:pos x="42" y="23"/>
                </a:cxn>
                <a:cxn ang="0">
                  <a:pos x="40" y="18"/>
                </a:cxn>
                <a:cxn ang="0">
                  <a:pos x="36" y="13"/>
                </a:cxn>
                <a:cxn ang="0">
                  <a:pos x="33" y="10"/>
                </a:cxn>
                <a:cxn ang="0">
                  <a:pos x="28" y="6"/>
                </a:cxn>
                <a:cxn ang="0">
                  <a:pos x="23" y="3"/>
                </a:cxn>
                <a:cxn ang="0">
                  <a:pos x="18" y="1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1" y="5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1" y="21"/>
                </a:cxn>
                <a:cxn ang="0">
                  <a:pos x="4" y="25"/>
                </a:cxn>
                <a:cxn ang="0">
                  <a:pos x="6" y="30"/>
                </a:cxn>
                <a:cxn ang="0">
                  <a:pos x="10" y="35"/>
                </a:cxn>
                <a:cxn ang="0">
                  <a:pos x="14" y="38"/>
                </a:cxn>
                <a:cxn ang="0">
                  <a:pos x="18" y="42"/>
                </a:cxn>
                <a:cxn ang="0">
                  <a:pos x="23" y="45"/>
                </a:cxn>
              </a:cxnLst>
              <a:rect l="0" t="0" r="r" b="b"/>
              <a:pathLst>
                <a:path w="48" h="50">
                  <a:moveTo>
                    <a:pt x="23" y="45"/>
                  </a:moveTo>
                  <a:lnTo>
                    <a:pt x="28" y="47"/>
                  </a:lnTo>
                  <a:lnTo>
                    <a:pt x="33" y="48"/>
                  </a:lnTo>
                  <a:lnTo>
                    <a:pt x="36" y="49"/>
                  </a:lnTo>
                  <a:lnTo>
                    <a:pt x="40" y="48"/>
                  </a:lnTo>
                  <a:lnTo>
                    <a:pt x="42" y="46"/>
                  </a:lnTo>
                  <a:lnTo>
                    <a:pt x="45" y="43"/>
                  </a:lnTo>
                  <a:lnTo>
                    <a:pt x="47" y="40"/>
                  </a:lnTo>
                  <a:lnTo>
                    <a:pt x="47" y="36"/>
                  </a:lnTo>
                  <a:lnTo>
                    <a:pt x="47" y="32"/>
                  </a:lnTo>
                  <a:lnTo>
                    <a:pt x="45" y="27"/>
                  </a:lnTo>
                  <a:lnTo>
                    <a:pt x="42" y="23"/>
                  </a:lnTo>
                  <a:lnTo>
                    <a:pt x="40" y="18"/>
                  </a:lnTo>
                  <a:lnTo>
                    <a:pt x="36" y="13"/>
                  </a:lnTo>
                  <a:lnTo>
                    <a:pt x="33" y="10"/>
                  </a:lnTo>
                  <a:lnTo>
                    <a:pt x="28" y="6"/>
                  </a:lnTo>
                  <a:lnTo>
                    <a:pt x="23" y="3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1" y="21"/>
                  </a:lnTo>
                  <a:lnTo>
                    <a:pt x="4" y="25"/>
                  </a:lnTo>
                  <a:lnTo>
                    <a:pt x="6" y="30"/>
                  </a:lnTo>
                  <a:lnTo>
                    <a:pt x="10" y="35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3" y="45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91" name="Freeform 123"/>
            <p:cNvSpPr>
              <a:spLocks/>
            </p:cNvSpPr>
            <p:nvPr/>
          </p:nvSpPr>
          <p:spPr bwMode="auto">
            <a:xfrm>
              <a:off x="2740" y="3090"/>
              <a:ext cx="49" cy="49"/>
            </a:xfrm>
            <a:custGeom>
              <a:avLst/>
              <a:gdLst/>
              <a:ahLst/>
              <a:cxnLst>
                <a:cxn ang="0">
                  <a:pos x="24" y="44"/>
                </a:cxn>
                <a:cxn ang="0">
                  <a:pos x="29" y="46"/>
                </a:cxn>
                <a:cxn ang="0">
                  <a:pos x="33" y="48"/>
                </a:cxn>
                <a:cxn ang="0">
                  <a:pos x="37" y="48"/>
                </a:cxn>
                <a:cxn ang="0">
                  <a:pos x="40" y="47"/>
                </a:cxn>
                <a:cxn ang="0">
                  <a:pos x="43" y="45"/>
                </a:cxn>
                <a:cxn ang="0">
                  <a:pos x="46" y="43"/>
                </a:cxn>
                <a:cxn ang="0">
                  <a:pos x="47" y="39"/>
                </a:cxn>
                <a:cxn ang="0">
                  <a:pos x="48" y="36"/>
                </a:cxn>
                <a:cxn ang="0">
                  <a:pos x="47" y="31"/>
                </a:cxn>
                <a:cxn ang="0">
                  <a:pos x="46" y="26"/>
                </a:cxn>
                <a:cxn ang="0">
                  <a:pos x="43" y="22"/>
                </a:cxn>
                <a:cxn ang="0">
                  <a:pos x="40" y="17"/>
                </a:cxn>
                <a:cxn ang="0">
                  <a:pos x="37" y="13"/>
                </a:cxn>
                <a:cxn ang="0">
                  <a:pos x="33" y="9"/>
                </a:cxn>
                <a:cxn ang="0">
                  <a:pos x="29" y="6"/>
                </a:cxn>
                <a:cxn ang="0">
                  <a:pos x="24" y="3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7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7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4" y="25"/>
                </a:cxn>
                <a:cxn ang="0">
                  <a:pos x="7" y="30"/>
                </a:cxn>
                <a:cxn ang="0">
                  <a:pos x="10" y="34"/>
                </a:cxn>
                <a:cxn ang="0">
                  <a:pos x="14" y="38"/>
                </a:cxn>
                <a:cxn ang="0">
                  <a:pos x="19" y="41"/>
                </a:cxn>
                <a:cxn ang="0">
                  <a:pos x="24" y="44"/>
                </a:cxn>
              </a:cxnLst>
              <a:rect l="0" t="0" r="r" b="b"/>
              <a:pathLst>
                <a:path w="49" h="49">
                  <a:moveTo>
                    <a:pt x="24" y="44"/>
                  </a:moveTo>
                  <a:lnTo>
                    <a:pt x="29" y="46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40" y="47"/>
                  </a:lnTo>
                  <a:lnTo>
                    <a:pt x="43" y="45"/>
                  </a:lnTo>
                  <a:lnTo>
                    <a:pt x="46" y="43"/>
                  </a:lnTo>
                  <a:lnTo>
                    <a:pt x="47" y="39"/>
                  </a:lnTo>
                  <a:lnTo>
                    <a:pt x="48" y="36"/>
                  </a:lnTo>
                  <a:lnTo>
                    <a:pt x="47" y="31"/>
                  </a:lnTo>
                  <a:lnTo>
                    <a:pt x="46" y="26"/>
                  </a:lnTo>
                  <a:lnTo>
                    <a:pt x="43" y="22"/>
                  </a:lnTo>
                  <a:lnTo>
                    <a:pt x="40" y="17"/>
                  </a:lnTo>
                  <a:lnTo>
                    <a:pt x="37" y="13"/>
                  </a:lnTo>
                  <a:lnTo>
                    <a:pt x="33" y="9"/>
                  </a:lnTo>
                  <a:lnTo>
                    <a:pt x="29" y="6"/>
                  </a:lnTo>
                  <a:lnTo>
                    <a:pt x="24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4" y="25"/>
                  </a:lnTo>
                  <a:lnTo>
                    <a:pt x="7" y="30"/>
                  </a:lnTo>
                  <a:lnTo>
                    <a:pt x="10" y="34"/>
                  </a:lnTo>
                  <a:lnTo>
                    <a:pt x="14" y="38"/>
                  </a:lnTo>
                  <a:lnTo>
                    <a:pt x="19" y="41"/>
                  </a:lnTo>
                  <a:lnTo>
                    <a:pt x="24" y="4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92" name="Freeform 124"/>
            <p:cNvSpPr>
              <a:spLocks/>
            </p:cNvSpPr>
            <p:nvPr/>
          </p:nvSpPr>
          <p:spPr bwMode="auto">
            <a:xfrm>
              <a:off x="2577" y="2824"/>
              <a:ext cx="108" cy="126"/>
            </a:xfrm>
            <a:custGeom>
              <a:avLst/>
              <a:gdLst/>
              <a:ahLst/>
              <a:cxnLst>
                <a:cxn ang="0">
                  <a:pos x="107" y="99"/>
                </a:cxn>
                <a:cxn ang="0">
                  <a:pos x="107" y="0"/>
                </a:cxn>
                <a:cxn ang="0">
                  <a:pos x="0" y="25"/>
                </a:cxn>
                <a:cxn ang="0">
                  <a:pos x="0" y="125"/>
                </a:cxn>
                <a:cxn ang="0">
                  <a:pos x="107" y="99"/>
                </a:cxn>
              </a:cxnLst>
              <a:rect l="0" t="0" r="r" b="b"/>
              <a:pathLst>
                <a:path w="108" h="126">
                  <a:moveTo>
                    <a:pt x="107" y="99"/>
                  </a:moveTo>
                  <a:lnTo>
                    <a:pt x="107" y="0"/>
                  </a:lnTo>
                  <a:lnTo>
                    <a:pt x="0" y="25"/>
                  </a:lnTo>
                  <a:lnTo>
                    <a:pt x="0" y="125"/>
                  </a:lnTo>
                  <a:lnTo>
                    <a:pt x="107" y="99"/>
                  </a:lnTo>
                </a:path>
              </a:pathLst>
            </a:custGeom>
            <a:solidFill>
              <a:srgbClr val="99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93" name="Freeform 125"/>
            <p:cNvSpPr>
              <a:spLocks/>
            </p:cNvSpPr>
            <p:nvPr/>
          </p:nvSpPr>
          <p:spPr bwMode="auto">
            <a:xfrm>
              <a:off x="2490" y="2808"/>
              <a:ext cx="88" cy="142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0" y="0"/>
                </a:cxn>
                <a:cxn ang="0">
                  <a:pos x="87" y="42"/>
                </a:cxn>
                <a:cxn ang="0">
                  <a:pos x="87" y="141"/>
                </a:cxn>
                <a:cxn ang="0">
                  <a:pos x="0" y="98"/>
                </a:cxn>
              </a:cxnLst>
              <a:rect l="0" t="0" r="r" b="b"/>
              <a:pathLst>
                <a:path w="88" h="142">
                  <a:moveTo>
                    <a:pt x="0" y="98"/>
                  </a:moveTo>
                  <a:lnTo>
                    <a:pt x="0" y="0"/>
                  </a:lnTo>
                  <a:lnTo>
                    <a:pt x="87" y="42"/>
                  </a:lnTo>
                  <a:lnTo>
                    <a:pt x="87" y="141"/>
                  </a:lnTo>
                  <a:lnTo>
                    <a:pt x="0" y="98"/>
                  </a:lnTo>
                </a:path>
              </a:pathLst>
            </a:custGeom>
            <a:solidFill>
              <a:srgbClr val="0099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94" name="Freeform 126"/>
            <p:cNvSpPr>
              <a:spLocks/>
            </p:cNvSpPr>
            <p:nvPr/>
          </p:nvSpPr>
          <p:spPr bwMode="auto">
            <a:xfrm>
              <a:off x="2491" y="2782"/>
              <a:ext cx="194" cy="68"/>
            </a:xfrm>
            <a:custGeom>
              <a:avLst/>
              <a:gdLst/>
              <a:ahLst/>
              <a:cxnLst>
                <a:cxn ang="0">
                  <a:pos x="193" y="41"/>
                </a:cxn>
                <a:cxn ang="0">
                  <a:pos x="107" y="0"/>
                </a:cxn>
                <a:cxn ang="0">
                  <a:pos x="0" y="25"/>
                </a:cxn>
                <a:cxn ang="0">
                  <a:pos x="85" y="67"/>
                </a:cxn>
                <a:cxn ang="0">
                  <a:pos x="193" y="41"/>
                </a:cxn>
              </a:cxnLst>
              <a:rect l="0" t="0" r="r" b="b"/>
              <a:pathLst>
                <a:path w="194" h="68">
                  <a:moveTo>
                    <a:pt x="193" y="41"/>
                  </a:moveTo>
                  <a:lnTo>
                    <a:pt x="107" y="0"/>
                  </a:lnTo>
                  <a:lnTo>
                    <a:pt x="0" y="25"/>
                  </a:lnTo>
                  <a:lnTo>
                    <a:pt x="85" y="67"/>
                  </a:lnTo>
                  <a:lnTo>
                    <a:pt x="193" y="41"/>
                  </a:lnTo>
                </a:path>
              </a:pathLst>
            </a:custGeom>
            <a:solidFill>
              <a:srgbClr val="00CC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95" name="Freeform 127"/>
            <p:cNvSpPr>
              <a:spLocks/>
            </p:cNvSpPr>
            <p:nvPr/>
          </p:nvSpPr>
          <p:spPr bwMode="auto">
            <a:xfrm>
              <a:off x="2610" y="2939"/>
              <a:ext cx="159" cy="63"/>
            </a:xfrm>
            <a:custGeom>
              <a:avLst/>
              <a:gdLst/>
              <a:ahLst/>
              <a:cxnLst>
                <a:cxn ang="0">
                  <a:pos x="79" y="62"/>
                </a:cxn>
                <a:cxn ang="0">
                  <a:pos x="95" y="61"/>
                </a:cxn>
                <a:cxn ang="0">
                  <a:pos x="109" y="59"/>
                </a:cxn>
                <a:cxn ang="0">
                  <a:pos x="123" y="56"/>
                </a:cxn>
                <a:cxn ang="0">
                  <a:pos x="135" y="52"/>
                </a:cxn>
                <a:cxn ang="0">
                  <a:pos x="144" y="48"/>
                </a:cxn>
                <a:cxn ang="0">
                  <a:pos x="152" y="43"/>
                </a:cxn>
                <a:cxn ang="0">
                  <a:pos x="156" y="37"/>
                </a:cxn>
                <a:cxn ang="0">
                  <a:pos x="158" y="31"/>
                </a:cxn>
                <a:cxn ang="0">
                  <a:pos x="156" y="25"/>
                </a:cxn>
                <a:cxn ang="0">
                  <a:pos x="152" y="19"/>
                </a:cxn>
                <a:cxn ang="0">
                  <a:pos x="144" y="13"/>
                </a:cxn>
                <a:cxn ang="0">
                  <a:pos x="135" y="9"/>
                </a:cxn>
                <a:cxn ang="0">
                  <a:pos x="123" y="5"/>
                </a:cxn>
                <a:cxn ang="0">
                  <a:pos x="109" y="2"/>
                </a:cxn>
                <a:cxn ang="0">
                  <a:pos x="95" y="0"/>
                </a:cxn>
                <a:cxn ang="0">
                  <a:pos x="79" y="0"/>
                </a:cxn>
                <a:cxn ang="0">
                  <a:pos x="62" y="0"/>
                </a:cxn>
                <a:cxn ang="0">
                  <a:pos x="48" y="2"/>
                </a:cxn>
                <a:cxn ang="0">
                  <a:pos x="34" y="5"/>
                </a:cxn>
                <a:cxn ang="0">
                  <a:pos x="22" y="9"/>
                </a:cxn>
                <a:cxn ang="0">
                  <a:pos x="12" y="13"/>
                </a:cxn>
                <a:cxn ang="0">
                  <a:pos x="5" y="19"/>
                </a:cxn>
                <a:cxn ang="0">
                  <a:pos x="1" y="25"/>
                </a:cxn>
                <a:cxn ang="0">
                  <a:pos x="0" y="31"/>
                </a:cxn>
                <a:cxn ang="0">
                  <a:pos x="1" y="37"/>
                </a:cxn>
                <a:cxn ang="0">
                  <a:pos x="5" y="43"/>
                </a:cxn>
                <a:cxn ang="0">
                  <a:pos x="12" y="48"/>
                </a:cxn>
                <a:cxn ang="0">
                  <a:pos x="22" y="52"/>
                </a:cxn>
                <a:cxn ang="0">
                  <a:pos x="34" y="56"/>
                </a:cxn>
                <a:cxn ang="0">
                  <a:pos x="48" y="59"/>
                </a:cxn>
                <a:cxn ang="0">
                  <a:pos x="62" y="61"/>
                </a:cxn>
                <a:cxn ang="0">
                  <a:pos x="79" y="62"/>
                </a:cxn>
              </a:cxnLst>
              <a:rect l="0" t="0" r="r" b="b"/>
              <a:pathLst>
                <a:path w="159" h="63">
                  <a:moveTo>
                    <a:pt x="79" y="62"/>
                  </a:moveTo>
                  <a:lnTo>
                    <a:pt x="95" y="61"/>
                  </a:lnTo>
                  <a:lnTo>
                    <a:pt x="109" y="59"/>
                  </a:lnTo>
                  <a:lnTo>
                    <a:pt x="123" y="56"/>
                  </a:lnTo>
                  <a:lnTo>
                    <a:pt x="135" y="52"/>
                  </a:lnTo>
                  <a:lnTo>
                    <a:pt x="144" y="48"/>
                  </a:lnTo>
                  <a:lnTo>
                    <a:pt x="152" y="43"/>
                  </a:lnTo>
                  <a:lnTo>
                    <a:pt x="156" y="37"/>
                  </a:lnTo>
                  <a:lnTo>
                    <a:pt x="158" y="31"/>
                  </a:lnTo>
                  <a:lnTo>
                    <a:pt x="156" y="25"/>
                  </a:lnTo>
                  <a:lnTo>
                    <a:pt x="152" y="19"/>
                  </a:lnTo>
                  <a:lnTo>
                    <a:pt x="144" y="13"/>
                  </a:lnTo>
                  <a:lnTo>
                    <a:pt x="135" y="9"/>
                  </a:lnTo>
                  <a:lnTo>
                    <a:pt x="123" y="5"/>
                  </a:lnTo>
                  <a:lnTo>
                    <a:pt x="109" y="2"/>
                  </a:lnTo>
                  <a:lnTo>
                    <a:pt x="95" y="0"/>
                  </a:lnTo>
                  <a:lnTo>
                    <a:pt x="79" y="0"/>
                  </a:lnTo>
                  <a:lnTo>
                    <a:pt x="62" y="0"/>
                  </a:lnTo>
                  <a:lnTo>
                    <a:pt x="48" y="2"/>
                  </a:lnTo>
                  <a:lnTo>
                    <a:pt x="34" y="5"/>
                  </a:lnTo>
                  <a:lnTo>
                    <a:pt x="22" y="9"/>
                  </a:lnTo>
                  <a:lnTo>
                    <a:pt x="12" y="13"/>
                  </a:lnTo>
                  <a:lnTo>
                    <a:pt x="5" y="19"/>
                  </a:lnTo>
                  <a:lnTo>
                    <a:pt x="1" y="25"/>
                  </a:lnTo>
                  <a:lnTo>
                    <a:pt x="0" y="31"/>
                  </a:lnTo>
                  <a:lnTo>
                    <a:pt x="1" y="37"/>
                  </a:lnTo>
                  <a:lnTo>
                    <a:pt x="5" y="43"/>
                  </a:lnTo>
                  <a:lnTo>
                    <a:pt x="12" y="48"/>
                  </a:lnTo>
                  <a:lnTo>
                    <a:pt x="22" y="52"/>
                  </a:lnTo>
                  <a:lnTo>
                    <a:pt x="34" y="56"/>
                  </a:lnTo>
                  <a:lnTo>
                    <a:pt x="48" y="59"/>
                  </a:lnTo>
                  <a:lnTo>
                    <a:pt x="62" y="61"/>
                  </a:lnTo>
                  <a:lnTo>
                    <a:pt x="79" y="62"/>
                  </a:lnTo>
                </a:path>
              </a:pathLst>
            </a:custGeom>
            <a:solidFill>
              <a:srgbClr val="FFCC6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96" name="Freeform 128"/>
            <p:cNvSpPr>
              <a:spLocks/>
            </p:cNvSpPr>
            <p:nvPr/>
          </p:nvSpPr>
          <p:spPr bwMode="auto">
            <a:xfrm>
              <a:off x="2610" y="2887"/>
              <a:ext cx="159" cy="84"/>
            </a:xfrm>
            <a:custGeom>
              <a:avLst/>
              <a:gdLst/>
              <a:ahLst/>
              <a:cxnLst>
                <a:cxn ang="0">
                  <a:pos x="158" y="83"/>
                </a:cxn>
                <a:cxn ang="0">
                  <a:pos x="158" y="0"/>
                </a:cxn>
                <a:cxn ang="0">
                  <a:pos x="0" y="0"/>
                </a:cxn>
                <a:cxn ang="0">
                  <a:pos x="0" y="83"/>
                </a:cxn>
                <a:cxn ang="0">
                  <a:pos x="158" y="83"/>
                </a:cxn>
              </a:cxnLst>
              <a:rect l="0" t="0" r="r" b="b"/>
              <a:pathLst>
                <a:path w="159" h="84">
                  <a:moveTo>
                    <a:pt x="158" y="83"/>
                  </a:moveTo>
                  <a:lnTo>
                    <a:pt x="158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158" y="83"/>
                  </a:lnTo>
                </a:path>
              </a:pathLst>
            </a:custGeom>
            <a:solidFill>
              <a:srgbClr val="FFCC6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97" name="Freeform 129"/>
            <p:cNvSpPr>
              <a:spLocks/>
            </p:cNvSpPr>
            <p:nvPr/>
          </p:nvSpPr>
          <p:spPr bwMode="auto">
            <a:xfrm>
              <a:off x="2610" y="2857"/>
              <a:ext cx="159" cy="62"/>
            </a:xfrm>
            <a:custGeom>
              <a:avLst/>
              <a:gdLst/>
              <a:ahLst/>
              <a:cxnLst>
                <a:cxn ang="0">
                  <a:pos x="79" y="61"/>
                </a:cxn>
                <a:cxn ang="0">
                  <a:pos x="95" y="60"/>
                </a:cxn>
                <a:cxn ang="0">
                  <a:pos x="109" y="58"/>
                </a:cxn>
                <a:cxn ang="0">
                  <a:pos x="123" y="55"/>
                </a:cxn>
                <a:cxn ang="0">
                  <a:pos x="135" y="51"/>
                </a:cxn>
                <a:cxn ang="0">
                  <a:pos x="144" y="47"/>
                </a:cxn>
                <a:cxn ang="0">
                  <a:pos x="152" y="42"/>
                </a:cxn>
                <a:cxn ang="0">
                  <a:pos x="156" y="36"/>
                </a:cxn>
                <a:cxn ang="0">
                  <a:pos x="158" y="30"/>
                </a:cxn>
                <a:cxn ang="0">
                  <a:pos x="156" y="24"/>
                </a:cxn>
                <a:cxn ang="0">
                  <a:pos x="152" y="18"/>
                </a:cxn>
                <a:cxn ang="0">
                  <a:pos x="144" y="13"/>
                </a:cxn>
                <a:cxn ang="0">
                  <a:pos x="135" y="9"/>
                </a:cxn>
                <a:cxn ang="0">
                  <a:pos x="123" y="4"/>
                </a:cxn>
                <a:cxn ang="0">
                  <a:pos x="109" y="2"/>
                </a:cxn>
                <a:cxn ang="0">
                  <a:pos x="95" y="0"/>
                </a:cxn>
                <a:cxn ang="0">
                  <a:pos x="79" y="0"/>
                </a:cxn>
                <a:cxn ang="0">
                  <a:pos x="62" y="0"/>
                </a:cxn>
                <a:cxn ang="0">
                  <a:pos x="48" y="2"/>
                </a:cxn>
                <a:cxn ang="0">
                  <a:pos x="34" y="4"/>
                </a:cxn>
                <a:cxn ang="0">
                  <a:pos x="22" y="9"/>
                </a:cxn>
                <a:cxn ang="0">
                  <a:pos x="12" y="13"/>
                </a:cxn>
                <a:cxn ang="0">
                  <a:pos x="5" y="18"/>
                </a:cxn>
                <a:cxn ang="0">
                  <a:pos x="1" y="24"/>
                </a:cxn>
                <a:cxn ang="0">
                  <a:pos x="0" y="30"/>
                </a:cxn>
                <a:cxn ang="0">
                  <a:pos x="1" y="36"/>
                </a:cxn>
                <a:cxn ang="0">
                  <a:pos x="5" y="42"/>
                </a:cxn>
                <a:cxn ang="0">
                  <a:pos x="12" y="47"/>
                </a:cxn>
                <a:cxn ang="0">
                  <a:pos x="22" y="51"/>
                </a:cxn>
                <a:cxn ang="0">
                  <a:pos x="34" y="55"/>
                </a:cxn>
                <a:cxn ang="0">
                  <a:pos x="48" y="58"/>
                </a:cxn>
                <a:cxn ang="0">
                  <a:pos x="62" y="60"/>
                </a:cxn>
                <a:cxn ang="0">
                  <a:pos x="79" y="61"/>
                </a:cxn>
              </a:cxnLst>
              <a:rect l="0" t="0" r="r" b="b"/>
              <a:pathLst>
                <a:path w="159" h="62">
                  <a:moveTo>
                    <a:pt x="79" y="61"/>
                  </a:moveTo>
                  <a:lnTo>
                    <a:pt x="95" y="60"/>
                  </a:lnTo>
                  <a:lnTo>
                    <a:pt x="109" y="58"/>
                  </a:lnTo>
                  <a:lnTo>
                    <a:pt x="123" y="55"/>
                  </a:lnTo>
                  <a:lnTo>
                    <a:pt x="135" y="51"/>
                  </a:lnTo>
                  <a:lnTo>
                    <a:pt x="144" y="47"/>
                  </a:lnTo>
                  <a:lnTo>
                    <a:pt x="152" y="42"/>
                  </a:lnTo>
                  <a:lnTo>
                    <a:pt x="156" y="36"/>
                  </a:lnTo>
                  <a:lnTo>
                    <a:pt x="158" y="30"/>
                  </a:lnTo>
                  <a:lnTo>
                    <a:pt x="156" y="24"/>
                  </a:lnTo>
                  <a:lnTo>
                    <a:pt x="152" y="18"/>
                  </a:lnTo>
                  <a:lnTo>
                    <a:pt x="144" y="13"/>
                  </a:lnTo>
                  <a:lnTo>
                    <a:pt x="135" y="9"/>
                  </a:lnTo>
                  <a:lnTo>
                    <a:pt x="123" y="4"/>
                  </a:lnTo>
                  <a:lnTo>
                    <a:pt x="109" y="2"/>
                  </a:lnTo>
                  <a:lnTo>
                    <a:pt x="95" y="0"/>
                  </a:lnTo>
                  <a:lnTo>
                    <a:pt x="79" y="0"/>
                  </a:lnTo>
                  <a:lnTo>
                    <a:pt x="62" y="0"/>
                  </a:lnTo>
                  <a:lnTo>
                    <a:pt x="48" y="2"/>
                  </a:lnTo>
                  <a:lnTo>
                    <a:pt x="34" y="4"/>
                  </a:lnTo>
                  <a:lnTo>
                    <a:pt x="22" y="9"/>
                  </a:lnTo>
                  <a:lnTo>
                    <a:pt x="12" y="13"/>
                  </a:lnTo>
                  <a:lnTo>
                    <a:pt x="5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5" y="42"/>
                  </a:lnTo>
                  <a:lnTo>
                    <a:pt x="12" y="47"/>
                  </a:lnTo>
                  <a:lnTo>
                    <a:pt x="22" y="51"/>
                  </a:lnTo>
                  <a:lnTo>
                    <a:pt x="34" y="55"/>
                  </a:lnTo>
                  <a:lnTo>
                    <a:pt x="48" y="58"/>
                  </a:lnTo>
                  <a:lnTo>
                    <a:pt x="62" y="60"/>
                  </a:lnTo>
                  <a:lnTo>
                    <a:pt x="79" y="61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98" name="Freeform 130"/>
            <p:cNvSpPr>
              <a:spLocks/>
            </p:cNvSpPr>
            <p:nvPr/>
          </p:nvSpPr>
          <p:spPr bwMode="auto">
            <a:xfrm>
              <a:off x="2817" y="2958"/>
              <a:ext cx="110" cy="126"/>
            </a:xfrm>
            <a:custGeom>
              <a:avLst/>
              <a:gdLst/>
              <a:ahLst/>
              <a:cxnLst>
                <a:cxn ang="0">
                  <a:pos x="109" y="99"/>
                </a:cxn>
                <a:cxn ang="0">
                  <a:pos x="109" y="0"/>
                </a:cxn>
                <a:cxn ang="0">
                  <a:pos x="0" y="25"/>
                </a:cxn>
                <a:cxn ang="0">
                  <a:pos x="0" y="125"/>
                </a:cxn>
                <a:cxn ang="0">
                  <a:pos x="109" y="99"/>
                </a:cxn>
              </a:cxnLst>
              <a:rect l="0" t="0" r="r" b="b"/>
              <a:pathLst>
                <a:path w="110" h="126">
                  <a:moveTo>
                    <a:pt x="109" y="99"/>
                  </a:moveTo>
                  <a:lnTo>
                    <a:pt x="109" y="0"/>
                  </a:lnTo>
                  <a:lnTo>
                    <a:pt x="0" y="25"/>
                  </a:lnTo>
                  <a:lnTo>
                    <a:pt x="0" y="125"/>
                  </a:lnTo>
                  <a:lnTo>
                    <a:pt x="109" y="99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099" name="Freeform 131"/>
            <p:cNvSpPr>
              <a:spLocks/>
            </p:cNvSpPr>
            <p:nvPr/>
          </p:nvSpPr>
          <p:spPr bwMode="auto">
            <a:xfrm>
              <a:off x="2732" y="2942"/>
              <a:ext cx="86" cy="142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0" y="0"/>
                </a:cxn>
                <a:cxn ang="0">
                  <a:pos x="85" y="42"/>
                </a:cxn>
                <a:cxn ang="0">
                  <a:pos x="85" y="141"/>
                </a:cxn>
                <a:cxn ang="0">
                  <a:pos x="0" y="98"/>
                </a:cxn>
              </a:cxnLst>
              <a:rect l="0" t="0" r="r" b="b"/>
              <a:pathLst>
                <a:path w="86" h="142">
                  <a:moveTo>
                    <a:pt x="0" y="98"/>
                  </a:moveTo>
                  <a:lnTo>
                    <a:pt x="0" y="0"/>
                  </a:lnTo>
                  <a:lnTo>
                    <a:pt x="85" y="42"/>
                  </a:lnTo>
                  <a:lnTo>
                    <a:pt x="85" y="141"/>
                  </a:lnTo>
                  <a:lnTo>
                    <a:pt x="0" y="98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00" name="Freeform 132"/>
            <p:cNvSpPr>
              <a:spLocks/>
            </p:cNvSpPr>
            <p:nvPr/>
          </p:nvSpPr>
          <p:spPr bwMode="auto">
            <a:xfrm>
              <a:off x="2732" y="2917"/>
              <a:ext cx="195" cy="68"/>
            </a:xfrm>
            <a:custGeom>
              <a:avLst/>
              <a:gdLst/>
              <a:ahLst/>
              <a:cxnLst>
                <a:cxn ang="0">
                  <a:pos x="194" y="41"/>
                </a:cxn>
                <a:cxn ang="0">
                  <a:pos x="108" y="0"/>
                </a:cxn>
                <a:cxn ang="0">
                  <a:pos x="0" y="25"/>
                </a:cxn>
                <a:cxn ang="0">
                  <a:pos x="85" y="67"/>
                </a:cxn>
                <a:cxn ang="0">
                  <a:pos x="194" y="41"/>
                </a:cxn>
              </a:cxnLst>
              <a:rect l="0" t="0" r="r" b="b"/>
              <a:pathLst>
                <a:path w="195" h="68">
                  <a:moveTo>
                    <a:pt x="194" y="41"/>
                  </a:moveTo>
                  <a:lnTo>
                    <a:pt x="108" y="0"/>
                  </a:lnTo>
                  <a:lnTo>
                    <a:pt x="0" y="25"/>
                  </a:lnTo>
                  <a:lnTo>
                    <a:pt x="85" y="67"/>
                  </a:lnTo>
                  <a:lnTo>
                    <a:pt x="194" y="41"/>
                  </a:lnTo>
                </a:path>
              </a:pathLst>
            </a:custGeom>
            <a:solidFill>
              <a:srgbClr val="989898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01" name="Freeform 133"/>
            <p:cNvSpPr>
              <a:spLocks/>
            </p:cNvSpPr>
            <p:nvPr/>
          </p:nvSpPr>
          <p:spPr bwMode="auto">
            <a:xfrm>
              <a:off x="2635" y="2841"/>
              <a:ext cx="567" cy="459"/>
            </a:xfrm>
            <a:custGeom>
              <a:avLst/>
              <a:gdLst/>
              <a:ahLst/>
              <a:cxnLst>
                <a:cxn ang="0">
                  <a:pos x="286" y="450"/>
                </a:cxn>
                <a:cxn ang="0">
                  <a:pos x="343" y="434"/>
                </a:cxn>
                <a:cxn ang="0">
                  <a:pos x="396" y="411"/>
                </a:cxn>
                <a:cxn ang="0">
                  <a:pos x="444" y="381"/>
                </a:cxn>
                <a:cxn ang="0">
                  <a:pos x="486" y="344"/>
                </a:cxn>
                <a:cxn ang="0">
                  <a:pos x="520" y="305"/>
                </a:cxn>
                <a:cxn ang="0">
                  <a:pos x="545" y="262"/>
                </a:cxn>
                <a:cxn ang="0">
                  <a:pos x="561" y="217"/>
                </a:cxn>
                <a:cxn ang="0">
                  <a:pos x="566" y="171"/>
                </a:cxn>
                <a:cxn ang="0">
                  <a:pos x="559" y="128"/>
                </a:cxn>
                <a:cxn ang="0">
                  <a:pos x="542" y="89"/>
                </a:cxn>
                <a:cxn ang="0">
                  <a:pos x="515" y="56"/>
                </a:cxn>
                <a:cxn ang="0">
                  <a:pos x="480" y="31"/>
                </a:cxn>
                <a:cxn ang="0">
                  <a:pos x="437" y="12"/>
                </a:cxn>
                <a:cxn ang="0">
                  <a:pos x="389" y="2"/>
                </a:cxn>
                <a:cxn ang="0">
                  <a:pos x="336" y="0"/>
                </a:cxn>
                <a:cxn ang="0">
                  <a:pos x="279" y="7"/>
                </a:cxn>
                <a:cxn ang="0">
                  <a:pos x="222" y="22"/>
                </a:cxn>
                <a:cxn ang="0">
                  <a:pos x="169" y="46"/>
                </a:cxn>
                <a:cxn ang="0">
                  <a:pos x="121" y="76"/>
                </a:cxn>
                <a:cxn ang="0">
                  <a:pos x="80" y="112"/>
                </a:cxn>
                <a:cxn ang="0">
                  <a:pos x="46" y="152"/>
                </a:cxn>
                <a:cxn ang="0">
                  <a:pos x="20" y="195"/>
                </a:cxn>
                <a:cxn ang="0">
                  <a:pos x="5" y="240"/>
                </a:cxn>
                <a:cxn ang="0">
                  <a:pos x="0" y="285"/>
                </a:cxn>
                <a:cxn ang="0">
                  <a:pos x="6" y="329"/>
                </a:cxn>
                <a:cxn ang="0">
                  <a:pos x="24" y="368"/>
                </a:cxn>
                <a:cxn ang="0">
                  <a:pos x="50" y="400"/>
                </a:cxn>
                <a:cxn ang="0">
                  <a:pos x="86" y="426"/>
                </a:cxn>
                <a:cxn ang="0">
                  <a:pos x="128" y="445"/>
                </a:cxn>
                <a:cxn ang="0">
                  <a:pos x="176" y="455"/>
                </a:cxn>
                <a:cxn ang="0">
                  <a:pos x="230" y="458"/>
                </a:cxn>
                <a:cxn ang="0">
                  <a:pos x="286" y="450"/>
                </a:cxn>
              </a:cxnLst>
              <a:rect l="0" t="0" r="r" b="b"/>
              <a:pathLst>
                <a:path w="567" h="459">
                  <a:moveTo>
                    <a:pt x="286" y="450"/>
                  </a:moveTo>
                  <a:lnTo>
                    <a:pt x="343" y="434"/>
                  </a:lnTo>
                  <a:lnTo>
                    <a:pt x="396" y="411"/>
                  </a:lnTo>
                  <a:lnTo>
                    <a:pt x="444" y="381"/>
                  </a:lnTo>
                  <a:lnTo>
                    <a:pt x="486" y="344"/>
                  </a:lnTo>
                  <a:lnTo>
                    <a:pt x="520" y="305"/>
                  </a:lnTo>
                  <a:lnTo>
                    <a:pt x="545" y="262"/>
                  </a:lnTo>
                  <a:lnTo>
                    <a:pt x="561" y="217"/>
                  </a:lnTo>
                  <a:lnTo>
                    <a:pt x="566" y="171"/>
                  </a:lnTo>
                  <a:lnTo>
                    <a:pt x="559" y="128"/>
                  </a:lnTo>
                  <a:lnTo>
                    <a:pt x="542" y="89"/>
                  </a:lnTo>
                  <a:lnTo>
                    <a:pt x="515" y="56"/>
                  </a:lnTo>
                  <a:lnTo>
                    <a:pt x="480" y="31"/>
                  </a:lnTo>
                  <a:lnTo>
                    <a:pt x="437" y="12"/>
                  </a:lnTo>
                  <a:lnTo>
                    <a:pt x="389" y="2"/>
                  </a:lnTo>
                  <a:lnTo>
                    <a:pt x="336" y="0"/>
                  </a:lnTo>
                  <a:lnTo>
                    <a:pt x="279" y="7"/>
                  </a:lnTo>
                  <a:lnTo>
                    <a:pt x="222" y="22"/>
                  </a:lnTo>
                  <a:lnTo>
                    <a:pt x="169" y="46"/>
                  </a:lnTo>
                  <a:lnTo>
                    <a:pt x="121" y="76"/>
                  </a:lnTo>
                  <a:lnTo>
                    <a:pt x="80" y="112"/>
                  </a:lnTo>
                  <a:lnTo>
                    <a:pt x="46" y="152"/>
                  </a:lnTo>
                  <a:lnTo>
                    <a:pt x="20" y="195"/>
                  </a:lnTo>
                  <a:lnTo>
                    <a:pt x="5" y="240"/>
                  </a:lnTo>
                  <a:lnTo>
                    <a:pt x="0" y="285"/>
                  </a:lnTo>
                  <a:lnTo>
                    <a:pt x="6" y="329"/>
                  </a:lnTo>
                  <a:lnTo>
                    <a:pt x="24" y="368"/>
                  </a:lnTo>
                  <a:lnTo>
                    <a:pt x="50" y="400"/>
                  </a:lnTo>
                  <a:lnTo>
                    <a:pt x="86" y="426"/>
                  </a:lnTo>
                  <a:lnTo>
                    <a:pt x="128" y="445"/>
                  </a:lnTo>
                  <a:lnTo>
                    <a:pt x="176" y="455"/>
                  </a:lnTo>
                  <a:lnTo>
                    <a:pt x="230" y="458"/>
                  </a:lnTo>
                  <a:lnTo>
                    <a:pt x="286" y="450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 useBgFill="1">
          <p:nvSpPr>
            <p:cNvPr id="212102" name="Freeform 134"/>
            <p:cNvSpPr>
              <a:spLocks/>
            </p:cNvSpPr>
            <p:nvPr/>
          </p:nvSpPr>
          <p:spPr bwMode="auto">
            <a:xfrm>
              <a:off x="2598" y="2816"/>
              <a:ext cx="567" cy="459"/>
            </a:xfrm>
            <a:custGeom>
              <a:avLst/>
              <a:gdLst/>
              <a:ahLst/>
              <a:cxnLst>
                <a:cxn ang="0">
                  <a:pos x="286" y="450"/>
                </a:cxn>
                <a:cxn ang="0">
                  <a:pos x="343" y="435"/>
                </a:cxn>
                <a:cxn ang="0">
                  <a:pos x="396" y="411"/>
                </a:cxn>
                <a:cxn ang="0">
                  <a:pos x="444" y="381"/>
                </a:cxn>
                <a:cxn ang="0">
                  <a:pos x="485" y="345"/>
                </a:cxn>
                <a:cxn ang="0">
                  <a:pos x="519" y="305"/>
                </a:cxn>
                <a:cxn ang="0">
                  <a:pos x="545" y="262"/>
                </a:cxn>
                <a:cxn ang="0">
                  <a:pos x="561" y="217"/>
                </a:cxn>
                <a:cxn ang="0">
                  <a:pos x="566" y="172"/>
                </a:cxn>
                <a:cxn ang="0">
                  <a:pos x="559" y="128"/>
                </a:cxn>
                <a:cxn ang="0">
                  <a:pos x="541" y="90"/>
                </a:cxn>
                <a:cxn ang="0">
                  <a:pos x="515" y="57"/>
                </a:cxn>
                <a:cxn ang="0">
                  <a:pos x="480" y="32"/>
                </a:cxn>
                <a:cxn ang="0">
                  <a:pos x="437" y="13"/>
                </a:cxn>
                <a:cxn ang="0">
                  <a:pos x="389" y="2"/>
                </a:cxn>
                <a:cxn ang="0">
                  <a:pos x="336" y="0"/>
                </a:cxn>
                <a:cxn ang="0">
                  <a:pos x="279" y="7"/>
                </a:cxn>
                <a:cxn ang="0">
                  <a:pos x="222" y="23"/>
                </a:cxn>
                <a:cxn ang="0">
                  <a:pos x="169" y="46"/>
                </a:cxn>
                <a:cxn ang="0">
                  <a:pos x="121" y="77"/>
                </a:cxn>
                <a:cxn ang="0">
                  <a:pos x="80" y="113"/>
                </a:cxn>
                <a:cxn ang="0">
                  <a:pos x="45" y="152"/>
                </a:cxn>
                <a:cxn ang="0">
                  <a:pos x="20" y="195"/>
                </a:cxn>
                <a:cxn ang="0">
                  <a:pos x="4" y="241"/>
                </a:cxn>
                <a:cxn ang="0">
                  <a:pos x="0" y="286"/>
                </a:cxn>
                <a:cxn ang="0">
                  <a:pos x="6" y="329"/>
                </a:cxn>
                <a:cxn ang="0">
                  <a:pos x="24" y="368"/>
                </a:cxn>
                <a:cxn ang="0">
                  <a:pos x="50" y="401"/>
                </a:cxn>
                <a:cxn ang="0">
                  <a:pos x="85" y="426"/>
                </a:cxn>
                <a:cxn ang="0">
                  <a:pos x="128" y="445"/>
                </a:cxn>
                <a:cxn ang="0">
                  <a:pos x="176" y="455"/>
                </a:cxn>
                <a:cxn ang="0">
                  <a:pos x="229" y="458"/>
                </a:cxn>
                <a:cxn ang="0">
                  <a:pos x="286" y="450"/>
                </a:cxn>
              </a:cxnLst>
              <a:rect l="0" t="0" r="r" b="b"/>
              <a:pathLst>
                <a:path w="567" h="459">
                  <a:moveTo>
                    <a:pt x="286" y="450"/>
                  </a:moveTo>
                  <a:lnTo>
                    <a:pt x="343" y="435"/>
                  </a:lnTo>
                  <a:lnTo>
                    <a:pt x="396" y="411"/>
                  </a:lnTo>
                  <a:lnTo>
                    <a:pt x="444" y="381"/>
                  </a:lnTo>
                  <a:lnTo>
                    <a:pt x="485" y="345"/>
                  </a:lnTo>
                  <a:lnTo>
                    <a:pt x="519" y="305"/>
                  </a:lnTo>
                  <a:lnTo>
                    <a:pt x="545" y="262"/>
                  </a:lnTo>
                  <a:lnTo>
                    <a:pt x="561" y="217"/>
                  </a:lnTo>
                  <a:lnTo>
                    <a:pt x="566" y="172"/>
                  </a:lnTo>
                  <a:lnTo>
                    <a:pt x="559" y="128"/>
                  </a:lnTo>
                  <a:lnTo>
                    <a:pt x="541" y="90"/>
                  </a:lnTo>
                  <a:lnTo>
                    <a:pt x="515" y="57"/>
                  </a:lnTo>
                  <a:lnTo>
                    <a:pt x="480" y="32"/>
                  </a:lnTo>
                  <a:lnTo>
                    <a:pt x="437" y="13"/>
                  </a:lnTo>
                  <a:lnTo>
                    <a:pt x="389" y="2"/>
                  </a:lnTo>
                  <a:lnTo>
                    <a:pt x="336" y="0"/>
                  </a:lnTo>
                  <a:lnTo>
                    <a:pt x="279" y="7"/>
                  </a:lnTo>
                  <a:lnTo>
                    <a:pt x="222" y="23"/>
                  </a:lnTo>
                  <a:lnTo>
                    <a:pt x="169" y="46"/>
                  </a:lnTo>
                  <a:lnTo>
                    <a:pt x="121" y="77"/>
                  </a:lnTo>
                  <a:lnTo>
                    <a:pt x="80" y="113"/>
                  </a:lnTo>
                  <a:lnTo>
                    <a:pt x="45" y="152"/>
                  </a:lnTo>
                  <a:lnTo>
                    <a:pt x="20" y="195"/>
                  </a:lnTo>
                  <a:lnTo>
                    <a:pt x="4" y="241"/>
                  </a:lnTo>
                  <a:lnTo>
                    <a:pt x="0" y="286"/>
                  </a:lnTo>
                  <a:lnTo>
                    <a:pt x="6" y="329"/>
                  </a:lnTo>
                  <a:lnTo>
                    <a:pt x="24" y="368"/>
                  </a:lnTo>
                  <a:lnTo>
                    <a:pt x="50" y="401"/>
                  </a:lnTo>
                  <a:lnTo>
                    <a:pt x="85" y="426"/>
                  </a:lnTo>
                  <a:lnTo>
                    <a:pt x="128" y="445"/>
                  </a:lnTo>
                  <a:lnTo>
                    <a:pt x="176" y="455"/>
                  </a:lnTo>
                  <a:lnTo>
                    <a:pt x="229" y="458"/>
                  </a:lnTo>
                  <a:lnTo>
                    <a:pt x="286" y="450"/>
                  </a:lnTo>
                </a:path>
              </a:pathLst>
            </a:custGeom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03" name="Freeform 135"/>
            <p:cNvSpPr>
              <a:spLocks/>
            </p:cNvSpPr>
            <p:nvPr/>
          </p:nvSpPr>
          <p:spPr bwMode="auto">
            <a:xfrm>
              <a:off x="2604" y="2893"/>
              <a:ext cx="566" cy="353"/>
            </a:xfrm>
            <a:custGeom>
              <a:avLst/>
              <a:gdLst/>
              <a:ahLst/>
              <a:cxnLst>
                <a:cxn ang="0">
                  <a:pos x="0" y="189"/>
                </a:cxn>
                <a:cxn ang="0">
                  <a:pos x="36" y="120"/>
                </a:cxn>
                <a:cxn ang="0">
                  <a:pos x="69" y="76"/>
                </a:cxn>
                <a:cxn ang="0">
                  <a:pos x="73" y="74"/>
                </a:cxn>
                <a:cxn ang="0">
                  <a:pos x="78" y="69"/>
                </a:cxn>
                <a:cxn ang="0">
                  <a:pos x="83" y="63"/>
                </a:cxn>
                <a:cxn ang="0">
                  <a:pos x="91" y="56"/>
                </a:cxn>
                <a:cxn ang="0">
                  <a:pos x="97" y="49"/>
                </a:cxn>
                <a:cxn ang="0">
                  <a:pos x="104" y="44"/>
                </a:cxn>
                <a:cxn ang="0">
                  <a:pos x="110" y="41"/>
                </a:cxn>
                <a:cxn ang="0">
                  <a:pos x="115" y="41"/>
                </a:cxn>
                <a:cxn ang="0">
                  <a:pos x="165" y="0"/>
                </a:cxn>
                <a:cxn ang="0">
                  <a:pos x="561" y="201"/>
                </a:cxn>
                <a:cxn ang="0">
                  <a:pos x="565" y="209"/>
                </a:cxn>
                <a:cxn ang="0">
                  <a:pos x="560" y="222"/>
                </a:cxn>
                <a:cxn ang="0">
                  <a:pos x="548" y="238"/>
                </a:cxn>
                <a:cxn ang="0">
                  <a:pos x="533" y="256"/>
                </a:cxn>
                <a:cxn ang="0">
                  <a:pos x="517" y="273"/>
                </a:cxn>
                <a:cxn ang="0">
                  <a:pos x="502" y="287"/>
                </a:cxn>
                <a:cxn ang="0">
                  <a:pos x="491" y="297"/>
                </a:cxn>
                <a:cxn ang="0">
                  <a:pos x="487" y="301"/>
                </a:cxn>
                <a:cxn ang="0">
                  <a:pos x="272" y="352"/>
                </a:cxn>
                <a:cxn ang="0">
                  <a:pos x="0" y="189"/>
                </a:cxn>
              </a:cxnLst>
              <a:rect l="0" t="0" r="r" b="b"/>
              <a:pathLst>
                <a:path w="566" h="353">
                  <a:moveTo>
                    <a:pt x="0" y="189"/>
                  </a:moveTo>
                  <a:lnTo>
                    <a:pt x="36" y="120"/>
                  </a:lnTo>
                  <a:lnTo>
                    <a:pt x="69" y="76"/>
                  </a:lnTo>
                  <a:lnTo>
                    <a:pt x="73" y="74"/>
                  </a:lnTo>
                  <a:lnTo>
                    <a:pt x="78" y="69"/>
                  </a:lnTo>
                  <a:lnTo>
                    <a:pt x="83" y="63"/>
                  </a:lnTo>
                  <a:lnTo>
                    <a:pt x="91" y="56"/>
                  </a:lnTo>
                  <a:lnTo>
                    <a:pt x="97" y="49"/>
                  </a:lnTo>
                  <a:lnTo>
                    <a:pt x="104" y="44"/>
                  </a:lnTo>
                  <a:lnTo>
                    <a:pt x="110" y="41"/>
                  </a:lnTo>
                  <a:lnTo>
                    <a:pt x="115" y="41"/>
                  </a:lnTo>
                  <a:lnTo>
                    <a:pt x="165" y="0"/>
                  </a:lnTo>
                  <a:lnTo>
                    <a:pt x="561" y="201"/>
                  </a:lnTo>
                  <a:lnTo>
                    <a:pt x="565" y="209"/>
                  </a:lnTo>
                  <a:lnTo>
                    <a:pt x="560" y="222"/>
                  </a:lnTo>
                  <a:lnTo>
                    <a:pt x="548" y="238"/>
                  </a:lnTo>
                  <a:lnTo>
                    <a:pt x="533" y="256"/>
                  </a:lnTo>
                  <a:lnTo>
                    <a:pt x="517" y="273"/>
                  </a:lnTo>
                  <a:lnTo>
                    <a:pt x="502" y="287"/>
                  </a:lnTo>
                  <a:lnTo>
                    <a:pt x="491" y="297"/>
                  </a:lnTo>
                  <a:lnTo>
                    <a:pt x="487" y="301"/>
                  </a:lnTo>
                  <a:lnTo>
                    <a:pt x="272" y="352"/>
                  </a:lnTo>
                  <a:lnTo>
                    <a:pt x="0" y="189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04" name="Freeform 136"/>
            <p:cNvSpPr>
              <a:spLocks/>
            </p:cNvSpPr>
            <p:nvPr/>
          </p:nvSpPr>
          <p:spPr bwMode="auto">
            <a:xfrm>
              <a:off x="2604" y="3055"/>
              <a:ext cx="280" cy="19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238" y="189"/>
                </a:cxn>
                <a:cxn ang="0">
                  <a:pos x="246" y="192"/>
                </a:cxn>
                <a:cxn ang="0">
                  <a:pos x="254" y="194"/>
                </a:cxn>
                <a:cxn ang="0">
                  <a:pos x="261" y="194"/>
                </a:cxn>
                <a:cxn ang="0">
                  <a:pos x="266" y="193"/>
                </a:cxn>
                <a:cxn ang="0">
                  <a:pos x="272" y="190"/>
                </a:cxn>
                <a:cxn ang="0">
                  <a:pos x="275" y="186"/>
                </a:cxn>
                <a:cxn ang="0">
                  <a:pos x="278" y="180"/>
                </a:cxn>
                <a:cxn ang="0">
                  <a:pos x="279" y="174"/>
                </a:cxn>
                <a:cxn ang="0">
                  <a:pos x="278" y="166"/>
                </a:cxn>
                <a:cxn ang="0">
                  <a:pos x="275" y="158"/>
                </a:cxn>
                <a:cxn ang="0">
                  <a:pos x="272" y="150"/>
                </a:cxn>
                <a:cxn ang="0">
                  <a:pos x="266" y="142"/>
                </a:cxn>
                <a:cxn ang="0">
                  <a:pos x="261" y="135"/>
                </a:cxn>
                <a:cxn ang="0">
                  <a:pos x="254" y="129"/>
                </a:cxn>
                <a:cxn ang="0">
                  <a:pos x="246" y="122"/>
                </a:cxn>
                <a:cxn ang="0">
                  <a:pos x="238" y="117"/>
                </a:cxn>
                <a:cxn ang="0">
                  <a:pos x="7" y="0"/>
                </a:cxn>
                <a:cxn ang="0">
                  <a:pos x="0" y="66"/>
                </a:cxn>
              </a:cxnLst>
              <a:rect l="0" t="0" r="r" b="b"/>
              <a:pathLst>
                <a:path w="280" h="195">
                  <a:moveTo>
                    <a:pt x="0" y="66"/>
                  </a:moveTo>
                  <a:lnTo>
                    <a:pt x="238" y="189"/>
                  </a:lnTo>
                  <a:lnTo>
                    <a:pt x="246" y="192"/>
                  </a:lnTo>
                  <a:lnTo>
                    <a:pt x="254" y="194"/>
                  </a:lnTo>
                  <a:lnTo>
                    <a:pt x="261" y="194"/>
                  </a:lnTo>
                  <a:lnTo>
                    <a:pt x="266" y="193"/>
                  </a:lnTo>
                  <a:lnTo>
                    <a:pt x="272" y="190"/>
                  </a:lnTo>
                  <a:lnTo>
                    <a:pt x="275" y="186"/>
                  </a:lnTo>
                  <a:lnTo>
                    <a:pt x="278" y="180"/>
                  </a:lnTo>
                  <a:lnTo>
                    <a:pt x="279" y="174"/>
                  </a:lnTo>
                  <a:lnTo>
                    <a:pt x="278" y="166"/>
                  </a:lnTo>
                  <a:lnTo>
                    <a:pt x="275" y="158"/>
                  </a:lnTo>
                  <a:lnTo>
                    <a:pt x="272" y="150"/>
                  </a:lnTo>
                  <a:lnTo>
                    <a:pt x="266" y="142"/>
                  </a:lnTo>
                  <a:lnTo>
                    <a:pt x="261" y="135"/>
                  </a:lnTo>
                  <a:lnTo>
                    <a:pt x="254" y="129"/>
                  </a:lnTo>
                  <a:lnTo>
                    <a:pt x="246" y="122"/>
                  </a:lnTo>
                  <a:lnTo>
                    <a:pt x="238" y="117"/>
                  </a:lnTo>
                  <a:lnTo>
                    <a:pt x="7" y="0"/>
                  </a:lnTo>
                  <a:lnTo>
                    <a:pt x="0" y="66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05" name="Freeform 137"/>
            <p:cNvSpPr>
              <a:spLocks/>
            </p:cNvSpPr>
            <p:nvPr/>
          </p:nvSpPr>
          <p:spPr bwMode="auto">
            <a:xfrm>
              <a:off x="2612" y="3063"/>
              <a:ext cx="264" cy="181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228" y="175"/>
                </a:cxn>
                <a:cxn ang="0">
                  <a:pos x="234" y="177"/>
                </a:cxn>
                <a:cxn ang="0">
                  <a:pos x="241" y="180"/>
                </a:cxn>
                <a:cxn ang="0">
                  <a:pos x="247" y="180"/>
                </a:cxn>
                <a:cxn ang="0">
                  <a:pos x="252" y="178"/>
                </a:cxn>
                <a:cxn ang="0">
                  <a:pos x="256" y="176"/>
                </a:cxn>
                <a:cxn ang="0">
                  <a:pos x="259" y="172"/>
                </a:cxn>
                <a:cxn ang="0">
                  <a:pos x="262" y="167"/>
                </a:cxn>
                <a:cxn ang="0">
                  <a:pos x="263" y="162"/>
                </a:cxn>
                <a:cxn ang="0">
                  <a:pos x="262" y="155"/>
                </a:cxn>
                <a:cxn ang="0">
                  <a:pos x="259" y="148"/>
                </a:cxn>
                <a:cxn ang="0">
                  <a:pos x="256" y="142"/>
                </a:cxn>
                <a:cxn ang="0">
                  <a:pos x="252" y="135"/>
                </a:cxn>
                <a:cxn ang="0">
                  <a:pos x="247" y="128"/>
                </a:cxn>
                <a:cxn ang="0">
                  <a:pos x="241" y="123"/>
                </a:cxn>
                <a:cxn ang="0">
                  <a:pos x="234" y="118"/>
                </a:cxn>
                <a:cxn ang="0">
                  <a:pos x="228" y="113"/>
                </a:cxn>
                <a:cxn ang="0">
                  <a:pos x="4" y="0"/>
                </a:cxn>
                <a:cxn ang="0">
                  <a:pos x="0" y="58"/>
                </a:cxn>
              </a:cxnLst>
              <a:rect l="0" t="0" r="r" b="b"/>
              <a:pathLst>
                <a:path w="264" h="181">
                  <a:moveTo>
                    <a:pt x="0" y="58"/>
                  </a:moveTo>
                  <a:lnTo>
                    <a:pt x="228" y="175"/>
                  </a:lnTo>
                  <a:lnTo>
                    <a:pt x="234" y="177"/>
                  </a:lnTo>
                  <a:lnTo>
                    <a:pt x="241" y="180"/>
                  </a:lnTo>
                  <a:lnTo>
                    <a:pt x="247" y="180"/>
                  </a:lnTo>
                  <a:lnTo>
                    <a:pt x="252" y="178"/>
                  </a:lnTo>
                  <a:lnTo>
                    <a:pt x="256" y="176"/>
                  </a:lnTo>
                  <a:lnTo>
                    <a:pt x="259" y="172"/>
                  </a:lnTo>
                  <a:lnTo>
                    <a:pt x="262" y="167"/>
                  </a:lnTo>
                  <a:lnTo>
                    <a:pt x="263" y="162"/>
                  </a:lnTo>
                  <a:lnTo>
                    <a:pt x="262" y="155"/>
                  </a:lnTo>
                  <a:lnTo>
                    <a:pt x="259" y="148"/>
                  </a:lnTo>
                  <a:lnTo>
                    <a:pt x="256" y="142"/>
                  </a:lnTo>
                  <a:lnTo>
                    <a:pt x="252" y="135"/>
                  </a:lnTo>
                  <a:lnTo>
                    <a:pt x="247" y="128"/>
                  </a:lnTo>
                  <a:lnTo>
                    <a:pt x="241" y="123"/>
                  </a:lnTo>
                  <a:lnTo>
                    <a:pt x="234" y="118"/>
                  </a:lnTo>
                  <a:lnTo>
                    <a:pt x="228" y="113"/>
                  </a:lnTo>
                  <a:lnTo>
                    <a:pt x="4" y="0"/>
                  </a:lnTo>
                  <a:lnTo>
                    <a:pt x="0" y="58"/>
                  </a:lnTo>
                </a:path>
              </a:pathLst>
            </a:custGeom>
            <a:solidFill>
              <a:srgbClr val="86868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06" name="Freeform 138"/>
            <p:cNvSpPr>
              <a:spLocks/>
            </p:cNvSpPr>
            <p:nvPr/>
          </p:nvSpPr>
          <p:spPr bwMode="auto">
            <a:xfrm>
              <a:off x="2649" y="3093"/>
              <a:ext cx="69" cy="70"/>
            </a:xfrm>
            <a:custGeom>
              <a:avLst/>
              <a:gdLst/>
              <a:ahLst/>
              <a:cxnLst>
                <a:cxn ang="0">
                  <a:pos x="34" y="64"/>
                </a:cxn>
                <a:cxn ang="0">
                  <a:pos x="41" y="67"/>
                </a:cxn>
                <a:cxn ang="0">
                  <a:pos x="47" y="69"/>
                </a:cxn>
                <a:cxn ang="0">
                  <a:pos x="53" y="69"/>
                </a:cxn>
                <a:cxn ang="0">
                  <a:pos x="58" y="68"/>
                </a:cxn>
                <a:cxn ang="0">
                  <a:pos x="62" y="65"/>
                </a:cxn>
                <a:cxn ang="0">
                  <a:pos x="65" y="61"/>
                </a:cxn>
                <a:cxn ang="0">
                  <a:pos x="68" y="57"/>
                </a:cxn>
                <a:cxn ang="0">
                  <a:pos x="68" y="51"/>
                </a:cxn>
                <a:cxn ang="0">
                  <a:pos x="68" y="45"/>
                </a:cxn>
                <a:cxn ang="0">
                  <a:pos x="65" y="39"/>
                </a:cxn>
                <a:cxn ang="0">
                  <a:pos x="62" y="32"/>
                </a:cxn>
                <a:cxn ang="0">
                  <a:pos x="58" y="25"/>
                </a:cxn>
                <a:cxn ang="0">
                  <a:pos x="53" y="19"/>
                </a:cxn>
                <a:cxn ang="0">
                  <a:pos x="47" y="13"/>
                </a:cxn>
                <a:cxn ang="0">
                  <a:pos x="41" y="8"/>
                </a:cxn>
                <a:cxn ang="0">
                  <a:pos x="34" y="4"/>
                </a:cxn>
                <a:cxn ang="0">
                  <a:pos x="27" y="2"/>
                </a:cxn>
                <a:cxn ang="0">
                  <a:pos x="21" y="0"/>
                </a:cxn>
                <a:cxn ang="0">
                  <a:pos x="15" y="0"/>
                </a:cxn>
                <a:cxn ang="0">
                  <a:pos x="9" y="1"/>
                </a:cxn>
                <a:cxn ang="0">
                  <a:pos x="5" y="3"/>
                </a:cxn>
                <a:cxn ang="0">
                  <a:pos x="2" y="7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0" y="23"/>
                </a:cxn>
                <a:cxn ang="0">
                  <a:pos x="2" y="30"/>
                </a:cxn>
                <a:cxn ang="0">
                  <a:pos x="5" y="36"/>
                </a:cxn>
                <a:cxn ang="0">
                  <a:pos x="9" y="43"/>
                </a:cxn>
                <a:cxn ang="0">
                  <a:pos x="15" y="49"/>
                </a:cxn>
                <a:cxn ang="0">
                  <a:pos x="21" y="55"/>
                </a:cxn>
                <a:cxn ang="0">
                  <a:pos x="27" y="60"/>
                </a:cxn>
                <a:cxn ang="0">
                  <a:pos x="34" y="64"/>
                </a:cxn>
              </a:cxnLst>
              <a:rect l="0" t="0" r="r" b="b"/>
              <a:pathLst>
                <a:path w="69" h="70">
                  <a:moveTo>
                    <a:pt x="34" y="64"/>
                  </a:moveTo>
                  <a:lnTo>
                    <a:pt x="41" y="67"/>
                  </a:lnTo>
                  <a:lnTo>
                    <a:pt x="47" y="69"/>
                  </a:lnTo>
                  <a:lnTo>
                    <a:pt x="53" y="69"/>
                  </a:lnTo>
                  <a:lnTo>
                    <a:pt x="58" y="68"/>
                  </a:lnTo>
                  <a:lnTo>
                    <a:pt x="62" y="65"/>
                  </a:lnTo>
                  <a:lnTo>
                    <a:pt x="65" y="61"/>
                  </a:lnTo>
                  <a:lnTo>
                    <a:pt x="68" y="57"/>
                  </a:lnTo>
                  <a:lnTo>
                    <a:pt x="68" y="51"/>
                  </a:lnTo>
                  <a:lnTo>
                    <a:pt x="68" y="45"/>
                  </a:lnTo>
                  <a:lnTo>
                    <a:pt x="65" y="39"/>
                  </a:lnTo>
                  <a:lnTo>
                    <a:pt x="62" y="32"/>
                  </a:lnTo>
                  <a:lnTo>
                    <a:pt x="58" y="25"/>
                  </a:lnTo>
                  <a:lnTo>
                    <a:pt x="53" y="19"/>
                  </a:lnTo>
                  <a:lnTo>
                    <a:pt x="47" y="13"/>
                  </a:lnTo>
                  <a:lnTo>
                    <a:pt x="41" y="8"/>
                  </a:lnTo>
                  <a:lnTo>
                    <a:pt x="34" y="4"/>
                  </a:lnTo>
                  <a:lnTo>
                    <a:pt x="27" y="2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7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2" y="30"/>
                  </a:lnTo>
                  <a:lnTo>
                    <a:pt x="5" y="36"/>
                  </a:lnTo>
                  <a:lnTo>
                    <a:pt x="9" y="43"/>
                  </a:lnTo>
                  <a:lnTo>
                    <a:pt x="15" y="49"/>
                  </a:lnTo>
                  <a:lnTo>
                    <a:pt x="21" y="55"/>
                  </a:lnTo>
                  <a:lnTo>
                    <a:pt x="27" y="60"/>
                  </a:lnTo>
                  <a:lnTo>
                    <a:pt x="34" y="64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07" name="Freeform 139"/>
            <p:cNvSpPr>
              <a:spLocks/>
            </p:cNvSpPr>
            <p:nvPr/>
          </p:nvSpPr>
          <p:spPr bwMode="auto">
            <a:xfrm>
              <a:off x="2728" y="3133"/>
              <a:ext cx="69" cy="70"/>
            </a:xfrm>
            <a:custGeom>
              <a:avLst/>
              <a:gdLst/>
              <a:ahLst/>
              <a:cxnLst>
                <a:cxn ang="0">
                  <a:pos x="33" y="64"/>
                </a:cxn>
                <a:cxn ang="0">
                  <a:pos x="40" y="67"/>
                </a:cxn>
                <a:cxn ang="0">
                  <a:pos x="47" y="69"/>
                </a:cxn>
                <a:cxn ang="0">
                  <a:pos x="52" y="69"/>
                </a:cxn>
                <a:cxn ang="0">
                  <a:pos x="57" y="68"/>
                </a:cxn>
                <a:cxn ang="0">
                  <a:pos x="61" y="65"/>
                </a:cxn>
                <a:cxn ang="0">
                  <a:pos x="64" y="61"/>
                </a:cxn>
                <a:cxn ang="0">
                  <a:pos x="67" y="57"/>
                </a:cxn>
                <a:cxn ang="0">
                  <a:pos x="68" y="51"/>
                </a:cxn>
                <a:cxn ang="0">
                  <a:pos x="67" y="45"/>
                </a:cxn>
                <a:cxn ang="0">
                  <a:pos x="64" y="39"/>
                </a:cxn>
                <a:cxn ang="0">
                  <a:pos x="61" y="32"/>
                </a:cxn>
                <a:cxn ang="0">
                  <a:pos x="57" y="25"/>
                </a:cxn>
                <a:cxn ang="0">
                  <a:pos x="52" y="19"/>
                </a:cxn>
                <a:cxn ang="0">
                  <a:pos x="47" y="13"/>
                </a:cxn>
                <a:cxn ang="0">
                  <a:pos x="40" y="8"/>
                </a:cxn>
                <a:cxn ang="0">
                  <a:pos x="33" y="4"/>
                </a:cxn>
                <a:cxn ang="0">
                  <a:pos x="27" y="2"/>
                </a:cxn>
                <a:cxn ang="0">
                  <a:pos x="20" y="0"/>
                </a:cxn>
                <a:cxn ang="0">
                  <a:pos x="15" y="0"/>
                </a:cxn>
                <a:cxn ang="0">
                  <a:pos x="10" y="1"/>
                </a:cxn>
                <a:cxn ang="0">
                  <a:pos x="5" y="3"/>
                </a:cxn>
                <a:cxn ang="0">
                  <a:pos x="3" y="7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0" y="23"/>
                </a:cxn>
                <a:cxn ang="0">
                  <a:pos x="3" y="30"/>
                </a:cxn>
                <a:cxn ang="0">
                  <a:pos x="5" y="36"/>
                </a:cxn>
                <a:cxn ang="0">
                  <a:pos x="10" y="43"/>
                </a:cxn>
                <a:cxn ang="0">
                  <a:pos x="15" y="49"/>
                </a:cxn>
                <a:cxn ang="0">
                  <a:pos x="20" y="55"/>
                </a:cxn>
                <a:cxn ang="0">
                  <a:pos x="27" y="60"/>
                </a:cxn>
                <a:cxn ang="0">
                  <a:pos x="33" y="64"/>
                </a:cxn>
              </a:cxnLst>
              <a:rect l="0" t="0" r="r" b="b"/>
              <a:pathLst>
                <a:path w="69" h="70">
                  <a:moveTo>
                    <a:pt x="33" y="64"/>
                  </a:moveTo>
                  <a:lnTo>
                    <a:pt x="40" y="67"/>
                  </a:lnTo>
                  <a:lnTo>
                    <a:pt x="47" y="69"/>
                  </a:lnTo>
                  <a:lnTo>
                    <a:pt x="52" y="69"/>
                  </a:lnTo>
                  <a:lnTo>
                    <a:pt x="57" y="68"/>
                  </a:lnTo>
                  <a:lnTo>
                    <a:pt x="61" y="65"/>
                  </a:lnTo>
                  <a:lnTo>
                    <a:pt x="64" y="61"/>
                  </a:lnTo>
                  <a:lnTo>
                    <a:pt x="67" y="57"/>
                  </a:lnTo>
                  <a:lnTo>
                    <a:pt x="68" y="51"/>
                  </a:lnTo>
                  <a:lnTo>
                    <a:pt x="67" y="45"/>
                  </a:lnTo>
                  <a:lnTo>
                    <a:pt x="64" y="39"/>
                  </a:lnTo>
                  <a:lnTo>
                    <a:pt x="61" y="32"/>
                  </a:lnTo>
                  <a:lnTo>
                    <a:pt x="57" y="25"/>
                  </a:lnTo>
                  <a:lnTo>
                    <a:pt x="52" y="19"/>
                  </a:lnTo>
                  <a:lnTo>
                    <a:pt x="47" y="13"/>
                  </a:lnTo>
                  <a:lnTo>
                    <a:pt x="40" y="8"/>
                  </a:lnTo>
                  <a:lnTo>
                    <a:pt x="33" y="4"/>
                  </a:lnTo>
                  <a:lnTo>
                    <a:pt x="27" y="2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5" y="3"/>
                  </a:lnTo>
                  <a:lnTo>
                    <a:pt x="3" y="7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3" y="30"/>
                  </a:lnTo>
                  <a:lnTo>
                    <a:pt x="5" y="36"/>
                  </a:lnTo>
                  <a:lnTo>
                    <a:pt x="10" y="43"/>
                  </a:lnTo>
                  <a:lnTo>
                    <a:pt x="15" y="49"/>
                  </a:lnTo>
                  <a:lnTo>
                    <a:pt x="20" y="55"/>
                  </a:lnTo>
                  <a:lnTo>
                    <a:pt x="27" y="60"/>
                  </a:lnTo>
                  <a:lnTo>
                    <a:pt x="33" y="64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08" name="Freeform 140"/>
            <p:cNvSpPr>
              <a:spLocks/>
            </p:cNvSpPr>
            <p:nvPr/>
          </p:nvSpPr>
          <p:spPr bwMode="auto">
            <a:xfrm>
              <a:off x="2805" y="3173"/>
              <a:ext cx="70" cy="70"/>
            </a:xfrm>
            <a:custGeom>
              <a:avLst/>
              <a:gdLst/>
              <a:ahLst/>
              <a:cxnLst>
                <a:cxn ang="0">
                  <a:pos x="34" y="64"/>
                </a:cxn>
                <a:cxn ang="0">
                  <a:pos x="41" y="67"/>
                </a:cxn>
                <a:cxn ang="0">
                  <a:pos x="47" y="69"/>
                </a:cxn>
                <a:cxn ang="0">
                  <a:pos x="53" y="69"/>
                </a:cxn>
                <a:cxn ang="0">
                  <a:pos x="58" y="68"/>
                </a:cxn>
                <a:cxn ang="0">
                  <a:pos x="63" y="65"/>
                </a:cxn>
                <a:cxn ang="0">
                  <a:pos x="65" y="62"/>
                </a:cxn>
                <a:cxn ang="0">
                  <a:pos x="68" y="57"/>
                </a:cxn>
                <a:cxn ang="0">
                  <a:pos x="69" y="51"/>
                </a:cxn>
                <a:cxn ang="0">
                  <a:pos x="68" y="45"/>
                </a:cxn>
                <a:cxn ang="0">
                  <a:pos x="65" y="39"/>
                </a:cxn>
                <a:cxn ang="0">
                  <a:pos x="63" y="32"/>
                </a:cxn>
                <a:cxn ang="0">
                  <a:pos x="58" y="25"/>
                </a:cxn>
                <a:cxn ang="0">
                  <a:pos x="53" y="19"/>
                </a:cxn>
                <a:cxn ang="0">
                  <a:pos x="47" y="13"/>
                </a:cxn>
                <a:cxn ang="0">
                  <a:pos x="41" y="8"/>
                </a:cxn>
                <a:cxn ang="0">
                  <a:pos x="34" y="4"/>
                </a:cxn>
                <a:cxn ang="0">
                  <a:pos x="27" y="2"/>
                </a:cxn>
                <a:cxn ang="0">
                  <a:pos x="21" y="0"/>
                </a:cxn>
                <a:cxn ang="0">
                  <a:pos x="15" y="0"/>
                </a:cxn>
                <a:cxn ang="0">
                  <a:pos x="10" y="1"/>
                </a:cxn>
                <a:cxn ang="0">
                  <a:pos x="6" y="3"/>
                </a:cxn>
                <a:cxn ang="0">
                  <a:pos x="3" y="7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0" y="23"/>
                </a:cxn>
                <a:cxn ang="0">
                  <a:pos x="3" y="30"/>
                </a:cxn>
                <a:cxn ang="0">
                  <a:pos x="6" y="36"/>
                </a:cxn>
                <a:cxn ang="0">
                  <a:pos x="10" y="43"/>
                </a:cxn>
                <a:cxn ang="0">
                  <a:pos x="15" y="49"/>
                </a:cxn>
                <a:cxn ang="0">
                  <a:pos x="21" y="55"/>
                </a:cxn>
                <a:cxn ang="0">
                  <a:pos x="27" y="60"/>
                </a:cxn>
                <a:cxn ang="0">
                  <a:pos x="34" y="64"/>
                </a:cxn>
              </a:cxnLst>
              <a:rect l="0" t="0" r="r" b="b"/>
              <a:pathLst>
                <a:path w="70" h="70">
                  <a:moveTo>
                    <a:pt x="34" y="64"/>
                  </a:moveTo>
                  <a:lnTo>
                    <a:pt x="41" y="67"/>
                  </a:lnTo>
                  <a:lnTo>
                    <a:pt x="47" y="69"/>
                  </a:lnTo>
                  <a:lnTo>
                    <a:pt x="53" y="69"/>
                  </a:lnTo>
                  <a:lnTo>
                    <a:pt x="58" y="68"/>
                  </a:lnTo>
                  <a:lnTo>
                    <a:pt x="63" y="65"/>
                  </a:lnTo>
                  <a:lnTo>
                    <a:pt x="65" y="62"/>
                  </a:lnTo>
                  <a:lnTo>
                    <a:pt x="68" y="57"/>
                  </a:lnTo>
                  <a:lnTo>
                    <a:pt x="69" y="51"/>
                  </a:lnTo>
                  <a:lnTo>
                    <a:pt x="68" y="45"/>
                  </a:lnTo>
                  <a:lnTo>
                    <a:pt x="65" y="39"/>
                  </a:lnTo>
                  <a:lnTo>
                    <a:pt x="63" y="32"/>
                  </a:lnTo>
                  <a:lnTo>
                    <a:pt x="58" y="25"/>
                  </a:lnTo>
                  <a:lnTo>
                    <a:pt x="53" y="19"/>
                  </a:lnTo>
                  <a:lnTo>
                    <a:pt x="47" y="13"/>
                  </a:lnTo>
                  <a:lnTo>
                    <a:pt x="41" y="8"/>
                  </a:lnTo>
                  <a:lnTo>
                    <a:pt x="34" y="4"/>
                  </a:lnTo>
                  <a:lnTo>
                    <a:pt x="27" y="2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3" y="7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3" y="30"/>
                  </a:lnTo>
                  <a:lnTo>
                    <a:pt x="6" y="36"/>
                  </a:lnTo>
                  <a:lnTo>
                    <a:pt x="10" y="43"/>
                  </a:lnTo>
                  <a:lnTo>
                    <a:pt x="15" y="49"/>
                  </a:lnTo>
                  <a:lnTo>
                    <a:pt x="21" y="55"/>
                  </a:lnTo>
                  <a:lnTo>
                    <a:pt x="27" y="60"/>
                  </a:lnTo>
                  <a:lnTo>
                    <a:pt x="34" y="64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09" name="Freeform 141"/>
            <p:cNvSpPr>
              <a:spLocks/>
            </p:cNvSpPr>
            <p:nvPr/>
          </p:nvSpPr>
          <p:spPr bwMode="auto">
            <a:xfrm>
              <a:off x="2627" y="2950"/>
              <a:ext cx="212" cy="89"/>
            </a:xfrm>
            <a:custGeom>
              <a:avLst/>
              <a:gdLst/>
              <a:ahLst/>
              <a:cxnLst>
                <a:cxn ang="0">
                  <a:pos x="2" y="68"/>
                </a:cxn>
                <a:cxn ang="0">
                  <a:pos x="10" y="72"/>
                </a:cxn>
                <a:cxn ang="0">
                  <a:pos x="20" y="76"/>
                </a:cxn>
                <a:cxn ang="0">
                  <a:pos x="30" y="80"/>
                </a:cxn>
                <a:cxn ang="0">
                  <a:pos x="42" y="82"/>
                </a:cxn>
                <a:cxn ang="0">
                  <a:pos x="54" y="85"/>
                </a:cxn>
                <a:cxn ang="0">
                  <a:pos x="68" y="86"/>
                </a:cxn>
                <a:cxn ang="0">
                  <a:pos x="82" y="88"/>
                </a:cxn>
                <a:cxn ang="0">
                  <a:pos x="96" y="88"/>
                </a:cxn>
                <a:cxn ang="0">
                  <a:pos x="119" y="87"/>
                </a:cxn>
                <a:cxn ang="0">
                  <a:pos x="140" y="84"/>
                </a:cxn>
                <a:cxn ang="0">
                  <a:pos x="160" y="80"/>
                </a:cxn>
                <a:cxn ang="0">
                  <a:pos x="177" y="75"/>
                </a:cxn>
                <a:cxn ang="0">
                  <a:pos x="190" y="68"/>
                </a:cxn>
                <a:cxn ang="0">
                  <a:pos x="201" y="61"/>
                </a:cxn>
                <a:cxn ang="0">
                  <a:pos x="208" y="52"/>
                </a:cxn>
                <a:cxn ang="0">
                  <a:pos x="211" y="44"/>
                </a:cxn>
                <a:cxn ang="0">
                  <a:pos x="208" y="35"/>
                </a:cxn>
                <a:cxn ang="0">
                  <a:pos x="201" y="27"/>
                </a:cxn>
                <a:cxn ang="0">
                  <a:pos x="190" y="19"/>
                </a:cxn>
                <a:cxn ang="0">
                  <a:pos x="177" y="12"/>
                </a:cxn>
                <a:cxn ang="0">
                  <a:pos x="160" y="7"/>
                </a:cxn>
                <a:cxn ang="0">
                  <a:pos x="140" y="3"/>
                </a:cxn>
                <a:cxn ang="0">
                  <a:pos x="119" y="0"/>
                </a:cxn>
                <a:cxn ang="0">
                  <a:pos x="96" y="0"/>
                </a:cxn>
                <a:cxn ang="0">
                  <a:pos x="88" y="0"/>
                </a:cxn>
                <a:cxn ang="0">
                  <a:pos x="81" y="0"/>
                </a:cxn>
                <a:cxn ang="0">
                  <a:pos x="73" y="0"/>
                </a:cxn>
                <a:cxn ang="0">
                  <a:pos x="66" y="1"/>
                </a:cxn>
                <a:cxn ang="0">
                  <a:pos x="58" y="2"/>
                </a:cxn>
                <a:cxn ang="0">
                  <a:pos x="51" y="3"/>
                </a:cxn>
                <a:cxn ang="0">
                  <a:pos x="45" y="5"/>
                </a:cxn>
                <a:cxn ang="0">
                  <a:pos x="38" y="6"/>
                </a:cxn>
                <a:cxn ang="0">
                  <a:pos x="37" y="6"/>
                </a:cxn>
                <a:cxn ang="0">
                  <a:pos x="36" y="6"/>
                </a:cxn>
                <a:cxn ang="0">
                  <a:pos x="35" y="7"/>
                </a:cxn>
                <a:cxn ang="0">
                  <a:pos x="34" y="7"/>
                </a:cxn>
                <a:cxn ang="0">
                  <a:pos x="33" y="7"/>
                </a:cxn>
                <a:cxn ang="0">
                  <a:pos x="30" y="10"/>
                </a:cxn>
                <a:cxn ang="0">
                  <a:pos x="26" y="16"/>
                </a:cxn>
                <a:cxn ang="0">
                  <a:pos x="20" y="25"/>
                </a:cxn>
                <a:cxn ang="0">
                  <a:pos x="12" y="35"/>
                </a:cxn>
                <a:cxn ang="0">
                  <a:pos x="6" y="46"/>
                </a:cxn>
                <a:cxn ang="0">
                  <a:pos x="1" y="56"/>
                </a:cxn>
                <a:cxn ang="0">
                  <a:pos x="0" y="64"/>
                </a:cxn>
                <a:cxn ang="0">
                  <a:pos x="2" y="68"/>
                </a:cxn>
              </a:cxnLst>
              <a:rect l="0" t="0" r="r" b="b"/>
              <a:pathLst>
                <a:path w="212" h="89">
                  <a:moveTo>
                    <a:pt x="2" y="68"/>
                  </a:moveTo>
                  <a:lnTo>
                    <a:pt x="10" y="72"/>
                  </a:lnTo>
                  <a:lnTo>
                    <a:pt x="20" y="76"/>
                  </a:lnTo>
                  <a:lnTo>
                    <a:pt x="30" y="80"/>
                  </a:lnTo>
                  <a:lnTo>
                    <a:pt x="42" y="82"/>
                  </a:lnTo>
                  <a:lnTo>
                    <a:pt x="54" y="85"/>
                  </a:lnTo>
                  <a:lnTo>
                    <a:pt x="68" y="86"/>
                  </a:lnTo>
                  <a:lnTo>
                    <a:pt x="82" y="88"/>
                  </a:lnTo>
                  <a:lnTo>
                    <a:pt x="96" y="88"/>
                  </a:lnTo>
                  <a:lnTo>
                    <a:pt x="119" y="87"/>
                  </a:lnTo>
                  <a:lnTo>
                    <a:pt x="140" y="84"/>
                  </a:lnTo>
                  <a:lnTo>
                    <a:pt x="160" y="80"/>
                  </a:lnTo>
                  <a:lnTo>
                    <a:pt x="177" y="75"/>
                  </a:lnTo>
                  <a:lnTo>
                    <a:pt x="190" y="68"/>
                  </a:lnTo>
                  <a:lnTo>
                    <a:pt x="201" y="61"/>
                  </a:lnTo>
                  <a:lnTo>
                    <a:pt x="208" y="52"/>
                  </a:lnTo>
                  <a:lnTo>
                    <a:pt x="211" y="44"/>
                  </a:lnTo>
                  <a:lnTo>
                    <a:pt x="208" y="35"/>
                  </a:lnTo>
                  <a:lnTo>
                    <a:pt x="201" y="27"/>
                  </a:lnTo>
                  <a:lnTo>
                    <a:pt x="190" y="19"/>
                  </a:lnTo>
                  <a:lnTo>
                    <a:pt x="177" y="12"/>
                  </a:lnTo>
                  <a:lnTo>
                    <a:pt x="160" y="7"/>
                  </a:lnTo>
                  <a:lnTo>
                    <a:pt x="140" y="3"/>
                  </a:lnTo>
                  <a:lnTo>
                    <a:pt x="119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81" y="0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58" y="2"/>
                  </a:lnTo>
                  <a:lnTo>
                    <a:pt x="51" y="3"/>
                  </a:lnTo>
                  <a:lnTo>
                    <a:pt x="45" y="5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36" y="6"/>
                  </a:lnTo>
                  <a:lnTo>
                    <a:pt x="35" y="7"/>
                  </a:lnTo>
                  <a:lnTo>
                    <a:pt x="34" y="7"/>
                  </a:lnTo>
                  <a:lnTo>
                    <a:pt x="33" y="7"/>
                  </a:lnTo>
                  <a:lnTo>
                    <a:pt x="30" y="10"/>
                  </a:lnTo>
                  <a:lnTo>
                    <a:pt x="26" y="16"/>
                  </a:lnTo>
                  <a:lnTo>
                    <a:pt x="20" y="25"/>
                  </a:lnTo>
                  <a:lnTo>
                    <a:pt x="12" y="35"/>
                  </a:lnTo>
                  <a:lnTo>
                    <a:pt x="6" y="46"/>
                  </a:lnTo>
                  <a:lnTo>
                    <a:pt x="1" y="56"/>
                  </a:lnTo>
                  <a:lnTo>
                    <a:pt x="0" y="64"/>
                  </a:lnTo>
                  <a:lnTo>
                    <a:pt x="2" y="68"/>
                  </a:lnTo>
                </a:path>
              </a:pathLst>
            </a:custGeom>
            <a:solidFill>
              <a:srgbClr val="FFCC6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10" name="Freeform 142"/>
            <p:cNvSpPr>
              <a:spLocks/>
            </p:cNvSpPr>
            <p:nvPr/>
          </p:nvSpPr>
          <p:spPr bwMode="auto">
            <a:xfrm>
              <a:off x="2635" y="2874"/>
              <a:ext cx="203" cy="122"/>
            </a:xfrm>
            <a:custGeom>
              <a:avLst/>
              <a:gdLst/>
              <a:ahLst/>
              <a:cxnLst>
                <a:cxn ang="0">
                  <a:pos x="14" y="121"/>
                </a:cxn>
                <a:cxn ang="0">
                  <a:pos x="202" y="121"/>
                </a:cxn>
                <a:cxn ang="0">
                  <a:pos x="202" y="0"/>
                </a:cxn>
                <a:cxn ang="0">
                  <a:pos x="128" y="0"/>
                </a:cxn>
                <a:cxn ang="0">
                  <a:pos x="98" y="21"/>
                </a:cxn>
                <a:cxn ang="0">
                  <a:pos x="0" y="118"/>
                </a:cxn>
                <a:cxn ang="0">
                  <a:pos x="14" y="121"/>
                </a:cxn>
              </a:cxnLst>
              <a:rect l="0" t="0" r="r" b="b"/>
              <a:pathLst>
                <a:path w="203" h="122">
                  <a:moveTo>
                    <a:pt x="14" y="121"/>
                  </a:moveTo>
                  <a:lnTo>
                    <a:pt x="202" y="121"/>
                  </a:lnTo>
                  <a:lnTo>
                    <a:pt x="202" y="0"/>
                  </a:lnTo>
                  <a:lnTo>
                    <a:pt x="128" y="0"/>
                  </a:lnTo>
                  <a:lnTo>
                    <a:pt x="98" y="21"/>
                  </a:lnTo>
                  <a:lnTo>
                    <a:pt x="0" y="118"/>
                  </a:lnTo>
                  <a:lnTo>
                    <a:pt x="14" y="121"/>
                  </a:lnTo>
                </a:path>
              </a:pathLst>
            </a:custGeom>
            <a:solidFill>
              <a:srgbClr val="FFCC6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11" name="Freeform 143"/>
            <p:cNvSpPr>
              <a:spLocks/>
            </p:cNvSpPr>
            <p:nvPr/>
          </p:nvSpPr>
          <p:spPr bwMode="auto">
            <a:xfrm>
              <a:off x="2724" y="2855"/>
              <a:ext cx="115" cy="6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23" y="63"/>
                </a:cxn>
                <a:cxn ang="0">
                  <a:pos x="44" y="60"/>
                </a:cxn>
                <a:cxn ang="0">
                  <a:pos x="63" y="56"/>
                </a:cxn>
                <a:cxn ang="0">
                  <a:pos x="80" y="51"/>
                </a:cxn>
                <a:cxn ang="0">
                  <a:pos x="93" y="44"/>
                </a:cxn>
                <a:cxn ang="0">
                  <a:pos x="104" y="36"/>
                </a:cxn>
                <a:cxn ang="0">
                  <a:pos x="111" y="29"/>
                </a:cxn>
                <a:cxn ang="0">
                  <a:pos x="114" y="19"/>
                </a:cxn>
                <a:cxn ang="0">
                  <a:pos x="113" y="17"/>
                </a:cxn>
                <a:cxn ang="0">
                  <a:pos x="112" y="14"/>
                </a:cxn>
                <a:cxn ang="0">
                  <a:pos x="111" y="12"/>
                </a:cxn>
                <a:cxn ang="0">
                  <a:pos x="109" y="9"/>
                </a:cxn>
                <a:cxn ang="0">
                  <a:pos x="108" y="7"/>
                </a:cxn>
                <a:cxn ang="0">
                  <a:pos x="105" y="4"/>
                </a:cxn>
                <a:cxn ang="0">
                  <a:pos x="103" y="2"/>
                </a:cxn>
                <a:cxn ang="0">
                  <a:pos x="101" y="0"/>
                </a:cxn>
                <a:cxn ang="0">
                  <a:pos x="94" y="0"/>
                </a:cxn>
                <a:cxn ang="0">
                  <a:pos x="81" y="7"/>
                </a:cxn>
                <a:cxn ang="0">
                  <a:pos x="65" y="17"/>
                </a:cxn>
                <a:cxn ang="0">
                  <a:pos x="47" y="29"/>
                </a:cxn>
                <a:cxn ang="0">
                  <a:pos x="29" y="41"/>
                </a:cxn>
                <a:cxn ang="0">
                  <a:pos x="14" y="53"/>
                </a:cxn>
                <a:cxn ang="0">
                  <a:pos x="4" y="61"/>
                </a:cxn>
                <a:cxn ang="0">
                  <a:pos x="0" y="64"/>
                </a:cxn>
              </a:cxnLst>
              <a:rect l="0" t="0" r="r" b="b"/>
              <a:pathLst>
                <a:path w="115" h="65">
                  <a:moveTo>
                    <a:pt x="0" y="64"/>
                  </a:moveTo>
                  <a:lnTo>
                    <a:pt x="23" y="63"/>
                  </a:lnTo>
                  <a:lnTo>
                    <a:pt x="44" y="60"/>
                  </a:lnTo>
                  <a:lnTo>
                    <a:pt x="63" y="56"/>
                  </a:lnTo>
                  <a:lnTo>
                    <a:pt x="80" y="51"/>
                  </a:lnTo>
                  <a:lnTo>
                    <a:pt x="93" y="44"/>
                  </a:lnTo>
                  <a:lnTo>
                    <a:pt x="104" y="36"/>
                  </a:lnTo>
                  <a:lnTo>
                    <a:pt x="111" y="29"/>
                  </a:lnTo>
                  <a:lnTo>
                    <a:pt x="114" y="19"/>
                  </a:lnTo>
                  <a:lnTo>
                    <a:pt x="113" y="17"/>
                  </a:lnTo>
                  <a:lnTo>
                    <a:pt x="112" y="14"/>
                  </a:lnTo>
                  <a:lnTo>
                    <a:pt x="111" y="12"/>
                  </a:lnTo>
                  <a:lnTo>
                    <a:pt x="109" y="9"/>
                  </a:lnTo>
                  <a:lnTo>
                    <a:pt x="108" y="7"/>
                  </a:lnTo>
                  <a:lnTo>
                    <a:pt x="105" y="4"/>
                  </a:lnTo>
                  <a:lnTo>
                    <a:pt x="103" y="2"/>
                  </a:lnTo>
                  <a:lnTo>
                    <a:pt x="101" y="0"/>
                  </a:lnTo>
                  <a:lnTo>
                    <a:pt x="94" y="0"/>
                  </a:lnTo>
                  <a:lnTo>
                    <a:pt x="81" y="7"/>
                  </a:lnTo>
                  <a:lnTo>
                    <a:pt x="65" y="17"/>
                  </a:lnTo>
                  <a:lnTo>
                    <a:pt x="47" y="29"/>
                  </a:lnTo>
                  <a:lnTo>
                    <a:pt x="29" y="41"/>
                  </a:lnTo>
                  <a:lnTo>
                    <a:pt x="14" y="53"/>
                  </a:lnTo>
                  <a:lnTo>
                    <a:pt x="4" y="61"/>
                  </a:lnTo>
                  <a:lnTo>
                    <a:pt x="0" y="64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12" name="Freeform 144"/>
            <p:cNvSpPr>
              <a:spLocks/>
            </p:cNvSpPr>
            <p:nvPr/>
          </p:nvSpPr>
          <p:spPr bwMode="auto">
            <a:xfrm>
              <a:off x="2916" y="2985"/>
              <a:ext cx="157" cy="180"/>
            </a:xfrm>
            <a:custGeom>
              <a:avLst/>
              <a:gdLst/>
              <a:ahLst/>
              <a:cxnLst>
                <a:cxn ang="0">
                  <a:pos x="156" y="141"/>
                </a:cxn>
                <a:cxn ang="0">
                  <a:pos x="156" y="0"/>
                </a:cxn>
                <a:cxn ang="0">
                  <a:pos x="0" y="36"/>
                </a:cxn>
                <a:cxn ang="0">
                  <a:pos x="0" y="179"/>
                </a:cxn>
                <a:cxn ang="0">
                  <a:pos x="156" y="141"/>
                </a:cxn>
              </a:cxnLst>
              <a:rect l="0" t="0" r="r" b="b"/>
              <a:pathLst>
                <a:path w="157" h="180">
                  <a:moveTo>
                    <a:pt x="156" y="141"/>
                  </a:moveTo>
                  <a:lnTo>
                    <a:pt x="156" y="0"/>
                  </a:lnTo>
                  <a:lnTo>
                    <a:pt x="0" y="36"/>
                  </a:lnTo>
                  <a:lnTo>
                    <a:pt x="0" y="179"/>
                  </a:lnTo>
                  <a:lnTo>
                    <a:pt x="156" y="141"/>
                  </a:lnTo>
                </a:path>
              </a:pathLst>
            </a:custGeom>
            <a:solidFill>
              <a:srgbClr val="99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13" name="Freeform 145"/>
            <p:cNvSpPr>
              <a:spLocks/>
            </p:cNvSpPr>
            <p:nvPr/>
          </p:nvSpPr>
          <p:spPr bwMode="auto">
            <a:xfrm>
              <a:off x="2793" y="2961"/>
              <a:ext cx="124" cy="204"/>
            </a:xfrm>
            <a:custGeom>
              <a:avLst/>
              <a:gdLst/>
              <a:ahLst/>
              <a:cxnLst>
                <a:cxn ang="0">
                  <a:pos x="0" y="141"/>
                </a:cxn>
                <a:cxn ang="0">
                  <a:pos x="0" y="0"/>
                </a:cxn>
                <a:cxn ang="0">
                  <a:pos x="123" y="60"/>
                </a:cxn>
                <a:cxn ang="0">
                  <a:pos x="123" y="203"/>
                </a:cxn>
                <a:cxn ang="0">
                  <a:pos x="0" y="141"/>
                </a:cxn>
              </a:cxnLst>
              <a:rect l="0" t="0" r="r" b="b"/>
              <a:pathLst>
                <a:path w="124" h="204">
                  <a:moveTo>
                    <a:pt x="0" y="141"/>
                  </a:moveTo>
                  <a:lnTo>
                    <a:pt x="0" y="0"/>
                  </a:lnTo>
                  <a:lnTo>
                    <a:pt x="123" y="60"/>
                  </a:lnTo>
                  <a:lnTo>
                    <a:pt x="123" y="203"/>
                  </a:lnTo>
                  <a:lnTo>
                    <a:pt x="0" y="141"/>
                  </a:lnTo>
                </a:path>
              </a:pathLst>
            </a:custGeom>
            <a:solidFill>
              <a:srgbClr val="0099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14" name="Freeform 146"/>
            <p:cNvSpPr>
              <a:spLocks/>
            </p:cNvSpPr>
            <p:nvPr/>
          </p:nvSpPr>
          <p:spPr bwMode="auto">
            <a:xfrm>
              <a:off x="2793" y="2925"/>
              <a:ext cx="280" cy="97"/>
            </a:xfrm>
            <a:custGeom>
              <a:avLst/>
              <a:gdLst/>
              <a:ahLst/>
              <a:cxnLst>
                <a:cxn ang="0">
                  <a:pos x="279" y="60"/>
                </a:cxn>
                <a:cxn ang="0">
                  <a:pos x="155" y="0"/>
                </a:cxn>
                <a:cxn ang="0">
                  <a:pos x="0" y="36"/>
                </a:cxn>
                <a:cxn ang="0">
                  <a:pos x="122" y="96"/>
                </a:cxn>
                <a:cxn ang="0">
                  <a:pos x="279" y="60"/>
                </a:cxn>
              </a:cxnLst>
              <a:rect l="0" t="0" r="r" b="b"/>
              <a:pathLst>
                <a:path w="280" h="97">
                  <a:moveTo>
                    <a:pt x="279" y="60"/>
                  </a:moveTo>
                  <a:lnTo>
                    <a:pt x="155" y="0"/>
                  </a:lnTo>
                  <a:lnTo>
                    <a:pt x="0" y="36"/>
                  </a:lnTo>
                  <a:lnTo>
                    <a:pt x="122" y="96"/>
                  </a:lnTo>
                  <a:lnTo>
                    <a:pt x="279" y="60"/>
                  </a:lnTo>
                </a:path>
              </a:pathLst>
            </a:custGeom>
            <a:solidFill>
              <a:srgbClr val="00CC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15" name="Freeform 147"/>
            <p:cNvSpPr>
              <a:spLocks/>
            </p:cNvSpPr>
            <p:nvPr/>
          </p:nvSpPr>
          <p:spPr bwMode="auto">
            <a:xfrm>
              <a:off x="2602" y="2817"/>
              <a:ext cx="509" cy="420"/>
            </a:xfrm>
            <a:custGeom>
              <a:avLst/>
              <a:gdLst/>
              <a:ahLst/>
              <a:cxnLst>
                <a:cxn ang="0">
                  <a:pos x="22" y="306"/>
                </a:cxn>
                <a:cxn ang="0">
                  <a:pos x="26" y="263"/>
                </a:cxn>
                <a:cxn ang="0">
                  <a:pos x="39" y="219"/>
                </a:cxn>
                <a:cxn ang="0">
                  <a:pos x="61" y="176"/>
                </a:cxn>
                <a:cxn ang="0">
                  <a:pos x="91" y="136"/>
                </a:cxn>
                <a:cxn ang="0">
                  <a:pos x="131" y="99"/>
                </a:cxn>
                <a:cxn ang="0">
                  <a:pos x="180" y="68"/>
                </a:cxn>
                <a:cxn ang="0">
                  <a:pos x="237" y="43"/>
                </a:cxn>
                <a:cxn ang="0">
                  <a:pos x="303" y="26"/>
                </a:cxn>
                <a:cxn ang="0">
                  <a:pos x="330" y="22"/>
                </a:cxn>
                <a:cxn ang="0">
                  <a:pos x="357" y="20"/>
                </a:cxn>
                <a:cxn ang="0">
                  <a:pos x="385" y="19"/>
                </a:cxn>
                <a:cxn ang="0">
                  <a:pos x="413" y="21"/>
                </a:cxn>
                <a:cxn ang="0">
                  <a:pos x="440" y="24"/>
                </a:cxn>
                <a:cxn ang="0">
                  <a:pos x="465" y="30"/>
                </a:cxn>
                <a:cxn ang="0">
                  <a:pos x="487" y="37"/>
                </a:cxn>
                <a:cxn ang="0">
                  <a:pos x="508" y="47"/>
                </a:cxn>
                <a:cxn ang="0">
                  <a:pos x="483" y="29"/>
                </a:cxn>
                <a:cxn ang="0">
                  <a:pos x="456" y="16"/>
                </a:cxn>
                <a:cxn ang="0">
                  <a:pos x="427" y="7"/>
                </a:cxn>
                <a:cxn ang="0">
                  <a:pos x="397" y="2"/>
                </a:cxn>
                <a:cxn ang="0">
                  <a:pos x="364" y="0"/>
                </a:cxn>
                <a:cxn ang="0">
                  <a:pos x="331" y="1"/>
                </a:cxn>
                <a:cxn ang="0">
                  <a:pos x="295" y="5"/>
                </a:cxn>
                <a:cxn ang="0">
                  <a:pos x="258" y="12"/>
                </a:cxn>
                <a:cxn ang="0">
                  <a:pos x="206" y="28"/>
                </a:cxn>
                <a:cxn ang="0">
                  <a:pos x="157" y="50"/>
                </a:cxn>
                <a:cxn ang="0">
                  <a:pos x="113" y="79"/>
                </a:cxn>
                <a:cxn ang="0">
                  <a:pos x="74" y="112"/>
                </a:cxn>
                <a:cxn ang="0">
                  <a:pos x="42" y="149"/>
                </a:cxn>
                <a:cxn ang="0">
                  <a:pos x="19" y="189"/>
                </a:cxn>
                <a:cxn ang="0">
                  <a:pos x="4" y="230"/>
                </a:cxn>
                <a:cxn ang="0">
                  <a:pos x="0" y="273"/>
                </a:cxn>
                <a:cxn ang="0">
                  <a:pos x="1" y="296"/>
                </a:cxn>
                <a:cxn ang="0">
                  <a:pos x="4" y="317"/>
                </a:cxn>
                <a:cxn ang="0">
                  <a:pos x="10" y="339"/>
                </a:cxn>
                <a:cxn ang="0">
                  <a:pos x="18" y="359"/>
                </a:cxn>
                <a:cxn ang="0">
                  <a:pos x="28" y="376"/>
                </a:cxn>
                <a:cxn ang="0">
                  <a:pos x="41" y="393"/>
                </a:cxn>
                <a:cxn ang="0">
                  <a:pos x="57" y="407"/>
                </a:cxn>
                <a:cxn ang="0">
                  <a:pos x="76" y="419"/>
                </a:cxn>
                <a:cxn ang="0">
                  <a:pos x="64" y="408"/>
                </a:cxn>
                <a:cxn ang="0">
                  <a:pos x="53" y="396"/>
                </a:cxn>
                <a:cxn ang="0">
                  <a:pos x="45" y="383"/>
                </a:cxn>
                <a:cxn ang="0">
                  <a:pos x="37" y="369"/>
                </a:cxn>
                <a:cxn ang="0">
                  <a:pos x="31" y="355"/>
                </a:cxn>
                <a:cxn ang="0">
                  <a:pos x="26" y="339"/>
                </a:cxn>
                <a:cxn ang="0">
                  <a:pos x="24" y="323"/>
                </a:cxn>
                <a:cxn ang="0">
                  <a:pos x="22" y="306"/>
                </a:cxn>
              </a:cxnLst>
              <a:rect l="0" t="0" r="r" b="b"/>
              <a:pathLst>
                <a:path w="509" h="420">
                  <a:moveTo>
                    <a:pt x="22" y="306"/>
                  </a:moveTo>
                  <a:lnTo>
                    <a:pt x="26" y="263"/>
                  </a:lnTo>
                  <a:lnTo>
                    <a:pt x="39" y="219"/>
                  </a:lnTo>
                  <a:lnTo>
                    <a:pt x="61" y="176"/>
                  </a:lnTo>
                  <a:lnTo>
                    <a:pt x="91" y="136"/>
                  </a:lnTo>
                  <a:lnTo>
                    <a:pt x="131" y="99"/>
                  </a:lnTo>
                  <a:lnTo>
                    <a:pt x="180" y="68"/>
                  </a:lnTo>
                  <a:lnTo>
                    <a:pt x="237" y="43"/>
                  </a:lnTo>
                  <a:lnTo>
                    <a:pt x="303" y="26"/>
                  </a:lnTo>
                  <a:lnTo>
                    <a:pt x="330" y="22"/>
                  </a:lnTo>
                  <a:lnTo>
                    <a:pt x="357" y="20"/>
                  </a:lnTo>
                  <a:lnTo>
                    <a:pt x="385" y="19"/>
                  </a:lnTo>
                  <a:lnTo>
                    <a:pt x="413" y="21"/>
                  </a:lnTo>
                  <a:lnTo>
                    <a:pt x="440" y="24"/>
                  </a:lnTo>
                  <a:lnTo>
                    <a:pt x="465" y="30"/>
                  </a:lnTo>
                  <a:lnTo>
                    <a:pt x="487" y="37"/>
                  </a:lnTo>
                  <a:lnTo>
                    <a:pt x="508" y="47"/>
                  </a:lnTo>
                  <a:lnTo>
                    <a:pt x="483" y="29"/>
                  </a:lnTo>
                  <a:lnTo>
                    <a:pt x="456" y="16"/>
                  </a:lnTo>
                  <a:lnTo>
                    <a:pt x="427" y="7"/>
                  </a:lnTo>
                  <a:lnTo>
                    <a:pt x="397" y="2"/>
                  </a:lnTo>
                  <a:lnTo>
                    <a:pt x="364" y="0"/>
                  </a:lnTo>
                  <a:lnTo>
                    <a:pt x="331" y="1"/>
                  </a:lnTo>
                  <a:lnTo>
                    <a:pt x="295" y="5"/>
                  </a:lnTo>
                  <a:lnTo>
                    <a:pt x="258" y="12"/>
                  </a:lnTo>
                  <a:lnTo>
                    <a:pt x="206" y="28"/>
                  </a:lnTo>
                  <a:lnTo>
                    <a:pt x="157" y="50"/>
                  </a:lnTo>
                  <a:lnTo>
                    <a:pt x="113" y="79"/>
                  </a:lnTo>
                  <a:lnTo>
                    <a:pt x="74" y="112"/>
                  </a:lnTo>
                  <a:lnTo>
                    <a:pt x="42" y="149"/>
                  </a:lnTo>
                  <a:lnTo>
                    <a:pt x="19" y="189"/>
                  </a:lnTo>
                  <a:lnTo>
                    <a:pt x="4" y="230"/>
                  </a:lnTo>
                  <a:lnTo>
                    <a:pt x="0" y="273"/>
                  </a:lnTo>
                  <a:lnTo>
                    <a:pt x="1" y="296"/>
                  </a:lnTo>
                  <a:lnTo>
                    <a:pt x="4" y="317"/>
                  </a:lnTo>
                  <a:lnTo>
                    <a:pt x="10" y="339"/>
                  </a:lnTo>
                  <a:lnTo>
                    <a:pt x="18" y="359"/>
                  </a:lnTo>
                  <a:lnTo>
                    <a:pt x="28" y="376"/>
                  </a:lnTo>
                  <a:lnTo>
                    <a:pt x="41" y="393"/>
                  </a:lnTo>
                  <a:lnTo>
                    <a:pt x="57" y="407"/>
                  </a:lnTo>
                  <a:lnTo>
                    <a:pt x="76" y="419"/>
                  </a:lnTo>
                  <a:lnTo>
                    <a:pt x="64" y="408"/>
                  </a:lnTo>
                  <a:lnTo>
                    <a:pt x="53" y="396"/>
                  </a:lnTo>
                  <a:lnTo>
                    <a:pt x="45" y="383"/>
                  </a:lnTo>
                  <a:lnTo>
                    <a:pt x="37" y="369"/>
                  </a:lnTo>
                  <a:lnTo>
                    <a:pt x="31" y="355"/>
                  </a:lnTo>
                  <a:lnTo>
                    <a:pt x="26" y="339"/>
                  </a:lnTo>
                  <a:lnTo>
                    <a:pt x="24" y="323"/>
                  </a:lnTo>
                  <a:lnTo>
                    <a:pt x="22" y="306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16" name="Freeform 148"/>
            <p:cNvSpPr>
              <a:spLocks/>
            </p:cNvSpPr>
            <p:nvPr/>
          </p:nvSpPr>
          <p:spPr bwMode="auto">
            <a:xfrm>
              <a:off x="2884" y="2988"/>
              <a:ext cx="318" cy="305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57" y="263"/>
                </a:cxn>
                <a:cxn ang="0">
                  <a:pos x="110" y="239"/>
                </a:cxn>
                <a:cxn ang="0">
                  <a:pos x="158" y="209"/>
                </a:cxn>
                <a:cxn ang="0">
                  <a:pos x="199" y="173"/>
                </a:cxn>
                <a:cxn ang="0">
                  <a:pos x="233" y="133"/>
                </a:cxn>
                <a:cxn ang="0">
                  <a:pos x="258" y="90"/>
                </a:cxn>
                <a:cxn ang="0">
                  <a:pos x="275" y="45"/>
                </a:cxn>
                <a:cxn ang="0">
                  <a:pos x="279" y="0"/>
                </a:cxn>
                <a:cxn ang="0">
                  <a:pos x="317" y="24"/>
                </a:cxn>
                <a:cxn ang="0">
                  <a:pos x="312" y="70"/>
                </a:cxn>
                <a:cxn ang="0">
                  <a:pos x="296" y="115"/>
                </a:cxn>
                <a:cxn ang="0">
                  <a:pos x="271" y="158"/>
                </a:cxn>
                <a:cxn ang="0">
                  <a:pos x="237" y="197"/>
                </a:cxn>
                <a:cxn ang="0">
                  <a:pos x="195" y="234"/>
                </a:cxn>
                <a:cxn ang="0">
                  <a:pos x="147" y="264"/>
                </a:cxn>
                <a:cxn ang="0">
                  <a:pos x="94" y="287"/>
                </a:cxn>
                <a:cxn ang="0">
                  <a:pos x="37" y="304"/>
                </a:cxn>
                <a:cxn ang="0">
                  <a:pos x="0" y="279"/>
                </a:cxn>
              </a:cxnLst>
              <a:rect l="0" t="0" r="r" b="b"/>
              <a:pathLst>
                <a:path w="318" h="305">
                  <a:moveTo>
                    <a:pt x="0" y="279"/>
                  </a:moveTo>
                  <a:lnTo>
                    <a:pt x="57" y="263"/>
                  </a:lnTo>
                  <a:lnTo>
                    <a:pt x="110" y="239"/>
                  </a:lnTo>
                  <a:lnTo>
                    <a:pt x="158" y="209"/>
                  </a:lnTo>
                  <a:lnTo>
                    <a:pt x="199" y="173"/>
                  </a:lnTo>
                  <a:lnTo>
                    <a:pt x="233" y="133"/>
                  </a:lnTo>
                  <a:lnTo>
                    <a:pt x="258" y="90"/>
                  </a:lnTo>
                  <a:lnTo>
                    <a:pt x="275" y="45"/>
                  </a:lnTo>
                  <a:lnTo>
                    <a:pt x="279" y="0"/>
                  </a:lnTo>
                  <a:lnTo>
                    <a:pt x="317" y="24"/>
                  </a:lnTo>
                  <a:lnTo>
                    <a:pt x="312" y="70"/>
                  </a:lnTo>
                  <a:lnTo>
                    <a:pt x="296" y="115"/>
                  </a:lnTo>
                  <a:lnTo>
                    <a:pt x="271" y="158"/>
                  </a:lnTo>
                  <a:lnTo>
                    <a:pt x="237" y="197"/>
                  </a:lnTo>
                  <a:lnTo>
                    <a:pt x="195" y="234"/>
                  </a:lnTo>
                  <a:lnTo>
                    <a:pt x="147" y="264"/>
                  </a:lnTo>
                  <a:lnTo>
                    <a:pt x="94" y="287"/>
                  </a:lnTo>
                  <a:lnTo>
                    <a:pt x="37" y="304"/>
                  </a:lnTo>
                  <a:lnTo>
                    <a:pt x="0" y="279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17" name="Freeform 149"/>
            <p:cNvSpPr>
              <a:spLocks/>
            </p:cNvSpPr>
            <p:nvPr/>
          </p:nvSpPr>
          <p:spPr bwMode="auto">
            <a:xfrm>
              <a:off x="3053" y="3189"/>
              <a:ext cx="349" cy="296"/>
            </a:xfrm>
            <a:custGeom>
              <a:avLst/>
              <a:gdLst/>
              <a:ahLst/>
              <a:cxnLst>
                <a:cxn ang="0">
                  <a:pos x="6" y="43"/>
                </a:cxn>
                <a:cxn ang="0">
                  <a:pos x="117" y="145"/>
                </a:cxn>
                <a:cxn ang="0">
                  <a:pos x="113" y="175"/>
                </a:cxn>
                <a:cxn ang="0">
                  <a:pos x="270" y="295"/>
                </a:cxn>
                <a:cxn ang="0">
                  <a:pos x="258" y="294"/>
                </a:cxn>
                <a:cxn ang="0">
                  <a:pos x="263" y="292"/>
                </a:cxn>
                <a:cxn ang="0">
                  <a:pos x="272" y="289"/>
                </a:cxn>
                <a:cxn ang="0">
                  <a:pos x="281" y="285"/>
                </a:cxn>
                <a:cxn ang="0">
                  <a:pos x="293" y="280"/>
                </a:cxn>
                <a:cxn ang="0">
                  <a:pos x="304" y="273"/>
                </a:cxn>
                <a:cxn ang="0">
                  <a:pos x="315" y="268"/>
                </a:cxn>
                <a:cxn ang="0">
                  <a:pos x="325" y="261"/>
                </a:cxn>
                <a:cxn ang="0">
                  <a:pos x="333" y="252"/>
                </a:cxn>
                <a:cxn ang="0">
                  <a:pos x="338" y="242"/>
                </a:cxn>
                <a:cxn ang="0">
                  <a:pos x="342" y="231"/>
                </a:cxn>
                <a:cxn ang="0">
                  <a:pos x="345" y="219"/>
                </a:cxn>
                <a:cxn ang="0">
                  <a:pos x="347" y="208"/>
                </a:cxn>
                <a:cxn ang="0">
                  <a:pos x="348" y="199"/>
                </a:cxn>
                <a:cxn ang="0">
                  <a:pos x="348" y="192"/>
                </a:cxn>
                <a:cxn ang="0">
                  <a:pos x="348" y="190"/>
                </a:cxn>
                <a:cxn ang="0">
                  <a:pos x="204" y="82"/>
                </a:cxn>
                <a:cxn ang="0">
                  <a:pos x="163" y="85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2" y="0"/>
                </a:cxn>
                <a:cxn ang="0">
                  <a:pos x="37" y="0"/>
                </a:cxn>
                <a:cxn ang="0">
                  <a:pos x="31" y="0"/>
                </a:cxn>
                <a:cxn ang="0">
                  <a:pos x="24" y="0"/>
                </a:cxn>
                <a:cxn ang="0">
                  <a:pos x="17" y="2"/>
                </a:cxn>
                <a:cxn ang="0">
                  <a:pos x="11" y="5"/>
                </a:cxn>
                <a:cxn ang="0">
                  <a:pos x="6" y="10"/>
                </a:cxn>
                <a:cxn ang="0">
                  <a:pos x="2" y="16"/>
                </a:cxn>
                <a:cxn ang="0">
                  <a:pos x="0" y="21"/>
                </a:cxn>
                <a:cxn ang="0">
                  <a:pos x="0" y="27"/>
                </a:cxn>
                <a:cxn ang="0">
                  <a:pos x="0" y="32"/>
                </a:cxn>
                <a:cxn ang="0">
                  <a:pos x="2" y="37"/>
                </a:cxn>
                <a:cxn ang="0">
                  <a:pos x="4" y="40"/>
                </a:cxn>
                <a:cxn ang="0">
                  <a:pos x="5" y="42"/>
                </a:cxn>
                <a:cxn ang="0">
                  <a:pos x="6" y="43"/>
                </a:cxn>
              </a:cxnLst>
              <a:rect l="0" t="0" r="r" b="b"/>
              <a:pathLst>
                <a:path w="349" h="296">
                  <a:moveTo>
                    <a:pt x="6" y="43"/>
                  </a:moveTo>
                  <a:lnTo>
                    <a:pt x="117" y="145"/>
                  </a:lnTo>
                  <a:lnTo>
                    <a:pt x="113" y="175"/>
                  </a:lnTo>
                  <a:lnTo>
                    <a:pt x="270" y="295"/>
                  </a:lnTo>
                  <a:lnTo>
                    <a:pt x="258" y="294"/>
                  </a:lnTo>
                  <a:lnTo>
                    <a:pt x="263" y="292"/>
                  </a:lnTo>
                  <a:lnTo>
                    <a:pt x="272" y="289"/>
                  </a:lnTo>
                  <a:lnTo>
                    <a:pt x="281" y="285"/>
                  </a:lnTo>
                  <a:lnTo>
                    <a:pt x="293" y="280"/>
                  </a:lnTo>
                  <a:lnTo>
                    <a:pt x="304" y="273"/>
                  </a:lnTo>
                  <a:lnTo>
                    <a:pt x="315" y="268"/>
                  </a:lnTo>
                  <a:lnTo>
                    <a:pt x="325" y="261"/>
                  </a:lnTo>
                  <a:lnTo>
                    <a:pt x="333" y="252"/>
                  </a:lnTo>
                  <a:lnTo>
                    <a:pt x="338" y="242"/>
                  </a:lnTo>
                  <a:lnTo>
                    <a:pt x="342" y="231"/>
                  </a:lnTo>
                  <a:lnTo>
                    <a:pt x="345" y="219"/>
                  </a:lnTo>
                  <a:lnTo>
                    <a:pt x="347" y="208"/>
                  </a:lnTo>
                  <a:lnTo>
                    <a:pt x="348" y="199"/>
                  </a:lnTo>
                  <a:lnTo>
                    <a:pt x="348" y="192"/>
                  </a:lnTo>
                  <a:lnTo>
                    <a:pt x="348" y="190"/>
                  </a:lnTo>
                  <a:lnTo>
                    <a:pt x="204" y="82"/>
                  </a:lnTo>
                  <a:lnTo>
                    <a:pt x="163" y="85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17" y="2"/>
                  </a:lnTo>
                  <a:lnTo>
                    <a:pt x="11" y="5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0" y="21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7"/>
                  </a:lnTo>
                  <a:lnTo>
                    <a:pt x="4" y="40"/>
                  </a:lnTo>
                  <a:lnTo>
                    <a:pt x="5" y="42"/>
                  </a:lnTo>
                  <a:lnTo>
                    <a:pt x="6" y="43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18" name="Freeform 150"/>
            <p:cNvSpPr>
              <a:spLocks/>
            </p:cNvSpPr>
            <p:nvPr/>
          </p:nvSpPr>
          <p:spPr bwMode="auto">
            <a:xfrm>
              <a:off x="3131" y="3245"/>
              <a:ext cx="287" cy="246"/>
            </a:xfrm>
            <a:custGeom>
              <a:avLst/>
              <a:gdLst/>
              <a:ahLst/>
              <a:cxnLst>
                <a:cxn ang="0">
                  <a:pos x="17" y="28"/>
                </a:cxn>
                <a:cxn ang="0">
                  <a:pos x="11" y="35"/>
                </a:cxn>
                <a:cxn ang="0">
                  <a:pos x="6" y="42"/>
                </a:cxn>
                <a:cxn ang="0">
                  <a:pos x="3" y="49"/>
                </a:cxn>
                <a:cxn ang="0">
                  <a:pos x="1" y="54"/>
                </a:cxn>
                <a:cxn ang="0">
                  <a:pos x="0" y="59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5" y="95"/>
                </a:cxn>
                <a:cxn ang="0">
                  <a:pos x="184" y="240"/>
                </a:cxn>
                <a:cxn ang="0">
                  <a:pos x="193" y="245"/>
                </a:cxn>
                <a:cxn ang="0">
                  <a:pos x="197" y="242"/>
                </a:cxn>
                <a:cxn ang="0">
                  <a:pos x="204" y="237"/>
                </a:cxn>
                <a:cxn ang="0">
                  <a:pos x="211" y="232"/>
                </a:cxn>
                <a:cxn ang="0">
                  <a:pos x="220" y="225"/>
                </a:cxn>
                <a:cxn ang="0">
                  <a:pos x="229" y="218"/>
                </a:cxn>
                <a:cxn ang="0">
                  <a:pos x="240" y="211"/>
                </a:cxn>
                <a:cxn ang="0">
                  <a:pos x="249" y="204"/>
                </a:cxn>
                <a:cxn ang="0">
                  <a:pos x="257" y="196"/>
                </a:cxn>
                <a:cxn ang="0">
                  <a:pos x="265" y="186"/>
                </a:cxn>
                <a:cxn ang="0">
                  <a:pos x="271" y="175"/>
                </a:cxn>
                <a:cxn ang="0">
                  <a:pos x="277" y="165"/>
                </a:cxn>
                <a:cxn ang="0">
                  <a:pos x="281" y="155"/>
                </a:cxn>
                <a:cxn ang="0">
                  <a:pos x="283" y="147"/>
                </a:cxn>
                <a:cxn ang="0">
                  <a:pos x="286" y="141"/>
                </a:cxn>
                <a:cxn ang="0">
                  <a:pos x="286" y="139"/>
                </a:cxn>
                <a:cxn ang="0">
                  <a:pos x="98" y="0"/>
                </a:cxn>
                <a:cxn ang="0">
                  <a:pos x="57" y="2"/>
                </a:cxn>
                <a:cxn ang="0">
                  <a:pos x="56" y="3"/>
                </a:cxn>
                <a:cxn ang="0">
                  <a:pos x="53" y="4"/>
                </a:cxn>
                <a:cxn ang="0">
                  <a:pos x="49" y="5"/>
                </a:cxn>
                <a:cxn ang="0">
                  <a:pos x="44" y="8"/>
                </a:cxn>
                <a:cxn ang="0">
                  <a:pos x="38" y="11"/>
                </a:cxn>
                <a:cxn ang="0">
                  <a:pos x="32" y="16"/>
                </a:cxn>
                <a:cxn ang="0">
                  <a:pos x="24" y="21"/>
                </a:cxn>
                <a:cxn ang="0">
                  <a:pos x="17" y="28"/>
                </a:cxn>
              </a:cxnLst>
              <a:rect l="0" t="0" r="r" b="b"/>
              <a:pathLst>
                <a:path w="287" h="246">
                  <a:moveTo>
                    <a:pt x="17" y="28"/>
                  </a:moveTo>
                  <a:lnTo>
                    <a:pt x="11" y="35"/>
                  </a:lnTo>
                  <a:lnTo>
                    <a:pt x="6" y="42"/>
                  </a:lnTo>
                  <a:lnTo>
                    <a:pt x="3" y="49"/>
                  </a:lnTo>
                  <a:lnTo>
                    <a:pt x="1" y="54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5" y="95"/>
                  </a:lnTo>
                  <a:lnTo>
                    <a:pt x="184" y="240"/>
                  </a:lnTo>
                  <a:lnTo>
                    <a:pt x="193" y="245"/>
                  </a:lnTo>
                  <a:lnTo>
                    <a:pt x="197" y="242"/>
                  </a:lnTo>
                  <a:lnTo>
                    <a:pt x="204" y="237"/>
                  </a:lnTo>
                  <a:lnTo>
                    <a:pt x="211" y="232"/>
                  </a:lnTo>
                  <a:lnTo>
                    <a:pt x="220" y="225"/>
                  </a:lnTo>
                  <a:lnTo>
                    <a:pt x="229" y="218"/>
                  </a:lnTo>
                  <a:lnTo>
                    <a:pt x="240" y="211"/>
                  </a:lnTo>
                  <a:lnTo>
                    <a:pt x="249" y="204"/>
                  </a:lnTo>
                  <a:lnTo>
                    <a:pt x="257" y="196"/>
                  </a:lnTo>
                  <a:lnTo>
                    <a:pt x="265" y="186"/>
                  </a:lnTo>
                  <a:lnTo>
                    <a:pt x="271" y="175"/>
                  </a:lnTo>
                  <a:lnTo>
                    <a:pt x="277" y="165"/>
                  </a:lnTo>
                  <a:lnTo>
                    <a:pt x="281" y="155"/>
                  </a:lnTo>
                  <a:lnTo>
                    <a:pt x="283" y="147"/>
                  </a:lnTo>
                  <a:lnTo>
                    <a:pt x="286" y="141"/>
                  </a:lnTo>
                  <a:lnTo>
                    <a:pt x="286" y="139"/>
                  </a:lnTo>
                  <a:lnTo>
                    <a:pt x="98" y="0"/>
                  </a:lnTo>
                  <a:lnTo>
                    <a:pt x="57" y="2"/>
                  </a:lnTo>
                  <a:lnTo>
                    <a:pt x="56" y="3"/>
                  </a:lnTo>
                  <a:lnTo>
                    <a:pt x="53" y="4"/>
                  </a:lnTo>
                  <a:lnTo>
                    <a:pt x="49" y="5"/>
                  </a:lnTo>
                  <a:lnTo>
                    <a:pt x="44" y="8"/>
                  </a:lnTo>
                  <a:lnTo>
                    <a:pt x="38" y="11"/>
                  </a:lnTo>
                  <a:lnTo>
                    <a:pt x="32" y="16"/>
                  </a:lnTo>
                  <a:lnTo>
                    <a:pt x="24" y="21"/>
                  </a:lnTo>
                  <a:lnTo>
                    <a:pt x="17" y="28"/>
                  </a:lnTo>
                </a:path>
              </a:pathLst>
            </a:custGeom>
            <a:solidFill>
              <a:srgbClr val="CC6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19" name="Freeform 151"/>
            <p:cNvSpPr>
              <a:spLocks/>
            </p:cNvSpPr>
            <p:nvPr/>
          </p:nvSpPr>
          <p:spPr bwMode="auto">
            <a:xfrm>
              <a:off x="3137" y="3291"/>
              <a:ext cx="170" cy="164"/>
            </a:xfrm>
            <a:custGeom>
              <a:avLst/>
              <a:gdLst/>
              <a:ahLst/>
              <a:cxnLst>
                <a:cxn ang="0">
                  <a:pos x="158" y="163"/>
                </a:cxn>
                <a:cxn ang="0">
                  <a:pos x="3" y="40"/>
                </a:cxn>
                <a:cxn ang="0">
                  <a:pos x="3" y="38"/>
                </a:cxn>
                <a:cxn ang="0">
                  <a:pos x="2" y="35"/>
                </a:cxn>
                <a:cxn ang="0">
                  <a:pos x="1" y="29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1" y="4"/>
                </a:cxn>
                <a:cxn ang="0">
                  <a:pos x="3" y="0"/>
                </a:cxn>
                <a:cxn ang="0">
                  <a:pos x="8" y="8"/>
                </a:cxn>
                <a:cxn ang="0">
                  <a:pos x="25" y="25"/>
                </a:cxn>
                <a:cxn ang="0">
                  <a:pos x="52" y="47"/>
                </a:cxn>
                <a:cxn ang="0">
                  <a:pos x="83" y="71"/>
                </a:cxn>
                <a:cxn ang="0">
                  <a:pos x="114" y="95"/>
                </a:cxn>
                <a:cxn ang="0">
                  <a:pos x="141" y="115"/>
                </a:cxn>
                <a:cxn ang="0">
                  <a:pos x="160" y="129"/>
                </a:cxn>
                <a:cxn ang="0">
                  <a:pos x="169" y="135"/>
                </a:cxn>
                <a:cxn ang="0">
                  <a:pos x="158" y="163"/>
                </a:cxn>
              </a:cxnLst>
              <a:rect l="0" t="0" r="r" b="b"/>
              <a:pathLst>
                <a:path w="170" h="164">
                  <a:moveTo>
                    <a:pt x="158" y="163"/>
                  </a:moveTo>
                  <a:lnTo>
                    <a:pt x="3" y="40"/>
                  </a:lnTo>
                  <a:lnTo>
                    <a:pt x="3" y="38"/>
                  </a:lnTo>
                  <a:lnTo>
                    <a:pt x="2" y="35"/>
                  </a:lnTo>
                  <a:lnTo>
                    <a:pt x="1" y="29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1" y="4"/>
                  </a:lnTo>
                  <a:lnTo>
                    <a:pt x="3" y="0"/>
                  </a:lnTo>
                  <a:lnTo>
                    <a:pt x="8" y="8"/>
                  </a:lnTo>
                  <a:lnTo>
                    <a:pt x="25" y="25"/>
                  </a:lnTo>
                  <a:lnTo>
                    <a:pt x="52" y="47"/>
                  </a:lnTo>
                  <a:lnTo>
                    <a:pt x="83" y="71"/>
                  </a:lnTo>
                  <a:lnTo>
                    <a:pt x="114" y="95"/>
                  </a:lnTo>
                  <a:lnTo>
                    <a:pt x="141" y="115"/>
                  </a:lnTo>
                  <a:lnTo>
                    <a:pt x="160" y="129"/>
                  </a:lnTo>
                  <a:lnTo>
                    <a:pt x="169" y="135"/>
                  </a:lnTo>
                  <a:lnTo>
                    <a:pt x="158" y="163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20" name="Freeform 152"/>
            <p:cNvSpPr>
              <a:spLocks/>
            </p:cNvSpPr>
            <p:nvPr/>
          </p:nvSpPr>
          <p:spPr bwMode="auto">
            <a:xfrm>
              <a:off x="3056" y="3208"/>
              <a:ext cx="82" cy="78"/>
            </a:xfrm>
            <a:custGeom>
              <a:avLst/>
              <a:gdLst/>
              <a:ahLst/>
              <a:cxnLst>
                <a:cxn ang="0">
                  <a:pos x="73" y="77"/>
                </a:cxn>
                <a:cxn ang="0">
                  <a:pos x="81" y="61"/>
                </a:cxn>
                <a:cxn ang="0">
                  <a:pos x="0" y="0"/>
                </a:cxn>
                <a:cxn ang="0">
                  <a:pos x="3" y="24"/>
                </a:cxn>
                <a:cxn ang="0">
                  <a:pos x="73" y="77"/>
                </a:cxn>
              </a:cxnLst>
              <a:rect l="0" t="0" r="r" b="b"/>
              <a:pathLst>
                <a:path w="82" h="78">
                  <a:moveTo>
                    <a:pt x="73" y="77"/>
                  </a:moveTo>
                  <a:lnTo>
                    <a:pt x="81" y="61"/>
                  </a:lnTo>
                  <a:lnTo>
                    <a:pt x="0" y="0"/>
                  </a:lnTo>
                  <a:lnTo>
                    <a:pt x="3" y="24"/>
                  </a:lnTo>
                  <a:lnTo>
                    <a:pt x="73" y="77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21" name="Freeform 153"/>
            <p:cNvSpPr>
              <a:spLocks/>
            </p:cNvSpPr>
            <p:nvPr/>
          </p:nvSpPr>
          <p:spPr bwMode="auto">
            <a:xfrm>
              <a:off x="3306" y="3377"/>
              <a:ext cx="113" cy="112"/>
            </a:xfrm>
            <a:custGeom>
              <a:avLst/>
              <a:gdLst/>
              <a:ahLst/>
              <a:cxnLst>
                <a:cxn ang="0">
                  <a:pos x="82" y="72"/>
                </a:cxn>
                <a:cxn ang="0">
                  <a:pos x="91" y="61"/>
                </a:cxn>
                <a:cxn ang="0">
                  <a:pos x="99" y="50"/>
                </a:cxn>
                <a:cxn ang="0">
                  <a:pos x="105" y="39"/>
                </a:cxn>
                <a:cxn ang="0">
                  <a:pos x="109" y="29"/>
                </a:cxn>
                <a:cxn ang="0">
                  <a:pos x="112" y="20"/>
                </a:cxn>
                <a:cxn ang="0">
                  <a:pos x="112" y="13"/>
                </a:cxn>
                <a:cxn ang="0">
                  <a:pos x="110" y="6"/>
                </a:cxn>
                <a:cxn ang="0">
                  <a:pos x="106" y="2"/>
                </a:cxn>
                <a:cxn ang="0">
                  <a:pos x="99" y="0"/>
                </a:cxn>
                <a:cxn ang="0">
                  <a:pos x="92" y="0"/>
                </a:cxn>
                <a:cxn ang="0">
                  <a:pos x="82" y="2"/>
                </a:cxn>
                <a:cxn ang="0">
                  <a:pos x="73" y="6"/>
                </a:cxn>
                <a:cxn ang="0">
                  <a:pos x="63" y="12"/>
                </a:cxn>
                <a:cxn ang="0">
                  <a:pos x="52" y="19"/>
                </a:cxn>
                <a:cxn ang="0">
                  <a:pos x="41" y="28"/>
                </a:cxn>
                <a:cxn ang="0">
                  <a:pos x="30" y="39"/>
                </a:cxn>
                <a:cxn ang="0">
                  <a:pos x="20" y="50"/>
                </a:cxn>
                <a:cxn ang="0">
                  <a:pos x="13" y="61"/>
                </a:cxn>
                <a:cxn ang="0">
                  <a:pos x="7" y="71"/>
                </a:cxn>
                <a:cxn ang="0">
                  <a:pos x="3" y="81"/>
                </a:cxn>
                <a:cxn ang="0">
                  <a:pos x="0" y="90"/>
                </a:cxn>
                <a:cxn ang="0">
                  <a:pos x="0" y="98"/>
                </a:cxn>
                <a:cxn ang="0">
                  <a:pos x="2" y="104"/>
                </a:cxn>
                <a:cxn ang="0">
                  <a:pos x="6" y="108"/>
                </a:cxn>
                <a:cxn ang="0">
                  <a:pos x="12" y="111"/>
                </a:cxn>
                <a:cxn ang="0">
                  <a:pos x="20" y="111"/>
                </a:cxn>
                <a:cxn ang="0">
                  <a:pos x="29" y="108"/>
                </a:cxn>
                <a:cxn ang="0">
                  <a:pos x="38" y="104"/>
                </a:cxn>
                <a:cxn ang="0">
                  <a:pos x="49" y="99"/>
                </a:cxn>
                <a:cxn ang="0">
                  <a:pos x="60" y="91"/>
                </a:cxn>
                <a:cxn ang="0">
                  <a:pos x="71" y="82"/>
                </a:cxn>
                <a:cxn ang="0">
                  <a:pos x="82" y="72"/>
                </a:cxn>
              </a:cxnLst>
              <a:rect l="0" t="0" r="r" b="b"/>
              <a:pathLst>
                <a:path w="113" h="112">
                  <a:moveTo>
                    <a:pt x="82" y="72"/>
                  </a:moveTo>
                  <a:lnTo>
                    <a:pt x="91" y="61"/>
                  </a:lnTo>
                  <a:lnTo>
                    <a:pt x="99" y="50"/>
                  </a:lnTo>
                  <a:lnTo>
                    <a:pt x="105" y="39"/>
                  </a:lnTo>
                  <a:lnTo>
                    <a:pt x="109" y="29"/>
                  </a:lnTo>
                  <a:lnTo>
                    <a:pt x="112" y="20"/>
                  </a:lnTo>
                  <a:lnTo>
                    <a:pt x="112" y="13"/>
                  </a:lnTo>
                  <a:lnTo>
                    <a:pt x="110" y="6"/>
                  </a:lnTo>
                  <a:lnTo>
                    <a:pt x="106" y="2"/>
                  </a:lnTo>
                  <a:lnTo>
                    <a:pt x="99" y="0"/>
                  </a:lnTo>
                  <a:lnTo>
                    <a:pt x="92" y="0"/>
                  </a:lnTo>
                  <a:lnTo>
                    <a:pt x="82" y="2"/>
                  </a:lnTo>
                  <a:lnTo>
                    <a:pt x="73" y="6"/>
                  </a:lnTo>
                  <a:lnTo>
                    <a:pt x="63" y="12"/>
                  </a:lnTo>
                  <a:lnTo>
                    <a:pt x="52" y="19"/>
                  </a:lnTo>
                  <a:lnTo>
                    <a:pt x="41" y="28"/>
                  </a:lnTo>
                  <a:lnTo>
                    <a:pt x="30" y="39"/>
                  </a:lnTo>
                  <a:lnTo>
                    <a:pt x="20" y="50"/>
                  </a:lnTo>
                  <a:lnTo>
                    <a:pt x="13" y="61"/>
                  </a:lnTo>
                  <a:lnTo>
                    <a:pt x="7" y="71"/>
                  </a:lnTo>
                  <a:lnTo>
                    <a:pt x="3" y="81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4"/>
                  </a:lnTo>
                  <a:lnTo>
                    <a:pt x="6" y="108"/>
                  </a:lnTo>
                  <a:lnTo>
                    <a:pt x="12" y="111"/>
                  </a:lnTo>
                  <a:lnTo>
                    <a:pt x="20" y="111"/>
                  </a:lnTo>
                  <a:lnTo>
                    <a:pt x="29" y="108"/>
                  </a:lnTo>
                  <a:lnTo>
                    <a:pt x="38" y="104"/>
                  </a:lnTo>
                  <a:lnTo>
                    <a:pt x="49" y="99"/>
                  </a:lnTo>
                  <a:lnTo>
                    <a:pt x="60" y="91"/>
                  </a:lnTo>
                  <a:lnTo>
                    <a:pt x="71" y="82"/>
                  </a:lnTo>
                  <a:lnTo>
                    <a:pt x="82" y="7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12122" name="Group 154"/>
          <p:cNvGrpSpPr>
            <a:grpSpLocks/>
          </p:cNvGrpSpPr>
          <p:nvPr/>
        </p:nvGrpSpPr>
        <p:grpSpPr bwMode="auto">
          <a:xfrm>
            <a:off x="4929188" y="3313113"/>
            <a:ext cx="952500" cy="712787"/>
            <a:chOff x="2558" y="1377"/>
            <a:chExt cx="600" cy="449"/>
          </a:xfrm>
        </p:grpSpPr>
        <p:sp>
          <p:nvSpPr>
            <p:cNvPr id="212123" name="Freeform 155"/>
            <p:cNvSpPr>
              <a:spLocks/>
            </p:cNvSpPr>
            <p:nvPr/>
          </p:nvSpPr>
          <p:spPr bwMode="auto">
            <a:xfrm>
              <a:off x="2665" y="1477"/>
              <a:ext cx="52" cy="21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1" y="6"/>
                </a:cxn>
                <a:cxn ang="0">
                  <a:pos x="48" y="215"/>
                </a:cxn>
                <a:cxn ang="0">
                  <a:pos x="0" y="199"/>
                </a:cxn>
                <a:cxn ang="0">
                  <a:pos x="4" y="0"/>
                </a:cxn>
              </a:cxnLst>
              <a:rect l="0" t="0" r="r" b="b"/>
              <a:pathLst>
                <a:path w="52" h="216">
                  <a:moveTo>
                    <a:pt x="4" y="0"/>
                  </a:moveTo>
                  <a:lnTo>
                    <a:pt x="51" y="6"/>
                  </a:lnTo>
                  <a:lnTo>
                    <a:pt x="48" y="215"/>
                  </a:lnTo>
                  <a:lnTo>
                    <a:pt x="0" y="199"/>
                  </a:lnTo>
                  <a:lnTo>
                    <a:pt x="4" y="0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24" name="Freeform 156"/>
            <p:cNvSpPr>
              <a:spLocks/>
            </p:cNvSpPr>
            <p:nvPr/>
          </p:nvSpPr>
          <p:spPr bwMode="auto">
            <a:xfrm>
              <a:off x="2713" y="1480"/>
              <a:ext cx="55" cy="213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54" y="0"/>
                </a:cxn>
                <a:cxn ang="0">
                  <a:pos x="54" y="199"/>
                </a:cxn>
                <a:cxn ang="0">
                  <a:pos x="0" y="212"/>
                </a:cxn>
                <a:cxn ang="0">
                  <a:pos x="3" y="3"/>
                </a:cxn>
              </a:cxnLst>
              <a:rect l="0" t="0" r="r" b="b"/>
              <a:pathLst>
                <a:path w="55" h="213">
                  <a:moveTo>
                    <a:pt x="3" y="3"/>
                  </a:moveTo>
                  <a:lnTo>
                    <a:pt x="54" y="0"/>
                  </a:lnTo>
                  <a:lnTo>
                    <a:pt x="54" y="199"/>
                  </a:lnTo>
                  <a:lnTo>
                    <a:pt x="0" y="212"/>
                  </a:lnTo>
                  <a:lnTo>
                    <a:pt x="3" y="3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25" name="Freeform 157"/>
            <p:cNvSpPr>
              <a:spLocks/>
            </p:cNvSpPr>
            <p:nvPr/>
          </p:nvSpPr>
          <p:spPr bwMode="auto">
            <a:xfrm>
              <a:off x="2669" y="1470"/>
              <a:ext cx="96" cy="17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47" y="0"/>
                </a:cxn>
                <a:cxn ang="0">
                  <a:pos x="95" y="8"/>
                </a:cxn>
                <a:cxn ang="0">
                  <a:pos x="47" y="16"/>
                </a:cxn>
                <a:cxn ang="0">
                  <a:pos x="0" y="8"/>
                </a:cxn>
              </a:cxnLst>
              <a:rect l="0" t="0" r="r" b="b"/>
              <a:pathLst>
                <a:path w="96" h="17">
                  <a:moveTo>
                    <a:pt x="0" y="8"/>
                  </a:moveTo>
                  <a:lnTo>
                    <a:pt x="47" y="0"/>
                  </a:lnTo>
                  <a:lnTo>
                    <a:pt x="95" y="8"/>
                  </a:lnTo>
                  <a:lnTo>
                    <a:pt x="47" y="16"/>
                  </a:lnTo>
                  <a:lnTo>
                    <a:pt x="0" y="8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26" name="Freeform 158"/>
            <p:cNvSpPr>
              <a:spLocks/>
            </p:cNvSpPr>
            <p:nvPr/>
          </p:nvSpPr>
          <p:spPr bwMode="auto">
            <a:xfrm>
              <a:off x="2760" y="1385"/>
              <a:ext cx="71" cy="362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0" y="0"/>
                </a:cxn>
                <a:cxn ang="0">
                  <a:pos x="67" y="0"/>
                </a:cxn>
                <a:cxn ang="0">
                  <a:pos x="70" y="361"/>
                </a:cxn>
                <a:cxn ang="0">
                  <a:pos x="0" y="348"/>
                </a:cxn>
              </a:cxnLst>
              <a:rect l="0" t="0" r="r" b="b"/>
              <a:pathLst>
                <a:path w="71" h="362">
                  <a:moveTo>
                    <a:pt x="0" y="34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70" y="361"/>
                  </a:lnTo>
                  <a:lnTo>
                    <a:pt x="0" y="348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27" name="Freeform 159"/>
            <p:cNvSpPr>
              <a:spLocks/>
            </p:cNvSpPr>
            <p:nvPr/>
          </p:nvSpPr>
          <p:spPr bwMode="auto">
            <a:xfrm>
              <a:off x="2827" y="1382"/>
              <a:ext cx="61" cy="365"/>
            </a:xfrm>
            <a:custGeom>
              <a:avLst/>
              <a:gdLst/>
              <a:ahLst/>
              <a:cxnLst>
                <a:cxn ang="0">
                  <a:pos x="3" y="364"/>
                </a:cxn>
                <a:cxn ang="0">
                  <a:pos x="60" y="345"/>
                </a:cxn>
                <a:cxn ang="0">
                  <a:pos x="60" y="0"/>
                </a:cxn>
                <a:cxn ang="0">
                  <a:pos x="0" y="3"/>
                </a:cxn>
                <a:cxn ang="0">
                  <a:pos x="3" y="364"/>
                </a:cxn>
              </a:cxnLst>
              <a:rect l="0" t="0" r="r" b="b"/>
              <a:pathLst>
                <a:path w="61" h="365">
                  <a:moveTo>
                    <a:pt x="3" y="364"/>
                  </a:moveTo>
                  <a:lnTo>
                    <a:pt x="60" y="345"/>
                  </a:lnTo>
                  <a:lnTo>
                    <a:pt x="60" y="0"/>
                  </a:lnTo>
                  <a:lnTo>
                    <a:pt x="0" y="3"/>
                  </a:lnTo>
                  <a:lnTo>
                    <a:pt x="3" y="364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28" name="Freeform 160"/>
            <p:cNvSpPr>
              <a:spLocks/>
            </p:cNvSpPr>
            <p:nvPr/>
          </p:nvSpPr>
          <p:spPr bwMode="auto">
            <a:xfrm>
              <a:off x="2767" y="1377"/>
              <a:ext cx="118" cy="1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1" y="16"/>
                </a:cxn>
                <a:cxn ang="0">
                  <a:pos x="117" y="5"/>
                </a:cxn>
                <a:cxn ang="0">
                  <a:pos x="60" y="0"/>
                </a:cxn>
                <a:cxn ang="0">
                  <a:pos x="0" y="5"/>
                </a:cxn>
              </a:cxnLst>
              <a:rect l="0" t="0" r="r" b="b"/>
              <a:pathLst>
                <a:path w="118" h="17">
                  <a:moveTo>
                    <a:pt x="0" y="5"/>
                  </a:moveTo>
                  <a:lnTo>
                    <a:pt x="61" y="16"/>
                  </a:lnTo>
                  <a:lnTo>
                    <a:pt x="117" y="5"/>
                  </a:lnTo>
                  <a:lnTo>
                    <a:pt x="60" y="0"/>
                  </a:lnTo>
                  <a:lnTo>
                    <a:pt x="0" y="5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29" name="Freeform 161"/>
            <p:cNvSpPr>
              <a:spLocks/>
            </p:cNvSpPr>
            <p:nvPr/>
          </p:nvSpPr>
          <p:spPr bwMode="auto">
            <a:xfrm>
              <a:off x="2909" y="1426"/>
              <a:ext cx="52" cy="295"/>
            </a:xfrm>
            <a:custGeom>
              <a:avLst/>
              <a:gdLst/>
              <a:ahLst/>
              <a:cxnLst>
                <a:cxn ang="0">
                  <a:pos x="0" y="291"/>
                </a:cxn>
                <a:cxn ang="0">
                  <a:pos x="0" y="0"/>
                </a:cxn>
                <a:cxn ang="0">
                  <a:pos x="51" y="3"/>
                </a:cxn>
                <a:cxn ang="0">
                  <a:pos x="51" y="294"/>
                </a:cxn>
                <a:cxn ang="0">
                  <a:pos x="0" y="291"/>
                </a:cxn>
              </a:cxnLst>
              <a:rect l="0" t="0" r="r" b="b"/>
              <a:pathLst>
                <a:path w="52" h="295">
                  <a:moveTo>
                    <a:pt x="0" y="291"/>
                  </a:moveTo>
                  <a:lnTo>
                    <a:pt x="0" y="0"/>
                  </a:lnTo>
                  <a:lnTo>
                    <a:pt x="51" y="3"/>
                  </a:lnTo>
                  <a:lnTo>
                    <a:pt x="51" y="294"/>
                  </a:lnTo>
                  <a:lnTo>
                    <a:pt x="0" y="291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30" name="Freeform 162"/>
            <p:cNvSpPr>
              <a:spLocks/>
            </p:cNvSpPr>
            <p:nvPr/>
          </p:nvSpPr>
          <p:spPr bwMode="auto">
            <a:xfrm>
              <a:off x="2957" y="1423"/>
              <a:ext cx="48" cy="298"/>
            </a:xfrm>
            <a:custGeom>
              <a:avLst/>
              <a:gdLst/>
              <a:ahLst/>
              <a:cxnLst>
                <a:cxn ang="0">
                  <a:pos x="0" y="297"/>
                </a:cxn>
                <a:cxn ang="0">
                  <a:pos x="47" y="285"/>
                </a:cxn>
                <a:cxn ang="0">
                  <a:pos x="47" y="0"/>
                </a:cxn>
                <a:cxn ang="0">
                  <a:pos x="3" y="6"/>
                </a:cxn>
                <a:cxn ang="0">
                  <a:pos x="0" y="297"/>
                </a:cxn>
              </a:cxnLst>
              <a:rect l="0" t="0" r="r" b="b"/>
              <a:pathLst>
                <a:path w="48" h="298">
                  <a:moveTo>
                    <a:pt x="0" y="297"/>
                  </a:moveTo>
                  <a:lnTo>
                    <a:pt x="47" y="285"/>
                  </a:lnTo>
                  <a:lnTo>
                    <a:pt x="47" y="0"/>
                  </a:lnTo>
                  <a:lnTo>
                    <a:pt x="3" y="6"/>
                  </a:lnTo>
                  <a:lnTo>
                    <a:pt x="0" y="297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31" name="Freeform 163"/>
            <p:cNvSpPr>
              <a:spLocks/>
            </p:cNvSpPr>
            <p:nvPr/>
          </p:nvSpPr>
          <p:spPr bwMode="auto">
            <a:xfrm>
              <a:off x="2906" y="1414"/>
              <a:ext cx="97" cy="2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47" y="0"/>
                </a:cxn>
                <a:cxn ang="0">
                  <a:pos x="96" y="7"/>
                </a:cxn>
                <a:cxn ang="0">
                  <a:pos x="47" y="19"/>
                </a:cxn>
                <a:cxn ang="0">
                  <a:pos x="0" y="11"/>
                </a:cxn>
              </a:cxnLst>
              <a:rect l="0" t="0" r="r" b="b"/>
              <a:pathLst>
                <a:path w="97" h="20">
                  <a:moveTo>
                    <a:pt x="0" y="11"/>
                  </a:moveTo>
                  <a:lnTo>
                    <a:pt x="47" y="0"/>
                  </a:lnTo>
                  <a:lnTo>
                    <a:pt x="96" y="7"/>
                  </a:lnTo>
                  <a:lnTo>
                    <a:pt x="47" y="19"/>
                  </a:lnTo>
                  <a:lnTo>
                    <a:pt x="0" y="11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32" name="Freeform 164"/>
            <p:cNvSpPr>
              <a:spLocks/>
            </p:cNvSpPr>
            <p:nvPr/>
          </p:nvSpPr>
          <p:spPr bwMode="auto">
            <a:xfrm>
              <a:off x="3106" y="1584"/>
              <a:ext cx="52" cy="144"/>
            </a:xfrm>
            <a:custGeom>
              <a:avLst/>
              <a:gdLst/>
              <a:ahLst/>
              <a:cxnLst>
                <a:cxn ang="0">
                  <a:pos x="0" y="143"/>
                </a:cxn>
                <a:cxn ang="0">
                  <a:pos x="0" y="22"/>
                </a:cxn>
                <a:cxn ang="0">
                  <a:pos x="51" y="0"/>
                </a:cxn>
                <a:cxn ang="0">
                  <a:pos x="51" y="117"/>
                </a:cxn>
                <a:cxn ang="0">
                  <a:pos x="0" y="143"/>
                </a:cxn>
              </a:cxnLst>
              <a:rect l="0" t="0" r="r" b="b"/>
              <a:pathLst>
                <a:path w="52" h="144">
                  <a:moveTo>
                    <a:pt x="0" y="143"/>
                  </a:moveTo>
                  <a:lnTo>
                    <a:pt x="0" y="22"/>
                  </a:lnTo>
                  <a:lnTo>
                    <a:pt x="51" y="0"/>
                  </a:lnTo>
                  <a:lnTo>
                    <a:pt x="51" y="117"/>
                  </a:lnTo>
                  <a:lnTo>
                    <a:pt x="0" y="143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33" name="Freeform 165"/>
            <p:cNvSpPr>
              <a:spLocks/>
            </p:cNvSpPr>
            <p:nvPr/>
          </p:nvSpPr>
          <p:spPr bwMode="auto">
            <a:xfrm>
              <a:off x="2989" y="1587"/>
              <a:ext cx="118" cy="140"/>
            </a:xfrm>
            <a:custGeom>
              <a:avLst/>
              <a:gdLst/>
              <a:ahLst/>
              <a:cxnLst>
                <a:cxn ang="0">
                  <a:pos x="117" y="139"/>
                </a:cxn>
                <a:cxn ang="0">
                  <a:pos x="0" y="113"/>
                </a:cxn>
                <a:cxn ang="0">
                  <a:pos x="0" y="0"/>
                </a:cxn>
                <a:cxn ang="0">
                  <a:pos x="117" y="19"/>
                </a:cxn>
                <a:cxn ang="0">
                  <a:pos x="117" y="139"/>
                </a:cxn>
              </a:cxnLst>
              <a:rect l="0" t="0" r="r" b="b"/>
              <a:pathLst>
                <a:path w="118" h="140">
                  <a:moveTo>
                    <a:pt x="117" y="139"/>
                  </a:moveTo>
                  <a:lnTo>
                    <a:pt x="0" y="113"/>
                  </a:lnTo>
                  <a:lnTo>
                    <a:pt x="0" y="0"/>
                  </a:lnTo>
                  <a:lnTo>
                    <a:pt x="117" y="19"/>
                  </a:lnTo>
                  <a:lnTo>
                    <a:pt x="117" y="139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34" name="Freeform 166"/>
            <p:cNvSpPr>
              <a:spLocks/>
            </p:cNvSpPr>
            <p:nvPr/>
          </p:nvSpPr>
          <p:spPr bwMode="auto">
            <a:xfrm>
              <a:off x="2992" y="1568"/>
              <a:ext cx="166" cy="39"/>
            </a:xfrm>
            <a:custGeom>
              <a:avLst/>
              <a:gdLst/>
              <a:ahLst/>
              <a:cxnLst>
                <a:cxn ang="0">
                  <a:pos x="114" y="38"/>
                </a:cxn>
                <a:cxn ang="0">
                  <a:pos x="165" y="16"/>
                </a:cxn>
                <a:cxn ang="0">
                  <a:pos x="60" y="0"/>
                </a:cxn>
                <a:cxn ang="0">
                  <a:pos x="0" y="19"/>
                </a:cxn>
                <a:cxn ang="0">
                  <a:pos x="114" y="38"/>
                </a:cxn>
              </a:cxnLst>
              <a:rect l="0" t="0" r="r" b="b"/>
              <a:pathLst>
                <a:path w="166" h="39">
                  <a:moveTo>
                    <a:pt x="114" y="38"/>
                  </a:moveTo>
                  <a:lnTo>
                    <a:pt x="165" y="16"/>
                  </a:lnTo>
                  <a:lnTo>
                    <a:pt x="60" y="0"/>
                  </a:lnTo>
                  <a:lnTo>
                    <a:pt x="0" y="19"/>
                  </a:lnTo>
                  <a:lnTo>
                    <a:pt x="114" y="38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35" name="Freeform 167"/>
            <p:cNvSpPr>
              <a:spLocks/>
            </p:cNvSpPr>
            <p:nvPr/>
          </p:nvSpPr>
          <p:spPr bwMode="auto">
            <a:xfrm>
              <a:off x="2558" y="1553"/>
              <a:ext cx="89" cy="2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1"/>
                </a:cxn>
                <a:cxn ang="0">
                  <a:pos x="88" y="202"/>
                </a:cxn>
                <a:cxn ang="0">
                  <a:pos x="88" y="19"/>
                </a:cxn>
                <a:cxn ang="0">
                  <a:pos x="0" y="0"/>
                </a:cxn>
              </a:cxnLst>
              <a:rect l="0" t="0" r="r" b="b"/>
              <a:pathLst>
                <a:path w="89" h="203">
                  <a:moveTo>
                    <a:pt x="0" y="0"/>
                  </a:moveTo>
                  <a:lnTo>
                    <a:pt x="0" y="171"/>
                  </a:lnTo>
                  <a:lnTo>
                    <a:pt x="88" y="202"/>
                  </a:lnTo>
                  <a:lnTo>
                    <a:pt x="88" y="19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36" name="Freeform 168"/>
            <p:cNvSpPr>
              <a:spLocks/>
            </p:cNvSpPr>
            <p:nvPr/>
          </p:nvSpPr>
          <p:spPr bwMode="auto">
            <a:xfrm>
              <a:off x="2643" y="1549"/>
              <a:ext cx="115" cy="207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114" y="0"/>
                </a:cxn>
                <a:cxn ang="0">
                  <a:pos x="114" y="175"/>
                </a:cxn>
                <a:cxn ang="0">
                  <a:pos x="0" y="206"/>
                </a:cxn>
                <a:cxn ang="0">
                  <a:pos x="3" y="23"/>
                </a:cxn>
              </a:cxnLst>
              <a:rect l="0" t="0" r="r" b="b"/>
              <a:pathLst>
                <a:path w="115" h="207">
                  <a:moveTo>
                    <a:pt x="3" y="23"/>
                  </a:moveTo>
                  <a:lnTo>
                    <a:pt x="114" y="0"/>
                  </a:lnTo>
                  <a:lnTo>
                    <a:pt x="114" y="175"/>
                  </a:lnTo>
                  <a:lnTo>
                    <a:pt x="0" y="206"/>
                  </a:lnTo>
                  <a:lnTo>
                    <a:pt x="3" y="23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37" name="Freeform 169"/>
            <p:cNvSpPr>
              <a:spLocks/>
            </p:cNvSpPr>
            <p:nvPr/>
          </p:nvSpPr>
          <p:spPr bwMode="auto">
            <a:xfrm>
              <a:off x="2558" y="1537"/>
              <a:ext cx="200" cy="3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20" y="0"/>
                </a:cxn>
                <a:cxn ang="0">
                  <a:pos x="199" y="12"/>
                </a:cxn>
                <a:cxn ang="0">
                  <a:pos x="85" y="35"/>
                </a:cxn>
                <a:cxn ang="0">
                  <a:pos x="0" y="16"/>
                </a:cxn>
              </a:cxnLst>
              <a:rect l="0" t="0" r="r" b="b"/>
              <a:pathLst>
                <a:path w="200" h="36">
                  <a:moveTo>
                    <a:pt x="0" y="16"/>
                  </a:moveTo>
                  <a:lnTo>
                    <a:pt x="120" y="0"/>
                  </a:lnTo>
                  <a:lnTo>
                    <a:pt x="199" y="12"/>
                  </a:lnTo>
                  <a:lnTo>
                    <a:pt x="85" y="35"/>
                  </a:lnTo>
                  <a:lnTo>
                    <a:pt x="0" y="16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38" name="Freeform 170"/>
            <p:cNvSpPr>
              <a:spLocks/>
            </p:cNvSpPr>
            <p:nvPr/>
          </p:nvSpPr>
          <p:spPr bwMode="auto">
            <a:xfrm>
              <a:off x="2662" y="1606"/>
              <a:ext cx="71" cy="1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67" y="168"/>
                </a:cxn>
                <a:cxn ang="0">
                  <a:pos x="70" y="16"/>
                </a:cxn>
                <a:cxn ang="0">
                  <a:pos x="0" y="0"/>
                </a:cxn>
              </a:cxnLst>
              <a:rect l="0" t="0" r="r" b="b"/>
              <a:pathLst>
                <a:path w="71" h="169">
                  <a:moveTo>
                    <a:pt x="0" y="0"/>
                  </a:moveTo>
                  <a:lnTo>
                    <a:pt x="0" y="149"/>
                  </a:lnTo>
                  <a:lnTo>
                    <a:pt x="67" y="168"/>
                  </a:lnTo>
                  <a:lnTo>
                    <a:pt x="70" y="16"/>
                  </a:lnTo>
                  <a:lnTo>
                    <a:pt x="0" y="0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39" name="Freeform 171"/>
            <p:cNvSpPr>
              <a:spLocks/>
            </p:cNvSpPr>
            <p:nvPr/>
          </p:nvSpPr>
          <p:spPr bwMode="auto">
            <a:xfrm>
              <a:off x="2729" y="1600"/>
              <a:ext cx="102" cy="172"/>
            </a:xfrm>
            <a:custGeom>
              <a:avLst/>
              <a:gdLst/>
              <a:ahLst/>
              <a:cxnLst>
                <a:cxn ang="0">
                  <a:pos x="0" y="171"/>
                </a:cxn>
                <a:cxn ang="0">
                  <a:pos x="101" y="143"/>
                </a:cxn>
                <a:cxn ang="0">
                  <a:pos x="101" y="0"/>
                </a:cxn>
                <a:cxn ang="0">
                  <a:pos x="0" y="22"/>
                </a:cxn>
                <a:cxn ang="0">
                  <a:pos x="0" y="171"/>
                </a:cxn>
              </a:cxnLst>
              <a:rect l="0" t="0" r="r" b="b"/>
              <a:pathLst>
                <a:path w="102" h="172">
                  <a:moveTo>
                    <a:pt x="0" y="171"/>
                  </a:moveTo>
                  <a:lnTo>
                    <a:pt x="101" y="143"/>
                  </a:lnTo>
                  <a:lnTo>
                    <a:pt x="101" y="0"/>
                  </a:lnTo>
                  <a:lnTo>
                    <a:pt x="0" y="22"/>
                  </a:lnTo>
                  <a:lnTo>
                    <a:pt x="0" y="171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40" name="Freeform 172"/>
            <p:cNvSpPr>
              <a:spLocks/>
            </p:cNvSpPr>
            <p:nvPr/>
          </p:nvSpPr>
          <p:spPr bwMode="auto">
            <a:xfrm>
              <a:off x="2662" y="1587"/>
              <a:ext cx="166" cy="36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98" y="0"/>
                </a:cxn>
                <a:cxn ang="0">
                  <a:pos x="165" y="13"/>
                </a:cxn>
                <a:cxn ang="0">
                  <a:pos x="64" y="35"/>
                </a:cxn>
                <a:cxn ang="0">
                  <a:pos x="0" y="19"/>
                </a:cxn>
              </a:cxnLst>
              <a:rect l="0" t="0" r="r" b="b"/>
              <a:pathLst>
                <a:path w="166" h="36">
                  <a:moveTo>
                    <a:pt x="0" y="19"/>
                  </a:moveTo>
                  <a:lnTo>
                    <a:pt x="98" y="0"/>
                  </a:lnTo>
                  <a:lnTo>
                    <a:pt x="165" y="13"/>
                  </a:lnTo>
                  <a:lnTo>
                    <a:pt x="64" y="35"/>
                  </a:lnTo>
                  <a:lnTo>
                    <a:pt x="0" y="19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41" name="Freeform 173"/>
            <p:cNvSpPr>
              <a:spLocks/>
            </p:cNvSpPr>
            <p:nvPr/>
          </p:nvSpPr>
          <p:spPr bwMode="auto">
            <a:xfrm>
              <a:off x="2862" y="1654"/>
              <a:ext cx="134" cy="1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"/>
                </a:cxn>
                <a:cxn ang="0">
                  <a:pos x="133" y="123"/>
                </a:cxn>
                <a:cxn ang="0">
                  <a:pos x="133" y="22"/>
                </a:cxn>
                <a:cxn ang="0">
                  <a:pos x="0" y="0"/>
                </a:cxn>
              </a:cxnLst>
              <a:rect l="0" t="0" r="r" b="b"/>
              <a:pathLst>
                <a:path w="134" h="124">
                  <a:moveTo>
                    <a:pt x="0" y="0"/>
                  </a:moveTo>
                  <a:lnTo>
                    <a:pt x="0" y="95"/>
                  </a:lnTo>
                  <a:lnTo>
                    <a:pt x="133" y="123"/>
                  </a:lnTo>
                  <a:lnTo>
                    <a:pt x="133" y="22"/>
                  </a:lnTo>
                  <a:lnTo>
                    <a:pt x="0" y="0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42" name="Freeform 174"/>
            <p:cNvSpPr>
              <a:spLocks/>
            </p:cNvSpPr>
            <p:nvPr/>
          </p:nvSpPr>
          <p:spPr bwMode="auto">
            <a:xfrm>
              <a:off x="2995" y="1651"/>
              <a:ext cx="68" cy="127"/>
            </a:xfrm>
            <a:custGeom>
              <a:avLst/>
              <a:gdLst/>
              <a:ahLst/>
              <a:cxnLst>
                <a:cxn ang="0">
                  <a:pos x="0" y="126"/>
                </a:cxn>
                <a:cxn ang="0">
                  <a:pos x="67" y="95"/>
                </a:cxn>
                <a:cxn ang="0">
                  <a:pos x="67" y="0"/>
                </a:cxn>
                <a:cxn ang="0">
                  <a:pos x="0" y="25"/>
                </a:cxn>
                <a:cxn ang="0">
                  <a:pos x="0" y="126"/>
                </a:cxn>
              </a:cxnLst>
              <a:rect l="0" t="0" r="r" b="b"/>
              <a:pathLst>
                <a:path w="68" h="127">
                  <a:moveTo>
                    <a:pt x="0" y="126"/>
                  </a:moveTo>
                  <a:lnTo>
                    <a:pt x="67" y="95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0" y="126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43" name="Freeform 175"/>
            <p:cNvSpPr>
              <a:spLocks/>
            </p:cNvSpPr>
            <p:nvPr/>
          </p:nvSpPr>
          <p:spPr bwMode="auto">
            <a:xfrm>
              <a:off x="3039" y="1663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44" name="Freeform 176"/>
            <p:cNvSpPr>
              <a:spLocks/>
            </p:cNvSpPr>
            <p:nvPr/>
          </p:nvSpPr>
          <p:spPr bwMode="auto">
            <a:xfrm>
              <a:off x="3039" y="1717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45" name="Freeform 177"/>
            <p:cNvSpPr>
              <a:spLocks/>
            </p:cNvSpPr>
            <p:nvPr/>
          </p:nvSpPr>
          <p:spPr bwMode="auto">
            <a:xfrm>
              <a:off x="3013" y="1697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5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46" name="Freeform 178"/>
            <p:cNvSpPr>
              <a:spLocks/>
            </p:cNvSpPr>
            <p:nvPr/>
          </p:nvSpPr>
          <p:spPr bwMode="auto">
            <a:xfrm>
              <a:off x="3110" y="1606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47" name="Freeform 179"/>
            <p:cNvSpPr>
              <a:spLocks/>
            </p:cNvSpPr>
            <p:nvPr/>
          </p:nvSpPr>
          <p:spPr bwMode="auto">
            <a:xfrm>
              <a:off x="3131" y="1626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48" name="Freeform 180"/>
            <p:cNvSpPr>
              <a:spLocks/>
            </p:cNvSpPr>
            <p:nvPr/>
          </p:nvSpPr>
          <p:spPr bwMode="auto">
            <a:xfrm>
              <a:off x="2964" y="1433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49" name="Freeform 181"/>
            <p:cNvSpPr>
              <a:spLocks/>
            </p:cNvSpPr>
            <p:nvPr/>
          </p:nvSpPr>
          <p:spPr bwMode="auto">
            <a:xfrm>
              <a:off x="2986" y="1460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50" name="Freeform 182"/>
            <p:cNvSpPr>
              <a:spLocks/>
            </p:cNvSpPr>
            <p:nvPr/>
          </p:nvSpPr>
          <p:spPr bwMode="auto">
            <a:xfrm>
              <a:off x="2966" y="1523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51" name="Freeform 183"/>
            <p:cNvSpPr>
              <a:spLocks/>
            </p:cNvSpPr>
            <p:nvPr/>
          </p:nvSpPr>
          <p:spPr bwMode="auto">
            <a:xfrm>
              <a:off x="2966" y="1491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52" name="Freeform 184"/>
            <p:cNvSpPr>
              <a:spLocks/>
            </p:cNvSpPr>
            <p:nvPr/>
          </p:nvSpPr>
          <p:spPr bwMode="auto">
            <a:xfrm>
              <a:off x="2986" y="1520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53" name="Freeform 185"/>
            <p:cNvSpPr>
              <a:spLocks/>
            </p:cNvSpPr>
            <p:nvPr/>
          </p:nvSpPr>
          <p:spPr bwMode="auto">
            <a:xfrm>
              <a:off x="2985" y="1557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54" name="Freeform 186"/>
            <p:cNvSpPr>
              <a:spLocks/>
            </p:cNvSpPr>
            <p:nvPr/>
          </p:nvSpPr>
          <p:spPr bwMode="auto">
            <a:xfrm>
              <a:off x="2864" y="1393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55" name="Freeform 187"/>
            <p:cNvSpPr>
              <a:spLocks/>
            </p:cNvSpPr>
            <p:nvPr/>
          </p:nvSpPr>
          <p:spPr bwMode="auto">
            <a:xfrm>
              <a:off x="2840" y="1436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56" name="Freeform 188"/>
            <p:cNvSpPr>
              <a:spLocks/>
            </p:cNvSpPr>
            <p:nvPr/>
          </p:nvSpPr>
          <p:spPr bwMode="auto">
            <a:xfrm>
              <a:off x="2769" y="1393"/>
              <a:ext cx="17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1"/>
                </a:cxn>
              </a:cxnLst>
              <a:rect l="0" t="0" r="r" b="b"/>
              <a:pathLst>
                <a:path w="17" h="22">
                  <a:moveTo>
                    <a:pt x="0" y="21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57" name="Freeform 189"/>
            <p:cNvSpPr>
              <a:spLocks/>
            </p:cNvSpPr>
            <p:nvPr/>
          </p:nvSpPr>
          <p:spPr bwMode="auto">
            <a:xfrm>
              <a:off x="2787" y="1432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58" name="Freeform 190"/>
            <p:cNvSpPr>
              <a:spLocks/>
            </p:cNvSpPr>
            <p:nvPr/>
          </p:nvSpPr>
          <p:spPr bwMode="auto">
            <a:xfrm>
              <a:off x="2807" y="1514"/>
              <a:ext cx="17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1"/>
                </a:cxn>
                <a:cxn ang="0">
                  <a:pos x="16" y="1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2">
                  <a:moveTo>
                    <a:pt x="0" y="21"/>
                  </a:moveTo>
                  <a:lnTo>
                    <a:pt x="16" y="21"/>
                  </a:lnTo>
                  <a:lnTo>
                    <a:pt x="16" y="1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59" name="Freeform 191"/>
            <p:cNvSpPr>
              <a:spLocks/>
            </p:cNvSpPr>
            <p:nvPr/>
          </p:nvSpPr>
          <p:spPr bwMode="auto">
            <a:xfrm>
              <a:off x="2765" y="1475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60" name="Freeform 192"/>
            <p:cNvSpPr>
              <a:spLocks/>
            </p:cNvSpPr>
            <p:nvPr/>
          </p:nvSpPr>
          <p:spPr bwMode="auto">
            <a:xfrm>
              <a:off x="2766" y="1556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61" name="Freeform 193"/>
            <p:cNvSpPr>
              <a:spLocks/>
            </p:cNvSpPr>
            <p:nvPr/>
          </p:nvSpPr>
          <p:spPr bwMode="auto">
            <a:xfrm>
              <a:off x="2568" y="1681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62" name="Freeform 194"/>
            <p:cNvSpPr>
              <a:spLocks/>
            </p:cNvSpPr>
            <p:nvPr/>
          </p:nvSpPr>
          <p:spPr bwMode="auto">
            <a:xfrm>
              <a:off x="2568" y="1621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63" name="Freeform 195"/>
            <p:cNvSpPr>
              <a:spLocks/>
            </p:cNvSpPr>
            <p:nvPr/>
          </p:nvSpPr>
          <p:spPr bwMode="auto">
            <a:xfrm>
              <a:off x="2593" y="1577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3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3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64" name="Freeform 196"/>
            <p:cNvSpPr>
              <a:spLocks/>
            </p:cNvSpPr>
            <p:nvPr/>
          </p:nvSpPr>
          <p:spPr bwMode="auto">
            <a:xfrm>
              <a:off x="2612" y="1663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65" name="Freeform 197"/>
            <p:cNvSpPr>
              <a:spLocks/>
            </p:cNvSpPr>
            <p:nvPr/>
          </p:nvSpPr>
          <p:spPr bwMode="auto">
            <a:xfrm>
              <a:off x="2682" y="1661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66" name="Freeform 198"/>
            <p:cNvSpPr>
              <a:spLocks/>
            </p:cNvSpPr>
            <p:nvPr/>
          </p:nvSpPr>
          <p:spPr bwMode="auto">
            <a:xfrm>
              <a:off x="2708" y="1635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67" name="Freeform 199"/>
            <p:cNvSpPr>
              <a:spLocks/>
            </p:cNvSpPr>
            <p:nvPr/>
          </p:nvSpPr>
          <p:spPr bwMode="auto">
            <a:xfrm>
              <a:off x="2840" y="1483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68" name="Freeform 200"/>
            <p:cNvSpPr>
              <a:spLocks/>
            </p:cNvSpPr>
            <p:nvPr/>
          </p:nvSpPr>
          <p:spPr bwMode="auto">
            <a:xfrm>
              <a:off x="2863" y="1455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69" name="Freeform 201"/>
            <p:cNvSpPr>
              <a:spLocks/>
            </p:cNvSpPr>
            <p:nvPr/>
          </p:nvSpPr>
          <p:spPr bwMode="auto">
            <a:xfrm>
              <a:off x="2729" y="1495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70" name="Freeform 202"/>
            <p:cNvSpPr>
              <a:spLocks/>
            </p:cNvSpPr>
            <p:nvPr/>
          </p:nvSpPr>
          <p:spPr bwMode="auto">
            <a:xfrm>
              <a:off x="2664" y="1574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71" name="Freeform 203"/>
            <p:cNvSpPr>
              <a:spLocks/>
            </p:cNvSpPr>
            <p:nvPr/>
          </p:nvSpPr>
          <p:spPr bwMode="auto">
            <a:xfrm>
              <a:off x="2712" y="1565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72" name="Freeform 204"/>
            <p:cNvSpPr>
              <a:spLocks/>
            </p:cNvSpPr>
            <p:nvPr/>
          </p:nvSpPr>
          <p:spPr bwMode="auto">
            <a:xfrm>
              <a:off x="2860" y="1517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73" name="Freeform 205"/>
            <p:cNvSpPr>
              <a:spLocks/>
            </p:cNvSpPr>
            <p:nvPr/>
          </p:nvSpPr>
          <p:spPr bwMode="auto">
            <a:xfrm>
              <a:off x="2842" y="1562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74" name="Freeform 206"/>
            <p:cNvSpPr>
              <a:spLocks/>
            </p:cNvSpPr>
            <p:nvPr/>
          </p:nvSpPr>
          <p:spPr bwMode="auto">
            <a:xfrm>
              <a:off x="2745" y="1629"/>
              <a:ext cx="17" cy="26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4"/>
                </a:cxn>
                <a:cxn ang="0">
                  <a:pos x="0" y="25"/>
                </a:cxn>
              </a:cxnLst>
              <a:rect l="0" t="0" r="r" b="b"/>
              <a:pathLst>
                <a:path w="17" h="26">
                  <a:moveTo>
                    <a:pt x="0" y="25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2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75" name="Freeform 207"/>
            <p:cNvSpPr>
              <a:spLocks/>
            </p:cNvSpPr>
            <p:nvPr/>
          </p:nvSpPr>
          <p:spPr bwMode="auto">
            <a:xfrm>
              <a:off x="2791" y="1619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4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2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76" name="Freeform 208"/>
            <p:cNvSpPr>
              <a:spLocks/>
            </p:cNvSpPr>
            <p:nvPr/>
          </p:nvSpPr>
          <p:spPr bwMode="auto">
            <a:xfrm>
              <a:off x="2764" y="1662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77" name="Freeform 209"/>
            <p:cNvSpPr>
              <a:spLocks/>
            </p:cNvSpPr>
            <p:nvPr/>
          </p:nvSpPr>
          <p:spPr bwMode="auto">
            <a:xfrm>
              <a:off x="2834" y="1667"/>
              <a:ext cx="17" cy="26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4"/>
                </a:cxn>
                <a:cxn ang="0">
                  <a:pos x="0" y="25"/>
                </a:cxn>
              </a:cxnLst>
              <a:rect l="0" t="0" r="r" b="b"/>
              <a:pathLst>
                <a:path w="17" h="26">
                  <a:moveTo>
                    <a:pt x="0" y="25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2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78" name="Freeform 210"/>
            <p:cNvSpPr>
              <a:spLocks/>
            </p:cNvSpPr>
            <p:nvPr/>
          </p:nvSpPr>
          <p:spPr bwMode="auto">
            <a:xfrm>
              <a:off x="2862" y="1632"/>
              <a:ext cx="201" cy="45"/>
            </a:xfrm>
            <a:custGeom>
              <a:avLst/>
              <a:gdLst/>
              <a:ahLst/>
              <a:cxnLst>
                <a:cxn ang="0">
                  <a:pos x="133" y="44"/>
                </a:cxn>
                <a:cxn ang="0">
                  <a:pos x="0" y="22"/>
                </a:cxn>
                <a:cxn ang="0">
                  <a:pos x="82" y="0"/>
                </a:cxn>
                <a:cxn ang="0">
                  <a:pos x="200" y="19"/>
                </a:cxn>
                <a:cxn ang="0">
                  <a:pos x="133" y="44"/>
                </a:cxn>
              </a:cxnLst>
              <a:rect l="0" t="0" r="r" b="b"/>
              <a:pathLst>
                <a:path w="201" h="45">
                  <a:moveTo>
                    <a:pt x="133" y="44"/>
                  </a:moveTo>
                  <a:lnTo>
                    <a:pt x="0" y="22"/>
                  </a:lnTo>
                  <a:lnTo>
                    <a:pt x="82" y="0"/>
                  </a:lnTo>
                  <a:lnTo>
                    <a:pt x="200" y="19"/>
                  </a:lnTo>
                  <a:lnTo>
                    <a:pt x="133" y="44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79" name="Freeform 211"/>
            <p:cNvSpPr>
              <a:spLocks/>
            </p:cNvSpPr>
            <p:nvPr/>
          </p:nvSpPr>
          <p:spPr bwMode="auto">
            <a:xfrm>
              <a:off x="2764" y="1739"/>
              <a:ext cx="93" cy="87"/>
            </a:xfrm>
            <a:custGeom>
              <a:avLst/>
              <a:gdLst/>
              <a:ahLst/>
              <a:cxnLst>
                <a:cxn ang="0">
                  <a:pos x="92" y="86"/>
                </a:cxn>
                <a:cxn ang="0">
                  <a:pos x="0" y="64"/>
                </a:cxn>
                <a:cxn ang="0">
                  <a:pos x="0" y="0"/>
                </a:cxn>
                <a:cxn ang="0">
                  <a:pos x="92" y="23"/>
                </a:cxn>
                <a:cxn ang="0">
                  <a:pos x="92" y="86"/>
                </a:cxn>
              </a:cxnLst>
              <a:rect l="0" t="0" r="r" b="b"/>
              <a:pathLst>
                <a:path w="93" h="87">
                  <a:moveTo>
                    <a:pt x="92" y="86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92" y="23"/>
                  </a:lnTo>
                  <a:lnTo>
                    <a:pt x="92" y="86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80" name="Freeform 212"/>
            <p:cNvSpPr>
              <a:spLocks/>
            </p:cNvSpPr>
            <p:nvPr/>
          </p:nvSpPr>
          <p:spPr bwMode="auto">
            <a:xfrm>
              <a:off x="2856" y="1739"/>
              <a:ext cx="51" cy="87"/>
            </a:xfrm>
            <a:custGeom>
              <a:avLst/>
              <a:gdLst/>
              <a:ahLst/>
              <a:cxnLst>
                <a:cxn ang="0">
                  <a:pos x="50" y="64"/>
                </a:cxn>
                <a:cxn ang="0">
                  <a:pos x="0" y="86"/>
                </a:cxn>
                <a:cxn ang="0">
                  <a:pos x="0" y="23"/>
                </a:cxn>
                <a:cxn ang="0">
                  <a:pos x="50" y="0"/>
                </a:cxn>
                <a:cxn ang="0">
                  <a:pos x="50" y="64"/>
                </a:cxn>
              </a:cxnLst>
              <a:rect l="0" t="0" r="r" b="b"/>
              <a:pathLst>
                <a:path w="51" h="87">
                  <a:moveTo>
                    <a:pt x="50" y="64"/>
                  </a:moveTo>
                  <a:lnTo>
                    <a:pt x="0" y="86"/>
                  </a:lnTo>
                  <a:lnTo>
                    <a:pt x="0" y="23"/>
                  </a:lnTo>
                  <a:lnTo>
                    <a:pt x="50" y="0"/>
                  </a:lnTo>
                  <a:lnTo>
                    <a:pt x="50" y="64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81" name="Freeform 213"/>
            <p:cNvSpPr>
              <a:spLocks/>
            </p:cNvSpPr>
            <p:nvPr/>
          </p:nvSpPr>
          <p:spPr bwMode="auto">
            <a:xfrm>
              <a:off x="2764" y="1724"/>
              <a:ext cx="143" cy="39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50" y="0"/>
                </a:cxn>
                <a:cxn ang="0">
                  <a:pos x="142" y="15"/>
                </a:cxn>
                <a:cxn ang="0">
                  <a:pos x="92" y="38"/>
                </a:cxn>
                <a:cxn ang="0">
                  <a:pos x="0" y="15"/>
                </a:cxn>
              </a:cxnLst>
              <a:rect l="0" t="0" r="r" b="b"/>
              <a:pathLst>
                <a:path w="143" h="39">
                  <a:moveTo>
                    <a:pt x="0" y="15"/>
                  </a:moveTo>
                  <a:lnTo>
                    <a:pt x="50" y="0"/>
                  </a:lnTo>
                  <a:lnTo>
                    <a:pt x="142" y="15"/>
                  </a:lnTo>
                  <a:lnTo>
                    <a:pt x="92" y="38"/>
                  </a:lnTo>
                  <a:lnTo>
                    <a:pt x="0" y="15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82" name="Freeform 214"/>
            <p:cNvSpPr>
              <a:spLocks/>
            </p:cNvSpPr>
            <p:nvPr/>
          </p:nvSpPr>
          <p:spPr bwMode="auto">
            <a:xfrm>
              <a:off x="2862" y="1761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83" name="Freeform 215"/>
            <p:cNvSpPr>
              <a:spLocks/>
            </p:cNvSpPr>
            <p:nvPr/>
          </p:nvSpPr>
          <p:spPr bwMode="auto">
            <a:xfrm>
              <a:off x="2776" y="1753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4" y="24"/>
                </a:cxn>
                <a:cxn ang="0">
                  <a:pos x="16" y="3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4" y="24"/>
                  </a:lnTo>
                  <a:lnTo>
                    <a:pt x="16" y="3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84" name="Freeform 216"/>
            <p:cNvSpPr>
              <a:spLocks/>
            </p:cNvSpPr>
            <p:nvPr/>
          </p:nvSpPr>
          <p:spPr bwMode="auto">
            <a:xfrm>
              <a:off x="2874" y="1670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85" name="Freeform 217"/>
            <p:cNvSpPr>
              <a:spLocks/>
            </p:cNvSpPr>
            <p:nvPr/>
          </p:nvSpPr>
          <p:spPr bwMode="auto">
            <a:xfrm>
              <a:off x="2903" y="1705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86" name="Freeform 218"/>
            <p:cNvSpPr>
              <a:spLocks/>
            </p:cNvSpPr>
            <p:nvPr/>
          </p:nvSpPr>
          <p:spPr bwMode="auto">
            <a:xfrm>
              <a:off x="2940" y="1684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87" name="Freeform 219"/>
            <p:cNvSpPr>
              <a:spLocks/>
            </p:cNvSpPr>
            <p:nvPr/>
          </p:nvSpPr>
          <p:spPr bwMode="auto">
            <a:xfrm>
              <a:off x="3008" y="1606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3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3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88" name="Freeform 220"/>
            <p:cNvSpPr>
              <a:spLocks/>
            </p:cNvSpPr>
            <p:nvPr/>
          </p:nvSpPr>
          <p:spPr bwMode="auto">
            <a:xfrm>
              <a:off x="3057" y="1616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189" name="Freeform 221"/>
            <p:cNvSpPr>
              <a:spLocks/>
            </p:cNvSpPr>
            <p:nvPr/>
          </p:nvSpPr>
          <p:spPr bwMode="auto">
            <a:xfrm>
              <a:off x="2825" y="1766"/>
              <a:ext cx="17" cy="24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0"/>
                </a:cxn>
              </a:cxnLst>
              <a:rect l="0" t="0" r="r" b="b"/>
              <a:pathLst>
                <a:path w="17" h="24">
                  <a:moveTo>
                    <a:pt x="0" y="20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12190" name="Group 222"/>
          <p:cNvGrpSpPr>
            <a:grpSpLocks/>
          </p:cNvGrpSpPr>
          <p:nvPr/>
        </p:nvGrpSpPr>
        <p:grpSpPr bwMode="auto">
          <a:xfrm>
            <a:off x="890588" y="5141913"/>
            <a:ext cx="1219200" cy="838200"/>
            <a:chOff x="2307" y="2938"/>
            <a:chExt cx="1147" cy="709"/>
          </a:xfrm>
        </p:grpSpPr>
        <p:sp>
          <p:nvSpPr>
            <p:cNvPr id="212191" name="Freeform 223"/>
            <p:cNvSpPr>
              <a:spLocks/>
            </p:cNvSpPr>
            <p:nvPr/>
          </p:nvSpPr>
          <p:spPr bwMode="auto">
            <a:xfrm>
              <a:off x="2307" y="2938"/>
              <a:ext cx="1147" cy="709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226" y="708"/>
                </a:cxn>
                <a:cxn ang="0">
                  <a:pos x="620" y="582"/>
                </a:cxn>
                <a:cxn ang="0">
                  <a:pos x="621" y="582"/>
                </a:cxn>
                <a:cxn ang="0">
                  <a:pos x="625" y="584"/>
                </a:cxn>
                <a:cxn ang="0">
                  <a:pos x="631" y="589"/>
                </a:cxn>
                <a:cxn ang="0">
                  <a:pos x="639" y="593"/>
                </a:cxn>
                <a:cxn ang="0">
                  <a:pos x="649" y="595"/>
                </a:cxn>
                <a:cxn ang="0">
                  <a:pos x="661" y="598"/>
                </a:cxn>
                <a:cxn ang="0">
                  <a:pos x="675" y="597"/>
                </a:cxn>
                <a:cxn ang="0">
                  <a:pos x="690" y="594"/>
                </a:cxn>
                <a:cxn ang="0">
                  <a:pos x="704" y="589"/>
                </a:cxn>
                <a:cxn ang="0">
                  <a:pos x="714" y="584"/>
                </a:cxn>
                <a:cxn ang="0">
                  <a:pos x="721" y="579"/>
                </a:cxn>
                <a:cxn ang="0">
                  <a:pos x="723" y="573"/>
                </a:cxn>
                <a:cxn ang="0">
                  <a:pos x="726" y="569"/>
                </a:cxn>
                <a:cxn ang="0">
                  <a:pos x="726" y="566"/>
                </a:cxn>
                <a:cxn ang="0">
                  <a:pos x="725" y="565"/>
                </a:cxn>
                <a:cxn ang="0">
                  <a:pos x="725" y="564"/>
                </a:cxn>
                <a:cxn ang="0">
                  <a:pos x="1146" y="446"/>
                </a:cxn>
                <a:cxn ang="0">
                  <a:pos x="874" y="0"/>
                </a:cxn>
                <a:cxn ang="0">
                  <a:pos x="0" y="232"/>
                </a:cxn>
              </a:cxnLst>
              <a:rect l="0" t="0" r="r" b="b"/>
              <a:pathLst>
                <a:path w="1147" h="709">
                  <a:moveTo>
                    <a:pt x="0" y="232"/>
                  </a:moveTo>
                  <a:lnTo>
                    <a:pt x="226" y="708"/>
                  </a:lnTo>
                  <a:lnTo>
                    <a:pt x="620" y="582"/>
                  </a:lnTo>
                  <a:lnTo>
                    <a:pt x="621" y="582"/>
                  </a:lnTo>
                  <a:lnTo>
                    <a:pt x="625" y="584"/>
                  </a:lnTo>
                  <a:lnTo>
                    <a:pt x="631" y="589"/>
                  </a:lnTo>
                  <a:lnTo>
                    <a:pt x="639" y="593"/>
                  </a:lnTo>
                  <a:lnTo>
                    <a:pt x="649" y="595"/>
                  </a:lnTo>
                  <a:lnTo>
                    <a:pt x="661" y="598"/>
                  </a:lnTo>
                  <a:lnTo>
                    <a:pt x="675" y="597"/>
                  </a:lnTo>
                  <a:lnTo>
                    <a:pt x="690" y="594"/>
                  </a:lnTo>
                  <a:lnTo>
                    <a:pt x="704" y="589"/>
                  </a:lnTo>
                  <a:lnTo>
                    <a:pt x="714" y="584"/>
                  </a:lnTo>
                  <a:lnTo>
                    <a:pt x="721" y="579"/>
                  </a:lnTo>
                  <a:lnTo>
                    <a:pt x="723" y="573"/>
                  </a:lnTo>
                  <a:lnTo>
                    <a:pt x="726" y="569"/>
                  </a:lnTo>
                  <a:lnTo>
                    <a:pt x="726" y="566"/>
                  </a:lnTo>
                  <a:lnTo>
                    <a:pt x="725" y="565"/>
                  </a:lnTo>
                  <a:lnTo>
                    <a:pt x="725" y="564"/>
                  </a:lnTo>
                  <a:lnTo>
                    <a:pt x="1146" y="446"/>
                  </a:lnTo>
                  <a:lnTo>
                    <a:pt x="874" y="0"/>
                  </a:lnTo>
                  <a:lnTo>
                    <a:pt x="0" y="232"/>
                  </a:lnTo>
                </a:path>
              </a:pathLst>
            </a:custGeom>
            <a:solidFill>
              <a:srgbClr val="22862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212192" name="Group 224"/>
            <p:cNvGrpSpPr>
              <a:grpSpLocks/>
            </p:cNvGrpSpPr>
            <p:nvPr/>
          </p:nvGrpSpPr>
          <p:grpSpPr bwMode="auto">
            <a:xfrm>
              <a:off x="2351" y="2956"/>
              <a:ext cx="1059" cy="652"/>
              <a:chOff x="2351" y="2956"/>
              <a:chExt cx="1059" cy="652"/>
            </a:xfrm>
          </p:grpSpPr>
          <p:sp>
            <p:nvSpPr>
              <p:cNvPr id="212193" name="Freeform 225"/>
              <p:cNvSpPr>
                <a:spLocks/>
              </p:cNvSpPr>
              <p:nvPr/>
            </p:nvSpPr>
            <p:spPr bwMode="auto">
              <a:xfrm>
                <a:off x="2351" y="2965"/>
                <a:ext cx="1059" cy="643"/>
              </a:xfrm>
              <a:custGeom>
                <a:avLst/>
                <a:gdLst/>
                <a:ahLst/>
                <a:cxnLst>
                  <a:cxn ang="0">
                    <a:pos x="0" y="227"/>
                  </a:cxn>
                  <a:cxn ang="0">
                    <a:pos x="210" y="642"/>
                  </a:cxn>
                  <a:cxn ang="0">
                    <a:pos x="215" y="639"/>
                  </a:cxn>
                  <a:cxn ang="0">
                    <a:pos x="232" y="633"/>
                  </a:cxn>
                  <a:cxn ang="0">
                    <a:pos x="255" y="624"/>
                  </a:cxn>
                  <a:cxn ang="0">
                    <a:pos x="284" y="613"/>
                  </a:cxn>
                  <a:cxn ang="0">
                    <a:pos x="315" y="601"/>
                  </a:cxn>
                  <a:cxn ang="0">
                    <a:pos x="345" y="589"/>
                  </a:cxn>
                  <a:cxn ang="0">
                    <a:pos x="373" y="578"/>
                  </a:cxn>
                  <a:cxn ang="0">
                    <a:pos x="395" y="570"/>
                  </a:cxn>
                  <a:cxn ang="0">
                    <a:pos x="420" y="561"/>
                  </a:cxn>
                  <a:cxn ang="0">
                    <a:pos x="452" y="553"/>
                  </a:cxn>
                  <a:cxn ang="0">
                    <a:pos x="489" y="545"/>
                  </a:cxn>
                  <a:cxn ang="0">
                    <a:pos x="526" y="537"/>
                  </a:cxn>
                  <a:cxn ang="0">
                    <a:pos x="562" y="530"/>
                  </a:cxn>
                  <a:cxn ang="0">
                    <a:pos x="593" y="524"/>
                  </a:cxn>
                  <a:cxn ang="0">
                    <a:pos x="612" y="520"/>
                  </a:cxn>
                  <a:cxn ang="0">
                    <a:pos x="620" y="519"/>
                  </a:cxn>
                  <a:cxn ang="0">
                    <a:pos x="627" y="516"/>
                  </a:cxn>
                  <a:cxn ang="0">
                    <a:pos x="644" y="510"/>
                  </a:cxn>
                  <a:cxn ang="0">
                    <a:pos x="670" y="501"/>
                  </a:cxn>
                  <a:cxn ang="0">
                    <a:pos x="701" y="488"/>
                  </a:cxn>
                  <a:cxn ang="0">
                    <a:pos x="735" y="476"/>
                  </a:cxn>
                  <a:cxn ang="0">
                    <a:pos x="770" y="465"/>
                  </a:cxn>
                  <a:cxn ang="0">
                    <a:pos x="802" y="455"/>
                  </a:cxn>
                  <a:cxn ang="0">
                    <a:pos x="829" y="448"/>
                  </a:cxn>
                  <a:cxn ang="0">
                    <a:pos x="857" y="443"/>
                  </a:cxn>
                  <a:cxn ang="0">
                    <a:pos x="892" y="436"/>
                  </a:cxn>
                  <a:cxn ang="0">
                    <a:pos x="929" y="429"/>
                  </a:cxn>
                  <a:cxn ang="0">
                    <a:pos x="966" y="421"/>
                  </a:cxn>
                  <a:cxn ang="0">
                    <a:pos x="1002" y="414"/>
                  </a:cxn>
                  <a:cxn ang="0">
                    <a:pos x="1030" y="407"/>
                  </a:cxn>
                  <a:cxn ang="0">
                    <a:pos x="1051" y="403"/>
                  </a:cxn>
                  <a:cxn ang="0">
                    <a:pos x="1058" y="401"/>
                  </a:cxn>
                  <a:cxn ang="0">
                    <a:pos x="817" y="0"/>
                  </a:cxn>
                  <a:cxn ang="0">
                    <a:pos x="0" y="227"/>
                  </a:cxn>
                </a:cxnLst>
                <a:rect l="0" t="0" r="r" b="b"/>
                <a:pathLst>
                  <a:path w="1059" h="643">
                    <a:moveTo>
                      <a:pt x="0" y="227"/>
                    </a:moveTo>
                    <a:lnTo>
                      <a:pt x="210" y="642"/>
                    </a:lnTo>
                    <a:lnTo>
                      <a:pt x="215" y="639"/>
                    </a:lnTo>
                    <a:lnTo>
                      <a:pt x="232" y="633"/>
                    </a:lnTo>
                    <a:lnTo>
                      <a:pt x="255" y="624"/>
                    </a:lnTo>
                    <a:lnTo>
                      <a:pt x="284" y="613"/>
                    </a:lnTo>
                    <a:lnTo>
                      <a:pt x="315" y="601"/>
                    </a:lnTo>
                    <a:lnTo>
                      <a:pt x="345" y="589"/>
                    </a:lnTo>
                    <a:lnTo>
                      <a:pt x="373" y="578"/>
                    </a:lnTo>
                    <a:lnTo>
                      <a:pt x="395" y="570"/>
                    </a:lnTo>
                    <a:lnTo>
                      <a:pt x="420" y="561"/>
                    </a:lnTo>
                    <a:lnTo>
                      <a:pt x="452" y="553"/>
                    </a:lnTo>
                    <a:lnTo>
                      <a:pt x="489" y="545"/>
                    </a:lnTo>
                    <a:lnTo>
                      <a:pt x="526" y="537"/>
                    </a:lnTo>
                    <a:lnTo>
                      <a:pt x="562" y="530"/>
                    </a:lnTo>
                    <a:lnTo>
                      <a:pt x="593" y="524"/>
                    </a:lnTo>
                    <a:lnTo>
                      <a:pt x="612" y="520"/>
                    </a:lnTo>
                    <a:lnTo>
                      <a:pt x="620" y="519"/>
                    </a:lnTo>
                    <a:lnTo>
                      <a:pt x="627" y="516"/>
                    </a:lnTo>
                    <a:lnTo>
                      <a:pt x="644" y="510"/>
                    </a:lnTo>
                    <a:lnTo>
                      <a:pt x="670" y="501"/>
                    </a:lnTo>
                    <a:lnTo>
                      <a:pt x="701" y="488"/>
                    </a:lnTo>
                    <a:lnTo>
                      <a:pt x="735" y="476"/>
                    </a:lnTo>
                    <a:lnTo>
                      <a:pt x="770" y="465"/>
                    </a:lnTo>
                    <a:lnTo>
                      <a:pt x="802" y="455"/>
                    </a:lnTo>
                    <a:lnTo>
                      <a:pt x="829" y="448"/>
                    </a:lnTo>
                    <a:lnTo>
                      <a:pt x="857" y="443"/>
                    </a:lnTo>
                    <a:lnTo>
                      <a:pt x="892" y="436"/>
                    </a:lnTo>
                    <a:lnTo>
                      <a:pt x="929" y="429"/>
                    </a:lnTo>
                    <a:lnTo>
                      <a:pt x="966" y="421"/>
                    </a:lnTo>
                    <a:lnTo>
                      <a:pt x="1002" y="414"/>
                    </a:lnTo>
                    <a:lnTo>
                      <a:pt x="1030" y="407"/>
                    </a:lnTo>
                    <a:lnTo>
                      <a:pt x="1051" y="403"/>
                    </a:lnTo>
                    <a:lnTo>
                      <a:pt x="1058" y="401"/>
                    </a:lnTo>
                    <a:lnTo>
                      <a:pt x="817" y="0"/>
                    </a:lnTo>
                    <a:lnTo>
                      <a:pt x="0" y="227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194" name="Freeform 226"/>
              <p:cNvSpPr>
                <a:spLocks/>
              </p:cNvSpPr>
              <p:nvPr/>
            </p:nvSpPr>
            <p:spPr bwMode="auto">
              <a:xfrm>
                <a:off x="2387" y="2982"/>
                <a:ext cx="995" cy="586"/>
              </a:xfrm>
              <a:custGeom>
                <a:avLst/>
                <a:gdLst/>
                <a:ahLst/>
                <a:cxnLst>
                  <a:cxn ang="0">
                    <a:pos x="184" y="582"/>
                  </a:cxn>
                  <a:cxn ang="0">
                    <a:pos x="211" y="567"/>
                  </a:cxn>
                  <a:cxn ang="0">
                    <a:pos x="257" y="542"/>
                  </a:cxn>
                  <a:cxn ang="0">
                    <a:pos x="310" y="520"/>
                  </a:cxn>
                  <a:cxn ang="0">
                    <a:pos x="373" y="503"/>
                  </a:cxn>
                  <a:cxn ang="0">
                    <a:pos x="454" y="493"/>
                  </a:cxn>
                  <a:cxn ang="0">
                    <a:pos x="528" y="489"/>
                  </a:cxn>
                  <a:cxn ang="0">
                    <a:pos x="575" y="489"/>
                  </a:cxn>
                  <a:cxn ang="0">
                    <a:pos x="588" y="485"/>
                  </a:cxn>
                  <a:cxn ang="0">
                    <a:pos x="625" y="461"/>
                  </a:cxn>
                  <a:cxn ang="0">
                    <a:pos x="692" y="427"/>
                  </a:cxn>
                  <a:cxn ang="0">
                    <a:pos x="775" y="392"/>
                  </a:cxn>
                  <a:cxn ang="0">
                    <a:pos x="859" y="370"/>
                  </a:cxn>
                  <a:cxn ang="0">
                    <a:pos x="926" y="363"/>
                  </a:cxn>
                  <a:cxn ang="0">
                    <a:pos x="969" y="365"/>
                  </a:cxn>
                  <a:cxn ang="0">
                    <a:pos x="991" y="370"/>
                  </a:cxn>
                  <a:cxn ang="0">
                    <a:pos x="783" y="12"/>
                  </a:cxn>
                  <a:cxn ang="0">
                    <a:pos x="771" y="8"/>
                  </a:cxn>
                  <a:cxn ang="0">
                    <a:pos x="733" y="1"/>
                  </a:cxn>
                  <a:cxn ang="0">
                    <a:pos x="676" y="0"/>
                  </a:cxn>
                  <a:cxn ang="0">
                    <a:pos x="599" y="12"/>
                  </a:cxn>
                  <a:cxn ang="0">
                    <a:pos x="523" y="41"/>
                  </a:cxn>
                  <a:cxn ang="0">
                    <a:pos x="467" y="76"/>
                  </a:cxn>
                  <a:cxn ang="0">
                    <a:pos x="433" y="105"/>
                  </a:cxn>
                  <a:cxn ang="0">
                    <a:pos x="420" y="117"/>
                  </a:cxn>
                  <a:cxn ang="0">
                    <a:pos x="393" y="116"/>
                  </a:cxn>
                  <a:cxn ang="0">
                    <a:pos x="328" y="113"/>
                  </a:cxn>
                  <a:cxn ang="0">
                    <a:pos x="254" y="116"/>
                  </a:cxn>
                  <a:cxn ang="0">
                    <a:pos x="197" y="125"/>
                  </a:cxn>
                  <a:cxn ang="0">
                    <a:pos x="143" y="149"/>
                  </a:cxn>
                  <a:cxn ang="0">
                    <a:pos x="78" y="178"/>
                  </a:cxn>
                  <a:cxn ang="0">
                    <a:pos x="23" y="203"/>
                  </a:cxn>
                  <a:cxn ang="0">
                    <a:pos x="0" y="214"/>
                  </a:cxn>
                </a:cxnLst>
                <a:rect l="0" t="0" r="r" b="b"/>
                <a:pathLst>
                  <a:path w="995" h="586">
                    <a:moveTo>
                      <a:pt x="179" y="585"/>
                    </a:moveTo>
                    <a:lnTo>
                      <a:pt x="184" y="582"/>
                    </a:lnTo>
                    <a:lnTo>
                      <a:pt x="195" y="576"/>
                    </a:lnTo>
                    <a:lnTo>
                      <a:pt x="211" y="567"/>
                    </a:lnTo>
                    <a:lnTo>
                      <a:pt x="232" y="554"/>
                    </a:lnTo>
                    <a:lnTo>
                      <a:pt x="257" y="542"/>
                    </a:lnTo>
                    <a:lnTo>
                      <a:pt x="283" y="531"/>
                    </a:lnTo>
                    <a:lnTo>
                      <a:pt x="310" y="520"/>
                    </a:lnTo>
                    <a:lnTo>
                      <a:pt x="337" y="510"/>
                    </a:lnTo>
                    <a:lnTo>
                      <a:pt x="373" y="503"/>
                    </a:lnTo>
                    <a:lnTo>
                      <a:pt x="413" y="496"/>
                    </a:lnTo>
                    <a:lnTo>
                      <a:pt x="454" y="493"/>
                    </a:lnTo>
                    <a:lnTo>
                      <a:pt x="492" y="490"/>
                    </a:lnTo>
                    <a:lnTo>
                      <a:pt x="528" y="489"/>
                    </a:lnTo>
                    <a:lnTo>
                      <a:pt x="556" y="489"/>
                    </a:lnTo>
                    <a:lnTo>
                      <a:pt x="575" y="489"/>
                    </a:lnTo>
                    <a:lnTo>
                      <a:pt x="582" y="489"/>
                    </a:lnTo>
                    <a:lnTo>
                      <a:pt x="588" y="485"/>
                    </a:lnTo>
                    <a:lnTo>
                      <a:pt x="602" y="475"/>
                    </a:lnTo>
                    <a:lnTo>
                      <a:pt x="625" y="461"/>
                    </a:lnTo>
                    <a:lnTo>
                      <a:pt x="656" y="445"/>
                    </a:lnTo>
                    <a:lnTo>
                      <a:pt x="692" y="427"/>
                    </a:lnTo>
                    <a:lnTo>
                      <a:pt x="732" y="409"/>
                    </a:lnTo>
                    <a:lnTo>
                      <a:pt x="775" y="392"/>
                    </a:lnTo>
                    <a:lnTo>
                      <a:pt x="818" y="380"/>
                    </a:lnTo>
                    <a:lnTo>
                      <a:pt x="859" y="370"/>
                    </a:lnTo>
                    <a:lnTo>
                      <a:pt x="895" y="365"/>
                    </a:lnTo>
                    <a:lnTo>
                      <a:pt x="926" y="363"/>
                    </a:lnTo>
                    <a:lnTo>
                      <a:pt x="949" y="363"/>
                    </a:lnTo>
                    <a:lnTo>
                      <a:pt x="969" y="365"/>
                    </a:lnTo>
                    <a:lnTo>
                      <a:pt x="982" y="367"/>
                    </a:lnTo>
                    <a:lnTo>
                      <a:pt x="991" y="370"/>
                    </a:lnTo>
                    <a:lnTo>
                      <a:pt x="994" y="370"/>
                    </a:lnTo>
                    <a:lnTo>
                      <a:pt x="783" y="12"/>
                    </a:lnTo>
                    <a:lnTo>
                      <a:pt x="780" y="11"/>
                    </a:lnTo>
                    <a:lnTo>
                      <a:pt x="771" y="8"/>
                    </a:lnTo>
                    <a:lnTo>
                      <a:pt x="755" y="4"/>
                    </a:lnTo>
                    <a:lnTo>
                      <a:pt x="733" y="1"/>
                    </a:lnTo>
                    <a:lnTo>
                      <a:pt x="707" y="0"/>
                    </a:lnTo>
                    <a:lnTo>
                      <a:pt x="676" y="0"/>
                    </a:lnTo>
                    <a:lnTo>
                      <a:pt x="640" y="4"/>
                    </a:lnTo>
                    <a:lnTo>
                      <a:pt x="599" y="12"/>
                    </a:lnTo>
                    <a:lnTo>
                      <a:pt x="559" y="26"/>
                    </a:lnTo>
                    <a:lnTo>
                      <a:pt x="523" y="41"/>
                    </a:lnTo>
                    <a:lnTo>
                      <a:pt x="492" y="59"/>
                    </a:lnTo>
                    <a:lnTo>
                      <a:pt x="467" y="76"/>
                    </a:lnTo>
                    <a:lnTo>
                      <a:pt x="447" y="92"/>
                    </a:lnTo>
                    <a:lnTo>
                      <a:pt x="433" y="105"/>
                    </a:lnTo>
                    <a:lnTo>
                      <a:pt x="423" y="114"/>
                    </a:lnTo>
                    <a:lnTo>
                      <a:pt x="420" y="117"/>
                    </a:lnTo>
                    <a:lnTo>
                      <a:pt x="412" y="117"/>
                    </a:lnTo>
                    <a:lnTo>
                      <a:pt x="393" y="116"/>
                    </a:lnTo>
                    <a:lnTo>
                      <a:pt x="364" y="114"/>
                    </a:lnTo>
                    <a:lnTo>
                      <a:pt x="328" y="113"/>
                    </a:lnTo>
                    <a:lnTo>
                      <a:pt x="290" y="113"/>
                    </a:lnTo>
                    <a:lnTo>
                      <a:pt x="254" y="116"/>
                    </a:lnTo>
                    <a:lnTo>
                      <a:pt x="222" y="120"/>
                    </a:lnTo>
                    <a:lnTo>
                      <a:pt x="197" y="125"/>
                    </a:lnTo>
                    <a:lnTo>
                      <a:pt x="174" y="136"/>
                    </a:lnTo>
                    <a:lnTo>
                      <a:pt x="143" y="149"/>
                    </a:lnTo>
                    <a:lnTo>
                      <a:pt x="112" y="163"/>
                    </a:lnTo>
                    <a:lnTo>
                      <a:pt x="78" y="178"/>
                    </a:lnTo>
                    <a:lnTo>
                      <a:pt x="48" y="192"/>
                    </a:lnTo>
                    <a:lnTo>
                      <a:pt x="23" y="203"/>
                    </a:lnTo>
                    <a:lnTo>
                      <a:pt x="6" y="210"/>
                    </a:lnTo>
                    <a:lnTo>
                      <a:pt x="0" y="214"/>
                    </a:lnTo>
                    <a:lnTo>
                      <a:pt x="179" y="585"/>
                    </a:lnTo>
                  </a:path>
                </a:pathLst>
              </a:custGeom>
              <a:solidFill>
                <a:srgbClr val="9BE69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195" name="Freeform 227"/>
              <p:cNvSpPr>
                <a:spLocks/>
              </p:cNvSpPr>
              <p:nvPr/>
            </p:nvSpPr>
            <p:spPr bwMode="auto">
              <a:xfrm>
                <a:off x="2398" y="2956"/>
                <a:ext cx="925" cy="559"/>
              </a:xfrm>
              <a:custGeom>
                <a:avLst/>
                <a:gdLst/>
                <a:ahLst/>
                <a:cxnLst>
                  <a:cxn ang="0">
                    <a:pos x="157" y="556"/>
                  </a:cxn>
                  <a:cxn ang="0">
                    <a:pos x="195" y="541"/>
                  </a:cxn>
                  <a:cxn ang="0">
                    <a:pos x="253" y="520"/>
                  </a:cxn>
                  <a:cxn ang="0">
                    <a:pos x="318" y="501"/>
                  </a:cxn>
                  <a:cxn ang="0">
                    <a:pos x="382" y="490"/>
                  </a:cxn>
                  <a:cxn ang="0">
                    <a:pos x="455" y="493"/>
                  </a:cxn>
                  <a:cxn ang="0">
                    <a:pos x="523" y="502"/>
                  </a:cxn>
                  <a:cxn ang="0">
                    <a:pos x="565" y="512"/>
                  </a:cxn>
                  <a:cxn ang="0">
                    <a:pos x="576" y="508"/>
                  </a:cxn>
                  <a:cxn ang="0">
                    <a:pos x="608" y="479"/>
                  </a:cxn>
                  <a:cxn ang="0">
                    <a:pos x="662" y="437"/>
                  </a:cxn>
                  <a:cxn ang="0">
                    <a:pos x="725" y="399"/>
                  </a:cxn>
                  <a:cxn ang="0">
                    <a:pos x="793" y="377"/>
                  </a:cxn>
                  <a:cxn ang="0">
                    <a:pos x="853" y="363"/>
                  </a:cxn>
                  <a:cxn ang="0">
                    <a:pos x="896" y="356"/>
                  </a:cxn>
                  <a:cxn ang="0">
                    <a:pos x="919" y="353"/>
                  </a:cxn>
                  <a:cxn ang="0">
                    <a:pos x="713" y="4"/>
                  </a:cxn>
                  <a:cxn ang="0">
                    <a:pos x="705" y="2"/>
                  </a:cxn>
                  <a:cxn ang="0">
                    <a:pos x="680" y="0"/>
                  </a:cxn>
                  <a:cxn ang="0">
                    <a:pos x="631" y="4"/>
                  </a:cxn>
                  <a:cxn ang="0">
                    <a:pos x="559" y="22"/>
                  </a:cxn>
                  <a:cxn ang="0">
                    <a:pos x="489" y="56"/>
                  </a:cxn>
                  <a:cxn ang="0">
                    <a:pos x="434" y="99"/>
                  </a:cxn>
                  <a:cxn ang="0">
                    <a:pos x="401" y="136"/>
                  </a:cxn>
                  <a:cxn ang="0">
                    <a:pos x="389" y="153"/>
                  </a:cxn>
                  <a:cxn ang="0">
                    <a:pos x="365" y="145"/>
                  </a:cxn>
                  <a:cxn ang="0">
                    <a:pos x="307" y="129"/>
                  </a:cxn>
                  <a:cxn ang="0">
                    <a:pos x="235" y="118"/>
                  </a:cxn>
                  <a:cxn ang="0">
                    <a:pos x="170" y="127"/>
                  </a:cxn>
                  <a:cxn ang="0">
                    <a:pos x="105" y="157"/>
                  </a:cxn>
                  <a:cxn ang="0">
                    <a:pos x="51" y="191"/>
                  </a:cxn>
                  <a:cxn ang="0">
                    <a:pos x="13" y="219"/>
                  </a:cxn>
                  <a:cxn ang="0">
                    <a:pos x="0" y="230"/>
                  </a:cxn>
                </a:cxnLst>
                <a:rect l="0" t="0" r="r" b="b"/>
                <a:pathLst>
                  <a:path w="925" h="559">
                    <a:moveTo>
                      <a:pt x="153" y="558"/>
                    </a:moveTo>
                    <a:lnTo>
                      <a:pt x="157" y="556"/>
                    </a:lnTo>
                    <a:lnTo>
                      <a:pt x="173" y="549"/>
                    </a:lnTo>
                    <a:lnTo>
                      <a:pt x="195" y="541"/>
                    </a:lnTo>
                    <a:lnTo>
                      <a:pt x="223" y="531"/>
                    </a:lnTo>
                    <a:lnTo>
                      <a:pt x="253" y="520"/>
                    </a:lnTo>
                    <a:lnTo>
                      <a:pt x="286" y="509"/>
                    </a:lnTo>
                    <a:lnTo>
                      <a:pt x="318" y="501"/>
                    </a:lnTo>
                    <a:lnTo>
                      <a:pt x="347" y="494"/>
                    </a:lnTo>
                    <a:lnTo>
                      <a:pt x="382" y="490"/>
                    </a:lnTo>
                    <a:lnTo>
                      <a:pt x="418" y="490"/>
                    </a:lnTo>
                    <a:lnTo>
                      <a:pt x="455" y="493"/>
                    </a:lnTo>
                    <a:lnTo>
                      <a:pt x="491" y="497"/>
                    </a:lnTo>
                    <a:lnTo>
                      <a:pt x="523" y="502"/>
                    </a:lnTo>
                    <a:lnTo>
                      <a:pt x="548" y="508"/>
                    </a:lnTo>
                    <a:lnTo>
                      <a:pt x="565" y="512"/>
                    </a:lnTo>
                    <a:lnTo>
                      <a:pt x="572" y="513"/>
                    </a:lnTo>
                    <a:lnTo>
                      <a:pt x="576" y="508"/>
                    </a:lnTo>
                    <a:lnTo>
                      <a:pt x="588" y="497"/>
                    </a:lnTo>
                    <a:lnTo>
                      <a:pt x="608" y="479"/>
                    </a:lnTo>
                    <a:lnTo>
                      <a:pt x="633" y="458"/>
                    </a:lnTo>
                    <a:lnTo>
                      <a:pt x="662" y="437"/>
                    </a:lnTo>
                    <a:lnTo>
                      <a:pt x="694" y="415"/>
                    </a:lnTo>
                    <a:lnTo>
                      <a:pt x="725" y="399"/>
                    </a:lnTo>
                    <a:lnTo>
                      <a:pt x="759" y="385"/>
                    </a:lnTo>
                    <a:lnTo>
                      <a:pt x="793" y="377"/>
                    </a:lnTo>
                    <a:lnTo>
                      <a:pt x="824" y="368"/>
                    </a:lnTo>
                    <a:lnTo>
                      <a:pt x="853" y="363"/>
                    </a:lnTo>
                    <a:lnTo>
                      <a:pt x="876" y="359"/>
                    </a:lnTo>
                    <a:lnTo>
                      <a:pt x="896" y="356"/>
                    </a:lnTo>
                    <a:lnTo>
                      <a:pt x="911" y="354"/>
                    </a:lnTo>
                    <a:lnTo>
                      <a:pt x="919" y="353"/>
                    </a:lnTo>
                    <a:lnTo>
                      <a:pt x="924" y="353"/>
                    </a:lnTo>
                    <a:lnTo>
                      <a:pt x="713" y="4"/>
                    </a:lnTo>
                    <a:lnTo>
                      <a:pt x="712" y="4"/>
                    </a:lnTo>
                    <a:lnTo>
                      <a:pt x="705" y="2"/>
                    </a:lnTo>
                    <a:lnTo>
                      <a:pt x="695" y="1"/>
                    </a:lnTo>
                    <a:lnTo>
                      <a:pt x="680" y="0"/>
                    </a:lnTo>
                    <a:lnTo>
                      <a:pt x="659" y="1"/>
                    </a:lnTo>
                    <a:lnTo>
                      <a:pt x="631" y="4"/>
                    </a:lnTo>
                    <a:lnTo>
                      <a:pt x="599" y="11"/>
                    </a:lnTo>
                    <a:lnTo>
                      <a:pt x="559" y="22"/>
                    </a:lnTo>
                    <a:lnTo>
                      <a:pt x="522" y="37"/>
                    </a:lnTo>
                    <a:lnTo>
                      <a:pt x="489" y="56"/>
                    </a:lnTo>
                    <a:lnTo>
                      <a:pt x="459" y="77"/>
                    </a:lnTo>
                    <a:lnTo>
                      <a:pt x="434" y="99"/>
                    </a:lnTo>
                    <a:lnTo>
                      <a:pt x="415" y="120"/>
                    </a:lnTo>
                    <a:lnTo>
                      <a:pt x="401" y="136"/>
                    </a:lnTo>
                    <a:lnTo>
                      <a:pt x="392" y="149"/>
                    </a:lnTo>
                    <a:lnTo>
                      <a:pt x="389" y="153"/>
                    </a:lnTo>
                    <a:lnTo>
                      <a:pt x="383" y="150"/>
                    </a:lnTo>
                    <a:lnTo>
                      <a:pt x="365" y="145"/>
                    </a:lnTo>
                    <a:lnTo>
                      <a:pt x="339" y="138"/>
                    </a:lnTo>
                    <a:lnTo>
                      <a:pt x="307" y="129"/>
                    </a:lnTo>
                    <a:lnTo>
                      <a:pt x="271" y="122"/>
                    </a:lnTo>
                    <a:lnTo>
                      <a:pt x="235" y="118"/>
                    </a:lnTo>
                    <a:lnTo>
                      <a:pt x="200" y="120"/>
                    </a:lnTo>
                    <a:lnTo>
                      <a:pt x="170" y="127"/>
                    </a:lnTo>
                    <a:lnTo>
                      <a:pt x="137" y="140"/>
                    </a:lnTo>
                    <a:lnTo>
                      <a:pt x="105" y="157"/>
                    </a:lnTo>
                    <a:lnTo>
                      <a:pt x="76" y="175"/>
                    </a:lnTo>
                    <a:lnTo>
                      <a:pt x="51" y="191"/>
                    </a:lnTo>
                    <a:lnTo>
                      <a:pt x="30" y="207"/>
                    </a:lnTo>
                    <a:lnTo>
                      <a:pt x="13" y="219"/>
                    </a:lnTo>
                    <a:lnTo>
                      <a:pt x="4" y="227"/>
                    </a:lnTo>
                    <a:lnTo>
                      <a:pt x="0" y="230"/>
                    </a:lnTo>
                    <a:lnTo>
                      <a:pt x="153" y="558"/>
                    </a:lnTo>
                  </a:path>
                </a:pathLst>
              </a:custGeom>
              <a:solidFill>
                <a:srgbClr val="E2F8E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196" name="Freeform 228"/>
              <p:cNvSpPr>
                <a:spLocks/>
              </p:cNvSpPr>
              <p:nvPr/>
            </p:nvSpPr>
            <p:spPr bwMode="auto">
              <a:xfrm>
                <a:off x="2777" y="3098"/>
                <a:ext cx="203" cy="374"/>
              </a:xfrm>
              <a:custGeom>
                <a:avLst/>
                <a:gdLst/>
                <a:ahLst/>
                <a:cxnLst>
                  <a:cxn ang="0">
                    <a:pos x="202" y="364"/>
                  </a:cxn>
                  <a:cxn ang="0">
                    <a:pos x="11" y="0"/>
                  </a:cxn>
                  <a:cxn ang="0">
                    <a:pos x="0" y="8"/>
                  </a:cxn>
                  <a:cxn ang="0">
                    <a:pos x="190" y="373"/>
                  </a:cxn>
                  <a:cxn ang="0">
                    <a:pos x="202" y="364"/>
                  </a:cxn>
                </a:cxnLst>
                <a:rect l="0" t="0" r="r" b="b"/>
                <a:pathLst>
                  <a:path w="203" h="374">
                    <a:moveTo>
                      <a:pt x="202" y="364"/>
                    </a:moveTo>
                    <a:lnTo>
                      <a:pt x="11" y="0"/>
                    </a:lnTo>
                    <a:lnTo>
                      <a:pt x="0" y="8"/>
                    </a:lnTo>
                    <a:lnTo>
                      <a:pt x="190" y="373"/>
                    </a:lnTo>
                    <a:lnTo>
                      <a:pt x="202" y="36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197" name="Freeform 229"/>
              <p:cNvSpPr>
                <a:spLocks/>
              </p:cNvSpPr>
              <p:nvPr/>
            </p:nvSpPr>
            <p:spPr bwMode="auto">
              <a:xfrm>
                <a:off x="2452" y="3117"/>
                <a:ext cx="124" cy="79"/>
              </a:xfrm>
              <a:custGeom>
                <a:avLst/>
                <a:gdLst/>
                <a:ahLst/>
                <a:cxnLst>
                  <a:cxn ang="0">
                    <a:pos x="123" y="10"/>
                  </a:cxn>
                  <a:cxn ang="0">
                    <a:pos x="117" y="0"/>
                  </a:cxn>
                  <a:cxn ang="0">
                    <a:pos x="0" y="67"/>
                  </a:cxn>
                  <a:cxn ang="0">
                    <a:pos x="5" y="78"/>
                  </a:cxn>
                  <a:cxn ang="0">
                    <a:pos x="123" y="10"/>
                  </a:cxn>
                </a:cxnLst>
                <a:rect l="0" t="0" r="r" b="b"/>
                <a:pathLst>
                  <a:path w="124" h="79">
                    <a:moveTo>
                      <a:pt x="123" y="10"/>
                    </a:moveTo>
                    <a:lnTo>
                      <a:pt x="117" y="0"/>
                    </a:lnTo>
                    <a:lnTo>
                      <a:pt x="0" y="67"/>
                    </a:lnTo>
                    <a:lnTo>
                      <a:pt x="5" y="78"/>
                    </a:lnTo>
                    <a:lnTo>
                      <a:pt x="123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198" name="Freeform 230"/>
              <p:cNvSpPr>
                <a:spLocks/>
              </p:cNvSpPr>
              <p:nvPr/>
            </p:nvSpPr>
            <p:spPr bwMode="auto">
              <a:xfrm>
                <a:off x="2464" y="3144"/>
                <a:ext cx="126" cy="82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8"/>
                  </a:cxn>
                  <a:cxn ang="0">
                    <a:pos x="5" y="81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2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8"/>
                    </a:lnTo>
                    <a:lnTo>
                      <a:pt x="5" y="81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199" name="Freeform 231"/>
              <p:cNvSpPr>
                <a:spLocks/>
              </p:cNvSpPr>
              <p:nvPr/>
            </p:nvSpPr>
            <p:spPr bwMode="auto">
              <a:xfrm>
                <a:off x="2479" y="3171"/>
                <a:ext cx="126" cy="81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7"/>
                  </a:cxn>
                  <a:cxn ang="0">
                    <a:pos x="5" y="80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1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7"/>
                    </a:lnTo>
                    <a:lnTo>
                      <a:pt x="5" y="80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00" name="Freeform 232"/>
              <p:cNvSpPr>
                <a:spLocks/>
              </p:cNvSpPr>
              <p:nvPr/>
            </p:nvSpPr>
            <p:spPr bwMode="auto">
              <a:xfrm>
                <a:off x="2495" y="3200"/>
                <a:ext cx="127" cy="80"/>
              </a:xfrm>
              <a:custGeom>
                <a:avLst/>
                <a:gdLst/>
                <a:ahLst/>
                <a:cxnLst>
                  <a:cxn ang="0">
                    <a:pos x="126" y="11"/>
                  </a:cxn>
                  <a:cxn ang="0">
                    <a:pos x="120" y="0"/>
                  </a:cxn>
                  <a:cxn ang="0">
                    <a:pos x="0" y="67"/>
                  </a:cxn>
                  <a:cxn ang="0">
                    <a:pos x="5" y="79"/>
                  </a:cxn>
                  <a:cxn ang="0">
                    <a:pos x="126" y="11"/>
                  </a:cxn>
                </a:cxnLst>
                <a:rect l="0" t="0" r="r" b="b"/>
                <a:pathLst>
                  <a:path w="127" h="80">
                    <a:moveTo>
                      <a:pt x="126" y="11"/>
                    </a:moveTo>
                    <a:lnTo>
                      <a:pt x="120" y="0"/>
                    </a:lnTo>
                    <a:lnTo>
                      <a:pt x="0" y="67"/>
                    </a:lnTo>
                    <a:lnTo>
                      <a:pt x="5" y="79"/>
                    </a:lnTo>
                    <a:lnTo>
                      <a:pt x="126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01" name="Freeform 233"/>
              <p:cNvSpPr>
                <a:spLocks/>
              </p:cNvSpPr>
              <p:nvPr/>
            </p:nvSpPr>
            <p:spPr bwMode="auto">
              <a:xfrm>
                <a:off x="2509" y="3228"/>
                <a:ext cx="124" cy="81"/>
              </a:xfrm>
              <a:custGeom>
                <a:avLst/>
                <a:gdLst/>
                <a:ahLst/>
                <a:cxnLst>
                  <a:cxn ang="0">
                    <a:pos x="123" y="12"/>
                  </a:cxn>
                  <a:cxn ang="0">
                    <a:pos x="117" y="0"/>
                  </a:cxn>
                  <a:cxn ang="0">
                    <a:pos x="0" y="67"/>
                  </a:cxn>
                  <a:cxn ang="0">
                    <a:pos x="5" y="80"/>
                  </a:cxn>
                  <a:cxn ang="0">
                    <a:pos x="123" y="12"/>
                  </a:cxn>
                </a:cxnLst>
                <a:rect l="0" t="0" r="r" b="b"/>
                <a:pathLst>
                  <a:path w="124" h="81">
                    <a:moveTo>
                      <a:pt x="123" y="12"/>
                    </a:moveTo>
                    <a:lnTo>
                      <a:pt x="117" y="0"/>
                    </a:lnTo>
                    <a:lnTo>
                      <a:pt x="0" y="67"/>
                    </a:lnTo>
                    <a:lnTo>
                      <a:pt x="5" y="80"/>
                    </a:lnTo>
                    <a:lnTo>
                      <a:pt x="123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02" name="Freeform 234"/>
              <p:cNvSpPr>
                <a:spLocks/>
              </p:cNvSpPr>
              <p:nvPr/>
            </p:nvSpPr>
            <p:spPr bwMode="auto">
              <a:xfrm>
                <a:off x="2524" y="3253"/>
                <a:ext cx="124" cy="82"/>
              </a:xfrm>
              <a:custGeom>
                <a:avLst/>
                <a:gdLst/>
                <a:ahLst/>
                <a:cxnLst>
                  <a:cxn ang="0">
                    <a:pos x="123" y="12"/>
                  </a:cxn>
                  <a:cxn ang="0">
                    <a:pos x="117" y="0"/>
                  </a:cxn>
                  <a:cxn ang="0">
                    <a:pos x="0" y="68"/>
                  </a:cxn>
                  <a:cxn ang="0">
                    <a:pos x="5" y="81"/>
                  </a:cxn>
                  <a:cxn ang="0">
                    <a:pos x="123" y="12"/>
                  </a:cxn>
                </a:cxnLst>
                <a:rect l="0" t="0" r="r" b="b"/>
                <a:pathLst>
                  <a:path w="124" h="82">
                    <a:moveTo>
                      <a:pt x="123" y="12"/>
                    </a:moveTo>
                    <a:lnTo>
                      <a:pt x="117" y="0"/>
                    </a:lnTo>
                    <a:lnTo>
                      <a:pt x="0" y="68"/>
                    </a:lnTo>
                    <a:lnTo>
                      <a:pt x="5" y="81"/>
                    </a:lnTo>
                    <a:lnTo>
                      <a:pt x="123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03" name="Freeform 235"/>
              <p:cNvSpPr>
                <a:spLocks/>
              </p:cNvSpPr>
              <p:nvPr/>
            </p:nvSpPr>
            <p:spPr bwMode="auto">
              <a:xfrm>
                <a:off x="2621" y="3102"/>
                <a:ext cx="133" cy="25"/>
              </a:xfrm>
              <a:custGeom>
                <a:avLst/>
                <a:gdLst/>
                <a:ahLst/>
                <a:cxnLst>
                  <a:cxn ang="0">
                    <a:pos x="132" y="24"/>
                  </a:cxn>
                  <a:cxn ang="0">
                    <a:pos x="126" y="12"/>
                  </a:cxn>
                  <a:cxn ang="0">
                    <a:pos x="0" y="0"/>
                  </a:cxn>
                  <a:cxn ang="0">
                    <a:pos x="5" y="10"/>
                  </a:cxn>
                  <a:cxn ang="0">
                    <a:pos x="132" y="24"/>
                  </a:cxn>
                </a:cxnLst>
                <a:rect l="0" t="0" r="r" b="b"/>
                <a:pathLst>
                  <a:path w="133" h="25">
                    <a:moveTo>
                      <a:pt x="132" y="24"/>
                    </a:moveTo>
                    <a:lnTo>
                      <a:pt x="126" y="12"/>
                    </a:lnTo>
                    <a:lnTo>
                      <a:pt x="0" y="0"/>
                    </a:lnTo>
                    <a:lnTo>
                      <a:pt x="5" y="10"/>
                    </a:lnTo>
                    <a:lnTo>
                      <a:pt x="132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04" name="Freeform 236"/>
              <p:cNvSpPr>
                <a:spLocks/>
              </p:cNvSpPr>
              <p:nvPr/>
            </p:nvSpPr>
            <p:spPr bwMode="auto">
              <a:xfrm>
                <a:off x="2635" y="3129"/>
                <a:ext cx="131" cy="27"/>
              </a:xfrm>
              <a:custGeom>
                <a:avLst/>
                <a:gdLst/>
                <a:ahLst/>
                <a:cxnLst>
                  <a:cxn ang="0">
                    <a:pos x="130" y="26"/>
                  </a:cxn>
                  <a:cxn ang="0">
                    <a:pos x="124" y="14"/>
                  </a:cxn>
                  <a:cxn ang="0">
                    <a:pos x="0" y="0"/>
                  </a:cxn>
                  <a:cxn ang="0">
                    <a:pos x="5" y="13"/>
                  </a:cxn>
                  <a:cxn ang="0">
                    <a:pos x="130" y="26"/>
                  </a:cxn>
                </a:cxnLst>
                <a:rect l="0" t="0" r="r" b="b"/>
                <a:pathLst>
                  <a:path w="131" h="27">
                    <a:moveTo>
                      <a:pt x="130" y="26"/>
                    </a:moveTo>
                    <a:lnTo>
                      <a:pt x="124" y="14"/>
                    </a:lnTo>
                    <a:lnTo>
                      <a:pt x="0" y="0"/>
                    </a:lnTo>
                    <a:lnTo>
                      <a:pt x="5" y="13"/>
                    </a:lnTo>
                    <a:lnTo>
                      <a:pt x="130" y="26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05" name="Freeform 237"/>
              <p:cNvSpPr>
                <a:spLocks/>
              </p:cNvSpPr>
              <p:nvPr/>
            </p:nvSpPr>
            <p:spPr bwMode="auto">
              <a:xfrm>
                <a:off x="2649" y="3156"/>
                <a:ext cx="133" cy="25"/>
              </a:xfrm>
              <a:custGeom>
                <a:avLst/>
                <a:gdLst/>
                <a:ahLst/>
                <a:cxnLst>
                  <a:cxn ang="0">
                    <a:pos x="132" y="24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2" y="24"/>
                  </a:cxn>
                </a:cxnLst>
                <a:rect l="0" t="0" r="r" b="b"/>
                <a:pathLst>
                  <a:path w="133" h="25">
                    <a:moveTo>
                      <a:pt x="132" y="24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2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06" name="Freeform 238"/>
              <p:cNvSpPr>
                <a:spLocks/>
              </p:cNvSpPr>
              <p:nvPr/>
            </p:nvSpPr>
            <p:spPr bwMode="auto">
              <a:xfrm>
                <a:off x="2664" y="3185"/>
                <a:ext cx="133" cy="26"/>
              </a:xfrm>
              <a:custGeom>
                <a:avLst/>
                <a:gdLst/>
                <a:ahLst/>
                <a:cxnLst>
                  <a:cxn ang="0">
                    <a:pos x="132" y="25"/>
                  </a:cxn>
                  <a:cxn ang="0">
                    <a:pos x="126" y="12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132" y="25"/>
                  </a:cxn>
                </a:cxnLst>
                <a:rect l="0" t="0" r="r" b="b"/>
                <a:pathLst>
                  <a:path w="133" h="26">
                    <a:moveTo>
                      <a:pt x="132" y="25"/>
                    </a:moveTo>
                    <a:lnTo>
                      <a:pt x="126" y="12"/>
                    </a:lnTo>
                    <a:lnTo>
                      <a:pt x="0" y="0"/>
                    </a:lnTo>
                    <a:lnTo>
                      <a:pt x="5" y="11"/>
                    </a:lnTo>
                    <a:lnTo>
                      <a:pt x="132" y="25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07" name="Freeform 239"/>
              <p:cNvSpPr>
                <a:spLocks/>
              </p:cNvSpPr>
              <p:nvPr/>
            </p:nvSpPr>
            <p:spPr bwMode="auto">
              <a:xfrm>
                <a:off x="2676" y="3213"/>
                <a:ext cx="134" cy="25"/>
              </a:xfrm>
              <a:custGeom>
                <a:avLst/>
                <a:gdLst/>
                <a:ahLst/>
                <a:cxnLst>
                  <a:cxn ang="0">
                    <a:pos x="133" y="24"/>
                  </a:cxn>
                  <a:cxn ang="0">
                    <a:pos x="127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3" y="24"/>
                  </a:cxn>
                </a:cxnLst>
                <a:rect l="0" t="0" r="r" b="b"/>
                <a:pathLst>
                  <a:path w="134" h="25">
                    <a:moveTo>
                      <a:pt x="133" y="24"/>
                    </a:moveTo>
                    <a:lnTo>
                      <a:pt x="127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3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08" name="Freeform 240"/>
              <p:cNvSpPr>
                <a:spLocks/>
              </p:cNvSpPr>
              <p:nvPr/>
            </p:nvSpPr>
            <p:spPr bwMode="auto">
              <a:xfrm>
                <a:off x="2693" y="3239"/>
                <a:ext cx="133" cy="26"/>
              </a:xfrm>
              <a:custGeom>
                <a:avLst/>
                <a:gdLst/>
                <a:ahLst/>
                <a:cxnLst>
                  <a:cxn ang="0">
                    <a:pos x="132" y="25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2" y="25"/>
                  </a:cxn>
                </a:cxnLst>
                <a:rect l="0" t="0" r="r" b="b"/>
                <a:pathLst>
                  <a:path w="133" h="26">
                    <a:moveTo>
                      <a:pt x="132" y="25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2" y="25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09" name="Freeform 241"/>
              <p:cNvSpPr>
                <a:spLocks/>
              </p:cNvSpPr>
              <p:nvPr/>
            </p:nvSpPr>
            <p:spPr bwMode="auto">
              <a:xfrm>
                <a:off x="2711" y="3267"/>
                <a:ext cx="133" cy="27"/>
              </a:xfrm>
              <a:custGeom>
                <a:avLst/>
                <a:gdLst/>
                <a:ahLst/>
                <a:cxnLst>
                  <a:cxn ang="0">
                    <a:pos x="132" y="26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132" y="26"/>
                  </a:cxn>
                </a:cxnLst>
                <a:rect l="0" t="0" r="r" b="b"/>
                <a:pathLst>
                  <a:path w="133" h="27">
                    <a:moveTo>
                      <a:pt x="132" y="26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1"/>
                    </a:lnTo>
                    <a:lnTo>
                      <a:pt x="132" y="26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10" name="Freeform 242"/>
              <p:cNvSpPr>
                <a:spLocks/>
              </p:cNvSpPr>
              <p:nvPr/>
            </p:nvSpPr>
            <p:spPr bwMode="auto">
              <a:xfrm>
                <a:off x="2723" y="3295"/>
                <a:ext cx="133" cy="25"/>
              </a:xfrm>
              <a:custGeom>
                <a:avLst/>
                <a:gdLst/>
                <a:ahLst/>
                <a:cxnLst>
                  <a:cxn ang="0">
                    <a:pos x="132" y="24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2" y="24"/>
                  </a:cxn>
                </a:cxnLst>
                <a:rect l="0" t="0" r="r" b="b"/>
                <a:pathLst>
                  <a:path w="133" h="25">
                    <a:moveTo>
                      <a:pt x="132" y="24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2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11" name="Freeform 243"/>
              <p:cNvSpPr>
                <a:spLocks/>
              </p:cNvSpPr>
              <p:nvPr/>
            </p:nvSpPr>
            <p:spPr bwMode="auto">
              <a:xfrm>
                <a:off x="2738" y="3321"/>
                <a:ext cx="135" cy="27"/>
              </a:xfrm>
              <a:custGeom>
                <a:avLst/>
                <a:gdLst/>
                <a:ahLst/>
                <a:cxnLst>
                  <a:cxn ang="0">
                    <a:pos x="134" y="26"/>
                  </a:cxn>
                  <a:cxn ang="0">
                    <a:pos x="128" y="14"/>
                  </a:cxn>
                  <a:cxn ang="0">
                    <a:pos x="0" y="0"/>
                  </a:cxn>
                  <a:cxn ang="0">
                    <a:pos x="5" y="13"/>
                  </a:cxn>
                  <a:cxn ang="0">
                    <a:pos x="134" y="26"/>
                  </a:cxn>
                </a:cxnLst>
                <a:rect l="0" t="0" r="r" b="b"/>
                <a:pathLst>
                  <a:path w="135" h="27">
                    <a:moveTo>
                      <a:pt x="134" y="26"/>
                    </a:moveTo>
                    <a:lnTo>
                      <a:pt x="128" y="14"/>
                    </a:lnTo>
                    <a:lnTo>
                      <a:pt x="0" y="0"/>
                    </a:lnTo>
                    <a:lnTo>
                      <a:pt x="5" y="13"/>
                    </a:lnTo>
                    <a:lnTo>
                      <a:pt x="134" y="26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12" name="Freeform 244"/>
              <p:cNvSpPr>
                <a:spLocks/>
              </p:cNvSpPr>
              <p:nvPr/>
            </p:nvSpPr>
            <p:spPr bwMode="auto">
              <a:xfrm>
                <a:off x="2763" y="3372"/>
                <a:ext cx="134" cy="25"/>
              </a:xfrm>
              <a:custGeom>
                <a:avLst/>
                <a:gdLst/>
                <a:ahLst/>
                <a:cxnLst>
                  <a:cxn ang="0">
                    <a:pos x="133" y="24"/>
                  </a:cxn>
                  <a:cxn ang="0">
                    <a:pos x="127" y="12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133" y="24"/>
                  </a:cxn>
                </a:cxnLst>
                <a:rect l="0" t="0" r="r" b="b"/>
                <a:pathLst>
                  <a:path w="134" h="25">
                    <a:moveTo>
                      <a:pt x="133" y="24"/>
                    </a:moveTo>
                    <a:lnTo>
                      <a:pt x="127" y="12"/>
                    </a:lnTo>
                    <a:lnTo>
                      <a:pt x="0" y="0"/>
                    </a:lnTo>
                    <a:lnTo>
                      <a:pt x="5" y="11"/>
                    </a:lnTo>
                    <a:lnTo>
                      <a:pt x="133" y="24"/>
                    </a:lnTo>
                  </a:path>
                </a:pathLst>
              </a:custGeom>
              <a:solidFill>
                <a:srgbClr val="22862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13" name="Freeform 245"/>
              <p:cNvSpPr>
                <a:spLocks/>
              </p:cNvSpPr>
              <p:nvPr/>
            </p:nvSpPr>
            <p:spPr bwMode="auto">
              <a:xfrm>
                <a:off x="2534" y="3283"/>
                <a:ext cx="124" cy="79"/>
              </a:xfrm>
              <a:custGeom>
                <a:avLst/>
                <a:gdLst/>
                <a:ahLst/>
                <a:cxnLst>
                  <a:cxn ang="0">
                    <a:pos x="123" y="10"/>
                  </a:cxn>
                  <a:cxn ang="0">
                    <a:pos x="117" y="0"/>
                  </a:cxn>
                  <a:cxn ang="0">
                    <a:pos x="0" y="67"/>
                  </a:cxn>
                  <a:cxn ang="0">
                    <a:pos x="5" y="78"/>
                  </a:cxn>
                  <a:cxn ang="0">
                    <a:pos x="123" y="10"/>
                  </a:cxn>
                </a:cxnLst>
                <a:rect l="0" t="0" r="r" b="b"/>
                <a:pathLst>
                  <a:path w="124" h="79">
                    <a:moveTo>
                      <a:pt x="123" y="10"/>
                    </a:moveTo>
                    <a:lnTo>
                      <a:pt x="117" y="0"/>
                    </a:lnTo>
                    <a:lnTo>
                      <a:pt x="0" y="67"/>
                    </a:lnTo>
                    <a:lnTo>
                      <a:pt x="5" y="78"/>
                    </a:lnTo>
                    <a:lnTo>
                      <a:pt x="123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14" name="Freeform 246"/>
              <p:cNvSpPr>
                <a:spLocks/>
              </p:cNvSpPr>
              <p:nvPr/>
            </p:nvSpPr>
            <p:spPr bwMode="auto">
              <a:xfrm>
                <a:off x="2548" y="3311"/>
                <a:ext cx="126" cy="80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6"/>
                  </a:cxn>
                  <a:cxn ang="0">
                    <a:pos x="5" y="79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0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6"/>
                    </a:lnTo>
                    <a:lnTo>
                      <a:pt x="5" y="79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15" name="Freeform 247"/>
              <p:cNvSpPr>
                <a:spLocks/>
              </p:cNvSpPr>
              <p:nvPr/>
            </p:nvSpPr>
            <p:spPr bwMode="auto">
              <a:xfrm>
                <a:off x="2563" y="3336"/>
                <a:ext cx="126" cy="82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8"/>
                  </a:cxn>
                  <a:cxn ang="0">
                    <a:pos x="5" y="81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2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8"/>
                    </a:lnTo>
                    <a:lnTo>
                      <a:pt x="5" y="81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16" name="Freeform 248"/>
              <p:cNvSpPr>
                <a:spLocks/>
              </p:cNvSpPr>
              <p:nvPr/>
            </p:nvSpPr>
            <p:spPr bwMode="auto">
              <a:xfrm>
                <a:off x="2828" y="3018"/>
                <a:ext cx="115" cy="102"/>
              </a:xfrm>
              <a:custGeom>
                <a:avLst/>
                <a:gdLst/>
                <a:ahLst/>
                <a:cxnLst>
                  <a:cxn ang="0">
                    <a:pos x="114" y="11"/>
                  </a:cxn>
                  <a:cxn ang="0">
                    <a:pos x="107" y="0"/>
                  </a:cxn>
                  <a:cxn ang="0">
                    <a:pos x="0" y="88"/>
                  </a:cxn>
                  <a:cxn ang="0">
                    <a:pos x="5" y="101"/>
                  </a:cxn>
                  <a:cxn ang="0">
                    <a:pos x="114" y="11"/>
                  </a:cxn>
                </a:cxnLst>
                <a:rect l="0" t="0" r="r" b="b"/>
                <a:pathLst>
                  <a:path w="115" h="102">
                    <a:moveTo>
                      <a:pt x="114" y="11"/>
                    </a:moveTo>
                    <a:lnTo>
                      <a:pt x="107" y="0"/>
                    </a:lnTo>
                    <a:lnTo>
                      <a:pt x="0" y="88"/>
                    </a:lnTo>
                    <a:lnTo>
                      <a:pt x="5" y="101"/>
                    </a:lnTo>
                    <a:lnTo>
                      <a:pt x="114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17" name="Freeform 249"/>
              <p:cNvSpPr>
                <a:spLocks/>
              </p:cNvSpPr>
              <p:nvPr/>
            </p:nvSpPr>
            <p:spPr bwMode="auto">
              <a:xfrm>
                <a:off x="2842" y="3046"/>
                <a:ext cx="113" cy="100"/>
              </a:xfrm>
              <a:custGeom>
                <a:avLst/>
                <a:gdLst/>
                <a:ahLst/>
                <a:cxnLst>
                  <a:cxn ang="0">
                    <a:pos x="112" y="12"/>
                  </a:cxn>
                  <a:cxn ang="0">
                    <a:pos x="106" y="0"/>
                  </a:cxn>
                  <a:cxn ang="0">
                    <a:pos x="0" y="88"/>
                  </a:cxn>
                  <a:cxn ang="0">
                    <a:pos x="5" y="99"/>
                  </a:cxn>
                  <a:cxn ang="0">
                    <a:pos x="112" y="12"/>
                  </a:cxn>
                </a:cxnLst>
                <a:rect l="0" t="0" r="r" b="b"/>
                <a:pathLst>
                  <a:path w="113" h="100">
                    <a:moveTo>
                      <a:pt x="112" y="12"/>
                    </a:moveTo>
                    <a:lnTo>
                      <a:pt x="106" y="0"/>
                    </a:lnTo>
                    <a:lnTo>
                      <a:pt x="0" y="88"/>
                    </a:lnTo>
                    <a:lnTo>
                      <a:pt x="5" y="99"/>
                    </a:lnTo>
                    <a:lnTo>
                      <a:pt x="11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18" name="Freeform 250"/>
              <p:cNvSpPr>
                <a:spLocks/>
              </p:cNvSpPr>
              <p:nvPr/>
            </p:nvSpPr>
            <p:spPr bwMode="auto">
              <a:xfrm>
                <a:off x="2857" y="3072"/>
                <a:ext cx="113" cy="102"/>
              </a:xfrm>
              <a:custGeom>
                <a:avLst/>
                <a:gdLst/>
                <a:ahLst/>
                <a:cxnLst>
                  <a:cxn ang="0">
                    <a:pos x="112" y="12"/>
                  </a:cxn>
                  <a:cxn ang="0">
                    <a:pos x="106" y="0"/>
                  </a:cxn>
                  <a:cxn ang="0">
                    <a:pos x="0" y="89"/>
                  </a:cxn>
                  <a:cxn ang="0">
                    <a:pos x="5" y="101"/>
                  </a:cxn>
                  <a:cxn ang="0">
                    <a:pos x="112" y="12"/>
                  </a:cxn>
                </a:cxnLst>
                <a:rect l="0" t="0" r="r" b="b"/>
                <a:pathLst>
                  <a:path w="113" h="102">
                    <a:moveTo>
                      <a:pt x="112" y="12"/>
                    </a:moveTo>
                    <a:lnTo>
                      <a:pt x="106" y="0"/>
                    </a:lnTo>
                    <a:lnTo>
                      <a:pt x="0" y="89"/>
                    </a:lnTo>
                    <a:lnTo>
                      <a:pt x="5" y="101"/>
                    </a:lnTo>
                    <a:lnTo>
                      <a:pt x="11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19" name="Freeform 251"/>
              <p:cNvSpPr>
                <a:spLocks/>
              </p:cNvSpPr>
              <p:nvPr/>
            </p:nvSpPr>
            <p:spPr bwMode="auto">
              <a:xfrm>
                <a:off x="2875" y="3099"/>
                <a:ext cx="115" cy="100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108" y="0"/>
                  </a:cxn>
                  <a:cxn ang="0">
                    <a:pos x="0" y="86"/>
                  </a:cxn>
                  <a:cxn ang="0">
                    <a:pos x="5" y="99"/>
                  </a:cxn>
                  <a:cxn ang="0">
                    <a:pos x="114" y="12"/>
                  </a:cxn>
                </a:cxnLst>
                <a:rect l="0" t="0" r="r" b="b"/>
                <a:pathLst>
                  <a:path w="115" h="100">
                    <a:moveTo>
                      <a:pt x="114" y="12"/>
                    </a:moveTo>
                    <a:lnTo>
                      <a:pt x="108" y="0"/>
                    </a:lnTo>
                    <a:lnTo>
                      <a:pt x="0" y="86"/>
                    </a:lnTo>
                    <a:lnTo>
                      <a:pt x="5" y="99"/>
                    </a:lnTo>
                    <a:lnTo>
                      <a:pt x="114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20" name="Freeform 252"/>
              <p:cNvSpPr>
                <a:spLocks/>
              </p:cNvSpPr>
              <p:nvPr/>
            </p:nvSpPr>
            <p:spPr bwMode="auto">
              <a:xfrm>
                <a:off x="2890" y="3128"/>
                <a:ext cx="113" cy="101"/>
              </a:xfrm>
              <a:custGeom>
                <a:avLst/>
                <a:gdLst/>
                <a:ahLst/>
                <a:cxnLst>
                  <a:cxn ang="0">
                    <a:pos x="112" y="11"/>
                  </a:cxn>
                  <a:cxn ang="0">
                    <a:pos x="106" y="0"/>
                  </a:cxn>
                  <a:cxn ang="0">
                    <a:pos x="0" y="87"/>
                  </a:cxn>
                  <a:cxn ang="0">
                    <a:pos x="5" y="100"/>
                  </a:cxn>
                  <a:cxn ang="0">
                    <a:pos x="112" y="11"/>
                  </a:cxn>
                </a:cxnLst>
                <a:rect l="0" t="0" r="r" b="b"/>
                <a:pathLst>
                  <a:path w="113" h="101">
                    <a:moveTo>
                      <a:pt x="112" y="11"/>
                    </a:moveTo>
                    <a:lnTo>
                      <a:pt x="106" y="0"/>
                    </a:lnTo>
                    <a:lnTo>
                      <a:pt x="0" y="87"/>
                    </a:lnTo>
                    <a:lnTo>
                      <a:pt x="5" y="100"/>
                    </a:lnTo>
                    <a:lnTo>
                      <a:pt x="112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21" name="Freeform 253"/>
              <p:cNvSpPr>
                <a:spLocks/>
              </p:cNvSpPr>
              <p:nvPr/>
            </p:nvSpPr>
            <p:spPr bwMode="auto">
              <a:xfrm>
                <a:off x="2905" y="3155"/>
                <a:ext cx="113" cy="98"/>
              </a:xfrm>
              <a:custGeom>
                <a:avLst/>
                <a:gdLst/>
                <a:ahLst/>
                <a:cxnLst>
                  <a:cxn ang="0">
                    <a:pos x="112" y="10"/>
                  </a:cxn>
                  <a:cxn ang="0">
                    <a:pos x="106" y="0"/>
                  </a:cxn>
                  <a:cxn ang="0">
                    <a:pos x="0" y="86"/>
                  </a:cxn>
                  <a:cxn ang="0">
                    <a:pos x="5" y="97"/>
                  </a:cxn>
                  <a:cxn ang="0">
                    <a:pos x="112" y="10"/>
                  </a:cxn>
                </a:cxnLst>
                <a:rect l="0" t="0" r="r" b="b"/>
                <a:pathLst>
                  <a:path w="113" h="98">
                    <a:moveTo>
                      <a:pt x="112" y="10"/>
                    </a:moveTo>
                    <a:lnTo>
                      <a:pt x="106" y="0"/>
                    </a:lnTo>
                    <a:lnTo>
                      <a:pt x="0" y="86"/>
                    </a:lnTo>
                    <a:lnTo>
                      <a:pt x="5" y="97"/>
                    </a:lnTo>
                    <a:lnTo>
                      <a:pt x="112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22" name="Freeform 254"/>
              <p:cNvSpPr>
                <a:spLocks/>
              </p:cNvSpPr>
              <p:nvPr/>
            </p:nvSpPr>
            <p:spPr bwMode="auto">
              <a:xfrm>
                <a:off x="2923" y="3182"/>
                <a:ext cx="113" cy="101"/>
              </a:xfrm>
              <a:custGeom>
                <a:avLst/>
                <a:gdLst/>
                <a:ahLst/>
                <a:cxnLst>
                  <a:cxn ang="0">
                    <a:pos x="112" y="12"/>
                  </a:cxn>
                  <a:cxn ang="0">
                    <a:pos x="105" y="0"/>
                  </a:cxn>
                  <a:cxn ang="0">
                    <a:pos x="0" y="87"/>
                  </a:cxn>
                  <a:cxn ang="0">
                    <a:pos x="5" y="100"/>
                  </a:cxn>
                  <a:cxn ang="0">
                    <a:pos x="112" y="12"/>
                  </a:cxn>
                </a:cxnLst>
                <a:rect l="0" t="0" r="r" b="b"/>
                <a:pathLst>
                  <a:path w="113" h="101">
                    <a:moveTo>
                      <a:pt x="112" y="12"/>
                    </a:moveTo>
                    <a:lnTo>
                      <a:pt x="105" y="0"/>
                    </a:lnTo>
                    <a:lnTo>
                      <a:pt x="0" y="87"/>
                    </a:lnTo>
                    <a:lnTo>
                      <a:pt x="5" y="100"/>
                    </a:lnTo>
                    <a:lnTo>
                      <a:pt x="11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23" name="Freeform 255"/>
              <p:cNvSpPr>
                <a:spLocks/>
              </p:cNvSpPr>
              <p:nvPr/>
            </p:nvSpPr>
            <p:spPr bwMode="auto">
              <a:xfrm>
                <a:off x="2934" y="3212"/>
                <a:ext cx="115" cy="98"/>
              </a:xfrm>
              <a:custGeom>
                <a:avLst/>
                <a:gdLst/>
                <a:ahLst/>
                <a:cxnLst>
                  <a:cxn ang="0">
                    <a:pos x="114" y="10"/>
                  </a:cxn>
                  <a:cxn ang="0">
                    <a:pos x="108" y="0"/>
                  </a:cxn>
                  <a:cxn ang="0">
                    <a:pos x="0" y="86"/>
                  </a:cxn>
                  <a:cxn ang="0">
                    <a:pos x="5" y="97"/>
                  </a:cxn>
                  <a:cxn ang="0">
                    <a:pos x="114" y="10"/>
                  </a:cxn>
                </a:cxnLst>
                <a:rect l="0" t="0" r="r" b="b"/>
                <a:pathLst>
                  <a:path w="115" h="98">
                    <a:moveTo>
                      <a:pt x="114" y="10"/>
                    </a:moveTo>
                    <a:lnTo>
                      <a:pt x="108" y="0"/>
                    </a:lnTo>
                    <a:lnTo>
                      <a:pt x="0" y="86"/>
                    </a:lnTo>
                    <a:lnTo>
                      <a:pt x="5" y="97"/>
                    </a:lnTo>
                    <a:lnTo>
                      <a:pt x="114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24" name="Freeform 256"/>
              <p:cNvSpPr>
                <a:spLocks/>
              </p:cNvSpPr>
              <p:nvPr/>
            </p:nvSpPr>
            <p:spPr bwMode="auto">
              <a:xfrm>
                <a:off x="2949" y="3237"/>
                <a:ext cx="115" cy="100"/>
              </a:xfrm>
              <a:custGeom>
                <a:avLst/>
                <a:gdLst/>
                <a:ahLst/>
                <a:cxnLst>
                  <a:cxn ang="0">
                    <a:pos x="114" y="11"/>
                  </a:cxn>
                  <a:cxn ang="0">
                    <a:pos x="108" y="0"/>
                  </a:cxn>
                  <a:cxn ang="0">
                    <a:pos x="0" y="87"/>
                  </a:cxn>
                  <a:cxn ang="0">
                    <a:pos x="6" y="99"/>
                  </a:cxn>
                  <a:cxn ang="0">
                    <a:pos x="114" y="11"/>
                  </a:cxn>
                </a:cxnLst>
                <a:rect l="0" t="0" r="r" b="b"/>
                <a:pathLst>
                  <a:path w="115" h="100">
                    <a:moveTo>
                      <a:pt x="114" y="11"/>
                    </a:moveTo>
                    <a:lnTo>
                      <a:pt x="108" y="0"/>
                    </a:lnTo>
                    <a:lnTo>
                      <a:pt x="0" y="87"/>
                    </a:lnTo>
                    <a:lnTo>
                      <a:pt x="6" y="99"/>
                    </a:lnTo>
                    <a:lnTo>
                      <a:pt x="114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25" name="Freeform 257"/>
              <p:cNvSpPr>
                <a:spLocks/>
              </p:cNvSpPr>
              <p:nvPr/>
            </p:nvSpPr>
            <p:spPr bwMode="auto">
              <a:xfrm>
                <a:off x="2972" y="2970"/>
                <a:ext cx="132" cy="40"/>
              </a:xfrm>
              <a:custGeom>
                <a:avLst/>
                <a:gdLst/>
                <a:ahLst/>
                <a:cxnLst>
                  <a:cxn ang="0">
                    <a:pos x="131" y="12"/>
                  </a:cxn>
                  <a:cxn ang="0">
                    <a:pos x="125" y="0"/>
                  </a:cxn>
                  <a:cxn ang="0">
                    <a:pos x="0" y="26"/>
                  </a:cxn>
                  <a:cxn ang="0">
                    <a:pos x="5" y="39"/>
                  </a:cxn>
                  <a:cxn ang="0">
                    <a:pos x="131" y="12"/>
                  </a:cxn>
                </a:cxnLst>
                <a:rect l="0" t="0" r="r" b="b"/>
                <a:pathLst>
                  <a:path w="132" h="40">
                    <a:moveTo>
                      <a:pt x="131" y="12"/>
                    </a:moveTo>
                    <a:lnTo>
                      <a:pt x="125" y="0"/>
                    </a:lnTo>
                    <a:lnTo>
                      <a:pt x="0" y="26"/>
                    </a:lnTo>
                    <a:lnTo>
                      <a:pt x="5" y="39"/>
                    </a:lnTo>
                    <a:lnTo>
                      <a:pt x="131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26" name="Freeform 258"/>
              <p:cNvSpPr>
                <a:spLocks/>
              </p:cNvSpPr>
              <p:nvPr/>
            </p:nvSpPr>
            <p:spPr bwMode="auto">
              <a:xfrm>
                <a:off x="2986" y="3000"/>
                <a:ext cx="131" cy="37"/>
              </a:xfrm>
              <a:custGeom>
                <a:avLst/>
                <a:gdLst/>
                <a:ahLst/>
                <a:cxnLst>
                  <a:cxn ang="0">
                    <a:pos x="130" y="10"/>
                  </a:cxn>
                  <a:cxn ang="0">
                    <a:pos x="124" y="0"/>
                  </a:cxn>
                  <a:cxn ang="0">
                    <a:pos x="0" y="25"/>
                  </a:cxn>
                  <a:cxn ang="0">
                    <a:pos x="5" y="36"/>
                  </a:cxn>
                  <a:cxn ang="0">
                    <a:pos x="130" y="10"/>
                  </a:cxn>
                </a:cxnLst>
                <a:rect l="0" t="0" r="r" b="b"/>
                <a:pathLst>
                  <a:path w="131" h="37">
                    <a:moveTo>
                      <a:pt x="130" y="10"/>
                    </a:moveTo>
                    <a:lnTo>
                      <a:pt x="124" y="0"/>
                    </a:lnTo>
                    <a:lnTo>
                      <a:pt x="0" y="25"/>
                    </a:lnTo>
                    <a:lnTo>
                      <a:pt x="5" y="36"/>
                    </a:lnTo>
                    <a:lnTo>
                      <a:pt x="130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27" name="Freeform 259"/>
              <p:cNvSpPr>
                <a:spLocks/>
              </p:cNvSpPr>
              <p:nvPr/>
            </p:nvSpPr>
            <p:spPr bwMode="auto">
              <a:xfrm>
                <a:off x="3001" y="3026"/>
                <a:ext cx="131" cy="38"/>
              </a:xfrm>
              <a:custGeom>
                <a:avLst/>
                <a:gdLst/>
                <a:ahLst/>
                <a:cxnLst>
                  <a:cxn ang="0">
                    <a:pos x="130" y="10"/>
                  </a:cxn>
                  <a:cxn ang="0">
                    <a:pos x="124" y="0"/>
                  </a:cxn>
                  <a:cxn ang="0">
                    <a:pos x="0" y="26"/>
                  </a:cxn>
                  <a:cxn ang="0">
                    <a:pos x="5" y="37"/>
                  </a:cxn>
                  <a:cxn ang="0">
                    <a:pos x="130" y="10"/>
                  </a:cxn>
                </a:cxnLst>
                <a:rect l="0" t="0" r="r" b="b"/>
                <a:pathLst>
                  <a:path w="131" h="38">
                    <a:moveTo>
                      <a:pt x="130" y="10"/>
                    </a:moveTo>
                    <a:lnTo>
                      <a:pt x="124" y="0"/>
                    </a:lnTo>
                    <a:lnTo>
                      <a:pt x="0" y="26"/>
                    </a:lnTo>
                    <a:lnTo>
                      <a:pt x="5" y="37"/>
                    </a:lnTo>
                    <a:lnTo>
                      <a:pt x="130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28" name="Freeform 260"/>
              <p:cNvSpPr>
                <a:spLocks/>
              </p:cNvSpPr>
              <p:nvPr/>
            </p:nvSpPr>
            <p:spPr bwMode="auto">
              <a:xfrm>
                <a:off x="3020" y="3052"/>
                <a:ext cx="132" cy="37"/>
              </a:xfrm>
              <a:custGeom>
                <a:avLst/>
                <a:gdLst/>
                <a:ahLst/>
                <a:cxnLst>
                  <a:cxn ang="0">
                    <a:pos x="131" y="10"/>
                  </a:cxn>
                  <a:cxn ang="0">
                    <a:pos x="125" y="0"/>
                  </a:cxn>
                  <a:cxn ang="0">
                    <a:pos x="0" y="25"/>
                  </a:cxn>
                  <a:cxn ang="0">
                    <a:pos x="5" y="36"/>
                  </a:cxn>
                  <a:cxn ang="0">
                    <a:pos x="131" y="10"/>
                  </a:cxn>
                </a:cxnLst>
                <a:rect l="0" t="0" r="r" b="b"/>
                <a:pathLst>
                  <a:path w="132" h="37">
                    <a:moveTo>
                      <a:pt x="131" y="10"/>
                    </a:moveTo>
                    <a:lnTo>
                      <a:pt x="125" y="0"/>
                    </a:lnTo>
                    <a:lnTo>
                      <a:pt x="0" y="25"/>
                    </a:lnTo>
                    <a:lnTo>
                      <a:pt x="5" y="36"/>
                    </a:lnTo>
                    <a:lnTo>
                      <a:pt x="131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29" name="Freeform 261"/>
              <p:cNvSpPr>
                <a:spLocks/>
              </p:cNvSpPr>
              <p:nvPr/>
            </p:nvSpPr>
            <p:spPr bwMode="auto">
              <a:xfrm>
                <a:off x="3032" y="3079"/>
                <a:ext cx="133" cy="40"/>
              </a:xfrm>
              <a:custGeom>
                <a:avLst/>
                <a:gdLst/>
                <a:ahLst/>
                <a:cxnLst>
                  <a:cxn ang="0">
                    <a:pos x="132" y="12"/>
                  </a:cxn>
                  <a:cxn ang="0">
                    <a:pos x="125" y="0"/>
                  </a:cxn>
                  <a:cxn ang="0">
                    <a:pos x="0" y="26"/>
                  </a:cxn>
                  <a:cxn ang="0">
                    <a:pos x="5" y="39"/>
                  </a:cxn>
                  <a:cxn ang="0">
                    <a:pos x="132" y="12"/>
                  </a:cxn>
                </a:cxnLst>
                <a:rect l="0" t="0" r="r" b="b"/>
                <a:pathLst>
                  <a:path w="133" h="40">
                    <a:moveTo>
                      <a:pt x="132" y="12"/>
                    </a:moveTo>
                    <a:lnTo>
                      <a:pt x="125" y="0"/>
                    </a:lnTo>
                    <a:lnTo>
                      <a:pt x="0" y="26"/>
                    </a:lnTo>
                    <a:lnTo>
                      <a:pt x="5" y="39"/>
                    </a:lnTo>
                    <a:lnTo>
                      <a:pt x="13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30" name="Freeform 262"/>
              <p:cNvSpPr>
                <a:spLocks/>
              </p:cNvSpPr>
              <p:nvPr/>
            </p:nvSpPr>
            <p:spPr bwMode="auto">
              <a:xfrm>
                <a:off x="3049" y="3107"/>
                <a:ext cx="131" cy="38"/>
              </a:xfrm>
              <a:custGeom>
                <a:avLst/>
                <a:gdLst/>
                <a:ahLst/>
                <a:cxnLst>
                  <a:cxn ang="0">
                    <a:pos x="130" y="11"/>
                  </a:cxn>
                  <a:cxn ang="0">
                    <a:pos x="124" y="0"/>
                  </a:cxn>
                  <a:cxn ang="0">
                    <a:pos x="0" y="25"/>
                  </a:cxn>
                  <a:cxn ang="0">
                    <a:pos x="6" y="37"/>
                  </a:cxn>
                  <a:cxn ang="0">
                    <a:pos x="130" y="11"/>
                  </a:cxn>
                </a:cxnLst>
                <a:rect l="0" t="0" r="r" b="b"/>
                <a:pathLst>
                  <a:path w="131" h="38">
                    <a:moveTo>
                      <a:pt x="130" y="11"/>
                    </a:moveTo>
                    <a:lnTo>
                      <a:pt x="124" y="0"/>
                    </a:lnTo>
                    <a:lnTo>
                      <a:pt x="0" y="25"/>
                    </a:lnTo>
                    <a:lnTo>
                      <a:pt x="6" y="37"/>
                    </a:lnTo>
                    <a:lnTo>
                      <a:pt x="130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31" name="Freeform 263"/>
              <p:cNvSpPr>
                <a:spLocks/>
              </p:cNvSpPr>
              <p:nvPr/>
            </p:nvSpPr>
            <p:spPr bwMode="auto">
              <a:xfrm>
                <a:off x="3066" y="3135"/>
                <a:ext cx="130" cy="39"/>
              </a:xfrm>
              <a:custGeom>
                <a:avLst/>
                <a:gdLst/>
                <a:ahLst/>
                <a:cxnLst>
                  <a:cxn ang="0">
                    <a:pos x="129" y="11"/>
                  </a:cxn>
                  <a:cxn ang="0">
                    <a:pos x="123" y="0"/>
                  </a:cxn>
                  <a:cxn ang="0">
                    <a:pos x="0" y="26"/>
                  </a:cxn>
                  <a:cxn ang="0">
                    <a:pos x="5" y="38"/>
                  </a:cxn>
                  <a:cxn ang="0">
                    <a:pos x="129" y="11"/>
                  </a:cxn>
                </a:cxnLst>
                <a:rect l="0" t="0" r="r" b="b"/>
                <a:pathLst>
                  <a:path w="130" h="39">
                    <a:moveTo>
                      <a:pt x="129" y="11"/>
                    </a:moveTo>
                    <a:lnTo>
                      <a:pt x="123" y="0"/>
                    </a:lnTo>
                    <a:lnTo>
                      <a:pt x="0" y="26"/>
                    </a:lnTo>
                    <a:lnTo>
                      <a:pt x="5" y="38"/>
                    </a:lnTo>
                    <a:lnTo>
                      <a:pt x="129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32" name="Freeform 264"/>
              <p:cNvSpPr>
                <a:spLocks/>
              </p:cNvSpPr>
              <p:nvPr/>
            </p:nvSpPr>
            <p:spPr bwMode="auto">
              <a:xfrm>
                <a:off x="3084" y="3165"/>
                <a:ext cx="130" cy="31"/>
              </a:xfrm>
              <a:custGeom>
                <a:avLst/>
                <a:gdLst/>
                <a:ahLst/>
                <a:cxnLst>
                  <a:cxn ang="0">
                    <a:pos x="129" y="10"/>
                  </a:cxn>
                  <a:cxn ang="0">
                    <a:pos x="123" y="0"/>
                  </a:cxn>
                  <a:cxn ang="0">
                    <a:pos x="0" y="19"/>
                  </a:cxn>
                  <a:cxn ang="0">
                    <a:pos x="5" y="30"/>
                  </a:cxn>
                  <a:cxn ang="0">
                    <a:pos x="129" y="10"/>
                  </a:cxn>
                </a:cxnLst>
                <a:rect l="0" t="0" r="r" b="b"/>
                <a:pathLst>
                  <a:path w="130" h="31">
                    <a:moveTo>
                      <a:pt x="129" y="10"/>
                    </a:moveTo>
                    <a:lnTo>
                      <a:pt x="123" y="0"/>
                    </a:lnTo>
                    <a:lnTo>
                      <a:pt x="0" y="19"/>
                    </a:lnTo>
                    <a:lnTo>
                      <a:pt x="5" y="30"/>
                    </a:lnTo>
                    <a:lnTo>
                      <a:pt x="129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33" name="Freeform 265"/>
              <p:cNvSpPr>
                <a:spLocks/>
              </p:cNvSpPr>
              <p:nvPr/>
            </p:nvSpPr>
            <p:spPr bwMode="auto">
              <a:xfrm>
                <a:off x="3100" y="3194"/>
                <a:ext cx="131" cy="32"/>
              </a:xfrm>
              <a:custGeom>
                <a:avLst/>
                <a:gdLst/>
                <a:ahLst/>
                <a:cxnLst>
                  <a:cxn ang="0">
                    <a:pos x="130" y="12"/>
                  </a:cxn>
                  <a:cxn ang="0">
                    <a:pos x="124" y="0"/>
                  </a:cxn>
                  <a:cxn ang="0">
                    <a:pos x="0" y="18"/>
                  </a:cxn>
                  <a:cxn ang="0">
                    <a:pos x="5" y="31"/>
                  </a:cxn>
                  <a:cxn ang="0">
                    <a:pos x="130" y="12"/>
                  </a:cxn>
                </a:cxnLst>
                <a:rect l="0" t="0" r="r" b="b"/>
                <a:pathLst>
                  <a:path w="131" h="32">
                    <a:moveTo>
                      <a:pt x="130" y="12"/>
                    </a:moveTo>
                    <a:lnTo>
                      <a:pt x="124" y="0"/>
                    </a:lnTo>
                    <a:lnTo>
                      <a:pt x="0" y="18"/>
                    </a:lnTo>
                    <a:lnTo>
                      <a:pt x="5" y="31"/>
                    </a:lnTo>
                    <a:lnTo>
                      <a:pt x="130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34" name="Freeform 266"/>
              <p:cNvSpPr>
                <a:spLocks/>
              </p:cNvSpPr>
              <p:nvPr/>
            </p:nvSpPr>
            <p:spPr bwMode="auto">
              <a:xfrm>
                <a:off x="3131" y="3249"/>
                <a:ext cx="133" cy="34"/>
              </a:xfrm>
              <a:custGeom>
                <a:avLst/>
                <a:gdLst/>
                <a:ahLst/>
                <a:cxnLst>
                  <a:cxn ang="0">
                    <a:pos x="132" y="12"/>
                  </a:cxn>
                  <a:cxn ang="0">
                    <a:pos x="125" y="0"/>
                  </a:cxn>
                  <a:cxn ang="0">
                    <a:pos x="0" y="20"/>
                  </a:cxn>
                  <a:cxn ang="0">
                    <a:pos x="5" y="33"/>
                  </a:cxn>
                  <a:cxn ang="0">
                    <a:pos x="132" y="12"/>
                  </a:cxn>
                </a:cxnLst>
                <a:rect l="0" t="0" r="r" b="b"/>
                <a:pathLst>
                  <a:path w="133" h="34">
                    <a:moveTo>
                      <a:pt x="132" y="12"/>
                    </a:moveTo>
                    <a:lnTo>
                      <a:pt x="125" y="0"/>
                    </a:lnTo>
                    <a:lnTo>
                      <a:pt x="0" y="20"/>
                    </a:lnTo>
                    <a:lnTo>
                      <a:pt x="5" y="33"/>
                    </a:lnTo>
                    <a:lnTo>
                      <a:pt x="132" y="12"/>
                    </a:lnTo>
                  </a:path>
                </a:pathLst>
              </a:custGeom>
              <a:solidFill>
                <a:srgbClr val="22862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grpSp>
        <p:nvGrpSpPr>
          <p:cNvPr id="212235" name="Group 267"/>
          <p:cNvGrpSpPr>
            <a:grpSpLocks/>
          </p:cNvGrpSpPr>
          <p:nvPr/>
        </p:nvGrpSpPr>
        <p:grpSpPr bwMode="auto">
          <a:xfrm>
            <a:off x="3024188" y="4989513"/>
            <a:ext cx="990600" cy="989012"/>
            <a:chOff x="869" y="783"/>
            <a:chExt cx="1030" cy="1055"/>
          </a:xfrm>
        </p:grpSpPr>
        <p:sp>
          <p:nvSpPr>
            <p:cNvPr id="212236" name="Oval 268"/>
            <p:cNvSpPr>
              <a:spLocks noChangeArrowheads="1"/>
            </p:cNvSpPr>
            <p:nvPr/>
          </p:nvSpPr>
          <p:spPr bwMode="auto">
            <a:xfrm>
              <a:off x="929" y="877"/>
              <a:ext cx="970" cy="961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37" name="Freeform 269"/>
            <p:cNvSpPr>
              <a:spLocks/>
            </p:cNvSpPr>
            <p:nvPr/>
          </p:nvSpPr>
          <p:spPr bwMode="auto">
            <a:xfrm>
              <a:off x="1464" y="1353"/>
              <a:ext cx="28" cy="30"/>
            </a:xfrm>
            <a:custGeom>
              <a:avLst/>
              <a:gdLst/>
              <a:ahLst/>
              <a:cxnLst>
                <a:cxn ang="0">
                  <a:pos x="27" y="21"/>
                </a:cxn>
                <a:cxn ang="0">
                  <a:pos x="21" y="0"/>
                </a:cxn>
                <a:cxn ang="0">
                  <a:pos x="0" y="7"/>
                </a:cxn>
                <a:cxn ang="0">
                  <a:pos x="3" y="29"/>
                </a:cxn>
                <a:cxn ang="0">
                  <a:pos x="27" y="21"/>
                </a:cxn>
              </a:cxnLst>
              <a:rect l="0" t="0" r="r" b="b"/>
              <a:pathLst>
                <a:path w="28" h="30">
                  <a:moveTo>
                    <a:pt x="27" y="21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29"/>
                  </a:lnTo>
                  <a:lnTo>
                    <a:pt x="27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38" name="Freeform 270"/>
            <p:cNvSpPr>
              <a:spLocks/>
            </p:cNvSpPr>
            <p:nvPr/>
          </p:nvSpPr>
          <p:spPr bwMode="auto">
            <a:xfrm>
              <a:off x="1468" y="1359"/>
              <a:ext cx="29" cy="28"/>
            </a:xfrm>
            <a:custGeom>
              <a:avLst/>
              <a:gdLst/>
              <a:ahLst/>
              <a:cxnLst>
                <a:cxn ang="0">
                  <a:pos x="28" y="18"/>
                </a:cxn>
                <a:cxn ang="0">
                  <a:pos x="23" y="0"/>
                </a:cxn>
                <a:cxn ang="0">
                  <a:pos x="0" y="6"/>
                </a:cxn>
                <a:cxn ang="0">
                  <a:pos x="4" y="27"/>
                </a:cxn>
                <a:cxn ang="0">
                  <a:pos x="28" y="18"/>
                </a:cxn>
              </a:cxnLst>
              <a:rect l="0" t="0" r="r" b="b"/>
              <a:pathLst>
                <a:path w="29" h="28">
                  <a:moveTo>
                    <a:pt x="28" y="18"/>
                  </a:moveTo>
                  <a:lnTo>
                    <a:pt x="23" y="0"/>
                  </a:lnTo>
                  <a:lnTo>
                    <a:pt x="0" y="6"/>
                  </a:lnTo>
                  <a:lnTo>
                    <a:pt x="4" y="27"/>
                  </a:lnTo>
                  <a:lnTo>
                    <a:pt x="28" y="18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39" name="Freeform 271"/>
            <p:cNvSpPr>
              <a:spLocks/>
            </p:cNvSpPr>
            <p:nvPr/>
          </p:nvSpPr>
          <p:spPr bwMode="auto">
            <a:xfrm>
              <a:off x="1011" y="1194"/>
              <a:ext cx="528" cy="562"/>
            </a:xfrm>
            <a:custGeom>
              <a:avLst/>
              <a:gdLst/>
              <a:ahLst/>
              <a:cxnLst>
                <a:cxn ang="0">
                  <a:pos x="4" y="533"/>
                </a:cxn>
                <a:cxn ang="0">
                  <a:pos x="2" y="526"/>
                </a:cxn>
                <a:cxn ang="0">
                  <a:pos x="1" y="505"/>
                </a:cxn>
                <a:cxn ang="0">
                  <a:pos x="0" y="475"/>
                </a:cxn>
                <a:cxn ang="0">
                  <a:pos x="0" y="436"/>
                </a:cxn>
                <a:cxn ang="0">
                  <a:pos x="4" y="396"/>
                </a:cxn>
                <a:cxn ang="0">
                  <a:pos x="12" y="355"/>
                </a:cxn>
                <a:cxn ang="0">
                  <a:pos x="26" y="315"/>
                </a:cxn>
                <a:cxn ang="0">
                  <a:pos x="47" y="281"/>
                </a:cxn>
                <a:cxn ang="0">
                  <a:pos x="71" y="258"/>
                </a:cxn>
                <a:cxn ang="0">
                  <a:pos x="96" y="243"/>
                </a:cxn>
                <a:cxn ang="0">
                  <a:pos x="120" y="234"/>
                </a:cxn>
                <a:cxn ang="0">
                  <a:pos x="143" y="229"/>
                </a:cxn>
                <a:cxn ang="0">
                  <a:pos x="167" y="222"/>
                </a:cxn>
                <a:cxn ang="0">
                  <a:pos x="192" y="212"/>
                </a:cxn>
                <a:cxn ang="0">
                  <a:pos x="215" y="193"/>
                </a:cxn>
                <a:cxn ang="0">
                  <a:pos x="239" y="164"/>
                </a:cxn>
                <a:cxn ang="0">
                  <a:pos x="260" y="129"/>
                </a:cxn>
                <a:cxn ang="0">
                  <a:pos x="275" y="98"/>
                </a:cxn>
                <a:cxn ang="0">
                  <a:pos x="286" y="70"/>
                </a:cxn>
                <a:cxn ang="0">
                  <a:pos x="293" y="45"/>
                </a:cxn>
                <a:cxn ang="0">
                  <a:pos x="297" y="27"/>
                </a:cxn>
                <a:cxn ang="0">
                  <a:pos x="300" y="12"/>
                </a:cxn>
                <a:cxn ang="0">
                  <a:pos x="300" y="4"/>
                </a:cxn>
                <a:cxn ang="0">
                  <a:pos x="300" y="0"/>
                </a:cxn>
                <a:cxn ang="0">
                  <a:pos x="527" y="30"/>
                </a:cxn>
                <a:cxn ang="0">
                  <a:pos x="525" y="38"/>
                </a:cxn>
                <a:cxn ang="0">
                  <a:pos x="520" y="60"/>
                </a:cxn>
                <a:cxn ang="0">
                  <a:pos x="511" y="92"/>
                </a:cxn>
                <a:cxn ang="0">
                  <a:pos x="500" y="129"/>
                </a:cxn>
                <a:cxn ang="0">
                  <a:pos x="486" y="169"/>
                </a:cxn>
                <a:cxn ang="0">
                  <a:pos x="471" y="207"/>
                </a:cxn>
                <a:cxn ang="0">
                  <a:pos x="452" y="239"/>
                </a:cxn>
                <a:cxn ang="0">
                  <a:pos x="431" y="259"/>
                </a:cxn>
                <a:cxn ang="0">
                  <a:pos x="406" y="272"/>
                </a:cxn>
                <a:cxn ang="0">
                  <a:pos x="377" y="281"/>
                </a:cxn>
                <a:cxn ang="0">
                  <a:pos x="347" y="288"/>
                </a:cxn>
                <a:cxn ang="0">
                  <a:pos x="315" y="295"/>
                </a:cxn>
                <a:cxn ang="0">
                  <a:pos x="284" y="305"/>
                </a:cxn>
                <a:cxn ang="0">
                  <a:pos x="258" y="319"/>
                </a:cxn>
                <a:cxn ang="0">
                  <a:pos x="236" y="338"/>
                </a:cxn>
                <a:cxn ang="0">
                  <a:pos x="222" y="366"/>
                </a:cxn>
                <a:cxn ang="0">
                  <a:pos x="214" y="397"/>
                </a:cxn>
                <a:cxn ang="0">
                  <a:pos x="210" y="432"/>
                </a:cxn>
                <a:cxn ang="0">
                  <a:pos x="208" y="464"/>
                </a:cxn>
                <a:cxn ang="0">
                  <a:pos x="208" y="494"/>
                </a:cxn>
                <a:cxn ang="0">
                  <a:pos x="210" y="520"/>
                </a:cxn>
                <a:cxn ang="0">
                  <a:pos x="213" y="541"/>
                </a:cxn>
                <a:cxn ang="0">
                  <a:pos x="214" y="555"/>
                </a:cxn>
                <a:cxn ang="0">
                  <a:pos x="215" y="561"/>
                </a:cxn>
                <a:cxn ang="0">
                  <a:pos x="4" y="533"/>
                </a:cxn>
              </a:cxnLst>
              <a:rect l="0" t="0" r="r" b="b"/>
              <a:pathLst>
                <a:path w="528" h="562">
                  <a:moveTo>
                    <a:pt x="4" y="533"/>
                  </a:moveTo>
                  <a:lnTo>
                    <a:pt x="2" y="526"/>
                  </a:lnTo>
                  <a:lnTo>
                    <a:pt x="1" y="505"/>
                  </a:lnTo>
                  <a:lnTo>
                    <a:pt x="0" y="475"/>
                  </a:lnTo>
                  <a:lnTo>
                    <a:pt x="0" y="436"/>
                  </a:lnTo>
                  <a:lnTo>
                    <a:pt x="4" y="396"/>
                  </a:lnTo>
                  <a:lnTo>
                    <a:pt x="12" y="355"/>
                  </a:lnTo>
                  <a:lnTo>
                    <a:pt x="26" y="315"/>
                  </a:lnTo>
                  <a:lnTo>
                    <a:pt x="47" y="281"/>
                  </a:lnTo>
                  <a:lnTo>
                    <a:pt x="71" y="258"/>
                  </a:lnTo>
                  <a:lnTo>
                    <a:pt x="96" y="243"/>
                  </a:lnTo>
                  <a:lnTo>
                    <a:pt x="120" y="234"/>
                  </a:lnTo>
                  <a:lnTo>
                    <a:pt x="143" y="229"/>
                  </a:lnTo>
                  <a:lnTo>
                    <a:pt x="167" y="222"/>
                  </a:lnTo>
                  <a:lnTo>
                    <a:pt x="192" y="212"/>
                  </a:lnTo>
                  <a:lnTo>
                    <a:pt x="215" y="193"/>
                  </a:lnTo>
                  <a:lnTo>
                    <a:pt x="239" y="164"/>
                  </a:lnTo>
                  <a:lnTo>
                    <a:pt x="260" y="129"/>
                  </a:lnTo>
                  <a:lnTo>
                    <a:pt x="275" y="98"/>
                  </a:lnTo>
                  <a:lnTo>
                    <a:pt x="286" y="70"/>
                  </a:lnTo>
                  <a:lnTo>
                    <a:pt x="293" y="45"/>
                  </a:lnTo>
                  <a:lnTo>
                    <a:pt x="297" y="27"/>
                  </a:lnTo>
                  <a:lnTo>
                    <a:pt x="300" y="12"/>
                  </a:lnTo>
                  <a:lnTo>
                    <a:pt x="300" y="4"/>
                  </a:lnTo>
                  <a:lnTo>
                    <a:pt x="300" y="0"/>
                  </a:lnTo>
                  <a:lnTo>
                    <a:pt x="527" y="30"/>
                  </a:lnTo>
                  <a:lnTo>
                    <a:pt x="525" y="38"/>
                  </a:lnTo>
                  <a:lnTo>
                    <a:pt x="520" y="60"/>
                  </a:lnTo>
                  <a:lnTo>
                    <a:pt x="511" y="92"/>
                  </a:lnTo>
                  <a:lnTo>
                    <a:pt x="500" y="129"/>
                  </a:lnTo>
                  <a:lnTo>
                    <a:pt x="486" y="169"/>
                  </a:lnTo>
                  <a:lnTo>
                    <a:pt x="471" y="207"/>
                  </a:lnTo>
                  <a:lnTo>
                    <a:pt x="452" y="239"/>
                  </a:lnTo>
                  <a:lnTo>
                    <a:pt x="431" y="259"/>
                  </a:lnTo>
                  <a:lnTo>
                    <a:pt x="406" y="272"/>
                  </a:lnTo>
                  <a:lnTo>
                    <a:pt x="377" y="281"/>
                  </a:lnTo>
                  <a:lnTo>
                    <a:pt x="347" y="288"/>
                  </a:lnTo>
                  <a:lnTo>
                    <a:pt x="315" y="295"/>
                  </a:lnTo>
                  <a:lnTo>
                    <a:pt x="284" y="305"/>
                  </a:lnTo>
                  <a:lnTo>
                    <a:pt x="258" y="319"/>
                  </a:lnTo>
                  <a:lnTo>
                    <a:pt x="236" y="338"/>
                  </a:lnTo>
                  <a:lnTo>
                    <a:pt x="222" y="366"/>
                  </a:lnTo>
                  <a:lnTo>
                    <a:pt x="214" y="397"/>
                  </a:lnTo>
                  <a:lnTo>
                    <a:pt x="210" y="432"/>
                  </a:lnTo>
                  <a:lnTo>
                    <a:pt x="208" y="464"/>
                  </a:lnTo>
                  <a:lnTo>
                    <a:pt x="208" y="494"/>
                  </a:lnTo>
                  <a:lnTo>
                    <a:pt x="210" y="520"/>
                  </a:lnTo>
                  <a:lnTo>
                    <a:pt x="213" y="541"/>
                  </a:lnTo>
                  <a:lnTo>
                    <a:pt x="214" y="555"/>
                  </a:lnTo>
                  <a:lnTo>
                    <a:pt x="215" y="561"/>
                  </a:lnTo>
                  <a:lnTo>
                    <a:pt x="4" y="533"/>
                  </a:lnTo>
                </a:path>
              </a:pathLst>
            </a:custGeom>
            <a:solidFill>
              <a:srgbClr val="5F5F5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40" name="Freeform 272"/>
            <p:cNvSpPr>
              <a:spLocks/>
            </p:cNvSpPr>
            <p:nvPr/>
          </p:nvSpPr>
          <p:spPr bwMode="auto">
            <a:xfrm>
              <a:off x="1000" y="1155"/>
              <a:ext cx="525" cy="561"/>
            </a:xfrm>
            <a:custGeom>
              <a:avLst/>
              <a:gdLst/>
              <a:ahLst/>
              <a:cxnLst>
                <a:cxn ang="0">
                  <a:pos x="2" y="532"/>
                </a:cxn>
                <a:cxn ang="0">
                  <a:pos x="2" y="525"/>
                </a:cxn>
                <a:cxn ang="0">
                  <a:pos x="1" y="504"/>
                </a:cxn>
                <a:cxn ang="0">
                  <a:pos x="0" y="474"/>
                </a:cxn>
                <a:cxn ang="0">
                  <a:pos x="0" y="436"/>
                </a:cxn>
                <a:cxn ang="0">
                  <a:pos x="4" y="395"/>
                </a:cxn>
                <a:cxn ang="0">
                  <a:pos x="11" y="353"/>
                </a:cxn>
                <a:cxn ang="0">
                  <a:pos x="24" y="313"/>
                </a:cxn>
                <a:cxn ang="0">
                  <a:pos x="46" y="280"/>
                </a:cxn>
                <a:cxn ang="0">
                  <a:pos x="71" y="257"/>
                </a:cxn>
                <a:cxn ang="0">
                  <a:pos x="95" y="241"/>
                </a:cxn>
                <a:cxn ang="0">
                  <a:pos x="119" y="233"/>
                </a:cxn>
                <a:cxn ang="0">
                  <a:pos x="143" y="228"/>
                </a:cxn>
                <a:cxn ang="0">
                  <a:pos x="166" y="222"/>
                </a:cxn>
                <a:cxn ang="0">
                  <a:pos x="190" y="211"/>
                </a:cxn>
                <a:cxn ang="0">
                  <a:pos x="213" y="192"/>
                </a:cxn>
                <a:cxn ang="0">
                  <a:pos x="238" y="163"/>
                </a:cxn>
                <a:cxn ang="0">
                  <a:pos x="259" y="128"/>
                </a:cxn>
                <a:cxn ang="0">
                  <a:pos x="274" y="96"/>
                </a:cxn>
                <a:cxn ang="0">
                  <a:pos x="285" y="69"/>
                </a:cxn>
                <a:cxn ang="0">
                  <a:pos x="292" y="45"/>
                </a:cxn>
                <a:cxn ang="0">
                  <a:pos x="296" y="26"/>
                </a:cxn>
                <a:cxn ang="0">
                  <a:pos x="297" y="11"/>
                </a:cxn>
                <a:cxn ang="0">
                  <a:pos x="297" y="2"/>
                </a:cxn>
                <a:cxn ang="0">
                  <a:pos x="297" y="0"/>
                </a:cxn>
                <a:cxn ang="0">
                  <a:pos x="524" y="29"/>
                </a:cxn>
                <a:cxn ang="0">
                  <a:pos x="522" y="37"/>
                </a:cxn>
                <a:cxn ang="0">
                  <a:pos x="517" y="59"/>
                </a:cxn>
                <a:cxn ang="0">
                  <a:pos x="510" y="91"/>
                </a:cxn>
                <a:cxn ang="0">
                  <a:pos x="499" y="128"/>
                </a:cxn>
                <a:cxn ang="0">
                  <a:pos x="485" y="168"/>
                </a:cxn>
                <a:cxn ang="0">
                  <a:pos x="468" y="206"/>
                </a:cxn>
                <a:cxn ang="0">
                  <a:pos x="450" y="237"/>
                </a:cxn>
                <a:cxn ang="0">
                  <a:pos x="430" y="258"/>
                </a:cxn>
                <a:cxn ang="0">
                  <a:pos x="405" y="272"/>
                </a:cxn>
                <a:cxn ang="0">
                  <a:pos x="376" y="280"/>
                </a:cxn>
                <a:cxn ang="0">
                  <a:pos x="344" y="287"/>
                </a:cxn>
                <a:cxn ang="0">
                  <a:pos x="313" y="295"/>
                </a:cxn>
                <a:cxn ang="0">
                  <a:pos x="282" y="304"/>
                </a:cxn>
                <a:cxn ang="0">
                  <a:pos x="256" y="318"/>
                </a:cxn>
                <a:cxn ang="0">
                  <a:pos x="235" y="337"/>
                </a:cxn>
                <a:cxn ang="0">
                  <a:pos x="222" y="365"/>
                </a:cxn>
                <a:cxn ang="0">
                  <a:pos x="213" y="398"/>
                </a:cxn>
                <a:cxn ang="0">
                  <a:pos x="209" y="431"/>
                </a:cxn>
                <a:cxn ang="0">
                  <a:pos x="208" y="463"/>
                </a:cxn>
                <a:cxn ang="0">
                  <a:pos x="208" y="493"/>
                </a:cxn>
                <a:cxn ang="0">
                  <a:pos x="209" y="521"/>
                </a:cxn>
                <a:cxn ang="0">
                  <a:pos x="210" y="542"/>
                </a:cxn>
                <a:cxn ang="0">
                  <a:pos x="213" y="554"/>
                </a:cxn>
                <a:cxn ang="0">
                  <a:pos x="213" y="560"/>
                </a:cxn>
                <a:cxn ang="0">
                  <a:pos x="2" y="532"/>
                </a:cxn>
              </a:cxnLst>
              <a:rect l="0" t="0" r="r" b="b"/>
              <a:pathLst>
                <a:path w="525" h="561">
                  <a:moveTo>
                    <a:pt x="2" y="532"/>
                  </a:moveTo>
                  <a:lnTo>
                    <a:pt x="2" y="525"/>
                  </a:lnTo>
                  <a:lnTo>
                    <a:pt x="1" y="504"/>
                  </a:lnTo>
                  <a:lnTo>
                    <a:pt x="0" y="474"/>
                  </a:lnTo>
                  <a:lnTo>
                    <a:pt x="0" y="436"/>
                  </a:lnTo>
                  <a:lnTo>
                    <a:pt x="4" y="395"/>
                  </a:lnTo>
                  <a:lnTo>
                    <a:pt x="11" y="353"/>
                  </a:lnTo>
                  <a:lnTo>
                    <a:pt x="24" y="313"/>
                  </a:lnTo>
                  <a:lnTo>
                    <a:pt x="46" y="280"/>
                  </a:lnTo>
                  <a:lnTo>
                    <a:pt x="71" y="257"/>
                  </a:lnTo>
                  <a:lnTo>
                    <a:pt x="95" y="241"/>
                  </a:lnTo>
                  <a:lnTo>
                    <a:pt x="119" y="233"/>
                  </a:lnTo>
                  <a:lnTo>
                    <a:pt x="143" y="228"/>
                  </a:lnTo>
                  <a:lnTo>
                    <a:pt x="166" y="222"/>
                  </a:lnTo>
                  <a:lnTo>
                    <a:pt x="190" y="211"/>
                  </a:lnTo>
                  <a:lnTo>
                    <a:pt x="213" y="192"/>
                  </a:lnTo>
                  <a:lnTo>
                    <a:pt x="238" y="163"/>
                  </a:lnTo>
                  <a:lnTo>
                    <a:pt x="259" y="128"/>
                  </a:lnTo>
                  <a:lnTo>
                    <a:pt x="274" y="96"/>
                  </a:lnTo>
                  <a:lnTo>
                    <a:pt x="285" y="69"/>
                  </a:lnTo>
                  <a:lnTo>
                    <a:pt x="292" y="45"/>
                  </a:lnTo>
                  <a:lnTo>
                    <a:pt x="296" y="26"/>
                  </a:lnTo>
                  <a:lnTo>
                    <a:pt x="297" y="11"/>
                  </a:lnTo>
                  <a:lnTo>
                    <a:pt x="297" y="2"/>
                  </a:lnTo>
                  <a:lnTo>
                    <a:pt x="297" y="0"/>
                  </a:lnTo>
                  <a:lnTo>
                    <a:pt x="524" y="29"/>
                  </a:lnTo>
                  <a:lnTo>
                    <a:pt x="522" y="37"/>
                  </a:lnTo>
                  <a:lnTo>
                    <a:pt x="517" y="59"/>
                  </a:lnTo>
                  <a:lnTo>
                    <a:pt x="510" y="91"/>
                  </a:lnTo>
                  <a:lnTo>
                    <a:pt x="499" y="128"/>
                  </a:lnTo>
                  <a:lnTo>
                    <a:pt x="485" y="168"/>
                  </a:lnTo>
                  <a:lnTo>
                    <a:pt x="468" y="206"/>
                  </a:lnTo>
                  <a:lnTo>
                    <a:pt x="450" y="237"/>
                  </a:lnTo>
                  <a:lnTo>
                    <a:pt x="430" y="258"/>
                  </a:lnTo>
                  <a:lnTo>
                    <a:pt x="405" y="272"/>
                  </a:lnTo>
                  <a:lnTo>
                    <a:pt x="376" y="280"/>
                  </a:lnTo>
                  <a:lnTo>
                    <a:pt x="344" y="287"/>
                  </a:lnTo>
                  <a:lnTo>
                    <a:pt x="313" y="295"/>
                  </a:lnTo>
                  <a:lnTo>
                    <a:pt x="282" y="304"/>
                  </a:lnTo>
                  <a:lnTo>
                    <a:pt x="256" y="318"/>
                  </a:lnTo>
                  <a:lnTo>
                    <a:pt x="235" y="337"/>
                  </a:lnTo>
                  <a:lnTo>
                    <a:pt x="222" y="365"/>
                  </a:lnTo>
                  <a:lnTo>
                    <a:pt x="213" y="398"/>
                  </a:lnTo>
                  <a:lnTo>
                    <a:pt x="209" y="431"/>
                  </a:lnTo>
                  <a:lnTo>
                    <a:pt x="208" y="463"/>
                  </a:lnTo>
                  <a:lnTo>
                    <a:pt x="208" y="493"/>
                  </a:lnTo>
                  <a:lnTo>
                    <a:pt x="209" y="521"/>
                  </a:lnTo>
                  <a:lnTo>
                    <a:pt x="210" y="542"/>
                  </a:lnTo>
                  <a:lnTo>
                    <a:pt x="213" y="554"/>
                  </a:lnTo>
                  <a:lnTo>
                    <a:pt x="213" y="560"/>
                  </a:lnTo>
                  <a:lnTo>
                    <a:pt x="2" y="532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41" name="Freeform 273"/>
            <p:cNvSpPr>
              <a:spLocks/>
            </p:cNvSpPr>
            <p:nvPr/>
          </p:nvSpPr>
          <p:spPr bwMode="auto">
            <a:xfrm>
              <a:off x="1027" y="1198"/>
              <a:ext cx="459" cy="481"/>
            </a:xfrm>
            <a:custGeom>
              <a:avLst/>
              <a:gdLst/>
              <a:ahLst/>
              <a:cxnLst>
                <a:cxn ang="0">
                  <a:pos x="4" y="459"/>
                </a:cxn>
                <a:cxn ang="0">
                  <a:pos x="2" y="452"/>
                </a:cxn>
                <a:cxn ang="0">
                  <a:pos x="1" y="434"/>
                </a:cxn>
                <a:cxn ang="0">
                  <a:pos x="0" y="408"/>
                </a:cxn>
                <a:cxn ang="0">
                  <a:pos x="0" y="376"/>
                </a:cxn>
                <a:cxn ang="0">
                  <a:pos x="2" y="341"/>
                </a:cxn>
                <a:cxn ang="0">
                  <a:pos x="9" y="307"/>
                </a:cxn>
                <a:cxn ang="0">
                  <a:pos x="20" y="275"/>
                </a:cxn>
                <a:cxn ang="0">
                  <a:pos x="40" y="248"/>
                </a:cxn>
                <a:cxn ang="0">
                  <a:pos x="63" y="229"/>
                </a:cxn>
                <a:cxn ang="0">
                  <a:pos x="89" y="217"/>
                </a:cxn>
                <a:cxn ang="0">
                  <a:pos x="118" y="206"/>
                </a:cxn>
                <a:cxn ang="0">
                  <a:pos x="148" y="195"/>
                </a:cxn>
                <a:cxn ang="0">
                  <a:pos x="175" y="182"/>
                </a:cxn>
                <a:cxn ang="0">
                  <a:pos x="203" y="164"/>
                </a:cxn>
                <a:cxn ang="0">
                  <a:pos x="226" y="138"/>
                </a:cxn>
                <a:cxn ang="0">
                  <a:pos x="247" y="103"/>
                </a:cxn>
                <a:cxn ang="0">
                  <a:pos x="260" y="74"/>
                </a:cxn>
                <a:cxn ang="0">
                  <a:pos x="269" y="51"/>
                </a:cxn>
                <a:cxn ang="0">
                  <a:pos x="276" y="33"/>
                </a:cxn>
                <a:cxn ang="0">
                  <a:pos x="282" y="19"/>
                </a:cxn>
                <a:cxn ang="0">
                  <a:pos x="286" y="11"/>
                </a:cxn>
                <a:cxn ang="0">
                  <a:pos x="289" y="4"/>
                </a:cxn>
                <a:cxn ang="0">
                  <a:pos x="290" y="1"/>
                </a:cxn>
                <a:cxn ang="0">
                  <a:pos x="290" y="0"/>
                </a:cxn>
                <a:cxn ang="0">
                  <a:pos x="458" y="26"/>
                </a:cxn>
                <a:cxn ang="0">
                  <a:pos x="456" y="33"/>
                </a:cxn>
                <a:cxn ang="0">
                  <a:pos x="451" y="49"/>
                </a:cxn>
                <a:cxn ang="0">
                  <a:pos x="444" y="74"/>
                </a:cxn>
                <a:cxn ang="0">
                  <a:pos x="435" y="103"/>
                </a:cxn>
                <a:cxn ang="0">
                  <a:pos x="423" y="134"/>
                </a:cxn>
                <a:cxn ang="0">
                  <a:pos x="409" y="163"/>
                </a:cxn>
                <a:cxn ang="0">
                  <a:pos x="394" y="186"/>
                </a:cxn>
                <a:cxn ang="0">
                  <a:pos x="377" y="203"/>
                </a:cxn>
                <a:cxn ang="0">
                  <a:pos x="355" y="213"/>
                </a:cxn>
                <a:cxn ang="0">
                  <a:pos x="327" y="221"/>
                </a:cxn>
                <a:cxn ang="0">
                  <a:pos x="297" y="231"/>
                </a:cxn>
                <a:cxn ang="0">
                  <a:pos x="264" y="239"/>
                </a:cxn>
                <a:cxn ang="0">
                  <a:pos x="232" y="251"/>
                </a:cxn>
                <a:cxn ang="0">
                  <a:pos x="203" y="266"/>
                </a:cxn>
                <a:cxn ang="0">
                  <a:pos x="178" y="286"/>
                </a:cxn>
                <a:cxn ang="0">
                  <a:pos x="161" y="312"/>
                </a:cxn>
                <a:cxn ang="0">
                  <a:pos x="152" y="337"/>
                </a:cxn>
                <a:cxn ang="0">
                  <a:pos x="148" y="365"/>
                </a:cxn>
                <a:cxn ang="0">
                  <a:pos x="146" y="392"/>
                </a:cxn>
                <a:cxn ang="0">
                  <a:pos x="149" y="420"/>
                </a:cxn>
                <a:cxn ang="0">
                  <a:pos x="152" y="444"/>
                </a:cxn>
                <a:cxn ang="0">
                  <a:pos x="154" y="463"/>
                </a:cxn>
                <a:cxn ang="0">
                  <a:pos x="157" y="475"/>
                </a:cxn>
                <a:cxn ang="0">
                  <a:pos x="159" y="480"/>
                </a:cxn>
                <a:cxn ang="0">
                  <a:pos x="4" y="459"/>
                </a:cxn>
              </a:cxnLst>
              <a:rect l="0" t="0" r="r" b="b"/>
              <a:pathLst>
                <a:path w="459" h="481">
                  <a:moveTo>
                    <a:pt x="4" y="459"/>
                  </a:moveTo>
                  <a:lnTo>
                    <a:pt x="2" y="452"/>
                  </a:lnTo>
                  <a:lnTo>
                    <a:pt x="1" y="434"/>
                  </a:lnTo>
                  <a:lnTo>
                    <a:pt x="0" y="408"/>
                  </a:lnTo>
                  <a:lnTo>
                    <a:pt x="0" y="376"/>
                  </a:lnTo>
                  <a:lnTo>
                    <a:pt x="2" y="341"/>
                  </a:lnTo>
                  <a:lnTo>
                    <a:pt x="9" y="307"/>
                  </a:lnTo>
                  <a:lnTo>
                    <a:pt x="20" y="275"/>
                  </a:lnTo>
                  <a:lnTo>
                    <a:pt x="40" y="248"/>
                  </a:lnTo>
                  <a:lnTo>
                    <a:pt x="63" y="229"/>
                  </a:lnTo>
                  <a:lnTo>
                    <a:pt x="89" y="217"/>
                  </a:lnTo>
                  <a:lnTo>
                    <a:pt x="118" y="206"/>
                  </a:lnTo>
                  <a:lnTo>
                    <a:pt x="148" y="195"/>
                  </a:lnTo>
                  <a:lnTo>
                    <a:pt x="175" y="182"/>
                  </a:lnTo>
                  <a:lnTo>
                    <a:pt x="203" y="164"/>
                  </a:lnTo>
                  <a:lnTo>
                    <a:pt x="226" y="138"/>
                  </a:lnTo>
                  <a:lnTo>
                    <a:pt x="247" y="103"/>
                  </a:lnTo>
                  <a:lnTo>
                    <a:pt x="260" y="74"/>
                  </a:lnTo>
                  <a:lnTo>
                    <a:pt x="269" y="51"/>
                  </a:lnTo>
                  <a:lnTo>
                    <a:pt x="276" y="33"/>
                  </a:lnTo>
                  <a:lnTo>
                    <a:pt x="282" y="19"/>
                  </a:lnTo>
                  <a:lnTo>
                    <a:pt x="286" y="11"/>
                  </a:lnTo>
                  <a:lnTo>
                    <a:pt x="289" y="4"/>
                  </a:lnTo>
                  <a:lnTo>
                    <a:pt x="290" y="1"/>
                  </a:lnTo>
                  <a:lnTo>
                    <a:pt x="290" y="0"/>
                  </a:lnTo>
                  <a:lnTo>
                    <a:pt x="458" y="26"/>
                  </a:lnTo>
                  <a:lnTo>
                    <a:pt x="456" y="33"/>
                  </a:lnTo>
                  <a:lnTo>
                    <a:pt x="451" y="49"/>
                  </a:lnTo>
                  <a:lnTo>
                    <a:pt x="444" y="74"/>
                  </a:lnTo>
                  <a:lnTo>
                    <a:pt x="435" y="103"/>
                  </a:lnTo>
                  <a:lnTo>
                    <a:pt x="423" y="134"/>
                  </a:lnTo>
                  <a:lnTo>
                    <a:pt x="409" y="163"/>
                  </a:lnTo>
                  <a:lnTo>
                    <a:pt x="394" y="186"/>
                  </a:lnTo>
                  <a:lnTo>
                    <a:pt x="377" y="203"/>
                  </a:lnTo>
                  <a:lnTo>
                    <a:pt x="355" y="213"/>
                  </a:lnTo>
                  <a:lnTo>
                    <a:pt x="327" y="221"/>
                  </a:lnTo>
                  <a:lnTo>
                    <a:pt x="297" y="231"/>
                  </a:lnTo>
                  <a:lnTo>
                    <a:pt x="264" y="239"/>
                  </a:lnTo>
                  <a:lnTo>
                    <a:pt x="232" y="251"/>
                  </a:lnTo>
                  <a:lnTo>
                    <a:pt x="203" y="266"/>
                  </a:lnTo>
                  <a:lnTo>
                    <a:pt x="178" y="286"/>
                  </a:lnTo>
                  <a:lnTo>
                    <a:pt x="161" y="312"/>
                  </a:lnTo>
                  <a:lnTo>
                    <a:pt x="152" y="337"/>
                  </a:lnTo>
                  <a:lnTo>
                    <a:pt x="148" y="365"/>
                  </a:lnTo>
                  <a:lnTo>
                    <a:pt x="146" y="392"/>
                  </a:lnTo>
                  <a:lnTo>
                    <a:pt x="149" y="420"/>
                  </a:lnTo>
                  <a:lnTo>
                    <a:pt x="152" y="444"/>
                  </a:lnTo>
                  <a:lnTo>
                    <a:pt x="154" y="463"/>
                  </a:lnTo>
                  <a:lnTo>
                    <a:pt x="157" y="475"/>
                  </a:lnTo>
                  <a:lnTo>
                    <a:pt x="159" y="480"/>
                  </a:lnTo>
                  <a:lnTo>
                    <a:pt x="4" y="459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42" name="Freeform 274"/>
            <p:cNvSpPr>
              <a:spLocks/>
            </p:cNvSpPr>
            <p:nvPr/>
          </p:nvSpPr>
          <p:spPr bwMode="auto">
            <a:xfrm>
              <a:off x="1122" y="1380"/>
              <a:ext cx="219" cy="81"/>
            </a:xfrm>
            <a:custGeom>
              <a:avLst/>
              <a:gdLst/>
              <a:ahLst/>
              <a:cxnLst>
                <a:cxn ang="0">
                  <a:pos x="115" y="76"/>
                </a:cxn>
                <a:cxn ang="0">
                  <a:pos x="137" y="72"/>
                </a:cxn>
                <a:cxn ang="0">
                  <a:pos x="156" y="66"/>
                </a:cxn>
                <a:cxn ang="0">
                  <a:pos x="174" y="60"/>
                </a:cxn>
                <a:cxn ang="0">
                  <a:pos x="190" y="53"/>
                </a:cxn>
                <a:cxn ang="0">
                  <a:pos x="202" y="45"/>
                </a:cxn>
                <a:cxn ang="0">
                  <a:pos x="211" y="37"/>
                </a:cxn>
                <a:cxn ang="0">
                  <a:pos x="216" y="30"/>
                </a:cxn>
                <a:cxn ang="0">
                  <a:pos x="218" y="22"/>
                </a:cxn>
                <a:cxn ang="0">
                  <a:pos x="213" y="16"/>
                </a:cxn>
                <a:cxn ang="0">
                  <a:pos x="206" y="9"/>
                </a:cxn>
                <a:cxn ang="0">
                  <a:pos x="195" y="5"/>
                </a:cxn>
                <a:cxn ang="0">
                  <a:pos x="180" y="2"/>
                </a:cxn>
                <a:cxn ang="0">
                  <a:pos x="163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2" y="4"/>
                </a:cxn>
                <a:cxn ang="0">
                  <a:pos x="80" y="8"/>
                </a:cxn>
                <a:cxn ang="0">
                  <a:pos x="61" y="13"/>
                </a:cxn>
                <a:cxn ang="0">
                  <a:pos x="43" y="20"/>
                </a:cxn>
                <a:cxn ang="0">
                  <a:pos x="27" y="26"/>
                </a:cxn>
                <a:cxn ang="0">
                  <a:pos x="15" y="34"/>
                </a:cxn>
                <a:cxn ang="0">
                  <a:pos x="6" y="42"/>
                </a:cxn>
                <a:cxn ang="0">
                  <a:pos x="1" y="49"/>
                </a:cxn>
                <a:cxn ang="0">
                  <a:pos x="0" y="57"/>
                </a:cxn>
                <a:cxn ang="0">
                  <a:pos x="4" y="64"/>
                </a:cxn>
                <a:cxn ang="0">
                  <a:pos x="11" y="70"/>
                </a:cxn>
                <a:cxn ang="0">
                  <a:pos x="22" y="74"/>
                </a:cxn>
                <a:cxn ang="0">
                  <a:pos x="36" y="77"/>
                </a:cxn>
                <a:cxn ang="0">
                  <a:pos x="52" y="80"/>
                </a:cxn>
                <a:cxn ang="0">
                  <a:pos x="72" y="80"/>
                </a:cxn>
                <a:cxn ang="0">
                  <a:pos x="93" y="78"/>
                </a:cxn>
                <a:cxn ang="0">
                  <a:pos x="115" y="76"/>
                </a:cxn>
              </a:cxnLst>
              <a:rect l="0" t="0" r="r" b="b"/>
              <a:pathLst>
                <a:path w="219" h="81">
                  <a:moveTo>
                    <a:pt x="115" y="76"/>
                  </a:moveTo>
                  <a:lnTo>
                    <a:pt x="137" y="72"/>
                  </a:lnTo>
                  <a:lnTo>
                    <a:pt x="156" y="66"/>
                  </a:lnTo>
                  <a:lnTo>
                    <a:pt x="174" y="60"/>
                  </a:lnTo>
                  <a:lnTo>
                    <a:pt x="190" y="53"/>
                  </a:lnTo>
                  <a:lnTo>
                    <a:pt x="202" y="45"/>
                  </a:lnTo>
                  <a:lnTo>
                    <a:pt x="211" y="37"/>
                  </a:lnTo>
                  <a:lnTo>
                    <a:pt x="216" y="30"/>
                  </a:lnTo>
                  <a:lnTo>
                    <a:pt x="218" y="22"/>
                  </a:lnTo>
                  <a:lnTo>
                    <a:pt x="213" y="16"/>
                  </a:lnTo>
                  <a:lnTo>
                    <a:pt x="206" y="9"/>
                  </a:lnTo>
                  <a:lnTo>
                    <a:pt x="195" y="5"/>
                  </a:lnTo>
                  <a:lnTo>
                    <a:pt x="180" y="2"/>
                  </a:lnTo>
                  <a:lnTo>
                    <a:pt x="163" y="0"/>
                  </a:lnTo>
                  <a:lnTo>
                    <a:pt x="145" y="0"/>
                  </a:lnTo>
                  <a:lnTo>
                    <a:pt x="124" y="1"/>
                  </a:lnTo>
                  <a:lnTo>
                    <a:pt x="102" y="4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3" y="20"/>
                  </a:lnTo>
                  <a:lnTo>
                    <a:pt x="27" y="26"/>
                  </a:lnTo>
                  <a:lnTo>
                    <a:pt x="15" y="34"/>
                  </a:lnTo>
                  <a:lnTo>
                    <a:pt x="6" y="42"/>
                  </a:lnTo>
                  <a:lnTo>
                    <a:pt x="1" y="49"/>
                  </a:lnTo>
                  <a:lnTo>
                    <a:pt x="0" y="57"/>
                  </a:lnTo>
                  <a:lnTo>
                    <a:pt x="4" y="64"/>
                  </a:lnTo>
                  <a:lnTo>
                    <a:pt x="11" y="70"/>
                  </a:lnTo>
                  <a:lnTo>
                    <a:pt x="22" y="74"/>
                  </a:lnTo>
                  <a:lnTo>
                    <a:pt x="36" y="77"/>
                  </a:lnTo>
                  <a:lnTo>
                    <a:pt x="52" y="80"/>
                  </a:lnTo>
                  <a:lnTo>
                    <a:pt x="72" y="80"/>
                  </a:lnTo>
                  <a:lnTo>
                    <a:pt x="93" y="78"/>
                  </a:lnTo>
                  <a:lnTo>
                    <a:pt x="115" y="76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43" name="Freeform 275"/>
            <p:cNvSpPr>
              <a:spLocks/>
            </p:cNvSpPr>
            <p:nvPr/>
          </p:nvSpPr>
          <p:spPr bwMode="auto">
            <a:xfrm>
              <a:off x="1138" y="1384"/>
              <a:ext cx="184" cy="69"/>
            </a:xfrm>
            <a:custGeom>
              <a:avLst/>
              <a:gdLst/>
              <a:ahLst/>
              <a:cxnLst>
                <a:cxn ang="0">
                  <a:pos x="96" y="65"/>
                </a:cxn>
                <a:cxn ang="0">
                  <a:pos x="114" y="61"/>
                </a:cxn>
                <a:cxn ang="0">
                  <a:pos x="131" y="57"/>
                </a:cxn>
                <a:cxn ang="0">
                  <a:pos x="146" y="51"/>
                </a:cxn>
                <a:cxn ang="0">
                  <a:pos x="159" y="44"/>
                </a:cxn>
                <a:cxn ang="0">
                  <a:pos x="170" y="39"/>
                </a:cxn>
                <a:cxn ang="0">
                  <a:pos x="177" y="32"/>
                </a:cxn>
                <a:cxn ang="0">
                  <a:pos x="181" y="25"/>
                </a:cxn>
                <a:cxn ang="0">
                  <a:pos x="183" y="19"/>
                </a:cxn>
                <a:cxn ang="0">
                  <a:pos x="178" y="13"/>
                </a:cxn>
                <a:cxn ang="0">
                  <a:pos x="173" y="8"/>
                </a:cxn>
                <a:cxn ang="0">
                  <a:pos x="163" y="4"/>
                </a:cxn>
                <a:cxn ang="0">
                  <a:pos x="152" y="1"/>
                </a:cxn>
                <a:cxn ang="0">
                  <a:pos x="138" y="0"/>
                </a:cxn>
                <a:cxn ang="0">
                  <a:pos x="121" y="0"/>
                </a:cxn>
                <a:cxn ang="0">
                  <a:pos x="104" y="1"/>
                </a:cxn>
                <a:cxn ang="0">
                  <a:pos x="86" y="2"/>
                </a:cxn>
                <a:cxn ang="0">
                  <a:pos x="68" y="6"/>
                </a:cxn>
                <a:cxn ang="0">
                  <a:pos x="51" y="12"/>
                </a:cxn>
                <a:cxn ang="0">
                  <a:pos x="36" y="16"/>
                </a:cxn>
                <a:cxn ang="0">
                  <a:pos x="23" y="23"/>
                </a:cxn>
                <a:cxn ang="0">
                  <a:pos x="12" y="29"/>
                </a:cxn>
                <a:cxn ang="0">
                  <a:pos x="5" y="35"/>
                </a:cxn>
                <a:cxn ang="0">
                  <a:pos x="1" y="42"/>
                </a:cxn>
                <a:cxn ang="0">
                  <a:pos x="0" y="48"/>
                </a:cxn>
                <a:cxn ang="0">
                  <a:pos x="2" y="54"/>
                </a:cxn>
                <a:cxn ang="0">
                  <a:pos x="9" y="59"/>
                </a:cxn>
                <a:cxn ang="0">
                  <a:pos x="18" y="63"/>
                </a:cxn>
                <a:cxn ang="0">
                  <a:pos x="30" y="66"/>
                </a:cxn>
                <a:cxn ang="0">
                  <a:pos x="44" y="68"/>
                </a:cxn>
                <a:cxn ang="0">
                  <a:pos x="60" y="68"/>
                </a:cxn>
                <a:cxn ang="0">
                  <a:pos x="78" y="66"/>
                </a:cxn>
                <a:cxn ang="0">
                  <a:pos x="96" y="65"/>
                </a:cxn>
              </a:cxnLst>
              <a:rect l="0" t="0" r="r" b="b"/>
              <a:pathLst>
                <a:path w="184" h="69">
                  <a:moveTo>
                    <a:pt x="96" y="65"/>
                  </a:moveTo>
                  <a:lnTo>
                    <a:pt x="114" y="61"/>
                  </a:lnTo>
                  <a:lnTo>
                    <a:pt x="131" y="57"/>
                  </a:lnTo>
                  <a:lnTo>
                    <a:pt x="146" y="51"/>
                  </a:lnTo>
                  <a:lnTo>
                    <a:pt x="159" y="44"/>
                  </a:lnTo>
                  <a:lnTo>
                    <a:pt x="170" y="39"/>
                  </a:lnTo>
                  <a:lnTo>
                    <a:pt x="177" y="32"/>
                  </a:lnTo>
                  <a:lnTo>
                    <a:pt x="181" y="25"/>
                  </a:lnTo>
                  <a:lnTo>
                    <a:pt x="183" y="19"/>
                  </a:lnTo>
                  <a:lnTo>
                    <a:pt x="178" y="13"/>
                  </a:lnTo>
                  <a:lnTo>
                    <a:pt x="173" y="8"/>
                  </a:lnTo>
                  <a:lnTo>
                    <a:pt x="163" y="4"/>
                  </a:lnTo>
                  <a:lnTo>
                    <a:pt x="152" y="1"/>
                  </a:lnTo>
                  <a:lnTo>
                    <a:pt x="138" y="0"/>
                  </a:lnTo>
                  <a:lnTo>
                    <a:pt x="121" y="0"/>
                  </a:lnTo>
                  <a:lnTo>
                    <a:pt x="104" y="1"/>
                  </a:lnTo>
                  <a:lnTo>
                    <a:pt x="86" y="2"/>
                  </a:lnTo>
                  <a:lnTo>
                    <a:pt x="68" y="6"/>
                  </a:lnTo>
                  <a:lnTo>
                    <a:pt x="51" y="12"/>
                  </a:lnTo>
                  <a:lnTo>
                    <a:pt x="36" y="16"/>
                  </a:lnTo>
                  <a:lnTo>
                    <a:pt x="23" y="23"/>
                  </a:lnTo>
                  <a:lnTo>
                    <a:pt x="12" y="29"/>
                  </a:lnTo>
                  <a:lnTo>
                    <a:pt x="5" y="35"/>
                  </a:lnTo>
                  <a:lnTo>
                    <a:pt x="1" y="42"/>
                  </a:lnTo>
                  <a:lnTo>
                    <a:pt x="0" y="48"/>
                  </a:lnTo>
                  <a:lnTo>
                    <a:pt x="2" y="54"/>
                  </a:lnTo>
                  <a:lnTo>
                    <a:pt x="9" y="59"/>
                  </a:lnTo>
                  <a:lnTo>
                    <a:pt x="18" y="63"/>
                  </a:lnTo>
                  <a:lnTo>
                    <a:pt x="30" y="66"/>
                  </a:lnTo>
                  <a:lnTo>
                    <a:pt x="44" y="68"/>
                  </a:lnTo>
                  <a:lnTo>
                    <a:pt x="60" y="68"/>
                  </a:lnTo>
                  <a:lnTo>
                    <a:pt x="78" y="66"/>
                  </a:lnTo>
                  <a:lnTo>
                    <a:pt x="96" y="65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44" name="Freeform 276"/>
            <p:cNvSpPr>
              <a:spLocks/>
            </p:cNvSpPr>
            <p:nvPr/>
          </p:nvSpPr>
          <p:spPr bwMode="auto">
            <a:xfrm>
              <a:off x="1303" y="1179"/>
              <a:ext cx="44" cy="62"/>
            </a:xfrm>
            <a:custGeom>
              <a:avLst/>
              <a:gdLst/>
              <a:ahLst/>
              <a:cxnLst>
                <a:cxn ang="0">
                  <a:pos x="4" y="21"/>
                </a:cxn>
                <a:cxn ang="0">
                  <a:pos x="2" y="28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0" y="45"/>
                </a:cxn>
                <a:cxn ang="0">
                  <a:pos x="1" y="49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1"/>
                </a:cxn>
                <a:cxn ang="0">
                  <a:pos x="15" y="59"/>
                </a:cxn>
                <a:cxn ang="0">
                  <a:pos x="19" y="59"/>
                </a:cxn>
                <a:cxn ang="0">
                  <a:pos x="23" y="56"/>
                </a:cxn>
                <a:cxn ang="0">
                  <a:pos x="27" y="53"/>
                </a:cxn>
                <a:cxn ang="0">
                  <a:pos x="31" y="49"/>
                </a:cxn>
                <a:cxn ang="0">
                  <a:pos x="36" y="43"/>
                </a:cxn>
                <a:cxn ang="0">
                  <a:pos x="38" y="38"/>
                </a:cxn>
                <a:cxn ang="0">
                  <a:pos x="41" y="32"/>
                </a:cxn>
                <a:cxn ang="0">
                  <a:pos x="43" y="26"/>
                </a:cxn>
                <a:cxn ang="0">
                  <a:pos x="43" y="21"/>
                </a:cxn>
                <a:cxn ang="0">
                  <a:pos x="43" y="15"/>
                </a:cxn>
                <a:cxn ang="0">
                  <a:pos x="43" y="11"/>
                </a:cxn>
                <a:cxn ang="0">
                  <a:pos x="41" y="7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1" y="0"/>
                </a:cxn>
                <a:cxn ang="0">
                  <a:pos x="27" y="0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7"/>
                </a:cxn>
                <a:cxn ang="0">
                  <a:pos x="11" y="11"/>
                </a:cxn>
                <a:cxn ang="0">
                  <a:pos x="8" y="15"/>
                </a:cxn>
                <a:cxn ang="0">
                  <a:pos x="4" y="21"/>
                </a:cxn>
              </a:cxnLst>
              <a:rect l="0" t="0" r="r" b="b"/>
              <a:pathLst>
                <a:path w="44" h="62">
                  <a:moveTo>
                    <a:pt x="4" y="21"/>
                  </a:moveTo>
                  <a:lnTo>
                    <a:pt x="2" y="28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9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1"/>
                  </a:lnTo>
                  <a:lnTo>
                    <a:pt x="15" y="59"/>
                  </a:lnTo>
                  <a:lnTo>
                    <a:pt x="19" y="59"/>
                  </a:lnTo>
                  <a:lnTo>
                    <a:pt x="23" y="56"/>
                  </a:lnTo>
                  <a:lnTo>
                    <a:pt x="27" y="53"/>
                  </a:lnTo>
                  <a:lnTo>
                    <a:pt x="31" y="49"/>
                  </a:lnTo>
                  <a:lnTo>
                    <a:pt x="36" y="43"/>
                  </a:lnTo>
                  <a:lnTo>
                    <a:pt x="38" y="38"/>
                  </a:lnTo>
                  <a:lnTo>
                    <a:pt x="41" y="32"/>
                  </a:lnTo>
                  <a:lnTo>
                    <a:pt x="43" y="26"/>
                  </a:lnTo>
                  <a:lnTo>
                    <a:pt x="43" y="21"/>
                  </a:lnTo>
                  <a:lnTo>
                    <a:pt x="43" y="15"/>
                  </a:lnTo>
                  <a:lnTo>
                    <a:pt x="43" y="11"/>
                  </a:lnTo>
                  <a:lnTo>
                    <a:pt x="41" y="7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21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45" name="Freeform 277"/>
            <p:cNvSpPr>
              <a:spLocks/>
            </p:cNvSpPr>
            <p:nvPr/>
          </p:nvSpPr>
          <p:spPr bwMode="auto">
            <a:xfrm>
              <a:off x="1447" y="1197"/>
              <a:ext cx="44" cy="62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2" y="28"/>
                </a:cxn>
                <a:cxn ang="0">
                  <a:pos x="1" y="34"/>
                </a:cxn>
                <a:cxn ang="0">
                  <a:pos x="0" y="39"/>
                </a:cxn>
                <a:cxn ang="0">
                  <a:pos x="0" y="45"/>
                </a:cxn>
                <a:cxn ang="0">
                  <a:pos x="1" y="49"/>
                </a:cxn>
                <a:cxn ang="0">
                  <a:pos x="2" y="53"/>
                </a:cxn>
                <a:cxn ang="0">
                  <a:pos x="5" y="58"/>
                </a:cxn>
                <a:cxn ang="0">
                  <a:pos x="8" y="59"/>
                </a:cxn>
                <a:cxn ang="0">
                  <a:pos x="12" y="61"/>
                </a:cxn>
                <a:cxn ang="0">
                  <a:pos x="16" y="61"/>
                </a:cxn>
                <a:cxn ang="0">
                  <a:pos x="20" y="59"/>
                </a:cxn>
                <a:cxn ang="0">
                  <a:pos x="24" y="56"/>
                </a:cxn>
                <a:cxn ang="0">
                  <a:pos x="26" y="53"/>
                </a:cxn>
                <a:cxn ang="0">
                  <a:pos x="30" y="49"/>
                </a:cxn>
                <a:cxn ang="0">
                  <a:pos x="34" y="45"/>
                </a:cxn>
                <a:cxn ang="0">
                  <a:pos x="37" y="39"/>
                </a:cxn>
                <a:cxn ang="0">
                  <a:pos x="40" y="32"/>
                </a:cxn>
                <a:cxn ang="0">
                  <a:pos x="41" y="26"/>
                </a:cxn>
                <a:cxn ang="0">
                  <a:pos x="43" y="21"/>
                </a:cxn>
                <a:cxn ang="0">
                  <a:pos x="43" y="15"/>
                </a:cxn>
                <a:cxn ang="0">
                  <a:pos x="41" y="11"/>
                </a:cxn>
                <a:cxn ang="0">
                  <a:pos x="40" y="7"/>
                </a:cxn>
                <a:cxn ang="0">
                  <a:pos x="37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1"/>
                </a:cxn>
                <a:cxn ang="0">
                  <a:pos x="22" y="1"/>
                </a:cxn>
                <a:cxn ang="0">
                  <a:pos x="18" y="4"/>
                </a:cxn>
                <a:cxn ang="0">
                  <a:pos x="14" y="7"/>
                </a:cxn>
                <a:cxn ang="0">
                  <a:pos x="10" y="11"/>
                </a:cxn>
                <a:cxn ang="0">
                  <a:pos x="8" y="17"/>
                </a:cxn>
                <a:cxn ang="0">
                  <a:pos x="5" y="22"/>
                </a:cxn>
              </a:cxnLst>
              <a:rect l="0" t="0" r="r" b="b"/>
              <a:pathLst>
                <a:path w="44" h="62">
                  <a:moveTo>
                    <a:pt x="5" y="22"/>
                  </a:moveTo>
                  <a:lnTo>
                    <a:pt x="2" y="28"/>
                  </a:lnTo>
                  <a:lnTo>
                    <a:pt x="1" y="34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9"/>
                  </a:lnTo>
                  <a:lnTo>
                    <a:pt x="2" y="53"/>
                  </a:lnTo>
                  <a:lnTo>
                    <a:pt x="5" y="58"/>
                  </a:lnTo>
                  <a:lnTo>
                    <a:pt x="8" y="59"/>
                  </a:lnTo>
                  <a:lnTo>
                    <a:pt x="12" y="61"/>
                  </a:lnTo>
                  <a:lnTo>
                    <a:pt x="16" y="61"/>
                  </a:lnTo>
                  <a:lnTo>
                    <a:pt x="20" y="59"/>
                  </a:lnTo>
                  <a:lnTo>
                    <a:pt x="24" y="56"/>
                  </a:lnTo>
                  <a:lnTo>
                    <a:pt x="26" y="53"/>
                  </a:lnTo>
                  <a:lnTo>
                    <a:pt x="30" y="49"/>
                  </a:lnTo>
                  <a:lnTo>
                    <a:pt x="34" y="45"/>
                  </a:lnTo>
                  <a:lnTo>
                    <a:pt x="37" y="39"/>
                  </a:lnTo>
                  <a:lnTo>
                    <a:pt x="40" y="32"/>
                  </a:lnTo>
                  <a:lnTo>
                    <a:pt x="41" y="26"/>
                  </a:lnTo>
                  <a:lnTo>
                    <a:pt x="43" y="21"/>
                  </a:lnTo>
                  <a:lnTo>
                    <a:pt x="43" y="15"/>
                  </a:lnTo>
                  <a:lnTo>
                    <a:pt x="41" y="11"/>
                  </a:lnTo>
                  <a:lnTo>
                    <a:pt x="40" y="7"/>
                  </a:lnTo>
                  <a:lnTo>
                    <a:pt x="37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1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4" y="7"/>
                  </a:lnTo>
                  <a:lnTo>
                    <a:pt x="10" y="11"/>
                  </a:lnTo>
                  <a:lnTo>
                    <a:pt x="8" y="17"/>
                  </a:lnTo>
                  <a:lnTo>
                    <a:pt x="5" y="22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46" name="Freeform 278"/>
            <p:cNvSpPr>
              <a:spLocks/>
            </p:cNvSpPr>
            <p:nvPr/>
          </p:nvSpPr>
          <p:spPr bwMode="auto">
            <a:xfrm>
              <a:off x="1159" y="1638"/>
              <a:ext cx="38" cy="62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35"/>
                </a:cxn>
                <a:cxn ang="0">
                  <a:pos x="1" y="42"/>
                </a:cxn>
                <a:cxn ang="0">
                  <a:pos x="2" y="47"/>
                </a:cxn>
                <a:cxn ang="0">
                  <a:pos x="4" y="51"/>
                </a:cxn>
                <a:cxn ang="0">
                  <a:pos x="6" y="55"/>
                </a:cxn>
                <a:cxn ang="0">
                  <a:pos x="9" y="58"/>
                </a:cxn>
                <a:cxn ang="0">
                  <a:pos x="13" y="61"/>
                </a:cxn>
                <a:cxn ang="0">
                  <a:pos x="16" y="61"/>
                </a:cxn>
                <a:cxn ang="0">
                  <a:pos x="20" y="61"/>
                </a:cxn>
                <a:cxn ang="0">
                  <a:pos x="24" y="59"/>
                </a:cxn>
                <a:cxn ang="0">
                  <a:pos x="27" y="56"/>
                </a:cxn>
                <a:cxn ang="0">
                  <a:pos x="30" y="52"/>
                </a:cxn>
                <a:cxn ang="0">
                  <a:pos x="32" y="48"/>
                </a:cxn>
                <a:cxn ang="0">
                  <a:pos x="35" y="43"/>
                </a:cxn>
                <a:cxn ang="0">
                  <a:pos x="37" y="37"/>
                </a:cxn>
                <a:cxn ang="0">
                  <a:pos x="37" y="31"/>
                </a:cxn>
                <a:cxn ang="0">
                  <a:pos x="37" y="25"/>
                </a:cxn>
                <a:cxn ang="0">
                  <a:pos x="37" y="18"/>
                </a:cxn>
                <a:cxn ang="0">
                  <a:pos x="35" y="13"/>
                </a:cxn>
                <a:cxn ang="0">
                  <a:pos x="32" y="9"/>
                </a:cxn>
                <a:cxn ang="0">
                  <a:pos x="30" y="5"/>
                </a:cxn>
                <a:cxn ang="0">
                  <a:pos x="27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3" y="1"/>
                </a:cxn>
                <a:cxn ang="0">
                  <a:pos x="9" y="4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2" y="17"/>
                </a:cxn>
                <a:cxn ang="0">
                  <a:pos x="1" y="23"/>
                </a:cxn>
                <a:cxn ang="0">
                  <a:pos x="0" y="29"/>
                </a:cxn>
              </a:cxnLst>
              <a:rect l="0" t="0" r="r" b="b"/>
              <a:pathLst>
                <a:path w="38" h="62">
                  <a:moveTo>
                    <a:pt x="0" y="29"/>
                  </a:moveTo>
                  <a:lnTo>
                    <a:pt x="0" y="35"/>
                  </a:lnTo>
                  <a:lnTo>
                    <a:pt x="1" y="42"/>
                  </a:lnTo>
                  <a:lnTo>
                    <a:pt x="2" y="47"/>
                  </a:lnTo>
                  <a:lnTo>
                    <a:pt x="4" y="51"/>
                  </a:lnTo>
                  <a:lnTo>
                    <a:pt x="6" y="55"/>
                  </a:lnTo>
                  <a:lnTo>
                    <a:pt x="9" y="58"/>
                  </a:lnTo>
                  <a:lnTo>
                    <a:pt x="13" y="61"/>
                  </a:lnTo>
                  <a:lnTo>
                    <a:pt x="16" y="61"/>
                  </a:lnTo>
                  <a:lnTo>
                    <a:pt x="20" y="61"/>
                  </a:lnTo>
                  <a:lnTo>
                    <a:pt x="24" y="59"/>
                  </a:lnTo>
                  <a:lnTo>
                    <a:pt x="27" y="56"/>
                  </a:lnTo>
                  <a:lnTo>
                    <a:pt x="30" y="52"/>
                  </a:lnTo>
                  <a:lnTo>
                    <a:pt x="32" y="48"/>
                  </a:lnTo>
                  <a:lnTo>
                    <a:pt x="35" y="43"/>
                  </a:lnTo>
                  <a:lnTo>
                    <a:pt x="37" y="37"/>
                  </a:lnTo>
                  <a:lnTo>
                    <a:pt x="37" y="31"/>
                  </a:lnTo>
                  <a:lnTo>
                    <a:pt x="37" y="25"/>
                  </a:lnTo>
                  <a:lnTo>
                    <a:pt x="37" y="18"/>
                  </a:lnTo>
                  <a:lnTo>
                    <a:pt x="35" y="13"/>
                  </a:lnTo>
                  <a:lnTo>
                    <a:pt x="32" y="9"/>
                  </a:lnTo>
                  <a:lnTo>
                    <a:pt x="30" y="5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3" y="1"/>
                  </a:lnTo>
                  <a:lnTo>
                    <a:pt x="9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1" y="23"/>
                  </a:lnTo>
                  <a:lnTo>
                    <a:pt x="0" y="29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47" name="Freeform 279"/>
            <p:cNvSpPr>
              <a:spLocks/>
            </p:cNvSpPr>
            <p:nvPr/>
          </p:nvSpPr>
          <p:spPr bwMode="auto">
            <a:xfrm>
              <a:off x="1016" y="1617"/>
              <a:ext cx="40" cy="62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36"/>
                </a:cxn>
                <a:cxn ang="0">
                  <a:pos x="1" y="42"/>
                </a:cxn>
                <a:cxn ang="0">
                  <a:pos x="2" y="47"/>
                </a:cxn>
                <a:cxn ang="0">
                  <a:pos x="5" y="51"/>
                </a:cxn>
                <a:cxn ang="0">
                  <a:pos x="7" y="55"/>
                </a:cxn>
                <a:cxn ang="0">
                  <a:pos x="11" y="58"/>
                </a:cxn>
                <a:cxn ang="0">
                  <a:pos x="14" y="61"/>
                </a:cxn>
                <a:cxn ang="0">
                  <a:pos x="18" y="61"/>
                </a:cxn>
                <a:cxn ang="0">
                  <a:pos x="23" y="61"/>
                </a:cxn>
                <a:cxn ang="0">
                  <a:pos x="26" y="59"/>
                </a:cxn>
                <a:cxn ang="0">
                  <a:pos x="30" y="56"/>
                </a:cxn>
                <a:cxn ang="0">
                  <a:pos x="33" y="52"/>
                </a:cxn>
                <a:cxn ang="0">
                  <a:pos x="36" y="48"/>
                </a:cxn>
                <a:cxn ang="0">
                  <a:pos x="37" y="43"/>
                </a:cxn>
                <a:cxn ang="0">
                  <a:pos x="39" y="37"/>
                </a:cxn>
                <a:cxn ang="0">
                  <a:pos x="39" y="31"/>
                </a:cxn>
                <a:cxn ang="0">
                  <a:pos x="39" y="24"/>
                </a:cxn>
                <a:cxn ang="0">
                  <a:pos x="39" y="18"/>
                </a:cxn>
                <a:cxn ang="0">
                  <a:pos x="36" y="13"/>
                </a:cxn>
                <a:cxn ang="0">
                  <a:pos x="34" y="9"/>
                </a:cxn>
                <a:cxn ang="0">
                  <a:pos x="31" y="5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0" y="4"/>
                </a:cxn>
                <a:cxn ang="0">
                  <a:pos x="7" y="8"/>
                </a:cxn>
                <a:cxn ang="0">
                  <a:pos x="4" y="12"/>
                </a:cxn>
                <a:cxn ang="0">
                  <a:pos x="1" y="17"/>
                </a:cxn>
                <a:cxn ang="0">
                  <a:pos x="0" y="23"/>
                </a:cxn>
                <a:cxn ang="0">
                  <a:pos x="0" y="29"/>
                </a:cxn>
              </a:cxnLst>
              <a:rect l="0" t="0" r="r" b="b"/>
              <a:pathLst>
                <a:path w="40" h="62">
                  <a:moveTo>
                    <a:pt x="0" y="29"/>
                  </a:moveTo>
                  <a:lnTo>
                    <a:pt x="0" y="36"/>
                  </a:lnTo>
                  <a:lnTo>
                    <a:pt x="1" y="42"/>
                  </a:lnTo>
                  <a:lnTo>
                    <a:pt x="2" y="47"/>
                  </a:lnTo>
                  <a:lnTo>
                    <a:pt x="5" y="51"/>
                  </a:lnTo>
                  <a:lnTo>
                    <a:pt x="7" y="55"/>
                  </a:lnTo>
                  <a:lnTo>
                    <a:pt x="11" y="58"/>
                  </a:lnTo>
                  <a:lnTo>
                    <a:pt x="14" y="61"/>
                  </a:lnTo>
                  <a:lnTo>
                    <a:pt x="18" y="61"/>
                  </a:lnTo>
                  <a:lnTo>
                    <a:pt x="23" y="61"/>
                  </a:lnTo>
                  <a:lnTo>
                    <a:pt x="26" y="59"/>
                  </a:lnTo>
                  <a:lnTo>
                    <a:pt x="30" y="56"/>
                  </a:lnTo>
                  <a:lnTo>
                    <a:pt x="33" y="52"/>
                  </a:lnTo>
                  <a:lnTo>
                    <a:pt x="36" y="48"/>
                  </a:lnTo>
                  <a:lnTo>
                    <a:pt x="37" y="43"/>
                  </a:lnTo>
                  <a:lnTo>
                    <a:pt x="39" y="37"/>
                  </a:lnTo>
                  <a:lnTo>
                    <a:pt x="39" y="31"/>
                  </a:lnTo>
                  <a:lnTo>
                    <a:pt x="39" y="24"/>
                  </a:lnTo>
                  <a:lnTo>
                    <a:pt x="39" y="18"/>
                  </a:lnTo>
                  <a:lnTo>
                    <a:pt x="36" y="13"/>
                  </a:lnTo>
                  <a:lnTo>
                    <a:pt x="34" y="9"/>
                  </a:lnTo>
                  <a:lnTo>
                    <a:pt x="31" y="5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29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48" name="Freeform 280"/>
            <p:cNvSpPr>
              <a:spLocks/>
            </p:cNvSpPr>
            <p:nvPr/>
          </p:nvSpPr>
          <p:spPr bwMode="auto">
            <a:xfrm>
              <a:off x="1166" y="1396"/>
              <a:ext cx="144" cy="51"/>
            </a:xfrm>
            <a:custGeom>
              <a:avLst/>
              <a:gdLst/>
              <a:ahLst/>
              <a:cxnLst>
                <a:cxn ang="0">
                  <a:pos x="119" y="10"/>
                </a:cxn>
                <a:cxn ang="0">
                  <a:pos x="116" y="11"/>
                </a:cxn>
                <a:cxn ang="0">
                  <a:pos x="110" y="12"/>
                </a:cxn>
                <a:cxn ang="0">
                  <a:pos x="100" y="15"/>
                </a:cxn>
                <a:cxn ang="0">
                  <a:pos x="89" y="18"/>
                </a:cxn>
                <a:cxn ang="0">
                  <a:pos x="81" y="18"/>
                </a:cxn>
                <a:cxn ang="0">
                  <a:pos x="75" y="15"/>
                </a:cxn>
                <a:cxn ang="0">
                  <a:pos x="72" y="12"/>
                </a:cxn>
                <a:cxn ang="0">
                  <a:pos x="71" y="10"/>
                </a:cxn>
                <a:cxn ang="0">
                  <a:pos x="66" y="5"/>
                </a:cxn>
                <a:cxn ang="0">
                  <a:pos x="57" y="2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2" y="1"/>
                </a:cxn>
                <a:cxn ang="0">
                  <a:pos x="28" y="2"/>
                </a:cxn>
                <a:cxn ang="0">
                  <a:pos x="13" y="7"/>
                </a:cxn>
                <a:cxn ang="0">
                  <a:pos x="4" y="14"/>
                </a:cxn>
                <a:cxn ang="0">
                  <a:pos x="0" y="20"/>
                </a:cxn>
                <a:cxn ang="0">
                  <a:pos x="0" y="27"/>
                </a:cxn>
                <a:cxn ang="0">
                  <a:pos x="1" y="31"/>
                </a:cxn>
                <a:cxn ang="0">
                  <a:pos x="2" y="32"/>
                </a:cxn>
                <a:cxn ang="0">
                  <a:pos x="4" y="35"/>
                </a:cxn>
                <a:cxn ang="0">
                  <a:pos x="8" y="38"/>
                </a:cxn>
                <a:cxn ang="0">
                  <a:pos x="15" y="41"/>
                </a:cxn>
                <a:cxn ang="0">
                  <a:pos x="23" y="41"/>
                </a:cxn>
                <a:cxn ang="0">
                  <a:pos x="33" y="40"/>
                </a:cxn>
                <a:cxn ang="0">
                  <a:pos x="41" y="38"/>
                </a:cxn>
                <a:cxn ang="0">
                  <a:pos x="48" y="37"/>
                </a:cxn>
                <a:cxn ang="0">
                  <a:pos x="50" y="37"/>
                </a:cxn>
                <a:cxn ang="0">
                  <a:pos x="53" y="50"/>
                </a:cxn>
                <a:cxn ang="0">
                  <a:pos x="64" y="50"/>
                </a:cxn>
                <a:cxn ang="0">
                  <a:pos x="82" y="47"/>
                </a:cxn>
                <a:cxn ang="0">
                  <a:pos x="104" y="41"/>
                </a:cxn>
                <a:cxn ang="0">
                  <a:pos x="129" y="28"/>
                </a:cxn>
                <a:cxn ang="0">
                  <a:pos x="141" y="17"/>
                </a:cxn>
                <a:cxn ang="0">
                  <a:pos x="143" y="12"/>
                </a:cxn>
                <a:cxn ang="0">
                  <a:pos x="138" y="11"/>
                </a:cxn>
              </a:cxnLst>
              <a:rect l="0" t="0" r="r" b="b"/>
              <a:pathLst>
                <a:path w="144" h="51">
                  <a:moveTo>
                    <a:pt x="137" y="11"/>
                  </a:moveTo>
                  <a:lnTo>
                    <a:pt x="119" y="10"/>
                  </a:lnTo>
                  <a:lnTo>
                    <a:pt x="119" y="10"/>
                  </a:lnTo>
                  <a:lnTo>
                    <a:pt x="116" y="11"/>
                  </a:lnTo>
                  <a:lnTo>
                    <a:pt x="114" y="11"/>
                  </a:lnTo>
                  <a:lnTo>
                    <a:pt x="110" y="12"/>
                  </a:lnTo>
                  <a:lnTo>
                    <a:pt x="104" y="14"/>
                  </a:lnTo>
                  <a:lnTo>
                    <a:pt x="100" y="15"/>
                  </a:lnTo>
                  <a:lnTo>
                    <a:pt x="94" y="17"/>
                  </a:lnTo>
                  <a:lnTo>
                    <a:pt x="89" y="18"/>
                  </a:lnTo>
                  <a:lnTo>
                    <a:pt x="85" y="18"/>
                  </a:lnTo>
                  <a:lnTo>
                    <a:pt x="81" y="18"/>
                  </a:lnTo>
                  <a:lnTo>
                    <a:pt x="78" y="17"/>
                  </a:lnTo>
                  <a:lnTo>
                    <a:pt x="75" y="15"/>
                  </a:lnTo>
                  <a:lnTo>
                    <a:pt x="74" y="14"/>
                  </a:lnTo>
                  <a:lnTo>
                    <a:pt x="72" y="12"/>
                  </a:lnTo>
                  <a:lnTo>
                    <a:pt x="71" y="11"/>
                  </a:lnTo>
                  <a:lnTo>
                    <a:pt x="71" y="10"/>
                  </a:lnTo>
                  <a:lnTo>
                    <a:pt x="68" y="7"/>
                  </a:lnTo>
                  <a:lnTo>
                    <a:pt x="66" y="5"/>
                  </a:lnTo>
                  <a:lnTo>
                    <a:pt x="61" y="4"/>
                  </a:lnTo>
                  <a:lnTo>
                    <a:pt x="57" y="2"/>
                  </a:lnTo>
                  <a:lnTo>
                    <a:pt x="55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2" y="1"/>
                  </a:lnTo>
                  <a:lnTo>
                    <a:pt x="37" y="1"/>
                  </a:lnTo>
                  <a:lnTo>
                    <a:pt x="28" y="2"/>
                  </a:lnTo>
                  <a:lnTo>
                    <a:pt x="22" y="5"/>
                  </a:lnTo>
                  <a:lnTo>
                    <a:pt x="13" y="7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1" y="17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30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4" y="35"/>
                  </a:lnTo>
                  <a:lnTo>
                    <a:pt x="5" y="37"/>
                  </a:lnTo>
                  <a:lnTo>
                    <a:pt x="8" y="38"/>
                  </a:lnTo>
                  <a:lnTo>
                    <a:pt x="11" y="40"/>
                  </a:lnTo>
                  <a:lnTo>
                    <a:pt x="15" y="41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7" y="41"/>
                  </a:lnTo>
                  <a:lnTo>
                    <a:pt x="33" y="40"/>
                  </a:lnTo>
                  <a:lnTo>
                    <a:pt x="37" y="38"/>
                  </a:lnTo>
                  <a:lnTo>
                    <a:pt x="41" y="38"/>
                  </a:lnTo>
                  <a:lnTo>
                    <a:pt x="45" y="37"/>
                  </a:lnTo>
                  <a:lnTo>
                    <a:pt x="48" y="37"/>
                  </a:lnTo>
                  <a:lnTo>
                    <a:pt x="49" y="37"/>
                  </a:lnTo>
                  <a:lnTo>
                    <a:pt x="50" y="37"/>
                  </a:lnTo>
                  <a:lnTo>
                    <a:pt x="52" y="50"/>
                  </a:lnTo>
                  <a:lnTo>
                    <a:pt x="53" y="50"/>
                  </a:lnTo>
                  <a:lnTo>
                    <a:pt x="57" y="50"/>
                  </a:lnTo>
                  <a:lnTo>
                    <a:pt x="64" y="50"/>
                  </a:lnTo>
                  <a:lnTo>
                    <a:pt x="72" y="48"/>
                  </a:lnTo>
                  <a:lnTo>
                    <a:pt x="82" y="47"/>
                  </a:lnTo>
                  <a:lnTo>
                    <a:pt x="93" y="45"/>
                  </a:lnTo>
                  <a:lnTo>
                    <a:pt x="104" y="41"/>
                  </a:lnTo>
                  <a:lnTo>
                    <a:pt x="115" y="37"/>
                  </a:lnTo>
                  <a:lnTo>
                    <a:pt x="129" y="28"/>
                  </a:lnTo>
                  <a:lnTo>
                    <a:pt x="137" y="21"/>
                  </a:lnTo>
                  <a:lnTo>
                    <a:pt x="141" y="17"/>
                  </a:lnTo>
                  <a:lnTo>
                    <a:pt x="143" y="14"/>
                  </a:lnTo>
                  <a:lnTo>
                    <a:pt x="143" y="12"/>
                  </a:lnTo>
                  <a:lnTo>
                    <a:pt x="140" y="11"/>
                  </a:lnTo>
                  <a:lnTo>
                    <a:pt x="138" y="11"/>
                  </a:lnTo>
                  <a:lnTo>
                    <a:pt x="137" y="11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49" name="Freeform 281"/>
            <p:cNvSpPr>
              <a:spLocks/>
            </p:cNvSpPr>
            <p:nvPr/>
          </p:nvSpPr>
          <p:spPr bwMode="auto">
            <a:xfrm>
              <a:off x="1334" y="1265"/>
              <a:ext cx="29" cy="32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22" y="0"/>
                </a:cxn>
                <a:cxn ang="0">
                  <a:pos x="0" y="7"/>
                </a:cxn>
                <a:cxn ang="0">
                  <a:pos x="4" y="31"/>
                </a:cxn>
                <a:cxn ang="0">
                  <a:pos x="28" y="23"/>
                </a:cxn>
              </a:cxnLst>
              <a:rect l="0" t="0" r="r" b="b"/>
              <a:pathLst>
                <a:path w="29" h="32">
                  <a:moveTo>
                    <a:pt x="28" y="23"/>
                  </a:moveTo>
                  <a:lnTo>
                    <a:pt x="22" y="0"/>
                  </a:lnTo>
                  <a:lnTo>
                    <a:pt x="0" y="7"/>
                  </a:lnTo>
                  <a:lnTo>
                    <a:pt x="4" y="31"/>
                  </a:lnTo>
                  <a:lnTo>
                    <a:pt x="28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50" name="Freeform 282"/>
            <p:cNvSpPr>
              <a:spLocks/>
            </p:cNvSpPr>
            <p:nvPr/>
          </p:nvSpPr>
          <p:spPr bwMode="auto">
            <a:xfrm>
              <a:off x="1336" y="1271"/>
              <a:ext cx="29" cy="32"/>
            </a:xfrm>
            <a:custGeom>
              <a:avLst/>
              <a:gdLst/>
              <a:ahLst/>
              <a:cxnLst>
                <a:cxn ang="0">
                  <a:pos x="28" y="21"/>
                </a:cxn>
                <a:cxn ang="0">
                  <a:pos x="23" y="0"/>
                </a:cxn>
                <a:cxn ang="0">
                  <a:pos x="0" y="7"/>
                </a:cxn>
                <a:cxn ang="0">
                  <a:pos x="4" y="31"/>
                </a:cxn>
                <a:cxn ang="0">
                  <a:pos x="28" y="21"/>
                </a:cxn>
              </a:cxnLst>
              <a:rect l="0" t="0" r="r" b="b"/>
              <a:pathLst>
                <a:path w="29" h="32">
                  <a:moveTo>
                    <a:pt x="28" y="21"/>
                  </a:moveTo>
                  <a:lnTo>
                    <a:pt x="23" y="0"/>
                  </a:lnTo>
                  <a:lnTo>
                    <a:pt x="0" y="7"/>
                  </a:lnTo>
                  <a:lnTo>
                    <a:pt x="4" y="31"/>
                  </a:lnTo>
                  <a:lnTo>
                    <a:pt x="28" y="2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51" name="Freeform 283"/>
            <p:cNvSpPr>
              <a:spLocks/>
            </p:cNvSpPr>
            <p:nvPr/>
          </p:nvSpPr>
          <p:spPr bwMode="auto">
            <a:xfrm>
              <a:off x="880" y="1109"/>
              <a:ext cx="527" cy="559"/>
            </a:xfrm>
            <a:custGeom>
              <a:avLst/>
              <a:gdLst/>
              <a:ahLst/>
              <a:cxnLst>
                <a:cxn ang="0">
                  <a:pos x="4" y="530"/>
                </a:cxn>
                <a:cxn ang="0">
                  <a:pos x="2" y="523"/>
                </a:cxn>
                <a:cxn ang="0">
                  <a:pos x="1" y="503"/>
                </a:cxn>
                <a:cxn ang="0">
                  <a:pos x="0" y="472"/>
                </a:cxn>
                <a:cxn ang="0">
                  <a:pos x="0" y="434"/>
                </a:cxn>
                <a:cxn ang="0">
                  <a:pos x="4" y="394"/>
                </a:cxn>
                <a:cxn ang="0">
                  <a:pos x="12" y="353"/>
                </a:cxn>
                <a:cxn ang="0">
                  <a:pos x="26" y="313"/>
                </a:cxn>
                <a:cxn ang="0">
                  <a:pos x="46" y="280"/>
                </a:cxn>
                <a:cxn ang="0">
                  <a:pos x="71" y="257"/>
                </a:cxn>
                <a:cxn ang="0">
                  <a:pos x="96" y="241"/>
                </a:cxn>
                <a:cxn ang="0">
                  <a:pos x="120" y="233"/>
                </a:cxn>
                <a:cxn ang="0">
                  <a:pos x="143" y="228"/>
                </a:cxn>
                <a:cxn ang="0">
                  <a:pos x="167" y="221"/>
                </a:cxn>
                <a:cxn ang="0">
                  <a:pos x="191" y="211"/>
                </a:cxn>
                <a:cxn ang="0">
                  <a:pos x="215" y="192"/>
                </a:cxn>
                <a:cxn ang="0">
                  <a:pos x="238" y="163"/>
                </a:cxn>
                <a:cxn ang="0">
                  <a:pos x="259" y="129"/>
                </a:cxn>
                <a:cxn ang="0">
                  <a:pos x="274" y="97"/>
                </a:cxn>
                <a:cxn ang="0">
                  <a:pos x="285" y="70"/>
                </a:cxn>
                <a:cxn ang="0">
                  <a:pos x="292" y="45"/>
                </a:cxn>
                <a:cxn ang="0">
                  <a:pos x="296" y="27"/>
                </a:cxn>
                <a:cxn ang="0">
                  <a:pos x="299" y="12"/>
                </a:cxn>
                <a:cxn ang="0">
                  <a:pos x="299" y="4"/>
                </a:cxn>
                <a:cxn ang="0">
                  <a:pos x="299" y="0"/>
                </a:cxn>
                <a:cxn ang="0">
                  <a:pos x="526" y="30"/>
                </a:cxn>
                <a:cxn ang="0">
                  <a:pos x="524" y="38"/>
                </a:cxn>
                <a:cxn ang="0">
                  <a:pos x="519" y="60"/>
                </a:cxn>
                <a:cxn ang="0">
                  <a:pos x="510" y="92"/>
                </a:cxn>
                <a:cxn ang="0">
                  <a:pos x="499" y="129"/>
                </a:cxn>
                <a:cxn ang="0">
                  <a:pos x="485" y="169"/>
                </a:cxn>
                <a:cxn ang="0">
                  <a:pos x="470" y="206"/>
                </a:cxn>
                <a:cxn ang="0">
                  <a:pos x="451" y="237"/>
                </a:cxn>
                <a:cxn ang="0">
                  <a:pos x="430" y="258"/>
                </a:cxn>
                <a:cxn ang="0">
                  <a:pos x="405" y="270"/>
                </a:cxn>
                <a:cxn ang="0">
                  <a:pos x="376" y="280"/>
                </a:cxn>
                <a:cxn ang="0">
                  <a:pos x="346" y="287"/>
                </a:cxn>
                <a:cxn ang="0">
                  <a:pos x="314" y="294"/>
                </a:cxn>
                <a:cxn ang="0">
                  <a:pos x="284" y="303"/>
                </a:cxn>
                <a:cxn ang="0">
                  <a:pos x="258" y="317"/>
                </a:cxn>
                <a:cxn ang="0">
                  <a:pos x="236" y="336"/>
                </a:cxn>
                <a:cxn ang="0">
                  <a:pos x="222" y="364"/>
                </a:cxn>
                <a:cxn ang="0">
                  <a:pos x="213" y="395"/>
                </a:cxn>
                <a:cxn ang="0">
                  <a:pos x="209" y="430"/>
                </a:cxn>
                <a:cxn ang="0">
                  <a:pos x="208" y="461"/>
                </a:cxn>
                <a:cxn ang="0">
                  <a:pos x="208" y="492"/>
                </a:cxn>
                <a:cxn ang="0">
                  <a:pos x="209" y="518"/>
                </a:cxn>
                <a:cxn ang="0">
                  <a:pos x="212" y="538"/>
                </a:cxn>
                <a:cxn ang="0">
                  <a:pos x="213" y="552"/>
                </a:cxn>
                <a:cxn ang="0">
                  <a:pos x="215" y="558"/>
                </a:cxn>
                <a:cxn ang="0">
                  <a:pos x="4" y="530"/>
                </a:cxn>
              </a:cxnLst>
              <a:rect l="0" t="0" r="r" b="b"/>
              <a:pathLst>
                <a:path w="527" h="559">
                  <a:moveTo>
                    <a:pt x="4" y="530"/>
                  </a:moveTo>
                  <a:lnTo>
                    <a:pt x="2" y="523"/>
                  </a:lnTo>
                  <a:lnTo>
                    <a:pt x="1" y="503"/>
                  </a:lnTo>
                  <a:lnTo>
                    <a:pt x="0" y="472"/>
                  </a:lnTo>
                  <a:lnTo>
                    <a:pt x="0" y="434"/>
                  </a:lnTo>
                  <a:lnTo>
                    <a:pt x="4" y="394"/>
                  </a:lnTo>
                  <a:lnTo>
                    <a:pt x="12" y="353"/>
                  </a:lnTo>
                  <a:lnTo>
                    <a:pt x="26" y="313"/>
                  </a:lnTo>
                  <a:lnTo>
                    <a:pt x="46" y="280"/>
                  </a:lnTo>
                  <a:lnTo>
                    <a:pt x="71" y="257"/>
                  </a:lnTo>
                  <a:lnTo>
                    <a:pt x="96" y="241"/>
                  </a:lnTo>
                  <a:lnTo>
                    <a:pt x="120" y="233"/>
                  </a:lnTo>
                  <a:lnTo>
                    <a:pt x="143" y="228"/>
                  </a:lnTo>
                  <a:lnTo>
                    <a:pt x="167" y="221"/>
                  </a:lnTo>
                  <a:lnTo>
                    <a:pt x="191" y="211"/>
                  </a:lnTo>
                  <a:lnTo>
                    <a:pt x="215" y="192"/>
                  </a:lnTo>
                  <a:lnTo>
                    <a:pt x="238" y="163"/>
                  </a:lnTo>
                  <a:lnTo>
                    <a:pt x="259" y="129"/>
                  </a:lnTo>
                  <a:lnTo>
                    <a:pt x="274" y="97"/>
                  </a:lnTo>
                  <a:lnTo>
                    <a:pt x="285" y="70"/>
                  </a:lnTo>
                  <a:lnTo>
                    <a:pt x="292" y="45"/>
                  </a:lnTo>
                  <a:lnTo>
                    <a:pt x="296" y="27"/>
                  </a:lnTo>
                  <a:lnTo>
                    <a:pt x="299" y="12"/>
                  </a:lnTo>
                  <a:lnTo>
                    <a:pt x="299" y="4"/>
                  </a:lnTo>
                  <a:lnTo>
                    <a:pt x="299" y="0"/>
                  </a:lnTo>
                  <a:lnTo>
                    <a:pt x="526" y="30"/>
                  </a:lnTo>
                  <a:lnTo>
                    <a:pt x="524" y="38"/>
                  </a:lnTo>
                  <a:lnTo>
                    <a:pt x="519" y="60"/>
                  </a:lnTo>
                  <a:lnTo>
                    <a:pt x="510" y="92"/>
                  </a:lnTo>
                  <a:lnTo>
                    <a:pt x="499" y="129"/>
                  </a:lnTo>
                  <a:lnTo>
                    <a:pt x="485" y="169"/>
                  </a:lnTo>
                  <a:lnTo>
                    <a:pt x="470" y="206"/>
                  </a:lnTo>
                  <a:lnTo>
                    <a:pt x="451" y="237"/>
                  </a:lnTo>
                  <a:lnTo>
                    <a:pt x="430" y="258"/>
                  </a:lnTo>
                  <a:lnTo>
                    <a:pt x="405" y="270"/>
                  </a:lnTo>
                  <a:lnTo>
                    <a:pt x="376" y="280"/>
                  </a:lnTo>
                  <a:lnTo>
                    <a:pt x="346" y="287"/>
                  </a:lnTo>
                  <a:lnTo>
                    <a:pt x="314" y="294"/>
                  </a:lnTo>
                  <a:lnTo>
                    <a:pt x="284" y="303"/>
                  </a:lnTo>
                  <a:lnTo>
                    <a:pt x="258" y="317"/>
                  </a:lnTo>
                  <a:lnTo>
                    <a:pt x="236" y="336"/>
                  </a:lnTo>
                  <a:lnTo>
                    <a:pt x="222" y="364"/>
                  </a:lnTo>
                  <a:lnTo>
                    <a:pt x="213" y="395"/>
                  </a:lnTo>
                  <a:lnTo>
                    <a:pt x="209" y="430"/>
                  </a:lnTo>
                  <a:lnTo>
                    <a:pt x="208" y="461"/>
                  </a:lnTo>
                  <a:lnTo>
                    <a:pt x="208" y="492"/>
                  </a:lnTo>
                  <a:lnTo>
                    <a:pt x="209" y="518"/>
                  </a:lnTo>
                  <a:lnTo>
                    <a:pt x="212" y="538"/>
                  </a:lnTo>
                  <a:lnTo>
                    <a:pt x="213" y="552"/>
                  </a:lnTo>
                  <a:lnTo>
                    <a:pt x="215" y="558"/>
                  </a:lnTo>
                  <a:lnTo>
                    <a:pt x="4" y="530"/>
                  </a:lnTo>
                </a:path>
              </a:pathLst>
            </a:custGeom>
            <a:solidFill>
              <a:srgbClr val="5F5F5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52" name="Freeform 284"/>
            <p:cNvSpPr>
              <a:spLocks/>
            </p:cNvSpPr>
            <p:nvPr/>
          </p:nvSpPr>
          <p:spPr bwMode="auto">
            <a:xfrm>
              <a:off x="869" y="1072"/>
              <a:ext cx="527" cy="557"/>
            </a:xfrm>
            <a:custGeom>
              <a:avLst/>
              <a:gdLst/>
              <a:ahLst/>
              <a:cxnLst>
                <a:cxn ang="0">
                  <a:pos x="2" y="528"/>
                </a:cxn>
                <a:cxn ang="0">
                  <a:pos x="2" y="521"/>
                </a:cxn>
                <a:cxn ang="0">
                  <a:pos x="1" y="501"/>
                </a:cxn>
                <a:cxn ang="0">
                  <a:pos x="0" y="470"/>
                </a:cxn>
                <a:cxn ang="0">
                  <a:pos x="0" y="433"/>
                </a:cxn>
                <a:cxn ang="0">
                  <a:pos x="4" y="392"/>
                </a:cxn>
                <a:cxn ang="0">
                  <a:pos x="11" y="351"/>
                </a:cxn>
                <a:cxn ang="0">
                  <a:pos x="24" y="311"/>
                </a:cxn>
                <a:cxn ang="0">
                  <a:pos x="47" y="278"/>
                </a:cxn>
                <a:cxn ang="0">
                  <a:pos x="71" y="255"/>
                </a:cxn>
                <a:cxn ang="0">
                  <a:pos x="95" y="240"/>
                </a:cxn>
                <a:cxn ang="0">
                  <a:pos x="120" y="232"/>
                </a:cxn>
                <a:cxn ang="0">
                  <a:pos x="143" y="226"/>
                </a:cxn>
                <a:cxn ang="0">
                  <a:pos x="167" y="221"/>
                </a:cxn>
                <a:cxn ang="0">
                  <a:pos x="191" y="210"/>
                </a:cxn>
                <a:cxn ang="0">
                  <a:pos x="214" y="190"/>
                </a:cxn>
                <a:cxn ang="0">
                  <a:pos x="239" y="161"/>
                </a:cxn>
                <a:cxn ang="0">
                  <a:pos x="260" y="127"/>
                </a:cxn>
                <a:cxn ang="0">
                  <a:pos x="275" y="96"/>
                </a:cxn>
                <a:cxn ang="0">
                  <a:pos x="286" y="68"/>
                </a:cxn>
                <a:cxn ang="0">
                  <a:pos x="293" y="45"/>
                </a:cxn>
                <a:cxn ang="0">
                  <a:pos x="297" y="26"/>
                </a:cxn>
                <a:cxn ang="0">
                  <a:pos x="298" y="10"/>
                </a:cxn>
                <a:cxn ang="0">
                  <a:pos x="298" y="2"/>
                </a:cxn>
                <a:cxn ang="0">
                  <a:pos x="298" y="0"/>
                </a:cxn>
                <a:cxn ang="0">
                  <a:pos x="526" y="28"/>
                </a:cxn>
                <a:cxn ang="0">
                  <a:pos x="524" y="37"/>
                </a:cxn>
                <a:cxn ang="0">
                  <a:pos x="519" y="59"/>
                </a:cxn>
                <a:cxn ang="0">
                  <a:pos x="512" y="90"/>
                </a:cxn>
                <a:cxn ang="0">
                  <a:pos x="501" y="127"/>
                </a:cxn>
                <a:cxn ang="0">
                  <a:pos x="487" y="167"/>
                </a:cxn>
                <a:cxn ang="0">
                  <a:pos x="470" y="204"/>
                </a:cxn>
                <a:cxn ang="0">
                  <a:pos x="452" y="236"/>
                </a:cxn>
                <a:cxn ang="0">
                  <a:pos x="431" y="256"/>
                </a:cxn>
                <a:cxn ang="0">
                  <a:pos x="406" y="270"/>
                </a:cxn>
                <a:cxn ang="0">
                  <a:pos x="377" y="278"/>
                </a:cxn>
                <a:cxn ang="0">
                  <a:pos x="346" y="285"/>
                </a:cxn>
                <a:cxn ang="0">
                  <a:pos x="314" y="293"/>
                </a:cxn>
                <a:cxn ang="0">
                  <a:pos x="283" y="302"/>
                </a:cxn>
                <a:cxn ang="0">
                  <a:pos x="257" y="315"/>
                </a:cxn>
                <a:cxn ang="0">
                  <a:pos x="236" y="334"/>
                </a:cxn>
                <a:cxn ang="0">
                  <a:pos x="222" y="362"/>
                </a:cxn>
                <a:cxn ang="0">
                  <a:pos x="214" y="395"/>
                </a:cxn>
                <a:cxn ang="0">
                  <a:pos x="210" y="428"/>
                </a:cxn>
                <a:cxn ang="0">
                  <a:pos x="209" y="459"/>
                </a:cxn>
                <a:cxn ang="0">
                  <a:pos x="209" y="490"/>
                </a:cxn>
                <a:cxn ang="0">
                  <a:pos x="210" y="517"/>
                </a:cxn>
                <a:cxn ang="0">
                  <a:pos x="211" y="538"/>
                </a:cxn>
                <a:cxn ang="0">
                  <a:pos x="214" y="550"/>
                </a:cxn>
                <a:cxn ang="0">
                  <a:pos x="214" y="556"/>
                </a:cxn>
                <a:cxn ang="0">
                  <a:pos x="2" y="528"/>
                </a:cxn>
              </a:cxnLst>
              <a:rect l="0" t="0" r="r" b="b"/>
              <a:pathLst>
                <a:path w="527" h="557">
                  <a:moveTo>
                    <a:pt x="2" y="528"/>
                  </a:moveTo>
                  <a:lnTo>
                    <a:pt x="2" y="521"/>
                  </a:lnTo>
                  <a:lnTo>
                    <a:pt x="1" y="501"/>
                  </a:lnTo>
                  <a:lnTo>
                    <a:pt x="0" y="470"/>
                  </a:lnTo>
                  <a:lnTo>
                    <a:pt x="0" y="433"/>
                  </a:lnTo>
                  <a:lnTo>
                    <a:pt x="4" y="392"/>
                  </a:lnTo>
                  <a:lnTo>
                    <a:pt x="11" y="351"/>
                  </a:lnTo>
                  <a:lnTo>
                    <a:pt x="24" y="311"/>
                  </a:lnTo>
                  <a:lnTo>
                    <a:pt x="47" y="278"/>
                  </a:lnTo>
                  <a:lnTo>
                    <a:pt x="71" y="255"/>
                  </a:lnTo>
                  <a:lnTo>
                    <a:pt x="95" y="240"/>
                  </a:lnTo>
                  <a:lnTo>
                    <a:pt x="120" y="232"/>
                  </a:lnTo>
                  <a:lnTo>
                    <a:pt x="143" y="226"/>
                  </a:lnTo>
                  <a:lnTo>
                    <a:pt x="167" y="221"/>
                  </a:lnTo>
                  <a:lnTo>
                    <a:pt x="191" y="210"/>
                  </a:lnTo>
                  <a:lnTo>
                    <a:pt x="214" y="190"/>
                  </a:lnTo>
                  <a:lnTo>
                    <a:pt x="239" y="161"/>
                  </a:lnTo>
                  <a:lnTo>
                    <a:pt x="260" y="127"/>
                  </a:lnTo>
                  <a:lnTo>
                    <a:pt x="275" y="96"/>
                  </a:lnTo>
                  <a:lnTo>
                    <a:pt x="286" y="68"/>
                  </a:lnTo>
                  <a:lnTo>
                    <a:pt x="293" y="45"/>
                  </a:lnTo>
                  <a:lnTo>
                    <a:pt x="297" y="26"/>
                  </a:lnTo>
                  <a:lnTo>
                    <a:pt x="298" y="10"/>
                  </a:lnTo>
                  <a:lnTo>
                    <a:pt x="298" y="2"/>
                  </a:lnTo>
                  <a:lnTo>
                    <a:pt x="298" y="0"/>
                  </a:lnTo>
                  <a:lnTo>
                    <a:pt x="526" y="28"/>
                  </a:lnTo>
                  <a:lnTo>
                    <a:pt x="524" y="37"/>
                  </a:lnTo>
                  <a:lnTo>
                    <a:pt x="519" y="59"/>
                  </a:lnTo>
                  <a:lnTo>
                    <a:pt x="512" y="90"/>
                  </a:lnTo>
                  <a:lnTo>
                    <a:pt x="501" y="127"/>
                  </a:lnTo>
                  <a:lnTo>
                    <a:pt x="487" y="167"/>
                  </a:lnTo>
                  <a:lnTo>
                    <a:pt x="470" y="204"/>
                  </a:lnTo>
                  <a:lnTo>
                    <a:pt x="452" y="236"/>
                  </a:lnTo>
                  <a:lnTo>
                    <a:pt x="431" y="256"/>
                  </a:lnTo>
                  <a:lnTo>
                    <a:pt x="406" y="270"/>
                  </a:lnTo>
                  <a:lnTo>
                    <a:pt x="377" y="278"/>
                  </a:lnTo>
                  <a:lnTo>
                    <a:pt x="346" y="285"/>
                  </a:lnTo>
                  <a:lnTo>
                    <a:pt x="314" y="293"/>
                  </a:lnTo>
                  <a:lnTo>
                    <a:pt x="283" y="302"/>
                  </a:lnTo>
                  <a:lnTo>
                    <a:pt x="257" y="315"/>
                  </a:lnTo>
                  <a:lnTo>
                    <a:pt x="236" y="334"/>
                  </a:lnTo>
                  <a:lnTo>
                    <a:pt x="222" y="362"/>
                  </a:lnTo>
                  <a:lnTo>
                    <a:pt x="214" y="395"/>
                  </a:lnTo>
                  <a:lnTo>
                    <a:pt x="210" y="428"/>
                  </a:lnTo>
                  <a:lnTo>
                    <a:pt x="209" y="459"/>
                  </a:lnTo>
                  <a:lnTo>
                    <a:pt x="209" y="490"/>
                  </a:lnTo>
                  <a:lnTo>
                    <a:pt x="210" y="517"/>
                  </a:lnTo>
                  <a:lnTo>
                    <a:pt x="211" y="538"/>
                  </a:lnTo>
                  <a:lnTo>
                    <a:pt x="214" y="550"/>
                  </a:lnTo>
                  <a:lnTo>
                    <a:pt x="214" y="556"/>
                  </a:lnTo>
                  <a:lnTo>
                    <a:pt x="2" y="528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53" name="Freeform 285"/>
            <p:cNvSpPr>
              <a:spLocks/>
            </p:cNvSpPr>
            <p:nvPr/>
          </p:nvSpPr>
          <p:spPr bwMode="auto">
            <a:xfrm>
              <a:off x="896" y="1115"/>
              <a:ext cx="459" cy="478"/>
            </a:xfrm>
            <a:custGeom>
              <a:avLst/>
              <a:gdLst/>
              <a:ahLst/>
              <a:cxnLst>
                <a:cxn ang="0">
                  <a:pos x="4" y="456"/>
                </a:cxn>
                <a:cxn ang="0">
                  <a:pos x="2" y="449"/>
                </a:cxn>
                <a:cxn ang="0">
                  <a:pos x="1" y="431"/>
                </a:cxn>
                <a:cxn ang="0">
                  <a:pos x="0" y="405"/>
                </a:cxn>
                <a:cxn ang="0">
                  <a:pos x="0" y="373"/>
                </a:cxn>
                <a:cxn ang="0">
                  <a:pos x="2" y="339"/>
                </a:cxn>
                <a:cxn ang="0">
                  <a:pos x="9" y="305"/>
                </a:cxn>
                <a:cxn ang="0">
                  <a:pos x="20" y="273"/>
                </a:cxn>
                <a:cxn ang="0">
                  <a:pos x="40" y="247"/>
                </a:cxn>
                <a:cxn ang="0">
                  <a:pos x="63" y="228"/>
                </a:cxn>
                <a:cxn ang="0">
                  <a:pos x="89" y="215"/>
                </a:cxn>
                <a:cxn ang="0">
                  <a:pos x="118" y="204"/>
                </a:cxn>
                <a:cxn ang="0">
                  <a:pos x="148" y="193"/>
                </a:cxn>
                <a:cxn ang="0">
                  <a:pos x="175" y="181"/>
                </a:cxn>
                <a:cxn ang="0">
                  <a:pos x="203" y="163"/>
                </a:cxn>
                <a:cxn ang="0">
                  <a:pos x="226" y="137"/>
                </a:cxn>
                <a:cxn ang="0">
                  <a:pos x="247" y="103"/>
                </a:cxn>
                <a:cxn ang="0">
                  <a:pos x="260" y="74"/>
                </a:cxn>
                <a:cxn ang="0">
                  <a:pos x="269" y="50"/>
                </a:cxn>
                <a:cxn ang="0">
                  <a:pos x="276" y="32"/>
                </a:cxn>
                <a:cxn ang="0">
                  <a:pos x="282" y="19"/>
                </a:cxn>
                <a:cxn ang="0">
                  <a:pos x="286" y="10"/>
                </a:cxn>
                <a:cxn ang="0">
                  <a:pos x="289" y="4"/>
                </a:cxn>
                <a:cxn ang="0">
                  <a:pos x="290" y="1"/>
                </a:cxn>
                <a:cxn ang="0">
                  <a:pos x="290" y="0"/>
                </a:cxn>
                <a:cxn ang="0">
                  <a:pos x="458" y="26"/>
                </a:cxn>
                <a:cxn ang="0">
                  <a:pos x="456" y="32"/>
                </a:cxn>
                <a:cxn ang="0">
                  <a:pos x="451" y="49"/>
                </a:cxn>
                <a:cxn ang="0">
                  <a:pos x="444" y="74"/>
                </a:cxn>
                <a:cxn ang="0">
                  <a:pos x="435" y="103"/>
                </a:cxn>
                <a:cxn ang="0">
                  <a:pos x="423" y="133"/>
                </a:cxn>
                <a:cxn ang="0">
                  <a:pos x="409" y="162"/>
                </a:cxn>
                <a:cxn ang="0">
                  <a:pos x="394" y="185"/>
                </a:cxn>
                <a:cxn ang="0">
                  <a:pos x="377" y="202"/>
                </a:cxn>
                <a:cxn ang="0">
                  <a:pos x="355" y="211"/>
                </a:cxn>
                <a:cxn ang="0">
                  <a:pos x="327" y="219"/>
                </a:cxn>
                <a:cxn ang="0">
                  <a:pos x="297" y="229"/>
                </a:cxn>
                <a:cxn ang="0">
                  <a:pos x="264" y="237"/>
                </a:cxn>
                <a:cxn ang="0">
                  <a:pos x="232" y="250"/>
                </a:cxn>
                <a:cxn ang="0">
                  <a:pos x="203" y="265"/>
                </a:cxn>
                <a:cxn ang="0">
                  <a:pos x="178" y="284"/>
                </a:cxn>
                <a:cxn ang="0">
                  <a:pos x="161" y="310"/>
                </a:cxn>
                <a:cxn ang="0">
                  <a:pos x="152" y="335"/>
                </a:cxn>
                <a:cxn ang="0">
                  <a:pos x="148" y="362"/>
                </a:cxn>
                <a:cxn ang="0">
                  <a:pos x="146" y="390"/>
                </a:cxn>
                <a:cxn ang="0">
                  <a:pos x="149" y="417"/>
                </a:cxn>
                <a:cxn ang="0">
                  <a:pos x="152" y="441"/>
                </a:cxn>
                <a:cxn ang="0">
                  <a:pos x="154" y="460"/>
                </a:cxn>
                <a:cxn ang="0">
                  <a:pos x="157" y="472"/>
                </a:cxn>
                <a:cxn ang="0">
                  <a:pos x="159" y="477"/>
                </a:cxn>
                <a:cxn ang="0">
                  <a:pos x="4" y="456"/>
                </a:cxn>
              </a:cxnLst>
              <a:rect l="0" t="0" r="r" b="b"/>
              <a:pathLst>
                <a:path w="459" h="478">
                  <a:moveTo>
                    <a:pt x="4" y="456"/>
                  </a:moveTo>
                  <a:lnTo>
                    <a:pt x="2" y="449"/>
                  </a:lnTo>
                  <a:lnTo>
                    <a:pt x="1" y="431"/>
                  </a:lnTo>
                  <a:lnTo>
                    <a:pt x="0" y="405"/>
                  </a:lnTo>
                  <a:lnTo>
                    <a:pt x="0" y="373"/>
                  </a:lnTo>
                  <a:lnTo>
                    <a:pt x="2" y="339"/>
                  </a:lnTo>
                  <a:lnTo>
                    <a:pt x="9" y="305"/>
                  </a:lnTo>
                  <a:lnTo>
                    <a:pt x="20" y="273"/>
                  </a:lnTo>
                  <a:lnTo>
                    <a:pt x="40" y="247"/>
                  </a:lnTo>
                  <a:lnTo>
                    <a:pt x="63" y="228"/>
                  </a:lnTo>
                  <a:lnTo>
                    <a:pt x="89" y="215"/>
                  </a:lnTo>
                  <a:lnTo>
                    <a:pt x="118" y="204"/>
                  </a:lnTo>
                  <a:lnTo>
                    <a:pt x="148" y="193"/>
                  </a:lnTo>
                  <a:lnTo>
                    <a:pt x="175" y="181"/>
                  </a:lnTo>
                  <a:lnTo>
                    <a:pt x="203" y="163"/>
                  </a:lnTo>
                  <a:lnTo>
                    <a:pt x="226" y="137"/>
                  </a:lnTo>
                  <a:lnTo>
                    <a:pt x="247" y="103"/>
                  </a:lnTo>
                  <a:lnTo>
                    <a:pt x="260" y="74"/>
                  </a:lnTo>
                  <a:lnTo>
                    <a:pt x="269" y="50"/>
                  </a:lnTo>
                  <a:lnTo>
                    <a:pt x="276" y="32"/>
                  </a:lnTo>
                  <a:lnTo>
                    <a:pt x="282" y="19"/>
                  </a:lnTo>
                  <a:lnTo>
                    <a:pt x="286" y="10"/>
                  </a:lnTo>
                  <a:lnTo>
                    <a:pt x="289" y="4"/>
                  </a:lnTo>
                  <a:lnTo>
                    <a:pt x="290" y="1"/>
                  </a:lnTo>
                  <a:lnTo>
                    <a:pt x="290" y="0"/>
                  </a:lnTo>
                  <a:lnTo>
                    <a:pt x="458" y="26"/>
                  </a:lnTo>
                  <a:lnTo>
                    <a:pt x="456" y="32"/>
                  </a:lnTo>
                  <a:lnTo>
                    <a:pt x="451" y="49"/>
                  </a:lnTo>
                  <a:lnTo>
                    <a:pt x="444" y="74"/>
                  </a:lnTo>
                  <a:lnTo>
                    <a:pt x="435" y="103"/>
                  </a:lnTo>
                  <a:lnTo>
                    <a:pt x="423" y="133"/>
                  </a:lnTo>
                  <a:lnTo>
                    <a:pt x="409" y="162"/>
                  </a:lnTo>
                  <a:lnTo>
                    <a:pt x="394" y="185"/>
                  </a:lnTo>
                  <a:lnTo>
                    <a:pt x="377" y="202"/>
                  </a:lnTo>
                  <a:lnTo>
                    <a:pt x="355" y="211"/>
                  </a:lnTo>
                  <a:lnTo>
                    <a:pt x="327" y="219"/>
                  </a:lnTo>
                  <a:lnTo>
                    <a:pt x="297" y="229"/>
                  </a:lnTo>
                  <a:lnTo>
                    <a:pt x="264" y="237"/>
                  </a:lnTo>
                  <a:lnTo>
                    <a:pt x="232" y="250"/>
                  </a:lnTo>
                  <a:lnTo>
                    <a:pt x="203" y="265"/>
                  </a:lnTo>
                  <a:lnTo>
                    <a:pt x="178" y="284"/>
                  </a:lnTo>
                  <a:lnTo>
                    <a:pt x="161" y="310"/>
                  </a:lnTo>
                  <a:lnTo>
                    <a:pt x="152" y="335"/>
                  </a:lnTo>
                  <a:lnTo>
                    <a:pt x="148" y="362"/>
                  </a:lnTo>
                  <a:lnTo>
                    <a:pt x="146" y="390"/>
                  </a:lnTo>
                  <a:lnTo>
                    <a:pt x="149" y="417"/>
                  </a:lnTo>
                  <a:lnTo>
                    <a:pt x="152" y="441"/>
                  </a:lnTo>
                  <a:lnTo>
                    <a:pt x="154" y="460"/>
                  </a:lnTo>
                  <a:lnTo>
                    <a:pt x="157" y="472"/>
                  </a:lnTo>
                  <a:lnTo>
                    <a:pt x="159" y="477"/>
                  </a:lnTo>
                  <a:lnTo>
                    <a:pt x="4" y="456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54" name="Freeform 286"/>
            <p:cNvSpPr>
              <a:spLocks/>
            </p:cNvSpPr>
            <p:nvPr/>
          </p:nvSpPr>
          <p:spPr bwMode="auto">
            <a:xfrm>
              <a:off x="990" y="1292"/>
              <a:ext cx="219" cy="83"/>
            </a:xfrm>
            <a:custGeom>
              <a:avLst/>
              <a:gdLst/>
              <a:ahLst/>
              <a:cxnLst>
                <a:cxn ang="0">
                  <a:pos x="115" y="77"/>
                </a:cxn>
                <a:cxn ang="0">
                  <a:pos x="137" y="73"/>
                </a:cxn>
                <a:cxn ang="0">
                  <a:pos x="156" y="68"/>
                </a:cxn>
                <a:cxn ang="0">
                  <a:pos x="174" y="61"/>
                </a:cxn>
                <a:cxn ang="0">
                  <a:pos x="190" y="54"/>
                </a:cxn>
                <a:cxn ang="0">
                  <a:pos x="202" y="46"/>
                </a:cxn>
                <a:cxn ang="0">
                  <a:pos x="211" y="38"/>
                </a:cxn>
                <a:cxn ang="0">
                  <a:pos x="216" y="31"/>
                </a:cxn>
                <a:cxn ang="0">
                  <a:pos x="218" y="23"/>
                </a:cxn>
                <a:cxn ang="0">
                  <a:pos x="213" y="16"/>
                </a:cxn>
                <a:cxn ang="0">
                  <a:pos x="206" y="9"/>
                </a:cxn>
                <a:cxn ang="0">
                  <a:pos x="195" y="5"/>
                </a:cxn>
                <a:cxn ang="0">
                  <a:pos x="180" y="2"/>
                </a:cxn>
                <a:cxn ang="0">
                  <a:pos x="163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2" y="4"/>
                </a:cxn>
                <a:cxn ang="0">
                  <a:pos x="80" y="8"/>
                </a:cxn>
                <a:cxn ang="0">
                  <a:pos x="61" y="13"/>
                </a:cxn>
                <a:cxn ang="0">
                  <a:pos x="43" y="20"/>
                </a:cxn>
                <a:cxn ang="0">
                  <a:pos x="27" y="27"/>
                </a:cxn>
                <a:cxn ang="0">
                  <a:pos x="15" y="35"/>
                </a:cxn>
                <a:cxn ang="0">
                  <a:pos x="6" y="43"/>
                </a:cxn>
                <a:cxn ang="0">
                  <a:pos x="1" y="50"/>
                </a:cxn>
                <a:cxn ang="0">
                  <a:pos x="0" y="58"/>
                </a:cxn>
                <a:cxn ang="0">
                  <a:pos x="4" y="65"/>
                </a:cxn>
                <a:cxn ang="0">
                  <a:pos x="11" y="72"/>
                </a:cxn>
                <a:cxn ang="0">
                  <a:pos x="22" y="76"/>
                </a:cxn>
                <a:cxn ang="0">
                  <a:pos x="36" y="79"/>
                </a:cxn>
                <a:cxn ang="0">
                  <a:pos x="52" y="82"/>
                </a:cxn>
                <a:cxn ang="0">
                  <a:pos x="72" y="82"/>
                </a:cxn>
                <a:cxn ang="0">
                  <a:pos x="93" y="80"/>
                </a:cxn>
                <a:cxn ang="0">
                  <a:pos x="115" y="77"/>
                </a:cxn>
              </a:cxnLst>
              <a:rect l="0" t="0" r="r" b="b"/>
              <a:pathLst>
                <a:path w="219" h="83">
                  <a:moveTo>
                    <a:pt x="115" y="77"/>
                  </a:moveTo>
                  <a:lnTo>
                    <a:pt x="137" y="73"/>
                  </a:lnTo>
                  <a:lnTo>
                    <a:pt x="156" y="68"/>
                  </a:lnTo>
                  <a:lnTo>
                    <a:pt x="174" y="61"/>
                  </a:lnTo>
                  <a:lnTo>
                    <a:pt x="190" y="54"/>
                  </a:lnTo>
                  <a:lnTo>
                    <a:pt x="202" y="46"/>
                  </a:lnTo>
                  <a:lnTo>
                    <a:pt x="211" y="38"/>
                  </a:lnTo>
                  <a:lnTo>
                    <a:pt x="216" y="31"/>
                  </a:lnTo>
                  <a:lnTo>
                    <a:pt x="218" y="23"/>
                  </a:lnTo>
                  <a:lnTo>
                    <a:pt x="213" y="16"/>
                  </a:lnTo>
                  <a:lnTo>
                    <a:pt x="206" y="9"/>
                  </a:lnTo>
                  <a:lnTo>
                    <a:pt x="195" y="5"/>
                  </a:lnTo>
                  <a:lnTo>
                    <a:pt x="180" y="2"/>
                  </a:lnTo>
                  <a:lnTo>
                    <a:pt x="163" y="0"/>
                  </a:lnTo>
                  <a:lnTo>
                    <a:pt x="145" y="0"/>
                  </a:lnTo>
                  <a:lnTo>
                    <a:pt x="124" y="1"/>
                  </a:lnTo>
                  <a:lnTo>
                    <a:pt x="102" y="4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3" y="20"/>
                  </a:lnTo>
                  <a:lnTo>
                    <a:pt x="27" y="27"/>
                  </a:lnTo>
                  <a:lnTo>
                    <a:pt x="15" y="35"/>
                  </a:lnTo>
                  <a:lnTo>
                    <a:pt x="6" y="43"/>
                  </a:lnTo>
                  <a:lnTo>
                    <a:pt x="1" y="50"/>
                  </a:lnTo>
                  <a:lnTo>
                    <a:pt x="0" y="58"/>
                  </a:lnTo>
                  <a:lnTo>
                    <a:pt x="4" y="65"/>
                  </a:lnTo>
                  <a:lnTo>
                    <a:pt x="11" y="72"/>
                  </a:lnTo>
                  <a:lnTo>
                    <a:pt x="22" y="76"/>
                  </a:lnTo>
                  <a:lnTo>
                    <a:pt x="36" y="79"/>
                  </a:lnTo>
                  <a:lnTo>
                    <a:pt x="52" y="82"/>
                  </a:lnTo>
                  <a:lnTo>
                    <a:pt x="72" y="82"/>
                  </a:lnTo>
                  <a:lnTo>
                    <a:pt x="93" y="80"/>
                  </a:lnTo>
                  <a:lnTo>
                    <a:pt x="115" y="77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55" name="Freeform 287"/>
            <p:cNvSpPr>
              <a:spLocks/>
            </p:cNvSpPr>
            <p:nvPr/>
          </p:nvSpPr>
          <p:spPr bwMode="auto">
            <a:xfrm>
              <a:off x="1008" y="1297"/>
              <a:ext cx="182" cy="71"/>
            </a:xfrm>
            <a:custGeom>
              <a:avLst/>
              <a:gdLst/>
              <a:ahLst/>
              <a:cxnLst>
                <a:cxn ang="0">
                  <a:pos x="95" y="67"/>
                </a:cxn>
                <a:cxn ang="0">
                  <a:pos x="113" y="63"/>
                </a:cxn>
                <a:cxn ang="0">
                  <a:pos x="129" y="58"/>
                </a:cxn>
                <a:cxn ang="0">
                  <a:pos x="145" y="53"/>
                </a:cxn>
                <a:cxn ang="0">
                  <a:pos x="157" y="46"/>
                </a:cxn>
                <a:cxn ang="0">
                  <a:pos x="168" y="40"/>
                </a:cxn>
                <a:cxn ang="0">
                  <a:pos x="175" y="33"/>
                </a:cxn>
                <a:cxn ang="0">
                  <a:pos x="179" y="26"/>
                </a:cxn>
                <a:cxn ang="0">
                  <a:pos x="181" y="19"/>
                </a:cxn>
                <a:cxn ang="0">
                  <a:pos x="176" y="14"/>
                </a:cxn>
                <a:cxn ang="0">
                  <a:pos x="171" y="8"/>
                </a:cxn>
                <a:cxn ang="0">
                  <a:pos x="161" y="4"/>
                </a:cxn>
                <a:cxn ang="0">
                  <a:pos x="150" y="1"/>
                </a:cxn>
                <a:cxn ang="0">
                  <a:pos x="136" y="0"/>
                </a:cxn>
                <a:cxn ang="0">
                  <a:pos x="120" y="0"/>
                </a:cxn>
                <a:cxn ang="0">
                  <a:pos x="103" y="1"/>
                </a:cxn>
                <a:cxn ang="0">
                  <a:pos x="85" y="2"/>
                </a:cxn>
                <a:cxn ang="0">
                  <a:pos x="67" y="7"/>
                </a:cxn>
                <a:cxn ang="0">
                  <a:pos x="51" y="12"/>
                </a:cxn>
                <a:cxn ang="0">
                  <a:pos x="35" y="16"/>
                </a:cxn>
                <a:cxn ang="0">
                  <a:pos x="23" y="23"/>
                </a:cxn>
                <a:cxn ang="0">
                  <a:pos x="12" y="30"/>
                </a:cxn>
                <a:cxn ang="0">
                  <a:pos x="5" y="36"/>
                </a:cxn>
                <a:cxn ang="0">
                  <a:pos x="1" y="43"/>
                </a:cxn>
                <a:cxn ang="0">
                  <a:pos x="0" y="50"/>
                </a:cxn>
                <a:cxn ang="0">
                  <a:pos x="2" y="56"/>
                </a:cxn>
                <a:cxn ang="0">
                  <a:pos x="9" y="61"/>
                </a:cxn>
                <a:cxn ang="0">
                  <a:pos x="17" y="65"/>
                </a:cxn>
                <a:cxn ang="0">
                  <a:pos x="30" y="68"/>
                </a:cxn>
                <a:cxn ang="0">
                  <a:pos x="44" y="70"/>
                </a:cxn>
                <a:cxn ang="0">
                  <a:pos x="59" y="70"/>
                </a:cxn>
                <a:cxn ang="0">
                  <a:pos x="77" y="68"/>
                </a:cxn>
                <a:cxn ang="0">
                  <a:pos x="95" y="67"/>
                </a:cxn>
              </a:cxnLst>
              <a:rect l="0" t="0" r="r" b="b"/>
              <a:pathLst>
                <a:path w="182" h="71">
                  <a:moveTo>
                    <a:pt x="95" y="67"/>
                  </a:moveTo>
                  <a:lnTo>
                    <a:pt x="113" y="63"/>
                  </a:lnTo>
                  <a:lnTo>
                    <a:pt x="129" y="58"/>
                  </a:lnTo>
                  <a:lnTo>
                    <a:pt x="145" y="53"/>
                  </a:lnTo>
                  <a:lnTo>
                    <a:pt x="157" y="46"/>
                  </a:lnTo>
                  <a:lnTo>
                    <a:pt x="168" y="40"/>
                  </a:lnTo>
                  <a:lnTo>
                    <a:pt x="175" y="33"/>
                  </a:lnTo>
                  <a:lnTo>
                    <a:pt x="179" y="26"/>
                  </a:lnTo>
                  <a:lnTo>
                    <a:pt x="181" y="19"/>
                  </a:lnTo>
                  <a:lnTo>
                    <a:pt x="176" y="14"/>
                  </a:lnTo>
                  <a:lnTo>
                    <a:pt x="171" y="8"/>
                  </a:lnTo>
                  <a:lnTo>
                    <a:pt x="161" y="4"/>
                  </a:lnTo>
                  <a:lnTo>
                    <a:pt x="150" y="1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03" y="1"/>
                  </a:lnTo>
                  <a:lnTo>
                    <a:pt x="85" y="2"/>
                  </a:lnTo>
                  <a:lnTo>
                    <a:pt x="67" y="7"/>
                  </a:lnTo>
                  <a:lnTo>
                    <a:pt x="51" y="12"/>
                  </a:lnTo>
                  <a:lnTo>
                    <a:pt x="35" y="16"/>
                  </a:lnTo>
                  <a:lnTo>
                    <a:pt x="23" y="23"/>
                  </a:lnTo>
                  <a:lnTo>
                    <a:pt x="12" y="30"/>
                  </a:lnTo>
                  <a:lnTo>
                    <a:pt x="5" y="36"/>
                  </a:lnTo>
                  <a:lnTo>
                    <a:pt x="1" y="43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9" y="61"/>
                  </a:lnTo>
                  <a:lnTo>
                    <a:pt x="17" y="65"/>
                  </a:lnTo>
                  <a:lnTo>
                    <a:pt x="30" y="68"/>
                  </a:lnTo>
                  <a:lnTo>
                    <a:pt x="44" y="70"/>
                  </a:lnTo>
                  <a:lnTo>
                    <a:pt x="59" y="70"/>
                  </a:lnTo>
                  <a:lnTo>
                    <a:pt x="77" y="68"/>
                  </a:lnTo>
                  <a:lnTo>
                    <a:pt x="95" y="67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56" name="Freeform 288"/>
            <p:cNvSpPr>
              <a:spLocks/>
            </p:cNvSpPr>
            <p:nvPr/>
          </p:nvSpPr>
          <p:spPr bwMode="auto">
            <a:xfrm>
              <a:off x="1172" y="1094"/>
              <a:ext cx="44" cy="6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2" y="27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0" y="43"/>
                </a:cxn>
                <a:cxn ang="0">
                  <a:pos x="1" y="48"/>
                </a:cxn>
                <a:cxn ang="0">
                  <a:pos x="2" y="52"/>
                </a:cxn>
                <a:cxn ang="0">
                  <a:pos x="4" y="54"/>
                </a:cxn>
                <a:cxn ang="0">
                  <a:pos x="8" y="57"/>
                </a:cxn>
                <a:cxn ang="0">
                  <a:pos x="11" y="59"/>
                </a:cxn>
                <a:cxn ang="0">
                  <a:pos x="15" y="57"/>
                </a:cxn>
                <a:cxn ang="0">
                  <a:pos x="19" y="57"/>
                </a:cxn>
                <a:cxn ang="0">
                  <a:pos x="23" y="54"/>
                </a:cxn>
                <a:cxn ang="0">
                  <a:pos x="27" y="52"/>
                </a:cxn>
                <a:cxn ang="0">
                  <a:pos x="31" y="48"/>
                </a:cxn>
                <a:cxn ang="0">
                  <a:pos x="36" y="42"/>
                </a:cxn>
                <a:cxn ang="0">
                  <a:pos x="38" y="37"/>
                </a:cxn>
                <a:cxn ang="0">
                  <a:pos x="41" y="31"/>
                </a:cxn>
                <a:cxn ang="0">
                  <a:pos x="43" y="26"/>
                </a:cxn>
                <a:cxn ang="0">
                  <a:pos x="43" y="20"/>
                </a:cxn>
                <a:cxn ang="0">
                  <a:pos x="43" y="15"/>
                </a:cxn>
                <a:cxn ang="0">
                  <a:pos x="43" y="10"/>
                </a:cxn>
                <a:cxn ang="0">
                  <a:pos x="41" y="6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1" y="0"/>
                </a:cxn>
                <a:cxn ang="0">
                  <a:pos x="27" y="0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6"/>
                </a:cxn>
                <a:cxn ang="0">
                  <a:pos x="11" y="10"/>
                </a:cxn>
                <a:cxn ang="0">
                  <a:pos x="8" y="15"/>
                </a:cxn>
                <a:cxn ang="0">
                  <a:pos x="4" y="20"/>
                </a:cxn>
              </a:cxnLst>
              <a:rect l="0" t="0" r="r" b="b"/>
              <a:pathLst>
                <a:path w="44" h="60">
                  <a:moveTo>
                    <a:pt x="4" y="20"/>
                  </a:moveTo>
                  <a:lnTo>
                    <a:pt x="2" y="27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0" y="43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8" y="57"/>
                  </a:lnTo>
                  <a:lnTo>
                    <a:pt x="11" y="59"/>
                  </a:lnTo>
                  <a:lnTo>
                    <a:pt x="15" y="57"/>
                  </a:lnTo>
                  <a:lnTo>
                    <a:pt x="19" y="57"/>
                  </a:lnTo>
                  <a:lnTo>
                    <a:pt x="23" y="54"/>
                  </a:lnTo>
                  <a:lnTo>
                    <a:pt x="27" y="52"/>
                  </a:lnTo>
                  <a:lnTo>
                    <a:pt x="31" y="48"/>
                  </a:lnTo>
                  <a:lnTo>
                    <a:pt x="36" y="42"/>
                  </a:lnTo>
                  <a:lnTo>
                    <a:pt x="38" y="37"/>
                  </a:lnTo>
                  <a:lnTo>
                    <a:pt x="41" y="31"/>
                  </a:lnTo>
                  <a:lnTo>
                    <a:pt x="43" y="26"/>
                  </a:lnTo>
                  <a:lnTo>
                    <a:pt x="43" y="20"/>
                  </a:lnTo>
                  <a:lnTo>
                    <a:pt x="43" y="15"/>
                  </a:lnTo>
                  <a:lnTo>
                    <a:pt x="43" y="10"/>
                  </a:lnTo>
                  <a:lnTo>
                    <a:pt x="41" y="6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8" y="15"/>
                  </a:lnTo>
                  <a:lnTo>
                    <a:pt x="4" y="2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57" name="Freeform 289"/>
            <p:cNvSpPr>
              <a:spLocks/>
            </p:cNvSpPr>
            <p:nvPr/>
          </p:nvSpPr>
          <p:spPr bwMode="auto">
            <a:xfrm>
              <a:off x="1315" y="1112"/>
              <a:ext cx="45" cy="61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2" y="27"/>
                </a:cxn>
                <a:cxn ang="0">
                  <a:pos x="1" y="33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1" y="48"/>
                </a:cxn>
                <a:cxn ang="0">
                  <a:pos x="2" y="53"/>
                </a:cxn>
                <a:cxn ang="0">
                  <a:pos x="5" y="57"/>
                </a:cxn>
                <a:cxn ang="0">
                  <a:pos x="8" y="58"/>
                </a:cxn>
                <a:cxn ang="0">
                  <a:pos x="12" y="60"/>
                </a:cxn>
                <a:cxn ang="0">
                  <a:pos x="16" y="60"/>
                </a:cxn>
                <a:cxn ang="0">
                  <a:pos x="20" y="58"/>
                </a:cxn>
                <a:cxn ang="0">
                  <a:pos x="24" y="55"/>
                </a:cxn>
                <a:cxn ang="0">
                  <a:pos x="27" y="53"/>
                </a:cxn>
                <a:cxn ang="0">
                  <a:pos x="31" y="48"/>
                </a:cxn>
                <a:cxn ang="0">
                  <a:pos x="35" y="44"/>
                </a:cxn>
                <a:cxn ang="0">
                  <a:pos x="38" y="39"/>
                </a:cxn>
                <a:cxn ang="0">
                  <a:pos x="41" y="32"/>
                </a:cxn>
                <a:cxn ang="0">
                  <a:pos x="42" y="26"/>
                </a:cxn>
                <a:cxn ang="0">
                  <a:pos x="44" y="20"/>
                </a:cxn>
                <a:cxn ang="0">
                  <a:pos x="44" y="15"/>
                </a:cxn>
                <a:cxn ang="0">
                  <a:pos x="42" y="11"/>
                </a:cxn>
                <a:cxn ang="0">
                  <a:pos x="41" y="6"/>
                </a:cxn>
                <a:cxn ang="0">
                  <a:pos x="38" y="4"/>
                </a:cxn>
                <a:cxn ang="0">
                  <a:pos x="35" y="1"/>
                </a:cxn>
                <a:cxn ang="0">
                  <a:pos x="31" y="0"/>
                </a:cxn>
                <a:cxn ang="0">
                  <a:pos x="27" y="1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6"/>
                </a:cxn>
                <a:cxn ang="0">
                  <a:pos x="11" y="11"/>
                </a:cxn>
                <a:cxn ang="0">
                  <a:pos x="8" y="16"/>
                </a:cxn>
                <a:cxn ang="0">
                  <a:pos x="5" y="22"/>
                </a:cxn>
              </a:cxnLst>
              <a:rect l="0" t="0" r="r" b="b"/>
              <a:pathLst>
                <a:path w="45" h="61">
                  <a:moveTo>
                    <a:pt x="5" y="22"/>
                  </a:moveTo>
                  <a:lnTo>
                    <a:pt x="2" y="27"/>
                  </a:lnTo>
                  <a:lnTo>
                    <a:pt x="1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1" y="48"/>
                  </a:lnTo>
                  <a:lnTo>
                    <a:pt x="2" y="53"/>
                  </a:lnTo>
                  <a:lnTo>
                    <a:pt x="5" y="57"/>
                  </a:lnTo>
                  <a:lnTo>
                    <a:pt x="8" y="58"/>
                  </a:lnTo>
                  <a:lnTo>
                    <a:pt x="12" y="60"/>
                  </a:lnTo>
                  <a:lnTo>
                    <a:pt x="16" y="60"/>
                  </a:lnTo>
                  <a:lnTo>
                    <a:pt x="20" y="58"/>
                  </a:lnTo>
                  <a:lnTo>
                    <a:pt x="24" y="55"/>
                  </a:lnTo>
                  <a:lnTo>
                    <a:pt x="27" y="53"/>
                  </a:lnTo>
                  <a:lnTo>
                    <a:pt x="31" y="48"/>
                  </a:lnTo>
                  <a:lnTo>
                    <a:pt x="35" y="44"/>
                  </a:lnTo>
                  <a:lnTo>
                    <a:pt x="38" y="39"/>
                  </a:lnTo>
                  <a:lnTo>
                    <a:pt x="41" y="32"/>
                  </a:lnTo>
                  <a:lnTo>
                    <a:pt x="42" y="26"/>
                  </a:lnTo>
                  <a:lnTo>
                    <a:pt x="44" y="20"/>
                  </a:lnTo>
                  <a:lnTo>
                    <a:pt x="44" y="15"/>
                  </a:lnTo>
                  <a:lnTo>
                    <a:pt x="42" y="11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5" y="1"/>
                  </a:lnTo>
                  <a:lnTo>
                    <a:pt x="31" y="0"/>
                  </a:lnTo>
                  <a:lnTo>
                    <a:pt x="27" y="1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6"/>
                  </a:lnTo>
                  <a:lnTo>
                    <a:pt x="11" y="11"/>
                  </a:lnTo>
                  <a:lnTo>
                    <a:pt x="8" y="16"/>
                  </a:lnTo>
                  <a:lnTo>
                    <a:pt x="5" y="22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58" name="Freeform 290"/>
            <p:cNvSpPr>
              <a:spLocks/>
            </p:cNvSpPr>
            <p:nvPr/>
          </p:nvSpPr>
          <p:spPr bwMode="auto">
            <a:xfrm>
              <a:off x="1028" y="1550"/>
              <a:ext cx="38" cy="6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6"/>
                </a:cxn>
                <a:cxn ang="0">
                  <a:pos x="1" y="43"/>
                </a:cxn>
                <a:cxn ang="0">
                  <a:pos x="2" y="49"/>
                </a:cxn>
                <a:cxn ang="0">
                  <a:pos x="4" y="53"/>
                </a:cxn>
                <a:cxn ang="0">
                  <a:pos x="6" y="57"/>
                </a:cxn>
                <a:cxn ang="0">
                  <a:pos x="9" y="60"/>
                </a:cxn>
                <a:cxn ang="0">
                  <a:pos x="13" y="63"/>
                </a:cxn>
                <a:cxn ang="0">
                  <a:pos x="16" y="63"/>
                </a:cxn>
                <a:cxn ang="0">
                  <a:pos x="20" y="63"/>
                </a:cxn>
                <a:cxn ang="0">
                  <a:pos x="24" y="61"/>
                </a:cxn>
                <a:cxn ang="0">
                  <a:pos x="27" y="58"/>
                </a:cxn>
                <a:cxn ang="0">
                  <a:pos x="30" y="54"/>
                </a:cxn>
                <a:cxn ang="0">
                  <a:pos x="32" y="50"/>
                </a:cxn>
                <a:cxn ang="0">
                  <a:pos x="35" y="44"/>
                </a:cxn>
                <a:cxn ang="0">
                  <a:pos x="37" y="39"/>
                </a:cxn>
                <a:cxn ang="0">
                  <a:pos x="37" y="32"/>
                </a:cxn>
                <a:cxn ang="0">
                  <a:pos x="37" y="26"/>
                </a:cxn>
                <a:cxn ang="0">
                  <a:pos x="37" y="19"/>
                </a:cxn>
                <a:cxn ang="0">
                  <a:pos x="35" y="14"/>
                </a:cxn>
                <a:cxn ang="0">
                  <a:pos x="32" y="9"/>
                </a:cxn>
                <a:cxn ang="0">
                  <a:pos x="30" y="5"/>
                </a:cxn>
                <a:cxn ang="0">
                  <a:pos x="27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3" y="1"/>
                </a:cxn>
                <a:cxn ang="0">
                  <a:pos x="9" y="4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2" y="18"/>
                </a:cxn>
                <a:cxn ang="0">
                  <a:pos x="1" y="23"/>
                </a:cxn>
                <a:cxn ang="0">
                  <a:pos x="0" y="30"/>
                </a:cxn>
              </a:cxnLst>
              <a:rect l="0" t="0" r="r" b="b"/>
              <a:pathLst>
                <a:path w="38" h="64">
                  <a:moveTo>
                    <a:pt x="0" y="30"/>
                  </a:moveTo>
                  <a:lnTo>
                    <a:pt x="0" y="36"/>
                  </a:lnTo>
                  <a:lnTo>
                    <a:pt x="1" y="43"/>
                  </a:lnTo>
                  <a:lnTo>
                    <a:pt x="2" y="49"/>
                  </a:lnTo>
                  <a:lnTo>
                    <a:pt x="4" y="53"/>
                  </a:lnTo>
                  <a:lnTo>
                    <a:pt x="6" y="57"/>
                  </a:lnTo>
                  <a:lnTo>
                    <a:pt x="9" y="60"/>
                  </a:lnTo>
                  <a:lnTo>
                    <a:pt x="13" y="63"/>
                  </a:lnTo>
                  <a:lnTo>
                    <a:pt x="16" y="63"/>
                  </a:lnTo>
                  <a:lnTo>
                    <a:pt x="20" y="63"/>
                  </a:lnTo>
                  <a:lnTo>
                    <a:pt x="24" y="61"/>
                  </a:lnTo>
                  <a:lnTo>
                    <a:pt x="27" y="58"/>
                  </a:lnTo>
                  <a:lnTo>
                    <a:pt x="30" y="54"/>
                  </a:lnTo>
                  <a:lnTo>
                    <a:pt x="32" y="50"/>
                  </a:lnTo>
                  <a:lnTo>
                    <a:pt x="35" y="44"/>
                  </a:lnTo>
                  <a:lnTo>
                    <a:pt x="37" y="39"/>
                  </a:lnTo>
                  <a:lnTo>
                    <a:pt x="37" y="32"/>
                  </a:lnTo>
                  <a:lnTo>
                    <a:pt x="37" y="26"/>
                  </a:lnTo>
                  <a:lnTo>
                    <a:pt x="37" y="19"/>
                  </a:lnTo>
                  <a:lnTo>
                    <a:pt x="35" y="14"/>
                  </a:lnTo>
                  <a:lnTo>
                    <a:pt x="32" y="9"/>
                  </a:lnTo>
                  <a:lnTo>
                    <a:pt x="30" y="5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3" y="1"/>
                  </a:lnTo>
                  <a:lnTo>
                    <a:pt x="9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59" name="Freeform 291"/>
            <p:cNvSpPr>
              <a:spLocks/>
            </p:cNvSpPr>
            <p:nvPr/>
          </p:nvSpPr>
          <p:spPr bwMode="auto">
            <a:xfrm>
              <a:off x="885" y="1529"/>
              <a:ext cx="40" cy="6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7"/>
                </a:cxn>
                <a:cxn ang="0">
                  <a:pos x="1" y="43"/>
                </a:cxn>
                <a:cxn ang="0">
                  <a:pos x="2" y="49"/>
                </a:cxn>
                <a:cxn ang="0">
                  <a:pos x="5" y="53"/>
                </a:cxn>
                <a:cxn ang="0">
                  <a:pos x="7" y="57"/>
                </a:cxn>
                <a:cxn ang="0">
                  <a:pos x="11" y="60"/>
                </a:cxn>
                <a:cxn ang="0">
                  <a:pos x="14" y="63"/>
                </a:cxn>
                <a:cxn ang="0">
                  <a:pos x="18" y="63"/>
                </a:cxn>
                <a:cxn ang="0">
                  <a:pos x="23" y="63"/>
                </a:cxn>
                <a:cxn ang="0">
                  <a:pos x="26" y="61"/>
                </a:cxn>
                <a:cxn ang="0">
                  <a:pos x="30" y="58"/>
                </a:cxn>
                <a:cxn ang="0">
                  <a:pos x="33" y="54"/>
                </a:cxn>
                <a:cxn ang="0">
                  <a:pos x="36" y="50"/>
                </a:cxn>
                <a:cxn ang="0">
                  <a:pos x="37" y="44"/>
                </a:cxn>
                <a:cxn ang="0">
                  <a:pos x="39" y="39"/>
                </a:cxn>
                <a:cxn ang="0">
                  <a:pos x="39" y="32"/>
                </a:cxn>
                <a:cxn ang="0">
                  <a:pos x="39" y="25"/>
                </a:cxn>
                <a:cxn ang="0">
                  <a:pos x="39" y="19"/>
                </a:cxn>
                <a:cxn ang="0">
                  <a:pos x="36" y="14"/>
                </a:cxn>
                <a:cxn ang="0">
                  <a:pos x="34" y="9"/>
                </a:cxn>
                <a:cxn ang="0">
                  <a:pos x="31" y="5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0" y="4"/>
                </a:cxn>
                <a:cxn ang="0">
                  <a:pos x="7" y="8"/>
                </a:cxn>
                <a:cxn ang="0">
                  <a:pos x="4" y="12"/>
                </a:cxn>
                <a:cxn ang="0">
                  <a:pos x="1" y="18"/>
                </a:cxn>
                <a:cxn ang="0">
                  <a:pos x="0" y="23"/>
                </a:cxn>
                <a:cxn ang="0">
                  <a:pos x="0" y="30"/>
                </a:cxn>
              </a:cxnLst>
              <a:rect l="0" t="0" r="r" b="b"/>
              <a:pathLst>
                <a:path w="40" h="64">
                  <a:moveTo>
                    <a:pt x="0" y="30"/>
                  </a:moveTo>
                  <a:lnTo>
                    <a:pt x="0" y="37"/>
                  </a:lnTo>
                  <a:lnTo>
                    <a:pt x="1" y="43"/>
                  </a:lnTo>
                  <a:lnTo>
                    <a:pt x="2" y="49"/>
                  </a:lnTo>
                  <a:lnTo>
                    <a:pt x="5" y="53"/>
                  </a:lnTo>
                  <a:lnTo>
                    <a:pt x="7" y="57"/>
                  </a:lnTo>
                  <a:lnTo>
                    <a:pt x="11" y="60"/>
                  </a:lnTo>
                  <a:lnTo>
                    <a:pt x="14" y="63"/>
                  </a:lnTo>
                  <a:lnTo>
                    <a:pt x="18" y="63"/>
                  </a:lnTo>
                  <a:lnTo>
                    <a:pt x="23" y="63"/>
                  </a:lnTo>
                  <a:lnTo>
                    <a:pt x="26" y="61"/>
                  </a:lnTo>
                  <a:lnTo>
                    <a:pt x="30" y="58"/>
                  </a:lnTo>
                  <a:lnTo>
                    <a:pt x="33" y="54"/>
                  </a:lnTo>
                  <a:lnTo>
                    <a:pt x="36" y="50"/>
                  </a:lnTo>
                  <a:lnTo>
                    <a:pt x="37" y="44"/>
                  </a:lnTo>
                  <a:lnTo>
                    <a:pt x="39" y="39"/>
                  </a:lnTo>
                  <a:lnTo>
                    <a:pt x="39" y="32"/>
                  </a:lnTo>
                  <a:lnTo>
                    <a:pt x="39" y="25"/>
                  </a:lnTo>
                  <a:lnTo>
                    <a:pt x="39" y="19"/>
                  </a:lnTo>
                  <a:lnTo>
                    <a:pt x="36" y="14"/>
                  </a:lnTo>
                  <a:lnTo>
                    <a:pt x="34" y="9"/>
                  </a:lnTo>
                  <a:lnTo>
                    <a:pt x="31" y="5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8"/>
                  </a:lnTo>
                  <a:lnTo>
                    <a:pt x="0" y="23"/>
                  </a:lnTo>
                  <a:lnTo>
                    <a:pt x="0" y="3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260" name="Freeform 292"/>
            <p:cNvSpPr>
              <a:spLocks/>
            </p:cNvSpPr>
            <p:nvPr/>
          </p:nvSpPr>
          <p:spPr bwMode="auto">
            <a:xfrm>
              <a:off x="1035" y="1313"/>
              <a:ext cx="143" cy="48"/>
            </a:xfrm>
            <a:custGeom>
              <a:avLst/>
              <a:gdLst/>
              <a:ahLst/>
              <a:cxnLst>
                <a:cxn ang="0">
                  <a:pos x="118" y="9"/>
                </a:cxn>
                <a:cxn ang="0">
                  <a:pos x="116" y="10"/>
                </a:cxn>
                <a:cxn ang="0">
                  <a:pos x="109" y="12"/>
                </a:cxn>
                <a:cxn ang="0">
                  <a:pos x="99" y="14"/>
                </a:cxn>
                <a:cxn ang="0">
                  <a:pos x="88" y="17"/>
                </a:cxn>
                <a:cxn ang="0">
                  <a:pos x="80" y="17"/>
                </a:cxn>
                <a:cxn ang="0">
                  <a:pos x="75" y="14"/>
                </a:cxn>
                <a:cxn ang="0">
                  <a:pos x="72" y="12"/>
                </a:cxn>
                <a:cxn ang="0">
                  <a:pos x="71" y="9"/>
                </a:cxn>
                <a:cxn ang="0">
                  <a:pos x="65" y="5"/>
                </a:cxn>
                <a:cxn ang="0">
                  <a:pos x="57" y="2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2" y="1"/>
                </a:cxn>
                <a:cxn ang="0">
                  <a:pos x="28" y="2"/>
                </a:cxn>
                <a:cxn ang="0">
                  <a:pos x="13" y="6"/>
                </a:cxn>
                <a:cxn ang="0">
                  <a:pos x="4" y="13"/>
                </a:cxn>
                <a:cxn ang="0">
                  <a:pos x="0" y="18"/>
                </a:cxn>
                <a:cxn ang="0">
                  <a:pos x="0" y="25"/>
                </a:cxn>
                <a:cxn ang="0">
                  <a:pos x="1" y="29"/>
                </a:cxn>
                <a:cxn ang="0">
                  <a:pos x="2" y="30"/>
                </a:cxn>
                <a:cxn ang="0">
                  <a:pos x="4" y="33"/>
                </a:cxn>
                <a:cxn ang="0">
                  <a:pos x="8" y="36"/>
                </a:cxn>
                <a:cxn ang="0">
                  <a:pos x="15" y="38"/>
                </a:cxn>
                <a:cxn ang="0">
                  <a:pos x="23" y="38"/>
                </a:cxn>
                <a:cxn ang="0">
                  <a:pos x="32" y="37"/>
                </a:cxn>
                <a:cxn ang="0">
                  <a:pos x="40" y="36"/>
                </a:cxn>
                <a:cxn ang="0">
                  <a:pos x="47" y="34"/>
                </a:cxn>
                <a:cxn ang="0">
                  <a:pos x="50" y="34"/>
                </a:cxn>
                <a:cxn ang="0">
                  <a:pos x="53" y="47"/>
                </a:cxn>
                <a:cxn ang="0">
                  <a:pos x="64" y="47"/>
                </a:cxn>
                <a:cxn ang="0">
                  <a:pos x="81" y="44"/>
                </a:cxn>
                <a:cxn ang="0">
                  <a:pos x="103" y="38"/>
                </a:cxn>
                <a:cxn ang="0">
                  <a:pos x="128" y="26"/>
                </a:cxn>
                <a:cxn ang="0">
                  <a:pos x="140" y="16"/>
                </a:cxn>
                <a:cxn ang="0">
                  <a:pos x="142" y="12"/>
                </a:cxn>
                <a:cxn ang="0">
                  <a:pos x="137" y="10"/>
                </a:cxn>
              </a:cxnLst>
              <a:rect l="0" t="0" r="r" b="b"/>
              <a:pathLst>
                <a:path w="143" h="48">
                  <a:moveTo>
                    <a:pt x="136" y="10"/>
                  </a:moveTo>
                  <a:lnTo>
                    <a:pt x="118" y="9"/>
                  </a:lnTo>
                  <a:lnTo>
                    <a:pt x="118" y="9"/>
                  </a:lnTo>
                  <a:lnTo>
                    <a:pt x="116" y="10"/>
                  </a:lnTo>
                  <a:lnTo>
                    <a:pt x="113" y="10"/>
                  </a:lnTo>
                  <a:lnTo>
                    <a:pt x="109" y="12"/>
                  </a:lnTo>
                  <a:lnTo>
                    <a:pt x="103" y="13"/>
                  </a:lnTo>
                  <a:lnTo>
                    <a:pt x="99" y="14"/>
                  </a:lnTo>
                  <a:lnTo>
                    <a:pt x="94" y="16"/>
                  </a:lnTo>
                  <a:lnTo>
                    <a:pt x="88" y="17"/>
                  </a:lnTo>
                  <a:lnTo>
                    <a:pt x="84" y="17"/>
                  </a:lnTo>
                  <a:lnTo>
                    <a:pt x="80" y="17"/>
                  </a:lnTo>
                  <a:lnTo>
                    <a:pt x="77" y="16"/>
                  </a:lnTo>
                  <a:lnTo>
                    <a:pt x="75" y="14"/>
                  </a:lnTo>
                  <a:lnTo>
                    <a:pt x="73" y="13"/>
                  </a:lnTo>
                  <a:lnTo>
                    <a:pt x="72" y="12"/>
                  </a:lnTo>
                  <a:lnTo>
                    <a:pt x="71" y="10"/>
                  </a:lnTo>
                  <a:lnTo>
                    <a:pt x="71" y="9"/>
                  </a:lnTo>
                  <a:lnTo>
                    <a:pt x="68" y="6"/>
                  </a:lnTo>
                  <a:lnTo>
                    <a:pt x="65" y="5"/>
                  </a:lnTo>
                  <a:lnTo>
                    <a:pt x="61" y="4"/>
                  </a:lnTo>
                  <a:lnTo>
                    <a:pt x="57" y="2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2" y="1"/>
                  </a:lnTo>
                  <a:lnTo>
                    <a:pt x="36" y="1"/>
                  </a:lnTo>
                  <a:lnTo>
                    <a:pt x="28" y="2"/>
                  </a:lnTo>
                  <a:lnTo>
                    <a:pt x="21" y="5"/>
                  </a:lnTo>
                  <a:lnTo>
                    <a:pt x="13" y="6"/>
                  </a:lnTo>
                  <a:lnTo>
                    <a:pt x="8" y="9"/>
                  </a:lnTo>
                  <a:lnTo>
                    <a:pt x="4" y="13"/>
                  </a:lnTo>
                  <a:lnTo>
                    <a:pt x="1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1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3"/>
                  </a:lnTo>
                  <a:lnTo>
                    <a:pt x="5" y="34"/>
                  </a:lnTo>
                  <a:lnTo>
                    <a:pt x="8" y="36"/>
                  </a:lnTo>
                  <a:lnTo>
                    <a:pt x="10" y="37"/>
                  </a:lnTo>
                  <a:lnTo>
                    <a:pt x="15" y="38"/>
                  </a:lnTo>
                  <a:lnTo>
                    <a:pt x="19" y="38"/>
                  </a:lnTo>
                  <a:lnTo>
                    <a:pt x="23" y="38"/>
                  </a:lnTo>
                  <a:lnTo>
                    <a:pt x="27" y="38"/>
                  </a:lnTo>
                  <a:lnTo>
                    <a:pt x="32" y="37"/>
                  </a:lnTo>
                  <a:lnTo>
                    <a:pt x="36" y="36"/>
                  </a:lnTo>
                  <a:lnTo>
                    <a:pt x="40" y="36"/>
                  </a:lnTo>
                  <a:lnTo>
                    <a:pt x="45" y="34"/>
                  </a:lnTo>
                  <a:lnTo>
                    <a:pt x="47" y="34"/>
                  </a:lnTo>
                  <a:lnTo>
                    <a:pt x="49" y="34"/>
                  </a:lnTo>
                  <a:lnTo>
                    <a:pt x="50" y="34"/>
                  </a:lnTo>
                  <a:lnTo>
                    <a:pt x="51" y="47"/>
                  </a:lnTo>
                  <a:lnTo>
                    <a:pt x="53" y="47"/>
                  </a:lnTo>
                  <a:lnTo>
                    <a:pt x="57" y="47"/>
                  </a:lnTo>
                  <a:lnTo>
                    <a:pt x="64" y="47"/>
                  </a:lnTo>
                  <a:lnTo>
                    <a:pt x="72" y="45"/>
                  </a:lnTo>
                  <a:lnTo>
                    <a:pt x="81" y="44"/>
                  </a:lnTo>
                  <a:lnTo>
                    <a:pt x="92" y="42"/>
                  </a:lnTo>
                  <a:lnTo>
                    <a:pt x="103" y="38"/>
                  </a:lnTo>
                  <a:lnTo>
                    <a:pt x="114" y="34"/>
                  </a:lnTo>
                  <a:lnTo>
                    <a:pt x="128" y="26"/>
                  </a:lnTo>
                  <a:lnTo>
                    <a:pt x="136" y="20"/>
                  </a:lnTo>
                  <a:lnTo>
                    <a:pt x="140" y="16"/>
                  </a:lnTo>
                  <a:lnTo>
                    <a:pt x="142" y="13"/>
                  </a:lnTo>
                  <a:lnTo>
                    <a:pt x="142" y="12"/>
                  </a:lnTo>
                  <a:lnTo>
                    <a:pt x="139" y="10"/>
                  </a:lnTo>
                  <a:lnTo>
                    <a:pt x="137" y="10"/>
                  </a:lnTo>
                  <a:lnTo>
                    <a:pt x="136" y="1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212261" name="Group 293"/>
            <p:cNvGrpSpPr>
              <a:grpSpLocks/>
            </p:cNvGrpSpPr>
            <p:nvPr/>
          </p:nvGrpSpPr>
          <p:grpSpPr bwMode="auto">
            <a:xfrm>
              <a:off x="1222" y="783"/>
              <a:ext cx="652" cy="958"/>
              <a:chOff x="1222" y="783"/>
              <a:chExt cx="652" cy="958"/>
            </a:xfrm>
          </p:grpSpPr>
          <p:sp>
            <p:nvSpPr>
              <p:cNvPr id="212262" name="Freeform 294"/>
              <p:cNvSpPr>
                <a:spLocks/>
              </p:cNvSpPr>
              <p:nvPr/>
            </p:nvSpPr>
            <p:spPr bwMode="auto">
              <a:xfrm>
                <a:off x="1222" y="989"/>
                <a:ext cx="652" cy="752"/>
              </a:xfrm>
              <a:custGeom>
                <a:avLst/>
                <a:gdLst/>
                <a:ahLst/>
                <a:cxnLst>
                  <a:cxn ang="0">
                    <a:pos x="641" y="641"/>
                  </a:cxn>
                  <a:cxn ang="0">
                    <a:pos x="651" y="622"/>
                  </a:cxn>
                  <a:cxn ang="0">
                    <a:pos x="458" y="0"/>
                  </a:cxn>
                  <a:cxn ang="0">
                    <a:pos x="18" y="100"/>
                  </a:cxn>
                  <a:cxn ang="0">
                    <a:pos x="0" y="148"/>
                  </a:cxn>
                  <a:cxn ang="0">
                    <a:pos x="207" y="751"/>
                  </a:cxn>
                  <a:cxn ang="0">
                    <a:pos x="641" y="641"/>
                  </a:cxn>
                </a:cxnLst>
                <a:rect l="0" t="0" r="r" b="b"/>
                <a:pathLst>
                  <a:path w="652" h="752">
                    <a:moveTo>
                      <a:pt x="641" y="641"/>
                    </a:moveTo>
                    <a:lnTo>
                      <a:pt x="651" y="622"/>
                    </a:lnTo>
                    <a:lnTo>
                      <a:pt x="458" y="0"/>
                    </a:lnTo>
                    <a:lnTo>
                      <a:pt x="18" y="100"/>
                    </a:lnTo>
                    <a:lnTo>
                      <a:pt x="0" y="148"/>
                    </a:lnTo>
                    <a:lnTo>
                      <a:pt x="207" y="751"/>
                    </a:lnTo>
                    <a:lnTo>
                      <a:pt x="641" y="641"/>
                    </a:lnTo>
                  </a:path>
                </a:pathLst>
              </a:custGeom>
              <a:solidFill>
                <a:srgbClr val="77777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63" name="Freeform 295"/>
              <p:cNvSpPr>
                <a:spLocks/>
              </p:cNvSpPr>
              <p:nvPr/>
            </p:nvSpPr>
            <p:spPr bwMode="auto">
              <a:xfrm>
                <a:off x="1241" y="984"/>
                <a:ext cx="633" cy="736"/>
              </a:xfrm>
              <a:custGeom>
                <a:avLst/>
                <a:gdLst/>
                <a:ahLst/>
                <a:cxnLst>
                  <a:cxn ang="0">
                    <a:pos x="632" y="627"/>
                  </a:cxn>
                  <a:cxn ang="0">
                    <a:pos x="477" y="35"/>
                  </a:cxn>
                  <a:cxn ang="0">
                    <a:pos x="477" y="34"/>
                  </a:cxn>
                  <a:cxn ang="0">
                    <a:pos x="477" y="33"/>
                  </a:cxn>
                  <a:cxn ang="0">
                    <a:pos x="477" y="29"/>
                  </a:cxn>
                  <a:cxn ang="0">
                    <a:pos x="474" y="26"/>
                  </a:cxn>
                  <a:cxn ang="0">
                    <a:pos x="470" y="22"/>
                  </a:cxn>
                  <a:cxn ang="0">
                    <a:pos x="465" y="16"/>
                  </a:cxn>
                  <a:cxn ang="0">
                    <a:pos x="458" y="11"/>
                  </a:cxn>
                  <a:cxn ang="0">
                    <a:pos x="447" y="4"/>
                  </a:cxn>
                  <a:cxn ang="0">
                    <a:pos x="439" y="2"/>
                  </a:cxn>
                  <a:cxn ang="0">
                    <a:pos x="430" y="0"/>
                  </a:cxn>
                  <a:cxn ang="0">
                    <a:pos x="420" y="0"/>
                  </a:cxn>
                  <a:cxn ang="0">
                    <a:pos x="410" y="0"/>
                  </a:cxn>
                  <a:cxn ang="0">
                    <a:pos x="401" y="1"/>
                  </a:cxn>
                  <a:cxn ang="0">
                    <a:pos x="395" y="2"/>
                  </a:cxn>
                  <a:cxn ang="0">
                    <a:pos x="390" y="3"/>
                  </a:cxn>
                  <a:cxn ang="0">
                    <a:pos x="387" y="3"/>
                  </a:cxn>
                  <a:cxn ang="0">
                    <a:pos x="0" y="105"/>
                  </a:cxn>
                  <a:cxn ang="0">
                    <a:pos x="1" y="105"/>
                  </a:cxn>
                  <a:cxn ang="0">
                    <a:pos x="1" y="105"/>
                  </a:cxn>
                  <a:cxn ang="0">
                    <a:pos x="2" y="104"/>
                  </a:cxn>
                  <a:cxn ang="0">
                    <a:pos x="3" y="104"/>
                  </a:cxn>
                  <a:cxn ang="0">
                    <a:pos x="6" y="104"/>
                  </a:cxn>
                  <a:cxn ang="0">
                    <a:pos x="8" y="104"/>
                  </a:cxn>
                  <a:cxn ang="0">
                    <a:pos x="12" y="104"/>
                  </a:cxn>
                  <a:cxn ang="0">
                    <a:pos x="17" y="104"/>
                  </a:cxn>
                  <a:cxn ang="0">
                    <a:pos x="26" y="107"/>
                  </a:cxn>
                  <a:cxn ang="0">
                    <a:pos x="34" y="114"/>
                  </a:cxn>
                  <a:cxn ang="0">
                    <a:pos x="40" y="122"/>
                  </a:cxn>
                  <a:cxn ang="0">
                    <a:pos x="47" y="131"/>
                  </a:cxn>
                  <a:cxn ang="0">
                    <a:pos x="50" y="140"/>
                  </a:cxn>
                  <a:cxn ang="0">
                    <a:pos x="54" y="148"/>
                  </a:cxn>
                  <a:cxn ang="0">
                    <a:pos x="57" y="153"/>
                  </a:cxn>
                  <a:cxn ang="0">
                    <a:pos x="57" y="156"/>
                  </a:cxn>
                  <a:cxn ang="0">
                    <a:pos x="200" y="735"/>
                  </a:cxn>
                  <a:cxn ang="0">
                    <a:pos x="632" y="627"/>
                  </a:cxn>
                </a:cxnLst>
                <a:rect l="0" t="0" r="r" b="b"/>
                <a:pathLst>
                  <a:path w="633" h="736">
                    <a:moveTo>
                      <a:pt x="632" y="627"/>
                    </a:moveTo>
                    <a:lnTo>
                      <a:pt x="477" y="35"/>
                    </a:lnTo>
                    <a:lnTo>
                      <a:pt x="477" y="34"/>
                    </a:lnTo>
                    <a:lnTo>
                      <a:pt x="477" y="33"/>
                    </a:lnTo>
                    <a:lnTo>
                      <a:pt x="477" y="29"/>
                    </a:lnTo>
                    <a:lnTo>
                      <a:pt x="474" y="26"/>
                    </a:lnTo>
                    <a:lnTo>
                      <a:pt x="470" y="22"/>
                    </a:lnTo>
                    <a:lnTo>
                      <a:pt x="465" y="16"/>
                    </a:lnTo>
                    <a:lnTo>
                      <a:pt x="458" y="11"/>
                    </a:lnTo>
                    <a:lnTo>
                      <a:pt x="447" y="4"/>
                    </a:lnTo>
                    <a:lnTo>
                      <a:pt x="439" y="2"/>
                    </a:lnTo>
                    <a:lnTo>
                      <a:pt x="430" y="0"/>
                    </a:lnTo>
                    <a:lnTo>
                      <a:pt x="420" y="0"/>
                    </a:lnTo>
                    <a:lnTo>
                      <a:pt x="410" y="0"/>
                    </a:lnTo>
                    <a:lnTo>
                      <a:pt x="401" y="1"/>
                    </a:lnTo>
                    <a:lnTo>
                      <a:pt x="395" y="2"/>
                    </a:lnTo>
                    <a:lnTo>
                      <a:pt x="390" y="3"/>
                    </a:lnTo>
                    <a:lnTo>
                      <a:pt x="387" y="3"/>
                    </a:lnTo>
                    <a:lnTo>
                      <a:pt x="0" y="105"/>
                    </a:lnTo>
                    <a:lnTo>
                      <a:pt x="1" y="105"/>
                    </a:lnTo>
                    <a:lnTo>
                      <a:pt x="1" y="105"/>
                    </a:lnTo>
                    <a:lnTo>
                      <a:pt x="2" y="104"/>
                    </a:lnTo>
                    <a:lnTo>
                      <a:pt x="3" y="104"/>
                    </a:lnTo>
                    <a:lnTo>
                      <a:pt x="6" y="104"/>
                    </a:lnTo>
                    <a:lnTo>
                      <a:pt x="8" y="104"/>
                    </a:lnTo>
                    <a:lnTo>
                      <a:pt x="12" y="104"/>
                    </a:lnTo>
                    <a:lnTo>
                      <a:pt x="17" y="104"/>
                    </a:lnTo>
                    <a:lnTo>
                      <a:pt x="26" y="107"/>
                    </a:lnTo>
                    <a:lnTo>
                      <a:pt x="34" y="114"/>
                    </a:lnTo>
                    <a:lnTo>
                      <a:pt x="40" y="122"/>
                    </a:lnTo>
                    <a:lnTo>
                      <a:pt x="47" y="131"/>
                    </a:lnTo>
                    <a:lnTo>
                      <a:pt x="50" y="140"/>
                    </a:lnTo>
                    <a:lnTo>
                      <a:pt x="54" y="148"/>
                    </a:lnTo>
                    <a:lnTo>
                      <a:pt x="57" y="153"/>
                    </a:lnTo>
                    <a:lnTo>
                      <a:pt x="57" y="156"/>
                    </a:lnTo>
                    <a:lnTo>
                      <a:pt x="200" y="735"/>
                    </a:lnTo>
                    <a:lnTo>
                      <a:pt x="632" y="627"/>
                    </a:lnTo>
                  </a:path>
                </a:pathLst>
              </a:custGeom>
              <a:solidFill>
                <a:srgbClr val="DDDDDD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64" name="Freeform 296"/>
              <p:cNvSpPr>
                <a:spLocks/>
              </p:cNvSpPr>
              <p:nvPr/>
            </p:nvSpPr>
            <p:spPr bwMode="auto">
              <a:xfrm>
                <a:off x="1391" y="1323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65" name="Freeform 297"/>
              <p:cNvSpPr>
                <a:spLocks/>
              </p:cNvSpPr>
              <p:nvPr/>
            </p:nvSpPr>
            <p:spPr bwMode="auto">
              <a:xfrm>
                <a:off x="1345" y="1092"/>
                <a:ext cx="377" cy="174"/>
              </a:xfrm>
              <a:custGeom>
                <a:avLst/>
                <a:gdLst/>
                <a:ahLst/>
                <a:cxnLst>
                  <a:cxn ang="0">
                    <a:pos x="376" y="84"/>
                  </a:cxn>
                  <a:cxn ang="0">
                    <a:pos x="354" y="0"/>
                  </a:cxn>
                  <a:cxn ang="0">
                    <a:pos x="0" y="90"/>
                  </a:cxn>
                  <a:cxn ang="0">
                    <a:pos x="21" y="173"/>
                  </a:cxn>
                  <a:cxn ang="0">
                    <a:pos x="376" y="84"/>
                  </a:cxn>
                </a:cxnLst>
                <a:rect l="0" t="0" r="r" b="b"/>
                <a:pathLst>
                  <a:path w="377" h="174">
                    <a:moveTo>
                      <a:pt x="376" y="84"/>
                    </a:moveTo>
                    <a:lnTo>
                      <a:pt x="354" y="0"/>
                    </a:lnTo>
                    <a:lnTo>
                      <a:pt x="0" y="90"/>
                    </a:lnTo>
                    <a:lnTo>
                      <a:pt x="21" y="173"/>
                    </a:lnTo>
                    <a:lnTo>
                      <a:pt x="376" y="8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66" name="Freeform 298"/>
              <p:cNvSpPr>
                <a:spLocks/>
              </p:cNvSpPr>
              <p:nvPr/>
            </p:nvSpPr>
            <p:spPr bwMode="auto">
              <a:xfrm>
                <a:off x="1345" y="1102"/>
                <a:ext cx="373" cy="169"/>
              </a:xfrm>
              <a:custGeom>
                <a:avLst/>
                <a:gdLst/>
                <a:ahLst/>
                <a:cxnLst>
                  <a:cxn ang="0">
                    <a:pos x="372" y="75"/>
                  </a:cxn>
                  <a:cxn ang="0">
                    <a:pos x="352" y="0"/>
                  </a:cxn>
                  <a:cxn ang="0">
                    <a:pos x="0" y="88"/>
                  </a:cxn>
                  <a:cxn ang="0">
                    <a:pos x="19" y="168"/>
                  </a:cxn>
                  <a:cxn ang="0">
                    <a:pos x="372" y="75"/>
                  </a:cxn>
                </a:cxnLst>
                <a:rect l="0" t="0" r="r" b="b"/>
                <a:pathLst>
                  <a:path w="373" h="169">
                    <a:moveTo>
                      <a:pt x="372" y="75"/>
                    </a:moveTo>
                    <a:lnTo>
                      <a:pt x="352" y="0"/>
                    </a:lnTo>
                    <a:lnTo>
                      <a:pt x="0" y="88"/>
                    </a:lnTo>
                    <a:lnTo>
                      <a:pt x="19" y="168"/>
                    </a:lnTo>
                    <a:lnTo>
                      <a:pt x="372" y="75"/>
                    </a:lnTo>
                  </a:path>
                </a:pathLst>
              </a:custGeom>
              <a:solidFill>
                <a:srgbClr val="00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67" name="Freeform 299"/>
              <p:cNvSpPr>
                <a:spLocks/>
              </p:cNvSpPr>
              <p:nvPr/>
            </p:nvSpPr>
            <p:spPr bwMode="auto">
              <a:xfrm>
                <a:off x="1404" y="1052"/>
                <a:ext cx="205" cy="74"/>
              </a:xfrm>
              <a:custGeom>
                <a:avLst/>
                <a:gdLst/>
                <a:ahLst/>
                <a:cxnLst>
                  <a:cxn ang="0">
                    <a:pos x="204" y="24"/>
                  </a:cxn>
                  <a:cxn ang="0">
                    <a:pos x="197" y="0"/>
                  </a:cxn>
                  <a:cxn ang="0">
                    <a:pos x="0" y="48"/>
                  </a:cxn>
                  <a:cxn ang="0">
                    <a:pos x="6" y="73"/>
                  </a:cxn>
                  <a:cxn ang="0">
                    <a:pos x="204" y="24"/>
                  </a:cxn>
                </a:cxnLst>
                <a:rect l="0" t="0" r="r" b="b"/>
                <a:pathLst>
                  <a:path w="205" h="74">
                    <a:moveTo>
                      <a:pt x="204" y="24"/>
                    </a:moveTo>
                    <a:lnTo>
                      <a:pt x="197" y="0"/>
                    </a:lnTo>
                    <a:lnTo>
                      <a:pt x="0" y="48"/>
                    </a:lnTo>
                    <a:lnTo>
                      <a:pt x="6" y="73"/>
                    </a:lnTo>
                    <a:lnTo>
                      <a:pt x="204" y="2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68" name="Freeform 300"/>
              <p:cNvSpPr>
                <a:spLocks/>
              </p:cNvSpPr>
              <p:nvPr/>
            </p:nvSpPr>
            <p:spPr bwMode="auto">
              <a:xfrm>
                <a:off x="1467" y="1304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69" name="Freeform 301"/>
              <p:cNvSpPr>
                <a:spLocks/>
              </p:cNvSpPr>
              <p:nvPr/>
            </p:nvSpPr>
            <p:spPr bwMode="auto">
              <a:xfrm>
                <a:off x="1541" y="1285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70" name="Freeform 302"/>
              <p:cNvSpPr>
                <a:spLocks/>
              </p:cNvSpPr>
              <p:nvPr/>
            </p:nvSpPr>
            <p:spPr bwMode="auto">
              <a:xfrm>
                <a:off x="1616" y="1265"/>
                <a:ext cx="69" cy="66"/>
              </a:xfrm>
              <a:custGeom>
                <a:avLst/>
                <a:gdLst/>
                <a:ahLst/>
                <a:cxnLst>
                  <a:cxn ang="0">
                    <a:pos x="68" y="52"/>
                  </a:cxn>
                  <a:cxn ang="0">
                    <a:pos x="55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8" y="52"/>
                  </a:cxn>
                </a:cxnLst>
                <a:rect l="0" t="0" r="r" b="b"/>
                <a:pathLst>
                  <a:path w="69" h="66">
                    <a:moveTo>
                      <a:pt x="68" y="52"/>
                    </a:moveTo>
                    <a:lnTo>
                      <a:pt x="55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8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71" name="Freeform 303"/>
              <p:cNvSpPr>
                <a:spLocks/>
              </p:cNvSpPr>
              <p:nvPr/>
            </p:nvSpPr>
            <p:spPr bwMode="auto">
              <a:xfrm>
                <a:off x="1691" y="1247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72" name="Freeform 304"/>
              <p:cNvSpPr>
                <a:spLocks/>
              </p:cNvSpPr>
              <p:nvPr/>
            </p:nvSpPr>
            <p:spPr bwMode="auto">
              <a:xfrm>
                <a:off x="1408" y="1393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73" name="Freeform 305"/>
              <p:cNvSpPr>
                <a:spLocks/>
              </p:cNvSpPr>
              <p:nvPr/>
            </p:nvSpPr>
            <p:spPr bwMode="auto">
              <a:xfrm>
                <a:off x="1483" y="1373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74" name="Freeform 306"/>
              <p:cNvSpPr>
                <a:spLocks/>
              </p:cNvSpPr>
              <p:nvPr/>
            </p:nvSpPr>
            <p:spPr bwMode="auto">
              <a:xfrm>
                <a:off x="1559" y="1355"/>
                <a:ext cx="68" cy="65"/>
              </a:xfrm>
              <a:custGeom>
                <a:avLst/>
                <a:gdLst/>
                <a:ahLst/>
                <a:cxnLst>
                  <a:cxn ang="0">
                    <a:pos x="67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7" y="50"/>
                  </a:cxn>
                </a:cxnLst>
                <a:rect l="0" t="0" r="r" b="b"/>
                <a:pathLst>
                  <a:path w="68" h="65">
                    <a:moveTo>
                      <a:pt x="67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7" y="5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75" name="Freeform 307"/>
              <p:cNvSpPr>
                <a:spLocks/>
              </p:cNvSpPr>
              <p:nvPr/>
            </p:nvSpPr>
            <p:spPr bwMode="auto">
              <a:xfrm>
                <a:off x="1635" y="1336"/>
                <a:ext cx="66" cy="66"/>
              </a:xfrm>
              <a:custGeom>
                <a:avLst/>
                <a:gdLst/>
                <a:ahLst/>
                <a:cxnLst>
                  <a:cxn ang="0">
                    <a:pos x="65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5" y="51"/>
                  </a:cxn>
                </a:cxnLst>
                <a:rect l="0" t="0" r="r" b="b"/>
                <a:pathLst>
                  <a:path w="66" h="66">
                    <a:moveTo>
                      <a:pt x="65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5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76" name="Freeform 308"/>
              <p:cNvSpPr>
                <a:spLocks/>
              </p:cNvSpPr>
              <p:nvPr/>
            </p:nvSpPr>
            <p:spPr bwMode="auto">
              <a:xfrm>
                <a:off x="1709" y="1316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77" name="Freeform 309"/>
              <p:cNvSpPr>
                <a:spLocks/>
              </p:cNvSpPr>
              <p:nvPr/>
            </p:nvSpPr>
            <p:spPr bwMode="auto">
              <a:xfrm>
                <a:off x="1427" y="1462"/>
                <a:ext cx="66" cy="68"/>
              </a:xfrm>
              <a:custGeom>
                <a:avLst/>
                <a:gdLst/>
                <a:ahLst/>
                <a:cxnLst>
                  <a:cxn ang="0">
                    <a:pos x="65" y="53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7"/>
                  </a:cxn>
                  <a:cxn ang="0">
                    <a:pos x="65" y="53"/>
                  </a:cxn>
                </a:cxnLst>
                <a:rect l="0" t="0" r="r" b="b"/>
                <a:pathLst>
                  <a:path w="66" h="68">
                    <a:moveTo>
                      <a:pt x="65" y="53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7"/>
                    </a:lnTo>
                    <a:lnTo>
                      <a:pt x="65" y="53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78" name="Freeform 310"/>
              <p:cNvSpPr>
                <a:spLocks/>
              </p:cNvSpPr>
              <p:nvPr/>
            </p:nvSpPr>
            <p:spPr bwMode="auto">
              <a:xfrm>
                <a:off x="1501" y="1444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79" name="Freeform 311"/>
              <p:cNvSpPr>
                <a:spLocks/>
              </p:cNvSpPr>
              <p:nvPr/>
            </p:nvSpPr>
            <p:spPr bwMode="auto">
              <a:xfrm>
                <a:off x="1577" y="1425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80" name="Freeform 312"/>
              <p:cNvSpPr>
                <a:spLocks/>
              </p:cNvSpPr>
              <p:nvPr/>
            </p:nvSpPr>
            <p:spPr bwMode="auto">
              <a:xfrm>
                <a:off x="1652" y="1405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81" name="Freeform 313"/>
              <p:cNvSpPr>
                <a:spLocks/>
              </p:cNvSpPr>
              <p:nvPr/>
            </p:nvSpPr>
            <p:spPr bwMode="auto">
              <a:xfrm>
                <a:off x="1472" y="129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82" name="Freeform 314"/>
              <p:cNvSpPr>
                <a:spLocks/>
              </p:cNvSpPr>
              <p:nvPr/>
            </p:nvSpPr>
            <p:spPr bwMode="auto">
              <a:xfrm>
                <a:off x="1548" y="1276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83" name="Freeform 315"/>
              <p:cNvSpPr>
                <a:spLocks/>
              </p:cNvSpPr>
              <p:nvPr/>
            </p:nvSpPr>
            <p:spPr bwMode="auto">
              <a:xfrm>
                <a:off x="1623" y="1258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84" name="Freeform 316"/>
              <p:cNvSpPr>
                <a:spLocks/>
              </p:cNvSpPr>
              <p:nvPr/>
            </p:nvSpPr>
            <p:spPr bwMode="auto">
              <a:xfrm>
                <a:off x="1490" y="136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85" name="Freeform 317"/>
              <p:cNvSpPr>
                <a:spLocks/>
              </p:cNvSpPr>
              <p:nvPr/>
            </p:nvSpPr>
            <p:spPr bwMode="auto">
              <a:xfrm>
                <a:off x="1566" y="1347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86" name="Freeform 318"/>
              <p:cNvSpPr>
                <a:spLocks/>
              </p:cNvSpPr>
              <p:nvPr/>
            </p:nvSpPr>
            <p:spPr bwMode="auto">
              <a:xfrm>
                <a:off x="1641" y="1327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87" name="Freeform 319"/>
              <p:cNvSpPr>
                <a:spLocks/>
              </p:cNvSpPr>
              <p:nvPr/>
            </p:nvSpPr>
            <p:spPr bwMode="auto">
              <a:xfrm>
                <a:off x="1508" y="1436"/>
                <a:ext cx="69" cy="66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8" y="51"/>
                  </a:cxn>
                </a:cxnLst>
                <a:rect l="0" t="0" r="r" b="b"/>
                <a:pathLst>
                  <a:path w="69" h="66">
                    <a:moveTo>
                      <a:pt x="68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8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88" name="Freeform 320"/>
              <p:cNvSpPr>
                <a:spLocks/>
              </p:cNvSpPr>
              <p:nvPr/>
            </p:nvSpPr>
            <p:spPr bwMode="auto">
              <a:xfrm>
                <a:off x="1583" y="1416"/>
                <a:ext cx="67" cy="67"/>
              </a:xfrm>
              <a:custGeom>
                <a:avLst/>
                <a:gdLst/>
                <a:ahLst/>
                <a:cxnLst>
                  <a:cxn ang="0">
                    <a:pos x="66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6" y="52"/>
                  </a:cxn>
                </a:cxnLst>
                <a:rect l="0" t="0" r="r" b="b"/>
                <a:pathLst>
                  <a:path w="67" h="67">
                    <a:moveTo>
                      <a:pt x="66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6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89" name="Freeform 321"/>
              <p:cNvSpPr>
                <a:spLocks/>
              </p:cNvSpPr>
              <p:nvPr/>
            </p:nvSpPr>
            <p:spPr bwMode="auto">
              <a:xfrm>
                <a:off x="1658" y="1399"/>
                <a:ext cx="68" cy="64"/>
              </a:xfrm>
              <a:custGeom>
                <a:avLst/>
                <a:gdLst/>
                <a:ahLst/>
                <a:cxnLst>
                  <a:cxn ang="0">
                    <a:pos x="67" y="49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3"/>
                  </a:cxn>
                  <a:cxn ang="0">
                    <a:pos x="67" y="49"/>
                  </a:cxn>
                </a:cxnLst>
                <a:rect l="0" t="0" r="r" b="b"/>
                <a:pathLst>
                  <a:path w="68" h="64">
                    <a:moveTo>
                      <a:pt x="67" y="49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3"/>
                    </a:lnTo>
                    <a:lnTo>
                      <a:pt x="67" y="49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90" name="Freeform 322"/>
              <p:cNvSpPr>
                <a:spLocks/>
              </p:cNvSpPr>
              <p:nvPr/>
            </p:nvSpPr>
            <p:spPr bwMode="auto">
              <a:xfrm>
                <a:off x="1728" y="1387"/>
                <a:ext cx="67" cy="65"/>
              </a:xfrm>
              <a:custGeom>
                <a:avLst/>
                <a:gdLst/>
                <a:ahLst/>
                <a:cxnLst>
                  <a:cxn ang="0">
                    <a:pos x="66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6" y="50"/>
                  </a:cxn>
                </a:cxnLst>
                <a:rect l="0" t="0" r="r" b="b"/>
                <a:pathLst>
                  <a:path w="67" h="65">
                    <a:moveTo>
                      <a:pt x="66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6" y="50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91" name="Freeform 323"/>
              <p:cNvSpPr>
                <a:spLocks/>
              </p:cNvSpPr>
              <p:nvPr/>
            </p:nvSpPr>
            <p:spPr bwMode="auto">
              <a:xfrm>
                <a:off x="1443" y="1533"/>
                <a:ext cx="69" cy="66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8" y="51"/>
                  </a:cxn>
                </a:cxnLst>
                <a:rect l="0" t="0" r="r" b="b"/>
                <a:pathLst>
                  <a:path w="69" h="66">
                    <a:moveTo>
                      <a:pt x="68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8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92" name="Freeform 324"/>
              <p:cNvSpPr>
                <a:spLocks/>
              </p:cNvSpPr>
              <p:nvPr/>
            </p:nvSpPr>
            <p:spPr bwMode="auto">
              <a:xfrm>
                <a:off x="1519" y="1513"/>
                <a:ext cx="67" cy="67"/>
              </a:xfrm>
              <a:custGeom>
                <a:avLst/>
                <a:gdLst/>
                <a:ahLst/>
                <a:cxnLst>
                  <a:cxn ang="0">
                    <a:pos x="66" y="52"/>
                  </a:cxn>
                  <a:cxn ang="0">
                    <a:pos x="53" y="0"/>
                  </a:cxn>
                  <a:cxn ang="0">
                    <a:pos x="0" y="14"/>
                  </a:cxn>
                  <a:cxn ang="0">
                    <a:pos x="12" y="66"/>
                  </a:cxn>
                  <a:cxn ang="0">
                    <a:pos x="66" y="52"/>
                  </a:cxn>
                </a:cxnLst>
                <a:rect l="0" t="0" r="r" b="b"/>
                <a:pathLst>
                  <a:path w="67" h="67">
                    <a:moveTo>
                      <a:pt x="66" y="52"/>
                    </a:moveTo>
                    <a:lnTo>
                      <a:pt x="53" y="0"/>
                    </a:lnTo>
                    <a:lnTo>
                      <a:pt x="0" y="14"/>
                    </a:lnTo>
                    <a:lnTo>
                      <a:pt x="12" y="66"/>
                    </a:lnTo>
                    <a:lnTo>
                      <a:pt x="66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93" name="Freeform 325"/>
              <p:cNvSpPr>
                <a:spLocks/>
              </p:cNvSpPr>
              <p:nvPr/>
            </p:nvSpPr>
            <p:spPr bwMode="auto">
              <a:xfrm>
                <a:off x="1526" y="1505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94" name="Freeform 326"/>
              <p:cNvSpPr>
                <a:spLocks/>
              </p:cNvSpPr>
              <p:nvPr/>
            </p:nvSpPr>
            <p:spPr bwMode="auto">
              <a:xfrm>
                <a:off x="1593" y="1494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95" name="Freeform 327"/>
              <p:cNvSpPr>
                <a:spLocks/>
              </p:cNvSpPr>
              <p:nvPr/>
            </p:nvSpPr>
            <p:spPr bwMode="auto">
              <a:xfrm>
                <a:off x="1601" y="1488"/>
                <a:ext cx="68" cy="65"/>
              </a:xfrm>
              <a:custGeom>
                <a:avLst/>
                <a:gdLst/>
                <a:ahLst/>
                <a:cxnLst>
                  <a:cxn ang="0">
                    <a:pos x="67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7" y="50"/>
                  </a:cxn>
                </a:cxnLst>
                <a:rect l="0" t="0" r="r" b="b"/>
                <a:pathLst>
                  <a:path w="68" h="65">
                    <a:moveTo>
                      <a:pt x="67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7" y="50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96" name="Freeform 328"/>
              <p:cNvSpPr>
                <a:spLocks/>
              </p:cNvSpPr>
              <p:nvPr/>
            </p:nvSpPr>
            <p:spPr bwMode="auto">
              <a:xfrm>
                <a:off x="1669" y="147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97" name="Freeform 329"/>
              <p:cNvSpPr>
                <a:spLocks/>
              </p:cNvSpPr>
              <p:nvPr/>
            </p:nvSpPr>
            <p:spPr bwMode="auto">
              <a:xfrm>
                <a:off x="1675" y="1468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98" name="Freeform 330"/>
              <p:cNvSpPr>
                <a:spLocks/>
              </p:cNvSpPr>
              <p:nvPr/>
            </p:nvSpPr>
            <p:spPr bwMode="auto">
              <a:xfrm>
                <a:off x="1461" y="1602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299" name="Freeform 331"/>
              <p:cNvSpPr>
                <a:spLocks/>
              </p:cNvSpPr>
              <p:nvPr/>
            </p:nvSpPr>
            <p:spPr bwMode="auto">
              <a:xfrm>
                <a:off x="1537" y="1584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300" name="Freeform 332"/>
              <p:cNvSpPr>
                <a:spLocks/>
              </p:cNvSpPr>
              <p:nvPr/>
            </p:nvSpPr>
            <p:spPr bwMode="auto">
              <a:xfrm>
                <a:off x="1610" y="1545"/>
                <a:ext cx="145" cy="87"/>
              </a:xfrm>
              <a:custGeom>
                <a:avLst/>
                <a:gdLst/>
                <a:ahLst/>
                <a:cxnLst>
                  <a:cxn ang="0">
                    <a:pos x="144" y="52"/>
                  </a:cxn>
                  <a:cxn ang="0">
                    <a:pos x="131" y="0"/>
                  </a:cxn>
                  <a:cxn ang="0">
                    <a:pos x="0" y="33"/>
                  </a:cxn>
                  <a:cxn ang="0">
                    <a:pos x="13" y="86"/>
                  </a:cxn>
                  <a:cxn ang="0">
                    <a:pos x="144" y="52"/>
                  </a:cxn>
                </a:cxnLst>
                <a:rect l="0" t="0" r="r" b="b"/>
                <a:pathLst>
                  <a:path w="145" h="87">
                    <a:moveTo>
                      <a:pt x="144" y="52"/>
                    </a:moveTo>
                    <a:lnTo>
                      <a:pt x="131" y="0"/>
                    </a:lnTo>
                    <a:lnTo>
                      <a:pt x="0" y="33"/>
                    </a:lnTo>
                    <a:lnTo>
                      <a:pt x="13" y="86"/>
                    </a:lnTo>
                    <a:lnTo>
                      <a:pt x="144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301" name="Freeform 333"/>
              <p:cNvSpPr>
                <a:spLocks/>
              </p:cNvSpPr>
              <p:nvPr/>
            </p:nvSpPr>
            <p:spPr bwMode="auto">
              <a:xfrm>
                <a:off x="1744" y="1454"/>
                <a:ext cx="86" cy="138"/>
              </a:xfrm>
              <a:custGeom>
                <a:avLst/>
                <a:gdLst/>
                <a:ahLst/>
                <a:cxnLst>
                  <a:cxn ang="0">
                    <a:pos x="85" y="123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32" y="137"/>
                  </a:cxn>
                  <a:cxn ang="0">
                    <a:pos x="85" y="123"/>
                  </a:cxn>
                </a:cxnLst>
                <a:rect l="0" t="0" r="r" b="b"/>
                <a:pathLst>
                  <a:path w="86" h="138">
                    <a:moveTo>
                      <a:pt x="85" y="123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32" y="137"/>
                    </a:lnTo>
                    <a:lnTo>
                      <a:pt x="85" y="123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302" name="Freeform 334"/>
              <p:cNvSpPr>
                <a:spLocks/>
              </p:cNvSpPr>
              <p:nvPr/>
            </p:nvSpPr>
            <p:spPr bwMode="auto">
              <a:xfrm>
                <a:off x="1280" y="783"/>
                <a:ext cx="323" cy="331"/>
              </a:xfrm>
              <a:custGeom>
                <a:avLst/>
                <a:gdLst/>
                <a:ahLst/>
                <a:cxnLst>
                  <a:cxn ang="0">
                    <a:pos x="315" y="285"/>
                  </a:cxn>
                  <a:cxn ang="0">
                    <a:pos x="317" y="281"/>
                  </a:cxn>
                  <a:cxn ang="0">
                    <a:pos x="319" y="270"/>
                  </a:cxn>
                  <a:cxn ang="0">
                    <a:pos x="322" y="255"/>
                  </a:cxn>
                  <a:cxn ang="0">
                    <a:pos x="322" y="235"/>
                  </a:cxn>
                  <a:cxn ang="0">
                    <a:pos x="318" y="215"/>
                  </a:cxn>
                  <a:cxn ang="0">
                    <a:pos x="310" y="197"/>
                  </a:cxn>
                  <a:cxn ang="0">
                    <a:pos x="295" y="179"/>
                  </a:cxn>
                  <a:cxn ang="0">
                    <a:pos x="272" y="167"/>
                  </a:cxn>
                  <a:cxn ang="0">
                    <a:pos x="235" y="153"/>
                  </a:cxn>
                  <a:cxn ang="0">
                    <a:pos x="208" y="141"/>
                  </a:cxn>
                  <a:cxn ang="0">
                    <a:pos x="187" y="130"/>
                  </a:cxn>
                  <a:cxn ang="0">
                    <a:pos x="172" y="119"/>
                  </a:cxn>
                  <a:cxn ang="0">
                    <a:pos x="163" y="107"/>
                  </a:cxn>
                  <a:cxn ang="0">
                    <a:pos x="159" y="96"/>
                  </a:cxn>
                  <a:cxn ang="0">
                    <a:pos x="159" y="84"/>
                  </a:cxn>
                  <a:cxn ang="0">
                    <a:pos x="163" y="71"/>
                  </a:cxn>
                  <a:cxn ang="0">
                    <a:pos x="167" y="59"/>
                  </a:cxn>
                  <a:cxn ang="0">
                    <a:pos x="172" y="47"/>
                  </a:cxn>
                  <a:cxn ang="0">
                    <a:pos x="175" y="34"/>
                  </a:cxn>
                  <a:cxn ang="0">
                    <a:pos x="179" y="23"/>
                  </a:cxn>
                  <a:cxn ang="0">
                    <a:pos x="182" y="13"/>
                  </a:cxn>
                  <a:cxn ang="0">
                    <a:pos x="184" y="7"/>
                  </a:cxn>
                  <a:cxn ang="0">
                    <a:pos x="187" y="2"/>
                  </a:cxn>
                  <a:cxn ang="0">
                    <a:pos x="187" y="0"/>
                  </a:cxn>
                  <a:cxn ang="0">
                    <a:pos x="183" y="1"/>
                  </a:cxn>
                  <a:cxn ang="0">
                    <a:pos x="173" y="4"/>
                  </a:cxn>
                  <a:cxn ang="0">
                    <a:pos x="158" y="8"/>
                  </a:cxn>
                  <a:cxn ang="0">
                    <a:pos x="138" y="13"/>
                  </a:cxn>
                  <a:cxn ang="0">
                    <a:pos x="116" y="17"/>
                  </a:cxn>
                  <a:cxn ang="0">
                    <a:pos x="91" y="21"/>
                  </a:cxn>
                  <a:cxn ang="0">
                    <a:pos x="65" y="21"/>
                  </a:cxn>
                  <a:cxn ang="0">
                    <a:pos x="40" y="19"/>
                  </a:cxn>
                  <a:cxn ang="0">
                    <a:pos x="32" y="22"/>
                  </a:cxn>
                  <a:cxn ang="0">
                    <a:pos x="23" y="33"/>
                  </a:cxn>
                  <a:cxn ang="0">
                    <a:pos x="16" y="48"/>
                  </a:cxn>
                  <a:cxn ang="0">
                    <a:pos x="8" y="68"/>
                  </a:cxn>
                  <a:cxn ang="0">
                    <a:pos x="2" y="89"/>
                  </a:cxn>
                  <a:cxn ang="0">
                    <a:pos x="0" y="111"/>
                  </a:cxn>
                  <a:cxn ang="0">
                    <a:pos x="1" y="132"/>
                  </a:cxn>
                  <a:cxn ang="0">
                    <a:pos x="7" y="150"/>
                  </a:cxn>
                  <a:cxn ang="0">
                    <a:pos x="16" y="162"/>
                  </a:cxn>
                  <a:cxn ang="0">
                    <a:pos x="26" y="172"/>
                  </a:cxn>
                  <a:cxn ang="0">
                    <a:pos x="37" y="179"/>
                  </a:cxn>
                  <a:cxn ang="0">
                    <a:pos x="49" y="187"/>
                  </a:cxn>
                  <a:cxn ang="0">
                    <a:pos x="64" y="192"/>
                  </a:cxn>
                  <a:cxn ang="0">
                    <a:pos x="79" y="198"/>
                  </a:cxn>
                  <a:cxn ang="0">
                    <a:pos x="95" y="204"/>
                  </a:cxn>
                  <a:cxn ang="0">
                    <a:pos x="112" y="210"/>
                  </a:cxn>
                  <a:cxn ang="0">
                    <a:pos x="134" y="225"/>
                  </a:cxn>
                  <a:cxn ang="0">
                    <a:pos x="146" y="244"/>
                  </a:cxn>
                  <a:cxn ang="0">
                    <a:pos x="151" y="264"/>
                  </a:cxn>
                  <a:cxn ang="0">
                    <a:pos x="149" y="282"/>
                  </a:cxn>
                  <a:cxn ang="0">
                    <a:pos x="144" y="301"/>
                  </a:cxn>
                  <a:cxn ang="0">
                    <a:pos x="138" y="316"/>
                  </a:cxn>
                  <a:cxn ang="0">
                    <a:pos x="133" y="326"/>
                  </a:cxn>
                  <a:cxn ang="0">
                    <a:pos x="131" y="330"/>
                  </a:cxn>
                  <a:cxn ang="0">
                    <a:pos x="315" y="285"/>
                  </a:cxn>
                </a:cxnLst>
                <a:rect l="0" t="0" r="r" b="b"/>
                <a:pathLst>
                  <a:path w="323" h="331">
                    <a:moveTo>
                      <a:pt x="315" y="285"/>
                    </a:moveTo>
                    <a:lnTo>
                      <a:pt x="317" y="281"/>
                    </a:lnTo>
                    <a:lnTo>
                      <a:pt x="319" y="270"/>
                    </a:lnTo>
                    <a:lnTo>
                      <a:pt x="322" y="255"/>
                    </a:lnTo>
                    <a:lnTo>
                      <a:pt x="322" y="235"/>
                    </a:lnTo>
                    <a:lnTo>
                      <a:pt x="318" y="215"/>
                    </a:lnTo>
                    <a:lnTo>
                      <a:pt x="310" y="197"/>
                    </a:lnTo>
                    <a:lnTo>
                      <a:pt x="295" y="179"/>
                    </a:lnTo>
                    <a:lnTo>
                      <a:pt x="272" y="167"/>
                    </a:lnTo>
                    <a:lnTo>
                      <a:pt x="235" y="153"/>
                    </a:lnTo>
                    <a:lnTo>
                      <a:pt x="208" y="141"/>
                    </a:lnTo>
                    <a:lnTo>
                      <a:pt x="187" y="130"/>
                    </a:lnTo>
                    <a:lnTo>
                      <a:pt x="172" y="119"/>
                    </a:lnTo>
                    <a:lnTo>
                      <a:pt x="163" y="107"/>
                    </a:lnTo>
                    <a:lnTo>
                      <a:pt x="159" y="96"/>
                    </a:lnTo>
                    <a:lnTo>
                      <a:pt x="159" y="84"/>
                    </a:lnTo>
                    <a:lnTo>
                      <a:pt x="163" y="71"/>
                    </a:lnTo>
                    <a:lnTo>
                      <a:pt x="167" y="59"/>
                    </a:lnTo>
                    <a:lnTo>
                      <a:pt x="172" y="47"/>
                    </a:lnTo>
                    <a:lnTo>
                      <a:pt x="175" y="34"/>
                    </a:lnTo>
                    <a:lnTo>
                      <a:pt x="179" y="23"/>
                    </a:lnTo>
                    <a:lnTo>
                      <a:pt x="182" y="13"/>
                    </a:lnTo>
                    <a:lnTo>
                      <a:pt x="184" y="7"/>
                    </a:lnTo>
                    <a:lnTo>
                      <a:pt x="187" y="2"/>
                    </a:lnTo>
                    <a:lnTo>
                      <a:pt x="187" y="0"/>
                    </a:lnTo>
                    <a:lnTo>
                      <a:pt x="183" y="1"/>
                    </a:lnTo>
                    <a:lnTo>
                      <a:pt x="173" y="4"/>
                    </a:lnTo>
                    <a:lnTo>
                      <a:pt x="158" y="8"/>
                    </a:lnTo>
                    <a:lnTo>
                      <a:pt x="138" y="13"/>
                    </a:lnTo>
                    <a:lnTo>
                      <a:pt x="116" y="17"/>
                    </a:lnTo>
                    <a:lnTo>
                      <a:pt x="91" y="21"/>
                    </a:lnTo>
                    <a:lnTo>
                      <a:pt x="65" y="21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3" y="33"/>
                    </a:lnTo>
                    <a:lnTo>
                      <a:pt x="16" y="48"/>
                    </a:lnTo>
                    <a:lnTo>
                      <a:pt x="8" y="68"/>
                    </a:lnTo>
                    <a:lnTo>
                      <a:pt x="2" y="89"/>
                    </a:lnTo>
                    <a:lnTo>
                      <a:pt x="0" y="111"/>
                    </a:lnTo>
                    <a:lnTo>
                      <a:pt x="1" y="132"/>
                    </a:lnTo>
                    <a:lnTo>
                      <a:pt x="7" y="150"/>
                    </a:lnTo>
                    <a:lnTo>
                      <a:pt x="16" y="162"/>
                    </a:lnTo>
                    <a:lnTo>
                      <a:pt x="26" y="172"/>
                    </a:lnTo>
                    <a:lnTo>
                      <a:pt x="37" y="179"/>
                    </a:lnTo>
                    <a:lnTo>
                      <a:pt x="49" y="187"/>
                    </a:lnTo>
                    <a:lnTo>
                      <a:pt x="64" y="192"/>
                    </a:lnTo>
                    <a:lnTo>
                      <a:pt x="79" y="198"/>
                    </a:lnTo>
                    <a:lnTo>
                      <a:pt x="95" y="204"/>
                    </a:lnTo>
                    <a:lnTo>
                      <a:pt x="112" y="210"/>
                    </a:lnTo>
                    <a:lnTo>
                      <a:pt x="134" y="225"/>
                    </a:lnTo>
                    <a:lnTo>
                      <a:pt x="146" y="244"/>
                    </a:lnTo>
                    <a:lnTo>
                      <a:pt x="151" y="264"/>
                    </a:lnTo>
                    <a:lnTo>
                      <a:pt x="149" y="282"/>
                    </a:lnTo>
                    <a:lnTo>
                      <a:pt x="144" y="301"/>
                    </a:lnTo>
                    <a:lnTo>
                      <a:pt x="138" y="316"/>
                    </a:lnTo>
                    <a:lnTo>
                      <a:pt x="133" y="326"/>
                    </a:lnTo>
                    <a:lnTo>
                      <a:pt x="131" y="330"/>
                    </a:lnTo>
                    <a:lnTo>
                      <a:pt x="315" y="285"/>
                    </a:lnTo>
                  </a:path>
                </a:pathLst>
              </a:custGeom>
              <a:solidFill>
                <a:srgbClr val="FFFF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grpSp>
        <p:nvGrpSpPr>
          <p:cNvPr id="212303" name="Group 335"/>
          <p:cNvGrpSpPr>
            <a:grpSpLocks/>
          </p:cNvGrpSpPr>
          <p:nvPr/>
        </p:nvGrpSpPr>
        <p:grpSpPr bwMode="auto">
          <a:xfrm>
            <a:off x="5005388" y="4989513"/>
            <a:ext cx="914400" cy="958850"/>
            <a:chOff x="1832" y="3199"/>
            <a:chExt cx="579" cy="508"/>
          </a:xfrm>
        </p:grpSpPr>
        <p:grpSp>
          <p:nvGrpSpPr>
            <p:cNvPr id="212304" name="Group 336"/>
            <p:cNvGrpSpPr>
              <a:grpSpLocks/>
            </p:cNvGrpSpPr>
            <p:nvPr/>
          </p:nvGrpSpPr>
          <p:grpSpPr bwMode="auto">
            <a:xfrm>
              <a:off x="1832" y="3199"/>
              <a:ext cx="374" cy="505"/>
              <a:chOff x="1832" y="3199"/>
              <a:chExt cx="374" cy="505"/>
            </a:xfrm>
          </p:grpSpPr>
          <p:grpSp>
            <p:nvGrpSpPr>
              <p:cNvPr id="212305" name="Group 337"/>
              <p:cNvGrpSpPr>
                <a:grpSpLocks/>
              </p:cNvGrpSpPr>
              <p:nvPr/>
            </p:nvGrpSpPr>
            <p:grpSpPr bwMode="auto">
              <a:xfrm>
                <a:off x="1832" y="3199"/>
                <a:ext cx="352" cy="493"/>
                <a:chOff x="1832" y="3199"/>
                <a:chExt cx="352" cy="493"/>
              </a:xfrm>
            </p:grpSpPr>
            <p:sp>
              <p:nvSpPr>
                <p:cNvPr id="212306" name="Freeform 338"/>
                <p:cNvSpPr>
                  <a:spLocks/>
                </p:cNvSpPr>
                <p:nvPr/>
              </p:nvSpPr>
              <p:spPr bwMode="auto">
                <a:xfrm>
                  <a:off x="1832" y="3205"/>
                  <a:ext cx="318" cy="473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30"/>
                    </a:cxn>
                    <a:cxn ang="0">
                      <a:pos x="0" y="472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73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30"/>
                      </a:lnTo>
                      <a:lnTo>
                        <a:pt x="0" y="472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07" name="Freeform 339"/>
                <p:cNvSpPr>
                  <a:spLocks/>
                </p:cNvSpPr>
                <p:nvPr/>
              </p:nvSpPr>
              <p:spPr bwMode="auto">
                <a:xfrm>
                  <a:off x="2149" y="3199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08" name="Freeform 340"/>
                <p:cNvSpPr>
                  <a:spLocks/>
                </p:cNvSpPr>
                <p:nvPr/>
              </p:nvSpPr>
              <p:spPr bwMode="auto">
                <a:xfrm>
                  <a:off x="1832" y="3534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09" name="Freeform 341"/>
                <p:cNvSpPr>
                  <a:spLocks/>
                </p:cNvSpPr>
                <p:nvPr/>
              </p:nvSpPr>
              <p:spPr bwMode="auto">
                <a:xfrm>
                  <a:off x="1841" y="3208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6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10" name="Freeform 342"/>
                <p:cNvSpPr>
                  <a:spLocks/>
                </p:cNvSpPr>
                <p:nvPr/>
              </p:nvSpPr>
              <p:spPr bwMode="auto">
                <a:xfrm>
                  <a:off x="1850" y="3219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11" name="Freeform 343"/>
                <p:cNvSpPr>
                  <a:spLocks/>
                </p:cNvSpPr>
                <p:nvPr/>
              </p:nvSpPr>
              <p:spPr bwMode="auto">
                <a:xfrm>
                  <a:off x="2167" y="3213"/>
                  <a:ext cx="17" cy="350"/>
                </a:xfrm>
                <a:custGeom>
                  <a:avLst/>
                  <a:gdLst/>
                  <a:ahLst/>
                  <a:cxnLst>
                    <a:cxn ang="0">
                      <a:pos x="16" y="342"/>
                    </a:cxn>
                    <a:cxn ang="0">
                      <a:pos x="16" y="0"/>
                    </a:cxn>
                    <a:cxn ang="0">
                      <a:pos x="0" y="5"/>
                    </a:cxn>
                    <a:cxn ang="0">
                      <a:pos x="0" y="349"/>
                    </a:cxn>
                    <a:cxn ang="0">
                      <a:pos x="16" y="342"/>
                    </a:cxn>
                  </a:cxnLst>
                  <a:rect l="0" t="0" r="r" b="b"/>
                  <a:pathLst>
                    <a:path w="17" h="350">
                      <a:moveTo>
                        <a:pt x="16" y="342"/>
                      </a:moveTo>
                      <a:lnTo>
                        <a:pt x="16" y="0"/>
                      </a:lnTo>
                      <a:lnTo>
                        <a:pt x="0" y="5"/>
                      </a:lnTo>
                      <a:lnTo>
                        <a:pt x="0" y="349"/>
                      </a:lnTo>
                      <a:lnTo>
                        <a:pt x="16" y="342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12" name="Freeform 344"/>
                <p:cNvSpPr>
                  <a:spLocks/>
                </p:cNvSpPr>
                <p:nvPr/>
              </p:nvSpPr>
              <p:spPr bwMode="auto">
                <a:xfrm>
                  <a:off x="1850" y="3547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13" name="Freeform 345"/>
                <p:cNvSpPr>
                  <a:spLocks/>
                </p:cNvSpPr>
                <p:nvPr/>
              </p:nvSpPr>
              <p:spPr bwMode="auto">
                <a:xfrm>
                  <a:off x="1860" y="3221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62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212314" name="Group 346"/>
              <p:cNvGrpSpPr>
                <a:grpSpLocks/>
              </p:cNvGrpSpPr>
              <p:nvPr/>
            </p:nvGrpSpPr>
            <p:grpSpPr bwMode="auto">
              <a:xfrm>
                <a:off x="1872" y="3224"/>
                <a:ext cx="334" cy="480"/>
                <a:chOff x="1872" y="3224"/>
                <a:chExt cx="334" cy="480"/>
              </a:xfrm>
            </p:grpSpPr>
            <p:sp>
              <p:nvSpPr>
                <p:cNvPr id="212315" name="Freeform 347"/>
                <p:cNvSpPr>
                  <a:spLocks/>
                </p:cNvSpPr>
                <p:nvPr/>
              </p:nvSpPr>
              <p:spPr bwMode="auto">
                <a:xfrm>
                  <a:off x="1872" y="3230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16" name="Freeform 348"/>
                <p:cNvSpPr>
                  <a:spLocks/>
                </p:cNvSpPr>
                <p:nvPr/>
              </p:nvSpPr>
              <p:spPr bwMode="auto">
                <a:xfrm>
                  <a:off x="2189" y="3224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17" name="Freeform 349"/>
                <p:cNvSpPr>
                  <a:spLocks/>
                </p:cNvSpPr>
                <p:nvPr/>
              </p:nvSpPr>
              <p:spPr bwMode="auto">
                <a:xfrm>
                  <a:off x="1872" y="3559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8"/>
                    </a:cxn>
                    <a:cxn ang="0">
                      <a:pos x="332" y="0"/>
                    </a:cxn>
                    <a:cxn ang="0">
                      <a:pos x="0" y="134"/>
                    </a:cxn>
                    <a:cxn ang="0">
                      <a:pos x="0" y="144"/>
                    </a:cxn>
                    <a:cxn ang="0">
                      <a:pos x="332" y="8"/>
                    </a:cxn>
                  </a:cxnLst>
                  <a:rect l="0" t="0" r="r" b="b"/>
                  <a:pathLst>
                    <a:path w="333" h="145">
                      <a:moveTo>
                        <a:pt x="332" y="8"/>
                      </a:moveTo>
                      <a:lnTo>
                        <a:pt x="332" y="0"/>
                      </a:lnTo>
                      <a:lnTo>
                        <a:pt x="0" y="134"/>
                      </a:lnTo>
                      <a:lnTo>
                        <a:pt x="0" y="144"/>
                      </a:lnTo>
                      <a:lnTo>
                        <a:pt x="332" y="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18" name="Freeform 350"/>
                <p:cNvSpPr>
                  <a:spLocks/>
                </p:cNvSpPr>
                <p:nvPr/>
              </p:nvSpPr>
              <p:spPr bwMode="auto">
                <a:xfrm>
                  <a:off x="1881" y="3233"/>
                  <a:ext cx="319" cy="461"/>
                </a:xfrm>
                <a:custGeom>
                  <a:avLst/>
                  <a:gdLst/>
                  <a:ahLst/>
                  <a:cxnLst>
                    <a:cxn ang="0">
                      <a:pos x="318" y="330"/>
                    </a:cxn>
                    <a:cxn ang="0">
                      <a:pos x="318" y="0"/>
                    </a:cxn>
                    <a:cxn ang="0">
                      <a:pos x="0" y="129"/>
                    </a:cxn>
                    <a:cxn ang="0">
                      <a:pos x="0" y="460"/>
                    </a:cxn>
                    <a:cxn ang="0">
                      <a:pos x="318" y="330"/>
                    </a:cxn>
                  </a:cxnLst>
                  <a:rect l="0" t="0" r="r" b="b"/>
                  <a:pathLst>
                    <a:path w="319" h="461">
                      <a:moveTo>
                        <a:pt x="318" y="330"/>
                      </a:moveTo>
                      <a:lnTo>
                        <a:pt x="318" y="0"/>
                      </a:lnTo>
                      <a:lnTo>
                        <a:pt x="0" y="129"/>
                      </a:lnTo>
                      <a:lnTo>
                        <a:pt x="0" y="460"/>
                      </a:lnTo>
                      <a:lnTo>
                        <a:pt x="318" y="330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19" name="Freeform 351"/>
                <p:cNvSpPr>
                  <a:spLocks/>
                </p:cNvSpPr>
                <p:nvPr/>
              </p:nvSpPr>
              <p:spPr bwMode="auto">
                <a:xfrm>
                  <a:off x="1905" y="3258"/>
                  <a:ext cx="269" cy="152"/>
                </a:xfrm>
                <a:custGeom>
                  <a:avLst/>
                  <a:gdLst/>
                  <a:ahLst/>
                  <a:cxnLst>
                    <a:cxn ang="0">
                      <a:pos x="268" y="40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151"/>
                    </a:cxn>
                    <a:cxn ang="0">
                      <a:pos x="268" y="40"/>
                    </a:cxn>
                  </a:cxnLst>
                  <a:rect l="0" t="0" r="r" b="b"/>
                  <a:pathLst>
                    <a:path w="269" h="152">
                      <a:moveTo>
                        <a:pt x="268" y="40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151"/>
                      </a:lnTo>
                      <a:lnTo>
                        <a:pt x="268" y="40"/>
                      </a:lnTo>
                    </a:path>
                  </a:pathLst>
                </a:custGeom>
                <a:solidFill>
                  <a:srgbClr val="C1D0F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20" name="Freeform 352"/>
                <p:cNvSpPr>
                  <a:spLocks/>
                </p:cNvSpPr>
                <p:nvPr/>
              </p:nvSpPr>
              <p:spPr bwMode="auto">
                <a:xfrm>
                  <a:off x="1905" y="3319"/>
                  <a:ext cx="269" cy="347"/>
                </a:xfrm>
                <a:custGeom>
                  <a:avLst/>
                  <a:gdLst/>
                  <a:ahLst/>
                  <a:cxnLst>
                    <a:cxn ang="0">
                      <a:pos x="268" y="236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346"/>
                    </a:cxn>
                    <a:cxn ang="0">
                      <a:pos x="268" y="236"/>
                    </a:cxn>
                  </a:cxnLst>
                  <a:rect l="0" t="0" r="r" b="b"/>
                  <a:pathLst>
                    <a:path w="269" h="347">
                      <a:moveTo>
                        <a:pt x="268" y="236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346"/>
                      </a:lnTo>
                      <a:lnTo>
                        <a:pt x="268" y="236"/>
                      </a:lnTo>
                    </a:path>
                  </a:pathLst>
                </a:custGeom>
                <a:solidFill>
                  <a:srgbClr val="FFFFD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grpSp>
              <p:nvGrpSpPr>
                <p:cNvPr id="212321" name="Group 353"/>
                <p:cNvGrpSpPr>
                  <a:grpSpLocks/>
                </p:cNvGrpSpPr>
                <p:nvPr/>
              </p:nvGrpSpPr>
              <p:grpSpPr bwMode="auto">
                <a:xfrm>
                  <a:off x="1921" y="3336"/>
                  <a:ext cx="244" cy="313"/>
                  <a:chOff x="1921" y="3336"/>
                  <a:chExt cx="244" cy="313"/>
                </a:xfrm>
              </p:grpSpPr>
              <p:sp>
                <p:nvSpPr>
                  <p:cNvPr id="212322" name="Freeform 354"/>
                  <p:cNvSpPr>
                    <a:spLocks/>
                  </p:cNvSpPr>
                  <p:nvPr/>
                </p:nvSpPr>
                <p:spPr bwMode="auto">
                  <a:xfrm>
                    <a:off x="1921" y="360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23" name="Freeform 355"/>
                  <p:cNvSpPr>
                    <a:spLocks/>
                  </p:cNvSpPr>
                  <p:nvPr/>
                </p:nvSpPr>
                <p:spPr bwMode="auto">
                  <a:xfrm>
                    <a:off x="1957" y="359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24" name="Freeform 356"/>
                  <p:cNvSpPr>
                    <a:spLocks/>
                  </p:cNvSpPr>
                  <p:nvPr/>
                </p:nvSpPr>
                <p:spPr bwMode="auto">
                  <a:xfrm>
                    <a:off x="1921" y="356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25" name="Freeform 357"/>
                  <p:cNvSpPr>
                    <a:spLocks/>
                  </p:cNvSpPr>
                  <p:nvPr/>
                </p:nvSpPr>
                <p:spPr bwMode="auto">
                  <a:xfrm>
                    <a:off x="1957" y="354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26" name="Freeform 358"/>
                  <p:cNvSpPr>
                    <a:spLocks/>
                  </p:cNvSpPr>
                  <p:nvPr/>
                </p:nvSpPr>
                <p:spPr bwMode="auto">
                  <a:xfrm>
                    <a:off x="1993" y="353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27" name="Freeform 359"/>
                  <p:cNvSpPr>
                    <a:spLocks/>
                  </p:cNvSpPr>
                  <p:nvPr/>
                </p:nvSpPr>
                <p:spPr bwMode="auto">
                  <a:xfrm>
                    <a:off x="2030" y="351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28" name="Freeform 360"/>
                  <p:cNvSpPr>
                    <a:spLocks/>
                  </p:cNvSpPr>
                  <p:nvPr/>
                </p:nvSpPr>
                <p:spPr bwMode="auto">
                  <a:xfrm>
                    <a:off x="2067" y="3501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29" name="Freeform 361"/>
                  <p:cNvSpPr>
                    <a:spLocks/>
                  </p:cNvSpPr>
                  <p:nvPr/>
                </p:nvSpPr>
                <p:spPr bwMode="auto">
                  <a:xfrm>
                    <a:off x="2103" y="3486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30" name="Freeform 362"/>
                  <p:cNvSpPr>
                    <a:spLocks/>
                  </p:cNvSpPr>
                  <p:nvPr/>
                </p:nvSpPr>
                <p:spPr bwMode="auto">
                  <a:xfrm>
                    <a:off x="2139" y="3471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31" name="Freeform 363"/>
                  <p:cNvSpPr>
                    <a:spLocks/>
                  </p:cNvSpPr>
                  <p:nvPr/>
                </p:nvSpPr>
                <p:spPr bwMode="auto">
                  <a:xfrm>
                    <a:off x="1921" y="351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32" name="Freeform 364"/>
                  <p:cNvSpPr>
                    <a:spLocks/>
                  </p:cNvSpPr>
                  <p:nvPr/>
                </p:nvSpPr>
                <p:spPr bwMode="auto">
                  <a:xfrm>
                    <a:off x="1957" y="350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33" name="Freeform 365"/>
                  <p:cNvSpPr>
                    <a:spLocks/>
                  </p:cNvSpPr>
                  <p:nvPr/>
                </p:nvSpPr>
                <p:spPr bwMode="auto">
                  <a:xfrm>
                    <a:off x="1993" y="348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34" name="Freeform 366"/>
                  <p:cNvSpPr>
                    <a:spLocks/>
                  </p:cNvSpPr>
                  <p:nvPr/>
                </p:nvSpPr>
                <p:spPr bwMode="auto">
                  <a:xfrm>
                    <a:off x="2030" y="347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35" name="Freeform 367"/>
                  <p:cNvSpPr>
                    <a:spLocks/>
                  </p:cNvSpPr>
                  <p:nvPr/>
                </p:nvSpPr>
                <p:spPr bwMode="auto">
                  <a:xfrm>
                    <a:off x="2067" y="345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36" name="Freeform 368"/>
                  <p:cNvSpPr>
                    <a:spLocks/>
                  </p:cNvSpPr>
                  <p:nvPr/>
                </p:nvSpPr>
                <p:spPr bwMode="auto">
                  <a:xfrm>
                    <a:off x="2103" y="3441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37" name="Freeform 369"/>
                  <p:cNvSpPr>
                    <a:spLocks/>
                  </p:cNvSpPr>
                  <p:nvPr/>
                </p:nvSpPr>
                <p:spPr bwMode="auto">
                  <a:xfrm>
                    <a:off x="2139" y="3426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38" name="Freeform 370"/>
                  <p:cNvSpPr>
                    <a:spLocks/>
                  </p:cNvSpPr>
                  <p:nvPr/>
                </p:nvSpPr>
                <p:spPr bwMode="auto">
                  <a:xfrm>
                    <a:off x="1921" y="3472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39" name="Freeform 371"/>
                  <p:cNvSpPr>
                    <a:spLocks/>
                  </p:cNvSpPr>
                  <p:nvPr/>
                </p:nvSpPr>
                <p:spPr bwMode="auto">
                  <a:xfrm>
                    <a:off x="1957" y="345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40" name="Freeform 372"/>
                  <p:cNvSpPr>
                    <a:spLocks/>
                  </p:cNvSpPr>
                  <p:nvPr/>
                </p:nvSpPr>
                <p:spPr bwMode="auto">
                  <a:xfrm>
                    <a:off x="1993" y="344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41" name="Freeform 373"/>
                  <p:cNvSpPr>
                    <a:spLocks/>
                  </p:cNvSpPr>
                  <p:nvPr/>
                </p:nvSpPr>
                <p:spPr bwMode="auto">
                  <a:xfrm>
                    <a:off x="2030" y="342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42" name="Freeform 374"/>
                  <p:cNvSpPr>
                    <a:spLocks/>
                  </p:cNvSpPr>
                  <p:nvPr/>
                </p:nvSpPr>
                <p:spPr bwMode="auto">
                  <a:xfrm>
                    <a:off x="2067" y="341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43" name="Freeform 375"/>
                  <p:cNvSpPr>
                    <a:spLocks/>
                  </p:cNvSpPr>
                  <p:nvPr/>
                </p:nvSpPr>
                <p:spPr bwMode="auto">
                  <a:xfrm>
                    <a:off x="2103" y="339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44" name="Freeform 376"/>
                  <p:cNvSpPr>
                    <a:spLocks/>
                  </p:cNvSpPr>
                  <p:nvPr/>
                </p:nvSpPr>
                <p:spPr bwMode="auto">
                  <a:xfrm>
                    <a:off x="2139" y="3381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45" name="Freeform 377"/>
                  <p:cNvSpPr>
                    <a:spLocks/>
                  </p:cNvSpPr>
                  <p:nvPr/>
                </p:nvSpPr>
                <p:spPr bwMode="auto">
                  <a:xfrm>
                    <a:off x="1993" y="339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46" name="Freeform 378"/>
                  <p:cNvSpPr>
                    <a:spLocks/>
                  </p:cNvSpPr>
                  <p:nvPr/>
                </p:nvSpPr>
                <p:spPr bwMode="auto">
                  <a:xfrm>
                    <a:off x="2030" y="338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47" name="Freeform 379"/>
                  <p:cNvSpPr>
                    <a:spLocks/>
                  </p:cNvSpPr>
                  <p:nvPr/>
                </p:nvSpPr>
                <p:spPr bwMode="auto">
                  <a:xfrm>
                    <a:off x="2067" y="336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48" name="Freeform 380"/>
                  <p:cNvSpPr>
                    <a:spLocks/>
                  </p:cNvSpPr>
                  <p:nvPr/>
                </p:nvSpPr>
                <p:spPr bwMode="auto">
                  <a:xfrm>
                    <a:off x="2103" y="335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49" name="Freeform 381"/>
                  <p:cNvSpPr>
                    <a:spLocks/>
                  </p:cNvSpPr>
                  <p:nvPr/>
                </p:nvSpPr>
                <p:spPr bwMode="auto">
                  <a:xfrm>
                    <a:off x="2139" y="333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50" name="Freeform 382"/>
                  <p:cNvSpPr>
                    <a:spLocks/>
                  </p:cNvSpPr>
                  <p:nvPr/>
                </p:nvSpPr>
                <p:spPr bwMode="auto">
                  <a:xfrm>
                    <a:off x="1921" y="342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212351" name="Freeform 383"/>
                  <p:cNvSpPr>
                    <a:spLocks/>
                  </p:cNvSpPr>
                  <p:nvPr/>
                </p:nvSpPr>
                <p:spPr bwMode="auto">
                  <a:xfrm>
                    <a:off x="1957" y="341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</p:grpSp>
        </p:grpSp>
        <p:grpSp>
          <p:nvGrpSpPr>
            <p:cNvPr id="212352" name="Group 384"/>
            <p:cNvGrpSpPr>
              <a:grpSpLocks/>
            </p:cNvGrpSpPr>
            <p:nvPr/>
          </p:nvGrpSpPr>
          <p:grpSpPr bwMode="auto">
            <a:xfrm>
              <a:off x="2108" y="3363"/>
              <a:ext cx="303" cy="344"/>
              <a:chOff x="2108" y="3363"/>
              <a:chExt cx="303" cy="344"/>
            </a:xfrm>
          </p:grpSpPr>
          <p:grpSp>
            <p:nvGrpSpPr>
              <p:cNvPr id="212353" name="Group 385"/>
              <p:cNvGrpSpPr>
                <a:grpSpLocks/>
              </p:cNvGrpSpPr>
              <p:nvPr/>
            </p:nvGrpSpPr>
            <p:grpSpPr bwMode="auto">
              <a:xfrm>
                <a:off x="2108" y="3363"/>
                <a:ext cx="299" cy="298"/>
                <a:chOff x="2108" y="3363"/>
                <a:chExt cx="299" cy="298"/>
              </a:xfrm>
            </p:grpSpPr>
            <p:sp>
              <p:nvSpPr>
                <p:cNvPr id="212354" name="Freeform 386"/>
                <p:cNvSpPr>
                  <a:spLocks/>
                </p:cNvSpPr>
                <p:nvPr/>
              </p:nvSpPr>
              <p:spPr bwMode="auto">
                <a:xfrm>
                  <a:off x="2124" y="3376"/>
                  <a:ext cx="171" cy="83"/>
                </a:xfrm>
                <a:custGeom>
                  <a:avLst/>
                  <a:gdLst/>
                  <a:ahLst/>
                  <a:cxnLst>
                    <a:cxn ang="0">
                      <a:pos x="170" y="0"/>
                    </a:cxn>
                    <a:cxn ang="0">
                      <a:pos x="170" y="41"/>
                    </a:cxn>
                    <a:cxn ang="0">
                      <a:pos x="0" y="82"/>
                    </a:cxn>
                    <a:cxn ang="0">
                      <a:pos x="0" y="39"/>
                    </a:cxn>
                    <a:cxn ang="0">
                      <a:pos x="170" y="0"/>
                    </a:cxn>
                  </a:cxnLst>
                  <a:rect l="0" t="0" r="r" b="b"/>
                  <a:pathLst>
                    <a:path w="171" h="83">
                      <a:moveTo>
                        <a:pt x="170" y="0"/>
                      </a:moveTo>
                      <a:lnTo>
                        <a:pt x="170" y="41"/>
                      </a:lnTo>
                      <a:lnTo>
                        <a:pt x="0" y="82"/>
                      </a:lnTo>
                      <a:lnTo>
                        <a:pt x="0" y="39"/>
                      </a:lnTo>
                      <a:lnTo>
                        <a:pt x="17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55" name="Freeform 387"/>
                <p:cNvSpPr>
                  <a:spLocks/>
                </p:cNvSpPr>
                <p:nvPr/>
              </p:nvSpPr>
              <p:spPr bwMode="auto">
                <a:xfrm>
                  <a:off x="2133" y="3387"/>
                  <a:ext cx="154" cy="60"/>
                </a:xfrm>
                <a:custGeom>
                  <a:avLst/>
                  <a:gdLst/>
                  <a:ahLst/>
                  <a:cxnLst>
                    <a:cxn ang="0">
                      <a:pos x="153" y="0"/>
                    </a:cxn>
                    <a:cxn ang="0">
                      <a:pos x="153" y="22"/>
                    </a:cxn>
                    <a:cxn ang="0">
                      <a:pos x="0" y="59"/>
                    </a:cxn>
                    <a:cxn ang="0">
                      <a:pos x="0" y="34"/>
                    </a:cxn>
                    <a:cxn ang="0">
                      <a:pos x="153" y="0"/>
                    </a:cxn>
                  </a:cxnLst>
                  <a:rect l="0" t="0" r="r" b="b"/>
                  <a:pathLst>
                    <a:path w="154" h="60">
                      <a:moveTo>
                        <a:pt x="153" y="0"/>
                      </a:moveTo>
                      <a:lnTo>
                        <a:pt x="153" y="22"/>
                      </a:lnTo>
                      <a:lnTo>
                        <a:pt x="0" y="59"/>
                      </a:lnTo>
                      <a:lnTo>
                        <a:pt x="0" y="34"/>
                      </a:lnTo>
                      <a:lnTo>
                        <a:pt x="153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56" name="Freeform 388"/>
                <p:cNvSpPr>
                  <a:spLocks/>
                </p:cNvSpPr>
                <p:nvPr/>
              </p:nvSpPr>
              <p:spPr bwMode="auto">
                <a:xfrm>
                  <a:off x="2108" y="3363"/>
                  <a:ext cx="186" cy="54"/>
                </a:xfrm>
                <a:custGeom>
                  <a:avLst/>
                  <a:gdLst/>
                  <a:ahLst/>
                  <a:cxnLst>
                    <a:cxn ang="0">
                      <a:pos x="15" y="53"/>
                    </a:cxn>
                    <a:cxn ang="0">
                      <a:pos x="0" y="37"/>
                    </a:cxn>
                    <a:cxn ang="0">
                      <a:pos x="164" y="0"/>
                    </a:cxn>
                    <a:cxn ang="0">
                      <a:pos x="185" y="13"/>
                    </a:cxn>
                    <a:cxn ang="0">
                      <a:pos x="15" y="53"/>
                    </a:cxn>
                  </a:cxnLst>
                  <a:rect l="0" t="0" r="r" b="b"/>
                  <a:pathLst>
                    <a:path w="186" h="54">
                      <a:moveTo>
                        <a:pt x="15" y="53"/>
                      </a:moveTo>
                      <a:lnTo>
                        <a:pt x="0" y="37"/>
                      </a:lnTo>
                      <a:lnTo>
                        <a:pt x="164" y="0"/>
                      </a:lnTo>
                      <a:lnTo>
                        <a:pt x="185" y="13"/>
                      </a:lnTo>
                      <a:lnTo>
                        <a:pt x="15" y="5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57" name="Freeform 389"/>
                <p:cNvSpPr>
                  <a:spLocks/>
                </p:cNvSpPr>
                <p:nvPr/>
              </p:nvSpPr>
              <p:spPr bwMode="auto">
                <a:xfrm>
                  <a:off x="2108" y="3400"/>
                  <a:ext cx="94" cy="261"/>
                </a:xfrm>
                <a:custGeom>
                  <a:avLst/>
                  <a:gdLst/>
                  <a:ahLst/>
                  <a:cxnLst>
                    <a:cxn ang="0">
                      <a:pos x="93" y="260"/>
                    </a:cxn>
                    <a:cxn ang="0">
                      <a:pos x="93" y="204"/>
                    </a:cxn>
                    <a:cxn ang="0">
                      <a:pos x="15" y="53"/>
                    </a:cxn>
                    <a:cxn ang="0">
                      <a:pos x="15" y="14"/>
                    </a:cxn>
                    <a:cxn ang="0">
                      <a:pos x="0" y="0"/>
                    </a:cxn>
                    <a:cxn ang="0">
                      <a:pos x="0" y="165"/>
                    </a:cxn>
                    <a:cxn ang="0">
                      <a:pos x="93" y="260"/>
                    </a:cxn>
                  </a:cxnLst>
                  <a:rect l="0" t="0" r="r" b="b"/>
                  <a:pathLst>
                    <a:path w="94" h="261">
                      <a:moveTo>
                        <a:pt x="93" y="260"/>
                      </a:moveTo>
                      <a:lnTo>
                        <a:pt x="93" y="204"/>
                      </a:lnTo>
                      <a:lnTo>
                        <a:pt x="15" y="53"/>
                      </a:lnTo>
                      <a:lnTo>
                        <a:pt x="15" y="14"/>
                      </a:lnTo>
                      <a:lnTo>
                        <a:pt x="0" y="0"/>
                      </a:lnTo>
                      <a:lnTo>
                        <a:pt x="0" y="165"/>
                      </a:lnTo>
                      <a:lnTo>
                        <a:pt x="93" y="260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58" name="Freeform 390"/>
                <p:cNvSpPr>
                  <a:spLocks/>
                </p:cNvSpPr>
                <p:nvPr/>
              </p:nvSpPr>
              <p:spPr bwMode="auto">
                <a:xfrm>
                  <a:off x="2201" y="3555"/>
                  <a:ext cx="186" cy="106"/>
                </a:xfrm>
                <a:custGeom>
                  <a:avLst/>
                  <a:gdLst/>
                  <a:ahLst/>
                  <a:cxnLst>
                    <a:cxn ang="0">
                      <a:pos x="185" y="0"/>
                    </a:cxn>
                    <a:cxn ang="0">
                      <a:pos x="185" y="52"/>
                    </a:cxn>
                    <a:cxn ang="0">
                      <a:pos x="0" y="105"/>
                    </a:cxn>
                    <a:cxn ang="0">
                      <a:pos x="0" y="49"/>
                    </a:cxn>
                    <a:cxn ang="0">
                      <a:pos x="185" y="0"/>
                    </a:cxn>
                  </a:cxnLst>
                  <a:rect l="0" t="0" r="r" b="b"/>
                  <a:pathLst>
                    <a:path w="186" h="106">
                      <a:moveTo>
                        <a:pt x="185" y="0"/>
                      </a:moveTo>
                      <a:lnTo>
                        <a:pt x="185" y="52"/>
                      </a:lnTo>
                      <a:lnTo>
                        <a:pt x="0" y="105"/>
                      </a:lnTo>
                      <a:lnTo>
                        <a:pt x="0" y="49"/>
                      </a:lnTo>
                      <a:lnTo>
                        <a:pt x="185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59" name="Freeform 391"/>
                <p:cNvSpPr>
                  <a:spLocks/>
                </p:cNvSpPr>
                <p:nvPr/>
              </p:nvSpPr>
              <p:spPr bwMode="auto">
                <a:xfrm>
                  <a:off x="2135" y="3386"/>
                  <a:ext cx="152" cy="59"/>
                </a:xfrm>
                <a:custGeom>
                  <a:avLst/>
                  <a:gdLst/>
                  <a:ahLst/>
                  <a:cxnLst>
                    <a:cxn ang="0">
                      <a:pos x="151" y="0"/>
                    </a:cxn>
                    <a:cxn ang="0">
                      <a:pos x="151" y="21"/>
                    </a:cxn>
                    <a:cxn ang="0">
                      <a:pos x="0" y="58"/>
                    </a:cxn>
                    <a:cxn ang="0">
                      <a:pos x="0" y="34"/>
                    </a:cxn>
                    <a:cxn ang="0">
                      <a:pos x="151" y="0"/>
                    </a:cxn>
                  </a:cxnLst>
                  <a:rect l="0" t="0" r="r" b="b"/>
                  <a:pathLst>
                    <a:path w="152" h="59">
                      <a:moveTo>
                        <a:pt x="151" y="0"/>
                      </a:moveTo>
                      <a:lnTo>
                        <a:pt x="151" y="21"/>
                      </a:lnTo>
                      <a:lnTo>
                        <a:pt x="0" y="58"/>
                      </a:lnTo>
                      <a:lnTo>
                        <a:pt x="0" y="34"/>
                      </a:lnTo>
                      <a:lnTo>
                        <a:pt x="151" y="0"/>
                      </a:lnTo>
                    </a:path>
                  </a:pathLst>
                </a:custGeom>
                <a:solidFill>
                  <a:srgbClr val="5EC8A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60" name="Freeform 392"/>
                <p:cNvSpPr>
                  <a:spLocks/>
                </p:cNvSpPr>
                <p:nvPr/>
              </p:nvSpPr>
              <p:spPr bwMode="auto">
                <a:xfrm>
                  <a:off x="2124" y="3411"/>
                  <a:ext cx="263" cy="193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171" y="0"/>
                    </a:cxn>
                    <a:cxn ang="0">
                      <a:pos x="262" y="143"/>
                    </a:cxn>
                    <a:cxn ang="0">
                      <a:pos x="77" y="192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263" h="193">
                      <a:moveTo>
                        <a:pt x="0" y="42"/>
                      </a:moveTo>
                      <a:lnTo>
                        <a:pt x="171" y="0"/>
                      </a:lnTo>
                      <a:lnTo>
                        <a:pt x="262" y="143"/>
                      </a:lnTo>
                      <a:lnTo>
                        <a:pt x="77" y="192"/>
                      </a:lnTo>
                      <a:lnTo>
                        <a:pt x="0" y="42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61" name="Freeform 393"/>
                <p:cNvSpPr>
                  <a:spLocks/>
                </p:cNvSpPr>
                <p:nvPr/>
              </p:nvSpPr>
              <p:spPr bwMode="auto">
                <a:xfrm>
                  <a:off x="2139" y="3431"/>
                  <a:ext cx="225" cy="147"/>
                </a:xfrm>
                <a:custGeom>
                  <a:avLst/>
                  <a:gdLst/>
                  <a:ahLst/>
                  <a:cxnLst>
                    <a:cxn ang="0">
                      <a:pos x="0" y="38"/>
                    </a:cxn>
                    <a:cxn ang="0">
                      <a:pos x="157" y="0"/>
                    </a:cxn>
                    <a:cxn ang="0">
                      <a:pos x="224" y="102"/>
                    </a:cxn>
                    <a:cxn ang="0">
                      <a:pos x="56" y="146"/>
                    </a:cxn>
                    <a:cxn ang="0">
                      <a:pos x="0" y="38"/>
                    </a:cxn>
                  </a:cxnLst>
                  <a:rect l="0" t="0" r="r" b="b"/>
                  <a:pathLst>
                    <a:path w="225" h="147">
                      <a:moveTo>
                        <a:pt x="0" y="38"/>
                      </a:moveTo>
                      <a:lnTo>
                        <a:pt x="157" y="0"/>
                      </a:lnTo>
                      <a:lnTo>
                        <a:pt x="224" y="102"/>
                      </a:lnTo>
                      <a:lnTo>
                        <a:pt x="56" y="146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62" name="Freeform 394"/>
                <p:cNvSpPr>
                  <a:spLocks/>
                </p:cNvSpPr>
                <p:nvPr/>
              </p:nvSpPr>
              <p:spPr bwMode="auto">
                <a:xfrm>
                  <a:off x="2297" y="347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63" name="Freeform 395"/>
                <p:cNvSpPr>
                  <a:spLocks/>
                </p:cNvSpPr>
                <p:nvPr/>
              </p:nvSpPr>
              <p:spPr bwMode="auto">
                <a:xfrm>
                  <a:off x="2319" y="351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10" y="23"/>
                    </a:cxn>
                  </a:cxnLst>
                  <a:rect l="0" t="0" r="r" b="b"/>
                  <a:pathLst>
                    <a:path w="33" h="24">
                      <a:moveTo>
                        <a:pt x="10" y="23"/>
                      </a:move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  <a:lnTo>
                        <a:pt x="10" y="23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64" name="Freeform 396"/>
                <p:cNvSpPr>
                  <a:spLocks/>
                </p:cNvSpPr>
                <p:nvPr/>
              </p:nvSpPr>
              <p:spPr bwMode="auto">
                <a:xfrm>
                  <a:off x="2285" y="3457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65" name="Freeform 397"/>
                <p:cNvSpPr>
                  <a:spLocks/>
                </p:cNvSpPr>
                <p:nvPr/>
              </p:nvSpPr>
              <p:spPr bwMode="auto">
                <a:xfrm>
                  <a:off x="2308" y="3494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66" name="Freeform 398"/>
                <p:cNvSpPr>
                  <a:spLocks/>
                </p:cNvSpPr>
                <p:nvPr/>
              </p:nvSpPr>
              <p:spPr bwMode="auto">
                <a:xfrm>
                  <a:off x="2275" y="343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67" name="Freeform 399"/>
                <p:cNvSpPr>
                  <a:spLocks/>
                </p:cNvSpPr>
                <p:nvPr/>
              </p:nvSpPr>
              <p:spPr bwMode="auto">
                <a:xfrm>
                  <a:off x="2246" y="3446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68" name="Freeform 400"/>
                <p:cNvSpPr>
                  <a:spLocks/>
                </p:cNvSpPr>
                <p:nvPr/>
              </p:nvSpPr>
              <p:spPr bwMode="auto">
                <a:xfrm>
                  <a:off x="2291" y="3519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10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69" name="Freeform 401"/>
                <p:cNvSpPr>
                  <a:spLocks/>
                </p:cNvSpPr>
                <p:nvPr/>
              </p:nvSpPr>
              <p:spPr bwMode="auto">
                <a:xfrm>
                  <a:off x="2281" y="3501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1" h="23">
                      <a:moveTo>
                        <a:pt x="9" y="22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70" name="Freeform 402"/>
                <p:cNvSpPr>
                  <a:spLocks/>
                </p:cNvSpPr>
                <p:nvPr/>
              </p:nvSpPr>
              <p:spPr bwMode="auto">
                <a:xfrm>
                  <a:off x="2269" y="348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71" name="Freeform 403"/>
                <p:cNvSpPr>
                  <a:spLocks/>
                </p:cNvSpPr>
                <p:nvPr/>
              </p:nvSpPr>
              <p:spPr bwMode="auto">
                <a:xfrm>
                  <a:off x="2257" y="3464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72" name="Freeform 404"/>
                <p:cNvSpPr>
                  <a:spLocks/>
                </p:cNvSpPr>
                <p:nvPr/>
              </p:nvSpPr>
              <p:spPr bwMode="auto">
                <a:xfrm>
                  <a:off x="2229" y="349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1" y="15"/>
                    </a:cxn>
                  </a:cxnLst>
                  <a:rect l="0" t="0" r="r" b="b"/>
                  <a:pathLst>
                    <a:path w="32" h="22">
                      <a:moveTo>
                        <a:pt x="31" y="15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1"/>
                      </a:lnTo>
                      <a:lnTo>
                        <a:pt x="31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73" name="Freeform 405"/>
                <p:cNvSpPr>
                  <a:spLocks/>
                </p:cNvSpPr>
                <p:nvPr/>
              </p:nvSpPr>
              <p:spPr bwMode="auto">
                <a:xfrm>
                  <a:off x="2209" y="3455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74" name="Freeform 406"/>
                <p:cNvSpPr>
                  <a:spLocks/>
                </p:cNvSpPr>
                <p:nvPr/>
              </p:nvSpPr>
              <p:spPr bwMode="auto">
                <a:xfrm>
                  <a:off x="2219" y="347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1" y="16"/>
                    </a:cxn>
                  </a:cxnLst>
                  <a:rect l="0" t="0" r="r" b="b"/>
                  <a:pathLst>
                    <a:path w="32" h="22">
                      <a:moveTo>
                        <a:pt x="31" y="16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1" y="16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75" name="Freeform 407"/>
                <p:cNvSpPr>
                  <a:spLocks/>
                </p:cNvSpPr>
                <p:nvPr/>
              </p:nvSpPr>
              <p:spPr bwMode="auto">
                <a:xfrm>
                  <a:off x="2239" y="3511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2" y="14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2">
                      <a:moveTo>
                        <a:pt x="0" y="5"/>
                      </a:moveTo>
                      <a:lnTo>
                        <a:pt x="8" y="21"/>
                      </a:lnTo>
                      <a:lnTo>
                        <a:pt x="32" y="14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76" name="Freeform 408"/>
                <p:cNvSpPr>
                  <a:spLocks/>
                </p:cNvSpPr>
                <p:nvPr/>
              </p:nvSpPr>
              <p:spPr bwMode="auto">
                <a:xfrm>
                  <a:off x="2250" y="3530"/>
                  <a:ext cx="34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3" y="16"/>
                    </a:cxn>
                    <a:cxn ang="0">
                      <a:pos x="23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3" y="16"/>
                      </a:lnTo>
                      <a:lnTo>
                        <a:pt x="23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77" name="Freeform 409"/>
                <p:cNvSpPr>
                  <a:spLocks/>
                </p:cNvSpPr>
                <p:nvPr/>
              </p:nvSpPr>
              <p:spPr bwMode="auto">
                <a:xfrm>
                  <a:off x="2191" y="3481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9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</a:cxnLst>
                  <a:rect l="0" t="0" r="r" b="b"/>
                  <a:pathLst>
                    <a:path w="30" h="21">
                      <a:moveTo>
                        <a:pt x="29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78" name="Freeform 410"/>
                <p:cNvSpPr>
                  <a:spLocks/>
                </p:cNvSpPr>
                <p:nvPr/>
              </p:nvSpPr>
              <p:spPr bwMode="auto">
                <a:xfrm>
                  <a:off x="2201" y="350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79" name="Freeform 411"/>
                <p:cNvSpPr>
                  <a:spLocks/>
                </p:cNvSpPr>
                <p:nvPr/>
              </p:nvSpPr>
              <p:spPr bwMode="auto">
                <a:xfrm>
                  <a:off x="2211" y="3518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80" name="Freeform 412"/>
                <p:cNvSpPr>
                  <a:spLocks/>
                </p:cNvSpPr>
                <p:nvPr/>
              </p:nvSpPr>
              <p:spPr bwMode="auto">
                <a:xfrm>
                  <a:off x="2181" y="3462"/>
                  <a:ext cx="30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81" name="Freeform 413"/>
                <p:cNvSpPr>
                  <a:spLocks/>
                </p:cNvSpPr>
                <p:nvPr/>
              </p:nvSpPr>
              <p:spPr bwMode="auto">
                <a:xfrm>
                  <a:off x="2223" y="353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82" name="Freeform 414"/>
                <p:cNvSpPr>
                  <a:spLocks/>
                </p:cNvSpPr>
                <p:nvPr/>
              </p:nvSpPr>
              <p:spPr bwMode="auto">
                <a:xfrm>
                  <a:off x="2151" y="3468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2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2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83" name="Freeform 415"/>
                <p:cNvSpPr>
                  <a:spLocks/>
                </p:cNvSpPr>
                <p:nvPr/>
              </p:nvSpPr>
              <p:spPr bwMode="auto">
                <a:xfrm>
                  <a:off x="2163" y="3488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7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4"/>
                      </a:lnTo>
                      <a:lnTo>
                        <a:pt x="7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84" name="Freeform 416"/>
                <p:cNvSpPr>
                  <a:spLocks/>
                </p:cNvSpPr>
                <p:nvPr/>
              </p:nvSpPr>
              <p:spPr bwMode="auto">
                <a:xfrm>
                  <a:off x="2183" y="352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85" name="Freeform 417"/>
                <p:cNvSpPr>
                  <a:spLocks/>
                </p:cNvSpPr>
                <p:nvPr/>
              </p:nvSpPr>
              <p:spPr bwMode="auto">
                <a:xfrm>
                  <a:off x="2193" y="3544"/>
                  <a:ext cx="32" cy="25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4"/>
                    </a:cxn>
                    <a:cxn ang="0">
                      <a:pos x="31" y="18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5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4"/>
                      </a:lnTo>
                      <a:lnTo>
                        <a:pt x="31" y="18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86" name="Freeform 418"/>
                <p:cNvSpPr>
                  <a:spLocks/>
                </p:cNvSpPr>
                <p:nvPr/>
              </p:nvSpPr>
              <p:spPr bwMode="auto">
                <a:xfrm>
                  <a:off x="2173" y="3506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87" name="Freeform 419"/>
                <p:cNvSpPr>
                  <a:spLocks/>
                </p:cNvSpPr>
                <p:nvPr/>
              </p:nvSpPr>
              <p:spPr bwMode="auto">
                <a:xfrm>
                  <a:off x="2299" y="347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88" name="Freeform 420"/>
                <p:cNvSpPr>
                  <a:spLocks/>
                </p:cNvSpPr>
                <p:nvPr/>
              </p:nvSpPr>
              <p:spPr bwMode="auto">
                <a:xfrm>
                  <a:off x="2322" y="3509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89" name="Freeform 421"/>
                <p:cNvSpPr>
                  <a:spLocks/>
                </p:cNvSpPr>
                <p:nvPr/>
              </p:nvSpPr>
              <p:spPr bwMode="auto">
                <a:xfrm>
                  <a:off x="2288" y="345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90" name="Freeform 422"/>
                <p:cNvSpPr>
                  <a:spLocks/>
                </p:cNvSpPr>
                <p:nvPr/>
              </p:nvSpPr>
              <p:spPr bwMode="auto">
                <a:xfrm>
                  <a:off x="2311" y="3490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2"/>
                    </a:cxn>
                  </a:cxnLst>
                  <a:rect l="0" t="0" r="r" b="b"/>
                  <a:pathLst>
                    <a:path w="31" h="23">
                      <a:moveTo>
                        <a:pt x="8" y="22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8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91" name="Freeform 423"/>
                <p:cNvSpPr>
                  <a:spLocks/>
                </p:cNvSpPr>
                <p:nvPr/>
              </p:nvSpPr>
              <p:spPr bwMode="auto">
                <a:xfrm>
                  <a:off x="2276" y="343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  <a:cxn ang="0">
                      <a:pos x="31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1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0"/>
                      </a:lnTo>
                      <a:lnTo>
                        <a:pt x="31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92" name="Freeform 424"/>
                <p:cNvSpPr>
                  <a:spLocks/>
                </p:cNvSpPr>
                <p:nvPr/>
              </p:nvSpPr>
              <p:spPr bwMode="auto">
                <a:xfrm>
                  <a:off x="2250" y="3443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93" name="Freeform 425"/>
                <p:cNvSpPr>
                  <a:spLocks/>
                </p:cNvSpPr>
                <p:nvPr/>
              </p:nvSpPr>
              <p:spPr bwMode="auto">
                <a:xfrm>
                  <a:off x="2294" y="3517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3" h="22">
                      <a:moveTo>
                        <a:pt x="0" y="4"/>
                      </a:moveTo>
                      <a:lnTo>
                        <a:pt x="9" y="21"/>
                      </a:ln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94" name="Freeform 426"/>
                <p:cNvSpPr>
                  <a:spLocks/>
                </p:cNvSpPr>
                <p:nvPr/>
              </p:nvSpPr>
              <p:spPr bwMode="auto">
                <a:xfrm>
                  <a:off x="2282" y="3498"/>
                  <a:ext cx="33" cy="21"/>
                </a:xfrm>
                <a:custGeom>
                  <a:avLst/>
                  <a:gdLst/>
                  <a:ahLst/>
                  <a:cxnLst>
                    <a:cxn ang="0">
                      <a:pos x="9" y="20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</a:cxnLst>
                  <a:rect l="0" t="0" r="r" b="b"/>
                  <a:pathLst>
                    <a:path w="33" h="21">
                      <a:moveTo>
                        <a:pt x="9" y="20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95" name="Freeform 427"/>
                <p:cNvSpPr>
                  <a:spLocks/>
                </p:cNvSpPr>
                <p:nvPr/>
              </p:nvSpPr>
              <p:spPr bwMode="auto">
                <a:xfrm>
                  <a:off x="2270" y="3479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10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10" y="21"/>
                    </a:cxn>
                  </a:cxnLst>
                  <a:rect l="0" t="0" r="r" b="b"/>
                  <a:pathLst>
                    <a:path w="33" h="22">
                      <a:moveTo>
                        <a:pt x="10" y="21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10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96" name="Freeform 428"/>
                <p:cNvSpPr>
                  <a:spLocks/>
                </p:cNvSpPr>
                <p:nvPr/>
              </p:nvSpPr>
              <p:spPr bwMode="auto">
                <a:xfrm>
                  <a:off x="2260" y="346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2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97" name="Freeform 429"/>
                <p:cNvSpPr>
                  <a:spLocks/>
                </p:cNvSpPr>
                <p:nvPr/>
              </p:nvSpPr>
              <p:spPr bwMode="auto">
                <a:xfrm>
                  <a:off x="2231" y="3488"/>
                  <a:ext cx="32" cy="24"/>
                </a:xfrm>
                <a:custGeom>
                  <a:avLst/>
                  <a:gdLst/>
                  <a:ahLst/>
                  <a:cxnLst>
                    <a:cxn ang="0">
                      <a:pos x="31" y="17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3"/>
                    </a:cxn>
                    <a:cxn ang="0">
                      <a:pos x="31" y="17"/>
                    </a:cxn>
                  </a:cxnLst>
                  <a:rect l="0" t="0" r="r" b="b"/>
                  <a:pathLst>
                    <a:path w="32" h="24">
                      <a:moveTo>
                        <a:pt x="31" y="17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3"/>
                      </a:lnTo>
                      <a:lnTo>
                        <a:pt x="31" y="17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98" name="Freeform 430"/>
                <p:cNvSpPr>
                  <a:spLocks/>
                </p:cNvSpPr>
                <p:nvPr/>
              </p:nvSpPr>
              <p:spPr bwMode="auto">
                <a:xfrm>
                  <a:off x="2211" y="3452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399" name="Freeform 431"/>
                <p:cNvSpPr>
                  <a:spLocks/>
                </p:cNvSpPr>
                <p:nvPr/>
              </p:nvSpPr>
              <p:spPr bwMode="auto">
                <a:xfrm>
                  <a:off x="2221" y="347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00" name="Freeform 432"/>
                <p:cNvSpPr>
                  <a:spLocks/>
                </p:cNvSpPr>
                <p:nvPr/>
              </p:nvSpPr>
              <p:spPr bwMode="auto">
                <a:xfrm>
                  <a:off x="2242" y="350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4">
                      <a:moveTo>
                        <a:pt x="0" y="6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01" name="Freeform 433"/>
                <p:cNvSpPr>
                  <a:spLocks/>
                </p:cNvSpPr>
                <p:nvPr/>
              </p:nvSpPr>
              <p:spPr bwMode="auto">
                <a:xfrm>
                  <a:off x="2253" y="3526"/>
                  <a:ext cx="34" cy="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4"/>
                    </a:cxn>
                    <a:cxn ang="0">
                      <a:pos x="33" y="17"/>
                    </a:cxn>
                    <a:cxn ang="0">
                      <a:pos x="23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5">
                      <a:moveTo>
                        <a:pt x="0" y="6"/>
                      </a:moveTo>
                      <a:lnTo>
                        <a:pt x="9" y="24"/>
                      </a:lnTo>
                      <a:lnTo>
                        <a:pt x="33" y="17"/>
                      </a:lnTo>
                      <a:lnTo>
                        <a:pt x="23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02" name="Freeform 434"/>
                <p:cNvSpPr>
                  <a:spLocks/>
                </p:cNvSpPr>
                <p:nvPr/>
              </p:nvSpPr>
              <p:spPr bwMode="auto">
                <a:xfrm>
                  <a:off x="2193" y="3477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3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03" name="Freeform 435"/>
                <p:cNvSpPr>
                  <a:spLocks/>
                </p:cNvSpPr>
                <p:nvPr/>
              </p:nvSpPr>
              <p:spPr bwMode="auto">
                <a:xfrm>
                  <a:off x="2204" y="3496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04" name="Freeform 436"/>
                <p:cNvSpPr>
                  <a:spLocks/>
                </p:cNvSpPr>
                <p:nvPr/>
              </p:nvSpPr>
              <p:spPr bwMode="auto">
                <a:xfrm>
                  <a:off x="2214" y="351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05" name="Freeform 437"/>
                <p:cNvSpPr>
                  <a:spLocks/>
                </p:cNvSpPr>
                <p:nvPr/>
              </p:nvSpPr>
              <p:spPr bwMode="auto">
                <a:xfrm>
                  <a:off x="2184" y="345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06" name="Freeform 438"/>
                <p:cNvSpPr>
                  <a:spLocks/>
                </p:cNvSpPr>
                <p:nvPr/>
              </p:nvSpPr>
              <p:spPr bwMode="auto">
                <a:xfrm>
                  <a:off x="2224" y="3535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07" name="Freeform 439"/>
                <p:cNvSpPr>
                  <a:spLocks/>
                </p:cNvSpPr>
                <p:nvPr/>
              </p:nvSpPr>
              <p:spPr bwMode="auto">
                <a:xfrm>
                  <a:off x="2155" y="346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08" name="Freeform 440"/>
                <p:cNvSpPr>
                  <a:spLocks/>
                </p:cNvSpPr>
                <p:nvPr/>
              </p:nvSpPr>
              <p:spPr bwMode="auto">
                <a:xfrm>
                  <a:off x="2165" y="3484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09" name="Freeform 441"/>
                <p:cNvSpPr>
                  <a:spLocks/>
                </p:cNvSpPr>
                <p:nvPr/>
              </p:nvSpPr>
              <p:spPr bwMode="auto">
                <a:xfrm>
                  <a:off x="2186" y="352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6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6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10" name="Freeform 442"/>
                <p:cNvSpPr>
                  <a:spLocks/>
                </p:cNvSpPr>
                <p:nvPr/>
              </p:nvSpPr>
              <p:spPr bwMode="auto">
                <a:xfrm>
                  <a:off x="2195" y="354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4">
                      <a:moveTo>
                        <a:pt x="22" y="0"/>
                      </a:moveTo>
                      <a:lnTo>
                        <a:pt x="0" y="6"/>
                      </a:ln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11" name="Freeform 443"/>
                <p:cNvSpPr>
                  <a:spLocks/>
                </p:cNvSpPr>
                <p:nvPr/>
              </p:nvSpPr>
              <p:spPr bwMode="auto">
                <a:xfrm>
                  <a:off x="2174" y="3503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0" y="5"/>
                    </a:cxn>
                    <a:cxn ang="0">
                      <a:pos x="9" y="22"/>
                    </a:cxn>
                    <a:cxn ang="0">
                      <a:pos x="32" y="16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33" h="23">
                      <a:moveTo>
                        <a:pt x="23" y="0"/>
                      </a:moveTo>
                      <a:lnTo>
                        <a:pt x="0" y="5"/>
                      </a:lnTo>
                      <a:lnTo>
                        <a:pt x="9" y="22"/>
                      </a:lnTo>
                      <a:lnTo>
                        <a:pt x="32" y="16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12" name="Freeform 444"/>
                <p:cNvSpPr>
                  <a:spLocks/>
                </p:cNvSpPr>
                <p:nvPr/>
              </p:nvSpPr>
              <p:spPr bwMode="auto">
                <a:xfrm>
                  <a:off x="2207" y="3565"/>
                  <a:ext cx="172" cy="71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0" y="70"/>
                    </a:cxn>
                    <a:cxn ang="0">
                      <a:pos x="171" y="35"/>
                    </a:cxn>
                    <a:cxn ang="0">
                      <a:pos x="171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172" h="71">
                      <a:moveTo>
                        <a:pt x="0" y="46"/>
                      </a:moveTo>
                      <a:lnTo>
                        <a:pt x="0" y="70"/>
                      </a:lnTo>
                      <a:lnTo>
                        <a:pt x="171" y="35"/>
                      </a:lnTo>
                      <a:lnTo>
                        <a:pt x="171" y="0"/>
                      </a:lnTo>
                      <a:lnTo>
                        <a:pt x="0" y="4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13" name="Freeform 445"/>
                <p:cNvSpPr>
                  <a:spLocks/>
                </p:cNvSpPr>
                <p:nvPr/>
              </p:nvSpPr>
              <p:spPr bwMode="auto">
                <a:xfrm>
                  <a:off x="2206" y="3598"/>
                  <a:ext cx="173" cy="5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2" y="14"/>
                    </a:cxn>
                    <a:cxn ang="0">
                      <a:pos x="0" y="12"/>
                    </a:cxn>
                    <a:cxn ang="0">
                      <a:pos x="0" y="52"/>
                    </a:cxn>
                    <a:cxn ang="0">
                      <a:pos x="172" y="1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53">
                      <a:moveTo>
                        <a:pt x="169" y="0"/>
                      </a:move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52"/>
                      </a:lnTo>
                      <a:lnTo>
                        <a:pt x="172" y="1"/>
                      </a:lnTo>
                      <a:lnTo>
                        <a:pt x="16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14" name="Freeform 446"/>
                <p:cNvSpPr>
                  <a:spLocks/>
                </p:cNvSpPr>
                <p:nvPr/>
              </p:nvSpPr>
              <p:spPr bwMode="auto">
                <a:xfrm>
                  <a:off x="2208" y="3567"/>
                  <a:ext cx="169" cy="83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82"/>
                    </a:cxn>
                    <a:cxn ang="0">
                      <a:pos x="168" y="32"/>
                    </a:cxn>
                    <a:cxn ang="0">
                      <a:pos x="168" y="0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69" h="83">
                      <a:moveTo>
                        <a:pt x="0" y="45"/>
                      </a:moveTo>
                      <a:lnTo>
                        <a:pt x="0" y="82"/>
                      </a:lnTo>
                      <a:lnTo>
                        <a:pt x="168" y="32"/>
                      </a:lnTo>
                      <a:lnTo>
                        <a:pt x="168" y="0"/>
                      </a:lnTo>
                      <a:lnTo>
                        <a:pt x="0" y="4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15" name="Freeform 447"/>
                <p:cNvSpPr>
                  <a:spLocks/>
                </p:cNvSpPr>
                <p:nvPr/>
              </p:nvSpPr>
              <p:spPr bwMode="auto">
                <a:xfrm>
                  <a:off x="2374" y="3576"/>
                  <a:ext cx="33" cy="6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0" y="36"/>
                    </a:cxn>
                    <a:cxn ang="0">
                      <a:pos x="32" y="60"/>
                    </a:cxn>
                    <a:cxn ang="0">
                      <a:pos x="0" y="2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3" h="61">
                      <a:moveTo>
                        <a:pt x="0" y="0"/>
                      </a:moveTo>
                      <a:lnTo>
                        <a:pt x="30" y="36"/>
                      </a:lnTo>
                      <a:lnTo>
                        <a:pt x="32" y="60"/>
                      </a:lnTo>
                      <a:lnTo>
                        <a:pt x="0" y="2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sp>
            <p:nvSpPr>
              <p:cNvPr id="212416" name="Freeform 448"/>
              <p:cNvSpPr>
                <a:spLocks/>
              </p:cNvSpPr>
              <p:nvPr/>
            </p:nvSpPr>
            <p:spPr bwMode="auto">
              <a:xfrm>
                <a:off x="2241" y="3605"/>
                <a:ext cx="170" cy="82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0" y="81"/>
                  </a:cxn>
                  <a:cxn ang="0">
                    <a:pos x="169" y="30"/>
                  </a:cxn>
                  <a:cxn ang="0">
                    <a:pos x="169" y="0"/>
                  </a:cxn>
                  <a:cxn ang="0">
                    <a:pos x="0" y="50"/>
                  </a:cxn>
                </a:cxnLst>
                <a:rect l="0" t="0" r="r" b="b"/>
                <a:pathLst>
                  <a:path w="170" h="82">
                    <a:moveTo>
                      <a:pt x="0" y="50"/>
                    </a:moveTo>
                    <a:lnTo>
                      <a:pt x="0" y="81"/>
                    </a:lnTo>
                    <a:lnTo>
                      <a:pt x="169" y="30"/>
                    </a:lnTo>
                    <a:lnTo>
                      <a:pt x="169" y="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212417" name="Group 449"/>
              <p:cNvGrpSpPr>
                <a:grpSpLocks/>
              </p:cNvGrpSpPr>
              <p:nvPr/>
            </p:nvGrpSpPr>
            <p:grpSpPr bwMode="auto">
              <a:xfrm>
                <a:off x="2281" y="3614"/>
                <a:ext cx="127" cy="93"/>
                <a:chOff x="2281" y="3614"/>
                <a:chExt cx="127" cy="93"/>
              </a:xfrm>
            </p:grpSpPr>
            <p:sp>
              <p:nvSpPr>
                <p:cNvPr id="212418" name="Freeform 450"/>
                <p:cNvSpPr>
                  <a:spLocks/>
                </p:cNvSpPr>
                <p:nvPr/>
              </p:nvSpPr>
              <p:spPr bwMode="auto">
                <a:xfrm>
                  <a:off x="2281" y="3621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04" y="4"/>
                    </a:cxn>
                    <a:cxn ang="0">
                      <a:pos x="73" y="21"/>
                    </a:cxn>
                    <a:cxn ang="0">
                      <a:pos x="123" y="61"/>
                    </a:cxn>
                    <a:cxn ang="0">
                      <a:pos x="73" y="85"/>
                    </a:cxn>
                    <a:cxn ang="0">
                      <a:pos x="33" y="44"/>
                    </a:cxn>
                    <a:cxn ang="0">
                      <a:pos x="0" y="56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24" h="86">
                      <a:moveTo>
                        <a:pt x="14" y="0"/>
                      </a:moveTo>
                      <a:lnTo>
                        <a:pt x="104" y="4"/>
                      </a:lnTo>
                      <a:lnTo>
                        <a:pt x="73" y="21"/>
                      </a:lnTo>
                      <a:lnTo>
                        <a:pt x="123" y="61"/>
                      </a:lnTo>
                      <a:lnTo>
                        <a:pt x="73" y="85"/>
                      </a:lnTo>
                      <a:lnTo>
                        <a:pt x="33" y="44"/>
                      </a:lnTo>
                      <a:lnTo>
                        <a:pt x="0" y="56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19" name="Freeform 451"/>
                <p:cNvSpPr>
                  <a:spLocks/>
                </p:cNvSpPr>
                <p:nvPr/>
              </p:nvSpPr>
              <p:spPr bwMode="auto">
                <a:xfrm>
                  <a:off x="2284" y="3614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103" y="4"/>
                    </a:cxn>
                    <a:cxn ang="0">
                      <a:pos x="72" y="20"/>
                    </a:cxn>
                    <a:cxn ang="0">
                      <a:pos x="123" y="60"/>
                    </a:cxn>
                    <a:cxn ang="0">
                      <a:pos x="72" y="85"/>
                    </a:cxn>
                    <a:cxn ang="0">
                      <a:pos x="33" y="43"/>
                    </a:cxn>
                    <a:cxn ang="0">
                      <a:pos x="0" y="57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24" h="86">
                      <a:moveTo>
                        <a:pt x="13" y="0"/>
                      </a:moveTo>
                      <a:lnTo>
                        <a:pt x="103" y="4"/>
                      </a:lnTo>
                      <a:lnTo>
                        <a:pt x="72" y="20"/>
                      </a:lnTo>
                      <a:lnTo>
                        <a:pt x="123" y="60"/>
                      </a:lnTo>
                      <a:lnTo>
                        <a:pt x="72" y="85"/>
                      </a:lnTo>
                      <a:lnTo>
                        <a:pt x="33" y="43"/>
                      </a:lnTo>
                      <a:lnTo>
                        <a:pt x="0" y="57"/>
                      </a:lnTo>
                      <a:lnTo>
                        <a:pt x="13" y="0"/>
                      </a:lnTo>
                    </a:path>
                  </a:pathLst>
                </a:custGeom>
                <a:solidFill>
                  <a:srgbClr val="FEFF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</p:grpSp>
      <p:sp>
        <p:nvSpPr>
          <p:cNvPr id="212420" name="AutoShape 452"/>
          <p:cNvSpPr>
            <a:spLocks noChangeArrowheads="1"/>
          </p:cNvSpPr>
          <p:nvPr/>
        </p:nvSpPr>
        <p:spPr bwMode="auto">
          <a:xfrm>
            <a:off x="2420444" y="5048866"/>
            <a:ext cx="216888" cy="1100495"/>
          </a:xfrm>
          <a:prstGeom prst="lef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2421" name="AutoShape 453"/>
          <p:cNvSpPr>
            <a:spLocks noChangeArrowheads="1"/>
          </p:cNvSpPr>
          <p:nvPr/>
        </p:nvSpPr>
        <p:spPr bwMode="auto">
          <a:xfrm>
            <a:off x="4401644" y="3143866"/>
            <a:ext cx="216888" cy="1100495"/>
          </a:xfrm>
          <a:prstGeom prst="lef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2422" name="AutoShape 454"/>
          <p:cNvSpPr>
            <a:spLocks noChangeArrowheads="1"/>
          </p:cNvSpPr>
          <p:nvPr/>
        </p:nvSpPr>
        <p:spPr bwMode="auto">
          <a:xfrm>
            <a:off x="2420444" y="3143866"/>
            <a:ext cx="216888" cy="1100495"/>
          </a:xfrm>
          <a:prstGeom prst="lef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12423" name="Group 455"/>
          <p:cNvGrpSpPr>
            <a:grpSpLocks/>
          </p:cNvGrpSpPr>
          <p:nvPr/>
        </p:nvGrpSpPr>
        <p:grpSpPr bwMode="auto">
          <a:xfrm>
            <a:off x="2947988" y="3084513"/>
            <a:ext cx="990600" cy="1011237"/>
            <a:chOff x="1669" y="2418"/>
            <a:chExt cx="983" cy="1069"/>
          </a:xfrm>
        </p:grpSpPr>
        <p:sp>
          <p:nvSpPr>
            <p:cNvPr id="212424" name="Oval 456"/>
            <p:cNvSpPr>
              <a:spLocks noChangeArrowheads="1"/>
            </p:cNvSpPr>
            <p:nvPr/>
          </p:nvSpPr>
          <p:spPr bwMode="auto">
            <a:xfrm>
              <a:off x="1722" y="2526"/>
              <a:ext cx="930" cy="961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212425" name="Group 457"/>
            <p:cNvGrpSpPr>
              <a:grpSpLocks/>
            </p:cNvGrpSpPr>
            <p:nvPr/>
          </p:nvGrpSpPr>
          <p:grpSpPr bwMode="auto">
            <a:xfrm>
              <a:off x="1669" y="2745"/>
              <a:ext cx="775" cy="712"/>
              <a:chOff x="1669" y="2745"/>
              <a:chExt cx="775" cy="712"/>
            </a:xfrm>
          </p:grpSpPr>
          <p:sp>
            <p:nvSpPr>
              <p:cNvPr id="212426" name="Freeform 458"/>
              <p:cNvSpPr>
                <a:spLocks/>
              </p:cNvSpPr>
              <p:nvPr/>
            </p:nvSpPr>
            <p:spPr bwMode="auto">
              <a:xfrm>
                <a:off x="1755" y="2824"/>
                <a:ext cx="202" cy="444"/>
              </a:xfrm>
              <a:custGeom>
                <a:avLst/>
                <a:gdLst/>
                <a:ahLst/>
                <a:cxnLst>
                  <a:cxn ang="0">
                    <a:pos x="0" y="327"/>
                  </a:cxn>
                  <a:cxn ang="0">
                    <a:pos x="0" y="0"/>
                  </a:cxn>
                  <a:cxn ang="0">
                    <a:pos x="201" y="115"/>
                  </a:cxn>
                  <a:cxn ang="0">
                    <a:pos x="201" y="443"/>
                  </a:cxn>
                  <a:cxn ang="0">
                    <a:pos x="0" y="327"/>
                  </a:cxn>
                </a:cxnLst>
                <a:rect l="0" t="0" r="r" b="b"/>
                <a:pathLst>
                  <a:path w="202" h="444">
                    <a:moveTo>
                      <a:pt x="0" y="327"/>
                    </a:moveTo>
                    <a:lnTo>
                      <a:pt x="0" y="0"/>
                    </a:lnTo>
                    <a:lnTo>
                      <a:pt x="201" y="115"/>
                    </a:lnTo>
                    <a:lnTo>
                      <a:pt x="201" y="443"/>
                    </a:lnTo>
                    <a:lnTo>
                      <a:pt x="0" y="327"/>
                    </a:lnTo>
                  </a:path>
                </a:pathLst>
              </a:custGeom>
              <a:solidFill>
                <a:srgbClr val="CC6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27" name="Freeform 459"/>
              <p:cNvSpPr>
                <a:spLocks/>
              </p:cNvSpPr>
              <p:nvPr/>
            </p:nvSpPr>
            <p:spPr bwMode="auto">
              <a:xfrm>
                <a:off x="1755" y="2919"/>
                <a:ext cx="49" cy="91"/>
              </a:xfrm>
              <a:custGeom>
                <a:avLst/>
                <a:gdLst/>
                <a:ahLst/>
                <a:cxnLst>
                  <a:cxn ang="0">
                    <a:pos x="48" y="56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5" y="57"/>
                  </a:cxn>
                  <a:cxn ang="0">
                    <a:pos x="10" y="65"/>
                  </a:cxn>
                  <a:cxn ang="0">
                    <a:pos x="15" y="72"/>
                  </a:cxn>
                  <a:cxn ang="0">
                    <a:pos x="19" y="78"/>
                  </a:cxn>
                  <a:cxn ang="0">
                    <a:pos x="22" y="83"/>
                  </a:cxn>
                  <a:cxn ang="0">
                    <a:pos x="25" y="87"/>
                  </a:cxn>
                  <a:cxn ang="0">
                    <a:pos x="26" y="89"/>
                  </a:cxn>
                  <a:cxn ang="0">
                    <a:pos x="27" y="90"/>
                  </a:cxn>
                  <a:cxn ang="0">
                    <a:pos x="48" y="56"/>
                  </a:cxn>
                </a:cxnLst>
                <a:rect l="0" t="0" r="r" b="b"/>
                <a:pathLst>
                  <a:path w="49" h="91">
                    <a:moveTo>
                      <a:pt x="48" y="56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5" y="57"/>
                    </a:lnTo>
                    <a:lnTo>
                      <a:pt x="10" y="65"/>
                    </a:lnTo>
                    <a:lnTo>
                      <a:pt x="15" y="72"/>
                    </a:lnTo>
                    <a:lnTo>
                      <a:pt x="19" y="78"/>
                    </a:lnTo>
                    <a:lnTo>
                      <a:pt x="22" y="83"/>
                    </a:lnTo>
                    <a:lnTo>
                      <a:pt x="25" y="87"/>
                    </a:lnTo>
                    <a:lnTo>
                      <a:pt x="26" y="89"/>
                    </a:lnTo>
                    <a:lnTo>
                      <a:pt x="27" y="90"/>
                    </a:lnTo>
                    <a:lnTo>
                      <a:pt x="48" y="56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28" name="Freeform 460"/>
              <p:cNvSpPr>
                <a:spLocks/>
              </p:cNvSpPr>
              <p:nvPr/>
            </p:nvSpPr>
            <p:spPr bwMode="auto">
              <a:xfrm>
                <a:off x="1778" y="2970"/>
                <a:ext cx="129" cy="184"/>
              </a:xfrm>
              <a:custGeom>
                <a:avLst/>
                <a:gdLst/>
                <a:ahLst/>
                <a:cxnLst>
                  <a:cxn ang="0">
                    <a:pos x="63" y="170"/>
                  </a:cxn>
                  <a:cxn ang="0">
                    <a:pos x="76" y="178"/>
                  </a:cxn>
                  <a:cxn ang="0">
                    <a:pos x="88" y="182"/>
                  </a:cxn>
                  <a:cxn ang="0">
                    <a:pos x="99" y="183"/>
                  </a:cxn>
                  <a:cxn ang="0">
                    <a:pos x="108" y="180"/>
                  </a:cxn>
                  <a:cxn ang="0">
                    <a:pos x="116" y="173"/>
                  </a:cxn>
                  <a:cxn ang="0">
                    <a:pos x="122" y="164"/>
                  </a:cxn>
                  <a:cxn ang="0">
                    <a:pos x="126" y="152"/>
                  </a:cxn>
                  <a:cxn ang="0">
                    <a:pos x="128" y="137"/>
                  </a:cxn>
                  <a:cxn ang="0">
                    <a:pos x="126" y="120"/>
                  </a:cxn>
                  <a:cxn ang="0">
                    <a:pos x="122" y="102"/>
                  </a:cxn>
                  <a:cxn ang="0">
                    <a:pos x="116" y="85"/>
                  </a:cxn>
                  <a:cxn ang="0">
                    <a:pos x="108" y="67"/>
                  </a:cxn>
                  <a:cxn ang="0">
                    <a:pos x="99" y="51"/>
                  </a:cxn>
                  <a:cxn ang="0">
                    <a:pos x="88" y="36"/>
                  </a:cxn>
                  <a:cxn ang="0">
                    <a:pos x="76" y="23"/>
                  </a:cxn>
                  <a:cxn ang="0">
                    <a:pos x="63" y="12"/>
                  </a:cxn>
                  <a:cxn ang="0">
                    <a:pos x="50" y="4"/>
                  </a:cxn>
                  <a:cxn ang="0">
                    <a:pos x="38" y="0"/>
                  </a:cxn>
                  <a:cxn ang="0">
                    <a:pos x="28" y="0"/>
                  </a:cxn>
                  <a:cxn ang="0">
                    <a:pos x="18" y="2"/>
                  </a:cxn>
                  <a:cxn ang="0">
                    <a:pos x="11" y="9"/>
                  </a:cxn>
                  <a:cxn ang="0">
                    <a:pos x="4" y="18"/>
                  </a:cxn>
                  <a:cxn ang="0">
                    <a:pos x="0" y="30"/>
                  </a:cxn>
                  <a:cxn ang="0">
                    <a:pos x="0" y="45"/>
                  </a:cxn>
                  <a:cxn ang="0">
                    <a:pos x="0" y="62"/>
                  </a:cxn>
                  <a:cxn ang="0">
                    <a:pos x="4" y="80"/>
                  </a:cxn>
                  <a:cxn ang="0">
                    <a:pos x="11" y="97"/>
                  </a:cxn>
                  <a:cxn ang="0">
                    <a:pos x="18" y="115"/>
                  </a:cxn>
                  <a:cxn ang="0">
                    <a:pos x="28" y="131"/>
                  </a:cxn>
                  <a:cxn ang="0">
                    <a:pos x="38" y="146"/>
                  </a:cxn>
                  <a:cxn ang="0">
                    <a:pos x="50" y="159"/>
                  </a:cxn>
                  <a:cxn ang="0">
                    <a:pos x="63" y="170"/>
                  </a:cxn>
                </a:cxnLst>
                <a:rect l="0" t="0" r="r" b="b"/>
                <a:pathLst>
                  <a:path w="129" h="184">
                    <a:moveTo>
                      <a:pt x="63" y="170"/>
                    </a:moveTo>
                    <a:lnTo>
                      <a:pt x="76" y="178"/>
                    </a:lnTo>
                    <a:lnTo>
                      <a:pt x="88" y="182"/>
                    </a:lnTo>
                    <a:lnTo>
                      <a:pt x="99" y="183"/>
                    </a:lnTo>
                    <a:lnTo>
                      <a:pt x="108" y="180"/>
                    </a:lnTo>
                    <a:lnTo>
                      <a:pt x="116" y="173"/>
                    </a:lnTo>
                    <a:lnTo>
                      <a:pt x="122" y="164"/>
                    </a:lnTo>
                    <a:lnTo>
                      <a:pt x="126" y="152"/>
                    </a:lnTo>
                    <a:lnTo>
                      <a:pt x="128" y="137"/>
                    </a:lnTo>
                    <a:lnTo>
                      <a:pt x="126" y="120"/>
                    </a:lnTo>
                    <a:lnTo>
                      <a:pt x="122" y="102"/>
                    </a:lnTo>
                    <a:lnTo>
                      <a:pt x="116" y="85"/>
                    </a:lnTo>
                    <a:lnTo>
                      <a:pt x="108" y="67"/>
                    </a:lnTo>
                    <a:lnTo>
                      <a:pt x="99" y="51"/>
                    </a:lnTo>
                    <a:lnTo>
                      <a:pt x="88" y="36"/>
                    </a:lnTo>
                    <a:lnTo>
                      <a:pt x="76" y="23"/>
                    </a:lnTo>
                    <a:lnTo>
                      <a:pt x="63" y="12"/>
                    </a:lnTo>
                    <a:lnTo>
                      <a:pt x="50" y="4"/>
                    </a:lnTo>
                    <a:lnTo>
                      <a:pt x="38" y="0"/>
                    </a:lnTo>
                    <a:lnTo>
                      <a:pt x="28" y="0"/>
                    </a:lnTo>
                    <a:lnTo>
                      <a:pt x="18" y="2"/>
                    </a:lnTo>
                    <a:lnTo>
                      <a:pt x="11" y="9"/>
                    </a:lnTo>
                    <a:lnTo>
                      <a:pt x="4" y="18"/>
                    </a:lnTo>
                    <a:lnTo>
                      <a:pt x="0" y="30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4" y="80"/>
                    </a:lnTo>
                    <a:lnTo>
                      <a:pt x="11" y="97"/>
                    </a:lnTo>
                    <a:lnTo>
                      <a:pt x="18" y="115"/>
                    </a:lnTo>
                    <a:lnTo>
                      <a:pt x="28" y="131"/>
                    </a:lnTo>
                    <a:lnTo>
                      <a:pt x="38" y="146"/>
                    </a:lnTo>
                    <a:lnTo>
                      <a:pt x="50" y="159"/>
                    </a:lnTo>
                    <a:lnTo>
                      <a:pt x="63" y="17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29" name="Freeform 461"/>
              <p:cNvSpPr>
                <a:spLocks/>
              </p:cNvSpPr>
              <p:nvPr/>
            </p:nvSpPr>
            <p:spPr bwMode="auto">
              <a:xfrm>
                <a:off x="2256" y="3282"/>
                <a:ext cx="180" cy="175"/>
              </a:xfrm>
              <a:custGeom>
                <a:avLst/>
                <a:gdLst/>
                <a:ahLst/>
                <a:cxnLst>
                  <a:cxn ang="0">
                    <a:pos x="179" y="121"/>
                  </a:cxn>
                  <a:cxn ang="0">
                    <a:pos x="179" y="0"/>
                  </a:cxn>
                  <a:cxn ang="0">
                    <a:pos x="0" y="51"/>
                  </a:cxn>
                  <a:cxn ang="0">
                    <a:pos x="0" y="174"/>
                  </a:cxn>
                  <a:cxn ang="0">
                    <a:pos x="179" y="121"/>
                  </a:cxn>
                </a:cxnLst>
                <a:rect l="0" t="0" r="r" b="b"/>
                <a:pathLst>
                  <a:path w="180" h="175">
                    <a:moveTo>
                      <a:pt x="179" y="121"/>
                    </a:moveTo>
                    <a:lnTo>
                      <a:pt x="179" y="0"/>
                    </a:lnTo>
                    <a:lnTo>
                      <a:pt x="0" y="51"/>
                    </a:lnTo>
                    <a:lnTo>
                      <a:pt x="0" y="174"/>
                    </a:lnTo>
                    <a:lnTo>
                      <a:pt x="179" y="121"/>
                    </a:lnTo>
                  </a:path>
                </a:pathLst>
              </a:custGeom>
              <a:solidFill>
                <a:srgbClr val="FF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30" name="Freeform 462"/>
              <p:cNvSpPr>
                <a:spLocks/>
              </p:cNvSpPr>
              <p:nvPr/>
            </p:nvSpPr>
            <p:spPr bwMode="auto">
              <a:xfrm>
                <a:off x="2219" y="3311"/>
                <a:ext cx="38" cy="146"/>
              </a:xfrm>
              <a:custGeom>
                <a:avLst/>
                <a:gdLst/>
                <a:ahLst/>
                <a:cxnLst>
                  <a:cxn ang="0">
                    <a:pos x="0" y="122"/>
                  </a:cxn>
                  <a:cxn ang="0">
                    <a:pos x="0" y="0"/>
                  </a:cxn>
                  <a:cxn ang="0">
                    <a:pos x="37" y="22"/>
                  </a:cxn>
                  <a:cxn ang="0">
                    <a:pos x="37" y="145"/>
                  </a:cxn>
                  <a:cxn ang="0">
                    <a:pos x="0" y="122"/>
                  </a:cxn>
                </a:cxnLst>
                <a:rect l="0" t="0" r="r" b="b"/>
                <a:pathLst>
                  <a:path w="38" h="146">
                    <a:moveTo>
                      <a:pt x="0" y="122"/>
                    </a:moveTo>
                    <a:lnTo>
                      <a:pt x="0" y="0"/>
                    </a:lnTo>
                    <a:lnTo>
                      <a:pt x="37" y="22"/>
                    </a:lnTo>
                    <a:lnTo>
                      <a:pt x="37" y="145"/>
                    </a:lnTo>
                    <a:lnTo>
                      <a:pt x="0" y="122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31" name="Freeform 463"/>
              <p:cNvSpPr>
                <a:spLocks/>
              </p:cNvSpPr>
              <p:nvPr/>
            </p:nvSpPr>
            <p:spPr bwMode="auto">
              <a:xfrm>
                <a:off x="1956" y="2861"/>
                <a:ext cx="287" cy="408"/>
              </a:xfrm>
              <a:custGeom>
                <a:avLst/>
                <a:gdLst/>
                <a:ahLst/>
                <a:cxnLst>
                  <a:cxn ang="0">
                    <a:pos x="286" y="326"/>
                  </a:cxn>
                  <a:cxn ang="0">
                    <a:pos x="286" y="0"/>
                  </a:cxn>
                  <a:cxn ang="0">
                    <a:pos x="0" y="80"/>
                  </a:cxn>
                  <a:cxn ang="0">
                    <a:pos x="0" y="407"/>
                  </a:cxn>
                  <a:cxn ang="0">
                    <a:pos x="286" y="326"/>
                  </a:cxn>
                </a:cxnLst>
                <a:rect l="0" t="0" r="r" b="b"/>
                <a:pathLst>
                  <a:path w="287" h="408">
                    <a:moveTo>
                      <a:pt x="286" y="326"/>
                    </a:moveTo>
                    <a:lnTo>
                      <a:pt x="286" y="0"/>
                    </a:lnTo>
                    <a:lnTo>
                      <a:pt x="0" y="80"/>
                    </a:lnTo>
                    <a:lnTo>
                      <a:pt x="0" y="407"/>
                    </a:lnTo>
                    <a:lnTo>
                      <a:pt x="286" y="326"/>
                    </a:lnTo>
                  </a:path>
                </a:pathLst>
              </a:custGeom>
              <a:solidFill>
                <a:srgbClr val="FF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32" name="Freeform 464"/>
              <p:cNvSpPr>
                <a:spLocks/>
              </p:cNvSpPr>
              <p:nvPr/>
            </p:nvSpPr>
            <p:spPr bwMode="auto">
              <a:xfrm>
                <a:off x="2010" y="2983"/>
                <a:ext cx="180" cy="212"/>
              </a:xfrm>
              <a:custGeom>
                <a:avLst/>
                <a:gdLst/>
                <a:ahLst/>
                <a:cxnLst>
                  <a:cxn ang="0">
                    <a:pos x="179" y="161"/>
                  </a:cxn>
                  <a:cxn ang="0">
                    <a:pos x="179" y="0"/>
                  </a:cxn>
                  <a:cxn ang="0">
                    <a:pos x="0" y="49"/>
                  </a:cxn>
                  <a:cxn ang="0">
                    <a:pos x="0" y="211"/>
                  </a:cxn>
                  <a:cxn ang="0">
                    <a:pos x="179" y="161"/>
                  </a:cxn>
                </a:cxnLst>
                <a:rect l="0" t="0" r="r" b="b"/>
                <a:pathLst>
                  <a:path w="180" h="212">
                    <a:moveTo>
                      <a:pt x="179" y="161"/>
                    </a:moveTo>
                    <a:lnTo>
                      <a:pt x="179" y="0"/>
                    </a:lnTo>
                    <a:lnTo>
                      <a:pt x="0" y="49"/>
                    </a:lnTo>
                    <a:lnTo>
                      <a:pt x="0" y="211"/>
                    </a:lnTo>
                    <a:lnTo>
                      <a:pt x="179" y="161"/>
                    </a:lnTo>
                  </a:path>
                </a:pathLst>
              </a:custGeom>
              <a:solidFill>
                <a:srgbClr val="3333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33" name="Freeform 465"/>
              <p:cNvSpPr>
                <a:spLocks/>
              </p:cNvSpPr>
              <p:nvPr/>
            </p:nvSpPr>
            <p:spPr bwMode="auto">
              <a:xfrm>
                <a:off x="2010" y="3131"/>
                <a:ext cx="229" cy="20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4"/>
                  </a:cxn>
                  <a:cxn ang="0">
                    <a:pos x="228" y="200"/>
                  </a:cxn>
                  <a:cxn ang="0">
                    <a:pos x="228" y="135"/>
                  </a:cxn>
                  <a:cxn ang="0">
                    <a:pos x="0" y="0"/>
                  </a:cxn>
                </a:cxnLst>
                <a:rect l="0" t="0" r="r" b="b"/>
                <a:pathLst>
                  <a:path w="229" h="201">
                    <a:moveTo>
                      <a:pt x="0" y="0"/>
                    </a:moveTo>
                    <a:lnTo>
                      <a:pt x="0" y="64"/>
                    </a:lnTo>
                    <a:lnTo>
                      <a:pt x="228" y="200"/>
                    </a:lnTo>
                    <a:lnTo>
                      <a:pt x="228" y="13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34" name="Freeform 466"/>
              <p:cNvSpPr>
                <a:spLocks/>
              </p:cNvSpPr>
              <p:nvPr/>
            </p:nvSpPr>
            <p:spPr bwMode="auto">
              <a:xfrm>
                <a:off x="1752" y="2745"/>
                <a:ext cx="491" cy="200"/>
              </a:xfrm>
              <a:custGeom>
                <a:avLst/>
                <a:gdLst/>
                <a:ahLst/>
                <a:cxnLst>
                  <a:cxn ang="0">
                    <a:pos x="490" y="117"/>
                  </a:cxn>
                  <a:cxn ang="0">
                    <a:pos x="285" y="0"/>
                  </a:cxn>
                  <a:cxn ang="0">
                    <a:pos x="0" y="79"/>
                  </a:cxn>
                  <a:cxn ang="0">
                    <a:pos x="204" y="199"/>
                  </a:cxn>
                  <a:cxn ang="0">
                    <a:pos x="490" y="117"/>
                  </a:cxn>
                </a:cxnLst>
                <a:rect l="0" t="0" r="r" b="b"/>
                <a:pathLst>
                  <a:path w="491" h="200">
                    <a:moveTo>
                      <a:pt x="490" y="117"/>
                    </a:moveTo>
                    <a:lnTo>
                      <a:pt x="285" y="0"/>
                    </a:lnTo>
                    <a:lnTo>
                      <a:pt x="0" y="79"/>
                    </a:lnTo>
                    <a:lnTo>
                      <a:pt x="204" y="199"/>
                    </a:lnTo>
                    <a:lnTo>
                      <a:pt x="490" y="117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35" name="Freeform 467"/>
              <p:cNvSpPr>
                <a:spLocks/>
              </p:cNvSpPr>
              <p:nvPr/>
            </p:nvSpPr>
            <p:spPr bwMode="auto">
              <a:xfrm>
                <a:off x="1669" y="2805"/>
                <a:ext cx="137" cy="198"/>
              </a:xfrm>
              <a:custGeom>
                <a:avLst/>
                <a:gdLst/>
                <a:ahLst/>
                <a:cxnLst>
                  <a:cxn ang="0">
                    <a:pos x="136" y="162"/>
                  </a:cxn>
                  <a:cxn ang="0">
                    <a:pos x="132" y="156"/>
                  </a:cxn>
                  <a:cxn ang="0">
                    <a:pos x="120" y="138"/>
                  </a:cxn>
                  <a:cxn ang="0">
                    <a:pos x="104" y="115"/>
                  </a:cxn>
                  <a:cxn ang="0">
                    <a:pos x="85" y="87"/>
                  </a:cxn>
                  <a:cxn ang="0">
                    <a:pos x="66" y="59"/>
                  </a:cxn>
                  <a:cxn ang="0">
                    <a:pos x="49" y="34"/>
                  </a:cxn>
                  <a:cxn ang="0">
                    <a:pos x="38" y="16"/>
                  </a:cxn>
                  <a:cxn ang="0">
                    <a:pos x="33" y="9"/>
                  </a:cxn>
                  <a:cxn ang="0">
                    <a:pos x="32" y="7"/>
                  </a:cxn>
                  <a:cxn ang="0">
                    <a:pos x="30" y="5"/>
                  </a:cxn>
                  <a:cxn ang="0">
                    <a:pos x="26" y="3"/>
                  </a:cxn>
                  <a:cxn ang="0">
                    <a:pos x="23" y="2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2" y="0"/>
                  </a:cxn>
                  <a:cxn ang="0">
                    <a:pos x="11" y="1"/>
                  </a:cxn>
                  <a:cxn ang="0">
                    <a:pos x="9" y="2"/>
                  </a:cxn>
                  <a:cxn ang="0">
                    <a:pos x="6" y="4"/>
                  </a:cxn>
                  <a:cxn ang="0">
                    <a:pos x="3" y="7"/>
                  </a:cxn>
                  <a:cxn ang="0">
                    <a:pos x="0" y="11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31"/>
                  </a:cxn>
                  <a:cxn ang="0">
                    <a:pos x="11" y="40"/>
                  </a:cxn>
                  <a:cxn ang="0">
                    <a:pos x="22" y="55"/>
                  </a:cxn>
                  <a:cxn ang="0">
                    <a:pos x="37" y="77"/>
                  </a:cxn>
                  <a:cxn ang="0">
                    <a:pos x="54" y="102"/>
                  </a:cxn>
                  <a:cxn ang="0">
                    <a:pos x="72" y="130"/>
                  </a:cxn>
                  <a:cxn ang="0">
                    <a:pos x="88" y="155"/>
                  </a:cxn>
                  <a:cxn ang="0">
                    <a:pos x="102" y="176"/>
                  </a:cxn>
                  <a:cxn ang="0">
                    <a:pos x="111" y="191"/>
                  </a:cxn>
                  <a:cxn ang="0">
                    <a:pos x="115" y="197"/>
                  </a:cxn>
                  <a:cxn ang="0">
                    <a:pos x="136" y="162"/>
                  </a:cxn>
                </a:cxnLst>
                <a:rect l="0" t="0" r="r" b="b"/>
                <a:pathLst>
                  <a:path w="137" h="198">
                    <a:moveTo>
                      <a:pt x="136" y="162"/>
                    </a:moveTo>
                    <a:lnTo>
                      <a:pt x="132" y="156"/>
                    </a:lnTo>
                    <a:lnTo>
                      <a:pt x="120" y="138"/>
                    </a:lnTo>
                    <a:lnTo>
                      <a:pt x="104" y="115"/>
                    </a:lnTo>
                    <a:lnTo>
                      <a:pt x="85" y="87"/>
                    </a:lnTo>
                    <a:lnTo>
                      <a:pt x="66" y="59"/>
                    </a:lnTo>
                    <a:lnTo>
                      <a:pt x="49" y="34"/>
                    </a:lnTo>
                    <a:lnTo>
                      <a:pt x="38" y="16"/>
                    </a:lnTo>
                    <a:lnTo>
                      <a:pt x="33" y="9"/>
                    </a:lnTo>
                    <a:lnTo>
                      <a:pt x="32" y="7"/>
                    </a:lnTo>
                    <a:lnTo>
                      <a:pt x="30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1" y="1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3" y="7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31"/>
                    </a:lnTo>
                    <a:lnTo>
                      <a:pt x="11" y="40"/>
                    </a:lnTo>
                    <a:lnTo>
                      <a:pt x="22" y="55"/>
                    </a:lnTo>
                    <a:lnTo>
                      <a:pt x="37" y="77"/>
                    </a:lnTo>
                    <a:lnTo>
                      <a:pt x="54" y="102"/>
                    </a:lnTo>
                    <a:lnTo>
                      <a:pt x="72" y="130"/>
                    </a:lnTo>
                    <a:lnTo>
                      <a:pt x="88" y="155"/>
                    </a:lnTo>
                    <a:lnTo>
                      <a:pt x="102" y="176"/>
                    </a:lnTo>
                    <a:lnTo>
                      <a:pt x="111" y="191"/>
                    </a:lnTo>
                    <a:lnTo>
                      <a:pt x="115" y="197"/>
                    </a:lnTo>
                    <a:lnTo>
                      <a:pt x="136" y="162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36" name="Freeform 468"/>
              <p:cNvSpPr>
                <a:spLocks/>
              </p:cNvSpPr>
              <p:nvPr/>
            </p:nvSpPr>
            <p:spPr bwMode="auto">
              <a:xfrm>
                <a:off x="1679" y="2823"/>
                <a:ext cx="110" cy="14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7" y="0"/>
                  </a:cxn>
                  <a:cxn ang="0">
                    <a:pos x="109" y="147"/>
                  </a:cxn>
                  <a:cxn ang="0">
                    <a:pos x="0" y="7"/>
                  </a:cxn>
                </a:cxnLst>
                <a:rect l="0" t="0" r="r" b="b"/>
                <a:pathLst>
                  <a:path w="110" h="148">
                    <a:moveTo>
                      <a:pt x="0" y="7"/>
                    </a:moveTo>
                    <a:lnTo>
                      <a:pt x="7" y="0"/>
                    </a:lnTo>
                    <a:lnTo>
                      <a:pt x="109" y="147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CC6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37" name="Freeform 469"/>
              <p:cNvSpPr>
                <a:spLocks/>
              </p:cNvSpPr>
              <p:nvPr/>
            </p:nvSpPr>
            <p:spPr bwMode="auto">
              <a:xfrm>
                <a:off x="1810" y="2956"/>
                <a:ext cx="130" cy="184"/>
              </a:xfrm>
              <a:custGeom>
                <a:avLst/>
                <a:gdLst/>
                <a:ahLst/>
                <a:cxnLst>
                  <a:cxn ang="0">
                    <a:pos x="64" y="170"/>
                  </a:cxn>
                  <a:cxn ang="0">
                    <a:pos x="77" y="178"/>
                  </a:cxn>
                  <a:cxn ang="0">
                    <a:pos x="90" y="182"/>
                  </a:cxn>
                  <a:cxn ang="0">
                    <a:pos x="101" y="183"/>
                  </a:cxn>
                  <a:cxn ang="0">
                    <a:pos x="110" y="180"/>
                  </a:cxn>
                  <a:cxn ang="0">
                    <a:pos x="118" y="173"/>
                  </a:cxn>
                  <a:cxn ang="0">
                    <a:pos x="124" y="164"/>
                  </a:cxn>
                  <a:cxn ang="0">
                    <a:pos x="128" y="152"/>
                  </a:cxn>
                  <a:cxn ang="0">
                    <a:pos x="129" y="137"/>
                  </a:cxn>
                  <a:cxn ang="0">
                    <a:pos x="128" y="120"/>
                  </a:cxn>
                  <a:cxn ang="0">
                    <a:pos x="124" y="102"/>
                  </a:cxn>
                  <a:cxn ang="0">
                    <a:pos x="118" y="85"/>
                  </a:cxn>
                  <a:cxn ang="0">
                    <a:pos x="110" y="67"/>
                  </a:cxn>
                  <a:cxn ang="0">
                    <a:pos x="101" y="51"/>
                  </a:cxn>
                  <a:cxn ang="0">
                    <a:pos x="90" y="36"/>
                  </a:cxn>
                  <a:cxn ang="0">
                    <a:pos x="77" y="23"/>
                  </a:cxn>
                  <a:cxn ang="0">
                    <a:pos x="64" y="12"/>
                  </a:cxn>
                  <a:cxn ang="0">
                    <a:pos x="51" y="4"/>
                  </a:cxn>
                  <a:cxn ang="0">
                    <a:pos x="39" y="0"/>
                  </a:cxn>
                  <a:cxn ang="0">
                    <a:pos x="28" y="0"/>
                  </a:cxn>
                  <a:cxn ang="0">
                    <a:pos x="19" y="2"/>
                  </a:cxn>
                  <a:cxn ang="0">
                    <a:pos x="11" y="9"/>
                  </a:cxn>
                  <a:cxn ang="0">
                    <a:pos x="5" y="18"/>
                  </a:cxn>
                  <a:cxn ang="0">
                    <a:pos x="1" y="30"/>
                  </a:cxn>
                  <a:cxn ang="0">
                    <a:pos x="0" y="45"/>
                  </a:cxn>
                  <a:cxn ang="0">
                    <a:pos x="1" y="62"/>
                  </a:cxn>
                  <a:cxn ang="0">
                    <a:pos x="5" y="80"/>
                  </a:cxn>
                  <a:cxn ang="0">
                    <a:pos x="11" y="97"/>
                  </a:cxn>
                  <a:cxn ang="0">
                    <a:pos x="19" y="115"/>
                  </a:cxn>
                  <a:cxn ang="0">
                    <a:pos x="28" y="131"/>
                  </a:cxn>
                  <a:cxn ang="0">
                    <a:pos x="39" y="147"/>
                  </a:cxn>
                  <a:cxn ang="0">
                    <a:pos x="51" y="159"/>
                  </a:cxn>
                  <a:cxn ang="0">
                    <a:pos x="64" y="170"/>
                  </a:cxn>
                </a:cxnLst>
                <a:rect l="0" t="0" r="r" b="b"/>
                <a:pathLst>
                  <a:path w="130" h="184">
                    <a:moveTo>
                      <a:pt x="64" y="170"/>
                    </a:moveTo>
                    <a:lnTo>
                      <a:pt x="77" y="178"/>
                    </a:lnTo>
                    <a:lnTo>
                      <a:pt x="90" y="182"/>
                    </a:lnTo>
                    <a:lnTo>
                      <a:pt x="101" y="183"/>
                    </a:lnTo>
                    <a:lnTo>
                      <a:pt x="110" y="180"/>
                    </a:lnTo>
                    <a:lnTo>
                      <a:pt x="118" y="173"/>
                    </a:lnTo>
                    <a:lnTo>
                      <a:pt x="124" y="164"/>
                    </a:lnTo>
                    <a:lnTo>
                      <a:pt x="128" y="152"/>
                    </a:lnTo>
                    <a:lnTo>
                      <a:pt x="129" y="137"/>
                    </a:lnTo>
                    <a:lnTo>
                      <a:pt x="128" y="120"/>
                    </a:lnTo>
                    <a:lnTo>
                      <a:pt x="124" y="102"/>
                    </a:lnTo>
                    <a:lnTo>
                      <a:pt x="118" y="85"/>
                    </a:lnTo>
                    <a:lnTo>
                      <a:pt x="110" y="67"/>
                    </a:lnTo>
                    <a:lnTo>
                      <a:pt x="101" y="51"/>
                    </a:lnTo>
                    <a:lnTo>
                      <a:pt x="90" y="36"/>
                    </a:lnTo>
                    <a:lnTo>
                      <a:pt x="77" y="23"/>
                    </a:lnTo>
                    <a:lnTo>
                      <a:pt x="64" y="12"/>
                    </a:lnTo>
                    <a:lnTo>
                      <a:pt x="51" y="4"/>
                    </a:lnTo>
                    <a:lnTo>
                      <a:pt x="39" y="0"/>
                    </a:lnTo>
                    <a:lnTo>
                      <a:pt x="28" y="0"/>
                    </a:lnTo>
                    <a:lnTo>
                      <a:pt x="19" y="2"/>
                    </a:lnTo>
                    <a:lnTo>
                      <a:pt x="11" y="9"/>
                    </a:lnTo>
                    <a:lnTo>
                      <a:pt x="5" y="18"/>
                    </a:lnTo>
                    <a:lnTo>
                      <a:pt x="1" y="30"/>
                    </a:lnTo>
                    <a:lnTo>
                      <a:pt x="0" y="45"/>
                    </a:lnTo>
                    <a:lnTo>
                      <a:pt x="1" y="62"/>
                    </a:lnTo>
                    <a:lnTo>
                      <a:pt x="5" y="80"/>
                    </a:lnTo>
                    <a:lnTo>
                      <a:pt x="11" y="97"/>
                    </a:lnTo>
                    <a:lnTo>
                      <a:pt x="19" y="115"/>
                    </a:lnTo>
                    <a:lnTo>
                      <a:pt x="28" y="131"/>
                    </a:lnTo>
                    <a:lnTo>
                      <a:pt x="39" y="147"/>
                    </a:lnTo>
                    <a:lnTo>
                      <a:pt x="51" y="159"/>
                    </a:lnTo>
                    <a:lnTo>
                      <a:pt x="64" y="170"/>
                    </a:lnTo>
                  </a:path>
                </a:pathLst>
              </a:custGeom>
              <a:solidFill>
                <a:srgbClr val="FF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38" name="Freeform 470"/>
              <p:cNvSpPr>
                <a:spLocks/>
              </p:cNvSpPr>
              <p:nvPr/>
            </p:nvSpPr>
            <p:spPr bwMode="auto">
              <a:xfrm>
                <a:off x="1810" y="2958"/>
                <a:ext cx="109" cy="190"/>
              </a:xfrm>
              <a:custGeom>
                <a:avLst/>
                <a:gdLst/>
                <a:ahLst/>
                <a:cxnLst>
                  <a:cxn ang="0">
                    <a:pos x="108" y="178"/>
                  </a:cxn>
                  <a:cxn ang="0">
                    <a:pos x="24" y="0"/>
                  </a:cxn>
                  <a:cxn ang="0">
                    <a:pos x="0" y="11"/>
                  </a:cxn>
                  <a:cxn ang="0">
                    <a:pos x="83" y="189"/>
                  </a:cxn>
                  <a:cxn ang="0">
                    <a:pos x="108" y="178"/>
                  </a:cxn>
                </a:cxnLst>
                <a:rect l="0" t="0" r="r" b="b"/>
                <a:pathLst>
                  <a:path w="109" h="190">
                    <a:moveTo>
                      <a:pt x="108" y="178"/>
                    </a:moveTo>
                    <a:lnTo>
                      <a:pt x="24" y="0"/>
                    </a:lnTo>
                    <a:lnTo>
                      <a:pt x="0" y="11"/>
                    </a:lnTo>
                    <a:lnTo>
                      <a:pt x="83" y="189"/>
                    </a:lnTo>
                    <a:lnTo>
                      <a:pt x="108" y="178"/>
                    </a:lnTo>
                  </a:path>
                </a:pathLst>
              </a:custGeom>
              <a:solidFill>
                <a:srgbClr val="FFCC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39" name="Freeform 471"/>
              <p:cNvSpPr>
                <a:spLocks/>
              </p:cNvSpPr>
              <p:nvPr/>
            </p:nvSpPr>
            <p:spPr bwMode="auto">
              <a:xfrm>
                <a:off x="1785" y="2966"/>
                <a:ext cx="130" cy="184"/>
              </a:xfrm>
              <a:custGeom>
                <a:avLst/>
                <a:gdLst/>
                <a:ahLst/>
                <a:cxnLst>
                  <a:cxn ang="0">
                    <a:pos x="64" y="171"/>
                  </a:cxn>
                  <a:cxn ang="0">
                    <a:pos x="77" y="179"/>
                  </a:cxn>
                  <a:cxn ang="0">
                    <a:pos x="90" y="183"/>
                  </a:cxn>
                  <a:cxn ang="0">
                    <a:pos x="100" y="183"/>
                  </a:cxn>
                  <a:cxn ang="0">
                    <a:pos x="110" y="180"/>
                  </a:cxn>
                  <a:cxn ang="0">
                    <a:pos x="117" y="174"/>
                  </a:cxn>
                  <a:cxn ang="0">
                    <a:pos x="124" y="164"/>
                  </a:cxn>
                  <a:cxn ang="0">
                    <a:pos x="128" y="152"/>
                  </a:cxn>
                  <a:cxn ang="0">
                    <a:pos x="129" y="137"/>
                  </a:cxn>
                  <a:cxn ang="0">
                    <a:pos x="128" y="120"/>
                  </a:cxn>
                  <a:cxn ang="0">
                    <a:pos x="124" y="103"/>
                  </a:cxn>
                  <a:cxn ang="0">
                    <a:pos x="117" y="85"/>
                  </a:cxn>
                  <a:cxn ang="0">
                    <a:pos x="110" y="68"/>
                  </a:cxn>
                  <a:cxn ang="0">
                    <a:pos x="100" y="51"/>
                  </a:cxn>
                  <a:cxn ang="0">
                    <a:pos x="90" y="36"/>
                  </a:cxn>
                  <a:cxn ang="0">
                    <a:pos x="77" y="23"/>
                  </a:cxn>
                  <a:cxn ang="0">
                    <a:pos x="64" y="11"/>
                  </a:cxn>
                  <a:cxn ang="0">
                    <a:pos x="51" y="4"/>
                  </a:cxn>
                  <a:cxn ang="0">
                    <a:pos x="39" y="0"/>
                  </a:cxn>
                  <a:cxn ang="0">
                    <a:pos x="28" y="0"/>
                  </a:cxn>
                  <a:cxn ang="0">
                    <a:pos x="18" y="2"/>
                  </a:cxn>
                  <a:cxn ang="0">
                    <a:pos x="11" y="8"/>
                  </a:cxn>
                  <a:cxn ang="0">
                    <a:pos x="5" y="18"/>
                  </a:cxn>
                  <a:cxn ang="0">
                    <a:pos x="1" y="30"/>
                  </a:cxn>
                  <a:cxn ang="0">
                    <a:pos x="0" y="45"/>
                  </a:cxn>
                  <a:cxn ang="0">
                    <a:pos x="1" y="62"/>
                  </a:cxn>
                  <a:cxn ang="0">
                    <a:pos x="5" y="79"/>
                  </a:cxn>
                  <a:cxn ang="0">
                    <a:pos x="11" y="98"/>
                  </a:cxn>
                  <a:cxn ang="0">
                    <a:pos x="18" y="114"/>
                  </a:cxn>
                  <a:cxn ang="0">
                    <a:pos x="28" y="131"/>
                  </a:cxn>
                  <a:cxn ang="0">
                    <a:pos x="39" y="146"/>
                  </a:cxn>
                  <a:cxn ang="0">
                    <a:pos x="51" y="160"/>
                  </a:cxn>
                  <a:cxn ang="0">
                    <a:pos x="64" y="171"/>
                  </a:cxn>
                </a:cxnLst>
                <a:rect l="0" t="0" r="r" b="b"/>
                <a:pathLst>
                  <a:path w="130" h="184">
                    <a:moveTo>
                      <a:pt x="64" y="171"/>
                    </a:moveTo>
                    <a:lnTo>
                      <a:pt x="77" y="179"/>
                    </a:lnTo>
                    <a:lnTo>
                      <a:pt x="90" y="183"/>
                    </a:lnTo>
                    <a:lnTo>
                      <a:pt x="100" y="183"/>
                    </a:lnTo>
                    <a:lnTo>
                      <a:pt x="110" y="180"/>
                    </a:lnTo>
                    <a:lnTo>
                      <a:pt x="117" y="174"/>
                    </a:lnTo>
                    <a:lnTo>
                      <a:pt x="124" y="164"/>
                    </a:lnTo>
                    <a:lnTo>
                      <a:pt x="128" y="152"/>
                    </a:lnTo>
                    <a:lnTo>
                      <a:pt x="129" y="137"/>
                    </a:lnTo>
                    <a:lnTo>
                      <a:pt x="128" y="120"/>
                    </a:lnTo>
                    <a:lnTo>
                      <a:pt x="124" y="103"/>
                    </a:lnTo>
                    <a:lnTo>
                      <a:pt x="117" y="85"/>
                    </a:lnTo>
                    <a:lnTo>
                      <a:pt x="110" y="68"/>
                    </a:lnTo>
                    <a:lnTo>
                      <a:pt x="100" y="51"/>
                    </a:lnTo>
                    <a:lnTo>
                      <a:pt x="90" y="36"/>
                    </a:lnTo>
                    <a:lnTo>
                      <a:pt x="77" y="23"/>
                    </a:lnTo>
                    <a:lnTo>
                      <a:pt x="64" y="11"/>
                    </a:lnTo>
                    <a:lnTo>
                      <a:pt x="51" y="4"/>
                    </a:lnTo>
                    <a:lnTo>
                      <a:pt x="39" y="0"/>
                    </a:lnTo>
                    <a:lnTo>
                      <a:pt x="28" y="0"/>
                    </a:lnTo>
                    <a:lnTo>
                      <a:pt x="18" y="2"/>
                    </a:lnTo>
                    <a:lnTo>
                      <a:pt x="11" y="8"/>
                    </a:lnTo>
                    <a:lnTo>
                      <a:pt x="5" y="18"/>
                    </a:lnTo>
                    <a:lnTo>
                      <a:pt x="1" y="30"/>
                    </a:lnTo>
                    <a:lnTo>
                      <a:pt x="0" y="45"/>
                    </a:lnTo>
                    <a:lnTo>
                      <a:pt x="1" y="62"/>
                    </a:lnTo>
                    <a:lnTo>
                      <a:pt x="5" y="79"/>
                    </a:lnTo>
                    <a:lnTo>
                      <a:pt x="11" y="98"/>
                    </a:lnTo>
                    <a:lnTo>
                      <a:pt x="18" y="114"/>
                    </a:lnTo>
                    <a:lnTo>
                      <a:pt x="28" y="131"/>
                    </a:lnTo>
                    <a:lnTo>
                      <a:pt x="39" y="146"/>
                    </a:lnTo>
                    <a:lnTo>
                      <a:pt x="51" y="160"/>
                    </a:lnTo>
                    <a:lnTo>
                      <a:pt x="64" y="171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40" name="Freeform 472"/>
              <p:cNvSpPr>
                <a:spLocks/>
              </p:cNvSpPr>
              <p:nvPr/>
            </p:nvSpPr>
            <p:spPr bwMode="auto">
              <a:xfrm>
                <a:off x="2010" y="3019"/>
                <a:ext cx="408" cy="285"/>
              </a:xfrm>
              <a:custGeom>
                <a:avLst/>
                <a:gdLst/>
                <a:ahLst/>
                <a:cxnLst>
                  <a:cxn ang="0">
                    <a:pos x="407" y="212"/>
                  </a:cxn>
                  <a:cxn ang="0">
                    <a:pos x="54" y="0"/>
                  </a:cxn>
                  <a:cxn ang="0">
                    <a:pos x="38" y="2"/>
                  </a:cxn>
                  <a:cxn ang="0">
                    <a:pos x="0" y="13"/>
                  </a:cxn>
                  <a:cxn ang="0">
                    <a:pos x="0" y="124"/>
                  </a:cxn>
                  <a:cxn ang="0">
                    <a:pos x="257" y="284"/>
                  </a:cxn>
                  <a:cxn ang="0">
                    <a:pos x="407" y="212"/>
                  </a:cxn>
                </a:cxnLst>
                <a:rect l="0" t="0" r="r" b="b"/>
                <a:pathLst>
                  <a:path w="408" h="285">
                    <a:moveTo>
                      <a:pt x="407" y="212"/>
                    </a:moveTo>
                    <a:lnTo>
                      <a:pt x="54" y="0"/>
                    </a:lnTo>
                    <a:lnTo>
                      <a:pt x="38" y="2"/>
                    </a:lnTo>
                    <a:lnTo>
                      <a:pt x="0" y="13"/>
                    </a:lnTo>
                    <a:lnTo>
                      <a:pt x="0" y="124"/>
                    </a:lnTo>
                    <a:lnTo>
                      <a:pt x="257" y="284"/>
                    </a:lnTo>
                    <a:lnTo>
                      <a:pt x="407" y="212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41" name="Freeform 473"/>
              <p:cNvSpPr>
                <a:spLocks/>
              </p:cNvSpPr>
              <p:nvPr/>
            </p:nvSpPr>
            <p:spPr bwMode="auto">
              <a:xfrm>
                <a:off x="2015" y="3156"/>
                <a:ext cx="42" cy="59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4" y="56"/>
                  </a:cxn>
                  <a:cxn ang="0">
                    <a:pos x="28" y="58"/>
                  </a:cxn>
                  <a:cxn ang="0">
                    <a:pos x="32" y="58"/>
                  </a:cxn>
                  <a:cxn ang="0">
                    <a:pos x="35" y="57"/>
                  </a:cxn>
                  <a:cxn ang="0">
                    <a:pos x="37" y="55"/>
                  </a:cxn>
                  <a:cxn ang="0">
                    <a:pos x="39" y="52"/>
                  </a:cxn>
                  <a:cxn ang="0">
                    <a:pos x="41" y="48"/>
                  </a:cxn>
                  <a:cxn ang="0">
                    <a:pos x="41" y="43"/>
                  </a:cxn>
                  <a:cxn ang="0">
                    <a:pos x="41" y="38"/>
                  </a:cxn>
                  <a:cxn ang="0">
                    <a:pos x="39" y="32"/>
                  </a:cxn>
                  <a:cxn ang="0">
                    <a:pos x="37" y="26"/>
                  </a:cxn>
                  <a:cxn ang="0">
                    <a:pos x="35" y="21"/>
                  </a:cxn>
                  <a:cxn ang="0">
                    <a:pos x="32" y="15"/>
                  </a:cxn>
                  <a:cxn ang="0">
                    <a:pos x="28" y="11"/>
                  </a:cxn>
                  <a:cxn ang="0">
                    <a:pos x="24" y="6"/>
                  </a:cxn>
                  <a:cxn ang="0">
                    <a:pos x="20" y="3"/>
                  </a:cxn>
                  <a:cxn ang="0">
                    <a:pos x="16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2" y="2"/>
                  </a:cxn>
                  <a:cxn ang="0">
                    <a:pos x="1" y="5"/>
                  </a:cxn>
                  <a:cxn ang="0">
                    <a:pos x="0" y="9"/>
                  </a:cxn>
                  <a:cxn ang="0">
                    <a:pos x="0" y="14"/>
                  </a:cxn>
                  <a:cxn ang="0">
                    <a:pos x="0" y="19"/>
                  </a:cxn>
                  <a:cxn ang="0">
                    <a:pos x="1" y="25"/>
                  </a:cxn>
                  <a:cxn ang="0">
                    <a:pos x="2" y="30"/>
                  </a:cxn>
                  <a:cxn ang="0">
                    <a:pos x="5" y="36"/>
                  </a:cxn>
                  <a:cxn ang="0">
                    <a:pos x="8" y="41"/>
                  </a:cxn>
                  <a:cxn ang="0">
                    <a:pos x="12" y="46"/>
                  </a:cxn>
                  <a:cxn ang="0">
                    <a:pos x="16" y="50"/>
                  </a:cxn>
                  <a:cxn ang="0">
                    <a:pos x="20" y="54"/>
                  </a:cxn>
                </a:cxnLst>
                <a:rect l="0" t="0" r="r" b="b"/>
                <a:pathLst>
                  <a:path w="42" h="59">
                    <a:moveTo>
                      <a:pt x="20" y="54"/>
                    </a:moveTo>
                    <a:lnTo>
                      <a:pt x="24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35" y="57"/>
                    </a:lnTo>
                    <a:lnTo>
                      <a:pt x="37" y="55"/>
                    </a:lnTo>
                    <a:lnTo>
                      <a:pt x="39" y="52"/>
                    </a:lnTo>
                    <a:lnTo>
                      <a:pt x="41" y="48"/>
                    </a:lnTo>
                    <a:lnTo>
                      <a:pt x="41" y="43"/>
                    </a:lnTo>
                    <a:lnTo>
                      <a:pt x="41" y="38"/>
                    </a:lnTo>
                    <a:lnTo>
                      <a:pt x="39" y="32"/>
                    </a:lnTo>
                    <a:lnTo>
                      <a:pt x="37" y="26"/>
                    </a:lnTo>
                    <a:lnTo>
                      <a:pt x="35" y="21"/>
                    </a:lnTo>
                    <a:lnTo>
                      <a:pt x="32" y="15"/>
                    </a:lnTo>
                    <a:lnTo>
                      <a:pt x="28" y="11"/>
                    </a:lnTo>
                    <a:lnTo>
                      <a:pt x="24" y="6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2" y="30"/>
                    </a:lnTo>
                    <a:lnTo>
                      <a:pt x="5" y="36"/>
                    </a:lnTo>
                    <a:lnTo>
                      <a:pt x="8" y="41"/>
                    </a:lnTo>
                    <a:lnTo>
                      <a:pt x="12" y="46"/>
                    </a:lnTo>
                    <a:lnTo>
                      <a:pt x="16" y="50"/>
                    </a:lnTo>
                    <a:lnTo>
                      <a:pt x="20" y="5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42" name="Freeform 474"/>
              <p:cNvSpPr>
                <a:spLocks/>
              </p:cNvSpPr>
              <p:nvPr/>
            </p:nvSpPr>
            <p:spPr bwMode="auto">
              <a:xfrm>
                <a:off x="2056" y="3181"/>
                <a:ext cx="42" cy="59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4" y="56"/>
                  </a:cxn>
                  <a:cxn ang="0">
                    <a:pos x="28" y="57"/>
                  </a:cxn>
                  <a:cxn ang="0">
                    <a:pos x="31" y="58"/>
                  </a:cxn>
                  <a:cxn ang="0">
                    <a:pos x="35" y="57"/>
                  </a:cxn>
                  <a:cxn ang="0">
                    <a:pos x="37" y="55"/>
                  </a:cxn>
                  <a:cxn ang="0">
                    <a:pos x="39" y="52"/>
                  </a:cxn>
                  <a:cxn ang="0">
                    <a:pos x="40" y="48"/>
                  </a:cxn>
                  <a:cxn ang="0">
                    <a:pos x="41" y="43"/>
                  </a:cxn>
                  <a:cxn ang="0">
                    <a:pos x="40" y="37"/>
                  </a:cxn>
                  <a:cxn ang="0">
                    <a:pos x="39" y="32"/>
                  </a:cxn>
                  <a:cxn ang="0">
                    <a:pos x="37" y="26"/>
                  </a:cxn>
                  <a:cxn ang="0">
                    <a:pos x="35" y="20"/>
                  </a:cxn>
                  <a:cxn ang="0">
                    <a:pos x="31" y="15"/>
                  </a:cxn>
                  <a:cxn ang="0">
                    <a:pos x="28" y="10"/>
                  </a:cxn>
                  <a:cxn ang="0">
                    <a:pos x="24" y="6"/>
                  </a:cxn>
                  <a:cxn ang="0">
                    <a:pos x="20" y="3"/>
                  </a:cxn>
                  <a:cxn ang="0">
                    <a:pos x="16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2" y="2"/>
                  </a:cxn>
                  <a:cxn ang="0">
                    <a:pos x="0" y="5"/>
                  </a:cxn>
                  <a:cxn ang="0">
                    <a:pos x="0" y="8"/>
                  </a:cxn>
                  <a:cxn ang="0">
                    <a:pos x="0" y="13"/>
                  </a:cxn>
                  <a:cxn ang="0">
                    <a:pos x="0" y="19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5" y="36"/>
                  </a:cxn>
                  <a:cxn ang="0">
                    <a:pos x="8" y="41"/>
                  </a:cxn>
                  <a:cxn ang="0">
                    <a:pos x="12" y="46"/>
                  </a:cxn>
                  <a:cxn ang="0">
                    <a:pos x="16" y="50"/>
                  </a:cxn>
                  <a:cxn ang="0">
                    <a:pos x="20" y="54"/>
                  </a:cxn>
                </a:cxnLst>
                <a:rect l="0" t="0" r="r" b="b"/>
                <a:pathLst>
                  <a:path w="42" h="59">
                    <a:moveTo>
                      <a:pt x="20" y="54"/>
                    </a:moveTo>
                    <a:lnTo>
                      <a:pt x="24" y="56"/>
                    </a:lnTo>
                    <a:lnTo>
                      <a:pt x="28" y="57"/>
                    </a:lnTo>
                    <a:lnTo>
                      <a:pt x="31" y="58"/>
                    </a:lnTo>
                    <a:lnTo>
                      <a:pt x="35" y="57"/>
                    </a:lnTo>
                    <a:lnTo>
                      <a:pt x="37" y="55"/>
                    </a:lnTo>
                    <a:lnTo>
                      <a:pt x="39" y="52"/>
                    </a:lnTo>
                    <a:lnTo>
                      <a:pt x="40" y="48"/>
                    </a:lnTo>
                    <a:lnTo>
                      <a:pt x="41" y="43"/>
                    </a:lnTo>
                    <a:lnTo>
                      <a:pt x="40" y="37"/>
                    </a:lnTo>
                    <a:lnTo>
                      <a:pt x="39" y="32"/>
                    </a:lnTo>
                    <a:lnTo>
                      <a:pt x="37" y="26"/>
                    </a:lnTo>
                    <a:lnTo>
                      <a:pt x="35" y="20"/>
                    </a:lnTo>
                    <a:lnTo>
                      <a:pt x="31" y="15"/>
                    </a:lnTo>
                    <a:lnTo>
                      <a:pt x="28" y="10"/>
                    </a:lnTo>
                    <a:lnTo>
                      <a:pt x="24" y="6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5" y="36"/>
                    </a:lnTo>
                    <a:lnTo>
                      <a:pt x="8" y="41"/>
                    </a:lnTo>
                    <a:lnTo>
                      <a:pt x="12" y="46"/>
                    </a:lnTo>
                    <a:lnTo>
                      <a:pt x="16" y="50"/>
                    </a:lnTo>
                    <a:lnTo>
                      <a:pt x="20" y="5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43" name="Freeform 475"/>
              <p:cNvSpPr>
                <a:spLocks/>
              </p:cNvSpPr>
              <p:nvPr/>
            </p:nvSpPr>
            <p:spPr bwMode="auto">
              <a:xfrm>
                <a:off x="2097" y="3206"/>
                <a:ext cx="41" cy="57"/>
              </a:xfrm>
              <a:custGeom>
                <a:avLst/>
                <a:gdLst/>
                <a:ahLst/>
                <a:cxnLst>
                  <a:cxn ang="0">
                    <a:pos x="20" y="52"/>
                  </a:cxn>
                  <a:cxn ang="0">
                    <a:pos x="23" y="55"/>
                  </a:cxn>
                  <a:cxn ang="0">
                    <a:pos x="27" y="56"/>
                  </a:cxn>
                  <a:cxn ang="0">
                    <a:pos x="30" y="56"/>
                  </a:cxn>
                  <a:cxn ang="0">
                    <a:pos x="33" y="55"/>
                  </a:cxn>
                  <a:cxn ang="0">
                    <a:pos x="36" y="53"/>
                  </a:cxn>
                  <a:cxn ang="0">
                    <a:pos x="38" y="50"/>
                  </a:cxn>
                  <a:cxn ang="0">
                    <a:pos x="39" y="46"/>
                  </a:cxn>
                  <a:cxn ang="0">
                    <a:pos x="40" y="41"/>
                  </a:cxn>
                  <a:cxn ang="0">
                    <a:pos x="39" y="37"/>
                  </a:cxn>
                  <a:cxn ang="0">
                    <a:pos x="38" y="31"/>
                  </a:cxn>
                  <a:cxn ang="0">
                    <a:pos x="36" y="26"/>
                  </a:cxn>
                  <a:cxn ang="0">
                    <a:pos x="33" y="20"/>
                  </a:cxn>
                  <a:cxn ang="0">
                    <a:pos x="30" y="16"/>
                  </a:cxn>
                  <a:cxn ang="0">
                    <a:pos x="27" y="11"/>
                  </a:cxn>
                  <a:cxn ang="0">
                    <a:pos x="23" y="7"/>
                  </a:cxn>
                  <a:cxn ang="0">
                    <a:pos x="20" y="3"/>
                  </a:cxn>
                  <a:cxn ang="0">
                    <a:pos x="16" y="1"/>
                  </a:cxn>
                  <a:cxn ang="0">
                    <a:pos x="12" y="0"/>
                  </a:cxn>
                  <a:cxn ang="0">
                    <a:pos x="9" y="0"/>
                  </a:cxn>
                  <a:cxn ang="0">
                    <a:pos x="6" y="0"/>
                  </a:cxn>
                  <a:cxn ang="0">
                    <a:pos x="3" y="2"/>
                  </a:cxn>
                  <a:cxn ang="0">
                    <a:pos x="1" y="5"/>
                  </a:cxn>
                  <a:cxn ang="0">
                    <a:pos x="0" y="9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6" y="35"/>
                  </a:cxn>
                  <a:cxn ang="0">
                    <a:pos x="9" y="40"/>
                  </a:cxn>
                  <a:cxn ang="0">
                    <a:pos x="12" y="45"/>
                  </a:cxn>
                  <a:cxn ang="0">
                    <a:pos x="16" y="49"/>
                  </a:cxn>
                  <a:cxn ang="0">
                    <a:pos x="20" y="52"/>
                  </a:cxn>
                </a:cxnLst>
                <a:rect l="0" t="0" r="r" b="b"/>
                <a:pathLst>
                  <a:path w="41" h="57">
                    <a:moveTo>
                      <a:pt x="20" y="52"/>
                    </a:moveTo>
                    <a:lnTo>
                      <a:pt x="23" y="55"/>
                    </a:lnTo>
                    <a:lnTo>
                      <a:pt x="27" y="56"/>
                    </a:lnTo>
                    <a:lnTo>
                      <a:pt x="30" y="56"/>
                    </a:lnTo>
                    <a:lnTo>
                      <a:pt x="33" y="55"/>
                    </a:lnTo>
                    <a:lnTo>
                      <a:pt x="36" y="53"/>
                    </a:lnTo>
                    <a:lnTo>
                      <a:pt x="38" y="50"/>
                    </a:lnTo>
                    <a:lnTo>
                      <a:pt x="39" y="46"/>
                    </a:lnTo>
                    <a:lnTo>
                      <a:pt x="40" y="41"/>
                    </a:lnTo>
                    <a:lnTo>
                      <a:pt x="39" y="37"/>
                    </a:lnTo>
                    <a:lnTo>
                      <a:pt x="38" y="31"/>
                    </a:lnTo>
                    <a:lnTo>
                      <a:pt x="36" y="26"/>
                    </a:lnTo>
                    <a:lnTo>
                      <a:pt x="33" y="20"/>
                    </a:lnTo>
                    <a:lnTo>
                      <a:pt x="30" y="16"/>
                    </a:lnTo>
                    <a:lnTo>
                      <a:pt x="27" y="11"/>
                    </a:lnTo>
                    <a:lnTo>
                      <a:pt x="23" y="7"/>
                    </a:lnTo>
                    <a:lnTo>
                      <a:pt x="20" y="3"/>
                    </a:lnTo>
                    <a:lnTo>
                      <a:pt x="16" y="1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6" y="35"/>
                    </a:lnTo>
                    <a:lnTo>
                      <a:pt x="9" y="40"/>
                    </a:lnTo>
                    <a:lnTo>
                      <a:pt x="12" y="45"/>
                    </a:lnTo>
                    <a:lnTo>
                      <a:pt x="16" y="49"/>
                    </a:lnTo>
                    <a:lnTo>
                      <a:pt x="20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44" name="Freeform 476"/>
              <p:cNvSpPr>
                <a:spLocks/>
              </p:cNvSpPr>
              <p:nvPr/>
            </p:nvSpPr>
            <p:spPr bwMode="auto">
              <a:xfrm>
                <a:off x="2137" y="3232"/>
                <a:ext cx="42" cy="57"/>
              </a:xfrm>
              <a:custGeom>
                <a:avLst/>
                <a:gdLst/>
                <a:ahLst/>
                <a:cxnLst>
                  <a:cxn ang="0">
                    <a:pos x="20" y="52"/>
                  </a:cxn>
                  <a:cxn ang="0">
                    <a:pos x="24" y="55"/>
                  </a:cxn>
                  <a:cxn ang="0">
                    <a:pos x="27" y="56"/>
                  </a:cxn>
                  <a:cxn ang="0">
                    <a:pos x="31" y="56"/>
                  </a:cxn>
                  <a:cxn ang="0">
                    <a:pos x="34" y="55"/>
                  </a:cxn>
                  <a:cxn ang="0">
                    <a:pos x="37" y="53"/>
                  </a:cxn>
                  <a:cxn ang="0">
                    <a:pos x="39" y="50"/>
                  </a:cxn>
                  <a:cxn ang="0">
                    <a:pos x="40" y="47"/>
                  </a:cxn>
                  <a:cxn ang="0">
                    <a:pos x="41" y="42"/>
                  </a:cxn>
                  <a:cxn ang="0">
                    <a:pos x="40" y="36"/>
                  </a:cxn>
                  <a:cxn ang="0">
                    <a:pos x="39" y="31"/>
                  </a:cxn>
                  <a:cxn ang="0">
                    <a:pos x="37" y="26"/>
                  </a:cxn>
                  <a:cxn ang="0">
                    <a:pos x="34" y="20"/>
                  </a:cxn>
                  <a:cxn ang="0">
                    <a:pos x="31" y="15"/>
                  </a:cxn>
                  <a:cxn ang="0">
                    <a:pos x="27" y="10"/>
                  </a:cxn>
                  <a:cxn ang="0">
                    <a:pos x="24" y="6"/>
                  </a:cxn>
                  <a:cxn ang="0">
                    <a:pos x="20" y="2"/>
                  </a:cxn>
                  <a:cxn ang="0">
                    <a:pos x="15" y="0"/>
                  </a:cxn>
                  <a:cxn ang="0">
                    <a:pos x="12" y="0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0" y="13"/>
                  </a:cxn>
                  <a:cxn ang="0">
                    <a:pos x="0" y="19"/>
                  </a:cxn>
                  <a:cxn ang="0">
                    <a:pos x="1" y="24"/>
                  </a:cxn>
                  <a:cxn ang="0">
                    <a:pos x="3" y="29"/>
                  </a:cxn>
                  <a:cxn ang="0">
                    <a:pos x="5" y="35"/>
                  </a:cxn>
                  <a:cxn ang="0">
                    <a:pos x="9" y="40"/>
                  </a:cxn>
                  <a:cxn ang="0">
                    <a:pos x="12" y="45"/>
                  </a:cxn>
                  <a:cxn ang="0">
                    <a:pos x="15" y="49"/>
                  </a:cxn>
                  <a:cxn ang="0">
                    <a:pos x="20" y="52"/>
                  </a:cxn>
                </a:cxnLst>
                <a:rect l="0" t="0" r="r" b="b"/>
                <a:pathLst>
                  <a:path w="42" h="57">
                    <a:moveTo>
                      <a:pt x="20" y="52"/>
                    </a:moveTo>
                    <a:lnTo>
                      <a:pt x="24" y="55"/>
                    </a:lnTo>
                    <a:lnTo>
                      <a:pt x="27" y="56"/>
                    </a:lnTo>
                    <a:lnTo>
                      <a:pt x="31" y="56"/>
                    </a:lnTo>
                    <a:lnTo>
                      <a:pt x="34" y="55"/>
                    </a:lnTo>
                    <a:lnTo>
                      <a:pt x="37" y="53"/>
                    </a:lnTo>
                    <a:lnTo>
                      <a:pt x="39" y="50"/>
                    </a:lnTo>
                    <a:lnTo>
                      <a:pt x="40" y="47"/>
                    </a:lnTo>
                    <a:lnTo>
                      <a:pt x="41" y="42"/>
                    </a:lnTo>
                    <a:lnTo>
                      <a:pt x="40" y="36"/>
                    </a:lnTo>
                    <a:lnTo>
                      <a:pt x="39" y="31"/>
                    </a:lnTo>
                    <a:lnTo>
                      <a:pt x="37" y="26"/>
                    </a:lnTo>
                    <a:lnTo>
                      <a:pt x="34" y="20"/>
                    </a:lnTo>
                    <a:lnTo>
                      <a:pt x="31" y="15"/>
                    </a:lnTo>
                    <a:lnTo>
                      <a:pt x="27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0" y="19"/>
                    </a:lnTo>
                    <a:lnTo>
                      <a:pt x="1" y="24"/>
                    </a:lnTo>
                    <a:lnTo>
                      <a:pt x="3" y="29"/>
                    </a:lnTo>
                    <a:lnTo>
                      <a:pt x="5" y="35"/>
                    </a:lnTo>
                    <a:lnTo>
                      <a:pt x="9" y="40"/>
                    </a:lnTo>
                    <a:lnTo>
                      <a:pt x="12" y="45"/>
                    </a:lnTo>
                    <a:lnTo>
                      <a:pt x="15" y="49"/>
                    </a:lnTo>
                    <a:lnTo>
                      <a:pt x="20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45" name="Freeform 477"/>
              <p:cNvSpPr>
                <a:spLocks/>
              </p:cNvSpPr>
              <p:nvPr/>
            </p:nvSpPr>
            <p:spPr bwMode="auto">
              <a:xfrm>
                <a:off x="2178" y="3256"/>
                <a:ext cx="41" cy="58"/>
              </a:xfrm>
              <a:custGeom>
                <a:avLst/>
                <a:gdLst/>
                <a:ahLst/>
                <a:cxnLst>
                  <a:cxn ang="0">
                    <a:pos x="20" y="53"/>
                  </a:cxn>
                  <a:cxn ang="0">
                    <a:pos x="24" y="56"/>
                  </a:cxn>
                  <a:cxn ang="0">
                    <a:pos x="27" y="57"/>
                  </a:cxn>
                  <a:cxn ang="0">
                    <a:pos x="31" y="57"/>
                  </a:cxn>
                  <a:cxn ang="0">
                    <a:pos x="34" y="56"/>
                  </a:cxn>
                  <a:cxn ang="0">
                    <a:pos x="37" y="54"/>
                  </a:cxn>
                  <a:cxn ang="0">
                    <a:pos x="39" y="51"/>
                  </a:cxn>
                  <a:cxn ang="0">
                    <a:pos x="40" y="47"/>
                  </a:cxn>
                  <a:cxn ang="0">
                    <a:pos x="40" y="42"/>
                  </a:cxn>
                  <a:cxn ang="0">
                    <a:pos x="40" y="37"/>
                  </a:cxn>
                  <a:cxn ang="0">
                    <a:pos x="39" y="31"/>
                  </a:cxn>
                  <a:cxn ang="0">
                    <a:pos x="37" y="27"/>
                  </a:cxn>
                  <a:cxn ang="0">
                    <a:pos x="34" y="21"/>
                  </a:cxn>
                  <a:cxn ang="0">
                    <a:pos x="31" y="16"/>
                  </a:cxn>
                  <a:cxn ang="0">
                    <a:pos x="27" y="11"/>
                  </a:cxn>
                  <a:cxn ang="0">
                    <a:pos x="24" y="7"/>
                  </a:cxn>
                  <a:cxn ang="0">
                    <a:pos x="20" y="3"/>
                  </a:cxn>
                  <a:cxn ang="0">
                    <a:pos x="15" y="1"/>
                  </a:cxn>
                  <a:cxn ang="0">
                    <a:pos x="12" y="0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5"/>
                  </a:cxn>
                  <a:cxn ang="0">
                    <a:pos x="0" y="9"/>
                  </a:cxn>
                  <a:cxn ang="0">
                    <a:pos x="0" y="14"/>
                  </a:cxn>
                  <a:cxn ang="0">
                    <a:pos x="0" y="19"/>
                  </a:cxn>
                  <a:cxn ang="0">
                    <a:pos x="1" y="25"/>
                  </a:cxn>
                  <a:cxn ang="0">
                    <a:pos x="3" y="30"/>
                  </a:cxn>
                  <a:cxn ang="0">
                    <a:pos x="5" y="35"/>
                  </a:cxn>
                  <a:cxn ang="0">
                    <a:pos x="9" y="41"/>
                  </a:cxn>
                  <a:cxn ang="0">
                    <a:pos x="12" y="45"/>
                  </a:cxn>
                  <a:cxn ang="0">
                    <a:pos x="15" y="50"/>
                  </a:cxn>
                  <a:cxn ang="0">
                    <a:pos x="20" y="53"/>
                  </a:cxn>
                </a:cxnLst>
                <a:rect l="0" t="0" r="r" b="b"/>
                <a:pathLst>
                  <a:path w="41" h="58">
                    <a:moveTo>
                      <a:pt x="20" y="53"/>
                    </a:moveTo>
                    <a:lnTo>
                      <a:pt x="24" y="56"/>
                    </a:lnTo>
                    <a:lnTo>
                      <a:pt x="27" y="57"/>
                    </a:lnTo>
                    <a:lnTo>
                      <a:pt x="31" y="57"/>
                    </a:lnTo>
                    <a:lnTo>
                      <a:pt x="34" y="56"/>
                    </a:lnTo>
                    <a:lnTo>
                      <a:pt x="37" y="54"/>
                    </a:lnTo>
                    <a:lnTo>
                      <a:pt x="39" y="51"/>
                    </a:lnTo>
                    <a:lnTo>
                      <a:pt x="40" y="47"/>
                    </a:lnTo>
                    <a:lnTo>
                      <a:pt x="40" y="42"/>
                    </a:lnTo>
                    <a:lnTo>
                      <a:pt x="40" y="37"/>
                    </a:lnTo>
                    <a:lnTo>
                      <a:pt x="39" y="31"/>
                    </a:lnTo>
                    <a:lnTo>
                      <a:pt x="37" y="27"/>
                    </a:lnTo>
                    <a:lnTo>
                      <a:pt x="34" y="21"/>
                    </a:lnTo>
                    <a:lnTo>
                      <a:pt x="31" y="16"/>
                    </a:lnTo>
                    <a:lnTo>
                      <a:pt x="27" y="11"/>
                    </a:lnTo>
                    <a:lnTo>
                      <a:pt x="24" y="7"/>
                    </a:lnTo>
                    <a:lnTo>
                      <a:pt x="20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3" y="30"/>
                    </a:lnTo>
                    <a:lnTo>
                      <a:pt x="5" y="35"/>
                    </a:lnTo>
                    <a:lnTo>
                      <a:pt x="9" y="41"/>
                    </a:lnTo>
                    <a:lnTo>
                      <a:pt x="12" y="45"/>
                    </a:lnTo>
                    <a:lnTo>
                      <a:pt x="15" y="50"/>
                    </a:lnTo>
                    <a:lnTo>
                      <a:pt x="20" y="53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46" name="Freeform 478"/>
              <p:cNvSpPr>
                <a:spLocks/>
              </p:cNvSpPr>
              <p:nvPr/>
            </p:nvSpPr>
            <p:spPr bwMode="auto">
              <a:xfrm>
                <a:off x="2219" y="3281"/>
                <a:ext cx="40" cy="59"/>
              </a:xfrm>
              <a:custGeom>
                <a:avLst/>
                <a:gdLst/>
                <a:ahLst/>
                <a:cxnLst>
                  <a:cxn ang="0">
                    <a:pos x="19" y="54"/>
                  </a:cxn>
                  <a:cxn ang="0">
                    <a:pos x="23" y="56"/>
                  </a:cxn>
                  <a:cxn ang="0">
                    <a:pos x="27" y="58"/>
                  </a:cxn>
                  <a:cxn ang="0">
                    <a:pos x="30" y="58"/>
                  </a:cxn>
                  <a:cxn ang="0">
                    <a:pos x="33" y="57"/>
                  </a:cxn>
                  <a:cxn ang="0">
                    <a:pos x="35" y="55"/>
                  </a:cxn>
                  <a:cxn ang="0">
                    <a:pos x="37" y="52"/>
                  </a:cxn>
                  <a:cxn ang="0">
                    <a:pos x="39" y="48"/>
                  </a:cxn>
                  <a:cxn ang="0">
                    <a:pos x="39" y="43"/>
                  </a:cxn>
                  <a:cxn ang="0">
                    <a:pos x="39" y="38"/>
                  </a:cxn>
                  <a:cxn ang="0">
                    <a:pos x="37" y="32"/>
                  </a:cxn>
                  <a:cxn ang="0">
                    <a:pos x="35" y="26"/>
                  </a:cxn>
                  <a:cxn ang="0">
                    <a:pos x="33" y="21"/>
                  </a:cxn>
                  <a:cxn ang="0">
                    <a:pos x="30" y="15"/>
                  </a:cxn>
                  <a:cxn ang="0">
                    <a:pos x="27" y="11"/>
                  </a:cxn>
                  <a:cxn ang="0">
                    <a:pos x="23" y="6"/>
                  </a:cxn>
                  <a:cxn ang="0">
                    <a:pos x="19" y="3"/>
                  </a:cxn>
                  <a:cxn ang="0">
                    <a:pos x="15" y="0"/>
                  </a:cxn>
                  <a:cxn ang="0">
                    <a:pos x="11" y="0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2" y="2"/>
                  </a:cxn>
                  <a:cxn ang="0">
                    <a:pos x="0" y="5"/>
                  </a:cxn>
                  <a:cxn ang="0">
                    <a:pos x="0" y="9"/>
                  </a:cxn>
                  <a:cxn ang="0">
                    <a:pos x="0" y="14"/>
                  </a:cxn>
                  <a:cxn ang="0">
                    <a:pos x="0" y="19"/>
                  </a:cxn>
                  <a:cxn ang="0">
                    <a:pos x="0" y="25"/>
                  </a:cxn>
                  <a:cxn ang="0">
                    <a:pos x="2" y="30"/>
                  </a:cxn>
                  <a:cxn ang="0">
                    <a:pos x="5" y="36"/>
                  </a:cxn>
                  <a:cxn ang="0">
                    <a:pos x="8" y="41"/>
                  </a:cxn>
                  <a:cxn ang="0">
                    <a:pos x="11" y="46"/>
                  </a:cxn>
                  <a:cxn ang="0">
                    <a:pos x="15" y="50"/>
                  </a:cxn>
                  <a:cxn ang="0">
                    <a:pos x="19" y="54"/>
                  </a:cxn>
                </a:cxnLst>
                <a:rect l="0" t="0" r="r" b="b"/>
                <a:pathLst>
                  <a:path w="40" h="59">
                    <a:moveTo>
                      <a:pt x="19" y="54"/>
                    </a:moveTo>
                    <a:lnTo>
                      <a:pt x="23" y="56"/>
                    </a:lnTo>
                    <a:lnTo>
                      <a:pt x="27" y="58"/>
                    </a:lnTo>
                    <a:lnTo>
                      <a:pt x="30" y="58"/>
                    </a:lnTo>
                    <a:lnTo>
                      <a:pt x="33" y="57"/>
                    </a:lnTo>
                    <a:lnTo>
                      <a:pt x="35" y="55"/>
                    </a:lnTo>
                    <a:lnTo>
                      <a:pt x="37" y="52"/>
                    </a:lnTo>
                    <a:lnTo>
                      <a:pt x="39" y="48"/>
                    </a:lnTo>
                    <a:lnTo>
                      <a:pt x="39" y="43"/>
                    </a:lnTo>
                    <a:lnTo>
                      <a:pt x="39" y="38"/>
                    </a:lnTo>
                    <a:lnTo>
                      <a:pt x="37" y="32"/>
                    </a:lnTo>
                    <a:lnTo>
                      <a:pt x="35" y="26"/>
                    </a:lnTo>
                    <a:lnTo>
                      <a:pt x="33" y="21"/>
                    </a:lnTo>
                    <a:lnTo>
                      <a:pt x="30" y="15"/>
                    </a:lnTo>
                    <a:lnTo>
                      <a:pt x="27" y="11"/>
                    </a:lnTo>
                    <a:lnTo>
                      <a:pt x="23" y="6"/>
                    </a:lnTo>
                    <a:lnTo>
                      <a:pt x="19" y="3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2" y="30"/>
                    </a:lnTo>
                    <a:lnTo>
                      <a:pt x="5" y="36"/>
                    </a:lnTo>
                    <a:lnTo>
                      <a:pt x="8" y="41"/>
                    </a:lnTo>
                    <a:lnTo>
                      <a:pt x="11" y="46"/>
                    </a:lnTo>
                    <a:lnTo>
                      <a:pt x="15" y="50"/>
                    </a:lnTo>
                    <a:lnTo>
                      <a:pt x="19" y="5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47" name="Freeform 479"/>
              <p:cNvSpPr>
                <a:spLocks/>
              </p:cNvSpPr>
              <p:nvPr/>
            </p:nvSpPr>
            <p:spPr bwMode="auto">
              <a:xfrm>
                <a:off x="2225" y="3230"/>
                <a:ext cx="219" cy="109"/>
              </a:xfrm>
              <a:custGeom>
                <a:avLst/>
                <a:gdLst/>
                <a:ahLst/>
                <a:cxnLst>
                  <a:cxn ang="0">
                    <a:pos x="210" y="56"/>
                  </a:cxn>
                  <a:cxn ang="0">
                    <a:pos x="212" y="56"/>
                  </a:cxn>
                  <a:cxn ang="0">
                    <a:pos x="213" y="55"/>
                  </a:cxn>
                  <a:cxn ang="0">
                    <a:pos x="214" y="53"/>
                  </a:cxn>
                  <a:cxn ang="0">
                    <a:pos x="216" y="52"/>
                  </a:cxn>
                  <a:cxn ang="0">
                    <a:pos x="216" y="50"/>
                  </a:cxn>
                  <a:cxn ang="0">
                    <a:pos x="217" y="47"/>
                  </a:cxn>
                  <a:cxn ang="0">
                    <a:pos x="217" y="45"/>
                  </a:cxn>
                  <a:cxn ang="0">
                    <a:pos x="218" y="42"/>
                  </a:cxn>
                  <a:cxn ang="0">
                    <a:pos x="217" y="37"/>
                  </a:cxn>
                  <a:cxn ang="0">
                    <a:pos x="216" y="32"/>
                  </a:cxn>
                  <a:cxn ang="0">
                    <a:pos x="214" y="26"/>
                  </a:cxn>
                  <a:cxn ang="0">
                    <a:pos x="211" y="21"/>
                  </a:cxn>
                  <a:cxn ang="0">
                    <a:pos x="208" y="15"/>
                  </a:cxn>
                  <a:cxn ang="0">
                    <a:pos x="205" y="11"/>
                  </a:cxn>
                  <a:cxn ang="0">
                    <a:pos x="201" y="6"/>
                  </a:cxn>
                  <a:cxn ang="0">
                    <a:pos x="197" y="3"/>
                  </a:cxn>
                  <a:cxn ang="0">
                    <a:pos x="195" y="2"/>
                  </a:cxn>
                  <a:cxn ang="0">
                    <a:pos x="192" y="0"/>
                  </a:cxn>
                  <a:cxn ang="0">
                    <a:pos x="191" y="0"/>
                  </a:cxn>
                  <a:cxn ang="0">
                    <a:pos x="189" y="0"/>
                  </a:cxn>
                  <a:cxn ang="0">
                    <a:pos x="187" y="0"/>
                  </a:cxn>
                  <a:cxn ang="0">
                    <a:pos x="186" y="0"/>
                  </a:cxn>
                  <a:cxn ang="0">
                    <a:pos x="184" y="0"/>
                  </a:cxn>
                  <a:cxn ang="0">
                    <a:pos x="182" y="0"/>
                  </a:cxn>
                  <a:cxn ang="0">
                    <a:pos x="0" y="51"/>
                  </a:cxn>
                  <a:cxn ang="0">
                    <a:pos x="1" y="51"/>
                  </a:cxn>
                  <a:cxn ang="0">
                    <a:pos x="2" y="50"/>
                  </a:cxn>
                  <a:cxn ang="0">
                    <a:pos x="4" y="50"/>
                  </a:cxn>
                  <a:cxn ang="0">
                    <a:pos x="6" y="51"/>
                  </a:cxn>
                  <a:cxn ang="0">
                    <a:pos x="8" y="51"/>
                  </a:cxn>
                  <a:cxn ang="0">
                    <a:pos x="10" y="52"/>
                  </a:cxn>
                  <a:cxn ang="0">
                    <a:pos x="12" y="53"/>
                  </a:cxn>
                  <a:cxn ang="0">
                    <a:pos x="13" y="54"/>
                  </a:cxn>
                  <a:cxn ang="0">
                    <a:pos x="18" y="58"/>
                  </a:cxn>
                  <a:cxn ang="0">
                    <a:pos x="22" y="62"/>
                  </a:cxn>
                  <a:cxn ang="0">
                    <a:pos x="25" y="67"/>
                  </a:cxn>
                  <a:cxn ang="0">
                    <a:pos x="28" y="72"/>
                  </a:cxn>
                  <a:cxn ang="0">
                    <a:pos x="30" y="77"/>
                  </a:cxn>
                  <a:cxn ang="0">
                    <a:pos x="32" y="82"/>
                  </a:cxn>
                  <a:cxn ang="0">
                    <a:pos x="34" y="88"/>
                  </a:cxn>
                  <a:cxn ang="0">
                    <a:pos x="34" y="94"/>
                  </a:cxn>
                  <a:cxn ang="0">
                    <a:pos x="34" y="96"/>
                  </a:cxn>
                  <a:cxn ang="0">
                    <a:pos x="34" y="99"/>
                  </a:cxn>
                  <a:cxn ang="0">
                    <a:pos x="33" y="101"/>
                  </a:cxn>
                  <a:cxn ang="0">
                    <a:pos x="32" y="103"/>
                  </a:cxn>
                  <a:cxn ang="0">
                    <a:pos x="31" y="105"/>
                  </a:cxn>
                  <a:cxn ang="0">
                    <a:pos x="30" y="106"/>
                  </a:cxn>
                  <a:cxn ang="0">
                    <a:pos x="28" y="107"/>
                  </a:cxn>
                  <a:cxn ang="0">
                    <a:pos x="27" y="108"/>
                  </a:cxn>
                  <a:cxn ang="0">
                    <a:pos x="210" y="56"/>
                  </a:cxn>
                </a:cxnLst>
                <a:rect l="0" t="0" r="r" b="b"/>
                <a:pathLst>
                  <a:path w="219" h="109">
                    <a:moveTo>
                      <a:pt x="210" y="56"/>
                    </a:moveTo>
                    <a:lnTo>
                      <a:pt x="212" y="56"/>
                    </a:lnTo>
                    <a:lnTo>
                      <a:pt x="213" y="55"/>
                    </a:lnTo>
                    <a:lnTo>
                      <a:pt x="214" y="53"/>
                    </a:lnTo>
                    <a:lnTo>
                      <a:pt x="216" y="52"/>
                    </a:lnTo>
                    <a:lnTo>
                      <a:pt x="216" y="50"/>
                    </a:lnTo>
                    <a:lnTo>
                      <a:pt x="217" y="47"/>
                    </a:lnTo>
                    <a:lnTo>
                      <a:pt x="217" y="45"/>
                    </a:lnTo>
                    <a:lnTo>
                      <a:pt x="218" y="42"/>
                    </a:lnTo>
                    <a:lnTo>
                      <a:pt x="217" y="37"/>
                    </a:lnTo>
                    <a:lnTo>
                      <a:pt x="216" y="32"/>
                    </a:lnTo>
                    <a:lnTo>
                      <a:pt x="214" y="26"/>
                    </a:lnTo>
                    <a:lnTo>
                      <a:pt x="211" y="21"/>
                    </a:lnTo>
                    <a:lnTo>
                      <a:pt x="208" y="15"/>
                    </a:lnTo>
                    <a:lnTo>
                      <a:pt x="205" y="11"/>
                    </a:lnTo>
                    <a:lnTo>
                      <a:pt x="201" y="6"/>
                    </a:lnTo>
                    <a:lnTo>
                      <a:pt x="197" y="3"/>
                    </a:lnTo>
                    <a:lnTo>
                      <a:pt x="195" y="2"/>
                    </a:lnTo>
                    <a:lnTo>
                      <a:pt x="192" y="0"/>
                    </a:lnTo>
                    <a:lnTo>
                      <a:pt x="191" y="0"/>
                    </a:lnTo>
                    <a:lnTo>
                      <a:pt x="189" y="0"/>
                    </a:lnTo>
                    <a:lnTo>
                      <a:pt x="187" y="0"/>
                    </a:lnTo>
                    <a:lnTo>
                      <a:pt x="186" y="0"/>
                    </a:lnTo>
                    <a:lnTo>
                      <a:pt x="184" y="0"/>
                    </a:lnTo>
                    <a:lnTo>
                      <a:pt x="182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" y="50"/>
                    </a:lnTo>
                    <a:lnTo>
                      <a:pt x="4" y="50"/>
                    </a:lnTo>
                    <a:lnTo>
                      <a:pt x="6" y="51"/>
                    </a:lnTo>
                    <a:lnTo>
                      <a:pt x="8" y="51"/>
                    </a:lnTo>
                    <a:lnTo>
                      <a:pt x="10" y="52"/>
                    </a:lnTo>
                    <a:lnTo>
                      <a:pt x="12" y="53"/>
                    </a:lnTo>
                    <a:lnTo>
                      <a:pt x="13" y="54"/>
                    </a:lnTo>
                    <a:lnTo>
                      <a:pt x="18" y="58"/>
                    </a:lnTo>
                    <a:lnTo>
                      <a:pt x="22" y="62"/>
                    </a:lnTo>
                    <a:lnTo>
                      <a:pt x="25" y="67"/>
                    </a:lnTo>
                    <a:lnTo>
                      <a:pt x="28" y="72"/>
                    </a:lnTo>
                    <a:lnTo>
                      <a:pt x="30" y="77"/>
                    </a:lnTo>
                    <a:lnTo>
                      <a:pt x="32" y="82"/>
                    </a:lnTo>
                    <a:lnTo>
                      <a:pt x="34" y="88"/>
                    </a:lnTo>
                    <a:lnTo>
                      <a:pt x="34" y="94"/>
                    </a:lnTo>
                    <a:lnTo>
                      <a:pt x="34" y="96"/>
                    </a:lnTo>
                    <a:lnTo>
                      <a:pt x="34" y="99"/>
                    </a:lnTo>
                    <a:lnTo>
                      <a:pt x="33" y="101"/>
                    </a:lnTo>
                    <a:lnTo>
                      <a:pt x="32" y="103"/>
                    </a:lnTo>
                    <a:lnTo>
                      <a:pt x="31" y="105"/>
                    </a:lnTo>
                    <a:lnTo>
                      <a:pt x="30" y="106"/>
                    </a:lnTo>
                    <a:lnTo>
                      <a:pt x="28" y="107"/>
                    </a:lnTo>
                    <a:lnTo>
                      <a:pt x="27" y="108"/>
                    </a:lnTo>
                    <a:lnTo>
                      <a:pt x="210" y="56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48" name="Freeform 480"/>
              <p:cNvSpPr>
                <a:spLocks/>
              </p:cNvSpPr>
              <p:nvPr/>
            </p:nvSpPr>
            <p:spPr bwMode="auto">
              <a:xfrm>
                <a:off x="2257" y="3246"/>
                <a:ext cx="162" cy="54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60" y="0"/>
                  </a:cxn>
                  <a:cxn ang="0">
                    <a:pos x="0" y="47"/>
                  </a:cxn>
                  <a:cxn ang="0">
                    <a:pos x="0" y="53"/>
                  </a:cxn>
                  <a:cxn ang="0">
                    <a:pos x="161" y="5"/>
                  </a:cxn>
                </a:cxnLst>
                <a:rect l="0" t="0" r="r" b="b"/>
                <a:pathLst>
                  <a:path w="162" h="54">
                    <a:moveTo>
                      <a:pt x="161" y="5"/>
                    </a:moveTo>
                    <a:lnTo>
                      <a:pt x="160" y="0"/>
                    </a:lnTo>
                    <a:lnTo>
                      <a:pt x="0" y="47"/>
                    </a:lnTo>
                    <a:lnTo>
                      <a:pt x="0" y="53"/>
                    </a:lnTo>
                    <a:lnTo>
                      <a:pt x="161" y="5"/>
                    </a:lnTo>
                  </a:path>
                </a:pathLst>
              </a:custGeom>
              <a:solidFill>
                <a:srgbClr val="CC6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2449" name="Freeform 481"/>
              <p:cNvSpPr>
                <a:spLocks/>
              </p:cNvSpPr>
              <p:nvPr/>
            </p:nvSpPr>
            <p:spPr bwMode="auto">
              <a:xfrm>
                <a:off x="2267" y="3259"/>
                <a:ext cx="162" cy="5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61" y="0"/>
                  </a:cxn>
                  <a:cxn ang="0">
                    <a:pos x="0" y="46"/>
                  </a:cxn>
                  <a:cxn ang="0">
                    <a:pos x="0" y="52"/>
                  </a:cxn>
                  <a:cxn ang="0">
                    <a:pos x="161" y="5"/>
                  </a:cxn>
                </a:cxnLst>
                <a:rect l="0" t="0" r="r" b="b"/>
                <a:pathLst>
                  <a:path w="162" h="53">
                    <a:moveTo>
                      <a:pt x="161" y="5"/>
                    </a:moveTo>
                    <a:lnTo>
                      <a:pt x="161" y="0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161" y="5"/>
                    </a:lnTo>
                  </a:path>
                </a:pathLst>
              </a:custGeom>
              <a:solidFill>
                <a:srgbClr val="CC6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212450" name="Group 482"/>
              <p:cNvGrpSpPr>
                <a:grpSpLocks/>
              </p:cNvGrpSpPr>
              <p:nvPr/>
            </p:nvGrpSpPr>
            <p:grpSpPr bwMode="auto">
              <a:xfrm>
                <a:off x="2160" y="3048"/>
                <a:ext cx="198" cy="210"/>
                <a:chOff x="2160" y="3048"/>
                <a:chExt cx="198" cy="210"/>
              </a:xfrm>
            </p:grpSpPr>
            <p:sp>
              <p:nvSpPr>
                <p:cNvPr id="212451" name="Freeform 483"/>
                <p:cNvSpPr>
                  <a:spLocks/>
                </p:cNvSpPr>
                <p:nvPr/>
              </p:nvSpPr>
              <p:spPr bwMode="auto">
                <a:xfrm>
                  <a:off x="2244" y="3094"/>
                  <a:ext cx="114" cy="164"/>
                </a:xfrm>
                <a:custGeom>
                  <a:avLst/>
                  <a:gdLst/>
                  <a:ahLst/>
                  <a:cxnLst>
                    <a:cxn ang="0">
                      <a:pos x="113" y="131"/>
                    </a:cxn>
                    <a:cxn ang="0">
                      <a:pos x="113" y="0"/>
                    </a:cxn>
                    <a:cxn ang="0">
                      <a:pos x="0" y="31"/>
                    </a:cxn>
                    <a:cxn ang="0">
                      <a:pos x="0" y="163"/>
                    </a:cxn>
                    <a:cxn ang="0">
                      <a:pos x="113" y="131"/>
                    </a:cxn>
                  </a:cxnLst>
                  <a:rect l="0" t="0" r="r" b="b"/>
                  <a:pathLst>
                    <a:path w="114" h="164">
                      <a:moveTo>
                        <a:pt x="113" y="131"/>
                      </a:moveTo>
                      <a:lnTo>
                        <a:pt x="113" y="0"/>
                      </a:lnTo>
                      <a:lnTo>
                        <a:pt x="0" y="31"/>
                      </a:lnTo>
                      <a:lnTo>
                        <a:pt x="0" y="163"/>
                      </a:lnTo>
                      <a:lnTo>
                        <a:pt x="113" y="131"/>
                      </a:lnTo>
                    </a:path>
                  </a:pathLst>
                </a:custGeom>
                <a:solidFill>
                  <a:srgbClr val="00CC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52" name="Freeform 484"/>
                <p:cNvSpPr>
                  <a:spLocks/>
                </p:cNvSpPr>
                <p:nvPr/>
              </p:nvSpPr>
              <p:spPr bwMode="auto">
                <a:xfrm>
                  <a:off x="2162" y="3079"/>
                  <a:ext cx="83" cy="179"/>
                </a:xfrm>
                <a:custGeom>
                  <a:avLst/>
                  <a:gdLst/>
                  <a:ahLst/>
                  <a:cxnLst>
                    <a:cxn ang="0">
                      <a:pos x="0" y="131"/>
                    </a:cxn>
                    <a:cxn ang="0">
                      <a:pos x="0" y="0"/>
                    </a:cxn>
                    <a:cxn ang="0">
                      <a:pos x="82" y="46"/>
                    </a:cxn>
                    <a:cxn ang="0">
                      <a:pos x="82" y="178"/>
                    </a:cxn>
                    <a:cxn ang="0">
                      <a:pos x="0" y="131"/>
                    </a:cxn>
                  </a:cxnLst>
                  <a:rect l="0" t="0" r="r" b="b"/>
                  <a:pathLst>
                    <a:path w="83" h="179">
                      <a:moveTo>
                        <a:pt x="0" y="131"/>
                      </a:moveTo>
                      <a:lnTo>
                        <a:pt x="0" y="0"/>
                      </a:lnTo>
                      <a:lnTo>
                        <a:pt x="82" y="46"/>
                      </a:lnTo>
                      <a:lnTo>
                        <a:pt x="82" y="178"/>
                      </a:lnTo>
                      <a:lnTo>
                        <a:pt x="0" y="131"/>
                      </a:lnTo>
                    </a:path>
                  </a:pathLst>
                </a:custGeom>
                <a:solidFill>
                  <a:srgbClr val="006699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212453" name="Freeform 485"/>
                <p:cNvSpPr>
                  <a:spLocks/>
                </p:cNvSpPr>
                <p:nvPr/>
              </p:nvSpPr>
              <p:spPr bwMode="auto">
                <a:xfrm>
                  <a:off x="2160" y="3048"/>
                  <a:ext cx="197" cy="84"/>
                </a:xfrm>
                <a:custGeom>
                  <a:avLst/>
                  <a:gdLst/>
                  <a:ahLst/>
                  <a:cxnLst>
                    <a:cxn ang="0">
                      <a:pos x="196" y="45"/>
                    </a:cxn>
                    <a:cxn ang="0">
                      <a:pos x="113" y="0"/>
                    </a:cxn>
                    <a:cxn ang="0">
                      <a:pos x="0" y="31"/>
                    </a:cxn>
                    <a:cxn ang="0">
                      <a:pos x="83" y="83"/>
                    </a:cxn>
                    <a:cxn ang="0">
                      <a:pos x="196" y="45"/>
                    </a:cxn>
                  </a:cxnLst>
                  <a:rect l="0" t="0" r="r" b="b"/>
                  <a:pathLst>
                    <a:path w="197" h="84">
                      <a:moveTo>
                        <a:pt x="196" y="45"/>
                      </a:moveTo>
                      <a:lnTo>
                        <a:pt x="113" y="0"/>
                      </a:lnTo>
                      <a:lnTo>
                        <a:pt x="0" y="31"/>
                      </a:lnTo>
                      <a:lnTo>
                        <a:pt x="83" y="83"/>
                      </a:lnTo>
                      <a:lnTo>
                        <a:pt x="196" y="45"/>
                      </a:lnTo>
                    </a:path>
                  </a:pathLst>
                </a:custGeom>
                <a:solidFill>
                  <a:srgbClr val="0099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  <p:sp>
          <p:nvSpPr>
            <p:cNvPr id="212454" name="Freeform 486"/>
            <p:cNvSpPr>
              <a:spLocks/>
            </p:cNvSpPr>
            <p:nvPr/>
          </p:nvSpPr>
          <p:spPr bwMode="auto">
            <a:xfrm>
              <a:off x="2301" y="2686"/>
              <a:ext cx="302" cy="416"/>
            </a:xfrm>
            <a:custGeom>
              <a:avLst/>
              <a:gdLst/>
              <a:ahLst/>
              <a:cxnLst>
                <a:cxn ang="0">
                  <a:pos x="199" y="348"/>
                </a:cxn>
                <a:cxn ang="0">
                  <a:pos x="202" y="343"/>
                </a:cxn>
                <a:cxn ang="0">
                  <a:pos x="204" y="336"/>
                </a:cxn>
                <a:cxn ang="0">
                  <a:pos x="261" y="327"/>
                </a:cxn>
                <a:cxn ang="0">
                  <a:pos x="266" y="245"/>
                </a:cxn>
                <a:cxn ang="0">
                  <a:pos x="267" y="234"/>
                </a:cxn>
                <a:cxn ang="0">
                  <a:pos x="267" y="222"/>
                </a:cxn>
                <a:cxn ang="0">
                  <a:pos x="267" y="210"/>
                </a:cxn>
                <a:cxn ang="0">
                  <a:pos x="267" y="201"/>
                </a:cxn>
                <a:cxn ang="0">
                  <a:pos x="266" y="192"/>
                </a:cxn>
                <a:cxn ang="0">
                  <a:pos x="266" y="188"/>
                </a:cxn>
                <a:cxn ang="0">
                  <a:pos x="264" y="184"/>
                </a:cxn>
                <a:cxn ang="0">
                  <a:pos x="264" y="182"/>
                </a:cxn>
                <a:cxn ang="0">
                  <a:pos x="298" y="160"/>
                </a:cxn>
                <a:cxn ang="0">
                  <a:pos x="229" y="101"/>
                </a:cxn>
                <a:cxn ang="0">
                  <a:pos x="214" y="84"/>
                </a:cxn>
                <a:cxn ang="0">
                  <a:pos x="197" y="70"/>
                </a:cxn>
                <a:cxn ang="0">
                  <a:pos x="134" y="0"/>
                </a:cxn>
                <a:cxn ang="0">
                  <a:pos x="103" y="70"/>
                </a:cxn>
                <a:cxn ang="0">
                  <a:pos x="99" y="72"/>
                </a:cxn>
                <a:cxn ang="0">
                  <a:pos x="96" y="76"/>
                </a:cxn>
                <a:cxn ang="0">
                  <a:pos x="58" y="44"/>
                </a:cxn>
                <a:cxn ang="0">
                  <a:pos x="0" y="133"/>
                </a:cxn>
                <a:cxn ang="0">
                  <a:pos x="33" y="176"/>
                </a:cxn>
                <a:cxn ang="0">
                  <a:pos x="33" y="188"/>
                </a:cxn>
                <a:cxn ang="0">
                  <a:pos x="33" y="201"/>
                </a:cxn>
                <a:cxn ang="0">
                  <a:pos x="33" y="210"/>
                </a:cxn>
                <a:cxn ang="0">
                  <a:pos x="33" y="218"/>
                </a:cxn>
                <a:cxn ang="0">
                  <a:pos x="34" y="225"/>
                </a:cxn>
                <a:cxn ang="0">
                  <a:pos x="34" y="228"/>
                </a:cxn>
                <a:cxn ang="0">
                  <a:pos x="36" y="231"/>
                </a:cxn>
                <a:cxn ang="0">
                  <a:pos x="36" y="234"/>
                </a:cxn>
                <a:cxn ang="0">
                  <a:pos x="66" y="307"/>
                </a:cxn>
                <a:cxn ang="0">
                  <a:pos x="81" y="325"/>
                </a:cxn>
                <a:cxn ang="0">
                  <a:pos x="97" y="339"/>
                </a:cxn>
                <a:cxn ang="0">
                  <a:pos x="109" y="403"/>
                </a:cxn>
                <a:cxn ang="0">
                  <a:pos x="166" y="374"/>
                </a:cxn>
                <a:cxn ang="0">
                  <a:pos x="179" y="267"/>
                </a:cxn>
                <a:cxn ang="0">
                  <a:pos x="174" y="269"/>
                </a:cxn>
                <a:cxn ang="0">
                  <a:pos x="168" y="267"/>
                </a:cxn>
                <a:cxn ang="0">
                  <a:pos x="137" y="248"/>
                </a:cxn>
                <a:cxn ang="0">
                  <a:pos x="116" y="210"/>
                </a:cxn>
                <a:cxn ang="0">
                  <a:pos x="111" y="175"/>
                </a:cxn>
                <a:cxn ang="0">
                  <a:pos x="112" y="162"/>
                </a:cxn>
                <a:cxn ang="0">
                  <a:pos x="114" y="150"/>
                </a:cxn>
                <a:cxn ang="0">
                  <a:pos x="121" y="145"/>
                </a:cxn>
                <a:cxn ang="0">
                  <a:pos x="126" y="145"/>
                </a:cxn>
                <a:cxn ang="0">
                  <a:pos x="132" y="147"/>
                </a:cxn>
                <a:cxn ang="0">
                  <a:pos x="163" y="166"/>
                </a:cxn>
                <a:cxn ang="0">
                  <a:pos x="184" y="202"/>
                </a:cxn>
                <a:cxn ang="0">
                  <a:pos x="189" y="238"/>
                </a:cxn>
                <a:cxn ang="0">
                  <a:pos x="188" y="252"/>
                </a:cxn>
                <a:cxn ang="0">
                  <a:pos x="184" y="264"/>
                </a:cxn>
              </a:cxnLst>
              <a:rect l="0" t="0" r="r" b="b"/>
              <a:pathLst>
                <a:path w="302" h="416">
                  <a:moveTo>
                    <a:pt x="166" y="374"/>
                  </a:moveTo>
                  <a:lnTo>
                    <a:pt x="198" y="349"/>
                  </a:lnTo>
                  <a:lnTo>
                    <a:pt x="199" y="348"/>
                  </a:lnTo>
                  <a:lnTo>
                    <a:pt x="201" y="347"/>
                  </a:lnTo>
                  <a:lnTo>
                    <a:pt x="201" y="344"/>
                  </a:lnTo>
                  <a:lnTo>
                    <a:pt x="202" y="343"/>
                  </a:lnTo>
                  <a:lnTo>
                    <a:pt x="203" y="340"/>
                  </a:lnTo>
                  <a:lnTo>
                    <a:pt x="204" y="338"/>
                  </a:lnTo>
                  <a:lnTo>
                    <a:pt x="204" y="336"/>
                  </a:lnTo>
                  <a:lnTo>
                    <a:pt x="206" y="335"/>
                  </a:lnTo>
                  <a:lnTo>
                    <a:pt x="242" y="370"/>
                  </a:lnTo>
                  <a:lnTo>
                    <a:pt x="261" y="327"/>
                  </a:lnTo>
                  <a:lnTo>
                    <a:pt x="274" y="340"/>
                  </a:lnTo>
                  <a:lnTo>
                    <a:pt x="301" y="279"/>
                  </a:lnTo>
                  <a:lnTo>
                    <a:pt x="266" y="245"/>
                  </a:lnTo>
                  <a:lnTo>
                    <a:pt x="266" y="241"/>
                  </a:lnTo>
                  <a:lnTo>
                    <a:pt x="266" y="238"/>
                  </a:lnTo>
                  <a:lnTo>
                    <a:pt x="267" y="234"/>
                  </a:lnTo>
                  <a:lnTo>
                    <a:pt x="267" y="230"/>
                  </a:lnTo>
                  <a:lnTo>
                    <a:pt x="267" y="226"/>
                  </a:lnTo>
                  <a:lnTo>
                    <a:pt x="267" y="222"/>
                  </a:lnTo>
                  <a:lnTo>
                    <a:pt x="267" y="217"/>
                  </a:lnTo>
                  <a:lnTo>
                    <a:pt x="267" y="213"/>
                  </a:lnTo>
                  <a:lnTo>
                    <a:pt x="267" y="210"/>
                  </a:lnTo>
                  <a:lnTo>
                    <a:pt x="267" y="208"/>
                  </a:lnTo>
                  <a:lnTo>
                    <a:pt x="267" y="204"/>
                  </a:lnTo>
                  <a:lnTo>
                    <a:pt x="267" y="201"/>
                  </a:lnTo>
                  <a:lnTo>
                    <a:pt x="267" y="199"/>
                  </a:lnTo>
                  <a:lnTo>
                    <a:pt x="266" y="195"/>
                  </a:lnTo>
                  <a:lnTo>
                    <a:pt x="266" y="192"/>
                  </a:lnTo>
                  <a:lnTo>
                    <a:pt x="266" y="189"/>
                  </a:lnTo>
                  <a:lnTo>
                    <a:pt x="266" y="189"/>
                  </a:lnTo>
                  <a:lnTo>
                    <a:pt x="266" y="188"/>
                  </a:lnTo>
                  <a:lnTo>
                    <a:pt x="264" y="187"/>
                  </a:lnTo>
                  <a:lnTo>
                    <a:pt x="264" y="186"/>
                  </a:lnTo>
                  <a:lnTo>
                    <a:pt x="264" y="184"/>
                  </a:lnTo>
                  <a:lnTo>
                    <a:pt x="264" y="183"/>
                  </a:lnTo>
                  <a:lnTo>
                    <a:pt x="264" y="183"/>
                  </a:lnTo>
                  <a:lnTo>
                    <a:pt x="264" y="182"/>
                  </a:lnTo>
                  <a:lnTo>
                    <a:pt x="264" y="180"/>
                  </a:lnTo>
                  <a:lnTo>
                    <a:pt x="263" y="179"/>
                  </a:lnTo>
                  <a:lnTo>
                    <a:pt x="298" y="160"/>
                  </a:lnTo>
                  <a:lnTo>
                    <a:pt x="268" y="88"/>
                  </a:lnTo>
                  <a:lnTo>
                    <a:pt x="234" y="107"/>
                  </a:lnTo>
                  <a:lnTo>
                    <a:pt x="229" y="101"/>
                  </a:lnTo>
                  <a:lnTo>
                    <a:pt x="224" y="94"/>
                  </a:lnTo>
                  <a:lnTo>
                    <a:pt x="219" y="89"/>
                  </a:lnTo>
                  <a:lnTo>
                    <a:pt x="214" y="84"/>
                  </a:lnTo>
                  <a:lnTo>
                    <a:pt x="208" y="79"/>
                  </a:lnTo>
                  <a:lnTo>
                    <a:pt x="203" y="74"/>
                  </a:lnTo>
                  <a:lnTo>
                    <a:pt x="197" y="70"/>
                  </a:lnTo>
                  <a:lnTo>
                    <a:pt x="192" y="66"/>
                  </a:lnTo>
                  <a:lnTo>
                    <a:pt x="191" y="11"/>
                  </a:lnTo>
                  <a:lnTo>
                    <a:pt x="134" y="0"/>
                  </a:lnTo>
                  <a:lnTo>
                    <a:pt x="134" y="36"/>
                  </a:lnTo>
                  <a:lnTo>
                    <a:pt x="102" y="29"/>
                  </a:lnTo>
                  <a:lnTo>
                    <a:pt x="103" y="70"/>
                  </a:lnTo>
                  <a:lnTo>
                    <a:pt x="102" y="71"/>
                  </a:lnTo>
                  <a:lnTo>
                    <a:pt x="101" y="72"/>
                  </a:lnTo>
                  <a:lnTo>
                    <a:pt x="99" y="72"/>
                  </a:lnTo>
                  <a:lnTo>
                    <a:pt x="98" y="74"/>
                  </a:lnTo>
                  <a:lnTo>
                    <a:pt x="97" y="75"/>
                  </a:lnTo>
                  <a:lnTo>
                    <a:pt x="96" y="76"/>
                  </a:lnTo>
                  <a:lnTo>
                    <a:pt x="94" y="78"/>
                  </a:lnTo>
                  <a:lnTo>
                    <a:pt x="94" y="79"/>
                  </a:lnTo>
                  <a:lnTo>
                    <a:pt x="58" y="44"/>
                  </a:lnTo>
                  <a:lnTo>
                    <a:pt x="39" y="87"/>
                  </a:lnTo>
                  <a:lnTo>
                    <a:pt x="26" y="74"/>
                  </a:lnTo>
                  <a:lnTo>
                    <a:pt x="0" y="133"/>
                  </a:lnTo>
                  <a:lnTo>
                    <a:pt x="34" y="169"/>
                  </a:lnTo>
                  <a:lnTo>
                    <a:pt x="34" y="173"/>
                  </a:lnTo>
                  <a:lnTo>
                    <a:pt x="33" y="176"/>
                  </a:lnTo>
                  <a:lnTo>
                    <a:pt x="33" y="180"/>
                  </a:lnTo>
                  <a:lnTo>
                    <a:pt x="33" y="184"/>
                  </a:lnTo>
                  <a:lnTo>
                    <a:pt x="33" y="188"/>
                  </a:lnTo>
                  <a:lnTo>
                    <a:pt x="33" y="192"/>
                  </a:lnTo>
                  <a:lnTo>
                    <a:pt x="32" y="196"/>
                  </a:lnTo>
                  <a:lnTo>
                    <a:pt x="33" y="201"/>
                  </a:lnTo>
                  <a:lnTo>
                    <a:pt x="33" y="204"/>
                  </a:lnTo>
                  <a:lnTo>
                    <a:pt x="33" y="206"/>
                  </a:lnTo>
                  <a:lnTo>
                    <a:pt x="33" y="210"/>
                  </a:lnTo>
                  <a:lnTo>
                    <a:pt x="33" y="213"/>
                  </a:lnTo>
                  <a:lnTo>
                    <a:pt x="33" y="215"/>
                  </a:lnTo>
                  <a:lnTo>
                    <a:pt x="33" y="218"/>
                  </a:lnTo>
                  <a:lnTo>
                    <a:pt x="34" y="222"/>
                  </a:lnTo>
                  <a:lnTo>
                    <a:pt x="34" y="225"/>
                  </a:lnTo>
                  <a:lnTo>
                    <a:pt x="34" y="225"/>
                  </a:lnTo>
                  <a:lnTo>
                    <a:pt x="34" y="226"/>
                  </a:lnTo>
                  <a:lnTo>
                    <a:pt x="34" y="227"/>
                  </a:lnTo>
                  <a:lnTo>
                    <a:pt x="34" y="228"/>
                  </a:lnTo>
                  <a:lnTo>
                    <a:pt x="36" y="228"/>
                  </a:lnTo>
                  <a:lnTo>
                    <a:pt x="36" y="230"/>
                  </a:lnTo>
                  <a:lnTo>
                    <a:pt x="36" y="23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2" y="254"/>
                  </a:lnTo>
                  <a:lnTo>
                    <a:pt x="32" y="326"/>
                  </a:lnTo>
                  <a:lnTo>
                    <a:pt x="66" y="307"/>
                  </a:lnTo>
                  <a:lnTo>
                    <a:pt x="71" y="313"/>
                  </a:lnTo>
                  <a:lnTo>
                    <a:pt x="76" y="318"/>
                  </a:lnTo>
                  <a:lnTo>
                    <a:pt x="81" y="325"/>
                  </a:lnTo>
                  <a:lnTo>
                    <a:pt x="86" y="330"/>
                  </a:lnTo>
                  <a:lnTo>
                    <a:pt x="91" y="335"/>
                  </a:lnTo>
                  <a:lnTo>
                    <a:pt x="97" y="339"/>
                  </a:lnTo>
                  <a:lnTo>
                    <a:pt x="103" y="344"/>
                  </a:lnTo>
                  <a:lnTo>
                    <a:pt x="108" y="348"/>
                  </a:lnTo>
                  <a:lnTo>
                    <a:pt x="109" y="403"/>
                  </a:lnTo>
                  <a:lnTo>
                    <a:pt x="166" y="415"/>
                  </a:lnTo>
                  <a:lnTo>
                    <a:pt x="166" y="377"/>
                  </a:lnTo>
                  <a:lnTo>
                    <a:pt x="166" y="374"/>
                  </a:lnTo>
                  <a:lnTo>
                    <a:pt x="183" y="267"/>
                  </a:lnTo>
                  <a:lnTo>
                    <a:pt x="182" y="267"/>
                  </a:lnTo>
                  <a:lnTo>
                    <a:pt x="179" y="267"/>
                  </a:lnTo>
                  <a:lnTo>
                    <a:pt x="178" y="269"/>
                  </a:lnTo>
                  <a:lnTo>
                    <a:pt x="176" y="269"/>
                  </a:lnTo>
                  <a:lnTo>
                    <a:pt x="174" y="269"/>
                  </a:lnTo>
                  <a:lnTo>
                    <a:pt x="172" y="267"/>
                  </a:lnTo>
                  <a:lnTo>
                    <a:pt x="169" y="267"/>
                  </a:lnTo>
                  <a:lnTo>
                    <a:pt x="168" y="267"/>
                  </a:lnTo>
                  <a:lnTo>
                    <a:pt x="157" y="264"/>
                  </a:lnTo>
                  <a:lnTo>
                    <a:pt x="146" y="257"/>
                  </a:lnTo>
                  <a:lnTo>
                    <a:pt x="137" y="248"/>
                  </a:lnTo>
                  <a:lnTo>
                    <a:pt x="128" y="238"/>
                  </a:lnTo>
                  <a:lnTo>
                    <a:pt x="121" y="225"/>
                  </a:lnTo>
                  <a:lnTo>
                    <a:pt x="116" y="210"/>
                  </a:lnTo>
                  <a:lnTo>
                    <a:pt x="112" y="196"/>
                  </a:lnTo>
                  <a:lnTo>
                    <a:pt x="111" y="180"/>
                  </a:lnTo>
                  <a:lnTo>
                    <a:pt x="111" y="175"/>
                  </a:lnTo>
                  <a:lnTo>
                    <a:pt x="111" y="171"/>
                  </a:lnTo>
                  <a:lnTo>
                    <a:pt x="111" y="166"/>
                  </a:lnTo>
                  <a:lnTo>
                    <a:pt x="112" y="162"/>
                  </a:lnTo>
                  <a:lnTo>
                    <a:pt x="113" y="158"/>
                  </a:lnTo>
                  <a:lnTo>
                    <a:pt x="113" y="154"/>
                  </a:lnTo>
                  <a:lnTo>
                    <a:pt x="114" y="150"/>
                  </a:lnTo>
                  <a:lnTo>
                    <a:pt x="117" y="147"/>
                  </a:lnTo>
                  <a:lnTo>
                    <a:pt x="118" y="147"/>
                  </a:lnTo>
                  <a:lnTo>
                    <a:pt x="121" y="145"/>
                  </a:lnTo>
                  <a:lnTo>
                    <a:pt x="122" y="145"/>
                  </a:lnTo>
                  <a:lnTo>
                    <a:pt x="124" y="145"/>
                  </a:lnTo>
                  <a:lnTo>
                    <a:pt x="126" y="145"/>
                  </a:lnTo>
                  <a:lnTo>
                    <a:pt x="128" y="145"/>
                  </a:lnTo>
                  <a:lnTo>
                    <a:pt x="131" y="147"/>
                  </a:lnTo>
                  <a:lnTo>
                    <a:pt x="132" y="147"/>
                  </a:lnTo>
                  <a:lnTo>
                    <a:pt x="143" y="150"/>
                  </a:lnTo>
                  <a:lnTo>
                    <a:pt x="154" y="157"/>
                  </a:lnTo>
                  <a:lnTo>
                    <a:pt x="163" y="166"/>
                  </a:lnTo>
                  <a:lnTo>
                    <a:pt x="172" y="176"/>
                  </a:lnTo>
                  <a:lnTo>
                    <a:pt x="179" y="189"/>
                  </a:lnTo>
                  <a:lnTo>
                    <a:pt x="184" y="202"/>
                  </a:lnTo>
                  <a:lnTo>
                    <a:pt x="188" y="218"/>
                  </a:lnTo>
                  <a:lnTo>
                    <a:pt x="189" y="234"/>
                  </a:lnTo>
                  <a:lnTo>
                    <a:pt x="189" y="238"/>
                  </a:lnTo>
                  <a:lnTo>
                    <a:pt x="189" y="243"/>
                  </a:lnTo>
                  <a:lnTo>
                    <a:pt x="188" y="247"/>
                  </a:lnTo>
                  <a:lnTo>
                    <a:pt x="188" y="252"/>
                  </a:lnTo>
                  <a:lnTo>
                    <a:pt x="187" y="256"/>
                  </a:lnTo>
                  <a:lnTo>
                    <a:pt x="186" y="260"/>
                  </a:lnTo>
                  <a:lnTo>
                    <a:pt x="184" y="264"/>
                  </a:lnTo>
                  <a:lnTo>
                    <a:pt x="183" y="267"/>
                  </a:lnTo>
                  <a:lnTo>
                    <a:pt x="166" y="374"/>
                  </a:lnTo>
                </a:path>
              </a:pathLst>
            </a:custGeom>
            <a:solidFill>
              <a:srgbClr val="FFCC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55" name="Freeform 487"/>
            <p:cNvSpPr>
              <a:spLocks/>
            </p:cNvSpPr>
            <p:nvPr/>
          </p:nvSpPr>
          <p:spPr bwMode="auto">
            <a:xfrm>
              <a:off x="2501" y="2772"/>
              <a:ext cx="66" cy="54"/>
            </a:xfrm>
            <a:custGeom>
              <a:avLst/>
              <a:gdLst/>
              <a:ahLst/>
              <a:cxnLst>
                <a:cxn ang="0">
                  <a:pos x="36" y="33"/>
                </a:cxn>
                <a:cxn ang="0">
                  <a:pos x="65" y="0"/>
                </a:cxn>
                <a:cxn ang="0">
                  <a:pos x="28" y="19"/>
                </a:cxn>
                <a:cxn ang="0">
                  <a:pos x="0" y="53"/>
                </a:cxn>
                <a:cxn ang="0">
                  <a:pos x="36" y="33"/>
                </a:cxn>
              </a:cxnLst>
              <a:rect l="0" t="0" r="r" b="b"/>
              <a:pathLst>
                <a:path w="66" h="54">
                  <a:moveTo>
                    <a:pt x="36" y="33"/>
                  </a:moveTo>
                  <a:lnTo>
                    <a:pt x="65" y="0"/>
                  </a:lnTo>
                  <a:lnTo>
                    <a:pt x="28" y="19"/>
                  </a:lnTo>
                  <a:lnTo>
                    <a:pt x="0" y="53"/>
                  </a:lnTo>
                  <a:lnTo>
                    <a:pt x="36" y="33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56" name="Freeform 488"/>
            <p:cNvSpPr>
              <a:spLocks/>
            </p:cNvSpPr>
            <p:nvPr/>
          </p:nvSpPr>
          <p:spPr bwMode="auto">
            <a:xfrm>
              <a:off x="2330" y="2727"/>
              <a:ext cx="62" cy="70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26" y="0"/>
                </a:cxn>
                <a:cxn ang="0">
                  <a:pos x="61" y="35"/>
                </a:cxn>
                <a:cxn ang="0">
                  <a:pos x="32" y="69"/>
                </a:cxn>
                <a:cxn ang="0">
                  <a:pos x="0" y="35"/>
                </a:cxn>
              </a:cxnLst>
              <a:rect l="0" t="0" r="r" b="b"/>
              <a:pathLst>
                <a:path w="62" h="70">
                  <a:moveTo>
                    <a:pt x="0" y="35"/>
                  </a:moveTo>
                  <a:lnTo>
                    <a:pt x="26" y="0"/>
                  </a:lnTo>
                  <a:lnTo>
                    <a:pt x="61" y="35"/>
                  </a:lnTo>
                  <a:lnTo>
                    <a:pt x="32" y="69"/>
                  </a:lnTo>
                  <a:lnTo>
                    <a:pt x="0" y="35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57" name="Freeform 489"/>
            <p:cNvSpPr>
              <a:spLocks/>
            </p:cNvSpPr>
            <p:nvPr/>
          </p:nvSpPr>
          <p:spPr bwMode="auto">
            <a:xfrm>
              <a:off x="2536" y="2773"/>
              <a:ext cx="64" cy="105"/>
            </a:xfrm>
            <a:custGeom>
              <a:avLst/>
              <a:gdLst/>
              <a:ahLst/>
              <a:cxnLst>
                <a:cxn ang="0">
                  <a:pos x="1" y="32"/>
                </a:cxn>
                <a:cxn ang="0">
                  <a:pos x="11" y="8"/>
                </a:cxn>
                <a:cxn ang="0">
                  <a:pos x="32" y="0"/>
                </a:cxn>
                <a:cxn ang="0">
                  <a:pos x="63" y="69"/>
                </a:cxn>
                <a:cxn ang="0">
                  <a:pos x="25" y="104"/>
                </a:cxn>
                <a:cxn ang="0">
                  <a:pos x="0" y="74"/>
                </a:cxn>
                <a:cxn ang="0">
                  <a:pos x="1" y="32"/>
                </a:cxn>
              </a:cxnLst>
              <a:rect l="0" t="0" r="r" b="b"/>
              <a:pathLst>
                <a:path w="64" h="105">
                  <a:moveTo>
                    <a:pt x="1" y="32"/>
                  </a:moveTo>
                  <a:lnTo>
                    <a:pt x="11" y="8"/>
                  </a:lnTo>
                  <a:lnTo>
                    <a:pt x="32" y="0"/>
                  </a:lnTo>
                  <a:lnTo>
                    <a:pt x="63" y="69"/>
                  </a:lnTo>
                  <a:lnTo>
                    <a:pt x="25" y="104"/>
                  </a:lnTo>
                  <a:lnTo>
                    <a:pt x="0" y="74"/>
                  </a:lnTo>
                  <a:lnTo>
                    <a:pt x="1" y="32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58" name="Freeform 490"/>
            <p:cNvSpPr>
              <a:spLocks/>
            </p:cNvSpPr>
            <p:nvPr/>
          </p:nvSpPr>
          <p:spPr bwMode="auto">
            <a:xfrm>
              <a:off x="2440" y="2991"/>
              <a:ext cx="71" cy="109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70" y="0"/>
                </a:cxn>
                <a:cxn ang="0">
                  <a:pos x="57" y="74"/>
                </a:cxn>
                <a:cxn ang="0">
                  <a:pos x="28" y="108"/>
                </a:cxn>
                <a:cxn ang="0">
                  <a:pos x="0" y="33"/>
                </a:cxn>
              </a:cxnLst>
              <a:rect l="0" t="0" r="r" b="b"/>
              <a:pathLst>
                <a:path w="71" h="109">
                  <a:moveTo>
                    <a:pt x="0" y="33"/>
                  </a:moveTo>
                  <a:lnTo>
                    <a:pt x="70" y="0"/>
                  </a:lnTo>
                  <a:lnTo>
                    <a:pt x="57" y="74"/>
                  </a:lnTo>
                  <a:lnTo>
                    <a:pt x="28" y="108"/>
                  </a:lnTo>
                  <a:lnTo>
                    <a:pt x="0" y="33"/>
                  </a:lnTo>
                </a:path>
              </a:pathLst>
            </a:custGeom>
            <a:solidFill>
              <a:srgbClr val="9966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59" name="Freeform 491"/>
            <p:cNvSpPr>
              <a:spLocks/>
            </p:cNvSpPr>
            <p:nvPr/>
          </p:nvSpPr>
          <p:spPr bwMode="auto">
            <a:xfrm>
              <a:off x="2126" y="2420"/>
              <a:ext cx="301" cy="416"/>
            </a:xfrm>
            <a:custGeom>
              <a:avLst/>
              <a:gdLst/>
              <a:ahLst/>
              <a:cxnLst>
                <a:cxn ang="0">
                  <a:pos x="199" y="348"/>
                </a:cxn>
                <a:cxn ang="0">
                  <a:pos x="201" y="342"/>
                </a:cxn>
                <a:cxn ang="0">
                  <a:pos x="204" y="336"/>
                </a:cxn>
                <a:cxn ang="0">
                  <a:pos x="260" y="327"/>
                </a:cxn>
                <a:cxn ang="0">
                  <a:pos x="263" y="245"/>
                </a:cxn>
                <a:cxn ang="0">
                  <a:pos x="266" y="234"/>
                </a:cxn>
                <a:cxn ang="0">
                  <a:pos x="266" y="222"/>
                </a:cxn>
                <a:cxn ang="0">
                  <a:pos x="266" y="210"/>
                </a:cxn>
                <a:cxn ang="0">
                  <a:pos x="266" y="201"/>
                </a:cxn>
                <a:cxn ang="0">
                  <a:pos x="265" y="192"/>
                </a:cxn>
                <a:cxn ang="0">
                  <a:pos x="263" y="188"/>
                </a:cxn>
                <a:cxn ang="0">
                  <a:pos x="263" y="184"/>
                </a:cxn>
                <a:cxn ang="0">
                  <a:pos x="263" y="182"/>
                </a:cxn>
                <a:cxn ang="0">
                  <a:pos x="297" y="160"/>
                </a:cxn>
                <a:cxn ang="0">
                  <a:pos x="229" y="101"/>
                </a:cxn>
                <a:cxn ang="0">
                  <a:pos x="214" y="84"/>
                </a:cxn>
                <a:cxn ang="0">
                  <a:pos x="196" y="70"/>
                </a:cxn>
                <a:cxn ang="0">
                  <a:pos x="134" y="0"/>
                </a:cxn>
                <a:cxn ang="0">
                  <a:pos x="102" y="70"/>
                </a:cxn>
                <a:cxn ang="0">
                  <a:pos x="99" y="72"/>
                </a:cxn>
                <a:cxn ang="0">
                  <a:pos x="95" y="76"/>
                </a:cxn>
                <a:cxn ang="0">
                  <a:pos x="58" y="44"/>
                </a:cxn>
                <a:cxn ang="0">
                  <a:pos x="0" y="133"/>
                </a:cxn>
                <a:cxn ang="0">
                  <a:pos x="33" y="176"/>
                </a:cxn>
                <a:cxn ang="0">
                  <a:pos x="32" y="188"/>
                </a:cxn>
                <a:cxn ang="0">
                  <a:pos x="32" y="200"/>
                </a:cxn>
                <a:cxn ang="0">
                  <a:pos x="33" y="209"/>
                </a:cxn>
                <a:cxn ang="0">
                  <a:pos x="33" y="218"/>
                </a:cxn>
                <a:cxn ang="0">
                  <a:pos x="34" y="225"/>
                </a:cxn>
                <a:cxn ang="0">
                  <a:pos x="34" y="228"/>
                </a:cxn>
                <a:cxn ang="0">
                  <a:pos x="36" y="231"/>
                </a:cxn>
                <a:cxn ang="0">
                  <a:pos x="36" y="234"/>
                </a:cxn>
                <a:cxn ang="0">
                  <a:pos x="65" y="305"/>
                </a:cxn>
                <a:cxn ang="0">
                  <a:pos x="79" y="325"/>
                </a:cxn>
                <a:cxn ang="0">
                  <a:pos x="97" y="339"/>
                </a:cxn>
                <a:cxn ang="0">
                  <a:pos x="109" y="403"/>
                </a:cxn>
                <a:cxn ang="0">
                  <a:pos x="164" y="374"/>
                </a:cxn>
                <a:cxn ang="0">
                  <a:pos x="179" y="267"/>
                </a:cxn>
                <a:cxn ang="0">
                  <a:pos x="173" y="267"/>
                </a:cxn>
                <a:cxn ang="0">
                  <a:pos x="166" y="267"/>
                </a:cxn>
                <a:cxn ang="0">
                  <a:pos x="135" y="248"/>
                </a:cxn>
                <a:cxn ang="0">
                  <a:pos x="115" y="210"/>
                </a:cxn>
                <a:cxn ang="0">
                  <a:pos x="110" y="175"/>
                </a:cxn>
                <a:cxn ang="0">
                  <a:pos x="112" y="162"/>
                </a:cxn>
                <a:cxn ang="0">
                  <a:pos x="114" y="150"/>
                </a:cxn>
                <a:cxn ang="0">
                  <a:pos x="119" y="145"/>
                </a:cxn>
                <a:cxn ang="0">
                  <a:pos x="125" y="145"/>
                </a:cxn>
                <a:cxn ang="0">
                  <a:pos x="131" y="147"/>
                </a:cxn>
                <a:cxn ang="0">
                  <a:pos x="163" y="166"/>
                </a:cxn>
                <a:cxn ang="0">
                  <a:pos x="184" y="202"/>
                </a:cxn>
                <a:cxn ang="0">
                  <a:pos x="189" y="238"/>
                </a:cxn>
                <a:cxn ang="0">
                  <a:pos x="187" y="252"/>
                </a:cxn>
                <a:cxn ang="0">
                  <a:pos x="184" y="264"/>
                </a:cxn>
              </a:cxnLst>
              <a:rect l="0" t="0" r="r" b="b"/>
              <a:pathLst>
                <a:path w="301" h="416">
                  <a:moveTo>
                    <a:pt x="164" y="374"/>
                  </a:moveTo>
                  <a:lnTo>
                    <a:pt x="197" y="349"/>
                  </a:lnTo>
                  <a:lnTo>
                    <a:pt x="199" y="348"/>
                  </a:lnTo>
                  <a:lnTo>
                    <a:pt x="199" y="347"/>
                  </a:lnTo>
                  <a:lnTo>
                    <a:pt x="200" y="344"/>
                  </a:lnTo>
                  <a:lnTo>
                    <a:pt x="201" y="342"/>
                  </a:lnTo>
                  <a:lnTo>
                    <a:pt x="202" y="340"/>
                  </a:lnTo>
                  <a:lnTo>
                    <a:pt x="204" y="338"/>
                  </a:lnTo>
                  <a:lnTo>
                    <a:pt x="204" y="336"/>
                  </a:lnTo>
                  <a:lnTo>
                    <a:pt x="205" y="335"/>
                  </a:lnTo>
                  <a:lnTo>
                    <a:pt x="241" y="370"/>
                  </a:lnTo>
                  <a:lnTo>
                    <a:pt x="260" y="327"/>
                  </a:lnTo>
                  <a:lnTo>
                    <a:pt x="272" y="340"/>
                  </a:lnTo>
                  <a:lnTo>
                    <a:pt x="300" y="279"/>
                  </a:lnTo>
                  <a:lnTo>
                    <a:pt x="263" y="245"/>
                  </a:lnTo>
                  <a:lnTo>
                    <a:pt x="265" y="241"/>
                  </a:lnTo>
                  <a:lnTo>
                    <a:pt x="265" y="238"/>
                  </a:lnTo>
                  <a:lnTo>
                    <a:pt x="266" y="234"/>
                  </a:lnTo>
                  <a:lnTo>
                    <a:pt x="266" y="230"/>
                  </a:lnTo>
                  <a:lnTo>
                    <a:pt x="266" y="226"/>
                  </a:lnTo>
                  <a:lnTo>
                    <a:pt x="266" y="222"/>
                  </a:lnTo>
                  <a:lnTo>
                    <a:pt x="266" y="217"/>
                  </a:lnTo>
                  <a:lnTo>
                    <a:pt x="266" y="213"/>
                  </a:lnTo>
                  <a:lnTo>
                    <a:pt x="266" y="210"/>
                  </a:lnTo>
                  <a:lnTo>
                    <a:pt x="266" y="206"/>
                  </a:lnTo>
                  <a:lnTo>
                    <a:pt x="266" y="204"/>
                  </a:lnTo>
                  <a:lnTo>
                    <a:pt x="266" y="201"/>
                  </a:lnTo>
                  <a:lnTo>
                    <a:pt x="265" y="199"/>
                  </a:lnTo>
                  <a:lnTo>
                    <a:pt x="265" y="195"/>
                  </a:lnTo>
                  <a:lnTo>
                    <a:pt x="265" y="192"/>
                  </a:lnTo>
                  <a:lnTo>
                    <a:pt x="265" y="189"/>
                  </a:lnTo>
                  <a:lnTo>
                    <a:pt x="265" y="189"/>
                  </a:lnTo>
                  <a:lnTo>
                    <a:pt x="263" y="188"/>
                  </a:lnTo>
                  <a:lnTo>
                    <a:pt x="263" y="187"/>
                  </a:lnTo>
                  <a:lnTo>
                    <a:pt x="263" y="186"/>
                  </a:lnTo>
                  <a:lnTo>
                    <a:pt x="263" y="184"/>
                  </a:lnTo>
                  <a:lnTo>
                    <a:pt x="263" y="183"/>
                  </a:lnTo>
                  <a:lnTo>
                    <a:pt x="263" y="183"/>
                  </a:lnTo>
                  <a:lnTo>
                    <a:pt x="263" y="182"/>
                  </a:lnTo>
                  <a:lnTo>
                    <a:pt x="262" y="180"/>
                  </a:lnTo>
                  <a:lnTo>
                    <a:pt x="262" y="179"/>
                  </a:lnTo>
                  <a:lnTo>
                    <a:pt x="297" y="160"/>
                  </a:lnTo>
                  <a:lnTo>
                    <a:pt x="267" y="88"/>
                  </a:lnTo>
                  <a:lnTo>
                    <a:pt x="234" y="107"/>
                  </a:lnTo>
                  <a:lnTo>
                    <a:pt x="229" y="101"/>
                  </a:lnTo>
                  <a:lnTo>
                    <a:pt x="224" y="94"/>
                  </a:lnTo>
                  <a:lnTo>
                    <a:pt x="219" y="89"/>
                  </a:lnTo>
                  <a:lnTo>
                    <a:pt x="214" y="84"/>
                  </a:lnTo>
                  <a:lnTo>
                    <a:pt x="207" y="79"/>
                  </a:lnTo>
                  <a:lnTo>
                    <a:pt x="202" y="74"/>
                  </a:lnTo>
                  <a:lnTo>
                    <a:pt x="196" y="70"/>
                  </a:lnTo>
                  <a:lnTo>
                    <a:pt x="190" y="66"/>
                  </a:lnTo>
                  <a:lnTo>
                    <a:pt x="189" y="11"/>
                  </a:lnTo>
                  <a:lnTo>
                    <a:pt x="134" y="0"/>
                  </a:lnTo>
                  <a:lnTo>
                    <a:pt x="134" y="36"/>
                  </a:lnTo>
                  <a:lnTo>
                    <a:pt x="102" y="29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98" y="74"/>
                  </a:lnTo>
                  <a:lnTo>
                    <a:pt x="97" y="75"/>
                  </a:lnTo>
                  <a:lnTo>
                    <a:pt x="95" y="76"/>
                  </a:lnTo>
                  <a:lnTo>
                    <a:pt x="94" y="78"/>
                  </a:lnTo>
                  <a:lnTo>
                    <a:pt x="93" y="79"/>
                  </a:lnTo>
                  <a:lnTo>
                    <a:pt x="58" y="44"/>
                  </a:lnTo>
                  <a:lnTo>
                    <a:pt x="39" y="87"/>
                  </a:lnTo>
                  <a:lnTo>
                    <a:pt x="26" y="74"/>
                  </a:lnTo>
                  <a:lnTo>
                    <a:pt x="0" y="133"/>
                  </a:lnTo>
                  <a:lnTo>
                    <a:pt x="34" y="169"/>
                  </a:lnTo>
                  <a:lnTo>
                    <a:pt x="34" y="173"/>
                  </a:lnTo>
                  <a:lnTo>
                    <a:pt x="33" y="176"/>
                  </a:lnTo>
                  <a:lnTo>
                    <a:pt x="33" y="180"/>
                  </a:lnTo>
                  <a:lnTo>
                    <a:pt x="33" y="184"/>
                  </a:lnTo>
                  <a:lnTo>
                    <a:pt x="32" y="188"/>
                  </a:lnTo>
                  <a:lnTo>
                    <a:pt x="32" y="192"/>
                  </a:lnTo>
                  <a:lnTo>
                    <a:pt x="32" y="196"/>
                  </a:lnTo>
                  <a:lnTo>
                    <a:pt x="32" y="200"/>
                  </a:lnTo>
                  <a:lnTo>
                    <a:pt x="32" y="204"/>
                  </a:lnTo>
                  <a:lnTo>
                    <a:pt x="33" y="206"/>
                  </a:lnTo>
                  <a:lnTo>
                    <a:pt x="33" y="209"/>
                  </a:lnTo>
                  <a:lnTo>
                    <a:pt x="33" y="213"/>
                  </a:lnTo>
                  <a:lnTo>
                    <a:pt x="33" y="215"/>
                  </a:lnTo>
                  <a:lnTo>
                    <a:pt x="33" y="218"/>
                  </a:lnTo>
                  <a:lnTo>
                    <a:pt x="34" y="222"/>
                  </a:lnTo>
                  <a:lnTo>
                    <a:pt x="34" y="225"/>
                  </a:lnTo>
                  <a:lnTo>
                    <a:pt x="34" y="225"/>
                  </a:lnTo>
                  <a:lnTo>
                    <a:pt x="34" y="226"/>
                  </a:lnTo>
                  <a:lnTo>
                    <a:pt x="34" y="227"/>
                  </a:lnTo>
                  <a:lnTo>
                    <a:pt x="34" y="228"/>
                  </a:lnTo>
                  <a:lnTo>
                    <a:pt x="36" y="228"/>
                  </a:lnTo>
                  <a:lnTo>
                    <a:pt x="36" y="230"/>
                  </a:lnTo>
                  <a:lnTo>
                    <a:pt x="36" y="23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2" y="254"/>
                  </a:lnTo>
                  <a:lnTo>
                    <a:pt x="31" y="326"/>
                  </a:lnTo>
                  <a:lnTo>
                    <a:pt x="65" y="305"/>
                  </a:lnTo>
                  <a:lnTo>
                    <a:pt x="70" y="312"/>
                  </a:lnTo>
                  <a:lnTo>
                    <a:pt x="74" y="318"/>
                  </a:lnTo>
                  <a:lnTo>
                    <a:pt x="79" y="325"/>
                  </a:lnTo>
                  <a:lnTo>
                    <a:pt x="85" y="330"/>
                  </a:lnTo>
                  <a:lnTo>
                    <a:pt x="90" y="335"/>
                  </a:lnTo>
                  <a:lnTo>
                    <a:pt x="97" y="339"/>
                  </a:lnTo>
                  <a:lnTo>
                    <a:pt x="102" y="344"/>
                  </a:lnTo>
                  <a:lnTo>
                    <a:pt x="108" y="348"/>
                  </a:lnTo>
                  <a:lnTo>
                    <a:pt x="109" y="403"/>
                  </a:lnTo>
                  <a:lnTo>
                    <a:pt x="165" y="415"/>
                  </a:lnTo>
                  <a:lnTo>
                    <a:pt x="164" y="377"/>
                  </a:lnTo>
                  <a:lnTo>
                    <a:pt x="164" y="374"/>
                  </a:lnTo>
                  <a:lnTo>
                    <a:pt x="182" y="267"/>
                  </a:lnTo>
                  <a:lnTo>
                    <a:pt x="181" y="267"/>
                  </a:lnTo>
                  <a:lnTo>
                    <a:pt x="179" y="267"/>
                  </a:lnTo>
                  <a:lnTo>
                    <a:pt x="178" y="267"/>
                  </a:lnTo>
                  <a:lnTo>
                    <a:pt x="175" y="267"/>
                  </a:lnTo>
                  <a:lnTo>
                    <a:pt x="173" y="267"/>
                  </a:lnTo>
                  <a:lnTo>
                    <a:pt x="171" y="267"/>
                  </a:lnTo>
                  <a:lnTo>
                    <a:pt x="169" y="267"/>
                  </a:lnTo>
                  <a:lnTo>
                    <a:pt x="166" y="267"/>
                  </a:lnTo>
                  <a:lnTo>
                    <a:pt x="155" y="264"/>
                  </a:lnTo>
                  <a:lnTo>
                    <a:pt x="145" y="257"/>
                  </a:lnTo>
                  <a:lnTo>
                    <a:pt x="135" y="248"/>
                  </a:lnTo>
                  <a:lnTo>
                    <a:pt x="128" y="238"/>
                  </a:lnTo>
                  <a:lnTo>
                    <a:pt x="120" y="225"/>
                  </a:lnTo>
                  <a:lnTo>
                    <a:pt x="115" y="210"/>
                  </a:lnTo>
                  <a:lnTo>
                    <a:pt x="112" y="196"/>
                  </a:lnTo>
                  <a:lnTo>
                    <a:pt x="110" y="180"/>
                  </a:lnTo>
                  <a:lnTo>
                    <a:pt x="110" y="175"/>
                  </a:lnTo>
                  <a:lnTo>
                    <a:pt x="110" y="171"/>
                  </a:lnTo>
                  <a:lnTo>
                    <a:pt x="110" y="166"/>
                  </a:lnTo>
                  <a:lnTo>
                    <a:pt x="112" y="162"/>
                  </a:lnTo>
                  <a:lnTo>
                    <a:pt x="112" y="158"/>
                  </a:lnTo>
                  <a:lnTo>
                    <a:pt x="113" y="154"/>
                  </a:lnTo>
                  <a:lnTo>
                    <a:pt x="114" y="150"/>
                  </a:lnTo>
                  <a:lnTo>
                    <a:pt x="115" y="147"/>
                  </a:lnTo>
                  <a:lnTo>
                    <a:pt x="118" y="145"/>
                  </a:lnTo>
                  <a:lnTo>
                    <a:pt x="119" y="145"/>
                  </a:lnTo>
                  <a:lnTo>
                    <a:pt x="121" y="145"/>
                  </a:lnTo>
                  <a:lnTo>
                    <a:pt x="124" y="145"/>
                  </a:lnTo>
                  <a:lnTo>
                    <a:pt x="125" y="145"/>
                  </a:lnTo>
                  <a:lnTo>
                    <a:pt x="128" y="145"/>
                  </a:lnTo>
                  <a:lnTo>
                    <a:pt x="129" y="145"/>
                  </a:lnTo>
                  <a:lnTo>
                    <a:pt x="131" y="147"/>
                  </a:lnTo>
                  <a:lnTo>
                    <a:pt x="143" y="150"/>
                  </a:lnTo>
                  <a:lnTo>
                    <a:pt x="153" y="157"/>
                  </a:lnTo>
                  <a:lnTo>
                    <a:pt x="163" y="166"/>
                  </a:lnTo>
                  <a:lnTo>
                    <a:pt x="171" y="176"/>
                  </a:lnTo>
                  <a:lnTo>
                    <a:pt x="178" y="189"/>
                  </a:lnTo>
                  <a:lnTo>
                    <a:pt x="184" y="202"/>
                  </a:lnTo>
                  <a:lnTo>
                    <a:pt x="187" y="218"/>
                  </a:lnTo>
                  <a:lnTo>
                    <a:pt x="189" y="234"/>
                  </a:lnTo>
                  <a:lnTo>
                    <a:pt x="189" y="238"/>
                  </a:lnTo>
                  <a:lnTo>
                    <a:pt x="189" y="243"/>
                  </a:lnTo>
                  <a:lnTo>
                    <a:pt x="187" y="247"/>
                  </a:lnTo>
                  <a:lnTo>
                    <a:pt x="187" y="252"/>
                  </a:lnTo>
                  <a:lnTo>
                    <a:pt x="186" y="256"/>
                  </a:lnTo>
                  <a:lnTo>
                    <a:pt x="185" y="260"/>
                  </a:lnTo>
                  <a:lnTo>
                    <a:pt x="184" y="264"/>
                  </a:lnTo>
                  <a:lnTo>
                    <a:pt x="182" y="267"/>
                  </a:lnTo>
                  <a:lnTo>
                    <a:pt x="164" y="374"/>
                  </a:lnTo>
                </a:path>
              </a:pathLst>
            </a:custGeom>
            <a:solidFill>
              <a:srgbClr val="FFCC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60" name="Freeform 492"/>
            <p:cNvSpPr>
              <a:spLocks/>
            </p:cNvSpPr>
            <p:nvPr/>
          </p:nvSpPr>
          <p:spPr bwMode="auto">
            <a:xfrm>
              <a:off x="2228" y="2418"/>
              <a:ext cx="87" cy="47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29" y="0"/>
                </a:cxn>
                <a:cxn ang="0">
                  <a:pos x="86" y="11"/>
                </a:cxn>
                <a:cxn ang="0">
                  <a:pos x="56" y="46"/>
                </a:cxn>
                <a:cxn ang="0">
                  <a:pos x="0" y="34"/>
                </a:cxn>
              </a:cxnLst>
              <a:rect l="0" t="0" r="r" b="b"/>
              <a:pathLst>
                <a:path w="87" h="47">
                  <a:moveTo>
                    <a:pt x="0" y="34"/>
                  </a:moveTo>
                  <a:lnTo>
                    <a:pt x="29" y="0"/>
                  </a:lnTo>
                  <a:lnTo>
                    <a:pt x="86" y="11"/>
                  </a:lnTo>
                  <a:lnTo>
                    <a:pt x="56" y="46"/>
                  </a:lnTo>
                  <a:lnTo>
                    <a:pt x="0" y="34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61" name="Freeform 493"/>
            <p:cNvSpPr>
              <a:spLocks/>
            </p:cNvSpPr>
            <p:nvPr/>
          </p:nvSpPr>
          <p:spPr bwMode="auto">
            <a:xfrm>
              <a:off x="2257" y="2427"/>
              <a:ext cx="58" cy="90"/>
            </a:xfrm>
            <a:custGeom>
              <a:avLst/>
              <a:gdLst/>
              <a:ahLst/>
              <a:cxnLst>
                <a:cxn ang="0">
                  <a:pos x="28" y="34"/>
                </a:cxn>
                <a:cxn ang="0">
                  <a:pos x="57" y="0"/>
                </a:cxn>
                <a:cxn ang="0">
                  <a:pos x="57" y="54"/>
                </a:cxn>
                <a:cxn ang="0">
                  <a:pos x="28" y="89"/>
                </a:cxn>
                <a:cxn ang="0">
                  <a:pos x="0" y="54"/>
                </a:cxn>
                <a:cxn ang="0">
                  <a:pos x="28" y="34"/>
                </a:cxn>
              </a:cxnLst>
              <a:rect l="0" t="0" r="r" b="b"/>
              <a:pathLst>
                <a:path w="58" h="90">
                  <a:moveTo>
                    <a:pt x="28" y="34"/>
                  </a:moveTo>
                  <a:lnTo>
                    <a:pt x="57" y="0"/>
                  </a:lnTo>
                  <a:lnTo>
                    <a:pt x="57" y="54"/>
                  </a:lnTo>
                  <a:lnTo>
                    <a:pt x="28" y="89"/>
                  </a:lnTo>
                  <a:lnTo>
                    <a:pt x="0" y="54"/>
                  </a:lnTo>
                  <a:lnTo>
                    <a:pt x="28" y="34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62" name="Freeform 494"/>
            <p:cNvSpPr>
              <a:spLocks/>
            </p:cNvSpPr>
            <p:nvPr/>
          </p:nvSpPr>
          <p:spPr bwMode="auto">
            <a:xfrm>
              <a:off x="2327" y="2505"/>
              <a:ext cx="64" cy="56"/>
            </a:xfrm>
            <a:custGeom>
              <a:avLst/>
              <a:gdLst/>
              <a:ahLst/>
              <a:cxnLst>
                <a:cxn ang="0">
                  <a:pos x="60" y="55"/>
                </a:cxn>
                <a:cxn ang="0">
                  <a:pos x="63" y="0"/>
                </a:cxn>
                <a:cxn ang="0">
                  <a:pos x="27" y="19"/>
                </a:cxn>
                <a:cxn ang="0">
                  <a:pos x="0" y="52"/>
                </a:cxn>
                <a:cxn ang="0">
                  <a:pos x="60" y="55"/>
                </a:cxn>
              </a:cxnLst>
              <a:rect l="0" t="0" r="r" b="b"/>
              <a:pathLst>
                <a:path w="64" h="56">
                  <a:moveTo>
                    <a:pt x="60" y="55"/>
                  </a:moveTo>
                  <a:lnTo>
                    <a:pt x="63" y="0"/>
                  </a:lnTo>
                  <a:lnTo>
                    <a:pt x="27" y="19"/>
                  </a:lnTo>
                  <a:lnTo>
                    <a:pt x="0" y="52"/>
                  </a:lnTo>
                  <a:lnTo>
                    <a:pt x="60" y="55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63" name="Freeform 495"/>
            <p:cNvSpPr>
              <a:spLocks/>
            </p:cNvSpPr>
            <p:nvPr/>
          </p:nvSpPr>
          <p:spPr bwMode="auto">
            <a:xfrm>
              <a:off x="2154" y="2461"/>
              <a:ext cx="64" cy="77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28" y="0"/>
                </a:cxn>
                <a:cxn ang="0">
                  <a:pos x="63" y="35"/>
                </a:cxn>
                <a:cxn ang="0">
                  <a:pos x="34" y="69"/>
                </a:cxn>
                <a:cxn ang="0">
                  <a:pos x="7" y="76"/>
                </a:cxn>
                <a:cxn ang="0">
                  <a:pos x="0" y="35"/>
                </a:cxn>
              </a:cxnLst>
              <a:rect l="0" t="0" r="r" b="b"/>
              <a:pathLst>
                <a:path w="64" h="77">
                  <a:moveTo>
                    <a:pt x="0" y="35"/>
                  </a:moveTo>
                  <a:lnTo>
                    <a:pt x="28" y="0"/>
                  </a:lnTo>
                  <a:lnTo>
                    <a:pt x="63" y="35"/>
                  </a:lnTo>
                  <a:lnTo>
                    <a:pt x="34" y="69"/>
                  </a:lnTo>
                  <a:lnTo>
                    <a:pt x="7" y="76"/>
                  </a:lnTo>
                  <a:lnTo>
                    <a:pt x="0" y="35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64" name="Freeform 496"/>
            <p:cNvSpPr>
              <a:spLocks/>
            </p:cNvSpPr>
            <p:nvPr/>
          </p:nvSpPr>
          <p:spPr bwMode="auto">
            <a:xfrm>
              <a:off x="2343" y="2505"/>
              <a:ext cx="81" cy="104"/>
            </a:xfrm>
            <a:custGeom>
              <a:avLst/>
              <a:gdLst/>
              <a:ahLst/>
              <a:cxnLst>
                <a:cxn ang="0">
                  <a:pos x="20" y="36"/>
                </a:cxn>
                <a:cxn ang="0">
                  <a:pos x="49" y="0"/>
                </a:cxn>
                <a:cxn ang="0">
                  <a:pos x="80" y="70"/>
                </a:cxn>
                <a:cxn ang="0">
                  <a:pos x="48" y="103"/>
                </a:cxn>
                <a:cxn ang="0">
                  <a:pos x="0" y="76"/>
                </a:cxn>
                <a:cxn ang="0">
                  <a:pos x="20" y="36"/>
                </a:cxn>
              </a:cxnLst>
              <a:rect l="0" t="0" r="r" b="b"/>
              <a:pathLst>
                <a:path w="81" h="104">
                  <a:moveTo>
                    <a:pt x="20" y="36"/>
                  </a:moveTo>
                  <a:lnTo>
                    <a:pt x="49" y="0"/>
                  </a:lnTo>
                  <a:lnTo>
                    <a:pt x="80" y="70"/>
                  </a:lnTo>
                  <a:lnTo>
                    <a:pt x="48" y="103"/>
                  </a:lnTo>
                  <a:lnTo>
                    <a:pt x="0" y="76"/>
                  </a:lnTo>
                  <a:lnTo>
                    <a:pt x="20" y="36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65" name="Freeform 497"/>
            <p:cNvSpPr>
              <a:spLocks/>
            </p:cNvSpPr>
            <p:nvPr/>
          </p:nvSpPr>
          <p:spPr bwMode="auto">
            <a:xfrm>
              <a:off x="2362" y="2699"/>
              <a:ext cx="65" cy="95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64" y="0"/>
                </a:cxn>
                <a:cxn ang="0">
                  <a:pos x="33" y="60"/>
                </a:cxn>
                <a:cxn ang="0">
                  <a:pos x="5" y="94"/>
                </a:cxn>
                <a:cxn ang="0">
                  <a:pos x="0" y="27"/>
                </a:cxn>
              </a:cxnLst>
              <a:rect l="0" t="0" r="r" b="b"/>
              <a:pathLst>
                <a:path w="65" h="95">
                  <a:moveTo>
                    <a:pt x="0" y="27"/>
                  </a:moveTo>
                  <a:lnTo>
                    <a:pt x="64" y="0"/>
                  </a:lnTo>
                  <a:lnTo>
                    <a:pt x="33" y="60"/>
                  </a:lnTo>
                  <a:lnTo>
                    <a:pt x="5" y="94"/>
                  </a:lnTo>
                  <a:lnTo>
                    <a:pt x="0" y="27"/>
                  </a:lnTo>
                </a:path>
              </a:pathLst>
            </a:custGeom>
            <a:solidFill>
              <a:srgbClr val="9966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66" name="Freeform 498"/>
            <p:cNvSpPr>
              <a:spLocks/>
            </p:cNvSpPr>
            <p:nvPr/>
          </p:nvSpPr>
          <p:spPr bwMode="auto">
            <a:xfrm>
              <a:off x="2358" y="2666"/>
              <a:ext cx="64" cy="69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29" y="0"/>
                </a:cxn>
                <a:cxn ang="0">
                  <a:pos x="63" y="32"/>
                </a:cxn>
                <a:cxn ang="0">
                  <a:pos x="35" y="68"/>
                </a:cxn>
                <a:cxn ang="0">
                  <a:pos x="0" y="32"/>
                </a:cxn>
              </a:cxnLst>
              <a:rect l="0" t="0" r="r" b="b"/>
              <a:pathLst>
                <a:path w="64" h="69">
                  <a:moveTo>
                    <a:pt x="0" y="32"/>
                  </a:moveTo>
                  <a:lnTo>
                    <a:pt x="29" y="0"/>
                  </a:lnTo>
                  <a:lnTo>
                    <a:pt x="63" y="32"/>
                  </a:lnTo>
                  <a:lnTo>
                    <a:pt x="35" y="68"/>
                  </a:lnTo>
                  <a:lnTo>
                    <a:pt x="0" y="32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67" name="Freeform 499"/>
            <p:cNvSpPr>
              <a:spLocks/>
            </p:cNvSpPr>
            <p:nvPr/>
          </p:nvSpPr>
          <p:spPr bwMode="auto">
            <a:xfrm>
              <a:off x="2282" y="2733"/>
              <a:ext cx="57" cy="108"/>
            </a:xfrm>
            <a:custGeom>
              <a:avLst/>
              <a:gdLst/>
              <a:ahLst/>
              <a:cxnLst>
                <a:cxn ang="0">
                  <a:pos x="4" y="34"/>
                </a:cxn>
                <a:cxn ang="0">
                  <a:pos x="44" y="0"/>
                </a:cxn>
                <a:cxn ang="0">
                  <a:pos x="56" y="89"/>
                </a:cxn>
                <a:cxn ang="0">
                  <a:pos x="0" y="107"/>
                </a:cxn>
                <a:cxn ang="0">
                  <a:pos x="4" y="34"/>
                </a:cxn>
              </a:cxnLst>
              <a:rect l="0" t="0" r="r" b="b"/>
              <a:pathLst>
                <a:path w="57" h="108">
                  <a:moveTo>
                    <a:pt x="4" y="34"/>
                  </a:moveTo>
                  <a:lnTo>
                    <a:pt x="44" y="0"/>
                  </a:lnTo>
                  <a:lnTo>
                    <a:pt x="56" y="89"/>
                  </a:lnTo>
                  <a:lnTo>
                    <a:pt x="0" y="107"/>
                  </a:lnTo>
                  <a:lnTo>
                    <a:pt x="4" y="34"/>
                  </a:lnTo>
                </a:path>
              </a:pathLst>
            </a:custGeom>
            <a:solidFill>
              <a:srgbClr val="996633"/>
            </a:solidFill>
            <a:ln w="9525" cap="rnd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68" name="Freeform 500"/>
            <p:cNvSpPr>
              <a:spLocks/>
            </p:cNvSpPr>
            <p:nvPr/>
          </p:nvSpPr>
          <p:spPr bwMode="auto">
            <a:xfrm>
              <a:off x="2123" y="2452"/>
              <a:ext cx="269" cy="385"/>
            </a:xfrm>
            <a:custGeom>
              <a:avLst/>
              <a:gdLst/>
              <a:ahLst/>
              <a:cxnLst>
                <a:cxn ang="0">
                  <a:pos x="79" y="166"/>
                </a:cxn>
                <a:cxn ang="0">
                  <a:pos x="87" y="140"/>
                </a:cxn>
                <a:cxn ang="0">
                  <a:pos x="102" y="123"/>
                </a:cxn>
                <a:cxn ang="0">
                  <a:pos x="122" y="115"/>
                </a:cxn>
                <a:cxn ang="0">
                  <a:pos x="144" y="120"/>
                </a:cxn>
                <a:cxn ang="0">
                  <a:pos x="164" y="136"/>
                </a:cxn>
                <a:cxn ang="0">
                  <a:pos x="179" y="159"/>
                </a:cxn>
                <a:cxn ang="0">
                  <a:pos x="188" y="188"/>
                </a:cxn>
                <a:cxn ang="0">
                  <a:pos x="189" y="217"/>
                </a:cxn>
                <a:cxn ang="0">
                  <a:pos x="180" y="243"/>
                </a:cxn>
                <a:cxn ang="0">
                  <a:pos x="167" y="260"/>
                </a:cxn>
                <a:cxn ang="0">
                  <a:pos x="147" y="268"/>
                </a:cxn>
                <a:cxn ang="0">
                  <a:pos x="124" y="263"/>
                </a:cxn>
                <a:cxn ang="0">
                  <a:pos x="104" y="247"/>
                </a:cxn>
                <a:cxn ang="0">
                  <a:pos x="89" y="224"/>
                </a:cxn>
                <a:cxn ang="0">
                  <a:pos x="81" y="195"/>
                </a:cxn>
                <a:cxn ang="0">
                  <a:pos x="37" y="204"/>
                </a:cxn>
                <a:cxn ang="0">
                  <a:pos x="32" y="295"/>
                </a:cxn>
                <a:cxn ang="0">
                  <a:pos x="71" y="282"/>
                </a:cxn>
                <a:cxn ang="0">
                  <a:pos x="81" y="294"/>
                </a:cxn>
                <a:cxn ang="0">
                  <a:pos x="92" y="304"/>
                </a:cxn>
                <a:cxn ang="0">
                  <a:pos x="103" y="313"/>
                </a:cxn>
                <a:cxn ang="0">
                  <a:pos x="110" y="372"/>
                </a:cxn>
                <a:cxn ang="0">
                  <a:pos x="165" y="329"/>
                </a:cxn>
                <a:cxn ang="0">
                  <a:pos x="177" y="325"/>
                </a:cxn>
                <a:cxn ang="0">
                  <a:pos x="186" y="320"/>
                </a:cxn>
                <a:cxn ang="0">
                  <a:pos x="196" y="313"/>
                </a:cxn>
                <a:cxn ang="0">
                  <a:pos x="206" y="304"/>
                </a:cxn>
                <a:cxn ang="0">
                  <a:pos x="268" y="280"/>
                </a:cxn>
                <a:cxn ang="0">
                  <a:pos x="233" y="241"/>
                </a:cxn>
                <a:cxn ang="0">
                  <a:pos x="234" y="233"/>
                </a:cxn>
                <a:cxn ang="0">
                  <a:pos x="235" y="225"/>
                </a:cxn>
                <a:cxn ang="0">
                  <a:pos x="235" y="216"/>
                </a:cxn>
                <a:cxn ang="0">
                  <a:pos x="235" y="208"/>
                </a:cxn>
                <a:cxn ang="0">
                  <a:pos x="234" y="199"/>
                </a:cxn>
                <a:cxn ang="0">
                  <a:pos x="234" y="192"/>
                </a:cxn>
                <a:cxn ang="0">
                  <a:pos x="233" y="184"/>
                </a:cxn>
                <a:cxn ang="0">
                  <a:pos x="265" y="159"/>
                </a:cxn>
                <a:cxn ang="0">
                  <a:pos x="201" y="107"/>
                </a:cxn>
                <a:cxn ang="0">
                  <a:pos x="193" y="94"/>
                </a:cxn>
                <a:cxn ang="0">
                  <a:pos x="181" y="84"/>
                </a:cxn>
                <a:cxn ang="0">
                  <a:pos x="170" y="73"/>
                </a:cxn>
                <a:cxn ang="0">
                  <a:pos x="159" y="66"/>
                </a:cxn>
                <a:cxn ang="0">
                  <a:pos x="102" y="0"/>
                </a:cxn>
                <a:cxn ang="0">
                  <a:pos x="97" y="55"/>
                </a:cxn>
                <a:cxn ang="0">
                  <a:pos x="86" y="59"/>
                </a:cxn>
                <a:cxn ang="0">
                  <a:pos x="76" y="66"/>
                </a:cxn>
                <a:cxn ang="0">
                  <a:pos x="67" y="73"/>
                </a:cxn>
                <a:cxn ang="0">
                  <a:pos x="27" y="44"/>
                </a:cxn>
                <a:cxn ang="0">
                  <a:pos x="36" y="138"/>
                </a:cxn>
                <a:cxn ang="0">
                  <a:pos x="34" y="146"/>
                </a:cxn>
                <a:cxn ang="0">
                  <a:pos x="33" y="154"/>
                </a:cxn>
                <a:cxn ang="0">
                  <a:pos x="33" y="162"/>
                </a:cxn>
                <a:cxn ang="0">
                  <a:pos x="33" y="171"/>
                </a:cxn>
                <a:cxn ang="0">
                  <a:pos x="33" y="179"/>
                </a:cxn>
                <a:cxn ang="0">
                  <a:pos x="34" y="188"/>
                </a:cxn>
                <a:cxn ang="0">
                  <a:pos x="36" y="195"/>
                </a:cxn>
                <a:cxn ang="0">
                  <a:pos x="37" y="204"/>
                </a:cxn>
              </a:cxnLst>
              <a:rect l="0" t="0" r="r" b="b"/>
              <a:pathLst>
                <a:path w="269" h="385">
                  <a:moveTo>
                    <a:pt x="78" y="180"/>
                  </a:moveTo>
                  <a:lnTo>
                    <a:pt x="79" y="166"/>
                  </a:lnTo>
                  <a:lnTo>
                    <a:pt x="82" y="151"/>
                  </a:lnTo>
                  <a:lnTo>
                    <a:pt x="87" y="140"/>
                  </a:lnTo>
                  <a:lnTo>
                    <a:pt x="93" y="131"/>
                  </a:lnTo>
                  <a:lnTo>
                    <a:pt x="102" y="123"/>
                  </a:lnTo>
                  <a:lnTo>
                    <a:pt x="110" y="118"/>
                  </a:lnTo>
                  <a:lnTo>
                    <a:pt x="122" y="115"/>
                  </a:lnTo>
                  <a:lnTo>
                    <a:pt x="133" y="116"/>
                  </a:lnTo>
                  <a:lnTo>
                    <a:pt x="144" y="120"/>
                  </a:lnTo>
                  <a:lnTo>
                    <a:pt x="154" y="127"/>
                  </a:lnTo>
                  <a:lnTo>
                    <a:pt x="164" y="136"/>
                  </a:lnTo>
                  <a:lnTo>
                    <a:pt x="172" y="146"/>
                  </a:lnTo>
                  <a:lnTo>
                    <a:pt x="179" y="159"/>
                  </a:lnTo>
                  <a:lnTo>
                    <a:pt x="184" y="173"/>
                  </a:lnTo>
                  <a:lnTo>
                    <a:pt x="188" y="188"/>
                  </a:lnTo>
                  <a:lnTo>
                    <a:pt x="189" y="203"/>
                  </a:lnTo>
                  <a:lnTo>
                    <a:pt x="189" y="217"/>
                  </a:lnTo>
                  <a:lnTo>
                    <a:pt x="185" y="232"/>
                  </a:lnTo>
                  <a:lnTo>
                    <a:pt x="180" y="243"/>
                  </a:lnTo>
                  <a:lnTo>
                    <a:pt x="174" y="252"/>
                  </a:lnTo>
                  <a:lnTo>
                    <a:pt x="167" y="260"/>
                  </a:lnTo>
                  <a:lnTo>
                    <a:pt x="157" y="265"/>
                  </a:lnTo>
                  <a:lnTo>
                    <a:pt x="147" y="268"/>
                  </a:lnTo>
                  <a:lnTo>
                    <a:pt x="135" y="267"/>
                  </a:lnTo>
                  <a:lnTo>
                    <a:pt x="124" y="263"/>
                  </a:lnTo>
                  <a:lnTo>
                    <a:pt x="114" y="256"/>
                  </a:lnTo>
                  <a:lnTo>
                    <a:pt x="104" y="247"/>
                  </a:lnTo>
                  <a:lnTo>
                    <a:pt x="95" y="237"/>
                  </a:lnTo>
                  <a:lnTo>
                    <a:pt x="89" y="224"/>
                  </a:lnTo>
                  <a:lnTo>
                    <a:pt x="83" y="210"/>
                  </a:lnTo>
                  <a:lnTo>
                    <a:pt x="81" y="195"/>
                  </a:lnTo>
                  <a:lnTo>
                    <a:pt x="78" y="180"/>
                  </a:lnTo>
                  <a:lnTo>
                    <a:pt x="37" y="204"/>
                  </a:lnTo>
                  <a:lnTo>
                    <a:pt x="2" y="224"/>
                  </a:lnTo>
                  <a:lnTo>
                    <a:pt x="32" y="295"/>
                  </a:lnTo>
                  <a:lnTo>
                    <a:pt x="66" y="276"/>
                  </a:lnTo>
                  <a:lnTo>
                    <a:pt x="71" y="282"/>
                  </a:lnTo>
                  <a:lnTo>
                    <a:pt x="76" y="288"/>
                  </a:lnTo>
                  <a:lnTo>
                    <a:pt x="81" y="294"/>
                  </a:lnTo>
                  <a:lnTo>
                    <a:pt x="86" y="299"/>
                  </a:lnTo>
                  <a:lnTo>
                    <a:pt x="92" y="304"/>
                  </a:lnTo>
                  <a:lnTo>
                    <a:pt x="97" y="310"/>
                  </a:lnTo>
                  <a:lnTo>
                    <a:pt x="103" y="313"/>
                  </a:lnTo>
                  <a:lnTo>
                    <a:pt x="109" y="317"/>
                  </a:lnTo>
                  <a:lnTo>
                    <a:pt x="110" y="372"/>
                  </a:lnTo>
                  <a:lnTo>
                    <a:pt x="167" y="384"/>
                  </a:lnTo>
                  <a:lnTo>
                    <a:pt x="165" y="329"/>
                  </a:lnTo>
                  <a:lnTo>
                    <a:pt x="170" y="328"/>
                  </a:lnTo>
                  <a:lnTo>
                    <a:pt x="177" y="325"/>
                  </a:lnTo>
                  <a:lnTo>
                    <a:pt x="181" y="324"/>
                  </a:lnTo>
                  <a:lnTo>
                    <a:pt x="186" y="320"/>
                  </a:lnTo>
                  <a:lnTo>
                    <a:pt x="193" y="317"/>
                  </a:lnTo>
                  <a:lnTo>
                    <a:pt x="196" y="313"/>
                  </a:lnTo>
                  <a:lnTo>
                    <a:pt x="201" y="310"/>
                  </a:lnTo>
                  <a:lnTo>
                    <a:pt x="206" y="304"/>
                  </a:lnTo>
                  <a:lnTo>
                    <a:pt x="241" y="339"/>
                  </a:lnTo>
                  <a:lnTo>
                    <a:pt x="268" y="280"/>
                  </a:lnTo>
                  <a:lnTo>
                    <a:pt x="233" y="245"/>
                  </a:lnTo>
                  <a:lnTo>
                    <a:pt x="233" y="241"/>
                  </a:lnTo>
                  <a:lnTo>
                    <a:pt x="234" y="237"/>
                  </a:lnTo>
                  <a:lnTo>
                    <a:pt x="234" y="233"/>
                  </a:lnTo>
                  <a:lnTo>
                    <a:pt x="235" y="229"/>
                  </a:lnTo>
                  <a:lnTo>
                    <a:pt x="235" y="225"/>
                  </a:lnTo>
                  <a:lnTo>
                    <a:pt x="235" y="221"/>
                  </a:lnTo>
                  <a:lnTo>
                    <a:pt x="235" y="216"/>
                  </a:lnTo>
                  <a:lnTo>
                    <a:pt x="235" y="212"/>
                  </a:lnTo>
                  <a:lnTo>
                    <a:pt x="235" y="208"/>
                  </a:lnTo>
                  <a:lnTo>
                    <a:pt x="235" y="204"/>
                  </a:lnTo>
                  <a:lnTo>
                    <a:pt x="234" y="199"/>
                  </a:lnTo>
                  <a:lnTo>
                    <a:pt x="234" y="195"/>
                  </a:lnTo>
                  <a:lnTo>
                    <a:pt x="234" y="192"/>
                  </a:lnTo>
                  <a:lnTo>
                    <a:pt x="233" y="188"/>
                  </a:lnTo>
                  <a:lnTo>
                    <a:pt x="233" y="184"/>
                  </a:lnTo>
                  <a:lnTo>
                    <a:pt x="231" y="179"/>
                  </a:lnTo>
                  <a:lnTo>
                    <a:pt x="265" y="159"/>
                  </a:lnTo>
                  <a:lnTo>
                    <a:pt x="236" y="88"/>
                  </a:lnTo>
                  <a:lnTo>
                    <a:pt x="201" y="107"/>
                  </a:lnTo>
                  <a:lnTo>
                    <a:pt x="198" y="101"/>
                  </a:lnTo>
                  <a:lnTo>
                    <a:pt x="193" y="94"/>
                  </a:lnTo>
                  <a:lnTo>
                    <a:pt x="188" y="89"/>
                  </a:lnTo>
                  <a:lnTo>
                    <a:pt x="181" y="84"/>
                  </a:lnTo>
                  <a:lnTo>
                    <a:pt x="177" y="79"/>
                  </a:lnTo>
                  <a:lnTo>
                    <a:pt x="170" y="73"/>
                  </a:lnTo>
                  <a:lnTo>
                    <a:pt x="165" y="70"/>
                  </a:lnTo>
                  <a:lnTo>
                    <a:pt x="159" y="66"/>
                  </a:lnTo>
                  <a:lnTo>
                    <a:pt x="158" y="11"/>
                  </a:lnTo>
                  <a:lnTo>
                    <a:pt x="102" y="0"/>
                  </a:lnTo>
                  <a:lnTo>
                    <a:pt x="103" y="54"/>
                  </a:lnTo>
                  <a:lnTo>
                    <a:pt x="97" y="55"/>
                  </a:lnTo>
                  <a:lnTo>
                    <a:pt x="92" y="58"/>
                  </a:lnTo>
                  <a:lnTo>
                    <a:pt x="86" y="59"/>
                  </a:lnTo>
                  <a:lnTo>
                    <a:pt x="81" y="63"/>
                  </a:lnTo>
                  <a:lnTo>
                    <a:pt x="76" y="66"/>
                  </a:lnTo>
                  <a:lnTo>
                    <a:pt x="71" y="70"/>
                  </a:lnTo>
                  <a:lnTo>
                    <a:pt x="67" y="73"/>
                  </a:lnTo>
                  <a:lnTo>
                    <a:pt x="62" y="79"/>
                  </a:lnTo>
                  <a:lnTo>
                    <a:pt x="27" y="44"/>
                  </a:lnTo>
                  <a:lnTo>
                    <a:pt x="0" y="103"/>
                  </a:lnTo>
                  <a:lnTo>
                    <a:pt x="36" y="138"/>
                  </a:lnTo>
                  <a:lnTo>
                    <a:pt x="34" y="142"/>
                  </a:lnTo>
                  <a:lnTo>
                    <a:pt x="34" y="146"/>
                  </a:lnTo>
                  <a:lnTo>
                    <a:pt x="34" y="150"/>
                  </a:lnTo>
                  <a:lnTo>
                    <a:pt x="33" y="154"/>
                  </a:lnTo>
                  <a:lnTo>
                    <a:pt x="33" y="158"/>
                  </a:lnTo>
                  <a:lnTo>
                    <a:pt x="33" y="162"/>
                  </a:lnTo>
                  <a:lnTo>
                    <a:pt x="33" y="167"/>
                  </a:lnTo>
                  <a:lnTo>
                    <a:pt x="33" y="171"/>
                  </a:lnTo>
                  <a:lnTo>
                    <a:pt x="33" y="175"/>
                  </a:lnTo>
                  <a:lnTo>
                    <a:pt x="33" y="179"/>
                  </a:lnTo>
                  <a:lnTo>
                    <a:pt x="34" y="184"/>
                  </a:lnTo>
                  <a:lnTo>
                    <a:pt x="34" y="188"/>
                  </a:lnTo>
                  <a:lnTo>
                    <a:pt x="34" y="192"/>
                  </a:lnTo>
                  <a:lnTo>
                    <a:pt x="36" y="195"/>
                  </a:lnTo>
                  <a:lnTo>
                    <a:pt x="36" y="199"/>
                  </a:lnTo>
                  <a:lnTo>
                    <a:pt x="37" y="204"/>
                  </a:lnTo>
                  <a:lnTo>
                    <a:pt x="78" y="180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69" name="Freeform 501"/>
            <p:cNvSpPr>
              <a:spLocks/>
            </p:cNvSpPr>
            <p:nvPr/>
          </p:nvSpPr>
          <p:spPr bwMode="auto">
            <a:xfrm>
              <a:off x="2406" y="2718"/>
              <a:ext cx="56" cy="67"/>
            </a:xfrm>
            <a:custGeom>
              <a:avLst/>
              <a:gdLst/>
              <a:ahLst/>
              <a:cxnLst>
                <a:cxn ang="0">
                  <a:pos x="55" y="66"/>
                </a:cxn>
                <a:cxn ang="0">
                  <a:pos x="55" y="11"/>
                </a:cxn>
                <a:cxn ang="0">
                  <a:pos x="0" y="0"/>
                </a:cxn>
                <a:cxn ang="0">
                  <a:pos x="1" y="55"/>
                </a:cxn>
                <a:cxn ang="0">
                  <a:pos x="55" y="66"/>
                </a:cxn>
              </a:cxnLst>
              <a:rect l="0" t="0" r="r" b="b"/>
              <a:pathLst>
                <a:path w="56" h="67">
                  <a:moveTo>
                    <a:pt x="55" y="66"/>
                  </a:moveTo>
                  <a:lnTo>
                    <a:pt x="55" y="11"/>
                  </a:lnTo>
                  <a:lnTo>
                    <a:pt x="0" y="0"/>
                  </a:lnTo>
                  <a:lnTo>
                    <a:pt x="1" y="55"/>
                  </a:lnTo>
                  <a:lnTo>
                    <a:pt x="55" y="66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70" name="Freeform 502"/>
            <p:cNvSpPr>
              <a:spLocks/>
            </p:cNvSpPr>
            <p:nvPr/>
          </p:nvSpPr>
          <p:spPr bwMode="auto">
            <a:xfrm>
              <a:off x="2406" y="2683"/>
              <a:ext cx="86" cy="62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28" y="0"/>
                </a:cxn>
                <a:cxn ang="0">
                  <a:pos x="85" y="11"/>
                </a:cxn>
                <a:cxn ang="0">
                  <a:pos x="75" y="45"/>
                </a:cxn>
                <a:cxn ang="0">
                  <a:pos x="56" y="45"/>
                </a:cxn>
                <a:cxn ang="0">
                  <a:pos x="25" y="61"/>
                </a:cxn>
                <a:cxn ang="0">
                  <a:pos x="0" y="33"/>
                </a:cxn>
              </a:cxnLst>
              <a:rect l="0" t="0" r="r" b="b"/>
              <a:pathLst>
                <a:path w="86" h="62">
                  <a:moveTo>
                    <a:pt x="0" y="33"/>
                  </a:moveTo>
                  <a:lnTo>
                    <a:pt x="28" y="0"/>
                  </a:lnTo>
                  <a:lnTo>
                    <a:pt x="85" y="11"/>
                  </a:lnTo>
                  <a:lnTo>
                    <a:pt x="75" y="45"/>
                  </a:lnTo>
                  <a:lnTo>
                    <a:pt x="56" y="45"/>
                  </a:lnTo>
                  <a:lnTo>
                    <a:pt x="25" y="61"/>
                  </a:lnTo>
                  <a:lnTo>
                    <a:pt x="0" y="33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71" name="Freeform 503"/>
            <p:cNvSpPr>
              <a:spLocks/>
            </p:cNvSpPr>
            <p:nvPr/>
          </p:nvSpPr>
          <p:spPr bwMode="auto">
            <a:xfrm>
              <a:off x="2298" y="2762"/>
              <a:ext cx="68" cy="96"/>
            </a:xfrm>
            <a:custGeom>
              <a:avLst/>
              <a:gdLst/>
              <a:ahLst/>
              <a:cxnLst>
                <a:cxn ang="0">
                  <a:pos x="67" y="35"/>
                </a:cxn>
                <a:cxn ang="0">
                  <a:pos x="32" y="0"/>
                </a:cxn>
                <a:cxn ang="0">
                  <a:pos x="0" y="50"/>
                </a:cxn>
                <a:cxn ang="0">
                  <a:pos x="40" y="95"/>
                </a:cxn>
                <a:cxn ang="0">
                  <a:pos x="67" y="35"/>
                </a:cxn>
              </a:cxnLst>
              <a:rect l="0" t="0" r="r" b="b"/>
              <a:pathLst>
                <a:path w="68" h="96">
                  <a:moveTo>
                    <a:pt x="67" y="35"/>
                  </a:moveTo>
                  <a:lnTo>
                    <a:pt x="32" y="0"/>
                  </a:lnTo>
                  <a:lnTo>
                    <a:pt x="0" y="50"/>
                  </a:lnTo>
                  <a:lnTo>
                    <a:pt x="40" y="95"/>
                  </a:lnTo>
                  <a:lnTo>
                    <a:pt x="67" y="35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72" name="Freeform 504"/>
            <p:cNvSpPr>
              <a:spLocks/>
            </p:cNvSpPr>
            <p:nvPr/>
          </p:nvSpPr>
          <p:spPr bwMode="auto">
            <a:xfrm>
              <a:off x="2462" y="2696"/>
              <a:ext cx="30" cy="90"/>
            </a:xfrm>
            <a:custGeom>
              <a:avLst/>
              <a:gdLst/>
              <a:ahLst/>
              <a:cxnLst>
                <a:cxn ang="0">
                  <a:pos x="1" y="34"/>
                </a:cxn>
                <a:cxn ang="0">
                  <a:pos x="29" y="0"/>
                </a:cxn>
                <a:cxn ang="0">
                  <a:pos x="29" y="54"/>
                </a:cxn>
                <a:cxn ang="0">
                  <a:pos x="0" y="89"/>
                </a:cxn>
                <a:cxn ang="0">
                  <a:pos x="1" y="34"/>
                </a:cxn>
              </a:cxnLst>
              <a:rect l="0" t="0" r="r" b="b"/>
              <a:pathLst>
                <a:path w="30" h="90">
                  <a:moveTo>
                    <a:pt x="1" y="34"/>
                  </a:moveTo>
                  <a:lnTo>
                    <a:pt x="29" y="0"/>
                  </a:lnTo>
                  <a:lnTo>
                    <a:pt x="29" y="54"/>
                  </a:lnTo>
                  <a:lnTo>
                    <a:pt x="0" y="89"/>
                  </a:lnTo>
                  <a:lnTo>
                    <a:pt x="1" y="34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73" name="Freeform 505"/>
            <p:cNvSpPr>
              <a:spLocks/>
            </p:cNvSpPr>
            <p:nvPr/>
          </p:nvSpPr>
          <p:spPr bwMode="auto">
            <a:xfrm>
              <a:off x="2544" y="2968"/>
              <a:ext cx="60" cy="94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59" y="0"/>
                </a:cxn>
                <a:cxn ang="0">
                  <a:pos x="33" y="59"/>
                </a:cxn>
                <a:cxn ang="0">
                  <a:pos x="0" y="93"/>
                </a:cxn>
                <a:cxn ang="0">
                  <a:pos x="2" y="3"/>
                </a:cxn>
              </a:cxnLst>
              <a:rect l="0" t="0" r="r" b="b"/>
              <a:pathLst>
                <a:path w="60" h="94">
                  <a:moveTo>
                    <a:pt x="2" y="3"/>
                  </a:moveTo>
                  <a:lnTo>
                    <a:pt x="59" y="0"/>
                  </a:lnTo>
                  <a:lnTo>
                    <a:pt x="33" y="59"/>
                  </a:lnTo>
                  <a:lnTo>
                    <a:pt x="0" y="93"/>
                  </a:lnTo>
                  <a:lnTo>
                    <a:pt x="2" y="3"/>
                  </a:lnTo>
                </a:path>
              </a:pathLst>
            </a:custGeom>
            <a:solidFill>
              <a:srgbClr val="9966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74" name="Freeform 506"/>
            <p:cNvSpPr>
              <a:spLocks/>
            </p:cNvSpPr>
            <p:nvPr/>
          </p:nvSpPr>
          <p:spPr bwMode="auto">
            <a:xfrm>
              <a:off x="2529" y="2930"/>
              <a:ext cx="73" cy="66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37" y="0"/>
                </a:cxn>
                <a:cxn ang="0">
                  <a:pos x="72" y="31"/>
                </a:cxn>
                <a:cxn ang="0">
                  <a:pos x="26" y="65"/>
                </a:cxn>
                <a:cxn ang="0">
                  <a:pos x="0" y="36"/>
                </a:cxn>
              </a:cxnLst>
              <a:rect l="0" t="0" r="r" b="b"/>
              <a:pathLst>
                <a:path w="73" h="66">
                  <a:moveTo>
                    <a:pt x="0" y="36"/>
                  </a:moveTo>
                  <a:lnTo>
                    <a:pt x="37" y="0"/>
                  </a:lnTo>
                  <a:lnTo>
                    <a:pt x="72" y="31"/>
                  </a:lnTo>
                  <a:lnTo>
                    <a:pt x="26" y="65"/>
                  </a:lnTo>
                  <a:lnTo>
                    <a:pt x="0" y="36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75" name="Freeform 507"/>
            <p:cNvSpPr>
              <a:spLocks/>
            </p:cNvSpPr>
            <p:nvPr/>
          </p:nvSpPr>
          <p:spPr bwMode="auto">
            <a:xfrm>
              <a:off x="2300" y="2718"/>
              <a:ext cx="268" cy="385"/>
            </a:xfrm>
            <a:custGeom>
              <a:avLst/>
              <a:gdLst/>
              <a:ahLst/>
              <a:cxnLst>
                <a:cxn ang="0">
                  <a:pos x="78" y="166"/>
                </a:cxn>
                <a:cxn ang="0">
                  <a:pos x="85" y="140"/>
                </a:cxn>
                <a:cxn ang="0">
                  <a:pos x="100" y="123"/>
                </a:cxn>
                <a:cxn ang="0">
                  <a:pos x="120" y="116"/>
                </a:cxn>
                <a:cxn ang="0">
                  <a:pos x="142" y="120"/>
                </a:cxn>
                <a:cxn ang="0">
                  <a:pos x="162" y="136"/>
                </a:cxn>
                <a:cxn ang="0">
                  <a:pos x="177" y="159"/>
                </a:cxn>
                <a:cxn ang="0">
                  <a:pos x="186" y="188"/>
                </a:cxn>
                <a:cxn ang="0">
                  <a:pos x="187" y="217"/>
                </a:cxn>
                <a:cxn ang="0">
                  <a:pos x="180" y="243"/>
                </a:cxn>
                <a:cxn ang="0">
                  <a:pos x="165" y="260"/>
                </a:cxn>
                <a:cxn ang="0">
                  <a:pos x="145" y="268"/>
                </a:cxn>
                <a:cxn ang="0">
                  <a:pos x="122" y="263"/>
                </a:cxn>
                <a:cxn ang="0">
                  <a:pos x="103" y="247"/>
                </a:cxn>
                <a:cxn ang="0">
                  <a:pos x="88" y="224"/>
                </a:cxn>
                <a:cxn ang="0">
                  <a:pos x="79" y="195"/>
                </a:cxn>
                <a:cxn ang="0">
                  <a:pos x="36" y="204"/>
                </a:cxn>
                <a:cxn ang="0">
                  <a:pos x="31" y="295"/>
                </a:cxn>
                <a:cxn ang="0">
                  <a:pos x="69" y="282"/>
                </a:cxn>
                <a:cxn ang="0">
                  <a:pos x="79" y="294"/>
                </a:cxn>
                <a:cxn ang="0">
                  <a:pos x="90" y="304"/>
                </a:cxn>
                <a:cxn ang="0">
                  <a:pos x="101" y="313"/>
                </a:cxn>
                <a:cxn ang="0">
                  <a:pos x="109" y="372"/>
                </a:cxn>
                <a:cxn ang="0">
                  <a:pos x="163" y="329"/>
                </a:cxn>
                <a:cxn ang="0">
                  <a:pos x="175" y="325"/>
                </a:cxn>
                <a:cxn ang="0">
                  <a:pos x="186" y="320"/>
                </a:cxn>
                <a:cxn ang="0">
                  <a:pos x="196" y="313"/>
                </a:cxn>
                <a:cxn ang="0">
                  <a:pos x="204" y="304"/>
                </a:cxn>
                <a:cxn ang="0">
                  <a:pos x="267" y="280"/>
                </a:cxn>
                <a:cxn ang="0">
                  <a:pos x="232" y="241"/>
                </a:cxn>
                <a:cxn ang="0">
                  <a:pos x="233" y="233"/>
                </a:cxn>
                <a:cxn ang="0">
                  <a:pos x="233" y="225"/>
                </a:cxn>
                <a:cxn ang="0">
                  <a:pos x="233" y="217"/>
                </a:cxn>
                <a:cxn ang="0">
                  <a:pos x="233" y="208"/>
                </a:cxn>
                <a:cxn ang="0">
                  <a:pos x="233" y="199"/>
                </a:cxn>
                <a:cxn ang="0">
                  <a:pos x="232" y="192"/>
                </a:cxn>
                <a:cxn ang="0">
                  <a:pos x="230" y="184"/>
                </a:cxn>
                <a:cxn ang="0">
                  <a:pos x="264" y="159"/>
                </a:cxn>
                <a:cxn ang="0">
                  <a:pos x="201" y="107"/>
                </a:cxn>
                <a:cxn ang="0">
                  <a:pos x="191" y="96"/>
                </a:cxn>
                <a:cxn ang="0">
                  <a:pos x="181" y="84"/>
                </a:cxn>
                <a:cxn ang="0">
                  <a:pos x="170" y="73"/>
                </a:cxn>
                <a:cxn ang="0">
                  <a:pos x="157" y="66"/>
                </a:cxn>
                <a:cxn ang="0">
                  <a:pos x="100" y="0"/>
                </a:cxn>
                <a:cxn ang="0">
                  <a:pos x="96" y="55"/>
                </a:cxn>
                <a:cxn ang="0">
                  <a:pos x="85" y="59"/>
                </a:cxn>
                <a:cxn ang="0">
                  <a:pos x="74" y="66"/>
                </a:cxn>
                <a:cxn ang="0">
                  <a:pos x="65" y="73"/>
                </a:cxn>
                <a:cxn ang="0">
                  <a:pos x="26" y="44"/>
                </a:cxn>
                <a:cxn ang="0">
                  <a:pos x="34" y="138"/>
                </a:cxn>
                <a:cxn ang="0">
                  <a:pos x="33" y="146"/>
                </a:cxn>
                <a:cxn ang="0">
                  <a:pos x="32" y="154"/>
                </a:cxn>
                <a:cxn ang="0">
                  <a:pos x="32" y="162"/>
                </a:cxn>
                <a:cxn ang="0">
                  <a:pos x="32" y="171"/>
                </a:cxn>
                <a:cxn ang="0">
                  <a:pos x="32" y="179"/>
                </a:cxn>
                <a:cxn ang="0">
                  <a:pos x="33" y="188"/>
                </a:cxn>
                <a:cxn ang="0">
                  <a:pos x="34" y="195"/>
                </a:cxn>
                <a:cxn ang="0">
                  <a:pos x="36" y="204"/>
                </a:cxn>
              </a:cxnLst>
              <a:rect l="0" t="0" r="r" b="b"/>
              <a:pathLst>
                <a:path w="268" h="385">
                  <a:moveTo>
                    <a:pt x="78" y="180"/>
                  </a:moveTo>
                  <a:lnTo>
                    <a:pt x="78" y="166"/>
                  </a:lnTo>
                  <a:lnTo>
                    <a:pt x="81" y="151"/>
                  </a:lnTo>
                  <a:lnTo>
                    <a:pt x="85" y="140"/>
                  </a:lnTo>
                  <a:lnTo>
                    <a:pt x="93" y="131"/>
                  </a:lnTo>
                  <a:lnTo>
                    <a:pt x="100" y="123"/>
                  </a:lnTo>
                  <a:lnTo>
                    <a:pt x="110" y="118"/>
                  </a:lnTo>
                  <a:lnTo>
                    <a:pt x="120" y="116"/>
                  </a:lnTo>
                  <a:lnTo>
                    <a:pt x="131" y="116"/>
                  </a:lnTo>
                  <a:lnTo>
                    <a:pt x="142" y="120"/>
                  </a:lnTo>
                  <a:lnTo>
                    <a:pt x="152" y="127"/>
                  </a:lnTo>
                  <a:lnTo>
                    <a:pt x="162" y="136"/>
                  </a:lnTo>
                  <a:lnTo>
                    <a:pt x="171" y="146"/>
                  </a:lnTo>
                  <a:lnTo>
                    <a:pt x="177" y="159"/>
                  </a:lnTo>
                  <a:lnTo>
                    <a:pt x="183" y="173"/>
                  </a:lnTo>
                  <a:lnTo>
                    <a:pt x="186" y="188"/>
                  </a:lnTo>
                  <a:lnTo>
                    <a:pt x="188" y="203"/>
                  </a:lnTo>
                  <a:lnTo>
                    <a:pt x="187" y="217"/>
                  </a:lnTo>
                  <a:lnTo>
                    <a:pt x="185" y="232"/>
                  </a:lnTo>
                  <a:lnTo>
                    <a:pt x="180" y="243"/>
                  </a:lnTo>
                  <a:lnTo>
                    <a:pt x="172" y="252"/>
                  </a:lnTo>
                  <a:lnTo>
                    <a:pt x="165" y="260"/>
                  </a:lnTo>
                  <a:lnTo>
                    <a:pt x="156" y="265"/>
                  </a:lnTo>
                  <a:lnTo>
                    <a:pt x="145" y="268"/>
                  </a:lnTo>
                  <a:lnTo>
                    <a:pt x="134" y="267"/>
                  </a:lnTo>
                  <a:lnTo>
                    <a:pt x="122" y="263"/>
                  </a:lnTo>
                  <a:lnTo>
                    <a:pt x="113" y="256"/>
                  </a:lnTo>
                  <a:lnTo>
                    <a:pt x="103" y="247"/>
                  </a:lnTo>
                  <a:lnTo>
                    <a:pt x="95" y="237"/>
                  </a:lnTo>
                  <a:lnTo>
                    <a:pt x="88" y="224"/>
                  </a:lnTo>
                  <a:lnTo>
                    <a:pt x="83" y="210"/>
                  </a:lnTo>
                  <a:lnTo>
                    <a:pt x="79" y="195"/>
                  </a:lnTo>
                  <a:lnTo>
                    <a:pt x="78" y="180"/>
                  </a:lnTo>
                  <a:lnTo>
                    <a:pt x="36" y="204"/>
                  </a:lnTo>
                  <a:lnTo>
                    <a:pt x="2" y="224"/>
                  </a:lnTo>
                  <a:lnTo>
                    <a:pt x="31" y="295"/>
                  </a:lnTo>
                  <a:lnTo>
                    <a:pt x="65" y="276"/>
                  </a:lnTo>
                  <a:lnTo>
                    <a:pt x="69" y="282"/>
                  </a:lnTo>
                  <a:lnTo>
                    <a:pt x="74" y="289"/>
                  </a:lnTo>
                  <a:lnTo>
                    <a:pt x="79" y="294"/>
                  </a:lnTo>
                  <a:lnTo>
                    <a:pt x="85" y="299"/>
                  </a:lnTo>
                  <a:lnTo>
                    <a:pt x="90" y="304"/>
                  </a:lnTo>
                  <a:lnTo>
                    <a:pt x="95" y="310"/>
                  </a:lnTo>
                  <a:lnTo>
                    <a:pt x="101" y="313"/>
                  </a:lnTo>
                  <a:lnTo>
                    <a:pt x="108" y="317"/>
                  </a:lnTo>
                  <a:lnTo>
                    <a:pt x="109" y="372"/>
                  </a:lnTo>
                  <a:lnTo>
                    <a:pt x="165" y="384"/>
                  </a:lnTo>
                  <a:lnTo>
                    <a:pt x="163" y="329"/>
                  </a:lnTo>
                  <a:lnTo>
                    <a:pt x="170" y="328"/>
                  </a:lnTo>
                  <a:lnTo>
                    <a:pt x="175" y="325"/>
                  </a:lnTo>
                  <a:lnTo>
                    <a:pt x="180" y="324"/>
                  </a:lnTo>
                  <a:lnTo>
                    <a:pt x="186" y="320"/>
                  </a:lnTo>
                  <a:lnTo>
                    <a:pt x="191" y="317"/>
                  </a:lnTo>
                  <a:lnTo>
                    <a:pt x="196" y="313"/>
                  </a:lnTo>
                  <a:lnTo>
                    <a:pt x="199" y="310"/>
                  </a:lnTo>
                  <a:lnTo>
                    <a:pt x="204" y="304"/>
                  </a:lnTo>
                  <a:lnTo>
                    <a:pt x="239" y="339"/>
                  </a:lnTo>
                  <a:lnTo>
                    <a:pt x="267" y="280"/>
                  </a:lnTo>
                  <a:lnTo>
                    <a:pt x="230" y="245"/>
                  </a:lnTo>
                  <a:lnTo>
                    <a:pt x="232" y="241"/>
                  </a:lnTo>
                  <a:lnTo>
                    <a:pt x="232" y="237"/>
                  </a:lnTo>
                  <a:lnTo>
                    <a:pt x="233" y="233"/>
                  </a:lnTo>
                  <a:lnTo>
                    <a:pt x="233" y="229"/>
                  </a:lnTo>
                  <a:lnTo>
                    <a:pt x="233" y="225"/>
                  </a:lnTo>
                  <a:lnTo>
                    <a:pt x="233" y="221"/>
                  </a:lnTo>
                  <a:lnTo>
                    <a:pt x="233" y="217"/>
                  </a:lnTo>
                  <a:lnTo>
                    <a:pt x="233" y="212"/>
                  </a:lnTo>
                  <a:lnTo>
                    <a:pt x="233" y="208"/>
                  </a:lnTo>
                  <a:lnTo>
                    <a:pt x="233" y="204"/>
                  </a:lnTo>
                  <a:lnTo>
                    <a:pt x="233" y="199"/>
                  </a:lnTo>
                  <a:lnTo>
                    <a:pt x="232" y="195"/>
                  </a:lnTo>
                  <a:lnTo>
                    <a:pt x="232" y="192"/>
                  </a:lnTo>
                  <a:lnTo>
                    <a:pt x="230" y="188"/>
                  </a:lnTo>
                  <a:lnTo>
                    <a:pt x="230" y="184"/>
                  </a:lnTo>
                  <a:lnTo>
                    <a:pt x="229" y="179"/>
                  </a:lnTo>
                  <a:lnTo>
                    <a:pt x="264" y="159"/>
                  </a:lnTo>
                  <a:lnTo>
                    <a:pt x="234" y="88"/>
                  </a:lnTo>
                  <a:lnTo>
                    <a:pt x="201" y="107"/>
                  </a:lnTo>
                  <a:lnTo>
                    <a:pt x="196" y="101"/>
                  </a:lnTo>
                  <a:lnTo>
                    <a:pt x="191" y="96"/>
                  </a:lnTo>
                  <a:lnTo>
                    <a:pt x="186" y="89"/>
                  </a:lnTo>
                  <a:lnTo>
                    <a:pt x="181" y="84"/>
                  </a:lnTo>
                  <a:lnTo>
                    <a:pt x="175" y="79"/>
                  </a:lnTo>
                  <a:lnTo>
                    <a:pt x="170" y="73"/>
                  </a:lnTo>
                  <a:lnTo>
                    <a:pt x="163" y="70"/>
                  </a:lnTo>
                  <a:lnTo>
                    <a:pt x="157" y="66"/>
                  </a:lnTo>
                  <a:lnTo>
                    <a:pt x="156" y="11"/>
                  </a:lnTo>
                  <a:lnTo>
                    <a:pt x="100" y="0"/>
                  </a:lnTo>
                  <a:lnTo>
                    <a:pt x="101" y="54"/>
                  </a:lnTo>
                  <a:lnTo>
                    <a:pt x="96" y="55"/>
                  </a:lnTo>
                  <a:lnTo>
                    <a:pt x="90" y="58"/>
                  </a:lnTo>
                  <a:lnTo>
                    <a:pt x="85" y="59"/>
                  </a:lnTo>
                  <a:lnTo>
                    <a:pt x="79" y="63"/>
                  </a:lnTo>
                  <a:lnTo>
                    <a:pt x="74" y="66"/>
                  </a:lnTo>
                  <a:lnTo>
                    <a:pt x="69" y="70"/>
                  </a:lnTo>
                  <a:lnTo>
                    <a:pt x="65" y="73"/>
                  </a:lnTo>
                  <a:lnTo>
                    <a:pt x="60" y="79"/>
                  </a:lnTo>
                  <a:lnTo>
                    <a:pt x="26" y="44"/>
                  </a:lnTo>
                  <a:lnTo>
                    <a:pt x="0" y="103"/>
                  </a:lnTo>
                  <a:lnTo>
                    <a:pt x="34" y="138"/>
                  </a:lnTo>
                  <a:lnTo>
                    <a:pt x="33" y="142"/>
                  </a:lnTo>
                  <a:lnTo>
                    <a:pt x="33" y="146"/>
                  </a:lnTo>
                  <a:lnTo>
                    <a:pt x="33" y="150"/>
                  </a:lnTo>
                  <a:lnTo>
                    <a:pt x="32" y="154"/>
                  </a:lnTo>
                  <a:lnTo>
                    <a:pt x="32" y="158"/>
                  </a:lnTo>
                  <a:lnTo>
                    <a:pt x="32" y="162"/>
                  </a:lnTo>
                  <a:lnTo>
                    <a:pt x="32" y="167"/>
                  </a:lnTo>
                  <a:lnTo>
                    <a:pt x="32" y="171"/>
                  </a:lnTo>
                  <a:lnTo>
                    <a:pt x="32" y="175"/>
                  </a:lnTo>
                  <a:lnTo>
                    <a:pt x="32" y="179"/>
                  </a:lnTo>
                  <a:lnTo>
                    <a:pt x="33" y="184"/>
                  </a:lnTo>
                  <a:lnTo>
                    <a:pt x="33" y="188"/>
                  </a:lnTo>
                  <a:lnTo>
                    <a:pt x="33" y="192"/>
                  </a:lnTo>
                  <a:lnTo>
                    <a:pt x="34" y="195"/>
                  </a:lnTo>
                  <a:lnTo>
                    <a:pt x="34" y="201"/>
                  </a:lnTo>
                  <a:lnTo>
                    <a:pt x="36" y="204"/>
                  </a:lnTo>
                  <a:lnTo>
                    <a:pt x="78" y="180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12476" name="Group 508"/>
          <p:cNvGrpSpPr>
            <a:grpSpLocks/>
          </p:cNvGrpSpPr>
          <p:nvPr/>
        </p:nvGrpSpPr>
        <p:grpSpPr bwMode="auto">
          <a:xfrm>
            <a:off x="1042988" y="3313113"/>
            <a:ext cx="949325" cy="744537"/>
            <a:chOff x="2610" y="1320"/>
            <a:chExt cx="502" cy="517"/>
          </a:xfrm>
        </p:grpSpPr>
        <p:sp>
          <p:nvSpPr>
            <p:cNvPr id="212477" name="Freeform 509"/>
            <p:cNvSpPr>
              <a:spLocks/>
            </p:cNvSpPr>
            <p:nvPr/>
          </p:nvSpPr>
          <p:spPr bwMode="auto">
            <a:xfrm>
              <a:off x="2959" y="1617"/>
              <a:ext cx="53" cy="93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1" y="34"/>
                </a:cxn>
                <a:cxn ang="0">
                  <a:pos x="3" y="25"/>
                </a:cxn>
                <a:cxn ang="0">
                  <a:pos x="4" y="19"/>
                </a:cxn>
                <a:cxn ang="0">
                  <a:pos x="8" y="12"/>
                </a:cxn>
                <a:cxn ang="0">
                  <a:pos x="11" y="7"/>
                </a:cxn>
                <a:cxn ang="0">
                  <a:pos x="14" y="2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40" y="2"/>
                </a:cxn>
                <a:cxn ang="0">
                  <a:pos x="40" y="4"/>
                </a:cxn>
                <a:cxn ang="0">
                  <a:pos x="42" y="7"/>
                </a:cxn>
                <a:cxn ang="0">
                  <a:pos x="44" y="10"/>
                </a:cxn>
                <a:cxn ang="0">
                  <a:pos x="48" y="14"/>
                </a:cxn>
                <a:cxn ang="0">
                  <a:pos x="49" y="20"/>
                </a:cxn>
                <a:cxn ang="0">
                  <a:pos x="51" y="26"/>
                </a:cxn>
                <a:cxn ang="0">
                  <a:pos x="51" y="33"/>
                </a:cxn>
                <a:cxn ang="0">
                  <a:pos x="52" y="41"/>
                </a:cxn>
                <a:cxn ang="0">
                  <a:pos x="52" y="48"/>
                </a:cxn>
                <a:cxn ang="0">
                  <a:pos x="50" y="57"/>
                </a:cxn>
                <a:cxn ang="0">
                  <a:pos x="48" y="66"/>
                </a:cxn>
                <a:cxn ang="0">
                  <a:pos x="47" y="73"/>
                </a:cxn>
                <a:cxn ang="0">
                  <a:pos x="43" y="80"/>
                </a:cxn>
                <a:cxn ang="0">
                  <a:pos x="40" y="84"/>
                </a:cxn>
                <a:cxn ang="0">
                  <a:pos x="37" y="89"/>
                </a:cxn>
                <a:cxn ang="0">
                  <a:pos x="33" y="91"/>
                </a:cxn>
                <a:cxn ang="0">
                  <a:pos x="29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7" y="92"/>
                </a:cxn>
                <a:cxn ang="0">
                  <a:pos x="27" y="92"/>
                </a:cxn>
                <a:cxn ang="0">
                  <a:pos x="16" y="89"/>
                </a:cxn>
                <a:cxn ang="0">
                  <a:pos x="12" y="88"/>
                </a:cxn>
                <a:cxn ang="0">
                  <a:pos x="9" y="84"/>
                </a:cxn>
                <a:cxn ang="0">
                  <a:pos x="5" y="80"/>
                </a:cxn>
                <a:cxn ang="0">
                  <a:pos x="3" y="75"/>
                </a:cxn>
                <a:cxn ang="0">
                  <a:pos x="1" y="68"/>
                </a:cxn>
                <a:cxn ang="0">
                  <a:pos x="0" y="60"/>
                </a:cxn>
                <a:cxn ang="0">
                  <a:pos x="0" y="52"/>
                </a:cxn>
                <a:cxn ang="0">
                  <a:pos x="0" y="43"/>
                </a:cxn>
              </a:cxnLst>
              <a:rect l="0" t="0" r="r" b="b"/>
              <a:pathLst>
                <a:path w="53" h="93">
                  <a:moveTo>
                    <a:pt x="0" y="43"/>
                  </a:moveTo>
                  <a:lnTo>
                    <a:pt x="1" y="34"/>
                  </a:lnTo>
                  <a:lnTo>
                    <a:pt x="3" y="25"/>
                  </a:lnTo>
                  <a:lnTo>
                    <a:pt x="4" y="19"/>
                  </a:lnTo>
                  <a:lnTo>
                    <a:pt x="8" y="12"/>
                  </a:lnTo>
                  <a:lnTo>
                    <a:pt x="11" y="7"/>
                  </a:lnTo>
                  <a:lnTo>
                    <a:pt x="14" y="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40" y="2"/>
                  </a:lnTo>
                  <a:lnTo>
                    <a:pt x="40" y="4"/>
                  </a:lnTo>
                  <a:lnTo>
                    <a:pt x="42" y="7"/>
                  </a:lnTo>
                  <a:lnTo>
                    <a:pt x="44" y="10"/>
                  </a:lnTo>
                  <a:lnTo>
                    <a:pt x="48" y="14"/>
                  </a:lnTo>
                  <a:lnTo>
                    <a:pt x="49" y="20"/>
                  </a:lnTo>
                  <a:lnTo>
                    <a:pt x="51" y="26"/>
                  </a:lnTo>
                  <a:lnTo>
                    <a:pt x="51" y="33"/>
                  </a:lnTo>
                  <a:lnTo>
                    <a:pt x="52" y="41"/>
                  </a:lnTo>
                  <a:lnTo>
                    <a:pt x="52" y="48"/>
                  </a:lnTo>
                  <a:lnTo>
                    <a:pt x="50" y="57"/>
                  </a:lnTo>
                  <a:lnTo>
                    <a:pt x="48" y="66"/>
                  </a:lnTo>
                  <a:lnTo>
                    <a:pt x="47" y="73"/>
                  </a:lnTo>
                  <a:lnTo>
                    <a:pt x="43" y="80"/>
                  </a:lnTo>
                  <a:lnTo>
                    <a:pt x="40" y="84"/>
                  </a:lnTo>
                  <a:lnTo>
                    <a:pt x="37" y="89"/>
                  </a:lnTo>
                  <a:lnTo>
                    <a:pt x="33" y="91"/>
                  </a:lnTo>
                  <a:lnTo>
                    <a:pt x="29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7" y="92"/>
                  </a:lnTo>
                  <a:lnTo>
                    <a:pt x="27" y="92"/>
                  </a:lnTo>
                  <a:lnTo>
                    <a:pt x="16" y="89"/>
                  </a:lnTo>
                  <a:lnTo>
                    <a:pt x="12" y="88"/>
                  </a:lnTo>
                  <a:lnTo>
                    <a:pt x="9" y="84"/>
                  </a:lnTo>
                  <a:lnTo>
                    <a:pt x="5" y="80"/>
                  </a:lnTo>
                  <a:lnTo>
                    <a:pt x="3" y="75"/>
                  </a:lnTo>
                  <a:lnTo>
                    <a:pt x="1" y="68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0" y="4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78" name="Freeform 510"/>
            <p:cNvSpPr>
              <a:spLocks/>
            </p:cNvSpPr>
            <p:nvPr/>
          </p:nvSpPr>
          <p:spPr bwMode="auto">
            <a:xfrm>
              <a:off x="2974" y="1619"/>
              <a:ext cx="40" cy="90"/>
            </a:xfrm>
            <a:custGeom>
              <a:avLst/>
              <a:gdLst/>
              <a:ahLst/>
              <a:cxnLst>
                <a:cxn ang="0">
                  <a:pos x="17" y="89"/>
                </a:cxn>
                <a:cxn ang="0">
                  <a:pos x="12" y="87"/>
                </a:cxn>
                <a:cxn ang="0">
                  <a:pos x="8" y="85"/>
                </a:cxn>
                <a:cxn ang="0">
                  <a:pos x="6" y="80"/>
                </a:cxn>
                <a:cxn ang="0">
                  <a:pos x="4" y="74"/>
                </a:cxn>
                <a:cxn ang="0">
                  <a:pos x="2" y="67"/>
                </a:cxn>
                <a:cxn ang="0">
                  <a:pos x="1" y="59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1" y="34"/>
                </a:cxn>
                <a:cxn ang="0">
                  <a:pos x="3" y="25"/>
                </a:cxn>
                <a:cxn ang="0">
                  <a:pos x="5" y="18"/>
                </a:cxn>
                <a:cxn ang="0">
                  <a:pos x="8" y="11"/>
                </a:cxn>
                <a:cxn ang="0">
                  <a:pos x="11" y="7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0" y="3"/>
                </a:cxn>
                <a:cxn ang="0">
                  <a:pos x="33" y="7"/>
                </a:cxn>
                <a:cxn ang="0">
                  <a:pos x="35" y="13"/>
                </a:cxn>
                <a:cxn ang="0">
                  <a:pos x="37" y="20"/>
                </a:cxn>
                <a:cxn ang="0">
                  <a:pos x="38" y="28"/>
                </a:cxn>
                <a:cxn ang="0">
                  <a:pos x="39" y="36"/>
                </a:cxn>
                <a:cxn ang="0">
                  <a:pos x="39" y="45"/>
                </a:cxn>
                <a:cxn ang="0">
                  <a:pos x="38" y="54"/>
                </a:cxn>
                <a:cxn ang="0">
                  <a:pos x="36" y="62"/>
                </a:cxn>
                <a:cxn ang="0">
                  <a:pos x="34" y="69"/>
                </a:cxn>
                <a:cxn ang="0">
                  <a:pos x="31" y="76"/>
                </a:cxn>
                <a:cxn ang="0">
                  <a:pos x="28" y="81"/>
                </a:cxn>
                <a:cxn ang="0">
                  <a:pos x="24" y="85"/>
                </a:cxn>
                <a:cxn ang="0">
                  <a:pos x="20" y="88"/>
                </a:cxn>
                <a:cxn ang="0">
                  <a:pos x="17" y="89"/>
                </a:cxn>
              </a:cxnLst>
              <a:rect l="0" t="0" r="r" b="b"/>
              <a:pathLst>
                <a:path w="40" h="90">
                  <a:moveTo>
                    <a:pt x="17" y="89"/>
                  </a:moveTo>
                  <a:lnTo>
                    <a:pt x="12" y="87"/>
                  </a:lnTo>
                  <a:lnTo>
                    <a:pt x="8" y="85"/>
                  </a:lnTo>
                  <a:lnTo>
                    <a:pt x="6" y="80"/>
                  </a:lnTo>
                  <a:lnTo>
                    <a:pt x="4" y="74"/>
                  </a:lnTo>
                  <a:lnTo>
                    <a:pt x="2" y="67"/>
                  </a:lnTo>
                  <a:lnTo>
                    <a:pt x="1" y="59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1" y="34"/>
                  </a:lnTo>
                  <a:lnTo>
                    <a:pt x="3" y="25"/>
                  </a:lnTo>
                  <a:lnTo>
                    <a:pt x="5" y="18"/>
                  </a:lnTo>
                  <a:lnTo>
                    <a:pt x="8" y="11"/>
                  </a:lnTo>
                  <a:lnTo>
                    <a:pt x="11" y="7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0" y="3"/>
                  </a:lnTo>
                  <a:lnTo>
                    <a:pt x="33" y="7"/>
                  </a:lnTo>
                  <a:lnTo>
                    <a:pt x="35" y="13"/>
                  </a:lnTo>
                  <a:lnTo>
                    <a:pt x="37" y="20"/>
                  </a:lnTo>
                  <a:lnTo>
                    <a:pt x="38" y="28"/>
                  </a:lnTo>
                  <a:lnTo>
                    <a:pt x="39" y="36"/>
                  </a:lnTo>
                  <a:lnTo>
                    <a:pt x="39" y="45"/>
                  </a:lnTo>
                  <a:lnTo>
                    <a:pt x="38" y="54"/>
                  </a:lnTo>
                  <a:lnTo>
                    <a:pt x="36" y="62"/>
                  </a:lnTo>
                  <a:lnTo>
                    <a:pt x="34" y="69"/>
                  </a:lnTo>
                  <a:lnTo>
                    <a:pt x="31" y="76"/>
                  </a:lnTo>
                  <a:lnTo>
                    <a:pt x="28" y="81"/>
                  </a:lnTo>
                  <a:lnTo>
                    <a:pt x="24" y="85"/>
                  </a:lnTo>
                  <a:lnTo>
                    <a:pt x="20" y="88"/>
                  </a:lnTo>
                  <a:lnTo>
                    <a:pt x="17" y="89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79" name="Freeform 511"/>
            <p:cNvSpPr>
              <a:spLocks/>
            </p:cNvSpPr>
            <p:nvPr/>
          </p:nvSpPr>
          <p:spPr bwMode="auto">
            <a:xfrm>
              <a:off x="2984" y="1634"/>
              <a:ext cx="23" cy="60"/>
            </a:xfrm>
            <a:custGeom>
              <a:avLst/>
              <a:gdLst/>
              <a:ahLst/>
              <a:cxnLst>
                <a:cxn ang="0">
                  <a:pos x="9" y="59"/>
                </a:cxn>
                <a:cxn ang="0">
                  <a:pos x="7" y="58"/>
                </a:cxn>
                <a:cxn ang="0">
                  <a:pos x="5" y="56"/>
                </a:cxn>
                <a:cxn ang="0">
                  <a:pos x="4" y="54"/>
                </a:cxn>
                <a:cxn ang="0">
                  <a:pos x="3" y="49"/>
                </a:cxn>
                <a:cxn ang="0">
                  <a:pos x="1" y="45"/>
                </a:cxn>
                <a:cxn ang="0">
                  <a:pos x="0" y="40"/>
                </a:cxn>
                <a:cxn ang="0">
                  <a:pos x="0" y="34"/>
                </a:cxn>
                <a:cxn ang="0">
                  <a:pos x="0" y="28"/>
                </a:cxn>
                <a:cxn ang="0">
                  <a:pos x="1" y="23"/>
                </a:cxn>
                <a:cxn ang="0">
                  <a:pos x="2" y="17"/>
                </a:cxn>
                <a:cxn ang="0">
                  <a:pos x="4" y="12"/>
                </a:cxn>
                <a:cxn ang="0">
                  <a:pos x="4" y="8"/>
                </a:cxn>
                <a:cxn ang="0">
                  <a:pos x="7" y="4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7" y="3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21" y="14"/>
                </a:cxn>
                <a:cxn ang="0">
                  <a:pos x="21" y="19"/>
                </a:cxn>
                <a:cxn ang="0">
                  <a:pos x="22" y="24"/>
                </a:cxn>
                <a:cxn ang="0">
                  <a:pos x="21" y="30"/>
                </a:cxn>
                <a:cxn ang="0">
                  <a:pos x="21" y="35"/>
                </a:cxn>
                <a:cxn ang="0">
                  <a:pos x="20" y="42"/>
                </a:cxn>
                <a:cxn ang="0">
                  <a:pos x="18" y="47"/>
                </a:cxn>
                <a:cxn ang="0">
                  <a:pos x="17" y="51"/>
                </a:cxn>
                <a:cxn ang="0">
                  <a:pos x="15" y="55"/>
                </a:cxn>
                <a:cxn ang="0">
                  <a:pos x="13" y="57"/>
                </a:cxn>
                <a:cxn ang="0">
                  <a:pos x="11" y="59"/>
                </a:cxn>
                <a:cxn ang="0">
                  <a:pos x="9" y="59"/>
                </a:cxn>
              </a:cxnLst>
              <a:rect l="0" t="0" r="r" b="b"/>
              <a:pathLst>
                <a:path w="23" h="60">
                  <a:moveTo>
                    <a:pt x="9" y="59"/>
                  </a:moveTo>
                  <a:lnTo>
                    <a:pt x="7" y="58"/>
                  </a:lnTo>
                  <a:lnTo>
                    <a:pt x="5" y="56"/>
                  </a:lnTo>
                  <a:lnTo>
                    <a:pt x="4" y="54"/>
                  </a:lnTo>
                  <a:lnTo>
                    <a:pt x="3" y="49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4" y="8"/>
                  </a:lnTo>
                  <a:lnTo>
                    <a:pt x="7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7" y="3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21" y="14"/>
                  </a:lnTo>
                  <a:lnTo>
                    <a:pt x="21" y="19"/>
                  </a:lnTo>
                  <a:lnTo>
                    <a:pt x="22" y="24"/>
                  </a:lnTo>
                  <a:lnTo>
                    <a:pt x="21" y="30"/>
                  </a:lnTo>
                  <a:lnTo>
                    <a:pt x="21" y="35"/>
                  </a:lnTo>
                  <a:lnTo>
                    <a:pt x="20" y="42"/>
                  </a:lnTo>
                  <a:lnTo>
                    <a:pt x="18" y="47"/>
                  </a:lnTo>
                  <a:lnTo>
                    <a:pt x="17" y="51"/>
                  </a:lnTo>
                  <a:lnTo>
                    <a:pt x="15" y="55"/>
                  </a:lnTo>
                  <a:lnTo>
                    <a:pt x="13" y="57"/>
                  </a:lnTo>
                  <a:lnTo>
                    <a:pt x="11" y="59"/>
                  </a:lnTo>
                  <a:lnTo>
                    <a:pt x="9" y="59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80" name="Freeform 512"/>
            <p:cNvSpPr>
              <a:spLocks/>
            </p:cNvSpPr>
            <p:nvPr/>
          </p:nvSpPr>
          <p:spPr bwMode="auto">
            <a:xfrm>
              <a:off x="3050" y="1518"/>
              <a:ext cx="53" cy="93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1" y="34"/>
                </a:cxn>
                <a:cxn ang="0">
                  <a:pos x="3" y="25"/>
                </a:cxn>
                <a:cxn ang="0">
                  <a:pos x="4" y="18"/>
                </a:cxn>
                <a:cxn ang="0">
                  <a:pos x="8" y="12"/>
                </a:cxn>
                <a:cxn ang="0">
                  <a:pos x="11" y="7"/>
                </a:cxn>
                <a:cxn ang="0">
                  <a:pos x="14" y="2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40" y="2"/>
                </a:cxn>
                <a:cxn ang="0">
                  <a:pos x="40" y="4"/>
                </a:cxn>
                <a:cxn ang="0">
                  <a:pos x="42" y="7"/>
                </a:cxn>
                <a:cxn ang="0">
                  <a:pos x="44" y="10"/>
                </a:cxn>
                <a:cxn ang="0">
                  <a:pos x="48" y="14"/>
                </a:cxn>
                <a:cxn ang="0">
                  <a:pos x="49" y="20"/>
                </a:cxn>
                <a:cxn ang="0">
                  <a:pos x="50" y="26"/>
                </a:cxn>
                <a:cxn ang="0">
                  <a:pos x="51" y="33"/>
                </a:cxn>
                <a:cxn ang="0">
                  <a:pos x="52" y="40"/>
                </a:cxn>
                <a:cxn ang="0">
                  <a:pos x="51" y="48"/>
                </a:cxn>
                <a:cxn ang="0">
                  <a:pos x="50" y="57"/>
                </a:cxn>
                <a:cxn ang="0">
                  <a:pos x="48" y="66"/>
                </a:cxn>
                <a:cxn ang="0">
                  <a:pos x="47" y="72"/>
                </a:cxn>
                <a:cxn ang="0">
                  <a:pos x="43" y="80"/>
                </a:cxn>
                <a:cxn ang="0">
                  <a:pos x="40" y="84"/>
                </a:cxn>
                <a:cxn ang="0">
                  <a:pos x="36" y="88"/>
                </a:cxn>
                <a:cxn ang="0">
                  <a:pos x="33" y="91"/>
                </a:cxn>
                <a:cxn ang="0">
                  <a:pos x="29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7" y="91"/>
                </a:cxn>
                <a:cxn ang="0">
                  <a:pos x="27" y="91"/>
                </a:cxn>
                <a:cxn ang="0">
                  <a:pos x="16" y="89"/>
                </a:cxn>
                <a:cxn ang="0">
                  <a:pos x="12" y="88"/>
                </a:cxn>
                <a:cxn ang="0">
                  <a:pos x="9" y="84"/>
                </a:cxn>
                <a:cxn ang="0">
                  <a:pos x="5" y="80"/>
                </a:cxn>
                <a:cxn ang="0">
                  <a:pos x="3" y="75"/>
                </a:cxn>
                <a:cxn ang="0">
                  <a:pos x="1" y="68"/>
                </a:cxn>
                <a:cxn ang="0">
                  <a:pos x="0" y="60"/>
                </a:cxn>
                <a:cxn ang="0">
                  <a:pos x="0" y="52"/>
                </a:cxn>
                <a:cxn ang="0">
                  <a:pos x="0" y="43"/>
                </a:cxn>
              </a:cxnLst>
              <a:rect l="0" t="0" r="r" b="b"/>
              <a:pathLst>
                <a:path w="53" h="93">
                  <a:moveTo>
                    <a:pt x="0" y="43"/>
                  </a:moveTo>
                  <a:lnTo>
                    <a:pt x="1" y="34"/>
                  </a:lnTo>
                  <a:lnTo>
                    <a:pt x="3" y="25"/>
                  </a:lnTo>
                  <a:lnTo>
                    <a:pt x="4" y="18"/>
                  </a:lnTo>
                  <a:lnTo>
                    <a:pt x="8" y="12"/>
                  </a:lnTo>
                  <a:lnTo>
                    <a:pt x="11" y="7"/>
                  </a:lnTo>
                  <a:lnTo>
                    <a:pt x="14" y="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40" y="2"/>
                  </a:lnTo>
                  <a:lnTo>
                    <a:pt x="40" y="4"/>
                  </a:lnTo>
                  <a:lnTo>
                    <a:pt x="42" y="7"/>
                  </a:lnTo>
                  <a:lnTo>
                    <a:pt x="44" y="10"/>
                  </a:lnTo>
                  <a:lnTo>
                    <a:pt x="48" y="14"/>
                  </a:lnTo>
                  <a:lnTo>
                    <a:pt x="49" y="20"/>
                  </a:lnTo>
                  <a:lnTo>
                    <a:pt x="50" y="26"/>
                  </a:lnTo>
                  <a:lnTo>
                    <a:pt x="51" y="33"/>
                  </a:lnTo>
                  <a:lnTo>
                    <a:pt x="52" y="40"/>
                  </a:lnTo>
                  <a:lnTo>
                    <a:pt x="51" y="48"/>
                  </a:lnTo>
                  <a:lnTo>
                    <a:pt x="50" y="57"/>
                  </a:lnTo>
                  <a:lnTo>
                    <a:pt x="48" y="66"/>
                  </a:lnTo>
                  <a:lnTo>
                    <a:pt x="47" y="72"/>
                  </a:lnTo>
                  <a:lnTo>
                    <a:pt x="43" y="80"/>
                  </a:lnTo>
                  <a:lnTo>
                    <a:pt x="40" y="84"/>
                  </a:lnTo>
                  <a:lnTo>
                    <a:pt x="36" y="88"/>
                  </a:lnTo>
                  <a:lnTo>
                    <a:pt x="33" y="91"/>
                  </a:lnTo>
                  <a:lnTo>
                    <a:pt x="29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16" y="89"/>
                  </a:lnTo>
                  <a:lnTo>
                    <a:pt x="12" y="88"/>
                  </a:lnTo>
                  <a:lnTo>
                    <a:pt x="9" y="84"/>
                  </a:lnTo>
                  <a:lnTo>
                    <a:pt x="5" y="80"/>
                  </a:lnTo>
                  <a:lnTo>
                    <a:pt x="3" y="75"/>
                  </a:lnTo>
                  <a:lnTo>
                    <a:pt x="1" y="68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0" y="4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81" name="Freeform 513"/>
            <p:cNvSpPr>
              <a:spLocks/>
            </p:cNvSpPr>
            <p:nvPr/>
          </p:nvSpPr>
          <p:spPr bwMode="auto">
            <a:xfrm>
              <a:off x="3066" y="1518"/>
              <a:ext cx="40" cy="90"/>
            </a:xfrm>
            <a:custGeom>
              <a:avLst/>
              <a:gdLst/>
              <a:ahLst/>
              <a:cxnLst>
                <a:cxn ang="0">
                  <a:pos x="16" y="89"/>
                </a:cxn>
                <a:cxn ang="0">
                  <a:pos x="11" y="88"/>
                </a:cxn>
                <a:cxn ang="0">
                  <a:pos x="8" y="85"/>
                </a:cxn>
                <a:cxn ang="0">
                  <a:pos x="6" y="81"/>
                </a:cxn>
                <a:cxn ang="0">
                  <a:pos x="3" y="75"/>
                </a:cxn>
                <a:cxn ang="0">
                  <a:pos x="1" y="68"/>
                </a:cxn>
                <a:cxn ang="0">
                  <a:pos x="0" y="60"/>
                </a:cxn>
                <a:cxn ang="0">
                  <a:pos x="0" y="52"/>
                </a:cxn>
                <a:cxn ang="0">
                  <a:pos x="0" y="44"/>
                </a:cxn>
                <a:cxn ang="0">
                  <a:pos x="0" y="34"/>
                </a:cxn>
                <a:cxn ang="0">
                  <a:pos x="2" y="27"/>
                </a:cxn>
                <a:cxn ang="0">
                  <a:pos x="4" y="19"/>
                </a:cxn>
                <a:cxn ang="0">
                  <a:pos x="7" y="13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8" y="1"/>
                </a:cxn>
                <a:cxn ang="0">
                  <a:pos x="22" y="0"/>
                </a:cxn>
                <a:cxn ang="0">
                  <a:pos x="26" y="2"/>
                </a:cxn>
                <a:cxn ang="0">
                  <a:pos x="29" y="4"/>
                </a:cxn>
                <a:cxn ang="0">
                  <a:pos x="32" y="8"/>
                </a:cxn>
                <a:cxn ang="0">
                  <a:pos x="35" y="15"/>
                </a:cxn>
                <a:cxn ang="0">
                  <a:pos x="37" y="21"/>
                </a:cxn>
                <a:cxn ang="0">
                  <a:pos x="38" y="29"/>
                </a:cxn>
                <a:cxn ang="0">
                  <a:pos x="39" y="36"/>
                </a:cxn>
                <a:cxn ang="0">
                  <a:pos x="39" y="46"/>
                </a:cxn>
                <a:cxn ang="0">
                  <a:pos x="37" y="55"/>
                </a:cxn>
                <a:cxn ang="0">
                  <a:pos x="35" y="63"/>
                </a:cxn>
                <a:cxn ang="0">
                  <a:pos x="33" y="71"/>
                </a:cxn>
                <a:cxn ang="0">
                  <a:pos x="31" y="77"/>
                </a:cxn>
                <a:cxn ang="0">
                  <a:pos x="27" y="82"/>
                </a:cxn>
                <a:cxn ang="0">
                  <a:pos x="23" y="86"/>
                </a:cxn>
                <a:cxn ang="0">
                  <a:pos x="19" y="89"/>
                </a:cxn>
                <a:cxn ang="0">
                  <a:pos x="16" y="89"/>
                </a:cxn>
              </a:cxnLst>
              <a:rect l="0" t="0" r="r" b="b"/>
              <a:pathLst>
                <a:path w="40" h="90">
                  <a:moveTo>
                    <a:pt x="16" y="89"/>
                  </a:moveTo>
                  <a:lnTo>
                    <a:pt x="11" y="88"/>
                  </a:lnTo>
                  <a:lnTo>
                    <a:pt x="8" y="85"/>
                  </a:lnTo>
                  <a:lnTo>
                    <a:pt x="6" y="81"/>
                  </a:lnTo>
                  <a:lnTo>
                    <a:pt x="3" y="75"/>
                  </a:lnTo>
                  <a:lnTo>
                    <a:pt x="1" y="68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2" y="27"/>
                  </a:lnTo>
                  <a:lnTo>
                    <a:pt x="4" y="19"/>
                  </a:lnTo>
                  <a:lnTo>
                    <a:pt x="7" y="13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1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2" y="8"/>
                  </a:lnTo>
                  <a:lnTo>
                    <a:pt x="35" y="15"/>
                  </a:lnTo>
                  <a:lnTo>
                    <a:pt x="37" y="21"/>
                  </a:lnTo>
                  <a:lnTo>
                    <a:pt x="38" y="29"/>
                  </a:lnTo>
                  <a:lnTo>
                    <a:pt x="39" y="36"/>
                  </a:lnTo>
                  <a:lnTo>
                    <a:pt x="39" y="46"/>
                  </a:lnTo>
                  <a:lnTo>
                    <a:pt x="37" y="55"/>
                  </a:lnTo>
                  <a:lnTo>
                    <a:pt x="35" y="63"/>
                  </a:lnTo>
                  <a:lnTo>
                    <a:pt x="33" y="71"/>
                  </a:lnTo>
                  <a:lnTo>
                    <a:pt x="31" y="77"/>
                  </a:lnTo>
                  <a:lnTo>
                    <a:pt x="27" y="82"/>
                  </a:lnTo>
                  <a:lnTo>
                    <a:pt x="23" y="86"/>
                  </a:lnTo>
                  <a:lnTo>
                    <a:pt x="19" y="89"/>
                  </a:lnTo>
                  <a:lnTo>
                    <a:pt x="16" y="89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82" name="Freeform 514"/>
            <p:cNvSpPr>
              <a:spLocks/>
            </p:cNvSpPr>
            <p:nvPr/>
          </p:nvSpPr>
          <p:spPr bwMode="auto">
            <a:xfrm>
              <a:off x="3075" y="1534"/>
              <a:ext cx="23" cy="61"/>
            </a:xfrm>
            <a:custGeom>
              <a:avLst/>
              <a:gdLst/>
              <a:ahLst/>
              <a:cxnLst>
                <a:cxn ang="0">
                  <a:pos x="9" y="60"/>
                </a:cxn>
                <a:cxn ang="0">
                  <a:pos x="7" y="58"/>
                </a:cxn>
                <a:cxn ang="0">
                  <a:pos x="4" y="56"/>
                </a:cxn>
                <a:cxn ang="0">
                  <a:pos x="3" y="53"/>
                </a:cxn>
                <a:cxn ang="0">
                  <a:pos x="1" y="50"/>
                </a:cxn>
                <a:cxn ang="0">
                  <a:pos x="0" y="45"/>
                </a:cxn>
                <a:cxn ang="0">
                  <a:pos x="0" y="40"/>
                </a:cxn>
                <a:cxn ang="0">
                  <a:pos x="0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1" y="17"/>
                </a:cxn>
                <a:cxn ang="0">
                  <a:pos x="2" y="12"/>
                </a:cxn>
                <a:cxn ang="0">
                  <a:pos x="3" y="8"/>
                </a:cxn>
                <a:cxn ang="0">
                  <a:pos x="6" y="4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8"/>
                </a:cxn>
                <a:cxn ang="0">
                  <a:pos x="20" y="14"/>
                </a:cxn>
                <a:cxn ang="0">
                  <a:pos x="21" y="19"/>
                </a:cxn>
                <a:cxn ang="0">
                  <a:pos x="22" y="24"/>
                </a:cxn>
                <a:cxn ang="0">
                  <a:pos x="21" y="30"/>
                </a:cxn>
                <a:cxn ang="0">
                  <a:pos x="21" y="36"/>
                </a:cxn>
                <a:cxn ang="0">
                  <a:pos x="20" y="42"/>
                </a:cxn>
                <a:cxn ang="0">
                  <a:pos x="18" y="46"/>
                </a:cxn>
                <a:cxn ang="0">
                  <a:pos x="17" y="51"/>
                </a:cxn>
                <a:cxn ang="0">
                  <a:pos x="14" y="55"/>
                </a:cxn>
                <a:cxn ang="0">
                  <a:pos x="13" y="57"/>
                </a:cxn>
                <a:cxn ang="0">
                  <a:pos x="11" y="58"/>
                </a:cxn>
                <a:cxn ang="0">
                  <a:pos x="9" y="60"/>
                </a:cxn>
              </a:cxnLst>
              <a:rect l="0" t="0" r="r" b="b"/>
              <a:pathLst>
                <a:path w="23" h="61">
                  <a:moveTo>
                    <a:pt x="9" y="60"/>
                  </a:moveTo>
                  <a:lnTo>
                    <a:pt x="7" y="58"/>
                  </a:lnTo>
                  <a:lnTo>
                    <a:pt x="4" y="56"/>
                  </a:lnTo>
                  <a:lnTo>
                    <a:pt x="3" y="53"/>
                  </a:lnTo>
                  <a:lnTo>
                    <a:pt x="1" y="50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2" y="12"/>
                  </a:lnTo>
                  <a:lnTo>
                    <a:pt x="3" y="8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8"/>
                  </a:lnTo>
                  <a:lnTo>
                    <a:pt x="20" y="14"/>
                  </a:lnTo>
                  <a:lnTo>
                    <a:pt x="21" y="19"/>
                  </a:lnTo>
                  <a:lnTo>
                    <a:pt x="22" y="24"/>
                  </a:lnTo>
                  <a:lnTo>
                    <a:pt x="21" y="30"/>
                  </a:lnTo>
                  <a:lnTo>
                    <a:pt x="21" y="36"/>
                  </a:lnTo>
                  <a:lnTo>
                    <a:pt x="20" y="42"/>
                  </a:lnTo>
                  <a:lnTo>
                    <a:pt x="18" y="46"/>
                  </a:lnTo>
                  <a:lnTo>
                    <a:pt x="17" y="51"/>
                  </a:lnTo>
                  <a:lnTo>
                    <a:pt x="14" y="55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9" y="6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83" name="Freeform 515"/>
            <p:cNvSpPr>
              <a:spLocks/>
            </p:cNvSpPr>
            <p:nvPr/>
          </p:nvSpPr>
          <p:spPr bwMode="auto">
            <a:xfrm>
              <a:off x="2920" y="1651"/>
              <a:ext cx="54" cy="93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2" y="33"/>
                </a:cxn>
                <a:cxn ang="0">
                  <a:pos x="4" y="26"/>
                </a:cxn>
                <a:cxn ang="0">
                  <a:pos x="5" y="18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5" y="3"/>
                </a:cxn>
                <a:cxn ang="0">
                  <a:pos x="19" y="0"/>
                </a:cxn>
                <a:cxn ang="0">
                  <a:pos x="23" y="0"/>
                </a:cxn>
                <a:cxn ang="0">
                  <a:pos x="40" y="2"/>
                </a:cxn>
                <a:cxn ang="0">
                  <a:pos x="40" y="4"/>
                </a:cxn>
                <a:cxn ang="0">
                  <a:pos x="44" y="6"/>
                </a:cxn>
                <a:cxn ang="0">
                  <a:pos x="46" y="9"/>
                </a:cxn>
                <a:cxn ang="0">
                  <a:pos x="48" y="15"/>
                </a:cxn>
                <a:cxn ang="0">
                  <a:pos x="50" y="20"/>
                </a:cxn>
                <a:cxn ang="0">
                  <a:pos x="51" y="26"/>
                </a:cxn>
                <a:cxn ang="0">
                  <a:pos x="52" y="32"/>
                </a:cxn>
                <a:cxn ang="0">
                  <a:pos x="53" y="40"/>
                </a:cxn>
                <a:cxn ang="0">
                  <a:pos x="52" y="48"/>
                </a:cxn>
                <a:cxn ang="0">
                  <a:pos x="51" y="57"/>
                </a:cxn>
                <a:cxn ang="0">
                  <a:pos x="49" y="64"/>
                </a:cxn>
                <a:cxn ang="0">
                  <a:pos x="48" y="72"/>
                </a:cxn>
                <a:cxn ang="0">
                  <a:pos x="44" y="79"/>
                </a:cxn>
                <a:cxn ang="0">
                  <a:pos x="41" y="84"/>
                </a:cxn>
                <a:cxn ang="0">
                  <a:pos x="38" y="88"/>
                </a:cxn>
                <a:cxn ang="0">
                  <a:pos x="34" y="90"/>
                </a:cxn>
                <a:cxn ang="0">
                  <a:pos x="30" y="92"/>
                </a:cxn>
                <a:cxn ang="0">
                  <a:pos x="29" y="92"/>
                </a:cxn>
                <a:cxn ang="0">
                  <a:pos x="29" y="92"/>
                </a:cxn>
                <a:cxn ang="0">
                  <a:pos x="29" y="90"/>
                </a:cxn>
                <a:cxn ang="0">
                  <a:pos x="28" y="90"/>
                </a:cxn>
                <a:cxn ang="0">
                  <a:pos x="28" y="90"/>
                </a:cxn>
                <a:cxn ang="0">
                  <a:pos x="28" y="90"/>
                </a:cxn>
                <a:cxn ang="0">
                  <a:pos x="28" y="90"/>
                </a:cxn>
                <a:cxn ang="0">
                  <a:pos x="28" y="90"/>
                </a:cxn>
                <a:cxn ang="0">
                  <a:pos x="16" y="88"/>
                </a:cxn>
                <a:cxn ang="0">
                  <a:pos x="13" y="87"/>
                </a:cxn>
                <a:cxn ang="0">
                  <a:pos x="9" y="84"/>
                </a:cxn>
                <a:cxn ang="0">
                  <a:pos x="6" y="80"/>
                </a:cxn>
                <a:cxn ang="0">
                  <a:pos x="4" y="74"/>
                </a:cxn>
                <a:cxn ang="0">
                  <a:pos x="2" y="68"/>
                </a:cxn>
                <a:cxn ang="0">
                  <a:pos x="1" y="60"/>
                </a:cxn>
                <a:cxn ang="0">
                  <a:pos x="0" y="51"/>
                </a:cxn>
                <a:cxn ang="0">
                  <a:pos x="0" y="43"/>
                </a:cxn>
              </a:cxnLst>
              <a:rect l="0" t="0" r="r" b="b"/>
              <a:pathLst>
                <a:path w="54" h="93">
                  <a:moveTo>
                    <a:pt x="0" y="43"/>
                  </a:moveTo>
                  <a:lnTo>
                    <a:pt x="2" y="33"/>
                  </a:lnTo>
                  <a:lnTo>
                    <a:pt x="4" y="26"/>
                  </a:lnTo>
                  <a:lnTo>
                    <a:pt x="5" y="18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3" y="0"/>
                  </a:lnTo>
                  <a:lnTo>
                    <a:pt x="40" y="2"/>
                  </a:lnTo>
                  <a:lnTo>
                    <a:pt x="40" y="4"/>
                  </a:lnTo>
                  <a:lnTo>
                    <a:pt x="44" y="6"/>
                  </a:lnTo>
                  <a:lnTo>
                    <a:pt x="46" y="9"/>
                  </a:lnTo>
                  <a:lnTo>
                    <a:pt x="48" y="15"/>
                  </a:lnTo>
                  <a:lnTo>
                    <a:pt x="50" y="20"/>
                  </a:lnTo>
                  <a:lnTo>
                    <a:pt x="51" y="26"/>
                  </a:lnTo>
                  <a:lnTo>
                    <a:pt x="52" y="32"/>
                  </a:lnTo>
                  <a:lnTo>
                    <a:pt x="53" y="40"/>
                  </a:lnTo>
                  <a:lnTo>
                    <a:pt x="52" y="48"/>
                  </a:lnTo>
                  <a:lnTo>
                    <a:pt x="51" y="57"/>
                  </a:lnTo>
                  <a:lnTo>
                    <a:pt x="49" y="64"/>
                  </a:lnTo>
                  <a:lnTo>
                    <a:pt x="48" y="72"/>
                  </a:lnTo>
                  <a:lnTo>
                    <a:pt x="44" y="79"/>
                  </a:lnTo>
                  <a:lnTo>
                    <a:pt x="41" y="84"/>
                  </a:lnTo>
                  <a:lnTo>
                    <a:pt x="38" y="88"/>
                  </a:lnTo>
                  <a:lnTo>
                    <a:pt x="34" y="90"/>
                  </a:lnTo>
                  <a:lnTo>
                    <a:pt x="30" y="92"/>
                  </a:lnTo>
                  <a:lnTo>
                    <a:pt x="29" y="92"/>
                  </a:lnTo>
                  <a:lnTo>
                    <a:pt x="29" y="92"/>
                  </a:lnTo>
                  <a:lnTo>
                    <a:pt x="29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16" y="88"/>
                  </a:lnTo>
                  <a:lnTo>
                    <a:pt x="13" y="87"/>
                  </a:lnTo>
                  <a:lnTo>
                    <a:pt x="9" y="84"/>
                  </a:lnTo>
                  <a:lnTo>
                    <a:pt x="6" y="80"/>
                  </a:lnTo>
                  <a:lnTo>
                    <a:pt x="4" y="74"/>
                  </a:lnTo>
                  <a:lnTo>
                    <a:pt x="2" y="68"/>
                  </a:lnTo>
                  <a:lnTo>
                    <a:pt x="1" y="60"/>
                  </a:lnTo>
                  <a:lnTo>
                    <a:pt x="0" y="51"/>
                  </a:lnTo>
                  <a:lnTo>
                    <a:pt x="0" y="4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84" name="Freeform 516"/>
            <p:cNvSpPr>
              <a:spLocks/>
            </p:cNvSpPr>
            <p:nvPr/>
          </p:nvSpPr>
          <p:spPr bwMode="auto">
            <a:xfrm>
              <a:off x="2937" y="1652"/>
              <a:ext cx="39" cy="90"/>
            </a:xfrm>
            <a:custGeom>
              <a:avLst/>
              <a:gdLst/>
              <a:ahLst/>
              <a:cxnLst>
                <a:cxn ang="0">
                  <a:pos x="16" y="89"/>
                </a:cxn>
                <a:cxn ang="0">
                  <a:pos x="11" y="87"/>
                </a:cxn>
                <a:cxn ang="0">
                  <a:pos x="8" y="84"/>
                </a:cxn>
                <a:cxn ang="0">
                  <a:pos x="6" y="80"/>
                </a:cxn>
                <a:cxn ang="0">
                  <a:pos x="3" y="74"/>
                </a:cxn>
                <a:cxn ang="0">
                  <a:pos x="2" y="68"/>
                </a:cxn>
                <a:cxn ang="0">
                  <a:pos x="0" y="60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1" y="33"/>
                </a:cxn>
                <a:cxn ang="0">
                  <a:pos x="3" y="25"/>
                </a:cxn>
                <a:cxn ang="0">
                  <a:pos x="5" y="18"/>
                </a:cxn>
                <a:cxn ang="0">
                  <a:pos x="7" y="11"/>
                </a:cxn>
                <a:cxn ang="0">
                  <a:pos x="11" y="6"/>
                </a:cxn>
                <a:cxn ang="0">
                  <a:pos x="15" y="3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9" y="4"/>
                </a:cxn>
                <a:cxn ang="0">
                  <a:pos x="32" y="8"/>
                </a:cxn>
                <a:cxn ang="0">
                  <a:pos x="34" y="13"/>
                </a:cxn>
                <a:cxn ang="0">
                  <a:pos x="36" y="20"/>
                </a:cxn>
                <a:cxn ang="0">
                  <a:pos x="37" y="28"/>
                </a:cxn>
                <a:cxn ang="0">
                  <a:pos x="38" y="36"/>
                </a:cxn>
                <a:cxn ang="0">
                  <a:pos x="38" y="45"/>
                </a:cxn>
                <a:cxn ang="0">
                  <a:pos x="36" y="54"/>
                </a:cxn>
                <a:cxn ang="0">
                  <a:pos x="34" y="62"/>
                </a:cxn>
                <a:cxn ang="0">
                  <a:pos x="33" y="69"/>
                </a:cxn>
                <a:cxn ang="0">
                  <a:pos x="30" y="76"/>
                </a:cxn>
                <a:cxn ang="0">
                  <a:pos x="27" y="81"/>
                </a:cxn>
                <a:cxn ang="0">
                  <a:pos x="23" y="85"/>
                </a:cxn>
                <a:cxn ang="0">
                  <a:pos x="19" y="87"/>
                </a:cxn>
                <a:cxn ang="0">
                  <a:pos x="16" y="89"/>
                </a:cxn>
              </a:cxnLst>
              <a:rect l="0" t="0" r="r" b="b"/>
              <a:pathLst>
                <a:path w="39" h="90">
                  <a:moveTo>
                    <a:pt x="16" y="89"/>
                  </a:moveTo>
                  <a:lnTo>
                    <a:pt x="11" y="87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3" y="74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1" y="33"/>
                  </a:lnTo>
                  <a:lnTo>
                    <a:pt x="3" y="25"/>
                  </a:lnTo>
                  <a:lnTo>
                    <a:pt x="5" y="18"/>
                  </a:lnTo>
                  <a:lnTo>
                    <a:pt x="7" y="11"/>
                  </a:lnTo>
                  <a:lnTo>
                    <a:pt x="11" y="6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9" y="4"/>
                  </a:lnTo>
                  <a:lnTo>
                    <a:pt x="32" y="8"/>
                  </a:lnTo>
                  <a:lnTo>
                    <a:pt x="34" y="13"/>
                  </a:lnTo>
                  <a:lnTo>
                    <a:pt x="36" y="20"/>
                  </a:lnTo>
                  <a:lnTo>
                    <a:pt x="37" y="28"/>
                  </a:lnTo>
                  <a:lnTo>
                    <a:pt x="38" y="36"/>
                  </a:lnTo>
                  <a:lnTo>
                    <a:pt x="38" y="45"/>
                  </a:lnTo>
                  <a:lnTo>
                    <a:pt x="36" y="54"/>
                  </a:lnTo>
                  <a:lnTo>
                    <a:pt x="34" y="62"/>
                  </a:lnTo>
                  <a:lnTo>
                    <a:pt x="33" y="69"/>
                  </a:lnTo>
                  <a:lnTo>
                    <a:pt x="30" y="76"/>
                  </a:lnTo>
                  <a:lnTo>
                    <a:pt x="27" y="81"/>
                  </a:lnTo>
                  <a:lnTo>
                    <a:pt x="23" y="85"/>
                  </a:lnTo>
                  <a:lnTo>
                    <a:pt x="19" y="87"/>
                  </a:lnTo>
                  <a:lnTo>
                    <a:pt x="16" y="89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85" name="Freeform 517"/>
            <p:cNvSpPr>
              <a:spLocks/>
            </p:cNvSpPr>
            <p:nvPr/>
          </p:nvSpPr>
          <p:spPr bwMode="auto">
            <a:xfrm>
              <a:off x="2946" y="1667"/>
              <a:ext cx="23" cy="61"/>
            </a:xfrm>
            <a:custGeom>
              <a:avLst/>
              <a:gdLst/>
              <a:ahLst/>
              <a:cxnLst>
                <a:cxn ang="0">
                  <a:pos x="9" y="60"/>
                </a:cxn>
                <a:cxn ang="0">
                  <a:pos x="7" y="58"/>
                </a:cxn>
                <a:cxn ang="0">
                  <a:pos x="4" y="56"/>
                </a:cxn>
                <a:cxn ang="0">
                  <a:pos x="3" y="53"/>
                </a:cxn>
                <a:cxn ang="0">
                  <a:pos x="1" y="50"/>
                </a:cxn>
                <a:cxn ang="0">
                  <a:pos x="0" y="44"/>
                </a:cxn>
                <a:cxn ang="0">
                  <a:pos x="0" y="40"/>
                </a:cxn>
                <a:cxn ang="0">
                  <a:pos x="0" y="3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1" y="16"/>
                </a:cxn>
                <a:cxn ang="0">
                  <a:pos x="2" y="12"/>
                </a:cxn>
                <a:cxn ang="0">
                  <a:pos x="3" y="7"/>
                </a:cxn>
                <a:cxn ang="0">
                  <a:pos x="6" y="4"/>
                </a:cxn>
                <a:cxn ang="0">
                  <a:pos x="8" y="1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8"/>
                </a:cxn>
                <a:cxn ang="0">
                  <a:pos x="20" y="13"/>
                </a:cxn>
                <a:cxn ang="0">
                  <a:pos x="21" y="18"/>
                </a:cxn>
                <a:cxn ang="0">
                  <a:pos x="22" y="24"/>
                </a:cxn>
                <a:cxn ang="0">
                  <a:pos x="21" y="30"/>
                </a:cxn>
                <a:cxn ang="0">
                  <a:pos x="21" y="36"/>
                </a:cxn>
                <a:cxn ang="0">
                  <a:pos x="20" y="41"/>
                </a:cxn>
                <a:cxn ang="0">
                  <a:pos x="18" y="46"/>
                </a:cxn>
                <a:cxn ang="0">
                  <a:pos x="17" y="51"/>
                </a:cxn>
                <a:cxn ang="0">
                  <a:pos x="14" y="54"/>
                </a:cxn>
                <a:cxn ang="0">
                  <a:pos x="13" y="56"/>
                </a:cxn>
                <a:cxn ang="0">
                  <a:pos x="11" y="58"/>
                </a:cxn>
                <a:cxn ang="0">
                  <a:pos x="9" y="60"/>
                </a:cxn>
              </a:cxnLst>
              <a:rect l="0" t="0" r="r" b="b"/>
              <a:pathLst>
                <a:path w="23" h="61">
                  <a:moveTo>
                    <a:pt x="9" y="60"/>
                  </a:moveTo>
                  <a:lnTo>
                    <a:pt x="7" y="58"/>
                  </a:lnTo>
                  <a:lnTo>
                    <a:pt x="4" y="56"/>
                  </a:lnTo>
                  <a:lnTo>
                    <a:pt x="3" y="53"/>
                  </a:lnTo>
                  <a:lnTo>
                    <a:pt x="1" y="50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2" y="12"/>
                  </a:lnTo>
                  <a:lnTo>
                    <a:pt x="3" y="7"/>
                  </a:lnTo>
                  <a:lnTo>
                    <a:pt x="6" y="4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8"/>
                  </a:lnTo>
                  <a:lnTo>
                    <a:pt x="20" y="13"/>
                  </a:lnTo>
                  <a:lnTo>
                    <a:pt x="21" y="18"/>
                  </a:lnTo>
                  <a:lnTo>
                    <a:pt x="22" y="24"/>
                  </a:lnTo>
                  <a:lnTo>
                    <a:pt x="21" y="30"/>
                  </a:lnTo>
                  <a:lnTo>
                    <a:pt x="21" y="36"/>
                  </a:lnTo>
                  <a:lnTo>
                    <a:pt x="20" y="41"/>
                  </a:lnTo>
                  <a:lnTo>
                    <a:pt x="18" y="46"/>
                  </a:lnTo>
                  <a:lnTo>
                    <a:pt x="17" y="51"/>
                  </a:lnTo>
                  <a:lnTo>
                    <a:pt x="14" y="54"/>
                  </a:lnTo>
                  <a:lnTo>
                    <a:pt x="13" y="56"/>
                  </a:lnTo>
                  <a:lnTo>
                    <a:pt x="11" y="58"/>
                  </a:lnTo>
                  <a:lnTo>
                    <a:pt x="9" y="6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86" name="Freeform 518"/>
            <p:cNvSpPr>
              <a:spLocks/>
            </p:cNvSpPr>
            <p:nvPr/>
          </p:nvSpPr>
          <p:spPr bwMode="auto">
            <a:xfrm>
              <a:off x="2748" y="1493"/>
              <a:ext cx="165" cy="2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2"/>
                </a:cxn>
                <a:cxn ang="0">
                  <a:pos x="164" y="218"/>
                </a:cxn>
                <a:cxn ang="0">
                  <a:pos x="164" y="33"/>
                </a:cxn>
                <a:cxn ang="0">
                  <a:pos x="0" y="0"/>
                </a:cxn>
              </a:cxnLst>
              <a:rect l="0" t="0" r="r" b="b"/>
              <a:pathLst>
                <a:path w="165" h="219">
                  <a:moveTo>
                    <a:pt x="0" y="0"/>
                  </a:moveTo>
                  <a:lnTo>
                    <a:pt x="0" y="182"/>
                  </a:lnTo>
                  <a:lnTo>
                    <a:pt x="164" y="218"/>
                  </a:lnTo>
                  <a:lnTo>
                    <a:pt x="164" y="33"/>
                  </a:lnTo>
                  <a:lnTo>
                    <a:pt x="0" y="0"/>
                  </a:lnTo>
                </a:path>
              </a:pathLst>
            </a:custGeom>
            <a:solidFill>
              <a:srgbClr val="63CB6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87" name="Freeform 519"/>
            <p:cNvSpPr>
              <a:spLocks/>
            </p:cNvSpPr>
            <p:nvPr/>
          </p:nvSpPr>
          <p:spPr bwMode="auto">
            <a:xfrm>
              <a:off x="2911" y="1345"/>
              <a:ext cx="201" cy="36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0" y="182"/>
                </a:cxn>
                <a:cxn ang="0">
                  <a:pos x="200" y="0"/>
                </a:cxn>
                <a:cxn ang="0">
                  <a:pos x="200" y="167"/>
                </a:cxn>
                <a:cxn ang="0">
                  <a:pos x="0" y="366"/>
                </a:cxn>
              </a:cxnLst>
              <a:rect l="0" t="0" r="r" b="b"/>
              <a:pathLst>
                <a:path w="201" h="367">
                  <a:moveTo>
                    <a:pt x="0" y="366"/>
                  </a:moveTo>
                  <a:lnTo>
                    <a:pt x="0" y="182"/>
                  </a:lnTo>
                  <a:lnTo>
                    <a:pt x="200" y="0"/>
                  </a:lnTo>
                  <a:lnTo>
                    <a:pt x="200" y="167"/>
                  </a:lnTo>
                  <a:lnTo>
                    <a:pt x="0" y="366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88" name="Freeform 520"/>
            <p:cNvSpPr>
              <a:spLocks/>
            </p:cNvSpPr>
            <p:nvPr/>
          </p:nvSpPr>
          <p:spPr bwMode="auto">
            <a:xfrm>
              <a:off x="2750" y="1320"/>
              <a:ext cx="361" cy="213"/>
            </a:xfrm>
            <a:custGeom>
              <a:avLst/>
              <a:gdLst/>
              <a:ahLst/>
              <a:cxnLst>
                <a:cxn ang="0">
                  <a:pos x="160" y="212"/>
                </a:cxn>
                <a:cxn ang="0">
                  <a:pos x="360" y="26"/>
                </a:cxn>
                <a:cxn ang="0">
                  <a:pos x="226" y="0"/>
                </a:cxn>
                <a:cxn ang="0">
                  <a:pos x="0" y="172"/>
                </a:cxn>
                <a:cxn ang="0">
                  <a:pos x="160" y="212"/>
                </a:cxn>
              </a:cxnLst>
              <a:rect l="0" t="0" r="r" b="b"/>
              <a:pathLst>
                <a:path w="361" h="213">
                  <a:moveTo>
                    <a:pt x="160" y="212"/>
                  </a:moveTo>
                  <a:lnTo>
                    <a:pt x="360" y="26"/>
                  </a:lnTo>
                  <a:lnTo>
                    <a:pt x="226" y="0"/>
                  </a:lnTo>
                  <a:lnTo>
                    <a:pt x="0" y="172"/>
                  </a:lnTo>
                  <a:lnTo>
                    <a:pt x="160" y="212"/>
                  </a:lnTo>
                </a:path>
              </a:pathLst>
            </a:custGeom>
            <a:solidFill>
              <a:srgbClr val="92DB9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89" name="Freeform 521"/>
            <p:cNvSpPr>
              <a:spLocks/>
            </p:cNvSpPr>
            <p:nvPr/>
          </p:nvSpPr>
          <p:spPr bwMode="auto">
            <a:xfrm>
              <a:off x="2823" y="1743"/>
              <a:ext cx="53" cy="9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" y="34"/>
                </a:cxn>
                <a:cxn ang="0">
                  <a:pos x="3" y="25"/>
                </a:cxn>
                <a:cxn ang="0">
                  <a:pos x="5" y="19"/>
                </a:cxn>
                <a:cxn ang="0">
                  <a:pos x="8" y="12"/>
                </a:cxn>
                <a:cxn ang="0">
                  <a:pos x="12" y="7"/>
                </a:cxn>
                <a:cxn ang="0">
                  <a:pos x="15" y="3"/>
                </a:cxn>
                <a:cxn ang="0">
                  <a:pos x="18" y="0"/>
                </a:cxn>
                <a:cxn ang="0">
                  <a:pos x="23" y="0"/>
                </a:cxn>
                <a:cxn ang="0">
                  <a:pos x="40" y="2"/>
                </a:cxn>
                <a:cxn ang="0">
                  <a:pos x="40" y="4"/>
                </a:cxn>
                <a:cxn ang="0">
                  <a:pos x="43" y="7"/>
                </a:cxn>
                <a:cxn ang="0">
                  <a:pos x="45" y="10"/>
                </a:cxn>
                <a:cxn ang="0">
                  <a:pos x="48" y="15"/>
                </a:cxn>
                <a:cxn ang="0">
                  <a:pos x="49" y="20"/>
                </a:cxn>
                <a:cxn ang="0">
                  <a:pos x="51" y="26"/>
                </a:cxn>
                <a:cxn ang="0">
                  <a:pos x="52" y="33"/>
                </a:cxn>
                <a:cxn ang="0">
                  <a:pos x="52" y="41"/>
                </a:cxn>
                <a:cxn ang="0">
                  <a:pos x="52" y="48"/>
                </a:cxn>
                <a:cxn ang="0">
                  <a:pos x="51" y="57"/>
                </a:cxn>
                <a:cxn ang="0">
                  <a:pos x="49" y="66"/>
                </a:cxn>
                <a:cxn ang="0">
                  <a:pos x="47" y="73"/>
                </a:cxn>
                <a:cxn ang="0">
                  <a:pos x="44" y="80"/>
                </a:cxn>
                <a:cxn ang="0">
                  <a:pos x="40" y="84"/>
                </a:cxn>
                <a:cxn ang="0">
                  <a:pos x="37" y="89"/>
                </a:cxn>
                <a:cxn ang="0">
                  <a:pos x="34" y="92"/>
                </a:cxn>
                <a:cxn ang="0">
                  <a:pos x="29" y="92"/>
                </a:cxn>
                <a:cxn ang="0">
                  <a:pos x="29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8" y="92"/>
                </a:cxn>
                <a:cxn ang="0">
                  <a:pos x="27" y="92"/>
                </a:cxn>
                <a:cxn ang="0">
                  <a:pos x="16" y="89"/>
                </a:cxn>
                <a:cxn ang="0">
                  <a:pos x="12" y="88"/>
                </a:cxn>
                <a:cxn ang="0">
                  <a:pos x="8" y="84"/>
                </a:cxn>
                <a:cxn ang="0">
                  <a:pos x="6" y="80"/>
                </a:cxn>
                <a:cxn ang="0">
                  <a:pos x="4" y="76"/>
                </a:cxn>
                <a:cxn ang="0">
                  <a:pos x="2" y="68"/>
                </a:cxn>
                <a:cxn ang="0">
                  <a:pos x="0" y="60"/>
                </a:cxn>
                <a:cxn ang="0">
                  <a:pos x="0" y="52"/>
                </a:cxn>
                <a:cxn ang="0">
                  <a:pos x="0" y="44"/>
                </a:cxn>
              </a:cxnLst>
              <a:rect l="0" t="0" r="r" b="b"/>
              <a:pathLst>
                <a:path w="53" h="93">
                  <a:moveTo>
                    <a:pt x="0" y="44"/>
                  </a:moveTo>
                  <a:lnTo>
                    <a:pt x="1" y="34"/>
                  </a:lnTo>
                  <a:lnTo>
                    <a:pt x="3" y="25"/>
                  </a:lnTo>
                  <a:lnTo>
                    <a:pt x="5" y="19"/>
                  </a:lnTo>
                  <a:lnTo>
                    <a:pt x="8" y="12"/>
                  </a:lnTo>
                  <a:lnTo>
                    <a:pt x="12" y="7"/>
                  </a:lnTo>
                  <a:lnTo>
                    <a:pt x="15" y="3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40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5" y="10"/>
                  </a:lnTo>
                  <a:lnTo>
                    <a:pt x="48" y="15"/>
                  </a:lnTo>
                  <a:lnTo>
                    <a:pt x="49" y="20"/>
                  </a:lnTo>
                  <a:lnTo>
                    <a:pt x="51" y="26"/>
                  </a:lnTo>
                  <a:lnTo>
                    <a:pt x="52" y="33"/>
                  </a:lnTo>
                  <a:lnTo>
                    <a:pt x="52" y="41"/>
                  </a:lnTo>
                  <a:lnTo>
                    <a:pt x="52" y="48"/>
                  </a:lnTo>
                  <a:lnTo>
                    <a:pt x="51" y="57"/>
                  </a:lnTo>
                  <a:lnTo>
                    <a:pt x="49" y="66"/>
                  </a:lnTo>
                  <a:lnTo>
                    <a:pt x="47" y="73"/>
                  </a:lnTo>
                  <a:lnTo>
                    <a:pt x="44" y="80"/>
                  </a:lnTo>
                  <a:lnTo>
                    <a:pt x="40" y="84"/>
                  </a:lnTo>
                  <a:lnTo>
                    <a:pt x="37" y="89"/>
                  </a:lnTo>
                  <a:lnTo>
                    <a:pt x="34" y="92"/>
                  </a:lnTo>
                  <a:lnTo>
                    <a:pt x="29" y="92"/>
                  </a:lnTo>
                  <a:lnTo>
                    <a:pt x="29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27" y="92"/>
                  </a:lnTo>
                  <a:lnTo>
                    <a:pt x="16" y="89"/>
                  </a:lnTo>
                  <a:lnTo>
                    <a:pt x="12" y="88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4" y="76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0" y="4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90" name="Freeform 522"/>
            <p:cNvSpPr>
              <a:spLocks/>
            </p:cNvSpPr>
            <p:nvPr/>
          </p:nvSpPr>
          <p:spPr bwMode="auto">
            <a:xfrm>
              <a:off x="2803" y="1718"/>
              <a:ext cx="99" cy="113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98" y="19"/>
                </a:cxn>
                <a:cxn ang="0">
                  <a:pos x="98" y="18"/>
                </a:cxn>
                <a:cxn ang="0">
                  <a:pos x="98" y="16"/>
                </a:cxn>
                <a:cxn ang="0">
                  <a:pos x="98" y="11"/>
                </a:cxn>
                <a:cxn ang="0">
                  <a:pos x="97" y="7"/>
                </a:cxn>
                <a:cxn ang="0">
                  <a:pos x="96" y="3"/>
                </a:cxn>
                <a:cxn ang="0">
                  <a:pos x="94" y="0"/>
                </a:cxn>
                <a:cxn ang="0">
                  <a:pos x="93" y="0"/>
                </a:cxn>
                <a:cxn ang="0">
                  <a:pos x="89" y="0"/>
                </a:cxn>
                <a:cxn ang="0">
                  <a:pos x="83" y="7"/>
                </a:cxn>
                <a:cxn ang="0">
                  <a:pos x="72" y="18"/>
                </a:cxn>
                <a:cxn ang="0">
                  <a:pos x="58" y="32"/>
                </a:cxn>
                <a:cxn ang="0">
                  <a:pos x="42" y="49"/>
                </a:cxn>
                <a:cxn ang="0">
                  <a:pos x="27" y="65"/>
                </a:cxn>
                <a:cxn ang="0">
                  <a:pos x="14" y="79"/>
                </a:cxn>
                <a:cxn ang="0">
                  <a:pos x="4" y="88"/>
                </a:cxn>
                <a:cxn ang="0">
                  <a:pos x="1" y="92"/>
                </a:cxn>
                <a:cxn ang="0">
                  <a:pos x="0" y="112"/>
                </a:cxn>
              </a:cxnLst>
              <a:rect l="0" t="0" r="r" b="b"/>
              <a:pathLst>
                <a:path w="99" h="113">
                  <a:moveTo>
                    <a:pt x="0" y="112"/>
                  </a:moveTo>
                  <a:lnTo>
                    <a:pt x="98" y="19"/>
                  </a:lnTo>
                  <a:lnTo>
                    <a:pt x="98" y="18"/>
                  </a:lnTo>
                  <a:lnTo>
                    <a:pt x="98" y="16"/>
                  </a:lnTo>
                  <a:lnTo>
                    <a:pt x="98" y="11"/>
                  </a:lnTo>
                  <a:lnTo>
                    <a:pt x="97" y="7"/>
                  </a:lnTo>
                  <a:lnTo>
                    <a:pt x="96" y="3"/>
                  </a:lnTo>
                  <a:lnTo>
                    <a:pt x="94" y="0"/>
                  </a:lnTo>
                  <a:lnTo>
                    <a:pt x="93" y="0"/>
                  </a:lnTo>
                  <a:lnTo>
                    <a:pt x="89" y="0"/>
                  </a:lnTo>
                  <a:lnTo>
                    <a:pt x="83" y="7"/>
                  </a:lnTo>
                  <a:lnTo>
                    <a:pt x="72" y="18"/>
                  </a:lnTo>
                  <a:lnTo>
                    <a:pt x="58" y="32"/>
                  </a:lnTo>
                  <a:lnTo>
                    <a:pt x="42" y="49"/>
                  </a:lnTo>
                  <a:lnTo>
                    <a:pt x="27" y="65"/>
                  </a:lnTo>
                  <a:lnTo>
                    <a:pt x="14" y="79"/>
                  </a:lnTo>
                  <a:lnTo>
                    <a:pt x="4" y="88"/>
                  </a:lnTo>
                  <a:lnTo>
                    <a:pt x="1" y="92"/>
                  </a:lnTo>
                  <a:lnTo>
                    <a:pt x="0" y="1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91" name="Freeform 523"/>
            <p:cNvSpPr>
              <a:spLocks/>
            </p:cNvSpPr>
            <p:nvPr/>
          </p:nvSpPr>
          <p:spPr bwMode="auto">
            <a:xfrm>
              <a:off x="2619" y="1634"/>
              <a:ext cx="230" cy="185"/>
            </a:xfrm>
            <a:custGeom>
              <a:avLst/>
              <a:gdLst/>
              <a:ahLst/>
              <a:cxnLst>
                <a:cxn ang="0">
                  <a:pos x="0" y="137"/>
                </a:cxn>
                <a:cxn ang="0">
                  <a:pos x="0" y="135"/>
                </a:cxn>
                <a:cxn ang="0">
                  <a:pos x="0" y="131"/>
                </a:cxn>
                <a:cxn ang="0">
                  <a:pos x="0" y="126"/>
                </a:cxn>
                <a:cxn ang="0">
                  <a:pos x="0" y="119"/>
                </a:cxn>
                <a:cxn ang="0">
                  <a:pos x="0" y="113"/>
                </a:cxn>
                <a:cxn ang="0">
                  <a:pos x="0" y="105"/>
                </a:cxn>
                <a:cxn ang="0">
                  <a:pos x="1" y="100"/>
                </a:cxn>
                <a:cxn ang="0">
                  <a:pos x="3" y="95"/>
                </a:cxn>
                <a:cxn ang="0">
                  <a:pos x="8" y="90"/>
                </a:cxn>
                <a:cxn ang="0">
                  <a:pos x="15" y="83"/>
                </a:cxn>
                <a:cxn ang="0">
                  <a:pos x="26" y="75"/>
                </a:cxn>
                <a:cxn ang="0">
                  <a:pos x="36" y="66"/>
                </a:cxn>
                <a:cxn ang="0">
                  <a:pos x="47" y="58"/>
                </a:cxn>
                <a:cxn ang="0">
                  <a:pos x="55" y="52"/>
                </a:cxn>
                <a:cxn ang="0">
                  <a:pos x="62" y="47"/>
                </a:cxn>
                <a:cxn ang="0">
                  <a:pos x="64" y="46"/>
                </a:cxn>
                <a:cxn ang="0">
                  <a:pos x="76" y="0"/>
                </a:cxn>
                <a:cxn ang="0">
                  <a:pos x="229" y="27"/>
                </a:cxn>
                <a:cxn ang="0">
                  <a:pos x="221" y="82"/>
                </a:cxn>
                <a:cxn ang="0">
                  <a:pos x="211" y="144"/>
                </a:cxn>
                <a:cxn ang="0">
                  <a:pos x="180" y="184"/>
                </a:cxn>
                <a:cxn ang="0">
                  <a:pos x="0" y="137"/>
                </a:cxn>
              </a:cxnLst>
              <a:rect l="0" t="0" r="r" b="b"/>
              <a:pathLst>
                <a:path w="230" h="185">
                  <a:moveTo>
                    <a:pt x="0" y="137"/>
                  </a:moveTo>
                  <a:lnTo>
                    <a:pt x="0" y="135"/>
                  </a:lnTo>
                  <a:lnTo>
                    <a:pt x="0" y="131"/>
                  </a:lnTo>
                  <a:lnTo>
                    <a:pt x="0" y="126"/>
                  </a:lnTo>
                  <a:lnTo>
                    <a:pt x="0" y="119"/>
                  </a:lnTo>
                  <a:lnTo>
                    <a:pt x="0" y="113"/>
                  </a:lnTo>
                  <a:lnTo>
                    <a:pt x="0" y="105"/>
                  </a:lnTo>
                  <a:lnTo>
                    <a:pt x="1" y="100"/>
                  </a:lnTo>
                  <a:lnTo>
                    <a:pt x="3" y="95"/>
                  </a:lnTo>
                  <a:lnTo>
                    <a:pt x="8" y="90"/>
                  </a:lnTo>
                  <a:lnTo>
                    <a:pt x="15" y="83"/>
                  </a:lnTo>
                  <a:lnTo>
                    <a:pt x="26" y="75"/>
                  </a:lnTo>
                  <a:lnTo>
                    <a:pt x="36" y="66"/>
                  </a:lnTo>
                  <a:lnTo>
                    <a:pt x="47" y="58"/>
                  </a:lnTo>
                  <a:lnTo>
                    <a:pt x="55" y="52"/>
                  </a:lnTo>
                  <a:lnTo>
                    <a:pt x="62" y="47"/>
                  </a:lnTo>
                  <a:lnTo>
                    <a:pt x="64" y="46"/>
                  </a:lnTo>
                  <a:lnTo>
                    <a:pt x="76" y="0"/>
                  </a:lnTo>
                  <a:lnTo>
                    <a:pt x="229" y="27"/>
                  </a:lnTo>
                  <a:lnTo>
                    <a:pt x="221" y="82"/>
                  </a:lnTo>
                  <a:lnTo>
                    <a:pt x="211" y="144"/>
                  </a:lnTo>
                  <a:lnTo>
                    <a:pt x="180" y="184"/>
                  </a:lnTo>
                  <a:lnTo>
                    <a:pt x="0" y="137"/>
                  </a:lnTo>
                </a:path>
              </a:pathLst>
            </a:custGeom>
            <a:solidFill>
              <a:srgbClr val="FFCB3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92" name="Freeform 524"/>
            <p:cNvSpPr>
              <a:spLocks/>
            </p:cNvSpPr>
            <p:nvPr/>
          </p:nvSpPr>
          <p:spPr bwMode="auto">
            <a:xfrm>
              <a:off x="2623" y="1738"/>
              <a:ext cx="173" cy="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0"/>
                </a:cxn>
                <a:cxn ang="0">
                  <a:pos x="172" y="76"/>
                </a:cxn>
                <a:cxn ang="0">
                  <a:pos x="172" y="45"/>
                </a:cxn>
                <a:cxn ang="0">
                  <a:pos x="0" y="0"/>
                </a:cxn>
              </a:cxnLst>
              <a:rect l="0" t="0" r="r" b="b"/>
              <a:pathLst>
                <a:path w="173" h="77">
                  <a:moveTo>
                    <a:pt x="0" y="0"/>
                  </a:moveTo>
                  <a:lnTo>
                    <a:pt x="0" y="30"/>
                  </a:lnTo>
                  <a:lnTo>
                    <a:pt x="172" y="76"/>
                  </a:lnTo>
                  <a:lnTo>
                    <a:pt x="172" y="4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93" name="Freeform 525"/>
            <p:cNvSpPr>
              <a:spLocks/>
            </p:cNvSpPr>
            <p:nvPr/>
          </p:nvSpPr>
          <p:spPr bwMode="auto">
            <a:xfrm>
              <a:off x="2799" y="1611"/>
              <a:ext cx="94" cy="208"/>
            </a:xfrm>
            <a:custGeom>
              <a:avLst/>
              <a:gdLst/>
              <a:ahLst/>
              <a:cxnLst>
                <a:cxn ang="0">
                  <a:pos x="0" y="207"/>
                </a:cxn>
                <a:cxn ang="0">
                  <a:pos x="0" y="205"/>
                </a:cxn>
                <a:cxn ang="0">
                  <a:pos x="0" y="200"/>
                </a:cxn>
                <a:cxn ang="0">
                  <a:pos x="0" y="193"/>
                </a:cxn>
                <a:cxn ang="0">
                  <a:pos x="0" y="186"/>
                </a:cxn>
                <a:cxn ang="0">
                  <a:pos x="0" y="176"/>
                </a:cxn>
                <a:cxn ang="0">
                  <a:pos x="0" y="167"/>
                </a:cxn>
                <a:cxn ang="0">
                  <a:pos x="2" y="160"/>
                </a:cxn>
                <a:cxn ang="0">
                  <a:pos x="3" y="154"/>
                </a:cxn>
                <a:cxn ang="0">
                  <a:pos x="7" y="148"/>
                </a:cxn>
                <a:cxn ang="0">
                  <a:pos x="11" y="141"/>
                </a:cxn>
                <a:cxn ang="0">
                  <a:pos x="16" y="133"/>
                </a:cxn>
                <a:cxn ang="0">
                  <a:pos x="22" y="126"/>
                </a:cxn>
                <a:cxn ang="0">
                  <a:pos x="26" y="118"/>
                </a:cxn>
                <a:cxn ang="0">
                  <a:pos x="31" y="112"/>
                </a:cxn>
                <a:cxn ang="0">
                  <a:pos x="33" y="107"/>
                </a:cxn>
                <a:cxn ang="0">
                  <a:pos x="34" y="106"/>
                </a:cxn>
                <a:cxn ang="0">
                  <a:pos x="42" y="49"/>
                </a:cxn>
                <a:cxn ang="0">
                  <a:pos x="93" y="0"/>
                </a:cxn>
                <a:cxn ang="0">
                  <a:pos x="93" y="107"/>
                </a:cxn>
                <a:cxn ang="0">
                  <a:pos x="0" y="207"/>
                </a:cxn>
              </a:cxnLst>
              <a:rect l="0" t="0" r="r" b="b"/>
              <a:pathLst>
                <a:path w="94" h="208">
                  <a:moveTo>
                    <a:pt x="0" y="207"/>
                  </a:moveTo>
                  <a:lnTo>
                    <a:pt x="0" y="205"/>
                  </a:lnTo>
                  <a:lnTo>
                    <a:pt x="0" y="200"/>
                  </a:lnTo>
                  <a:lnTo>
                    <a:pt x="0" y="193"/>
                  </a:lnTo>
                  <a:lnTo>
                    <a:pt x="0" y="186"/>
                  </a:lnTo>
                  <a:lnTo>
                    <a:pt x="0" y="176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3" y="154"/>
                  </a:lnTo>
                  <a:lnTo>
                    <a:pt x="7" y="148"/>
                  </a:lnTo>
                  <a:lnTo>
                    <a:pt x="11" y="141"/>
                  </a:lnTo>
                  <a:lnTo>
                    <a:pt x="16" y="133"/>
                  </a:lnTo>
                  <a:lnTo>
                    <a:pt x="22" y="126"/>
                  </a:lnTo>
                  <a:lnTo>
                    <a:pt x="26" y="118"/>
                  </a:lnTo>
                  <a:lnTo>
                    <a:pt x="31" y="112"/>
                  </a:lnTo>
                  <a:lnTo>
                    <a:pt x="33" y="107"/>
                  </a:lnTo>
                  <a:lnTo>
                    <a:pt x="34" y="106"/>
                  </a:lnTo>
                  <a:lnTo>
                    <a:pt x="42" y="49"/>
                  </a:lnTo>
                  <a:lnTo>
                    <a:pt x="93" y="0"/>
                  </a:lnTo>
                  <a:lnTo>
                    <a:pt x="93" y="107"/>
                  </a:lnTo>
                  <a:lnTo>
                    <a:pt x="0" y="207"/>
                  </a:lnTo>
                </a:path>
              </a:pathLst>
            </a:custGeom>
            <a:solidFill>
              <a:srgbClr val="CD9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94" name="Freeform 526"/>
            <p:cNvSpPr>
              <a:spLocks/>
            </p:cNvSpPr>
            <p:nvPr/>
          </p:nvSpPr>
          <p:spPr bwMode="auto">
            <a:xfrm>
              <a:off x="2839" y="1746"/>
              <a:ext cx="39" cy="89"/>
            </a:xfrm>
            <a:custGeom>
              <a:avLst/>
              <a:gdLst/>
              <a:ahLst/>
              <a:cxnLst>
                <a:cxn ang="0">
                  <a:pos x="16" y="88"/>
                </a:cxn>
                <a:cxn ang="0">
                  <a:pos x="12" y="85"/>
                </a:cxn>
                <a:cxn ang="0">
                  <a:pos x="9" y="83"/>
                </a:cxn>
                <a:cxn ang="0">
                  <a:pos x="6" y="79"/>
                </a:cxn>
                <a:cxn ang="0">
                  <a:pos x="4" y="72"/>
                </a:cxn>
                <a:cxn ang="0">
                  <a:pos x="2" y="67"/>
                </a:cxn>
                <a:cxn ang="0">
                  <a:pos x="1" y="59"/>
                </a:cxn>
                <a:cxn ang="0">
                  <a:pos x="0" y="51"/>
                </a:cxn>
                <a:cxn ang="0">
                  <a:pos x="1" y="42"/>
                </a:cxn>
                <a:cxn ang="0">
                  <a:pos x="2" y="33"/>
                </a:cxn>
                <a:cxn ang="0">
                  <a:pos x="3" y="25"/>
                </a:cxn>
                <a:cxn ang="0">
                  <a:pos x="5" y="18"/>
                </a:cxn>
                <a:cxn ang="0">
                  <a:pos x="8" y="11"/>
                </a:cxn>
                <a:cxn ang="0">
                  <a:pos x="11" y="6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0" y="3"/>
                </a:cxn>
                <a:cxn ang="0">
                  <a:pos x="32" y="7"/>
                </a:cxn>
                <a:cxn ang="0">
                  <a:pos x="34" y="13"/>
                </a:cxn>
                <a:cxn ang="0">
                  <a:pos x="36" y="19"/>
                </a:cxn>
                <a:cxn ang="0">
                  <a:pos x="38" y="27"/>
                </a:cxn>
                <a:cxn ang="0">
                  <a:pos x="38" y="35"/>
                </a:cxn>
                <a:cxn ang="0">
                  <a:pos x="38" y="44"/>
                </a:cxn>
                <a:cxn ang="0">
                  <a:pos x="37" y="53"/>
                </a:cxn>
                <a:cxn ang="0">
                  <a:pos x="35" y="61"/>
                </a:cxn>
                <a:cxn ang="0">
                  <a:pos x="33" y="68"/>
                </a:cxn>
                <a:cxn ang="0">
                  <a:pos x="30" y="76"/>
                </a:cxn>
                <a:cxn ang="0">
                  <a:pos x="27" y="80"/>
                </a:cxn>
                <a:cxn ang="0">
                  <a:pos x="23" y="84"/>
                </a:cxn>
                <a:cxn ang="0">
                  <a:pos x="20" y="86"/>
                </a:cxn>
                <a:cxn ang="0">
                  <a:pos x="16" y="88"/>
                </a:cxn>
              </a:cxnLst>
              <a:rect l="0" t="0" r="r" b="b"/>
              <a:pathLst>
                <a:path w="39" h="89">
                  <a:moveTo>
                    <a:pt x="16" y="88"/>
                  </a:moveTo>
                  <a:lnTo>
                    <a:pt x="12" y="85"/>
                  </a:lnTo>
                  <a:lnTo>
                    <a:pt x="9" y="83"/>
                  </a:lnTo>
                  <a:lnTo>
                    <a:pt x="6" y="79"/>
                  </a:lnTo>
                  <a:lnTo>
                    <a:pt x="4" y="72"/>
                  </a:lnTo>
                  <a:lnTo>
                    <a:pt x="2" y="67"/>
                  </a:lnTo>
                  <a:lnTo>
                    <a:pt x="1" y="59"/>
                  </a:lnTo>
                  <a:lnTo>
                    <a:pt x="0" y="51"/>
                  </a:lnTo>
                  <a:lnTo>
                    <a:pt x="1" y="42"/>
                  </a:lnTo>
                  <a:lnTo>
                    <a:pt x="2" y="33"/>
                  </a:lnTo>
                  <a:lnTo>
                    <a:pt x="3" y="25"/>
                  </a:lnTo>
                  <a:lnTo>
                    <a:pt x="5" y="18"/>
                  </a:lnTo>
                  <a:lnTo>
                    <a:pt x="8" y="11"/>
                  </a:lnTo>
                  <a:lnTo>
                    <a:pt x="11" y="6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2" y="7"/>
                  </a:lnTo>
                  <a:lnTo>
                    <a:pt x="34" y="13"/>
                  </a:lnTo>
                  <a:lnTo>
                    <a:pt x="36" y="19"/>
                  </a:lnTo>
                  <a:lnTo>
                    <a:pt x="38" y="27"/>
                  </a:lnTo>
                  <a:lnTo>
                    <a:pt x="38" y="35"/>
                  </a:lnTo>
                  <a:lnTo>
                    <a:pt x="38" y="44"/>
                  </a:lnTo>
                  <a:lnTo>
                    <a:pt x="37" y="53"/>
                  </a:lnTo>
                  <a:lnTo>
                    <a:pt x="35" y="61"/>
                  </a:lnTo>
                  <a:lnTo>
                    <a:pt x="33" y="68"/>
                  </a:lnTo>
                  <a:lnTo>
                    <a:pt x="30" y="76"/>
                  </a:lnTo>
                  <a:lnTo>
                    <a:pt x="27" y="80"/>
                  </a:lnTo>
                  <a:lnTo>
                    <a:pt x="23" y="84"/>
                  </a:lnTo>
                  <a:lnTo>
                    <a:pt x="20" y="86"/>
                  </a:lnTo>
                  <a:lnTo>
                    <a:pt x="16" y="88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95" name="Freeform 527"/>
            <p:cNvSpPr>
              <a:spLocks/>
            </p:cNvSpPr>
            <p:nvPr/>
          </p:nvSpPr>
          <p:spPr bwMode="auto">
            <a:xfrm>
              <a:off x="2846" y="1762"/>
              <a:ext cx="25" cy="60"/>
            </a:xfrm>
            <a:custGeom>
              <a:avLst/>
              <a:gdLst/>
              <a:ahLst/>
              <a:cxnLst>
                <a:cxn ang="0">
                  <a:pos x="10" y="59"/>
                </a:cxn>
                <a:cxn ang="0">
                  <a:pos x="8" y="59"/>
                </a:cxn>
                <a:cxn ang="0">
                  <a:pos x="5" y="55"/>
                </a:cxn>
                <a:cxn ang="0">
                  <a:pos x="3" y="53"/>
                </a:cxn>
                <a:cxn ang="0">
                  <a:pos x="2" y="49"/>
                </a:cxn>
                <a:cxn ang="0">
                  <a:pos x="1" y="44"/>
                </a:cxn>
                <a:cxn ang="0">
                  <a:pos x="0" y="39"/>
                </a:cxn>
                <a:cxn ang="0">
                  <a:pos x="0" y="35"/>
                </a:cxn>
                <a:cxn ang="0">
                  <a:pos x="0" y="27"/>
                </a:cxn>
                <a:cxn ang="0">
                  <a:pos x="0" y="22"/>
                </a:cxn>
                <a:cxn ang="0">
                  <a:pos x="1" y="16"/>
                </a:cxn>
                <a:cxn ang="0">
                  <a:pos x="3" y="11"/>
                </a:cxn>
                <a:cxn ang="0">
                  <a:pos x="5" y="7"/>
                </a:cxn>
                <a:cxn ang="0">
                  <a:pos x="7" y="3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0" y="4"/>
                </a:cxn>
                <a:cxn ang="0">
                  <a:pos x="22" y="8"/>
                </a:cxn>
                <a:cxn ang="0">
                  <a:pos x="23" y="13"/>
                </a:cxn>
                <a:cxn ang="0">
                  <a:pos x="24" y="18"/>
                </a:cxn>
                <a:cxn ang="0">
                  <a:pos x="24" y="24"/>
                </a:cxn>
                <a:cxn ang="0">
                  <a:pos x="24" y="30"/>
                </a:cxn>
                <a:cxn ang="0">
                  <a:pos x="23" y="36"/>
                </a:cxn>
                <a:cxn ang="0">
                  <a:pos x="22" y="41"/>
                </a:cxn>
                <a:cxn ang="0">
                  <a:pos x="20" y="47"/>
                </a:cxn>
                <a:cxn ang="0">
                  <a:pos x="19" y="51"/>
                </a:cxn>
                <a:cxn ang="0">
                  <a:pos x="17" y="54"/>
                </a:cxn>
                <a:cxn ang="0">
                  <a:pos x="14" y="56"/>
                </a:cxn>
                <a:cxn ang="0">
                  <a:pos x="12" y="59"/>
                </a:cxn>
                <a:cxn ang="0">
                  <a:pos x="10" y="59"/>
                </a:cxn>
              </a:cxnLst>
              <a:rect l="0" t="0" r="r" b="b"/>
              <a:pathLst>
                <a:path w="25" h="60">
                  <a:moveTo>
                    <a:pt x="10" y="59"/>
                  </a:moveTo>
                  <a:lnTo>
                    <a:pt x="8" y="59"/>
                  </a:lnTo>
                  <a:lnTo>
                    <a:pt x="5" y="55"/>
                  </a:lnTo>
                  <a:lnTo>
                    <a:pt x="3" y="53"/>
                  </a:lnTo>
                  <a:lnTo>
                    <a:pt x="2" y="49"/>
                  </a:lnTo>
                  <a:lnTo>
                    <a:pt x="1" y="44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3" y="11"/>
                  </a:lnTo>
                  <a:lnTo>
                    <a:pt x="5" y="7"/>
                  </a:lnTo>
                  <a:lnTo>
                    <a:pt x="7" y="3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3" y="13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3" y="36"/>
                  </a:lnTo>
                  <a:lnTo>
                    <a:pt x="22" y="41"/>
                  </a:lnTo>
                  <a:lnTo>
                    <a:pt x="20" y="47"/>
                  </a:lnTo>
                  <a:lnTo>
                    <a:pt x="19" y="51"/>
                  </a:lnTo>
                  <a:lnTo>
                    <a:pt x="17" y="54"/>
                  </a:lnTo>
                  <a:lnTo>
                    <a:pt x="14" y="56"/>
                  </a:lnTo>
                  <a:lnTo>
                    <a:pt x="12" y="59"/>
                  </a:lnTo>
                  <a:lnTo>
                    <a:pt x="10" y="59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96" name="Freeform 528"/>
            <p:cNvSpPr>
              <a:spLocks/>
            </p:cNvSpPr>
            <p:nvPr/>
          </p:nvSpPr>
          <p:spPr bwMode="auto">
            <a:xfrm>
              <a:off x="2610" y="1763"/>
              <a:ext cx="197" cy="74"/>
            </a:xfrm>
            <a:custGeom>
              <a:avLst/>
              <a:gdLst/>
              <a:ahLst/>
              <a:cxnLst>
                <a:cxn ang="0">
                  <a:pos x="196" y="40"/>
                </a:cxn>
                <a:cxn ang="0">
                  <a:pos x="195" y="41"/>
                </a:cxn>
                <a:cxn ang="0">
                  <a:pos x="195" y="44"/>
                </a:cxn>
                <a:cxn ang="0">
                  <a:pos x="194" y="45"/>
                </a:cxn>
                <a:cxn ang="0">
                  <a:pos x="193" y="47"/>
                </a:cxn>
                <a:cxn ang="0">
                  <a:pos x="191" y="49"/>
                </a:cxn>
                <a:cxn ang="0">
                  <a:pos x="190" y="51"/>
                </a:cxn>
                <a:cxn ang="0">
                  <a:pos x="187" y="52"/>
                </a:cxn>
                <a:cxn ang="0">
                  <a:pos x="186" y="52"/>
                </a:cxn>
                <a:cxn ang="0">
                  <a:pos x="178" y="51"/>
                </a:cxn>
                <a:cxn ang="0">
                  <a:pos x="156" y="46"/>
                </a:cxn>
                <a:cxn ang="0">
                  <a:pos x="127" y="38"/>
                </a:cxn>
                <a:cxn ang="0">
                  <a:pos x="96" y="30"/>
                </a:cxn>
                <a:cxn ang="0">
                  <a:pos x="63" y="22"/>
                </a:cxn>
                <a:cxn ang="0">
                  <a:pos x="36" y="14"/>
                </a:cxn>
                <a:cxn ang="0">
                  <a:pos x="16" y="9"/>
                </a:cxn>
                <a:cxn ang="0">
                  <a:pos x="8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2" y="14"/>
                </a:cxn>
                <a:cxn ang="0">
                  <a:pos x="3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5" y="24"/>
                </a:cxn>
                <a:cxn ang="0">
                  <a:pos x="5" y="24"/>
                </a:cxn>
                <a:cxn ang="0">
                  <a:pos x="13" y="26"/>
                </a:cxn>
                <a:cxn ang="0">
                  <a:pos x="33" y="32"/>
                </a:cxn>
                <a:cxn ang="0">
                  <a:pos x="62" y="40"/>
                </a:cxn>
                <a:cxn ang="0">
                  <a:pos x="95" y="49"/>
                </a:cxn>
                <a:cxn ang="0">
                  <a:pos x="127" y="58"/>
                </a:cxn>
                <a:cxn ang="0">
                  <a:pos x="157" y="65"/>
                </a:cxn>
                <a:cxn ang="0">
                  <a:pos x="178" y="71"/>
                </a:cxn>
                <a:cxn ang="0">
                  <a:pos x="187" y="73"/>
                </a:cxn>
                <a:cxn ang="0">
                  <a:pos x="187" y="71"/>
                </a:cxn>
                <a:cxn ang="0">
                  <a:pos x="190" y="69"/>
                </a:cxn>
                <a:cxn ang="0">
                  <a:pos x="191" y="67"/>
                </a:cxn>
                <a:cxn ang="0">
                  <a:pos x="192" y="64"/>
                </a:cxn>
                <a:cxn ang="0">
                  <a:pos x="193" y="62"/>
                </a:cxn>
                <a:cxn ang="0">
                  <a:pos x="193" y="60"/>
                </a:cxn>
                <a:cxn ang="0">
                  <a:pos x="194" y="60"/>
                </a:cxn>
                <a:cxn ang="0">
                  <a:pos x="194" y="59"/>
                </a:cxn>
                <a:cxn ang="0">
                  <a:pos x="196" y="40"/>
                </a:cxn>
              </a:cxnLst>
              <a:rect l="0" t="0" r="r" b="b"/>
              <a:pathLst>
                <a:path w="197" h="74">
                  <a:moveTo>
                    <a:pt x="196" y="40"/>
                  </a:moveTo>
                  <a:lnTo>
                    <a:pt x="195" y="41"/>
                  </a:lnTo>
                  <a:lnTo>
                    <a:pt x="195" y="44"/>
                  </a:lnTo>
                  <a:lnTo>
                    <a:pt x="194" y="45"/>
                  </a:lnTo>
                  <a:lnTo>
                    <a:pt x="193" y="47"/>
                  </a:lnTo>
                  <a:lnTo>
                    <a:pt x="191" y="49"/>
                  </a:lnTo>
                  <a:lnTo>
                    <a:pt x="190" y="51"/>
                  </a:lnTo>
                  <a:lnTo>
                    <a:pt x="187" y="52"/>
                  </a:lnTo>
                  <a:lnTo>
                    <a:pt x="186" y="52"/>
                  </a:lnTo>
                  <a:lnTo>
                    <a:pt x="178" y="51"/>
                  </a:lnTo>
                  <a:lnTo>
                    <a:pt x="156" y="46"/>
                  </a:lnTo>
                  <a:lnTo>
                    <a:pt x="127" y="38"/>
                  </a:lnTo>
                  <a:lnTo>
                    <a:pt x="96" y="30"/>
                  </a:lnTo>
                  <a:lnTo>
                    <a:pt x="63" y="22"/>
                  </a:lnTo>
                  <a:lnTo>
                    <a:pt x="36" y="14"/>
                  </a:lnTo>
                  <a:lnTo>
                    <a:pt x="16" y="9"/>
                  </a:lnTo>
                  <a:lnTo>
                    <a:pt x="8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13" y="26"/>
                  </a:lnTo>
                  <a:lnTo>
                    <a:pt x="33" y="32"/>
                  </a:lnTo>
                  <a:lnTo>
                    <a:pt x="62" y="40"/>
                  </a:lnTo>
                  <a:lnTo>
                    <a:pt x="95" y="49"/>
                  </a:lnTo>
                  <a:lnTo>
                    <a:pt x="127" y="58"/>
                  </a:lnTo>
                  <a:lnTo>
                    <a:pt x="157" y="65"/>
                  </a:lnTo>
                  <a:lnTo>
                    <a:pt x="178" y="71"/>
                  </a:lnTo>
                  <a:lnTo>
                    <a:pt x="187" y="73"/>
                  </a:lnTo>
                  <a:lnTo>
                    <a:pt x="187" y="71"/>
                  </a:lnTo>
                  <a:lnTo>
                    <a:pt x="190" y="69"/>
                  </a:lnTo>
                  <a:lnTo>
                    <a:pt x="191" y="67"/>
                  </a:lnTo>
                  <a:lnTo>
                    <a:pt x="192" y="64"/>
                  </a:lnTo>
                  <a:lnTo>
                    <a:pt x="193" y="62"/>
                  </a:lnTo>
                  <a:lnTo>
                    <a:pt x="193" y="60"/>
                  </a:lnTo>
                  <a:lnTo>
                    <a:pt x="194" y="60"/>
                  </a:lnTo>
                  <a:lnTo>
                    <a:pt x="194" y="59"/>
                  </a:lnTo>
                  <a:lnTo>
                    <a:pt x="196" y="4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97" name="Freeform 529"/>
            <p:cNvSpPr>
              <a:spLocks/>
            </p:cNvSpPr>
            <p:nvPr/>
          </p:nvSpPr>
          <p:spPr bwMode="auto">
            <a:xfrm>
              <a:off x="2687" y="1640"/>
              <a:ext cx="149" cy="72"/>
            </a:xfrm>
            <a:custGeom>
              <a:avLst/>
              <a:gdLst/>
              <a:ahLst/>
              <a:cxnLst>
                <a:cxn ang="0">
                  <a:pos x="139" y="71"/>
                </a:cxn>
                <a:cxn ang="0">
                  <a:pos x="137" y="71"/>
                </a:cxn>
                <a:cxn ang="0">
                  <a:pos x="132" y="70"/>
                </a:cxn>
                <a:cxn ang="0">
                  <a:pos x="124" y="69"/>
                </a:cxn>
                <a:cxn ang="0">
                  <a:pos x="114" y="68"/>
                </a:cxn>
                <a:cxn ang="0">
                  <a:pos x="102" y="67"/>
                </a:cxn>
                <a:cxn ang="0">
                  <a:pos x="88" y="63"/>
                </a:cxn>
                <a:cxn ang="0">
                  <a:pos x="74" y="61"/>
                </a:cxn>
                <a:cxn ang="0">
                  <a:pos x="59" y="58"/>
                </a:cxn>
                <a:cxn ang="0">
                  <a:pos x="46" y="55"/>
                </a:cxn>
                <a:cxn ang="0">
                  <a:pos x="34" y="51"/>
                </a:cxn>
                <a:cxn ang="0">
                  <a:pos x="24" y="48"/>
                </a:cxn>
                <a:cxn ang="0">
                  <a:pos x="15" y="45"/>
                </a:cxn>
                <a:cxn ang="0">
                  <a:pos x="8" y="43"/>
                </a:cxn>
                <a:cxn ang="0">
                  <a:pos x="4" y="41"/>
                </a:cxn>
                <a:cxn ang="0">
                  <a:pos x="0" y="39"/>
                </a:cxn>
                <a:cxn ang="0">
                  <a:pos x="0" y="38"/>
                </a:cxn>
                <a:cxn ang="0">
                  <a:pos x="14" y="0"/>
                </a:cxn>
                <a:cxn ang="0">
                  <a:pos x="148" y="25"/>
                </a:cxn>
                <a:cxn ang="0">
                  <a:pos x="143" y="71"/>
                </a:cxn>
                <a:cxn ang="0">
                  <a:pos x="139" y="71"/>
                </a:cxn>
              </a:cxnLst>
              <a:rect l="0" t="0" r="r" b="b"/>
              <a:pathLst>
                <a:path w="149" h="72">
                  <a:moveTo>
                    <a:pt x="139" y="71"/>
                  </a:moveTo>
                  <a:lnTo>
                    <a:pt x="137" y="71"/>
                  </a:lnTo>
                  <a:lnTo>
                    <a:pt x="132" y="70"/>
                  </a:lnTo>
                  <a:lnTo>
                    <a:pt x="124" y="69"/>
                  </a:lnTo>
                  <a:lnTo>
                    <a:pt x="114" y="68"/>
                  </a:lnTo>
                  <a:lnTo>
                    <a:pt x="102" y="67"/>
                  </a:lnTo>
                  <a:lnTo>
                    <a:pt x="88" y="63"/>
                  </a:lnTo>
                  <a:lnTo>
                    <a:pt x="74" y="61"/>
                  </a:lnTo>
                  <a:lnTo>
                    <a:pt x="59" y="58"/>
                  </a:lnTo>
                  <a:lnTo>
                    <a:pt x="46" y="55"/>
                  </a:lnTo>
                  <a:lnTo>
                    <a:pt x="34" y="51"/>
                  </a:lnTo>
                  <a:lnTo>
                    <a:pt x="24" y="48"/>
                  </a:lnTo>
                  <a:lnTo>
                    <a:pt x="15" y="45"/>
                  </a:lnTo>
                  <a:lnTo>
                    <a:pt x="8" y="43"/>
                  </a:lnTo>
                  <a:lnTo>
                    <a:pt x="4" y="41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14" y="0"/>
                  </a:lnTo>
                  <a:lnTo>
                    <a:pt x="148" y="25"/>
                  </a:lnTo>
                  <a:lnTo>
                    <a:pt x="143" y="71"/>
                  </a:lnTo>
                  <a:lnTo>
                    <a:pt x="139" y="71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98" name="Freeform 530"/>
            <p:cNvSpPr>
              <a:spLocks/>
            </p:cNvSpPr>
            <p:nvPr/>
          </p:nvSpPr>
          <p:spPr bwMode="auto">
            <a:xfrm>
              <a:off x="2694" y="1649"/>
              <a:ext cx="117" cy="57"/>
            </a:xfrm>
            <a:custGeom>
              <a:avLst/>
              <a:gdLst/>
              <a:ahLst/>
              <a:cxnLst>
                <a:cxn ang="0">
                  <a:pos x="88" y="55"/>
                </a:cxn>
                <a:cxn ang="0">
                  <a:pos x="76" y="52"/>
                </a:cxn>
                <a:cxn ang="0">
                  <a:pos x="58" y="48"/>
                </a:cxn>
                <a:cxn ang="0">
                  <a:pos x="43" y="44"/>
                </a:cxn>
                <a:cxn ang="0">
                  <a:pos x="33" y="41"/>
                </a:cxn>
                <a:cxn ang="0">
                  <a:pos x="20" y="39"/>
                </a:cxn>
                <a:cxn ang="0">
                  <a:pos x="8" y="34"/>
                </a:cxn>
                <a:cxn ang="0">
                  <a:pos x="0" y="30"/>
                </a:cxn>
                <a:cxn ang="0">
                  <a:pos x="0" y="25"/>
                </a:cxn>
                <a:cxn ang="0">
                  <a:pos x="3" y="16"/>
                </a:cxn>
                <a:cxn ang="0">
                  <a:pos x="6" y="8"/>
                </a:cxn>
                <a:cxn ang="0">
                  <a:pos x="8" y="1"/>
                </a:cxn>
                <a:cxn ang="0">
                  <a:pos x="9" y="0"/>
                </a:cxn>
                <a:cxn ang="0">
                  <a:pos x="16" y="1"/>
                </a:cxn>
                <a:cxn ang="0">
                  <a:pos x="27" y="3"/>
                </a:cxn>
                <a:cxn ang="0">
                  <a:pos x="37" y="4"/>
                </a:cxn>
                <a:cxn ang="0">
                  <a:pos x="46" y="8"/>
                </a:cxn>
                <a:cxn ang="0">
                  <a:pos x="54" y="12"/>
                </a:cxn>
                <a:cxn ang="0">
                  <a:pos x="59" y="16"/>
                </a:cxn>
                <a:cxn ang="0">
                  <a:pos x="58" y="18"/>
                </a:cxn>
                <a:cxn ang="0">
                  <a:pos x="44" y="22"/>
                </a:cxn>
                <a:cxn ang="0">
                  <a:pos x="36" y="26"/>
                </a:cxn>
                <a:cxn ang="0">
                  <a:pos x="41" y="31"/>
                </a:cxn>
                <a:cxn ang="0">
                  <a:pos x="52" y="37"/>
                </a:cxn>
                <a:cxn ang="0">
                  <a:pos x="62" y="43"/>
                </a:cxn>
                <a:cxn ang="0">
                  <a:pos x="76" y="47"/>
                </a:cxn>
                <a:cxn ang="0">
                  <a:pos x="92" y="50"/>
                </a:cxn>
                <a:cxn ang="0">
                  <a:pos x="106" y="52"/>
                </a:cxn>
                <a:cxn ang="0">
                  <a:pos x="116" y="55"/>
                </a:cxn>
                <a:cxn ang="0">
                  <a:pos x="112" y="56"/>
                </a:cxn>
                <a:cxn ang="0">
                  <a:pos x="101" y="56"/>
                </a:cxn>
                <a:cxn ang="0">
                  <a:pos x="92" y="55"/>
                </a:cxn>
              </a:cxnLst>
              <a:rect l="0" t="0" r="r" b="b"/>
              <a:pathLst>
                <a:path w="117" h="57">
                  <a:moveTo>
                    <a:pt x="91" y="55"/>
                  </a:moveTo>
                  <a:lnTo>
                    <a:pt x="88" y="55"/>
                  </a:lnTo>
                  <a:lnTo>
                    <a:pt x="84" y="53"/>
                  </a:lnTo>
                  <a:lnTo>
                    <a:pt x="76" y="52"/>
                  </a:lnTo>
                  <a:lnTo>
                    <a:pt x="68" y="50"/>
                  </a:lnTo>
                  <a:lnTo>
                    <a:pt x="58" y="48"/>
                  </a:lnTo>
                  <a:lnTo>
                    <a:pt x="49" y="45"/>
                  </a:lnTo>
                  <a:lnTo>
                    <a:pt x="43" y="44"/>
                  </a:lnTo>
                  <a:lnTo>
                    <a:pt x="37" y="43"/>
                  </a:lnTo>
                  <a:lnTo>
                    <a:pt x="33" y="41"/>
                  </a:lnTo>
                  <a:lnTo>
                    <a:pt x="28" y="40"/>
                  </a:lnTo>
                  <a:lnTo>
                    <a:pt x="20" y="39"/>
                  </a:lnTo>
                  <a:lnTo>
                    <a:pt x="15" y="36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4" y="12"/>
                  </a:lnTo>
                  <a:lnTo>
                    <a:pt x="6" y="8"/>
                  </a:lnTo>
                  <a:lnTo>
                    <a:pt x="7" y="4"/>
                  </a:lnTo>
                  <a:lnTo>
                    <a:pt x="8" y="1"/>
                  </a:lnTo>
                  <a:lnTo>
                    <a:pt x="8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6" y="1"/>
                  </a:lnTo>
                  <a:lnTo>
                    <a:pt x="21" y="2"/>
                  </a:lnTo>
                  <a:lnTo>
                    <a:pt x="27" y="3"/>
                  </a:lnTo>
                  <a:lnTo>
                    <a:pt x="32" y="4"/>
                  </a:lnTo>
                  <a:lnTo>
                    <a:pt x="37" y="4"/>
                  </a:lnTo>
                  <a:lnTo>
                    <a:pt x="42" y="6"/>
                  </a:lnTo>
                  <a:lnTo>
                    <a:pt x="46" y="8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56" y="13"/>
                  </a:lnTo>
                  <a:lnTo>
                    <a:pt x="59" y="16"/>
                  </a:lnTo>
                  <a:lnTo>
                    <a:pt x="59" y="17"/>
                  </a:lnTo>
                  <a:lnTo>
                    <a:pt x="58" y="18"/>
                  </a:lnTo>
                  <a:lnTo>
                    <a:pt x="54" y="19"/>
                  </a:lnTo>
                  <a:lnTo>
                    <a:pt x="44" y="22"/>
                  </a:lnTo>
                  <a:lnTo>
                    <a:pt x="37" y="24"/>
                  </a:lnTo>
                  <a:lnTo>
                    <a:pt x="36" y="26"/>
                  </a:lnTo>
                  <a:lnTo>
                    <a:pt x="37" y="28"/>
                  </a:lnTo>
                  <a:lnTo>
                    <a:pt x="41" y="31"/>
                  </a:lnTo>
                  <a:lnTo>
                    <a:pt x="46" y="33"/>
                  </a:lnTo>
                  <a:lnTo>
                    <a:pt x="52" y="37"/>
                  </a:lnTo>
                  <a:lnTo>
                    <a:pt x="57" y="40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6" y="47"/>
                  </a:lnTo>
                  <a:lnTo>
                    <a:pt x="84" y="49"/>
                  </a:lnTo>
                  <a:lnTo>
                    <a:pt x="92" y="50"/>
                  </a:lnTo>
                  <a:lnTo>
                    <a:pt x="99" y="52"/>
                  </a:lnTo>
                  <a:lnTo>
                    <a:pt x="106" y="52"/>
                  </a:lnTo>
                  <a:lnTo>
                    <a:pt x="112" y="54"/>
                  </a:lnTo>
                  <a:lnTo>
                    <a:pt x="116" y="55"/>
                  </a:lnTo>
                  <a:lnTo>
                    <a:pt x="116" y="56"/>
                  </a:lnTo>
                  <a:lnTo>
                    <a:pt x="112" y="56"/>
                  </a:lnTo>
                  <a:lnTo>
                    <a:pt x="107" y="56"/>
                  </a:lnTo>
                  <a:lnTo>
                    <a:pt x="101" y="56"/>
                  </a:lnTo>
                  <a:lnTo>
                    <a:pt x="96" y="55"/>
                  </a:lnTo>
                  <a:lnTo>
                    <a:pt x="92" y="55"/>
                  </a:lnTo>
                  <a:lnTo>
                    <a:pt x="91" y="5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499" name="Freeform 531"/>
            <p:cNvSpPr>
              <a:spLocks/>
            </p:cNvSpPr>
            <p:nvPr/>
          </p:nvSpPr>
          <p:spPr bwMode="auto">
            <a:xfrm>
              <a:off x="2761" y="1778"/>
              <a:ext cx="30" cy="33"/>
            </a:xfrm>
            <a:custGeom>
              <a:avLst/>
              <a:gdLst/>
              <a:ahLst/>
              <a:cxnLst>
                <a:cxn ang="0">
                  <a:pos x="29" y="6"/>
                </a:cxn>
                <a:cxn ang="0">
                  <a:pos x="0" y="0"/>
                </a:cxn>
                <a:cxn ang="0">
                  <a:pos x="0" y="23"/>
                </a:cxn>
                <a:cxn ang="0">
                  <a:pos x="28" y="32"/>
                </a:cxn>
                <a:cxn ang="0">
                  <a:pos x="29" y="6"/>
                </a:cxn>
              </a:cxnLst>
              <a:rect l="0" t="0" r="r" b="b"/>
              <a:pathLst>
                <a:path w="30" h="33">
                  <a:moveTo>
                    <a:pt x="29" y="6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28" y="32"/>
                  </a:lnTo>
                  <a:lnTo>
                    <a:pt x="29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00" name="Freeform 532"/>
            <p:cNvSpPr>
              <a:spLocks/>
            </p:cNvSpPr>
            <p:nvPr/>
          </p:nvSpPr>
          <p:spPr bwMode="auto">
            <a:xfrm>
              <a:off x="2627" y="1742"/>
              <a:ext cx="30" cy="32"/>
            </a:xfrm>
            <a:custGeom>
              <a:avLst/>
              <a:gdLst/>
              <a:ahLst/>
              <a:cxnLst>
                <a:cxn ang="0">
                  <a:pos x="29" y="7"/>
                </a:cxn>
                <a:cxn ang="0">
                  <a:pos x="0" y="0"/>
                </a:cxn>
                <a:cxn ang="0">
                  <a:pos x="0" y="23"/>
                </a:cxn>
                <a:cxn ang="0">
                  <a:pos x="28" y="31"/>
                </a:cxn>
                <a:cxn ang="0">
                  <a:pos x="29" y="7"/>
                </a:cxn>
              </a:cxnLst>
              <a:rect l="0" t="0" r="r" b="b"/>
              <a:pathLst>
                <a:path w="30" h="32">
                  <a:moveTo>
                    <a:pt x="29" y="7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28" y="31"/>
                  </a:lnTo>
                  <a:lnTo>
                    <a:pt x="29" y="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01" name="Line 533"/>
            <p:cNvSpPr>
              <a:spLocks noChangeShapeType="1"/>
            </p:cNvSpPr>
            <p:nvPr/>
          </p:nvSpPr>
          <p:spPr bwMode="auto">
            <a:xfrm flipH="1" flipV="1">
              <a:off x="2628" y="1753"/>
              <a:ext cx="166" cy="45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02" name="Freeform 534"/>
            <p:cNvSpPr>
              <a:spLocks/>
            </p:cNvSpPr>
            <p:nvPr/>
          </p:nvSpPr>
          <p:spPr bwMode="auto">
            <a:xfrm>
              <a:off x="2628" y="1753"/>
              <a:ext cx="167" cy="46"/>
            </a:xfrm>
            <a:custGeom>
              <a:avLst/>
              <a:gdLst/>
              <a:ahLst/>
              <a:cxnLst>
                <a:cxn ang="0">
                  <a:pos x="166" y="45"/>
                </a:cxn>
                <a:cxn ang="0">
                  <a:pos x="0" y="0"/>
                </a:cxn>
                <a:cxn ang="0">
                  <a:pos x="166" y="45"/>
                </a:cxn>
              </a:cxnLst>
              <a:rect l="0" t="0" r="r" b="b"/>
              <a:pathLst>
                <a:path w="167" h="46">
                  <a:moveTo>
                    <a:pt x="166" y="45"/>
                  </a:moveTo>
                  <a:lnTo>
                    <a:pt x="0" y="0"/>
                  </a:lnTo>
                  <a:lnTo>
                    <a:pt x="166" y="4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03" name="Freeform 535"/>
            <p:cNvSpPr>
              <a:spLocks/>
            </p:cNvSpPr>
            <p:nvPr/>
          </p:nvSpPr>
          <p:spPr bwMode="auto">
            <a:xfrm>
              <a:off x="2657" y="1687"/>
              <a:ext cx="136" cy="120"/>
            </a:xfrm>
            <a:custGeom>
              <a:avLst/>
              <a:gdLst/>
              <a:ahLst/>
              <a:cxnLst>
                <a:cxn ang="0">
                  <a:pos x="99" y="111"/>
                </a:cxn>
                <a:cxn ang="0">
                  <a:pos x="99" y="110"/>
                </a:cxn>
                <a:cxn ang="0">
                  <a:pos x="99" y="106"/>
                </a:cxn>
                <a:cxn ang="0">
                  <a:pos x="100" y="99"/>
                </a:cxn>
                <a:cxn ang="0">
                  <a:pos x="100" y="92"/>
                </a:cxn>
                <a:cxn ang="0">
                  <a:pos x="101" y="84"/>
                </a:cxn>
                <a:cxn ang="0">
                  <a:pos x="102" y="78"/>
                </a:cxn>
                <a:cxn ang="0">
                  <a:pos x="103" y="71"/>
                </a:cxn>
                <a:cxn ang="0">
                  <a:pos x="104" y="68"/>
                </a:cxn>
                <a:cxn ang="0">
                  <a:pos x="107" y="63"/>
                </a:cxn>
                <a:cxn ang="0">
                  <a:pos x="112" y="57"/>
                </a:cxn>
                <a:cxn ang="0">
                  <a:pos x="117" y="49"/>
                </a:cxn>
                <a:cxn ang="0">
                  <a:pos x="122" y="43"/>
                </a:cxn>
                <a:cxn ang="0">
                  <a:pos x="127" y="35"/>
                </a:cxn>
                <a:cxn ang="0">
                  <a:pos x="131" y="28"/>
                </a:cxn>
                <a:cxn ang="0">
                  <a:pos x="134" y="25"/>
                </a:cxn>
                <a:cxn ang="0">
                  <a:pos x="135" y="23"/>
                </a:cxn>
                <a:cxn ang="0">
                  <a:pos x="133" y="23"/>
                </a:cxn>
                <a:cxn ang="0">
                  <a:pos x="129" y="23"/>
                </a:cxn>
                <a:cxn ang="0">
                  <a:pos x="123" y="22"/>
                </a:cxn>
                <a:cxn ang="0">
                  <a:pos x="116" y="20"/>
                </a:cxn>
                <a:cxn ang="0">
                  <a:pos x="107" y="19"/>
                </a:cxn>
                <a:cxn ang="0">
                  <a:pos x="99" y="16"/>
                </a:cxn>
                <a:cxn ang="0">
                  <a:pos x="91" y="15"/>
                </a:cxn>
                <a:cxn ang="0">
                  <a:pos x="84" y="13"/>
                </a:cxn>
                <a:cxn ang="0">
                  <a:pos x="78" y="11"/>
                </a:cxn>
                <a:cxn ang="0">
                  <a:pos x="71" y="9"/>
                </a:cxn>
                <a:cxn ang="0">
                  <a:pos x="65" y="7"/>
                </a:cxn>
                <a:cxn ang="0">
                  <a:pos x="59" y="3"/>
                </a:cxn>
                <a:cxn ang="0">
                  <a:pos x="55" y="2"/>
                </a:cxn>
                <a:cxn ang="0">
                  <a:pos x="51" y="1"/>
                </a:cxn>
                <a:cxn ang="0">
                  <a:pos x="47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1" y="3"/>
                </a:cxn>
                <a:cxn ang="0">
                  <a:pos x="34" y="9"/>
                </a:cxn>
                <a:cxn ang="0">
                  <a:pos x="27" y="15"/>
                </a:cxn>
                <a:cxn ang="0">
                  <a:pos x="19" y="21"/>
                </a:cxn>
                <a:cxn ang="0">
                  <a:pos x="11" y="27"/>
                </a:cxn>
                <a:cxn ang="0">
                  <a:pos x="6" y="33"/>
                </a:cxn>
                <a:cxn ang="0">
                  <a:pos x="3" y="37"/>
                </a:cxn>
                <a:cxn ang="0">
                  <a:pos x="1" y="43"/>
                </a:cxn>
                <a:cxn ang="0">
                  <a:pos x="0" y="51"/>
                </a:cxn>
                <a:cxn ang="0">
                  <a:pos x="0" y="60"/>
                </a:cxn>
                <a:cxn ang="0">
                  <a:pos x="0" y="69"/>
                </a:cxn>
                <a:cxn ang="0">
                  <a:pos x="0" y="78"/>
                </a:cxn>
                <a:cxn ang="0">
                  <a:pos x="0" y="85"/>
                </a:cxn>
                <a:cxn ang="0">
                  <a:pos x="0" y="91"/>
                </a:cxn>
                <a:cxn ang="0">
                  <a:pos x="1" y="92"/>
                </a:cxn>
                <a:cxn ang="0">
                  <a:pos x="101" y="119"/>
                </a:cxn>
                <a:cxn ang="0">
                  <a:pos x="99" y="111"/>
                </a:cxn>
              </a:cxnLst>
              <a:rect l="0" t="0" r="r" b="b"/>
              <a:pathLst>
                <a:path w="136" h="120">
                  <a:moveTo>
                    <a:pt x="99" y="111"/>
                  </a:moveTo>
                  <a:lnTo>
                    <a:pt x="99" y="110"/>
                  </a:lnTo>
                  <a:lnTo>
                    <a:pt x="99" y="106"/>
                  </a:lnTo>
                  <a:lnTo>
                    <a:pt x="100" y="99"/>
                  </a:lnTo>
                  <a:lnTo>
                    <a:pt x="100" y="92"/>
                  </a:lnTo>
                  <a:lnTo>
                    <a:pt x="101" y="84"/>
                  </a:lnTo>
                  <a:lnTo>
                    <a:pt x="102" y="78"/>
                  </a:lnTo>
                  <a:lnTo>
                    <a:pt x="103" y="71"/>
                  </a:lnTo>
                  <a:lnTo>
                    <a:pt x="104" y="68"/>
                  </a:lnTo>
                  <a:lnTo>
                    <a:pt x="107" y="63"/>
                  </a:lnTo>
                  <a:lnTo>
                    <a:pt x="112" y="57"/>
                  </a:lnTo>
                  <a:lnTo>
                    <a:pt x="117" y="49"/>
                  </a:lnTo>
                  <a:lnTo>
                    <a:pt x="122" y="43"/>
                  </a:lnTo>
                  <a:lnTo>
                    <a:pt x="127" y="35"/>
                  </a:lnTo>
                  <a:lnTo>
                    <a:pt x="131" y="28"/>
                  </a:lnTo>
                  <a:lnTo>
                    <a:pt x="134" y="25"/>
                  </a:lnTo>
                  <a:lnTo>
                    <a:pt x="135" y="23"/>
                  </a:lnTo>
                  <a:lnTo>
                    <a:pt x="133" y="23"/>
                  </a:lnTo>
                  <a:lnTo>
                    <a:pt x="129" y="23"/>
                  </a:lnTo>
                  <a:lnTo>
                    <a:pt x="123" y="22"/>
                  </a:lnTo>
                  <a:lnTo>
                    <a:pt x="116" y="20"/>
                  </a:lnTo>
                  <a:lnTo>
                    <a:pt x="107" y="19"/>
                  </a:lnTo>
                  <a:lnTo>
                    <a:pt x="99" y="16"/>
                  </a:lnTo>
                  <a:lnTo>
                    <a:pt x="91" y="15"/>
                  </a:lnTo>
                  <a:lnTo>
                    <a:pt x="84" y="13"/>
                  </a:lnTo>
                  <a:lnTo>
                    <a:pt x="78" y="11"/>
                  </a:lnTo>
                  <a:lnTo>
                    <a:pt x="71" y="9"/>
                  </a:lnTo>
                  <a:lnTo>
                    <a:pt x="65" y="7"/>
                  </a:lnTo>
                  <a:lnTo>
                    <a:pt x="59" y="3"/>
                  </a:lnTo>
                  <a:lnTo>
                    <a:pt x="55" y="2"/>
                  </a:lnTo>
                  <a:lnTo>
                    <a:pt x="51" y="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1" y="3"/>
                  </a:lnTo>
                  <a:lnTo>
                    <a:pt x="34" y="9"/>
                  </a:lnTo>
                  <a:lnTo>
                    <a:pt x="27" y="15"/>
                  </a:lnTo>
                  <a:lnTo>
                    <a:pt x="19" y="21"/>
                  </a:lnTo>
                  <a:lnTo>
                    <a:pt x="11" y="27"/>
                  </a:lnTo>
                  <a:lnTo>
                    <a:pt x="6" y="33"/>
                  </a:lnTo>
                  <a:lnTo>
                    <a:pt x="3" y="37"/>
                  </a:lnTo>
                  <a:lnTo>
                    <a:pt x="1" y="43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69"/>
                  </a:lnTo>
                  <a:lnTo>
                    <a:pt x="0" y="78"/>
                  </a:lnTo>
                  <a:lnTo>
                    <a:pt x="0" y="85"/>
                  </a:lnTo>
                  <a:lnTo>
                    <a:pt x="0" y="91"/>
                  </a:lnTo>
                  <a:lnTo>
                    <a:pt x="1" y="92"/>
                  </a:lnTo>
                  <a:lnTo>
                    <a:pt x="101" y="119"/>
                  </a:lnTo>
                  <a:lnTo>
                    <a:pt x="99" y="111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04" name="Freeform 536"/>
            <p:cNvSpPr>
              <a:spLocks/>
            </p:cNvSpPr>
            <p:nvPr/>
          </p:nvSpPr>
          <p:spPr bwMode="auto">
            <a:xfrm>
              <a:off x="2660" y="1739"/>
              <a:ext cx="94" cy="63"/>
            </a:xfrm>
            <a:custGeom>
              <a:avLst/>
              <a:gdLst/>
              <a:ahLst/>
              <a:cxnLst>
                <a:cxn ang="0">
                  <a:pos x="2" y="37"/>
                </a:cxn>
                <a:cxn ang="0">
                  <a:pos x="0" y="0"/>
                </a:cxn>
                <a:cxn ang="0">
                  <a:pos x="92" y="24"/>
                </a:cxn>
                <a:cxn ang="0">
                  <a:pos x="93" y="62"/>
                </a:cxn>
                <a:cxn ang="0">
                  <a:pos x="2" y="37"/>
                </a:cxn>
              </a:cxnLst>
              <a:rect l="0" t="0" r="r" b="b"/>
              <a:pathLst>
                <a:path w="94" h="63">
                  <a:moveTo>
                    <a:pt x="2" y="37"/>
                  </a:moveTo>
                  <a:lnTo>
                    <a:pt x="0" y="0"/>
                  </a:lnTo>
                  <a:lnTo>
                    <a:pt x="92" y="24"/>
                  </a:lnTo>
                  <a:lnTo>
                    <a:pt x="93" y="62"/>
                  </a:lnTo>
                  <a:lnTo>
                    <a:pt x="2" y="37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05" name="Freeform 537"/>
            <p:cNvSpPr>
              <a:spLocks/>
            </p:cNvSpPr>
            <p:nvPr/>
          </p:nvSpPr>
          <p:spPr bwMode="auto">
            <a:xfrm>
              <a:off x="2756" y="1714"/>
              <a:ext cx="33" cy="54"/>
            </a:xfrm>
            <a:custGeom>
              <a:avLst/>
              <a:gdLst/>
              <a:ahLst/>
              <a:cxnLst>
                <a:cxn ang="0">
                  <a:pos x="5" y="38"/>
                </a:cxn>
                <a:cxn ang="0">
                  <a:pos x="0" y="53"/>
                </a:cxn>
                <a:cxn ang="0">
                  <a:pos x="0" y="52"/>
                </a:cxn>
                <a:cxn ang="0">
                  <a:pos x="0" y="49"/>
                </a:cxn>
                <a:cxn ang="0">
                  <a:pos x="0" y="45"/>
                </a:cxn>
                <a:cxn ang="0">
                  <a:pos x="0" y="41"/>
                </a:cxn>
                <a:cxn ang="0">
                  <a:pos x="0" y="37"/>
                </a:cxn>
                <a:cxn ang="0">
                  <a:pos x="1" y="33"/>
                </a:cxn>
                <a:cxn ang="0">
                  <a:pos x="2" y="29"/>
                </a:cxn>
                <a:cxn ang="0">
                  <a:pos x="3" y="27"/>
                </a:cxn>
                <a:cxn ang="0">
                  <a:pos x="5" y="24"/>
                </a:cxn>
                <a:cxn ang="0">
                  <a:pos x="8" y="21"/>
                </a:cxn>
                <a:cxn ang="0">
                  <a:pos x="14" y="16"/>
                </a:cxn>
                <a:cxn ang="0">
                  <a:pos x="18" y="12"/>
                </a:cxn>
                <a:cxn ang="0">
                  <a:pos x="24" y="8"/>
                </a:cxn>
                <a:cxn ang="0">
                  <a:pos x="28" y="3"/>
                </a:cxn>
                <a:cxn ang="0">
                  <a:pos x="31" y="0"/>
                </a:cxn>
                <a:cxn ang="0">
                  <a:pos x="32" y="0"/>
                </a:cxn>
                <a:cxn ang="0">
                  <a:pos x="5" y="38"/>
                </a:cxn>
              </a:cxnLst>
              <a:rect l="0" t="0" r="r" b="b"/>
              <a:pathLst>
                <a:path w="33" h="54">
                  <a:moveTo>
                    <a:pt x="5" y="38"/>
                  </a:moveTo>
                  <a:lnTo>
                    <a:pt x="0" y="53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7"/>
                  </a:lnTo>
                  <a:lnTo>
                    <a:pt x="5" y="24"/>
                  </a:lnTo>
                  <a:lnTo>
                    <a:pt x="8" y="21"/>
                  </a:lnTo>
                  <a:lnTo>
                    <a:pt x="14" y="16"/>
                  </a:lnTo>
                  <a:lnTo>
                    <a:pt x="18" y="12"/>
                  </a:lnTo>
                  <a:lnTo>
                    <a:pt x="24" y="8"/>
                  </a:lnTo>
                  <a:lnTo>
                    <a:pt x="28" y="3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5" y="38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06" name="Freeform 538"/>
            <p:cNvSpPr>
              <a:spLocks/>
            </p:cNvSpPr>
            <p:nvPr/>
          </p:nvSpPr>
          <p:spPr bwMode="auto">
            <a:xfrm>
              <a:off x="2687" y="1587"/>
              <a:ext cx="209" cy="81"/>
            </a:xfrm>
            <a:custGeom>
              <a:avLst/>
              <a:gdLst/>
              <a:ahLst/>
              <a:cxnLst>
                <a:cxn ang="0">
                  <a:pos x="208" y="21"/>
                </a:cxn>
                <a:cxn ang="0">
                  <a:pos x="87" y="0"/>
                </a:cxn>
                <a:cxn ang="0">
                  <a:pos x="83" y="1"/>
                </a:cxn>
                <a:cxn ang="0">
                  <a:pos x="73" y="4"/>
                </a:cxn>
                <a:cxn ang="0">
                  <a:pos x="60" y="11"/>
                </a:cxn>
                <a:cxn ang="0">
                  <a:pos x="44" y="18"/>
                </a:cxn>
                <a:cxn ang="0">
                  <a:pos x="29" y="26"/>
                </a:cxn>
                <a:cxn ang="0">
                  <a:pos x="16" y="34"/>
                </a:cxn>
                <a:cxn ang="0">
                  <a:pos x="5" y="41"/>
                </a:cxn>
                <a:cxn ang="0">
                  <a:pos x="0" y="47"/>
                </a:cxn>
                <a:cxn ang="0">
                  <a:pos x="5" y="52"/>
                </a:cxn>
                <a:cxn ang="0">
                  <a:pos x="20" y="58"/>
                </a:cxn>
                <a:cxn ang="0">
                  <a:pos x="43" y="65"/>
                </a:cxn>
                <a:cxn ang="0">
                  <a:pos x="68" y="71"/>
                </a:cxn>
                <a:cxn ang="0">
                  <a:pos x="96" y="76"/>
                </a:cxn>
                <a:cxn ang="0">
                  <a:pos x="120" y="79"/>
                </a:cxn>
                <a:cxn ang="0">
                  <a:pos x="140" y="80"/>
                </a:cxn>
                <a:cxn ang="0">
                  <a:pos x="151" y="77"/>
                </a:cxn>
                <a:cxn ang="0">
                  <a:pos x="157" y="71"/>
                </a:cxn>
                <a:cxn ang="0">
                  <a:pos x="166" y="63"/>
                </a:cxn>
                <a:cxn ang="0">
                  <a:pos x="176" y="54"/>
                </a:cxn>
                <a:cxn ang="0">
                  <a:pos x="185" y="44"/>
                </a:cxn>
                <a:cxn ang="0">
                  <a:pos x="193" y="35"/>
                </a:cxn>
                <a:cxn ang="0">
                  <a:pos x="201" y="28"/>
                </a:cxn>
                <a:cxn ang="0">
                  <a:pos x="205" y="22"/>
                </a:cxn>
                <a:cxn ang="0">
                  <a:pos x="208" y="21"/>
                </a:cxn>
              </a:cxnLst>
              <a:rect l="0" t="0" r="r" b="b"/>
              <a:pathLst>
                <a:path w="209" h="81">
                  <a:moveTo>
                    <a:pt x="208" y="21"/>
                  </a:moveTo>
                  <a:lnTo>
                    <a:pt x="87" y="0"/>
                  </a:lnTo>
                  <a:lnTo>
                    <a:pt x="83" y="1"/>
                  </a:lnTo>
                  <a:lnTo>
                    <a:pt x="73" y="4"/>
                  </a:lnTo>
                  <a:lnTo>
                    <a:pt x="60" y="11"/>
                  </a:lnTo>
                  <a:lnTo>
                    <a:pt x="44" y="18"/>
                  </a:lnTo>
                  <a:lnTo>
                    <a:pt x="29" y="26"/>
                  </a:lnTo>
                  <a:lnTo>
                    <a:pt x="16" y="34"/>
                  </a:lnTo>
                  <a:lnTo>
                    <a:pt x="5" y="41"/>
                  </a:lnTo>
                  <a:lnTo>
                    <a:pt x="0" y="47"/>
                  </a:lnTo>
                  <a:lnTo>
                    <a:pt x="5" y="52"/>
                  </a:lnTo>
                  <a:lnTo>
                    <a:pt x="20" y="58"/>
                  </a:lnTo>
                  <a:lnTo>
                    <a:pt x="43" y="65"/>
                  </a:lnTo>
                  <a:lnTo>
                    <a:pt x="68" y="71"/>
                  </a:lnTo>
                  <a:lnTo>
                    <a:pt x="96" y="76"/>
                  </a:lnTo>
                  <a:lnTo>
                    <a:pt x="120" y="79"/>
                  </a:lnTo>
                  <a:lnTo>
                    <a:pt x="140" y="80"/>
                  </a:lnTo>
                  <a:lnTo>
                    <a:pt x="151" y="77"/>
                  </a:lnTo>
                  <a:lnTo>
                    <a:pt x="157" y="71"/>
                  </a:lnTo>
                  <a:lnTo>
                    <a:pt x="166" y="63"/>
                  </a:lnTo>
                  <a:lnTo>
                    <a:pt x="176" y="54"/>
                  </a:lnTo>
                  <a:lnTo>
                    <a:pt x="185" y="44"/>
                  </a:lnTo>
                  <a:lnTo>
                    <a:pt x="193" y="35"/>
                  </a:lnTo>
                  <a:lnTo>
                    <a:pt x="201" y="28"/>
                  </a:lnTo>
                  <a:lnTo>
                    <a:pt x="205" y="22"/>
                  </a:lnTo>
                  <a:lnTo>
                    <a:pt x="208" y="21"/>
                  </a:lnTo>
                </a:path>
              </a:pathLst>
            </a:custGeom>
            <a:solidFill>
              <a:srgbClr val="FFD76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07" name="Freeform 539"/>
            <p:cNvSpPr>
              <a:spLocks/>
            </p:cNvSpPr>
            <p:nvPr/>
          </p:nvSpPr>
          <p:spPr bwMode="auto">
            <a:xfrm>
              <a:off x="2725" y="1540"/>
              <a:ext cx="168" cy="100"/>
            </a:xfrm>
            <a:custGeom>
              <a:avLst/>
              <a:gdLst/>
              <a:ahLst/>
              <a:cxnLst>
                <a:cxn ang="0">
                  <a:pos x="135" y="99"/>
                </a:cxn>
                <a:cxn ang="0">
                  <a:pos x="0" y="73"/>
                </a:cxn>
                <a:cxn ang="0">
                  <a:pos x="0" y="70"/>
                </a:cxn>
                <a:cxn ang="0">
                  <a:pos x="3" y="61"/>
                </a:cxn>
                <a:cxn ang="0">
                  <a:pos x="7" y="49"/>
                </a:cxn>
                <a:cxn ang="0">
                  <a:pos x="11" y="37"/>
                </a:cxn>
                <a:cxn ang="0">
                  <a:pos x="16" y="23"/>
                </a:cxn>
                <a:cxn ang="0">
                  <a:pos x="23" y="12"/>
                </a:cxn>
                <a:cxn ang="0">
                  <a:pos x="29" y="3"/>
                </a:cxn>
                <a:cxn ang="0">
                  <a:pos x="37" y="0"/>
                </a:cxn>
                <a:cxn ang="0">
                  <a:pos x="48" y="0"/>
                </a:cxn>
                <a:cxn ang="0">
                  <a:pos x="67" y="3"/>
                </a:cxn>
                <a:cxn ang="0">
                  <a:pos x="87" y="8"/>
                </a:cxn>
                <a:cxn ang="0">
                  <a:pos x="110" y="12"/>
                </a:cxn>
                <a:cxn ang="0">
                  <a:pos x="131" y="16"/>
                </a:cxn>
                <a:cxn ang="0">
                  <a:pos x="150" y="20"/>
                </a:cxn>
                <a:cxn ang="0">
                  <a:pos x="163" y="23"/>
                </a:cxn>
                <a:cxn ang="0">
                  <a:pos x="167" y="24"/>
                </a:cxn>
                <a:cxn ang="0">
                  <a:pos x="166" y="24"/>
                </a:cxn>
                <a:cxn ang="0">
                  <a:pos x="164" y="24"/>
                </a:cxn>
                <a:cxn ang="0">
                  <a:pos x="162" y="25"/>
                </a:cxn>
                <a:cxn ang="0">
                  <a:pos x="159" y="26"/>
                </a:cxn>
                <a:cxn ang="0">
                  <a:pos x="155" y="28"/>
                </a:cxn>
                <a:cxn ang="0">
                  <a:pos x="152" y="33"/>
                </a:cxn>
                <a:cxn ang="0">
                  <a:pos x="150" y="37"/>
                </a:cxn>
                <a:cxn ang="0">
                  <a:pos x="147" y="44"/>
                </a:cxn>
                <a:cxn ang="0">
                  <a:pos x="145" y="51"/>
                </a:cxn>
                <a:cxn ang="0">
                  <a:pos x="143" y="60"/>
                </a:cxn>
                <a:cxn ang="0">
                  <a:pos x="141" y="70"/>
                </a:cxn>
                <a:cxn ang="0">
                  <a:pos x="139" y="78"/>
                </a:cxn>
                <a:cxn ang="0">
                  <a:pos x="138" y="86"/>
                </a:cxn>
                <a:cxn ang="0">
                  <a:pos x="135" y="93"/>
                </a:cxn>
                <a:cxn ang="0">
                  <a:pos x="135" y="97"/>
                </a:cxn>
                <a:cxn ang="0">
                  <a:pos x="135" y="99"/>
                </a:cxn>
              </a:cxnLst>
              <a:rect l="0" t="0" r="r" b="b"/>
              <a:pathLst>
                <a:path w="168" h="100">
                  <a:moveTo>
                    <a:pt x="135" y="99"/>
                  </a:moveTo>
                  <a:lnTo>
                    <a:pt x="0" y="73"/>
                  </a:lnTo>
                  <a:lnTo>
                    <a:pt x="0" y="70"/>
                  </a:lnTo>
                  <a:lnTo>
                    <a:pt x="3" y="61"/>
                  </a:lnTo>
                  <a:lnTo>
                    <a:pt x="7" y="49"/>
                  </a:lnTo>
                  <a:lnTo>
                    <a:pt x="11" y="37"/>
                  </a:lnTo>
                  <a:lnTo>
                    <a:pt x="16" y="23"/>
                  </a:lnTo>
                  <a:lnTo>
                    <a:pt x="23" y="12"/>
                  </a:lnTo>
                  <a:lnTo>
                    <a:pt x="29" y="3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67" y="3"/>
                  </a:lnTo>
                  <a:lnTo>
                    <a:pt x="87" y="8"/>
                  </a:lnTo>
                  <a:lnTo>
                    <a:pt x="110" y="12"/>
                  </a:lnTo>
                  <a:lnTo>
                    <a:pt x="131" y="16"/>
                  </a:lnTo>
                  <a:lnTo>
                    <a:pt x="150" y="20"/>
                  </a:lnTo>
                  <a:lnTo>
                    <a:pt x="163" y="23"/>
                  </a:lnTo>
                  <a:lnTo>
                    <a:pt x="167" y="24"/>
                  </a:lnTo>
                  <a:lnTo>
                    <a:pt x="166" y="24"/>
                  </a:lnTo>
                  <a:lnTo>
                    <a:pt x="164" y="24"/>
                  </a:lnTo>
                  <a:lnTo>
                    <a:pt x="162" y="25"/>
                  </a:lnTo>
                  <a:lnTo>
                    <a:pt x="159" y="26"/>
                  </a:lnTo>
                  <a:lnTo>
                    <a:pt x="155" y="28"/>
                  </a:lnTo>
                  <a:lnTo>
                    <a:pt x="152" y="33"/>
                  </a:lnTo>
                  <a:lnTo>
                    <a:pt x="150" y="37"/>
                  </a:lnTo>
                  <a:lnTo>
                    <a:pt x="147" y="44"/>
                  </a:lnTo>
                  <a:lnTo>
                    <a:pt x="145" y="51"/>
                  </a:lnTo>
                  <a:lnTo>
                    <a:pt x="143" y="60"/>
                  </a:lnTo>
                  <a:lnTo>
                    <a:pt x="141" y="70"/>
                  </a:lnTo>
                  <a:lnTo>
                    <a:pt x="139" y="78"/>
                  </a:lnTo>
                  <a:lnTo>
                    <a:pt x="138" y="86"/>
                  </a:lnTo>
                  <a:lnTo>
                    <a:pt x="135" y="93"/>
                  </a:lnTo>
                  <a:lnTo>
                    <a:pt x="135" y="97"/>
                  </a:lnTo>
                  <a:lnTo>
                    <a:pt x="135" y="99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08" name="Freeform 540"/>
            <p:cNvSpPr>
              <a:spLocks/>
            </p:cNvSpPr>
            <p:nvPr/>
          </p:nvSpPr>
          <p:spPr bwMode="auto">
            <a:xfrm>
              <a:off x="2859" y="1564"/>
              <a:ext cx="32" cy="76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31" y="44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29" y="0"/>
                </a:cxn>
                <a:cxn ang="0">
                  <a:pos x="27" y="0"/>
                </a:cxn>
                <a:cxn ang="0">
                  <a:pos x="25" y="0"/>
                </a:cxn>
                <a:cxn ang="0">
                  <a:pos x="22" y="2"/>
                </a:cxn>
                <a:cxn ang="0">
                  <a:pos x="19" y="4"/>
                </a:cxn>
                <a:cxn ang="0">
                  <a:pos x="17" y="8"/>
                </a:cxn>
                <a:cxn ang="0">
                  <a:pos x="14" y="13"/>
                </a:cxn>
                <a:cxn ang="0">
                  <a:pos x="13" y="20"/>
                </a:cxn>
                <a:cxn ang="0">
                  <a:pos x="10" y="29"/>
                </a:cxn>
                <a:cxn ang="0">
                  <a:pos x="8" y="40"/>
                </a:cxn>
                <a:cxn ang="0">
                  <a:pos x="5" y="50"/>
                </a:cxn>
                <a:cxn ang="0">
                  <a:pos x="4" y="60"/>
                </a:cxn>
                <a:cxn ang="0">
                  <a:pos x="2" y="67"/>
                </a:cxn>
                <a:cxn ang="0">
                  <a:pos x="0" y="73"/>
                </a:cxn>
                <a:cxn ang="0">
                  <a:pos x="0" y="75"/>
                </a:cxn>
              </a:cxnLst>
              <a:rect l="0" t="0" r="r" b="b"/>
              <a:pathLst>
                <a:path w="32" h="76">
                  <a:moveTo>
                    <a:pt x="0" y="75"/>
                  </a:moveTo>
                  <a:lnTo>
                    <a:pt x="31" y="44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2" y="2"/>
                  </a:lnTo>
                  <a:lnTo>
                    <a:pt x="19" y="4"/>
                  </a:lnTo>
                  <a:lnTo>
                    <a:pt x="17" y="8"/>
                  </a:lnTo>
                  <a:lnTo>
                    <a:pt x="14" y="13"/>
                  </a:lnTo>
                  <a:lnTo>
                    <a:pt x="13" y="20"/>
                  </a:lnTo>
                  <a:lnTo>
                    <a:pt x="10" y="29"/>
                  </a:lnTo>
                  <a:lnTo>
                    <a:pt x="8" y="40"/>
                  </a:lnTo>
                  <a:lnTo>
                    <a:pt x="5" y="50"/>
                  </a:lnTo>
                  <a:lnTo>
                    <a:pt x="4" y="60"/>
                  </a:lnTo>
                  <a:lnTo>
                    <a:pt x="2" y="67"/>
                  </a:lnTo>
                  <a:lnTo>
                    <a:pt x="0" y="73"/>
                  </a:lnTo>
                  <a:lnTo>
                    <a:pt x="0" y="75"/>
                  </a:lnTo>
                </a:path>
              </a:pathLst>
            </a:custGeom>
            <a:solidFill>
              <a:srgbClr val="CD9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09" name="Freeform 541"/>
            <p:cNvSpPr>
              <a:spLocks/>
            </p:cNvSpPr>
            <p:nvPr/>
          </p:nvSpPr>
          <p:spPr bwMode="auto">
            <a:xfrm>
              <a:off x="2871" y="1737"/>
              <a:ext cx="17" cy="1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8" y="3"/>
                </a:cxn>
                <a:cxn ang="0">
                  <a:pos x="10" y="4"/>
                </a:cxn>
                <a:cxn ang="0">
                  <a:pos x="13" y="7"/>
                </a:cxn>
                <a:cxn ang="0">
                  <a:pos x="14" y="9"/>
                </a:cxn>
                <a:cxn ang="0">
                  <a:pos x="15" y="10"/>
                </a:cxn>
                <a:cxn ang="0">
                  <a:pos x="16" y="13"/>
                </a:cxn>
                <a:cxn ang="0">
                  <a:pos x="15" y="14"/>
                </a:cxn>
                <a:cxn ang="0">
                  <a:pos x="14" y="16"/>
                </a:cxn>
                <a:cxn ang="0">
                  <a:pos x="13" y="18"/>
                </a:cxn>
                <a:cxn ang="0">
                  <a:pos x="11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9" y="15"/>
                </a:cxn>
                <a:cxn ang="0">
                  <a:pos x="8" y="13"/>
                </a:cxn>
                <a:cxn ang="0">
                  <a:pos x="7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3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7" h="19">
                  <a:moveTo>
                    <a:pt x="5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8" y="3"/>
                  </a:lnTo>
                  <a:lnTo>
                    <a:pt x="10" y="4"/>
                  </a:lnTo>
                  <a:lnTo>
                    <a:pt x="13" y="7"/>
                  </a:lnTo>
                  <a:lnTo>
                    <a:pt x="14" y="9"/>
                  </a:lnTo>
                  <a:lnTo>
                    <a:pt x="15" y="10"/>
                  </a:lnTo>
                  <a:lnTo>
                    <a:pt x="16" y="13"/>
                  </a:lnTo>
                  <a:lnTo>
                    <a:pt x="15" y="14"/>
                  </a:lnTo>
                  <a:lnTo>
                    <a:pt x="14" y="16"/>
                  </a:lnTo>
                  <a:lnTo>
                    <a:pt x="13" y="18"/>
                  </a:lnTo>
                  <a:lnTo>
                    <a:pt x="11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5"/>
                  </a:lnTo>
                  <a:lnTo>
                    <a:pt x="8" y="13"/>
                  </a:lnTo>
                  <a:lnTo>
                    <a:pt x="7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10" name="Freeform 542"/>
            <p:cNvSpPr>
              <a:spLocks/>
            </p:cNvSpPr>
            <p:nvPr/>
          </p:nvSpPr>
          <p:spPr bwMode="auto">
            <a:xfrm>
              <a:off x="2870" y="1622"/>
              <a:ext cx="19" cy="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0"/>
                </a:cxn>
                <a:cxn ang="0">
                  <a:pos x="18" y="95"/>
                </a:cxn>
                <a:cxn ang="0">
                  <a:pos x="18" y="95"/>
                </a:cxn>
                <a:cxn ang="0">
                  <a:pos x="18" y="95"/>
                </a:cxn>
                <a:cxn ang="0">
                  <a:pos x="18" y="95"/>
                </a:cxn>
                <a:cxn ang="0">
                  <a:pos x="18" y="95"/>
                </a:cxn>
                <a:cxn ang="0">
                  <a:pos x="18" y="95"/>
                </a:cxn>
                <a:cxn ang="0">
                  <a:pos x="18" y="96"/>
                </a:cxn>
                <a:cxn ang="0">
                  <a:pos x="18" y="96"/>
                </a:cxn>
                <a:cxn ang="0">
                  <a:pos x="17" y="97"/>
                </a:cxn>
                <a:cxn ang="0">
                  <a:pos x="16" y="98"/>
                </a:cxn>
                <a:cxn ang="0">
                  <a:pos x="15" y="98"/>
                </a:cxn>
                <a:cxn ang="0">
                  <a:pos x="13" y="99"/>
                </a:cxn>
                <a:cxn ang="0">
                  <a:pos x="12" y="99"/>
                </a:cxn>
                <a:cxn ang="0">
                  <a:pos x="10" y="99"/>
                </a:cxn>
                <a:cxn ang="0">
                  <a:pos x="8" y="99"/>
                </a:cxn>
                <a:cxn ang="0">
                  <a:pos x="7" y="99"/>
                </a:cxn>
                <a:cxn ang="0">
                  <a:pos x="5" y="99"/>
                </a:cxn>
                <a:cxn ang="0">
                  <a:pos x="3" y="99"/>
                </a:cxn>
                <a:cxn ang="0">
                  <a:pos x="2" y="98"/>
                </a:cxn>
                <a:cxn ang="0">
                  <a:pos x="0" y="98"/>
                </a:cxn>
                <a:cxn ang="0">
                  <a:pos x="0" y="97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0"/>
                </a:cxn>
              </a:cxnLst>
              <a:rect l="0" t="0" r="r" b="b"/>
              <a:pathLst>
                <a:path w="19" h="100">
                  <a:moveTo>
                    <a:pt x="0" y="0"/>
                  </a:moveTo>
                  <a:lnTo>
                    <a:pt x="18" y="0"/>
                  </a:lnTo>
                  <a:lnTo>
                    <a:pt x="18" y="95"/>
                  </a:lnTo>
                  <a:lnTo>
                    <a:pt x="18" y="95"/>
                  </a:lnTo>
                  <a:lnTo>
                    <a:pt x="18" y="95"/>
                  </a:lnTo>
                  <a:lnTo>
                    <a:pt x="18" y="95"/>
                  </a:lnTo>
                  <a:lnTo>
                    <a:pt x="18" y="95"/>
                  </a:lnTo>
                  <a:lnTo>
                    <a:pt x="18" y="95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7" y="97"/>
                  </a:lnTo>
                  <a:lnTo>
                    <a:pt x="16" y="98"/>
                  </a:lnTo>
                  <a:lnTo>
                    <a:pt x="15" y="98"/>
                  </a:lnTo>
                  <a:lnTo>
                    <a:pt x="13" y="99"/>
                  </a:lnTo>
                  <a:lnTo>
                    <a:pt x="12" y="99"/>
                  </a:lnTo>
                  <a:lnTo>
                    <a:pt x="10" y="99"/>
                  </a:lnTo>
                  <a:lnTo>
                    <a:pt x="8" y="99"/>
                  </a:lnTo>
                  <a:lnTo>
                    <a:pt x="7" y="99"/>
                  </a:lnTo>
                  <a:lnTo>
                    <a:pt x="5" y="99"/>
                  </a:lnTo>
                  <a:lnTo>
                    <a:pt x="3" y="99"/>
                  </a:lnTo>
                  <a:lnTo>
                    <a:pt x="2" y="98"/>
                  </a:lnTo>
                  <a:lnTo>
                    <a:pt x="0" y="98"/>
                  </a:lnTo>
                  <a:lnTo>
                    <a:pt x="0" y="97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11" name="Freeform 543"/>
            <p:cNvSpPr>
              <a:spLocks/>
            </p:cNvSpPr>
            <p:nvPr/>
          </p:nvSpPr>
          <p:spPr bwMode="auto">
            <a:xfrm>
              <a:off x="2870" y="1618"/>
              <a:ext cx="19" cy="17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7" y="16"/>
                </a:cxn>
                <a:cxn ang="0">
                  <a:pos x="5" y="16"/>
                </a:cxn>
                <a:cxn ang="0">
                  <a:pos x="3" y="16"/>
                </a:cxn>
                <a:cxn ang="0">
                  <a:pos x="2" y="14"/>
                </a:cxn>
                <a:cxn ang="0">
                  <a:pos x="0" y="14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8" y="0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3" y="0"/>
                </a:cxn>
                <a:cxn ang="0">
                  <a:pos x="15" y="2"/>
                </a:cxn>
                <a:cxn ang="0">
                  <a:pos x="16" y="2"/>
                </a:cxn>
                <a:cxn ang="0">
                  <a:pos x="17" y="5"/>
                </a:cxn>
                <a:cxn ang="0">
                  <a:pos x="18" y="5"/>
                </a:cxn>
                <a:cxn ang="0">
                  <a:pos x="18" y="8"/>
                </a:cxn>
                <a:cxn ang="0">
                  <a:pos x="18" y="11"/>
                </a:cxn>
                <a:cxn ang="0">
                  <a:pos x="17" y="11"/>
                </a:cxn>
                <a:cxn ang="0">
                  <a:pos x="16" y="14"/>
                </a:cxn>
                <a:cxn ang="0">
                  <a:pos x="15" y="14"/>
                </a:cxn>
                <a:cxn ang="0">
                  <a:pos x="13" y="16"/>
                </a:cxn>
                <a:cxn ang="0">
                  <a:pos x="12" y="16"/>
                </a:cxn>
                <a:cxn ang="0">
                  <a:pos x="10" y="16"/>
                </a:cxn>
                <a:cxn ang="0">
                  <a:pos x="8" y="16"/>
                </a:cxn>
              </a:cxnLst>
              <a:rect l="0" t="0" r="r" b="b"/>
              <a:pathLst>
                <a:path w="19" h="17">
                  <a:moveTo>
                    <a:pt x="8" y="16"/>
                  </a:moveTo>
                  <a:lnTo>
                    <a:pt x="7" y="16"/>
                  </a:lnTo>
                  <a:lnTo>
                    <a:pt x="5" y="16"/>
                  </a:lnTo>
                  <a:lnTo>
                    <a:pt x="3" y="16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7" y="5"/>
                  </a:lnTo>
                  <a:lnTo>
                    <a:pt x="18" y="5"/>
                  </a:lnTo>
                  <a:lnTo>
                    <a:pt x="18" y="8"/>
                  </a:lnTo>
                  <a:lnTo>
                    <a:pt x="18" y="11"/>
                  </a:lnTo>
                  <a:lnTo>
                    <a:pt x="17" y="11"/>
                  </a:lnTo>
                  <a:lnTo>
                    <a:pt x="16" y="14"/>
                  </a:lnTo>
                  <a:lnTo>
                    <a:pt x="15" y="14"/>
                  </a:lnTo>
                  <a:lnTo>
                    <a:pt x="13" y="16"/>
                  </a:lnTo>
                  <a:lnTo>
                    <a:pt x="12" y="16"/>
                  </a:lnTo>
                  <a:lnTo>
                    <a:pt x="10" y="16"/>
                  </a:lnTo>
                  <a:lnTo>
                    <a:pt x="8" y="16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12" name="Freeform 544"/>
            <p:cNvSpPr>
              <a:spLocks/>
            </p:cNvSpPr>
            <p:nvPr/>
          </p:nvSpPr>
          <p:spPr bwMode="auto">
            <a:xfrm>
              <a:off x="2873" y="1540"/>
              <a:ext cx="20" cy="82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0" y="17"/>
                </a:cxn>
                <a:cxn ang="0">
                  <a:pos x="1" y="14"/>
                </a:cxn>
                <a:cxn ang="0">
                  <a:pos x="3" y="9"/>
                </a:cxn>
                <a:cxn ang="0">
                  <a:pos x="6" y="5"/>
                </a:cxn>
                <a:cxn ang="0">
                  <a:pos x="9" y="3"/>
                </a:cxn>
                <a:cxn ang="0">
                  <a:pos x="12" y="1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6" y="0"/>
                </a:cxn>
                <a:cxn ang="0">
                  <a:pos x="17" y="2"/>
                </a:cxn>
                <a:cxn ang="0">
                  <a:pos x="18" y="4"/>
                </a:cxn>
                <a:cxn ang="0">
                  <a:pos x="19" y="5"/>
                </a:cxn>
                <a:cxn ang="0">
                  <a:pos x="19" y="6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7" y="8"/>
                </a:cxn>
                <a:cxn ang="0">
                  <a:pos x="15" y="9"/>
                </a:cxn>
                <a:cxn ang="0">
                  <a:pos x="12" y="11"/>
                </a:cxn>
                <a:cxn ang="0">
                  <a:pos x="11" y="15"/>
                </a:cxn>
                <a:cxn ang="0">
                  <a:pos x="10" y="17"/>
                </a:cxn>
                <a:cxn ang="0">
                  <a:pos x="11" y="19"/>
                </a:cxn>
                <a:cxn ang="0">
                  <a:pos x="11" y="79"/>
                </a:cxn>
                <a:cxn ang="0">
                  <a:pos x="11" y="79"/>
                </a:cxn>
                <a:cxn ang="0">
                  <a:pos x="11" y="79"/>
                </a:cxn>
                <a:cxn ang="0">
                  <a:pos x="10" y="80"/>
                </a:cxn>
                <a:cxn ang="0">
                  <a:pos x="9" y="81"/>
                </a:cxn>
                <a:cxn ang="0">
                  <a:pos x="7" y="81"/>
                </a:cxn>
                <a:cxn ang="0">
                  <a:pos x="5" y="81"/>
                </a:cxn>
                <a:cxn ang="0">
                  <a:pos x="3" y="81"/>
                </a:cxn>
                <a:cxn ang="0">
                  <a:pos x="2" y="81"/>
                </a:cxn>
                <a:cxn ang="0">
                  <a:pos x="0" y="80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20"/>
                </a:cxn>
              </a:cxnLst>
              <a:rect l="0" t="0" r="r" b="b"/>
              <a:pathLst>
                <a:path w="20" h="82">
                  <a:moveTo>
                    <a:pt x="0" y="20"/>
                  </a:move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9"/>
                  </a:lnTo>
                  <a:lnTo>
                    <a:pt x="4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9" y="3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1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19" y="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8"/>
                  </a:lnTo>
                  <a:lnTo>
                    <a:pt x="17" y="8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4" y="10"/>
                  </a:lnTo>
                  <a:lnTo>
                    <a:pt x="12" y="11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0" y="16"/>
                  </a:lnTo>
                  <a:lnTo>
                    <a:pt x="10" y="17"/>
                  </a:lnTo>
                  <a:lnTo>
                    <a:pt x="11" y="18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9" y="81"/>
                  </a:lnTo>
                  <a:lnTo>
                    <a:pt x="8" y="81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5" y="81"/>
                  </a:lnTo>
                  <a:lnTo>
                    <a:pt x="4" y="81"/>
                  </a:lnTo>
                  <a:lnTo>
                    <a:pt x="3" y="81"/>
                  </a:lnTo>
                  <a:lnTo>
                    <a:pt x="3" y="81"/>
                  </a:lnTo>
                  <a:lnTo>
                    <a:pt x="2" y="81"/>
                  </a:lnTo>
                  <a:lnTo>
                    <a:pt x="1" y="80"/>
                  </a:lnTo>
                  <a:lnTo>
                    <a:pt x="0" y="80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2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13" name="Freeform 545"/>
            <p:cNvSpPr>
              <a:spLocks/>
            </p:cNvSpPr>
            <p:nvPr/>
          </p:nvSpPr>
          <p:spPr bwMode="auto">
            <a:xfrm>
              <a:off x="2871" y="1545"/>
              <a:ext cx="17" cy="72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0" y="69"/>
                </a:cxn>
                <a:cxn ang="0">
                  <a:pos x="0" y="62"/>
                </a:cxn>
                <a:cxn ang="0">
                  <a:pos x="0" y="53"/>
                </a:cxn>
                <a:cxn ang="0">
                  <a:pos x="0" y="42"/>
                </a:cxn>
                <a:cxn ang="0">
                  <a:pos x="0" y="31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1" y="7"/>
                </a:cxn>
                <a:cxn ang="0">
                  <a:pos x="4" y="6"/>
                </a:cxn>
                <a:cxn ang="0">
                  <a:pos x="7" y="3"/>
                </a:cxn>
                <a:cxn ang="0">
                  <a:pos x="9" y="3"/>
                </a:cxn>
                <a:cxn ang="0">
                  <a:pos x="12" y="1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2"/>
                </a:cxn>
                <a:cxn ang="0">
                  <a:pos x="9" y="3"/>
                </a:cxn>
                <a:cxn ang="0">
                  <a:pos x="7" y="7"/>
                </a:cxn>
                <a:cxn ang="0">
                  <a:pos x="5" y="10"/>
                </a:cxn>
                <a:cxn ang="0">
                  <a:pos x="4" y="13"/>
                </a:cxn>
                <a:cxn ang="0">
                  <a:pos x="4" y="18"/>
                </a:cxn>
                <a:cxn ang="0">
                  <a:pos x="4" y="23"/>
                </a:cxn>
                <a:cxn ang="0">
                  <a:pos x="4" y="31"/>
                </a:cxn>
                <a:cxn ang="0">
                  <a:pos x="3" y="39"/>
                </a:cxn>
                <a:cxn ang="0">
                  <a:pos x="3" y="48"/>
                </a:cxn>
                <a:cxn ang="0">
                  <a:pos x="1" y="57"/>
                </a:cxn>
                <a:cxn ang="0">
                  <a:pos x="1" y="65"/>
                </a:cxn>
                <a:cxn ang="0">
                  <a:pos x="1" y="69"/>
                </a:cxn>
                <a:cxn ang="0">
                  <a:pos x="0" y="71"/>
                </a:cxn>
              </a:cxnLst>
              <a:rect l="0" t="0" r="r" b="b"/>
              <a:pathLst>
                <a:path w="17" h="72">
                  <a:moveTo>
                    <a:pt x="0" y="71"/>
                  </a:moveTo>
                  <a:lnTo>
                    <a:pt x="0" y="69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0" y="42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" y="7"/>
                  </a:lnTo>
                  <a:lnTo>
                    <a:pt x="4" y="6"/>
                  </a:lnTo>
                  <a:lnTo>
                    <a:pt x="7" y="3"/>
                  </a:lnTo>
                  <a:lnTo>
                    <a:pt x="9" y="3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2"/>
                  </a:lnTo>
                  <a:lnTo>
                    <a:pt x="9" y="3"/>
                  </a:lnTo>
                  <a:lnTo>
                    <a:pt x="7" y="7"/>
                  </a:lnTo>
                  <a:lnTo>
                    <a:pt x="5" y="10"/>
                  </a:lnTo>
                  <a:lnTo>
                    <a:pt x="4" y="13"/>
                  </a:lnTo>
                  <a:lnTo>
                    <a:pt x="4" y="18"/>
                  </a:lnTo>
                  <a:lnTo>
                    <a:pt x="4" y="23"/>
                  </a:lnTo>
                  <a:lnTo>
                    <a:pt x="4" y="31"/>
                  </a:lnTo>
                  <a:lnTo>
                    <a:pt x="3" y="39"/>
                  </a:lnTo>
                  <a:lnTo>
                    <a:pt x="3" y="48"/>
                  </a:lnTo>
                  <a:lnTo>
                    <a:pt x="1" y="57"/>
                  </a:lnTo>
                  <a:lnTo>
                    <a:pt x="1" y="65"/>
                  </a:lnTo>
                  <a:lnTo>
                    <a:pt x="1" y="69"/>
                  </a:lnTo>
                  <a:lnTo>
                    <a:pt x="0" y="7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212514" name="AutoShape 546"/>
          <p:cNvSpPr>
            <a:spLocks noChangeArrowheads="1"/>
          </p:cNvSpPr>
          <p:nvPr/>
        </p:nvSpPr>
        <p:spPr bwMode="auto">
          <a:xfrm>
            <a:off x="5202908" y="4419025"/>
            <a:ext cx="366960" cy="607576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2515" name="AutoShape 547"/>
          <p:cNvSpPr>
            <a:spLocks noChangeArrowheads="1"/>
          </p:cNvSpPr>
          <p:nvPr/>
        </p:nvSpPr>
        <p:spPr bwMode="auto">
          <a:xfrm>
            <a:off x="4401644" y="5048866"/>
            <a:ext cx="216888" cy="1100495"/>
          </a:xfrm>
          <a:prstGeom prst="lef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12516" name="Group 548"/>
          <p:cNvGrpSpPr>
            <a:grpSpLocks/>
          </p:cNvGrpSpPr>
          <p:nvPr/>
        </p:nvGrpSpPr>
        <p:grpSpPr bwMode="auto">
          <a:xfrm>
            <a:off x="782638" y="4151313"/>
            <a:ext cx="6726237" cy="215900"/>
            <a:chOff x="668" y="1488"/>
            <a:chExt cx="4237" cy="136"/>
          </a:xfrm>
        </p:grpSpPr>
        <p:sp>
          <p:nvSpPr>
            <p:cNvPr id="212517" name="Text Box 549"/>
            <p:cNvSpPr txBox="1">
              <a:spLocks noChangeArrowheads="1"/>
            </p:cNvSpPr>
            <p:nvPr/>
          </p:nvSpPr>
          <p:spPr bwMode="auto">
            <a:xfrm>
              <a:off x="668" y="1488"/>
              <a:ext cx="91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7. 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再出貨給客戶</a:t>
              </a:r>
            </a:p>
          </p:txBody>
        </p:sp>
        <p:sp>
          <p:nvSpPr>
            <p:cNvPr id="212518" name="Text Box 550"/>
            <p:cNvSpPr txBox="1">
              <a:spLocks noChangeArrowheads="1"/>
            </p:cNvSpPr>
            <p:nvPr/>
          </p:nvSpPr>
          <p:spPr bwMode="auto">
            <a:xfrm>
              <a:off x="4789" y="1488"/>
              <a:ext cx="11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zh-TW" sz="1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19" name="Text Box 551"/>
            <p:cNvSpPr txBox="1">
              <a:spLocks noChangeArrowheads="1"/>
            </p:cNvSpPr>
            <p:nvPr/>
          </p:nvSpPr>
          <p:spPr bwMode="auto">
            <a:xfrm>
              <a:off x="3157" y="1488"/>
              <a:ext cx="80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5. 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銷退品入庫</a:t>
              </a:r>
            </a:p>
          </p:txBody>
        </p:sp>
        <p:sp>
          <p:nvSpPr>
            <p:cNvPr id="212520" name="Text Box 552"/>
            <p:cNvSpPr txBox="1">
              <a:spLocks noChangeArrowheads="1"/>
            </p:cNvSpPr>
            <p:nvPr/>
          </p:nvSpPr>
          <p:spPr bwMode="auto">
            <a:xfrm>
              <a:off x="1790" y="1488"/>
              <a:ext cx="91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    6. 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維修或換貨</a:t>
              </a:r>
            </a:p>
          </p:txBody>
        </p:sp>
      </p:grpSp>
      <p:grpSp>
        <p:nvGrpSpPr>
          <p:cNvPr id="212521" name="Group 553"/>
          <p:cNvGrpSpPr>
            <a:grpSpLocks/>
          </p:cNvGrpSpPr>
          <p:nvPr/>
        </p:nvGrpSpPr>
        <p:grpSpPr bwMode="auto">
          <a:xfrm>
            <a:off x="7062788" y="3236913"/>
            <a:ext cx="762000" cy="990600"/>
            <a:chOff x="2506" y="2542"/>
            <a:chExt cx="749" cy="1060"/>
          </a:xfrm>
        </p:grpSpPr>
        <p:sp>
          <p:nvSpPr>
            <p:cNvPr id="212522" name="Freeform 554"/>
            <p:cNvSpPr>
              <a:spLocks/>
            </p:cNvSpPr>
            <p:nvPr/>
          </p:nvSpPr>
          <p:spPr bwMode="auto">
            <a:xfrm>
              <a:off x="2506" y="2542"/>
              <a:ext cx="749" cy="1060"/>
            </a:xfrm>
            <a:custGeom>
              <a:avLst/>
              <a:gdLst/>
              <a:ahLst/>
              <a:cxnLst>
                <a:cxn ang="0">
                  <a:pos x="748" y="907"/>
                </a:cxn>
                <a:cxn ang="0">
                  <a:pos x="748" y="0"/>
                </a:cxn>
                <a:cxn ang="0">
                  <a:pos x="0" y="151"/>
                </a:cxn>
                <a:cxn ang="0">
                  <a:pos x="0" y="1059"/>
                </a:cxn>
                <a:cxn ang="0">
                  <a:pos x="748" y="907"/>
                </a:cxn>
              </a:cxnLst>
              <a:rect l="0" t="0" r="r" b="b"/>
              <a:pathLst>
                <a:path w="749" h="1060">
                  <a:moveTo>
                    <a:pt x="748" y="907"/>
                  </a:moveTo>
                  <a:lnTo>
                    <a:pt x="748" y="0"/>
                  </a:lnTo>
                  <a:lnTo>
                    <a:pt x="0" y="151"/>
                  </a:lnTo>
                  <a:lnTo>
                    <a:pt x="0" y="1059"/>
                  </a:lnTo>
                  <a:lnTo>
                    <a:pt x="748" y="90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23" name="Freeform 555"/>
            <p:cNvSpPr>
              <a:spLocks/>
            </p:cNvSpPr>
            <p:nvPr/>
          </p:nvSpPr>
          <p:spPr bwMode="white">
            <a:xfrm>
              <a:off x="2550" y="2585"/>
              <a:ext cx="659" cy="974"/>
            </a:xfrm>
            <a:custGeom>
              <a:avLst/>
              <a:gdLst/>
              <a:ahLst/>
              <a:cxnLst>
                <a:cxn ang="0">
                  <a:pos x="658" y="844"/>
                </a:cxn>
                <a:cxn ang="0">
                  <a:pos x="658" y="0"/>
                </a:cxn>
                <a:cxn ang="0">
                  <a:pos x="0" y="128"/>
                </a:cxn>
                <a:cxn ang="0">
                  <a:pos x="0" y="973"/>
                </a:cxn>
                <a:cxn ang="0">
                  <a:pos x="658" y="844"/>
                </a:cxn>
              </a:cxnLst>
              <a:rect l="0" t="0" r="r" b="b"/>
              <a:pathLst>
                <a:path w="659" h="974">
                  <a:moveTo>
                    <a:pt x="658" y="844"/>
                  </a:moveTo>
                  <a:lnTo>
                    <a:pt x="658" y="0"/>
                  </a:lnTo>
                  <a:lnTo>
                    <a:pt x="0" y="128"/>
                  </a:lnTo>
                  <a:lnTo>
                    <a:pt x="0" y="973"/>
                  </a:lnTo>
                  <a:lnTo>
                    <a:pt x="658" y="844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24" name="Freeform 556"/>
            <p:cNvSpPr>
              <a:spLocks/>
            </p:cNvSpPr>
            <p:nvPr/>
          </p:nvSpPr>
          <p:spPr bwMode="auto">
            <a:xfrm>
              <a:off x="2798" y="2708"/>
              <a:ext cx="347" cy="109"/>
            </a:xfrm>
            <a:custGeom>
              <a:avLst/>
              <a:gdLst/>
              <a:ahLst/>
              <a:cxnLst>
                <a:cxn ang="0">
                  <a:pos x="346" y="41"/>
                </a:cxn>
                <a:cxn ang="0">
                  <a:pos x="346" y="0"/>
                </a:cxn>
                <a:cxn ang="0">
                  <a:pos x="0" y="66"/>
                </a:cxn>
                <a:cxn ang="0">
                  <a:pos x="0" y="108"/>
                </a:cxn>
                <a:cxn ang="0">
                  <a:pos x="346" y="41"/>
                </a:cxn>
              </a:cxnLst>
              <a:rect l="0" t="0" r="r" b="b"/>
              <a:pathLst>
                <a:path w="347" h="109">
                  <a:moveTo>
                    <a:pt x="346" y="41"/>
                  </a:moveTo>
                  <a:lnTo>
                    <a:pt x="346" y="0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346" y="4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25" name="Freeform 557"/>
            <p:cNvSpPr>
              <a:spLocks/>
            </p:cNvSpPr>
            <p:nvPr/>
          </p:nvSpPr>
          <p:spPr bwMode="auto">
            <a:xfrm>
              <a:off x="2798" y="2853"/>
              <a:ext cx="347" cy="111"/>
            </a:xfrm>
            <a:custGeom>
              <a:avLst/>
              <a:gdLst/>
              <a:ahLst/>
              <a:cxnLst>
                <a:cxn ang="0">
                  <a:pos x="346" y="42"/>
                </a:cxn>
                <a:cxn ang="0">
                  <a:pos x="346" y="0"/>
                </a:cxn>
                <a:cxn ang="0">
                  <a:pos x="0" y="67"/>
                </a:cxn>
                <a:cxn ang="0">
                  <a:pos x="0" y="110"/>
                </a:cxn>
                <a:cxn ang="0">
                  <a:pos x="346" y="42"/>
                </a:cxn>
              </a:cxnLst>
              <a:rect l="0" t="0" r="r" b="b"/>
              <a:pathLst>
                <a:path w="347" h="111">
                  <a:moveTo>
                    <a:pt x="346" y="42"/>
                  </a:moveTo>
                  <a:lnTo>
                    <a:pt x="346" y="0"/>
                  </a:lnTo>
                  <a:lnTo>
                    <a:pt x="0" y="67"/>
                  </a:lnTo>
                  <a:lnTo>
                    <a:pt x="0" y="110"/>
                  </a:lnTo>
                  <a:lnTo>
                    <a:pt x="346" y="4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26" name="Freeform 558"/>
            <p:cNvSpPr>
              <a:spLocks/>
            </p:cNvSpPr>
            <p:nvPr/>
          </p:nvSpPr>
          <p:spPr bwMode="auto">
            <a:xfrm>
              <a:off x="2798" y="3000"/>
              <a:ext cx="347" cy="109"/>
            </a:xfrm>
            <a:custGeom>
              <a:avLst/>
              <a:gdLst/>
              <a:ahLst/>
              <a:cxnLst>
                <a:cxn ang="0">
                  <a:pos x="346" y="41"/>
                </a:cxn>
                <a:cxn ang="0">
                  <a:pos x="346" y="0"/>
                </a:cxn>
                <a:cxn ang="0">
                  <a:pos x="0" y="66"/>
                </a:cxn>
                <a:cxn ang="0">
                  <a:pos x="0" y="108"/>
                </a:cxn>
                <a:cxn ang="0">
                  <a:pos x="346" y="41"/>
                </a:cxn>
              </a:cxnLst>
              <a:rect l="0" t="0" r="r" b="b"/>
              <a:pathLst>
                <a:path w="347" h="109">
                  <a:moveTo>
                    <a:pt x="346" y="41"/>
                  </a:moveTo>
                  <a:lnTo>
                    <a:pt x="346" y="0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346" y="4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27" name="Freeform 559"/>
            <p:cNvSpPr>
              <a:spLocks/>
            </p:cNvSpPr>
            <p:nvPr/>
          </p:nvSpPr>
          <p:spPr bwMode="auto">
            <a:xfrm>
              <a:off x="2798" y="3145"/>
              <a:ext cx="347" cy="112"/>
            </a:xfrm>
            <a:custGeom>
              <a:avLst/>
              <a:gdLst/>
              <a:ahLst/>
              <a:cxnLst>
                <a:cxn ang="0">
                  <a:pos x="346" y="42"/>
                </a:cxn>
                <a:cxn ang="0">
                  <a:pos x="346" y="0"/>
                </a:cxn>
                <a:cxn ang="0">
                  <a:pos x="0" y="68"/>
                </a:cxn>
                <a:cxn ang="0">
                  <a:pos x="0" y="111"/>
                </a:cxn>
                <a:cxn ang="0">
                  <a:pos x="346" y="42"/>
                </a:cxn>
              </a:cxnLst>
              <a:rect l="0" t="0" r="r" b="b"/>
              <a:pathLst>
                <a:path w="347" h="112">
                  <a:moveTo>
                    <a:pt x="346" y="42"/>
                  </a:moveTo>
                  <a:lnTo>
                    <a:pt x="346" y="0"/>
                  </a:lnTo>
                  <a:lnTo>
                    <a:pt x="0" y="68"/>
                  </a:lnTo>
                  <a:lnTo>
                    <a:pt x="0" y="111"/>
                  </a:lnTo>
                  <a:lnTo>
                    <a:pt x="346" y="4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28" name="Freeform 560"/>
            <p:cNvSpPr>
              <a:spLocks/>
            </p:cNvSpPr>
            <p:nvPr/>
          </p:nvSpPr>
          <p:spPr bwMode="auto">
            <a:xfrm>
              <a:off x="2798" y="3295"/>
              <a:ext cx="347" cy="109"/>
            </a:xfrm>
            <a:custGeom>
              <a:avLst/>
              <a:gdLst/>
              <a:ahLst/>
              <a:cxnLst>
                <a:cxn ang="0">
                  <a:pos x="346" y="41"/>
                </a:cxn>
                <a:cxn ang="0">
                  <a:pos x="346" y="0"/>
                </a:cxn>
                <a:cxn ang="0">
                  <a:pos x="0" y="66"/>
                </a:cxn>
                <a:cxn ang="0">
                  <a:pos x="0" y="108"/>
                </a:cxn>
                <a:cxn ang="0">
                  <a:pos x="346" y="41"/>
                </a:cxn>
              </a:cxnLst>
              <a:rect l="0" t="0" r="r" b="b"/>
              <a:pathLst>
                <a:path w="347" h="109">
                  <a:moveTo>
                    <a:pt x="346" y="41"/>
                  </a:moveTo>
                  <a:lnTo>
                    <a:pt x="346" y="0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346" y="4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29" name="Freeform 561"/>
            <p:cNvSpPr>
              <a:spLocks/>
            </p:cNvSpPr>
            <p:nvPr/>
          </p:nvSpPr>
          <p:spPr bwMode="auto">
            <a:xfrm>
              <a:off x="2616" y="2757"/>
              <a:ext cx="119" cy="109"/>
            </a:xfrm>
            <a:custGeom>
              <a:avLst/>
              <a:gdLst/>
              <a:ahLst/>
              <a:cxnLst>
                <a:cxn ang="0">
                  <a:pos x="118" y="84"/>
                </a:cxn>
                <a:cxn ang="0">
                  <a:pos x="118" y="0"/>
                </a:cxn>
                <a:cxn ang="0">
                  <a:pos x="0" y="23"/>
                </a:cxn>
                <a:cxn ang="0">
                  <a:pos x="0" y="108"/>
                </a:cxn>
                <a:cxn ang="0">
                  <a:pos x="118" y="84"/>
                </a:cxn>
              </a:cxnLst>
              <a:rect l="0" t="0" r="r" b="b"/>
              <a:pathLst>
                <a:path w="119" h="109">
                  <a:moveTo>
                    <a:pt x="118" y="84"/>
                  </a:moveTo>
                  <a:lnTo>
                    <a:pt x="118" y="0"/>
                  </a:lnTo>
                  <a:lnTo>
                    <a:pt x="0" y="23"/>
                  </a:lnTo>
                  <a:lnTo>
                    <a:pt x="0" y="108"/>
                  </a:lnTo>
                  <a:lnTo>
                    <a:pt x="118" y="8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30" name="Freeform 562"/>
            <p:cNvSpPr>
              <a:spLocks/>
            </p:cNvSpPr>
            <p:nvPr/>
          </p:nvSpPr>
          <p:spPr bwMode="auto">
            <a:xfrm>
              <a:off x="2616" y="2907"/>
              <a:ext cx="119" cy="108"/>
            </a:xfrm>
            <a:custGeom>
              <a:avLst/>
              <a:gdLst/>
              <a:ahLst/>
              <a:cxnLst>
                <a:cxn ang="0">
                  <a:pos x="118" y="84"/>
                </a:cxn>
                <a:cxn ang="0">
                  <a:pos x="118" y="0"/>
                </a:cxn>
                <a:cxn ang="0">
                  <a:pos x="0" y="21"/>
                </a:cxn>
                <a:cxn ang="0">
                  <a:pos x="0" y="107"/>
                </a:cxn>
                <a:cxn ang="0">
                  <a:pos x="118" y="84"/>
                </a:cxn>
              </a:cxnLst>
              <a:rect l="0" t="0" r="r" b="b"/>
              <a:pathLst>
                <a:path w="119" h="108">
                  <a:moveTo>
                    <a:pt x="118" y="84"/>
                  </a:moveTo>
                  <a:lnTo>
                    <a:pt x="118" y="0"/>
                  </a:lnTo>
                  <a:lnTo>
                    <a:pt x="0" y="21"/>
                  </a:lnTo>
                  <a:lnTo>
                    <a:pt x="0" y="107"/>
                  </a:lnTo>
                  <a:lnTo>
                    <a:pt x="118" y="8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31" name="Freeform 563"/>
            <p:cNvSpPr>
              <a:spLocks/>
            </p:cNvSpPr>
            <p:nvPr/>
          </p:nvSpPr>
          <p:spPr bwMode="auto">
            <a:xfrm>
              <a:off x="2616" y="3050"/>
              <a:ext cx="119" cy="109"/>
            </a:xfrm>
            <a:custGeom>
              <a:avLst/>
              <a:gdLst/>
              <a:ahLst/>
              <a:cxnLst>
                <a:cxn ang="0">
                  <a:pos x="118" y="85"/>
                </a:cxn>
                <a:cxn ang="0">
                  <a:pos x="118" y="0"/>
                </a:cxn>
                <a:cxn ang="0">
                  <a:pos x="0" y="22"/>
                </a:cxn>
                <a:cxn ang="0">
                  <a:pos x="0" y="108"/>
                </a:cxn>
                <a:cxn ang="0">
                  <a:pos x="118" y="85"/>
                </a:cxn>
              </a:cxnLst>
              <a:rect l="0" t="0" r="r" b="b"/>
              <a:pathLst>
                <a:path w="119" h="109">
                  <a:moveTo>
                    <a:pt x="118" y="85"/>
                  </a:moveTo>
                  <a:lnTo>
                    <a:pt x="118" y="0"/>
                  </a:lnTo>
                  <a:lnTo>
                    <a:pt x="0" y="22"/>
                  </a:lnTo>
                  <a:lnTo>
                    <a:pt x="0" y="108"/>
                  </a:lnTo>
                  <a:lnTo>
                    <a:pt x="118" y="85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32" name="Freeform 564"/>
            <p:cNvSpPr>
              <a:spLocks/>
            </p:cNvSpPr>
            <p:nvPr/>
          </p:nvSpPr>
          <p:spPr bwMode="auto">
            <a:xfrm>
              <a:off x="2616" y="3199"/>
              <a:ext cx="119" cy="110"/>
            </a:xfrm>
            <a:custGeom>
              <a:avLst/>
              <a:gdLst/>
              <a:ahLst/>
              <a:cxnLst>
                <a:cxn ang="0">
                  <a:pos x="118" y="85"/>
                </a:cxn>
                <a:cxn ang="0">
                  <a:pos x="118" y="0"/>
                </a:cxn>
                <a:cxn ang="0">
                  <a:pos x="0" y="23"/>
                </a:cxn>
                <a:cxn ang="0">
                  <a:pos x="0" y="109"/>
                </a:cxn>
                <a:cxn ang="0">
                  <a:pos x="118" y="85"/>
                </a:cxn>
              </a:cxnLst>
              <a:rect l="0" t="0" r="r" b="b"/>
              <a:pathLst>
                <a:path w="119" h="110">
                  <a:moveTo>
                    <a:pt x="118" y="85"/>
                  </a:moveTo>
                  <a:lnTo>
                    <a:pt x="118" y="0"/>
                  </a:lnTo>
                  <a:lnTo>
                    <a:pt x="0" y="23"/>
                  </a:lnTo>
                  <a:lnTo>
                    <a:pt x="0" y="109"/>
                  </a:lnTo>
                  <a:lnTo>
                    <a:pt x="118" y="85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33" name="Freeform 565"/>
            <p:cNvSpPr>
              <a:spLocks/>
            </p:cNvSpPr>
            <p:nvPr/>
          </p:nvSpPr>
          <p:spPr bwMode="auto">
            <a:xfrm>
              <a:off x="2616" y="3349"/>
              <a:ext cx="119" cy="108"/>
            </a:xfrm>
            <a:custGeom>
              <a:avLst/>
              <a:gdLst/>
              <a:ahLst/>
              <a:cxnLst>
                <a:cxn ang="0">
                  <a:pos x="118" y="85"/>
                </a:cxn>
                <a:cxn ang="0">
                  <a:pos x="118" y="0"/>
                </a:cxn>
                <a:cxn ang="0">
                  <a:pos x="0" y="21"/>
                </a:cxn>
                <a:cxn ang="0">
                  <a:pos x="0" y="107"/>
                </a:cxn>
                <a:cxn ang="0">
                  <a:pos x="118" y="85"/>
                </a:cxn>
              </a:cxnLst>
              <a:rect l="0" t="0" r="r" b="b"/>
              <a:pathLst>
                <a:path w="119" h="108">
                  <a:moveTo>
                    <a:pt x="118" y="85"/>
                  </a:moveTo>
                  <a:lnTo>
                    <a:pt x="118" y="0"/>
                  </a:lnTo>
                  <a:lnTo>
                    <a:pt x="0" y="21"/>
                  </a:lnTo>
                  <a:lnTo>
                    <a:pt x="0" y="107"/>
                  </a:lnTo>
                  <a:lnTo>
                    <a:pt x="118" y="85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34" name="Freeform 566"/>
            <p:cNvSpPr>
              <a:spLocks/>
            </p:cNvSpPr>
            <p:nvPr/>
          </p:nvSpPr>
          <p:spPr bwMode="black">
            <a:xfrm>
              <a:off x="2609" y="2683"/>
              <a:ext cx="205" cy="183"/>
            </a:xfrm>
            <a:custGeom>
              <a:avLst/>
              <a:gdLst/>
              <a:ahLst/>
              <a:cxnLst>
                <a:cxn ang="0">
                  <a:pos x="19" y="113"/>
                </a:cxn>
                <a:cxn ang="0">
                  <a:pos x="0" y="144"/>
                </a:cxn>
                <a:cxn ang="0">
                  <a:pos x="44" y="182"/>
                </a:cxn>
                <a:cxn ang="0">
                  <a:pos x="204" y="36"/>
                </a:cxn>
                <a:cxn ang="0">
                  <a:pos x="171" y="0"/>
                </a:cxn>
                <a:cxn ang="0">
                  <a:pos x="52" y="147"/>
                </a:cxn>
                <a:cxn ang="0">
                  <a:pos x="19" y="113"/>
                </a:cxn>
              </a:cxnLst>
              <a:rect l="0" t="0" r="r" b="b"/>
              <a:pathLst>
                <a:path w="205" h="183">
                  <a:moveTo>
                    <a:pt x="19" y="113"/>
                  </a:moveTo>
                  <a:lnTo>
                    <a:pt x="0" y="144"/>
                  </a:lnTo>
                  <a:lnTo>
                    <a:pt x="44" y="182"/>
                  </a:lnTo>
                  <a:lnTo>
                    <a:pt x="204" y="36"/>
                  </a:lnTo>
                  <a:lnTo>
                    <a:pt x="171" y="0"/>
                  </a:lnTo>
                  <a:lnTo>
                    <a:pt x="52" y="147"/>
                  </a:lnTo>
                  <a:lnTo>
                    <a:pt x="19" y="113"/>
                  </a:lnTo>
                </a:path>
              </a:pathLst>
            </a:custGeom>
            <a:solidFill>
              <a:srgbClr val="CC6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35" name="Freeform 567"/>
            <p:cNvSpPr>
              <a:spLocks/>
            </p:cNvSpPr>
            <p:nvPr/>
          </p:nvSpPr>
          <p:spPr bwMode="black">
            <a:xfrm>
              <a:off x="2609" y="2829"/>
              <a:ext cx="205" cy="182"/>
            </a:xfrm>
            <a:custGeom>
              <a:avLst/>
              <a:gdLst/>
              <a:ahLst/>
              <a:cxnLst>
                <a:cxn ang="0">
                  <a:pos x="19" y="113"/>
                </a:cxn>
                <a:cxn ang="0">
                  <a:pos x="0" y="143"/>
                </a:cxn>
                <a:cxn ang="0">
                  <a:pos x="44" y="181"/>
                </a:cxn>
                <a:cxn ang="0">
                  <a:pos x="204" y="35"/>
                </a:cxn>
                <a:cxn ang="0">
                  <a:pos x="171" y="0"/>
                </a:cxn>
                <a:cxn ang="0">
                  <a:pos x="52" y="147"/>
                </a:cxn>
                <a:cxn ang="0">
                  <a:pos x="19" y="113"/>
                </a:cxn>
              </a:cxnLst>
              <a:rect l="0" t="0" r="r" b="b"/>
              <a:pathLst>
                <a:path w="205" h="182">
                  <a:moveTo>
                    <a:pt x="19" y="113"/>
                  </a:moveTo>
                  <a:lnTo>
                    <a:pt x="0" y="143"/>
                  </a:lnTo>
                  <a:lnTo>
                    <a:pt x="44" y="181"/>
                  </a:lnTo>
                  <a:lnTo>
                    <a:pt x="204" y="35"/>
                  </a:lnTo>
                  <a:lnTo>
                    <a:pt x="171" y="0"/>
                  </a:lnTo>
                  <a:lnTo>
                    <a:pt x="52" y="147"/>
                  </a:lnTo>
                  <a:lnTo>
                    <a:pt x="19" y="113"/>
                  </a:lnTo>
                </a:path>
              </a:pathLst>
            </a:custGeom>
            <a:solidFill>
              <a:srgbClr val="CC6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36" name="Freeform 568"/>
            <p:cNvSpPr>
              <a:spLocks/>
            </p:cNvSpPr>
            <p:nvPr/>
          </p:nvSpPr>
          <p:spPr bwMode="black">
            <a:xfrm>
              <a:off x="2609" y="2971"/>
              <a:ext cx="205" cy="182"/>
            </a:xfrm>
            <a:custGeom>
              <a:avLst/>
              <a:gdLst/>
              <a:ahLst/>
              <a:cxnLst>
                <a:cxn ang="0">
                  <a:pos x="19" y="113"/>
                </a:cxn>
                <a:cxn ang="0">
                  <a:pos x="0" y="143"/>
                </a:cxn>
                <a:cxn ang="0">
                  <a:pos x="44" y="181"/>
                </a:cxn>
                <a:cxn ang="0">
                  <a:pos x="204" y="35"/>
                </a:cxn>
                <a:cxn ang="0">
                  <a:pos x="171" y="0"/>
                </a:cxn>
                <a:cxn ang="0">
                  <a:pos x="52" y="147"/>
                </a:cxn>
                <a:cxn ang="0">
                  <a:pos x="19" y="113"/>
                </a:cxn>
              </a:cxnLst>
              <a:rect l="0" t="0" r="r" b="b"/>
              <a:pathLst>
                <a:path w="205" h="182">
                  <a:moveTo>
                    <a:pt x="19" y="113"/>
                  </a:moveTo>
                  <a:lnTo>
                    <a:pt x="0" y="143"/>
                  </a:lnTo>
                  <a:lnTo>
                    <a:pt x="44" y="181"/>
                  </a:lnTo>
                  <a:lnTo>
                    <a:pt x="204" y="35"/>
                  </a:lnTo>
                  <a:lnTo>
                    <a:pt x="171" y="0"/>
                  </a:lnTo>
                  <a:lnTo>
                    <a:pt x="52" y="147"/>
                  </a:lnTo>
                  <a:lnTo>
                    <a:pt x="19" y="113"/>
                  </a:lnTo>
                </a:path>
              </a:pathLst>
            </a:custGeom>
            <a:solidFill>
              <a:srgbClr val="CC6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12537" name="Group 569"/>
          <p:cNvGrpSpPr>
            <a:grpSpLocks/>
          </p:cNvGrpSpPr>
          <p:nvPr/>
        </p:nvGrpSpPr>
        <p:grpSpPr bwMode="auto">
          <a:xfrm>
            <a:off x="885826" y="6056313"/>
            <a:ext cx="7348538" cy="215900"/>
            <a:chOff x="725" y="1488"/>
            <a:chExt cx="4629" cy="136"/>
          </a:xfrm>
        </p:grpSpPr>
        <p:sp>
          <p:nvSpPr>
            <p:cNvPr id="212538" name="Text Box 570"/>
            <p:cNvSpPr txBox="1">
              <a:spLocks noChangeArrowheads="1"/>
            </p:cNvSpPr>
            <p:nvPr/>
          </p:nvSpPr>
          <p:spPr bwMode="auto">
            <a:xfrm>
              <a:off x="725" y="1488"/>
              <a:ext cx="80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8. 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過帳至總帳</a:t>
              </a:r>
            </a:p>
          </p:txBody>
        </p:sp>
        <p:sp>
          <p:nvSpPr>
            <p:cNvPr id="212539" name="Text Box 571"/>
            <p:cNvSpPr txBox="1">
              <a:spLocks noChangeArrowheads="1"/>
            </p:cNvSpPr>
            <p:nvPr/>
          </p:nvSpPr>
          <p:spPr bwMode="auto">
            <a:xfrm>
              <a:off x="4350" y="1488"/>
              <a:ext cx="100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     5. 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退還給客戶  </a:t>
              </a:r>
            </a:p>
          </p:txBody>
        </p:sp>
        <p:sp>
          <p:nvSpPr>
            <p:cNvPr id="212540" name="Text Box 572"/>
            <p:cNvSpPr txBox="1">
              <a:spLocks noChangeArrowheads="1"/>
            </p:cNvSpPr>
            <p:nvPr/>
          </p:nvSpPr>
          <p:spPr bwMode="auto">
            <a:xfrm>
              <a:off x="2895" y="1488"/>
              <a:ext cx="133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     6. 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認列銷貨退回</a:t>
              </a:r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/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折讓</a:t>
              </a:r>
            </a:p>
          </p:txBody>
        </p:sp>
        <p:sp>
          <p:nvSpPr>
            <p:cNvPr id="212541" name="Text Box 573"/>
            <p:cNvSpPr txBox="1">
              <a:spLocks noChangeArrowheads="1"/>
            </p:cNvSpPr>
            <p:nvPr/>
          </p:nvSpPr>
          <p:spPr bwMode="auto">
            <a:xfrm>
              <a:off x="1919" y="1488"/>
              <a:ext cx="66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       7. </a:t>
              </a:r>
              <a:r>
                <a:rPr lang="zh-TW" altLang="en-US" sz="1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沖帳</a:t>
              </a:r>
            </a:p>
          </p:txBody>
        </p:sp>
      </p:grpSp>
      <p:sp>
        <p:nvSpPr>
          <p:cNvPr id="212542" name="AutoShape 574"/>
          <p:cNvSpPr>
            <a:spLocks noChangeArrowheads="1"/>
          </p:cNvSpPr>
          <p:nvPr/>
        </p:nvSpPr>
        <p:spPr bwMode="auto">
          <a:xfrm>
            <a:off x="6148388" y="3313113"/>
            <a:ext cx="533400" cy="860425"/>
          </a:xfrm>
          <a:prstGeom prst="leftArrow">
            <a:avLst>
              <a:gd name="adj1" fmla="val 50000"/>
              <a:gd name="adj2" fmla="val 2500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接受</a:t>
            </a:r>
          </a:p>
        </p:txBody>
      </p:sp>
      <p:sp>
        <p:nvSpPr>
          <p:cNvPr id="212543" name="Text Box 575"/>
          <p:cNvSpPr txBox="1">
            <a:spLocks noChangeArrowheads="1"/>
          </p:cNvSpPr>
          <p:nvPr/>
        </p:nvSpPr>
        <p:spPr bwMode="auto">
          <a:xfrm>
            <a:off x="7062788" y="3617913"/>
            <a:ext cx="762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r>
              <a:rPr lang="zh-TW" altLang="en-US" sz="1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判定檢</a:t>
            </a:r>
          </a:p>
          <a:p>
            <a:r>
              <a:rPr lang="zh-TW" altLang="en-US" sz="1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</a:rPr>
              <a:t>驗結果</a:t>
            </a:r>
            <a:endParaRPr lang="zh-TW" altLang="en-US" sz="1400" b="1"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2544" name="AutoShape 576"/>
          <p:cNvSpPr>
            <a:spLocks noChangeArrowheads="1"/>
          </p:cNvSpPr>
          <p:nvPr/>
        </p:nvSpPr>
        <p:spPr bwMode="auto">
          <a:xfrm>
            <a:off x="7062788" y="4456113"/>
            <a:ext cx="838200" cy="49688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拒</a:t>
            </a:r>
          </a:p>
          <a:p>
            <a:r>
              <a:rPr lang="zh-TW" altLang="en-US" sz="1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絕</a:t>
            </a:r>
          </a:p>
        </p:txBody>
      </p:sp>
      <p:grpSp>
        <p:nvGrpSpPr>
          <p:cNvPr id="212545" name="Group 577"/>
          <p:cNvGrpSpPr>
            <a:grpSpLocks/>
          </p:cNvGrpSpPr>
          <p:nvPr/>
        </p:nvGrpSpPr>
        <p:grpSpPr bwMode="auto">
          <a:xfrm>
            <a:off x="7062788" y="5141913"/>
            <a:ext cx="990600" cy="831850"/>
            <a:chOff x="601" y="2865"/>
            <a:chExt cx="873" cy="764"/>
          </a:xfrm>
        </p:grpSpPr>
        <p:sp>
          <p:nvSpPr>
            <p:cNvPr id="212546" name="Freeform 578"/>
            <p:cNvSpPr>
              <a:spLocks/>
            </p:cNvSpPr>
            <p:nvPr/>
          </p:nvSpPr>
          <p:spPr bwMode="auto">
            <a:xfrm>
              <a:off x="775" y="3305"/>
              <a:ext cx="92" cy="137"/>
            </a:xfrm>
            <a:custGeom>
              <a:avLst/>
              <a:gdLst/>
              <a:ahLst/>
              <a:cxnLst>
                <a:cxn ang="0">
                  <a:pos x="91" y="63"/>
                </a:cxn>
                <a:cxn ang="0">
                  <a:pos x="88" y="50"/>
                </a:cxn>
                <a:cxn ang="0">
                  <a:pos x="85" y="38"/>
                </a:cxn>
                <a:cxn ang="0">
                  <a:pos x="82" y="27"/>
                </a:cxn>
                <a:cxn ang="0">
                  <a:pos x="76" y="17"/>
                </a:cxn>
                <a:cxn ang="0">
                  <a:pos x="71" y="10"/>
                </a:cxn>
                <a:cxn ang="0">
                  <a:pos x="65" y="3"/>
                </a:cxn>
                <a:cxn ang="0">
                  <a:pos x="58" y="1"/>
                </a:cxn>
                <a:cxn ang="0">
                  <a:pos x="52" y="0"/>
                </a:cxn>
                <a:cxn ang="0">
                  <a:pos x="20" y="3"/>
                </a:cxn>
                <a:cxn ang="0">
                  <a:pos x="20" y="6"/>
                </a:cxn>
                <a:cxn ang="0">
                  <a:pos x="16" y="10"/>
                </a:cxn>
                <a:cxn ang="0">
                  <a:pos x="11" y="15"/>
                </a:cxn>
                <a:cxn ang="0">
                  <a:pos x="7" y="21"/>
                </a:cxn>
                <a:cxn ang="0">
                  <a:pos x="4" y="30"/>
                </a:cxn>
                <a:cxn ang="0">
                  <a:pos x="1" y="39"/>
                </a:cxn>
                <a:cxn ang="0">
                  <a:pos x="1" y="49"/>
                </a:cxn>
                <a:cxn ang="0">
                  <a:pos x="0" y="61"/>
                </a:cxn>
                <a:cxn ang="0">
                  <a:pos x="0" y="72"/>
                </a:cxn>
                <a:cxn ang="0">
                  <a:pos x="2" y="85"/>
                </a:cxn>
                <a:cxn ang="0">
                  <a:pos x="5" y="97"/>
                </a:cxn>
                <a:cxn ang="0">
                  <a:pos x="8" y="109"/>
                </a:cxn>
                <a:cxn ang="0">
                  <a:pos x="14" y="118"/>
                </a:cxn>
                <a:cxn ang="0">
                  <a:pos x="19" y="125"/>
                </a:cxn>
                <a:cxn ang="0">
                  <a:pos x="25" y="132"/>
                </a:cxn>
                <a:cxn ang="0">
                  <a:pos x="32" y="134"/>
                </a:cxn>
                <a:cxn ang="0">
                  <a:pos x="38" y="136"/>
                </a:cxn>
                <a:cxn ang="0">
                  <a:pos x="40" y="136"/>
                </a:cxn>
                <a:cxn ang="0">
                  <a:pos x="40" y="136"/>
                </a:cxn>
                <a:cxn ang="0">
                  <a:pos x="40" y="136"/>
                </a:cxn>
                <a:cxn ang="0">
                  <a:pos x="41" y="136"/>
                </a:cxn>
                <a:cxn ang="0">
                  <a:pos x="41" y="136"/>
                </a:cxn>
                <a:cxn ang="0">
                  <a:pos x="41" y="136"/>
                </a:cxn>
                <a:cxn ang="0">
                  <a:pos x="43" y="136"/>
                </a:cxn>
                <a:cxn ang="0">
                  <a:pos x="43" y="136"/>
                </a:cxn>
                <a:cxn ang="0">
                  <a:pos x="62" y="132"/>
                </a:cxn>
                <a:cxn ang="0">
                  <a:pos x="68" y="129"/>
                </a:cxn>
                <a:cxn ang="0">
                  <a:pos x="74" y="125"/>
                </a:cxn>
                <a:cxn ang="0">
                  <a:pos x="80" y="119"/>
                </a:cxn>
                <a:cxn ang="0">
                  <a:pos x="85" y="110"/>
                </a:cxn>
                <a:cxn ang="0">
                  <a:pos x="88" y="101"/>
                </a:cxn>
                <a:cxn ang="0">
                  <a:pos x="89" y="90"/>
                </a:cxn>
                <a:cxn ang="0">
                  <a:pos x="91" y="77"/>
                </a:cxn>
                <a:cxn ang="0">
                  <a:pos x="91" y="63"/>
                </a:cxn>
              </a:cxnLst>
              <a:rect l="0" t="0" r="r" b="b"/>
              <a:pathLst>
                <a:path w="92" h="137">
                  <a:moveTo>
                    <a:pt x="91" y="63"/>
                  </a:moveTo>
                  <a:lnTo>
                    <a:pt x="88" y="50"/>
                  </a:lnTo>
                  <a:lnTo>
                    <a:pt x="85" y="38"/>
                  </a:lnTo>
                  <a:lnTo>
                    <a:pt x="82" y="27"/>
                  </a:lnTo>
                  <a:lnTo>
                    <a:pt x="76" y="17"/>
                  </a:lnTo>
                  <a:lnTo>
                    <a:pt x="71" y="10"/>
                  </a:lnTo>
                  <a:lnTo>
                    <a:pt x="65" y="3"/>
                  </a:lnTo>
                  <a:lnTo>
                    <a:pt x="58" y="1"/>
                  </a:lnTo>
                  <a:lnTo>
                    <a:pt x="52" y="0"/>
                  </a:lnTo>
                  <a:lnTo>
                    <a:pt x="20" y="3"/>
                  </a:lnTo>
                  <a:lnTo>
                    <a:pt x="20" y="6"/>
                  </a:lnTo>
                  <a:lnTo>
                    <a:pt x="16" y="10"/>
                  </a:lnTo>
                  <a:lnTo>
                    <a:pt x="11" y="15"/>
                  </a:lnTo>
                  <a:lnTo>
                    <a:pt x="7" y="21"/>
                  </a:lnTo>
                  <a:lnTo>
                    <a:pt x="4" y="30"/>
                  </a:lnTo>
                  <a:lnTo>
                    <a:pt x="1" y="39"/>
                  </a:lnTo>
                  <a:lnTo>
                    <a:pt x="1" y="49"/>
                  </a:lnTo>
                  <a:lnTo>
                    <a:pt x="0" y="61"/>
                  </a:lnTo>
                  <a:lnTo>
                    <a:pt x="0" y="72"/>
                  </a:lnTo>
                  <a:lnTo>
                    <a:pt x="2" y="85"/>
                  </a:lnTo>
                  <a:lnTo>
                    <a:pt x="5" y="97"/>
                  </a:lnTo>
                  <a:lnTo>
                    <a:pt x="8" y="109"/>
                  </a:lnTo>
                  <a:lnTo>
                    <a:pt x="14" y="118"/>
                  </a:lnTo>
                  <a:lnTo>
                    <a:pt x="19" y="125"/>
                  </a:lnTo>
                  <a:lnTo>
                    <a:pt x="25" y="132"/>
                  </a:lnTo>
                  <a:lnTo>
                    <a:pt x="32" y="134"/>
                  </a:lnTo>
                  <a:lnTo>
                    <a:pt x="38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1" y="136"/>
                  </a:lnTo>
                  <a:lnTo>
                    <a:pt x="43" y="136"/>
                  </a:lnTo>
                  <a:lnTo>
                    <a:pt x="43" y="136"/>
                  </a:lnTo>
                  <a:lnTo>
                    <a:pt x="62" y="132"/>
                  </a:lnTo>
                  <a:lnTo>
                    <a:pt x="68" y="129"/>
                  </a:lnTo>
                  <a:lnTo>
                    <a:pt x="74" y="125"/>
                  </a:lnTo>
                  <a:lnTo>
                    <a:pt x="80" y="119"/>
                  </a:lnTo>
                  <a:lnTo>
                    <a:pt x="85" y="110"/>
                  </a:lnTo>
                  <a:lnTo>
                    <a:pt x="88" y="101"/>
                  </a:lnTo>
                  <a:lnTo>
                    <a:pt x="89" y="90"/>
                  </a:lnTo>
                  <a:lnTo>
                    <a:pt x="91" y="77"/>
                  </a:lnTo>
                  <a:lnTo>
                    <a:pt x="91" y="6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47" name="Freeform 579"/>
            <p:cNvSpPr>
              <a:spLocks/>
            </p:cNvSpPr>
            <p:nvPr/>
          </p:nvSpPr>
          <p:spPr bwMode="auto">
            <a:xfrm>
              <a:off x="772" y="3306"/>
              <a:ext cx="67" cy="134"/>
            </a:xfrm>
            <a:custGeom>
              <a:avLst/>
              <a:gdLst/>
              <a:ahLst/>
              <a:cxnLst>
                <a:cxn ang="0">
                  <a:pos x="38" y="133"/>
                </a:cxn>
                <a:cxn ang="0">
                  <a:pos x="45" y="130"/>
                </a:cxn>
                <a:cxn ang="0">
                  <a:pos x="51" y="126"/>
                </a:cxn>
                <a:cxn ang="0">
                  <a:pos x="55" y="120"/>
                </a:cxn>
                <a:cxn ang="0">
                  <a:pos x="60" y="111"/>
                </a:cxn>
                <a:cxn ang="0">
                  <a:pos x="63" y="101"/>
                </a:cxn>
                <a:cxn ang="0">
                  <a:pos x="64" y="89"/>
                </a:cxn>
                <a:cxn ang="0">
                  <a:pos x="66" y="78"/>
                </a:cxn>
                <a:cxn ang="0">
                  <a:pos x="66" y="63"/>
                </a:cxn>
                <a:cxn ang="0">
                  <a:pos x="64" y="51"/>
                </a:cxn>
                <a:cxn ang="0">
                  <a:pos x="61" y="38"/>
                </a:cxn>
                <a:cxn ang="0">
                  <a:pos x="57" y="26"/>
                </a:cxn>
                <a:cxn ang="0">
                  <a:pos x="52" y="17"/>
                </a:cxn>
                <a:cxn ang="0">
                  <a:pos x="46" y="10"/>
                </a:cxn>
                <a:cxn ang="0">
                  <a:pos x="41" y="3"/>
                </a:cxn>
                <a:cxn ang="0">
                  <a:pos x="33" y="0"/>
                </a:cxn>
                <a:cxn ang="0">
                  <a:pos x="27" y="0"/>
                </a:cxn>
                <a:cxn ang="0">
                  <a:pos x="20" y="1"/>
                </a:cxn>
                <a:cxn ang="0">
                  <a:pos x="14" y="5"/>
                </a:cxn>
                <a:cxn ang="0">
                  <a:pos x="10" y="11"/>
                </a:cxn>
                <a:cxn ang="0">
                  <a:pos x="5" y="20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4"/>
                </a:cxn>
                <a:cxn ang="0">
                  <a:pos x="0" y="67"/>
                </a:cxn>
                <a:cxn ang="0">
                  <a:pos x="1" y="81"/>
                </a:cxn>
                <a:cxn ang="0">
                  <a:pos x="4" y="93"/>
                </a:cxn>
                <a:cxn ang="0">
                  <a:pos x="8" y="104"/>
                </a:cxn>
                <a:cxn ang="0">
                  <a:pos x="13" y="113"/>
                </a:cxn>
                <a:cxn ang="0">
                  <a:pos x="19" y="122"/>
                </a:cxn>
                <a:cxn ang="0">
                  <a:pos x="24" y="127"/>
                </a:cxn>
                <a:cxn ang="0">
                  <a:pos x="32" y="131"/>
                </a:cxn>
                <a:cxn ang="0">
                  <a:pos x="38" y="133"/>
                </a:cxn>
              </a:cxnLst>
              <a:rect l="0" t="0" r="r" b="b"/>
              <a:pathLst>
                <a:path w="67" h="134">
                  <a:moveTo>
                    <a:pt x="38" y="133"/>
                  </a:moveTo>
                  <a:lnTo>
                    <a:pt x="45" y="130"/>
                  </a:lnTo>
                  <a:lnTo>
                    <a:pt x="51" y="126"/>
                  </a:lnTo>
                  <a:lnTo>
                    <a:pt x="55" y="120"/>
                  </a:lnTo>
                  <a:lnTo>
                    <a:pt x="60" y="111"/>
                  </a:lnTo>
                  <a:lnTo>
                    <a:pt x="63" y="101"/>
                  </a:lnTo>
                  <a:lnTo>
                    <a:pt x="64" y="89"/>
                  </a:lnTo>
                  <a:lnTo>
                    <a:pt x="66" y="78"/>
                  </a:lnTo>
                  <a:lnTo>
                    <a:pt x="66" y="63"/>
                  </a:lnTo>
                  <a:lnTo>
                    <a:pt x="64" y="51"/>
                  </a:lnTo>
                  <a:lnTo>
                    <a:pt x="61" y="38"/>
                  </a:lnTo>
                  <a:lnTo>
                    <a:pt x="57" y="26"/>
                  </a:lnTo>
                  <a:lnTo>
                    <a:pt x="52" y="17"/>
                  </a:lnTo>
                  <a:lnTo>
                    <a:pt x="46" y="10"/>
                  </a:lnTo>
                  <a:lnTo>
                    <a:pt x="41" y="3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20" y="1"/>
                  </a:lnTo>
                  <a:lnTo>
                    <a:pt x="14" y="5"/>
                  </a:lnTo>
                  <a:lnTo>
                    <a:pt x="10" y="11"/>
                  </a:lnTo>
                  <a:lnTo>
                    <a:pt x="5" y="20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67"/>
                  </a:lnTo>
                  <a:lnTo>
                    <a:pt x="1" y="81"/>
                  </a:lnTo>
                  <a:lnTo>
                    <a:pt x="4" y="93"/>
                  </a:lnTo>
                  <a:lnTo>
                    <a:pt x="8" y="104"/>
                  </a:lnTo>
                  <a:lnTo>
                    <a:pt x="13" y="113"/>
                  </a:lnTo>
                  <a:lnTo>
                    <a:pt x="19" y="122"/>
                  </a:lnTo>
                  <a:lnTo>
                    <a:pt x="24" y="127"/>
                  </a:lnTo>
                  <a:lnTo>
                    <a:pt x="32" y="131"/>
                  </a:lnTo>
                  <a:lnTo>
                    <a:pt x="38" y="13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48" name="Freeform 580"/>
            <p:cNvSpPr>
              <a:spLocks/>
            </p:cNvSpPr>
            <p:nvPr/>
          </p:nvSpPr>
          <p:spPr bwMode="auto">
            <a:xfrm>
              <a:off x="786" y="3330"/>
              <a:ext cx="37" cy="88"/>
            </a:xfrm>
            <a:custGeom>
              <a:avLst/>
              <a:gdLst/>
              <a:ahLst/>
              <a:cxnLst>
                <a:cxn ang="0">
                  <a:pos x="20" y="87"/>
                </a:cxn>
                <a:cxn ang="0">
                  <a:pos x="24" y="85"/>
                </a:cxn>
                <a:cxn ang="0">
                  <a:pos x="27" y="83"/>
                </a:cxn>
                <a:cxn ang="0">
                  <a:pos x="30" y="79"/>
                </a:cxn>
                <a:cxn ang="0">
                  <a:pos x="31" y="73"/>
                </a:cxn>
                <a:cxn ang="0">
                  <a:pos x="34" y="67"/>
                </a:cxn>
                <a:cxn ang="0">
                  <a:pos x="36" y="59"/>
                </a:cxn>
                <a:cxn ang="0">
                  <a:pos x="36" y="50"/>
                </a:cxn>
                <a:cxn ang="0">
                  <a:pos x="36" y="42"/>
                </a:cxn>
                <a:cxn ang="0">
                  <a:pos x="34" y="33"/>
                </a:cxn>
                <a:cxn ang="0">
                  <a:pos x="33" y="26"/>
                </a:cxn>
                <a:cxn ang="0">
                  <a:pos x="30" y="18"/>
                </a:cxn>
                <a:cxn ang="0">
                  <a:pos x="29" y="12"/>
                </a:cxn>
                <a:cxn ang="0">
                  <a:pos x="24" y="7"/>
                </a:cxn>
                <a:cxn ang="0">
                  <a:pos x="22" y="3"/>
                </a:cxn>
                <a:cxn ang="0">
                  <a:pos x="19" y="1"/>
                </a:cxn>
                <a:cxn ang="0">
                  <a:pos x="15" y="0"/>
                </a:cxn>
                <a:cxn ang="0">
                  <a:pos x="12" y="1"/>
                </a:cxn>
                <a:cxn ang="0">
                  <a:pos x="8" y="4"/>
                </a:cxn>
                <a:cxn ang="0">
                  <a:pos x="5" y="8"/>
                </a:cxn>
                <a:cxn ang="0">
                  <a:pos x="4" y="13"/>
                </a:cxn>
                <a:cxn ang="0">
                  <a:pos x="1" y="21"/>
                </a:cxn>
                <a:cxn ang="0">
                  <a:pos x="1" y="28"/>
                </a:cxn>
                <a:cxn ang="0">
                  <a:pos x="0" y="36"/>
                </a:cxn>
                <a:cxn ang="0">
                  <a:pos x="1" y="44"/>
                </a:cxn>
                <a:cxn ang="0">
                  <a:pos x="1" y="53"/>
                </a:cxn>
                <a:cxn ang="0">
                  <a:pos x="2" y="62"/>
                </a:cxn>
                <a:cxn ang="0">
                  <a:pos x="5" y="69"/>
                </a:cxn>
                <a:cxn ang="0">
                  <a:pos x="8" y="75"/>
                </a:cxn>
                <a:cxn ang="0">
                  <a:pos x="11" y="80"/>
                </a:cxn>
                <a:cxn ang="0">
                  <a:pos x="13" y="84"/>
                </a:cxn>
                <a:cxn ang="0">
                  <a:pos x="18" y="87"/>
                </a:cxn>
                <a:cxn ang="0">
                  <a:pos x="20" y="87"/>
                </a:cxn>
              </a:cxnLst>
              <a:rect l="0" t="0" r="r" b="b"/>
              <a:pathLst>
                <a:path w="37" h="88">
                  <a:moveTo>
                    <a:pt x="20" y="87"/>
                  </a:moveTo>
                  <a:lnTo>
                    <a:pt x="24" y="85"/>
                  </a:lnTo>
                  <a:lnTo>
                    <a:pt x="27" y="83"/>
                  </a:lnTo>
                  <a:lnTo>
                    <a:pt x="30" y="79"/>
                  </a:lnTo>
                  <a:lnTo>
                    <a:pt x="31" y="73"/>
                  </a:lnTo>
                  <a:lnTo>
                    <a:pt x="34" y="67"/>
                  </a:lnTo>
                  <a:lnTo>
                    <a:pt x="36" y="59"/>
                  </a:lnTo>
                  <a:lnTo>
                    <a:pt x="36" y="50"/>
                  </a:lnTo>
                  <a:lnTo>
                    <a:pt x="36" y="42"/>
                  </a:lnTo>
                  <a:lnTo>
                    <a:pt x="34" y="33"/>
                  </a:lnTo>
                  <a:lnTo>
                    <a:pt x="33" y="26"/>
                  </a:lnTo>
                  <a:lnTo>
                    <a:pt x="30" y="18"/>
                  </a:lnTo>
                  <a:lnTo>
                    <a:pt x="29" y="12"/>
                  </a:lnTo>
                  <a:lnTo>
                    <a:pt x="24" y="7"/>
                  </a:lnTo>
                  <a:lnTo>
                    <a:pt x="22" y="3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8" y="4"/>
                  </a:lnTo>
                  <a:lnTo>
                    <a:pt x="5" y="8"/>
                  </a:lnTo>
                  <a:lnTo>
                    <a:pt x="4" y="13"/>
                  </a:lnTo>
                  <a:lnTo>
                    <a:pt x="1" y="21"/>
                  </a:lnTo>
                  <a:lnTo>
                    <a:pt x="1" y="28"/>
                  </a:lnTo>
                  <a:lnTo>
                    <a:pt x="0" y="36"/>
                  </a:lnTo>
                  <a:lnTo>
                    <a:pt x="1" y="44"/>
                  </a:lnTo>
                  <a:lnTo>
                    <a:pt x="1" y="53"/>
                  </a:lnTo>
                  <a:lnTo>
                    <a:pt x="2" y="62"/>
                  </a:lnTo>
                  <a:lnTo>
                    <a:pt x="5" y="69"/>
                  </a:lnTo>
                  <a:lnTo>
                    <a:pt x="8" y="75"/>
                  </a:lnTo>
                  <a:lnTo>
                    <a:pt x="11" y="80"/>
                  </a:lnTo>
                  <a:lnTo>
                    <a:pt x="13" y="84"/>
                  </a:lnTo>
                  <a:lnTo>
                    <a:pt x="18" y="87"/>
                  </a:lnTo>
                  <a:lnTo>
                    <a:pt x="20" y="8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49" name="Freeform 581"/>
            <p:cNvSpPr>
              <a:spLocks/>
            </p:cNvSpPr>
            <p:nvPr/>
          </p:nvSpPr>
          <p:spPr bwMode="auto">
            <a:xfrm>
              <a:off x="617" y="3157"/>
              <a:ext cx="91" cy="138"/>
            </a:xfrm>
            <a:custGeom>
              <a:avLst/>
              <a:gdLst/>
              <a:ahLst/>
              <a:cxnLst>
                <a:cxn ang="0">
                  <a:pos x="90" y="64"/>
                </a:cxn>
                <a:cxn ang="0">
                  <a:pos x="87" y="51"/>
                </a:cxn>
                <a:cxn ang="0">
                  <a:pos x="84" y="38"/>
                </a:cxn>
                <a:cxn ang="0">
                  <a:pos x="81" y="26"/>
                </a:cxn>
                <a:cxn ang="0">
                  <a:pos x="76" y="17"/>
                </a:cxn>
                <a:cxn ang="0">
                  <a:pos x="70" y="10"/>
                </a:cxn>
                <a:cxn ang="0">
                  <a:pos x="64" y="3"/>
                </a:cxn>
                <a:cxn ang="0">
                  <a:pos x="57" y="0"/>
                </a:cxn>
                <a:cxn ang="0">
                  <a:pos x="51" y="0"/>
                </a:cxn>
                <a:cxn ang="0">
                  <a:pos x="20" y="3"/>
                </a:cxn>
                <a:cxn ang="0">
                  <a:pos x="20" y="6"/>
                </a:cxn>
                <a:cxn ang="0">
                  <a:pos x="16" y="10"/>
                </a:cxn>
                <a:cxn ang="0">
                  <a:pos x="11" y="15"/>
                </a:cxn>
                <a:cxn ang="0">
                  <a:pos x="7" y="21"/>
                </a:cxn>
                <a:cxn ang="0">
                  <a:pos x="4" y="30"/>
                </a:cxn>
                <a:cxn ang="0">
                  <a:pos x="2" y="39"/>
                </a:cxn>
                <a:cxn ang="0">
                  <a:pos x="1" y="49"/>
                </a:cxn>
                <a:cxn ang="0">
                  <a:pos x="0" y="60"/>
                </a:cxn>
                <a:cxn ang="0">
                  <a:pos x="1" y="72"/>
                </a:cxn>
                <a:cxn ang="0">
                  <a:pos x="2" y="85"/>
                </a:cxn>
                <a:cxn ang="0">
                  <a:pos x="5" y="98"/>
                </a:cxn>
                <a:cxn ang="0">
                  <a:pos x="8" y="108"/>
                </a:cxn>
                <a:cxn ang="0">
                  <a:pos x="14" y="119"/>
                </a:cxn>
                <a:cxn ang="0">
                  <a:pos x="19" y="126"/>
                </a:cxn>
                <a:cxn ang="0">
                  <a:pos x="26" y="131"/>
                </a:cxn>
                <a:cxn ang="0">
                  <a:pos x="32" y="135"/>
                </a:cxn>
                <a:cxn ang="0">
                  <a:pos x="38" y="137"/>
                </a:cxn>
                <a:cxn ang="0">
                  <a:pos x="39" y="137"/>
                </a:cxn>
                <a:cxn ang="0">
                  <a:pos x="39" y="137"/>
                </a:cxn>
                <a:cxn ang="0">
                  <a:pos x="39" y="137"/>
                </a:cxn>
                <a:cxn ang="0">
                  <a:pos x="41" y="137"/>
                </a:cxn>
                <a:cxn ang="0">
                  <a:pos x="41" y="137"/>
                </a:cxn>
                <a:cxn ang="0">
                  <a:pos x="41" y="137"/>
                </a:cxn>
                <a:cxn ang="0">
                  <a:pos x="42" y="135"/>
                </a:cxn>
                <a:cxn ang="0">
                  <a:pos x="42" y="135"/>
                </a:cxn>
                <a:cxn ang="0">
                  <a:pos x="61" y="133"/>
                </a:cxn>
                <a:cxn ang="0">
                  <a:pos x="67" y="130"/>
                </a:cxn>
                <a:cxn ang="0">
                  <a:pos x="73" y="126"/>
                </a:cxn>
                <a:cxn ang="0">
                  <a:pos x="79" y="120"/>
                </a:cxn>
                <a:cxn ang="0">
                  <a:pos x="84" y="111"/>
                </a:cxn>
                <a:cxn ang="0">
                  <a:pos x="87" y="101"/>
                </a:cxn>
                <a:cxn ang="0">
                  <a:pos x="88" y="89"/>
                </a:cxn>
                <a:cxn ang="0">
                  <a:pos x="90" y="78"/>
                </a:cxn>
                <a:cxn ang="0">
                  <a:pos x="90" y="64"/>
                </a:cxn>
              </a:cxnLst>
              <a:rect l="0" t="0" r="r" b="b"/>
              <a:pathLst>
                <a:path w="91" h="138">
                  <a:moveTo>
                    <a:pt x="90" y="64"/>
                  </a:moveTo>
                  <a:lnTo>
                    <a:pt x="87" y="51"/>
                  </a:lnTo>
                  <a:lnTo>
                    <a:pt x="84" y="38"/>
                  </a:lnTo>
                  <a:lnTo>
                    <a:pt x="81" y="26"/>
                  </a:lnTo>
                  <a:lnTo>
                    <a:pt x="76" y="17"/>
                  </a:lnTo>
                  <a:lnTo>
                    <a:pt x="70" y="10"/>
                  </a:lnTo>
                  <a:lnTo>
                    <a:pt x="64" y="3"/>
                  </a:lnTo>
                  <a:lnTo>
                    <a:pt x="57" y="0"/>
                  </a:lnTo>
                  <a:lnTo>
                    <a:pt x="51" y="0"/>
                  </a:lnTo>
                  <a:lnTo>
                    <a:pt x="20" y="3"/>
                  </a:lnTo>
                  <a:lnTo>
                    <a:pt x="20" y="6"/>
                  </a:lnTo>
                  <a:lnTo>
                    <a:pt x="16" y="10"/>
                  </a:lnTo>
                  <a:lnTo>
                    <a:pt x="11" y="15"/>
                  </a:lnTo>
                  <a:lnTo>
                    <a:pt x="7" y="21"/>
                  </a:lnTo>
                  <a:lnTo>
                    <a:pt x="4" y="30"/>
                  </a:lnTo>
                  <a:lnTo>
                    <a:pt x="2" y="39"/>
                  </a:lnTo>
                  <a:lnTo>
                    <a:pt x="1" y="49"/>
                  </a:lnTo>
                  <a:lnTo>
                    <a:pt x="0" y="60"/>
                  </a:lnTo>
                  <a:lnTo>
                    <a:pt x="1" y="72"/>
                  </a:lnTo>
                  <a:lnTo>
                    <a:pt x="2" y="85"/>
                  </a:lnTo>
                  <a:lnTo>
                    <a:pt x="5" y="98"/>
                  </a:lnTo>
                  <a:lnTo>
                    <a:pt x="8" y="108"/>
                  </a:lnTo>
                  <a:lnTo>
                    <a:pt x="14" y="119"/>
                  </a:lnTo>
                  <a:lnTo>
                    <a:pt x="19" y="126"/>
                  </a:lnTo>
                  <a:lnTo>
                    <a:pt x="26" y="131"/>
                  </a:lnTo>
                  <a:lnTo>
                    <a:pt x="32" y="135"/>
                  </a:lnTo>
                  <a:lnTo>
                    <a:pt x="38" y="137"/>
                  </a:lnTo>
                  <a:lnTo>
                    <a:pt x="39" y="137"/>
                  </a:lnTo>
                  <a:lnTo>
                    <a:pt x="39" y="137"/>
                  </a:lnTo>
                  <a:lnTo>
                    <a:pt x="39" y="137"/>
                  </a:lnTo>
                  <a:lnTo>
                    <a:pt x="41" y="137"/>
                  </a:lnTo>
                  <a:lnTo>
                    <a:pt x="41" y="137"/>
                  </a:lnTo>
                  <a:lnTo>
                    <a:pt x="41" y="137"/>
                  </a:lnTo>
                  <a:lnTo>
                    <a:pt x="42" y="135"/>
                  </a:lnTo>
                  <a:lnTo>
                    <a:pt x="42" y="135"/>
                  </a:lnTo>
                  <a:lnTo>
                    <a:pt x="61" y="133"/>
                  </a:lnTo>
                  <a:lnTo>
                    <a:pt x="67" y="130"/>
                  </a:lnTo>
                  <a:lnTo>
                    <a:pt x="73" y="126"/>
                  </a:lnTo>
                  <a:lnTo>
                    <a:pt x="79" y="120"/>
                  </a:lnTo>
                  <a:lnTo>
                    <a:pt x="84" y="111"/>
                  </a:lnTo>
                  <a:lnTo>
                    <a:pt x="87" y="101"/>
                  </a:lnTo>
                  <a:lnTo>
                    <a:pt x="88" y="89"/>
                  </a:lnTo>
                  <a:lnTo>
                    <a:pt x="90" y="78"/>
                  </a:lnTo>
                  <a:lnTo>
                    <a:pt x="90" y="6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50" name="Freeform 582"/>
            <p:cNvSpPr>
              <a:spLocks/>
            </p:cNvSpPr>
            <p:nvPr/>
          </p:nvSpPr>
          <p:spPr bwMode="auto">
            <a:xfrm>
              <a:off x="611" y="3159"/>
              <a:ext cx="69" cy="132"/>
            </a:xfrm>
            <a:custGeom>
              <a:avLst/>
              <a:gdLst/>
              <a:ahLst/>
              <a:cxnLst>
                <a:cxn ang="0">
                  <a:pos x="39" y="131"/>
                </a:cxn>
                <a:cxn ang="0">
                  <a:pos x="46" y="129"/>
                </a:cxn>
                <a:cxn ang="0">
                  <a:pos x="52" y="125"/>
                </a:cxn>
                <a:cxn ang="0">
                  <a:pos x="57" y="119"/>
                </a:cxn>
                <a:cxn ang="0">
                  <a:pos x="61" y="110"/>
                </a:cxn>
                <a:cxn ang="0">
                  <a:pos x="64" y="100"/>
                </a:cxn>
                <a:cxn ang="0">
                  <a:pos x="68" y="89"/>
                </a:cxn>
                <a:cxn ang="0">
                  <a:pos x="68" y="76"/>
                </a:cxn>
                <a:cxn ang="0">
                  <a:pos x="68" y="64"/>
                </a:cxn>
                <a:cxn ang="0">
                  <a:pos x="66" y="50"/>
                </a:cxn>
                <a:cxn ang="0">
                  <a:pos x="63" y="39"/>
                </a:cxn>
                <a:cxn ang="0">
                  <a:pos x="58" y="27"/>
                </a:cxn>
                <a:cxn ang="0">
                  <a:pos x="54" y="18"/>
                </a:cxn>
                <a:cxn ang="0">
                  <a:pos x="48" y="10"/>
                </a:cxn>
                <a:cxn ang="0">
                  <a:pos x="42" y="5"/>
                </a:cxn>
                <a:cxn ang="0">
                  <a:pos x="36" y="1"/>
                </a:cxn>
                <a:cxn ang="0">
                  <a:pos x="28" y="0"/>
                </a:cxn>
                <a:cxn ang="0">
                  <a:pos x="22" y="2"/>
                </a:cxn>
                <a:cxn ang="0">
                  <a:pos x="16" y="6"/>
                </a:cxn>
                <a:cxn ang="0">
                  <a:pos x="10" y="12"/>
                </a:cxn>
                <a:cxn ang="0">
                  <a:pos x="6" y="21"/>
                </a:cxn>
                <a:cxn ang="0">
                  <a:pos x="3" y="31"/>
                </a:cxn>
                <a:cxn ang="0">
                  <a:pos x="1" y="42"/>
                </a:cxn>
                <a:cxn ang="0">
                  <a:pos x="0" y="54"/>
                </a:cxn>
                <a:cxn ang="0">
                  <a:pos x="0" y="68"/>
                </a:cxn>
                <a:cxn ang="0">
                  <a:pos x="3" y="80"/>
                </a:cxn>
                <a:cxn ang="0">
                  <a:pos x="6" y="93"/>
                </a:cxn>
                <a:cxn ang="0">
                  <a:pos x="9" y="104"/>
                </a:cxn>
                <a:cxn ang="0">
                  <a:pos x="13" y="113"/>
                </a:cxn>
                <a:cxn ang="0">
                  <a:pos x="19" y="120"/>
                </a:cxn>
                <a:cxn ang="0">
                  <a:pos x="25" y="127"/>
                </a:cxn>
                <a:cxn ang="0">
                  <a:pos x="33" y="131"/>
                </a:cxn>
                <a:cxn ang="0">
                  <a:pos x="39" y="131"/>
                </a:cxn>
              </a:cxnLst>
              <a:rect l="0" t="0" r="r" b="b"/>
              <a:pathLst>
                <a:path w="69" h="132">
                  <a:moveTo>
                    <a:pt x="39" y="131"/>
                  </a:moveTo>
                  <a:lnTo>
                    <a:pt x="46" y="129"/>
                  </a:lnTo>
                  <a:lnTo>
                    <a:pt x="52" y="125"/>
                  </a:lnTo>
                  <a:lnTo>
                    <a:pt x="57" y="119"/>
                  </a:lnTo>
                  <a:lnTo>
                    <a:pt x="61" y="110"/>
                  </a:lnTo>
                  <a:lnTo>
                    <a:pt x="64" y="100"/>
                  </a:lnTo>
                  <a:lnTo>
                    <a:pt x="68" y="89"/>
                  </a:lnTo>
                  <a:lnTo>
                    <a:pt x="68" y="76"/>
                  </a:lnTo>
                  <a:lnTo>
                    <a:pt x="68" y="64"/>
                  </a:lnTo>
                  <a:lnTo>
                    <a:pt x="66" y="50"/>
                  </a:lnTo>
                  <a:lnTo>
                    <a:pt x="63" y="39"/>
                  </a:lnTo>
                  <a:lnTo>
                    <a:pt x="58" y="27"/>
                  </a:lnTo>
                  <a:lnTo>
                    <a:pt x="54" y="18"/>
                  </a:lnTo>
                  <a:lnTo>
                    <a:pt x="48" y="10"/>
                  </a:lnTo>
                  <a:lnTo>
                    <a:pt x="42" y="5"/>
                  </a:lnTo>
                  <a:lnTo>
                    <a:pt x="36" y="1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0" y="12"/>
                  </a:lnTo>
                  <a:lnTo>
                    <a:pt x="6" y="21"/>
                  </a:lnTo>
                  <a:lnTo>
                    <a:pt x="3" y="31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3" y="80"/>
                  </a:lnTo>
                  <a:lnTo>
                    <a:pt x="6" y="93"/>
                  </a:lnTo>
                  <a:lnTo>
                    <a:pt x="9" y="104"/>
                  </a:lnTo>
                  <a:lnTo>
                    <a:pt x="13" y="113"/>
                  </a:lnTo>
                  <a:lnTo>
                    <a:pt x="19" y="120"/>
                  </a:lnTo>
                  <a:lnTo>
                    <a:pt x="25" y="127"/>
                  </a:lnTo>
                  <a:lnTo>
                    <a:pt x="33" y="131"/>
                  </a:lnTo>
                  <a:lnTo>
                    <a:pt x="39" y="13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51" name="Freeform 583"/>
            <p:cNvSpPr>
              <a:spLocks/>
            </p:cNvSpPr>
            <p:nvPr/>
          </p:nvSpPr>
          <p:spPr bwMode="auto">
            <a:xfrm>
              <a:off x="625" y="3181"/>
              <a:ext cx="40" cy="91"/>
            </a:xfrm>
            <a:custGeom>
              <a:avLst/>
              <a:gdLst/>
              <a:ahLst/>
              <a:cxnLst>
                <a:cxn ang="0">
                  <a:pos x="22" y="90"/>
                </a:cxn>
                <a:cxn ang="0">
                  <a:pos x="27" y="88"/>
                </a:cxn>
                <a:cxn ang="0">
                  <a:pos x="30" y="86"/>
                </a:cxn>
                <a:cxn ang="0">
                  <a:pos x="33" y="81"/>
                </a:cxn>
                <a:cxn ang="0">
                  <a:pos x="36" y="75"/>
                </a:cxn>
                <a:cxn ang="0">
                  <a:pos x="37" y="69"/>
                </a:cxn>
                <a:cxn ang="0">
                  <a:pos x="39" y="61"/>
                </a:cxn>
                <a:cxn ang="0">
                  <a:pos x="39" y="52"/>
                </a:cxn>
                <a:cxn ang="0">
                  <a:pos x="39" y="43"/>
                </a:cxn>
                <a:cxn ang="0">
                  <a:pos x="37" y="34"/>
                </a:cxn>
                <a:cxn ang="0">
                  <a:pos x="36" y="27"/>
                </a:cxn>
                <a:cxn ang="0">
                  <a:pos x="34" y="19"/>
                </a:cxn>
                <a:cxn ang="0">
                  <a:pos x="31" y="12"/>
                </a:cxn>
                <a:cxn ang="0">
                  <a:pos x="28" y="7"/>
                </a:cxn>
                <a:cxn ang="0">
                  <a:pos x="24" y="3"/>
                </a:cxn>
                <a:cxn ang="0">
                  <a:pos x="21" y="1"/>
                </a:cxn>
                <a:cxn ang="0">
                  <a:pos x="16" y="0"/>
                </a:cxn>
                <a:cxn ang="0">
                  <a:pos x="13" y="1"/>
                </a:cxn>
                <a:cxn ang="0">
                  <a:pos x="9" y="3"/>
                </a:cxn>
                <a:cxn ang="0">
                  <a:pos x="6" y="9"/>
                </a:cxn>
                <a:cxn ang="0">
                  <a:pos x="4" y="14"/>
                </a:cxn>
                <a:cxn ang="0">
                  <a:pos x="3" y="21"/>
                </a:cxn>
                <a:cxn ang="0">
                  <a:pos x="1" y="29"/>
                </a:cxn>
                <a:cxn ang="0">
                  <a:pos x="0" y="37"/>
                </a:cxn>
                <a:cxn ang="0">
                  <a:pos x="1" y="46"/>
                </a:cxn>
                <a:cxn ang="0">
                  <a:pos x="1" y="55"/>
                </a:cxn>
                <a:cxn ang="0">
                  <a:pos x="3" y="64"/>
                </a:cxn>
                <a:cxn ang="0">
                  <a:pos x="6" y="70"/>
                </a:cxn>
                <a:cxn ang="0">
                  <a:pos x="9" y="77"/>
                </a:cxn>
                <a:cxn ang="0">
                  <a:pos x="12" y="83"/>
                </a:cxn>
                <a:cxn ang="0">
                  <a:pos x="15" y="87"/>
                </a:cxn>
                <a:cxn ang="0">
                  <a:pos x="19" y="88"/>
                </a:cxn>
                <a:cxn ang="0">
                  <a:pos x="22" y="90"/>
                </a:cxn>
              </a:cxnLst>
              <a:rect l="0" t="0" r="r" b="b"/>
              <a:pathLst>
                <a:path w="40" h="91">
                  <a:moveTo>
                    <a:pt x="22" y="90"/>
                  </a:moveTo>
                  <a:lnTo>
                    <a:pt x="27" y="88"/>
                  </a:lnTo>
                  <a:lnTo>
                    <a:pt x="30" y="86"/>
                  </a:lnTo>
                  <a:lnTo>
                    <a:pt x="33" y="81"/>
                  </a:lnTo>
                  <a:lnTo>
                    <a:pt x="36" y="75"/>
                  </a:lnTo>
                  <a:lnTo>
                    <a:pt x="37" y="69"/>
                  </a:lnTo>
                  <a:lnTo>
                    <a:pt x="39" y="61"/>
                  </a:lnTo>
                  <a:lnTo>
                    <a:pt x="39" y="52"/>
                  </a:lnTo>
                  <a:lnTo>
                    <a:pt x="39" y="43"/>
                  </a:lnTo>
                  <a:lnTo>
                    <a:pt x="37" y="34"/>
                  </a:lnTo>
                  <a:lnTo>
                    <a:pt x="36" y="27"/>
                  </a:lnTo>
                  <a:lnTo>
                    <a:pt x="34" y="19"/>
                  </a:lnTo>
                  <a:lnTo>
                    <a:pt x="31" y="12"/>
                  </a:lnTo>
                  <a:lnTo>
                    <a:pt x="28" y="7"/>
                  </a:lnTo>
                  <a:lnTo>
                    <a:pt x="24" y="3"/>
                  </a:lnTo>
                  <a:lnTo>
                    <a:pt x="21" y="1"/>
                  </a:lnTo>
                  <a:lnTo>
                    <a:pt x="16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6" y="9"/>
                  </a:lnTo>
                  <a:lnTo>
                    <a:pt x="4" y="14"/>
                  </a:lnTo>
                  <a:lnTo>
                    <a:pt x="3" y="21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1" y="46"/>
                  </a:lnTo>
                  <a:lnTo>
                    <a:pt x="1" y="55"/>
                  </a:lnTo>
                  <a:lnTo>
                    <a:pt x="3" y="64"/>
                  </a:lnTo>
                  <a:lnTo>
                    <a:pt x="6" y="70"/>
                  </a:lnTo>
                  <a:lnTo>
                    <a:pt x="9" y="77"/>
                  </a:lnTo>
                  <a:lnTo>
                    <a:pt x="12" y="83"/>
                  </a:lnTo>
                  <a:lnTo>
                    <a:pt x="15" y="87"/>
                  </a:lnTo>
                  <a:lnTo>
                    <a:pt x="19" y="88"/>
                  </a:lnTo>
                  <a:lnTo>
                    <a:pt x="22" y="9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52" name="Freeform 584"/>
            <p:cNvSpPr>
              <a:spLocks/>
            </p:cNvSpPr>
            <p:nvPr/>
          </p:nvSpPr>
          <p:spPr bwMode="auto">
            <a:xfrm>
              <a:off x="842" y="3353"/>
              <a:ext cx="91" cy="137"/>
            </a:xfrm>
            <a:custGeom>
              <a:avLst/>
              <a:gdLst/>
              <a:ahLst/>
              <a:cxnLst>
                <a:cxn ang="0">
                  <a:pos x="90" y="64"/>
                </a:cxn>
                <a:cxn ang="0">
                  <a:pos x="87" y="50"/>
                </a:cxn>
                <a:cxn ang="0">
                  <a:pos x="84" y="39"/>
                </a:cxn>
                <a:cxn ang="0">
                  <a:pos x="81" y="27"/>
                </a:cxn>
                <a:cxn ang="0">
                  <a:pos x="76" y="18"/>
                </a:cxn>
                <a:cxn ang="0">
                  <a:pos x="70" y="10"/>
                </a:cxn>
                <a:cxn ang="0">
                  <a:pos x="64" y="5"/>
                </a:cxn>
                <a:cxn ang="0">
                  <a:pos x="57" y="1"/>
                </a:cxn>
                <a:cxn ang="0">
                  <a:pos x="51" y="0"/>
                </a:cxn>
                <a:cxn ang="0">
                  <a:pos x="20" y="3"/>
                </a:cxn>
                <a:cxn ang="0">
                  <a:pos x="20" y="6"/>
                </a:cxn>
                <a:cxn ang="0">
                  <a:pos x="16" y="10"/>
                </a:cxn>
                <a:cxn ang="0">
                  <a:pos x="11" y="15"/>
                </a:cxn>
                <a:cxn ang="0">
                  <a:pos x="7" y="22"/>
                </a:cxn>
                <a:cxn ang="0">
                  <a:pos x="4" y="30"/>
                </a:cxn>
                <a:cxn ang="0">
                  <a:pos x="2" y="39"/>
                </a:cxn>
                <a:cxn ang="0">
                  <a:pos x="1" y="49"/>
                </a:cxn>
                <a:cxn ang="0">
                  <a:pos x="0" y="60"/>
                </a:cxn>
                <a:cxn ang="0">
                  <a:pos x="1" y="71"/>
                </a:cxn>
                <a:cxn ang="0">
                  <a:pos x="2" y="85"/>
                </a:cxn>
                <a:cxn ang="0">
                  <a:pos x="5" y="96"/>
                </a:cxn>
                <a:cxn ang="0">
                  <a:pos x="8" y="108"/>
                </a:cxn>
                <a:cxn ang="0">
                  <a:pos x="14" y="117"/>
                </a:cxn>
                <a:cxn ang="0">
                  <a:pos x="19" y="125"/>
                </a:cxn>
                <a:cxn ang="0">
                  <a:pos x="25" y="130"/>
                </a:cxn>
                <a:cxn ang="0">
                  <a:pos x="32" y="134"/>
                </a:cxn>
                <a:cxn ang="0">
                  <a:pos x="38" y="136"/>
                </a:cxn>
                <a:cxn ang="0">
                  <a:pos x="39" y="136"/>
                </a:cxn>
                <a:cxn ang="0">
                  <a:pos x="39" y="136"/>
                </a:cxn>
                <a:cxn ang="0">
                  <a:pos x="39" y="134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42" y="134"/>
                </a:cxn>
                <a:cxn ang="0">
                  <a:pos x="42" y="134"/>
                </a:cxn>
                <a:cxn ang="0">
                  <a:pos x="61" y="130"/>
                </a:cxn>
                <a:cxn ang="0">
                  <a:pos x="67" y="129"/>
                </a:cxn>
                <a:cxn ang="0">
                  <a:pos x="73" y="125"/>
                </a:cxn>
                <a:cxn ang="0">
                  <a:pos x="79" y="119"/>
                </a:cxn>
                <a:cxn ang="0">
                  <a:pos x="84" y="110"/>
                </a:cxn>
                <a:cxn ang="0">
                  <a:pos x="87" y="100"/>
                </a:cxn>
                <a:cxn ang="0">
                  <a:pos x="88" y="89"/>
                </a:cxn>
                <a:cxn ang="0">
                  <a:pos x="90" y="76"/>
                </a:cxn>
                <a:cxn ang="0">
                  <a:pos x="90" y="64"/>
                </a:cxn>
              </a:cxnLst>
              <a:rect l="0" t="0" r="r" b="b"/>
              <a:pathLst>
                <a:path w="91" h="137">
                  <a:moveTo>
                    <a:pt x="90" y="64"/>
                  </a:moveTo>
                  <a:lnTo>
                    <a:pt x="87" y="50"/>
                  </a:lnTo>
                  <a:lnTo>
                    <a:pt x="84" y="39"/>
                  </a:lnTo>
                  <a:lnTo>
                    <a:pt x="81" y="27"/>
                  </a:lnTo>
                  <a:lnTo>
                    <a:pt x="76" y="18"/>
                  </a:lnTo>
                  <a:lnTo>
                    <a:pt x="70" y="10"/>
                  </a:lnTo>
                  <a:lnTo>
                    <a:pt x="64" y="5"/>
                  </a:lnTo>
                  <a:lnTo>
                    <a:pt x="57" y="1"/>
                  </a:lnTo>
                  <a:lnTo>
                    <a:pt x="51" y="0"/>
                  </a:lnTo>
                  <a:lnTo>
                    <a:pt x="20" y="3"/>
                  </a:lnTo>
                  <a:lnTo>
                    <a:pt x="20" y="6"/>
                  </a:lnTo>
                  <a:lnTo>
                    <a:pt x="16" y="10"/>
                  </a:lnTo>
                  <a:lnTo>
                    <a:pt x="11" y="15"/>
                  </a:lnTo>
                  <a:lnTo>
                    <a:pt x="7" y="22"/>
                  </a:lnTo>
                  <a:lnTo>
                    <a:pt x="4" y="30"/>
                  </a:lnTo>
                  <a:lnTo>
                    <a:pt x="2" y="39"/>
                  </a:lnTo>
                  <a:lnTo>
                    <a:pt x="1" y="49"/>
                  </a:lnTo>
                  <a:lnTo>
                    <a:pt x="0" y="60"/>
                  </a:lnTo>
                  <a:lnTo>
                    <a:pt x="1" y="71"/>
                  </a:lnTo>
                  <a:lnTo>
                    <a:pt x="2" y="85"/>
                  </a:lnTo>
                  <a:lnTo>
                    <a:pt x="5" y="96"/>
                  </a:lnTo>
                  <a:lnTo>
                    <a:pt x="8" y="108"/>
                  </a:lnTo>
                  <a:lnTo>
                    <a:pt x="14" y="117"/>
                  </a:lnTo>
                  <a:lnTo>
                    <a:pt x="19" y="125"/>
                  </a:lnTo>
                  <a:lnTo>
                    <a:pt x="25" y="130"/>
                  </a:lnTo>
                  <a:lnTo>
                    <a:pt x="32" y="134"/>
                  </a:lnTo>
                  <a:lnTo>
                    <a:pt x="38" y="136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34"/>
                  </a:lnTo>
                  <a:lnTo>
                    <a:pt x="41" y="134"/>
                  </a:lnTo>
                  <a:lnTo>
                    <a:pt x="41" y="134"/>
                  </a:lnTo>
                  <a:lnTo>
                    <a:pt x="41" y="134"/>
                  </a:lnTo>
                  <a:lnTo>
                    <a:pt x="42" y="134"/>
                  </a:lnTo>
                  <a:lnTo>
                    <a:pt x="42" y="134"/>
                  </a:lnTo>
                  <a:lnTo>
                    <a:pt x="61" y="130"/>
                  </a:lnTo>
                  <a:lnTo>
                    <a:pt x="67" y="129"/>
                  </a:lnTo>
                  <a:lnTo>
                    <a:pt x="73" y="125"/>
                  </a:lnTo>
                  <a:lnTo>
                    <a:pt x="79" y="119"/>
                  </a:lnTo>
                  <a:lnTo>
                    <a:pt x="84" y="110"/>
                  </a:lnTo>
                  <a:lnTo>
                    <a:pt x="87" y="100"/>
                  </a:lnTo>
                  <a:lnTo>
                    <a:pt x="88" y="89"/>
                  </a:lnTo>
                  <a:lnTo>
                    <a:pt x="90" y="76"/>
                  </a:lnTo>
                  <a:lnTo>
                    <a:pt x="90" y="6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53" name="Freeform 585"/>
            <p:cNvSpPr>
              <a:spLocks/>
            </p:cNvSpPr>
            <p:nvPr/>
          </p:nvSpPr>
          <p:spPr bwMode="auto">
            <a:xfrm>
              <a:off x="835" y="3356"/>
              <a:ext cx="69" cy="133"/>
            </a:xfrm>
            <a:custGeom>
              <a:avLst/>
              <a:gdLst/>
              <a:ahLst/>
              <a:cxnLst>
                <a:cxn ang="0">
                  <a:pos x="39" y="132"/>
                </a:cxn>
                <a:cxn ang="0">
                  <a:pos x="46" y="130"/>
                </a:cxn>
                <a:cxn ang="0">
                  <a:pos x="52" y="125"/>
                </a:cxn>
                <a:cxn ang="0">
                  <a:pos x="57" y="119"/>
                </a:cxn>
                <a:cxn ang="0">
                  <a:pos x="61" y="111"/>
                </a:cxn>
                <a:cxn ang="0">
                  <a:pos x="64" y="101"/>
                </a:cxn>
                <a:cxn ang="0">
                  <a:pos x="68" y="90"/>
                </a:cxn>
                <a:cxn ang="0">
                  <a:pos x="68" y="77"/>
                </a:cxn>
                <a:cxn ang="0">
                  <a:pos x="68" y="63"/>
                </a:cxn>
                <a:cxn ang="0">
                  <a:pos x="66" y="50"/>
                </a:cxn>
                <a:cxn ang="0">
                  <a:pos x="63" y="38"/>
                </a:cxn>
                <a:cxn ang="0">
                  <a:pos x="58" y="27"/>
                </a:cxn>
                <a:cxn ang="0">
                  <a:pos x="54" y="17"/>
                </a:cxn>
                <a:cxn ang="0">
                  <a:pos x="48" y="10"/>
                </a:cxn>
                <a:cxn ang="0">
                  <a:pos x="42" y="5"/>
                </a:cxn>
                <a:cxn ang="0">
                  <a:pos x="34" y="1"/>
                </a:cxn>
                <a:cxn ang="0">
                  <a:pos x="28" y="0"/>
                </a:cxn>
                <a:cxn ang="0">
                  <a:pos x="22" y="1"/>
                </a:cxn>
                <a:cxn ang="0">
                  <a:pos x="16" y="6"/>
                </a:cxn>
                <a:cxn ang="0">
                  <a:pos x="10" y="12"/>
                </a:cxn>
                <a:cxn ang="0">
                  <a:pos x="6" y="20"/>
                </a:cxn>
                <a:cxn ang="0">
                  <a:pos x="3" y="30"/>
                </a:cxn>
                <a:cxn ang="0">
                  <a:pos x="1" y="41"/>
                </a:cxn>
                <a:cxn ang="0">
                  <a:pos x="0" y="54"/>
                </a:cxn>
                <a:cxn ang="0">
                  <a:pos x="0" y="68"/>
                </a:cxn>
                <a:cxn ang="0">
                  <a:pos x="3" y="81"/>
                </a:cxn>
                <a:cxn ang="0">
                  <a:pos x="6" y="93"/>
                </a:cxn>
                <a:cxn ang="0">
                  <a:pos x="9" y="104"/>
                </a:cxn>
                <a:cxn ang="0">
                  <a:pos x="13" y="114"/>
                </a:cxn>
                <a:cxn ang="0">
                  <a:pos x="19" y="121"/>
                </a:cxn>
                <a:cxn ang="0">
                  <a:pos x="25" y="128"/>
                </a:cxn>
                <a:cxn ang="0">
                  <a:pos x="33" y="130"/>
                </a:cxn>
                <a:cxn ang="0">
                  <a:pos x="39" y="132"/>
                </a:cxn>
              </a:cxnLst>
              <a:rect l="0" t="0" r="r" b="b"/>
              <a:pathLst>
                <a:path w="69" h="133">
                  <a:moveTo>
                    <a:pt x="39" y="132"/>
                  </a:moveTo>
                  <a:lnTo>
                    <a:pt x="46" y="130"/>
                  </a:lnTo>
                  <a:lnTo>
                    <a:pt x="52" y="125"/>
                  </a:lnTo>
                  <a:lnTo>
                    <a:pt x="57" y="119"/>
                  </a:lnTo>
                  <a:lnTo>
                    <a:pt x="61" y="111"/>
                  </a:lnTo>
                  <a:lnTo>
                    <a:pt x="64" y="101"/>
                  </a:lnTo>
                  <a:lnTo>
                    <a:pt x="68" y="90"/>
                  </a:lnTo>
                  <a:lnTo>
                    <a:pt x="68" y="77"/>
                  </a:lnTo>
                  <a:lnTo>
                    <a:pt x="68" y="63"/>
                  </a:lnTo>
                  <a:lnTo>
                    <a:pt x="66" y="50"/>
                  </a:lnTo>
                  <a:lnTo>
                    <a:pt x="63" y="38"/>
                  </a:lnTo>
                  <a:lnTo>
                    <a:pt x="58" y="27"/>
                  </a:lnTo>
                  <a:lnTo>
                    <a:pt x="54" y="17"/>
                  </a:lnTo>
                  <a:lnTo>
                    <a:pt x="48" y="10"/>
                  </a:lnTo>
                  <a:lnTo>
                    <a:pt x="42" y="5"/>
                  </a:lnTo>
                  <a:lnTo>
                    <a:pt x="34" y="1"/>
                  </a:lnTo>
                  <a:lnTo>
                    <a:pt x="28" y="0"/>
                  </a:lnTo>
                  <a:lnTo>
                    <a:pt x="22" y="1"/>
                  </a:lnTo>
                  <a:lnTo>
                    <a:pt x="16" y="6"/>
                  </a:lnTo>
                  <a:lnTo>
                    <a:pt x="10" y="12"/>
                  </a:lnTo>
                  <a:lnTo>
                    <a:pt x="6" y="20"/>
                  </a:lnTo>
                  <a:lnTo>
                    <a:pt x="3" y="30"/>
                  </a:lnTo>
                  <a:lnTo>
                    <a:pt x="1" y="41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3" y="81"/>
                  </a:lnTo>
                  <a:lnTo>
                    <a:pt x="6" y="93"/>
                  </a:lnTo>
                  <a:lnTo>
                    <a:pt x="9" y="104"/>
                  </a:lnTo>
                  <a:lnTo>
                    <a:pt x="13" y="114"/>
                  </a:lnTo>
                  <a:lnTo>
                    <a:pt x="19" y="121"/>
                  </a:lnTo>
                  <a:lnTo>
                    <a:pt x="25" y="128"/>
                  </a:lnTo>
                  <a:lnTo>
                    <a:pt x="33" y="130"/>
                  </a:lnTo>
                  <a:lnTo>
                    <a:pt x="39" y="13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54" name="Freeform 586"/>
            <p:cNvSpPr>
              <a:spLocks/>
            </p:cNvSpPr>
            <p:nvPr/>
          </p:nvSpPr>
          <p:spPr bwMode="auto">
            <a:xfrm>
              <a:off x="849" y="3379"/>
              <a:ext cx="41" cy="89"/>
            </a:xfrm>
            <a:custGeom>
              <a:avLst/>
              <a:gdLst/>
              <a:ahLst/>
              <a:cxnLst>
                <a:cxn ang="0">
                  <a:pos x="23" y="88"/>
                </a:cxn>
                <a:cxn ang="0">
                  <a:pos x="27" y="86"/>
                </a:cxn>
                <a:cxn ang="0">
                  <a:pos x="30" y="84"/>
                </a:cxn>
                <a:cxn ang="0">
                  <a:pos x="33" y="79"/>
                </a:cxn>
                <a:cxn ang="0">
                  <a:pos x="36" y="74"/>
                </a:cxn>
                <a:cxn ang="0">
                  <a:pos x="38" y="66"/>
                </a:cxn>
                <a:cxn ang="0">
                  <a:pos x="40" y="59"/>
                </a:cxn>
                <a:cxn ang="0">
                  <a:pos x="40" y="51"/>
                </a:cxn>
                <a:cxn ang="0">
                  <a:pos x="40" y="42"/>
                </a:cxn>
                <a:cxn ang="0">
                  <a:pos x="38" y="33"/>
                </a:cxn>
                <a:cxn ang="0">
                  <a:pos x="36" y="25"/>
                </a:cxn>
                <a:cxn ang="0">
                  <a:pos x="35" y="17"/>
                </a:cxn>
                <a:cxn ang="0">
                  <a:pos x="32" y="11"/>
                </a:cxn>
                <a:cxn ang="0">
                  <a:pos x="29" y="6"/>
                </a:cxn>
                <a:cxn ang="0">
                  <a:pos x="24" y="2"/>
                </a:cxn>
                <a:cxn ang="0">
                  <a:pos x="21" y="0"/>
                </a:cxn>
                <a:cxn ang="0">
                  <a:pos x="16" y="0"/>
                </a:cxn>
                <a:cxn ang="0">
                  <a:pos x="13" y="1"/>
                </a:cxn>
                <a:cxn ang="0">
                  <a:pos x="9" y="3"/>
                </a:cxn>
                <a:cxn ang="0">
                  <a:pos x="6" y="8"/>
                </a:cxn>
                <a:cxn ang="0">
                  <a:pos x="4" y="13"/>
                </a:cxn>
                <a:cxn ang="0">
                  <a:pos x="3" y="20"/>
                </a:cxn>
                <a:cxn ang="0">
                  <a:pos x="1" y="27"/>
                </a:cxn>
                <a:cxn ang="0">
                  <a:pos x="0" y="36"/>
                </a:cxn>
                <a:cxn ang="0">
                  <a:pos x="1" y="45"/>
                </a:cxn>
                <a:cxn ang="0">
                  <a:pos x="1" y="54"/>
                </a:cxn>
                <a:cxn ang="0">
                  <a:pos x="3" y="61"/>
                </a:cxn>
                <a:cxn ang="0">
                  <a:pos x="6" y="69"/>
                </a:cxn>
                <a:cxn ang="0">
                  <a:pos x="9" y="75"/>
                </a:cxn>
                <a:cxn ang="0">
                  <a:pos x="12" y="80"/>
                </a:cxn>
                <a:cxn ang="0">
                  <a:pos x="15" y="84"/>
                </a:cxn>
                <a:cxn ang="0">
                  <a:pos x="20" y="86"/>
                </a:cxn>
                <a:cxn ang="0">
                  <a:pos x="23" y="88"/>
                </a:cxn>
              </a:cxnLst>
              <a:rect l="0" t="0" r="r" b="b"/>
              <a:pathLst>
                <a:path w="41" h="89">
                  <a:moveTo>
                    <a:pt x="23" y="88"/>
                  </a:moveTo>
                  <a:lnTo>
                    <a:pt x="27" y="86"/>
                  </a:lnTo>
                  <a:lnTo>
                    <a:pt x="30" y="84"/>
                  </a:lnTo>
                  <a:lnTo>
                    <a:pt x="33" y="79"/>
                  </a:lnTo>
                  <a:lnTo>
                    <a:pt x="36" y="74"/>
                  </a:lnTo>
                  <a:lnTo>
                    <a:pt x="38" y="66"/>
                  </a:lnTo>
                  <a:lnTo>
                    <a:pt x="40" y="59"/>
                  </a:lnTo>
                  <a:lnTo>
                    <a:pt x="40" y="51"/>
                  </a:lnTo>
                  <a:lnTo>
                    <a:pt x="40" y="42"/>
                  </a:lnTo>
                  <a:lnTo>
                    <a:pt x="38" y="33"/>
                  </a:lnTo>
                  <a:lnTo>
                    <a:pt x="36" y="25"/>
                  </a:lnTo>
                  <a:lnTo>
                    <a:pt x="35" y="17"/>
                  </a:lnTo>
                  <a:lnTo>
                    <a:pt x="32" y="11"/>
                  </a:lnTo>
                  <a:lnTo>
                    <a:pt x="29" y="6"/>
                  </a:lnTo>
                  <a:lnTo>
                    <a:pt x="24" y="2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6" y="8"/>
                  </a:lnTo>
                  <a:lnTo>
                    <a:pt x="4" y="13"/>
                  </a:lnTo>
                  <a:lnTo>
                    <a:pt x="3" y="20"/>
                  </a:lnTo>
                  <a:lnTo>
                    <a:pt x="1" y="27"/>
                  </a:lnTo>
                  <a:lnTo>
                    <a:pt x="0" y="36"/>
                  </a:lnTo>
                  <a:lnTo>
                    <a:pt x="1" y="45"/>
                  </a:lnTo>
                  <a:lnTo>
                    <a:pt x="1" y="54"/>
                  </a:lnTo>
                  <a:lnTo>
                    <a:pt x="3" y="61"/>
                  </a:lnTo>
                  <a:lnTo>
                    <a:pt x="6" y="69"/>
                  </a:lnTo>
                  <a:lnTo>
                    <a:pt x="9" y="75"/>
                  </a:lnTo>
                  <a:lnTo>
                    <a:pt x="12" y="80"/>
                  </a:lnTo>
                  <a:lnTo>
                    <a:pt x="15" y="84"/>
                  </a:lnTo>
                  <a:lnTo>
                    <a:pt x="20" y="86"/>
                  </a:lnTo>
                  <a:lnTo>
                    <a:pt x="23" y="88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55" name="Freeform 587"/>
            <p:cNvSpPr>
              <a:spLocks/>
            </p:cNvSpPr>
            <p:nvPr/>
          </p:nvSpPr>
          <p:spPr bwMode="auto">
            <a:xfrm>
              <a:off x="948" y="3122"/>
              <a:ext cx="287" cy="323"/>
            </a:xfrm>
            <a:custGeom>
              <a:avLst/>
              <a:gdLst/>
              <a:ahLst/>
              <a:cxnLst>
                <a:cxn ang="0">
                  <a:pos x="286" y="0"/>
                </a:cxn>
                <a:cxn ang="0">
                  <a:pos x="286" y="268"/>
                </a:cxn>
                <a:cxn ang="0">
                  <a:pos x="0" y="322"/>
                </a:cxn>
                <a:cxn ang="0">
                  <a:pos x="0" y="49"/>
                </a:cxn>
                <a:cxn ang="0">
                  <a:pos x="286" y="0"/>
                </a:cxn>
              </a:cxnLst>
              <a:rect l="0" t="0" r="r" b="b"/>
              <a:pathLst>
                <a:path w="287" h="323">
                  <a:moveTo>
                    <a:pt x="286" y="0"/>
                  </a:moveTo>
                  <a:lnTo>
                    <a:pt x="286" y="268"/>
                  </a:lnTo>
                  <a:lnTo>
                    <a:pt x="0" y="322"/>
                  </a:lnTo>
                  <a:lnTo>
                    <a:pt x="0" y="49"/>
                  </a:lnTo>
                  <a:lnTo>
                    <a:pt x="286" y="0"/>
                  </a:lnTo>
                </a:path>
              </a:pathLst>
            </a:custGeom>
            <a:solidFill>
              <a:srgbClr val="63CB6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56" name="Freeform 588"/>
            <p:cNvSpPr>
              <a:spLocks/>
            </p:cNvSpPr>
            <p:nvPr/>
          </p:nvSpPr>
          <p:spPr bwMode="auto">
            <a:xfrm>
              <a:off x="601" y="2902"/>
              <a:ext cx="350" cy="541"/>
            </a:xfrm>
            <a:custGeom>
              <a:avLst/>
              <a:gdLst/>
              <a:ahLst/>
              <a:cxnLst>
                <a:cxn ang="0">
                  <a:pos x="349" y="540"/>
                </a:cxn>
                <a:cxn ang="0">
                  <a:pos x="349" y="268"/>
                </a:cxn>
                <a:cxn ang="0">
                  <a:pos x="0" y="0"/>
                </a:cxn>
                <a:cxn ang="0">
                  <a:pos x="0" y="246"/>
                </a:cxn>
                <a:cxn ang="0">
                  <a:pos x="349" y="540"/>
                </a:cxn>
              </a:cxnLst>
              <a:rect l="0" t="0" r="r" b="b"/>
              <a:pathLst>
                <a:path w="350" h="541">
                  <a:moveTo>
                    <a:pt x="349" y="540"/>
                  </a:moveTo>
                  <a:lnTo>
                    <a:pt x="349" y="268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349" y="54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57" name="Freeform 589"/>
            <p:cNvSpPr>
              <a:spLocks/>
            </p:cNvSpPr>
            <p:nvPr/>
          </p:nvSpPr>
          <p:spPr bwMode="auto">
            <a:xfrm>
              <a:off x="603" y="2865"/>
              <a:ext cx="629" cy="314"/>
            </a:xfrm>
            <a:custGeom>
              <a:avLst/>
              <a:gdLst/>
              <a:ahLst/>
              <a:cxnLst>
                <a:cxn ang="0">
                  <a:pos x="348" y="313"/>
                </a:cxn>
                <a:cxn ang="0">
                  <a:pos x="0" y="39"/>
                </a:cxn>
                <a:cxn ang="0">
                  <a:pos x="233" y="0"/>
                </a:cxn>
                <a:cxn ang="0">
                  <a:pos x="628" y="254"/>
                </a:cxn>
                <a:cxn ang="0">
                  <a:pos x="348" y="313"/>
                </a:cxn>
              </a:cxnLst>
              <a:rect l="0" t="0" r="r" b="b"/>
              <a:pathLst>
                <a:path w="629" h="314">
                  <a:moveTo>
                    <a:pt x="348" y="313"/>
                  </a:moveTo>
                  <a:lnTo>
                    <a:pt x="0" y="39"/>
                  </a:lnTo>
                  <a:lnTo>
                    <a:pt x="233" y="0"/>
                  </a:lnTo>
                  <a:lnTo>
                    <a:pt x="628" y="254"/>
                  </a:lnTo>
                  <a:lnTo>
                    <a:pt x="348" y="313"/>
                  </a:lnTo>
                </a:path>
              </a:pathLst>
            </a:custGeom>
            <a:solidFill>
              <a:srgbClr val="92DB9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58" name="Freeform 590"/>
            <p:cNvSpPr>
              <a:spLocks/>
            </p:cNvSpPr>
            <p:nvPr/>
          </p:nvSpPr>
          <p:spPr bwMode="auto">
            <a:xfrm>
              <a:off x="1013" y="3491"/>
              <a:ext cx="91" cy="137"/>
            </a:xfrm>
            <a:custGeom>
              <a:avLst/>
              <a:gdLst/>
              <a:ahLst/>
              <a:cxnLst>
                <a:cxn ang="0">
                  <a:pos x="90" y="64"/>
                </a:cxn>
                <a:cxn ang="0">
                  <a:pos x="88" y="50"/>
                </a:cxn>
                <a:cxn ang="0">
                  <a:pos x="85" y="38"/>
                </a:cxn>
                <a:cxn ang="0">
                  <a:pos x="81" y="27"/>
                </a:cxn>
                <a:cxn ang="0">
                  <a:pos x="76" y="17"/>
                </a:cxn>
                <a:cxn ang="0">
                  <a:pos x="70" y="10"/>
                </a:cxn>
                <a:cxn ang="0">
                  <a:pos x="64" y="5"/>
                </a:cxn>
                <a:cxn ang="0">
                  <a:pos x="58" y="1"/>
                </a:cxn>
                <a:cxn ang="0">
                  <a:pos x="51" y="0"/>
                </a:cxn>
                <a:cxn ang="0">
                  <a:pos x="21" y="3"/>
                </a:cxn>
                <a:cxn ang="0">
                  <a:pos x="21" y="6"/>
                </a:cxn>
                <a:cxn ang="0">
                  <a:pos x="16" y="10"/>
                </a:cxn>
                <a:cxn ang="0">
                  <a:pos x="12" y="15"/>
                </a:cxn>
                <a:cxn ang="0">
                  <a:pos x="7" y="22"/>
                </a:cxn>
                <a:cxn ang="0">
                  <a:pos x="4" y="30"/>
                </a:cxn>
                <a:cxn ang="0">
                  <a:pos x="1" y="39"/>
                </a:cxn>
                <a:cxn ang="0">
                  <a:pos x="0" y="49"/>
                </a:cxn>
                <a:cxn ang="0">
                  <a:pos x="0" y="61"/>
                </a:cxn>
                <a:cxn ang="0">
                  <a:pos x="0" y="72"/>
                </a:cxn>
                <a:cxn ang="0">
                  <a:pos x="1" y="85"/>
                </a:cxn>
                <a:cxn ang="0">
                  <a:pos x="4" y="97"/>
                </a:cxn>
                <a:cxn ang="0">
                  <a:pos x="9" y="109"/>
                </a:cxn>
                <a:cxn ang="0">
                  <a:pos x="13" y="118"/>
                </a:cxn>
                <a:cxn ang="0">
                  <a:pos x="19" y="125"/>
                </a:cxn>
                <a:cxn ang="0">
                  <a:pos x="25" y="132"/>
                </a:cxn>
                <a:cxn ang="0">
                  <a:pos x="31" y="136"/>
                </a:cxn>
                <a:cxn ang="0">
                  <a:pos x="39" y="136"/>
                </a:cxn>
                <a:cxn ang="0">
                  <a:pos x="39" y="136"/>
                </a:cxn>
                <a:cxn ang="0">
                  <a:pos x="40" y="136"/>
                </a:cxn>
                <a:cxn ang="0">
                  <a:pos x="40" y="136"/>
                </a:cxn>
                <a:cxn ang="0">
                  <a:pos x="40" y="136"/>
                </a:cxn>
                <a:cxn ang="0">
                  <a:pos x="42" y="136"/>
                </a:cxn>
                <a:cxn ang="0">
                  <a:pos x="42" y="136"/>
                </a:cxn>
                <a:cxn ang="0">
                  <a:pos x="42" y="136"/>
                </a:cxn>
                <a:cxn ang="0">
                  <a:pos x="43" y="136"/>
                </a:cxn>
                <a:cxn ang="0">
                  <a:pos x="63" y="132"/>
                </a:cxn>
                <a:cxn ang="0">
                  <a:pos x="69" y="130"/>
                </a:cxn>
                <a:cxn ang="0">
                  <a:pos x="75" y="125"/>
                </a:cxn>
                <a:cxn ang="0">
                  <a:pos x="79" y="119"/>
                </a:cxn>
                <a:cxn ang="0">
                  <a:pos x="84" y="111"/>
                </a:cxn>
                <a:cxn ang="0">
                  <a:pos x="87" y="101"/>
                </a:cxn>
                <a:cxn ang="0">
                  <a:pos x="90" y="90"/>
                </a:cxn>
                <a:cxn ang="0">
                  <a:pos x="90" y="77"/>
                </a:cxn>
                <a:cxn ang="0">
                  <a:pos x="90" y="64"/>
                </a:cxn>
              </a:cxnLst>
              <a:rect l="0" t="0" r="r" b="b"/>
              <a:pathLst>
                <a:path w="91" h="137">
                  <a:moveTo>
                    <a:pt x="90" y="64"/>
                  </a:moveTo>
                  <a:lnTo>
                    <a:pt x="88" y="50"/>
                  </a:lnTo>
                  <a:lnTo>
                    <a:pt x="85" y="38"/>
                  </a:lnTo>
                  <a:lnTo>
                    <a:pt x="81" y="27"/>
                  </a:lnTo>
                  <a:lnTo>
                    <a:pt x="76" y="17"/>
                  </a:lnTo>
                  <a:lnTo>
                    <a:pt x="70" y="10"/>
                  </a:lnTo>
                  <a:lnTo>
                    <a:pt x="64" y="5"/>
                  </a:lnTo>
                  <a:lnTo>
                    <a:pt x="58" y="1"/>
                  </a:lnTo>
                  <a:lnTo>
                    <a:pt x="51" y="0"/>
                  </a:lnTo>
                  <a:lnTo>
                    <a:pt x="21" y="3"/>
                  </a:lnTo>
                  <a:lnTo>
                    <a:pt x="21" y="6"/>
                  </a:lnTo>
                  <a:lnTo>
                    <a:pt x="16" y="10"/>
                  </a:lnTo>
                  <a:lnTo>
                    <a:pt x="12" y="15"/>
                  </a:lnTo>
                  <a:lnTo>
                    <a:pt x="7" y="22"/>
                  </a:lnTo>
                  <a:lnTo>
                    <a:pt x="4" y="30"/>
                  </a:lnTo>
                  <a:lnTo>
                    <a:pt x="1" y="39"/>
                  </a:lnTo>
                  <a:lnTo>
                    <a:pt x="0" y="49"/>
                  </a:lnTo>
                  <a:lnTo>
                    <a:pt x="0" y="61"/>
                  </a:lnTo>
                  <a:lnTo>
                    <a:pt x="0" y="72"/>
                  </a:lnTo>
                  <a:lnTo>
                    <a:pt x="1" y="85"/>
                  </a:lnTo>
                  <a:lnTo>
                    <a:pt x="4" y="97"/>
                  </a:lnTo>
                  <a:lnTo>
                    <a:pt x="9" y="109"/>
                  </a:lnTo>
                  <a:lnTo>
                    <a:pt x="13" y="118"/>
                  </a:lnTo>
                  <a:lnTo>
                    <a:pt x="19" y="125"/>
                  </a:lnTo>
                  <a:lnTo>
                    <a:pt x="25" y="132"/>
                  </a:lnTo>
                  <a:lnTo>
                    <a:pt x="31" y="136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42" y="136"/>
                  </a:lnTo>
                  <a:lnTo>
                    <a:pt x="42" y="136"/>
                  </a:lnTo>
                  <a:lnTo>
                    <a:pt x="42" y="136"/>
                  </a:lnTo>
                  <a:lnTo>
                    <a:pt x="43" y="136"/>
                  </a:lnTo>
                  <a:lnTo>
                    <a:pt x="63" y="132"/>
                  </a:lnTo>
                  <a:lnTo>
                    <a:pt x="69" y="130"/>
                  </a:lnTo>
                  <a:lnTo>
                    <a:pt x="75" y="125"/>
                  </a:lnTo>
                  <a:lnTo>
                    <a:pt x="79" y="119"/>
                  </a:lnTo>
                  <a:lnTo>
                    <a:pt x="84" y="111"/>
                  </a:lnTo>
                  <a:lnTo>
                    <a:pt x="87" y="101"/>
                  </a:lnTo>
                  <a:lnTo>
                    <a:pt x="90" y="90"/>
                  </a:lnTo>
                  <a:lnTo>
                    <a:pt x="90" y="77"/>
                  </a:lnTo>
                  <a:lnTo>
                    <a:pt x="90" y="6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59" name="Freeform 591"/>
            <p:cNvSpPr>
              <a:spLocks/>
            </p:cNvSpPr>
            <p:nvPr/>
          </p:nvSpPr>
          <p:spPr bwMode="auto">
            <a:xfrm>
              <a:off x="967" y="3452"/>
              <a:ext cx="174" cy="167"/>
            </a:xfrm>
            <a:custGeom>
              <a:avLst/>
              <a:gdLst/>
              <a:ahLst/>
              <a:cxnLst>
                <a:cxn ang="0">
                  <a:pos x="173" y="166"/>
                </a:cxn>
                <a:cxn ang="0">
                  <a:pos x="0" y="29"/>
                </a:cxn>
                <a:cxn ang="0">
                  <a:pos x="0" y="27"/>
                </a:cxn>
                <a:cxn ang="0">
                  <a:pos x="0" y="24"/>
                </a:cxn>
                <a:cxn ang="0">
                  <a:pos x="0" y="17"/>
                </a:cxn>
                <a:cxn ang="0">
                  <a:pos x="1" y="11"/>
                </a:cxn>
                <a:cxn ang="0">
                  <a:pos x="3" y="5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5" y="1"/>
                </a:cxn>
                <a:cxn ang="0">
                  <a:pos x="25" y="11"/>
                </a:cxn>
                <a:cxn ang="0">
                  <a:pos x="45" y="27"/>
                </a:cxn>
                <a:cxn ang="0">
                  <a:pos x="70" y="49"/>
                </a:cxn>
                <a:cxn ang="0">
                  <a:pos x="97" y="73"/>
                </a:cxn>
                <a:cxn ang="0">
                  <a:pos x="124" y="97"/>
                </a:cxn>
                <a:cxn ang="0">
                  <a:pos x="147" y="117"/>
                </a:cxn>
                <a:cxn ang="0">
                  <a:pos x="163" y="131"/>
                </a:cxn>
                <a:cxn ang="0">
                  <a:pos x="169" y="136"/>
                </a:cxn>
                <a:cxn ang="0">
                  <a:pos x="173" y="166"/>
                </a:cxn>
              </a:cxnLst>
              <a:rect l="0" t="0" r="r" b="b"/>
              <a:pathLst>
                <a:path w="174" h="167">
                  <a:moveTo>
                    <a:pt x="173" y="166"/>
                  </a:moveTo>
                  <a:lnTo>
                    <a:pt x="0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1" y="11"/>
                  </a:lnTo>
                  <a:lnTo>
                    <a:pt x="3" y="5"/>
                  </a:lnTo>
                  <a:lnTo>
                    <a:pt x="6" y="1"/>
                  </a:lnTo>
                  <a:lnTo>
                    <a:pt x="9" y="0"/>
                  </a:lnTo>
                  <a:lnTo>
                    <a:pt x="15" y="1"/>
                  </a:lnTo>
                  <a:lnTo>
                    <a:pt x="25" y="11"/>
                  </a:lnTo>
                  <a:lnTo>
                    <a:pt x="45" y="27"/>
                  </a:lnTo>
                  <a:lnTo>
                    <a:pt x="70" y="49"/>
                  </a:lnTo>
                  <a:lnTo>
                    <a:pt x="97" y="73"/>
                  </a:lnTo>
                  <a:lnTo>
                    <a:pt x="124" y="97"/>
                  </a:lnTo>
                  <a:lnTo>
                    <a:pt x="147" y="117"/>
                  </a:lnTo>
                  <a:lnTo>
                    <a:pt x="163" y="131"/>
                  </a:lnTo>
                  <a:lnTo>
                    <a:pt x="169" y="136"/>
                  </a:lnTo>
                  <a:lnTo>
                    <a:pt x="173" y="16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60" name="Freeform 592"/>
            <p:cNvSpPr>
              <a:spLocks/>
            </p:cNvSpPr>
            <p:nvPr/>
          </p:nvSpPr>
          <p:spPr bwMode="auto">
            <a:xfrm>
              <a:off x="1060" y="3330"/>
              <a:ext cx="402" cy="272"/>
            </a:xfrm>
            <a:custGeom>
              <a:avLst/>
              <a:gdLst/>
              <a:ahLst/>
              <a:cxnLst>
                <a:cxn ang="0">
                  <a:pos x="399" y="201"/>
                </a:cxn>
                <a:cxn ang="0">
                  <a:pos x="399" y="199"/>
                </a:cxn>
                <a:cxn ang="0">
                  <a:pos x="399" y="194"/>
                </a:cxn>
                <a:cxn ang="0">
                  <a:pos x="401" y="186"/>
                </a:cxn>
                <a:cxn ang="0">
                  <a:pos x="401" y="176"/>
                </a:cxn>
                <a:cxn ang="0">
                  <a:pos x="401" y="166"/>
                </a:cxn>
                <a:cxn ang="0">
                  <a:pos x="399" y="156"/>
                </a:cxn>
                <a:cxn ang="0">
                  <a:pos x="398" y="148"/>
                </a:cxn>
                <a:cxn ang="0">
                  <a:pos x="393" y="141"/>
                </a:cxn>
                <a:cxn ang="0">
                  <a:pos x="386" y="134"/>
                </a:cxn>
                <a:cxn ang="0">
                  <a:pos x="372" y="124"/>
                </a:cxn>
                <a:cxn ang="0">
                  <a:pos x="354" y="111"/>
                </a:cxn>
                <a:cxn ang="0">
                  <a:pos x="336" y="99"/>
                </a:cxn>
                <a:cxn ang="0">
                  <a:pos x="319" y="87"/>
                </a:cxn>
                <a:cxn ang="0">
                  <a:pos x="302" y="77"/>
                </a:cxn>
                <a:cxn ang="0">
                  <a:pos x="292" y="71"/>
                </a:cxn>
                <a:cxn ang="0">
                  <a:pos x="287" y="69"/>
                </a:cxn>
                <a:cxn ang="0">
                  <a:pos x="266" y="0"/>
                </a:cxn>
                <a:cxn ang="0">
                  <a:pos x="0" y="41"/>
                </a:cxn>
                <a:cxn ang="0">
                  <a:pos x="13" y="122"/>
                </a:cxn>
                <a:cxn ang="0">
                  <a:pos x="31" y="214"/>
                </a:cxn>
                <a:cxn ang="0">
                  <a:pos x="84" y="271"/>
                </a:cxn>
                <a:cxn ang="0">
                  <a:pos x="399" y="201"/>
                </a:cxn>
              </a:cxnLst>
              <a:rect l="0" t="0" r="r" b="b"/>
              <a:pathLst>
                <a:path w="402" h="272">
                  <a:moveTo>
                    <a:pt x="399" y="201"/>
                  </a:moveTo>
                  <a:lnTo>
                    <a:pt x="399" y="199"/>
                  </a:lnTo>
                  <a:lnTo>
                    <a:pt x="399" y="194"/>
                  </a:lnTo>
                  <a:lnTo>
                    <a:pt x="401" y="186"/>
                  </a:lnTo>
                  <a:lnTo>
                    <a:pt x="401" y="176"/>
                  </a:lnTo>
                  <a:lnTo>
                    <a:pt x="401" y="166"/>
                  </a:lnTo>
                  <a:lnTo>
                    <a:pt x="399" y="156"/>
                  </a:lnTo>
                  <a:lnTo>
                    <a:pt x="398" y="148"/>
                  </a:lnTo>
                  <a:lnTo>
                    <a:pt x="393" y="141"/>
                  </a:lnTo>
                  <a:lnTo>
                    <a:pt x="386" y="134"/>
                  </a:lnTo>
                  <a:lnTo>
                    <a:pt x="372" y="124"/>
                  </a:lnTo>
                  <a:lnTo>
                    <a:pt x="354" y="111"/>
                  </a:lnTo>
                  <a:lnTo>
                    <a:pt x="336" y="99"/>
                  </a:lnTo>
                  <a:lnTo>
                    <a:pt x="319" y="87"/>
                  </a:lnTo>
                  <a:lnTo>
                    <a:pt x="302" y="77"/>
                  </a:lnTo>
                  <a:lnTo>
                    <a:pt x="292" y="71"/>
                  </a:lnTo>
                  <a:lnTo>
                    <a:pt x="287" y="69"/>
                  </a:lnTo>
                  <a:lnTo>
                    <a:pt x="266" y="0"/>
                  </a:lnTo>
                  <a:lnTo>
                    <a:pt x="0" y="41"/>
                  </a:lnTo>
                  <a:lnTo>
                    <a:pt x="13" y="122"/>
                  </a:lnTo>
                  <a:lnTo>
                    <a:pt x="31" y="214"/>
                  </a:lnTo>
                  <a:lnTo>
                    <a:pt x="84" y="271"/>
                  </a:lnTo>
                  <a:lnTo>
                    <a:pt x="399" y="201"/>
                  </a:lnTo>
                </a:path>
              </a:pathLst>
            </a:custGeom>
            <a:solidFill>
              <a:srgbClr val="FFCB3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61" name="Freeform 593"/>
            <p:cNvSpPr>
              <a:spLocks/>
            </p:cNvSpPr>
            <p:nvPr/>
          </p:nvSpPr>
          <p:spPr bwMode="auto">
            <a:xfrm>
              <a:off x="1152" y="3483"/>
              <a:ext cx="299" cy="114"/>
            </a:xfrm>
            <a:custGeom>
              <a:avLst/>
              <a:gdLst/>
              <a:ahLst/>
              <a:cxnLst>
                <a:cxn ang="0">
                  <a:pos x="298" y="0"/>
                </a:cxn>
                <a:cxn ang="0">
                  <a:pos x="298" y="46"/>
                </a:cxn>
                <a:cxn ang="0">
                  <a:pos x="0" y="113"/>
                </a:cxn>
                <a:cxn ang="0">
                  <a:pos x="0" y="66"/>
                </a:cxn>
                <a:cxn ang="0">
                  <a:pos x="298" y="0"/>
                </a:cxn>
              </a:cxnLst>
              <a:rect l="0" t="0" r="r" b="b"/>
              <a:pathLst>
                <a:path w="299" h="114">
                  <a:moveTo>
                    <a:pt x="298" y="0"/>
                  </a:moveTo>
                  <a:lnTo>
                    <a:pt x="298" y="46"/>
                  </a:lnTo>
                  <a:lnTo>
                    <a:pt x="0" y="113"/>
                  </a:lnTo>
                  <a:lnTo>
                    <a:pt x="0" y="66"/>
                  </a:lnTo>
                  <a:lnTo>
                    <a:pt x="298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62" name="Freeform 594"/>
            <p:cNvSpPr>
              <a:spLocks/>
            </p:cNvSpPr>
            <p:nvPr/>
          </p:nvSpPr>
          <p:spPr bwMode="auto">
            <a:xfrm>
              <a:off x="983" y="3296"/>
              <a:ext cx="165" cy="306"/>
            </a:xfrm>
            <a:custGeom>
              <a:avLst/>
              <a:gdLst/>
              <a:ahLst/>
              <a:cxnLst>
                <a:cxn ang="0">
                  <a:pos x="162" y="305"/>
                </a:cxn>
                <a:cxn ang="0">
                  <a:pos x="162" y="302"/>
                </a:cxn>
                <a:cxn ang="0">
                  <a:pos x="164" y="294"/>
                </a:cxn>
                <a:cxn ang="0">
                  <a:pos x="164" y="284"/>
                </a:cxn>
                <a:cxn ang="0">
                  <a:pos x="164" y="273"/>
                </a:cxn>
                <a:cxn ang="0">
                  <a:pos x="164" y="259"/>
                </a:cxn>
                <a:cxn ang="0">
                  <a:pos x="162" y="247"/>
                </a:cxn>
                <a:cxn ang="0">
                  <a:pos x="159" y="235"/>
                </a:cxn>
                <a:cxn ang="0">
                  <a:pos x="156" y="226"/>
                </a:cxn>
                <a:cxn ang="0">
                  <a:pos x="150" y="218"/>
                </a:cxn>
                <a:cxn ang="0">
                  <a:pos x="142" y="207"/>
                </a:cxn>
                <a:cxn ang="0">
                  <a:pos x="133" y="196"/>
                </a:cxn>
                <a:cxn ang="0">
                  <a:pos x="124" y="185"/>
                </a:cxn>
                <a:cxn ang="0">
                  <a:pos x="117" y="173"/>
                </a:cxn>
                <a:cxn ang="0">
                  <a:pos x="109" y="165"/>
                </a:cxn>
                <a:cxn ang="0">
                  <a:pos x="105" y="158"/>
                </a:cxn>
                <a:cxn ang="0">
                  <a:pos x="103" y="156"/>
                </a:cxn>
                <a:cxn ang="0">
                  <a:pos x="90" y="71"/>
                </a:cxn>
                <a:cxn ang="0">
                  <a:pos x="0" y="0"/>
                </a:cxn>
                <a:cxn ang="0">
                  <a:pos x="0" y="157"/>
                </a:cxn>
                <a:cxn ang="0">
                  <a:pos x="162" y="305"/>
                </a:cxn>
              </a:cxnLst>
              <a:rect l="0" t="0" r="r" b="b"/>
              <a:pathLst>
                <a:path w="165" h="306">
                  <a:moveTo>
                    <a:pt x="162" y="305"/>
                  </a:moveTo>
                  <a:lnTo>
                    <a:pt x="162" y="302"/>
                  </a:lnTo>
                  <a:lnTo>
                    <a:pt x="164" y="294"/>
                  </a:lnTo>
                  <a:lnTo>
                    <a:pt x="164" y="284"/>
                  </a:lnTo>
                  <a:lnTo>
                    <a:pt x="164" y="273"/>
                  </a:lnTo>
                  <a:lnTo>
                    <a:pt x="164" y="259"/>
                  </a:lnTo>
                  <a:lnTo>
                    <a:pt x="162" y="247"/>
                  </a:lnTo>
                  <a:lnTo>
                    <a:pt x="159" y="235"/>
                  </a:lnTo>
                  <a:lnTo>
                    <a:pt x="156" y="226"/>
                  </a:lnTo>
                  <a:lnTo>
                    <a:pt x="150" y="218"/>
                  </a:lnTo>
                  <a:lnTo>
                    <a:pt x="142" y="207"/>
                  </a:lnTo>
                  <a:lnTo>
                    <a:pt x="133" y="196"/>
                  </a:lnTo>
                  <a:lnTo>
                    <a:pt x="124" y="185"/>
                  </a:lnTo>
                  <a:lnTo>
                    <a:pt x="117" y="173"/>
                  </a:lnTo>
                  <a:lnTo>
                    <a:pt x="109" y="165"/>
                  </a:lnTo>
                  <a:lnTo>
                    <a:pt x="105" y="158"/>
                  </a:lnTo>
                  <a:lnTo>
                    <a:pt x="103" y="156"/>
                  </a:lnTo>
                  <a:lnTo>
                    <a:pt x="90" y="71"/>
                  </a:lnTo>
                  <a:lnTo>
                    <a:pt x="0" y="0"/>
                  </a:lnTo>
                  <a:lnTo>
                    <a:pt x="0" y="157"/>
                  </a:lnTo>
                  <a:lnTo>
                    <a:pt x="162" y="305"/>
                  </a:lnTo>
                </a:path>
              </a:pathLst>
            </a:custGeom>
            <a:solidFill>
              <a:srgbClr val="CD9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63" name="Freeform 595"/>
            <p:cNvSpPr>
              <a:spLocks/>
            </p:cNvSpPr>
            <p:nvPr/>
          </p:nvSpPr>
          <p:spPr bwMode="auto">
            <a:xfrm>
              <a:off x="1009" y="3495"/>
              <a:ext cx="67" cy="131"/>
            </a:xfrm>
            <a:custGeom>
              <a:avLst/>
              <a:gdLst/>
              <a:ahLst/>
              <a:cxnLst>
                <a:cxn ang="0">
                  <a:pos x="38" y="130"/>
                </a:cxn>
                <a:cxn ang="0">
                  <a:pos x="44" y="127"/>
                </a:cxn>
                <a:cxn ang="0">
                  <a:pos x="49" y="123"/>
                </a:cxn>
                <a:cxn ang="0">
                  <a:pos x="55" y="117"/>
                </a:cxn>
                <a:cxn ang="0">
                  <a:pos x="58" y="108"/>
                </a:cxn>
                <a:cxn ang="0">
                  <a:pos x="63" y="100"/>
                </a:cxn>
                <a:cxn ang="0">
                  <a:pos x="64" y="88"/>
                </a:cxn>
                <a:cxn ang="0">
                  <a:pos x="66" y="76"/>
                </a:cxn>
                <a:cxn ang="0">
                  <a:pos x="64" y="62"/>
                </a:cxn>
                <a:cxn ang="0">
                  <a:pos x="63" y="50"/>
                </a:cxn>
                <a:cxn ang="0">
                  <a:pos x="60" y="37"/>
                </a:cxn>
                <a:cxn ang="0">
                  <a:pos x="57" y="27"/>
                </a:cxn>
                <a:cxn ang="0">
                  <a:pos x="51" y="17"/>
                </a:cxn>
                <a:cxn ang="0">
                  <a:pos x="46" y="10"/>
                </a:cxn>
                <a:cxn ang="0">
                  <a:pos x="39" y="3"/>
                </a:cxn>
                <a:cxn ang="0">
                  <a:pos x="33" y="1"/>
                </a:cxn>
                <a:cxn ang="0">
                  <a:pos x="27" y="0"/>
                </a:cxn>
                <a:cxn ang="0">
                  <a:pos x="20" y="1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5" y="20"/>
                </a:cxn>
                <a:cxn ang="0">
                  <a:pos x="2" y="30"/>
                </a:cxn>
                <a:cxn ang="0">
                  <a:pos x="0" y="41"/>
                </a:cxn>
                <a:cxn ang="0">
                  <a:pos x="0" y="53"/>
                </a:cxn>
                <a:cxn ang="0">
                  <a:pos x="0" y="66"/>
                </a:cxn>
                <a:cxn ang="0">
                  <a:pos x="1" y="80"/>
                </a:cxn>
                <a:cxn ang="0">
                  <a:pos x="4" y="91"/>
                </a:cxn>
                <a:cxn ang="0">
                  <a:pos x="8" y="102"/>
                </a:cxn>
                <a:cxn ang="0">
                  <a:pos x="13" y="112"/>
                </a:cxn>
                <a:cxn ang="0">
                  <a:pos x="19" y="120"/>
                </a:cxn>
                <a:cxn ang="0">
                  <a:pos x="24" y="125"/>
                </a:cxn>
                <a:cxn ang="0">
                  <a:pos x="30" y="128"/>
                </a:cxn>
                <a:cxn ang="0">
                  <a:pos x="38" y="130"/>
                </a:cxn>
              </a:cxnLst>
              <a:rect l="0" t="0" r="r" b="b"/>
              <a:pathLst>
                <a:path w="67" h="131">
                  <a:moveTo>
                    <a:pt x="38" y="130"/>
                  </a:moveTo>
                  <a:lnTo>
                    <a:pt x="44" y="127"/>
                  </a:lnTo>
                  <a:lnTo>
                    <a:pt x="49" y="123"/>
                  </a:lnTo>
                  <a:lnTo>
                    <a:pt x="55" y="117"/>
                  </a:lnTo>
                  <a:lnTo>
                    <a:pt x="58" y="108"/>
                  </a:lnTo>
                  <a:lnTo>
                    <a:pt x="63" y="100"/>
                  </a:lnTo>
                  <a:lnTo>
                    <a:pt x="64" y="88"/>
                  </a:lnTo>
                  <a:lnTo>
                    <a:pt x="66" y="76"/>
                  </a:lnTo>
                  <a:lnTo>
                    <a:pt x="64" y="62"/>
                  </a:lnTo>
                  <a:lnTo>
                    <a:pt x="63" y="50"/>
                  </a:lnTo>
                  <a:lnTo>
                    <a:pt x="60" y="37"/>
                  </a:lnTo>
                  <a:lnTo>
                    <a:pt x="57" y="27"/>
                  </a:lnTo>
                  <a:lnTo>
                    <a:pt x="51" y="17"/>
                  </a:lnTo>
                  <a:lnTo>
                    <a:pt x="46" y="10"/>
                  </a:lnTo>
                  <a:lnTo>
                    <a:pt x="39" y="3"/>
                  </a:lnTo>
                  <a:lnTo>
                    <a:pt x="33" y="1"/>
                  </a:lnTo>
                  <a:lnTo>
                    <a:pt x="27" y="0"/>
                  </a:lnTo>
                  <a:lnTo>
                    <a:pt x="20" y="1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5" y="20"/>
                  </a:lnTo>
                  <a:lnTo>
                    <a:pt x="2" y="30"/>
                  </a:lnTo>
                  <a:lnTo>
                    <a:pt x="0" y="41"/>
                  </a:lnTo>
                  <a:lnTo>
                    <a:pt x="0" y="53"/>
                  </a:lnTo>
                  <a:lnTo>
                    <a:pt x="0" y="66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8" y="102"/>
                  </a:lnTo>
                  <a:lnTo>
                    <a:pt x="13" y="112"/>
                  </a:lnTo>
                  <a:lnTo>
                    <a:pt x="19" y="120"/>
                  </a:lnTo>
                  <a:lnTo>
                    <a:pt x="24" y="125"/>
                  </a:lnTo>
                  <a:lnTo>
                    <a:pt x="30" y="128"/>
                  </a:lnTo>
                  <a:lnTo>
                    <a:pt x="38" y="13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64" name="Freeform 596"/>
            <p:cNvSpPr>
              <a:spLocks/>
            </p:cNvSpPr>
            <p:nvPr/>
          </p:nvSpPr>
          <p:spPr bwMode="auto">
            <a:xfrm>
              <a:off x="1023" y="3517"/>
              <a:ext cx="39" cy="88"/>
            </a:xfrm>
            <a:custGeom>
              <a:avLst/>
              <a:gdLst/>
              <a:ahLst/>
              <a:cxnLst>
                <a:cxn ang="0">
                  <a:pos x="21" y="87"/>
                </a:cxn>
                <a:cxn ang="0">
                  <a:pos x="24" y="87"/>
                </a:cxn>
                <a:cxn ang="0">
                  <a:pos x="29" y="83"/>
                </a:cxn>
                <a:cxn ang="0">
                  <a:pos x="32" y="79"/>
                </a:cxn>
                <a:cxn ang="0">
                  <a:pos x="33" y="73"/>
                </a:cxn>
                <a:cxn ang="0">
                  <a:pos x="35" y="66"/>
                </a:cxn>
                <a:cxn ang="0">
                  <a:pos x="36" y="59"/>
                </a:cxn>
                <a:cxn ang="0">
                  <a:pos x="38" y="51"/>
                </a:cxn>
                <a:cxn ang="0">
                  <a:pos x="36" y="41"/>
                </a:cxn>
                <a:cxn ang="0">
                  <a:pos x="36" y="34"/>
                </a:cxn>
                <a:cxn ang="0">
                  <a:pos x="35" y="25"/>
                </a:cxn>
                <a:cxn ang="0">
                  <a:pos x="32" y="17"/>
                </a:cxn>
                <a:cxn ang="0">
                  <a:pos x="29" y="11"/>
                </a:cxn>
                <a:cxn ang="0">
                  <a:pos x="26" y="6"/>
                </a:cxn>
                <a:cxn ang="0">
                  <a:pos x="23" y="2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1" y="1"/>
                </a:cxn>
                <a:cxn ang="0">
                  <a:pos x="8" y="3"/>
                </a:cxn>
                <a:cxn ang="0">
                  <a:pos x="5" y="7"/>
                </a:cxn>
                <a:cxn ang="0">
                  <a:pos x="2" y="13"/>
                </a:cxn>
                <a:cxn ang="0">
                  <a:pos x="1" y="20"/>
                </a:cxn>
                <a:cxn ang="0">
                  <a:pos x="0" y="27"/>
                </a:cxn>
                <a:cxn ang="0">
                  <a:pos x="0" y="36"/>
                </a:cxn>
                <a:cxn ang="0">
                  <a:pos x="0" y="45"/>
                </a:cxn>
                <a:cxn ang="0">
                  <a:pos x="1" y="54"/>
                </a:cxn>
                <a:cxn ang="0">
                  <a:pos x="2" y="61"/>
                </a:cxn>
                <a:cxn ang="0">
                  <a:pos x="5" y="69"/>
                </a:cxn>
                <a:cxn ang="0">
                  <a:pos x="7" y="75"/>
                </a:cxn>
                <a:cxn ang="0">
                  <a:pos x="10" y="80"/>
                </a:cxn>
                <a:cxn ang="0">
                  <a:pos x="14" y="84"/>
                </a:cxn>
                <a:cxn ang="0">
                  <a:pos x="17" y="87"/>
                </a:cxn>
                <a:cxn ang="0">
                  <a:pos x="21" y="87"/>
                </a:cxn>
              </a:cxnLst>
              <a:rect l="0" t="0" r="r" b="b"/>
              <a:pathLst>
                <a:path w="39" h="88">
                  <a:moveTo>
                    <a:pt x="21" y="87"/>
                  </a:moveTo>
                  <a:lnTo>
                    <a:pt x="24" y="87"/>
                  </a:lnTo>
                  <a:lnTo>
                    <a:pt x="29" y="83"/>
                  </a:lnTo>
                  <a:lnTo>
                    <a:pt x="32" y="79"/>
                  </a:lnTo>
                  <a:lnTo>
                    <a:pt x="33" y="73"/>
                  </a:lnTo>
                  <a:lnTo>
                    <a:pt x="35" y="66"/>
                  </a:lnTo>
                  <a:lnTo>
                    <a:pt x="36" y="59"/>
                  </a:lnTo>
                  <a:lnTo>
                    <a:pt x="38" y="51"/>
                  </a:lnTo>
                  <a:lnTo>
                    <a:pt x="36" y="41"/>
                  </a:lnTo>
                  <a:lnTo>
                    <a:pt x="36" y="34"/>
                  </a:lnTo>
                  <a:lnTo>
                    <a:pt x="35" y="25"/>
                  </a:lnTo>
                  <a:lnTo>
                    <a:pt x="32" y="17"/>
                  </a:lnTo>
                  <a:lnTo>
                    <a:pt x="29" y="11"/>
                  </a:lnTo>
                  <a:lnTo>
                    <a:pt x="26" y="6"/>
                  </a:lnTo>
                  <a:lnTo>
                    <a:pt x="23" y="2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1" y="1"/>
                  </a:lnTo>
                  <a:lnTo>
                    <a:pt x="8" y="3"/>
                  </a:lnTo>
                  <a:lnTo>
                    <a:pt x="5" y="7"/>
                  </a:lnTo>
                  <a:lnTo>
                    <a:pt x="2" y="13"/>
                  </a:lnTo>
                  <a:lnTo>
                    <a:pt x="1" y="20"/>
                  </a:lnTo>
                  <a:lnTo>
                    <a:pt x="0" y="27"/>
                  </a:lnTo>
                  <a:lnTo>
                    <a:pt x="0" y="36"/>
                  </a:lnTo>
                  <a:lnTo>
                    <a:pt x="0" y="45"/>
                  </a:lnTo>
                  <a:lnTo>
                    <a:pt x="1" y="54"/>
                  </a:lnTo>
                  <a:lnTo>
                    <a:pt x="2" y="61"/>
                  </a:lnTo>
                  <a:lnTo>
                    <a:pt x="5" y="69"/>
                  </a:lnTo>
                  <a:lnTo>
                    <a:pt x="7" y="75"/>
                  </a:lnTo>
                  <a:lnTo>
                    <a:pt x="10" y="80"/>
                  </a:lnTo>
                  <a:lnTo>
                    <a:pt x="14" y="84"/>
                  </a:lnTo>
                  <a:lnTo>
                    <a:pt x="17" y="87"/>
                  </a:lnTo>
                  <a:lnTo>
                    <a:pt x="21" y="8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65" name="Freeform 597"/>
            <p:cNvSpPr>
              <a:spLocks/>
            </p:cNvSpPr>
            <p:nvPr/>
          </p:nvSpPr>
          <p:spPr bwMode="auto">
            <a:xfrm>
              <a:off x="1133" y="3520"/>
              <a:ext cx="341" cy="109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1" y="62"/>
                </a:cxn>
                <a:cxn ang="0">
                  <a:pos x="1" y="64"/>
                </a:cxn>
                <a:cxn ang="0">
                  <a:pos x="2" y="67"/>
                </a:cxn>
                <a:cxn ang="0">
                  <a:pos x="4" y="69"/>
                </a:cxn>
                <a:cxn ang="0">
                  <a:pos x="7" y="73"/>
                </a:cxn>
                <a:cxn ang="0">
                  <a:pos x="10" y="76"/>
                </a:cxn>
                <a:cxn ang="0">
                  <a:pos x="13" y="78"/>
                </a:cxn>
                <a:cxn ang="0">
                  <a:pos x="16" y="78"/>
                </a:cxn>
                <a:cxn ang="0">
                  <a:pos x="31" y="76"/>
                </a:cxn>
                <a:cxn ang="0">
                  <a:pos x="68" y="68"/>
                </a:cxn>
                <a:cxn ang="0">
                  <a:pos x="117" y="57"/>
                </a:cxn>
                <a:cxn ang="0">
                  <a:pos x="172" y="44"/>
                </a:cxn>
                <a:cxn ang="0">
                  <a:pos x="229" y="33"/>
                </a:cxn>
                <a:cxn ang="0">
                  <a:pos x="277" y="21"/>
                </a:cxn>
                <a:cxn ang="0">
                  <a:pos x="311" y="13"/>
                </a:cxn>
                <a:cxn ang="0">
                  <a:pos x="325" y="11"/>
                </a:cxn>
                <a:cxn ang="0">
                  <a:pos x="331" y="0"/>
                </a:cxn>
                <a:cxn ang="0">
                  <a:pos x="331" y="0"/>
                </a:cxn>
                <a:cxn ang="0">
                  <a:pos x="332" y="0"/>
                </a:cxn>
                <a:cxn ang="0">
                  <a:pos x="334" y="0"/>
                </a:cxn>
                <a:cxn ang="0">
                  <a:pos x="335" y="0"/>
                </a:cxn>
                <a:cxn ang="0">
                  <a:pos x="337" y="1"/>
                </a:cxn>
                <a:cxn ang="0">
                  <a:pos x="338" y="2"/>
                </a:cxn>
                <a:cxn ang="0">
                  <a:pos x="338" y="5"/>
                </a:cxn>
                <a:cxn ang="0">
                  <a:pos x="340" y="7"/>
                </a:cxn>
                <a:cxn ang="0">
                  <a:pos x="338" y="11"/>
                </a:cxn>
                <a:cxn ang="0">
                  <a:pos x="338" y="16"/>
                </a:cxn>
                <a:cxn ang="0">
                  <a:pos x="335" y="21"/>
                </a:cxn>
                <a:cxn ang="0">
                  <a:pos x="334" y="25"/>
                </a:cxn>
                <a:cxn ang="0">
                  <a:pos x="332" y="30"/>
                </a:cxn>
                <a:cxn ang="0">
                  <a:pos x="331" y="33"/>
                </a:cxn>
                <a:cxn ang="0">
                  <a:pos x="329" y="35"/>
                </a:cxn>
                <a:cxn ang="0">
                  <a:pos x="329" y="36"/>
                </a:cxn>
                <a:cxn ang="0">
                  <a:pos x="316" y="39"/>
                </a:cxn>
                <a:cxn ang="0">
                  <a:pos x="281" y="48"/>
                </a:cxn>
                <a:cxn ang="0">
                  <a:pos x="231" y="59"/>
                </a:cxn>
                <a:cxn ang="0">
                  <a:pos x="174" y="73"/>
                </a:cxn>
                <a:cxn ang="0">
                  <a:pos x="117" y="86"/>
                </a:cxn>
                <a:cxn ang="0">
                  <a:pos x="67" y="97"/>
                </a:cxn>
                <a:cxn ang="0">
                  <a:pos x="31" y="105"/>
                </a:cxn>
                <a:cxn ang="0">
                  <a:pos x="14" y="108"/>
                </a:cxn>
                <a:cxn ang="0">
                  <a:pos x="13" y="105"/>
                </a:cxn>
                <a:cxn ang="0">
                  <a:pos x="10" y="102"/>
                </a:cxn>
                <a:cxn ang="0">
                  <a:pos x="8" y="99"/>
                </a:cxn>
                <a:cxn ang="0">
                  <a:pos x="5" y="96"/>
                </a:cxn>
                <a:cxn ang="0">
                  <a:pos x="4" y="92"/>
                </a:cxn>
                <a:cxn ang="0">
                  <a:pos x="4" y="90"/>
                </a:cxn>
                <a:cxn ang="0">
                  <a:pos x="2" y="88"/>
                </a:cxn>
                <a:cxn ang="0">
                  <a:pos x="2" y="87"/>
                </a:cxn>
                <a:cxn ang="0">
                  <a:pos x="0" y="60"/>
                </a:cxn>
              </a:cxnLst>
              <a:rect l="0" t="0" r="r" b="b"/>
              <a:pathLst>
                <a:path w="341" h="109">
                  <a:moveTo>
                    <a:pt x="0" y="60"/>
                  </a:moveTo>
                  <a:lnTo>
                    <a:pt x="1" y="62"/>
                  </a:lnTo>
                  <a:lnTo>
                    <a:pt x="1" y="64"/>
                  </a:lnTo>
                  <a:lnTo>
                    <a:pt x="2" y="67"/>
                  </a:lnTo>
                  <a:lnTo>
                    <a:pt x="4" y="69"/>
                  </a:lnTo>
                  <a:lnTo>
                    <a:pt x="7" y="73"/>
                  </a:lnTo>
                  <a:lnTo>
                    <a:pt x="10" y="76"/>
                  </a:lnTo>
                  <a:lnTo>
                    <a:pt x="13" y="78"/>
                  </a:lnTo>
                  <a:lnTo>
                    <a:pt x="16" y="78"/>
                  </a:lnTo>
                  <a:lnTo>
                    <a:pt x="31" y="76"/>
                  </a:lnTo>
                  <a:lnTo>
                    <a:pt x="68" y="68"/>
                  </a:lnTo>
                  <a:lnTo>
                    <a:pt x="117" y="57"/>
                  </a:lnTo>
                  <a:lnTo>
                    <a:pt x="172" y="44"/>
                  </a:lnTo>
                  <a:lnTo>
                    <a:pt x="229" y="33"/>
                  </a:lnTo>
                  <a:lnTo>
                    <a:pt x="277" y="21"/>
                  </a:lnTo>
                  <a:lnTo>
                    <a:pt x="311" y="13"/>
                  </a:lnTo>
                  <a:lnTo>
                    <a:pt x="325" y="11"/>
                  </a:lnTo>
                  <a:lnTo>
                    <a:pt x="331" y="0"/>
                  </a:lnTo>
                  <a:lnTo>
                    <a:pt x="331" y="0"/>
                  </a:lnTo>
                  <a:lnTo>
                    <a:pt x="332" y="0"/>
                  </a:lnTo>
                  <a:lnTo>
                    <a:pt x="334" y="0"/>
                  </a:lnTo>
                  <a:lnTo>
                    <a:pt x="335" y="0"/>
                  </a:lnTo>
                  <a:lnTo>
                    <a:pt x="337" y="1"/>
                  </a:lnTo>
                  <a:lnTo>
                    <a:pt x="338" y="2"/>
                  </a:lnTo>
                  <a:lnTo>
                    <a:pt x="338" y="5"/>
                  </a:lnTo>
                  <a:lnTo>
                    <a:pt x="340" y="7"/>
                  </a:lnTo>
                  <a:lnTo>
                    <a:pt x="338" y="11"/>
                  </a:lnTo>
                  <a:lnTo>
                    <a:pt x="338" y="16"/>
                  </a:lnTo>
                  <a:lnTo>
                    <a:pt x="335" y="21"/>
                  </a:lnTo>
                  <a:lnTo>
                    <a:pt x="334" y="25"/>
                  </a:lnTo>
                  <a:lnTo>
                    <a:pt x="332" y="30"/>
                  </a:lnTo>
                  <a:lnTo>
                    <a:pt x="331" y="33"/>
                  </a:lnTo>
                  <a:lnTo>
                    <a:pt x="329" y="35"/>
                  </a:lnTo>
                  <a:lnTo>
                    <a:pt x="329" y="36"/>
                  </a:lnTo>
                  <a:lnTo>
                    <a:pt x="316" y="39"/>
                  </a:lnTo>
                  <a:lnTo>
                    <a:pt x="281" y="48"/>
                  </a:lnTo>
                  <a:lnTo>
                    <a:pt x="231" y="59"/>
                  </a:lnTo>
                  <a:lnTo>
                    <a:pt x="174" y="73"/>
                  </a:lnTo>
                  <a:lnTo>
                    <a:pt x="117" y="86"/>
                  </a:lnTo>
                  <a:lnTo>
                    <a:pt x="67" y="97"/>
                  </a:lnTo>
                  <a:lnTo>
                    <a:pt x="31" y="105"/>
                  </a:lnTo>
                  <a:lnTo>
                    <a:pt x="14" y="108"/>
                  </a:lnTo>
                  <a:lnTo>
                    <a:pt x="13" y="105"/>
                  </a:lnTo>
                  <a:lnTo>
                    <a:pt x="10" y="102"/>
                  </a:lnTo>
                  <a:lnTo>
                    <a:pt x="8" y="99"/>
                  </a:lnTo>
                  <a:lnTo>
                    <a:pt x="5" y="96"/>
                  </a:lnTo>
                  <a:lnTo>
                    <a:pt x="4" y="92"/>
                  </a:lnTo>
                  <a:lnTo>
                    <a:pt x="4" y="90"/>
                  </a:lnTo>
                  <a:lnTo>
                    <a:pt x="2" y="88"/>
                  </a:lnTo>
                  <a:lnTo>
                    <a:pt x="2" y="87"/>
                  </a:lnTo>
                  <a:lnTo>
                    <a:pt x="0" y="6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66" name="Freeform 598"/>
            <p:cNvSpPr>
              <a:spLocks/>
            </p:cNvSpPr>
            <p:nvPr/>
          </p:nvSpPr>
          <p:spPr bwMode="auto">
            <a:xfrm>
              <a:off x="1082" y="3337"/>
              <a:ext cx="258" cy="108"/>
            </a:xfrm>
            <a:custGeom>
              <a:avLst/>
              <a:gdLst/>
              <a:ahLst/>
              <a:cxnLst>
                <a:cxn ang="0">
                  <a:pos x="13" y="107"/>
                </a:cxn>
                <a:cxn ang="0">
                  <a:pos x="17" y="107"/>
                </a:cxn>
                <a:cxn ang="0">
                  <a:pos x="26" y="105"/>
                </a:cxn>
                <a:cxn ang="0">
                  <a:pos x="40" y="104"/>
                </a:cxn>
                <a:cxn ang="0">
                  <a:pos x="58" y="103"/>
                </a:cxn>
                <a:cxn ang="0">
                  <a:pos x="79" y="100"/>
                </a:cxn>
                <a:cxn ang="0">
                  <a:pos x="103" y="96"/>
                </a:cxn>
                <a:cxn ang="0">
                  <a:pos x="128" y="92"/>
                </a:cxn>
                <a:cxn ang="0">
                  <a:pos x="153" y="87"/>
                </a:cxn>
                <a:cxn ang="0">
                  <a:pos x="176" y="82"/>
                </a:cxn>
                <a:cxn ang="0">
                  <a:pos x="197" y="77"/>
                </a:cxn>
                <a:cxn ang="0">
                  <a:pos x="215" y="72"/>
                </a:cxn>
                <a:cxn ang="0">
                  <a:pos x="230" y="68"/>
                </a:cxn>
                <a:cxn ang="0">
                  <a:pos x="242" y="64"/>
                </a:cxn>
                <a:cxn ang="0">
                  <a:pos x="249" y="62"/>
                </a:cxn>
                <a:cxn ang="0">
                  <a:pos x="255" y="59"/>
                </a:cxn>
                <a:cxn ang="0">
                  <a:pos x="257" y="58"/>
                </a:cxn>
                <a:cxn ang="0">
                  <a:pos x="231" y="0"/>
                </a:cxn>
                <a:cxn ang="0">
                  <a:pos x="0" y="38"/>
                </a:cxn>
                <a:cxn ang="0">
                  <a:pos x="8" y="107"/>
                </a:cxn>
                <a:cxn ang="0">
                  <a:pos x="13" y="107"/>
                </a:cxn>
              </a:cxnLst>
              <a:rect l="0" t="0" r="r" b="b"/>
              <a:pathLst>
                <a:path w="258" h="108">
                  <a:moveTo>
                    <a:pt x="13" y="107"/>
                  </a:moveTo>
                  <a:lnTo>
                    <a:pt x="17" y="107"/>
                  </a:lnTo>
                  <a:lnTo>
                    <a:pt x="26" y="105"/>
                  </a:lnTo>
                  <a:lnTo>
                    <a:pt x="40" y="104"/>
                  </a:lnTo>
                  <a:lnTo>
                    <a:pt x="58" y="103"/>
                  </a:lnTo>
                  <a:lnTo>
                    <a:pt x="79" y="100"/>
                  </a:lnTo>
                  <a:lnTo>
                    <a:pt x="103" y="96"/>
                  </a:lnTo>
                  <a:lnTo>
                    <a:pt x="128" y="92"/>
                  </a:lnTo>
                  <a:lnTo>
                    <a:pt x="153" y="87"/>
                  </a:lnTo>
                  <a:lnTo>
                    <a:pt x="176" y="82"/>
                  </a:lnTo>
                  <a:lnTo>
                    <a:pt x="197" y="77"/>
                  </a:lnTo>
                  <a:lnTo>
                    <a:pt x="215" y="72"/>
                  </a:lnTo>
                  <a:lnTo>
                    <a:pt x="230" y="68"/>
                  </a:lnTo>
                  <a:lnTo>
                    <a:pt x="242" y="64"/>
                  </a:lnTo>
                  <a:lnTo>
                    <a:pt x="249" y="62"/>
                  </a:lnTo>
                  <a:lnTo>
                    <a:pt x="255" y="59"/>
                  </a:lnTo>
                  <a:lnTo>
                    <a:pt x="257" y="58"/>
                  </a:lnTo>
                  <a:lnTo>
                    <a:pt x="231" y="0"/>
                  </a:lnTo>
                  <a:lnTo>
                    <a:pt x="0" y="38"/>
                  </a:lnTo>
                  <a:lnTo>
                    <a:pt x="8" y="107"/>
                  </a:lnTo>
                  <a:lnTo>
                    <a:pt x="13" y="107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67" name="Freeform 599"/>
            <p:cNvSpPr>
              <a:spLocks/>
            </p:cNvSpPr>
            <p:nvPr/>
          </p:nvSpPr>
          <p:spPr bwMode="auto">
            <a:xfrm>
              <a:off x="1129" y="3352"/>
              <a:ext cx="204" cy="84"/>
            </a:xfrm>
            <a:custGeom>
              <a:avLst/>
              <a:gdLst/>
              <a:ahLst/>
              <a:cxnLst>
                <a:cxn ang="0">
                  <a:pos x="46" y="81"/>
                </a:cxn>
                <a:cxn ang="0">
                  <a:pos x="68" y="76"/>
                </a:cxn>
                <a:cxn ang="0">
                  <a:pos x="100" y="71"/>
                </a:cxn>
                <a:cxn ang="0">
                  <a:pos x="126" y="65"/>
                </a:cxn>
                <a:cxn ang="0">
                  <a:pos x="143" y="61"/>
                </a:cxn>
                <a:cxn ang="0">
                  <a:pos x="165" y="57"/>
                </a:cxn>
                <a:cxn ang="0">
                  <a:pos x="186" y="51"/>
                </a:cxn>
                <a:cxn ang="0">
                  <a:pos x="201" y="45"/>
                </a:cxn>
                <a:cxn ang="0">
                  <a:pos x="201" y="37"/>
                </a:cxn>
                <a:cxn ang="0">
                  <a:pos x="197" y="25"/>
                </a:cxn>
                <a:cxn ang="0">
                  <a:pos x="191" y="11"/>
                </a:cxn>
                <a:cxn ang="0">
                  <a:pos x="188" y="2"/>
                </a:cxn>
                <a:cxn ang="0">
                  <a:pos x="185" y="0"/>
                </a:cxn>
                <a:cxn ang="0">
                  <a:pos x="173" y="2"/>
                </a:cxn>
                <a:cxn ang="0">
                  <a:pos x="155" y="5"/>
                </a:cxn>
                <a:cxn ang="0">
                  <a:pos x="135" y="7"/>
                </a:cxn>
                <a:cxn ang="0">
                  <a:pos x="120" y="12"/>
                </a:cxn>
                <a:cxn ang="0">
                  <a:pos x="107" y="17"/>
                </a:cxn>
                <a:cxn ang="0">
                  <a:pos x="98" y="23"/>
                </a:cxn>
                <a:cxn ang="0">
                  <a:pos x="100" y="27"/>
                </a:cxn>
                <a:cxn ang="0">
                  <a:pos x="125" y="32"/>
                </a:cxn>
                <a:cxn ang="0">
                  <a:pos x="138" y="38"/>
                </a:cxn>
                <a:cxn ang="0">
                  <a:pos x="129" y="46"/>
                </a:cxn>
                <a:cxn ang="0">
                  <a:pos x="110" y="55"/>
                </a:cxn>
                <a:cxn ang="0">
                  <a:pos x="92" y="64"/>
                </a:cxn>
                <a:cxn ang="0">
                  <a:pos x="68" y="70"/>
                </a:cxn>
                <a:cxn ang="0">
                  <a:pos x="41" y="74"/>
                </a:cxn>
                <a:cxn ang="0">
                  <a:pos x="16" y="77"/>
                </a:cxn>
                <a:cxn ang="0">
                  <a:pos x="0" y="81"/>
                </a:cxn>
                <a:cxn ang="0">
                  <a:pos x="5" y="83"/>
                </a:cxn>
                <a:cxn ang="0">
                  <a:pos x="23" y="83"/>
                </a:cxn>
                <a:cxn ang="0">
                  <a:pos x="40" y="81"/>
                </a:cxn>
              </a:cxnLst>
              <a:rect l="0" t="0" r="r" b="b"/>
              <a:pathLst>
                <a:path w="204" h="84">
                  <a:moveTo>
                    <a:pt x="43" y="81"/>
                  </a:moveTo>
                  <a:lnTo>
                    <a:pt x="46" y="81"/>
                  </a:lnTo>
                  <a:lnTo>
                    <a:pt x="55" y="79"/>
                  </a:lnTo>
                  <a:lnTo>
                    <a:pt x="68" y="76"/>
                  </a:lnTo>
                  <a:lnTo>
                    <a:pt x="83" y="74"/>
                  </a:lnTo>
                  <a:lnTo>
                    <a:pt x="100" y="71"/>
                  </a:lnTo>
                  <a:lnTo>
                    <a:pt x="114" y="67"/>
                  </a:lnTo>
                  <a:lnTo>
                    <a:pt x="126" y="65"/>
                  </a:lnTo>
                  <a:lnTo>
                    <a:pt x="135" y="64"/>
                  </a:lnTo>
                  <a:lnTo>
                    <a:pt x="143" y="61"/>
                  </a:lnTo>
                  <a:lnTo>
                    <a:pt x="153" y="60"/>
                  </a:lnTo>
                  <a:lnTo>
                    <a:pt x="165" y="57"/>
                  </a:lnTo>
                  <a:lnTo>
                    <a:pt x="176" y="54"/>
                  </a:lnTo>
                  <a:lnTo>
                    <a:pt x="186" y="51"/>
                  </a:lnTo>
                  <a:lnTo>
                    <a:pt x="195" y="47"/>
                  </a:lnTo>
                  <a:lnTo>
                    <a:pt x="201" y="45"/>
                  </a:lnTo>
                  <a:lnTo>
                    <a:pt x="203" y="41"/>
                  </a:lnTo>
                  <a:lnTo>
                    <a:pt x="201" y="37"/>
                  </a:lnTo>
                  <a:lnTo>
                    <a:pt x="200" y="31"/>
                  </a:lnTo>
                  <a:lnTo>
                    <a:pt x="197" y="25"/>
                  </a:lnTo>
                  <a:lnTo>
                    <a:pt x="194" y="17"/>
                  </a:lnTo>
                  <a:lnTo>
                    <a:pt x="191" y="11"/>
                  </a:lnTo>
                  <a:lnTo>
                    <a:pt x="189" y="6"/>
                  </a:lnTo>
                  <a:lnTo>
                    <a:pt x="188" y="2"/>
                  </a:lnTo>
                  <a:lnTo>
                    <a:pt x="186" y="0"/>
                  </a:lnTo>
                  <a:lnTo>
                    <a:pt x="185" y="0"/>
                  </a:lnTo>
                  <a:lnTo>
                    <a:pt x="180" y="1"/>
                  </a:lnTo>
                  <a:lnTo>
                    <a:pt x="173" y="2"/>
                  </a:lnTo>
                  <a:lnTo>
                    <a:pt x="164" y="3"/>
                  </a:lnTo>
                  <a:lnTo>
                    <a:pt x="155" y="5"/>
                  </a:lnTo>
                  <a:lnTo>
                    <a:pt x="144" y="6"/>
                  </a:lnTo>
                  <a:lnTo>
                    <a:pt x="135" y="7"/>
                  </a:lnTo>
                  <a:lnTo>
                    <a:pt x="128" y="10"/>
                  </a:lnTo>
                  <a:lnTo>
                    <a:pt x="120" y="12"/>
                  </a:lnTo>
                  <a:lnTo>
                    <a:pt x="113" y="15"/>
                  </a:lnTo>
                  <a:lnTo>
                    <a:pt x="107" y="17"/>
                  </a:lnTo>
                  <a:lnTo>
                    <a:pt x="102" y="20"/>
                  </a:lnTo>
                  <a:lnTo>
                    <a:pt x="98" y="23"/>
                  </a:lnTo>
                  <a:lnTo>
                    <a:pt x="98" y="26"/>
                  </a:lnTo>
                  <a:lnTo>
                    <a:pt x="100" y="27"/>
                  </a:lnTo>
                  <a:lnTo>
                    <a:pt x="107" y="28"/>
                  </a:lnTo>
                  <a:lnTo>
                    <a:pt x="125" y="32"/>
                  </a:lnTo>
                  <a:lnTo>
                    <a:pt x="135" y="35"/>
                  </a:lnTo>
                  <a:lnTo>
                    <a:pt x="138" y="38"/>
                  </a:lnTo>
                  <a:lnTo>
                    <a:pt x="135" y="42"/>
                  </a:lnTo>
                  <a:lnTo>
                    <a:pt x="129" y="46"/>
                  </a:lnTo>
                  <a:lnTo>
                    <a:pt x="120" y="50"/>
                  </a:lnTo>
                  <a:lnTo>
                    <a:pt x="110" y="55"/>
                  </a:lnTo>
                  <a:lnTo>
                    <a:pt x="101" y="59"/>
                  </a:lnTo>
                  <a:lnTo>
                    <a:pt x="92" y="64"/>
                  </a:lnTo>
                  <a:lnTo>
                    <a:pt x="80" y="67"/>
                  </a:lnTo>
                  <a:lnTo>
                    <a:pt x="68" y="70"/>
                  </a:lnTo>
                  <a:lnTo>
                    <a:pt x="55" y="72"/>
                  </a:lnTo>
                  <a:lnTo>
                    <a:pt x="41" y="74"/>
                  </a:lnTo>
                  <a:lnTo>
                    <a:pt x="28" y="76"/>
                  </a:lnTo>
                  <a:lnTo>
                    <a:pt x="16" y="77"/>
                  </a:lnTo>
                  <a:lnTo>
                    <a:pt x="5" y="80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5" y="83"/>
                  </a:lnTo>
                  <a:lnTo>
                    <a:pt x="14" y="83"/>
                  </a:lnTo>
                  <a:lnTo>
                    <a:pt x="23" y="83"/>
                  </a:lnTo>
                  <a:lnTo>
                    <a:pt x="32" y="81"/>
                  </a:lnTo>
                  <a:lnTo>
                    <a:pt x="40" y="81"/>
                  </a:lnTo>
                  <a:lnTo>
                    <a:pt x="43" y="81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68" name="Freeform 600"/>
            <p:cNvSpPr>
              <a:spLocks/>
            </p:cNvSpPr>
            <p:nvPr/>
          </p:nvSpPr>
          <p:spPr bwMode="auto">
            <a:xfrm>
              <a:off x="1157" y="3542"/>
              <a:ext cx="52" cy="49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51" y="0"/>
                </a:cxn>
                <a:cxn ang="0">
                  <a:pos x="51" y="36"/>
                </a:cxn>
                <a:cxn ang="0">
                  <a:pos x="1" y="48"/>
                </a:cxn>
                <a:cxn ang="0">
                  <a:pos x="0" y="10"/>
                </a:cxn>
              </a:cxnLst>
              <a:rect l="0" t="0" r="r" b="b"/>
              <a:pathLst>
                <a:path w="52" h="49">
                  <a:moveTo>
                    <a:pt x="0" y="10"/>
                  </a:moveTo>
                  <a:lnTo>
                    <a:pt x="51" y="0"/>
                  </a:lnTo>
                  <a:lnTo>
                    <a:pt x="51" y="36"/>
                  </a:lnTo>
                  <a:lnTo>
                    <a:pt x="1" y="48"/>
                  </a:lnTo>
                  <a:lnTo>
                    <a:pt x="0" y="1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69" name="Freeform 601"/>
            <p:cNvSpPr>
              <a:spLocks/>
            </p:cNvSpPr>
            <p:nvPr/>
          </p:nvSpPr>
          <p:spPr bwMode="auto">
            <a:xfrm>
              <a:off x="1395" y="3489"/>
              <a:ext cx="49" cy="47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48" y="0"/>
                </a:cxn>
                <a:cxn ang="0">
                  <a:pos x="48" y="34"/>
                </a:cxn>
                <a:cxn ang="0">
                  <a:pos x="1" y="46"/>
                </a:cxn>
                <a:cxn ang="0">
                  <a:pos x="0" y="11"/>
                </a:cxn>
              </a:cxnLst>
              <a:rect l="0" t="0" r="r" b="b"/>
              <a:pathLst>
                <a:path w="49" h="47">
                  <a:moveTo>
                    <a:pt x="0" y="11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1" y="46"/>
                  </a:lnTo>
                  <a:lnTo>
                    <a:pt x="0" y="1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70" name="Line 602"/>
            <p:cNvSpPr>
              <a:spLocks noChangeShapeType="1"/>
            </p:cNvSpPr>
            <p:nvPr/>
          </p:nvSpPr>
          <p:spPr bwMode="auto">
            <a:xfrm flipV="1">
              <a:off x="1156" y="3506"/>
              <a:ext cx="289" cy="66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71" name="Freeform 603"/>
            <p:cNvSpPr>
              <a:spLocks/>
            </p:cNvSpPr>
            <p:nvPr/>
          </p:nvSpPr>
          <p:spPr bwMode="auto">
            <a:xfrm>
              <a:off x="1156" y="3506"/>
              <a:ext cx="290" cy="67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289" y="0"/>
                </a:cxn>
                <a:cxn ang="0">
                  <a:pos x="0" y="66"/>
                </a:cxn>
              </a:cxnLst>
              <a:rect l="0" t="0" r="r" b="b"/>
              <a:pathLst>
                <a:path w="290" h="67">
                  <a:moveTo>
                    <a:pt x="0" y="66"/>
                  </a:moveTo>
                  <a:lnTo>
                    <a:pt x="289" y="0"/>
                  </a:lnTo>
                  <a:lnTo>
                    <a:pt x="0" y="6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72" name="Freeform 604"/>
            <p:cNvSpPr>
              <a:spLocks/>
            </p:cNvSpPr>
            <p:nvPr/>
          </p:nvSpPr>
          <p:spPr bwMode="auto">
            <a:xfrm>
              <a:off x="1159" y="3408"/>
              <a:ext cx="237" cy="177"/>
            </a:xfrm>
            <a:custGeom>
              <a:avLst/>
              <a:gdLst/>
              <a:ahLst/>
              <a:cxnLst>
                <a:cxn ang="0">
                  <a:pos x="62" y="165"/>
                </a:cxn>
                <a:cxn ang="0">
                  <a:pos x="62" y="163"/>
                </a:cxn>
                <a:cxn ang="0">
                  <a:pos x="62" y="157"/>
                </a:cxn>
                <a:cxn ang="0">
                  <a:pos x="61" y="146"/>
                </a:cxn>
                <a:cxn ang="0">
                  <a:pos x="61" y="136"/>
                </a:cxn>
                <a:cxn ang="0">
                  <a:pos x="59" y="125"/>
                </a:cxn>
                <a:cxn ang="0">
                  <a:pos x="58" y="115"/>
                </a:cxn>
                <a:cxn ang="0">
                  <a:pos x="56" y="106"/>
                </a:cxn>
                <a:cxn ang="0">
                  <a:pos x="53" y="101"/>
                </a:cxn>
                <a:cxn ang="0">
                  <a:pos x="47" y="93"/>
                </a:cxn>
                <a:cxn ang="0">
                  <a:pos x="40" y="84"/>
                </a:cxn>
                <a:cxn ang="0">
                  <a:pos x="31" y="73"/>
                </a:cxn>
                <a:cxn ang="0">
                  <a:pos x="22" y="63"/>
                </a:cxn>
                <a:cxn ang="0">
                  <a:pos x="13" y="51"/>
                </a:cxn>
                <a:cxn ang="0">
                  <a:pos x="5" y="43"/>
                </a:cxn>
                <a:cxn ang="0">
                  <a:pos x="1" y="37"/>
                </a:cxn>
                <a:cxn ang="0">
                  <a:pos x="0" y="35"/>
                </a:cxn>
                <a:cxn ang="0">
                  <a:pos x="2" y="34"/>
                </a:cxn>
                <a:cxn ang="0">
                  <a:pos x="10" y="34"/>
                </a:cxn>
                <a:cxn ang="0">
                  <a:pos x="20" y="32"/>
                </a:cxn>
                <a:cxn ang="0">
                  <a:pos x="32" y="30"/>
                </a:cxn>
                <a:cxn ang="0">
                  <a:pos x="47" y="27"/>
                </a:cxn>
                <a:cxn ang="0">
                  <a:pos x="62" y="25"/>
                </a:cxn>
                <a:cxn ang="0">
                  <a:pos x="76" y="22"/>
                </a:cxn>
                <a:cxn ang="0">
                  <a:pos x="88" y="20"/>
                </a:cxn>
                <a:cxn ang="0">
                  <a:pos x="100" y="16"/>
                </a:cxn>
                <a:cxn ang="0">
                  <a:pos x="110" y="13"/>
                </a:cxn>
                <a:cxn ang="0">
                  <a:pos x="122" y="10"/>
                </a:cxn>
                <a:cxn ang="0">
                  <a:pos x="132" y="6"/>
                </a:cxn>
                <a:cxn ang="0">
                  <a:pos x="140" y="3"/>
                </a:cxn>
                <a:cxn ang="0">
                  <a:pos x="147" y="2"/>
                </a:cxn>
                <a:cxn ang="0">
                  <a:pos x="152" y="1"/>
                </a:cxn>
                <a:cxn ang="0">
                  <a:pos x="153" y="0"/>
                </a:cxn>
                <a:cxn ang="0">
                  <a:pos x="156" y="2"/>
                </a:cxn>
                <a:cxn ang="0">
                  <a:pos x="164" y="6"/>
                </a:cxn>
                <a:cxn ang="0">
                  <a:pos x="176" y="13"/>
                </a:cxn>
                <a:cxn ang="0">
                  <a:pos x="189" y="22"/>
                </a:cxn>
                <a:cxn ang="0">
                  <a:pos x="203" y="31"/>
                </a:cxn>
                <a:cxn ang="0">
                  <a:pos x="215" y="40"/>
                </a:cxn>
                <a:cxn ang="0">
                  <a:pos x="225" y="49"/>
                </a:cxn>
                <a:cxn ang="0">
                  <a:pos x="231" y="55"/>
                </a:cxn>
                <a:cxn ang="0">
                  <a:pos x="234" y="64"/>
                </a:cxn>
                <a:cxn ang="0">
                  <a:pos x="236" y="75"/>
                </a:cxn>
                <a:cxn ang="0">
                  <a:pos x="236" y="89"/>
                </a:cxn>
                <a:cxn ang="0">
                  <a:pos x="236" y="102"/>
                </a:cxn>
                <a:cxn ang="0">
                  <a:pos x="236" y="115"/>
                </a:cxn>
                <a:cxn ang="0">
                  <a:pos x="236" y="126"/>
                </a:cxn>
                <a:cxn ang="0">
                  <a:pos x="236" y="134"/>
                </a:cxn>
                <a:cxn ang="0">
                  <a:pos x="234" y="136"/>
                </a:cxn>
                <a:cxn ang="0">
                  <a:pos x="59" y="176"/>
                </a:cxn>
                <a:cxn ang="0">
                  <a:pos x="62" y="165"/>
                </a:cxn>
              </a:cxnLst>
              <a:rect l="0" t="0" r="r" b="b"/>
              <a:pathLst>
                <a:path w="237" h="177">
                  <a:moveTo>
                    <a:pt x="62" y="165"/>
                  </a:moveTo>
                  <a:lnTo>
                    <a:pt x="62" y="163"/>
                  </a:lnTo>
                  <a:lnTo>
                    <a:pt x="62" y="157"/>
                  </a:lnTo>
                  <a:lnTo>
                    <a:pt x="61" y="146"/>
                  </a:lnTo>
                  <a:lnTo>
                    <a:pt x="61" y="136"/>
                  </a:lnTo>
                  <a:lnTo>
                    <a:pt x="59" y="125"/>
                  </a:lnTo>
                  <a:lnTo>
                    <a:pt x="58" y="115"/>
                  </a:lnTo>
                  <a:lnTo>
                    <a:pt x="56" y="106"/>
                  </a:lnTo>
                  <a:lnTo>
                    <a:pt x="53" y="101"/>
                  </a:lnTo>
                  <a:lnTo>
                    <a:pt x="47" y="93"/>
                  </a:lnTo>
                  <a:lnTo>
                    <a:pt x="40" y="84"/>
                  </a:lnTo>
                  <a:lnTo>
                    <a:pt x="31" y="73"/>
                  </a:lnTo>
                  <a:lnTo>
                    <a:pt x="22" y="63"/>
                  </a:lnTo>
                  <a:lnTo>
                    <a:pt x="13" y="51"/>
                  </a:lnTo>
                  <a:lnTo>
                    <a:pt x="5" y="43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10" y="34"/>
                  </a:lnTo>
                  <a:lnTo>
                    <a:pt x="20" y="32"/>
                  </a:lnTo>
                  <a:lnTo>
                    <a:pt x="32" y="30"/>
                  </a:lnTo>
                  <a:lnTo>
                    <a:pt x="47" y="27"/>
                  </a:lnTo>
                  <a:lnTo>
                    <a:pt x="62" y="25"/>
                  </a:lnTo>
                  <a:lnTo>
                    <a:pt x="76" y="22"/>
                  </a:lnTo>
                  <a:lnTo>
                    <a:pt x="88" y="20"/>
                  </a:lnTo>
                  <a:lnTo>
                    <a:pt x="100" y="16"/>
                  </a:lnTo>
                  <a:lnTo>
                    <a:pt x="110" y="13"/>
                  </a:lnTo>
                  <a:lnTo>
                    <a:pt x="122" y="10"/>
                  </a:lnTo>
                  <a:lnTo>
                    <a:pt x="132" y="6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2" y="1"/>
                  </a:lnTo>
                  <a:lnTo>
                    <a:pt x="153" y="0"/>
                  </a:lnTo>
                  <a:lnTo>
                    <a:pt x="156" y="2"/>
                  </a:lnTo>
                  <a:lnTo>
                    <a:pt x="164" y="6"/>
                  </a:lnTo>
                  <a:lnTo>
                    <a:pt x="176" y="13"/>
                  </a:lnTo>
                  <a:lnTo>
                    <a:pt x="189" y="22"/>
                  </a:lnTo>
                  <a:lnTo>
                    <a:pt x="203" y="31"/>
                  </a:lnTo>
                  <a:lnTo>
                    <a:pt x="215" y="40"/>
                  </a:lnTo>
                  <a:lnTo>
                    <a:pt x="225" y="49"/>
                  </a:lnTo>
                  <a:lnTo>
                    <a:pt x="231" y="55"/>
                  </a:lnTo>
                  <a:lnTo>
                    <a:pt x="234" y="64"/>
                  </a:lnTo>
                  <a:lnTo>
                    <a:pt x="236" y="75"/>
                  </a:lnTo>
                  <a:lnTo>
                    <a:pt x="236" y="89"/>
                  </a:lnTo>
                  <a:lnTo>
                    <a:pt x="236" y="102"/>
                  </a:lnTo>
                  <a:lnTo>
                    <a:pt x="236" y="115"/>
                  </a:lnTo>
                  <a:lnTo>
                    <a:pt x="236" y="126"/>
                  </a:lnTo>
                  <a:lnTo>
                    <a:pt x="236" y="134"/>
                  </a:lnTo>
                  <a:lnTo>
                    <a:pt x="234" y="136"/>
                  </a:lnTo>
                  <a:lnTo>
                    <a:pt x="59" y="176"/>
                  </a:lnTo>
                  <a:lnTo>
                    <a:pt x="62" y="165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73" name="Freeform 605"/>
            <p:cNvSpPr>
              <a:spLocks/>
            </p:cNvSpPr>
            <p:nvPr/>
          </p:nvSpPr>
          <p:spPr bwMode="auto">
            <a:xfrm>
              <a:off x="1227" y="3483"/>
              <a:ext cx="163" cy="93"/>
            </a:xfrm>
            <a:custGeom>
              <a:avLst/>
              <a:gdLst/>
              <a:ahLst/>
              <a:cxnLst>
                <a:cxn ang="0">
                  <a:pos x="157" y="55"/>
                </a:cxn>
                <a:cxn ang="0">
                  <a:pos x="162" y="0"/>
                </a:cxn>
                <a:cxn ang="0">
                  <a:pos x="1" y="36"/>
                </a:cxn>
                <a:cxn ang="0">
                  <a:pos x="0" y="92"/>
                </a:cxn>
                <a:cxn ang="0">
                  <a:pos x="157" y="55"/>
                </a:cxn>
              </a:cxnLst>
              <a:rect l="0" t="0" r="r" b="b"/>
              <a:pathLst>
                <a:path w="163" h="93">
                  <a:moveTo>
                    <a:pt x="157" y="55"/>
                  </a:moveTo>
                  <a:lnTo>
                    <a:pt x="162" y="0"/>
                  </a:lnTo>
                  <a:lnTo>
                    <a:pt x="1" y="36"/>
                  </a:lnTo>
                  <a:lnTo>
                    <a:pt x="0" y="92"/>
                  </a:lnTo>
                  <a:lnTo>
                    <a:pt x="157" y="55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74" name="Freeform 606"/>
            <p:cNvSpPr>
              <a:spLocks/>
            </p:cNvSpPr>
            <p:nvPr/>
          </p:nvSpPr>
          <p:spPr bwMode="auto">
            <a:xfrm>
              <a:off x="1164" y="3448"/>
              <a:ext cx="59" cy="78"/>
            </a:xfrm>
            <a:custGeom>
              <a:avLst/>
              <a:gdLst/>
              <a:ahLst/>
              <a:cxnLst>
                <a:cxn ang="0">
                  <a:pos x="48" y="55"/>
                </a:cxn>
                <a:cxn ang="0">
                  <a:pos x="58" y="77"/>
                </a:cxn>
                <a:cxn ang="0">
                  <a:pos x="58" y="75"/>
                </a:cxn>
                <a:cxn ang="0">
                  <a:pos x="58" y="72"/>
                </a:cxn>
                <a:cxn ang="0">
                  <a:pos x="58" y="67"/>
                </a:cxn>
                <a:cxn ang="0">
                  <a:pos x="58" y="60"/>
                </a:cxn>
                <a:cxn ang="0">
                  <a:pos x="58" y="54"/>
                </a:cxn>
                <a:cxn ang="0">
                  <a:pos x="56" y="48"/>
                </a:cxn>
                <a:cxn ang="0">
                  <a:pos x="54" y="43"/>
                </a:cxn>
                <a:cxn ang="0">
                  <a:pos x="53" y="39"/>
                </a:cxn>
                <a:cxn ang="0">
                  <a:pos x="48" y="36"/>
                </a:cxn>
                <a:cxn ang="0">
                  <a:pos x="42" y="31"/>
                </a:cxn>
                <a:cxn ang="0">
                  <a:pos x="33" y="23"/>
                </a:cxn>
                <a:cxn ang="0">
                  <a:pos x="24" y="17"/>
                </a:cxn>
                <a:cxn ang="0">
                  <a:pos x="15" y="11"/>
                </a:cxn>
                <a:cxn ang="0">
                  <a:pos x="7" y="4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48" y="55"/>
                </a:cxn>
              </a:cxnLst>
              <a:rect l="0" t="0" r="r" b="b"/>
              <a:pathLst>
                <a:path w="59" h="78">
                  <a:moveTo>
                    <a:pt x="48" y="55"/>
                  </a:moveTo>
                  <a:lnTo>
                    <a:pt x="58" y="77"/>
                  </a:lnTo>
                  <a:lnTo>
                    <a:pt x="58" y="75"/>
                  </a:lnTo>
                  <a:lnTo>
                    <a:pt x="58" y="72"/>
                  </a:lnTo>
                  <a:lnTo>
                    <a:pt x="58" y="67"/>
                  </a:lnTo>
                  <a:lnTo>
                    <a:pt x="58" y="60"/>
                  </a:lnTo>
                  <a:lnTo>
                    <a:pt x="58" y="54"/>
                  </a:lnTo>
                  <a:lnTo>
                    <a:pt x="56" y="48"/>
                  </a:lnTo>
                  <a:lnTo>
                    <a:pt x="54" y="43"/>
                  </a:lnTo>
                  <a:lnTo>
                    <a:pt x="53" y="39"/>
                  </a:lnTo>
                  <a:lnTo>
                    <a:pt x="48" y="36"/>
                  </a:lnTo>
                  <a:lnTo>
                    <a:pt x="42" y="31"/>
                  </a:lnTo>
                  <a:lnTo>
                    <a:pt x="33" y="23"/>
                  </a:lnTo>
                  <a:lnTo>
                    <a:pt x="24" y="17"/>
                  </a:lnTo>
                  <a:lnTo>
                    <a:pt x="15" y="11"/>
                  </a:lnTo>
                  <a:lnTo>
                    <a:pt x="7" y="4"/>
                  </a:lnTo>
                  <a:lnTo>
                    <a:pt x="1" y="1"/>
                  </a:lnTo>
                  <a:lnTo>
                    <a:pt x="0" y="0"/>
                  </a:lnTo>
                  <a:lnTo>
                    <a:pt x="48" y="55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75" name="Freeform 607"/>
            <p:cNvSpPr>
              <a:spLocks/>
            </p:cNvSpPr>
            <p:nvPr/>
          </p:nvSpPr>
          <p:spPr bwMode="auto">
            <a:xfrm>
              <a:off x="978" y="3259"/>
              <a:ext cx="363" cy="12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11" y="0"/>
                </a:cxn>
                <a:cxn ang="0">
                  <a:pos x="217" y="2"/>
                </a:cxn>
                <a:cxn ang="0">
                  <a:pos x="233" y="7"/>
                </a:cxn>
                <a:cxn ang="0">
                  <a:pos x="257" y="17"/>
                </a:cxn>
                <a:cxn ang="0">
                  <a:pos x="284" y="27"/>
                </a:cxn>
                <a:cxn ang="0">
                  <a:pos x="311" y="39"/>
                </a:cxn>
                <a:cxn ang="0">
                  <a:pos x="335" y="51"/>
                </a:cxn>
                <a:cxn ang="0">
                  <a:pos x="353" y="61"/>
                </a:cxn>
                <a:cxn ang="0">
                  <a:pos x="362" y="70"/>
                </a:cxn>
                <a:cxn ang="0">
                  <a:pos x="353" y="78"/>
                </a:cxn>
                <a:cxn ang="0">
                  <a:pos x="326" y="88"/>
                </a:cxn>
                <a:cxn ang="0">
                  <a:pos x="287" y="98"/>
                </a:cxn>
                <a:cxn ang="0">
                  <a:pos x="242" y="107"/>
                </a:cxn>
                <a:cxn ang="0">
                  <a:pos x="195" y="114"/>
                </a:cxn>
                <a:cxn ang="0">
                  <a:pos x="153" y="118"/>
                </a:cxn>
                <a:cxn ang="0">
                  <a:pos x="119" y="120"/>
                </a:cxn>
                <a:cxn ang="0">
                  <a:pos x="99" y="116"/>
                </a:cxn>
                <a:cxn ang="0">
                  <a:pos x="87" y="107"/>
                </a:cxn>
                <a:cxn ang="0">
                  <a:pos x="72" y="94"/>
                </a:cxn>
                <a:cxn ang="0">
                  <a:pos x="56" y="82"/>
                </a:cxn>
                <a:cxn ang="0">
                  <a:pos x="40" y="66"/>
                </a:cxn>
                <a:cxn ang="0">
                  <a:pos x="25" y="53"/>
                </a:cxn>
                <a:cxn ang="0">
                  <a:pos x="11" y="42"/>
                </a:cxn>
                <a:cxn ang="0">
                  <a:pos x="4" y="34"/>
                </a:cxn>
                <a:cxn ang="0">
                  <a:pos x="0" y="31"/>
                </a:cxn>
              </a:cxnLst>
              <a:rect l="0" t="0" r="r" b="b"/>
              <a:pathLst>
                <a:path w="363" h="121">
                  <a:moveTo>
                    <a:pt x="0" y="31"/>
                  </a:moveTo>
                  <a:lnTo>
                    <a:pt x="211" y="0"/>
                  </a:lnTo>
                  <a:lnTo>
                    <a:pt x="217" y="2"/>
                  </a:lnTo>
                  <a:lnTo>
                    <a:pt x="233" y="7"/>
                  </a:lnTo>
                  <a:lnTo>
                    <a:pt x="257" y="17"/>
                  </a:lnTo>
                  <a:lnTo>
                    <a:pt x="284" y="27"/>
                  </a:lnTo>
                  <a:lnTo>
                    <a:pt x="311" y="39"/>
                  </a:lnTo>
                  <a:lnTo>
                    <a:pt x="335" y="51"/>
                  </a:lnTo>
                  <a:lnTo>
                    <a:pt x="353" y="61"/>
                  </a:lnTo>
                  <a:lnTo>
                    <a:pt x="362" y="70"/>
                  </a:lnTo>
                  <a:lnTo>
                    <a:pt x="353" y="78"/>
                  </a:lnTo>
                  <a:lnTo>
                    <a:pt x="326" y="88"/>
                  </a:lnTo>
                  <a:lnTo>
                    <a:pt x="287" y="98"/>
                  </a:lnTo>
                  <a:lnTo>
                    <a:pt x="242" y="107"/>
                  </a:lnTo>
                  <a:lnTo>
                    <a:pt x="195" y="114"/>
                  </a:lnTo>
                  <a:lnTo>
                    <a:pt x="153" y="118"/>
                  </a:lnTo>
                  <a:lnTo>
                    <a:pt x="119" y="120"/>
                  </a:lnTo>
                  <a:lnTo>
                    <a:pt x="99" y="116"/>
                  </a:lnTo>
                  <a:lnTo>
                    <a:pt x="87" y="107"/>
                  </a:lnTo>
                  <a:lnTo>
                    <a:pt x="72" y="94"/>
                  </a:lnTo>
                  <a:lnTo>
                    <a:pt x="56" y="82"/>
                  </a:lnTo>
                  <a:lnTo>
                    <a:pt x="40" y="66"/>
                  </a:lnTo>
                  <a:lnTo>
                    <a:pt x="25" y="53"/>
                  </a:lnTo>
                  <a:lnTo>
                    <a:pt x="11" y="42"/>
                  </a:lnTo>
                  <a:lnTo>
                    <a:pt x="4" y="34"/>
                  </a:lnTo>
                  <a:lnTo>
                    <a:pt x="0" y="31"/>
                  </a:lnTo>
                </a:path>
              </a:pathLst>
            </a:custGeom>
            <a:solidFill>
              <a:srgbClr val="FFD76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76" name="Freeform 608"/>
            <p:cNvSpPr>
              <a:spLocks/>
            </p:cNvSpPr>
            <p:nvPr/>
          </p:nvSpPr>
          <p:spPr bwMode="auto">
            <a:xfrm>
              <a:off x="983" y="3191"/>
              <a:ext cx="294" cy="146"/>
            </a:xfrm>
            <a:custGeom>
              <a:avLst/>
              <a:gdLst/>
              <a:ahLst/>
              <a:cxnLst>
                <a:cxn ang="0">
                  <a:pos x="55" y="145"/>
                </a:cxn>
                <a:cxn ang="0">
                  <a:pos x="293" y="107"/>
                </a:cxn>
                <a:cxn ang="0">
                  <a:pos x="291" y="102"/>
                </a:cxn>
                <a:cxn ang="0">
                  <a:pos x="286" y="90"/>
                </a:cxn>
                <a:cxn ang="0">
                  <a:pos x="280" y="73"/>
                </a:cxn>
                <a:cxn ang="0">
                  <a:pos x="273" y="54"/>
                </a:cxn>
                <a:cxn ang="0">
                  <a:pos x="262" y="34"/>
                </a:cxn>
                <a:cxn ang="0">
                  <a:pos x="252" y="17"/>
                </a:cxn>
                <a:cxn ang="0">
                  <a:pos x="240" y="5"/>
                </a:cxn>
                <a:cxn ang="0">
                  <a:pos x="226" y="0"/>
                </a:cxn>
                <a:cxn ang="0">
                  <a:pos x="207" y="1"/>
                </a:cxn>
                <a:cxn ang="0">
                  <a:pos x="175" y="5"/>
                </a:cxn>
                <a:cxn ang="0">
                  <a:pos x="139" y="11"/>
                </a:cxn>
                <a:cxn ang="0">
                  <a:pos x="99" y="17"/>
                </a:cxn>
                <a:cxn ang="0">
                  <a:pos x="61" y="23"/>
                </a:cxn>
                <a:cxn ang="0">
                  <a:pos x="30" y="30"/>
                </a:cxn>
                <a:cxn ang="0">
                  <a:pos x="7" y="34"/>
                </a:cxn>
                <a:cxn ang="0">
                  <a:pos x="0" y="36"/>
                </a:cxn>
                <a:cxn ang="0">
                  <a:pos x="1" y="36"/>
                </a:cxn>
                <a:cxn ang="0">
                  <a:pos x="4" y="36"/>
                </a:cxn>
                <a:cxn ang="0">
                  <a:pos x="9" y="37"/>
                </a:cxn>
                <a:cxn ang="0">
                  <a:pos x="13" y="39"/>
                </a:cxn>
                <a:cxn ang="0">
                  <a:pos x="19" y="42"/>
                </a:cxn>
                <a:cxn ang="0">
                  <a:pos x="25" y="47"/>
                </a:cxn>
                <a:cxn ang="0">
                  <a:pos x="30" y="54"/>
                </a:cxn>
                <a:cxn ang="0">
                  <a:pos x="34" y="64"/>
                </a:cxn>
                <a:cxn ang="0">
                  <a:pos x="37" y="75"/>
                </a:cxn>
                <a:cxn ang="0">
                  <a:pos x="40" y="88"/>
                </a:cxn>
                <a:cxn ang="0">
                  <a:pos x="45" y="102"/>
                </a:cxn>
                <a:cxn ang="0">
                  <a:pos x="48" y="114"/>
                </a:cxn>
                <a:cxn ang="0">
                  <a:pos x="51" y="127"/>
                </a:cxn>
                <a:cxn ang="0">
                  <a:pos x="54" y="136"/>
                </a:cxn>
                <a:cxn ang="0">
                  <a:pos x="55" y="142"/>
                </a:cxn>
                <a:cxn ang="0">
                  <a:pos x="55" y="145"/>
                </a:cxn>
              </a:cxnLst>
              <a:rect l="0" t="0" r="r" b="b"/>
              <a:pathLst>
                <a:path w="294" h="146">
                  <a:moveTo>
                    <a:pt x="55" y="145"/>
                  </a:moveTo>
                  <a:lnTo>
                    <a:pt x="293" y="107"/>
                  </a:lnTo>
                  <a:lnTo>
                    <a:pt x="291" y="102"/>
                  </a:lnTo>
                  <a:lnTo>
                    <a:pt x="286" y="90"/>
                  </a:lnTo>
                  <a:lnTo>
                    <a:pt x="280" y="73"/>
                  </a:lnTo>
                  <a:lnTo>
                    <a:pt x="273" y="54"/>
                  </a:lnTo>
                  <a:lnTo>
                    <a:pt x="262" y="34"/>
                  </a:lnTo>
                  <a:lnTo>
                    <a:pt x="252" y="17"/>
                  </a:lnTo>
                  <a:lnTo>
                    <a:pt x="240" y="5"/>
                  </a:lnTo>
                  <a:lnTo>
                    <a:pt x="226" y="0"/>
                  </a:lnTo>
                  <a:lnTo>
                    <a:pt x="207" y="1"/>
                  </a:lnTo>
                  <a:lnTo>
                    <a:pt x="175" y="5"/>
                  </a:lnTo>
                  <a:lnTo>
                    <a:pt x="139" y="11"/>
                  </a:lnTo>
                  <a:lnTo>
                    <a:pt x="99" y="17"/>
                  </a:lnTo>
                  <a:lnTo>
                    <a:pt x="61" y="23"/>
                  </a:lnTo>
                  <a:lnTo>
                    <a:pt x="30" y="30"/>
                  </a:lnTo>
                  <a:lnTo>
                    <a:pt x="7" y="34"/>
                  </a:lnTo>
                  <a:lnTo>
                    <a:pt x="0" y="36"/>
                  </a:lnTo>
                  <a:lnTo>
                    <a:pt x="1" y="36"/>
                  </a:lnTo>
                  <a:lnTo>
                    <a:pt x="4" y="36"/>
                  </a:lnTo>
                  <a:lnTo>
                    <a:pt x="9" y="37"/>
                  </a:lnTo>
                  <a:lnTo>
                    <a:pt x="13" y="39"/>
                  </a:lnTo>
                  <a:lnTo>
                    <a:pt x="19" y="42"/>
                  </a:lnTo>
                  <a:lnTo>
                    <a:pt x="25" y="47"/>
                  </a:lnTo>
                  <a:lnTo>
                    <a:pt x="30" y="54"/>
                  </a:lnTo>
                  <a:lnTo>
                    <a:pt x="34" y="64"/>
                  </a:lnTo>
                  <a:lnTo>
                    <a:pt x="37" y="75"/>
                  </a:lnTo>
                  <a:lnTo>
                    <a:pt x="40" y="88"/>
                  </a:lnTo>
                  <a:lnTo>
                    <a:pt x="45" y="102"/>
                  </a:lnTo>
                  <a:lnTo>
                    <a:pt x="48" y="114"/>
                  </a:lnTo>
                  <a:lnTo>
                    <a:pt x="51" y="127"/>
                  </a:lnTo>
                  <a:lnTo>
                    <a:pt x="54" y="136"/>
                  </a:lnTo>
                  <a:lnTo>
                    <a:pt x="55" y="142"/>
                  </a:lnTo>
                  <a:lnTo>
                    <a:pt x="55" y="145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77" name="Freeform 609"/>
            <p:cNvSpPr>
              <a:spLocks/>
            </p:cNvSpPr>
            <p:nvPr/>
          </p:nvSpPr>
          <p:spPr bwMode="auto">
            <a:xfrm>
              <a:off x="986" y="3227"/>
              <a:ext cx="54" cy="110"/>
            </a:xfrm>
            <a:custGeom>
              <a:avLst/>
              <a:gdLst/>
              <a:ahLst/>
              <a:cxnLst>
                <a:cxn ang="0">
                  <a:pos x="53" y="109"/>
                </a:cxn>
                <a:cxn ang="0">
                  <a:pos x="0" y="63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6" y="1"/>
                </a:cxn>
                <a:cxn ang="0">
                  <a:pos x="10" y="1"/>
                </a:cxn>
                <a:cxn ang="0">
                  <a:pos x="15" y="3"/>
                </a:cxn>
                <a:cxn ang="0">
                  <a:pos x="19" y="7"/>
                </a:cxn>
                <a:cxn ang="0">
                  <a:pos x="24" y="12"/>
                </a:cxn>
                <a:cxn ang="0">
                  <a:pos x="28" y="20"/>
                </a:cxn>
                <a:cxn ang="0">
                  <a:pos x="31" y="30"/>
                </a:cxn>
                <a:cxn ang="0">
                  <a:pos x="34" y="43"/>
                </a:cxn>
                <a:cxn ang="0">
                  <a:pos x="39" y="58"/>
                </a:cxn>
                <a:cxn ang="0">
                  <a:pos x="43" y="73"/>
                </a:cxn>
                <a:cxn ang="0">
                  <a:pos x="46" y="87"/>
                </a:cxn>
                <a:cxn ang="0">
                  <a:pos x="49" y="98"/>
                </a:cxn>
                <a:cxn ang="0">
                  <a:pos x="53" y="106"/>
                </a:cxn>
                <a:cxn ang="0">
                  <a:pos x="53" y="109"/>
                </a:cxn>
              </a:cxnLst>
              <a:rect l="0" t="0" r="r" b="b"/>
              <a:pathLst>
                <a:path w="54" h="110">
                  <a:moveTo>
                    <a:pt x="53" y="109"/>
                  </a:moveTo>
                  <a:lnTo>
                    <a:pt x="0" y="63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6" y="1"/>
                  </a:lnTo>
                  <a:lnTo>
                    <a:pt x="10" y="1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4" y="12"/>
                  </a:lnTo>
                  <a:lnTo>
                    <a:pt x="28" y="20"/>
                  </a:lnTo>
                  <a:lnTo>
                    <a:pt x="31" y="30"/>
                  </a:lnTo>
                  <a:lnTo>
                    <a:pt x="34" y="43"/>
                  </a:lnTo>
                  <a:lnTo>
                    <a:pt x="39" y="58"/>
                  </a:lnTo>
                  <a:lnTo>
                    <a:pt x="43" y="73"/>
                  </a:lnTo>
                  <a:lnTo>
                    <a:pt x="46" y="87"/>
                  </a:lnTo>
                  <a:lnTo>
                    <a:pt x="49" y="98"/>
                  </a:lnTo>
                  <a:lnTo>
                    <a:pt x="53" y="106"/>
                  </a:lnTo>
                  <a:lnTo>
                    <a:pt x="53" y="109"/>
                  </a:lnTo>
                </a:path>
              </a:pathLst>
            </a:custGeom>
            <a:solidFill>
              <a:srgbClr val="CD96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78" name="Freeform 610"/>
            <p:cNvSpPr>
              <a:spLocks/>
            </p:cNvSpPr>
            <p:nvPr/>
          </p:nvSpPr>
          <p:spPr bwMode="auto">
            <a:xfrm>
              <a:off x="993" y="3482"/>
              <a:ext cx="29" cy="2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1"/>
                </a:cxn>
                <a:cxn ang="0">
                  <a:pos x="16" y="2"/>
                </a:cxn>
                <a:cxn ang="0">
                  <a:pos x="13" y="4"/>
                </a:cxn>
                <a:cxn ang="0">
                  <a:pos x="8" y="7"/>
                </a:cxn>
                <a:cxn ang="0">
                  <a:pos x="4" y="10"/>
                </a:cxn>
                <a:cxn ang="0">
                  <a:pos x="3" y="14"/>
                </a:cxn>
                <a:cxn ang="0">
                  <a:pos x="1" y="16"/>
                </a:cxn>
                <a:cxn ang="0">
                  <a:pos x="0" y="20"/>
                </a:cxn>
                <a:cxn ang="0">
                  <a:pos x="1" y="22"/>
                </a:cxn>
                <a:cxn ang="0">
                  <a:pos x="3" y="24"/>
                </a:cxn>
                <a:cxn ang="0">
                  <a:pos x="4" y="26"/>
                </a:cxn>
                <a:cxn ang="0">
                  <a:pos x="6" y="26"/>
                </a:cxn>
                <a:cxn ang="0">
                  <a:pos x="8" y="26"/>
                </a:cxn>
                <a:cxn ang="0">
                  <a:pos x="9" y="26"/>
                </a:cxn>
                <a:cxn ang="0">
                  <a:pos x="11" y="26"/>
                </a:cxn>
                <a:cxn ang="0">
                  <a:pos x="11" y="26"/>
                </a:cxn>
                <a:cxn ang="0">
                  <a:pos x="11" y="26"/>
                </a:cxn>
                <a:cxn ang="0">
                  <a:pos x="11" y="23"/>
                </a:cxn>
                <a:cxn ang="0">
                  <a:pos x="13" y="20"/>
                </a:cxn>
                <a:cxn ang="0">
                  <a:pos x="14" y="15"/>
                </a:cxn>
                <a:cxn ang="0">
                  <a:pos x="16" y="11"/>
                </a:cxn>
                <a:cxn ang="0">
                  <a:pos x="18" y="8"/>
                </a:cxn>
                <a:cxn ang="0">
                  <a:pos x="21" y="5"/>
                </a:cxn>
                <a:cxn ang="0">
                  <a:pos x="24" y="5"/>
                </a:cxn>
                <a:cxn ang="0">
                  <a:pos x="26" y="5"/>
                </a:cxn>
                <a:cxn ang="0">
                  <a:pos x="28" y="4"/>
                </a:cxn>
                <a:cxn ang="0">
                  <a:pos x="26" y="4"/>
                </a:cxn>
                <a:cxn ang="0">
                  <a:pos x="24" y="3"/>
                </a:cxn>
                <a:cxn ang="0">
                  <a:pos x="23" y="2"/>
                </a:cxn>
                <a:cxn ang="0">
                  <a:pos x="21" y="1"/>
                </a:cxn>
                <a:cxn ang="0">
                  <a:pos x="19" y="1"/>
                </a:cxn>
                <a:cxn ang="0">
                  <a:pos x="18" y="0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lnTo>
                    <a:pt x="18" y="1"/>
                  </a:lnTo>
                  <a:lnTo>
                    <a:pt x="16" y="2"/>
                  </a:lnTo>
                  <a:lnTo>
                    <a:pt x="13" y="4"/>
                  </a:lnTo>
                  <a:lnTo>
                    <a:pt x="8" y="7"/>
                  </a:lnTo>
                  <a:lnTo>
                    <a:pt x="4" y="10"/>
                  </a:lnTo>
                  <a:lnTo>
                    <a:pt x="3" y="14"/>
                  </a:lnTo>
                  <a:lnTo>
                    <a:pt x="1" y="16"/>
                  </a:lnTo>
                  <a:lnTo>
                    <a:pt x="0" y="20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3"/>
                  </a:lnTo>
                  <a:lnTo>
                    <a:pt x="13" y="20"/>
                  </a:lnTo>
                  <a:lnTo>
                    <a:pt x="14" y="15"/>
                  </a:lnTo>
                  <a:lnTo>
                    <a:pt x="16" y="11"/>
                  </a:lnTo>
                  <a:lnTo>
                    <a:pt x="18" y="8"/>
                  </a:lnTo>
                  <a:lnTo>
                    <a:pt x="21" y="5"/>
                  </a:lnTo>
                  <a:lnTo>
                    <a:pt x="24" y="5"/>
                  </a:lnTo>
                  <a:lnTo>
                    <a:pt x="26" y="5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79" name="Freeform 611"/>
            <p:cNvSpPr>
              <a:spLocks/>
            </p:cNvSpPr>
            <p:nvPr/>
          </p:nvSpPr>
          <p:spPr bwMode="auto">
            <a:xfrm>
              <a:off x="990" y="3311"/>
              <a:ext cx="34" cy="14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0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1" y="144"/>
                </a:cxn>
                <a:cxn ang="0">
                  <a:pos x="3" y="145"/>
                </a:cxn>
                <a:cxn ang="0">
                  <a:pos x="4" y="145"/>
                </a:cxn>
                <a:cxn ang="0">
                  <a:pos x="7" y="147"/>
                </a:cxn>
                <a:cxn ang="0">
                  <a:pos x="9" y="147"/>
                </a:cxn>
                <a:cxn ang="0">
                  <a:pos x="14" y="147"/>
                </a:cxn>
                <a:cxn ang="0">
                  <a:pos x="17" y="147"/>
                </a:cxn>
                <a:cxn ang="0">
                  <a:pos x="20" y="147"/>
                </a:cxn>
                <a:cxn ang="0">
                  <a:pos x="23" y="147"/>
                </a:cxn>
                <a:cxn ang="0">
                  <a:pos x="26" y="147"/>
                </a:cxn>
                <a:cxn ang="0">
                  <a:pos x="28" y="145"/>
                </a:cxn>
                <a:cxn ang="0">
                  <a:pos x="31" y="145"/>
                </a:cxn>
                <a:cxn ang="0">
                  <a:pos x="31" y="144"/>
                </a:cxn>
                <a:cxn ang="0">
                  <a:pos x="33" y="143"/>
                </a:cxn>
                <a:cxn ang="0">
                  <a:pos x="33" y="143"/>
                </a:cxn>
                <a:cxn ang="0">
                  <a:pos x="33" y="141"/>
                </a:cxn>
                <a:cxn ang="0">
                  <a:pos x="33" y="141"/>
                </a:cxn>
                <a:cxn ang="0">
                  <a:pos x="33" y="141"/>
                </a:cxn>
                <a:cxn ang="0">
                  <a:pos x="33" y="141"/>
                </a:cxn>
                <a:cxn ang="0">
                  <a:pos x="33" y="141"/>
                </a:cxn>
                <a:cxn ang="0">
                  <a:pos x="33" y="141"/>
                </a:cxn>
                <a:cxn ang="0">
                  <a:pos x="33" y="0"/>
                </a:cxn>
              </a:cxnLst>
              <a:rect l="0" t="0" r="r" b="b"/>
              <a:pathLst>
                <a:path w="34" h="148">
                  <a:moveTo>
                    <a:pt x="33" y="0"/>
                  </a:moveTo>
                  <a:lnTo>
                    <a:pt x="0" y="0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" y="144"/>
                  </a:lnTo>
                  <a:lnTo>
                    <a:pt x="3" y="145"/>
                  </a:lnTo>
                  <a:lnTo>
                    <a:pt x="4" y="145"/>
                  </a:lnTo>
                  <a:lnTo>
                    <a:pt x="7" y="147"/>
                  </a:lnTo>
                  <a:lnTo>
                    <a:pt x="9" y="147"/>
                  </a:lnTo>
                  <a:lnTo>
                    <a:pt x="14" y="147"/>
                  </a:lnTo>
                  <a:lnTo>
                    <a:pt x="17" y="147"/>
                  </a:lnTo>
                  <a:lnTo>
                    <a:pt x="20" y="147"/>
                  </a:lnTo>
                  <a:lnTo>
                    <a:pt x="23" y="147"/>
                  </a:lnTo>
                  <a:lnTo>
                    <a:pt x="26" y="147"/>
                  </a:lnTo>
                  <a:lnTo>
                    <a:pt x="28" y="145"/>
                  </a:lnTo>
                  <a:lnTo>
                    <a:pt x="31" y="145"/>
                  </a:lnTo>
                  <a:lnTo>
                    <a:pt x="31" y="144"/>
                  </a:lnTo>
                  <a:lnTo>
                    <a:pt x="33" y="143"/>
                  </a:lnTo>
                  <a:lnTo>
                    <a:pt x="33" y="143"/>
                  </a:lnTo>
                  <a:lnTo>
                    <a:pt x="33" y="141"/>
                  </a:lnTo>
                  <a:lnTo>
                    <a:pt x="33" y="141"/>
                  </a:lnTo>
                  <a:lnTo>
                    <a:pt x="33" y="141"/>
                  </a:lnTo>
                  <a:lnTo>
                    <a:pt x="33" y="141"/>
                  </a:lnTo>
                  <a:lnTo>
                    <a:pt x="33" y="141"/>
                  </a:lnTo>
                  <a:lnTo>
                    <a:pt x="33" y="141"/>
                  </a:lnTo>
                  <a:lnTo>
                    <a:pt x="33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80" name="Freeform 612"/>
            <p:cNvSpPr>
              <a:spLocks/>
            </p:cNvSpPr>
            <p:nvPr/>
          </p:nvSpPr>
          <p:spPr bwMode="auto">
            <a:xfrm>
              <a:off x="990" y="3306"/>
              <a:ext cx="34" cy="25"/>
            </a:xfrm>
            <a:custGeom>
              <a:avLst/>
              <a:gdLst/>
              <a:ahLst/>
              <a:cxnLst>
                <a:cxn ang="0">
                  <a:pos x="17" y="24"/>
                </a:cxn>
                <a:cxn ang="0">
                  <a:pos x="20" y="24"/>
                </a:cxn>
                <a:cxn ang="0">
                  <a:pos x="23" y="24"/>
                </a:cxn>
                <a:cxn ang="0">
                  <a:pos x="26" y="24"/>
                </a:cxn>
                <a:cxn ang="0">
                  <a:pos x="28" y="20"/>
                </a:cxn>
                <a:cxn ang="0">
                  <a:pos x="31" y="20"/>
                </a:cxn>
                <a:cxn ang="0">
                  <a:pos x="33" y="16"/>
                </a:cxn>
                <a:cxn ang="0">
                  <a:pos x="33" y="16"/>
                </a:cxn>
                <a:cxn ang="0">
                  <a:pos x="33" y="12"/>
                </a:cxn>
                <a:cxn ang="0">
                  <a:pos x="33" y="8"/>
                </a:cxn>
                <a:cxn ang="0">
                  <a:pos x="33" y="8"/>
                </a:cxn>
                <a:cxn ang="0">
                  <a:pos x="31" y="4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4" y="4"/>
                </a:cxn>
                <a:cxn ang="0">
                  <a:pos x="3" y="4"/>
                </a:cxn>
                <a:cxn ang="0">
                  <a:pos x="1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1" y="16"/>
                </a:cxn>
                <a:cxn ang="0">
                  <a:pos x="3" y="20"/>
                </a:cxn>
                <a:cxn ang="0">
                  <a:pos x="4" y="20"/>
                </a:cxn>
                <a:cxn ang="0">
                  <a:pos x="7" y="24"/>
                </a:cxn>
                <a:cxn ang="0">
                  <a:pos x="9" y="24"/>
                </a:cxn>
                <a:cxn ang="0">
                  <a:pos x="14" y="24"/>
                </a:cxn>
                <a:cxn ang="0">
                  <a:pos x="17" y="24"/>
                </a:cxn>
              </a:cxnLst>
              <a:rect l="0" t="0" r="r" b="b"/>
              <a:pathLst>
                <a:path w="34" h="25">
                  <a:moveTo>
                    <a:pt x="17" y="24"/>
                  </a:moveTo>
                  <a:lnTo>
                    <a:pt x="20" y="24"/>
                  </a:lnTo>
                  <a:lnTo>
                    <a:pt x="23" y="24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31" y="20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2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1" y="4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4" y="4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14" y="24"/>
                  </a:lnTo>
                  <a:lnTo>
                    <a:pt x="17" y="24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81" name="Freeform 613"/>
            <p:cNvSpPr>
              <a:spLocks/>
            </p:cNvSpPr>
            <p:nvPr/>
          </p:nvSpPr>
          <p:spPr bwMode="auto">
            <a:xfrm>
              <a:off x="981" y="3193"/>
              <a:ext cx="36" cy="120"/>
            </a:xfrm>
            <a:custGeom>
              <a:avLst/>
              <a:gdLst/>
              <a:ahLst/>
              <a:cxnLst>
                <a:cxn ang="0">
                  <a:pos x="35" y="27"/>
                </a:cxn>
                <a:cxn ang="0">
                  <a:pos x="35" y="25"/>
                </a:cxn>
                <a:cxn ang="0">
                  <a:pos x="33" y="20"/>
                </a:cxn>
                <a:cxn ang="0">
                  <a:pos x="30" y="13"/>
                </a:cxn>
                <a:cxn ang="0">
                  <a:pos x="24" y="7"/>
                </a:cxn>
                <a:cxn ang="0">
                  <a:pos x="18" y="3"/>
                </a:cxn>
                <a:cxn ang="0">
                  <a:pos x="12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2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1" y="10"/>
                </a:cxn>
                <a:cxn ang="0">
                  <a:pos x="1" y="10"/>
                </a:cxn>
                <a:cxn ang="0">
                  <a:pos x="1" y="10"/>
                </a:cxn>
                <a:cxn ang="0">
                  <a:pos x="3" y="11"/>
                </a:cxn>
                <a:cxn ang="0">
                  <a:pos x="6" y="13"/>
                </a:cxn>
                <a:cxn ang="0">
                  <a:pos x="12" y="16"/>
                </a:cxn>
                <a:cxn ang="0">
                  <a:pos x="15" y="21"/>
                </a:cxn>
                <a:cxn ang="0">
                  <a:pos x="16" y="25"/>
                </a:cxn>
                <a:cxn ang="0">
                  <a:pos x="15" y="27"/>
                </a:cxn>
                <a:cxn ang="0">
                  <a:pos x="15" y="116"/>
                </a:cxn>
                <a:cxn ang="0">
                  <a:pos x="15" y="116"/>
                </a:cxn>
                <a:cxn ang="0">
                  <a:pos x="15" y="116"/>
                </a:cxn>
                <a:cxn ang="0">
                  <a:pos x="16" y="117"/>
                </a:cxn>
                <a:cxn ang="0">
                  <a:pos x="18" y="119"/>
                </a:cxn>
                <a:cxn ang="0">
                  <a:pos x="21" y="119"/>
                </a:cxn>
                <a:cxn ang="0">
                  <a:pos x="25" y="119"/>
                </a:cxn>
                <a:cxn ang="0">
                  <a:pos x="28" y="119"/>
                </a:cxn>
                <a:cxn ang="0">
                  <a:pos x="31" y="119"/>
                </a:cxn>
                <a:cxn ang="0">
                  <a:pos x="35" y="11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35" y="29"/>
                </a:cxn>
              </a:cxnLst>
              <a:rect l="0" t="0" r="r" b="b"/>
              <a:pathLst>
                <a:path w="36" h="120">
                  <a:moveTo>
                    <a:pt x="35" y="29"/>
                  </a:moveTo>
                  <a:lnTo>
                    <a:pt x="35" y="27"/>
                  </a:lnTo>
                  <a:lnTo>
                    <a:pt x="35" y="26"/>
                  </a:lnTo>
                  <a:lnTo>
                    <a:pt x="35" y="25"/>
                  </a:lnTo>
                  <a:lnTo>
                    <a:pt x="35" y="22"/>
                  </a:lnTo>
                  <a:lnTo>
                    <a:pt x="33" y="20"/>
                  </a:lnTo>
                  <a:lnTo>
                    <a:pt x="31" y="16"/>
                  </a:lnTo>
                  <a:lnTo>
                    <a:pt x="30" y="13"/>
                  </a:lnTo>
                  <a:lnTo>
                    <a:pt x="27" y="10"/>
                  </a:lnTo>
                  <a:lnTo>
                    <a:pt x="24" y="7"/>
                  </a:lnTo>
                  <a:lnTo>
                    <a:pt x="21" y="6"/>
                  </a:lnTo>
                  <a:lnTo>
                    <a:pt x="18" y="3"/>
                  </a:lnTo>
                  <a:lnTo>
                    <a:pt x="15" y="2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1" y="3"/>
                  </a:lnTo>
                  <a:lnTo>
                    <a:pt x="1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4" y="12"/>
                  </a:lnTo>
                  <a:lnTo>
                    <a:pt x="6" y="13"/>
                  </a:lnTo>
                  <a:lnTo>
                    <a:pt x="9" y="15"/>
                  </a:lnTo>
                  <a:lnTo>
                    <a:pt x="12" y="16"/>
                  </a:lnTo>
                  <a:lnTo>
                    <a:pt x="13" y="18"/>
                  </a:lnTo>
                  <a:lnTo>
                    <a:pt x="15" y="21"/>
                  </a:lnTo>
                  <a:lnTo>
                    <a:pt x="16" y="24"/>
                  </a:lnTo>
                  <a:lnTo>
                    <a:pt x="16" y="25"/>
                  </a:lnTo>
                  <a:lnTo>
                    <a:pt x="15" y="26"/>
                  </a:lnTo>
                  <a:lnTo>
                    <a:pt x="15" y="27"/>
                  </a:lnTo>
                  <a:lnTo>
                    <a:pt x="15" y="29"/>
                  </a:lnTo>
                  <a:lnTo>
                    <a:pt x="15" y="116"/>
                  </a:lnTo>
                  <a:lnTo>
                    <a:pt x="15" y="116"/>
                  </a:lnTo>
                  <a:lnTo>
                    <a:pt x="15" y="116"/>
                  </a:lnTo>
                  <a:lnTo>
                    <a:pt x="15" y="116"/>
                  </a:lnTo>
                  <a:lnTo>
                    <a:pt x="15" y="116"/>
                  </a:lnTo>
                  <a:lnTo>
                    <a:pt x="15" y="116"/>
                  </a:lnTo>
                  <a:lnTo>
                    <a:pt x="16" y="117"/>
                  </a:lnTo>
                  <a:lnTo>
                    <a:pt x="16" y="117"/>
                  </a:lnTo>
                  <a:lnTo>
                    <a:pt x="18" y="119"/>
                  </a:lnTo>
                  <a:lnTo>
                    <a:pt x="19" y="119"/>
                  </a:lnTo>
                  <a:lnTo>
                    <a:pt x="21" y="119"/>
                  </a:lnTo>
                  <a:lnTo>
                    <a:pt x="22" y="119"/>
                  </a:lnTo>
                  <a:lnTo>
                    <a:pt x="25" y="119"/>
                  </a:lnTo>
                  <a:lnTo>
                    <a:pt x="27" y="119"/>
                  </a:lnTo>
                  <a:lnTo>
                    <a:pt x="28" y="119"/>
                  </a:lnTo>
                  <a:lnTo>
                    <a:pt x="30" y="119"/>
                  </a:lnTo>
                  <a:lnTo>
                    <a:pt x="31" y="119"/>
                  </a:lnTo>
                  <a:lnTo>
                    <a:pt x="33" y="117"/>
                  </a:lnTo>
                  <a:lnTo>
                    <a:pt x="35" y="11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35" y="29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12582" name="Freeform 614"/>
            <p:cNvSpPr>
              <a:spLocks/>
            </p:cNvSpPr>
            <p:nvPr/>
          </p:nvSpPr>
          <p:spPr bwMode="auto">
            <a:xfrm>
              <a:off x="997" y="3199"/>
              <a:ext cx="29" cy="105"/>
            </a:xfrm>
            <a:custGeom>
              <a:avLst/>
              <a:gdLst/>
              <a:ahLst/>
              <a:cxnLst>
                <a:cxn ang="0">
                  <a:pos x="25" y="104"/>
                </a:cxn>
                <a:cxn ang="0">
                  <a:pos x="25" y="101"/>
                </a:cxn>
                <a:cxn ang="0">
                  <a:pos x="25" y="91"/>
                </a:cxn>
                <a:cxn ang="0">
                  <a:pos x="25" y="77"/>
                </a:cxn>
                <a:cxn ang="0">
                  <a:pos x="25" y="61"/>
                </a:cxn>
                <a:cxn ang="0">
                  <a:pos x="28" y="45"/>
                </a:cxn>
                <a:cxn ang="0">
                  <a:pos x="25" y="30"/>
                </a:cxn>
                <a:cxn ang="0">
                  <a:pos x="25" y="18"/>
                </a:cxn>
                <a:cxn ang="0">
                  <a:pos x="25" y="12"/>
                </a:cxn>
                <a:cxn ang="0">
                  <a:pos x="23" y="11"/>
                </a:cxn>
                <a:cxn ang="0">
                  <a:pos x="19" y="8"/>
                </a:cxn>
                <a:cxn ang="0">
                  <a:pos x="15" y="6"/>
                </a:cxn>
                <a:cxn ang="0">
                  <a:pos x="10" y="5"/>
                </a:cxn>
                <a:cxn ang="0">
                  <a:pos x="6" y="2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4" y="2"/>
                </a:cxn>
                <a:cxn ang="0">
                  <a:pos x="6" y="3"/>
                </a:cxn>
                <a:cxn ang="0">
                  <a:pos x="10" y="6"/>
                </a:cxn>
                <a:cxn ang="0">
                  <a:pos x="15" y="10"/>
                </a:cxn>
                <a:cxn ang="0">
                  <a:pos x="17" y="15"/>
                </a:cxn>
                <a:cxn ang="0">
                  <a:pos x="19" y="20"/>
                </a:cxn>
                <a:cxn ang="0">
                  <a:pos x="19" y="26"/>
                </a:cxn>
                <a:cxn ang="0">
                  <a:pos x="19" y="35"/>
                </a:cxn>
                <a:cxn ang="0">
                  <a:pos x="19" y="45"/>
                </a:cxn>
                <a:cxn ang="0">
                  <a:pos x="21" y="58"/>
                </a:cxn>
                <a:cxn ang="0">
                  <a:pos x="21" y="71"/>
                </a:cxn>
                <a:cxn ang="0">
                  <a:pos x="23" y="83"/>
                </a:cxn>
                <a:cxn ang="0">
                  <a:pos x="23" y="95"/>
                </a:cxn>
                <a:cxn ang="0">
                  <a:pos x="23" y="101"/>
                </a:cxn>
                <a:cxn ang="0">
                  <a:pos x="25" y="104"/>
                </a:cxn>
              </a:cxnLst>
              <a:rect l="0" t="0" r="r" b="b"/>
              <a:pathLst>
                <a:path w="29" h="105">
                  <a:moveTo>
                    <a:pt x="25" y="104"/>
                  </a:moveTo>
                  <a:lnTo>
                    <a:pt x="25" y="101"/>
                  </a:lnTo>
                  <a:lnTo>
                    <a:pt x="25" y="91"/>
                  </a:lnTo>
                  <a:lnTo>
                    <a:pt x="25" y="77"/>
                  </a:lnTo>
                  <a:lnTo>
                    <a:pt x="25" y="61"/>
                  </a:lnTo>
                  <a:lnTo>
                    <a:pt x="28" y="45"/>
                  </a:lnTo>
                  <a:lnTo>
                    <a:pt x="25" y="30"/>
                  </a:lnTo>
                  <a:lnTo>
                    <a:pt x="25" y="18"/>
                  </a:lnTo>
                  <a:lnTo>
                    <a:pt x="25" y="12"/>
                  </a:lnTo>
                  <a:lnTo>
                    <a:pt x="23" y="11"/>
                  </a:lnTo>
                  <a:lnTo>
                    <a:pt x="19" y="8"/>
                  </a:lnTo>
                  <a:lnTo>
                    <a:pt x="15" y="6"/>
                  </a:lnTo>
                  <a:lnTo>
                    <a:pt x="10" y="5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10" y="6"/>
                  </a:lnTo>
                  <a:lnTo>
                    <a:pt x="15" y="10"/>
                  </a:lnTo>
                  <a:lnTo>
                    <a:pt x="17" y="15"/>
                  </a:lnTo>
                  <a:lnTo>
                    <a:pt x="19" y="20"/>
                  </a:lnTo>
                  <a:lnTo>
                    <a:pt x="19" y="26"/>
                  </a:lnTo>
                  <a:lnTo>
                    <a:pt x="19" y="35"/>
                  </a:lnTo>
                  <a:lnTo>
                    <a:pt x="19" y="45"/>
                  </a:lnTo>
                  <a:lnTo>
                    <a:pt x="21" y="58"/>
                  </a:lnTo>
                  <a:lnTo>
                    <a:pt x="21" y="71"/>
                  </a:lnTo>
                  <a:lnTo>
                    <a:pt x="23" y="83"/>
                  </a:lnTo>
                  <a:lnTo>
                    <a:pt x="23" y="95"/>
                  </a:lnTo>
                  <a:lnTo>
                    <a:pt x="23" y="101"/>
                  </a:lnTo>
                  <a:lnTo>
                    <a:pt x="25" y="104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7C167-0B2B-41BB-8582-EBB9FB0513D0}" type="slidenum">
              <a:rPr lang="en-US" altLang="zh-TW"/>
              <a:pPr/>
              <a:t>64</a:t>
            </a:fld>
            <a:endParaRPr lang="en-US" altLang="zh-TW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404664"/>
            <a:ext cx="4968875" cy="864096"/>
          </a:xfrm>
        </p:spPr>
        <p:txBody>
          <a:bodyPr/>
          <a:lstStyle/>
          <a:p>
            <a:r>
              <a:rPr lang="zh-TW" altLang="en-US" sz="2800" dirty="0" smtClean="0">
                <a:effectLst/>
                <a:latin typeface="微軟正黑體" pitchFamily="34" charset="-120"/>
                <a:ea typeface="微軟正黑體" pitchFamily="34" charset="-120"/>
              </a:rPr>
              <a:t>銷</a:t>
            </a:r>
            <a:r>
              <a:rPr lang="zh-TW" altLang="en-US" sz="2800" dirty="0">
                <a:effectLst/>
                <a:latin typeface="微軟正黑體" pitchFamily="34" charset="-120"/>
                <a:ea typeface="微軟正黑體" pitchFamily="34" charset="-120"/>
              </a:rPr>
              <a:t>退單</a:t>
            </a:r>
            <a:r>
              <a:rPr lang="en-US" altLang="zh-TW" sz="2800" dirty="0">
                <a:effectLst/>
                <a:latin typeface="微軟正黑體" pitchFamily="34" charset="-120"/>
                <a:ea typeface="微軟正黑體" pitchFamily="34" charset="-120"/>
              </a:rPr>
              <a:t>(RMA Order</a:t>
            </a:r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)</a:t>
            </a:r>
            <a:b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800" dirty="0" smtClean="0">
                <a:effectLst/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Header</a:t>
            </a:r>
            <a:endParaRPr lang="zh-TW" altLang="en-US" sz="280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2776"/>
            <a:ext cx="8281614" cy="4896966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(t)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Order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Information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055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276872"/>
            <a:ext cx="5904656" cy="39416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C8054-9AFE-459C-B6F1-003BC3E0C006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463" y="404664"/>
            <a:ext cx="4932362" cy="936104"/>
          </a:xfrm>
        </p:spPr>
        <p:txBody>
          <a:bodyPr/>
          <a:lstStyle/>
          <a:p>
            <a:r>
              <a:rPr lang="zh-TW" altLang="en-US" sz="2800" dirty="0" smtClean="0">
                <a:effectLst/>
                <a:latin typeface="微軟正黑體" pitchFamily="34" charset="-120"/>
                <a:ea typeface="微軟正黑體" pitchFamily="34" charset="-120"/>
              </a:rPr>
              <a:t>銷</a:t>
            </a:r>
            <a:r>
              <a:rPr lang="zh-TW" altLang="en-US" sz="2800" dirty="0">
                <a:effectLst/>
                <a:latin typeface="微軟正黑體" pitchFamily="34" charset="-120"/>
                <a:ea typeface="微軟正黑體" pitchFamily="34" charset="-120"/>
              </a:rPr>
              <a:t>退單</a:t>
            </a:r>
            <a:r>
              <a:rPr lang="en-US" altLang="zh-TW" sz="2800" dirty="0">
                <a:effectLst/>
                <a:latin typeface="微軟正黑體" pitchFamily="34" charset="-120"/>
                <a:ea typeface="微軟正黑體" pitchFamily="34" charset="-120"/>
              </a:rPr>
              <a:t>(RMA Order</a:t>
            </a:r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)</a:t>
            </a:r>
            <a:b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800" dirty="0" smtClean="0">
                <a:effectLst/>
                <a:latin typeface="微軟正黑體" pitchFamily="34" charset="-120"/>
                <a:ea typeface="微軟正黑體" pitchFamily="34" charset="-120"/>
              </a:rPr>
              <a:t> ：</a:t>
            </a:r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Line</a:t>
            </a:r>
            <a:endParaRPr lang="zh-TW" altLang="en-US" sz="280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(T) Line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Items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075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2204864"/>
            <a:ext cx="6049342" cy="403828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C8054-9AFE-459C-B6F1-003BC3E0C006}" type="slidenum">
              <a:rPr lang="en-US" altLang="zh-TW"/>
              <a:pPr/>
              <a:t>66</a:t>
            </a:fld>
            <a:endParaRPr lang="en-US" altLang="zh-TW"/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463" y="404664"/>
            <a:ext cx="4932362" cy="936104"/>
          </a:xfrm>
        </p:spPr>
        <p:txBody>
          <a:bodyPr/>
          <a:lstStyle/>
          <a:p>
            <a:r>
              <a:rPr lang="zh-TW" altLang="en-US" sz="2800" dirty="0" smtClean="0">
                <a:effectLst/>
                <a:latin typeface="微軟正黑體" pitchFamily="34" charset="-120"/>
                <a:ea typeface="微軟正黑體" pitchFamily="34" charset="-120"/>
              </a:rPr>
              <a:t>銷</a:t>
            </a:r>
            <a:r>
              <a:rPr lang="zh-TW" altLang="en-US" sz="2800" dirty="0">
                <a:effectLst/>
                <a:latin typeface="微軟正黑體" pitchFamily="34" charset="-120"/>
                <a:ea typeface="微軟正黑體" pitchFamily="34" charset="-120"/>
              </a:rPr>
              <a:t>退單</a:t>
            </a:r>
            <a:r>
              <a:rPr lang="en-US" altLang="zh-TW" sz="2800" dirty="0">
                <a:effectLst/>
                <a:latin typeface="微軟正黑體" pitchFamily="34" charset="-120"/>
                <a:ea typeface="微軟正黑體" pitchFamily="34" charset="-120"/>
              </a:rPr>
              <a:t>(RMA Order</a:t>
            </a:r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)</a:t>
            </a:r>
            <a:b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800" dirty="0" smtClean="0">
                <a:effectLst/>
                <a:latin typeface="微軟正黑體" pitchFamily="34" charset="-120"/>
                <a:ea typeface="微軟正黑體" pitchFamily="34" charset="-120"/>
              </a:rPr>
              <a:t> ：收貨</a:t>
            </a:r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(RMA Receipt)</a:t>
            </a:r>
            <a:endParaRPr lang="zh-TW" altLang="en-US" sz="280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(Inventory) Transactions </a:t>
            </a:r>
            <a:r>
              <a:rPr lang="en-US" altLang="en-US" dirty="0" smtClean="0">
                <a:latin typeface="微軟正黑體" pitchFamily="34" charset="-120"/>
                <a:ea typeface="微軟正黑體" pitchFamily="34" charset="-120"/>
              </a:rPr>
              <a:t>→ Receiving → Receipts → (t)Customers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88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5" y="2285179"/>
            <a:ext cx="5976664" cy="409614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1196752"/>
            <a:ext cx="7922840" cy="2232248"/>
          </a:xfrm>
        </p:spPr>
        <p:txBody>
          <a:bodyPr/>
          <a:lstStyle/>
          <a:p>
            <a:r>
              <a:rPr lang="en-US" altLang="zh-TW" sz="3600" dirty="0">
                <a:effectLst/>
                <a:latin typeface="微軟正黑體" pitchFamily="34" charset="-120"/>
                <a:ea typeface="微軟正黑體" pitchFamily="34" charset="-120"/>
              </a:rPr>
              <a:t>Chapter 4.</a:t>
            </a:r>
            <a:br>
              <a:rPr lang="en-US" altLang="zh-TW" sz="36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3600" dirty="0" smtClean="0">
                <a:effectLst/>
                <a:latin typeface="微軟正黑體" pitchFamily="34" charset="-120"/>
                <a:ea typeface="微軟正黑體" pitchFamily="34" charset="-120"/>
              </a:rPr>
              <a:t>公司</a:t>
            </a:r>
            <a:r>
              <a:rPr lang="zh-TW" altLang="en-US" sz="3600" dirty="0">
                <a:effectLst/>
                <a:latin typeface="微軟正黑體" pitchFamily="34" charset="-120"/>
                <a:ea typeface="微軟正黑體" pitchFamily="34" charset="-120"/>
              </a:rPr>
              <a:t>間交易作業</a:t>
            </a:r>
            <a:br>
              <a:rPr lang="zh-TW" altLang="en-US" sz="36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3600" dirty="0">
                <a:effectLst/>
                <a:latin typeface="微軟正黑體" pitchFamily="34" charset="-120"/>
                <a:ea typeface="微軟正黑體" pitchFamily="34" charset="-120"/>
              </a:rPr>
              <a:t>Intercompany Transaction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標題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4752528" cy="6480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dirty="0" smtClean="0">
                <a:effectLst/>
                <a:latin typeface="微軟正黑體" pitchFamily="34" charset="-120"/>
                <a:ea typeface="微軟正黑體" pitchFamily="34" charset="-120"/>
              </a:rPr>
              <a:t>公司間交易：圖解</a:t>
            </a:r>
            <a:endParaRPr lang="en-US" altLang="zh-TW" b="0" dirty="0" smtClean="0">
              <a:effectLst/>
              <a:latin typeface="+mn-ea"/>
              <a:cs typeface="Arial" charset="0"/>
            </a:endParaRPr>
          </a:p>
        </p:txBody>
      </p:sp>
      <p:pic>
        <p:nvPicPr>
          <p:cNvPr id="3115" name="Picture 4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84784"/>
            <a:ext cx="7776864" cy="496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969C6-E491-416E-9BC4-35464F6EC7A9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公司間</a:t>
            </a:r>
            <a:r>
              <a:rPr lang="zh-TW" altLang="en-US" dirty="0" smtClean="0">
                <a:effectLst/>
                <a:latin typeface="微軟正黑體" pitchFamily="34" charset="-120"/>
                <a:ea typeface="微軟正黑體" pitchFamily="34" charset="-120"/>
              </a:rPr>
              <a:t>交易：設定</a:t>
            </a:r>
            <a:endParaRPr lang="zh-TW" altLang="en-US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1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1" y="1556792"/>
            <a:ext cx="8353623" cy="4824958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(INV)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Organizations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Intercompany Transaction Flows</a:t>
            </a:r>
          </a:p>
          <a:p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127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492896"/>
            <a:ext cx="5977036" cy="385257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5039544" y="3717032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MTL_TRANSACTION_FLOW_HEADERS</a:t>
            </a:r>
            <a:endParaRPr lang="zh-TW" altLang="en-US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83968" y="5373216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MTL_TRANSACTION_FLOW_LINES</a:t>
            </a:r>
            <a:endParaRPr lang="zh-TW" altLang="en-US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611560" y="4221088"/>
            <a:ext cx="7992888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751" name="Picture 67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033761"/>
            <a:ext cx="7794625" cy="37719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  <p:sp>
        <p:nvSpPr>
          <p:cNvPr id="387743" name="Rectangle 671"/>
          <p:cNvSpPr>
            <a:spLocks noGrp="1" noChangeArrowheads="1"/>
          </p:cNvSpPr>
          <p:nvPr>
            <p:ph type="title"/>
          </p:nvPr>
        </p:nvSpPr>
        <p:spPr>
          <a:xfrm>
            <a:off x="285720" y="619764"/>
            <a:ext cx="4714908" cy="523220"/>
          </a:xfrm>
          <a:noFill/>
          <a:ln/>
        </p:spPr>
        <p:txBody>
          <a:bodyPr wrap="square" anchor="t">
            <a:spAutoFit/>
          </a:bodyPr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Customer Parties</a:t>
            </a:r>
            <a:endParaRPr lang="en-US" altLang="zh-TW" sz="2800" dirty="0">
              <a:effectLst/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387744" name="Text Box 672"/>
          <p:cNvSpPr txBox="1">
            <a:spLocks noChangeArrowheads="1"/>
          </p:cNvSpPr>
          <p:nvPr/>
        </p:nvSpPr>
        <p:spPr bwMode="auto">
          <a:xfrm>
            <a:off x="500034" y="1428736"/>
            <a:ext cx="6934200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20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Path: (AR) </a:t>
            </a:r>
            <a:r>
              <a:rPr lang="en-US" altLang="zh-TW" sz="20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Customers  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Standard </a:t>
            </a:r>
            <a:endParaRPr lang="zh-TW" altLang="en-US" sz="20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87747" name="Line 675"/>
          <p:cNvSpPr>
            <a:spLocks noChangeShapeType="1"/>
          </p:cNvSpPr>
          <p:nvPr/>
        </p:nvSpPr>
        <p:spPr bwMode="auto">
          <a:xfrm>
            <a:off x="395288" y="4365328"/>
            <a:ext cx="83486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387748" name="Line 676"/>
          <p:cNvSpPr>
            <a:spLocks noChangeShapeType="1"/>
          </p:cNvSpPr>
          <p:nvPr/>
        </p:nvSpPr>
        <p:spPr bwMode="auto">
          <a:xfrm flipV="1">
            <a:off x="539750" y="1988840"/>
            <a:ext cx="0" cy="23764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387749" name="Text Box 677"/>
          <p:cNvSpPr txBox="1">
            <a:spLocks noChangeArrowheads="1"/>
          </p:cNvSpPr>
          <p:nvPr/>
        </p:nvSpPr>
        <p:spPr bwMode="auto">
          <a:xfrm>
            <a:off x="5652120" y="5795972"/>
            <a:ext cx="2808833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18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HZ_CUST_ACCOUNTS</a:t>
            </a:r>
            <a:endParaRPr lang="en-US" altLang="zh-TW" sz="1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87750" name="Line 678"/>
          <p:cNvSpPr>
            <a:spLocks noChangeShapeType="1"/>
          </p:cNvSpPr>
          <p:nvPr/>
        </p:nvSpPr>
        <p:spPr bwMode="auto">
          <a:xfrm>
            <a:off x="8532440" y="4359002"/>
            <a:ext cx="11112" cy="1590675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588224" y="393345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HZ_PARTIES</a:t>
            </a:r>
            <a:endParaRPr lang="zh-TW" alt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4D707-43AE-4B34-A695-E79B97F4EAD8}" type="slidenum">
              <a:rPr lang="en-US" altLang="zh-TW"/>
              <a:pPr/>
              <a:t>70</a:t>
            </a:fld>
            <a:endParaRPr lang="en-US" altLang="zh-TW"/>
          </a:p>
        </p:txBody>
      </p:sp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  <a:latin typeface="微軟正黑體" pitchFamily="34" charset="-120"/>
                <a:ea typeface="微軟正黑體" pitchFamily="34" charset="-120"/>
              </a:rPr>
              <a:t>公司間交易：設定</a:t>
            </a:r>
            <a:endParaRPr lang="en-US" altLang="zh-TW" dirty="0">
              <a:effectLst/>
            </a:endParaRPr>
          </a:p>
        </p:txBody>
      </p:sp>
      <p:pic>
        <p:nvPicPr>
          <p:cNvPr id="71373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31640" y="2636912"/>
            <a:ext cx="6120680" cy="3519054"/>
          </a:xfrm>
          <a:solidFill>
            <a:schemeClr val="accent2"/>
          </a:solidFill>
          <a:ln>
            <a:solidFill>
              <a:schemeClr val="accent2"/>
            </a:solidFill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9551" y="1556792"/>
            <a:ext cx="8353623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5738" indent="-185738" algn="l" rtl="0" fontAlgn="base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4"/>
              </a:buBlip>
              <a:defRPr kumimoji="1" sz="24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542925" indent="-177800" algn="l" rtl="0" fontAlgn="base">
              <a:spcBef>
                <a:spcPct val="20000"/>
              </a:spcBef>
              <a:spcAft>
                <a:spcPct val="0"/>
              </a:spcAft>
              <a:buSzPct val="40000"/>
              <a:buBlip>
                <a:blip r:embed="rId5"/>
              </a:buBlip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901700" indent="-1793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新細明體" pitchFamily="18" charset="-120"/>
              <a:buChar char="━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260475" indent="-1793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Arial" charset="0"/>
              <a:buBlip>
                <a:blip r:embed="rId6"/>
              </a:buBlip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1619250" indent="-1793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2076450" indent="-1793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533650" indent="-1793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990850" indent="-1793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448050" indent="-1793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 smtClean="0">
                <a:latin typeface="微軟正黑體" pitchFamily="34" charset="-120"/>
                <a:ea typeface="微軟正黑體" pitchFamily="34" charset="-120"/>
              </a:rPr>
              <a:t>Path: (INV) Setup </a:t>
            </a:r>
            <a:r>
              <a:rPr lang="en-US" altLang="en-US" kern="0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kern="0" dirty="0" smtClean="0">
                <a:latin typeface="微軟正黑體" pitchFamily="34" charset="-120"/>
                <a:ea typeface="微軟正黑體" pitchFamily="34" charset="-120"/>
              </a:rPr>
              <a:t>Organizations </a:t>
            </a:r>
            <a:r>
              <a:rPr lang="en-US" altLang="en-US" kern="0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kern="0" dirty="0" smtClean="0">
                <a:latin typeface="微軟正黑體" pitchFamily="34" charset="-120"/>
                <a:ea typeface="微軟正黑體" pitchFamily="34" charset="-120"/>
              </a:rPr>
              <a:t>Intercompany Transaction Flows, (B)Intercompany Relations</a:t>
            </a:r>
          </a:p>
          <a:p>
            <a:endParaRPr lang="en-US" altLang="zh-TW" kern="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  <a:t>Chapter 5.</a:t>
            </a:r>
            <a:b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4000" dirty="0" smtClean="0">
                <a:effectLst/>
                <a:latin typeface="微軟正黑體" pitchFamily="34" charset="-120"/>
                <a:ea typeface="微軟正黑體" pitchFamily="34" charset="-120"/>
              </a:rPr>
              <a:t>三角</a:t>
            </a:r>
            <a:r>
              <a:rPr lang="zh-TW" altLang="en-US" sz="4000" dirty="0">
                <a:effectLst/>
                <a:latin typeface="微軟正黑體" pitchFamily="34" charset="-120"/>
                <a:ea typeface="微軟正黑體" pitchFamily="34" charset="-120"/>
              </a:rPr>
              <a:t>貿易作業</a:t>
            </a:r>
            <a:br>
              <a:rPr lang="zh-TW" altLang="en-US" sz="40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  <a:t>Drop Ship Sales Order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6D4F5-78AC-4CCA-A7A6-4F02F14399EA}" type="slidenum">
              <a:rPr lang="en-US" altLang="zh-TW"/>
              <a:pPr/>
              <a:t>72</a:t>
            </a:fld>
            <a:endParaRPr lang="en-US" altLang="zh-TW"/>
          </a:p>
        </p:txBody>
      </p:sp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04664"/>
            <a:ext cx="4681538" cy="936104"/>
          </a:xfrm>
        </p:spPr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三角貿易作業課程簡介    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772816"/>
            <a:ext cx="8209607" cy="4248894"/>
          </a:xfrm>
        </p:spPr>
        <p:txBody>
          <a:bodyPr/>
          <a:lstStyle/>
          <a:p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「三角貿易作業」的課程內容涵蓋：</a:t>
            </a:r>
          </a:p>
          <a:p>
            <a:pPr lvl="1"/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瞭解三角貿易的作業流程</a:t>
            </a:r>
          </a:p>
          <a:p>
            <a:pPr lvl="1"/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瞭解三角貿易在訂單畫面上之特殊欄位及與採購模組間的關係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A195F-B5FC-47F2-82B1-F52682FBBC24}" type="slidenum">
              <a:rPr lang="en-US" altLang="zh-TW"/>
              <a:pPr/>
              <a:t>73</a:t>
            </a:fld>
            <a:endParaRPr lang="en-US" altLang="zh-TW"/>
          </a:p>
        </p:txBody>
      </p:sp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三角貿易作業</a:t>
            </a:r>
          </a:p>
        </p:txBody>
      </p:sp>
      <p:grpSp>
        <p:nvGrpSpPr>
          <p:cNvPr id="721923" name="Group 3"/>
          <p:cNvGrpSpPr>
            <a:grpSpLocks/>
          </p:cNvGrpSpPr>
          <p:nvPr/>
        </p:nvGrpSpPr>
        <p:grpSpPr bwMode="auto">
          <a:xfrm>
            <a:off x="7134225" y="1870075"/>
            <a:ext cx="458788" cy="1443038"/>
            <a:chOff x="747" y="796"/>
            <a:chExt cx="289" cy="909"/>
          </a:xfrm>
        </p:grpSpPr>
        <p:sp>
          <p:nvSpPr>
            <p:cNvPr id="721924" name="Freeform 4"/>
            <p:cNvSpPr>
              <a:spLocks/>
            </p:cNvSpPr>
            <p:nvPr/>
          </p:nvSpPr>
          <p:spPr bwMode="auto">
            <a:xfrm>
              <a:off x="870" y="1372"/>
              <a:ext cx="28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0" y="16"/>
                </a:cxn>
                <a:cxn ang="0">
                  <a:pos x="1" y="12"/>
                </a:cxn>
                <a:cxn ang="0">
                  <a:pos x="1" y="9"/>
                </a:cxn>
                <a:cxn ang="0">
                  <a:pos x="2" y="5"/>
                </a:cxn>
                <a:cxn ang="0">
                  <a:pos x="3" y="1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9" y="1"/>
                </a:cxn>
                <a:cxn ang="0">
                  <a:pos x="11" y="1"/>
                </a:cxn>
                <a:cxn ang="0">
                  <a:pos x="14" y="1"/>
                </a:cxn>
                <a:cxn ang="0">
                  <a:pos x="15" y="1"/>
                </a:cxn>
                <a:cxn ang="0">
                  <a:pos x="16" y="1"/>
                </a:cxn>
                <a:cxn ang="0">
                  <a:pos x="18" y="1"/>
                </a:cxn>
                <a:cxn ang="0">
                  <a:pos x="19" y="1"/>
                </a:cxn>
                <a:cxn ang="0">
                  <a:pos x="19" y="1"/>
                </a:cxn>
                <a:cxn ang="0">
                  <a:pos x="27" y="20"/>
                </a:cxn>
                <a:cxn ang="0">
                  <a:pos x="0" y="20"/>
                </a:cxn>
              </a:cxnLst>
              <a:rect l="0" t="0" r="r" b="b"/>
              <a:pathLst>
                <a:path w="28" h="21">
                  <a:moveTo>
                    <a:pt x="0" y="20"/>
                  </a:moveTo>
                  <a:lnTo>
                    <a:pt x="0" y="20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1" y="9"/>
                  </a:lnTo>
                  <a:lnTo>
                    <a:pt x="2" y="5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7" y="20"/>
                  </a:ln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25" name="Freeform 5"/>
            <p:cNvSpPr>
              <a:spLocks/>
            </p:cNvSpPr>
            <p:nvPr/>
          </p:nvSpPr>
          <p:spPr bwMode="auto">
            <a:xfrm>
              <a:off x="984" y="1241"/>
              <a:ext cx="22" cy="21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8" y="5"/>
                </a:cxn>
                <a:cxn ang="0">
                  <a:pos x="9" y="8"/>
                </a:cxn>
                <a:cxn ang="0">
                  <a:pos x="12" y="10"/>
                </a:cxn>
                <a:cxn ang="0">
                  <a:pos x="14" y="13"/>
                </a:cxn>
                <a:cxn ang="0">
                  <a:pos x="17" y="15"/>
                </a:cxn>
                <a:cxn ang="0">
                  <a:pos x="19" y="18"/>
                </a:cxn>
                <a:cxn ang="0">
                  <a:pos x="21" y="20"/>
                </a:cxn>
                <a:cxn ang="0">
                  <a:pos x="0" y="18"/>
                </a:cxn>
                <a:cxn ang="0">
                  <a:pos x="0" y="5"/>
                </a:cxn>
                <a:cxn ang="0">
                  <a:pos x="3" y="0"/>
                </a:cxn>
              </a:cxnLst>
              <a:rect l="0" t="0" r="r" b="b"/>
              <a:pathLst>
                <a:path w="22" h="21">
                  <a:moveTo>
                    <a:pt x="3" y="0"/>
                  </a:moveTo>
                  <a:lnTo>
                    <a:pt x="6" y="1"/>
                  </a:lnTo>
                  <a:lnTo>
                    <a:pt x="8" y="5"/>
                  </a:lnTo>
                  <a:lnTo>
                    <a:pt x="9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7" y="15"/>
                  </a:lnTo>
                  <a:lnTo>
                    <a:pt x="19" y="18"/>
                  </a:lnTo>
                  <a:lnTo>
                    <a:pt x="21" y="20"/>
                  </a:lnTo>
                  <a:lnTo>
                    <a:pt x="0" y="18"/>
                  </a:lnTo>
                  <a:lnTo>
                    <a:pt x="0" y="5"/>
                  </a:lnTo>
                  <a:lnTo>
                    <a:pt x="3" y="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26" name="Freeform 6"/>
            <p:cNvSpPr>
              <a:spLocks/>
            </p:cNvSpPr>
            <p:nvPr/>
          </p:nvSpPr>
          <p:spPr bwMode="auto">
            <a:xfrm>
              <a:off x="1004" y="1251"/>
              <a:ext cx="22" cy="2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8" y="4"/>
                </a:cxn>
                <a:cxn ang="0">
                  <a:pos x="11" y="7"/>
                </a:cxn>
                <a:cxn ang="0">
                  <a:pos x="12" y="9"/>
                </a:cxn>
                <a:cxn ang="0">
                  <a:pos x="14" y="12"/>
                </a:cxn>
                <a:cxn ang="0">
                  <a:pos x="17" y="15"/>
                </a:cxn>
                <a:cxn ang="0">
                  <a:pos x="19" y="17"/>
                </a:cxn>
                <a:cxn ang="0">
                  <a:pos x="21" y="19"/>
                </a:cxn>
                <a:cxn ang="0">
                  <a:pos x="0" y="17"/>
                </a:cxn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22" h="20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11" y="7"/>
                  </a:lnTo>
                  <a:lnTo>
                    <a:pt x="12" y="9"/>
                  </a:lnTo>
                  <a:lnTo>
                    <a:pt x="14" y="12"/>
                  </a:lnTo>
                  <a:lnTo>
                    <a:pt x="17" y="15"/>
                  </a:lnTo>
                  <a:lnTo>
                    <a:pt x="19" y="17"/>
                  </a:lnTo>
                  <a:lnTo>
                    <a:pt x="21" y="19"/>
                  </a:lnTo>
                  <a:lnTo>
                    <a:pt x="0" y="17"/>
                  </a:lnTo>
                  <a:lnTo>
                    <a:pt x="0" y="4"/>
                  </a:lnTo>
                  <a:lnTo>
                    <a:pt x="3" y="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27" name="Freeform 7"/>
            <p:cNvSpPr>
              <a:spLocks/>
            </p:cNvSpPr>
            <p:nvPr/>
          </p:nvSpPr>
          <p:spPr bwMode="auto">
            <a:xfrm>
              <a:off x="763" y="809"/>
              <a:ext cx="273" cy="896"/>
            </a:xfrm>
            <a:custGeom>
              <a:avLst/>
              <a:gdLst/>
              <a:ahLst/>
              <a:cxnLst>
                <a:cxn ang="0">
                  <a:pos x="272" y="751"/>
                </a:cxn>
                <a:cxn ang="0">
                  <a:pos x="252" y="519"/>
                </a:cxn>
                <a:cxn ang="0">
                  <a:pos x="258" y="511"/>
                </a:cxn>
                <a:cxn ang="0">
                  <a:pos x="263" y="502"/>
                </a:cxn>
                <a:cxn ang="0">
                  <a:pos x="259" y="475"/>
                </a:cxn>
                <a:cxn ang="0">
                  <a:pos x="260" y="371"/>
                </a:cxn>
                <a:cxn ang="0">
                  <a:pos x="257" y="295"/>
                </a:cxn>
                <a:cxn ang="0">
                  <a:pos x="244" y="207"/>
                </a:cxn>
                <a:cxn ang="0">
                  <a:pos x="216" y="172"/>
                </a:cxn>
                <a:cxn ang="0">
                  <a:pos x="176" y="143"/>
                </a:cxn>
                <a:cxn ang="0">
                  <a:pos x="157" y="131"/>
                </a:cxn>
                <a:cxn ang="0">
                  <a:pos x="171" y="80"/>
                </a:cxn>
                <a:cxn ang="0">
                  <a:pos x="175" y="61"/>
                </a:cxn>
                <a:cxn ang="0">
                  <a:pos x="171" y="34"/>
                </a:cxn>
                <a:cxn ang="0">
                  <a:pos x="159" y="14"/>
                </a:cxn>
                <a:cxn ang="0">
                  <a:pos x="150" y="2"/>
                </a:cxn>
                <a:cxn ang="0">
                  <a:pos x="123" y="0"/>
                </a:cxn>
                <a:cxn ang="0">
                  <a:pos x="95" y="2"/>
                </a:cxn>
                <a:cxn ang="0">
                  <a:pos x="89" y="9"/>
                </a:cxn>
                <a:cxn ang="0">
                  <a:pos x="74" y="25"/>
                </a:cxn>
                <a:cxn ang="0">
                  <a:pos x="70" y="51"/>
                </a:cxn>
                <a:cxn ang="0">
                  <a:pos x="75" y="73"/>
                </a:cxn>
                <a:cxn ang="0">
                  <a:pos x="96" y="131"/>
                </a:cxn>
                <a:cxn ang="0">
                  <a:pos x="71" y="146"/>
                </a:cxn>
                <a:cxn ang="0">
                  <a:pos x="32" y="173"/>
                </a:cxn>
                <a:cxn ang="0">
                  <a:pos x="19" y="195"/>
                </a:cxn>
                <a:cxn ang="0">
                  <a:pos x="12" y="263"/>
                </a:cxn>
                <a:cxn ang="0">
                  <a:pos x="3" y="335"/>
                </a:cxn>
                <a:cxn ang="0">
                  <a:pos x="1" y="373"/>
                </a:cxn>
                <a:cxn ang="0">
                  <a:pos x="0" y="443"/>
                </a:cxn>
                <a:cxn ang="0">
                  <a:pos x="3" y="502"/>
                </a:cxn>
                <a:cxn ang="0">
                  <a:pos x="16" y="514"/>
                </a:cxn>
                <a:cxn ang="0">
                  <a:pos x="29" y="516"/>
                </a:cxn>
                <a:cxn ang="0">
                  <a:pos x="18" y="492"/>
                </a:cxn>
                <a:cxn ang="0">
                  <a:pos x="79" y="833"/>
                </a:cxn>
                <a:cxn ang="0">
                  <a:pos x="89" y="891"/>
                </a:cxn>
                <a:cxn ang="0">
                  <a:pos x="133" y="867"/>
                </a:cxn>
                <a:cxn ang="0">
                  <a:pos x="159" y="883"/>
                </a:cxn>
                <a:cxn ang="0">
                  <a:pos x="184" y="893"/>
                </a:cxn>
                <a:cxn ang="0">
                  <a:pos x="201" y="893"/>
                </a:cxn>
                <a:cxn ang="0">
                  <a:pos x="215" y="890"/>
                </a:cxn>
                <a:cxn ang="0">
                  <a:pos x="208" y="856"/>
                </a:cxn>
                <a:cxn ang="0">
                  <a:pos x="220" y="490"/>
                </a:cxn>
                <a:cxn ang="0">
                  <a:pos x="229" y="510"/>
                </a:cxn>
                <a:cxn ang="0">
                  <a:pos x="231" y="511"/>
                </a:cxn>
                <a:cxn ang="0">
                  <a:pos x="233" y="514"/>
                </a:cxn>
                <a:cxn ang="0">
                  <a:pos x="237" y="536"/>
                </a:cxn>
              </a:cxnLst>
              <a:rect l="0" t="0" r="r" b="b"/>
              <a:pathLst>
                <a:path w="273" h="896">
                  <a:moveTo>
                    <a:pt x="217" y="536"/>
                  </a:moveTo>
                  <a:lnTo>
                    <a:pt x="217" y="751"/>
                  </a:lnTo>
                  <a:lnTo>
                    <a:pt x="272" y="751"/>
                  </a:lnTo>
                  <a:lnTo>
                    <a:pt x="272" y="536"/>
                  </a:lnTo>
                  <a:lnTo>
                    <a:pt x="252" y="536"/>
                  </a:lnTo>
                  <a:lnTo>
                    <a:pt x="252" y="519"/>
                  </a:lnTo>
                  <a:lnTo>
                    <a:pt x="254" y="517"/>
                  </a:lnTo>
                  <a:lnTo>
                    <a:pt x="257" y="514"/>
                  </a:lnTo>
                  <a:lnTo>
                    <a:pt x="258" y="511"/>
                  </a:lnTo>
                  <a:lnTo>
                    <a:pt x="260" y="507"/>
                  </a:lnTo>
                  <a:lnTo>
                    <a:pt x="262" y="505"/>
                  </a:lnTo>
                  <a:lnTo>
                    <a:pt x="263" y="502"/>
                  </a:lnTo>
                  <a:lnTo>
                    <a:pt x="264" y="500"/>
                  </a:lnTo>
                  <a:lnTo>
                    <a:pt x="264" y="500"/>
                  </a:lnTo>
                  <a:lnTo>
                    <a:pt x="259" y="475"/>
                  </a:lnTo>
                  <a:lnTo>
                    <a:pt x="259" y="474"/>
                  </a:lnTo>
                  <a:lnTo>
                    <a:pt x="260" y="377"/>
                  </a:lnTo>
                  <a:lnTo>
                    <a:pt x="260" y="371"/>
                  </a:lnTo>
                  <a:lnTo>
                    <a:pt x="260" y="352"/>
                  </a:lnTo>
                  <a:lnTo>
                    <a:pt x="259" y="326"/>
                  </a:lnTo>
                  <a:lnTo>
                    <a:pt x="257" y="295"/>
                  </a:lnTo>
                  <a:lnTo>
                    <a:pt x="253" y="262"/>
                  </a:lnTo>
                  <a:lnTo>
                    <a:pt x="249" y="232"/>
                  </a:lnTo>
                  <a:lnTo>
                    <a:pt x="244" y="207"/>
                  </a:lnTo>
                  <a:lnTo>
                    <a:pt x="237" y="191"/>
                  </a:lnTo>
                  <a:lnTo>
                    <a:pt x="228" y="181"/>
                  </a:lnTo>
                  <a:lnTo>
                    <a:pt x="216" y="172"/>
                  </a:lnTo>
                  <a:lnTo>
                    <a:pt x="202" y="160"/>
                  </a:lnTo>
                  <a:lnTo>
                    <a:pt x="189" y="152"/>
                  </a:lnTo>
                  <a:lnTo>
                    <a:pt x="176" y="143"/>
                  </a:lnTo>
                  <a:lnTo>
                    <a:pt x="166" y="137"/>
                  </a:lnTo>
                  <a:lnTo>
                    <a:pt x="159" y="132"/>
                  </a:lnTo>
                  <a:lnTo>
                    <a:pt x="157" y="131"/>
                  </a:lnTo>
                  <a:lnTo>
                    <a:pt x="159" y="107"/>
                  </a:lnTo>
                  <a:lnTo>
                    <a:pt x="171" y="81"/>
                  </a:lnTo>
                  <a:lnTo>
                    <a:pt x="171" y="80"/>
                  </a:lnTo>
                  <a:lnTo>
                    <a:pt x="173" y="75"/>
                  </a:lnTo>
                  <a:lnTo>
                    <a:pt x="174" y="69"/>
                  </a:lnTo>
                  <a:lnTo>
                    <a:pt x="175" y="61"/>
                  </a:lnTo>
                  <a:lnTo>
                    <a:pt x="175" y="53"/>
                  </a:lnTo>
                  <a:lnTo>
                    <a:pt x="174" y="43"/>
                  </a:lnTo>
                  <a:lnTo>
                    <a:pt x="171" y="34"/>
                  </a:lnTo>
                  <a:lnTo>
                    <a:pt x="166" y="27"/>
                  </a:lnTo>
                  <a:lnTo>
                    <a:pt x="161" y="21"/>
                  </a:lnTo>
                  <a:lnTo>
                    <a:pt x="159" y="14"/>
                  </a:lnTo>
                  <a:lnTo>
                    <a:pt x="157" y="9"/>
                  </a:lnTo>
                  <a:lnTo>
                    <a:pt x="154" y="6"/>
                  </a:lnTo>
                  <a:lnTo>
                    <a:pt x="150" y="2"/>
                  </a:lnTo>
                  <a:lnTo>
                    <a:pt x="144" y="1"/>
                  </a:lnTo>
                  <a:lnTo>
                    <a:pt x="136" y="0"/>
                  </a:lnTo>
                  <a:lnTo>
                    <a:pt x="123" y="0"/>
                  </a:lnTo>
                  <a:lnTo>
                    <a:pt x="110" y="0"/>
                  </a:lnTo>
                  <a:lnTo>
                    <a:pt x="101" y="1"/>
                  </a:lnTo>
                  <a:lnTo>
                    <a:pt x="95" y="2"/>
                  </a:lnTo>
                  <a:lnTo>
                    <a:pt x="92" y="3"/>
                  </a:lnTo>
                  <a:lnTo>
                    <a:pt x="90" y="6"/>
                  </a:lnTo>
                  <a:lnTo>
                    <a:pt x="89" y="9"/>
                  </a:lnTo>
                  <a:lnTo>
                    <a:pt x="85" y="14"/>
                  </a:lnTo>
                  <a:lnTo>
                    <a:pt x="79" y="19"/>
                  </a:lnTo>
                  <a:lnTo>
                    <a:pt x="74" y="25"/>
                  </a:lnTo>
                  <a:lnTo>
                    <a:pt x="71" y="33"/>
                  </a:lnTo>
                  <a:lnTo>
                    <a:pt x="70" y="43"/>
                  </a:lnTo>
                  <a:lnTo>
                    <a:pt x="70" y="51"/>
                  </a:lnTo>
                  <a:lnTo>
                    <a:pt x="72" y="60"/>
                  </a:lnTo>
                  <a:lnTo>
                    <a:pt x="74" y="68"/>
                  </a:lnTo>
                  <a:lnTo>
                    <a:pt x="75" y="73"/>
                  </a:lnTo>
                  <a:lnTo>
                    <a:pt x="75" y="75"/>
                  </a:lnTo>
                  <a:lnTo>
                    <a:pt x="93" y="116"/>
                  </a:lnTo>
                  <a:lnTo>
                    <a:pt x="96" y="131"/>
                  </a:lnTo>
                  <a:lnTo>
                    <a:pt x="92" y="132"/>
                  </a:lnTo>
                  <a:lnTo>
                    <a:pt x="84" y="138"/>
                  </a:lnTo>
                  <a:lnTo>
                    <a:pt x="71" y="146"/>
                  </a:lnTo>
                  <a:lnTo>
                    <a:pt x="58" y="154"/>
                  </a:lnTo>
                  <a:lnTo>
                    <a:pt x="44" y="164"/>
                  </a:lnTo>
                  <a:lnTo>
                    <a:pt x="32" y="173"/>
                  </a:lnTo>
                  <a:lnTo>
                    <a:pt x="23" y="180"/>
                  </a:lnTo>
                  <a:lnTo>
                    <a:pt x="21" y="186"/>
                  </a:lnTo>
                  <a:lnTo>
                    <a:pt x="19" y="195"/>
                  </a:lnTo>
                  <a:lnTo>
                    <a:pt x="17" y="212"/>
                  </a:lnTo>
                  <a:lnTo>
                    <a:pt x="14" y="236"/>
                  </a:lnTo>
                  <a:lnTo>
                    <a:pt x="12" y="263"/>
                  </a:lnTo>
                  <a:lnTo>
                    <a:pt x="8" y="290"/>
                  </a:lnTo>
                  <a:lnTo>
                    <a:pt x="6" y="315"/>
                  </a:lnTo>
                  <a:lnTo>
                    <a:pt x="3" y="335"/>
                  </a:lnTo>
                  <a:lnTo>
                    <a:pt x="3" y="347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1" y="394"/>
                  </a:lnTo>
                  <a:lnTo>
                    <a:pt x="0" y="418"/>
                  </a:lnTo>
                  <a:lnTo>
                    <a:pt x="0" y="443"/>
                  </a:lnTo>
                  <a:lnTo>
                    <a:pt x="0" y="466"/>
                  </a:lnTo>
                  <a:lnTo>
                    <a:pt x="1" y="487"/>
                  </a:lnTo>
                  <a:lnTo>
                    <a:pt x="3" y="502"/>
                  </a:lnTo>
                  <a:lnTo>
                    <a:pt x="7" y="508"/>
                  </a:lnTo>
                  <a:lnTo>
                    <a:pt x="11" y="512"/>
                  </a:lnTo>
                  <a:lnTo>
                    <a:pt x="16" y="514"/>
                  </a:lnTo>
                  <a:lnTo>
                    <a:pt x="21" y="514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2" y="514"/>
                  </a:lnTo>
                  <a:lnTo>
                    <a:pt x="33" y="514"/>
                  </a:lnTo>
                  <a:lnTo>
                    <a:pt x="18" y="492"/>
                  </a:lnTo>
                  <a:lnTo>
                    <a:pt x="43" y="328"/>
                  </a:lnTo>
                  <a:lnTo>
                    <a:pt x="42" y="505"/>
                  </a:lnTo>
                  <a:lnTo>
                    <a:pt x="79" y="833"/>
                  </a:lnTo>
                  <a:lnTo>
                    <a:pt x="49" y="870"/>
                  </a:lnTo>
                  <a:lnTo>
                    <a:pt x="43" y="893"/>
                  </a:lnTo>
                  <a:lnTo>
                    <a:pt x="89" y="891"/>
                  </a:lnTo>
                  <a:lnTo>
                    <a:pt x="126" y="864"/>
                  </a:lnTo>
                  <a:lnTo>
                    <a:pt x="128" y="865"/>
                  </a:lnTo>
                  <a:lnTo>
                    <a:pt x="133" y="867"/>
                  </a:lnTo>
                  <a:lnTo>
                    <a:pt x="140" y="872"/>
                  </a:lnTo>
                  <a:lnTo>
                    <a:pt x="150" y="877"/>
                  </a:lnTo>
                  <a:lnTo>
                    <a:pt x="159" y="883"/>
                  </a:lnTo>
                  <a:lnTo>
                    <a:pt x="169" y="887"/>
                  </a:lnTo>
                  <a:lnTo>
                    <a:pt x="178" y="892"/>
                  </a:lnTo>
                  <a:lnTo>
                    <a:pt x="184" y="893"/>
                  </a:lnTo>
                  <a:lnTo>
                    <a:pt x="189" y="895"/>
                  </a:lnTo>
                  <a:lnTo>
                    <a:pt x="195" y="895"/>
                  </a:lnTo>
                  <a:lnTo>
                    <a:pt x="201" y="893"/>
                  </a:lnTo>
                  <a:lnTo>
                    <a:pt x="206" y="892"/>
                  </a:lnTo>
                  <a:lnTo>
                    <a:pt x="211" y="891"/>
                  </a:lnTo>
                  <a:lnTo>
                    <a:pt x="215" y="890"/>
                  </a:lnTo>
                  <a:lnTo>
                    <a:pt x="218" y="890"/>
                  </a:lnTo>
                  <a:lnTo>
                    <a:pt x="218" y="888"/>
                  </a:lnTo>
                  <a:lnTo>
                    <a:pt x="208" y="856"/>
                  </a:lnTo>
                  <a:lnTo>
                    <a:pt x="176" y="835"/>
                  </a:lnTo>
                  <a:lnTo>
                    <a:pt x="207" y="526"/>
                  </a:lnTo>
                  <a:lnTo>
                    <a:pt x="220" y="490"/>
                  </a:lnTo>
                  <a:lnTo>
                    <a:pt x="204" y="313"/>
                  </a:lnTo>
                  <a:lnTo>
                    <a:pt x="239" y="495"/>
                  </a:lnTo>
                  <a:lnTo>
                    <a:pt x="229" y="510"/>
                  </a:lnTo>
                  <a:lnTo>
                    <a:pt x="229" y="510"/>
                  </a:lnTo>
                  <a:lnTo>
                    <a:pt x="229" y="511"/>
                  </a:lnTo>
                  <a:lnTo>
                    <a:pt x="231" y="511"/>
                  </a:lnTo>
                  <a:lnTo>
                    <a:pt x="231" y="512"/>
                  </a:lnTo>
                  <a:lnTo>
                    <a:pt x="232" y="513"/>
                  </a:lnTo>
                  <a:lnTo>
                    <a:pt x="233" y="514"/>
                  </a:lnTo>
                  <a:lnTo>
                    <a:pt x="234" y="516"/>
                  </a:lnTo>
                  <a:lnTo>
                    <a:pt x="237" y="517"/>
                  </a:lnTo>
                  <a:lnTo>
                    <a:pt x="237" y="536"/>
                  </a:lnTo>
                  <a:lnTo>
                    <a:pt x="217" y="53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28" name="Freeform 8"/>
            <p:cNvSpPr>
              <a:spLocks/>
            </p:cNvSpPr>
            <p:nvPr/>
          </p:nvSpPr>
          <p:spPr bwMode="auto">
            <a:xfrm>
              <a:off x="747" y="796"/>
              <a:ext cx="275" cy="898"/>
            </a:xfrm>
            <a:custGeom>
              <a:avLst/>
              <a:gdLst/>
              <a:ahLst/>
              <a:cxnLst>
                <a:cxn ang="0">
                  <a:pos x="274" y="753"/>
                </a:cxn>
                <a:cxn ang="0">
                  <a:pos x="254" y="521"/>
                </a:cxn>
                <a:cxn ang="0">
                  <a:pos x="260" y="512"/>
                </a:cxn>
                <a:cxn ang="0">
                  <a:pos x="265" y="504"/>
                </a:cxn>
                <a:cxn ang="0">
                  <a:pos x="261" y="476"/>
                </a:cxn>
                <a:cxn ang="0">
                  <a:pos x="262" y="372"/>
                </a:cxn>
                <a:cxn ang="0">
                  <a:pos x="259" y="296"/>
                </a:cxn>
                <a:cxn ang="0">
                  <a:pos x="246" y="209"/>
                </a:cxn>
                <a:cxn ang="0">
                  <a:pos x="218" y="172"/>
                </a:cxn>
                <a:cxn ang="0">
                  <a:pos x="178" y="144"/>
                </a:cxn>
                <a:cxn ang="0">
                  <a:pos x="157" y="132"/>
                </a:cxn>
                <a:cxn ang="0">
                  <a:pos x="173" y="80"/>
                </a:cxn>
                <a:cxn ang="0">
                  <a:pos x="176" y="63"/>
                </a:cxn>
                <a:cxn ang="0">
                  <a:pos x="172" y="35"/>
                </a:cxn>
                <a:cxn ang="0">
                  <a:pos x="159" y="16"/>
                </a:cxn>
                <a:cxn ang="0">
                  <a:pos x="152" y="3"/>
                </a:cxn>
                <a:cxn ang="0">
                  <a:pos x="125" y="0"/>
                </a:cxn>
                <a:cxn ang="0">
                  <a:pos x="96" y="2"/>
                </a:cxn>
                <a:cxn ang="0">
                  <a:pos x="89" y="11"/>
                </a:cxn>
                <a:cxn ang="0">
                  <a:pos x="74" y="27"/>
                </a:cxn>
                <a:cxn ang="0">
                  <a:pos x="71" y="53"/>
                </a:cxn>
                <a:cxn ang="0">
                  <a:pos x="76" y="74"/>
                </a:cxn>
                <a:cxn ang="0">
                  <a:pos x="97" y="132"/>
                </a:cxn>
                <a:cxn ang="0">
                  <a:pos x="73" y="147"/>
                </a:cxn>
                <a:cxn ang="0">
                  <a:pos x="33" y="174"/>
                </a:cxn>
                <a:cxn ang="0">
                  <a:pos x="21" y="196"/>
                </a:cxn>
                <a:cxn ang="0">
                  <a:pos x="12" y="265"/>
                </a:cxn>
                <a:cxn ang="0">
                  <a:pos x="4" y="336"/>
                </a:cxn>
                <a:cxn ang="0">
                  <a:pos x="2" y="375"/>
                </a:cxn>
                <a:cxn ang="0">
                  <a:pos x="0" y="444"/>
                </a:cxn>
                <a:cxn ang="0">
                  <a:pos x="4" y="504"/>
                </a:cxn>
                <a:cxn ang="0">
                  <a:pos x="16" y="515"/>
                </a:cxn>
                <a:cxn ang="0">
                  <a:pos x="30" y="516"/>
                </a:cxn>
                <a:cxn ang="0">
                  <a:pos x="19" y="494"/>
                </a:cxn>
                <a:cxn ang="0">
                  <a:pos x="79" y="835"/>
                </a:cxn>
                <a:cxn ang="0">
                  <a:pos x="90" y="893"/>
                </a:cxn>
                <a:cxn ang="0">
                  <a:pos x="135" y="869"/>
                </a:cxn>
                <a:cxn ang="0">
                  <a:pos x="161" y="884"/>
                </a:cxn>
                <a:cxn ang="0">
                  <a:pos x="185" y="895"/>
                </a:cxn>
                <a:cxn ang="0">
                  <a:pos x="203" y="895"/>
                </a:cxn>
                <a:cxn ang="0">
                  <a:pos x="216" y="892"/>
                </a:cxn>
                <a:cxn ang="0">
                  <a:pos x="210" y="858"/>
                </a:cxn>
                <a:cxn ang="0">
                  <a:pos x="221" y="491"/>
                </a:cxn>
                <a:cxn ang="0">
                  <a:pos x="230" y="511"/>
                </a:cxn>
                <a:cxn ang="0">
                  <a:pos x="231" y="512"/>
                </a:cxn>
                <a:cxn ang="0">
                  <a:pos x="235" y="516"/>
                </a:cxn>
                <a:cxn ang="0">
                  <a:pos x="238" y="537"/>
                </a:cxn>
              </a:cxnLst>
              <a:rect l="0" t="0" r="r" b="b"/>
              <a:pathLst>
                <a:path w="275" h="898">
                  <a:moveTo>
                    <a:pt x="219" y="537"/>
                  </a:moveTo>
                  <a:lnTo>
                    <a:pt x="219" y="753"/>
                  </a:lnTo>
                  <a:lnTo>
                    <a:pt x="274" y="753"/>
                  </a:lnTo>
                  <a:lnTo>
                    <a:pt x="274" y="537"/>
                  </a:lnTo>
                  <a:lnTo>
                    <a:pt x="254" y="537"/>
                  </a:lnTo>
                  <a:lnTo>
                    <a:pt x="254" y="521"/>
                  </a:lnTo>
                  <a:lnTo>
                    <a:pt x="256" y="519"/>
                  </a:lnTo>
                  <a:lnTo>
                    <a:pt x="257" y="515"/>
                  </a:lnTo>
                  <a:lnTo>
                    <a:pt x="260" y="512"/>
                  </a:lnTo>
                  <a:lnTo>
                    <a:pt x="262" y="509"/>
                  </a:lnTo>
                  <a:lnTo>
                    <a:pt x="264" y="506"/>
                  </a:lnTo>
                  <a:lnTo>
                    <a:pt x="265" y="504"/>
                  </a:lnTo>
                  <a:lnTo>
                    <a:pt x="266" y="501"/>
                  </a:lnTo>
                  <a:lnTo>
                    <a:pt x="266" y="501"/>
                  </a:lnTo>
                  <a:lnTo>
                    <a:pt x="261" y="476"/>
                  </a:lnTo>
                  <a:lnTo>
                    <a:pt x="261" y="475"/>
                  </a:lnTo>
                  <a:lnTo>
                    <a:pt x="262" y="379"/>
                  </a:lnTo>
                  <a:lnTo>
                    <a:pt x="262" y="372"/>
                  </a:lnTo>
                  <a:lnTo>
                    <a:pt x="261" y="354"/>
                  </a:lnTo>
                  <a:lnTo>
                    <a:pt x="260" y="327"/>
                  </a:lnTo>
                  <a:lnTo>
                    <a:pt x="259" y="296"/>
                  </a:lnTo>
                  <a:lnTo>
                    <a:pt x="255" y="263"/>
                  </a:lnTo>
                  <a:lnTo>
                    <a:pt x="251" y="234"/>
                  </a:lnTo>
                  <a:lnTo>
                    <a:pt x="246" y="209"/>
                  </a:lnTo>
                  <a:lnTo>
                    <a:pt x="239" y="193"/>
                  </a:lnTo>
                  <a:lnTo>
                    <a:pt x="230" y="183"/>
                  </a:lnTo>
                  <a:lnTo>
                    <a:pt x="218" y="172"/>
                  </a:lnTo>
                  <a:lnTo>
                    <a:pt x="204" y="162"/>
                  </a:lnTo>
                  <a:lnTo>
                    <a:pt x="190" y="152"/>
                  </a:lnTo>
                  <a:lnTo>
                    <a:pt x="178" y="144"/>
                  </a:lnTo>
                  <a:lnTo>
                    <a:pt x="167" y="137"/>
                  </a:lnTo>
                  <a:lnTo>
                    <a:pt x="161" y="133"/>
                  </a:lnTo>
                  <a:lnTo>
                    <a:pt x="157" y="132"/>
                  </a:lnTo>
                  <a:lnTo>
                    <a:pt x="159" y="109"/>
                  </a:lnTo>
                  <a:lnTo>
                    <a:pt x="173" y="83"/>
                  </a:lnTo>
                  <a:lnTo>
                    <a:pt x="173" y="80"/>
                  </a:lnTo>
                  <a:lnTo>
                    <a:pt x="174" y="76"/>
                  </a:lnTo>
                  <a:lnTo>
                    <a:pt x="176" y="70"/>
                  </a:lnTo>
                  <a:lnTo>
                    <a:pt x="176" y="63"/>
                  </a:lnTo>
                  <a:lnTo>
                    <a:pt x="176" y="54"/>
                  </a:lnTo>
                  <a:lnTo>
                    <a:pt x="176" y="44"/>
                  </a:lnTo>
                  <a:lnTo>
                    <a:pt x="172" y="35"/>
                  </a:lnTo>
                  <a:lnTo>
                    <a:pt x="168" y="28"/>
                  </a:lnTo>
                  <a:lnTo>
                    <a:pt x="163" y="22"/>
                  </a:lnTo>
                  <a:lnTo>
                    <a:pt x="159" y="16"/>
                  </a:lnTo>
                  <a:lnTo>
                    <a:pt x="158" y="11"/>
                  </a:lnTo>
                  <a:lnTo>
                    <a:pt x="156" y="7"/>
                  </a:lnTo>
                  <a:lnTo>
                    <a:pt x="152" y="3"/>
                  </a:lnTo>
                  <a:lnTo>
                    <a:pt x="146" y="2"/>
                  </a:lnTo>
                  <a:lnTo>
                    <a:pt x="137" y="1"/>
                  </a:lnTo>
                  <a:lnTo>
                    <a:pt x="125" y="0"/>
                  </a:lnTo>
                  <a:lnTo>
                    <a:pt x="111" y="1"/>
                  </a:lnTo>
                  <a:lnTo>
                    <a:pt x="101" y="1"/>
                  </a:lnTo>
                  <a:lnTo>
                    <a:pt x="96" y="2"/>
                  </a:lnTo>
                  <a:lnTo>
                    <a:pt x="94" y="4"/>
                  </a:lnTo>
                  <a:lnTo>
                    <a:pt x="91" y="7"/>
                  </a:lnTo>
                  <a:lnTo>
                    <a:pt x="89" y="11"/>
                  </a:lnTo>
                  <a:lnTo>
                    <a:pt x="86" y="14"/>
                  </a:lnTo>
                  <a:lnTo>
                    <a:pt x="79" y="21"/>
                  </a:lnTo>
                  <a:lnTo>
                    <a:pt x="74" y="27"/>
                  </a:lnTo>
                  <a:lnTo>
                    <a:pt x="71" y="34"/>
                  </a:lnTo>
                  <a:lnTo>
                    <a:pt x="71" y="43"/>
                  </a:lnTo>
                  <a:lnTo>
                    <a:pt x="71" y="53"/>
                  </a:lnTo>
                  <a:lnTo>
                    <a:pt x="73" y="61"/>
                  </a:lnTo>
                  <a:lnTo>
                    <a:pt x="75" y="69"/>
                  </a:lnTo>
                  <a:lnTo>
                    <a:pt x="76" y="74"/>
                  </a:lnTo>
                  <a:lnTo>
                    <a:pt x="76" y="76"/>
                  </a:lnTo>
                  <a:lnTo>
                    <a:pt x="95" y="116"/>
                  </a:lnTo>
                  <a:lnTo>
                    <a:pt x="97" y="132"/>
                  </a:lnTo>
                  <a:lnTo>
                    <a:pt x="94" y="133"/>
                  </a:lnTo>
                  <a:lnTo>
                    <a:pt x="85" y="138"/>
                  </a:lnTo>
                  <a:lnTo>
                    <a:pt x="73" y="147"/>
                  </a:lnTo>
                  <a:lnTo>
                    <a:pt x="59" y="156"/>
                  </a:lnTo>
                  <a:lnTo>
                    <a:pt x="45" y="166"/>
                  </a:lnTo>
                  <a:lnTo>
                    <a:pt x="33" y="174"/>
                  </a:lnTo>
                  <a:lnTo>
                    <a:pt x="24" y="182"/>
                  </a:lnTo>
                  <a:lnTo>
                    <a:pt x="22" y="188"/>
                  </a:lnTo>
                  <a:lnTo>
                    <a:pt x="21" y="196"/>
                  </a:lnTo>
                  <a:lnTo>
                    <a:pt x="18" y="214"/>
                  </a:lnTo>
                  <a:lnTo>
                    <a:pt x="16" y="237"/>
                  </a:lnTo>
                  <a:lnTo>
                    <a:pt x="12" y="265"/>
                  </a:lnTo>
                  <a:lnTo>
                    <a:pt x="9" y="292"/>
                  </a:lnTo>
                  <a:lnTo>
                    <a:pt x="7" y="317"/>
                  </a:lnTo>
                  <a:lnTo>
                    <a:pt x="4" y="336"/>
                  </a:lnTo>
                  <a:lnTo>
                    <a:pt x="3" y="349"/>
                  </a:lnTo>
                  <a:lnTo>
                    <a:pt x="3" y="359"/>
                  </a:lnTo>
                  <a:lnTo>
                    <a:pt x="2" y="375"/>
                  </a:lnTo>
                  <a:lnTo>
                    <a:pt x="2" y="395"/>
                  </a:lnTo>
                  <a:lnTo>
                    <a:pt x="1" y="420"/>
                  </a:lnTo>
                  <a:lnTo>
                    <a:pt x="0" y="444"/>
                  </a:lnTo>
                  <a:lnTo>
                    <a:pt x="1" y="468"/>
                  </a:lnTo>
                  <a:lnTo>
                    <a:pt x="2" y="489"/>
                  </a:lnTo>
                  <a:lnTo>
                    <a:pt x="4" y="504"/>
                  </a:lnTo>
                  <a:lnTo>
                    <a:pt x="7" y="510"/>
                  </a:lnTo>
                  <a:lnTo>
                    <a:pt x="12" y="514"/>
                  </a:lnTo>
                  <a:lnTo>
                    <a:pt x="16" y="515"/>
                  </a:lnTo>
                  <a:lnTo>
                    <a:pt x="22" y="516"/>
                  </a:lnTo>
                  <a:lnTo>
                    <a:pt x="26" y="517"/>
                  </a:lnTo>
                  <a:lnTo>
                    <a:pt x="30" y="516"/>
                  </a:lnTo>
                  <a:lnTo>
                    <a:pt x="33" y="516"/>
                  </a:lnTo>
                  <a:lnTo>
                    <a:pt x="34" y="516"/>
                  </a:lnTo>
                  <a:lnTo>
                    <a:pt x="19" y="494"/>
                  </a:lnTo>
                  <a:lnTo>
                    <a:pt x="44" y="329"/>
                  </a:lnTo>
                  <a:lnTo>
                    <a:pt x="43" y="505"/>
                  </a:lnTo>
                  <a:lnTo>
                    <a:pt x="79" y="835"/>
                  </a:lnTo>
                  <a:lnTo>
                    <a:pt x="50" y="872"/>
                  </a:lnTo>
                  <a:lnTo>
                    <a:pt x="44" y="895"/>
                  </a:lnTo>
                  <a:lnTo>
                    <a:pt x="90" y="893"/>
                  </a:lnTo>
                  <a:lnTo>
                    <a:pt x="127" y="866"/>
                  </a:lnTo>
                  <a:lnTo>
                    <a:pt x="130" y="867"/>
                  </a:lnTo>
                  <a:lnTo>
                    <a:pt x="135" y="869"/>
                  </a:lnTo>
                  <a:lnTo>
                    <a:pt x="142" y="874"/>
                  </a:lnTo>
                  <a:lnTo>
                    <a:pt x="151" y="879"/>
                  </a:lnTo>
                  <a:lnTo>
                    <a:pt x="161" y="884"/>
                  </a:lnTo>
                  <a:lnTo>
                    <a:pt x="171" y="889"/>
                  </a:lnTo>
                  <a:lnTo>
                    <a:pt x="179" y="893"/>
                  </a:lnTo>
                  <a:lnTo>
                    <a:pt x="185" y="895"/>
                  </a:lnTo>
                  <a:lnTo>
                    <a:pt x="190" y="897"/>
                  </a:lnTo>
                  <a:lnTo>
                    <a:pt x="197" y="897"/>
                  </a:lnTo>
                  <a:lnTo>
                    <a:pt x="203" y="895"/>
                  </a:lnTo>
                  <a:lnTo>
                    <a:pt x="208" y="894"/>
                  </a:lnTo>
                  <a:lnTo>
                    <a:pt x="213" y="893"/>
                  </a:lnTo>
                  <a:lnTo>
                    <a:pt x="216" y="892"/>
                  </a:lnTo>
                  <a:lnTo>
                    <a:pt x="219" y="890"/>
                  </a:lnTo>
                  <a:lnTo>
                    <a:pt x="220" y="890"/>
                  </a:lnTo>
                  <a:lnTo>
                    <a:pt x="210" y="858"/>
                  </a:lnTo>
                  <a:lnTo>
                    <a:pt x="178" y="837"/>
                  </a:lnTo>
                  <a:lnTo>
                    <a:pt x="209" y="527"/>
                  </a:lnTo>
                  <a:lnTo>
                    <a:pt x="221" y="491"/>
                  </a:lnTo>
                  <a:lnTo>
                    <a:pt x="205" y="314"/>
                  </a:lnTo>
                  <a:lnTo>
                    <a:pt x="241" y="496"/>
                  </a:lnTo>
                  <a:lnTo>
                    <a:pt x="230" y="511"/>
                  </a:lnTo>
                  <a:lnTo>
                    <a:pt x="230" y="511"/>
                  </a:lnTo>
                  <a:lnTo>
                    <a:pt x="231" y="511"/>
                  </a:lnTo>
                  <a:lnTo>
                    <a:pt x="231" y="512"/>
                  </a:lnTo>
                  <a:lnTo>
                    <a:pt x="233" y="514"/>
                  </a:lnTo>
                  <a:lnTo>
                    <a:pt x="234" y="515"/>
                  </a:lnTo>
                  <a:lnTo>
                    <a:pt x="235" y="516"/>
                  </a:lnTo>
                  <a:lnTo>
                    <a:pt x="236" y="517"/>
                  </a:lnTo>
                  <a:lnTo>
                    <a:pt x="238" y="519"/>
                  </a:lnTo>
                  <a:lnTo>
                    <a:pt x="238" y="537"/>
                  </a:lnTo>
                  <a:lnTo>
                    <a:pt x="219" y="537"/>
                  </a:lnTo>
                </a:path>
              </a:pathLst>
            </a:custGeom>
            <a:solidFill>
              <a:srgbClr val="00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721929" name="Group 9"/>
          <p:cNvGrpSpPr>
            <a:grpSpLocks/>
          </p:cNvGrpSpPr>
          <p:nvPr/>
        </p:nvGrpSpPr>
        <p:grpSpPr bwMode="auto">
          <a:xfrm>
            <a:off x="4391025" y="4460875"/>
            <a:ext cx="884238" cy="1560513"/>
            <a:chOff x="622" y="1490"/>
            <a:chExt cx="557" cy="983"/>
          </a:xfrm>
        </p:grpSpPr>
        <p:sp>
          <p:nvSpPr>
            <p:cNvPr id="721930" name="Freeform 10"/>
            <p:cNvSpPr>
              <a:spLocks/>
            </p:cNvSpPr>
            <p:nvPr/>
          </p:nvSpPr>
          <p:spPr bwMode="auto">
            <a:xfrm>
              <a:off x="623" y="1514"/>
              <a:ext cx="553" cy="199"/>
            </a:xfrm>
            <a:custGeom>
              <a:avLst/>
              <a:gdLst/>
              <a:ahLst/>
              <a:cxnLst>
                <a:cxn ang="0">
                  <a:pos x="190" y="198"/>
                </a:cxn>
                <a:cxn ang="0">
                  <a:pos x="0" y="81"/>
                </a:cxn>
                <a:cxn ang="0">
                  <a:pos x="330" y="0"/>
                </a:cxn>
                <a:cxn ang="0">
                  <a:pos x="552" y="106"/>
                </a:cxn>
                <a:cxn ang="0">
                  <a:pos x="190" y="198"/>
                </a:cxn>
              </a:cxnLst>
              <a:rect l="0" t="0" r="r" b="b"/>
              <a:pathLst>
                <a:path w="553" h="199">
                  <a:moveTo>
                    <a:pt x="190" y="198"/>
                  </a:moveTo>
                  <a:lnTo>
                    <a:pt x="0" y="81"/>
                  </a:lnTo>
                  <a:lnTo>
                    <a:pt x="330" y="0"/>
                  </a:lnTo>
                  <a:lnTo>
                    <a:pt x="552" y="106"/>
                  </a:lnTo>
                  <a:lnTo>
                    <a:pt x="190" y="198"/>
                  </a:lnTo>
                </a:path>
              </a:pathLst>
            </a:custGeom>
            <a:solidFill>
              <a:srgbClr val="0099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31" name="Freeform 11"/>
            <p:cNvSpPr>
              <a:spLocks/>
            </p:cNvSpPr>
            <p:nvPr/>
          </p:nvSpPr>
          <p:spPr bwMode="auto">
            <a:xfrm>
              <a:off x="816" y="1621"/>
              <a:ext cx="363" cy="852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362" y="754"/>
                </a:cxn>
                <a:cxn ang="0">
                  <a:pos x="362" y="0"/>
                </a:cxn>
                <a:cxn ang="0">
                  <a:pos x="0" y="90"/>
                </a:cxn>
                <a:cxn ang="0">
                  <a:pos x="0" y="851"/>
                </a:cxn>
              </a:cxnLst>
              <a:rect l="0" t="0" r="r" b="b"/>
              <a:pathLst>
                <a:path w="363" h="852">
                  <a:moveTo>
                    <a:pt x="0" y="851"/>
                  </a:moveTo>
                  <a:lnTo>
                    <a:pt x="362" y="754"/>
                  </a:lnTo>
                  <a:lnTo>
                    <a:pt x="362" y="0"/>
                  </a:lnTo>
                  <a:lnTo>
                    <a:pt x="0" y="90"/>
                  </a:lnTo>
                  <a:lnTo>
                    <a:pt x="0" y="851"/>
                  </a:lnTo>
                </a:path>
              </a:pathLst>
            </a:custGeom>
            <a:solidFill>
              <a:srgbClr val="66CC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32" name="Freeform 12"/>
            <p:cNvSpPr>
              <a:spLocks/>
            </p:cNvSpPr>
            <p:nvPr/>
          </p:nvSpPr>
          <p:spPr bwMode="auto">
            <a:xfrm>
              <a:off x="840" y="1725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33" name="Freeform 13"/>
            <p:cNvSpPr>
              <a:spLocks/>
            </p:cNvSpPr>
            <p:nvPr/>
          </p:nvSpPr>
          <p:spPr bwMode="auto">
            <a:xfrm>
              <a:off x="923" y="1703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34" name="Freeform 14"/>
            <p:cNvSpPr>
              <a:spLocks/>
            </p:cNvSpPr>
            <p:nvPr/>
          </p:nvSpPr>
          <p:spPr bwMode="auto">
            <a:xfrm>
              <a:off x="1005" y="1682"/>
              <a:ext cx="61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60" y="64"/>
                </a:cxn>
                <a:cxn ang="0">
                  <a:pos x="60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1" h="82">
                  <a:moveTo>
                    <a:pt x="0" y="81"/>
                  </a:moveTo>
                  <a:lnTo>
                    <a:pt x="60" y="64"/>
                  </a:lnTo>
                  <a:lnTo>
                    <a:pt x="60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35" name="Freeform 15"/>
            <p:cNvSpPr>
              <a:spLocks/>
            </p:cNvSpPr>
            <p:nvPr/>
          </p:nvSpPr>
          <p:spPr bwMode="auto">
            <a:xfrm>
              <a:off x="1089" y="1660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36" name="Freeform 16"/>
            <p:cNvSpPr>
              <a:spLocks/>
            </p:cNvSpPr>
            <p:nvPr/>
          </p:nvSpPr>
          <p:spPr bwMode="auto">
            <a:xfrm>
              <a:off x="840" y="1834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37" name="Freeform 17"/>
            <p:cNvSpPr>
              <a:spLocks/>
            </p:cNvSpPr>
            <p:nvPr/>
          </p:nvSpPr>
          <p:spPr bwMode="auto">
            <a:xfrm>
              <a:off x="923" y="1812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5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5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38" name="Freeform 18"/>
            <p:cNvSpPr>
              <a:spLocks/>
            </p:cNvSpPr>
            <p:nvPr/>
          </p:nvSpPr>
          <p:spPr bwMode="auto">
            <a:xfrm>
              <a:off x="1005" y="1791"/>
              <a:ext cx="61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60" y="65"/>
                </a:cxn>
                <a:cxn ang="0">
                  <a:pos x="60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1" h="82">
                  <a:moveTo>
                    <a:pt x="0" y="81"/>
                  </a:moveTo>
                  <a:lnTo>
                    <a:pt x="60" y="65"/>
                  </a:lnTo>
                  <a:lnTo>
                    <a:pt x="60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39" name="Freeform 19"/>
            <p:cNvSpPr>
              <a:spLocks/>
            </p:cNvSpPr>
            <p:nvPr/>
          </p:nvSpPr>
          <p:spPr bwMode="auto">
            <a:xfrm>
              <a:off x="1089" y="1770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40" name="Freeform 20"/>
            <p:cNvSpPr>
              <a:spLocks/>
            </p:cNvSpPr>
            <p:nvPr/>
          </p:nvSpPr>
          <p:spPr bwMode="auto">
            <a:xfrm>
              <a:off x="840" y="1943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41" name="Freeform 21"/>
            <p:cNvSpPr>
              <a:spLocks/>
            </p:cNvSpPr>
            <p:nvPr/>
          </p:nvSpPr>
          <p:spPr bwMode="auto">
            <a:xfrm>
              <a:off x="923" y="1921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5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5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42" name="Freeform 22"/>
            <p:cNvSpPr>
              <a:spLocks/>
            </p:cNvSpPr>
            <p:nvPr/>
          </p:nvSpPr>
          <p:spPr bwMode="auto">
            <a:xfrm>
              <a:off x="1005" y="1900"/>
              <a:ext cx="61" cy="83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60" y="66"/>
                </a:cxn>
                <a:cxn ang="0">
                  <a:pos x="60" y="0"/>
                </a:cxn>
                <a:cxn ang="0">
                  <a:pos x="0" y="14"/>
                </a:cxn>
                <a:cxn ang="0">
                  <a:pos x="0" y="82"/>
                </a:cxn>
              </a:cxnLst>
              <a:rect l="0" t="0" r="r" b="b"/>
              <a:pathLst>
                <a:path w="61" h="83">
                  <a:moveTo>
                    <a:pt x="0" y="82"/>
                  </a:moveTo>
                  <a:lnTo>
                    <a:pt x="60" y="66"/>
                  </a:lnTo>
                  <a:lnTo>
                    <a:pt x="60" y="0"/>
                  </a:lnTo>
                  <a:lnTo>
                    <a:pt x="0" y="14"/>
                  </a:lnTo>
                  <a:lnTo>
                    <a:pt x="0" y="8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43" name="Freeform 23"/>
            <p:cNvSpPr>
              <a:spLocks/>
            </p:cNvSpPr>
            <p:nvPr/>
          </p:nvSpPr>
          <p:spPr bwMode="auto">
            <a:xfrm>
              <a:off x="1089" y="1879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44" name="Freeform 24"/>
            <p:cNvSpPr>
              <a:spLocks/>
            </p:cNvSpPr>
            <p:nvPr/>
          </p:nvSpPr>
          <p:spPr bwMode="auto">
            <a:xfrm>
              <a:off x="840" y="2052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45" name="Freeform 25"/>
            <p:cNvSpPr>
              <a:spLocks/>
            </p:cNvSpPr>
            <p:nvPr/>
          </p:nvSpPr>
          <p:spPr bwMode="auto">
            <a:xfrm>
              <a:off x="923" y="2030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5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5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46" name="Freeform 26"/>
            <p:cNvSpPr>
              <a:spLocks/>
            </p:cNvSpPr>
            <p:nvPr/>
          </p:nvSpPr>
          <p:spPr bwMode="auto">
            <a:xfrm>
              <a:off x="1005" y="2010"/>
              <a:ext cx="61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60" y="65"/>
                </a:cxn>
                <a:cxn ang="0">
                  <a:pos x="60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1" h="82">
                  <a:moveTo>
                    <a:pt x="0" y="81"/>
                  </a:moveTo>
                  <a:lnTo>
                    <a:pt x="60" y="65"/>
                  </a:lnTo>
                  <a:lnTo>
                    <a:pt x="60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47" name="Freeform 27"/>
            <p:cNvSpPr>
              <a:spLocks/>
            </p:cNvSpPr>
            <p:nvPr/>
          </p:nvSpPr>
          <p:spPr bwMode="auto">
            <a:xfrm>
              <a:off x="1089" y="1988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48" name="Freeform 28"/>
            <p:cNvSpPr>
              <a:spLocks/>
            </p:cNvSpPr>
            <p:nvPr/>
          </p:nvSpPr>
          <p:spPr bwMode="auto">
            <a:xfrm>
              <a:off x="840" y="2161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49" name="Freeform 29"/>
            <p:cNvSpPr>
              <a:spLocks/>
            </p:cNvSpPr>
            <p:nvPr/>
          </p:nvSpPr>
          <p:spPr bwMode="auto">
            <a:xfrm>
              <a:off x="923" y="2139"/>
              <a:ext cx="60" cy="83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59" y="66"/>
                </a:cxn>
                <a:cxn ang="0">
                  <a:pos x="59" y="0"/>
                </a:cxn>
                <a:cxn ang="0">
                  <a:pos x="0" y="15"/>
                </a:cxn>
                <a:cxn ang="0">
                  <a:pos x="0" y="82"/>
                </a:cxn>
              </a:cxnLst>
              <a:rect l="0" t="0" r="r" b="b"/>
              <a:pathLst>
                <a:path w="60" h="83">
                  <a:moveTo>
                    <a:pt x="0" y="82"/>
                  </a:moveTo>
                  <a:lnTo>
                    <a:pt x="59" y="66"/>
                  </a:lnTo>
                  <a:lnTo>
                    <a:pt x="59" y="0"/>
                  </a:lnTo>
                  <a:lnTo>
                    <a:pt x="0" y="15"/>
                  </a:lnTo>
                  <a:lnTo>
                    <a:pt x="0" y="8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50" name="Freeform 30"/>
            <p:cNvSpPr>
              <a:spLocks/>
            </p:cNvSpPr>
            <p:nvPr/>
          </p:nvSpPr>
          <p:spPr bwMode="auto">
            <a:xfrm>
              <a:off x="1005" y="2119"/>
              <a:ext cx="61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60" y="65"/>
                </a:cxn>
                <a:cxn ang="0">
                  <a:pos x="60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1" h="82">
                  <a:moveTo>
                    <a:pt x="0" y="81"/>
                  </a:moveTo>
                  <a:lnTo>
                    <a:pt x="60" y="65"/>
                  </a:lnTo>
                  <a:lnTo>
                    <a:pt x="60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51" name="Freeform 31"/>
            <p:cNvSpPr>
              <a:spLocks/>
            </p:cNvSpPr>
            <p:nvPr/>
          </p:nvSpPr>
          <p:spPr bwMode="auto">
            <a:xfrm>
              <a:off x="1089" y="2097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52" name="Freeform 32"/>
            <p:cNvSpPr>
              <a:spLocks/>
            </p:cNvSpPr>
            <p:nvPr/>
          </p:nvSpPr>
          <p:spPr bwMode="auto">
            <a:xfrm>
              <a:off x="840" y="2270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53" name="Freeform 33"/>
            <p:cNvSpPr>
              <a:spLocks/>
            </p:cNvSpPr>
            <p:nvPr/>
          </p:nvSpPr>
          <p:spPr bwMode="auto">
            <a:xfrm>
              <a:off x="923" y="2249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54" name="Freeform 34"/>
            <p:cNvSpPr>
              <a:spLocks/>
            </p:cNvSpPr>
            <p:nvPr/>
          </p:nvSpPr>
          <p:spPr bwMode="auto">
            <a:xfrm>
              <a:off x="1005" y="2228"/>
              <a:ext cx="61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60" y="64"/>
                </a:cxn>
                <a:cxn ang="0">
                  <a:pos x="60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1" h="82">
                  <a:moveTo>
                    <a:pt x="0" y="81"/>
                  </a:moveTo>
                  <a:lnTo>
                    <a:pt x="60" y="64"/>
                  </a:lnTo>
                  <a:lnTo>
                    <a:pt x="60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55" name="Freeform 35"/>
            <p:cNvSpPr>
              <a:spLocks/>
            </p:cNvSpPr>
            <p:nvPr/>
          </p:nvSpPr>
          <p:spPr bwMode="auto">
            <a:xfrm>
              <a:off x="971" y="2350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56" name="Freeform 36"/>
            <p:cNvSpPr>
              <a:spLocks/>
            </p:cNvSpPr>
            <p:nvPr/>
          </p:nvSpPr>
          <p:spPr bwMode="auto">
            <a:xfrm>
              <a:off x="1089" y="2206"/>
              <a:ext cx="60" cy="82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59" y="65"/>
                </a:cxn>
                <a:cxn ang="0">
                  <a:pos x="59" y="0"/>
                </a:cxn>
                <a:cxn ang="0">
                  <a:pos x="0" y="14"/>
                </a:cxn>
                <a:cxn ang="0">
                  <a:pos x="0" y="81"/>
                </a:cxn>
              </a:cxnLst>
              <a:rect l="0" t="0" r="r" b="b"/>
              <a:pathLst>
                <a:path w="60" h="82">
                  <a:moveTo>
                    <a:pt x="0" y="81"/>
                  </a:moveTo>
                  <a:lnTo>
                    <a:pt x="59" y="65"/>
                  </a:lnTo>
                  <a:lnTo>
                    <a:pt x="59" y="0"/>
                  </a:lnTo>
                  <a:lnTo>
                    <a:pt x="0" y="14"/>
                  </a:lnTo>
                  <a:lnTo>
                    <a:pt x="0" y="8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57" name="Freeform 37"/>
            <p:cNvSpPr>
              <a:spLocks/>
            </p:cNvSpPr>
            <p:nvPr/>
          </p:nvSpPr>
          <p:spPr bwMode="auto">
            <a:xfrm>
              <a:off x="622" y="1594"/>
              <a:ext cx="194" cy="875"/>
            </a:xfrm>
            <a:custGeom>
              <a:avLst/>
              <a:gdLst/>
              <a:ahLst/>
              <a:cxnLst>
                <a:cxn ang="0">
                  <a:pos x="193" y="874"/>
                </a:cxn>
                <a:cxn ang="0">
                  <a:pos x="193" y="115"/>
                </a:cxn>
                <a:cxn ang="0">
                  <a:pos x="0" y="0"/>
                </a:cxn>
                <a:cxn ang="0">
                  <a:pos x="0" y="758"/>
                </a:cxn>
                <a:cxn ang="0">
                  <a:pos x="193" y="874"/>
                </a:cxn>
              </a:cxnLst>
              <a:rect l="0" t="0" r="r" b="b"/>
              <a:pathLst>
                <a:path w="194" h="875">
                  <a:moveTo>
                    <a:pt x="193" y="874"/>
                  </a:moveTo>
                  <a:lnTo>
                    <a:pt x="193" y="115"/>
                  </a:lnTo>
                  <a:lnTo>
                    <a:pt x="0" y="0"/>
                  </a:lnTo>
                  <a:lnTo>
                    <a:pt x="0" y="758"/>
                  </a:lnTo>
                  <a:lnTo>
                    <a:pt x="193" y="874"/>
                  </a:lnTo>
                </a:path>
              </a:pathLst>
            </a:custGeom>
            <a:solidFill>
              <a:srgbClr val="0099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58" name="Freeform 38"/>
            <p:cNvSpPr>
              <a:spLocks/>
            </p:cNvSpPr>
            <p:nvPr/>
          </p:nvSpPr>
          <p:spPr bwMode="auto">
            <a:xfrm>
              <a:off x="753" y="1707"/>
              <a:ext cx="43" cy="94"/>
            </a:xfrm>
            <a:custGeom>
              <a:avLst/>
              <a:gdLst/>
              <a:ahLst/>
              <a:cxnLst>
                <a:cxn ang="0">
                  <a:pos x="42" y="93"/>
                </a:cxn>
                <a:cxn ang="0">
                  <a:pos x="42" y="26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42" y="93"/>
                </a:cxn>
              </a:cxnLst>
              <a:rect l="0" t="0" r="r" b="b"/>
              <a:pathLst>
                <a:path w="43" h="94">
                  <a:moveTo>
                    <a:pt x="42" y="93"/>
                  </a:moveTo>
                  <a:lnTo>
                    <a:pt x="42" y="26"/>
                  </a:lnTo>
                  <a:lnTo>
                    <a:pt x="0" y="0"/>
                  </a:lnTo>
                  <a:lnTo>
                    <a:pt x="0" y="66"/>
                  </a:lnTo>
                  <a:lnTo>
                    <a:pt x="42" y="93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59" name="Freeform 39"/>
            <p:cNvSpPr>
              <a:spLocks/>
            </p:cNvSpPr>
            <p:nvPr/>
          </p:nvSpPr>
          <p:spPr bwMode="auto">
            <a:xfrm>
              <a:off x="695" y="1674"/>
              <a:ext cx="42" cy="92"/>
            </a:xfrm>
            <a:custGeom>
              <a:avLst/>
              <a:gdLst/>
              <a:ahLst/>
              <a:cxnLst>
                <a:cxn ang="0">
                  <a:pos x="41" y="91"/>
                </a:cxn>
                <a:cxn ang="0">
                  <a:pos x="41" y="25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1"/>
                </a:cxn>
              </a:cxnLst>
              <a:rect l="0" t="0" r="r" b="b"/>
              <a:pathLst>
                <a:path w="42" h="92">
                  <a:moveTo>
                    <a:pt x="41" y="91"/>
                  </a:moveTo>
                  <a:lnTo>
                    <a:pt x="41" y="2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1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60" name="Freeform 40"/>
            <p:cNvSpPr>
              <a:spLocks/>
            </p:cNvSpPr>
            <p:nvPr/>
          </p:nvSpPr>
          <p:spPr bwMode="auto">
            <a:xfrm>
              <a:off x="637" y="1640"/>
              <a:ext cx="42" cy="93"/>
            </a:xfrm>
            <a:custGeom>
              <a:avLst/>
              <a:gdLst/>
              <a:ahLst/>
              <a:cxnLst>
                <a:cxn ang="0">
                  <a:pos x="41" y="92"/>
                </a:cxn>
                <a:cxn ang="0">
                  <a:pos x="41" y="25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2"/>
                </a:cxn>
              </a:cxnLst>
              <a:rect l="0" t="0" r="r" b="b"/>
              <a:pathLst>
                <a:path w="42" h="93">
                  <a:moveTo>
                    <a:pt x="41" y="92"/>
                  </a:moveTo>
                  <a:lnTo>
                    <a:pt x="41" y="2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61" name="Freeform 41"/>
            <p:cNvSpPr>
              <a:spLocks/>
            </p:cNvSpPr>
            <p:nvPr/>
          </p:nvSpPr>
          <p:spPr bwMode="auto">
            <a:xfrm>
              <a:off x="753" y="1816"/>
              <a:ext cx="43" cy="94"/>
            </a:xfrm>
            <a:custGeom>
              <a:avLst/>
              <a:gdLst/>
              <a:ahLst/>
              <a:cxnLst>
                <a:cxn ang="0">
                  <a:pos x="42" y="93"/>
                </a:cxn>
                <a:cxn ang="0">
                  <a:pos x="42" y="27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42" y="93"/>
                </a:cxn>
              </a:cxnLst>
              <a:rect l="0" t="0" r="r" b="b"/>
              <a:pathLst>
                <a:path w="43" h="94">
                  <a:moveTo>
                    <a:pt x="42" y="93"/>
                  </a:moveTo>
                  <a:lnTo>
                    <a:pt x="42" y="27"/>
                  </a:lnTo>
                  <a:lnTo>
                    <a:pt x="0" y="0"/>
                  </a:lnTo>
                  <a:lnTo>
                    <a:pt x="0" y="66"/>
                  </a:lnTo>
                  <a:lnTo>
                    <a:pt x="42" y="93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62" name="Freeform 42"/>
            <p:cNvSpPr>
              <a:spLocks/>
            </p:cNvSpPr>
            <p:nvPr/>
          </p:nvSpPr>
          <p:spPr bwMode="auto">
            <a:xfrm>
              <a:off x="695" y="1783"/>
              <a:ext cx="42" cy="92"/>
            </a:xfrm>
            <a:custGeom>
              <a:avLst/>
              <a:gdLst/>
              <a:ahLst/>
              <a:cxnLst>
                <a:cxn ang="0">
                  <a:pos x="41" y="91"/>
                </a:cxn>
                <a:cxn ang="0">
                  <a:pos x="41" y="25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1"/>
                </a:cxn>
              </a:cxnLst>
              <a:rect l="0" t="0" r="r" b="b"/>
              <a:pathLst>
                <a:path w="42" h="92">
                  <a:moveTo>
                    <a:pt x="41" y="91"/>
                  </a:moveTo>
                  <a:lnTo>
                    <a:pt x="41" y="2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1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63" name="Freeform 43"/>
            <p:cNvSpPr>
              <a:spLocks/>
            </p:cNvSpPr>
            <p:nvPr/>
          </p:nvSpPr>
          <p:spPr bwMode="auto">
            <a:xfrm>
              <a:off x="637" y="1749"/>
              <a:ext cx="42" cy="93"/>
            </a:xfrm>
            <a:custGeom>
              <a:avLst/>
              <a:gdLst/>
              <a:ahLst/>
              <a:cxnLst>
                <a:cxn ang="0">
                  <a:pos x="41" y="92"/>
                </a:cxn>
                <a:cxn ang="0">
                  <a:pos x="41" y="25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2"/>
                </a:cxn>
              </a:cxnLst>
              <a:rect l="0" t="0" r="r" b="b"/>
              <a:pathLst>
                <a:path w="42" h="93">
                  <a:moveTo>
                    <a:pt x="41" y="92"/>
                  </a:moveTo>
                  <a:lnTo>
                    <a:pt x="41" y="2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64" name="Freeform 44"/>
            <p:cNvSpPr>
              <a:spLocks/>
            </p:cNvSpPr>
            <p:nvPr/>
          </p:nvSpPr>
          <p:spPr bwMode="auto">
            <a:xfrm>
              <a:off x="753" y="1925"/>
              <a:ext cx="43" cy="94"/>
            </a:xfrm>
            <a:custGeom>
              <a:avLst/>
              <a:gdLst/>
              <a:ahLst/>
              <a:cxnLst>
                <a:cxn ang="0">
                  <a:pos x="42" y="93"/>
                </a:cxn>
                <a:cxn ang="0">
                  <a:pos x="42" y="27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42" y="93"/>
                </a:cxn>
              </a:cxnLst>
              <a:rect l="0" t="0" r="r" b="b"/>
              <a:pathLst>
                <a:path w="43" h="94">
                  <a:moveTo>
                    <a:pt x="42" y="93"/>
                  </a:moveTo>
                  <a:lnTo>
                    <a:pt x="42" y="27"/>
                  </a:lnTo>
                  <a:lnTo>
                    <a:pt x="0" y="0"/>
                  </a:lnTo>
                  <a:lnTo>
                    <a:pt x="0" y="66"/>
                  </a:lnTo>
                  <a:lnTo>
                    <a:pt x="42" y="93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65" name="Freeform 45"/>
            <p:cNvSpPr>
              <a:spLocks/>
            </p:cNvSpPr>
            <p:nvPr/>
          </p:nvSpPr>
          <p:spPr bwMode="auto">
            <a:xfrm>
              <a:off x="695" y="1892"/>
              <a:ext cx="42" cy="93"/>
            </a:xfrm>
            <a:custGeom>
              <a:avLst/>
              <a:gdLst/>
              <a:ahLst/>
              <a:cxnLst>
                <a:cxn ang="0">
                  <a:pos x="41" y="92"/>
                </a:cxn>
                <a:cxn ang="0">
                  <a:pos x="41" y="26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2"/>
                </a:cxn>
              </a:cxnLst>
              <a:rect l="0" t="0" r="r" b="b"/>
              <a:pathLst>
                <a:path w="42" h="93">
                  <a:moveTo>
                    <a:pt x="41" y="92"/>
                  </a:moveTo>
                  <a:lnTo>
                    <a:pt x="41" y="26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66" name="Freeform 46"/>
            <p:cNvSpPr>
              <a:spLocks/>
            </p:cNvSpPr>
            <p:nvPr/>
          </p:nvSpPr>
          <p:spPr bwMode="auto">
            <a:xfrm>
              <a:off x="637" y="1858"/>
              <a:ext cx="42" cy="93"/>
            </a:xfrm>
            <a:custGeom>
              <a:avLst/>
              <a:gdLst/>
              <a:ahLst/>
              <a:cxnLst>
                <a:cxn ang="0">
                  <a:pos x="41" y="92"/>
                </a:cxn>
                <a:cxn ang="0">
                  <a:pos x="41" y="25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2"/>
                </a:cxn>
              </a:cxnLst>
              <a:rect l="0" t="0" r="r" b="b"/>
              <a:pathLst>
                <a:path w="42" h="93">
                  <a:moveTo>
                    <a:pt x="41" y="92"/>
                  </a:moveTo>
                  <a:lnTo>
                    <a:pt x="41" y="2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67" name="Freeform 47"/>
            <p:cNvSpPr>
              <a:spLocks/>
            </p:cNvSpPr>
            <p:nvPr/>
          </p:nvSpPr>
          <p:spPr bwMode="auto">
            <a:xfrm>
              <a:off x="753" y="2035"/>
              <a:ext cx="43" cy="93"/>
            </a:xfrm>
            <a:custGeom>
              <a:avLst/>
              <a:gdLst/>
              <a:ahLst/>
              <a:cxnLst>
                <a:cxn ang="0">
                  <a:pos x="42" y="92"/>
                </a:cxn>
                <a:cxn ang="0">
                  <a:pos x="42" y="26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42" y="92"/>
                </a:cxn>
              </a:cxnLst>
              <a:rect l="0" t="0" r="r" b="b"/>
              <a:pathLst>
                <a:path w="43" h="93">
                  <a:moveTo>
                    <a:pt x="42" y="92"/>
                  </a:moveTo>
                  <a:lnTo>
                    <a:pt x="42" y="26"/>
                  </a:lnTo>
                  <a:lnTo>
                    <a:pt x="0" y="0"/>
                  </a:lnTo>
                  <a:lnTo>
                    <a:pt x="0" y="66"/>
                  </a:lnTo>
                  <a:lnTo>
                    <a:pt x="42" y="9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68" name="Freeform 48"/>
            <p:cNvSpPr>
              <a:spLocks/>
            </p:cNvSpPr>
            <p:nvPr/>
          </p:nvSpPr>
          <p:spPr bwMode="auto">
            <a:xfrm>
              <a:off x="695" y="2001"/>
              <a:ext cx="42" cy="93"/>
            </a:xfrm>
            <a:custGeom>
              <a:avLst/>
              <a:gdLst/>
              <a:ahLst/>
              <a:cxnLst>
                <a:cxn ang="0">
                  <a:pos x="41" y="92"/>
                </a:cxn>
                <a:cxn ang="0">
                  <a:pos x="41" y="26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2"/>
                </a:cxn>
              </a:cxnLst>
              <a:rect l="0" t="0" r="r" b="b"/>
              <a:pathLst>
                <a:path w="42" h="93">
                  <a:moveTo>
                    <a:pt x="41" y="92"/>
                  </a:moveTo>
                  <a:lnTo>
                    <a:pt x="41" y="26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69" name="Freeform 49"/>
            <p:cNvSpPr>
              <a:spLocks/>
            </p:cNvSpPr>
            <p:nvPr/>
          </p:nvSpPr>
          <p:spPr bwMode="auto">
            <a:xfrm>
              <a:off x="637" y="1967"/>
              <a:ext cx="42" cy="93"/>
            </a:xfrm>
            <a:custGeom>
              <a:avLst/>
              <a:gdLst/>
              <a:ahLst/>
              <a:cxnLst>
                <a:cxn ang="0">
                  <a:pos x="41" y="92"/>
                </a:cxn>
                <a:cxn ang="0">
                  <a:pos x="41" y="25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2"/>
                </a:cxn>
              </a:cxnLst>
              <a:rect l="0" t="0" r="r" b="b"/>
              <a:pathLst>
                <a:path w="42" h="93">
                  <a:moveTo>
                    <a:pt x="41" y="92"/>
                  </a:moveTo>
                  <a:lnTo>
                    <a:pt x="41" y="2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70" name="Freeform 50"/>
            <p:cNvSpPr>
              <a:spLocks/>
            </p:cNvSpPr>
            <p:nvPr/>
          </p:nvSpPr>
          <p:spPr bwMode="auto">
            <a:xfrm>
              <a:off x="753" y="2144"/>
              <a:ext cx="43" cy="93"/>
            </a:xfrm>
            <a:custGeom>
              <a:avLst/>
              <a:gdLst/>
              <a:ahLst/>
              <a:cxnLst>
                <a:cxn ang="0">
                  <a:pos x="42" y="92"/>
                </a:cxn>
                <a:cxn ang="0">
                  <a:pos x="42" y="26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42" y="92"/>
                </a:cxn>
              </a:cxnLst>
              <a:rect l="0" t="0" r="r" b="b"/>
              <a:pathLst>
                <a:path w="43" h="93">
                  <a:moveTo>
                    <a:pt x="42" y="92"/>
                  </a:moveTo>
                  <a:lnTo>
                    <a:pt x="42" y="26"/>
                  </a:lnTo>
                  <a:lnTo>
                    <a:pt x="0" y="0"/>
                  </a:lnTo>
                  <a:lnTo>
                    <a:pt x="0" y="66"/>
                  </a:lnTo>
                  <a:lnTo>
                    <a:pt x="42" y="9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71" name="Freeform 51"/>
            <p:cNvSpPr>
              <a:spLocks/>
            </p:cNvSpPr>
            <p:nvPr/>
          </p:nvSpPr>
          <p:spPr bwMode="auto">
            <a:xfrm>
              <a:off x="695" y="2110"/>
              <a:ext cx="42" cy="93"/>
            </a:xfrm>
            <a:custGeom>
              <a:avLst/>
              <a:gdLst/>
              <a:ahLst/>
              <a:cxnLst>
                <a:cxn ang="0">
                  <a:pos x="41" y="92"/>
                </a:cxn>
                <a:cxn ang="0">
                  <a:pos x="41" y="26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2"/>
                </a:cxn>
              </a:cxnLst>
              <a:rect l="0" t="0" r="r" b="b"/>
              <a:pathLst>
                <a:path w="42" h="93">
                  <a:moveTo>
                    <a:pt x="41" y="92"/>
                  </a:moveTo>
                  <a:lnTo>
                    <a:pt x="41" y="26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72" name="Freeform 52"/>
            <p:cNvSpPr>
              <a:spLocks/>
            </p:cNvSpPr>
            <p:nvPr/>
          </p:nvSpPr>
          <p:spPr bwMode="auto">
            <a:xfrm>
              <a:off x="637" y="2076"/>
              <a:ext cx="42" cy="94"/>
            </a:xfrm>
            <a:custGeom>
              <a:avLst/>
              <a:gdLst/>
              <a:ahLst/>
              <a:cxnLst>
                <a:cxn ang="0">
                  <a:pos x="41" y="93"/>
                </a:cxn>
                <a:cxn ang="0">
                  <a:pos x="41" y="26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3"/>
                </a:cxn>
              </a:cxnLst>
              <a:rect l="0" t="0" r="r" b="b"/>
              <a:pathLst>
                <a:path w="42" h="94">
                  <a:moveTo>
                    <a:pt x="41" y="93"/>
                  </a:moveTo>
                  <a:lnTo>
                    <a:pt x="41" y="26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3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73" name="Freeform 53"/>
            <p:cNvSpPr>
              <a:spLocks/>
            </p:cNvSpPr>
            <p:nvPr/>
          </p:nvSpPr>
          <p:spPr bwMode="auto">
            <a:xfrm>
              <a:off x="753" y="2253"/>
              <a:ext cx="43" cy="93"/>
            </a:xfrm>
            <a:custGeom>
              <a:avLst/>
              <a:gdLst/>
              <a:ahLst/>
              <a:cxnLst>
                <a:cxn ang="0">
                  <a:pos x="42" y="92"/>
                </a:cxn>
                <a:cxn ang="0">
                  <a:pos x="42" y="25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42" y="92"/>
                </a:cxn>
              </a:cxnLst>
              <a:rect l="0" t="0" r="r" b="b"/>
              <a:pathLst>
                <a:path w="43" h="93">
                  <a:moveTo>
                    <a:pt x="42" y="92"/>
                  </a:moveTo>
                  <a:lnTo>
                    <a:pt x="42" y="25"/>
                  </a:lnTo>
                  <a:lnTo>
                    <a:pt x="0" y="0"/>
                  </a:lnTo>
                  <a:lnTo>
                    <a:pt x="0" y="66"/>
                  </a:lnTo>
                  <a:lnTo>
                    <a:pt x="42" y="9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74" name="Freeform 54"/>
            <p:cNvSpPr>
              <a:spLocks/>
            </p:cNvSpPr>
            <p:nvPr/>
          </p:nvSpPr>
          <p:spPr bwMode="auto">
            <a:xfrm>
              <a:off x="695" y="2219"/>
              <a:ext cx="42" cy="93"/>
            </a:xfrm>
            <a:custGeom>
              <a:avLst/>
              <a:gdLst/>
              <a:ahLst/>
              <a:cxnLst>
                <a:cxn ang="0">
                  <a:pos x="41" y="92"/>
                </a:cxn>
                <a:cxn ang="0">
                  <a:pos x="41" y="26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2"/>
                </a:cxn>
              </a:cxnLst>
              <a:rect l="0" t="0" r="r" b="b"/>
              <a:pathLst>
                <a:path w="42" h="93">
                  <a:moveTo>
                    <a:pt x="41" y="92"/>
                  </a:moveTo>
                  <a:lnTo>
                    <a:pt x="41" y="26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2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75" name="Freeform 55"/>
            <p:cNvSpPr>
              <a:spLocks/>
            </p:cNvSpPr>
            <p:nvPr/>
          </p:nvSpPr>
          <p:spPr bwMode="auto">
            <a:xfrm>
              <a:off x="695" y="2331"/>
              <a:ext cx="42" cy="92"/>
            </a:xfrm>
            <a:custGeom>
              <a:avLst/>
              <a:gdLst/>
              <a:ahLst/>
              <a:cxnLst>
                <a:cxn ang="0">
                  <a:pos x="41" y="91"/>
                </a:cxn>
                <a:cxn ang="0">
                  <a:pos x="41" y="25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1"/>
                </a:cxn>
              </a:cxnLst>
              <a:rect l="0" t="0" r="r" b="b"/>
              <a:pathLst>
                <a:path w="42" h="92">
                  <a:moveTo>
                    <a:pt x="41" y="91"/>
                  </a:moveTo>
                  <a:lnTo>
                    <a:pt x="41" y="2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76" name="Freeform 56"/>
            <p:cNvSpPr>
              <a:spLocks/>
            </p:cNvSpPr>
            <p:nvPr/>
          </p:nvSpPr>
          <p:spPr bwMode="auto">
            <a:xfrm>
              <a:off x="637" y="2185"/>
              <a:ext cx="42" cy="94"/>
            </a:xfrm>
            <a:custGeom>
              <a:avLst/>
              <a:gdLst/>
              <a:ahLst/>
              <a:cxnLst>
                <a:cxn ang="0">
                  <a:pos x="41" y="93"/>
                </a:cxn>
                <a:cxn ang="0">
                  <a:pos x="41" y="26"/>
                </a:cxn>
                <a:cxn ang="0">
                  <a:pos x="0" y="0"/>
                </a:cxn>
                <a:cxn ang="0">
                  <a:pos x="0" y="65"/>
                </a:cxn>
                <a:cxn ang="0">
                  <a:pos x="41" y="93"/>
                </a:cxn>
              </a:cxnLst>
              <a:rect l="0" t="0" r="r" b="b"/>
              <a:pathLst>
                <a:path w="42" h="94">
                  <a:moveTo>
                    <a:pt x="41" y="93"/>
                  </a:moveTo>
                  <a:lnTo>
                    <a:pt x="41" y="26"/>
                  </a:lnTo>
                  <a:lnTo>
                    <a:pt x="0" y="0"/>
                  </a:lnTo>
                  <a:lnTo>
                    <a:pt x="0" y="65"/>
                  </a:lnTo>
                  <a:lnTo>
                    <a:pt x="41" y="93"/>
                  </a:lnTo>
                </a:path>
              </a:pathLst>
            </a:custGeom>
            <a:solidFill>
              <a:srgbClr val="CCCC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77" name="Freeform 57"/>
            <p:cNvSpPr>
              <a:spLocks/>
            </p:cNvSpPr>
            <p:nvPr/>
          </p:nvSpPr>
          <p:spPr bwMode="auto">
            <a:xfrm>
              <a:off x="726" y="1490"/>
              <a:ext cx="345" cy="127"/>
            </a:xfrm>
            <a:custGeom>
              <a:avLst/>
              <a:gdLst/>
              <a:ahLst/>
              <a:cxnLst>
                <a:cxn ang="0">
                  <a:pos x="98" y="126"/>
                </a:cxn>
                <a:cxn ang="0">
                  <a:pos x="0" y="62"/>
                </a:cxn>
                <a:cxn ang="0">
                  <a:pos x="229" y="0"/>
                </a:cxn>
                <a:cxn ang="0">
                  <a:pos x="344" y="61"/>
                </a:cxn>
                <a:cxn ang="0">
                  <a:pos x="98" y="126"/>
                </a:cxn>
              </a:cxnLst>
              <a:rect l="0" t="0" r="r" b="b"/>
              <a:pathLst>
                <a:path w="345" h="127">
                  <a:moveTo>
                    <a:pt x="98" y="126"/>
                  </a:moveTo>
                  <a:lnTo>
                    <a:pt x="0" y="62"/>
                  </a:lnTo>
                  <a:lnTo>
                    <a:pt x="229" y="0"/>
                  </a:lnTo>
                  <a:lnTo>
                    <a:pt x="344" y="61"/>
                  </a:lnTo>
                  <a:lnTo>
                    <a:pt x="98" y="126"/>
                  </a:lnTo>
                </a:path>
              </a:pathLst>
            </a:custGeom>
            <a:solidFill>
              <a:srgbClr val="0099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78" name="Freeform 58"/>
            <p:cNvSpPr>
              <a:spLocks/>
            </p:cNvSpPr>
            <p:nvPr/>
          </p:nvSpPr>
          <p:spPr bwMode="auto">
            <a:xfrm>
              <a:off x="717" y="1547"/>
              <a:ext cx="111" cy="125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0" y="0"/>
                </a:cxn>
                <a:cxn ang="0">
                  <a:pos x="110" y="70"/>
                </a:cxn>
                <a:cxn ang="0">
                  <a:pos x="110" y="124"/>
                </a:cxn>
                <a:cxn ang="0">
                  <a:pos x="0" y="55"/>
                </a:cxn>
              </a:cxnLst>
              <a:rect l="0" t="0" r="r" b="b"/>
              <a:pathLst>
                <a:path w="111" h="125">
                  <a:moveTo>
                    <a:pt x="0" y="55"/>
                  </a:moveTo>
                  <a:lnTo>
                    <a:pt x="0" y="0"/>
                  </a:lnTo>
                  <a:lnTo>
                    <a:pt x="110" y="70"/>
                  </a:lnTo>
                  <a:lnTo>
                    <a:pt x="110" y="124"/>
                  </a:lnTo>
                  <a:lnTo>
                    <a:pt x="0" y="55"/>
                  </a:lnTo>
                </a:path>
              </a:pathLst>
            </a:custGeom>
            <a:solidFill>
              <a:srgbClr val="0099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79" name="Freeform 59"/>
            <p:cNvSpPr>
              <a:spLocks/>
            </p:cNvSpPr>
            <p:nvPr/>
          </p:nvSpPr>
          <p:spPr bwMode="auto">
            <a:xfrm>
              <a:off x="827" y="1553"/>
              <a:ext cx="247" cy="123"/>
            </a:xfrm>
            <a:custGeom>
              <a:avLst/>
              <a:gdLst/>
              <a:ahLst/>
              <a:cxnLst>
                <a:cxn ang="0">
                  <a:pos x="1" y="122"/>
                </a:cxn>
                <a:cxn ang="0">
                  <a:pos x="0" y="64"/>
                </a:cxn>
                <a:cxn ang="0">
                  <a:pos x="246" y="0"/>
                </a:cxn>
                <a:cxn ang="0">
                  <a:pos x="246" y="58"/>
                </a:cxn>
                <a:cxn ang="0">
                  <a:pos x="1" y="122"/>
                </a:cxn>
              </a:cxnLst>
              <a:rect l="0" t="0" r="r" b="b"/>
              <a:pathLst>
                <a:path w="247" h="123">
                  <a:moveTo>
                    <a:pt x="1" y="122"/>
                  </a:moveTo>
                  <a:lnTo>
                    <a:pt x="0" y="64"/>
                  </a:lnTo>
                  <a:lnTo>
                    <a:pt x="246" y="0"/>
                  </a:lnTo>
                  <a:lnTo>
                    <a:pt x="246" y="58"/>
                  </a:lnTo>
                  <a:lnTo>
                    <a:pt x="1" y="122"/>
                  </a:lnTo>
                </a:path>
              </a:pathLst>
            </a:custGeom>
            <a:solidFill>
              <a:srgbClr val="66CC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721980" name="Group 60"/>
          <p:cNvGrpSpPr>
            <a:grpSpLocks/>
          </p:cNvGrpSpPr>
          <p:nvPr/>
        </p:nvGrpSpPr>
        <p:grpSpPr bwMode="auto">
          <a:xfrm>
            <a:off x="1266825" y="1565275"/>
            <a:ext cx="1630363" cy="1787525"/>
            <a:chOff x="2370" y="1320"/>
            <a:chExt cx="1027" cy="1126"/>
          </a:xfrm>
        </p:grpSpPr>
        <p:sp>
          <p:nvSpPr>
            <p:cNvPr id="721981" name="Freeform 61"/>
            <p:cNvSpPr>
              <a:spLocks/>
            </p:cNvSpPr>
            <p:nvPr/>
          </p:nvSpPr>
          <p:spPr bwMode="auto">
            <a:xfrm>
              <a:off x="2370" y="1801"/>
              <a:ext cx="546" cy="645"/>
            </a:xfrm>
            <a:custGeom>
              <a:avLst/>
              <a:gdLst/>
              <a:ahLst/>
              <a:cxnLst>
                <a:cxn ang="0">
                  <a:pos x="188" y="211"/>
                </a:cxn>
                <a:cxn ang="0">
                  <a:pos x="188" y="113"/>
                </a:cxn>
                <a:cxn ang="0">
                  <a:pos x="0" y="0"/>
                </a:cxn>
                <a:cxn ang="0">
                  <a:pos x="0" y="332"/>
                </a:cxn>
                <a:cxn ang="0">
                  <a:pos x="545" y="644"/>
                </a:cxn>
                <a:cxn ang="0">
                  <a:pos x="545" y="421"/>
                </a:cxn>
                <a:cxn ang="0">
                  <a:pos x="188" y="211"/>
                </a:cxn>
              </a:cxnLst>
              <a:rect l="0" t="0" r="r" b="b"/>
              <a:pathLst>
                <a:path w="546" h="645">
                  <a:moveTo>
                    <a:pt x="188" y="211"/>
                  </a:moveTo>
                  <a:lnTo>
                    <a:pt x="188" y="113"/>
                  </a:lnTo>
                  <a:lnTo>
                    <a:pt x="0" y="0"/>
                  </a:lnTo>
                  <a:lnTo>
                    <a:pt x="0" y="332"/>
                  </a:lnTo>
                  <a:lnTo>
                    <a:pt x="545" y="644"/>
                  </a:lnTo>
                  <a:lnTo>
                    <a:pt x="545" y="421"/>
                  </a:lnTo>
                  <a:lnTo>
                    <a:pt x="188" y="211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82" name="Freeform 62"/>
            <p:cNvSpPr>
              <a:spLocks/>
            </p:cNvSpPr>
            <p:nvPr/>
          </p:nvSpPr>
          <p:spPr bwMode="auto">
            <a:xfrm>
              <a:off x="2912" y="1905"/>
              <a:ext cx="485" cy="541"/>
            </a:xfrm>
            <a:custGeom>
              <a:avLst/>
              <a:gdLst/>
              <a:ahLst/>
              <a:cxnLst>
                <a:cxn ang="0">
                  <a:pos x="484" y="0"/>
                </a:cxn>
                <a:cxn ang="0">
                  <a:pos x="304" y="43"/>
                </a:cxn>
                <a:cxn ang="0">
                  <a:pos x="304" y="229"/>
                </a:cxn>
                <a:cxn ang="0">
                  <a:pos x="0" y="314"/>
                </a:cxn>
                <a:cxn ang="0">
                  <a:pos x="0" y="540"/>
                </a:cxn>
                <a:cxn ang="0">
                  <a:pos x="484" y="407"/>
                </a:cxn>
                <a:cxn ang="0">
                  <a:pos x="484" y="0"/>
                </a:cxn>
              </a:cxnLst>
              <a:rect l="0" t="0" r="r" b="b"/>
              <a:pathLst>
                <a:path w="485" h="541">
                  <a:moveTo>
                    <a:pt x="484" y="0"/>
                  </a:moveTo>
                  <a:lnTo>
                    <a:pt x="304" y="43"/>
                  </a:lnTo>
                  <a:lnTo>
                    <a:pt x="304" y="229"/>
                  </a:lnTo>
                  <a:lnTo>
                    <a:pt x="0" y="314"/>
                  </a:lnTo>
                  <a:lnTo>
                    <a:pt x="0" y="540"/>
                  </a:lnTo>
                  <a:lnTo>
                    <a:pt x="484" y="407"/>
                  </a:lnTo>
                  <a:lnTo>
                    <a:pt x="484" y="0"/>
                  </a:lnTo>
                </a:path>
              </a:pathLst>
            </a:custGeom>
            <a:solidFill>
              <a:srgbClr val="FF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83" name="Freeform 63"/>
            <p:cNvSpPr>
              <a:spLocks/>
            </p:cNvSpPr>
            <p:nvPr/>
          </p:nvSpPr>
          <p:spPr bwMode="auto">
            <a:xfrm>
              <a:off x="2558" y="1831"/>
              <a:ext cx="377" cy="229"/>
            </a:xfrm>
            <a:custGeom>
              <a:avLst/>
              <a:gdLst/>
              <a:ahLst/>
              <a:cxnLst>
                <a:cxn ang="0">
                  <a:pos x="0" y="180"/>
                </a:cxn>
                <a:cxn ang="0">
                  <a:pos x="0" y="82"/>
                </a:cxn>
                <a:cxn ang="0">
                  <a:pos x="132" y="20"/>
                </a:cxn>
                <a:cxn ang="0">
                  <a:pos x="305" y="0"/>
                </a:cxn>
                <a:cxn ang="0">
                  <a:pos x="376" y="48"/>
                </a:cxn>
                <a:cxn ang="0">
                  <a:pos x="305" y="99"/>
                </a:cxn>
                <a:cxn ang="0">
                  <a:pos x="164" y="168"/>
                </a:cxn>
                <a:cxn ang="0">
                  <a:pos x="84" y="228"/>
                </a:cxn>
                <a:cxn ang="0">
                  <a:pos x="0" y="180"/>
                </a:cxn>
              </a:cxnLst>
              <a:rect l="0" t="0" r="r" b="b"/>
              <a:pathLst>
                <a:path w="377" h="229">
                  <a:moveTo>
                    <a:pt x="0" y="180"/>
                  </a:moveTo>
                  <a:lnTo>
                    <a:pt x="0" y="82"/>
                  </a:lnTo>
                  <a:lnTo>
                    <a:pt x="132" y="20"/>
                  </a:lnTo>
                  <a:lnTo>
                    <a:pt x="305" y="0"/>
                  </a:lnTo>
                  <a:lnTo>
                    <a:pt x="376" y="48"/>
                  </a:lnTo>
                  <a:lnTo>
                    <a:pt x="305" y="99"/>
                  </a:lnTo>
                  <a:lnTo>
                    <a:pt x="164" y="168"/>
                  </a:lnTo>
                  <a:lnTo>
                    <a:pt x="84" y="228"/>
                  </a:lnTo>
                  <a:lnTo>
                    <a:pt x="0" y="180"/>
                  </a:lnTo>
                </a:path>
              </a:pathLst>
            </a:custGeom>
            <a:solidFill>
              <a:srgbClr val="FF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84" name="Freeform 64"/>
            <p:cNvSpPr>
              <a:spLocks/>
            </p:cNvSpPr>
            <p:nvPr/>
          </p:nvSpPr>
          <p:spPr bwMode="auto">
            <a:xfrm>
              <a:off x="2558" y="1931"/>
              <a:ext cx="661" cy="295"/>
            </a:xfrm>
            <a:custGeom>
              <a:avLst/>
              <a:gdLst/>
              <a:ahLst/>
              <a:cxnLst>
                <a:cxn ang="0">
                  <a:pos x="355" y="294"/>
                </a:cxn>
                <a:cxn ang="0">
                  <a:pos x="660" y="202"/>
                </a:cxn>
                <a:cxn ang="0">
                  <a:pos x="484" y="39"/>
                </a:cxn>
                <a:cxn ang="0">
                  <a:pos x="305" y="0"/>
                </a:cxn>
                <a:cxn ang="0">
                  <a:pos x="0" y="81"/>
                </a:cxn>
                <a:cxn ang="0">
                  <a:pos x="355" y="294"/>
                </a:cxn>
              </a:cxnLst>
              <a:rect l="0" t="0" r="r" b="b"/>
              <a:pathLst>
                <a:path w="661" h="295">
                  <a:moveTo>
                    <a:pt x="355" y="294"/>
                  </a:moveTo>
                  <a:lnTo>
                    <a:pt x="660" y="202"/>
                  </a:lnTo>
                  <a:lnTo>
                    <a:pt x="484" y="39"/>
                  </a:lnTo>
                  <a:lnTo>
                    <a:pt x="305" y="0"/>
                  </a:lnTo>
                  <a:lnTo>
                    <a:pt x="0" y="81"/>
                  </a:lnTo>
                  <a:lnTo>
                    <a:pt x="355" y="294"/>
                  </a:lnTo>
                </a:path>
              </a:pathLst>
            </a:custGeom>
            <a:solidFill>
              <a:srgbClr val="FFCC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85" name="Freeform 65"/>
            <p:cNvSpPr>
              <a:spLocks/>
            </p:cNvSpPr>
            <p:nvPr/>
          </p:nvSpPr>
          <p:spPr bwMode="auto">
            <a:xfrm>
              <a:off x="2816" y="1939"/>
              <a:ext cx="55" cy="92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8" y="0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2" y="78"/>
                </a:cxn>
                <a:cxn ang="0">
                  <a:pos x="5" y="80"/>
                </a:cxn>
                <a:cxn ang="0">
                  <a:pos x="7" y="83"/>
                </a:cxn>
                <a:cxn ang="0">
                  <a:pos x="11" y="85"/>
                </a:cxn>
                <a:cxn ang="0">
                  <a:pos x="16" y="87"/>
                </a:cxn>
                <a:cxn ang="0">
                  <a:pos x="21" y="89"/>
                </a:cxn>
                <a:cxn ang="0">
                  <a:pos x="26" y="91"/>
                </a:cxn>
                <a:cxn ang="0">
                  <a:pos x="32" y="91"/>
                </a:cxn>
                <a:cxn ang="0">
                  <a:pos x="37" y="91"/>
                </a:cxn>
                <a:cxn ang="0">
                  <a:pos x="41" y="91"/>
                </a:cxn>
                <a:cxn ang="0">
                  <a:pos x="45" y="89"/>
                </a:cxn>
                <a:cxn ang="0">
                  <a:pos x="48" y="88"/>
                </a:cxn>
                <a:cxn ang="0">
                  <a:pos x="51" y="85"/>
                </a:cxn>
                <a:cxn ang="0">
                  <a:pos x="52" y="84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45" y="6"/>
                </a:cxn>
              </a:cxnLst>
              <a:rect l="0" t="0" r="r" b="b"/>
              <a:pathLst>
                <a:path w="55" h="92">
                  <a:moveTo>
                    <a:pt x="45" y="6"/>
                  </a:moveTo>
                  <a:lnTo>
                    <a:pt x="8" y="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2" y="78"/>
                  </a:lnTo>
                  <a:lnTo>
                    <a:pt x="5" y="80"/>
                  </a:lnTo>
                  <a:lnTo>
                    <a:pt x="7" y="83"/>
                  </a:lnTo>
                  <a:lnTo>
                    <a:pt x="11" y="85"/>
                  </a:lnTo>
                  <a:lnTo>
                    <a:pt x="16" y="87"/>
                  </a:lnTo>
                  <a:lnTo>
                    <a:pt x="21" y="89"/>
                  </a:lnTo>
                  <a:lnTo>
                    <a:pt x="26" y="91"/>
                  </a:lnTo>
                  <a:lnTo>
                    <a:pt x="32" y="91"/>
                  </a:lnTo>
                  <a:lnTo>
                    <a:pt x="37" y="91"/>
                  </a:lnTo>
                  <a:lnTo>
                    <a:pt x="41" y="91"/>
                  </a:lnTo>
                  <a:lnTo>
                    <a:pt x="45" y="89"/>
                  </a:lnTo>
                  <a:lnTo>
                    <a:pt x="48" y="88"/>
                  </a:lnTo>
                  <a:lnTo>
                    <a:pt x="51" y="85"/>
                  </a:lnTo>
                  <a:lnTo>
                    <a:pt x="52" y="84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45" y="6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86" name="Freeform 66"/>
            <p:cNvSpPr>
              <a:spLocks/>
            </p:cNvSpPr>
            <p:nvPr/>
          </p:nvSpPr>
          <p:spPr bwMode="auto">
            <a:xfrm>
              <a:off x="2825" y="1935"/>
              <a:ext cx="38" cy="21"/>
            </a:xfrm>
            <a:custGeom>
              <a:avLst/>
              <a:gdLst/>
              <a:ahLst/>
              <a:cxnLst>
                <a:cxn ang="0">
                  <a:pos x="17" y="20"/>
                </a:cxn>
                <a:cxn ang="0">
                  <a:pos x="21" y="20"/>
                </a:cxn>
                <a:cxn ang="0">
                  <a:pos x="25" y="20"/>
                </a:cxn>
                <a:cxn ang="0">
                  <a:pos x="29" y="20"/>
                </a:cxn>
                <a:cxn ang="0">
                  <a:pos x="31" y="18"/>
                </a:cxn>
                <a:cxn ang="0">
                  <a:pos x="34" y="18"/>
                </a:cxn>
                <a:cxn ang="0">
                  <a:pos x="35" y="16"/>
                </a:cxn>
                <a:cxn ang="0">
                  <a:pos x="37" y="15"/>
                </a:cxn>
                <a:cxn ang="0">
                  <a:pos x="37" y="13"/>
                </a:cxn>
                <a:cxn ang="0">
                  <a:pos x="37" y="10"/>
                </a:cxn>
                <a:cxn ang="0">
                  <a:pos x="35" y="9"/>
                </a:cxn>
                <a:cxn ang="0">
                  <a:pos x="34" y="7"/>
                </a:cxn>
                <a:cxn ang="0">
                  <a:pos x="31" y="4"/>
                </a:cxn>
                <a:cxn ang="0">
                  <a:pos x="29" y="3"/>
                </a:cxn>
                <a:cxn ang="0">
                  <a:pos x="25" y="1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1" y="10"/>
                </a:cxn>
                <a:cxn ang="0">
                  <a:pos x="2" y="12"/>
                </a:cxn>
                <a:cxn ang="0">
                  <a:pos x="5" y="13"/>
                </a:cxn>
                <a:cxn ang="0">
                  <a:pos x="7" y="15"/>
                </a:cxn>
                <a:cxn ang="0">
                  <a:pos x="11" y="16"/>
                </a:cxn>
                <a:cxn ang="0">
                  <a:pos x="14" y="18"/>
                </a:cxn>
                <a:cxn ang="0">
                  <a:pos x="17" y="20"/>
                </a:cxn>
              </a:cxnLst>
              <a:rect l="0" t="0" r="r" b="b"/>
              <a:pathLst>
                <a:path w="38" h="21">
                  <a:moveTo>
                    <a:pt x="17" y="20"/>
                  </a:moveTo>
                  <a:lnTo>
                    <a:pt x="21" y="20"/>
                  </a:lnTo>
                  <a:lnTo>
                    <a:pt x="25" y="20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4" y="18"/>
                  </a:lnTo>
                  <a:lnTo>
                    <a:pt x="35" y="16"/>
                  </a:lnTo>
                  <a:lnTo>
                    <a:pt x="37" y="15"/>
                  </a:lnTo>
                  <a:lnTo>
                    <a:pt x="37" y="13"/>
                  </a:lnTo>
                  <a:lnTo>
                    <a:pt x="37" y="10"/>
                  </a:lnTo>
                  <a:lnTo>
                    <a:pt x="35" y="9"/>
                  </a:lnTo>
                  <a:lnTo>
                    <a:pt x="34" y="7"/>
                  </a:lnTo>
                  <a:lnTo>
                    <a:pt x="31" y="4"/>
                  </a:lnTo>
                  <a:lnTo>
                    <a:pt x="29" y="3"/>
                  </a:lnTo>
                  <a:lnTo>
                    <a:pt x="25" y="1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10"/>
                  </a:lnTo>
                  <a:lnTo>
                    <a:pt x="2" y="12"/>
                  </a:lnTo>
                  <a:lnTo>
                    <a:pt x="5" y="13"/>
                  </a:lnTo>
                  <a:lnTo>
                    <a:pt x="7" y="15"/>
                  </a:lnTo>
                  <a:lnTo>
                    <a:pt x="11" y="16"/>
                  </a:lnTo>
                  <a:lnTo>
                    <a:pt x="14" y="18"/>
                  </a:lnTo>
                  <a:lnTo>
                    <a:pt x="17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87" name="Freeform 67"/>
            <p:cNvSpPr>
              <a:spLocks/>
            </p:cNvSpPr>
            <p:nvPr/>
          </p:nvSpPr>
          <p:spPr bwMode="auto">
            <a:xfrm>
              <a:off x="2963" y="2023"/>
              <a:ext cx="55" cy="92"/>
            </a:xfrm>
            <a:custGeom>
              <a:avLst/>
              <a:gdLst/>
              <a:ahLst/>
              <a:cxnLst>
                <a:cxn ang="0">
                  <a:pos x="46" y="5"/>
                </a:cxn>
                <a:cxn ang="0">
                  <a:pos x="7" y="0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3" y="80"/>
                </a:cxn>
                <a:cxn ang="0">
                  <a:pos x="7" y="83"/>
                </a:cxn>
                <a:cxn ang="0">
                  <a:pos x="11" y="85"/>
                </a:cxn>
                <a:cxn ang="0">
                  <a:pos x="16" y="87"/>
                </a:cxn>
                <a:cxn ang="0">
                  <a:pos x="21" y="89"/>
                </a:cxn>
                <a:cxn ang="0">
                  <a:pos x="27" y="89"/>
                </a:cxn>
                <a:cxn ang="0">
                  <a:pos x="32" y="91"/>
                </a:cxn>
                <a:cxn ang="0">
                  <a:pos x="37" y="91"/>
                </a:cxn>
                <a:cxn ang="0">
                  <a:pos x="42" y="89"/>
                </a:cxn>
                <a:cxn ang="0">
                  <a:pos x="46" y="88"/>
                </a:cxn>
                <a:cxn ang="0">
                  <a:pos x="50" y="87"/>
                </a:cxn>
                <a:cxn ang="0">
                  <a:pos x="52" y="85"/>
                </a:cxn>
                <a:cxn ang="0">
                  <a:pos x="54" y="84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2"/>
                </a:cxn>
                <a:cxn ang="0">
                  <a:pos x="54" y="80"/>
                </a:cxn>
                <a:cxn ang="0">
                  <a:pos x="54" y="80"/>
                </a:cxn>
                <a:cxn ang="0">
                  <a:pos x="46" y="5"/>
                </a:cxn>
              </a:cxnLst>
              <a:rect l="0" t="0" r="r" b="b"/>
              <a:pathLst>
                <a:path w="55" h="92">
                  <a:moveTo>
                    <a:pt x="46" y="5"/>
                  </a:moveTo>
                  <a:lnTo>
                    <a:pt x="7" y="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3" y="80"/>
                  </a:lnTo>
                  <a:lnTo>
                    <a:pt x="7" y="83"/>
                  </a:lnTo>
                  <a:lnTo>
                    <a:pt x="11" y="85"/>
                  </a:lnTo>
                  <a:lnTo>
                    <a:pt x="16" y="87"/>
                  </a:lnTo>
                  <a:lnTo>
                    <a:pt x="21" y="89"/>
                  </a:lnTo>
                  <a:lnTo>
                    <a:pt x="27" y="89"/>
                  </a:lnTo>
                  <a:lnTo>
                    <a:pt x="32" y="91"/>
                  </a:lnTo>
                  <a:lnTo>
                    <a:pt x="37" y="91"/>
                  </a:lnTo>
                  <a:lnTo>
                    <a:pt x="42" y="89"/>
                  </a:lnTo>
                  <a:lnTo>
                    <a:pt x="46" y="88"/>
                  </a:lnTo>
                  <a:lnTo>
                    <a:pt x="50" y="87"/>
                  </a:lnTo>
                  <a:lnTo>
                    <a:pt x="52" y="85"/>
                  </a:lnTo>
                  <a:lnTo>
                    <a:pt x="54" y="84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46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88" name="Freeform 68"/>
            <p:cNvSpPr>
              <a:spLocks/>
            </p:cNvSpPr>
            <p:nvPr/>
          </p:nvSpPr>
          <p:spPr bwMode="auto">
            <a:xfrm>
              <a:off x="2971" y="2018"/>
              <a:ext cx="39" cy="21"/>
            </a:xfrm>
            <a:custGeom>
              <a:avLst/>
              <a:gdLst/>
              <a:ahLst/>
              <a:cxnLst>
                <a:cxn ang="0">
                  <a:pos x="19" y="18"/>
                </a:cxn>
                <a:cxn ang="0">
                  <a:pos x="22" y="20"/>
                </a:cxn>
                <a:cxn ang="0">
                  <a:pos x="26" y="20"/>
                </a:cxn>
                <a:cxn ang="0">
                  <a:pos x="29" y="20"/>
                </a:cxn>
                <a:cxn ang="0">
                  <a:pos x="31" y="18"/>
                </a:cxn>
                <a:cxn ang="0">
                  <a:pos x="34" y="18"/>
                </a:cxn>
                <a:cxn ang="0">
                  <a:pos x="36" y="17"/>
                </a:cxn>
                <a:cxn ang="0">
                  <a:pos x="36" y="15"/>
                </a:cxn>
                <a:cxn ang="0">
                  <a:pos x="38" y="12"/>
                </a:cxn>
                <a:cxn ang="0">
                  <a:pos x="36" y="11"/>
                </a:cxn>
                <a:cxn ang="0">
                  <a:pos x="36" y="10"/>
                </a:cxn>
                <a:cxn ang="0">
                  <a:pos x="34" y="7"/>
                </a:cxn>
                <a:cxn ang="0">
                  <a:pos x="31" y="5"/>
                </a:cxn>
                <a:cxn ang="0">
                  <a:pos x="29" y="4"/>
                </a:cxn>
                <a:cxn ang="0">
                  <a:pos x="26" y="2"/>
                </a:cxn>
                <a:cxn ang="0">
                  <a:pos x="22" y="1"/>
                </a:cxn>
                <a:cxn ang="0">
                  <a:pos x="19" y="1"/>
                </a:cxn>
                <a:cxn ang="0">
                  <a:pos x="15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1" y="8"/>
                </a:cxn>
                <a:cxn ang="0">
                  <a:pos x="1" y="10"/>
                </a:cxn>
                <a:cxn ang="0">
                  <a:pos x="3" y="12"/>
                </a:cxn>
                <a:cxn ang="0">
                  <a:pos x="6" y="14"/>
                </a:cxn>
                <a:cxn ang="0">
                  <a:pos x="8" y="15"/>
                </a:cxn>
                <a:cxn ang="0">
                  <a:pos x="11" y="17"/>
                </a:cxn>
                <a:cxn ang="0">
                  <a:pos x="15" y="18"/>
                </a:cxn>
                <a:cxn ang="0">
                  <a:pos x="19" y="18"/>
                </a:cxn>
              </a:cxnLst>
              <a:rect l="0" t="0" r="r" b="b"/>
              <a:pathLst>
                <a:path w="39" h="21">
                  <a:moveTo>
                    <a:pt x="19" y="18"/>
                  </a:moveTo>
                  <a:lnTo>
                    <a:pt x="22" y="20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4" y="18"/>
                  </a:lnTo>
                  <a:lnTo>
                    <a:pt x="36" y="17"/>
                  </a:lnTo>
                  <a:lnTo>
                    <a:pt x="36" y="15"/>
                  </a:lnTo>
                  <a:lnTo>
                    <a:pt x="38" y="12"/>
                  </a:lnTo>
                  <a:lnTo>
                    <a:pt x="36" y="11"/>
                  </a:lnTo>
                  <a:lnTo>
                    <a:pt x="36" y="10"/>
                  </a:lnTo>
                  <a:lnTo>
                    <a:pt x="34" y="7"/>
                  </a:lnTo>
                  <a:lnTo>
                    <a:pt x="31" y="5"/>
                  </a:lnTo>
                  <a:lnTo>
                    <a:pt x="29" y="4"/>
                  </a:lnTo>
                  <a:lnTo>
                    <a:pt x="26" y="2"/>
                  </a:lnTo>
                  <a:lnTo>
                    <a:pt x="22" y="1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5"/>
                  </a:lnTo>
                  <a:lnTo>
                    <a:pt x="0" y="7"/>
                  </a:lnTo>
                  <a:lnTo>
                    <a:pt x="1" y="8"/>
                  </a:lnTo>
                  <a:lnTo>
                    <a:pt x="1" y="10"/>
                  </a:lnTo>
                  <a:lnTo>
                    <a:pt x="3" y="12"/>
                  </a:lnTo>
                  <a:lnTo>
                    <a:pt x="6" y="14"/>
                  </a:lnTo>
                  <a:lnTo>
                    <a:pt x="8" y="15"/>
                  </a:lnTo>
                  <a:lnTo>
                    <a:pt x="11" y="17"/>
                  </a:lnTo>
                  <a:lnTo>
                    <a:pt x="15" y="18"/>
                  </a:lnTo>
                  <a:lnTo>
                    <a:pt x="19" y="18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89" name="Freeform 69"/>
            <p:cNvSpPr>
              <a:spLocks/>
            </p:cNvSpPr>
            <p:nvPr/>
          </p:nvSpPr>
          <p:spPr bwMode="auto">
            <a:xfrm>
              <a:off x="3020" y="2199"/>
              <a:ext cx="44" cy="70"/>
            </a:xfrm>
            <a:custGeom>
              <a:avLst/>
              <a:gdLst/>
              <a:ahLst/>
              <a:cxnLst>
                <a:cxn ang="0">
                  <a:pos x="43" y="57"/>
                </a:cxn>
                <a:cxn ang="0">
                  <a:pos x="43" y="0"/>
                </a:cxn>
                <a:cxn ang="0">
                  <a:pos x="0" y="11"/>
                </a:cxn>
                <a:cxn ang="0">
                  <a:pos x="0" y="69"/>
                </a:cxn>
                <a:cxn ang="0">
                  <a:pos x="43" y="57"/>
                </a:cxn>
              </a:cxnLst>
              <a:rect l="0" t="0" r="r" b="b"/>
              <a:pathLst>
                <a:path w="44" h="70">
                  <a:moveTo>
                    <a:pt x="43" y="57"/>
                  </a:moveTo>
                  <a:lnTo>
                    <a:pt x="43" y="0"/>
                  </a:lnTo>
                  <a:lnTo>
                    <a:pt x="0" y="11"/>
                  </a:lnTo>
                  <a:lnTo>
                    <a:pt x="0" y="69"/>
                  </a:lnTo>
                  <a:lnTo>
                    <a:pt x="43" y="5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90" name="Freeform 70"/>
            <p:cNvSpPr>
              <a:spLocks/>
            </p:cNvSpPr>
            <p:nvPr/>
          </p:nvSpPr>
          <p:spPr bwMode="auto">
            <a:xfrm>
              <a:off x="2958" y="2216"/>
              <a:ext cx="43" cy="68"/>
            </a:xfrm>
            <a:custGeom>
              <a:avLst/>
              <a:gdLst/>
              <a:ahLst/>
              <a:cxnLst>
                <a:cxn ang="0">
                  <a:pos x="42" y="56"/>
                </a:cxn>
                <a:cxn ang="0">
                  <a:pos x="42" y="0"/>
                </a:cxn>
                <a:cxn ang="0">
                  <a:pos x="0" y="11"/>
                </a:cxn>
                <a:cxn ang="0">
                  <a:pos x="0" y="67"/>
                </a:cxn>
                <a:cxn ang="0">
                  <a:pos x="42" y="56"/>
                </a:cxn>
              </a:cxnLst>
              <a:rect l="0" t="0" r="r" b="b"/>
              <a:pathLst>
                <a:path w="43" h="68">
                  <a:moveTo>
                    <a:pt x="42" y="56"/>
                  </a:moveTo>
                  <a:lnTo>
                    <a:pt x="42" y="0"/>
                  </a:lnTo>
                  <a:lnTo>
                    <a:pt x="0" y="11"/>
                  </a:lnTo>
                  <a:lnTo>
                    <a:pt x="0" y="67"/>
                  </a:lnTo>
                  <a:lnTo>
                    <a:pt x="42" y="5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91" name="Freeform 71"/>
            <p:cNvSpPr>
              <a:spLocks/>
            </p:cNvSpPr>
            <p:nvPr/>
          </p:nvSpPr>
          <p:spPr bwMode="auto">
            <a:xfrm>
              <a:off x="3147" y="2166"/>
              <a:ext cx="42" cy="70"/>
            </a:xfrm>
            <a:custGeom>
              <a:avLst/>
              <a:gdLst/>
              <a:ahLst/>
              <a:cxnLst>
                <a:cxn ang="0">
                  <a:pos x="41" y="57"/>
                </a:cxn>
                <a:cxn ang="0">
                  <a:pos x="41" y="0"/>
                </a:cxn>
                <a:cxn ang="0">
                  <a:pos x="0" y="11"/>
                </a:cxn>
                <a:cxn ang="0">
                  <a:pos x="0" y="69"/>
                </a:cxn>
                <a:cxn ang="0">
                  <a:pos x="41" y="57"/>
                </a:cxn>
              </a:cxnLst>
              <a:rect l="0" t="0" r="r" b="b"/>
              <a:pathLst>
                <a:path w="42" h="70">
                  <a:moveTo>
                    <a:pt x="41" y="57"/>
                  </a:moveTo>
                  <a:lnTo>
                    <a:pt x="41" y="0"/>
                  </a:lnTo>
                  <a:lnTo>
                    <a:pt x="0" y="11"/>
                  </a:lnTo>
                  <a:lnTo>
                    <a:pt x="0" y="69"/>
                  </a:lnTo>
                  <a:lnTo>
                    <a:pt x="41" y="5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92" name="Freeform 72"/>
            <p:cNvSpPr>
              <a:spLocks/>
            </p:cNvSpPr>
            <p:nvPr/>
          </p:nvSpPr>
          <p:spPr bwMode="auto">
            <a:xfrm>
              <a:off x="3085" y="2183"/>
              <a:ext cx="41" cy="70"/>
            </a:xfrm>
            <a:custGeom>
              <a:avLst/>
              <a:gdLst/>
              <a:ahLst/>
              <a:cxnLst>
                <a:cxn ang="0">
                  <a:pos x="40" y="57"/>
                </a:cxn>
                <a:cxn ang="0">
                  <a:pos x="40" y="0"/>
                </a:cxn>
                <a:cxn ang="0">
                  <a:pos x="0" y="11"/>
                </a:cxn>
                <a:cxn ang="0">
                  <a:pos x="0" y="69"/>
                </a:cxn>
                <a:cxn ang="0">
                  <a:pos x="40" y="57"/>
                </a:cxn>
              </a:cxnLst>
              <a:rect l="0" t="0" r="r" b="b"/>
              <a:pathLst>
                <a:path w="41" h="70">
                  <a:moveTo>
                    <a:pt x="40" y="57"/>
                  </a:moveTo>
                  <a:lnTo>
                    <a:pt x="40" y="0"/>
                  </a:lnTo>
                  <a:lnTo>
                    <a:pt x="0" y="11"/>
                  </a:lnTo>
                  <a:lnTo>
                    <a:pt x="0" y="69"/>
                  </a:lnTo>
                  <a:lnTo>
                    <a:pt x="40" y="5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93" name="Freeform 73"/>
            <p:cNvSpPr>
              <a:spLocks/>
            </p:cNvSpPr>
            <p:nvPr/>
          </p:nvSpPr>
          <p:spPr bwMode="auto">
            <a:xfrm>
              <a:off x="3235" y="1952"/>
              <a:ext cx="65" cy="65"/>
            </a:xfrm>
            <a:custGeom>
              <a:avLst/>
              <a:gdLst/>
              <a:ahLst/>
              <a:cxnLst>
                <a:cxn ang="0">
                  <a:pos x="64" y="46"/>
                </a:cxn>
                <a:cxn ang="0">
                  <a:pos x="64" y="0"/>
                </a:cxn>
                <a:cxn ang="0">
                  <a:pos x="0" y="16"/>
                </a:cxn>
                <a:cxn ang="0">
                  <a:pos x="0" y="64"/>
                </a:cxn>
                <a:cxn ang="0">
                  <a:pos x="64" y="46"/>
                </a:cxn>
              </a:cxnLst>
              <a:rect l="0" t="0" r="r" b="b"/>
              <a:pathLst>
                <a:path w="65" h="65">
                  <a:moveTo>
                    <a:pt x="64" y="46"/>
                  </a:moveTo>
                  <a:lnTo>
                    <a:pt x="64" y="0"/>
                  </a:lnTo>
                  <a:lnTo>
                    <a:pt x="0" y="16"/>
                  </a:lnTo>
                  <a:lnTo>
                    <a:pt x="0" y="64"/>
                  </a:lnTo>
                  <a:lnTo>
                    <a:pt x="64" y="4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94" name="Freeform 74"/>
            <p:cNvSpPr>
              <a:spLocks/>
            </p:cNvSpPr>
            <p:nvPr/>
          </p:nvSpPr>
          <p:spPr bwMode="auto">
            <a:xfrm>
              <a:off x="3317" y="1931"/>
              <a:ext cx="64" cy="65"/>
            </a:xfrm>
            <a:custGeom>
              <a:avLst/>
              <a:gdLst/>
              <a:ahLst/>
              <a:cxnLst>
                <a:cxn ang="0">
                  <a:pos x="63" y="47"/>
                </a:cxn>
                <a:cxn ang="0">
                  <a:pos x="63" y="0"/>
                </a:cxn>
                <a:cxn ang="0">
                  <a:pos x="0" y="17"/>
                </a:cxn>
                <a:cxn ang="0">
                  <a:pos x="0" y="64"/>
                </a:cxn>
                <a:cxn ang="0">
                  <a:pos x="63" y="47"/>
                </a:cxn>
              </a:cxnLst>
              <a:rect l="0" t="0" r="r" b="b"/>
              <a:pathLst>
                <a:path w="64" h="65">
                  <a:moveTo>
                    <a:pt x="63" y="47"/>
                  </a:moveTo>
                  <a:lnTo>
                    <a:pt x="63" y="0"/>
                  </a:lnTo>
                  <a:lnTo>
                    <a:pt x="0" y="17"/>
                  </a:lnTo>
                  <a:lnTo>
                    <a:pt x="0" y="64"/>
                  </a:lnTo>
                  <a:lnTo>
                    <a:pt x="63" y="4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95" name="Freeform 75"/>
            <p:cNvSpPr>
              <a:spLocks/>
            </p:cNvSpPr>
            <p:nvPr/>
          </p:nvSpPr>
          <p:spPr bwMode="auto">
            <a:xfrm>
              <a:off x="2699" y="2251"/>
              <a:ext cx="42" cy="96"/>
            </a:xfrm>
            <a:custGeom>
              <a:avLst/>
              <a:gdLst/>
              <a:ahLst/>
              <a:cxnLst>
                <a:cxn ang="0">
                  <a:pos x="41" y="95"/>
                </a:cxn>
                <a:cxn ang="0">
                  <a:pos x="41" y="24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41" y="95"/>
                </a:cxn>
              </a:cxnLst>
              <a:rect l="0" t="0" r="r" b="b"/>
              <a:pathLst>
                <a:path w="42" h="96">
                  <a:moveTo>
                    <a:pt x="41" y="95"/>
                  </a:moveTo>
                  <a:lnTo>
                    <a:pt x="41" y="24"/>
                  </a:lnTo>
                  <a:lnTo>
                    <a:pt x="0" y="0"/>
                  </a:lnTo>
                  <a:lnTo>
                    <a:pt x="0" y="72"/>
                  </a:lnTo>
                  <a:lnTo>
                    <a:pt x="41" y="9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96" name="Freeform 76"/>
            <p:cNvSpPr>
              <a:spLocks/>
            </p:cNvSpPr>
            <p:nvPr/>
          </p:nvSpPr>
          <p:spPr bwMode="auto">
            <a:xfrm>
              <a:off x="2450" y="2107"/>
              <a:ext cx="43" cy="98"/>
            </a:xfrm>
            <a:custGeom>
              <a:avLst/>
              <a:gdLst/>
              <a:ahLst/>
              <a:cxnLst>
                <a:cxn ang="0">
                  <a:pos x="42" y="97"/>
                </a:cxn>
                <a:cxn ang="0">
                  <a:pos x="42" y="24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42" y="97"/>
                </a:cxn>
              </a:cxnLst>
              <a:rect l="0" t="0" r="r" b="b"/>
              <a:pathLst>
                <a:path w="43" h="98">
                  <a:moveTo>
                    <a:pt x="42" y="97"/>
                  </a:moveTo>
                  <a:lnTo>
                    <a:pt x="42" y="24"/>
                  </a:lnTo>
                  <a:lnTo>
                    <a:pt x="0" y="0"/>
                  </a:lnTo>
                  <a:lnTo>
                    <a:pt x="0" y="72"/>
                  </a:lnTo>
                  <a:lnTo>
                    <a:pt x="42" y="9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97" name="Freeform 77"/>
            <p:cNvSpPr>
              <a:spLocks/>
            </p:cNvSpPr>
            <p:nvPr/>
          </p:nvSpPr>
          <p:spPr bwMode="auto">
            <a:xfrm>
              <a:off x="2608" y="2078"/>
              <a:ext cx="62" cy="97"/>
            </a:xfrm>
            <a:custGeom>
              <a:avLst/>
              <a:gdLst/>
              <a:ahLst/>
              <a:cxnLst>
                <a:cxn ang="0">
                  <a:pos x="61" y="96"/>
                </a:cxn>
                <a:cxn ang="0">
                  <a:pos x="61" y="35"/>
                </a:cxn>
                <a:cxn ang="0">
                  <a:pos x="0" y="0"/>
                </a:cxn>
                <a:cxn ang="0">
                  <a:pos x="0" y="60"/>
                </a:cxn>
                <a:cxn ang="0">
                  <a:pos x="61" y="96"/>
                </a:cxn>
              </a:cxnLst>
              <a:rect l="0" t="0" r="r" b="b"/>
              <a:pathLst>
                <a:path w="62" h="97">
                  <a:moveTo>
                    <a:pt x="61" y="96"/>
                  </a:moveTo>
                  <a:lnTo>
                    <a:pt x="61" y="35"/>
                  </a:lnTo>
                  <a:lnTo>
                    <a:pt x="0" y="0"/>
                  </a:lnTo>
                  <a:lnTo>
                    <a:pt x="0" y="60"/>
                  </a:lnTo>
                  <a:lnTo>
                    <a:pt x="61" y="9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98" name="Freeform 78"/>
            <p:cNvSpPr>
              <a:spLocks/>
            </p:cNvSpPr>
            <p:nvPr/>
          </p:nvSpPr>
          <p:spPr bwMode="auto">
            <a:xfrm>
              <a:off x="2526" y="2030"/>
              <a:ext cx="62" cy="98"/>
            </a:xfrm>
            <a:custGeom>
              <a:avLst/>
              <a:gdLst/>
              <a:ahLst/>
              <a:cxnLst>
                <a:cxn ang="0">
                  <a:pos x="61" y="97"/>
                </a:cxn>
                <a:cxn ang="0">
                  <a:pos x="61" y="35"/>
                </a:cxn>
                <a:cxn ang="0">
                  <a:pos x="0" y="0"/>
                </a:cxn>
                <a:cxn ang="0">
                  <a:pos x="0" y="59"/>
                </a:cxn>
                <a:cxn ang="0">
                  <a:pos x="61" y="97"/>
                </a:cxn>
              </a:cxnLst>
              <a:rect l="0" t="0" r="r" b="b"/>
              <a:pathLst>
                <a:path w="62" h="98">
                  <a:moveTo>
                    <a:pt x="61" y="97"/>
                  </a:moveTo>
                  <a:lnTo>
                    <a:pt x="61" y="35"/>
                  </a:lnTo>
                  <a:lnTo>
                    <a:pt x="0" y="0"/>
                  </a:lnTo>
                  <a:lnTo>
                    <a:pt x="0" y="59"/>
                  </a:lnTo>
                  <a:lnTo>
                    <a:pt x="61" y="9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1999" name="Freeform 79"/>
            <p:cNvSpPr>
              <a:spLocks/>
            </p:cNvSpPr>
            <p:nvPr/>
          </p:nvSpPr>
          <p:spPr bwMode="auto">
            <a:xfrm>
              <a:off x="2469" y="1892"/>
              <a:ext cx="63" cy="97"/>
            </a:xfrm>
            <a:custGeom>
              <a:avLst/>
              <a:gdLst/>
              <a:ahLst/>
              <a:cxnLst>
                <a:cxn ang="0">
                  <a:pos x="62" y="96"/>
                </a:cxn>
                <a:cxn ang="0">
                  <a:pos x="62" y="35"/>
                </a:cxn>
                <a:cxn ang="0">
                  <a:pos x="0" y="0"/>
                </a:cxn>
                <a:cxn ang="0">
                  <a:pos x="0" y="60"/>
                </a:cxn>
                <a:cxn ang="0">
                  <a:pos x="62" y="96"/>
                </a:cxn>
              </a:cxnLst>
              <a:rect l="0" t="0" r="r" b="b"/>
              <a:pathLst>
                <a:path w="63" h="97">
                  <a:moveTo>
                    <a:pt x="62" y="96"/>
                  </a:moveTo>
                  <a:lnTo>
                    <a:pt x="62" y="35"/>
                  </a:lnTo>
                  <a:lnTo>
                    <a:pt x="0" y="0"/>
                  </a:lnTo>
                  <a:lnTo>
                    <a:pt x="0" y="60"/>
                  </a:lnTo>
                  <a:lnTo>
                    <a:pt x="62" y="9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00" name="Freeform 80"/>
            <p:cNvSpPr>
              <a:spLocks/>
            </p:cNvSpPr>
            <p:nvPr/>
          </p:nvSpPr>
          <p:spPr bwMode="auto">
            <a:xfrm>
              <a:off x="2392" y="1849"/>
              <a:ext cx="62" cy="96"/>
            </a:xfrm>
            <a:custGeom>
              <a:avLst/>
              <a:gdLst/>
              <a:ahLst/>
              <a:cxnLst>
                <a:cxn ang="0">
                  <a:pos x="61" y="95"/>
                </a:cxn>
                <a:cxn ang="0">
                  <a:pos x="61" y="35"/>
                </a:cxn>
                <a:cxn ang="0">
                  <a:pos x="0" y="0"/>
                </a:cxn>
                <a:cxn ang="0">
                  <a:pos x="0" y="59"/>
                </a:cxn>
                <a:cxn ang="0">
                  <a:pos x="61" y="95"/>
                </a:cxn>
              </a:cxnLst>
              <a:rect l="0" t="0" r="r" b="b"/>
              <a:pathLst>
                <a:path w="62" h="96">
                  <a:moveTo>
                    <a:pt x="61" y="95"/>
                  </a:moveTo>
                  <a:lnTo>
                    <a:pt x="61" y="35"/>
                  </a:lnTo>
                  <a:lnTo>
                    <a:pt x="0" y="0"/>
                  </a:lnTo>
                  <a:lnTo>
                    <a:pt x="0" y="59"/>
                  </a:lnTo>
                  <a:lnTo>
                    <a:pt x="61" y="9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01" name="Freeform 81"/>
            <p:cNvSpPr>
              <a:spLocks/>
            </p:cNvSpPr>
            <p:nvPr/>
          </p:nvSpPr>
          <p:spPr bwMode="auto">
            <a:xfrm>
              <a:off x="3008" y="1320"/>
              <a:ext cx="74" cy="237"/>
            </a:xfrm>
            <a:custGeom>
              <a:avLst/>
              <a:gdLst/>
              <a:ahLst/>
              <a:cxnLst>
                <a:cxn ang="0">
                  <a:pos x="26" y="236"/>
                </a:cxn>
                <a:cxn ang="0">
                  <a:pos x="26" y="233"/>
                </a:cxn>
                <a:cxn ang="0">
                  <a:pos x="25" y="227"/>
                </a:cxn>
                <a:cxn ang="0">
                  <a:pos x="25" y="216"/>
                </a:cxn>
                <a:cxn ang="0">
                  <a:pos x="23" y="205"/>
                </a:cxn>
                <a:cxn ang="0">
                  <a:pos x="25" y="192"/>
                </a:cxn>
                <a:cxn ang="0">
                  <a:pos x="26" y="178"/>
                </a:cxn>
                <a:cxn ang="0">
                  <a:pos x="28" y="164"/>
                </a:cxn>
                <a:cxn ang="0">
                  <a:pos x="35" y="153"/>
                </a:cxn>
                <a:cxn ang="0">
                  <a:pos x="41" y="142"/>
                </a:cxn>
                <a:cxn ang="0">
                  <a:pos x="47" y="135"/>
                </a:cxn>
                <a:cxn ang="0">
                  <a:pos x="55" y="126"/>
                </a:cxn>
                <a:cxn ang="0">
                  <a:pos x="60" y="118"/>
                </a:cxn>
                <a:cxn ang="0">
                  <a:pos x="65" y="110"/>
                </a:cxn>
                <a:cxn ang="0">
                  <a:pos x="70" y="102"/>
                </a:cxn>
                <a:cxn ang="0">
                  <a:pos x="73" y="90"/>
                </a:cxn>
                <a:cxn ang="0">
                  <a:pos x="73" y="77"/>
                </a:cxn>
                <a:cxn ang="0">
                  <a:pos x="73" y="63"/>
                </a:cxn>
                <a:cxn ang="0">
                  <a:pos x="70" y="49"/>
                </a:cxn>
                <a:cxn ang="0">
                  <a:pos x="66" y="38"/>
                </a:cxn>
                <a:cxn ang="0">
                  <a:pos x="61" y="26"/>
                </a:cxn>
                <a:cxn ang="0">
                  <a:pos x="56" y="17"/>
                </a:cxn>
                <a:cxn ang="0">
                  <a:pos x="50" y="10"/>
                </a:cxn>
                <a:cxn ang="0">
                  <a:pos x="42" y="3"/>
                </a:cxn>
                <a:cxn ang="0">
                  <a:pos x="35" y="1"/>
                </a:cxn>
                <a:cxn ang="0">
                  <a:pos x="26" y="0"/>
                </a:cxn>
                <a:cxn ang="0">
                  <a:pos x="18" y="1"/>
                </a:cxn>
                <a:cxn ang="0">
                  <a:pos x="11" y="5"/>
                </a:cxn>
                <a:cxn ang="0">
                  <a:pos x="5" y="10"/>
                </a:cxn>
                <a:cxn ang="0">
                  <a:pos x="1" y="16"/>
                </a:cxn>
                <a:cxn ang="0">
                  <a:pos x="1" y="22"/>
                </a:cxn>
                <a:cxn ang="0">
                  <a:pos x="3" y="29"/>
                </a:cxn>
                <a:cxn ang="0">
                  <a:pos x="10" y="35"/>
                </a:cxn>
                <a:cxn ang="0">
                  <a:pos x="20" y="40"/>
                </a:cxn>
                <a:cxn ang="0">
                  <a:pos x="28" y="45"/>
                </a:cxn>
                <a:cxn ang="0">
                  <a:pos x="37" y="49"/>
                </a:cxn>
                <a:cxn ang="0">
                  <a:pos x="45" y="54"/>
                </a:cxn>
                <a:cxn ang="0">
                  <a:pos x="50" y="58"/>
                </a:cxn>
                <a:cxn ang="0">
                  <a:pos x="51" y="63"/>
                </a:cxn>
                <a:cxn ang="0">
                  <a:pos x="50" y="68"/>
                </a:cxn>
                <a:cxn ang="0">
                  <a:pos x="45" y="72"/>
                </a:cxn>
                <a:cxn ang="0">
                  <a:pos x="36" y="79"/>
                </a:cxn>
                <a:cxn ang="0">
                  <a:pos x="27" y="86"/>
                </a:cxn>
                <a:cxn ang="0">
                  <a:pos x="17" y="94"/>
                </a:cxn>
                <a:cxn ang="0">
                  <a:pos x="8" y="103"/>
                </a:cxn>
                <a:cxn ang="0">
                  <a:pos x="2" y="113"/>
                </a:cxn>
                <a:cxn ang="0">
                  <a:pos x="0" y="125"/>
                </a:cxn>
                <a:cxn ang="0">
                  <a:pos x="1" y="137"/>
                </a:cxn>
                <a:cxn ang="0">
                  <a:pos x="7" y="151"/>
                </a:cxn>
                <a:cxn ang="0">
                  <a:pos x="15" y="167"/>
                </a:cxn>
                <a:cxn ang="0">
                  <a:pos x="21" y="181"/>
                </a:cxn>
                <a:cxn ang="0">
                  <a:pos x="25" y="193"/>
                </a:cxn>
                <a:cxn ang="0">
                  <a:pos x="27" y="205"/>
                </a:cxn>
                <a:cxn ang="0">
                  <a:pos x="28" y="215"/>
                </a:cxn>
                <a:cxn ang="0">
                  <a:pos x="30" y="223"/>
                </a:cxn>
                <a:cxn ang="0">
                  <a:pos x="30" y="227"/>
                </a:cxn>
                <a:cxn ang="0">
                  <a:pos x="30" y="229"/>
                </a:cxn>
                <a:cxn ang="0">
                  <a:pos x="26" y="236"/>
                </a:cxn>
              </a:cxnLst>
              <a:rect l="0" t="0" r="r" b="b"/>
              <a:pathLst>
                <a:path w="74" h="237">
                  <a:moveTo>
                    <a:pt x="26" y="236"/>
                  </a:moveTo>
                  <a:lnTo>
                    <a:pt x="26" y="233"/>
                  </a:lnTo>
                  <a:lnTo>
                    <a:pt x="25" y="227"/>
                  </a:lnTo>
                  <a:lnTo>
                    <a:pt x="25" y="216"/>
                  </a:lnTo>
                  <a:lnTo>
                    <a:pt x="23" y="205"/>
                  </a:lnTo>
                  <a:lnTo>
                    <a:pt x="25" y="192"/>
                  </a:lnTo>
                  <a:lnTo>
                    <a:pt x="26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1" y="142"/>
                  </a:lnTo>
                  <a:lnTo>
                    <a:pt x="47" y="135"/>
                  </a:lnTo>
                  <a:lnTo>
                    <a:pt x="55" y="126"/>
                  </a:lnTo>
                  <a:lnTo>
                    <a:pt x="60" y="118"/>
                  </a:lnTo>
                  <a:lnTo>
                    <a:pt x="65" y="110"/>
                  </a:lnTo>
                  <a:lnTo>
                    <a:pt x="70" y="102"/>
                  </a:lnTo>
                  <a:lnTo>
                    <a:pt x="73" y="90"/>
                  </a:lnTo>
                  <a:lnTo>
                    <a:pt x="73" y="77"/>
                  </a:lnTo>
                  <a:lnTo>
                    <a:pt x="73" y="63"/>
                  </a:lnTo>
                  <a:lnTo>
                    <a:pt x="70" y="49"/>
                  </a:lnTo>
                  <a:lnTo>
                    <a:pt x="66" y="38"/>
                  </a:lnTo>
                  <a:lnTo>
                    <a:pt x="61" y="26"/>
                  </a:lnTo>
                  <a:lnTo>
                    <a:pt x="56" y="17"/>
                  </a:lnTo>
                  <a:lnTo>
                    <a:pt x="50" y="10"/>
                  </a:lnTo>
                  <a:lnTo>
                    <a:pt x="42" y="3"/>
                  </a:lnTo>
                  <a:lnTo>
                    <a:pt x="35" y="1"/>
                  </a:lnTo>
                  <a:lnTo>
                    <a:pt x="26" y="0"/>
                  </a:lnTo>
                  <a:lnTo>
                    <a:pt x="18" y="1"/>
                  </a:lnTo>
                  <a:lnTo>
                    <a:pt x="11" y="5"/>
                  </a:lnTo>
                  <a:lnTo>
                    <a:pt x="5" y="10"/>
                  </a:lnTo>
                  <a:lnTo>
                    <a:pt x="1" y="16"/>
                  </a:lnTo>
                  <a:lnTo>
                    <a:pt x="1" y="22"/>
                  </a:lnTo>
                  <a:lnTo>
                    <a:pt x="3" y="29"/>
                  </a:lnTo>
                  <a:lnTo>
                    <a:pt x="10" y="35"/>
                  </a:lnTo>
                  <a:lnTo>
                    <a:pt x="20" y="40"/>
                  </a:lnTo>
                  <a:lnTo>
                    <a:pt x="28" y="45"/>
                  </a:lnTo>
                  <a:lnTo>
                    <a:pt x="37" y="49"/>
                  </a:lnTo>
                  <a:lnTo>
                    <a:pt x="45" y="54"/>
                  </a:lnTo>
                  <a:lnTo>
                    <a:pt x="50" y="58"/>
                  </a:lnTo>
                  <a:lnTo>
                    <a:pt x="51" y="63"/>
                  </a:lnTo>
                  <a:lnTo>
                    <a:pt x="50" y="68"/>
                  </a:lnTo>
                  <a:lnTo>
                    <a:pt x="45" y="72"/>
                  </a:lnTo>
                  <a:lnTo>
                    <a:pt x="36" y="79"/>
                  </a:lnTo>
                  <a:lnTo>
                    <a:pt x="27" y="86"/>
                  </a:lnTo>
                  <a:lnTo>
                    <a:pt x="17" y="94"/>
                  </a:lnTo>
                  <a:lnTo>
                    <a:pt x="8" y="103"/>
                  </a:lnTo>
                  <a:lnTo>
                    <a:pt x="2" y="113"/>
                  </a:lnTo>
                  <a:lnTo>
                    <a:pt x="0" y="125"/>
                  </a:lnTo>
                  <a:lnTo>
                    <a:pt x="1" y="137"/>
                  </a:lnTo>
                  <a:lnTo>
                    <a:pt x="7" y="151"/>
                  </a:lnTo>
                  <a:lnTo>
                    <a:pt x="15" y="167"/>
                  </a:lnTo>
                  <a:lnTo>
                    <a:pt x="21" y="181"/>
                  </a:lnTo>
                  <a:lnTo>
                    <a:pt x="25" y="193"/>
                  </a:lnTo>
                  <a:lnTo>
                    <a:pt x="27" y="205"/>
                  </a:lnTo>
                  <a:lnTo>
                    <a:pt x="28" y="215"/>
                  </a:lnTo>
                  <a:lnTo>
                    <a:pt x="30" y="223"/>
                  </a:lnTo>
                  <a:lnTo>
                    <a:pt x="30" y="227"/>
                  </a:lnTo>
                  <a:lnTo>
                    <a:pt x="30" y="229"/>
                  </a:lnTo>
                  <a:lnTo>
                    <a:pt x="26" y="236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02" name="Freeform 82"/>
            <p:cNvSpPr>
              <a:spLocks/>
            </p:cNvSpPr>
            <p:nvPr/>
          </p:nvSpPr>
          <p:spPr bwMode="auto">
            <a:xfrm>
              <a:off x="2370" y="1697"/>
              <a:ext cx="580" cy="220"/>
            </a:xfrm>
            <a:custGeom>
              <a:avLst/>
              <a:gdLst/>
              <a:ahLst/>
              <a:cxnLst>
                <a:cxn ang="0">
                  <a:pos x="381" y="0"/>
                </a:cxn>
                <a:cxn ang="0">
                  <a:pos x="0" y="104"/>
                </a:cxn>
                <a:cxn ang="0">
                  <a:pos x="187" y="219"/>
                </a:cxn>
                <a:cxn ang="0">
                  <a:pos x="579" y="112"/>
                </a:cxn>
                <a:cxn ang="0">
                  <a:pos x="381" y="0"/>
                </a:cxn>
              </a:cxnLst>
              <a:rect l="0" t="0" r="r" b="b"/>
              <a:pathLst>
                <a:path w="580" h="220">
                  <a:moveTo>
                    <a:pt x="381" y="0"/>
                  </a:moveTo>
                  <a:lnTo>
                    <a:pt x="0" y="104"/>
                  </a:lnTo>
                  <a:lnTo>
                    <a:pt x="187" y="219"/>
                  </a:lnTo>
                  <a:lnTo>
                    <a:pt x="579" y="112"/>
                  </a:lnTo>
                  <a:lnTo>
                    <a:pt x="381" y="0"/>
                  </a:lnTo>
                </a:path>
              </a:pathLst>
            </a:custGeom>
            <a:solidFill>
              <a:srgbClr val="FFCC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03" name="Freeform 83"/>
            <p:cNvSpPr>
              <a:spLocks/>
            </p:cNvSpPr>
            <p:nvPr/>
          </p:nvSpPr>
          <p:spPr bwMode="auto">
            <a:xfrm>
              <a:off x="2864" y="1745"/>
              <a:ext cx="354" cy="3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6"/>
                </a:cxn>
                <a:cxn ang="0">
                  <a:pos x="353" y="390"/>
                </a:cxn>
                <a:cxn ang="0">
                  <a:pos x="353" y="202"/>
                </a:cxn>
                <a:cxn ang="0">
                  <a:pos x="0" y="0"/>
                </a:cxn>
              </a:cxnLst>
              <a:rect l="0" t="0" r="r" b="b"/>
              <a:pathLst>
                <a:path w="354" h="391">
                  <a:moveTo>
                    <a:pt x="0" y="0"/>
                  </a:moveTo>
                  <a:lnTo>
                    <a:pt x="0" y="186"/>
                  </a:lnTo>
                  <a:lnTo>
                    <a:pt x="353" y="390"/>
                  </a:lnTo>
                  <a:lnTo>
                    <a:pt x="353" y="202"/>
                  </a:lnTo>
                  <a:lnTo>
                    <a:pt x="0" y="0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04" name="Freeform 84"/>
            <p:cNvSpPr>
              <a:spLocks/>
            </p:cNvSpPr>
            <p:nvPr/>
          </p:nvSpPr>
          <p:spPr bwMode="auto">
            <a:xfrm>
              <a:off x="2863" y="1698"/>
              <a:ext cx="534" cy="253"/>
            </a:xfrm>
            <a:custGeom>
              <a:avLst/>
              <a:gdLst/>
              <a:ahLst/>
              <a:cxnLst>
                <a:cxn ang="0">
                  <a:pos x="352" y="252"/>
                </a:cxn>
                <a:cxn ang="0">
                  <a:pos x="533" y="207"/>
                </a:cxn>
                <a:cxn ang="0">
                  <a:pos x="176" y="0"/>
                </a:cxn>
                <a:cxn ang="0">
                  <a:pos x="0" y="47"/>
                </a:cxn>
                <a:cxn ang="0">
                  <a:pos x="352" y="252"/>
                </a:cxn>
              </a:cxnLst>
              <a:rect l="0" t="0" r="r" b="b"/>
              <a:pathLst>
                <a:path w="534" h="253">
                  <a:moveTo>
                    <a:pt x="352" y="252"/>
                  </a:moveTo>
                  <a:lnTo>
                    <a:pt x="533" y="207"/>
                  </a:lnTo>
                  <a:lnTo>
                    <a:pt x="176" y="0"/>
                  </a:lnTo>
                  <a:lnTo>
                    <a:pt x="0" y="47"/>
                  </a:lnTo>
                  <a:lnTo>
                    <a:pt x="352" y="252"/>
                  </a:lnTo>
                </a:path>
              </a:pathLst>
            </a:custGeom>
            <a:solidFill>
              <a:srgbClr val="FFCC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05" name="Freeform 85"/>
            <p:cNvSpPr>
              <a:spLocks/>
            </p:cNvSpPr>
            <p:nvPr/>
          </p:nvSpPr>
          <p:spPr bwMode="auto">
            <a:xfrm>
              <a:off x="2665" y="1679"/>
              <a:ext cx="56" cy="120"/>
            </a:xfrm>
            <a:custGeom>
              <a:avLst/>
              <a:gdLst/>
              <a:ahLst/>
              <a:cxnLst>
                <a:cxn ang="0">
                  <a:pos x="46" y="5"/>
                </a:cxn>
                <a:cxn ang="0">
                  <a:pos x="8" y="0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1" y="103"/>
                </a:cxn>
                <a:cxn ang="0">
                  <a:pos x="2" y="106"/>
                </a:cxn>
                <a:cxn ang="0">
                  <a:pos x="5" y="108"/>
                </a:cxn>
                <a:cxn ang="0">
                  <a:pos x="8" y="111"/>
                </a:cxn>
                <a:cxn ang="0">
                  <a:pos x="12" y="113"/>
                </a:cxn>
                <a:cxn ang="0">
                  <a:pos x="16" y="115"/>
                </a:cxn>
                <a:cxn ang="0">
                  <a:pos x="21" y="117"/>
                </a:cxn>
                <a:cxn ang="0">
                  <a:pos x="28" y="119"/>
                </a:cxn>
                <a:cxn ang="0">
                  <a:pos x="33" y="119"/>
                </a:cxn>
                <a:cxn ang="0">
                  <a:pos x="38" y="119"/>
                </a:cxn>
                <a:cxn ang="0">
                  <a:pos x="42" y="119"/>
                </a:cxn>
                <a:cxn ang="0">
                  <a:pos x="47" y="117"/>
                </a:cxn>
                <a:cxn ang="0">
                  <a:pos x="49" y="116"/>
                </a:cxn>
                <a:cxn ang="0">
                  <a:pos x="52" y="113"/>
                </a:cxn>
                <a:cxn ang="0">
                  <a:pos x="53" y="112"/>
                </a:cxn>
                <a:cxn ang="0">
                  <a:pos x="55" y="110"/>
                </a:cxn>
                <a:cxn ang="0">
                  <a:pos x="55" y="110"/>
                </a:cxn>
                <a:cxn ang="0">
                  <a:pos x="55" y="110"/>
                </a:cxn>
                <a:cxn ang="0">
                  <a:pos x="55" y="110"/>
                </a:cxn>
                <a:cxn ang="0">
                  <a:pos x="55" y="110"/>
                </a:cxn>
                <a:cxn ang="0">
                  <a:pos x="55" y="110"/>
                </a:cxn>
                <a:cxn ang="0">
                  <a:pos x="55" y="110"/>
                </a:cxn>
                <a:cxn ang="0">
                  <a:pos x="55" y="110"/>
                </a:cxn>
                <a:cxn ang="0">
                  <a:pos x="55" y="110"/>
                </a:cxn>
                <a:cxn ang="0">
                  <a:pos x="46" y="5"/>
                </a:cxn>
              </a:cxnLst>
              <a:rect l="0" t="0" r="r" b="b"/>
              <a:pathLst>
                <a:path w="56" h="120">
                  <a:moveTo>
                    <a:pt x="46" y="5"/>
                  </a:moveTo>
                  <a:lnTo>
                    <a:pt x="8" y="0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1" y="103"/>
                  </a:lnTo>
                  <a:lnTo>
                    <a:pt x="2" y="106"/>
                  </a:lnTo>
                  <a:lnTo>
                    <a:pt x="5" y="108"/>
                  </a:lnTo>
                  <a:lnTo>
                    <a:pt x="8" y="111"/>
                  </a:lnTo>
                  <a:lnTo>
                    <a:pt x="12" y="113"/>
                  </a:lnTo>
                  <a:lnTo>
                    <a:pt x="16" y="115"/>
                  </a:lnTo>
                  <a:lnTo>
                    <a:pt x="21" y="117"/>
                  </a:lnTo>
                  <a:lnTo>
                    <a:pt x="28" y="119"/>
                  </a:lnTo>
                  <a:lnTo>
                    <a:pt x="33" y="119"/>
                  </a:lnTo>
                  <a:lnTo>
                    <a:pt x="38" y="119"/>
                  </a:lnTo>
                  <a:lnTo>
                    <a:pt x="42" y="119"/>
                  </a:lnTo>
                  <a:lnTo>
                    <a:pt x="47" y="117"/>
                  </a:lnTo>
                  <a:lnTo>
                    <a:pt x="49" y="116"/>
                  </a:lnTo>
                  <a:lnTo>
                    <a:pt x="52" y="113"/>
                  </a:lnTo>
                  <a:lnTo>
                    <a:pt x="53" y="112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46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06" name="Freeform 86"/>
            <p:cNvSpPr>
              <a:spLocks/>
            </p:cNvSpPr>
            <p:nvPr/>
          </p:nvSpPr>
          <p:spPr bwMode="auto">
            <a:xfrm>
              <a:off x="2674" y="1673"/>
              <a:ext cx="38" cy="20"/>
            </a:xfrm>
            <a:custGeom>
              <a:avLst/>
              <a:gdLst/>
              <a:ahLst/>
              <a:cxnLst>
                <a:cxn ang="0">
                  <a:pos x="19" y="17"/>
                </a:cxn>
                <a:cxn ang="0">
                  <a:pos x="22" y="19"/>
                </a:cxn>
                <a:cxn ang="0">
                  <a:pos x="25" y="19"/>
                </a:cxn>
                <a:cxn ang="0">
                  <a:pos x="29" y="19"/>
                </a:cxn>
                <a:cxn ang="0">
                  <a:pos x="31" y="17"/>
                </a:cxn>
                <a:cxn ang="0">
                  <a:pos x="34" y="17"/>
                </a:cxn>
                <a:cxn ang="0">
                  <a:pos x="35" y="16"/>
                </a:cxn>
                <a:cxn ang="0">
                  <a:pos x="37" y="14"/>
                </a:cxn>
                <a:cxn ang="0">
                  <a:pos x="37" y="12"/>
                </a:cxn>
                <a:cxn ang="0">
                  <a:pos x="37" y="10"/>
                </a:cxn>
                <a:cxn ang="0">
                  <a:pos x="35" y="9"/>
                </a:cxn>
                <a:cxn ang="0">
                  <a:pos x="34" y="6"/>
                </a:cxn>
                <a:cxn ang="0">
                  <a:pos x="31" y="5"/>
                </a:cxn>
                <a:cxn ang="0">
                  <a:pos x="29" y="4"/>
                </a:cxn>
                <a:cxn ang="0">
                  <a:pos x="25" y="2"/>
                </a:cxn>
                <a:cxn ang="0">
                  <a:pos x="22" y="1"/>
                </a:cxn>
                <a:cxn ang="0">
                  <a:pos x="19" y="1"/>
                </a:cxn>
                <a:cxn ang="0">
                  <a:pos x="15" y="0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5" y="1"/>
                </a:cxn>
                <a:cxn ang="0">
                  <a:pos x="2" y="2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1" y="9"/>
                </a:cxn>
                <a:cxn ang="0">
                  <a:pos x="2" y="12"/>
                </a:cxn>
                <a:cxn ang="0">
                  <a:pos x="5" y="13"/>
                </a:cxn>
                <a:cxn ang="0">
                  <a:pos x="7" y="14"/>
                </a:cxn>
                <a:cxn ang="0">
                  <a:pos x="11" y="16"/>
                </a:cxn>
                <a:cxn ang="0">
                  <a:pos x="15" y="17"/>
                </a:cxn>
                <a:cxn ang="0">
                  <a:pos x="19" y="17"/>
                </a:cxn>
              </a:cxnLst>
              <a:rect l="0" t="0" r="r" b="b"/>
              <a:pathLst>
                <a:path w="38" h="20">
                  <a:moveTo>
                    <a:pt x="19" y="17"/>
                  </a:moveTo>
                  <a:lnTo>
                    <a:pt x="22" y="19"/>
                  </a:lnTo>
                  <a:lnTo>
                    <a:pt x="25" y="19"/>
                  </a:lnTo>
                  <a:lnTo>
                    <a:pt x="29" y="19"/>
                  </a:lnTo>
                  <a:lnTo>
                    <a:pt x="31" y="17"/>
                  </a:lnTo>
                  <a:lnTo>
                    <a:pt x="34" y="17"/>
                  </a:lnTo>
                  <a:lnTo>
                    <a:pt x="35" y="16"/>
                  </a:lnTo>
                  <a:lnTo>
                    <a:pt x="37" y="14"/>
                  </a:lnTo>
                  <a:lnTo>
                    <a:pt x="37" y="12"/>
                  </a:lnTo>
                  <a:lnTo>
                    <a:pt x="37" y="10"/>
                  </a:lnTo>
                  <a:lnTo>
                    <a:pt x="35" y="9"/>
                  </a:lnTo>
                  <a:lnTo>
                    <a:pt x="34" y="6"/>
                  </a:lnTo>
                  <a:lnTo>
                    <a:pt x="31" y="5"/>
                  </a:lnTo>
                  <a:lnTo>
                    <a:pt x="29" y="4"/>
                  </a:lnTo>
                  <a:lnTo>
                    <a:pt x="25" y="2"/>
                  </a:lnTo>
                  <a:lnTo>
                    <a:pt x="22" y="1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1"/>
                  </a:lnTo>
                  <a:lnTo>
                    <a:pt x="5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9"/>
                  </a:lnTo>
                  <a:lnTo>
                    <a:pt x="2" y="12"/>
                  </a:lnTo>
                  <a:lnTo>
                    <a:pt x="5" y="13"/>
                  </a:lnTo>
                  <a:lnTo>
                    <a:pt x="7" y="14"/>
                  </a:lnTo>
                  <a:lnTo>
                    <a:pt x="11" y="16"/>
                  </a:lnTo>
                  <a:lnTo>
                    <a:pt x="15" y="17"/>
                  </a:lnTo>
                  <a:lnTo>
                    <a:pt x="19" y="1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07" name="Freeform 87"/>
            <p:cNvSpPr>
              <a:spLocks/>
            </p:cNvSpPr>
            <p:nvPr/>
          </p:nvSpPr>
          <p:spPr bwMode="auto">
            <a:xfrm>
              <a:off x="3003" y="1560"/>
              <a:ext cx="55" cy="222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8" y="0"/>
                </a:cxn>
                <a:cxn ang="0">
                  <a:pos x="0" y="203"/>
                </a:cxn>
                <a:cxn ang="0">
                  <a:pos x="0" y="203"/>
                </a:cxn>
                <a:cxn ang="0">
                  <a:pos x="0" y="203"/>
                </a:cxn>
                <a:cxn ang="0">
                  <a:pos x="0" y="203"/>
                </a:cxn>
                <a:cxn ang="0">
                  <a:pos x="0" y="203"/>
                </a:cxn>
                <a:cxn ang="0">
                  <a:pos x="0" y="203"/>
                </a:cxn>
                <a:cxn ang="0">
                  <a:pos x="0" y="203"/>
                </a:cxn>
                <a:cxn ang="0">
                  <a:pos x="0" y="203"/>
                </a:cxn>
                <a:cxn ang="0">
                  <a:pos x="0" y="203"/>
                </a:cxn>
                <a:cxn ang="0">
                  <a:pos x="0" y="205"/>
                </a:cxn>
                <a:cxn ang="0">
                  <a:pos x="2" y="208"/>
                </a:cxn>
                <a:cxn ang="0">
                  <a:pos x="5" y="210"/>
                </a:cxn>
                <a:cxn ang="0">
                  <a:pos x="7" y="213"/>
                </a:cxn>
                <a:cxn ang="0">
                  <a:pos x="11" y="215"/>
                </a:cxn>
                <a:cxn ang="0">
                  <a:pos x="16" y="218"/>
                </a:cxn>
                <a:cxn ang="0">
                  <a:pos x="21" y="219"/>
                </a:cxn>
                <a:cxn ang="0">
                  <a:pos x="26" y="221"/>
                </a:cxn>
                <a:cxn ang="0">
                  <a:pos x="32" y="221"/>
                </a:cxn>
                <a:cxn ang="0">
                  <a:pos x="36" y="221"/>
                </a:cxn>
                <a:cxn ang="0">
                  <a:pos x="41" y="221"/>
                </a:cxn>
                <a:cxn ang="0">
                  <a:pos x="45" y="219"/>
                </a:cxn>
                <a:cxn ang="0">
                  <a:pos x="48" y="218"/>
                </a:cxn>
                <a:cxn ang="0">
                  <a:pos x="51" y="215"/>
                </a:cxn>
                <a:cxn ang="0">
                  <a:pos x="52" y="214"/>
                </a:cxn>
                <a:cxn ang="0">
                  <a:pos x="52" y="212"/>
                </a:cxn>
                <a:cxn ang="0">
                  <a:pos x="52" y="212"/>
                </a:cxn>
                <a:cxn ang="0">
                  <a:pos x="52" y="212"/>
                </a:cxn>
                <a:cxn ang="0">
                  <a:pos x="52" y="212"/>
                </a:cxn>
                <a:cxn ang="0">
                  <a:pos x="52" y="212"/>
                </a:cxn>
                <a:cxn ang="0">
                  <a:pos x="52" y="212"/>
                </a:cxn>
                <a:cxn ang="0">
                  <a:pos x="52" y="212"/>
                </a:cxn>
                <a:cxn ang="0">
                  <a:pos x="52" y="212"/>
                </a:cxn>
                <a:cxn ang="0">
                  <a:pos x="54" y="212"/>
                </a:cxn>
                <a:cxn ang="0">
                  <a:pos x="45" y="6"/>
                </a:cxn>
              </a:cxnLst>
              <a:rect l="0" t="0" r="r" b="b"/>
              <a:pathLst>
                <a:path w="55" h="222">
                  <a:moveTo>
                    <a:pt x="45" y="6"/>
                  </a:moveTo>
                  <a:lnTo>
                    <a:pt x="8" y="0"/>
                  </a:lnTo>
                  <a:lnTo>
                    <a:pt x="0" y="203"/>
                  </a:lnTo>
                  <a:lnTo>
                    <a:pt x="0" y="203"/>
                  </a:lnTo>
                  <a:lnTo>
                    <a:pt x="0" y="203"/>
                  </a:lnTo>
                  <a:lnTo>
                    <a:pt x="0" y="203"/>
                  </a:lnTo>
                  <a:lnTo>
                    <a:pt x="0" y="203"/>
                  </a:lnTo>
                  <a:lnTo>
                    <a:pt x="0" y="203"/>
                  </a:lnTo>
                  <a:lnTo>
                    <a:pt x="0" y="203"/>
                  </a:lnTo>
                  <a:lnTo>
                    <a:pt x="0" y="203"/>
                  </a:lnTo>
                  <a:lnTo>
                    <a:pt x="0" y="203"/>
                  </a:lnTo>
                  <a:lnTo>
                    <a:pt x="0" y="205"/>
                  </a:lnTo>
                  <a:lnTo>
                    <a:pt x="2" y="208"/>
                  </a:lnTo>
                  <a:lnTo>
                    <a:pt x="5" y="210"/>
                  </a:lnTo>
                  <a:lnTo>
                    <a:pt x="7" y="213"/>
                  </a:lnTo>
                  <a:lnTo>
                    <a:pt x="11" y="215"/>
                  </a:lnTo>
                  <a:lnTo>
                    <a:pt x="16" y="218"/>
                  </a:lnTo>
                  <a:lnTo>
                    <a:pt x="21" y="219"/>
                  </a:lnTo>
                  <a:lnTo>
                    <a:pt x="26" y="221"/>
                  </a:lnTo>
                  <a:lnTo>
                    <a:pt x="32" y="221"/>
                  </a:lnTo>
                  <a:lnTo>
                    <a:pt x="36" y="221"/>
                  </a:lnTo>
                  <a:lnTo>
                    <a:pt x="41" y="221"/>
                  </a:lnTo>
                  <a:lnTo>
                    <a:pt x="45" y="219"/>
                  </a:lnTo>
                  <a:lnTo>
                    <a:pt x="48" y="218"/>
                  </a:lnTo>
                  <a:lnTo>
                    <a:pt x="51" y="215"/>
                  </a:lnTo>
                  <a:lnTo>
                    <a:pt x="52" y="214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54" y="212"/>
                  </a:lnTo>
                  <a:lnTo>
                    <a:pt x="45" y="6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08" name="Freeform 88"/>
            <p:cNvSpPr>
              <a:spLocks/>
            </p:cNvSpPr>
            <p:nvPr/>
          </p:nvSpPr>
          <p:spPr bwMode="auto">
            <a:xfrm>
              <a:off x="3011" y="1556"/>
              <a:ext cx="39" cy="21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22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8"/>
                </a:cxn>
                <a:cxn ang="0">
                  <a:pos x="36" y="16"/>
                </a:cxn>
                <a:cxn ang="0">
                  <a:pos x="38" y="15"/>
                </a:cxn>
                <a:cxn ang="0">
                  <a:pos x="38" y="13"/>
                </a:cxn>
                <a:cxn ang="0">
                  <a:pos x="38" y="10"/>
                </a:cxn>
                <a:cxn ang="0">
                  <a:pos x="36" y="9"/>
                </a:cxn>
                <a:cxn ang="0">
                  <a:pos x="34" y="7"/>
                </a:cxn>
                <a:cxn ang="0">
                  <a:pos x="32" y="4"/>
                </a:cxn>
                <a:cxn ang="0">
                  <a:pos x="28" y="3"/>
                </a:cxn>
                <a:cxn ang="0">
                  <a:pos x="26" y="1"/>
                </a:cxn>
                <a:cxn ang="0">
                  <a:pos x="22" y="1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1" y="10"/>
                </a:cxn>
                <a:cxn ang="0">
                  <a:pos x="2" y="12"/>
                </a:cxn>
                <a:cxn ang="0">
                  <a:pos x="5" y="13"/>
                </a:cxn>
                <a:cxn ang="0">
                  <a:pos x="7" y="15"/>
                </a:cxn>
                <a:cxn ang="0">
                  <a:pos x="10" y="16"/>
                </a:cxn>
                <a:cxn ang="0">
                  <a:pos x="14" y="18"/>
                </a:cxn>
                <a:cxn ang="0">
                  <a:pos x="18" y="20"/>
                </a:cxn>
              </a:cxnLst>
              <a:rect l="0" t="0" r="r" b="b"/>
              <a:pathLst>
                <a:path w="39" h="21">
                  <a:moveTo>
                    <a:pt x="18" y="20"/>
                  </a:moveTo>
                  <a:lnTo>
                    <a:pt x="22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38" y="15"/>
                  </a:lnTo>
                  <a:lnTo>
                    <a:pt x="38" y="13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4" y="7"/>
                  </a:lnTo>
                  <a:lnTo>
                    <a:pt x="32" y="4"/>
                  </a:lnTo>
                  <a:lnTo>
                    <a:pt x="28" y="3"/>
                  </a:lnTo>
                  <a:lnTo>
                    <a:pt x="26" y="1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10"/>
                  </a:lnTo>
                  <a:lnTo>
                    <a:pt x="2" y="12"/>
                  </a:lnTo>
                  <a:lnTo>
                    <a:pt x="5" y="13"/>
                  </a:lnTo>
                  <a:lnTo>
                    <a:pt x="7" y="15"/>
                  </a:lnTo>
                  <a:lnTo>
                    <a:pt x="10" y="16"/>
                  </a:lnTo>
                  <a:lnTo>
                    <a:pt x="14" y="18"/>
                  </a:lnTo>
                  <a:lnTo>
                    <a:pt x="18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09" name="Freeform 89"/>
            <p:cNvSpPr>
              <a:spLocks/>
            </p:cNvSpPr>
            <p:nvPr/>
          </p:nvSpPr>
          <p:spPr bwMode="auto">
            <a:xfrm>
              <a:off x="3104" y="1616"/>
              <a:ext cx="56" cy="224"/>
            </a:xfrm>
            <a:custGeom>
              <a:avLst/>
              <a:gdLst/>
              <a:ahLst/>
              <a:cxnLst>
                <a:cxn ang="0">
                  <a:pos x="46" y="5"/>
                </a:cxn>
                <a:cxn ang="0">
                  <a:pos x="8" y="0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1" y="207"/>
                </a:cxn>
                <a:cxn ang="0">
                  <a:pos x="2" y="210"/>
                </a:cxn>
                <a:cxn ang="0">
                  <a:pos x="5" y="212"/>
                </a:cxn>
                <a:cxn ang="0">
                  <a:pos x="8" y="215"/>
                </a:cxn>
                <a:cxn ang="0">
                  <a:pos x="12" y="217"/>
                </a:cxn>
                <a:cxn ang="0">
                  <a:pos x="16" y="219"/>
                </a:cxn>
                <a:cxn ang="0">
                  <a:pos x="21" y="221"/>
                </a:cxn>
                <a:cxn ang="0">
                  <a:pos x="28" y="221"/>
                </a:cxn>
                <a:cxn ang="0">
                  <a:pos x="33" y="223"/>
                </a:cxn>
                <a:cxn ang="0">
                  <a:pos x="38" y="223"/>
                </a:cxn>
                <a:cxn ang="0">
                  <a:pos x="42" y="221"/>
                </a:cxn>
                <a:cxn ang="0">
                  <a:pos x="47" y="220"/>
                </a:cxn>
                <a:cxn ang="0">
                  <a:pos x="49" y="219"/>
                </a:cxn>
                <a:cxn ang="0">
                  <a:pos x="52" y="217"/>
                </a:cxn>
                <a:cxn ang="0">
                  <a:pos x="53" y="215"/>
                </a:cxn>
                <a:cxn ang="0">
                  <a:pos x="55" y="214"/>
                </a:cxn>
                <a:cxn ang="0">
                  <a:pos x="55" y="214"/>
                </a:cxn>
                <a:cxn ang="0">
                  <a:pos x="55" y="214"/>
                </a:cxn>
                <a:cxn ang="0">
                  <a:pos x="55" y="214"/>
                </a:cxn>
                <a:cxn ang="0">
                  <a:pos x="55" y="214"/>
                </a:cxn>
                <a:cxn ang="0">
                  <a:pos x="55" y="214"/>
                </a:cxn>
                <a:cxn ang="0">
                  <a:pos x="55" y="212"/>
                </a:cxn>
                <a:cxn ang="0">
                  <a:pos x="55" y="212"/>
                </a:cxn>
                <a:cxn ang="0">
                  <a:pos x="55" y="212"/>
                </a:cxn>
                <a:cxn ang="0">
                  <a:pos x="46" y="5"/>
                </a:cxn>
              </a:cxnLst>
              <a:rect l="0" t="0" r="r" b="b"/>
              <a:pathLst>
                <a:path w="56" h="224">
                  <a:moveTo>
                    <a:pt x="46" y="5"/>
                  </a:moveTo>
                  <a:lnTo>
                    <a:pt x="8" y="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207"/>
                  </a:lnTo>
                  <a:lnTo>
                    <a:pt x="2" y="210"/>
                  </a:lnTo>
                  <a:lnTo>
                    <a:pt x="5" y="212"/>
                  </a:lnTo>
                  <a:lnTo>
                    <a:pt x="8" y="215"/>
                  </a:lnTo>
                  <a:lnTo>
                    <a:pt x="12" y="217"/>
                  </a:lnTo>
                  <a:lnTo>
                    <a:pt x="16" y="219"/>
                  </a:lnTo>
                  <a:lnTo>
                    <a:pt x="21" y="221"/>
                  </a:lnTo>
                  <a:lnTo>
                    <a:pt x="28" y="221"/>
                  </a:lnTo>
                  <a:lnTo>
                    <a:pt x="33" y="223"/>
                  </a:lnTo>
                  <a:lnTo>
                    <a:pt x="38" y="223"/>
                  </a:lnTo>
                  <a:lnTo>
                    <a:pt x="42" y="221"/>
                  </a:lnTo>
                  <a:lnTo>
                    <a:pt x="47" y="220"/>
                  </a:lnTo>
                  <a:lnTo>
                    <a:pt x="49" y="219"/>
                  </a:lnTo>
                  <a:lnTo>
                    <a:pt x="52" y="217"/>
                  </a:lnTo>
                  <a:lnTo>
                    <a:pt x="53" y="215"/>
                  </a:lnTo>
                  <a:lnTo>
                    <a:pt x="55" y="214"/>
                  </a:lnTo>
                  <a:lnTo>
                    <a:pt x="55" y="214"/>
                  </a:lnTo>
                  <a:lnTo>
                    <a:pt x="55" y="214"/>
                  </a:lnTo>
                  <a:lnTo>
                    <a:pt x="55" y="214"/>
                  </a:lnTo>
                  <a:lnTo>
                    <a:pt x="55" y="214"/>
                  </a:lnTo>
                  <a:lnTo>
                    <a:pt x="55" y="214"/>
                  </a:lnTo>
                  <a:lnTo>
                    <a:pt x="55" y="212"/>
                  </a:lnTo>
                  <a:lnTo>
                    <a:pt x="55" y="212"/>
                  </a:lnTo>
                  <a:lnTo>
                    <a:pt x="55" y="212"/>
                  </a:lnTo>
                  <a:lnTo>
                    <a:pt x="46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10" name="Freeform 90"/>
            <p:cNvSpPr>
              <a:spLocks/>
            </p:cNvSpPr>
            <p:nvPr/>
          </p:nvSpPr>
          <p:spPr bwMode="auto">
            <a:xfrm>
              <a:off x="3113" y="1611"/>
              <a:ext cx="38" cy="20"/>
            </a:xfrm>
            <a:custGeom>
              <a:avLst/>
              <a:gdLst/>
              <a:ahLst/>
              <a:cxnLst>
                <a:cxn ang="0">
                  <a:pos x="19" y="17"/>
                </a:cxn>
                <a:cxn ang="0">
                  <a:pos x="22" y="17"/>
                </a:cxn>
                <a:cxn ang="0">
                  <a:pos x="25" y="19"/>
                </a:cxn>
                <a:cxn ang="0">
                  <a:pos x="29" y="17"/>
                </a:cxn>
                <a:cxn ang="0">
                  <a:pos x="31" y="17"/>
                </a:cxn>
                <a:cxn ang="0">
                  <a:pos x="34" y="16"/>
                </a:cxn>
                <a:cxn ang="0">
                  <a:pos x="35" y="14"/>
                </a:cxn>
                <a:cxn ang="0">
                  <a:pos x="37" y="13"/>
                </a:cxn>
                <a:cxn ang="0">
                  <a:pos x="37" y="12"/>
                </a:cxn>
                <a:cxn ang="0">
                  <a:pos x="37" y="10"/>
                </a:cxn>
                <a:cxn ang="0">
                  <a:pos x="35" y="9"/>
                </a:cxn>
                <a:cxn ang="0">
                  <a:pos x="34" y="6"/>
                </a:cxn>
                <a:cxn ang="0">
                  <a:pos x="31" y="5"/>
                </a:cxn>
                <a:cxn ang="0">
                  <a:pos x="29" y="4"/>
                </a:cxn>
                <a:cxn ang="0">
                  <a:pos x="25" y="2"/>
                </a:cxn>
                <a:cxn ang="0">
                  <a:pos x="22" y="1"/>
                </a:cxn>
                <a:cxn ang="0">
                  <a:pos x="19" y="1"/>
                </a:cxn>
                <a:cxn ang="0">
                  <a:pos x="15" y="0"/>
                </a:cxn>
                <a:cxn ang="0">
                  <a:pos x="11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8"/>
                </a:cxn>
                <a:cxn ang="0">
                  <a:pos x="1" y="9"/>
                </a:cxn>
                <a:cxn ang="0">
                  <a:pos x="2" y="10"/>
                </a:cxn>
                <a:cxn ang="0">
                  <a:pos x="5" y="13"/>
                </a:cxn>
                <a:cxn ang="0">
                  <a:pos x="7" y="14"/>
                </a:cxn>
                <a:cxn ang="0">
                  <a:pos x="11" y="16"/>
                </a:cxn>
                <a:cxn ang="0">
                  <a:pos x="15" y="17"/>
                </a:cxn>
                <a:cxn ang="0">
                  <a:pos x="19" y="17"/>
                </a:cxn>
              </a:cxnLst>
              <a:rect l="0" t="0" r="r" b="b"/>
              <a:pathLst>
                <a:path w="38" h="20">
                  <a:moveTo>
                    <a:pt x="19" y="17"/>
                  </a:moveTo>
                  <a:lnTo>
                    <a:pt x="22" y="17"/>
                  </a:lnTo>
                  <a:lnTo>
                    <a:pt x="25" y="19"/>
                  </a:lnTo>
                  <a:lnTo>
                    <a:pt x="29" y="17"/>
                  </a:lnTo>
                  <a:lnTo>
                    <a:pt x="31" y="17"/>
                  </a:lnTo>
                  <a:lnTo>
                    <a:pt x="34" y="16"/>
                  </a:lnTo>
                  <a:lnTo>
                    <a:pt x="35" y="14"/>
                  </a:lnTo>
                  <a:lnTo>
                    <a:pt x="37" y="13"/>
                  </a:lnTo>
                  <a:lnTo>
                    <a:pt x="37" y="12"/>
                  </a:lnTo>
                  <a:lnTo>
                    <a:pt x="37" y="10"/>
                  </a:lnTo>
                  <a:lnTo>
                    <a:pt x="35" y="9"/>
                  </a:lnTo>
                  <a:lnTo>
                    <a:pt x="34" y="6"/>
                  </a:lnTo>
                  <a:lnTo>
                    <a:pt x="31" y="5"/>
                  </a:lnTo>
                  <a:lnTo>
                    <a:pt x="29" y="4"/>
                  </a:lnTo>
                  <a:lnTo>
                    <a:pt x="25" y="2"/>
                  </a:lnTo>
                  <a:lnTo>
                    <a:pt x="22" y="1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8"/>
                  </a:lnTo>
                  <a:lnTo>
                    <a:pt x="1" y="9"/>
                  </a:lnTo>
                  <a:lnTo>
                    <a:pt x="2" y="10"/>
                  </a:lnTo>
                  <a:lnTo>
                    <a:pt x="5" y="13"/>
                  </a:lnTo>
                  <a:lnTo>
                    <a:pt x="7" y="14"/>
                  </a:lnTo>
                  <a:lnTo>
                    <a:pt x="11" y="16"/>
                  </a:lnTo>
                  <a:lnTo>
                    <a:pt x="15" y="17"/>
                  </a:lnTo>
                  <a:lnTo>
                    <a:pt x="19" y="1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11" name="Freeform 91"/>
            <p:cNvSpPr>
              <a:spLocks/>
            </p:cNvSpPr>
            <p:nvPr/>
          </p:nvSpPr>
          <p:spPr bwMode="auto">
            <a:xfrm>
              <a:off x="3117" y="1375"/>
              <a:ext cx="94" cy="253"/>
            </a:xfrm>
            <a:custGeom>
              <a:avLst/>
              <a:gdLst/>
              <a:ahLst/>
              <a:cxnLst>
                <a:cxn ang="0">
                  <a:pos x="15" y="234"/>
                </a:cxn>
                <a:cxn ang="0">
                  <a:pos x="19" y="222"/>
                </a:cxn>
                <a:cxn ang="0">
                  <a:pos x="26" y="206"/>
                </a:cxn>
                <a:cxn ang="0">
                  <a:pos x="40" y="185"/>
                </a:cxn>
                <a:cxn ang="0">
                  <a:pos x="53" y="171"/>
                </a:cxn>
                <a:cxn ang="0">
                  <a:pos x="59" y="161"/>
                </a:cxn>
                <a:cxn ang="0">
                  <a:pos x="61" y="147"/>
                </a:cxn>
                <a:cxn ang="0">
                  <a:pos x="57" y="127"/>
                </a:cxn>
                <a:cxn ang="0">
                  <a:pos x="48" y="101"/>
                </a:cxn>
                <a:cxn ang="0">
                  <a:pos x="42" y="85"/>
                </a:cxn>
                <a:cxn ang="0">
                  <a:pos x="40" y="72"/>
                </a:cxn>
                <a:cxn ang="0">
                  <a:pos x="44" y="59"/>
                </a:cxn>
                <a:cxn ang="0">
                  <a:pos x="56" y="42"/>
                </a:cxn>
                <a:cxn ang="0">
                  <a:pos x="75" y="39"/>
                </a:cxn>
                <a:cxn ang="0">
                  <a:pos x="90" y="43"/>
                </a:cxn>
                <a:cxn ang="0">
                  <a:pos x="90" y="35"/>
                </a:cxn>
                <a:cxn ang="0">
                  <a:pos x="67" y="8"/>
                </a:cxn>
                <a:cxn ang="0">
                  <a:pos x="39" y="0"/>
                </a:cxn>
                <a:cxn ang="0">
                  <a:pos x="16" y="8"/>
                </a:cxn>
                <a:cxn ang="0">
                  <a:pos x="1" y="29"/>
                </a:cxn>
                <a:cxn ang="0">
                  <a:pos x="0" y="54"/>
                </a:cxn>
                <a:cxn ang="0">
                  <a:pos x="6" y="73"/>
                </a:cxn>
                <a:cxn ang="0">
                  <a:pos x="14" y="91"/>
                </a:cxn>
                <a:cxn ang="0">
                  <a:pos x="24" y="110"/>
                </a:cxn>
                <a:cxn ang="0">
                  <a:pos x="30" y="131"/>
                </a:cxn>
                <a:cxn ang="0">
                  <a:pos x="28" y="145"/>
                </a:cxn>
                <a:cxn ang="0">
                  <a:pos x="19" y="156"/>
                </a:cxn>
                <a:cxn ang="0">
                  <a:pos x="7" y="169"/>
                </a:cxn>
                <a:cxn ang="0">
                  <a:pos x="1" y="187"/>
                </a:cxn>
                <a:cxn ang="0">
                  <a:pos x="2" y="211"/>
                </a:cxn>
                <a:cxn ang="0">
                  <a:pos x="8" y="234"/>
                </a:cxn>
                <a:cxn ang="0">
                  <a:pos x="14" y="249"/>
                </a:cxn>
                <a:cxn ang="0">
                  <a:pos x="15" y="236"/>
                </a:cxn>
              </a:cxnLst>
              <a:rect l="0" t="0" r="r" b="b"/>
              <a:pathLst>
                <a:path w="94" h="253">
                  <a:moveTo>
                    <a:pt x="15" y="236"/>
                  </a:moveTo>
                  <a:lnTo>
                    <a:pt x="15" y="234"/>
                  </a:lnTo>
                  <a:lnTo>
                    <a:pt x="16" y="230"/>
                  </a:lnTo>
                  <a:lnTo>
                    <a:pt x="19" y="222"/>
                  </a:lnTo>
                  <a:lnTo>
                    <a:pt x="21" y="215"/>
                  </a:lnTo>
                  <a:lnTo>
                    <a:pt x="26" y="206"/>
                  </a:lnTo>
                  <a:lnTo>
                    <a:pt x="33" y="196"/>
                  </a:lnTo>
                  <a:lnTo>
                    <a:pt x="40" y="185"/>
                  </a:lnTo>
                  <a:lnTo>
                    <a:pt x="49" y="176"/>
                  </a:lnTo>
                  <a:lnTo>
                    <a:pt x="53" y="171"/>
                  </a:lnTo>
                  <a:lnTo>
                    <a:pt x="57" y="168"/>
                  </a:lnTo>
                  <a:lnTo>
                    <a:pt x="59" y="161"/>
                  </a:lnTo>
                  <a:lnTo>
                    <a:pt x="61" y="155"/>
                  </a:lnTo>
                  <a:lnTo>
                    <a:pt x="61" y="147"/>
                  </a:lnTo>
                  <a:lnTo>
                    <a:pt x="59" y="137"/>
                  </a:lnTo>
                  <a:lnTo>
                    <a:pt x="57" y="127"/>
                  </a:lnTo>
                  <a:lnTo>
                    <a:pt x="53" y="114"/>
                  </a:lnTo>
                  <a:lnTo>
                    <a:pt x="48" y="101"/>
                  </a:lnTo>
                  <a:lnTo>
                    <a:pt x="44" y="91"/>
                  </a:lnTo>
                  <a:lnTo>
                    <a:pt x="42" y="85"/>
                  </a:lnTo>
                  <a:lnTo>
                    <a:pt x="40" y="78"/>
                  </a:lnTo>
                  <a:lnTo>
                    <a:pt x="40" y="72"/>
                  </a:lnTo>
                  <a:lnTo>
                    <a:pt x="42" y="67"/>
                  </a:lnTo>
                  <a:lnTo>
                    <a:pt x="44" y="59"/>
                  </a:lnTo>
                  <a:lnTo>
                    <a:pt x="49" y="49"/>
                  </a:lnTo>
                  <a:lnTo>
                    <a:pt x="56" y="42"/>
                  </a:lnTo>
                  <a:lnTo>
                    <a:pt x="64" y="39"/>
                  </a:lnTo>
                  <a:lnTo>
                    <a:pt x="75" y="39"/>
                  </a:lnTo>
                  <a:lnTo>
                    <a:pt x="84" y="42"/>
                  </a:lnTo>
                  <a:lnTo>
                    <a:pt x="90" y="43"/>
                  </a:lnTo>
                  <a:lnTo>
                    <a:pt x="93" y="42"/>
                  </a:lnTo>
                  <a:lnTo>
                    <a:pt x="90" y="35"/>
                  </a:lnTo>
                  <a:lnTo>
                    <a:pt x="81" y="22"/>
                  </a:lnTo>
                  <a:lnTo>
                    <a:pt x="67" y="8"/>
                  </a:lnTo>
                  <a:lnTo>
                    <a:pt x="53" y="2"/>
                  </a:lnTo>
                  <a:lnTo>
                    <a:pt x="39" y="0"/>
                  </a:lnTo>
                  <a:lnTo>
                    <a:pt x="26" y="2"/>
                  </a:lnTo>
                  <a:lnTo>
                    <a:pt x="16" y="8"/>
                  </a:lnTo>
                  <a:lnTo>
                    <a:pt x="7" y="17"/>
                  </a:lnTo>
                  <a:lnTo>
                    <a:pt x="1" y="29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64"/>
                  </a:lnTo>
                  <a:lnTo>
                    <a:pt x="6" y="73"/>
                  </a:lnTo>
                  <a:lnTo>
                    <a:pt x="10" y="82"/>
                  </a:lnTo>
                  <a:lnTo>
                    <a:pt x="14" y="91"/>
                  </a:lnTo>
                  <a:lnTo>
                    <a:pt x="19" y="100"/>
                  </a:lnTo>
                  <a:lnTo>
                    <a:pt x="24" y="110"/>
                  </a:lnTo>
                  <a:lnTo>
                    <a:pt x="28" y="120"/>
                  </a:lnTo>
                  <a:lnTo>
                    <a:pt x="30" y="131"/>
                  </a:lnTo>
                  <a:lnTo>
                    <a:pt x="30" y="138"/>
                  </a:lnTo>
                  <a:lnTo>
                    <a:pt x="28" y="145"/>
                  </a:lnTo>
                  <a:lnTo>
                    <a:pt x="24" y="151"/>
                  </a:lnTo>
                  <a:lnTo>
                    <a:pt x="19" y="156"/>
                  </a:lnTo>
                  <a:lnTo>
                    <a:pt x="12" y="162"/>
                  </a:lnTo>
                  <a:lnTo>
                    <a:pt x="7" y="169"/>
                  </a:lnTo>
                  <a:lnTo>
                    <a:pt x="3" y="176"/>
                  </a:lnTo>
                  <a:lnTo>
                    <a:pt x="1" y="187"/>
                  </a:lnTo>
                  <a:lnTo>
                    <a:pt x="0" y="198"/>
                  </a:lnTo>
                  <a:lnTo>
                    <a:pt x="2" y="211"/>
                  </a:lnTo>
                  <a:lnTo>
                    <a:pt x="5" y="222"/>
                  </a:lnTo>
                  <a:lnTo>
                    <a:pt x="8" y="234"/>
                  </a:lnTo>
                  <a:lnTo>
                    <a:pt x="11" y="243"/>
                  </a:lnTo>
                  <a:lnTo>
                    <a:pt x="14" y="249"/>
                  </a:lnTo>
                  <a:lnTo>
                    <a:pt x="15" y="252"/>
                  </a:lnTo>
                  <a:lnTo>
                    <a:pt x="15" y="236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12" name="Freeform 92"/>
            <p:cNvSpPr>
              <a:spLocks/>
            </p:cNvSpPr>
            <p:nvPr/>
          </p:nvSpPr>
          <p:spPr bwMode="auto">
            <a:xfrm>
              <a:off x="3208" y="1674"/>
              <a:ext cx="56" cy="224"/>
            </a:xfrm>
            <a:custGeom>
              <a:avLst/>
              <a:gdLst/>
              <a:ahLst/>
              <a:cxnLst>
                <a:cxn ang="0">
                  <a:pos x="46" y="5"/>
                </a:cxn>
                <a:cxn ang="0">
                  <a:pos x="8" y="0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0" y="207"/>
                </a:cxn>
                <a:cxn ang="0">
                  <a:pos x="2" y="210"/>
                </a:cxn>
                <a:cxn ang="0">
                  <a:pos x="5" y="212"/>
                </a:cxn>
                <a:cxn ang="0">
                  <a:pos x="7" y="215"/>
                </a:cxn>
                <a:cxn ang="0">
                  <a:pos x="11" y="217"/>
                </a:cxn>
                <a:cxn ang="0">
                  <a:pos x="16" y="219"/>
                </a:cxn>
                <a:cxn ang="0">
                  <a:pos x="21" y="221"/>
                </a:cxn>
                <a:cxn ang="0">
                  <a:pos x="26" y="223"/>
                </a:cxn>
                <a:cxn ang="0">
                  <a:pos x="33" y="223"/>
                </a:cxn>
                <a:cxn ang="0">
                  <a:pos x="38" y="223"/>
                </a:cxn>
                <a:cxn ang="0">
                  <a:pos x="42" y="223"/>
                </a:cxn>
                <a:cxn ang="0">
                  <a:pos x="46" y="221"/>
                </a:cxn>
                <a:cxn ang="0">
                  <a:pos x="49" y="220"/>
                </a:cxn>
                <a:cxn ang="0">
                  <a:pos x="52" y="217"/>
                </a:cxn>
                <a:cxn ang="0">
                  <a:pos x="53" y="216"/>
                </a:cxn>
                <a:cxn ang="0">
                  <a:pos x="53" y="214"/>
                </a:cxn>
                <a:cxn ang="0">
                  <a:pos x="53" y="214"/>
                </a:cxn>
                <a:cxn ang="0">
                  <a:pos x="53" y="214"/>
                </a:cxn>
                <a:cxn ang="0">
                  <a:pos x="53" y="214"/>
                </a:cxn>
                <a:cxn ang="0">
                  <a:pos x="53" y="214"/>
                </a:cxn>
                <a:cxn ang="0">
                  <a:pos x="53" y="214"/>
                </a:cxn>
                <a:cxn ang="0">
                  <a:pos x="53" y="214"/>
                </a:cxn>
                <a:cxn ang="0">
                  <a:pos x="53" y="214"/>
                </a:cxn>
                <a:cxn ang="0">
                  <a:pos x="53" y="214"/>
                </a:cxn>
                <a:cxn ang="0">
                  <a:pos x="55" y="214"/>
                </a:cxn>
                <a:cxn ang="0">
                  <a:pos x="46" y="5"/>
                </a:cxn>
              </a:cxnLst>
              <a:rect l="0" t="0" r="r" b="b"/>
              <a:pathLst>
                <a:path w="56" h="224">
                  <a:moveTo>
                    <a:pt x="46" y="5"/>
                  </a:moveTo>
                  <a:lnTo>
                    <a:pt x="8" y="0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7"/>
                  </a:lnTo>
                  <a:lnTo>
                    <a:pt x="2" y="210"/>
                  </a:lnTo>
                  <a:lnTo>
                    <a:pt x="5" y="212"/>
                  </a:lnTo>
                  <a:lnTo>
                    <a:pt x="7" y="215"/>
                  </a:lnTo>
                  <a:lnTo>
                    <a:pt x="11" y="217"/>
                  </a:lnTo>
                  <a:lnTo>
                    <a:pt x="16" y="219"/>
                  </a:lnTo>
                  <a:lnTo>
                    <a:pt x="21" y="221"/>
                  </a:lnTo>
                  <a:lnTo>
                    <a:pt x="26" y="223"/>
                  </a:lnTo>
                  <a:lnTo>
                    <a:pt x="33" y="223"/>
                  </a:lnTo>
                  <a:lnTo>
                    <a:pt x="38" y="223"/>
                  </a:lnTo>
                  <a:lnTo>
                    <a:pt x="42" y="223"/>
                  </a:lnTo>
                  <a:lnTo>
                    <a:pt x="46" y="221"/>
                  </a:lnTo>
                  <a:lnTo>
                    <a:pt x="49" y="220"/>
                  </a:lnTo>
                  <a:lnTo>
                    <a:pt x="52" y="217"/>
                  </a:lnTo>
                  <a:lnTo>
                    <a:pt x="53" y="216"/>
                  </a:lnTo>
                  <a:lnTo>
                    <a:pt x="53" y="214"/>
                  </a:lnTo>
                  <a:lnTo>
                    <a:pt x="53" y="214"/>
                  </a:lnTo>
                  <a:lnTo>
                    <a:pt x="53" y="214"/>
                  </a:lnTo>
                  <a:lnTo>
                    <a:pt x="53" y="214"/>
                  </a:lnTo>
                  <a:lnTo>
                    <a:pt x="53" y="214"/>
                  </a:lnTo>
                  <a:lnTo>
                    <a:pt x="53" y="214"/>
                  </a:lnTo>
                  <a:lnTo>
                    <a:pt x="53" y="214"/>
                  </a:lnTo>
                  <a:lnTo>
                    <a:pt x="53" y="214"/>
                  </a:lnTo>
                  <a:lnTo>
                    <a:pt x="53" y="214"/>
                  </a:lnTo>
                  <a:lnTo>
                    <a:pt x="55" y="214"/>
                  </a:lnTo>
                  <a:lnTo>
                    <a:pt x="46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13" name="Freeform 93"/>
            <p:cNvSpPr>
              <a:spLocks/>
            </p:cNvSpPr>
            <p:nvPr/>
          </p:nvSpPr>
          <p:spPr bwMode="auto">
            <a:xfrm>
              <a:off x="3217" y="1667"/>
              <a:ext cx="38" cy="22"/>
            </a:xfrm>
            <a:custGeom>
              <a:avLst/>
              <a:gdLst/>
              <a:ahLst/>
              <a:cxnLst>
                <a:cxn ang="0">
                  <a:pos x="17" y="19"/>
                </a:cxn>
                <a:cxn ang="0">
                  <a:pos x="21" y="21"/>
                </a:cxn>
                <a:cxn ang="0">
                  <a:pos x="25" y="21"/>
                </a:cxn>
                <a:cxn ang="0">
                  <a:pos x="28" y="21"/>
                </a:cxn>
                <a:cxn ang="0">
                  <a:pos x="31" y="19"/>
                </a:cxn>
                <a:cxn ang="0">
                  <a:pos x="33" y="19"/>
                </a:cxn>
                <a:cxn ang="0">
                  <a:pos x="35" y="18"/>
                </a:cxn>
                <a:cxn ang="0">
                  <a:pos x="37" y="16"/>
                </a:cxn>
                <a:cxn ang="0">
                  <a:pos x="37" y="15"/>
                </a:cxn>
                <a:cxn ang="0">
                  <a:pos x="37" y="12"/>
                </a:cxn>
                <a:cxn ang="0">
                  <a:pos x="35" y="10"/>
                </a:cxn>
                <a:cxn ang="0">
                  <a:pos x="33" y="9"/>
                </a:cxn>
                <a:cxn ang="0">
                  <a:pos x="31" y="6"/>
                </a:cxn>
                <a:cxn ang="0">
                  <a:pos x="28" y="4"/>
                </a:cxn>
                <a:cxn ang="0">
                  <a:pos x="25" y="3"/>
                </a:cxn>
                <a:cxn ang="0">
                  <a:pos x="21" y="1"/>
                </a:cxn>
                <a:cxn ang="0">
                  <a:pos x="17" y="1"/>
                </a:cxn>
                <a:cxn ang="0">
                  <a:pos x="14" y="1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5" y="1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1" y="10"/>
                </a:cxn>
                <a:cxn ang="0">
                  <a:pos x="2" y="13"/>
                </a:cxn>
                <a:cxn ang="0">
                  <a:pos x="5" y="15"/>
                </a:cxn>
                <a:cxn ang="0">
                  <a:pos x="7" y="16"/>
                </a:cxn>
                <a:cxn ang="0">
                  <a:pos x="10" y="18"/>
                </a:cxn>
                <a:cxn ang="0">
                  <a:pos x="14" y="19"/>
                </a:cxn>
                <a:cxn ang="0">
                  <a:pos x="17" y="19"/>
                </a:cxn>
              </a:cxnLst>
              <a:rect l="0" t="0" r="r" b="b"/>
              <a:pathLst>
                <a:path w="38" h="22">
                  <a:moveTo>
                    <a:pt x="17" y="19"/>
                  </a:moveTo>
                  <a:lnTo>
                    <a:pt x="21" y="21"/>
                  </a:lnTo>
                  <a:lnTo>
                    <a:pt x="25" y="21"/>
                  </a:lnTo>
                  <a:lnTo>
                    <a:pt x="28" y="21"/>
                  </a:lnTo>
                  <a:lnTo>
                    <a:pt x="31" y="19"/>
                  </a:lnTo>
                  <a:lnTo>
                    <a:pt x="33" y="19"/>
                  </a:lnTo>
                  <a:lnTo>
                    <a:pt x="35" y="18"/>
                  </a:lnTo>
                  <a:lnTo>
                    <a:pt x="37" y="16"/>
                  </a:lnTo>
                  <a:lnTo>
                    <a:pt x="37" y="15"/>
                  </a:lnTo>
                  <a:lnTo>
                    <a:pt x="37" y="12"/>
                  </a:lnTo>
                  <a:lnTo>
                    <a:pt x="35" y="10"/>
                  </a:lnTo>
                  <a:lnTo>
                    <a:pt x="33" y="9"/>
                  </a:lnTo>
                  <a:lnTo>
                    <a:pt x="31" y="6"/>
                  </a:lnTo>
                  <a:lnTo>
                    <a:pt x="28" y="4"/>
                  </a:lnTo>
                  <a:lnTo>
                    <a:pt x="25" y="3"/>
                  </a:lnTo>
                  <a:lnTo>
                    <a:pt x="21" y="1"/>
                  </a:lnTo>
                  <a:lnTo>
                    <a:pt x="17" y="1"/>
                  </a:lnTo>
                  <a:lnTo>
                    <a:pt x="14" y="1"/>
                  </a:lnTo>
                  <a:lnTo>
                    <a:pt x="10" y="0"/>
                  </a:lnTo>
                  <a:lnTo>
                    <a:pt x="7" y="1"/>
                  </a:lnTo>
                  <a:lnTo>
                    <a:pt x="5" y="1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1" y="10"/>
                  </a:lnTo>
                  <a:lnTo>
                    <a:pt x="2" y="13"/>
                  </a:lnTo>
                  <a:lnTo>
                    <a:pt x="5" y="15"/>
                  </a:lnTo>
                  <a:lnTo>
                    <a:pt x="7" y="16"/>
                  </a:lnTo>
                  <a:lnTo>
                    <a:pt x="10" y="18"/>
                  </a:lnTo>
                  <a:lnTo>
                    <a:pt x="14" y="19"/>
                  </a:lnTo>
                  <a:lnTo>
                    <a:pt x="17" y="1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2014" name="Freeform 94"/>
            <p:cNvSpPr>
              <a:spLocks/>
            </p:cNvSpPr>
            <p:nvPr/>
          </p:nvSpPr>
          <p:spPr bwMode="auto">
            <a:xfrm>
              <a:off x="3223" y="1445"/>
              <a:ext cx="90" cy="217"/>
            </a:xfrm>
            <a:custGeom>
              <a:avLst/>
              <a:gdLst/>
              <a:ahLst/>
              <a:cxnLst>
                <a:cxn ang="0">
                  <a:pos x="13" y="216"/>
                </a:cxn>
                <a:cxn ang="0">
                  <a:pos x="15" y="213"/>
                </a:cxn>
                <a:cxn ang="0">
                  <a:pos x="15" y="207"/>
                </a:cxn>
                <a:cxn ang="0">
                  <a:pos x="16" y="198"/>
                </a:cxn>
                <a:cxn ang="0">
                  <a:pos x="16" y="185"/>
                </a:cxn>
                <a:cxn ang="0">
                  <a:pos x="16" y="172"/>
                </a:cxn>
                <a:cxn ang="0">
                  <a:pos x="15" y="157"/>
                </a:cxn>
                <a:cxn ang="0">
                  <a:pos x="11" y="143"/>
                </a:cxn>
                <a:cxn ang="0">
                  <a:pos x="6" y="130"/>
                </a:cxn>
                <a:cxn ang="0">
                  <a:pos x="1" y="119"/>
                </a:cxn>
                <a:cxn ang="0">
                  <a:pos x="0" y="110"/>
                </a:cxn>
                <a:cxn ang="0">
                  <a:pos x="1" y="104"/>
                </a:cxn>
                <a:cxn ang="0">
                  <a:pos x="5" y="99"/>
                </a:cxn>
                <a:cxn ang="0">
                  <a:pos x="8" y="94"/>
                </a:cxn>
                <a:cxn ang="0">
                  <a:pos x="12" y="86"/>
                </a:cxn>
                <a:cxn ang="0">
                  <a:pos x="15" y="77"/>
                </a:cxn>
                <a:cxn ang="0">
                  <a:pos x="16" y="64"/>
                </a:cxn>
                <a:cxn ang="0">
                  <a:pos x="17" y="50"/>
                </a:cxn>
                <a:cxn ang="0">
                  <a:pos x="19" y="38"/>
                </a:cxn>
                <a:cxn ang="0">
                  <a:pos x="22" y="27"/>
                </a:cxn>
                <a:cxn ang="0">
                  <a:pos x="27" y="19"/>
                </a:cxn>
                <a:cxn ang="0">
                  <a:pos x="33" y="11"/>
                </a:cxn>
                <a:cxn ang="0">
                  <a:pos x="40" y="5"/>
                </a:cxn>
                <a:cxn ang="0">
                  <a:pos x="47" y="1"/>
                </a:cxn>
                <a:cxn ang="0">
                  <a:pos x="54" y="0"/>
                </a:cxn>
                <a:cxn ang="0">
                  <a:pos x="63" y="2"/>
                </a:cxn>
                <a:cxn ang="0">
                  <a:pos x="71" y="6"/>
                </a:cxn>
                <a:cxn ang="0">
                  <a:pos x="78" y="12"/>
                </a:cxn>
                <a:cxn ang="0">
                  <a:pos x="85" y="19"/>
                </a:cxn>
                <a:cxn ang="0">
                  <a:pos x="89" y="26"/>
                </a:cxn>
                <a:cxn ang="0">
                  <a:pos x="89" y="34"/>
                </a:cxn>
                <a:cxn ang="0">
                  <a:pos x="86" y="39"/>
                </a:cxn>
                <a:cxn ang="0">
                  <a:pos x="80" y="43"/>
                </a:cxn>
                <a:cxn ang="0">
                  <a:pos x="69" y="45"/>
                </a:cxn>
                <a:cxn ang="0">
                  <a:pos x="61" y="47"/>
                </a:cxn>
                <a:cxn ang="0">
                  <a:pos x="52" y="49"/>
                </a:cxn>
                <a:cxn ang="0">
                  <a:pos x="44" y="50"/>
                </a:cxn>
                <a:cxn ang="0">
                  <a:pos x="39" y="53"/>
                </a:cxn>
                <a:cxn ang="0">
                  <a:pos x="38" y="57"/>
                </a:cxn>
                <a:cxn ang="0">
                  <a:pos x="39" y="62"/>
                </a:cxn>
                <a:cxn ang="0">
                  <a:pos x="44" y="69"/>
                </a:cxn>
                <a:cxn ang="0">
                  <a:pos x="50" y="77"/>
                </a:cxn>
                <a:cxn ang="0">
                  <a:pos x="55" y="85"/>
                </a:cxn>
                <a:cxn ang="0">
                  <a:pos x="57" y="92"/>
                </a:cxn>
                <a:cxn ang="0">
                  <a:pos x="57" y="100"/>
                </a:cxn>
                <a:cxn ang="0">
                  <a:pos x="54" y="108"/>
                </a:cxn>
                <a:cxn ang="0">
                  <a:pos x="49" y="116"/>
                </a:cxn>
                <a:cxn ang="0">
                  <a:pos x="43" y="127"/>
                </a:cxn>
                <a:cxn ang="0">
                  <a:pos x="34" y="138"/>
                </a:cxn>
                <a:cxn ang="0">
                  <a:pos x="26" y="149"/>
                </a:cxn>
                <a:cxn ang="0">
                  <a:pos x="20" y="162"/>
                </a:cxn>
                <a:cxn ang="0">
                  <a:pos x="16" y="174"/>
                </a:cxn>
                <a:cxn ang="0">
                  <a:pos x="13" y="184"/>
                </a:cxn>
                <a:cxn ang="0">
                  <a:pos x="11" y="194"/>
                </a:cxn>
                <a:cxn ang="0">
                  <a:pos x="11" y="200"/>
                </a:cxn>
                <a:cxn ang="0">
                  <a:pos x="11" y="205"/>
                </a:cxn>
                <a:cxn ang="0">
                  <a:pos x="11" y="208"/>
                </a:cxn>
                <a:cxn ang="0">
                  <a:pos x="13" y="216"/>
                </a:cxn>
              </a:cxnLst>
              <a:rect l="0" t="0" r="r" b="b"/>
              <a:pathLst>
                <a:path w="90" h="217">
                  <a:moveTo>
                    <a:pt x="13" y="216"/>
                  </a:moveTo>
                  <a:lnTo>
                    <a:pt x="15" y="213"/>
                  </a:lnTo>
                  <a:lnTo>
                    <a:pt x="15" y="207"/>
                  </a:lnTo>
                  <a:lnTo>
                    <a:pt x="16" y="198"/>
                  </a:lnTo>
                  <a:lnTo>
                    <a:pt x="16" y="185"/>
                  </a:lnTo>
                  <a:lnTo>
                    <a:pt x="16" y="172"/>
                  </a:lnTo>
                  <a:lnTo>
                    <a:pt x="15" y="157"/>
                  </a:lnTo>
                  <a:lnTo>
                    <a:pt x="11" y="143"/>
                  </a:lnTo>
                  <a:lnTo>
                    <a:pt x="6" y="130"/>
                  </a:lnTo>
                  <a:lnTo>
                    <a:pt x="1" y="119"/>
                  </a:lnTo>
                  <a:lnTo>
                    <a:pt x="0" y="110"/>
                  </a:lnTo>
                  <a:lnTo>
                    <a:pt x="1" y="104"/>
                  </a:lnTo>
                  <a:lnTo>
                    <a:pt x="5" y="99"/>
                  </a:lnTo>
                  <a:lnTo>
                    <a:pt x="8" y="94"/>
                  </a:lnTo>
                  <a:lnTo>
                    <a:pt x="12" y="86"/>
                  </a:lnTo>
                  <a:lnTo>
                    <a:pt x="15" y="77"/>
                  </a:lnTo>
                  <a:lnTo>
                    <a:pt x="16" y="64"/>
                  </a:lnTo>
                  <a:lnTo>
                    <a:pt x="17" y="50"/>
                  </a:lnTo>
                  <a:lnTo>
                    <a:pt x="19" y="38"/>
                  </a:lnTo>
                  <a:lnTo>
                    <a:pt x="22" y="27"/>
                  </a:lnTo>
                  <a:lnTo>
                    <a:pt x="27" y="19"/>
                  </a:lnTo>
                  <a:lnTo>
                    <a:pt x="33" y="11"/>
                  </a:lnTo>
                  <a:lnTo>
                    <a:pt x="40" y="5"/>
                  </a:lnTo>
                  <a:lnTo>
                    <a:pt x="47" y="1"/>
                  </a:lnTo>
                  <a:lnTo>
                    <a:pt x="54" y="0"/>
                  </a:lnTo>
                  <a:lnTo>
                    <a:pt x="63" y="2"/>
                  </a:lnTo>
                  <a:lnTo>
                    <a:pt x="71" y="6"/>
                  </a:lnTo>
                  <a:lnTo>
                    <a:pt x="78" y="12"/>
                  </a:lnTo>
                  <a:lnTo>
                    <a:pt x="85" y="19"/>
                  </a:lnTo>
                  <a:lnTo>
                    <a:pt x="89" y="26"/>
                  </a:lnTo>
                  <a:lnTo>
                    <a:pt x="89" y="34"/>
                  </a:lnTo>
                  <a:lnTo>
                    <a:pt x="86" y="39"/>
                  </a:lnTo>
                  <a:lnTo>
                    <a:pt x="80" y="43"/>
                  </a:lnTo>
                  <a:lnTo>
                    <a:pt x="69" y="45"/>
                  </a:lnTo>
                  <a:lnTo>
                    <a:pt x="61" y="47"/>
                  </a:lnTo>
                  <a:lnTo>
                    <a:pt x="52" y="49"/>
                  </a:lnTo>
                  <a:lnTo>
                    <a:pt x="44" y="50"/>
                  </a:lnTo>
                  <a:lnTo>
                    <a:pt x="39" y="53"/>
                  </a:lnTo>
                  <a:lnTo>
                    <a:pt x="38" y="57"/>
                  </a:lnTo>
                  <a:lnTo>
                    <a:pt x="39" y="62"/>
                  </a:lnTo>
                  <a:lnTo>
                    <a:pt x="44" y="69"/>
                  </a:lnTo>
                  <a:lnTo>
                    <a:pt x="50" y="77"/>
                  </a:lnTo>
                  <a:lnTo>
                    <a:pt x="55" y="85"/>
                  </a:lnTo>
                  <a:lnTo>
                    <a:pt x="57" y="92"/>
                  </a:lnTo>
                  <a:lnTo>
                    <a:pt x="57" y="100"/>
                  </a:lnTo>
                  <a:lnTo>
                    <a:pt x="54" y="108"/>
                  </a:lnTo>
                  <a:lnTo>
                    <a:pt x="49" y="116"/>
                  </a:lnTo>
                  <a:lnTo>
                    <a:pt x="43" y="127"/>
                  </a:lnTo>
                  <a:lnTo>
                    <a:pt x="34" y="138"/>
                  </a:lnTo>
                  <a:lnTo>
                    <a:pt x="26" y="149"/>
                  </a:lnTo>
                  <a:lnTo>
                    <a:pt x="20" y="162"/>
                  </a:lnTo>
                  <a:lnTo>
                    <a:pt x="16" y="174"/>
                  </a:lnTo>
                  <a:lnTo>
                    <a:pt x="13" y="184"/>
                  </a:lnTo>
                  <a:lnTo>
                    <a:pt x="11" y="194"/>
                  </a:lnTo>
                  <a:lnTo>
                    <a:pt x="11" y="200"/>
                  </a:lnTo>
                  <a:lnTo>
                    <a:pt x="11" y="205"/>
                  </a:lnTo>
                  <a:lnTo>
                    <a:pt x="11" y="208"/>
                  </a:lnTo>
                  <a:lnTo>
                    <a:pt x="13" y="216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cxnSp>
        <p:nvCxnSpPr>
          <p:cNvPr id="722015" name="AutoShape 95"/>
          <p:cNvCxnSpPr>
            <a:cxnSpLocks noChangeShapeType="1"/>
          </p:cNvCxnSpPr>
          <p:nvPr/>
        </p:nvCxnSpPr>
        <p:spPr bwMode="auto">
          <a:xfrm rot="10800000" flipV="1">
            <a:off x="5381625" y="3775075"/>
            <a:ext cx="1752600" cy="1066800"/>
          </a:xfrm>
          <a:prstGeom prst="bentConnector3">
            <a:avLst>
              <a:gd name="adj1" fmla="val -546"/>
            </a:avLst>
          </a:prstGeom>
          <a:noFill/>
          <a:ln w="38100">
            <a:solidFill>
              <a:srgbClr val="FF3300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722016" name="AutoShape 96"/>
          <p:cNvCxnSpPr>
            <a:cxnSpLocks noChangeShapeType="1"/>
          </p:cNvCxnSpPr>
          <p:nvPr/>
        </p:nvCxnSpPr>
        <p:spPr bwMode="auto">
          <a:xfrm>
            <a:off x="3171825" y="2555875"/>
            <a:ext cx="3657600" cy="1588"/>
          </a:xfrm>
          <a:prstGeom prst="straightConnector1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</p:cxnSp>
      <p:sp>
        <p:nvSpPr>
          <p:cNvPr id="722017" name="Text Box 97"/>
          <p:cNvSpPr txBox="1">
            <a:spLocks noChangeArrowheads="1"/>
          </p:cNvSpPr>
          <p:nvPr/>
        </p:nvSpPr>
        <p:spPr bwMode="auto">
          <a:xfrm>
            <a:off x="1571625" y="3394075"/>
            <a:ext cx="793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供應商</a:t>
            </a:r>
          </a:p>
        </p:txBody>
      </p:sp>
      <p:sp>
        <p:nvSpPr>
          <p:cNvPr id="722018" name="Text Box 98"/>
          <p:cNvSpPr txBox="1">
            <a:spLocks noChangeArrowheads="1"/>
          </p:cNvSpPr>
          <p:nvPr/>
        </p:nvSpPr>
        <p:spPr bwMode="auto">
          <a:xfrm>
            <a:off x="4467225" y="6137275"/>
            <a:ext cx="793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本公司</a:t>
            </a:r>
          </a:p>
        </p:txBody>
      </p:sp>
      <p:sp>
        <p:nvSpPr>
          <p:cNvPr id="722019" name="Text Box 99"/>
          <p:cNvSpPr txBox="1">
            <a:spLocks noChangeArrowheads="1"/>
          </p:cNvSpPr>
          <p:nvPr/>
        </p:nvSpPr>
        <p:spPr bwMode="auto">
          <a:xfrm>
            <a:off x="7058025" y="3394075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客戶</a:t>
            </a:r>
          </a:p>
        </p:txBody>
      </p:sp>
      <p:sp>
        <p:nvSpPr>
          <p:cNvPr id="722020" name="Text Box 100"/>
          <p:cNvSpPr txBox="1">
            <a:spLocks noChangeArrowheads="1"/>
          </p:cNvSpPr>
          <p:nvPr/>
        </p:nvSpPr>
        <p:spPr bwMode="auto">
          <a:xfrm>
            <a:off x="2599967" y="4611688"/>
            <a:ext cx="1026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2. </a:t>
            </a:r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採購單</a:t>
            </a:r>
          </a:p>
        </p:txBody>
      </p:sp>
      <p:sp>
        <p:nvSpPr>
          <p:cNvPr id="722021" name="Text Box 101"/>
          <p:cNvSpPr txBox="1">
            <a:spLocks noChangeArrowheads="1"/>
          </p:cNvSpPr>
          <p:nvPr/>
        </p:nvSpPr>
        <p:spPr bwMode="auto">
          <a:xfrm>
            <a:off x="5646975" y="5373688"/>
            <a:ext cx="12314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5. </a:t>
            </a:r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客戶付款</a:t>
            </a:r>
          </a:p>
        </p:txBody>
      </p:sp>
      <p:sp>
        <p:nvSpPr>
          <p:cNvPr id="722022" name="Text Box 102"/>
          <p:cNvSpPr txBox="1">
            <a:spLocks noChangeArrowheads="1"/>
          </p:cNvSpPr>
          <p:nvPr/>
        </p:nvSpPr>
        <p:spPr bwMode="auto">
          <a:xfrm>
            <a:off x="5877559" y="4992688"/>
            <a:ext cx="82105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4. </a:t>
            </a:r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發票</a:t>
            </a:r>
          </a:p>
        </p:txBody>
      </p:sp>
      <p:sp>
        <p:nvSpPr>
          <p:cNvPr id="722023" name="Text Box 103"/>
          <p:cNvSpPr txBox="1">
            <a:spLocks noChangeArrowheads="1"/>
          </p:cNvSpPr>
          <p:nvPr/>
        </p:nvSpPr>
        <p:spPr bwMode="auto">
          <a:xfrm>
            <a:off x="4390071" y="2328863"/>
            <a:ext cx="82105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3. </a:t>
            </a:r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出貨</a:t>
            </a:r>
          </a:p>
        </p:txBody>
      </p:sp>
      <p:sp>
        <p:nvSpPr>
          <p:cNvPr id="722024" name="Text Box 104"/>
          <p:cNvSpPr txBox="1">
            <a:spLocks noChangeArrowheads="1"/>
          </p:cNvSpPr>
          <p:nvPr/>
        </p:nvSpPr>
        <p:spPr bwMode="auto">
          <a:xfrm>
            <a:off x="5646975" y="4611688"/>
            <a:ext cx="12314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1. </a:t>
            </a:r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客戶下單</a:t>
            </a:r>
          </a:p>
        </p:txBody>
      </p:sp>
      <p:cxnSp>
        <p:nvCxnSpPr>
          <p:cNvPr id="722025" name="AutoShape 105"/>
          <p:cNvCxnSpPr>
            <a:cxnSpLocks noChangeShapeType="1"/>
          </p:cNvCxnSpPr>
          <p:nvPr/>
        </p:nvCxnSpPr>
        <p:spPr bwMode="auto">
          <a:xfrm rot="10800000" flipV="1">
            <a:off x="5381625" y="3775075"/>
            <a:ext cx="2209800" cy="1828800"/>
          </a:xfrm>
          <a:prstGeom prst="bentConnector3">
            <a:avLst>
              <a:gd name="adj1" fmla="val -505"/>
            </a:avLst>
          </a:prstGeom>
          <a:noFill/>
          <a:ln w="38100">
            <a:solidFill>
              <a:srgbClr val="FF3300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722026" name="AutoShape 106"/>
          <p:cNvCxnSpPr>
            <a:cxnSpLocks noChangeShapeType="1"/>
          </p:cNvCxnSpPr>
          <p:nvPr/>
        </p:nvCxnSpPr>
        <p:spPr bwMode="auto">
          <a:xfrm flipV="1">
            <a:off x="5381625" y="3775075"/>
            <a:ext cx="1981200" cy="1447800"/>
          </a:xfrm>
          <a:prstGeom prst="bentConnector3">
            <a:avLst>
              <a:gd name="adj1" fmla="val 100398"/>
            </a:avLst>
          </a:prstGeom>
          <a:noFill/>
          <a:ln w="38100">
            <a:solidFill>
              <a:srgbClr val="FF3300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722027" name="AutoShape 107"/>
          <p:cNvCxnSpPr>
            <a:cxnSpLocks noChangeShapeType="1"/>
          </p:cNvCxnSpPr>
          <p:nvPr/>
        </p:nvCxnSpPr>
        <p:spPr bwMode="auto">
          <a:xfrm rot="10800000">
            <a:off x="2333625" y="3775075"/>
            <a:ext cx="1828800" cy="1066800"/>
          </a:xfrm>
          <a:prstGeom prst="bentConnector3">
            <a:avLst>
              <a:gd name="adj1" fmla="val 99389"/>
            </a:avLst>
          </a:prstGeom>
          <a:noFill/>
          <a:ln w="38100">
            <a:solidFill>
              <a:srgbClr val="FF3300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722028" name="AutoShape 108"/>
          <p:cNvCxnSpPr>
            <a:cxnSpLocks noChangeShapeType="1"/>
          </p:cNvCxnSpPr>
          <p:nvPr/>
        </p:nvCxnSpPr>
        <p:spPr bwMode="auto">
          <a:xfrm>
            <a:off x="2105025" y="3851275"/>
            <a:ext cx="2057400" cy="1371600"/>
          </a:xfrm>
          <a:prstGeom prst="bentConnector3">
            <a:avLst>
              <a:gd name="adj1" fmla="val -310"/>
            </a:avLst>
          </a:prstGeom>
          <a:noFill/>
          <a:ln w="38100">
            <a:solidFill>
              <a:srgbClr val="FF3300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722029" name="Text Box 109"/>
          <p:cNvSpPr txBox="1">
            <a:spLocks noChangeArrowheads="1"/>
          </p:cNvSpPr>
          <p:nvPr/>
        </p:nvSpPr>
        <p:spPr bwMode="auto">
          <a:xfrm>
            <a:off x="2292190" y="5373688"/>
            <a:ext cx="16417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5. </a:t>
            </a:r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付款給供應商</a:t>
            </a:r>
          </a:p>
        </p:txBody>
      </p:sp>
      <p:sp>
        <p:nvSpPr>
          <p:cNvPr id="722030" name="Text Box 110"/>
          <p:cNvSpPr txBox="1">
            <a:spLocks noChangeArrowheads="1"/>
          </p:cNvSpPr>
          <p:nvPr/>
        </p:nvSpPr>
        <p:spPr bwMode="auto">
          <a:xfrm>
            <a:off x="2394782" y="4992688"/>
            <a:ext cx="143661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4. </a:t>
            </a:r>
            <a:r>
              <a:rPr lang="zh-TW" altLang="en-US" sz="1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供應商請款</a:t>
            </a:r>
          </a:p>
        </p:txBody>
      </p:sp>
      <p:cxnSp>
        <p:nvCxnSpPr>
          <p:cNvPr id="722031" name="AutoShape 111"/>
          <p:cNvCxnSpPr>
            <a:cxnSpLocks noChangeShapeType="1"/>
          </p:cNvCxnSpPr>
          <p:nvPr/>
        </p:nvCxnSpPr>
        <p:spPr bwMode="auto">
          <a:xfrm rot="10800000">
            <a:off x="1800225" y="3775075"/>
            <a:ext cx="2362200" cy="1828800"/>
          </a:xfrm>
          <a:prstGeom prst="bentConnector3">
            <a:avLst>
              <a:gd name="adj1" fmla="val 99324"/>
            </a:avLst>
          </a:prstGeom>
          <a:noFill/>
          <a:ln w="38100">
            <a:solidFill>
              <a:srgbClr val="FF3300"/>
            </a:solidFill>
            <a:miter lim="800000"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BB61-FE47-4A70-9470-EEC099E50E16}" type="slidenum">
              <a:rPr lang="en-US" altLang="zh-TW">
                <a:latin typeface="微軟正黑體" pitchFamily="34" charset="-120"/>
                <a:ea typeface="微軟正黑體" pitchFamily="34" charset="-120"/>
              </a:rPr>
              <a:pPr/>
              <a:t>74</a:t>
            </a:fld>
            <a:endParaRPr lang="en-US" altLang="zh-TW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49275"/>
            <a:ext cx="4681538" cy="579438"/>
          </a:xfrm>
          <a:noFill/>
          <a:ln/>
        </p:spPr>
        <p:txBody>
          <a:bodyPr anchor="t">
            <a:spAutoFit/>
          </a:bodyPr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三角貿易作業</a:t>
            </a:r>
          </a:p>
        </p:txBody>
      </p:sp>
      <p:grpSp>
        <p:nvGrpSpPr>
          <p:cNvPr id="723971" name="Group 3"/>
          <p:cNvGrpSpPr>
            <a:grpSpLocks/>
          </p:cNvGrpSpPr>
          <p:nvPr/>
        </p:nvGrpSpPr>
        <p:grpSpPr bwMode="auto">
          <a:xfrm>
            <a:off x="976313" y="1560513"/>
            <a:ext cx="1143000" cy="914400"/>
            <a:chOff x="4188" y="2481"/>
            <a:chExt cx="712" cy="710"/>
          </a:xfrm>
        </p:grpSpPr>
        <p:sp>
          <p:nvSpPr>
            <p:cNvPr id="723972" name="Freeform 4"/>
            <p:cNvSpPr>
              <a:spLocks/>
            </p:cNvSpPr>
            <p:nvPr/>
          </p:nvSpPr>
          <p:spPr bwMode="auto">
            <a:xfrm>
              <a:off x="4195" y="2744"/>
              <a:ext cx="445" cy="219"/>
            </a:xfrm>
            <a:custGeom>
              <a:avLst/>
              <a:gdLst/>
              <a:ahLst/>
              <a:cxnLst>
                <a:cxn ang="0">
                  <a:pos x="132" y="218"/>
                </a:cxn>
                <a:cxn ang="0">
                  <a:pos x="444" y="151"/>
                </a:cxn>
                <a:cxn ang="0">
                  <a:pos x="444" y="118"/>
                </a:cxn>
                <a:cxn ang="0">
                  <a:pos x="249" y="0"/>
                </a:cxn>
                <a:cxn ang="0">
                  <a:pos x="0" y="35"/>
                </a:cxn>
                <a:cxn ang="0">
                  <a:pos x="0" y="53"/>
                </a:cxn>
                <a:cxn ang="0">
                  <a:pos x="132" y="218"/>
                </a:cxn>
              </a:cxnLst>
              <a:rect l="0" t="0" r="r" b="b"/>
              <a:pathLst>
                <a:path w="445" h="219">
                  <a:moveTo>
                    <a:pt x="132" y="218"/>
                  </a:moveTo>
                  <a:lnTo>
                    <a:pt x="444" y="151"/>
                  </a:lnTo>
                  <a:lnTo>
                    <a:pt x="444" y="118"/>
                  </a:lnTo>
                  <a:lnTo>
                    <a:pt x="249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132" y="218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73" name="Freeform 5"/>
            <p:cNvSpPr>
              <a:spLocks/>
            </p:cNvSpPr>
            <p:nvPr/>
          </p:nvSpPr>
          <p:spPr bwMode="auto">
            <a:xfrm>
              <a:off x="4188" y="2656"/>
              <a:ext cx="457" cy="287"/>
            </a:xfrm>
            <a:custGeom>
              <a:avLst/>
              <a:gdLst/>
              <a:ahLst/>
              <a:cxnLst>
                <a:cxn ang="0">
                  <a:pos x="138" y="286"/>
                </a:cxn>
                <a:cxn ang="0">
                  <a:pos x="456" y="219"/>
                </a:cxn>
                <a:cxn ang="0">
                  <a:pos x="456" y="123"/>
                </a:cxn>
                <a:cxn ang="0">
                  <a:pos x="237" y="0"/>
                </a:cxn>
                <a:cxn ang="0">
                  <a:pos x="0" y="40"/>
                </a:cxn>
                <a:cxn ang="0">
                  <a:pos x="0" y="113"/>
                </a:cxn>
                <a:cxn ang="0">
                  <a:pos x="138" y="286"/>
                </a:cxn>
              </a:cxnLst>
              <a:rect l="0" t="0" r="r" b="b"/>
              <a:pathLst>
                <a:path w="457" h="287">
                  <a:moveTo>
                    <a:pt x="138" y="286"/>
                  </a:moveTo>
                  <a:lnTo>
                    <a:pt x="456" y="219"/>
                  </a:lnTo>
                  <a:lnTo>
                    <a:pt x="456" y="123"/>
                  </a:lnTo>
                  <a:lnTo>
                    <a:pt x="237" y="0"/>
                  </a:lnTo>
                  <a:lnTo>
                    <a:pt x="0" y="40"/>
                  </a:lnTo>
                  <a:lnTo>
                    <a:pt x="0" y="113"/>
                  </a:lnTo>
                  <a:lnTo>
                    <a:pt x="138" y="286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74" name="Freeform 6"/>
            <p:cNvSpPr>
              <a:spLocks/>
            </p:cNvSpPr>
            <p:nvPr/>
          </p:nvSpPr>
          <p:spPr bwMode="auto">
            <a:xfrm>
              <a:off x="4216" y="2494"/>
              <a:ext cx="399" cy="322"/>
            </a:xfrm>
            <a:custGeom>
              <a:avLst/>
              <a:gdLst/>
              <a:ahLst/>
              <a:cxnLst>
                <a:cxn ang="0">
                  <a:pos x="104" y="321"/>
                </a:cxn>
                <a:cxn ang="0">
                  <a:pos x="398" y="275"/>
                </a:cxn>
                <a:cxn ang="0">
                  <a:pos x="380" y="19"/>
                </a:cxn>
                <a:cxn ang="0">
                  <a:pos x="362" y="1"/>
                </a:cxn>
                <a:cxn ang="0">
                  <a:pos x="102" y="0"/>
                </a:cxn>
                <a:cxn ang="0">
                  <a:pos x="39" y="20"/>
                </a:cxn>
                <a:cxn ang="0">
                  <a:pos x="2" y="42"/>
                </a:cxn>
                <a:cxn ang="0">
                  <a:pos x="0" y="210"/>
                </a:cxn>
                <a:cxn ang="0">
                  <a:pos x="104" y="321"/>
                </a:cxn>
              </a:cxnLst>
              <a:rect l="0" t="0" r="r" b="b"/>
              <a:pathLst>
                <a:path w="399" h="322">
                  <a:moveTo>
                    <a:pt x="104" y="321"/>
                  </a:moveTo>
                  <a:lnTo>
                    <a:pt x="398" y="275"/>
                  </a:lnTo>
                  <a:lnTo>
                    <a:pt x="380" y="19"/>
                  </a:lnTo>
                  <a:lnTo>
                    <a:pt x="362" y="1"/>
                  </a:lnTo>
                  <a:lnTo>
                    <a:pt x="102" y="0"/>
                  </a:lnTo>
                  <a:lnTo>
                    <a:pt x="39" y="20"/>
                  </a:lnTo>
                  <a:lnTo>
                    <a:pt x="2" y="42"/>
                  </a:lnTo>
                  <a:lnTo>
                    <a:pt x="0" y="210"/>
                  </a:lnTo>
                  <a:lnTo>
                    <a:pt x="104" y="32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75" name="Freeform 7"/>
            <p:cNvSpPr>
              <a:spLocks/>
            </p:cNvSpPr>
            <p:nvPr/>
          </p:nvSpPr>
          <p:spPr bwMode="auto">
            <a:xfrm>
              <a:off x="4193" y="2708"/>
              <a:ext cx="140" cy="235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0" y="0"/>
                </a:cxn>
                <a:cxn ang="0">
                  <a:pos x="139" y="121"/>
                </a:cxn>
                <a:cxn ang="0">
                  <a:pos x="139" y="234"/>
                </a:cxn>
                <a:cxn ang="0">
                  <a:pos x="0" y="72"/>
                </a:cxn>
              </a:cxnLst>
              <a:rect l="0" t="0" r="r" b="b"/>
              <a:pathLst>
                <a:path w="140" h="235">
                  <a:moveTo>
                    <a:pt x="0" y="72"/>
                  </a:moveTo>
                  <a:lnTo>
                    <a:pt x="0" y="0"/>
                  </a:lnTo>
                  <a:lnTo>
                    <a:pt x="139" y="121"/>
                  </a:lnTo>
                  <a:lnTo>
                    <a:pt x="139" y="234"/>
                  </a:lnTo>
                  <a:lnTo>
                    <a:pt x="0" y="7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76" name="Freeform 8"/>
            <p:cNvSpPr>
              <a:spLocks/>
            </p:cNvSpPr>
            <p:nvPr/>
          </p:nvSpPr>
          <p:spPr bwMode="auto">
            <a:xfrm>
              <a:off x="4213" y="2481"/>
              <a:ext cx="407" cy="322"/>
            </a:xfrm>
            <a:custGeom>
              <a:avLst/>
              <a:gdLst/>
              <a:ahLst/>
              <a:cxnLst>
                <a:cxn ang="0">
                  <a:pos x="51" y="250"/>
                </a:cxn>
                <a:cxn ang="0">
                  <a:pos x="112" y="321"/>
                </a:cxn>
                <a:cxn ang="0">
                  <a:pos x="406" y="275"/>
                </a:cxn>
                <a:cxn ang="0">
                  <a:pos x="387" y="18"/>
                </a:cxn>
                <a:cxn ang="0">
                  <a:pos x="369" y="0"/>
                </a:cxn>
                <a:cxn ang="0">
                  <a:pos x="110" y="0"/>
                </a:cxn>
                <a:cxn ang="0">
                  <a:pos x="46" y="20"/>
                </a:cxn>
                <a:cxn ang="0">
                  <a:pos x="9" y="22"/>
                </a:cxn>
                <a:cxn ang="0">
                  <a:pos x="0" y="30"/>
                </a:cxn>
                <a:cxn ang="0">
                  <a:pos x="0" y="218"/>
                </a:cxn>
                <a:cxn ang="0">
                  <a:pos x="51" y="250"/>
                </a:cxn>
              </a:cxnLst>
              <a:rect l="0" t="0" r="r" b="b"/>
              <a:pathLst>
                <a:path w="407" h="322">
                  <a:moveTo>
                    <a:pt x="51" y="250"/>
                  </a:moveTo>
                  <a:lnTo>
                    <a:pt x="112" y="321"/>
                  </a:lnTo>
                  <a:lnTo>
                    <a:pt x="406" y="275"/>
                  </a:lnTo>
                  <a:lnTo>
                    <a:pt x="387" y="18"/>
                  </a:lnTo>
                  <a:lnTo>
                    <a:pt x="369" y="0"/>
                  </a:lnTo>
                  <a:lnTo>
                    <a:pt x="110" y="0"/>
                  </a:lnTo>
                  <a:lnTo>
                    <a:pt x="46" y="20"/>
                  </a:lnTo>
                  <a:lnTo>
                    <a:pt x="9" y="22"/>
                  </a:lnTo>
                  <a:lnTo>
                    <a:pt x="0" y="30"/>
                  </a:lnTo>
                  <a:lnTo>
                    <a:pt x="0" y="218"/>
                  </a:lnTo>
                  <a:lnTo>
                    <a:pt x="51" y="250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77" name="Freeform 9"/>
            <p:cNvSpPr>
              <a:spLocks/>
            </p:cNvSpPr>
            <p:nvPr/>
          </p:nvSpPr>
          <p:spPr bwMode="auto">
            <a:xfrm>
              <a:off x="4220" y="2510"/>
              <a:ext cx="55" cy="223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2" y="3"/>
                </a:cxn>
                <a:cxn ang="0">
                  <a:pos x="47" y="0"/>
                </a:cxn>
                <a:cxn ang="0">
                  <a:pos x="54" y="222"/>
                </a:cxn>
                <a:cxn ang="0">
                  <a:pos x="0" y="181"/>
                </a:cxn>
              </a:cxnLst>
              <a:rect l="0" t="0" r="r" b="b"/>
              <a:pathLst>
                <a:path w="55" h="223">
                  <a:moveTo>
                    <a:pt x="0" y="181"/>
                  </a:moveTo>
                  <a:lnTo>
                    <a:pt x="2" y="3"/>
                  </a:lnTo>
                  <a:lnTo>
                    <a:pt x="47" y="0"/>
                  </a:lnTo>
                  <a:lnTo>
                    <a:pt x="54" y="222"/>
                  </a:lnTo>
                  <a:lnTo>
                    <a:pt x="0" y="18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78" name="Freeform 10"/>
            <p:cNvSpPr>
              <a:spLocks/>
            </p:cNvSpPr>
            <p:nvPr/>
          </p:nvSpPr>
          <p:spPr bwMode="auto">
            <a:xfrm>
              <a:off x="4280" y="2492"/>
              <a:ext cx="53" cy="302"/>
            </a:xfrm>
            <a:custGeom>
              <a:avLst/>
              <a:gdLst/>
              <a:ahLst/>
              <a:cxnLst>
                <a:cxn ang="0">
                  <a:pos x="3" y="254"/>
                </a:cxn>
                <a:cxn ang="0">
                  <a:pos x="52" y="301"/>
                </a:cxn>
                <a:cxn ang="0">
                  <a:pos x="45" y="0"/>
                </a:cxn>
                <a:cxn ang="0">
                  <a:pos x="0" y="10"/>
                </a:cxn>
                <a:cxn ang="0">
                  <a:pos x="3" y="254"/>
                </a:cxn>
              </a:cxnLst>
              <a:rect l="0" t="0" r="r" b="b"/>
              <a:pathLst>
                <a:path w="53" h="302">
                  <a:moveTo>
                    <a:pt x="3" y="254"/>
                  </a:moveTo>
                  <a:lnTo>
                    <a:pt x="52" y="301"/>
                  </a:lnTo>
                  <a:lnTo>
                    <a:pt x="45" y="0"/>
                  </a:lnTo>
                  <a:lnTo>
                    <a:pt x="0" y="10"/>
                  </a:lnTo>
                  <a:lnTo>
                    <a:pt x="3" y="25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79" name="Line 11"/>
            <p:cNvSpPr>
              <a:spLocks noChangeShapeType="1"/>
            </p:cNvSpPr>
            <p:nvPr/>
          </p:nvSpPr>
          <p:spPr bwMode="auto">
            <a:xfrm flipV="1">
              <a:off x="4352" y="2795"/>
              <a:ext cx="260" cy="44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80" name="Freeform 12"/>
            <p:cNvSpPr>
              <a:spLocks/>
            </p:cNvSpPr>
            <p:nvPr/>
          </p:nvSpPr>
          <p:spPr bwMode="auto">
            <a:xfrm>
              <a:off x="4352" y="2795"/>
              <a:ext cx="261" cy="45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260" y="0"/>
                </a:cxn>
                <a:cxn ang="0">
                  <a:pos x="0" y="44"/>
                </a:cxn>
              </a:cxnLst>
              <a:rect l="0" t="0" r="r" b="b"/>
              <a:pathLst>
                <a:path w="261" h="45">
                  <a:moveTo>
                    <a:pt x="0" y="44"/>
                  </a:moveTo>
                  <a:lnTo>
                    <a:pt x="260" y="0"/>
                  </a:lnTo>
                  <a:lnTo>
                    <a:pt x="0" y="44"/>
                  </a:lnTo>
                </a:path>
              </a:pathLst>
            </a:custGeom>
            <a:noFill/>
            <a:ln w="12700" cap="rnd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81" name="Freeform 13"/>
            <p:cNvSpPr>
              <a:spLocks/>
            </p:cNvSpPr>
            <p:nvPr/>
          </p:nvSpPr>
          <p:spPr bwMode="auto">
            <a:xfrm>
              <a:off x="4366" y="2829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5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5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82" name="Freeform 14"/>
            <p:cNvSpPr>
              <a:spLocks/>
            </p:cNvSpPr>
            <p:nvPr/>
          </p:nvSpPr>
          <p:spPr bwMode="auto">
            <a:xfrm>
              <a:off x="4366" y="2829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5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5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noFill/>
            <a:ln w="12700" cap="rnd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83" name="Freeform 15"/>
            <p:cNvSpPr>
              <a:spLocks/>
            </p:cNvSpPr>
            <p:nvPr/>
          </p:nvSpPr>
          <p:spPr bwMode="auto">
            <a:xfrm>
              <a:off x="4441" y="2817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4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4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84" name="Freeform 16"/>
            <p:cNvSpPr>
              <a:spLocks/>
            </p:cNvSpPr>
            <p:nvPr/>
          </p:nvSpPr>
          <p:spPr bwMode="auto">
            <a:xfrm>
              <a:off x="4441" y="2817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4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4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noFill/>
            <a:ln w="12700" cap="rnd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85" name="Freeform 17"/>
            <p:cNvSpPr>
              <a:spLocks/>
            </p:cNvSpPr>
            <p:nvPr/>
          </p:nvSpPr>
          <p:spPr bwMode="auto">
            <a:xfrm>
              <a:off x="4361" y="2513"/>
              <a:ext cx="222" cy="241"/>
            </a:xfrm>
            <a:custGeom>
              <a:avLst/>
              <a:gdLst/>
              <a:ahLst/>
              <a:cxnLst>
                <a:cxn ang="0">
                  <a:pos x="221" y="211"/>
                </a:cxn>
                <a:cxn ang="0">
                  <a:pos x="6" y="240"/>
                </a:cxn>
                <a:cxn ang="0">
                  <a:pos x="0" y="3"/>
                </a:cxn>
                <a:cxn ang="0">
                  <a:pos x="204" y="0"/>
                </a:cxn>
                <a:cxn ang="0">
                  <a:pos x="221" y="211"/>
                </a:cxn>
              </a:cxnLst>
              <a:rect l="0" t="0" r="r" b="b"/>
              <a:pathLst>
                <a:path w="222" h="241">
                  <a:moveTo>
                    <a:pt x="221" y="211"/>
                  </a:moveTo>
                  <a:lnTo>
                    <a:pt x="6" y="240"/>
                  </a:lnTo>
                  <a:lnTo>
                    <a:pt x="0" y="3"/>
                  </a:lnTo>
                  <a:lnTo>
                    <a:pt x="204" y="0"/>
                  </a:lnTo>
                  <a:lnTo>
                    <a:pt x="221" y="211"/>
                  </a:lnTo>
                </a:path>
              </a:pathLst>
            </a:custGeom>
            <a:solidFill>
              <a:srgbClr val="0328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86" name="Freeform 18"/>
            <p:cNvSpPr>
              <a:spLocks/>
            </p:cNvSpPr>
            <p:nvPr/>
          </p:nvSpPr>
          <p:spPr bwMode="auto">
            <a:xfrm>
              <a:off x="4386" y="2540"/>
              <a:ext cx="172" cy="188"/>
            </a:xfrm>
            <a:custGeom>
              <a:avLst/>
              <a:gdLst/>
              <a:ahLst/>
              <a:cxnLst>
                <a:cxn ang="0">
                  <a:pos x="171" y="164"/>
                </a:cxn>
                <a:cxn ang="0">
                  <a:pos x="4" y="187"/>
                </a:cxn>
                <a:cxn ang="0">
                  <a:pos x="0" y="2"/>
                </a:cxn>
                <a:cxn ang="0">
                  <a:pos x="159" y="0"/>
                </a:cxn>
                <a:cxn ang="0">
                  <a:pos x="171" y="164"/>
                </a:cxn>
              </a:cxnLst>
              <a:rect l="0" t="0" r="r" b="b"/>
              <a:pathLst>
                <a:path w="172" h="188">
                  <a:moveTo>
                    <a:pt x="171" y="164"/>
                  </a:moveTo>
                  <a:lnTo>
                    <a:pt x="4" y="187"/>
                  </a:lnTo>
                  <a:lnTo>
                    <a:pt x="0" y="2"/>
                  </a:lnTo>
                  <a:lnTo>
                    <a:pt x="159" y="0"/>
                  </a:lnTo>
                  <a:lnTo>
                    <a:pt x="171" y="164"/>
                  </a:lnTo>
                </a:path>
              </a:pathLst>
            </a:custGeom>
            <a:solidFill>
              <a:srgbClr val="AABFF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87" name="Freeform 19"/>
            <p:cNvSpPr>
              <a:spLocks/>
            </p:cNvSpPr>
            <p:nvPr/>
          </p:nvSpPr>
          <p:spPr bwMode="auto">
            <a:xfrm>
              <a:off x="4397" y="2565"/>
              <a:ext cx="140" cy="18"/>
            </a:xfrm>
            <a:custGeom>
              <a:avLst/>
              <a:gdLst/>
              <a:ahLst/>
              <a:cxnLst>
                <a:cxn ang="0">
                  <a:pos x="139" y="13"/>
                </a:cxn>
                <a:cxn ang="0">
                  <a:pos x="0" y="17"/>
                </a:cxn>
                <a:cxn ang="0">
                  <a:pos x="1" y="2"/>
                </a:cxn>
                <a:cxn ang="0">
                  <a:pos x="137" y="0"/>
                </a:cxn>
                <a:cxn ang="0">
                  <a:pos x="139" y="13"/>
                </a:cxn>
              </a:cxnLst>
              <a:rect l="0" t="0" r="r" b="b"/>
              <a:pathLst>
                <a:path w="140" h="18">
                  <a:moveTo>
                    <a:pt x="139" y="13"/>
                  </a:moveTo>
                  <a:lnTo>
                    <a:pt x="0" y="17"/>
                  </a:lnTo>
                  <a:lnTo>
                    <a:pt x="1" y="2"/>
                  </a:lnTo>
                  <a:lnTo>
                    <a:pt x="137" y="0"/>
                  </a:lnTo>
                  <a:lnTo>
                    <a:pt x="139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88" name="Freeform 20"/>
            <p:cNvSpPr>
              <a:spLocks/>
            </p:cNvSpPr>
            <p:nvPr/>
          </p:nvSpPr>
          <p:spPr bwMode="auto">
            <a:xfrm>
              <a:off x="4399" y="2598"/>
              <a:ext cx="140" cy="18"/>
            </a:xfrm>
            <a:custGeom>
              <a:avLst/>
              <a:gdLst/>
              <a:ahLst/>
              <a:cxnLst>
                <a:cxn ang="0">
                  <a:pos x="139" y="13"/>
                </a:cxn>
                <a:cxn ang="0">
                  <a:pos x="0" y="17"/>
                </a:cxn>
                <a:cxn ang="0">
                  <a:pos x="1" y="2"/>
                </a:cxn>
                <a:cxn ang="0">
                  <a:pos x="137" y="0"/>
                </a:cxn>
                <a:cxn ang="0">
                  <a:pos x="139" y="13"/>
                </a:cxn>
              </a:cxnLst>
              <a:rect l="0" t="0" r="r" b="b"/>
              <a:pathLst>
                <a:path w="140" h="18">
                  <a:moveTo>
                    <a:pt x="139" y="13"/>
                  </a:moveTo>
                  <a:lnTo>
                    <a:pt x="0" y="17"/>
                  </a:lnTo>
                  <a:lnTo>
                    <a:pt x="1" y="2"/>
                  </a:lnTo>
                  <a:lnTo>
                    <a:pt x="137" y="0"/>
                  </a:lnTo>
                  <a:lnTo>
                    <a:pt x="139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89" name="Freeform 21"/>
            <p:cNvSpPr>
              <a:spLocks/>
            </p:cNvSpPr>
            <p:nvPr/>
          </p:nvSpPr>
          <p:spPr bwMode="auto">
            <a:xfrm>
              <a:off x="4402" y="2631"/>
              <a:ext cx="139" cy="24"/>
            </a:xfrm>
            <a:custGeom>
              <a:avLst/>
              <a:gdLst/>
              <a:ahLst/>
              <a:cxnLst>
                <a:cxn ang="0">
                  <a:pos x="138" y="13"/>
                </a:cxn>
                <a:cxn ang="0">
                  <a:pos x="0" y="23"/>
                </a:cxn>
                <a:cxn ang="0">
                  <a:pos x="1" y="7"/>
                </a:cxn>
                <a:cxn ang="0">
                  <a:pos x="136" y="0"/>
                </a:cxn>
                <a:cxn ang="0">
                  <a:pos x="138" y="13"/>
                </a:cxn>
              </a:cxnLst>
              <a:rect l="0" t="0" r="r" b="b"/>
              <a:pathLst>
                <a:path w="139" h="24">
                  <a:moveTo>
                    <a:pt x="138" y="13"/>
                  </a:moveTo>
                  <a:lnTo>
                    <a:pt x="0" y="23"/>
                  </a:lnTo>
                  <a:lnTo>
                    <a:pt x="1" y="7"/>
                  </a:lnTo>
                  <a:lnTo>
                    <a:pt x="136" y="0"/>
                  </a:lnTo>
                  <a:lnTo>
                    <a:pt x="138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90" name="Freeform 22"/>
            <p:cNvSpPr>
              <a:spLocks/>
            </p:cNvSpPr>
            <p:nvPr/>
          </p:nvSpPr>
          <p:spPr bwMode="auto">
            <a:xfrm>
              <a:off x="4404" y="2653"/>
              <a:ext cx="289" cy="436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22" y="45"/>
                </a:cxn>
                <a:cxn ang="0">
                  <a:pos x="87" y="48"/>
                </a:cxn>
                <a:cxn ang="0">
                  <a:pos x="288" y="388"/>
                </a:cxn>
                <a:cxn ang="0">
                  <a:pos x="134" y="435"/>
                </a:cxn>
                <a:cxn ang="0">
                  <a:pos x="38" y="56"/>
                </a:cxn>
                <a:cxn ang="0">
                  <a:pos x="0" y="61"/>
                </a:cxn>
                <a:cxn ang="0">
                  <a:pos x="49" y="0"/>
                </a:cxn>
              </a:cxnLst>
              <a:rect l="0" t="0" r="r" b="b"/>
              <a:pathLst>
                <a:path w="289" h="436">
                  <a:moveTo>
                    <a:pt x="49" y="0"/>
                  </a:moveTo>
                  <a:lnTo>
                    <a:pt x="122" y="45"/>
                  </a:lnTo>
                  <a:lnTo>
                    <a:pt x="87" y="48"/>
                  </a:lnTo>
                  <a:lnTo>
                    <a:pt x="288" y="388"/>
                  </a:lnTo>
                  <a:lnTo>
                    <a:pt x="134" y="435"/>
                  </a:lnTo>
                  <a:lnTo>
                    <a:pt x="38" y="56"/>
                  </a:lnTo>
                  <a:lnTo>
                    <a:pt x="0" y="61"/>
                  </a:lnTo>
                  <a:lnTo>
                    <a:pt x="49" y="0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91" name="Freeform 23"/>
            <p:cNvSpPr>
              <a:spLocks/>
            </p:cNvSpPr>
            <p:nvPr/>
          </p:nvSpPr>
          <p:spPr bwMode="auto">
            <a:xfrm>
              <a:off x="4405" y="2616"/>
              <a:ext cx="315" cy="454"/>
            </a:xfrm>
            <a:custGeom>
              <a:avLst/>
              <a:gdLst/>
              <a:ahLst/>
              <a:cxnLst>
                <a:cxn ang="0">
                  <a:pos x="69" y="4"/>
                </a:cxn>
                <a:cxn ang="0">
                  <a:pos x="141" y="49"/>
                </a:cxn>
                <a:cxn ang="0">
                  <a:pos x="158" y="60"/>
                </a:cxn>
                <a:cxn ang="0">
                  <a:pos x="138" y="62"/>
                </a:cxn>
                <a:cxn ang="0">
                  <a:pos x="104" y="65"/>
                </a:cxn>
                <a:cxn ang="0">
                  <a:pos x="109" y="55"/>
                </a:cxn>
                <a:cxn ang="0">
                  <a:pos x="310" y="395"/>
                </a:cxn>
                <a:cxn ang="0">
                  <a:pos x="314" y="402"/>
                </a:cxn>
                <a:cxn ang="0">
                  <a:pos x="306" y="405"/>
                </a:cxn>
                <a:cxn ang="0">
                  <a:pos x="152" y="451"/>
                </a:cxn>
                <a:cxn ang="0">
                  <a:pos x="145" y="453"/>
                </a:cxn>
                <a:cxn ang="0">
                  <a:pos x="143" y="446"/>
                </a:cxn>
                <a:cxn ang="0">
                  <a:pos x="47" y="67"/>
                </a:cxn>
                <a:cxn ang="0">
                  <a:pos x="55" y="72"/>
                </a:cxn>
                <a:cxn ang="0">
                  <a:pos x="17" y="78"/>
                </a:cxn>
                <a:cxn ang="0">
                  <a:pos x="0" y="80"/>
                </a:cxn>
                <a:cxn ang="0">
                  <a:pos x="11" y="67"/>
                </a:cxn>
                <a:cxn ang="0">
                  <a:pos x="60" y="5"/>
                </a:cxn>
                <a:cxn ang="0">
                  <a:pos x="64" y="0"/>
                </a:cxn>
                <a:cxn ang="0">
                  <a:pos x="69" y="4"/>
                </a:cxn>
              </a:cxnLst>
              <a:rect l="0" t="0" r="r" b="b"/>
              <a:pathLst>
                <a:path w="315" h="454">
                  <a:moveTo>
                    <a:pt x="69" y="4"/>
                  </a:moveTo>
                  <a:lnTo>
                    <a:pt x="141" y="49"/>
                  </a:lnTo>
                  <a:lnTo>
                    <a:pt x="158" y="60"/>
                  </a:lnTo>
                  <a:lnTo>
                    <a:pt x="138" y="62"/>
                  </a:lnTo>
                  <a:lnTo>
                    <a:pt x="104" y="65"/>
                  </a:lnTo>
                  <a:lnTo>
                    <a:pt x="109" y="55"/>
                  </a:lnTo>
                  <a:lnTo>
                    <a:pt x="310" y="395"/>
                  </a:lnTo>
                  <a:lnTo>
                    <a:pt x="314" y="402"/>
                  </a:lnTo>
                  <a:lnTo>
                    <a:pt x="306" y="405"/>
                  </a:lnTo>
                  <a:lnTo>
                    <a:pt x="152" y="451"/>
                  </a:lnTo>
                  <a:lnTo>
                    <a:pt x="145" y="453"/>
                  </a:lnTo>
                  <a:lnTo>
                    <a:pt x="143" y="446"/>
                  </a:lnTo>
                  <a:lnTo>
                    <a:pt x="47" y="67"/>
                  </a:lnTo>
                  <a:lnTo>
                    <a:pt x="55" y="72"/>
                  </a:lnTo>
                  <a:lnTo>
                    <a:pt x="17" y="78"/>
                  </a:lnTo>
                  <a:lnTo>
                    <a:pt x="0" y="80"/>
                  </a:lnTo>
                  <a:lnTo>
                    <a:pt x="11" y="67"/>
                  </a:lnTo>
                  <a:lnTo>
                    <a:pt x="60" y="5"/>
                  </a:lnTo>
                  <a:lnTo>
                    <a:pt x="64" y="0"/>
                  </a:lnTo>
                  <a:lnTo>
                    <a:pt x="69" y="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92" name="Freeform 24"/>
            <p:cNvSpPr>
              <a:spLocks/>
            </p:cNvSpPr>
            <p:nvPr/>
          </p:nvSpPr>
          <p:spPr bwMode="auto">
            <a:xfrm>
              <a:off x="4421" y="2625"/>
              <a:ext cx="289" cy="437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22" y="46"/>
                </a:cxn>
                <a:cxn ang="0">
                  <a:pos x="87" y="49"/>
                </a:cxn>
                <a:cxn ang="0">
                  <a:pos x="288" y="389"/>
                </a:cxn>
                <a:cxn ang="0">
                  <a:pos x="134" y="436"/>
                </a:cxn>
                <a:cxn ang="0">
                  <a:pos x="38" y="57"/>
                </a:cxn>
                <a:cxn ang="0">
                  <a:pos x="0" y="62"/>
                </a:cxn>
                <a:cxn ang="0">
                  <a:pos x="49" y="0"/>
                </a:cxn>
              </a:cxnLst>
              <a:rect l="0" t="0" r="r" b="b"/>
              <a:pathLst>
                <a:path w="289" h="437">
                  <a:moveTo>
                    <a:pt x="49" y="0"/>
                  </a:moveTo>
                  <a:lnTo>
                    <a:pt x="122" y="46"/>
                  </a:lnTo>
                  <a:lnTo>
                    <a:pt x="87" y="49"/>
                  </a:lnTo>
                  <a:lnTo>
                    <a:pt x="288" y="389"/>
                  </a:lnTo>
                  <a:lnTo>
                    <a:pt x="134" y="436"/>
                  </a:lnTo>
                  <a:lnTo>
                    <a:pt x="38" y="57"/>
                  </a:lnTo>
                  <a:lnTo>
                    <a:pt x="0" y="62"/>
                  </a:lnTo>
                  <a:lnTo>
                    <a:pt x="49" y="0"/>
                  </a:lnTo>
                </a:path>
              </a:pathLst>
            </a:custGeom>
            <a:solidFill>
              <a:srgbClr val="FEFF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93" name="Freeform 25"/>
            <p:cNvSpPr>
              <a:spLocks/>
            </p:cNvSpPr>
            <p:nvPr/>
          </p:nvSpPr>
          <p:spPr bwMode="auto">
            <a:xfrm>
              <a:off x="4366" y="2945"/>
              <a:ext cx="534" cy="246"/>
            </a:xfrm>
            <a:custGeom>
              <a:avLst/>
              <a:gdLst/>
              <a:ahLst/>
              <a:cxnLst>
                <a:cxn ang="0">
                  <a:pos x="525" y="87"/>
                </a:cxn>
                <a:cxn ang="0">
                  <a:pos x="442" y="0"/>
                </a:cxn>
                <a:cxn ang="0">
                  <a:pos x="0" y="110"/>
                </a:cxn>
                <a:cxn ang="0">
                  <a:pos x="71" y="245"/>
                </a:cxn>
                <a:cxn ang="0">
                  <a:pos x="522" y="119"/>
                </a:cxn>
                <a:cxn ang="0">
                  <a:pos x="525" y="118"/>
                </a:cxn>
                <a:cxn ang="0">
                  <a:pos x="527" y="117"/>
                </a:cxn>
                <a:cxn ang="0">
                  <a:pos x="529" y="116"/>
                </a:cxn>
                <a:cxn ang="0">
                  <a:pos x="530" y="115"/>
                </a:cxn>
                <a:cxn ang="0">
                  <a:pos x="531" y="114"/>
                </a:cxn>
                <a:cxn ang="0">
                  <a:pos x="532" y="113"/>
                </a:cxn>
                <a:cxn ang="0">
                  <a:pos x="532" y="112"/>
                </a:cxn>
                <a:cxn ang="0">
                  <a:pos x="533" y="111"/>
                </a:cxn>
                <a:cxn ang="0">
                  <a:pos x="533" y="106"/>
                </a:cxn>
                <a:cxn ang="0">
                  <a:pos x="533" y="101"/>
                </a:cxn>
                <a:cxn ang="0">
                  <a:pos x="532" y="97"/>
                </a:cxn>
                <a:cxn ang="0">
                  <a:pos x="530" y="93"/>
                </a:cxn>
                <a:cxn ang="0">
                  <a:pos x="528" y="91"/>
                </a:cxn>
                <a:cxn ang="0">
                  <a:pos x="527" y="89"/>
                </a:cxn>
                <a:cxn ang="0">
                  <a:pos x="526" y="87"/>
                </a:cxn>
                <a:cxn ang="0">
                  <a:pos x="525" y="87"/>
                </a:cxn>
              </a:cxnLst>
              <a:rect l="0" t="0" r="r" b="b"/>
              <a:pathLst>
                <a:path w="534" h="246">
                  <a:moveTo>
                    <a:pt x="525" y="87"/>
                  </a:moveTo>
                  <a:lnTo>
                    <a:pt x="442" y="0"/>
                  </a:lnTo>
                  <a:lnTo>
                    <a:pt x="0" y="110"/>
                  </a:lnTo>
                  <a:lnTo>
                    <a:pt x="71" y="245"/>
                  </a:lnTo>
                  <a:lnTo>
                    <a:pt x="522" y="119"/>
                  </a:lnTo>
                  <a:lnTo>
                    <a:pt x="525" y="118"/>
                  </a:lnTo>
                  <a:lnTo>
                    <a:pt x="527" y="117"/>
                  </a:lnTo>
                  <a:lnTo>
                    <a:pt x="529" y="116"/>
                  </a:lnTo>
                  <a:lnTo>
                    <a:pt x="530" y="115"/>
                  </a:lnTo>
                  <a:lnTo>
                    <a:pt x="531" y="114"/>
                  </a:lnTo>
                  <a:lnTo>
                    <a:pt x="532" y="113"/>
                  </a:lnTo>
                  <a:lnTo>
                    <a:pt x="532" y="112"/>
                  </a:lnTo>
                  <a:lnTo>
                    <a:pt x="533" y="111"/>
                  </a:lnTo>
                  <a:lnTo>
                    <a:pt x="533" y="106"/>
                  </a:lnTo>
                  <a:lnTo>
                    <a:pt x="533" y="101"/>
                  </a:lnTo>
                  <a:lnTo>
                    <a:pt x="532" y="97"/>
                  </a:lnTo>
                  <a:lnTo>
                    <a:pt x="530" y="93"/>
                  </a:lnTo>
                  <a:lnTo>
                    <a:pt x="528" y="91"/>
                  </a:lnTo>
                  <a:lnTo>
                    <a:pt x="527" y="89"/>
                  </a:lnTo>
                  <a:lnTo>
                    <a:pt x="526" y="87"/>
                  </a:lnTo>
                  <a:lnTo>
                    <a:pt x="525" y="87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94" name="Freeform 26"/>
            <p:cNvSpPr>
              <a:spLocks/>
            </p:cNvSpPr>
            <p:nvPr/>
          </p:nvSpPr>
          <p:spPr bwMode="auto">
            <a:xfrm>
              <a:off x="4394" y="2958"/>
              <a:ext cx="485" cy="190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59" y="189"/>
                </a:cxn>
                <a:cxn ang="0">
                  <a:pos x="484" y="77"/>
                </a:cxn>
                <a:cxn ang="0">
                  <a:pos x="410" y="0"/>
                </a:cxn>
                <a:cxn ang="0">
                  <a:pos x="0" y="105"/>
                </a:cxn>
              </a:cxnLst>
              <a:rect l="0" t="0" r="r" b="b"/>
              <a:pathLst>
                <a:path w="485" h="190">
                  <a:moveTo>
                    <a:pt x="0" y="105"/>
                  </a:moveTo>
                  <a:lnTo>
                    <a:pt x="59" y="189"/>
                  </a:lnTo>
                  <a:lnTo>
                    <a:pt x="484" y="77"/>
                  </a:lnTo>
                  <a:lnTo>
                    <a:pt x="410" y="0"/>
                  </a:lnTo>
                  <a:lnTo>
                    <a:pt x="0" y="105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95" name="Freeform 27"/>
            <p:cNvSpPr>
              <a:spLocks/>
            </p:cNvSpPr>
            <p:nvPr/>
          </p:nvSpPr>
          <p:spPr bwMode="auto">
            <a:xfrm>
              <a:off x="4783" y="2952"/>
              <a:ext cx="33" cy="1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8"/>
                </a:cxn>
                <a:cxn ang="0">
                  <a:pos x="32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3" h="19">
                  <a:moveTo>
                    <a:pt x="0" y="5"/>
                  </a:moveTo>
                  <a:lnTo>
                    <a:pt x="7" y="18"/>
                  </a:lnTo>
                  <a:lnTo>
                    <a:pt x="32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96" name="Freeform 28"/>
            <p:cNvSpPr>
              <a:spLocks/>
            </p:cNvSpPr>
            <p:nvPr/>
          </p:nvSpPr>
          <p:spPr bwMode="auto">
            <a:xfrm>
              <a:off x="4777" y="2957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97" name="Freeform 29"/>
            <p:cNvSpPr>
              <a:spLocks/>
            </p:cNvSpPr>
            <p:nvPr/>
          </p:nvSpPr>
          <p:spPr bwMode="auto">
            <a:xfrm>
              <a:off x="4789" y="2964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98" name="Freeform 30"/>
            <p:cNvSpPr>
              <a:spLocks/>
            </p:cNvSpPr>
            <p:nvPr/>
          </p:nvSpPr>
          <p:spPr bwMode="auto">
            <a:xfrm>
              <a:off x="4750" y="2961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3999" name="Freeform 31"/>
            <p:cNvSpPr>
              <a:spLocks/>
            </p:cNvSpPr>
            <p:nvPr/>
          </p:nvSpPr>
          <p:spPr bwMode="auto">
            <a:xfrm>
              <a:off x="4744" y="2967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00" name="Freeform 32"/>
            <p:cNvSpPr>
              <a:spLocks/>
            </p:cNvSpPr>
            <p:nvPr/>
          </p:nvSpPr>
          <p:spPr bwMode="auto">
            <a:xfrm>
              <a:off x="4756" y="2974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01" name="Freeform 33"/>
            <p:cNvSpPr>
              <a:spLocks/>
            </p:cNvSpPr>
            <p:nvPr/>
          </p:nvSpPr>
          <p:spPr bwMode="auto">
            <a:xfrm>
              <a:off x="4780" y="2973"/>
              <a:ext cx="53" cy="2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22"/>
                </a:cxn>
                <a:cxn ang="0">
                  <a:pos x="52" y="12"/>
                </a:cxn>
                <a:cxn ang="0">
                  <a:pos x="41" y="0"/>
                </a:cxn>
                <a:cxn ang="0">
                  <a:pos x="0" y="9"/>
                </a:cxn>
              </a:cxnLst>
              <a:rect l="0" t="0" r="r" b="b"/>
              <a:pathLst>
                <a:path w="53" h="23">
                  <a:moveTo>
                    <a:pt x="0" y="9"/>
                  </a:moveTo>
                  <a:lnTo>
                    <a:pt x="8" y="22"/>
                  </a:lnTo>
                  <a:lnTo>
                    <a:pt x="52" y="12"/>
                  </a:lnTo>
                  <a:lnTo>
                    <a:pt x="41" y="0"/>
                  </a:lnTo>
                  <a:lnTo>
                    <a:pt x="0" y="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02" name="Freeform 34"/>
            <p:cNvSpPr>
              <a:spLocks/>
            </p:cNvSpPr>
            <p:nvPr/>
          </p:nvSpPr>
          <p:spPr bwMode="auto">
            <a:xfrm>
              <a:off x="4774" y="2984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03" name="Freeform 35"/>
            <p:cNvSpPr>
              <a:spLocks/>
            </p:cNvSpPr>
            <p:nvPr/>
          </p:nvSpPr>
          <p:spPr bwMode="auto">
            <a:xfrm>
              <a:off x="4787" y="2985"/>
              <a:ext cx="49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" y="10"/>
                </a:cxn>
                <a:cxn ang="0">
                  <a:pos x="45" y="0"/>
                </a:cxn>
                <a:cxn ang="0">
                  <a:pos x="48" y="13"/>
                </a:cxn>
                <a:cxn ang="0">
                  <a:pos x="0" y="23"/>
                </a:cxn>
              </a:cxnLst>
              <a:rect l="0" t="0" r="r" b="b"/>
              <a:pathLst>
                <a:path w="49" h="24">
                  <a:moveTo>
                    <a:pt x="0" y="23"/>
                  </a:moveTo>
                  <a:lnTo>
                    <a:pt x="3" y="10"/>
                  </a:lnTo>
                  <a:lnTo>
                    <a:pt x="45" y="0"/>
                  </a:lnTo>
                  <a:lnTo>
                    <a:pt x="48" y="13"/>
                  </a:lnTo>
                  <a:lnTo>
                    <a:pt x="0" y="23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04" name="Freeform 36"/>
            <p:cNvSpPr>
              <a:spLocks/>
            </p:cNvSpPr>
            <p:nvPr/>
          </p:nvSpPr>
          <p:spPr bwMode="auto">
            <a:xfrm>
              <a:off x="4799" y="2990"/>
              <a:ext cx="51" cy="22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" y="21"/>
                </a:cxn>
                <a:cxn ang="0">
                  <a:pos x="50" y="11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51" h="22">
                  <a:moveTo>
                    <a:pt x="0" y="10"/>
                  </a:moveTo>
                  <a:lnTo>
                    <a:pt x="6" y="21"/>
                  </a:lnTo>
                  <a:lnTo>
                    <a:pt x="50" y="11"/>
                  </a:lnTo>
                  <a:lnTo>
                    <a:pt x="40" y="0"/>
                  </a:lnTo>
                  <a:lnTo>
                    <a:pt x="0" y="1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05" name="Freeform 37"/>
            <p:cNvSpPr>
              <a:spLocks/>
            </p:cNvSpPr>
            <p:nvPr/>
          </p:nvSpPr>
          <p:spPr bwMode="auto">
            <a:xfrm>
              <a:off x="4794" y="3001"/>
              <a:ext cx="17" cy="2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1"/>
                </a:cxn>
                <a:cxn ang="0">
                  <a:pos x="11" y="22"/>
                </a:cxn>
                <a:cxn ang="0">
                  <a:pos x="0" y="9"/>
                </a:cxn>
                <a:cxn ang="0">
                  <a:pos x="6" y="0"/>
                </a:cxn>
              </a:cxnLst>
              <a:rect l="0" t="0" r="r" b="b"/>
              <a:pathLst>
                <a:path w="17" h="23">
                  <a:moveTo>
                    <a:pt x="6" y="0"/>
                  </a:moveTo>
                  <a:lnTo>
                    <a:pt x="16" y="11"/>
                  </a:lnTo>
                  <a:lnTo>
                    <a:pt x="11" y="22"/>
                  </a:lnTo>
                  <a:lnTo>
                    <a:pt x="0" y="9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06" name="Freeform 38"/>
            <p:cNvSpPr>
              <a:spLocks/>
            </p:cNvSpPr>
            <p:nvPr/>
          </p:nvSpPr>
          <p:spPr bwMode="auto">
            <a:xfrm>
              <a:off x="4804" y="3001"/>
              <a:ext cx="49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3" y="10"/>
                </a:cxn>
                <a:cxn ang="0">
                  <a:pos x="45" y="0"/>
                </a:cxn>
                <a:cxn ang="0">
                  <a:pos x="48" y="10"/>
                </a:cxn>
                <a:cxn ang="0">
                  <a:pos x="0" y="22"/>
                </a:cxn>
              </a:cxnLst>
              <a:rect l="0" t="0" r="r" b="b"/>
              <a:pathLst>
                <a:path w="49" h="23">
                  <a:moveTo>
                    <a:pt x="0" y="22"/>
                  </a:moveTo>
                  <a:lnTo>
                    <a:pt x="3" y="10"/>
                  </a:lnTo>
                  <a:lnTo>
                    <a:pt x="45" y="0"/>
                  </a:lnTo>
                  <a:lnTo>
                    <a:pt x="48" y="10"/>
                  </a:lnTo>
                  <a:lnTo>
                    <a:pt x="0" y="22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07" name="Freeform 39"/>
            <p:cNvSpPr>
              <a:spLocks/>
            </p:cNvSpPr>
            <p:nvPr/>
          </p:nvSpPr>
          <p:spPr bwMode="auto">
            <a:xfrm>
              <a:off x="4828" y="3009"/>
              <a:ext cx="42" cy="21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9" y="20"/>
                </a:cxn>
                <a:cxn ang="0">
                  <a:pos x="41" y="12"/>
                </a:cxn>
                <a:cxn ang="0">
                  <a:pos x="30" y="0"/>
                </a:cxn>
                <a:cxn ang="0">
                  <a:pos x="0" y="7"/>
                </a:cxn>
              </a:cxnLst>
              <a:rect l="0" t="0" r="r" b="b"/>
              <a:pathLst>
                <a:path w="42" h="21">
                  <a:moveTo>
                    <a:pt x="0" y="7"/>
                  </a:moveTo>
                  <a:lnTo>
                    <a:pt x="9" y="20"/>
                  </a:lnTo>
                  <a:lnTo>
                    <a:pt x="41" y="12"/>
                  </a:lnTo>
                  <a:lnTo>
                    <a:pt x="30" y="0"/>
                  </a:lnTo>
                  <a:lnTo>
                    <a:pt x="0" y="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08" name="Freeform 40"/>
            <p:cNvSpPr>
              <a:spLocks/>
            </p:cNvSpPr>
            <p:nvPr/>
          </p:nvSpPr>
          <p:spPr bwMode="auto">
            <a:xfrm>
              <a:off x="4822" y="3017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09" name="Freeform 41"/>
            <p:cNvSpPr>
              <a:spLocks/>
            </p:cNvSpPr>
            <p:nvPr/>
          </p:nvSpPr>
          <p:spPr bwMode="auto">
            <a:xfrm>
              <a:off x="4833" y="3021"/>
              <a:ext cx="40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8"/>
                </a:cxn>
                <a:cxn ang="0">
                  <a:pos x="36" y="0"/>
                </a:cxn>
                <a:cxn ang="0">
                  <a:pos x="39" y="12"/>
                </a:cxn>
                <a:cxn ang="0">
                  <a:pos x="0" y="21"/>
                </a:cxn>
              </a:cxnLst>
              <a:rect l="0" t="0" r="r" b="b"/>
              <a:pathLst>
                <a:path w="40" h="22">
                  <a:moveTo>
                    <a:pt x="0" y="21"/>
                  </a:moveTo>
                  <a:lnTo>
                    <a:pt x="4" y="8"/>
                  </a:lnTo>
                  <a:lnTo>
                    <a:pt x="36" y="0"/>
                  </a:lnTo>
                  <a:lnTo>
                    <a:pt x="39" y="12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10" name="Freeform 42"/>
            <p:cNvSpPr>
              <a:spLocks/>
            </p:cNvSpPr>
            <p:nvPr/>
          </p:nvSpPr>
          <p:spPr bwMode="auto">
            <a:xfrm>
              <a:off x="4719" y="2969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11" name="Freeform 43"/>
            <p:cNvSpPr>
              <a:spLocks/>
            </p:cNvSpPr>
            <p:nvPr/>
          </p:nvSpPr>
          <p:spPr bwMode="auto">
            <a:xfrm>
              <a:off x="4713" y="2975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12" name="Freeform 44"/>
            <p:cNvSpPr>
              <a:spLocks/>
            </p:cNvSpPr>
            <p:nvPr/>
          </p:nvSpPr>
          <p:spPr bwMode="auto">
            <a:xfrm>
              <a:off x="4725" y="2982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13" name="Freeform 45"/>
            <p:cNvSpPr>
              <a:spLocks/>
            </p:cNvSpPr>
            <p:nvPr/>
          </p:nvSpPr>
          <p:spPr bwMode="auto">
            <a:xfrm>
              <a:off x="4747" y="2985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14" name="Freeform 46"/>
            <p:cNvSpPr>
              <a:spLocks/>
            </p:cNvSpPr>
            <p:nvPr/>
          </p:nvSpPr>
          <p:spPr bwMode="auto">
            <a:xfrm>
              <a:off x="4741" y="2991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15" name="Freeform 47"/>
            <p:cNvSpPr>
              <a:spLocks/>
            </p:cNvSpPr>
            <p:nvPr/>
          </p:nvSpPr>
          <p:spPr bwMode="auto">
            <a:xfrm>
              <a:off x="4753" y="2998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16" name="Freeform 48"/>
            <p:cNvSpPr>
              <a:spLocks/>
            </p:cNvSpPr>
            <p:nvPr/>
          </p:nvSpPr>
          <p:spPr bwMode="auto">
            <a:xfrm>
              <a:off x="4771" y="3001"/>
              <a:ext cx="33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19"/>
                </a:cxn>
                <a:cxn ang="0">
                  <a:pos x="32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3" h="20">
                  <a:moveTo>
                    <a:pt x="0" y="5"/>
                  </a:moveTo>
                  <a:lnTo>
                    <a:pt x="6" y="19"/>
                  </a:lnTo>
                  <a:lnTo>
                    <a:pt x="32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17" name="Freeform 49"/>
            <p:cNvSpPr>
              <a:spLocks/>
            </p:cNvSpPr>
            <p:nvPr/>
          </p:nvSpPr>
          <p:spPr bwMode="auto">
            <a:xfrm>
              <a:off x="4765" y="3006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18" name="Freeform 50"/>
            <p:cNvSpPr>
              <a:spLocks/>
            </p:cNvSpPr>
            <p:nvPr/>
          </p:nvSpPr>
          <p:spPr bwMode="auto">
            <a:xfrm>
              <a:off x="4777" y="3013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6"/>
                </a:cxn>
                <a:cxn ang="0">
                  <a:pos x="26" y="0"/>
                </a:cxn>
                <a:cxn ang="0">
                  <a:pos x="29" y="13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6"/>
                  </a:lnTo>
                  <a:lnTo>
                    <a:pt x="26" y="0"/>
                  </a:lnTo>
                  <a:lnTo>
                    <a:pt x="29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19" name="Freeform 51"/>
            <p:cNvSpPr>
              <a:spLocks/>
            </p:cNvSpPr>
            <p:nvPr/>
          </p:nvSpPr>
          <p:spPr bwMode="auto">
            <a:xfrm>
              <a:off x="4795" y="3018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20" name="Freeform 52"/>
            <p:cNvSpPr>
              <a:spLocks/>
            </p:cNvSpPr>
            <p:nvPr/>
          </p:nvSpPr>
          <p:spPr bwMode="auto">
            <a:xfrm>
              <a:off x="4789" y="3024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21" name="Freeform 53"/>
            <p:cNvSpPr>
              <a:spLocks/>
            </p:cNvSpPr>
            <p:nvPr/>
          </p:nvSpPr>
          <p:spPr bwMode="auto">
            <a:xfrm>
              <a:off x="4801" y="3031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22" name="Freeform 54"/>
            <p:cNvSpPr>
              <a:spLocks/>
            </p:cNvSpPr>
            <p:nvPr/>
          </p:nvSpPr>
          <p:spPr bwMode="auto">
            <a:xfrm>
              <a:off x="4686" y="2978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23" name="Freeform 55"/>
            <p:cNvSpPr>
              <a:spLocks/>
            </p:cNvSpPr>
            <p:nvPr/>
          </p:nvSpPr>
          <p:spPr bwMode="auto">
            <a:xfrm>
              <a:off x="4681" y="2984"/>
              <a:ext cx="17" cy="2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0"/>
                </a:cxn>
                <a:cxn ang="0">
                  <a:pos x="5" y="0"/>
                </a:cxn>
              </a:cxnLst>
              <a:rect l="0" t="0" r="r" b="b"/>
              <a:pathLst>
                <a:path w="17" h="27">
                  <a:moveTo>
                    <a:pt x="5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0"/>
                  </a:lnTo>
                  <a:lnTo>
                    <a:pt x="5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24" name="Freeform 56"/>
            <p:cNvSpPr>
              <a:spLocks/>
            </p:cNvSpPr>
            <p:nvPr/>
          </p:nvSpPr>
          <p:spPr bwMode="auto">
            <a:xfrm>
              <a:off x="4692" y="2991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25" name="Freeform 57"/>
            <p:cNvSpPr>
              <a:spLocks/>
            </p:cNvSpPr>
            <p:nvPr/>
          </p:nvSpPr>
          <p:spPr bwMode="auto">
            <a:xfrm>
              <a:off x="4714" y="2993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0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0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26" name="Freeform 58"/>
            <p:cNvSpPr>
              <a:spLocks/>
            </p:cNvSpPr>
            <p:nvPr/>
          </p:nvSpPr>
          <p:spPr bwMode="auto">
            <a:xfrm>
              <a:off x="4708" y="2999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27" name="Freeform 59"/>
            <p:cNvSpPr>
              <a:spLocks/>
            </p:cNvSpPr>
            <p:nvPr/>
          </p:nvSpPr>
          <p:spPr bwMode="auto">
            <a:xfrm>
              <a:off x="4720" y="3006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28" name="Freeform 60"/>
            <p:cNvSpPr>
              <a:spLocks/>
            </p:cNvSpPr>
            <p:nvPr/>
          </p:nvSpPr>
          <p:spPr bwMode="auto">
            <a:xfrm>
              <a:off x="4738" y="3010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29" name="Freeform 61"/>
            <p:cNvSpPr>
              <a:spLocks/>
            </p:cNvSpPr>
            <p:nvPr/>
          </p:nvSpPr>
          <p:spPr bwMode="auto">
            <a:xfrm>
              <a:off x="4732" y="3016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30" name="Freeform 62"/>
            <p:cNvSpPr>
              <a:spLocks/>
            </p:cNvSpPr>
            <p:nvPr/>
          </p:nvSpPr>
          <p:spPr bwMode="auto">
            <a:xfrm>
              <a:off x="4744" y="3023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31" name="Freeform 63"/>
            <p:cNvSpPr>
              <a:spLocks/>
            </p:cNvSpPr>
            <p:nvPr/>
          </p:nvSpPr>
          <p:spPr bwMode="auto">
            <a:xfrm>
              <a:off x="4762" y="3027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32" name="Freeform 64"/>
            <p:cNvSpPr>
              <a:spLocks/>
            </p:cNvSpPr>
            <p:nvPr/>
          </p:nvSpPr>
          <p:spPr bwMode="auto">
            <a:xfrm>
              <a:off x="4756" y="3033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33" name="Freeform 65"/>
            <p:cNvSpPr>
              <a:spLocks/>
            </p:cNvSpPr>
            <p:nvPr/>
          </p:nvSpPr>
          <p:spPr bwMode="auto">
            <a:xfrm>
              <a:off x="4768" y="3040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34" name="Freeform 66"/>
            <p:cNvSpPr>
              <a:spLocks/>
            </p:cNvSpPr>
            <p:nvPr/>
          </p:nvSpPr>
          <p:spPr bwMode="auto">
            <a:xfrm>
              <a:off x="4653" y="2984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35" name="Freeform 67"/>
            <p:cNvSpPr>
              <a:spLocks/>
            </p:cNvSpPr>
            <p:nvPr/>
          </p:nvSpPr>
          <p:spPr bwMode="auto">
            <a:xfrm>
              <a:off x="4647" y="2990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36" name="Freeform 68"/>
            <p:cNvSpPr>
              <a:spLocks/>
            </p:cNvSpPr>
            <p:nvPr/>
          </p:nvSpPr>
          <p:spPr bwMode="auto">
            <a:xfrm>
              <a:off x="4659" y="2997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37" name="Freeform 69"/>
            <p:cNvSpPr>
              <a:spLocks/>
            </p:cNvSpPr>
            <p:nvPr/>
          </p:nvSpPr>
          <p:spPr bwMode="auto">
            <a:xfrm>
              <a:off x="4678" y="3000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7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38" name="Freeform 70"/>
            <p:cNvSpPr>
              <a:spLocks/>
            </p:cNvSpPr>
            <p:nvPr/>
          </p:nvSpPr>
          <p:spPr bwMode="auto">
            <a:xfrm>
              <a:off x="4672" y="3006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39" name="Freeform 71"/>
            <p:cNvSpPr>
              <a:spLocks/>
            </p:cNvSpPr>
            <p:nvPr/>
          </p:nvSpPr>
          <p:spPr bwMode="auto">
            <a:xfrm>
              <a:off x="4684" y="3013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40" name="Freeform 72"/>
            <p:cNvSpPr>
              <a:spLocks/>
            </p:cNvSpPr>
            <p:nvPr/>
          </p:nvSpPr>
          <p:spPr bwMode="auto">
            <a:xfrm>
              <a:off x="4705" y="3016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41" name="Freeform 73"/>
            <p:cNvSpPr>
              <a:spLocks/>
            </p:cNvSpPr>
            <p:nvPr/>
          </p:nvSpPr>
          <p:spPr bwMode="auto">
            <a:xfrm>
              <a:off x="4699" y="3022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42" name="Freeform 74"/>
            <p:cNvSpPr>
              <a:spLocks/>
            </p:cNvSpPr>
            <p:nvPr/>
          </p:nvSpPr>
          <p:spPr bwMode="auto">
            <a:xfrm>
              <a:off x="4711" y="3029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43" name="Freeform 75"/>
            <p:cNvSpPr>
              <a:spLocks/>
            </p:cNvSpPr>
            <p:nvPr/>
          </p:nvSpPr>
          <p:spPr bwMode="auto">
            <a:xfrm>
              <a:off x="4731" y="3036"/>
              <a:ext cx="30" cy="1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17"/>
                </a:cxn>
                <a:cxn ang="0">
                  <a:pos x="29" y="12"/>
                </a:cxn>
                <a:cxn ang="0">
                  <a:pos x="19" y="0"/>
                </a:cxn>
                <a:cxn ang="0">
                  <a:pos x="0" y="5"/>
                </a:cxn>
              </a:cxnLst>
              <a:rect l="0" t="0" r="r" b="b"/>
              <a:pathLst>
                <a:path w="30" h="18">
                  <a:moveTo>
                    <a:pt x="0" y="5"/>
                  </a:moveTo>
                  <a:lnTo>
                    <a:pt x="6" y="17"/>
                  </a:lnTo>
                  <a:lnTo>
                    <a:pt x="29" y="12"/>
                  </a:lnTo>
                  <a:lnTo>
                    <a:pt x="19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44" name="Freeform 76"/>
            <p:cNvSpPr>
              <a:spLocks/>
            </p:cNvSpPr>
            <p:nvPr/>
          </p:nvSpPr>
          <p:spPr bwMode="auto">
            <a:xfrm>
              <a:off x="4725" y="3041"/>
              <a:ext cx="17" cy="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1"/>
                </a:cxn>
                <a:cxn ang="0">
                  <a:pos x="10" y="24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5">
                  <a:moveTo>
                    <a:pt x="6" y="0"/>
                  </a:moveTo>
                  <a:lnTo>
                    <a:pt x="16" y="11"/>
                  </a:lnTo>
                  <a:lnTo>
                    <a:pt x="10" y="24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45" name="Freeform 77"/>
            <p:cNvSpPr>
              <a:spLocks/>
            </p:cNvSpPr>
            <p:nvPr/>
          </p:nvSpPr>
          <p:spPr bwMode="auto">
            <a:xfrm>
              <a:off x="4736" y="3048"/>
              <a:ext cx="28" cy="1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4"/>
                </a:cxn>
                <a:cxn ang="0">
                  <a:pos x="24" y="0"/>
                </a:cxn>
                <a:cxn ang="0">
                  <a:pos x="27" y="11"/>
                </a:cxn>
                <a:cxn ang="0">
                  <a:pos x="0" y="17"/>
                </a:cxn>
              </a:cxnLst>
              <a:rect l="0" t="0" r="r" b="b"/>
              <a:pathLst>
                <a:path w="28" h="18">
                  <a:moveTo>
                    <a:pt x="0" y="17"/>
                  </a:moveTo>
                  <a:lnTo>
                    <a:pt x="4" y="4"/>
                  </a:lnTo>
                  <a:lnTo>
                    <a:pt x="24" y="0"/>
                  </a:lnTo>
                  <a:lnTo>
                    <a:pt x="27" y="11"/>
                  </a:lnTo>
                  <a:lnTo>
                    <a:pt x="0" y="17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46" name="Freeform 78"/>
            <p:cNvSpPr>
              <a:spLocks/>
            </p:cNvSpPr>
            <p:nvPr/>
          </p:nvSpPr>
          <p:spPr bwMode="auto">
            <a:xfrm>
              <a:off x="4619" y="2994"/>
              <a:ext cx="34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3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4" h="20">
                  <a:moveTo>
                    <a:pt x="0" y="5"/>
                  </a:moveTo>
                  <a:lnTo>
                    <a:pt x="7" y="19"/>
                  </a:lnTo>
                  <a:lnTo>
                    <a:pt x="33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47" name="Freeform 79"/>
            <p:cNvSpPr>
              <a:spLocks/>
            </p:cNvSpPr>
            <p:nvPr/>
          </p:nvSpPr>
          <p:spPr bwMode="auto">
            <a:xfrm>
              <a:off x="4613" y="2999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48" name="Freeform 80"/>
            <p:cNvSpPr>
              <a:spLocks/>
            </p:cNvSpPr>
            <p:nvPr/>
          </p:nvSpPr>
          <p:spPr bwMode="auto">
            <a:xfrm>
              <a:off x="4625" y="3006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49" name="Freeform 81"/>
            <p:cNvSpPr>
              <a:spLocks/>
            </p:cNvSpPr>
            <p:nvPr/>
          </p:nvSpPr>
          <p:spPr bwMode="auto">
            <a:xfrm>
              <a:off x="4644" y="3010"/>
              <a:ext cx="34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3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4" h="20">
                  <a:moveTo>
                    <a:pt x="0" y="5"/>
                  </a:moveTo>
                  <a:lnTo>
                    <a:pt x="7" y="19"/>
                  </a:lnTo>
                  <a:lnTo>
                    <a:pt x="33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50" name="Freeform 82"/>
            <p:cNvSpPr>
              <a:spLocks/>
            </p:cNvSpPr>
            <p:nvPr/>
          </p:nvSpPr>
          <p:spPr bwMode="auto">
            <a:xfrm>
              <a:off x="4638" y="3015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51" name="Freeform 83"/>
            <p:cNvSpPr>
              <a:spLocks/>
            </p:cNvSpPr>
            <p:nvPr/>
          </p:nvSpPr>
          <p:spPr bwMode="auto">
            <a:xfrm>
              <a:off x="4650" y="3022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52" name="Freeform 84"/>
            <p:cNvSpPr>
              <a:spLocks/>
            </p:cNvSpPr>
            <p:nvPr/>
          </p:nvSpPr>
          <p:spPr bwMode="auto">
            <a:xfrm>
              <a:off x="4671" y="3026"/>
              <a:ext cx="34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4" h="20">
                  <a:moveTo>
                    <a:pt x="0" y="5"/>
                  </a:moveTo>
                  <a:lnTo>
                    <a:pt x="7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53" name="Freeform 85"/>
            <p:cNvSpPr>
              <a:spLocks/>
            </p:cNvSpPr>
            <p:nvPr/>
          </p:nvSpPr>
          <p:spPr bwMode="auto">
            <a:xfrm>
              <a:off x="4665" y="3031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54" name="Freeform 86"/>
            <p:cNvSpPr>
              <a:spLocks/>
            </p:cNvSpPr>
            <p:nvPr/>
          </p:nvSpPr>
          <p:spPr bwMode="auto">
            <a:xfrm>
              <a:off x="4677" y="3039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55" name="Freeform 87"/>
            <p:cNvSpPr>
              <a:spLocks/>
            </p:cNvSpPr>
            <p:nvPr/>
          </p:nvSpPr>
          <p:spPr bwMode="auto">
            <a:xfrm>
              <a:off x="4586" y="3002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0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0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56" name="Freeform 88"/>
            <p:cNvSpPr>
              <a:spLocks/>
            </p:cNvSpPr>
            <p:nvPr/>
          </p:nvSpPr>
          <p:spPr bwMode="auto">
            <a:xfrm>
              <a:off x="4580" y="3008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57" name="Freeform 89"/>
            <p:cNvSpPr>
              <a:spLocks/>
            </p:cNvSpPr>
            <p:nvPr/>
          </p:nvSpPr>
          <p:spPr bwMode="auto">
            <a:xfrm>
              <a:off x="4592" y="3015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58" name="Freeform 90"/>
            <p:cNvSpPr>
              <a:spLocks/>
            </p:cNvSpPr>
            <p:nvPr/>
          </p:nvSpPr>
          <p:spPr bwMode="auto">
            <a:xfrm>
              <a:off x="4611" y="3018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59" name="Freeform 91"/>
            <p:cNvSpPr>
              <a:spLocks/>
            </p:cNvSpPr>
            <p:nvPr/>
          </p:nvSpPr>
          <p:spPr bwMode="auto">
            <a:xfrm>
              <a:off x="4605" y="3024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60" name="Freeform 92"/>
            <p:cNvSpPr>
              <a:spLocks/>
            </p:cNvSpPr>
            <p:nvPr/>
          </p:nvSpPr>
          <p:spPr bwMode="auto">
            <a:xfrm>
              <a:off x="4617" y="3031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61" name="Freeform 93"/>
            <p:cNvSpPr>
              <a:spLocks/>
            </p:cNvSpPr>
            <p:nvPr/>
          </p:nvSpPr>
          <p:spPr bwMode="auto">
            <a:xfrm>
              <a:off x="4638" y="3034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62" name="Freeform 94"/>
            <p:cNvSpPr>
              <a:spLocks/>
            </p:cNvSpPr>
            <p:nvPr/>
          </p:nvSpPr>
          <p:spPr bwMode="auto">
            <a:xfrm>
              <a:off x="4632" y="3040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0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63" name="Freeform 95"/>
            <p:cNvSpPr>
              <a:spLocks/>
            </p:cNvSpPr>
            <p:nvPr/>
          </p:nvSpPr>
          <p:spPr bwMode="auto">
            <a:xfrm>
              <a:off x="4644" y="3047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3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64" name="Freeform 96"/>
            <p:cNvSpPr>
              <a:spLocks/>
            </p:cNvSpPr>
            <p:nvPr/>
          </p:nvSpPr>
          <p:spPr bwMode="auto">
            <a:xfrm>
              <a:off x="4553" y="3011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6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65" name="Freeform 97"/>
            <p:cNvSpPr>
              <a:spLocks/>
            </p:cNvSpPr>
            <p:nvPr/>
          </p:nvSpPr>
          <p:spPr bwMode="auto">
            <a:xfrm>
              <a:off x="4547" y="3017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66" name="Freeform 98"/>
            <p:cNvSpPr>
              <a:spLocks/>
            </p:cNvSpPr>
            <p:nvPr/>
          </p:nvSpPr>
          <p:spPr bwMode="auto">
            <a:xfrm>
              <a:off x="4559" y="3024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67" name="Freeform 99"/>
            <p:cNvSpPr>
              <a:spLocks/>
            </p:cNvSpPr>
            <p:nvPr/>
          </p:nvSpPr>
          <p:spPr bwMode="auto">
            <a:xfrm>
              <a:off x="4579" y="3027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20"/>
                </a:cxn>
                <a:cxn ang="0">
                  <a:pos x="33" y="14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6" y="20"/>
                  </a:lnTo>
                  <a:lnTo>
                    <a:pt x="33" y="14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68" name="Freeform 100"/>
            <p:cNvSpPr>
              <a:spLocks/>
            </p:cNvSpPr>
            <p:nvPr/>
          </p:nvSpPr>
          <p:spPr bwMode="auto">
            <a:xfrm>
              <a:off x="4572" y="3033"/>
              <a:ext cx="17" cy="2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7" y="0"/>
                </a:cxn>
              </a:cxnLst>
              <a:rect l="0" t="0" r="r" b="b"/>
              <a:pathLst>
                <a:path w="17" h="28">
                  <a:moveTo>
                    <a:pt x="7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7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69" name="Freeform 101"/>
            <p:cNvSpPr>
              <a:spLocks/>
            </p:cNvSpPr>
            <p:nvPr/>
          </p:nvSpPr>
          <p:spPr bwMode="auto">
            <a:xfrm>
              <a:off x="4585" y="3041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7" y="0"/>
                </a:cxn>
                <a:cxn ang="0">
                  <a:pos x="30" y="12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3" y="5"/>
                  </a:lnTo>
                  <a:lnTo>
                    <a:pt x="27" y="0"/>
                  </a:lnTo>
                  <a:lnTo>
                    <a:pt x="30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70" name="Freeform 102"/>
            <p:cNvSpPr>
              <a:spLocks/>
            </p:cNvSpPr>
            <p:nvPr/>
          </p:nvSpPr>
          <p:spPr bwMode="auto">
            <a:xfrm>
              <a:off x="4606" y="3044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7" y="19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71" name="Freeform 103"/>
            <p:cNvSpPr>
              <a:spLocks/>
            </p:cNvSpPr>
            <p:nvPr/>
          </p:nvSpPr>
          <p:spPr bwMode="auto">
            <a:xfrm>
              <a:off x="4600" y="3050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72" name="Freeform 104"/>
            <p:cNvSpPr>
              <a:spLocks/>
            </p:cNvSpPr>
            <p:nvPr/>
          </p:nvSpPr>
          <p:spPr bwMode="auto">
            <a:xfrm>
              <a:off x="4612" y="3057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73" name="Freeform 105"/>
            <p:cNvSpPr>
              <a:spLocks/>
            </p:cNvSpPr>
            <p:nvPr/>
          </p:nvSpPr>
          <p:spPr bwMode="auto">
            <a:xfrm>
              <a:off x="4518" y="3020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7" y="20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74" name="Freeform 106"/>
            <p:cNvSpPr>
              <a:spLocks/>
            </p:cNvSpPr>
            <p:nvPr/>
          </p:nvSpPr>
          <p:spPr bwMode="auto">
            <a:xfrm>
              <a:off x="4512" y="3026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75" name="Freeform 107"/>
            <p:cNvSpPr>
              <a:spLocks/>
            </p:cNvSpPr>
            <p:nvPr/>
          </p:nvSpPr>
          <p:spPr bwMode="auto">
            <a:xfrm>
              <a:off x="4524" y="3033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76" name="Freeform 108"/>
            <p:cNvSpPr>
              <a:spLocks/>
            </p:cNvSpPr>
            <p:nvPr/>
          </p:nvSpPr>
          <p:spPr bwMode="auto">
            <a:xfrm>
              <a:off x="4544" y="3037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77" name="Freeform 109"/>
            <p:cNvSpPr>
              <a:spLocks/>
            </p:cNvSpPr>
            <p:nvPr/>
          </p:nvSpPr>
          <p:spPr bwMode="auto">
            <a:xfrm>
              <a:off x="4538" y="3043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78" name="Freeform 110"/>
            <p:cNvSpPr>
              <a:spLocks/>
            </p:cNvSpPr>
            <p:nvPr/>
          </p:nvSpPr>
          <p:spPr bwMode="auto">
            <a:xfrm>
              <a:off x="4550" y="3050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79" name="Freeform 111"/>
            <p:cNvSpPr>
              <a:spLocks/>
            </p:cNvSpPr>
            <p:nvPr/>
          </p:nvSpPr>
          <p:spPr bwMode="auto">
            <a:xfrm>
              <a:off x="4572" y="3053"/>
              <a:ext cx="35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1">
                  <a:moveTo>
                    <a:pt x="0" y="6"/>
                  </a:moveTo>
                  <a:lnTo>
                    <a:pt x="7" y="20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80" name="Freeform 112"/>
            <p:cNvSpPr>
              <a:spLocks/>
            </p:cNvSpPr>
            <p:nvPr/>
          </p:nvSpPr>
          <p:spPr bwMode="auto">
            <a:xfrm>
              <a:off x="4566" y="3059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81" name="Freeform 113"/>
            <p:cNvSpPr>
              <a:spLocks/>
            </p:cNvSpPr>
            <p:nvPr/>
          </p:nvSpPr>
          <p:spPr bwMode="auto">
            <a:xfrm>
              <a:off x="4578" y="3066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82" name="Freeform 114"/>
            <p:cNvSpPr>
              <a:spLocks/>
            </p:cNvSpPr>
            <p:nvPr/>
          </p:nvSpPr>
          <p:spPr bwMode="auto">
            <a:xfrm>
              <a:off x="4483" y="3029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7" y="20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83" name="Freeform 115"/>
            <p:cNvSpPr>
              <a:spLocks/>
            </p:cNvSpPr>
            <p:nvPr/>
          </p:nvSpPr>
          <p:spPr bwMode="auto">
            <a:xfrm>
              <a:off x="4477" y="3035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84" name="Freeform 116"/>
            <p:cNvSpPr>
              <a:spLocks/>
            </p:cNvSpPr>
            <p:nvPr/>
          </p:nvSpPr>
          <p:spPr bwMode="auto">
            <a:xfrm>
              <a:off x="4489" y="3042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85" name="Freeform 117"/>
            <p:cNvSpPr>
              <a:spLocks/>
            </p:cNvSpPr>
            <p:nvPr/>
          </p:nvSpPr>
          <p:spPr bwMode="auto">
            <a:xfrm>
              <a:off x="4509" y="3046"/>
              <a:ext cx="35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5"/>
                </a:cxn>
              </a:cxnLst>
              <a:rect l="0" t="0" r="r" b="b"/>
              <a:pathLst>
                <a:path w="35" h="20">
                  <a:moveTo>
                    <a:pt x="0" y="5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86" name="Freeform 118"/>
            <p:cNvSpPr>
              <a:spLocks/>
            </p:cNvSpPr>
            <p:nvPr/>
          </p:nvSpPr>
          <p:spPr bwMode="auto">
            <a:xfrm>
              <a:off x="4503" y="3051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87" name="Freeform 119"/>
            <p:cNvSpPr>
              <a:spLocks/>
            </p:cNvSpPr>
            <p:nvPr/>
          </p:nvSpPr>
          <p:spPr bwMode="auto">
            <a:xfrm>
              <a:off x="4515" y="3059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2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88" name="Freeform 120"/>
            <p:cNvSpPr>
              <a:spLocks/>
            </p:cNvSpPr>
            <p:nvPr/>
          </p:nvSpPr>
          <p:spPr bwMode="auto">
            <a:xfrm>
              <a:off x="4537" y="3062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89" name="Freeform 121"/>
            <p:cNvSpPr>
              <a:spLocks/>
            </p:cNvSpPr>
            <p:nvPr/>
          </p:nvSpPr>
          <p:spPr bwMode="auto">
            <a:xfrm>
              <a:off x="4531" y="3068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90" name="Freeform 122"/>
            <p:cNvSpPr>
              <a:spLocks/>
            </p:cNvSpPr>
            <p:nvPr/>
          </p:nvSpPr>
          <p:spPr bwMode="auto">
            <a:xfrm>
              <a:off x="4543" y="3075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6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91" name="Freeform 123"/>
            <p:cNvSpPr>
              <a:spLocks/>
            </p:cNvSpPr>
            <p:nvPr/>
          </p:nvSpPr>
          <p:spPr bwMode="auto">
            <a:xfrm>
              <a:off x="4562" y="3044"/>
              <a:ext cx="173" cy="56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7" y="55"/>
                </a:cxn>
                <a:cxn ang="0">
                  <a:pos x="172" y="13"/>
                </a:cxn>
                <a:cxn ang="0">
                  <a:pos x="160" y="0"/>
                </a:cxn>
                <a:cxn ang="0">
                  <a:pos x="0" y="42"/>
                </a:cxn>
              </a:cxnLst>
              <a:rect l="0" t="0" r="r" b="b"/>
              <a:pathLst>
                <a:path w="173" h="56">
                  <a:moveTo>
                    <a:pt x="0" y="42"/>
                  </a:moveTo>
                  <a:lnTo>
                    <a:pt x="7" y="55"/>
                  </a:lnTo>
                  <a:lnTo>
                    <a:pt x="172" y="13"/>
                  </a:lnTo>
                  <a:lnTo>
                    <a:pt x="160" y="0"/>
                  </a:lnTo>
                  <a:lnTo>
                    <a:pt x="0" y="4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92" name="Freeform 124"/>
            <p:cNvSpPr>
              <a:spLocks/>
            </p:cNvSpPr>
            <p:nvPr/>
          </p:nvSpPr>
          <p:spPr bwMode="auto">
            <a:xfrm>
              <a:off x="4556" y="3086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93" name="Freeform 125"/>
            <p:cNvSpPr>
              <a:spLocks/>
            </p:cNvSpPr>
            <p:nvPr/>
          </p:nvSpPr>
          <p:spPr bwMode="auto">
            <a:xfrm>
              <a:off x="4569" y="3055"/>
              <a:ext cx="165" cy="59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3" y="42"/>
                </a:cxn>
                <a:cxn ang="0">
                  <a:pos x="162" y="0"/>
                </a:cxn>
                <a:cxn ang="0">
                  <a:pos x="164" y="11"/>
                </a:cxn>
                <a:cxn ang="0">
                  <a:pos x="0" y="58"/>
                </a:cxn>
              </a:cxnLst>
              <a:rect l="0" t="0" r="r" b="b"/>
              <a:pathLst>
                <a:path w="165" h="59">
                  <a:moveTo>
                    <a:pt x="0" y="58"/>
                  </a:moveTo>
                  <a:lnTo>
                    <a:pt x="3" y="42"/>
                  </a:lnTo>
                  <a:lnTo>
                    <a:pt x="162" y="0"/>
                  </a:lnTo>
                  <a:lnTo>
                    <a:pt x="164" y="11"/>
                  </a:lnTo>
                  <a:lnTo>
                    <a:pt x="0" y="58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94" name="Freeform 126"/>
            <p:cNvSpPr>
              <a:spLocks/>
            </p:cNvSpPr>
            <p:nvPr/>
          </p:nvSpPr>
          <p:spPr bwMode="auto">
            <a:xfrm>
              <a:off x="4448" y="3038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6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95" name="Freeform 127"/>
            <p:cNvSpPr>
              <a:spLocks/>
            </p:cNvSpPr>
            <p:nvPr/>
          </p:nvSpPr>
          <p:spPr bwMode="auto">
            <a:xfrm>
              <a:off x="4441" y="3044"/>
              <a:ext cx="18" cy="2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7" y="12"/>
                </a:cxn>
                <a:cxn ang="0">
                  <a:pos x="12" y="27"/>
                </a:cxn>
                <a:cxn ang="0">
                  <a:pos x="0" y="11"/>
                </a:cxn>
                <a:cxn ang="0">
                  <a:pos x="7" y="0"/>
                </a:cxn>
              </a:cxnLst>
              <a:rect l="0" t="0" r="r" b="b"/>
              <a:pathLst>
                <a:path w="18" h="28">
                  <a:moveTo>
                    <a:pt x="7" y="0"/>
                  </a:moveTo>
                  <a:lnTo>
                    <a:pt x="17" y="12"/>
                  </a:lnTo>
                  <a:lnTo>
                    <a:pt x="12" y="27"/>
                  </a:lnTo>
                  <a:lnTo>
                    <a:pt x="0" y="11"/>
                  </a:lnTo>
                  <a:lnTo>
                    <a:pt x="7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96" name="Freeform 128"/>
            <p:cNvSpPr>
              <a:spLocks/>
            </p:cNvSpPr>
            <p:nvPr/>
          </p:nvSpPr>
          <p:spPr bwMode="auto">
            <a:xfrm>
              <a:off x="4454" y="3051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97" name="Freeform 129"/>
            <p:cNvSpPr>
              <a:spLocks/>
            </p:cNvSpPr>
            <p:nvPr/>
          </p:nvSpPr>
          <p:spPr bwMode="auto">
            <a:xfrm>
              <a:off x="4411" y="3047"/>
              <a:ext cx="35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1">
                  <a:moveTo>
                    <a:pt x="0" y="6"/>
                  </a:moveTo>
                  <a:lnTo>
                    <a:pt x="7" y="20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98" name="Freeform 130"/>
            <p:cNvSpPr>
              <a:spLocks/>
            </p:cNvSpPr>
            <p:nvPr/>
          </p:nvSpPr>
          <p:spPr bwMode="auto">
            <a:xfrm>
              <a:off x="4405" y="3053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099" name="Freeform 131"/>
            <p:cNvSpPr>
              <a:spLocks/>
            </p:cNvSpPr>
            <p:nvPr/>
          </p:nvSpPr>
          <p:spPr bwMode="auto">
            <a:xfrm>
              <a:off x="4417" y="3060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00" name="Freeform 132"/>
            <p:cNvSpPr>
              <a:spLocks/>
            </p:cNvSpPr>
            <p:nvPr/>
          </p:nvSpPr>
          <p:spPr bwMode="auto">
            <a:xfrm>
              <a:off x="4422" y="3064"/>
              <a:ext cx="51" cy="2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22"/>
                </a:cxn>
                <a:cxn ang="0">
                  <a:pos x="50" y="12"/>
                </a:cxn>
                <a:cxn ang="0">
                  <a:pos x="39" y="0"/>
                </a:cxn>
                <a:cxn ang="0">
                  <a:pos x="0" y="9"/>
                </a:cxn>
              </a:cxnLst>
              <a:rect l="0" t="0" r="r" b="b"/>
              <a:pathLst>
                <a:path w="51" h="23">
                  <a:moveTo>
                    <a:pt x="0" y="9"/>
                  </a:moveTo>
                  <a:lnTo>
                    <a:pt x="9" y="22"/>
                  </a:lnTo>
                  <a:lnTo>
                    <a:pt x="50" y="12"/>
                  </a:lnTo>
                  <a:lnTo>
                    <a:pt x="39" y="0"/>
                  </a:lnTo>
                  <a:lnTo>
                    <a:pt x="0" y="9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01" name="Freeform 133"/>
            <p:cNvSpPr>
              <a:spLocks/>
            </p:cNvSpPr>
            <p:nvPr/>
          </p:nvSpPr>
          <p:spPr bwMode="auto">
            <a:xfrm>
              <a:off x="4417" y="3074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2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2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02" name="Freeform 134"/>
            <p:cNvSpPr>
              <a:spLocks/>
            </p:cNvSpPr>
            <p:nvPr/>
          </p:nvSpPr>
          <p:spPr bwMode="auto">
            <a:xfrm>
              <a:off x="4429" y="3076"/>
              <a:ext cx="4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4" y="9"/>
                </a:cxn>
                <a:cxn ang="0">
                  <a:pos x="43" y="0"/>
                </a:cxn>
                <a:cxn ang="0">
                  <a:pos x="46" y="13"/>
                </a:cxn>
                <a:cxn ang="0">
                  <a:pos x="0" y="24"/>
                </a:cxn>
              </a:cxnLst>
              <a:rect l="0" t="0" r="r" b="b"/>
              <a:pathLst>
                <a:path w="47" h="25">
                  <a:moveTo>
                    <a:pt x="0" y="24"/>
                  </a:moveTo>
                  <a:lnTo>
                    <a:pt x="4" y="9"/>
                  </a:lnTo>
                  <a:lnTo>
                    <a:pt x="43" y="0"/>
                  </a:lnTo>
                  <a:lnTo>
                    <a:pt x="46" y="13"/>
                  </a:lnTo>
                  <a:lnTo>
                    <a:pt x="0" y="24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03" name="Freeform 135"/>
            <p:cNvSpPr>
              <a:spLocks/>
            </p:cNvSpPr>
            <p:nvPr/>
          </p:nvSpPr>
          <p:spPr bwMode="auto">
            <a:xfrm>
              <a:off x="4474" y="3054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7" y="20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04" name="Freeform 136"/>
            <p:cNvSpPr>
              <a:spLocks/>
            </p:cNvSpPr>
            <p:nvPr/>
          </p:nvSpPr>
          <p:spPr bwMode="auto">
            <a:xfrm>
              <a:off x="4468" y="3060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05" name="Freeform 137"/>
            <p:cNvSpPr>
              <a:spLocks/>
            </p:cNvSpPr>
            <p:nvPr/>
          </p:nvSpPr>
          <p:spPr bwMode="auto">
            <a:xfrm>
              <a:off x="4480" y="3067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06" name="Freeform 138"/>
            <p:cNvSpPr>
              <a:spLocks/>
            </p:cNvSpPr>
            <p:nvPr/>
          </p:nvSpPr>
          <p:spPr bwMode="auto">
            <a:xfrm>
              <a:off x="4502" y="3071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07" name="Freeform 139"/>
            <p:cNvSpPr>
              <a:spLocks/>
            </p:cNvSpPr>
            <p:nvPr/>
          </p:nvSpPr>
          <p:spPr bwMode="auto">
            <a:xfrm>
              <a:off x="4496" y="3077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08" name="Freeform 140"/>
            <p:cNvSpPr>
              <a:spLocks/>
            </p:cNvSpPr>
            <p:nvPr/>
          </p:nvSpPr>
          <p:spPr bwMode="auto">
            <a:xfrm>
              <a:off x="4508" y="3084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09" name="Freeform 141"/>
            <p:cNvSpPr>
              <a:spLocks/>
            </p:cNvSpPr>
            <p:nvPr/>
          </p:nvSpPr>
          <p:spPr bwMode="auto">
            <a:xfrm>
              <a:off x="4527" y="3089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10" name="Freeform 142"/>
            <p:cNvSpPr>
              <a:spLocks/>
            </p:cNvSpPr>
            <p:nvPr/>
          </p:nvSpPr>
          <p:spPr bwMode="auto">
            <a:xfrm>
              <a:off x="4521" y="3095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11" name="Freeform 143"/>
            <p:cNvSpPr>
              <a:spLocks/>
            </p:cNvSpPr>
            <p:nvPr/>
          </p:nvSpPr>
          <p:spPr bwMode="auto">
            <a:xfrm>
              <a:off x="4533" y="3102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2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12" name="Freeform 144"/>
            <p:cNvSpPr>
              <a:spLocks/>
            </p:cNvSpPr>
            <p:nvPr/>
          </p:nvSpPr>
          <p:spPr bwMode="auto">
            <a:xfrm>
              <a:off x="4438" y="3080"/>
              <a:ext cx="62" cy="27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6" y="26"/>
                </a:cxn>
                <a:cxn ang="0">
                  <a:pos x="61" y="13"/>
                </a:cxn>
                <a:cxn ang="0">
                  <a:pos x="49" y="0"/>
                </a:cxn>
                <a:cxn ang="0">
                  <a:pos x="0" y="13"/>
                </a:cxn>
              </a:cxnLst>
              <a:rect l="0" t="0" r="r" b="b"/>
              <a:pathLst>
                <a:path w="62" h="27">
                  <a:moveTo>
                    <a:pt x="0" y="13"/>
                  </a:moveTo>
                  <a:lnTo>
                    <a:pt x="6" y="26"/>
                  </a:lnTo>
                  <a:lnTo>
                    <a:pt x="61" y="13"/>
                  </a:lnTo>
                  <a:lnTo>
                    <a:pt x="49" y="0"/>
                  </a:lnTo>
                  <a:lnTo>
                    <a:pt x="0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13" name="Freeform 145"/>
            <p:cNvSpPr>
              <a:spLocks/>
            </p:cNvSpPr>
            <p:nvPr/>
          </p:nvSpPr>
          <p:spPr bwMode="auto">
            <a:xfrm>
              <a:off x="4431" y="3094"/>
              <a:ext cx="18" cy="2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7" y="13"/>
                </a:cxn>
                <a:cxn ang="0">
                  <a:pos x="12" y="27"/>
                </a:cxn>
                <a:cxn ang="0">
                  <a:pos x="0" y="11"/>
                </a:cxn>
                <a:cxn ang="0">
                  <a:pos x="7" y="0"/>
                </a:cxn>
              </a:cxnLst>
              <a:rect l="0" t="0" r="r" b="b"/>
              <a:pathLst>
                <a:path w="18" h="28">
                  <a:moveTo>
                    <a:pt x="7" y="0"/>
                  </a:moveTo>
                  <a:lnTo>
                    <a:pt x="17" y="13"/>
                  </a:lnTo>
                  <a:lnTo>
                    <a:pt x="12" y="27"/>
                  </a:lnTo>
                  <a:lnTo>
                    <a:pt x="0" y="11"/>
                  </a:lnTo>
                  <a:lnTo>
                    <a:pt x="7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14" name="Freeform 146"/>
            <p:cNvSpPr>
              <a:spLocks/>
            </p:cNvSpPr>
            <p:nvPr/>
          </p:nvSpPr>
          <p:spPr bwMode="auto">
            <a:xfrm>
              <a:off x="4444" y="3093"/>
              <a:ext cx="60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4" y="13"/>
                </a:cxn>
                <a:cxn ang="0">
                  <a:pos x="55" y="0"/>
                </a:cxn>
                <a:cxn ang="0">
                  <a:pos x="59" y="13"/>
                </a:cxn>
                <a:cxn ang="0">
                  <a:pos x="0" y="27"/>
                </a:cxn>
              </a:cxnLst>
              <a:rect l="0" t="0" r="r" b="b"/>
              <a:pathLst>
                <a:path w="60" h="28">
                  <a:moveTo>
                    <a:pt x="0" y="27"/>
                  </a:moveTo>
                  <a:lnTo>
                    <a:pt x="4" y="13"/>
                  </a:lnTo>
                  <a:lnTo>
                    <a:pt x="55" y="0"/>
                  </a:lnTo>
                  <a:lnTo>
                    <a:pt x="59" y="13"/>
                  </a:lnTo>
                  <a:lnTo>
                    <a:pt x="0" y="27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15" name="Freeform 147"/>
            <p:cNvSpPr>
              <a:spLocks/>
            </p:cNvSpPr>
            <p:nvPr/>
          </p:nvSpPr>
          <p:spPr bwMode="auto">
            <a:xfrm>
              <a:off x="4493" y="3097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20"/>
                </a:cxn>
                <a:cxn ang="0">
                  <a:pos x="33" y="14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6" y="20"/>
                  </a:lnTo>
                  <a:lnTo>
                    <a:pt x="33" y="14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16" name="Freeform 148"/>
            <p:cNvSpPr>
              <a:spLocks/>
            </p:cNvSpPr>
            <p:nvPr/>
          </p:nvSpPr>
          <p:spPr bwMode="auto">
            <a:xfrm>
              <a:off x="4487" y="3103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17" name="Freeform 149"/>
            <p:cNvSpPr>
              <a:spLocks/>
            </p:cNvSpPr>
            <p:nvPr/>
          </p:nvSpPr>
          <p:spPr bwMode="auto">
            <a:xfrm>
              <a:off x="4499" y="3111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1" y="12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1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18" name="Freeform 150"/>
            <p:cNvSpPr>
              <a:spLocks/>
            </p:cNvSpPr>
            <p:nvPr/>
          </p:nvSpPr>
          <p:spPr bwMode="auto">
            <a:xfrm>
              <a:off x="4452" y="3106"/>
              <a:ext cx="40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9" y="20"/>
                </a:cxn>
                <a:cxn ang="0">
                  <a:pos x="39" y="13"/>
                </a:cxn>
                <a:cxn ang="0">
                  <a:pos x="27" y="0"/>
                </a:cxn>
                <a:cxn ang="0">
                  <a:pos x="0" y="6"/>
                </a:cxn>
              </a:cxnLst>
              <a:rect l="0" t="0" r="r" b="b"/>
              <a:pathLst>
                <a:path w="40" h="21">
                  <a:moveTo>
                    <a:pt x="0" y="6"/>
                  </a:moveTo>
                  <a:lnTo>
                    <a:pt x="9" y="20"/>
                  </a:lnTo>
                  <a:lnTo>
                    <a:pt x="39" y="13"/>
                  </a:lnTo>
                  <a:lnTo>
                    <a:pt x="27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19" name="Freeform 151"/>
            <p:cNvSpPr>
              <a:spLocks/>
            </p:cNvSpPr>
            <p:nvPr/>
          </p:nvSpPr>
          <p:spPr bwMode="auto">
            <a:xfrm>
              <a:off x="4446" y="3113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2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2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20" name="Freeform 152"/>
            <p:cNvSpPr>
              <a:spLocks/>
            </p:cNvSpPr>
            <p:nvPr/>
          </p:nvSpPr>
          <p:spPr bwMode="auto">
            <a:xfrm>
              <a:off x="4457" y="3119"/>
              <a:ext cx="38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4" y="7"/>
                </a:cxn>
                <a:cxn ang="0">
                  <a:pos x="34" y="0"/>
                </a:cxn>
                <a:cxn ang="0">
                  <a:pos x="37" y="13"/>
                </a:cxn>
                <a:cxn ang="0">
                  <a:pos x="0" y="22"/>
                </a:cxn>
              </a:cxnLst>
              <a:rect l="0" t="0" r="r" b="b"/>
              <a:pathLst>
                <a:path w="38" h="23">
                  <a:moveTo>
                    <a:pt x="0" y="22"/>
                  </a:moveTo>
                  <a:lnTo>
                    <a:pt x="4" y="7"/>
                  </a:lnTo>
                  <a:lnTo>
                    <a:pt x="34" y="0"/>
                  </a:lnTo>
                  <a:lnTo>
                    <a:pt x="37" y="13"/>
                  </a:lnTo>
                  <a:lnTo>
                    <a:pt x="0" y="22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21" name="Freeform 153"/>
            <p:cNvSpPr>
              <a:spLocks/>
            </p:cNvSpPr>
            <p:nvPr/>
          </p:nvSpPr>
          <p:spPr bwMode="auto">
            <a:xfrm>
              <a:off x="4445" y="3029"/>
              <a:ext cx="437" cy="125"/>
            </a:xfrm>
            <a:custGeom>
              <a:avLst/>
              <a:gdLst/>
              <a:ahLst/>
              <a:cxnLst>
                <a:cxn ang="0">
                  <a:pos x="4" y="111"/>
                </a:cxn>
                <a:cxn ang="0">
                  <a:pos x="428" y="0"/>
                </a:cxn>
                <a:cxn ang="0">
                  <a:pos x="436" y="8"/>
                </a:cxn>
                <a:cxn ang="0">
                  <a:pos x="10" y="124"/>
                </a:cxn>
                <a:cxn ang="0">
                  <a:pos x="0" y="113"/>
                </a:cxn>
                <a:cxn ang="0">
                  <a:pos x="4" y="111"/>
                </a:cxn>
              </a:cxnLst>
              <a:rect l="0" t="0" r="r" b="b"/>
              <a:pathLst>
                <a:path w="437" h="125">
                  <a:moveTo>
                    <a:pt x="4" y="111"/>
                  </a:moveTo>
                  <a:lnTo>
                    <a:pt x="428" y="0"/>
                  </a:lnTo>
                  <a:lnTo>
                    <a:pt x="436" y="8"/>
                  </a:lnTo>
                  <a:lnTo>
                    <a:pt x="10" y="124"/>
                  </a:lnTo>
                  <a:lnTo>
                    <a:pt x="0" y="113"/>
                  </a:lnTo>
                  <a:lnTo>
                    <a:pt x="4" y="11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22" name="Freeform 154"/>
            <p:cNvSpPr>
              <a:spLocks/>
            </p:cNvSpPr>
            <p:nvPr/>
          </p:nvSpPr>
          <p:spPr bwMode="auto">
            <a:xfrm>
              <a:off x="4365" y="3054"/>
              <a:ext cx="77" cy="136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" y="0"/>
                </a:cxn>
                <a:cxn ang="0">
                  <a:pos x="68" y="104"/>
                </a:cxn>
                <a:cxn ang="0">
                  <a:pos x="68" y="104"/>
                </a:cxn>
                <a:cxn ang="0">
                  <a:pos x="69" y="106"/>
                </a:cxn>
                <a:cxn ang="0">
                  <a:pos x="71" y="109"/>
                </a:cxn>
                <a:cxn ang="0">
                  <a:pos x="73" y="112"/>
                </a:cxn>
                <a:cxn ang="0">
                  <a:pos x="75" y="116"/>
                </a:cxn>
                <a:cxn ang="0">
                  <a:pos x="76" y="121"/>
                </a:cxn>
                <a:cxn ang="0">
                  <a:pos x="76" y="126"/>
                </a:cxn>
                <a:cxn ang="0">
                  <a:pos x="76" y="132"/>
                </a:cxn>
                <a:cxn ang="0">
                  <a:pos x="74" y="134"/>
                </a:cxn>
                <a:cxn ang="0">
                  <a:pos x="72" y="135"/>
                </a:cxn>
                <a:cxn ang="0">
                  <a:pos x="70" y="134"/>
                </a:cxn>
                <a:cxn ang="0">
                  <a:pos x="67" y="132"/>
                </a:cxn>
                <a:cxn ang="0">
                  <a:pos x="65" y="130"/>
                </a:cxn>
                <a:cxn ang="0">
                  <a:pos x="63" y="128"/>
                </a:cxn>
                <a:cxn ang="0">
                  <a:pos x="62" y="127"/>
                </a:cxn>
                <a:cxn ang="0">
                  <a:pos x="61" y="126"/>
                </a:cxn>
                <a:cxn ang="0">
                  <a:pos x="0" y="51"/>
                </a:cxn>
              </a:cxnLst>
              <a:rect l="0" t="0" r="r" b="b"/>
              <a:pathLst>
                <a:path w="77" h="136">
                  <a:moveTo>
                    <a:pt x="0" y="51"/>
                  </a:moveTo>
                  <a:lnTo>
                    <a:pt x="1" y="0"/>
                  </a:lnTo>
                  <a:lnTo>
                    <a:pt x="68" y="104"/>
                  </a:lnTo>
                  <a:lnTo>
                    <a:pt x="68" y="104"/>
                  </a:lnTo>
                  <a:lnTo>
                    <a:pt x="69" y="106"/>
                  </a:lnTo>
                  <a:lnTo>
                    <a:pt x="71" y="109"/>
                  </a:lnTo>
                  <a:lnTo>
                    <a:pt x="73" y="112"/>
                  </a:lnTo>
                  <a:lnTo>
                    <a:pt x="75" y="116"/>
                  </a:lnTo>
                  <a:lnTo>
                    <a:pt x="76" y="121"/>
                  </a:lnTo>
                  <a:lnTo>
                    <a:pt x="76" y="126"/>
                  </a:lnTo>
                  <a:lnTo>
                    <a:pt x="76" y="132"/>
                  </a:lnTo>
                  <a:lnTo>
                    <a:pt x="74" y="134"/>
                  </a:lnTo>
                  <a:lnTo>
                    <a:pt x="72" y="135"/>
                  </a:lnTo>
                  <a:lnTo>
                    <a:pt x="70" y="134"/>
                  </a:lnTo>
                  <a:lnTo>
                    <a:pt x="67" y="132"/>
                  </a:lnTo>
                  <a:lnTo>
                    <a:pt x="65" y="130"/>
                  </a:lnTo>
                  <a:lnTo>
                    <a:pt x="63" y="128"/>
                  </a:lnTo>
                  <a:lnTo>
                    <a:pt x="62" y="127"/>
                  </a:lnTo>
                  <a:lnTo>
                    <a:pt x="61" y="126"/>
                  </a:lnTo>
                  <a:lnTo>
                    <a:pt x="0" y="5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724123" name="Group 155"/>
          <p:cNvGrpSpPr>
            <a:grpSpLocks/>
          </p:cNvGrpSpPr>
          <p:nvPr/>
        </p:nvGrpSpPr>
        <p:grpSpPr bwMode="auto">
          <a:xfrm>
            <a:off x="922338" y="2474913"/>
            <a:ext cx="6826250" cy="215900"/>
            <a:chOff x="782" y="1488"/>
            <a:chExt cx="4300" cy="136"/>
          </a:xfrm>
        </p:grpSpPr>
        <p:sp>
          <p:nvSpPr>
            <p:cNvPr id="724124" name="Text Box 156"/>
            <p:cNvSpPr txBox="1">
              <a:spLocks noChangeArrowheads="1"/>
            </p:cNvSpPr>
            <p:nvPr/>
          </p:nvSpPr>
          <p:spPr bwMode="auto">
            <a:xfrm>
              <a:off x="782" y="1488"/>
              <a:ext cx="69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1.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輸入訂單</a:t>
              </a:r>
            </a:p>
          </p:txBody>
        </p:sp>
        <p:sp>
          <p:nvSpPr>
            <p:cNvPr id="724125" name="Text Box 157"/>
            <p:cNvSpPr txBox="1">
              <a:spLocks noChangeArrowheads="1"/>
            </p:cNvSpPr>
            <p:nvPr/>
          </p:nvSpPr>
          <p:spPr bwMode="auto">
            <a:xfrm>
              <a:off x="4615" y="1488"/>
              <a:ext cx="46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4.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出貨</a:t>
              </a:r>
            </a:p>
          </p:txBody>
        </p:sp>
        <p:sp>
          <p:nvSpPr>
            <p:cNvPr id="724126" name="Text Box 158"/>
            <p:cNvSpPr txBox="1">
              <a:spLocks noChangeArrowheads="1"/>
            </p:cNvSpPr>
            <p:nvPr/>
          </p:nvSpPr>
          <p:spPr bwMode="auto">
            <a:xfrm>
              <a:off x="3270" y="1488"/>
              <a:ext cx="580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3.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採購單</a:t>
              </a:r>
            </a:p>
          </p:txBody>
        </p:sp>
        <p:sp>
          <p:nvSpPr>
            <p:cNvPr id="724127" name="Text Box 159"/>
            <p:cNvSpPr txBox="1">
              <a:spLocks noChangeArrowheads="1"/>
            </p:cNvSpPr>
            <p:nvPr/>
          </p:nvSpPr>
          <p:spPr bwMode="auto">
            <a:xfrm>
              <a:off x="1790" y="1488"/>
              <a:ext cx="91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    2.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轉請購需求</a:t>
              </a:r>
            </a:p>
          </p:txBody>
        </p:sp>
      </p:grpSp>
      <p:grpSp>
        <p:nvGrpSpPr>
          <p:cNvPr id="724128" name="Group 160"/>
          <p:cNvGrpSpPr>
            <a:grpSpLocks/>
          </p:cNvGrpSpPr>
          <p:nvPr/>
        </p:nvGrpSpPr>
        <p:grpSpPr bwMode="auto">
          <a:xfrm>
            <a:off x="2881313" y="1560513"/>
            <a:ext cx="914400" cy="885825"/>
            <a:chOff x="867" y="1227"/>
            <a:chExt cx="586" cy="670"/>
          </a:xfrm>
        </p:grpSpPr>
        <p:sp>
          <p:nvSpPr>
            <p:cNvPr id="724129" name="Freeform 161"/>
            <p:cNvSpPr>
              <a:spLocks/>
            </p:cNvSpPr>
            <p:nvPr/>
          </p:nvSpPr>
          <p:spPr bwMode="auto">
            <a:xfrm>
              <a:off x="910" y="1227"/>
              <a:ext cx="308" cy="541"/>
            </a:xfrm>
            <a:custGeom>
              <a:avLst/>
              <a:gdLst/>
              <a:ahLst/>
              <a:cxnLst>
                <a:cxn ang="0">
                  <a:pos x="137" y="169"/>
                </a:cxn>
                <a:cxn ang="0">
                  <a:pos x="130" y="122"/>
                </a:cxn>
                <a:cxn ang="0">
                  <a:pos x="102" y="112"/>
                </a:cxn>
                <a:cxn ang="0">
                  <a:pos x="101" y="104"/>
                </a:cxn>
                <a:cxn ang="0">
                  <a:pos x="104" y="102"/>
                </a:cxn>
                <a:cxn ang="0">
                  <a:pos x="114" y="99"/>
                </a:cxn>
                <a:cxn ang="0">
                  <a:pos x="121" y="81"/>
                </a:cxn>
                <a:cxn ang="0">
                  <a:pos x="122" y="72"/>
                </a:cxn>
                <a:cxn ang="0">
                  <a:pos x="127" y="70"/>
                </a:cxn>
                <a:cxn ang="0">
                  <a:pos x="126" y="59"/>
                </a:cxn>
                <a:cxn ang="0">
                  <a:pos x="120" y="43"/>
                </a:cxn>
                <a:cxn ang="0">
                  <a:pos x="113" y="21"/>
                </a:cxn>
                <a:cxn ang="0">
                  <a:pos x="95" y="5"/>
                </a:cxn>
                <a:cxn ang="0">
                  <a:pos x="70" y="1"/>
                </a:cxn>
                <a:cxn ang="0">
                  <a:pos x="46" y="15"/>
                </a:cxn>
                <a:cxn ang="0">
                  <a:pos x="38" y="36"/>
                </a:cxn>
                <a:cxn ang="0">
                  <a:pos x="38" y="62"/>
                </a:cxn>
                <a:cxn ang="0">
                  <a:pos x="46" y="81"/>
                </a:cxn>
                <a:cxn ang="0">
                  <a:pos x="50" y="105"/>
                </a:cxn>
                <a:cxn ang="0">
                  <a:pos x="21" y="129"/>
                </a:cxn>
                <a:cxn ang="0">
                  <a:pos x="4" y="151"/>
                </a:cxn>
                <a:cxn ang="0">
                  <a:pos x="1" y="181"/>
                </a:cxn>
                <a:cxn ang="0">
                  <a:pos x="16" y="245"/>
                </a:cxn>
                <a:cxn ang="0">
                  <a:pos x="16" y="292"/>
                </a:cxn>
                <a:cxn ang="0">
                  <a:pos x="21" y="337"/>
                </a:cxn>
                <a:cxn ang="0">
                  <a:pos x="50" y="372"/>
                </a:cxn>
                <a:cxn ang="0">
                  <a:pos x="83" y="372"/>
                </a:cxn>
                <a:cxn ang="0">
                  <a:pos x="132" y="367"/>
                </a:cxn>
                <a:cxn ang="0">
                  <a:pos x="174" y="367"/>
                </a:cxn>
                <a:cxn ang="0">
                  <a:pos x="214" y="376"/>
                </a:cxn>
                <a:cxn ang="0">
                  <a:pos x="214" y="396"/>
                </a:cxn>
                <a:cxn ang="0">
                  <a:pos x="212" y="437"/>
                </a:cxn>
                <a:cxn ang="0">
                  <a:pos x="220" y="488"/>
                </a:cxn>
                <a:cxn ang="0">
                  <a:pos x="216" y="515"/>
                </a:cxn>
                <a:cxn ang="0">
                  <a:pos x="216" y="525"/>
                </a:cxn>
                <a:cxn ang="0">
                  <a:pos x="236" y="537"/>
                </a:cxn>
                <a:cxn ang="0">
                  <a:pos x="262" y="537"/>
                </a:cxn>
                <a:cxn ang="0">
                  <a:pos x="289" y="538"/>
                </a:cxn>
                <a:cxn ang="0">
                  <a:pos x="304" y="532"/>
                </a:cxn>
                <a:cxn ang="0">
                  <a:pos x="301" y="522"/>
                </a:cxn>
                <a:cxn ang="0">
                  <a:pos x="264" y="511"/>
                </a:cxn>
                <a:cxn ang="0">
                  <a:pos x="253" y="491"/>
                </a:cxn>
                <a:cxn ang="0">
                  <a:pos x="257" y="458"/>
                </a:cxn>
                <a:cxn ang="0">
                  <a:pos x="264" y="414"/>
                </a:cxn>
                <a:cxn ang="0">
                  <a:pos x="267" y="387"/>
                </a:cxn>
                <a:cxn ang="0">
                  <a:pos x="274" y="371"/>
                </a:cxn>
                <a:cxn ang="0">
                  <a:pos x="271" y="350"/>
                </a:cxn>
                <a:cxn ang="0">
                  <a:pos x="242" y="330"/>
                </a:cxn>
                <a:cxn ang="0">
                  <a:pos x="205" y="314"/>
                </a:cxn>
                <a:cxn ang="0">
                  <a:pos x="176" y="306"/>
                </a:cxn>
                <a:cxn ang="0">
                  <a:pos x="153" y="296"/>
                </a:cxn>
              </a:cxnLst>
              <a:rect l="0" t="0" r="r" b="b"/>
              <a:pathLst>
                <a:path w="308" h="541">
                  <a:moveTo>
                    <a:pt x="132" y="205"/>
                  </a:moveTo>
                  <a:lnTo>
                    <a:pt x="133" y="202"/>
                  </a:lnTo>
                  <a:lnTo>
                    <a:pt x="134" y="194"/>
                  </a:lnTo>
                  <a:lnTo>
                    <a:pt x="135" y="182"/>
                  </a:lnTo>
                  <a:lnTo>
                    <a:pt x="137" y="169"/>
                  </a:lnTo>
                  <a:lnTo>
                    <a:pt x="137" y="155"/>
                  </a:lnTo>
                  <a:lnTo>
                    <a:pt x="138" y="142"/>
                  </a:lnTo>
                  <a:lnTo>
                    <a:pt x="137" y="132"/>
                  </a:lnTo>
                  <a:lnTo>
                    <a:pt x="134" y="125"/>
                  </a:lnTo>
                  <a:lnTo>
                    <a:pt x="130" y="122"/>
                  </a:lnTo>
                  <a:lnTo>
                    <a:pt x="124" y="119"/>
                  </a:lnTo>
                  <a:lnTo>
                    <a:pt x="118" y="117"/>
                  </a:lnTo>
                  <a:lnTo>
                    <a:pt x="112" y="115"/>
                  </a:lnTo>
                  <a:lnTo>
                    <a:pt x="107" y="113"/>
                  </a:lnTo>
                  <a:lnTo>
                    <a:pt x="102" y="112"/>
                  </a:lnTo>
                  <a:lnTo>
                    <a:pt x="99" y="110"/>
                  </a:lnTo>
                  <a:lnTo>
                    <a:pt x="99" y="109"/>
                  </a:lnTo>
                  <a:lnTo>
                    <a:pt x="100" y="107"/>
                  </a:lnTo>
                  <a:lnTo>
                    <a:pt x="101" y="106"/>
                  </a:lnTo>
                  <a:lnTo>
                    <a:pt x="101" y="104"/>
                  </a:lnTo>
                  <a:lnTo>
                    <a:pt x="102" y="103"/>
                  </a:lnTo>
                  <a:lnTo>
                    <a:pt x="102" y="102"/>
                  </a:lnTo>
                  <a:lnTo>
                    <a:pt x="102" y="101"/>
                  </a:lnTo>
                  <a:lnTo>
                    <a:pt x="103" y="102"/>
                  </a:lnTo>
                  <a:lnTo>
                    <a:pt x="104" y="102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2" y="100"/>
                  </a:lnTo>
                  <a:lnTo>
                    <a:pt x="114" y="99"/>
                  </a:lnTo>
                  <a:lnTo>
                    <a:pt x="115" y="97"/>
                  </a:lnTo>
                  <a:lnTo>
                    <a:pt x="117" y="93"/>
                  </a:lnTo>
                  <a:lnTo>
                    <a:pt x="119" y="89"/>
                  </a:lnTo>
                  <a:lnTo>
                    <a:pt x="120" y="85"/>
                  </a:lnTo>
                  <a:lnTo>
                    <a:pt x="121" y="81"/>
                  </a:lnTo>
                  <a:lnTo>
                    <a:pt x="121" y="77"/>
                  </a:lnTo>
                  <a:lnTo>
                    <a:pt x="122" y="74"/>
                  </a:lnTo>
                  <a:lnTo>
                    <a:pt x="122" y="72"/>
                  </a:lnTo>
                  <a:lnTo>
                    <a:pt x="122" y="71"/>
                  </a:lnTo>
                  <a:lnTo>
                    <a:pt x="122" y="72"/>
                  </a:lnTo>
                  <a:lnTo>
                    <a:pt x="123" y="72"/>
                  </a:lnTo>
                  <a:lnTo>
                    <a:pt x="124" y="72"/>
                  </a:lnTo>
                  <a:lnTo>
                    <a:pt x="125" y="71"/>
                  </a:lnTo>
                  <a:lnTo>
                    <a:pt x="126" y="71"/>
                  </a:lnTo>
                  <a:lnTo>
                    <a:pt x="127" y="70"/>
                  </a:lnTo>
                  <a:lnTo>
                    <a:pt x="128" y="69"/>
                  </a:lnTo>
                  <a:lnTo>
                    <a:pt x="128" y="68"/>
                  </a:lnTo>
                  <a:lnTo>
                    <a:pt x="128" y="66"/>
                  </a:lnTo>
                  <a:lnTo>
                    <a:pt x="127" y="63"/>
                  </a:lnTo>
                  <a:lnTo>
                    <a:pt x="126" y="59"/>
                  </a:lnTo>
                  <a:lnTo>
                    <a:pt x="125" y="56"/>
                  </a:lnTo>
                  <a:lnTo>
                    <a:pt x="123" y="52"/>
                  </a:lnTo>
                  <a:lnTo>
                    <a:pt x="122" y="49"/>
                  </a:lnTo>
                  <a:lnTo>
                    <a:pt x="121" y="46"/>
                  </a:lnTo>
                  <a:lnTo>
                    <a:pt x="120" y="43"/>
                  </a:lnTo>
                  <a:lnTo>
                    <a:pt x="119" y="40"/>
                  </a:lnTo>
                  <a:lnTo>
                    <a:pt x="119" y="36"/>
                  </a:lnTo>
                  <a:lnTo>
                    <a:pt x="117" y="32"/>
                  </a:lnTo>
                  <a:lnTo>
                    <a:pt x="116" y="26"/>
                  </a:lnTo>
                  <a:lnTo>
                    <a:pt x="113" y="21"/>
                  </a:lnTo>
                  <a:lnTo>
                    <a:pt x="111" y="16"/>
                  </a:lnTo>
                  <a:lnTo>
                    <a:pt x="107" y="12"/>
                  </a:lnTo>
                  <a:lnTo>
                    <a:pt x="104" y="10"/>
                  </a:lnTo>
                  <a:lnTo>
                    <a:pt x="99" y="7"/>
                  </a:lnTo>
                  <a:lnTo>
                    <a:pt x="95" y="5"/>
                  </a:lnTo>
                  <a:lnTo>
                    <a:pt x="91" y="3"/>
                  </a:lnTo>
                  <a:lnTo>
                    <a:pt x="86" y="1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0" y="1"/>
                  </a:lnTo>
                  <a:lnTo>
                    <a:pt x="65" y="3"/>
                  </a:lnTo>
                  <a:lnTo>
                    <a:pt x="59" y="6"/>
                  </a:lnTo>
                  <a:lnTo>
                    <a:pt x="54" y="9"/>
                  </a:lnTo>
                  <a:lnTo>
                    <a:pt x="49" y="12"/>
                  </a:lnTo>
                  <a:lnTo>
                    <a:pt x="46" y="15"/>
                  </a:lnTo>
                  <a:lnTo>
                    <a:pt x="43" y="17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8" y="31"/>
                  </a:lnTo>
                  <a:lnTo>
                    <a:pt x="38" y="36"/>
                  </a:lnTo>
                  <a:lnTo>
                    <a:pt x="37" y="42"/>
                  </a:lnTo>
                  <a:lnTo>
                    <a:pt x="37" y="48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8" y="62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2"/>
                  </a:lnTo>
                  <a:lnTo>
                    <a:pt x="45" y="76"/>
                  </a:lnTo>
                  <a:lnTo>
                    <a:pt x="46" y="81"/>
                  </a:lnTo>
                  <a:lnTo>
                    <a:pt x="47" y="86"/>
                  </a:lnTo>
                  <a:lnTo>
                    <a:pt x="48" y="92"/>
                  </a:lnTo>
                  <a:lnTo>
                    <a:pt x="49" y="97"/>
                  </a:lnTo>
                  <a:lnTo>
                    <a:pt x="50" y="102"/>
                  </a:lnTo>
                  <a:lnTo>
                    <a:pt x="50" y="105"/>
                  </a:lnTo>
                  <a:lnTo>
                    <a:pt x="49" y="108"/>
                  </a:lnTo>
                  <a:lnTo>
                    <a:pt x="44" y="113"/>
                  </a:lnTo>
                  <a:lnTo>
                    <a:pt x="37" y="118"/>
                  </a:lnTo>
                  <a:lnTo>
                    <a:pt x="29" y="124"/>
                  </a:lnTo>
                  <a:lnTo>
                    <a:pt x="21" y="129"/>
                  </a:lnTo>
                  <a:lnTo>
                    <a:pt x="14" y="135"/>
                  </a:lnTo>
                  <a:lnTo>
                    <a:pt x="9" y="140"/>
                  </a:lnTo>
                  <a:lnTo>
                    <a:pt x="7" y="144"/>
                  </a:lnTo>
                  <a:lnTo>
                    <a:pt x="6" y="147"/>
                  </a:lnTo>
                  <a:lnTo>
                    <a:pt x="4" y="151"/>
                  </a:lnTo>
                  <a:lnTo>
                    <a:pt x="2" y="155"/>
                  </a:lnTo>
                  <a:lnTo>
                    <a:pt x="1" y="159"/>
                  </a:lnTo>
                  <a:lnTo>
                    <a:pt x="0" y="165"/>
                  </a:lnTo>
                  <a:lnTo>
                    <a:pt x="0" y="172"/>
                  </a:lnTo>
                  <a:lnTo>
                    <a:pt x="1" y="181"/>
                  </a:lnTo>
                  <a:lnTo>
                    <a:pt x="5" y="191"/>
                  </a:lnTo>
                  <a:lnTo>
                    <a:pt x="9" y="203"/>
                  </a:lnTo>
                  <a:lnTo>
                    <a:pt x="12" y="216"/>
                  </a:lnTo>
                  <a:lnTo>
                    <a:pt x="15" y="231"/>
                  </a:lnTo>
                  <a:lnTo>
                    <a:pt x="16" y="245"/>
                  </a:lnTo>
                  <a:lnTo>
                    <a:pt x="17" y="258"/>
                  </a:lnTo>
                  <a:lnTo>
                    <a:pt x="17" y="270"/>
                  </a:lnTo>
                  <a:lnTo>
                    <a:pt x="17" y="280"/>
                  </a:lnTo>
                  <a:lnTo>
                    <a:pt x="17" y="286"/>
                  </a:lnTo>
                  <a:lnTo>
                    <a:pt x="16" y="292"/>
                  </a:lnTo>
                  <a:lnTo>
                    <a:pt x="16" y="299"/>
                  </a:lnTo>
                  <a:lnTo>
                    <a:pt x="16" y="308"/>
                  </a:lnTo>
                  <a:lnTo>
                    <a:pt x="17" y="317"/>
                  </a:lnTo>
                  <a:lnTo>
                    <a:pt x="19" y="326"/>
                  </a:lnTo>
                  <a:lnTo>
                    <a:pt x="21" y="337"/>
                  </a:lnTo>
                  <a:lnTo>
                    <a:pt x="25" y="347"/>
                  </a:lnTo>
                  <a:lnTo>
                    <a:pt x="30" y="357"/>
                  </a:lnTo>
                  <a:lnTo>
                    <a:pt x="35" y="364"/>
                  </a:lnTo>
                  <a:lnTo>
                    <a:pt x="42" y="369"/>
                  </a:lnTo>
                  <a:lnTo>
                    <a:pt x="50" y="372"/>
                  </a:lnTo>
                  <a:lnTo>
                    <a:pt x="58" y="373"/>
                  </a:lnTo>
                  <a:lnTo>
                    <a:pt x="66" y="374"/>
                  </a:lnTo>
                  <a:lnTo>
                    <a:pt x="73" y="373"/>
                  </a:lnTo>
                  <a:lnTo>
                    <a:pt x="79" y="373"/>
                  </a:lnTo>
                  <a:lnTo>
                    <a:pt x="83" y="372"/>
                  </a:lnTo>
                  <a:lnTo>
                    <a:pt x="90" y="372"/>
                  </a:lnTo>
                  <a:lnTo>
                    <a:pt x="100" y="371"/>
                  </a:lnTo>
                  <a:lnTo>
                    <a:pt x="110" y="370"/>
                  </a:lnTo>
                  <a:lnTo>
                    <a:pt x="121" y="369"/>
                  </a:lnTo>
                  <a:lnTo>
                    <a:pt x="132" y="367"/>
                  </a:lnTo>
                  <a:lnTo>
                    <a:pt x="142" y="366"/>
                  </a:lnTo>
                  <a:lnTo>
                    <a:pt x="151" y="365"/>
                  </a:lnTo>
                  <a:lnTo>
                    <a:pt x="158" y="365"/>
                  </a:lnTo>
                  <a:lnTo>
                    <a:pt x="165" y="366"/>
                  </a:lnTo>
                  <a:lnTo>
                    <a:pt x="174" y="367"/>
                  </a:lnTo>
                  <a:lnTo>
                    <a:pt x="183" y="369"/>
                  </a:lnTo>
                  <a:lnTo>
                    <a:pt x="193" y="371"/>
                  </a:lnTo>
                  <a:lnTo>
                    <a:pt x="202" y="373"/>
                  </a:lnTo>
                  <a:lnTo>
                    <a:pt x="209" y="374"/>
                  </a:lnTo>
                  <a:lnTo>
                    <a:pt x="214" y="376"/>
                  </a:lnTo>
                  <a:lnTo>
                    <a:pt x="216" y="376"/>
                  </a:lnTo>
                  <a:lnTo>
                    <a:pt x="216" y="378"/>
                  </a:lnTo>
                  <a:lnTo>
                    <a:pt x="216" y="382"/>
                  </a:lnTo>
                  <a:lnTo>
                    <a:pt x="215" y="388"/>
                  </a:lnTo>
                  <a:lnTo>
                    <a:pt x="214" y="396"/>
                  </a:lnTo>
                  <a:lnTo>
                    <a:pt x="213" y="405"/>
                  </a:lnTo>
                  <a:lnTo>
                    <a:pt x="213" y="414"/>
                  </a:lnTo>
                  <a:lnTo>
                    <a:pt x="212" y="422"/>
                  </a:lnTo>
                  <a:lnTo>
                    <a:pt x="212" y="430"/>
                  </a:lnTo>
                  <a:lnTo>
                    <a:pt x="212" y="437"/>
                  </a:lnTo>
                  <a:lnTo>
                    <a:pt x="214" y="447"/>
                  </a:lnTo>
                  <a:lnTo>
                    <a:pt x="215" y="457"/>
                  </a:lnTo>
                  <a:lnTo>
                    <a:pt x="217" y="468"/>
                  </a:lnTo>
                  <a:lnTo>
                    <a:pt x="219" y="478"/>
                  </a:lnTo>
                  <a:lnTo>
                    <a:pt x="220" y="488"/>
                  </a:lnTo>
                  <a:lnTo>
                    <a:pt x="220" y="496"/>
                  </a:lnTo>
                  <a:lnTo>
                    <a:pt x="219" y="502"/>
                  </a:lnTo>
                  <a:lnTo>
                    <a:pt x="218" y="507"/>
                  </a:lnTo>
                  <a:lnTo>
                    <a:pt x="217" y="511"/>
                  </a:lnTo>
                  <a:lnTo>
                    <a:pt x="216" y="515"/>
                  </a:lnTo>
                  <a:lnTo>
                    <a:pt x="216" y="519"/>
                  </a:lnTo>
                  <a:lnTo>
                    <a:pt x="215" y="521"/>
                  </a:lnTo>
                  <a:lnTo>
                    <a:pt x="215" y="523"/>
                  </a:lnTo>
                  <a:lnTo>
                    <a:pt x="215" y="525"/>
                  </a:lnTo>
                  <a:lnTo>
                    <a:pt x="216" y="525"/>
                  </a:lnTo>
                  <a:lnTo>
                    <a:pt x="221" y="540"/>
                  </a:lnTo>
                  <a:lnTo>
                    <a:pt x="222" y="539"/>
                  </a:lnTo>
                  <a:lnTo>
                    <a:pt x="226" y="539"/>
                  </a:lnTo>
                  <a:lnTo>
                    <a:pt x="230" y="538"/>
                  </a:lnTo>
                  <a:lnTo>
                    <a:pt x="236" y="537"/>
                  </a:lnTo>
                  <a:lnTo>
                    <a:pt x="242" y="536"/>
                  </a:lnTo>
                  <a:lnTo>
                    <a:pt x="249" y="536"/>
                  </a:lnTo>
                  <a:lnTo>
                    <a:pt x="254" y="536"/>
                  </a:lnTo>
                  <a:lnTo>
                    <a:pt x="258" y="536"/>
                  </a:lnTo>
                  <a:lnTo>
                    <a:pt x="262" y="537"/>
                  </a:lnTo>
                  <a:lnTo>
                    <a:pt x="267" y="537"/>
                  </a:lnTo>
                  <a:lnTo>
                    <a:pt x="273" y="538"/>
                  </a:lnTo>
                  <a:lnTo>
                    <a:pt x="279" y="538"/>
                  </a:lnTo>
                  <a:lnTo>
                    <a:pt x="284" y="538"/>
                  </a:lnTo>
                  <a:lnTo>
                    <a:pt x="289" y="538"/>
                  </a:lnTo>
                  <a:lnTo>
                    <a:pt x="294" y="538"/>
                  </a:lnTo>
                  <a:lnTo>
                    <a:pt x="296" y="537"/>
                  </a:lnTo>
                  <a:lnTo>
                    <a:pt x="299" y="536"/>
                  </a:lnTo>
                  <a:lnTo>
                    <a:pt x="301" y="534"/>
                  </a:lnTo>
                  <a:lnTo>
                    <a:pt x="304" y="532"/>
                  </a:lnTo>
                  <a:lnTo>
                    <a:pt x="306" y="530"/>
                  </a:lnTo>
                  <a:lnTo>
                    <a:pt x="307" y="527"/>
                  </a:lnTo>
                  <a:lnTo>
                    <a:pt x="306" y="525"/>
                  </a:lnTo>
                  <a:lnTo>
                    <a:pt x="305" y="523"/>
                  </a:lnTo>
                  <a:lnTo>
                    <a:pt x="301" y="522"/>
                  </a:lnTo>
                  <a:lnTo>
                    <a:pt x="295" y="520"/>
                  </a:lnTo>
                  <a:lnTo>
                    <a:pt x="287" y="518"/>
                  </a:lnTo>
                  <a:lnTo>
                    <a:pt x="280" y="516"/>
                  </a:lnTo>
                  <a:lnTo>
                    <a:pt x="272" y="514"/>
                  </a:lnTo>
                  <a:lnTo>
                    <a:pt x="264" y="511"/>
                  </a:lnTo>
                  <a:lnTo>
                    <a:pt x="258" y="508"/>
                  </a:lnTo>
                  <a:lnTo>
                    <a:pt x="254" y="504"/>
                  </a:lnTo>
                  <a:lnTo>
                    <a:pt x="253" y="501"/>
                  </a:lnTo>
                  <a:lnTo>
                    <a:pt x="253" y="496"/>
                  </a:lnTo>
                  <a:lnTo>
                    <a:pt x="253" y="491"/>
                  </a:lnTo>
                  <a:lnTo>
                    <a:pt x="253" y="486"/>
                  </a:lnTo>
                  <a:lnTo>
                    <a:pt x="254" y="479"/>
                  </a:lnTo>
                  <a:lnTo>
                    <a:pt x="254" y="473"/>
                  </a:lnTo>
                  <a:lnTo>
                    <a:pt x="255" y="465"/>
                  </a:lnTo>
                  <a:lnTo>
                    <a:pt x="257" y="458"/>
                  </a:lnTo>
                  <a:lnTo>
                    <a:pt x="258" y="451"/>
                  </a:lnTo>
                  <a:lnTo>
                    <a:pt x="260" y="442"/>
                  </a:lnTo>
                  <a:lnTo>
                    <a:pt x="262" y="433"/>
                  </a:lnTo>
                  <a:lnTo>
                    <a:pt x="263" y="423"/>
                  </a:lnTo>
                  <a:lnTo>
                    <a:pt x="264" y="414"/>
                  </a:lnTo>
                  <a:lnTo>
                    <a:pt x="265" y="405"/>
                  </a:lnTo>
                  <a:lnTo>
                    <a:pt x="266" y="397"/>
                  </a:lnTo>
                  <a:lnTo>
                    <a:pt x="267" y="392"/>
                  </a:lnTo>
                  <a:lnTo>
                    <a:pt x="266" y="389"/>
                  </a:lnTo>
                  <a:lnTo>
                    <a:pt x="267" y="387"/>
                  </a:lnTo>
                  <a:lnTo>
                    <a:pt x="268" y="385"/>
                  </a:lnTo>
                  <a:lnTo>
                    <a:pt x="269" y="382"/>
                  </a:lnTo>
                  <a:lnTo>
                    <a:pt x="271" y="379"/>
                  </a:lnTo>
                  <a:lnTo>
                    <a:pt x="272" y="375"/>
                  </a:lnTo>
                  <a:lnTo>
                    <a:pt x="274" y="371"/>
                  </a:lnTo>
                  <a:lnTo>
                    <a:pt x="274" y="367"/>
                  </a:lnTo>
                  <a:lnTo>
                    <a:pt x="274" y="363"/>
                  </a:lnTo>
                  <a:lnTo>
                    <a:pt x="273" y="359"/>
                  </a:lnTo>
                  <a:lnTo>
                    <a:pt x="272" y="355"/>
                  </a:lnTo>
                  <a:lnTo>
                    <a:pt x="271" y="350"/>
                  </a:lnTo>
                  <a:lnTo>
                    <a:pt x="268" y="346"/>
                  </a:lnTo>
                  <a:lnTo>
                    <a:pt x="265" y="341"/>
                  </a:lnTo>
                  <a:lnTo>
                    <a:pt x="259" y="337"/>
                  </a:lnTo>
                  <a:lnTo>
                    <a:pt x="252" y="333"/>
                  </a:lnTo>
                  <a:lnTo>
                    <a:pt x="242" y="330"/>
                  </a:lnTo>
                  <a:lnTo>
                    <a:pt x="231" y="327"/>
                  </a:lnTo>
                  <a:lnTo>
                    <a:pt x="223" y="323"/>
                  </a:lnTo>
                  <a:lnTo>
                    <a:pt x="216" y="320"/>
                  </a:lnTo>
                  <a:lnTo>
                    <a:pt x="210" y="317"/>
                  </a:lnTo>
                  <a:lnTo>
                    <a:pt x="205" y="314"/>
                  </a:lnTo>
                  <a:lnTo>
                    <a:pt x="200" y="311"/>
                  </a:lnTo>
                  <a:lnTo>
                    <a:pt x="195" y="310"/>
                  </a:lnTo>
                  <a:lnTo>
                    <a:pt x="189" y="309"/>
                  </a:lnTo>
                  <a:lnTo>
                    <a:pt x="183" y="308"/>
                  </a:lnTo>
                  <a:lnTo>
                    <a:pt x="176" y="306"/>
                  </a:lnTo>
                  <a:lnTo>
                    <a:pt x="170" y="304"/>
                  </a:lnTo>
                  <a:lnTo>
                    <a:pt x="164" y="302"/>
                  </a:lnTo>
                  <a:lnTo>
                    <a:pt x="159" y="299"/>
                  </a:lnTo>
                  <a:lnTo>
                    <a:pt x="155" y="297"/>
                  </a:lnTo>
                  <a:lnTo>
                    <a:pt x="153" y="296"/>
                  </a:lnTo>
                  <a:lnTo>
                    <a:pt x="152" y="295"/>
                  </a:lnTo>
                  <a:lnTo>
                    <a:pt x="132" y="205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30" name="Freeform 162"/>
            <p:cNvSpPr>
              <a:spLocks/>
            </p:cNvSpPr>
            <p:nvPr/>
          </p:nvSpPr>
          <p:spPr bwMode="auto">
            <a:xfrm>
              <a:off x="1304" y="1470"/>
              <a:ext cx="143" cy="408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0" y="133"/>
                </a:cxn>
                <a:cxn ang="0">
                  <a:pos x="142" y="0"/>
                </a:cxn>
                <a:cxn ang="0">
                  <a:pos x="142" y="256"/>
                </a:cxn>
                <a:cxn ang="0">
                  <a:pos x="0" y="407"/>
                </a:cxn>
              </a:cxnLst>
              <a:rect l="0" t="0" r="r" b="b"/>
              <a:pathLst>
                <a:path w="143" h="408">
                  <a:moveTo>
                    <a:pt x="0" y="407"/>
                  </a:moveTo>
                  <a:lnTo>
                    <a:pt x="0" y="133"/>
                  </a:lnTo>
                  <a:lnTo>
                    <a:pt x="142" y="0"/>
                  </a:lnTo>
                  <a:lnTo>
                    <a:pt x="142" y="256"/>
                  </a:lnTo>
                  <a:lnTo>
                    <a:pt x="0" y="40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31" name="Freeform 163"/>
            <p:cNvSpPr>
              <a:spLocks/>
            </p:cNvSpPr>
            <p:nvPr/>
          </p:nvSpPr>
          <p:spPr bwMode="auto">
            <a:xfrm>
              <a:off x="1030" y="1680"/>
              <a:ext cx="22" cy="22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13" y="21"/>
                </a:cxn>
                <a:cxn ang="0">
                  <a:pos x="15" y="20"/>
                </a:cxn>
                <a:cxn ang="0">
                  <a:pos x="17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1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7" y="20"/>
                </a:cxn>
                <a:cxn ang="0">
                  <a:pos x="8" y="21"/>
                </a:cxn>
                <a:cxn ang="0">
                  <a:pos x="11" y="21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lnTo>
                    <a:pt x="13" y="21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8" y="21"/>
                  </a:lnTo>
                  <a:lnTo>
                    <a:pt x="11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32" name="Freeform 164"/>
            <p:cNvSpPr>
              <a:spLocks/>
            </p:cNvSpPr>
            <p:nvPr/>
          </p:nvSpPr>
          <p:spPr bwMode="auto">
            <a:xfrm>
              <a:off x="950" y="1670"/>
              <a:ext cx="22" cy="22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2" y="20"/>
                </a:cxn>
                <a:cxn ang="0">
                  <a:pos x="14" y="20"/>
                </a:cxn>
                <a:cxn ang="0">
                  <a:pos x="16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3" y="18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8" y="20"/>
                </a:cxn>
                <a:cxn ang="0">
                  <a:pos x="10" y="21"/>
                </a:cxn>
              </a:cxnLst>
              <a:rect l="0" t="0" r="r" b="b"/>
              <a:pathLst>
                <a:path w="22" h="22">
                  <a:moveTo>
                    <a:pt x="10" y="21"/>
                  </a:moveTo>
                  <a:lnTo>
                    <a:pt x="12" y="20"/>
                  </a:lnTo>
                  <a:lnTo>
                    <a:pt x="14" y="20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33" name="Freeform 165"/>
            <p:cNvSpPr>
              <a:spLocks/>
            </p:cNvSpPr>
            <p:nvPr/>
          </p:nvSpPr>
          <p:spPr bwMode="auto">
            <a:xfrm>
              <a:off x="983" y="1610"/>
              <a:ext cx="17" cy="89"/>
            </a:xfrm>
            <a:custGeom>
              <a:avLst/>
              <a:gdLst/>
              <a:ahLst/>
              <a:cxnLst>
                <a:cxn ang="0">
                  <a:pos x="16" y="8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16" y="88"/>
                </a:cxn>
              </a:cxnLst>
              <a:rect l="0" t="0" r="r" b="b"/>
              <a:pathLst>
                <a:path w="17" h="89">
                  <a:moveTo>
                    <a:pt x="16" y="88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6" y="88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34" name="Freeform 166"/>
            <p:cNvSpPr>
              <a:spLocks/>
            </p:cNvSpPr>
            <p:nvPr/>
          </p:nvSpPr>
          <p:spPr bwMode="auto">
            <a:xfrm>
              <a:off x="984" y="1688"/>
              <a:ext cx="64" cy="5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3" y="45"/>
                </a:cxn>
                <a:cxn ang="0">
                  <a:pos x="63" y="52"/>
                </a:cxn>
                <a:cxn ang="0">
                  <a:pos x="0" y="14"/>
                </a:cxn>
                <a:cxn ang="0">
                  <a:pos x="10" y="0"/>
                </a:cxn>
              </a:cxnLst>
              <a:rect l="0" t="0" r="r" b="b"/>
              <a:pathLst>
                <a:path w="64" h="53">
                  <a:moveTo>
                    <a:pt x="10" y="0"/>
                  </a:moveTo>
                  <a:lnTo>
                    <a:pt x="63" y="45"/>
                  </a:lnTo>
                  <a:lnTo>
                    <a:pt x="63" y="52"/>
                  </a:lnTo>
                  <a:lnTo>
                    <a:pt x="0" y="14"/>
                  </a:lnTo>
                  <a:lnTo>
                    <a:pt x="10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35" name="Freeform 167"/>
            <p:cNvSpPr>
              <a:spLocks/>
            </p:cNvSpPr>
            <p:nvPr/>
          </p:nvSpPr>
          <p:spPr bwMode="auto">
            <a:xfrm>
              <a:off x="951" y="1694"/>
              <a:ext cx="43" cy="6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53"/>
                </a:cxn>
                <a:cxn ang="0">
                  <a:pos x="0" y="65"/>
                </a:cxn>
                <a:cxn ang="0">
                  <a:pos x="42" y="11"/>
                </a:cxn>
                <a:cxn ang="0">
                  <a:pos x="33" y="0"/>
                </a:cxn>
              </a:cxnLst>
              <a:rect l="0" t="0" r="r" b="b"/>
              <a:pathLst>
                <a:path w="43" h="66">
                  <a:moveTo>
                    <a:pt x="33" y="0"/>
                  </a:moveTo>
                  <a:lnTo>
                    <a:pt x="0" y="53"/>
                  </a:lnTo>
                  <a:lnTo>
                    <a:pt x="0" y="65"/>
                  </a:lnTo>
                  <a:lnTo>
                    <a:pt x="42" y="11"/>
                  </a:lnTo>
                  <a:lnTo>
                    <a:pt x="33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36" name="Freeform 168"/>
            <p:cNvSpPr>
              <a:spLocks/>
            </p:cNvSpPr>
            <p:nvPr/>
          </p:nvSpPr>
          <p:spPr bwMode="auto">
            <a:xfrm>
              <a:off x="917" y="1693"/>
              <a:ext cx="70" cy="17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69" y="12"/>
                </a:cxn>
                <a:cxn ang="0">
                  <a:pos x="64" y="0"/>
                </a:cxn>
              </a:cxnLst>
              <a:rect l="0" t="0" r="r" b="b"/>
              <a:pathLst>
                <a:path w="70" h="17">
                  <a:moveTo>
                    <a:pt x="64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69" y="12"/>
                  </a:lnTo>
                  <a:lnTo>
                    <a:pt x="64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37" name="Freeform 169"/>
            <p:cNvSpPr>
              <a:spLocks/>
            </p:cNvSpPr>
            <p:nvPr/>
          </p:nvSpPr>
          <p:spPr bwMode="auto">
            <a:xfrm>
              <a:off x="993" y="1675"/>
              <a:ext cx="50" cy="2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9" y="0"/>
                </a:cxn>
                <a:cxn ang="0">
                  <a:pos x="49" y="4"/>
                </a:cxn>
                <a:cxn ang="0">
                  <a:pos x="1" y="25"/>
                </a:cxn>
                <a:cxn ang="0">
                  <a:pos x="0" y="16"/>
                </a:cxn>
              </a:cxnLst>
              <a:rect l="0" t="0" r="r" b="b"/>
              <a:pathLst>
                <a:path w="50" h="26">
                  <a:moveTo>
                    <a:pt x="0" y="16"/>
                  </a:moveTo>
                  <a:lnTo>
                    <a:pt x="49" y="0"/>
                  </a:lnTo>
                  <a:lnTo>
                    <a:pt x="49" y="4"/>
                  </a:lnTo>
                  <a:lnTo>
                    <a:pt x="1" y="25"/>
                  </a:lnTo>
                  <a:lnTo>
                    <a:pt x="0" y="1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38" name="Freeform 170"/>
            <p:cNvSpPr>
              <a:spLocks/>
            </p:cNvSpPr>
            <p:nvPr/>
          </p:nvSpPr>
          <p:spPr bwMode="auto">
            <a:xfrm>
              <a:off x="961" y="1664"/>
              <a:ext cx="27" cy="36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1" y="35"/>
                </a:cxn>
                <a:cxn ang="0">
                  <a:pos x="26" y="25"/>
                </a:cxn>
              </a:cxnLst>
              <a:rect l="0" t="0" r="r" b="b"/>
              <a:pathLst>
                <a:path w="27" h="36">
                  <a:moveTo>
                    <a:pt x="26" y="2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35"/>
                  </a:lnTo>
                  <a:lnTo>
                    <a:pt x="26" y="2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39" name="Freeform 171"/>
            <p:cNvSpPr>
              <a:spLocks/>
            </p:cNvSpPr>
            <p:nvPr/>
          </p:nvSpPr>
          <p:spPr bwMode="auto">
            <a:xfrm>
              <a:off x="939" y="1754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5"/>
                </a:cxn>
                <a:cxn ang="0">
                  <a:pos x="18" y="25"/>
                </a:cxn>
                <a:cxn ang="0">
                  <a:pos x="21" y="23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5"/>
                </a:cxn>
                <a:cxn ang="0">
                  <a:pos x="22" y="3"/>
                </a:cxn>
                <a:cxn ang="0">
                  <a:pos x="21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8" y="25"/>
                </a:cxn>
                <a:cxn ang="0">
                  <a:pos x="11" y="25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5"/>
                  </a:lnTo>
                  <a:lnTo>
                    <a:pt x="18" y="25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1" y="25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40" name="Freeform 172"/>
            <p:cNvSpPr>
              <a:spLocks/>
            </p:cNvSpPr>
            <p:nvPr/>
          </p:nvSpPr>
          <p:spPr bwMode="auto">
            <a:xfrm>
              <a:off x="904" y="1706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5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1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1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5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5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41" name="Freeform 173"/>
            <p:cNvSpPr>
              <a:spLocks/>
            </p:cNvSpPr>
            <p:nvPr/>
          </p:nvSpPr>
          <p:spPr bwMode="auto">
            <a:xfrm>
              <a:off x="1035" y="1738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42" name="Freeform 174"/>
            <p:cNvSpPr>
              <a:spLocks/>
            </p:cNvSpPr>
            <p:nvPr/>
          </p:nvSpPr>
          <p:spPr bwMode="auto">
            <a:xfrm>
              <a:off x="1030" y="1680"/>
              <a:ext cx="22" cy="22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13" y="21"/>
                </a:cxn>
                <a:cxn ang="0">
                  <a:pos x="15" y="20"/>
                </a:cxn>
                <a:cxn ang="0">
                  <a:pos x="17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1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7" y="20"/>
                </a:cxn>
                <a:cxn ang="0">
                  <a:pos x="8" y="21"/>
                </a:cxn>
                <a:cxn ang="0">
                  <a:pos x="11" y="21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lnTo>
                    <a:pt x="13" y="21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8" y="21"/>
                  </a:lnTo>
                  <a:lnTo>
                    <a:pt x="11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43" name="Freeform 175"/>
            <p:cNvSpPr>
              <a:spLocks/>
            </p:cNvSpPr>
            <p:nvPr/>
          </p:nvSpPr>
          <p:spPr bwMode="auto">
            <a:xfrm>
              <a:off x="950" y="1670"/>
              <a:ext cx="22" cy="22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2" y="20"/>
                </a:cxn>
                <a:cxn ang="0">
                  <a:pos x="14" y="20"/>
                </a:cxn>
                <a:cxn ang="0">
                  <a:pos x="16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3" y="18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8" y="20"/>
                </a:cxn>
                <a:cxn ang="0">
                  <a:pos x="10" y="21"/>
                </a:cxn>
              </a:cxnLst>
              <a:rect l="0" t="0" r="r" b="b"/>
              <a:pathLst>
                <a:path w="22" h="22">
                  <a:moveTo>
                    <a:pt x="10" y="21"/>
                  </a:moveTo>
                  <a:lnTo>
                    <a:pt x="12" y="20"/>
                  </a:lnTo>
                  <a:lnTo>
                    <a:pt x="14" y="20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1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44" name="Freeform 176"/>
            <p:cNvSpPr>
              <a:spLocks/>
            </p:cNvSpPr>
            <p:nvPr/>
          </p:nvSpPr>
          <p:spPr bwMode="auto">
            <a:xfrm>
              <a:off x="983" y="1610"/>
              <a:ext cx="17" cy="89"/>
            </a:xfrm>
            <a:custGeom>
              <a:avLst/>
              <a:gdLst/>
              <a:ahLst/>
              <a:cxnLst>
                <a:cxn ang="0">
                  <a:pos x="16" y="8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16" y="88"/>
                </a:cxn>
              </a:cxnLst>
              <a:rect l="0" t="0" r="r" b="b"/>
              <a:pathLst>
                <a:path w="17" h="89">
                  <a:moveTo>
                    <a:pt x="16" y="88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6" y="88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45" name="Freeform 177"/>
            <p:cNvSpPr>
              <a:spLocks/>
            </p:cNvSpPr>
            <p:nvPr/>
          </p:nvSpPr>
          <p:spPr bwMode="auto">
            <a:xfrm>
              <a:off x="984" y="1688"/>
              <a:ext cx="64" cy="5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3" y="45"/>
                </a:cxn>
                <a:cxn ang="0">
                  <a:pos x="63" y="52"/>
                </a:cxn>
                <a:cxn ang="0">
                  <a:pos x="0" y="14"/>
                </a:cxn>
                <a:cxn ang="0">
                  <a:pos x="10" y="0"/>
                </a:cxn>
              </a:cxnLst>
              <a:rect l="0" t="0" r="r" b="b"/>
              <a:pathLst>
                <a:path w="64" h="53">
                  <a:moveTo>
                    <a:pt x="10" y="0"/>
                  </a:moveTo>
                  <a:lnTo>
                    <a:pt x="63" y="45"/>
                  </a:lnTo>
                  <a:lnTo>
                    <a:pt x="63" y="52"/>
                  </a:lnTo>
                  <a:lnTo>
                    <a:pt x="0" y="14"/>
                  </a:lnTo>
                  <a:lnTo>
                    <a:pt x="10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46" name="Freeform 178"/>
            <p:cNvSpPr>
              <a:spLocks/>
            </p:cNvSpPr>
            <p:nvPr/>
          </p:nvSpPr>
          <p:spPr bwMode="auto">
            <a:xfrm>
              <a:off x="951" y="1694"/>
              <a:ext cx="43" cy="6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53"/>
                </a:cxn>
                <a:cxn ang="0">
                  <a:pos x="0" y="65"/>
                </a:cxn>
                <a:cxn ang="0">
                  <a:pos x="42" y="11"/>
                </a:cxn>
                <a:cxn ang="0">
                  <a:pos x="33" y="0"/>
                </a:cxn>
              </a:cxnLst>
              <a:rect l="0" t="0" r="r" b="b"/>
              <a:pathLst>
                <a:path w="43" h="66">
                  <a:moveTo>
                    <a:pt x="33" y="0"/>
                  </a:moveTo>
                  <a:lnTo>
                    <a:pt x="0" y="53"/>
                  </a:lnTo>
                  <a:lnTo>
                    <a:pt x="0" y="65"/>
                  </a:lnTo>
                  <a:lnTo>
                    <a:pt x="42" y="11"/>
                  </a:lnTo>
                  <a:lnTo>
                    <a:pt x="33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47" name="Freeform 179"/>
            <p:cNvSpPr>
              <a:spLocks/>
            </p:cNvSpPr>
            <p:nvPr/>
          </p:nvSpPr>
          <p:spPr bwMode="auto">
            <a:xfrm>
              <a:off x="917" y="1693"/>
              <a:ext cx="70" cy="17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69" y="12"/>
                </a:cxn>
                <a:cxn ang="0">
                  <a:pos x="64" y="0"/>
                </a:cxn>
              </a:cxnLst>
              <a:rect l="0" t="0" r="r" b="b"/>
              <a:pathLst>
                <a:path w="70" h="17">
                  <a:moveTo>
                    <a:pt x="64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69" y="12"/>
                  </a:lnTo>
                  <a:lnTo>
                    <a:pt x="64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48" name="Freeform 180"/>
            <p:cNvSpPr>
              <a:spLocks/>
            </p:cNvSpPr>
            <p:nvPr/>
          </p:nvSpPr>
          <p:spPr bwMode="auto">
            <a:xfrm>
              <a:off x="993" y="1675"/>
              <a:ext cx="50" cy="2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9" y="0"/>
                </a:cxn>
                <a:cxn ang="0">
                  <a:pos x="49" y="4"/>
                </a:cxn>
                <a:cxn ang="0">
                  <a:pos x="1" y="25"/>
                </a:cxn>
                <a:cxn ang="0">
                  <a:pos x="0" y="16"/>
                </a:cxn>
              </a:cxnLst>
              <a:rect l="0" t="0" r="r" b="b"/>
              <a:pathLst>
                <a:path w="50" h="26">
                  <a:moveTo>
                    <a:pt x="0" y="16"/>
                  </a:moveTo>
                  <a:lnTo>
                    <a:pt x="49" y="0"/>
                  </a:lnTo>
                  <a:lnTo>
                    <a:pt x="49" y="4"/>
                  </a:lnTo>
                  <a:lnTo>
                    <a:pt x="1" y="25"/>
                  </a:lnTo>
                  <a:lnTo>
                    <a:pt x="0" y="16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49" name="Freeform 181"/>
            <p:cNvSpPr>
              <a:spLocks/>
            </p:cNvSpPr>
            <p:nvPr/>
          </p:nvSpPr>
          <p:spPr bwMode="auto">
            <a:xfrm>
              <a:off x="961" y="1664"/>
              <a:ext cx="27" cy="36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1" y="35"/>
                </a:cxn>
                <a:cxn ang="0">
                  <a:pos x="26" y="25"/>
                </a:cxn>
              </a:cxnLst>
              <a:rect l="0" t="0" r="r" b="b"/>
              <a:pathLst>
                <a:path w="27" h="36">
                  <a:moveTo>
                    <a:pt x="26" y="2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35"/>
                  </a:lnTo>
                  <a:lnTo>
                    <a:pt x="26" y="2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50" name="Freeform 182"/>
            <p:cNvSpPr>
              <a:spLocks/>
            </p:cNvSpPr>
            <p:nvPr/>
          </p:nvSpPr>
          <p:spPr bwMode="auto">
            <a:xfrm>
              <a:off x="939" y="1754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5"/>
                </a:cxn>
                <a:cxn ang="0">
                  <a:pos x="18" y="25"/>
                </a:cxn>
                <a:cxn ang="0">
                  <a:pos x="21" y="23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5"/>
                </a:cxn>
                <a:cxn ang="0">
                  <a:pos x="22" y="3"/>
                </a:cxn>
                <a:cxn ang="0">
                  <a:pos x="21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8" y="25"/>
                </a:cxn>
                <a:cxn ang="0">
                  <a:pos x="11" y="25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5"/>
                  </a:lnTo>
                  <a:lnTo>
                    <a:pt x="18" y="25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1" y="25"/>
                  </a:lnTo>
                  <a:lnTo>
                    <a:pt x="13" y="26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51" name="Freeform 183"/>
            <p:cNvSpPr>
              <a:spLocks/>
            </p:cNvSpPr>
            <p:nvPr/>
          </p:nvSpPr>
          <p:spPr bwMode="auto">
            <a:xfrm>
              <a:off x="904" y="1706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5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1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1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5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5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52" name="Freeform 184"/>
            <p:cNvSpPr>
              <a:spLocks/>
            </p:cNvSpPr>
            <p:nvPr/>
          </p:nvSpPr>
          <p:spPr bwMode="auto">
            <a:xfrm>
              <a:off x="1035" y="1738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53" name="Freeform 185"/>
            <p:cNvSpPr>
              <a:spLocks/>
            </p:cNvSpPr>
            <p:nvPr/>
          </p:nvSpPr>
          <p:spPr bwMode="auto">
            <a:xfrm>
              <a:off x="915" y="1530"/>
              <a:ext cx="48" cy="8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1"/>
                </a:cxn>
                <a:cxn ang="0">
                  <a:pos x="7" y="4"/>
                </a:cxn>
                <a:cxn ang="0">
                  <a:pos x="6" y="8"/>
                </a:cxn>
                <a:cxn ang="0">
                  <a:pos x="5" y="13"/>
                </a:cxn>
                <a:cxn ang="0">
                  <a:pos x="3" y="19"/>
                </a:cxn>
                <a:cxn ang="0">
                  <a:pos x="2" y="25"/>
                </a:cxn>
                <a:cxn ang="0">
                  <a:pos x="0" y="32"/>
                </a:cxn>
                <a:cxn ang="0">
                  <a:pos x="0" y="39"/>
                </a:cxn>
                <a:cxn ang="0">
                  <a:pos x="0" y="46"/>
                </a:cxn>
                <a:cxn ang="0">
                  <a:pos x="2" y="52"/>
                </a:cxn>
                <a:cxn ang="0">
                  <a:pos x="5" y="58"/>
                </a:cxn>
                <a:cxn ang="0">
                  <a:pos x="8" y="63"/>
                </a:cxn>
                <a:cxn ang="0">
                  <a:pos x="12" y="68"/>
                </a:cxn>
                <a:cxn ang="0">
                  <a:pos x="16" y="73"/>
                </a:cxn>
                <a:cxn ang="0">
                  <a:pos x="19" y="77"/>
                </a:cxn>
                <a:cxn ang="0">
                  <a:pos x="21" y="80"/>
                </a:cxn>
                <a:cxn ang="0">
                  <a:pos x="23" y="83"/>
                </a:cxn>
                <a:cxn ang="0">
                  <a:pos x="26" y="84"/>
                </a:cxn>
                <a:cxn ang="0">
                  <a:pos x="31" y="84"/>
                </a:cxn>
                <a:cxn ang="0">
                  <a:pos x="35" y="83"/>
                </a:cxn>
                <a:cxn ang="0">
                  <a:pos x="40" y="82"/>
                </a:cxn>
                <a:cxn ang="0">
                  <a:pos x="44" y="80"/>
                </a:cxn>
                <a:cxn ang="0">
                  <a:pos x="46" y="79"/>
                </a:cxn>
                <a:cxn ang="0">
                  <a:pos x="47" y="78"/>
                </a:cxn>
                <a:cxn ang="0">
                  <a:pos x="45" y="78"/>
                </a:cxn>
                <a:cxn ang="0">
                  <a:pos x="43" y="79"/>
                </a:cxn>
                <a:cxn ang="0">
                  <a:pos x="40" y="78"/>
                </a:cxn>
                <a:cxn ang="0">
                  <a:pos x="38" y="78"/>
                </a:cxn>
                <a:cxn ang="0">
                  <a:pos x="35" y="77"/>
                </a:cxn>
                <a:cxn ang="0">
                  <a:pos x="33" y="75"/>
                </a:cxn>
                <a:cxn ang="0">
                  <a:pos x="31" y="73"/>
                </a:cxn>
                <a:cxn ang="0">
                  <a:pos x="29" y="70"/>
                </a:cxn>
                <a:cxn ang="0">
                  <a:pos x="25" y="66"/>
                </a:cxn>
                <a:cxn ang="0">
                  <a:pos x="20" y="61"/>
                </a:cxn>
                <a:cxn ang="0">
                  <a:pos x="15" y="56"/>
                </a:cxn>
                <a:cxn ang="0">
                  <a:pos x="11" y="50"/>
                </a:cxn>
                <a:cxn ang="0">
                  <a:pos x="7" y="43"/>
                </a:cxn>
                <a:cxn ang="0">
                  <a:pos x="6" y="35"/>
                </a:cxn>
                <a:cxn ang="0">
                  <a:pos x="6" y="26"/>
                </a:cxn>
                <a:cxn ang="0">
                  <a:pos x="8" y="21"/>
                </a:cxn>
                <a:cxn ang="0">
                  <a:pos x="9" y="16"/>
                </a:cxn>
                <a:cxn ang="0">
                  <a:pos x="10" y="12"/>
                </a:cxn>
                <a:cxn ang="0">
                  <a:pos x="11" y="9"/>
                </a:cxn>
                <a:cxn ang="0">
                  <a:pos x="12" y="6"/>
                </a:cxn>
                <a:cxn ang="0">
                  <a:pos x="13" y="4"/>
                </a:cxn>
                <a:cxn ang="0">
                  <a:pos x="14" y="3"/>
                </a:cxn>
                <a:cxn ang="0">
                  <a:pos x="8" y="0"/>
                </a:cxn>
              </a:cxnLst>
              <a:rect l="0" t="0" r="r" b="b"/>
              <a:pathLst>
                <a:path w="48" h="85">
                  <a:moveTo>
                    <a:pt x="8" y="0"/>
                  </a:moveTo>
                  <a:lnTo>
                    <a:pt x="8" y="1"/>
                  </a:lnTo>
                  <a:lnTo>
                    <a:pt x="7" y="4"/>
                  </a:lnTo>
                  <a:lnTo>
                    <a:pt x="6" y="8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2" y="25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5" y="58"/>
                  </a:lnTo>
                  <a:lnTo>
                    <a:pt x="8" y="63"/>
                  </a:lnTo>
                  <a:lnTo>
                    <a:pt x="12" y="68"/>
                  </a:lnTo>
                  <a:lnTo>
                    <a:pt x="16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3" y="83"/>
                  </a:lnTo>
                  <a:lnTo>
                    <a:pt x="26" y="84"/>
                  </a:lnTo>
                  <a:lnTo>
                    <a:pt x="31" y="84"/>
                  </a:lnTo>
                  <a:lnTo>
                    <a:pt x="35" y="83"/>
                  </a:lnTo>
                  <a:lnTo>
                    <a:pt x="40" y="82"/>
                  </a:lnTo>
                  <a:lnTo>
                    <a:pt x="44" y="80"/>
                  </a:lnTo>
                  <a:lnTo>
                    <a:pt x="46" y="79"/>
                  </a:lnTo>
                  <a:lnTo>
                    <a:pt x="47" y="78"/>
                  </a:lnTo>
                  <a:lnTo>
                    <a:pt x="45" y="78"/>
                  </a:lnTo>
                  <a:lnTo>
                    <a:pt x="43" y="79"/>
                  </a:lnTo>
                  <a:lnTo>
                    <a:pt x="40" y="78"/>
                  </a:lnTo>
                  <a:lnTo>
                    <a:pt x="38" y="78"/>
                  </a:lnTo>
                  <a:lnTo>
                    <a:pt x="35" y="77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9" y="70"/>
                  </a:lnTo>
                  <a:lnTo>
                    <a:pt x="25" y="66"/>
                  </a:lnTo>
                  <a:lnTo>
                    <a:pt x="20" y="61"/>
                  </a:lnTo>
                  <a:lnTo>
                    <a:pt x="15" y="56"/>
                  </a:lnTo>
                  <a:lnTo>
                    <a:pt x="11" y="50"/>
                  </a:lnTo>
                  <a:lnTo>
                    <a:pt x="7" y="43"/>
                  </a:lnTo>
                  <a:lnTo>
                    <a:pt x="6" y="35"/>
                  </a:lnTo>
                  <a:lnTo>
                    <a:pt x="6" y="26"/>
                  </a:lnTo>
                  <a:lnTo>
                    <a:pt x="8" y="21"/>
                  </a:lnTo>
                  <a:lnTo>
                    <a:pt x="9" y="16"/>
                  </a:lnTo>
                  <a:lnTo>
                    <a:pt x="10" y="12"/>
                  </a:lnTo>
                  <a:lnTo>
                    <a:pt x="11" y="9"/>
                  </a:lnTo>
                  <a:lnTo>
                    <a:pt x="12" y="6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8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54" name="Freeform 186"/>
            <p:cNvSpPr>
              <a:spLocks/>
            </p:cNvSpPr>
            <p:nvPr/>
          </p:nvSpPr>
          <p:spPr bwMode="auto">
            <a:xfrm>
              <a:off x="867" y="1369"/>
              <a:ext cx="108" cy="190"/>
            </a:xfrm>
            <a:custGeom>
              <a:avLst/>
              <a:gdLst/>
              <a:ahLst/>
              <a:cxnLst>
                <a:cxn ang="0">
                  <a:pos x="45" y="188"/>
                </a:cxn>
                <a:cxn ang="0">
                  <a:pos x="60" y="185"/>
                </a:cxn>
                <a:cxn ang="0">
                  <a:pos x="81" y="177"/>
                </a:cxn>
                <a:cxn ang="0">
                  <a:pos x="99" y="164"/>
                </a:cxn>
                <a:cxn ang="0">
                  <a:pos x="107" y="146"/>
                </a:cxn>
                <a:cxn ang="0">
                  <a:pos x="101" y="129"/>
                </a:cxn>
                <a:cxn ang="0">
                  <a:pos x="88" y="111"/>
                </a:cxn>
                <a:cxn ang="0">
                  <a:pos x="74" y="91"/>
                </a:cxn>
                <a:cxn ang="0">
                  <a:pos x="67" y="66"/>
                </a:cxn>
                <a:cxn ang="0">
                  <a:pos x="74" y="41"/>
                </a:cxn>
                <a:cxn ang="0">
                  <a:pos x="86" y="19"/>
                </a:cxn>
                <a:cxn ang="0">
                  <a:pos x="91" y="5"/>
                </a:cxn>
                <a:cxn ang="0">
                  <a:pos x="82" y="0"/>
                </a:cxn>
                <a:cxn ang="0">
                  <a:pos x="59" y="1"/>
                </a:cxn>
                <a:cxn ang="0">
                  <a:pos x="32" y="6"/>
                </a:cxn>
                <a:cxn ang="0">
                  <a:pos x="12" y="13"/>
                </a:cxn>
                <a:cxn ang="0">
                  <a:pos x="5" y="21"/>
                </a:cxn>
                <a:cxn ang="0">
                  <a:pos x="1" y="28"/>
                </a:cxn>
                <a:cxn ang="0">
                  <a:pos x="0" y="35"/>
                </a:cxn>
                <a:cxn ang="0">
                  <a:pos x="2" y="47"/>
                </a:cxn>
                <a:cxn ang="0">
                  <a:pos x="8" y="63"/>
                </a:cxn>
                <a:cxn ang="0">
                  <a:pos x="13" y="74"/>
                </a:cxn>
                <a:cxn ang="0">
                  <a:pos x="16" y="82"/>
                </a:cxn>
                <a:cxn ang="0">
                  <a:pos x="18" y="95"/>
                </a:cxn>
                <a:cxn ang="0">
                  <a:pos x="19" y="116"/>
                </a:cxn>
                <a:cxn ang="0">
                  <a:pos x="17" y="131"/>
                </a:cxn>
                <a:cxn ang="0">
                  <a:pos x="16" y="142"/>
                </a:cxn>
                <a:cxn ang="0">
                  <a:pos x="15" y="153"/>
                </a:cxn>
                <a:cxn ang="0">
                  <a:pos x="17" y="167"/>
                </a:cxn>
                <a:cxn ang="0">
                  <a:pos x="19" y="176"/>
                </a:cxn>
                <a:cxn ang="0">
                  <a:pos x="22" y="182"/>
                </a:cxn>
                <a:cxn ang="0">
                  <a:pos x="26" y="185"/>
                </a:cxn>
                <a:cxn ang="0">
                  <a:pos x="31" y="187"/>
                </a:cxn>
                <a:cxn ang="0">
                  <a:pos x="35" y="188"/>
                </a:cxn>
                <a:cxn ang="0">
                  <a:pos x="40" y="189"/>
                </a:cxn>
                <a:cxn ang="0">
                  <a:pos x="43" y="189"/>
                </a:cxn>
              </a:cxnLst>
              <a:rect l="0" t="0" r="r" b="b"/>
              <a:pathLst>
                <a:path w="108" h="190">
                  <a:moveTo>
                    <a:pt x="43" y="189"/>
                  </a:moveTo>
                  <a:lnTo>
                    <a:pt x="45" y="188"/>
                  </a:lnTo>
                  <a:lnTo>
                    <a:pt x="51" y="187"/>
                  </a:lnTo>
                  <a:lnTo>
                    <a:pt x="60" y="185"/>
                  </a:lnTo>
                  <a:lnTo>
                    <a:pt x="70" y="181"/>
                  </a:lnTo>
                  <a:lnTo>
                    <a:pt x="81" y="177"/>
                  </a:lnTo>
                  <a:lnTo>
                    <a:pt x="91" y="171"/>
                  </a:lnTo>
                  <a:lnTo>
                    <a:pt x="99" y="164"/>
                  </a:lnTo>
                  <a:lnTo>
                    <a:pt x="105" y="156"/>
                  </a:lnTo>
                  <a:lnTo>
                    <a:pt x="107" y="146"/>
                  </a:lnTo>
                  <a:lnTo>
                    <a:pt x="106" y="138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88" y="111"/>
                  </a:lnTo>
                  <a:lnTo>
                    <a:pt x="81" y="101"/>
                  </a:lnTo>
                  <a:lnTo>
                    <a:pt x="74" y="91"/>
                  </a:lnTo>
                  <a:lnTo>
                    <a:pt x="69" y="80"/>
                  </a:lnTo>
                  <a:lnTo>
                    <a:pt x="67" y="66"/>
                  </a:lnTo>
                  <a:lnTo>
                    <a:pt x="69" y="53"/>
                  </a:lnTo>
                  <a:lnTo>
                    <a:pt x="74" y="41"/>
                  </a:lnTo>
                  <a:lnTo>
                    <a:pt x="80" y="29"/>
                  </a:lnTo>
                  <a:lnTo>
                    <a:pt x="86" y="19"/>
                  </a:lnTo>
                  <a:lnTo>
                    <a:pt x="90" y="11"/>
                  </a:lnTo>
                  <a:lnTo>
                    <a:pt x="91" y="5"/>
                  </a:lnTo>
                  <a:lnTo>
                    <a:pt x="89" y="2"/>
                  </a:lnTo>
                  <a:lnTo>
                    <a:pt x="82" y="0"/>
                  </a:lnTo>
                  <a:lnTo>
                    <a:pt x="71" y="0"/>
                  </a:lnTo>
                  <a:lnTo>
                    <a:pt x="59" y="1"/>
                  </a:lnTo>
                  <a:lnTo>
                    <a:pt x="45" y="3"/>
                  </a:lnTo>
                  <a:lnTo>
                    <a:pt x="32" y="6"/>
                  </a:lnTo>
                  <a:lnTo>
                    <a:pt x="21" y="9"/>
                  </a:lnTo>
                  <a:lnTo>
                    <a:pt x="12" y="13"/>
                  </a:lnTo>
                  <a:lnTo>
                    <a:pt x="8" y="17"/>
                  </a:lnTo>
                  <a:lnTo>
                    <a:pt x="5" y="21"/>
                  </a:lnTo>
                  <a:lnTo>
                    <a:pt x="3" y="24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2" y="47"/>
                  </a:lnTo>
                  <a:lnTo>
                    <a:pt x="5" y="55"/>
                  </a:lnTo>
                  <a:lnTo>
                    <a:pt x="8" y="63"/>
                  </a:lnTo>
                  <a:lnTo>
                    <a:pt x="11" y="69"/>
                  </a:lnTo>
                  <a:lnTo>
                    <a:pt x="13" y="74"/>
                  </a:lnTo>
                  <a:lnTo>
                    <a:pt x="15" y="78"/>
                  </a:lnTo>
                  <a:lnTo>
                    <a:pt x="16" y="82"/>
                  </a:lnTo>
                  <a:lnTo>
                    <a:pt x="17" y="88"/>
                  </a:lnTo>
                  <a:lnTo>
                    <a:pt x="18" y="95"/>
                  </a:lnTo>
                  <a:lnTo>
                    <a:pt x="18" y="105"/>
                  </a:lnTo>
                  <a:lnTo>
                    <a:pt x="19" y="116"/>
                  </a:lnTo>
                  <a:lnTo>
                    <a:pt x="18" y="124"/>
                  </a:lnTo>
                  <a:lnTo>
                    <a:pt x="17" y="131"/>
                  </a:lnTo>
                  <a:lnTo>
                    <a:pt x="17" y="137"/>
                  </a:lnTo>
                  <a:lnTo>
                    <a:pt x="16" y="142"/>
                  </a:lnTo>
                  <a:lnTo>
                    <a:pt x="15" y="147"/>
                  </a:lnTo>
                  <a:lnTo>
                    <a:pt x="15" y="153"/>
                  </a:lnTo>
                  <a:lnTo>
                    <a:pt x="16" y="160"/>
                  </a:lnTo>
                  <a:lnTo>
                    <a:pt x="17" y="167"/>
                  </a:lnTo>
                  <a:lnTo>
                    <a:pt x="18" y="172"/>
                  </a:lnTo>
                  <a:lnTo>
                    <a:pt x="19" y="176"/>
                  </a:lnTo>
                  <a:lnTo>
                    <a:pt x="21" y="179"/>
                  </a:lnTo>
                  <a:lnTo>
                    <a:pt x="22" y="182"/>
                  </a:lnTo>
                  <a:lnTo>
                    <a:pt x="24" y="184"/>
                  </a:lnTo>
                  <a:lnTo>
                    <a:pt x="26" y="185"/>
                  </a:lnTo>
                  <a:lnTo>
                    <a:pt x="28" y="186"/>
                  </a:lnTo>
                  <a:lnTo>
                    <a:pt x="31" y="187"/>
                  </a:lnTo>
                  <a:lnTo>
                    <a:pt x="33" y="188"/>
                  </a:lnTo>
                  <a:lnTo>
                    <a:pt x="35" y="188"/>
                  </a:lnTo>
                  <a:lnTo>
                    <a:pt x="38" y="189"/>
                  </a:lnTo>
                  <a:lnTo>
                    <a:pt x="40" y="189"/>
                  </a:lnTo>
                  <a:lnTo>
                    <a:pt x="41" y="189"/>
                  </a:lnTo>
                  <a:lnTo>
                    <a:pt x="43" y="189"/>
                  </a:lnTo>
                  <a:lnTo>
                    <a:pt x="43" y="189"/>
                  </a:lnTo>
                </a:path>
              </a:pathLst>
            </a:custGeom>
            <a:solidFill>
              <a:srgbClr val="006A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55" name="Freeform 187"/>
            <p:cNvSpPr>
              <a:spLocks/>
            </p:cNvSpPr>
            <p:nvPr/>
          </p:nvSpPr>
          <p:spPr bwMode="auto">
            <a:xfrm>
              <a:off x="902" y="1573"/>
              <a:ext cx="169" cy="84"/>
            </a:xfrm>
            <a:custGeom>
              <a:avLst/>
              <a:gdLst/>
              <a:ahLst/>
              <a:cxnLst>
                <a:cxn ang="0">
                  <a:pos x="20" y="83"/>
                </a:cxn>
                <a:cxn ang="0">
                  <a:pos x="144" y="83"/>
                </a:cxn>
                <a:cxn ang="0">
                  <a:pos x="145" y="83"/>
                </a:cxn>
                <a:cxn ang="0">
                  <a:pos x="148" y="80"/>
                </a:cxn>
                <a:cxn ang="0">
                  <a:pos x="152" y="76"/>
                </a:cxn>
                <a:cxn ang="0">
                  <a:pos x="157" y="71"/>
                </a:cxn>
                <a:cxn ang="0">
                  <a:pos x="162" y="66"/>
                </a:cxn>
                <a:cxn ang="0">
                  <a:pos x="166" y="60"/>
                </a:cxn>
                <a:cxn ang="0">
                  <a:pos x="168" y="55"/>
                </a:cxn>
                <a:cxn ang="0">
                  <a:pos x="168" y="51"/>
                </a:cxn>
                <a:cxn ang="0">
                  <a:pos x="167" y="46"/>
                </a:cxn>
                <a:cxn ang="0">
                  <a:pos x="167" y="42"/>
                </a:cxn>
                <a:cxn ang="0">
                  <a:pos x="166" y="38"/>
                </a:cxn>
                <a:cxn ang="0">
                  <a:pos x="165" y="35"/>
                </a:cxn>
                <a:cxn ang="0">
                  <a:pos x="163" y="33"/>
                </a:cxn>
                <a:cxn ang="0">
                  <a:pos x="160" y="31"/>
                </a:cxn>
                <a:cxn ang="0">
                  <a:pos x="155" y="30"/>
                </a:cxn>
                <a:cxn ang="0">
                  <a:pos x="148" y="30"/>
                </a:cxn>
                <a:cxn ang="0">
                  <a:pos x="140" y="28"/>
                </a:cxn>
                <a:cxn ang="0">
                  <a:pos x="132" y="24"/>
                </a:cxn>
                <a:cxn ang="0">
                  <a:pos x="125" y="19"/>
                </a:cxn>
                <a:cxn ang="0">
                  <a:pos x="117" y="13"/>
                </a:cxn>
                <a:cxn ang="0">
                  <a:pos x="110" y="7"/>
                </a:cxn>
                <a:cxn ang="0">
                  <a:pos x="101" y="2"/>
                </a:cxn>
                <a:cxn ang="0">
                  <a:pos x="92" y="0"/>
                </a:cxn>
                <a:cxn ang="0">
                  <a:pos x="82" y="0"/>
                </a:cxn>
                <a:cxn ang="0">
                  <a:pos x="71" y="3"/>
                </a:cxn>
                <a:cxn ang="0">
                  <a:pos x="59" y="8"/>
                </a:cxn>
                <a:cxn ang="0">
                  <a:pos x="46" y="14"/>
                </a:cxn>
                <a:cxn ang="0">
                  <a:pos x="34" y="21"/>
                </a:cxn>
                <a:cxn ang="0">
                  <a:pos x="23" y="29"/>
                </a:cxn>
                <a:cxn ang="0">
                  <a:pos x="14" y="36"/>
                </a:cxn>
                <a:cxn ang="0">
                  <a:pos x="8" y="42"/>
                </a:cxn>
                <a:cxn ang="0">
                  <a:pos x="5" y="47"/>
                </a:cxn>
                <a:cxn ang="0">
                  <a:pos x="3" y="51"/>
                </a:cxn>
                <a:cxn ang="0">
                  <a:pos x="2" y="54"/>
                </a:cxn>
                <a:cxn ang="0">
                  <a:pos x="1" y="57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1" y="68"/>
                </a:cxn>
                <a:cxn ang="0">
                  <a:pos x="3" y="70"/>
                </a:cxn>
                <a:cxn ang="0">
                  <a:pos x="5" y="72"/>
                </a:cxn>
                <a:cxn ang="0">
                  <a:pos x="8" y="74"/>
                </a:cxn>
                <a:cxn ang="0">
                  <a:pos x="11" y="77"/>
                </a:cxn>
                <a:cxn ang="0">
                  <a:pos x="14" y="79"/>
                </a:cxn>
                <a:cxn ang="0">
                  <a:pos x="16" y="81"/>
                </a:cxn>
                <a:cxn ang="0">
                  <a:pos x="18" y="82"/>
                </a:cxn>
                <a:cxn ang="0">
                  <a:pos x="20" y="83"/>
                </a:cxn>
                <a:cxn ang="0">
                  <a:pos x="20" y="83"/>
                </a:cxn>
              </a:cxnLst>
              <a:rect l="0" t="0" r="r" b="b"/>
              <a:pathLst>
                <a:path w="169" h="84">
                  <a:moveTo>
                    <a:pt x="20" y="83"/>
                  </a:moveTo>
                  <a:lnTo>
                    <a:pt x="144" y="83"/>
                  </a:lnTo>
                  <a:lnTo>
                    <a:pt x="145" y="83"/>
                  </a:lnTo>
                  <a:lnTo>
                    <a:pt x="148" y="80"/>
                  </a:lnTo>
                  <a:lnTo>
                    <a:pt x="152" y="76"/>
                  </a:lnTo>
                  <a:lnTo>
                    <a:pt x="157" y="71"/>
                  </a:lnTo>
                  <a:lnTo>
                    <a:pt x="162" y="66"/>
                  </a:lnTo>
                  <a:lnTo>
                    <a:pt x="166" y="60"/>
                  </a:lnTo>
                  <a:lnTo>
                    <a:pt x="168" y="55"/>
                  </a:lnTo>
                  <a:lnTo>
                    <a:pt x="168" y="51"/>
                  </a:lnTo>
                  <a:lnTo>
                    <a:pt x="167" y="46"/>
                  </a:lnTo>
                  <a:lnTo>
                    <a:pt x="167" y="42"/>
                  </a:lnTo>
                  <a:lnTo>
                    <a:pt x="166" y="38"/>
                  </a:lnTo>
                  <a:lnTo>
                    <a:pt x="165" y="35"/>
                  </a:lnTo>
                  <a:lnTo>
                    <a:pt x="163" y="33"/>
                  </a:lnTo>
                  <a:lnTo>
                    <a:pt x="160" y="31"/>
                  </a:lnTo>
                  <a:lnTo>
                    <a:pt x="155" y="30"/>
                  </a:lnTo>
                  <a:lnTo>
                    <a:pt x="148" y="30"/>
                  </a:lnTo>
                  <a:lnTo>
                    <a:pt x="140" y="28"/>
                  </a:lnTo>
                  <a:lnTo>
                    <a:pt x="132" y="24"/>
                  </a:lnTo>
                  <a:lnTo>
                    <a:pt x="125" y="19"/>
                  </a:lnTo>
                  <a:lnTo>
                    <a:pt x="117" y="13"/>
                  </a:lnTo>
                  <a:lnTo>
                    <a:pt x="110" y="7"/>
                  </a:lnTo>
                  <a:lnTo>
                    <a:pt x="101" y="2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1" y="3"/>
                  </a:lnTo>
                  <a:lnTo>
                    <a:pt x="59" y="8"/>
                  </a:lnTo>
                  <a:lnTo>
                    <a:pt x="46" y="14"/>
                  </a:lnTo>
                  <a:lnTo>
                    <a:pt x="34" y="21"/>
                  </a:lnTo>
                  <a:lnTo>
                    <a:pt x="23" y="29"/>
                  </a:lnTo>
                  <a:lnTo>
                    <a:pt x="14" y="36"/>
                  </a:lnTo>
                  <a:lnTo>
                    <a:pt x="8" y="42"/>
                  </a:lnTo>
                  <a:lnTo>
                    <a:pt x="5" y="47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1" y="57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1" y="68"/>
                  </a:lnTo>
                  <a:lnTo>
                    <a:pt x="3" y="70"/>
                  </a:lnTo>
                  <a:lnTo>
                    <a:pt x="5" y="72"/>
                  </a:lnTo>
                  <a:lnTo>
                    <a:pt x="8" y="74"/>
                  </a:lnTo>
                  <a:lnTo>
                    <a:pt x="11" y="77"/>
                  </a:lnTo>
                  <a:lnTo>
                    <a:pt x="14" y="79"/>
                  </a:lnTo>
                  <a:lnTo>
                    <a:pt x="16" y="81"/>
                  </a:lnTo>
                  <a:lnTo>
                    <a:pt x="18" y="82"/>
                  </a:lnTo>
                  <a:lnTo>
                    <a:pt x="20" y="83"/>
                  </a:lnTo>
                  <a:lnTo>
                    <a:pt x="20" y="83"/>
                  </a:lnTo>
                </a:path>
              </a:pathLst>
            </a:custGeom>
            <a:solidFill>
              <a:srgbClr val="006A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56" name="Freeform 188"/>
            <p:cNvSpPr>
              <a:spLocks/>
            </p:cNvSpPr>
            <p:nvPr/>
          </p:nvSpPr>
          <p:spPr bwMode="auto">
            <a:xfrm>
              <a:off x="908" y="1229"/>
              <a:ext cx="308" cy="541"/>
            </a:xfrm>
            <a:custGeom>
              <a:avLst/>
              <a:gdLst/>
              <a:ahLst/>
              <a:cxnLst>
                <a:cxn ang="0">
                  <a:pos x="135" y="186"/>
                </a:cxn>
                <a:cxn ang="0">
                  <a:pos x="137" y="132"/>
                </a:cxn>
                <a:cxn ang="0">
                  <a:pos x="118" y="117"/>
                </a:cxn>
                <a:cxn ang="0">
                  <a:pos x="99" y="110"/>
                </a:cxn>
                <a:cxn ang="0">
                  <a:pos x="101" y="105"/>
                </a:cxn>
                <a:cxn ang="0">
                  <a:pos x="104" y="102"/>
                </a:cxn>
                <a:cxn ang="0">
                  <a:pos x="112" y="100"/>
                </a:cxn>
                <a:cxn ang="0">
                  <a:pos x="119" y="89"/>
                </a:cxn>
                <a:cxn ang="0">
                  <a:pos x="121" y="74"/>
                </a:cxn>
                <a:cxn ang="0">
                  <a:pos x="123" y="72"/>
                </a:cxn>
                <a:cxn ang="0">
                  <a:pos x="127" y="70"/>
                </a:cxn>
                <a:cxn ang="0">
                  <a:pos x="127" y="63"/>
                </a:cxn>
                <a:cxn ang="0">
                  <a:pos x="122" y="49"/>
                </a:cxn>
                <a:cxn ang="0">
                  <a:pos x="119" y="37"/>
                </a:cxn>
                <a:cxn ang="0">
                  <a:pos x="111" y="16"/>
                </a:cxn>
                <a:cxn ang="0">
                  <a:pos x="95" y="5"/>
                </a:cxn>
                <a:cxn ang="0">
                  <a:pos x="76" y="0"/>
                </a:cxn>
                <a:cxn ang="0">
                  <a:pos x="54" y="9"/>
                </a:cxn>
                <a:cxn ang="0">
                  <a:pos x="40" y="21"/>
                </a:cxn>
                <a:cxn ang="0">
                  <a:pos x="37" y="42"/>
                </a:cxn>
                <a:cxn ang="0">
                  <a:pos x="38" y="62"/>
                </a:cxn>
                <a:cxn ang="0">
                  <a:pos x="45" y="76"/>
                </a:cxn>
                <a:cxn ang="0">
                  <a:pos x="49" y="97"/>
                </a:cxn>
                <a:cxn ang="0">
                  <a:pos x="44" y="113"/>
                </a:cxn>
                <a:cxn ang="0">
                  <a:pos x="14" y="135"/>
                </a:cxn>
                <a:cxn ang="0">
                  <a:pos x="4" y="151"/>
                </a:cxn>
                <a:cxn ang="0">
                  <a:pos x="0" y="172"/>
                </a:cxn>
                <a:cxn ang="0">
                  <a:pos x="12" y="217"/>
                </a:cxn>
                <a:cxn ang="0">
                  <a:pos x="17" y="270"/>
                </a:cxn>
                <a:cxn ang="0">
                  <a:pos x="16" y="299"/>
                </a:cxn>
                <a:cxn ang="0">
                  <a:pos x="21" y="337"/>
                </a:cxn>
                <a:cxn ang="0">
                  <a:pos x="42" y="371"/>
                </a:cxn>
                <a:cxn ang="0">
                  <a:pos x="74" y="383"/>
                </a:cxn>
                <a:cxn ang="0">
                  <a:pos x="100" y="381"/>
                </a:cxn>
                <a:cxn ang="0">
                  <a:pos x="142" y="368"/>
                </a:cxn>
                <a:cxn ang="0">
                  <a:pos x="174" y="367"/>
                </a:cxn>
                <a:cxn ang="0">
                  <a:pos x="209" y="374"/>
                </a:cxn>
                <a:cxn ang="0">
                  <a:pos x="216" y="382"/>
                </a:cxn>
                <a:cxn ang="0">
                  <a:pos x="213" y="414"/>
                </a:cxn>
                <a:cxn ang="0">
                  <a:pos x="214" y="447"/>
                </a:cxn>
                <a:cxn ang="0">
                  <a:pos x="220" y="488"/>
                </a:cxn>
                <a:cxn ang="0">
                  <a:pos x="216" y="511"/>
                </a:cxn>
                <a:cxn ang="0">
                  <a:pos x="215" y="523"/>
                </a:cxn>
                <a:cxn ang="0">
                  <a:pos x="225" y="539"/>
                </a:cxn>
                <a:cxn ang="0">
                  <a:pos x="249" y="536"/>
                </a:cxn>
                <a:cxn ang="0">
                  <a:pos x="267" y="537"/>
                </a:cxn>
                <a:cxn ang="0">
                  <a:pos x="289" y="538"/>
                </a:cxn>
                <a:cxn ang="0">
                  <a:pos x="301" y="534"/>
                </a:cxn>
                <a:cxn ang="0">
                  <a:pos x="306" y="525"/>
                </a:cxn>
                <a:cxn ang="0">
                  <a:pos x="287" y="518"/>
                </a:cxn>
                <a:cxn ang="0">
                  <a:pos x="258" y="508"/>
                </a:cxn>
                <a:cxn ang="0">
                  <a:pos x="253" y="491"/>
                </a:cxn>
                <a:cxn ang="0">
                  <a:pos x="255" y="466"/>
                </a:cxn>
                <a:cxn ang="0">
                  <a:pos x="261" y="433"/>
                </a:cxn>
                <a:cxn ang="0">
                  <a:pos x="266" y="397"/>
                </a:cxn>
                <a:cxn ang="0">
                  <a:pos x="267" y="385"/>
                </a:cxn>
                <a:cxn ang="0">
                  <a:pos x="274" y="371"/>
                </a:cxn>
                <a:cxn ang="0">
                  <a:pos x="272" y="355"/>
                </a:cxn>
                <a:cxn ang="0">
                  <a:pos x="259" y="337"/>
                </a:cxn>
                <a:cxn ang="0">
                  <a:pos x="223" y="323"/>
                </a:cxn>
                <a:cxn ang="0">
                  <a:pos x="200" y="311"/>
                </a:cxn>
                <a:cxn ang="0">
                  <a:pos x="176" y="306"/>
                </a:cxn>
                <a:cxn ang="0">
                  <a:pos x="155" y="297"/>
                </a:cxn>
              </a:cxnLst>
              <a:rect l="0" t="0" r="r" b="b"/>
              <a:pathLst>
                <a:path w="308" h="541">
                  <a:moveTo>
                    <a:pt x="132" y="210"/>
                  </a:moveTo>
                  <a:lnTo>
                    <a:pt x="133" y="207"/>
                  </a:lnTo>
                  <a:lnTo>
                    <a:pt x="134" y="198"/>
                  </a:lnTo>
                  <a:lnTo>
                    <a:pt x="135" y="186"/>
                  </a:lnTo>
                  <a:lnTo>
                    <a:pt x="137" y="171"/>
                  </a:lnTo>
                  <a:lnTo>
                    <a:pt x="137" y="157"/>
                  </a:lnTo>
                  <a:lnTo>
                    <a:pt x="138" y="143"/>
                  </a:lnTo>
                  <a:lnTo>
                    <a:pt x="137" y="132"/>
                  </a:lnTo>
                  <a:lnTo>
                    <a:pt x="134" y="125"/>
                  </a:lnTo>
                  <a:lnTo>
                    <a:pt x="130" y="122"/>
                  </a:lnTo>
                  <a:lnTo>
                    <a:pt x="124" y="119"/>
                  </a:lnTo>
                  <a:lnTo>
                    <a:pt x="118" y="117"/>
                  </a:lnTo>
                  <a:lnTo>
                    <a:pt x="112" y="115"/>
                  </a:lnTo>
                  <a:lnTo>
                    <a:pt x="107" y="113"/>
                  </a:lnTo>
                  <a:lnTo>
                    <a:pt x="102" y="112"/>
                  </a:lnTo>
                  <a:lnTo>
                    <a:pt x="99" y="110"/>
                  </a:lnTo>
                  <a:lnTo>
                    <a:pt x="99" y="109"/>
                  </a:lnTo>
                  <a:lnTo>
                    <a:pt x="100" y="107"/>
                  </a:lnTo>
                  <a:lnTo>
                    <a:pt x="101" y="106"/>
                  </a:lnTo>
                  <a:lnTo>
                    <a:pt x="101" y="105"/>
                  </a:lnTo>
                  <a:lnTo>
                    <a:pt x="102" y="103"/>
                  </a:lnTo>
                  <a:lnTo>
                    <a:pt x="102" y="102"/>
                  </a:lnTo>
                  <a:lnTo>
                    <a:pt x="103" y="102"/>
                  </a:lnTo>
                  <a:lnTo>
                    <a:pt x="104" y="102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2" y="100"/>
                  </a:lnTo>
                  <a:lnTo>
                    <a:pt x="114" y="99"/>
                  </a:lnTo>
                  <a:lnTo>
                    <a:pt x="115" y="97"/>
                  </a:lnTo>
                  <a:lnTo>
                    <a:pt x="117" y="93"/>
                  </a:lnTo>
                  <a:lnTo>
                    <a:pt x="119" y="89"/>
                  </a:lnTo>
                  <a:lnTo>
                    <a:pt x="120" y="85"/>
                  </a:lnTo>
                  <a:lnTo>
                    <a:pt x="120" y="81"/>
                  </a:lnTo>
                  <a:lnTo>
                    <a:pt x="121" y="77"/>
                  </a:lnTo>
                  <a:lnTo>
                    <a:pt x="121" y="74"/>
                  </a:lnTo>
                  <a:lnTo>
                    <a:pt x="122" y="72"/>
                  </a:lnTo>
                  <a:lnTo>
                    <a:pt x="122" y="71"/>
                  </a:lnTo>
                  <a:lnTo>
                    <a:pt x="122" y="72"/>
                  </a:lnTo>
                  <a:lnTo>
                    <a:pt x="123" y="72"/>
                  </a:lnTo>
                  <a:lnTo>
                    <a:pt x="124" y="72"/>
                  </a:lnTo>
                  <a:lnTo>
                    <a:pt x="125" y="71"/>
                  </a:lnTo>
                  <a:lnTo>
                    <a:pt x="126" y="71"/>
                  </a:lnTo>
                  <a:lnTo>
                    <a:pt x="127" y="70"/>
                  </a:lnTo>
                  <a:lnTo>
                    <a:pt x="128" y="69"/>
                  </a:lnTo>
                  <a:lnTo>
                    <a:pt x="128" y="68"/>
                  </a:lnTo>
                  <a:lnTo>
                    <a:pt x="128" y="66"/>
                  </a:lnTo>
                  <a:lnTo>
                    <a:pt x="127" y="63"/>
                  </a:lnTo>
                  <a:lnTo>
                    <a:pt x="126" y="60"/>
                  </a:lnTo>
                  <a:lnTo>
                    <a:pt x="125" y="56"/>
                  </a:lnTo>
                  <a:lnTo>
                    <a:pt x="123" y="52"/>
                  </a:lnTo>
                  <a:lnTo>
                    <a:pt x="122" y="49"/>
                  </a:lnTo>
                  <a:lnTo>
                    <a:pt x="121" y="46"/>
                  </a:lnTo>
                  <a:lnTo>
                    <a:pt x="120" y="43"/>
                  </a:lnTo>
                  <a:lnTo>
                    <a:pt x="119" y="41"/>
                  </a:lnTo>
                  <a:lnTo>
                    <a:pt x="119" y="37"/>
                  </a:lnTo>
                  <a:lnTo>
                    <a:pt x="117" y="32"/>
                  </a:lnTo>
                  <a:lnTo>
                    <a:pt x="115" y="26"/>
                  </a:lnTo>
                  <a:lnTo>
                    <a:pt x="113" y="21"/>
                  </a:lnTo>
                  <a:lnTo>
                    <a:pt x="111" y="16"/>
                  </a:lnTo>
                  <a:lnTo>
                    <a:pt x="107" y="12"/>
                  </a:lnTo>
                  <a:lnTo>
                    <a:pt x="104" y="10"/>
                  </a:lnTo>
                  <a:lnTo>
                    <a:pt x="99" y="7"/>
                  </a:lnTo>
                  <a:lnTo>
                    <a:pt x="95" y="5"/>
                  </a:lnTo>
                  <a:lnTo>
                    <a:pt x="91" y="3"/>
                  </a:lnTo>
                  <a:lnTo>
                    <a:pt x="86" y="1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0" y="1"/>
                  </a:lnTo>
                  <a:lnTo>
                    <a:pt x="65" y="3"/>
                  </a:lnTo>
                  <a:lnTo>
                    <a:pt x="59" y="6"/>
                  </a:lnTo>
                  <a:lnTo>
                    <a:pt x="54" y="9"/>
                  </a:lnTo>
                  <a:lnTo>
                    <a:pt x="49" y="12"/>
                  </a:lnTo>
                  <a:lnTo>
                    <a:pt x="46" y="15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8" y="31"/>
                  </a:lnTo>
                  <a:lnTo>
                    <a:pt x="38" y="36"/>
                  </a:lnTo>
                  <a:lnTo>
                    <a:pt x="37" y="42"/>
                  </a:lnTo>
                  <a:lnTo>
                    <a:pt x="37" y="48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8" y="62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2"/>
                  </a:lnTo>
                  <a:lnTo>
                    <a:pt x="45" y="76"/>
                  </a:lnTo>
                  <a:lnTo>
                    <a:pt x="46" y="81"/>
                  </a:lnTo>
                  <a:lnTo>
                    <a:pt x="47" y="87"/>
                  </a:lnTo>
                  <a:lnTo>
                    <a:pt x="48" y="92"/>
                  </a:lnTo>
                  <a:lnTo>
                    <a:pt x="49" y="97"/>
                  </a:lnTo>
                  <a:lnTo>
                    <a:pt x="50" y="102"/>
                  </a:lnTo>
                  <a:lnTo>
                    <a:pt x="50" y="105"/>
                  </a:lnTo>
                  <a:lnTo>
                    <a:pt x="49" y="108"/>
                  </a:lnTo>
                  <a:lnTo>
                    <a:pt x="44" y="113"/>
                  </a:lnTo>
                  <a:lnTo>
                    <a:pt x="37" y="118"/>
                  </a:lnTo>
                  <a:lnTo>
                    <a:pt x="29" y="124"/>
                  </a:lnTo>
                  <a:lnTo>
                    <a:pt x="21" y="129"/>
                  </a:lnTo>
                  <a:lnTo>
                    <a:pt x="14" y="135"/>
                  </a:lnTo>
                  <a:lnTo>
                    <a:pt x="9" y="140"/>
                  </a:lnTo>
                  <a:lnTo>
                    <a:pt x="7" y="144"/>
                  </a:lnTo>
                  <a:lnTo>
                    <a:pt x="6" y="147"/>
                  </a:lnTo>
                  <a:lnTo>
                    <a:pt x="4" y="151"/>
                  </a:lnTo>
                  <a:lnTo>
                    <a:pt x="2" y="155"/>
                  </a:lnTo>
                  <a:lnTo>
                    <a:pt x="1" y="159"/>
                  </a:lnTo>
                  <a:lnTo>
                    <a:pt x="0" y="165"/>
                  </a:lnTo>
                  <a:lnTo>
                    <a:pt x="0" y="172"/>
                  </a:lnTo>
                  <a:lnTo>
                    <a:pt x="1" y="181"/>
                  </a:lnTo>
                  <a:lnTo>
                    <a:pt x="5" y="191"/>
                  </a:lnTo>
                  <a:lnTo>
                    <a:pt x="9" y="203"/>
                  </a:lnTo>
                  <a:lnTo>
                    <a:pt x="12" y="217"/>
                  </a:lnTo>
                  <a:lnTo>
                    <a:pt x="15" y="231"/>
                  </a:lnTo>
                  <a:lnTo>
                    <a:pt x="16" y="245"/>
                  </a:lnTo>
                  <a:lnTo>
                    <a:pt x="17" y="258"/>
                  </a:lnTo>
                  <a:lnTo>
                    <a:pt x="17" y="270"/>
                  </a:lnTo>
                  <a:lnTo>
                    <a:pt x="17" y="280"/>
                  </a:lnTo>
                  <a:lnTo>
                    <a:pt x="17" y="286"/>
                  </a:lnTo>
                  <a:lnTo>
                    <a:pt x="16" y="292"/>
                  </a:lnTo>
                  <a:lnTo>
                    <a:pt x="16" y="299"/>
                  </a:lnTo>
                  <a:lnTo>
                    <a:pt x="16" y="308"/>
                  </a:lnTo>
                  <a:lnTo>
                    <a:pt x="17" y="317"/>
                  </a:lnTo>
                  <a:lnTo>
                    <a:pt x="19" y="326"/>
                  </a:lnTo>
                  <a:lnTo>
                    <a:pt x="21" y="337"/>
                  </a:lnTo>
                  <a:lnTo>
                    <a:pt x="25" y="347"/>
                  </a:lnTo>
                  <a:lnTo>
                    <a:pt x="29" y="357"/>
                  </a:lnTo>
                  <a:lnTo>
                    <a:pt x="35" y="365"/>
                  </a:lnTo>
                  <a:lnTo>
                    <a:pt x="42" y="371"/>
                  </a:lnTo>
                  <a:lnTo>
                    <a:pt x="50" y="376"/>
                  </a:lnTo>
                  <a:lnTo>
                    <a:pt x="58" y="379"/>
                  </a:lnTo>
                  <a:lnTo>
                    <a:pt x="66" y="382"/>
                  </a:lnTo>
                  <a:lnTo>
                    <a:pt x="74" y="383"/>
                  </a:lnTo>
                  <a:lnTo>
                    <a:pt x="79" y="384"/>
                  </a:lnTo>
                  <a:lnTo>
                    <a:pt x="83" y="385"/>
                  </a:lnTo>
                  <a:lnTo>
                    <a:pt x="91" y="384"/>
                  </a:lnTo>
                  <a:lnTo>
                    <a:pt x="100" y="381"/>
                  </a:lnTo>
                  <a:lnTo>
                    <a:pt x="110" y="378"/>
                  </a:lnTo>
                  <a:lnTo>
                    <a:pt x="121" y="375"/>
                  </a:lnTo>
                  <a:lnTo>
                    <a:pt x="132" y="371"/>
                  </a:lnTo>
                  <a:lnTo>
                    <a:pt x="142" y="368"/>
                  </a:lnTo>
                  <a:lnTo>
                    <a:pt x="151" y="366"/>
                  </a:lnTo>
                  <a:lnTo>
                    <a:pt x="158" y="365"/>
                  </a:lnTo>
                  <a:lnTo>
                    <a:pt x="165" y="366"/>
                  </a:lnTo>
                  <a:lnTo>
                    <a:pt x="174" y="367"/>
                  </a:lnTo>
                  <a:lnTo>
                    <a:pt x="183" y="369"/>
                  </a:lnTo>
                  <a:lnTo>
                    <a:pt x="193" y="371"/>
                  </a:lnTo>
                  <a:lnTo>
                    <a:pt x="202" y="373"/>
                  </a:lnTo>
                  <a:lnTo>
                    <a:pt x="209" y="374"/>
                  </a:lnTo>
                  <a:lnTo>
                    <a:pt x="214" y="376"/>
                  </a:lnTo>
                  <a:lnTo>
                    <a:pt x="216" y="376"/>
                  </a:lnTo>
                  <a:lnTo>
                    <a:pt x="216" y="378"/>
                  </a:lnTo>
                  <a:lnTo>
                    <a:pt x="216" y="382"/>
                  </a:lnTo>
                  <a:lnTo>
                    <a:pt x="215" y="389"/>
                  </a:lnTo>
                  <a:lnTo>
                    <a:pt x="214" y="396"/>
                  </a:lnTo>
                  <a:lnTo>
                    <a:pt x="213" y="405"/>
                  </a:lnTo>
                  <a:lnTo>
                    <a:pt x="213" y="414"/>
                  </a:lnTo>
                  <a:lnTo>
                    <a:pt x="212" y="422"/>
                  </a:lnTo>
                  <a:lnTo>
                    <a:pt x="212" y="430"/>
                  </a:lnTo>
                  <a:lnTo>
                    <a:pt x="212" y="437"/>
                  </a:lnTo>
                  <a:lnTo>
                    <a:pt x="214" y="447"/>
                  </a:lnTo>
                  <a:lnTo>
                    <a:pt x="215" y="457"/>
                  </a:lnTo>
                  <a:lnTo>
                    <a:pt x="217" y="468"/>
                  </a:lnTo>
                  <a:lnTo>
                    <a:pt x="219" y="478"/>
                  </a:lnTo>
                  <a:lnTo>
                    <a:pt x="220" y="488"/>
                  </a:lnTo>
                  <a:lnTo>
                    <a:pt x="220" y="496"/>
                  </a:lnTo>
                  <a:lnTo>
                    <a:pt x="219" y="502"/>
                  </a:lnTo>
                  <a:lnTo>
                    <a:pt x="218" y="507"/>
                  </a:lnTo>
                  <a:lnTo>
                    <a:pt x="216" y="511"/>
                  </a:lnTo>
                  <a:lnTo>
                    <a:pt x="216" y="515"/>
                  </a:lnTo>
                  <a:lnTo>
                    <a:pt x="215" y="519"/>
                  </a:lnTo>
                  <a:lnTo>
                    <a:pt x="215" y="521"/>
                  </a:lnTo>
                  <a:lnTo>
                    <a:pt x="215" y="523"/>
                  </a:lnTo>
                  <a:lnTo>
                    <a:pt x="215" y="525"/>
                  </a:lnTo>
                  <a:lnTo>
                    <a:pt x="221" y="540"/>
                  </a:lnTo>
                  <a:lnTo>
                    <a:pt x="222" y="540"/>
                  </a:lnTo>
                  <a:lnTo>
                    <a:pt x="225" y="539"/>
                  </a:lnTo>
                  <a:lnTo>
                    <a:pt x="230" y="538"/>
                  </a:lnTo>
                  <a:lnTo>
                    <a:pt x="236" y="537"/>
                  </a:lnTo>
                  <a:lnTo>
                    <a:pt x="242" y="537"/>
                  </a:lnTo>
                  <a:lnTo>
                    <a:pt x="249" y="536"/>
                  </a:lnTo>
                  <a:lnTo>
                    <a:pt x="254" y="536"/>
                  </a:lnTo>
                  <a:lnTo>
                    <a:pt x="258" y="536"/>
                  </a:lnTo>
                  <a:lnTo>
                    <a:pt x="262" y="537"/>
                  </a:lnTo>
                  <a:lnTo>
                    <a:pt x="267" y="537"/>
                  </a:lnTo>
                  <a:lnTo>
                    <a:pt x="273" y="538"/>
                  </a:lnTo>
                  <a:lnTo>
                    <a:pt x="279" y="538"/>
                  </a:lnTo>
                  <a:lnTo>
                    <a:pt x="284" y="538"/>
                  </a:lnTo>
                  <a:lnTo>
                    <a:pt x="289" y="538"/>
                  </a:lnTo>
                  <a:lnTo>
                    <a:pt x="293" y="538"/>
                  </a:lnTo>
                  <a:lnTo>
                    <a:pt x="296" y="537"/>
                  </a:lnTo>
                  <a:lnTo>
                    <a:pt x="299" y="536"/>
                  </a:lnTo>
                  <a:lnTo>
                    <a:pt x="301" y="534"/>
                  </a:lnTo>
                  <a:lnTo>
                    <a:pt x="304" y="532"/>
                  </a:lnTo>
                  <a:lnTo>
                    <a:pt x="306" y="530"/>
                  </a:lnTo>
                  <a:lnTo>
                    <a:pt x="307" y="527"/>
                  </a:lnTo>
                  <a:lnTo>
                    <a:pt x="306" y="525"/>
                  </a:lnTo>
                  <a:lnTo>
                    <a:pt x="305" y="523"/>
                  </a:lnTo>
                  <a:lnTo>
                    <a:pt x="301" y="522"/>
                  </a:lnTo>
                  <a:lnTo>
                    <a:pt x="295" y="520"/>
                  </a:lnTo>
                  <a:lnTo>
                    <a:pt x="287" y="518"/>
                  </a:lnTo>
                  <a:lnTo>
                    <a:pt x="279" y="516"/>
                  </a:lnTo>
                  <a:lnTo>
                    <a:pt x="272" y="514"/>
                  </a:lnTo>
                  <a:lnTo>
                    <a:pt x="264" y="511"/>
                  </a:lnTo>
                  <a:lnTo>
                    <a:pt x="258" y="508"/>
                  </a:lnTo>
                  <a:lnTo>
                    <a:pt x="254" y="504"/>
                  </a:lnTo>
                  <a:lnTo>
                    <a:pt x="253" y="501"/>
                  </a:lnTo>
                  <a:lnTo>
                    <a:pt x="253" y="496"/>
                  </a:lnTo>
                  <a:lnTo>
                    <a:pt x="253" y="491"/>
                  </a:lnTo>
                  <a:lnTo>
                    <a:pt x="253" y="486"/>
                  </a:lnTo>
                  <a:lnTo>
                    <a:pt x="254" y="479"/>
                  </a:lnTo>
                  <a:lnTo>
                    <a:pt x="254" y="473"/>
                  </a:lnTo>
                  <a:lnTo>
                    <a:pt x="255" y="466"/>
                  </a:lnTo>
                  <a:lnTo>
                    <a:pt x="257" y="458"/>
                  </a:lnTo>
                  <a:lnTo>
                    <a:pt x="258" y="451"/>
                  </a:lnTo>
                  <a:lnTo>
                    <a:pt x="260" y="442"/>
                  </a:lnTo>
                  <a:lnTo>
                    <a:pt x="261" y="433"/>
                  </a:lnTo>
                  <a:lnTo>
                    <a:pt x="263" y="423"/>
                  </a:lnTo>
                  <a:lnTo>
                    <a:pt x="264" y="414"/>
                  </a:lnTo>
                  <a:lnTo>
                    <a:pt x="265" y="405"/>
                  </a:lnTo>
                  <a:lnTo>
                    <a:pt x="266" y="397"/>
                  </a:lnTo>
                  <a:lnTo>
                    <a:pt x="266" y="392"/>
                  </a:lnTo>
                  <a:lnTo>
                    <a:pt x="266" y="389"/>
                  </a:lnTo>
                  <a:lnTo>
                    <a:pt x="266" y="387"/>
                  </a:lnTo>
                  <a:lnTo>
                    <a:pt x="267" y="385"/>
                  </a:lnTo>
                  <a:lnTo>
                    <a:pt x="269" y="382"/>
                  </a:lnTo>
                  <a:lnTo>
                    <a:pt x="271" y="379"/>
                  </a:lnTo>
                  <a:lnTo>
                    <a:pt x="272" y="375"/>
                  </a:lnTo>
                  <a:lnTo>
                    <a:pt x="274" y="371"/>
                  </a:lnTo>
                  <a:lnTo>
                    <a:pt x="274" y="367"/>
                  </a:lnTo>
                  <a:lnTo>
                    <a:pt x="274" y="363"/>
                  </a:lnTo>
                  <a:lnTo>
                    <a:pt x="273" y="359"/>
                  </a:lnTo>
                  <a:lnTo>
                    <a:pt x="272" y="355"/>
                  </a:lnTo>
                  <a:lnTo>
                    <a:pt x="270" y="350"/>
                  </a:lnTo>
                  <a:lnTo>
                    <a:pt x="268" y="346"/>
                  </a:lnTo>
                  <a:lnTo>
                    <a:pt x="265" y="341"/>
                  </a:lnTo>
                  <a:lnTo>
                    <a:pt x="259" y="337"/>
                  </a:lnTo>
                  <a:lnTo>
                    <a:pt x="252" y="333"/>
                  </a:lnTo>
                  <a:lnTo>
                    <a:pt x="242" y="330"/>
                  </a:lnTo>
                  <a:lnTo>
                    <a:pt x="231" y="327"/>
                  </a:lnTo>
                  <a:lnTo>
                    <a:pt x="223" y="323"/>
                  </a:lnTo>
                  <a:lnTo>
                    <a:pt x="216" y="320"/>
                  </a:lnTo>
                  <a:lnTo>
                    <a:pt x="210" y="317"/>
                  </a:lnTo>
                  <a:lnTo>
                    <a:pt x="205" y="314"/>
                  </a:lnTo>
                  <a:lnTo>
                    <a:pt x="200" y="311"/>
                  </a:lnTo>
                  <a:lnTo>
                    <a:pt x="195" y="310"/>
                  </a:lnTo>
                  <a:lnTo>
                    <a:pt x="189" y="309"/>
                  </a:lnTo>
                  <a:lnTo>
                    <a:pt x="182" y="308"/>
                  </a:lnTo>
                  <a:lnTo>
                    <a:pt x="176" y="306"/>
                  </a:lnTo>
                  <a:lnTo>
                    <a:pt x="170" y="304"/>
                  </a:lnTo>
                  <a:lnTo>
                    <a:pt x="164" y="301"/>
                  </a:lnTo>
                  <a:lnTo>
                    <a:pt x="159" y="299"/>
                  </a:lnTo>
                  <a:lnTo>
                    <a:pt x="155" y="297"/>
                  </a:lnTo>
                  <a:lnTo>
                    <a:pt x="152" y="295"/>
                  </a:lnTo>
                  <a:lnTo>
                    <a:pt x="151" y="294"/>
                  </a:lnTo>
                  <a:lnTo>
                    <a:pt x="132" y="210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57" name="Freeform 189"/>
            <p:cNvSpPr>
              <a:spLocks/>
            </p:cNvSpPr>
            <p:nvPr/>
          </p:nvSpPr>
          <p:spPr bwMode="auto">
            <a:xfrm>
              <a:off x="996" y="1427"/>
              <a:ext cx="456" cy="179"/>
            </a:xfrm>
            <a:custGeom>
              <a:avLst/>
              <a:gdLst/>
              <a:ahLst/>
              <a:cxnLst>
                <a:cxn ang="0">
                  <a:pos x="189" y="0"/>
                </a:cxn>
                <a:cxn ang="0">
                  <a:pos x="0" y="136"/>
                </a:cxn>
                <a:cxn ang="0">
                  <a:pos x="310" y="178"/>
                </a:cxn>
                <a:cxn ang="0">
                  <a:pos x="455" y="35"/>
                </a:cxn>
                <a:cxn ang="0">
                  <a:pos x="189" y="0"/>
                </a:cxn>
              </a:cxnLst>
              <a:rect l="0" t="0" r="r" b="b"/>
              <a:pathLst>
                <a:path w="456" h="179">
                  <a:moveTo>
                    <a:pt x="189" y="0"/>
                  </a:moveTo>
                  <a:lnTo>
                    <a:pt x="0" y="136"/>
                  </a:lnTo>
                  <a:lnTo>
                    <a:pt x="310" y="178"/>
                  </a:lnTo>
                  <a:lnTo>
                    <a:pt x="455" y="35"/>
                  </a:lnTo>
                  <a:lnTo>
                    <a:pt x="189" y="0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58" name="Freeform 190"/>
            <p:cNvSpPr>
              <a:spLocks/>
            </p:cNvSpPr>
            <p:nvPr/>
          </p:nvSpPr>
          <p:spPr bwMode="auto">
            <a:xfrm>
              <a:off x="1078" y="1457"/>
              <a:ext cx="119" cy="55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75" y="1"/>
                </a:cxn>
                <a:cxn ang="0">
                  <a:pos x="0" y="54"/>
                </a:cxn>
                <a:cxn ang="0">
                  <a:pos x="56" y="52"/>
                </a:cxn>
                <a:cxn ang="0">
                  <a:pos x="118" y="0"/>
                </a:cxn>
              </a:cxnLst>
              <a:rect l="0" t="0" r="r" b="b"/>
              <a:pathLst>
                <a:path w="119" h="55">
                  <a:moveTo>
                    <a:pt x="118" y="0"/>
                  </a:moveTo>
                  <a:lnTo>
                    <a:pt x="75" y="1"/>
                  </a:lnTo>
                  <a:lnTo>
                    <a:pt x="0" y="54"/>
                  </a:lnTo>
                  <a:lnTo>
                    <a:pt x="56" y="52"/>
                  </a:lnTo>
                  <a:lnTo>
                    <a:pt x="118" y="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59" name="Freeform 191"/>
            <p:cNvSpPr>
              <a:spLocks/>
            </p:cNvSpPr>
            <p:nvPr/>
          </p:nvSpPr>
          <p:spPr bwMode="auto">
            <a:xfrm>
              <a:off x="1078" y="1454"/>
              <a:ext cx="119" cy="54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75" y="1"/>
                </a:cxn>
                <a:cxn ang="0">
                  <a:pos x="0" y="53"/>
                </a:cxn>
                <a:cxn ang="0">
                  <a:pos x="56" y="51"/>
                </a:cxn>
                <a:cxn ang="0">
                  <a:pos x="118" y="0"/>
                </a:cxn>
              </a:cxnLst>
              <a:rect l="0" t="0" r="r" b="b"/>
              <a:pathLst>
                <a:path w="119" h="54">
                  <a:moveTo>
                    <a:pt x="118" y="0"/>
                  </a:moveTo>
                  <a:lnTo>
                    <a:pt x="75" y="1"/>
                  </a:lnTo>
                  <a:lnTo>
                    <a:pt x="0" y="53"/>
                  </a:lnTo>
                  <a:lnTo>
                    <a:pt x="56" y="51"/>
                  </a:lnTo>
                  <a:lnTo>
                    <a:pt x="118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60" name="Freeform 192"/>
            <p:cNvSpPr>
              <a:spLocks/>
            </p:cNvSpPr>
            <p:nvPr/>
          </p:nvSpPr>
          <p:spPr bwMode="auto">
            <a:xfrm>
              <a:off x="931" y="1358"/>
              <a:ext cx="212" cy="153"/>
            </a:xfrm>
            <a:custGeom>
              <a:avLst/>
              <a:gdLst/>
              <a:ahLst/>
              <a:cxnLst>
                <a:cxn ang="0">
                  <a:pos x="28" y="14"/>
                </a:cxn>
                <a:cxn ang="0">
                  <a:pos x="34" y="26"/>
                </a:cxn>
                <a:cxn ang="0">
                  <a:pos x="43" y="43"/>
                </a:cxn>
                <a:cxn ang="0">
                  <a:pos x="51" y="60"/>
                </a:cxn>
                <a:cxn ang="0">
                  <a:pos x="55" y="72"/>
                </a:cxn>
                <a:cxn ang="0">
                  <a:pos x="60" y="86"/>
                </a:cxn>
                <a:cxn ang="0">
                  <a:pos x="66" y="98"/>
                </a:cxn>
                <a:cxn ang="0">
                  <a:pos x="72" y="107"/>
                </a:cxn>
                <a:cxn ang="0">
                  <a:pos x="81" y="109"/>
                </a:cxn>
                <a:cxn ang="0">
                  <a:pos x="107" y="112"/>
                </a:cxn>
                <a:cxn ang="0">
                  <a:pos x="139" y="115"/>
                </a:cxn>
                <a:cxn ang="0">
                  <a:pos x="163" y="118"/>
                </a:cxn>
                <a:cxn ang="0">
                  <a:pos x="167" y="118"/>
                </a:cxn>
                <a:cxn ang="0">
                  <a:pos x="169" y="117"/>
                </a:cxn>
                <a:cxn ang="0">
                  <a:pos x="174" y="115"/>
                </a:cxn>
                <a:cxn ang="0">
                  <a:pos x="180" y="115"/>
                </a:cxn>
                <a:cxn ang="0">
                  <a:pos x="185" y="116"/>
                </a:cxn>
                <a:cxn ang="0">
                  <a:pos x="193" y="119"/>
                </a:cxn>
                <a:cxn ang="0">
                  <a:pos x="202" y="123"/>
                </a:cxn>
                <a:cxn ang="0">
                  <a:pos x="209" y="127"/>
                </a:cxn>
                <a:cxn ang="0">
                  <a:pos x="211" y="132"/>
                </a:cxn>
                <a:cxn ang="0">
                  <a:pos x="207" y="136"/>
                </a:cxn>
                <a:cxn ang="0">
                  <a:pos x="199" y="138"/>
                </a:cxn>
                <a:cxn ang="0">
                  <a:pos x="188" y="139"/>
                </a:cxn>
                <a:cxn ang="0">
                  <a:pos x="178" y="138"/>
                </a:cxn>
                <a:cxn ang="0">
                  <a:pos x="170" y="136"/>
                </a:cxn>
                <a:cxn ang="0">
                  <a:pos x="165" y="136"/>
                </a:cxn>
                <a:cxn ang="0">
                  <a:pos x="162" y="136"/>
                </a:cxn>
                <a:cxn ang="0">
                  <a:pos x="157" y="138"/>
                </a:cxn>
                <a:cxn ang="0">
                  <a:pos x="136" y="144"/>
                </a:cxn>
                <a:cxn ang="0">
                  <a:pos x="109" y="150"/>
                </a:cxn>
                <a:cxn ang="0">
                  <a:pos x="85" y="152"/>
                </a:cxn>
                <a:cxn ang="0">
                  <a:pos x="72" y="147"/>
                </a:cxn>
                <a:cxn ang="0">
                  <a:pos x="58" y="137"/>
                </a:cxn>
                <a:cxn ang="0">
                  <a:pos x="42" y="123"/>
                </a:cxn>
                <a:cxn ang="0">
                  <a:pos x="28" y="107"/>
                </a:cxn>
                <a:cxn ang="0">
                  <a:pos x="18" y="89"/>
                </a:cxn>
                <a:cxn ang="0">
                  <a:pos x="12" y="71"/>
                </a:cxn>
                <a:cxn ang="0">
                  <a:pos x="9" y="54"/>
                </a:cxn>
                <a:cxn ang="0">
                  <a:pos x="7" y="40"/>
                </a:cxn>
                <a:cxn ang="0">
                  <a:pos x="7" y="30"/>
                </a:cxn>
                <a:cxn ang="0">
                  <a:pos x="5" y="20"/>
                </a:cxn>
                <a:cxn ang="0">
                  <a:pos x="2" y="10"/>
                </a:cxn>
                <a:cxn ang="0">
                  <a:pos x="0" y="2"/>
                </a:cxn>
                <a:cxn ang="0">
                  <a:pos x="27" y="12"/>
                </a:cxn>
              </a:cxnLst>
              <a:rect l="0" t="0" r="r" b="b"/>
              <a:pathLst>
                <a:path w="212" h="153">
                  <a:moveTo>
                    <a:pt x="27" y="12"/>
                  </a:moveTo>
                  <a:lnTo>
                    <a:pt x="28" y="14"/>
                  </a:lnTo>
                  <a:lnTo>
                    <a:pt x="30" y="19"/>
                  </a:lnTo>
                  <a:lnTo>
                    <a:pt x="34" y="26"/>
                  </a:lnTo>
                  <a:lnTo>
                    <a:pt x="38" y="34"/>
                  </a:lnTo>
                  <a:lnTo>
                    <a:pt x="43" y="43"/>
                  </a:lnTo>
                  <a:lnTo>
                    <a:pt x="47" y="52"/>
                  </a:lnTo>
                  <a:lnTo>
                    <a:pt x="51" y="60"/>
                  </a:lnTo>
                  <a:lnTo>
                    <a:pt x="53" y="66"/>
                  </a:lnTo>
                  <a:lnTo>
                    <a:pt x="55" y="72"/>
                  </a:lnTo>
                  <a:lnTo>
                    <a:pt x="58" y="79"/>
                  </a:lnTo>
                  <a:lnTo>
                    <a:pt x="60" y="86"/>
                  </a:lnTo>
                  <a:lnTo>
                    <a:pt x="63" y="92"/>
                  </a:lnTo>
                  <a:lnTo>
                    <a:pt x="66" y="98"/>
                  </a:lnTo>
                  <a:lnTo>
                    <a:pt x="69" y="103"/>
                  </a:lnTo>
                  <a:lnTo>
                    <a:pt x="72" y="107"/>
                  </a:lnTo>
                  <a:lnTo>
                    <a:pt x="75" y="108"/>
                  </a:lnTo>
                  <a:lnTo>
                    <a:pt x="81" y="109"/>
                  </a:lnTo>
                  <a:lnTo>
                    <a:pt x="92" y="110"/>
                  </a:lnTo>
                  <a:lnTo>
                    <a:pt x="107" y="112"/>
                  </a:lnTo>
                  <a:lnTo>
                    <a:pt x="123" y="114"/>
                  </a:lnTo>
                  <a:lnTo>
                    <a:pt x="139" y="115"/>
                  </a:lnTo>
                  <a:lnTo>
                    <a:pt x="153" y="117"/>
                  </a:lnTo>
                  <a:lnTo>
                    <a:pt x="163" y="118"/>
                  </a:lnTo>
                  <a:lnTo>
                    <a:pt x="166" y="118"/>
                  </a:lnTo>
                  <a:lnTo>
                    <a:pt x="167" y="118"/>
                  </a:lnTo>
                  <a:lnTo>
                    <a:pt x="168" y="117"/>
                  </a:lnTo>
                  <a:lnTo>
                    <a:pt x="169" y="117"/>
                  </a:lnTo>
                  <a:lnTo>
                    <a:pt x="172" y="116"/>
                  </a:lnTo>
                  <a:lnTo>
                    <a:pt x="174" y="115"/>
                  </a:lnTo>
                  <a:lnTo>
                    <a:pt x="177" y="115"/>
                  </a:lnTo>
                  <a:lnTo>
                    <a:pt x="180" y="115"/>
                  </a:lnTo>
                  <a:lnTo>
                    <a:pt x="182" y="115"/>
                  </a:lnTo>
                  <a:lnTo>
                    <a:pt x="185" y="116"/>
                  </a:lnTo>
                  <a:lnTo>
                    <a:pt x="189" y="117"/>
                  </a:lnTo>
                  <a:lnTo>
                    <a:pt x="193" y="119"/>
                  </a:lnTo>
                  <a:lnTo>
                    <a:pt x="198" y="121"/>
                  </a:lnTo>
                  <a:lnTo>
                    <a:pt x="202" y="123"/>
                  </a:lnTo>
                  <a:lnTo>
                    <a:pt x="206" y="125"/>
                  </a:lnTo>
                  <a:lnTo>
                    <a:pt x="209" y="127"/>
                  </a:lnTo>
                  <a:lnTo>
                    <a:pt x="211" y="130"/>
                  </a:lnTo>
                  <a:lnTo>
                    <a:pt x="211" y="132"/>
                  </a:lnTo>
                  <a:lnTo>
                    <a:pt x="210" y="134"/>
                  </a:lnTo>
                  <a:lnTo>
                    <a:pt x="207" y="136"/>
                  </a:lnTo>
                  <a:lnTo>
                    <a:pt x="203" y="137"/>
                  </a:lnTo>
                  <a:lnTo>
                    <a:pt x="199" y="138"/>
                  </a:lnTo>
                  <a:lnTo>
                    <a:pt x="194" y="139"/>
                  </a:lnTo>
                  <a:lnTo>
                    <a:pt x="188" y="139"/>
                  </a:lnTo>
                  <a:lnTo>
                    <a:pt x="183" y="139"/>
                  </a:lnTo>
                  <a:lnTo>
                    <a:pt x="178" y="138"/>
                  </a:lnTo>
                  <a:lnTo>
                    <a:pt x="173" y="137"/>
                  </a:lnTo>
                  <a:lnTo>
                    <a:pt x="170" y="136"/>
                  </a:lnTo>
                  <a:lnTo>
                    <a:pt x="167" y="136"/>
                  </a:lnTo>
                  <a:lnTo>
                    <a:pt x="165" y="136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61" y="137"/>
                  </a:lnTo>
                  <a:lnTo>
                    <a:pt x="157" y="138"/>
                  </a:lnTo>
                  <a:lnTo>
                    <a:pt x="148" y="141"/>
                  </a:lnTo>
                  <a:lnTo>
                    <a:pt x="136" y="144"/>
                  </a:lnTo>
                  <a:lnTo>
                    <a:pt x="123" y="147"/>
                  </a:lnTo>
                  <a:lnTo>
                    <a:pt x="109" y="150"/>
                  </a:lnTo>
                  <a:lnTo>
                    <a:pt x="96" y="152"/>
                  </a:lnTo>
                  <a:lnTo>
                    <a:pt x="85" y="152"/>
                  </a:lnTo>
                  <a:lnTo>
                    <a:pt x="78" y="151"/>
                  </a:lnTo>
                  <a:lnTo>
                    <a:pt x="72" y="147"/>
                  </a:lnTo>
                  <a:lnTo>
                    <a:pt x="65" y="143"/>
                  </a:lnTo>
                  <a:lnTo>
                    <a:pt x="58" y="137"/>
                  </a:lnTo>
                  <a:lnTo>
                    <a:pt x="50" y="131"/>
                  </a:lnTo>
                  <a:lnTo>
                    <a:pt x="42" y="123"/>
                  </a:lnTo>
                  <a:lnTo>
                    <a:pt x="35" y="115"/>
                  </a:lnTo>
                  <a:lnTo>
                    <a:pt x="28" y="107"/>
                  </a:lnTo>
                  <a:lnTo>
                    <a:pt x="22" y="98"/>
                  </a:lnTo>
                  <a:lnTo>
                    <a:pt x="18" y="89"/>
                  </a:lnTo>
                  <a:lnTo>
                    <a:pt x="15" y="80"/>
                  </a:lnTo>
                  <a:lnTo>
                    <a:pt x="12" y="71"/>
                  </a:lnTo>
                  <a:lnTo>
                    <a:pt x="10" y="62"/>
                  </a:lnTo>
                  <a:lnTo>
                    <a:pt x="9" y="54"/>
                  </a:lnTo>
                  <a:lnTo>
                    <a:pt x="8" y="46"/>
                  </a:lnTo>
                  <a:lnTo>
                    <a:pt x="7" y="40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6" y="25"/>
                  </a:lnTo>
                  <a:lnTo>
                    <a:pt x="5" y="20"/>
                  </a:lnTo>
                  <a:lnTo>
                    <a:pt x="3" y="15"/>
                  </a:lnTo>
                  <a:lnTo>
                    <a:pt x="2" y="10"/>
                  </a:lnTo>
                  <a:lnTo>
                    <a:pt x="1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27" y="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61" name="Freeform 193"/>
            <p:cNvSpPr>
              <a:spLocks/>
            </p:cNvSpPr>
            <p:nvPr/>
          </p:nvSpPr>
          <p:spPr bwMode="auto">
            <a:xfrm>
              <a:off x="923" y="1356"/>
              <a:ext cx="224" cy="1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40" y="25"/>
                </a:cxn>
                <a:cxn ang="0">
                  <a:pos x="47" y="42"/>
                </a:cxn>
                <a:cxn ang="0">
                  <a:pos x="53" y="59"/>
                </a:cxn>
                <a:cxn ang="0">
                  <a:pos x="58" y="71"/>
                </a:cxn>
                <a:cxn ang="0">
                  <a:pos x="66" y="84"/>
                </a:cxn>
                <a:cxn ang="0">
                  <a:pos x="75" y="96"/>
                </a:cxn>
                <a:cxn ang="0">
                  <a:pos x="84" y="105"/>
                </a:cxn>
                <a:cxn ang="0">
                  <a:pos x="93" y="107"/>
                </a:cxn>
                <a:cxn ang="0">
                  <a:pos x="119" y="109"/>
                </a:cxn>
                <a:cxn ang="0">
                  <a:pos x="152" y="113"/>
                </a:cxn>
                <a:cxn ang="0">
                  <a:pos x="175" y="115"/>
                </a:cxn>
                <a:cxn ang="0">
                  <a:pos x="179" y="115"/>
                </a:cxn>
                <a:cxn ang="0">
                  <a:pos x="182" y="114"/>
                </a:cxn>
                <a:cxn ang="0">
                  <a:pos x="187" y="113"/>
                </a:cxn>
                <a:cxn ang="0">
                  <a:pos x="192" y="112"/>
                </a:cxn>
                <a:cxn ang="0">
                  <a:pos x="198" y="114"/>
                </a:cxn>
                <a:cxn ang="0">
                  <a:pos x="206" y="116"/>
                </a:cxn>
                <a:cxn ang="0">
                  <a:pos x="215" y="120"/>
                </a:cxn>
                <a:cxn ang="0">
                  <a:pos x="221" y="125"/>
                </a:cxn>
                <a:cxn ang="0">
                  <a:pos x="223" y="130"/>
                </a:cxn>
                <a:cxn ang="0">
                  <a:pos x="220" y="133"/>
                </a:cxn>
                <a:cxn ang="0">
                  <a:pos x="212" y="136"/>
                </a:cxn>
                <a:cxn ang="0">
                  <a:pos x="201" y="137"/>
                </a:cxn>
                <a:cxn ang="0">
                  <a:pos x="190" y="135"/>
                </a:cxn>
                <a:cxn ang="0">
                  <a:pos x="183" y="134"/>
                </a:cxn>
                <a:cxn ang="0">
                  <a:pos x="178" y="133"/>
                </a:cxn>
                <a:cxn ang="0">
                  <a:pos x="175" y="134"/>
                </a:cxn>
                <a:cxn ang="0">
                  <a:pos x="169" y="136"/>
                </a:cxn>
                <a:cxn ang="0">
                  <a:pos x="149" y="141"/>
                </a:cxn>
                <a:cxn ang="0">
                  <a:pos x="121" y="147"/>
                </a:cxn>
                <a:cxn ang="0">
                  <a:pos x="97" y="149"/>
                </a:cxn>
                <a:cxn ang="0">
                  <a:pos x="85" y="145"/>
                </a:cxn>
                <a:cxn ang="0">
                  <a:pos x="71" y="135"/>
                </a:cxn>
                <a:cxn ang="0">
                  <a:pos x="55" y="121"/>
                </a:cxn>
                <a:cxn ang="0">
                  <a:pos x="41" y="104"/>
                </a:cxn>
                <a:cxn ang="0">
                  <a:pos x="30" y="86"/>
                </a:cxn>
                <a:cxn ang="0">
                  <a:pos x="18" y="63"/>
                </a:cxn>
                <a:cxn ang="0">
                  <a:pos x="8" y="39"/>
                </a:cxn>
                <a:cxn ang="0">
                  <a:pos x="1" y="20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5" y="3"/>
                </a:cxn>
                <a:cxn ang="0">
                  <a:pos x="10" y="2"/>
                </a:cxn>
                <a:cxn ang="0">
                  <a:pos x="35" y="12"/>
                </a:cxn>
              </a:cxnLst>
              <a:rect l="0" t="0" r="r" b="b"/>
              <a:pathLst>
                <a:path w="224" h="150">
                  <a:moveTo>
                    <a:pt x="35" y="12"/>
                  </a:moveTo>
                  <a:lnTo>
                    <a:pt x="36" y="13"/>
                  </a:lnTo>
                  <a:lnTo>
                    <a:pt x="38" y="18"/>
                  </a:lnTo>
                  <a:lnTo>
                    <a:pt x="40" y="25"/>
                  </a:lnTo>
                  <a:lnTo>
                    <a:pt x="44" y="33"/>
                  </a:lnTo>
                  <a:lnTo>
                    <a:pt x="47" y="42"/>
                  </a:lnTo>
                  <a:lnTo>
                    <a:pt x="50" y="51"/>
                  </a:lnTo>
                  <a:lnTo>
                    <a:pt x="53" y="59"/>
                  </a:lnTo>
                  <a:lnTo>
                    <a:pt x="55" y="66"/>
                  </a:lnTo>
                  <a:lnTo>
                    <a:pt x="58" y="71"/>
                  </a:lnTo>
                  <a:lnTo>
                    <a:pt x="61" y="78"/>
                  </a:lnTo>
                  <a:lnTo>
                    <a:pt x="66" y="84"/>
                  </a:lnTo>
                  <a:lnTo>
                    <a:pt x="70" y="91"/>
                  </a:lnTo>
                  <a:lnTo>
                    <a:pt x="75" y="96"/>
                  </a:lnTo>
                  <a:lnTo>
                    <a:pt x="80" y="101"/>
                  </a:lnTo>
                  <a:lnTo>
                    <a:pt x="84" y="105"/>
                  </a:lnTo>
                  <a:lnTo>
                    <a:pt x="88" y="106"/>
                  </a:lnTo>
                  <a:lnTo>
                    <a:pt x="93" y="107"/>
                  </a:lnTo>
                  <a:lnTo>
                    <a:pt x="105" y="108"/>
                  </a:lnTo>
                  <a:lnTo>
                    <a:pt x="119" y="109"/>
                  </a:lnTo>
                  <a:lnTo>
                    <a:pt x="136" y="111"/>
                  </a:lnTo>
                  <a:lnTo>
                    <a:pt x="152" y="113"/>
                  </a:lnTo>
                  <a:lnTo>
                    <a:pt x="165" y="114"/>
                  </a:lnTo>
                  <a:lnTo>
                    <a:pt x="175" y="115"/>
                  </a:lnTo>
                  <a:lnTo>
                    <a:pt x="179" y="116"/>
                  </a:lnTo>
                  <a:lnTo>
                    <a:pt x="179" y="115"/>
                  </a:lnTo>
                  <a:lnTo>
                    <a:pt x="180" y="115"/>
                  </a:lnTo>
                  <a:lnTo>
                    <a:pt x="182" y="114"/>
                  </a:lnTo>
                  <a:lnTo>
                    <a:pt x="184" y="113"/>
                  </a:lnTo>
                  <a:lnTo>
                    <a:pt x="187" y="113"/>
                  </a:lnTo>
                  <a:lnTo>
                    <a:pt x="189" y="112"/>
                  </a:lnTo>
                  <a:lnTo>
                    <a:pt x="192" y="112"/>
                  </a:lnTo>
                  <a:lnTo>
                    <a:pt x="195" y="113"/>
                  </a:lnTo>
                  <a:lnTo>
                    <a:pt x="198" y="114"/>
                  </a:lnTo>
                  <a:lnTo>
                    <a:pt x="202" y="115"/>
                  </a:lnTo>
                  <a:lnTo>
                    <a:pt x="206" y="116"/>
                  </a:lnTo>
                  <a:lnTo>
                    <a:pt x="210" y="118"/>
                  </a:lnTo>
                  <a:lnTo>
                    <a:pt x="215" y="120"/>
                  </a:lnTo>
                  <a:lnTo>
                    <a:pt x="219" y="122"/>
                  </a:lnTo>
                  <a:lnTo>
                    <a:pt x="221" y="125"/>
                  </a:lnTo>
                  <a:lnTo>
                    <a:pt x="223" y="127"/>
                  </a:lnTo>
                  <a:lnTo>
                    <a:pt x="223" y="130"/>
                  </a:lnTo>
                  <a:lnTo>
                    <a:pt x="222" y="132"/>
                  </a:lnTo>
                  <a:lnTo>
                    <a:pt x="220" y="133"/>
                  </a:lnTo>
                  <a:lnTo>
                    <a:pt x="216" y="135"/>
                  </a:lnTo>
                  <a:lnTo>
                    <a:pt x="212" y="136"/>
                  </a:lnTo>
                  <a:lnTo>
                    <a:pt x="207" y="137"/>
                  </a:lnTo>
                  <a:lnTo>
                    <a:pt x="201" y="137"/>
                  </a:lnTo>
                  <a:lnTo>
                    <a:pt x="195" y="136"/>
                  </a:lnTo>
                  <a:lnTo>
                    <a:pt x="190" y="135"/>
                  </a:lnTo>
                  <a:lnTo>
                    <a:pt x="186" y="135"/>
                  </a:lnTo>
                  <a:lnTo>
                    <a:pt x="183" y="134"/>
                  </a:lnTo>
                  <a:lnTo>
                    <a:pt x="180" y="134"/>
                  </a:lnTo>
                  <a:lnTo>
                    <a:pt x="178" y="133"/>
                  </a:lnTo>
                  <a:lnTo>
                    <a:pt x="176" y="133"/>
                  </a:lnTo>
                  <a:lnTo>
                    <a:pt x="175" y="134"/>
                  </a:lnTo>
                  <a:lnTo>
                    <a:pt x="173" y="134"/>
                  </a:lnTo>
                  <a:lnTo>
                    <a:pt x="169" y="136"/>
                  </a:lnTo>
                  <a:lnTo>
                    <a:pt x="161" y="138"/>
                  </a:lnTo>
                  <a:lnTo>
                    <a:pt x="149" y="141"/>
                  </a:lnTo>
                  <a:lnTo>
                    <a:pt x="135" y="145"/>
                  </a:lnTo>
                  <a:lnTo>
                    <a:pt x="121" y="147"/>
                  </a:lnTo>
                  <a:lnTo>
                    <a:pt x="108" y="149"/>
                  </a:lnTo>
                  <a:lnTo>
                    <a:pt x="97" y="149"/>
                  </a:lnTo>
                  <a:lnTo>
                    <a:pt x="90" y="148"/>
                  </a:lnTo>
                  <a:lnTo>
                    <a:pt x="85" y="145"/>
                  </a:lnTo>
                  <a:lnTo>
                    <a:pt x="78" y="140"/>
                  </a:lnTo>
                  <a:lnTo>
                    <a:pt x="71" y="135"/>
                  </a:lnTo>
                  <a:lnTo>
                    <a:pt x="63" y="128"/>
                  </a:lnTo>
                  <a:lnTo>
                    <a:pt x="55" y="121"/>
                  </a:lnTo>
                  <a:lnTo>
                    <a:pt x="47" y="113"/>
                  </a:lnTo>
                  <a:lnTo>
                    <a:pt x="41" y="104"/>
                  </a:lnTo>
                  <a:lnTo>
                    <a:pt x="35" y="96"/>
                  </a:lnTo>
                  <a:lnTo>
                    <a:pt x="30" y="86"/>
                  </a:lnTo>
                  <a:lnTo>
                    <a:pt x="24" y="75"/>
                  </a:lnTo>
                  <a:lnTo>
                    <a:pt x="18" y="63"/>
                  </a:lnTo>
                  <a:lnTo>
                    <a:pt x="13" y="51"/>
                  </a:lnTo>
                  <a:lnTo>
                    <a:pt x="8" y="39"/>
                  </a:lnTo>
                  <a:lnTo>
                    <a:pt x="4" y="28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1" y="7"/>
                  </a:lnTo>
                  <a:lnTo>
                    <a:pt x="2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35" y="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62" name="Freeform 194"/>
            <p:cNvSpPr>
              <a:spLocks/>
            </p:cNvSpPr>
            <p:nvPr/>
          </p:nvSpPr>
          <p:spPr bwMode="auto">
            <a:xfrm>
              <a:off x="1015" y="1578"/>
              <a:ext cx="291" cy="313"/>
            </a:xfrm>
            <a:custGeom>
              <a:avLst/>
              <a:gdLst/>
              <a:ahLst/>
              <a:cxnLst>
                <a:cxn ang="0">
                  <a:pos x="290" y="312"/>
                </a:cxn>
                <a:cxn ang="0">
                  <a:pos x="290" y="38"/>
                </a:cxn>
                <a:cxn ang="0">
                  <a:pos x="0" y="0"/>
                </a:cxn>
                <a:cxn ang="0">
                  <a:pos x="0" y="256"/>
                </a:cxn>
                <a:cxn ang="0">
                  <a:pos x="290" y="312"/>
                </a:cxn>
              </a:cxnLst>
              <a:rect l="0" t="0" r="r" b="b"/>
              <a:pathLst>
                <a:path w="291" h="313">
                  <a:moveTo>
                    <a:pt x="290" y="312"/>
                  </a:moveTo>
                  <a:lnTo>
                    <a:pt x="290" y="38"/>
                  </a:lnTo>
                  <a:lnTo>
                    <a:pt x="0" y="0"/>
                  </a:lnTo>
                  <a:lnTo>
                    <a:pt x="0" y="256"/>
                  </a:lnTo>
                  <a:lnTo>
                    <a:pt x="290" y="3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63" name="Freeform 195"/>
            <p:cNvSpPr>
              <a:spLocks/>
            </p:cNvSpPr>
            <p:nvPr/>
          </p:nvSpPr>
          <p:spPr bwMode="auto">
            <a:xfrm>
              <a:off x="998" y="1810"/>
              <a:ext cx="309" cy="87"/>
            </a:xfrm>
            <a:custGeom>
              <a:avLst/>
              <a:gdLst/>
              <a:ahLst/>
              <a:cxnLst>
                <a:cxn ang="0">
                  <a:pos x="308" y="86"/>
                </a:cxn>
                <a:cxn ang="0">
                  <a:pos x="308" y="57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308" y="86"/>
                </a:cxn>
              </a:cxnLst>
              <a:rect l="0" t="0" r="r" b="b"/>
              <a:pathLst>
                <a:path w="309" h="87">
                  <a:moveTo>
                    <a:pt x="308" y="86"/>
                  </a:moveTo>
                  <a:lnTo>
                    <a:pt x="308" y="57"/>
                  </a:lnTo>
                  <a:lnTo>
                    <a:pt x="0" y="0"/>
                  </a:lnTo>
                  <a:lnTo>
                    <a:pt x="0" y="26"/>
                  </a:lnTo>
                  <a:lnTo>
                    <a:pt x="308" y="86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64" name="Freeform 196"/>
            <p:cNvSpPr>
              <a:spLocks/>
            </p:cNvSpPr>
            <p:nvPr/>
          </p:nvSpPr>
          <p:spPr bwMode="auto">
            <a:xfrm>
              <a:off x="995" y="1563"/>
              <a:ext cx="312" cy="70"/>
            </a:xfrm>
            <a:custGeom>
              <a:avLst/>
              <a:gdLst/>
              <a:ahLst/>
              <a:cxnLst>
                <a:cxn ang="0">
                  <a:pos x="311" y="69"/>
                </a:cxn>
                <a:cxn ang="0">
                  <a:pos x="311" y="42"/>
                </a:cxn>
                <a:cxn ang="0">
                  <a:pos x="0" y="0"/>
                </a:cxn>
                <a:cxn ang="0">
                  <a:pos x="1" y="27"/>
                </a:cxn>
                <a:cxn ang="0">
                  <a:pos x="311" y="69"/>
                </a:cxn>
              </a:cxnLst>
              <a:rect l="0" t="0" r="r" b="b"/>
              <a:pathLst>
                <a:path w="312" h="70">
                  <a:moveTo>
                    <a:pt x="311" y="69"/>
                  </a:moveTo>
                  <a:lnTo>
                    <a:pt x="311" y="42"/>
                  </a:lnTo>
                  <a:lnTo>
                    <a:pt x="0" y="0"/>
                  </a:lnTo>
                  <a:lnTo>
                    <a:pt x="1" y="27"/>
                  </a:lnTo>
                  <a:lnTo>
                    <a:pt x="311" y="69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65" name="Freeform 197"/>
            <p:cNvSpPr>
              <a:spLocks/>
            </p:cNvSpPr>
            <p:nvPr/>
          </p:nvSpPr>
          <p:spPr bwMode="auto">
            <a:xfrm>
              <a:off x="1306" y="1700"/>
              <a:ext cx="147" cy="197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167"/>
                </a:cxn>
                <a:cxn ang="0">
                  <a:pos x="146" y="0"/>
                </a:cxn>
                <a:cxn ang="0">
                  <a:pos x="146" y="26"/>
                </a:cxn>
                <a:cxn ang="0">
                  <a:pos x="0" y="196"/>
                </a:cxn>
              </a:cxnLst>
              <a:rect l="0" t="0" r="r" b="b"/>
              <a:pathLst>
                <a:path w="147" h="197">
                  <a:moveTo>
                    <a:pt x="0" y="196"/>
                  </a:moveTo>
                  <a:lnTo>
                    <a:pt x="0" y="167"/>
                  </a:lnTo>
                  <a:lnTo>
                    <a:pt x="146" y="0"/>
                  </a:lnTo>
                  <a:lnTo>
                    <a:pt x="146" y="26"/>
                  </a:lnTo>
                  <a:lnTo>
                    <a:pt x="0" y="196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66" name="Freeform 198"/>
            <p:cNvSpPr>
              <a:spLocks/>
            </p:cNvSpPr>
            <p:nvPr/>
          </p:nvSpPr>
          <p:spPr bwMode="auto">
            <a:xfrm>
              <a:off x="1305" y="1462"/>
              <a:ext cx="146" cy="173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0" y="144"/>
                </a:cxn>
                <a:cxn ang="0">
                  <a:pos x="145" y="0"/>
                </a:cxn>
                <a:cxn ang="0">
                  <a:pos x="145" y="26"/>
                </a:cxn>
                <a:cxn ang="0">
                  <a:pos x="0" y="172"/>
                </a:cxn>
              </a:cxnLst>
              <a:rect l="0" t="0" r="r" b="b"/>
              <a:pathLst>
                <a:path w="146" h="173">
                  <a:moveTo>
                    <a:pt x="0" y="172"/>
                  </a:moveTo>
                  <a:lnTo>
                    <a:pt x="0" y="144"/>
                  </a:lnTo>
                  <a:lnTo>
                    <a:pt x="145" y="0"/>
                  </a:lnTo>
                  <a:lnTo>
                    <a:pt x="145" y="26"/>
                  </a:lnTo>
                  <a:lnTo>
                    <a:pt x="0" y="172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67" name="Freeform 199"/>
            <p:cNvSpPr>
              <a:spLocks/>
            </p:cNvSpPr>
            <p:nvPr/>
          </p:nvSpPr>
          <p:spPr bwMode="auto">
            <a:xfrm>
              <a:off x="1304" y="1495"/>
              <a:ext cx="148" cy="363"/>
            </a:xfrm>
            <a:custGeom>
              <a:avLst/>
              <a:gdLst/>
              <a:ahLst/>
              <a:cxnLst>
                <a:cxn ang="0">
                  <a:pos x="0" y="362"/>
                </a:cxn>
                <a:cxn ang="0">
                  <a:pos x="0" y="148"/>
                </a:cxn>
                <a:cxn ang="0">
                  <a:pos x="147" y="0"/>
                </a:cxn>
                <a:cxn ang="0">
                  <a:pos x="147" y="200"/>
                </a:cxn>
                <a:cxn ang="0">
                  <a:pos x="0" y="362"/>
                </a:cxn>
              </a:cxnLst>
              <a:rect l="0" t="0" r="r" b="b"/>
              <a:pathLst>
                <a:path w="148" h="363">
                  <a:moveTo>
                    <a:pt x="0" y="362"/>
                  </a:moveTo>
                  <a:lnTo>
                    <a:pt x="0" y="148"/>
                  </a:lnTo>
                  <a:lnTo>
                    <a:pt x="147" y="0"/>
                  </a:lnTo>
                  <a:lnTo>
                    <a:pt x="147" y="200"/>
                  </a:lnTo>
                  <a:lnTo>
                    <a:pt x="0" y="362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68" name="Freeform 200"/>
            <p:cNvSpPr>
              <a:spLocks/>
            </p:cNvSpPr>
            <p:nvPr/>
          </p:nvSpPr>
          <p:spPr bwMode="auto">
            <a:xfrm>
              <a:off x="909" y="1612"/>
              <a:ext cx="154" cy="38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151" y="2"/>
                </a:cxn>
                <a:cxn ang="0">
                  <a:pos x="150" y="4"/>
                </a:cxn>
                <a:cxn ang="0">
                  <a:pos x="149" y="6"/>
                </a:cxn>
                <a:cxn ang="0">
                  <a:pos x="147" y="8"/>
                </a:cxn>
                <a:cxn ang="0">
                  <a:pos x="146" y="10"/>
                </a:cxn>
                <a:cxn ang="0">
                  <a:pos x="144" y="12"/>
                </a:cxn>
                <a:cxn ang="0">
                  <a:pos x="142" y="13"/>
                </a:cxn>
                <a:cxn ang="0">
                  <a:pos x="140" y="14"/>
                </a:cxn>
                <a:cxn ang="0">
                  <a:pos x="134" y="16"/>
                </a:cxn>
                <a:cxn ang="0">
                  <a:pos x="121" y="17"/>
                </a:cxn>
                <a:cxn ang="0">
                  <a:pos x="105" y="19"/>
                </a:cxn>
                <a:cxn ang="0">
                  <a:pos x="87" y="20"/>
                </a:cxn>
                <a:cxn ang="0">
                  <a:pos x="69" y="22"/>
                </a:cxn>
                <a:cxn ang="0">
                  <a:pos x="52" y="23"/>
                </a:cxn>
                <a:cxn ang="0">
                  <a:pos x="38" y="23"/>
                </a:cxn>
                <a:cxn ang="0">
                  <a:pos x="29" y="23"/>
                </a:cxn>
                <a:cxn ang="0">
                  <a:pos x="26" y="23"/>
                </a:cxn>
                <a:cxn ang="0">
                  <a:pos x="22" y="22"/>
                </a:cxn>
                <a:cxn ang="0">
                  <a:pos x="19" y="21"/>
                </a:cxn>
                <a:cxn ang="0">
                  <a:pos x="15" y="21"/>
                </a:cxn>
                <a:cxn ang="0">
                  <a:pos x="11" y="20"/>
                </a:cxn>
                <a:cxn ang="0">
                  <a:pos x="7" y="19"/>
                </a:cxn>
                <a:cxn ang="0">
                  <a:pos x="4" y="18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19"/>
                </a:cxn>
                <a:cxn ang="0">
                  <a:pos x="0" y="20"/>
                </a:cxn>
                <a:cxn ang="0">
                  <a:pos x="1" y="21"/>
                </a:cxn>
                <a:cxn ang="0">
                  <a:pos x="1" y="22"/>
                </a:cxn>
                <a:cxn ang="0">
                  <a:pos x="1" y="23"/>
                </a:cxn>
                <a:cxn ang="0">
                  <a:pos x="2" y="24"/>
                </a:cxn>
                <a:cxn ang="0">
                  <a:pos x="3" y="25"/>
                </a:cxn>
                <a:cxn ang="0">
                  <a:pos x="5" y="27"/>
                </a:cxn>
                <a:cxn ang="0">
                  <a:pos x="7" y="29"/>
                </a:cxn>
                <a:cxn ang="0">
                  <a:pos x="10" y="31"/>
                </a:cxn>
                <a:cxn ang="0">
                  <a:pos x="13" y="33"/>
                </a:cxn>
                <a:cxn ang="0">
                  <a:pos x="15" y="35"/>
                </a:cxn>
                <a:cxn ang="0">
                  <a:pos x="17" y="36"/>
                </a:cxn>
                <a:cxn ang="0">
                  <a:pos x="18" y="37"/>
                </a:cxn>
                <a:cxn ang="0">
                  <a:pos x="19" y="37"/>
                </a:cxn>
                <a:cxn ang="0">
                  <a:pos x="131" y="37"/>
                </a:cxn>
                <a:cxn ang="0">
                  <a:pos x="132" y="36"/>
                </a:cxn>
                <a:cxn ang="0">
                  <a:pos x="135" y="34"/>
                </a:cxn>
                <a:cxn ang="0">
                  <a:pos x="138" y="30"/>
                </a:cxn>
                <a:cxn ang="0">
                  <a:pos x="143" y="26"/>
                </a:cxn>
                <a:cxn ang="0">
                  <a:pos x="147" y="21"/>
                </a:cxn>
                <a:cxn ang="0">
                  <a:pos x="151" y="16"/>
                </a:cxn>
                <a:cxn ang="0">
                  <a:pos x="153" y="12"/>
                </a:cxn>
                <a:cxn ang="0">
                  <a:pos x="153" y="7"/>
                </a:cxn>
                <a:cxn ang="0">
                  <a:pos x="153" y="6"/>
                </a:cxn>
                <a:cxn ang="0">
                  <a:pos x="152" y="5"/>
                </a:cxn>
                <a:cxn ang="0">
                  <a:pos x="152" y="4"/>
                </a:cxn>
                <a:cxn ang="0">
                  <a:pos x="152" y="3"/>
                </a:cxn>
                <a:cxn ang="0">
                  <a:pos x="152" y="2"/>
                </a:cxn>
                <a:cxn ang="0">
                  <a:pos x="152" y="1"/>
                </a:cxn>
                <a:cxn ang="0">
                  <a:pos x="152" y="0"/>
                </a:cxn>
              </a:cxnLst>
              <a:rect l="0" t="0" r="r" b="b"/>
              <a:pathLst>
                <a:path w="154" h="38">
                  <a:moveTo>
                    <a:pt x="152" y="0"/>
                  </a:moveTo>
                  <a:lnTo>
                    <a:pt x="151" y="2"/>
                  </a:lnTo>
                  <a:lnTo>
                    <a:pt x="150" y="4"/>
                  </a:lnTo>
                  <a:lnTo>
                    <a:pt x="149" y="6"/>
                  </a:lnTo>
                  <a:lnTo>
                    <a:pt x="147" y="8"/>
                  </a:lnTo>
                  <a:lnTo>
                    <a:pt x="146" y="10"/>
                  </a:lnTo>
                  <a:lnTo>
                    <a:pt x="144" y="12"/>
                  </a:lnTo>
                  <a:lnTo>
                    <a:pt x="142" y="13"/>
                  </a:lnTo>
                  <a:lnTo>
                    <a:pt x="140" y="14"/>
                  </a:lnTo>
                  <a:lnTo>
                    <a:pt x="134" y="16"/>
                  </a:lnTo>
                  <a:lnTo>
                    <a:pt x="121" y="17"/>
                  </a:lnTo>
                  <a:lnTo>
                    <a:pt x="105" y="19"/>
                  </a:lnTo>
                  <a:lnTo>
                    <a:pt x="87" y="20"/>
                  </a:lnTo>
                  <a:lnTo>
                    <a:pt x="69" y="22"/>
                  </a:lnTo>
                  <a:lnTo>
                    <a:pt x="52" y="23"/>
                  </a:lnTo>
                  <a:lnTo>
                    <a:pt x="38" y="23"/>
                  </a:lnTo>
                  <a:lnTo>
                    <a:pt x="29" y="23"/>
                  </a:lnTo>
                  <a:lnTo>
                    <a:pt x="26" y="23"/>
                  </a:lnTo>
                  <a:lnTo>
                    <a:pt x="22" y="22"/>
                  </a:lnTo>
                  <a:lnTo>
                    <a:pt x="19" y="21"/>
                  </a:lnTo>
                  <a:lnTo>
                    <a:pt x="15" y="21"/>
                  </a:lnTo>
                  <a:lnTo>
                    <a:pt x="11" y="20"/>
                  </a:lnTo>
                  <a:lnTo>
                    <a:pt x="7" y="19"/>
                  </a:lnTo>
                  <a:lnTo>
                    <a:pt x="4" y="18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1" y="23"/>
                  </a:lnTo>
                  <a:lnTo>
                    <a:pt x="2" y="24"/>
                  </a:lnTo>
                  <a:lnTo>
                    <a:pt x="3" y="25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10" y="31"/>
                  </a:lnTo>
                  <a:lnTo>
                    <a:pt x="13" y="33"/>
                  </a:lnTo>
                  <a:lnTo>
                    <a:pt x="15" y="35"/>
                  </a:lnTo>
                  <a:lnTo>
                    <a:pt x="17" y="36"/>
                  </a:lnTo>
                  <a:lnTo>
                    <a:pt x="18" y="37"/>
                  </a:lnTo>
                  <a:lnTo>
                    <a:pt x="19" y="37"/>
                  </a:lnTo>
                  <a:lnTo>
                    <a:pt x="131" y="37"/>
                  </a:lnTo>
                  <a:lnTo>
                    <a:pt x="132" y="36"/>
                  </a:lnTo>
                  <a:lnTo>
                    <a:pt x="135" y="34"/>
                  </a:lnTo>
                  <a:lnTo>
                    <a:pt x="138" y="30"/>
                  </a:lnTo>
                  <a:lnTo>
                    <a:pt x="143" y="26"/>
                  </a:lnTo>
                  <a:lnTo>
                    <a:pt x="147" y="21"/>
                  </a:lnTo>
                  <a:lnTo>
                    <a:pt x="151" y="16"/>
                  </a:lnTo>
                  <a:lnTo>
                    <a:pt x="153" y="12"/>
                  </a:lnTo>
                  <a:lnTo>
                    <a:pt x="153" y="7"/>
                  </a:lnTo>
                  <a:lnTo>
                    <a:pt x="153" y="6"/>
                  </a:lnTo>
                  <a:lnTo>
                    <a:pt x="152" y="5"/>
                  </a:lnTo>
                  <a:lnTo>
                    <a:pt x="152" y="4"/>
                  </a:lnTo>
                  <a:lnTo>
                    <a:pt x="152" y="3"/>
                  </a:lnTo>
                  <a:lnTo>
                    <a:pt x="152" y="2"/>
                  </a:lnTo>
                  <a:lnTo>
                    <a:pt x="152" y="1"/>
                  </a:lnTo>
                  <a:lnTo>
                    <a:pt x="152" y="0"/>
                  </a:lnTo>
                </a:path>
              </a:pathLst>
            </a:custGeom>
            <a:solidFill>
              <a:schemeClr val="folHlink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69" name="Freeform 201"/>
            <p:cNvSpPr>
              <a:spLocks/>
            </p:cNvSpPr>
            <p:nvPr/>
          </p:nvSpPr>
          <p:spPr bwMode="auto">
            <a:xfrm>
              <a:off x="881" y="1427"/>
              <a:ext cx="30" cy="120"/>
            </a:xfrm>
            <a:custGeom>
              <a:avLst/>
              <a:gdLst/>
              <a:ahLst/>
              <a:cxnLst>
                <a:cxn ang="0">
                  <a:pos x="14" y="101"/>
                </a:cxn>
                <a:cxn ang="0">
                  <a:pos x="13" y="92"/>
                </a:cxn>
                <a:cxn ang="0">
                  <a:pos x="11" y="79"/>
                </a:cxn>
                <a:cxn ang="0">
                  <a:pos x="12" y="64"/>
                </a:cxn>
                <a:cxn ang="0">
                  <a:pos x="15" y="51"/>
                </a:cxn>
                <a:cxn ang="0">
                  <a:pos x="17" y="42"/>
                </a:cxn>
                <a:cxn ang="0">
                  <a:pos x="16" y="33"/>
                </a:cxn>
                <a:cxn ang="0">
                  <a:pos x="14" y="24"/>
                </a:cxn>
                <a:cxn ang="0">
                  <a:pos x="12" y="18"/>
                </a:cxn>
                <a:cxn ang="0">
                  <a:pos x="9" y="14"/>
                </a:cxn>
                <a:cxn ang="0">
                  <a:pos x="6" y="8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5" y="12"/>
                </a:cxn>
                <a:cxn ang="0">
                  <a:pos x="7" y="20"/>
                </a:cxn>
                <a:cxn ang="0">
                  <a:pos x="8" y="31"/>
                </a:cxn>
                <a:cxn ang="0">
                  <a:pos x="8" y="50"/>
                </a:cxn>
                <a:cxn ang="0">
                  <a:pos x="8" y="64"/>
                </a:cxn>
                <a:cxn ang="0">
                  <a:pos x="6" y="75"/>
                </a:cxn>
                <a:cxn ang="0">
                  <a:pos x="6" y="85"/>
                </a:cxn>
                <a:cxn ang="0">
                  <a:pos x="7" y="98"/>
                </a:cxn>
                <a:cxn ang="0">
                  <a:pos x="9" y="107"/>
                </a:cxn>
                <a:cxn ang="0">
                  <a:pos x="12" y="112"/>
                </a:cxn>
                <a:cxn ang="0">
                  <a:pos x="15" y="115"/>
                </a:cxn>
                <a:cxn ang="0">
                  <a:pos x="19" y="117"/>
                </a:cxn>
                <a:cxn ang="0">
                  <a:pos x="22" y="118"/>
                </a:cxn>
                <a:cxn ang="0">
                  <a:pos x="26" y="119"/>
                </a:cxn>
                <a:cxn ang="0">
                  <a:pos x="28" y="119"/>
                </a:cxn>
                <a:cxn ang="0">
                  <a:pos x="27" y="117"/>
                </a:cxn>
                <a:cxn ang="0">
                  <a:pos x="22" y="114"/>
                </a:cxn>
                <a:cxn ang="0">
                  <a:pos x="18" y="109"/>
                </a:cxn>
                <a:cxn ang="0">
                  <a:pos x="15" y="105"/>
                </a:cxn>
              </a:cxnLst>
              <a:rect l="0" t="0" r="r" b="b"/>
              <a:pathLst>
                <a:path w="30" h="120">
                  <a:moveTo>
                    <a:pt x="15" y="104"/>
                  </a:moveTo>
                  <a:lnTo>
                    <a:pt x="14" y="101"/>
                  </a:lnTo>
                  <a:lnTo>
                    <a:pt x="14" y="97"/>
                  </a:lnTo>
                  <a:lnTo>
                    <a:pt x="13" y="92"/>
                  </a:lnTo>
                  <a:lnTo>
                    <a:pt x="12" y="86"/>
                  </a:lnTo>
                  <a:lnTo>
                    <a:pt x="11" y="79"/>
                  </a:lnTo>
                  <a:lnTo>
                    <a:pt x="11" y="72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15" y="51"/>
                  </a:lnTo>
                  <a:lnTo>
                    <a:pt x="16" y="47"/>
                  </a:lnTo>
                  <a:lnTo>
                    <a:pt x="17" y="42"/>
                  </a:lnTo>
                  <a:lnTo>
                    <a:pt x="17" y="38"/>
                  </a:lnTo>
                  <a:lnTo>
                    <a:pt x="16" y="33"/>
                  </a:lnTo>
                  <a:lnTo>
                    <a:pt x="16" y="29"/>
                  </a:lnTo>
                  <a:lnTo>
                    <a:pt x="14" y="24"/>
                  </a:lnTo>
                  <a:lnTo>
                    <a:pt x="13" y="20"/>
                  </a:lnTo>
                  <a:lnTo>
                    <a:pt x="12" y="18"/>
                  </a:lnTo>
                  <a:lnTo>
                    <a:pt x="11" y="16"/>
                  </a:lnTo>
                  <a:lnTo>
                    <a:pt x="9" y="14"/>
                  </a:lnTo>
                  <a:lnTo>
                    <a:pt x="8" y="11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5"/>
                  </a:lnTo>
                  <a:lnTo>
                    <a:pt x="3" y="9"/>
                  </a:lnTo>
                  <a:lnTo>
                    <a:pt x="5" y="12"/>
                  </a:lnTo>
                  <a:lnTo>
                    <a:pt x="6" y="16"/>
                  </a:lnTo>
                  <a:lnTo>
                    <a:pt x="7" y="20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8" y="50"/>
                  </a:lnTo>
                  <a:lnTo>
                    <a:pt x="8" y="58"/>
                  </a:lnTo>
                  <a:lnTo>
                    <a:pt x="8" y="64"/>
                  </a:lnTo>
                  <a:lnTo>
                    <a:pt x="7" y="70"/>
                  </a:lnTo>
                  <a:lnTo>
                    <a:pt x="6" y="75"/>
                  </a:lnTo>
                  <a:lnTo>
                    <a:pt x="6" y="80"/>
                  </a:lnTo>
                  <a:lnTo>
                    <a:pt x="6" y="85"/>
                  </a:lnTo>
                  <a:lnTo>
                    <a:pt x="6" y="91"/>
                  </a:lnTo>
                  <a:lnTo>
                    <a:pt x="7" y="98"/>
                  </a:lnTo>
                  <a:lnTo>
                    <a:pt x="8" y="103"/>
                  </a:lnTo>
                  <a:lnTo>
                    <a:pt x="9" y="107"/>
                  </a:lnTo>
                  <a:lnTo>
                    <a:pt x="10" y="110"/>
                  </a:lnTo>
                  <a:lnTo>
                    <a:pt x="12" y="112"/>
                  </a:lnTo>
                  <a:lnTo>
                    <a:pt x="13" y="114"/>
                  </a:lnTo>
                  <a:lnTo>
                    <a:pt x="15" y="115"/>
                  </a:lnTo>
                  <a:lnTo>
                    <a:pt x="17" y="116"/>
                  </a:lnTo>
                  <a:lnTo>
                    <a:pt x="19" y="117"/>
                  </a:lnTo>
                  <a:lnTo>
                    <a:pt x="21" y="118"/>
                  </a:lnTo>
                  <a:lnTo>
                    <a:pt x="22" y="118"/>
                  </a:lnTo>
                  <a:lnTo>
                    <a:pt x="24" y="119"/>
                  </a:lnTo>
                  <a:lnTo>
                    <a:pt x="26" y="119"/>
                  </a:lnTo>
                  <a:lnTo>
                    <a:pt x="27" y="119"/>
                  </a:lnTo>
                  <a:lnTo>
                    <a:pt x="28" y="119"/>
                  </a:lnTo>
                  <a:lnTo>
                    <a:pt x="29" y="119"/>
                  </a:lnTo>
                  <a:lnTo>
                    <a:pt x="27" y="117"/>
                  </a:lnTo>
                  <a:lnTo>
                    <a:pt x="25" y="116"/>
                  </a:lnTo>
                  <a:lnTo>
                    <a:pt x="22" y="114"/>
                  </a:lnTo>
                  <a:lnTo>
                    <a:pt x="20" y="111"/>
                  </a:lnTo>
                  <a:lnTo>
                    <a:pt x="18" y="109"/>
                  </a:lnTo>
                  <a:lnTo>
                    <a:pt x="16" y="107"/>
                  </a:lnTo>
                  <a:lnTo>
                    <a:pt x="15" y="105"/>
                  </a:lnTo>
                  <a:lnTo>
                    <a:pt x="15" y="104"/>
                  </a:lnTo>
                </a:path>
              </a:pathLst>
            </a:custGeom>
            <a:solidFill>
              <a:schemeClr val="folHlink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70" name="Freeform 202"/>
            <p:cNvSpPr>
              <a:spLocks/>
            </p:cNvSpPr>
            <p:nvPr/>
          </p:nvSpPr>
          <p:spPr bwMode="auto">
            <a:xfrm>
              <a:off x="1144" y="1482"/>
              <a:ext cx="178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7"/>
                </a:cxn>
                <a:cxn ang="0">
                  <a:pos x="177" y="69"/>
                </a:cxn>
                <a:cxn ang="0">
                  <a:pos x="177" y="23"/>
                </a:cxn>
                <a:cxn ang="0">
                  <a:pos x="0" y="0"/>
                </a:cxn>
              </a:cxnLst>
              <a:rect l="0" t="0" r="r" b="b"/>
              <a:pathLst>
                <a:path w="178" h="70">
                  <a:moveTo>
                    <a:pt x="0" y="0"/>
                  </a:moveTo>
                  <a:lnTo>
                    <a:pt x="0" y="47"/>
                  </a:lnTo>
                  <a:lnTo>
                    <a:pt x="177" y="69"/>
                  </a:lnTo>
                  <a:lnTo>
                    <a:pt x="177" y="2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71" name="Freeform 203"/>
            <p:cNvSpPr>
              <a:spLocks/>
            </p:cNvSpPr>
            <p:nvPr/>
          </p:nvSpPr>
          <p:spPr bwMode="auto">
            <a:xfrm>
              <a:off x="1321" y="1456"/>
              <a:ext cx="56" cy="96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0" y="95"/>
                </a:cxn>
                <a:cxn ang="0">
                  <a:pos x="55" y="40"/>
                </a:cxn>
                <a:cxn ang="0">
                  <a:pos x="55" y="0"/>
                </a:cxn>
                <a:cxn ang="0">
                  <a:pos x="0" y="49"/>
                </a:cxn>
              </a:cxnLst>
              <a:rect l="0" t="0" r="r" b="b"/>
              <a:pathLst>
                <a:path w="56" h="96">
                  <a:moveTo>
                    <a:pt x="0" y="49"/>
                  </a:moveTo>
                  <a:lnTo>
                    <a:pt x="0" y="95"/>
                  </a:lnTo>
                  <a:lnTo>
                    <a:pt x="55" y="40"/>
                  </a:lnTo>
                  <a:lnTo>
                    <a:pt x="55" y="0"/>
                  </a:lnTo>
                  <a:lnTo>
                    <a:pt x="0" y="4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72" name="Freeform 204"/>
            <p:cNvSpPr>
              <a:spLocks/>
            </p:cNvSpPr>
            <p:nvPr/>
          </p:nvSpPr>
          <p:spPr bwMode="auto">
            <a:xfrm>
              <a:off x="1144" y="1433"/>
              <a:ext cx="232" cy="7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0" y="49"/>
                </a:cxn>
                <a:cxn ang="0">
                  <a:pos x="177" y="71"/>
                </a:cxn>
                <a:cxn ang="0">
                  <a:pos x="231" y="23"/>
                </a:cxn>
                <a:cxn ang="0">
                  <a:pos x="74" y="0"/>
                </a:cxn>
              </a:cxnLst>
              <a:rect l="0" t="0" r="r" b="b"/>
              <a:pathLst>
                <a:path w="232" h="72">
                  <a:moveTo>
                    <a:pt x="74" y="0"/>
                  </a:moveTo>
                  <a:lnTo>
                    <a:pt x="0" y="49"/>
                  </a:lnTo>
                  <a:lnTo>
                    <a:pt x="177" y="71"/>
                  </a:lnTo>
                  <a:lnTo>
                    <a:pt x="231" y="23"/>
                  </a:lnTo>
                  <a:lnTo>
                    <a:pt x="74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73" name="Freeform 205"/>
            <p:cNvSpPr>
              <a:spLocks/>
            </p:cNvSpPr>
            <p:nvPr/>
          </p:nvSpPr>
          <p:spPr bwMode="auto">
            <a:xfrm>
              <a:off x="1176" y="1325"/>
              <a:ext cx="28" cy="12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6" y="1"/>
                </a:cxn>
                <a:cxn ang="0">
                  <a:pos x="25" y="3"/>
                </a:cxn>
                <a:cxn ang="0">
                  <a:pos x="22" y="7"/>
                </a:cxn>
                <a:cxn ang="0">
                  <a:pos x="19" y="12"/>
                </a:cxn>
                <a:cxn ang="0">
                  <a:pos x="16" y="20"/>
                </a:cxn>
                <a:cxn ang="0">
                  <a:pos x="12" y="30"/>
                </a:cxn>
                <a:cxn ang="0">
                  <a:pos x="8" y="43"/>
                </a:cxn>
                <a:cxn ang="0">
                  <a:pos x="5" y="58"/>
                </a:cxn>
                <a:cxn ang="0">
                  <a:pos x="2" y="73"/>
                </a:cxn>
                <a:cxn ang="0">
                  <a:pos x="0" y="87"/>
                </a:cxn>
                <a:cxn ang="0">
                  <a:pos x="0" y="99"/>
                </a:cxn>
                <a:cxn ang="0">
                  <a:pos x="0" y="108"/>
                </a:cxn>
                <a:cxn ang="0">
                  <a:pos x="0" y="116"/>
                </a:cxn>
                <a:cxn ang="0">
                  <a:pos x="1" y="121"/>
                </a:cxn>
                <a:cxn ang="0">
                  <a:pos x="2" y="124"/>
                </a:cxn>
                <a:cxn ang="0">
                  <a:pos x="2" y="126"/>
                </a:cxn>
                <a:cxn ang="0">
                  <a:pos x="27" y="0"/>
                </a:cxn>
              </a:cxnLst>
              <a:rect l="0" t="0" r="r" b="b"/>
              <a:pathLst>
                <a:path w="28" h="127">
                  <a:moveTo>
                    <a:pt x="27" y="0"/>
                  </a:moveTo>
                  <a:lnTo>
                    <a:pt x="26" y="1"/>
                  </a:lnTo>
                  <a:lnTo>
                    <a:pt x="25" y="3"/>
                  </a:lnTo>
                  <a:lnTo>
                    <a:pt x="22" y="7"/>
                  </a:lnTo>
                  <a:lnTo>
                    <a:pt x="19" y="12"/>
                  </a:lnTo>
                  <a:lnTo>
                    <a:pt x="16" y="20"/>
                  </a:lnTo>
                  <a:lnTo>
                    <a:pt x="12" y="30"/>
                  </a:lnTo>
                  <a:lnTo>
                    <a:pt x="8" y="43"/>
                  </a:lnTo>
                  <a:lnTo>
                    <a:pt x="5" y="58"/>
                  </a:lnTo>
                  <a:lnTo>
                    <a:pt x="2" y="73"/>
                  </a:lnTo>
                  <a:lnTo>
                    <a:pt x="0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0" y="116"/>
                  </a:lnTo>
                  <a:lnTo>
                    <a:pt x="1" y="121"/>
                  </a:lnTo>
                  <a:lnTo>
                    <a:pt x="2" y="124"/>
                  </a:lnTo>
                  <a:lnTo>
                    <a:pt x="2" y="126"/>
                  </a:lnTo>
                  <a:lnTo>
                    <a:pt x="27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74" name="Freeform 206"/>
            <p:cNvSpPr>
              <a:spLocks/>
            </p:cNvSpPr>
            <p:nvPr/>
          </p:nvSpPr>
          <p:spPr bwMode="auto">
            <a:xfrm>
              <a:off x="1203" y="1378"/>
              <a:ext cx="108" cy="108"/>
            </a:xfrm>
            <a:custGeom>
              <a:avLst/>
              <a:gdLst/>
              <a:ahLst/>
              <a:cxnLst>
                <a:cxn ang="0">
                  <a:pos x="53" y="107"/>
                </a:cxn>
                <a:cxn ang="0">
                  <a:pos x="64" y="106"/>
                </a:cxn>
                <a:cxn ang="0">
                  <a:pos x="74" y="103"/>
                </a:cxn>
                <a:cxn ang="0">
                  <a:pos x="83" y="98"/>
                </a:cxn>
                <a:cxn ang="0">
                  <a:pos x="91" y="92"/>
                </a:cxn>
                <a:cxn ang="0">
                  <a:pos x="98" y="84"/>
                </a:cxn>
                <a:cxn ang="0">
                  <a:pos x="103" y="75"/>
                </a:cxn>
                <a:cxn ang="0">
                  <a:pos x="106" y="64"/>
                </a:cxn>
                <a:cxn ang="0">
                  <a:pos x="107" y="54"/>
                </a:cxn>
                <a:cxn ang="0">
                  <a:pos x="106" y="43"/>
                </a:cxn>
                <a:cxn ang="0">
                  <a:pos x="103" y="33"/>
                </a:cxn>
                <a:cxn ang="0">
                  <a:pos x="98" y="24"/>
                </a:cxn>
                <a:cxn ang="0">
                  <a:pos x="91" y="16"/>
                </a:cxn>
                <a:cxn ang="0">
                  <a:pos x="83" y="9"/>
                </a:cxn>
                <a:cxn ang="0">
                  <a:pos x="74" y="4"/>
                </a:cxn>
                <a:cxn ang="0">
                  <a:pos x="64" y="1"/>
                </a:cxn>
                <a:cxn ang="0">
                  <a:pos x="53" y="0"/>
                </a:cxn>
                <a:cxn ang="0">
                  <a:pos x="42" y="1"/>
                </a:cxn>
                <a:cxn ang="0">
                  <a:pos x="32" y="4"/>
                </a:cxn>
                <a:cxn ang="0">
                  <a:pos x="23" y="9"/>
                </a:cxn>
                <a:cxn ang="0">
                  <a:pos x="15" y="16"/>
                </a:cxn>
                <a:cxn ang="0">
                  <a:pos x="9" y="24"/>
                </a:cxn>
                <a:cxn ang="0">
                  <a:pos x="4" y="33"/>
                </a:cxn>
                <a:cxn ang="0">
                  <a:pos x="1" y="43"/>
                </a:cxn>
                <a:cxn ang="0">
                  <a:pos x="0" y="54"/>
                </a:cxn>
                <a:cxn ang="0">
                  <a:pos x="1" y="64"/>
                </a:cxn>
                <a:cxn ang="0">
                  <a:pos x="4" y="75"/>
                </a:cxn>
                <a:cxn ang="0">
                  <a:pos x="9" y="84"/>
                </a:cxn>
                <a:cxn ang="0">
                  <a:pos x="15" y="92"/>
                </a:cxn>
                <a:cxn ang="0">
                  <a:pos x="23" y="98"/>
                </a:cxn>
                <a:cxn ang="0">
                  <a:pos x="32" y="103"/>
                </a:cxn>
                <a:cxn ang="0">
                  <a:pos x="42" y="106"/>
                </a:cxn>
                <a:cxn ang="0">
                  <a:pos x="53" y="107"/>
                </a:cxn>
              </a:cxnLst>
              <a:rect l="0" t="0" r="r" b="b"/>
              <a:pathLst>
                <a:path w="108" h="108">
                  <a:moveTo>
                    <a:pt x="53" y="107"/>
                  </a:moveTo>
                  <a:lnTo>
                    <a:pt x="64" y="106"/>
                  </a:lnTo>
                  <a:lnTo>
                    <a:pt x="74" y="103"/>
                  </a:lnTo>
                  <a:lnTo>
                    <a:pt x="83" y="98"/>
                  </a:lnTo>
                  <a:lnTo>
                    <a:pt x="91" y="92"/>
                  </a:lnTo>
                  <a:lnTo>
                    <a:pt x="98" y="84"/>
                  </a:lnTo>
                  <a:lnTo>
                    <a:pt x="103" y="75"/>
                  </a:lnTo>
                  <a:lnTo>
                    <a:pt x="106" y="64"/>
                  </a:lnTo>
                  <a:lnTo>
                    <a:pt x="107" y="54"/>
                  </a:lnTo>
                  <a:lnTo>
                    <a:pt x="106" y="43"/>
                  </a:lnTo>
                  <a:lnTo>
                    <a:pt x="103" y="33"/>
                  </a:lnTo>
                  <a:lnTo>
                    <a:pt x="98" y="24"/>
                  </a:lnTo>
                  <a:lnTo>
                    <a:pt x="91" y="16"/>
                  </a:lnTo>
                  <a:lnTo>
                    <a:pt x="83" y="9"/>
                  </a:lnTo>
                  <a:lnTo>
                    <a:pt x="74" y="4"/>
                  </a:lnTo>
                  <a:lnTo>
                    <a:pt x="64" y="1"/>
                  </a:lnTo>
                  <a:lnTo>
                    <a:pt x="53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4"/>
                  </a:lnTo>
                  <a:lnTo>
                    <a:pt x="4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4"/>
                  </a:lnTo>
                  <a:lnTo>
                    <a:pt x="4" y="75"/>
                  </a:lnTo>
                  <a:lnTo>
                    <a:pt x="9" y="84"/>
                  </a:lnTo>
                  <a:lnTo>
                    <a:pt x="15" y="92"/>
                  </a:lnTo>
                  <a:lnTo>
                    <a:pt x="23" y="98"/>
                  </a:lnTo>
                  <a:lnTo>
                    <a:pt x="32" y="103"/>
                  </a:lnTo>
                  <a:lnTo>
                    <a:pt x="42" y="106"/>
                  </a:lnTo>
                  <a:lnTo>
                    <a:pt x="53" y="10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75" name="Freeform 207"/>
            <p:cNvSpPr>
              <a:spLocks/>
            </p:cNvSpPr>
            <p:nvPr/>
          </p:nvSpPr>
          <p:spPr bwMode="auto">
            <a:xfrm>
              <a:off x="1172" y="1310"/>
              <a:ext cx="152" cy="177"/>
            </a:xfrm>
            <a:custGeom>
              <a:avLst/>
              <a:gdLst/>
              <a:ahLst/>
              <a:cxnLst>
                <a:cxn ang="0">
                  <a:pos x="116" y="37"/>
                </a:cxn>
                <a:cxn ang="0">
                  <a:pos x="69" y="7"/>
                </a:cxn>
                <a:cxn ang="0">
                  <a:pos x="33" y="0"/>
                </a:cxn>
                <a:cxn ang="0">
                  <a:pos x="0" y="168"/>
                </a:cxn>
                <a:cxn ang="0">
                  <a:pos x="36" y="176"/>
                </a:cxn>
                <a:cxn ang="0">
                  <a:pos x="92" y="156"/>
                </a:cxn>
                <a:cxn ang="0">
                  <a:pos x="128" y="164"/>
                </a:cxn>
                <a:cxn ang="0">
                  <a:pos x="151" y="46"/>
                </a:cxn>
                <a:cxn ang="0">
                  <a:pos x="116" y="37"/>
                </a:cxn>
              </a:cxnLst>
              <a:rect l="0" t="0" r="r" b="b"/>
              <a:pathLst>
                <a:path w="152" h="177">
                  <a:moveTo>
                    <a:pt x="116" y="37"/>
                  </a:moveTo>
                  <a:lnTo>
                    <a:pt x="69" y="7"/>
                  </a:lnTo>
                  <a:lnTo>
                    <a:pt x="33" y="0"/>
                  </a:lnTo>
                  <a:lnTo>
                    <a:pt x="0" y="168"/>
                  </a:lnTo>
                  <a:lnTo>
                    <a:pt x="36" y="176"/>
                  </a:lnTo>
                  <a:lnTo>
                    <a:pt x="92" y="156"/>
                  </a:lnTo>
                  <a:lnTo>
                    <a:pt x="128" y="164"/>
                  </a:lnTo>
                  <a:lnTo>
                    <a:pt x="151" y="46"/>
                  </a:lnTo>
                  <a:lnTo>
                    <a:pt x="116" y="3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76" name="Freeform 208"/>
            <p:cNvSpPr>
              <a:spLocks/>
            </p:cNvSpPr>
            <p:nvPr/>
          </p:nvSpPr>
          <p:spPr bwMode="auto">
            <a:xfrm>
              <a:off x="1300" y="1341"/>
              <a:ext cx="57" cy="134"/>
            </a:xfrm>
            <a:custGeom>
              <a:avLst/>
              <a:gdLst/>
              <a:ahLst/>
              <a:cxnLst>
                <a:cxn ang="0">
                  <a:pos x="23" y="15"/>
                </a:cxn>
                <a:cxn ang="0">
                  <a:pos x="0" y="133"/>
                </a:cxn>
                <a:cxn ang="0">
                  <a:pos x="38" y="103"/>
                </a:cxn>
                <a:cxn ang="0">
                  <a:pos x="56" y="0"/>
                </a:cxn>
                <a:cxn ang="0">
                  <a:pos x="23" y="15"/>
                </a:cxn>
              </a:cxnLst>
              <a:rect l="0" t="0" r="r" b="b"/>
              <a:pathLst>
                <a:path w="57" h="134">
                  <a:moveTo>
                    <a:pt x="23" y="15"/>
                  </a:moveTo>
                  <a:lnTo>
                    <a:pt x="0" y="133"/>
                  </a:lnTo>
                  <a:lnTo>
                    <a:pt x="38" y="103"/>
                  </a:lnTo>
                  <a:lnTo>
                    <a:pt x="56" y="0"/>
                  </a:lnTo>
                  <a:lnTo>
                    <a:pt x="23" y="15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77" name="Freeform 209"/>
            <p:cNvSpPr>
              <a:spLocks/>
            </p:cNvSpPr>
            <p:nvPr/>
          </p:nvSpPr>
          <p:spPr bwMode="auto">
            <a:xfrm>
              <a:off x="1266" y="1356"/>
              <a:ext cx="50" cy="113"/>
            </a:xfrm>
            <a:custGeom>
              <a:avLst/>
              <a:gdLst/>
              <a:ahLst/>
              <a:cxnLst>
                <a:cxn ang="0">
                  <a:pos x="49" y="5"/>
                </a:cxn>
                <a:cxn ang="0">
                  <a:pos x="22" y="0"/>
                </a:cxn>
                <a:cxn ang="0">
                  <a:pos x="0" y="105"/>
                </a:cxn>
                <a:cxn ang="0">
                  <a:pos x="29" y="112"/>
                </a:cxn>
                <a:cxn ang="0">
                  <a:pos x="49" y="5"/>
                </a:cxn>
              </a:cxnLst>
              <a:rect l="0" t="0" r="r" b="b"/>
              <a:pathLst>
                <a:path w="50" h="113">
                  <a:moveTo>
                    <a:pt x="49" y="5"/>
                  </a:moveTo>
                  <a:lnTo>
                    <a:pt x="22" y="0"/>
                  </a:lnTo>
                  <a:lnTo>
                    <a:pt x="0" y="105"/>
                  </a:lnTo>
                  <a:lnTo>
                    <a:pt x="29" y="112"/>
                  </a:lnTo>
                  <a:lnTo>
                    <a:pt x="49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78" name="Freeform 210"/>
            <p:cNvSpPr>
              <a:spLocks/>
            </p:cNvSpPr>
            <p:nvPr/>
          </p:nvSpPr>
          <p:spPr bwMode="auto">
            <a:xfrm>
              <a:off x="1209" y="1327"/>
              <a:ext cx="72" cy="151"/>
            </a:xfrm>
            <a:custGeom>
              <a:avLst/>
              <a:gdLst/>
              <a:ahLst/>
              <a:cxnLst>
                <a:cxn ang="0">
                  <a:pos x="71" y="25"/>
                </a:cxn>
                <a:cxn ang="0">
                  <a:pos x="32" y="0"/>
                </a:cxn>
                <a:cxn ang="0">
                  <a:pos x="0" y="150"/>
                </a:cxn>
                <a:cxn ang="0">
                  <a:pos x="50" y="134"/>
                </a:cxn>
                <a:cxn ang="0">
                  <a:pos x="71" y="25"/>
                </a:cxn>
              </a:cxnLst>
              <a:rect l="0" t="0" r="r" b="b"/>
              <a:pathLst>
                <a:path w="72" h="151">
                  <a:moveTo>
                    <a:pt x="71" y="25"/>
                  </a:moveTo>
                  <a:lnTo>
                    <a:pt x="32" y="0"/>
                  </a:lnTo>
                  <a:lnTo>
                    <a:pt x="0" y="150"/>
                  </a:lnTo>
                  <a:lnTo>
                    <a:pt x="50" y="134"/>
                  </a:lnTo>
                  <a:lnTo>
                    <a:pt x="71" y="2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79" name="Freeform 211"/>
            <p:cNvSpPr>
              <a:spLocks/>
            </p:cNvSpPr>
            <p:nvPr/>
          </p:nvSpPr>
          <p:spPr bwMode="auto">
            <a:xfrm>
              <a:off x="1178" y="1318"/>
              <a:ext cx="57" cy="159"/>
            </a:xfrm>
            <a:custGeom>
              <a:avLst/>
              <a:gdLst/>
              <a:ahLst/>
              <a:cxnLst>
                <a:cxn ang="0">
                  <a:pos x="56" y="5"/>
                </a:cxn>
                <a:cxn ang="0">
                  <a:pos x="30" y="0"/>
                </a:cxn>
                <a:cxn ang="0">
                  <a:pos x="0" y="154"/>
                </a:cxn>
                <a:cxn ang="0">
                  <a:pos x="24" y="158"/>
                </a:cxn>
                <a:cxn ang="0">
                  <a:pos x="56" y="5"/>
                </a:cxn>
              </a:cxnLst>
              <a:rect l="0" t="0" r="r" b="b"/>
              <a:pathLst>
                <a:path w="57" h="159">
                  <a:moveTo>
                    <a:pt x="56" y="5"/>
                  </a:moveTo>
                  <a:lnTo>
                    <a:pt x="30" y="0"/>
                  </a:lnTo>
                  <a:lnTo>
                    <a:pt x="0" y="154"/>
                  </a:lnTo>
                  <a:lnTo>
                    <a:pt x="24" y="158"/>
                  </a:lnTo>
                  <a:lnTo>
                    <a:pt x="56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80" name="Freeform 212"/>
            <p:cNvSpPr>
              <a:spLocks/>
            </p:cNvSpPr>
            <p:nvPr/>
          </p:nvSpPr>
          <p:spPr bwMode="auto">
            <a:xfrm>
              <a:off x="1205" y="1290"/>
              <a:ext cx="152" cy="6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9" y="0"/>
                </a:cxn>
                <a:cxn ang="0">
                  <a:pos x="70" y="7"/>
                </a:cxn>
                <a:cxn ang="0">
                  <a:pos x="108" y="39"/>
                </a:cxn>
                <a:cxn ang="0">
                  <a:pos x="151" y="51"/>
                </a:cxn>
                <a:cxn ang="0">
                  <a:pos x="118" y="64"/>
                </a:cxn>
                <a:cxn ang="0">
                  <a:pos x="83" y="57"/>
                </a:cxn>
                <a:cxn ang="0">
                  <a:pos x="37" y="27"/>
                </a:cxn>
                <a:cxn ang="0">
                  <a:pos x="0" y="20"/>
                </a:cxn>
              </a:cxnLst>
              <a:rect l="0" t="0" r="r" b="b"/>
              <a:pathLst>
                <a:path w="152" h="65">
                  <a:moveTo>
                    <a:pt x="0" y="20"/>
                  </a:moveTo>
                  <a:lnTo>
                    <a:pt x="39" y="0"/>
                  </a:lnTo>
                  <a:lnTo>
                    <a:pt x="70" y="7"/>
                  </a:lnTo>
                  <a:lnTo>
                    <a:pt x="108" y="39"/>
                  </a:lnTo>
                  <a:lnTo>
                    <a:pt x="151" y="51"/>
                  </a:lnTo>
                  <a:lnTo>
                    <a:pt x="118" y="64"/>
                  </a:lnTo>
                  <a:lnTo>
                    <a:pt x="83" y="57"/>
                  </a:lnTo>
                  <a:lnTo>
                    <a:pt x="37" y="27"/>
                  </a:lnTo>
                  <a:lnTo>
                    <a:pt x="0" y="2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81" name="Freeform 213"/>
            <p:cNvSpPr>
              <a:spLocks/>
            </p:cNvSpPr>
            <p:nvPr/>
          </p:nvSpPr>
          <p:spPr bwMode="auto">
            <a:xfrm>
              <a:off x="1015" y="1354"/>
              <a:ext cx="148" cy="118"/>
            </a:xfrm>
            <a:custGeom>
              <a:avLst/>
              <a:gdLst/>
              <a:ahLst/>
              <a:cxnLst>
                <a:cxn ang="0">
                  <a:pos x="30" y="13"/>
                </a:cxn>
                <a:cxn ang="0">
                  <a:pos x="32" y="21"/>
                </a:cxn>
                <a:cxn ang="0">
                  <a:pos x="36" y="32"/>
                </a:cxn>
                <a:cxn ang="0">
                  <a:pos x="39" y="44"/>
                </a:cxn>
                <a:cxn ang="0">
                  <a:pos x="41" y="54"/>
                </a:cxn>
                <a:cxn ang="0">
                  <a:pos x="45" y="67"/>
                </a:cxn>
                <a:cxn ang="0">
                  <a:pos x="50" y="80"/>
                </a:cxn>
                <a:cxn ang="0">
                  <a:pos x="56" y="89"/>
                </a:cxn>
                <a:cxn ang="0">
                  <a:pos x="61" y="92"/>
                </a:cxn>
                <a:cxn ang="0">
                  <a:pos x="75" y="94"/>
                </a:cxn>
                <a:cxn ang="0">
                  <a:pos x="92" y="96"/>
                </a:cxn>
                <a:cxn ang="0">
                  <a:pos x="105" y="98"/>
                </a:cxn>
                <a:cxn ang="0">
                  <a:pos x="109" y="97"/>
                </a:cxn>
                <a:cxn ang="0">
                  <a:pos x="113" y="96"/>
                </a:cxn>
                <a:cxn ang="0">
                  <a:pos x="119" y="94"/>
                </a:cxn>
                <a:cxn ang="0">
                  <a:pos x="124" y="94"/>
                </a:cxn>
                <a:cxn ang="0">
                  <a:pos x="129" y="96"/>
                </a:cxn>
                <a:cxn ang="0">
                  <a:pos x="136" y="99"/>
                </a:cxn>
                <a:cxn ang="0">
                  <a:pos x="143" y="102"/>
                </a:cxn>
                <a:cxn ang="0">
                  <a:pos x="147" y="106"/>
                </a:cxn>
                <a:cxn ang="0">
                  <a:pos x="145" y="109"/>
                </a:cxn>
                <a:cxn ang="0">
                  <a:pos x="139" y="113"/>
                </a:cxn>
                <a:cxn ang="0">
                  <a:pos x="130" y="115"/>
                </a:cxn>
                <a:cxn ang="0">
                  <a:pos x="121" y="115"/>
                </a:cxn>
                <a:cxn ang="0">
                  <a:pos x="114" y="115"/>
                </a:cxn>
                <a:cxn ang="0">
                  <a:pos x="110" y="114"/>
                </a:cxn>
                <a:cxn ang="0">
                  <a:pos x="107" y="114"/>
                </a:cxn>
                <a:cxn ang="0">
                  <a:pos x="105" y="115"/>
                </a:cxn>
                <a:cxn ang="0">
                  <a:pos x="95" y="116"/>
                </a:cxn>
                <a:cxn ang="0">
                  <a:pos x="73" y="117"/>
                </a:cxn>
                <a:cxn ang="0">
                  <a:pos x="50" y="115"/>
                </a:cxn>
                <a:cxn ang="0">
                  <a:pos x="37" y="112"/>
                </a:cxn>
                <a:cxn ang="0">
                  <a:pos x="32" y="106"/>
                </a:cxn>
                <a:cxn ang="0">
                  <a:pos x="31" y="100"/>
                </a:cxn>
                <a:cxn ang="0">
                  <a:pos x="29" y="92"/>
                </a:cxn>
                <a:cxn ang="0">
                  <a:pos x="27" y="80"/>
                </a:cxn>
                <a:cxn ang="0">
                  <a:pos x="20" y="62"/>
                </a:cxn>
                <a:cxn ang="0">
                  <a:pos x="11" y="41"/>
                </a:cxn>
                <a:cxn ang="0">
                  <a:pos x="3" y="22"/>
                </a:cxn>
                <a:cxn ang="0">
                  <a:pos x="0" y="10"/>
                </a:cxn>
                <a:cxn ang="0">
                  <a:pos x="3" y="6"/>
                </a:cxn>
                <a:cxn ang="0">
                  <a:pos x="6" y="3"/>
                </a:cxn>
                <a:cxn ang="0">
                  <a:pos x="10" y="2"/>
                </a:cxn>
                <a:cxn ang="0">
                  <a:pos x="13" y="0"/>
                </a:cxn>
              </a:cxnLst>
              <a:rect l="0" t="0" r="r" b="b"/>
              <a:pathLst>
                <a:path w="148" h="118">
                  <a:moveTo>
                    <a:pt x="29" y="11"/>
                  </a:moveTo>
                  <a:lnTo>
                    <a:pt x="30" y="13"/>
                  </a:lnTo>
                  <a:lnTo>
                    <a:pt x="31" y="16"/>
                  </a:lnTo>
                  <a:lnTo>
                    <a:pt x="32" y="21"/>
                  </a:lnTo>
                  <a:lnTo>
                    <a:pt x="34" y="26"/>
                  </a:lnTo>
                  <a:lnTo>
                    <a:pt x="36" y="32"/>
                  </a:lnTo>
                  <a:lnTo>
                    <a:pt x="38" y="39"/>
                  </a:lnTo>
                  <a:lnTo>
                    <a:pt x="39" y="44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60"/>
                  </a:lnTo>
                  <a:lnTo>
                    <a:pt x="45" y="67"/>
                  </a:lnTo>
                  <a:lnTo>
                    <a:pt x="47" y="73"/>
                  </a:lnTo>
                  <a:lnTo>
                    <a:pt x="50" y="80"/>
                  </a:lnTo>
                  <a:lnTo>
                    <a:pt x="53" y="85"/>
                  </a:lnTo>
                  <a:lnTo>
                    <a:pt x="56" y="89"/>
                  </a:lnTo>
                  <a:lnTo>
                    <a:pt x="58" y="91"/>
                  </a:lnTo>
                  <a:lnTo>
                    <a:pt x="61" y="92"/>
                  </a:lnTo>
                  <a:lnTo>
                    <a:pt x="67" y="93"/>
                  </a:lnTo>
                  <a:lnTo>
                    <a:pt x="75" y="94"/>
                  </a:lnTo>
                  <a:lnTo>
                    <a:pt x="84" y="95"/>
                  </a:lnTo>
                  <a:lnTo>
                    <a:pt x="92" y="96"/>
                  </a:lnTo>
                  <a:lnTo>
                    <a:pt x="100" y="97"/>
                  </a:lnTo>
                  <a:lnTo>
                    <a:pt x="105" y="98"/>
                  </a:lnTo>
                  <a:lnTo>
                    <a:pt x="107" y="98"/>
                  </a:lnTo>
                  <a:lnTo>
                    <a:pt x="109" y="97"/>
                  </a:lnTo>
                  <a:lnTo>
                    <a:pt x="111" y="97"/>
                  </a:lnTo>
                  <a:lnTo>
                    <a:pt x="113" y="96"/>
                  </a:lnTo>
                  <a:lnTo>
                    <a:pt x="116" y="95"/>
                  </a:lnTo>
                  <a:lnTo>
                    <a:pt x="119" y="94"/>
                  </a:lnTo>
                  <a:lnTo>
                    <a:pt x="121" y="94"/>
                  </a:lnTo>
                  <a:lnTo>
                    <a:pt x="124" y="94"/>
                  </a:lnTo>
                  <a:lnTo>
                    <a:pt x="126" y="95"/>
                  </a:lnTo>
                  <a:lnTo>
                    <a:pt x="129" y="96"/>
                  </a:lnTo>
                  <a:lnTo>
                    <a:pt x="133" y="97"/>
                  </a:lnTo>
                  <a:lnTo>
                    <a:pt x="136" y="99"/>
                  </a:lnTo>
                  <a:lnTo>
                    <a:pt x="140" y="100"/>
                  </a:lnTo>
                  <a:lnTo>
                    <a:pt x="143" y="102"/>
                  </a:lnTo>
                  <a:lnTo>
                    <a:pt x="145" y="104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5" y="109"/>
                  </a:lnTo>
                  <a:lnTo>
                    <a:pt x="143" y="111"/>
                  </a:lnTo>
                  <a:lnTo>
                    <a:pt x="139" y="113"/>
                  </a:lnTo>
                  <a:lnTo>
                    <a:pt x="135" y="114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1" y="115"/>
                  </a:lnTo>
                  <a:lnTo>
                    <a:pt x="117" y="115"/>
                  </a:lnTo>
                  <a:lnTo>
                    <a:pt x="114" y="115"/>
                  </a:lnTo>
                  <a:lnTo>
                    <a:pt x="112" y="114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7" y="114"/>
                  </a:lnTo>
                  <a:lnTo>
                    <a:pt x="106" y="114"/>
                  </a:lnTo>
                  <a:lnTo>
                    <a:pt x="105" y="115"/>
                  </a:lnTo>
                  <a:lnTo>
                    <a:pt x="102" y="116"/>
                  </a:lnTo>
                  <a:lnTo>
                    <a:pt x="95" y="116"/>
                  </a:lnTo>
                  <a:lnTo>
                    <a:pt x="84" y="117"/>
                  </a:lnTo>
                  <a:lnTo>
                    <a:pt x="73" y="117"/>
                  </a:lnTo>
                  <a:lnTo>
                    <a:pt x="61" y="116"/>
                  </a:lnTo>
                  <a:lnTo>
                    <a:pt x="50" y="115"/>
                  </a:lnTo>
                  <a:lnTo>
                    <a:pt x="42" y="114"/>
                  </a:lnTo>
                  <a:lnTo>
                    <a:pt x="37" y="112"/>
                  </a:lnTo>
                  <a:lnTo>
                    <a:pt x="34" y="109"/>
                  </a:lnTo>
                  <a:lnTo>
                    <a:pt x="32" y="106"/>
                  </a:lnTo>
                  <a:lnTo>
                    <a:pt x="31" y="103"/>
                  </a:lnTo>
                  <a:lnTo>
                    <a:pt x="31" y="100"/>
                  </a:lnTo>
                  <a:lnTo>
                    <a:pt x="30" y="96"/>
                  </a:lnTo>
                  <a:lnTo>
                    <a:pt x="29" y="92"/>
                  </a:lnTo>
                  <a:lnTo>
                    <a:pt x="28" y="86"/>
                  </a:lnTo>
                  <a:lnTo>
                    <a:pt x="27" y="80"/>
                  </a:lnTo>
                  <a:lnTo>
                    <a:pt x="24" y="72"/>
                  </a:lnTo>
                  <a:lnTo>
                    <a:pt x="20" y="62"/>
                  </a:lnTo>
                  <a:lnTo>
                    <a:pt x="15" y="52"/>
                  </a:lnTo>
                  <a:lnTo>
                    <a:pt x="11" y="41"/>
                  </a:lnTo>
                  <a:lnTo>
                    <a:pt x="6" y="31"/>
                  </a:lnTo>
                  <a:lnTo>
                    <a:pt x="3" y="22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29" y="1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82" name="Freeform 214"/>
            <p:cNvSpPr>
              <a:spLocks/>
            </p:cNvSpPr>
            <p:nvPr/>
          </p:nvSpPr>
          <p:spPr bwMode="auto">
            <a:xfrm>
              <a:off x="922" y="1355"/>
              <a:ext cx="225" cy="153"/>
            </a:xfrm>
            <a:custGeom>
              <a:avLst/>
              <a:gdLst/>
              <a:ahLst/>
              <a:cxnLst>
                <a:cxn ang="0">
                  <a:pos x="41" y="14"/>
                </a:cxn>
                <a:cxn ang="0">
                  <a:pos x="47" y="26"/>
                </a:cxn>
                <a:cxn ang="0">
                  <a:pos x="56" y="43"/>
                </a:cxn>
                <a:cxn ang="0">
                  <a:pos x="63" y="60"/>
                </a:cxn>
                <a:cxn ang="0">
                  <a:pos x="68" y="73"/>
                </a:cxn>
                <a:cxn ang="0">
                  <a:pos x="73" y="86"/>
                </a:cxn>
                <a:cxn ang="0">
                  <a:pos x="79" y="99"/>
                </a:cxn>
                <a:cxn ang="0">
                  <a:pos x="85" y="107"/>
                </a:cxn>
                <a:cxn ang="0">
                  <a:pos x="93" y="109"/>
                </a:cxn>
                <a:cxn ang="0">
                  <a:pos x="119" y="112"/>
                </a:cxn>
                <a:cxn ang="0">
                  <a:pos x="152" y="116"/>
                </a:cxn>
                <a:cxn ang="0">
                  <a:pos x="175" y="118"/>
                </a:cxn>
                <a:cxn ang="0">
                  <a:pos x="180" y="118"/>
                </a:cxn>
                <a:cxn ang="0">
                  <a:pos x="184" y="116"/>
                </a:cxn>
                <a:cxn ang="0">
                  <a:pos x="189" y="115"/>
                </a:cxn>
                <a:cxn ang="0">
                  <a:pos x="195" y="116"/>
                </a:cxn>
                <a:cxn ang="0">
                  <a:pos x="202" y="118"/>
                </a:cxn>
                <a:cxn ang="0">
                  <a:pos x="211" y="121"/>
                </a:cxn>
                <a:cxn ang="0">
                  <a:pos x="219" y="125"/>
                </a:cxn>
                <a:cxn ang="0">
                  <a:pos x="223" y="130"/>
                </a:cxn>
                <a:cxn ang="0">
                  <a:pos x="222" y="134"/>
                </a:cxn>
                <a:cxn ang="0">
                  <a:pos x="216" y="138"/>
                </a:cxn>
                <a:cxn ang="0">
                  <a:pos x="207" y="139"/>
                </a:cxn>
                <a:cxn ang="0">
                  <a:pos x="195" y="139"/>
                </a:cxn>
                <a:cxn ang="0">
                  <a:pos x="186" y="138"/>
                </a:cxn>
                <a:cxn ang="0">
                  <a:pos x="180" y="136"/>
                </a:cxn>
                <a:cxn ang="0">
                  <a:pos x="176" y="136"/>
                </a:cxn>
                <a:cxn ang="0">
                  <a:pos x="174" y="137"/>
                </a:cxn>
                <a:cxn ang="0">
                  <a:pos x="161" y="141"/>
                </a:cxn>
                <a:cxn ang="0">
                  <a:pos x="135" y="147"/>
                </a:cxn>
                <a:cxn ang="0">
                  <a:pos x="108" y="152"/>
                </a:cxn>
                <a:cxn ang="0">
                  <a:pos x="90" y="151"/>
                </a:cxn>
                <a:cxn ang="0">
                  <a:pos x="78" y="143"/>
                </a:cxn>
                <a:cxn ang="0">
                  <a:pos x="63" y="131"/>
                </a:cxn>
                <a:cxn ang="0">
                  <a:pos x="47" y="116"/>
                </a:cxn>
                <a:cxn ang="0">
                  <a:pos x="35" y="99"/>
                </a:cxn>
                <a:cxn ang="0">
                  <a:pos x="24" y="78"/>
                </a:cxn>
                <a:cxn ang="0">
                  <a:pos x="13" y="53"/>
                </a:cxn>
                <a:cxn ang="0">
                  <a:pos x="4" y="31"/>
                </a:cxn>
                <a:cxn ang="0">
                  <a:pos x="0" y="17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8" y="3"/>
                </a:cxn>
                <a:cxn ang="0">
                  <a:pos x="13" y="0"/>
                </a:cxn>
              </a:cxnLst>
              <a:rect l="0" t="0" r="r" b="b"/>
              <a:pathLst>
                <a:path w="225" h="153">
                  <a:moveTo>
                    <a:pt x="40" y="13"/>
                  </a:moveTo>
                  <a:lnTo>
                    <a:pt x="41" y="14"/>
                  </a:lnTo>
                  <a:lnTo>
                    <a:pt x="43" y="19"/>
                  </a:lnTo>
                  <a:lnTo>
                    <a:pt x="47" y="26"/>
                  </a:lnTo>
                  <a:lnTo>
                    <a:pt x="51" y="34"/>
                  </a:lnTo>
                  <a:lnTo>
                    <a:pt x="56" y="43"/>
                  </a:lnTo>
                  <a:lnTo>
                    <a:pt x="60" y="52"/>
                  </a:lnTo>
                  <a:lnTo>
                    <a:pt x="63" y="60"/>
                  </a:lnTo>
                  <a:lnTo>
                    <a:pt x="66" y="67"/>
                  </a:lnTo>
                  <a:lnTo>
                    <a:pt x="68" y="73"/>
                  </a:lnTo>
                  <a:lnTo>
                    <a:pt x="70" y="79"/>
                  </a:lnTo>
                  <a:lnTo>
                    <a:pt x="73" y="86"/>
                  </a:lnTo>
                  <a:lnTo>
                    <a:pt x="76" y="93"/>
                  </a:lnTo>
                  <a:lnTo>
                    <a:pt x="79" y="99"/>
                  </a:lnTo>
                  <a:lnTo>
                    <a:pt x="82" y="104"/>
                  </a:lnTo>
                  <a:lnTo>
                    <a:pt x="85" y="107"/>
                  </a:lnTo>
                  <a:lnTo>
                    <a:pt x="88" y="109"/>
                  </a:lnTo>
                  <a:lnTo>
                    <a:pt x="93" y="109"/>
                  </a:lnTo>
                  <a:lnTo>
                    <a:pt x="105" y="111"/>
                  </a:lnTo>
                  <a:lnTo>
                    <a:pt x="119" y="112"/>
                  </a:lnTo>
                  <a:lnTo>
                    <a:pt x="136" y="114"/>
                  </a:lnTo>
                  <a:lnTo>
                    <a:pt x="152" y="116"/>
                  </a:lnTo>
                  <a:lnTo>
                    <a:pt x="166" y="117"/>
                  </a:lnTo>
                  <a:lnTo>
                    <a:pt x="175" y="118"/>
                  </a:lnTo>
                  <a:lnTo>
                    <a:pt x="179" y="118"/>
                  </a:lnTo>
                  <a:lnTo>
                    <a:pt x="180" y="118"/>
                  </a:lnTo>
                  <a:lnTo>
                    <a:pt x="182" y="117"/>
                  </a:lnTo>
                  <a:lnTo>
                    <a:pt x="184" y="116"/>
                  </a:lnTo>
                  <a:lnTo>
                    <a:pt x="187" y="116"/>
                  </a:lnTo>
                  <a:lnTo>
                    <a:pt x="189" y="115"/>
                  </a:lnTo>
                  <a:lnTo>
                    <a:pt x="192" y="115"/>
                  </a:lnTo>
                  <a:lnTo>
                    <a:pt x="195" y="116"/>
                  </a:lnTo>
                  <a:lnTo>
                    <a:pt x="198" y="117"/>
                  </a:lnTo>
                  <a:lnTo>
                    <a:pt x="202" y="118"/>
                  </a:lnTo>
                  <a:lnTo>
                    <a:pt x="206" y="119"/>
                  </a:lnTo>
                  <a:lnTo>
                    <a:pt x="211" y="121"/>
                  </a:lnTo>
                  <a:lnTo>
                    <a:pt x="215" y="123"/>
                  </a:lnTo>
                  <a:lnTo>
                    <a:pt x="219" y="125"/>
                  </a:lnTo>
                  <a:lnTo>
                    <a:pt x="222" y="128"/>
                  </a:lnTo>
                  <a:lnTo>
                    <a:pt x="223" y="130"/>
                  </a:lnTo>
                  <a:lnTo>
                    <a:pt x="224" y="132"/>
                  </a:lnTo>
                  <a:lnTo>
                    <a:pt x="222" y="134"/>
                  </a:lnTo>
                  <a:lnTo>
                    <a:pt x="220" y="136"/>
                  </a:lnTo>
                  <a:lnTo>
                    <a:pt x="216" y="138"/>
                  </a:lnTo>
                  <a:lnTo>
                    <a:pt x="212" y="139"/>
                  </a:lnTo>
                  <a:lnTo>
                    <a:pt x="207" y="139"/>
                  </a:lnTo>
                  <a:lnTo>
                    <a:pt x="201" y="140"/>
                  </a:lnTo>
                  <a:lnTo>
                    <a:pt x="195" y="139"/>
                  </a:lnTo>
                  <a:lnTo>
                    <a:pt x="190" y="138"/>
                  </a:lnTo>
                  <a:lnTo>
                    <a:pt x="186" y="138"/>
                  </a:lnTo>
                  <a:lnTo>
                    <a:pt x="183" y="137"/>
                  </a:lnTo>
                  <a:lnTo>
                    <a:pt x="180" y="136"/>
                  </a:lnTo>
                  <a:lnTo>
                    <a:pt x="178" y="136"/>
                  </a:lnTo>
                  <a:lnTo>
                    <a:pt x="176" y="136"/>
                  </a:lnTo>
                  <a:lnTo>
                    <a:pt x="175" y="136"/>
                  </a:lnTo>
                  <a:lnTo>
                    <a:pt x="174" y="137"/>
                  </a:lnTo>
                  <a:lnTo>
                    <a:pt x="169" y="139"/>
                  </a:lnTo>
                  <a:lnTo>
                    <a:pt x="161" y="141"/>
                  </a:lnTo>
                  <a:lnTo>
                    <a:pt x="149" y="144"/>
                  </a:lnTo>
                  <a:lnTo>
                    <a:pt x="135" y="147"/>
                  </a:lnTo>
                  <a:lnTo>
                    <a:pt x="121" y="150"/>
                  </a:lnTo>
                  <a:lnTo>
                    <a:pt x="108" y="152"/>
                  </a:lnTo>
                  <a:lnTo>
                    <a:pt x="97" y="152"/>
                  </a:lnTo>
                  <a:lnTo>
                    <a:pt x="90" y="151"/>
                  </a:lnTo>
                  <a:lnTo>
                    <a:pt x="85" y="148"/>
                  </a:lnTo>
                  <a:lnTo>
                    <a:pt x="78" y="143"/>
                  </a:lnTo>
                  <a:lnTo>
                    <a:pt x="71" y="138"/>
                  </a:lnTo>
                  <a:lnTo>
                    <a:pt x="63" y="131"/>
                  </a:lnTo>
                  <a:lnTo>
                    <a:pt x="55" y="124"/>
                  </a:lnTo>
                  <a:lnTo>
                    <a:pt x="47" y="116"/>
                  </a:lnTo>
                  <a:lnTo>
                    <a:pt x="41" y="107"/>
                  </a:lnTo>
                  <a:lnTo>
                    <a:pt x="35" y="99"/>
                  </a:lnTo>
                  <a:lnTo>
                    <a:pt x="30" y="89"/>
                  </a:lnTo>
                  <a:lnTo>
                    <a:pt x="24" y="78"/>
                  </a:lnTo>
                  <a:lnTo>
                    <a:pt x="18" y="66"/>
                  </a:lnTo>
                  <a:lnTo>
                    <a:pt x="13" y="53"/>
                  </a:lnTo>
                  <a:lnTo>
                    <a:pt x="8" y="42"/>
                  </a:lnTo>
                  <a:lnTo>
                    <a:pt x="4" y="31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40" y="13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83" name="Freeform 215"/>
            <p:cNvSpPr>
              <a:spLocks/>
            </p:cNvSpPr>
            <p:nvPr/>
          </p:nvSpPr>
          <p:spPr bwMode="auto">
            <a:xfrm>
              <a:off x="1015" y="1356"/>
              <a:ext cx="151" cy="111"/>
            </a:xfrm>
            <a:custGeom>
              <a:avLst/>
              <a:gdLst/>
              <a:ahLst/>
              <a:cxnLst>
                <a:cxn ang="0">
                  <a:pos x="33" y="9"/>
                </a:cxn>
                <a:cxn ang="0">
                  <a:pos x="36" y="16"/>
                </a:cxn>
                <a:cxn ang="0">
                  <a:pos x="40" y="27"/>
                </a:cxn>
                <a:cxn ang="0">
                  <a:pos x="43" y="38"/>
                </a:cxn>
                <a:cxn ang="0">
                  <a:pos x="44" y="48"/>
                </a:cxn>
                <a:cxn ang="0">
                  <a:pos x="48" y="60"/>
                </a:cxn>
                <a:cxn ang="0">
                  <a:pos x="54" y="73"/>
                </a:cxn>
                <a:cxn ang="0">
                  <a:pos x="59" y="82"/>
                </a:cxn>
                <a:cxn ang="0">
                  <a:pos x="65" y="85"/>
                </a:cxn>
                <a:cxn ang="0">
                  <a:pos x="79" y="87"/>
                </a:cxn>
                <a:cxn ang="0">
                  <a:pos x="96" y="90"/>
                </a:cxn>
                <a:cxn ang="0">
                  <a:pos x="108" y="91"/>
                </a:cxn>
                <a:cxn ang="0">
                  <a:pos x="111" y="91"/>
                </a:cxn>
                <a:cxn ang="0">
                  <a:pos x="114" y="90"/>
                </a:cxn>
                <a:cxn ang="0">
                  <a:pos x="120" y="88"/>
                </a:cxn>
                <a:cxn ang="0">
                  <a:pos x="125" y="87"/>
                </a:cxn>
                <a:cxn ang="0">
                  <a:pos x="130" y="88"/>
                </a:cxn>
                <a:cxn ang="0">
                  <a:pos x="136" y="90"/>
                </a:cxn>
                <a:cxn ang="0">
                  <a:pos x="143" y="94"/>
                </a:cxn>
                <a:cxn ang="0">
                  <a:pos x="149" y="98"/>
                </a:cxn>
                <a:cxn ang="0">
                  <a:pos x="150" y="101"/>
                </a:cxn>
                <a:cxn ang="0">
                  <a:pos x="146" y="104"/>
                </a:cxn>
                <a:cxn ang="0">
                  <a:pos x="138" y="107"/>
                </a:cxn>
                <a:cxn ang="0">
                  <a:pos x="129" y="109"/>
                </a:cxn>
                <a:cxn ang="0">
                  <a:pos x="121" y="108"/>
                </a:cxn>
                <a:cxn ang="0">
                  <a:pos x="115" y="108"/>
                </a:cxn>
                <a:cxn ang="0">
                  <a:pos x="112" y="107"/>
                </a:cxn>
                <a:cxn ang="0">
                  <a:pos x="110" y="108"/>
                </a:cxn>
                <a:cxn ang="0">
                  <a:pos x="105" y="109"/>
                </a:cxn>
                <a:cxn ang="0">
                  <a:pos x="88" y="110"/>
                </a:cxn>
                <a:cxn ang="0">
                  <a:pos x="65" y="110"/>
                </a:cxn>
                <a:cxn ang="0">
                  <a:pos x="45" y="107"/>
                </a:cxn>
                <a:cxn ang="0">
                  <a:pos x="37" y="102"/>
                </a:cxn>
                <a:cxn ang="0">
                  <a:pos x="28" y="93"/>
                </a:cxn>
                <a:cxn ang="0">
                  <a:pos x="17" y="82"/>
                </a:cxn>
                <a:cxn ang="0">
                  <a:pos x="9" y="68"/>
                </a:cxn>
                <a:cxn ang="0">
                  <a:pos x="5" y="54"/>
                </a:cxn>
                <a:cxn ang="0">
                  <a:pos x="2" y="37"/>
                </a:cxn>
                <a:cxn ang="0">
                  <a:pos x="0" y="20"/>
                </a:cxn>
                <a:cxn ang="0">
                  <a:pos x="0" y="7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10" y="3"/>
                </a:cxn>
                <a:cxn ang="0">
                  <a:pos x="32" y="7"/>
                </a:cxn>
              </a:cxnLst>
              <a:rect l="0" t="0" r="r" b="b"/>
              <a:pathLst>
                <a:path w="151" h="111">
                  <a:moveTo>
                    <a:pt x="32" y="7"/>
                  </a:moveTo>
                  <a:lnTo>
                    <a:pt x="33" y="9"/>
                  </a:lnTo>
                  <a:lnTo>
                    <a:pt x="34" y="11"/>
                  </a:lnTo>
                  <a:lnTo>
                    <a:pt x="36" y="16"/>
                  </a:lnTo>
                  <a:lnTo>
                    <a:pt x="38" y="21"/>
                  </a:lnTo>
                  <a:lnTo>
                    <a:pt x="40" y="27"/>
                  </a:lnTo>
                  <a:lnTo>
                    <a:pt x="42" y="33"/>
                  </a:lnTo>
                  <a:lnTo>
                    <a:pt x="43" y="38"/>
                  </a:lnTo>
                  <a:lnTo>
                    <a:pt x="44" y="43"/>
                  </a:lnTo>
                  <a:lnTo>
                    <a:pt x="44" y="48"/>
                  </a:lnTo>
                  <a:lnTo>
                    <a:pt x="46" y="53"/>
                  </a:lnTo>
                  <a:lnTo>
                    <a:pt x="48" y="60"/>
                  </a:lnTo>
                  <a:lnTo>
                    <a:pt x="51" y="67"/>
                  </a:lnTo>
                  <a:lnTo>
                    <a:pt x="54" y="73"/>
                  </a:lnTo>
                  <a:lnTo>
                    <a:pt x="57" y="78"/>
                  </a:lnTo>
                  <a:lnTo>
                    <a:pt x="59" y="82"/>
                  </a:lnTo>
                  <a:lnTo>
                    <a:pt x="61" y="84"/>
                  </a:lnTo>
                  <a:lnTo>
                    <a:pt x="65" y="85"/>
                  </a:lnTo>
                  <a:lnTo>
                    <a:pt x="71" y="86"/>
                  </a:lnTo>
                  <a:lnTo>
                    <a:pt x="79" y="87"/>
                  </a:lnTo>
                  <a:lnTo>
                    <a:pt x="88" y="89"/>
                  </a:lnTo>
                  <a:lnTo>
                    <a:pt x="96" y="90"/>
                  </a:lnTo>
                  <a:lnTo>
                    <a:pt x="103" y="91"/>
                  </a:lnTo>
                  <a:lnTo>
                    <a:pt x="108" y="91"/>
                  </a:lnTo>
                  <a:lnTo>
                    <a:pt x="110" y="91"/>
                  </a:lnTo>
                  <a:lnTo>
                    <a:pt x="111" y="91"/>
                  </a:lnTo>
                  <a:lnTo>
                    <a:pt x="112" y="91"/>
                  </a:lnTo>
                  <a:lnTo>
                    <a:pt x="114" y="90"/>
                  </a:lnTo>
                  <a:lnTo>
                    <a:pt x="117" y="89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5" y="87"/>
                  </a:lnTo>
                  <a:lnTo>
                    <a:pt x="127" y="88"/>
                  </a:lnTo>
                  <a:lnTo>
                    <a:pt x="130" y="88"/>
                  </a:lnTo>
                  <a:lnTo>
                    <a:pt x="133" y="89"/>
                  </a:lnTo>
                  <a:lnTo>
                    <a:pt x="136" y="90"/>
                  </a:lnTo>
                  <a:lnTo>
                    <a:pt x="140" y="92"/>
                  </a:lnTo>
                  <a:lnTo>
                    <a:pt x="143" y="94"/>
                  </a:lnTo>
                  <a:lnTo>
                    <a:pt x="146" y="96"/>
                  </a:lnTo>
                  <a:lnTo>
                    <a:pt x="149" y="98"/>
                  </a:lnTo>
                  <a:lnTo>
                    <a:pt x="150" y="100"/>
                  </a:lnTo>
                  <a:lnTo>
                    <a:pt x="150" y="101"/>
                  </a:lnTo>
                  <a:lnTo>
                    <a:pt x="149" y="103"/>
                  </a:lnTo>
                  <a:lnTo>
                    <a:pt x="146" y="104"/>
                  </a:lnTo>
                  <a:lnTo>
                    <a:pt x="143" y="106"/>
                  </a:lnTo>
                  <a:lnTo>
                    <a:pt x="138" y="107"/>
                  </a:lnTo>
                  <a:lnTo>
                    <a:pt x="134" y="108"/>
                  </a:lnTo>
                  <a:lnTo>
                    <a:pt x="129" y="109"/>
                  </a:lnTo>
                  <a:lnTo>
                    <a:pt x="125" y="109"/>
                  </a:lnTo>
                  <a:lnTo>
                    <a:pt x="121" y="108"/>
                  </a:lnTo>
                  <a:lnTo>
                    <a:pt x="118" y="108"/>
                  </a:lnTo>
                  <a:lnTo>
                    <a:pt x="115" y="108"/>
                  </a:lnTo>
                  <a:lnTo>
                    <a:pt x="113" y="108"/>
                  </a:lnTo>
                  <a:lnTo>
                    <a:pt x="112" y="107"/>
                  </a:lnTo>
                  <a:lnTo>
                    <a:pt x="111" y="108"/>
                  </a:lnTo>
                  <a:lnTo>
                    <a:pt x="110" y="108"/>
                  </a:lnTo>
                  <a:lnTo>
                    <a:pt x="109" y="108"/>
                  </a:lnTo>
                  <a:lnTo>
                    <a:pt x="105" y="109"/>
                  </a:lnTo>
                  <a:lnTo>
                    <a:pt x="98" y="110"/>
                  </a:lnTo>
                  <a:lnTo>
                    <a:pt x="88" y="110"/>
                  </a:lnTo>
                  <a:lnTo>
                    <a:pt x="77" y="110"/>
                  </a:lnTo>
                  <a:lnTo>
                    <a:pt x="65" y="110"/>
                  </a:lnTo>
                  <a:lnTo>
                    <a:pt x="54" y="109"/>
                  </a:lnTo>
                  <a:lnTo>
                    <a:pt x="45" y="107"/>
                  </a:lnTo>
                  <a:lnTo>
                    <a:pt x="40" y="105"/>
                  </a:lnTo>
                  <a:lnTo>
                    <a:pt x="37" y="102"/>
                  </a:lnTo>
                  <a:lnTo>
                    <a:pt x="32" y="98"/>
                  </a:lnTo>
                  <a:lnTo>
                    <a:pt x="28" y="93"/>
                  </a:lnTo>
                  <a:lnTo>
                    <a:pt x="22" y="88"/>
                  </a:lnTo>
                  <a:lnTo>
                    <a:pt x="17" y="82"/>
                  </a:lnTo>
                  <a:lnTo>
                    <a:pt x="13" y="75"/>
                  </a:lnTo>
                  <a:lnTo>
                    <a:pt x="9" y="68"/>
                  </a:lnTo>
                  <a:lnTo>
                    <a:pt x="7" y="61"/>
                  </a:lnTo>
                  <a:lnTo>
                    <a:pt x="5" y="54"/>
                  </a:lnTo>
                  <a:lnTo>
                    <a:pt x="3" y="46"/>
                  </a:lnTo>
                  <a:lnTo>
                    <a:pt x="2" y="37"/>
                  </a:lnTo>
                  <a:lnTo>
                    <a:pt x="1" y="28"/>
                  </a:lnTo>
                  <a:lnTo>
                    <a:pt x="0" y="20"/>
                  </a:lnTo>
                  <a:lnTo>
                    <a:pt x="0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32" y="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84" name="Freeform 216"/>
            <p:cNvSpPr>
              <a:spLocks/>
            </p:cNvSpPr>
            <p:nvPr/>
          </p:nvSpPr>
          <p:spPr bwMode="auto">
            <a:xfrm>
              <a:off x="1012" y="1352"/>
              <a:ext cx="152" cy="117"/>
            </a:xfrm>
            <a:custGeom>
              <a:avLst/>
              <a:gdLst/>
              <a:ahLst/>
              <a:cxnLst>
                <a:cxn ang="0">
                  <a:pos x="34" y="12"/>
                </a:cxn>
                <a:cxn ang="0">
                  <a:pos x="37" y="20"/>
                </a:cxn>
                <a:cxn ang="0">
                  <a:pos x="41" y="32"/>
                </a:cxn>
                <a:cxn ang="0">
                  <a:pos x="44" y="44"/>
                </a:cxn>
                <a:cxn ang="0">
                  <a:pos x="45" y="54"/>
                </a:cxn>
                <a:cxn ang="0">
                  <a:pos x="49" y="66"/>
                </a:cxn>
                <a:cxn ang="0">
                  <a:pos x="54" y="80"/>
                </a:cxn>
                <a:cxn ang="0">
                  <a:pos x="60" y="89"/>
                </a:cxn>
                <a:cxn ang="0">
                  <a:pos x="65" y="91"/>
                </a:cxn>
                <a:cxn ang="0">
                  <a:pos x="79" y="94"/>
                </a:cxn>
                <a:cxn ang="0">
                  <a:pos x="97" y="96"/>
                </a:cxn>
                <a:cxn ang="0">
                  <a:pos x="109" y="98"/>
                </a:cxn>
                <a:cxn ang="0">
                  <a:pos x="113" y="97"/>
                </a:cxn>
                <a:cxn ang="0">
                  <a:pos x="117" y="96"/>
                </a:cxn>
                <a:cxn ang="0">
                  <a:pos x="123" y="94"/>
                </a:cxn>
                <a:cxn ang="0">
                  <a:pos x="128" y="94"/>
                </a:cxn>
                <a:cxn ang="0">
                  <a:pos x="133" y="96"/>
                </a:cxn>
                <a:cxn ang="0">
                  <a:pos x="140" y="98"/>
                </a:cxn>
                <a:cxn ang="0">
                  <a:pos x="147" y="102"/>
                </a:cxn>
                <a:cxn ang="0">
                  <a:pos x="151" y="106"/>
                </a:cxn>
                <a:cxn ang="0">
                  <a:pos x="149" y="109"/>
                </a:cxn>
                <a:cxn ang="0">
                  <a:pos x="143" y="112"/>
                </a:cxn>
                <a:cxn ang="0">
                  <a:pos x="135" y="115"/>
                </a:cxn>
                <a:cxn ang="0">
                  <a:pos x="125" y="115"/>
                </a:cxn>
                <a:cxn ang="0">
                  <a:pos x="119" y="114"/>
                </a:cxn>
                <a:cxn ang="0">
                  <a:pos x="114" y="114"/>
                </a:cxn>
                <a:cxn ang="0">
                  <a:pos x="111" y="114"/>
                </a:cxn>
                <a:cxn ang="0">
                  <a:pos x="109" y="115"/>
                </a:cxn>
                <a:cxn ang="0">
                  <a:pos x="99" y="116"/>
                </a:cxn>
                <a:cxn ang="0">
                  <a:pos x="77" y="116"/>
                </a:cxn>
                <a:cxn ang="0">
                  <a:pos x="55" y="115"/>
                </a:cxn>
                <a:cxn ang="0">
                  <a:pos x="41" y="111"/>
                </a:cxn>
                <a:cxn ang="0">
                  <a:pos x="33" y="104"/>
                </a:cxn>
                <a:cxn ang="0">
                  <a:pos x="23" y="94"/>
                </a:cxn>
                <a:cxn ang="0">
                  <a:pos x="14" y="82"/>
                </a:cxn>
                <a:cxn ang="0">
                  <a:pos x="7" y="68"/>
                </a:cxn>
                <a:cxn ang="0">
                  <a:pos x="4" y="52"/>
                </a:cxn>
                <a:cxn ang="0">
                  <a:pos x="1" y="35"/>
                </a:cxn>
                <a:cxn ang="0">
                  <a:pos x="0" y="19"/>
                </a:cxn>
                <a:cxn ang="0">
                  <a:pos x="1" y="9"/>
                </a:cxn>
                <a:cxn ang="0">
                  <a:pos x="4" y="5"/>
                </a:cxn>
                <a:cxn ang="0">
                  <a:pos x="9" y="3"/>
                </a:cxn>
                <a:cxn ang="0">
                  <a:pos x="14" y="1"/>
                </a:cxn>
                <a:cxn ang="0">
                  <a:pos x="17" y="0"/>
                </a:cxn>
              </a:cxnLst>
              <a:rect l="0" t="0" r="r" b="b"/>
              <a:pathLst>
                <a:path w="152" h="117">
                  <a:moveTo>
                    <a:pt x="33" y="11"/>
                  </a:moveTo>
                  <a:lnTo>
                    <a:pt x="34" y="12"/>
                  </a:lnTo>
                  <a:lnTo>
                    <a:pt x="35" y="16"/>
                  </a:lnTo>
                  <a:lnTo>
                    <a:pt x="37" y="20"/>
                  </a:lnTo>
                  <a:lnTo>
                    <a:pt x="39" y="26"/>
                  </a:lnTo>
                  <a:lnTo>
                    <a:pt x="41" y="32"/>
                  </a:lnTo>
                  <a:lnTo>
                    <a:pt x="42" y="39"/>
                  </a:lnTo>
                  <a:lnTo>
                    <a:pt x="44" y="44"/>
                  </a:lnTo>
                  <a:lnTo>
                    <a:pt x="44" y="49"/>
                  </a:lnTo>
                  <a:lnTo>
                    <a:pt x="45" y="54"/>
                  </a:lnTo>
                  <a:lnTo>
                    <a:pt x="47" y="60"/>
                  </a:lnTo>
                  <a:lnTo>
                    <a:pt x="49" y="66"/>
                  </a:lnTo>
                  <a:lnTo>
                    <a:pt x="52" y="73"/>
                  </a:lnTo>
                  <a:lnTo>
                    <a:pt x="54" y="80"/>
                  </a:lnTo>
                  <a:lnTo>
                    <a:pt x="57" y="85"/>
                  </a:lnTo>
                  <a:lnTo>
                    <a:pt x="60" y="89"/>
                  </a:lnTo>
                  <a:lnTo>
                    <a:pt x="62" y="91"/>
                  </a:lnTo>
                  <a:lnTo>
                    <a:pt x="65" y="91"/>
                  </a:lnTo>
                  <a:lnTo>
                    <a:pt x="71" y="93"/>
                  </a:lnTo>
                  <a:lnTo>
                    <a:pt x="79" y="94"/>
                  </a:lnTo>
                  <a:lnTo>
                    <a:pt x="88" y="95"/>
                  </a:lnTo>
                  <a:lnTo>
                    <a:pt x="97" y="96"/>
                  </a:lnTo>
                  <a:lnTo>
                    <a:pt x="104" y="97"/>
                  </a:lnTo>
                  <a:lnTo>
                    <a:pt x="109" y="98"/>
                  </a:lnTo>
                  <a:lnTo>
                    <a:pt x="111" y="98"/>
                  </a:lnTo>
                  <a:lnTo>
                    <a:pt x="113" y="97"/>
                  </a:lnTo>
                  <a:lnTo>
                    <a:pt x="115" y="96"/>
                  </a:lnTo>
                  <a:lnTo>
                    <a:pt x="117" y="96"/>
                  </a:lnTo>
                  <a:lnTo>
                    <a:pt x="120" y="95"/>
                  </a:lnTo>
                  <a:lnTo>
                    <a:pt x="123" y="94"/>
                  </a:lnTo>
                  <a:lnTo>
                    <a:pt x="126" y="94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3" y="96"/>
                  </a:lnTo>
                  <a:lnTo>
                    <a:pt x="137" y="97"/>
                  </a:lnTo>
                  <a:lnTo>
                    <a:pt x="140" y="98"/>
                  </a:lnTo>
                  <a:lnTo>
                    <a:pt x="144" y="100"/>
                  </a:lnTo>
                  <a:lnTo>
                    <a:pt x="147" y="102"/>
                  </a:lnTo>
                  <a:lnTo>
                    <a:pt x="149" y="104"/>
                  </a:lnTo>
                  <a:lnTo>
                    <a:pt x="151" y="106"/>
                  </a:lnTo>
                  <a:lnTo>
                    <a:pt x="151" y="108"/>
                  </a:lnTo>
                  <a:lnTo>
                    <a:pt x="149" y="109"/>
                  </a:lnTo>
                  <a:lnTo>
                    <a:pt x="147" y="111"/>
                  </a:lnTo>
                  <a:lnTo>
                    <a:pt x="143" y="112"/>
                  </a:lnTo>
                  <a:lnTo>
                    <a:pt x="139" y="114"/>
                  </a:lnTo>
                  <a:lnTo>
                    <a:pt x="135" y="115"/>
                  </a:lnTo>
                  <a:lnTo>
                    <a:pt x="130" y="115"/>
                  </a:lnTo>
                  <a:lnTo>
                    <a:pt x="125" y="115"/>
                  </a:lnTo>
                  <a:lnTo>
                    <a:pt x="122" y="115"/>
                  </a:lnTo>
                  <a:lnTo>
                    <a:pt x="119" y="114"/>
                  </a:lnTo>
                  <a:lnTo>
                    <a:pt x="116" y="114"/>
                  </a:lnTo>
                  <a:lnTo>
                    <a:pt x="114" y="114"/>
                  </a:lnTo>
                  <a:lnTo>
                    <a:pt x="113" y="114"/>
                  </a:lnTo>
                  <a:lnTo>
                    <a:pt x="111" y="114"/>
                  </a:lnTo>
                  <a:lnTo>
                    <a:pt x="110" y="114"/>
                  </a:lnTo>
                  <a:lnTo>
                    <a:pt x="109" y="115"/>
                  </a:lnTo>
                  <a:lnTo>
                    <a:pt x="106" y="116"/>
                  </a:lnTo>
                  <a:lnTo>
                    <a:pt x="99" y="116"/>
                  </a:lnTo>
                  <a:lnTo>
                    <a:pt x="89" y="116"/>
                  </a:lnTo>
                  <a:lnTo>
                    <a:pt x="77" y="116"/>
                  </a:lnTo>
                  <a:lnTo>
                    <a:pt x="65" y="116"/>
                  </a:lnTo>
                  <a:lnTo>
                    <a:pt x="55" y="115"/>
                  </a:lnTo>
                  <a:lnTo>
                    <a:pt x="46" y="114"/>
                  </a:lnTo>
                  <a:lnTo>
                    <a:pt x="41" y="111"/>
                  </a:lnTo>
                  <a:lnTo>
                    <a:pt x="37" y="108"/>
                  </a:lnTo>
                  <a:lnTo>
                    <a:pt x="33" y="104"/>
                  </a:lnTo>
                  <a:lnTo>
                    <a:pt x="28" y="100"/>
                  </a:lnTo>
                  <a:lnTo>
                    <a:pt x="23" y="94"/>
                  </a:lnTo>
                  <a:lnTo>
                    <a:pt x="18" y="88"/>
                  </a:lnTo>
                  <a:lnTo>
                    <a:pt x="14" y="82"/>
                  </a:lnTo>
                  <a:lnTo>
                    <a:pt x="10" y="75"/>
                  </a:lnTo>
                  <a:lnTo>
                    <a:pt x="7" y="68"/>
                  </a:lnTo>
                  <a:lnTo>
                    <a:pt x="5" y="60"/>
                  </a:lnTo>
                  <a:lnTo>
                    <a:pt x="4" y="52"/>
                  </a:lnTo>
                  <a:lnTo>
                    <a:pt x="2" y="43"/>
                  </a:lnTo>
                  <a:lnTo>
                    <a:pt x="1" y="35"/>
                  </a:lnTo>
                  <a:lnTo>
                    <a:pt x="1" y="26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2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33" y="11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85" name="Freeform 217"/>
            <p:cNvSpPr>
              <a:spLocks/>
            </p:cNvSpPr>
            <p:nvPr/>
          </p:nvSpPr>
          <p:spPr bwMode="auto">
            <a:xfrm>
              <a:off x="998" y="1600"/>
              <a:ext cx="308" cy="257"/>
            </a:xfrm>
            <a:custGeom>
              <a:avLst/>
              <a:gdLst/>
              <a:ahLst/>
              <a:cxnLst>
                <a:cxn ang="0">
                  <a:pos x="307" y="256"/>
                </a:cxn>
                <a:cxn ang="0">
                  <a:pos x="307" y="42"/>
                </a:cxn>
                <a:cxn ang="0">
                  <a:pos x="0" y="0"/>
                </a:cxn>
                <a:cxn ang="0">
                  <a:pos x="0" y="200"/>
                </a:cxn>
                <a:cxn ang="0">
                  <a:pos x="307" y="256"/>
                </a:cxn>
              </a:cxnLst>
              <a:rect l="0" t="0" r="r" b="b"/>
              <a:pathLst>
                <a:path w="308" h="257">
                  <a:moveTo>
                    <a:pt x="307" y="256"/>
                  </a:moveTo>
                  <a:lnTo>
                    <a:pt x="307" y="42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307" y="256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724186" name="Group 218"/>
          <p:cNvGrpSpPr>
            <a:grpSpLocks/>
          </p:cNvGrpSpPr>
          <p:nvPr/>
        </p:nvGrpSpPr>
        <p:grpSpPr bwMode="auto">
          <a:xfrm>
            <a:off x="6919913" y="1484313"/>
            <a:ext cx="1066800" cy="914400"/>
            <a:chOff x="868" y="1623"/>
            <a:chExt cx="783" cy="716"/>
          </a:xfrm>
        </p:grpSpPr>
        <p:sp>
          <p:nvSpPr>
            <p:cNvPr id="724187" name="Oval 219"/>
            <p:cNvSpPr>
              <a:spLocks noChangeArrowheads="1"/>
            </p:cNvSpPr>
            <p:nvPr/>
          </p:nvSpPr>
          <p:spPr bwMode="auto">
            <a:xfrm>
              <a:off x="868" y="1623"/>
              <a:ext cx="717" cy="7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88" name="Freeform 220"/>
            <p:cNvSpPr>
              <a:spLocks/>
            </p:cNvSpPr>
            <p:nvPr/>
          </p:nvSpPr>
          <p:spPr bwMode="auto">
            <a:xfrm>
              <a:off x="893" y="1973"/>
              <a:ext cx="634" cy="24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0" y="33"/>
                </a:cxn>
                <a:cxn ang="0">
                  <a:pos x="238" y="239"/>
                </a:cxn>
                <a:cxn ang="0">
                  <a:pos x="633" y="134"/>
                </a:cxn>
                <a:cxn ang="0">
                  <a:pos x="612" y="66"/>
                </a:cxn>
                <a:cxn ang="0">
                  <a:pos x="55" y="0"/>
                </a:cxn>
              </a:cxnLst>
              <a:rect l="0" t="0" r="r" b="b"/>
              <a:pathLst>
                <a:path w="634" h="240">
                  <a:moveTo>
                    <a:pt x="55" y="0"/>
                  </a:moveTo>
                  <a:lnTo>
                    <a:pt x="0" y="33"/>
                  </a:lnTo>
                  <a:lnTo>
                    <a:pt x="238" y="239"/>
                  </a:lnTo>
                  <a:lnTo>
                    <a:pt x="633" y="134"/>
                  </a:lnTo>
                  <a:lnTo>
                    <a:pt x="612" y="66"/>
                  </a:lnTo>
                  <a:lnTo>
                    <a:pt x="55" y="0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89" name="Freeform 221"/>
            <p:cNvSpPr>
              <a:spLocks/>
            </p:cNvSpPr>
            <p:nvPr/>
          </p:nvSpPr>
          <p:spPr bwMode="auto">
            <a:xfrm>
              <a:off x="1133" y="1872"/>
              <a:ext cx="380" cy="253"/>
            </a:xfrm>
            <a:custGeom>
              <a:avLst/>
              <a:gdLst/>
              <a:ahLst/>
              <a:cxnLst>
                <a:cxn ang="0">
                  <a:pos x="379" y="0"/>
                </a:cxn>
                <a:cxn ang="0">
                  <a:pos x="379" y="171"/>
                </a:cxn>
                <a:cxn ang="0">
                  <a:pos x="0" y="252"/>
                </a:cxn>
                <a:cxn ang="0">
                  <a:pos x="0" y="80"/>
                </a:cxn>
                <a:cxn ang="0">
                  <a:pos x="379" y="0"/>
                </a:cxn>
              </a:cxnLst>
              <a:rect l="0" t="0" r="r" b="b"/>
              <a:pathLst>
                <a:path w="380" h="253">
                  <a:moveTo>
                    <a:pt x="379" y="0"/>
                  </a:moveTo>
                  <a:lnTo>
                    <a:pt x="379" y="171"/>
                  </a:lnTo>
                  <a:lnTo>
                    <a:pt x="0" y="252"/>
                  </a:lnTo>
                  <a:lnTo>
                    <a:pt x="0" y="80"/>
                  </a:lnTo>
                  <a:lnTo>
                    <a:pt x="379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90" name="Freeform 222"/>
            <p:cNvSpPr>
              <a:spLocks/>
            </p:cNvSpPr>
            <p:nvPr/>
          </p:nvSpPr>
          <p:spPr bwMode="auto">
            <a:xfrm>
              <a:off x="1235" y="1942"/>
              <a:ext cx="241" cy="163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240" y="109"/>
                </a:cxn>
                <a:cxn ang="0">
                  <a:pos x="0" y="162"/>
                </a:cxn>
                <a:cxn ang="0">
                  <a:pos x="0" y="51"/>
                </a:cxn>
                <a:cxn ang="0">
                  <a:pos x="154" y="21"/>
                </a:cxn>
                <a:cxn ang="0">
                  <a:pos x="240" y="0"/>
                </a:cxn>
              </a:cxnLst>
              <a:rect l="0" t="0" r="r" b="b"/>
              <a:pathLst>
                <a:path w="241" h="163">
                  <a:moveTo>
                    <a:pt x="240" y="0"/>
                  </a:moveTo>
                  <a:lnTo>
                    <a:pt x="240" y="109"/>
                  </a:lnTo>
                  <a:lnTo>
                    <a:pt x="0" y="162"/>
                  </a:lnTo>
                  <a:lnTo>
                    <a:pt x="0" y="51"/>
                  </a:lnTo>
                  <a:lnTo>
                    <a:pt x="154" y="21"/>
                  </a:lnTo>
                  <a:lnTo>
                    <a:pt x="240" y="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91" name="Freeform 223"/>
            <p:cNvSpPr>
              <a:spLocks/>
            </p:cNvSpPr>
            <p:nvPr/>
          </p:nvSpPr>
          <p:spPr bwMode="auto">
            <a:xfrm>
              <a:off x="946" y="1815"/>
              <a:ext cx="190" cy="308"/>
            </a:xfrm>
            <a:custGeom>
              <a:avLst/>
              <a:gdLst/>
              <a:ahLst/>
              <a:cxnLst>
                <a:cxn ang="0">
                  <a:pos x="189" y="307"/>
                </a:cxn>
                <a:cxn ang="0">
                  <a:pos x="189" y="134"/>
                </a:cxn>
                <a:cxn ang="0">
                  <a:pos x="0" y="0"/>
                </a:cxn>
                <a:cxn ang="0">
                  <a:pos x="0" y="158"/>
                </a:cxn>
                <a:cxn ang="0">
                  <a:pos x="189" y="307"/>
                </a:cxn>
              </a:cxnLst>
              <a:rect l="0" t="0" r="r" b="b"/>
              <a:pathLst>
                <a:path w="190" h="308">
                  <a:moveTo>
                    <a:pt x="189" y="307"/>
                  </a:moveTo>
                  <a:lnTo>
                    <a:pt x="189" y="134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189" y="307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92" name="Freeform 224"/>
            <p:cNvSpPr>
              <a:spLocks/>
            </p:cNvSpPr>
            <p:nvPr/>
          </p:nvSpPr>
          <p:spPr bwMode="auto">
            <a:xfrm>
              <a:off x="958" y="1850"/>
              <a:ext cx="161" cy="171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60" y="115"/>
                </a:cxn>
                <a:cxn ang="0">
                  <a:pos x="0" y="0"/>
                </a:cxn>
                <a:cxn ang="0">
                  <a:pos x="0" y="46"/>
                </a:cxn>
                <a:cxn ang="0">
                  <a:pos x="160" y="170"/>
                </a:cxn>
              </a:cxnLst>
              <a:rect l="0" t="0" r="r" b="b"/>
              <a:pathLst>
                <a:path w="161" h="171">
                  <a:moveTo>
                    <a:pt x="160" y="170"/>
                  </a:moveTo>
                  <a:lnTo>
                    <a:pt x="160" y="115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60" y="170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93" name="Freeform 225"/>
            <p:cNvSpPr>
              <a:spLocks/>
            </p:cNvSpPr>
            <p:nvPr/>
          </p:nvSpPr>
          <p:spPr bwMode="auto">
            <a:xfrm>
              <a:off x="1068" y="1912"/>
              <a:ext cx="22" cy="112"/>
            </a:xfrm>
            <a:custGeom>
              <a:avLst/>
              <a:gdLst/>
              <a:ahLst/>
              <a:cxnLst>
                <a:cxn ang="0">
                  <a:pos x="21" y="111"/>
                </a:cxn>
                <a:cxn ang="0">
                  <a:pos x="21" y="20"/>
                </a:cxn>
                <a:cxn ang="0">
                  <a:pos x="0" y="0"/>
                </a:cxn>
                <a:cxn ang="0">
                  <a:pos x="0" y="90"/>
                </a:cxn>
                <a:cxn ang="0">
                  <a:pos x="21" y="111"/>
                </a:cxn>
              </a:cxnLst>
              <a:rect l="0" t="0" r="r" b="b"/>
              <a:pathLst>
                <a:path w="22" h="112">
                  <a:moveTo>
                    <a:pt x="21" y="111"/>
                  </a:moveTo>
                  <a:lnTo>
                    <a:pt x="21" y="2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111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94" name="Freeform 226"/>
            <p:cNvSpPr>
              <a:spLocks/>
            </p:cNvSpPr>
            <p:nvPr/>
          </p:nvSpPr>
          <p:spPr bwMode="auto">
            <a:xfrm>
              <a:off x="942" y="1743"/>
              <a:ext cx="571" cy="212"/>
            </a:xfrm>
            <a:custGeom>
              <a:avLst/>
              <a:gdLst/>
              <a:ahLst/>
              <a:cxnLst>
                <a:cxn ang="0">
                  <a:pos x="191" y="211"/>
                </a:cxn>
                <a:cxn ang="0">
                  <a:pos x="0" y="70"/>
                </a:cxn>
                <a:cxn ang="0">
                  <a:pos x="344" y="0"/>
                </a:cxn>
                <a:cxn ang="0">
                  <a:pos x="570" y="131"/>
                </a:cxn>
                <a:cxn ang="0">
                  <a:pos x="191" y="211"/>
                </a:cxn>
              </a:cxnLst>
              <a:rect l="0" t="0" r="r" b="b"/>
              <a:pathLst>
                <a:path w="571" h="212">
                  <a:moveTo>
                    <a:pt x="191" y="211"/>
                  </a:moveTo>
                  <a:lnTo>
                    <a:pt x="0" y="70"/>
                  </a:lnTo>
                  <a:lnTo>
                    <a:pt x="344" y="0"/>
                  </a:lnTo>
                  <a:lnTo>
                    <a:pt x="570" y="131"/>
                  </a:lnTo>
                  <a:lnTo>
                    <a:pt x="191" y="211"/>
                  </a:lnTo>
                </a:path>
              </a:pathLst>
            </a:custGeom>
            <a:solidFill>
              <a:srgbClr val="F4EAD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95" name="Freeform 227"/>
            <p:cNvSpPr>
              <a:spLocks/>
            </p:cNvSpPr>
            <p:nvPr/>
          </p:nvSpPr>
          <p:spPr bwMode="auto">
            <a:xfrm>
              <a:off x="1380" y="1789"/>
              <a:ext cx="43" cy="6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36" y="0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9"/>
                </a:cxn>
                <a:cxn ang="0">
                  <a:pos x="41" y="61"/>
                </a:cxn>
                <a:cxn ang="0">
                  <a:pos x="38" y="63"/>
                </a:cxn>
                <a:cxn ang="0">
                  <a:pos x="36" y="64"/>
                </a:cxn>
                <a:cxn ang="0">
                  <a:pos x="33" y="65"/>
                </a:cxn>
                <a:cxn ang="0">
                  <a:pos x="30" y="66"/>
                </a:cxn>
                <a:cxn ang="0">
                  <a:pos x="26" y="68"/>
                </a:cxn>
                <a:cxn ang="0">
                  <a:pos x="21" y="68"/>
                </a:cxn>
                <a:cxn ang="0">
                  <a:pos x="17" y="68"/>
                </a:cxn>
                <a:cxn ang="0">
                  <a:pos x="14" y="66"/>
                </a:cxn>
                <a:cxn ang="0">
                  <a:pos x="10" y="65"/>
                </a:cxn>
                <a:cxn ang="0">
                  <a:pos x="6" y="64"/>
                </a:cxn>
                <a:cxn ang="0">
                  <a:pos x="4" y="63"/>
                </a:cxn>
                <a:cxn ang="0">
                  <a:pos x="2" y="61"/>
                </a:cxn>
                <a:cxn ang="0">
                  <a:pos x="1" y="5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6" y="0"/>
                </a:cxn>
              </a:cxnLst>
              <a:rect l="0" t="0" r="r" b="b"/>
              <a:pathLst>
                <a:path w="43" h="69">
                  <a:moveTo>
                    <a:pt x="6" y="0"/>
                  </a:moveTo>
                  <a:lnTo>
                    <a:pt x="36" y="0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9"/>
                  </a:lnTo>
                  <a:lnTo>
                    <a:pt x="41" y="61"/>
                  </a:lnTo>
                  <a:lnTo>
                    <a:pt x="38" y="63"/>
                  </a:lnTo>
                  <a:lnTo>
                    <a:pt x="36" y="64"/>
                  </a:lnTo>
                  <a:lnTo>
                    <a:pt x="33" y="65"/>
                  </a:lnTo>
                  <a:lnTo>
                    <a:pt x="30" y="66"/>
                  </a:lnTo>
                  <a:lnTo>
                    <a:pt x="26" y="68"/>
                  </a:lnTo>
                  <a:lnTo>
                    <a:pt x="21" y="68"/>
                  </a:lnTo>
                  <a:lnTo>
                    <a:pt x="17" y="68"/>
                  </a:lnTo>
                  <a:lnTo>
                    <a:pt x="14" y="66"/>
                  </a:lnTo>
                  <a:lnTo>
                    <a:pt x="10" y="65"/>
                  </a:lnTo>
                  <a:lnTo>
                    <a:pt x="6" y="64"/>
                  </a:lnTo>
                  <a:lnTo>
                    <a:pt x="4" y="63"/>
                  </a:lnTo>
                  <a:lnTo>
                    <a:pt x="2" y="61"/>
                  </a:lnTo>
                  <a:lnTo>
                    <a:pt x="1" y="59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6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96" name="Freeform 228"/>
            <p:cNvSpPr>
              <a:spLocks/>
            </p:cNvSpPr>
            <p:nvPr/>
          </p:nvSpPr>
          <p:spPr bwMode="auto">
            <a:xfrm>
              <a:off x="1386" y="1781"/>
              <a:ext cx="31" cy="21"/>
            </a:xfrm>
            <a:custGeom>
              <a:avLst/>
              <a:gdLst/>
              <a:ahLst/>
              <a:cxnLst>
                <a:cxn ang="0">
                  <a:pos x="15" y="20"/>
                </a:cxn>
                <a:cxn ang="0">
                  <a:pos x="13" y="18"/>
                </a:cxn>
                <a:cxn ang="0">
                  <a:pos x="10" y="18"/>
                </a:cxn>
                <a:cxn ang="0">
                  <a:pos x="8" y="18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1" y="13"/>
                </a:cxn>
                <a:cxn ang="0">
                  <a:pos x="1" y="13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8" y="2"/>
                </a:cxn>
                <a:cxn ang="0">
                  <a:pos x="10" y="2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19" y="2"/>
                </a:cxn>
                <a:cxn ang="0">
                  <a:pos x="21" y="2"/>
                </a:cxn>
                <a:cxn ang="0">
                  <a:pos x="24" y="2"/>
                </a:cxn>
                <a:cxn ang="0">
                  <a:pos x="25" y="4"/>
                </a:cxn>
                <a:cxn ang="0">
                  <a:pos x="28" y="5"/>
                </a:cxn>
                <a:cxn ang="0">
                  <a:pos x="29" y="7"/>
                </a:cxn>
                <a:cxn ang="0">
                  <a:pos x="30" y="7"/>
                </a:cxn>
                <a:cxn ang="0">
                  <a:pos x="30" y="9"/>
                </a:cxn>
                <a:cxn ang="0">
                  <a:pos x="30" y="13"/>
                </a:cxn>
                <a:cxn ang="0">
                  <a:pos x="29" y="13"/>
                </a:cxn>
                <a:cxn ang="0">
                  <a:pos x="28" y="14"/>
                </a:cxn>
                <a:cxn ang="0">
                  <a:pos x="25" y="16"/>
                </a:cxn>
                <a:cxn ang="0">
                  <a:pos x="24" y="18"/>
                </a:cxn>
                <a:cxn ang="0">
                  <a:pos x="21" y="18"/>
                </a:cxn>
                <a:cxn ang="0">
                  <a:pos x="19" y="18"/>
                </a:cxn>
                <a:cxn ang="0">
                  <a:pos x="15" y="20"/>
                </a:cxn>
              </a:cxnLst>
              <a:rect l="0" t="0" r="r" b="b"/>
              <a:pathLst>
                <a:path w="31" h="21">
                  <a:moveTo>
                    <a:pt x="15" y="20"/>
                  </a:moveTo>
                  <a:lnTo>
                    <a:pt x="13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9"/>
                  </a:lnTo>
                  <a:lnTo>
                    <a:pt x="1" y="7"/>
                  </a:lnTo>
                  <a:lnTo>
                    <a:pt x="1" y="7"/>
                  </a:lnTo>
                  <a:lnTo>
                    <a:pt x="3" y="5"/>
                  </a:lnTo>
                  <a:lnTo>
                    <a:pt x="5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5" y="4"/>
                  </a:lnTo>
                  <a:lnTo>
                    <a:pt x="28" y="5"/>
                  </a:lnTo>
                  <a:lnTo>
                    <a:pt x="29" y="7"/>
                  </a:lnTo>
                  <a:lnTo>
                    <a:pt x="30" y="7"/>
                  </a:lnTo>
                  <a:lnTo>
                    <a:pt x="30" y="9"/>
                  </a:lnTo>
                  <a:lnTo>
                    <a:pt x="30" y="13"/>
                  </a:lnTo>
                  <a:lnTo>
                    <a:pt x="29" y="13"/>
                  </a:lnTo>
                  <a:lnTo>
                    <a:pt x="28" y="14"/>
                  </a:lnTo>
                  <a:lnTo>
                    <a:pt x="25" y="16"/>
                  </a:lnTo>
                  <a:lnTo>
                    <a:pt x="24" y="18"/>
                  </a:lnTo>
                  <a:lnTo>
                    <a:pt x="21" y="18"/>
                  </a:lnTo>
                  <a:lnTo>
                    <a:pt x="19" y="18"/>
                  </a:lnTo>
                  <a:lnTo>
                    <a:pt x="15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97" name="Freeform 229"/>
            <p:cNvSpPr>
              <a:spLocks/>
            </p:cNvSpPr>
            <p:nvPr/>
          </p:nvSpPr>
          <p:spPr bwMode="auto">
            <a:xfrm>
              <a:off x="1264" y="1720"/>
              <a:ext cx="44" cy="7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7" y="0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60"/>
                </a:cxn>
                <a:cxn ang="0">
                  <a:pos x="42" y="63"/>
                </a:cxn>
                <a:cxn ang="0">
                  <a:pos x="40" y="64"/>
                </a:cxn>
                <a:cxn ang="0">
                  <a:pos x="37" y="65"/>
                </a:cxn>
                <a:cxn ang="0">
                  <a:pos x="33" y="67"/>
                </a:cxn>
                <a:cxn ang="0">
                  <a:pos x="31" y="68"/>
                </a:cxn>
                <a:cxn ang="0">
                  <a:pos x="26" y="69"/>
                </a:cxn>
                <a:cxn ang="0">
                  <a:pos x="22" y="69"/>
                </a:cxn>
                <a:cxn ang="0">
                  <a:pos x="18" y="69"/>
                </a:cxn>
                <a:cxn ang="0">
                  <a:pos x="13" y="68"/>
                </a:cxn>
                <a:cxn ang="0">
                  <a:pos x="11" y="67"/>
                </a:cxn>
                <a:cxn ang="0">
                  <a:pos x="7" y="65"/>
                </a:cxn>
                <a:cxn ang="0">
                  <a:pos x="4" y="64"/>
                </a:cxn>
                <a:cxn ang="0">
                  <a:pos x="2" y="63"/>
                </a:cxn>
                <a:cxn ang="0">
                  <a:pos x="0" y="60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7" y="0"/>
                </a:cxn>
              </a:cxnLst>
              <a:rect l="0" t="0" r="r" b="b"/>
              <a:pathLst>
                <a:path w="44" h="70">
                  <a:moveTo>
                    <a:pt x="7" y="0"/>
                  </a:moveTo>
                  <a:lnTo>
                    <a:pt x="37" y="0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60"/>
                  </a:lnTo>
                  <a:lnTo>
                    <a:pt x="42" y="63"/>
                  </a:lnTo>
                  <a:lnTo>
                    <a:pt x="40" y="64"/>
                  </a:lnTo>
                  <a:lnTo>
                    <a:pt x="37" y="65"/>
                  </a:lnTo>
                  <a:lnTo>
                    <a:pt x="33" y="67"/>
                  </a:lnTo>
                  <a:lnTo>
                    <a:pt x="31" y="68"/>
                  </a:lnTo>
                  <a:lnTo>
                    <a:pt x="26" y="69"/>
                  </a:lnTo>
                  <a:lnTo>
                    <a:pt x="22" y="69"/>
                  </a:lnTo>
                  <a:lnTo>
                    <a:pt x="18" y="69"/>
                  </a:lnTo>
                  <a:lnTo>
                    <a:pt x="13" y="68"/>
                  </a:lnTo>
                  <a:lnTo>
                    <a:pt x="11" y="67"/>
                  </a:lnTo>
                  <a:lnTo>
                    <a:pt x="7" y="65"/>
                  </a:lnTo>
                  <a:lnTo>
                    <a:pt x="4" y="64"/>
                  </a:lnTo>
                  <a:lnTo>
                    <a:pt x="2" y="63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98" name="Freeform 230"/>
            <p:cNvSpPr>
              <a:spLocks/>
            </p:cNvSpPr>
            <p:nvPr/>
          </p:nvSpPr>
          <p:spPr bwMode="auto">
            <a:xfrm>
              <a:off x="1270" y="1714"/>
              <a:ext cx="31" cy="21"/>
            </a:xfrm>
            <a:custGeom>
              <a:avLst/>
              <a:gdLst/>
              <a:ahLst/>
              <a:cxnLst>
                <a:cxn ang="0">
                  <a:pos x="15" y="20"/>
                </a:cxn>
                <a:cxn ang="0">
                  <a:pos x="13" y="20"/>
                </a:cxn>
                <a:cxn ang="0">
                  <a:pos x="9" y="20"/>
                </a:cxn>
                <a:cxn ang="0">
                  <a:pos x="6" y="20"/>
                </a:cxn>
                <a:cxn ang="0">
                  <a:pos x="5" y="18"/>
                </a:cxn>
                <a:cxn ang="0">
                  <a:pos x="3" y="16"/>
                </a:cxn>
                <a:cxn ang="0">
                  <a:pos x="1" y="14"/>
                </a:cxn>
                <a:cxn ang="0">
                  <a:pos x="1" y="12"/>
                </a:cxn>
                <a:cxn ang="0">
                  <a:pos x="0" y="10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3" y="6"/>
                </a:cxn>
                <a:cxn ang="0">
                  <a:pos x="5" y="4"/>
                </a:cxn>
                <a:cxn ang="0">
                  <a:pos x="6" y="2"/>
                </a:cxn>
                <a:cxn ang="0">
                  <a:pos x="9" y="2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4" y="2"/>
                </a:cxn>
                <a:cxn ang="0">
                  <a:pos x="25" y="4"/>
                </a:cxn>
                <a:cxn ang="0">
                  <a:pos x="28" y="6"/>
                </a:cxn>
                <a:cxn ang="0">
                  <a:pos x="29" y="8"/>
                </a:cxn>
                <a:cxn ang="0">
                  <a:pos x="29" y="8"/>
                </a:cxn>
                <a:cxn ang="0">
                  <a:pos x="30" y="10"/>
                </a:cxn>
                <a:cxn ang="0">
                  <a:pos x="29" y="12"/>
                </a:cxn>
                <a:cxn ang="0">
                  <a:pos x="29" y="14"/>
                </a:cxn>
                <a:cxn ang="0">
                  <a:pos x="28" y="16"/>
                </a:cxn>
                <a:cxn ang="0">
                  <a:pos x="25" y="18"/>
                </a:cxn>
                <a:cxn ang="0">
                  <a:pos x="24" y="20"/>
                </a:cxn>
                <a:cxn ang="0">
                  <a:pos x="21" y="20"/>
                </a:cxn>
                <a:cxn ang="0">
                  <a:pos x="18" y="20"/>
                </a:cxn>
                <a:cxn ang="0">
                  <a:pos x="15" y="20"/>
                </a:cxn>
              </a:cxnLst>
              <a:rect l="0" t="0" r="r" b="b"/>
              <a:pathLst>
                <a:path w="31" h="21">
                  <a:moveTo>
                    <a:pt x="15" y="20"/>
                  </a:moveTo>
                  <a:lnTo>
                    <a:pt x="13" y="20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5" y="18"/>
                  </a:lnTo>
                  <a:lnTo>
                    <a:pt x="3" y="16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8"/>
                  </a:lnTo>
                  <a:lnTo>
                    <a:pt x="3" y="6"/>
                  </a:lnTo>
                  <a:lnTo>
                    <a:pt x="5" y="4"/>
                  </a:lnTo>
                  <a:lnTo>
                    <a:pt x="6" y="2"/>
                  </a:lnTo>
                  <a:lnTo>
                    <a:pt x="9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30" y="10"/>
                  </a:lnTo>
                  <a:lnTo>
                    <a:pt x="29" y="12"/>
                  </a:lnTo>
                  <a:lnTo>
                    <a:pt x="29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4" y="20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5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199" name="Freeform 231"/>
            <p:cNvSpPr>
              <a:spLocks/>
            </p:cNvSpPr>
            <p:nvPr/>
          </p:nvSpPr>
          <p:spPr bwMode="auto">
            <a:xfrm>
              <a:off x="1135" y="1850"/>
              <a:ext cx="43" cy="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6" y="0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9"/>
                </a:cxn>
                <a:cxn ang="0">
                  <a:pos x="41" y="62"/>
                </a:cxn>
                <a:cxn ang="0">
                  <a:pos x="38" y="63"/>
                </a:cxn>
                <a:cxn ang="0">
                  <a:pos x="36" y="64"/>
                </a:cxn>
                <a:cxn ang="0">
                  <a:pos x="33" y="67"/>
                </a:cxn>
                <a:cxn ang="0">
                  <a:pos x="30" y="67"/>
                </a:cxn>
                <a:cxn ang="0">
                  <a:pos x="26" y="68"/>
                </a:cxn>
                <a:cxn ang="0">
                  <a:pos x="21" y="68"/>
                </a:cxn>
                <a:cxn ang="0">
                  <a:pos x="17" y="68"/>
                </a:cxn>
                <a:cxn ang="0">
                  <a:pos x="14" y="67"/>
                </a:cxn>
                <a:cxn ang="0">
                  <a:pos x="10" y="67"/>
                </a:cxn>
                <a:cxn ang="0">
                  <a:pos x="6" y="64"/>
                </a:cxn>
                <a:cxn ang="0">
                  <a:pos x="4" y="63"/>
                </a:cxn>
                <a:cxn ang="0">
                  <a:pos x="2" y="62"/>
                </a:cxn>
                <a:cxn ang="0">
                  <a:pos x="1" y="59"/>
                </a:cxn>
                <a:cxn ang="0">
                  <a:pos x="0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58"/>
                </a:cxn>
                <a:cxn ang="0">
                  <a:pos x="7" y="0"/>
                </a:cxn>
              </a:cxnLst>
              <a:rect l="0" t="0" r="r" b="b"/>
              <a:pathLst>
                <a:path w="43" h="69">
                  <a:moveTo>
                    <a:pt x="7" y="0"/>
                  </a:moveTo>
                  <a:lnTo>
                    <a:pt x="36" y="0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9"/>
                  </a:lnTo>
                  <a:lnTo>
                    <a:pt x="41" y="62"/>
                  </a:lnTo>
                  <a:lnTo>
                    <a:pt x="38" y="63"/>
                  </a:lnTo>
                  <a:lnTo>
                    <a:pt x="36" y="6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6" y="68"/>
                  </a:lnTo>
                  <a:lnTo>
                    <a:pt x="21" y="68"/>
                  </a:lnTo>
                  <a:lnTo>
                    <a:pt x="17" y="68"/>
                  </a:lnTo>
                  <a:lnTo>
                    <a:pt x="14" y="67"/>
                  </a:lnTo>
                  <a:lnTo>
                    <a:pt x="10" y="67"/>
                  </a:lnTo>
                  <a:lnTo>
                    <a:pt x="6" y="64"/>
                  </a:lnTo>
                  <a:lnTo>
                    <a:pt x="4" y="63"/>
                  </a:lnTo>
                  <a:lnTo>
                    <a:pt x="2" y="62"/>
                  </a:lnTo>
                  <a:lnTo>
                    <a:pt x="1" y="59"/>
                  </a:lnTo>
                  <a:lnTo>
                    <a:pt x="0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58"/>
                  </a:ln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200" name="Freeform 232"/>
            <p:cNvSpPr>
              <a:spLocks/>
            </p:cNvSpPr>
            <p:nvPr/>
          </p:nvSpPr>
          <p:spPr bwMode="auto">
            <a:xfrm>
              <a:off x="1142" y="1844"/>
              <a:ext cx="30" cy="21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1" y="20"/>
                </a:cxn>
                <a:cxn ang="0">
                  <a:pos x="9" y="18"/>
                </a:cxn>
                <a:cxn ang="0">
                  <a:pos x="6" y="18"/>
                </a:cxn>
                <a:cxn ang="0">
                  <a:pos x="4" y="16"/>
                </a:cxn>
                <a:cxn ang="0">
                  <a:pos x="2" y="14"/>
                </a:cxn>
                <a:cxn ang="0">
                  <a:pos x="1" y="14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1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23" y="2"/>
                </a:cxn>
                <a:cxn ang="0">
                  <a:pos x="25" y="2"/>
                </a:cxn>
                <a:cxn ang="0">
                  <a:pos x="26" y="4"/>
                </a:cxn>
                <a:cxn ang="0">
                  <a:pos x="28" y="6"/>
                </a:cxn>
                <a:cxn ang="0">
                  <a:pos x="29" y="8"/>
                </a:cxn>
                <a:cxn ang="0">
                  <a:pos x="29" y="10"/>
                </a:cxn>
                <a:cxn ang="0">
                  <a:pos x="29" y="12"/>
                </a:cxn>
                <a:cxn ang="0">
                  <a:pos x="28" y="14"/>
                </a:cxn>
                <a:cxn ang="0">
                  <a:pos x="26" y="14"/>
                </a:cxn>
                <a:cxn ang="0">
                  <a:pos x="25" y="16"/>
                </a:cxn>
                <a:cxn ang="0">
                  <a:pos x="23" y="18"/>
                </a:cxn>
                <a:cxn ang="0">
                  <a:pos x="20" y="18"/>
                </a:cxn>
                <a:cxn ang="0">
                  <a:pos x="18" y="20"/>
                </a:cxn>
                <a:cxn ang="0">
                  <a:pos x="14" y="20"/>
                </a:cxn>
              </a:cxnLst>
              <a:rect l="0" t="0" r="r" b="b"/>
              <a:pathLst>
                <a:path w="30" h="21">
                  <a:moveTo>
                    <a:pt x="14" y="20"/>
                  </a:moveTo>
                  <a:lnTo>
                    <a:pt x="11" y="20"/>
                  </a:lnTo>
                  <a:lnTo>
                    <a:pt x="9" y="18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6" y="4"/>
                  </a:lnTo>
                  <a:lnTo>
                    <a:pt x="28" y="6"/>
                  </a:lnTo>
                  <a:lnTo>
                    <a:pt x="29" y="8"/>
                  </a:lnTo>
                  <a:lnTo>
                    <a:pt x="29" y="10"/>
                  </a:lnTo>
                  <a:lnTo>
                    <a:pt x="29" y="12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3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4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201" name="Freeform 233"/>
            <p:cNvSpPr>
              <a:spLocks/>
            </p:cNvSpPr>
            <p:nvPr/>
          </p:nvSpPr>
          <p:spPr bwMode="auto">
            <a:xfrm>
              <a:off x="1030" y="1775"/>
              <a:ext cx="44" cy="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6" y="0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60"/>
                </a:cxn>
                <a:cxn ang="0">
                  <a:pos x="41" y="62"/>
                </a:cxn>
                <a:cxn ang="0">
                  <a:pos x="39" y="63"/>
                </a:cxn>
                <a:cxn ang="0">
                  <a:pos x="36" y="65"/>
                </a:cxn>
                <a:cxn ang="0">
                  <a:pos x="34" y="67"/>
                </a:cxn>
                <a:cxn ang="0">
                  <a:pos x="30" y="68"/>
                </a:cxn>
                <a:cxn ang="0">
                  <a:pos x="26" y="68"/>
                </a:cxn>
                <a:cxn ang="0">
                  <a:pos x="21" y="68"/>
                </a:cxn>
                <a:cxn ang="0">
                  <a:pos x="17" y="68"/>
                </a:cxn>
                <a:cxn ang="0">
                  <a:pos x="13" y="68"/>
                </a:cxn>
                <a:cxn ang="0">
                  <a:pos x="10" y="67"/>
                </a:cxn>
                <a:cxn ang="0">
                  <a:pos x="6" y="65"/>
                </a:cxn>
                <a:cxn ang="0">
                  <a:pos x="3" y="63"/>
                </a:cxn>
                <a:cxn ang="0">
                  <a:pos x="2" y="62"/>
                </a:cxn>
                <a:cxn ang="0">
                  <a:pos x="1" y="60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7" y="0"/>
                </a:cxn>
              </a:cxnLst>
              <a:rect l="0" t="0" r="r" b="b"/>
              <a:pathLst>
                <a:path w="44" h="69">
                  <a:moveTo>
                    <a:pt x="7" y="0"/>
                  </a:moveTo>
                  <a:lnTo>
                    <a:pt x="36" y="0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60"/>
                  </a:lnTo>
                  <a:lnTo>
                    <a:pt x="41" y="62"/>
                  </a:lnTo>
                  <a:lnTo>
                    <a:pt x="39" y="63"/>
                  </a:lnTo>
                  <a:lnTo>
                    <a:pt x="36" y="65"/>
                  </a:lnTo>
                  <a:lnTo>
                    <a:pt x="34" y="67"/>
                  </a:lnTo>
                  <a:lnTo>
                    <a:pt x="30" y="68"/>
                  </a:lnTo>
                  <a:lnTo>
                    <a:pt x="26" y="68"/>
                  </a:lnTo>
                  <a:lnTo>
                    <a:pt x="21" y="68"/>
                  </a:lnTo>
                  <a:lnTo>
                    <a:pt x="17" y="68"/>
                  </a:lnTo>
                  <a:lnTo>
                    <a:pt x="13" y="68"/>
                  </a:lnTo>
                  <a:lnTo>
                    <a:pt x="10" y="67"/>
                  </a:lnTo>
                  <a:lnTo>
                    <a:pt x="6" y="65"/>
                  </a:lnTo>
                  <a:lnTo>
                    <a:pt x="3" y="63"/>
                  </a:lnTo>
                  <a:lnTo>
                    <a:pt x="2" y="62"/>
                  </a:lnTo>
                  <a:lnTo>
                    <a:pt x="1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202" name="Freeform 234"/>
            <p:cNvSpPr>
              <a:spLocks/>
            </p:cNvSpPr>
            <p:nvPr/>
          </p:nvSpPr>
          <p:spPr bwMode="auto">
            <a:xfrm>
              <a:off x="1034" y="1769"/>
              <a:ext cx="29" cy="21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1" y="20"/>
                </a:cxn>
                <a:cxn ang="0">
                  <a:pos x="9" y="20"/>
                </a:cxn>
                <a:cxn ang="0">
                  <a:pos x="6" y="18"/>
                </a:cxn>
                <a:cxn ang="0">
                  <a:pos x="4" y="16"/>
                </a:cxn>
                <a:cxn ang="0">
                  <a:pos x="3" y="16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3" y="4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20" y="0"/>
                </a:cxn>
                <a:cxn ang="0">
                  <a:pos x="22" y="2"/>
                </a:cxn>
                <a:cxn ang="0">
                  <a:pos x="25" y="2"/>
                </a:cxn>
                <a:cxn ang="0">
                  <a:pos x="26" y="4"/>
                </a:cxn>
                <a:cxn ang="0">
                  <a:pos x="27" y="6"/>
                </a:cxn>
                <a:cxn ang="0">
                  <a:pos x="28" y="8"/>
                </a:cxn>
                <a:cxn ang="0">
                  <a:pos x="28" y="10"/>
                </a:cxn>
                <a:cxn ang="0">
                  <a:pos x="28" y="12"/>
                </a:cxn>
                <a:cxn ang="0">
                  <a:pos x="27" y="14"/>
                </a:cxn>
                <a:cxn ang="0">
                  <a:pos x="26" y="16"/>
                </a:cxn>
                <a:cxn ang="0">
                  <a:pos x="25" y="16"/>
                </a:cxn>
                <a:cxn ang="0">
                  <a:pos x="22" y="18"/>
                </a:cxn>
                <a:cxn ang="0">
                  <a:pos x="20" y="20"/>
                </a:cxn>
                <a:cxn ang="0">
                  <a:pos x="17" y="20"/>
                </a:cxn>
                <a:cxn ang="0">
                  <a:pos x="14" y="20"/>
                </a:cxn>
              </a:cxnLst>
              <a:rect l="0" t="0" r="r" b="b"/>
              <a:pathLst>
                <a:path w="29" h="21">
                  <a:moveTo>
                    <a:pt x="14" y="20"/>
                  </a:moveTo>
                  <a:lnTo>
                    <a:pt x="11" y="20"/>
                  </a:lnTo>
                  <a:lnTo>
                    <a:pt x="9" y="20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3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5" y="2"/>
                  </a:lnTo>
                  <a:lnTo>
                    <a:pt x="26" y="4"/>
                  </a:lnTo>
                  <a:lnTo>
                    <a:pt x="27" y="6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27" y="14"/>
                  </a:lnTo>
                  <a:lnTo>
                    <a:pt x="26" y="16"/>
                  </a:lnTo>
                  <a:lnTo>
                    <a:pt x="25" y="16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7" y="20"/>
                  </a:lnTo>
                  <a:lnTo>
                    <a:pt x="14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203" name="Freeform 235"/>
            <p:cNvSpPr>
              <a:spLocks/>
            </p:cNvSpPr>
            <p:nvPr/>
          </p:nvSpPr>
          <p:spPr bwMode="auto">
            <a:xfrm>
              <a:off x="1023" y="1877"/>
              <a:ext cx="21" cy="112"/>
            </a:xfrm>
            <a:custGeom>
              <a:avLst/>
              <a:gdLst/>
              <a:ahLst/>
              <a:cxnLst>
                <a:cxn ang="0">
                  <a:pos x="20" y="111"/>
                </a:cxn>
                <a:cxn ang="0">
                  <a:pos x="20" y="21"/>
                </a:cxn>
                <a:cxn ang="0">
                  <a:pos x="0" y="0"/>
                </a:cxn>
                <a:cxn ang="0">
                  <a:pos x="0" y="90"/>
                </a:cxn>
                <a:cxn ang="0">
                  <a:pos x="20" y="111"/>
                </a:cxn>
              </a:cxnLst>
              <a:rect l="0" t="0" r="r" b="b"/>
              <a:pathLst>
                <a:path w="21" h="112">
                  <a:moveTo>
                    <a:pt x="20" y="111"/>
                  </a:moveTo>
                  <a:lnTo>
                    <a:pt x="20" y="21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0" y="111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204" name="Freeform 236"/>
            <p:cNvSpPr>
              <a:spLocks/>
            </p:cNvSpPr>
            <p:nvPr/>
          </p:nvSpPr>
          <p:spPr bwMode="auto">
            <a:xfrm>
              <a:off x="978" y="1842"/>
              <a:ext cx="21" cy="113"/>
            </a:xfrm>
            <a:custGeom>
              <a:avLst/>
              <a:gdLst/>
              <a:ahLst/>
              <a:cxnLst>
                <a:cxn ang="0">
                  <a:pos x="20" y="112"/>
                </a:cxn>
                <a:cxn ang="0">
                  <a:pos x="20" y="21"/>
                </a:cxn>
                <a:cxn ang="0">
                  <a:pos x="0" y="0"/>
                </a:cxn>
                <a:cxn ang="0">
                  <a:pos x="0" y="90"/>
                </a:cxn>
                <a:cxn ang="0">
                  <a:pos x="20" y="112"/>
                </a:cxn>
              </a:cxnLst>
              <a:rect l="0" t="0" r="r" b="b"/>
              <a:pathLst>
                <a:path w="21" h="113">
                  <a:moveTo>
                    <a:pt x="20" y="112"/>
                  </a:moveTo>
                  <a:lnTo>
                    <a:pt x="20" y="21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0" y="112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205" name="Freeform 237"/>
            <p:cNvSpPr>
              <a:spLocks/>
            </p:cNvSpPr>
            <p:nvPr/>
          </p:nvSpPr>
          <p:spPr bwMode="auto">
            <a:xfrm>
              <a:off x="1235" y="1967"/>
              <a:ext cx="241" cy="143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240" y="90"/>
                </a:cxn>
                <a:cxn ang="0">
                  <a:pos x="129" y="0"/>
                </a:cxn>
                <a:cxn ang="0">
                  <a:pos x="0" y="26"/>
                </a:cxn>
                <a:cxn ang="0">
                  <a:pos x="0" y="142"/>
                </a:cxn>
              </a:cxnLst>
              <a:rect l="0" t="0" r="r" b="b"/>
              <a:pathLst>
                <a:path w="241" h="143">
                  <a:moveTo>
                    <a:pt x="0" y="142"/>
                  </a:moveTo>
                  <a:lnTo>
                    <a:pt x="240" y="90"/>
                  </a:lnTo>
                  <a:lnTo>
                    <a:pt x="129" y="0"/>
                  </a:lnTo>
                  <a:lnTo>
                    <a:pt x="0" y="26"/>
                  </a:lnTo>
                  <a:lnTo>
                    <a:pt x="0" y="142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724206" name="Group 238"/>
            <p:cNvGrpSpPr>
              <a:grpSpLocks/>
            </p:cNvGrpSpPr>
            <p:nvPr/>
          </p:nvGrpSpPr>
          <p:grpSpPr bwMode="auto">
            <a:xfrm>
              <a:off x="1121" y="2069"/>
              <a:ext cx="178" cy="131"/>
              <a:chOff x="1121" y="2069"/>
              <a:chExt cx="178" cy="131"/>
            </a:xfrm>
          </p:grpSpPr>
          <p:sp>
            <p:nvSpPr>
              <p:cNvPr id="724207" name="Freeform 239"/>
              <p:cNvSpPr>
                <a:spLocks/>
              </p:cNvSpPr>
              <p:nvPr/>
            </p:nvSpPr>
            <p:spPr bwMode="auto">
              <a:xfrm>
                <a:off x="1251" y="2150"/>
                <a:ext cx="43" cy="3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26"/>
                  </a:cxn>
                  <a:cxn ang="0">
                    <a:pos x="0" y="37"/>
                  </a:cxn>
                  <a:cxn ang="0">
                    <a:pos x="0" y="12"/>
                  </a:cxn>
                  <a:cxn ang="0">
                    <a:pos x="42" y="0"/>
                  </a:cxn>
                </a:cxnLst>
                <a:rect l="0" t="0" r="r" b="b"/>
                <a:pathLst>
                  <a:path w="43" h="38">
                    <a:moveTo>
                      <a:pt x="42" y="0"/>
                    </a:moveTo>
                    <a:lnTo>
                      <a:pt x="42" y="26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08" name="Freeform 240"/>
              <p:cNvSpPr>
                <a:spLocks/>
              </p:cNvSpPr>
              <p:nvPr/>
            </p:nvSpPr>
            <p:spPr bwMode="auto">
              <a:xfrm>
                <a:off x="1231" y="2141"/>
                <a:ext cx="23" cy="46"/>
              </a:xfrm>
              <a:custGeom>
                <a:avLst/>
                <a:gdLst/>
                <a:ahLst/>
                <a:cxnLst>
                  <a:cxn ang="0">
                    <a:pos x="22" y="45"/>
                  </a:cxn>
                  <a:cxn ang="0">
                    <a:pos x="22" y="2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2" y="45"/>
                  </a:cxn>
                </a:cxnLst>
                <a:rect l="0" t="0" r="r" b="b"/>
                <a:pathLst>
                  <a:path w="23" h="46">
                    <a:moveTo>
                      <a:pt x="22" y="45"/>
                    </a:moveTo>
                    <a:lnTo>
                      <a:pt x="22" y="2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2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09" name="Freeform 241"/>
              <p:cNvSpPr>
                <a:spLocks/>
              </p:cNvSpPr>
              <p:nvPr/>
            </p:nvSpPr>
            <p:spPr bwMode="auto">
              <a:xfrm>
                <a:off x="1231" y="2132"/>
                <a:ext cx="63" cy="31"/>
              </a:xfrm>
              <a:custGeom>
                <a:avLst/>
                <a:gdLst/>
                <a:ahLst/>
                <a:cxnLst>
                  <a:cxn ang="0">
                    <a:pos x="22" y="30"/>
                  </a:cxn>
                  <a:cxn ang="0">
                    <a:pos x="0" y="10"/>
                  </a:cxn>
                  <a:cxn ang="0">
                    <a:pos x="36" y="0"/>
                  </a:cxn>
                  <a:cxn ang="0">
                    <a:pos x="62" y="18"/>
                  </a:cxn>
                  <a:cxn ang="0">
                    <a:pos x="22" y="30"/>
                  </a:cxn>
                </a:cxnLst>
                <a:rect l="0" t="0" r="r" b="b"/>
                <a:pathLst>
                  <a:path w="63" h="31">
                    <a:moveTo>
                      <a:pt x="22" y="30"/>
                    </a:moveTo>
                    <a:lnTo>
                      <a:pt x="0" y="10"/>
                    </a:lnTo>
                    <a:lnTo>
                      <a:pt x="36" y="0"/>
                    </a:lnTo>
                    <a:lnTo>
                      <a:pt x="62" y="18"/>
                    </a:lnTo>
                    <a:lnTo>
                      <a:pt x="22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10" name="Freeform 242"/>
              <p:cNvSpPr>
                <a:spLocks/>
              </p:cNvSpPr>
              <p:nvPr/>
            </p:nvSpPr>
            <p:spPr bwMode="auto">
              <a:xfrm>
                <a:off x="1255" y="2117"/>
                <a:ext cx="42" cy="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4"/>
                  </a:cxn>
                  <a:cxn ang="0">
                    <a:pos x="0" y="37"/>
                  </a:cxn>
                  <a:cxn ang="0">
                    <a:pos x="0" y="11"/>
                  </a:cxn>
                  <a:cxn ang="0">
                    <a:pos x="41" y="0"/>
                  </a:cxn>
                </a:cxnLst>
                <a:rect l="0" t="0" r="r" b="b"/>
                <a:pathLst>
                  <a:path w="42" h="38">
                    <a:moveTo>
                      <a:pt x="41" y="0"/>
                    </a:moveTo>
                    <a:lnTo>
                      <a:pt x="41" y="24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11" name="Freeform 243"/>
              <p:cNvSpPr>
                <a:spLocks/>
              </p:cNvSpPr>
              <p:nvPr/>
            </p:nvSpPr>
            <p:spPr bwMode="auto">
              <a:xfrm>
                <a:off x="1235" y="2108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12" name="Freeform 244"/>
              <p:cNvSpPr>
                <a:spLocks/>
              </p:cNvSpPr>
              <p:nvPr/>
            </p:nvSpPr>
            <p:spPr bwMode="auto">
              <a:xfrm>
                <a:off x="1235" y="2100"/>
                <a:ext cx="62" cy="30"/>
              </a:xfrm>
              <a:custGeom>
                <a:avLst/>
                <a:gdLst/>
                <a:ahLst/>
                <a:cxnLst>
                  <a:cxn ang="0">
                    <a:pos x="20" y="29"/>
                  </a:cxn>
                  <a:cxn ang="0">
                    <a:pos x="0" y="9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0" y="29"/>
                  </a:cxn>
                </a:cxnLst>
                <a:rect l="0" t="0" r="r" b="b"/>
                <a:pathLst>
                  <a:path w="62" h="30">
                    <a:moveTo>
                      <a:pt x="20" y="29"/>
                    </a:moveTo>
                    <a:lnTo>
                      <a:pt x="0" y="9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0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13" name="Freeform 245"/>
              <p:cNvSpPr>
                <a:spLocks/>
              </p:cNvSpPr>
              <p:nvPr/>
            </p:nvSpPr>
            <p:spPr bwMode="auto">
              <a:xfrm>
                <a:off x="1257" y="2086"/>
                <a:ext cx="42" cy="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5"/>
                  </a:cxn>
                  <a:cxn ang="0">
                    <a:pos x="0" y="37"/>
                  </a:cxn>
                  <a:cxn ang="0">
                    <a:pos x="0" y="12"/>
                  </a:cxn>
                  <a:cxn ang="0">
                    <a:pos x="41" y="0"/>
                  </a:cxn>
                </a:cxnLst>
                <a:rect l="0" t="0" r="r" b="b"/>
                <a:pathLst>
                  <a:path w="42" h="38">
                    <a:moveTo>
                      <a:pt x="41" y="0"/>
                    </a:moveTo>
                    <a:lnTo>
                      <a:pt x="41" y="25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14" name="Freeform 246"/>
              <p:cNvSpPr>
                <a:spLocks/>
              </p:cNvSpPr>
              <p:nvPr/>
            </p:nvSpPr>
            <p:spPr bwMode="auto">
              <a:xfrm>
                <a:off x="1237" y="2078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18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18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15" name="Freeform 247"/>
              <p:cNvSpPr>
                <a:spLocks/>
              </p:cNvSpPr>
              <p:nvPr/>
            </p:nvSpPr>
            <p:spPr bwMode="auto">
              <a:xfrm>
                <a:off x="1237" y="2069"/>
                <a:ext cx="62" cy="30"/>
              </a:xfrm>
              <a:custGeom>
                <a:avLst/>
                <a:gdLst/>
                <a:ahLst/>
                <a:cxnLst>
                  <a:cxn ang="0">
                    <a:pos x="20" y="29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0" y="29"/>
                  </a:cxn>
                </a:cxnLst>
                <a:rect l="0" t="0" r="r" b="b"/>
                <a:pathLst>
                  <a:path w="62" h="30">
                    <a:moveTo>
                      <a:pt x="20" y="29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0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16" name="Freeform 248"/>
              <p:cNvSpPr>
                <a:spLocks/>
              </p:cNvSpPr>
              <p:nvPr/>
            </p:nvSpPr>
            <p:spPr bwMode="auto">
              <a:xfrm>
                <a:off x="1198" y="2156"/>
                <a:ext cx="41" cy="3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24"/>
                  </a:cxn>
                  <a:cxn ang="0">
                    <a:pos x="0" y="37"/>
                  </a:cxn>
                  <a:cxn ang="0">
                    <a:pos x="0" y="11"/>
                  </a:cxn>
                  <a:cxn ang="0">
                    <a:pos x="40" y="0"/>
                  </a:cxn>
                </a:cxnLst>
                <a:rect l="0" t="0" r="r" b="b"/>
                <a:pathLst>
                  <a:path w="41" h="38">
                    <a:moveTo>
                      <a:pt x="40" y="0"/>
                    </a:moveTo>
                    <a:lnTo>
                      <a:pt x="40" y="24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40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17" name="Freeform 249"/>
              <p:cNvSpPr>
                <a:spLocks/>
              </p:cNvSpPr>
              <p:nvPr/>
            </p:nvSpPr>
            <p:spPr bwMode="auto">
              <a:xfrm>
                <a:off x="1177" y="2147"/>
                <a:ext cx="22" cy="46"/>
              </a:xfrm>
              <a:custGeom>
                <a:avLst/>
                <a:gdLst/>
                <a:ahLst/>
                <a:cxnLst>
                  <a:cxn ang="0">
                    <a:pos x="21" y="45"/>
                  </a:cxn>
                  <a:cxn ang="0">
                    <a:pos x="21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1" y="45"/>
                  </a:cxn>
                </a:cxnLst>
                <a:rect l="0" t="0" r="r" b="b"/>
                <a:pathLst>
                  <a:path w="22" h="46">
                    <a:moveTo>
                      <a:pt x="21" y="45"/>
                    </a:moveTo>
                    <a:lnTo>
                      <a:pt x="21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1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18" name="Freeform 250"/>
              <p:cNvSpPr>
                <a:spLocks/>
              </p:cNvSpPr>
              <p:nvPr/>
            </p:nvSpPr>
            <p:spPr bwMode="auto">
              <a:xfrm>
                <a:off x="1177" y="2138"/>
                <a:ext cx="62" cy="31"/>
              </a:xfrm>
              <a:custGeom>
                <a:avLst/>
                <a:gdLst/>
                <a:ahLst/>
                <a:cxnLst>
                  <a:cxn ang="0">
                    <a:pos x="21" y="30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1" y="30"/>
                  </a:cxn>
                </a:cxnLst>
                <a:rect l="0" t="0" r="r" b="b"/>
                <a:pathLst>
                  <a:path w="62" h="31">
                    <a:moveTo>
                      <a:pt x="21" y="30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1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19" name="Freeform 251"/>
              <p:cNvSpPr>
                <a:spLocks/>
              </p:cNvSpPr>
              <p:nvPr/>
            </p:nvSpPr>
            <p:spPr bwMode="auto">
              <a:xfrm>
                <a:off x="1200" y="2124"/>
                <a:ext cx="41" cy="39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25"/>
                  </a:cxn>
                  <a:cxn ang="0">
                    <a:pos x="0" y="38"/>
                  </a:cxn>
                  <a:cxn ang="0">
                    <a:pos x="0" y="13"/>
                  </a:cxn>
                  <a:cxn ang="0">
                    <a:pos x="40" y="0"/>
                  </a:cxn>
                </a:cxnLst>
                <a:rect l="0" t="0" r="r" b="b"/>
                <a:pathLst>
                  <a:path w="41" h="39">
                    <a:moveTo>
                      <a:pt x="40" y="0"/>
                    </a:moveTo>
                    <a:lnTo>
                      <a:pt x="40" y="25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40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20" name="Freeform 252"/>
              <p:cNvSpPr>
                <a:spLocks/>
              </p:cNvSpPr>
              <p:nvPr/>
            </p:nvSpPr>
            <p:spPr bwMode="auto">
              <a:xfrm>
                <a:off x="1176" y="2116"/>
                <a:ext cx="23" cy="46"/>
              </a:xfrm>
              <a:custGeom>
                <a:avLst/>
                <a:gdLst/>
                <a:ahLst/>
                <a:cxnLst>
                  <a:cxn ang="0">
                    <a:pos x="22" y="45"/>
                  </a:cxn>
                  <a:cxn ang="0">
                    <a:pos x="22" y="18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2" y="45"/>
                  </a:cxn>
                </a:cxnLst>
                <a:rect l="0" t="0" r="r" b="b"/>
                <a:pathLst>
                  <a:path w="23" h="46">
                    <a:moveTo>
                      <a:pt x="22" y="45"/>
                    </a:moveTo>
                    <a:lnTo>
                      <a:pt x="22" y="18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2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21" name="Freeform 253"/>
              <p:cNvSpPr>
                <a:spLocks/>
              </p:cNvSpPr>
              <p:nvPr/>
            </p:nvSpPr>
            <p:spPr bwMode="auto">
              <a:xfrm>
                <a:off x="1176" y="2109"/>
                <a:ext cx="63" cy="29"/>
              </a:xfrm>
              <a:custGeom>
                <a:avLst/>
                <a:gdLst/>
                <a:ahLst/>
                <a:cxnLst>
                  <a:cxn ang="0">
                    <a:pos x="22" y="28"/>
                  </a:cxn>
                  <a:cxn ang="0">
                    <a:pos x="0" y="8"/>
                  </a:cxn>
                  <a:cxn ang="0">
                    <a:pos x="36" y="0"/>
                  </a:cxn>
                  <a:cxn ang="0">
                    <a:pos x="62" y="17"/>
                  </a:cxn>
                  <a:cxn ang="0">
                    <a:pos x="22" y="28"/>
                  </a:cxn>
                </a:cxnLst>
                <a:rect l="0" t="0" r="r" b="b"/>
                <a:pathLst>
                  <a:path w="63" h="29">
                    <a:moveTo>
                      <a:pt x="22" y="28"/>
                    </a:moveTo>
                    <a:lnTo>
                      <a:pt x="0" y="8"/>
                    </a:lnTo>
                    <a:lnTo>
                      <a:pt x="36" y="0"/>
                    </a:lnTo>
                    <a:lnTo>
                      <a:pt x="62" y="17"/>
                    </a:lnTo>
                    <a:lnTo>
                      <a:pt x="22" y="28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22" name="Freeform 254"/>
              <p:cNvSpPr>
                <a:spLocks/>
              </p:cNvSpPr>
              <p:nvPr/>
            </p:nvSpPr>
            <p:spPr bwMode="auto">
              <a:xfrm>
                <a:off x="1201" y="2096"/>
                <a:ext cx="42" cy="37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4"/>
                  </a:cxn>
                  <a:cxn ang="0">
                    <a:pos x="0" y="36"/>
                  </a:cxn>
                  <a:cxn ang="0">
                    <a:pos x="0" y="11"/>
                  </a:cxn>
                  <a:cxn ang="0">
                    <a:pos x="41" y="0"/>
                  </a:cxn>
                </a:cxnLst>
                <a:rect l="0" t="0" r="r" b="b"/>
                <a:pathLst>
                  <a:path w="42" h="37">
                    <a:moveTo>
                      <a:pt x="41" y="0"/>
                    </a:moveTo>
                    <a:lnTo>
                      <a:pt x="41" y="24"/>
                    </a:lnTo>
                    <a:lnTo>
                      <a:pt x="0" y="36"/>
                    </a:lnTo>
                    <a:lnTo>
                      <a:pt x="0" y="11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23" name="Freeform 255"/>
              <p:cNvSpPr>
                <a:spLocks/>
              </p:cNvSpPr>
              <p:nvPr/>
            </p:nvSpPr>
            <p:spPr bwMode="auto">
              <a:xfrm>
                <a:off x="1181" y="2084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2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24" name="Freeform 256"/>
              <p:cNvSpPr>
                <a:spLocks/>
              </p:cNvSpPr>
              <p:nvPr/>
            </p:nvSpPr>
            <p:spPr bwMode="auto">
              <a:xfrm>
                <a:off x="1181" y="2075"/>
                <a:ext cx="62" cy="31"/>
              </a:xfrm>
              <a:custGeom>
                <a:avLst/>
                <a:gdLst/>
                <a:ahLst/>
                <a:cxnLst>
                  <a:cxn ang="0">
                    <a:pos x="20" y="30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0" y="30"/>
                  </a:cxn>
                </a:cxnLst>
                <a:rect l="0" t="0" r="r" b="b"/>
                <a:pathLst>
                  <a:path w="62" h="31">
                    <a:moveTo>
                      <a:pt x="20" y="30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0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25" name="Freeform 257"/>
              <p:cNvSpPr>
                <a:spLocks/>
              </p:cNvSpPr>
              <p:nvPr/>
            </p:nvSpPr>
            <p:spPr bwMode="auto">
              <a:xfrm>
                <a:off x="1142" y="2162"/>
                <a:ext cx="42" cy="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4"/>
                  </a:cxn>
                  <a:cxn ang="0">
                    <a:pos x="0" y="37"/>
                  </a:cxn>
                  <a:cxn ang="0">
                    <a:pos x="0" y="12"/>
                  </a:cxn>
                  <a:cxn ang="0">
                    <a:pos x="41" y="0"/>
                  </a:cxn>
                </a:cxnLst>
                <a:rect l="0" t="0" r="r" b="b"/>
                <a:pathLst>
                  <a:path w="42" h="38">
                    <a:moveTo>
                      <a:pt x="41" y="0"/>
                    </a:moveTo>
                    <a:lnTo>
                      <a:pt x="41" y="24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26" name="Freeform 258"/>
              <p:cNvSpPr>
                <a:spLocks/>
              </p:cNvSpPr>
              <p:nvPr/>
            </p:nvSpPr>
            <p:spPr bwMode="auto">
              <a:xfrm>
                <a:off x="1122" y="2153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27" name="Freeform 259"/>
              <p:cNvSpPr>
                <a:spLocks/>
              </p:cNvSpPr>
              <p:nvPr/>
            </p:nvSpPr>
            <p:spPr bwMode="auto">
              <a:xfrm>
                <a:off x="1121" y="2145"/>
                <a:ext cx="63" cy="30"/>
              </a:xfrm>
              <a:custGeom>
                <a:avLst/>
                <a:gdLst/>
                <a:ahLst/>
                <a:cxnLst>
                  <a:cxn ang="0">
                    <a:pos x="21" y="29"/>
                  </a:cxn>
                  <a:cxn ang="0">
                    <a:pos x="0" y="9"/>
                  </a:cxn>
                  <a:cxn ang="0">
                    <a:pos x="36" y="0"/>
                  </a:cxn>
                  <a:cxn ang="0">
                    <a:pos x="62" y="18"/>
                  </a:cxn>
                  <a:cxn ang="0">
                    <a:pos x="21" y="29"/>
                  </a:cxn>
                </a:cxnLst>
                <a:rect l="0" t="0" r="r" b="b"/>
                <a:pathLst>
                  <a:path w="63" h="30">
                    <a:moveTo>
                      <a:pt x="21" y="29"/>
                    </a:moveTo>
                    <a:lnTo>
                      <a:pt x="0" y="9"/>
                    </a:lnTo>
                    <a:lnTo>
                      <a:pt x="36" y="0"/>
                    </a:lnTo>
                    <a:lnTo>
                      <a:pt x="62" y="18"/>
                    </a:lnTo>
                    <a:lnTo>
                      <a:pt x="21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28" name="Freeform 260"/>
              <p:cNvSpPr>
                <a:spLocks/>
              </p:cNvSpPr>
              <p:nvPr/>
            </p:nvSpPr>
            <p:spPr bwMode="auto">
              <a:xfrm>
                <a:off x="1141" y="2130"/>
                <a:ext cx="43" cy="39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27"/>
                  </a:cxn>
                  <a:cxn ang="0">
                    <a:pos x="0" y="38"/>
                  </a:cxn>
                  <a:cxn ang="0">
                    <a:pos x="0" y="13"/>
                  </a:cxn>
                  <a:cxn ang="0">
                    <a:pos x="42" y="0"/>
                  </a:cxn>
                </a:cxnLst>
                <a:rect l="0" t="0" r="r" b="b"/>
                <a:pathLst>
                  <a:path w="43" h="39">
                    <a:moveTo>
                      <a:pt x="42" y="0"/>
                    </a:moveTo>
                    <a:lnTo>
                      <a:pt x="42" y="27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29" name="Freeform 261"/>
              <p:cNvSpPr>
                <a:spLocks/>
              </p:cNvSpPr>
              <p:nvPr/>
            </p:nvSpPr>
            <p:spPr bwMode="auto">
              <a:xfrm>
                <a:off x="1122" y="2122"/>
                <a:ext cx="22" cy="46"/>
              </a:xfrm>
              <a:custGeom>
                <a:avLst/>
                <a:gdLst/>
                <a:ahLst/>
                <a:cxnLst>
                  <a:cxn ang="0">
                    <a:pos x="21" y="45"/>
                  </a:cxn>
                  <a:cxn ang="0">
                    <a:pos x="21" y="18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1" y="45"/>
                  </a:cxn>
                </a:cxnLst>
                <a:rect l="0" t="0" r="r" b="b"/>
                <a:pathLst>
                  <a:path w="22" h="46">
                    <a:moveTo>
                      <a:pt x="21" y="45"/>
                    </a:moveTo>
                    <a:lnTo>
                      <a:pt x="21" y="18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1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30" name="Freeform 262"/>
              <p:cNvSpPr>
                <a:spLocks/>
              </p:cNvSpPr>
              <p:nvPr/>
            </p:nvSpPr>
            <p:spPr bwMode="auto">
              <a:xfrm>
                <a:off x="1124" y="2113"/>
                <a:ext cx="64" cy="30"/>
              </a:xfrm>
              <a:custGeom>
                <a:avLst/>
                <a:gdLst/>
                <a:ahLst/>
                <a:cxnLst>
                  <a:cxn ang="0">
                    <a:pos x="21" y="29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3" y="18"/>
                  </a:cxn>
                  <a:cxn ang="0">
                    <a:pos x="21" y="29"/>
                  </a:cxn>
                </a:cxnLst>
                <a:rect l="0" t="0" r="r" b="b"/>
                <a:pathLst>
                  <a:path w="64" h="30">
                    <a:moveTo>
                      <a:pt x="21" y="29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3" y="18"/>
                    </a:lnTo>
                    <a:lnTo>
                      <a:pt x="21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31" name="Freeform 263"/>
              <p:cNvSpPr>
                <a:spLocks/>
              </p:cNvSpPr>
              <p:nvPr/>
            </p:nvSpPr>
            <p:spPr bwMode="auto">
              <a:xfrm>
                <a:off x="1145" y="2100"/>
                <a:ext cx="42" cy="3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5"/>
                  </a:cxn>
                  <a:cxn ang="0">
                    <a:pos x="0" y="38"/>
                  </a:cxn>
                  <a:cxn ang="0">
                    <a:pos x="0" y="11"/>
                  </a:cxn>
                  <a:cxn ang="0">
                    <a:pos x="41" y="0"/>
                  </a:cxn>
                </a:cxnLst>
                <a:rect l="0" t="0" r="r" b="b"/>
                <a:pathLst>
                  <a:path w="42" h="39">
                    <a:moveTo>
                      <a:pt x="41" y="0"/>
                    </a:moveTo>
                    <a:lnTo>
                      <a:pt x="41" y="25"/>
                    </a:lnTo>
                    <a:lnTo>
                      <a:pt x="0" y="38"/>
                    </a:lnTo>
                    <a:lnTo>
                      <a:pt x="0" y="11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32" name="Freeform 264"/>
              <p:cNvSpPr>
                <a:spLocks/>
              </p:cNvSpPr>
              <p:nvPr/>
            </p:nvSpPr>
            <p:spPr bwMode="auto">
              <a:xfrm>
                <a:off x="1122" y="2091"/>
                <a:ext cx="23" cy="46"/>
              </a:xfrm>
              <a:custGeom>
                <a:avLst/>
                <a:gdLst/>
                <a:ahLst/>
                <a:cxnLst>
                  <a:cxn ang="0">
                    <a:pos x="22" y="45"/>
                  </a:cxn>
                  <a:cxn ang="0">
                    <a:pos x="22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2" y="45"/>
                  </a:cxn>
                </a:cxnLst>
                <a:rect l="0" t="0" r="r" b="b"/>
                <a:pathLst>
                  <a:path w="23" h="46">
                    <a:moveTo>
                      <a:pt x="22" y="45"/>
                    </a:moveTo>
                    <a:lnTo>
                      <a:pt x="22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2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33" name="Freeform 265"/>
              <p:cNvSpPr>
                <a:spLocks/>
              </p:cNvSpPr>
              <p:nvPr/>
            </p:nvSpPr>
            <p:spPr bwMode="auto">
              <a:xfrm>
                <a:off x="1122" y="2082"/>
                <a:ext cx="63" cy="31"/>
              </a:xfrm>
              <a:custGeom>
                <a:avLst/>
                <a:gdLst/>
                <a:ahLst/>
                <a:cxnLst>
                  <a:cxn ang="0">
                    <a:pos x="22" y="30"/>
                  </a:cxn>
                  <a:cxn ang="0">
                    <a:pos x="0" y="10"/>
                  </a:cxn>
                  <a:cxn ang="0">
                    <a:pos x="36" y="0"/>
                  </a:cxn>
                  <a:cxn ang="0">
                    <a:pos x="62" y="19"/>
                  </a:cxn>
                  <a:cxn ang="0">
                    <a:pos x="22" y="30"/>
                  </a:cxn>
                </a:cxnLst>
                <a:rect l="0" t="0" r="r" b="b"/>
                <a:pathLst>
                  <a:path w="63" h="31">
                    <a:moveTo>
                      <a:pt x="22" y="30"/>
                    </a:moveTo>
                    <a:lnTo>
                      <a:pt x="0" y="10"/>
                    </a:lnTo>
                    <a:lnTo>
                      <a:pt x="36" y="0"/>
                    </a:lnTo>
                    <a:lnTo>
                      <a:pt x="62" y="19"/>
                    </a:lnTo>
                    <a:lnTo>
                      <a:pt x="22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grpSp>
          <p:nvGrpSpPr>
            <p:cNvPr id="724234" name="Group 266"/>
            <p:cNvGrpSpPr>
              <a:grpSpLocks/>
            </p:cNvGrpSpPr>
            <p:nvPr/>
          </p:nvGrpSpPr>
          <p:grpSpPr bwMode="auto">
            <a:xfrm>
              <a:off x="1419" y="2040"/>
              <a:ext cx="232" cy="236"/>
              <a:chOff x="1419" y="2040"/>
              <a:chExt cx="232" cy="236"/>
            </a:xfrm>
          </p:grpSpPr>
          <p:sp>
            <p:nvSpPr>
              <p:cNvPr id="724235" name="Freeform 267"/>
              <p:cNvSpPr>
                <a:spLocks/>
              </p:cNvSpPr>
              <p:nvPr/>
            </p:nvSpPr>
            <p:spPr bwMode="auto">
              <a:xfrm>
                <a:off x="1465" y="2177"/>
                <a:ext cx="25" cy="43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4" y="16"/>
                  </a:cxn>
                  <a:cxn ang="0">
                    <a:pos x="23" y="12"/>
                  </a:cxn>
                  <a:cxn ang="0">
                    <a:pos x="23" y="9"/>
                  </a:cxn>
                  <a:cxn ang="0">
                    <a:pos x="22" y="5"/>
                  </a:cxn>
                  <a:cxn ang="0">
                    <a:pos x="19" y="3"/>
                  </a:cxn>
                  <a:cxn ang="0">
                    <a:pos x="18" y="1"/>
                  </a:cxn>
                  <a:cxn ang="0">
                    <a:pos x="17" y="0"/>
                  </a:cxn>
                  <a:cxn ang="0">
                    <a:pos x="14" y="0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4" y="5"/>
                  </a:cxn>
                  <a:cxn ang="0">
                    <a:pos x="3" y="7"/>
                  </a:cxn>
                  <a:cxn ang="0">
                    <a:pos x="2" y="10"/>
                  </a:cxn>
                  <a:cxn ang="0">
                    <a:pos x="2" y="12"/>
                  </a:cxn>
                  <a:cxn ang="0">
                    <a:pos x="2" y="15"/>
                  </a:cxn>
                  <a:cxn ang="0">
                    <a:pos x="0" y="19"/>
                  </a:cxn>
                  <a:cxn ang="0">
                    <a:pos x="2" y="23"/>
                  </a:cxn>
                  <a:cxn ang="0">
                    <a:pos x="2" y="26"/>
                  </a:cxn>
                  <a:cxn ang="0">
                    <a:pos x="3" y="30"/>
                  </a:cxn>
                  <a:cxn ang="0">
                    <a:pos x="3" y="34"/>
                  </a:cxn>
                  <a:cxn ang="0">
                    <a:pos x="4" y="37"/>
                  </a:cxn>
                  <a:cxn ang="0">
                    <a:pos x="7" y="39"/>
                  </a:cxn>
                  <a:cxn ang="0">
                    <a:pos x="8" y="40"/>
                  </a:cxn>
                  <a:cxn ang="0">
                    <a:pos x="9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7" y="40"/>
                  </a:cxn>
                  <a:cxn ang="0">
                    <a:pos x="19" y="40"/>
                  </a:cxn>
                  <a:cxn ang="0">
                    <a:pos x="21" y="39"/>
                  </a:cxn>
                  <a:cxn ang="0">
                    <a:pos x="22" y="37"/>
                  </a:cxn>
                  <a:cxn ang="0">
                    <a:pos x="23" y="34"/>
                  </a:cxn>
                  <a:cxn ang="0">
                    <a:pos x="24" y="31"/>
                  </a:cxn>
                  <a:cxn ang="0">
                    <a:pos x="24" y="28"/>
                  </a:cxn>
                  <a:cxn ang="0">
                    <a:pos x="24" y="24"/>
                  </a:cxn>
                  <a:cxn ang="0">
                    <a:pos x="24" y="20"/>
                  </a:cxn>
                </a:cxnLst>
                <a:rect l="0" t="0" r="r" b="b"/>
                <a:pathLst>
                  <a:path w="25" h="43">
                    <a:moveTo>
                      <a:pt x="24" y="20"/>
                    </a:moveTo>
                    <a:lnTo>
                      <a:pt x="24" y="16"/>
                    </a:lnTo>
                    <a:lnTo>
                      <a:pt x="23" y="12"/>
                    </a:lnTo>
                    <a:lnTo>
                      <a:pt x="23" y="9"/>
                    </a:lnTo>
                    <a:lnTo>
                      <a:pt x="22" y="5"/>
                    </a:lnTo>
                    <a:lnTo>
                      <a:pt x="19" y="3"/>
                    </a:lnTo>
                    <a:lnTo>
                      <a:pt x="18" y="1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5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4" y="37"/>
                    </a:lnTo>
                    <a:lnTo>
                      <a:pt x="7" y="39"/>
                    </a:lnTo>
                    <a:lnTo>
                      <a:pt x="8" y="40"/>
                    </a:lnTo>
                    <a:lnTo>
                      <a:pt x="9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7" y="40"/>
                    </a:lnTo>
                    <a:lnTo>
                      <a:pt x="19" y="40"/>
                    </a:lnTo>
                    <a:lnTo>
                      <a:pt x="21" y="39"/>
                    </a:lnTo>
                    <a:lnTo>
                      <a:pt x="22" y="37"/>
                    </a:lnTo>
                    <a:lnTo>
                      <a:pt x="23" y="34"/>
                    </a:lnTo>
                    <a:lnTo>
                      <a:pt x="24" y="31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36" name="Freeform 268"/>
              <p:cNvSpPr>
                <a:spLocks/>
              </p:cNvSpPr>
              <p:nvPr/>
            </p:nvSpPr>
            <p:spPr bwMode="auto">
              <a:xfrm>
                <a:off x="1464" y="2177"/>
                <a:ext cx="21" cy="41"/>
              </a:xfrm>
              <a:custGeom>
                <a:avLst/>
                <a:gdLst/>
                <a:ahLst/>
                <a:cxnLst>
                  <a:cxn ang="0">
                    <a:pos x="12" y="40"/>
                  </a:cxn>
                  <a:cxn ang="0">
                    <a:pos x="14" y="40"/>
                  </a:cxn>
                  <a:cxn ang="0">
                    <a:pos x="15" y="39"/>
                  </a:cxn>
                  <a:cxn ang="0">
                    <a:pos x="16" y="36"/>
                  </a:cxn>
                  <a:cxn ang="0">
                    <a:pos x="18" y="34"/>
                  </a:cxn>
                  <a:cxn ang="0">
                    <a:pos x="19" y="30"/>
                  </a:cxn>
                  <a:cxn ang="0">
                    <a:pos x="19" y="28"/>
                  </a:cxn>
                  <a:cxn ang="0">
                    <a:pos x="20" y="24"/>
                  </a:cxn>
                  <a:cxn ang="0">
                    <a:pos x="19" y="19"/>
                  </a:cxn>
                  <a:cxn ang="0">
                    <a:pos x="19" y="15"/>
                  </a:cxn>
                  <a:cxn ang="0">
                    <a:pos x="19" y="11"/>
                  </a:cxn>
                  <a:cxn ang="0">
                    <a:pos x="18" y="8"/>
                  </a:cxn>
                  <a:cxn ang="0">
                    <a:pos x="16" y="5"/>
                  </a:cxn>
                  <a:cxn ang="0">
                    <a:pos x="14" y="3"/>
                  </a:cxn>
                  <a:cxn ang="0">
                    <a:pos x="12" y="1"/>
                  </a:cxn>
                  <a:cxn ang="0">
                    <a:pos x="11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4" y="4"/>
                  </a:cxn>
                  <a:cxn ang="0">
                    <a:pos x="3" y="6"/>
                  </a:cxn>
                  <a:cxn ang="0">
                    <a:pos x="2" y="9"/>
                  </a:cxn>
                  <a:cxn ang="0">
                    <a:pos x="2" y="13"/>
                  </a:cxn>
                  <a:cxn ang="0">
                    <a:pos x="0" y="16"/>
                  </a:cxn>
                  <a:cxn ang="0">
                    <a:pos x="2" y="20"/>
                  </a:cxn>
                  <a:cxn ang="0">
                    <a:pos x="2" y="25"/>
                  </a:cxn>
                  <a:cxn ang="0">
                    <a:pos x="3" y="29"/>
                  </a:cxn>
                  <a:cxn ang="0">
                    <a:pos x="3" y="31"/>
                  </a:cxn>
                  <a:cxn ang="0">
                    <a:pos x="4" y="35"/>
                  </a:cxn>
                  <a:cxn ang="0">
                    <a:pos x="7" y="38"/>
                  </a:cxn>
                  <a:cxn ang="0">
                    <a:pos x="8" y="39"/>
                  </a:cxn>
                  <a:cxn ang="0">
                    <a:pos x="10" y="40"/>
                  </a:cxn>
                  <a:cxn ang="0">
                    <a:pos x="12" y="40"/>
                  </a:cxn>
                </a:cxnLst>
                <a:rect l="0" t="0" r="r" b="b"/>
                <a:pathLst>
                  <a:path w="21" h="41">
                    <a:moveTo>
                      <a:pt x="12" y="40"/>
                    </a:moveTo>
                    <a:lnTo>
                      <a:pt x="14" y="40"/>
                    </a:lnTo>
                    <a:lnTo>
                      <a:pt x="15" y="39"/>
                    </a:lnTo>
                    <a:lnTo>
                      <a:pt x="16" y="36"/>
                    </a:lnTo>
                    <a:lnTo>
                      <a:pt x="18" y="34"/>
                    </a:lnTo>
                    <a:lnTo>
                      <a:pt x="19" y="30"/>
                    </a:lnTo>
                    <a:lnTo>
                      <a:pt x="19" y="28"/>
                    </a:lnTo>
                    <a:lnTo>
                      <a:pt x="20" y="24"/>
                    </a:lnTo>
                    <a:lnTo>
                      <a:pt x="19" y="19"/>
                    </a:lnTo>
                    <a:lnTo>
                      <a:pt x="19" y="15"/>
                    </a:lnTo>
                    <a:lnTo>
                      <a:pt x="19" y="11"/>
                    </a:lnTo>
                    <a:lnTo>
                      <a:pt x="18" y="8"/>
                    </a:lnTo>
                    <a:lnTo>
                      <a:pt x="16" y="5"/>
                    </a:lnTo>
                    <a:lnTo>
                      <a:pt x="14" y="3"/>
                    </a:lnTo>
                    <a:lnTo>
                      <a:pt x="12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9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5"/>
                    </a:lnTo>
                    <a:lnTo>
                      <a:pt x="3" y="29"/>
                    </a:lnTo>
                    <a:lnTo>
                      <a:pt x="3" y="31"/>
                    </a:lnTo>
                    <a:lnTo>
                      <a:pt x="4" y="35"/>
                    </a:lnTo>
                    <a:lnTo>
                      <a:pt x="7" y="38"/>
                    </a:lnTo>
                    <a:lnTo>
                      <a:pt x="8" y="39"/>
                    </a:lnTo>
                    <a:lnTo>
                      <a:pt x="10" y="40"/>
                    </a:lnTo>
                    <a:lnTo>
                      <a:pt x="12" y="4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37" name="Freeform 269"/>
              <p:cNvSpPr>
                <a:spLocks/>
              </p:cNvSpPr>
              <p:nvPr/>
            </p:nvSpPr>
            <p:spPr bwMode="auto">
              <a:xfrm>
                <a:off x="1460" y="2181"/>
                <a:ext cx="21" cy="28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15" y="27"/>
                  </a:cxn>
                  <a:cxn ang="0">
                    <a:pos x="18" y="26"/>
                  </a:cxn>
                  <a:cxn ang="0">
                    <a:pos x="18" y="25"/>
                  </a:cxn>
                  <a:cxn ang="0">
                    <a:pos x="20" y="23"/>
                  </a:cxn>
                  <a:cxn ang="0">
                    <a:pos x="20" y="21"/>
                  </a:cxn>
                  <a:cxn ang="0">
                    <a:pos x="20" y="19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2"/>
                  </a:cxn>
                  <a:cxn ang="0">
                    <a:pos x="20" y="9"/>
                  </a:cxn>
                  <a:cxn ang="0">
                    <a:pos x="18" y="7"/>
                  </a:cxn>
                  <a:cxn ang="0">
                    <a:pos x="18" y="4"/>
                  </a:cxn>
                  <a:cxn ang="0">
                    <a:pos x="15" y="3"/>
                  </a:cxn>
                  <a:cxn ang="0">
                    <a:pos x="13" y="2"/>
                  </a:cxn>
                  <a:cxn ang="0">
                    <a:pos x="13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5" y="2"/>
                  </a:cxn>
                  <a:cxn ang="0">
                    <a:pos x="5" y="3"/>
                  </a:cxn>
                  <a:cxn ang="0">
                    <a:pos x="3" y="5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3" y="18"/>
                  </a:cxn>
                  <a:cxn ang="0">
                    <a:pos x="3" y="20"/>
                  </a:cxn>
                  <a:cxn ang="0">
                    <a:pos x="5" y="21"/>
                  </a:cxn>
                  <a:cxn ang="0">
                    <a:pos x="5" y="24"/>
                  </a:cxn>
                  <a:cxn ang="0">
                    <a:pos x="8" y="25"/>
                  </a:cxn>
                  <a:cxn ang="0">
                    <a:pos x="8" y="26"/>
                  </a:cxn>
                  <a:cxn ang="0">
                    <a:pos x="10" y="27"/>
                  </a:cxn>
                  <a:cxn ang="0">
                    <a:pos x="13" y="27"/>
                  </a:cxn>
                </a:cxnLst>
                <a:rect l="0" t="0" r="r" b="b"/>
                <a:pathLst>
                  <a:path w="21" h="28">
                    <a:moveTo>
                      <a:pt x="13" y="27"/>
                    </a:moveTo>
                    <a:lnTo>
                      <a:pt x="15" y="27"/>
                    </a:lnTo>
                    <a:lnTo>
                      <a:pt x="18" y="26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2"/>
                    </a:lnTo>
                    <a:lnTo>
                      <a:pt x="20" y="9"/>
                    </a:lnTo>
                    <a:lnTo>
                      <a:pt x="18" y="7"/>
                    </a:lnTo>
                    <a:lnTo>
                      <a:pt x="18" y="4"/>
                    </a:lnTo>
                    <a:lnTo>
                      <a:pt x="15" y="3"/>
                    </a:lnTo>
                    <a:lnTo>
                      <a:pt x="13" y="2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3" y="18"/>
                    </a:lnTo>
                    <a:lnTo>
                      <a:pt x="3" y="20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8" y="25"/>
                    </a:lnTo>
                    <a:lnTo>
                      <a:pt x="8" y="26"/>
                    </a:lnTo>
                    <a:lnTo>
                      <a:pt x="10" y="27"/>
                    </a:lnTo>
                    <a:lnTo>
                      <a:pt x="13" y="2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38" name="Freeform 270"/>
              <p:cNvSpPr>
                <a:spLocks/>
              </p:cNvSpPr>
              <p:nvPr/>
            </p:nvSpPr>
            <p:spPr bwMode="auto">
              <a:xfrm>
                <a:off x="1424" y="2132"/>
                <a:ext cx="25" cy="43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4" y="15"/>
                  </a:cxn>
                  <a:cxn ang="0">
                    <a:pos x="23" y="11"/>
                  </a:cxn>
                  <a:cxn ang="0">
                    <a:pos x="22" y="9"/>
                  </a:cxn>
                  <a:cxn ang="0">
                    <a:pos x="21" y="5"/>
                  </a:cxn>
                  <a:cxn ang="0">
                    <a:pos x="19" y="2"/>
                  </a:cxn>
                  <a:cxn ang="0">
                    <a:pos x="18" y="1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5" y="1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2" y="9"/>
                  </a:cxn>
                  <a:cxn ang="0">
                    <a:pos x="2" y="12"/>
                  </a:cxn>
                  <a:cxn ang="0">
                    <a:pos x="0" y="15"/>
                  </a:cxn>
                  <a:cxn ang="0">
                    <a:pos x="0" y="19"/>
                  </a:cxn>
                  <a:cxn ang="0">
                    <a:pos x="0" y="23"/>
                  </a:cxn>
                  <a:cxn ang="0">
                    <a:pos x="2" y="26"/>
                  </a:cxn>
                  <a:cxn ang="0">
                    <a:pos x="2" y="30"/>
                  </a:cxn>
                  <a:cxn ang="0">
                    <a:pos x="3" y="34"/>
                  </a:cxn>
                  <a:cxn ang="0">
                    <a:pos x="4" y="37"/>
                  </a:cxn>
                  <a:cxn ang="0">
                    <a:pos x="5" y="39"/>
                  </a:cxn>
                  <a:cxn ang="0">
                    <a:pos x="8" y="40"/>
                  </a:cxn>
                  <a:cxn ang="0">
                    <a:pos x="9" y="4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7" y="40"/>
                  </a:cxn>
                  <a:cxn ang="0">
                    <a:pos x="19" y="40"/>
                  </a:cxn>
                  <a:cxn ang="0">
                    <a:pos x="21" y="39"/>
                  </a:cxn>
                  <a:cxn ang="0">
                    <a:pos x="22" y="37"/>
                  </a:cxn>
                  <a:cxn ang="0">
                    <a:pos x="23" y="34"/>
                  </a:cxn>
                  <a:cxn ang="0">
                    <a:pos x="23" y="31"/>
                  </a:cxn>
                  <a:cxn ang="0">
                    <a:pos x="24" y="28"/>
                  </a:cxn>
                  <a:cxn ang="0">
                    <a:pos x="24" y="24"/>
                  </a:cxn>
                  <a:cxn ang="0">
                    <a:pos x="24" y="20"/>
                  </a:cxn>
                </a:cxnLst>
                <a:rect l="0" t="0" r="r" b="b"/>
                <a:pathLst>
                  <a:path w="25" h="43">
                    <a:moveTo>
                      <a:pt x="24" y="20"/>
                    </a:moveTo>
                    <a:lnTo>
                      <a:pt x="24" y="15"/>
                    </a:lnTo>
                    <a:lnTo>
                      <a:pt x="23" y="11"/>
                    </a:lnTo>
                    <a:lnTo>
                      <a:pt x="22" y="9"/>
                    </a:lnTo>
                    <a:lnTo>
                      <a:pt x="21" y="5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3" y="6"/>
                    </a:lnTo>
                    <a:lnTo>
                      <a:pt x="2" y="9"/>
                    </a:lnTo>
                    <a:lnTo>
                      <a:pt x="2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2" y="26"/>
                    </a:lnTo>
                    <a:lnTo>
                      <a:pt x="2" y="30"/>
                    </a:lnTo>
                    <a:lnTo>
                      <a:pt x="3" y="34"/>
                    </a:lnTo>
                    <a:lnTo>
                      <a:pt x="4" y="37"/>
                    </a:lnTo>
                    <a:lnTo>
                      <a:pt x="5" y="39"/>
                    </a:lnTo>
                    <a:lnTo>
                      <a:pt x="8" y="40"/>
                    </a:lnTo>
                    <a:lnTo>
                      <a:pt x="9" y="4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7" y="40"/>
                    </a:lnTo>
                    <a:lnTo>
                      <a:pt x="19" y="40"/>
                    </a:lnTo>
                    <a:lnTo>
                      <a:pt x="21" y="39"/>
                    </a:lnTo>
                    <a:lnTo>
                      <a:pt x="22" y="37"/>
                    </a:lnTo>
                    <a:lnTo>
                      <a:pt x="23" y="34"/>
                    </a:lnTo>
                    <a:lnTo>
                      <a:pt x="23" y="31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39" name="Freeform 271"/>
              <p:cNvSpPr>
                <a:spLocks/>
              </p:cNvSpPr>
              <p:nvPr/>
            </p:nvSpPr>
            <p:spPr bwMode="auto">
              <a:xfrm>
                <a:off x="1422" y="2132"/>
                <a:ext cx="21" cy="43"/>
              </a:xfrm>
              <a:custGeom>
                <a:avLst/>
                <a:gdLst/>
                <a:ahLst/>
                <a:cxnLst>
                  <a:cxn ang="0">
                    <a:pos x="11" y="42"/>
                  </a:cxn>
                  <a:cxn ang="0">
                    <a:pos x="14" y="40"/>
                  </a:cxn>
                  <a:cxn ang="0">
                    <a:pos x="16" y="39"/>
                  </a:cxn>
                  <a:cxn ang="0">
                    <a:pos x="17" y="38"/>
                  </a:cxn>
                  <a:cxn ang="0">
                    <a:pos x="19" y="35"/>
                  </a:cxn>
                  <a:cxn ang="0">
                    <a:pos x="20" y="31"/>
                  </a:cxn>
                  <a:cxn ang="0">
                    <a:pos x="20" y="28"/>
                  </a:cxn>
                  <a:cxn ang="0">
                    <a:pos x="20" y="24"/>
                  </a:cxn>
                  <a:cxn ang="0">
                    <a:pos x="20" y="20"/>
                  </a:cxn>
                  <a:cxn ang="0">
                    <a:pos x="20" y="16"/>
                  </a:cxn>
                  <a:cxn ang="0">
                    <a:pos x="19" y="12"/>
                  </a:cxn>
                  <a:cxn ang="0">
                    <a:pos x="17" y="9"/>
                  </a:cxn>
                  <a:cxn ang="0">
                    <a:pos x="16" y="6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0" y="1"/>
                  </a:cxn>
                  <a:cxn ang="0">
                    <a:pos x="9" y="0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3" y="3"/>
                  </a:cxn>
                  <a:cxn ang="0">
                    <a:pos x="3" y="7"/>
                  </a:cxn>
                  <a:cxn ang="0">
                    <a:pos x="1" y="10"/>
                  </a:cxn>
                  <a:cxn ang="0">
                    <a:pos x="0" y="14"/>
                  </a:cxn>
                  <a:cxn ang="0">
                    <a:pos x="0" y="17"/>
                  </a:cxn>
                  <a:cxn ang="0">
                    <a:pos x="0" y="21"/>
                  </a:cxn>
                  <a:cxn ang="0">
                    <a:pos x="1" y="25"/>
                  </a:cxn>
                  <a:cxn ang="0">
                    <a:pos x="1" y="29"/>
                  </a:cxn>
                  <a:cxn ang="0">
                    <a:pos x="3" y="33"/>
                  </a:cxn>
                  <a:cxn ang="0">
                    <a:pos x="4" y="35"/>
                  </a:cxn>
                  <a:cxn ang="0">
                    <a:pos x="6" y="38"/>
                  </a:cxn>
                  <a:cxn ang="0">
                    <a:pos x="9" y="40"/>
                  </a:cxn>
                  <a:cxn ang="0">
                    <a:pos x="10" y="42"/>
                  </a:cxn>
                  <a:cxn ang="0">
                    <a:pos x="11" y="42"/>
                  </a:cxn>
                </a:cxnLst>
                <a:rect l="0" t="0" r="r" b="b"/>
                <a:pathLst>
                  <a:path w="21" h="43">
                    <a:moveTo>
                      <a:pt x="11" y="42"/>
                    </a:moveTo>
                    <a:lnTo>
                      <a:pt x="14" y="40"/>
                    </a:lnTo>
                    <a:lnTo>
                      <a:pt x="16" y="39"/>
                    </a:lnTo>
                    <a:lnTo>
                      <a:pt x="17" y="38"/>
                    </a:lnTo>
                    <a:lnTo>
                      <a:pt x="19" y="35"/>
                    </a:lnTo>
                    <a:lnTo>
                      <a:pt x="20" y="31"/>
                    </a:lnTo>
                    <a:lnTo>
                      <a:pt x="20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0" y="16"/>
                    </a:lnTo>
                    <a:lnTo>
                      <a:pt x="19" y="12"/>
                    </a:lnTo>
                    <a:lnTo>
                      <a:pt x="17" y="9"/>
                    </a:lnTo>
                    <a:lnTo>
                      <a:pt x="16" y="6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1" y="25"/>
                    </a:lnTo>
                    <a:lnTo>
                      <a:pt x="1" y="29"/>
                    </a:lnTo>
                    <a:lnTo>
                      <a:pt x="3" y="33"/>
                    </a:lnTo>
                    <a:lnTo>
                      <a:pt x="4" y="35"/>
                    </a:lnTo>
                    <a:lnTo>
                      <a:pt x="6" y="38"/>
                    </a:lnTo>
                    <a:lnTo>
                      <a:pt x="9" y="40"/>
                    </a:lnTo>
                    <a:lnTo>
                      <a:pt x="10" y="42"/>
                    </a:lnTo>
                    <a:lnTo>
                      <a:pt x="11" y="4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40" name="Freeform 272"/>
              <p:cNvSpPr>
                <a:spLocks/>
              </p:cNvSpPr>
              <p:nvPr/>
            </p:nvSpPr>
            <p:spPr bwMode="auto">
              <a:xfrm>
                <a:off x="1419" y="2136"/>
                <a:ext cx="21" cy="28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15" y="26"/>
                  </a:cxn>
                  <a:cxn ang="0">
                    <a:pos x="15" y="26"/>
                  </a:cxn>
                  <a:cxn ang="0">
                    <a:pos x="18" y="25"/>
                  </a:cxn>
                  <a:cxn ang="0">
                    <a:pos x="18" y="23"/>
                  </a:cxn>
                  <a:cxn ang="0">
                    <a:pos x="20" y="21"/>
                  </a:cxn>
                  <a:cxn ang="0">
                    <a:pos x="20" y="19"/>
                  </a:cxn>
                  <a:cxn ang="0">
                    <a:pos x="20" y="16"/>
                  </a:cxn>
                  <a:cxn ang="0">
                    <a:pos x="20" y="13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7"/>
                  </a:cxn>
                  <a:cxn ang="0">
                    <a:pos x="15" y="4"/>
                  </a:cxn>
                  <a:cxn ang="0">
                    <a:pos x="15" y="3"/>
                  </a:cxn>
                  <a:cxn ang="0">
                    <a:pos x="13" y="2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5" y="2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0" y="7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3" y="19"/>
                  </a:cxn>
                  <a:cxn ang="0">
                    <a:pos x="3" y="21"/>
                  </a:cxn>
                  <a:cxn ang="0">
                    <a:pos x="5" y="24"/>
                  </a:cxn>
                  <a:cxn ang="0">
                    <a:pos x="5" y="25"/>
                  </a:cxn>
                  <a:cxn ang="0">
                    <a:pos x="8" y="26"/>
                  </a:cxn>
                  <a:cxn ang="0">
                    <a:pos x="10" y="27"/>
                  </a:cxn>
                  <a:cxn ang="0">
                    <a:pos x="13" y="27"/>
                  </a:cxn>
                </a:cxnLst>
                <a:rect l="0" t="0" r="r" b="b"/>
                <a:pathLst>
                  <a:path w="21" h="28">
                    <a:moveTo>
                      <a:pt x="13" y="27"/>
                    </a:moveTo>
                    <a:lnTo>
                      <a:pt x="15" y="26"/>
                    </a:lnTo>
                    <a:lnTo>
                      <a:pt x="15" y="26"/>
                    </a:lnTo>
                    <a:lnTo>
                      <a:pt x="18" y="25"/>
                    </a:lnTo>
                    <a:lnTo>
                      <a:pt x="18" y="23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20" y="16"/>
                    </a:lnTo>
                    <a:lnTo>
                      <a:pt x="20" y="13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7"/>
                    </a:lnTo>
                    <a:lnTo>
                      <a:pt x="15" y="4"/>
                    </a:lnTo>
                    <a:lnTo>
                      <a:pt x="15" y="3"/>
                    </a:lnTo>
                    <a:lnTo>
                      <a:pt x="13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3" y="19"/>
                    </a:lnTo>
                    <a:lnTo>
                      <a:pt x="3" y="21"/>
                    </a:lnTo>
                    <a:lnTo>
                      <a:pt x="5" y="24"/>
                    </a:lnTo>
                    <a:lnTo>
                      <a:pt x="5" y="25"/>
                    </a:lnTo>
                    <a:lnTo>
                      <a:pt x="8" y="26"/>
                    </a:lnTo>
                    <a:lnTo>
                      <a:pt x="10" y="27"/>
                    </a:lnTo>
                    <a:lnTo>
                      <a:pt x="13" y="2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41" name="Freeform 273"/>
              <p:cNvSpPr>
                <a:spLocks/>
              </p:cNvSpPr>
              <p:nvPr/>
            </p:nvSpPr>
            <p:spPr bwMode="auto">
              <a:xfrm>
                <a:off x="1483" y="2189"/>
                <a:ext cx="25" cy="44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4" y="16"/>
                  </a:cxn>
                  <a:cxn ang="0">
                    <a:pos x="23" y="12"/>
                  </a:cxn>
                  <a:cxn ang="0">
                    <a:pos x="22" y="8"/>
                  </a:cxn>
                  <a:cxn ang="0">
                    <a:pos x="21" y="6"/>
                  </a:cxn>
                  <a:cxn ang="0">
                    <a:pos x="19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4" y="0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4" y="5"/>
                  </a:cxn>
                  <a:cxn ang="0">
                    <a:pos x="3" y="7"/>
                  </a:cxn>
                  <a:cxn ang="0">
                    <a:pos x="2" y="10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2" y="30"/>
                  </a:cxn>
                  <a:cxn ang="0">
                    <a:pos x="3" y="34"/>
                  </a:cxn>
                  <a:cxn ang="0">
                    <a:pos x="4" y="36"/>
                  </a:cxn>
                  <a:cxn ang="0">
                    <a:pos x="5" y="39"/>
                  </a:cxn>
                  <a:cxn ang="0">
                    <a:pos x="8" y="41"/>
                  </a:cxn>
                  <a:cxn ang="0">
                    <a:pos x="9" y="43"/>
                  </a:cxn>
                  <a:cxn ang="0">
                    <a:pos x="10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7" y="41"/>
                  </a:cxn>
                  <a:cxn ang="0">
                    <a:pos x="19" y="40"/>
                  </a:cxn>
                  <a:cxn ang="0">
                    <a:pos x="21" y="39"/>
                  </a:cxn>
                  <a:cxn ang="0">
                    <a:pos x="22" y="37"/>
                  </a:cxn>
                  <a:cxn ang="0">
                    <a:pos x="23" y="35"/>
                  </a:cxn>
                  <a:cxn ang="0">
                    <a:pos x="24" y="31"/>
                  </a:cxn>
                  <a:cxn ang="0">
                    <a:pos x="24" y="27"/>
                  </a:cxn>
                  <a:cxn ang="0">
                    <a:pos x="24" y="24"/>
                  </a:cxn>
                  <a:cxn ang="0">
                    <a:pos x="24" y="20"/>
                  </a:cxn>
                </a:cxnLst>
                <a:rect l="0" t="0" r="r" b="b"/>
                <a:pathLst>
                  <a:path w="25" h="44">
                    <a:moveTo>
                      <a:pt x="24" y="20"/>
                    </a:moveTo>
                    <a:lnTo>
                      <a:pt x="24" y="16"/>
                    </a:lnTo>
                    <a:lnTo>
                      <a:pt x="23" y="12"/>
                    </a:lnTo>
                    <a:lnTo>
                      <a:pt x="22" y="8"/>
                    </a:lnTo>
                    <a:lnTo>
                      <a:pt x="21" y="6"/>
                    </a:lnTo>
                    <a:lnTo>
                      <a:pt x="19" y="3"/>
                    </a:lnTo>
                    <a:lnTo>
                      <a:pt x="18" y="1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2" y="30"/>
                    </a:lnTo>
                    <a:lnTo>
                      <a:pt x="3" y="34"/>
                    </a:lnTo>
                    <a:lnTo>
                      <a:pt x="4" y="36"/>
                    </a:lnTo>
                    <a:lnTo>
                      <a:pt x="5" y="39"/>
                    </a:lnTo>
                    <a:lnTo>
                      <a:pt x="8" y="41"/>
                    </a:lnTo>
                    <a:lnTo>
                      <a:pt x="9" y="43"/>
                    </a:lnTo>
                    <a:lnTo>
                      <a:pt x="10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7" y="41"/>
                    </a:lnTo>
                    <a:lnTo>
                      <a:pt x="19" y="40"/>
                    </a:lnTo>
                    <a:lnTo>
                      <a:pt x="21" y="39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4" y="31"/>
                    </a:lnTo>
                    <a:lnTo>
                      <a:pt x="24" y="27"/>
                    </a:lnTo>
                    <a:lnTo>
                      <a:pt x="24" y="24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42" name="Freeform 274"/>
              <p:cNvSpPr>
                <a:spLocks/>
              </p:cNvSpPr>
              <p:nvPr/>
            </p:nvSpPr>
            <p:spPr bwMode="auto">
              <a:xfrm>
                <a:off x="1481" y="2192"/>
                <a:ext cx="21" cy="41"/>
              </a:xfrm>
              <a:custGeom>
                <a:avLst/>
                <a:gdLst/>
                <a:ahLst/>
                <a:cxnLst>
                  <a:cxn ang="0">
                    <a:pos x="11" y="40"/>
                  </a:cxn>
                  <a:cxn ang="0">
                    <a:pos x="14" y="40"/>
                  </a:cxn>
                  <a:cxn ang="0">
                    <a:pos x="16" y="39"/>
                  </a:cxn>
                  <a:cxn ang="0">
                    <a:pos x="17" y="36"/>
                  </a:cxn>
                  <a:cxn ang="0">
                    <a:pos x="19" y="34"/>
                  </a:cxn>
                  <a:cxn ang="0">
                    <a:pos x="20" y="31"/>
                  </a:cxn>
                  <a:cxn ang="0">
                    <a:pos x="20" y="28"/>
                  </a:cxn>
                  <a:cxn ang="0">
                    <a:pos x="20" y="24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19" y="11"/>
                  </a:cxn>
                  <a:cxn ang="0">
                    <a:pos x="17" y="9"/>
                  </a:cxn>
                  <a:cxn ang="0">
                    <a:pos x="16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3" y="4"/>
                  </a:cxn>
                  <a:cxn ang="0">
                    <a:pos x="3" y="6"/>
                  </a:cxn>
                  <a:cxn ang="0">
                    <a:pos x="1" y="9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21"/>
                  </a:cxn>
                  <a:cxn ang="0">
                    <a:pos x="1" y="25"/>
                  </a:cxn>
                  <a:cxn ang="0">
                    <a:pos x="1" y="29"/>
                  </a:cxn>
                  <a:cxn ang="0">
                    <a:pos x="3" y="33"/>
                  </a:cxn>
                  <a:cxn ang="0">
                    <a:pos x="4" y="35"/>
                  </a:cxn>
                  <a:cxn ang="0">
                    <a:pos x="6" y="38"/>
                  </a:cxn>
                  <a:cxn ang="0">
                    <a:pos x="9" y="39"/>
                  </a:cxn>
                  <a:cxn ang="0">
                    <a:pos x="10" y="40"/>
                  </a:cxn>
                  <a:cxn ang="0">
                    <a:pos x="11" y="40"/>
                  </a:cxn>
                </a:cxnLst>
                <a:rect l="0" t="0" r="r" b="b"/>
                <a:pathLst>
                  <a:path w="21" h="41">
                    <a:moveTo>
                      <a:pt x="11" y="40"/>
                    </a:moveTo>
                    <a:lnTo>
                      <a:pt x="14" y="40"/>
                    </a:lnTo>
                    <a:lnTo>
                      <a:pt x="16" y="39"/>
                    </a:lnTo>
                    <a:lnTo>
                      <a:pt x="17" y="36"/>
                    </a:lnTo>
                    <a:lnTo>
                      <a:pt x="19" y="34"/>
                    </a:lnTo>
                    <a:lnTo>
                      <a:pt x="20" y="31"/>
                    </a:lnTo>
                    <a:lnTo>
                      <a:pt x="20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0" y="15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6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1" y="25"/>
                    </a:lnTo>
                    <a:lnTo>
                      <a:pt x="1" y="29"/>
                    </a:lnTo>
                    <a:lnTo>
                      <a:pt x="3" y="33"/>
                    </a:lnTo>
                    <a:lnTo>
                      <a:pt x="4" y="35"/>
                    </a:lnTo>
                    <a:lnTo>
                      <a:pt x="6" y="38"/>
                    </a:lnTo>
                    <a:lnTo>
                      <a:pt x="9" y="39"/>
                    </a:lnTo>
                    <a:lnTo>
                      <a:pt x="10" y="40"/>
                    </a:lnTo>
                    <a:lnTo>
                      <a:pt x="11" y="4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43" name="Freeform 275"/>
              <p:cNvSpPr>
                <a:spLocks/>
              </p:cNvSpPr>
              <p:nvPr/>
            </p:nvSpPr>
            <p:spPr bwMode="auto">
              <a:xfrm>
                <a:off x="1477" y="2197"/>
                <a:ext cx="21" cy="28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15" y="27"/>
                  </a:cxn>
                  <a:cxn ang="0">
                    <a:pos x="15" y="25"/>
                  </a:cxn>
                  <a:cxn ang="0">
                    <a:pos x="18" y="24"/>
                  </a:cxn>
                  <a:cxn ang="0">
                    <a:pos x="18" y="23"/>
                  </a:cxn>
                  <a:cxn ang="0">
                    <a:pos x="20" y="20"/>
                  </a:cxn>
                  <a:cxn ang="0">
                    <a:pos x="20" y="18"/>
                  </a:cxn>
                  <a:cxn ang="0">
                    <a:pos x="20" y="15"/>
                  </a:cxn>
                  <a:cxn ang="0">
                    <a:pos x="20" y="13"/>
                  </a:cxn>
                  <a:cxn ang="0">
                    <a:pos x="20" y="11"/>
                  </a:cxn>
                  <a:cxn ang="0">
                    <a:pos x="20" y="8"/>
                  </a:cxn>
                  <a:cxn ang="0">
                    <a:pos x="18" y="6"/>
                  </a:cxn>
                  <a:cxn ang="0">
                    <a:pos x="15" y="3"/>
                  </a:cxn>
                  <a:cxn ang="0">
                    <a:pos x="15" y="2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5" y="2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7"/>
                  </a:cxn>
                  <a:cxn ang="0">
                    <a:pos x="0" y="8"/>
                  </a:cxn>
                  <a:cxn ang="0">
                    <a:pos x="0" y="11"/>
                  </a:cxn>
                  <a:cxn ang="0">
                    <a:pos x="0" y="14"/>
                  </a:cxn>
                  <a:cxn ang="0">
                    <a:pos x="0" y="17"/>
                  </a:cxn>
                  <a:cxn ang="0">
                    <a:pos x="3" y="19"/>
                  </a:cxn>
                  <a:cxn ang="0">
                    <a:pos x="3" y="22"/>
                  </a:cxn>
                  <a:cxn ang="0">
                    <a:pos x="5" y="23"/>
                  </a:cxn>
                  <a:cxn ang="0">
                    <a:pos x="8" y="25"/>
                  </a:cxn>
                  <a:cxn ang="0">
                    <a:pos x="8" y="25"/>
                  </a:cxn>
                  <a:cxn ang="0">
                    <a:pos x="10" y="27"/>
                  </a:cxn>
                  <a:cxn ang="0">
                    <a:pos x="13" y="27"/>
                  </a:cxn>
                </a:cxnLst>
                <a:rect l="0" t="0" r="r" b="b"/>
                <a:pathLst>
                  <a:path w="21" h="28">
                    <a:moveTo>
                      <a:pt x="13" y="27"/>
                    </a:moveTo>
                    <a:lnTo>
                      <a:pt x="15" y="27"/>
                    </a:lnTo>
                    <a:lnTo>
                      <a:pt x="15" y="25"/>
                    </a:lnTo>
                    <a:lnTo>
                      <a:pt x="18" y="24"/>
                    </a:lnTo>
                    <a:lnTo>
                      <a:pt x="18" y="23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20" y="15"/>
                    </a:lnTo>
                    <a:lnTo>
                      <a:pt x="20" y="13"/>
                    </a:lnTo>
                    <a:lnTo>
                      <a:pt x="20" y="11"/>
                    </a:lnTo>
                    <a:lnTo>
                      <a:pt x="20" y="8"/>
                    </a:lnTo>
                    <a:lnTo>
                      <a:pt x="18" y="6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9"/>
                    </a:lnTo>
                    <a:lnTo>
                      <a:pt x="3" y="22"/>
                    </a:lnTo>
                    <a:lnTo>
                      <a:pt x="5" y="23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7"/>
                    </a:lnTo>
                    <a:lnTo>
                      <a:pt x="13" y="2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44" name="Freeform 276"/>
              <p:cNvSpPr>
                <a:spLocks/>
              </p:cNvSpPr>
              <p:nvPr/>
            </p:nvSpPr>
            <p:spPr bwMode="auto">
              <a:xfrm>
                <a:off x="1514" y="2119"/>
                <a:ext cx="74" cy="100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73" y="83"/>
                  </a:cxn>
                  <a:cxn ang="0">
                    <a:pos x="0" y="99"/>
                  </a:cxn>
                  <a:cxn ang="0">
                    <a:pos x="0" y="15"/>
                  </a:cxn>
                  <a:cxn ang="0">
                    <a:pos x="73" y="0"/>
                  </a:cxn>
                </a:cxnLst>
                <a:rect l="0" t="0" r="r" b="b"/>
                <a:pathLst>
                  <a:path w="74" h="100">
                    <a:moveTo>
                      <a:pt x="73" y="0"/>
                    </a:moveTo>
                    <a:lnTo>
                      <a:pt x="73" y="83"/>
                    </a:lnTo>
                    <a:lnTo>
                      <a:pt x="0" y="99"/>
                    </a:lnTo>
                    <a:lnTo>
                      <a:pt x="0" y="15"/>
                    </a:lnTo>
                    <a:lnTo>
                      <a:pt x="73" y="0"/>
                    </a:lnTo>
                  </a:path>
                </a:pathLst>
              </a:custGeom>
              <a:solidFill>
                <a:srgbClr val="63CB6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45" name="Freeform 277"/>
              <p:cNvSpPr>
                <a:spLocks/>
              </p:cNvSpPr>
              <p:nvPr/>
            </p:nvSpPr>
            <p:spPr bwMode="auto">
              <a:xfrm>
                <a:off x="1420" y="2054"/>
                <a:ext cx="93" cy="167"/>
              </a:xfrm>
              <a:custGeom>
                <a:avLst/>
                <a:gdLst/>
                <a:ahLst/>
                <a:cxnLst>
                  <a:cxn ang="0">
                    <a:pos x="92" y="166"/>
                  </a:cxn>
                  <a:cxn ang="0">
                    <a:pos x="92" y="82"/>
                  </a:cxn>
                  <a:cxn ang="0">
                    <a:pos x="0" y="0"/>
                  </a:cxn>
                  <a:cxn ang="0">
                    <a:pos x="0" y="76"/>
                  </a:cxn>
                  <a:cxn ang="0">
                    <a:pos x="92" y="166"/>
                  </a:cxn>
                </a:cxnLst>
                <a:rect l="0" t="0" r="r" b="b"/>
                <a:pathLst>
                  <a:path w="93" h="167">
                    <a:moveTo>
                      <a:pt x="92" y="166"/>
                    </a:moveTo>
                    <a:lnTo>
                      <a:pt x="92" y="82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92" y="166"/>
                    </a:lnTo>
                  </a:path>
                </a:pathLst>
              </a:custGeom>
              <a:solidFill>
                <a:srgbClr val="33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46" name="Freeform 278"/>
              <p:cNvSpPr>
                <a:spLocks/>
              </p:cNvSpPr>
              <p:nvPr/>
            </p:nvSpPr>
            <p:spPr bwMode="auto">
              <a:xfrm>
                <a:off x="1420" y="2040"/>
                <a:ext cx="165" cy="97"/>
              </a:xfrm>
              <a:custGeom>
                <a:avLst/>
                <a:gdLst/>
                <a:ahLst/>
                <a:cxnLst>
                  <a:cxn ang="0">
                    <a:pos x="92" y="96"/>
                  </a:cxn>
                  <a:cxn ang="0">
                    <a:pos x="0" y="12"/>
                  </a:cxn>
                  <a:cxn ang="0">
                    <a:pos x="69" y="0"/>
                  </a:cxn>
                  <a:cxn ang="0">
                    <a:pos x="164" y="81"/>
                  </a:cxn>
                  <a:cxn ang="0">
                    <a:pos x="92" y="96"/>
                  </a:cxn>
                </a:cxnLst>
                <a:rect l="0" t="0" r="r" b="b"/>
                <a:pathLst>
                  <a:path w="165" h="97">
                    <a:moveTo>
                      <a:pt x="92" y="96"/>
                    </a:moveTo>
                    <a:lnTo>
                      <a:pt x="0" y="12"/>
                    </a:lnTo>
                    <a:lnTo>
                      <a:pt x="69" y="0"/>
                    </a:lnTo>
                    <a:lnTo>
                      <a:pt x="164" y="81"/>
                    </a:lnTo>
                    <a:lnTo>
                      <a:pt x="92" y="96"/>
                    </a:lnTo>
                  </a:path>
                </a:pathLst>
              </a:custGeom>
              <a:solidFill>
                <a:srgbClr val="92DB9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47" name="Freeform 279"/>
              <p:cNvSpPr>
                <a:spLocks/>
              </p:cNvSpPr>
              <p:nvPr/>
            </p:nvSpPr>
            <p:spPr bwMode="auto">
              <a:xfrm>
                <a:off x="1528" y="2233"/>
                <a:ext cx="25" cy="43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3" y="16"/>
                  </a:cxn>
                  <a:cxn ang="0">
                    <a:pos x="23" y="12"/>
                  </a:cxn>
                  <a:cxn ang="0">
                    <a:pos x="22" y="9"/>
                  </a:cxn>
                  <a:cxn ang="0">
                    <a:pos x="21" y="6"/>
                  </a:cxn>
                  <a:cxn ang="0">
                    <a:pos x="19" y="4"/>
                  </a:cxn>
                  <a:cxn ang="0">
                    <a:pos x="18" y="1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3" y="7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19"/>
                  </a:cxn>
                  <a:cxn ang="0">
                    <a:pos x="0" y="22"/>
                  </a:cxn>
                  <a:cxn ang="0">
                    <a:pos x="0" y="26"/>
                  </a:cxn>
                  <a:cxn ang="0">
                    <a:pos x="2" y="30"/>
                  </a:cxn>
                  <a:cxn ang="0">
                    <a:pos x="3" y="33"/>
                  </a:cxn>
                  <a:cxn ang="0">
                    <a:pos x="4" y="36"/>
                  </a:cxn>
                  <a:cxn ang="0">
                    <a:pos x="5" y="38"/>
                  </a:cxn>
                  <a:cxn ang="0">
                    <a:pos x="7" y="41"/>
                  </a:cxn>
                  <a:cxn ang="0">
                    <a:pos x="9" y="41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7" y="41"/>
                  </a:cxn>
                  <a:cxn ang="0">
                    <a:pos x="18" y="40"/>
                  </a:cxn>
                  <a:cxn ang="0">
                    <a:pos x="21" y="38"/>
                  </a:cxn>
                  <a:cxn ang="0">
                    <a:pos x="22" y="37"/>
                  </a:cxn>
                  <a:cxn ang="0">
                    <a:pos x="23" y="35"/>
                  </a:cxn>
                  <a:cxn ang="0">
                    <a:pos x="23" y="31"/>
                  </a:cxn>
                  <a:cxn ang="0">
                    <a:pos x="24" y="27"/>
                  </a:cxn>
                  <a:cxn ang="0">
                    <a:pos x="24" y="23"/>
                  </a:cxn>
                  <a:cxn ang="0">
                    <a:pos x="24" y="20"/>
                  </a:cxn>
                </a:cxnLst>
                <a:rect l="0" t="0" r="r" b="b"/>
                <a:pathLst>
                  <a:path w="25" h="43">
                    <a:moveTo>
                      <a:pt x="24" y="20"/>
                    </a:moveTo>
                    <a:lnTo>
                      <a:pt x="23" y="16"/>
                    </a:lnTo>
                    <a:lnTo>
                      <a:pt x="23" y="12"/>
                    </a:lnTo>
                    <a:lnTo>
                      <a:pt x="22" y="9"/>
                    </a:lnTo>
                    <a:lnTo>
                      <a:pt x="21" y="6"/>
                    </a:lnTo>
                    <a:lnTo>
                      <a:pt x="19" y="4"/>
                    </a:lnTo>
                    <a:lnTo>
                      <a:pt x="18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3" y="33"/>
                    </a:lnTo>
                    <a:lnTo>
                      <a:pt x="4" y="36"/>
                    </a:lnTo>
                    <a:lnTo>
                      <a:pt x="5" y="38"/>
                    </a:lnTo>
                    <a:lnTo>
                      <a:pt x="7" y="41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7" y="41"/>
                    </a:lnTo>
                    <a:lnTo>
                      <a:pt x="18" y="40"/>
                    </a:lnTo>
                    <a:lnTo>
                      <a:pt x="21" y="38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3" y="31"/>
                    </a:lnTo>
                    <a:lnTo>
                      <a:pt x="24" y="27"/>
                    </a:lnTo>
                    <a:lnTo>
                      <a:pt x="24" y="23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48" name="Freeform 280"/>
              <p:cNvSpPr>
                <a:spLocks/>
              </p:cNvSpPr>
              <p:nvPr/>
            </p:nvSpPr>
            <p:spPr bwMode="auto">
              <a:xfrm>
                <a:off x="1521" y="2222"/>
                <a:ext cx="46" cy="53"/>
              </a:xfrm>
              <a:custGeom>
                <a:avLst/>
                <a:gdLst/>
                <a:ahLst/>
                <a:cxnLst>
                  <a:cxn ang="0">
                    <a:pos x="45" y="52"/>
                  </a:cxn>
                  <a:cxn ang="0">
                    <a:pos x="0" y="10"/>
                  </a:cxn>
                  <a:cxn ang="0">
                    <a:pos x="0" y="9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6" y="3"/>
                  </a:cxn>
                  <a:cxn ang="0">
                    <a:pos x="11" y="9"/>
                  </a:cxn>
                  <a:cxn ang="0">
                    <a:pos x="17" y="16"/>
                  </a:cxn>
                  <a:cxn ang="0">
                    <a:pos x="25" y="24"/>
                  </a:cxn>
                  <a:cxn ang="0">
                    <a:pos x="32" y="31"/>
                  </a:cxn>
                  <a:cxn ang="0">
                    <a:pos x="37" y="36"/>
                  </a:cxn>
                  <a:cxn ang="0">
                    <a:pos x="42" y="41"/>
                  </a:cxn>
                  <a:cxn ang="0">
                    <a:pos x="43" y="43"/>
                  </a:cxn>
                  <a:cxn ang="0">
                    <a:pos x="45" y="52"/>
                  </a:cxn>
                </a:cxnLst>
                <a:rect l="0" t="0" r="r" b="b"/>
                <a:pathLst>
                  <a:path w="46" h="53">
                    <a:moveTo>
                      <a:pt x="45" y="52"/>
                    </a:moveTo>
                    <a:lnTo>
                      <a:pt x="0" y="10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6" y="3"/>
                    </a:lnTo>
                    <a:lnTo>
                      <a:pt x="11" y="9"/>
                    </a:lnTo>
                    <a:lnTo>
                      <a:pt x="17" y="16"/>
                    </a:lnTo>
                    <a:lnTo>
                      <a:pt x="25" y="24"/>
                    </a:lnTo>
                    <a:lnTo>
                      <a:pt x="32" y="31"/>
                    </a:lnTo>
                    <a:lnTo>
                      <a:pt x="37" y="36"/>
                    </a:lnTo>
                    <a:lnTo>
                      <a:pt x="42" y="41"/>
                    </a:lnTo>
                    <a:lnTo>
                      <a:pt x="43" y="43"/>
                    </a:lnTo>
                    <a:lnTo>
                      <a:pt x="45" y="52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49" name="Freeform 281"/>
              <p:cNvSpPr>
                <a:spLocks/>
              </p:cNvSpPr>
              <p:nvPr/>
            </p:nvSpPr>
            <p:spPr bwMode="auto">
              <a:xfrm>
                <a:off x="1544" y="2185"/>
                <a:ext cx="106" cy="85"/>
              </a:xfrm>
              <a:custGeom>
                <a:avLst/>
                <a:gdLst/>
                <a:ahLst/>
                <a:cxnLst>
                  <a:cxn ang="0">
                    <a:pos x="103" y="62"/>
                  </a:cxn>
                  <a:cxn ang="0">
                    <a:pos x="103" y="62"/>
                  </a:cxn>
                  <a:cxn ang="0">
                    <a:pos x="103" y="60"/>
                  </a:cxn>
                  <a:cxn ang="0">
                    <a:pos x="105" y="57"/>
                  </a:cxn>
                  <a:cxn ang="0">
                    <a:pos x="105" y="55"/>
                  </a:cxn>
                  <a:cxn ang="0">
                    <a:pos x="105" y="51"/>
                  </a:cxn>
                  <a:cxn ang="0">
                    <a:pos x="103" y="49"/>
                  </a:cxn>
                  <a:cxn ang="0">
                    <a:pos x="103" y="46"/>
                  </a:cxn>
                  <a:cxn ang="0">
                    <a:pos x="102" y="44"/>
                  </a:cxn>
                  <a:cxn ang="0">
                    <a:pos x="101" y="41"/>
                  </a:cxn>
                  <a:cxn ang="0">
                    <a:pos x="97" y="38"/>
                  </a:cxn>
                  <a:cxn ang="0">
                    <a:pos x="92" y="35"/>
                  </a:cxn>
                  <a:cxn ang="0">
                    <a:pos x="87" y="31"/>
                  </a:cxn>
                  <a:cxn ang="0">
                    <a:pos x="82" y="27"/>
                  </a:cxn>
                  <a:cxn ang="0">
                    <a:pos x="78" y="23"/>
                  </a:cxn>
                  <a:cxn ang="0">
                    <a:pos x="76" y="22"/>
                  </a:cxn>
                  <a:cxn ang="0">
                    <a:pos x="75" y="21"/>
                  </a:cxn>
                  <a:cxn ang="0">
                    <a:pos x="70" y="0"/>
                  </a:cxn>
                  <a:cxn ang="0">
                    <a:pos x="0" y="12"/>
                  </a:cxn>
                  <a:cxn ang="0">
                    <a:pos x="3" y="38"/>
                  </a:cxn>
                  <a:cxn ang="0">
                    <a:pos x="7" y="66"/>
                  </a:cxn>
                  <a:cxn ang="0">
                    <a:pos x="22" y="84"/>
                  </a:cxn>
                  <a:cxn ang="0">
                    <a:pos x="103" y="62"/>
                  </a:cxn>
                </a:cxnLst>
                <a:rect l="0" t="0" r="r" b="b"/>
                <a:pathLst>
                  <a:path w="106" h="85">
                    <a:moveTo>
                      <a:pt x="103" y="62"/>
                    </a:moveTo>
                    <a:lnTo>
                      <a:pt x="103" y="62"/>
                    </a:lnTo>
                    <a:lnTo>
                      <a:pt x="103" y="60"/>
                    </a:lnTo>
                    <a:lnTo>
                      <a:pt x="105" y="57"/>
                    </a:lnTo>
                    <a:lnTo>
                      <a:pt x="105" y="55"/>
                    </a:lnTo>
                    <a:lnTo>
                      <a:pt x="105" y="51"/>
                    </a:lnTo>
                    <a:lnTo>
                      <a:pt x="103" y="49"/>
                    </a:lnTo>
                    <a:lnTo>
                      <a:pt x="103" y="46"/>
                    </a:lnTo>
                    <a:lnTo>
                      <a:pt x="102" y="44"/>
                    </a:lnTo>
                    <a:lnTo>
                      <a:pt x="101" y="41"/>
                    </a:lnTo>
                    <a:lnTo>
                      <a:pt x="97" y="38"/>
                    </a:lnTo>
                    <a:lnTo>
                      <a:pt x="92" y="35"/>
                    </a:lnTo>
                    <a:lnTo>
                      <a:pt x="87" y="31"/>
                    </a:lnTo>
                    <a:lnTo>
                      <a:pt x="82" y="27"/>
                    </a:lnTo>
                    <a:lnTo>
                      <a:pt x="78" y="23"/>
                    </a:lnTo>
                    <a:lnTo>
                      <a:pt x="76" y="22"/>
                    </a:lnTo>
                    <a:lnTo>
                      <a:pt x="75" y="21"/>
                    </a:lnTo>
                    <a:lnTo>
                      <a:pt x="70" y="0"/>
                    </a:lnTo>
                    <a:lnTo>
                      <a:pt x="0" y="12"/>
                    </a:lnTo>
                    <a:lnTo>
                      <a:pt x="3" y="38"/>
                    </a:lnTo>
                    <a:lnTo>
                      <a:pt x="7" y="66"/>
                    </a:lnTo>
                    <a:lnTo>
                      <a:pt x="22" y="84"/>
                    </a:lnTo>
                    <a:lnTo>
                      <a:pt x="103" y="62"/>
                    </a:lnTo>
                  </a:path>
                </a:pathLst>
              </a:custGeom>
              <a:solidFill>
                <a:srgbClr val="FFCB3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50" name="Freeform 282"/>
              <p:cNvSpPr>
                <a:spLocks/>
              </p:cNvSpPr>
              <p:nvPr/>
            </p:nvSpPr>
            <p:spPr bwMode="auto">
              <a:xfrm>
                <a:off x="1566" y="2229"/>
                <a:ext cx="80" cy="36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15"/>
                  </a:cxn>
                  <a:cxn ang="0">
                    <a:pos x="0" y="35"/>
                  </a:cxn>
                  <a:cxn ang="0">
                    <a:pos x="0" y="21"/>
                  </a:cxn>
                  <a:cxn ang="0">
                    <a:pos x="79" y="0"/>
                  </a:cxn>
                </a:cxnLst>
                <a:rect l="0" t="0" r="r" b="b"/>
                <a:pathLst>
                  <a:path w="80" h="36">
                    <a:moveTo>
                      <a:pt x="79" y="0"/>
                    </a:moveTo>
                    <a:lnTo>
                      <a:pt x="79" y="15"/>
                    </a:lnTo>
                    <a:lnTo>
                      <a:pt x="0" y="35"/>
                    </a:lnTo>
                    <a:lnTo>
                      <a:pt x="0" y="21"/>
                    </a:lnTo>
                    <a:lnTo>
                      <a:pt x="79" y="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51" name="Freeform 283"/>
              <p:cNvSpPr>
                <a:spLocks/>
              </p:cNvSpPr>
              <p:nvPr/>
            </p:nvSpPr>
            <p:spPr bwMode="auto">
              <a:xfrm>
                <a:off x="1524" y="2175"/>
                <a:ext cx="44" cy="95"/>
              </a:xfrm>
              <a:custGeom>
                <a:avLst/>
                <a:gdLst/>
                <a:ahLst/>
                <a:cxnLst>
                  <a:cxn ang="0">
                    <a:pos x="43" y="94"/>
                  </a:cxn>
                  <a:cxn ang="0">
                    <a:pos x="43" y="94"/>
                  </a:cxn>
                  <a:cxn ang="0">
                    <a:pos x="43" y="91"/>
                  </a:cxn>
                  <a:cxn ang="0">
                    <a:pos x="43" y="87"/>
                  </a:cxn>
                  <a:cxn ang="0">
                    <a:pos x="43" y="84"/>
                  </a:cxn>
                  <a:cxn ang="0">
                    <a:pos x="43" y="80"/>
                  </a:cxn>
                  <a:cxn ang="0">
                    <a:pos x="41" y="76"/>
                  </a:cxn>
                  <a:cxn ang="0">
                    <a:pos x="41" y="72"/>
                  </a:cxn>
                  <a:cxn ang="0">
                    <a:pos x="40" y="70"/>
                  </a:cxn>
                  <a:cxn ang="0">
                    <a:pos x="39" y="67"/>
                  </a:cxn>
                  <a:cxn ang="0">
                    <a:pos x="37" y="64"/>
                  </a:cxn>
                  <a:cxn ang="0">
                    <a:pos x="35" y="60"/>
                  </a:cxn>
                  <a:cxn ang="0">
                    <a:pos x="32" y="57"/>
                  </a:cxn>
                  <a:cxn ang="0">
                    <a:pos x="30" y="54"/>
                  </a:cxn>
                  <a:cxn ang="0">
                    <a:pos x="29" y="51"/>
                  </a:cxn>
                  <a:cxn ang="0">
                    <a:pos x="27" y="49"/>
                  </a:cxn>
                  <a:cxn ang="0">
                    <a:pos x="26" y="49"/>
                  </a:cxn>
                  <a:cxn ang="0">
                    <a:pos x="24" y="22"/>
                  </a:cxn>
                  <a:cxn ang="0">
                    <a:pos x="0" y="0"/>
                  </a:cxn>
                  <a:cxn ang="0">
                    <a:pos x="0" y="49"/>
                  </a:cxn>
                  <a:cxn ang="0">
                    <a:pos x="43" y="94"/>
                  </a:cxn>
                </a:cxnLst>
                <a:rect l="0" t="0" r="r" b="b"/>
                <a:pathLst>
                  <a:path w="44" h="95">
                    <a:moveTo>
                      <a:pt x="43" y="94"/>
                    </a:moveTo>
                    <a:lnTo>
                      <a:pt x="43" y="94"/>
                    </a:lnTo>
                    <a:lnTo>
                      <a:pt x="43" y="91"/>
                    </a:lnTo>
                    <a:lnTo>
                      <a:pt x="43" y="87"/>
                    </a:lnTo>
                    <a:lnTo>
                      <a:pt x="43" y="84"/>
                    </a:lnTo>
                    <a:lnTo>
                      <a:pt x="43" y="80"/>
                    </a:lnTo>
                    <a:lnTo>
                      <a:pt x="41" y="76"/>
                    </a:lnTo>
                    <a:lnTo>
                      <a:pt x="41" y="72"/>
                    </a:lnTo>
                    <a:lnTo>
                      <a:pt x="40" y="70"/>
                    </a:lnTo>
                    <a:lnTo>
                      <a:pt x="39" y="67"/>
                    </a:lnTo>
                    <a:lnTo>
                      <a:pt x="37" y="64"/>
                    </a:lnTo>
                    <a:lnTo>
                      <a:pt x="35" y="60"/>
                    </a:lnTo>
                    <a:lnTo>
                      <a:pt x="32" y="57"/>
                    </a:lnTo>
                    <a:lnTo>
                      <a:pt x="30" y="54"/>
                    </a:lnTo>
                    <a:lnTo>
                      <a:pt x="29" y="51"/>
                    </a:lnTo>
                    <a:lnTo>
                      <a:pt x="27" y="49"/>
                    </a:lnTo>
                    <a:lnTo>
                      <a:pt x="26" y="49"/>
                    </a:lnTo>
                    <a:lnTo>
                      <a:pt x="24" y="22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43" y="94"/>
                    </a:lnTo>
                  </a:path>
                </a:pathLst>
              </a:custGeom>
              <a:solidFill>
                <a:srgbClr val="CD9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52" name="Freeform 284"/>
              <p:cNvSpPr>
                <a:spLocks/>
              </p:cNvSpPr>
              <p:nvPr/>
            </p:nvSpPr>
            <p:spPr bwMode="auto">
              <a:xfrm>
                <a:off x="1526" y="2234"/>
                <a:ext cx="21" cy="41"/>
              </a:xfrm>
              <a:custGeom>
                <a:avLst/>
                <a:gdLst/>
                <a:ahLst/>
                <a:cxnLst>
                  <a:cxn ang="0">
                    <a:pos x="11" y="40"/>
                  </a:cxn>
                  <a:cxn ang="0">
                    <a:pos x="14" y="40"/>
                  </a:cxn>
                  <a:cxn ang="0">
                    <a:pos x="16" y="39"/>
                  </a:cxn>
                  <a:cxn ang="0">
                    <a:pos x="17" y="36"/>
                  </a:cxn>
                  <a:cxn ang="0">
                    <a:pos x="19" y="34"/>
                  </a:cxn>
                  <a:cxn ang="0">
                    <a:pos x="19" y="31"/>
                  </a:cxn>
                  <a:cxn ang="0">
                    <a:pos x="20" y="28"/>
                  </a:cxn>
                  <a:cxn ang="0">
                    <a:pos x="20" y="24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19" y="11"/>
                  </a:cxn>
                  <a:cxn ang="0">
                    <a:pos x="17" y="9"/>
                  </a:cxn>
                  <a:cxn ang="0">
                    <a:pos x="16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4" y="1"/>
                  </a:cxn>
                  <a:cxn ang="0">
                    <a:pos x="3" y="4"/>
                  </a:cxn>
                  <a:cxn ang="0">
                    <a:pos x="1" y="6"/>
                  </a:cxn>
                  <a:cxn ang="0">
                    <a:pos x="1" y="9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0" y="25"/>
                  </a:cxn>
                  <a:cxn ang="0">
                    <a:pos x="1" y="29"/>
                  </a:cxn>
                  <a:cxn ang="0">
                    <a:pos x="3" y="31"/>
                  </a:cxn>
                  <a:cxn ang="0">
                    <a:pos x="4" y="35"/>
                  </a:cxn>
                  <a:cxn ang="0">
                    <a:pos x="6" y="38"/>
                  </a:cxn>
                  <a:cxn ang="0">
                    <a:pos x="7" y="39"/>
                  </a:cxn>
                  <a:cxn ang="0">
                    <a:pos x="10" y="40"/>
                  </a:cxn>
                  <a:cxn ang="0">
                    <a:pos x="11" y="40"/>
                  </a:cxn>
                </a:cxnLst>
                <a:rect l="0" t="0" r="r" b="b"/>
                <a:pathLst>
                  <a:path w="21" h="41">
                    <a:moveTo>
                      <a:pt x="11" y="40"/>
                    </a:moveTo>
                    <a:lnTo>
                      <a:pt x="14" y="40"/>
                    </a:lnTo>
                    <a:lnTo>
                      <a:pt x="16" y="39"/>
                    </a:lnTo>
                    <a:lnTo>
                      <a:pt x="17" y="36"/>
                    </a:lnTo>
                    <a:lnTo>
                      <a:pt x="19" y="34"/>
                    </a:lnTo>
                    <a:lnTo>
                      <a:pt x="19" y="31"/>
                    </a:lnTo>
                    <a:lnTo>
                      <a:pt x="20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0" y="15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6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3" y="31"/>
                    </a:lnTo>
                    <a:lnTo>
                      <a:pt x="4" y="35"/>
                    </a:lnTo>
                    <a:lnTo>
                      <a:pt x="6" y="38"/>
                    </a:lnTo>
                    <a:lnTo>
                      <a:pt x="7" y="39"/>
                    </a:lnTo>
                    <a:lnTo>
                      <a:pt x="10" y="40"/>
                    </a:lnTo>
                    <a:lnTo>
                      <a:pt x="11" y="4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53" name="Freeform 285"/>
              <p:cNvSpPr>
                <a:spLocks/>
              </p:cNvSpPr>
              <p:nvPr/>
            </p:nvSpPr>
            <p:spPr bwMode="auto">
              <a:xfrm>
                <a:off x="1522" y="2240"/>
                <a:ext cx="21" cy="29"/>
              </a:xfrm>
              <a:custGeom>
                <a:avLst/>
                <a:gdLst/>
                <a:ahLst/>
                <a:cxnLst>
                  <a:cxn ang="0">
                    <a:pos x="13" y="28"/>
                  </a:cxn>
                  <a:cxn ang="0">
                    <a:pos x="13" y="28"/>
                  </a:cxn>
                  <a:cxn ang="0">
                    <a:pos x="15" y="27"/>
                  </a:cxn>
                  <a:cxn ang="0">
                    <a:pos x="18" y="25"/>
                  </a:cxn>
                  <a:cxn ang="0">
                    <a:pos x="18" y="24"/>
                  </a:cxn>
                  <a:cxn ang="0">
                    <a:pos x="20" y="22"/>
                  </a:cxn>
                  <a:cxn ang="0">
                    <a:pos x="20" y="19"/>
                  </a:cxn>
                  <a:cxn ang="0">
                    <a:pos x="20" y="17"/>
                  </a:cxn>
                  <a:cxn ang="0">
                    <a:pos x="20" y="14"/>
                  </a:cxn>
                  <a:cxn ang="0">
                    <a:pos x="20" y="11"/>
                  </a:cxn>
                  <a:cxn ang="0">
                    <a:pos x="18" y="9"/>
                  </a:cxn>
                  <a:cxn ang="0">
                    <a:pos x="18" y="6"/>
                  </a:cxn>
                  <a:cxn ang="0">
                    <a:pos x="15" y="4"/>
                  </a:cxn>
                  <a:cxn ang="0">
                    <a:pos x="15" y="3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8" y="1"/>
                  </a:cxn>
                  <a:cxn ang="0">
                    <a:pos x="5" y="1"/>
                  </a:cxn>
                  <a:cxn ang="0">
                    <a:pos x="3" y="3"/>
                  </a:cxn>
                  <a:cxn ang="0">
                    <a:pos x="3" y="5"/>
                  </a:cxn>
                  <a:cxn ang="0">
                    <a:pos x="0" y="6"/>
                  </a:cxn>
                  <a:cxn ang="0">
                    <a:pos x="0" y="9"/>
                  </a:cxn>
                  <a:cxn ang="0">
                    <a:pos x="0" y="11"/>
                  </a:cxn>
                  <a:cxn ang="0">
                    <a:pos x="0" y="15"/>
                  </a:cxn>
                  <a:cxn ang="0">
                    <a:pos x="0" y="18"/>
                  </a:cxn>
                  <a:cxn ang="0">
                    <a:pos x="3" y="20"/>
                  </a:cxn>
                  <a:cxn ang="0">
                    <a:pos x="3" y="23"/>
                  </a:cxn>
                  <a:cxn ang="0">
                    <a:pos x="5" y="24"/>
                  </a:cxn>
                  <a:cxn ang="0">
                    <a:pos x="5" y="25"/>
                  </a:cxn>
                  <a:cxn ang="0">
                    <a:pos x="8" y="27"/>
                  </a:cxn>
                  <a:cxn ang="0">
                    <a:pos x="10" y="28"/>
                  </a:cxn>
                  <a:cxn ang="0">
                    <a:pos x="13" y="28"/>
                  </a:cxn>
                </a:cxnLst>
                <a:rect l="0" t="0" r="r" b="b"/>
                <a:pathLst>
                  <a:path w="21" h="29">
                    <a:moveTo>
                      <a:pt x="13" y="28"/>
                    </a:moveTo>
                    <a:lnTo>
                      <a:pt x="13" y="28"/>
                    </a:lnTo>
                    <a:lnTo>
                      <a:pt x="15" y="27"/>
                    </a:lnTo>
                    <a:lnTo>
                      <a:pt x="18" y="25"/>
                    </a:lnTo>
                    <a:lnTo>
                      <a:pt x="18" y="24"/>
                    </a:lnTo>
                    <a:lnTo>
                      <a:pt x="20" y="22"/>
                    </a:lnTo>
                    <a:lnTo>
                      <a:pt x="20" y="19"/>
                    </a:lnTo>
                    <a:lnTo>
                      <a:pt x="20" y="17"/>
                    </a:lnTo>
                    <a:lnTo>
                      <a:pt x="20" y="14"/>
                    </a:lnTo>
                    <a:lnTo>
                      <a:pt x="20" y="11"/>
                    </a:lnTo>
                    <a:lnTo>
                      <a:pt x="18" y="9"/>
                    </a:lnTo>
                    <a:lnTo>
                      <a:pt x="18" y="6"/>
                    </a:lnTo>
                    <a:lnTo>
                      <a:pt x="15" y="4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3" y="20"/>
                    </a:lnTo>
                    <a:lnTo>
                      <a:pt x="3" y="23"/>
                    </a:lnTo>
                    <a:lnTo>
                      <a:pt x="5" y="24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13" y="28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54" name="Freeform 286"/>
              <p:cNvSpPr>
                <a:spLocks/>
              </p:cNvSpPr>
              <p:nvPr/>
            </p:nvSpPr>
            <p:spPr bwMode="auto">
              <a:xfrm>
                <a:off x="1561" y="2242"/>
                <a:ext cx="90" cy="3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20"/>
                  </a:cxn>
                  <a:cxn ang="0">
                    <a:pos x="1" y="20"/>
                  </a:cxn>
                  <a:cxn ang="0">
                    <a:pos x="1" y="21"/>
                  </a:cxn>
                  <a:cxn ang="0">
                    <a:pos x="1" y="22"/>
                  </a:cxn>
                  <a:cxn ang="0">
                    <a:pos x="2" y="22"/>
                  </a:cxn>
                  <a:cxn ang="0">
                    <a:pos x="2" y="23"/>
                  </a:cxn>
                  <a:cxn ang="0">
                    <a:pos x="4" y="25"/>
                  </a:cxn>
                  <a:cxn ang="0">
                    <a:pos x="5" y="25"/>
                  </a:cxn>
                  <a:cxn ang="0">
                    <a:pos x="9" y="23"/>
                  </a:cxn>
                  <a:cxn ang="0">
                    <a:pos x="19" y="21"/>
                  </a:cxn>
                  <a:cxn ang="0">
                    <a:pos x="31" y="17"/>
                  </a:cxn>
                  <a:cxn ang="0">
                    <a:pos x="46" y="14"/>
                  </a:cxn>
                  <a:cxn ang="0">
                    <a:pos x="60" y="10"/>
                  </a:cxn>
                  <a:cxn ang="0">
                    <a:pos x="73" y="7"/>
                  </a:cxn>
                  <a:cxn ang="0">
                    <a:pos x="83" y="5"/>
                  </a:cxn>
                  <a:cxn ang="0">
                    <a:pos x="85" y="4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1"/>
                  </a:cxn>
                  <a:cxn ang="0">
                    <a:pos x="89" y="1"/>
                  </a:cxn>
                  <a:cxn ang="0">
                    <a:pos x="89" y="1"/>
                  </a:cxn>
                  <a:cxn ang="0">
                    <a:pos x="89" y="3"/>
                  </a:cxn>
                  <a:cxn ang="0">
                    <a:pos x="89" y="3"/>
                  </a:cxn>
                  <a:cxn ang="0">
                    <a:pos x="89" y="4"/>
                  </a:cxn>
                  <a:cxn ang="0">
                    <a:pos x="89" y="5"/>
                  </a:cxn>
                  <a:cxn ang="0">
                    <a:pos x="89" y="7"/>
                  </a:cxn>
                  <a:cxn ang="0">
                    <a:pos x="88" y="9"/>
                  </a:cxn>
                  <a:cxn ang="0">
                    <a:pos x="88" y="10"/>
                  </a:cxn>
                  <a:cxn ang="0">
                    <a:pos x="88" y="11"/>
                  </a:cxn>
                  <a:cxn ang="0">
                    <a:pos x="86" y="11"/>
                  </a:cxn>
                  <a:cxn ang="0">
                    <a:pos x="86" y="11"/>
                  </a:cxn>
                  <a:cxn ang="0">
                    <a:pos x="84" y="12"/>
                  </a:cxn>
                  <a:cxn ang="0">
                    <a:pos x="74" y="15"/>
                  </a:cxn>
                  <a:cxn ang="0">
                    <a:pos x="61" y="18"/>
                  </a:cxn>
                  <a:cxn ang="0">
                    <a:pos x="46" y="22"/>
                  </a:cxn>
                  <a:cxn ang="0">
                    <a:pos x="31" y="27"/>
                  </a:cxn>
                  <a:cxn ang="0">
                    <a:pos x="17" y="29"/>
                  </a:cxn>
                  <a:cxn ang="0">
                    <a:pos x="9" y="32"/>
                  </a:cxn>
                  <a:cxn ang="0">
                    <a:pos x="5" y="33"/>
                  </a:cxn>
                  <a:cxn ang="0">
                    <a:pos x="4" y="32"/>
                  </a:cxn>
                  <a:cxn ang="0">
                    <a:pos x="4" y="32"/>
                  </a:cxn>
                  <a:cxn ang="0">
                    <a:pos x="2" y="31"/>
                  </a:cxn>
                  <a:cxn ang="0">
                    <a:pos x="2" y="29"/>
                  </a:cxn>
                  <a:cxn ang="0">
                    <a:pos x="1" y="28"/>
                  </a:cxn>
                  <a:cxn ang="0">
                    <a:pos x="1" y="28"/>
                  </a:cxn>
                  <a:cxn ang="0">
                    <a:pos x="1" y="27"/>
                  </a:cxn>
                  <a:cxn ang="0">
                    <a:pos x="1" y="27"/>
                  </a:cxn>
                  <a:cxn ang="0">
                    <a:pos x="0" y="18"/>
                  </a:cxn>
                </a:cxnLst>
                <a:rect l="0" t="0" r="r" b="b"/>
                <a:pathLst>
                  <a:path w="90" h="34">
                    <a:moveTo>
                      <a:pt x="0" y="18"/>
                    </a:moveTo>
                    <a:lnTo>
                      <a:pt x="0" y="20"/>
                    </a:lnTo>
                    <a:lnTo>
                      <a:pt x="1" y="20"/>
                    </a:lnTo>
                    <a:lnTo>
                      <a:pt x="1" y="21"/>
                    </a:lnTo>
                    <a:lnTo>
                      <a:pt x="1" y="22"/>
                    </a:lnTo>
                    <a:lnTo>
                      <a:pt x="2" y="22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5" y="25"/>
                    </a:lnTo>
                    <a:lnTo>
                      <a:pt x="9" y="23"/>
                    </a:lnTo>
                    <a:lnTo>
                      <a:pt x="19" y="21"/>
                    </a:lnTo>
                    <a:lnTo>
                      <a:pt x="31" y="17"/>
                    </a:lnTo>
                    <a:lnTo>
                      <a:pt x="46" y="14"/>
                    </a:lnTo>
                    <a:lnTo>
                      <a:pt x="60" y="10"/>
                    </a:lnTo>
                    <a:lnTo>
                      <a:pt x="73" y="7"/>
                    </a:lnTo>
                    <a:lnTo>
                      <a:pt x="83" y="5"/>
                    </a:lnTo>
                    <a:lnTo>
                      <a:pt x="85" y="4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1"/>
                    </a:lnTo>
                    <a:lnTo>
                      <a:pt x="89" y="1"/>
                    </a:lnTo>
                    <a:lnTo>
                      <a:pt x="89" y="1"/>
                    </a:lnTo>
                    <a:lnTo>
                      <a:pt x="89" y="3"/>
                    </a:lnTo>
                    <a:lnTo>
                      <a:pt x="89" y="3"/>
                    </a:lnTo>
                    <a:lnTo>
                      <a:pt x="89" y="4"/>
                    </a:lnTo>
                    <a:lnTo>
                      <a:pt x="89" y="5"/>
                    </a:lnTo>
                    <a:lnTo>
                      <a:pt x="89" y="7"/>
                    </a:lnTo>
                    <a:lnTo>
                      <a:pt x="88" y="9"/>
                    </a:lnTo>
                    <a:lnTo>
                      <a:pt x="88" y="10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6" y="11"/>
                    </a:lnTo>
                    <a:lnTo>
                      <a:pt x="84" y="12"/>
                    </a:lnTo>
                    <a:lnTo>
                      <a:pt x="74" y="15"/>
                    </a:lnTo>
                    <a:lnTo>
                      <a:pt x="61" y="18"/>
                    </a:lnTo>
                    <a:lnTo>
                      <a:pt x="46" y="22"/>
                    </a:lnTo>
                    <a:lnTo>
                      <a:pt x="31" y="27"/>
                    </a:lnTo>
                    <a:lnTo>
                      <a:pt x="17" y="29"/>
                    </a:lnTo>
                    <a:lnTo>
                      <a:pt x="9" y="32"/>
                    </a:lnTo>
                    <a:lnTo>
                      <a:pt x="5" y="33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1" y="28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1" y="27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55" name="Freeform 287"/>
              <p:cNvSpPr>
                <a:spLocks/>
              </p:cNvSpPr>
              <p:nvPr/>
            </p:nvSpPr>
            <p:spPr bwMode="auto">
              <a:xfrm>
                <a:off x="1547" y="2184"/>
                <a:ext cx="67" cy="34"/>
              </a:xfrm>
              <a:custGeom>
                <a:avLst/>
                <a:gdLst/>
                <a:ahLst/>
                <a:cxnLst>
                  <a:cxn ang="0">
                    <a:pos x="4" y="33"/>
                  </a:cxn>
                  <a:cxn ang="0">
                    <a:pos x="4" y="33"/>
                  </a:cxn>
                  <a:cxn ang="0">
                    <a:pos x="7" y="33"/>
                  </a:cxn>
                  <a:cxn ang="0">
                    <a:pos x="10" y="33"/>
                  </a:cxn>
                  <a:cxn ang="0">
                    <a:pos x="15" y="31"/>
                  </a:cxn>
                  <a:cxn ang="0">
                    <a:pos x="20" y="31"/>
                  </a:cxn>
                  <a:cxn ang="0">
                    <a:pos x="27" y="30"/>
                  </a:cxn>
                  <a:cxn ang="0">
                    <a:pos x="33" y="29"/>
                  </a:cxn>
                  <a:cxn ang="0">
                    <a:pos x="40" y="27"/>
                  </a:cxn>
                  <a:cxn ang="0">
                    <a:pos x="46" y="26"/>
                  </a:cxn>
                  <a:cxn ang="0">
                    <a:pos x="51" y="24"/>
                  </a:cxn>
                  <a:cxn ang="0">
                    <a:pos x="56" y="22"/>
                  </a:cxn>
                  <a:cxn ang="0">
                    <a:pos x="60" y="21"/>
                  </a:cxn>
                  <a:cxn ang="0">
                    <a:pos x="63" y="20"/>
                  </a:cxn>
                  <a:cxn ang="0">
                    <a:pos x="65" y="19"/>
                  </a:cxn>
                  <a:cxn ang="0">
                    <a:pos x="66" y="19"/>
                  </a:cxn>
                  <a:cxn ang="0">
                    <a:pos x="66" y="19"/>
                  </a:cxn>
                  <a:cxn ang="0">
                    <a:pos x="60" y="0"/>
                  </a:cxn>
                  <a:cxn ang="0">
                    <a:pos x="0" y="12"/>
                  </a:cxn>
                  <a:cxn ang="0">
                    <a:pos x="3" y="33"/>
                  </a:cxn>
                  <a:cxn ang="0">
                    <a:pos x="4" y="33"/>
                  </a:cxn>
                </a:cxnLst>
                <a:rect l="0" t="0" r="r" b="b"/>
                <a:pathLst>
                  <a:path w="67" h="34">
                    <a:moveTo>
                      <a:pt x="4" y="33"/>
                    </a:moveTo>
                    <a:lnTo>
                      <a:pt x="4" y="33"/>
                    </a:lnTo>
                    <a:lnTo>
                      <a:pt x="7" y="33"/>
                    </a:lnTo>
                    <a:lnTo>
                      <a:pt x="10" y="33"/>
                    </a:lnTo>
                    <a:lnTo>
                      <a:pt x="15" y="31"/>
                    </a:lnTo>
                    <a:lnTo>
                      <a:pt x="20" y="31"/>
                    </a:lnTo>
                    <a:lnTo>
                      <a:pt x="27" y="30"/>
                    </a:lnTo>
                    <a:lnTo>
                      <a:pt x="33" y="29"/>
                    </a:lnTo>
                    <a:lnTo>
                      <a:pt x="40" y="27"/>
                    </a:lnTo>
                    <a:lnTo>
                      <a:pt x="46" y="26"/>
                    </a:lnTo>
                    <a:lnTo>
                      <a:pt x="51" y="24"/>
                    </a:lnTo>
                    <a:lnTo>
                      <a:pt x="56" y="22"/>
                    </a:lnTo>
                    <a:lnTo>
                      <a:pt x="60" y="21"/>
                    </a:lnTo>
                    <a:lnTo>
                      <a:pt x="63" y="20"/>
                    </a:lnTo>
                    <a:lnTo>
                      <a:pt x="65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0" y="0"/>
                    </a:lnTo>
                    <a:lnTo>
                      <a:pt x="0" y="12"/>
                    </a:lnTo>
                    <a:lnTo>
                      <a:pt x="3" y="33"/>
                    </a:lnTo>
                    <a:lnTo>
                      <a:pt x="4" y="33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56" name="Freeform 288"/>
              <p:cNvSpPr>
                <a:spLocks/>
              </p:cNvSpPr>
              <p:nvPr/>
            </p:nvSpPr>
            <p:spPr bwMode="auto">
              <a:xfrm>
                <a:off x="1558" y="2189"/>
                <a:ext cx="55" cy="26"/>
              </a:xfrm>
              <a:custGeom>
                <a:avLst/>
                <a:gdLst/>
                <a:ahLst/>
                <a:cxnLst>
                  <a:cxn ang="0">
                    <a:pos x="13" y="25"/>
                  </a:cxn>
                  <a:cxn ang="0">
                    <a:pos x="18" y="23"/>
                  </a:cxn>
                  <a:cxn ang="0">
                    <a:pos x="27" y="21"/>
                  </a:cxn>
                  <a:cxn ang="0">
                    <a:pos x="34" y="20"/>
                  </a:cxn>
                  <a:cxn ang="0">
                    <a:pos x="38" y="18"/>
                  </a:cxn>
                  <a:cxn ang="0">
                    <a:pos x="44" y="17"/>
                  </a:cxn>
                  <a:cxn ang="0">
                    <a:pos x="49" y="15"/>
                  </a:cxn>
                  <a:cxn ang="0">
                    <a:pos x="53" y="13"/>
                  </a:cxn>
                  <a:cxn ang="0">
                    <a:pos x="53" y="11"/>
                  </a:cxn>
                  <a:cxn ang="0">
                    <a:pos x="52" y="7"/>
                  </a:cxn>
                  <a:cxn ang="0">
                    <a:pos x="51" y="2"/>
                  </a:cxn>
                  <a:cxn ang="0">
                    <a:pos x="49" y="0"/>
                  </a:cxn>
                  <a:cxn ang="0">
                    <a:pos x="49" y="0"/>
                  </a:cxn>
                  <a:cxn ang="0">
                    <a:pos x="46" y="0"/>
                  </a:cxn>
                  <a:cxn ang="0">
                    <a:pos x="41" y="1"/>
                  </a:cxn>
                  <a:cxn ang="0">
                    <a:pos x="36" y="2"/>
                  </a:cxn>
                  <a:cxn ang="0">
                    <a:pos x="32" y="3"/>
                  </a:cxn>
                  <a:cxn ang="0">
                    <a:pos x="29" y="5"/>
                  </a:cxn>
                  <a:cxn ang="0">
                    <a:pos x="27" y="6"/>
                  </a:cxn>
                  <a:cxn ang="0">
                    <a:pos x="27" y="8"/>
                  </a:cxn>
                  <a:cxn ang="0">
                    <a:pos x="33" y="10"/>
                  </a:cxn>
                  <a:cxn ang="0">
                    <a:pos x="37" y="11"/>
                  </a:cxn>
                  <a:cxn ang="0">
                    <a:pos x="34" y="13"/>
                  </a:cxn>
                  <a:cxn ang="0">
                    <a:pos x="29" y="16"/>
                  </a:cxn>
                  <a:cxn ang="0">
                    <a:pos x="24" y="18"/>
                  </a:cxn>
                  <a:cxn ang="0">
                    <a:pos x="18" y="21"/>
                  </a:cxn>
                  <a:cxn ang="0">
                    <a:pos x="12" y="22"/>
                  </a:cxn>
                  <a:cxn ang="0">
                    <a:pos x="4" y="23"/>
                  </a:cxn>
                  <a:cxn ang="0">
                    <a:pos x="0" y="25"/>
                  </a:cxn>
                  <a:cxn ang="0">
                    <a:pos x="2" y="25"/>
                  </a:cxn>
                  <a:cxn ang="0">
                    <a:pos x="7" y="25"/>
                  </a:cxn>
                  <a:cxn ang="0">
                    <a:pos x="12" y="25"/>
                  </a:cxn>
                </a:cxnLst>
                <a:rect l="0" t="0" r="r" b="b"/>
                <a:pathLst>
                  <a:path w="55" h="26">
                    <a:moveTo>
                      <a:pt x="12" y="25"/>
                    </a:moveTo>
                    <a:lnTo>
                      <a:pt x="13" y="25"/>
                    </a:lnTo>
                    <a:lnTo>
                      <a:pt x="15" y="23"/>
                    </a:lnTo>
                    <a:lnTo>
                      <a:pt x="18" y="23"/>
                    </a:lnTo>
                    <a:lnTo>
                      <a:pt x="23" y="22"/>
                    </a:lnTo>
                    <a:lnTo>
                      <a:pt x="27" y="21"/>
                    </a:lnTo>
                    <a:lnTo>
                      <a:pt x="31" y="21"/>
                    </a:lnTo>
                    <a:lnTo>
                      <a:pt x="34" y="20"/>
                    </a:lnTo>
                    <a:lnTo>
                      <a:pt x="37" y="18"/>
                    </a:lnTo>
                    <a:lnTo>
                      <a:pt x="38" y="18"/>
                    </a:lnTo>
                    <a:lnTo>
                      <a:pt x="41" y="17"/>
                    </a:lnTo>
                    <a:lnTo>
                      <a:pt x="44" y="17"/>
                    </a:lnTo>
                    <a:lnTo>
                      <a:pt x="47" y="16"/>
                    </a:lnTo>
                    <a:lnTo>
                      <a:pt x="49" y="15"/>
                    </a:lnTo>
                    <a:lnTo>
                      <a:pt x="52" y="15"/>
                    </a:lnTo>
                    <a:lnTo>
                      <a:pt x="53" y="13"/>
                    </a:lnTo>
                    <a:lnTo>
                      <a:pt x="54" y="12"/>
                    </a:lnTo>
                    <a:lnTo>
                      <a:pt x="53" y="11"/>
                    </a:lnTo>
                    <a:lnTo>
                      <a:pt x="53" y="10"/>
                    </a:lnTo>
                    <a:lnTo>
                      <a:pt x="52" y="7"/>
                    </a:lnTo>
                    <a:lnTo>
                      <a:pt x="52" y="5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3" y="0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2" y="3"/>
                    </a:lnTo>
                    <a:lnTo>
                      <a:pt x="31" y="3"/>
                    </a:lnTo>
                    <a:lnTo>
                      <a:pt x="29" y="5"/>
                    </a:lnTo>
                    <a:lnTo>
                      <a:pt x="27" y="6"/>
                    </a:lnTo>
                    <a:lnTo>
                      <a:pt x="27" y="6"/>
                    </a:lnTo>
                    <a:lnTo>
                      <a:pt x="27" y="7"/>
                    </a:lnTo>
                    <a:lnTo>
                      <a:pt x="27" y="8"/>
                    </a:lnTo>
                    <a:lnTo>
                      <a:pt x="28" y="8"/>
                    </a:lnTo>
                    <a:lnTo>
                      <a:pt x="33" y="10"/>
                    </a:lnTo>
                    <a:lnTo>
                      <a:pt x="36" y="11"/>
                    </a:lnTo>
                    <a:lnTo>
                      <a:pt x="37" y="11"/>
                    </a:lnTo>
                    <a:lnTo>
                      <a:pt x="37" y="12"/>
                    </a:lnTo>
                    <a:lnTo>
                      <a:pt x="34" y="13"/>
                    </a:lnTo>
                    <a:lnTo>
                      <a:pt x="32" y="15"/>
                    </a:lnTo>
                    <a:lnTo>
                      <a:pt x="29" y="16"/>
                    </a:lnTo>
                    <a:lnTo>
                      <a:pt x="27" y="17"/>
                    </a:lnTo>
                    <a:lnTo>
                      <a:pt x="24" y="18"/>
                    </a:lnTo>
                    <a:lnTo>
                      <a:pt x="22" y="20"/>
                    </a:lnTo>
                    <a:lnTo>
                      <a:pt x="18" y="21"/>
                    </a:lnTo>
                    <a:lnTo>
                      <a:pt x="15" y="22"/>
                    </a:lnTo>
                    <a:lnTo>
                      <a:pt x="12" y="22"/>
                    </a:lnTo>
                    <a:lnTo>
                      <a:pt x="8" y="23"/>
                    </a:lnTo>
                    <a:lnTo>
                      <a:pt x="4" y="23"/>
                    </a:lnTo>
                    <a:lnTo>
                      <a:pt x="2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2" y="25"/>
                    </a:lnTo>
                    <a:lnTo>
                      <a:pt x="4" y="25"/>
                    </a:lnTo>
                    <a:lnTo>
                      <a:pt x="7" y="25"/>
                    </a:lnTo>
                    <a:lnTo>
                      <a:pt x="9" y="25"/>
                    </a:lnTo>
                    <a:lnTo>
                      <a:pt x="12" y="25"/>
                    </a:lnTo>
                    <a:lnTo>
                      <a:pt x="12" y="25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57" name="Freeform 289"/>
              <p:cNvSpPr>
                <a:spLocks/>
              </p:cNvSpPr>
              <p:nvPr/>
            </p:nvSpPr>
            <p:spPr bwMode="auto">
              <a:xfrm>
                <a:off x="1561" y="2250"/>
                <a:ext cx="21" cy="21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20" y="0"/>
                  </a:cxn>
                  <a:cxn ang="0">
                    <a:pos x="20" y="14"/>
                  </a:cxn>
                  <a:cxn ang="0">
                    <a:pos x="0" y="20"/>
                  </a:cxn>
                  <a:cxn ang="0">
                    <a:pos x="0" y="5"/>
                  </a:cxn>
                </a:cxnLst>
                <a:rect l="0" t="0" r="r" b="b"/>
                <a:pathLst>
                  <a:path w="21" h="21">
                    <a:moveTo>
                      <a:pt x="0" y="5"/>
                    </a:moveTo>
                    <a:lnTo>
                      <a:pt x="20" y="0"/>
                    </a:lnTo>
                    <a:lnTo>
                      <a:pt x="20" y="14"/>
                    </a:lnTo>
                    <a:lnTo>
                      <a:pt x="0" y="2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58" name="Freeform 290"/>
              <p:cNvSpPr>
                <a:spLocks/>
              </p:cNvSpPr>
              <p:nvPr/>
            </p:nvSpPr>
            <p:spPr bwMode="auto">
              <a:xfrm>
                <a:off x="1622" y="2234"/>
                <a:ext cx="21" cy="21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0" y="0"/>
                  </a:cxn>
                  <a:cxn ang="0">
                    <a:pos x="20" y="14"/>
                  </a:cxn>
                  <a:cxn ang="0">
                    <a:pos x="0" y="20"/>
                  </a:cxn>
                  <a:cxn ang="0">
                    <a:pos x="0" y="4"/>
                  </a:cxn>
                </a:cxnLst>
                <a:rect l="0" t="0" r="r" b="b"/>
                <a:pathLst>
                  <a:path w="21" h="21">
                    <a:moveTo>
                      <a:pt x="0" y="4"/>
                    </a:moveTo>
                    <a:lnTo>
                      <a:pt x="20" y="0"/>
                    </a:lnTo>
                    <a:lnTo>
                      <a:pt x="20" y="14"/>
                    </a:lnTo>
                    <a:lnTo>
                      <a:pt x="0" y="2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59" name="Line 291"/>
              <p:cNvSpPr>
                <a:spLocks noChangeShapeType="1"/>
              </p:cNvSpPr>
              <p:nvPr/>
            </p:nvSpPr>
            <p:spPr bwMode="auto">
              <a:xfrm flipV="1">
                <a:off x="1568" y="2238"/>
                <a:ext cx="75" cy="20"/>
              </a:xfrm>
              <a:prstGeom prst="line">
                <a:avLst/>
              </a:prstGeom>
              <a:noFill/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60" name="Freeform 292"/>
              <p:cNvSpPr>
                <a:spLocks/>
              </p:cNvSpPr>
              <p:nvPr/>
            </p:nvSpPr>
            <p:spPr bwMode="auto">
              <a:xfrm>
                <a:off x="1569" y="2238"/>
                <a:ext cx="76" cy="21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75" y="0"/>
                  </a:cxn>
                  <a:cxn ang="0">
                    <a:pos x="0" y="20"/>
                  </a:cxn>
                </a:cxnLst>
                <a:rect l="0" t="0" r="r" b="b"/>
                <a:pathLst>
                  <a:path w="76" h="21">
                    <a:moveTo>
                      <a:pt x="0" y="20"/>
                    </a:moveTo>
                    <a:lnTo>
                      <a:pt x="75" y="0"/>
                    </a:lnTo>
                    <a:lnTo>
                      <a:pt x="0" y="2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61" name="Freeform 293"/>
              <p:cNvSpPr>
                <a:spLocks/>
              </p:cNvSpPr>
              <p:nvPr/>
            </p:nvSpPr>
            <p:spPr bwMode="auto">
              <a:xfrm>
                <a:off x="1569" y="2210"/>
                <a:ext cx="62" cy="55"/>
              </a:xfrm>
              <a:custGeom>
                <a:avLst/>
                <a:gdLst/>
                <a:ahLst/>
                <a:cxnLst>
                  <a:cxn ang="0">
                    <a:pos x="16" y="50"/>
                  </a:cxn>
                  <a:cxn ang="0">
                    <a:pos x="16" y="50"/>
                  </a:cxn>
                  <a:cxn ang="0">
                    <a:pos x="16" y="47"/>
                  </a:cxn>
                  <a:cxn ang="0">
                    <a:pos x="16" y="45"/>
                  </a:cxn>
                  <a:cxn ang="0">
                    <a:pos x="15" y="41"/>
                  </a:cxn>
                  <a:cxn ang="0">
                    <a:pos x="15" y="37"/>
                  </a:cxn>
                  <a:cxn ang="0">
                    <a:pos x="15" y="35"/>
                  </a:cxn>
                  <a:cxn ang="0">
                    <a:pos x="15" y="32"/>
                  </a:cxn>
                  <a:cxn ang="0">
                    <a:pos x="14" y="31"/>
                  </a:cxn>
                  <a:cxn ang="0">
                    <a:pos x="12" y="29"/>
                  </a:cxn>
                  <a:cxn ang="0">
                    <a:pos x="10" y="26"/>
                  </a:cxn>
                  <a:cxn ang="0">
                    <a:pos x="7" y="22"/>
                  </a:cxn>
                  <a:cxn ang="0">
                    <a:pos x="5" y="18"/>
                  </a:cxn>
                  <a:cxn ang="0">
                    <a:pos x="4" y="16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0"/>
                  </a:cxn>
                  <a:cxn ang="0">
                    <a:pos x="5" y="10"/>
                  </a:cxn>
                  <a:cxn ang="0">
                    <a:pos x="9" y="8"/>
                  </a:cxn>
                  <a:cxn ang="0">
                    <a:pos x="12" y="8"/>
                  </a:cxn>
                  <a:cxn ang="0">
                    <a:pos x="16" y="7"/>
                  </a:cxn>
                  <a:cxn ang="0">
                    <a:pos x="20" y="6"/>
                  </a:cxn>
                  <a:cxn ang="0">
                    <a:pos x="22" y="6"/>
                  </a:cxn>
                  <a:cxn ang="0">
                    <a:pos x="26" y="5"/>
                  </a:cxn>
                  <a:cxn ang="0">
                    <a:pos x="29" y="3"/>
                  </a:cxn>
                  <a:cxn ang="0">
                    <a:pos x="31" y="2"/>
                  </a:cxn>
                  <a:cxn ang="0">
                    <a:pos x="33" y="1"/>
                  </a:cxn>
                  <a:cxn ang="0">
                    <a:pos x="36" y="1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42" y="1"/>
                  </a:cxn>
                  <a:cxn ang="0">
                    <a:pos x="45" y="3"/>
                  </a:cxn>
                  <a:cxn ang="0">
                    <a:pos x="48" y="6"/>
                  </a:cxn>
                  <a:cxn ang="0">
                    <a:pos x="52" y="8"/>
                  </a:cxn>
                  <a:cxn ang="0">
                    <a:pos x="56" y="12"/>
                  </a:cxn>
                  <a:cxn ang="0">
                    <a:pos x="58" y="15"/>
                  </a:cxn>
                  <a:cxn ang="0">
                    <a:pos x="60" y="16"/>
                  </a:cxn>
                  <a:cxn ang="0">
                    <a:pos x="60" y="20"/>
                  </a:cxn>
                  <a:cxn ang="0">
                    <a:pos x="61" y="22"/>
                  </a:cxn>
                  <a:cxn ang="0">
                    <a:pos x="61" y="27"/>
                  </a:cxn>
                  <a:cxn ang="0">
                    <a:pos x="61" y="31"/>
                  </a:cxn>
                  <a:cxn ang="0">
                    <a:pos x="61" y="35"/>
                  </a:cxn>
                  <a:cxn ang="0">
                    <a:pos x="61" y="39"/>
                  </a:cxn>
                  <a:cxn ang="0">
                    <a:pos x="61" y="41"/>
                  </a:cxn>
                  <a:cxn ang="0">
                    <a:pos x="61" y="41"/>
                  </a:cxn>
                  <a:cxn ang="0">
                    <a:pos x="15" y="54"/>
                  </a:cxn>
                  <a:cxn ang="0">
                    <a:pos x="16" y="50"/>
                  </a:cxn>
                </a:cxnLst>
                <a:rect l="0" t="0" r="r" b="b"/>
                <a:pathLst>
                  <a:path w="62" h="55">
                    <a:moveTo>
                      <a:pt x="16" y="50"/>
                    </a:moveTo>
                    <a:lnTo>
                      <a:pt x="16" y="50"/>
                    </a:lnTo>
                    <a:lnTo>
                      <a:pt x="16" y="47"/>
                    </a:lnTo>
                    <a:lnTo>
                      <a:pt x="16" y="45"/>
                    </a:lnTo>
                    <a:lnTo>
                      <a:pt x="15" y="41"/>
                    </a:lnTo>
                    <a:lnTo>
                      <a:pt x="15" y="37"/>
                    </a:lnTo>
                    <a:lnTo>
                      <a:pt x="15" y="35"/>
                    </a:lnTo>
                    <a:lnTo>
                      <a:pt x="15" y="32"/>
                    </a:lnTo>
                    <a:lnTo>
                      <a:pt x="14" y="31"/>
                    </a:lnTo>
                    <a:lnTo>
                      <a:pt x="12" y="29"/>
                    </a:lnTo>
                    <a:lnTo>
                      <a:pt x="10" y="26"/>
                    </a:lnTo>
                    <a:lnTo>
                      <a:pt x="7" y="22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5" y="10"/>
                    </a:lnTo>
                    <a:lnTo>
                      <a:pt x="9" y="8"/>
                    </a:lnTo>
                    <a:lnTo>
                      <a:pt x="12" y="8"/>
                    </a:lnTo>
                    <a:lnTo>
                      <a:pt x="16" y="7"/>
                    </a:lnTo>
                    <a:lnTo>
                      <a:pt x="20" y="6"/>
                    </a:lnTo>
                    <a:lnTo>
                      <a:pt x="22" y="6"/>
                    </a:lnTo>
                    <a:lnTo>
                      <a:pt x="26" y="5"/>
                    </a:lnTo>
                    <a:lnTo>
                      <a:pt x="29" y="3"/>
                    </a:lnTo>
                    <a:lnTo>
                      <a:pt x="31" y="2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6" y="12"/>
                    </a:lnTo>
                    <a:lnTo>
                      <a:pt x="58" y="15"/>
                    </a:lnTo>
                    <a:lnTo>
                      <a:pt x="60" y="16"/>
                    </a:lnTo>
                    <a:lnTo>
                      <a:pt x="60" y="20"/>
                    </a:lnTo>
                    <a:lnTo>
                      <a:pt x="61" y="22"/>
                    </a:lnTo>
                    <a:lnTo>
                      <a:pt x="61" y="27"/>
                    </a:lnTo>
                    <a:lnTo>
                      <a:pt x="61" y="31"/>
                    </a:lnTo>
                    <a:lnTo>
                      <a:pt x="61" y="35"/>
                    </a:lnTo>
                    <a:lnTo>
                      <a:pt x="61" y="39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15" y="54"/>
                    </a:lnTo>
                    <a:lnTo>
                      <a:pt x="16" y="50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62" name="Freeform 294"/>
              <p:cNvSpPr>
                <a:spLocks/>
              </p:cNvSpPr>
              <p:nvPr/>
            </p:nvSpPr>
            <p:spPr bwMode="auto">
              <a:xfrm>
                <a:off x="1588" y="2230"/>
                <a:ext cx="44" cy="30"/>
              </a:xfrm>
              <a:custGeom>
                <a:avLst/>
                <a:gdLst/>
                <a:ahLst/>
                <a:cxnLst>
                  <a:cxn ang="0">
                    <a:pos x="41" y="18"/>
                  </a:cxn>
                  <a:cxn ang="0">
                    <a:pos x="43" y="0"/>
                  </a:cxn>
                  <a:cxn ang="0">
                    <a:pos x="0" y="11"/>
                  </a:cxn>
                  <a:cxn ang="0">
                    <a:pos x="0" y="29"/>
                  </a:cxn>
                  <a:cxn ang="0">
                    <a:pos x="41" y="18"/>
                  </a:cxn>
                </a:cxnLst>
                <a:rect l="0" t="0" r="r" b="b"/>
                <a:pathLst>
                  <a:path w="44" h="30">
                    <a:moveTo>
                      <a:pt x="41" y="18"/>
                    </a:moveTo>
                    <a:lnTo>
                      <a:pt x="43" y="0"/>
                    </a:lnTo>
                    <a:lnTo>
                      <a:pt x="0" y="11"/>
                    </a:lnTo>
                    <a:lnTo>
                      <a:pt x="0" y="29"/>
                    </a:lnTo>
                    <a:lnTo>
                      <a:pt x="41" y="18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63" name="Line 295"/>
              <p:cNvSpPr>
                <a:spLocks noChangeShapeType="1"/>
              </p:cNvSpPr>
              <p:nvPr/>
            </p:nvSpPr>
            <p:spPr bwMode="auto">
              <a:xfrm flipV="1">
                <a:off x="1587" y="2236"/>
                <a:ext cx="43" cy="12"/>
              </a:xfrm>
              <a:prstGeom prst="line">
                <a:avLst/>
              </a:prstGeom>
              <a:noFill/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64" name="Freeform 296"/>
              <p:cNvSpPr>
                <a:spLocks/>
              </p:cNvSpPr>
              <p:nvPr/>
            </p:nvSpPr>
            <p:spPr bwMode="auto">
              <a:xfrm>
                <a:off x="1565" y="2218"/>
                <a:ext cx="21" cy="26"/>
              </a:xfrm>
              <a:custGeom>
                <a:avLst/>
                <a:gdLst/>
                <a:ahLst/>
                <a:cxnLst>
                  <a:cxn ang="0">
                    <a:pos x="17" y="17"/>
                  </a:cxn>
                  <a:cxn ang="0">
                    <a:pos x="20" y="25"/>
                  </a:cxn>
                  <a:cxn ang="0">
                    <a:pos x="20" y="23"/>
                  </a:cxn>
                  <a:cxn ang="0">
                    <a:pos x="20" y="22"/>
                  </a:cxn>
                  <a:cxn ang="0">
                    <a:pos x="20" y="21"/>
                  </a:cxn>
                  <a:cxn ang="0">
                    <a:pos x="20" y="20"/>
                  </a:cxn>
                  <a:cxn ang="0">
                    <a:pos x="20" y="17"/>
                  </a:cxn>
                  <a:cxn ang="0">
                    <a:pos x="20" y="15"/>
                  </a:cxn>
                  <a:cxn ang="0">
                    <a:pos x="18" y="13"/>
                  </a:cxn>
                  <a:cxn ang="0">
                    <a:pos x="18" y="12"/>
                  </a:cxn>
                  <a:cxn ang="0">
                    <a:pos x="17" y="11"/>
                  </a:cxn>
                  <a:cxn ang="0">
                    <a:pos x="15" y="10"/>
                  </a:cxn>
                  <a:cxn ang="0">
                    <a:pos x="12" y="7"/>
                  </a:cxn>
                  <a:cxn ang="0">
                    <a:pos x="8" y="6"/>
                  </a:cxn>
                  <a:cxn ang="0">
                    <a:pos x="5" y="3"/>
                  </a:cxn>
                  <a:cxn ang="0">
                    <a:pos x="2" y="2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7" y="17"/>
                  </a:cxn>
                </a:cxnLst>
                <a:rect l="0" t="0" r="r" b="b"/>
                <a:pathLst>
                  <a:path w="21" h="26">
                    <a:moveTo>
                      <a:pt x="17" y="17"/>
                    </a:moveTo>
                    <a:lnTo>
                      <a:pt x="20" y="25"/>
                    </a:lnTo>
                    <a:lnTo>
                      <a:pt x="20" y="23"/>
                    </a:lnTo>
                    <a:lnTo>
                      <a:pt x="20" y="22"/>
                    </a:lnTo>
                    <a:lnTo>
                      <a:pt x="20" y="21"/>
                    </a:lnTo>
                    <a:lnTo>
                      <a:pt x="20" y="20"/>
                    </a:lnTo>
                    <a:lnTo>
                      <a:pt x="20" y="17"/>
                    </a:lnTo>
                    <a:lnTo>
                      <a:pt x="20" y="15"/>
                    </a:lnTo>
                    <a:lnTo>
                      <a:pt x="18" y="13"/>
                    </a:lnTo>
                    <a:lnTo>
                      <a:pt x="18" y="12"/>
                    </a:lnTo>
                    <a:lnTo>
                      <a:pt x="17" y="11"/>
                    </a:lnTo>
                    <a:lnTo>
                      <a:pt x="15" y="10"/>
                    </a:lnTo>
                    <a:lnTo>
                      <a:pt x="12" y="7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7" y="17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65" name="Freeform 297"/>
              <p:cNvSpPr>
                <a:spLocks/>
              </p:cNvSpPr>
              <p:nvPr/>
            </p:nvSpPr>
            <p:spPr bwMode="auto">
              <a:xfrm>
                <a:off x="1519" y="2161"/>
                <a:ext cx="95" cy="38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56" y="0"/>
                  </a:cxn>
                  <a:cxn ang="0">
                    <a:pos x="57" y="0"/>
                  </a:cxn>
                  <a:cxn ang="0">
                    <a:pos x="62" y="2"/>
                  </a:cxn>
                  <a:cxn ang="0">
                    <a:pos x="68" y="4"/>
                  </a:cxn>
                  <a:cxn ang="0">
                    <a:pos x="74" y="8"/>
                  </a:cxn>
                  <a:cxn ang="0">
                    <a:pos x="82" y="12"/>
                  </a:cxn>
                  <a:cxn ang="0">
                    <a:pos x="88" y="16"/>
                  </a:cxn>
                  <a:cxn ang="0">
                    <a:pos x="93" y="18"/>
                  </a:cxn>
                  <a:cxn ang="0">
                    <a:pos x="94" y="20"/>
                  </a:cxn>
                  <a:cxn ang="0">
                    <a:pos x="92" y="23"/>
                  </a:cxn>
                  <a:cxn ang="0">
                    <a:pos x="86" y="27"/>
                  </a:cxn>
                  <a:cxn ang="0">
                    <a:pos x="76" y="29"/>
                  </a:cxn>
                  <a:cxn ang="0">
                    <a:pos x="63" y="32"/>
                  </a:cxn>
                  <a:cxn ang="0">
                    <a:pos x="52" y="34"/>
                  </a:cxn>
                  <a:cxn ang="0">
                    <a:pos x="40" y="35"/>
                  </a:cxn>
                  <a:cxn ang="0">
                    <a:pos x="32" y="37"/>
                  </a:cxn>
                  <a:cxn ang="0">
                    <a:pos x="27" y="35"/>
                  </a:cxn>
                  <a:cxn ang="0">
                    <a:pos x="23" y="32"/>
                  </a:cxn>
                  <a:cxn ang="0">
                    <a:pos x="19" y="28"/>
                  </a:cxn>
                  <a:cxn ang="0">
                    <a:pos x="15" y="24"/>
                  </a:cxn>
                  <a:cxn ang="0">
                    <a:pos x="10" y="19"/>
                  </a:cxn>
                  <a:cxn ang="0">
                    <a:pos x="7" y="16"/>
                  </a:cxn>
                  <a:cxn ang="0">
                    <a:pos x="3" y="12"/>
                  </a:cxn>
                  <a:cxn ang="0">
                    <a:pos x="0" y="9"/>
                  </a:cxn>
                  <a:cxn ang="0">
                    <a:pos x="0" y="9"/>
                  </a:cxn>
                </a:cxnLst>
                <a:rect l="0" t="0" r="r" b="b"/>
                <a:pathLst>
                  <a:path w="95" h="38">
                    <a:moveTo>
                      <a:pt x="0" y="9"/>
                    </a:moveTo>
                    <a:lnTo>
                      <a:pt x="56" y="0"/>
                    </a:lnTo>
                    <a:lnTo>
                      <a:pt x="57" y="0"/>
                    </a:lnTo>
                    <a:lnTo>
                      <a:pt x="62" y="2"/>
                    </a:lnTo>
                    <a:lnTo>
                      <a:pt x="68" y="4"/>
                    </a:lnTo>
                    <a:lnTo>
                      <a:pt x="74" y="8"/>
                    </a:lnTo>
                    <a:lnTo>
                      <a:pt x="82" y="12"/>
                    </a:lnTo>
                    <a:lnTo>
                      <a:pt x="88" y="16"/>
                    </a:lnTo>
                    <a:lnTo>
                      <a:pt x="93" y="18"/>
                    </a:lnTo>
                    <a:lnTo>
                      <a:pt x="94" y="20"/>
                    </a:lnTo>
                    <a:lnTo>
                      <a:pt x="92" y="23"/>
                    </a:lnTo>
                    <a:lnTo>
                      <a:pt x="86" y="27"/>
                    </a:lnTo>
                    <a:lnTo>
                      <a:pt x="76" y="29"/>
                    </a:lnTo>
                    <a:lnTo>
                      <a:pt x="63" y="32"/>
                    </a:lnTo>
                    <a:lnTo>
                      <a:pt x="52" y="34"/>
                    </a:lnTo>
                    <a:lnTo>
                      <a:pt x="40" y="35"/>
                    </a:lnTo>
                    <a:lnTo>
                      <a:pt x="32" y="37"/>
                    </a:lnTo>
                    <a:lnTo>
                      <a:pt x="27" y="35"/>
                    </a:lnTo>
                    <a:lnTo>
                      <a:pt x="23" y="32"/>
                    </a:lnTo>
                    <a:lnTo>
                      <a:pt x="19" y="28"/>
                    </a:lnTo>
                    <a:lnTo>
                      <a:pt x="15" y="24"/>
                    </a:lnTo>
                    <a:lnTo>
                      <a:pt x="10" y="19"/>
                    </a:lnTo>
                    <a:lnTo>
                      <a:pt x="7" y="16"/>
                    </a:lnTo>
                    <a:lnTo>
                      <a:pt x="3" y="12"/>
                    </a:lnTo>
                    <a:lnTo>
                      <a:pt x="0" y="9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FFD76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66" name="Freeform 298"/>
              <p:cNvSpPr>
                <a:spLocks/>
              </p:cNvSpPr>
              <p:nvPr/>
            </p:nvSpPr>
            <p:spPr bwMode="auto">
              <a:xfrm>
                <a:off x="1522" y="2139"/>
                <a:ext cx="78" cy="46"/>
              </a:xfrm>
              <a:custGeom>
                <a:avLst/>
                <a:gdLst/>
                <a:ahLst/>
                <a:cxnLst>
                  <a:cxn ang="0">
                    <a:pos x="14" y="45"/>
                  </a:cxn>
                  <a:cxn ang="0">
                    <a:pos x="77" y="32"/>
                  </a:cxn>
                  <a:cxn ang="0">
                    <a:pos x="76" y="31"/>
                  </a:cxn>
                  <a:cxn ang="0">
                    <a:pos x="76" y="27"/>
                  </a:cxn>
                  <a:cxn ang="0">
                    <a:pos x="73" y="22"/>
                  </a:cxn>
                  <a:cxn ang="0">
                    <a:pos x="72" y="16"/>
                  </a:cxn>
                  <a:cxn ang="0">
                    <a:pos x="69" y="11"/>
                  </a:cxn>
                  <a:cxn ang="0">
                    <a:pos x="66" y="5"/>
                  </a:cxn>
                  <a:cxn ang="0">
                    <a:pos x="63" y="1"/>
                  </a:cxn>
                  <a:cxn ang="0">
                    <a:pos x="59" y="0"/>
                  </a:cxn>
                  <a:cxn ang="0">
                    <a:pos x="54" y="0"/>
                  </a:cxn>
                  <a:cxn ang="0">
                    <a:pos x="45" y="1"/>
                  </a:cxn>
                  <a:cxn ang="0">
                    <a:pos x="36" y="3"/>
                  </a:cxn>
                  <a:cxn ang="0">
                    <a:pos x="26" y="5"/>
                  </a:cxn>
                  <a:cxn ang="0">
                    <a:pos x="16" y="7"/>
                  </a:cxn>
                  <a:cxn ang="0">
                    <a:pos x="7" y="10"/>
                  </a:cxn>
                  <a:cxn ang="0">
                    <a:pos x="1" y="11"/>
                  </a:cxn>
                  <a:cxn ang="0">
                    <a:pos x="0" y="11"/>
                  </a:cxn>
                  <a:cxn ang="0">
                    <a:pos x="0" y="11"/>
                  </a:cxn>
                  <a:cxn ang="0">
                    <a:pos x="1" y="11"/>
                  </a:cxn>
                  <a:cxn ang="0">
                    <a:pos x="2" y="11"/>
                  </a:cxn>
                  <a:cxn ang="0">
                    <a:pos x="4" y="12"/>
                  </a:cxn>
                  <a:cxn ang="0">
                    <a:pos x="5" y="13"/>
                  </a:cxn>
                  <a:cxn ang="0">
                    <a:pos x="6" y="15"/>
                  </a:cxn>
                  <a:cxn ang="0">
                    <a:pos x="7" y="17"/>
                  </a:cxn>
                  <a:cxn ang="0">
                    <a:pos x="9" y="20"/>
                  </a:cxn>
                  <a:cxn ang="0">
                    <a:pos x="10" y="23"/>
                  </a:cxn>
                  <a:cxn ang="0">
                    <a:pos x="10" y="27"/>
                  </a:cxn>
                  <a:cxn ang="0">
                    <a:pos x="11" y="31"/>
                  </a:cxn>
                  <a:cxn ang="0">
                    <a:pos x="12" y="35"/>
                  </a:cxn>
                  <a:cxn ang="0">
                    <a:pos x="12" y="38"/>
                  </a:cxn>
                  <a:cxn ang="0">
                    <a:pos x="14" y="42"/>
                  </a:cxn>
                  <a:cxn ang="0">
                    <a:pos x="14" y="43"/>
                  </a:cxn>
                  <a:cxn ang="0">
                    <a:pos x="14" y="45"/>
                  </a:cxn>
                </a:cxnLst>
                <a:rect l="0" t="0" r="r" b="b"/>
                <a:pathLst>
                  <a:path w="78" h="46">
                    <a:moveTo>
                      <a:pt x="14" y="45"/>
                    </a:moveTo>
                    <a:lnTo>
                      <a:pt x="77" y="32"/>
                    </a:lnTo>
                    <a:lnTo>
                      <a:pt x="76" y="31"/>
                    </a:lnTo>
                    <a:lnTo>
                      <a:pt x="76" y="27"/>
                    </a:lnTo>
                    <a:lnTo>
                      <a:pt x="73" y="22"/>
                    </a:lnTo>
                    <a:lnTo>
                      <a:pt x="72" y="16"/>
                    </a:lnTo>
                    <a:lnTo>
                      <a:pt x="69" y="11"/>
                    </a:lnTo>
                    <a:lnTo>
                      <a:pt x="66" y="5"/>
                    </a:lnTo>
                    <a:lnTo>
                      <a:pt x="63" y="1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45" y="1"/>
                    </a:lnTo>
                    <a:lnTo>
                      <a:pt x="36" y="3"/>
                    </a:lnTo>
                    <a:lnTo>
                      <a:pt x="26" y="5"/>
                    </a:lnTo>
                    <a:lnTo>
                      <a:pt x="16" y="7"/>
                    </a:lnTo>
                    <a:lnTo>
                      <a:pt x="7" y="10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4" y="12"/>
                    </a:lnTo>
                    <a:lnTo>
                      <a:pt x="5" y="13"/>
                    </a:lnTo>
                    <a:lnTo>
                      <a:pt x="6" y="15"/>
                    </a:lnTo>
                    <a:lnTo>
                      <a:pt x="7" y="17"/>
                    </a:lnTo>
                    <a:lnTo>
                      <a:pt x="9" y="20"/>
                    </a:lnTo>
                    <a:lnTo>
                      <a:pt x="10" y="23"/>
                    </a:lnTo>
                    <a:lnTo>
                      <a:pt x="10" y="27"/>
                    </a:lnTo>
                    <a:lnTo>
                      <a:pt x="11" y="31"/>
                    </a:lnTo>
                    <a:lnTo>
                      <a:pt x="12" y="35"/>
                    </a:lnTo>
                    <a:lnTo>
                      <a:pt x="12" y="38"/>
                    </a:lnTo>
                    <a:lnTo>
                      <a:pt x="14" y="42"/>
                    </a:lnTo>
                    <a:lnTo>
                      <a:pt x="14" y="43"/>
                    </a:lnTo>
                    <a:lnTo>
                      <a:pt x="14" y="45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67" name="Freeform 299"/>
              <p:cNvSpPr>
                <a:spLocks/>
              </p:cNvSpPr>
              <p:nvPr/>
            </p:nvSpPr>
            <p:spPr bwMode="auto">
              <a:xfrm>
                <a:off x="1518" y="2152"/>
                <a:ext cx="21" cy="34"/>
              </a:xfrm>
              <a:custGeom>
                <a:avLst/>
                <a:gdLst/>
                <a:ahLst/>
                <a:cxnLst>
                  <a:cxn ang="0">
                    <a:pos x="20" y="33"/>
                  </a:cxn>
                  <a:cxn ang="0">
                    <a:pos x="0" y="2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7" y="1"/>
                  </a:cxn>
                  <a:cxn ang="0">
                    <a:pos x="9" y="3"/>
                  </a:cxn>
                  <a:cxn ang="0">
                    <a:pos x="9" y="4"/>
                  </a:cxn>
                  <a:cxn ang="0">
                    <a:pos x="11" y="6"/>
                  </a:cxn>
                  <a:cxn ang="0">
                    <a:pos x="13" y="9"/>
                  </a:cxn>
                  <a:cxn ang="0">
                    <a:pos x="15" y="14"/>
                  </a:cxn>
                  <a:cxn ang="0">
                    <a:pos x="16" y="17"/>
                  </a:cxn>
                  <a:cxn ang="0">
                    <a:pos x="16" y="22"/>
                  </a:cxn>
                  <a:cxn ang="0">
                    <a:pos x="18" y="27"/>
                  </a:cxn>
                  <a:cxn ang="0">
                    <a:pos x="20" y="29"/>
                  </a:cxn>
                  <a:cxn ang="0">
                    <a:pos x="20" y="32"/>
                  </a:cxn>
                  <a:cxn ang="0">
                    <a:pos x="20" y="33"/>
                  </a:cxn>
                </a:cxnLst>
                <a:rect l="0" t="0" r="r" b="b"/>
                <a:pathLst>
                  <a:path w="21" h="34">
                    <a:moveTo>
                      <a:pt x="20" y="33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9" y="3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9"/>
                    </a:lnTo>
                    <a:lnTo>
                      <a:pt x="15" y="14"/>
                    </a:lnTo>
                    <a:lnTo>
                      <a:pt x="16" y="17"/>
                    </a:lnTo>
                    <a:lnTo>
                      <a:pt x="16" y="22"/>
                    </a:lnTo>
                    <a:lnTo>
                      <a:pt x="18" y="27"/>
                    </a:lnTo>
                    <a:lnTo>
                      <a:pt x="20" y="29"/>
                    </a:lnTo>
                    <a:lnTo>
                      <a:pt x="20" y="32"/>
                    </a:lnTo>
                    <a:lnTo>
                      <a:pt x="20" y="33"/>
                    </a:lnTo>
                  </a:path>
                </a:pathLst>
              </a:custGeom>
              <a:solidFill>
                <a:srgbClr val="CD9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68" name="Freeform 300"/>
              <p:cNvSpPr>
                <a:spLocks/>
              </p:cNvSpPr>
              <p:nvPr/>
            </p:nvSpPr>
            <p:spPr bwMode="auto">
              <a:xfrm>
                <a:off x="1509" y="2231"/>
                <a:ext cx="21" cy="2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3"/>
                  </a:cxn>
                  <a:cxn ang="0">
                    <a:pos x="8" y="6"/>
                  </a:cxn>
                  <a:cxn ang="0">
                    <a:pos x="4" y="6"/>
                  </a:cxn>
                  <a:cxn ang="0">
                    <a:pos x="4" y="9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18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4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5"/>
                  </a:cxn>
                  <a:cxn ang="0">
                    <a:pos x="12" y="12"/>
                  </a:cxn>
                  <a:cxn ang="0">
                    <a:pos x="12" y="9"/>
                  </a:cxn>
                  <a:cxn ang="0">
                    <a:pos x="12" y="6"/>
                  </a:cxn>
                  <a:cxn ang="0">
                    <a:pos x="16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21" h="21">
                    <a:moveTo>
                      <a:pt x="16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8" y="3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2" y="6"/>
                    </a:lnTo>
                    <a:lnTo>
                      <a:pt x="16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724269" name="Freeform 301"/>
            <p:cNvSpPr>
              <a:spLocks/>
            </p:cNvSpPr>
            <p:nvPr/>
          </p:nvSpPr>
          <p:spPr bwMode="auto">
            <a:xfrm>
              <a:off x="1276" y="2003"/>
              <a:ext cx="142" cy="101"/>
            </a:xfrm>
            <a:custGeom>
              <a:avLst/>
              <a:gdLst/>
              <a:ahLst/>
              <a:cxnLst>
                <a:cxn ang="0">
                  <a:pos x="131" y="100"/>
                </a:cxn>
                <a:cxn ang="0">
                  <a:pos x="50" y="83"/>
                </a:cxn>
                <a:cxn ang="0">
                  <a:pos x="77" y="75"/>
                </a:cxn>
                <a:cxn ang="0">
                  <a:pos x="0" y="9"/>
                </a:cxn>
                <a:cxn ang="0">
                  <a:pos x="41" y="0"/>
                </a:cxn>
                <a:cxn ang="0">
                  <a:pos x="115" y="61"/>
                </a:cxn>
                <a:cxn ang="0">
                  <a:pos x="141" y="54"/>
                </a:cxn>
                <a:cxn ang="0">
                  <a:pos x="131" y="100"/>
                </a:cxn>
              </a:cxnLst>
              <a:rect l="0" t="0" r="r" b="b"/>
              <a:pathLst>
                <a:path w="142" h="101">
                  <a:moveTo>
                    <a:pt x="131" y="100"/>
                  </a:moveTo>
                  <a:lnTo>
                    <a:pt x="50" y="83"/>
                  </a:lnTo>
                  <a:lnTo>
                    <a:pt x="77" y="75"/>
                  </a:lnTo>
                  <a:lnTo>
                    <a:pt x="0" y="9"/>
                  </a:lnTo>
                  <a:lnTo>
                    <a:pt x="41" y="0"/>
                  </a:lnTo>
                  <a:lnTo>
                    <a:pt x="115" y="61"/>
                  </a:lnTo>
                  <a:lnTo>
                    <a:pt x="141" y="54"/>
                  </a:lnTo>
                  <a:lnTo>
                    <a:pt x="131" y="100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270" name="Freeform 302"/>
            <p:cNvSpPr>
              <a:spLocks/>
            </p:cNvSpPr>
            <p:nvPr/>
          </p:nvSpPr>
          <p:spPr bwMode="auto">
            <a:xfrm>
              <a:off x="1278" y="1990"/>
              <a:ext cx="140" cy="101"/>
            </a:xfrm>
            <a:custGeom>
              <a:avLst/>
              <a:gdLst/>
              <a:ahLst/>
              <a:cxnLst>
                <a:cxn ang="0">
                  <a:pos x="129" y="100"/>
                </a:cxn>
                <a:cxn ang="0">
                  <a:pos x="47" y="83"/>
                </a:cxn>
                <a:cxn ang="0">
                  <a:pos x="75" y="76"/>
                </a:cxn>
                <a:cxn ang="0">
                  <a:pos x="0" y="9"/>
                </a:cxn>
                <a:cxn ang="0">
                  <a:pos x="40" y="0"/>
                </a:cxn>
                <a:cxn ang="0">
                  <a:pos x="113" y="61"/>
                </a:cxn>
                <a:cxn ang="0">
                  <a:pos x="139" y="54"/>
                </a:cxn>
                <a:cxn ang="0">
                  <a:pos x="129" y="100"/>
                </a:cxn>
              </a:cxnLst>
              <a:rect l="0" t="0" r="r" b="b"/>
              <a:pathLst>
                <a:path w="140" h="101">
                  <a:moveTo>
                    <a:pt x="129" y="100"/>
                  </a:moveTo>
                  <a:lnTo>
                    <a:pt x="47" y="83"/>
                  </a:lnTo>
                  <a:lnTo>
                    <a:pt x="75" y="76"/>
                  </a:lnTo>
                  <a:lnTo>
                    <a:pt x="0" y="9"/>
                  </a:lnTo>
                  <a:lnTo>
                    <a:pt x="40" y="0"/>
                  </a:lnTo>
                  <a:lnTo>
                    <a:pt x="113" y="61"/>
                  </a:lnTo>
                  <a:lnTo>
                    <a:pt x="139" y="54"/>
                  </a:lnTo>
                  <a:lnTo>
                    <a:pt x="129" y="100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724271" name="Group 303"/>
          <p:cNvGrpSpPr>
            <a:grpSpLocks/>
          </p:cNvGrpSpPr>
          <p:nvPr/>
        </p:nvGrpSpPr>
        <p:grpSpPr bwMode="auto">
          <a:xfrm>
            <a:off x="1377950" y="4221163"/>
            <a:ext cx="6740526" cy="222250"/>
            <a:chOff x="1069" y="1484"/>
            <a:chExt cx="4246" cy="140"/>
          </a:xfrm>
        </p:grpSpPr>
        <p:sp>
          <p:nvSpPr>
            <p:cNvPr id="724272" name="Text Box 304"/>
            <p:cNvSpPr txBox="1">
              <a:spLocks noChangeArrowheads="1"/>
            </p:cNvSpPr>
            <p:nvPr/>
          </p:nvSpPr>
          <p:spPr bwMode="auto">
            <a:xfrm>
              <a:off x="1069" y="1488"/>
              <a:ext cx="11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zh-TW" sz="1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273" name="Text Box 305"/>
            <p:cNvSpPr txBox="1">
              <a:spLocks noChangeArrowheads="1"/>
            </p:cNvSpPr>
            <p:nvPr/>
          </p:nvSpPr>
          <p:spPr bwMode="auto">
            <a:xfrm>
              <a:off x="2945" y="1484"/>
              <a:ext cx="91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6. 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認列銷貨成本</a:t>
              </a:r>
            </a:p>
          </p:txBody>
        </p:sp>
        <p:sp>
          <p:nvSpPr>
            <p:cNvPr id="724274" name="Text Box 306"/>
            <p:cNvSpPr txBox="1">
              <a:spLocks noChangeArrowheads="1"/>
            </p:cNvSpPr>
            <p:nvPr/>
          </p:nvSpPr>
          <p:spPr bwMode="auto">
            <a:xfrm>
              <a:off x="4396" y="1484"/>
              <a:ext cx="91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5. 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認列應收帳款</a:t>
              </a:r>
            </a:p>
          </p:txBody>
        </p:sp>
        <p:sp>
          <p:nvSpPr>
            <p:cNvPr id="724275" name="Text Box 307"/>
            <p:cNvSpPr txBox="1">
              <a:spLocks noChangeArrowheads="1"/>
            </p:cNvSpPr>
            <p:nvPr/>
          </p:nvSpPr>
          <p:spPr bwMode="auto">
            <a:xfrm>
              <a:off x="1807" y="1488"/>
              <a:ext cx="891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       7.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收款沖帳</a:t>
              </a:r>
            </a:p>
          </p:txBody>
        </p:sp>
      </p:grpSp>
      <p:grpSp>
        <p:nvGrpSpPr>
          <p:cNvPr id="724276" name="Group 308"/>
          <p:cNvGrpSpPr>
            <a:grpSpLocks/>
          </p:cNvGrpSpPr>
          <p:nvPr/>
        </p:nvGrpSpPr>
        <p:grpSpPr bwMode="auto">
          <a:xfrm>
            <a:off x="1381125" y="6132513"/>
            <a:ext cx="6724651" cy="215900"/>
            <a:chOff x="1071" y="1488"/>
            <a:chExt cx="4236" cy="136"/>
          </a:xfrm>
        </p:grpSpPr>
        <p:sp>
          <p:nvSpPr>
            <p:cNvPr id="724277" name="Text Box 309"/>
            <p:cNvSpPr txBox="1">
              <a:spLocks noChangeArrowheads="1"/>
            </p:cNvSpPr>
            <p:nvPr/>
          </p:nvSpPr>
          <p:spPr bwMode="auto">
            <a:xfrm>
              <a:off x="1071" y="1488"/>
              <a:ext cx="11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zh-TW" sz="14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278" name="Text Box 310"/>
            <p:cNvSpPr txBox="1">
              <a:spLocks noChangeArrowheads="1"/>
            </p:cNvSpPr>
            <p:nvPr/>
          </p:nvSpPr>
          <p:spPr bwMode="auto">
            <a:xfrm>
              <a:off x="4388" y="1488"/>
              <a:ext cx="91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6.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認列應付帳款</a:t>
              </a:r>
            </a:p>
          </p:txBody>
        </p:sp>
        <p:sp>
          <p:nvSpPr>
            <p:cNvPr id="724279" name="Text Box 311"/>
            <p:cNvSpPr txBox="1">
              <a:spLocks noChangeArrowheads="1"/>
            </p:cNvSpPr>
            <p:nvPr/>
          </p:nvSpPr>
          <p:spPr bwMode="auto">
            <a:xfrm>
              <a:off x="3214" y="1488"/>
              <a:ext cx="69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7.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付款沖帳</a:t>
              </a:r>
            </a:p>
          </p:txBody>
        </p:sp>
        <p:sp>
          <p:nvSpPr>
            <p:cNvPr id="724280" name="Text Box 312"/>
            <p:cNvSpPr txBox="1">
              <a:spLocks noChangeArrowheads="1"/>
            </p:cNvSpPr>
            <p:nvPr/>
          </p:nvSpPr>
          <p:spPr bwMode="auto">
            <a:xfrm>
              <a:off x="1777" y="1488"/>
              <a:ext cx="94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     8. </a:t>
              </a:r>
              <a:r>
                <a:rPr lang="zh-TW" altLang="en-US" sz="1400" b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過帳至總帳</a:t>
              </a:r>
            </a:p>
          </p:txBody>
        </p:sp>
      </p:grpSp>
      <p:grpSp>
        <p:nvGrpSpPr>
          <p:cNvPr id="724281" name="Group 313"/>
          <p:cNvGrpSpPr>
            <a:grpSpLocks/>
          </p:cNvGrpSpPr>
          <p:nvPr/>
        </p:nvGrpSpPr>
        <p:grpSpPr bwMode="auto">
          <a:xfrm>
            <a:off x="2805113" y="5218113"/>
            <a:ext cx="1219200" cy="838200"/>
            <a:chOff x="2307" y="2938"/>
            <a:chExt cx="1147" cy="709"/>
          </a:xfrm>
        </p:grpSpPr>
        <p:sp>
          <p:nvSpPr>
            <p:cNvPr id="724282" name="Freeform 314"/>
            <p:cNvSpPr>
              <a:spLocks/>
            </p:cNvSpPr>
            <p:nvPr/>
          </p:nvSpPr>
          <p:spPr bwMode="auto">
            <a:xfrm>
              <a:off x="2307" y="2938"/>
              <a:ext cx="1147" cy="709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226" y="708"/>
                </a:cxn>
                <a:cxn ang="0">
                  <a:pos x="620" y="582"/>
                </a:cxn>
                <a:cxn ang="0">
                  <a:pos x="621" y="582"/>
                </a:cxn>
                <a:cxn ang="0">
                  <a:pos x="625" y="584"/>
                </a:cxn>
                <a:cxn ang="0">
                  <a:pos x="631" y="589"/>
                </a:cxn>
                <a:cxn ang="0">
                  <a:pos x="639" y="593"/>
                </a:cxn>
                <a:cxn ang="0">
                  <a:pos x="649" y="595"/>
                </a:cxn>
                <a:cxn ang="0">
                  <a:pos x="661" y="598"/>
                </a:cxn>
                <a:cxn ang="0">
                  <a:pos x="675" y="597"/>
                </a:cxn>
                <a:cxn ang="0">
                  <a:pos x="690" y="594"/>
                </a:cxn>
                <a:cxn ang="0">
                  <a:pos x="704" y="589"/>
                </a:cxn>
                <a:cxn ang="0">
                  <a:pos x="714" y="584"/>
                </a:cxn>
                <a:cxn ang="0">
                  <a:pos x="721" y="579"/>
                </a:cxn>
                <a:cxn ang="0">
                  <a:pos x="723" y="573"/>
                </a:cxn>
                <a:cxn ang="0">
                  <a:pos x="726" y="569"/>
                </a:cxn>
                <a:cxn ang="0">
                  <a:pos x="726" y="566"/>
                </a:cxn>
                <a:cxn ang="0">
                  <a:pos x="725" y="565"/>
                </a:cxn>
                <a:cxn ang="0">
                  <a:pos x="725" y="564"/>
                </a:cxn>
                <a:cxn ang="0">
                  <a:pos x="1146" y="446"/>
                </a:cxn>
                <a:cxn ang="0">
                  <a:pos x="874" y="0"/>
                </a:cxn>
                <a:cxn ang="0">
                  <a:pos x="0" y="232"/>
                </a:cxn>
              </a:cxnLst>
              <a:rect l="0" t="0" r="r" b="b"/>
              <a:pathLst>
                <a:path w="1147" h="709">
                  <a:moveTo>
                    <a:pt x="0" y="232"/>
                  </a:moveTo>
                  <a:lnTo>
                    <a:pt x="226" y="708"/>
                  </a:lnTo>
                  <a:lnTo>
                    <a:pt x="620" y="582"/>
                  </a:lnTo>
                  <a:lnTo>
                    <a:pt x="621" y="582"/>
                  </a:lnTo>
                  <a:lnTo>
                    <a:pt x="625" y="584"/>
                  </a:lnTo>
                  <a:lnTo>
                    <a:pt x="631" y="589"/>
                  </a:lnTo>
                  <a:lnTo>
                    <a:pt x="639" y="593"/>
                  </a:lnTo>
                  <a:lnTo>
                    <a:pt x="649" y="595"/>
                  </a:lnTo>
                  <a:lnTo>
                    <a:pt x="661" y="598"/>
                  </a:lnTo>
                  <a:lnTo>
                    <a:pt x="675" y="597"/>
                  </a:lnTo>
                  <a:lnTo>
                    <a:pt x="690" y="594"/>
                  </a:lnTo>
                  <a:lnTo>
                    <a:pt x="704" y="589"/>
                  </a:lnTo>
                  <a:lnTo>
                    <a:pt x="714" y="584"/>
                  </a:lnTo>
                  <a:lnTo>
                    <a:pt x="721" y="579"/>
                  </a:lnTo>
                  <a:lnTo>
                    <a:pt x="723" y="573"/>
                  </a:lnTo>
                  <a:lnTo>
                    <a:pt x="726" y="569"/>
                  </a:lnTo>
                  <a:lnTo>
                    <a:pt x="726" y="566"/>
                  </a:lnTo>
                  <a:lnTo>
                    <a:pt x="725" y="565"/>
                  </a:lnTo>
                  <a:lnTo>
                    <a:pt x="725" y="564"/>
                  </a:lnTo>
                  <a:lnTo>
                    <a:pt x="1146" y="446"/>
                  </a:lnTo>
                  <a:lnTo>
                    <a:pt x="874" y="0"/>
                  </a:lnTo>
                  <a:lnTo>
                    <a:pt x="0" y="232"/>
                  </a:lnTo>
                </a:path>
              </a:pathLst>
            </a:custGeom>
            <a:solidFill>
              <a:srgbClr val="22862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724283" name="Group 315"/>
            <p:cNvGrpSpPr>
              <a:grpSpLocks/>
            </p:cNvGrpSpPr>
            <p:nvPr/>
          </p:nvGrpSpPr>
          <p:grpSpPr bwMode="auto">
            <a:xfrm>
              <a:off x="2351" y="2956"/>
              <a:ext cx="1059" cy="652"/>
              <a:chOff x="2351" y="2956"/>
              <a:chExt cx="1059" cy="652"/>
            </a:xfrm>
          </p:grpSpPr>
          <p:sp>
            <p:nvSpPr>
              <p:cNvPr id="724284" name="Freeform 316"/>
              <p:cNvSpPr>
                <a:spLocks/>
              </p:cNvSpPr>
              <p:nvPr/>
            </p:nvSpPr>
            <p:spPr bwMode="auto">
              <a:xfrm>
                <a:off x="2351" y="2965"/>
                <a:ext cx="1059" cy="643"/>
              </a:xfrm>
              <a:custGeom>
                <a:avLst/>
                <a:gdLst/>
                <a:ahLst/>
                <a:cxnLst>
                  <a:cxn ang="0">
                    <a:pos x="0" y="227"/>
                  </a:cxn>
                  <a:cxn ang="0">
                    <a:pos x="210" y="642"/>
                  </a:cxn>
                  <a:cxn ang="0">
                    <a:pos x="215" y="639"/>
                  </a:cxn>
                  <a:cxn ang="0">
                    <a:pos x="232" y="633"/>
                  </a:cxn>
                  <a:cxn ang="0">
                    <a:pos x="255" y="624"/>
                  </a:cxn>
                  <a:cxn ang="0">
                    <a:pos x="284" y="613"/>
                  </a:cxn>
                  <a:cxn ang="0">
                    <a:pos x="315" y="601"/>
                  </a:cxn>
                  <a:cxn ang="0">
                    <a:pos x="345" y="589"/>
                  </a:cxn>
                  <a:cxn ang="0">
                    <a:pos x="373" y="578"/>
                  </a:cxn>
                  <a:cxn ang="0">
                    <a:pos x="395" y="570"/>
                  </a:cxn>
                  <a:cxn ang="0">
                    <a:pos x="420" y="561"/>
                  </a:cxn>
                  <a:cxn ang="0">
                    <a:pos x="452" y="553"/>
                  </a:cxn>
                  <a:cxn ang="0">
                    <a:pos x="489" y="545"/>
                  </a:cxn>
                  <a:cxn ang="0">
                    <a:pos x="526" y="537"/>
                  </a:cxn>
                  <a:cxn ang="0">
                    <a:pos x="562" y="530"/>
                  </a:cxn>
                  <a:cxn ang="0">
                    <a:pos x="593" y="524"/>
                  </a:cxn>
                  <a:cxn ang="0">
                    <a:pos x="612" y="520"/>
                  </a:cxn>
                  <a:cxn ang="0">
                    <a:pos x="620" y="519"/>
                  </a:cxn>
                  <a:cxn ang="0">
                    <a:pos x="627" y="516"/>
                  </a:cxn>
                  <a:cxn ang="0">
                    <a:pos x="644" y="510"/>
                  </a:cxn>
                  <a:cxn ang="0">
                    <a:pos x="670" y="501"/>
                  </a:cxn>
                  <a:cxn ang="0">
                    <a:pos x="701" y="488"/>
                  </a:cxn>
                  <a:cxn ang="0">
                    <a:pos x="735" y="476"/>
                  </a:cxn>
                  <a:cxn ang="0">
                    <a:pos x="770" y="465"/>
                  </a:cxn>
                  <a:cxn ang="0">
                    <a:pos x="802" y="455"/>
                  </a:cxn>
                  <a:cxn ang="0">
                    <a:pos x="829" y="448"/>
                  </a:cxn>
                  <a:cxn ang="0">
                    <a:pos x="857" y="443"/>
                  </a:cxn>
                  <a:cxn ang="0">
                    <a:pos x="892" y="436"/>
                  </a:cxn>
                  <a:cxn ang="0">
                    <a:pos x="929" y="429"/>
                  </a:cxn>
                  <a:cxn ang="0">
                    <a:pos x="966" y="421"/>
                  </a:cxn>
                  <a:cxn ang="0">
                    <a:pos x="1002" y="414"/>
                  </a:cxn>
                  <a:cxn ang="0">
                    <a:pos x="1030" y="407"/>
                  </a:cxn>
                  <a:cxn ang="0">
                    <a:pos x="1051" y="403"/>
                  </a:cxn>
                  <a:cxn ang="0">
                    <a:pos x="1058" y="401"/>
                  </a:cxn>
                  <a:cxn ang="0">
                    <a:pos x="817" y="0"/>
                  </a:cxn>
                  <a:cxn ang="0">
                    <a:pos x="0" y="227"/>
                  </a:cxn>
                </a:cxnLst>
                <a:rect l="0" t="0" r="r" b="b"/>
                <a:pathLst>
                  <a:path w="1059" h="643">
                    <a:moveTo>
                      <a:pt x="0" y="227"/>
                    </a:moveTo>
                    <a:lnTo>
                      <a:pt x="210" y="642"/>
                    </a:lnTo>
                    <a:lnTo>
                      <a:pt x="215" y="639"/>
                    </a:lnTo>
                    <a:lnTo>
                      <a:pt x="232" y="633"/>
                    </a:lnTo>
                    <a:lnTo>
                      <a:pt x="255" y="624"/>
                    </a:lnTo>
                    <a:lnTo>
                      <a:pt x="284" y="613"/>
                    </a:lnTo>
                    <a:lnTo>
                      <a:pt x="315" y="601"/>
                    </a:lnTo>
                    <a:lnTo>
                      <a:pt x="345" y="589"/>
                    </a:lnTo>
                    <a:lnTo>
                      <a:pt x="373" y="578"/>
                    </a:lnTo>
                    <a:lnTo>
                      <a:pt x="395" y="570"/>
                    </a:lnTo>
                    <a:lnTo>
                      <a:pt x="420" y="561"/>
                    </a:lnTo>
                    <a:lnTo>
                      <a:pt x="452" y="553"/>
                    </a:lnTo>
                    <a:lnTo>
                      <a:pt x="489" y="545"/>
                    </a:lnTo>
                    <a:lnTo>
                      <a:pt x="526" y="537"/>
                    </a:lnTo>
                    <a:lnTo>
                      <a:pt x="562" y="530"/>
                    </a:lnTo>
                    <a:lnTo>
                      <a:pt x="593" y="524"/>
                    </a:lnTo>
                    <a:lnTo>
                      <a:pt x="612" y="520"/>
                    </a:lnTo>
                    <a:lnTo>
                      <a:pt x="620" y="519"/>
                    </a:lnTo>
                    <a:lnTo>
                      <a:pt x="627" y="516"/>
                    </a:lnTo>
                    <a:lnTo>
                      <a:pt x="644" y="510"/>
                    </a:lnTo>
                    <a:lnTo>
                      <a:pt x="670" y="501"/>
                    </a:lnTo>
                    <a:lnTo>
                      <a:pt x="701" y="488"/>
                    </a:lnTo>
                    <a:lnTo>
                      <a:pt x="735" y="476"/>
                    </a:lnTo>
                    <a:lnTo>
                      <a:pt x="770" y="465"/>
                    </a:lnTo>
                    <a:lnTo>
                      <a:pt x="802" y="455"/>
                    </a:lnTo>
                    <a:lnTo>
                      <a:pt x="829" y="448"/>
                    </a:lnTo>
                    <a:lnTo>
                      <a:pt x="857" y="443"/>
                    </a:lnTo>
                    <a:lnTo>
                      <a:pt x="892" y="436"/>
                    </a:lnTo>
                    <a:lnTo>
                      <a:pt x="929" y="429"/>
                    </a:lnTo>
                    <a:lnTo>
                      <a:pt x="966" y="421"/>
                    </a:lnTo>
                    <a:lnTo>
                      <a:pt x="1002" y="414"/>
                    </a:lnTo>
                    <a:lnTo>
                      <a:pt x="1030" y="407"/>
                    </a:lnTo>
                    <a:lnTo>
                      <a:pt x="1051" y="403"/>
                    </a:lnTo>
                    <a:lnTo>
                      <a:pt x="1058" y="401"/>
                    </a:lnTo>
                    <a:lnTo>
                      <a:pt x="817" y="0"/>
                    </a:lnTo>
                    <a:lnTo>
                      <a:pt x="0" y="227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85" name="Freeform 317"/>
              <p:cNvSpPr>
                <a:spLocks/>
              </p:cNvSpPr>
              <p:nvPr/>
            </p:nvSpPr>
            <p:spPr bwMode="auto">
              <a:xfrm>
                <a:off x="2387" y="2982"/>
                <a:ext cx="995" cy="586"/>
              </a:xfrm>
              <a:custGeom>
                <a:avLst/>
                <a:gdLst/>
                <a:ahLst/>
                <a:cxnLst>
                  <a:cxn ang="0">
                    <a:pos x="184" y="582"/>
                  </a:cxn>
                  <a:cxn ang="0">
                    <a:pos x="211" y="567"/>
                  </a:cxn>
                  <a:cxn ang="0">
                    <a:pos x="257" y="542"/>
                  </a:cxn>
                  <a:cxn ang="0">
                    <a:pos x="310" y="520"/>
                  </a:cxn>
                  <a:cxn ang="0">
                    <a:pos x="373" y="503"/>
                  </a:cxn>
                  <a:cxn ang="0">
                    <a:pos x="454" y="493"/>
                  </a:cxn>
                  <a:cxn ang="0">
                    <a:pos x="528" y="489"/>
                  </a:cxn>
                  <a:cxn ang="0">
                    <a:pos x="575" y="489"/>
                  </a:cxn>
                  <a:cxn ang="0">
                    <a:pos x="588" y="485"/>
                  </a:cxn>
                  <a:cxn ang="0">
                    <a:pos x="625" y="461"/>
                  </a:cxn>
                  <a:cxn ang="0">
                    <a:pos x="692" y="427"/>
                  </a:cxn>
                  <a:cxn ang="0">
                    <a:pos x="775" y="392"/>
                  </a:cxn>
                  <a:cxn ang="0">
                    <a:pos x="859" y="370"/>
                  </a:cxn>
                  <a:cxn ang="0">
                    <a:pos x="926" y="363"/>
                  </a:cxn>
                  <a:cxn ang="0">
                    <a:pos x="969" y="365"/>
                  </a:cxn>
                  <a:cxn ang="0">
                    <a:pos x="991" y="370"/>
                  </a:cxn>
                  <a:cxn ang="0">
                    <a:pos x="783" y="12"/>
                  </a:cxn>
                  <a:cxn ang="0">
                    <a:pos x="771" y="8"/>
                  </a:cxn>
                  <a:cxn ang="0">
                    <a:pos x="733" y="1"/>
                  </a:cxn>
                  <a:cxn ang="0">
                    <a:pos x="676" y="0"/>
                  </a:cxn>
                  <a:cxn ang="0">
                    <a:pos x="599" y="12"/>
                  </a:cxn>
                  <a:cxn ang="0">
                    <a:pos x="523" y="41"/>
                  </a:cxn>
                  <a:cxn ang="0">
                    <a:pos x="467" y="76"/>
                  </a:cxn>
                  <a:cxn ang="0">
                    <a:pos x="433" y="105"/>
                  </a:cxn>
                  <a:cxn ang="0">
                    <a:pos x="420" y="117"/>
                  </a:cxn>
                  <a:cxn ang="0">
                    <a:pos x="393" y="116"/>
                  </a:cxn>
                  <a:cxn ang="0">
                    <a:pos x="328" y="113"/>
                  </a:cxn>
                  <a:cxn ang="0">
                    <a:pos x="254" y="116"/>
                  </a:cxn>
                  <a:cxn ang="0">
                    <a:pos x="197" y="125"/>
                  </a:cxn>
                  <a:cxn ang="0">
                    <a:pos x="143" y="149"/>
                  </a:cxn>
                  <a:cxn ang="0">
                    <a:pos x="78" y="178"/>
                  </a:cxn>
                  <a:cxn ang="0">
                    <a:pos x="23" y="203"/>
                  </a:cxn>
                  <a:cxn ang="0">
                    <a:pos x="0" y="214"/>
                  </a:cxn>
                </a:cxnLst>
                <a:rect l="0" t="0" r="r" b="b"/>
                <a:pathLst>
                  <a:path w="995" h="586">
                    <a:moveTo>
                      <a:pt x="179" y="585"/>
                    </a:moveTo>
                    <a:lnTo>
                      <a:pt x="184" y="582"/>
                    </a:lnTo>
                    <a:lnTo>
                      <a:pt x="195" y="576"/>
                    </a:lnTo>
                    <a:lnTo>
                      <a:pt x="211" y="567"/>
                    </a:lnTo>
                    <a:lnTo>
                      <a:pt x="232" y="554"/>
                    </a:lnTo>
                    <a:lnTo>
                      <a:pt x="257" y="542"/>
                    </a:lnTo>
                    <a:lnTo>
                      <a:pt x="283" y="531"/>
                    </a:lnTo>
                    <a:lnTo>
                      <a:pt x="310" y="520"/>
                    </a:lnTo>
                    <a:lnTo>
                      <a:pt x="337" y="510"/>
                    </a:lnTo>
                    <a:lnTo>
                      <a:pt x="373" y="503"/>
                    </a:lnTo>
                    <a:lnTo>
                      <a:pt x="413" y="496"/>
                    </a:lnTo>
                    <a:lnTo>
                      <a:pt x="454" y="493"/>
                    </a:lnTo>
                    <a:lnTo>
                      <a:pt x="492" y="490"/>
                    </a:lnTo>
                    <a:lnTo>
                      <a:pt x="528" y="489"/>
                    </a:lnTo>
                    <a:lnTo>
                      <a:pt x="556" y="489"/>
                    </a:lnTo>
                    <a:lnTo>
                      <a:pt x="575" y="489"/>
                    </a:lnTo>
                    <a:lnTo>
                      <a:pt x="582" y="489"/>
                    </a:lnTo>
                    <a:lnTo>
                      <a:pt x="588" y="485"/>
                    </a:lnTo>
                    <a:lnTo>
                      <a:pt x="602" y="475"/>
                    </a:lnTo>
                    <a:lnTo>
                      <a:pt x="625" y="461"/>
                    </a:lnTo>
                    <a:lnTo>
                      <a:pt x="656" y="445"/>
                    </a:lnTo>
                    <a:lnTo>
                      <a:pt x="692" y="427"/>
                    </a:lnTo>
                    <a:lnTo>
                      <a:pt x="732" y="409"/>
                    </a:lnTo>
                    <a:lnTo>
                      <a:pt x="775" y="392"/>
                    </a:lnTo>
                    <a:lnTo>
                      <a:pt x="818" y="380"/>
                    </a:lnTo>
                    <a:lnTo>
                      <a:pt x="859" y="370"/>
                    </a:lnTo>
                    <a:lnTo>
                      <a:pt x="895" y="365"/>
                    </a:lnTo>
                    <a:lnTo>
                      <a:pt x="926" y="363"/>
                    </a:lnTo>
                    <a:lnTo>
                      <a:pt x="949" y="363"/>
                    </a:lnTo>
                    <a:lnTo>
                      <a:pt x="969" y="365"/>
                    </a:lnTo>
                    <a:lnTo>
                      <a:pt x="982" y="367"/>
                    </a:lnTo>
                    <a:lnTo>
                      <a:pt x="991" y="370"/>
                    </a:lnTo>
                    <a:lnTo>
                      <a:pt x="994" y="370"/>
                    </a:lnTo>
                    <a:lnTo>
                      <a:pt x="783" y="12"/>
                    </a:lnTo>
                    <a:lnTo>
                      <a:pt x="780" y="11"/>
                    </a:lnTo>
                    <a:lnTo>
                      <a:pt x="771" y="8"/>
                    </a:lnTo>
                    <a:lnTo>
                      <a:pt x="755" y="4"/>
                    </a:lnTo>
                    <a:lnTo>
                      <a:pt x="733" y="1"/>
                    </a:lnTo>
                    <a:lnTo>
                      <a:pt x="707" y="0"/>
                    </a:lnTo>
                    <a:lnTo>
                      <a:pt x="676" y="0"/>
                    </a:lnTo>
                    <a:lnTo>
                      <a:pt x="640" y="4"/>
                    </a:lnTo>
                    <a:lnTo>
                      <a:pt x="599" y="12"/>
                    </a:lnTo>
                    <a:lnTo>
                      <a:pt x="559" y="26"/>
                    </a:lnTo>
                    <a:lnTo>
                      <a:pt x="523" y="41"/>
                    </a:lnTo>
                    <a:lnTo>
                      <a:pt x="492" y="59"/>
                    </a:lnTo>
                    <a:lnTo>
                      <a:pt x="467" y="76"/>
                    </a:lnTo>
                    <a:lnTo>
                      <a:pt x="447" y="92"/>
                    </a:lnTo>
                    <a:lnTo>
                      <a:pt x="433" y="105"/>
                    </a:lnTo>
                    <a:lnTo>
                      <a:pt x="423" y="114"/>
                    </a:lnTo>
                    <a:lnTo>
                      <a:pt x="420" y="117"/>
                    </a:lnTo>
                    <a:lnTo>
                      <a:pt x="412" y="117"/>
                    </a:lnTo>
                    <a:lnTo>
                      <a:pt x="393" y="116"/>
                    </a:lnTo>
                    <a:lnTo>
                      <a:pt x="364" y="114"/>
                    </a:lnTo>
                    <a:lnTo>
                      <a:pt x="328" y="113"/>
                    </a:lnTo>
                    <a:lnTo>
                      <a:pt x="290" y="113"/>
                    </a:lnTo>
                    <a:lnTo>
                      <a:pt x="254" y="116"/>
                    </a:lnTo>
                    <a:lnTo>
                      <a:pt x="222" y="120"/>
                    </a:lnTo>
                    <a:lnTo>
                      <a:pt x="197" y="125"/>
                    </a:lnTo>
                    <a:lnTo>
                      <a:pt x="174" y="136"/>
                    </a:lnTo>
                    <a:lnTo>
                      <a:pt x="143" y="149"/>
                    </a:lnTo>
                    <a:lnTo>
                      <a:pt x="112" y="163"/>
                    </a:lnTo>
                    <a:lnTo>
                      <a:pt x="78" y="178"/>
                    </a:lnTo>
                    <a:lnTo>
                      <a:pt x="48" y="192"/>
                    </a:lnTo>
                    <a:lnTo>
                      <a:pt x="23" y="203"/>
                    </a:lnTo>
                    <a:lnTo>
                      <a:pt x="6" y="210"/>
                    </a:lnTo>
                    <a:lnTo>
                      <a:pt x="0" y="214"/>
                    </a:lnTo>
                    <a:lnTo>
                      <a:pt x="179" y="585"/>
                    </a:lnTo>
                  </a:path>
                </a:pathLst>
              </a:custGeom>
              <a:solidFill>
                <a:srgbClr val="9BE69B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86" name="Freeform 318"/>
              <p:cNvSpPr>
                <a:spLocks/>
              </p:cNvSpPr>
              <p:nvPr/>
            </p:nvSpPr>
            <p:spPr bwMode="auto">
              <a:xfrm>
                <a:off x="2398" y="2956"/>
                <a:ext cx="925" cy="559"/>
              </a:xfrm>
              <a:custGeom>
                <a:avLst/>
                <a:gdLst/>
                <a:ahLst/>
                <a:cxnLst>
                  <a:cxn ang="0">
                    <a:pos x="157" y="556"/>
                  </a:cxn>
                  <a:cxn ang="0">
                    <a:pos x="195" y="541"/>
                  </a:cxn>
                  <a:cxn ang="0">
                    <a:pos x="253" y="520"/>
                  </a:cxn>
                  <a:cxn ang="0">
                    <a:pos x="318" y="501"/>
                  </a:cxn>
                  <a:cxn ang="0">
                    <a:pos x="382" y="490"/>
                  </a:cxn>
                  <a:cxn ang="0">
                    <a:pos x="455" y="493"/>
                  </a:cxn>
                  <a:cxn ang="0">
                    <a:pos x="523" y="502"/>
                  </a:cxn>
                  <a:cxn ang="0">
                    <a:pos x="565" y="512"/>
                  </a:cxn>
                  <a:cxn ang="0">
                    <a:pos x="576" y="508"/>
                  </a:cxn>
                  <a:cxn ang="0">
                    <a:pos x="608" y="479"/>
                  </a:cxn>
                  <a:cxn ang="0">
                    <a:pos x="662" y="437"/>
                  </a:cxn>
                  <a:cxn ang="0">
                    <a:pos x="725" y="399"/>
                  </a:cxn>
                  <a:cxn ang="0">
                    <a:pos x="793" y="377"/>
                  </a:cxn>
                  <a:cxn ang="0">
                    <a:pos x="853" y="363"/>
                  </a:cxn>
                  <a:cxn ang="0">
                    <a:pos x="896" y="356"/>
                  </a:cxn>
                  <a:cxn ang="0">
                    <a:pos x="919" y="353"/>
                  </a:cxn>
                  <a:cxn ang="0">
                    <a:pos x="713" y="4"/>
                  </a:cxn>
                  <a:cxn ang="0">
                    <a:pos x="705" y="2"/>
                  </a:cxn>
                  <a:cxn ang="0">
                    <a:pos x="680" y="0"/>
                  </a:cxn>
                  <a:cxn ang="0">
                    <a:pos x="631" y="4"/>
                  </a:cxn>
                  <a:cxn ang="0">
                    <a:pos x="559" y="22"/>
                  </a:cxn>
                  <a:cxn ang="0">
                    <a:pos x="489" y="56"/>
                  </a:cxn>
                  <a:cxn ang="0">
                    <a:pos x="434" y="99"/>
                  </a:cxn>
                  <a:cxn ang="0">
                    <a:pos x="401" y="136"/>
                  </a:cxn>
                  <a:cxn ang="0">
                    <a:pos x="389" y="153"/>
                  </a:cxn>
                  <a:cxn ang="0">
                    <a:pos x="365" y="145"/>
                  </a:cxn>
                  <a:cxn ang="0">
                    <a:pos x="307" y="129"/>
                  </a:cxn>
                  <a:cxn ang="0">
                    <a:pos x="235" y="118"/>
                  </a:cxn>
                  <a:cxn ang="0">
                    <a:pos x="170" y="127"/>
                  </a:cxn>
                  <a:cxn ang="0">
                    <a:pos x="105" y="157"/>
                  </a:cxn>
                  <a:cxn ang="0">
                    <a:pos x="51" y="191"/>
                  </a:cxn>
                  <a:cxn ang="0">
                    <a:pos x="13" y="219"/>
                  </a:cxn>
                  <a:cxn ang="0">
                    <a:pos x="0" y="230"/>
                  </a:cxn>
                </a:cxnLst>
                <a:rect l="0" t="0" r="r" b="b"/>
                <a:pathLst>
                  <a:path w="925" h="559">
                    <a:moveTo>
                      <a:pt x="153" y="558"/>
                    </a:moveTo>
                    <a:lnTo>
                      <a:pt x="157" y="556"/>
                    </a:lnTo>
                    <a:lnTo>
                      <a:pt x="173" y="549"/>
                    </a:lnTo>
                    <a:lnTo>
                      <a:pt x="195" y="541"/>
                    </a:lnTo>
                    <a:lnTo>
                      <a:pt x="223" y="531"/>
                    </a:lnTo>
                    <a:lnTo>
                      <a:pt x="253" y="520"/>
                    </a:lnTo>
                    <a:lnTo>
                      <a:pt x="286" y="509"/>
                    </a:lnTo>
                    <a:lnTo>
                      <a:pt x="318" y="501"/>
                    </a:lnTo>
                    <a:lnTo>
                      <a:pt x="347" y="494"/>
                    </a:lnTo>
                    <a:lnTo>
                      <a:pt x="382" y="490"/>
                    </a:lnTo>
                    <a:lnTo>
                      <a:pt x="418" y="490"/>
                    </a:lnTo>
                    <a:lnTo>
                      <a:pt x="455" y="493"/>
                    </a:lnTo>
                    <a:lnTo>
                      <a:pt x="491" y="497"/>
                    </a:lnTo>
                    <a:lnTo>
                      <a:pt x="523" y="502"/>
                    </a:lnTo>
                    <a:lnTo>
                      <a:pt x="548" y="508"/>
                    </a:lnTo>
                    <a:lnTo>
                      <a:pt x="565" y="512"/>
                    </a:lnTo>
                    <a:lnTo>
                      <a:pt x="572" y="513"/>
                    </a:lnTo>
                    <a:lnTo>
                      <a:pt x="576" y="508"/>
                    </a:lnTo>
                    <a:lnTo>
                      <a:pt x="588" y="497"/>
                    </a:lnTo>
                    <a:lnTo>
                      <a:pt x="608" y="479"/>
                    </a:lnTo>
                    <a:lnTo>
                      <a:pt x="633" y="458"/>
                    </a:lnTo>
                    <a:lnTo>
                      <a:pt x="662" y="437"/>
                    </a:lnTo>
                    <a:lnTo>
                      <a:pt x="694" y="415"/>
                    </a:lnTo>
                    <a:lnTo>
                      <a:pt x="725" y="399"/>
                    </a:lnTo>
                    <a:lnTo>
                      <a:pt x="759" y="385"/>
                    </a:lnTo>
                    <a:lnTo>
                      <a:pt x="793" y="377"/>
                    </a:lnTo>
                    <a:lnTo>
                      <a:pt x="824" y="368"/>
                    </a:lnTo>
                    <a:lnTo>
                      <a:pt x="853" y="363"/>
                    </a:lnTo>
                    <a:lnTo>
                      <a:pt x="876" y="359"/>
                    </a:lnTo>
                    <a:lnTo>
                      <a:pt x="896" y="356"/>
                    </a:lnTo>
                    <a:lnTo>
                      <a:pt x="911" y="354"/>
                    </a:lnTo>
                    <a:lnTo>
                      <a:pt x="919" y="353"/>
                    </a:lnTo>
                    <a:lnTo>
                      <a:pt x="924" y="353"/>
                    </a:lnTo>
                    <a:lnTo>
                      <a:pt x="713" y="4"/>
                    </a:lnTo>
                    <a:lnTo>
                      <a:pt x="712" y="4"/>
                    </a:lnTo>
                    <a:lnTo>
                      <a:pt x="705" y="2"/>
                    </a:lnTo>
                    <a:lnTo>
                      <a:pt x="695" y="1"/>
                    </a:lnTo>
                    <a:lnTo>
                      <a:pt x="680" y="0"/>
                    </a:lnTo>
                    <a:lnTo>
                      <a:pt x="659" y="1"/>
                    </a:lnTo>
                    <a:lnTo>
                      <a:pt x="631" y="4"/>
                    </a:lnTo>
                    <a:lnTo>
                      <a:pt x="599" y="11"/>
                    </a:lnTo>
                    <a:lnTo>
                      <a:pt x="559" y="22"/>
                    </a:lnTo>
                    <a:lnTo>
                      <a:pt x="522" y="37"/>
                    </a:lnTo>
                    <a:lnTo>
                      <a:pt x="489" y="56"/>
                    </a:lnTo>
                    <a:lnTo>
                      <a:pt x="459" y="77"/>
                    </a:lnTo>
                    <a:lnTo>
                      <a:pt x="434" y="99"/>
                    </a:lnTo>
                    <a:lnTo>
                      <a:pt x="415" y="120"/>
                    </a:lnTo>
                    <a:lnTo>
                      <a:pt x="401" y="136"/>
                    </a:lnTo>
                    <a:lnTo>
                      <a:pt x="392" y="149"/>
                    </a:lnTo>
                    <a:lnTo>
                      <a:pt x="389" y="153"/>
                    </a:lnTo>
                    <a:lnTo>
                      <a:pt x="383" y="150"/>
                    </a:lnTo>
                    <a:lnTo>
                      <a:pt x="365" y="145"/>
                    </a:lnTo>
                    <a:lnTo>
                      <a:pt x="339" y="138"/>
                    </a:lnTo>
                    <a:lnTo>
                      <a:pt x="307" y="129"/>
                    </a:lnTo>
                    <a:lnTo>
                      <a:pt x="271" y="122"/>
                    </a:lnTo>
                    <a:lnTo>
                      <a:pt x="235" y="118"/>
                    </a:lnTo>
                    <a:lnTo>
                      <a:pt x="200" y="120"/>
                    </a:lnTo>
                    <a:lnTo>
                      <a:pt x="170" y="127"/>
                    </a:lnTo>
                    <a:lnTo>
                      <a:pt x="137" y="140"/>
                    </a:lnTo>
                    <a:lnTo>
                      <a:pt x="105" y="157"/>
                    </a:lnTo>
                    <a:lnTo>
                      <a:pt x="76" y="175"/>
                    </a:lnTo>
                    <a:lnTo>
                      <a:pt x="51" y="191"/>
                    </a:lnTo>
                    <a:lnTo>
                      <a:pt x="30" y="207"/>
                    </a:lnTo>
                    <a:lnTo>
                      <a:pt x="13" y="219"/>
                    </a:lnTo>
                    <a:lnTo>
                      <a:pt x="4" y="227"/>
                    </a:lnTo>
                    <a:lnTo>
                      <a:pt x="0" y="230"/>
                    </a:lnTo>
                    <a:lnTo>
                      <a:pt x="153" y="558"/>
                    </a:lnTo>
                  </a:path>
                </a:pathLst>
              </a:custGeom>
              <a:solidFill>
                <a:srgbClr val="E2F8E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87" name="Freeform 319"/>
              <p:cNvSpPr>
                <a:spLocks/>
              </p:cNvSpPr>
              <p:nvPr/>
            </p:nvSpPr>
            <p:spPr bwMode="auto">
              <a:xfrm>
                <a:off x="2777" y="3098"/>
                <a:ext cx="203" cy="374"/>
              </a:xfrm>
              <a:custGeom>
                <a:avLst/>
                <a:gdLst/>
                <a:ahLst/>
                <a:cxnLst>
                  <a:cxn ang="0">
                    <a:pos x="202" y="364"/>
                  </a:cxn>
                  <a:cxn ang="0">
                    <a:pos x="11" y="0"/>
                  </a:cxn>
                  <a:cxn ang="0">
                    <a:pos x="0" y="8"/>
                  </a:cxn>
                  <a:cxn ang="0">
                    <a:pos x="190" y="373"/>
                  </a:cxn>
                  <a:cxn ang="0">
                    <a:pos x="202" y="364"/>
                  </a:cxn>
                </a:cxnLst>
                <a:rect l="0" t="0" r="r" b="b"/>
                <a:pathLst>
                  <a:path w="203" h="374">
                    <a:moveTo>
                      <a:pt x="202" y="364"/>
                    </a:moveTo>
                    <a:lnTo>
                      <a:pt x="11" y="0"/>
                    </a:lnTo>
                    <a:lnTo>
                      <a:pt x="0" y="8"/>
                    </a:lnTo>
                    <a:lnTo>
                      <a:pt x="190" y="373"/>
                    </a:lnTo>
                    <a:lnTo>
                      <a:pt x="202" y="36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88" name="Freeform 320"/>
              <p:cNvSpPr>
                <a:spLocks/>
              </p:cNvSpPr>
              <p:nvPr/>
            </p:nvSpPr>
            <p:spPr bwMode="auto">
              <a:xfrm>
                <a:off x="2452" y="3117"/>
                <a:ext cx="124" cy="79"/>
              </a:xfrm>
              <a:custGeom>
                <a:avLst/>
                <a:gdLst/>
                <a:ahLst/>
                <a:cxnLst>
                  <a:cxn ang="0">
                    <a:pos x="123" y="10"/>
                  </a:cxn>
                  <a:cxn ang="0">
                    <a:pos x="117" y="0"/>
                  </a:cxn>
                  <a:cxn ang="0">
                    <a:pos x="0" y="67"/>
                  </a:cxn>
                  <a:cxn ang="0">
                    <a:pos x="5" y="78"/>
                  </a:cxn>
                  <a:cxn ang="0">
                    <a:pos x="123" y="10"/>
                  </a:cxn>
                </a:cxnLst>
                <a:rect l="0" t="0" r="r" b="b"/>
                <a:pathLst>
                  <a:path w="124" h="79">
                    <a:moveTo>
                      <a:pt x="123" y="10"/>
                    </a:moveTo>
                    <a:lnTo>
                      <a:pt x="117" y="0"/>
                    </a:lnTo>
                    <a:lnTo>
                      <a:pt x="0" y="67"/>
                    </a:lnTo>
                    <a:lnTo>
                      <a:pt x="5" y="78"/>
                    </a:lnTo>
                    <a:lnTo>
                      <a:pt x="123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89" name="Freeform 321"/>
              <p:cNvSpPr>
                <a:spLocks/>
              </p:cNvSpPr>
              <p:nvPr/>
            </p:nvSpPr>
            <p:spPr bwMode="auto">
              <a:xfrm>
                <a:off x="2464" y="3144"/>
                <a:ext cx="126" cy="82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8"/>
                  </a:cxn>
                  <a:cxn ang="0">
                    <a:pos x="5" y="81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2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8"/>
                    </a:lnTo>
                    <a:lnTo>
                      <a:pt x="5" y="81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90" name="Freeform 322"/>
              <p:cNvSpPr>
                <a:spLocks/>
              </p:cNvSpPr>
              <p:nvPr/>
            </p:nvSpPr>
            <p:spPr bwMode="auto">
              <a:xfrm>
                <a:off x="2479" y="3171"/>
                <a:ext cx="126" cy="81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7"/>
                  </a:cxn>
                  <a:cxn ang="0">
                    <a:pos x="5" y="80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1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7"/>
                    </a:lnTo>
                    <a:lnTo>
                      <a:pt x="5" y="80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91" name="Freeform 323"/>
              <p:cNvSpPr>
                <a:spLocks/>
              </p:cNvSpPr>
              <p:nvPr/>
            </p:nvSpPr>
            <p:spPr bwMode="auto">
              <a:xfrm>
                <a:off x="2495" y="3200"/>
                <a:ext cx="127" cy="80"/>
              </a:xfrm>
              <a:custGeom>
                <a:avLst/>
                <a:gdLst/>
                <a:ahLst/>
                <a:cxnLst>
                  <a:cxn ang="0">
                    <a:pos x="126" y="11"/>
                  </a:cxn>
                  <a:cxn ang="0">
                    <a:pos x="120" y="0"/>
                  </a:cxn>
                  <a:cxn ang="0">
                    <a:pos x="0" y="67"/>
                  </a:cxn>
                  <a:cxn ang="0">
                    <a:pos x="5" y="79"/>
                  </a:cxn>
                  <a:cxn ang="0">
                    <a:pos x="126" y="11"/>
                  </a:cxn>
                </a:cxnLst>
                <a:rect l="0" t="0" r="r" b="b"/>
                <a:pathLst>
                  <a:path w="127" h="80">
                    <a:moveTo>
                      <a:pt x="126" y="11"/>
                    </a:moveTo>
                    <a:lnTo>
                      <a:pt x="120" y="0"/>
                    </a:lnTo>
                    <a:lnTo>
                      <a:pt x="0" y="67"/>
                    </a:lnTo>
                    <a:lnTo>
                      <a:pt x="5" y="79"/>
                    </a:lnTo>
                    <a:lnTo>
                      <a:pt x="126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92" name="Freeform 324"/>
              <p:cNvSpPr>
                <a:spLocks/>
              </p:cNvSpPr>
              <p:nvPr/>
            </p:nvSpPr>
            <p:spPr bwMode="auto">
              <a:xfrm>
                <a:off x="2509" y="3228"/>
                <a:ext cx="124" cy="81"/>
              </a:xfrm>
              <a:custGeom>
                <a:avLst/>
                <a:gdLst/>
                <a:ahLst/>
                <a:cxnLst>
                  <a:cxn ang="0">
                    <a:pos x="123" y="12"/>
                  </a:cxn>
                  <a:cxn ang="0">
                    <a:pos x="117" y="0"/>
                  </a:cxn>
                  <a:cxn ang="0">
                    <a:pos x="0" y="67"/>
                  </a:cxn>
                  <a:cxn ang="0">
                    <a:pos x="5" y="80"/>
                  </a:cxn>
                  <a:cxn ang="0">
                    <a:pos x="123" y="12"/>
                  </a:cxn>
                </a:cxnLst>
                <a:rect l="0" t="0" r="r" b="b"/>
                <a:pathLst>
                  <a:path w="124" h="81">
                    <a:moveTo>
                      <a:pt x="123" y="12"/>
                    </a:moveTo>
                    <a:lnTo>
                      <a:pt x="117" y="0"/>
                    </a:lnTo>
                    <a:lnTo>
                      <a:pt x="0" y="67"/>
                    </a:lnTo>
                    <a:lnTo>
                      <a:pt x="5" y="80"/>
                    </a:lnTo>
                    <a:lnTo>
                      <a:pt x="123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93" name="Freeform 325"/>
              <p:cNvSpPr>
                <a:spLocks/>
              </p:cNvSpPr>
              <p:nvPr/>
            </p:nvSpPr>
            <p:spPr bwMode="auto">
              <a:xfrm>
                <a:off x="2524" y="3253"/>
                <a:ext cx="124" cy="82"/>
              </a:xfrm>
              <a:custGeom>
                <a:avLst/>
                <a:gdLst/>
                <a:ahLst/>
                <a:cxnLst>
                  <a:cxn ang="0">
                    <a:pos x="123" y="12"/>
                  </a:cxn>
                  <a:cxn ang="0">
                    <a:pos x="117" y="0"/>
                  </a:cxn>
                  <a:cxn ang="0">
                    <a:pos x="0" y="68"/>
                  </a:cxn>
                  <a:cxn ang="0">
                    <a:pos x="5" y="81"/>
                  </a:cxn>
                  <a:cxn ang="0">
                    <a:pos x="123" y="12"/>
                  </a:cxn>
                </a:cxnLst>
                <a:rect l="0" t="0" r="r" b="b"/>
                <a:pathLst>
                  <a:path w="124" h="82">
                    <a:moveTo>
                      <a:pt x="123" y="12"/>
                    </a:moveTo>
                    <a:lnTo>
                      <a:pt x="117" y="0"/>
                    </a:lnTo>
                    <a:lnTo>
                      <a:pt x="0" y="68"/>
                    </a:lnTo>
                    <a:lnTo>
                      <a:pt x="5" y="81"/>
                    </a:lnTo>
                    <a:lnTo>
                      <a:pt x="123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94" name="Freeform 326"/>
              <p:cNvSpPr>
                <a:spLocks/>
              </p:cNvSpPr>
              <p:nvPr/>
            </p:nvSpPr>
            <p:spPr bwMode="auto">
              <a:xfrm>
                <a:off x="2621" y="3102"/>
                <a:ext cx="133" cy="25"/>
              </a:xfrm>
              <a:custGeom>
                <a:avLst/>
                <a:gdLst/>
                <a:ahLst/>
                <a:cxnLst>
                  <a:cxn ang="0">
                    <a:pos x="132" y="24"/>
                  </a:cxn>
                  <a:cxn ang="0">
                    <a:pos x="126" y="12"/>
                  </a:cxn>
                  <a:cxn ang="0">
                    <a:pos x="0" y="0"/>
                  </a:cxn>
                  <a:cxn ang="0">
                    <a:pos x="5" y="10"/>
                  </a:cxn>
                  <a:cxn ang="0">
                    <a:pos x="132" y="24"/>
                  </a:cxn>
                </a:cxnLst>
                <a:rect l="0" t="0" r="r" b="b"/>
                <a:pathLst>
                  <a:path w="133" h="25">
                    <a:moveTo>
                      <a:pt x="132" y="24"/>
                    </a:moveTo>
                    <a:lnTo>
                      <a:pt x="126" y="12"/>
                    </a:lnTo>
                    <a:lnTo>
                      <a:pt x="0" y="0"/>
                    </a:lnTo>
                    <a:lnTo>
                      <a:pt x="5" y="10"/>
                    </a:lnTo>
                    <a:lnTo>
                      <a:pt x="132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95" name="Freeform 327"/>
              <p:cNvSpPr>
                <a:spLocks/>
              </p:cNvSpPr>
              <p:nvPr/>
            </p:nvSpPr>
            <p:spPr bwMode="auto">
              <a:xfrm>
                <a:off x="2635" y="3129"/>
                <a:ext cx="131" cy="27"/>
              </a:xfrm>
              <a:custGeom>
                <a:avLst/>
                <a:gdLst/>
                <a:ahLst/>
                <a:cxnLst>
                  <a:cxn ang="0">
                    <a:pos x="130" y="26"/>
                  </a:cxn>
                  <a:cxn ang="0">
                    <a:pos x="124" y="14"/>
                  </a:cxn>
                  <a:cxn ang="0">
                    <a:pos x="0" y="0"/>
                  </a:cxn>
                  <a:cxn ang="0">
                    <a:pos x="5" y="13"/>
                  </a:cxn>
                  <a:cxn ang="0">
                    <a:pos x="130" y="26"/>
                  </a:cxn>
                </a:cxnLst>
                <a:rect l="0" t="0" r="r" b="b"/>
                <a:pathLst>
                  <a:path w="131" h="27">
                    <a:moveTo>
                      <a:pt x="130" y="26"/>
                    </a:moveTo>
                    <a:lnTo>
                      <a:pt x="124" y="14"/>
                    </a:lnTo>
                    <a:lnTo>
                      <a:pt x="0" y="0"/>
                    </a:lnTo>
                    <a:lnTo>
                      <a:pt x="5" y="13"/>
                    </a:lnTo>
                    <a:lnTo>
                      <a:pt x="130" y="26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96" name="Freeform 328"/>
              <p:cNvSpPr>
                <a:spLocks/>
              </p:cNvSpPr>
              <p:nvPr/>
            </p:nvSpPr>
            <p:spPr bwMode="auto">
              <a:xfrm>
                <a:off x="2649" y="3156"/>
                <a:ext cx="133" cy="25"/>
              </a:xfrm>
              <a:custGeom>
                <a:avLst/>
                <a:gdLst/>
                <a:ahLst/>
                <a:cxnLst>
                  <a:cxn ang="0">
                    <a:pos x="132" y="24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2" y="24"/>
                  </a:cxn>
                </a:cxnLst>
                <a:rect l="0" t="0" r="r" b="b"/>
                <a:pathLst>
                  <a:path w="133" h="25">
                    <a:moveTo>
                      <a:pt x="132" y="24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2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97" name="Freeform 329"/>
              <p:cNvSpPr>
                <a:spLocks/>
              </p:cNvSpPr>
              <p:nvPr/>
            </p:nvSpPr>
            <p:spPr bwMode="auto">
              <a:xfrm>
                <a:off x="2664" y="3185"/>
                <a:ext cx="133" cy="26"/>
              </a:xfrm>
              <a:custGeom>
                <a:avLst/>
                <a:gdLst/>
                <a:ahLst/>
                <a:cxnLst>
                  <a:cxn ang="0">
                    <a:pos x="132" y="25"/>
                  </a:cxn>
                  <a:cxn ang="0">
                    <a:pos x="126" y="12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132" y="25"/>
                  </a:cxn>
                </a:cxnLst>
                <a:rect l="0" t="0" r="r" b="b"/>
                <a:pathLst>
                  <a:path w="133" h="26">
                    <a:moveTo>
                      <a:pt x="132" y="25"/>
                    </a:moveTo>
                    <a:lnTo>
                      <a:pt x="126" y="12"/>
                    </a:lnTo>
                    <a:lnTo>
                      <a:pt x="0" y="0"/>
                    </a:lnTo>
                    <a:lnTo>
                      <a:pt x="5" y="11"/>
                    </a:lnTo>
                    <a:lnTo>
                      <a:pt x="132" y="25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98" name="Freeform 330"/>
              <p:cNvSpPr>
                <a:spLocks/>
              </p:cNvSpPr>
              <p:nvPr/>
            </p:nvSpPr>
            <p:spPr bwMode="auto">
              <a:xfrm>
                <a:off x="2676" y="3213"/>
                <a:ext cx="134" cy="25"/>
              </a:xfrm>
              <a:custGeom>
                <a:avLst/>
                <a:gdLst/>
                <a:ahLst/>
                <a:cxnLst>
                  <a:cxn ang="0">
                    <a:pos x="133" y="24"/>
                  </a:cxn>
                  <a:cxn ang="0">
                    <a:pos x="127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3" y="24"/>
                  </a:cxn>
                </a:cxnLst>
                <a:rect l="0" t="0" r="r" b="b"/>
                <a:pathLst>
                  <a:path w="134" h="25">
                    <a:moveTo>
                      <a:pt x="133" y="24"/>
                    </a:moveTo>
                    <a:lnTo>
                      <a:pt x="127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3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299" name="Freeform 331"/>
              <p:cNvSpPr>
                <a:spLocks/>
              </p:cNvSpPr>
              <p:nvPr/>
            </p:nvSpPr>
            <p:spPr bwMode="auto">
              <a:xfrm>
                <a:off x="2693" y="3239"/>
                <a:ext cx="133" cy="26"/>
              </a:xfrm>
              <a:custGeom>
                <a:avLst/>
                <a:gdLst/>
                <a:ahLst/>
                <a:cxnLst>
                  <a:cxn ang="0">
                    <a:pos x="132" y="25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2" y="25"/>
                  </a:cxn>
                </a:cxnLst>
                <a:rect l="0" t="0" r="r" b="b"/>
                <a:pathLst>
                  <a:path w="133" h="26">
                    <a:moveTo>
                      <a:pt x="132" y="25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2" y="25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00" name="Freeform 332"/>
              <p:cNvSpPr>
                <a:spLocks/>
              </p:cNvSpPr>
              <p:nvPr/>
            </p:nvSpPr>
            <p:spPr bwMode="auto">
              <a:xfrm>
                <a:off x="2711" y="3267"/>
                <a:ext cx="133" cy="27"/>
              </a:xfrm>
              <a:custGeom>
                <a:avLst/>
                <a:gdLst/>
                <a:ahLst/>
                <a:cxnLst>
                  <a:cxn ang="0">
                    <a:pos x="132" y="26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132" y="26"/>
                  </a:cxn>
                </a:cxnLst>
                <a:rect l="0" t="0" r="r" b="b"/>
                <a:pathLst>
                  <a:path w="133" h="27">
                    <a:moveTo>
                      <a:pt x="132" y="26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1"/>
                    </a:lnTo>
                    <a:lnTo>
                      <a:pt x="132" y="26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01" name="Freeform 333"/>
              <p:cNvSpPr>
                <a:spLocks/>
              </p:cNvSpPr>
              <p:nvPr/>
            </p:nvSpPr>
            <p:spPr bwMode="auto">
              <a:xfrm>
                <a:off x="2723" y="3295"/>
                <a:ext cx="133" cy="25"/>
              </a:xfrm>
              <a:custGeom>
                <a:avLst/>
                <a:gdLst/>
                <a:ahLst/>
                <a:cxnLst>
                  <a:cxn ang="0">
                    <a:pos x="132" y="24"/>
                  </a:cxn>
                  <a:cxn ang="0">
                    <a:pos x="126" y="13"/>
                  </a:cxn>
                  <a:cxn ang="0">
                    <a:pos x="0" y="0"/>
                  </a:cxn>
                  <a:cxn ang="0">
                    <a:pos x="5" y="12"/>
                  </a:cxn>
                  <a:cxn ang="0">
                    <a:pos x="132" y="24"/>
                  </a:cxn>
                </a:cxnLst>
                <a:rect l="0" t="0" r="r" b="b"/>
                <a:pathLst>
                  <a:path w="133" h="25">
                    <a:moveTo>
                      <a:pt x="132" y="24"/>
                    </a:moveTo>
                    <a:lnTo>
                      <a:pt x="126" y="13"/>
                    </a:lnTo>
                    <a:lnTo>
                      <a:pt x="0" y="0"/>
                    </a:lnTo>
                    <a:lnTo>
                      <a:pt x="5" y="12"/>
                    </a:lnTo>
                    <a:lnTo>
                      <a:pt x="132" y="24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02" name="Freeform 334"/>
              <p:cNvSpPr>
                <a:spLocks/>
              </p:cNvSpPr>
              <p:nvPr/>
            </p:nvSpPr>
            <p:spPr bwMode="auto">
              <a:xfrm>
                <a:off x="2738" y="3321"/>
                <a:ext cx="135" cy="27"/>
              </a:xfrm>
              <a:custGeom>
                <a:avLst/>
                <a:gdLst/>
                <a:ahLst/>
                <a:cxnLst>
                  <a:cxn ang="0">
                    <a:pos x="134" y="26"/>
                  </a:cxn>
                  <a:cxn ang="0">
                    <a:pos x="128" y="14"/>
                  </a:cxn>
                  <a:cxn ang="0">
                    <a:pos x="0" y="0"/>
                  </a:cxn>
                  <a:cxn ang="0">
                    <a:pos x="5" y="13"/>
                  </a:cxn>
                  <a:cxn ang="0">
                    <a:pos x="134" y="26"/>
                  </a:cxn>
                </a:cxnLst>
                <a:rect l="0" t="0" r="r" b="b"/>
                <a:pathLst>
                  <a:path w="135" h="27">
                    <a:moveTo>
                      <a:pt x="134" y="26"/>
                    </a:moveTo>
                    <a:lnTo>
                      <a:pt x="128" y="14"/>
                    </a:lnTo>
                    <a:lnTo>
                      <a:pt x="0" y="0"/>
                    </a:lnTo>
                    <a:lnTo>
                      <a:pt x="5" y="13"/>
                    </a:lnTo>
                    <a:lnTo>
                      <a:pt x="134" y="26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03" name="Freeform 335"/>
              <p:cNvSpPr>
                <a:spLocks/>
              </p:cNvSpPr>
              <p:nvPr/>
            </p:nvSpPr>
            <p:spPr bwMode="auto">
              <a:xfrm>
                <a:off x="2763" y="3372"/>
                <a:ext cx="134" cy="25"/>
              </a:xfrm>
              <a:custGeom>
                <a:avLst/>
                <a:gdLst/>
                <a:ahLst/>
                <a:cxnLst>
                  <a:cxn ang="0">
                    <a:pos x="133" y="24"/>
                  </a:cxn>
                  <a:cxn ang="0">
                    <a:pos x="127" y="12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133" y="24"/>
                  </a:cxn>
                </a:cxnLst>
                <a:rect l="0" t="0" r="r" b="b"/>
                <a:pathLst>
                  <a:path w="134" h="25">
                    <a:moveTo>
                      <a:pt x="133" y="24"/>
                    </a:moveTo>
                    <a:lnTo>
                      <a:pt x="127" y="12"/>
                    </a:lnTo>
                    <a:lnTo>
                      <a:pt x="0" y="0"/>
                    </a:lnTo>
                    <a:lnTo>
                      <a:pt x="5" y="11"/>
                    </a:lnTo>
                    <a:lnTo>
                      <a:pt x="133" y="24"/>
                    </a:lnTo>
                  </a:path>
                </a:pathLst>
              </a:custGeom>
              <a:solidFill>
                <a:srgbClr val="22862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04" name="Freeform 336"/>
              <p:cNvSpPr>
                <a:spLocks/>
              </p:cNvSpPr>
              <p:nvPr/>
            </p:nvSpPr>
            <p:spPr bwMode="auto">
              <a:xfrm>
                <a:off x="2534" y="3283"/>
                <a:ext cx="124" cy="79"/>
              </a:xfrm>
              <a:custGeom>
                <a:avLst/>
                <a:gdLst/>
                <a:ahLst/>
                <a:cxnLst>
                  <a:cxn ang="0">
                    <a:pos x="123" y="10"/>
                  </a:cxn>
                  <a:cxn ang="0">
                    <a:pos x="117" y="0"/>
                  </a:cxn>
                  <a:cxn ang="0">
                    <a:pos x="0" y="67"/>
                  </a:cxn>
                  <a:cxn ang="0">
                    <a:pos x="5" y="78"/>
                  </a:cxn>
                  <a:cxn ang="0">
                    <a:pos x="123" y="10"/>
                  </a:cxn>
                </a:cxnLst>
                <a:rect l="0" t="0" r="r" b="b"/>
                <a:pathLst>
                  <a:path w="124" h="79">
                    <a:moveTo>
                      <a:pt x="123" y="10"/>
                    </a:moveTo>
                    <a:lnTo>
                      <a:pt x="117" y="0"/>
                    </a:lnTo>
                    <a:lnTo>
                      <a:pt x="0" y="67"/>
                    </a:lnTo>
                    <a:lnTo>
                      <a:pt x="5" y="78"/>
                    </a:lnTo>
                    <a:lnTo>
                      <a:pt x="123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05" name="Freeform 337"/>
              <p:cNvSpPr>
                <a:spLocks/>
              </p:cNvSpPr>
              <p:nvPr/>
            </p:nvSpPr>
            <p:spPr bwMode="auto">
              <a:xfrm>
                <a:off x="2548" y="3311"/>
                <a:ext cx="126" cy="80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6"/>
                  </a:cxn>
                  <a:cxn ang="0">
                    <a:pos x="5" y="79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0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6"/>
                    </a:lnTo>
                    <a:lnTo>
                      <a:pt x="5" y="79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06" name="Freeform 338"/>
              <p:cNvSpPr>
                <a:spLocks/>
              </p:cNvSpPr>
              <p:nvPr/>
            </p:nvSpPr>
            <p:spPr bwMode="auto">
              <a:xfrm>
                <a:off x="2563" y="3336"/>
                <a:ext cx="126" cy="82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118" y="0"/>
                  </a:cxn>
                  <a:cxn ang="0">
                    <a:pos x="0" y="68"/>
                  </a:cxn>
                  <a:cxn ang="0">
                    <a:pos x="5" y="81"/>
                  </a:cxn>
                  <a:cxn ang="0">
                    <a:pos x="125" y="12"/>
                  </a:cxn>
                </a:cxnLst>
                <a:rect l="0" t="0" r="r" b="b"/>
                <a:pathLst>
                  <a:path w="126" h="82">
                    <a:moveTo>
                      <a:pt x="125" y="12"/>
                    </a:moveTo>
                    <a:lnTo>
                      <a:pt x="118" y="0"/>
                    </a:lnTo>
                    <a:lnTo>
                      <a:pt x="0" y="68"/>
                    </a:lnTo>
                    <a:lnTo>
                      <a:pt x="5" y="81"/>
                    </a:lnTo>
                    <a:lnTo>
                      <a:pt x="125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07" name="Freeform 339"/>
              <p:cNvSpPr>
                <a:spLocks/>
              </p:cNvSpPr>
              <p:nvPr/>
            </p:nvSpPr>
            <p:spPr bwMode="auto">
              <a:xfrm>
                <a:off x="2828" y="3018"/>
                <a:ext cx="115" cy="102"/>
              </a:xfrm>
              <a:custGeom>
                <a:avLst/>
                <a:gdLst/>
                <a:ahLst/>
                <a:cxnLst>
                  <a:cxn ang="0">
                    <a:pos x="114" y="11"/>
                  </a:cxn>
                  <a:cxn ang="0">
                    <a:pos x="107" y="0"/>
                  </a:cxn>
                  <a:cxn ang="0">
                    <a:pos x="0" y="88"/>
                  </a:cxn>
                  <a:cxn ang="0">
                    <a:pos x="5" y="101"/>
                  </a:cxn>
                  <a:cxn ang="0">
                    <a:pos x="114" y="11"/>
                  </a:cxn>
                </a:cxnLst>
                <a:rect l="0" t="0" r="r" b="b"/>
                <a:pathLst>
                  <a:path w="115" h="102">
                    <a:moveTo>
                      <a:pt x="114" y="11"/>
                    </a:moveTo>
                    <a:lnTo>
                      <a:pt x="107" y="0"/>
                    </a:lnTo>
                    <a:lnTo>
                      <a:pt x="0" y="88"/>
                    </a:lnTo>
                    <a:lnTo>
                      <a:pt x="5" y="101"/>
                    </a:lnTo>
                    <a:lnTo>
                      <a:pt x="114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08" name="Freeform 340"/>
              <p:cNvSpPr>
                <a:spLocks/>
              </p:cNvSpPr>
              <p:nvPr/>
            </p:nvSpPr>
            <p:spPr bwMode="auto">
              <a:xfrm>
                <a:off x="2842" y="3046"/>
                <a:ext cx="113" cy="100"/>
              </a:xfrm>
              <a:custGeom>
                <a:avLst/>
                <a:gdLst/>
                <a:ahLst/>
                <a:cxnLst>
                  <a:cxn ang="0">
                    <a:pos x="112" y="12"/>
                  </a:cxn>
                  <a:cxn ang="0">
                    <a:pos x="106" y="0"/>
                  </a:cxn>
                  <a:cxn ang="0">
                    <a:pos x="0" y="88"/>
                  </a:cxn>
                  <a:cxn ang="0">
                    <a:pos x="5" y="99"/>
                  </a:cxn>
                  <a:cxn ang="0">
                    <a:pos x="112" y="12"/>
                  </a:cxn>
                </a:cxnLst>
                <a:rect l="0" t="0" r="r" b="b"/>
                <a:pathLst>
                  <a:path w="113" h="100">
                    <a:moveTo>
                      <a:pt x="112" y="12"/>
                    </a:moveTo>
                    <a:lnTo>
                      <a:pt x="106" y="0"/>
                    </a:lnTo>
                    <a:lnTo>
                      <a:pt x="0" y="88"/>
                    </a:lnTo>
                    <a:lnTo>
                      <a:pt x="5" y="99"/>
                    </a:lnTo>
                    <a:lnTo>
                      <a:pt x="11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09" name="Freeform 341"/>
              <p:cNvSpPr>
                <a:spLocks/>
              </p:cNvSpPr>
              <p:nvPr/>
            </p:nvSpPr>
            <p:spPr bwMode="auto">
              <a:xfrm>
                <a:off x="2857" y="3072"/>
                <a:ext cx="113" cy="102"/>
              </a:xfrm>
              <a:custGeom>
                <a:avLst/>
                <a:gdLst/>
                <a:ahLst/>
                <a:cxnLst>
                  <a:cxn ang="0">
                    <a:pos x="112" y="12"/>
                  </a:cxn>
                  <a:cxn ang="0">
                    <a:pos x="106" y="0"/>
                  </a:cxn>
                  <a:cxn ang="0">
                    <a:pos x="0" y="89"/>
                  </a:cxn>
                  <a:cxn ang="0">
                    <a:pos x="5" y="101"/>
                  </a:cxn>
                  <a:cxn ang="0">
                    <a:pos x="112" y="12"/>
                  </a:cxn>
                </a:cxnLst>
                <a:rect l="0" t="0" r="r" b="b"/>
                <a:pathLst>
                  <a:path w="113" h="102">
                    <a:moveTo>
                      <a:pt x="112" y="12"/>
                    </a:moveTo>
                    <a:lnTo>
                      <a:pt x="106" y="0"/>
                    </a:lnTo>
                    <a:lnTo>
                      <a:pt x="0" y="89"/>
                    </a:lnTo>
                    <a:lnTo>
                      <a:pt x="5" y="101"/>
                    </a:lnTo>
                    <a:lnTo>
                      <a:pt x="11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10" name="Freeform 342"/>
              <p:cNvSpPr>
                <a:spLocks/>
              </p:cNvSpPr>
              <p:nvPr/>
            </p:nvSpPr>
            <p:spPr bwMode="auto">
              <a:xfrm>
                <a:off x="2875" y="3099"/>
                <a:ext cx="115" cy="100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108" y="0"/>
                  </a:cxn>
                  <a:cxn ang="0">
                    <a:pos x="0" y="86"/>
                  </a:cxn>
                  <a:cxn ang="0">
                    <a:pos x="5" y="99"/>
                  </a:cxn>
                  <a:cxn ang="0">
                    <a:pos x="114" y="12"/>
                  </a:cxn>
                </a:cxnLst>
                <a:rect l="0" t="0" r="r" b="b"/>
                <a:pathLst>
                  <a:path w="115" h="100">
                    <a:moveTo>
                      <a:pt x="114" y="12"/>
                    </a:moveTo>
                    <a:lnTo>
                      <a:pt x="108" y="0"/>
                    </a:lnTo>
                    <a:lnTo>
                      <a:pt x="0" y="86"/>
                    </a:lnTo>
                    <a:lnTo>
                      <a:pt x="5" y="99"/>
                    </a:lnTo>
                    <a:lnTo>
                      <a:pt x="114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11" name="Freeform 343"/>
              <p:cNvSpPr>
                <a:spLocks/>
              </p:cNvSpPr>
              <p:nvPr/>
            </p:nvSpPr>
            <p:spPr bwMode="auto">
              <a:xfrm>
                <a:off x="2890" y="3128"/>
                <a:ext cx="113" cy="101"/>
              </a:xfrm>
              <a:custGeom>
                <a:avLst/>
                <a:gdLst/>
                <a:ahLst/>
                <a:cxnLst>
                  <a:cxn ang="0">
                    <a:pos x="112" y="11"/>
                  </a:cxn>
                  <a:cxn ang="0">
                    <a:pos x="106" y="0"/>
                  </a:cxn>
                  <a:cxn ang="0">
                    <a:pos x="0" y="87"/>
                  </a:cxn>
                  <a:cxn ang="0">
                    <a:pos x="5" y="100"/>
                  </a:cxn>
                  <a:cxn ang="0">
                    <a:pos x="112" y="11"/>
                  </a:cxn>
                </a:cxnLst>
                <a:rect l="0" t="0" r="r" b="b"/>
                <a:pathLst>
                  <a:path w="113" h="101">
                    <a:moveTo>
                      <a:pt x="112" y="11"/>
                    </a:moveTo>
                    <a:lnTo>
                      <a:pt x="106" y="0"/>
                    </a:lnTo>
                    <a:lnTo>
                      <a:pt x="0" y="87"/>
                    </a:lnTo>
                    <a:lnTo>
                      <a:pt x="5" y="100"/>
                    </a:lnTo>
                    <a:lnTo>
                      <a:pt x="112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12" name="Freeform 344"/>
              <p:cNvSpPr>
                <a:spLocks/>
              </p:cNvSpPr>
              <p:nvPr/>
            </p:nvSpPr>
            <p:spPr bwMode="auto">
              <a:xfrm>
                <a:off x="2905" y="3155"/>
                <a:ext cx="113" cy="98"/>
              </a:xfrm>
              <a:custGeom>
                <a:avLst/>
                <a:gdLst/>
                <a:ahLst/>
                <a:cxnLst>
                  <a:cxn ang="0">
                    <a:pos x="112" y="10"/>
                  </a:cxn>
                  <a:cxn ang="0">
                    <a:pos x="106" y="0"/>
                  </a:cxn>
                  <a:cxn ang="0">
                    <a:pos x="0" y="86"/>
                  </a:cxn>
                  <a:cxn ang="0">
                    <a:pos x="5" y="97"/>
                  </a:cxn>
                  <a:cxn ang="0">
                    <a:pos x="112" y="10"/>
                  </a:cxn>
                </a:cxnLst>
                <a:rect l="0" t="0" r="r" b="b"/>
                <a:pathLst>
                  <a:path w="113" h="98">
                    <a:moveTo>
                      <a:pt x="112" y="10"/>
                    </a:moveTo>
                    <a:lnTo>
                      <a:pt x="106" y="0"/>
                    </a:lnTo>
                    <a:lnTo>
                      <a:pt x="0" y="86"/>
                    </a:lnTo>
                    <a:lnTo>
                      <a:pt x="5" y="97"/>
                    </a:lnTo>
                    <a:lnTo>
                      <a:pt x="112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13" name="Freeform 345"/>
              <p:cNvSpPr>
                <a:spLocks/>
              </p:cNvSpPr>
              <p:nvPr/>
            </p:nvSpPr>
            <p:spPr bwMode="auto">
              <a:xfrm>
                <a:off x="2923" y="3182"/>
                <a:ext cx="113" cy="101"/>
              </a:xfrm>
              <a:custGeom>
                <a:avLst/>
                <a:gdLst/>
                <a:ahLst/>
                <a:cxnLst>
                  <a:cxn ang="0">
                    <a:pos x="112" y="12"/>
                  </a:cxn>
                  <a:cxn ang="0">
                    <a:pos x="105" y="0"/>
                  </a:cxn>
                  <a:cxn ang="0">
                    <a:pos x="0" y="87"/>
                  </a:cxn>
                  <a:cxn ang="0">
                    <a:pos x="5" y="100"/>
                  </a:cxn>
                  <a:cxn ang="0">
                    <a:pos x="112" y="12"/>
                  </a:cxn>
                </a:cxnLst>
                <a:rect l="0" t="0" r="r" b="b"/>
                <a:pathLst>
                  <a:path w="113" h="101">
                    <a:moveTo>
                      <a:pt x="112" y="12"/>
                    </a:moveTo>
                    <a:lnTo>
                      <a:pt x="105" y="0"/>
                    </a:lnTo>
                    <a:lnTo>
                      <a:pt x="0" y="87"/>
                    </a:lnTo>
                    <a:lnTo>
                      <a:pt x="5" y="100"/>
                    </a:lnTo>
                    <a:lnTo>
                      <a:pt x="11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14" name="Freeform 346"/>
              <p:cNvSpPr>
                <a:spLocks/>
              </p:cNvSpPr>
              <p:nvPr/>
            </p:nvSpPr>
            <p:spPr bwMode="auto">
              <a:xfrm>
                <a:off x="2934" y="3212"/>
                <a:ext cx="115" cy="98"/>
              </a:xfrm>
              <a:custGeom>
                <a:avLst/>
                <a:gdLst/>
                <a:ahLst/>
                <a:cxnLst>
                  <a:cxn ang="0">
                    <a:pos x="114" y="10"/>
                  </a:cxn>
                  <a:cxn ang="0">
                    <a:pos x="108" y="0"/>
                  </a:cxn>
                  <a:cxn ang="0">
                    <a:pos x="0" y="86"/>
                  </a:cxn>
                  <a:cxn ang="0">
                    <a:pos x="5" y="97"/>
                  </a:cxn>
                  <a:cxn ang="0">
                    <a:pos x="114" y="10"/>
                  </a:cxn>
                </a:cxnLst>
                <a:rect l="0" t="0" r="r" b="b"/>
                <a:pathLst>
                  <a:path w="115" h="98">
                    <a:moveTo>
                      <a:pt x="114" y="10"/>
                    </a:moveTo>
                    <a:lnTo>
                      <a:pt x="108" y="0"/>
                    </a:lnTo>
                    <a:lnTo>
                      <a:pt x="0" y="86"/>
                    </a:lnTo>
                    <a:lnTo>
                      <a:pt x="5" y="97"/>
                    </a:lnTo>
                    <a:lnTo>
                      <a:pt x="114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15" name="Freeform 347"/>
              <p:cNvSpPr>
                <a:spLocks/>
              </p:cNvSpPr>
              <p:nvPr/>
            </p:nvSpPr>
            <p:spPr bwMode="auto">
              <a:xfrm>
                <a:off x="2949" y="3237"/>
                <a:ext cx="115" cy="100"/>
              </a:xfrm>
              <a:custGeom>
                <a:avLst/>
                <a:gdLst/>
                <a:ahLst/>
                <a:cxnLst>
                  <a:cxn ang="0">
                    <a:pos x="114" y="11"/>
                  </a:cxn>
                  <a:cxn ang="0">
                    <a:pos x="108" y="0"/>
                  </a:cxn>
                  <a:cxn ang="0">
                    <a:pos x="0" y="87"/>
                  </a:cxn>
                  <a:cxn ang="0">
                    <a:pos x="6" y="99"/>
                  </a:cxn>
                  <a:cxn ang="0">
                    <a:pos x="114" y="11"/>
                  </a:cxn>
                </a:cxnLst>
                <a:rect l="0" t="0" r="r" b="b"/>
                <a:pathLst>
                  <a:path w="115" h="100">
                    <a:moveTo>
                      <a:pt x="114" y="11"/>
                    </a:moveTo>
                    <a:lnTo>
                      <a:pt x="108" y="0"/>
                    </a:lnTo>
                    <a:lnTo>
                      <a:pt x="0" y="87"/>
                    </a:lnTo>
                    <a:lnTo>
                      <a:pt x="6" y="99"/>
                    </a:lnTo>
                    <a:lnTo>
                      <a:pt x="114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16" name="Freeform 348"/>
              <p:cNvSpPr>
                <a:spLocks/>
              </p:cNvSpPr>
              <p:nvPr/>
            </p:nvSpPr>
            <p:spPr bwMode="auto">
              <a:xfrm>
                <a:off x="2972" y="2970"/>
                <a:ext cx="132" cy="40"/>
              </a:xfrm>
              <a:custGeom>
                <a:avLst/>
                <a:gdLst/>
                <a:ahLst/>
                <a:cxnLst>
                  <a:cxn ang="0">
                    <a:pos x="131" y="12"/>
                  </a:cxn>
                  <a:cxn ang="0">
                    <a:pos x="125" y="0"/>
                  </a:cxn>
                  <a:cxn ang="0">
                    <a:pos x="0" y="26"/>
                  </a:cxn>
                  <a:cxn ang="0">
                    <a:pos x="5" y="39"/>
                  </a:cxn>
                  <a:cxn ang="0">
                    <a:pos x="131" y="12"/>
                  </a:cxn>
                </a:cxnLst>
                <a:rect l="0" t="0" r="r" b="b"/>
                <a:pathLst>
                  <a:path w="132" h="40">
                    <a:moveTo>
                      <a:pt x="131" y="12"/>
                    </a:moveTo>
                    <a:lnTo>
                      <a:pt x="125" y="0"/>
                    </a:lnTo>
                    <a:lnTo>
                      <a:pt x="0" y="26"/>
                    </a:lnTo>
                    <a:lnTo>
                      <a:pt x="5" y="39"/>
                    </a:lnTo>
                    <a:lnTo>
                      <a:pt x="131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17" name="Freeform 349"/>
              <p:cNvSpPr>
                <a:spLocks/>
              </p:cNvSpPr>
              <p:nvPr/>
            </p:nvSpPr>
            <p:spPr bwMode="auto">
              <a:xfrm>
                <a:off x="2986" y="3000"/>
                <a:ext cx="131" cy="37"/>
              </a:xfrm>
              <a:custGeom>
                <a:avLst/>
                <a:gdLst/>
                <a:ahLst/>
                <a:cxnLst>
                  <a:cxn ang="0">
                    <a:pos x="130" y="10"/>
                  </a:cxn>
                  <a:cxn ang="0">
                    <a:pos x="124" y="0"/>
                  </a:cxn>
                  <a:cxn ang="0">
                    <a:pos x="0" y="25"/>
                  </a:cxn>
                  <a:cxn ang="0">
                    <a:pos x="5" y="36"/>
                  </a:cxn>
                  <a:cxn ang="0">
                    <a:pos x="130" y="10"/>
                  </a:cxn>
                </a:cxnLst>
                <a:rect l="0" t="0" r="r" b="b"/>
                <a:pathLst>
                  <a:path w="131" h="37">
                    <a:moveTo>
                      <a:pt x="130" y="10"/>
                    </a:moveTo>
                    <a:lnTo>
                      <a:pt x="124" y="0"/>
                    </a:lnTo>
                    <a:lnTo>
                      <a:pt x="0" y="25"/>
                    </a:lnTo>
                    <a:lnTo>
                      <a:pt x="5" y="36"/>
                    </a:lnTo>
                    <a:lnTo>
                      <a:pt x="130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18" name="Freeform 350"/>
              <p:cNvSpPr>
                <a:spLocks/>
              </p:cNvSpPr>
              <p:nvPr/>
            </p:nvSpPr>
            <p:spPr bwMode="auto">
              <a:xfrm>
                <a:off x="3001" y="3026"/>
                <a:ext cx="131" cy="38"/>
              </a:xfrm>
              <a:custGeom>
                <a:avLst/>
                <a:gdLst/>
                <a:ahLst/>
                <a:cxnLst>
                  <a:cxn ang="0">
                    <a:pos x="130" y="10"/>
                  </a:cxn>
                  <a:cxn ang="0">
                    <a:pos x="124" y="0"/>
                  </a:cxn>
                  <a:cxn ang="0">
                    <a:pos x="0" y="26"/>
                  </a:cxn>
                  <a:cxn ang="0">
                    <a:pos x="5" y="37"/>
                  </a:cxn>
                  <a:cxn ang="0">
                    <a:pos x="130" y="10"/>
                  </a:cxn>
                </a:cxnLst>
                <a:rect l="0" t="0" r="r" b="b"/>
                <a:pathLst>
                  <a:path w="131" h="38">
                    <a:moveTo>
                      <a:pt x="130" y="10"/>
                    </a:moveTo>
                    <a:lnTo>
                      <a:pt x="124" y="0"/>
                    </a:lnTo>
                    <a:lnTo>
                      <a:pt x="0" y="26"/>
                    </a:lnTo>
                    <a:lnTo>
                      <a:pt x="5" y="37"/>
                    </a:lnTo>
                    <a:lnTo>
                      <a:pt x="130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19" name="Freeform 351"/>
              <p:cNvSpPr>
                <a:spLocks/>
              </p:cNvSpPr>
              <p:nvPr/>
            </p:nvSpPr>
            <p:spPr bwMode="auto">
              <a:xfrm>
                <a:off x="3020" y="3052"/>
                <a:ext cx="132" cy="37"/>
              </a:xfrm>
              <a:custGeom>
                <a:avLst/>
                <a:gdLst/>
                <a:ahLst/>
                <a:cxnLst>
                  <a:cxn ang="0">
                    <a:pos x="131" y="10"/>
                  </a:cxn>
                  <a:cxn ang="0">
                    <a:pos x="125" y="0"/>
                  </a:cxn>
                  <a:cxn ang="0">
                    <a:pos x="0" y="25"/>
                  </a:cxn>
                  <a:cxn ang="0">
                    <a:pos x="5" y="36"/>
                  </a:cxn>
                  <a:cxn ang="0">
                    <a:pos x="131" y="10"/>
                  </a:cxn>
                </a:cxnLst>
                <a:rect l="0" t="0" r="r" b="b"/>
                <a:pathLst>
                  <a:path w="132" h="37">
                    <a:moveTo>
                      <a:pt x="131" y="10"/>
                    </a:moveTo>
                    <a:lnTo>
                      <a:pt x="125" y="0"/>
                    </a:lnTo>
                    <a:lnTo>
                      <a:pt x="0" y="25"/>
                    </a:lnTo>
                    <a:lnTo>
                      <a:pt x="5" y="36"/>
                    </a:lnTo>
                    <a:lnTo>
                      <a:pt x="131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20" name="Freeform 352"/>
              <p:cNvSpPr>
                <a:spLocks/>
              </p:cNvSpPr>
              <p:nvPr/>
            </p:nvSpPr>
            <p:spPr bwMode="auto">
              <a:xfrm>
                <a:off x="3032" y="3079"/>
                <a:ext cx="133" cy="40"/>
              </a:xfrm>
              <a:custGeom>
                <a:avLst/>
                <a:gdLst/>
                <a:ahLst/>
                <a:cxnLst>
                  <a:cxn ang="0">
                    <a:pos x="132" y="12"/>
                  </a:cxn>
                  <a:cxn ang="0">
                    <a:pos x="125" y="0"/>
                  </a:cxn>
                  <a:cxn ang="0">
                    <a:pos x="0" y="26"/>
                  </a:cxn>
                  <a:cxn ang="0">
                    <a:pos x="5" y="39"/>
                  </a:cxn>
                  <a:cxn ang="0">
                    <a:pos x="132" y="12"/>
                  </a:cxn>
                </a:cxnLst>
                <a:rect l="0" t="0" r="r" b="b"/>
                <a:pathLst>
                  <a:path w="133" h="40">
                    <a:moveTo>
                      <a:pt x="132" y="12"/>
                    </a:moveTo>
                    <a:lnTo>
                      <a:pt x="125" y="0"/>
                    </a:lnTo>
                    <a:lnTo>
                      <a:pt x="0" y="26"/>
                    </a:lnTo>
                    <a:lnTo>
                      <a:pt x="5" y="39"/>
                    </a:lnTo>
                    <a:lnTo>
                      <a:pt x="132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21" name="Freeform 353"/>
              <p:cNvSpPr>
                <a:spLocks/>
              </p:cNvSpPr>
              <p:nvPr/>
            </p:nvSpPr>
            <p:spPr bwMode="auto">
              <a:xfrm>
                <a:off x="3049" y="3107"/>
                <a:ext cx="131" cy="38"/>
              </a:xfrm>
              <a:custGeom>
                <a:avLst/>
                <a:gdLst/>
                <a:ahLst/>
                <a:cxnLst>
                  <a:cxn ang="0">
                    <a:pos x="130" y="11"/>
                  </a:cxn>
                  <a:cxn ang="0">
                    <a:pos x="124" y="0"/>
                  </a:cxn>
                  <a:cxn ang="0">
                    <a:pos x="0" y="25"/>
                  </a:cxn>
                  <a:cxn ang="0">
                    <a:pos x="6" y="37"/>
                  </a:cxn>
                  <a:cxn ang="0">
                    <a:pos x="130" y="11"/>
                  </a:cxn>
                </a:cxnLst>
                <a:rect l="0" t="0" r="r" b="b"/>
                <a:pathLst>
                  <a:path w="131" h="38">
                    <a:moveTo>
                      <a:pt x="130" y="11"/>
                    </a:moveTo>
                    <a:lnTo>
                      <a:pt x="124" y="0"/>
                    </a:lnTo>
                    <a:lnTo>
                      <a:pt x="0" y="25"/>
                    </a:lnTo>
                    <a:lnTo>
                      <a:pt x="6" y="37"/>
                    </a:lnTo>
                    <a:lnTo>
                      <a:pt x="130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22" name="Freeform 354"/>
              <p:cNvSpPr>
                <a:spLocks/>
              </p:cNvSpPr>
              <p:nvPr/>
            </p:nvSpPr>
            <p:spPr bwMode="auto">
              <a:xfrm>
                <a:off x="3066" y="3135"/>
                <a:ext cx="130" cy="39"/>
              </a:xfrm>
              <a:custGeom>
                <a:avLst/>
                <a:gdLst/>
                <a:ahLst/>
                <a:cxnLst>
                  <a:cxn ang="0">
                    <a:pos x="129" y="11"/>
                  </a:cxn>
                  <a:cxn ang="0">
                    <a:pos x="123" y="0"/>
                  </a:cxn>
                  <a:cxn ang="0">
                    <a:pos x="0" y="26"/>
                  </a:cxn>
                  <a:cxn ang="0">
                    <a:pos x="5" y="38"/>
                  </a:cxn>
                  <a:cxn ang="0">
                    <a:pos x="129" y="11"/>
                  </a:cxn>
                </a:cxnLst>
                <a:rect l="0" t="0" r="r" b="b"/>
                <a:pathLst>
                  <a:path w="130" h="39">
                    <a:moveTo>
                      <a:pt x="129" y="11"/>
                    </a:moveTo>
                    <a:lnTo>
                      <a:pt x="123" y="0"/>
                    </a:lnTo>
                    <a:lnTo>
                      <a:pt x="0" y="26"/>
                    </a:lnTo>
                    <a:lnTo>
                      <a:pt x="5" y="38"/>
                    </a:lnTo>
                    <a:lnTo>
                      <a:pt x="129" y="11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23" name="Freeform 355"/>
              <p:cNvSpPr>
                <a:spLocks/>
              </p:cNvSpPr>
              <p:nvPr/>
            </p:nvSpPr>
            <p:spPr bwMode="auto">
              <a:xfrm>
                <a:off x="3084" y="3165"/>
                <a:ext cx="130" cy="31"/>
              </a:xfrm>
              <a:custGeom>
                <a:avLst/>
                <a:gdLst/>
                <a:ahLst/>
                <a:cxnLst>
                  <a:cxn ang="0">
                    <a:pos x="129" y="10"/>
                  </a:cxn>
                  <a:cxn ang="0">
                    <a:pos x="123" y="0"/>
                  </a:cxn>
                  <a:cxn ang="0">
                    <a:pos x="0" y="19"/>
                  </a:cxn>
                  <a:cxn ang="0">
                    <a:pos x="5" y="30"/>
                  </a:cxn>
                  <a:cxn ang="0">
                    <a:pos x="129" y="10"/>
                  </a:cxn>
                </a:cxnLst>
                <a:rect l="0" t="0" r="r" b="b"/>
                <a:pathLst>
                  <a:path w="130" h="31">
                    <a:moveTo>
                      <a:pt x="129" y="10"/>
                    </a:moveTo>
                    <a:lnTo>
                      <a:pt x="123" y="0"/>
                    </a:lnTo>
                    <a:lnTo>
                      <a:pt x="0" y="19"/>
                    </a:lnTo>
                    <a:lnTo>
                      <a:pt x="5" y="30"/>
                    </a:lnTo>
                    <a:lnTo>
                      <a:pt x="129" y="10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24" name="Freeform 356"/>
              <p:cNvSpPr>
                <a:spLocks/>
              </p:cNvSpPr>
              <p:nvPr/>
            </p:nvSpPr>
            <p:spPr bwMode="auto">
              <a:xfrm>
                <a:off x="3100" y="3194"/>
                <a:ext cx="131" cy="32"/>
              </a:xfrm>
              <a:custGeom>
                <a:avLst/>
                <a:gdLst/>
                <a:ahLst/>
                <a:cxnLst>
                  <a:cxn ang="0">
                    <a:pos x="130" y="12"/>
                  </a:cxn>
                  <a:cxn ang="0">
                    <a:pos x="124" y="0"/>
                  </a:cxn>
                  <a:cxn ang="0">
                    <a:pos x="0" y="18"/>
                  </a:cxn>
                  <a:cxn ang="0">
                    <a:pos x="5" y="31"/>
                  </a:cxn>
                  <a:cxn ang="0">
                    <a:pos x="130" y="12"/>
                  </a:cxn>
                </a:cxnLst>
                <a:rect l="0" t="0" r="r" b="b"/>
                <a:pathLst>
                  <a:path w="131" h="32">
                    <a:moveTo>
                      <a:pt x="130" y="12"/>
                    </a:moveTo>
                    <a:lnTo>
                      <a:pt x="124" y="0"/>
                    </a:lnTo>
                    <a:lnTo>
                      <a:pt x="0" y="18"/>
                    </a:lnTo>
                    <a:lnTo>
                      <a:pt x="5" y="31"/>
                    </a:lnTo>
                    <a:lnTo>
                      <a:pt x="130" y="12"/>
                    </a:lnTo>
                  </a:path>
                </a:pathLst>
              </a:custGeom>
              <a:solidFill>
                <a:srgbClr val="38CD3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25" name="Freeform 357"/>
              <p:cNvSpPr>
                <a:spLocks/>
              </p:cNvSpPr>
              <p:nvPr/>
            </p:nvSpPr>
            <p:spPr bwMode="auto">
              <a:xfrm>
                <a:off x="3131" y="3249"/>
                <a:ext cx="133" cy="34"/>
              </a:xfrm>
              <a:custGeom>
                <a:avLst/>
                <a:gdLst/>
                <a:ahLst/>
                <a:cxnLst>
                  <a:cxn ang="0">
                    <a:pos x="132" y="12"/>
                  </a:cxn>
                  <a:cxn ang="0">
                    <a:pos x="125" y="0"/>
                  </a:cxn>
                  <a:cxn ang="0">
                    <a:pos x="0" y="20"/>
                  </a:cxn>
                  <a:cxn ang="0">
                    <a:pos x="5" y="33"/>
                  </a:cxn>
                  <a:cxn ang="0">
                    <a:pos x="132" y="12"/>
                  </a:cxn>
                </a:cxnLst>
                <a:rect l="0" t="0" r="r" b="b"/>
                <a:pathLst>
                  <a:path w="133" h="34">
                    <a:moveTo>
                      <a:pt x="132" y="12"/>
                    </a:moveTo>
                    <a:lnTo>
                      <a:pt x="125" y="0"/>
                    </a:lnTo>
                    <a:lnTo>
                      <a:pt x="0" y="20"/>
                    </a:lnTo>
                    <a:lnTo>
                      <a:pt x="5" y="33"/>
                    </a:lnTo>
                    <a:lnTo>
                      <a:pt x="132" y="12"/>
                    </a:lnTo>
                  </a:path>
                </a:pathLst>
              </a:custGeom>
              <a:solidFill>
                <a:srgbClr val="22862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grpSp>
        <p:nvGrpSpPr>
          <p:cNvPr id="724326" name="Group 358"/>
          <p:cNvGrpSpPr>
            <a:grpSpLocks/>
          </p:cNvGrpSpPr>
          <p:nvPr/>
        </p:nvGrpSpPr>
        <p:grpSpPr bwMode="auto">
          <a:xfrm>
            <a:off x="4716016" y="3140968"/>
            <a:ext cx="914400" cy="962025"/>
            <a:chOff x="3815" y="2280"/>
            <a:chExt cx="770" cy="990"/>
          </a:xfrm>
        </p:grpSpPr>
        <p:grpSp>
          <p:nvGrpSpPr>
            <p:cNvPr id="724327" name="Group 359"/>
            <p:cNvGrpSpPr>
              <a:grpSpLocks/>
            </p:cNvGrpSpPr>
            <p:nvPr/>
          </p:nvGrpSpPr>
          <p:grpSpPr bwMode="auto">
            <a:xfrm>
              <a:off x="3815" y="2280"/>
              <a:ext cx="770" cy="990"/>
              <a:chOff x="3815" y="2280"/>
              <a:chExt cx="770" cy="990"/>
            </a:xfrm>
          </p:grpSpPr>
          <p:sp>
            <p:nvSpPr>
              <p:cNvPr id="724328" name="Freeform 360"/>
              <p:cNvSpPr>
                <a:spLocks/>
              </p:cNvSpPr>
              <p:nvPr/>
            </p:nvSpPr>
            <p:spPr bwMode="auto">
              <a:xfrm>
                <a:off x="3816" y="2425"/>
                <a:ext cx="251" cy="8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01"/>
                  </a:cxn>
                  <a:cxn ang="0">
                    <a:pos x="250" y="844"/>
                  </a:cxn>
                  <a:cxn ang="0">
                    <a:pos x="250" y="142"/>
                  </a:cxn>
                  <a:cxn ang="0">
                    <a:pos x="0" y="0"/>
                  </a:cxn>
                </a:cxnLst>
                <a:rect l="0" t="0" r="r" b="b"/>
                <a:pathLst>
                  <a:path w="251" h="845">
                    <a:moveTo>
                      <a:pt x="0" y="0"/>
                    </a:moveTo>
                    <a:lnTo>
                      <a:pt x="0" y="701"/>
                    </a:lnTo>
                    <a:lnTo>
                      <a:pt x="250" y="844"/>
                    </a:lnTo>
                    <a:lnTo>
                      <a:pt x="250" y="14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29" name="Freeform 361"/>
              <p:cNvSpPr>
                <a:spLocks/>
              </p:cNvSpPr>
              <p:nvPr/>
            </p:nvSpPr>
            <p:spPr bwMode="auto">
              <a:xfrm>
                <a:off x="4066" y="2418"/>
                <a:ext cx="518" cy="852"/>
              </a:xfrm>
              <a:custGeom>
                <a:avLst/>
                <a:gdLst/>
                <a:ahLst/>
                <a:cxnLst>
                  <a:cxn ang="0">
                    <a:pos x="517" y="0"/>
                  </a:cxn>
                  <a:cxn ang="0">
                    <a:pos x="515" y="702"/>
                  </a:cxn>
                  <a:cxn ang="0">
                    <a:pos x="0" y="851"/>
                  </a:cxn>
                  <a:cxn ang="0">
                    <a:pos x="0" y="142"/>
                  </a:cxn>
                  <a:cxn ang="0">
                    <a:pos x="517" y="0"/>
                  </a:cxn>
                </a:cxnLst>
                <a:rect l="0" t="0" r="r" b="b"/>
                <a:pathLst>
                  <a:path w="518" h="852">
                    <a:moveTo>
                      <a:pt x="517" y="0"/>
                    </a:moveTo>
                    <a:lnTo>
                      <a:pt x="515" y="702"/>
                    </a:lnTo>
                    <a:lnTo>
                      <a:pt x="0" y="851"/>
                    </a:lnTo>
                    <a:lnTo>
                      <a:pt x="0" y="142"/>
                    </a:lnTo>
                    <a:lnTo>
                      <a:pt x="517" y="0"/>
                    </a:lnTo>
                  </a:path>
                </a:pathLst>
              </a:custGeom>
              <a:solidFill>
                <a:srgbClr val="CCEC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30" name="Freeform 362"/>
              <p:cNvSpPr>
                <a:spLocks/>
              </p:cNvSpPr>
              <p:nvPr/>
            </p:nvSpPr>
            <p:spPr bwMode="auto">
              <a:xfrm>
                <a:off x="3816" y="2280"/>
                <a:ext cx="769" cy="28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532" y="0"/>
                  </a:cxn>
                  <a:cxn ang="0">
                    <a:pos x="768" y="142"/>
                  </a:cxn>
                  <a:cxn ang="0">
                    <a:pos x="245" y="285"/>
                  </a:cxn>
                  <a:cxn ang="0">
                    <a:pos x="0" y="144"/>
                  </a:cxn>
                </a:cxnLst>
                <a:rect l="0" t="0" r="r" b="b"/>
                <a:pathLst>
                  <a:path w="769" h="286">
                    <a:moveTo>
                      <a:pt x="0" y="144"/>
                    </a:moveTo>
                    <a:lnTo>
                      <a:pt x="532" y="0"/>
                    </a:lnTo>
                    <a:lnTo>
                      <a:pt x="768" y="142"/>
                    </a:lnTo>
                    <a:lnTo>
                      <a:pt x="245" y="285"/>
                    </a:lnTo>
                    <a:lnTo>
                      <a:pt x="0" y="144"/>
                    </a:lnTo>
                  </a:path>
                </a:pathLst>
              </a:custGeom>
              <a:solidFill>
                <a:srgbClr val="6699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31" name="Freeform 363"/>
              <p:cNvSpPr>
                <a:spLocks/>
              </p:cNvSpPr>
              <p:nvPr/>
            </p:nvSpPr>
            <p:spPr bwMode="auto">
              <a:xfrm>
                <a:off x="3949" y="2344"/>
                <a:ext cx="521" cy="149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502" y="0"/>
                  </a:cxn>
                  <a:cxn ang="0">
                    <a:pos x="520" y="13"/>
                  </a:cxn>
                  <a:cxn ang="0">
                    <a:pos x="17" y="148"/>
                  </a:cxn>
                  <a:cxn ang="0">
                    <a:pos x="0" y="134"/>
                  </a:cxn>
                </a:cxnLst>
                <a:rect l="0" t="0" r="r" b="b"/>
                <a:pathLst>
                  <a:path w="521" h="149">
                    <a:moveTo>
                      <a:pt x="0" y="134"/>
                    </a:moveTo>
                    <a:lnTo>
                      <a:pt x="502" y="0"/>
                    </a:lnTo>
                    <a:lnTo>
                      <a:pt x="520" y="13"/>
                    </a:lnTo>
                    <a:lnTo>
                      <a:pt x="17" y="148"/>
                    </a:lnTo>
                    <a:lnTo>
                      <a:pt x="0" y="134"/>
                    </a:lnTo>
                  </a:path>
                </a:pathLst>
              </a:custGeom>
              <a:solidFill>
                <a:srgbClr val="99CC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32" name="Freeform 364"/>
              <p:cNvSpPr>
                <a:spLocks/>
              </p:cNvSpPr>
              <p:nvPr/>
            </p:nvSpPr>
            <p:spPr bwMode="auto">
              <a:xfrm>
                <a:off x="3815" y="2426"/>
                <a:ext cx="259" cy="1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1" y="32"/>
                  </a:cxn>
                  <a:cxn ang="0">
                    <a:pos x="258" y="151"/>
                  </a:cxn>
                  <a:cxn ang="0">
                    <a:pos x="0" y="0"/>
                  </a:cxn>
                </a:cxnLst>
                <a:rect l="0" t="0" r="r" b="b"/>
                <a:pathLst>
                  <a:path w="259" h="152">
                    <a:moveTo>
                      <a:pt x="0" y="0"/>
                    </a:moveTo>
                    <a:lnTo>
                      <a:pt x="241" y="32"/>
                    </a:lnTo>
                    <a:lnTo>
                      <a:pt x="258" y="15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CC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33" name="Freeform 365"/>
              <p:cNvSpPr>
                <a:spLocks/>
              </p:cNvSpPr>
              <p:nvPr/>
            </p:nvSpPr>
            <p:spPr bwMode="auto">
              <a:xfrm>
                <a:off x="4349" y="2280"/>
                <a:ext cx="235" cy="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94"/>
                  </a:cxn>
                  <a:cxn ang="0">
                    <a:pos x="234" y="143"/>
                  </a:cxn>
                  <a:cxn ang="0">
                    <a:pos x="0" y="0"/>
                  </a:cxn>
                </a:cxnLst>
                <a:rect l="0" t="0" r="r" b="b"/>
                <a:pathLst>
                  <a:path w="235" h="144">
                    <a:moveTo>
                      <a:pt x="0" y="0"/>
                    </a:moveTo>
                    <a:lnTo>
                      <a:pt x="11" y="94"/>
                    </a:lnTo>
                    <a:lnTo>
                      <a:pt x="234" y="14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CC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334" name="Oval 366"/>
              <p:cNvSpPr>
                <a:spLocks noChangeArrowheads="1"/>
              </p:cNvSpPr>
              <p:nvPr/>
            </p:nvSpPr>
            <p:spPr bwMode="auto">
              <a:xfrm rot="13200000">
                <a:off x="4102" y="2597"/>
                <a:ext cx="430" cy="503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grpSp>
          <p:nvGrpSpPr>
            <p:cNvPr id="724335" name="Group 367"/>
            <p:cNvGrpSpPr>
              <a:grpSpLocks/>
            </p:cNvGrpSpPr>
            <p:nvPr/>
          </p:nvGrpSpPr>
          <p:grpSpPr bwMode="auto">
            <a:xfrm>
              <a:off x="4094" y="2744"/>
              <a:ext cx="474" cy="245"/>
              <a:chOff x="4094" y="2744"/>
              <a:chExt cx="474" cy="245"/>
            </a:xfrm>
          </p:grpSpPr>
          <p:grpSp>
            <p:nvGrpSpPr>
              <p:cNvPr id="724336" name="Group 368"/>
              <p:cNvGrpSpPr>
                <a:grpSpLocks/>
              </p:cNvGrpSpPr>
              <p:nvPr/>
            </p:nvGrpSpPr>
            <p:grpSpPr bwMode="auto">
              <a:xfrm>
                <a:off x="4094" y="2797"/>
                <a:ext cx="474" cy="192"/>
                <a:chOff x="4094" y="2797"/>
                <a:chExt cx="474" cy="192"/>
              </a:xfrm>
            </p:grpSpPr>
            <p:sp>
              <p:nvSpPr>
                <p:cNvPr id="724337" name="Freeform 369"/>
                <p:cNvSpPr>
                  <a:spLocks/>
                </p:cNvSpPr>
                <p:nvPr/>
              </p:nvSpPr>
              <p:spPr bwMode="auto">
                <a:xfrm>
                  <a:off x="4112" y="2906"/>
                  <a:ext cx="49" cy="8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2"/>
                    </a:cxn>
                    <a:cxn ang="0">
                      <a:pos x="0" y="81"/>
                    </a:cxn>
                    <a:cxn ang="0">
                      <a:pos x="1" y="79"/>
                    </a:cxn>
                    <a:cxn ang="0">
                      <a:pos x="2" y="77"/>
                    </a:cxn>
                    <a:cxn ang="0">
                      <a:pos x="4" y="74"/>
                    </a:cxn>
                    <a:cxn ang="0">
                      <a:pos x="6" y="70"/>
                    </a:cxn>
                    <a:cxn ang="0">
                      <a:pos x="8" y="66"/>
                    </a:cxn>
                    <a:cxn ang="0">
                      <a:pos x="10" y="61"/>
                    </a:cxn>
                    <a:cxn ang="0">
                      <a:pos x="12" y="56"/>
                    </a:cxn>
                    <a:cxn ang="0">
                      <a:pos x="14" y="53"/>
                    </a:cxn>
                    <a:cxn ang="0">
                      <a:pos x="17" y="52"/>
                    </a:cxn>
                    <a:cxn ang="0">
                      <a:pos x="20" y="51"/>
                    </a:cxn>
                    <a:cxn ang="0">
                      <a:pos x="22" y="52"/>
                    </a:cxn>
                    <a:cxn ang="0">
                      <a:pos x="26" y="52"/>
                    </a:cxn>
                    <a:cxn ang="0">
                      <a:pos x="29" y="53"/>
                    </a:cxn>
                    <a:cxn ang="0">
                      <a:pos x="33" y="53"/>
                    </a:cxn>
                    <a:cxn ang="0">
                      <a:pos x="38" y="52"/>
                    </a:cxn>
                    <a:cxn ang="0">
                      <a:pos x="42" y="51"/>
                    </a:cxn>
                    <a:cxn ang="0">
                      <a:pos x="46" y="49"/>
                    </a:cxn>
                    <a:cxn ang="0">
                      <a:pos x="47" y="47"/>
                    </a:cxn>
                    <a:cxn ang="0">
                      <a:pos x="48" y="46"/>
                    </a:cxn>
                    <a:cxn ang="0">
                      <a:pos x="48" y="45"/>
                    </a:cxn>
                    <a:cxn ang="0">
                      <a:pos x="48" y="43"/>
                    </a:cxn>
                    <a:cxn ang="0">
                      <a:pos x="47" y="43"/>
                    </a:cxn>
                    <a:cxn ang="0">
                      <a:pos x="47" y="42"/>
                    </a:cxn>
                    <a:cxn ang="0">
                      <a:pos x="44" y="40"/>
                    </a:cxn>
                    <a:cxn ang="0">
                      <a:pos x="39" y="35"/>
                    </a:cxn>
                    <a:cxn ang="0">
                      <a:pos x="32" y="29"/>
                    </a:cxn>
                    <a:cxn ang="0">
                      <a:pos x="23" y="20"/>
                    </a:cxn>
                    <a:cxn ang="0">
                      <a:pos x="14" y="13"/>
                    </a:cxn>
                    <a:cxn ang="0">
                      <a:pos x="7" y="6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9" h="83">
                      <a:moveTo>
                        <a:pt x="0" y="0"/>
                      </a:moveTo>
                      <a:lnTo>
                        <a:pt x="0" y="82"/>
                      </a:lnTo>
                      <a:lnTo>
                        <a:pt x="0" y="81"/>
                      </a:lnTo>
                      <a:lnTo>
                        <a:pt x="1" y="79"/>
                      </a:lnTo>
                      <a:lnTo>
                        <a:pt x="2" y="77"/>
                      </a:lnTo>
                      <a:lnTo>
                        <a:pt x="4" y="74"/>
                      </a:lnTo>
                      <a:lnTo>
                        <a:pt x="6" y="70"/>
                      </a:lnTo>
                      <a:lnTo>
                        <a:pt x="8" y="66"/>
                      </a:lnTo>
                      <a:lnTo>
                        <a:pt x="10" y="61"/>
                      </a:lnTo>
                      <a:lnTo>
                        <a:pt x="12" y="56"/>
                      </a:lnTo>
                      <a:lnTo>
                        <a:pt x="14" y="53"/>
                      </a:lnTo>
                      <a:lnTo>
                        <a:pt x="17" y="52"/>
                      </a:lnTo>
                      <a:lnTo>
                        <a:pt x="20" y="51"/>
                      </a:lnTo>
                      <a:lnTo>
                        <a:pt x="22" y="52"/>
                      </a:lnTo>
                      <a:lnTo>
                        <a:pt x="26" y="52"/>
                      </a:lnTo>
                      <a:lnTo>
                        <a:pt x="29" y="53"/>
                      </a:lnTo>
                      <a:lnTo>
                        <a:pt x="33" y="53"/>
                      </a:lnTo>
                      <a:lnTo>
                        <a:pt x="38" y="52"/>
                      </a:lnTo>
                      <a:lnTo>
                        <a:pt x="42" y="51"/>
                      </a:lnTo>
                      <a:lnTo>
                        <a:pt x="46" y="49"/>
                      </a:lnTo>
                      <a:lnTo>
                        <a:pt x="47" y="47"/>
                      </a:lnTo>
                      <a:lnTo>
                        <a:pt x="48" y="46"/>
                      </a:lnTo>
                      <a:lnTo>
                        <a:pt x="48" y="45"/>
                      </a:lnTo>
                      <a:lnTo>
                        <a:pt x="48" y="43"/>
                      </a:lnTo>
                      <a:lnTo>
                        <a:pt x="47" y="43"/>
                      </a:lnTo>
                      <a:lnTo>
                        <a:pt x="47" y="42"/>
                      </a:lnTo>
                      <a:lnTo>
                        <a:pt x="44" y="40"/>
                      </a:lnTo>
                      <a:lnTo>
                        <a:pt x="39" y="35"/>
                      </a:lnTo>
                      <a:lnTo>
                        <a:pt x="32" y="29"/>
                      </a:lnTo>
                      <a:lnTo>
                        <a:pt x="23" y="20"/>
                      </a:lnTo>
                      <a:lnTo>
                        <a:pt x="14" y="13"/>
                      </a:lnTo>
                      <a:lnTo>
                        <a:pt x="7" y="6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339933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38" name="Freeform 370"/>
                <p:cNvSpPr>
                  <a:spLocks/>
                </p:cNvSpPr>
                <p:nvPr/>
              </p:nvSpPr>
              <p:spPr bwMode="auto">
                <a:xfrm>
                  <a:off x="4096" y="2894"/>
                  <a:ext cx="72" cy="64"/>
                </a:xfrm>
                <a:custGeom>
                  <a:avLst/>
                  <a:gdLst/>
                  <a:ahLst/>
                  <a:cxnLst>
                    <a:cxn ang="0">
                      <a:pos x="71" y="54"/>
                    </a:cxn>
                    <a:cxn ang="0">
                      <a:pos x="0" y="0"/>
                    </a:cxn>
                    <a:cxn ang="0">
                      <a:pos x="0" y="9"/>
                    </a:cxn>
                    <a:cxn ang="0">
                      <a:pos x="71" y="63"/>
                    </a:cxn>
                    <a:cxn ang="0">
                      <a:pos x="71" y="54"/>
                    </a:cxn>
                  </a:cxnLst>
                  <a:rect l="0" t="0" r="r" b="b"/>
                  <a:pathLst>
                    <a:path w="72" h="64">
                      <a:moveTo>
                        <a:pt x="71" y="54"/>
                      </a:moveTo>
                      <a:lnTo>
                        <a:pt x="0" y="0"/>
                      </a:lnTo>
                      <a:lnTo>
                        <a:pt x="0" y="9"/>
                      </a:lnTo>
                      <a:lnTo>
                        <a:pt x="71" y="63"/>
                      </a:lnTo>
                      <a:lnTo>
                        <a:pt x="71" y="54"/>
                      </a:lnTo>
                    </a:path>
                  </a:pathLst>
                </a:custGeom>
                <a:solidFill>
                  <a:srgbClr val="006633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39" name="Freeform 371"/>
                <p:cNvSpPr>
                  <a:spLocks/>
                </p:cNvSpPr>
                <p:nvPr/>
              </p:nvSpPr>
              <p:spPr bwMode="auto">
                <a:xfrm>
                  <a:off x="4166" y="2852"/>
                  <a:ext cx="402" cy="106"/>
                </a:xfrm>
                <a:custGeom>
                  <a:avLst/>
                  <a:gdLst/>
                  <a:ahLst/>
                  <a:cxnLst>
                    <a:cxn ang="0">
                      <a:pos x="401" y="9"/>
                    </a:cxn>
                    <a:cxn ang="0">
                      <a:pos x="401" y="0"/>
                    </a:cxn>
                    <a:cxn ang="0">
                      <a:pos x="0" y="94"/>
                    </a:cxn>
                    <a:cxn ang="0">
                      <a:pos x="1" y="105"/>
                    </a:cxn>
                    <a:cxn ang="0">
                      <a:pos x="401" y="9"/>
                    </a:cxn>
                  </a:cxnLst>
                  <a:rect l="0" t="0" r="r" b="b"/>
                  <a:pathLst>
                    <a:path w="402" h="106">
                      <a:moveTo>
                        <a:pt x="401" y="9"/>
                      </a:moveTo>
                      <a:lnTo>
                        <a:pt x="401" y="0"/>
                      </a:lnTo>
                      <a:lnTo>
                        <a:pt x="0" y="94"/>
                      </a:lnTo>
                      <a:lnTo>
                        <a:pt x="1" y="105"/>
                      </a:lnTo>
                      <a:lnTo>
                        <a:pt x="401" y="9"/>
                      </a:lnTo>
                    </a:path>
                  </a:pathLst>
                </a:custGeom>
                <a:solidFill>
                  <a:srgbClr val="99FF99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40" name="Freeform 372"/>
                <p:cNvSpPr>
                  <a:spLocks/>
                </p:cNvSpPr>
                <p:nvPr/>
              </p:nvSpPr>
              <p:spPr bwMode="auto">
                <a:xfrm>
                  <a:off x="4094" y="2797"/>
                  <a:ext cx="474" cy="152"/>
                </a:xfrm>
                <a:custGeom>
                  <a:avLst/>
                  <a:gdLst/>
                  <a:ahLst/>
                  <a:cxnLst>
                    <a:cxn ang="0">
                      <a:pos x="473" y="54"/>
                    </a:cxn>
                    <a:cxn ang="0">
                      <a:pos x="401" y="0"/>
                    </a:cxn>
                    <a:cxn ang="0">
                      <a:pos x="0" y="96"/>
                    </a:cxn>
                    <a:cxn ang="0">
                      <a:pos x="74" y="151"/>
                    </a:cxn>
                    <a:cxn ang="0">
                      <a:pos x="473" y="54"/>
                    </a:cxn>
                  </a:cxnLst>
                  <a:rect l="0" t="0" r="r" b="b"/>
                  <a:pathLst>
                    <a:path w="474" h="152">
                      <a:moveTo>
                        <a:pt x="473" y="54"/>
                      </a:moveTo>
                      <a:lnTo>
                        <a:pt x="401" y="0"/>
                      </a:lnTo>
                      <a:lnTo>
                        <a:pt x="0" y="96"/>
                      </a:lnTo>
                      <a:lnTo>
                        <a:pt x="74" y="151"/>
                      </a:lnTo>
                      <a:lnTo>
                        <a:pt x="473" y="54"/>
                      </a:lnTo>
                    </a:path>
                  </a:pathLst>
                </a:custGeom>
                <a:solidFill>
                  <a:srgbClr val="33CC33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724341" name="Group 373"/>
              <p:cNvGrpSpPr>
                <a:grpSpLocks/>
              </p:cNvGrpSpPr>
              <p:nvPr/>
            </p:nvGrpSpPr>
            <p:grpSpPr bwMode="auto">
              <a:xfrm>
                <a:off x="4133" y="2801"/>
                <a:ext cx="153" cy="125"/>
                <a:chOff x="4133" y="2801"/>
                <a:chExt cx="153" cy="125"/>
              </a:xfrm>
            </p:grpSpPr>
            <p:sp>
              <p:nvSpPr>
                <p:cNvPr id="724342" name="Freeform 374"/>
                <p:cNvSpPr>
                  <a:spLocks/>
                </p:cNvSpPr>
                <p:nvPr/>
              </p:nvSpPr>
              <p:spPr bwMode="auto">
                <a:xfrm>
                  <a:off x="4171" y="2801"/>
                  <a:ext cx="115" cy="124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0" y="123"/>
                    </a:cxn>
                    <a:cxn ang="0">
                      <a:pos x="114" y="101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115" h="124">
                      <a:moveTo>
                        <a:pt x="48" y="0"/>
                      </a:moveTo>
                      <a:lnTo>
                        <a:pt x="0" y="123"/>
                      </a:lnTo>
                      <a:lnTo>
                        <a:pt x="114" y="101"/>
                      </a:lnTo>
                      <a:lnTo>
                        <a:pt x="48" y="0"/>
                      </a:lnTo>
                    </a:path>
                  </a:pathLst>
                </a:custGeom>
                <a:solidFill>
                  <a:srgbClr val="FFCC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43" name="Freeform 375"/>
                <p:cNvSpPr>
                  <a:spLocks/>
                </p:cNvSpPr>
                <p:nvPr/>
              </p:nvSpPr>
              <p:spPr bwMode="auto">
                <a:xfrm>
                  <a:off x="4133" y="2802"/>
                  <a:ext cx="88" cy="124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0" y="87"/>
                    </a:cxn>
                    <a:cxn ang="0">
                      <a:pos x="42" y="123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8" h="124">
                      <a:moveTo>
                        <a:pt x="87" y="0"/>
                      </a:moveTo>
                      <a:lnTo>
                        <a:pt x="0" y="87"/>
                      </a:lnTo>
                      <a:lnTo>
                        <a:pt x="42" y="123"/>
                      </a:lnTo>
                      <a:lnTo>
                        <a:pt x="87" y="0"/>
                      </a:lnTo>
                    </a:path>
                  </a:pathLst>
                </a:custGeom>
                <a:solidFill>
                  <a:srgbClr val="FF99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724344" name="Group 376"/>
              <p:cNvGrpSpPr>
                <a:grpSpLocks/>
              </p:cNvGrpSpPr>
              <p:nvPr/>
            </p:nvGrpSpPr>
            <p:grpSpPr bwMode="auto">
              <a:xfrm>
                <a:off x="4418" y="2744"/>
                <a:ext cx="118" cy="117"/>
                <a:chOff x="4418" y="2744"/>
                <a:chExt cx="118" cy="117"/>
              </a:xfrm>
            </p:grpSpPr>
            <p:sp>
              <p:nvSpPr>
                <p:cNvPr id="724345" name="Freeform 377"/>
                <p:cNvSpPr>
                  <a:spLocks/>
                </p:cNvSpPr>
                <p:nvPr/>
              </p:nvSpPr>
              <p:spPr bwMode="auto">
                <a:xfrm>
                  <a:off x="4418" y="2744"/>
                  <a:ext cx="118" cy="117"/>
                </a:xfrm>
                <a:custGeom>
                  <a:avLst/>
                  <a:gdLst/>
                  <a:ahLst/>
                  <a:cxnLst>
                    <a:cxn ang="0">
                      <a:pos x="58" y="114"/>
                    </a:cxn>
                    <a:cxn ang="0">
                      <a:pos x="70" y="111"/>
                    </a:cxn>
                    <a:cxn ang="0">
                      <a:pos x="81" y="106"/>
                    </a:cxn>
                    <a:cxn ang="0">
                      <a:pos x="90" y="99"/>
                    </a:cxn>
                    <a:cxn ang="0">
                      <a:pos x="99" y="90"/>
                    </a:cxn>
                    <a:cxn ang="0">
                      <a:pos x="106" y="80"/>
                    </a:cxn>
                    <a:cxn ang="0">
                      <a:pos x="112" y="70"/>
                    </a:cxn>
                    <a:cxn ang="0">
                      <a:pos x="115" y="58"/>
                    </a:cxn>
                    <a:cxn ang="0">
                      <a:pos x="117" y="46"/>
                    </a:cxn>
                    <a:cxn ang="0">
                      <a:pos x="115" y="35"/>
                    </a:cxn>
                    <a:cxn ang="0">
                      <a:pos x="112" y="26"/>
                    </a:cxn>
                    <a:cxn ang="0">
                      <a:pos x="106" y="17"/>
                    </a:cxn>
                    <a:cxn ang="0">
                      <a:pos x="99" y="9"/>
                    </a:cxn>
                    <a:cxn ang="0">
                      <a:pos x="90" y="4"/>
                    </a:cxn>
                    <a:cxn ang="0">
                      <a:pos x="81" y="1"/>
                    </a:cxn>
                    <a:cxn ang="0">
                      <a:pos x="70" y="0"/>
                    </a:cxn>
                    <a:cxn ang="0">
                      <a:pos x="58" y="1"/>
                    </a:cxn>
                    <a:cxn ang="0">
                      <a:pos x="46" y="4"/>
                    </a:cxn>
                    <a:cxn ang="0">
                      <a:pos x="35" y="9"/>
                    </a:cxn>
                    <a:cxn ang="0">
                      <a:pos x="26" y="17"/>
                    </a:cxn>
                    <a:cxn ang="0">
                      <a:pos x="17" y="25"/>
                    </a:cxn>
                    <a:cxn ang="0">
                      <a:pos x="10" y="35"/>
                    </a:cxn>
                    <a:cxn ang="0">
                      <a:pos x="4" y="46"/>
                    </a:cxn>
                    <a:cxn ang="0">
                      <a:pos x="1" y="57"/>
                    </a:cxn>
                    <a:cxn ang="0">
                      <a:pos x="0" y="69"/>
                    </a:cxn>
                    <a:cxn ang="0">
                      <a:pos x="1" y="80"/>
                    </a:cxn>
                    <a:cxn ang="0">
                      <a:pos x="4" y="90"/>
                    </a:cxn>
                    <a:cxn ang="0">
                      <a:pos x="10" y="99"/>
                    </a:cxn>
                    <a:cxn ang="0">
                      <a:pos x="17" y="106"/>
                    </a:cxn>
                    <a:cxn ang="0">
                      <a:pos x="26" y="111"/>
                    </a:cxn>
                    <a:cxn ang="0">
                      <a:pos x="35" y="114"/>
                    </a:cxn>
                    <a:cxn ang="0">
                      <a:pos x="46" y="116"/>
                    </a:cxn>
                    <a:cxn ang="0">
                      <a:pos x="58" y="114"/>
                    </a:cxn>
                  </a:cxnLst>
                  <a:rect l="0" t="0" r="r" b="b"/>
                  <a:pathLst>
                    <a:path w="118" h="117">
                      <a:moveTo>
                        <a:pt x="58" y="114"/>
                      </a:moveTo>
                      <a:lnTo>
                        <a:pt x="70" y="111"/>
                      </a:lnTo>
                      <a:lnTo>
                        <a:pt x="81" y="106"/>
                      </a:lnTo>
                      <a:lnTo>
                        <a:pt x="90" y="99"/>
                      </a:lnTo>
                      <a:lnTo>
                        <a:pt x="99" y="90"/>
                      </a:lnTo>
                      <a:lnTo>
                        <a:pt x="106" y="80"/>
                      </a:lnTo>
                      <a:lnTo>
                        <a:pt x="112" y="70"/>
                      </a:lnTo>
                      <a:lnTo>
                        <a:pt x="115" y="58"/>
                      </a:lnTo>
                      <a:lnTo>
                        <a:pt x="117" y="46"/>
                      </a:lnTo>
                      <a:lnTo>
                        <a:pt x="115" y="35"/>
                      </a:lnTo>
                      <a:lnTo>
                        <a:pt x="112" y="26"/>
                      </a:lnTo>
                      <a:lnTo>
                        <a:pt x="106" y="17"/>
                      </a:lnTo>
                      <a:lnTo>
                        <a:pt x="99" y="9"/>
                      </a:lnTo>
                      <a:lnTo>
                        <a:pt x="90" y="4"/>
                      </a:lnTo>
                      <a:lnTo>
                        <a:pt x="81" y="1"/>
                      </a:lnTo>
                      <a:lnTo>
                        <a:pt x="70" y="0"/>
                      </a:lnTo>
                      <a:lnTo>
                        <a:pt x="58" y="1"/>
                      </a:lnTo>
                      <a:lnTo>
                        <a:pt x="46" y="4"/>
                      </a:lnTo>
                      <a:lnTo>
                        <a:pt x="35" y="9"/>
                      </a:lnTo>
                      <a:lnTo>
                        <a:pt x="26" y="17"/>
                      </a:lnTo>
                      <a:lnTo>
                        <a:pt x="17" y="25"/>
                      </a:lnTo>
                      <a:lnTo>
                        <a:pt x="10" y="35"/>
                      </a:lnTo>
                      <a:lnTo>
                        <a:pt x="4" y="46"/>
                      </a:lnTo>
                      <a:lnTo>
                        <a:pt x="1" y="57"/>
                      </a:lnTo>
                      <a:lnTo>
                        <a:pt x="0" y="69"/>
                      </a:lnTo>
                      <a:lnTo>
                        <a:pt x="1" y="80"/>
                      </a:lnTo>
                      <a:lnTo>
                        <a:pt x="4" y="90"/>
                      </a:lnTo>
                      <a:lnTo>
                        <a:pt x="10" y="99"/>
                      </a:lnTo>
                      <a:lnTo>
                        <a:pt x="17" y="106"/>
                      </a:lnTo>
                      <a:lnTo>
                        <a:pt x="26" y="111"/>
                      </a:lnTo>
                      <a:lnTo>
                        <a:pt x="35" y="114"/>
                      </a:lnTo>
                      <a:lnTo>
                        <a:pt x="46" y="116"/>
                      </a:lnTo>
                      <a:lnTo>
                        <a:pt x="58" y="114"/>
                      </a:lnTo>
                    </a:path>
                  </a:pathLst>
                </a:custGeom>
                <a:solidFill>
                  <a:srgbClr val="99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46" name="Freeform 378"/>
                <p:cNvSpPr>
                  <a:spLocks/>
                </p:cNvSpPr>
                <p:nvPr/>
              </p:nvSpPr>
              <p:spPr bwMode="auto">
                <a:xfrm>
                  <a:off x="4432" y="2770"/>
                  <a:ext cx="101" cy="89"/>
                </a:xfrm>
                <a:custGeom>
                  <a:avLst/>
                  <a:gdLst/>
                  <a:ahLst/>
                  <a:cxnLst>
                    <a:cxn ang="0">
                      <a:pos x="35" y="88"/>
                    </a:cxn>
                    <a:cxn ang="0">
                      <a:pos x="38" y="88"/>
                    </a:cxn>
                    <a:cxn ang="0">
                      <a:pos x="41" y="88"/>
                    </a:cxn>
                    <a:cxn ang="0">
                      <a:pos x="46" y="86"/>
                    </a:cxn>
                    <a:cxn ang="0">
                      <a:pos x="50" y="85"/>
                    </a:cxn>
                    <a:cxn ang="0">
                      <a:pos x="56" y="83"/>
                    </a:cxn>
                    <a:cxn ang="0">
                      <a:pos x="62" y="80"/>
                    </a:cxn>
                    <a:cxn ang="0">
                      <a:pos x="68" y="77"/>
                    </a:cxn>
                    <a:cxn ang="0">
                      <a:pos x="74" y="71"/>
                    </a:cxn>
                    <a:cxn ang="0">
                      <a:pos x="80" y="66"/>
                    </a:cxn>
                    <a:cxn ang="0">
                      <a:pos x="84" y="62"/>
                    </a:cxn>
                    <a:cxn ang="0">
                      <a:pos x="88" y="57"/>
                    </a:cxn>
                    <a:cxn ang="0">
                      <a:pos x="90" y="53"/>
                    </a:cxn>
                    <a:cxn ang="0">
                      <a:pos x="92" y="50"/>
                    </a:cxn>
                    <a:cxn ang="0">
                      <a:pos x="94" y="47"/>
                    </a:cxn>
                    <a:cxn ang="0">
                      <a:pos x="95" y="44"/>
                    </a:cxn>
                    <a:cxn ang="0">
                      <a:pos x="95" y="42"/>
                    </a:cxn>
                    <a:cxn ang="0">
                      <a:pos x="98" y="32"/>
                    </a:cxn>
                    <a:cxn ang="0">
                      <a:pos x="100" y="24"/>
                    </a:cxn>
                    <a:cxn ang="0">
                      <a:pos x="100" y="16"/>
                    </a:cxn>
                    <a:cxn ang="0">
                      <a:pos x="98" y="10"/>
                    </a:cxn>
                    <a:cxn ang="0">
                      <a:pos x="97" y="6"/>
                    </a:cxn>
                    <a:cxn ang="0">
                      <a:pos x="95" y="2"/>
                    </a:cxn>
                    <a:cxn ang="0">
                      <a:pos x="93" y="0"/>
                    </a:cxn>
                    <a:cxn ang="0">
                      <a:pos x="92" y="0"/>
                    </a:cxn>
                    <a:cxn ang="0">
                      <a:pos x="93" y="1"/>
                    </a:cxn>
                    <a:cxn ang="0">
                      <a:pos x="93" y="5"/>
                    </a:cxn>
                    <a:cxn ang="0">
                      <a:pos x="93" y="12"/>
                    </a:cxn>
                    <a:cxn ang="0">
                      <a:pos x="92" y="20"/>
                    </a:cxn>
                    <a:cxn ang="0">
                      <a:pos x="88" y="30"/>
                    </a:cxn>
                    <a:cxn ang="0">
                      <a:pos x="83" y="40"/>
                    </a:cxn>
                    <a:cxn ang="0">
                      <a:pos x="73" y="51"/>
                    </a:cxn>
                    <a:cxn ang="0">
                      <a:pos x="59" y="62"/>
                    </a:cxn>
                    <a:cxn ang="0">
                      <a:pos x="56" y="64"/>
                    </a:cxn>
                    <a:cxn ang="0">
                      <a:pos x="53" y="66"/>
                    </a:cxn>
                    <a:cxn ang="0">
                      <a:pos x="49" y="68"/>
                    </a:cxn>
                    <a:cxn ang="0">
                      <a:pos x="44" y="70"/>
                    </a:cxn>
                    <a:cxn ang="0">
                      <a:pos x="39" y="72"/>
                    </a:cxn>
                    <a:cxn ang="0">
                      <a:pos x="33" y="74"/>
                    </a:cxn>
                    <a:cxn ang="0">
                      <a:pos x="27" y="75"/>
                    </a:cxn>
                    <a:cxn ang="0">
                      <a:pos x="21" y="75"/>
                    </a:cxn>
                    <a:cxn ang="0">
                      <a:pos x="15" y="76"/>
                    </a:cxn>
                    <a:cxn ang="0">
                      <a:pos x="11" y="76"/>
                    </a:cxn>
                    <a:cxn ang="0">
                      <a:pos x="7" y="76"/>
                    </a:cxn>
                    <a:cxn ang="0">
                      <a:pos x="4" y="75"/>
                    </a:cxn>
                    <a:cxn ang="0">
                      <a:pos x="2" y="75"/>
                    </a:cxn>
                    <a:cxn ang="0">
                      <a:pos x="1" y="75"/>
                    </a:cxn>
                    <a:cxn ang="0">
                      <a:pos x="0" y="75"/>
                    </a:cxn>
                    <a:cxn ang="0">
                      <a:pos x="0" y="75"/>
                    </a:cxn>
                    <a:cxn ang="0">
                      <a:pos x="0" y="75"/>
                    </a:cxn>
                    <a:cxn ang="0">
                      <a:pos x="1" y="77"/>
                    </a:cxn>
                    <a:cxn ang="0">
                      <a:pos x="2" y="79"/>
                    </a:cxn>
                    <a:cxn ang="0">
                      <a:pos x="6" y="81"/>
                    </a:cxn>
                    <a:cxn ang="0">
                      <a:pos x="10" y="83"/>
                    </a:cxn>
                    <a:cxn ang="0">
                      <a:pos x="16" y="85"/>
                    </a:cxn>
                    <a:cxn ang="0">
                      <a:pos x="24" y="87"/>
                    </a:cxn>
                    <a:cxn ang="0">
                      <a:pos x="35" y="88"/>
                    </a:cxn>
                  </a:cxnLst>
                  <a:rect l="0" t="0" r="r" b="b"/>
                  <a:pathLst>
                    <a:path w="101" h="89">
                      <a:moveTo>
                        <a:pt x="35" y="88"/>
                      </a:moveTo>
                      <a:lnTo>
                        <a:pt x="38" y="88"/>
                      </a:lnTo>
                      <a:lnTo>
                        <a:pt x="41" y="88"/>
                      </a:lnTo>
                      <a:lnTo>
                        <a:pt x="46" y="86"/>
                      </a:lnTo>
                      <a:lnTo>
                        <a:pt x="50" y="85"/>
                      </a:lnTo>
                      <a:lnTo>
                        <a:pt x="56" y="83"/>
                      </a:lnTo>
                      <a:lnTo>
                        <a:pt x="62" y="80"/>
                      </a:lnTo>
                      <a:lnTo>
                        <a:pt x="68" y="77"/>
                      </a:lnTo>
                      <a:lnTo>
                        <a:pt x="74" y="71"/>
                      </a:lnTo>
                      <a:lnTo>
                        <a:pt x="80" y="66"/>
                      </a:lnTo>
                      <a:lnTo>
                        <a:pt x="84" y="62"/>
                      </a:lnTo>
                      <a:lnTo>
                        <a:pt x="88" y="57"/>
                      </a:lnTo>
                      <a:lnTo>
                        <a:pt x="90" y="53"/>
                      </a:lnTo>
                      <a:lnTo>
                        <a:pt x="92" y="50"/>
                      </a:lnTo>
                      <a:lnTo>
                        <a:pt x="94" y="47"/>
                      </a:lnTo>
                      <a:lnTo>
                        <a:pt x="95" y="44"/>
                      </a:lnTo>
                      <a:lnTo>
                        <a:pt x="95" y="42"/>
                      </a:lnTo>
                      <a:lnTo>
                        <a:pt x="98" y="32"/>
                      </a:lnTo>
                      <a:lnTo>
                        <a:pt x="100" y="24"/>
                      </a:lnTo>
                      <a:lnTo>
                        <a:pt x="100" y="16"/>
                      </a:lnTo>
                      <a:lnTo>
                        <a:pt x="98" y="10"/>
                      </a:lnTo>
                      <a:lnTo>
                        <a:pt x="97" y="6"/>
                      </a:lnTo>
                      <a:lnTo>
                        <a:pt x="95" y="2"/>
                      </a:lnTo>
                      <a:lnTo>
                        <a:pt x="93" y="0"/>
                      </a:lnTo>
                      <a:lnTo>
                        <a:pt x="92" y="0"/>
                      </a:lnTo>
                      <a:lnTo>
                        <a:pt x="93" y="1"/>
                      </a:lnTo>
                      <a:lnTo>
                        <a:pt x="93" y="5"/>
                      </a:lnTo>
                      <a:lnTo>
                        <a:pt x="93" y="12"/>
                      </a:lnTo>
                      <a:lnTo>
                        <a:pt x="92" y="20"/>
                      </a:lnTo>
                      <a:lnTo>
                        <a:pt x="88" y="30"/>
                      </a:lnTo>
                      <a:lnTo>
                        <a:pt x="83" y="40"/>
                      </a:lnTo>
                      <a:lnTo>
                        <a:pt x="73" y="51"/>
                      </a:lnTo>
                      <a:lnTo>
                        <a:pt x="59" y="62"/>
                      </a:lnTo>
                      <a:lnTo>
                        <a:pt x="56" y="64"/>
                      </a:lnTo>
                      <a:lnTo>
                        <a:pt x="53" y="66"/>
                      </a:lnTo>
                      <a:lnTo>
                        <a:pt x="49" y="68"/>
                      </a:lnTo>
                      <a:lnTo>
                        <a:pt x="44" y="70"/>
                      </a:lnTo>
                      <a:lnTo>
                        <a:pt x="39" y="72"/>
                      </a:lnTo>
                      <a:lnTo>
                        <a:pt x="33" y="74"/>
                      </a:lnTo>
                      <a:lnTo>
                        <a:pt x="27" y="75"/>
                      </a:lnTo>
                      <a:lnTo>
                        <a:pt x="21" y="75"/>
                      </a:lnTo>
                      <a:lnTo>
                        <a:pt x="15" y="76"/>
                      </a:lnTo>
                      <a:lnTo>
                        <a:pt x="11" y="76"/>
                      </a:lnTo>
                      <a:lnTo>
                        <a:pt x="7" y="76"/>
                      </a:lnTo>
                      <a:lnTo>
                        <a:pt x="4" y="75"/>
                      </a:lnTo>
                      <a:lnTo>
                        <a:pt x="2" y="75"/>
                      </a:lnTo>
                      <a:lnTo>
                        <a:pt x="1" y="75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1" y="77"/>
                      </a:lnTo>
                      <a:lnTo>
                        <a:pt x="2" y="79"/>
                      </a:lnTo>
                      <a:lnTo>
                        <a:pt x="6" y="81"/>
                      </a:lnTo>
                      <a:lnTo>
                        <a:pt x="10" y="83"/>
                      </a:lnTo>
                      <a:lnTo>
                        <a:pt x="16" y="85"/>
                      </a:lnTo>
                      <a:lnTo>
                        <a:pt x="24" y="87"/>
                      </a:lnTo>
                      <a:lnTo>
                        <a:pt x="35" y="88"/>
                      </a:lnTo>
                    </a:path>
                  </a:pathLst>
                </a:custGeom>
                <a:solidFill>
                  <a:srgbClr val="00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724347" name="Group 379"/>
              <p:cNvGrpSpPr>
                <a:grpSpLocks/>
              </p:cNvGrpSpPr>
              <p:nvPr/>
            </p:nvGrpSpPr>
            <p:grpSpPr bwMode="auto">
              <a:xfrm>
                <a:off x="4281" y="2761"/>
                <a:ext cx="119" cy="133"/>
                <a:chOff x="4281" y="2761"/>
                <a:chExt cx="119" cy="133"/>
              </a:xfrm>
            </p:grpSpPr>
            <p:sp>
              <p:nvSpPr>
                <p:cNvPr id="724348" name="Freeform 380"/>
                <p:cNvSpPr>
                  <a:spLocks/>
                </p:cNvSpPr>
                <p:nvPr/>
              </p:nvSpPr>
              <p:spPr bwMode="auto">
                <a:xfrm>
                  <a:off x="4283" y="2776"/>
                  <a:ext cx="28" cy="1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9"/>
                    </a:cxn>
                    <a:cxn ang="0">
                      <a:pos x="27" y="117"/>
                    </a:cxn>
                    <a:cxn ang="0">
                      <a:pos x="27" y="2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18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27" y="117"/>
                      </a:lnTo>
                      <a:lnTo>
                        <a:pt x="27" y="2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999933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49" name="Freeform 381"/>
                <p:cNvSpPr>
                  <a:spLocks/>
                </p:cNvSpPr>
                <p:nvPr/>
              </p:nvSpPr>
              <p:spPr bwMode="auto">
                <a:xfrm>
                  <a:off x="4281" y="2761"/>
                  <a:ext cx="119" cy="96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30" y="45"/>
                    </a:cxn>
                    <a:cxn ang="0">
                      <a:pos x="67" y="95"/>
                    </a:cxn>
                    <a:cxn ang="0">
                      <a:pos x="118" y="25"/>
                    </a:cxn>
                    <a:cxn ang="0">
                      <a:pos x="88" y="0"/>
                    </a:cxn>
                    <a:cxn ang="0">
                      <a:pos x="0" y="17"/>
                    </a:cxn>
                  </a:cxnLst>
                  <a:rect l="0" t="0" r="r" b="b"/>
                  <a:pathLst>
                    <a:path w="119" h="96">
                      <a:moveTo>
                        <a:pt x="0" y="17"/>
                      </a:moveTo>
                      <a:lnTo>
                        <a:pt x="30" y="45"/>
                      </a:lnTo>
                      <a:lnTo>
                        <a:pt x="67" y="95"/>
                      </a:lnTo>
                      <a:lnTo>
                        <a:pt x="118" y="25"/>
                      </a:lnTo>
                      <a:lnTo>
                        <a:pt x="88" y="0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CCCC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50" name="Freeform 382"/>
                <p:cNvSpPr>
                  <a:spLocks/>
                </p:cNvSpPr>
                <p:nvPr/>
              </p:nvSpPr>
              <p:spPr bwMode="auto">
                <a:xfrm>
                  <a:off x="4310" y="2787"/>
                  <a:ext cx="90" cy="107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0" y="106"/>
                    </a:cxn>
                    <a:cxn ang="0">
                      <a:pos x="89" y="88"/>
                    </a:cxn>
                    <a:cxn ang="0">
                      <a:pos x="89" y="0"/>
                    </a:cxn>
                    <a:cxn ang="0">
                      <a:pos x="0" y="17"/>
                    </a:cxn>
                  </a:cxnLst>
                  <a:rect l="0" t="0" r="r" b="b"/>
                  <a:pathLst>
                    <a:path w="90" h="107">
                      <a:moveTo>
                        <a:pt x="0" y="17"/>
                      </a:moveTo>
                      <a:lnTo>
                        <a:pt x="0" y="106"/>
                      </a:lnTo>
                      <a:lnTo>
                        <a:pt x="89" y="88"/>
                      </a:lnTo>
                      <a:lnTo>
                        <a:pt x="89" y="0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FFFF99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</p:grpSp>
      <p:sp>
        <p:nvSpPr>
          <p:cNvPr id="724351" name="AutoShape 383"/>
          <p:cNvSpPr>
            <a:spLocks noChangeArrowheads="1"/>
          </p:cNvSpPr>
          <p:nvPr/>
        </p:nvSpPr>
        <p:spPr bwMode="auto">
          <a:xfrm>
            <a:off x="2353769" y="1543666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4352" name="AutoShape 384"/>
          <p:cNvSpPr>
            <a:spLocks noChangeArrowheads="1"/>
          </p:cNvSpPr>
          <p:nvPr/>
        </p:nvSpPr>
        <p:spPr bwMode="auto">
          <a:xfrm>
            <a:off x="6239969" y="1543666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4353" name="AutoShape 385"/>
          <p:cNvSpPr>
            <a:spLocks noChangeArrowheads="1"/>
          </p:cNvSpPr>
          <p:nvPr/>
        </p:nvSpPr>
        <p:spPr bwMode="auto">
          <a:xfrm>
            <a:off x="4258769" y="1543666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4354" name="AutoShape 386"/>
          <p:cNvSpPr>
            <a:spLocks noChangeArrowheads="1"/>
          </p:cNvSpPr>
          <p:nvPr/>
        </p:nvSpPr>
        <p:spPr bwMode="auto">
          <a:xfrm>
            <a:off x="4258769" y="4972666"/>
            <a:ext cx="216888" cy="1100495"/>
          </a:xfrm>
          <a:prstGeom prst="lef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4355" name="AutoShape 387"/>
          <p:cNvSpPr>
            <a:spLocks noChangeArrowheads="1"/>
          </p:cNvSpPr>
          <p:nvPr/>
        </p:nvSpPr>
        <p:spPr bwMode="auto">
          <a:xfrm>
            <a:off x="6239969" y="3220066"/>
            <a:ext cx="216888" cy="1100495"/>
          </a:xfrm>
          <a:prstGeom prst="lef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4356" name="AutoShape 388"/>
          <p:cNvSpPr>
            <a:spLocks noChangeArrowheads="1"/>
          </p:cNvSpPr>
          <p:nvPr/>
        </p:nvSpPr>
        <p:spPr bwMode="auto">
          <a:xfrm>
            <a:off x="4258769" y="3220066"/>
            <a:ext cx="216888" cy="1100495"/>
          </a:xfrm>
          <a:prstGeom prst="lef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4357" name="AutoShape 389"/>
          <p:cNvSpPr>
            <a:spLocks noChangeArrowheads="1"/>
          </p:cNvSpPr>
          <p:nvPr/>
        </p:nvSpPr>
        <p:spPr bwMode="auto">
          <a:xfrm>
            <a:off x="7269833" y="2666425"/>
            <a:ext cx="366960" cy="607576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4358" name="AutoShape 390"/>
          <p:cNvSpPr>
            <a:spLocks noChangeArrowheads="1"/>
          </p:cNvSpPr>
          <p:nvPr/>
        </p:nvSpPr>
        <p:spPr bwMode="auto">
          <a:xfrm>
            <a:off x="7269833" y="4495225"/>
            <a:ext cx="366960" cy="607576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4359" name="AutoShape 391"/>
          <p:cNvSpPr>
            <a:spLocks noChangeArrowheads="1"/>
          </p:cNvSpPr>
          <p:nvPr/>
        </p:nvSpPr>
        <p:spPr bwMode="auto">
          <a:xfrm>
            <a:off x="3307433" y="4495225"/>
            <a:ext cx="366960" cy="607576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4360" name="AutoShape 392"/>
          <p:cNvSpPr>
            <a:spLocks noChangeArrowheads="1"/>
          </p:cNvSpPr>
          <p:nvPr/>
        </p:nvSpPr>
        <p:spPr bwMode="auto">
          <a:xfrm>
            <a:off x="6239969" y="4972666"/>
            <a:ext cx="216888" cy="1100495"/>
          </a:xfrm>
          <a:prstGeom prst="lef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724361" name="Group 393"/>
          <p:cNvGrpSpPr>
            <a:grpSpLocks/>
          </p:cNvGrpSpPr>
          <p:nvPr/>
        </p:nvGrpSpPr>
        <p:grpSpPr bwMode="auto">
          <a:xfrm>
            <a:off x="5091113" y="1560513"/>
            <a:ext cx="609600" cy="838200"/>
            <a:chOff x="2716" y="3342"/>
            <a:chExt cx="305" cy="571"/>
          </a:xfrm>
        </p:grpSpPr>
        <p:sp>
          <p:nvSpPr>
            <p:cNvPr id="724362" name="Freeform 394"/>
            <p:cNvSpPr>
              <a:spLocks/>
            </p:cNvSpPr>
            <p:nvPr/>
          </p:nvSpPr>
          <p:spPr bwMode="auto">
            <a:xfrm>
              <a:off x="2716" y="3342"/>
              <a:ext cx="305" cy="571"/>
            </a:xfrm>
            <a:custGeom>
              <a:avLst/>
              <a:gdLst/>
              <a:ahLst/>
              <a:cxnLst>
                <a:cxn ang="0">
                  <a:pos x="304" y="488"/>
                </a:cxn>
                <a:cxn ang="0">
                  <a:pos x="304" y="0"/>
                </a:cxn>
                <a:cxn ang="0">
                  <a:pos x="0" y="81"/>
                </a:cxn>
                <a:cxn ang="0">
                  <a:pos x="0" y="570"/>
                </a:cxn>
                <a:cxn ang="0">
                  <a:pos x="304" y="488"/>
                </a:cxn>
              </a:cxnLst>
              <a:rect l="0" t="0" r="r" b="b"/>
              <a:pathLst>
                <a:path w="305" h="571">
                  <a:moveTo>
                    <a:pt x="304" y="488"/>
                  </a:moveTo>
                  <a:lnTo>
                    <a:pt x="304" y="0"/>
                  </a:lnTo>
                  <a:lnTo>
                    <a:pt x="0" y="81"/>
                  </a:lnTo>
                  <a:lnTo>
                    <a:pt x="0" y="570"/>
                  </a:lnTo>
                  <a:lnTo>
                    <a:pt x="304" y="488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63" name="Freeform 395"/>
            <p:cNvSpPr>
              <a:spLocks/>
            </p:cNvSpPr>
            <p:nvPr/>
          </p:nvSpPr>
          <p:spPr bwMode="white">
            <a:xfrm>
              <a:off x="2734" y="3365"/>
              <a:ext cx="269" cy="524"/>
            </a:xfrm>
            <a:custGeom>
              <a:avLst/>
              <a:gdLst/>
              <a:ahLst/>
              <a:cxnLst>
                <a:cxn ang="0">
                  <a:pos x="268" y="454"/>
                </a:cxn>
                <a:cxn ang="0">
                  <a:pos x="268" y="0"/>
                </a:cxn>
                <a:cxn ang="0">
                  <a:pos x="0" y="69"/>
                </a:cxn>
                <a:cxn ang="0">
                  <a:pos x="0" y="523"/>
                </a:cxn>
                <a:cxn ang="0">
                  <a:pos x="268" y="454"/>
                </a:cxn>
              </a:cxnLst>
              <a:rect l="0" t="0" r="r" b="b"/>
              <a:pathLst>
                <a:path w="269" h="524">
                  <a:moveTo>
                    <a:pt x="268" y="454"/>
                  </a:moveTo>
                  <a:lnTo>
                    <a:pt x="268" y="0"/>
                  </a:lnTo>
                  <a:lnTo>
                    <a:pt x="0" y="69"/>
                  </a:lnTo>
                  <a:lnTo>
                    <a:pt x="0" y="523"/>
                  </a:lnTo>
                  <a:lnTo>
                    <a:pt x="268" y="454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64" name="Freeform 396"/>
            <p:cNvSpPr>
              <a:spLocks/>
            </p:cNvSpPr>
            <p:nvPr/>
          </p:nvSpPr>
          <p:spPr bwMode="auto">
            <a:xfrm>
              <a:off x="2758" y="3449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65" name="Freeform 397"/>
            <p:cNvSpPr>
              <a:spLocks/>
            </p:cNvSpPr>
            <p:nvPr/>
          </p:nvSpPr>
          <p:spPr bwMode="auto">
            <a:xfrm>
              <a:off x="2758" y="3507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66" name="Freeform 398"/>
            <p:cNvSpPr>
              <a:spLocks/>
            </p:cNvSpPr>
            <p:nvPr/>
          </p:nvSpPr>
          <p:spPr bwMode="auto">
            <a:xfrm>
              <a:off x="2758" y="3565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67" name="Freeform 399"/>
            <p:cNvSpPr>
              <a:spLocks/>
            </p:cNvSpPr>
            <p:nvPr/>
          </p:nvSpPr>
          <p:spPr bwMode="auto">
            <a:xfrm>
              <a:off x="2758" y="3623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68" name="Freeform 400"/>
            <p:cNvSpPr>
              <a:spLocks/>
            </p:cNvSpPr>
            <p:nvPr/>
          </p:nvSpPr>
          <p:spPr bwMode="auto">
            <a:xfrm>
              <a:off x="2758" y="3680"/>
              <a:ext cx="91" cy="49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5"/>
                </a:cxn>
                <a:cxn ang="0">
                  <a:pos x="0" y="48"/>
                </a:cxn>
                <a:cxn ang="0">
                  <a:pos x="90" y="22"/>
                </a:cxn>
              </a:cxnLst>
              <a:rect l="0" t="0" r="r" b="b"/>
              <a:pathLst>
                <a:path w="91" h="49">
                  <a:moveTo>
                    <a:pt x="90" y="22"/>
                  </a:moveTo>
                  <a:lnTo>
                    <a:pt x="90" y="0"/>
                  </a:lnTo>
                  <a:lnTo>
                    <a:pt x="0" y="25"/>
                  </a:lnTo>
                  <a:lnTo>
                    <a:pt x="0" y="48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69" name="Freeform 401"/>
            <p:cNvSpPr>
              <a:spLocks/>
            </p:cNvSpPr>
            <p:nvPr/>
          </p:nvSpPr>
          <p:spPr bwMode="auto">
            <a:xfrm>
              <a:off x="2758" y="3739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70" name="Freeform 402"/>
            <p:cNvSpPr>
              <a:spLocks/>
            </p:cNvSpPr>
            <p:nvPr/>
          </p:nvSpPr>
          <p:spPr bwMode="auto">
            <a:xfrm>
              <a:off x="2758" y="3797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71" name="Freeform 403"/>
            <p:cNvSpPr>
              <a:spLocks/>
            </p:cNvSpPr>
            <p:nvPr/>
          </p:nvSpPr>
          <p:spPr bwMode="auto">
            <a:xfrm>
              <a:off x="2886" y="3412"/>
              <a:ext cx="91" cy="47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3"/>
                </a:cxn>
                <a:cxn ang="0">
                  <a:pos x="0" y="46"/>
                </a:cxn>
                <a:cxn ang="0">
                  <a:pos x="90" y="22"/>
                </a:cxn>
              </a:cxnLst>
              <a:rect l="0" t="0" r="r" b="b"/>
              <a:pathLst>
                <a:path w="91" h="47">
                  <a:moveTo>
                    <a:pt x="90" y="22"/>
                  </a:moveTo>
                  <a:lnTo>
                    <a:pt x="90" y="0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72" name="Freeform 404"/>
            <p:cNvSpPr>
              <a:spLocks/>
            </p:cNvSpPr>
            <p:nvPr/>
          </p:nvSpPr>
          <p:spPr bwMode="auto">
            <a:xfrm>
              <a:off x="2886" y="3471"/>
              <a:ext cx="91" cy="47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3"/>
                </a:cxn>
                <a:cxn ang="0">
                  <a:pos x="0" y="46"/>
                </a:cxn>
                <a:cxn ang="0">
                  <a:pos x="90" y="22"/>
                </a:cxn>
              </a:cxnLst>
              <a:rect l="0" t="0" r="r" b="b"/>
              <a:pathLst>
                <a:path w="91" h="47">
                  <a:moveTo>
                    <a:pt x="90" y="22"/>
                  </a:moveTo>
                  <a:lnTo>
                    <a:pt x="90" y="0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73" name="Freeform 405"/>
            <p:cNvSpPr>
              <a:spLocks/>
            </p:cNvSpPr>
            <p:nvPr/>
          </p:nvSpPr>
          <p:spPr bwMode="auto">
            <a:xfrm>
              <a:off x="2886" y="3528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74" name="Freeform 406"/>
            <p:cNvSpPr>
              <a:spLocks/>
            </p:cNvSpPr>
            <p:nvPr/>
          </p:nvSpPr>
          <p:spPr bwMode="auto">
            <a:xfrm>
              <a:off x="2886" y="3586"/>
              <a:ext cx="91" cy="47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3"/>
                </a:cxn>
                <a:cxn ang="0">
                  <a:pos x="0" y="46"/>
                </a:cxn>
                <a:cxn ang="0">
                  <a:pos x="90" y="22"/>
                </a:cxn>
              </a:cxnLst>
              <a:rect l="0" t="0" r="r" b="b"/>
              <a:pathLst>
                <a:path w="91" h="47">
                  <a:moveTo>
                    <a:pt x="90" y="22"/>
                  </a:moveTo>
                  <a:lnTo>
                    <a:pt x="90" y="0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75" name="Freeform 407"/>
            <p:cNvSpPr>
              <a:spLocks/>
            </p:cNvSpPr>
            <p:nvPr/>
          </p:nvSpPr>
          <p:spPr bwMode="auto">
            <a:xfrm>
              <a:off x="2886" y="3644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76" name="Freeform 408"/>
            <p:cNvSpPr>
              <a:spLocks/>
            </p:cNvSpPr>
            <p:nvPr/>
          </p:nvSpPr>
          <p:spPr bwMode="auto">
            <a:xfrm>
              <a:off x="2886" y="3702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377" name="Freeform 409"/>
            <p:cNvSpPr>
              <a:spLocks/>
            </p:cNvSpPr>
            <p:nvPr/>
          </p:nvSpPr>
          <p:spPr bwMode="auto">
            <a:xfrm>
              <a:off x="2886" y="3759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724378" name="Group 410"/>
          <p:cNvGrpSpPr>
            <a:grpSpLocks/>
          </p:cNvGrpSpPr>
          <p:nvPr/>
        </p:nvGrpSpPr>
        <p:grpSpPr bwMode="auto">
          <a:xfrm>
            <a:off x="6996113" y="5065713"/>
            <a:ext cx="914400" cy="958850"/>
            <a:chOff x="1832" y="3199"/>
            <a:chExt cx="579" cy="508"/>
          </a:xfrm>
        </p:grpSpPr>
        <p:grpSp>
          <p:nvGrpSpPr>
            <p:cNvPr id="724379" name="Group 411"/>
            <p:cNvGrpSpPr>
              <a:grpSpLocks/>
            </p:cNvGrpSpPr>
            <p:nvPr/>
          </p:nvGrpSpPr>
          <p:grpSpPr bwMode="auto">
            <a:xfrm>
              <a:off x="1832" y="3199"/>
              <a:ext cx="374" cy="505"/>
              <a:chOff x="1832" y="3199"/>
              <a:chExt cx="374" cy="505"/>
            </a:xfrm>
          </p:grpSpPr>
          <p:grpSp>
            <p:nvGrpSpPr>
              <p:cNvPr id="724380" name="Group 412"/>
              <p:cNvGrpSpPr>
                <a:grpSpLocks/>
              </p:cNvGrpSpPr>
              <p:nvPr/>
            </p:nvGrpSpPr>
            <p:grpSpPr bwMode="auto">
              <a:xfrm>
                <a:off x="1832" y="3199"/>
                <a:ext cx="352" cy="493"/>
                <a:chOff x="1832" y="3199"/>
                <a:chExt cx="352" cy="493"/>
              </a:xfrm>
            </p:grpSpPr>
            <p:sp>
              <p:nvSpPr>
                <p:cNvPr id="724381" name="Freeform 413"/>
                <p:cNvSpPr>
                  <a:spLocks/>
                </p:cNvSpPr>
                <p:nvPr/>
              </p:nvSpPr>
              <p:spPr bwMode="auto">
                <a:xfrm>
                  <a:off x="1832" y="3205"/>
                  <a:ext cx="318" cy="473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30"/>
                    </a:cxn>
                    <a:cxn ang="0">
                      <a:pos x="0" y="472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73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30"/>
                      </a:lnTo>
                      <a:lnTo>
                        <a:pt x="0" y="472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82" name="Freeform 414"/>
                <p:cNvSpPr>
                  <a:spLocks/>
                </p:cNvSpPr>
                <p:nvPr/>
              </p:nvSpPr>
              <p:spPr bwMode="auto">
                <a:xfrm>
                  <a:off x="2149" y="3199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83" name="Freeform 415"/>
                <p:cNvSpPr>
                  <a:spLocks/>
                </p:cNvSpPr>
                <p:nvPr/>
              </p:nvSpPr>
              <p:spPr bwMode="auto">
                <a:xfrm>
                  <a:off x="1832" y="3534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84" name="Freeform 416"/>
                <p:cNvSpPr>
                  <a:spLocks/>
                </p:cNvSpPr>
                <p:nvPr/>
              </p:nvSpPr>
              <p:spPr bwMode="auto">
                <a:xfrm>
                  <a:off x="1841" y="3208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6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85" name="Freeform 417"/>
                <p:cNvSpPr>
                  <a:spLocks/>
                </p:cNvSpPr>
                <p:nvPr/>
              </p:nvSpPr>
              <p:spPr bwMode="auto">
                <a:xfrm>
                  <a:off x="1850" y="3219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86" name="Freeform 418"/>
                <p:cNvSpPr>
                  <a:spLocks/>
                </p:cNvSpPr>
                <p:nvPr/>
              </p:nvSpPr>
              <p:spPr bwMode="auto">
                <a:xfrm>
                  <a:off x="2167" y="3213"/>
                  <a:ext cx="17" cy="350"/>
                </a:xfrm>
                <a:custGeom>
                  <a:avLst/>
                  <a:gdLst/>
                  <a:ahLst/>
                  <a:cxnLst>
                    <a:cxn ang="0">
                      <a:pos x="16" y="342"/>
                    </a:cxn>
                    <a:cxn ang="0">
                      <a:pos x="16" y="0"/>
                    </a:cxn>
                    <a:cxn ang="0">
                      <a:pos x="0" y="5"/>
                    </a:cxn>
                    <a:cxn ang="0">
                      <a:pos x="0" y="349"/>
                    </a:cxn>
                    <a:cxn ang="0">
                      <a:pos x="16" y="342"/>
                    </a:cxn>
                  </a:cxnLst>
                  <a:rect l="0" t="0" r="r" b="b"/>
                  <a:pathLst>
                    <a:path w="17" h="350">
                      <a:moveTo>
                        <a:pt x="16" y="342"/>
                      </a:moveTo>
                      <a:lnTo>
                        <a:pt x="16" y="0"/>
                      </a:lnTo>
                      <a:lnTo>
                        <a:pt x="0" y="5"/>
                      </a:lnTo>
                      <a:lnTo>
                        <a:pt x="0" y="349"/>
                      </a:lnTo>
                      <a:lnTo>
                        <a:pt x="16" y="342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87" name="Freeform 419"/>
                <p:cNvSpPr>
                  <a:spLocks/>
                </p:cNvSpPr>
                <p:nvPr/>
              </p:nvSpPr>
              <p:spPr bwMode="auto">
                <a:xfrm>
                  <a:off x="1850" y="3547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88" name="Freeform 420"/>
                <p:cNvSpPr>
                  <a:spLocks/>
                </p:cNvSpPr>
                <p:nvPr/>
              </p:nvSpPr>
              <p:spPr bwMode="auto">
                <a:xfrm>
                  <a:off x="1860" y="3221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62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724389" name="Group 421"/>
              <p:cNvGrpSpPr>
                <a:grpSpLocks/>
              </p:cNvGrpSpPr>
              <p:nvPr/>
            </p:nvGrpSpPr>
            <p:grpSpPr bwMode="auto">
              <a:xfrm>
                <a:off x="1872" y="3224"/>
                <a:ext cx="334" cy="480"/>
                <a:chOff x="1872" y="3224"/>
                <a:chExt cx="334" cy="480"/>
              </a:xfrm>
            </p:grpSpPr>
            <p:sp>
              <p:nvSpPr>
                <p:cNvPr id="724390" name="Freeform 422"/>
                <p:cNvSpPr>
                  <a:spLocks/>
                </p:cNvSpPr>
                <p:nvPr/>
              </p:nvSpPr>
              <p:spPr bwMode="auto">
                <a:xfrm>
                  <a:off x="1872" y="3230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91" name="Freeform 423"/>
                <p:cNvSpPr>
                  <a:spLocks/>
                </p:cNvSpPr>
                <p:nvPr/>
              </p:nvSpPr>
              <p:spPr bwMode="auto">
                <a:xfrm>
                  <a:off x="2189" y="3224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92" name="Freeform 424"/>
                <p:cNvSpPr>
                  <a:spLocks/>
                </p:cNvSpPr>
                <p:nvPr/>
              </p:nvSpPr>
              <p:spPr bwMode="auto">
                <a:xfrm>
                  <a:off x="1872" y="3559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8"/>
                    </a:cxn>
                    <a:cxn ang="0">
                      <a:pos x="332" y="0"/>
                    </a:cxn>
                    <a:cxn ang="0">
                      <a:pos x="0" y="134"/>
                    </a:cxn>
                    <a:cxn ang="0">
                      <a:pos x="0" y="144"/>
                    </a:cxn>
                    <a:cxn ang="0">
                      <a:pos x="332" y="8"/>
                    </a:cxn>
                  </a:cxnLst>
                  <a:rect l="0" t="0" r="r" b="b"/>
                  <a:pathLst>
                    <a:path w="333" h="145">
                      <a:moveTo>
                        <a:pt x="332" y="8"/>
                      </a:moveTo>
                      <a:lnTo>
                        <a:pt x="332" y="0"/>
                      </a:lnTo>
                      <a:lnTo>
                        <a:pt x="0" y="134"/>
                      </a:lnTo>
                      <a:lnTo>
                        <a:pt x="0" y="144"/>
                      </a:lnTo>
                      <a:lnTo>
                        <a:pt x="332" y="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93" name="Freeform 425"/>
                <p:cNvSpPr>
                  <a:spLocks/>
                </p:cNvSpPr>
                <p:nvPr/>
              </p:nvSpPr>
              <p:spPr bwMode="auto">
                <a:xfrm>
                  <a:off x="1881" y="3233"/>
                  <a:ext cx="319" cy="461"/>
                </a:xfrm>
                <a:custGeom>
                  <a:avLst/>
                  <a:gdLst/>
                  <a:ahLst/>
                  <a:cxnLst>
                    <a:cxn ang="0">
                      <a:pos x="318" y="330"/>
                    </a:cxn>
                    <a:cxn ang="0">
                      <a:pos x="318" y="0"/>
                    </a:cxn>
                    <a:cxn ang="0">
                      <a:pos x="0" y="129"/>
                    </a:cxn>
                    <a:cxn ang="0">
                      <a:pos x="0" y="460"/>
                    </a:cxn>
                    <a:cxn ang="0">
                      <a:pos x="318" y="330"/>
                    </a:cxn>
                  </a:cxnLst>
                  <a:rect l="0" t="0" r="r" b="b"/>
                  <a:pathLst>
                    <a:path w="319" h="461">
                      <a:moveTo>
                        <a:pt x="318" y="330"/>
                      </a:moveTo>
                      <a:lnTo>
                        <a:pt x="318" y="0"/>
                      </a:lnTo>
                      <a:lnTo>
                        <a:pt x="0" y="129"/>
                      </a:lnTo>
                      <a:lnTo>
                        <a:pt x="0" y="460"/>
                      </a:lnTo>
                      <a:lnTo>
                        <a:pt x="318" y="330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94" name="Freeform 426"/>
                <p:cNvSpPr>
                  <a:spLocks/>
                </p:cNvSpPr>
                <p:nvPr/>
              </p:nvSpPr>
              <p:spPr bwMode="auto">
                <a:xfrm>
                  <a:off x="1905" y="3258"/>
                  <a:ext cx="269" cy="152"/>
                </a:xfrm>
                <a:custGeom>
                  <a:avLst/>
                  <a:gdLst/>
                  <a:ahLst/>
                  <a:cxnLst>
                    <a:cxn ang="0">
                      <a:pos x="268" y="40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151"/>
                    </a:cxn>
                    <a:cxn ang="0">
                      <a:pos x="268" y="40"/>
                    </a:cxn>
                  </a:cxnLst>
                  <a:rect l="0" t="0" r="r" b="b"/>
                  <a:pathLst>
                    <a:path w="269" h="152">
                      <a:moveTo>
                        <a:pt x="268" y="40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151"/>
                      </a:lnTo>
                      <a:lnTo>
                        <a:pt x="268" y="40"/>
                      </a:lnTo>
                    </a:path>
                  </a:pathLst>
                </a:custGeom>
                <a:solidFill>
                  <a:srgbClr val="C1D0F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395" name="Freeform 427"/>
                <p:cNvSpPr>
                  <a:spLocks/>
                </p:cNvSpPr>
                <p:nvPr/>
              </p:nvSpPr>
              <p:spPr bwMode="auto">
                <a:xfrm>
                  <a:off x="1905" y="3319"/>
                  <a:ext cx="269" cy="347"/>
                </a:xfrm>
                <a:custGeom>
                  <a:avLst/>
                  <a:gdLst/>
                  <a:ahLst/>
                  <a:cxnLst>
                    <a:cxn ang="0">
                      <a:pos x="268" y="236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346"/>
                    </a:cxn>
                    <a:cxn ang="0">
                      <a:pos x="268" y="236"/>
                    </a:cxn>
                  </a:cxnLst>
                  <a:rect l="0" t="0" r="r" b="b"/>
                  <a:pathLst>
                    <a:path w="269" h="347">
                      <a:moveTo>
                        <a:pt x="268" y="236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346"/>
                      </a:lnTo>
                      <a:lnTo>
                        <a:pt x="268" y="236"/>
                      </a:lnTo>
                    </a:path>
                  </a:pathLst>
                </a:custGeom>
                <a:solidFill>
                  <a:srgbClr val="FFFFD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grpSp>
              <p:nvGrpSpPr>
                <p:cNvPr id="724396" name="Group 428"/>
                <p:cNvGrpSpPr>
                  <a:grpSpLocks/>
                </p:cNvGrpSpPr>
                <p:nvPr/>
              </p:nvGrpSpPr>
              <p:grpSpPr bwMode="auto">
                <a:xfrm>
                  <a:off x="1921" y="3336"/>
                  <a:ext cx="244" cy="313"/>
                  <a:chOff x="1921" y="3336"/>
                  <a:chExt cx="244" cy="313"/>
                </a:xfrm>
              </p:grpSpPr>
              <p:sp>
                <p:nvSpPr>
                  <p:cNvPr id="724397" name="Freeform 429"/>
                  <p:cNvSpPr>
                    <a:spLocks/>
                  </p:cNvSpPr>
                  <p:nvPr/>
                </p:nvSpPr>
                <p:spPr bwMode="auto">
                  <a:xfrm>
                    <a:off x="1921" y="360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398" name="Freeform 430"/>
                  <p:cNvSpPr>
                    <a:spLocks/>
                  </p:cNvSpPr>
                  <p:nvPr/>
                </p:nvSpPr>
                <p:spPr bwMode="auto">
                  <a:xfrm>
                    <a:off x="1957" y="359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399" name="Freeform 431"/>
                  <p:cNvSpPr>
                    <a:spLocks/>
                  </p:cNvSpPr>
                  <p:nvPr/>
                </p:nvSpPr>
                <p:spPr bwMode="auto">
                  <a:xfrm>
                    <a:off x="1921" y="356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00" name="Freeform 432"/>
                  <p:cNvSpPr>
                    <a:spLocks/>
                  </p:cNvSpPr>
                  <p:nvPr/>
                </p:nvSpPr>
                <p:spPr bwMode="auto">
                  <a:xfrm>
                    <a:off x="1957" y="354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01" name="Freeform 433"/>
                  <p:cNvSpPr>
                    <a:spLocks/>
                  </p:cNvSpPr>
                  <p:nvPr/>
                </p:nvSpPr>
                <p:spPr bwMode="auto">
                  <a:xfrm>
                    <a:off x="1993" y="353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02" name="Freeform 434"/>
                  <p:cNvSpPr>
                    <a:spLocks/>
                  </p:cNvSpPr>
                  <p:nvPr/>
                </p:nvSpPr>
                <p:spPr bwMode="auto">
                  <a:xfrm>
                    <a:off x="2030" y="351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03" name="Freeform 435"/>
                  <p:cNvSpPr>
                    <a:spLocks/>
                  </p:cNvSpPr>
                  <p:nvPr/>
                </p:nvSpPr>
                <p:spPr bwMode="auto">
                  <a:xfrm>
                    <a:off x="2067" y="3501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04" name="Freeform 436"/>
                  <p:cNvSpPr>
                    <a:spLocks/>
                  </p:cNvSpPr>
                  <p:nvPr/>
                </p:nvSpPr>
                <p:spPr bwMode="auto">
                  <a:xfrm>
                    <a:off x="2103" y="3486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05" name="Freeform 437"/>
                  <p:cNvSpPr>
                    <a:spLocks/>
                  </p:cNvSpPr>
                  <p:nvPr/>
                </p:nvSpPr>
                <p:spPr bwMode="auto">
                  <a:xfrm>
                    <a:off x="2139" y="3471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06" name="Freeform 438"/>
                  <p:cNvSpPr>
                    <a:spLocks/>
                  </p:cNvSpPr>
                  <p:nvPr/>
                </p:nvSpPr>
                <p:spPr bwMode="auto">
                  <a:xfrm>
                    <a:off x="1921" y="351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07" name="Freeform 439"/>
                  <p:cNvSpPr>
                    <a:spLocks/>
                  </p:cNvSpPr>
                  <p:nvPr/>
                </p:nvSpPr>
                <p:spPr bwMode="auto">
                  <a:xfrm>
                    <a:off x="1957" y="350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08" name="Freeform 440"/>
                  <p:cNvSpPr>
                    <a:spLocks/>
                  </p:cNvSpPr>
                  <p:nvPr/>
                </p:nvSpPr>
                <p:spPr bwMode="auto">
                  <a:xfrm>
                    <a:off x="1993" y="348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09" name="Freeform 441"/>
                  <p:cNvSpPr>
                    <a:spLocks/>
                  </p:cNvSpPr>
                  <p:nvPr/>
                </p:nvSpPr>
                <p:spPr bwMode="auto">
                  <a:xfrm>
                    <a:off x="2030" y="347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10" name="Freeform 442"/>
                  <p:cNvSpPr>
                    <a:spLocks/>
                  </p:cNvSpPr>
                  <p:nvPr/>
                </p:nvSpPr>
                <p:spPr bwMode="auto">
                  <a:xfrm>
                    <a:off x="2067" y="345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11" name="Freeform 443"/>
                  <p:cNvSpPr>
                    <a:spLocks/>
                  </p:cNvSpPr>
                  <p:nvPr/>
                </p:nvSpPr>
                <p:spPr bwMode="auto">
                  <a:xfrm>
                    <a:off x="2103" y="3441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12" name="Freeform 444"/>
                  <p:cNvSpPr>
                    <a:spLocks/>
                  </p:cNvSpPr>
                  <p:nvPr/>
                </p:nvSpPr>
                <p:spPr bwMode="auto">
                  <a:xfrm>
                    <a:off x="2139" y="3426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13" name="Freeform 445"/>
                  <p:cNvSpPr>
                    <a:spLocks/>
                  </p:cNvSpPr>
                  <p:nvPr/>
                </p:nvSpPr>
                <p:spPr bwMode="auto">
                  <a:xfrm>
                    <a:off x="1921" y="3472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14" name="Freeform 446"/>
                  <p:cNvSpPr>
                    <a:spLocks/>
                  </p:cNvSpPr>
                  <p:nvPr/>
                </p:nvSpPr>
                <p:spPr bwMode="auto">
                  <a:xfrm>
                    <a:off x="1957" y="345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15" name="Freeform 447"/>
                  <p:cNvSpPr>
                    <a:spLocks/>
                  </p:cNvSpPr>
                  <p:nvPr/>
                </p:nvSpPr>
                <p:spPr bwMode="auto">
                  <a:xfrm>
                    <a:off x="1993" y="344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16" name="Freeform 448"/>
                  <p:cNvSpPr>
                    <a:spLocks/>
                  </p:cNvSpPr>
                  <p:nvPr/>
                </p:nvSpPr>
                <p:spPr bwMode="auto">
                  <a:xfrm>
                    <a:off x="2030" y="342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17" name="Freeform 449"/>
                  <p:cNvSpPr>
                    <a:spLocks/>
                  </p:cNvSpPr>
                  <p:nvPr/>
                </p:nvSpPr>
                <p:spPr bwMode="auto">
                  <a:xfrm>
                    <a:off x="2067" y="341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18" name="Freeform 450"/>
                  <p:cNvSpPr>
                    <a:spLocks/>
                  </p:cNvSpPr>
                  <p:nvPr/>
                </p:nvSpPr>
                <p:spPr bwMode="auto">
                  <a:xfrm>
                    <a:off x="2103" y="339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19" name="Freeform 451"/>
                  <p:cNvSpPr>
                    <a:spLocks/>
                  </p:cNvSpPr>
                  <p:nvPr/>
                </p:nvSpPr>
                <p:spPr bwMode="auto">
                  <a:xfrm>
                    <a:off x="2139" y="3381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20" name="Freeform 452"/>
                  <p:cNvSpPr>
                    <a:spLocks/>
                  </p:cNvSpPr>
                  <p:nvPr/>
                </p:nvSpPr>
                <p:spPr bwMode="auto">
                  <a:xfrm>
                    <a:off x="1993" y="339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21" name="Freeform 453"/>
                  <p:cNvSpPr>
                    <a:spLocks/>
                  </p:cNvSpPr>
                  <p:nvPr/>
                </p:nvSpPr>
                <p:spPr bwMode="auto">
                  <a:xfrm>
                    <a:off x="2030" y="338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22" name="Freeform 454"/>
                  <p:cNvSpPr>
                    <a:spLocks/>
                  </p:cNvSpPr>
                  <p:nvPr/>
                </p:nvSpPr>
                <p:spPr bwMode="auto">
                  <a:xfrm>
                    <a:off x="2067" y="336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23" name="Freeform 455"/>
                  <p:cNvSpPr>
                    <a:spLocks/>
                  </p:cNvSpPr>
                  <p:nvPr/>
                </p:nvSpPr>
                <p:spPr bwMode="auto">
                  <a:xfrm>
                    <a:off x="2103" y="335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24" name="Freeform 456"/>
                  <p:cNvSpPr>
                    <a:spLocks/>
                  </p:cNvSpPr>
                  <p:nvPr/>
                </p:nvSpPr>
                <p:spPr bwMode="auto">
                  <a:xfrm>
                    <a:off x="2139" y="333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25" name="Freeform 457"/>
                  <p:cNvSpPr>
                    <a:spLocks/>
                  </p:cNvSpPr>
                  <p:nvPr/>
                </p:nvSpPr>
                <p:spPr bwMode="auto">
                  <a:xfrm>
                    <a:off x="1921" y="342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426" name="Freeform 458"/>
                  <p:cNvSpPr>
                    <a:spLocks/>
                  </p:cNvSpPr>
                  <p:nvPr/>
                </p:nvSpPr>
                <p:spPr bwMode="auto">
                  <a:xfrm>
                    <a:off x="1957" y="341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</p:grpSp>
        </p:grpSp>
        <p:grpSp>
          <p:nvGrpSpPr>
            <p:cNvPr id="724427" name="Group 459"/>
            <p:cNvGrpSpPr>
              <a:grpSpLocks/>
            </p:cNvGrpSpPr>
            <p:nvPr/>
          </p:nvGrpSpPr>
          <p:grpSpPr bwMode="auto">
            <a:xfrm>
              <a:off x="2108" y="3363"/>
              <a:ext cx="303" cy="344"/>
              <a:chOff x="2108" y="3363"/>
              <a:chExt cx="303" cy="344"/>
            </a:xfrm>
          </p:grpSpPr>
          <p:grpSp>
            <p:nvGrpSpPr>
              <p:cNvPr id="724428" name="Group 460"/>
              <p:cNvGrpSpPr>
                <a:grpSpLocks/>
              </p:cNvGrpSpPr>
              <p:nvPr/>
            </p:nvGrpSpPr>
            <p:grpSpPr bwMode="auto">
              <a:xfrm>
                <a:off x="2108" y="3363"/>
                <a:ext cx="299" cy="298"/>
                <a:chOff x="2108" y="3363"/>
                <a:chExt cx="299" cy="298"/>
              </a:xfrm>
            </p:grpSpPr>
            <p:sp>
              <p:nvSpPr>
                <p:cNvPr id="724429" name="Freeform 461"/>
                <p:cNvSpPr>
                  <a:spLocks/>
                </p:cNvSpPr>
                <p:nvPr/>
              </p:nvSpPr>
              <p:spPr bwMode="auto">
                <a:xfrm>
                  <a:off x="2124" y="3376"/>
                  <a:ext cx="171" cy="83"/>
                </a:xfrm>
                <a:custGeom>
                  <a:avLst/>
                  <a:gdLst/>
                  <a:ahLst/>
                  <a:cxnLst>
                    <a:cxn ang="0">
                      <a:pos x="170" y="0"/>
                    </a:cxn>
                    <a:cxn ang="0">
                      <a:pos x="170" y="41"/>
                    </a:cxn>
                    <a:cxn ang="0">
                      <a:pos x="0" y="82"/>
                    </a:cxn>
                    <a:cxn ang="0">
                      <a:pos x="0" y="39"/>
                    </a:cxn>
                    <a:cxn ang="0">
                      <a:pos x="170" y="0"/>
                    </a:cxn>
                  </a:cxnLst>
                  <a:rect l="0" t="0" r="r" b="b"/>
                  <a:pathLst>
                    <a:path w="171" h="83">
                      <a:moveTo>
                        <a:pt x="170" y="0"/>
                      </a:moveTo>
                      <a:lnTo>
                        <a:pt x="170" y="41"/>
                      </a:lnTo>
                      <a:lnTo>
                        <a:pt x="0" y="82"/>
                      </a:lnTo>
                      <a:lnTo>
                        <a:pt x="0" y="39"/>
                      </a:lnTo>
                      <a:lnTo>
                        <a:pt x="17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30" name="Freeform 462"/>
                <p:cNvSpPr>
                  <a:spLocks/>
                </p:cNvSpPr>
                <p:nvPr/>
              </p:nvSpPr>
              <p:spPr bwMode="auto">
                <a:xfrm>
                  <a:off x="2133" y="3387"/>
                  <a:ext cx="154" cy="60"/>
                </a:xfrm>
                <a:custGeom>
                  <a:avLst/>
                  <a:gdLst/>
                  <a:ahLst/>
                  <a:cxnLst>
                    <a:cxn ang="0">
                      <a:pos x="153" y="0"/>
                    </a:cxn>
                    <a:cxn ang="0">
                      <a:pos x="153" y="22"/>
                    </a:cxn>
                    <a:cxn ang="0">
                      <a:pos x="0" y="59"/>
                    </a:cxn>
                    <a:cxn ang="0">
                      <a:pos x="0" y="34"/>
                    </a:cxn>
                    <a:cxn ang="0">
                      <a:pos x="153" y="0"/>
                    </a:cxn>
                  </a:cxnLst>
                  <a:rect l="0" t="0" r="r" b="b"/>
                  <a:pathLst>
                    <a:path w="154" h="60">
                      <a:moveTo>
                        <a:pt x="153" y="0"/>
                      </a:moveTo>
                      <a:lnTo>
                        <a:pt x="153" y="22"/>
                      </a:lnTo>
                      <a:lnTo>
                        <a:pt x="0" y="59"/>
                      </a:lnTo>
                      <a:lnTo>
                        <a:pt x="0" y="34"/>
                      </a:lnTo>
                      <a:lnTo>
                        <a:pt x="153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31" name="Freeform 463"/>
                <p:cNvSpPr>
                  <a:spLocks/>
                </p:cNvSpPr>
                <p:nvPr/>
              </p:nvSpPr>
              <p:spPr bwMode="auto">
                <a:xfrm>
                  <a:off x="2108" y="3363"/>
                  <a:ext cx="186" cy="54"/>
                </a:xfrm>
                <a:custGeom>
                  <a:avLst/>
                  <a:gdLst/>
                  <a:ahLst/>
                  <a:cxnLst>
                    <a:cxn ang="0">
                      <a:pos x="15" y="53"/>
                    </a:cxn>
                    <a:cxn ang="0">
                      <a:pos x="0" y="37"/>
                    </a:cxn>
                    <a:cxn ang="0">
                      <a:pos x="164" y="0"/>
                    </a:cxn>
                    <a:cxn ang="0">
                      <a:pos x="185" y="13"/>
                    </a:cxn>
                    <a:cxn ang="0">
                      <a:pos x="15" y="53"/>
                    </a:cxn>
                  </a:cxnLst>
                  <a:rect l="0" t="0" r="r" b="b"/>
                  <a:pathLst>
                    <a:path w="186" h="54">
                      <a:moveTo>
                        <a:pt x="15" y="53"/>
                      </a:moveTo>
                      <a:lnTo>
                        <a:pt x="0" y="37"/>
                      </a:lnTo>
                      <a:lnTo>
                        <a:pt x="164" y="0"/>
                      </a:lnTo>
                      <a:lnTo>
                        <a:pt x="185" y="13"/>
                      </a:lnTo>
                      <a:lnTo>
                        <a:pt x="15" y="5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32" name="Freeform 464"/>
                <p:cNvSpPr>
                  <a:spLocks/>
                </p:cNvSpPr>
                <p:nvPr/>
              </p:nvSpPr>
              <p:spPr bwMode="auto">
                <a:xfrm>
                  <a:off x="2108" y="3400"/>
                  <a:ext cx="94" cy="261"/>
                </a:xfrm>
                <a:custGeom>
                  <a:avLst/>
                  <a:gdLst/>
                  <a:ahLst/>
                  <a:cxnLst>
                    <a:cxn ang="0">
                      <a:pos x="93" y="260"/>
                    </a:cxn>
                    <a:cxn ang="0">
                      <a:pos x="93" y="204"/>
                    </a:cxn>
                    <a:cxn ang="0">
                      <a:pos x="15" y="53"/>
                    </a:cxn>
                    <a:cxn ang="0">
                      <a:pos x="15" y="14"/>
                    </a:cxn>
                    <a:cxn ang="0">
                      <a:pos x="0" y="0"/>
                    </a:cxn>
                    <a:cxn ang="0">
                      <a:pos x="0" y="165"/>
                    </a:cxn>
                    <a:cxn ang="0">
                      <a:pos x="93" y="260"/>
                    </a:cxn>
                  </a:cxnLst>
                  <a:rect l="0" t="0" r="r" b="b"/>
                  <a:pathLst>
                    <a:path w="94" h="261">
                      <a:moveTo>
                        <a:pt x="93" y="260"/>
                      </a:moveTo>
                      <a:lnTo>
                        <a:pt x="93" y="204"/>
                      </a:lnTo>
                      <a:lnTo>
                        <a:pt x="15" y="53"/>
                      </a:lnTo>
                      <a:lnTo>
                        <a:pt x="15" y="14"/>
                      </a:lnTo>
                      <a:lnTo>
                        <a:pt x="0" y="0"/>
                      </a:lnTo>
                      <a:lnTo>
                        <a:pt x="0" y="165"/>
                      </a:lnTo>
                      <a:lnTo>
                        <a:pt x="93" y="260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33" name="Freeform 465"/>
                <p:cNvSpPr>
                  <a:spLocks/>
                </p:cNvSpPr>
                <p:nvPr/>
              </p:nvSpPr>
              <p:spPr bwMode="auto">
                <a:xfrm>
                  <a:off x="2201" y="3555"/>
                  <a:ext cx="186" cy="106"/>
                </a:xfrm>
                <a:custGeom>
                  <a:avLst/>
                  <a:gdLst/>
                  <a:ahLst/>
                  <a:cxnLst>
                    <a:cxn ang="0">
                      <a:pos x="185" y="0"/>
                    </a:cxn>
                    <a:cxn ang="0">
                      <a:pos x="185" y="52"/>
                    </a:cxn>
                    <a:cxn ang="0">
                      <a:pos x="0" y="105"/>
                    </a:cxn>
                    <a:cxn ang="0">
                      <a:pos x="0" y="49"/>
                    </a:cxn>
                    <a:cxn ang="0">
                      <a:pos x="185" y="0"/>
                    </a:cxn>
                  </a:cxnLst>
                  <a:rect l="0" t="0" r="r" b="b"/>
                  <a:pathLst>
                    <a:path w="186" h="106">
                      <a:moveTo>
                        <a:pt x="185" y="0"/>
                      </a:moveTo>
                      <a:lnTo>
                        <a:pt x="185" y="52"/>
                      </a:lnTo>
                      <a:lnTo>
                        <a:pt x="0" y="105"/>
                      </a:lnTo>
                      <a:lnTo>
                        <a:pt x="0" y="49"/>
                      </a:lnTo>
                      <a:lnTo>
                        <a:pt x="185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34" name="Freeform 466"/>
                <p:cNvSpPr>
                  <a:spLocks/>
                </p:cNvSpPr>
                <p:nvPr/>
              </p:nvSpPr>
              <p:spPr bwMode="auto">
                <a:xfrm>
                  <a:off x="2135" y="3386"/>
                  <a:ext cx="152" cy="59"/>
                </a:xfrm>
                <a:custGeom>
                  <a:avLst/>
                  <a:gdLst/>
                  <a:ahLst/>
                  <a:cxnLst>
                    <a:cxn ang="0">
                      <a:pos x="151" y="0"/>
                    </a:cxn>
                    <a:cxn ang="0">
                      <a:pos x="151" y="21"/>
                    </a:cxn>
                    <a:cxn ang="0">
                      <a:pos x="0" y="58"/>
                    </a:cxn>
                    <a:cxn ang="0">
                      <a:pos x="0" y="34"/>
                    </a:cxn>
                    <a:cxn ang="0">
                      <a:pos x="151" y="0"/>
                    </a:cxn>
                  </a:cxnLst>
                  <a:rect l="0" t="0" r="r" b="b"/>
                  <a:pathLst>
                    <a:path w="152" h="59">
                      <a:moveTo>
                        <a:pt x="151" y="0"/>
                      </a:moveTo>
                      <a:lnTo>
                        <a:pt x="151" y="21"/>
                      </a:lnTo>
                      <a:lnTo>
                        <a:pt x="0" y="58"/>
                      </a:lnTo>
                      <a:lnTo>
                        <a:pt x="0" y="34"/>
                      </a:lnTo>
                      <a:lnTo>
                        <a:pt x="151" y="0"/>
                      </a:lnTo>
                    </a:path>
                  </a:pathLst>
                </a:custGeom>
                <a:solidFill>
                  <a:srgbClr val="5EC8A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35" name="Freeform 467"/>
                <p:cNvSpPr>
                  <a:spLocks/>
                </p:cNvSpPr>
                <p:nvPr/>
              </p:nvSpPr>
              <p:spPr bwMode="auto">
                <a:xfrm>
                  <a:off x="2124" y="3411"/>
                  <a:ext cx="263" cy="193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171" y="0"/>
                    </a:cxn>
                    <a:cxn ang="0">
                      <a:pos x="262" y="143"/>
                    </a:cxn>
                    <a:cxn ang="0">
                      <a:pos x="77" y="192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263" h="193">
                      <a:moveTo>
                        <a:pt x="0" y="42"/>
                      </a:moveTo>
                      <a:lnTo>
                        <a:pt x="171" y="0"/>
                      </a:lnTo>
                      <a:lnTo>
                        <a:pt x="262" y="143"/>
                      </a:lnTo>
                      <a:lnTo>
                        <a:pt x="77" y="192"/>
                      </a:lnTo>
                      <a:lnTo>
                        <a:pt x="0" y="42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36" name="Freeform 468"/>
                <p:cNvSpPr>
                  <a:spLocks/>
                </p:cNvSpPr>
                <p:nvPr/>
              </p:nvSpPr>
              <p:spPr bwMode="auto">
                <a:xfrm>
                  <a:off x="2139" y="3431"/>
                  <a:ext cx="225" cy="147"/>
                </a:xfrm>
                <a:custGeom>
                  <a:avLst/>
                  <a:gdLst/>
                  <a:ahLst/>
                  <a:cxnLst>
                    <a:cxn ang="0">
                      <a:pos x="0" y="38"/>
                    </a:cxn>
                    <a:cxn ang="0">
                      <a:pos x="157" y="0"/>
                    </a:cxn>
                    <a:cxn ang="0">
                      <a:pos x="224" y="102"/>
                    </a:cxn>
                    <a:cxn ang="0">
                      <a:pos x="56" y="146"/>
                    </a:cxn>
                    <a:cxn ang="0">
                      <a:pos x="0" y="38"/>
                    </a:cxn>
                  </a:cxnLst>
                  <a:rect l="0" t="0" r="r" b="b"/>
                  <a:pathLst>
                    <a:path w="225" h="147">
                      <a:moveTo>
                        <a:pt x="0" y="38"/>
                      </a:moveTo>
                      <a:lnTo>
                        <a:pt x="157" y="0"/>
                      </a:lnTo>
                      <a:lnTo>
                        <a:pt x="224" y="102"/>
                      </a:lnTo>
                      <a:lnTo>
                        <a:pt x="56" y="146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37" name="Freeform 469"/>
                <p:cNvSpPr>
                  <a:spLocks/>
                </p:cNvSpPr>
                <p:nvPr/>
              </p:nvSpPr>
              <p:spPr bwMode="auto">
                <a:xfrm>
                  <a:off x="2297" y="347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38" name="Freeform 470"/>
                <p:cNvSpPr>
                  <a:spLocks/>
                </p:cNvSpPr>
                <p:nvPr/>
              </p:nvSpPr>
              <p:spPr bwMode="auto">
                <a:xfrm>
                  <a:off x="2319" y="351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10" y="23"/>
                    </a:cxn>
                  </a:cxnLst>
                  <a:rect l="0" t="0" r="r" b="b"/>
                  <a:pathLst>
                    <a:path w="33" h="24">
                      <a:moveTo>
                        <a:pt x="10" y="23"/>
                      </a:move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  <a:lnTo>
                        <a:pt x="10" y="23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39" name="Freeform 471"/>
                <p:cNvSpPr>
                  <a:spLocks/>
                </p:cNvSpPr>
                <p:nvPr/>
              </p:nvSpPr>
              <p:spPr bwMode="auto">
                <a:xfrm>
                  <a:off x="2285" y="3457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40" name="Freeform 472"/>
                <p:cNvSpPr>
                  <a:spLocks/>
                </p:cNvSpPr>
                <p:nvPr/>
              </p:nvSpPr>
              <p:spPr bwMode="auto">
                <a:xfrm>
                  <a:off x="2308" y="3494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41" name="Freeform 473"/>
                <p:cNvSpPr>
                  <a:spLocks/>
                </p:cNvSpPr>
                <p:nvPr/>
              </p:nvSpPr>
              <p:spPr bwMode="auto">
                <a:xfrm>
                  <a:off x="2275" y="343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42" name="Freeform 474"/>
                <p:cNvSpPr>
                  <a:spLocks/>
                </p:cNvSpPr>
                <p:nvPr/>
              </p:nvSpPr>
              <p:spPr bwMode="auto">
                <a:xfrm>
                  <a:off x="2246" y="3446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43" name="Freeform 475"/>
                <p:cNvSpPr>
                  <a:spLocks/>
                </p:cNvSpPr>
                <p:nvPr/>
              </p:nvSpPr>
              <p:spPr bwMode="auto">
                <a:xfrm>
                  <a:off x="2291" y="3519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10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44" name="Freeform 476"/>
                <p:cNvSpPr>
                  <a:spLocks/>
                </p:cNvSpPr>
                <p:nvPr/>
              </p:nvSpPr>
              <p:spPr bwMode="auto">
                <a:xfrm>
                  <a:off x="2281" y="3501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1" h="23">
                      <a:moveTo>
                        <a:pt x="9" y="22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45" name="Freeform 477"/>
                <p:cNvSpPr>
                  <a:spLocks/>
                </p:cNvSpPr>
                <p:nvPr/>
              </p:nvSpPr>
              <p:spPr bwMode="auto">
                <a:xfrm>
                  <a:off x="2269" y="348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46" name="Freeform 478"/>
                <p:cNvSpPr>
                  <a:spLocks/>
                </p:cNvSpPr>
                <p:nvPr/>
              </p:nvSpPr>
              <p:spPr bwMode="auto">
                <a:xfrm>
                  <a:off x="2257" y="3464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47" name="Freeform 479"/>
                <p:cNvSpPr>
                  <a:spLocks/>
                </p:cNvSpPr>
                <p:nvPr/>
              </p:nvSpPr>
              <p:spPr bwMode="auto">
                <a:xfrm>
                  <a:off x="2229" y="349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1" y="15"/>
                    </a:cxn>
                  </a:cxnLst>
                  <a:rect l="0" t="0" r="r" b="b"/>
                  <a:pathLst>
                    <a:path w="32" h="22">
                      <a:moveTo>
                        <a:pt x="31" y="15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1"/>
                      </a:lnTo>
                      <a:lnTo>
                        <a:pt x="31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48" name="Freeform 480"/>
                <p:cNvSpPr>
                  <a:spLocks/>
                </p:cNvSpPr>
                <p:nvPr/>
              </p:nvSpPr>
              <p:spPr bwMode="auto">
                <a:xfrm>
                  <a:off x="2209" y="3455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49" name="Freeform 481"/>
                <p:cNvSpPr>
                  <a:spLocks/>
                </p:cNvSpPr>
                <p:nvPr/>
              </p:nvSpPr>
              <p:spPr bwMode="auto">
                <a:xfrm>
                  <a:off x="2219" y="347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1" y="16"/>
                    </a:cxn>
                  </a:cxnLst>
                  <a:rect l="0" t="0" r="r" b="b"/>
                  <a:pathLst>
                    <a:path w="32" h="22">
                      <a:moveTo>
                        <a:pt x="31" y="16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1" y="16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50" name="Freeform 482"/>
                <p:cNvSpPr>
                  <a:spLocks/>
                </p:cNvSpPr>
                <p:nvPr/>
              </p:nvSpPr>
              <p:spPr bwMode="auto">
                <a:xfrm>
                  <a:off x="2239" y="3511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2" y="14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2">
                      <a:moveTo>
                        <a:pt x="0" y="5"/>
                      </a:moveTo>
                      <a:lnTo>
                        <a:pt x="8" y="21"/>
                      </a:lnTo>
                      <a:lnTo>
                        <a:pt x="32" y="14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51" name="Freeform 483"/>
                <p:cNvSpPr>
                  <a:spLocks/>
                </p:cNvSpPr>
                <p:nvPr/>
              </p:nvSpPr>
              <p:spPr bwMode="auto">
                <a:xfrm>
                  <a:off x="2250" y="3530"/>
                  <a:ext cx="34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3" y="16"/>
                    </a:cxn>
                    <a:cxn ang="0">
                      <a:pos x="23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3" y="16"/>
                      </a:lnTo>
                      <a:lnTo>
                        <a:pt x="23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52" name="Freeform 484"/>
                <p:cNvSpPr>
                  <a:spLocks/>
                </p:cNvSpPr>
                <p:nvPr/>
              </p:nvSpPr>
              <p:spPr bwMode="auto">
                <a:xfrm>
                  <a:off x="2191" y="3481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9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</a:cxnLst>
                  <a:rect l="0" t="0" r="r" b="b"/>
                  <a:pathLst>
                    <a:path w="30" h="21">
                      <a:moveTo>
                        <a:pt x="29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53" name="Freeform 485"/>
                <p:cNvSpPr>
                  <a:spLocks/>
                </p:cNvSpPr>
                <p:nvPr/>
              </p:nvSpPr>
              <p:spPr bwMode="auto">
                <a:xfrm>
                  <a:off x="2201" y="350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54" name="Freeform 486"/>
                <p:cNvSpPr>
                  <a:spLocks/>
                </p:cNvSpPr>
                <p:nvPr/>
              </p:nvSpPr>
              <p:spPr bwMode="auto">
                <a:xfrm>
                  <a:off x="2211" y="3518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55" name="Freeform 487"/>
                <p:cNvSpPr>
                  <a:spLocks/>
                </p:cNvSpPr>
                <p:nvPr/>
              </p:nvSpPr>
              <p:spPr bwMode="auto">
                <a:xfrm>
                  <a:off x="2181" y="3462"/>
                  <a:ext cx="30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56" name="Freeform 488"/>
                <p:cNvSpPr>
                  <a:spLocks/>
                </p:cNvSpPr>
                <p:nvPr/>
              </p:nvSpPr>
              <p:spPr bwMode="auto">
                <a:xfrm>
                  <a:off x="2223" y="353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57" name="Freeform 489"/>
                <p:cNvSpPr>
                  <a:spLocks/>
                </p:cNvSpPr>
                <p:nvPr/>
              </p:nvSpPr>
              <p:spPr bwMode="auto">
                <a:xfrm>
                  <a:off x="2151" y="3468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2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2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58" name="Freeform 490"/>
                <p:cNvSpPr>
                  <a:spLocks/>
                </p:cNvSpPr>
                <p:nvPr/>
              </p:nvSpPr>
              <p:spPr bwMode="auto">
                <a:xfrm>
                  <a:off x="2163" y="3488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7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4"/>
                      </a:lnTo>
                      <a:lnTo>
                        <a:pt x="7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59" name="Freeform 491"/>
                <p:cNvSpPr>
                  <a:spLocks/>
                </p:cNvSpPr>
                <p:nvPr/>
              </p:nvSpPr>
              <p:spPr bwMode="auto">
                <a:xfrm>
                  <a:off x="2183" y="352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60" name="Freeform 492"/>
                <p:cNvSpPr>
                  <a:spLocks/>
                </p:cNvSpPr>
                <p:nvPr/>
              </p:nvSpPr>
              <p:spPr bwMode="auto">
                <a:xfrm>
                  <a:off x="2193" y="3544"/>
                  <a:ext cx="32" cy="25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4"/>
                    </a:cxn>
                    <a:cxn ang="0">
                      <a:pos x="31" y="18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5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4"/>
                      </a:lnTo>
                      <a:lnTo>
                        <a:pt x="31" y="18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61" name="Freeform 493"/>
                <p:cNvSpPr>
                  <a:spLocks/>
                </p:cNvSpPr>
                <p:nvPr/>
              </p:nvSpPr>
              <p:spPr bwMode="auto">
                <a:xfrm>
                  <a:off x="2173" y="3506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62" name="Freeform 494"/>
                <p:cNvSpPr>
                  <a:spLocks/>
                </p:cNvSpPr>
                <p:nvPr/>
              </p:nvSpPr>
              <p:spPr bwMode="auto">
                <a:xfrm>
                  <a:off x="2299" y="347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63" name="Freeform 495"/>
                <p:cNvSpPr>
                  <a:spLocks/>
                </p:cNvSpPr>
                <p:nvPr/>
              </p:nvSpPr>
              <p:spPr bwMode="auto">
                <a:xfrm>
                  <a:off x="2322" y="3509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64" name="Freeform 496"/>
                <p:cNvSpPr>
                  <a:spLocks/>
                </p:cNvSpPr>
                <p:nvPr/>
              </p:nvSpPr>
              <p:spPr bwMode="auto">
                <a:xfrm>
                  <a:off x="2288" y="345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65" name="Freeform 497"/>
                <p:cNvSpPr>
                  <a:spLocks/>
                </p:cNvSpPr>
                <p:nvPr/>
              </p:nvSpPr>
              <p:spPr bwMode="auto">
                <a:xfrm>
                  <a:off x="2311" y="3490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2"/>
                    </a:cxn>
                  </a:cxnLst>
                  <a:rect l="0" t="0" r="r" b="b"/>
                  <a:pathLst>
                    <a:path w="31" h="23">
                      <a:moveTo>
                        <a:pt x="8" y="22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8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66" name="Freeform 498"/>
                <p:cNvSpPr>
                  <a:spLocks/>
                </p:cNvSpPr>
                <p:nvPr/>
              </p:nvSpPr>
              <p:spPr bwMode="auto">
                <a:xfrm>
                  <a:off x="2276" y="343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  <a:cxn ang="0">
                      <a:pos x="31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1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0"/>
                      </a:lnTo>
                      <a:lnTo>
                        <a:pt x="31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67" name="Freeform 499"/>
                <p:cNvSpPr>
                  <a:spLocks/>
                </p:cNvSpPr>
                <p:nvPr/>
              </p:nvSpPr>
              <p:spPr bwMode="auto">
                <a:xfrm>
                  <a:off x="2250" y="3443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68" name="Freeform 500"/>
                <p:cNvSpPr>
                  <a:spLocks/>
                </p:cNvSpPr>
                <p:nvPr/>
              </p:nvSpPr>
              <p:spPr bwMode="auto">
                <a:xfrm>
                  <a:off x="2294" y="3517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3" h="22">
                      <a:moveTo>
                        <a:pt x="0" y="4"/>
                      </a:moveTo>
                      <a:lnTo>
                        <a:pt x="9" y="21"/>
                      </a:ln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69" name="Freeform 501"/>
                <p:cNvSpPr>
                  <a:spLocks/>
                </p:cNvSpPr>
                <p:nvPr/>
              </p:nvSpPr>
              <p:spPr bwMode="auto">
                <a:xfrm>
                  <a:off x="2282" y="3498"/>
                  <a:ext cx="33" cy="21"/>
                </a:xfrm>
                <a:custGeom>
                  <a:avLst/>
                  <a:gdLst/>
                  <a:ahLst/>
                  <a:cxnLst>
                    <a:cxn ang="0">
                      <a:pos x="9" y="20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</a:cxnLst>
                  <a:rect l="0" t="0" r="r" b="b"/>
                  <a:pathLst>
                    <a:path w="33" h="21">
                      <a:moveTo>
                        <a:pt x="9" y="20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70" name="Freeform 502"/>
                <p:cNvSpPr>
                  <a:spLocks/>
                </p:cNvSpPr>
                <p:nvPr/>
              </p:nvSpPr>
              <p:spPr bwMode="auto">
                <a:xfrm>
                  <a:off x="2270" y="3479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10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10" y="21"/>
                    </a:cxn>
                  </a:cxnLst>
                  <a:rect l="0" t="0" r="r" b="b"/>
                  <a:pathLst>
                    <a:path w="33" h="22">
                      <a:moveTo>
                        <a:pt x="10" y="21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10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71" name="Freeform 503"/>
                <p:cNvSpPr>
                  <a:spLocks/>
                </p:cNvSpPr>
                <p:nvPr/>
              </p:nvSpPr>
              <p:spPr bwMode="auto">
                <a:xfrm>
                  <a:off x="2260" y="346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2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72" name="Freeform 504"/>
                <p:cNvSpPr>
                  <a:spLocks/>
                </p:cNvSpPr>
                <p:nvPr/>
              </p:nvSpPr>
              <p:spPr bwMode="auto">
                <a:xfrm>
                  <a:off x="2231" y="3488"/>
                  <a:ext cx="32" cy="24"/>
                </a:xfrm>
                <a:custGeom>
                  <a:avLst/>
                  <a:gdLst/>
                  <a:ahLst/>
                  <a:cxnLst>
                    <a:cxn ang="0">
                      <a:pos x="31" y="17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3"/>
                    </a:cxn>
                    <a:cxn ang="0">
                      <a:pos x="31" y="17"/>
                    </a:cxn>
                  </a:cxnLst>
                  <a:rect l="0" t="0" r="r" b="b"/>
                  <a:pathLst>
                    <a:path w="32" h="24">
                      <a:moveTo>
                        <a:pt x="31" y="17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3"/>
                      </a:lnTo>
                      <a:lnTo>
                        <a:pt x="31" y="17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73" name="Freeform 505"/>
                <p:cNvSpPr>
                  <a:spLocks/>
                </p:cNvSpPr>
                <p:nvPr/>
              </p:nvSpPr>
              <p:spPr bwMode="auto">
                <a:xfrm>
                  <a:off x="2211" y="3452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74" name="Freeform 506"/>
                <p:cNvSpPr>
                  <a:spLocks/>
                </p:cNvSpPr>
                <p:nvPr/>
              </p:nvSpPr>
              <p:spPr bwMode="auto">
                <a:xfrm>
                  <a:off x="2221" y="347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75" name="Freeform 507"/>
                <p:cNvSpPr>
                  <a:spLocks/>
                </p:cNvSpPr>
                <p:nvPr/>
              </p:nvSpPr>
              <p:spPr bwMode="auto">
                <a:xfrm>
                  <a:off x="2242" y="350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4">
                      <a:moveTo>
                        <a:pt x="0" y="6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76" name="Freeform 508"/>
                <p:cNvSpPr>
                  <a:spLocks/>
                </p:cNvSpPr>
                <p:nvPr/>
              </p:nvSpPr>
              <p:spPr bwMode="auto">
                <a:xfrm>
                  <a:off x="2253" y="3526"/>
                  <a:ext cx="34" cy="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4"/>
                    </a:cxn>
                    <a:cxn ang="0">
                      <a:pos x="33" y="17"/>
                    </a:cxn>
                    <a:cxn ang="0">
                      <a:pos x="23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5">
                      <a:moveTo>
                        <a:pt x="0" y="6"/>
                      </a:moveTo>
                      <a:lnTo>
                        <a:pt x="9" y="24"/>
                      </a:lnTo>
                      <a:lnTo>
                        <a:pt x="33" y="17"/>
                      </a:lnTo>
                      <a:lnTo>
                        <a:pt x="23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77" name="Freeform 509"/>
                <p:cNvSpPr>
                  <a:spLocks/>
                </p:cNvSpPr>
                <p:nvPr/>
              </p:nvSpPr>
              <p:spPr bwMode="auto">
                <a:xfrm>
                  <a:off x="2193" y="3477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3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78" name="Freeform 510"/>
                <p:cNvSpPr>
                  <a:spLocks/>
                </p:cNvSpPr>
                <p:nvPr/>
              </p:nvSpPr>
              <p:spPr bwMode="auto">
                <a:xfrm>
                  <a:off x="2204" y="3496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79" name="Freeform 511"/>
                <p:cNvSpPr>
                  <a:spLocks/>
                </p:cNvSpPr>
                <p:nvPr/>
              </p:nvSpPr>
              <p:spPr bwMode="auto">
                <a:xfrm>
                  <a:off x="2214" y="351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80" name="Freeform 512"/>
                <p:cNvSpPr>
                  <a:spLocks/>
                </p:cNvSpPr>
                <p:nvPr/>
              </p:nvSpPr>
              <p:spPr bwMode="auto">
                <a:xfrm>
                  <a:off x="2184" y="345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81" name="Freeform 513"/>
                <p:cNvSpPr>
                  <a:spLocks/>
                </p:cNvSpPr>
                <p:nvPr/>
              </p:nvSpPr>
              <p:spPr bwMode="auto">
                <a:xfrm>
                  <a:off x="2224" y="3535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82" name="Freeform 514"/>
                <p:cNvSpPr>
                  <a:spLocks/>
                </p:cNvSpPr>
                <p:nvPr/>
              </p:nvSpPr>
              <p:spPr bwMode="auto">
                <a:xfrm>
                  <a:off x="2155" y="346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83" name="Freeform 515"/>
                <p:cNvSpPr>
                  <a:spLocks/>
                </p:cNvSpPr>
                <p:nvPr/>
              </p:nvSpPr>
              <p:spPr bwMode="auto">
                <a:xfrm>
                  <a:off x="2165" y="3484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84" name="Freeform 516"/>
                <p:cNvSpPr>
                  <a:spLocks/>
                </p:cNvSpPr>
                <p:nvPr/>
              </p:nvSpPr>
              <p:spPr bwMode="auto">
                <a:xfrm>
                  <a:off x="2186" y="352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6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6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85" name="Freeform 517"/>
                <p:cNvSpPr>
                  <a:spLocks/>
                </p:cNvSpPr>
                <p:nvPr/>
              </p:nvSpPr>
              <p:spPr bwMode="auto">
                <a:xfrm>
                  <a:off x="2195" y="354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4">
                      <a:moveTo>
                        <a:pt x="22" y="0"/>
                      </a:moveTo>
                      <a:lnTo>
                        <a:pt x="0" y="6"/>
                      </a:ln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86" name="Freeform 518"/>
                <p:cNvSpPr>
                  <a:spLocks/>
                </p:cNvSpPr>
                <p:nvPr/>
              </p:nvSpPr>
              <p:spPr bwMode="auto">
                <a:xfrm>
                  <a:off x="2174" y="3503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0" y="5"/>
                    </a:cxn>
                    <a:cxn ang="0">
                      <a:pos x="9" y="22"/>
                    </a:cxn>
                    <a:cxn ang="0">
                      <a:pos x="32" y="16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33" h="23">
                      <a:moveTo>
                        <a:pt x="23" y="0"/>
                      </a:moveTo>
                      <a:lnTo>
                        <a:pt x="0" y="5"/>
                      </a:lnTo>
                      <a:lnTo>
                        <a:pt x="9" y="22"/>
                      </a:lnTo>
                      <a:lnTo>
                        <a:pt x="32" y="16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87" name="Freeform 519"/>
                <p:cNvSpPr>
                  <a:spLocks/>
                </p:cNvSpPr>
                <p:nvPr/>
              </p:nvSpPr>
              <p:spPr bwMode="auto">
                <a:xfrm>
                  <a:off x="2207" y="3565"/>
                  <a:ext cx="172" cy="71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0" y="70"/>
                    </a:cxn>
                    <a:cxn ang="0">
                      <a:pos x="171" y="35"/>
                    </a:cxn>
                    <a:cxn ang="0">
                      <a:pos x="171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172" h="71">
                      <a:moveTo>
                        <a:pt x="0" y="46"/>
                      </a:moveTo>
                      <a:lnTo>
                        <a:pt x="0" y="70"/>
                      </a:lnTo>
                      <a:lnTo>
                        <a:pt x="171" y="35"/>
                      </a:lnTo>
                      <a:lnTo>
                        <a:pt x="171" y="0"/>
                      </a:lnTo>
                      <a:lnTo>
                        <a:pt x="0" y="4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88" name="Freeform 520"/>
                <p:cNvSpPr>
                  <a:spLocks/>
                </p:cNvSpPr>
                <p:nvPr/>
              </p:nvSpPr>
              <p:spPr bwMode="auto">
                <a:xfrm>
                  <a:off x="2206" y="3598"/>
                  <a:ext cx="173" cy="5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2" y="14"/>
                    </a:cxn>
                    <a:cxn ang="0">
                      <a:pos x="0" y="12"/>
                    </a:cxn>
                    <a:cxn ang="0">
                      <a:pos x="0" y="52"/>
                    </a:cxn>
                    <a:cxn ang="0">
                      <a:pos x="172" y="1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53">
                      <a:moveTo>
                        <a:pt x="169" y="0"/>
                      </a:move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52"/>
                      </a:lnTo>
                      <a:lnTo>
                        <a:pt x="172" y="1"/>
                      </a:lnTo>
                      <a:lnTo>
                        <a:pt x="16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89" name="Freeform 521"/>
                <p:cNvSpPr>
                  <a:spLocks/>
                </p:cNvSpPr>
                <p:nvPr/>
              </p:nvSpPr>
              <p:spPr bwMode="auto">
                <a:xfrm>
                  <a:off x="2208" y="3567"/>
                  <a:ext cx="169" cy="83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82"/>
                    </a:cxn>
                    <a:cxn ang="0">
                      <a:pos x="168" y="32"/>
                    </a:cxn>
                    <a:cxn ang="0">
                      <a:pos x="168" y="0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69" h="83">
                      <a:moveTo>
                        <a:pt x="0" y="45"/>
                      </a:moveTo>
                      <a:lnTo>
                        <a:pt x="0" y="82"/>
                      </a:lnTo>
                      <a:lnTo>
                        <a:pt x="168" y="32"/>
                      </a:lnTo>
                      <a:lnTo>
                        <a:pt x="168" y="0"/>
                      </a:lnTo>
                      <a:lnTo>
                        <a:pt x="0" y="4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90" name="Freeform 522"/>
                <p:cNvSpPr>
                  <a:spLocks/>
                </p:cNvSpPr>
                <p:nvPr/>
              </p:nvSpPr>
              <p:spPr bwMode="auto">
                <a:xfrm>
                  <a:off x="2374" y="3576"/>
                  <a:ext cx="33" cy="6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0" y="36"/>
                    </a:cxn>
                    <a:cxn ang="0">
                      <a:pos x="32" y="60"/>
                    </a:cxn>
                    <a:cxn ang="0">
                      <a:pos x="0" y="2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3" h="61">
                      <a:moveTo>
                        <a:pt x="0" y="0"/>
                      </a:moveTo>
                      <a:lnTo>
                        <a:pt x="30" y="36"/>
                      </a:lnTo>
                      <a:lnTo>
                        <a:pt x="32" y="60"/>
                      </a:lnTo>
                      <a:lnTo>
                        <a:pt x="0" y="2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sp>
            <p:nvSpPr>
              <p:cNvPr id="724491" name="Freeform 523"/>
              <p:cNvSpPr>
                <a:spLocks/>
              </p:cNvSpPr>
              <p:nvPr/>
            </p:nvSpPr>
            <p:spPr bwMode="auto">
              <a:xfrm>
                <a:off x="2241" y="3605"/>
                <a:ext cx="170" cy="82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0" y="81"/>
                  </a:cxn>
                  <a:cxn ang="0">
                    <a:pos x="169" y="30"/>
                  </a:cxn>
                  <a:cxn ang="0">
                    <a:pos x="169" y="0"/>
                  </a:cxn>
                  <a:cxn ang="0">
                    <a:pos x="0" y="50"/>
                  </a:cxn>
                </a:cxnLst>
                <a:rect l="0" t="0" r="r" b="b"/>
                <a:pathLst>
                  <a:path w="170" h="82">
                    <a:moveTo>
                      <a:pt x="0" y="50"/>
                    </a:moveTo>
                    <a:lnTo>
                      <a:pt x="0" y="81"/>
                    </a:lnTo>
                    <a:lnTo>
                      <a:pt x="169" y="30"/>
                    </a:lnTo>
                    <a:lnTo>
                      <a:pt x="169" y="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724492" name="Group 524"/>
              <p:cNvGrpSpPr>
                <a:grpSpLocks/>
              </p:cNvGrpSpPr>
              <p:nvPr/>
            </p:nvGrpSpPr>
            <p:grpSpPr bwMode="auto">
              <a:xfrm>
                <a:off x="2281" y="3614"/>
                <a:ext cx="127" cy="93"/>
                <a:chOff x="2281" y="3614"/>
                <a:chExt cx="127" cy="93"/>
              </a:xfrm>
            </p:grpSpPr>
            <p:sp>
              <p:nvSpPr>
                <p:cNvPr id="724493" name="Freeform 525"/>
                <p:cNvSpPr>
                  <a:spLocks/>
                </p:cNvSpPr>
                <p:nvPr/>
              </p:nvSpPr>
              <p:spPr bwMode="auto">
                <a:xfrm>
                  <a:off x="2281" y="3621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04" y="4"/>
                    </a:cxn>
                    <a:cxn ang="0">
                      <a:pos x="73" y="21"/>
                    </a:cxn>
                    <a:cxn ang="0">
                      <a:pos x="123" y="61"/>
                    </a:cxn>
                    <a:cxn ang="0">
                      <a:pos x="73" y="85"/>
                    </a:cxn>
                    <a:cxn ang="0">
                      <a:pos x="33" y="44"/>
                    </a:cxn>
                    <a:cxn ang="0">
                      <a:pos x="0" y="56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24" h="86">
                      <a:moveTo>
                        <a:pt x="14" y="0"/>
                      </a:moveTo>
                      <a:lnTo>
                        <a:pt x="104" y="4"/>
                      </a:lnTo>
                      <a:lnTo>
                        <a:pt x="73" y="21"/>
                      </a:lnTo>
                      <a:lnTo>
                        <a:pt x="123" y="61"/>
                      </a:lnTo>
                      <a:lnTo>
                        <a:pt x="73" y="85"/>
                      </a:lnTo>
                      <a:lnTo>
                        <a:pt x="33" y="44"/>
                      </a:lnTo>
                      <a:lnTo>
                        <a:pt x="0" y="56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94" name="Freeform 526"/>
                <p:cNvSpPr>
                  <a:spLocks/>
                </p:cNvSpPr>
                <p:nvPr/>
              </p:nvSpPr>
              <p:spPr bwMode="auto">
                <a:xfrm>
                  <a:off x="2284" y="3614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103" y="4"/>
                    </a:cxn>
                    <a:cxn ang="0">
                      <a:pos x="72" y="20"/>
                    </a:cxn>
                    <a:cxn ang="0">
                      <a:pos x="123" y="60"/>
                    </a:cxn>
                    <a:cxn ang="0">
                      <a:pos x="72" y="85"/>
                    </a:cxn>
                    <a:cxn ang="0">
                      <a:pos x="33" y="43"/>
                    </a:cxn>
                    <a:cxn ang="0">
                      <a:pos x="0" y="57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24" h="86">
                      <a:moveTo>
                        <a:pt x="13" y="0"/>
                      </a:moveTo>
                      <a:lnTo>
                        <a:pt x="103" y="4"/>
                      </a:lnTo>
                      <a:lnTo>
                        <a:pt x="72" y="20"/>
                      </a:lnTo>
                      <a:lnTo>
                        <a:pt x="123" y="60"/>
                      </a:lnTo>
                      <a:lnTo>
                        <a:pt x="72" y="85"/>
                      </a:lnTo>
                      <a:lnTo>
                        <a:pt x="33" y="43"/>
                      </a:lnTo>
                      <a:lnTo>
                        <a:pt x="0" y="57"/>
                      </a:lnTo>
                      <a:lnTo>
                        <a:pt x="13" y="0"/>
                      </a:lnTo>
                    </a:path>
                  </a:pathLst>
                </a:custGeom>
                <a:solidFill>
                  <a:srgbClr val="FEFF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</p:grpSp>
      <p:grpSp>
        <p:nvGrpSpPr>
          <p:cNvPr id="724495" name="Group 527"/>
          <p:cNvGrpSpPr>
            <a:grpSpLocks/>
          </p:cNvGrpSpPr>
          <p:nvPr/>
        </p:nvGrpSpPr>
        <p:grpSpPr bwMode="auto">
          <a:xfrm>
            <a:off x="6804248" y="3068960"/>
            <a:ext cx="914400" cy="958850"/>
            <a:chOff x="1832" y="3199"/>
            <a:chExt cx="579" cy="508"/>
          </a:xfrm>
        </p:grpSpPr>
        <p:grpSp>
          <p:nvGrpSpPr>
            <p:cNvPr id="724496" name="Group 528"/>
            <p:cNvGrpSpPr>
              <a:grpSpLocks/>
            </p:cNvGrpSpPr>
            <p:nvPr/>
          </p:nvGrpSpPr>
          <p:grpSpPr bwMode="auto">
            <a:xfrm>
              <a:off x="1832" y="3199"/>
              <a:ext cx="374" cy="505"/>
              <a:chOff x="1832" y="3199"/>
              <a:chExt cx="374" cy="505"/>
            </a:xfrm>
          </p:grpSpPr>
          <p:grpSp>
            <p:nvGrpSpPr>
              <p:cNvPr id="724497" name="Group 529"/>
              <p:cNvGrpSpPr>
                <a:grpSpLocks/>
              </p:cNvGrpSpPr>
              <p:nvPr/>
            </p:nvGrpSpPr>
            <p:grpSpPr bwMode="auto">
              <a:xfrm>
                <a:off x="1832" y="3199"/>
                <a:ext cx="352" cy="493"/>
                <a:chOff x="1832" y="3199"/>
                <a:chExt cx="352" cy="493"/>
              </a:xfrm>
            </p:grpSpPr>
            <p:sp>
              <p:nvSpPr>
                <p:cNvPr id="724498" name="Freeform 530"/>
                <p:cNvSpPr>
                  <a:spLocks/>
                </p:cNvSpPr>
                <p:nvPr/>
              </p:nvSpPr>
              <p:spPr bwMode="auto">
                <a:xfrm>
                  <a:off x="1832" y="3205"/>
                  <a:ext cx="318" cy="473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30"/>
                    </a:cxn>
                    <a:cxn ang="0">
                      <a:pos x="0" y="472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73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30"/>
                      </a:lnTo>
                      <a:lnTo>
                        <a:pt x="0" y="472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499" name="Freeform 531"/>
                <p:cNvSpPr>
                  <a:spLocks/>
                </p:cNvSpPr>
                <p:nvPr/>
              </p:nvSpPr>
              <p:spPr bwMode="auto">
                <a:xfrm>
                  <a:off x="2149" y="3199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00" name="Freeform 532"/>
                <p:cNvSpPr>
                  <a:spLocks/>
                </p:cNvSpPr>
                <p:nvPr/>
              </p:nvSpPr>
              <p:spPr bwMode="auto">
                <a:xfrm>
                  <a:off x="1832" y="3534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01" name="Freeform 533"/>
                <p:cNvSpPr>
                  <a:spLocks/>
                </p:cNvSpPr>
                <p:nvPr/>
              </p:nvSpPr>
              <p:spPr bwMode="auto">
                <a:xfrm>
                  <a:off x="1841" y="3208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6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02" name="Freeform 534"/>
                <p:cNvSpPr>
                  <a:spLocks/>
                </p:cNvSpPr>
                <p:nvPr/>
              </p:nvSpPr>
              <p:spPr bwMode="auto">
                <a:xfrm>
                  <a:off x="1850" y="3219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03" name="Freeform 535"/>
                <p:cNvSpPr>
                  <a:spLocks/>
                </p:cNvSpPr>
                <p:nvPr/>
              </p:nvSpPr>
              <p:spPr bwMode="auto">
                <a:xfrm>
                  <a:off x="2167" y="3213"/>
                  <a:ext cx="17" cy="350"/>
                </a:xfrm>
                <a:custGeom>
                  <a:avLst/>
                  <a:gdLst/>
                  <a:ahLst/>
                  <a:cxnLst>
                    <a:cxn ang="0">
                      <a:pos x="16" y="342"/>
                    </a:cxn>
                    <a:cxn ang="0">
                      <a:pos x="16" y="0"/>
                    </a:cxn>
                    <a:cxn ang="0">
                      <a:pos x="0" y="5"/>
                    </a:cxn>
                    <a:cxn ang="0">
                      <a:pos x="0" y="349"/>
                    </a:cxn>
                    <a:cxn ang="0">
                      <a:pos x="16" y="342"/>
                    </a:cxn>
                  </a:cxnLst>
                  <a:rect l="0" t="0" r="r" b="b"/>
                  <a:pathLst>
                    <a:path w="17" h="350">
                      <a:moveTo>
                        <a:pt x="16" y="342"/>
                      </a:moveTo>
                      <a:lnTo>
                        <a:pt x="16" y="0"/>
                      </a:lnTo>
                      <a:lnTo>
                        <a:pt x="0" y="5"/>
                      </a:lnTo>
                      <a:lnTo>
                        <a:pt x="0" y="349"/>
                      </a:lnTo>
                      <a:lnTo>
                        <a:pt x="16" y="342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04" name="Freeform 536"/>
                <p:cNvSpPr>
                  <a:spLocks/>
                </p:cNvSpPr>
                <p:nvPr/>
              </p:nvSpPr>
              <p:spPr bwMode="auto">
                <a:xfrm>
                  <a:off x="1850" y="3547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05" name="Freeform 537"/>
                <p:cNvSpPr>
                  <a:spLocks/>
                </p:cNvSpPr>
                <p:nvPr/>
              </p:nvSpPr>
              <p:spPr bwMode="auto">
                <a:xfrm>
                  <a:off x="1860" y="3221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62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724506" name="Group 538"/>
              <p:cNvGrpSpPr>
                <a:grpSpLocks/>
              </p:cNvGrpSpPr>
              <p:nvPr/>
            </p:nvGrpSpPr>
            <p:grpSpPr bwMode="auto">
              <a:xfrm>
                <a:off x="1872" y="3224"/>
                <a:ext cx="334" cy="480"/>
                <a:chOff x="1872" y="3224"/>
                <a:chExt cx="334" cy="480"/>
              </a:xfrm>
            </p:grpSpPr>
            <p:sp>
              <p:nvSpPr>
                <p:cNvPr id="724507" name="Freeform 539"/>
                <p:cNvSpPr>
                  <a:spLocks/>
                </p:cNvSpPr>
                <p:nvPr/>
              </p:nvSpPr>
              <p:spPr bwMode="auto">
                <a:xfrm>
                  <a:off x="1872" y="3230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08" name="Freeform 540"/>
                <p:cNvSpPr>
                  <a:spLocks/>
                </p:cNvSpPr>
                <p:nvPr/>
              </p:nvSpPr>
              <p:spPr bwMode="auto">
                <a:xfrm>
                  <a:off x="2189" y="3224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09" name="Freeform 541"/>
                <p:cNvSpPr>
                  <a:spLocks/>
                </p:cNvSpPr>
                <p:nvPr/>
              </p:nvSpPr>
              <p:spPr bwMode="auto">
                <a:xfrm>
                  <a:off x="1872" y="3559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8"/>
                    </a:cxn>
                    <a:cxn ang="0">
                      <a:pos x="332" y="0"/>
                    </a:cxn>
                    <a:cxn ang="0">
                      <a:pos x="0" y="134"/>
                    </a:cxn>
                    <a:cxn ang="0">
                      <a:pos x="0" y="144"/>
                    </a:cxn>
                    <a:cxn ang="0">
                      <a:pos x="332" y="8"/>
                    </a:cxn>
                  </a:cxnLst>
                  <a:rect l="0" t="0" r="r" b="b"/>
                  <a:pathLst>
                    <a:path w="333" h="145">
                      <a:moveTo>
                        <a:pt x="332" y="8"/>
                      </a:moveTo>
                      <a:lnTo>
                        <a:pt x="332" y="0"/>
                      </a:lnTo>
                      <a:lnTo>
                        <a:pt x="0" y="134"/>
                      </a:lnTo>
                      <a:lnTo>
                        <a:pt x="0" y="144"/>
                      </a:lnTo>
                      <a:lnTo>
                        <a:pt x="332" y="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10" name="Freeform 542"/>
                <p:cNvSpPr>
                  <a:spLocks/>
                </p:cNvSpPr>
                <p:nvPr/>
              </p:nvSpPr>
              <p:spPr bwMode="auto">
                <a:xfrm>
                  <a:off x="1881" y="3233"/>
                  <a:ext cx="319" cy="461"/>
                </a:xfrm>
                <a:custGeom>
                  <a:avLst/>
                  <a:gdLst/>
                  <a:ahLst/>
                  <a:cxnLst>
                    <a:cxn ang="0">
                      <a:pos x="318" y="330"/>
                    </a:cxn>
                    <a:cxn ang="0">
                      <a:pos x="318" y="0"/>
                    </a:cxn>
                    <a:cxn ang="0">
                      <a:pos x="0" y="129"/>
                    </a:cxn>
                    <a:cxn ang="0">
                      <a:pos x="0" y="460"/>
                    </a:cxn>
                    <a:cxn ang="0">
                      <a:pos x="318" y="330"/>
                    </a:cxn>
                  </a:cxnLst>
                  <a:rect l="0" t="0" r="r" b="b"/>
                  <a:pathLst>
                    <a:path w="319" h="461">
                      <a:moveTo>
                        <a:pt x="318" y="330"/>
                      </a:moveTo>
                      <a:lnTo>
                        <a:pt x="318" y="0"/>
                      </a:lnTo>
                      <a:lnTo>
                        <a:pt x="0" y="129"/>
                      </a:lnTo>
                      <a:lnTo>
                        <a:pt x="0" y="460"/>
                      </a:lnTo>
                      <a:lnTo>
                        <a:pt x="318" y="330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11" name="Freeform 543"/>
                <p:cNvSpPr>
                  <a:spLocks/>
                </p:cNvSpPr>
                <p:nvPr/>
              </p:nvSpPr>
              <p:spPr bwMode="auto">
                <a:xfrm>
                  <a:off x="1905" y="3258"/>
                  <a:ext cx="269" cy="152"/>
                </a:xfrm>
                <a:custGeom>
                  <a:avLst/>
                  <a:gdLst/>
                  <a:ahLst/>
                  <a:cxnLst>
                    <a:cxn ang="0">
                      <a:pos x="268" y="40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151"/>
                    </a:cxn>
                    <a:cxn ang="0">
                      <a:pos x="268" y="40"/>
                    </a:cxn>
                  </a:cxnLst>
                  <a:rect l="0" t="0" r="r" b="b"/>
                  <a:pathLst>
                    <a:path w="269" h="152">
                      <a:moveTo>
                        <a:pt x="268" y="40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151"/>
                      </a:lnTo>
                      <a:lnTo>
                        <a:pt x="268" y="40"/>
                      </a:lnTo>
                    </a:path>
                  </a:pathLst>
                </a:custGeom>
                <a:solidFill>
                  <a:srgbClr val="C1D0F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12" name="Freeform 544"/>
                <p:cNvSpPr>
                  <a:spLocks/>
                </p:cNvSpPr>
                <p:nvPr/>
              </p:nvSpPr>
              <p:spPr bwMode="auto">
                <a:xfrm>
                  <a:off x="1905" y="3319"/>
                  <a:ext cx="269" cy="347"/>
                </a:xfrm>
                <a:custGeom>
                  <a:avLst/>
                  <a:gdLst/>
                  <a:ahLst/>
                  <a:cxnLst>
                    <a:cxn ang="0">
                      <a:pos x="268" y="236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346"/>
                    </a:cxn>
                    <a:cxn ang="0">
                      <a:pos x="268" y="236"/>
                    </a:cxn>
                  </a:cxnLst>
                  <a:rect l="0" t="0" r="r" b="b"/>
                  <a:pathLst>
                    <a:path w="269" h="347">
                      <a:moveTo>
                        <a:pt x="268" y="236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346"/>
                      </a:lnTo>
                      <a:lnTo>
                        <a:pt x="268" y="236"/>
                      </a:lnTo>
                    </a:path>
                  </a:pathLst>
                </a:custGeom>
                <a:solidFill>
                  <a:srgbClr val="FFFFD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grpSp>
              <p:nvGrpSpPr>
                <p:cNvPr id="724513" name="Group 545"/>
                <p:cNvGrpSpPr>
                  <a:grpSpLocks/>
                </p:cNvGrpSpPr>
                <p:nvPr/>
              </p:nvGrpSpPr>
              <p:grpSpPr bwMode="auto">
                <a:xfrm>
                  <a:off x="1921" y="3336"/>
                  <a:ext cx="244" cy="313"/>
                  <a:chOff x="1921" y="3336"/>
                  <a:chExt cx="244" cy="313"/>
                </a:xfrm>
              </p:grpSpPr>
              <p:sp>
                <p:nvSpPr>
                  <p:cNvPr id="724514" name="Freeform 546"/>
                  <p:cNvSpPr>
                    <a:spLocks/>
                  </p:cNvSpPr>
                  <p:nvPr/>
                </p:nvSpPr>
                <p:spPr bwMode="auto">
                  <a:xfrm>
                    <a:off x="1921" y="360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15" name="Freeform 547"/>
                  <p:cNvSpPr>
                    <a:spLocks/>
                  </p:cNvSpPr>
                  <p:nvPr/>
                </p:nvSpPr>
                <p:spPr bwMode="auto">
                  <a:xfrm>
                    <a:off x="1957" y="359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16" name="Freeform 548"/>
                  <p:cNvSpPr>
                    <a:spLocks/>
                  </p:cNvSpPr>
                  <p:nvPr/>
                </p:nvSpPr>
                <p:spPr bwMode="auto">
                  <a:xfrm>
                    <a:off x="1921" y="356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17" name="Freeform 549"/>
                  <p:cNvSpPr>
                    <a:spLocks/>
                  </p:cNvSpPr>
                  <p:nvPr/>
                </p:nvSpPr>
                <p:spPr bwMode="auto">
                  <a:xfrm>
                    <a:off x="1957" y="354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18" name="Freeform 550"/>
                  <p:cNvSpPr>
                    <a:spLocks/>
                  </p:cNvSpPr>
                  <p:nvPr/>
                </p:nvSpPr>
                <p:spPr bwMode="auto">
                  <a:xfrm>
                    <a:off x="1993" y="353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19" name="Freeform 551"/>
                  <p:cNvSpPr>
                    <a:spLocks/>
                  </p:cNvSpPr>
                  <p:nvPr/>
                </p:nvSpPr>
                <p:spPr bwMode="auto">
                  <a:xfrm>
                    <a:off x="2030" y="351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20" name="Freeform 552"/>
                  <p:cNvSpPr>
                    <a:spLocks/>
                  </p:cNvSpPr>
                  <p:nvPr/>
                </p:nvSpPr>
                <p:spPr bwMode="auto">
                  <a:xfrm>
                    <a:off x="2067" y="3501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21" name="Freeform 553"/>
                  <p:cNvSpPr>
                    <a:spLocks/>
                  </p:cNvSpPr>
                  <p:nvPr/>
                </p:nvSpPr>
                <p:spPr bwMode="auto">
                  <a:xfrm>
                    <a:off x="2103" y="3486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22" name="Freeform 554"/>
                  <p:cNvSpPr>
                    <a:spLocks/>
                  </p:cNvSpPr>
                  <p:nvPr/>
                </p:nvSpPr>
                <p:spPr bwMode="auto">
                  <a:xfrm>
                    <a:off x="2139" y="3471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23" name="Freeform 555"/>
                  <p:cNvSpPr>
                    <a:spLocks/>
                  </p:cNvSpPr>
                  <p:nvPr/>
                </p:nvSpPr>
                <p:spPr bwMode="auto">
                  <a:xfrm>
                    <a:off x="1921" y="351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24" name="Freeform 556"/>
                  <p:cNvSpPr>
                    <a:spLocks/>
                  </p:cNvSpPr>
                  <p:nvPr/>
                </p:nvSpPr>
                <p:spPr bwMode="auto">
                  <a:xfrm>
                    <a:off x="1957" y="350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25" name="Freeform 557"/>
                  <p:cNvSpPr>
                    <a:spLocks/>
                  </p:cNvSpPr>
                  <p:nvPr/>
                </p:nvSpPr>
                <p:spPr bwMode="auto">
                  <a:xfrm>
                    <a:off x="1993" y="348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26" name="Freeform 558"/>
                  <p:cNvSpPr>
                    <a:spLocks/>
                  </p:cNvSpPr>
                  <p:nvPr/>
                </p:nvSpPr>
                <p:spPr bwMode="auto">
                  <a:xfrm>
                    <a:off x="2030" y="347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27" name="Freeform 559"/>
                  <p:cNvSpPr>
                    <a:spLocks/>
                  </p:cNvSpPr>
                  <p:nvPr/>
                </p:nvSpPr>
                <p:spPr bwMode="auto">
                  <a:xfrm>
                    <a:off x="2067" y="345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28" name="Freeform 560"/>
                  <p:cNvSpPr>
                    <a:spLocks/>
                  </p:cNvSpPr>
                  <p:nvPr/>
                </p:nvSpPr>
                <p:spPr bwMode="auto">
                  <a:xfrm>
                    <a:off x="2103" y="3441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29" name="Freeform 561"/>
                  <p:cNvSpPr>
                    <a:spLocks/>
                  </p:cNvSpPr>
                  <p:nvPr/>
                </p:nvSpPr>
                <p:spPr bwMode="auto">
                  <a:xfrm>
                    <a:off x="2139" y="3426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30" name="Freeform 562"/>
                  <p:cNvSpPr>
                    <a:spLocks/>
                  </p:cNvSpPr>
                  <p:nvPr/>
                </p:nvSpPr>
                <p:spPr bwMode="auto">
                  <a:xfrm>
                    <a:off x="1921" y="3472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31" name="Freeform 563"/>
                  <p:cNvSpPr>
                    <a:spLocks/>
                  </p:cNvSpPr>
                  <p:nvPr/>
                </p:nvSpPr>
                <p:spPr bwMode="auto">
                  <a:xfrm>
                    <a:off x="1957" y="345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32" name="Freeform 564"/>
                  <p:cNvSpPr>
                    <a:spLocks/>
                  </p:cNvSpPr>
                  <p:nvPr/>
                </p:nvSpPr>
                <p:spPr bwMode="auto">
                  <a:xfrm>
                    <a:off x="1993" y="344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33" name="Freeform 565"/>
                  <p:cNvSpPr>
                    <a:spLocks/>
                  </p:cNvSpPr>
                  <p:nvPr/>
                </p:nvSpPr>
                <p:spPr bwMode="auto">
                  <a:xfrm>
                    <a:off x="2030" y="342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34" name="Freeform 566"/>
                  <p:cNvSpPr>
                    <a:spLocks/>
                  </p:cNvSpPr>
                  <p:nvPr/>
                </p:nvSpPr>
                <p:spPr bwMode="auto">
                  <a:xfrm>
                    <a:off x="2067" y="341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35" name="Freeform 567"/>
                  <p:cNvSpPr>
                    <a:spLocks/>
                  </p:cNvSpPr>
                  <p:nvPr/>
                </p:nvSpPr>
                <p:spPr bwMode="auto">
                  <a:xfrm>
                    <a:off x="2103" y="339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36" name="Freeform 568"/>
                  <p:cNvSpPr>
                    <a:spLocks/>
                  </p:cNvSpPr>
                  <p:nvPr/>
                </p:nvSpPr>
                <p:spPr bwMode="auto">
                  <a:xfrm>
                    <a:off x="2139" y="3381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37" name="Freeform 569"/>
                  <p:cNvSpPr>
                    <a:spLocks/>
                  </p:cNvSpPr>
                  <p:nvPr/>
                </p:nvSpPr>
                <p:spPr bwMode="auto">
                  <a:xfrm>
                    <a:off x="1993" y="339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38" name="Freeform 570"/>
                  <p:cNvSpPr>
                    <a:spLocks/>
                  </p:cNvSpPr>
                  <p:nvPr/>
                </p:nvSpPr>
                <p:spPr bwMode="auto">
                  <a:xfrm>
                    <a:off x="2030" y="338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39" name="Freeform 571"/>
                  <p:cNvSpPr>
                    <a:spLocks/>
                  </p:cNvSpPr>
                  <p:nvPr/>
                </p:nvSpPr>
                <p:spPr bwMode="auto">
                  <a:xfrm>
                    <a:off x="2067" y="336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40" name="Freeform 572"/>
                  <p:cNvSpPr>
                    <a:spLocks/>
                  </p:cNvSpPr>
                  <p:nvPr/>
                </p:nvSpPr>
                <p:spPr bwMode="auto">
                  <a:xfrm>
                    <a:off x="2103" y="335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41" name="Freeform 573"/>
                  <p:cNvSpPr>
                    <a:spLocks/>
                  </p:cNvSpPr>
                  <p:nvPr/>
                </p:nvSpPr>
                <p:spPr bwMode="auto">
                  <a:xfrm>
                    <a:off x="2139" y="333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42" name="Freeform 574"/>
                  <p:cNvSpPr>
                    <a:spLocks/>
                  </p:cNvSpPr>
                  <p:nvPr/>
                </p:nvSpPr>
                <p:spPr bwMode="auto">
                  <a:xfrm>
                    <a:off x="1921" y="342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24543" name="Freeform 575"/>
                  <p:cNvSpPr>
                    <a:spLocks/>
                  </p:cNvSpPr>
                  <p:nvPr/>
                </p:nvSpPr>
                <p:spPr bwMode="auto">
                  <a:xfrm>
                    <a:off x="1957" y="341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</p:grpSp>
        </p:grpSp>
        <p:grpSp>
          <p:nvGrpSpPr>
            <p:cNvPr id="724544" name="Group 576"/>
            <p:cNvGrpSpPr>
              <a:grpSpLocks/>
            </p:cNvGrpSpPr>
            <p:nvPr/>
          </p:nvGrpSpPr>
          <p:grpSpPr bwMode="auto">
            <a:xfrm>
              <a:off x="2108" y="3363"/>
              <a:ext cx="303" cy="344"/>
              <a:chOff x="2108" y="3363"/>
              <a:chExt cx="303" cy="344"/>
            </a:xfrm>
          </p:grpSpPr>
          <p:grpSp>
            <p:nvGrpSpPr>
              <p:cNvPr id="724545" name="Group 577"/>
              <p:cNvGrpSpPr>
                <a:grpSpLocks/>
              </p:cNvGrpSpPr>
              <p:nvPr/>
            </p:nvGrpSpPr>
            <p:grpSpPr bwMode="auto">
              <a:xfrm>
                <a:off x="2108" y="3363"/>
                <a:ext cx="299" cy="298"/>
                <a:chOff x="2108" y="3363"/>
                <a:chExt cx="299" cy="298"/>
              </a:xfrm>
            </p:grpSpPr>
            <p:sp>
              <p:nvSpPr>
                <p:cNvPr id="724546" name="Freeform 578"/>
                <p:cNvSpPr>
                  <a:spLocks/>
                </p:cNvSpPr>
                <p:nvPr/>
              </p:nvSpPr>
              <p:spPr bwMode="auto">
                <a:xfrm>
                  <a:off x="2124" y="3376"/>
                  <a:ext cx="171" cy="83"/>
                </a:xfrm>
                <a:custGeom>
                  <a:avLst/>
                  <a:gdLst/>
                  <a:ahLst/>
                  <a:cxnLst>
                    <a:cxn ang="0">
                      <a:pos x="170" y="0"/>
                    </a:cxn>
                    <a:cxn ang="0">
                      <a:pos x="170" y="41"/>
                    </a:cxn>
                    <a:cxn ang="0">
                      <a:pos x="0" y="82"/>
                    </a:cxn>
                    <a:cxn ang="0">
                      <a:pos x="0" y="39"/>
                    </a:cxn>
                    <a:cxn ang="0">
                      <a:pos x="170" y="0"/>
                    </a:cxn>
                  </a:cxnLst>
                  <a:rect l="0" t="0" r="r" b="b"/>
                  <a:pathLst>
                    <a:path w="171" h="83">
                      <a:moveTo>
                        <a:pt x="170" y="0"/>
                      </a:moveTo>
                      <a:lnTo>
                        <a:pt x="170" y="41"/>
                      </a:lnTo>
                      <a:lnTo>
                        <a:pt x="0" y="82"/>
                      </a:lnTo>
                      <a:lnTo>
                        <a:pt x="0" y="39"/>
                      </a:lnTo>
                      <a:lnTo>
                        <a:pt x="17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47" name="Freeform 579"/>
                <p:cNvSpPr>
                  <a:spLocks/>
                </p:cNvSpPr>
                <p:nvPr/>
              </p:nvSpPr>
              <p:spPr bwMode="auto">
                <a:xfrm>
                  <a:off x="2133" y="3387"/>
                  <a:ext cx="154" cy="60"/>
                </a:xfrm>
                <a:custGeom>
                  <a:avLst/>
                  <a:gdLst/>
                  <a:ahLst/>
                  <a:cxnLst>
                    <a:cxn ang="0">
                      <a:pos x="153" y="0"/>
                    </a:cxn>
                    <a:cxn ang="0">
                      <a:pos x="153" y="22"/>
                    </a:cxn>
                    <a:cxn ang="0">
                      <a:pos x="0" y="59"/>
                    </a:cxn>
                    <a:cxn ang="0">
                      <a:pos x="0" y="34"/>
                    </a:cxn>
                    <a:cxn ang="0">
                      <a:pos x="153" y="0"/>
                    </a:cxn>
                  </a:cxnLst>
                  <a:rect l="0" t="0" r="r" b="b"/>
                  <a:pathLst>
                    <a:path w="154" h="60">
                      <a:moveTo>
                        <a:pt x="153" y="0"/>
                      </a:moveTo>
                      <a:lnTo>
                        <a:pt x="153" y="22"/>
                      </a:lnTo>
                      <a:lnTo>
                        <a:pt x="0" y="59"/>
                      </a:lnTo>
                      <a:lnTo>
                        <a:pt x="0" y="34"/>
                      </a:lnTo>
                      <a:lnTo>
                        <a:pt x="153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48" name="Freeform 580"/>
                <p:cNvSpPr>
                  <a:spLocks/>
                </p:cNvSpPr>
                <p:nvPr/>
              </p:nvSpPr>
              <p:spPr bwMode="auto">
                <a:xfrm>
                  <a:off x="2108" y="3363"/>
                  <a:ext cx="186" cy="54"/>
                </a:xfrm>
                <a:custGeom>
                  <a:avLst/>
                  <a:gdLst/>
                  <a:ahLst/>
                  <a:cxnLst>
                    <a:cxn ang="0">
                      <a:pos x="15" y="53"/>
                    </a:cxn>
                    <a:cxn ang="0">
                      <a:pos x="0" y="37"/>
                    </a:cxn>
                    <a:cxn ang="0">
                      <a:pos x="164" y="0"/>
                    </a:cxn>
                    <a:cxn ang="0">
                      <a:pos x="185" y="13"/>
                    </a:cxn>
                    <a:cxn ang="0">
                      <a:pos x="15" y="53"/>
                    </a:cxn>
                  </a:cxnLst>
                  <a:rect l="0" t="0" r="r" b="b"/>
                  <a:pathLst>
                    <a:path w="186" h="54">
                      <a:moveTo>
                        <a:pt x="15" y="53"/>
                      </a:moveTo>
                      <a:lnTo>
                        <a:pt x="0" y="37"/>
                      </a:lnTo>
                      <a:lnTo>
                        <a:pt x="164" y="0"/>
                      </a:lnTo>
                      <a:lnTo>
                        <a:pt x="185" y="13"/>
                      </a:lnTo>
                      <a:lnTo>
                        <a:pt x="15" y="5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49" name="Freeform 581"/>
                <p:cNvSpPr>
                  <a:spLocks/>
                </p:cNvSpPr>
                <p:nvPr/>
              </p:nvSpPr>
              <p:spPr bwMode="auto">
                <a:xfrm>
                  <a:off x="2108" y="3400"/>
                  <a:ext cx="94" cy="261"/>
                </a:xfrm>
                <a:custGeom>
                  <a:avLst/>
                  <a:gdLst/>
                  <a:ahLst/>
                  <a:cxnLst>
                    <a:cxn ang="0">
                      <a:pos x="93" y="260"/>
                    </a:cxn>
                    <a:cxn ang="0">
                      <a:pos x="93" y="204"/>
                    </a:cxn>
                    <a:cxn ang="0">
                      <a:pos x="15" y="53"/>
                    </a:cxn>
                    <a:cxn ang="0">
                      <a:pos x="15" y="14"/>
                    </a:cxn>
                    <a:cxn ang="0">
                      <a:pos x="0" y="0"/>
                    </a:cxn>
                    <a:cxn ang="0">
                      <a:pos x="0" y="165"/>
                    </a:cxn>
                    <a:cxn ang="0">
                      <a:pos x="93" y="260"/>
                    </a:cxn>
                  </a:cxnLst>
                  <a:rect l="0" t="0" r="r" b="b"/>
                  <a:pathLst>
                    <a:path w="94" h="261">
                      <a:moveTo>
                        <a:pt x="93" y="260"/>
                      </a:moveTo>
                      <a:lnTo>
                        <a:pt x="93" y="204"/>
                      </a:lnTo>
                      <a:lnTo>
                        <a:pt x="15" y="53"/>
                      </a:lnTo>
                      <a:lnTo>
                        <a:pt x="15" y="14"/>
                      </a:lnTo>
                      <a:lnTo>
                        <a:pt x="0" y="0"/>
                      </a:lnTo>
                      <a:lnTo>
                        <a:pt x="0" y="165"/>
                      </a:lnTo>
                      <a:lnTo>
                        <a:pt x="93" y="260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50" name="Freeform 582"/>
                <p:cNvSpPr>
                  <a:spLocks/>
                </p:cNvSpPr>
                <p:nvPr/>
              </p:nvSpPr>
              <p:spPr bwMode="auto">
                <a:xfrm>
                  <a:off x="2201" y="3555"/>
                  <a:ext cx="186" cy="106"/>
                </a:xfrm>
                <a:custGeom>
                  <a:avLst/>
                  <a:gdLst/>
                  <a:ahLst/>
                  <a:cxnLst>
                    <a:cxn ang="0">
                      <a:pos x="185" y="0"/>
                    </a:cxn>
                    <a:cxn ang="0">
                      <a:pos x="185" y="52"/>
                    </a:cxn>
                    <a:cxn ang="0">
                      <a:pos x="0" y="105"/>
                    </a:cxn>
                    <a:cxn ang="0">
                      <a:pos x="0" y="49"/>
                    </a:cxn>
                    <a:cxn ang="0">
                      <a:pos x="185" y="0"/>
                    </a:cxn>
                  </a:cxnLst>
                  <a:rect l="0" t="0" r="r" b="b"/>
                  <a:pathLst>
                    <a:path w="186" h="106">
                      <a:moveTo>
                        <a:pt x="185" y="0"/>
                      </a:moveTo>
                      <a:lnTo>
                        <a:pt x="185" y="52"/>
                      </a:lnTo>
                      <a:lnTo>
                        <a:pt x="0" y="105"/>
                      </a:lnTo>
                      <a:lnTo>
                        <a:pt x="0" y="49"/>
                      </a:lnTo>
                      <a:lnTo>
                        <a:pt x="185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51" name="Freeform 583"/>
                <p:cNvSpPr>
                  <a:spLocks/>
                </p:cNvSpPr>
                <p:nvPr/>
              </p:nvSpPr>
              <p:spPr bwMode="auto">
                <a:xfrm>
                  <a:off x="2135" y="3386"/>
                  <a:ext cx="152" cy="59"/>
                </a:xfrm>
                <a:custGeom>
                  <a:avLst/>
                  <a:gdLst/>
                  <a:ahLst/>
                  <a:cxnLst>
                    <a:cxn ang="0">
                      <a:pos x="151" y="0"/>
                    </a:cxn>
                    <a:cxn ang="0">
                      <a:pos x="151" y="21"/>
                    </a:cxn>
                    <a:cxn ang="0">
                      <a:pos x="0" y="58"/>
                    </a:cxn>
                    <a:cxn ang="0">
                      <a:pos x="0" y="34"/>
                    </a:cxn>
                    <a:cxn ang="0">
                      <a:pos x="151" y="0"/>
                    </a:cxn>
                  </a:cxnLst>
                  <a:rect l="0" t="0" r="r" b="b"/>
                  <a:pathLst>
                    <a:path w="152" h="59">
                      <a:moveTo>
                        <a:pt x="151" y="0"/>
                      </a:moveTo>
                      <a:lnTo>
                        <a:pt x="151" y="21"/>
                      </a:lnTo>
                      <a:lnTo>
                        <a:pt x="0" y="58"/>
                      </a:lnTo>
                      <a:lnTo>
                        <a:pt x="0" y="34"/>
                      </a:lnTo>
                      <a:lnTo>
                        <a:pt x="151" y="0"/>
                      </a:lnTo>
                    </a:path>
                  </a:pathLst>
                </a:custGeom>
                <a:solidFill>
                  <a:srgbClr val="5EC8A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52" name="Freeform 584"/>
                <p:cNvSpPr>
                  <a:spLocks/>
                </p:cNvSpPr>
                <p:nvPr/>
              </p:nvSpPr>
              <p:spPr bwMode="auto">
                <a:xfrm>
                  <a:off x="2124" y="3411"/>
                  <a:ext cx="263" cy="193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171" y="0"/>
                    </a:cxn>
                    <a:cxn ang="0">
                      <a:pos x="262" y="143"/>
                    </a:cxn>
                    <a:cxn ang="0">
                      <a:pos x="77" y="192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263" h="193">
                      <a:moveTo>
                        <a:pt x="0" y="42"/>
                      </a:moveTo>
                      <a:lnTo>
                        <a:pt x="171" y="0"/>
                      </a:lnTo>
                      <a:lnTo>
                        <a:pt x="262" y="143"/>
                      </a:lnTo>
                      <a:lnTo>
                        <a:pt x="77" y="192"/>
                      </a:lnTo>
                      <a:lnTo>
                        <a:pt x="0" y="42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53" name="Freeform 585"/>
                <p:cNvSpPr>
                  <a:spLocks/>
                </p:cNvSpPr>
                <p:nvPr/>
              </p:nvSpPr>
              <p:spPr bwMode="auto">
                <a:xfrm>
                  <a:off x="2139" y="3431"/>
                  <a:ext cx="225" cy="147"/>
                </a:xfrm>
                <a:custGeom>
                  <a:avLst/>
                  <a:gdLst/>
                  <a:ahLst/>
                  <a:cxnLst>
                    <a:cxn ang="0">
                      <a:pos x="0" y="38"/>
                    </a:cxn>
                    <a:cxn ang="0">
                      <a:pos x="157" y="0"/>
                    </a:cxn>
                    <a:cxn ang="0">
                      <a:pos x="224" y="102"/>
                    </a:cxn>
                    <a:cxn ang="0">
                      <a:pos x="56" y="146"/>
                    </a:cxn>
                    <a:cxn ang="0">
                      <a:pos x="0" y="38"/>
                    </a:cxn>
                  </a:cxnLst>
                  <a:rect l="0" t="0" r="r" b="b"/>
                  <a:pathLst>
                    <a:path w="225" h="147">
                      <a:moveTo>
                        <a:pt x="0" y="38"/>
                      </a:moveTo>
                      <a:lnTo>
                        <a:pt x="157" y="0"/>
                      </a:lnTo>
                      <a:lnTo>
                        <a:pt x="224" y="102"/>
                      </a:lnTo>
                      <a:lnTo>
                        <a:pt x="56" y="146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54" name="Freeform 586"/>
                <p:cNvSpPr>
                  <a:spLocks/>
                </p:cNvSpPr>
                <p:nvPr/>
              </p:nvSpPr>
              <p:spPr bwMode="auto">
                <a:xfrm>
                  <a:off x="2297" y="347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55" name="Freeform 587"/>
                <p:cNvSpPr>
                  <a:spLocks/>
                </p:cNvSpPr>
                <p:nvPr/>
              </p:nvSpPr>
              <p:spPr bwMode="auto">
                <a:xfrm>
                  <a:off x="2319" y="351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10" y="23"/>
                    </a:cxn>
                  </a:cxnLst>
                  <a:rect l="0" t="0" r="r" b="b"/>
                  <a:pathLst>
                    <a:path w="33" h="24">
                      <a:moveTo>
                        <a:pt x="10" y="23"/>
                      </a:move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  <a:lnTo>
                        <a:pt x="10" y="23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56" name="Freeform 588"/>
                <p:cNvSpPr>
                  <a:spLocks/>
                </p:cNvSpPr>
                <p:nvPr/>
              </p:nvSpPr>
              <p:spPr bwMode="auto">
                <a:xfrm>
                  <a:off x="2285" y="3457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57" name="Freeform 589"/>
                <p:cNvSpPr>
                  <a:spLocks/>
                </p:cNvSpPr>
                <p:nvPr/>
              </p:nvSpPr>
              <p:spPr bwMode="auto">
                <a:xfrm>
                  <a:off x="2308" y="3494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58" name="Freeform 590"/>
                <p:cNvSpPr>
                  <a:spLocks/>
                </p:cNvSpPr>
                <p:nvPr/>
              </p:nvSpPr>
              <p:spPr bwMode="auto">
                <a:xfrm>
                  <a:off x="2275" y="343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59" name="Freeform 591"/>
                <p:cNvSpPr>
                  <a:spLocks/>
                </p:cNvSpPr>
                <p:nvPr/>
              </p:nvSpPr>
              <p:spPr bwMode="auto">
                <a:xfrm>
                  <a:off x="2246" y="3446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60" name="Freeform 592"/>
                <p:cNvSpPr>
                  <a:spLocks/>
                </p:cNvSpPr>
                <p:nvPr/>
              </p:nvSpPr>
              <p:spPr bwMode="auto">
                <a:xfrm>
                  <a:off x="2291" y="3519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10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61" name="Freeform 593"/>
                <p:cNvSpPr>
                  <a:spLocks/>
                </p:cNvSpPr>
                <p:nvPr/>
              </p:nvSpPr>
              <p:spPr bwMode="auto">
                <a:xfrm>
                  <a:off x="2281" y="3501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1" h="23">
                      <a:moveTo>
                        <a:pt x="9" y="22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62" name="Freeform 594"/>
                <p:cNvSpPr>
                  <a:spLocks/>
                </p:cNvSpPr>
                <p:nvPr/>
              </p:nvSpPr>
              <p:spPr bwMode="auto">
                <a:xfrm>
                  <a:off x="2269" y="348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63" name="Freeform 595"/>
                <p:cNvSpPr>
                  <a:spLocks/>
                </p:cNvSpPr>
                <p:nvPr/>
              </p:nvSpPr>
              <p:spPr bwMode="auto">
                <a:xfrm>
                  <a:off x="2257" y="3464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64" name="Freeform 596"/>
                <p:cNvSpPr>
                  <a:spLocks/>
                </p:cNvSpPr>
                <p:nvPr/>
              </p:nvSpPr>
              <p:spPr bwMode="auto">
                <a:xfrm>
                  <a:off x="2229" y="349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1" y="15"/>
                    </a:cxn>
                  </a:cxnLst>
                  <a:rect l="0" t="0" r="r" b="b"/>
                  <a:pathLst>
                    <a:path w="32" h="22">
                      <a:moveTo>
                        <a:pt x="31" y="15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1"/>
                      </a:lnTo>
                      <a:lnTo>
                        <a:pt x="31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65" name="Freeform 597"/>
                <p:cNvSpPr>
                  <a:spLocks/>
                </p:cNvSpPr>
                <p:nvPr/>
              </p:nvSpPr>
              <p:spPr bwMode="auto">
                <a:xfrm>
                  <a:off x="2209" y="3455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66" name="Freeform 598"/>
                <p:cNvSpPr>
                  <a:spLocks/>
                </p:cNvSpPr>
                <p:nvPr/>
              </p:nvSpPr>
              <p:spPr bwMode="auto">
                <a:xfrm>
                  <a:off x="2219" y="347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1" y="16"/>
                    </a:cxn>
                  </a:cxnLst>
                  <a:rect l="0" t="0" r="r" b="b"/>
                  <a:pathLst>
                    <a:path w="32" h="22">
                      <a:moveTo>
                        <a:pt x="31" y="16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1" y="16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67" name="Freeform 599"/>
                <p:cNvSpPr>
                  <a:spLocks/>
                </p:cNvSpPr>
                <p:nvPr/>
              </p:nvSpPr>
              <p:spPr bwMode="auto">
                <a:xfrm>
                  <a:off x="2239" y="3511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2" y="14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2">
                      <a:moveTo>
                        <a:pt x="0" y="5"/>
                      </a:moveTo>
                      <a:lnTo>
                        <a:pt x="8" y="21"/>
                      </a:lnTo>
                      <a:lnTo>
                        <a:pt x="32" y="14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68" name="Freeform 600"/>
                <p:cNvSpPr>
                  <a:spLocks/>
                </p:cNvSpPr>
                <p:nvPr/>
              </p:nvSpPr>
              <p:spPr bwMode="auto">
                <a:xfrm>
                  <a:off x="2250" y="3530"/>
                  <a:ext cx="34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3" y="16"/>
                    </a:cxn>
                    <a:cxn ang="0">
                      <a:pos x="23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3" y="16"/>
                      </a:lnTo>
                      <a:lnTo>
                        <a:pt x="23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69" name="Freeform 601"/>
                <p:cNvSpPr>
                  <a:spLocks/>
                </p:cNvSpPr>
                <p:nvPr/>
              </p:nvSpPr>
              <p:spPr bwMode="auto">
                <a:xfrm>
                  <a:off x="2191" y="3481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9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</a:cxnLst>
                  <a:rect l="0" t="0" r="r" b="b"/>
                  <a:pathLst>
                    <a:path w="30" h="21">
                      <a:moveTo>
                        <a:pt x="29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70" name="Freeform 602"/>
                <p:cNvSpPr>
                  <a:spLocks/>
                </p:cNvSpPr>
                <p:nvPr/>
              </p:nvSpPr>
              <p:spPr bwMode="auto">
                <a:xfrm>
                  <a:off x="2201" y="350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71" name="Freeform 603"/>
                <p:cNvSpPr>
                  <a:spLocks/>
                </p:cNvSpPr>
                <p:nvPr/>
              </p:nvSpPr>
              <p:spPr bwMode="auto">
                <a:xfrm>
                  <a:off x="2211" y="3518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72" name="Freeform 604"/>
                <p:cNvSpPr>
                  <a:spLocks/>
                </p:cNvSpPr>
                <p:nvPr/>
              </p:nvSpPr>
              <p:spPr bwMode="auto">
                <a:xfrm>
                  <a:off x="2181" y="3462"/>
                  <a:ext cx="30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73" name="Freeform 605"/>
                <p:cNvSpPr>
                  <a:spLocks/>
                </p:cNvSpPr>
                <p:nvPr/>
              </p:nvSpPr>
              <p:spPr bwMode="auto">
                <a:xfrm>
                  <a:off x="2223" y="353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74" name="Freeform 606"/>
                <p:cNvSpPr>
                  <a:spLocks/>
                </p:cNvSpPr>
                <p:nvPr/>
              </p:nvSpPr>
              <p:spPr bwMode="auto">
                <a:xfrm>
                  <a:off x="2151" y="3468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2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2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75" name="Freeform 607"/>
                <p:cNvSpPr>
                  <a:spLocks/>
                </p:cNvSpPr>
                <p:nvPr/>
              </p:nvSpPr>
              <p:spPr bwMode="auto">
                <a:xfrm>
                  <a:off x="2163" y="3488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7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4"/>
                      </a:lnTo>
                      <a:lnTo>
                        <a:pt x="7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76" name="Freeform 608"/>
                <p:cNvSpPr>
                  <a:spLocks/>
                </p:cNvSpPr>
                <p:nvPr/>
              </p:nvSpPr>
              <p:spPr bwMode="auto">
                <a:xfrm>
                  <a:off x="2183" y="352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77" name="Freeform 609"/>
                <p:cNvSpPr>
                  <a:spLocks/>
                </p:cNvSpPr>
                <p:nvPr/>
              </p:nvSpPr>
              <p:spPr bwMode="auto">
                <a:xfrm>
                  <a:off x="2193" y="3544"/>
                  <a:ext cx="32" cy="25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4"/>
                    </a:cxn>
                    <a:cxn ang="0">
                      <a:pos x="31" y="18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5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4"/>
                      </a:lnTo>
                      <a:lnTo>
                        <a:pt x="31" y="18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78" name="Freeform 610"/>
                <p:cNvSpPr>
                  <a:spLocks/>
                </p:cNvSpPr>
                <p:nvPr/>
              </p:nvSpPr>
              <p:spPr bwMode="auto">
                <a:xfrm>
                  <a:off x="2173" y="3506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79" name="Freeform 611"/>
                <p:cNvSpPr>
                  <a:spLocks/>
                </p:cNvSpPr>
                <p:nvPr/>
              </p:nvSpPr>
              <p:spPr bwMode="auto">
                <a:xfrm>
                  <a:off x="2299" y="347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80" name="Freeform 612"/>
                <p:cNvSpPr>
                  <a:spLocks/>
                </p:cNvSpPr>
                <p:nvPr/>
              </p:nvSpPr>
              <p:spPr bwMode="auto">
                <a:xfrm>
                  <a:off x="2322" y="3509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81" name="Freeform 613"/>
                <p:cNvSpPr>
                  <a:spLocks/>
                </p:cNvSpPr>
                <p:nvPr/>
              </p:nvSpPr>
              <p:spPr bwMode="auto">
                <a:xfrm>
                  <a:off x="2288" y="345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82" name="Freeform 614"/>
                <p:cNvSpPr>
                  <a:spLocks/>
                </p:cNvSpPr>
                <p:nvPr/>
              </p:nvSpPr>
              <p:spPr bwMode="auto">
                <a:xfrm>
                  <a:off x="2311" y="3490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2"/>
                    </a:cxn>
                  </a:cxnLst>
                  <a:rect l="0" t="0" r="r" b="b"/>
                  <a:pathLst>
                    <a:path w="31" h="23">
                      <a:moveTo>
                        <a:pt x="8" y="22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8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83" name="Freeform 615"/>
                <p:cNvSpPr>
                  <a:spLocks/>
                </p:cNvSpPr>
                <p:nvPr/>
              </p:nvSpPr>
              <p:spPr bwMode="auto">
                <a:xfrm>
                  <a:off x="2276" y="343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  <a:cxn ang="0">
                      <a:pos x="31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1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0"/>
                      </a:lnTo>
                      <a:lnTo>
                        <a:pt x="31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84" name="Freeform 616"/>
                <p:cNvSpPr>
                  <a:spLocks/>
                </p:cNvSpPr>
                <p:nvPr/>
              </p:nvSpPr>
              <p:spPr bwMode="auto">
                <a:xfrm>
                  <a:off x="2250" y="3443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85" name="Freeform 617"/>
                <p:cNvSpPr>
                  <a:spLocks/>
                </p:cNvSpPr>
                <p:nvPr/>
              </p:nvSpPr>
              <p:spPr bwMode="auto">
                <a:xfrm>
                  <a:off x="2294" y="3517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3" h="22">
                      <a:moveTo>
                        <a:pt x="0" y="4"/>
                      </a:moveTo>
                      <a:lnTo>
                        <a:pt x="9" y="21"/>
                      </a:ln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86" name="Freeform 618"/>
                <p:cNvSpPr>
                  <a:spLocks/>
                </p:cNvSpPr>
                <p:nvPr/>
              </p:nvSpPr>
              <p:spPr bwMode="auto">
                <a:xfrm>
                  <a:off x="2282" y="3498"/>
                  <a:ext cx="33" cy="21"/>
                </a:xfrm>
                <a:custGeom>
                  <a:avLst/>
                  <a:gdLst/>
                  <a:ahLst/>
                  <a:cxnLst>
                    <a:cxn ang="0">
                      <a:pos x="9" y="20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</a:cxnLst>
                  <a:rect l="0" t="0" r="r" b="b"/>
                  <a:pathLst>
                    <a:path w="33" h="21">
                      <a:moveTo>
                        <a:pt x="9" y="20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87" name="Freeform 619"/>
                <p:cNvSpPr>
                  <a:spLocks/>
                </p:cNvSpPr>
                <p:nvPr/>
              </p:nvSpPr>
              <p:spPr bwMode="auto">
                <a:xfrm>
                  <a:off x="2270" y="3479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10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10" y="21"/>
                    </a:cxn>
                  </a:cxnLst>
                  <a:rect l="0" t="0" r="r" b="b"/>
                  <a:pathLst>
                    <a:path w="33" h="22">
                      <a:moveTo>
                        <a:pt x="10" y="21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10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88" name="Freeform 620"/>
                <p:cNvSpPr>
                  <a:spLocks/>
                </p:cNvSpPr>
                <p:nvPr/>
              </p:nvSpPr>
              <p:spPr bwMode="auto">
                <a:xfrm>
                  <a:off x="2260" y="346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2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89" name="Freeform 621"/>
                <p:cNvSpPr>
                  <a:spLocks/>
                </p:cNvSpPr>
                <p:nvPr/>
              </p:nvSpPr>
              <p:spPr bwMode="auto">
                <a:xfrm>
                  <a:off x="2231" y="3488"/>
                  <a:ext cx="32" cy="24"/>
                </a:xfrm>
                <a:custGeom>
                  <a:avLst/>
                  <a:gdLst/>
                  <a:ahLst/>
                  <a:cxnLst>
                    <a:cxn ang="0">
                      <a:pos x="31" y="17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3"/>
                    </a:cxn>
                    <a:cxn ang="0">
                      <a:pos x="31" y="17"/>
                    </a:cxn>
                  </a:cxnLst>
                  <a:rect l="0" t="0" r="r" b="b"/>
                  <a:pathLst>
                    <a:path w="32" h="24">
                      <a:moveTo>
                        <a:pt x="31" y="17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3"/>
                      </a:lnTo>
                      <a:lnTo>
                        <a:pt x="31" y="17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90" name="Freeform 622"/>
                <p:cNvSpPr>
                  <a:spLocks/>
                </p:cNvSpPr>
                <p:nvPr/>
              </p:nvSpPr>
              <p:spPr bwMode="auto">
                <a:xfrm>
                  <a:off x="2211" y="3452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91" name="Freeform 623"/>
                <p:cNvSpPr>
                  <a:spLocks/>
                </p:cNvSpPr>
                <p:nvPr/>
              </p:nvSpPr>
              <p:spPr bwMode="auto">
                <a:xfrm>
                  <a:off x="2221" y="347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92" name="Freeform 624"/>
                <p:cNvSpPr>
                  <a:spLocks/>
                </p:cNvSpPr>
                <p:nvPr/>
              </p:nvSpPr>
              <p:spPr bwMode="auto">
                <a:xfrm>
                  <a:off x="2242" y="350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4">
                      <a:moveTo>
                        <a:pt x="0" y="6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93" name="Freeform 625"/>
                <p:cNvSpPr>
                  <a:spLocks/>
                </p:cNvSpPr>
                <p:nvPr/>
              </p:nvSpPr>
              <p:spPr bwMode="auto">
                <a:xfrm>
                  <a:off x="2253" y="3526"/>
                  <a:ext cx="34" cy="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4"/>
                    </a:cxn>
                    <a:cxn ang="0">
                      <a:pos x="33" y="17"/>
                    </a:cxn>
                    <a:cxn ang="0">
                      <a:pos x="23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5">
                      <a:moveTo>
                        <a:pt x="0" y="6"/>
                      </a:moveTo>
                      <a:lnTo>
                        <a:pt x="9" y="24"/>
                      </a:lnTo>
                      <a:lnTo>
                        <a:pt x="33" y="17"/>
                      </a:lnTo>
                      <a:lnTo>
                        <a:pt x="23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94" name="Freeform 626"/>
                <p:cNvSpPr>
                  <a:spLocks/>
                </p:cNvSpPr>
                <p:nvPr/>
              </p:nvSpPr>
              <p:spPr bwMode="auto">
                <a:xfrm>
                  <a:off x="2193" y="3477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3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95" name="Freeform 627"/>
                <p:cNvSpPr>
                  <a:spLocks/>
                </p:cNvSpPr>
                <p:nvPr/>
              </p:nvSpPr>
              <p:spPr bwMode="auto">
                <a:xfrm>
                  <a:off x="2204" y="3496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96" name="Freeform 628"/>
                <p:cNvSpPr>
                  <a:spLocks/>
                </p:cNvSpPr>
                <p:nvPr/>
              </p:nvSpPr>
              <p:spPr bwMode="auto">
                <a:xfrm>
                  <a:off x="2214" y="351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97" name="Freeform 629"/>
                <p:cNvSpPr>
                  <a:spLocks/>
                </p:cNvSpPr>
                <p:nvPr/>
              </p:nvSpPr>
              <p:spPr bwMode="auto">
                <a:xfrm>
                  <a:off x="2184" y="345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98" name="Freeform 630"/>
                <p:cNvSpPr>
                  <a:spLocks/>
                </p:cNvSpPr>
                <p:nvPr/>
              </p:nvSpPr>
              <p:spPr bwMode="auto">
                <a:xfrm>
                  <a:off x="2224" y="3535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599" name="Freeform 631"/>
                <p:cNvSpPr>
                  <a:spLocks/>
                </p:cNvSpPr>
                <p:nvPr/>
              </p:nvSpPr>
              <p:spPr bwMode="auto">
                <a:xfrm>
                  <a:off x="2155" y="346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600" name="Freeform 632"/>
                <p:cNvSpPr>
                  <a:spLocks/>
                </p:cNvSpPr>
                <p:nvPr/>
              </p:nvSpPr>
              <p:spPr bwMode="auto">
                <a:xfrm>
                  <a:off x="2165" y="3484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601" name="Freeform 633"/>
                <p:cNvSpPr>
                  <a:spLocks/>
                </p:cNvSpPr>
                <p:nvPr/>
              </p:nvSpPr>
              <p:spPr bwMode="auto">
                <a:xfrm>
                  <a:off x="2186" y="352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6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6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602" name="Freeform 634"/>
                <p:cNvSpPr>
                  <a:spLocks/>
                </p:cNvSpPr>
                <p:nvPr/>
              </p:nvSpPr>
              <p:spPr bwMode="auto">
                <a:xfrm>
                  <a:off x="2195" y="354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4">
                      <a:moveTo>
                        <a:pt x="22" y="0"/>
                      </a:moveTo>
                      <a:lnTo>
                        <a:pt x="0" y="6"/>
                      </a:ln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603" name="Freeform 635"/>
                <p:cNvSpPr>
                  <a:spLocks/>
                </p:cNvSpPr>
                <p:nvPr/>
              </p:nvSpPr>
              <p:spPr bwMode="auto">
                <a:xfrm>
                  <a:off x="2174" y="3503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0" y="5"/>
                    </a:cxn>
                    <a:cxn ang="0">
                      <a:pos x="9" y="22"/>
                    </a:cxn>
                    <a:cxn ang="0">
                      <a:pos x="32" y="16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33" h="23">
                      <a:moveTo>
                        <a:pt x="23" y="0"/>
                      </a:moveTo>
                      <a:lnTo>
                        <a:pt x="0" y="5"/>
                      </a:lnTo>
                      <a:lnTo>
                        <a:pt x="9" y="22"/>
                      </a:lnTo>
                      <a:lnTo>
                        <a:pt x="32" y="16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604" name="Freeform 636"/>
                <p:cNvSpPr>
                  <a:spLocks/>
                </p:cNvSpPr>
                <p:nvPr/>
              </p:nvSpPr>
              <p:spPr bwMode="auto">
                <a:xfrm>
                  <a:off x="2207" y="3565"/>
                  <a:ext cx="172" cy="71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0" y="70"/>
                    </a:cxn>
                    <a:cxn ang="0">
                      <a:pos x="171" y="35"/>
                    </a:cxn>
                    <a:cxn ang="0">
                      <a:pos x="171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172" h="71">
                      <a:moveTo>
                        <a:pt x="0" y="46"/>
                      </a:moveTo>
                      <a:lnTo>
                        <a:pt x="0" y="70"/>
                      </a:lnTo>
                      <a:lnTo>
                        <a:pt x="171" y="35"/>
                      </a:lnTo>
                      <a:lnTo>
                        <a:pt x="171" y="0"/>
                      </a:lnTo>
                      <a:lnTo>
                        <a:pt x="0" y="4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605" name="Freeform 637"/>
                <p:cNvSpPr>
                  <a:spLocks/>
                </p:cNvSpPr>
                <p:nvPr/>
              </p:nvSpPr>
              <p:spPr bwMode="auto">
                <a:xfrm>
                  <a:off x="2206" y="3598"/>
                  <a:ext cx="173" cy="5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2" y="14"/>
                    </a:cxn>
                    <a:cxn ang="0">
                      <a:pos x="0" y="12"/>
                    </a:cxn>
                    <a:cxn ang="0">
                      <a:pos x="0" y="52"/>
                    </a:cxn>
                    <a:cxn ang="0">
                      <a:pos x="172" y="1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53">
                      <a:moveTo>
                        <a:pt x="169" y="0"/>
                      </a:move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52"/>
                      </a:lnTo>
                      <a:lnTo>
                        <a:pt x="172" y="1"/>
                      </a:lnTo>
                      <a:lnTo>
                        <a:pt x="16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606" name="Freeform 638"/>
                <p:cNvSpPr>
                  <a:spLocks/>
                </p:cNvSpPr>
                <p:nvPr/>
              </p:nvSpPr>
              <p:spPr bwMode="auto">
                <a:xfrm>
                  <a:off x="2208" y="3567"/>
                  <a:ext cx="169" cy="83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82"/>
                    </a:cxn>
                    <a:cxn ang="0">
                      <a:pos x="168" y="32"/>
                    </a:cxn>
                    <a:cxn ang="0">
                      <a:pos x="168" y="0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69" h="83">
                      <a:moveTo>
                        <a:pt x="0" y="45"/>
                      </a:moveTo>
                      <a:lnTo>
                        <a:pt x="0" y="82"/>
                      </a:lnTo>
                      <a:lnTo>
                        <a:pt x="168" y="32"/>
                      </a:lnTo>
                      <a:lnTo>
                        <a:pt x="168" y="0"/>
                      </a:lnTo>
                      <a:lnTo>
                        <a:pt x="0" y="4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607" name="Freeform 639"/>
                <p:cNvSpPr>
                  <a:spLocks/>
                </p:cNvSpPr>
                <p:nvPr/>
              </p:nvSpPr>
              <p:spPr bwMode="auto">
                <a:xfrm>
                  <a:off x="2374" y="3576"/>
                  <a:ext cx="33" cy="6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0" y="36"/>
                    </a:cxn>
                    <a:cxn ang="0">
                      <a:pos x="32" y="60"/>
                    </a:cxn>
                    <a:cxn ang="0">
                      <a:pos x="0" y="2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3" h="61">
                      <a:moveTo>
                        <a:pt x="0" y="0"/>
                      </a:moveTo>
                      <a:lnTo>
                        <a:pt x="30" y="36"/>
                      </a:lnTo>
                      <a:lnTo>
                        <a:pt x="32" y="60"/>
                      </a:lnTo>
                      <a:lnTo>
                        <a:pt x="0" y="2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sp>
            <p:nvSpPr>
              <p:cNvPr id="724608" name="Freeform 640"/>
              <p:cNvSpPr>
                <a:spLocks/>
              </p:cNvSpPr>
              <p:nvPr/>
            </p:nvSpPr>
            <p:spPr bwMode="auto">
              <a:xfrm>
                <a:off x="2241" y="3605"/>
                <a:ext cx="170" cy="82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0" y="81"/>
                  </a:cxn>
                  <a:cxn ang="0">
                    <a:pos x="169" y="30"/>
                  </a:cxn>
                  <a:cxn ang="0">
                    <a:pos x="169" y="0"/>
                  </a:cxn>
                  <a:cxn ang="0">
                    <a:pos x="0" y="50"/>
                  </a:cxn>
                </a:cxnLst>
                <a:rect l="0" t="0" r="r" b="b"/>
                <a:pathLst>
                  <a:path w="170" h="82">
                    <a:moveTo>
                      <a:pt x="0" y="50"/>
                    </a:moveTo>
                    <a:lnTo>
                      <a:pt x="0" y="81"/>
                    </a:lnTo>
                    <a:lnTo>
                      <a:pt x="169" y="30"/>
                    </a:lnTo>
                    <a:lnTo>
                      <a:pt x="169" y="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724609" name="Group 641"/>
              <p:cNvGrpSpPr>
                <a:grpSpLocks/>
              </p:cNvGrpSpPr>
              <p:nvPr/>
            </p:nvGrpSpPr>
            <p:grpSpPr bwMode="auto">
              <a:xfrm>
                <a:off x="2281" y="3614"/>
                <a:ext cx="127" cy="93"/>
                <a:chOff x="2281" y="3614"/>
                <a:chExt cx="127" cy="93"/>
              </a:xfrm>
            </p:grpSpPr>
            <p:sp>
              <p:nvSpPr>
                <p:cNvPr id="724610" name="Freeform 642"/>
                <p:cNvSpPr>
                  <a:spLocks/>
                </p:cNvSpPr>
                <p:nvPr/>
              </p:nvSpPr>
              <p:spPr bwMode="auto">
                <a:xfrm>
                  <a:off x="2281" y="3621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04" y="4"/>
                    </a:cxn>
                    <a:cxn ang="0">
                      <a:pos x="73" y="21"/>
                    </a:cxn>
                    <a:cxn ang="0">
                      <a:pos x="123" y="61"/>
                    </a:cxn>
                    <a:cxn ang="0">
                      <a:pos x="73" y="85"/>
                    </a:cxn>
                    <a:cxn ang="0">
                      <a:pos x="33" y="44"/>
                    </a:cxn>
                    <a:cxn ang="0">
                      <a:pos x="0" y="56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24" h="86">
                      <a:moveTo>
                        <a:pt x="14" y="0"/>
                      </a:moveTo>
                      <a:lnTo>
                        <a:pt x="104" y="4"/>
                      </a:lnTo>
                      <a:lnTo>
                        <a:pt x="73" y="21"/>
                      </a:lnTo>
                      <a:lnTo>
                        <a:pt x="123" y="61"/>
                      </a:lnTo>
                      <a:lnTo>
                        <a:pt x="73" y="85"/>
                      </a:lnTo>
                      <a:lnTo>
                        <a:pt x="33" y="44"/>
                      </a:lnTo>
                      <a:lnTo>
                        <a:pt x="0" y="56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4611" name="Freeform 643"/>
                <p:cNvSpPr>
                  <a:spLocks/>
                </p:cNvSpPr>
                <p:nvPr/>
              </p:nvSpPr>
              <p:spPr bwMode="auto">
                <a:xfrm>
                  <a:off x="2284" y="3614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103" y="4"/>
                    </a:cxn>
                    <a:cxn ang="0">
                      <a:pos x="72" y="20"/>
                    </a:cxn>
                    <a:cxn ang="0">
                      <a:pos x="123" y="60"/>
                    </a:cxn>
                    <a:cxn ang="0">
                      <a:pos x="72" y="85"/>
                    </a:cxn>
                    <a:cxn ang="0">
                      <a:pos x="33" y="43"/>
                    </a:cxn>
                    <a:cxn ang="0">
                      <a:pos x="0" y="57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24" h="86">
                      <a:moveTo>
                        <a:pt x="13" y="0"/>
                      </a:moveTo>
                      <a:lnTo>
                        <a:pt x="103" y="4"/>
                      </a:lnTo>
                      <a:lnTo>
                        <a:pt x="72" y="20"/>
                      </a:lnTo>
                      <a:lnTo>
                        <a:pt x="123" y="60"/>
                      </a:lnTo>
                      <a:lnTo>
                        <a:pt x="72" y="85"/>
                      </a:lnTo>
                      <a:lnTo>
                        <a:pt x="33" y="43"/>
                      </a:lnTo>
                      <a:lnTo>
                        <a:pt x="0" y="57"/>
                      </a:lnTo>
                      <a:lnTo>
                        <a:pt x="13" y="0"/>
                      </a:lnTo>
                    </a:path>
                  </a:pathLst>
                </a:custGeom>
                <a:solidFill>
                  <a:srgbClr val="FEFF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</p:grpSp>
      <p:grpSp>
        <p:nvGrpSpPr>
          <p:cNvPr id="724612" name="Group 644"/>
          <p:cNvGrpSpPr>
            <a:grpSpLocks/>
          </p:cNvGrpSpPr>
          <p:nvPr/>
        </p:nvGrpSpPr>
        <p:grpSpPr bwMode="auto">
          <a:xfrm>
            <a:off x="4786313" y="5065713"/>
            <a:ext cx="1066800" cy="989012"/>
            <a:chOff x="869" y="783"/>
            <a:chExt cx="1030" cy="1055"/>
          </a:xfrm>
        </p:grpSpPr>
        <p:sp>
          <p:nvSpPr>
            <p:cNvPr id="724613" name="Oval 645"/>
            <p:cNvSpPr>
              <a:spLocks noChangeArrowheads="1"/>
            </p:cNvSpPr>
            <p:nvPr/>
          </p:nvSpPr>
          <p:spPr bwMode="auto">
            <a:xfrm>
              <a:off x="929" y="877"/>
              <a:ext cx="970" cy="961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14" name="Freeform 646"/>
            <p:cNvSpPr>
              <a:spLocks/>
            </p:cNvSpPr>
            <p:nvPr/>
          </p:nvSpPr>
          <p:spPr bwMode="auto">
            <a:xfrm>
              <a:off x="1464" y="1353"/>
              <a:ext cx="28" cy="30"/>
            </a:xfrm>
            <a:custGeom>
              <a:avLst/>
              <a:gdLst/>
              <a:ahLst/>
              <a:cxnLst>
                <a:cxn ang="0">
                  <a:pos x="27" y="21"/>
                </a:cxn>
                <a:cxn ang="0">
                  <a:pos x="21" y="0"/>
                </a:cxn>
                <a:cxn ang="0">
                  <a:pos x="0" y="7"/>
                </a:cxn>
                <a:cxn ang="0">
                  <a:pos x="3" y="29"/>
                </a:cxn>
                <a:cxn ang="0">
                  <a:pos x="27" y="21"/>
                </a:cxn>
              </a:cxnLst>
              <a:rect l="0" t="0" r="r" b="b"/>
              <a:pathLst>
                <a:path w="28" h="30">
                  <a:moveTo>
                    <a:pt x="27" y="21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29"/>
                  </a:lnTo>
                  <a:lnTo>
                    <a:pt x="27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15" name="Freeform 647"/>
            <p:cNvSpPr>
              <a:spLocks/>
            </p:cNvSpPr>
            <p:nvPr/>
          </p:nvSpPr>
          <p:spPr bwMode="auto">
            <a:xfrm>
              <a:off x="1468" y="1359"/>
              <a:ext cx="29" cy="28"/>
            </a:xfrm>
            <a:custGeom>
              <a:avLst/>
              <a:gdLst/>
              <a:ahLst/>
              <a:cxnLst>
                <a:cxn ang="0">
                  <a:pos x="28" y="18"/>
                </a:cxn>
                <a:cxn ang="0">
                  <a:pos x="23" y="0"/>
                </a:cxn>
                <a:cxn ang="0">
                  <a:pos x="0" y="6"/>
                </a:cxn>
                <a:cxn ang="0">
                  <a:pos x="4" y="27"/>
                </a:cxn>
                <a:cxn ang="0">
                  <a:pos x="28" y="18"/>
                </a:cxn>
              </a:cxnLst>
              <a:rect l="0" t="0" r="r" b="b"/>
              <a:pathLst>
                <a:path w="29" h="28">
                  <a:moveTo>
                    <a:pt x="28" y="18"/>
                  </a:moveTo>
                  <a:lnTo>
                    <a:pt x="23" y="0"/>
                  </a:lnTo>
                  <a:lnTo>
                    <a:pt x="0" y="6"/>
                  </a:lnTo>
                  <a:lnTo>
                    <a:pt x="4" y="27"/>
                  </a:lnTo>
                  <a:lnTo>
                    <a:pt x="28" y="18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16" name="Freeform 648"/>
            <p:cNvSpPr>
              <a:spLocks/>
            </p:cNvSpPr>
            <p:nvPr/>
          </p:nvSpPr>
          <p:spPr bwMode="auto">
            <a:xfrm>
              <a:off x="1011" y="1194"/>
              <a:ext cx="528" cy="562"/>
            </a:xfrm>
            <a:custGeom>
              <a:avLst/>
              <a:gdLst/>
              <a:ahLst/>
              <a:cxnLst>
                <a:cxn ang="0">
                  <a:pos x="4" y="533"/>
                </a:cxn>
                <a:cxn ang="0">
                  <a:pos x="2" y="526"/>
                </a:cxn>
                <a:cxn ang="0">
                  <a:pos x="1" y="505"/>
                </a:cxn>
                <a:cxn ang="0">
                  <a:pos x="0" y="475"/>
                </a:cxn>
                <a:cxn ang="0">
                  <a:pos x="0" y="436"/>
                </a:cxn>
                <a:cxn ang="0">
                  <a:pos x="4" y="396"/>
                </a:cxn>
                <a:cxn ang="0">
                  <a:pos x="12" y="355"/>
                </a:cxn>
                <a:cxn ang="0">
                  <a:pos x="26" y="315"/>
                </a:cxn>
                <a:cxn ang="0">
                  <a:pos x="47" y="281"/>
                </a:cxn>
                <a:cxn ang="0">
                  <a:pos x="71" y="258"/>
                </a:cxn>
                <a:cxn ang="0">
                  <a:pos x="96" y="243"/>
                </a:cxn>
                <a:cxn ang="0">
                  <a:pos x="120" y="234"/>
                </a:cxn>
                <a:cxn ang="0">
                  <a:pos x="143" y="229"/>
                </a:cxn>
                <a:cxn ang="0">
                  <a:pos x="167" y="222"/>
                </a:cxn>
                <a:cxn ang="0">
                  <a:pos x="192" y="212"/>
                </a:cxn>
                <a:cxn ang="0">
                  <a:pos x="215" y="193"/>
                </a:cxn>
                <a:cxn ang="0">
                  <a:pos x="239" y="164"/>
                </a:cxn>
                <a:cxn ang="0">
                  <a:pos x="260" y="129"/>
                </a:cxn>
                <a:cxn ang="0">
                  <a:pos x="275" y="98"/>
                </a:cxn>
                <a:cxn ang="0">
                  <a:pos x="286" y="70"/>
                </a:cxn>
                <a:cxn ang="0">
                  <a:pos x="293" y="45"/>
                </a:cxn>
                <a:cxn ang="0">
                  <a:pos x="297" y="27"/>
                </a:cxn>
                <a:cxn ang="0">
                  <a:pos x="300" y="12"/>
                </a:cxn>
                <a:cxn ang="0">
                  <a:pos x="300" y="4"/>
                </a:cxn>
                <a:cxn ang="0">
                  <a:pos x="300" y="0"/>
                </a:cxn>
                <a:cxn ang="0">
                  <a:pos x="527" y="30"/>
                </a:cxn>
                <a:cxn ang="0">
                  <a:pos x="525" y="38"/>
                </a:cxn>
                <a:cxn ang="0">
                  <a:pos x="520" y="60"/>
                </a:cxn>
                <a:cxn ang="0">
                  <a:pos x="511" y="92"/>
                </a:cxn>
                <a:cxn ang="0">
                  <a:pos x="500" y="129"/>
                </a:cxn>
                <a:cxn ang="0">
                  <a:pos x="486" y="169"/>
                </a:cxn>
                <a:cxn ang="0">
                  <a:pos x="471" y="207"/>
                </a:cxn>
                <a:cxn ang="0">
                  <a:pos x="452" y="239"/>
                </a:cxn>
                <a:cxn ang="0">
                  <a:pos x="431" y="259"/>
                </a:cxn>
                <a:cxn ang="0">
                  <a:pos x="406" y="272"/>
                </a:cxn>
                <a:cxn ang="0">
                  <a:pos x="377" y="281"/>
                </a:cxn>
                <a:cxn ang="0">
                  <a:pos x="347" y="288"/>
                </a:cxn>
                <a:cxn ang="0">
                  <a:pos x="315" y="295"/>
                </a:cxn>
                <a:cxn ang="0">
                  <a:pos x="284" y="305"/>
                </a:cxn>
                <a:cxn ang="0">
                  <a:pos x="258" y="319"/>
                </a:cxn>
                <a:cxn ang="0">
                  <a:pos x="236" y="338"/>
                </a:cxn>
                <a:cxn ang="0">
                  <a:pos x="222" y="366"/>
                </a:cxn>
                <a:cxn ang="0">
                  <a:pos x="214" y="397"/>
                </a:cxn>
                <a:cxn ang="0">
                  <a:pos x="210" y="432"/>
                </a:cxn>
                <a:cxn ang="0">
                  <a:pos x="208" y="464"/>
                </a:cxn>
                <a:cxn ang="0">
                  <a:pos x="208" y="494"/>
                </a:cxn>
                <a:cxn ang="0">
                  <a:pos x="210" y="520"/>
                </a:cxn>
                <a:cxn ang="0">
                  <a:pos x="213" y="541"/>
                </a:cxn>
                <a:cxn ang="0">
                  <a:pos x="214" y="555"/>
                </a:cxn>
                <a:cxn ang="0">
                  <a:pos x="215" y="561"/>
                </a:cxn>
                <a:cxn ang="0">
                  <a:pos x="4" y="533"/>
                </a:cxn>
              </a:cxnLst>
              <a:rect l="0" t="0" r="r" b="b"/>
              <a:pathLst>
                <a:path w="528" h="562">
                  <a:moveTo>
                    <a:pt x="4" y="533"/>
                  </a:moveTo>
                  <a:lnTo>
                    <a:pt x="2" y="526"/>
                  </a:lnTo>
                  <a:lnTo>
                    <a:pt x="1" y="505"/>
                  </a:lnTo>
                  <a:lnTo>
                    <a:pt x="0" y="475"/>
                  </a:lnTo>
                  <a:lnTo>
                    <a:pt x="0" y="436"/>
                  </a:lnTo>
                  <a:lnTo>
                    <a:pt x="4" y="396"/>
                  </a:lnTo>
                  <a:lnTo>
                    <a:pt x="12" y="355"/>
                  </a:lnTo>
                  <a:lnTo>
                    <a:pt x="26" y="315"/>
                  </a:lnTo>
                  <a:lnTo>
                    <a:pt x="47" y="281"/>
                  </a:lnTo>
                  <a:lnTo>
                    <a:pt x="71" y="258"/>
                  </a:lnTo>
                  <a:lnTo>
                    <a:pt x="96" y="243"/>
                  </a:lnTo>
                  <a:lnTo>
                    <a:pt x="120" y="234"/>
                  </a:lnTo>
                  <a:lnTo>
                    <a:pt x="143" y="229"/>
                  </a:lnTo>
                  <a:lnTo>
                    <a:pt x="167" y="222"/>
                  </a:lnTo>
                  <a:lnTo>
                    <a:pt x="192" y="212"/>
                  </a:lnTo>
                  <a:lnTo>
                    <a:pt x="215" y="193"/>
                  </a:lnTo>
                  <a:lnTo>
                    <a:pt x="239" y="164"/>
                  </a:lnTo>
                  <a:lnTo>
                    <a:pt x="260" y="129"/>
                  </a:lnTo>
                  <a:lnTo>
                    <a:pt x="275" y="98"/>
                  </a:lnTo>
                  <a:lnTo>
                    <a:pt x="286" y="70"/>
                  </a:lnTo>
                  <a:lnTo>
                    <a:pt x="293" y="45"/>
                  </a:lnTo>
                  <a:lnTo>
                    <a:pt x="297" y="27"/>
                  </a:lnTo>
                  <a:lnTo>
                    <a:pt x="300" y="12"/>
                  </a:lnTo>
                  <a:lnTo>
                    <a:pt x="300" y="4"/>
                  </a:lnTo>
                  <a:lnTo>
                    <a:pt x="300" y="0"/>
                  </a:lnTo>
                  <a:lnTo>
                    <a:pt x="527" y="30"/>
                  </a:lnTo>
                  <a:lnTo>
                    <a:pt x="525" y="38"/>
                  </a:lnTo>
                  <a:lnTo>
                    <a:pt x="520" y="60"/>
                  </a:lnTo>
                  <a:lnTo>
                    <a:pt x="511" y="92"/>
                  </a:lnTo>
                  <a:lnTo>
                    <a:pt x="500" y="129"/>
                  </a:lnTo>
                  <a:lnTo>
                    <a:pt x="486" y="169"/>
                  </a:lnTo>
                  <a:lnTo>
                    <a:pt x="471" y="207"/>
                  </a:lnTo>
                  <a:lnTo>
                    <a:pt x="452" y="239"/>
                  </a:lnTo>
                  <a:lnTo>
                    <a:pt x="431" y="259"/>
                  </a:lnTo>
                  <a:lnTo>
                    <a:pt x="406" y="272"/>
                  </a:lnTo>
                  <a:lnTo>
                    <a:pt x="377" y="281"/>
                  </a:lnTo>
                  <a:lnTo>
                    <a:pt x="347" y="288"/>
                  </a:lnTo>
                  <a:lnTo>
                    <a:pt x="315" y="295"/>
                  </a:lnTo>
                  <a:lnTo>
                    <a:pt x="284" y="305"/>
                  </a:lnTo>
                  <a:lnTo>
                    <a:pt x="258" y="319"/>
                  </a:lnTo>
                  <a:lnTo>
                    <a:pt x="236" y="338"/>
                  </a:lnTo>
                  <a:lnTo>
                    <a:pt x="222" y="366"/>
                  </a:lnTo>
                  <a:lnTo>
                    <a:pt x="214" y="397"/>
                  </a:lnTo>
                  <a:lnTo>
                    <a:pt x="210" y="432"/>
                  </a:lnTo>
                  <a:lnTo>
                    <a:pt x="208" y="464"/>
                  </a:lnTo>
                  <a:lnTo>
                    <a:pt x="208" y="494"/>
                  </a:lnTo>
                  <a:lnTo>
                    <a:pt x="210" y="520"/>
                  </a:lnTo>
                  <a:lnTo>
                    <a:pt x="213" y="541"/>
                  </a:lnTo>
                  <a:lnTo>
                    <a:pt x="214" y="555"/>
                  </a:lnTo>
                  <a:lnTo>
                    <a:pt x="215" y="561"/>
                  </a:lnTo>
                  <a:lnTo>
                    <a:pt x="4" y="533"/>
                  </a:lnTo>
                </a:path>
              </a:pathLst>
            </a:custGeom>
            <a:solidFill>
              <a:srgbClr val="5F5F5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17" name="Freeform 649"/>
            <p:cNvSpPr>
              <a:spLocks/>
            </p:cNvSpPr>
            <p:nvPr/>
          </p:nvSpPr>
          <p:spPr bwMode="auto">
            <a:xfrm>
              <a:off x="1000" y="1155"/>
              <a:ext cx="525" cy="561"/>
            </a:xfrm>
            <a:custGeom>
              <a:avLst/>
              <a:gdLst/>
              <a:ahLst/>
              <a:cxnLst>
                <a:cxn ang="0">
                  <a:pos x="2" y="532"/>
                </a:cxn>
                <a:cxn ang="0">
                  <a:pos x="2" y="525"/>
                </a:cxn>
                <a:cxn ang="0">
                  <a:pos x="1" y="504"/>
                </a:cxn>
                <a:cxn ang="0">
                  <a:pos x="0" y="474"/>
                </a:cxn>
                <a:cxn ang="0">
                  <a:pos x="0" y="436"/>
                </a:cxn>
                <a:cxn ang="0">
                  <a:pos x="4" y="395"/>
                </a:cxn>
                <a:cxn ang="0">
                  <a:pos x="11" y="353"/>
                </a:cxn>
                <a:cxn ang="0">
                  <a:pos x="24" y="313"/>
                </a:cxn>
                <a:cxn ang="0">
                  <a:pos x="46" y="280"/>
                </a:cxn>
                <a:cxn ang="0">
                  <a:pos x="71" y="257"/>
                </a:cxn>
                <a:cxn ang="0">
                  <a:pos x="95" y="241"/>
                </a:cxn>
                <a:cxn ang="0">
                  <a:pos x="119" y="233"/>
                </a:cxn>
                <a:cxn ang="0">
                  <a:pos x="143" y="228"/>
                </a:cxn>
                <a:cxn ang="0">
                  <a:pos x="166" y="222"/>
                </a:cxn>
                <a:cxn ang="0">
                  <a:pos x="190" y="211"/>
                </a:cxn>
                <a:cxn ang="0">
                  <a:pos x="213" y="192"/>
                </a:cxn>
                <a:cxn ang="0">
                  <a:pos x="238" y="163"/>
                </a:cxn>
                <a:cxn ang="0">
                  <a:pos x="259" y="128"/>
                </a:cxn>
                <a:cxn ang="0">
                  <a:pos x="274" y="96"/>
                </a:cxn>
                <a:cxn ang="0">
                  <a:pos x="285" y="69"/>
                </a:cxn>
                <a:cxn ang="0">
                  <a:pos x="292" y="45"/>
                </a:cxn>
                <a:cxn ang="0">
                  <a:pos x="296" y="26"/>
                </a:cxn>
                <a:cxn ang="0">
                  <a:pos x="297" y="11"/>
                </a:cxn>
                <a:cxn ang="0">
                  <a:pos x="297" y="2"/>
                </a:cxn>
                <a:cxn ang="0">
                  <a:pos x="297" y="0"/>
                </a:cxn>
                <a:cxn ang="0">
                  <a:pos x="524" y="29"/>
                </a:cxn>
                <a:cxn ang="0">
                  <a:pos x="522" y="37"/>
                </a:cxn>
                <a:cxn ang="0">
                  <a:pos x="517" y="59"/>
                </a:cxn>
                <a:cxn ang="0">
                  <a:pos x="510" y="91"/>
                </a:cxn>
                <a:cxn ang="0">
                  <a:pos x="499" y="128"/>
                </a:cxn>
                <a:cxn ang="0">
                  <a:pos x="485" y="168"/>
                </a:cxn>
                <a:cxn ang="0">
                  <a:pos x="468" y="206"/>
                </a:cxn>
                <a:cxn ang="0">
                  <a:pos x="450" y="237"/>
                </a:cxn>
                <a:cxn ang="0">
                  <a:pos x="430" y="258"/>
                </a:cxn>
                <a:cxn ang="0">
                  <a:pos x="405" y="272"/>
                </a:cxn>
                <a:cxn ang="0">
                  <a:pos x="376" y="280"/>
                </a:cxn>
                <a:cxn ang="0">
                  <a:pos x="344" y="287"/>
                </a:cxn>
                <a:cxn ang="0">
                  <a:pos x="313" y="295"/>
                </a:cxn>
                <a:cxn ang="0">
                  <a:pos x="282" y="304"/>
                </a:cxn>
                <a:cxn ang="0">
                  <a:pos x="256" y="318"/>
                </a:cxn>
                <a:cxn ang="0">
                  <a:pos x="235" y="337"/>
                </a:cxn>
                <a:cxn ang="0">
                  <a:pos x="222" y="365"/>
                </a:cxn>
                <a:cxn ang="0">
                  <a:pos x="213" y="398"/>
                </a:cxn>
                <a:cxn ang="0">
                  <a:pos x="209" y="431"/>
                </a:cxn>
                <a:cxn ang="0">
                  <a:pos x="208" y="463"/>
                </a:cxn>
                <a:cxn ang="0">
                  <a:pos x="208" y="493"/>
                </a:cxn>
                <a:cxn ang="0">
                  <a:pos x="209" y="521"/>
                </a:cxn>
                <a:cxn ang="0">
                  <a:pos x="210" y="542"/>
                </a:cxn>
                <a:cxn ang="0">
                  <a:pos x="213" y="554"/>
                </a:cxn>
                <a:cxn ang="0">
                  <a:pos x="213" y="560"/>
                </a:cxn>
                <a:cxn ang="0">
                  <a:pos x="2" y="532"/>
                </a:cxn>
              </a:cxnLst>
              <a:rect l="0" t="0" r="r" b="b"/>
              <a:pathLst>
                <a:path w="525" h="561">
                  <a:moveTo>
                    <a:pt x="2" y="532"/>
                  </a:moveTo>
                  <a:lnTo>
                    <a:pt x="2" y="525"/>
                  </a:lnTo>
                  <a:lnTo>
                    <a:pt x="1" y="504"/>
                  </a:lnTo>
                  <a:lnTo>
                    <a:pt x="0" y="474"/>
                  </a:lnTo>
                  <a:lnTo>
                    <a:pt x="0" y="436"/>
                  </a:lnTo>
                  <a:lnTo>
                    <a:pt x="4" y="395"/>
                  </a:lnTo>
                  <a:lnTo>
                    <a:pt x="11" y="353"/>
                  </a:lnTo>
                  <a:lnTo>
                    <a:pt x="24" y="313"/>
                  </a:lnTo>
                  <a:lnTo>
                    <a:pt x="46" y="280"/>
                  </a:lnTo>
                  <a:lnTo>
                    <a:pt x="71" y="257"/>
                  </a:lnTo>
                  <a:lnTo>
                    <a:pt x="95" y="241"/>
                  </a:lnTo>
                  <a:lnTo>
                    <a:pt x="119" y="233"/>
                  </a:lnTo>
                  <a:lnTo>
                    <a:pt x="143" y="228"/>
                  </a:lnTo>
                  <a:lnTo>
                    <a:pt x="166" y="222"/>
                  </a:lnTo>
                  <a:lnTo>
                    <a:pt x="190" y="211"/>
                  </a:lnTo>
                  <a:lnTo>
                    <a:pt x="213" y="192"/>
                  </a:lnTo>
                  <a:lnTo>
                    <a:pt x="238" y="163"/>
                  </a:lnTo>
                  <a:lnTo>
                    <a:pt x="259" y="128"/>
                  </a:lnTo>
                  <a:lnTo>
                    <a:pt x="274" y="96"/>
                  </a:lnTo>
                  <a:lnTo>
                    <a:pt x="285" y="69"/>
                  </a:lnTo>
                  <a:lnTo>
                    <a:pt x="292" y="45"/>
                  </a:lnTo>
                  <a:lnTo>
                    <a:pt x="296" y="26"/>
                  </a:lnTo>
                  <a:lnTo>
                    <a:pt x="297" y="11"/>
                  </a:lnTo>
                  <a:lnTo>
                    <a:pt x="297" y="2"/>
                  </a:lnTo>
                  <a:lnTo>
                    <a:pt x="297" y="0"/>
                  </a:lnTo>
                  <a:lnTo>
                    <a:pt x="524" y="29"/>
                  </a:lnTo>
                  <a:lnTo>
                    <a:pt x="522" y="37"/>
                  </a:lnTo>
                  <a:lnTo>
                    <a:pt x="517" y="59"/>
                  </a:lnTo>
                  <a:lnTo>
                    <a:pt x="510" y="91"/>
                  </a:lnTo>
                  <a:lnTo>
                    <a:pt x="499" y="128"/>
                  </a:lnTo>
                  <a:lnTo>
                    <a:pt x="485" y="168"/>
                  </a:lnTo>
                  <a:lnTo>
                    <a:pt x="468" y="206"/>
                  </a:lnTo>
                  <a:lnTo>
                    <a:pt x="450" y="237"/>
                  </a:lnTo>
                  <a:lnTo>
                    <a:pt x="430" y="258"/>
                  </a:lnTo>
                  <a:lnTo>
                    <a:pt x="405" y="272"/>
                  </a:lnTo>
                  <a:lnTo>
                    <a:pt x="376" y="280"/>
                  </a:lnTo>
                  <a:lnTo>
                    <a:pt x="344" y="287"/>
                  </a:lnTo>
                  <a:lnTo>
                    <a:pt x="313" y="295"/>
                  </a:lnTo>
                  <a:lnTo>
                    <a:pt x="282" y="304"/>
                  </a:lnTo>
                  <a:lnTo>
                    <a:pt x="256" y="318"/>
                  </a:lnTo>
                  <a:lnTo>
                    <a:pt x="235" y="337"/>
                  </a:lnTo>
                  <a:lnTo>
                    <a:pt x="222" y="365"/>
                  </a:lnTo>
                  <a:lnTo>
                    <a:pt x="213" y="398"/>
                  </a:lnTo>
                  <a:lnTo>
                    <a:pt x="209" y="431"/>
                  </a:lnTo>
                  <a:lnTo>
                    <a:pt x="208" y="463"/>
                  </a:lnTo>
                  <a:lnTo>
                    <a:pt x="208" y="493"/>
                  </a:lnTo>
                  <a:lnTo>
                    <a:pt x="209" y="521"/>
                  </a:lnTo>
                  <a:lnTo>
                    <a:pt x="210" y="542"/>
                  </a:lnTo>
                  <a:lnTo>
                    <a:pt x="213" y="554"/>
                  </a:lnTo>
                  <a:lnTo>
                    <a:pt x="213" y="560"/>
                  </a:lnTo>
                  <a:lnTo>
                    <a:pt x="2" y="532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18" name="Freeform 650"/>
            <p:cNvSpPr>
              <a:spLocks/>
            </p:cNvSpPr>
            <p:nvPr/>
          </p:nvSpPr>
          <p:spPr bwMode="auto">
            <a:xfrm>
              <a:off x="1027" y="1198"/>
              <a:ext cx="459" cy="481"/>
            </a:xfrm>
            <a:custGeom>
              <a:avLst/>
              <a:gdLst/>
              <a:ahLst/>
              <a:cxnLst>
                <a:cxn ang="0">
                  <a:pos x="4" y="459"/>
                </a:cxn>
                <a:cxn ang="0">
                  <a:pos x="2" y="452"/>
                </a:cxn>
                <a:cxn ang="0">
                  <a:pos x="1" y="434"/>
                </a:cxn>
                <a:cxn ang="0">
                  <a:pos x="0" y="408"/>
                </a:cxn>
                <a:cxn ang="0">
                  <a:pos x="0" y="376"/>
                </a:cxn>
                <a:cxn ang="0">
                  <a:pos x="2" y="341"/>
                </a:cxn>
                <a:cxn ang="0">
                  <a:pos x="9" y="307"/>
                </a:cxn>
                <a:cxn ang="0">
                  <a:pos x="20" y="275"/>
                </a:cxn>
                <a:cxn ang="0">
                  <a:pos x="40" y="248"/>
                </a:cxn>
                <a:cxn ang="0">
                  <a:pos x="63" y="229"/>
                </a:cxn>
                <a:cxn ang="0">
                  <a:pos x="89" y="217"/>
                </a:cxn>
                <a:cxn ang="0">
                  <a:pos x="118" y="206"/>
                </a:cxn>
                <a:cxn ang="0">
                  <a:pos x="148" y="195"/>
                </a:cxn>
                <a:cxn ang="0">
                  <a:pos x="175" y="182"/>
                </a:cxn>
                <a:cxn ang="0">
                  <a:pos x="203" y="164"/>
                </a:cxn>
                <a:cxn ang="0">
                  <a:pos x="226" y="138"/>
                </a:cxn>
                <a:cxn ang="0">
                  <a:pos x="247" y="103"/>
                </a:cxn>
                <a:cxn ang="0">
                  <a:pos x="260" y="74"/>
                </a:cxn>
                <a:cxn ang="0">
                  <a:pos x="269" y="51"/>
                </a:cxn>
                <a:cxn ang="0">
                  <a:pos x="276" y="33"/>
                </a:cxn>
                <a:cxn ang="0">
                  <a:pos x="282" y="19"/>
                </a:cxn>
                <a:cxn ang="0">
                  <a:pos x="286" y="11"/>
                </a:cxn>
                <a:cxn ang="0">
                  <a:pos x="289" y="4"/>
                </a:cxn>
                <a:cxn ang="0">
                  <a:pos x="290" y="1"/>
                </a:cxn>
                <a:cxn ang="0">
                  <a:pos x="290" y="0"/>
                </a:cxn>
                <a:cxn ang="0">
                  <a:pos x="458" y="26"/>
                </a:cxn>
                <a:cxn ang="0">
                  <a:pos x="456" y="33"/>
                </a:cxn>
                <a:cxn ang="0">
                  <a:pos x="451" y="49"/>
                </a:cxn>
                <a:cxn ang="0">
                  <a:pos x="444" y="74"/>
                </a:cxn>
                <a:cxn ang="0">
                  <a:pos x="435" y="103"/>
                </a:cxn>
                <a:cxn ang="0">
                  <a:pos x="423" y="134"/>
                </a:cxn>
                <a:cxn ang="0">
                  <a:pos x="409" y="163"/>
                </a:cxn>
                <a:cxn ang="0">
                  <a:pos x="394" y="186"/>
                </a:cxn>
                <a:cxn ang="0">
                  <a:pos x="377" y="203"/>
                </a:cxn>
                <a:cxn ang="0">
                  <a:pos x="355" y="213"/>
                </a:cxn>
                <a:cxn ang="0">
                  <a:pos x="327" y="221"/>
                </a:cxn>
                <a:cxn ang="0">
                  <a:pos x="297" y="231"/>
                </a:cxn>
                <a:cxn ang="0">
                  <a:pos x="264" y="239"/>
                </a:cxn>
                <a:cxn ang="0">
                  <a:pos x="232" y="251"/>
                </a:cxn>
                <a:cxn ang="0">
                  <a:pos x="203" y="266"/>
                </a:cxn>
                <a:cxn ang="0">
                  <a:pos x="178" y="286"/>
                </a:cxn>
                <a:cxn ang="0">
                  <a:pos x="161" y="312"/>
                </a:cxn>
                <a:cxn ang="0">
                  <a:pos x="152" y="337"/>
                </a:cxn>
                <a:cxn ang="0">
                  <a:pos x="148" y="365"/>
                </a:cxn>
                <a:cxn ang="0">
                  <a:pos x="146" y="392"/>
                </a:cxn>
                <a:cxn ang="0">
                  <a:pos x="149" y="420"/>
                </a:cxn>
                <a:cxn ang="0">
                  <a:pos x="152" y="444"/>
                </a:cxn>
                <a:cxn ang="0">
                  <a:pos x="154" y="463"/>
                </a:cxn>
                <a:cxn ang="0">
                  <a:pos x="157" y="475"/>
                </a:cxn>
                <a:cxn ang="0">
                  <a:pos x="159" y="480"/>
                </a:cxn>
                <a:cxn ang="0">
                  <a:pos x="4" y="459"/>
                </a:cxn>
              </a:cxnLst>
              <a:rect l="0" t="0" r="r" b="b"/>
              <a:pathLst>
                <a:path w="459" h="481">
                  <a:moveTo>
                    <a:pt x="4" y="459"/>
                  </a:moveTo>
                  <a:lnTo>
                    <a:pt x="2" y="452"/>
                  </a:lnTo>
                  <a:lnTo>
                    <a:pt x="1" y="434"/>
                  </a:lnTo>
                  <a:lnTo>
                    <a:pt x="0" y="408"/>
                  </a:lnTo>
                  <a:lnTo>
                    <a:pt x="0" y="376"/>
                  </a:lnTo>
                  <a:lnTo>
                    <a:pt x="2" y="341"/>
                  </a:lnTo>
                  <a:lnTo>
                    <a:pt x="9" y="307"/>
                  </a:lnTo>
                  <a:lnTo>
                    <a:pt x="20" y="275"/>
                  </a:lnTo>
                  <a:lnTo>
                    <a:pt x="40" y="248"/>
                  </a:lnTo>
                  <a:lnTo>
                    <a:pt x="63" y="229"/>
                  </a:lnTo>
                  <a:lnTo>
                    <a:pt x="89" y="217"/>
                  </a:lnTo>
                  <a:lnTo>
                    <a:pt x="118" y="206"/>
                  </a:lnTo>
                  <a:lnTo>
                    <a:pt x="148" y="195"/>
                  </a:lnTo>
                  <a:lnTo>
                    <a:pt x="175" y="182"/>
                  </a:lnTo>
                  <a:lnTo>
                    <a:pt x="203" y="164"/>
                  </a:lnTo>
                  <a:lnTo>
                    <a:pt x="226" y="138"/>
                  </a:lnTo>
                  <a:lnTo>
                    <a:pt x="247" y="103"/>
                  </a:lnTo>
                  <a:lnTo>
                    <a:pt x="260" y="74"/>
                  </a:lnTo>
                  <a:lnTo>
                    <a:pt x="269" y="51"/>
                  </a:lnTo>
                  <a:lnTo>
                    <a:pt x="276" y="33"/>
                  </a:lnTo>
                  <a:lnTo>
                    <a:pt x="282" y="19"/>
                  </a:lnTo>
                  <a:lnTo>
                    <a:pt x="286" y="11"/>
                  </a:lnTo>
                  <a:lnTo>
                    <a:pt x="289" y="4"/>
                  </a:lnTo>
                  <a:lnTo>
                    <a:pt x="290" y="1"/>
                  </a:lnTo>
                  <a:lnTo>
                    <a:pt x="290" y="0"/>
                  </a:lnTo>
                  <a:lnTo>
                    <a:pt x="458" y="26"/>
                  </a:lnTo>
                  <a:lnTo>
                    <a:pt x="456" y="33"/>
                  </a:lnTo>
                  <a:lnTo>
                    <a:pt x="451" y="49"/>
                  </a:lnTo>
                  <a:lnTo>
                    <a:pt x="444" y="74"/>
                  </a:lnTo>
                  <a:lnTo>
                    <a:pt x="435" y="103"/>
                  </a:lnTo>
                  <a:lnTo>
                    <a:pt x="423" y="134"/>
                  </a:lnTo>
                  <a:lnTo>
                    <a:pt x="409" y="163"/>
                  </a:lnTo>
                  <a:lnTo>
                    <a:pt x="394" y="186"/>
                  </a:lnTo>
                  <a:lnTo>
                    <a:pt x="377" y="203"/>
                  </a:lnTo>
                  <a:lnTo>
                    <a:pt x="355" y="213"/>
                  </a:lnTo>
                  <a:lnTo>
                    <a:pt x="327" y="221"/>
                  </a:lnTo>
                  <a:lnTo>
                    <a:pt x="297" y="231"/>
                  </a:lnTo>
                  <a:lnTo>
                    <a:pt x="264" y="239"/>
                  </a:lnTo>
                  <a:lnTo>
                    <a:pt x="232" y="251"/>
                  </a:lnTo>
                  <a:lnTo>
                    <a:pt x="203" y="266"/>
                  </a:lnTo>
                  <a:lnTo>
                    <a:pt x="178" y="286"/>
                  </a:lnTo>
                  <a:lnTo>
                    <a:pt x="161" y="312"/>
                  </a:lnTo>
                  <a:lnTo>
                    <a:pt x="152" y="337"/>
                  </a:lnTo>
                  <a:lnTo>
                    <a:pt x="148" y="365"/>
                  </a:lnTo>
                  <a:lnTo>
                    <a:pt x="146" y="392"/>
                  </a:lnTo>
                  <a:lnTo>
                    <a:pt x="149" y="420"/>
                  </a:lnTo>
                  <a:lnTo>
                    <a:pt x="152" y="444"/>
                  </a:lnTo>
                  <a:lnTo>
                    <a:pt x="154" y="463"/>
                  </a:lnTo>
                  <a:lnTo>
                    <a:pt x="157" y="475"/>
                  </a:lnTo>
                  <a:lnTo>
                    <a:pt x="159" y="480"/>
                  </a:lnTo>
                  <a:lnTo>
                    <a:pt x="4" y="459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19" name="Freeform 651"/>
            <p:cNvSpPr>
              <a:spLocks/>
            </p:cNvSpPr>
            <p:nvPr/>
          </p:nvSpPr>
          <p:spPr bwMode="auto">
            <a:xfrm>
              <a:off x="1122" y="1380"/>
              <a:ext cx="219" cy="81"/>
            </a:xfrm>
            <a:custGeom>
              <a:avLst/>
              <a:gdLst/>
              <a:ahLst/>
              <a:cxnLst>
                <a:cxn ang="0">
                  <a:pos x="115" y="76"/>
                </a:cxn>
                <a:cxn ang="0">
                  <a:pos x="137" y="72"/>
                </a:cxn>
                <a:cxn ang="0">
                  <a:pos x="156" y="66"/>
                </a:cxn>
                <a:cxn ang="0">
                  <a:pos x="174" y="60"/>
                </a:cxn>
                <a:cxn ang="0">
                  <a:pos x="190" y="53"/>
                </a:cxn>
                <a:cxn ang="0">
                  <a:pos x="202" y="45"/>
                </a:cxn>
                <a:cxn ang="0">
                  <a:pos x="211" y="37"/>
                </a:cxn>
                <a:cxn ang="0">
                  <a:pos x="216" y="30"/>
                </a:cxn>
                <a:cxn ang="0">
                  <a:pos x="218" y="22"/>
                </a:cxn>
                <a:cxn ang="0">
                  <a:pos x="213" y="16"/>
                </a:cxn>
                <a:cxn ang="0">
                  <a:pos x="206" y="9"/>
                </a:cxn>
                <a:cxn ang="0">
                  <a:pos x="195" y="5"/>
                </a:cxn>
                <a:cxn ang="0">
                  <a:pos x="180" y="2"/>
                </a:cxn>
                <a:cxn ang="0">
                  <a:pos x="163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2" y="4"/>
                </a:cxn>
                <a:cxn ang="0">
                  <a:pos x="80" y="8"/>
                </a:cxn>
                <a:cxn ang="0">
                  <a:pos x="61" y="13"/>
                </a:cxn>
                <a:cxn ang="0">
                  <a:pos x="43" y="20"/>
                </a:cxn>
                <a:cxn ang="0">
                  <a:pos x="27" y="26"/>
                </a:cxn>
                <a:cxn ang="0">
                  <a:pos x="15" y="34"/>
                </a:cxn>
                <a:cxn ang="0">
                  <a:pos x="6" y="42"/>
                </a:cxn>
                <a:cxn ang="0">
                  <a:pos x="1" y="49"/>
                </a:cxn>
                <a:cxn ang="0">
                  <a:pos x="0" y="57"/>
                </a:cxn>
                <a:cxn ang="0">
                  <a:pos x="4" y="64"/>
                </a:cxn>
                <a:cxn ang="0">
                  <a:pos x="11" y="70"/>
                </a:cxn>
                <a:cxn ang="0">
                  <a:pos x="22" y="74"/>
                </a:cxn>
                <a:cxn ang="0">
                  <a:pos x="36" y="77"/>
                </a:cxn>
                <a:cxn ang="0">
                  <a:pos x="52" y="80"/>
                </a:cxn>
                <a:cxn ang="0">
                  <a:pos x="72" y="80"/>
                </a:cxn>
                <a:cxn ang="0">
                  <a:pos x="93" y="78"/>
                </a:cxn>
                <a:cxn ang="0">
                  <a:pos x="115" y="76"/>
                </a:cxn>
              </a:cxnLst>
              <a:rect l="0" t="0" r="r" b="b"/>
              <a:pathLst>
                <a:path w="219" h="81">
                  <a:moveTo>
                    <a:pt x="115" y="76"/>
                  </a:moveTo>
                  <a:lnTo>
                    <a:pt x="137" y="72"/>
                  </a:lnTo>
                  <a:lnTo>
                    <a:pt x="156" y="66"/>
                  </a:lnTo>
                  <a:lnTo>
                    <a:pt x="174" y="60"/>
                  </a:lnTo>
                  <a:lnTo>
                    <a:pt x="190" y="53"/>
                  </a:lnTo>
                  <a:lnTo>
                    <a:pt x="202" y="45"/>
                  </a:lnTo>
                  <a:lnTo>
                    <a:pt x="211" y="37"/>
                  </a:lnTo>
                  <a:lnTo>
                    <a:pt x="216" y="30"/>
                  </a:lnTo>
                  <a:lnTo>
                    <a:pt x="218" y="22"/>
                  </a:lnTo>
                  <a:lnTo>
                    <a:pt x="213" y="16"/>
                  </a:lnTo>
                  <a:lnTo>
                    <a:pt x="206" y="9"/>
                  </a:lnTo>
                  <a:lnTo>
                    <a:pt x="195" y="5"/>
                  </a:lnTo>
                  <a:lnTo>
                    <a:pt x="180" y="2"/>
                  </a:lnTo>
                  <a:lnTo>
                    <a:pt x="163" y="0"/>
                  </a:lnTo>
                  <a:lnTo>
                    <a:pt x="145" y="0"/>
                  </a:lnTo>
                  <a:lnTo>
                    <a:pt x="124" y="1"/>
                  </a:lnTo>
                  <a:lnTo>
                    <a:pt x="102" y="4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3" y="20"/>
                  </a:lnTo>
                  <a:lnTo>
                    <a:pt x="27" y="26"/>
                  </a:lnTo>
                  <a:lnTo>
                    <a:pt x="15" y="34"/>
                  </a:lnTo>
                  <a:lnTo>
                    <a:pt x="6" y="42"/>
                  </a:lnTo>
                  <a:lnTo>
                    <a:pt x="1" y="49"/>
                  </a:lnTo>
                  <a:lnTo>
                    <a:pt x="0" y="57"/>
                  </a:lnTo>
                  <a:lnTo>
                    <a:pt x="4" y="64"/>
                  </a:lnTo>
                  <a:lnTo>
                    <a:pt x="11" y="70"/>
                  </a:lnTo>
                  <a:lnTo>
                    <a:pt x="22" y="74"/>
                  </a:lnTo>
                  <a:lnTo>
                    <a:pt x="36" y="77"/>
                  </a:lnTo>
                  <a:lnTo>
                    <a:pt x="52" y="80"/>
                  </a:lnTo>
                  <a:lnTo>
                    <a:pt x="72" y="80"/>
                  </a:lnTo>
                  <a:lnTo>
                    <a:pt x="93" y="78"/>
                  </a:lnTo>
                  <a:lnTo>
                    <a:pt x="115" y="76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20" name="Freeform 652"/>
            <p:cNvSpPr>
              <a:spLocks/>
            </p:cNvSpPr>
            <p:nvPr/>
          </p:nvSpPr>
          <p:spPr bwMode="auto">
            <a:xfrm>
              <a:off x="1138" y="1384"/>
              <a:ext cx="184" cy="69"/>
            </a:xfrm>
            <a:custGeom>
              <a:avLst/>
              <a:gdLst/>
              <a:ahLst/>
              <a:cxnLst>
                <a:cxn ang="0">
                  <a:pos x="96" y="65"/>
                </a:cxn>
                <a:cxn ang="0">
                  <a:pos x="114" y="61"/>
                </a:cxn>
                <a:cxn ang="0">
                  <a:pos x="131" y="57"/>
                </a:cxn>
                <a:cxn ang="0">
                  <a:pos x="146" y="51"/>
                </a:cxn>
                <a:cxn ang="0">
                  <a:pos x="159" y="44"/>
                </a:cxn>
                <a:cxn ang="0">
                  <a:pos x="170" y="39"/>
                </a:cxn>
                <a:cxn ang="0">
                  <a:pos x="177" y="32"/>
                </a:cxn>
                <a:cxn ang="0">
                  <a:pos x="181" y="25"/>
                </a:cxn>
                <a:cxn ang="0">
                  <a:pos x="183" y="19"/>
                </a:cxn>
                <a:cxn ang="0">
                  <a:pos x="178" y="13"/>
                </a:cxn>
                <a:cxn ang="0">
                  <a:pos x="173" y="8"/>
                </a:cxn>
                <a:cxn ang="0">
                  <a:pos x="163" y="4"/>
                </a:cxn>
                <a:cxn ang="0">
                  <a:pos x="152" y="1"/>
                </a:cxn>
                <a:cxn ang="0">
                  <a:pos x="138" y="0"/>
                </a:cxn>
                <a:cxn ang="0">
                  <a:pos x="121" y="0"/>
                </a:cxn>
                <a:cxn ang="0">
                  <a:pos x="104" y="1"/>
                </a:cxn>
                <a:cxn ang="0">
                  <a:pos x="86" y="2"/>
                </a:cxn>
                <a:cxn ang="0">
                  <a:pos x="68" y="6"/>
                </a:cxn>
                <a:cxn ang="0">
                  <a:pos x="51" y="12"/>
                </a:cxn>
                <a:cxn ang="0">
                  <a:pos x="36" y="16"/>
                </a:cxn>
                <a:cxn ang="0">
                  <a:pos x="23" y="23"/>
                </a:cxn>
                <a:cxn ang="0">
                  <a:pos x="12" y="29"/>
                </a:cxn>
                <a:cxn ang="0">
                  <a:pos x="5" y="35"/>
                </a:cxn>
                <a:cxn ang="0">
                  <a:pos x="1" y="42"/>
                </a:cxn>
                <a:cxn ang="0">
                  <a:pos x="0" y="48"/>
                </a:cxn>
                <a:cxn ang="0">
                  <a:pos x="2" y="54"/>
                </a:cxn>
                <a:cxn ang="0">
                  <a:pos x="9" y="59"/>
                </a:cxn>
                <a:cxn ang="0">
                  <a:pos x="18" y="63"/>
                </a:cxn>
                <a:cxn ang="0">
                  <a:pos x="30" y="66"/>
                </a:cxn>
                <a:cxn ang="0">
                  <a:pos x="44" y="68"/>
                </a:cxn>
                <a:cxn ang="0">
                  <a:pos x="60" y="68"/>
                </a:cxn>
                <a:cxn ang="0">
                  <a:pos x="78" y="66"/>
                </a:cxn>
                <a:cxn ang="0">
                  <a:pos x="96" y="65"/>
                </a:cxn>
              </a:cxnLst>
              <a:rect l="0" t="0" r="r" b="b"/>
              <a:pathLst>
                <a:path w="184" h="69">
                  <a:moveTo>
                    <a:pt x="96" y="65"/>
                  </a:moveTo>
                  <a:lnTo>
                    <a:pt x="114" y="61"/>
                  </a:lnTo>
                  <a:lnTo>
                    <a:pt x="131" y="57"/>
                  </a:lnTo>
                  <a:lnTo>
                    <a:pt x="146" y="51"/>
                  </a:lnTo>
                  <a:lnTo>
                    <a:pt x="159" y="44"/>
                  </a:lnTo>
                  <a:lnTo>
                    <a:pt x="170" y="39"/>
                  </a:lnTo>
                  <a:lnTo>
                    <a:pt x="177" y="32"/>
                  </a:lnTo>
                  <a:lnTo>
                    <a:pt x="181" y="25"/>
                  </a:lnTo>
                  <a:lnTo>
                    <a:pt x="183" y="19"/>
                  </a:lnTo>
                  <a:lnTo>
                    <a:pt x="178" y="13"/>
                  </a:lnTo>
                  <a:lnTo>
                    <a:pt x="173" y="8"/>
                  </a:lnTo>
                  <a:lnTo>
                    <a:pt x="163" y="4"/>
                  </a:lnTo>
                  <a:lnTo>
                    <a:pt x="152" y="1"/>
                  </a:lnTo>
                  <a:lnTo>
                    <a:pt x="138" y="0"/>
                  </a:lnTo>
                  <a:lnTo>
                    <a:pt x="121" y="0"/>
                  </a:lnTo>
                  <a:lnTo>
                    <a:pt x="104" y="1"/>
                  </a:lnTo>
                  <a:lnTo>
                    <a:pt x="86" y="2"/>
                  </a:lnTo>
                  <a:lnTo>
                    <a:pt x="68" y="6"/>
                  </a:lnTo>
                  <a:lnTo>
                    <a:pt x="51" y="12"/>
                  </a:lnTo>
                  <a:lnTo>
                    <a:pt x="36" y="16"/>
                  </a:lnTo>
                  <a:lnTo>
                    <a:pt x="23" y="23"/>
                  </a:lnTo>
                  <a:lnTo>
                    <a:pt x="12" y="29"/>
                  </a:lnTo>
                  <a:lnTo>
                    <a:pt x="5" y="35"/>
                  </a:lnTo>
                  <a:lnTo>
                    <a:pt x="1" y="42"/>
                  </a:lnTo>
                  <a:lnTo>
                    <a:pt x="0" y="48"/>
                  </a:lnTo>
                  <a:lnTo>
                    <a:pt x="2" y="54"/>
                  </a:lnTo>
                  <a:lnTo>
                    <a:pt x="9" y="59"/>
                  </a:lnTo>
                  <a:lnTo>
                    <a:pt x="18" y="63"/>
                  </a:lnTo>
                  <a:lnTo>
                    <a:pt x="30" y="66"/>
                  </a:lnTo>
                  <a:lnTo>
                    <a:pt x="44" y="68"/>
                  </a:lnTo>
                  <a:lnTo>
                    <a:pt x="60" y="68"/>
                  </a:lnTo>
                  <a:lnTo>
                    <a:pt x="78" y="66"/>
                  </a:lnTo>
                  <a:lnTo>
                    <a:pt x="96" y="65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21" name="Freeform 653"/>
            <p:cNvSpPr>
              <a:spLocks/>
            </p:cNvSpPr>
            <p:nvPr/>
          </p:nvSpPr>
          <p:spPr bwMode="auto">
            <a:xfrm>
              <a:off x="1303" y="1179"/>
              <a:ext cx="44" cy="62"/>
            </a:xfrm>
            <a:custGeom>
              <a:avLst/>
              <a:gdLst/>
              <a:ahLst/>
              <a:cxnLst>
                <a:cxn ang="0">
                  <a:pos x="4" y="21"/>
                </a:cxn>
                <a:cxn ang="0">
                  <a:pos x="2" y="28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0" y="45"/>
                </a:cxn>
                <a:cxn ang="0">
                  <a:pos x="1" y="49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1"/>
                </a:cxn>
                <a:cxn ang="0">
                  <a:pos x="15" y="59"/>
                </a:cxn>
                <a:cxn ang="0">
                  <a:pos x="19" y="59"/>
                </a:cxn>
                <a:cxn ang="0">
                  <a:pos x="23" y="56"/>
                </a:cxn>
                <a:cxn ang="0">
                  <a:pos x="27" y="53"/>
                </a:cxn>
                <a:cxn ang="0">
                  <a:pos x="31" y="49"/>
                </a:cxn>
                <a:cxn ang="0">
                  <a:pos x="36" y="43"/>
                </a:cxn>
                <a:cxn ang="0">
                  <a:pos x="38" y="38"/>
                </a:cxn>
                <a:cxn ang="0">
                  <a:pos x="41" y="32"/>
                </a:cxn>
                <a:cxn ang="0">
                  <a:pos x="43" y="26"/>
                </a:cxn>
                <a:cxn ang="0">
                  <a:pos x="43" y="21"/>
                </a:cxn>
                <a:cxn ang="0">
                  <a:pos x="43" y="15"/>
                </a:cxn>
                <a:cxn ang="0">
                  <a:pos x="43" y="11"/>
                </a:cxn>
                <a:cxn ang="0">
                  <a:pos x="41" y="7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1" y="0"/>
                </a:cxn>
                <a:cxn ang="0">
                  <a:pos x="27" y="0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7"/>
                </a:cxn>
                <a:cxn ang="0">
                  <a:pos x="11" y="11"/>
                </a:cxn>
                <a:cxn ang="0">
                  <a:pos x="8" y="15"/>
                </a:cxn>
                <a:cxn ang="0">
                  <a:pos x="4" y="21"/>
                </a:cxn>
              </a:cxnLst>
              <a:rect l="0" t="0" r="r" b="b"/>
              <a:pathLst>
                <a:path w="44" h="62">
                  <a:moveTo>
                    <a:pt x="4" y="21"/>
                  </a:moveTo>
                  <a:lnTo>
                    <a:pt x="2" y="28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9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1"/>
                  </a:lnTo>
                  <a:lnTo>
                    <a:pt x="15" y="59"/>
                  </a:lnTo>
                  <a:lnTo>
                    <a:pt x="19" y="59"/>
                  </a:lnTo>
                  <a:lnTo>
                    <a:pt x="23" y="56"/>
                  </a:lnTo>
                  <a:lnTo>
                    <a:pt x="27" y="53"/>
                  </a:lnTo>
                  <a:lnTo>
                    <a:pt x="31" y="49"/>
                  </a:lnTo>
                  <a:lnTo>
                    <a:pt x="36" y="43"/>
                  </a:lnTo>
                  <a:lnTo>
                    <a:pt x="38" y="38"/>
                  </a:lnTo>
                  <a:lnTo>
                    <a:pt x="41" y="32"/>
                  </a:lnTo>
                  <a:lnTo>
                    <a:pt x="43" y="26"/>
                  </a:lnTo>
                  <a:lnTo>
                    <a:pt x="43" y="21"/>
                  </a:lnTo>
                  <a:lnTo>
                    <a:pt x="43" y="15"/>
                  </a:lnTo>
                  <a:lnTo>
                    <a:pt x="43" y="11"/>
                  </a:lnTo>
                  <a:lnTo>
                    <a:pt x="41" y="7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21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22" name="Freeform 654"/>
            <p:cNvSpPr>
              <a:spLocks/>
            </p:cNvSpPr>
            <p:nvPr/>
          </p:nvSpPr>
          <p:spPr bwMode="auto">
            <a:xfrm>
              <a:off x="1447" y="1197"/>
              <a:ext cx="44" cy="62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2" y="28"/>
                </a:cxn>
                <a:cxn ang="0">
                  <a:pos x="1" y="34"/>
                </a:cxn>
                <a:cxn ang="0">
                  <a:pos x="0" y="39"/>
                </a:cxn>
                <a:cxn ang="0">
                  <a:pos x="0" y="45"/>
                </a:cxn>
                <a:cxn ang="0">
                  <a:pos x="1" y="49"/>
                </a:cxn>
                <a:cxn ang="0">
                  <a:pos x="2" y="53"/>
                </a:cxn>
                <a:cxn ang="0">
                  <a:pos x="5" y="58"/>
                </a:cxn>
                <a:cxn ang="0">
                  <a:pos x="8" y="59"/>
                </a:cxn>
                <a:cxn ang="0">
                  <a:pos x="12" y="61"/>
                </a:cxn>
                <a:cxn ang="0">
                  <a:pos x="16" y="61"/>
                </a:cxn>
                <a:cxn ang="0">
                  <a:pos x="20" y="59"/>
                </a:cxn>
                <a:cxn ang="0">
                  <a:pos x="24" y="56"/>
                </a:cxn>
                <a:cxn ang="0">
                  <a:pos x="26" y="53"/>
                </a:cxn>
                <a:cxn ang="0">
                  <a:pos x="30" y="49"/>
                </a:cxn>
                <a:cxn ang="0">
                  <a:pos x="34" y="45"/>
                </a:cxn>
                <a:cxn ang="0">
                  <a:pos x="37" y="39"/>
                </a:cxn>
                <a:cxn ang="0">
                  <a:pos x="40" y="32"/>
                </a:cxn>
                <a:cxn ang="0">
                  <a:pos x="41" y="26"/>
                </a:cxn>
                <a:cxn ang="0">
                  <a:pos x="43" y="21"/>
                </a:cxn>
                <a:cxn ang="0">
                  <a:pos x="43" y="15"/>
                </a:cxn>
                <a:cxn ang="0">
                  <a:pos x="41" y="11"/>
                </a:cxn>
                <a:cxn ang="0">
                  <a:pos x="40" y="7"/>
                </a:cxn>
                <a:cxn ang="0">
                  <a:pos x="37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1"/>
                </a:cxn>
                <a:cxn ang="0">
                  <a:pos x="22" y="1"/>
                </a:cxn>
                <a:cxn ang="0">
                  <a:pos x="18" y="4"/>
                </a:cxn>
                <a:cxn ang="0">
                  <a:pos x="14" y="7"/>
                </a:cxn>
                <a:cxn ang="0">
                  <a:pos x="10" y="11"/>
                </a:cxn>
                <a:cxn ang="0">
                  <a:pos x="8" y="17"/>
                </a:cxn>
                <a:cxn ang="0">
                  <a:pos x="5" y="22"/>
                </a:cxn>
              </a:cxnLst>
              <a:rect l="0" t="0" r="r" b="b"/>
              <a:pathLst>
                <a:path w="44" h="62">
                  <a:moveTo>
                    <a:pt x="5" y="22"/>
                  </a:moveTo>
                  <a:lnTo>
                    <a:pt x="2" y="28"/>
                  </a:lnTo>
                  <a:lnTo>
                    <a:pt x="1" y="34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9"/>
                  </a:lnTo>
                  <a:lnTo>
                    <a:pt x="2" y="53"/>
                  </a:lnTo>
                  <a:lnTo>
                    <a:pt x="5" y="58"/>
                  </a:lnTo>
                  <a:lnTo>
                    <a:pt x="8" y="59"/>
                  </a:lnTo>
                  <a:lnTo>
                    <a:pt x="12" y="61"/>
                  </a:lnTo>
                  <a:lnTo>
                    <a:pt x="16" y="61"/>
                  </a:lnTo>
                  <a:lnTo>
                    <a:pt x="20" y="59"/>
                  </a:lnTo>
                  <a:lnTo>
                    <a:pt x="24" y="56"/>
                  </a:lnTo>
                  <a:lnTo>
                    <a:pt x="26" y="53"/>
                  </a:lnTo>
                  <a:lnTo>
                    <a:pt x="30" y="49"/>
                  </a:lnTo>
                  <a:lnTo>
                    <a:pt x="34" y="45"/>
                  </a:lnTo>
                  <a:lnTo>
                    <a:pt x="37" y="39"/>
                  </a:lnTo>
                  <a:lnTo>
                    <a:pt x="40" y="32"/>
                  </a:lnTo>
                  <a:lnTo>
                    <a:pt x="41" y="26"/>
                  </a:lnTo>
                  <a:lnTo>
                    <a:pt x="43" y="21"/>
                  </a:lnTo>
                  <a:lnTo>
                    <a:pt x="43" y="15"/>
                  </a:lnTo>
                  <a:lnTo>
                    <a:pt x="41" y="11"/>
                  </a:lnTo>
                  <a:lnTo>
                    <a:pt x="40" y="7"/>
                  </a:lnTo>
                  <a:lnTo>
                    <a:pt x="37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1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4" y="7"/>
                  </a:lnTo>
                  <a:lnTo>
                    <a:pt x="10" y="11"/>
                  </a:lnTo>
                  <a:lnTo>
                    <a:pt x="8" y="17"/>
                  </a:lnTo>
                  <a:lnTo>
                    <a:pt x="5" y="22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23" name="Freeform 655"/>
            <p:cNvSpPr>
              <a:spLocks/>
            </p:cNvSpPr>
            <p:nvPr/>
          </p:nvSpPr>
          <p:spPr bwMode="auto">
            <a:xfrm>
              <a:off x="1159" y="1638"/>
              <a:ext cx="38" cy="62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35"/>
                </a:cxn>
                <a:cxn ang="0">
                  <a:pos x="1" y="42"/>
                </a:cxn>
                <a:cxn ang="0">
                  <a:pos x="2" y="47"/>
                </a:cxn>
                <a:cxn ang="0">
                  <a:pos x="4" y="51"/>
                </a:cxn>
                <a:cxn ang="0">
                  <a:pos x="6" y="55"/>
                </a:cxn>
                <a:cxn ang="0">
                  <a:pos x="9" y="58"/>
                </a:cxn>
                <a:cxn ang="0">
                  <a:pos x="13" y="61"/>
                </a:cxn>
                <a:cxn ang="0">
                  <a:pos x="16" y="61"/>
                </a:cxn>
                <a:cxn ang="0">
                  <a:pos x="20" y="61"/>
                </a:cxn>
                <a:cxn ang="0">
                  <a:pos x="24" y="59"/>
                </a:cxn>
                <a:cxn ang="0">
                  <a:pos x="27" y="56"/>
                </a:cxn>
                <a:cxn ang="0">
                  <a:pos x="30" y="52"/>
                </a:cxn>
                <a:cxn ang="0">
                  <a:pos x="32" y="48"/>
                </a:cxn>
                <a:cxn ang="0">
                  <a:pos x="35" y="43"/>
                </a:cxn>
                <a:cxn ang="0">
                  <a:pos x="37" y="37"/>
                </a:cxn>
                <a:cxn ang="0">
                  <a:pos x="37" y="31"/>
                </a:cxn>
                <a:cxn ang="0">
                  <a:pos x="37" y="25"/>
                </a:cxn>
                <a:cxn ang="0">
                  <a:pos x="37" y="18"/>
                </a:cxn>
                <a:cxn ang="0">
                  <a:pos x="35" y="13"/>
                </a:cxn>
                <a:cxn ang="0">
                  <a:pos x="32" y="9"/>
                </a:cxn>
                <a:cxn ang="0">
                  <a:pos x="30" y="5"/>
                </a:cxn>
                <a:cxn ang="0">
                  <a:pos x="27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3" y="1"/>
                </a:cxn>
                <a:cxn ang="0">
                  <a:pos x="9" y="4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2" y="17"/>
                </a:cxn>
                <a:cxn ang="0">
                  <a:pos x="1" y="23"/>
                </a:cxn>
                <a:cxn ang="0">
                  <a:pos x="0" y="29"/>
                </a:cxn>
              </a:cxnLst>
              <a:rect l="0" t="0" r="r" b="b"/>
              <a:pathLst>
                <a:path w="38" h="62">
                  <a:moveTo>
                    <a:pt x="0" y="29"/>
                  </a:moveTo>
                  <a:lnTo>
                    <a:pt x="0" y="35"/>
                  </a:lnTo>
                  <a:lnTo>
                    <a:pt x="1" y="42"/>
                  </a:lnTo>
                  <a:lnTo>
                    <a:pt x="2" y="47"/>
                  </a:lnTo>
                  <a:lnTo>
                    <a:pt x="4" y="51"/>
                  </a:lnTo>
                  <a:lnTo>
                    <a:pt x="6" y="55"/>
                  </a:lnTo>
                  <a:lnTo>
                    <a:pt x="9" y="58"/>
                  </a:lnTo>
                  <a:lnTo>
                    <a:pt x="13" y="61"/>
                  </a:lnTo>
                  <a:lnTo>
                    <a:pt x="16" y="61"/>
                  </a:lnTo>
                  <a:lnTo>
                    <a:pt x="20" y="61"/>
                  </a:lnTo>
                  <a:lnTo>
                    <a:pt x="24" y="59"/>
                  </a:lnTo>
                  <a:lnTo>
                    <a:pt x="27" y="56"/>
                  </a:lnTo>
                  <a:lnTo>
                    <a:pt x="30" y="52"/>
                  </a:lnTo>
                  <a:lnTo>
                    <a:pt x="32" y="48"/>
                  </a:lnTo>
                  <a:lnTo>
                    <a:pt x="35" y="43"/>
                  </a:lnTo>
                  <a:lnTo>
                    <a:pt x="37" y="37"/>
                  </a:lnTo>
                  <a:lnTo>
                    <a:pt x="37" y="31"/>
                  </a:lnTo>
                  <a:lnTo>
                    <a:pt x="37" y="25"/>
                  </a:lnTo>
                  <a:lnTo>
                    <a:pt x="37" y="18"/>
                  </a:lnTo>
                  <a:lnTo>
                    <a:pt x="35" y="13"/>
                  </a:lnTo>
                  <a:lnTo>
                    <a:pt x="32" y="9"/>
                  </a:lnTo>
                  <a:lnTo>
                    <a:pt x="30" y="5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3" y="1"/>
                  </a:lnTo>
                  <a:lnTo>
                    <a:pt x="9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1" y="23"/>
                  </a:lnTo>
                  <a:lnTo>
                    <a:pt x="0" y="29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24" name="Freeform 656"/>
            <p:cNvSpPr>
              <a:spLocks/>
            </p:cNvSpPr>
            <p:nvPr/>
          </p:nvSpPr>
          <p:spPr bwMode="auto">
            <a:xfrm>
              <a:off x="1016" y="1617"/>
              <a:ext cx="40" cy="62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36"/>
                </a:cxn>
                <a:cxn ang="0">
                  <a:pos x="1" y="42"/>
                </a:cxn>
                <a:cxn ang="0">
                  <a:pos x="2" y="47"/>
                </a:cxn>
                <a:cxn ang="0">
                  <a:pos x="5" y="51"/>
                </a:cxn>
                <a:cxn ang="0">
                  <a:pos x="7" y="55"/>
                </a:cxn>
                <a:cxn ang="0">
                  <a:pos x="11" y="58"/>
                </a:cxn>
                <a:cxn ang="0">
                  <a:pos x="14" y="61"/>
                </a:cxn>
                <a:cxn ang="0">
                  <a:pos x="18" y="61"/>
                </a:cxn>
                <a:cxn ang="0">
                  <a:pos x="23" y="61"/>
                </a:cxn>
                <a:cxn ang="0">
                  <a:pos x="26" y="59"/>
                </a:cxn>
                <a:cxn ang="0">
                  <a:pos x="30" y="56"/>
                </a:cxn>
                <a:cxn ang="0">
                  <a:pos x="33" y="52"/>
                </a:cxn>
                <a:cxn ang="0">
                  <a:pos x="36" y="48"/>
                </a:cxn>
                <a:cxn ang="0">
                  <a:pos x="37" y="43"/>
                </a:cxn>
                <a:cxn ang="0">
                  <a:pos x="39" y="37"/>
                </a:cxn>
                <a:cxn ang="0">
                  <a:pos x="39" y="31"/>
                </a:cxn>
                <a:cxn ang="0">
                  <a:pos x="39" y="24"/>
                </a:cxn>
                <a:cxn ang="0">
                  <a:pos x="39" y="18"/>
                </a:cxn>
                <a:cxn ang="0">
                  <a:pos x="36" y="13"/>
                </a:cxn>
                <a:cxn ang="0">
                  <a:pos x="34" y="9"/>
                </a:cxn>
                <a:cxn ang="0">
                  <a:pos x="31" y="5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0" y="4"/>
                </a:cxn>
                <a:cxn ang="0">
                  <a:pos x="7" y="8"/>
                </a:cxn>
                <a:cxn ang="0">
                  <a:pos x="4" y="12"/>
                </a:cxn>
                <a:cxn ang="0">
                  <a:pos x="1" y="17"/>
                </a:cxn>
                <a:cxn ang="0">
                  <a:pos x="0" y="23"/>
                </a:cxn>
                <a:cxn ang="0">
                  <a:pos x="0" y="29"/>
                </a:cxn>
              </a:cxnLst>
              <a:rect l="0" t="0" r="r" b="b"/>
              <a:pathLst>
                <a:path w="40" h="62">
                  <a:moveTo>
                    <a:pt x="0" y="29"/>
                  </a:moveTo>
                  <a:lnTo>
                    <a:pt x="0" y="36"/>
                  </a:lnTo>
                  <a:lnTo>
                    <a:pt x="1" y="42"/>
                  </a:lnTo>
                  <a:lnTo>
                    <a:pt x="2" y="47"/>
                  </a:lnTo>
                  <a:lnTo>
                    <a:pt x="5" y="51"/>
                  </a:lnTo>
                  <a:lnTo>
                    <a:pt x="7" y="55"/>
                  </a:lnTo>
                  <a:lnTo>
                    <a:pt x="11" y="58"/>
                  </a:lnTo>
                  <a:lnTo>
                    <a:pt x="14" y="61"/>
                  </a:lnTo>
                  <a:lnTo>
                    <a:pt x="18" y="61"/>
                  </a:lnTo>
                  <a:lnTo>
                    <a:pt x="23" y="61"/>
                  </a:lnTo>
                  <a:lnTo>
                    <a:pt x="26" y="59"/>
                  </a:lnTo>
                  <a:lnTo>
                    <a:pt x="30" y="56"/>
                  </a:lnTo>
                  <a:lnTo>
                    <a:pt x="33" y="52"/>
                  </a:lnTo>
                  <a:lnTo>
                    <a:pt x="36" y="48"/>
                  </a:lnTo>
                  <a:lnTo>
                    <a:pt x="37" y="43"/>
                  </a:lnTo>
                  <a:lnTo>
                    <a:pt x="39" y="37"/>
                  </a:lnTo>
                  <a:lnTo>
                    <a:pt x="39" y="31"/>
                  </a:lnTo>
                  <a:lnTo>
                    <a:pt x="39" y="24"/>
                  </a:lnTo>
                  <a:lnTo>
                    <a:pt x="39" y="18"/>
                  </a:lnTo>
                  <a:lnTo>
                    <a:pt x="36" y="13"/>
                  </a:lnTo>
                  <a:lnTo>
                    <a:pt x="34" y="9"/>
                  </a:lnTo>
                  <a:lnTo>
                    <a:pt x="31" y="5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29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25" name="Freeform 657"/>
            <p:cNvSpPr>
              <a:spLocks/>
            </p:cNvSpPr>
            <p:nvPr/>
          </p:nvSpPr>
          <p:spPr bwMode="auto">
            <a:xfrm>
              <a:off x="1166" y="1396"/>
              <a:ext cx="144" cy="51"/>
            </a:xfrm>
            <a:custGeom>
              <a:avLst/>
              <a:gdLst/>
              <a:ahLst/>
              <a:cxnLst>
                <a:cxn ang="0">
                  <a:pos x="119" y="10"/>
                </a:cxn>
                <a:cxn ang="0">
                  <a:pos x="116" y="11"/>
                </a:cxn>
                <a:cxn ang="0">
                  <a:pos x="110" y="12"/>
                </a:cxn>
                <a:cxn ang="0">
                  <a:pos x="100" y="15"/>
                </a:cxn>
                <a:cxn ang="0">
                  <a:pos x="89" y="18"/>
                </a:cxn>
                <a:cxn ang="0">
                  <a:pos x="81" y="18"/>
                </a:cxn>
                <a:cxn ang="0">
                  <a:pos x="75" y="15"/>
                </a:cxn>
                <a:cxn ang="0">
                  <a:pos x="72" y="12"/>
                </a:cxn>
                <a:cxn ang="0">
                  <a:pos x="71" y="10"/>
                </a:cxn>
                <a:cxn ang="0">
                  <a:pos x="66" y="5"/>
                </a:cxn>
                <a:cxn ang="0">
                  <a:pos x="57" y="2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2" y="1"/>
                </a:cxn>
                <a:cxn ang="0">
                  <a:pos x="28" y="2"/>
                </a:cxn>
                <a:cxn ang="0">
                  <a:pos x="13" y="7"/>
                </a:cxn>
                <a:cxn ang="0">
                  <a:pos x="4" y="14"/>
                </a:cxn>
                <a:cxn ang="0">
                  <a:pos x="0" y="20"/>
                </a:cxn>
                <a:cxn ang="0">
                  <a:pos x="0" y="27"/>
                </a:cxn>
                <a:cxn ang="0">
                  <a:pos x="1" y="31"/>
                </a:cxn>
                <a:cxn ang="0">
                  <a:pos x="2" y="32"/>
                </a:cxn>
                <a:cxn ang="0">
                  <a:pos x="4" y="35"/>
                </a:cxn>
                <a:cxn ang="0">
                  <a:pos x="8" y="38"/>
                </a:cxn>
                <a:cxn ang="0">
                  <a:pos x="15" y="41"/>
                </a:cxn>
                <a:cxn ang="0">
                  <a:pos x="23" y="41"/>
                </a:cxn>
                <a:cxn ang="0">
                  <a:pos x="33" y="40"/>
                </a:cxn>
                <a:cxn ang="0">
                  <a:pos x="41" y="38"/>
                </a:cxn>
                <a:cxn ang="0">
                  <a:pos x="48" y="37"/>
                </a:cxn>
                <a:cxn ang="0">
                  <a:pos x="50" y="37"/>
                </a:cxn>
                <a:cxn ang="0">
                  <a:pos x="53" y="50"/>
                </a:cxn>
                <a:cxn ang="0">
                  <a:pos x="64" y="50"/>
                </a:cxn>
                <a:cxn ang="0">
                  <a:pos x="82" y="47"/>
                </a:cxn>
                <a:cxn ang="0">
                  <a:pos x="104" y="41"/>
                </a:cxn>
                <a:cxn ang="0">
                  <a:pos x="129" y="28"/>
                </a:cxn>
                <a:cxn ang="0">
                  <a:pos x="141" y="17"/>
                </a:cxn>
                <a:cxn ang="0">
                  <a:pos x="143" y="12"/>
                </a:cxn>
                <a:cxn ang="0">
                  <a:pos x="138" y="11"/>
                </a:cxn>
              </a:cxnLst>
              <a:rect l="0" t="0" r="r" b="b"/>
              <a:pathLst>
                <a:path w="144" h="51">
                  <a:moveTo>
                    <a:pt x="137" y="11"/>
                  </a:moveTo>
                  <a:lnTo>
                    <a:pt x="119" y="10"/>
                  </a:lnTo>
                  <a:lnTo>
                    <a:pt x="119" y="10"/>
                  </a:lnTo>
                  <a:lnTo>
                    <a:pt x="116" y="11"/>
                  </a:lnTo>
                  <a:lnTo>
                    <a:pt x="114" y="11"/>
                  </a:lnTo>
                  <a:lnTo>
                    <a:pt x="110" y="12"/>
                  </a:lnTo>
                  <a:lnTo>
                    <a:pt x="104" y="14"/>
                  </a:lnTo>
                  <a:lnTo>
                    <a:pt x="100" y="15"/>
                  </a:lnTo>
                  <a:lnTo>
                    <a:pt x="94" y="17"/>
                  </a:lnTo>
                  <a:lnTo>
                    <a:pt x="89" y="18"/>
                  </a:lnTo>
                  <a:lnTo>
                    <a:pt x="85" y="18"/>
                  </a:lnTo>
                  <a:lnTo>
                    <a:pt x="81" y="18"/>
                  </a:lnTo>
                  <a:lnTo>
                    <a:pt x="78" y="17"/>
                  </a:lnTo>
                  <a:lnTo>
                    <a:pt x="75" y="15"/>
                  </a:lnTo>
                  <a:lnTo>
                    <a:pt x="74" y="14"/>
                  </a:lnTo>
                  <a:lnTo>
                    <a:pt x="72" y="12"/>
                  </a:lnTo>
                  <a:lnTo>
                    <a:pt x="71" y="11"/>
                  </a:lnTo>
                  <a:lnTo>
                    <a:pt x="71" y="10"/>
                  </a:lnTo>
                  <a:lnTo>
                    <a:pt x="68" y="7"/>
                  </a:lnTo>
                  <a:lnTo>
                    <a:pt x="66" y="5"/>
                  </a:lnTo>
                  <a:lnTo>
                    <a:pt x="61" y="4"/>
                  </a:lnTo>
                  <a:lnTo>
                    <a:pt x="57" y="2"/>
                  </a:lnTo>
                  <a:lnTo>
                    <a:pt x="55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2" y="1"/>
                  </a:lnTo>
                  <a:lnTo>
                    <a:pt x="37" y="1"/>
                  </a:lnTo>
                  <a:lnTo>
                    <a:pt x="28" y="2"/>
                  </a:lnTo>
                  <a:lnTo>
                    <a:pt x="22" y="5"/>
                  </a:lnTo>
                  <a:lnTo>
                    <a:pt x="13" y="7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1" y="17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30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4" y="35"/>
                  </a:lnTo>
                  <a:lnTo>
                    <a:pt x="5" y="37"/>
                  </a:lnTo>
                  <a:lnTo>
                    <a:pt x="8" y="38"/>
                  </a:lnTo>
                  <a:lnTo>
                    <a:pt x="11" y="40"/>
                  </a:lnTo>
                  <a:lnTo>
                    <a:pt x="15" y="41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7" y="41"/>
                  </a:lnTo>
                  <a:lnTo>
                    <a:pt x="33" y="40"/>
                  </a:lnTo>
                  <a:lnTo>
                    <a:pt x="37" y="38"/>
                  </a:lnTo>
                  <a:lnTo>
                    <a:pt x="41" y="38"/>
                  </a:lnTo>
                  <a:lnTo>
                    <a:pt x="45" y="37"/>
                  </a:lnTo>
                  <a:lnTo>
                    <a:pt x="48" y="37"/>
                  </a:lnTo>
                  <a:lnTo>
                    <a:pt x="49" y="37"/>
                  </a:lnTo>
                  <a:lnTo>
                    <a:pt x="50" y="37"/>
                  </a:lnTo>
                  <a:lnTo>
                    <a:pt x="52" y="50"/>
                  </a:lnTo>
                  <a:lnTo>
                    <a:pt x="53" y="50"/>
                  </a:lnTo>
                  <a:lnTo>
                    <a:pt x="57" y="50"/>
                  </a:lnTo>
                  <a:lnTo>
                    <a:pt x="64" y="50"/>
                  </a:lnTo>
                  <a:lnTo>
                    <a:pt x="72" y="48"/>
                  </a:lnTo>
                  <a:lnTo>
                    <a:pt x="82" y="47"/>
                  </a:lnTo>
                  <a:lnTo>
                    <a:pt x="93" y="45"/>
                  </a:lnTo>
                  <a:lnTo>
                    <a:pt x="104" y="41"/>
                  </a:lnTo>
                  <a:lnTo>
                    <a:pt x="115" y="37"/>
                  </a:lnTo>
                  <a:lnTo>
                    <a:pt x="129" y="28"/>
                  </a:lnTo>
                  <a:lnTo>
                    <a:pt x="137" y="21"/>
                  </a:lnTo>
                  <a:lnTo>
                    <a:pt x="141" y="17"/>
                  </a:lnTo>
                  <a:lnTo>
                    <a:pt x="143" y="14"/>
                  </a:lnTo>
                  <a:lnTo>
                    <a:pt x="143" y="12"/>
                  </a:lnTo>
                  <a:lnTo>
                    <a:pt x="140" y="11"/>
                  </a:lnTo>
                  <a:lnTo>
                    <a:pt x="138" y="11"/>
                  </a:lnTo>
                  <a:lnTo>
                    <a:pt x="137" y="11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26" name="Freeform 658"/>
            <p:cNvSpPr>
              <a:spLocks/>
            </p:cNvSpPr>
            <p:nvPr/>
          </p:nvSpPr>
          <p:spPr bwMode="auto">
            <a:xfrm>
              <a:off x="1334" y="1265"/>
              <a:ext cx="29" cy="32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22" y="0"/>
                </a:cxn>
                <a:cxn ang="0">
                  <a:pos x="0" y="7"/>
                </a:cxn>
                <a:cxn ang="0">
                  <a:pos x="4" y="31"/>
                </a:cxn>
                <a:cxn ang="0">
                  <a:pos x="28" y="23"/>
                </a:cxn>
              </a:cxnLst>
              <a:rect l="0" t="0" r="r" b="b"/>
              <a:pathLst>
                <a:path w="29" h="32">
                  <a:moveTo>
                    <a:pt x="28" y="23"/>
                  </a:moveTo>
                  <a:lnTo>
                    <a:pt x="22" y="0"/>
                  </a:lnTo>
                  <a:lnTo>
                    <a:pt x="0" y="7"/>
                  </a:lnTo>
                  <a:lnTo>
                    <a:pt x="4" y="31"/>
                  </a:lnTo>
                  <a:lnTo>
                    <a:pt x="28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27" name="Freeform 659"/>
            <p:cNvSpPr>
              <a:spLocks/>
            </p:cNvSpPr>
            <p:nvPr/>
          </p:nvSpPr>
          <p:spPr bwMode="auto">
            <a:xfrm>
              <a:off x="1336" y="1271"/>
              <a:ext cx="29" cy="32"/>
            </a:xfrm>
            <a:custGeom>
              <a:avLst/>
              <a:gdLst/>
              <a:ahLst/>
              <a:cxnLst>
                <a:cxn ang="0">
                  <a:pos x="28" y="21"/>
                </a:cxn>
                <a:cxn ang="0">
                  <a:pos x="23" y="0"/>
                </a:cxn>
                <a:cxn ang="0">
                  <a:pos x="0" y="7"/>
                </a:cxn>
                <a:cxn ang="0">
                  <a:pos x="4" y="31"/>
                </a:cxn>
                <a:cxn ang="0">
                  <a:pos x="28" y="21"/>
                </a:cxn>
              </a:cxnLst>
              <a:rect l="0" t="0" r="r" b="b"/>
              <a:pathLst>
                <a:path w="29" h="32">
                  <a:moveTo>
                    <a:pt x="28" y="21"/>
                  </a:moveTo>
                  <a:lnTo>
                    <a:pt x="23" y="0"/>
                  </a:lnTo>
                  <a:lnTo>
                    <a:pt x="0" y="7"/>
                  </a:lnTo>
                  <a:lnTo>
                    <a:pt x="4" y="31"/>
                  </a:lnTo>
                  <a:lnTo>
                    <a:pt x="28" y="2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28" name="Freeform 660"/>
            <p:cNvSpPr>
              <a:spLocks/>
            </p:cNvSpPr>
            <p:nvPr/>
          </p:nvSpPr>
          <p:spPr bwMode="auto">
            <a:xfrm>
              <a:off x="880" y="1109"/>
              <a:ext cx="527" cy="559"/>
            </a:xfrm>
            <a:custGeom>
              <a:avLst/>
              <a:gdLst/>
              <a:ahLst/>
              <a:cxnLst>
                <a:cxn ang="0">
                  <a:pos x="4" y="530"/>
                </a:cxn>
                <a:cxn ang="0">
                  <a:pos x="2" y="523"/>
                </a:cxn>
                <a:cxn ang="0">
                  <a:pos x="1" y="503"/>
                </a:cxn>
                <a:cxn ang="0">
                  <a:pos x="0" y="472"/>
                </a:cxn>
                <a:cxn ang="0">
                  <a:pos x="0" y="434"/>
                </a:cxn>
                <a:cxn ang="0">
                  <a:pos x="4" y="394"/>
                </a:cxn>
                <a:cxn ang="0">
                  <a:pos x="12" y="353"/>
                </a:cxn>
                <a:cxn ang="0">
                  <a:pos x="26" y="313"/>
                </a:cxn>
                <a:cxn ang="0">
                  <a:pos x="46" y="280"/>
                </a:cxn>
                <a:cxn ang="0">
                  <a:pos x="71" y="257"/>
                </a:cxn>
                <a:cxn ang="0">
                  <a:pos x="96" y="241"/>
                </a:cxn>
                <a:cxn ang="0">
                  <a:pos x="120" y="233"/>
                </a:cxn>
                <a:cxn ang="0">
                  <a:pos x="143" y="228"/>
                </a:cxn>
                <a:cxn ang="0">
                  <a:pos x="167" y="221"/>
                </a:cxn>
                <a:cxn ang="0">
                  <a:pos x="191" y="211"/>
                </a:cxn>
                <a:cxn ang="0">
                  <a:pos x="215" y="192"/>
                </a:cxn>
                <a:cxn ang="0">
                  <a:pos x="238" y="163"/>
                </a:cxn>
                <a:cxn ang="0">
                  <a:pos x="259" y="129"/>
                </a:cxn>
                <a:cxn ang="0">
                  <a:pos x="274" y="97"/>
                </a:cxn>
                <a:cxn ang="0">
                  <a:pos x="285" y="70"/>
                </a:cxn>
                <a:cxn ang="0">
                  <a:pos x="292" y="45"/>
                </a:cxn>
                <a:cxn ang="0">
                  <a:pos x="296" y="27"/>
                </a:cxn>
                <a:cxn ang="0">
                  <a:pos x="299" y="12"/>
                </a:cxn>
                <a:cxn ang="0">
                  <a:pos x="299" y="4"/>
                </a:cxn>
                <a:cxn ang="0">
                  <a:pos x="299" y="0"/>
                </a:cxn>
                <a:cxn ang="0">
                  <a:pos x="526" y="30"/>
                </a:cxn>
                <a:cxn ang="0">
                  <a:pos x="524" y="38"/>
                </a:cxn>
                <a:cxn ang="0">
                  <a:pos x="519" y="60"/>
                </a:cxn>
                <a:cxn ang="0">
                  <a:pos x="510" y="92"/>
                </a:cxn>
                <a:cxn ang="0">
                  <a:pos x="499" y="129"/>
                </a:cxn>
                <a:cxn ang="0">
                  <a:pos x="485" y="169"/>
                </a:cxn>
                <a:cxn ang="0">
                  <a:pos x="470" y="206"/>
                </a:cxn>
                <a:cxn ang="0">
                  <a:pos x="451" y="237"/>
                </a:cxn>
                <a:cxn ang="0">
                  <a:pos x="430" y="258"/>
                </a:cxn>
                <a:cxn ang="0">
                  <a:pos x="405" y="270"/>
                </a:cxn>
                <a:cxn ang="0">
                  <a:pos x="376" y="280"/>
                </a:cxn>
                <a:cxn ang="0">
                  <a:pos x="346" y="287"/>
                </a:cxn>
                <a:cxn ang="0">
                  <a:pos x="314" y="294"/>
                </a:cxn>
                <a:cxn ang="0">
                  <a:pos x="284" y="303"/>
                </a:cxn>
                <a:cxn ang="0">
                  <a:pos x="258" y="317"/>
                </a:cxn>
                <a:cxn ang="0">
                  <a:pos x="236" y="336"/>
                </a:cxn>
                <a:cxn ang="0">
                  <a:pos x="222" y="364"/>
                </a:cxn>
                <a:cxn ang="0">
                  <a:pos x="213" y="395"/>
                </a:cxn>
                <a:cxn ang="0">
                  <a:pos x="209" y="430"/>
                </a:cxn>
                <a:cxn ang="0">
                  <a:pos x="208" y="461"/>
                </a:cxn>
                <a:cxn ang="0">
                  <a:pos x="208" y="492"/>
                </a:cxn>
                <a:cxn ang="0">
                  <a:pos x="209" y="518"/>
                </a:cxn>
                <a:cxn ang="0">
                  <a:pos x="212" y="538"/>
                </a:cxn>
                <a:cxn ang="0">
                  <a:pos x="213" y="552"/>
                </a:cxn>
                <a:cxn ang="0">
                  <a:pos x="215" y="558"/>
                </a:cxn>
                <a:cxn ang="0">
                  <a:pos x="4" y="530"/>
                </a:cxn>
              </a:cxnLst>
              <a:rect l="0" t="0" r="r" b="b"/>
              <a:pathLst>
                <a:path w="527" h="559">
                  <a:moveTo>
                    <a:pt x="4" y="530"/>
                  </a:moveTo>
                  <a:lnTo>
                    <a:pt x="2" y="523"/>
                  </a:lnTo>
                  <a:lnTo>
                    <a:pt x="1" y="503"/>
                  </a:lnTo>
                  <a:lnTo>
                    <a:pt x="0" y="472"/>
                  </a:lnTo>
                  <a:lnTo>
                    <a:pt x="0" y="434"/>
                  </a:lnTo>
                  <a:lnTo>
                    <a:pt x="4" y="394"/>
                  </a:lnTo>
                  <a:lnTo>
                    <a:pt x="12" y="353"/>
                  </a:lnTo>
                  <a:lnTo>
                    <a:pt x="26" y="313"/>
                  </a:lnTo>
                  <a:lnTo>
                    <a:pt x="46" y="280"/>
                  </a:lnTo>
                  <a:lnTo>
                    <a:pt x="71" y="257"/>
                  </a:lnTo>
                  <a:lnTo>
                    <a:pt x="96" y="241"/>
                  </a:lnTo>
                  <a:lnTo>
                    <a:pt x="120" y="233"/>
                  </a:lnTo>
                  <a:lnTo>
                    <a:pt x="143" y="228"/>
                  </a:lnTo>
                  <a:lnTo>
                    <a:pt x="167" y="221"/>
                  </a:lnTo>
                  <a:lnTo>
                    <a:pt x="191" y="211"/>
                  </a:lnTo>
                  <a:lnTo>
                    <a:pt x="215" y="192"/>
                  </a:lnTo>
                  <a:lnTo>
                    <a:pt x="238" y="163"/>
                  </a:lnTo>
                  <a:lnTo>
                    <a:pt x="259" y="129"/>
                  </a:lnTo>
                  <a:lnTo>
                    <a:pt x="274" y="97"/>
                  </a:lnTo>
                  <a:lnTo>
                    <a:pt x="285" y="70"/>
                  </a:lnTo>
                  <a:lnTo>
                    <a:pt x="292" y="45"/>
                  </a:lnTo>
                  <a:lnTo>
                    <a:pt x="296" y="27"/>
                  </a:lnTo>
                  <a:lnTo>
                    <a:pt x="299" y="12"/>
                  </a:lnTo>
                  <a:lnTo>
                    <a:pt x="299" y="4"/>
                  </a:lnTo>
                  <a:lnTo>
                    <a:pt x="299" y="0"/>
                  </a:lnTo>
                  <a:lnTo>
                    <a:pt x="526" y="30"/>
                  </a:lnTo>
                  <a:lnTo>
                    <a:pt x="524" y="38"/>
                  </a:lnTo>
                  <a:lnTo>
                    <a:pt x="519" y="60"/>
                  </a:lnTo>
                  <a:lnTo>
                    <a:pt x="510" y="92"/>
                  </a:lnTo>
                  <a:lnTo>
                    <a:pt x="499" y="129"/>
                  </a:lnTo>
                  <a:lnTo>
                    <a:pt x="485" y="169"/>
                  </a:lnTo>
                  <a:lnTo>
                    <a:pt x="470" y="206"/>
                  </a:lnTo>
                  <a:lnTo>
                    <a:pt x="451" y="237"/>
                  </a:lnTo>
                  <a:lnTo>
                    <a:pt x="430" y="258"/>
                  </a:lnTo>
                  <a:lnTo>
                    <a:pt x="405" y="270"/>
                  </a:lnTo>
                  <a:lnTo>
                    <a:pt x="376" y="280"/>
                  </a:lnTo>
                  <a:lnTo>
                    <a:pt x="346" y="287"/>
                  </a:lnTo>
                  <a:lnTo>
                    <a:pt x="314" y="294"/>
                  </a:lnTo>
                  <a:lnTo>
                    <a:pt x="284" y="303"/>
                  </a:lnTo>
                  <a:lnTo>
                    <a:pt x="258" y="317"/>
                  </a:lnTo>
                  <a:lnTo>
                    <a:pt x="236" y="336"/>
                  </a:lnTo>
                  <a:lnTo>
                    <a:pt x="222" y="364"/>
                  </a:lnTo>
                  <a:lnTo>
                    <a:pt x="213" y="395"/>
                  </a:lnTo>
                  <a:lnTo>
                    <a:pt x="209" y="430"/>
                  </a:lnTo>
                  <a:lnTo>
                    <a:pt x="208" y="461"/>
                  </a:lnTo>
                  <a:lnTo>
                    <a:pt x="208" y="492"/>
                  </a:lnTo>
                  <a:lnTo>
                    <a:pt x="209" y="518"/>
                  </a:lnTo>
                  <a:lnTo>
                    <a:pt x="212" y="538"/>
                  </a:lnTo>
                  <a:lnTo>
                    <a:pt x="213" y="552"/>
                  </a:lnTo>
                  <a:lnTo>
                    <a:pt x="215" y="558"/>
                  </a:lnTo>
                  <a:lnTo>
                    <a:pt x="4" y="530"/>
                  </a:lnTo>
                </a:path>
              </a:pathLst>
            </a:custGeom>
            <a:solidFill>
              <a:srgbClr val="5F5F5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29" name="Freeform 661"/>
            <p:cNvSpPr>
              <a:spLocks/>
            </p:cNvSpPr>
            <p:nvPr/>
          </p:nvSpPr>
          <p:spPr bwMode="auto">
            <a:xfrm>
              <a:off x="869" y="1072"/>
              <a:ext cx="527" cy="557"/>
            </a:xfrm>
            <a:custGeom>
              <a:avLst/>
              <a:gdLst/>
              <a:ahLst/>
              <a:cxnLst>
                <a:cxn ang="0">
                  <a:pos x="2" y="528"/>
                </a:cxn>
                <a:cxn ang="0">
                  <a:pos x="2" y="521"/>
                </a:cxn>
                <a:cxn ang="0">
                  <a:pos x="1" y="501"/>
                </a:cxn>
                <a:cxn ang="0">
                  <a:pos x="0" y="470"/>
                </a:cxn>
                <a:cxn ang="0">
                  <a:pos x="0" y="433"/>
                </a:cxn>
                <a:cxn ang="0">
                  <a:pos x="4" y="392"/>
                </a:cxn>
                <a:cxn ang="0">
                  <a:pos x="11" y="351"/>
                </a:cxn>
                <a:cxn ang="0">
                  <a:pos x="24" y="311"/>
                </a:cxn>
                <a:cxn ang="0">
                  <a:pos x="47" y="278"/>
                </a:cxn>
                <a:cxn ang="0">
                  <a:pos x="71" y="255"/>
                </a:cxn>
                <a:cxn ang="0">
                  <a:pos x="95" y="240"/>
                </a:cxn>
                <a:cxn ang="0">
                  <a:pos x="120" y="232"/>
                </a:cxn>
                <a:cxn ang="0">
                  <a:pos x="143" y="226"/>
                </a:cxn>
                <a:cxn ang="0">
                  <a:pos x="167" y="221"/>
                </a:cxn>
                <a:cxn ang="0">
                  <a:pos x="191" y="210"/>
                </a:cxn>
                <a:cxn ang="0">
                  <a:pos x="214" y="190"/>
                </a:cxn>
                <a:cxn ang="0">
                  <a:pos x="239" y="161"/>
                </a:cxn>
                <a:cxn ang="0">
                  <a:pos x="260" y="127"/>
                </a:cxn>
                <a:cxn ang="0">
                  <a:pos x="275" y="96"/>
                </a:cxn>
                <a:cxn ang="0">
                  <a:pos x="286" y="68"/>
                </a:cxn>
                <a:cxn ang="0">
                  <a:pos x="293" y="45"/>
                </a:cxn>
                <a:cxn ang="0">
                  <a:pos x="297" y="26"/>
                </a:cxn>
                <a:cxn ang="0">
                  <a:pos x="298" y="10"/>
                </a:cxn>
                <a:cxn ang="0">
                  <a:pos x="298" y="2"/>
                </a:cxn>
                <a:cxn ang="0">
                  <a:pos x="298" y="0"/>
                </a:cxn>
                <a:cxn ang="0">
                  <a:pos x="526" y="28"/>
                </a:cxn>
                <a:cxn ang="0">
                  <a:pos x="524" y="37"/>
                </a:cxn>
                <a:cxn ang="0">
                  <a:pos x="519" y="59"/>
                </a:cxn>
                <a:cxn ang="0">
                  <a:pos x="512" y="90"/>
                </a:cxn>
                <a:cxn ang="0">
                  <a:pos x="501" y="127"/>
                </a:cxn>
                <a:cxn ang="0">
                  <a:pos x="487" y="167"/>
                </a:cxn>
                <a:cxn ang="0">
                  <a:pos x="470" y="204"/>
                </a:cxn>
                <a:cxn ang="0">
                  <a:pos x="452" y="236"/>
                </a:cxn>
                <a:cxn ang="0">
                  <a:pos x="431" y="256"/>
                </a:cxn>
                <a:cxn ang="0">
                  <a:pos x="406" y="270"/>
                </a:cxn>
                <a:cxn ang="0">
                  <a:pos x="377" y="278"/>
                </a:cxn>
                <a:cxn ang="0">
                  <a:pos x="346" y="285"/>
                </a:cxn>
                <a:cxn ang="0">
                  <a:pos x="314" y="293"/>
                </a:cxn>
                <a:cxn ang="0">
                  <a:pos x="283" y="302"/>
                </a:cxn>
                <a:cxn ang="0">
                  <a:pos x="257" y="315"/>
                </a:cxn>
                <a:cxn ang="0">
                  <a:pos x="236" y="334"/>
                </a:cxn>
                <a:cxn ang="0">
                  <a:pos x="222" y="362"/>
                </a:cxn>
                <a:cxn ang="0">
                  <a:pos x="214" y="395"/>
                </a:cxn>
                <a:cxn ang="0">
                  <a:pos x="210" y="428"/>
                </a:cxn>
                <a:cxn ang="0">
                  <a:pos x="209" y="459"/>
                </a:cxn>
                <a:cxn ang="0">
                  <a:pos x="209" y="490"/>
                </a:cxn>
                <a:cxn ang="0">
                  <a:pos x="210" y="517"/>
                </a:cxn>
                <a:cxn ang="0">
                  <a:pos x="211" y="538"/>
                </a:cxn>
                <a:cxn ang="0">
                  <a:pos x="214" y="550"/>
                </a:cxn>
                <a:cxn ang="0">
                  <a:pos x="214" y="556"/>
                </a:cxn>
                <a:cxn ang="0">
                  <a:pos x="2" y="528"/>
                </a:cxn>
              </a:cxnLst>
              <a:rect l="0" t="0" r="r" b="b"/>
              <a:pathLst>
                <a:path w="527" h="557">
                  <a:moveTo>
                    <a:pt x="2" y="528"/>
                  </a:moveTo>
                  <a:lnTo>
                    <a:pt x="2" y="521"/>
                  </a:lnTo>
                  <a:lnTo>
                    <a:pt x="1" y="501"/>
                  </a:lnTo>
                  <a:lnTo>
                    <a:pt x="0" y="470"/>
                  </a:lnTo>
                  <a:lnTo>
                    <a:pt x="0" y="433"/>
                  </a:lnTo>
                  <a:lnTo>
                    <a:pt x="4" y="392"/>
                  </a:lnTo>
                  <a:lnTo>
                    <a:pt x="11" y="351"/>
                  </a:lnTo>
                  <a:lnTo>
                    <a:pt x="24" y="311"/>
                  </a:lnTo>
                  <a:lnTo>
                    <a:pt x="47" y="278"/>
                  </a:lnTo>
                  <a:lnTo>
                    <a:pt x="71" y="255"/>
                  </a:lnTo>
                  <a:lnTo>
                    <a:pt x="95" y="240"/>
                  </a:lnTo>
                  <a:lnTo>
                    <a:pt x="120" y="232"/>
                  </a:lnTo>
                  <a:lnTo>
                    <a:pt x="143" y="226"/>
                  </a:lnTo>
                  <a:lnTo>
                    <a:pt x="167" y="221"/>
                  </a:lnTo>
                  <a:lnTo>
                    <a:pt x="191" y="210"/>
                  </a:lnTo>
                  <a:lnTo>
                    <a:pt x="214" y="190"/>
                  </a:lnTo>
                  <a:lnTo>
                    <a:pt x="239" y="161"/>
                  </a:lnTo>
                  <a:lnTo>
                    <a:pt x="260" y="127"/>
                  </a:lnTo>
                  <a:lnTo>
                    <a:pt x="275" y="96"/>
                  </a:lnTo>
                  <a:lnTo>
                    <a:pt x="286" y="68"/>
                  </a:lnTo>
                  <a:lnTo>
                    <a:pt x="293" y="45"/>
                  </a:lnTo>
                  <a:lnTo>
                    <a:pt x="297" y="26"/>
                  </a:lnTo>
                  <a:lnTo>
                    <a:pt x="298" y="10"/>
                  </a:lnTo>
                  <a:lnTo>
                    <a:pt x="298" y="2"/>
                  </a:lnTo>
                  <a:lnTo>
                    <a:pt x="298" y="0"/>
                  </a:lnTo>
                  <a:lnTo>
                    <a:pt x="526" y="28"/>
                  </a:lnTo>
                  <a:lnTo>
                    <a:pt x="524" y="37"/>
                  </a:lnTo>
                  <a:lnTo>
                    <a:pt x="519" y="59"/>
                  </a:lnTo>
                  <a:lnTo>
                    <a:pt x="512" y="90"/>
                  </a:lnTo>
                  <a:lnTo>
                    <a:pt x="501" y="127"/>
                  </a:lnTo>
                  <a:lnTo>
                    <a:pt x="487" y="167"/>
                  </a:lnTo>
                  <a:lnTo>
                    <a:pt x="470" y="204"/>
                  </a:lnTo>
                  <a:lnTo>
                    <a:pt x="452" y="236"/>
                  </a:lnTo>
                  <a:lnTo>
                    <a:pt x="431" y="256"/>
                  </a:lnTo>
                  <a:lnTo>
                    <a:pt x="406" y="270"/>
                  </a:lnTo>
                  <a:lnTo>
                    <a:pt x="377" y="278"/>
                  </a:lnTo>
                  <a:lnTo>
                    <a:pt x="346" y="285"/>
                  </a:lnTo>
                  <a:lnTo>
                    <a:pt x="314" y="293"/>
                  </a:lnTo>
                  <a:lnTo>
                    <a:pt x="283" y="302"/>
                  </a:lnTo>
                  <a:lnTo>
                    <a:pt x="257" y="315"/>
                  </a:lnTo>
                  <a:lnTo>
                    <a:pt x="236" y="334"/>
                  </a:lnTo>
                  <a:lnTo>
                    <a:pt x="222" y="362"/>
                  </a:lnTo>
                  <a:lnTo>
                    <a:pt x="214" y="395"/>
                  </a:lnTo>
                  <a:lnTo>
                    <a:pt x="210" y="428"/>
                  </a:lnTo>
                  <a:lnTo>
                    <a:pt x="209" y="459"/>
                  </a:lnTo>
                  <a:lnTo>
                    <a:pt x="209" y="490"/>
                  </a:lnTo>
                  <a:lnTo>
                    <a:pt x="210" y="517"/>
                  </a:lnTo>
                  <a:lnTo>
                    <a:pt x="211" y="538"/>
                  </a:lnTo>
                  <a:lnTo>
                    <a:pt x="214" y="550"/>
                  </a:lnTo>
                  <a:lnTo>
                    <a:pt x="214" y="556"/>
                  </a:lnTo>
                  <a:lnTo>
                    <a:pt x="2" y="528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30" name="Freeform 662"/>
            <p:cNvSpPr>
              <a:spLocks/>
            </p:cNvSpPr>
            <p:nvPr/>
          </p:nvSpPr>
          <p:spPr bwMode="auto">
            <a:xfrm>
              <a:off x="896" y="1115"/>
              <a:ext cx="459" cy="478"/>
            </a:xfrm>
            <a:custGeom>
              <a:avLst/>
              <a:gdLst/>
              <a:ahLst/>
              <a:cxnLst>
                <a:cxn ang="0">
                  <a:pos x="4" y="456"/>
                </a:cxn>
                <a:cxn ang="0">
                  <a:pos x="2" y="449"/>
                </a:cxn>
                <a:cxn ang="0">
                  <a:pos x="1" y="431"/>
                </a:cxn>
                <a:cxn ang="0">
                  <a:pos x="0" y="405"/>
                </a:cxn>
                <a:cxn ang="0">
                  <a:pos x="0" y="373"/>
                </a:cxn>
                <a:cxn ang="0">
                  <a:pos x="2" y="339"/>
                </a:cxn>
                <a:cxn ang="0">
                  <a:pos x="9" y="305"/>
                </a:cxn>
                <a:cxn ang="0">
                  <a:pos x="20" y="273"/>
                </a:cxn>
                <a:cxn ang="0">
                  <a:pos x="40" y="247"/>
                </a:cxn>
                <a:cxn ang="0">
                  <a:pos x="63" y="228"/>
                </a:cxn>
                <a:cxn ang="0">
                  <a:pos x="89" y="215"/>
                </a:cxn>
                <a:cxn ang="0">
                  <a:pos x="118" y="204"/>
                </a:cxn>
                <a:cxn ang="0">
                  <a:pos x="148" y="193"/>
                </a:cxn>
                <a:cxn ang="0">
                  <a:pos x="175" y="181"/>
                </a:cxn>
                <a:cxn ang="0">
                  <a:pos x="203" y="163"/>
                </a:cxn>
                <a:cxn ang="0">
                  <a:pos x="226" y="137"/>
                </a:cxn>
                <a:cxn ang="0">
                  <a:pos x="247" y="103"/>
                </a:cxn>
                <a:cxn ang="0">
                  <a:pos x="260" y="74"/>
                </a:cxn>
                <a:cxn ang="0">
                  <a:pos x="269" y="50"/>
                </a:cxn>
                <a:cxn ang="0">
                  <a:pos x="276" y="32"/>
                </a:cxn>
                <a:cxn ang="0">
                  <a:pos x="282" y="19"/>
                </a:cxn>
                <a:cxn ang="0">
                  <a:pos x="286" y="10"/>
                </a:cxn>
                <a:cxn ang="0">
                  <a:pos x="289" y="4"/>
                </a:cxn>
                <a:cxn ang="0">
                  <a:pos x="290" y="1"/>
                </a:cxn>
                <a:cxn ang="0">
                  <a:pos x="290" y="0"/>
                </a:cxn>
                <a:cxn ang="0">
                  <a:pos x="458" y="26"/>
                </a:cxn>
                <a:cxn ang="0">
                  <a:pos x="456" y="32"/>
                </a:cxn>
                <a:cxn ang="0">
                  <a:pos x="451" y="49"/>
                </a:cxn>
                <a:cxn ang="0">
                  <a:pos x="444" y="74"/>
                </a:cxn>
                <a:cxn ang="0">
                  <a:pos x="435" y="103"/>
                </a:cxn>
                <a:cxn ang="0">
                  <a:pos x="423" y="133"/>
                </a:cxn>
                <a:cxn ang="0">
                  <a:pos x="409" y="162"/>
                </a:cxn>
                <a:cxn ang="0">
                  <a:pos x="394" y="185"/>
                </a:cxn>
                <a:cxn ang="0">
                  <a:pos x="377" y="202"/>
                </a:cxn>
                <a:cxn ang="0">
                  <a:pos x="355" y="211"/>
                </a:cxn>
                <a:cxn ang="0">
                  <a:pos x="327" y="219"/>
                </a:cxn>
                <a:cxn ang="0">
                  <a:pos x="297" y="229"/>
                </a:cxn>
                <a:cxn ang="0">
                  <a:pos x="264" y="237"/>
                </a:cxn>
                <a:cxn ang="0">
                  <a:pos x="232" y="250"/>
                </a:cxn>
                <a:cxn ang="0">
                  <a:pos x="203" y="265"/>
                </a:cxn>
                <a:cxn ang="0">
                  <a:pos x="178" y="284"/>
                </a:cxn>
                <a:cxn ang="0">
                  <a:pos x="161" y="310"/>
                </a:cxn>
                <a:cxn ang="0">
                  <a:pos x="152" y="335"/>
                </a:cxn>
                <a:cxn ang="0">
                  <a:pos x="148" y="362"/>
                </a:cxn>
                <a:cxn ang="0">
                  <a:pos x="146" y="390"/>
                </a:cxn>
                <a:cxn ang="0">
                  <a:pos x="149" y="417"/>
                </a:cxn>
                <a:cxn ang="0">
                  <a:pos x="152" y="441"/>
                </a:cxn>
                <a:cxn ang="0">
                  <a:pos x="154" y="460"/>
                </a:cxn>
                <a:cxn ang="0">
                  <a:pos x="157" y="472"/>
                </a:cxn>
                <a:cxn ang="0">
                  <a:pos x="159" y="477"/>
                </a:cxn>
                <a:cxn ang="0">
                  <a:pos x="4" y="456"/>
                </a:cxn>
              </a:cxnLst>
              <a:rect l="0" t="0" r="r" b="b"/>
              <a:pathLst>
                <a:path w="459" h="478">
                  <a:moveTo>
                    <a:pt x="4" y="456"/>
                  </a:moveTo>
                  <a:lnTo>
                    <a:pt x="2" y="449"/>
                  </a:lnTo>
                  <a:lnTo>
                    <a:pt x="1" y="431"/>
                  </a:lnTo>
                  <a:lnTo>
                    <a:pt x="0" y="405"/>
                  </a:lnTo>
                  <a:lnTo>
                    <a:pt x="0" y="373"/>
                  </a:lnTo>
                  <a:lnTo>
                    <a:pt x="2" y="339"/>
                  </a:lnTo>
                  <a:lnTo>
                    <a:pt x="9" y="305"/>
                  </a:lnTo>
                  <a:lnTo>
                    <a:pt x="20" y="273"/>
                  </a:lnTo>
                  <a:lnTo>
                    <a:pt x="40" y="247"/>
                  </a:lnTo>
                  <a:lnTo>
                    <a:pt x="63" y="228"/>
                  </a:lnTo>
                  <a:lnTo>
                    <a:pt x="89" y="215"/>
                  </a:lnTo>
                  <a:lnTo>
                    <a:pt x="118" y="204"/>
                  </a:lnTo>
                  <a:lnTo>
                    <a:pt x="148" y="193"/>
                  </a:lnTo>
                  <a:lnTo>
                    <a:pt x="175" y="181"/>
                  </a:lnTo>
                  <a:lnTo>
                    <a:pt x="203" y="163"/>
                  </a:lnTo>
                  <a:lnTo>
                    <a:pt x="226" y="137"/>
                  </a:lnTo>
                  <a:lnTo>
                    <a:pt x="247" y="103"/>
                  </a:lnTo>
                  <a:lnTo>
                    <a:pt x="260" y="74"/>
                  </a:lnTo>
                  <a:lnTo>
                    <a:pt x="269" y="50"/>
                  </a:lnTo>
                  <a:lnTo>
                    <a:pt x="276" y="32"/>
                  </a:lnTo>
                  <a:lnTo>
                    <a:pt x="282" y="19"/>
                  </a:lnTo>
                  <a:lnTo>
                    <a:pt x="286" y="10"/>
                  </a:lnTo>
                  <a:lnTo>
                    <a:pt x="289" y="4"/>
                  </a:lnTo>
                  <a:lnTo>
                    <a:pt x="290" y="1"/>
                  </a:lnTo>
                  <a:lnTo>
                    <a:pt x="290" y="0"/>
                  </a:lnTo>
                  <a:lnTo>
                    <a:pt x="458" y="26"/>
                  </a:lnTo>
                  <a:lnTo>
                    <a:pt x="456" y="32"/>
                  </a:lnTo>
                  <a:lnTo>
                    <a:pt x="451" y="49"/>
                  </a:lnTo>
                  <a:lnTo>
                    <a:pt x="444" y="74"/>
                  </a:lnTo>
                  <a:lnTo>
                    <a:pt x="435" y="103"/>
                  </a:lnTo>
                  <a:lnTo>
                    <a:pt x="423" y="133"/>
                  </a:lnTo>
                  <a:lnTo>
                    <a:pt x="409" y="162"/>
                  </a:lnTo>
                  <a:lnTo>
                    <a:pt x="394" y="185"/>
                  </a:lnTo>
                  <a:lnTo>
                    <a:pt x="377" y="202"/>
                  </a:lnTo>
                  <a:lnTo>
                    <a:pt x="355" y="211"/>
                  </a:lnTo>
                  <a:lnTo>
                    <a:pt x="327" y="219"/>
                  </a:lnTo>
                  <a:lnTo>
                    <a:pt x="297" y="229"/>
                  </a:lnTo>
                  <a:lnTo>
                    <a:pt x="264" y="237"/>
                  </a:lnTo>
                  <a:lnTo>
                    <a:pt x="232" y="250"/>
                  </a:lnTo>
                  <a:lnTo>
                    <a:pt x="203" y="265"/>
                  </a:lnTo>
                  <a:lnTo>
                    <a:pt x="178" y="284"/>
                  </a:lnTo>
                  <a:lnTo>
                    <a:pt x="161" y="310"/>
                  </a:lnTo>
                  <a:lnTo>
                    <a:pt x="152" y="335"/>
                  </a:lnTo>
                  <a:lnTo>
                    <a:pt x="148" y="362"/>
                  </a:lnTo>
                  <a:lnTo>
                    <a:pt x="146" y="390"/>
                  </a:lnTo>
                  <a:lnTo>
                    <a:pt x="149" y="417"/>
                  </a:lnTo>
                  <a:lnTo>
                    <a:pt x="152" y="441"/>
                  </a:lnTo>
                  <a:lnTo>
                    <a:pt x="154" y="460"/>
                  </a:lnTo>
                  <a:lnTo>
                    <a:pt x="157" y="472"/>
                  </a:lnTo>
                  <a:lnTo>
                    <a:pt x="159" y="477"/>
                  </a:lnTo>
                  <a:lnTo>
                    <a:pt x="4" y="456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31" name="Freeform 663"/>
            <p:cNvSpPr>
              <a:spLocks/>
            </p:cNvSpPr>
            <p:nvPr/>
          </p:nvSpPr>
          <p:spPr bwMode="auto">
            <a:xfrm>
              <a:off x="990" y="1292"/>
              <a:ext cx="219" cy="83"/>
            </a:xfrm>
            <a:custGeom>
              <a:avLst/>
              <a:gdLst/>
              <a:ahLst/>
              <a:cxnLst>
                <a:cxn ang="0">
                  <a:pos x="115" y="77"/>
                </a:cxn>
                <a:cxn ang="0">
                  <a:pos x="137" y="73"/>
                </a:cxn>
                <a:cxn ang="0">
                  <a:pos x="156" y="68"/>
                </a:cxn>
                <a:cxn ang="0">
                  <a:pos x="174" y="61"/>
                </a:cxn>
                <a:cxn ang="0">
                  <a:pos x="190" y="54"/>
                </a:cxn>
                <a:cxn ang="0">
                  <a:pos x="202" y="46"/>
                </a:cxn>
                <a:cxn ang="0">
                  <a:pos x="211" y="38"/>
                </a:cxn>
                <a:cxn ang="0">
                  <a:pos x="216" y="31"/>
                </a:cxn>
                <a:cxn ang="0">
                  <a:pos x="218" y="23"/>
                </a:cxn>
                <a:cxn ang="0">
                  <a:pos x="213" y="16"/>
                </a:cxn>
                <a:cxn ang="0">
                  <a:pos x="206" y="9"/>
                </a:cxn>
                <a:cxn ang="0">
                  <a:pos x="195" y="5"/>
                </a:cxn>
                <a:cxn ang="0">
                  <a:pos x="180" y="2"/>
                </a:cxn>
                <a:cxn ang="0">
                  <a:pos x="163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2" y="4"/>
                </a:cxn>
                <a:cxn ang="0">
                  <a:pos x="80" y="8"/>
                </a:cxn>
                <a:cxn ang="0">
                  <a:pos x="61" y="13"/>
                </a:cxn>
                <a:cxn ang="0">
                  <a:pos x="43" y="20"/>
                </a:cxn>
                <a:cxn ang="0">
                  <a:pos x="27" y="27"/>
                </a:cxn>
                <a:cxn ang="0">
                  <a:pos x="15" y="35"/>
                </a:cxn>
                <a:cxn ang="0">
                  <a:pos x="6" y="43"/>
                </a:cxn>
                <a:cxn ang="0">
                  <a:pos x="1" y="50"/>
                </a:cxn>
                <a:cxn ang="0">
                  <a:pos x="0" y="58"/>
                </a:cxn>
                <a:cxn ang="0">
                  <a:pos x="4" y="65"/>
                </a:cxn>
                <a:cxn ang="0">
                  <a:pos x="11" y="72"/>
                </a:cxn>
                <a:cxn ang="0">
                  <a:pos x="22" y="76"/>
                </a:cxn>
                <a:cxn ang="0">
                  <a:pos x="36" y="79"/>
                </a:cxn>
                <a:cxn ang="0">
                  <a:pos x="52" y="82"/>
                </a:cxn>
                <a:cxn ang="0">
                  <a:pos x="72" y="82"/>
                </a:cxn>
                <a:cxn ang="0">
                  <a:pos x="93" y="80"/>
                </a:cxn>
                <a:cxn ang="0">
                  <a:pos x="115" y="77"/>
                </a:cxn>
              </a:cxnLst>
              <a:rect l="0" t="0" r="r" b="b"/>
              <a:pathLst>
                <a:path w="219" h="83">
                  <a:moveTo>
                    <a:pt x="115" y="77"/>
                  </a:moveTo>
                  <a:lnTo>
                    <a:pt x="137" y="73"/>
                  </a:lnTo>
                  <a:lnTo>
                    <a:pt x="156" y="68"/>
                  </a:lnTo>
                  <a:lnTo>
                    <a:pt x="174" y="61"/>
                  </a:lnTo>
                  <a:lnTo>
                    <a:pt x="190" y="54"/>
                  </a:lnTo>
                  <a:lnTo>
                    <a:pt x="202" y="46"/>
                  </a:lnTo>
                  <a:lnTo>
                    <a:pt x="211" y="38"/>
                  </a:lnTo>
                  <a:lnTo>
                    <a:pt x="216" y="31"/>
                  </a:lnTo>
                  <a:lnTo>
                    <a:pt x="218" y="23"/>
                  </a:lnTo>
                  <a:lnTo>
                    <a:pt x="213" y="16"/>
                  </a:lnTo>
                  <a:lnTo>
                    <a:pt x="206" y="9"/>
                  </a:lnTo>
                  <a:lnTo>
                    <a:pt x="195" y="5"/>
                  </a:lnTo>
                  <a:lnTo>
                    <a:pt x="180" y="2"/>
                  </a:lnTo>
                  <a:lnTo>
                    <a:pt x="163" y="0"/>
                  </a:lnTo>
                  <a:lnTo>
                    <a:pt x="145" y="0"/>
                  </a:lnTo>
                  <a:lnTo>
                    <a:pt x="124" y="1"/>
                  </a:lnTo>
                  <a:lnTo>
                    <a:pt x="102" y="4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3" y="20"/>
                  </a:lnTo>
                  <a:lnTo>
                    <a:pt x="27" y="27"/>
                  </a:lnTo>
                  <a:lnTo>
                    <a:pt x="15" y="35"/>
                  </a:lnTo>
                  <a:lnTo>
                    <a:pt x="6" y="43"/>
                  </a:lnTo>
                  <a:lnTo>
                    <a:pt x="1" y="50"/>
                  </a:lnTo>
                  <a:lnTo>
                    <a:pt x="0" y="58"/>
                  </a:lnTo>
                  <a:lnTo>
                    <a:pt x="4" y="65"/>
                  </a:lnTo>
                  <a:lnTo>
                    <a:pt x="11" y="72"/>
                  </a:lnTo>
                  <a:lnTo>
                    <a:pt x="22" y="76"/>
                  </a:lnTo>
                  <a:lnTo>
                    <a:pt x="36" y="79"/>
                  </a:lnTo>
                  <a:lnTo>
                    <a:pt x="52" y="82"/>
                  </a:lnTo>
                  <a:lnTo>
                    <a:pt x="72" y="82"/>
                  </a:lnTo>
                  <a:lnTo>
                    <a:pt x="93" y="80"/>
                  </a:lnTo>
                  <a:lnTo>
                    <a:pt x="115" y="77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32" name="Freeform 664"/>
            <p:cNvSpPr>
              <a:spLocks/>
            </p:cNvSpPr>
            <p:nvPr/>
          </p:nvSpPr>
          <p:spPr bwMode="auto">
            <a:xfrm>
              <a:off x="1008" y="1297"/>
              <a:ext cx="182" cy="71"/>
            </a:xfrm>
            <a:custGeom>
              <a:avLst/>
              <a:gdLst/>
              <a:ahLst/>
              <a:cxnLst>
                <a:cxn ang="0">
                  <a:pos x="95" y="67"/>
                </a:cxn>
                <a:cxn ang="0">
                  <a:pos x="113" y="63"/>
                </a:cxn>
                <a:cxn ang="0">
                  <a:pos x="129" y="58"/>
                </a:cxn>
                <a:cxn ang="0">
                  <a:pos x="145" y="53"/>
                </a:cxn>
                <a:cxn ang="0">
                  <a:pos x="157" y="46"/>
                </a:cxn>
                <a:cxn ang="0">
                  <a:pos x="168" y="40"/>
                </a:cxn>
                <a:cxn ang="0">
                  <a:pos x="175" y="33"/>
                </a:cxn>
                <a:cxn ang="0">
                  <a:pos x="179" y="26"/>
                </a:cxn>
                <a:cxn ang="0">
                  <a:pos x="181" y="19"/>
                </a:cxn>
                <a:cxn ang="0">
                  <a:pos x="176" y="14"/>
                </a:cxn>
                <a:cxn ang="0">
                  <a:pos x="171" y="8"/>
                </a:cxn>
                <a:cxn ang="0">
                  <a:pos x="161" y="4"/>
                </a:cxn>
                <a:cxn ang="0">
                  <a:pos x="150" y="1"/>
                </a:cxn>
                <a:cxn ang="0">
                  <a:pos x="136" y="0"/>
                </a:cxn>
                <a:cxn ang="0">
                  <a:pos x="120" y="0"/>
                </a:cxn>
                <a:cxn ang="0">
                  <a:pos x="103" y="1"/>
                </a:cxn>
                <a:cxn ang="0">
                  <a:pos x="85" y="2"/>
                </a:cxn>
                <a:cxn ang="0">
                  <a:pos x="67" y="7"/>
                </a:cxn>
                <a:cxn ang="0">
                  <a:pos x="51" y="12"/>
                </a:cxn>
                <a:cxn ang="0">
                  <a:pos x="35" y="16"/>
                </a:cxn>
                <a:cxn ang="0">
                  <a:pos x="23" y="23"/>
                </a:cxn>
                <a:cxn ang="0">
                  <a:pos x="12" y="30"/>
                </a:cxn>
                <a:cxn ang="0">
                  <a:pos x="5" y="36"/>
                </a:cxn>
                <a:cxn ang="0">
                  <a:pos x="1" y="43"/>
                </a:cxn>
                <a:cxn ang="0">
                  <a:pos x="0" y="50"/>
                </a:cxn>
                <a:cxn ang="0">
                  <a:pos x="2" y="56"/>
                </a:cxn>
                <a:cxn ang="0">
                  <a:pos x="9" y="61"/>
                </a:cxn>
                <a:cxn ang="0">
                  <a:pos x="17" y="65"/>
                </a:cxn>
                <a:cxn ang="0">
                  <a:pos x="30" y="68"/>
                </a:cxn>
                <a:cxn ang="0">
                  <a:pos x="44" y="70"/>
                </a:cxn>
                <a:cxn ang="0">
                  <a:pos x="59" y="70"/>
                </a:cxn>
                <a:cxn ang="0">
                  <a:pos x="77" y="68"/>
                </a:cxn>
                <a:cxn ang="0">
                  <a:pos x="95" y="67"/>
                </a:cxn>
              </a:cxnLst>
              <a:rect l="0" t="0" r="r" b="b"/>
              <a:pathLst>
                <a:path w="182" h="71">
                  <a:moveTo>
                    <a:pt x="95" y="67"/>
                  </a:moveTo>
                  <a:lnTo>
                    <a:pt x="113" y="63"/>
                  </a:lnTo>
                  <a:lnTo>
                    <a:pt x="129" y="58"/>
                  </a:lnTo>
                  <a:lnTo>
                    <a:pt x="145" y="53"/>
                  </a:lnTo>
                  <a:lnTo>
                    <a:pt x="157" y="46"/>
                  </a:lnTo>
                  <a:lnTo>
                    <a:pt x="168" y="40"/>
                  </a:lnTo>
                  <a:lnTo>
                    <a:pt x="175" y="33"/>
                  </a:lnTo>
                  <a:lnTo>
                    <a:pt x="179" y="26"/>
                  </a:lnTo>
                  <a:lnTo>
                    <a:pt x="181" y="19"/>
                  </a:lnTo>
                  <a:lnTo>
                    <a:pt x="176" y="14"/>
                  </a:lnTo>
                  <a:lnTo>
                    <a:pt x="171" y="8"/>
                  </a:lnTo>
                  <a:lnTo>
                    <a:pt x="161" y="4"/>
                  </a:lnTo>
                  <a:lnTo>
                    <a:pt x="150" y="1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03" y="1"/>
                  </a:lnTo>
                  <a:lnTo>
                    <a:pt x="85" y="2"/>
                  </a:lnTo>
                  <a:lnTo>
                    <a:pt x="67" y="7"/>
                  </a:lnTo>
                  <a:lnTo>
                    <a:pt x="51" y="12"/>
                  </a:lnTo>
                  <a:lnTo>
                    <a:pt x="35" y="16"/>
                  </a:lnTo>
                  <a:lnTo>
                    <a:pt x="23" y="23"/>
                  </a:lnTo>
                  <a:lnTo>
                    <a:pt x="12" y="30"/>
                  </a:lnTo>
                  <a:lnTo>
                    <a:pt x="5" y="36"/>
                  </a:lnTo>
                  <a:lnTo>
                    <a:pt x="1" y="43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9" y="61"/>
                  </a:lnTo>
                  <a:lnTo>
                    <a:pt x="17" y="65"/>
                  </a:lnTo>
                  <a:lnTo>
                    <a:pt x="30" y="68"/>
                  </a:lnTo>
                  <a:lnTo>
                    <a:pt x="44" y="70"/>
                  </a:lnTo>
                  <a:lnTo>
                    <a:pt x="59" y="70"/>
                  </a:lnTo>
                  <a:lnTo>
                    <a:pt x="77" y="68"/>
                  </a:lnTo>
                  <a:lnTo>
                    <a:pt x="95" y="67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33" name="Freeform 665"/>
            <p:cNvSpPr>
              <a:spLocks/>
            </p:cNvSpPr>
            <p:nvPr/>
          </p:nvSpPr>
          <p:spPr bwMode="auto">
            <a:xfrm>
              <a:off x="1172" y="1094"/>
              <a:ext cx="44" cy="6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2" y="27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0" y="43"/>
                </a:cxn>
                <a:cxn ang="0">
                  <a:pos x="1" y="48"/>
                </a:cxn>
                <a:cxn ang="0">
                  <a:pos x="2" y="52"/>
                </a:cxn>
                <a:cxn ang="0">
                  <a:pos x="4" y="54"/>
                </a:cxn>
                <a:cxn ang="0">
                  <a:pos x="8" y="57"/>
                </a:cxn>
                <a:cxn ang="0">
                  <a:pos x="11" y="59"/>
                </a:cxn>
                <a:cxn ang="0">
                  <a:pos x="15" y="57"/>
                </a:cxn>
                <a:cxn ang="0">
                  <a:pos x="19" y="57"/>
                </a:cxn>
                <a:cxn ang="0">
                  <a:pos x="23" y="54"/>
                </a:cxn>
                <a:cxn ang="0">
                  <a:pos x="27" y="52"/>
                </a:cxn>
                <a:cxn ang="0">
                  <a:pos x="31" y="48"/>
                </a:cxn>
                <a:cxn ang="0">
                  <a:pos x="36" y="42"/>
                </a:cxn>
                <a:cxn ang="0">
                  <a:pos x="38" y="37"/>
                </a:cxn>
                <a:cxn ang="0">
                  <a:pos x="41" y="31"/>
                </a:cxn>
                <a:cxn ang="0">
                  <a:pos x="43" y="26"/>
                </a:cxn>
                <a:cxn ang="0">
                  <a:pos x="43" y="20"/>
                </a:cxn>
                <a:cxn ang="0">
                  <a:pos x="43" y="15"/>
                </a:cxn>
                <a:cxn ang="0">
                  <a:pos x="43" y="10"/>
                </a:cxn>
                <a:cxn ang="0">
                  <a:pos x="41" y="6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1" y="0"/>
                </a:cxn>
                <a:cxn ang="0">
                  <a:pos x="27" y="0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6"/>
                </a:cxn>
                <a:cxn ang="0">
                  <a:pos x="11" y="10"/>
                </a:cxn>
                <a:cxn ang="0">
                  <a:pos x="8" y="15"/>
                </a:cxn>
                <a:cxn ang="0">
                  <a:pos x="4" y="20"/>
                </a:cxn>
              </a:cxnLst>
              <a:rect l="0" t="0" r="r" b="b"/>
              <a:pathLst>
                <a:path w="44" h="60">
                  <a:moveTo>
                    <a:pt x="4" y="20"/>
                  </a:moveTo>
                  <a:lnTo>
                    <a:pt x="2" y="27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0" y="43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8" y="57"/>
                  </a:lnTo>
                  <a:lnTo>
                    <a:pt x="11" y="59"/>
                  </a:lnTo>
                  <a:lnTo>
                    <a:pt x="15" y="57"/>
                  </a:lnTo>
                  <a:lnTo>
                    <a:pt x="19" y="57"/>
                  </a:lnTo>
                  <a:lnTo>
                    <a:pt x="23" y="54"/>
                  </a:lnTo>
                  <a:lnTo>
                    <a:pt x="27" y="52"/>
                  </a:lnTo>
                  <a:lnTo>
                    <a:pt x="31" y="48"/>
                  </a:lnTo>
                  <a:lnTo>
                    <a:pt x="36" y="42"/>
                  </a:lnTo>
                  <a:lnTo>
                    <a:pt x="38" y="37"/>
                  </a:lnTo>
                  <a:lnTo>
                    <a:pt x="41" y="31"/>
                  </a:lnTo>
                  <a:lnTo>
                    <a:pt x="43" y="26"/>
                  </a:lnTo>
                  <a:lnTo>
                    <a:pt x="43" y="20"/>
                  </a:lnTo>
                  <a:lnTo>
                    <a:pt x="43" y="15"/>
                  </a:lnTo>
                  <a:lnTo>
                    <a:pt x="43" y="10"/>
                  </a:lnTo>
                  <a:lnTo>
                    <a:pt x="41" y="6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8" y="15"/>
                  </a:lnTo>
                  <a:lnTo>
                    <a:pt x="4" y="2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34" name="Freeform 666"/>
            <p:cNvSpPr>
              <a:spLocks/>
            </p:cNvSpPr>
            <p:nvPr/>
          </p:nvSpPr>
          <p:spPr bwMode="auto">
            <a:xfrm>
              <a:off x="1315" y="1112"/>
              <a:ext cx="45" cy="61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2" y="27"/>
                </a:cxn>
                <a:cxn ang="0">
                  <a:pos x="1" y="33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1" y="48"/>
                </a:cxn>
                <a:cxn ang="0">
                  <a:pos x="2" y="53"/>
                </a:cxn>
                <a:cxn ang="0">
                  <a:pos x="5" y="57"/>
                </a:cxn>
                <a:cxn ang="0">
                  <a:pos x="8" y="58"/>
                </a:cxn>
                <a:cxn ang="0">
                  <a:pos x="12" y="60"/>
                </a:cxn>
                <a:cxn ang="0">
                  <a:pos x="16" y="60"/>
                </a:cxn>
                <a:cxn ang="0">
                  <a:pos x="20" y="58"/>
                </a:cxn>
                <a:cxn ang="0">
                  <a:pos x="24" y="55"/>
                </a:cxn>
                <a:cxn ang="0">
                  <a:pos x="27" y="53"/>
                </a:cxn>
                <a:cxn ang="0">
                  <a:pos x="31" y="48"/>
                </a:cxn>
                <a:cxn ang="0">
                  <a:pos x="35" y="44"/>
                </a:cxn>
                <a:cxn ang="0">
                  <a:pos x="38" y="39"/>
                </a:cxn>
                <a:cxn ang="0">
                  <a:pos x="41" y="32"/>
                </a:cxn>
                <a:cxn ang="0">
                  <a:pos x="42" y="26"/>
                </a:cxn>
                <a:cxn ang="0">
                  <a:pos x="44" y="20"/>
                </a:cxn>
                <a:cxn ang="0">
                  <a:pos x="44" y="15"/>
                </a:cxn>
                <a:cxn ang="0">
                  <a:pos x="42" y="11"/>
                </a:cxn>
                <a:cxn ang="0">
                  <a:pos x="41" y="6"/>
                </a:cxn>
                <a:cxn ang="0">
                  <a:pos x="38" y="4"/>
                </a:cxn>
                <a:cxn ang="0">
                  <a:pos x="35" y="1"/>
                </a:cxn>
                <a:cxn ang="0">
                  <a:pos x="31" y="0"/>
                </a:cxn>
                <a:cxn ang="0">
                  <a:pos x="27" y="1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6"/>
                </a:cxn>
                <a:cxn ang="0">
                  <a:pos x="11" y="11"/>
                </a:cxn>
                <a:cxn ang="0">
                  <a:pos x="8" y="16"/>
                </a:cxn>
                <a:cxn ang="0">
                  <a:pos x="5" y="22"/>
                </a:cxn>
              </a:cxnLst>
              <a:rect l="0" t="0" r="r" b="b"/>
              <a:pathLst>
                <a:path w="45" h="61">
                  <a:moveTo>
                    <a:pt x="5" y="22"/>
                  </a:moveTo>
                  <a:lnTo>
                    <a:pt x="2" y="27"/>
                  </a:lnTo>
                  <a:lnTo>
                    <a:pt x="1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1" y="48"/>
                  </a:lnTo>
                  <a:lnTo>
                    <a:pt x="2" y="53"/>
                  </a:lnTo>
                  <a:lnTo>
                    <a:pt x="5" y="57"/>
                  </a:lnTo>
                  <a:lnTo>
                    <a:pt x="8" y="58"/>
                  </a:lnTo>
                  <a:lnTo>
                    <a:pt x="12" y="60"/>
                  </a:lnTo>
                  <a:lnTo>
                    <a:pt x="16" y="60"/>
                  </a:lnTo>
                  <a:lnTo>
                    <a:pt x="20" y="58"/>
                  </a:lnTo>
                  <a:lnTo>
                    <a:pt x="24" y="55"/>
                  </a:lnTo>
                  <a:lnTo>
                    <a:pt x="27" y="53"/>
                  </a:lnTo>
                  <a:lnTo>
                    <a:pt x="31" y="48"/>
                  </a:lnTo>
                  <a:lnTo>
                    <a:pt x="35" y="44"/>
                  </a:lnTo>
                  <a:lnTo>
                    <a:pt x="38" y="39"/>
                  </a:lnTo>
                  <a:lnTo>
                    <a:pt x="41" y="32"/>
                  </a:lnTo>
                  <a:lnTo>
                    <a:pt x="42" y="26"/>
                  </a:lnTo>
                  <a:lnTo>
                    <a:pt x="44" y="20"/>
                  </a:lnTo>
                  <a:lnTo>
                    <a:pt x="44" y="15"/>
                  </a:lnTo>
                  <a:lnTo>
                    <a:pt x="42" y="11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5" y="1"/>
                  </a:lnTo>
                  <a:lnTo>
                    <a:pt x="31" y="0"/>
                  </a:lnTo>
                  <a:lnTo>
                    <a:pt x="27" y="1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6"/>
                  </a:lnTo>
                  <a:lnTo>
                    <a:pt x="11" y="11"/>
                  </a:lnTo>
                  <a:lnTo>
                    <a:pt x="8" y="16"/>
                  </a:lnTo>
                  <a:lnTo>
                    <a:pt x="5" y="22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35" name="Freeform 667"/>
            <p:cNvSpPr>
              <a:spLocks/>
            </p:cNvSpPr>
            <p:nvPr/>
          </p:nvSpPr>
          <p:spPr bwMode="auto">
            <a:xfrm>
              <a:off x="1028" y="1550"/>
              <a:ext cx="38" cy="6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6"/>
                </a:cxn>
                <a:cxn ang="0">
                  <a:pos x="1" y="43"/>
                </a:cxn>
                <a:cxn ang="0">
                  <a:pos x="2" y="49"/>
                </a:cxn>
                <a:cxn ang="0">
                  <a:pos x="4" y="53"/>
                </a:cxn>
                <a:cxn ang="0">
                  <a:pos x="6" y="57"/>
                </a:cxn>
                <a:cxn ang="0">
                  <a:pos x="9" y="60"/>
                </a:cxn>
                <a:cxn ang="0">
                  <a:pos x="13" y="63"/>
                </a:cxn>
                <a:cxn ang="0">
                  <a:pos x="16" y="63"/>
                </a:cxn>
                <a:cxn ang="0">
                  <a:pos x="20" y="63"/>
                </a:cxn>
                <a:cxn ang="0">
                  <a:pos x="24" y="61"/>
                </a:cxn>
                <a:cxn ang="0">
                  <a:pos x="27" y="58"/>
                </a:cxn>
                <a:cxn ang="0">
                  <a:pos x="30" y="54"/>
                </a:cxn>
                <a:cxn ang="0">
                  <a:pos x="32" y="50"/>
                </a:cxn>
                <a:cxn ang="0">
                  <a:pos x="35" y="44"/>
                </a:cxn>
                <a:cxn ang="0">
                  <a:pos x="37" y="39"/>
                </a:cxn>
                <a:cxn ang="0">
                  <a:pos x="37" y="32"/>
                </a:cxn>
                <a:cxn ang="0">
                  <a:pos x="37" y="26"/>
                </a:cxn>
                <a:cxn ang="0">
                  <a:pos x="37" y="19"/>
                </a:cxn>
                <a:cxn ang="0">
                  <a:pos x="35" y="14"/>
                </a:cxn>
                <a:cxn ang="0">
                  <a:pos x="32" y="9"/>
                </a:cxn>
                <a:cxn ang="0">
                  <a:pos x="30" y="5"/>
                </a:cxn>
                <a:cxn ang="0">
                  <a:pos x="27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3" y="1"/>
                </a:cxn>
                <a:cxn ang="0">
                  <a:pos x="9" y="4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2" y="18"/>
                </a:cxn>
                <a:cxn ang="0">
                  <a:pos x="1" y="23"/>
                </a:cxn>
                <a:cxn ang="0">
                  <a:pos x="0" y="30"/>
                </a:cxn>
              </a:cxnLst>
              <a:rect l="0" t="0" r="r" b="b"/>
              <a:pathLst>
                <a:path w="38" h="64">
                  <a:moveTo>
                    <a:pt x="0" y="30"/>
                  </a:moveTo>
                  <a:lnTo>
                    <a:pt x="0" y="36"/>
                  </a:lnTo>
                  <a:lnTo>
                    <a:pt x="1" y="43"/>
                  </a:lnTo>
                  <a:lnTo>
                    <a:pt x="2" y="49"/>
                  </a:lnTo>
                  <a:lnTo>
                    <a:pt x="4" y="53"/>
                  </a:lnTo>
                  <a:lnTo>
                    <a:pt x="6" y="57"/>
                  </a:lnTo>
                  <a:lnTo>
                    <a:pt x="9" y="60"/>
                  </a:lnTo>
                  <a:lnTo>
                    <a:pt x="13" y="63"/>
                  </a:lnTo>
                  <a:lnTo>
                    <a:pt x="16" y="63"/>
                  </a:lnTo>
                  <a:lnTo>
                    <a:pt x="20" y="63"/>
                  </a:lnTo>
                  <a:lnTo>
                    <a:pt x="24" y="61"/>
                  </a:lnTo>
                  <a:lnTo>
                    <a:pt x="27" y="58"/>
                  </a:lnTo>
                  <a:lnTo>
                    <a:pt x="30" y="54"/>
                  </a:lnTo>
                  <a:lnTo>
                    <a:pt x="32" y="50"/>
                  </a:lnTo>
                  <a:lnTo>
                    <a:pt x="35" y="44"/>
                  </a:lnTo>
                  <a:lnTo>
                    <a:pt x="37" y="39"/>
                  </a:lnTo>
                  <a:lnTo>
                    <a:pt x="37" y="32"/>
                  </a:lnTo>
                  <a:lnTo>
                    <a:pt x="37" y="26"/>
                  </a:lnTo>
                  <a:lnTo>
                    <a:pt x="37" y="19"/>
                  </a:lnTo>
                  <a:lnTo>
                    <a:pt x="35" y="14"/>
                  </a:lnTo>
                  <a:lnTo>
                    <a:pt x="32" y="9"/>
                  </a:lnTo>
                  <a:lnTo>
                    <a:pt x="30" y="5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3" y="1"/>
                  </a:lnTo>
                  <a:lnTo>
                    <a:pt x="9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36" name="Freeform 668"/>
            <p:cNvSpPr>
              <a:spLocks/>
            </p:cNvSpPr>
            <p:nvPr/>
          </p:nvSpPr>
          <p:spPr bwMode="auto">
            <a:xfrm>
              <a:off x="885" y="1529"/>
              <a:ext cx="40" cy="6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7"/>
                </a:cxn>
                <a:cxn ang="0">
                  <a:pos x="1" y="43"/>
                </a:cxn>
                <a:cxn ang="0">
                  <a:pos x="2" y="49"/>
                </a:cxn>
                <a:cxn ang="0">
                  <a:pos x="5" y="53"/>
                </a:cxn>
                <a:cxn ang="0">
                  <a:pos x="7" y="57"/>
                </a:cxn>
                <a:cxn ang="0">
                  <a:pos x="11" y="60"/>
                </a:cxn>
                <a:cxn ang="0">
                  <a:pos x="14" y="63"/>
                </a:cxn>
                <a:cxn ang="0">
                  <a:pos x="18" y="63"/>
                </a:cxn>
                <a:cxn ang="0">
                  <a:pos x="23" y="63"/>
                </a:cxn>
                <a:cxn ang="0">
                  <a:pos x="26" y="61"/>
                </a:cxn>
                <a:cxn ang="0">
                  <a:pos x="30" y="58"/>
                </a:cxn>
                <a:cxn ang="0">
                  <a:pos x="33" y="54"/>
                </a:cxn>
                <a:cxn ang="0">
                  <a:pos x="36" y="50"/>
                </a:cxn>
                <a:cxn ang="0">
                  <a:pos x="37" y="44"/>
                </a:cxn>
                <a:cxn ang="0">
                  <a:pos x="39" y="39"/>
                </a:cxn>
                <a:cxn ang="0">
                  <a:pos x="39" y="32"/>
                </a:cxn>
                <a:cxn ang="0">
                  <a:pos x="39" y="25"/>
                </a:cxn>
                <a:cxn ang="0">
                  <a:pos x="39" y="19"/>
                </a:cxn>
                <a:cxn ang="0">
                  <a:pos x="36" y="14"/>
                </a:cxn>
                <a:cxn ang="0">
                  <a:pos x="34" y="9"/>
                </a:cxn>
                <a:cxn ang="0">
                  <a:pos x="31" y="5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0" y="4"/>
                </a:cxn>
                <a:cxn ang="0">
                  <a:pos x="7" y="8"/>
                </a:cxn>
                <a:cxn ang="0">
                  <a:pos x="4" y="12"/>
                </a:cxn>
                <a:cxn ang="0">
                  <a:pos x="1" y="18"/>
                </a:cxn>
                <a:cxn ang="0">
                  <a:pos x="0" y="23"/>
                </a:cxn>
                <a:cxn ang="0">
                  <a:pos x="0" y="30"/>
                </a:cxn>
              </a:cxnLst>
              <a:rect l="0" t="0" r="r" b="b"/>
              <a:pathLst>
                <a:path w="40" h="64">
                  <a:moveTo>
                    <a:pt x="0" y="30"/>
                  </a:moveTo>
                  <a:lnTo>
                    <a:pt x="0" y="37"/>
                  </a:lnTo>
                  <a:lnTo>
                    <a:pt x="1" y="43"/>
                  </a:lnTo>
                  <a:lnTo>
                    <a:pt x="2" y="49"/>
                  </a:lnTo>
                  <a:lnTo>
                    <a:pt x="5" y="53"/>
                  </a:lnTo>
                  <a:lnTo>
                    <a:pt x="7" y="57"/>
                  </a:lnTo>
                  <a:lnTo>
                    <a:pt x="11" y="60"/>
                  </a:lnTo>
                  <a:lnTo>
                    <a:pt x="14" y="63"/>
                  </a:lnTo>
                  <a:lnTo>
                    <a:pt x="18" y="63"/>
                  </a:lnTo>
                  <a:lnTo>
                    <a:pt x="23" y="63"/>
                  </a:lnTo>
                  <a:lnTo>
                    <a:pt x="26" y="61"/>
                  </a:lnTo>
                  <a:lnTo>
                    <a:pt x="30" y="58"/>
                  </a:lnTo>
                  <a:lnTo>
                    <a:pt x="33" y="54"/>
                  </a:lnTo>
                  <a:lnTo>
                    <a:pt x="36" y="50"/>
                  </a:lnTo>
                  <a:lnTo>
                    <a:pt x="37" y="44"/>
                  </a:lnTo>
                  <a:lnTo>
                    <a:pt x="39" y="39"/>
                  </a:lnTo>
                  <a:lnTo>
                    <a:pt x="39" y="32"/>
                  </a:lnTo>
                  <a:lnTo>
                    <a:pt x="39" y="25"/>
                  </a:lnTo>
                  <a:lnTo>
                    <a:pt x="39" y="19"/>
                  </a:lnTo>
                  <a:lnTo>
                    <a:pt x="36" y="14"/>
                  </a:lnTo>
                  <a:lnTo>
                    <a:pt x="34" y="9"/>
                  </a:lnTo>
                  <a:lnTo>
                    <a:pt x="31" y="5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8"/>
                  </a:lnTo>
                  <a:lnTo>
                    <a:pt x="0" y="23"/>
                  </a:lnTo>
                  <a:lnTo>
                    <a:pt x="0" y="3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37" name="Freeform 669"/>
            <p:cNvSpPr>
              <a:spLocks/>
            </p:cNvSpPr>
            <p:nvPr/>
          </p:nvSpPr>
          <p:spPr bwMode="auto">
            <a:xfrm>
              <a:off x="1035" y="1313"/>
              <a:ext cx="143" cy="48"/>
            </a:xfrm>
            <a:custGeom>
              <a:avLst/>
              <a:gdLst/>
              <a:ahLst/>
              <a:cxnLst>
                <a:cxn ang="0">
                  <a:pos x="118" y="9"/>
                </a:cxn>
                <a:cxn ang="0">
                  <a:pos x="116" y="10"/>
                </a:cxn>
                <a:cxn ang="0">
                  <a:pos x="109" y="12"/>
                </a:cxn>
                <a:cxn ang="0">
                  <a:pos x="99" y="14"/>
                </a:cxn>
                <a:cxn ang="0">
                  <a:pos x="88" y="17"/>
                </a:cxn>
                <a:cxn ang="0">
                  <a:pos x="80" y="17"/>
                </a:cxn>
                <a:cxn ang="0">
                  <a:pos x="75" y="14"/>
                </a:cxn>
                <a:cxn ang="0">
                  <a:pos x="72" y="12"/>
                </a:cxn>
                <a:cxn ang="0">
                  <a:pos x="71" y="9"/>
                </a:cxn>
                <a:cxn ang="0">
                  <a:pos x="65" y="5"/>
                </a:cxn>
                <a:cxn ang="0">
                  <a:pos x="57" y="2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2" y="1"/>
                </a:cxn>
                <a:cxn ang="0">
                  <a:pos x="28" y="2"/>
                </a:cxn>
                <a:cxn ang="0">
                  <a:pos x="13" y="6"/>
                </a:cxn>
                <a:cxn ang="0">
                  <a:pos x="4" y="13"/>
                </a:cxn>
                <a:cxn ang="0">
                  <a:pos x="0" y="18"/>
                </a:cxn>
                <a:cxn ang="0">
                  <a:pos x="0" y="25"/>
                </a:cxn>
                <a:cxn ang="0">
                  <a:pos x="1" y="29"/>
                </a:cxn>
                <a:cxn ang="0">
                  <a:pos x="2" y="30"/>
                </a:cxn>
                <a:cxn ang="0">
                  <a:pos x="4" y="33"/>
                </a:cxn>
                <a:cxn ang="0">
                  <a:pos x="8" y="36"/>
                </a:cxn>
                <a:cxn ang="0">
                  <a:pos x="15" y="38"/>
                </a:cxn>
                <a:cxn ang="0">
                  <a:pos x="23" y="38"/>
                </a:cxn>
                <a:cxn ang="0">
                  <a:pos x="32" y="37"/>
                </a:cxn>
                <a:cxn ang="0">
                  <a:pos x="40" y="36"/>
                </a:cxn>
                <a:cxn ang="0">
                  <a:pos x="47" y="34"/>
                </a:cxn>
                <a:cxn ang="0">
                  <a:pos x="50" y="34"/>
                </a:cxn>
                <a:cxn ang="0">
                  <a:pos x="53" y="47"/>
                </a:cxn>
                <a:cxn ang="0">
                  <a:pos x="64" y="47"/>
                </a:cxn>
                <a:cxn ang="0">
                  <a:pos x="81" y="44"/>
                </a:cxn>
                <a:cxn ang="0">
                  <a:pos x="103" y="38"/>
                </a:cxn>
                <a:cxn ang="0">
                  <a:pos x="128" y="26"/>
                </a:cxn>
                <a:cxn ang="0">
                  <a:pos x="140" y="16"/>
                </a:cxn>
                <a:cxn ang="0">
                  <a:pos x="142" y="12"/>
                </a:cxn>
                <a:cxn ang="0">
                  <a:pos x="137" y="10"/>
                </a:cxn>
              </a:cxnLst>
              <a:rect l="0" t="0" r="r" b="b"/>
              <a:pathLst>
                <a:path w="143" h="48">
                  <a:moveTo>
                    <a:pt x="136" y="10"/>
                  </a:moveTo>
                  <a:lnTo>
                    <a:pt x="118" y="9"/>
                  </a:lnTo>
                  <a:lnTo>
                    <a:pt x="118" y="9"/>
                  </a:lnTo>
                  <a:lnTo>
                    <a:pt x="116" y="10"/>
                  </a:lnTo>
                  <a:lnTo>
                    <a:pt x="113" y="10"/>
                  </a:lnTo>
                  <a:lnTo>
                    <a:pt x="109" y="12"/>
                  </a:lnTo>
                  <a:lnTo>
                    <a:pt x="103" y="13"/>
                  </a:lnTo>
                  <a:lnTo>
                    <a:pt x="99" y="14"/>
                  </a:lnTo>
                  <a:lnTo>
                    <a:pt x="94" y="16"/>
                  </a:lnTo>
                  <a:lnTo>
                    <a:pt x="88" y="17"/>
                  </a:lnTo>
                  <a:lnTo>
                    <a:pt x="84" y="17"/>
                  </a:lnTo>
                  <a:lnTo>
                    <a:pt x="80" y="17"/>
                  </a:lnTo>
                  <a:lnTo>
                    <a:pt x="77" y="16"/>
                  </a:lnTo>
                  <a:lnTo>
                    <a:pt x="75" y="14"/>
                  </a:lnTo>
                  <a:lnTo>
                    <a:pt x="73" y="13"/>
                  </a:lnTo>
                  <a:lnTo>
                    <a:pt x="72" y="12"/>
                  </a:lnTo>
                  <a:lnTo>
                    <a:pt x="71" y="10"/>
                  </a:lnTo>
                  <a:lnTo>
                    <a:pt x="71" y="9"/>
                  </a:lnTo>
                  <a:lnTo>
                    <a:pt x="68" y="6"/>
                  </a:lnTo>
                  <a:lnTo>
                    <a:pt x="65" y="5"/>
                  </a:lnTo>
                  <a:lnTo>
                    <a:pt x="61" y="4"/>
                  </a:lnTo>
                  <a:lnTo>
                    <a:pt x="57" y="2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2" y="1"/>
                  </a:lnTo>
                  <a:lnTo>
                    <a:pt x="36" y="1"/>
                  </a:lnTo>
                  <a:lnTo>
                    <a:pt x="28" y="2"/>
                  </a:lnTo>
                  <a:lnTo>
                    <a:pt x="21" y="5"/>
                  </a:lnTo>
                  <a:lnTo>
                    <a:pt x="13" y="6"/>
                  </a:lnTo>
                  <a:lnTo>
                    <a:pt x="8" y="9"/>
                  </a:lnTo>
                  <a:lnTo>
                    <a:pt x="4" y="13"/>
                  </a:lnTo>
                  <a:lnTo>
                    <a:pt x="1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1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3"/>
                  </a:lnTo>
                  <a:lnTo>
                    <a:pt x="5" y="34"/>
                  </a:lnTo>
                  <a:lnTo>
                    <a:pt x="8" y="36"/>
                  </a:lnTo>
                  <a:lnTo>
                    <a:pt x="10" y="37"/>
                  </a:lnTo>
                  <a:lnTo>
                    <a:pt x="15" y="38"/>
                  </a:lnTo>
                  <a:lnTo>
                    <a:pt x="19" y="38"/>
                  </a:lnTo>
                  <a:lnTo>
                    <a:pt x="23" y="38"/>
                  </a:lnTo>
                  <a:lnTo>
                    <a:pt x="27" y="38"/>
                  </a:lnTo>
                  <a:lnTo>
                    <a:pt x="32" y="37"/>
                  </a:lnTo>
                  <a:lnTo>
                    <a:pt x="36" y="36"/>
                  </a:lnTo>
                  <a:lnTo>
                    <a:pt x="40" y="36"/>
                  </a:lnTo>
                  <a:lnTo>
                    <a:pt x="45" y="34"/>
                  </a:lnTo>
                  <a:lnTo>
                    <a:pt x="47" y="34"/>
                  </a:lnTo>
                  <a:lnTo>
                    <a:pt x="49" y="34"/>
                  </a:lnTo>
                  <a:lnTo>
                    <a:pt x="50" y="34"/>
                  </a:lnTo>
                  <a:lnTo>
                    <a:pt x="51" y="47"/>
                  </a:lnTo>
                  <a:lnTo>
                    <a:pt x="53" y="47"/>
                  </a:lnTo>
                  <a:lnTo>
                    <a:pt x="57" y="47"/>
                  </a:lnTo>
                  <a:lnTo>
                    <a:pt x="64" y="47"/>
                  </a:lnTo>
                  <a:lnTo>
                    <a:pt x="72" y="45"/>
                  </a:lnTo>
                  <a:lnTo>
                    <a:pt x="81" y="44"/>
                  </a:lnTo>
                  <a:lnTo>
                    <a:pt x="92" y="42"/>
                  </a:lnTo>
                  <a:lnTo>
                    <a:pt x="103" y="38"/>
                  </a:lnTo>
                  <a:lnTo>
                    <a:pt x="114" y="34"/>
                  </a:lnTo>
                  <a:lnTo>
                    <a:pt x="128" y="26"/>
                  </a:lnTo>
                  <a:lnTo>
                    <a:pt x="136" y="20"/>
                  </a:lnTo>
                  <a:lnTo>
                    <a:pt x="140" y="16"/>
                  </a:lnTo>
                  <a:lnTo>
                    <a:pt x="142" y="13"/>
                  </a:lnTo>
                  <a:lnTo>
                    <a:pt x="142" y="12"/>
                  </a:lnTo>
                  <a:lnTo>
                    <a:pt x="139" y="10"/>
                  </a:lnTo>
                  <a:lnTo>
                    <a:pt x="137" y="10"/>
                  </a:lnTo>
                  <a:lnTo>
                    <a:pt x="136" y="1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724638" name="Group 670"/>
            <p:cNvGrpSpPr>
              <a:grpSpLocks/>
            </p:cNvGrpSpPr>
            <p:nvPr/>
          </p:nvGrpSpPr>
          <p:grpSpPr bwMode="auto">
            <a:xfrm>
              <a:off x="1222" y="783"/>
              <a:ext cx="652" cy="958"/>
              <a:chOff x="1222" y="783"/>
              <a:chExt cx="652" cy="958"/>
            </a:xfrm>
          </p:grpSpPr>
          <p:sp>
            <p:nvSpPr>
              <p:cNvPr id="724639" name="Freeform 671"/>
              <p:cNvSpPr>
                <a:spLocks/>
              </p:cNvSpPr>
              <p:nvPr/>
            </p:nvSpPr>
            <p:spPr bwMode="auto">
              <a:xfrm>
                <a:off x="1222" y="989"/>
                <a:ext cx="652" cy="752"/>
              </a:xfrm>
              <a:custGeom>
                <a:avLst/>
                <a:gdLst/>
                <a:ahLst/>
                <a:cxnLst>
                  <a:cxn ang="0">
                    <a:pos x="641" y="641"/>
                  </a:cxn>
                  <a:cxn ang="0">
                    <a:pos x="651" y="622"/>
                  </a:cxn>
                  <a:cxn ang="0">
                    <a:pos x="458" y="0"/>
                  </a:cxn>
                  <a:cxn ang="0">
                    <a:pos x="18" y="100"/>
                  </a:cxn>
                  <a:cxn ang="0">
                    <a:pos x="0" y="148"/>
                  </a:cxn>
                  <a:cxn ang="0">
                    <a:pos x="207" y="751"/>
                  </a:cxn>
                  <a:cxn ang="0">
                    <a:pos x="641" y="641"/>
                  </a:cxn>
                </a:cxnLst>
                <a:rect l="0" t="0" r="r" b="b"/>
                <a:pathLst>
                  <a:path w="652" h="752">
                    <a:moveTo>
                      <a:pt x="641" y="641"/>
                    </a:moveTo>
                    <a:lnTo>
                      <a:pt x="651" y="622"/>
                    </a:lnTo>
                    <a:lnTo>
                      <a:pt x="458" y="0"/>
                    </a:lnTo>
                    <a:lnTo>
                      <a:pt x="18" y="100"/>
                    </a:lnTo>
                    <a:lnTo>
                      <a:pt x="0" y="148"/>
                    </a:lnTo>
                    <a:lnTo>
                      <a:pt x="207" y="751"/>
                    </a:lnTo>
                    <a:lnTo>
                      <a:pt x="641" y="641"/>
                    </a:lnTo>
                  </a:path>
                </a:pathLst>
              </a:custGeom>
              <a:solidFill>
                <a:srgbClr val="77777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40" name="Freeform 672"/>
              <p:cNvSpPr>
                <a:spLocks/>
              </p:cNvSpPr>
              <p:nvPr/>
            </p:nvSpPr>
            <p:spPr bwMode="auto">
              <a:xfrm>
                <a:off x="1241" y="984"/>
                <a:ext cx="633" cy="736"/>
              </a:xfrm>
              <a:custGeom>
                <a:avLst/>
                <a:gdLst/>
                <a:ahLst/>
                <a:cxnLst>
                  <a:cxn ang="0">
                    <a:pos x="632" y="627"/>
                  </a:cxn>
                  <a:cxn ang="0">
                    <a:pos x="477" y="35"/>
                  </a:cxn>
                  <a:cxn ang="0">
                    <a:pos x="477" y="34"/>
                  </a:cxn>
                  <a:cxn ang="0">
                    <a:pos x="477" y="33"/>
                  </a:cxn>
                  <a:cxn ang="0">
                    <a:pos x="477" y="29"/>
                  </a:cxn>
                  <a:cxn ang="0">
                    <a:pos x="474" y="26"/>
                  </a:cxn>
                  <a:cxn ang="0">
                    <a:pos x="470" y="22"/>
                  </a:cxn>
                  <a:cxn ang="0">
                    <a:pos x="465" y="16"/>
                  </a:cxn>
                  <a:cxn ang="0">
                    <a:pos x="458" y="11"/>
                  </a:cxn>
                  <a:cxn ang="0">
                    <a:pos x="447" y="4"/>
                  </a:cxn>
                  <a:cxn ang="0">
                    <a:pos x="439" y="2"/>
                  </a:cxn>
                  <a:cxn ang="0">
                    <a:pos x="430" y="0"/>
                  </a:cxn>
                  <a:cxn ang="0">
                    <a:pos x="420" y="0"/>
                  </a:cxn>
                  <a:cxn ang="0">
                    <a:pos x="410" y="0"/>
                  </a:cxn>
                  <a:cxn ang="0">
                    <a:pos x="401" y="1"/>
                  </a:cxn>
                  <a:cxn ang="0">
                    <a:pos x="395" y="2"/>
                  </a:cxn>
                  <a:cxn ang="0">
                    <a:pos x="390" y="3"/>
                  </a:cxn>
                  <a:cxn ang="0">
                    <a:pos x="387" y="3"/>
                  </a:cxn>
                  <a:cxn ang="0">
                    <a:pos x="0" y="105"/>
                  </a:cxn>
                  <a:cxn ang="0">
                    <a:pos x="1" y="105"/>
                  </a:cxn>
                  <a:cxn ang="0">
                    <a:pos x="1" y="105"/>
                  </a:cxn>
                  <a:cxn ang="0">
                    <a:pos x="2" y="104"/>
                  </a:cxn>
                  <a:cxn ang="0">
                    <a:pos x="3" y="104"/>
                  </a:cxn>
                  <a:cxn ang="0">
                    <a:pos x="6" y="104"/>
                  </a:cxn>
                  <a:cxn ang="0">
                    <a:pos x="8" y="104"/>
                  </a:cxn>
                  <a:cxn ang="0">
                    <a:pos x="12" y="104"/>
                  </a:cxn>
                  <a:cxn ang="0">
                    <a:pos x="17" y="104"/>
                  </a:cxn>
                  <a:cxn ang="0">
                    <a:pos x="26" y="107"/>
                  </a:cxn>
                  <a:cxn ang="0">
                    <a:pos x="34" y="114"/>
                  </a:cxn>
                  <a:cxn ang="0">
                    <a:pos x="40" y="122"/>
                  </a:cxn>
                  <a:cxn ang="0">
                    <a:pos x="47" y="131"/>
                  </a:cxn>
                  <a:cxn ang="0">
                    <a:pos x="50" y="140"/>
                  </a:cxn>
                  <a:cxn ang="0">
                    <a:pos x="54" y="148"/>
                  </a:cxn>
                  <a:cxn ang="0">
                    <a:pos x="57" y="153"/>
                  </a:cxn>
                  <a:cxn ang="0">
                    <a:pos x="57" y="156"/>
                  </a:cxn>
                  <a:cxn ang="0">
                    <a:pos x="200" y="735"/>
                  </a:cxn>
                  <a:cxn ang="0">
                    <a:pos x="632" y="627"/>
                  </a:cxn>
                </a:cxnLst>
                <a:rect l="0" t="0" r="r" b="b"/>
                <a:pathLst>
                  <a:path w="633" h="736">
                    <a:moveTo>
                      <a:pt x="632" y="627"/>
                    </a:moveTo>
                    <a:lnTo>
                      <a:pt x="477" y="35"/>
                    </a:lnTo>
                    <a:lnTo>
                      <a:pt x="477" y="34"/>
                    </a:lnTo>
                    <a:lnTo>
                      <a:pt x="477" y="33"/>
                    </a:lnTo>
                    <a:lnTo>
                      <a:pt x="477" y="29"/>
                    </a:lnTo>
                    <a:lnTo>
                      <a:pt x="474" y="26"/>
                    </a:lnTo>
                    <a:lnTo>
                      <a:pt x="470" y="22"/>
                    </a:lnTo>
                    <a:lnTo>
                      <a:pt x="465" y="16"/>
                    </a:lnTo>
                    <a:lnTo>
                      <a:pt x="458" y="11"/>
                    </a:lnTo>
                    <a:lnTo>
                      <a:pt x="447" y="4"/>
                    </a:lnTo>
                    <a:lnTo>
                      <a:pt x="439" y="2"/>
                    </a:lnTo>
                    <a:lnTo>
                      <a:pt x="430" y="0"/>
                    </a:lnTo>
                    <a:lnTo>
                      <a:pt x="420" y="0"/>
                    </a:lnTo>
                    <a:lnTo>
                      <a:pt x="410" y="0"/>
                    </a:lnTo>
                    <a:lnTo>
                      <a:pt x="401" y="1"/>
                    </a:lnTo>
                    <a:lnTo>
                      <a:pt x="395" y="2"/>
                    </a:lnTo>
                    <a:lnTo>
                      <a:pt x="390" y="3"/>
                    </a:lnTo>
                    <a:lnTo>
                      <a:pt x="387" y="3"/>
                    </a:lnTo>
                    <a:lnTo>
                      <a:pt x="0" y="105"/>
                    </a:lnTo>
                    <a:lnTo>
                      <a:pt x="1" y="105"/>
                    </a:lnTo>
                    <a:lnTo>
                      <a:pt x="1" y="105"/>
                    </a:lnTo>
                    <a:lnTo>
                      <a:pt x="2" y="104"/>
                    </a:lnTo>
                    <a:lnTo>
                      <a:pt x="3" y="104"/>
                    </a:lnTo>
                    <a:lnTo>
                      <a:pt x="6" y="104"/>
                    </a:lnTo>
                    <a:lnTo>
                      <a:pt x="8" y="104"/>
                    </a:lnTo>
                    <a:lnTo>
                      <a:pt x="12" y="104"/>
                    </a:lnTo>
                    <a:lnTo>
                      <a:pt x="17" y="104"/>
                    </a:lnTo>
                    <a:lnTo>
                      <a:pt x="26" y="107"/>
                    </a:lnTo>
                    <a:lnTo>
                      <a:pt x="34" y="114"/>
                    </a:lnTo>
                    <a:lnTo>
                      <a:pt x="40" y="122"/>
                    </a:lnTo>
                    <a:lnTo>
                      <a:pt x="47" y="131"/>
                    </a:lnTo>
                    <a:lnTo>
                      <a:pt x="50" y="140"/>
                    </a:lnTo>
                    <a:lnTo>
                      <a:pt x="54" y="148"/>
                    </a:lnTo>
                    <a:lnTo>
                      <a:pt x="57" y="153"/>
                    </a:lnTo>
                    <a:lnTo>
                      <a:pt x="57" y="156"/>
                    </a:lnTo>
                    <a:lnTo>
                      <a:pt x="200" y="735"/>
                    </a:lnTo>
                    <a:lnTo>
                      <a:pt x="632" y="627"/>
                    </a:lnTo>
                  </a:path>
                </a:pathLst>
              </a:custGeom>
              <a:solidFill>
                <a:srgbClr val="DDDDDD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41" name="Freeform 673"/>
              <p:cNvSpPr>
                <a:spLocks/>
              </p:cNvSpPr>
              <p:nvPr/>
            </p:nvSpPr>
            <p:spPr bwMode="auto">
              <a:xfrm>
                <a:off x="1391" y="1323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42" name="Freeform 674"/>
              <p:cNvSpPr>
                <a:spLocks/>
              </p:cNvSpPr>
              <p:nvPr/>
            </p:nvSpPr>
            <p:spPr bwMode="auto">
              <a:xfrm>
                <a:off x="1345" y="1092"/>
                <a:ext cx="377" cy="174"/>
              </a:xfrm>
              <a:custGeom>
                <a:avLst/>
                <a:gdLst/>
                <a:ahLst/>
                <a:cxnLst>
                  <a:cxn ang="0">
                    <a:pos x="376" y="84"/>
                  </a:cxn>
                  <a:cxn ang="0">
                    <a:pos x="354" y="0"/>
                  </a:cxn>
                  <a:cxn ang="0">
                    <a:pos x="0" y="90"/>
                  </a:cxn>
                  <a:cxn ang="0">
                    <a:pos x="21" y="173"/>
                  </a:cxn>
                  <a:cxn ang="0">
                    <a:pos x="376" y="84"/>
                  </a:cxn>
                </a:cxnLst>
                <a:rect l="0" t="0" r="r" b="b"/>
                <a:pathLst>
                  <a:path w="377" h="174">
                    <a:moveTo>
                      <a:pt x="376" y="84"/>
                    </a:moveTo>
                    <a:lnTo>
                      <a:pt x="354" y="0"/>
                    </a:lnTo>
                    <a:lnTo>
                      <a:pt x="0" y="90"/>
                    </a:lnTo>
                    <a:lnTo>
                      <a:pt x="21" y="173"/>
                    </a:lnTo>
                    <a:lnTo>
                      <a:pt x="376" y="8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43" name="Freeform 675"/>
              <p:cNvSpPr>
                <a:spLocks/>
              </p:cNvSpPr>
              <p:nvPr/>
            </p:nvSpPr>
            <p:spPr bwMode="auto">
              <a:xfrm>
                <a:off x="1345" y="1102"/>
                <a:ext cx="373" cy="169"/>
              </a:xfrm>
              <a:custGeom>
                <a:avLst/>
                <a:gdLst/>
                <a:ahLst/>
                <a:cxnLst>
                  <a:cxn ang="0">
                    <a:pos x="372" y="75"/>
                  </a:cxn>
                  <a:cxn ang="0">
                    <a:pos x="352" y="0"/>
                  </a:cxn>
                  <a:cxn ang="0">
                    <a:pos x="0" y="88"/>
                  </a:cxn>
                  <a:cxn ang="0">
                    <a:pos x="19" y="168"/>
                  </a:cxn>
                  <a:cxn ang="0">
                    <a:pos x="372" y="75"/>
                  </a:cxn>
                </a:cxnLst>
                <a:rect l="0" t="0" r="r" b="b"/>
                <a:pathLst>
                  <a:path w="373" h="169">
                    <a:moveTo>
                      <a:pt x="372" y="75"/>
                    </a:moveTo>
                    <a:lnTo>
                      <a:pt x="352" y="0"/>
                    </a:lnTo>
                    <a:lnTo>
                      <a:pt x="0" y="88"/>
                    </a:lnTo>
                    <a:lnTo>
                      <a:pt x="19" y="168"/>
                    </a:lnTo>
                    <a:lnTo>
                      <a:pt x="372" y="75"/>
                    </a:lnTo>
                  </a:path>
                </a:pathLst>
              </a:custGeom>
              <a:solidFill>
                <a:srgbClr val="00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44" name="Freeform 676"/>
              <p:cNvSpPr>
                <a:spLocks/>
              </p:cNvSpPr>
              <p:nvPr/>
            </p:nvSpPr>
            <p:spPr bwMode="auto">
              <a:xfrm>
                <a:off x="1404" y="1052"/>
                <a:ext cx="205" cy="74"/>
              </a:xfrm>
              <a:custGeom>
                <a:avLst/>
                <a:gdLst/>
                <a:ahLst/>
                <a:cxnLst>
                  <a:cxn ang="0">
                    <a:pos x="204" y="24"/>
                  </a:cxn>
                  <a:cxn ang="0">
                    <a:pos x="197" y="0"/>
                  </a:cxn>
                  <a:cxn ang="0">
                    <a:pos x="0" y="48"/>
                  </a:cxn>
                  <a:cxn ang="0">
                    <a:pos x="6" y="73"/>
                  </a:cxn>
                  <a:cxn ang="0">
                    <a:pos x="204" y="24"/>
                  </a:cxn>
                </a:cxnLst>
                <a:rect l="0" t="0" r="r" b="b"/>
                <a:pathLst>
                  <a:path w="205" h="74">
                    <a:moveTo>
                      <a:pt x="204" y="24"/>
                    </a:moveTo>
                    <a:lnTo>
                      <a:pt x="197" y="0"/>
                    </a:lnTo>
                    <a:lnTo>
                      <a:pt x="0" y="48"/>
                    </a:lnTo>
                    <a:lnTo>
                      <a:pt x="6" y="73"/>
                    </a:lnTo>
                    <a:lnTo>
                      <a:pt x="204" y="2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45" name="Freeform 677"/>
              <p:cNvSpPr>
                <a:spLocks/>
              </p:cNvSpPr>
              <p:nvPr/>
            </p:nvSpPr>
            <p:spPr bwMode="auto">
              <a:xfrm>
                <a:off x="1467" y="1304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46" name="Freeform 678"/>
              <p:cNvSpPr>
                <a:spLocks/>
              </p:cNvSpPr>
              <p:nvPr/>
            </p:nvSpPr>
            <p:spPr bwMode="auto">
              <a:xfrm>
                <a:off x="1541" y="1285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47" name="Freeform 679"/>
              <p:cNvSpPr>
                <a:spLocks/>
              </p:cNvSpPr>
              <p:nvPr/>
            </p:nvSpPr>
            <p:spPr bwMode="auto">
              <a:xfrm>
                <a:off x="1616" y="1265"/>
                <a:ext cx="69" cy="66"/>
              </a:xfrm>
              <a:custGeom>
                <a:avLst/>
                <a:gdLst/>
                <a:ahLst/>
                <a:cxnLst>
                  <a:cxn ang="0">
                    <a:pos x="68" y="52"/>
                  </a:cxn>
                  <a:cxn ang="0">
                    <a:pos x="55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8" y="52"/>
                  </a:cxn>
                </a:cxnLst>
                <a:rect l="0" t="0" r="r" b="b"/>
                <a:pathLst>
                  <a:path w="69" h="66">
                    <a:moveTo>
                      <a:pt x="68" y="52"/>
                    </a:moveTo>
                    <a:lnTo>
                      <a:pt x="55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8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48" name="Freeform 680"/>
              <p:cNvSpPr>
                <a:spLocks/>
              </p:cNvSpPr>
              <p:nvPr/>
            </p:nvSpPr>
            <p:spPr bwMode="auto">
              <a:xfrm>
                <a:off x="1691" y="1247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49" name="Freeform 681"/>
              <p:cNvSpPr>
                <a:spLocks/>
              </p:cNvSpPr>
              <p:nvPr/>
            </p:nvSpPr>
            <p:spPr bwMode="auto">
              <a:xfrm>
                <a:off x="1408" y="1393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50" name="Freeform 682"/>
              <p:cNvSpPr>
                <a:spLocks/>
              </p:cNvSpPr>
              <p:nvPr/>
            </p:nvSpPr>
            <p:spPr bwMode="auto">
              <a:xfrm>
                <a:off x="1483" y="1373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51" name="Freeform 683"/>
              <p:cNvSpPr>
                <a:spLocks/>
              </p:cNvSpPr>
              <p:nvPr/>
            </p:nvSpPr>
            <p:spPr bwMode="auto">
              <a:xfrm>
                <a:off x="1559" y="1355"/>
                <a:ext cx="68" cy="65"/>
              </a:xfrm>
              <a:custGeom>
                <a:avLst/>
                <a:gdLst/>
                <a:ahLst/>
                <a:cxnLst>
                  <a:cxn ang="0">
                    <a:pos x="67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7" y="50"/>
                  </a:cxn>
                </a:cxnLst>
                <a:rect l="0" t="0" r="r" b="b"/>
                <a:pathLst>
                  <a:path w="68" h="65">
                    <a:moveTo>
                      <a:pt x="67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7" y="5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52" name="Freeform 684"/>
              <p:cNvSpPr>
                <a:spLocks/>
              </p:cNvSpPr>
              <p:nvPr/>
            </p:nvSpPr>
            <p:spPr bwMode="auto">
              <a:xfrm>
                <a:off x="1635" y="1336"/>
                <a:ext cx="66" cy="66"/>
              </a:xfrm>
              <a:custGeom>
                <a:avLst/>
                <a:gdLst/>
                <a:ahLst/>
                <a:cxnLst>
                  <a:cxn ang="0">
                    <a:pos x="65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5" y="51"/>
                  </a:cxn>
                </a:cxnLst>
                <a:rect l="0" t="0" r="r" b="b"/>
                <a:pathLst>
                  <a:path w="66" h="66">
                    <a:moveTo>
                      <a:pt x="65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5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53" name="Freeform 685"/>
              <p:cNvSpPr>
                <a:spLocks/>
              </p:cNvSpPr>
              <p:nvPr/>
            </p:nvSpPr>
            <p:spPr bwMode="auto">
              <a:xfrm>
                <a:off x="1709" y="1316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54" name="Freeform 686"/>
              <p:cNvSpPr>
                <a:spLocks/>
              </p:cNvSpPr>
              <p:nvPr/>
            </p:nvSpPr>
            <p:spPr bwMode="auto">
              <a:xfrm>
                <a:off x="1427" y="1462"/>
                <a:ext cx="66" cy="68"/>
              </a:xfrm>
              <a:custGeom>
                <a:avLst/>
                <a:gdLst/>
                <a:ahLst/>
                <a:cxnLst>
                  <a:cxn ang="0">
                    <a:pos x="65" y="53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7"/>
                  </a:cxn>
                  <a:cxn ang="0">
                    <a:pos x="65" y="53"/>
                  </a:cxn>
                </a:cxnLst>
                <a:rect l="0" t="0" r="r" b="b"/>
                <a:pathLst>
                  <a:path w="66" h="68">
                    <a:moveTo>
                      <a:pt x="65" y="53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7"/>
                    </a:lnTo>
                    <a:lnTo>
                      <a:pt x="65" y="53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55" name="Freeform 687"/>
              <p:cNvSpPr>
                <a:spLocks/>
              </p:cNvSpPr>
              <p:nvPr/>
            </p:nvSpPr>
            <p:spPr bwMode="auto">
              <a:xfrm>
                <a:off x="1501" y="1444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56" name="Freeform 688"/>
              <p:cNvSpPr>
                <a:spLocks/>
              </p:cNvSpPr>
              <p:nvPr/>
            </p:nvSpPr>
            <p:spPr bwMode="auto">
              <a:xfrm>
                <a:off x="1577" y="1425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57" name="Freeform 689"/>
              <p:cNvSpPr>
                <a:spLocks/>
              </p:cNvSpPr>
              <p:nvPr/>
            </p:nvSpPr>
            <p:spPr bwMode="auto">
              <a:xfrm>
                <a:off x="1652" y="1405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58" name="Freeform 690"/>
              <p:cNvSpPr>
                <a:spLocks/>
              </p:cNvSpPr>
              <p:nvPr/>
            </p:nvSpPr>
            <p:spPr bwMode="auto">
              <a:xfrm>
                <a:off x="1472" y="129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59" name="Freeform 691"/>
              <p:cNvSpPr>
                <a:spLocks/>
              </p:cNvSpPr>
              <p:nvPr/>
            </p:nvSpPr>
            <p:spPr bwMode="auto">
              <a:xfrm>
                <a:off x="1548" y="1276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60" name="Freeform 692"/>
              <p:cNvSpPr>
                <a:spLocks/>
              </p:cNvSpPr>
              <p:nvPr/>
            </p:nvSpPr>
            <p:spPr bwMode="auto">
              <a:xfrm>
                <a:off x="1623" y="1258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61" name="Freeform 693"/>
              <p:cNvSpPr>
                <a:spLocks/>
              </p:cNvSpPr>
              <p:nvPr/>
            </p:nvSpPr>
            <p:spPr bwMode="auto">
              <a:xfrm>
                <a:off x="1490" y="136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62" name="Freeform 694"/>
              <p:cNvSpPr>
                <a:spLocks/>
              </p:cNvSpPr>
              <p:nvPr/>
            </p:nvSpPr>
            <p:spPr bwMode="auto">
              <a:xfrm>
                <a:off x="1566" y="1347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63" name="Freeform 695"/>
              <p:cNvSpPr>
                <a:spLocks/>
              </p:cNvSpPr>
              <p:nvPr/>
            </p:nvSpPr>
            <p:spPr bwMode="auto">
              <a:xfrm>
                <a:off x="1641" y="1327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64" name="Freeform 696"/>
              <p:cNvSpPr>
                <a:spLocks/>
              </p:cNvSpPr>
              <p:nvPr/>
            </p:nvSpPr>
            <p:spPr bwMode="auto">
              <a:xfrm>
                <a:off x="1508" y="1436"/>
                <a:ext cx="69" cy="66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8" y="51"/>
                  </a:cxn>
                </a:cxnLst>
                <a:rect l="0" t="0" r="r" b="b"/>
                <a:pathLst>
                  <a:path w="69" h="66">
                    <a:moveTo>
                      <a:pt x="68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8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65" name="Freeform 697"/>
              <p:cNvSpPr>
                <a:spLocks/>
              </p:cNvSpPr>
              <p:nvPr/>
            </p:nvSpPr>
            <p:spPr bwMode="auto">
              <a:xfrm>
                <a:off x="1583" y="1416"/>
                <a:ext cx="67" cy="67"/>
              </a:xfrm>
              <a:custGeom>
                <a:avLst/>
                <a:gdLst/>
                <a:ahLst/>
                <a:cxnLst>
                  <a:cxn ang="0">
                    <a:pos x="66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6" y="52"/>
                  </a:cxn>
                </a:cxnLst>
                <a:rect l="0" t="0" r="r" b="b"/>
                <a:pathLst>
                  <a:path w="67" h="67">
                    <a:moveTo>
                      <a:pt x="66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6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66" name="Freeform 698"/>
              <p:cNvSpPr>
                <a:spLocks/>
              </p:cNvSpPr>
              <p:nvPr/>
            </p:nvSpPr>
            <p:spPr bwMode="auto">
              <a:xfrm>
                <a:off x="1658" y="1399"/>
                <a:ext cx="68" cy="64"/>
              </a:xfrm>
              <a:custGeom>
                <a:avLst/>
                <a:gdLst/>
                <a:ahLst/>
                <a:cxnLst>
                  <a:cxn ang="0">
                    <a:pos x="67" y="49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3"/>
                  </a:cxn>
                  <a:cxn ang="0">
                    <a:pos x="67" y="49"/>
                  </a:cxn>
                </a:cxnLst>
                <a:rect l="0" t="0" r="r" b="b"/>
                <a:pathLst>
                  <a:path w="68" h="64">
                    <a:moveTo>
                      <a:pt x="67" y="49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3"/>
                    </a:lnTo>
                    <a:lnTo>
                      <a:pt x="67" y="49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67" name="Freeform 699"/>
              <p:cNvSpPr>
                <a:spLocks/>
              </p:cNvSpPr>
              <p:nvPr/>
            </p:nvSpPr>
            <p:spPr bwMode="auto">
              <a:xfrm>
                <a:off x="1728" y="1387"/>
                <a:ext cx="67" cy="65"/>
              </a:xfrm>
              <a:custGeom>
                <a:avLst/>
                <a:gdLst/>
                <a:ahLst/>
                <a:cxnLst>
                  <a:cxn ang="0">
                    <a:pos x="66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6" y="50"/>
                  </a:cxn>
                </a:cxnLst>
                <a:rect l="0" t="0" r="r" b="b"/>
                <a:pathLst>
                  <a:path w="67" h="65">
                    <a:moveTo>
                      <a:pt x="66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6" y="50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68" name="Freeform 700"/>
              <p:cNvSpPr>
                <a:spLocks/>
              </p:cNvSpPr>
              <p:nvPr/>
            </p:nvSpPr>
            <p:spPr bwMode="auto">
              <a:xfrm>
                <a:off x="1443" y="1533"/>
                <a:ext cx="69" cy="66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8" y="51"/>
                  </a:cxn>
                </a:cxnLst>
                <a:rect l="0" t="0" r="r" b="b"/>
                <a:pathLst>
                  <a:path w="69" h="66">
                    <a:moveTo>
                      <a:pt x="68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8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69" name="Freeform 701"/>
              <p:cNvSpPr>
                <a:spLocks/>
              </p:cNvSpPr>
              <p:nvPr/>
            </p:nvSpPr>
            <p:spPr bwMode="auto">
              <a:xfrm>
                <a:off x="1519" y="1513"/>
                <a:ext cx="67" cy="67"/>
              </a:xfrm>
              <a:custGeom>
                <a:avLst/>
                <a:gdLst/>
                <a:ahLst/>
                <a:cxnLst>
                  <a:cxn ang="0">
                    <a:pos x="66" y="52"/>
                  </a:cxn>
                  <a:cxn ang="0">
                    <a:pos x="53" y="0"/>
                  </a:cxn>
                  <a:cxn ang="0">
                    <a:pos x="0" y="14"/>
                  </a:cxn>
                  <a:cxn ang="0">
                    <a:pos x="12" y="66"/>
                  </a:cxn>
                  <a:cxn ang="0">
                    <a:pos x="66" y="52"/>
                  </a:cxn>
                </a:cxnLst>
                <a:rect l="0" t="0" r="r" b="b"/>
                <a:pathLst>
                  <a:path w="67" h="67">
                    <a:moveTo>
                      <a:pt x="66" y="52"/>
                    </a:moveTo>
                    <a:lnTo>
                      <a:pt x="53" y="0"/>
                    </a:lnTo>
                    <a:lnTo>
                      <a:pt x="0" y="14"/>
                    </a:lnTo>
                    <a:lnTo>
                      <a:pt x="12" y="66"/>
                    </a:lnTo>
                    <a:lnTo>
                      <a:pt x="66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70" name="Freeform 702"/>
              <p:cNvSpPr>
                <a:spLocks/>
              </p:cNvSpPr>
              <p:nvPr/>
            </p:nvSpPr>
            <p:spPr bwMode="auto">
              <a:xfrm>
                <a:off x="1526" y="1505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71" name="Freeform 703"/>
              <p:cNvSpPr>
                <a:spLocks/>
              </p:cNvSpPr>
              <p:nvPr/>
            </p:nvSpPr>
            <p:spPr bwMode="auto">
              <a:xfrm>
                <a:off x="1593" y="1494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72" name="Freeform 704"/>
              <p:cNvSpPr>
                <a:spLocks/>
              </p:cNvSpPr>
              <p:nvPr/>
            </p:nvSpPr>
            <p:spPr bwMode="auto">
              <a:xfrm>
                <a:off x="1601" y="1488"/>
                <a:ext cx="68" cy="65"/>
              </a:xfrm>
              <a:custGeom>
                <a:avLst/>
                <a:gdLst/>
                <a:ahLst/>
                <a:cxnLst>
                  <a:cxn ang="0">
                    <a:pos x="67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7" y="50"/>
                  </a:cxn>
                </a:cxnLst>
                <a:rect l="0" t="0" r="r" b="b"/>
                <a:pathLst>
                  <a:path w="68" h="65">
                    <a:moveTo>
                      <a:pt x="67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7" y="50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73" name="Freeform 705"/>
              <p:cNvSpPr>
                <a:spLocks/>
              </p:cNvSpPr>
              <p:nvPr/>
            </p:nvSpPr>
            <p:spPr bwMode="auto">
              <a:xfrm>
                <a:off x="1669" y="147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74" name="Freeform 706"/>
              <p:cNvSpPr>
                <a:spLocks/>
              </p:cNvSpPr>
              <p:nvPr/>
            </p:nvSpPr>
            <p:spPr bwMode="auto">
              <a:xfrm>
                <a:off x="1675" y="1468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75" name="Freeform 707"/>
              <p:cNvSpPr>
                <a:spLocks/>
              </p:cNvSpPr>
              <p:nvPr/>
            </p:nvSpPr>
            <p:spPr bwMode="auto">
              <a:xfrm>
                <a:off x="1461" y="1602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76" name="Freeform 708"/>
              <p:cNvSpPr>
                <a:spLocks/>
              </p:cNvSpPr>
              <p:nvPr/>
            </p:nvSpPr>
            <p:spPr bwMode="auto">
              <a:xfrm>
                <a:off x="1537" y="1584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77" name="Freeform 709"/>
              <p:cNvSpPr>
                <a:spLocks/>
              </p:cNvSpPr>
              <p:nvPr/>
            </p:nvSpPr>
            <p:spPr bwMode="auto">
              <a:xfrm>
                <a:off x="1610" y="1545"/>
                <a:ext cx="145" cy="87"/>
              </a:xfrm>
              <a:custGeom>
                <a:avLst/>
                <a:gdLst/>
                <a:ahLst/>
                <a:cxnLst>
                  <a:cxn ang="0">
                    <a:pos x="144" y="52"/>
                  </a:cxn>
                  <a:cxn ang="0">
                    <a:pos x="131" y="0"/>
                  </a:cxn>
                  <a:cxn ang="0">
                    <a:pos x="0" y="33"/>
                  </a:cxn>
                  <a:cxn ang="0">
                    <a:pos x="13" y="86"/>
                  </a:cxn>
                  <a:cxn ang="0">
                    <a:pos x="144" y="52"/>
                  </a:cxn>
                </a:cxnLst>
                <a:rect l="0" t="0" r="r" b="b"/>
                <a:pathLst>
                  <a:path w="145" h="87">
                    <a:moveTo>
                      <a:pt x="144" y="52"/>
                    </a:moveTo>
                    <a:lnTo>
                      <a:pt x="131" y="0"/>
                    </a:lnTo>
                    <a:lnTo>
                      <a:pt x="0" y="33"/>
                    </a:lnTo>
                    <a:lnTo>
                      <a:pt x="13" y="86"/>
                    </a:lnTo>
                    <a:lnTo>
                      <a:pt x="144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78" name="Freeform 710"/>
              <p:cNvSpPr>
                <a:spLocks/>
              </p:cNvSpPr>
              <p:nvPr/>
            </p:nvSpPr>
            <p:spPr bwMode="auto">
              <a:xfrm>
                <a:off x="1744" y="1454"/>
                <a:ext cx="86" cy="138"/>
              </a:xfrm>
              <a:custGeom>
                <a:avLst/>
                <a:gdLst/>
                <a:ahLst/>
                <a:cxnLst>
                  <a:cxn ang="0">
                    <a:pos x="85" y="123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32" y="137"/>
                  </a:cxn>
                  <a:cxn ang="0">
                    <a:pos x="85" y="123"/>
                  </a:cxn>
                </a:cxnLst>
                <a:rect l="0" t="0" r="r" b="b"/>
                <a:pathLst>
                  <a:path w="86" h="138">
                    <a:moveTo>
                      <a:pt x="85" y="123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32" y="137"/>
                    </a:lnTo>
                    <a:lnTo>
                      <a:pt x="85" y="123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679" name="Freeform 711"/>
              <p:cNvSpPr>
                <a:spLocks/>
              </p:cNvSpPr>
              <p:nvPr/>
            </p:nvSpPr>
            <p:spPr bwMode="auto">
              <a:xfrm>
                <a:off x="1280" y="783"/>
                <a:ext cx="323" cy="331"/>
              </a:xfrm>
              <a:custGeom>
                <a:avLst/>
                <a:gdLst/>
                <a:ahLst/>
                <a:cxnLst>
                  <a:cxn ang="0">
                    <a:pos x="315" y="285"/>
                  </a:cxn>
                  <a:cxn ang="0">
                    <a:pos x="317" y="281"/>
                  </a:cxn>
                  <a:cxn ang="0">
                    <a:pos x="319" y="270"/>
                  </a:cxn>
                  <a:cxn ang="0">
                    <a:pos x="322" y="255"/>
                  </a:cxn>
                  <a:cxn ang="0">
                    <a:pos x="322" y="235"/>
                  </a:cxn>
                  <a:cxn ang="0">
                    <a:pos x="318" y="215"/>
                  </a:cxn>
                  <a:cxn ang="0">
                    <a:pos x="310" y="197"/>
                  </a:cxn>
                  <a:cxn ang="0">
                    <a:pos x="295" y="179"/>
                  </a:cxn>
                  <a:cxn ang="0">
                    <a:pos x="272" y="167"/>
                  </a:cxn>
                  <a:cxn ang="0">
                    <a:pos x="235" y="153"/>
                  </a:cxn>
                  <a:cxn ang="0">
                    <a:pos x="208" y="141"/>
                  </a:cxn>
                  <a:cxn ang="0">
                    <a:pos x="187" y="130"/>
                  </a:cxn>
                  <a:cxn ang="0">
                    <a:pos x="172" y="119"/>
                  </a:cxn>
                  <a:cxn ang="0">
                    <a:pos x="163" y="107"/>
                  </a:cxn>
                  <a:cxn ang="0">
                    <a:pos x="159" y="96"/>
                  </a:cxn>
                  <a:cxn ang="0">
                    <a:pos x="159" y="84"/>
                  </a:cxn>
                  <a:cxn ang="0">
                    <a:pos x="163" y="71"/>
                  </a:cxn>
                  <a:cxn ang="0">
                    <a:pos x="167" y="59"/>
                  </a:cxn>
                  <a:cxn ang="0">
                    <a:pos x="172" y="47"/>
                  </a:cxn>
                  <a:cxn ang="0">
                    <a:pos x="175" y="34"/>
                  </a:cxn>
                  <a:cxn ang="0">
                    <a:pos x="179" y="23"/>
                  </a:cxn>
                  <a:cxn ang="0">
                    <a:pos x="182" y="13"/>
                  </a:cxn>
                  <a:cxn ang="0">
                    <a:pos x="184" y="7"/>
                  </a:cxn>
                  <a:cxn ang="0">
                    <a:pos x="187" y="2"/>
                  </a:cxn>
                  <a:cxn ang="0">
                    <a:pos x="187" y="0"/>
                  </a:cxn>
                  <a:cxn ang="0">
                    <a:pos x="183" y="1"/>
                  </a:cxn>
                  <a:cxn ang="0">
                    <a:pos x="173" y="4"/>
                  </a:cxn>
                  <a:cxn ang="0">
                    <a:pos x="158" y="8"/>
                  </a:cxn>
                  <a:cxn ang="0">
                    <a:pos x="138" y="13"/>
                  </a:cxn>
                  <a:cxn ang="0">
                    <a:pos x="116" y="17"/>
                  </a:cxn>
                  <a:cxn ang="0">
                    <a:pos x="91" y="21"/>
                  </a:cxn>
                  <a:cxn ang="0">
                    <a:pos x="65" y="21"/>
                  </a:cxn>
                  <a:cxn ang="0">
                    <a:pos x="40" y="19"/>
                  </a:cxn>
                  <a:cxn ang="0">
                    <a:pos x="32" y="22"/>
                  </a:cxn>
                  <a:cxn ang="0">
                    <a:pos x="23" y="33"/>
                  </a:cxn>
                  <a:cxn ang="0">
                    <a:pos x="16" y="48"/>
                  </a:cxn>
                  <a:cxn ang="0">
                    <a:pos x="8" y="68"/>
                  </a:cxn>
                  <a:cxn ang="0">
                    <a:pos x="2" y="89"/>
                  </a:cxn>
                  <a:cxn ang="0">
                    <a:pos x="0" y="111"/>
                  </a:cxn>
                  <a:cxn ang="0">
                    <a:pos x="1" y="132"/>
                  </a:cxn>
                  <a:cxn ang="0">
                    <a:pos x="7" y="150"/>
                  </a:cxn>
                  <a:cxn ang="0">
                    <a:pos x="16" y="162"/>
                  </a:cxn>
                  <a:cxn ang="0">
                    <a:pos x="26" y="172"/>
                  </a:cxn>
                  <a:cxn ang="0">
                    <a:pos x="37" y="179"/>
                  </a:cxn>
                  <a:cxn ang="0">
                    <a:pos x="49" y="187"/>
                  </a:cxn>
                  <a:cxn ang="0">
                    <a:pos x="64" y="192"/>
                  </a:cxn>
                  <a:cxn ang="0">
                    <a:pos x="79" y="198"/>
                  </a:cxn>
                  <a:cxn ang="0">
                    <a:pos x="95" y="204"/>
                  </a:cxn>
                  <a:cxn ang="0">
                    <a:pos x="112" y="210"/>
                  </a:cxn>
                  <a:cxn ang="0">
                    <a:pos x="134" y="225"/>
                  </a:cxn>
                  <a:cxn ang="0">
                    <a:pos x="146" y="244"/>
                  </a:cxn>
                  <a:cxn ang="0">
                    <a:pos x="151" y="264"/>
                  </a:cxn>
                  <a:cxn ang="0">
                    <a:pos x="149" y="282"/>
                  </a:cxn>
                  <a:cxn ang="0">
                    <a:pos x="144" y="301"/>
                  </a:cxn>
                  <a:cxn ang="0">
                    <a:pos x="138" y="316"/>
                  </a:cxn>
                  <a:cxn ang="0">
                    <a:pos x="133" y="326"/>
                  </a:cxn>
                  <a:cxn ang="0">
                    <a:pos x="131" y="330"/>
                  </a:cxn>
                  <a:cxn ang="0">
                    <a:pos x="315" y="285"/>
                  </a:cxn>
                </a:cxnLst>
                <a:rect l="0" t="0" r="r" b="b"/>
                <a:pathLst>
                  <a:path w="323" h="331">
                    <a:moveTo>
                      <a:pt x="315" y="285"/>
                    </a:moveTo>
                    <a:lnTo>
                      <a:pt x="317" y="281"/>
                    </a:lnTo>
                    <a:lnTo>
                      <a:pt x="319" y="270"/>
                    </a:lnTo>
                    <a:lnTo>
                      <a:pt x="322" y="255"/>
                    </a:lnTo>
                    <a:lnTo>
                      <a:pt x="322" y="235"/>
                    </a:lnTo>
                    <a:lnTo>
                      <a:pt x="318" y="215"/>
                    </a:lnTo>
                    <a:lnTo>
                      <a:pt x="310" y="197"/>
                    </a:lnTo>
                    <a:lnTo>
                      <a:pt x="295" y="179"/>
                    </a:lnTo>
                    <a:lnTo>
                      <a:pt x="272" y="167"/>
                    </a:lnTo>
                    <a:lnTo>
                      <a:pt x="235" y="153"/>
                    </a:lnTo>
                    <a:lnTo>
                      <a:pt x="208" y="141"/>
                    </a:lnTo>
                    <a:lnTo>
                      <a:pt x="187" y="130"/>
                    </a:lnTo>
                    <a:lnTo>
                      <a:pt x="172" y="119"/>
                    </a:lnTo>
                    <a:lnTo>
                      <a:pt x="163" y="107"/>
                    </a:lnTo>
                    <a:lnTo>
                      <a:pt x="159" y="96"/>
                    </a:lnTo>
                    <a:lnTo>
                      <a:pt x="159" y="84"/>
                    </a:lnTo>
                    <a:lnTo>
                      <a:pt x="163" y="71"/>
                    </a:lnTo>
                    <a:lnTo>
                      <a:pt x="167" y="59"/>
                    </a:lnTo>
                    <a:lnTo>
                      <a:pt x="172" y="47"/>
                    </a:lnTo>
                    <a:lnTo>
                      <a:pt x="175" y="34"/>
                    </a:lnTo>
                    <a:lnTo>
                      <a:pt x="179" y="23"/>
                    </a:lnTo>
                    <a:lnTo>
                      <a:pt x="182" y="13"/>
                    </a:lnTo>
                    <a:lnTo>
                      <a:pt x="184" y="7"/>
                    </a:lnTo>
                    <a:lnTo>
                      <a:pt x="187" y="2"/>
                    </a:lnTo>
                    <a:lnTo>
                      <a:pt x="187" y="0"/>
                    </a:lnTo>
                    <a:lnTo>
                      <a:pt x="183" y="1"/>
                    </a:lnTo>
                    <a:lnTo>
                      <a:pt x="173" y="4"/>
                    </a:lnTo>
                    <a:lnTo>
                      <a:pt x="158" y="8"/>
                    </a:lnTo>
                    <a:lnTo>
                      <a:pt x="138" y="13"/>
                    </a:lnTo>
                    <a:lnTo>
                      <a:pt x="116" y="17"/>
                    </a:lnTo>
                    <a:lnTo>
                      <a:pt x="91" y="21"/>
                    </a:lnTo>
                    <a:lnTo>
                      <a:pt x="65" y="21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3" y="33"/>
                    </a:lnTo>
                    <a:lnTo>
                      <a:pt x="16" y="48"/>
                    </a:lnTo>
                    <a:lnTo>
                      <a:pt x="8" y="68"/>
                    </a:lnTo>
                    <a:lnTo>
                      <a:pt x="2" y="89"/>
                    </a:lnTo>
                    <a:lnTo>
                      <a:pt x="0" y="111"/>
                    </a:lnTo>
                    <a:lnTo>
                      <a:pt x="1" y="132"/>
                    </a:lnTo>
                    <a:lnTo>
                      <a:pt x="7" y="150"/>
                    </a:lnTo>
                    <a:lnTo>
                      <a:pt x="16" y="162"/>
                    </a:lnTo>
                    <a:lnTo>
                      <a:pt x="26" y="172"/>
                    </a:lnTo>
                    <a:lnTo>
                      <a:pt x="37" y="179"/>
                    </a:lnTo>
                    <a:lnTo>
                      <a:pt x="49" y="187"/>
                    </a:lnTo>
                    <a:lnTo>
                      <a:pt x="64" y="192"/>
                    </a:lnTo>
                    <a:lnTo>
                      <a:pt x="79" y="198"/>
                    </a:lnTo>
                    <a:lnTo>
                      <a:pt x="95" y="204"/>
                    </a:lnTo>
                    <a:lnTo>
                      <a:pt x="112" y="210"/>
                    </a:lnTo>
                    <a:lnTo>
                      <a:pt x="134" y="225"/>
                    </a:lnTo>
                    <a:lnTo>
                      <a:pt x="146" y="244"/>
                    </a:lnTo>
                    <a:lnTo>
                      <a:pt x="151" y="264"/>
                    </a:lnTo>
                    <a:lnTo>
                      <a:pt x="149" y="282"/>
                    </a:lnTo>
                    <a:lnTo>
                      <a:pt x="144" y="301"/>
                    </a:lnTo>
                    <a:lnTo>
                      <a:pt x="138" y="316"/>
                    </a:lnTo>
                    <a:lnTo>
                      <a:pt x="133" y="326"/>
                    </a:lnTo>
                    <a:lnTo>
                      <a:pt x="131" y="330"/>
                    </a:lnTo>
                    <a:lnTo>
                      <a:pt x="315" y="285"/>
                    </a:lnTo>
                  </a:path>
                </a:pathLst>
              </a:custGeom>
              <a:solidFill>
                <a:srgbClr val="FFFF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  <p:grpSp>
        <p:nvGrpSpPr>
          <p:cNvPr id="724680" name="Group 712"/>
          <p:cNvGrpSpPr>
            <a:grpSpLocks/>
          </p:cNvGrpSpPr>
          <p:nvPr/>
        </p:nvGrpSpPr>
        <p:grpSpPr bwMode="auto">
          <a:xfrm>
            <a:off x="2881313" y="3160713"/>
            <a:ext cx="1066800" cy="989012"/>
            <a:chOff x="869" y="783"/>
            <a:chExt cx="1030" cy="1055"/>
          </a:xfrm>
        </p:grpSpPr>
        <p:sp>
          <p:nvSpPr>
            <p:cNvPr id="724681" name="Oval 713"/>
            <p:cNvSpPr>
              <a:spLocks noChangeArrowheads="1"/>
            </p:cNvSpPr>
            <p:nvPr/>
          </p:nvSpPr>
          <p:spPr bwMode="auto">
            <a:xfrm>
              <a:off x="929" y="877"/>
              <a:ext cx="970" cy="961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82" name="Freeform 714"/>
            <p:cNvSpPr>
              <a:spLocks/>
            </p:cNvSpPr>
            <p:nvPr/>
          </p:nvSpPr>
          <p:spPr bwMode="auto">
            <a:xfrm>
              <a:off x="1464" y="1353"/>
              <a:ext cx="28" cy="30"/>
            </a:xfrm>
            <a:custGeom>
              <a:avLst/>
              <a:gdLst/>
              <a:ahLst/>
              <a:cxnLst>
                <a:cxn ang="0">
                  <a:pos x="27" y="21"/>
                </a:cxn>
                <a:cxn ang="0">
                  <a:pos x="21" y="0"/>
                </a:cxn>
                <a:cxn ang="0">
                  <a:pos x="0" y="7"/>
                </a:cxn>
                <a:cxn ang="0">
                  <a:pos x="3" y="29"/>
                </a:cxn>
                <a:cxn ang="0">
                  <a:pos x="27" y="21"/>
                </a:cxn>
              </a:cxnLst>
              <a:rect l="0" t="0" r="r" b="b"/>
              <a:pathLst>
                <a:path w="28" h="30">
                  <a:moveTo>
                    <a:pt x="27" y="21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29"/>
                  </a:lnTo>
                  <a:lnTo>
                    <a:pt x="27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83" name="Freeform 715"/>
            <p:cNvSpPr>
              <a:spLocks/>
            </p:cNvSpPr>
            <p:nvPr/>
          </p:nvSpPr>
          <p:spPr bwMode="auto">
            <a:xfrm>
              <a:off x="1468" y="1359"/>
              <a:ext cx="29" cy="28"/>
            </a:xfrm>
            <a:custGeom>
              <a:avLst/>
              <a:gdLst/>
              <a:ahLst/>
              <a:cxnLst>
                <a:cxn ang="0">
                  <a:pos x="28" y="18"/>
                </a:cxn>
                <a:cxn ang="0">
                  <a:pos x="23" y="0"/>
                </a:cxn>
                <a:cxn ang="0">
                  <a:pos x="0" y="6"/>
                </a:cxn>
                <a:cxn ang="0">
                  <a:pos x="4" y="27"/>
                </a:cxn>
                <a:cxn ang="0">
                  <a:pos x="28" y="18"/>
                </a:cxn>
              </a:cxnLst>
              <a:rect l="0" t="0" r="r" b="b"/>
              <a:pathLst>
                <a:path w="29" h="28">
                  <a:moveTo>
                    <a:pt x="28" y="18"/>
                  </a:moveTo>
                  <a:lnTo>
                    <a:pt x="23" y="0"/>
                  </a:lnTo>
                  <a:lnTo>
                    <a:pt x="0" y="6"/>
                  </a:lnTo>
                  <a:lnTo>
                    <a:pt x="4" y="27"/>
                  </a:lnTo>
                  <a:lnTo>
                    <a:pt x="28" y="18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84" name="Freeform 716"/>
            <p:cNvSpPr>
              <a:spLocks/>
            </p:cNvSpPr>
            <p:nvPr/>
          </p:nvSpPr>
          <p:spPr bwMode="auto">
            <a:xfrm>
              <a:off x="1011" y="1194"/>
              <a:ext cx="528" cy="562"/>
            </a:xfrm>
            <a:custGeom>
              <a:avLst/>
              <a:gdLst/>
              <a:ahLst/>
              <a:cxnLst>
                <a:cxn ang="0">
                  <a:pos x="4" y="533"/>
                </a:cxn>
                <a:cxn ang="0">
                  <a:pos x="2" y="526"/>
                </a:cxn>
                <a:cxn ang="0">
                  <a:pos x="1" y="505"/>
                </a:cxn>
                <a:cxn ang="0">
                  <a:pos x="0" y="475"/>
                </a:cxn>
                <a:cxn ang="0">
                  <a:pos x="0" y="436"/>
                </a:cxn>
                <a:cxn ang="0">
                  <a:pos x="4" y="396"/>
                </a:cxn>
                <a:cxn ang="0">
                  <a:pos x="12" y="355"/>
                </a:cxn>
                <a:cxn ang="0">
                  <a:pos x="26" y="315"/>
                </a:cxn>
                <a:cxn ang="0">
                  <a:pos x="47" y="281"/>
                </a:cxn>
                <a:cxn ang="0">
                  <a:pos x="71" y="258"/>
                </a:cxn>
                <a:cxn ang="0">
                  <a:pos x="96" y="243"/>
                </a:cxn>
                <a:cxn ang="0">
                  <a:pos x="120" y="234"/>
                </a:cxn>
                <a:cxn ang="0">
                  <a:pos x="143" y="229"/>
                </a:cxn>
                <a:cxn ang="0">
                  <a:pos x="167" y="222"/>
                </a:cxn>
                <a:cxn ang="0">
                  <a:pos x="192" y="212"/>
                </a:cxn>
                <a:cxn ang="0">
                  <a:pos x="215" y="193"/>
                </a:cxn>
                <a:cxn ang="0">
                  <a:pos x="239" y="164"/>
                </a:cxn>
                <a:cxn ang="0">
                  <a:pos x="260" y="129"/>
                </a:cxn>
                <a:cxn ang="0">
                  <a:pos x="275" y="98"/>
                </a:cxn>
                <a:cxn ang="0">
                  <a:pos x="286" y="70"/>
                </a:cxn>
                <a:cxn ang="0">
                  <a:pos x="293" y="45"/>
                </a:cxn>
                <a:cxn ang="0">
                  <a:pos x="297" y="27"/>
                </a:cxn>
                <a:cxn ang="0">
                  <a:pos x="300" y="12"/>
                </a:cxn>
                <a:cxn ang="0">
                  <a:pos x="300" y="4"/>
                </a:cxn>
                <a:cxn ang="0">
                  <a:pos x="300" y="0"/>
                </a:cxn>
                <a:cxn ang="0">
                  <a:pos x="527" y="30"/>
                </a:cxn>
                <a:cxn ang="0">
                  <a:pos x="525" y="38"/>
                </a:cxn>
                <a:cxn ang="0">
                  <a:pos x="520" y="60"/>
                </a:cxn>
                <a:cxn ang="0">
                  <a:pos x="511" y="92"/>
                </a:cxn>
                <a:cxn ang="0">
                  <a:pos x="500" y="129"/>
                </a:cxn>
                <a:cxn ang="0">
                  <a:pos x="486" y="169"/>
                </a:cxn>
                <a:cxn ang="0">
                  <a:pos x="471" y="207"/>
                </a:cxn>
                <a:cxn ang="0">
                  <a:pos x="452" y="239"/>
                </a:cxn>
                <a:cxn ang="0">
                  <a:pos x="431" y="259"/>
                </a:cxn>
                <a:cxn ang="0">
                  <a:pos x="406" y="272"/>
                </a:cxn>
                <a:cxn ang="0">
                  <a:pos x="377" y="281"/>
                </a:cxn>
                <a:cxn ang="0">
                  <a:pos x="347" y="288"/>
                </a:cxn>
                <a:cxn ang="0">
                  <a:pos x="315" y="295"/>
                </a:cxn>
                <a:cxn ang="0">
                  <a:pos x="284" y="305"/>
                </a:cxn>
                <a:cxn ang="0">
                  <a:pos x="258" y="319"/>
                </a:cxn>
                <a:cxn ang="0">
                  <a:pos x="236" y="338"/>
                </a:cxn>
                <a:cxn ang="0">
                  <a:pos x="222" y="366"/>
                </a:cxn>
                <a:cxn ang="0">
                  <a:pos x="214" y="397"/>
                </a:cxn>
                <a:cxn ang="0">
                  <a:pos x="210" y="432"/>
                </a:cxn>
                <a:cxn ang="0">
                  <a:pos x="208" y="464"/>
                </a:cxn>
                <a:cxn ang="0">
                  <a:pos x="208" y="494"/>
                </a:cxn>
                <a:cxn ang="0">
                  <a:pos x="210" y="520"/>
                </a:cxn>
                <a:cxn ang="0">
                  <a:pos x="213" y="541"/>
                </a:cxn>
                <a:cxn ang="0">
                  <a:pos x="214" y="555"/>
                </a:cxn>
                <a:cxn ang="0">
                  <a:pos x="215" y="561"/>
                </a:cxn>
                <a:cxn ang="0">
                  <a:pos x="4" y="533"/>
                </a:cxn>
              </a:cxnLst>
              <a:rect l="0" t="0" r="r" b="b"/>
              <a:pathLst>
                <a:path w="528" h="562">
                  <a:moveTo>
                    <a:pt x="4" y="533"/>
                  </a:moveTo>
                  <a:lnTo>
                    <a:pt x="2" y="526"/>
                  </a:lnTo>
                  <a:lnTo>
                    <a:pt x="1" y="505"/>
                  </a:lnTo>
                  <a:lnTo>
                    <a:pt x="0" y="475"/>
                  </a:lnTo>
                  <a:lnTo>
                    <a:pt x="0" y="436"/>
                  </a:lnTo>
                  <a:lnTo>
                    <a:pt x="4" y="396"/>
                  </a:lnTo>
                  <a:lnTo>
                    <a:pt x="12" y="355"/>
                  </a:lnTo>
                  <a:lnTo>
                    <a:pt x="26" y="315"/>
                  </a:lnTo>
                  <a:lnTo>
                    <a:pt x="47" y="281"/>
                  </a:lnTo>
                  <a:lnTo>
                    <a:pt x="71" y="258"/>
                  </a:lnTo>
                  <a:lnTo>
                    <a:pt x="96" y="243"/>
                  </a:lnTo>
                  <a:lnTo>
                    <a:pt x="120" y="234"/>
                  </a:lnTo>
                  <a:lnTo>
                    <a:pt x="143" y="229"/>
                  </a:lnTo>
                  <a:lnTo>
                    <a:pt x="167" y="222"/>
                  </a:lnTo>
                  <a:lnTo>
                    <a:pt x="192" y="212"/>
                  </a:lnTo>
                  <a:lnTo>
                    <a:pt x="215" y="193"/>
                  </a:lnTo>
                  <a:lnTo>
                    <a:pt x="239" y="164"/>
                  </a:lnTo>
                  <a:lnTo>
                    <a:pt x="260" y="129"/>
                  </a:lnTo>
                  <a:lnTo>
                    <a:pt x="275" y="98"/>
                  </a:lnTo>
                  <a:lnTo>
                    <a:pt x="286" y="70"/>
                  </a:lnTo>
                  <a:lnTo>
                    <a:pt x="293" y="45"/>
                  </a:lnTo>
                  <a:lnTo>
                    <a:pt x="297" y="27"/>
                  </a:lnTo>
                  <a:lnTo>
                    <a:pt x="300" y="12"/>
                  </a:lnTo>
                  <a:lnTo>
                    <a:pt x="300" y="4"/>
                  </a:lnTo>
                  <a:lnTo>
                    <a:pt x="300" y="0"/>
                  </a:lnTo>
                  <a:lnTo>
                    <a:pt x="527" y="30"/>
                  </a:lnTo>
                  <a:lnTo>
                    <a:pt x="525" y="38"/>
                  </a:lnTo>
                  <a:lnTo>
                    <a:pt x="520" y="60"/>
                  </a:lnTo>
                  <a:lnTo>
                    <a:pt x="511" y="92"/>
                  </a:lnTo>
                  <a:lnTo>
                    <a:pt x="500" y="129"/>
                  </a:lnTo>
                  <a:lnTo>
                    <a:pt x="486" y="169"/>
                  </a:lnTo>
                  <a:lnTo>
                    <a:pt x="471" y="207"/>
                  </a:lnTo>
                  <a:lnTo>
                    <a:pt x="452" y="239"/>
                  </a:lnTo>
                  <a:lnTo>
                    <a:pt x="431" y="259"/>
                  </a:lnTo>
                  <a:lnTo>
                    <a:pt x="406" y="272"/>
                  </a:lnTo>
                  <a:lnTo>
                    <a:pt x="377" y="281"/>
                  </a:lnTo>
                  <a:lnTo>
                    <a:pt x="347" y="288"/>
                  </a:lnTo>
                  <a:lnTo>
                    <a:pt x="315" y="295"/>
                  </a:lnTo>
                  <a:lnTo>
                    <a:pt x="284" y="305"/>
                  </a:lnTo>
                  <a:lnTo>
                    <a:pt x="258" y="319"/>
                  </a:lnTo>
                  <a:lnTo>
                    <a:pt x="236" y="338"/>
                  </a:lnTo>
                  <a:lnTo>
                    <a:pt x="222" y="366"/>
                  </a:lnTo>
                  <a:lnTo>
                    <a:pt x="214" y="397"/>
                  </a:lnTo>
                  <a:lnTo>
                    <a:pt x="210" y="432"/>
                  </a:lnTo>
                  <a:lnTo>
                    <a:pt x="208" y="464"/>
                  </a:lnTo>
                  <a:lnTo>
                    <a:pt x="208" y="494"/>
                  </a:lnTo>
                  <a:lnTo>
                    <a:pt x="210" y="520"/>
                  </a:lnTo>
                  <a:lnTo>
                    <a:pt x="213" y="541"/>
                  </a:lnTo>
                  <a:lnTo>
                    <a:pt x="214" y="555"/>
                  </a:lnTo>
                  <a:lnTo>
                    <a:pt x="215" y="561"/>
                  </a:lnTo>
                  <a:lnTo>
                    <a:pt x="4" y="533"/>
                  </a:lnTo>
                </a:path>
              </a:pathLst>
            </a:custGeom>
            <a:solidFill>
              <a:srgbClr val="5F5F5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85" name="Freeform 717"/>
            <p:cNvSpPr>
              <a:spLocks/>
            </p:cNvSpPr>
            <p:nvPr/>
          </p:nvSpPr>
          <p:spPr bwMode="auto">
            <a:xfrm>
              <a:off x="1000" y="1155"/>
              <a:ext cx="525" cy="561"/>
            </a:xfrm>
            <a:custGeom>
              <a:avLst/>
              <a:gdLst/>
              <a:ahLst/>
              <a:cxnLst>
                <a:cxn ang="0">
                  <a:pos x="2" y="532"/>
                </a:cxn>
                <a:cxn ang="0">
                  <a:pos x="2" y="525"/>
                </a:cxn>
                <a:cxn ang="0">
                  <a:pos x="1" y="504"/>
                </a:cxn>
                <a:cxn ang="0">
                  <a:pos x="0" y="474"/>
                </a:cxn>
                <a:cxn ang="0">
                  <a:pos x="0" y="436"/>
                </a:cxn>
                <a:cxn ang="0">
                  <a:pos x="4" y="395"/>
                </a:cxn>
                <a:cxn ang="0">
                  <a:pos x="11" y="353"/>
                </a:cxn>
                <a:cxn ang="0">
                  <a:pos x="24" y="313"/>
                </a:cxn>
                <a:cxn ang="0">
                  <a:pos x="46" y="280"/>
                </a:cxn>
                <a:cxn ang="0">
                  <a:pos x="71" y="257"/>
                </a:cxn>
                <a:cxn ang="0">
                  <a:pos x="95" y="241"/>
                </a:cxn>
                <a:cxn ang="0">
                  <a:pos x="119" y="233"/>
                </a:cxn>
                <a:cxn ang="0">
                  <a:pos x="143" y="228"/>
                </a:cxn>
                <a:cxn ang="0">
                  <a:pos x="166" y="222"/>
                </a:cxn>
                <a:cxn ang="0">
                  <a:pos x="190" y="211"/>
                </a:cxn>
                <a:cxn ang="0">
                  <a:pos x="213" y="192"/>
                </a:cxn>
                <a:cxn ang="0">
                  <a:pos x="238" y="163"/>
                </a:cxn>
                <a:cxn ang="0">
                  <a:pos x="259" y="128"/>
                </a:cxn>
                <a:cxn ang="0">
                  <a:pos x="274" y="96"/>
                </a:cxn>
                <a:cxn ang="0">
                  <a:pos x="285" y="69"/>
                </a:cxn>
                <a:cxn ang="0">
                  <a:pos x="292" y="45"/>
                </a:cxn>
                <a:cxn ang="0">
                  <a:pos x="296" y="26"/>
                </a:cxn>
                <a:cxn ang="0">
                  <a:pos x="297" y="11"/>
                </a:cxn>
                <a:cxn ang="0">
                  <a:pos x="297" y="2"/>
                </a:cxn>
                <a:cxn ang="0">
                  <a:pos x="297" y="0"/>
                </a:cxn>
                <a:cxn ang="0">
                  <a:pos x="524" y="29"/>
                </a:cxn>
                <a:cxn ang="0">
                  <a:pos x="522" y="37"/>
                </a:cxn>
                <a:cxn ang="0">
                  <a:pos x="517" y="59"/>
                </a:cxn>
                <a:cxn ang="0">
                  <a:pos x="510" y="91"/>
                </a:cxn>
                <a:cxn ang="0">
                  <a:pos x="499" y="128"/>
                </a:cxn>
                <a:cxn ang="0">
                  <a:pos x="485" y="168"/>
                </a:cxn>
                <a:cxn ang="0">
                  <a:pos x="468" y="206"/>
                </a:cxn>
                <a:cxn ang="0">
                  <a:pos x="450" y="237"/>
                </a:cxn>
                <a:cxn ang="0">
                  <a:pos x="430" y="258"/>
                </a:cxn>
                <a:cxn ang="0">
                  <a:pos x="405" y="272"/>
                </a:cxn>
                <a:cxn ang="0">
                  <a:pos x="376" y="280"/>
                </a:cxn>
                <a:cxn ang="0">
                  <a:pos x="344" y="287"/>
                </a:cxn>
                <a:cxn ang="0">
                  <a:pos x="313" y="295"/>
                </a:cxn>
                <a:cxn ang="0">
                  <a:pos x="282" y="304"/>
                </a:cxn>
                <a:cxn ang="0">
                  <a:pos x="256" y="318"/>
                </a:cxn>
                <a:cxn ang="0">
                  <a:pos x="235" y="337"/>
                </a:cxn>
                <a:cxn ang="0">
                  <a:pos x="222" y="365"/>
                </a:cxn>
                <a:cxn ang="0">
                  <a:pos x="213" y="398"/>
                </a:cxn>
                <a:cxn ang="0">
                  <a:pos x="209" y="431"/>
                </a:cxn>
                <a:cxn ang="0">
                  <a:pos x="208" y="463"/>
                </a:cxn>
                <a:cxn ang="0">
                  <a:pos x="208" y="493"/>
                </a:cxn>
                <a:cxn ang="0">
                  <a:pos x="209" y="521"/>
                </a:cxn>
                <a:cxn ang="0">
                  <a:pos x="210" y="542"/>
                </a:cxn>
                <a:cxn ang="0">
                  <a:pos x="213" y="554"/>
                </a:cxn>
                <a:cxn ang="0">
                  <a:pos x="213" y="560"/>
                </a:cxn>
                <a:cxn ang="0">
                  <a:pos x="2" y="532"/>
                </a:cxn>
              </a:cxnLst>
              <a:rect l="0" t="0" r="r" b="b"/>
              <a:pathLst>
                <a:path w="525" h="561">
                  <a:moveTo>
                    <a:pt x="2" y="532"/>
                  </a:moveTo>
                  <a:lnTo>
                    <a:pt x="2" y="525"/>
                  </a:lnTo>
                  <a:lnTo>
                    <a:pt x="1" y="504"/>
                  </a:lnTo>
                  <a:lnTo>
                    <a:pt x="0" y="474"/>
                  </a:lnTo>
                  <a:lnTo>
                    <a:pt x="0" y="436"/>
                  </a:lnTo>
                  <a:lnTo>
                    <a:pt x="4" y="395"/>
                  </a:lnTo>
                  <a:lnTo>
                    <a:pt x="11" y="353"/>
                  </a:lnTo>
                  <a:lnTo>
                    <a:pt x="24" y="313"/>
                  </a:lnTo>
                  <a:lnTo>
                    <a:pt x="46" y="280"/>
                  </a:lnTo>
                  <a:lnTo>
                    <a:pt x="71" y="257"/>
                  </a:lnTo>
                  <a:lnTo>
                    <a:pt x="95" y="241"/>
                  </a:lnTo>
                  <a:lnTo>
                    <a:pt x="119" y="233"/>
                  </a:lnTo>
                  <a:lnTo>
                    <a:pt x="143" y="228"/>
                  </a:lnTo>
                  <a:lnTo>
                    <a:pt x="166" y="222"/>
                  </a:lnTo>
                  <a:lnTo>
                    <a:pt x="190" y="211"/>
                  </a:lnTo>
                  <a:lnTo>
                    <a:pt x="213" y="192"/>
                  </a:lnTo>
                  <a:lnTo>
                    <a:pt x="238" y="163"/>
                  </a:lnTo>
                  <a:lnTo>
                    <a:pt x="259" y="128"/>
                  </a:lnTo>
                  <a:lnTo>
                    <a:pt x="274" y="96"/>
                  </a:lnTo>
                  <a:lnTo>
                    <a:pt x="285" y="69"/>
                  </a:lnTo>
                  <a:lnTo>
                    <a:pt x="292" y="45"/>
                  </a:lnTo>
                  <a:lnTo>
                    <a:pt x="296" y="26"/>
                  </a:lnTo>
                  <a:lnTo>
                    <a:pt x="297" y="11"/>
                  </a:lnTo>
                  <a:lnTo>
                    <a:pt x="297" y="2"/>
                  </a:lnTo>
                  <a:lnTo>
                    <a:pt x="297" y="0"/>
                  </a:lnTo>
                  <a:lnTo>
                    <a:pt x="524" y="29"/>
                  </a:lnTo>
                  <a:lnTo>
                    <a:pt x="522" y="37"/>
                  </a:lnTo>
                  <a:lnTo>
                    <a:pt x="517" y="59"/>
                  </a:lnTo>
                  <a:lnTo>
                    <a:pt x="510" y="91"/>
                  </a:lnTo>
                  <a:lnTo>
                    <a:pt x="499" y="128"/>
                  </a:lnTo>
                  <a:lnTo>
                    <a:pt x="485" y="168"/>
                  </a:lnTo>
                  <a:lnTo>
                    <a:pt x="468" y="206"/>
                  </a:lnTo>
                  <a:lnTo>
                    <a:pt x="450" y="237"/>
                  </a:lnTo>
                  <a:lnTo>
                    <a:pt x="430" y="258"/>
                  </a:lnTo>
                  <a:lnTo>
                    <a:pt x="405" y="272"/>
                  </a:lnTo>
                  <a:lnTo>
                    <a:pt x="376" y="280"/>
                  </a:lnTo>
                  <a:lnTo>
                    <a:pt x="344" y="287"/>
                  </a:lnTo>
                  <a:lnTo>
                    <a:pt x="313" y="295"/>
                  </a:lnTo>
                  <a:lnTo>
                    <a:pt x="282" y="304"/>
                  </a:lnTo>
                  <a:lnTo>
                    <a:pt x="256" y="318"/>
                  </a:lnTo>
                  <a:lnTo>
                    <a:pt x="235" y="337"/>
                  </a:lnTo>
                  <a:lnTo>
                    <a:pt x="222" y="365"/>
                  </a:lnTo>
                  <a:lnTo>
                    <a:pt x="213" y="398"/>
                  </a:lnTo>
                  <a:lnTo>
                    <a:pt x="209" y="431"/>
                  </a:lnTo>
                  <a:lnTo>
                    <a:pt x="208" y="463"/>
                  </a:lnTo>
                  <a:lnTo>
                    <a:pt x="208" y="493"/>
                  </a:lnTo>
                  <a:lnTo>
                    <a:pt x="209" y="521"/>
                  </a:lnTo>
                  <a:lnTo>
                    <a:pt x="210" y="542"/>
                  </a:lnTo>
                  <a:lnTo>
                    <a:pt x="213" y="554"/>
                  </a:lnTo>
                  <a:lnTo>
                    <a:pt x="213" y="560"/>
                  </a:lnTo>
                  <a:lnTo>
                    <a:pt x="2" y="532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86" name="Freeform 718"/>
            <p:cNvSpPr>
              <a:spLocks/>
            </p:cNvSpPr>
            <p:nvPr/>
          </p:nvSpPr>
          <p:spPr bwMode="auto">
            <a:xfrm>
              <a:off x="1027" y="1198"/>
              <a:ext cx="459" cy="481"/>
            </a:xfrm>
            <a:custGeom>
              <a:avLst/>
              <a:gdLst/>
              <a:ahLst/>
              <a:cxnLst>
                <a:cxn ang="0">
                  <a:pos x="4" y="459"/>
                </a:cxn>
                <a:cxn ang="0">
                  <a:pos x="2" y="452"/>
                </a:cxn>
                <a:cxn ang="0">
                  <a:pos x="1" y="434"/>
                </a:cxn>
                <a:cxn ang="0">
                  <a:pos x="0" y="408"/>
                </a:cxn>
                <a:cxn ang="0">
                  <a:pos x="0" y="376"/>
                </a:cxn>
                <a:cxn ang="0">
                  <a:pos x="2" y="341"/>
                </a:cxn>
                <a:cxn ang="0">
                  <a:pos x="9" y="307"/>
                </a:cxn>
                <a:cxn ang="0">
                  <a:pos x="20" y="275"/>
                </a:cxn>
                <a:cxn ang="0">
                  <a:pos x="40" y="248"/>
                </a:cxn>
                <a:cxn ang="0">
                  <a:pos x="63" y="229"/>
                </a:cxn>
                <a:cxn ang="0">
                  <a:pos x="89" y="217"/>
                </a:cxn>
                <a:cxn ang="0">
                  <a:pos x="118" y="206"/>
                </a:cxn>
                <a:cxn ang="0">
                  <a:pos x="148" y="195"/>
                </a:cxn>
                <a:cxn ang="0">
                  <a:pos x="175" y="182"/>
                </a:cxn>
                <a:cxn ang="0">
                  <a:pos x="203" y="164"/>
                </a:cxn>
                <a:cxn ang="0">
                  <a:pos x="226" y="138"/>
                </a:cxn>
                <a:cxn ang="0">
                  <a:pos x="247" y="103"/>
                </a:cxn>
                <a:cxn ang="0">
                  <a:pos x="260" y="74"/>
                </a:cxn>
                <a:cxn ang="0">
                  <a:pos x="269" y="51"/>
                </a:cxn>
                <a:cxn ang="0">
                  <a:pos x="276" y="33"/>
                </a:cxn>
                <a:cxn ang="0">
                  <a:pos x="282" y="19"/>
                </a:cxn>
                <a:cxn ang="0">
                  <a:pos x="286" y="11"/>
                </a:cxn>
                <a:cxn ang="0">
                  <a:pos x="289" y="4"/>
                </a:cxn>
                <a:cxn ang="0">
                  <a:pos x="290" y="1"/>
                </a:cxn>
                <a:cxn ang="0">
                  <a:pos x="290" y="0"/>
                </a:cxn>
                <a:cxn ang="0">
                  <a:pos x="458" y="26"/>
                </a:cxn>
                <a:cxn ang="0">
                  <a:pos x="456" y="33"/>
                </a:cxn>
                <a:cxn ang="0">
                  <a:pos x="451" y="49"/>
                </a:cxn>
                <a:cxn ang="0">
                  <a:pos x="444" y="74"/>
                </a:cxn>
                <a:cxn ang="0">
                  <a:pos x="435" y="103"/>
                </a:cxn>
                <a:cxn ang="0">
                  <a:pos x="423" y="134"/>
                </a:cxn>
                <a:cxn ang="0">
                  <a:pos x="409" y="163"/>
                </a:cxn>
                <a:cxn ang="0">
                  <a:pos x="394" y="186"/>
                </a:cxn>
                <a:cxn ang="0">
                  <a:pos x="377" y="203"/>
                </a:cxn>
                <a:cxn ang="0">
                  <a:pos x="355" y="213"/>
                </a:cxn>
                <a:cxn ang="0">
                  <a:pos x="327" y="221"/>
                </a:cxn>
                <a:cxn ang="0">
                  <a:pos x="297" y="231"/>
                </a:cxn>
                <a:cxn ang="0">
                  <a:pos x="264" y="239"/>
                </a:cxn>
                <a:cxn ang="0">
                  <a:pos x="232" y="251"/>
                </a:cxn>
                <a:cxn ang="0">
                  <a:pos x="203" y="266"/>
                </a:cxn>
                <a:cxn ang="0">
                  <a:pos x="178" y="286"/>
                </a:cxn>
                <a:cxn ang="0">
                  <a:pos x="161" y="312"/>
                </a:cxn>
                <a:cxn ang="0">
                  <a:pos x="152" y="337"/>
                </a:cxn>
                <a:cxn ang="0">
                  <a:pos x="148" y="365"/>
                </a:cxn>
                <a:cxn ang="0">
                  <a:pos x="146" y="392"/>
                </a:cxn>
                <a:cxn ang="0">
                  <a:pos x="149" y="420"/>
                </a:cxn>
                <a:cxn ang="0">
                  <a:pos x="152" y="444"/>
                </a:cxn>
                <a:cxn ang="0">
                  <a:pos x="154" y="463"/>
                </a:cxn>
                <a:cxn ang="0">
                  <a:pos x="157" y="475"/>
                </a:cxn>
                <a:cxn ang="0">
                  <a:pos x="159" y="480"/>
                </a:cxn>
                <a:cxn ang="0">
                  <a:pos x="4" y="459"/>
                </a:cxn>
              </a:cxnLst>
              <a:rect l="0" t="0" r="r" b="b"/>
              <a:pathLst>
                <a:path w="459" h="481">
                  <a:moveTo>
                    <a:pt x="4" y="459"/>
                  </a:moveTo>
                  <a:lnTo>
                    <a:pt x="2" y="452"/>
                  </a:lnTo>
                  <a:lnTo>
                    <a:pt x="1" y="434"/>
                  </a:lnTo>
                  <a:lnTo>
                    <a:pt x="0" y="408"/>
                  </a:lnTo>
                  <a:lnTo>
                    <a:pt x="0" y="376"/>
                  </a:lnTo>
                  <a:lnTo>
                    <a:pt x="2" y="341"/>
                  </a:lnTo>
                  <a:lnTo>
                    <a:pt x="9" y="307"/>
                  </a:lnTo>
                  <a:lnTo>
                    <a:pt x="20" y="275"/>
                  </a:lnTo>
                  <a:lnTo>
                    <a:pt x="40" y="248"/>
                  </a:lnTo>
                  <a:lnTo>
                    <a:pt x="63" y="229"/>
                  </a:lnTo>
                  <a:lnTo>
                    <a:pt x="89" y="217"/>
                  </a:lnTo>
                  <a:lnTo>
                    <a:pt x="118" y="206"/>
                  </a:lnTo>
                  <a:lnTo>
                    <a:pt x="148" y="195"/>
                  </a:lnTo>
                  <a:lnTo>
                    <a:pt x="175" y="182"/>
                  </a:lnTo>
                  <a:lnTo>
                    <a:pt x="203" y="164"/>
                  </a:lnTo>
                  <a:lnTo>
                    <a:pt x="226" y="138"/>
                  </a:lnTo>
                  <a:lnTo>
                    <a:pt x="247" y="103"/>
                  </a:lnTo>
                  <a:lnTo>
                    <a:pt x="260" y="74"/>
                  </a:lnTo>
                  <a:lnTo>
                    <a:pt x="269" y="51"/>
                  </a:lnTo>
                  <a:lnTo>
                    <a:pt x="276" y="33"/>
                  </a:lnTo>
                  <a:lnTo>
                    <a:pt x="282" y="19"/>
                  </a:lnTo>
                  <a:lnTo>
                    <a:pt x="286" y="11"/>
                  </a:lnTo>
                  <a:lnTo>
                    <a:pt x="289" y="4"/>
                  </a:lnTo>
                  <a:lnTo>
                    <a:pt x="290" y="1"/>
                  </a:lnTo>
                  <a:lnTo>
                    <a:pt x="290" y="0"/>
                  </a:lnTo>
                  <a:lnTo>
                    <a:pt x="458" y="26"/>
                  </a:lnTo>
                  <a:lnTo>
                    <a:pt x="456" y="33"/>
                  </a:lnTo>
                  <a:lnTo>
                    <a:pt x="451" y="49"/>
                  </a:lnTo>
                  <a:lnTo>
                    <a:pt x="444" y="74"/>
                  </a:lnTo>
                  <a:lnTo>
                    <a:pt x="435" y="103"/>
                  </a:lnTo>
                  <a:lnTo>
                    <a:pt x="423" y="134"/>
                  </a:lnTo>
                  <a:lnTo>
                    <a:pt x="409" y="163"/>
                  </a:lnTo>
                  <a:lnTo>
                    <a:pt x="394" y="186"/>
                  </a:lnTo>
                  <a:lnTo>
                    <a:pt x="377" y="203"/>
                  </a:lnTo>
                  <a:lnTo>
                    <a:pt x="355" y="213"/>
                  </a:lnTo>
                  <a:lnTo>
                    <a:pt x="327" y="221"/>
                  </a:lnTo>
                  <a:lnTo>
                    <a:pt x="297" y="231"/>
                  </a:lnTo>
                  <a:lnTo>
                    <a:pt x="264" y="239"/>
                  </a:lnTo>
                  <a:lnTo>
                    <a:pt x="232" y="251"/>
                  </a:lnTo>
                  <a:lnTo>
                    <a:pt x="203" y="266"/>
                  </a:lnTo>
                  <a:lnTo>
                    <a:pt x="178" y="286"/>
                  </a:lnTo>
                  <a:lnTo>
                    <a:pt x="161" y="312"/>
                  </a:lnTo>
                  <a:lnTo>
                    <a:pt x="152" y="337"/>
                  </a:lnTo>
                  <a:lnTo>
                    <a:pt x="148" y="365"/>
                  </a:lnTo>
                  <a:lnTo>
                    <a:pt x="146" y="392"/>
                  </a:lnTo>
                  <a:lnTo>
                    <a:pt x="149" y="420"/>
                  </a:lnTo>
                  <a:lnTo>
                    <a:pt x="152" y="444"/>
                  </a:lnTo>
                  <a:lnTo>
                    <a:pt x="154" y="463"/>
                  </a:lnTo>
                  <a:lnTo>
                    <a:pt x="157" y="475"/>
                  </a:lnTo>
                  <a:lnTo>
                    <a:pt x="159" y="480"/>
                  </a:lnTo>
                  <a:lnTo>
                    <a:pt x="4" y="459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87" name="Freeform 719"/>
            <p:cNvSpPr>
              <a:spLocks/>
            </p:cNvSpPr>
            <p:nvPr/>
          </p:nvSpPr>
          <p:spPr bwMode="auto">
            <a:xfrm>
              <a:off x="1122" y="1380"/>
              <a:ext cx="219" cy="81"/>
            </a:xfrm>
            <a:custGeom>
              <a:avLst/>
              <a:gdLst/>
              <a:ahLst/>
              <a:cxnLst>
                <a:cxn ang="0">
                  <a:pos x="115" y="76"/>
                </a:cxn>
                <a:cxn ang="0">
                  <a:pos x="137" y="72"/>
                </a:cxn>
                <a:cxn ang="0">
                  <a:pos x="156" y="66"/>
                </a:cxn>
                <a:cxn ang="0">
                  <a:pos x="174" y="60"/>
                </a:cxn>
                <a:cxn ang="0">
                  <a:pos x="190" y="53"/>
                </a:cxn>
                <a:cxn ang="0">
                  <a:pos x="202" y="45"/>
                </a:cxn>
                <a:cxn ang="0">
                  <a:pos x="211" y="37"/>
                </a:cxn>
                <a:cxn ang="0">
                  <a:pos x="216" y="30"/>
                </a:cxn>
                <a:cxn ang="0">
                  <a:pos x="218" y="22"/>
                </a:cxn>
                <a:cxn ang="0">
                  <a:pos x="213" y="16"/>
                </a:cxn>
                <a:cxn ang="0">
                  <a:pos x="206" y="9"/>
                </a:cxn>
                <a:cxn ang="0">
                  <a:pos x="195" y="5"/>
                </a:cxn>
                <a:cxn ang="0">
                  <a:pos x="180" y="2"/>
                </a:cxn>
                <a:cxn ang="0">
                  <a:pos x="163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2" y="4"/>
                </a:cxn>
                <a:cxn ang="0">
                  <a:pos x="80" y="8"/>
                </a:cxn>
                <a:cxn ang="0">
                  <a:pos x="61" y="13"/>
                </a:cxn>
                <a:cxn ang="0">
                  <a:pos x="43" y="20"/>
                </a:cxn>
                <a:cxn ang="0">
                  <a:pos x="27" y="26"/>
                </a:cxn>
                <a:cxn ang="0">
                  <a:pos x="15" y="34"/>
                </a:cxn>
                <a:cxn ang="0">
                  <a:pos x="6" y="42"/>
                </a:cxn>
                <a:cxn ang="0">
                  <a:pos x="1" y="49"/>
                </a:cxn>
                <a:cxn ang="0">
                  <a:pos x="0" y="57"/>
                </a:cxn>
                <a:cxn ang="0">
                  <a:pos x="4" y="64"/>
                </a:cxn>
                <a:cxn ang="0">
                  <a:pos x="11" y="70"/>
                </a:cxn>
                <a:cxn ang="0">
                  <a:pos x="22" y="74"/>
                </a:cxn>
                <a:cxn ang="0">
                  <a:pos x="36" y="77"/>
                </a:cxn>
                <a:cxn ang="0">
                  <a:pos x="52" y="80"/>
                </a:cxn>
                <a:cxn ang="0">
                  <a:pos x="72" y="80"/>
                </a:cxn>
                <a:cxn ang="0">
                  <a:pos x="93" y="78"/>
                </a:cxn>
                <a:cxn ang="0">
                  <a:pos x="115" y="76"/>
                </a:cxn>
              </a:cxnLst>
              <a:rect l="0" t="0" r="r" b="b"/>
              <a:pathLst>
                <a:path w="219" h="81">
                  <a:moveTo>
                    <a:pt x="115" y="76"/>
                  </a:moveTo>
                  <a:lnTo>
                    <a:pt x="137" y="72"/>
                  </a:lnTo>
                  <a:lnTo>
                    <a:pt x="156" y="66"/>
                  </a:lnTo>
                  <a:lnTo>
                    <a:pt x="174" y="60"/>
                  </a:lnTo>
                  <a:lnTo>
                    <a:pt x="190" y="53"/>
                  </a:lnTo>
                  <a:lnTo>
                    <a:pt x="202" y="45"/>
                  </a:lnTo>
                  <a:lnTo>
                    <a:pt x="211" y="37"/>
                  </a:lnTo>
                  <a:lnTo>
                    <a:pt x="216" y="30"/>
                  </a:lnTo>
                  <a:lnTo>
                    <a:pt x="218" y="22"/>
                  </a:lnTo>
                  <a:lnTo>
                    <a:pt x="213" y="16"/>
                  </a:lnTo>
                  <a:lnTo>
                    <a:pt x="206" y="9"/>
                  </a:lnTo>
                  <a:lnTo>
                    <a:pt x="195" y="5"/>
                  </a:lnTo>
                  <a:lnTo>
                    <a:pt x="180" y="2"/>
                  </a:lnTo>
                  <a:lnTo>
                    <a:pt x="163" y="0"/>
                  </a:lnTo>
                  <a:lnTo>
                    <a:pt x="145" y="0"/>
                  </a:lnTo>
                  <a:lnTo>
                    <a:pt x="124" y="1"/>
                  </a:lnTo>
                  <a:lnTo>
                    <a:pt x="102" y="4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3" y="20"/>
                  </a:lnTo>
                  <a:lnTo>
                    <a:pt x="27" y="26"/>
                  </a:lnTo>
                  <a:lnTo>
                    <a:pt x="15" y="34"/>
                  </a:lnTo>
                  <a:lnTo>
                    <a:pt x="6" y="42"/>
                  </a:lnTo>
                  <a:lnTo>
                    <a:pt x="1" y="49"/>
                  </a:lnTo>
                  <a:lnTo>
                    <a:pt x="0" y="57"/>
                  </a:lnTo>
                  <a:lnTo>
                    <a:pt x="4" y="64"/>
                  </a:lnTo>
                  <a:lnTo>
                    <a:pt x="11" y="70"/>
                  </a:lnTo>
                  <a:lnTo>
                    <a:pt x="22" y="74"/>
                  </a:lnTo>
                  <a:lnTo>
                    <a:pt x="36" y="77"/>
                  </a:lnTo>
                  <a:lnTo>
                    <a:pt x="52" y="80"/>
                  </a:lnTo>
                  <a:lnTo>
                    <a:pt x="72" y="80"/>
                  </a:lnTo>
                  <a:lnTo>
                    <a:pt x="93" y="78"/>
                  </a:lnTo>
                  <a:lnTo>
                    <a:pt x="115" y="76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88" name="Freeform 720"/>
            <p:cNvSpPr>
              <a:spLocks/>
            </p:cNvSpPr>
            <p:nvPr/>
          </p:nvSpPr>
          <p:spPr bwMode="auto">
            <a:xfrm>
              <a:off x="1138" y="1384"/>
              <a:ext cx="184" cy="69"/>
            </a:xfrm>
            <a:custGeom>
              <a:avLst/>
              <a:gdLst/>
              <a:ahLst/>
              <a:cxnLst>
                <a:cxn ang="0">
                  <a:pos x="96" y="65"/>
                </a:cxn>
                <a:cxn ang="0">
                  <a:pos x="114" y="61"/>
                </a:cxn>
                <a:cxn ang="0">
                  <a:pos x="131" y="57"/>
                </a:cxn>
                <a:cxn ang="0">
                  <a:pos x="146" y="51"/>
                </a:cxn>
                <a:cxn ang="0">
                  <a:pos x="159" y="44"/>
                </a:cxn>
                <a:cxn ang="0">
                  <a:pos x="170" y="39"/>
                </a:cxn>
                <a:cxn ang="0">
                  <a:pos x="177" y="32"/>
                </a:cxn>
                <a:cxn ang="0">
                  <a:pos x="181" y="25"/>
                </a:cxn>
                <a:cxn ang="0">
                  <a:pos x="183" y="19"/>
                </a:cxn>
                <a:cxn ang="0">
                  <a:pos x="178" y="13"/>
                </a:cxn>
                <a:cxn ang="0">
                  <a:pos x="173" y="8"/>
                </a:cxn>
                <a:cxn ang="0">
                  <a:pos x="163" y="4"/>
                </a:cxn>
                <a:cxn ang="0">
                  <a:pos x="152" y="1"/>
                </a:cxn>
                <a:cxn ang="0">
                  <a:pos x="138" y="0"/>
                </a:cxn>
                <a:cxn ang="0">
                  <a:pos x="121" y="0"/>
                </a:cxn>
                <a:cxn ang="0">
                  <a:pos x="104" y="1"/>
                </a:cxn>
                <a:cxn ang="0">
                  <a:pos x="86" y="2"/>
                </a:cxn>
                <a:cxn ang="0">
                  <a:pos x="68" y="6"/>
                </a:cxn>
                <a:cxn ang="0">
                  <a:pos x="51" y="12"/>
                </a:cxn>
                <a:cxn ang="0">
                  <a:pos x="36" y="16"/>
                </a:cxn>
                <a:cxn ang="0">
                  <a:pos x="23" y="23"/>
                </a:cxn>
                <a:cxn ang="0">
                  <a:pos x="12" y="29"/>
                </a:cxn>
                <a:cxn ang="0">
                  <a:pos x="5" y="35"/>
                </a:cxn>
                <a:cxn ang="0">
                  <a:pos x="1" y="42"/>
                </a:cxn>
                <a:cxn ang="0">
                  <a:pos x="0" y="48"/>
                </a:cxn>
                <a:cxn ang="0">
                  <a:pos x="2" y="54"/>
                </a:cxn>
                <a:cxn ang="0">
                  <a:pos x="9" y="59"/>
                </a:cxn>
                <a:cxn ang="0">
                  <a:pos x="18" y="63"/>
                </a:cxn>
                <a:cxn ang="0">
                  <a:pos x="30" y="66"/>
                </a:cxn>
                <a:cxn ang="0">
                  <a:pos x="44" y="68"/>
                </a:cxn>
                <a:cxn ang="0">
                  <a:pos x="60" y="68"/>
                </a:cxn>
                <a:cxn ang="0">
                  <a:pos x="78" y="66"/>
                </a:cxn>
                <a:cxn ang="0">
                  <a:pos x="96" y="65"/>
                </a:cxn>
              </a:cxnLst>
              <a:rect l="0" t="0" r="r" b="b"/>
              <a:pathLst>
                <a:path w="184" h="69">
                  <a:moveTo>
                    <a:pt x="96" y="65"/>
                  </a:moveTo>
                  <a:lnTo>
                    <a:pt x="114" y="61"/>
                  </a:lnTo>
                  <a:lnTo>
                    <a:pt x="131" y="57"/>
                  </a:lnTo>
                  <a:lnTo>
                    <a:pt x="146" y="51"/>
                  </a:lnTo>
                  <a:lnTo>
                    <a:pt x="159" y="44"/>
                  </a:lnTo>
                  <a:lnTo>
                    <a:pt x="170" y="39"/>
                  </a:lnTo>
                  <a:lnTo>
                    <a:pt x="177" y="32"/>
                  </a:lnTo>
                  <a:lnTo>
                    <a:pt x="181" y="25"/>
                  </a:lnTo>
                  <a:lnTo>
                    <a:pt x="183" y="19"/>
                  </a:lnTo>
                  <a:lnTo>
                    <a:pt x="178" y="13"/>
                  </a:lnTo>
                  <a:lnTo>
                    <a:pt x="173" y="8"/>
                  </a:lnTo>
                  <a:lnTo>
                    <a:pt x="163" y="4"/>
                  </a:lnTo>
                  <a:lnTo>
                    <a:pt x="152" y="1"/>
                  </a:lnTo>
                  <a:lnTo>
                    <a:pt x="138" y="0"/>
                  </a:lnTo>
                  <a:lnTo>
                    <a:pt x="121" y="0"/>
                  </a:lnTo>
                  <a:lnTo>
                    <a:pt x="104" y="1"/>
                  </a:lnTo>
                  <a:lnTo>
                    <a:pt x="86" y="2"/>
                  </a:lnTo>
                  <a:lnTo>
                    <a:pt x="68" y="6"/>
                  </a:lnTo>
                  <a:lnTo>
                    <a:pt x="51" y="12"/>
                  </a:lnTo>
                  <a:lnTo>
                    <a:pt x="36" y="16"/>
                  </a:lnTo>
                  <a:lnTo>
                    <a:pt x="23" y="23"/>
                  </a:lnTo>
                  <a:lnTo>
                    <a:pt x="12" y="29"/>
                  </a:lnTo>
                  <a:lnTo>
                    <a:pt x="5" y="35"/>
                  </a:lnTo>
                  <a:lnTo>
                    <a:pt x="1" y="42"/>
                  </a:lnTo>
                  <a:lnTo>
                    <a:pt x="0" y="48"/>
                  </a:lnTo>
                  <a:lnTo>
                    <a:pt x="2" y="54"/>
                  </a:lnTo>
                  <a:lnTo>
                    <a:pt x="9" y="59"/>
                  </a:lnTo>
                  <a:lnTo>
                    <a:pt x="18" y="63"/>
                  </a:lnTo>
                  <a:lnTo>
                    <a:pt x="30" y="66"/>
                  </a:lnTo>
                  <a:lnTo>
                    <a:pt x="44" y="68"/>
                  </a:lnTo>
                  <a:lnTo>
                    <a:pt x="60" y="68"/>
                  </a:lnTo>
                  <a:lnTo>
                    <a:pt x="78" y="66"/>
                  </a:lnTo>
                  <a:lnTo>
                    <a:pt x="96" y="65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89" name="Freeform 721"/>
            <p:cNvSpPr>
              <a:spLocks/>
            </p:cNvSpPr>
            <p:nvPr/>
          </p:nvSpPr>
          <p:spPr bwMode="auto">
            <a:xfrm>
              <a:off x="1303" y="1179"/>
              <a:ext cx="44" cy="62"/>
            </a:xfrm>
            <a:custGeom>
              <a:avLst/>
              <a:gdLst/>
              <a:ahLst/>
              <a:cxnLst>
                <a:cxn ang="0">
                  <a:pos x="4" y="21"/>
                </a:cxn>
                <a:cxn ang="0">
                  <a:pos x="2" y="28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0" y="45"/>
                </a:cxn>
                <a:cxn ang="0">
                  <a:pos x="1" y="49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1"/>
                </a:cxn>
                <a:cxn ang="0">
                  <a:pos x="15" y="59"/>
                </a:cxn>
                <a:cxn ang="0">
                  <a:pos x="19" y="59"/>
                </a:cxn>
                <a:cxn ang="0">
                  <a:pos x="23" y="56"/>
                </a:cxn>
                <a:cxn ang="0">
                  <a:pos x="27" y="53"/>
                </a:cxn>
                <a:cxn ang="0">
                  <a:pos x="31" y="49"/>
                </a:cxn>
                <a:cxn ang="0">
                  <a:pos x="36" y="43"/>
                </a:cxn>
                <a:cxn ang="0">
                  <a:pos x="38" y="38"/>
                </a:cxn>
                <a:cxn ang="0">
                  <a:pos x="41" y="32"/>
                </a:cxn>
                <a:cxn ang="0">
                  <a:pos x="43" y="26"/>
                </a:cxn>
                <a:cxn ang="0">
                  <a:pos x="43" y="21"/>
                </a:cxn>
                <a:cxn ang="0">
                  <a:pos x="43" y="15"/>
                </a:cxn>
                <a:cxn ang="0">
                  <a:pos x="43" y="11"/>
                </a:cxn>
                <a:cxn ang="0">
                  <a:pos x="41" y="7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1" y="0"/>
                </a:cxn>
                <a:cxn ang="0">
                  <a:pos x="27" y="0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7"/>
                </a:cxn>
                <a:cxn ang="0">
                  <a:pos x="11" y="11"/>
                </a:cxn>
                <a:cxn ang="0">
                  <a:pos x="8" y="15"/>
                </a:cxn>
                <a:cxn ang="0">
                  <a:pos x="4" y="21"/>
                </a:cxn>
              </a:cxnLst>
              <a:rect l="0" t="0" r="r" b="b"/>
              <a:pathLst>
                <a:path w="44" h="62">
                  <a:moveTo>
                    <a:pt x="4" y="21"/>
                  </a:moveTo>
                  <a:lnTo>
                    <a:pt x="2" y="28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9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1"/>
                  </a:lnTo>
                  <a:lnTo>
                    <a:pt x="15" y="59"/>
                  </a:lnTo>
                  <a:lnTo>
                    <a:pt x="19" y="59"/>
                  </a:lnTo>
                  <a:lnTo>
                    <a:pt x="23" y="56"/>
                  </a:lnTo>
                  <a:lnTo>
                    <a:pt x="27" y="53"/>
                  </a:lnTo>
                  <a:lnTo>
                    <a:pt x="31" y="49"/>
                  </a:lnTo>
                  <a:lnTo>
                    <a:pt x="36" y="43"/>
                  </a:lnTo>
                  <a:lnTo>
                    <a:pt x="38" y="38"/>
                  </a:lnTo>
                  <a:lnTo>
                    <a:pt x="41" y="32"/>
                  </a:lnTo>
                  <a:lnTo>
                    <a:pt x="43" y="26"/>
                  </a:lnTo>
                  <a:lnTo>
                    <a:pt x="43" y="21"/>
                  </a:lnTo>
                  <a:lnTo>
                    <a:pt x="43" y="15"/>
                  </a:lnTo>
                  <a:lnTo>
                    <a:pt x="43" y="11"/>
                  </a:lnTo>
                  <a:lnTo>
                    <a:pt x="41" y="7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21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90" name="Freeform 722"/>
            <p:cNvSpPr>
              <a:spLocks/>
            </p:cNvSpPr>
            <p:nvPr/>
          </p:nvSpPr>
          <p:spPr bwMode="auto">
            <a:xfrm>
              <a:off x="1447" y="1197"/>
              <a:ext cx="44" cy="62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2" y="28"/>
                </a:cxn>
                <a:cxn ang="0">
                  <a:pos x="1" y="34"/>
                </a:cxn>
                <a:cxn ang="0">
                  <a:pos x="0" y="39"/>
                </a:cxn>
                <a:cxn ang="0">
                  <a:pos x="0" y="45"/>
                </a:cxn>
                <a:cxn ang="0">
                  <a:pos x="1" y="49"/>
                </a:cxn>
                <a:cxn ang="0">
                  <a:pos x="2" y="53"/>
                </a:cxn>
                <a:cxn ang="0">
                  <a:pos x="5" y="58"/>
                </a:cxn>
                <a:cxn ang="0">
                  <a:pos x="8" y="59"/>
                </a:cxn>
                <a:cxn ang="0">
                  <a:pos x="12" y="61"/>
                </a:cxn>
                <a:cxn ang="0">
                  <a:pos x="16" y="61"/>
                </a:cxn>
                <a:cxn ang="0">
                  <a:pos x="20" y="59"/>
                </a:cxn>
                <a:cxn ang="0">
                  <a:pos x="24" y="56"/>
                </a:cxn>
                <a:cxn ang="0">
                  <a:pos x="26" y="53"/>
                </a:cxn>
                <a:cxn ang="0">
                  <a:pos x="30" y="49"/>
                </a:cxn>
                <a:cxn ang="0">
                  <a:pos x="34" y="45"/>
                </a:cxn>
                <a:cxn ang="0">
                  <a:pos x="37" y="39"/>
                </a:cxn>
                <a:cxn ang="0">
                  <a:pos x="40" y="32"/>
                </a:cxn>
                <a:cxn ang="0">
                  <a:pos x="41" y="26"/>
                </a:cxn>
                <a:cxn ang="0">
                  <a:pos x="43" y="21"/>
                </a:cxn>
                <a:cxn ang="0">
                  <a:pos x="43" y="15"/>
                </a:cxn>
                <a:cxn ang="0">
                  <a:pos x="41" y="11"/>
                </a:cxn>
                <a:cxn ang="0">
                  <a:pos x="40" y="7"/>
                </a:cxn>
                <a:cxn ang="0">
                  <a:pos x="37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1"/>
                </a:cxn>
                <a:cxn ang="0">
                  <a:pos x="22" y="1"/>
                </a:cxn>
                <a:cxn ang="0">
                  <a:pos x="18" y="4"/>
                </a:cxn>
                <a:cxn ang="0">
                  <a:pos x="14" y="7"/>
                </a:cxn>
                <a:cxn ang="0">
                  <a:pos x="10" y="11"/>
                </a:cxn>
                <a:cxn ang="0">
                  <a:pos x="8" y="17"/>
                </a:cxn>
                <a:cxn ang="0">
                  <a:pos x="5" y="22"/>
                </a:cxn>
              </a:cxnLst>
              <a:rect l="0" t="0" r="r" b="b"/>
              <a:pathLst>
                <a:path w="44" h="62">
                  <a:moveTo>
                    <a:pt x="5" y="22"/>
                  </a:moveTo>
                  <a:lnTo>
                    <a:pt x="2" y="28"/>
                  </a:lnTo>
                  <a:lnTo>
                    <a:pt x="1" y="34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9"/>
                  </a:lnTo>
                  <a:lnTo>
                    <a:pt x="2" y="53"/>
                  </a:lnTo>
                  <a:lnTo>
                    <a:pt x="5" y="58"/>
                  </a:lnTo>
                  <a:lnTo>
                    <a:pt x="8" y="59"/>
                  </a:lnTo>
                  <a:lnTo>
                    <a:pt x="12" y="61"/>
                  </a:lnTo>
                  <a:lnTo>
                    <a:pt x="16" y="61"/>
                  </a:lnTo>
                  <a:lnTo>
                    <a:pt x="20" y="59"/>
                  </a:lnTo>
                  <a:lnTo>
                    <a:pt x="24" y="56"/>
                  </a:lnTo>
                  <a:lnTo>
                    <a:pt x="26" y="53"/>
                  </a:lnTo>
                  <a:lnTo>
                    <a:pt x="30" y="49"/>
                  </a:lnTo>
                  <a:lnTo>
                    <a:pt x="34" y="45"/>
                  </a:lnTo>
                  <a:lnTo>
                    <a:pt x="37" y="39"/>
                  </a:lnTo>
                  <a:lnTo>
                    <a:pt x="40" y="32"/>
                  </a:lnTo>
                  <a:lnTo>
                    <a:pt x="41" y="26"/>
                  </a:lnTo>
                  <a:lnTo>
                    <a:pt x="43" y="21"/>
                  </a:lnTo>
                  <a:lnTo>
                    <a:pt x="43" y="15"/>
                  </a:lnTo>
                  <a:lnTo>
                    <a:pt x="41" y="11"/>
                  </a:lnTo>
                  <a:lnTo>
                    <a:pt x="40" y="7"/>
                  </a:lnTo>
                  <a:lnTo>
                    <a:pt x="37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1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4" y="7"/>
                  </a:lnTo>
                  <a:lnTo>
                    <a:pt x="10" y="11"/>
                  </a:lnTo>
                  <a:lnTo>
                    <a:pt x="8" y="17"/>
                  </a:lnTo>
                  <a:lnTo>
                    <a:pt x="5" y="22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91" name="Freeform 723"/>
            <p:cNvSpPr>
              <a:spLocks/>
            </p:cNvSpPr>
            <p:nvPr/>
          </p:nvSpPr>
          <p:spPr bwMode="auto">
            <a:xfrm>
              <a:off x="1159" y="1638"/>
              <a:ext cx="38" cy="62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35"/>
                </a:cxn>
                <a:cxn ang="0">
                  <a:pos x="1" y="42"/>
                </a:cxn>
                <a:cxn ang="0">
                  <a:pos x="2" y="47"/>
                </a:cxn>
                <a:cxn ang="0">
                  <a:pos x="4" y="51"/>
                </a:cxn>
                <a:cxn ang="0">
                  <a:pos x="6" y="55"/>
                </a:cxn>
                <a:cxn ang="0">
                  <a:pos x="9" y="58"/>
                </a:cxn>
                <a:cxn ang="0">
                  <a:pos x="13" y="61"/>
                </a:cxn>
                <a:cxn ang="0">
                  <a:pos x="16" y="61"/>
                </a:cxn>
                <a:cxn ang="0">
                  <a:pos x="20" y="61"/>
                </a:cxn>
                <a:cxn ang="0">
                  <a:pos x="24" y="59"/>
                </a:cxn>
                <a:cxn ang="0">
                  <a:pos x="27" y="56"/>
                </a:cxn>
                <a:cxn ang="0">
                  <a:pos x="30" y="52"/>
                </a:cxn>
                <a:cxn ang="0">
                  <a:pos x="32" y="48"/>
                </a:cxn>
                <a:cxn ang="0">
                  <a:pos x="35" y="43"/>
                </a:cxn>
                <a:cxn ang="0">
                  <a:pos x="37" y="37"/>
                </a:cxn>
                <a:cxn ang="0">
                  <a:pos x="37" y="31"/>
                </a:cxn>
                <a:cxn ang="0">
                  <a:pos x="37" y="25"/>
                </a:cxn>
                <a:cxn ang="0">
                  <a:pos x="37" y="18"/>
                </a:cxn>
                <a:cxn ang="0">
                  <a:pos x="35" y="13"/>
                </a:cxn>
                <a:cxn ang="0">
                  <a:pos x="32" y="9"/>
                </a:cxn>
                <a:cxn ang="0">
                  <a:pos x="30" y="5"/>
                </a:cxn>
                <a:cxn ang="0">
                  <a:pos x="27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3" y="1"/>
                </a:cxn>
                <a:cxn ang="0">
                  <a:pos x="9" y="4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2" y="17"/>
                </a:cxn>
                <a:cxn ang="0">
                  <a:pos x="1" y="23"/>
                </a:cxn>
                <a:cxn ang="0">
                  <a:pos x="0" y="29"/>
                </a:cxn>
              </a:cxnLst>
              <a:rect l="0" t="0" r="r" b="b"/>
              <a:pathLst>
                <a:path w="38" h="62">
                  <a:moveTo>
                    <a:pt x="0" y="29"/>
                  </a:moveTo>
                  <a:lnTo>
                    <a:pt x="0" y="35"/>
                  </a:lnTo>
                  <a:lnTo>
                    <a:pt x="1" y="42"/>
                  </a:lnTo>
                  <a:lnTo>
                    <a:pt x="2" y="47"/>
                  </a:lnTo>
                  <a:lnTo>
                    <a:pt x="4" y="51"/>
                  </a:lnTo>
                  <a:lnTo>
                    <a:pt x="6" y="55"/>
                  </a:lnTo>
                  <a:lnTo>
                    <a:pt x="9" y="58"/>
                  </a:lnTo>
                  <a:lnTo>
                    <a:pt x="13" y="61"/>
                  </a:lnTo>
                  <a:lnTo>
                    <a:pt x="16" y="61"/>
                  </a:lnTo>
                  <a:lnTo>
                    <a:pt x="20" y="61"/>
                  </a:lnTo>
                  <a:lnTo>
                    <a:pt x="24" y="59"/>
                  </a:lnTo>
                  <a:lnTo>
                    <a:pt x="27" y="56"/>
                  </a:lnTo>
                  <a:lnTo>
                    <a:pt x="30" y="52"/>
                  </a:lnTo>
                  <a:lnTo>
                    <a:pt x="32" y="48"/>
                  </a:lnTo>
                  <a:lnTo>
                    <a:pt x="35" y="43"/>
                  </a:lnTo>
                  <a:lnTo>
                    <a:pt x="37" y="37"/>
                  </a:lnTo>
                  <a:lnTo>
                    <a:pt x="37" y="31"/>
                  </a:lnTo>
                  <a:lnTo>
                    <a:pt x="37" y="25"/>
                  </a:lnTo>
                  <a:lnTo>
                    <a:pt x="37" y="18"/>
                  </a:lnTo>
                  <a:lnTo>
                    <a:pt x="35" y="13"/>
                  </a:lnTo>
                  <a:lnTo>
                    <a:pt x="32" y="9"/>
                  </a:lnTo>
                  <a:lnTo>
                    <a:pt x="30" y="5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3" y="1"/>
                  </a:lnTo>
                  <a:lnTo>
                    <a:pt x="9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1" y="23"/>
                  </a:lnTo>
                  <a:lnTo>
                    <a:pt x="0" y="29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92" name="Freeform 724"/>
            <p:cNvSpPr>
              <a:spLocks/>
            </p:cNvSpPr>
            <p:nvPr/>
          </p:nvSpPr>
          <p:spPr bwMode="auto">
            <a:xfrm>
              <a:off x="1016" y="1617"/>
              <a:ext cx="40" cy="62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0" y="36"/>
                </a:cxn>
                <a:cxn ang="0">
                  <a:pos x="1" y="42"/>
                </a:cxn>
                <a:cxn ang="0">
                  <a:pos x="2" y="47"/>
                </a:cxn>
                <a:cxn ang="0">
                  <a:pos x="5" y="51"/>
                </a:cxn>
                <a:cxn ang="0">
                  <a:pos x="7" y="55"/>
                </a:cxn>
                <a:cxn ang="0">
                  <a:pos x="11" y="58"/>
                </a:cxn>
                <a:cxn ang="0">
                  <a:pos x="14" y="61"/>
                </a:cxn>
                <a:cxn ang="0">
                  <a:pos x="18" y="61"/>
                </a:cxn>
                <a:cxn ang="0">
                  <a:pos x="23" y="61"/>
                </a:cxn>
                <a:cxn ang="0">
                  <a:pos x="26" y="59"/>
                </a:cxn>
                <a:cxn ang="0">
                  <a:pos x="30" y="56"/>
                </a:cxn>
                <a:cxn ang="0">
                  <a:pos x="33" y="52"/>
                </a:cxn>
                <a:cxn ang="0">
                  <a:pos x="36" y="48"/>
                </a:cxn>
                <a:cxn ang="0">
                  <a:pos x="37" y="43"/>
                </a:cxn>
                <a:cxn ang="0">
                  <a:pos x="39" y="37"/>
                </a:cxn>
                <a:cxn ang="0">
                  <a:pos x="39" y="31"/>
                </a:cxn>
                <a:cxn ang="0">
                  <a:pos x="39" y="24"/>
                </a:cxn>
                <a:cxn ang="0">
                  <a:pos x="39" y="18"/>
                </a:cxn>
                <a:cxn ang="0">
                  <a:pos x="36" y="13"/>
                </a:cxn>
                <a:cxn ang="0">
                  <a:pos x="34" y="9"/>
                </a:cxn>
                <a:cxn ang="0">
                  <a:pos x="31" y="5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0" y="4"/>
                </a:cxn>
                <a:cxn ang="0">
                  <a:pos x="7" y="8"/>
                </a:cxn>
                <a:cxn ang="0">
                  <a:pos x="4" y="12"/>
                </a:cxn>
                <a:cxn ang="0">
                  <a:pos x="1" y="17"/>
                </a:cxn>
                <a:cxn ang="0">
                  <a:pos x="0" y="23"/>
                </a:cxn>
                <a:cxn ang="0">
                  <a:pos x="0" y="29"/>
                </a:cxn>
              </a:cxnLst>
              <a:rect l="0" t="0" r="r" b="b"/>
              <a:pathLst>
                <a:path w="40" h="62">
                  <a:moveTo>
                    <a:pt x="0" y="29"/>
                  </a:moveTo>
                  <a:lnTo>
                    <a:pt x="0" y="36"/>
                  </a:lnTo>
                  <a:lnTo>
                    <a:pt x="1" y="42"/>
                  </a:lnTo>
                  <a:lnTo>
                    <a:pt x="2" y="47"/>
                  </a:lnTo>
                  <a:lnTo>
                    <a:pt x="5" y="51"/>
                  </a:lnTo>
                  <a:lnTo>
                    <a:pt x="7" y="55"/>
                  </a:lnTo>
                  <a:lnTo>
                    <a:pt x="11" y="58"/>
                  </a:lnTo>
                  <a:lnTo>
                    <a:pt x="14" y="61"/>
                  </a:lnTo>
                  <a:lnTo>
                    <a:pt x="18" y="61"/>
                  </a:lnTo>
                  <a:lnTo>
                    <a:pt x="23" y="61"/>
                  </a:lnTo>
                  <a:lnTo>
                    <a:pt x="26" y="59"/>
                  </a:lnTo>
                  <a:lnTo>
                    <a:pt x="30" y="56"/>
                  </a:lnTo>
                  <a:lnTo>
                    <a:pt x="33" y="52"/>
                  </a:lnTo>
                  <a:lnTo>
                    <a:pt x="36" y="48"/>
                  </a:lnTo>
                  <a:lnTo>
                    <a:pt x="37" y="43"/>
                  </a:lnTo>
                  <a:lnTo>
                    <a:pt x="39" y="37"/>
                  </a:lnTo>
                  <a:lnTo>
                    <a:pt x="39" y="31"/>
                  </a:lnTo>
                  <a:lnTo>
                    <a:pt x="39" y="24"/>
                  </a:lnTo>
                  <a:lnTo>
                    <a:pt x="39" y="18"/>
                  </a:lnTo>
                  <a:lnTo>
                    <a:pt x="36" y="13"/>
                  </a:lnTo>
                  <a:lnTo>
                    <a:pt x="34" y="9"/>
                  </a:lnTo>
                  <a:lnTo>
                    <a:pt x="31" y="5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29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93" name="Freeform 725"/>
            <p:cNvSpPr>
              <a:spLocks/>
            </p:cNvSpPr>
            <p:nvPr/>
          </p:nvSpPr>
          <p:spPr bwMode="auto">
            <a:xfrm>
              <a:off x="1166" y="1396"/>
              <a:ext cx="144" cy="51"/>
            </a:xfrm>
            <a:custGeom>
              <a:avLst/>
              <a:gdLst/>
              <a:ahLst/>
              <a:cxnLst>
                <a:cxn ang="0">
                  <a:pos x="119" y="10"/>
                </a:cxn>
                <a:cxn ang="0">
                  <a:pos x="116" y="11"/>
                </a:cxn>
                <a:cxn ang="0">
                  <a:pos x="110" y="12"/>
                </a:cxn>
                <a:cxn ang="0">
                  <a:pos x="100" y="15"/>
                </a:cxn>
                <a:cxn ang="0">
                  <a:pos x="89" y="18"/>
                </a:cxn>
                <a:cxn ang="0">
                  <a:pos x="81" y="18"/>
                </a:cxn>
                <a:cxn ang="0">
                  <a:pos x="75" y="15"/>
                </a:cxn>
                <a:cxn ang="0">
                  <a:pos x="72" y="12"/>
                </a:cxn>
                <a:cxn ang="0">
                  <a:pos x="71" y="10"/>
                </a:cxn>
                <a:cxn ang="0">
                  <a:pos x="66" y="5"/>
                </a:cxn>
                <a:cxn ang="0">
                  <a:pos x="57" y="2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2" y="1"/>
                </a:cxn>
                <a:cxn ang="0">
                  <a:pos x="28" y="2"/>
                </a:cxn>
                <a:cxn ang="0">
                  <a:pos x="13" y="7"/>
                </a:cxn>
                <a:cxn ang="0">
                  <a:pos x="4" y="14"/>
                </a:cxn>
                <a:cxn ang="0">
                  <a:pos x="0" y="20"/>
                </a:cxn>
                <a:cxn ang="0">
                  <a:pos x="0" y="27"/>
                </a:cxn>
                <a:cxn ang="0">
                  <a:pos x="1" y="31"/>
                </a:cxn>
                <a:cxn ang="0">
                  <a:pos x="2" y="32"/>
                </a:cxn>
                <a:cxn ang="0">
                  <a:pos x="4" y="35"/>
                </a:cxn>
                <a:cxn ang="0">
                  <a:pos x="8" y="38"/>
                </a:cxn>
                <a:cxn ang="0">
                  <a:pos x="15" y="41"/>
                </a:cxn>
                <a:cxn ang="0">
                  <a:pos x="23" y="41"/>
                </a:cxn>
                <a:cxn ang="0">
                  <a:pos x="33" y="40"/>
                </a:cxn>
                <a:cxn ang="0">
                  <a:pos x="41" y="38"/>
                </a:cxn>
                <a:cxn ang="0">
                  <a:pos x="48" y="37"/>
                </a:cxn>
                <a:cxn ang="0">
                  <a:pos x="50" y="37"/>
                </a:cxn>
                <a:cxn ang="0">
                  <a:pos x="53" y="50"/>
                </a:cxn>
                <a:cxn ang="0">
                  <a:pos x="64" y="50"/>
                </a:cxn>
                <a:cxn ang="0">
                  <a:pos x="82" y="47"/>
                </a:cxn>
                <a:cxn ang="0">
                  <a:pos x="104" y="41"/>
                </a:cxn>
                <a:cxn ang="0">
                  <a:pos x="129" y="28"/>
                </a:cxn>
                <a:cxn ang="0">
                  <a:pos x="141" y="17"/>
                </a:cxn>
                <a:cxn ang="0">
                  <a:pos x="143" y="12"/>
                </a:cxn>
                <a:cxn ang="0">
                  <a:pos x="138" y="11"/>
                </a:cxn>
              </a:cxnLst>
              <a:rect l="0" t="0" r="r" b="b"/>
              <a:pathLst>
                <a:path w="144" h="51">
                  <a:moveTo>
                    <a:pt x="137" y="11"/>
                  </a:moveTo>
                  <a:lnTo>
                    <a:pt x="119" y="10"/>
                  </a:lnTo>
                  <a:lnTo>
                    <a:pt x="119" y="10"/>
                  </a:lnTo>
                  <a:lnTo>
                    <a:pt x="116" y="11"/>
                  </a:lnTo>
                  <a:lnTo>
                    <a:pt x="114" y="11"/>
                  </a:lnTo>
                  <a:lnTo>
                    <a:pt x="110" y="12"/>
                  </a:lnTo>
                  <a:lnTo>
                    <a:pt x="104" y="14"/>
                  </a:lnTo>
                  <a:lnTo>
                    <a:pt x="100" y="15"/>
                  </a:lnTo>
                  <a:lnTo>
                    <a:pt x="94" y="17"/>
                  </a:lnTo>
                  <a:lnTo>
                    <a:pt x="89" y="18"/>
                  </a:lnTo>
                  <a:lnTo>
                    <a:pt x="85" y="18"/>
                  </a:lnTo>
                  <a:lnTo>
                    <a:pt x="81" y="18"/>
                  </a:lnTo>
                  <a:lnTo>
                    <a:pt x="78" y="17"/>
                  </a:lnTo>
                  <a:lnTo>
                    <a:pt x="75" y="15"/>
                  </a:lnTo>
                  <a:lnTo>
                    <a:pt x="74" y="14"/>
                  </a:lnTo>
                  <a:lnTo>
                    <a:pt x="72" y="12"/>
                  </a:lnTo>
                  <a:lnTo>
                    <a:pt x="71" y="11"/>
                  </a:lnTo>
                  <a:lnTo>
                    <a:pt x="71" y="10"/>
                  </a:lnTo>
                  <a:lnTo>
                    <a:pt x="68" y="7"/>
                  </a:lnTo>
                  <a:lnTo>
                    <a:pt x="66" y="5"/>
                  </a:lnTo>
                  <a:lnTo>
                    <a:pt x="61" y="4"/>
                  </a:lnTo>
                  <a:lnTo>
                    <a:pt x="57" y="2"/>
                  </a:lnTo>
                  <a:lnTo>
                    <a:pt x="55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2" y="1"/>
                  </a:lnTo>
                  <a:lnTo>
                    <a:pt x="37" y="1"/>
                  </a:lnTo>
                  <a:lnTo>
                    <a:pt x="28" y="2"/>
                  </a:lnTo>
                  <a:lnTo>
                    <a:pt x="22" y="5"/>
                  </a:lnTo>
                  <a:lnTo>
                    <a:pt x="13" y="7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1" y="17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7"/>
                  </a:lnTo>
                  <a:lnTo>
                    <a:pt x="0" y="30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4" y="35"/>
                  </a:lnTo>
                  <a:lnTo>
                    <a:pt x="5" y="37"/>
                  </a:lnTo>
                  <a:lnTo>
                    <a:pt x="8" y="38"/>
                  </a:lnTo>
                  <a:lnTo>
                    <a:pt x="11" y="40"/>
                  </a:lnTo>
                  <a:lnTo>
                    <a:pt x="15" y="41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7" y="41"/>
                  </a:lnTo>
                  <a:lnTo>
                    <a:pt x="33" y="40"/>
                  </a:lnTo>
                  <a:lnTo>
                    <a:pt x="37" y="38"/>
                  </a:lnTo>
                  <a:lnTo>
                    <a:pt x="41" y="38"/>
                  </a:lnTo>
                  <a:lnTo>
                    <a:pt x="45" y="37"/>
                  </a:lnTo>
                  <a:lnTo>
                    <a:pt x="48" y="37"/>
                  </a:lnTo>
                  <a:lnTo>
                    <a:pt x="49" y="37"/>
                  </a:lnTo>
                  <a:lnTo>
                    <a:pt x="50" y="37"/>
                  </a:lnTo>
                  <a:lnTo>
                    <a:pt x="52" y="50"/>
                  </a:lnTo>
                  <a:lnTo>
                    <a:pt x="53" y="50"/>
                  </a:lnTo>
                  <a:lnTo>
                    <a:pt x="57" y="50"/>
                  </a:lnTo>
                  <a:lnTo>
                    <a:pt x="64" y="50"/>
                  </a:lnTo>
                  <a:lnTo>
                    <a:pt x="72" y="48"/>
                  </a:lnTo>
                  <a:lnTo>
                    <a:pt x="82" y="47"/>
                  </a:lnTo>
                  <a:lnTo>
                    <a:pt x="93" y="45"/>
                  </a:lnTo>
                  <a:lnTo>
                    <a:pt x="104" y="41"/>
                  </a:lnTo>
                  <a:lnTo>
                    <a:pt x="115" y="37"/>
                  </a:lnTo>
                  <a:lnTo>
                    <a:pt x="129" y="28"/>
                  </a:lnTo>
                  <a:lnTo>
                    <a:pt x="137" y="21"/>
                  </a:lnTo>
                  <a:lnTo>
                    <a:pt x="141" y="17"/>
                  </a:lnTo>
                  <a:lnTo>
                    <a:pt x="143" y="14"/>
                  </a:lnTo>
                  <a:lnTo>
                    <a:pt x="143" y="12"/>
                  </a:lnTo>
                  <a:lnTo>
                    <a:pt x="140" y="11"/>
                  </a:lnTo>
                  <a:lnTo>
                    <a:pt x="138" y="11"/>
                  </a:lnTo>
                  <a:lnTo>
                    <a:pt x="137" y="11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94" name="Freeform 726"/>
            <p:cNvSpPr>
              <a:spLocks/>
            </p:cNvSpPr>
            <p:nvPr/>
          </p:nvSpPr>
          <p:spPr bwMode="auto">
            <a:xfrm>
              <a:off x="1334" y="1265"/>
              <a:ext cx="29" cy="32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22" y="0"/>
                </a:cxn>
                <a:cxn ang="0">
                  <a:pos x="0" y="7"/>
                </a:cxn>
                <a:cxn ang="0">
                  <a:pos x="4" y="31"/>
                </a:cxn>
                <a:cxn ang="0">
                  <a:pos x="28" y="23"/>
                </a:cxn>
              </a:cxnLst>
              <a:rect l="0" t="0" r="r" b="b"/>
              <a:pathLst>
                <a:path w="29" h="32">
                  <a:moveTo>
                    <a:pt x="28" y="23"/>
                  </a:moveTo>
                  <a:lnTo>
                    <a:pt x="22" y="0"/>
                  </a:lnTo>
                  <a:lnTo>
                    <a:pt x="0" y="7"/>
                  </a:lnTo>
                  <a:lnTo>
                    <a:pt x="4" y="31"/>
                  </a:lnTo>
                  <a:lnTo>
                    <a:pt x="28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95" name="Freeform 727"/>
            <p:cNvSpPr>
              <a:spLocks/>
            </p:cNvSpPr>
            <p:nvPr/>
          </p:nvSpPr>
          <p:spPr bwMode="auto">
            <a:xfrm>
              <a:off x="1336" y="1271"/>
              <a:ext cx="29" cy="32"/>
            </a:xfrm>
            <a:custGeom>
              <a:avLst/>
              <a:gdLst/>
              <a:ahLst/>
              <a:cxnLst>
                <a:cxn ang="0">
                  <a:pos x="28" y="21"/>
                </a:cxn>
                <a:cxn ang="0">
                  <a:pos x="23" y="0"/>
                </a:cxn>
                <a:cxn ang="0">
                  <a:pos x="0" y="7"/>
                </a:cxn>
                <a:cxn ang="0">
                  <a:pos x="4" y="31"/>
                </a:cxn>
                <a:cxn ang="0">
                  <a:pos x="28" y="21"/>
                </a:cxn>
              </a:cxnLst>
              <a:rect l="0" t="0" r="r" b="b"/>
              <a:pathLst>
                <a:path w="29" h="32">
                  <a:moveTo>
                    <a:pt x="28" y="21"/>
                  </a:moveTo>
                  <a:lnTo>
                    <a:pt x="23" y="0"/>
                  </a:lnTo>
                  <a:lnTo>
                    <a:pt x="0" y="7"/>
                  </a:lnTo>
                  <a:lnTo>
                    <a:pt x="4" y="31"/>
                  </a:lnTo>
                  <a:lnTo>
                    <a:pt x="28" y="2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96" name="Freeform 728"/>
            <p:cNvSpPr>
              <a:spLocks/>
            </p:cNvSpPr>
            <p:nvPr/>
          </p:nvSpPr>
          <p:spPr bwMode="auto">
            <a:xfrm>
              <a:off x="880" y="1109"/>
              <a:ext cx="527" cy="559"/>
            </a:xfrm>
            <a:custGeom>
              <a:avLst/>
              <a:gdLst/>
              <a:ahLst/>
              <a:cxnLst>
                <a:cxn ang="0">
                  <a:pos x="4" y="530"/>
                </a:cxn>
                <a:cxn ang="0">
                  <a:pos x="2" y="523"/>
                </a:cxn>
                <a:cxn ang="0">
                  <a:pos x="1" y="503"/>
                </a:cxn>
                <a:cxn ang="0">
                  <a:pos x="0" y="472"/>
                </a:cxn>
                <a:cxn ang="0">
                  <a:pos x="0" y="434"/>
                </a:cxn>
                <a:cxn ang="0">
                  <a:pos x="4" y="394"/>
                </a:cxn>
                <a:cxn ang="0">
                  <a:pos x="12" y="353"/>
                </a:cxn>
                <a:cxn ang="0">
                  <a:pos x="26" y="313"/>
                </a:cxn>
                <a:cxn ang="0">
                  <a:pos x="46" y="280"/>
                </a:cxn>
                <a:cxn ang="0">
                  <a:pos x="71" y="257"/>
                </a:cxn>
                <a:cxn ang="0">
                  <a:pos x="96" y="241"/>
                </a:cxn>
                <a:cxn ang="0">
                  <a:pos x="120" y="233"/>
                </a:cxn>
                <a:cxn ang="0">
                  <a:pos x="143" y="228"/>
                </a:cxn>
                <a:cxn ang="0">
                  <a:pos x="167" y="221"/>
                </a:cxn>
                <a:cxn ang="0">
                  <a:pos x="191" y="211"/>
                </a:cxn>
                <a:cxn ang="0">
                  <a:pos x="215" y="192"/>
                </a:cxn>
                <a:cxn ang="0">
                  <a:pos x="238" y="163"/>
                </a:cxn>
                <a:cxn ang="0">
                  <a:pos x="259" y="129"/>
                </a:cxn>
                <a:cxn ang="0">
                  <a:pos x="274" y="97"/>
                </a:cxn>
                <a:cxn ang="0">
                  <a:pos x="285" y="70"/>
                </a:cxn>
                <a:cxn ang="0">
                  <a:pos x="292" y="45"/>
                </a:cxn>
                <a:cxn ang="0">
                  <a:pos x="296" y="27"/>
                </a:cxn>
                <a:cxn ang="0">
                  <a:pos x="299" y="12"/>
                </a:cxn>
                <a:cxn ang="0">
                  <a:pos x="299" y="4"/>
                </a:cxn>
                <a:cxn ang="0">
                  <a:pos x="299" y="0"/>
                </a:cxn>
                <a:cxn ang="0">
                  <a:pos x="526" y="30"/>
                </a:cxn>
                <a:cxn ang="0">
                  <a:pos x="524" y="38"/>
                </a:cxn>
                <a:cxn ang="0">
                  <a:pos x="519" y="60"/>
                </a:cxn>
                <a:cxn ang="0">
                  <a:pos x="510" y="92"/>
                </a:cxn>
                <a:cxn ang="0">
                  <a:pos x="499" y="129"/>
                </a:cxn>
                <a:cxn ang="0">
                  <a:pos x="485" y="169"/>
                </a:cxn>
                <a:cxn ang="0">
                  <a:pos x="470" y="206"/>
                </a:cxn>
                <a:cxn ang="0">
                  <a:pos x="451" y="237"/>
                </a:cxn>
                <a:cxn ang="0">
                  <a:pos x="430" y="258"/>
                </a:cxn>
                <a:cxn ang="0">
                  <a:pos x="405" y="270"/>
                </a:cxn>
                <a:cxn ang="0">
                  <a:pos x="376" y="280"/>
                </a:cxn>
                <a:cxn ang="0">
                  <a:pos x="346" y="287"/>
                </a:cxn>
                <a:cxn ang="0">
                  <a:pos x="314" y="294"/>
                </a:cxn>
                <a:cxn ang="0">
                  <a:pos x="284" y="303"/>
                </a:cxn>
                <a:cxn ang="0">
                  <a:pos x="258" y="317"/>
                </a:cxn>
                <a:cxn ang="0">
                  <a:pos x="236" y="336"/>
                </a:cxn>
                <a:cxn ang="0">
                  <a:pos x="222" y="364"/>
                </a:cxn>
                <a:cxn ang="0">
                  <a:pos x="213" y="395"/>
                </a:cxn>
                <a:cxn ang="0">
                  <a:pos x="209" y="430"/>
                </a:cxn>
                <a:cxn ang="0">
                  <a:pos x="208" y="461"/>
                </a:cxn>
                <a:cxn ang="0">
                  <a:pos x="208" y="492"/>
                </a:cxn>
                <a:cxn ang="0">
                  <a:pos x="209" y="518"/>
                </a:cxn>
                <a:cxn ang="0">
                  <a:pos x="212" y="538"/>
                </a:cxn>
                <a:cxn ang="0">
                  <a:pos x="213" y="552"/>
                </a:cxn>
                <a:cxn ang="0">
                  <a:pos x="215" y="558"/>
                </a:cxn>
                <a:cxn ang="0">
                  <a:pos x="4" y="530"/>
                </a:cxn>
              </a:cxnLst>
              <a:rect l="0" t="0" r="r" b="b"/>
              <a:pathLst>
                <a:path w="527" h="559">
                  <a:moveTo>
                    <a:pt x="4" y="530"/>
                  </a:moveTo>
                  <a:lnTo>
                    <a:pt x="2" y="523"/>
                  </a:lnTo>
                  <a:lnTo>
                    <a:pt x="1" y="503"/>
                  </a:lnTo>
                  <a:lnTo>
                    <a:pt x="0" y="472"/>
                  </a:lnTo>
                  <a:lnTo>
                    <a:pt x="0" y="434"/>
                  </a:lnTo>
                  <a:lnTo>
                    <a:pt x="4" y="394"/>
                  </a:lnTo>
                  <a:lnTo>
                    <a:pt x="12" y="353"/>
                  </a:lnTo>
                  <a:lnTo>
                    <a:pt x="26" y="313"/>
                  </a:lnTo>
                  <a:lnTo>
                    <a:pt x="46" y="280"/>
                  </a:lnTo>
                  <a:lnTo>
                    <a:pt x="71" y="257"/>
                  </a:lnTo>
                  <a:lnTo>
                    <a:pt x="96" y="241"/>
                  </a:lnTo>
                  <a:lnTo>
                    <a:pt x="120" y="233"/>
                  </a:lnTo>
                  <a:lnTo>
                    <a:pt x="143" y="228"/>
                  </a:lnTo>
                  <a:lnTo>
                    <a:pt x="167" y="221"/>
                  </a:lnTo>
                  <a:lnTo>
                    <a:pt x="191" y="211"/>
                  </a:lnTo>
                  <a:lnTo>
                    <a:pt x="215" y="192"/>
                  </a:lnTo>
                  <a:lnTo>
                    <a:pt x="238" y="163"/>
                  </a:lnTo>
                  <a:lnTo>
                    <a:pt x="259" y="129"/>
                  </a:lnTo>
                  <a:lnTo>
                    <a:pt x="274" y="97"/>
                  </a:lnTo>
                  <a:lnTo>
                    <a:pt x="285" y="70"/>
                  </a:lnTo>
                  <a:lnTo>
                    <a:pt x="292" y="45"/>
                  </a:lnTo>
                  <a:lnTo>
                    <a:pt x="296" y="27"/>
                  </a:lnTo>
                  <a:lnTo>
                    <a:pt x="299" y="12"/>
                  </a:lnTo>
                  <a:lnTo>
                    <a:pt x="299" y="4"/>
                  </a:lnTo>
                  <a:lnTo>
                    <a:pt x="299" y="0"/>
                  </a:lnTo>
                  <a:lnTo>
                    <a:pt x="526" y="30"/>
                  </a:lnTo>
                  <a:lnTo>
                    <a:pt x="524" y="38"/>
                  </a:lnTo>
                  <a:lnTo>
                    <a:pt x="519" y="60"/>
                  </a:lnTo>
                  <a:lnTo>
                    <a:pt x="510" y="92"/>
                  </a:lnTo>
                  <a:lnTo>
                    <a:pt x="499" y="129"/>
                  </a:lnTo>
                  <a:lnTo>
                    <a:pt x="485" y="169"/>
                  </a:lnTo>
                  <a:lnTo>
                    <a:pt x="470" y="206"/>
                  </a:lnTo>
                  <a:lnTo>
                    <a:pt x="451" y="237"/>
                  </a:lnTo>
                  <a:lnTo>
                    <a:pt x="430" y="258"/>
                  </a:lnTo>
                  <a:lnTo>
                    <a:pt x="405" y="270"/>
                  </a:lnTo>
                  <a:lnTo>
                    <a:pt x="376" y="280"/>
                  </a:lnTo>
                  <a:lnTo>
                    <a:pt x="346" y="287"/>
                  </a:lnTo>
                  <a:lnTo>
                    <a:pt x="314" y="294"/>
                  </a:lnTo>
                  <a:lnTo>
                    <a:pt x="284" y="303"/>
                  </a:lnTo>
                  <a:lnTo>
                    <a:pt x="258" y="317"/>
                  </a:lnTo>
                  <a:lnTo>
                    <a:pt x="236" y="336"/>
                  </a:lnTo>
                  <a:lnTo>
                    <a:pt x="222" y="364"/>
                  </a:lnTo>
                  <a:lnTo>
                    <a:pt x="213" y="395"/>
                  </a:lnTo>
                  <a:lnTo>
                    <a:pt x="209" y="430"/>
                  </a:lnTo>
                  <a:lnTo>
                    <a:pt x="208" y="461"/>
                  </a:lnTo>
                  <a:lnTo>
                    <a:pt x="208" y="492"/>
                  </a:lnTo>
                  <a:lnTo>
                    <a:pt x="209" y="518"/>
                  </a:lnTo>
                  <a:lnTo>
                    <a:pt x="212" y="538"/>
                  </a:lnTo>
                  <a:lnTo>
                    <a:pt x="213" y="552"/>
                  </a:lnTo>
                  <a:lnTo>
                    <a:pt x="215" y="558"/>
                  </a:lnTo>
                  <a:lnTo>
                    <a:pt x="4" y="530"/>
                  </a:lnTo>
                </a:path>
              </a:pathLst>
            </a:custGeom>
            <a:solidFill>
              <a:srgbClr val="5F5F5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97" name="Freeform 729"/>
            <p:cNvSpPr>
              <a:spLocks/>
            </p:cNvSpPr>
            <p:nvPr/>
          </p:nvSpPr>
          <p:spPr bwMode="auto">
            <a:xfrm>
              <a:off x="869" y="1072"/>
              <a:ext cx="527" cy="557"/>
            </a:xfrm>
            <a:custGeom>
              <a:avLst/>
              <a:gdLst/>
              <a:ahLst/>
              <a:cxnLst>
                <a:cxn ang="0">
                  <a:pos x="2" y="528"/>
                </a:cxn>
                <a:cxn ang="0">
                  <a:pos x="2" y="521"/>
                </a:cxn>
                <a:cxn ang="0">
                  <a:pos x="1" y="501"/>
                </a:cxn>
                <a:cxn ang="0">
                  <a:pos x="0" y="470"/>
                </a:cxn>
                <a:cxn ang="0">
                  <a:pos x="0" y="433"/>
                </a:cxn>
                <a:cxn ang="0">
                  <a:pos x="4" y="392"/>
                </a:cxn>
                <a:cxn ang="0">
                  <a:pos x="11" y="351"/>
                </a:cxn>
                <a:cxn ang="0">
                  <a:pos x="24" y="311"/>
                </a:cxn>
                <a:cxn ang="0">
                  <a:pos x="47" y="278"/>
                </a:cxn>
                <a:cxn ang="0">
                  <a:pos x="71" y="255"/>
                </a:cxn>
                <a:cxn ang="0">
                  <a:pos x="95" y="240"/>
                </a:cxn>
                <a:cxn ang="0">
                  <a:pos x="120" y="232"/>
                </a:cxn>
                <a:cxn ang="0">
                  <a:pos x="143" y="226"/>
                </a:cxn>
                <a:cxn ang="0">
                  <a:pos x="167" y="221"/>
                </a:cxn>
                <a:cxn ang="0">
                  <a:pos x="191" y="210"/>
                </a:cxn>
                <a:cxn ang="0">
                  <a:pos x="214" y="190"/>
                </a:cxn>
                <a:cxn ang="0">
                  <a:pos x="239" y="161"/>
                </a:cxn>
                <a:cxn ang="0">
                  <a:pos x="260" y="127"/>
                </a:cxn>
                <a:cxn ang="0">
                  <a:pos x="275" y="96"/>
                </a:cxn>
                <a:cxn ang="0">
                  <a:pos x="286" y="68"/>
                </a:cxn>
                <a:cxn ang="0">
                  <a:pos x="293" y="45"/>
                </a:cxn>
                <a:cxn ang="0">
                  <a:pos x="297" y="26"/>
                </a:cxn>
                <a:cxn ang="0">
                  <a:pos x="298" y="10"/>
                </a:cxn>
                <a:cxn ang="0">
                  <a:pos x="298" y="2"/>
                </a:cxn>
                <a:cxn ang="0">
                  <a:pos x="298" y="0"/>
                </a:cxn>
                <a:cxn ang="0">
                  <a:pos x="526" y="28"/>
                </a:cxn>
                <a:cxn ang="0">
                  <a:pos x="524" y="37"/>
                </a:cxn>
                <a:cxn ang="0">
                  <a:pos x="519" y="59"/>
                </a:cxn>
                <a:cxn ang="0">
                  <a:pos x="512" y="90"/>
                </a:cxn>
                <a:cxn ang="0">
                  <a:pos x="501" y="127"/>
                </a:cxn>
                <a:cxn ang="0">
                  <a:pos x="487" y="167"/>
                </a:cxn>
                <a:cxn ang="0">
                  <a:pos x="470" y="204"/>
                </a:cxn>
                <a:cxn ang="0">
                  <a:pos x="452" y="236"/>
                </a:cxn>
                <a:cxn ang="0">
                  <a:pos x="431" y="256"/>
                </a:cxn>
                <a:cxn ang="0">
                  <a:pos x="406" y="270"/>
                </a:cxn>
                <a:cxn ang="0">
                  <a:pos x="377" y="278"/>
                </a:cxn>
                <a:cxn ang="0">
                  <a:pos x="346" y="285"/>
                </a:cxn>
                <a:cxn ang="0">
                  <a:pos x="314" y="293"/>
                </a:cxn>
                <a:cxn ang="0">
                  <a:pos x="283" y="302"/>
                </a:cxn>
                <a:cxn ang="0">
                  <a:pos x="257" y="315"/>
                </a:cxn>
                <a:cxn ang="0">
                  <a:pos x="236" y="334"/>
                </a:cxn>
                <a:cxn ang="0">
                  <a:pos x="222" y="362"/>
                </a:cxn>
                <a:cxn ang="0">
                  <a:pos x="214" y="395"/>
                </a:cxn>
                <a:cxn ang="0">
                  <a:pos x="210" y="428"/>
                </a:cxn>
                <a:cxn ang="0">
                  <a:pos x="209" y="459"/>
                </a:cxn>
                <a:cxn ang="0">
                  <a:pos x="209" y="490"/>
                </a:cxn>
                <a:cxn ang="0">
                  <a:pos x="210" y="517"/>
                </a:cxn>
                <a:cxn ang="0">
                  <a:pos x="211" y="538"/>
                </a:cxn>
                <a:cxn ang="0">
                  <a:pos x="214" y="550"/>
                </a:cxn>
                <a:cxn ang="0">
                  <a:pos x="214" y="556"/>
                </a:cxn>
                <a:cxn ang="0">
                  <a:pos x="2" y="528"/>
                </a:cxn>
              </a:cxnLst>
              <a:rect l="0" t="0" r="r" b="b"/>
              <a:pathLst>
                <a:path w="527" h="557">
                  <a:moveTo>
                    <a:pt x="2" y="528"/>
                  </a:moveTo>
                  <a:lnTo>
                    <a:pt x="2" y="521"/>
                  </a:lnTo>
                  <a:lnTo>
                    <a:pt x="1" y="501"/>
                  </a:lnTo>
                  <a:lnTo>
                    <a:pt x="0" y="470"/>
                  </a:lnTo>
                  <a:lnTo>
                    <a:pt x="0" y="433"/>
                  </a:lnTo>
                  <a:lnTo>
                    <a:pt x="4" y="392"/>
                  </a:lnTo>
                  <a:lnTo>
                    <a:pt x="11" y="351"/>
                  </a:lnTo>
                  <a:lnTo>
                    <a:pt x="24" y="311"/>
                  </a:lnTo>
                  <a:lnTo>
                    <a:pt x="47" y="278"/>
                  </a:lnTo>
                  <a:lnTo>
                    <a:pt x="71" y="255"/>
                  </a:lnTo>
                  <a:lnTo>
                    <a:pt x="95" y="240"/>
                  </a:lnTo>
                  <a:lnTo>
                    <a:pt x="120" y="232"/>
                  </a:lnTo>
                  <a:lnTo>
                    <a:pt x="143" y="226"/>
                  </a:lnTo>
                  <a:lnTo>
                    <a:pt x="167" y="221"/>
                  </a:lnTo>
                  <a:lnTo>
                    <a:pt x="191" y="210"/>
                  </a:lnTo>
                  <a:lnTo>
                    <a:pt x="214" y="190"/>
                  </a:lnTo>
                  <a:lnTo>
                    <a:pt x="239" y="161"/>
                  </a:lnTo>
                  <a:lnTo>
                    <a:pt x="260" y="127"/>
                  </a:lnTo>
                  <a:lnTo>
                    <a:pt x="275" y="96"/>
                  </a:lnTo>
                  <a:lnTo>
                    <a:pt x="286" y="68"/>
                  </a:lnTo>
                  <a:lnTo>
                    <a:pt x="293" y="45"/>
                  </a:lnTo>
                  <a:lnTo>
                    <a:pt x="297" y="26"/>
                  </a:lnTo>
                  <a:lnTo>
                    <a:pt x="298" y="10"/>
                  </a:lnTo>
                  <a:lnTo>
                    <a:pt x="298" y="2"/>
                  </a:lnTo>
                  <a:lnTo>
                    <a:pt x="298" y="0"/>
                  </a:lnTo>
                  <a:lnTo>
                    <a:pt x="526" y="28"/>
                  </a:lnTo>
                  <a:lnTo>
                    <a:pt x="524" y="37"/>
                  </a:lnTo>
                  <a:lnTo>
                    <a:pt x="519" y="59"/>
                  </a:lnTo>
                  <a:lnTo>
                    <a:pt x="512" y="90"/>
                  </a:lnTo>
                  <a:lnTo>
                    <a:pt x="501" y="127"/>
                  </a:lnTo>
                  <a:lnTo>
                    <a:pt x="487" y="167"/>
                  </a:lnTo>
                  <a:lnTo>
                    <a:pt x="470" y="204"/>
                  </a:lnTo>
                  <a:lnTo>
                    <a:pt x="452" y="236"/>
                  </a:lnTo>
                  <a:lnTo>
                    <a:pt x="431" y="256"/>
                  </a:lnTo>
                  <a:lnTo>
                    <a:pt x="406" y="270"/>
                  </a:lnTo>
                  <a:lnTo>
                    <a:pt x="377" y="278"/>
                  </a:lnTo>
                  <a:lnTo>
                    <a:pt x="346" y="285"/>
                  </a:lnTo>
                  <a:lnTo>
                    <a:pt x="314" y="293"/>
                  </a:lnTo>
                  <a:lnTo>
                    <a:pt x="283" y="302"/>
                  </a:lnTo>
                  <a:lnTo>
                    <a:pt x="257" y="315"/>
                  </a:lnTo>
                  <a:lnTo>
                    <a:pt x="236" y="334"/>
                  </a:lnTo>
                  <a:lnTo>
                    <a:pt x="222" y="362"/>
                  </a:lnTo>
                  <a:lnTo>
                    <a:pt x="214" y="395"/>
                  </a:lnTo>
                  <a:lnTo>
                    <a:pt x="210" y="428"/>
                  </a:lnTo>
                  <a:lnTo>
                    <a:pt x="209" y="459"/>
                  </a:lnTo>
                  <a:lnTo>
                    <a:pt x="209" y="490"/>
                  </a:lnTo>
                  <a:lnTo>
                    <a:pt x="210" y="517"/>
                  </a:lnTo>
                  <a:lnTo>
                    <a:pt x="211" y="538"/>
                  </a:lnTo>
                  <a:lnTo>
                    <a:pt x="214" y="550"/>
                  </a:lnTo>
                  <a:lnTo>
                    <a:pt x="214" y="556"/>
                  </a:lnTo>
                  <a:lnTo>
                    <a:pt x="2" y="528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98" name="Freeform 730"/>
            <p:cNvSpPr>
              <a:spLocks/>
            </p:cNvSpPr>
            <p:nvPr/>
          </p:nvSpPr>
          <p:spPr bwMode="auto">
            <a:xfrm>
              <a:off x="896" y="1115"/>
              <a:ext cx="459" cy="478"/>
            </a:xfrm>
            <a:custGeom>
              <a:avLst/>
              <a:gdLst/>
              <a:ahLst/>
              <a:cxnLst>
                <a:cxn ang="0">
                  <a:pos x="4" y="456"/>
                </a:cxn>
                <a:cxn ang="0">
                  <a:pos x="2" y="449"/>
                </a:cxn>
                <a:cxn ang="0">
                  <a:pos x="1" y="431"/>
                </a:cxn>
                <a:cxn ang="0">
                  <a:pos x="0" y="405"/>
                </a:cxn>
                <a:cxn ang="0">
                  <a:pos x="0" y="373"/>
                </a:cxn>
                <a:cxn ang="0">
                  <a:pos x="2" y="339"/>
                </a:cxn>
                <a:cxn ang="0">
                  <a:pos x="9" y="305"/>
                </a:cxn>
                <a:cxn ang="0">
                  <a:pos x="20" y="273"/>
                </a:cxn>
                <a:cxn ang="0">
                  <a:pos x="40" y="247"/>
                </a:cxn>
                <a:cxn ang="0">
                  <a:pos x="63" y="228"/>
                </a:cxn>
                <a:cxn ang="0">
                  <a:pos x="89" y="215"/>
                </a:cxn>
                <a:cxn ang="0">
                  <a:pos x="118" y="204"/>
                </a:cxn>
                <a:cxn ang="0">
                  <a:pos x="148" y="193"/>
                </a:cxn>
                <a:cxn ang="0">
                  <a:pos x="175" y="181"/>
                </a:cxn>
                <a:cxn ang="0">
                  <a:pos x="203" y="163"/>
                </a:cxn>
                <a:cxn ang="0">
                  <a:pos x="226" y="137"/>
                </a:cxn>
                <a:cxn ang="0">
                  <a:pos x="247" y="103"/>
                </a:cxn>
                <a:cxn ang="0">
                  <a:pos x="260" y="74"/>
                </a:cxn>
                <a:cxn ang="0">
                  <a:pos x="269" y="50"/>
                </a:cxn>
                <a:cxn ang="0">
                  <a:pos x="276" y="32"/>
                </a:cxn>
                <a:cxn ang="0">
                  <a:pos x="282" y="19"/>
                </a:cxn>
                <a:cxn ang="0">
                  <a:pos x="286" y="10"/>
                </a:cxn>
                <a:cxn ang="0">
                  <a:pos x="289" y="4"/>
                </a:cxn>
                <a:cxn ang="0">
                  <a:pos x="290" y="1"/>
                </a:cxn>
                <a:cxn ang="0">
                  <a:pos x="290" y="0"/>
                </a:cxn>
                <a:cxn ang="0">
                  <a:pos x="458" y="26"/>
                </a:cxn>
                <a:cxn ang="0">
                  <a:pos x="456" y="32"/>
                </a:cxn>
                <a:cxn ang="0">
                  <a:pos x="451" y="49"/>
                </a:cxn>
                <a:cxn ang="0">
                  <a:pos x="444" y="74"/>
                </a:cxn>
                <a:cxn ang="0">
                  <a:pos x="435" y="103"/>
                </a:cxn>
                <a:cxn ang="0">
                  <a:pos x="423" y="133"/>
                </a:cxn>
                <a:cxn ang="0">
                  <a:pos x="409" y="162"/>
                </a:cxn>
                <a:cxn ang="0">
                  <a:pos x="394" y="185"/>
                </a:cxn>
                <a:cxn ang="0">
                  <a:pos x="377" y="202"/>
                </a:cxn>
                <a:cxn ang="0">
                  <a:pos x="355" y="211"/>
                </a:cxn>
                <a:cxn ang="0">
                  <a:pos x="327" y="219"/>
                </a:cxn>
                <a:cxn ang="0">
                  <a:pos x="297" y="229"/>
                </a:cxn>
                <a:cxn ang="0">
                  <a:pos x="264" y="237"/>
                </a:cxn>
                <a:cxn ang="0">
                  <a:pos x="232" y="250"/>
                </a:cxn>
                <a:cxn ang="0">
                  <a:pos x="203" y="265"/>
                </a:cxn>
                <a:cxn ang="0">
                  <a:pos x="178" y="284"/>
                </a:cxn>
                <a:cxn ang="0">
                  <a:pos x="161" y="310"/>
                </a:cxn>
                <a:cxn ang="0">
                  <a:pos x="152" y="335"/>
                </a:cxn>
                <a:cxn ang="0">
                  <a:pos x="148" y="362"/>
                </a:cxn>
                <a:cxn ang="0">
                  <a:pos x="146" y="390"/>
                </a:cxn>
                <a:cxn ang="0">
                  <a:pos x="149" y="417"/>
                </a:cxn>
                <a:cxn ang="0">
                  <a:pos x="152" y="441"/>
                </a:cxn>
                <a:cxn ang="0">
                  <a:pos x="154" y="460"/>
                </a:cxn>
                <a:cxn ang="0">
                  <a:pos x="157" y="472"/>
                </a:cxn>
                <a:cxn ang="0">
                  <a:pos x="159" y="477"/>
                </a:cxn>
                <a:cxn ang="0">
                  <a:pos x="4" y="456"/>
                </a:cxn>
              </a:cxnLst>
              <a:rect l="0" t="0" r="r" b="b"/>
              <a:pathLst>
                <a:path w="459" h="478">
                  <a:moveTo>
                    <a:pt x="4" y="456"/>
                  </a:moveTo>
                  <a:lnTo>
                    <a:pt x="2" y="449"/>
                  </a:lnTo>
                  <a:lnTo>
                    <a:pt x="1" y="431"/>
                  </a:lnTo>
                  <a:lnTo>
                    <a:pt x="0" y="405"/>
                  </a:lnTo>
                  <a:lnTo>
                    <a:pt x="0" y="373"/>
                  </a:lnTo>
                  <a:lnTo>
                    <a:pt x="2" y="339"/>
                  </a:lnTo>
                  <a:lnTo>
                    <a:pt x="9" y="305"/>
                  </a:lnTo>
                  <a:lnTo>
                    <a:pt x="20" y="273"/>
                  </a:lnTo>
                  <a:lnTo>
                    <a:pt x="40" y="247"/>
                  </a:lnTo>
                  <a:lnTo>
                    <a:pt x="63" y="228"/>
                  </a:lnTo>
                  <a:lnTo>
                    <a:pt x="89" y="215"/>
                  </a:lnTo>
                  <a:lnTo>
                    <a:pt x="118" y="204"/>
                  </a:lnTo>
                  <a:lnTo>
                    <a:pt x="148" y="193"/>
                  </a:lnTo>
                  <a:lnTo>
                    <a:pt x="175" y="181"/>
                  </a:lnTo>
                  <a:lnTo>
                    <a:pt x="203" y="163"/>
                  </a:lnTo>
                  <a:lnTo>
                    <a:pt x="226" y="137"/>
                  </a:lnTo>
                  <a:lnTo>
                    <a:pt x="247" y="103"/>
                  </a:lnTo>
                  <a:lnTo>
                    <a:pt x="260" y="74"/>
                  </a:lnTo>
                  <a:lnTo>
                    <a:pt x="269" y="50"/>
                  </a:lnTo>
                  <a:lnTo>
                    <a:pt x="276" y="32"/>
                  </a:lnTo>
                  <a:lnTo>
                    <a:pt x="282" y="19"/>
                  </a:lnTo>
                  <a:lnTo>
                    <a:pt x="286" y="10"/>
                  </a:lnTo>
                  <a:lnTo>
                    <a:pt x="289" y="4"/>
                  </a:lnTo>
                  <a:lnTo>
                    <a:pt x="290" y="1"/>
                  </a:lnTo>
                  <a:lnTo>
                    <a:pt x="290" y="0"/>
                  </a:lnTo>
                  <a:lnTo>
                    <a:pt x="458" y="26"/>
                  </a:lnTo>
                  <a:lnTo>
                    <a:pt x="456" y="32"/>
                  </a:lnTo>
                  <a:lnTo>
                    <a:pt x="451" y="49"/>
                  </a:lnTo>
                  <a:lnTo>
                    <a:pt x="444" y="74"/>
                  </a:lnTo>
                  <a:lnTo>
                    <a:pt x="435" y="103"/>
                  </a:lnTo>
                  <a:lnTo>
                    <a:pt x="423" y="133"/>
                  </a:lnTo>
                  <a:lnTo>
                    <a:pt x="409" y="162"/>
                  </a:lnTo>
                  <a:lnTo>
                    <a:pt x="394" y="185"/>
                  </a:lnTo>
                  <a:lnTo>
                    <a:pt x="377" y="202"/>
                  </a:lnTo>
                  <a:lnTo>
                    <a:pt x="355" y="211"/>
                  </a:lnTo>
                  <a:lnTo>
                    <a:pt x="327" y="219"/>
                  </a:lnTo>
                  <a:lnTo>
                    <a:pt x="297" y="229"/>
                  </a:lnTo>
                  <a:lnTo>
                    <a:pt x="264" y="237"/>
                  </a:lnTo>
                  <a:lnTo>
                    <a:pt x="232" y="250"/>
                  </a:lnTo>
                  <a:lnTo>
                    <a:pt x="203" y="265"/>
                  </a:lnTo>
                  <a:lnTo>
                    <a:pt x="178" y="284"/>
                  </a:lnTo>
                  <a:lnTo>
                    <a:pt x="161" y="310"/>
                  </a:lnTo>
                  <a:lnTo>
                    <a:pt x="152" y="335"/>
                  </a:lnTo>
                  <a:lnTo>
                    <a:pt x="148" y="362"/>
                  </a:lnTo>
                  <a:lnTo>
                    <a:pt x="146" y="390"/>
                  </a:lnTo>
                  <a:lnTo>
                    <a:pt x="149" y="417"/>
                  </a:lnTo>
                  <a:lnTo>
                    <a:pt x="152" y="441"/>
                  </a:lnTo>
                  <a:lnTo>
                    <a:pt x="154" y="460"/>
                  </a:lnTo>
                  <a:lnTo>
                    <a:pt x="157" y="472"/>
                  </a:lnTo>
                  <a:lnTo>
                    <a:pt x="159" y="477"/>
                  </a:lnTo>
                  <a:lnTo>
                    <a:pt x="4" y="456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699" name="Freeform 731"/>
            <p:cNvSpPr>
              <a:spLocks/>
            </p:cNvSpPr>
            <p:nvPr/>
          </p:nvSpPr>
          <p:spPr bwMode="auto">
            <a:xfrm>
              <a:off x="990" y="1292"/>
              <a:ext cx="219" cy="83"/>
            </a:xfrm>
            <a:custGeom>
              <a:avLst/>
              <a:gdLst/>
              <a:ahLst/>
              <a:cxnLst>
                <a:cxn ang="0">
                  <a:pos x="115" y="77"/>
                </a:cxn>
                <a:cxn ang="0">
                  <a:pos x="137" y="73"/>
                </a:cxn>
                <a:cxn ang="0">
                  <a:pos x="156" y="68"/>
                </a:cxn>
                <a:cxn ang="0">
                  <a:pos x="174" y="61"/>
                </a:cxn>
                <a:cxn ang="0">
                  <a:pos x="190" y="54"/>
                </a:cxn>
                <a:cxn ang="0">
                  <a:pos x="202" y="46"/>
                </a:cxn>
                <a:cxn ang="0">
                  <a:pos x="211" y="38"/>
                </a:cxn>
                <a:cxn ang="0">
                  <a:pos x="216" y="31"/>
                </a:cxn>
                <a:cxn ang="0">
                  <a:pos x="218" y="23"/>
                </a:cxn>
                <a:cxn ang="0">
                  <a:pos x="213" y="16"/>
                </a:cxn>
                <a:cxn ang="0">
                  <a:pos x="206" y="9"/>
                </a:cxn>
                <a:cxn ang="0">
                  <a:pos x="195" y="5"/>
                </a:cxn>
                <a:cxn ang="0">
                  <a:pos x="180" y="2"/>
                </a:cxn>
                <a:cxn ang="0">
                  <a:pos x="163" y="0"/>
                </a:cxn>
                <a:cxn ang="0">
                  <a:pos x="145" y="0"/>
                </a:cxn>
                <a:cxn ang="0">
                  <a:pos x="124" y="1"/>
                </a:cxn>
                <a:cxn ang="0">
                  <a:pos x="102" y="4"/>
                </a:cxn>
                <a:cxn ang="0">
                  <a:pos x="80" y="8"/>
                </a:cxn>
                <a:cxn ang="0">
                  <a:pos x="61" y="13"/>
                </a:cxn>
                <a:cxn ang="0">
                  <a:pos x="43" y="20"/>
                </a:cxn>
                <a:cxn ang="0">
                  <a:pos x="27" y="27"/>
                </a:cxn>
                <a:cxn ang="0">
                  <a:pos x="15" y="35"/>
                </a:cxn>
                <a:cxn ang="0">
                  <a:pos x="6" y="43"/>
                </a:cxn>
                <a:cxn ang="0">
                  <a:pos x="1" y="50"/>
                </a:cxn>
                <a:cxn ang="0">
                  <a:pos x="0" y="58"/>
                </a:cxn>
                <a:cxn ang="0">
                  <a:pos x="4" y="65"/>
                </a:cxn>
                <a:cxn ang="0">
                  <a:pos x="11" y="72"/>
                </a:cxn>
                <a:cxn ang="0">
                  <a:pos x="22" y="76"/>
                </a:cxn>
                <a:cxn ang="0">
                  <a:pos x="36" y="79"/>
                </a:cxn>
                <a:cxn ang="0">
                  <a:pos x="52" y="82"/>
                </a:cxn>
                <a:cxn ang="0">
                  <a:pos x="72" y="82"/>
                </a:cxn>
                <a:cxn ang="0">
                  <a:pos x="93" y="80"/>
                </a:cxn>
                <a:cxn ang="0">
                  <a:pos x="115" y="77"/>
                </a:cxn>
              </a:cxnLst>
              <a:rect l="0" t="0" r="r" b="b"/>
              <a:pathLst>
                <a:path w="219" h="83">
                  <a:moveTo>
                    <a:pt x="115" y="77"/>
                  </a:moveTo>
                  <a:lnTo>
                    <a:pt x="137" y="73"/>
                  </a:lnTo>
                  <a:lnTo>
                    <a:pt x="156" y="68"/>
                  </a:lnTo>
                  <a:lnTo>
                    <a:pt x="174" y="61"/>
                  </a:lnTo>
                  <a:lnTo>
                    <a:pt x="190" y="54"/>
                  </a:lnTo>
                  <a:lnTo>
                    <a:pt x="202" y="46"/>
                  </a:lnTo>
                  <a:lnTo>
                    <a:pt x="211" y="38"/>
                  </a:lnTo>
                  <a:lnTo>
                    <a:pt x="216" y="31"/>
                  </a:lnTo>
                  <a:lnTo>
                    <a:pt x="218" y="23"/>
                  </a:lnTo>
                  <a:lnTo>
                    <a:pt x="213" y="16"/>
                  </a:lnTo>
                  <a:lnTo>
                    <a:pt x="206" y="9"/>
                  </a:lnTo>
                  <a:lnTo>
                    <a:pt x="195" y="5"/>
                  </a:lnTo>
                  <a:lnTo>
                    <a:pt x="180" y="2"/>
                  </a:lnTo>
                  <a:lnTo>
                    <a:pt x="163" y="0"/>
                  </a:lnTo>
                  <a:lnTo>
                    <a:pt x="145" y="0"/>
                  </a:lnTo>
                  <a:lnTo>
                    <a:pt x="124" y="1"/>
                  </a:lnTo>
                  <a:lnTo>
                    <a:pt x="102" y="4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3" y="20"/>
                  </a:lnTo>
                  <a:lnTo>
                    <a:pt x="27" y="27"/>
                  </a:lnTo>
                  <a:lnTo>
                    <a:pt x="15" y="35"/>
                  </a:lnTo>
                  <a:lnTo>
                    <a:pt x="6" y="43"/>
                  </a:lnTo>
                  <a:lnTo>
                    <a:pt x="1" y="50"/>
                  </a:lnTo>
                  <a:lnTo>
                    <a:pt x="0" y="58"/>
                  </a:lnTo>
                  <a:lnTo>
                    <a:pt x="4" y="65"/>
                  </a:lnTo>
                  <a:lnTo>
                    <a:pt x="11" y="72"/>
                  </a:lnTo>
                  <a:lnTo>
                    <a:pt x="22" y="76"/>
                  </a:lnTo>
                  <a:lnTo>
                    <a:pt x="36" y="79"/>
                  </a:lnTo>
                  <a:lnTo>
                    <a:pt x="52" y="82"/>
                  </a:lnTo>
                  <a:lnTo>
                    <a:pt x="72" y="82"/>
                  </a:lnTo>
                  <a:lnTo>
                    <a:pt x="93" y="80"/>
                  </a:lnTo>
                  <a:lnTo>
                    <a:pt x="115" y="77"/>
                  </a:lnTo>
                </a:path>
              </a:pathLst>
            </a:custGeom>
            <a:solidFill>
              <a:srgbClr val="33CC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700" name="Freeform 732"/>
            <p:cNvSpPr>
              <a:spLocks/>
            </p:cNvSpPr>
            <p:nvPr/>
          </p:nvSpPr>
          <p:spPr bwMode="auto">
            <a:xfrm>
              <a:off x="1008" y="1297"/>
              <a:ext cx="182" cy="71"/>
            </a:xfrm>
            <a:custGeom>
              <a:avLst/>
              <a:gdLst/>
              <a:ahLst/>
              <a:cxnLst>
                <a:cxn ang="0">
                  <a:pos x="95" y="67"/>
                </a:cxn>
                <a:cxn ang="0">
                  <a:pos x="113" y="63"/>
                </a:cxn>
                <a:cxn ang="0">
                  <a:pos x="129" y="58"/>
                </a:cxn>
                <a:cxn ang="0">
                  <a:pos x="145" y="53"/>
                </a:cxn>
                <a:cxn ang="0">
                  <a:pos x="157" y="46"/>
                </a:cxn>
                <a:cxn ang="0">
                  <a:pos x="168" y="40"/>
                </a:cxn>
                <a:cxn ang="0">
                  <a:pos x="175" y="33"/>
                </a:cxn>
                <a:cxn ang="0">
                  <a:pos x="179" y="26"/>
                </a:cxn>
                <a:cxn ang="0">
                  <a:pos x="181" y="19"/>
                </a:cxn>
                <a:cxn ang="0">
                  <a:pos x="176" y="14"/>
                </a:cxn>
                <a:cxn ang="0">
                  <a:pos x="171" y="8"/>
                </a:cxn>
                <a:cxn ang="0">
                  <a:pos x="161" y="4"/>
                </a:cxn>
                <a:cxn ang="0">
                  <a:pos x="150" y="1"/>
                </a:cxn>
                <a:cxn ang="0">
                  <a:pos x="136" y="0"/>
                </a:cxn>
                <a:cxn ang="0">
                  <a:pos x="120" y="0"/>
                </a:cxn>
                <a:cxn ang="0">
                  <a:pos x="103" y="1"/>
                </a:cxn>
                <a:cxn ang="0">
                  <a:pos x="85" y="2"/>
                </a:cxn>
                <a:cxn ang="0">
                  <a:pos x="67" y="7"/>
                </a:cxn>
                <a:cxn ang="0">
                  <a:pos x="51" y="12"/>
                </a:cxn>
                <a:cxn ang="0">
                  <a:pos x="35" y="16"/>
                </a:cxn>
                <a:cxn ang="0">
                  <a:pos x="23" y="23"/>
                </a:cxn>
                <a:cxn ang="0">
                  <a:pos x="12" y="30"/>
                </a:cxn>
                <a:cxn ang="0">
                  <a:pos x="5" y="36"/>
                </a:cxn>
                <a:cxn ang="0">
                  <a:pos x="1" y="43"/>
                </a:cxn>
                <a:cxn ang="0">
                  <a:pos x="0" y="50"/>
                </a:cxn>
                <a:cxn ang="0">
                  <a:pos x="2" y="56"/>
                </a:cxn>
                <a:cxn ang="0">
                  <a:pos x="9" y="61"/>
                </a:cxn>
                <a:cxn ang="0">
                  <a:pos x="17" y="65"/>
                </a:cxn>
                <a:cxn ang="0">
                  <a:pos x="30" y="68"/>
                </a:cxn>
                <a:cxn ang="0">
                  <a:pos x="44" y="70"/>
                </a:cxn>
                <a:cxn ang="0">
                  <a:pos x="59" y="70"/>
                </a:cxn>
                <a:cxn ang="0">
                  <a:pos x="77" y="68"/>
                </a:cxn>
                <a:cxn ang="0">
                  <a:pos x="95" y="67"/>
                </a:cxn>
              </a:cxnLst>
              <a:rect l="0" t="0" r="r" b="b"/>
              <a:pathLst>
                <a:path w="182" h="71">
                  <a:moveTo>
                    <a:pt x="95" y="67"/>
                  </a:moveTo>
                  <a:lnTo>
                    <a:pt x="113" y="63"/>
                  </a:lnTo>
                  <a:lnTo>
                    <a:pt x="129" y="58"/>
                  </a:lnTo>
                  <a:lnTo>
                    <a:pt x="145" y="53"/>
                  </a:lnTo>
                  <a:lnTo>
                    <a:pt x="157" y="46"/>
                  </a:lnTo>
                  <a:lnTo>
                    <a:pt x="168" y="40"/>
                  </a:lnTo>
                  <a:lnTo>
                    <a:pt x="175" y="33"/>
                  </a:lnTo>
                  <a:lnTo>
                    <a:pt x="179" y="26"/>
                  </a:lnTo>
                  <a:lnTo>
                    <a:pt x="181" y="19"/>
                  </a:lnTo>
                  <a:lnTo>
                    <a:pt x="176" y="14"/>
                  </a:lnTo>
                  <a:lnTo>
                    <a:pt x="171" y="8"/>
                  </a:lnTo>
                  <a:lnTo>
                    <a:pt x="161" y="4"/>
                  </a:lnTo>
                  <a:lnTo>
                    <a:pt x="150" y="1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03" y="1"/>
                  </a:lnTo>
                  <a:lnTo>
                    <a:pt x="85" y="2"/>
                  </a:lnTo>
                  <a:lnTo>
                    <a:pt x="67" y="7"/>
                  </a:lnTo>
                  <a:lnTo>
                    <a:pt x="51" y="12"/>
                  </a:lnTo>
                  <a:lnTo>
                    <a:pt x="35" y="16"/>
                  </a:lnTo>
                  <a:lnTo>
                    <a:pt x="23" y="23"/>
                  </a:lnTo>
                  <a:lnTo>
                    <a:pt x="12" y="30"/>
                  </a:lnTo>
                  <a:lnTo>
                    <a:pt x="5" y="36"/>
                  </a:lnTo>
                  <a:lnTo>
                    <a:pt x="1" y="43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9" y="61"/>
                  </a:lnTo>
                  <a:lnTo>
                    <a:pt x="17" y="65"/>
                  </a:lnTo>
                  <a:lnTo>
                    <a:pt x="30" y="68"/>
                  </a:lnTo>
                  <a:lnTo>
                    <a:pt x="44" y="70"/>
                  </a:lnTo>
                  <a:lnTo>
                    <a:pt x="59" y="70"/>
                  </a:lnTo>
                  <a:lnTo>
                    <a:pt x="77" y="68"/>
                  </a:lnTo>
                  <a:lnTo>
                    <a:pt x="95" y="67"/>
                  </a:lnTo>
                </a:path>
              </a:pathLst>
            </a:custGeom>
            <a:solidFill>
              <a:srgbClr val="CCFFC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701" name="Freeform 733"/>
            <p:cNvSpPr>
              <a:spLocks/>
            </p:cNvSpPr>
            <p:nvPr/>
          </p:nvSpPr>
          <p:spPr bwMode="auto">
            <a:xfrm>
              <a:off x="1172" y="1094"/>
              <a:ext cx="44" cy="6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2" y="27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0" y="43"/>
                </a:cxn>
                <a:cxn ang="0">
                  <a:pos x="1" y="48"/>
                </a:cxn>
                <a:cxn ang="0">
                  <a:pos x="2" y="52"/>
                </a:cxn>
                <a:cxn ang="0">
                  <a:pos x="4" y="54"/>
                </a:cxn>
                <a:cxn ang="0">
                  <a:pos x="8" y="57"/>
                </a:cxn>
                <a:cxn ang="0">
                  <a:pos x="11" y="59"/>
                </a:cxn>
                <a:cxn ang="0">
                  <a:pos x="15" y="57"/>
                </a:cxn>
                <a:cxn ang="0">
                  <a:pos x="19" y="57"/>
                </a:cxn>
                <a:cxn ang="0">
                  <a:pos x="23" y="54"/>
                </a:cxn>
                <a:cxn ang="0">
                  <a:pos x="27" y="52"/>
                </a:cxn>
                <a:cxn ang="0">
                  <a:pos x="31" y="48"/>
                </a:cxn>
                <a:cxn ang="0">
                  <a:pos x="36" y="42"/>
                </a:cxn>
                <a:cxn ang="0">
                  <a:pos x="38" y="37"/>
                </a:cxn>
                <a:cxn ang="0">
                  <a:pos x="41" y="31"/>
                </a:cxn>
                <a:cxn ang="0">
                  <a:pos x="43" y="26"/>
                </a:cxn>
                <a:cxn ang="0">
                  <a:pos x="43" y="20"/>
                </a:cxn>
                <a:cxn ang="0">
                  <a:pos x="43" y="15"/>
                </a:cxn>
                <a:cxn ang="0">
                  <a:pos x="43" y="10"/>
                </a:cxn>
                <a:cxn ang="0">
                  <a:pos x="41" y="6"/>
                </a:cxn>
                <a:cxn ang="0">
                  <a:pos x="38" y="2"/>
                </a:cxn>
                <a:cxn ang="0">
                  <a:pos x="36" y="1"/>
                </a:cxn>
                <a:cxn ang="0">
                  <a:pos x="31" y="0"/>
                </a:cxn>
                <a:cxn ang="0">
                  <a:pos x="27" y="0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6"/>
                </a:cxn>
                <a:cxn ang="0">
                  <a:pos x="11" y="10"/>
                </a:cxn>
                <a:cxn ang="0">
                  <a:pos x="8" y="15"/>
                </a:cxn>
                <a:cxn ang="0">
                  <a:pos x="4" y="20"/>
                </a:cxn>
              </a:cxnLst>
              <a:rect l="0" t="0" r="r" b="b"/>
              <a:pathLst>
                <a:path w="44" h="60">
                  <a:moveTo>
                    <a:pt x="4" y="20"/>
                  </a:moveTo>
                  <a:lnTo>
                    <a:pt x="2" y="27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0" y="43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8" y="57"/>
                  </a:lnTo>
                  <a:lnTo>
                    <a:pt x="11" y="59"/>
                  </a:lnTo>
                  <a:lnTo>
                    <a:pt x="15" y="57"/>
                  </a:lnTo>
                  <a:lnTo>
                    <a:pt x="19" y="57"/>
                  </a:lnTo>
                  <a:lnTo>
                    <a:pt x="23" y="54"/>
                  </a:lnTo>
                  <a:lnTo>
                    <a:pt x="27" y="52"/>
                  </a:lnTo>
                  <a:lnTo>
                    <a:pt x="31" y="48"/>
                  </a:lnTo>
                  <a:lnTo>
                    <a:pt x="36" y="42"/>
                  </a:lnTo>
                  <a:lnTo>
                    <a:pt x="38" y="37"/>
                  </a:lnTo>
                  <a:lnTo>
                    <a:pt x="41" y="31"/>
                  </a:lnTo>
                  <a:lnTo>
                    <a:pt x="43" y="26"/>
                  </a:lnTo>
                  <a:lnTo>
                    <a:pt x="43" y="20"/>
                  </a:lnTo>
                  <a:lnTo>
                    <a:pt x="43" y="15"/>
                  </a:lnTo>
                  <a:lnTo>
                    <a:pt x="43" y="10"/>
                  </a:lnTo>
                  <a:lnTo>
                    <a:pt x="41" y="6"/>
                  </a:lnTo>
                  <a:lnTo>
                    <a:pt x="38" y="2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8" y="15"/>
                  </a:lnTo>
                  <a:lnTo>
                    <a:pt x="4" y="2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702" name="Freeform 734"/>
            <p:cNvSpPr>
              <a:spLocks/>
            </p:cNvSpPr>
            <p:nvPr/>
          </p:nvSpPr>
          <p:spPr bwMode="auto">
            <a:xfrm>
              <a:off x="1315" y="1112"/>
              <a:ext cx="45" cy="61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2" y="27"/>
                </a:cxn>
                <a:cxn ang="0">
                  <a:pos x="1" y="33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1" y="48"/>
                </a:cxn>
                <a:cxn ang="0">
                  <a:pos x="2" y="53"/>
                </a:cxn>
                <a:cxn ang="0">
                  <a:pos x="5" y="57"/>
                </a:cxn>
                <a:cxn ang="0">
                  <a:pos x="8" y="58"/>
                </a:cxn>
                <a:cxn ang="0">
                  <a:pos x="12" y="60"/>
                </a:cxn>
                <a:cxn ang="0">
                  <a:pos x="16" y="60"/>
                </a:cxn>
                <a:cxn ang="0">
                  <a:pos x="20" y="58"/>
                </a:cxn>
                <a:cxn ang="0">
                  <a:pos x="24" y="55"/>
                </a:cxn>
                <a:cxn ang="0">
                  <a:pos x="27" y="53"/>
                </a:cxn>
                <a:cxn ang="0">
                  <a:pos x="31" y="48"/>
                </a:cxn>
                <a:cxn ang="0">
                  <a:pos x="35" y="44"/>
                </a:cxn>
                <a:cxn ang="0">
                  <a:pos x="38" y="39"/>
                </a:cxn>
                <a:cxn ang="0">
                  <a:pos x="41" y="32"/>
                </a:cxn>
                <a:cxn ang="0">
                  <a:pos x="42" y="26"/>
                </a:cxn>
                <a:cxn ang="0">
                  <a:pos x="44" y="20"/>
                </a:cxn>
                <a:cxn ang="0">
                  <a:pos x="44" y="15"/>
                </a:cxn>
                <a:cxn ang="0">
                  <a:pos x="42" y="11"/>
                </a:cxn>
                <a:cxn ang="0">
                  <a:pos x="41" y="6"/>
                </a:cxn>
                <a:cxn ang="0">
                  <a:pos x="38" y="4"/>
                </a:cxn>
                <a:cxn ang="0">
                  <a:pos x="35" y="1"/>
                </a:cxn>
                <a:cxn ang="0">
                  <a:pos x="31" y="0"/>
                </a:cxn>
                <a:cxn ang="0">
                  <a:pos x="27" y="1"/>
                </a:cxn>
                <a:cxn ang="0">
                  <a:pos x="23" y="1"/>
                </a:cxn>
                <a:cxn ang="0">
                  <a:pos x="19" y="4"/>
                </a:cxn>
                <a:cxn ang="0">
                  <a:pos x="15" y="6"/>
                </a:cxn>
                <a:cxn ang="0">
                  <a:pos x="11" y="11"/>
                </a:cxn>
                <a:cxn ang="0">
                  <a:pos x="8" y="16"/>
                </a:cxn>
                <a:cxn ang="0">
                  <a:pos x="5" y="22"/>
                </a:cxn>
              </a:cxnLst>
              <a:rect l="0" t="0" r="r" b="b"/>
              <a:pathLst>
                <a:path w="45" h="61">
                  <a:moveTo>
                    <a:pt x="5" y="22"/>
                  </a:moveTo>
                  <a:lnTo>
                    <a:pt x="2" y="27"/>
                  </a:lnTo>
                  <a:lnTo>
                    <a:pt x="1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1" y="48"/>
                  </a:lnTo>
                  <a:lnTo>
                    <a:pt x="2" y="53"/>
                  </a:lnTo>
                  <a:lnTo>
                    <a:pt x="5" y="57"/>
                  </a:lnTo>
                  <a:lnTo>
                    <a:pt x="8" y="58"/>
                  </a:lnTo>
                  <a:lnTo>
                    <a:pt x="12" y="60"/>
                  </a:lnTo>
                  <a:lnTo>
                    <a:pt x="16" y="60"/>
                  </a:lnTo>
                  <a:lnTo>
                    <a:pt x="20" y="58"/>
                  </a:lnTo>
                  <a:lnTo>
                    <a:pt x="24" y="55"/>
                  </a:lnTo>
                  <a:lnTo>
                    <a:pt x="27" y="53"/>
                  </a:lnTo>
                  <a:lnTo>
                    <a:pt x="31" y="48"/>
                  </a:lnTo>
                  <a:lnTo>
                    <a:pt x="35" y="44"/>
                  </a:lnTo>
                  <a:lnTo>
                    <a:pt x="38" y="39"/>
                  </a:lnTo>
                  <a:lnTo>
                    <a:pt x="41" y="32"/>
                  </a:lnTo>
                  <a:lnTo>
                    <a:pt x="42" y="26"/>
                  </a:lnTo>
                  <a:lnTo>
                    <a:pt x="44" y="20"/>
                  </a:lnTo>
                  <a:lnTo>
                    <a:pt x="44" y="15"/>
                  </a:lnTo>
                  <a:lnTo>
                    <a:pt x="42" y="11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5" y="1"/>
                  </a:lnTo>
                  <a:lnTo>
                    <a:pt x="31" y="0"/>
                  </a:lnTo>
                  <a:lnTo>
                    <a:pt x="27" y="1"/>
                  </a:lnTo>
                  <a:lnTo>
                    <a:pt x="23" y="1"/>
                  </a:lnTo>
                  <a:lnTo>
                    <a:pt x="19" y="4"/>
                  </a:lnTo>
                  <a:lnTo>
                    <a:pt x="15" y="6"/>
                  </a:lnTo>
                  <a:lnTo>
                    <a:pt x="11" y="11"/>
                  </a:lnTo>
                  <a:lnTo>
                    <a:pt x="8" y="16"/>
                  </a:lnTo>
                  <a:lnTo>
                    <a:pt x="5" y="22"/>
                  </a:lnTo>
                </a:path>
              </a:pathLst>
            </a:custGeom>
            <a:solidFill>
              <a:srgbClr val="25932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703" name="Freeform 735"/>
            <p:cNvSpPr>
              <a:spLocks/>
            </p:cNvSpPr>
            <p:nvPr/>
          </p:nvSpPr>
          <p:spPr bwMode="auto">
            <a:xfrm>
              <a:off x="1028" y="1550"/>
              <a:ext cx="38" cy="6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6"/>
                </a:cxn>
                <a:cxn ang="0">
                  <a:pos x="1" y="43"/>
                </a:cxn>
                <a:cxn ang="0">
                  <a:pos x="2" y="49"/>
                </a:cxn>
                <a:cxn ang="0">
                  <a:pos x="4" y="53"/>
                </a:cxn>
                <a:cxn ang="0">
                  <a:pos x="6" y="57"/>
                </a:cxn>
                <a:cxn ang="0">
                  <a:pos x="9" y="60"/>
                </a:cxn>
                <a:cxn ang="0">
                  <a:pos x="13" y="63"/>
                </a:cxn>
                <a:cxn ang="0">
                  <a:pos x="16" y="63"/>
                </a:cxn>
                <a:cxn ang="0">
                  <a:pos x="20" y="63"/>
                </a:cxn>
                <a:cxn ang="0">
                  <a:pos x="24" y="61"/>
                </a:cxn>
                <a:cxn ang="0">
                  <a:pos x="27" y="58"/>
                </a:cxn>
                <a:cxn ang="0">
                  <a:pos x="30" y="54"/>
                </a:cxn>
                <a:cxn ang="0">
                  <a:pos x="32" y="50"/>
                </a:cxn>
                <a:cxn ang="0">
                  <a:pos x="35" y="44"/>
                </a:cxn>
                <a:cxn ang="0">
                  <a:pos x="37" y="39"/>
                </a:cxn>
                <a:cxn ang="0">
                  <a:pos x="37" y="32"/>
                </a:cxn>
                <a:cxn ang="0">
                  <a:pos x="37" y="26"/>
                </a:cxn>
                <a:cxn ang="0">
                  <a:pos x="37" y="19"/>
                </a:cxn>
                <a:cxn ang="0">
                  <a:pos x="35" y="14"/>
                </a:cxn>
                <a:cxn ang="0">
                  <a:pos x="32" y="9"/>
                </a:cxn>
                <a:cxn ang="0">
                  <a:pos x="30" y="5"/>
                </a:cxn>
                <a:cxn ang="0">
                  <a:pos x="27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3" y="1"/>
                </a:cxn>
                <a:cxn ang="0">
                  <a:pos x="9" y="4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2" y="18"/>
                </a:cxn>
                <a:cxn ang="0">
                  <a:pos x="1" y="23"/>
                </a:cxn>
                <a:cxn ang="0">
                  <a:pos x="0" y="30"/>
                </a:cxn>
              </a:cxnLst>
              <a:rect l="0" t="0" r="r" b="b"/>
              <a:pathLst>
                <a:path w="38" h="64">
                  <a:moveTo>
                    <a:pt x="0" y="30"/>
                  </a:moveTo>
                  <a:lnTo>
                    <a:pt x="0" y="36"/>
                  </a:lnTo>
                  <a:lnTo>
                    <a:pt x="1" y="43"/>
                  </a:lnTo>
                  <a:lnTo>
                    <a:pt x="2" y="49"/>
                  </a:lnTo>
                  <a:lnTo>
                    <a:pt x="4" y="53"/>
                  </a:lnTo>
                  <a:lnTo>
                    <a:pt x="6" y="57"/>
                  </a:lnTo>
                  <a:lnTo>
                    <a:pt x="9" y="60"/>
                  </a:lnTo>
                  <a:lnTo>
                    <a:pt x="13" y="63"/>
                  </a:lnTo>
                  <a:lnTo>
                    <a:pt x="16" y="63"/>
                  </a:lnTo>
                  <a:lnTo>
                    <a:pt x="20" y="63"/>
                  </a:lnTo>
                  <a:lnTo>
                    <a:pt x="24" y="61"/>
                  </a:lnTo>
                  <a:lnTo>
                    <a:pt x="27" y="58"/>
                  </a:lnTo>
                  <a:lnTo>
                    <a:pt x="30" y="54"/>
                  </a:lnTo>
                  <a:lnTo>
                    <a:pt x="32" y="50"/>
                  </a:lnTo>
                  <a:lnTo>
                    <a:pt x="35" y="44"/>
                  </a:lnTo>
                  <a:lnTo>
                    <a:pt x="37" y="39"/>
                  </a:lnTo>
                  <a:lnTo>
                    <a:pt x="37" y="32"/>
                  </a:lnTo>
                  <a:lnTo>
                    <a:pt x="37" y="26"/>
                  </a:lnTo>
                  <a:lnTo>
                    <a:pt x="37" y="19"/>
                  </a:lnTo>
                  <a:lnTo>
                    <a:pt x="35" y="14"/>
                  </a:lnTo>
                  <a:lnTo>
                    <a:pt x="32" y="9"/>
                  </a:lnTo>
                  <a:lnTo>
                    <a:pt x="30" y="5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3" y="1"/>
                  </a:lnTo>
                  <a:lnTo>
                    <a:pt x="9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704" name="Freeform 736"/>
            <p:cNvSpPr>
              <a:spLocks/>
            </p:cNvSpPr>
            <p:nvPr/>
          </p:nvSpPr>
          <p:spPr bwMode="auto">
            <a:xfrm>
              <a:off x="885" y="1529"/>
              <a:ext cx="40" cy="6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7"/>
                </a:cxn>
                <a:cxn ang="0">
                  <a:pos x="1" y="43"/>
                </a:cxn>
                <a:cxn ang="0">
                  <a:pos x="2" y="49"/>
                </a:cxn>
                <a:cxn ang="0">
                  <a:pos x="5" y="53"/>
                </a:cxn>
                <a:cxn ang="0">
                  <a:pos x="7" y="57"/>
                </a:cxn>
                <a:cxn ang="0">
                  <a:pos x="11" y="60"/>
                </a:cxn>
                <a:cxn ang="0">
                  <a:pos x="14" y="63"/>
                </a:cxn>
                <a:cxn ang="0">
                  <a:pos x="18" y="63"/>
                </a:cxn>
                <a:cxn ang="0">
                  <a:pos x="23" y="63"/>
                </a:cxn>
                <a:cxn ang="0">
                  <a:pos x="26" y="61"/>
                </a:cxn>
                <a:cxn ang="0">
                  <a:pos x="30" y="58"/>
                </a:cxn>
                <a:cxn ang="0">
                  <a:pos x="33" y="54"/>
                </a:cxn>
                <a:cxn ang="0">
                  <a:pos x="36" y="50"/>
                </a:cxn>
                <a:cxn ang="0">
                  <a:pos x="37" y="44"/>
                </a:cxn>
                <a:cxn ang="0">
                  <a:pos x="39" y="39"/>
                </a:cxn>
                <a:cxn ang="0">
                  <a:pos x="39" y="32"/>
                </a:cxn>
                <a:cxn ang="0">
                  <a:pos x="39" y="25"/>
                </a:cxn>
                <a:cxn ang="0">
                  <a:pos x="39" y="19"/>
                </a:cxn>
                <a:cxn ang="0">
                  <a:pos x="36" y="14"/>
                </a:cxn>
                <a:cxn ang="0">
                  <a:pos x="34" y="9"/>
                </a:cxn>
                <a:cxn ang="0">
                  <a:pos x="31" y="5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0" y="4"/>
                </a:cxn>
                <a:cxn ang="0">
                  <a:pos x="7" y="8"/>
                </a:cxn>
                <a:cxn ang="0">
                  <a:pos x="4" y="12"/>
                </a:cxn>
                <a:cxn ang="0">
                  <a:pos x="1" y="18"/>
                </a:cxn>
                <a:cxn ang="0">
                  <a:pos x="0" y="23"/>
                </a:cxn>
                <a:cxn ang="0">
                  <a:pos x="0" y="30"/>
                </a:cxn>
              </a:cxnLst>
              <a:rect l="0" t="0" r="r" b="b"/>
              <a:pathLst>
                <a:path w="40" h="64">
                  <a:moveTo>
                    <a:pt x="0" y="30"/>
                  </a:moveTo>
                  <a:lnTo>
                    <a:pt x="0" y="37"/>
                  </a:lnTo>
                  <a:lnTo>
                    <a:pt x="1" y="43"/>
                  </a:lnTo>
                  <a:lnTo>
                    <a:pt x="2" y="49"/>
                  </a:lnTo>
                  <a:lnTo>
                    <a:pt x="5" y="53"/>
                  </a:lnTo>
                  <a:lnTo>
                    <a:pt x="7" y="57"/>
                  </a:lnTo>
                  <a:lnTo>
                    <a:pt x="11" y="60"/>
                  </a:lnTo>
                  <a:lnTo>
                    <a:pt x="14" y="63"/>
                  </a:lnTo>
                  <a:lnTo>
                    <a:pt x="18" y="63"/>
                  </a:lnTo>
                  <a:lnTo>
                    <a:pt x="23" y="63"/>
                  </a:lnTo>
                  <a:lnTo>
                    <a:pt x="26" y="61"/>
                  </a:lnTo>
                  <a:lnTo>
                    <a:pt x="30" y="58"/>
                  </a:lnTo>
                  <a:lnTo>
                    <a:pt x="33" y="54"/>
                  </a:lnTo>
                  <a:lnTo>
                    <a:pt x="36" y="50"/>
                  </a:lnTo>
                  <a:lnTo>
                    <a:pt x="37" y="44"/>
                  </a:lnTo>
                  <a:lnTo>
                    <a:pt x="39" y="39"/>
                  </a:lnTo>
                  <a:lnTo>
                    <a:pt x="39" y="32"/>
                  </a:lnTo>
                  <a:lnTo>
                    <a:pt x="39" y="25"/>
                  </a:lnTo>
                  <a:lnTo>
                    <a:pt x="39" y="19"/>
                  </a:lnTo>
                  <a:lnTo>
                    <a:pt x="36" y="14"/>
                  </a:lnTo>
                  <a:lnTo>
                    <a:pt x="34" y="9"/>
                  </a:lnTo>
                  <a:lnTo>
                    <a:pt x="31" y="5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1" y="18"/>
                  </a:lnTo>
                  <a:lnTo>
                    <a:pt x="0" y="23"/>
                  </a:lnTo>
                  <a:lnTo>
                    <a:pt x="0" y="3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4705" name="Freeform 737"/>
            <p:cNvSpPr>
              <a:spLocks/>
            </p:cNvSpPr>
            <p:nvPr/>
          </p:nvSpPr>
          <p:spPr bwMode="auto">
            <a:xfrm>
              <a:off x="1035" y="1313"/>
              <a:ext cx="143" cy="48"/>
            </a:xfrm>
            <a:custGeom>
              <a:avLst/>
              <a:gdLst/>
              <a:ahLst/>
              <a:cxnLst>
                <a:cxn ang="0">
                  <a:pos x="118" y="9"/>
                </a:cxn>
                <a:cxn ang="0">
                  <a:pos x="116" y="10"/>
                </a:cxn>
                <a:cxn ang="0">
                  <a:pos x="109" y="12"/>
                </a:cxn>
                <a:cxn ang="0">
                  <a:pos x="99" y="14"/>
                </a:cxn>
                <a:cxn ang="0">
                  <a:pos x="88" y="17"/>
                </a:cxn>
                <a:cxn ang="0">
                  <a:pos x="80" y="17"/>
                </a:cxn>
                <a:cxn ang="0">
                  <a:pos x="75" y="14"/>
                </a:cxn>
                <a:cxn ang="0">
                  <a:pos x="72" y="12"/>
                </a:cxn>
                <a:cxn ang="0">
                  <a:pos x="71" y="9"/>
                </a:cxn>
                <a:cxn ang="0">
                  <a:pos x="65" y="5"/>
                </a:cxn>
                <a:cxn ang="0">
                  <a:pos x="57" y="2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2" y="1"/>
                </a:cxn>
                <a:cxn ang="0">
                  <a:pos x="28" y="2"/>
                </a:cxn>
                <a:cxn ang="0">
                  <a:pos x="13" y="6"/>
                </a:cxn>
                <a:cxn ang="0">
                  <a:pos x="4" y="13"/>
                </a:cxn>
                <a:cxn ang="0">
                  <a:pos x="0" y="18"/>
                </a:cxn>
                <a:cxn ang="0">
                  <a:pos x="0" y="25"/>
                </a:cxn>
                <a:cxn ang="0">
                  <a:pos x="1" y="29"/>
                </a:cxn>
                <a:cxn ang="0">
                  <a:pos x="2" y="30"/>
                </a:cxn>
                <a:cxn ang="0">
                  <a:pos x="4" y="33"/>
                </a:cxn>
                <a:cxn ang="0">
                  <a:pos x="8" y="36"/>
                </a:cxn>
                <a:cxn ang="0">
                  <a:pos x="15" y="38"/>
                </a:cxn>
                <a:cxn ang="0">
                  <a:pos x="23" y="38"/>
                </a:cxn>
                <a:cxn ang="0">
                  <a:pos x="32" y="37"/>
                </a:cxn>
                <a:cxn ang="0">
                  <a:pos x="40" y="36"/>
                </a:cxn>
                <a:cxn ang="0">
                  <a:pos x="47" y="34"/>
                </a:cxn>
                <a:cxn ang="0">
                  <a:pos x="50" y="34"/>
                </a:cxn>
                <a:cxn ang="0">
                  <a:pos x="53" y="47"/>
                </a:cxn>
                <a:cxn ang="0">
                  <a:pos x="64" y="47"/>
                </a:cxn>
                <a:cxn ang="0">
                  <a:pos x="81" y="44"/>
                </a:cxn>
                <a:cxn ang="0">
                  <a:pos x="103" y="38"/>
                </a:cxn>
                <a:cxn ang="0">
                  <a:pos x="128" y="26"/>
                </a:cxn>
                <a:cxn ang="0">
                  <a:pos x="140" y="16"/>
                </a:cxn>
                <a:cxn ang="0">
                  <a:pos x="142" y="12"/>
                </a:cxn>
                <a:cxn ang="0">
                  <a:pos x="137" y="10"/>
                </a:cxn>
              </a:cxnLst>
              <a:rect l="0" t="0" r="r" b="b"/>
              <a:pathLst>
                <a:path w="143" h="48">
                  <a:moveTo>
                    <a:pt x="136" y="10"/>
                  </a:moveTo>
                  <a:lnTo>
                    <a:pt x="118" y="9"/>
                  </a:lnTo>
                  <a:lnTo>
                    <a:pt x="118" y="9"/>
                  </a:lnTo>
                  <a:lnTo>
                    <a:pt x="116" y="10"/>
                  </a:lnTo>
                  <a:lnTo>
                    <a:pt x="113" y="10"/>
                  </a:lnTo>
                  <a:lnTo>
                    <a:pt x="109" y="12"/>
                  </a:lnTo>
                  <a:lnTo>
                    <a:pt x="103" y="13"/>
                  </a:lnTo>
                  <a:lnTo>
                    <a:pt x="99" y="14"/>
                  </a:lnTo>
                  <a:lnTo>
                    <a:pt x="94" y="16"/>
                  </a:lnTo>
                  <a:lnTo>
                    <a:pt x="88" y="17"/>
                  </a:lnTo>
                  <a:lnTo>
                    <a:pt x="84" y="17"/>
                  </a:lnTo>
                  <a:lnTo>
                    <a:pt x="80" y="17"/>
                  </a:lnTo>
                  <a:lnTo>
                    <a:pt x="77" y="16"/>
                  </a:lnTo>
                  <a:lnTo>
                    <a:pt x="75" y="14"/>
                  </a:lnTo>
                  <a:lnTo>
                    <a:pt x="73" y="13"/>
                  </a:lnTo>
                  <a:lnTo>
                    <a:pt x="72" y="12"/>
                  </a:lnTo>
                  <a:lnTo>
                    <a:pt x="71" y="10"/>
                  </a:lnTo>
                  <a:lnTo>
                    <a:pt x="71" y="9"/>
                  </a:lnTo>
                  <a:lnTo>
                    <a:pt x="68" y="6"/>
                  </a:lnTo>
                  <a:lnTo>
                    <a:pt x="65" y="5"/>
                  </a:lnTo>
                  <a:lnTo>
                    <a:pt x="61" y="4"/>
                  </a:lnTo>
                  <a:lnTo>
                    <a:pt x="57" y="2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2" y="1"/>
                  </a:lnTo>
                  <a:lnTo>
                    <a:pt x="36" y="1"/>
                  </a:lnTo>
                  <a:lnTo>
                    <a:pt x="28" y="2"/>
                  </a:lnTo>
                  <a:lnTo>
                    <a:pt x="21" y="5"/>
                  </a:lnTo>
                  <a:lnTo>
                    <a:pt x="13" y="6"/>
                  </a:lnTo>
                  <a:lnTo>
                    <a:pt x="8" y="9"/>
                  </a:lnTo>
                  <a:lnTo>
                    <a:pt x="4" y="13"/>
                  </a:lnTo>
                  <a:lnTo>
                    <a:pt x="1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1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3"/>
                  </a:lnTo>
                  <a:lnTo>
                    <a:pt x="5" y="34"/>
                  </a:lnTo>
                  <a:lnTo>
                    <a:pt x="8" y="36"/>
                  </a:lnTo>
                  <a:lnTo>
                    <a:pt x="10" y="37"/>
                  </a:lnTo>
                  <a:lnTo>
                    <a:pt x="15" y="38"/>
                  </a:lnTo>
                  <a:lnTo>
                    <a:pt x="19" y="38"/>
                  </a:lnTo>
                  <a:lnTo>
                    <a:pt x="23" y="38"/>
                  </a:lnTo>
                  <a:lnTo>
                    <a:pt x="27" y="38"/>
                  </a:lnTo>
                  <a:lnTo>
                    <a:pt x="32" y="37"/>
                  </a:lnTo>
                  <a:lnTo>
                    <a:pt x="36" y="36"/>
                  </a:lnTo>
                  <a:lnTo>
                    <a:pt x="40" y="36"/>
                  </a:lnTo>
                  <a:lnTo>
                    <a:pt x="45" y="34"/>
                  </a:lnTo>
                  <a:lnTo>
                    <a:pt x="47" y="34"/>
                  </a:lnTo>
                  <a:lnTo>
                    <a:pt x="49" y="34"/>
                  </a:lnTo>
                  <a:lnTo>
                    <a:pt x="50" y="34"/>
                  </a:lnTo>
                  <a:lnTo>
                    <a:pt x="51" y="47"/>
                  </a:lnTo>
                  <a:lnTo>
                    <a:pt x="53" y="47"/>
                  </a:lnTo>
                  <a:lnTo>
                    <a:pt x="57" y="47"/>
                  </a:lnTo>
                  <a:lnTo>
                    <a:pt x="64" y="47"/>
                  </a:lnTo>
                  <a:lnTo>
                    <a:pt x="72" y="45"/>
                  </a:lnTo>
                  <a:lnTo>
                    <a:pt x="81" y="44"/>
                  </a:lnTo>
                  <a:lnTo>
                    <a:pt x="92" y="42"/>
                  </a:lnTo>
                  <a:lnTo>
                    <a:pt x="103" y="38"/>
                  </a:lnTo>
                  <a:lnTo>
                    <a:pt x="114" y="34"/>
                  </a:lnTo>
                  <a:lnTo>
                    <a:pt x="128" y="26"/>
                  </a:lnTo>
                  <a:lnTo>
                    <a:pt x="136" y="20"/>
                  </a:lnTo>
                  <a:lnTo>
                    <a:pt x="140" y="16"/>
                  </a:lnTo>
                  <a:lnTo>
                    <a:pt x="142" y="13"/>
                  </a:lnTo>
                  <a:lnTo>
                    <a:pt x="142" y="12"/>
                  </a:lnTo>
                  <a:lnTo>
                    <a:pt x="139" y="10"/>
                  </a:lnTo>
                  <a:lnTo>
                    <a:pt x="137" y="10"/>
                  </a:lnTo>
                  <a:lnTo>
                    <a:pt x="136" y="10"/>
                  </a:lnTo>
                </a:path>
              </a:pathLst>
            </a:custGeom>
            <a:solidFill>
              <a:srgbClr val="3399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724706" name="Group 738"/>
            <p:cNvGrpSpPr>
              <a:grpSpLocks/>
            </p:cNvGrpSpPr>
            <p:nvPr/>
          </p:nvGrpSpPr>
          <p:grpSpPr bwMode="auto">
            <a:xfrm>
              <a:off x="1222" y="783"/>
              <a:ext cx="652" cy="958"/>
              <a:chOff x="1222" y="783"/>
              <a:chExt cx="652" cy="958"/>
            </a:xfrm>
          </p:grpSpPr>
          <p:sp>
            <p:nvSpPr>
              <p:cNvPr id="724707" name="Freeform 739"/>
              <p:cNvSpPr>
                <a:spLocks/>
              </p:cNvSpPr>
              <p:nvPr/>
            </p:nvSpPr>
            <p:spPr bwMode="auto">
              <a:xfrm>
                <a:off x="1222" y="989"/>
                <a:ext cx="652" cy="752"/>
              </a:xfrm>
              <a:custGeom>
                <a:avLst/>
                <a:gdLst/>
                <a:ahLst/>
                <a:cxnLst>
                  <a:cxn ang="0">
                    <a:pos x="641" y="641"/>
                  </a:cxn>
                  <a:cxn ang="0">
                    <a:pos x="651" y="622"/>
                  </a:cxn>
                  <a:cxn ang="0">
                    <a:pos x="458" y="0"/>
                  </a:cxn>
                  <a:cxn ang="0">
                    <a:pos x="18" y="100"/>
                  </a:cxn>
                  <a:cxn ang="0">
                    <a:pos x="0" y="148"/>
                  </a:cxn>
                  <a:cxn ang="0">
                    <a:pos x="207" y="751"/>
                  </a:cxn>
                  <a:cxn ang="0">
                    <a:pos x="641" y="641"/>
                  </a:cxn>
                </a:cxnLst>
                <a:rect l="0" t="0" r="r" b="b"/>
                <a:pathLst>
                  <a:path w="652" h="752">
                    <a:moveTo>
                      <a:pt x="641" y="641"/>
                    </a:moveTo>
                    <a:lnTo>
                      <a:pt x="651" y="622"/>
                    </a:lnTo>
                    <a:lnTo>
                      <a:pt x="458" y="0"/>
                    </a:lnTo>
                    <a:lnTo>
                      <a:pt x="18" y="100"/>
                    </a:lnTo>
                    <a:lnTo>
                      <a:pt x="0" y="148"/>
                    </a:lnTo>
                    <a:lnTo>
                      <a:pt x="207" y="751"/>
                    </a:lnTo>
                    <a:lnTo>
                      <a:pt x="641" y="641"/>
                    </a:lnTo>
                  </a:path>
                </a:pathLst>
              </a:custGeom>
              <a:solidFill>
                <a:srgbClr val="77777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08" name="Freeform 740"/>
              <p:cNvSpPr>
                <a:spLocks/>
              </p:cNvSpPr>
              <p:nvPr/>
            </p:nvSpPr>
            <p:spPr bwMode="auto">
              <a:xfrm>
                <a:off x="1241" y="984"/>
                <a:ext cx="633" cy="736"/>
              </a:xfrm>
              <a:custGeom>
                <a:avLst/>
                <a:gdLst/>
                <a:ahLst/>
                <a:cxnLst>
                  <a:cxn ang="0">
                    <a:pos x="632" y="627"/>
                  </a:cxn>
                  <a:cxn ang="0">
                    <a:pos x="477" y="35"/>
                  </a:cxn>
                  <a:cxn ang="0">
                    <a:pos x="477" y="34"/>
                  </a:cxn>
                  <a:cxn ang="0">
                    <a:pos x="477" y="33"/>
                  </a:cxn>
                  <a:cxn ang="0">
                    <a:pos x="477" y="29"/>
                  </a:cxn>
                  <a:cxn ang="0">
                    <a:pos x="474" y="26"/>
                  </a:cxn>
                  <a:cxn ang="0">
                    <a:pos x="470" y="22"/>
                  </a:cxn>
                  <a:cxn ang="0">
                    <a:pos x="465" y="16"/>
                  </a:cxn>
                  <a:cxn ang="0">
                    <a:pos x="458" y="11"/>
                  </a:cxn>
                  <a:cxn ang="0">
                    <a:pos x="447" y="4"/>
                  </a:cxn>
                  <a:cxn ang="0">
                    <a:pos x="439" y="2"/>
                  </a:cxn>
                  <a:cxn ang="0">
                    <a:pos x="430" y="0"/>
                  </a:cxn>
                  <a:cxn ang="0">
                    <a:pos x="420" y="0"/>
                  </a:cxn>
                  <a:cxn ang="0">
                    <a:pos x="410" y="0"/>
                  </a:cxn>
                  <a:cxn ang="0">
                    <a:pos x="401" y="1"/>
                  </a:cxn>
                  <a:cxn ang="0">
                    <a:pos x="395" y="2"/>
                  </a:cxn>
                  <a:cxn ang="0">
                    <a:pos x="390" y="3"/>
                  </a:cxn>
                  <a:cxn ang="0">
                    <a:pos x="387" y="3"/>
                  </a:cxn>
                  <a:cxn ang="0">
                    <a:pos x="0" y="105"/>
                  </a:cxn>
                  <a:cxn ang="0">
                    <a:pos x="1" y="105"/>
                  </a:cxn>
                  <a:cxn ang="0">
                    <a:pos x="1" y="105"/>
                  </a:cxn>
                  <a:cxn ang="0">
                    <a:pos x="2" y="104"/>
                  </a:cxn>
                  <a:cxn ang="0">
                    <a:pos x="3" y="104"/>
                  </a:cxn>
                  <a:cxn ang="0">
                    <a:pos x="6" y="104"/>
                  </a:cxn>
                  <a:cxn ang="0">
                    <a:pos x="8" y="104"/>
                  </a:cxn>
                  <a:cxn ang="0">
                    <a:pos x="12" y="104"/>
                  </a:cxn>
                  <a:cxn ang="0">
                    <a:pos x="17" y="104"/>
                  </a:cxn>
                  <a:cxn ang="0">
                    <a:pos x="26" y="107"/>
                  </a:cxn>
                  <a:cxn ang="0">
                    <a:pos x="34" y="114"/>
                  </a:cxn>
                  <a:cxn ang="0">
                    <a:pos x="40" y="122"/>
                  </a:cxn>
                  <a:cxn ang="0">
                    <a:pos x="47" y="131"/>
                  </a:cxn>
                  <a:cxn ang="0">
                    <a:pos x="50" y="140"/>
                  </a:cxn>
                  <a:cxn ang="0">
                    <a:pos x="54" y="148"/>
                  </a:cxn>
                  <a:cxn ang="0">
                    <a:pos x="57" y="153"/>
                  </a:cxn>
                  <a:cxn ang="0">
                    <a:pos x="57" y="156"/>
                  </a:cxn>
                  <a:cxn ang="0">
                    <a:pos x="200" y="735"/>
                  </a:cxn>
                  <a:cxn ang="0">
                    <a:pos x="632" y="627"/>
                  </a:cxn>
                </a:cxnLst>
                <a:rect l="0" t="0" r="r" b="b"/>
                <a:pathLst>
                  <a:path w="633" h="736">
                    <a:moveTo>
                      <a:pt x="632" y="627"/>
                    </a:moveTo>
                    <a:lnTo>
                      <a:pt x="477" y="35"/>
                    </a:lnTo>
                    <a:lnTo>
                      <a:pt x="477" y="34"/>
                    </a:lnTo>
                    <a:lnTo>
                      <a:pt x="477" y="33"/>
                    </a:lnTo>
                    <a:lnTo>
                      <a:pt x="477" y="29"/>
                    </a:lnTo>
                    <a:lnTo>
                      <a:pt x="474" y="26"/>
                    </a:lnTo>
                    <a:lnTo>
                      <a:pt x="470" y="22"/>
                    </a:lnTo>
                    <a:lnTo>
                      <a:pt x="465" y="16"/>
                    </a:lnTo>
                    <a:lnTo>
                      <a:pt x="458" y="11"/>
                    </a:lnTo>
                    <a:lnTo>
                      <a:pt x="447" y="4"/>
                    </a:lnTo>
                    <a:lnTo>
                      <a:pt x="439" y="2"/>
                    </a:lnTo>
                    <a:lnTo>
                      <a:pt x="430" y="0"/>
                    </a:lnTo>
                    <a:lnTo>
                      <a:pt x="420" y="0"/>
                    </a:lnTo>
                    <a:lnTo>
                      <a:pt x="410" y="0"/>
                    </a:lnTo>
                    <a:lnTo>
                      <a:pt x="401" y="1"/>
                    </a:lnTo>
                    <a:lnTo>
                      <a:pt x="395" y="2"/>
                    </a:lnTo>
                    <a:lnTo>
                      <a:pt x="390" y="3"/>
                    </a:lnTo>
                    <a:lnTo>
                      <a:pt x="387" y="3"/>
                    </a:lnTo>
                    <a:lnTo>
                      <a:pt x="0" y="105"/>
                    </a:lnTo>
                    <a:lnTo>
                      <a:pt x="1" y="105"/>
                    </a:lnTo>
                    <a:lnTo>
                      <a:pt x="1" y="105"/>
                    </a:lnTo>
                    <a:lnTo>
                      <a:pt x="2" y="104"/>
                    </a:lnTo>
                    <a:lnTo>
                      <a:pt x="3" y="104"/>
                    </a:lnTo>
                    <a:lnTo>
                      <a:pt x="6" y="104"/>
                    </a:lnTo>
                    <a:lnTo>
                      <a:pt x="8" y="104"/>
                    </a:lnTo>
                    <a:lnTo>
                      <a:pt x="12" y="104"/>
                    </a:lnTo>
                    <a:lnTo>
                      <a:pt x="17" y="104"/>
                    </a:lnTo>
                    <a:lnTo>
                      <a:pt x="26" y="107"/>
                    </a:lnTo>
                    <a:lnTo>
                      <a:pt x="34" y="114"/>
                    </a:lnTo>
                    <a:lnTo>
                      <a:pt x="40" y="122"/>
                    </a:lnTo>
                    <a:lnTo>
                      <a:pt x="47" y="131"/>
                    </a:lnTo>
                    <a:lnTo>
                      <a:pt x="50" y="140"/>
                    </a:lnTo>
                    <a:lnTo>
                      <a:pt x="54" y="148"/>
                    </a:lnTo>
                    <a:lnTo>
                      <a:pt x="57" y="153"/>
                    </a:lnTo>
                    <a:lnTo>
                      <a:pt x="57" y="156"/>
                    </a:lnTo>
                    <a:lnTo>
                      <a:pt x="200" y="735"/>
                    </a:lnTo>
                    <a:lnTo>
                      <a:pt x="632" y="627"/>
                    </a:lnTo>
                  </a:path>
                </a:pathLst>
              </a:custGeom>
              <a:solidFill>
                <a:srgbClr val="DDDDDD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09" name="Freeform 741"/>
              <p:cNvSpPr>
                <a:spLocks/>
              </p:cNvSpPr>
              <p:nvPr/>
            </p:nvSpPr>
            <p:spPr bwMode="auto">
              <a:xfrm>
                <a:off x="1391" y="1323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10" name="Freeform 742"/>
              <p:cNvSpPr>
                <a:spLocks/>
              </p:cNvSpPr>
              <p:nvPr/>
            </p:nvSpPr>
            <p:spPr bwMode="auto">
              <a:xfrm>
                <a:off x="1345" y="1092"/>
                <a:ext cx="377" cy="174"/>
              </a:xfrm>
              <a:custGeom>
                <a:avLst/>
                <a:gdLst/>
                <a:ahLst/>
                <a:cxnLst>
                  <a:cxn ang="0">
                    <a:pos x="376" y="84"/>
                  </a:cxn>
                  <a:cxn ang="0">
                    <a:pos x="354" y="0"/>
                  </a:cxn>
                  <a:cxn ang="0">
                    <a:pos x="0" y="90"/>
                  </a:cxn>
                  <a:cxn ang="0">
                    <a:pos x="21" y="173"/>
                  </a:cxn>
                  <a:cxn ang="0">
                    <a:pos x="376" y="84"/>
                  </a:cxn>
                </a:cxnLst>
                <a:rect l="0" t="0" r="r" b="b"/>
                <a:pathLst>
                  <a:path w="377" h="174">
                    <a:moveTo>
                      <a:pt x="376" y="84"/>
                    </a:moveTo>
                    <a:lnTo>
                      <a:pt x="354" y="0"/>
                    </a:lnTo>
                    <a:lnTo>
                      <a:pt x="0" y="90"/>
                    </a:lnTo>
                    <a:lnTo>
                      <a:pt x="21" y="173"/>
                    </a:lnTo>
                    <a:lnTo>
                      <a:pt x="376" y="8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11" name="Freeform 743"/>
              <p:cNvSpPr>
                <a:spLocks/>
              </p:cNvSpPr>
              <p:nvPr/>
            </p:nvSpPr>
            <p:spPr bwMode="auto">
              <a:xfrm>
                <a:off x="1345" y="1102"/>
                <a:ext cx="373" cy="169"/>
              </a:xfrm>
              <a:custGeom>
                <a:avLst/>
                <a:gdLst/>
                <a:ahLst/>
                <a:cxnLst>
                  <a:cxn ang="0">
                    <a:pos x="372" y="75"/>
                  </a:cxn>
                  <a:cxn ang="0">
                    <a:pos x="352" y="0"/>
                  </a:cxn>
                  <a:cxn ang="0">
                    <a:pos x="0" y="88"/>
                  </a:cxn>
                  <a:cxn ang="0">
                    <a:pos x="19" y="168"/>
                  </a:cxn>
                  <a:cxn ang="0">
                    <a:pos x="372" y="75"/>
                  </a:cxn>
                </a:cxnLst>
                <a:rect l="0" t="0" r="r" b="b"/>
                <a:pathLst>
                  <a:path w="373" h="169">
                    <a:moveTo>
                      <a:pt x="372" y="75"/>
                    </a:moveTo>
                    <a:lnTo>
                      <a:pt x="352" y="0"/>
                    </a:lnTo>
                    <a:lnTo>
                      <a:pt x="0" y="88"/>
                    </a:lnTo>
                    <a:lnTo>
                      <a:pt x="19" y="168"/>
                    </a:lnTo>
                    <a:lnTo>
                      <a:pt x="372" y="75"/>
                    </a:lnTo>
                  </a:path>
                </a:pathLst>
              </a:custGeom>
              <a:solidFill>
                <a:srgbClr val="00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12" name="Freeform 744"/>
              <p:cNvSpPr>
                <a:spLocks/>
              </p:cNvSpPr>
              <p:nvPr/>
            </p:nvSpPr>
            <p:spPr bwMode="auto">
              <a:xfrm>
                <a:off x="1404" y="1052"/>
                <a:ext cx="205" cy="74"/>
              </a:xfrm>
              <a:custGeom>
                <a:avLst/>
                <a:gdLst/>
                <a:ahLst/>
                <a:cxnLst>
                  <a:cxn ang="0">
                    <a:pos x="204" y="24"/>
                  </a:cxn>
                  <a:cxn ang="0">
                    <a:pos x="197" y="0"/>
                  </a:cxn>
                  <a:cxn ang="0">
                    <a:pos x="0" y="48"/>
                  </a:cxn>
                  <a:cxn ang="0">
                    <a:pos x="6" y="73"/>
                  </a:cxn>
                  <a:cxn ang="0">
                    <a:pos x="204" y="24"/>
                  </a:cxn>
                </a:cxnLst>
                <a:rect l="0" t="0" r="r" b="b"/>
                <a:pathLst>
                  <a:path w="205" h="74">
                    <a:moveTo>
                      <a:pt x="204" y="24"/>
                    </a:moveTo>
                    <a:lnTo>
                      <a:pt x="197" y="0"/>
                    </a:lnTo>
                    <a:lnTo>
                      <a:pt x="0" y="48"/>
                    </a:lnTo>
                    <a:lnTo>
                      <a:pt x="6" y="73"/>
                    </a:lnTo>
                    <a:lnTo>
                      <a:pt x="204" y="2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13" name="Freeform 745"/>
              <p:cNvSpPr>
                <a:spLocks/>
              </p:cNvSpPr>
              <p:nvPr/>
            </p:nvSpPr>
            <p:spPr bwMode="auto">
              <a:xfrm>
                <a:off x="1467" y="1304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14" name="Freeform 746"/>
              <p:cNvSpPr>
                <a:spLocks/>
              </p:cNvSpPr>
              <p:nvPr/>
            </p:nvSpPr>
            <p:spPr bwMode="auto">
              <a:xfrm>
                <a:off x="1541" y="1285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15" name="Freeform 747"/>
              <p:cNvSpPr>
                <a:spLocks/>
              </p:cNvSpPr>
              <p:nvPr/>
            </p:nvSpPr>
            <p:spPr bwMode="auto">
              <a:xfrm>
                <a:off x="1616" y="1265"/>
                <a:ext cx="69" cy="66"/>
              </a:xfrm>
              <a:custGeom>
                <a:avLst/>
                <a:gdLst/>
                <a:ahLst/>
                <a:cxnLst>
                  <a:cxn ang="0">
                    <a:pos x="68" y="52"/>
                  </a:cxn>
                  <a:cxn ang="0">
                    <a:pos x="55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8" y="52"/>
                  </a:cxn>
                </a:cxnLst>
                <a:rect l="0" t="0" r="r" b="b"/>
                <a:pathLst>
                  <a:path w="69" h="66">
                    <a:moveTo>
                      <a:pt x="68" y="52"/>
                    </a:moveTo>
                    <a:lnTo>
                      <a:pt x="55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8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16" name="Freeform 748"/>
              <p:cNvSpPr>
                <a:spLocks/>
              </p:cNvSpPr>
              <p:nvPr/>
            </p:nvSpPr>
            <p:spPr bwMode="auto">
              <a:xfrm>
                <a:off x="1691" y="1247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17" name="Freeform 749"/>
              <p:cNvSpPr>
                <a:spLocks/>
              </p:cNvSpPr>
              <p:nvPr/>
            </p:nvSpPr>
            <p:spPr bwMode="auto">
              <a:xfrm>
                <a:off x="1408" y="1393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18" name="Freeform 750"/>
              <p:cNvSpPr>
                <a:spLocks/>
              </p:cNvSpPr>
              <p:nvPr/>
            </p:nvSpPr>
            <p:spPr bwMode="auto">
              <a:xfrm>
                <a:off x="1483" y="1373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19" name="Freeform 751"/>
              <p:cNvSpPr>
                <a:spLocks/>
              </p:cNvSpPr>
              <p:nvPr/>
            </p:nvSpPr>
            <p:spPr bwMode="auto">
              <a:xfrm>
                <a:off x="1559" y="1355"/>
                <a:ext cx="68" cy="65"/>
              </a:xfrm>
              <a:custGeom>
                <a:avLst/>
                <a:gdLst/>
                <a:ahLst/>
                <a:cxnLst>
                  <a:cxn ang="0">
                    <a:pos x="67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7" y="50"/>
                  </a:cxn>
                </a:cxnLst>
                <a:rect l="0" t="0" r="r" b="b"/>
                <a:pathLst>
                  <a:path w="68" h="65">
                    <a:moveTo>
                      <a:pt x="67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7" y="5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20" name="Freeform 752"/>
              <p:cNvSpPr>
                <a:spLocks/>
              </p:cNvSpPr>
              <p:nvPr/>
            </p:nvSpPr>
            <p:spPr bwMode="auto">
              <a:xfrm>
                <a:off x="1635" y="1336"/>
                <a:ext cx="66" cy="66"/>
              </a:xfrm>
              <a:custGeom>
                <a:avLst/>
                <a:gdLst/>
                <a:ahLst/>
                <a:cxnLst>
                  <a:cxn ang="0">
                    <a:pos x="65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5" y="51"/>
                  </a:cxn>
                </a:cxnLst>
                <a:rect l="0" t="0" r="r" b="b"/>
                <a:pathLst>
                  <a:path w="66" h="66">
                    <a:moveTo>
                      <a:pt x="65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5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21" name="Freeform 753"/>
              <p:cNvSpPr>
                <a:spLocks/>
              </p:cNvSpPr>
              <p:nvPr/>
            </p:nvSpPr>
            <p:spPr bwMode="auto">
              <a:xfrm>
                <a:off x="1709" y="1316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22" name="Freeform 754"/>
              <p:cNvSpPr>
                <a:spLocks/>
              </p:cNvSpPr>
              <p:nvPr/>
            </p:nvSpPr>
            <p:spPr bwMode="auto">
              <a:xfrm>
                <a:off x="1427" y="1462"/>
                <a:ext cx="66" cy="68"/>
              </a:xfrm>
              <a:custGeom>
                <a:avLst/>
                <a:gdLst/>
                <a:ahLst/>
                <a:cxnLst>
                  <a:cxn ang="0">
                    <a:pos x="65" y="53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7"/>
                  </a:cxn>
                  <a:cxn ang="0">
                    <a:pos x="65" y="53"/>
                  </a:cxn>
                </a:cxnLst>
                <a:rect l="0" t="0" r="r" b="b"/>
                <a:pathLst>
                  <a:path w="66" h="68">
                    <a:moveTo>
                      <a:pt x="65" y="53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7"/>
                    </a:lnTo>
                    <a:lnTo>
                      <a:pt x="65" y="53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23" name="Freeform 755"/>
              <p:cNvSpPr>
                <a:spLocks/>
              </p:cNvSpPr>
              <p:nvPr/>
            </p:nvSpPr>
            <p:spPr bwMode="auto">
              <a:xfrm>
                <a:off x="1501" y="1444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24" name="Freeform 756"/>
              <p:cNvSpPr>
                <a:spLocks/>
              </p:cNvSpPr>
              <p:nvPr/>
            </p:nvSpPr>
            <p:spPr bwMode="auto">
              <a:xfrm>
                <a:off x="1577" y="1425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25" name="Freeform 757"/>
              <p:cNvSpPr>
                <a:spLocks/>
              </p:cNvSpPr>
              <p:nvPr/>
            </p:nvSpPr>
            <p:spPr bwMode="auto">
              <a:xfrm>
                <a:off x="1652" y="1405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26" name="Freeform 758"/>
              <p:cNvSpPr>
                <a:spLocks/>
              </p:cNvSpPr>
              <p:nvPr/>
            </p:nvSpPr>
            <p:spPr bwMode="auto">
              <a:xfrm>
                <a:off x="1472" y="129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27" name="Freeform 759"/>
              <p:cNvSpPr>
                <a:spLocks/>
              </p:cNvSpPr>
              <p:nvPr/>
            </p:nvSpPr>
            <p:spPr bwMode="auto">
              <a:xfrm>
                <a:off x="1548" y="1276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28" name="Freeform 760"/>
              <p:cNvSpPr>
                <a:spLocks/>
              </p:cNvSpPr>
              <p:nvPr/>
            </p:nvSpPr>
            <p:spPr bwMode="auto">
              <a:xfrm>
                <a:off x="1623" y="1258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29" name="Freeform 761"/>
              <p:cNvSpPr>
                <a:spLocks/>
              </p:cNvSpPr>
              <p:nvPr/>
            </p:nvSpPr>
            <p:spPr bwMode="auto">
              <a:xfrm>
                <a:off x="1490" y="136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30" name="Freeform 762"/>
              <p:cNvSpPr>
                <a:spLocks/>
              </p:cNvSpPr>
              <p:nvPr/>
            </p:nvSpPr>
            <p:spPr bwMode="auto">
              <a:xfrm>
                <a:off x="1566" y="1347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31" name="Freeform 763"/>
              <p:cNvSpPr>
                <a:spLocks/>
              </p:cNvSpPr>
              <p:nvPr/>
            </p:nvSpPr>
            <p:spPr bwMode="auto">
              <a:xfrm>
                <a:off x="1641" y="1327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32" name="Freeform 764"/>
              <p:cNvSpPr>
                <a:spLocks/>
              </p:cNvSpPr>
              <p:nvPr/>
            </p:nvSpPr>
            <p:spPr bwMode="auto">
              <a:xfrm>
                <a:off x="1508" y="1436"/>
                <a:ext cx="69" cy="66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8" y="51"/>
                  </a:cxn>
                </a:cxnLst>
                <a:rect l="0" t="0" r="r" b="b"/>
                <a:pathLst>
                  <a:path w="69" h="66">
                    <a:moveTo>
                      <a:pt x="68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8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33" name="Freeform 765"/>
              <p:cNvSpPr>
                <a:spLocks/>
              </p:cNvSpPr>
              <p:nvPr/>
            </p:nvSpPr>
            <p:spPr bwMode="auto">
              <a:xfrm>
                <a:off x="1583" y="1416"/>
                <a:ext cx="67" cy="67"/>
              </a:xfrm>
              <a:custGeom>
                <a:avLst/>
                <a:gdLst/>
                <a:ahLst/>
                <a:cxnLst>
                  <a:cxn ang="0">
                    <a:pos x="66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6" y="52"/>
                  </a:cxn>
                </a:cxnLst>
                <a:rect l="0" t="0" r="r" b="b"/>
                <a:pathLst>
                  <a:path w="67" h="67">
                    <a:moveTo>
                      <a:pt x="66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6" y="52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34" name="Freeform 766"/>
              <p:cNvSpPr>
                <a:spLocks/>
              </p:cNvSpPr>
              <p:nvPr/>
            </p:nvSpPr>
            <p:spPr bwMode="auto">
              <a:xfrm>
                <a:off x="1658" y="1399"/>
                <a:ext cx="68" cy="64"/>
              </a:xfrm>
              <a:custGeom>
                <a:avLst/>
                <a:gdLst/>
                <a:ahLst/>
                <a:cxnLst>
                  <a:cxn ang="0">
                    <a:pos x="67" y="49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3"/>
                  </a:cxn>
                  <a:cxn ang="0">
                    <a:pos x="67" y="49"/>
                  </a:cxn>
                </a:cxnLst>
                <a:rect l="0" t="0" r="r" b="b"/>
                <a:pathLst>
                  <a:path w="68" h="64">
                    <a:moveTo>
                      <a:pt x="67" y="49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3"/>
                    </a:lnTo>
                    <a:lnTo>
                      <a:pt x="67" y="49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35" name="Freeform 767"/>
              <p:cNvSpPr>
                <a:spLocks/>
              </p:cNvSpPr>
              <p:nvPr/>
            </p:nvSpPr>
            <p:spPr bwMode="auto">
              <a:xfrm>
                <a:off x="1728" y="1387"/>
                <a:ext cx="67" cy="65"/>
              </a:xfrm>
              <a:custGeom>
                <a:avLst/>
                <a:gdLst/>
                <a:ahLst/>
                <a:cxnLst>
                  <a:cxn ang="0">
                    <a:pos x="66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6" y="50"/>
                  </a:cxn>
                </a:cxnLst>
                <a:rect l="0" t="0" r="r" b="b"/>
                <a:pathLst>
                  <a:path w="67" h="65">
                    <a:moveTo>
                      <a:pt x="66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6" y="50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36" name="Freeform 768"/>
              <p:cNvSpPr>
                <a:spLocks/>
              </p:cNvSpPr>
              <p:nvPr/>
            </p:nvSpPr>
            <p:spPr bwMode="auto">
              <a:xfrm>
                <a:off x="1443" y="1533"/>
                <a:ext cx="69" cy="66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8" y="51"/>
                  </a:cxn>
                </a:cxnLst>
                <a:rect l="0" t="0" r="r" b="b"/>
                <a:pathLst>
                  <a:path w="69" h="66">
                    <a:moveTo>
                      <a:pt x="68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8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37" name="Freeform 769"/>
              <p:cNvSpPr>
                <a:spLocks/>
              </p:cNvSpPr>
              <p:nvPr/>
            </p:nvSpPr>
            <p:spPr bwMode="auto">
              <a:xfrm>
                <a:off x="1519" y="1513"/>
                <a:ext cx="67" cy="67"/>
              </a:xfrm>
              <a:custGeom>
                <a:avLst/>
                <a:gdLst/>
                <a:ahLst/>
                <a:cxnLst>
                  <a:cxn ang="0">
                    <a:pos x="66" y="52"/>
                  </a:cxn>
                  <a:cxn ang="0">
                    <a:pos x="53" y="0"/>
                  </a:cxn>
                  <a:cxn ang="0">
                    <a:pos x="0" y="14"/>
                  </a:cxn>
                  <a:cxn ang="0">
                    <a:pos x="12" y="66"/>
                  </a:cxn>
                  <a:cxn ang="0">
                    <a:pos x="66" y="52"/>
                  </a:cxn>
                </a:cxnLst>
                <a:rect l="0" t="0" r="r" b="b"/>
                <a:pathLst>
                  <a:path w="67" h="67">
                    <a:moveTo>
                      <a:pt x="66" y="52"/>
                    </a:moveTo>
                    <a:lnTo>
                      <a:pt x="53" y="0"/>
                    </a:lnTo>
                    <a:lnTo>
                      <a:pt x="0" y="14"/>
                    </a:lnTo>
                    <a:lnTo>
                      <a:pt x="12" y="66"/>
                    </a:lnTo>
                    <a:lnTo>
                      <a:pt x="66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38" name="Freeform 770"/>
              <p:cNvSpPr>
                <a:spLocks/>
              </p:cNvSpPr>
              <p:nvPr/>
            </p:nvSpPr>
            <p:spPr bwMode="auto">
              <a:xfrm>
                <a:off x="1526" y="1505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39" name="Freeform 771"/>
              <p:cNvSpPr>
                <a:spLocks/>
              </p:cNvSpPr>
              <p:nvPr/>
            </p:nvSpPr>
            <p:spPr bwMode="auto">
              <a:xfrm>
                <a:off x="1593" y="1494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40" name="Freeform 772"/>
              <p:cNvSpPr>
                <a:spLocks/>
              </p:cNvSpPr>
              <p:nvPr/>
            </p:nvSpPr>
            <p:spPr bwMode="auto">
              <a:xfrm>
                <a:off x="1601" y="1488"/>
                <a:ext cx="68" cy="65"/>
              </a:xfrm>
              <a:custGeom>
                <a:avLst/>
                <a:gdLst/>
                <a:ahLst/>
                <a:cxnLst>
                  <a:cxn ang="0">
                    <a:pos x="67" y="50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4"/>
                  </a:cxn>
                  <a:cxn ang="0">
                    <a:pos x="67" y="50"/>
                  </a:cxn>
                </a:cxnLst>
                <a:rect l="0" t="0" r="r" b="b"/>
                <a:pathLst>
                  <a:path w="68" h="65">
                    <a:moveTo>
                      <a:pt x="67" y="50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4"/>
                    </a:lnTo>
                    <a:lnTo>
                      <a:pt x="67" y="50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41" name="Freeform 773"/>
              <p:cNvSpPr>
                <a:spLocks/>
              </p:cNvSpPr>
              <p:nvPr/>
            </p:nvSpPr>
            <p:spPr bwMode="auto">
              <a:xfrm>
                <a:off x="1669" y="1476"/>
                <a:ext cx="68" cy="66"/>
              </a:xfrm>
              <a:custGeom>
                <a:avLst/>
                <a:gdLst/>
                <a:ahLst/>
                <a:cxnLst>
                  <a:cxn ang="0">
                    <a:pos x="67" y="51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7" y="51"/>
                  </a:cxn>
                </a:cxnLst>
                <a:rect l="0" t="0" r="r" b="b"/>
                <a:pathLst>
                  <a:path w="68" h="66">
                    <a:moveTo>
                      <a:pt x="67" y="51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7" y="51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42" name="Freeform 774"/>
              <p:cNvSpPr>
                <a:spLocks/>
              </p:cNvSpPr>
              <p:nvPr/>
            </p:nvSpPr>
            <p:spPr bwMode="auto">
              <a:xfrm>
                <a:off x="1675" y="1468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3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3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FFFF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43" name="Freeform 775"/>
              <p:cNvSpPr>
                <a:spLocks/>
              </p:cNvSpPr>
              <p:nvPr/>
            </p:nvSpPr>
            <p:spPr bwMode="auto">
              <a:xfrm>
                <a:off x="1461" y="1602"/>
                <a:ext cx="68" cy="67"/>
              </a:xfrm>
              <a:custGeom>
                <a:avLst/>
                <a:gdLst/>
                <a:ahLst/>
                <a:cxnLst>
                  <a:cxn ang="0">
                    <a:pos x="67" y="52"/>
                  </a:cxn>
                  <a:cxn ang="0">
                    <a:pos x="53" y="0"/>
                  </a:cxn>
                  <a:cxn ang="0">
                    <a:pos x="0" y="13"/>
                  </a:cxn>
                  <a:cxn ang="0">
                    <a:pos x="12" y="66"/>
                  </a:cxn>
                  <a:cxn ang="0">
                    <a:pos x="67" y="52"/>
                  </a:cxn>
                </a:cxnLst>
                <a:rect l="0" t="0" r="r" b="b"/>
                <a:pathLst>
                  <a:path w="68" h="67">
                    <a:moveTo>
                      <a:pt x="67" y="52"/>
                    </a:moveTo>
                    <a:lnTo>
                      <a:pt x="53" y="0"/>
                    </a:lnTo>
                    <a:lnTo>
                      <a:pt x="0" y="13"/>
                    </a:lnTo>
                    <a:lnTo>
                      <a:pt x="12" y="66"/>
                    </a:lnTo>
                    <a:lnTo>
                      <a:pt x="67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44" name="Freeform 776"/>
              <p:cNvSpPr>
                <a:spLocks/>
              </p:cNvSpPr>
              <p:nvPr/>
            </p:nvSpPr>
            <p:spPr bwMode="auto">
              <a:xfrm>
                <a:off x="1537" y="1584"/>
                <a:ext cx="67" cy="66"/>
              </a:xfrm>
              <a:custGeom>
                <a:avLst/>
                <a:gdLst/>
                <a:ahLst/>
                <a:cxnLst>
                  <a:cxn ang="0">
                    <a:pos x="66" y="51"/>
                  </a:cxn>
                  <a:cxn ang="0">
                    <a:pos x="52" y="0"/>
                  </a:cxn>
                  <a:cxn ang="0">
                    <a:pos x="0" y="13"/>
                  </a:cxn>
                  <a:cxn ang="0">
                    <a:pos x="12" y="65"/>
                  </a:cxn>
                  <a:cxn ang="0">
                    <a:pos x="66" y="51"/>
                  </a:cxn>
                </a:cxnLst>
                <a:rect l="0" t="0" r="r" b="b"/>
                <a:pathLst>
                  <a:path w="67" h="66">
                    <a:moveTo>
                      <a:pt x="66" y="51"/>
                    </a:moveTo>
                    <a:lnTo>
                      <a:pt x="52" y="0"/>
                    </a:lnTo>
                    <a:lnTo>
                      <a:pt x="0" y="13"/>
                    </a:lnTo>
                    <a:lnTo>
                      <a:pt x="12" y="65"/>
                    </a:lnTo>
                    <a:lnTo>
                      <a:pt x="66" y="51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45" name="Freeform 777"/>
              <p:cNvSpPr>
                <a:spLocks/>
              </p:cNvSpPr>
              <p:nvPr/>
            </p:nvSpPr>
            <p:spPr bwMode="auto">
              <a:xfrm>
                <a:off x="1610" y="1545"/>
                <a:ext cx="145" cy="87"/>
              </a:xfrm>
              <a:custGeom>
                <a:avLst/>
                <a:gdLst/>
                <a:ahLst/>
                <a:cxnLst>
                  <a:cxn ang="0">
                    <a:pos x="144" y="52"/>
                  </a:cxn>
                  <a:cxn ang="0">
                    <a:pos x="131" y="0"/>
                  </a:cxn>
                  <a:cxn ang="0">
                    <a:pos x="0" y="33"/>
                  </a:cxn>
                  <a:cxn ang="0">
                    <a:pos x="13" y="86"/>
                  </a:cxn>
                  <a:cxn ang="0">
                    <a:pos x="144" y="52"/>
                  </a:cxn>
                </a:cxnLst>
                <a:rect l="0" t="0" r="r" b="b"/>
                <a:pathLst>
                  <a:path w="145" h="87">
                    <a:moveTo>
                      <a:pt x="144" y="52"/>
                    </a:moveTo>
                    <a:lnTo>
                      <a:pt x="131" y="0"/>
                    </a:lnTo>
                    <a:lnTo>
                      <a:pt x="0" y="33"/>
                    </a:lnTo>
                    <a:lnTo>
                      <a:pt x="13" y="86"/>
                    </a:lnTo>
                    <a:lnTo>
                      <a:pt x="144" y="52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46" name="Freeform 778"/>
              <p:cNvSpPr>
                <a:spLocks/>
              </p:cNvSpPr>
              <p:nvPr/>
            </p:nvSpPr>
            <p:spPr bwMode="auto">
              <a:xfrm>
                <a:off x="1744" y="1454"/>
                <a:ext cx="86" cy="138"/>
              </a:xfrm>
              <a:custGeom>
                <a:avLst/>
                <a:gdLst/>
                <a:ahLst/>
                <a:cxnLst>
                  <a:cxn ang="0">
                    <a:pos x="85" y="123"/>
                  </a:cxn>
                  <a:cxn ang="0">
                    <a:pos x="54" y="0"/>
                  </a:cxn>
                  <a:cxn ang="0">
                    <a:pos x="0" y="13"/>
                  </a:cxn>
                  <a:cxn ang="0">
                    <a:pos x="32" y="137"/>
                  </a:cxn>
                  <a:cxn ang="0">
                    <a:pos x="85" y="123"/>
                  </a:cxn>
                </a:cxnLst>
                <a:rect l="0" t="0" r="r" b="b"/>
                <a:pathLst>
                  <a:path w="86" h="138">
                    <a:moveTo>
                      <a:pt x="85" y="123"/>
                    </a:moveTo>
                    <a:lnTo>
                      <a:pt x="54" y="0"/>
                    </a:lnTo>
                    <a:lnTo>
                      <a:pt x="0" y="13"/>
                    </a:lnTo>
                    <a:lnTo>
                      <a:pt x="32" y="137"/>
                    </a:lnTo>
                    <a:lnTo>
                      <a:pt x="85" y="123"/>
                    </a:lnTo>
                  </a:path>
                </a:pathLst>
              </a:custGeom>
              <a:solidFill>
                <a:srgbClr val="0099C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4747" name="Freeform 779"/>
              <p:cNvSpPr>
                <a:spLocks/>
              </p:cNvSpPr>
              <p:nvPr/>
            </p:nvSpPr>
            <p:spPr bwMode="auto">
              <a:xfrm>
                <a:off x="1280" y="783"/>
                <a:ext cx="323" cy="331"/>
              </a:xfrm>
              <a:custGeom>
                <a:avLst/>
                <a:gdLst/>
                <a:ahLst/>
                <a:cxnLst>
                  <a:cxn ang="0">
                    <a:pos x="315" y="285"/>
                  </a:cxn>
                  <a:cxn ang="0">
                    <a:pos x="317" y="281"/>
                  </a:cxn>
                  <a:cxn ang="0">
                    <a:pos x="319" y="270"/>
                  </a:cxn>
                  <a:cxn ang="0">
                    <a:pos x="322" y="255"/>
                  </a:cxn>
                  <a:cxn ang="0">
                    <a:pos x="322" y="235"/>
                  </a:cxn>
                  <a:cxn ang="0">
                    <a:pos x="318" y="215"/>
                  </a:cxn>
                  <a:cxn ang="0">
                    <a:pos x="310" y="197"/>
                  </a:cxn>
                  <a:cxn ang="0">
                    <a:pos x="295" y="179"/>
                  </a:cxn>
                  <a:cxn ang="0">
                    <a:pos x="272" y="167"/>
                  </a:cxn>
                  <a:cxn ang="0">
                    <a:pos x="235" y="153"/>
                  </a:cxn>
                  <a:cxn ang="0">
                    <a:pos x="208" y="141"/>
                  </a:cxn>
                  <a:cxn ang="0">
                    <a:pos x="187" y="130"/>
                  </a:cxn>
                  <a:cxn ang="0">
                    <a:pos x="172" y="119"/>
                  </a:cxn>
                  <a:cxn ang="0">
                    <a:pos x="163" y="107"/>
                  </a:cxn>
                  <a:cxn ang="0">
                    <a:pos x="159" y="96"/>
                  </a:cxn>
                  <a:cxn ang="0">
                    <a:pos x="159" y="84"/>
                  </a:cxn>
                  <a:cxn ang="0">
                    <a:pos x="163" y="71"/>
                  </a:cxn>
                  <a:cxn ang="0">
                    <a:pos x="167" y="59"/>
                  </a:cxn>
                  <a:cxn ang="0">
                    <a:pos x="172" y="47"/>
                  </a:cxn>
                  <a:cxn ang="0">
                    <a:pos x="175" y="34"/>
                  </a:cxn>
                  <a:cxn ang="0">
                    <a:pos x="179" y="23"/>
                  </a:cxn>
                  <a:cxn ang="0">
                    <a:pos x="182" y="13"/>
                  </a:cxn>
                  <a:cxn ang="0">
                    <a:pos x="184" y="7"/>
                  </a:cxn>
                  <a:cxn ang="0">
                    <a:pos x="187" y="2"/>
                  </a:cxn>
                  <a:cxn ang="0">
                    <a:pos x="187" y="0"/>
                  </a:cxn>
                  <a:cxn ang="0">
                    <a:pos x="183" y="1"/>
                  </a:cxn>
                  <a:cxn ang="0">
                    <a:pos x="173" y="4"/>
                  </a:cxn>
                  <a:cxn ang="0">
                    <a:pos x="158" y="8"/>
                  </a:cxn>
                  <a:cxn ang="0">
                    <a:pos x="138" y="13"/>
                  </a:cxn>
                  <a:cxn ang="0">
                    <a:pos x="116" y="17"/>
                  </a:cxn>
                  <a:cxn ang="0">
                    <a:pos x="91" y="21"/>
                  </a:cxn>
                  <a:cxn ang="0">
                    <a:pos x="65" y="21"/>
                  </a:cxn>
                  <a:cxn ang="0">
                    <a:pos x="40" y="19"/>
                  </a:cxn>
                  <a:cxn ang="0">
                    <a:pos x="32" y="22"/>
                  </a:cxn>
                  <a:cxn ang="0">
                    <a:pos x="23" y="33"/>
                  </a:cxn>
                  <a:cxn ang="0">
                    <a:pos x="16" y="48"/>
                  </a:cxn>
                  <a:cxn ang="0">
                    <a:pos x="8" y="68"/>
                  </a:cxn>
                  <a:cxn ang="0">
                    <a:pos x="2" y="89"/>
                  </a:cxn>
                  <a:cxn ang="0">
                    <a:pos x="0" y="111"/>
                  </a:cxn>
                  <a:cxn ang="0">
                    <a:pos x="1" y="132"/>
                  </a:cxn>
                  <a:cxn ang="0">
                    <a:pos x="7" y="150"/>
                  </a:cxn>
                  <a:cxn ang="0">
                    <a:pos x="16" y="162"/>
                  </a:cxn>
                  <a:cxn ang="0">
                    <a:pos x="26" y="172"/>
                  </a:cxn>
                  <a:cxn ang="0">
                    <a:pos x="37" y="179"/>
                  </a:cxn>
                  <a:cxn ang="0">
                    <a:pos x="49" y="187"/>
                  </a:cxn>
                  <a:cxn ang="0">
                    <a:pos x="64" y="192"/>
                  </a:cxn>
                  <a:cxn ang="0">
                    <a:pos x="79" y="198"/>
                  </a:cxn>
                  <a:cxn ang="0">
                    <a:pos x="95" y="204"/>
                  </a:cxn>
                  <a:cxn ang="0">
                    <a:pos x="112" y="210"/>
                  </a:cxn>
                  <a:cxn ang="0">
                    <a:pos x="134" y="225"/>
                  </a:cxn>
                  <a:cxn ang="0">
                    <a:pos x="146" y="244"/>
                  </a:cxn>
                  <a:cxn ang="0">
                    <a:pos x="151" y="264"/>
                  </a:cxn>
                  <a:cxn ang="0">
                    <a:pos x="149" y="282"/>
                  </a:cxn>
                  <a:cxn ang="0">
                    <a:pos x="144" y="301"/>
                  </a:cxn>
                  <a:cxn ang="0">
                    <a:pos x="138" y="316"/>
                  </a:cxn>
                  <a:cxn ang="0">
                    <a:pos x="133" y="326"/>
                  </a:cxn>
                  <a:cxn ang="0">
                    <a:pos x="131" y="330"/>
                  </a:cxn>
                  <a:cxn ang="0">
                    <a:pos x="315" y="285"/>
                  </a:cxn>
                </a:cxnLst>
                <a:rect l="0" t="0" r="r" b="b"/>
                <a:pathLst>
                  <a:path w="323" h="331">
                    <a:moveTo>
                      <a:pt x="315" y="285"/>
                    </a:moveTo>
                    <a:lnTo>
                      <a:pt x="317" y="281"/>
                    </a:lnTo>
                    <a:lnTo>
                      <a:pt x="319" y="270"/>
                    </a:lnTo>
                    <a:lnTo>
                      <a:pt x="322" y="255"/>
                    </a:lnTo>
                    <a:lnTo>
                      <a:pt x="322" y="235"/>
                    </a:lnTo>
                    <a:lnTo>
                      <a:pt x="318" y="215"/>
                    </a:lnTo>
                    <a:lnTo>
                      <a:pt x="310" y="197"/>
                    </a:lnTo>
                    <a:lnTo>
                      <a:pt x="295" y="179"/>
                    </a:lnTo>
                    <a:lnTo>
                      <a:pt x="272" y="167"/>
                    </a:lnTo>
                    <a:lnTo>
                      <a:pt x="235" y="153"/>
                    </a:lnTo>
                    <a:lnTo>
                      <a:pt x="208" y="141"/>
                    </a:lnTo>
                    <a:lnTo>
                      <a:pt x="187" y="130"/>
                    </a:lnTo>
                    <a:lnTo>
                      <a:pt x="172" y="119"/>
                    </a:lnTo>
                    <a:lnTo>
                      <a:pt x="163" y="107"/>
                    </a:lnTo>
                    <a:lnTo>
                      <a:pt x="159" y="96"/>
                    </a:lnTo>
                    <a:lnTo>
                      <a:pt x="159" y="84"/>
                    </a:lnTo>
                    <a:lnTo>
                      <a:pt x="163" y="71"/>
                    </a:lnTo>
                    <a:lnTo>
                      <a:pt x="167" y="59"/>
                    </a:lnTo>
                    <a:lnTo>
                      <a:pt x="172" y="47"/>
                    </a:lnTo>
                    <a:lnTo>
                      <a:pt x="175" y="34"/>
                    </a:lnTo>
                    <a:lnTo>
                      <a:pt x="179" y="23"/>
                    </a:lnTo>
                    <a:lnTo>
                      <a:pt x="182" y="13"/>
                    </a:lnTo>
                    <a:lnTo>
                      <a:pt x="184" y="7"/>
                    </a:lnTo>
                    <a:lnTo>
                      <a:pt x="187" y="2"/>
                    </a:lnTo>
                    <a:lnTo>
                      <a:pt x="187" y="0"/>
                    </a:lnTo>
                    <a:lnTo>
                      <a:pt x="183" y="1"/>
                    </a:lnTo>
                    <a:lnTo>
                      <a:pt x="173" y="4"/>
                    </a:lnTo>
                    <a:lnTo>
                      <a:pt x="158" y="8"/>
                    </a:lnTo>
                    <a:lnTo>
                      <a:pt x="138" y="13"/>
                    </a:lnTo>
                    <a:lnTo>
                      <a:pt x="116" y="17"/>
                    </a:lnTo>
                    <a:lnTo>
                      <a:pt x="91" y="21"/>
                    </a:lnTo>
                    <a:lnTo>
                      <a:pt x="65" y="21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3" y="33"/>
                    </a:lnTo>
                    <a:lnTo>
                      <a:pt x="16" y="48"/>
                    </a:lnTo>
                    <a:lnTo>
                      <a:pt x="8" y="68"/>
                    </a:lnTo>
                    <a:lnTo>
                      <a:pt x="2" y="89"/>
                    </a:lnTo>
                    <a:lnTo>
                      <a:pt x="0" y="111"/>
                    </a:lnTo>
                    <a:lnTo>
                      <a:pt x="1" y="132"/>
                    </a:lnTo>
                    <a:lnTo>
                      <a:pt x="7" y="150"/>
                    </a:lnTo>
                    <a:lnTo>
                      <a:pt x="16" y="162"/>
                    </a:lnTo>
                    <a:lnTo>
                      <a:pt x="26" y="172"/>
                    </a:lnTo>
                    <a:lnTo>
                      <a:pt x="37" y="179"/>
                    </a:lnTo>
                    <a:lnTo>
                      <a:pt x="49" y="187"/>
                    </a:lnTo>
                    <a:lnTo>
                      <a:pt x="64" y="192"/>
                    </a:lnTo>
                    <a:lnTo>
                      <a:pt x="79" y="198"/>
                    </a:lnTo>
                    <a:lnTo>
                      <a:pt x="95" y="204"/>
                    </a:lnTo>
                    <a:lnTo>
                      <a:pt x="112" y="210"/>
                    </a:lnTo>
                    <a:lnTo>
                      <a:pt x="134" y="225"/>
                    </a:lnTo>
                    <a:lnTo>
                      <a:pt x="146" y="244"/>
                    </a:lnTo>
                    <a:lnTo>
                      <a:pt x="151" y="264"/>
                    </a:lnTo>
                    <a:lnTo>
                      <a:pt x="149" y="282"/>
                    </a:lnTo>
                    <a:lnTo>
                      <a:pt x="144" y="301"/>
                    </a:lnTo>
                    <a:lnTo>
                      <a:pt x="138" y="316"/>
                    </a:lnTo>
                    <a:lnTo>
                      <a:pt x="133" y="326"/>
                    </a:lnTo>
                    <a:lnTo>
                      <a:pt x="131" y="330"/>
                    </a:lnTo>
                    <a:lnTo>
                      <a:pt x="315" y="285"/>
                    </a:lnTo>
                  </a:path>
                </a:pathLst>
              </a:custGeom>
              <a:solidFill>
                <a:srgbClr val="FFFF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E2D12-3B4C-499C-B6FF-8D808C1A091F}" type="slidenum">
              <a:rPr lang="en-US" altLang="zh-TW" b="0">
                <a:latin typeface="微軟正黑體" pitchFamily="34" charset="-120"/>
                <a:ea typeface="微軟正黑體" pitchFamily="34" charset="-120"/>
              </a:rPr>
              <a:pPr/>
              <a:t>75</a:t>
            </a:fld>
            <a:endParaRPr lang="en-US" altLang="zh-TW" b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549275"/>
            <a:ext cx="4932363" cy="647700"/>
          </a:xfrm>
        </p:spPr>
        <p:txBody>
          <a:bodyPr/>
          <a:lstStyle/>
          <a:p>
            <a:r>
              <a:rPr lang="zh-TW" altLang="en-US" sz="2800" dirty="0">
                <a:effectLst/>
                <a:latin typeface="微軟正黑體" pitchFamily="34" charset="-120"/>
                <a:ea typeface="微軟正黑體" pitchFamily="34" charset="-120"/>
              </a:rPr>
              <a:t>三角</a:t>
            </a:r>
            <a:r>
              <a:rPr lang="zh-TW" altLang="en-US" sz="2800" dirty="0" smtClean="0">
                <a:effectLst/>
                <a:latin typeface="微軟正黑體" pitchFamily="34" charset="-120"/>
                <a:ea typeface="微軟正黑體" pitchFamily="34" charset="-120"/>
              </a:rPr>
              <a:t>貿易系統作業流程</a:t>
            </a:r>
            <a:endParaRPr lang="zh-TW" altLang="en-US" sz="2800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19" name="Rectangle 3"/>
          <p:cNvSpPr>
            <a:spLocks noChangeArrowheads="1"/>
          </p:cNvSpPr>
          <p:nvPr/>
        </p:nvSpPr>
        <p:spPr bwMode="auto">
          <a:xfrm>
            <a:off x="7145047" y="5517376"/>
            <a:ext cx="18473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20" name="Text Box 4"/>
          <p:cNvSpPr txBox="1">
            <a:spLocks noChangeArrowheads="1"/>
          </p:cNvSpPr>
          <p:nvPr/>
        </p:nvSpPr>
        <p:spPr bwMode="auto">
          <a:xfrm>
            <a:off x="836613" y="1641475"/>
            <a:ext cx="5905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zh-TW" altLang="en-US" sz="16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廠商</a:t>
            </a:r>
          </a:p>
        </p:txBody>
      </p:sp>
      <p:sp>
        <p:nvSpPr>
          <p:cNvPr id="726021" name="Text Box 5"/>
          <p:cNvSpPr txBox="1">
            <a:spLocks noChangeArrowheads="1"/>
          </p:cNvSpPr>
          <p:nvPr/>
        </p:nvSpPr>
        <p:spPr bwMode="auto">
          <a:xfrm>
            <a:off x="7770813" y="1641475"/>
            <a:ext cx="5905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zh-TW" altLang="en-US" sz="16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客戶</a:t>
            </a:r>
          </a:p>
        </p:txBody>
      </p:sp>
      <p:sp>
        <p:nvSpPr>
          <p:cNvPr id="726022" name="Rectangle 6"/>
          <p:cNvSpPr>
            <a:spLocks noChangeArrowheads="1"/>
          </p:cNvSpPr>
          <p:nvPr/>
        </p:nvSpPr>
        <p:spPr bwMode="auto">
          <a:xfrm>
            <a:off x="684213" y="5685552"/>
            <a:ext cx="762000" cy="246221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請款</a:t>
            </a:r>
          </a:p>
        </p:txBody>
      </p:sp>
      <p:sp>
        <p:nvSpPr>
          <p:cNvPr id="726023" name="Rectangle 7"/>
          <p:cNvSpPr>
            <a:spLocks noChangeArrowheads="1"/>
          </p:cNvSpPr>
          <p:nvPr/>
        </p:nvSpPr>
        <p:spPr bwMode="auto">
          <a:xfrm>
            <a:off x="1903413" y="3612376"/>
            <a:ext cx="5638800" cy="553998"/>
          </a:xfrm>
          <a:prstGeom prst="rect">
            <a:avLst/>
          </a:prstGeom>
          <a:solidFill>
            <a:srgbClr val="FFFF99"/>
          </a:solidFill>
          <a:ln w="2857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24" name="Line 8"/>
          <p:cNvSpPr>
            <a:spLocks noChangeShapeType="1"/>
          </p:cNvSpPr>
          <p:nvPr/>
        </p:nvSpPr>
        <p:spPr bwMode="auto">
          <a:xfrm>
            <a:off x="3732213" y="1412875"/>
            <a:ext cx="0" cy="495300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dash"/>
            <a:round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25" name="Line 9"/>
          <p:cNvSpPr>
            <a:spLocks noChangeShapeType="1"/>
          </p:cNvSpPr>
          <p:nvPr/>
        </p:nvSpPr>
        <p:spPr bwMode="auto">
          <a:xfrm>
            <a:off x="5789613" y="1412875"/>
            <a:ext cx="0" cy="495300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dash"/>
            <a:round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26" name="Rectangle 10"/>
          <p:cNvSpPr>
            <a:spLocks noChangeArrowheads="1"/>
          </p:cNvSpPr>
          <p:nvPr/>
        </p:nvSpPr>
        <p:spPr bwMode="auto">
          <a:xfrm>
            <a:off x="4113213" y="4923552"/>
            <a:ext cx="1219200" cy="24622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訂單結案</a:t>
            </a:r>
          </a:p>
        </p:txBody>
      </p:sp>
      <p:sp>
        <p:nvSpPr>
          <p:cNvPr id="726027" name="Line 11"/>
          <p:cNvSpPr>
            <a:spLocks noChangeShapeType="1"/>
          </p:cNvSpPr>
          <p:nvPr/>
        </p:nvSpPr>
        <p:spPr bwMode="auto">
          <a:xfrm>
            <a:off x="4722813" y="2555875"/>
            <a:ext cx="0" cy="23622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28" name="Line 12"/>
          <p:cNvSpPr>
            <a:spLocks noChangeShapeType="1"/>
          </p:cNvSpPr>
          <p:nvPr/>
        </p:nvSpPr>
        <p:spPr bwMode="auto">
          <a:xfrm flipH="1">
            <a:off x="3427413" y="3089275"/>
            <a:ext cx="12954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29" name="Line 13"/>
          <p:cNvSpPr>
            <a:spLocks noChangeShapeType="1"/>
          </p:cNvSpPr>
          <p:nvPr/>
        </p:nvSpPr>
        <p:spPr bwMode="auto">
          <a:xfrm>
            <a:off x="2817813" y="3165475"/>
            <a:ext cx="0" cy="9906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30" name="Text Box 14"/>
          <p:cNvSpPr txBox="1">
            <a:spLocks noChangeArrowheads="1"/>
          </p:cNvSpPr>
          <p:nvPr/>
        </p:nvSpPr>
        <p:spPr bwMode="auto">
          <a:xfrm>
            <a:off x="3677864" y="1643063"/>
            <a:ext cx="214546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Order Management</a:t>
            </a:r>
          </a:p>
        </p:txBody>
      </p:sp>
      <p:sp>
        <p:nvSpPr>
          <p:cNvPr id="726031" name="Text Box 15"/>
          <p:cNvSpPr txBox="1">
            <a:spLocks noChangeArrowheads="1"/>
          </p:cNvSpPr>
          <p:nvPr/>
        </p:nvSpPr>
        <p:spPr bwMode="auto">
          <a:xfrm>
            <a:off x="5953980" y="1643063"/>
            <a:ext cx="133337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Receivables</a:t>
            </a:r>
          </a:p>
        </p:txBody>
      </p:sp>
      <p:sp>
        <p:nvSpPr>
          <p:cNvPr id="726032" name="Text Box 16"/>
          <p:cNvSpPr txBox="1">
            <a:spLocks noChangeArrowheads="1"/>
          </p:cNvSpPr>
          <p:nvPr/>
        </p:nvSpPr>
        <p:spPr bwMode="auto">
          <a:xfrm>
            <a:off x="2135024" y="1643063"/>
            <a:ext cx="12814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Purchasing</a:t>
            </a:r>
          </a:p>
        </p:txBody>
      </p:sp>
      <p:sp>
        <p:nvSpPr>
          <p:cNvPr id="726033" name="Line 17"/>
          <p:cNvSpPr>
            <a:spLocks noChangeShapeType="1"/>
          </p:cNvSpPr>
          <p:nvPr/>
        </p:nvSpPr>
        <p:spPr bwMode="auto">
          <a:xfrm>
            <a:off x="4722813" y="4537075"/>
            <a:ext cx="13716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34" name="Text Box 18"/>
          <p:cNvSpPr txBox="1">
            <a:spLocks noChangeArrowheads="1"/>
          </p:cNvSpPr>
          <p:nvPr/>
        </p:nvSpPr>
        <p:spPr bwMode="auto">
          <a:xfrm>
            <a:off x="4730059" y="4308475"/>
            <a:ext cx="119359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4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Receivables</a:t>
            </a:r>
          </a:p>
          <a:p>
            <a:r>
              <a:rPr lang="en-US" altLang="zh-TW" sz="14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Interface</a:t>
            </a:r>
          </a:p>
        </p:txBody>
      </p:sp>
      <p:sp>
        <p:nvSpPr>
          <p:cNvPr id="726035" name="Line 19"/>
          <p:cNvSpPr>
            <a:spLocks noChangeShapeType="1"/>
          </p:cNvSpPr>
          <p:nvPr/>
        </p:nvSpPr>
        <p:spPr bwMode="auto">
          <a:xfrm>
            <a:off x="1446213" y="5832475"/>
            <a:ext cx="762000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36" name="Rectangle 20"/>
          <p:cNvSpPr>
            <a:spLocks noChangeArrowheads="1"/>
          </p:cNvSpPr>
          <p:nvPr/>
        </p:nvSpPr>
        <p:spPr bwMode="auto">
          <a:xfrm>
            <a:off x="2208213" y="2942352"/>
            <a:ext cx="1219200" cy="24622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產生請購單</a:t>
            </a:r>
          </a:p>
        </p:txBody>
      </p:sp>
      <p:sp>
        <p:nvSpPr>
          <p:cNvPr id="726037" name="Rectangle 21"/>
          <p:cNvSpPr>
            <a:spLocks noChangeArrowheads="1"/>
          </p:cNvSpPr>
          <p:nvPr/>
        </p:nvSpPr>
        <p:spPr bwMode="auto">
          <a:xfrm>
            <a:off x="2208213" y="3399552"/>
            <a:ext cx="1219200" cy="24622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產生採購單</a:t>
            </a:r>
          </a:p>
        </p:txBody>
      </p:sp>
      <p:sp>
        <p:nvSpPr>
          <p:cNvPr id="726038" name="Rectangle 22"/>
          <p:cNvSpPr>
            <a:spLocks noChangeArrowheads="1"/>
          </p:cNvSpPr>
          <p:nvPr/>
        </p:nvSpPr>
        <p:spPr bwMode="auto">
          <a:xfrm>
            <a:off x="2208213" y="4161552"/>
            <a:ext cx="1219200" cy="24622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收料、入庫</a:t>
            </a:r>
          </a:p>
        </p:txBody>
      </p:sp>
      <p:sp>
        <p:nvSpPr>
          <p:cNvPr id="726039" name="Rectangle 23"/>
          <p:cNvSpPr>
            <a:spLocks noChangeArrowheads="1"/>
          </p:cNvSpPr>
          <p:nvPr/>
        </p:nvSpPr>
        <p:spPr bwMode="auto">
          <a:xfrm>
            <a:off x="6094413" y="4308475"/>
            <a:ext cx="1143000" cy="50165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認列</a:t>
            </a:r>
          </a:p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應收帳款</a:t>
            </a:r>
          </a:p>
        </p:txBody>
      </p:sp>
      <p:sp>
        <p:nvSpPr>
          <p:cNvPr id="726040" name="Text Box 24"/>
          <p:cNvSpPr txBox="1">
            <a:spLocks noChangeArrowheads="1"/>
          </p:cNvSpPr>
          <p:nvPr/>
        </p:nvSpPr>
        <p:spPr bwMode="auto">
          <a:xfrm>
            <a:off x="2290632" y="5148263"/>
            <a:ext cx="10511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Payables</a:t>
            </a:r>
          </a:p>
        </p:txBody>
      </p:sp>
      <p:sp>
        <p:nvSpPr>
          <p:cNvPr id="726041" name="Rectangle 25"/>
          <p:cNvSpPr>
            <a:spLocks noChangeArrowheads="1"/>
          </p:cNvSpPr>
          <p:nvPr/>
        </p:nvSpPr>
        <p:spPr bwMode="auto">
          <a:xfrm>
            <a:off x="2208213" y="5527675"/>
            <a:ext cx="1219200" cy="50165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認列</a:t>
            </a:r>
          </a:p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應付帳款</a:t>
            </a:r>
          </a:p>
        </p:txBody>
      </p:sp>
      <p:sp>
        <p:nvSpPr>
          <p:cNvPr id="726042" name="Line 26"/>
          <p:cNvSpPr>
            <a:spLocks noChangeShapeType="1"/>
          </p:cNvSpPr>
          <p:nvPr/>
        </p:nvSpPr>
        <p:spPr bwMode="auto">
          <a:xfrm flipH="1">
            <a:off x="1446213" y="3546475"/>
            <a:ext cx="762000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43" name="Line 27"/>
          <p:cNvSpPr>
            <a:spLocks noChangeShapeType="1"/>
          </p:cNvSpPr>
          <p:nvPr/>
        </p:nvSpPr>
        <p:spPr bwMode="auto">
          <a:xfrm>
            <a:off x="1065213" y="3546475"/>
            <a:ext cx="0" cy="213360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44" name="Rectangle 28"/>
          <p:cNvSpPr>
            <a:spLocks noChangeArrowheads="1"/>
          </p:cNvSpPr>
          <p:nvPr/>
        </p:nvSpPr>
        <p:spPr bwMode="auto">
          <a:xfrm>
            <a:off x="684213" y="3780552"/>
            <a:ext cx="762000" cy="246221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生產</a:t>
            </a:r>
          </a:p>
        </p:txBody>
      </p:sp>
      <p:sp>
        <p:nvSpPr>
          <p:cNvPr id="726045" name="Rectangle 29"/>
          <p:cNvSpPr>
            <a:spLocks noChangeArrowheads="1"/>
          </p:cNvSpPr>
          <p:nvPr/>
        </p:nvSpPr>
        <p:spPr bwMode="auto">
          <a:xfrm>
            <a:off x="684213" y="4161552"/>
            <a:ext cx="762000" cy="246221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出貨</a:t>
            </a:r>
          </a:p>
        </p:txBody>
      </p:sp>
      <p:sp>
        <p:nvSpPr>
          <p:cNvPr id="726046" name="Rectangle 30"/>
          <p:cNvSpPr>
            <a:spLocks noChangeArrowheads="1"/>
          </p:cNvSpPr>
          <p:nvPr/>
        </p:nvSpPr>
        <p:spPr bwMode="auto">
          <a:xfrm>
            <a:off x="684213" y="3399552"/>
            <a:ext cx="762000" cy="246221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接單</a:t>
            </a:r>
          </a:p>
        </p:txBody>
      </p:sp>
      <p:sp>
        <p:nvSpPr>
          <p:cNvPr id="726047" name="Line 31"/>
          <p:cNvSpPr>
            <a:spLocks noChangeShapeType="1"/>
          </p:cNvSpPr>
          <p:nvPr/>
        </p:nvSpPr>
        <p:spPr bwMode="auto">
          <a:xfrm>
            <a:off x="1446213" y="4308475"/>
            <a:ext cx="762000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48" name="Line 32"/>
          <p:cNvSpPr>
            <a:spLocks noChangeShapeType="1"/>
          </p:cNvSpPr>
          <p:nvPr/>
        </p:nvSpPr>
        <p:spPr bwMode="auto">
          <a:xfrm>
            <a:off x="3427413" y="4308475"/>
            <a:ext cx="12954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49" name="Line 33"/>
          <p:cNvSpPr>
            <a:spLocks noChangeShapeType="1"/>
          </p:cNvSpPr>
          <p:nvPr/>
        </p:nvSpPr>
        <p:spPr bwMode="auto">
          <a:xfrm flipH="1">
            <a:off x="5332413" y="2327275"/>
            <a:ext cx="2438400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50" name="Rectangle 34"/>
          <p:cNvSpPr>
            <a:spLocks noChangeArrowheads="1"/>
          </p:cNvSpPr>
          <p:nvPr/>
        </p:nvSpPr>
        <p:spPr bwMode="auto">
          <a:xfrm>
            <a:off x="7770813" y="5228352"/>
            <a:ext cx="762000" cy="246221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付款</a:t>
            </a:r>
          </a:p>
        </p:txBody>
      </p:sp>
      <p:sp>
        <p:nvSpPr>
          <p:cNvPr id="726051" name="Line 35"/>
          <p:cNvSpPr>
            <a:spLocks noChangeShapeType="1"/>
          </p:cNvSpPr>
          <p:nvPr/>
        </p:nvSpPr>
        <p:spPr bwMode="auto">
          <a:xfrm>
            <a:off x="7237413" y="4613275"/>
            <a:ext cx="914400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52" name="Rectangle 36"/>
          <p:cNvSpPr>
            <a:spLocks noChangeArrowheads="1"/>
          </p:cNvSpPr>
          <p:nvPr/>
        </p:nvSpPr>
        <p:spPr bwMode="auto">
          <a:xfrm>
            <a:off x="6094413" y="5228352"/>
            <a:ext cx="1143000" cy="24622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收款沖帳</a:t>
            </a:r>
          </a:p>
        </p:txBody>
      </p:sp>
      <p:sp>
        <p:nvSpPr>
          <p:cNvPr id="726053" name="Line 37"/>
          <p:cNvSpPr>
            <a:spLocks noChangeShapeType="1"/>
          </p:cNvSpPr>
          <p:nvPr/>
        </p:nvSpPr>
        <p:spPr bwMode="auto">
          <a:xfrm>
            <a:off x="6704013" y="4841875"/>
            <a:ext cx="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54" name="Line 38"/>
          <p:cNvSpPr>
            <a:spLocks noChangeShapeType="1"/>
          </p:cNvSpPr>
          <p:nvPr/>
        </p:nvSpPr>
        <p:spPr bwMode="auto">
          <a:xfrm>
            <a:off x="8151813" y="2327275"/>
            <a:ext cx="0" cy="289560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55" name="Rectangle 39"/>
          <p:cNvSpPr>
            <a:spLocks noChangeArrowheads="1"/>
          </p:cNvSpPr>
          <p:nvPr/>
        </p:nvSpPr>
        <p:spPr bwMode="auto">
          <a:xfrm>
            <a:off x="7770813" y="4161552"/>
            <a:ext cx="762000" cy="246221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收貨</a:t>
            </a:r>
          </a:p>
        </p:txBody>
      </p:sp>
      <p:sp>
        <p:nvSpPr>
          <p:cNvPr id="726056" name="Rectangle 40"/>
          <p:cNvSpPr>
            <a:spLocks noChangeArrowheads="1"/>
          </p:cNvSpPr>
          <p:nvPr/>
        </p:nvSpPr>
        <p:spPr bwMode="auto">
          <a:xfrm>
            <a:off x="7770813" y="2180352"/>
            <a:ext cx="762000" cy="246221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下單</a:t>
            </a:r>
          </a:p>
        </p:txBody>
      </p:sp>
      <p:sp>
        <p:nvSpPr>
          <p:cNvPr id="726057" name="Line 41"/>
          <p:cNvSpPr>
            <a:spLocks noChangeShapeType="1"/>
          </p:cNvSpPr>
          <p:nvPr/>
        </p:nvSpPr>
        <p:spPr bwMode="auto">
          <a:xfrm flipH="1">
            <a:off x="7237413" y="5375275"/>
            <a:ext cx="533400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6058" name="Rectangle 42"/>
          <p:cNvSpPr>
            <a:spLocks noChangeArrowheads="1"/>
          </p:cNvSpPr>
          <p:nvPr/>
        </p:nvSpPr>
        <p:spPr bwMode="auto">
          <a:xfrm>
            <a:off x="4113213" y="2098675"/>
            <a:ext cx="1219200" cy="50165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 dirty="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輸入三角</a:t>
            </a:r>
          </a:p>
          <a:p>
            <a:r>
              <a:rPr lang="zh-TW" altLang="en-US" sz="1600" dirty="0">
                <a:solidFill>
                  <a:srgbClr val="660066"/>
                </a:solidFill>
                <a:latin typeface="微軟正黑體" pitchFamily="34" charset="-120"/>
                <a:ea typeface="微軟正黑體" pitchFamily="34" charset="-120"/>
              </a:rPr>
              <a:t>貿易訂單</a:t>
            </a:r>
          </a:p>
        </p:txBody>
      </p:sp>
      <p:sp>
        <p:nvSpPr>
          <p:cNvPr id="726059" name="Text Box 43"/>
          <p:cNvSpPr txBox="1">
            <a:spLocks noChangeArrowheads="1"/>
          </p:cNvSpPr>
          <p:nvPr/>
        </p:nvSpPr>
        <p:spPr bwMode="auto">
          <a:xfrm>
            <a:off x="3550985" y="2860675"/>
            <a:ext cx="1805494" cy="47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TW" sz="14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Purchase Release</a:t>
            </a:r>
          </a:p>
          <a:p>
            <a:pPr>
              <a:lnSpc>
                <a:spcPct val="110000"/>
              </a:lnSpc>
            </a:pPr>
            <a:r>
              <a:rPr lang="en-US" altLang="zh-TW" sz="14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Requisition Import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8C62-4980-4426-90F6-8281B8FFAC6F}" type="slidenum">
              <a:rPr lang="en-US" altLang="zh-TW" sz="1000" b="0">
                <a:latin typeface="微軟正黑體" pitchFamily="34" charset="-120"/>
                <a:ea typeface="微軟正黑體" pitchFamily="34" charset="-120"/>
              </a:rPr>
              <a:pPr/>
              <a:t>76</a:t>
            </a:fld>
            <a:endParaRPr lang="en-US" altLang="zh-TW" sz="1000" b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供貨來源</a:t>
            </a:r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(Source Type)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訂單上的「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Source Type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」會決定此筆訂購的項目是否屬於三角貿易</a:t>
            </a:r>
          </a:p>
        </p:txBody>
      </p:sp>
      <p:grpSp>
        <p:nvGrpSpPr>
          <p:cNvPr id="728068" name="Group 4"/>
          <p:cNvGrpSpPr>
            <a:grpSpLocks/>
          </p:cNvGrpSpPr>
          <p:nvPr/>
        </p:nvGrpSpPr>
        <p:grpSpPr bwMode="auto">
          <a:xfrm>
            <a:off x="6249988" y="4181475"/>
            <a:ext cx="1447800" cy="1447800"/>
            <a:chOff x="1669" y="2418"/>
            <a:chExt cx="983" cy="1069"/>
          </a:xfrm>
        </p:grpSpPr>
        <p:sp>
          <p:nvSpPr>
            <p:cNvPr id="728069" name="Oval 5"/>
            <p:cNvSpPr>
              <a:spLocks noChangeArrowheads="1"/>
            </p:cNvSpPr>
            <p:nvPr/>
          </p:nvSpPr>
          <p:spPr bwMode="auto">
            <a:xfrm>
              <a:off x="1722" y="2526"/>
              <a:ext cx="930" cy="961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728070" name="Group 6"/>
            <p:cNvGrpSpPr>
              <a:grpSpLocks/>
            </p:cNvGrpSpPr>
            <p:nvPr/>
          </p:nvGrpSpPr>
          <p:grpSpPr bwMode="auto">
            <a:xfrm>
              <a:off x="1669" y="2745"/>
              <a:ext cx="775" cy="712"/>
              <a:chOff x="1669" y="2745"/>
              <a:chExt cx="775" cy="712"/>
            </a:xfrm>
          </p:grpSpPr>
          <p:sp>
            <p:nvSpPr>
              <p:cNvPr id="728071" name="Freeform 7"/>
              <p:cNvSpPr>
                <a:spLocks/>
              </p:cNvSpPr>
              <p:nvPr/>
            </p:nvSpPr>
            <p:spPr bwMode="auto">
              <a:xfrm>
                <a:off x="1755" y="2824"/>
                <a:ext cx="202" cy="444"/>
              </a:xfrm>
              <a:custGeom>
                <a:avLst/>
                <a:gdLst/>
                <a:ahLst/>
                <a:cxnLst>
                  <a:cxn ang="0">
                    <a:pos x="0" y="327"/>
                  </a:cxn>
                  <a:cxn ang="0">
                    <a:pos x="0" y="0"/>
                  </a:cxn>
                  <a:cxn ang="0">
                    <a:pos x="201" y="115"/>
                  </a:cxn>
                  <a:cxn ang="0">
                    <a:pos x="201" y="443"/>
                  </a:cxn>
                  <a:cxn ang="0">
                    <a:pos x="0" y="327"/>
                  </a:cxn>
                </a:cxnLst>
                <a:rect l="0" t="0" r="r" b="b"/>
                <a:pathLst>
                  <a:path w="202" h="444">
                    <a:moveTo>
                      <a:pt x="0" y="327"/>
                    </a:moveTo>
                    <a:lnTo>
                      <a:pt x="0" y="0"/>
                    </a:lnTo>
                    <a:lnTo>
                      <a:pt x="201" y="115"/>
                    </a:lnTo>
                    <a:lnTo>
                      <a:pt x="201" y="443"/>
                    </a:lnTo>
                    <a:lnTo>
                      <a:pt x="0" y="327"/>
                    </a:lnTo>
                  </a:path>
                </a:pathLst>
              </a:custGeom>
              <a:solidFill>
                <a:srgbClr val="CC6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72" name="Freeform 8"/>
              <p:cNvSpPr>
                <a:spLocks/>
              </p:cNvSpPr>
              <p:nvPr/>
            </p:nvSpPr>
            <p:spPr bwMode="auto">
              <a:xfrm>
                <a:off x="1755" y="2919"/>
                <a:ext cx="49" cy="91"/>
              </a:xfrm>
              <a:custGeom>
                <a:avLst/>
                <a:gdLst/>
                <a:ahLst/>
                <a:cxnLst>
                  <a:cxn ang="0">
                    <a:pos x="48" y="56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5" y="57"/>
                  </a:cxn>
                  <a:cxn ang="0">
                    <a:pos x="10" y="65"/>
                  </a:cxn>
                  <a:cxn ang="0">
                    <a:pos x="15" y="72"/>
                  </a:cxn>
                  <a:cxn ang="0">
                    <a:pos x="19" y="78"/>
                  </a:cxn>
                  <a:cxn ang="0">
                    <a:pos x="22" y="83"/>
                  </a:cxn>
                  <a:cxn ang="0">
                    <a:pos x="25" y="87"/>
                  </a:cxn>
                  <a:cxn ang="0">
                    <a:pos x="26" y="89"/>
                  </a:cxn>
                  <a:cxn ang="0">
                    <a:pos x="27" y="90"/>
                  </a:cxn>
                  <a:cxn ang="0">
                    <a:pos x="48" y="56"/>
                  </a:cxn>
                </a:cxnLst>
                <a:rect l="0" t="0" r="r" b="b"/>
                <a:pathLst>
                  <a:path w="49" h="91">
                    <a:moveTo>
                      <a:pt x="48" y="56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5" y="57"/>
                    </a:lnTo>
                    <a:lnTo>
                      <a:pt x="10" y="65"/>
                    </a:lnTo>
                    <a:lnTo>
                      <a:pt x="15" y="72"/>
                    </a:lnTo>
                    <a:lnTo>
                      <a:pt x="19" y="78"/>
                    </a:lnTo>
                    <a:lnTo>
                      <a:pt x="22" y="83"/>
                    </a:lnTo>
                    <a:lnTo>
                      <a:pt x="25" y="87"/>
                    </a:lnTo>
                    <a:lnTo>
                      <a:pt x="26" y="89"/>
                    </a:lnTo>
                    <a:lnTo>
                      <a:pt x="27" y="90"/>
                    </a:lnTo>
                    <a:lnTo>
                      <a:pt x="48" y="56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73" name="Freeform 9"/>
              <p:cNvSpPr>
                <a:spLocks/>
              </p:cNvSpPr>
              <p:nvPr/>
            </p:nvSpPr>
            <p:spPr bwMode="auto">
              <a:xfrm>
                <a:off x="1778" y="2970"/>
                <a:ext cx="129" cy="184"/>
              </a:xfrm>
              <a:custGeom>
                <a:avLst/>
                <a:gdLst/>
                <a:ahLst/>
                <a:cxnLst>
                  <a:cxn ang="0">
                    <a:pos x="63" y="170"/>
                  </a:cxn>
                  <a:cxn ang="0">
                    <a:pos x="76" y="178"/>
                  </a:cxn>
                  <a:cxn ang="0">
                    <a:pos x="88" y="182"/>
                  </a:cxn>
                  <a:cxn ang="0">
                    <a:pos x="99" y="183"/>
                  </a:cxn>
                  <a:cxn ang="0">
                    <a:pos x="108" y="180"/>
                  </a:cxn>
                  <a:cxn ang="0">
                    <a:pos x="116" y="173"/>
                  </a:cxn>
                  <a:cxn ang="0">
                    <a:pos x="122" y="164"/>
                  </a:cxn>
                  <a:cxn ang="0">
                    <a:pos x="126" y="152"/>
                  </a:cxn>
                  <a:cxn ang="0">
                    <a:pos x="128" y="137"/>
                  </a:cxn>
                  <a:cxn ang="0">
                    <a:pos x="126" y="120"/>
                  </a:cxn>
                  <a:cxn ang="0">
                    <a:pos x="122" y="102"/>
                  </a:cxn>
                  <a:cxn ang="0">
                    <a:pos x="116" y="85"/>
                  </a:cxn>
                  <a:cxn ang="0">
                    <a:pos x="108" y="67"/>
                  </a:cxn>
                  <a:cxn ang="0">
                    <a:pos x="99" y="51"/>
                  </a:cxn>
                  <a:cxn ang="0">
                    <a:pos x="88" y="36"/>
                  </a:cxn>
                  <a:cxn ang="0">
                    <a:pos x="76" y="23"/>
                  </a:cxn>
                  <a:cxn ang="0">
                    <a:pos x="63" y="12"/>
                  </a:cxn>
                  <a:cxn ang="0">
                    <a:pos x="50" y="4"/>
                  </a:cxn>
                  <a:cxn ang="0">
                    <a:pos x="38" y="0"/>
                  </a:cxn>
                  <a:cxn ang="0">
                    <a:pos x="28" y="0"/>
                  </a:cxn>
                  <a:cxn ang="0">
                    <a:pos x="18" y="2"/>
                  </a:cxn>
                  <a:cxn ang="0">
                    <a:pos x="11" y="9"/>
                  </a:cxn>
                  <a:cxn ang="0">
                    <a:pos x="4" y="18"/>
                  </a:cxn>
                  <a:cxn ang="0">
                    <a:pos x="0" y="30"/>
                  </a:cxn>
                  <a:cxn ang="0">
                    <a:pos x="0" y="45"/>
                  </a:cxn>
                  <a:cxn ang="0">
                    <a:pos x="0" y="62"/>
                  </a:cxn>
                  <a:cxn ang="0">
                    <a:pos x="4" y="80"/>
                  </a:cxn>
                  <a:cxn ang="0">
                    <a:pos x="11" y="97"/>
                  </a:cxn>
                  <a:cxn ang="0">
                    <a:pos x="18" y="115"/>
                  </a:cxn>
                  <a:cxn ang="0">
                    <a:pos x="28" y="131"/>
                  </a:cxn>
                  <a:cxn ang="0">
                    <a:pos x="38" y="146"/>
                  </a:cxn>
                  <a:cxn ang="0">
                    <a:pos x="50" y="159"/>
                  </a:cxn>
                  <a:cxn ang="0">
                    <a:pos x="63" y="170"/>
                  </a:cxn>
                </a:cxnLst>
                <a:rect l="0" t="0" r="r" b="b"/>
                <a:pathLst>
                  <a:path w="129" h="184">
                    <a:moveTo>
                      <a:pt x="63" y="170"/>
                    </a:moveTo>
                    <a:lnTo>
                      <a:pt x="76" y="178"/>
                    </a:lnTo>
                    <a:lnTo>
                      <a:pt x="88" y="182"/>
                    </a:lnTo>
                    <a:lnTo>
                      <a:pt x="99" y="183"/>
                    </a:lnTo>
                    <a:lnTo>
                      <a:pt x="108" y="180"/>
                    </a:lnTo>
                    <a:lnTo>
                      <a:pt x="116" y="173"/>
                    </a:lnTo>
                    <a:lnTo>
                      <a:pt x="122" y="164"/>
                    </a:lnTo>
                    <a:lnTo>
                      <a:pt x="126" y="152"/>
                    </a:lnTo>
                    <a:lnTo>
                      <a:pt x="128" y="137"/>
                    </a:lnTo>
                    <a:lnTo>
                      <a:pt x="126" y="120"/>
                    </a:lnTo>
                    <a:lnTo>
                      <a:pt x="122" y="102"/>
                    </a:lnTo>
                    <a:lnTo>
                      <a:pt x="116" y="85"/>
                    </a:lnTo>
                    <a:lnTo>
                      <a:pt x="108" y="67"/>
                    </a:lnTo>
                    <a:lnTo>
                      <a:pt x="99" y="51"/>
                    </a:lnTo>
                    <a:lnTo>
                      <a:pt x="88" y="36"/>
                    </a:lnTo>
                    <a:lnTo>
                      <a:pt x="76" y="23"/>
                    </a:lnTo>
                    <a:lnTo>
                      <a:pt x="63" y="12"/>
                    </a:lnTo>
                    <a:lnTo>
                      <a:pt x="50" y="4"/>
                    </a:lnTo>
                    <a:lnTo>
                      <a:pt x="38" y="0"/>
                    </a:lnTo>
                    <a:lnTo>
                      <a:pt x="28" y="0"/>
                    </a:lnTo>
                    <a:lnTo>
                      <a:pt x="18" y="2"/>
                    </a:lnTo>
                    <a:lnTo>
                      <a:pt x="11" y="9"/>
                    </a:lnTo>
                    <a:lnTo>
                      <a:pt x="4" y="18"/>
                    </a:lnTo>
                    <a:lnTo>
                      <a:pt x="0" y="30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4" y="80"/>
                    </a:lnTo>
                    <a:lnTo>
                      <a:pt x="11" y="97"/>
                    </a:lnTo>
                    <a:lnTo>
                      <a:pt x="18" y="115"/>
                    </a:lnTo>
                    <a:lnTo>
                      <a:pt x="28" y="131"/>
                    </a:lnTo>
                    <a:lnTo>
                      <a:pt x="38" y="146"/>
                    </a:lnTo>
                    <a:lnTo>
                      <a:pt x="50" y="159"/>
                    </a:lnTo>
                    <a:lnTo>
                      <a:pt x="63" y="17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74" name="Freeform 10"/>
              <p:cNvSpPr>
                <a:spLocks/>
              </p:cNvSpPr>
              <p:nvPr/>
            </p:nvSpPr>
            <p:spPr bwMode="auto">
              <a:xfrm>
                <a:off x="2256" y="3282"/>
                <a:ext cx="180" cy="175"/>
              </a:xfrm>
              <a:custGeom>
                <a:avLst/>
                <a:gdLst/>
                <a:ahLst/>
                <a:cxnLst>
                  <a:cxn ang="0">
                    <a:pos x="179" y="121"/>
                  </a:cxn>
                  <a:cxn ang="0">
                    <a:pos x="179" y="0"/>
                  </a:cxn>
                  <a:cxn ang="0">
                    <a:pos x="0" y="51"/>
                  </a:cxn>
                  <a:cxn ang="0">
                    <a:pos x="0" y="174"/>
                  </a:cxn>
                  <a:cxn ang="0">
                    <a:pos x="179" y="121"/>
                  </a:cxn>
                </a:cxnLst>
                <a:rect l="0" t="0" r="r" b="b"/>
                <a:pathLst>
                  <a:path w="180" h="175">
                    <a:moveTo>
                      <a:pt x="179" y="121"/>
                    </a:moveTo>
                    <a:lnTo>
                      <a:pt x="179" y="0"/>
                    </a:lnTo>
                    <a:lnTo>
                      <a:pt x="0" y="51"/>
                    </a:lnTo>
                    <a:lnTo>
                      <a:pt x="0" y="174"/>
                    </a:lnTo>
                    <a:lnTo>
                      <a:pt x="179" y="121"/>
                    </a:lnTo>
                  </a:path>
                </a:pathLst>
              </a:custGeom>
              <a:solidFill>
                <a:srgbClr val="FF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75" name="Freeform 11"/>
              <p:cNvSpPr>
                <a:spLocks/>
              </p:cNvSpPr>
              <p:nvPr/>
            </p:nvSpPr>
            <p:spPr bwMode="auto">
              <a:xfrm>
                <a:off x="2219" y="3311"/>
                <a:ext cx="38" cy="146"/>
              </a:xfrm>
              <a:custGeom>
                <a:avLst/>
                <a:gdLst/>
                <a:ahLst/>
                <a:cxnLst>
                  <a:cxn ang="0">
                    <a:pos x="0" y="122"/>
                  </a:cxn>
                  <a:cxn ang="0">
                    <a:pos x="0" y="0"/>
                  </a:cxn>
                  <a:cxn ang="0">
                    <a:pos x="37" y="22"/>
                  </a:cxn>
                  <a:cxn ang="0">
                    <a:pos x="37" y="145"/>
                  </a:cxn>
                  <a:cxn ang="0">
                    <a:pos x="0" y="122"/>
                  </a:cxn>
                </a:cxnLst>
                <a:rect l="0" t="0" r="r" b="b"/>
                <a:pathLst>
                  <a:path w="38" h="146">
                    <a:moveTo>
                      <a:pt x="0" y="122"/>
                    </a:moveTo>
                    <a:lnTo>
                      <a:pt x="0" y="0"/>
                    </a:lnTo>
                    <a:lnTo>
                      <a:pt x="37" y="22"/>
                    </a:lnTo>
                    <a:lnTo>
                      <a:pt x="37" y="145"/>
                    </a:lnTo>
                    <a:lnTo>
                      <a:pt x="0" y="122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76" name="Freeform 12"/>
              <p:cNvSpPr>
                <a:spLocks/>
              </p:cNvSpPr>
              <p:nvPr/>
            </p:nvSpPr>
            <p:spPr bwMode="auto">
              <a:xfrm>
                <a:off x="1956" y="2861"/>
                <a:ext cx="287" cy="408"/>
              </a:xfrm>
              <a:custGeom>
                <a:avLst/>
                <a:gdLst/>
                <a:ahLst/>
                <a:cxnLst>
                  <a:cxn ang="0">
                    <a:pos x="286" y="326"/>
                  </a:cxn>
                  <a:cxn ang="0">
                    <a:pos x="286" y="0"/>
                  </a:cxn>
                  <a:cxn ang="0">
                    <a:pos x="0" y="80"/>
                  </a:cxn>
                  <a:cxn ang="0">
                    <a:pos x="0" y="407"/>
                  </a:cxn>
                  <a:cxn ang="0">
                    <a:pos x="286" y="326"/>
                  </a:cxn>
                </a:cxnLst>
                <a:rect l="0" t="0" r="r" b="b"/>
                <a:pathLst>
                  <a:path w="287" h="408">
                    <a:moveTo>
                      <a:pt x="286" y="326"/>
                    </a:moveTo>
                    <a:lnTo>
                      <a:pt x="286" y="0"/>
                    </a:lnTo>
                    <a:lnTo>
                      <a:pt x="0" y="80"/>
                    </a:lnTo>
                    <a:lnTo>
                      <a:pt x="0" y="407"/>
                    </a:lnTo>
                    <a:lnTo>
                      <a:pt x="286" y="326"/>
                    </a:lnTo>
                  </a:path>
                </a:pathLst>
              </a:custGeom>
              <a:solidFill>
                <a:srgbClr val="FF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77" name="Freeform 13"/>
              <p:cNvSpPr>
                <a:spLocks/>
              </p:cNvSpPr>
              <p:nvPr/>
            </p:nvSpPr>
            <p:spPr bwMode="auto">
              <a:xfrm>
                <a:off x="2010" y="2983"/>
                <a:ext cx="180" cy="212"/>
              </a:xfrm>
              <a:custGeom>
                <a:avLst/>
                <a:gdLst/>
                <a:ahLst/>
                <a:cxnLst>
                  <a:cxn ang="0">
                    <a:pos x="179" y="161"/>
                  </a:cxn>
                  <a:cxn ang="0">
                    <a:pos x="179" y="0"/>
                  </a:cxn>
                  <a:cxn ang="0">
                    <a:pos x="0" y="49"/>
                  </a:cxn>
                  <a:cxn ang="0">
                    <a:pos x="0" y="211"/>
                  </a:cxn>
                  <a:cxn ang="0">
                    <a:pos x="179" y="161"/>
                  </a:cxn>
                </a:cxnLst>
                <a:rect l="0" t="0" r="r" b="b"/>
                <a:pathLst>
                  <a:path w="180" h="212">
                    <a:moveTo>
                      <a:pt x="179" y="161"/>
                    </a:moveTo>
                    <a:lnTo>
                      <a:pt x="179" y="0"/>
                    </a:lnTo>
                    <a:lnTo>
                      <a:pt x="0" y="49"/>
                    </a:lnTo>
                    <a:lnTo>
                      <a:pt x="0" y="211"/>
                    </a:lnTo>
                    <a:lnTo>
                      <a:pt x="179" y="161"/>
                    </a:lnTo>
                  </a:path>
                </a:pathLst>
              </a:custGeom>
              <a:solidFill>
                <a:srgbClr val="3333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78" name="Freeform 14"/>
              <p:cNvSpPr>
                <a:spLocks/>
              </p:cNvSpPr>
              <p:nvPr/>
            </p:nvSpPr>
            <p:spPr bwMode="auto">
              <a:xfrm>
                <a:off x="2010" y="3131"/>
                <a:ext cx="229" cy="20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4"/>
                  </a:cxn>
                  <a:cxn ang="0">
                    <a:pos x="228" y="200"/>
                  </a:cxn>
                  <a:cxn ang="0">
                    <a:pos x="228" y="135"/>
                  </a:cxn>
                  <a:cxn ang="0">
                    <a:pos x="0" y="0"/>
                  </a:cxn>
                </a:cxnLst>
                <a:rect l="0" t="0" r="r" b="b"/>
                <a:pathLst>
                  <a:path w="229" h="201">
                    <a:moveTo>
                      <a:pt x="0" y="0"/>
                    </a:moveTo>
                    <a:lnTo>
                      <a:pt x="0" y="64"/>
                    </a:lnTo>
                    <a:lnTo>
                      <a:pt x="228" y="200"/>
                    </a:lnTo>
                    <a:lnTo>
                      <a:pt x="228" y="13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79" name="Freeform 15"/>
              <p:cNvSpPr>
                <a:spLocks/>
              </p:cNvSpPr>
              <p:nvPr/>
            </p:nvSpPr>
            <p:spPr bwMode="auto">
              <a:xfrm>
                <a:off x="1752" y="2745"/>
                <a:ext cx="491" cy="200"/>
              </a:xfrm>
              <a:custGeom>
                <a:avLst/>
                <a:gdLst/>
                <a:ahLst/>
                <a:cxnLst>
                  <a:cxn ang="0">
                    <a:pos x="490" y="117"/>
                  </a:cxn>
                  <a:cxn ang="0">
                    <a:pos x="285" y="0"/>
                  </a:cxn>
                  <a:cxn ang="0">
                    <a:pos x="0" y="79"/>
                  </a:cxn>
                  <a:cxn ang="0">
                    <a:pos x="204" y="199"/>
                  </a:cxn>
                  <a:cxn ang="0">
                    <a:pos x="490" y="117"/>
                  </a:cxn>
                </a:cxnLst>
                <a:rect l="0" t="0" r="r" b="b"/>
                <a:pathLst>
                  <a:path w="491" h="200">
                    <a:moveTo>
                      <a:pt x="490" y="117"/>
                    </a:moveTo>
                    <a:lnTo>
                      <a:pt x="285" y="0"/>
                    </a:lnTo>
                    <a:lnTo>
                      <a:pt x="0" y="79"/>
                    </a:lnTo>
                    <a:lnTo>
                      <a:pt x="204" y="199"/>
                    </a:lnTo>
                    <a:lnTo>
                      <a:pt x="490" y="117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80" name="Freeform 16"/>
              <p:cNvSpPr>
                <a:spLocks/>
              </p:cNvSpPr>
              <p:nvPr/>
            </p:nvSpPr>
            <p:spPr bwMode="auto">
              <a:xfrm>
                <a:off x="1669" y="2805"/>
                <a:ext cx="137" cy="198"/>
              </a:xfrm>
              <a:custGeom>
                <a:avLst/>
                <a:gdLst/>
                <a:ahLst/>
                <a:cxnLst>
                  <a:cxn ang="0">
                    <a:pos x="136" y="162"/>
                  </a:cxn>
                  <a:cxn ang="0">
                    <a:pos x="132" y="156"/>
                  </a:cxn>
                  <a:cxn ang="0">
                    <a:pos x="120" y="138"/>
                  </a:cxn>
                  <a:cxn ang="0">
                    <a:pos x="104" y="115"/>
                  </a:cxn>
                  <a:cxn ang="0">
                    <a:pos x="85" y="87"/>
                  </a:cxn>
                  <a:cxn ang="0">
                    <a:pos x="66" y="59"/>
                  </a:cxn>
                  <a:cxn ang="0">
                    <a:pos x="49" y="34"/>
                  </a:cxn>
                  <a:cxn ang="0">
                    <a:pos x="38" y="16"/>
                  </a:cxn>
                  <a:cxn ang="0">
                    <a:pos x="33" y="9"/>
                  </a:cxn>
                  <a:cxn ang="0">
                    <a:pos x="32" y="7"/>
                  </a:cxn>
                  <a:cxn ang="0">
                    <a:pos x="30" y="5"/>
                  </a:cxn>
                  <a:cxn ang="0">
                    <a:pos x="26" y="3"/>
                  </a:cxn>
                  <a:cxn ang="0">
                    <a:pos x="23" y="2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2" y="0"/>
                  </a:cxn>
                  <a:cxn ang="0">
                    <a:pos x="11" y="1"/>
                  </a:cxn>
                  <a:cxn ang="0">
                    <a:pos x="9" y="2"/>
                  </a:cxn>
                  <a:cxn ang="0">
                    <a:pos x="6" y="4"/>
                  </a:cxn>
                  <a:cxn ang="0">
                    <a:pos x="3" y="7"/>
                  </a:cxn>
                  <a:cxn ang="0">
                    <a:pos x="0" y="11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31"/>
                  </a:cxn>
                  <a:cxn ang="0">
                    <a:pos x="11" y="40"/>
                  </a:cxn>
                  <a:cxn ang="0">
                    <a:pos x="22" y="55"/>
                  </a:cxn>
                  <a:cxn ang="0">
                    <a:pos x="37" y="77"/>
                  </a:cxn>
                  <a:cxn ang="0">
                    <a:pos x="54" y="102"/>
                  </a:cxn>
                  <a:cxn ang="0">
                    <a:pos x="72" y="130"/>
                  </a:cxn>
                  <a:cxn ang="0">
                    <a:pos x="88" y="155"/>
                  </a:cxn>
                  <a:cxn ang="0">
                    <a:pos x="102" y="176"/>
                  </a:cxn>
                  <a:cxn ang="0">
                    <a:pos x="111" y="191"/>
                  </a:cxn>
                  <a:cxn ang="0">
                    <a:pos x="115" y="197"/>
                  </a:cxn>
                  <a:cxn ang="0">
                    <a:pos x="136" y="162"/>
                  </a:cxn>
                </a:cxnLst>
                <a:rect l="0" t="0" r="r" b="b"/>
                <a:pathLst>
                  <a:path w="137" h="198">
                    <a:moveTo>
                      <a:pt x="136" y="162"/>
                    </a:moveTo>
                    <a:lnTo>
                      <a:pt x="132" y="156"/>
                    </a:lnTo>
                    <a:lnTo>
                      <a:pt x="120" y="138"/>
                    </a:lnTo>
                    <a:lnTo>
                      <a:pt x="104" y="115"/>
                    </a:lnTo>
                    <a:lnTo>
                      <a:pt x="85" y="87"/>
                    </a:lnTo>
                    <a:lnTo>
                      <a:pt x="66" y="59"/>
                    </a:lnTo>
                    <a:lnTo>
                      <a:pt x="49" y="34"/>
                    </a:lnTo>
                    <a:lnTo>
                      <a:pt x="38" y="16"/>
                    </a:lnTo>
                    <a:lnTo>
                      <a:pt x="33" y="9"/>
                    </a:lnTo>
                    <a:lnTo>
                      <a:pt x="32" y="7"/>
                    </a:lnTo>
                    <a:lnTo>
                      <a:pt x="30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1" y="1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3" y="7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31"/>
                    </a:lnTo>
                    <a:lnTo>
                      <a:pt x="11" y="40"/>
                    </a:lnTo>
                    <a:lnTo>
                      <a:pt x="22" y="55"/>
                    </a:lnTo>
                    <a:lnTo>
                      <a:pt x="37" y="77"/>
                    </a:lnTo>
                    <a:lnTo>
                      <a:pt x="54" y="102"/>
                    </a:lnTo>
                    <a:lnTo>
                      <a:pt x="72" y="130"/>
                    </a:lnTo>
                    <a:lnTo>
                      <a:pt x="88" y="155"/>
                    </a:lnTo>
                    <a:lnTo>
                      <a:pt x="102" y="176"/>
                    </a:lnTo>
                    <a:lnTo>
                      <a:pt x="111" y="191"/>
                    </a:lnTo>
                    <a:lnTo>
                      <a:pt x="115" y="197"/>
                    </a:lnTo>
                    <a:lnTo>
                      <a:pt x="136" y="162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81" name="Freeform 17"/>
              <p:cNvSpPr>
                <a:spLocks/>
              </p:cNvSpPr>
              <p:nvPr/>
            </p:nvSpPr>
            <p:spPr bwMode="auto">
              <a:xfrm>
                <a:off x="1679" y="2823"/>
                <a:ext cx="110" cy="14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7" y="0"/>
                  </a:cxn>
                  <a:cxn ang="0">
                    <a:pos x="109" y="147"/>
                  </a:cxn>
                  <a:cxn ang="0">
                    <a:pos x="0" y="7"/>
                  </a:cxn>
                </a:cxnLst>
                <a:rect l="0" t="0" r="r" b="b"/>
                <a:pathLst>
                  <a:path w="110" h="148">
                    <a:moveTo>
                      <a:pt x="0" y="7"/>
                    </a:moveTo>
                    <a:lnTo>
                      <a:pt x="7" y="0"/>
                    </a:lnTo>
                    <a:lnTo>
                      <a:pt x="109" y="147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CC6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82" name="Freeform 18"/>
              <p:cNvSpPr>
                <a:spLocks/>
              </p:cNvSpPr>
              <p:nvPr/>
            </p:nvSpPr>
            <p:spPr bwMode="auto">
              <a:xfrm>
                <a:off x="1810" y="2956"/>
                <a:ext cx="130" cy="184"/>
              </a:xfrm>
              <a:custGeom>
                <a:avLst/>
                <a:gdLst/>
                <a:ahLst/>
                <a:cxnLst>
                  <a:cxn ang="0">
                    <a:pos x="64" y="170"/>
                  </a:cxn>
                  <a:cxn ang="0">
                    <a:pos x="77" y="178"/>
                  </a:cxn>
                  <a:cxn ang="0">
                    <a:pos x="90" y="182"/>
                  </a:cxn>
                  <a:cxn ang="0">
                    <a:pos x="101" y="183"/>
                  </a:cxn>
                  <a:cxn ang="0">
                    <a:pos x="110" y="180"/>
                  </a:cxn>
                  <a:cxn ang="0">
                    <a:pos x="118" y="173"/>
                  </a:cxn>
                  <a:cxn ang="0">
                    <a:pos x="124" y="164"/>
                  </a:cxn>
                  <a:cxn ang="0">
                    <a:pos x="128" y="152"/>
                  </a:cxn>
                  <a:cxn ang="0">
                    <a:pos x="129" y="137"/>
                  </a:cxn>
                  <a:cxn ang="0">
                    <a:pos x="128" y="120"/>
                  </a:cxn>
                  <a:cxn ang="0">
                    <a:pos x="124" y="102"/>
                  </a:cxn>
                  <a:cxn ang="0">
                    <a:pos x="118" y="85"/>
                  </a:cxn>
                  <a:cxn ang="0">
                    <a:pos x="110" y="67"/>
                  </a:cxn>
                  <a:cxn ang="0">
                    <a:pos x="101" y="51"/>
                  </a:cxn>
                  <a:cxn ang="0">
                    <a:pos x="90" y="36"/>
                  </a:cxn>
                  <a:cxn ang="0">
                    <a:pos x="77" y="23"/>
                  </a:cxn>
                  <a:cxn ang="0">
                    <a:pos x="64" y="12"/>
                  </a:cxn>
                  <a:cxn ang="0">
                    <a:pos x="51" y="4"/>
                  </a:cxn>
                  <a:cxn ang="0">
                    <a:pos x="39" y="0"/>
                  </a:cxn>
                  <a:cxn ang="0">
                    <a:pos x="28" y="0"/>
                  </a:cxn>
                  <a:cxn ang="0">
                    <a:pos x="19" y="2"/>
                  </a:cxn>
                  <a:cxn ang="0">
                    <a:pos x="11" y="9"/>
                  </a:cxn>
                  <a:cxn ang="0">
                    <a:pos x="5" y="18"/>
                  </a:cxn>
                  <a:cxn ang="0">
                    <a:pos x="1" y="30"/>
                  </a:cxn>
                  <a:cxn ang="0">
                    <a:pos x="0" y="45"/>
                  </a:cxn>
                  <a:cxn ang="0">
                    <a:pos x="1" y="62"/>
                  </a:cxn>
                  <a:cxn ang="0">
                    <a:pos x="5" y="80"/>
                  </a:cxn>
                  <a:cxn ang="0">
                    <a:pos x="11" y="97"/>
                  </a:cxn>
                  <a:cxn ang="0">
                    <a:pos x="19" y="115"/>
                  </a:cxn>
                  <a:cxn ang="0">
                    <a:pos x="28" y="131"/>
                  </a:cxn>
                  <a:cxn ang="0">
                    <a:pos x="39" y="147"/>
                  </a:cxn>
                  <a:cxn ang="0">
                    <a:pos x="51" y="159"/>
                  </a:cxn>
                  <a:cxn ang="0">
                    <a:pos x="64" y="170"/>
                  </a:cxn>
                </a:cxnLst>
                <a:rect l="0" t="0" r="r" b="b"/>
                <a:pathLst>
                  <a:path w="130" h="184">
                    <a:moveTo>
                      <a:pt x="64" y="170"/>
                    </a:moveTo>
                    <a:lnTo>
                      <a:pt x="77" y="178"/>
                    </a:lnTo>
                    <a:lnTo>
                      <a:pt x="90" y="182"/>
                    </a:lnTo>
                    <a:lnTo>
                      <a:pt x="101" y="183"/>
                    </a:lnTo>
                    <a:lnTo>
                      <a:pt x="110" y="180"/>
                    </a:lnTo>
                    <a:lnTo>
                      <a:pt x="118" y="173"/>
                    </a:lnTo>
                    <a:lnTo>
                      <a:pt x="124" y="164"/>
                    </a:lnTo>
                    <a:lnTo>
                      <a:pt x="128" y="152"/>
                    </a:lnTo>
                    <a:lnTo>
                      <a:pt x="129" y="137"/>
                    </a:lnTo>
                    <a:lnTo>
                      <a:pt x="128" y="120"/>
                    </a:lnTo>
                    <a:lnTo>
                      <a:pt x="124" y="102"/>
                    </a:lnTo>
                    <a:lnTo>
                      <a:pt x="118" y="85"/>
                    </a:lnTo>
                    <a:lnTo>
                      <a:pt x="110" y="67"/>
                    </a:lnTo>
                    <a:lnTo>
                      <a:pt x="101" y="51"/>
                    </a:lnTo>
                    <a:lnTo>
                      <a:pt x="90" y="36"/>
                    </a:lnTo>
                    <a:lnTo>
                      <a:pt x="77" y="23"/>
                    </a:lnTo>
                    <a:lnTo>
                      <a:pt x="64" y="12"/>
                    </a:lnTo>
                    <a:lnTo>
                      <a:pt x="51" y="4"/>
                    </a:lnTo>
                    <a:lnTo>
                      <a:pt x="39" y="0"/>
                    </a:lnTo>
                    <a:lnTo>
                      <a:pt x="28" y="0"/>
                    </a:lnTo>
                    <a:lnTo>
                      <a:pt x="19" y="2"/>
                    </a:lnTo>
                    <a:lnTo>
                      <a:pt x="11" y="9"/>
                    </a:lnTo>
                    <a:lnTo>
                      <a:pt x="5" y="18"/>
                    </a:lnTo>
                    <a:lnTo>
                      <a:pt x="1" y="30"/>
                    </a:lnTo>
                    <a:lnTo>
                      <a:pt x="0" y="45"/>
                    </a:lnTo>
                    <a:lnTo>
                      <a:pt x="1" y="62"/>
                    </a:lnTo>
                    <a:lnTo>
                      <a:pt x="5" y="80"/>
                    </a:lnTo>
                    <a:lnTo>
                      <a:pt x="11" y="97"/>
                    </a:lnTo>
                    <a:lnTo>
                      <a:pt x="19" y="115"/>
                    </a:lnTo>
                    <a:lnTo>
                      <a:pt x="28" y="131"/>
                    </a:lnTo>
                    <a:lnTo>
                      <a:pt x="39" y="147"/>
                    </a:lnTo>
                    <a:lnTo>
                      <a:pt x="51" y="159"/>
                    </a:lnTo>
                    <a:lnTo>
                      <a:pt x="64" y="170"/>
                    </a:lnTo>
                  </a:path>
                </a:pathLst>
              </a:custGeom>
              <a:solidFill>
                <a:srgbClr val="FFCC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83" name="Freeform 19"/>
              <p:cNvSpPr>
                <a:spLocks/>
              </p:cNvSpPr>
              <p:nvPr/>
            </p:nvSpPr>
            <p:spPr bwMode="auto">
              <a:xfrm>
                <a:off x="1810" y="2958"/>
                <a:ext cx="109" cy="190"/>
              </a:xfrm>
              <a:custGeom>
                <a:avLst/>
                <a:gdLst/>
                <a:ahLst/>
                <a:cxnLst>
                  <a:cxn ang="0">
                    <a:pos x="108" y="178"/>
                  </a:cxn>
                  <a:cxn ang="0">
                    <a:pos x="24" y="0"/>
                  </a:cxn>
                  <a:cxn ang="0">
                    <a:pos x="0" y="11"/>
                  </a:cxn>
                  <a:cxn ang="0">
                    <a:pos x="83" y="189"/>
                  </a:cxn>
                  <a:cxn ang="0">
                    <a:pos x="108" y="178"/>
                  </a:cxn>
                </a:cxnLst>
                <a:rect l="0" t="0" r="r" b="b"/>
                <a:pathLst>
                  <a:path w="109" h="190">
                    <a:moveTo>
                      <a:pt x="108" y="178"/>
                    </a:moveTo>
                    <a:lnTo>
                      <a:pt x="24" y="0"/>
                    </a:lnTo>
                    <a:lnTo>
                      <a:pt x="0" y="11"/>
                    </a:lnTo>
                    <a:lnTo>
                      <a:pt x="83" y="189"/>
                    </a:lnTo>
                    <a:lnTo>
                      <a:pt x="108" y="178"/>
                    </a:lnTo>
                  </a:path>
                </a:pathLst>
              </a:custGeom>
              <a:solidFill>
                <a:srgbClr val="FFCC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84" name="Freeform 20"/>
              <p:cNvSpPr>
                <a:spLocks/>
              </p:cNvSpPr>
              <p:nvPr/>
            </p:nvSpPr>
            <p:spPr bwMode="auto">
              <a:xfrm>
                <a:off x="1785" y="2966"/>
                <a:ext cx="130" cy="184"/>
              </a:xfrm>
              <a:custGeom>
                <a:avLst/>
                <a:gdLst/>
                <a:ahLst/>
                <a:cxnLst>
                  <a:cxn ang="0">
                    <a:pos x="64" y="171"/>
                  </a:cxn>
                  <a:cxn ang="0">
                    <a:pos x="77" y="179"/>
                  </a:cxn>
                  <a:cxn ang="0">
                    <a:pos x="90" y="183"/>
                  </a:cxn>
                  <a:cxn ang="0">
                    <a:pos x="100" y="183"/>
                  </a:cxn>
                  <a:cxn ang="0">
                    <a:pos x="110" y="180"/>
                  </a:cxn>
                  <a:cxn ang="0">
                    <a:pos x="117" y="174"/>
                  </a:cxn>
                  <a:cxn ang="0">
                    <a:pos x="124" y="164"/>
                  </a:cxn>
                  <a:cxn ang="0">
                    <a:pos x="128" y="152"/>
                  </a:cxn>
                  <a:cxn ang="0">
                    <a:pos x="129" y="137"/>
                  </a:cxn>
                  <a:cxn ang="0">
                    <a:pos x="128" y="120"/>
                  </a:cxn>
                  <a:cxn ang="0">
                    <a:pos x="124" y="103"/>
                  </a:cxn>
                  <a:cxn ang="0">
                    <a:pos x="117" y="85"/>
                  </a:cxn>
                  <a:cxn ang="0">
                    <a:pos x="110" y="68"/>
                  </a:cxn>
                  <a:cxn ang="0">
                    <a:pos x="100" y="51"/>
                  </a:cxn>
                  <a:cxn ang="0">
                    <a:pos x="90" y="36"/>
                  </a:cxn>
                  <a:cxn ang="0">
                    <a:pos x="77" y="23"/>
                  </a:cxn>
                  <a:cxn ang="0">
                    <a:pos x="64" y="11"/>
                  </a:cxn>
                  <a:cxn ang="0">
                    <a:pos x="51" y="4"/>
                  </a:cxn>
                  <a:cxn ang="0">
                    <a:pos x="39" y="0"/>
                  </a:cxn>
                  <a:cxn ang="0">
                    <a:pos x="28" y="0"/>
                  </a:cxn>
                  <a:cxn ang="0">
                    <a:pos x="18" y="2"/>
                  </a:cxn>
                  <a:cxn ang="0">
                    <a:pos x="11" y="8"/>
                  </a:cxn>
                  <a:cxn ang="0">
                    <a:pos x="5" y="18"/>
                  </a:cxn>
                  <a:cxn ang="0">
                    <a:pos x="1" y="30"/>
                  </a:cxn>
                  <a:cxn ang="0">
                    <a:pos x="0" y="45"/>
                  </a:cxn>
                  <a:cxn ang="0">
                    <a:pos x="1" y="62"/>
                  </a:cxn>
                  <a:cxn ang="0">
                    <a:pos x="5" y="79"/>
                  </a:cxn>
                  <a:cxn ang="0">
                    <a:pos x="11" y="98"/>
                  </a:cxn>
                  <a:cxn ang="0">
                    <a:pos x="18" y="114"/>
                  </a:cxn>
                  <a:cxn ang="0">
                    <a:pos x="28" y="131"/>
                  </a:cxn>
                  <a:cxn ang="0">
                    <a:pos x="39" y="146"/>
                  </a:cxn>
                  <a:cxn ang="0">
                    <a:pos x="51" y="160"/>
                  </a:cxn>
                  <a:cxn ang="0">
                    <a:pos x="64" y="171"/>
                  </a:cxn>
                </a:cxnLst>
                <a:rect l="0" t="0" r="r" b="b"/>
                <a:pathLst>
                  <a:path w="130" h="184">
                    <a:moveTo>
                      <a:pt x="64" y="171"/>
                    </a:moveTo>
                    <a:lnTo>
                      <a:pt x="77" y="179"/>
                    </a:lnTo>
                    <a:lnTo>
                      <a:pt x="90" y="183"/>
                    </a:lnTo>
                    <a:lnTo>
                      <a:pt x="100" y="183"/>
                    </a:lnTo>
                    <a:lnTo>
                      <a:pt x="110" y="180"/>
                    </a:lnTo>
                    <a:lnTo>
                      <a:pt x="117" y="174"/>
                    </a:lnTo>
                    <a:lnTo>
                      <a:pt x="124" y="164"/>
                    </a:lnTo>
                    <a:lnTo>
                      <a:pt x="128" y="152"/>
                    </a:lnTo>
                    <a:lnTo>
                      <a:pt x="129" y="137"/>
                    </a:lnTo>
                    <a:lnTo>
                      <a:pt x="128" y="120"/>
                    </a:lnTo>
                    <a:lnTo>
                      <a:pt x="124" y="103"/>
                    </a:lnTo>
                    <a:lnTo>
                      <a:pt x="117" y="85"/>
                    </a:lnTo>
                    <a:lnTo>
                      <a:pt x="110" y="68"/>
                    </a:lnTo>
                    <a:lnTo>
                      <a:pt x="100" y="51"/>
                    </a:lnTo>
                    <a:lnTo>
                      <a:pt x="90" y="36"/>
                    </a:lnTo>
                    <a:lnTo>
                      <a:pt x="77" y="23"/>
                    </a:lnTo>
                    <a:lnTo>
                      <a:pt x="64" y="11"/>
                    </a:lnTo>
                    <a:lnTo>
                      <a:pt x="51" y="4"/>
                    </a:lnTo>
                    <a:lnTo>
                      <a:pt x="39" y="0"/>
                    </a:lnTo>
                    <a:lnTo>
                      <a:pt x="28" y="0"/>
                    </a:lnTo>
                    <a:lnTo>
                      <a:pt x="18" y="2"/>
                    </a:lnTo>
                    <a:lnTo>
                      <a:pt x="11" y="8"/>
                    </a:lnTo>
                    <a:lnTo>
                      <a:pt x="5" y="18"/>
                    </a:lnTo>
                    <a:lnTo>
                      <a:pt x="1" y="30"/>
                    </a:lnTo>
                    <a:lnTo>
                      <a:pt x="0" y="45"/>
                    </a:lnTo>
                    <a:lnTo>
                      <a:pt x="1" y="62"/>
                    </a:lnTo>
                    <a:lnTo>
                      <a:pt x="5" y="79"/>
                    </a:lnTo>
                    <a:lnTo>
                      <a:pt x="11" y="98"/>
                    </a:lnTo>
                    <a:lnTo>
                      <a:pt x="18" y="114"/>
                    </a:lnTo>
                    <a:lnTo>
                      <a:pt x="28" y="131"/>
                    </a:lnTo>
                    <a:lnTo>
                      <a:pt x="39" y="146"/>
                    </a:lnTo>
                    <a:lnTo>
                      <a:pt x="51" y="160"/>
                    </a:lnTo>
                    <a:lnTo>
                      <a:pt x="64" y="171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85" name="Freeform 21"/>
              <p:cNvSpPr>
                <a:spLocks/>
              </p:cNvSpPr>
              <p:nvPr/>
            </p:nvSpPr>
            <p:spPr bwMode="auto">
              <a:xfrm>
                <a:off x="2010" y="3019"/>
                <a:ext cx="408" cy="285"/>
              </a:xfrm>
              <a:custGeom>
                <a:avLst/>
                <a:gdLst/>
                <a:ahLst/>
                <a:cxnLst>
                  <a:cxn ang="0">
                    <a:pos x="407" y="212"/>
                  </a:cxn>
                  <a:cxn ang="0">
                    <a:pos x="54" y="0"/>
                  </a:cxn>
                  <a:cxn ang="0">
                    <a:pos x="38" y="2"/>
                  </a:cxn>
                  <a:cxn ang="0">
                    <a:pos x="0" y="13"/>
                  </a:cxn>
                  <a:cxn ang="0">
                    <a:pos x="0" y="124"/>
                  </a:cxn>
                  <a:cxn ang="0">
                    <a:pos x="257" y="284"/>
                  </a:cxn>
                  <a:cxn ang="0">
                    <a:pos x="407" y="212"/>
                  </a:cxn>
                </a:cxnLst>
                <a:rect l="0" t="0" r="r" b="b"/>
                <a:pathLst>
                  <a:path w="408" h="285">
                    <a:moveTo>
                      <a:pt x="407" y="212"/>
                    </a:moveTo>
                    <a:lnTo>
                      <a:pt x="54" y="0"/>
                    </a:lnTo>
                    <a:lnTo>
                      <a:pt x="38" y="2"/>
                    </a:lnTo>
                    <a:lnTo>
                      <a:pt x="0" y="13"/>
                    </a:lnTo>
                    <a:lnTo>
                      <a:pt x="0" y="124"/>
                    </a:lnTo>
                    <a:lnTo>
                      <a:pt x="257" y="284"/>
                    </a:lnTo>
                    <a:lnTo>
                      <a:pt x="407" y="212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86" name="Freeform 22"/>
              <p:cNvSpPr>
                <a:spLocks/>
              </p:cNvSpPr>
              <p:nvPr/>
            </p:nvSpPr>
            <p:spPr bwMode="auto">
              <a:xfrm>
                <a:off x="2015" y="3156"/>
                <a:ext cx="42" cy="59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4" y="56"/>
                  </a:cxn>
                  <a:cxn ang="0">
                    <a:pos x="28" y="58"/>
                  </a:cxn>
                  <a:cxn ang="0">
                    <a:pos x="32" y="58"/>
                  </a:cxn>
                  <a:cxn ang="0">
                    <a:pos x="35" y="57"/>
                  </a:cxn>
                  <a:cxn ang="0">
                    <a:pos x="37" y="55"/>
                  </a:cxn>
                  <a:cxn ang="0">
                    <a:pos x="39" y="52"/>
                  </a:cxn>
                  <a:cxn ang="0">
                    <a:pos x="41" y="48"/>
                  </a:cxn>
                  <a:cxn ang="0">
                    <a:pos x="41" y="43"/>
                  </a:cxn>
                  <a:cxn ang="0">
                    <a:pos x="41" y="38"/>
                  </a:cxn>
                  <a:cxn ang="0">
                    <a:pos x="39" y="32"/>
                  </a:cxn>
                  <a:cxn ang="0">
                    <a:pos x="37" y="26"/>
                  </a:cxn>
                  <a:cxn ang="0">
                    <a:pos x="35" y="21"/>
                  </a:cxn>
                  <a:cxn ang="0">
                    <a:pos x="32" y="15"/>
                  </a:cxn>
                  <a:cxn ang="0">
                    <a:pos x="28" y="11"/>
                  </a:cxn>
                  <a:cxn ang="0">
                    <a:pos x="24" y="6"/>
                  </a:cxn>
                  <a:cxn ang="0">
                    <a:pos x="20" y="3"/>
                  </a:cxn>
                  <a:cxn ang="0">
                    <a:pos x="16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2" y="2"/>
                  </a:cxn>
                  <a:cxn ang="0">
                    <a:pos x="1" y="5"/>
                  </a:cxn>
                  <a:cxn ang="0">
                    <a:pos x="0" y="9"/>
                  </a:cxn>
                  <a:cxn ang="0">
                    <a:pos x="0" y="14"/>
                  </a:cxn>
                  <a:cxn ang="0">
                    <a:pos x="0" y="19"/>
                  </a:cxn>
                  <a:cxn ang="0">
                    <a:pos x="1" y="25"/>
                  </a:cxn>
                  <a:cxn ang="0">
                    <a:pos x="2" y="30"/>
                  </a:cxn>
                  <a:cxn ang="0">
                    <a:pos x="5" y="36"/>
                  </a:cxn>
                  <a:cxn ang="0">
                    <a:pos x="8" y="41"/>
                  </a:cxn>
                  <a:cxn ang="0">
                    <a:pos x="12" y="46"/>
                  </a:cxn>
                  <a:cxn ang="0">
                    <a:pos x="16" y="50"/>
                  </a:cxn>
                  <a:cxn ang="0">
                    <a:pos x="20" y="54"/>
                  </a:cxn>
                </a:cxnLst>
                <a:rect l="0" t="0" r="r" b="b"/>
                <a:pathLst>
                  <a:path w="42" h="59">
                    <a:moveTo>
                      <a:pt x="20" y="54"/>
                    </a:moveTo>
                    <a:lnTo>
                      <a:pt x="24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35" y="57"/>
                    </a:lnTo>
                    <a:lnTo>
                      <a:pt x="37" y="55"/>
                    </a:lnTo>
                    <a:lnTo>
                      <a:pt x="39" y="52"/>
                    </a:lnTo>
                    <a:lnTo>
                      <a:pt x="41" y="48"/>
                    </a:lnTo>
                    <a:lnTo>
                      <a:pt x="41" y="43"/>
                    </a:lnTo>
                    <a:lnTo>
                      <a:pt x="41" y="38"/>
                    </a:lnTo>
                    <a:lnTo>
                      <a:pt x="39" y="32"/>
                    </a:lnTo>
                    <a:lnTo>
                      <a:pt x="37" y="26"/>
                    </a:lnTo>
                    <a:lnTo>
                      <a:pt x="35" y="21"/>
                    </a:lnTo>
                    <a:lnTo>
                      <a:pt x="32" y="15"/>
                    </a:lnTo>
                    <a:lnTo>
                      <a:pt x="28" y="11"/>
                    </a:lnTo>
                    <a:lnTo>
                      <a:pt x="24" y="6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2" y="30"/>
                    </a:lnTo>
                    <a:lnTo>
                      <a:pt x="5" y="36"/>
                    </a:lnTo>
                    <a:lnTo>
                      <a:pt x="8" y="41"/>
                    </a:lnTo>
                    <a:lnTo>
                      <a:pt x="12" y="46"/>
                    </a:lnTo>
                    <a:lnTo>
                      <a:pt x="16" y="50"/>
                    </a:lnTo>
                    <a:lnTo>
                      <a:pt x="20" y="5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87" name="Freeform 23"/>
              <p:cNvSpPr>
                <a:spLocks/>
              </p:cNvSpPr>
              <p:nvPr/>
            </p:nvSpPr>
            <p:spPr bwMode="auto">
              <a:xfrm>
                <a:off x="2056" y="3181"/>
                <a:ext cx="42" cy="59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4" y="56"/>
                  </a:cxn>
                  <a:cxn ang="0">
                    <a:pos x="28" y="57"/>
                  </a:cxn>
                  <a:cxn ang="0">
                    <a:pos x="31" y="58"/>
                  </a:cxn>
                  <a:cxn ang="0">
                    <a:pos x="35" y="57"/>
                  </a:cxn>
                  <a:cxn ang="0">
                    <a:pos x="37" y="55"/>
                  </a:cxn>
                  <a:cxn ang="0">
                    <a:pos x="39" y="52"/>
                  </a:cxn>
                  <a:cxn ang="0">
                    <a:pos x="40" y="48"/>
                  </a:cxn>
                  <a:cxn ang="0">
                    <a:pos x="41" y="43"/>
                  </a:cxn>
                  <a:cxn ang="0">
                    <a:pos x="40" y="37"/>
                  </a:cxn>
                  <a:cxn ang="0">
                    <a:pos x="39" y="32"/>
                  </a:cxn>
                  <a:cxn ang="0">
                    <a:pos x="37" y="26"/>
                  </a:cxn>
                  <a:cxn ang="0">
                    <a:pos x="35" y="20"/>
                  </a:cxn>
                  <a:cxn ang="0">
                    <a:pos x="31" y="15"/>
                  </a:cxn>
                  <a:cxn ang="0">
                    <a:pos x="28" y="10"/>
                  </a:cxn>
                  <a:cxn ang="0">
                    <a:pos x="24" y="6"/>
                  </a:cxn>
                  <a:cxn ang="0">
                    <a:pos x="20" y="3"/>
                  </a:cxn>
                  <a:cxn ang="0">
                    <a:pos x="16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2" y="2"/>
                  </a:cxn>
                  <a:cxn ang="0">
                    <a:pos x="0" y="5"/>
                  </a:cxn>
                  <a:cxn ang="0">
                    <a:pos x="0" y="8"/>
                  </a:cxn>
                  <a:cxn ang="0">
                    <a:pos x="0" y="13"/>
                  </a:cxn>
                  <a:cxn ang="0">
                    <a:pos x="0" y="19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5" y="36"/>
                  </a:cxn>
                  <a:cxn ang="0">
                    <a:pos x="8" y="41"/>
                  </a:cxn>
                  <a:cxn ang="0">
                    <a:pos x="12" y="46"/>
                  </a:cxn>
                  <a:cxn ang="0">
                    <a:pos x="16" y="50"/>
                  </a:cxn>
                  <a:cxn ang="0">
                    <a:pos x="20" y="54"/>
                  </a:cxn>
                </a:cxnLst>
                <a:rect l="0" t="0" r="r" b="b"/>
                <a:pathLst>
                  <a:path w="42" h="59">
                    <a:moveTo>
                      <a:pt x="20" y="54"/>
                    </a:moveTo>
                    <a:lnTo>
                      <a:pt x="24" y="56"/>
                    </a:lnTo>
                    <a:lnTo>
                      <a:pt x="28" y="57"/>
                    </a:lnTo>
                    <a:lnTo>
                      <a:pt x="31" y="58"/>
                    </a:lnTo>
                    <a:lnTo>
                      <a:pt x="35" y="57"/>
                    </a:lnTo>
                    <a:lnTo>
                      <a:pt x="37" y="55"/>
                    </a:lnTo>
                    <a:lnTo>
                      <a:pt x="39" y="52"/>
                    </a:lnTo>
                    <a:lnTo>
                      <a:pt x="40" y="48"/>
                    </a:lnTo>
                    <a:lnTo>
                      <a:pt x="41" y="43"/>
                    </a:lnTo>
                    <a:lnTo>
                      <a:pt x="40" y="37"/>
                    </a:lnTo>
                    <a:lnTo>
                      <a:pt x="39" y="32"/>
                    </a:lnTo>
                    <a:lnTo>
                      <a:pt x="37" y="26"/>
                    </a:lnTo>
                    <a:lnTo>
                      <a:pt x="35" y="20"/>
                    </a:lnTo>
                    <a:lnTo>
                      <a:pt x="31" y="15"/>
                    </a:lnTo>
                    <a:lnTo>
                      <a:pt x="28" y="10"/>
                    </a:lnTo>
                    <a:lnTo>
                      <a:pt x="24" y="6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5" y="36"/>
                    </a:lnTo>
                    <a:lnTo>
                      <a:pt x="8" y="41"/>
                    </a:lnTo>
                    <a:lnTo>
                      <a:pt x="12" y="46"/>
                    </a:lnTo>
                    <a:lnTo>
                      <a:pt x="16" y="50"/>
                    </a:lnTo>
                    <a:lnTo>
                      <a:pt x="20" y="5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88" name="Freeform 24"/>
              <p:cNvSpPr>
                <a:spLocks/>
              </p:cNvSpPr>
              <p:nvPr/>
            </p:nvSpPr>
            <p:spPr bwMode="auto">
              <a:xfrm>
                <a:off x="2097" y="3206"/>
                <a:ext cx="41" cy="57"/>
              </a:xfrm>
              <a:custGeom>
                <a:avLst/>
                <a:gdLst/>
                <a:ahLst/>
                <a:cxnLst>
                  <a:cxn ang="0">
                    <a:pos x="20" y="52"/>
                  </a:cxn>
                  <a:cxn ang="0">
                    <a:pos x="23" y="55"/>
                  </a:cxn>
                  <a:cxn ang="0">
                    <a:pos x="27" y="56"/>
                  </a:cxn>
                  <a:cxn ang="0">
                    <a:pos x="30" y="56"/>
                  </a:cxn>
                  <a:cxn ang="0">
                    <a:pos x="33" y="55"/>
                  </a:cxn>
                  <a:cxn ang="0">
                    <a:pos x="36" y="53"/>
                  </a:cxn>
                  <a:cxn ang="0">
                    <a:pos x="38" y="50"/>
                  </a:cxn>
                  <a:cxn ang="0">
                    <a:pos x="39" y="46"/>
                  </a:cxn>
                  <a:cxn ang="0">
                    <a:pos x="40" y="41"/>
                  </a:cxn>
                  <a:cxn ang="0">
                    <a:pos x="39" y="37"/>
                  </a:cxn>
                  <a:cxn ang="0">
                    <a:pos x="38" y="31"/>
                  </a:cxn>
                  <a:cxn ang="0">
                    <a:pos x="36" y="26"/>
                  </a:cxn>
                  <a:cxn ang="0">
                    <a:pos x="33" y="20"/>
                  </a:cxn>
                  <a:cxn ang="0">
                    <a:pos x="30" y="16"/>
                  </a:cxn>
                  <a:cxn ang="0">
                    <a:pos x="27" y="11"/>
                  </a:cxn>
                  <a:cxn ang="0">
                    <a:pos x="23" y="7"/>
                  </a:cxn>
                  <a:cxn ang="0">
                    <a:pos x="20" y="3"/>
                  </a:cxn>
                  <a:cxn ang="0">
                    <a:pos x="16" y="1"/>
                  </a:cxn>
                  <a:cxn ang="0">
                    <a:pos x="12" y="0"/>
                  </a:cxn>
                  <a:cxn ang="0">
                    <a:pos x="9" y="0"/>
                  </a:cxn>
                  <a:cxn ang="0">
                    <a:pos x="6" y="0"/>
                  </a:cxn>
                  <a:cxn ang="0">
                    <a:pos x="3" y="2"/>
                  </a:cxn>
                  <a:cxn ang="0">
                    <a:pos x="1" y="5"/>
                  </a:cxn>
                  <a:cxn ang="0">
                    <a:pos x="0" y="9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6" y="35"/>
                  </a:cxn>
                  <a:cxn ang="0">
                    <a:pos x="9" y="40"/>
                  </a:cxn>
                  <a:cxn ang="0">
                    <a:pos x="12" y="45"/>
                  </a:cxn>
                  <a:cxn ang="0">
                    <a:pos x="16" y="49"/>
                  </a:cxn>
                  <a:cxn ang="0">
                    <a:pos x="20" y="52"/>
                  </a:cxn>
                </a:cxnLst>
                <a:rect l="0" t="0" r="r" b="b"/>
                <a:pathLst>
                  <a:path w="41" h="57">
                    <a:moveTo>
                      <a:pt x="20" y="52"/>
                    </a:moveTo>
                    <a:lnTo>
                      <a:pt x="23" y="55"/>
                    </a:lnTo>
                    <a:lnTo>
                      <a:pt x="27" y="56"/>
                    </a:lnTo>
                    <a:lnTo>
                      <a:pt x="30" y="56"/>
                    </a:lnTo>
                    <a:lnTo>
                      <a:pt x="33" y="55"/>
                    </a:lnTo>
                    <a:lnTo>
                      <a:pt x="36" y="53"/>
                    </a:lnTo>
                    <a:lnTo>
                      <a:pt x="38" y="50"/>
                    </a:lnTo>
                    <a:lnTo>
                      <a:pt x="39" y="46"/>
                    </a:lnTo>
                    <a:lnTo>
                      <a:pt x="40" y="41"/>
                    </a:lnTo>
                    <a:lnTo>
                      <a:pt x="39" y="37"/>
                    </a:lnTo>
                    <a:lnTo>
                      <a:pt x="38" y="31"/>
                    </a:lnTo>
                    <a:lnTo>
                      <a:pt x="36" y="26"/>
                    </a:lnTo>
                    <a:lnTo>
                      <a:pt x="33" y="20"/>
                    </a:lnTo>
                    <a:lnTo>
                      <a:pt x="30" y="16"/>
                    </a:lnTo>
                    <a:lnTo>
                      <a:pt x="27" y="11"/>
                    </a:lnTo>
                    <a:lnTo>
                      <a:pt x="23" y="7"/>
                    </a:lnTo>
                    <a:lnTo>
                      <a:pt x="20" y="3"/>
                    </a:lnTo>
                    <a:lnTo>
                      <a:pt x="16" y="1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6" y="35"/>
                    </a:lnTo>
                    <a:lnTo>
                      <a:pt x="9" y="40"/>
                    </a:lnTo>
                    <a:lnTo>
                      <a:pt x="12" y="45"/>
                    </a:lnTo>
                    <a:lnTo>
                      <a:pt x="16" y="49"/>
                    </a:lnTo>
                    <a:lnTo>
                      <a:pt x="20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89" name="Freeform 25"/>
              <p:cNvSpPr>
                <a:spLocks/>
              </p:cNvSpPr>
              <p:nvPr/>
            </p:nvSpPr>
            <p:spPr bwMode="auto">
              <a:xfrm>
                <a:off x="2137" y="3232"/>
                <a:ext cx="42" cy="57"/>
              </a:xfrm>
              <a:custGeom>
                <a:avLst/>
                <a:gdLst/>
                <a:ahLst/>
                <a:cxnLst>
                  <a:cxn ang="0">
                    <a:pos x="20" y="52"/>
                  </a:cxn>
                  <a:cxn ang="0">
                    <a:pos x="24" y="55"/>
                  </a:cxn>
                  <a:cxn ang="0">
                    <a:pos x="27" y="56"/>
                  </a:cxn>
                  <a:cxn ang="0">
                    <a:pos x="31" y="56"/>
                  </a:cxn>
                  <a:cxn ang="0">
                    <a:pos x="34" y="55"/>
                  </a:cxn>
                  <a:cxn ang="0">
                    <a:pos x="37" y="53"/>
                  </a:cxn>
                  <a:cxn ang="0">
                    <a:pos x="39" y="50"/>
                  </a:cxn>
                  <a:cxn ang="0">
                    <a:pos x="40" y="47"/>
                  </a:cxn>
                  <a:cxn ang="0">
                    <a:pos x="41" y="42"/>
                  </a:cxn>
                  <a:cxn ang="0">
                    <a:pos x="40" y="36"/>
                  </a:cxn>
                  <a:cxn ang="0">
                    <a:pos x="39" y="31"/>
                  </a:cxn>
                  <a:cxn ang="0">
                    <a:pos x="37" y="26"/>
                  </a:cxn>
                  <a:cxn ang="0">
                    <a:pos x="34" y="20"/>
                  </a:cxn>
                  <a:cxn ang="0">
                    <a:pos x="31" y="15"/>
                  </a:cxn>
                  <a:cxn ang="0">
                    <a:pos x="27" y="10"/>
                  </a:cxn>
                  <a:cxn ang="0">
                    <a:pos x="24" y="6"/>
                  </a:cxn>
                  <a:cxn ang="0">
                    <a:pos x="20" y="2"/>
                  </a:cxn>
                  <a:cxn ang="0">
                    <a:pos x="15" y="0"/>
                  </a:cxn>
                  <a:cxn ang="0">
                    <a:pos x="12" y="0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0" y="13"/>
                  </a:cxn>
                  <a:cxn ang="0">
                    <a:pos x="0" y="19"/>
                  </a:cxn>
                  <a:cxn ang="0">
                    <a:pos x="1" y="24"/>
                  </a:cxn>
                  <a:cxn ang="0">
                    <a:pos x="3" y="29"/>
                  </a:cxn>
                  <a:cxn ang="0">
                    <a:pos x="5" y="35"/>
                  </a:cxn>
                  <a:cxn ang="0">
                    <a:pos x="9" y="40"/>
                  </a:cxn>
                  <a:cxn ang="0">
                    <a:pos x="12" y="45"/>
                  </a:cxn>
                  <a:cxn ang="0">
                    <a:pos x="15" y="49"/>
                  </a:cxn>
                  <a:cxn ang="0">
                    <a:pos x="20" y="52"/>
                  </a:cxn>
                </a:cxnLst>
                <a:rect l="0" t="0" r="r" b="b"/>
                <a:pathLst>
                  <a:path w="42" h="57">
                    <a:moveTo>
                      <a:pt x="20" y="52"/>
                    </a:moveTo>
                    <a:lnTo>
                      <a:pt x="24" y="55"/>
                    </a:lnTo>
                    <a:lnTo>
                      <a:pt x="27" y="56"/>
                    </a:lnTo>
                    <a:lnTo>
                      <a:pt x="31" y="56"/>
                    </a:lnTo>
                    <a:lnTo>
                      <a:pt x="34" y="55"/>
                    </a:lnTo>
                    <a:lnTo>
                      <a:pt x="37" y="53"/>
                    </a:lnTo>
                    <a:lnTo>
                      <a:pt x="39" y="50"/>
                    </a:lnTo>
                    <a:lnTo>
                      <a:pt x="40" y="47"/>
                    </a:lnTo>
                    <a:lnTo>
                      <a:pt x="41" y="42"/>
                    </a:lnTo>
                    <a:lnTo>
                      <a:pt x="40" y="36"/>
                    </a:lnTo>
                    <a:lnTo>
                      <a:pt x="39" y="31"/>
                    </a:lnTo>
                    <a:lnTo>
                      <a:pt x="37" y="26"/>
                    </a:lnTo>
                    <a:lnTo>
                      <a:pt x="34" y="20"/>
                    </a:lnTo>
                    <a:lnTo>
                      <a:pt x="31" y="15"/>
                    </a:lnTo>
                    <a:lnTo>
                      <a:pt x="27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0" y="19"/>
                    </a:lnTo>
                    <a:lnTo>
                      <a:pt x="1" y="24"/>
                    </a:lnTo>
                    <a:lnTo>
                      <a:pt x="3" y="29"/>
                    </a:lnTo>
                    <a:lnTo>
                      <a:pt x="5" y="35"/>
                    </a:lnTo>
                    <a:lnTo>
                      <a:pt x="9" y="40"/>
                    </a:lnTo>
                    <a:lnTo>
                      <a:pt x="12" y="45"/>
                    </a:lnTo>
                    <a:lnTo>
                      <a:pt x="15" y="49"/>
                    </a:lnTo>
                    <a:lnTo>
                      <a:pt x="20" y="5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90" name="Freeform 26"/>
              <p:cNvSpPr>
                <a:spLocks/>
              </p:cNvSpPr>
              <p:nvPr/>
            </p:nvSpPr>
            <p:spPr bwMode="auto">
              <a:xfrm>
                <a:off x="2178" y="3256"/>
                <a:ext cx="41" cy="58"/>
              </a:xfrm>
              <a:custGeom>
                <a:avLst/>
                <a:gdLst/>
                <a:ahLst/>
                <a:cxnLst>
                  <a:cxn ang="0">
                    <a:pos x="20" y="53"/>
                  </a:cxn>
                  <a:cxn ang="0">
                    <a:pos x="24" y="56"/>
                  </a:cxn>
                  <a:cxn ang="0">
                    <a:pos x="27" y="57"/>
                  </a:cxn>
                  <a:cxn ang="0">
                    <a:pos x="31" y="57"/>
                  </a:cxn>
                  <a:cxn ang="0">
                    <a:pos x="34" y="56"/>
                  </a:cxn>
                  <a:cxn ang="0">
                    <a:pos x="37" y="54"/>
                  </a:cxn>
                  <a:cxn ang="0">
                    <a:pos x="39" y="51"/>
                  </a:cxn>
                  <a:cxn ang="0">
                    <a:pos x="40" y="47"/>
                  </a:cxn>
                  <a:cxn ang="0">
                    <a:pos x="40" y="42"/>
                  </a:cxn>
                  <a:cxn ang="0">
                    <a:pos x="40" y="37"/>
                  </a:cxn>
                  <a:cxn ang="0">
                    <a:pos x="39" y="31"/>
                  </a:cxn>
                  <a:cxn ang="0">
                    <a:pos x="37" y="27"/>
                  </a:cxn>
                  <a:cxn ang="0">
                    <a:pos x="34" y="21"/>
                  </a:cxn>
                  <a:cxn ang="0">
                    <a:pos x="31" y="16"/>
                  </a:cxn>
                  <a:cxn ang="0">
                    <a:pos x="27" y="11"/>
                  </a:cxn>
                  <a:cxn ang="0">
                    <a:pos x="24" y="7"/>
                  </a:cxn>
                  <a:cxn ang="0">
                    <a:pos x="20" y="3"/>
                  </a:cxn>
                  <a:cxn ang="0">
                    <a:pos x="15" y="1"/>
                  </a:cxn>
                  <a:cxn ang="0">
                    <a:pos x="12" y="0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5"/>
                  </a:cxn>
                  <a:cxn ang="0">
                    <a:pos x="0" y="9"/>
                  </a:cxn>
                  <a:cxn ang="0">
                    <a:pos x="0" y="14"/>
                  </a:cxn>
                  <a:cxn ang="0">
                    <a:pos x="0" y="19"/>
                  </a:cxn>
                  <a:cxn ang="0">
                    <a:pos x="1" y="25"/>
                  </a:cxn>
                  <a:cxn ang="0">
                    <a:pos x="3" y="30"/>
                  </a:cxn>
                  <a:cxn ang="0">
                    <a:pos x="5" y="35"/>
                  </a:cxn>
                  <a:cxn ang="0">
                    <a:pos x="9" y="41"/>
                  </a:cxn>
                  <a:cxn ang="0">
                    <a:pos x="12" y="45"/>
                  </a:cxn>
                  <a:cxn ang="0">
                    <a:pos x="15" y="50"/>
                  </a:cxn>
                  <a:cxn ang="0">
                    <a:pos x="20" y="53"/>
                  </a:cxn>
                </a:cxnLst>
                <a:rect l="0" t="0" r="r" b="b"/>
                <a:pathLst>
                  <a:path w="41" h="58">
                    <a:moveTo>
                      <a:pt x="20" y="53"/>
                    </a:moveTo>
                    <a:lnTo>
                      <a:pt x="24" y="56"/>
                    </a:lnTo>
                    <a:lnTo>
                      <a:pt x="27" y="57"/>
                    </a:lnTo>
                    <a:lnTo>
                      <a:pt x="31" y="57"/>
                    </a:lnTo>
                    <a:lnTo>
                      <a:pt x="34" y="56"/>
                    </a:lnTo>
                    <a:lnTo>
                      <a:pt x="37" y="54"/>
                    </a:lnTo>
                    <a:lnTo>
                      <a:pt x="39" y="51"/>
                    </a:lnTo>
                    <a:lnTo>
                      <a:pt x="40" y="47"/>
                    </a:lnTo>
                    <a:lnTo>
                      <a:pt x="40" y="42"/>
                    </a:lnTo>
                    <a:lnTo>
                      <a:pt x="40" y="37"/>
                    </a:lnTo>
                    <a:lnTo>
                      <a:pt x="39" y="31"/>
                    </a:lnTo>
                    <a:lnTo>
                      <a:pt x="37" y="27"/>
                    </a:lnTo>
                    <a:lnTo>
                      <a:pt x="34" y="21"/>
                    </a:lnTo>
                    <a:lnTo>
                      <a:pt x="31" y="16"/>
                    </a:lnTo>
                    <a:lnTo>
                      <a:pt x="27" y="11"/>
                    </a:lnTo>
                    <a:lnTo>
                      <a:pt x="24" y="7"/>
                    </a:lnTo>
                    <a:lnTo>
                      <a:pt x="20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3" y="30"/>
                    </a:lnTo>
                    <a:lnTo>
                      <a:pt x="5" y="35"/>
                    </a:lnTo>
                    <a:lnTo>
                      <a:pt x="9" y="41"/>
                    </a:lnTo>
                    <a:lnTo>
                      <a:pt x="12" y="45"/>
                    </a:lnTo>
                    <a:lnTo>
                      <a:pt x="15" y="50"/>
                    </a:lnTo>
                    <a:lnTo>
                      <a:pt x="20" y="53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91" name="Freeform 27"/>
              <p:cNvSpPr>
                <a:spLocks/>
              </p:cNvSpPr>
              <p:nvPr/>
            </p:nvSpPr>
            <p:spPr bwMode="auto">
              <a:xfrm>
                <a:off x="2219" y="3281"/>
                <a:ext cx="40" cy="59"/>
              </a:xfrm>
              <a:custGeom>
                <a:avLst/>
                <a:gdLst/>
                <a:ahLst/>
                <a:cxnLst>
                  <a:cxn ang="0">
                    <a:pos x="19" y="54"/>
                  </a:cxn>
                  <a:cxn ang="0">
                    <a:pos x="23" y="56"/>
                  </a:cxn>
                  <a:cxn ang="0">
                    <a:pos x="27" y="58"/>
                  </a:cxn>
                  <a:cxn ang="0">
                    <a:pos x="30" y="58"/>
                  </a:cxn>
                  <a:cxn ang="0">
                    <a:pos x="33" y="57"/>
                  </a:cxn>
                  <a:cxn ang="0">
                    <a:pos x="35" y="55"/>
                  </a:cxn>
                  <a:cxn ang="0">
                    <a:pos x="37" y="52"/>
                  </a:cxn>
                  <a:cxn ang="0">
                    <a:pos x="39" y="48"/>
                  </a:cxn>
                  <a:cxn ang="0">
                    <a:pos x="39" y="43"/>
                  </a:cxn>
                  <a:cxn ang="0">
                    <a:pos x="39" y="38"/>
                  </a:cxn>
                  <a:cxn ang="0">
                    <a:pos x="37" y="32"/>
                  </a:cxn>
                  <a:cxn ang="0">
                    <a:pos x="35" y="26"/>
                  </a:cxn>
                  <a:cxn ang="0">
                    <a:pos x="33" y="21"/>
                  </a:cxn>
                  <a:cxn ang="0">
                    <a:pos x="30" y="15"/>
                  </a:cxn>
                  <a:cxn ang="0">
                    <a:pos x="27" y="11"/>
                  </a:cxn>
                  <a:cxn ang="0">
                    <a:pos x="23" y="6"/>
                  </a:cxn>
                  <a:cxn ang="0">
                    <a:pos x="19" y="3"/>
                  </a:cxn>
                  <a:cxn ang="0">
                    <a:pos x="15" y="0"/>
                  </a:cxn>
                  <a:cxn ang="0">
                    <a:pos x="11" y="0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2" y="2"/>
                  </a:cxn>
                  <a:cxn ang="0">
                    <a:pos x="0" y="5"/>
                  </a:cxn>
                  <a:cxn ang="0">
                    <a:pos x="0" y="9"/>
                  </a:cxn>
                  <a:cxn ang="0">
                    <a:pos x="0" y="14"/>
                  </a:cxn>
                  <a:cxn ang="0">
                    <a:pos x="0" y="19"/>
                  </a:cxn>
                  <a:cxn ang="0">
                    <a:pos x="0" y="25"/>
                  </a:cxn>
                  <a:cxn ang="0">
                    <a:pos x="2" y="30"/>
                  </a:cxn>
                  <a:cxn ang="0">
                    <a:pos x="5" y="36"/>
                  </a:cxn>
                  <a:cxn ang="0">
                    <a:pos x="8" y="41"/>
                  </a:cxn>
                  <a:cxn ang="0">
                    <a:pos x="11" y="46"/>
                  </a:cxn>
                  <a:cxn ang="0">
                    <a:pos x="15" y="50"/>
                  </a:cxn>
                  <a:cxn ang="0">
                    <a:pos x="19" y="54"/>
                  </a:cxn>
                </a:cxnLst>
                <a:rect l="0" t="0" r="r" b="b"/>
                <a:pathLst>
                  <a:path w="40" h="59">
                    <a:moveTo>
                      <a:pt x="19" y="54"/>
                    </a:moveTo>
                    <a:lnTo>
                      <a:pt x="23" y="56"/>
                    </a:lnTo>
                    <a:lnTo>
                      <a:pt x="27" y="58"/>
                    </a:lnTo>
                    <a:lnTo>
                      <a:pt x="30" y="58"/>
                    </a:lnTo>
                    <a:lnTo>
                      <a:pt x="33" y="57"/>
                    </a:lnTo>
                    <a:lnTo>
                      <a:pt x="35" y="55"/>
                    </a:lnTo>
                    <a:lnTo>
                      <a:pt x="37" y="52"/>
                    </a:lnTo>
                    <a:lnTo>
                      <a:pt x="39" y="48"/>
                    </a:lnTo>
                    <a:lnTo>
                      <a:pt x="39" y="43"/>
                    </a:lnTo>
                    <a:lnTo>
                      <a:pt x="39" y="38"/>
                    </a:lnTo>
                    <a:lnTo>
                      <a:pt x="37" y="32"/>
                    </a:lnTo>
                    <a:lnTo>
                      <a:pt x="35" y="26"/>
                    </a:lnTo>
                    <a:lnTo>
                      <a:pt x="33" y="21"/>
                    </a:lnTo>
                    <a:lnTo>
                      <a:pt x="30" y="15"/>
                    </a:lnTo>
                    <a:lnTo>
                      <a:pt x="27" y="11"/>
                    </a:lnTo>
                    <a:lnTo>
                      <a:pt x="23" y="6"/>
                    </a:lnTo>
                    <a:lnTo>
                      <a:pt x="19" y="3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2" y="30"/>
                    </a:lnTo>
                    <a:lnTo>
                      <a:pt x="5" y="36"/>
                    </a:lnTo>
                    <a:lnTo>
                      <a:pt x="8" y="41"/>
                    </a:lnTo>
                    <a:lnTo>
                      <a:pt x="11" y="46"/>
                    </a:lnTo>
                    <a:lnTo>
                      <a:pt x="15" y="50"/>
                    </a:lnTo>
                    <a:lnTo>
                      <a:pt x="19" y="54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92" name="Freeform 28"/>
              <p:cNvSpPr>
                <a:spLocks/>
              </p:cNvSpPr>
              <p:nvPr/>
            </p:nvSpPr>
            <p:spPr bwMode="auto">
              <a:xfrm>
                <a:off x="2225" y="3230"/>
                <a:ext cx="219" cy="109"/>
              </a:xfrm>
              <a:custGeom>
                <a:avLst/>
                <a:gdLst/>
                <a:ahLst/>
                <a:cxnLst>
                  <a:cxn ang="0">
                    <a:pos x="210" y="56"/>
                  </a:cxn>
                  <a:cxn ang="0">
                    <a:pos x="212" y="56"/>
                  </a:cxn>
                  <a:cxn ang="0">
                    <a:pos x="213" y="55"/>
                  </a:cxn>
                  <a:cxn ang="0">
                    <a:pos x="214" y="53"/>
                  </a:cxn>
                  <a:cxn ang="0">
                    <a:pos x="216" y="52"/>
                  </a:cxn>
                  <a:cxn ang="0">
                    <a:pos x="216" y="50"/>
                  </a:cxn>
                  <a:cxn ang="0">
                    <a:pos x="217" y="47"/>
                  </a:cxn>
                  <a:cxn ang="0">
                    <a:pos x="217" y="45"/>
                  </a:cxn>
                  <a:cxn ang="0">
                    <a:pos x="218" y="42"/>
                  </a:cxn>
                  <a:cxn ang="0">
                    <a:pos x="217" y="37"/>
                  </a:cxn>
                  <a:cxn ang="0">
                    <a:pos x="216" y="32"/>
                  </a:cxn>
                  <a:cxn ang="0">
                    <a:pos x="214" y="26"/>
                  </a:cxn>
                  <a:cxn ang="0">
                    <a:pos x="211" y="21"/>
                  </a:cxn>
                  <a:cxn ang="0">
                    <a:pos x="208" y="15"/>
                  </a:cxn>
                  <a:cxn ang="0">
                    <a:pos x="205" y="11"/>
                  </a:cxn>
                  <a:cxn ang="0">
                    <a:pos x="201" y="6"/>
                  </a:cxn>
                  <a:cxn ang="0">
                    <a:pos x="197" y="3"/>
                  </a:cxn>
                  <a:cxn ang="0">
                    <a:pos x="195" y="2"/>
                  </a:cxn>
                  <a:cxn ang="0">
                    <a:pos x="192" y="0"/>
                  </a:cxn>
                  <a:cxn ang="0">
                    <a:pos x="191" y="0"/>
                  </a:cxn>
                  <a:cxn ang="0">
                    <a:pos x="189" y="0"/>
                  </a:cxn>
                  <a:cxn ang="0">
                    <a:pos x="187" y="0"/>
                  </a:cxn>
                  <a:cxn ang="0">
                    <a:pos x="186" y="0"/>
                  </a:cxn>
                  <a:cxn ang="0">
                    <a:pos x="184" y="0"/>
                  </a:cxn>
                  <a:cxn ang="0">
                    <a:pos x="182" y="0"/>
                  </a:cxn>
                  <a:cxn ang="0">
                    <a:pos x="0" y="51"/>
                  </a:cxn>
                  <a:cxn ang="0">
                    <a:pos x="1" y="51"/>
                  </a:cxn>
                  <a:cxn ang="0">
                    <a:pos x="2" y="50"/>
                  </a:cxn>
                  <a:cxn ang="0">
                    <a:pos x="4" y="50"/>
                  </a:cxn>
                  <a:cxn ang="0">
                    <a:pos x="6" y="51"/>
                  </a:cxn>
                  <a:cxn ang="0">
                    <a:pos x="8" y="51"/>
                  </a:cxn>
                  <a:cxn ang="0">
                    <a:pos x="10" y="52"/>
                  </a:cxn>
                  <a:cxn ang="0">
                    <a:pos x="12" y="53"/>
                  </a:cxn>
                  <a:cxn ang="0">
                    <a:pos x="13" y="54"/>
                  </a:cxn>
                  <a:cxn ang="0">
                    <a:pos x="18" y="58"/>
                  </a:cxn>
                  <a:cxn ang="0">
                    <a:pos x="22" y="62"/>
                  </a:cxn>
                  <a:cxn ang="0">
                    <a:pos x="25" y="67"/>
                  </a:cxn>
                  <a:cxn ang="0">
                    <a:pos x="28" y="72"/>
                  </a:cxn>
                  <a:cxn ang="0">
                    <a:pos x="30" y="77"/>
                  </a:cxn>
                  <a:cxn ang="0">
                    <a:pos x="32" y="82"/>
                  </a:cxn>
                  <a:cxn ang="0">
                    <a:pos x="34" y="88"/>
                  </a:cxn>
                  <a:cxn ang="0">
                    <a:pos x="34" y="94"/>
                  </a:cxn>
                  <a:cxn ang="0">
                    <a:pos x="34" y="96"/>
                  </a:cxn>
                  <a:cxn ang="0">
                    <a:pos x="34" y="99"/>
                  </a:cxn>
                  <a:cxn ang="0">
                    <a:pos x="33" y="101"/>
                  </a:cxn>
                  <a:cxn ang="0">
                    <a:pos x="32" y="103"/>
                  </a:cxn>
                  <a:cxn ang="0">
                    <a:pos x="31" y="105"/>
                  </a:cxn>
                  <a:cxn ang="0">
                    <a:pos x="30" y="106"/>
                  </a:cxn>
                  <a:cxn ang="0">
                    <a:pos x="28" y="107"/>
                  </a:cxn>
                  <a:cxn ang="0">
                    <a:pos x="27" y="108"/>
                  </a:cxn>
                  <a:cxn ang="0">
                    <a:pos x="210" y="56"/>
                  </a:cxn>
                </a:cxnLst>
                <a:rect l="0" t="0" r="r" b="b"/>
                <a:pathLst>
                  <a:path w="219" h="109">
                    <a:moveTo>
                      <a:pt x="210" y="56"/>
                    </a:moveTo>
                    <a:lnTo>
                      <a:pt x="212" y="56"/>
                    </a:lnTo>
                    <a:lnTo>
                      <a:pt x="213" y="55"/>
                    </a:lnTo>
                    <a:lnTo>
                      <a:pt x="214" y="53"/>
                    </a:lnTo>
                    <a:lnTo>
                      <a:pt x="216" y="52"/>
                    </a:lnTo>
                    <a:lnTo>
                      <a:pt x="216" y="50"/>
                    </a:lnTo>
                    <a:lnTo>
                      <a:pt x="217" y="47"/>
                    </a:lnTo>
                    <a:lnTo>
                      <a:pt x="217" y="45"/>
                    </a:lnTo>
                    <a:lnTo>
                      <a:pt x="218" y="42"/>
                    </a:lnTo>
                    <a:lnTo>
                      <a:pt x="217" y="37"/>
                    </a:lnTo>
                    <a:lnTo>
                      <a:pt x="216" y="32"/>
                    </a:lnTo>
                    <a:lnTo>
                      <a:pt x="214" y="26"/>
                    </a:lnTo>
                    <a:lnTo>
                      <a:pt x="211" y="21"/>
                    </a:lnTo>
                    <a:lnTo>
                      <a:pt x="208" y="15"/>
                    </a:lnTo>
                    <a:lnTo>
                      <a:pt x="205" y="11"/>
                    </a:lnTo>
                    <a:lnTo>
                      <a:pt x="201" y="6"/>
                    </a:lnTo>
                    <a:lnTo>
                      <a:pt x="197" y="3"/>
                    </a:lnTo>
                    <a:lnTo>
                      <a:pt x="195" y="2"/>
                    </a:lnTo>
                    <a:lnTo>
                      <a:pt x="192" y="0"/>
                    </a:lnTo>
                    <a:lnTo>
                      <a:pt x="191" y="0"/>
                    </a:lnTo>
                    <a:lnTo>
                      <a:pt x="189" y="0"/>
                    </a:lnTo>
                    <a:lnTo>
                      <a:pt x="187" y="0"/>
                    </a:lnTo>
                    <a:lnTo>
                      <a:pt x="186" y="0"/>
                    </a:lnTo>
                    <a:lnTo>
                      <a:pt x="184" y="0"/>
                    </a:lnTo>
                    <a:lnTo>
                      <a:pt x="182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" y="50"/>
                    </a:lnTo>
                    <a:lnTo>
                      <a:pt x="4" y="50"/>
                    </a:lnTo>
                    <a:lnTo>
                      <a:pt x="6" y="51"/>
                    </a:lnTo>
                    <a:lnTo>
                      <a:pt x="8" y="51"/>
                    </a:lnTo>
                    <a:lnTo>
                      <a:pt x="10" y="52"/>
                    </a:lnTo>
                    <a:lnTo>
                      <a:pt x="12" y="53"/>
                    </a:lnTo>
                    <a:lnTo>
                      <a:pt x="13" y="54"/>
                    </a:lnTo>
                    <a:lnTo>
                      <a:pt x="18" y="58"/>
                    </a:lnTo>
                    <a:lnTo>
                      <a:pt x="22" y="62"/>
                    </a:lnTo>
                    <a:lnTo>
                      <a:pt x="25" y="67"/>
                    </a:lnTo>
                    <a:lnTo>
                      <a:pt x="28" y="72"/>
                    </a:lnTo>
                    <a:lnTo>
                      <a:pt x="30" y="77"/>
                    </a:lnTo>
                    <a:lnTo>
                      <a:pt x="32" y="82"/>
                    </a:lnTo>
                    <a:lnTo>
                      <a:pt x="34" y="88"/>
                    </a:lnTo>
                    <a:lnTo>
                      <a:pt x="34" y="94"/>
                    </a:lnTo>
                    <a:lnTo>
                      <a:pt x="34" y="96"/>
                    </a:lnTo>
                    <a:lnTo>
                      <a:pt x="34" y="99"/>
                    </a:lnTo>
                    <a:lnTo>
                      <a:pt x="33" y="101"/>
                    </a:lnTo>
                    <a:lnTo>
                      <a:pt x="32" y="103"/>
                    </a:lnTo>
                    <a:lnTo>
                      <a:pt x="31" y="105"/>
                    </a:lnTo>
                    <a:lnTo>
                      <a:pt x="30" y="106"/>
                    </a:lnTo>
                    <a:lnTo>
                      <a:pt x="28" y="107"/>
                    </a:lnTo>
                    <a:lnTo>
                      <a:pt x="27" y="108"/>
                    </a:lnTo>
                    <a:lnTo>
                      <a:pt x="210" y="56"/>
                    </a:lnTo>
                  </a:path>
                </a:pathLst>
              </a:custGeom>
              <a:solidFill>
                <a:srgbClr val="FF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93" name="Freeform 29"/>
              <p:cNvSpPr>
                <a:spLocks/>
              </p:cNvSpPr>
              <p:nvPr/>
            </p:nvSpPr>
            <p:spPr bwMode="auto">
              <a:xfrm>
                <a:off x="2257" y="3246"/>
                <a:ext cx="162" cy="54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60" y="0"/>
                  </a:cxn>
                  <a:cxn ang="0">
                    <a:pos x="0" y="47"/>
                  </a:cxn>
                  <a:cxn ang="0">
                    <a:pos x="0" y="53"/>
                  </a:cxn>
                  <a:cxn ang="0">
                    <a:pos x="161" y="5"/>
                  </a:cxn>
                </a:cxnLst>
                <a:rect l="0" t="0" r="r" b="b"/>
                <a:pathLst>
                  <a:path w="162" h="54">
                    <a:moveTo>
                      <a:pt x="161" y="5"/>
                    </a:moveTo>
                    <a:lnTo>
                      <a:pt x="160" y="0"/>
                    </a:lnTo>
                    <a:lnTo>
                      <a:pt x="0" y="47"/>
                    </a:lnTo>
                    <a:lnTo>
                      <a:pt x="0" y="53"/>
                    </a:lnTo>
                    <a:lnTo>
                      <a:pt x="161" y="5"/>
                    </a:lnTo>
                  </a:path>
                </a:pathLst>
              </a:custGeom>
              <a:solidFill>
                <a:srgbClr val="CC6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28094" name="Freeform 30"/>
              <p:cNvSpPr>
                <a:spLocks/>
              </p:cNvSpPr>
              <p:nvPr/>
            </p:nvSpPr>
            <p:spPr bwMode="auto">
              <a:xfrm>
                <a:off x="2267" y="3259"/>
                <a:ext cx="162" cy="5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61" y="0"/>
                  </a:cxn>
                  <a:cxn ang="0">
                    <a:pos x="0" y="46"/>
                  </a:cxn>
                  <a:cxn ang="0">
                    <a:pos x="0" y="52"/>
                  </a:cxn>
                  <a:cxn ang="0">
                    <a:pos x="161" y="5"/>
                  </a:cxn>
                </a:cxnLst>
                <a:rect l="0" t="0" r="r" b="b"/>
                <a:pathLst>
                  <a:path w="162" h="53">
                    <a:moveTo>
                      <a:pt x="161" y="5"/>
                    </a:moveTo>
                    <a:lnTo>
                      <a:pt x="161" y="0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161" y="5"/>
                    </a:lnTo>
                  </a:path>
                </a:pathLst>
              </a:custGeom>
              <a:solidFill>
                <a:srgbClr val="CC6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 sz="400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728095" name="Group 31"/>
              <p:cNvGrpSpPr>
                <a:grpSpLocks/>
              </p:cNvGrpSpPr>
              <p:nvPr/>
            </p:nvGrpSpPr>
            <p:grpSpPr bwMode="auto">
              <a:xfrm>
                <a:off x="2160" y="3048"/>
                <a:ext cx="198" cy="210"/>
                <a:chOff x="2160" y="3048"/>
                <a:chExt cx="198" cy="210"/>
              </a:xfrm>
            </p:grpSpPr>
            <p:sp>
              <p:nvSpPr>
                <p:cNvPr id="728096" name="Freeform 32"/>
                <p:cNvSpPr>
                  <a:spLocks/>
                </p:cNvSpPr>
                <p:nvPr/>
              </p:nvSpPr>
              <p:spPr bwMode="auto">
                <a:xfrm>
                  <a:off x="2244" y="3094"/>
                  <a:ext cx="114" cy="164"/>
                </a:xfrm>
                <a:custGeom>
                  <a:avLst/>
                  <a:gdLst/>
                  <a:ahLst/>
                  <a:cxnLst>
                    <a:cxn ang="0">
                      <a:pos x="113" y="131"/>
                    </a:cxn>
                    <a:cxn ang="0">
                      <a:pos x="113" y="0"/>
                    </a:cxn>
                    <a:cxn ang="0">
                      <a:pos x="0" y="31"/>
                    </a:cxn>
                    <a:cxn ang="0">
                      <a:pos x="0" y="163"/>
                    </a:cxn>
                    <a:cxn ang="0">
                      <a:pos x="113" y="131"/>
                    </a:cxn>
                  </a:cxnLst>
                  <a:rect l="0" t="0" r="r" b="b"/>
                  <a:pathLst>
                    <a:path w="114" h="164">
                      <a:moveTo>
                        <a:pt x="113" y="131"/>
                      </a:moveTo>
                      <a:lnTo>
                        <a:pt x="113" y="0"/>
                      </a:lnTo>
                      <a:lnTo>
                        <a:pt x="0" y="31"/>
                      </a:lnTo>
                      <a:lnTo>
                        <a:pt x="0" y="163"/>
                      </a:lnTo>
                      <a:lnTo>
                        <a:pt x="113" y="131"/>
                      </a:lnTo>
                    </a:path>
                  </a:pathLst>
                </a:custGeom>
                <a:solidFill>
                  <a:srgbClr val="00CC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 sz="400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8097" name="Freeform 33"/>
                <p:cNvSpPr>
                  <a:spLocks/>
                </p:cNvSpPr>
                <p:nvPr/>
              </p:nvSpPr>
              <p:spPr bwMode="auto">
                <a:xfrm>
                  <a:off x="2162" y="3079"/>
                  <a:ext cx="83" cy="179"/>
                </a:xfrm>
                <a:custGeom>
                  <a:avLst/>
                  <a:gdLst/>
                  <a:ahLst/>
                  <a:cxnLst>
                    <a:cxn ang="0">
                      <a:pos x="0" y="131"/>
                    </a:cxn>
                    <a:cxn ang="0">
                      <a:pos x="0" y="0"/>
                    </a:cxn>
                    <a:cxn ang="0">
                      <a:pos x="82" y="46"/>
                    </a:cxn>
                    <a:cxn ang="0">
                      <a:pos x="82" y="178"/>
                    </a:cxn>
                    <a:cxn ang="0">
                      <a:pos x="0" y="131"/>
                    </a:cxn>
                  </a:cxnLst>
                  <a:rect l="0" t="0" r="r" b="b"/>
                  <a:pathLst>
                    <a:path w="83" h="179">
                      <a:moveTo>
                        <a:pt x="0" y="131"/>
                      </a:moveTo>
                      <a:lnTo>
                        <a:pt x="0" y="0"/>
                      </a:lnTo>
                      <a:lnTo>
                        <a:pt x="82" y="46"/>
                      </a:lnTo>
                      <a:lnTo>
                        <a:pt x="82" y="178"/>
                      </a:lnTo>
                      <a:lnTo>
                        <a:pt x="0" y="131"/>
                      </a:lnTo>
                    </a:path>
                  </a:pathLst>
                </a:custGeom>
                <a:solidFill>
                  <a:srgbClr val="006699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 sz="400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28098" name="Freeform 34"/>
                <p:cNvSpPr>
                  <a:spLocks/>
                </p:cNvSpPr>
                <p:nvPr/>
              </p:nvSpPr>
              <p:spPr bwMode="auto">
                <a:xfrm>
                  <a:off x="2160" y="3048"/>
                  <a:ext cx="197" cy="84"/>
                </a:xfrm>
                <a:custGeom>
                  <a:avLst/>
                  <a:gdLst/>
                  <a:ahLst/>
                  <a:cxnLst>
                    <a:cxn ang="0">
                      <a:pos x="196" y="45"/>
                    </a:cxn>
                    <a:cxn ang="0">
                      <a:pos x="113" y="0"/>
                    </a:cxn>
                    <a:cxn ang="0">
                      <a:pos x="0" y="31"/>
                    </a:cxn>
                    <a:cxn ang="0">
                      <a:pos x="83" y="83"/>
                    </a:cxn>
                    <a:cxn ang="0">
                      <a:pos x="196" y="45"/>
                    </a:cxn>
                  </a:cxnLst>
                  <a:rect l="0" t="0" r="r" b="b"/>
                  <a:pathLst>
                    <a:path w="197" h="84">
                      <a:moveTo>
                        <a:pt x="196" y="45"/>
                      </a:moveTo>
                      <a:lnTo>
                        <a:pt x="113" y="0"/>
                      </a:lnTo>
                      <a:lnTo>
                        <a:pt x="0" y="31"/>
                      </a:lnTo>
                      <a:lnTo>
                        <a:pt x="83" y="83"/>
                      </a:lnTo>
                      <a:lnTo>
                        <a:pt x="196" y="45"/>
                      </a:lnTo>
                    </a:path>
                  </a:pathLst>
                </a:custGeom>
                <a:solidFill>
                  <a:srgbClr val="0099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 sz="400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  <p:sp>
          <p:nvSpPr>
            <p:cNvPr id="728099" name="Freeform 35"/>
            <p:cNvSpPr>
              <a:spLocks/>
            </p:cNvSpPr>
            <p:nvPr/>
          </p:nvSpPr>
          <p:spPr bwMode="auto">
            <a:xfrm>
              <a:off x="2301" y="2686"/>
              <a:ext cx="302" cy="416"/>
            </a:xfrm>
            <a:custGeom>
              <a:avLst/>
              <a:gdLst/>
              <a:ahLst/>
              <a:cxnLst>
                <a:cxn ang="0">
                  <a:pos x="199" y="348"/>
                </a:cxn>
                <a:cxn ang="0">
                  <a:pos x="202" y="343"/>
                </a:cxn>
                <a:cxn ang="0">
                  <a:pos x="204" y="336"/>
                </a:cxn>
                <a:cxn ang="0">
                  <a:pos x="261" y="327"/>
                </a:cxn>
                <a:cxn ang="0">
                  <a:pos x="266" y="245"/>
                </a:cxn>
                <a:cxn ang="0">
                  <a:pos x="267" y="234"/>
                </a:cxn>
                <a:cxn ang="0">
                  <a:pos x="267" y="222"/>
                </a:cxn>
                <a:cxn ang="0">
                  <a:pos x="267" y="210"/>
                </a:cxn>
                <a:cxn ang="0">
                  <a:pos x="267" y="201"/>
                </a:cxn>
                <a:cxn ang="0">
                  <a:pos x="266" y="192"/>
                </a:cxn>
                <a:cxn ang="0">
                  <a:pos x="266" y="188"/>
                </a:cxn>
                <a:cxn ang="0">
                  <a:pos x="264" y="184"/>
                </a:cxn>
                <a:cxn ang="0">
                  <a:pos x="264" y="182"/>
                </a:cxn>
                <a:cxn ang="0">
                  <a:pos x="298" y="160"/>
                </a:cxn>
                <a:cxn ang="0">
                  <a:pos x="229" y="101"/>
                </a:cxn>
                <a:cxn ang="0">
                  <a:pos x="214" y="84"/>
                </a:cxn>
                <a:cxn ang="0">
                  <a:pos x="197" y="70"/>
                </a:cxn>
                <a:cxn ang="0">
                  <a:pos x="134" y="0"/>
                </a:cxn>
                <a:cxn ang="0">
                  <a:pos x="103" y="70"/>
                </a:cxn>
                <a:cxn ang="0">
                  <a:pos x="99" y="72"/>
                </a:cxn>
                <a:cxn ang="0">
                  <a:pos x="96" y="76"/>
                </a:cxn>
                <a:cxn ang="0">
                  <a:pos x="58" y="44"/>
                </a:cxn>
                <a:cxn ang="0">
                  <a:pos x="0" y="133"/>
                </a:cxn>
                <a:cxn ang="0">
                  <a:pos x="33" y="176"/>
                </a:cxn>
                <a:cxn ang="0">
                  <a:pos x="33" y="188"/>
                </a:cxn>
                <a:cxn ang="0">
                  <a:pos x="33" y="201"/>
                </a:cxn>
                <a:cxn ang="0">
                  <a:pos x="33" y="210"/>
                </a:cxn>
                <a:cxn ang="0">
                  <a:pos x="33" y="218"/>
                </a:cxn>
                <a:cxn ang="0">
                  <a:pos x="34" y="225"/>
                </a:cxn>
                <a:cxn ang="0">
                  <a:pos x="34" y="228"/>
                </a:cxn>
                <a:cxn ang="0">
                  <a:pos x="36" y="231"/>
                </a:cxn>
                <a:cxn ang="0">
                  <a:pos x="36" y="234"/>
                </a:cxn>
                <a:cxn ang="0">
                  <a:pos x="66" y="307"/>
                </a:cxn>
                <a:cxn ang="0">
                  <a:pos x="81" y="325"/>
                </a:cxn>
                <a:cxn ang="0">
                  <a:pos x="97" y="339"/>
                </a:cxn>
                <a:cxn ang="0">
                  <a:pos x="109" y="403"/>
                </a:cxn>
                <a:cxn ang="0">
                  <a:pos x="166" y="374"/>
                </a:cxn>
                <a:cxn ang="0">
                  <a:pos x="179" y="267"/>
                </a:cxn>
                <a:cxn ang="0">
                  <a:pos x="174" y="269"/>
                </a:cxn>
                <a:cxn ang="0">
                  <a:pos x="168" y="267"/>
                </a:cxn>
                <a:cxn ang="0">
                  <a:pos x="137" y="248"/>
                </a:cxn>
                <a:cxn ang="0">
                  <a:pos x="116" y="210"/>
                </a:cxn>
                <a:cxn ang="0">
                  <a:pos x="111" y="175"/>
                </a:cxn>
                <a:cxn ang="0">
                  <a:pos x="112" y="162"/>
                </a:cxn>
                <a:cxn ang="0">
                  <a:pos x="114" y="150"/>
                </a:cxn>
                <a:cxn ang="0">
                  <a:pos x="121" y="145"/>
                </a:cxn>
                <a:cxn ang="0">
                  <a:pos x="126" y="145"/>
                </a:cxn>
                <a:cxn ang="0">
                  <a:pos x="132" y="147"/>
                </a:cxn>
                <a:cxn ang="0">
                  <a:pos x="163" y="166"/>
                </a:cxn>
                <a:cxn ang="0">
                  <a:pos x="184" y="202"/>
                </a:cxn>
                <a:cxn ang="0">
                  <a:pos x="189" y="238"/>
                </a:cxn>
                <a:cxn ang="0">
                  <a:pos x="188" y="252"/>
                </a:cxn>
                <a:cxn ang="0">
                  <a:pos x="184" y="264"/>
                </a:cxn>
              </a:cxnLst>
              <a:rect l="0" t="0" r="r" b="b"/>
              <a:pathLst>
                <a:path w="302" h="416">
                  <a:moveTo>
                    <a:pt x="166" y="374"/>
                  </a:moveTo>
                  <a:lnTo>
                    <a:pt x="198" y="349"/>
                  </a:lnTo>
                  <a:lnTo>
                    <a:pt x="199" y="348"/>
                  </a:lnTo>
                  <a:lnTo>
                    <a:pt x="201" y="347"/>
                  </a:lnTo>
                  <a:lnTo>
                    <a:pt x="201" y="344"/>
                  </a:lnTo>
                  <a:lnTo>
                    <a:pt x="202" y="343"/>
                  </a:lnTo>
                  <a:lnTo>
                    <a:pt x="203" y="340"/>
                  </a:lnTo>
                  <a:lnTo>
                    <a:pt x="204" y="338"/>
                  </a:lnTo>
                  <a:lnTo>
                    <a:pt x="204" y="336"/>
                  </a:lnTo>
                  <a:lnTo>
                    <a:pt x="206" y="335"/>
                  </a:lnTo>
                  <a:lnTo>
                    <a:pt x="242" y="370"/>
                  </a:lnTo>
                  <a:lnTo>
                    <a:pt x="261" y="327"/>
                  </a:lnTo>
                  <a:lnTo>
                    <a:pt x="274" y="340"/>
                  </a:lnTo>
                  <a:lnTo>
                    <a:pt x="301" y="279"/>
                  </a:lnTo>
                  <a:lnTo>
                    <a:pt x="266" y="245"/>
                  </a:lnTo>
                  <a:lnTo>
                    <a:pt x="266" y="241"/>
                  </a:lnTo>
                  <a:lnTo>
                    <a:pt x="266" y="238"/>
                  </a:lnTo>
                  <a:lnTo>
                    <a:pt x="267" y="234"/>
                  </a:lnTo>
                  <a:lnTo>
                    <a:pt x="267" y="230"/>
                  </a:lnTo>
                  <a:lnTo>
                    <a:pt x="267" y="226"/>
                  </a:lnTo>
                  <a:lnTo>
                    <a:pt x="267" y="222"/>
                  </a:lnTo>
                  <a:lnTo>
                    <a:pt x="267" y="217"/>
                  </a:lnTo>
                  <a:lnTo>
                    <a:pt x="267" y="213"/>
                  </a:lnTo>
                  <a:lnTo>
                    <a:pt x="267" y="210"/>
                  </a:lnTo>
                  <a:lnTo>
                    <a:pt x="267" y="208"/>
                  </a:lnTo>
                  <a:lnTo>
                    <a:pt x="267" y="204"/>
                  </a:lnTo>
                  <a:lnTo>
                    <a:pt x="267" y="201"/>
                  </a:lnTo>
                  <a:lnTo>
                    <a:pt x="267" y="199"/>
                  </a:lnTo>
                  <a:lnTo>
                    <a:pt x="266" y="195"/>
                  </a:lnTo>
                  <a:lnTo>
                    <a:pt x="266" y="192"/>
                  </a:lnTo>
                  <a:lnTo>
                    <a:pt x="266" y="189"/>
                  </a:lnTo>
                  <a:lnTo>
                    <a:pt x="266" y="189"/>
                  </a:lnTo>
                  <a:lnTo>
                    <a:pt x="266" y="188"/>
                  </a:lnTo>
                  <a:lnTo>
                    <a:pt x="264" y="187"/>
                  </a:lnTo>
                  <a:lnTo>
                    <a:pt x="264" y="186"/>
                  </a:lnTo>
                  <a:lnTo>
                    <a:pt x="264" y="184"/>
                  </a:lnTo>
                  <a:lnTo>
                    <a:pt x="264" y="183"/>
                  </a:lnTo>
                  <a:lnTo>
                    <a:pt x="264" y="183"/>
                  </a:lnTo>
                  <a:lnTo>
                    <a:pt x="264" y="182"/>
                  </a:lnTo>
                  <a:lnTo>
                    <a:pt x="264" y="180"/>
                  </a:lnTo>
                  <a:lnTo>
                    <a:pt x="263" y="179"/>
                  </a:lnTo>
                  <a:lnTo>
                    <a:pt x="298" y="160"/>
                  </a:lnTo>
                  <a:lnTo>
                    <a:pt x="268" y="88"/>
                  </a:lnTo>
                  <a:lnTo>
                    <a:pt x="234" y="107"/>
                  </a:lnTo>
                  <a:lnTo>
                    <a:pt x="229" y="101"/>
                  </a:lnTo>
                  <a:lnTo>
                    <a:pt x="224" y="94"/>
                  </a:lnTo>
                  <a:lnTo>
                    <a:pt x="219" y="89"/>
                  </a:lnTo>
                  <a:lnTo>
                    <a:pt x="214" y="84"/>
                  </a:lnTo>
                  <a:lnTo>
                    <a:pt x="208" y="79"/>
                  </a:lnTo>
                  <a:lnTo>
                    <a:pt x="203" y="74"/>
                  </a:lnTo>
                  <a:lnTo>
                    <a:pt x="197" y="70"/>
                  </a:lnTo>
                  <a:lnTo>
                    <a:pt x="192" y="66"/>
                  </a:lnTo>
                  <a:lnTo>
                    <a:pt x="191" y="11"/>
                  </a:lnTo>
                  <a:lnTo>
                    <a:pt x="134" y="0"/>
                  </a:lnTo>
                  <a:lnTo>
                    <a:pt x="134" y="36"/>
                  </a:lnTo>
                  <a:lnTo>
                    <a:pt x="102" y="29"/>
                  </a:lnTo>
                  <a:lnTo>
                    <a:pt x="103" y="70"/>
                  </a:lnTo>
                  <a:lnTo>
                    <a:pt x="102" y="71"/>
                  </a:lnTo>
                  <a:lnTo>
                    <a:pt x="101" y="72"/>
                  </a:lnTo>
                  <a:lnTo>
                    <a:pt x="99" y="72"/>
                  </a:lnTo>
                  <a:lnTo>
                    <a:pt x="98" y="74"/>
                  </a:lnTo>
                  <a:lnTo>
                    <a:pt x="97" y="75"/>
                  </a:lnTo>
                  <a:lnTo>
                    <a:pt x="96" y="76"/>
                  </a:lnTo>
                  <a:lnTo>
                    <a:pt x="94" y="78"/>
                  </a:lnTo>
                  <a:lnTo>
                    <a:pt x="94" y="79"/>
                  </a:lnTo>
                  <a:lnTo>
                    <a:pt x="58" y="44"/>
                  </a:lnTo>
                  <a:lnTo>
                    <a:pt x="39" y="87"/>
                  </a:lnTo>
                  <a:lnTo>
                    <a:pt x="26" y="74"/>
                  </a:lnTo>
                  <a:lnTo>
                    <a:pt x="0" y="133"/>
                  </a:lnTo>
                  <a:lnTo>
                    <a:pt x="34" y="169"/>
                  </a:lnTo>
                  <a:lnTo>
                    <a:pt x="34" y="173"/>
                  </a:lnTo>
                  <a:lnTo>
                    <a:pt x="33" y="176"/>
                  </a:lnTo>
                  <a:lnTo>
                    <a:pt x="33" y="180"/>
                  </a:lnTo>
                  <a:lnTo>
                    <a:pt x="33" y="184"/>
                  </a:lnTo>
                  <a:lnTo>
                    <a:pt x="33" y="188"/>
                  </a:lnTo>
                  <a:lnTo>
                    <a:pt x="33" y="192"/>
                  </a:lnTo>
                  <a:lnTo>
                    <a:pt x="32" y="196"/>
                  </a:lnTo>
                  <a:lnTo>
                    <a:pt x="33" y="201"/>
                  </a:lnTo>
                  <a:lnTo>
                    <a:pt x="33" y="204"/>
                  </a:lnTo>
                  <a:lnTo>
                    <a:pt x="33" y="206"/>
                  </a:lnTo>
                  <a:lnTo>
                    <a:pt x="33" y="210"/>
                  </a:lnTo>
                  <a:lnTo>
                    <a:pt x="33" y="213"/>
                  </a:lnTo>
                  <a:lnTo>
                    <a:pt x="33" y="215"/>
                  </a:lnTo>
                  <a:lnTo>
                    <a:pt x="33" y="218"/>
                  </a:lnTo>
                  <a:lnTo>
                    <a:pt x="34" y="222"/>
                  </a:lnTo>
                  <a:lnTo>
                    <a:pt x="34" y="225"/>
                  </a:lnTo>
                  <a:lnTo>
                    <a:pt x="34" y="225"/>
                  </a:lnTo>
                  <a:lnTo>
                    <a:pt x="34" y="226"/>
                  </a:lnTo>
                  <a:lnTo>
                    <a:pt x="34" y="227"/>
                  </a:lnTo>
                  <a:lnTo>
                    <a:pt x="34" y="228"/>
                  </a:lnTo>
                  <a:lnTo>
                    <a:pt x="36" y="228"/>
                  </a:lnTo>
                  <a:lnTo>
                    <a:pt x="36" y="230"/>
                  </a:lnTo>
                  <a:lnTo>
                    <a:pt x="36" y="23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2" y="254"/>
                  </a:lnTo>
                  <a:lnTo>
                    <a:pt x="32" y="326"/>
                  </a:lnTo>
                  <a:lnTo>
                    <a:pt x="66" y="307"/>
                  </a:lnTo>
                  <a:lnTo>
                    <a:pt x="71" y="313"/>
                  </a:lnTo>
                  <a:lnTo>
                    <a:pt x="76" y="318"/>
                  </a:lnTo>
                  <a:lnTo>
                    <a:pt x="81" y="325"/>
                  </a:lnTo>
                  <a:lnTo>
                    <a:pt x="86" y="330"/>
                  </a:lnTo>
                  <a:lnTo>
                    <a:pt x="91" y="335"/>
                  </a:lnTo>
                  <a:lnTo>
                    <a:pt x="97" y="339"/>
                  </a:lnTo>
                  <a:lnTo>
                    <a:pt x="103" y="344"/>
                  </a:lnTo>
                  <a:lnTo>
                    <a:pt x="108" y="348"/>
                  </a:lnTo>
                  <a:lnTo>
                    <a:pt x="109" y="403"/>
                  </a:lnTo>
                  <a:lnTo>
                    <a:pt x="166" y="415"/>
                  </a:lnTo>
                  <a:lnTo>
                    <a:pt x="166" y="377"/>
                  </a:lnTo>
                  <a:lnTo>
                    <a:pt x="166" y="374"/>
                  </a:lnTo>
                  <a:lnTo>
                    <a:pt x="183" y="267"/>
                  </a:lnTo>
                  <a:lnTo>
                    <a:pt x="182" y="267"/>
                  </a:lnTo>
                  <a:lnTo>
                    <a:pt x="179" y="267"/>
                  </a:lnTo>
                  <a:lnTo>
                    <a:pt x="178" y="269"/>
                  </a:lnTo>
                  <a:lnTo>
                    <a:pt x="176" y="269"/>
                  </a:lnTo>
                  <a:lnTo>
                    <a:pt x="174" y="269"/>
                  </a:lnTo>
                  <a:lnTo>
                    <a:pt x="172" y="267"/>
                  </a:lnTo>
                  <a:lnTo>
                    <a:pt x="169" y="267"/>
                  </a:lnTo>
                  <a:lnTo>
                    <a:pt x="168" y="267"/>
                  </a:lnTo>
                  <a:lnTo>
                    <a:pt x="157" y="264"/>
                  </a:lnTo>
                  <a:lnTo>
                    <a:pt x="146" y="257"/>
                  </a:lnTo>
                  <a:lnTo>
                    <a:pt x="137" y="248"/>
                  </a:lnTo>
                  <a:lnTo>
                    <a:pt x="128" y="238"/>
                  </a:lnTo>
                  <a:lnTo>
                    <a:pt x="121" y="225"/>
                  </a:lnTo>
                  <a:lnTo>
                    <a:pt x="116" y="210"/>
                  </a:lnTo>
                  <a:lnTo>
                    <a:pt x="112" y="196"/>
                  </a:lnTo>
                  <a:lnTo>
                    <a:pt x="111" y="180"/>
                  </a:lnTo>
                  <a:lnTo>
                    <a:pt x="111" y="175"/>
                  </a:lnTo>
                  <a:lnTo>
                    <a:pt x="111" y="171"/>
                  </a:lnTo>
                  <a:lnTo>
                    <a:pt x="111" y="166"/>
                  </a:lnTo>
                  <a:lnTo>
                    <a:pt x="112" y="162"/>
                  </a:lnTo>
                  <a:lnTo>
                    <a:pt x="113" y="158"/>
                  </a:lnTo>
                  <a:lnTo>
                    <a:pt x="113" y="154"/>
                  </a:lnTo>
                  <a:lnTo>
                    <a:pt x="114" y="150"/>
                  </a:lnTo>
                  <a:lnTo>
                    <a:pt x="117" y="147"/>
                  </a:lnTo>
                  <a:lnTo>
                    <a:pt x="118" y="147"/>
                  </a:lnTo>
                  <a:lnTo>
                    <a:pt x="121" y="145"/>
                  </a:lnTo>
                  <a:lnTo>
                    <a:pt x="122" y="145"/>
                  </a:lnTo>
                  <a:lnTo>
                    <a:pt x="124" y="145"/>
                  </a:lnTo>
                  <a:lnTo>
                    <a:pt x="126" y="145"/>
                  </a:lnTo>
                  <a:lnTo>
                    <a:pt x="128" y="145"/>
                  </a:lnTo>
                  <a:lnTo>
                    <a:pt x="131" y="147"/>
                  </a:lnTo>
                  <a:lnTo>
                    <a:pt x="132" y="147"/>
                  </a:lnTo>
                  <a:lnTo>
                    <a:pt x="143" y="150"/>
                  </a:lnTo>
                  <a:lnTo>
                    <a:pt x="154" y="157"/>
                  </a:lnTo>
                  <a:lnTo>
                    <a:pt x="163" y="166"/>
                  </a:lnTo>
                  <a:lnTo>
                    <a:pt x="172" y="176"/>
                  </a:lnTo>
                  <a:lnTo>
                    <a:pt x="179" y="189"/>
                  </a:lnTo>
                  <a:lnTo>
                    <a:pt x="184" y="202"/>
                  </a:lnTo>
                  <a:lnTo>
                    <a:pt x="188" y="218"/>
                  </a:lnTo>
                  <a:lnTo>
                    <a:pt x="189" y="234"/>
                  </a:lnTo>
                  <a:lnTo>
                    <a:pt x="189" y="238"/>
                  </a:lnTo>
                  <a:lnTo>
                    <a:pt x="189" y="243"/>
                  </a:lnTo>
                  <a:lnTo>
                    <a:pt x="188" y="247"/>
                  </a:lnTo>
                  <a:lnTo>
                    <a:pt x="188" y="252"/>
                  </a:lnTo>
                  <a:lnTo>
                    <a:pt x="187" y="256"/>
                  </a:lnTo>
                  <a:lnTo>
                    <a:pt x="186" y="260"/>
                  </a:lnTo>
                  <a:lnTo>
                    <a:pt x="184" y="264"/>
                  </a:lnTo>
                  <a:lnTo>
                    <a:pt x="183" y="267"/>
                  </a:lnTo>
                  <a:lnTo>
                    <a:pt x="166" y="374"/>
                  </a:lnTo>
                </a:path>
              </a:pathLst>
            </a:custGeom>
            <a:solidFill>
              <a:srgbClr val="FFCC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00" name="Freeform 36"/>
            <p:cNvSpPr>
              <a:spLocks/>
            </p:cNvSpPr>
            <p:nvPr/>
          </p:nvSpPr>
          <p:spPr bwMode="auto">
            <a:xfrm>
              <a:off x="2501" y="2772"/>
              <a:ext cx="66" cy="54"/>
            </a:xfrm>
            <a:custGeom>
              <a:avLst/>
              <a:gdLst/>
              <a:ahLst/>
              <a:cxnLst>
                <a:cxn ang="0">
                  <a:pos x="36" y="33"/>
                </a:cxn>
                <a:cxn ang="0">
                  <a:pos x="65" y="0"/>
                </a:cxn>
                <a:cxn ang="0">
                  <a:pos x="28" y="19"/>
                </a:cxn>
                <a:cxn ang="0">
                  <a:pos x="0" y="53"/>
                </a:cxn>
                <a:cxn ang="0">
                  <a:pos x="36" y="33"/>
                </a:cxn>
              </a:cxnLst>
              <a:rect l="0" t="0" r="r" b="b"/>
              <a:pathLst>
                <a:path w="66" h="54">
                  <a:moveTo>
                    <a:pt x="36" y="33"/>
                  </a:moveTo>
                  <a:lnTo>
                    <a:pt x="65" y="0"/>
                  </a:lnTo>
                  <a:lnTo>
                    <a:pt x="28" y="19"/>
                  </a:lnTo>
                  <a:lnTo>
                    <a:pt x="0" y="53"/>
                  </a:lnTo>
                  <a:lnTo>
                    <a:pt x="36" y="33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01" name="Freeform 37"/>
            <p:cNvSpPr>
              <a:spLocks/>
            </p:cNvSpPr>
            <p:nvPr/>
          </p:nvSpPr>
          <p:spPr bwMode="auto">
            <a:xfrm>
              <a:off x="2330" y="2727"/>
              <a:ext cx="62" cy="70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26" y="0"/>
                </a:cxn>
                <a:cxn ang="0">
                  <a:pos x="61" y="35"/>
                </a:cxn>
                <a:cxn ang="0">
                  <a:pos x="32" y="69"/>
                </a:cxn>
                <a:cxn ang="0">
                  <a:pos x="0" y="35"/>
                </a:cxn>
              </a:cxnLst>
              <a:rect l="0" t="0" r="r" b="b"/>
              <a:pathLst>
                <a:path w="62" h="70">
                  <a:moveTo>
                    <a:pt x="0" y="35"/>
                  </a:moveTo>
                  <a:lnTo>
                    <a:pt x="26" y="0"/>
                  </a:lnTo>
                  <a:lnTo>
                    <a:pt x="61" y="35"/>
                  </a:lnTo>
                  <a:lnTo>
                    <a:pt x="32" y="69"/>
                  </a:lnTo>
                  <a:lnTo>
                    <a:pt x="0" y="35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02" name="Freeform 38"/>
            <p:cNvSpPr>
              <a:spLocks/>
            </p:cNvSpPr>
            <p:nvPr/>
          </p:nvSpPr>
          <p:spPr bwMode="auto">
            <a:xfrm>
              <a:off x="2536" y="2773"/>
              <a:ext cx="64" cy="105"/>
            </a:xfrm>
            <a:custGeom>
              <a:avLst/>
              <a:gdLst/>
              <a:ahLst/>
              <a:cxnLst>
                <a:cxn ang="0">
                  <a:pos x="1" y="32"/>
                </a:cxn>
                <a:cxn ang="0">
                  <a:pos x="11" y="8"/>
                </a:cxn>
                <a:cxn ang="0">
                  <a:pos x="32" y="0"/>
                </a:cxn>
                <a:cxn ang="0">
                  <a:pos x="63" y="69"/>
                </a:cxn>
                <a:cxn ang="0">
                  <a:pos x="25" y="104"/>
                </a:cxn>
                <a:cxn ang="0">
                  <a:pos x="0" y="74"/>
                </a:cxn>
                <a:cxn ang="0">
                  <a:pos x="1" y="32"/>
                </a:cxn>
              </a:cxnLst>
              <a:rect l="0" t="0" r="r" b="b"/>
              <a:pathLst>
                <a:path w="64" h="105">
                  <a:moveTo>
                    <a:pt x="1" y="32"/>
                  </a:moveTo>
                  <a:lnTo>
                    <a:pt x="11" y="8"/>
                  </a:lnTo>
                  <a:lnTo>
                    <a:pt x="32" y="0"/>
                  </a:lnTo>
                  <a:lnTo>
                    <a:pt x="63" y="69"/>
                  </a:lnTo>
                  <a:lnTo>
                    <a:pt x="25" y="104"/>
                  </a:lnTo>
                  <a:lnTo>
                    <a:pt x="0" y="74"/>
                  </a:lnTo>
                  <a:lnTo>
                    <a:pt x="1" y="32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03" name="Freeform 39"/>
            <p:cNvSpPr>
              <a:spLocks/>
            </p:cNvSpPr>
            <p:nvPr/>
          </p:nvSpPr>
          <p:spPr bwMode="auto">
            <a:xfrm>
              <a:off x="2440" y="2991"/>
              <a:ext cx="71" cy="109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70" y="0"/>
                </a:cxn>
                <a:cxn ang="0">
                  <a:pos x="57" y="74"/>
                </a:cxn>
                <a:cxn ang="0">
                  <a:pos x="28" y="108"/>
                </a:cxn>
                <a:cxn ang="0">
                  <a:pos x="0" y="33"/>
                </a:cxn>
              </a:cxnLst>
              <a:rect l="0" t="0" r="r" b="b"/>
              <a:pathLst>
                <a:path w="71" h="109">
                  <a:moveTo>
                    <a:pt x="0" y="33"/>
                  </a:moveTo>
                  <a:lnTo>
                    <a:pt x="70" y="0"/>
                  </a:lnTo>
                  <a:lnTo>
                    <a:pt x="57" y="74"/>
                  </a:lnTo>
                  <a:lnTo>
                    <a:pt x="28" y="108"/>
                  </a:lnTo>
                  <a:lnTo>
                    <a:pt x="0" y="33"/>
                  </a:lnTo>
                </a:path>
              </a:pathLst>
            </a:custGeom>
            <a:solidFill>
              <a:srgbClr val="9966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04" name="Freeform 40"/>
            <p:cNvSpPr>
              <a:spLocks/>
            </p:cNvSpPr>
            <p:nvPr/>
          </p:nvSpPr>
          <p:spPr bwMode="auto">
            <a:xfrm>
              <a:off x="2126" y="2420"/>
              <a:ext cx="301" cy="416"/>
            </a:xfrm>
            <a:custGeom>
              <a:avLst/>
              <a:gdLst/>
              <a:ahLst/>
              <a:cxnLst>
                <a:cxn ang="0">
                  <a:pos x="199" y="348"/>
                </a:cxn>
                <a:cxn ang="0">
                  <a:pos x="201" y="342"/>
                </a:cxn>
                <a:cxn ang="0">
                  <a:pos x="204" y="336"/>
                </a:cxn>
                <a:cxn ang="0">
                  <a:pos x="260" y="327"/>
                </a:cxn>
                <a:cxn ang="0">
                  <a:pos x="263" y="245"/>
                </a:cxn>
                <a:cxn ang="0">
                  <a:pos x="266" y="234"/>
                </a:cxn>
                <a:cxn ang="0">
                  <a:pos x="266" y="222"/>
                </a:cxn>
                <a:cxn ang="0">
                  <a:pos x="266" y="210"/>
                </a:cxn>
                <a:cxn ang="0">
                  <a:pos x="266" y="201"/>
                </a:cxn>
                <a:cxn ang="0">
                  <a:pos x="265" y="192"/>
                </a:cxn>
                <a:cxn ang="0">
                  <a:pos x="263" y="188"/>
                </a:cxn>
                <a:cxn ang="0">
                  <a:pos x="263" y="184"/>
                </a:cxn>
                <a:cxn ang="0">
                  <a:pos x="263" y="182"/>
                </a:cxn>
                <a:cxn ang="0">
                  <a:pos x="297" y="160"/>
                </a:cxn>
                <a:cxn ang="0">
                  <a:pos x="229" y="101"/>
                </a:cxn>
                <a:cxn ang="0">
                  <a:pos x="214" y="84"/>
                </a:cxn>
                <a:cxn ang="0">
                  <a:pos x="196" y="70"/>
                </a:cxn>
                <a:cxn ang="0">
                  <a:pos x="134" y="0"/>
                </a:cxn>
                <a:cxn ang="0">
                  <a:pos x="102" y="70"/>
                </a:cxn>
                <a:cxn ang="0">
                  <a:pos x="99" y="72"/>
                </a:cxn>
                <a:cxn ang="0">
                  <a:pos x="95" y="76"/>
                </a:cxn>
                <a:cxn ang="0">
                  <a:pos x="58" y="44"/>
                </a:cxn>
                <a:cxn ang="0">
                  <a:pos x="0" y="133"/>
                </a:cxn>
                <a:cxn ang="0">
                  <a:pos x="33" y="176"/>
                </a:cxn>
                <a:cxn ang="0">
                  <a:pos x="32" y="188"/>
                </a:cxn>
                <a:cxn ang="0">
                  <a:pos x="32" y="200"/>
                </a:cxn>
                <a:cxn ang="0">
                  <a:pos x="33" y="209"/>
                </a:cxn>
                <a:cxn ang="0">
                  <a:pos x="33" y="218"/>
                </a:cxn>
                <a:cxn ang="0">
                  <a:pos x="34" y="225"/>
                </a:cxn>
                <a:cxn ang="0">
                  <a:pos x="34" y="228"/>
                </a:cxn>
                <a:cxn ang="0">
                  <a:pos x="36" y="231"/>
                </a:cxn>
                <a:cxn ang="0">
                  <a:pos x="36" y="234"/>
                </a:cxn>
                <a:cxn ang="0">
                  <a:pos x="65" y="305"/>
                </a:cxn>
                <a:cxn ang="0">
                  <a:pos x="79" y="325"/>
                </a:cxn>
                <a:cxn ang="0">
                  <a:pos x="97" y="339"/>
                </a:cxn>
                <a:cxn ang="0">
                  <a:pos x="109" y="403"/>
                </a:cxn>
                <a:cxn ang="0">
                  <a:pos x="164" y="374"/>
                </a:cxn>
                <a:cxn ang="0">
                  <a:pos x="179" y="267"/>
                </a:cxn>
                <a:cxn ang="0">
                  <a:pos x="173" y="267"/>
                </a:cxn>
                <a:cxn ang="0">
                  <a:pos x="166" y="267"/>
                </a:cxn>
                <a:cxn ang="0">
                  <a:pos x="135" y="248"/>
                </a:cxn>
                <a:cxn ang="0">
                  <a:pos x="115" y="210"/>
                </a:cxn>
                <a:cxn ang="0">
                  <a:pos x="110" y="175"/>
                </a:cxn>
                <a:cxn ang="0">
                  <a:pos x="112" y="162"/>
                </a:cxn>
                <a:cxn ang="0">
                  <a:pos x="114" y="150"/>
                </a:cxn>
                <a:cxn ang="0">
                  <a:pos x="119" y="145"/>
                </a:cxn>
                <a:cxn ang="0">
                  <a:pos x="125" y="145"/>
                </a:cxn>
                <a:cxn ang="0">
                  <a:pos x="131" y="147"/>
                </a:cxn>
                <a:cxn ang="0">
                  <a:pos x="163" y="166"/>
                </a:cxn>
                <a:cxn ang="0">
                  <a:pos x="184" y="202"/>
                </a:cxn>
                <a:cxn ang="0">
                  <a:pos x="189" y="238"/>
                </a:cxn>
                <a:cxn ang="0">
                  <a:pos x="187" y="252"/>
                </a:cxn>
                <a:cxn ang="0">
                  <a:pos x="184" y="264"/>
                </a:cxn>
              </a:cxnLst>
              <a:rect l="0" t="0" r="r" b="b"/>
              <a:pathLst>
                <a:path w="301" h="416">
                  <a:moveTo>
                    <a:pt x="164" y="374"/>
                  </a:moveTo>
                  <a:lnTo>
                    <a:pt x="197" y="349"/>
                  </a:lnTo>
                  <a:lnTo>
                    <a:pt x="199" y="348"/>
                  </a:lnTo>
                  <a:lnTo>
                    <a:pt x="199" y="347"/>
                  </a:lnTo>
                  <a:lnTo>
                    <a:pt x="200" y="344"/>
                  </a:lnTo>
                  <a:lnTo>
                    <a:pt x="201" y="342"/>
                  </a:lnTo>
                  <a:lnTo>
                    <a:pt x="202" y="340"/>
                  </a:lnTo>
                  <a:lnTo>
                    <a:pt x="204" y="338"/>
                  </a:lnTo>
                  <a:lnTo>
                    <a:pt x="204" y="336"/>
                  </a:lnTo>
                  <a:lnTo>
                    <a:pt x="205" y="335"/>
                  </a:lnTo>
                  <a:lnTo>
                    <a:pt x="241" y="370"/>
                  </a:lnTo>
                  <a:lnTo>
                    <a:pt x="260" y="327"/>
                  </a:lnTo>
                  <a:lnTo>
                    <a:pt x="272" y="340"/>
                  </a:lnTo>
                  <a:lnTo>
                    <a:pt x="300" y="279"/>
                  </a:lnTo>
                  <a:lnTo>
                    <a:pt x="263" y="245"/>
                  </a:lnTo>
                  <a:lnTo>
                    <a:pt x="265" y="241"/>
                  </a:lnTo>
                  <a:lnTo>
                    <a:pt x="265" y="238"/>
                  </a:lnTo>
                  <a:lnTo>
                    <a:pt x="266" y="234"/>
                  </a:lnTo>
                  <a:lnTo>
                    <a:pt x="266" y="230"/>
                  </a:lnTo>
                  <a:lnTo>
                    <a:pt x="266" y="226"/>
                  </a:lnTo>
                  <a:lnTo>
                    <a:pt x="266" y="222"/>
                  </a:lnTo>
                  <a:lnTo>
                    <a:pt x="266" y="217"/>
                  </a:lnTo>
                  <a:lnTo>
                    <a:pt x="266" y="213"/>
                  </a:lnTo>
                  <a:lnTo>
                    <a:pt x="266" y="210"/>
                  </a:lnTo>
                  <a:lnTo>
                    <a:pt x="266" y="206"/>
                  </a:lnTo>
                  <a:lnTo>
                    <a:pt x="266" y="204"/>
                  </a:lnTo>
                  <a:lnTo>
                    <a:pt x="266" y="201"/>
                  </a:lnTo>
                  <a:lnTo>
                    <a:pt x="265" y="199"/>
                  </a:lnTo>
                  <a:lnTo>
                    <a:pt x="265" y="195"/>
                  </a:lnTo>
                  <a:lnTo>
                    <a:pt x="265" y="192"/>
                  </a:lnTo>
                  <a:lnTo>
                    <a:pt x="265" y="189"/>
                  </a:lnTo>
                  <a:lnTo>
                    <a:pt x="265" y="189"/>
                  </a:lnTo>
                  <a:lnTo>
                    <a:pt x="263" y="188"/>
                  </a:lnTo>
                  <a:lnTo>
                    <a:pt x="263" y="187"/>
                  </a:lnTo>
                  <a:lnTo>
                    <a:pt x="263" y="186"/>
                  </a:lnTo>
                  <a:lnTo>
                    <a:pt x="263" y="184"/>
                  </a:lnTo>
                  <a:lnTo>
                    <a:pt x="263" y="183"/>
                  </a:lnTo>
                  <a:lnTo>
                    <a:pt x="263" y="183"/>
                  </a:lnTo>
                  <a:lnTo>
                    <a:pt x="263" y="182"/>
                  </a:lnTo>
                  <a:lnTo>
                    <a:pt x="262" y="180"/>
                  </a:lnTo>
                  <a:lnTo>
                    <a:pt x="262" y="179"/>
                  </a:lnTo>
                  <a:lnTo>
                    <a:pt x="297" y="160"/>
                  </a:lnTo>
                  <a:lnTo>
                    <a:pt x="267" y="88"/>
                  </a:lnTo>
                  <a:lnTo>
                    <a:pt x="234" y="107"/>
                  </a:lnTo>
                  <a:lnTo>
                    <a:pt x="229" y="101"/>
                  </a:lnTo>
                  <a:lnTo>
                    <a:pt x="224" y="94"/>
                  </a:lnTo>
                  <a:lnTo>
                    <a:pt x="219" y="89"/>
                  </a:lnTo>
                  <a:lnTo>
                    <a:pt x="214" y="84"/>
                  </a:lnTo>
                  <a:lnTo>
                    <a:pt x="207" y="79"/>
                  </a:lnTo>
                  <a:lnTo>
                    <a:pt x="202" y="74"/>
                  </a:lnTo>
                  <a:lnTo>
                    <a:pt x="196" y="70"/>
                  </a:lnTo>
                  <a:lnTo>
                    <a:pt x="190" y="66"/>
                  </a:lnTo>
                  <a:lnTo>
                    <a:pt x="189" y="11"/>
                  </a:lnTo>
                  <a:lnTo>
                    <a:pt x="134" y="0"/>
                  </a:lnTo>
                  <a:lnTo>
                    <a:pt x="134" y="36"/>
                  </a:lnTo>
                  <a:lnTo>
                    <a:pt x="102" y="29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98" y="74"/>
                  </a:lnTo>
                  <a:lnTo>
                    <a:pt x="97" y="75"/>
                  </a:lnTo>
                  <a:lnTo>
                    <a:pt x="95" y="76"/>
                  </a:lnTo>
                  <a:lnTo>
                    <a:pt x="94" y="78"/>
                  </a:lnTo>
                  <a:lnTo>
                    <a:pt x="93" y="79"/>
                  </a:lnTo>
                  <a:lnTo>
                    <a:pt x="58" y="44"/>
                  </a:lnTo>
                  <a:lnTo>
                    <a:pt x="39" y="87"/>
                  </a:lnTo>
                  <a:lnTo>
                    <a:pt x="26" y="74"/>
                  </a:lnTo>
                  <a:lnTo>
                    <a:pt x="0" y="133"/>
                  </a:lnTo>
                  <a:lnTo>
                    <a:pt x="34" y="169"/>
                  </a:lnTo>
                  <a:lnTo>
                    <a:pt x="34" y="173"/>
                  </a:lnTo>
                  <a:lnTo>
                    <a:pt x="33" y="176"/>
                  </a:lnTo>
                  <a:lnTo>
                    <a:pt x="33" y="180"/>
                  </a:lnTo>
                  <a:lnTo>
                    <a:pt x="33" y="184"/>
                  </a:lnTo>
                  <a:lnTo>
                    <a:pt x="32" y="188"/>
                  </a:lnTo>
                  <a:lnTo>
                    <a:pt x="32" y="192"/>
                  </a:lnTo>
                  <a:lnTo>
                    <a:pt x="32" y="196"/>
                  </a:lnTo>
                  <a:lnTo>
                    <a:pt x="32" y="200"/>
                  </a:lnTo>
                  <a:lnTo>
                    <a:pt x="32" y="204"/>
                  </a:lnTo>
                  <a:lnTo>
                    <a:pt x="33" y="206"/>
                  </a:lnTo>
                  <a:lnTo>
                    <a:pt x="33" y="209"/>
                  </a:lnTo>
                  <a:lnTo>
                    <a:pt x="33" y="213"/>
                  </a:lnTo>
                  <a:lnTo>
                    <a:pt x="33" y="215"/>
                  </a:lnTo>
                  <a:lnTo>
                    <a:pt x="33" y="218"/>
                  </a:lnTo>
                  <a:lnTo>
                    <a:pt x="34" y="222"/>
                  </a:lnTo>
                  <a:lnTo>
                    <a:pt x="34" y="225"/>
                  </a:lnTo>
                  <a:lnTo>
                    <a:pt x="34" y="225"/>
                  </a:lnTo>
                  <a:lnTo>
                    <a:pt x="34" y="226"/>
                  </a:lnTo>
                  <a:lnTo>
                    <a:pt x="34" y="227"/>
                  </a:lnTo>
                  <a:lnTo>
                    <a:pt x="34" y="228"/>
                  </a:lnTo>
                  <a:lnTo>
                    <a:pt x="36" y="228"/>
                  </a:lnTo>
                  <a:lnTo>
                    <a:pt x="36" y="230"/>
                  </a:lnTo>
                  <a:lnTo>
                    <a:pt x="36" y="23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2" y="254"/>
                  </a:lnTo>
                  <a:lnTo>
                    <a:pt x="31" y="326"/>
                  </a:lnTo>
                  <a:lnTo>
                    <a:pt x="65" y="305"/>
                  </a:lnTo>
                  <a:lnTo>
                    <a:pt x="70" y="312"/>
                  </a:lnTo>
                  <a:lnTo>
                    <a:pt x="74" y="318"/>
                  </a:lnTo>
                  <a:lnTo>
                    <a:pt x="79" y="325"/>
                  </a:lnTo>
                  <a:lnTo>
                    <a:pt x="85" y="330"/>
                  </a:lnTo>
                  <a:lnTo>
                    <a:pt x="90" y="335"/>
                  </a:lnTo>
                  <a:lnTo>
                    <a:pt x="97" y="339"/>
                  </a:lnTo>
                  <a:lnTo>
                    <a:pt x="102" y="344"/>
                  </a:lnTo>
                  <a:lnTo>
                    <a:pt x="108" y="348"/>
                  </a:lnTo>
                  <a:lnTo>
                    <a:pt x="109" y="403"/>
                  </a:lnTo>
                  <a:lnTo>
                    <a:pt x="165" y="415"/>
                  </a:lnTo>
                  <a:lnTo>
                    <a:pt x="164" y="377"/>
                  </a:lnTo>
                  <a:lnTo>
                    <a:pt x="164" y="374"/>
                  </a:lnTo>
                  <a:lnTo>
                    <a:pt x="182" y="267"/>
                  </a:lnTo>
                  <a:lnTo>
                    <a:pt x="181" y="267"/>
                  </a:lnTo>
                  <a:lnTo>
                    <a:pt x="179" y="267"/>
                  </a:lnTo>
                  <a:lnTo>
                    <a:pt x="178" y="267"/>
                  </a:lnTo>
                  <a:lnTo>
                    <a:pt x="175" y="267"/>
                  </a:lnTo>
                  <a:lnTo>
                    <a:pt x="173" y="267"/>
                  </a:lnTo>
                  <a:lnTo>
                    <a:pt x="171" y="267"/>
                  </a:lnTo>
                  <a:lnTo>
                    <a:pt x="169" y="267"/>
                  </a:lnTo>
                  <a:lnTo>
                    <a:pt x="166" y="267"/>
                  </a:lnTo>
                  <a:lnTo>
                    <a:pt x="155" y="264"/>
                  </a:lnTo>
                  <a:lnTo>
                    <a:pt x="145" y="257"/>
                  </a:lnTo>
                  <a:lnTo>
                    <a:pt x="135" y="248"/>
                  </a:lnTo>
                  <a:lnTo>
                    <a:pt x="128" y="238"/>
                  </a:lnTo>
                  <a:lnTo>
                    <a:pt x="120" y="225"/>
                  </a:lnTo>
                  <a:lnTo>
                    <a:pt x="115" y="210"/>
                  </a:lnTo>
                  <a:lnTo>
                    <a:pt x="112" y="196"/>
                  </a:lnTo>
                  <a:lnTo>
                    <a:pt x="110" y="180"/>
                  </a:lnTo>
                  <a:lnTo>
                    <a:pt x="110" y="175"/>
                  </a:lnTo>
                  <a:lnTo>
                    <a:pt x="110" y="171"/>
                  </a:lnTo>
                  <a:lnTo>
                    <a:pt x="110" y="166"/>
                  </a:lnTo>
                  <a:lnTo>
                    <a:pt x="112" y="162"/>
                  </a:lnTo>
                  <a:lnTo>
                    <a:pt x="112" y="158"/>
                  </a:lnTo>
                  <a:lnTo>
                    <a:pt x="113" y="154"/>
                  </a:lnTo>
                  <a:lnTo>
                    <a:pt x="114" y="150"/>
                  </a:lnTo>
                  <a:lnTo>
                    <a:pt x="115" y="147"/>
                  </a:lnTo>
                  <a:lnTo>
                    <a:pt x="118" y="145"/>
                  </a:lnTo>
                  <a:lnTo>
                    <a:pt x="119" y="145"/>
                  </a:lnTo>
                  <a:lnTo>
                    <a:pt x="121" y="145"/>
                  </a:lnTo>
                  <a:lnTo>
                    <a:pt x="124" y="145"/>
                  </a:lnTo>
                  <a:lnTo>
                    <a:pt x="125" y="145"/>
                  </a:lnTo>
                  <a:lnTo>
                    <a:pt x="128" y="145"/>
                  </a:lnTo>
                  <a:lnTo>
                    <a:pt x="129" y="145"/>
                  </a:lnTo>
                  <a:lnTo>
                    <a:pt x="131" y="147"/>
                  </a:lnTo>
                  <a:lnTo>
                    <a:pt x="143" y="150"/>
                  </a:lnTo>
                  <a:lnTo>
                    <a:pt x="153" y="157"/>
                  </a:lnTo>
                  <a:lnTo>
                    <a:pt x="163" y="166"/>
                  </a:lnTo>
                  <a:lnTo>
                    <a:pt x="171" y="176"/>
                  </a:lnTo>
                  <a:lnTo>
                    <a:pt x="178" y="189"/>
                  </a:lnTo>
                  <a:lnTo>
                    <a:pt x="184" y="202"/>
                  </a:lnTo>
                  <a:lnTo>
                    <a:pt x="187" y="218"/>
                  </a:lnTo>
                  <a:lnTo>
                    <a:pt x="189" y="234"/>
                  </a:lnTo>
                  <a:lnTo>
                    <a:pt x="189" y="238"/>
                  </a:lnTo>
                  <a:lnTo>
                    <a:pt x="189" y="243"/>
                  </a:lnTo>
                  <a:lnTo>
                    <a:pt x="187" y="247"/>
                  </a:lnTo>
                  <a:lnTo>
                    <a:pt x="187" y="252"/>
                  </a:lnTo>
                  <a:lnTo>
                    <a:pt x="186" y="256"/>
                  </a:lnTo>
                  <a:lnTo>
                    <a:pt x="185" y="260"/>
                  </a:lnTo>
                  <a:lnTo>
                    <a:pt x="184" y="264"/>
                  </a:lnTo>
                  <a:lnTo>
                    <a:pt x="182" y="267"/>
                  </a:lnTo>
                  <a:lnTo>
                    <a:pt x="164" y="374"/>
                  </a:lnTo>
                </a:path>
              </a:pathLst>
            </a:custGeom>
            <a:solidFill>
              <a:srgbClr val="FFCC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05" name="Freeform 41"/>
            <p:cNvSpPr>
              <a:spLocks/>
            </p:cNvSpPr>
            <p:nvPr/>
          </p:nvSpPr>
          <p:spPr bwMode="auto">
            <a:xfrm>
              <a:off x="2228" y="2418"/>
              <a:ext cx="87" cy="47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29" y="0"/>
                </a:cxn>
                <a:cxn ang="0">
                  <a:pos x="86" y="11"/>
                </a:cxn>
                <a:cxn ang="0">
                  <a:pos x="56" y="46"/>
                </a:cxn>
                <a:cxn ang="0">
                  <a:pos x="0" y="34"/>
                </a:cxn>
              </a:cxnLst>
              <a:rect l="0" t="0" r="r" b="b"/>
              <a:pathLst>
                <a:path w="87" h="47">
                  <a:moveTo>
                    <a:pt x="0" y="34"/>
                  </a:moveTo>
                  <a:lnTo>
                    <a:pt x="29" y="0"/>
                  </a:lnTo>
                  <a:lnTo>
                    <a:pt x="86" y="11"/>
                  </a:lnTo>
                  <a:lnTo>
                    <a:pt x="56" y="46"/>
                  </a:lnTo>
                  <a:lnTo>
                    <a:pt x="0" y="34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06" name="Freeform 42"/>
            <p:cNvSpPr>
              <a:spLocks/>
            </p:cNvSpPr>
            <p:nvPr/>
          </p:nvSpPr>
          <p:spPr bwMode="auto">
            <a:xfrm>
              <a:off x="2257" y="2427"/>
              <a:ext cx="58" cy="90"/>
            </a:xfrm>
            <a:custGeom>
              <a:avLst/>
              <a:gdLst/>
              <a:ahLst/>
              <a:cxnLst>
                <a:cxn ang="0">
                  <a:pos x="28" y="34"/>
                </a:cxn>
                <a:cxn ang="0">
                  <a:pos x="57" y="0"/>
                </a:cxn>
                <a:cxn ang="0">
                  <a:pos x="57" y="54"/>
                </a:cxn>
                <a:cxn ang="0">
                  <a:pos x="28" y="89"/>
                </a:cxn>
                <a:cxn ang="0">
                  <a:pos x="0" y="54"/>
                </a:cxn>
                <a:cxn ang="0">
                  <a:pos x="28" y="34"/>
                </a:cxn>
              </a:cxnLst>
              <a:rect l="0" t="0" r="r" b="b"/>
              <a:pathLst>
                <a:path w="58" h="90">
                  <a:moveTo>
                    <a:pt x="28" y="34"/>
                  </a:moveTo>
                  <a:lnTo>
                    <a:pt x="57" y="0"/>
                  </a:lnTo>
                  <a:lnTo>
                    <a:pt x="57" y="54"/>
                  </a:lnTo>
                  <a:lnTo>
                    <a:pt x="28" y="89"/>
                  </a:lnTo>
                  <a:lnTo>
                    <a:pt x="0" y="54"/>
                  </a:lnTo>
                  <a:lnTo>
                    <a:pt x="28" y="34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07" name="Freeform 43"/>
            <p:cNvSpPr>
              <a:spLocks/>
            </p:cNvSpPr>
            <p:nvPr/>
          </p:nvSpPr>
          <p:spPr bwMode="auto">
            <a:xfrm>
              <a:off x="2327" y="2505"/>
              <a:ext cx="64" cy="56"/>
            </a:xfrm>
            <a:custGeom>
              <a:avLst/>
              <a:gdLst/>
              <a:ahLst/>
              <a:cxnLst>
                <a:cxn ang="0">
                  <a:pos x="60" y="55"/>
                </a:cxn>
                <a:cxn ang="0">
                  <a:pos x="63" y="0"/>
                </a:cxn>
                <a:cxn ang="0">
                  <a:pos x="27" y="19"/>
                </a:cxn>
                <a:cxn ang="0">
                  <a:pos x="0" y="52"/>
                </a:cxn>
                <a:cxn ang="0">
                  <a:pos x="60" y="55"/>
                </a:cxn>
              </a:cxnLst>
              <a:rect l="0" t="0" r="r" b="b"/>
              <a:pathLst>
                <a:path w="64" h="56">
                  <a:moveTo>
                    <a:pt x="60" y="55"/>
                  </a:moveTo>
                  <a:lnTo>
                    <a:pt x="63" y="0"/>
                  </a:lnTo>
                  <a:lnTo>
                    <a:pt x="27" y="19"/>
                  </a:lnTo>
                  <a:lnTo>
                    <a:pt x="0" y="52"/>
                  </a:lnTo>
                  <a:lnTo>
                    <a:pt x="60" y="55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08" name="Freeform 44"/>
            <p:cNvSpPr>
              <a:spLocks/>
            </p:cNvSpPr>
            <p:nvPr/>
          </p:nvSpPr>
          <p:spPr bwMode="auto">
            <a:xfrm>
              <a:off x="2154" y="2461"/>
              <a:ext cx="64" cy="77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28" y="0"/>
                </a:cxn>
                <a:cxn ang="0">
                  <a:pos x="63" y="35"/>
                </a:cxn>
                <a:cxn ang="0">
                  <a:pos x="34" y="69"/>
                </a:cxn>
                <a:cxn ang="0">
                  <a:pos x="7" y="76"/>
                </a:cxn>
                <a:cxn ang="0">
                  <a:pos x="0" y="35"/>
                </a:cxn>
              </a:cxnLst>
              <a:rect l="0" t="0" r="r" b="b"/>
              <a:pathLst>
                <a:path w="64" h="77">
                  <a:moveTo>
                    <a:pt x="0" y="35"/>
                  </a:moveTo>
                  <a:lnTo>
                    <a:pt x="28" y="0"/>
                  </a:lnTo>
                  <a:lnTo>
                    <a:pt x="63" y="35"/>
                  </a:lnTo>
                  <a:lnTo>
                    <a:pt x="34" y="69"/>
                  </a:lnTo>
                  <a:lnTo>
                    <a:pt x="7" y="76"/>
                  </a:lnTo>
                  <a:lnTo>
                    <a:pt x="0" y="35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09" name="Freeform 45"/>
            <p:cNvSpPr>
              <a:spLocks/>
            </p:cNvSpPr>
            <p:nvPr/>
          </p:nvSpPr>
          <p:spPr bwMode="auto">
            <a:xfrm>
              <a:off x="2343" y="2505"/>
              <a:ext cx="81" cy="104"/>
            </a:xfrm>
            <a:custGeom>
              <a:avLst/>
              <a:gdLst/>
              <a:ahLst/>
              <a:cxnLst>
                <a:cxn ang="0">
                  <a:pos x="20" y="36"/>
                </a:cxn>
                <a:cxn ang="0">
                  <a:pos x="49" y="0"/>
                </a:cxn>
                <a:cxn ang="0">
                  <a:pos x="80" y="70"/>
                </a:cxn>
                <a:cxn ang="0">
                  <a:pos x="48" y="103"/>
                </a:cxn>
                <a:cxn ang="0">
                  <a:pos x="0" y="76"/>
                </a:cxn>
                <a:cxn ang="0">
                  <a:pos x="20" y="36"/>
                </a:cxn>
              </a:cxnLst>
              <a:rect l="0" t="0" r="r" b="b"/>
              <a:pathLst>
                <a:path w="81" h="104">
                  <a:moveTo>
                    <a:pt x="20" y="36"/>
                  </a:moveTo>
                  <a:lnTo>
                    <a:pt x="49" y="0"/>
                  </a:lnTo>
                  <a:lnTo>
                    <a:pt x="80" y="70"/>
                  </a:lnTo>
                  <a:lnTo>
                    <a:pt x="48" y="103"/>
                  </a:lnTo>
                  <a:lnTo>
                    <a:pt x="0" y="76"/>
                  </a:lnTo>
                  <a:lnTo>
                    <a:pt x="20" y="36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10" name="Freeform 46"/>
            <p:cNvSpPr>
              <a:spLocks/>
            </p:cNvSpPr>
            <p:nvPr/>
          </p:nvSpPr>
          <p:spPr bwMode="auto">
            <a:xfrm>
              <a:off x="2362" y="2699"/>
              <a:ext cx="65" cy="95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64" y="0"/>
                </a:cxn>
                <a:cxn ang="0">
                  <a:pos x="33" y="60"/>
                </a:cxn>
                <a:cxn ang="0">
                  <a:pos x="5" y="94"/>
                </a:cxn>
                <a:cxn ang="0">
                  <a:pos x="0" y="27"/>
                </a:cxn>
              </a:cxnLst>
              <a:rect l="0" t="0" r="r" b="b"/>
              <a:pathLst>
                <a:path w="65" h="95">
                  <a:moveTo>
                    <a:pt x="0" y="27"/>
                  </a:moveTo>
                  <a:lnTo>
                    <a:pt x="64" y="0"/>
                  </a:lnTo>
                  <a:lnTo>
                    <a:pt x="33" y="60"/>
                  </a:lnTo>
                  <a:lnTo>
                    <a:pt x="5" y="94"/>
                  </a:lnTo>
                  <a:lnTo>
                    <a:pt x="0" y="27"/>
                  </a:lnTo>
                </a:path>
              </a:pathLst>
            </a:custGeom>
            <a:solidFill>
              <a:srgbClr val="9966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11" name="Freeform 47"/>
            <p:cNvSpPr>
              <a:spLocks/>
            </p:cNvSpPr>
            <p:nvPr/>
          </p:nvSpPr>
          <p:spPr bwMode="auto">
            <a:xfrm>
              <a:off x="2358" y="2666"/>
              <a:ext cx="64" cy="69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29" y="0"/>
                </a:cxn>
                <a:cxn ang="0">
                  <a:pos x="63" y="32"/>
                </a:cxn>
                <a:cxn ang="0">
                  <a:pos x="35" y="68"/>
                </a:cxn>
                <a:cxn ang="0">
                  <a:pos x="0" y="32"/>
                </a:cxn>
              </a:cxnLst>
              <a:rect l="0" t="0" r="r" b="b"/>
              <a:pathLst>
                <a:path w="64" h="69">
                  <a:moveTo>
                    <a:pt x="0" y="32"/>
                  </a:moveTo>
                  <a:lnTo>
                    <a:pt x="29" y="0"/>
                  </a:lnTo>
                  <a:lnTo>
                    <a:pt x="63" y="32"/>
                  </a:lnTo>
                  <a:lnTo>
                    <a:pt x="35" y="68"/>
                  </a:lnTo>
                  <a:lnTo>
                    <a:pt x="0" y="32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12" name="Freeform 48"/>
            <p:cNvSpPr>
              <a:spLocks/>
            </p:cNvSpPr>
            <p:nvPr/>
          </p:nvSpPr>
          <p:spPr bwMode="auto">
            <a:xfrm>
              <a:off x="2282" y="2733"/>
              <a:ext cx="57" cy="108"/>
            </a:xfrm>
            <a:custGeom>
              <a:avLst/>
              <a:gdLst/>
              <a:ahLst/>
              <a:cxnLst>
                <a:cxn ang="0">
                  <a:pos x="4" y="34"/>
                </a:cxn>
                <a:cxn ang="0">
                  <a:pos x="44" y="0"/>
                </a:cxn>
                <a:cxn ang="0">
                  <a:pos x="56" y="89"/>
                </a:cxn>
                <a:cxn ang="0">
                  <a:pos x="0" y="107"/>
                </a:cxn>
                <a:cxn ang="0">
                  <a:pos x="4" y="34"/>
                </a:cxn>
              </a:cxnLst>
              <a:rect l="0" t="0" r="r" b="b"/>
              <a:pathLst>
                <a:path w="57" h="108">
                  <a:moveTo>
                    <a:pt x="4" y="34"/>
                  </a:moveTo>
                  <a:lnTo>
                    <a:pt x="44" y="0"/>
                  </a:lnTo>
                  <a:lnTo>
                    <a:pt x="56" y="89"/>
                  </a:lnTo>
                  <a:lnTo>
                    <a:pt x="0" y="107"/>
                  </a:lnTo>
                  <a:lnTo>
                    <a:pt x="4" y="34"/>
                  </a:lnTo>
                </a:path>
              </a:pathLst>
            </a:custGeom>
            <a:solidFill>
              <a:srgbClr val="996633"/>
            </a:solidFill>
            <a:ln w="9525" cap="rnd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13" name="Freeform 49"/>
            <p:cNvSpPr>
              <a:spLocks/>
            </p:cNvSpPr>
            <p:nvPr/>
          </p:nvSpPr>
          <p:spPr bwMode="auto">
            <a:xfrm>
              <a:off x="2123" y="2452"/>
              <a:ext cx="269" cy="385"/>
            </a:xfrm>
            <a:custGeom>
              <a:avLst/>
              <a:gdLst/>
              <a:ahLst/>
              <a:cxnLst>
                <a:cxn ang="0">
                  <a:pos x="79" y="166"/>
                </a:cxn>
                <a:cxn ang="0">
                  <a:pos x="87" y="140"/>
                </a:cxn>
                <a:cxn ang="0">
                  <a:pos x="102" y="123"/>
                </a:cxn>
                <a:cxn ang="0">
                  <a:pos x="122" y="115"/>
                </a:cxn>
                <a:cxn ang="0">
                  <a:pos x="144" y="120"/>
                </a:cxn>
                <a:cxn ang="0">
                  <a:pos x="164" y="136"/>
                </a:cxn>
                <a:cxn ang="0">
                  <a:pos x="179" y="159"/>
                </a:cxn>
                <a:cxn ang="0">
                  <a:pos x="188" y="188"/>
                </a:cxn>
                <a:cxn ang="0">
                  <a:pos x="189" y="217"/>
                </a:cxn>
                <a:cxn ang="0">
                  <a:pos x="180" y="243"/>
                </a:cxn>
                <a:cxn ang="0">
                  <a:pos x="167" y="260"/>
                </a:cxn>
                <a:cxn ang="0">
                  <a:pos x="147" y="268"/>
                </a:cxn>
                <a:cxn ang="0">
                  <a:pos x="124" y="263"/>
                </a:cxn>
                <a:cxn ang="0">
                  <a:pos x="104" y="247"/>
                </a:cxn>
                <a:cxn ang="0">
                  <a:pos x="89" y="224"/>
                </a:cxn>
                <a:cxn ang="0">
                  <a:pos x="81" y="195"/>
                </a:cxn>
                <a:cxn ang="0">
                  <a:pos x="37" y="204"/>
                </a:cxn>
                <a:cxn ang="0">
                  <a:pos x="32" y="295"/>
                </a:cxn>
                <a:cxn ang="0">
                  <a:pos x="71" y="282"/>
                </a:cxn>
                <a:cxn ang="0">
                  <a:pos x="81" y="294"/>
                </a:cxn>
                <a:cxn ang="0">
                  <a:pos x="92" y="304"/>
                </a:cxn>
                <a:cxn ang="0">
                  <a:pos x="103" y="313"/>
                </a:cxn>
                <a:cxn ang="0">
                  <a:pos x="110" y="372"/>
                </a:cxn>
                <a:cxn ang="0">
                  <a:pos x="165" y="329"/>
                </a:cxn>
                <a:cxn ang="0">
                  <a:pos x="177" y="325"/>
                </a:cxn>
                <a:cxn ang="0">
                  <a:pos x="186" y="320"/>
                </a:cxn>
                <a:cxn ang="0">
                  <a:pos x="196" y="313"/>
                </a:cxn>
                <a:cxn ang="0">
                  <a:pos x="206" y="304"/>
                </a:cxn>
                <a:cxn ang="0">
                  <a:pos x="268" y="280"/>
                </a:cxn>
                <a:cxn ang="0">
                  <a:pos x="233" y="241"/>
                </a:cxn>
                <a:cxn ang="0">
                  <a:pos x="234" y="233"/>
                </a:cxn>
                <a:cxn ang="0">
                  <a:pos x="235" y="225"/>
                </a:cxn>
                <a:cxn ang="0">
                  <a:pos x="235" y="216"/>
                </a:cxn>
                <a:cxn ang="0">
                  <a:pos x="235" y="208"/>
                </a:cxn>
                <a:cxn ang="0">
                  <a:pos x="234" y="199"/>
                </a:cxn>
                <a:cxn ang="0">
                  <a:pos x="234" y="192"/>
                </a:cxn>
                <a:cxn ang="0">
                  <a:pos x="233" y="184"/>
                </a:cxn>
                <a:cxn ang="0">
                  <a:pos x="265" y="159"/>
                </a:cxn>
                <a:cxn ang="0">
                  <a:pos x="201" y="107"/>
                </a:cxn>
                <a:cxn ang="0">
                  <a:pos x="193" y="94"/>
                </a:cxn>
                <a:cxn ang="0">
                  <a:pos x="181" y="84"/>
                </a:cxn>
                <a:cxn ang="0">
                  <a:pos x="170" y="73"/>
                </a:cxn>
                <a:cxn ang="0">
                  <a:pos x="159" y="66"/>
                </a:cxn>
                <a:cxn ang="0">
                  <a:pos x="102" y="0"/>
                </a:cxn>
                <a:cxn ang="0">
                  <a:pos x="97" y="55"/>
                </a:cxn>
                <a:cxn ang="0">
                  <a:pos x="86" y="59"/>
                </a:cxn>
                <a:cxn ang="0">
                  <a:pos x="76" y="66"/>
                </a:cxn>
                <a:cxn ang="0">
                  <a:pos x="67" y="73"/>
                </a:cxn>
                <a:cxn ang="0">
                  <a:pos x="27" y="44"/>
                </a:cxn>
                <a:cxn ang="0">
                  <a:pos x="36" y="138"/>
                </a:cxn>
                <a:cxn ang="0">
                  <a:pos x="34" y="146"/>
                </a:cxn>
                <a:cxn ang="0">
                  <a:pos x="33" y="154"/>
                </a:cxn>
                <a:cxn ang="0">
                  <a:pos x="33" y="162"/>
                </a:cxn>
                <a:cxn ang="0">
                  <a:pos x="33" y="171"/>
                </a:cxn>
                <a:cxn ang="0">
                  <a:pos x="33" y="179"/>
                </a:cxn>
                <a:cxn ang="0">
                  <a:pos x="34" y="188"/>
                </a:cxn>
                <a:cxn ang="0">
                  <a:pos x="36" y="195"/>
                </a:cxn>
                <a:cxn ang="0">
                  <a:pos x="37" y="204"/>
                </a:cxn>
              </a:cxnLst>
              <a:rect l="0" t="0" r="r" b="b"/>
              <a:pathLst>
                <a:path w="269" h="385">
                  <a:moveTo>
                    <a:pt x="78" y="180"/>
                  </a:moveTo>
                  <a:lnTo>
                    <a:pt x="79" y="166"/>
                  </a:lnTo>
                  <a:lnTo>
                    <a:pt x="82" y="151"/>
                  </a:lnTo>
                  <a:lnTo>
                    <a:pt x="87" y="140"/>
                  </a:lnTo>
                  <a:lnTo>
                    <a:pt x="93" y="131"/>
                  </a:lnTo>
                  <a:lnTo>
                    <a:pt x="102" y="123"/>
                  </a:lnTo>
                  <a:lnTo>
                    <a:pt x="110" y="118"/>
                  </a:lnTo>
                  <a:lnTo>
                    <a:pt x="122" y="115"/>
                  </a:lnTo>
                  <a:lnTo>
                    <a:pt x="133" y="116"/>
                  </a:lnTo>
                  <a:lnTo>
                    <a:pt x="144" y="120"/>
                  </a:lnTo>
                  <a:lnTo>
                    <a:pt x="154" y="127"/>
                  </a:lnTo>
                  <a:lnTo>
                    <a:pt x="164" y="136"/>
                  </a:lnTo>
                  <a:lnTo>
                    <a:pt x="172" y="146"/>
                  </a:lnTo>
                  <a:lnTo>
                    <a:pt x="179" y="159"/>
                  </a:lnTo>
                  <a:lnTo>
                    <a:pt x="184" y="173"/>
                  </a:lnTo>
                  <a:lnTo>
                    <a:pt x="188" y="188"/>
                  </a:lnTo>
                  <a:lnTo>
                    <a:pt x="189" y="203"/>
                  </a:lnTo>
                  <a:lnTo>
                    <a:pt x="189" y="217"/>
                  </a:lnTo>
                  <a:lnTo>
                    <a:pt x="185" y="232"/>
                  </a:lnTo>
                  <a:lnTo>
                    <a:pt x="180" y="243"/>
                  </a:lnTo>
                  <a:lnTo>
                    <a:pt x="174" y="252"/>
                  </a:lnTo>
                  <a:lnTo>
                    <a:pt x="167" y="260"/>
                  </a:lnTo>
                  <a:lnTo>
                    <a:pt x="157" y="265"/>
                  </a:lnTo>
                  <a:lnTo>
                    <a:pt x="147" y="268"/>
                  </a:lnTo>
                  <a:lnTo>
                    <a:pt x="135" y="267"/>
                  </a:lnTo>
                  <a:lnTo>
                    <a:pt x="124" y="263"/>
                  </a:lnTo>
                  <a:lnTo>
                    <a:pt x="114" y="256"/>
                  </a:lnTo>
                  <a:lnTo>
                    <a:pt x="104" y="247"/>
                  </a:lnTo>
                  <a:lnTo>
                    <a:pt x="95" y="237"/>
                  </a:lnTo>
                  <a:lnTo>
                    <a:pt x="89" y="224"/>
                  </a:lnTo>
                  <a:lnTo>
                    <a:pt x="83" y="210"/>
                  </a:lnTo>
                  <a:lnTo>
                    <a:pt x="81" y="195"/>
                  </a:lnTo>
                  <a:lnTo>
                    <a:pt x="78" y="180"/>
                  </a:lnTo>
                  <a:lnTo>
                    <a:pt x="37" y="204"/>
                  </a:lnTo>
                  <a:lnTo>
                    <a:pt x="2" y="224"/>
                  </a:lnTo>
                  <a:lnTo>
                    <a:pt x="32" y="295"/>
                  </a:lnTo>
                  <a:lnTo>
                    <a:pt x="66" y="276"/>
                  </a:lnTo>
                  <a:lnTo>
                    <a:pt x="71" y="282"/>
                  </a:lnTo>
                  <a:lnTo>
                    <a:pt x="76" y="288"/>
                  </a:lnTo>
                  <a:lnTo>
                    <a:pt x="81" y="294"/>
                  </a:lnTo>
                  <a:lnTo>
                    <a:pt x="86" y="299"/>
                  </a:lnTo>
                  <a:lnTo>
                    <a:pt x="92" y="304"/>
                  </a:lnTo>
                  <a:lnTo>
                    <a:pt x="97" y="310"/>
                  </a:lnTo>
                  <a:lnTo>
                    <a:pt x="103" y="313"/>
                  </a:lnTo>
                  <a:lnTo>
                    <a:pt x="109" y="317"/>
                  </a:lnTo>
                  <a:lnTo>
                    <a:pt x="110" y="372"/>
                  </a:lnTo>
                  <a:lnTo>
                    <a:pt x="167" y="384"/>
                  </a:lnTo>
                  <a:lnTo>
                    <a:pt x="165" y="329"/>
                  </a:lnTo>
                  <a:lnTo>
                    <a:pt x="170" y="328"/>
                  </a:lnTo>
                  <a:lnTo>
                    <a:pt x="177" y="325"/>
                  </a:lnTo>
                  <a:lnTo>
                    <a:pt x="181" y="324"/>
                  </a:lnTo>
                  <a:lnTo>
                    <a:pt x="186" y="320"/>
                  </a:lnTo>
                  <a:lnTo>
                    <a:pt x="193" y="317"/>
                  </a:lnTo>
                  <a:lnTo>
                    <a:pt x="196" y="313"/>
                  </a:lnTo>
                  <a:lnTo>
                    <a:pt x="201" y="310"/>
                  </a:lnTo>
                  <a:lnTo>
                    <a:pt x="206" y="304"/>
                  </a:lnTo>
                  <a:lnTo>
                    <a:pt x="241" y="339"/>
                  </a:lnTo>
                  <a:lnTo>
                    <a:pt x="268" y="280"/>
                  </a:lnTo>
                  <a:lnTo>
                    <a:pt x="233" y="245"/>
                  </a:lnTo>
                  <a:lnTo>
                    <a:pt x="233" y="241"/>
                  </a:lnTo>
                  <a:lnTo>
                    <a:pt x="234" y="237"/>
                  </a:lnTo>
                  <a:lnTo>
                    <a:pt x="234" y="233"/>
                  </a:lnTo>
                  <a:lnTo>
                    <a:pt x="235" y="229"/>
                  </a:lnTo>
                  <a:lnTo>
                    <a:pt x="235" y="225"/>
                  </a:lnTo>
                  <a:lnTo>
                    <a:pt x="235" y="221"/>
                  </a:lnTo>
                  <a:lnTo>
                    <a:pt x="235" y="216"/>
                  </a:lnTo>
                  <a:lnTo>
                    <a:pt x="235" y="212"/>
                  </a:lnTo>
                  <a:lnTo>
                    <a:pt x="235" y="208"/>
                  </a:lnTo>
                  <a:lnTo>
                    <a:pt x="235" y="204"/>
                  </a:lnTo>
                  <a:lnTo>
                    <a:pt x="234" y="199"/>
                  </a:lnTo>
                  <a:lnTo>
                    <a:pt x="234" y="195"/>
                  </a:lnTo>
                  <a:lnTo>
                    <a:pt x="234" y="192"/>
                  </a:lnTo>
                  <a:lnTo>
                    <a:pt x="233" y="188"/>
                  </a:lnTo>
                  <a:lnTo>
                    <a:pt x="233" y="184"/>
                  </a:lnTo>
                  <a:lnTo>
                    <a:pt x="231" y="179"/>
                  </a:lnTo>
                  <a:lnTo>
                    <a:pt x="265" y="159"/>
                  </a:lnTo>
                  <a:lnTo>
                    <a:pt x="236" y="88"/>
                  </a:lnTo>
                  <a:lnTo>
                    <a:pt x="201" y="107"/>
                  </a:lnTo>
                  <a:lnTo>
                    <a:pt x="198" y="101"/>
                  </a:lnTo>
                  <a:lnTo>
                    <a:pt x="193" y="94"/>
                  </a:lnTo>
                  <a:lnTo>
                    <a:pt x="188" y="89"/>
                  </a:lnTo>
                  <a:lnTo>
                    <a:pt x="181" y="84"/>
                  </a:lnTo>
                  <a:lnTo>
                    <a:pt x="177" y="79"/>
                  </a:lnTo>
                  <a:lnTo>
                    <a:pt x="170" y="73"/>
                  </a:lnTo>
                  <a:lnTo>
                    <a:pt x="165" y="70"/>
                  </a:lnTo>
                  <a:lnTo>
                    <a:pt x="159" y="66"/>
                  </a:lnTo>
                  <a:lnTo>
                    <a:pt x="158" y="11"/>
                  </a:lnTo>
                  <a:lnTo>
                    <a:pt x="102" y="0"/>
                  </a:lnTo>
                  <a:lnTo>
                    <a:pt x="103" y="54"/>
                  </a:lnTo>
                  <a:lnTo>
                    <a:pt x="97" y="55"/>
                  </a:lnTo>
                  <a:lnTo>
                    <a:pt x="92" y="58"/>
                  </a:lnTo>
                  <a:lnTo>
                    <a:pt x="86" y="59"/>
                  </a:lnTo>
                  <a:lnTo>
                    <a:pt x="81" y="63"/>
                  </a:lnTo>
                  <a:lnTo>
                    <a:pt x="76" y="66"/>
                  </a:lnTo>
                  <a:lnTo>
                    <a:pt x="71" y="70"/>
                  </a:lnTo>
                  <a:lnTo>
                    <a:pt x="67" y="73"/>
                  </a:lnTo>
                  <a:lnTo>
                    <a:pt x="62" y="79"/>
                  </a:lnTo>
                  <a:lnTo>
                    <a:pt x="27" y="44"/>
                  </a:lnTo>
                  <a:lnTo>
                    <a:pt x="0" y="103"/>
                  </a:lnTo>
                  <a:lnTo>
                    <a:pt x="36" y="138"/>
                  </a:lnTo>
                  <a:lnTo>
                    <a:pt x="34" y="142"/>
                  </a:lnTo>
                  <a:lnTo>
                    <a:pt x="34" y="146"/>
                  </a:lnTo>
                  <a:lnTo>
                    <a:pt x="34" y="150"/>
                  </a:lnTo>
                  <a:lnTo>
                    <a:pt x="33" y="154"/>
                  </a:lnTo>
                  <a:lnTo>
                    <a:pt x="33" y="158"/>
                  </a:lnTo>
                  <a:lnTo>
                    <a:pt x="33" y="162"/>
                  </a:lnTo>
                  <a:lnTo>
                    <a:pt x="33" y="167"/>
                  </a:lnTo>
                  <a:lnTo>
                    <a:pt x="33" y="171"/>
                  </a:lnTo>
                  <a:lnTo>
                    <a:pt x="33" y="175"/>
                  </a:lnTo>
                  <a:lnTo>
                    <a:pt x="33" y="179"/>
                  </a:lnTo>
                  <a:lnTo>
                    <a:pt x="34" y="184"/>
                  </a:lnTo>
                  <a:lnTo>
                    <a:pt x="34" y="188"/>
                  </a:lnTo>
                  <a:lnTo>
                    <a:pt x="34" y="192"/>
                  </a:lnTo>
                  <a:lnTo>
                    <a:pt x="36" y="195"/>
                  </a:lnTo>
                  <a:lnTo>
                    <a:pt x="36" y="199"/>
                  </a:lnTo>
                  <a:lnTo>
                    <a:pt x="37" y="204"/>
                  </a:lnTo>
                  <a:lnTo>
                    <a:pt x="78" y="180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14" name="Freeform 50"/>
            <p:cNvSpPr>
              <a:spLocks/>
            </p:cNvSpPr>
            <p:nvPr/>
          </p:nvSpPr>
          <p:spPr bwMode="auto">
            <a:xfrm>
              <a:off x="2406" y="2718"/>
              <a:ext cx="56" cy="67"/>
            </a:xfrm>
            <a:custGeom>
              <a:avLst/>
              <a:gdLst/>
              <a:ahLst/>
              <a:cxnLst>
                <a:cxn ang="0">
                  <a:pos x="55" y="66"/>
                </a:cxn>
                <a:cxn ang="0">
                  <a:pos x="55" y="11"/>
                </a:cxn>
                <a:cxn ang="0">
                  <a:pos x="0" y="0"/>
                </a:cxn>
                <a:cxn ang="0">
                  <a:pos x="1" y="55"/>
                </a:cxn>
                <a:cxn ang="0">
                  <a:pos x="55" y="66"/>
                </a:cxn>
              </a:cxnLst>
              <a:rect l="0" t="0" r="r" b="b"/>
              <a:pathLst>
                <a:path w="56" h="67">
                  <a:moveTo>
                    <a:pt x="55" y="66"/>
                  </a:moveTo>
                  <a:lnTo>
                    <a:pt x="55" y="11"/>
                  </a:lnTo>
                  <a:lnTo>
                    <a:pt x="0" y="0"/>
                  </a:lnTo>
                  <a:lnTo>
                    <a:pt x="1" y="55"/>
                  </a:lnTo>
                  <a:lnTo>
                    <a:pt x="55" y="66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15" name="Freeform 51"/>
            <p:cNvSpPr>
              <a:spLocks/>
            </p:cNvSpPr>
            <p:nvPr/>
          </p:nvSpPr>
          <p:spPr bwMode="auto">
            <a:xfrm>
              <a:off x="2406" y="2683"/>
              <a:ext cx="86" cy="62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28" y="0"/>
                </a:cxn>
                <a:cxn ang="0">
                  <a:pos x="85" y="11"/>
                </a:cxn>
                <a:cxn ang="0">
                  <a:pos x="75" y="45"/>
                </a:cxn>
                <a:cxn ang="0">
                  <a:pos x="56" y="45"/>
                </a:cxn>
                <a:cxn ang="0">
                  <a:pos x="25" y="61"/>
                </a:cxn>
                <a:cxn ang="0">
                  <a:pos x="0" y="33"/>
                </a:cxn>
              </a:cxnLst>
              <a:rect l="0" t="0" r="r" b="b"/>
              <a:pathLst>
                <a:path w="86" h="62">
                  <a:moveTo>
                    <a:pt x="0" y="33"/>
                  </a:moveTo>
                  <a:lnTo>
                    <a:pt x="28" y="0"/>
                  </a:lnTo>
                  <a:lnTo>
                    <a:pt x="85" y="11"/>
                  </a:lnTo>
                  <a:lnTo>
                    <a:pt x="75" y="45"/>
                  </a:lnTo>
                  <a:lnTo>
                    <a:pt x="56" y="45"/>
                  </a:lnTo>
                  <a:lnTo>
                    <a:pt x="25" y="61"/>
                  </a:lnTo>
                  <a:lnTo>
                    <a:pt x="0" y="33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16" name="Freeform 52"/>
            <p:cNvSpPr>
              <a:spLocks/>
            </p:cNvSpPr>
            <p:nvPr/>
          </p:nvSpPr>
          <p:spPr bwMode="auto">
            <a:xfrm>
              <a:off x="2298" y="2762"/>
              <a:ext cx="68" cy="96"/>
            </a:xfrm>
            <a:custGeom>
              <a:avLst/>
              <a:gdLst/>
              <a:ahLst/>
              <a:cxnLst>
                <a:cxn ang="0">
                  <a:pos x="67" y="35"/>
                </a:cxn>
                <a:cxn ang="0">
                  <a:pos x="32" y="0"/>
                </a:cxn>
                <a:cxn ang="0">
                  <a:pos x="0" y="50"/>
                </a:cxn>
                <a:cxn ang="0">
                  <a:pos x="40" y="95"/>
                </a:cxn>
                <a:cxn ang="0">
                  <a:pos x="67" y="35"/>
                </a:cxn>
              </a:cxnLst>
              <a:rect l="0" t="0" r="r" b="b"/>
              <a:pathLst>
                <a:path w="68" h="96">
                  <a:moveTo>
                    <a:pt x="67" y="35"/>
                  </a:moveTo>
                  <a:lnTo>
                    <a:pt x="32" y="0"/>
                  </a:lnTo>
                  <a:lnTo>
                    <a:pt x="0" y="50"/>
                  </a:lnTo>
                  <a:lnTo>
                    <a:pt x="40" y="95"/>
                  </a:lnTo>
                  <a:lnTo>
                    <a:pt x="67" y="35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17" name="Freeform 53"/>
            <p:cNvSpPr>
              <a:spLocks/>
            </p:cNvSpPr>
            <p:nvPr/>
          </p:nvSpPr>
          <p:spPr bwMode="auto">
            <a:xfrm>
              <a:off x="2462" y="2696"/>
              <a:ext cx="30" cy="90"/>
            </a:xfrm>
            <a:custGeom>
              <a:avLst/>
              <a:gdLst/>
              <a:ahLst/>
              <a:cxnLst>
                <a:cxn ang="0">
                  <a:pos x="1" y="34"/>
                </a:cxn>
                <a:cxn ang="0">
                  <a:pos x="29" y="0"/>
                </a:cxn>
                <a:cxn ang="0">
                  <a:pos x="29" y="54"/>
                </a:cxn>
                <a:cxn ang="0">
                  <a:pos x="0" y="89"/>
                </a:cxn>
                <a:cxn ang="0">
                  <a:pos x="1" y="34"/>
                </a:cxn>
              </a:cxnLst>
              <a:rect l="0" t="0" r="r" b="b"/>
              <a:pathLst>
                <a:path w="30" h="90">
                  <a:moveTo>
                    <a:pt x="1" y="34"/>
                  </a:moveTo>
                  <a:lnTo>
                    <a:pt x="29" y="0"/>
                  </a:lnTo>
                  <a:lnTo>
                    <a:pt x="29" y="54"/>
                  </a:lnTo>
                  <a:lnTo>
                    <a:pt x="0" y="89"/>
                  </a:lnTo>
                  <a:lnTo>
                    <a:pt x="1" y="34"/>
                  </a:lnTo>
                </a:path>
              </a:pathLst>
            </a:custGeom>
            <a:solidFill>
              <a:srgbClr val="FFCC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18" name="Freeform 54"/>
            <p:cNvSpPr>
              <a:spLocks/>
            </p:cNvSpPr>
            <p:nvPr/>
          </p:nvSpPr>
          <p:spPr bwMode="auto">
            <a:xfrm>
              <a:off x="2544" y="2968"/>
              <a:ext cx="60" cy="94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59" y="0"/>
                </a:cxn>
                <a:cxn ang="0">
                  <a:pos x="33" y="59"/>
                </a:cxn>
                <a:cxn ang="0">
                  <a:pos x="0" y="93"/>
                </a:cxn>
                <a:cxn ang="0">
                  <a:pos x="2" y="3"/>
                </a:cxn>
              </a:cxnLst>
              <a:rect l="0" t="0" r="r" b="b"/>
              <a:pathLst>
                <a:path w="60" h="94">
                  <a:moveTo>
                    <a:pt x="2" y="3"/>
                  </a:moveTo>
                  <a:lnTo>
                    <a:pt x="59" y="0"/>
                  </a:lnTo>
                  <a:lnTo>
                    <a:pt x="33" y="59"/>
                  </a:lnTo>
                  <a:lnTo>
                    <a:pt x="0" y="93"/>
                  </a:lnTo>
                  <a:lnTo>
                    <a:pt x="2" y="3"/>
                  </a:lnTo>
                </a:path>
              </a:pathLst>
            </a:custGeom>
            <a:solidFill>
              <a:srgbClr val="996633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19" name="Freeform 55"/>
            <p:cNvSpPr>
              <a:spLocks/>
            </p:cNvSpPr>
            <p:nvPr/>
          </p:nvSpPr>
          <p:spPr bwMode="auto">
            <a:xfrm>
              <a:off x="2529" y="2930"/>
              <a:ext cx="73" cy="66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37" y="0"/>
                </a:cxn>
                <a:cxn ang="0">
                  <a:pos x="72" y="31"/>
                </a:cxn>
                <a:cxn ang="0">
                  <a:pos x="26" y="65"/>
                </a:cxn>
                <a:cxn ang="0">
                  <a:pos x="0" y="36"/>
                </a:cxn>
              </a:cxnLst>
              <a:rect l="0" t="0" r="r" b="b"/>
              <a:pathLst>
                <a:path w="73" h="66">
                  <a:moveTo>
                    <a:pt x="0" y="36"/>
                  </a:moveTo>
                  <a:lnTo>
                    <a:pt x="37" y="0"/>
                  </a:lnTo>
                  <a:lnTo>
                    <a:pt x="72" y="31"/>
                  </a:lnTo>
                  <a:lnTo>
                    <a:pt x="26" y="65"/>
                  </a:lnTo>
                  <a:lnTo>
                    <a:pt x="0" y="36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20" name="Freeform 56"/>
            <p:cNvSpPr>
              <a:spLocks/>
            </p:cNvSpPr>
            <p:nvPr/>
          </p:nvSpPr>
          <p:spPr bwMode="auto">
            <a:xfrm>
              <a:off x="2300" y="2718"/>
              <a:ext cx="268" cy="385"/>
            </a:xfrm>
            <a:custGeom>
              <a:avLst/>
              <a:gdLst/>
              <a:ahLst/>
              <a:cxnLst>
                <a:cxn ang="0">
                  <a:pos x="78" y="166"/>
                </a:cxn>
                <a:cxn ang="0">
                  <a:pos x="85" y="140"/>
                </a:cxn>
                <a:cxn ang="0">
                  <a:pos x="100" y="123"/>
                </a:cxn>
                <a:cxn ang="0">
                  <a:pos x="120" y="116"/>
                </a:cxn>
                <a:cxn ang="0">
                  <a:pos x="142" y="120"/>
                </a:cxn>
                <a:cxn ang="0">
                  <a:pos x="162" y="136"/>
                </a:cxn>
                <a:cxn ang="0">
                  <a:pos x="177" y="159"/>
                </a:cxn>
                <a:cxn ang="0">
                  <a:pos x="186" y="188"/>
                </a:cxn>
                <a:cxn ang="0">
                  <a:pos x="187" y="217"/>
                </a:cxn>
                <a:cxn ang="0">
                  <a:pos x="180" y="243"/>
                </a:cxn>
                <a:cxn ang="0">
                  <a:pos x="165" y="260"/>
                </a:cxn>
                <a:cxn ang="0">
                  <a:pos x="145" y="268"/>
                </a:cxn>
                <a:cxn ang="0">
                  <a:pos x="122" y="263"/>
                </a:cxn>
                <a:cxn ang="0">
                  <a:pos x="103" y="247"/>
                </a:cxn>
                <a:cxn ang="0">
                  <a:pos x="88" y="224"/>
                </a:cxn>
                <a:cxn ang="0">
                  <a:pos x="79" y="195"/>
                </a:cxn>
                <a:cxn ang="0">
                  <a:pos x="36" y="204"/>
                </a:cxn>
                <a:cxn ang="0">
                  <a:pos x="31" y="295"/>
                </a:cxn>
                <a:cxn ang="0">
                  <a:pos x="69" y="282"/>
                </a:cxn>
                <a:cxn ang="0">
                  <a:pos x="79" y="294"/>
                </a:cxn>
                <a:cxn ang="0">
                  <a:pos x="90" y="304"/>
                </a:cxn>
                <a:cxn ang="0">
                  <a:pos x="101" y="313"/>
                </a:cxn>
                <a:cxn ang="0">
                  <a:pos x="109" y="372"/>
                </a:cxn>
                <a:cxn ang="0">
                  <a:pos x="163" y="329"/>
                </a:cxn>
                <a:cxn ang="0">
                  <a:pos x="175" y="325"/>
                </a:cxn>
                <a:cxn ang="0">
                  <a:pos x="186" y="320"/>
                </a:cxn>
                <a:cxn ang="0">
                  <a:pos x="196" y="313"/>
                </a:cxn>
                <a:cxn ang="0">
                  <a:pos x="204" y="304"/>
                </a:cxn>
                <a:cxn ang="0">
                  <a:pos x="267" y="280"/>
                </a:cxn>
                <a:cxn ang="0">
                  <a:pos x="232" y="241"/>
                </a:cxn>
                <a:cxn ang="0">
                  <a:pos x="233" y="233"/>
                </a:cxn>
                <a:cxn ang="0">
                  <a:pos x="233" y="225"/>
                </a:cxn>
                <a:cxn ang="0">
                  <a:pos x="233" y="217"/>
                </a:cxn>
                <a:cxn ang="0">
                  <a:pos x="233" y="208"/>
                </a:cxn>
                <a:cxn ang="0">
                  <a:pos x="233" y="199"/>
                </a:cxn>
                <a:cxn ang="0">
                  <a:pos x="232" y="192"/>
                </a:cxn>
                <a:cxn ang="0">
                  <a:pos x="230" y="184"/>
                </a:cxn>
                <a:cxn ang="0">
                  <a:pos x="264" y="159"/>
                </a:cxn>
                <a:cxn ang="0">
                  <a:pos x="201" y="107"/>
                </a:cxn>
                <a:cxn ang="0">
                  <a:pos x="191" y="96"/>
                </a:cxn>
                <a:cxn ang="0">
                  <a:pos x="181" y="84"/>
                </a:cxn>
                <a:cxn ang="0">
                  <a:pos x="170" y="73"/>
                </a:cxn>
                <a:cxn ang="0">
                  <a:pos x="157" y="66"/>
                </a:cxn>
                <a:cxn ang="0">
                  <a:pos x="100" y="0"/>
                </a:cxn>
                <a:cxn ang="0">
                  <a:pos x="96" y="55"/>
                </a:cxn>
                <a:cxn ang="0">
                  <a:pos x="85" y="59"/>
                </a:cxn>
                <a:cxn ang="0">
                  <a:pos x="74" y="66"/>
                </a:cxn>
                <a:cxn ang="0">
                  <a:pos x="65" y="73"/>
                </a:cxn>
                <a:cxn ang="0">
                  <a:pos x="26" y="44"/>
                </a:cxn>
                <a:cxn ang="0">
                  <a:pos x="34" y="138"/>
                </a:cxn>
                <a:cxn ang="0">
                  <a:pos x="33" y="146"/>
                </a:cxn>
                <a:cxn ang="0">
                  <a:pos x="32" y="154"/>
                </a:cxn>
                <a:cxn ang="0">
                  <a:pos x="32" y="162"/>
                </a:cxn>
                <a:cxn ang="0">
                  <a:pos x="32" y="171"/>
                </a:cxn>
                <a:cxn ang="0">
                  <a:pos x="32" y="179"/>
                </a:cxn>
                <a:cxn ang="0">
                  <a:pos x="33" y="188"/>
                </a:cxn>
                <a:cxn ang="0">
                  <a:pos x="34" y="195"/>
                </a:cxn>
                <a:cxn ang="0">
                  <a:pos x="36" y="204"/>
                </a:cxn>
              </a:cxnLst>
              <a:rect l="0" t="0" r="r" b="b"/>
              <a:pathLst>
                <a:path w="268" h="385">
                  <a:moveTo>
                    <a:pt x="78" y="180"/>
                  </a:moveTo>
                  <a:lnTo>
                    <a:pt x="78" y="166"/>
                  </a:lnTo>
                  <a:lnTo>
                    <a:pt x="81" y="151"/>
                  </a:lnTo>
                  <a:lnTo>
                    <a:pt x="85" y="140"/>
                  </a:lnTo>
                  <a:lnTo>
                    <a:pt x="93" y="131"/>
                  </a:lnTo>
                  <a:lnTo>
                    <a:pt x="100" y="123"/>
                  </a:lnTo>
                  <a:lnTo>
                    <a:pt x="110" y="118"/>
                  </a:lnTo>
                  <a:lnTo>
                    <a:pt x="120" y="116"/>
                  </a:lnTo>
                  <a:lnTo>
                    <a:pt x="131" y="116"/>
                  </a:lnTo>
                  <a:lnTo>
                    <a:pt x="142" y="120"/>
                  </a:lnTo>
                  <a:lnTo>
                    <a:pt x="152" y="127"/>
                  </a:lnTo>
                  <a:lnTo>
                    <a:pt x="162" y="136"/>
                  </a:lnTo>
                  <a:lnTo>
                    <a:pt x="171" y="146"/>
                  </a:lnTo>
                  <a:lnTo>
                    <a:pt x="177" y="159"/>
                  </a:lnTo>
                  <a:lnTo>
                    <a:pt x="183" y="173"/>
                  </a:lnTo>
                  <a:lnTo>
                    <a:pt x="186" y="188"/>
                  </a:lnTo>
                  <a:lnTo>
                    <a:pt x="188" y="203"/>
                  </a:lnTo>
                  <a:lnTo>
                    <a:pt x="187" y="217"/>
                  </a:lnTo>
                  <a:lnTo>
                    <a:pt x="185" y="232"/>
                  </a:lnTo>
                  <a:lnTo>
                    <a:pt x="180" y="243"/>
                  </a:lnTo>
                  <a:lnTo>
                    <a:pt x="172" y="252"/>
                  </a:lnTo>
                  <a:lnTo>
                    <a:pt x="165" y="260"/>
                  </a:lnTo>
                  <a:lnTo>
                    <a:pt x="156" y="265"/>
                  </a:lnTo>
                  <a:lnTo>
                    <a:pt x="145" y="268"/>
                  </a:lnTo>
                  <a:lnTo>
                    <a:pt x="134" y="267"/>
                  </a:lnTo>
                  <a:lnTo>
                    <a:pt x="122" y="263"/>
                  </a:lnTo>
                  <a:lnTo>
                    <a:pt x="113" y="256"/>
                  </a:lnTo>
                  <a:lnTo>
                    <a:pt x="103" y="247"/>
                  </a:lnTo>
                  <a:lnTo>
                    <a:pt x="95" y="237"/>
                  </a:lnTo>
                  <a:lnTo>
                    <a:pt x="88" y="224"/>
                  </a:lnTo>
                  <a:lnTo>
                    <a:pt x="83" y="210"/>
                  </a:lnTo>
                  <a:lnTo>
                    <a:pt x="79" y="195"/>
                  </a:lnTo>
                  <a:lnTo>
                    <a:pt x="78" y="180"/>
                  </a:lnTo>
                  <a:lnTo>
                    <a:pt x="36" y="204"/>
                  </a:lnTo>
                  <a:lnTo>
                    <a:pt x="2" y="224"/>
                  </a:lnTo>
                  <a:lnTo>
                    <a:pt x="31" y="295"/>
                  </a:lnTo>
                  <a:lnTo>
                    <a:pt x="65" y="276"/>
                  </a:lnTo>
                  <a:lnTo>
                    <a:pt x="69" y="282"/>
                  </a:lnTo>
                  <a:lnTo>
                    <a:pt x="74" y="289"/>
                  </a:lnTo>
                  <a:lnTo>
                    <a:pt x="79" y="294"/>
                  </a:lnTo>
                  <a:lnTo>
                    <a:pt x="85" y="299"/>
                  </a:lnTo>
                  <a:lnTo>
                    <a:pt x="90" y="304"/>
                  </a:lnTo>
                  <a:lnTo>
                    <a:pt x="95" y="310"/>
                  </a:lnTo>
                  <a:lnTo>
                    <a:pt x="101" y="313"/>
                  </a:lnTo>
                  <a:lnTo>
                    <a:pt x="108" y="317"/>
                  </a:lnTo>
                  <a:lnTo>
                    <a:pt x="109" y="372"/>
                  </a:lnTo>
                  <a:lnTo>
                    <a:pt x="165" y="384"/>
                  </a:lnTo>
                  <a:lnTo>
                    <a:pt x="163" y="329"/>
                  </a:lnTo>
                  <a:lnTo>
                    <a:pt x="170" y="328"/>
                  </a:lnTo>
                  <a:lnTo>
                    <a:pt x="175" y="325"/>
                  </a:lnTo>
                  <a:lnTo>
                    <a:pt x="180" y="324"/>
                  </a:lnTo>
                  <a:lnTo>
                    <a:pt x="186" y="320"/>
                  </a:lnTo>
                  <a:lnTo>
                    <a:pt x="191" y="317"/>
                  </a:lnTo>
                  <a:lnTo>
                    <a:pt x="196" y="313"/>
                  </a:lnTo>
                  <a:lnTo>
                    <a:pt x="199" y="310"/>
                  </a:lnTo>
                  <a:lnTo>
                    <a:pt x="204" y="304"/>
                  </a:lnTo>
                  <a:lnTo>
                    <a:pt x="239" y="339"/>
                  </a:lnTo>
                  <a:lnTo>
                    <a:pt x="267" y="280"/>
                  </a:lnTo>
                  <a:lnTo>
                    <a:pt x="230" y="245"/>
                  </a:lnTo>
                  <a:lnTo>
                    <a:pt x="232" y="241"/>
                  </a:lnTo>
                  <a:lnTo>
                    <a:pt x="232" y="237"/>
                  </a:lnTo>
                  <a:lnTo>
                    <a:pt x="233" y="233"/>
                  </a:lnTo>
                  <a:lnTo>
                    <a:pt x="233" y="229"/>
                  </a:lnTo>
                  <a:lnTo>
                    <a:pt x="233" y="225"/>
                  </a:lnTo>
                  <a:lnTo>
                    <a:pt x="233" y="221"/>
                  </a:lnTo>
                  <a:lnTo>
                    <a:pt x="233" y="217"/>
                  </a:lnTo>
                  <a:lnTo>
                    <a:pt x="233" y="212"/>
                  </a:lnTo>
                  <a:lnTo>
                    <a:pt x="233" y="208"/>
                  </a:lnTo>
                  <a:lnTo>
                    <a:pt x="233" y="204"/>
                  </a:lnTo>
                  <a:lnTo>
                    <a:pt x="233" y="199"/>
                  </a:lnTo>
                  <a:lnTo>
                    <a:pt x="232" y="195"/>
                  </a:lnTo>
                  <a:lnTo>
                    <a:pt x="232" y="192"/>
                  </a:lnTo>
                  <a:lnTo>
                    <a:pt x="230" y="188"/>
                  </a:lnTo>
                  <a:lnTo>
                    <a:pt x="230" y="184"/>
                  </a:lnTo>
                  <a:lnTo>
                    <a:pt x="229" y="179"/>
                  </a:lnTo>
                  <a:lnTo>
                    <a:pt x="264" y="159"/>
                  </a:lnTo>
                  <a:lnTo>
                    <a:pt x="234" y="88"/>
                  </a:lnTo>
                  <a:lnTo>
                    <a:pt x="201" y="107"/>
                  </a:lnTo>
                  <a:lnTo>
                    <a:pt x="196" y="101"/>
                  </a:lnTo>
                  <a:lnTo>
                    <a:pt x="191" y="96"/>
                  </a:lnTo>
                  <a:lnTo>
                    <a:pt x="186" y="89"/>
                  </a:lnTo>
                  <a:lnTo>
                    <a:pt x="181" y="84"/>
                  </a:lnTo>
                  <a:lnTo>
                    <a:pt x="175" y="79"/>
                  </a:lnTo>
                  <a:lnTo>
                    <a:pt x="170" y="73"/>
                  </a:lnTo>
                  <a:lnTo>
                    <a:pt x="163" y="70"/>
                  </a:lnTo>
                  <a:lnTo>
                    <a:pt x="157" y="66"/>
                  </a:lnTo>
                  <a:lnTo>
                    <a:pt x="156" y="11"/>
                  </a:lnTo>
                  <a:lnTo>
                    <a:pt x="100" y="0"/>
                  </a:lnTo>
                  <a:lnTo>
                    <a:pt x="101" y="54"/>
                  </a:lnTo>
                  <a:lnTo>
                    <a:pt x="96" y="55"/>
                  </a:lnTo>
                  <a:lnTo>
                    <a:pt x="90" y="58"/>
                  </a:lnTo>
                  <a:lnTo>
                    <a:pt x="85" y="59"/>
                  </a:lnTo>
                  <a:lnTo>
                    <a:pt x="79" y="63"/>
                  </a:lnTo>
                  <a:lnTo>
                    <a:pt x="74" y="66"/>
                  </a:lnTo>
                  <a:lnTo>
                    <a:pt x="69" y="70"/>
                  </a:lnTo>
                  <a:lnTo>
                    <a:pt x="65" y="73"/>
                  </a:lnTo>
                  <a:lnTo>
                    <a:pt x="60" y="79"/>
                  </a:lnTo>
                  <a:lnTo>
                    <a:pt x="26" y="44"/>
                  </a:lnTo>
                  <a:lnTo>
                    <a:pt x="0" y="103"/>
                  </a:lnTo>
                  <a:lnTo>
                    <a:pt x="34" y="138"/>
                  </a:lnTo>
                  <a:lnTo>
                    <a:pt x="33" y="142"/>
                  </a:lnTo>
                  <a:lnTo>
                    <a:pt x="33" y="146"/>
                  </a:lnTo>
                  <a:lnTo>
                    <a:pt x="33" y="150"/>
                  </a:lnTo>
                  <a:lnTo>
                    <a:pt x="32" y="154"/>
                  </a:lnTo>
                  <a:lnTo>
                    <a:pt x="32" y="158"/>
                  </a:lnTo>
                  <a:lnTo>
                    <a:pt x="32" y="162"/>
                  </a:lnTo>
                  <a:lnTo>
                    <a:pt x="32" y="167"/>
                  </a:lnTo>
                  <a:lnTo>
                    <a:pt x="32" y="171"/>
                  </a:lnTo>
                  <a:lnTo>
                    <a:pt x="32" y="175"/>
                  </a:lnTo>
                  <a:lnTo>
                    <a:pt x="32" y="179"/>
                  </a:lnTo>
                  <a:lnTo>
                    <a:pt x="33" y="184"/>
                  </a:lnTo>
                  <a:lnTo>
                    <a:pt x="33" y="188"/>
                  </a:lnTo>
                  <a:lnTo>
                    <a:pt x="33" y="192"/>
                  </a:lnTo>
                  <a:lnTo>
                    <a:pt x="34" y="195"/>
                  </a:lnTo>
                  <a:lnTo>
                    <a:pt x="34" y="201"/>
                  </a:lnTo>
                  <a:lnTo>
                    <a:pt x="36" y="204"/>
                  </a:lnTo>
                  <a:lnTo>
                    <a:pt x="78" y="180"/>
                  </a:lnTo>
                </a:path>
              </a:pathLst>
            </a:custGeom>
            <a:solidFill>
              <a:srgbClr val="CC99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728121" name="Group 57"/>
          <p:cNvGrpSpPr>
            <a:grpSpLocks/>
          </p:cNvGrpSpPr>
          <p:nvPr/>
        </p:nvGrpSpPr>
        <p:grpSpPr bwMode="auto">
          <a:xfrm>
            <a:off x="3811588" y="2276475"/>
            <a:ext cx="1295400" cy="1524000"/>
            <a:chOff x="2716" y="3342"/>
            <a:chExt cx="305" cy="571"/>
          </a:xfrm>
        </p:grpSpPr>
        <p:sp>
          <p:nvSpPr>
            <p:cNvPr id="728122" name="Freeform 58"/>
            <p:cNvSpPr>
              <a:spLocks/>
            </p:cNvSpPr>
            <p:nvPr/>
          </p:nvSpPr>
          <p:spPr bwMode="auto">
            <a:xfrm>
              <a:off x="2716" y="3342"/>
              <a:ext cx="305" cy="571"/>
            </a:xfrm>
            <a:custGeom>
              <a:avLst/>
              <a:gdLst/>
              <a:ahLst/>
              <a:cxnLst>
                <a:cxn ang="0">
                  <a:pos x="304" y="488"/>
                </a:cxn>
                <a:cxn ang="0">
                  <a:pos x="304" y="0"/>
                </a:cxn>
                <a:cxn ang="0">
                  <a:pos x="0" y="81"/>
                </a:cxn>
                <a:cxn ang="0">
                  <a:pos x="0" y="570"/>
                </a:cxn>
                <a:cxn ang="0">
                  <a:pos x="304" y="488"/>
                </a:cxn>
              </a:cxnLst>
              <a:rect l="0" t="0" r="r" b="b"/>
              <a:pathLst>
                <a:path w="305" h="571">
                  <a:moveTo>
                    <a:pt x="304" y="488"/>
                  </a:moveTo>
                  <a:lnTo>
                    <a:pt x="304" y="0"/>
                  </a:lnTo>
                  <a:lnTo>
                    <a:pt x="0" y="81"/>
                  </a:lnTo>
                  <a:lnTo>
                    <a:pt x="0" y="570"/>
                  </a:lnTo>
                  <a:lnTo>
                    <a:pt x="304" y="488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23" name="Freeform 59"/>
            <p:cNvSpPr>
              <a:spLocks/>
            </p:cNvSpPr>
            <p:nvPr/>
          </p:nvSpPr>
          <p:spPr bwMode="white">
            <a:xfrm>
              <a:off x="2734" y="3365"/>
              <a:ext cx="269" cy="524"/>
            </a:xfrm>
            <a:custGeom>
              <a:avLst/>
              <a:gdLst/>
              <a:ahLst/>
              <a:cxnLst>
                <a:cxn ang="0">
                  <a:pos x="268" y="454"/>
                </a:cxn>
                <a:cxn ang="0">
                  <a:pos x="268" y="0"/>
                </a:cxn>
                <a:cxn ang="0">
                  <a:pos x="0" y="69"/>
                </a:cxn>
                <a:cxn ang="0">
                  <a:pos x="0" y="523"/>
                </a:cxn>
                <a:cxn ang="0">
                  <a:pos x="268" y="454"/>
                </a:cxn>
              </a:cxnLst>
              <a:rect l="0" t="0" r="r" b="b"/>
              <a:pathLst>
                <a:path w="269" h="524">
                  <a:moveTo>
                    <a:pt x="268" y="454"/>
                  </a:moveTo>
                  <a:lnTo>
                    <a:pt x="268" y="0"/>
                  </a:lnTo>
                  <a:lnTo>
                    <a:pt x="0" y="69"/>
                  </a:lnTo>
                  <a:lnTo>
                    <a:pt x="0" y="523"/>
                  </a:lnTo>
                  <a:lnTo>
                    <a:pt x="268" y="454"/>
                  </a:lnTo>
                </a:path>
              </a:pathLst>
            </a:custGeom>
            <a:solidFill>
              <a:srgbClr val="EAEAEA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24" name="Freeform 60"/>
            <p:cNvSpPr>
              <a:spLocks/>
            </p:cNvSpPr>
            <p:nvPr/>
          </p:nvSpPr>
          <p:spPr bwMode="auto">
            <a:xfrm>
              <a:off x="2758" y="3449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25" name="Freeform 61"/>
            <p:cNvSpPr>
              <a:spLocks/>
            </p:cNvSpPr>
            <p:nvPr/>
          </p:nvSpPr>
          <p:spPr bwMode="auto">
            <a:xfrm>
              <a:off x="2758" y="3507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26" name="Freeform 62"/>
            <p:cNvSpPr>
              <a:spLocks/>
            </p:cNvSpPr>
            <p:nvPr/>
          </p:nvSpPr>
          <p:spPr bwMode="auto">
            <a:xfrm>
              <a:off x="2758" y="3565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27" name="Freeform 63"/>
            <p:cNvSpPr>
              <a:spLocks/>
            </p:cNvSpPr>
            <p:nvPr/>
          </p:nvSpPr>
          <p:spPr bwMode="auto">
            <a:xfrm>
              <a:off x="2758" y="3623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28" name="Freeform 64"/>
            <p:cNvSpPr>
              <a:spLocks/>
            </p:cNvSpPr>
            <p:nvPr/>
          </p:nvSpPr>
          <p:spPr bwMode="auto">
            <a:xfrm>
              <a:off x="2758" y="3680"/>
              <a:ext cx="91" cy="49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5"/>
                </a:cxn>
                <a:cxn ang="0">
                  <a:pos x="0" y="48"/>
                </a:cxn>
                <a:cxn ang="0">
                  <a:pos x="90" y="22"/>
                </a:cxn>
              </a:cxnLst>
              <a:rect l="0" t="0" r="r" b="b"/>
              <a:pathLst>
                <a:path w="91" h="49">
                  <a:moveTo>
                    <a:pt x="90" y="22"/>
                  </a:moveTo>
                  <a:lnTo>
                    <a:pt x="90" y="0"/>
                  </a:lnTo>
                  <a:lnTo>
                    <a:pt x="0" y="25"/>
                  </a:lnTo>
                  <a:lnTo>
                    <a:pt x="0" y="48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29" name="Freeform 65"/>
            <p:cNvSpPr>
              <a:spLocks/>
            </p:cNvSpPr>
            <p:nvPr/>
          </p:nvSpPr>
          <p:spPr bwMode="auto">
            <a:xfrm>
              <a:off x="2758" y="3739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30" name="Freeform 66"/>
            <p:cNvSpPr>
              <a:spLocks/>
            </p:cNvSpPr>
            <p:nvPr/>
          </p:nvSpPr>
          <p:spPr bwMode="auto">
            <a:xfrm>
              <a:off x="2758" y="3797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31" name="Freeform 67"/>
            <p:cNvSpPr>
              <a:spLocks/>
            </p:cNvSpPr>
            <p:nvPr/>
          </p:nvSpPr>
          <p:spPr bwMode="auto">
            <a:xfrm>
              <a:off x="2886" y="3412"/>
              <a:ext cx="91" cy="47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3"/>
                </a:cxn>
                <a:cxn ang="0">
                  <a:pos x="0" y="46"/>
                </a:cxn>
                <a:cxn ang="0">
                  <a:pos x="90" y="22"/>
                </a:cxn>
              </a:cxnLst>
              <a:rect l="0" t="0" r="r" b="b"/>
              <a:pathLst>
                <a:path w="91" h="47">
                  <a:moveTo>
                    <a:pt x="90" y="22"/>
                  </a:moveTo>
                  <a:lnTo>
                    <a:pt x="90" y="0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32" name="Freeform 68"/>
            <p:cNvSpPr>
              <a:spLocks/>
            </p:cNvSpPr>
            <p:nvPr/>
          </p:nvSpPr>
          <p:spPr bwMode="auto">
            <a:xfrm>
              <a:off x="2886" y="3471"/>
              <a:ext cx="91" cy="47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3"/>
                </a:cxn>
                <a:cxn ang="0">
                  <a:pos x="0" y="46"/>
                </a:cxn>
                <a:cxn ang="0">
                  <a:pos x="90" y="22"/>
                </a:cxn>
              </a:cxnLst>
              <a:rect l="0" t="0" r="r" b="b"/>
              <a:pathLst>
                <a:path w="91" h="47">
                  <a:moveTo>
                    <a:pt x="90" y="22"/>
                  </a:moveTo>
                  <a:lnTo>
                    <a:pt x="90" y="0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33" name="Freeform 69"/>
            <p:cNvSpPr>
              <a:spLocks/>
            </p:cNvSpPr>
            <p:nvPr/>
          </p:nvSpPr>
          <p:spPr bwMode="auto">
            <a:xfrm>
              <a:off x="2886" y="3528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34" name="Freeform 70"/>
            <p:cNvSpPr>
              <a:spLocks/>
            </p:cNvSpPr>
            <p:nvPr/>
          </p:nvSpPr>
          <p:spPr bwMode="auto">
            <a:xfrm>
              <a:off x="2886" y="3586"/>
              <a:ext cx="91" cy="47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3"/>
                </a:cxn>
                <a:cxn ang="0">
                  <a:pos x="0" y="46"/>
                </a:cxn>
                <a:cxn ang="0">
                  <a:pos x="90" y="22"/>
                </a:cxn>
              </a:cxnLst>
              <a:rect l="0" t="0" r="r" b="b"/>
              <a:pathLst>
                <a:path w="91" h="47">
                  <a:moveTo>
                    <a:pt x="90" y="22"/>
                  </a:moveTo>
                  <a:lnTo>
                    <a:pt x="90" y="0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35" name="Freeform 71"/>
            <p:cNvSpPr>
              <a:spLocks/>
            </p:cNvSpPr>
            <p:nvPr/>
          </p:nvSpPr>
          <p:spPr bwMode="auto">
            <a:xfrm>
              <a:off x="2886" y="3644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36" name="Freeform 72"/>
            <p:cNvSpPr>
              <a:spLocks/>
            </p:cNvSpPr>
            <p:nvPr/>
          </p:nvSpPr>
          <p:spPr bwMode="auto">
            <a:xfrm>
              <a:off x="2886" y="3702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37" name="Freeform 73"/>
            <p:cNvSpPr>
              <a:spLocks/>
            </p:cNvSpPr>
            <p:nvPr/>
          </p:nvSpPr>
          <p:spPr bwMode="auto">
            <a:xfrm>
              <a:off x="2886" y="3759"/>
              <a:ext cx="91" cy="4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90" y="22"/>
                </a:cxn>
              </a:cxnLst>
              <a:rect l="0" t="0" r="r" b="b"/>
              <a:pathLst>
                <a:path w="91" h="48">
                  <a:moveTo>
                    <a:pt x="90" y="22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90" y="2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728138" name="Text Box 74"/>
          <p:cNvSpPr txBox="1">
            <a:spLocks noChangeArrowheads="1"/>
          </p:cNvSpPr>
          <p:nvPr/>
        </p:nvSpPr>
        <p:spPr bwMode="auto">
          <a:xfrm>
            <a:off x="3758090" y="2814638"/>
            <a:ext cx="137223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2800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Source</a:t>
            </a:r>
          </a:p>
          <a:p>
            <a:r>
              <a:rPr lang="en-US" altLang="zh-TW" sz="2800">
                <a:solidFill>
                  <a:srgbClr val="CC3300"/>
                </a:solidFill>
                <a:latin typeface="微軟正黑體" pitchFamily="34" charset="-120"/>
                <a:ea typeface="微軟正黑體" pitchFamily="34" charset="-120"/>
              </a:rPr>
              <a:t>Type</a:t>
            </a:r>
          </a:p>
        </p:txBody>
      </p:sp>
      <p:grpSp>
        <p:nvGrpSpPr>
          <p:cNvPr id="728139" name="Group 75"/>
          <p:cNvGrpSpPr>
            <a:grpSpLocks/>
          </p:cNvGrpSpPr>
          <p:nvPr/>
        </p:nvGrpSpPr>
        <p:grpSpPr bwMode="auto">
          <a:xfrm>
            <a:off x="1449388" y="4257675"/>
            <a:ext cx="1295400" cy="1295400"/>
            <a:chOff x="867" y="1227"/>
            <a:chExt cx="586" cy="670"/>
          </a:xfrm>
        </p:grpSpPr>
        <p:sp>
          <p:nvSpPr>
            <p:cNvPr id="728140" name="Freeform 76"/>
            <p:cNvSpPr>
              <a:spLocks/>
            </p:cNvSpPr>
            <p:nvPr/>
          </p:nvSpPr>
          <p:spPr bwMode="auto">
            <a:xfrm>
              <a:off x="910" y="1227"/>
              <a:ext cx="308" cy="541"/>
            </a:xfrm>
            <a:custGeom>
              <a:avLst/>
              <a:gdLst/>
              <a:ahLst/>
              <a:cxnLst>
                <a:cxn ang="0">
                  <a:pos x="137" y="169"/>
                </a:cxn>
                <a:cxn ang="0">
                  <a:pos x="130" y="122"/>
                </a:cxn>
                <a:cxn ang="0">
                  <a:pos x="102" y="112"/>
                </a:cxn>
                <a:cxn ang="0">
                  <a:pos x="101" y="104"/>
                </a:cxn>
                <a:cxn ang="0">
                  <a:pos x="104" y="102"/>
                </a:cxn>
                <a:cxn ang="0">
                  <a:pos x="114" y="99"/>
                </a:cxn>
                <a:cxn ang="0">
                  <a:pos x="121" y="81"/>
                </a:cxn>
                <a:cxn ang="0">
                  <a:pos x="122" y="72"/>
                </a:cxn>
                <a:cxn ang="0">
                  <a:pos x="127" y="70"/>
                </a:cxn>
                <a:cxn ang="0">
                  <a:pos x="126" y="59"/>
                </a:cxn>
                <a:cxn ang="0">
                  <a:pos x="120" y="43"/>
                </a:cxn>
                <a:cxn ang="0">
                  <a:pos x="113" y="21"/>
                </a:cxn>
                <a:cxn ang="0">
                  <a:pos x="95" y="5"/>
                </a:cxn>
                <a:cxn ang="0">
                  <a:pos x="70" y="1"/>
                </a:cxn>
                <a:cxn ang="0">
                  <a:pos x="46" y="15"/>
                </a:cxn>
                <a:cxn ang="0">
                  <a:pos x="38" y="36"/>
                </a:cxn>
                <a:cxn ang="0">
                  <a:pos x="38" y="62"/>
                </a:cxn>
                <a:cxn ang="0">
                  <a:pos x="46" y="81"/>
                </a:cxn>
                <a:cxn ang="0">
                  <a:pos x="50" y="105"/>
                </a:cxn>
                <a:cxn ang="0">
                  <a:pos x="21" y="129"/>
                </a:cxn>
                <a:cxn ang="0">
                  <a:pos x="4" y="151"/>
                </a:cxn>
                <a:cxn ang="0">
                  <a:pos x="1" y="181"/>
                </a:cxn>
                <a:cxn ang="0">
                  <a:pos x="16" y="245"/>
                </a:cxn>
                <a:cxn ang="0">
                  <a:pos x="16" y="292"/>
                </a:cxn>
                <a:cxn ang="0">
                  <a:pos x="21" y="337"/>
                </a:cxn>
                <a:cxn ang="0">
                  <a:pos x="50" y="372"/>
                </a:cxn>
                <a:cxn ang="0">
                  <a:pos x="83" y="372"/>
                </a:cxn>
                <a:cxn ang="0">
                  <a:pos x="132" y="367"/>
                </a:cxn>
                <a:cxn ang="0">
                  <a:pos x="174" y="367"/>
                </a:cxn>
                <a:cxn ang="0">
                  <a:pos x="214" y="376"/>
                </a:cxn>
                <a:cxn ang="0">
                  <a:pos x="214" y="396"/>
                </a:cxn>
                <a:cxn ang="0">
                  <a:pos x="212" y="437"/>
                </a:cxn>
                <a:cxn ang="0">
                  <a:pos x="220" y="488"/>
                </a:cxn>
                <a:cxn ang="0">
                  <a:pos x="216" y="515"/>
                </a:cxn>
                <a:cxn ang="0">
                  <a:pos x="216" y="525"/>
                </a:cxn>
                <a:cxn ang="0">
                  <a:pos x="236" y="537"/>
                </a:cxn>
                <a:cxn ang="0">
                  <a:pos x="262" y="537"/>
                </a:cxn>
                <a:cxn ang="0">
                  <a:pos x="289" y="538"/>
                </a:cxn>
                <a:cxn ang="0">
                  <a:pos x="304" y="532"/>
                </a:cxn>
                <a:cxn ang="0">
                  <a:pos x="301" y="522"/>
                </a:cxn>
                <a:cxn ang="0">
                  <a:pos x="264" y="511"/>
                </a:cxn>
                <a:cxn ang="0">
                  <a:pos x="253" y="491"/>
                </a:cxn>
                <a:cxn ang="0">
                  <a:pos x="257" y="458"/>
                </a:cxn>
                <a:cxn ang="0">
                  <a:pos x="264" y="414"/>
                </a:cxn>
                <a:cxn ang="0">
                  <a:pos x="267" y="387"/>
                </a:cxn>
                <a:cxn ang="0">
                  <a:pos x="274" y="371"/>
                </a:cxn>
                <a:cxn ang="0">
                  <a:pos x="271" y="350"/>
                </a:cxn>
                <a:cxn ang="0">
                  <a:pos x="242" y="330"/>
                </a:cxn>
                <a:cxn ang="0">
                  <a:pos x="205" y="314"/>
                </a:cxn>
                <a:cxn ang="0">
                  <a:pos x="176" y="306"/>
                </a:cxn>
                <a:cxn ang="0">
                  <a:pos x="153" y="296"/>
                </a:cxn>
              </a:cxnLst>
              <a:rect l="0" t="0" r="r" b="b"/>
              <a:pathLst>
                <a:path w="308" h="541">
                  <a:moveTo>
                    <a:pt x="132" y="205"/>
                  </a:moveTo>
                  <a:lnTo>
                    <a:pt x="133" y="202"/>
                  </a:lnTo>
                  <a:lnTo>
                    <a:pt x="134" y="194"/>
                  </a:lnTo>
                  <a:lnTo>
                    <a:pt x="135" y="182"/>
                  </a:lnTo>
                  <a:lnTo>
                    <a:pt x="137" y="169"/>
                  </a:lnTo>
                  <a:lnTo>
                    <a:pt x="137" y="155"/>
                  </a:lnTo>
                  <a:lnTo>
                    <a:pt x="138" y="142"/>
                  </a:lnTo>
                  <a:lnTo>
                    <a:pt x="137" y="132"/>
                  </a:lnTo>
                  <a:lnTo>
                    <a:pt x="134" y="125"/>
                  </a:lnTo>
                  <a:lnTo>
                    <a:pt x="130" y="122"/>
                  </a:lnTo>
                  <a:lnTo>
                    <a:pt x="124" y="119"/>
                  </a:lnTo>
                  <a:lnTo>
                    <a:pt x="118" y="117"/>
                  </a:lnTo>
                  <a:lnTo>
                    <a:pt x="112" y="115"/>
                  </a:lnTo>
                  <a:lnTo>
                    <a:pt x="107" y="113"/>
                  </a:lnTo>
                  <a:lnTo>
                    <a:pt x="102" y="112"/>
                  </a:lnTo>
                  <a:lnTo>
                    <a:pt x="99" y="110"/>
                  </a:lnTo>
                  <a:lnTo>
                    <a:pt x="99" y="109"/>
                  </a:lnTo>
                  <a:lnTo>
                    <a:pt x="100" y="107"/>
                  </a:lnTo>
                  <a:lnTo>
                    <a:pt x="101" y="106"/>
                  </a:lnTo>
                  <a:lnTo>
                    <a:pt x="101" y="104"/>
                  </a:lnTo>
                  <a:lnTo>
                    <a:pt x="102" y="103"/>
                  </a:lnTo>
                  <a:lnTo>
                    <a:pt x="102" y="102"/>
                  </a:lnTo>
                  <a:lnTo>
                    <a:pt x="102" y="101"/>
                  </a:lnTo>
                  <a:lnTo>
                    <a:pt x="103" y="102"/>
                  </a:lnTo>
                  <a:lnTo>
                    <a:pt x="104" y="102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2" y="100"/>
                  </a:lnTo>
                  <a:lnTo>
                    <a:pt x="114" y="99"/>
                  </a:lnTo>
                  <a:lnTo>
                    <a:pt x="115" y="97"/>
                  </a:lnTo>
                  <a:lnTo>
                    <a:pt x="117" y="93"/>
                  </a:lnTo>
                  <a:lnTo>
                    <a:pt x="119" y="89"/>
                  </a:lnTo>
                  <a:lnTo>
                    <a:pt x="120" y="85"/>
                  </a:lnTo>
                  <a:lnTo>
                    <a:pt x="121" y="81"/>
                  </a:lnTo>
                  <a:lnTo>
                    <a:pt x="121" y="77"/>
                  </a:lnTo>
                  <a:lnTo>
                    <a:pt x="122" y="74"/>
                  </a:lnTo>
                  <a:lnTo>
                    <a:pt x="122" y="72"/>
                  </a:lnTo>
                  <a:lnTo>
                    <a:pt x="122" y="71"/>
                  </a:lnTo>
                  <a:lnTo>
                    <a:pt x="122" y="72"/>
                  </a:lnTo>
                  <a:lnTo>
                    <a:pt x="123" y="72"/>
                  </a:lnTo>
                  <a:lnTo>
                    <a:pt x="124" y="72"/>
                  </a:lnTo>
                  <a:lnTo>
                    <a:pt x="125" y="71"/>
                  </a:lnTo>
                  <a:lnTo>
                    <a:pt x="126" y="71"/>
                  </a:lnTo>
                  <a:lnTo>
                    <a:pt x="127" y="70"/>
                  </a:lnTo>
                  <a:lnTo>
                    <a:pt x="128" y="69"/>
                  </a:lnTo>
                  <a:lnTo>
                    <a:pt x="128" y="68"/>
                  </a:lnTo>
                  <a:lnTo>
                    <a:pt x="128" y="66"/>
                  </a:lnTo>
                  <a:lnTo>
                    <a:pt x="127" y="63"/>
                  </a:lnTo>
                  <a:lnTo>
                    <a:pt x="126" y="59"/>
                  </a:lnTo>
                  <a:lnTo>
                    <a:pt x="125" y="56"/>
                  </a:lnTo>
                  <a:lnTo>
                    <a:pt x="123" y="52"/>
                  </a:lnTo>
                  <a:lnTo>
                    <a:pt x="122" y="49"/>
                  </a:lnTo>
                  <a:lnTo>
                    <a:pt x="121" y="46"/>
                  </a:lnTo>
                  <a:lnTo>
                    <a:pt x="120" y="43"/>
                  </a:lnTo>
                  <a:lnTo>
                    <a:pt x="119" y="40"/>
                  </a:lnTo>
                  <a:lnTo>
                    <a:pt x="119" y="36"/>
                  </a:lnTo>
                  <a:lnTo>
                    <a:pt x="117" y="32"/>
                  </a:lnTo>
                  <a:lnTo>
                    <a:pt x="116" y="26"/>
                  </a:lnTo>
                  <a:lnTo>
                    <a:pt x="113" y="21"/>
                  </a:lnTo>
                  <a:lnTo>
                    <a:pt x="111" y="16"/>
                  </a:lnTo>
                  <a:lnTo>
                    <a:pt x="107" y="12"/>
                  </a:lnTo>
                  <a:lnTo>
                    <a:pt x="104" y="10"/>
                  </a:lnTo>
                  <a:lnTo>
                    <a:pt x="99" y="7"/>
                  </a:lnTo>
                  <a:lnTo>
                    <a:pt x="95" y="5"/>
                  </a:lnTo>
                  <a:lnTo>
                    <a:pt x="91" y="3"/>
                  </a:lnTo>
                  <a:lnTo>
                    <a:pt x="86" y="1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0" y="1"/>
                  </a:lnTo>
                  <a:lnTo>
                    <a:pt x="65" y="3"/>
                  </a:lnTo>
                  <a:lnTo>
                    <a:pt x="59" y="6"/>
                  </a:lnTo>
                  <a:lnTo>
                    <a:pt x="54" y="9"/>
                  </a:lnTo>
                  <a:lnTo>
                    <a:pt x="49" y="12"/>
                  </a:lnTo>
                  <a:lnTo>
                    <a:pt x="46" y="15"/>
                  </a:lnTo>
                  <a:lnTo>
                    <a:pt x="43" y="17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8" y="31"/>
                  </a:lnTo>
                  <a:lnTo>
                    <a:pt x="38" y="36"/>
                  </a:lnTo>
                  <a:lnTo>
                    <a:pt x="37" y="42"/>
                  </a:lnTo>
                  <a:lnTo>
                    <a:pt x="37" y="48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8" y="62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2"/>
                  </a:lnTo>
                  <a:lnTo>
                    <a:pt x="45" y="76"/>
                  </a:lnTo>
                  <a:lnTo>
                    <a:pt x="46" y="81"/>
                  </a:lnTo>
                  <a:lnTo>
                    <a:pt x="47" y="86"/>
                  </a:lnTo>
                  <a:lnTo>
                    <a:pt x="48" y="92"/>
                  </a:lnTo>
                  <a:lnTo>
                    <a:pt x="49" y="97"/>
                  </a:lnTo>
                  <a:lnTo>
                    <a:pt x="50" y="102"/>
                  </a:lnTo>
                  <a:lnTo>
                    <a:pt x="50" y="105"/>
                  </a:lnTo>
                  <a:lnTo>
                    <a:pt x="49" y="108"/>
                  </a:lnTo>
                  <a:lnTo>
                    <a:pt x="44" y="113"/>
                  </a:lnTo>
                  <a:lnTo>
                    <a:pt x="37" y="118"/>
                  </a:lnTo>
                  <a:lnTo>
                    <a:pt x="29" y="124"/>
                  </a:lnTo>
                  <a:lnTo>
                    <a:pt x="21" y="129"/>
                  </a:lnTo>
                  <a:lnTo>
                    <a:pt x="14" y="135"/>
                  </a:lnTo>
                  <a:lnTo>
                    <a:pt x="9" y="140"/>
                  </a:lnTo>
                  <a:lnTo>
                    <a:pt x="7" y="144"/>
                  </a:lnTo>
                  <a:lnTo>
                    <a:pt x="6" y="147"/>
                  </a:lnTo>
                  <a:lnTo>
                    <a:pt x="4" y="151"/>
                  </a:lnTo>
                  <a:lnTo>
                    <a:pt x="2" y="155"/>
                  </a:lnTo>
                  <a:lnTo>
                    <a:pt x="1" y="159"/>
                  </a:lnTo>
                  <a:lnTo>
                    <a:pt x="0" y="165"/>
                  </a:lnTo>
                  <a:lnTo>
                    <a:pt x="0" y="172"/>
                  </a:lnTo>
                  <a:lnTo>
                    <a:pt x="1" y="181"/>
                  </a:lnTo>
                  <a:lnTo>
                    <a:pt x="5" y="191"/>
                  </a:lnTo>
                  <a:lnTo>
                    <a:pt x="9" y="203"/>
                  </a:lnTo>
                  <a:lnTo>
                    <a:pt x="12" y="216"/>
                  </a:lnTo>
                  <a:lnTo>
                    <a:pt x="15" y="231"/>
                  </a:lnTo>
                  <a:lnTo>
                    <a:pt x="16" y="245"/>
                  </a:lnTo>
                  <a:lnTo>
                    <a:pt x="17" y="258"/>
                  </a:lnTo>
                  <a:lnTo>
                    <a:pt x="17" y="270"/>
                  </a:lnTo>
                  <a:lnTo>
                    <a:pt x="17" y="280"/>
                  </a:lnTo>
                  <a:lnTo>
                    <a:pt x="17" y="286"/>
                  </a:lnTo>
                  <a:lnTo>
                    <a:pt x="16" y="292"/>
                  </a:lnTo>
                  <a:lnTo>
                    <a:pt x="16" y="299"/>
                  </a:lnTo>
                  <a:lnTo>
                    <a:pt x="16" y="308"/>
                  </a:lnTo>
                  <a:lnTo>
                    <a:pt x="17" y="317"/>
                  </a:lnTo>
                  <a:lnTo>
                    <a:pt x="19" y="326"/>
                  </a:lnTo>
                  <a:lnTo>
                    <a:pt x="21" y="337"/>
                  </a:lnTo>
                  <a:lnTo>
                    <a:pt x="25" y="347"/>
                  </a:lnTo>
                  <a:lnTo>
                    <a:pt x="30" y="357"/>
                  </a:lnTo>
                  <a:lnTo>
                    <a:pt x="35" y="364"/>
                  </a:lnTo>
                  <a:lnTo>
                    <a:pt x="42" y="369"/>
                  </a:lnTo>
                  <a:lnTo>
                    <a:pt x="50" y="372"/>
                  </a:lnTo>
                  <a:lnTo>
                    <a:pt x="58" y="373"/>
                  </a:lnTo>
                  <a:lnTo>
                    <a:pt x="66" y="374"/>
                  </a:lnTo>
                  <a:lnTo>
                    <a:pt x="73" y="373"/>
                  </a:lnTo>
                  <a:lnTo>
                    <a:pt x="79" y="373"/>
                  </a:lnTo>
                  <a:lnTo>
                    <a:pt x="83" y="372"/>
                  </a:lnTo>
                  <a:lnTo>
                    <a:pt x="90" y="372"/>
                  </a:lnTo>
                  <a:lnTo>
                    <a:pt x="100" y="371"/>
                  </a:lnTo>
                  <a:lnTo>
                    <a:pt x="110" y="370"/>
                  </a:lnTo>
                  <a:lnTo>
                    <a:pt x="121" y="369"/>
                  </a:lnTo>
                  <a:lnTo>
                    <a:pt x="132" y="367"/>
                  </a:lnTo>
                  <a:lnTo>
                    <a:pt x="142" y="366"/>
                  </a:lnTo>
                  <a:lnTo>
                    <a:pt x="151" y="365"/>
                  </a:lnTo>
                  <a:lnTo>
                    <a:pt x="158" y="365"/>
                  </a:lnTo>
                  <a:lnTo>
                    <a:pt x="165" y="366"/>
                  </a:lnTo>
                  <a:lnTo>
                    <a:pt x="174" y="367"/>
                  </a:lnTo>
                  <a:lnTo>
                    <a:pt x="183" y="369"/>
                  </a:lnTo>
                  <a:lnTo>
                    <a:pt x="193" y="371"/>
                  </a:lnTo>
                  <a:lnTo>
                    <a:pt x="202" y="373"/>
                  </a:lnTo>
                  <a:lnTo>
                    <a:pt x="209" y="374"/>
                  </a:lnTo>
                  <a:lnTo>
                    <a:pt x="214" y="376"/>
                  </a:lnTo>
                  <a:lnTo>
                    <a:pt x="216" y="376"/>
                  </a:lnTo>
                  <a:lnTo>
                    <a:pt x="216" y="378"/>
                  </a:lnTo>
                  <a:lnTo>
                    <a:pt x="216" y="382"/>
                  </a:lnTo>
                  <a:lnTo>
                    <a:pt x="215" y="388"/>
                  </a:lnTo>
                  <a:lnTo>
                    <a:pt x="214" y="396"/>
                  </a:lnTo>
                  <a:lnTo>
                    <a:pt x="213" y="405"/>
                  </a:lnTo>
                  <a:lnTo>
                    <a:pt x="213" y="414"/>
                  </a:lnTo>
                  <a:lnTo>
                    <a:pt x="212" y="422"/>
                  </a:lnTo>
                  <a:lnTo>
                    <a:pt x="212" y="430"/>
                  </a:lnTo>
                  <a:lnTo>
                    <a:pt x="212" y="437"/>
                  </a:lnTo>
                  <a:lnTo>
                    <a:pt x="214" y="447"/>
                  </a:lnTo>
                  <a:lnTo>
                    <a:pt x="215" y="457"/>
                  </a:lnTo>
                  <a:lnTo>
                    <a:pt x="217" y="468"/>
                  </a:lnTo>
                  <a:lnTo>
                    <a:pt x="219" y="478"/>
                  </a:lnTo>
                  <a:lnTo>
                    <a:pt x="220" y="488"/>
                  </a:lnTo>
                  <a:lnTo>
                    <a:pt x="220" y="496"/>
                  </a:lnTo>
                  <a:lnTo>
                    <a:pt x="219" y="502"/>
                  </a:lnTo>
                  <a:lnTo>
                    <a:pt x="218" y="507"/>
                  </a:lnTo>
                  <a:lnTo>
                    <a:pt x="217" y="511"/>
                  </a:lnTo>
                  <a:lnTo>
                    <a:pt x="216" y="515"/>
                  </a:lnTo>
                  <a:lnTo>
                    <a:pt x="216" y="519"/>
                  </a:lnTo>
                  <a:lnTo>
                    <a:pt x="215" y="521"/>
                  </a:lnTo>
                  <a:lnTo>
                    <a:pt x="215" y="523"/>
                  </a:lnTo>
                  <a:lnTo>
                    <a:pt x="215" y="525"/>
                  </a:lnTo>
                  <a:lnTo>
                    <a:pt x="216" y="525"/>
                  </a:lnTo>
                  <a:lnTo>
                    <a:pt x="221" y="540"/>
                  </a:lnTo>
                  <a:lnTo>
                    <a:pt x="222" y="539"/>
                  </a:lnTo>
                  <a:lnTo>
                    <a:pt x="226" y="539"/>
                  </a:lnTo>
                  <a:lnTo>
                    <a:pt x="230" y="538"/>
                  </a:lnTo>
                  <a:lnTo>
                    <a:pt x="236" y="537"/>
                  </a:lnTo>
                  <a:lnTo>
                    <a:pt x="242" y="536"/>
                  </a:lnTo>
                  <a:lnTo>
                    <a:pt x="249" y="536"/>
                  </a:lnTo>
                  <a:lnTo>
                    <a:pt x="254" y="536"/>
                  </a:lnTo>
                  <a:lnTo>
                    <a:pt x="258" y="536"/>
                  </a:lnTo>
                  <a:lnTo>
                    <a:pt x="262" y="537"/>
                  </a:lnTo>
                  <a:lnTo>
                    <a:pt x="267" y="537"/>
                  </a:lnTo>
                  <a:lnTo>
                    <a:pt x="273" y="538"/>
                  </a:lnTo>
                  <a:lnTo>
                    <a:pt x="279" y="538"/>
                  </a:lnTo>
                  <a:lnTo>
                    <a:pt x="284" y="538"/>
                  </a:lnTo>
                  <a:lnTo>
                    <a:pt x="289" y="538"/>
                  </a:lnTo>
                  <a:lnTo>
                    <a:pt x="294" y="538"/>
                  </a:lnTo>
                  <a:lnTo>
                    <a:pt x="296" y="537"/>
                  </a:lnTo>
                  <a:lnTo>
                    <a:pt x="299" y="536"/>
                  </a:lnTo>
                  <a:lnTo>
                    <a:pt x="301" y="534"/>
                  </a:lnTo>
                  <a:lnTo>
                    <a:pt x="304" y="532"/>
                  </a:lnTo>
                  <a:lnTo>
                    <a:pt x="306" y="530"/>
                  </a:lnTo>
                  <a:lnTo>
                    <a:pt x="307" y="527"/>
                  </a:lnTo>
                  <a:lnTo>
                    <a:pt x="306" y="525"/>
                  </a:lnTo>
                  <a:lnTo>
                    <a:pt x="305" y="523"/>
                  </a:lnTo>
                  <a:lnTo>
                    <a:pt x="301" y="522"/>
                  </a:lnTo>
                  <a:lnTo>
                    <a:pt x="295" y="520"/>
                  </a:lnTo>
                  <a:lnTo>
                    <a:pt x="287" y="518"/>
                  </a:lnTo>
                  <a:lnTo>
                    <a:pt x="280" y="516"/>
                  </a:lnTo>
                  <a:lnTo>
                    <a:pt x="272" y="514"/>
                  </a:lnTo>
                  <a:lnTo>
                    <a:pt x="264" y="511"/>
                  </a:lnTo>
                  <a:lnTo>
                    <a:pt x="258" y="508"/>
                  </a:lnTo>
                  <a:lnTo>
                    <a:pt x="254" y="504"/>
                  </a:lnTo>
                  <a:lnTo>
                    <a:pt x="253" y="501"/>
                  </a:lnTo>
                  <a:lnTo>
                    <a:pt x="253" y="496"/>
                  </a:lnTo>
                  <a:lnTo>
                    <a:pt x="253" y="491"/>
                  </a:lnTo>
                  <a:lnTo>
                    <a:pt x="253" y="486"/>
                  </a:lnTo>
                  <a:lnTo>
                    <a:pt x="254" y="479"/>
                  </a:lnTo>
                  <a:lnTo>
                    <a:pt x="254" y="473"/>
                  </a:lnTo>
                  <a:lnTo>
                    <a:pt x="255" y="465"/>
                  </a:lnTo>
                  <a:lnTo>
                    <a:pt x="257" y="458"/>
                  </a:lnTo>
                  <a:lnTo>
                    <a:pt x="258" y="451"/>
                  </a:lnTo>
                  <a:lnTo>
                    <a:pt x="260" y="442"/>
                  </a:lnTo>
                  <a:lnTo>
                    <a:pt x="262" y="433"/>
                  </a:lnTo>
                  <a:lnTo>
                    <a:pt x="263" y="423"/>
                  </a:lnTo>
                  <a:lnTo>
                    <a:pt x="264" y="414"/>
                  </a:lnTo>
                  <a:lnTo>
                    <a:pt x="265" y="405"/>
                  </a:lnTo>
                  <a:lnTo>
                    <a:pt x="266" y="397"/>
                  </a:lnTo>
                  <a:lnTo>
                    <a:pt x="267" y="392"/>
                  </a:lnTo>
                  <a:lnTo>
                    <a:pt x="266" y="389"/>
                  </a:lnTo>
                  <a:lnTo>
                    <a:pt x="267" y="387"/>
                  </a:lnTo>
                  <a:lnTo>
                    <a:pt x="268" y="385"/>
                  </a:lnTo>
                  <a:lnTo>
                    <a:pt x="269" y="382"/>
                  </a:lnTo>
                  <a:lnTo>
                    <a:pt x="271" y="379"/>
                  </a:lnTo>
                  <a:lnTo>
                    <a:pt x="272" y="375"/>
                  </a:lnTo>
                  <a:lnTo>
                    <a:pt x="274" y="371"/>
                  </a:lnTo>
                  <a:lnTo>
                    <a:pt x="274" y="367"/>
                  </a:lnTo>
                  <a:lnTo>
                    <a:pt x="274" y="363"/>
                  </a:lnTo>
                  <a:lnTo>
                    <a:pt x="273" y="359"/>
                  </a:lnTo>
                  <a:lnTo>
                    <a:pt x="272" y="355"/>
                  </a:lnTo>
                  <a:lnTo>
                    <a:pt x="271" y="350"/>
                  </a:lnTo>
                  <a:lnTo>
                    <a:pt x="268" y="346"/>
                  </a:lnTo>
                  <a:lnTo>
                    <a:pt x="265" y="341"/>
                  </a:lnTo>
                  <a:lnTo>
                    <a:pt x="259" y="337"/>
                  </a:lnTo>
                  <a:lnTo>
                    <a:pt x="252" y="333"/>
                  </a:lnTo>
                  <a:lnTo>
                    <a:pt x="242" y="330"/>
                  </a:lnTo>
                  <a:lnTo>
                    <a:pt x="231" y="327"/>
                  </a:lnTo>
                  <a:lnTo>
                    <a:pt x="223" y="323"/>
                  </a:lnTo>
                  <a:lnTo>
                    <a:pt x="216" y="320"/>
                  </a:lnTo>
                  <a:lnTo>
                    <a:pt x="210" y="317"/>
                  </a:lnTo>
                  <a:lnTo>
                    <a:pt x="205" y="314"/>
                  </a:lnTo>
                  <a:lnTo>
                    <a:pt x="200" y="311"/>
                  </a:lnTo>
                  <a:lnTo>
                    <a:pt x="195" y="310"/>
                  </a:lnTo>
                  <a:lnTo>
                    <a:pt x="189" y="309"/>
                  </a:lnTo>
                  <a:lnTo>
                    <a:pt x="183" y="308"/>
                  </a:lnTo>
                  <a:lnTo>
                    <a:pt x="176" y="306"/>
                  </a:lnTo>
                  <a:lnTo>
                    <a:pt x="170" y="304"/>
                  </a:lnTo>
                  <a:lnTo>
                    <a:pt x="164" y="302"/>
                  </a:lnTo>
                  <a:lnTo>
                    <a:pt x="159" y="299"/>
                  </a:lnTo>
                  <a:lnTo>
                    <a:pt x="155" y="297"/>
                  </a:lnTo>
                  <a:lnTo>
                    <a:pt x="153" y="296"/>
                  </a:lnTo>
                  <a:lnTo>
                    <a:pt x="152" y="295"/>
                  </a:lnTo>
                  <a:lnTo>
                    <a:pt x="132" y="205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41" name="Freeform 77"/>
            <p:cNvSpPr>
              <a:spLocks/>
            </p:cNvSpPr>
            <p:nvPr/>
          </p:nvSpPr>
          <p:spPr bwMode="auto">
            <a:xfrm>
              <a:off x="1304" y="1470"/>
              <a:ext cx="143" cy="408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0" y="133"/>
                </a:cxn>
                <a:cxn ang="0">
                  <a:pos x="142" y="0"/>
                </a:cxn>
                <a:cxn ang="0">
                  <a:pos x="142" y="256"/>
                </a:cxn>
                <a:cxn ang="0">
                  <a:pos x="0" y="407"/>
                </a:cxn>
              </a:cxnLst>
              <a:rect l="0" t="0" r="r" b="b"/>
              <a:pathLst>
                <a:path w="143" h="408">
                  <a:moveTo>
                    <a:pt x="0" y="407"/>
                  </a:moveTo>
                  <a:lnTo>
                    <a:pt x="0" y="133"/>
                  </a:lnTo>
                  <a:lnTo>
                    <a:pt x="142" y="0"/>
                  </a:lnTo>
                  <a:lnTo>
                    <a:pt x="142" y="256"/>
                  </a:lnTo>
                  <a:lnTo>
                    <a:pt x="0" y="40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42" name="Freeform 78"/>
            <p:cNvSpPr>
              <a:spLocks/>
            </p:cNvSpPr>
            <p:nvPr/>
          </p:nvSpPr>
          <p:spPr bwMode="auto">
            <a:xfrm>
              <a:off x="1030" y="1680"/>
              <a:ext cx="22" cy="22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13" y="21"/>
                </a:cxn>
                <a:cxn ang="0">
                  <a:pos x="15" y="20"/>
                </a:cxn>
                <a:cxn ang="0">
                  <a:pos x="17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1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7" y="20"/>
                </a:cxn>
                <a:cxn ang="0">
                  <a:pos x="8" y="21"/>
                </a:cxn>
                <a:cxn ang="0">
                  <a:pos x="11" y="21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lnTo>
                    <a:pt x="13" y="21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8" y="21"/>
                  </a:lnTo>
                  <a:lnTo>
                    <a:pt x="11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43" name="Freeform 79"/>
            <p:cNvSpPr>
              <a:spLocks/>
            </p:cNvSpPr>
            <p:nvPr/>
          </p:nvSpPr>
          <p:spPr bwMode="auto">
            <a:xfrm>
              <a:off x="950" y="1670"/>
              <a:ext cx="22" cy="22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2" y="20"/>
                </a:cxn>
                <a:cxn ang="0">
                  <a:pos x="14" y="20"/>
                </a:cxn>
                <a:cxn ang="0">
                  <a:pos x="16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3" y="18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8" y="20"/>
                </a:cxn>
                <a:cxn ang="0">
                  <a:pos x="10" y="21"/>
                </a:cxn>
              </a:cxnLst>
              <a:rect l="0" t="0" r="r" b="b"/>
              <a:pathLst>
                <a:path w="22" h="22">
                  <a:moveTo>
                    <a:pt x="10" y="21"/>
                  </a:moveTo>
                  <a:lnTo>
                    <a:pt x="12" y="20"/>
                  </a:lnTo>
                  <a:lnTo>
                    <a:pt x="14" y="20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44" name="Freeform 80"/>
            <p:cNvSpPr>
              <a:spLocks/>
            </p:cNvSpPr>
            <p:nvPr/>
          </p:nvSpPr>
          <p:spPr bwMode="auto">
            <a:xfrm>
              <a:off x="983" y="1610"/>
              <a:ext cx="17" cy="89"/>
            </a:xfrm>
            <a:custGeom>
              <a:avLst/>
              <a:gdLst/>
              <a:ahLst/>
              <a:cxnLst>
                <a:cxn ang="0">
                  <a:pos x="16" y="8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16" y="88"/>
                </a:cxn>
              </a:cxnLst>
              <a:rect l="0" t="0" r="r" b="b"/>
              <a:pathLst>
                <a:path w="17" h="89">
                  <a:moveTo>
                    <a:pt x="16" y="88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6" y="88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45" name="Freeform 81"/>
            <p:cNvSpPr>
              <a:spLocks/>
            </p:cNvSpPr>
            <p:nvPr/>
          </p:nvSpPr>
          <p:spPr bwMode="auto">
            <a:xfrm>
              <a:off x="984" y="1688"/>
              <a:ext cx="64" cy="5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3" y="45"/>
                </a:cxn>
                <a:cxn ang="0">
                  <a:pos x="63" y="52"/>
                </a:cxn>
                <a:cxn ang="0">
                  <a:pos x="0" y="14"/>
                </a:cxn>
                <a:cxn ang="0">
                  <a:pos x="10" y="0"/>
                </a:cxn>
              </a:cxnLst>
              <a:rect l="0" t="0" r="r" b="b"/>
              <a:pathLst>
                <a:path w="64" h="53">
                  <a:moveTo>
                    <a:pt x="10" y="0"/>
                  </a:moveTo>
                  <a:lnTo>
                    <a:pt x="63" y="45"/>
                  </a:lnTo>
                  <a:lnTo>
                    <a:pt x="63" y="52"/>
                  </a:lnTo>
                  <a:lnTo>
                    <a:pt x="0" y="14"/>
                  </a:lnTo>
                  <a:lnTo>
                    <a:pt x="10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46" name="Freeform 82"/>
            <p:cNvSpPr>
              <a:spLocks/>
            </p:cNvSpPr>
            <p:nvPr/>
          </p:nvSpPr>
          <p:spPr bwMode="auto">
            <a:xfrm>
              <a:off x="951" y="1694"/>
              <a:ext cx="43" cy="6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53"/>
                </a:cxn>
                <a:cxn ang="0">
                  <a:pos x="0" y="65"/>
                </a:cxn>
                <a:cxn ang="0">
                  <a:pos x="42" y="11"/>
                </a:cxn>
                <a:cxn ang="0">
                  <a:pos x="33" y="0"/>
                </a:cxn>
              </a:cxnLst>
              <a:rect l="0" t="0" r="r" b="b"/>
              <a:pathLst>
                <a:path w="43" h="66">
                  <a:moveTo>
                    <a:pt x="33" y="0"/>
                  </a:moveTo>
                  <a:lnTo>
                    <a:pt x="0" y="53"/>
                  </a:lnTo>
                  <a:lnTo>
                    <a:pt x="0" y="65"/>
                  </a:lnTo>
                  <a:lnTo>
                    <a:pt x="42" y="11"/>
                  </a:lnTo>
                  <a:lnTo>
                    <a:pt x="33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47" name="Freeform 83"/>
            <p:cNvSpPr>
              <a:spLocks/>
            </p:cNvSpPr>
            <p:nvPr/>
          </p:nvSpPr>
          <p:spPr bwMode="auto">
            <a:xfrm>
              <a:off x="917" y="1693"/>
              <a:ext cx="70" cy="17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69" y="12"/>
                </a:cxn>
                <a:cxn ang="0">
                  <a:pos x="64" y="0"/>
                </a:cxn>
              </a:cxnLst>
              <a:rect l="0" t="0" r="r" b="b"/>
              <a:pathLst>
                <a:path w="70" h="17">
                  <a:moveTo>
                    <a:pt x="64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69" y="12"/>
                  </a:lnTo>
                  <a:lnTo>
                    <a:pt x="64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48" name="Freeform 84"/>
            <p:cNvSpPr>
              <a:spLocks/>
            </p:cNvSpPr>
            <p:nvPr/>
          </p:nvSpPr>
          <p:spPr bwMode="auto">
            <a:xfrm>
              <a:off x="993" y="1675"/>
              <a:ext cx="50" cy="2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9" y="0"/>
                </a:cxn>
                <a:cxn ang="0">
                  <a:pos x="49" y="4"/>
                </a:cxn>
                <a:cxn ang="0">
                  <a:pos x="1" y="25"/>
                </a:cxn>
                <a:cxn ang="0">
                  <a:pos x="0" y="16"/>
                </a:cxn>
              </a:cxnLst>
              <a:rect l="0" t="0" r="r" b="b"/>
              <a:pathLst>
                <a:path w="50" h="26">
                  <a:moveTo>
                    <a:pt x="0" y="16"/>
                  </a:moveTo>
                  <a:lnTo>
                    <a:pt x="49" y="0"/>
                  </a:lnTo>
                  <a:lnTo>
                    <a:pt x="49" y="4"/>
                  </a:lnTo>
                  <a:lnTo>
                    <a:pt x="1" y="25"/>
                  </a:lnTo>
                  <a:lnTo>
                    <a:pt x="0" y="1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49" name="Freeform 85"/>
            <p:cNvSpPr>
              <a:spLocks/>
            </p:cNvSpPr>
            <p:nvPr/>
          </p:nvSpPr>
          <p:spPr bwMode="auto">
            <a:xfrm>
              <a:off x="961" y="1664"/>
              <a:ext cx="27" cy="36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1" y="35"/>
                </a:cxn>
                <a:cxn ang="0">
                  <a:pos x="26" y="25"/>
                </a:cxn>
              </a:cxnLst>
              <a:rect l="0" t="0" r="r" b="b"/>
              <a:pathLst>
                <a:path w="27" h="36">
                  <a:moveTo>
                    <a:pt x="26" y="2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35"/>
                  </a:lnTo>
                  <a:lnTo>
                    <a:pt x="26" y="2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50" name="Freeform 86"/>
            <p:cNvSpPr>
              <a:spLocks/>
            </p:cNvSpPr>
            <p:nvPr/>
          </p:nvSpPr>
          <p:spPr bwMode="auto">
            <a:xfrm>
              <a:off x="939" y="1754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5"/>
                </a:cxn>
                <a:cxn ang="0">
                  <a:pos x="18" y="25"/>
                </a:cxn>
                <a:cxn ang="0">
                  <a:pos x="21" y="23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5"/>
                </a:cxn>
                <a:cxn ang="0">
                  <a:pos x="22" y="3"/>
                </a:cxn>
                <a:cxn ang="0">
                  <a:pos x="21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8" y="25"/>
                </a:cxn>
                <a:cxn ang="0">
                  <a:pos x="11" y="25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5"/>
                  </a:lnTo>
                  <a:lnTo>
                    <a:pt x="18" y="25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1" y="25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51" name="Freeform 87"/>
            <p:cNvSpPr>
              <a:spLocks/>
            </p:cNvSpPr>
            <p:nvPr/>
          </p:nvSpPr>
          <p:spPr bwMode="auto">
            <a:xfrm>
              <a:off x="904" y="1706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5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1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1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5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5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52" name="Freeform 88"/>
            <p:cNvSpPr>
              <a:spLocks/>
            </p:cNvSpPr>
            <p:nvPr/>
          </p:nvSpPr>
          <p:spPr bwMode="auto">
            <a:xfrm>
              <a:off x="1035" y="1738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53" name="Freeform 89"/>
            <p:cNvSpPr>
              <a:spLocks/>
            </p:cNvSpPr>
            <p:nvPr/>
          </p:nvSpPr>
          <p:spPr bwMode="auto">
            <a:xfrm>
              <a:off x="1030" y="1680"/>
              <a:ext cx="22" cy="22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13" y="21"/>
                </a:cxn>
                <a:cxn ang="0">
                  <a:pos x="15" y="20"/>
                </a:cxn>
                <a:cxn ang="0">
                  <a:pos x="17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1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7" y="20"/>
                </a:cxn>
                <a:cxn ang="0">
                  <a:pos x="8" y="21"/>
                </a:cxn>
                <a:cxn ang="0">
                  <a:pos x="11" y="21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lnTo>
                    <a:pt x="13" y="21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8" y="21"/>
                  </a:lnTo>
                  <a:lnTo>
                    <a:pt x="11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54" name="Freeform 90"/>
            <p:cNvSpPr>
              <a:spLocks/>
            </p:cNvSpPr>
            <p:nvPr/>
          </p:nvSpPr>
          <p:spPr bwMode="auto">
            <a:xfrm>
              <a:off x="950" y="1670"/>
              <a:ext cx="22" cy="22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2" y="20"/>
                </a:cxn>
                <a:cxn ang="0">
                  <a:pos x="14" y="20"/>
                </a:cxn>
                <a:cxn ang="0">
                  <a:pos x="16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3" y="18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8" y="20"/>
                </a:cxn>
                <a:cxn ang="0">
                  <a:pos x="10" y="21"/>
                </a:cxn>
              </a:cxnLst>
              <a:rect l="0" t="0" r="r" b="b"/>
              <a:pathLst>
                <a:path w="22" h="22">
                  <a:moveTo>
                    <a:pt x="10" y="21"/>
                  </a:moveTo>
                  <a:lnTo>
                    <a:pt x="12" y="20"/>
                  </a:lnTo>
                  <a:lnTo>
                    <a:pt x="14" y="20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1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55" name="Freeform 91"/>
            <p:cNvSpPr>
              <a:spLocks/>
            </p:cNvSpPr>
            <p:nvPr/>
          </p:nvSpPr>
          <p:spPr bwMode="auto">
            <a:xfrm>
              <a:off x="983" y="1610"/>
              <a:ext cx="17" cy="89"/>
            </a:xfrm>
            <a:custGeom>
              <a:avLst/>
              <a:gdLst/>
              <a:ahLst/>
              <a:cxnLst>
                <a:cxn ang="0">
                  <a:pos x="16" y="8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16" y="88"/>
                </a:cxn>
              </a:cxnLst>
              <a:rect l="0" t="0" r="r" b="b"/>
              <a:pathLst>
                <a:path w="17" h="89">
                  <a:moveTo>
                    <a:pt x="16" y="88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6" y="88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56" name="Freeform 92"/>
            <p:cNvSpPr>
              <a:spLocks/>
            </p:cNvSpPr>
            <p:nvPr/>
          </p:nvSpPr>
          <p:spPr bwMode="auto">
            <a:xfrm>
              <a:off x="984" y="1688"/>
              <a:ext cx="64" cy="5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3" y="45"/>
                </a:cxn>
                <a:cxn ang="0">
                  <a:pos x="63" y="52"/>
                </a:cxn>
                <a:cxn ang="0">
                  <a:pos x="0" y="14"/>
                </a:cxn>
                <a:cxn ang="0">
                  <a:pos x="10" y="0"/>
                </a:cxn>
              </a:cxnLst>
              <a:rect l="0" t="0" r="r" b="b"/>
              <a:pathLst>
                <a:path w="64" h="53">
                  <a:moveTo>
                    <a:pt x="10" y="0"/>
                  </a:moveTo>
                  <a:lnTo>
                    <a:pt x="63" y="45"/>
                  </a:lnTo>
                  <a:lnTo>
                    <a:pt x="63" y="52"/>
                  </a:lnTo>
                  <a:lnTo>
                    <a:pt x="0" y="14"/>
                  </a:lnTo>
                  <a:lnTo>
                    <a:pt x="10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57" name="Freeform 93"/>
            <p:cNvSpPr>
              <a:spLocks/>
            </p:cNvSpPr>
            <p:nvPr/>
          </p:nvSpPr>
          <p:spPr bwMode="auto">
            <a:xfrm>
              <a:off x="951" y="1694"/>
              <a:ext cx="43" cy="6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53"/>
                </a:cxn>
                <a:cxn ang="0">
                  <a:pos x="0" y="65"/>
                </a:cxn>
                <a:cxn ang="0">
                  <a:pos x="42" y="11"/>
                </a:cxn>
                <a:cxn ang="0">
                  <a:pos x="33" y="0"/>
                </a:cxn>
              </a:cxnLst>
              <a:rect l="0" t="0" r="r" b="b"/>
              <a:pathLst>
                <a:path w="43" h="66">
                  <a:moveTo>
                    <a:pt x="33" y="0"/>
                  </a:moveTo>
                  <a:lnTo>
                    <a:pt x="0" y="53"/>
                  </a:lnTo>
                  <a:lnTo>
                    <a:pt x="0" y="65"/>
                  </a:lnTo>
                  <a:lnTo>
                    <a:pt x="42" y="11"/>
                  </a:lnTo>
                  <a:lnTo>
                    <a:pt x="33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58" name="Freeform 94"/>
            <p:cNvSpPr>
              <a:spLocks/>
            </p:cNvSpPr>
            <p:nvPr/>
          </p:nvSpPr>
          <p:spPr bwMode="auto">
            <a:xfrm>
              <a:off x="917" y="1693"/>
              <a:ext cx="70" cy="17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69" y="12"/>
                </a:cxn>
                <a:cxn ang="0">
                  <a:pos x="64" y="0"/>
                </a:cxn>
              </a:cxnLst>
              <a:rect l="0" t="0" r="r" b="b"/>
              <a:pathLst>
                <a:path w="70" h="17">
                  <a:moveTo>
                    <a:pt x="64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69" y="12"/>
                  </a:lnTo>
                  <a:lnTo>
                    <a:pt x="64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59" name="Freeform 95"/>
            <p:cNvSpPr>
              <a:spLocks/>
            </p:cNvSpPr>
            <p:nvPr/>
          </p:nvSpPr>
          <p:spPr bwMode="auto">
            <a:xfrm>
              <a:off x="993" y="1675"/>
              <a:ext cx="50" cy="2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9" y="0"/>
                </a:cxn>
                <a:cxn ang="0">
                  <a:pos x="49" y="4"/>
                </a:cxn>
                <a:cxn ang="0">
                  <a:pos x="1" y="25"/>
                </a:cxn>
                <a:cxn ang="0">
                  <a:pos x="0" y="16"/>
                </a:cxn>
              </a:cxnLst>
              <a:rect l="0" t="0" r="r" b="b"/>
              <a:pathLst>
                <a:path w="50" h="26">
                  <a:moveTo>
                    <a:pt x="0" y="16"/>
                  </a:moveTo>
                  <a:lnTo>
                    <a:pt x="49" y="0"/>
                  </a:lnTo>
                  <a:lnTo>
                    <a:pt x="49" y="4"/>
                  </a:lnTo>
                  <a:lnTo>
                    <a:pt x="1" y="25"/>
                  </a:lnTo>
                  <a:lnTo>
                    <a:pt x="0" y="16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60" name="Freeform 96"/>
            <p:cNvSpPr>
              <a:spLocks/>
            </p:cNvSpPr>
            <p:nvPr/>
          </p:nvSpPr>
          <p:spPr bwMode="auto">
            <a:xfrm>
              <a:off x="961" y="1664"/>
              <a:ext cx="27" cy="36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1" y="35"/>
                </a:cxn>
                <a:cxn ang="0">
                  <a:pos x="26" y="25"/>
                </a:cxn>
              </a:cxnLst>
              <a:rect l="0" t="0" r="r" b="b"/>
              <a:pathLst>
                <a:path w="27" h="36">
                  <a:moveTo>
                    <a:pt x="26" y="2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35"/>
                  </a:lnTo>
                  <a:lnTo>
                    <a:pt x="26" y="2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61" name="Freeform 97"/>
            <p:cNvSpPr>
              <a:spLocks/>
            </p:cNvSpPr>
            <p:nvPr/>
          </p:nvSpPr>
          <p:spPr bwMode="auto">
            <a:xfrm>
              <a:off x="939" y="1754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5"/>
                </a:cxn>
                <a:cxn ang="0">
                  <a:pos x="18" y="25"/>
                </a:cxn>
                <a:cxn ang="0">
                  <a:pos x="21" y="23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5"/>
                </a:cxn>
                <a:cxn ang="0">
                  <a:pos x="22" y="3"/>
                </a:cxn>
                <a:cxn ang="0">
                  <a:pos x="21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8" y="25"/>
                </a:cxn>
                <a:cxn ang="0">
                  <a:pos x="11" y="25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5"/>
                  </a:lnTo>
                  <a:lnTo>
                    <a:pt x="18" y="25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1" y="25"/>
                  </a:lnTo>
                  <a:lnTo>
                    <a:pt x="13" y="26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62" name="Freeform 98"/>
            <p:cNvSpPr>
              <a:spLocks/>
            </p:cNvSpPr>
            <p:nvPr/>
          </p:nvSpPr>
          <p:spPr bwMode="auto">
            <a:xfrm>
              <a:off x="904" y="1706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5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1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1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5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5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63" name="Freeform 99"/>
            <p:cNvSpPr>
              <a:spLocks/>
            </p:cNvSpPr>
            <p:nvPr/>
          </p:nvSpPr>
          <p:spPr bwMode="auto">
            <a:xfrm>
              <a:off x="1035" y="1738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64" name="Freeform 100"/>
            <p:cNvSpPr>
              <a:spLocks/>
            </p:cNvSpPr>
            <p:nvPr/>
          </p:nvSpPr>
          <p:spPr bwMode="auto">
            <a:xfrm>
              <a:off x="915" y="1530"/>
              <a:ext cx="48" cy="8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1"/>
                </a:cxn>
                <a:cxn ang="0">
                  <a:pos x="7" y="4"/>
                </a:cxn>
                <a:cxn ang="0">
                  <a:pos x="6" y="8"/>
                </a:cxn>
                <a:cxn ang="0">
                  <a:pos x="5" y="13"/>
                </a:cxn>
                <a:cxn ang="0">
                  <a:pos x="3" y="19"/>
                </a:cxn>
                <a:cxn ang="0">
                  <a:pos x="2" y="25"/>
                </a:cxn>
                <a:cxn ang="0">
                  <a:pos x="0" y="32"/>
                </a:cxn>
                <a:cxn ang="0">
                  <a:pos x="0" y="39"/>
                </a:cxn>
                <a:cxn ang="0">
                  <a:pos x="0" y="46"/>
                </a:cxn>
                <a:cxn ang="0">
                  <a:pos x="2" y="52"/>
                </a:cxn>
                <a:cxn ang="0">
                  <a:pos x="5" y="58"/>
                </a:cxn>
                <a:cxn ang="0">
                  <a:pos x="8" y="63"/>
                </a:cxn>
                <a:cxn ang="0">
                  <a:pos x="12" y="68"/>
                </a:cxn>
                <a:cxn ang="0">
                  <a:pos x="16" y="73"/>
                </a:cxn>
                <a:cxn ang="0">
                  <a:pos x="19" y="77"/>
                </a:cxn>
                <a:cxn ang="0">
                  <a:pos x="21" y="80"/>
                </a:cxn>
                <a:cxn ang="0">
                  <a:pos x="23" y="83"/>
                </a:cxn>
                <a:cxn ang="0">
                  <a:pos x="26" y="84"/>
                </a:cxn>
                <a:cxn ang="0">
                  <a:pos x="31" y="84"/>
                </a:cxn>
                <a:cxn ang="0">
                  <a:pos x="35" y="83"/>
                </a:cxn>
                <a:cxn ang="0">
                  <a:pos x="40" y="82"/>
                </a:cxn>
                <a:cxn ang="0">
                  <a:pos x="44" y="80"/>
                </a:cxn>
                <a:cxn ang="0">
                  <a:pos x="46" y="79"/>
                </a:cxn>
                <a:cxn ang="0">
                  <a:pos x="47" y="78"/>
                </a:cxn>
                <a:cxn ang="0">
                  <a:pos x="45" y="78"/>
                </a:cxn>
                <a:cxn ang="0">
                  <a:pos x="43" y="79"/>
                </a:cxn>
                <a:cxn ang="0">
                  <a:pos x="40" y="78"/>
                </a:cxn>
                <a:cxn ang="0">
                  <a:pos x="38" y="78"/>
                </a:cxn>
                <a:cxn ang="0">
                  <a:pos x="35" y="77"/>
                </a:cxn>
                <a:cxn ang="0">
                  <a:pos x="33" y="75"/>
                </a:cxn>
                <a:cxn ang="0">
                  <a:pos x="31" y="73"/>
                </a:cxn>
                <a:cxn ang="0">
                  <a:pos x="29" y="70"/>
                </a:cxn>
                <a:cxn ang="0">
                  <a:pos x="25" y="66"/>
                </a:cxn>
                <a:cxn ang="0">
                  <a:pos x="20" y="61"/>
                </a:cxn>
                <a:cxn ang="0">
                  <a:pos x="15" y="56"/>
                </a:cxn>
                <a:cxn ang="0">
                  <a:pos x="11" y="50"/>
                </a:cxn>
                <a:cxn ang="0">
                  <a:pos x="7" y="43"/>
                </a:cxn>
                <a:cxn ang="0">
                  <a:pos x="6" y="35"/>
                </a:cxn>
                <a:cxn ang="0">
                  <a:pos x="6" y="26"/>
                </a:cxn>
                <a:cxn ang="0">
                  <a:pos x="8" y="21"/>
                </a:cxn>
                <a:cxn ang="0">
                  <a:pos x="9" y="16"/>
                </a:cxn>
                <a:cxn ang="0">
                  <a:pos x="10" y="12"/>
                </a:cxn>
                <a:cxn ang="0">
                  <a:pos x="11" y="9"/>
                </a:cxn>
                <a:cxn ang="0">
                  <a:pos x="12" y="6"/>
                </a:cxn>
                <a:cxn ang="0">
                  <a:pos x="13" y="4"/>
                </a:cxn>
                <a:cxn ang="0">
                  <a:pos x="14" y="3"/>
                </a:cxn>
                <a:cxn ang="0">
                  <a:pos x="8" y="0"/>
                </a:cxn>
              </a:cxnLst>
              <a:rect l="0" t="0" r="r" b="b"/>
              <a:pathLst>
                <a:path w="48" h="85">
                  <a:moveTo>
                    <a:pt x="8" y="0"/>
                  </a:moveTo>
                  <a:lnTo>
                    <a:pt x="8" y="1"/>
                  </a:lnTo>
                  <a:lnTo>
                    <a:pt x="7" y="4"/>
                  </a:lnTo>
                  <a:lnTo>
                    <a:pt x="6" y="8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2" y="25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5" y="58"/>
                  </a:lnTo>
                  <a:lnTo>
                    <a:pt x="8" y="63"/>
                  </a:lnTo>
                  <a:lnTo>
                    <a:pt x="12" y="68"/>
                  </a:lnTo>
                  <a:lnTo>
                    <a:pt x="16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3" y="83"/>
                  </a:lnTo>
                  <a:lnTo>
                    <a:pt x="26" y="84"/>
                  </a:lnTo>
                  <a:lnTo>
                    <a:pt x="31" y="84"/>
                  </a:lnTo>
                  <a:lnTo>
                    <a:pt x="35" y="83"/>
                  </a:lnTo>
                  <a:lnTo>
                    <a:pt x="40" y="82"/>
                  </a:lnTo>
                  <a:lnTo>
                    <a:pt x="44" y="80"/>
                  </a:lnTo>
                  <a:lnTo>
                    <a:pt x="46" y="79"/>
                  </a:lnTo>
                  <a:lnTo>
                    <a:pt x="47" y="78"/>
                  </a:lnTo>
                  <a:lnTo>
                    <a:pt x="45" y="78"/>
                  </a:lnTo>
                  <a:lnTo>
                    <a:pt x="43" y="79"/>
                  </a:lnTo>
                  <a:lnTo>
                    <a:pt x="40" y="78"/>
                  </a:lnTo>
                  <a:lnTo>
                    <a:pt x="38" y="78"/>
                  </a:lnTo>
                  <a:lnTo>
                    <a:pt x="35" y="77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9" y="70"/>
                  </a:lnTo>
                  <a:lnTo>
                    <a:pt x="25" y="66"/>
                  </a:lnTo>
                  <a:lnTo>
                    <a:pt x="20" y="61"/>
                  </a:lnTo>
                  <a:lnTo>
                    <a:pt x="15" y="56"/>
                  </a:lnTo>
                  <a:lnTo>
                    <a:pt x="11" y="50"/>
                  </a:lnTo>
                  <a:lnTo>
                    <a:pt x="7" y="43"/>
                  </a:lnTo>
                  <a:lnTo>
                    <a:pt x="6" y="35"/>
                  </a:lnTo>
                  <a:lnTo>
                    <a:pt x="6" y="26"/>
                  </a:lnTo>
                  <a:lnTo>
                    <a:pt x="8" y="21"/>
                  </a:lnTo>
                  <a:lnTo>
                    <a:pt x="9" y="16"/>
                  </a:lnTo>
                  <a:lnTo>
                    <a:pt x="10" y="12"/>
                  </a:lnTo>
                  <a:lnTo>
                    <a:pt x="11" y="9"/>
                  </a:lnTo>
                  <a:lnTo>
                    <a:pt x="12" y="6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8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65" name="Freeform 101"/>
            <p:cNvSpPr>
              <a:spLocks/>
            </p:cNvSpPr>
            <p:nvPr/>
          </p:nvSpPr>
          <p:spPr bwMode="auto">
            <a:xfrm>
              <a:off x="867" y="1369"/>
              <a:ext cx="108" cy="190"/>
            </a:xfrm>
            <a:custGeom>
              <a:avLst/>
              <a:gdLst/>
              <a:ahLst/>
              <a:cxnLst>
                <a:cxn ang="0">
                  <a:pos x="45" y="188"/>
                </a:cxn>
                <a:cxn ang="0">
                  <a:pos x="60" y="185"/>
                </a:cxn>
                <a:cxn ang="0">
                  <a:pos x="81" y="177"/>
                </a:cxn>
                <a:cxn ang="0">
                  <a:pos x="99" y="164"/>
                </a:cxn>
                <a:cxn ang="0">
                  <a:pos x="107" y="146"/>
                </a:cxn>
                <a:cxn ang="0">
                  <a:pos x="101" y="129"/>
                </a:cxn>
                <a:cxn ang="0">
                  <a:pos x="88" y="111"/>
                </a:cxn>
                <a:cxn ang="0">
                  <a:pos x="74" y="91"/>
                </a:cxn>
                <a:cxn ang="0">
                  <a:pos x="67" y="66"/>
                </a:cxn>
                <a:cxn ang="0">
                  <a:pos x="74" y="41"/>
                </a:cxn>
                <a:cxn ang="0">
                  <a:pos x="86" y="19"/>
                </a:cxn>
                <a:cxn ang="0">
                  <a:pos x="91" y="5"/>
                </a:cxn>
                <a:cxn ang="0">
                  <a:pos x="82" y="0"/>
                </a:cxn>
                <a:cxn ang="0">
                  <a:pos x="59" y="1"/>
                </a:cxn>
                <a:cxn ang="0">
                  <a:pos x="32" y="6"/>
                </a:cxn>
                <a:cxn ang="0">
                  <a:pos x="12" y="13"/>
                </a:cxn>
                <a:cxn ang="0">
                  <a:pos x="5" y="21"/>
                </a:cxn>
                <a:cxn ang="0">
                  <a:pos x="1" y="28"/>
                </a:cxn>
                <a:cxn ang="0">
                  <a:pos x="0" y="35"/>
                </a:cxn>
                <a:cxn ang="0">
                  <a:pos x="2" y="47"/>
                </a:cxn>
                <a:cxn ang="0">
                  <a:pos x="8" y="63"/>
                </a:cxn>
                <a:cxn ang="0">
                  <a:pos x="13" y="74"/>
                </a:cxn>
                <a:cxn ang="0">
                  <a:pos x="16" y="82"/>
                </a:cxn>
                <a:cxn ang="0">
                  <a:pos x="18" y="95"/>
                </a:cxn>
                <a:cxn ang="0">
                  <a:pos x="19" y="116"/>
                </a:cxn>
                <a:cxn ang="0">
                  <a:pos x="17" y="131"/>
                </a:cxn>
                <a:cxn ang="0">
                  <a:pos x="16" y="142"/>
                </a:cxn>
                <a:cxn ang="0">
                  <a:pos x="15" y="153"/>
                </a:cxn>
                <a:cxn ang="0">
                  <a:pos x="17" y="167"/>
                </a:cxn>
                <a:cxn ang="0">
                  <a:pos x="19" y="176"/>
                </a:cxn>
                <a:cxn ang="0">
                  <a:pos x="22" y="182"/>
                </a:cxn>
                <a:cxn ang="0">
                  <a:pos x="26" y="185"/>
                </a:cxn>
                <a:cxn ang="0">
                  <a:pos x="31" y="187"/>
                </a:cxn>
                <a:cxn ang="0">
                  <a:pos x="35" y="188"/>
                </a:cxn>
                <a:cxn ang="0">
                  <a:pos x="40" y="189"/>
                </a:cxn>
                <a:cxn ang="0">
                  <a:pos x="43" y="189"/>
                </a:cxn>
              </a:cxnLst>
              <a:rect l="0" t="0" r="r" b="b"/>
              <a:pathLst>
                <a:path w="108" h="190">
                  <a:moveTo>
                    <a:pt x="43" y="189"/>
                  </a:moveTo>
                  <a:lnTo>
                    <a:pt x="45" y="188"/>
                  </a:lnTo>
                  <a:lnTo>
                    <a:pt x="51" y="187"/>
                  </a:lnTo>
                  <a:lnTo>
                    <a:pt x="60" y="185"/>
                  </a:lnTo>
                  <a:lnTo>
                    <a:pt x="70" y="181"/>
                  </a:lnTo>
                  <a:lnTo>
                    <a:pt x="81" y="177"/>
                  </a:lnTo>
                  <a:lnTo>
                    <a:pt x="91" y="171"/>
                  </a:lnTo>
                  <a:lnTo>
                    <a:pt x="99" y="164"/>
                  </a:lnTo>
                  <a:lnTo>
                    <a:pt x="105" y="156"/>
                  </a:lnTo>
                  <a:lnTo>
                    <a:pt x="107" y="146"/>
                  </a:lnTo>
                  <a:lnTo>
                    <a:pt x="106" y="138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88" y="111"/>
                  </a:lnTo>
                  <a:lnTo>
                    <a:pt x="81" y="101"/>
                  </a:lnTo>
                  <a:lnTo>
                    <a:pt x="74" y="91"/>
                  </a:lnTo>
                  <a:lnTo>
                    <a:pt x="69" y="80"/>
                  </a:lnTo>
                  <a:lnTo>
                    <a:pt x="67" y="66"/>
                  </a:lnTo>
                  <a:lnTo>
                    <a:pt x="69" y="53"/>
                  </a:lnTo>
                  <a:lnTo>
                    <a:pt x="74" y="41"/>
                  </a:lnTo>
                  <a:lnTo>
                    <a:pt x="80" y="29"/>
                  </a:lnTo>
                  <a:lnTo>
                    <a:pt x="86" y="19"/>
                  </a:lnTo>
                  <a:lnTo>
                    <a:pt x="90" y="11"/>
                  </a:lnTo>
                  <a:lnTo>
                    <a:pt x="91" y="5"/>
                  </a:lnTo>
                  <a:lnTo>
                    <a:pt x="89" y="2"/>
                  </a:lnTo>
                  <a:lnTo>
                    <a:pt x="82" y="0"/>
                  </a:lnTo>
                  <a:lnTo>
                    <a:pt x="71" y="0"/>
                  </a:lnTo>
                  <a:lnTo>
                    <a:pt x="59" y="1"/>
                  </a:lnTo>
                  <a:lnTo>
                    <a:pt x="45" y="3"/>
                  </a:lnTo>
                  <a:lnTo>
                    <a:pt x="32" y="6"/>
                  </a:lnTo>
                  <a:lnTo>
                    <a:pt x="21" y="9"/>
                  </a:lnTo>
                  <a:lnTo>
                    <a:pt x="12" y="13"/>
                  </a:lnTo>
                  <a:lnTo>
                    <a:pt x="8" y="17"/>
                  </a:lnTo>
                  <a:lnTo>
                    <a:pt x="5" y="21"/>
                  </a:lnTo>
                  <a:lnTo>
                    <a:pt x="3" y="24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2" y="47"/>
                  </a:lnTo>
                  <a:lnTo>
                    <a:pt x="5" y="55"/>
                  </a:lnTo>
                  <a:lnTo>
                    <a:pt x="8" y="63"/>
                  </a:lnTo>
                  <a:lnTo>
                    <a:pt x="11" y="69"/>
                  </a:lnTo>
                  <a:lnTo>
                    <a:pt x="13" y="74"/>
                  </a:lnTo>
                  <a:lnTo>
                    <a:pt x="15" y="78"/>
                  </a:lnTo>
                  <a:lnTo>
                    <a:pt x="16" y="82"/>
                  </a:lnTo>
                  <a:lnTo>
                    <a:pt x="17" y="88"/>
                  </a:lnTo>
                  <a:lnTo>
                    <a:pt x="18" y="95"/>
                  </a:lnTo>
                  <a:lnTo>
                    <a:pt x="18" y="105"/>
                  </a:lnTo>
                  <a:lnTo>
                    <a:pt x="19" y="116"/>
                  </a:lnTo>
                  <a:lnTo>
                    <a:pt x="18" y="124"/>
                  </a:lnTo>
                  <a:lnTo>
                    <a:pt x="17" y="131"/>
                  </a:lnTo>
                  <a:lnTo>
                    <a:pt x="17" y="137"/>
                  </a:lnTo>
                  <a:lnTo>
                    <a:pt x="16" y="142"/>
                  </a:lnTo>
                  <a:lnTo>
                    <a:pt x="15" y="147"/>
                  </a:lnTo>
                  <a:lnTo>
                    <a:pt x="15" y="153"/>
                  </a:lnTo>
                  <a:lnTo>
                    <a:pt x="16" y="160"/>
                  </a:lnTo>
                  <a:lnTo>
                    <a:pt x="17" y="167"/>
                  </a:lnTo>
                  <a:lnTo>
                    <a:pt x="18" y="172"/>
                  </a:lnTo>
                  <a:lnTo>
                    <a:pt x="19" y="176"/>
                  </a:lnTo>
                  <a:lnTo>
                    <a:pt x="21" y="179"/>
                  </a:lnTo>
                  <a:lnTo>
                    <a:pt x="22" y="182"/>
                  </a:lnTo>
                  <a:lnTo>
                    <a:pt x="24" y="184"/>
                  </a:lnTo>
                  <a:lnTo>
                    <a:pt x="26" y="185"/>
                  </a:lnTo>
                  <a:lnTo>
                    <a:pt x="28" y="186"/>
                  </a:lnTo>
                  <a:lnTo>
                    <a:pt x="31" y="187"/>
                  </a:lnTo>
                  <a:lnTo>
                    <a:pt x="33" y="188"/>
                  </a:lnTo>
                  <a:lnTo>
                    <a:pt x="35" y="188"/>
                  </a:lnTo>
                  <a:lnTo>
                    <a:pt x="38" y="189"/>
                  </a:lnTo>
                  <a:lnTo>
                    <a:pt x="40" y="189"/>
                  </a:lnTo>
                  <a:lnTo>
                    <a:pt x="41" y="189"/>
                  </a:lnTo>
                  <a:lnTo>
                    <a:pt x="43" y="189"/>
                  </a:lnTo>
                  <a:lnTo>
                    <a:pt x="43" y="189"/>
                  </a:lnTo>
                </a:path>
              </a:pathLst>
            </a:custGeom>
            <a:solidFill>
              <a:srgbClr val="006A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66" name="Freeform 102"/>
            <p:cNvSpPr>
              <a:spLocks/>
            </p:cNvSpPr>
            <p:nvPr/>
          </p:nvSpPr>
          <p:spPr bwMode="auto">
            <a:xfrm>
              <a:off x="902" y="1573"/>
              <a:ext cx="169" cy="84"/>
            </a:xfrm>
            <a:custGeom>
              <a:avLst/>
              <a:gdLst/>
              <a:ahLst/>
              <a:cxnLst>
                <a:cxn ang="0">
                  <a:pos x="20" y="83"/>
                </a:cxn>
                <a:cxn ang="0">
                  <a:pos x="144" y="83"/>
                </a:cxn>
                <a:cxn ang="0">
                  <a:pos x="145" y="83"/>
                </a:cxn>
                <a:cxn ang="0">
                  <a:pos x="148" y="80"/>
                </a:cxn>
                <a:cxn ang="0">
                  <a:pos x="152" y="76"/>
                </a:cxn>
                <a:cxn ang="0">
                  <a:pos x="157" y="71"/>
                </a:cxn>
                <a:cxn ang="0">
                  <a:pos x="162" y="66"/>
                </a:cxn>
                <a:cxn ang="0">
                  <a:pos x="166" y="60"/>
                </a:cxn>
                <a:cxn ang="0">
                  <a:pos x="168" y="55"/>
                </a:cxn>
                <a:cxn ang="0">
                  <a:pos x="168" y="51"/>
                </a:cxn>
                <a:cxn ang="0">
                  <a:pos x="167" y="46"/>
                </a:cxn>
                <a:cxn ang="0">
                  <a:pos x="167" y="42"/>
                </a:cxn>
                <a:cxn ang="0">
                  <a:pos x="166" y="38"/>
                </a:cxn>
                <a:cxn ang="0">
                  <a:pos x="165" y="35"/>
                </a:cxn>
                <a:cxn ang="0">
                  <a:pos x="163" y="33"/>
                </a:cxn>
                <a:cxn ang="0">
                  <a:pos x="160" y="31"/>
                </a:cxn>
                <a:cxn ang="0">
                  <a:pos x="155" y="30"/>
                </a:cxn>
                <a:cxn ang="0">
                  <a:pos x="148" y="30"/>
                </a:cxn>
                <a:cxn ang="0">
                  <a:pos x="140" y="28"/>
                </a:cxn>
                <a:cxn ang="0">
                  <a:pos x="132" y="24"/>
                </a:cxn>
                <a:cxn ang="0">
                  <a:pos x="125" y="19"/>
                </a:cxn>
                <a:cxn ang="0">
                  <a:pos x="117" y="13"/>
                </a:cxn>
                <a:cxn ang="0">
                  <a:pos x="110" y="7"/>
                </a:cxn>
                <a:cxn ang="0">
                  <a:pos x="101" y="2"/>
                </a:cxn>
                <a:cxn ang="0">
                  <a:pos x="92" y="0"/>
                </a:cxn>
                <a:cxn ang="0">
                  <a:pos x="82" y="0"/>
                </a:cxn>
                <a:cxn ang="0">
                  <a:pos x="71" y="3"/>
                </a:cxn>
                <a:cxn ang="0">
                  <a:pos x="59" y="8"/>
                </a:cxn>
                <a:cxn ang="0">
                  <a:pos x="46" y="14"/>
                </a:cxn>
                <a:cxn ang="0">
                  <a:pos x="34" y="21"/>
                </a:cxn>
                <a:cxn ang="0">
                  <a:pos x="23" y="29"/>
                </a:cxn>
                <a:cxn ang="0">
                  <a:pos x="14" y="36"/>
                </a:cxn>
                <a:cxn ang="0">
                  <a:pos x="8" y="42"/>
                </a:cxn>
                <a:cxn ang="0">
                  <a:pos x="5" y="47"/>
                </a:cxn>
                <a:cxn ang="0">
                  <a:pos x="3" y="51"/>
                </a:cxn>
                <a:cxn ang="0">
                  <a:pos x="2" y="54"/>
                </a:cxn>
                <a:cxn ang="0">
                  <a:pos x="1" y="57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1" y="68"/>
                </a:cxn>
                <a:cxn ang="0">
                  <a:pos x="3" y="70"/>
                </a:cxn>
                <a:cxn ang="0">
                  <a:pos x="5" y="72"/>
                </a:cxn>
                <a:cxn ang="0">
                  <a:pos x="8" y="74"/>
                </a:cxn>
                <a:cxn ang="0">
                  <a:pos x="11" y="77"/>
                </a:cxn>
                <a:cxn ang="0">
                  <a:pos x="14" y="79"/>
                </a:cxn>
                <a:cxn ang="0">
                  <a:pos x="16" y="81"/>
                </a:cxn>
                <a:cxn ang="0">
                  <a:pos x="18" y="82"/>
                </a:cxn>
                <a:cxn ang="0">
                  <a:pos x="20" y="83"/>
                </a:cxn>
                <a:cxn ang="0">
                  <a:pos x="20" y="83"/>
                </a:cxn>
              </a:cxnLst>
              <a:rect l="0" t="0" r="r" b="b"/>
              <a:pathLst>
                <a:path w="169" h="84">
                  <a:moveTo>
                    <a:pt x="20" y="83"/>
                  </a:moveTo>
                  <a:lnTo>
                    <a:pt x="144" y="83"/>
                  </a:lnTo>
                  <a:lnTo>
                    <a:pt x="145" y="83"/>
                  </a:lnTo>
                  <a:lnTo>
                    <a:pt x="148" y="80"/>
                  </a:lnTo>
                  <a:lnTo>
                    <a:pt x="152" y="76"/>
                  </a:lnTo>
                  <a:lnTo>
                    <a:pt x="157" y="71"/>
                  </a:lnTo>
                  <a:lnTo>
                    <a:pt x="162" y="66"/>
                  </a:lnTo>
                  <a:lnTo>
                    <a:pt x="166" y="60"/>
                  </a:lnTo>
                  <a:lnTo>
                    <a:pt x="168" y="55"/>
                  </a:lnTo>
                  <a:lnTo>
                    <a:pt x="168" y="51"/>
                  </a:lnTo>
                  <a:lnTo>
                    <a:pt x="167" y="46"/>
                  </a:lnTo>
                  <a:lnTo>
                    <a:pt x="167" y="42"/>
                  </a:lnTo>
                  <a:lnTo>
                    <a:pt x="166" y="38"/>
                  </a:lnTo>
                  <a:lnTo>
                    <a:pt x="165" y="35"/>
                  </a:lnTo>
                  <a:lnTo>
                    <a:pt x="163" y="33"/>
                  </a:lnTo>
                  <a:lnTo>
                    <a:pt x="160" y="31"/>
                  </a:lnTo>
                  <a:lnTo>
                    <a:pt x="155" y="30"/>
                  </a:lnTo>
                  <a:lnTo>
                    <a:pt x="148" y="30"/>
                  </a:lnTo>
                  <a:lnTo>
                    <a:pt x="140" y="28"/>
                  </a:lnTo>
                  <a:lnTo>
                    <a:pt x="132" y="24"/>
                  </a:lnTo>
                  <a:lnTo>
                    <a:pt x="125" y="19"/>
                  </a:lnTo>
                  <a:lnTo>
                    <a:pt x="117" y="13"/>
                  </a:lnTo>
                  <a:lnTo>
                    <a:pt x="110" y="7"/>
                  </a:lnTo>
                  <a:lnTo>
                    <a:pt x="101" y="2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1" y="3"/>
                  </a:lnTo>
                  <a:lnTo>
                    <a:pt x="59" y="8"/>
                  </a:lnTo>
                  <a:lnTo>
                    <a:pt x="46" y="14"/>
                  </a:lnTo>
                  <a:lnTo>
                    <a:pt x="34" y="21"/>
                  </a:lnTo>
                  <a:lnTo>
                    <a:pt x="23" y="29"/>
                  </a:lnTo>
                  <a:lnTo>
                    <a:pt x="14" y="36"/>
                  </a:lnTo>
                  <a:lnTo>
                    <a:pt x="8" y="42"/>
                  </a:lnTo>
                  <a:lnTo>
                    <a:pt x="5" y="47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1" y="57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1" y="68"/>
                  </a:lnTo>
                  <a:lnTo>
                    <a:pt x="3" y="70"/>
                  </a:lnTo>
                  <a:lnTo>
                    <a:pt x="5" y="72"/>
                  </a:lnTo>
                  <a:lnTo>
                    <a:pt x="8" y="74"/>
                  </a:lnTo>
                  <a:lnTo>
                    <a:pt x="11" y="77"/>
                  </a:lnTo>
                  <a:lnTo>
                    <a:pt x="14" y="79"/>
                  </a:lnTo>
                  <a:lnTo>
                    <a:pt x="16" y="81"/>
                  </a:lnTo>
                  <a:lnTo>
                    <a:pt x="18" y="82"/>
                  </a:lnTo>
                  <a:lnTo>
                    <a:pt x="20" y="83"/>
                  </a:lnTo>
                  <a:lnTo>
                    <a:pt x="20" y="83"/>
                  </a:lnTo>
                </a:path>
              </a:pathLst>
            </a:custGeom>
            <a:solidFill>
              <a:srgbClr val="006A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67" name="Freeform 103"/>
            <p:cNvSpPr>
              <a:spLocks/>
            </p:cNvSpPr>
            <p:nvPr/>
          </p:nvSpPr>
          <p:spPr bwMode="auto">
            <a:xfrm>
              <a:off x="908" y="1229"/>
              <a:ext cx="308" cy="541"/>
            </a:xfrm>
            <a:custGeom>
              <a:avLst/>
              <a:gdLst/>
              <a:ahLst/>
              <a:cxnLst>
                <a:cxn ang="0">
                  <a:pos x="135" y="186"/>
                </a:cxn>
                <a:cxn ang="0">
                  <a:pos x="137" y="132"/>
                </a:cxn>
                <a:cxn ang="0">
                  <a:pos x="118" y="117"/>
                </a:cxn>
                <a:cxn ang="0">
                  <a:pos x="99" y="110"/>
                </a:cxn>
                <a:cxn ang="0">
                  <a:pos x="101" y="105"/>
                </a:cxn>
                <a:cxn ang="0">
                  <a:pos x="104" y="102"/>
                </a:cxn>
                <a:cxn ang="0">
                  <a:pos x="112" y="100"/>
                </a:cxn>
                <a:cxn ang="0">
                  <a:pos x="119" y="89"/>
                </a:cxn>
                <a:cxn ang="0">
                  <a:pos x="121" y="74"/>
                </a:cxn>
                <a:cxn ang="0">
                  <a:pos x="123" y="72"/>
                </a:cxn>
                <a:cxn ang="0">
                  <a:pos x="127" y="70"/>
                </a:cxn>
                <a:cxn ang="0">
                  <a:pos x="127" y="63"/>
                </a:cxn>
                <a:cxn ang="0">
                  <a:pos x="122" y="49"/>
                </a:cxn>
                <a:cxn ang="0">
                  <a:pos x="119" y="37"/>
                </a:cxn>
                <a:cxn ang="0">
                  <a:pos x="111" y="16"/>
                </a:cxn>
                <a:cxn ang="0">
                  <a:pos x="95" y="5"/>
                </a:cxn>
                <a:cxn ang="0">
                  <a:pos x="76" y="0"/>
                </a:cxn>
                <a:cxn ang="0">
                  <a:pos x="54" y="9"/>
                </a:cxn>
                <a:cxn ang="0">
                  <a:pos x="40" y="21"/>
                </a:cxn>
                <a:cxn ang="0">
                  <a:pos x="37" y="42"/>
                </a:cxn>
                <a:cxn ang="0">
                  <a:pos x="38" y="62"/>
                </a:cxn>
                <a:cxn ang="0">
                  <a:pos x="45" y="76"/>
                </a:cxn>
                <a:cxn ang="0">
                  <a:pos x="49" y="97"/>
                </a:cxn>
                <a:cxn ang="0">
                  <a:pos x="44" y="113"/>
                </a:cxn>
                <a:cxn ang="0">
                  <a:pos x="14" y="135"/>
                </a:cxn>
                <a:cxn ang="0">
                  <a:pos x="4" y="151"/>
                </a:cxn>
                <a:cxn ang="0">
                  <a:pos x="0" y="172"/>
                </a:cxn>
                <a:cxn ang="0">
                  <a:pos x="12" y="217"/>
                </a:cxn>
                <a:cxn ang="0">
                  <a:pos x="17" y="270"/>
                </a:cxn>
                <a:cxn ang="0">
                  <a:pos x="16" y="299"/>
                </a:cxn>
                <a:cxn ang="0">
                  <a:pos x="21" y="337"/>
                </a:cxn>
                <a:cxn ang="0">
                  <a:pos x="42" y="371"/>
                </a:cxn>
                <a:cxn ang="0">
                  <a:pos x="74" y="383"/>
                </a:cxn>
                <a:cxn ang="0">
                  <a:pos x="100" y="381"/>
                </a:cxn>
                <a:cxn ang="0">
                  <a:pos x="142" y="368"/>
                </a:cxn>
                <a:cxn ang="0">
                  <a:pos x="174" y="367"/>
                </a:cxn>
                <a:cxn ang="0">
                  <a:pos x="209" y="374"/>
                </a:cxn>
                <a:cxn ang="0">
                  <a:pos x="216" y="382"/>
                </a:cxn>
                <a:cxn ang="0">
                  <a:pos x="213" y="414"/>
                </a:cxn>
                <a:cxn ang="0">
                  <a:pos x="214" y="447"/>
                </a:cxn>
                <a:cxn ang="0">
                  <a:pos x="220" y="488"/>
                </a:cxn>
                <a:cxn ang="0">
                  <a:pos x="216" y="511"/>
                </a:cxn>
                <a:cxn ang="0">
                  <a:pos x="215" y="523"/>
                </a:cxn>
                <a:cxn ang="0">
                  <a:pos x="225" y="539"/>
                </a:cxn>
                <a:cxn ang="0">
                  <a:pos x="249" y="536"/>
                </a:cxn>
                <a:cxn ang="0">
                  <a:pos x="267" y="537"/>
                </a:cxn>
                <a:cxn ang="0">
                  <a:pos x="289" y="538"/>
                </a:cxn>
                <a:cxn ang="0">
                  <a:pos x="301" y="534"/>
                </a:cxn>
                <a:cxn ang="0">
                  <a:pos x="306" y="525"/>
                </a:cxn>
                <a:cxn ang="0">
                  <a:pos x="287" y="518"/>
                </a:cxn>
                <a:cxn ang="0">
                  <a:pos x="258" y="508"/>
                </a:cxn>
                <a:cxn ang="0">
                  <a:pos x="253" y="491"/>
                </a:cxn>
                <a:cxn ang="0">
                  <a:pos x="255" y="466"/>
                </a:cxn>
                <a:cxn ang="0">
                  <a:pos x="261" y="433"/>
                </a:cxn>
                <a:cxn ang="0">
                  <a:pos x="266" y="397"/>
                </a:cxn>
                <a:cxn ang="0">
                  <a:pos x="267" y="385"/>
                </a:cxn>
                <a:cxn ang="0">
                  <a:pos x="274" y="371"/>
                </a:cxn>
                <a:cxn ang="0">
                  <a:pos x="272" y="355"/>
                </a:cxn>
                <a:cxn ang="0">
                  <a:pos x="259" y="337"/>
                </a:cxn>
                <a:cxn ang="0">
                  <a:pos x="223" y="323"/>
                </a:cxn>
                <a:cxn ang="0">
                  <a:pos x="200" y="311"/>
                </a:cxn>
                <a:cxn ang="0">
                  <a:pos x="176" y="306"/>
                </a:cxn>
                <a:cxn ang="0">
                  <a:pos x="155" y="297"/>
                </a:cxn>
              </a:cxnLst>
              <a:rect l="0" t="0" r="r" b="b"/>
              <a:pathLst>
                <a:path w="308" h="541">
                  <a:moveTo>
                    <a:pt x="132" y="210"/>
                  </a:moveTo>
                  <a:lnTo>
                    <a:pt x="133" y="207"/>
                  </a:lnTo>
                  <a:lnTo>
                    <a:pt x="134" y="198"/>
                  </a:lnTo>
                  <a:lnTo>
                    <a:pt x="135" y="186"/>
                  </a:lnTo>
                  <a:lnTo>
                    <a:pt x="137" y="171"/>
                  </a:lnTo>
                  <a:lnTo>
                    <a:pt x="137" y="157"/>
                  </a:lnTo>
                  <a:lnTo>
                    <a:pt x="138" y="143"/>
                  </a:lnTo>
                  <a:lnTo>
                    <a:pt x="137" y="132"/>
                  </a:lnTo>
                  <a:lnTo>
                    <a:pt x="134" y="125"/>
                  </a:lnTo>
                  <a:lnTo>
                    <a:pt x="130" y="122"/>
                  </a:lnTo>
                  <a:lnTo>
                    <a:pt x="124" y="119"/>
                  </a:lnTo>
                  <a:lnTo>
                    <a:pt x="118" y="117"/>
                  </a:lnTo>
                  <a:lnTo>
                    <a:pt x="112" y="115"/>
                  </a:lnTo>
                  <a:lnTo>
                    <a:pt x="107" y="113"/>
                  </a:lnTo>
                  <a:lnTo>
                    <a:pt x="102" y="112"/>
                  </a:lnTo>
                  <a:lnTo>
                    <a:pt x="99" y="110"/>
                  </a:lnTo>
                  <a:lnTo>
                    <a:pt x="99" y="109"/>
                  </a:lnTo>
                  <a:lnTo>
                    <a:pt x="100" y="107"/>
                  </a:lnTo>
                  <a:lnTo>
                    <a:pt x="101" y="106"/>
                  </a:lnTo>
                  <a:lnTo>
                    <a:pt x="101" y="105"/>
                  </a:lnTo>
                  <a:lnTo>
                    <a:pt x="102" y="103"/>
                  </a:lnTo>
                  <a:lnTo>
                    <a:pt x="102" y="102"/>
                  </a:lnTo>
                  <a:lnTo>
                    <a:pt x="103" y="102"/>
                  </a:lnTo>
                  <a:lnTo>
                    <a:pt x="104" y="102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2" y="100"/>
                  </a:lnTo>
                  <a:lnTo>
                    <a:pt x="114" y="99"/>
                  </a:lnTo>
                  <a:lnTo>
                    <a:pt x="115" y="97"/>
                  </a:lnTo>
                  <a:lnTo>
                    <a:pt x="117" y="93"/>
                  </a:lnTo>
                  <a:lnTo>
                    <a:pt x="119" y="89"/>
                  </a:lnTo>
                  <a:lnTo>
                    <a:pt x="120" y="85"/>
                  </a:lnTo>
                  <a:lnTo>
                    <a:pt x="120" y="81"/>
                  </a:lnTo>
                  <a:lnTo>
                    <a:pt x="121" y="77"/>
                  </a:lnTo>
                  <a:lnTo>
                    <a:pt x="121" y="74"/>
                  </a:lnTo>
                  <a:lnTo>
                    <a:pt x="122" y="72"/>
                  </a:lnTo>
                  <a:lnTo>
                    <a:pt x="122" y="71"/>
                  </a:lnTo>
                  <a:lnTo>
                    <a:pt x="122" y="72"/>
                  </a:lnTo>
                  <a:lnTo>
                    <a:pt x="123" y="72"/>
                  </a:lnTo>
                  <a:lnTo>
                    <a:pt x="124" y="72"/>
                  </a:lnTo>
                  <a:lnTo>
                    <a:pt x="125" y="71"/>
                  </a:lnTo>
                  <a:lnTo>
                    <a:pt x="126" y="71"/>
                  </a:lnTo>
                  <a:lnTo>
                    <a:pt x="127" y="70"/>
                  </a:lnTo>
                  <a:lnTo>
                    <a:pt x="128" y="69"/>
                  </a:lnTo>
                  <a:lnTo>
                    <a:pt x="128" y="68"/>
                  </a:lnTo>
                  <a:lnTo>
                    <a:pt x="128" y="66"/>
                  </a:lnTo>
                  <a:lnTo>
                    <a:pt x="127" y="63"/>
                  </a:lnTo>
                  <a:lnTo>
                    <a:pt x="126" y="60"/>
                  </a:lnTo>
                  <a:lnTo>
                    <a:pt x="125" y="56"/>
                  </a:lnTo>
                  <a:lnTo>
                    <a:pt x="123" y="52"/>
                  </a:lnTo>
                  <a:lnTo>
                    <a:pt x="122" y="49"/>
                  </a:lnTo>
                  <a:lnTo>
                    <a:pt x="121" y="46"/>
                  </a:lnTo>
                  <a:lnTo>
                    <a:pt x="120" y="43"/>
                  </a:lnTo>
                  <a:lnTo>
                    <a:pt x="119" y="41"/>
                  </a:lnTo>
                  <a:lnTo>
                    <a:pt x="119" y="37"/>
                  </a:lnTo>
                  <a:lnTo>
                    <a:pt x="117" y="32"/>
                  </a:lnTo>
                  <a:lnTo>
                    <a:pt x="115" y="26"/>
                  </a:lnTo>
                  <a:lnTo>
                    <a:pt x="113" y="21"/>
                  </a:lnTo>
                  <a:lnTo>
                    <a:pt x="111" y="16"/>
                  </a:lnTo>
                  <a:lnTo>
                    <a:pt x="107" y="12"/>
                  </a:lnTo>
                  <a:lnTo>
                    <a:pt x="104" y="10"/>
                  </a:lnTo>
                  <a:lnTo>
                    <a:pt x="99" y="7"/>
                  </a:lnTo>
                  <a:lnTo>
                    <a:pt x="95" y="5"/>
                  </a:lnTo>
                  <a:lnTo>
                    <a:pt x="91" y="3"/>
                  </a:lnTo>
                  <a:lnTo>
                    <a:pt x="86" y="1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0" y="1"/>
                  </a:lnTo>
                  <a:lnTo>
                    <a:pt x="65" y="3"/>
                  </a:lnTo>
                  <a:lnTo>
                    <a:pt x="59" y="6"/>
                  </a:lnTo>
                  <a:lnTo>
                    <a:pt x="54" y="9"/>
                  </a:lnTo>
                  <a:lnTo>
                    <a:pt x="49" y="12"/>
                  </a:lnTo>
                  <a:lnTo>
                    <a:pt x="46" y="15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8" y="31"/>
                  </a:lnTo>
                  <a:lnTo>
                    <a:pt x="38" y="36"/>
                  </a:lnTo>
                  <a:lnTo>
                    <a:pt x="37" y="42"/>
                  </a:lnTo>
                  <a:lnTo>
                    <a:pt x="37" y="48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8" y="62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2"/>
                  </a:lnTo>
                  <a:lnTo>
                    <a:pt x="45" y="76"/>
                  </a:lnTo>
                  <a:lnTo>
                    <a:pt x="46" y="81"/>
                  </a:lnTo>
                  <a:lnTo>
                    <a:pt x="47" y="87"/>
                  </a:lnTo>
                  <a:lnTo>
                    <a:pt x="48" y="92"/>
                  </a:lnTo>
                  <a:lnTo>
                    <a:pt x="49" y="97"/>
                  </a:lnTo>
                  <a:lnTo>
                    <a:pt x="50" y="102"/>
                  </a:lnTo>
                  <a:lnTo>
                    <a:pt x="50" y="105"/>
                  </a:lnTo>
                  <a:lnTo>
                    <a:pt x="49" y="108"/>
                  </a:lnTo>
                  <a:lnTo>
                    <a:pt x="44" y="113"/>
                  </a:lnTo>
                  <a:lnTo>
                    <a:pt x="37" y="118"/>
                  </a:lnTo>
                  <a:lnTo>
                    <a:pt x="29" y="124"/>
                  </a:lnTo>
                  <a:lnTo>
                    <a:pt x="21" y="129"/>
                  </a:lnTo>
                  <a:lnTo>
                    <a:pt x="14" y="135"/>
                  </a:lnTo>
                  <a:lnTo>
                    <a:pt x="9" y="140"/>
                  </a:lnTo>
                  <a:lnTo>
                    <a:pt x="7" y="144"/>
                  </a:lnTo>
                  <a:lnTo>
                    <a:pt x="6" y="147"/>
                  </a:lnTo>
                  <a:lnTo>
                    <a:pt x="4" y="151"/>
                  </a:lnTo>
                  <a:lnTo>
                    <a:pt x="2" y="155"/>
                  </a:lnTo>
                  <a:lnTo>
                    <a:pt x="1" y="159"/>
                  </a:lnTo>
                  <a:lnTo>
                    <a:pt x="0" y="165"/>
                  </a:lnTo>
                  <a:lnTo>
                    <a:pt x="0" y="172"/>
                  </a:lnTo>
                  <a:lnTo>
                    <a:pt x="1" y="181"/>
                  </a:lnTo>
                  <a:lnTo>
                    <a:pt x="5" y="191"/>
                  </a:lnTo>
                  <a:lnTo>
                    <a:pt x="9" y="203"/>
                  </a:lnTo>
                  <a:lnTo>
                    <a:pt x="12" y="217"/>
                  </a:lnTo>
                  <a:lnTo>
                    <a:pt x="15" y="231"/>
                  </a:lnTo>
                  <a:lnTo>
                    <a:pt x="16" y="245"/>
                  </a:lnTo>
                  <a:lnTo>
                    <a:pt x="17" y="258"/>
                  </a:lnTo>
                  <a:lnTo>
                    <a:pt x="17" y="270"/>
                  </a:lnTo>
                  <a:lnTo>
                    <a:pt x="17" y="280"/>
                  </a:lnTo>
                  <a:lnTo>
                    <a:pt x="17" y="286"/>
                  </a:lnTo>
                  <a:lnTo>
                    <a:pt x="16" y="292"/>
                  </a:lnTo>
                  <a:lnTo>
                    <a:pt x="16" y="299"/>
                  </a:lnTo>
                  <a:lnTo>
                    <a:pt x="16" y="308"/>
                  </a:lnTo>
                  <a:lnTo>
                    <a:pt x="17" y="317"/>
                  </a:lnTo>
                  <a:lnTo>
                    <a:pt x="19" y="326"/>
                  </a:lnTo>
                  <a:lnTo>
                    <a:pt x="21" y="337"/>
                  </a:lnTo>
                  <a:lnTo>
                    <a:pt x="25" y="347"/>
                  </a:lnTo>
                  <a:lnTo>
                    <a:pt x="29" y="357"/>
                  </a:lnTo>
                  <a:lnTo>
                    <a:pt x="35" y="365"/>
                  </a:lnTo>
                  <a:lnTo>
                    <a:pt x="42" y="371"/>
                  </a:lnTo>
                  <a:lnTo>
                    <a:pt x="50" y="376"/>
                  </a:lnTo>
                  <a:lnTo>
                    <a:pt x="58" y="379"/>
                  </a:lnTo>
                  <a:lnTo>
                    <a:pt x="66" y="382"/>
                  </a:lnTo>
                  <a:lnTo>
                    <a:pt x="74" y="383"/>
                  </a:lnTo>
                  <a:lnTo>
                    <a:pt x="79" y="384"/>
                  </a:lnTo>
                  <a:lnTo>
                    <a:pt x="83" y="385"/>
                  </a:lnTo>
                  <a:lnTo>
                    <a:pt x="91" y="384"/>
                  </a:lnTo>
                  <a:lnTo>
                    <a:pt x="100" y="381"/>
                  </a:lnTo>
                  <a:lnTo>
                    <a:pt x="110" y="378"/>
                  </a:lnTo>
                  <a:lnTo>
                    <a:pt x="121" y="375"/>
                  </a:lnTo>
                  <a:lnTo>
                    <a:pt x="132" y="371"/>
                  </a:lnTo>
                  <a:lnTo>
                    <a:pt x="142" y="368"/>
                  </a:lnTo>
                  <a:lnTo>
                    <a:pt x="151" y="366"/>
                  </a:lnTo>
                  <a:lnTo>
                    <a:pt x="158" y="365"/>
                  </a:lnTo>
                  <a:lnTo>
                    <a:pt x="165" y="366"/>
                  </a:lnTo>
                  <a:lnTo>
                    <a:pt x="174" y="367"/>
                  </a:lnTo>
                  <a:lnTo>
                    <a:pt x="183" y="369"/>
                  </a:lnTo>
                  <a:lnTo>
                    <a:pt x="193" y="371"/>
                  </a:lnTo>
                  <a:lnTo>
                    <a:pt x="202" y="373"/>
                  </a:lnTo>
                  <a:lnTo>
                    <a:pt x="209" y="374"/>
                  </a:lnTo>
                  <a:lnTo>
                    <a:pt x="214" y="376"/>
                  </a:lnTo>
                  <a:lnTo>
                    <a:pt x="216" y="376"/>
                  </a:lnTo>
                  <a:lnTo>
                    <a:pt x="216" y="378"/>
                  </a:lnTo>
                  <a:lnTo>
                    <a:pt x="216" y="382"/>
                  </a:lnTo>
                  <a:lnTo>
                    <a:pt x="215" y="389"/>
                  </a:lnTo>
                  <a:lnTo>
                    <a:pt x="214" y="396"/>
                  </a:lnTo>
                  <a:lnTo>
                    <a:pt x="213" y="405"/>
                  </a:lnTo>
                  <a:lnTo>
                    <a:pt x="213" y="414"/>
                  </a:lnTo>
                  <a:lnTo>
                    <a:pt x="212" y="422"/>
                  </a:lnTo>
                  <a:lnTo>
                    <a:pt x="212" y="430"/>
                  </a:lnTo>
                  <a:lnTo>
                    <a:pt x="212" y="437"/>
                  </a:lnTo>
                  <a:lnTo>
                    <a:pt x="214" y="447"/>
                  </a:lnTo>
                  <a:lnTo>
                    <a:pt x="215" y="457"/>
                  </a:lnTo>
                  <a:lnTo>
                    <a:pt x="217" y="468"/>
                  </a:lnTo>
                  <a:lnTo>
                    <a:pt x="219" y="478"/>
                  </a:lnTo>
                  <a:lnTo>
                    <a:pt x="220" y="488"/>
                  </a:lnTo>
                  <a:lnTo>
                    <a:pt x="220" y="496"/>
                  </a:lnTo>
                  <a:lnTo>
                    <a:pt x="219" y="502"/>
                  </a:lnTo>
                  <a:lnTo>
                    <a:pt x="218" y="507"/>
                  </a:lnTo>
                  <a:lnTo>
                    <a:pt x="216" y="511"/>
                  </a:lnTo>
                  <a:lnTo>
                    <a:pt x="216" y="515"/>
                  </a:lnTo>
                  <a:lnTo>
                    <a:pt x="215" y="519"/>
                  </a:lnTo>
                  <a:lnTo>
                    <a:pt x="215" y="521"/>
                  </a:lnTo>
                  <a:lnTo>
                    <a:pt x="215" y="523"/>
                  </a:lnTo>
                  <a:lnTo>
                    <a:pt x="215" y="525"/>
                  </a:lnTo>
                  <a:lnTo>
                    <a:pt x="221" y="540"/>
                  </a:lnTo>
                  <a:lnTo>
                    <a:pt x="222" y="540"/>
                  </a:lnTo>
                  <a:lnTo>
                    <a:pt x="225" y="539"/>
                  </a:lnTo>
                  <a:lnTo>
                    <a:pt x="230" y="538"/>
                  </a:lnTo>
                  <a:lnTo>
                    <a:pt x="236" y="537"/>
                  </a:lnTo>
                  <a:lnTo>
                    <a:pt x="242" y="537"/>
                  </a:lnTo>
                  <a:lnTo>
                    <a:pt x="249" y="536"/>
                  </a:lnTo>
                  <a:lnTo>
                    <a:pt x="254" y="536"/>
                  </a:lnTo>
                  <a:lnTo>
                    <a:pt x="258" y="536"/>
                  </a:lnTo>
                  <a:lnTo>
                    <a:pt x="262" y="537"/>
                  </a:lnTo>
                  <a:lnTo>
                    <a:pt x="267" y="537"/>
                  </a:lnTo>
                  <a:lnTo>
                    <a:pt x="273" y="538"/>
                  </a:lnTo>
                  <a:lnTo>
                    <a:pt x="279" y="538"/>
                  </a:lnTo>
                  <a:lnTo>
                    <a:pt x="284" y="538"/>
                  </a:lnTo>
                  <a:lnTo>
                    <a:pt x="289" y="538"/>
                  </a:lnTo>
                  <a:lnTo>
                    <a:pt x="293" y="538"/>
                  </a:lnTo>
                  <a:lnTo>
                    <a:pt x="296" y="537"/>
                  </a:lnTo>
                  <a:lnTo>
                    <a:pt x="299" y="536"/>
                  </a:lnTo>
                  <a:lnTo>
                    <a:pt x="301" y="534"/>
                  </a:lnTo>
                  <a:lnTo>
                    <a:pt x="304" y="532"/>
                  </a:lnTo>
                  <a:lnTo>
                    <a:pt x="306" y="530"/>
                  </a:lnTo>
                  <a:lnTo>
                    <a:pt x="307" y="527"/>
                  </a:lnTo>
                  <a:lnTo>
                    <a:pt x="306" y="525"/>
                  </a:lnTo>
                  <a:lnTo>
                    <a:pt x="305" y="523"/>
                  </a:lnTo>
                  <a:lnTo>
                    <a:pt x="301" y="522"/>
                  </a:lnTo>
                  <a:lnTo>
                    <a:pt x="295" y="520"/>
                  </a:lnTo>
                  <a:lnTo>
                    <a:pt x="287" y="518"/>
                  </a:lnTo>
                  <a:lnTo>
                    <a:pt x="279" y="516"/>
                  </a:lnTo>
                  <a:lnTo>
                    <a:pt x="272" y="514"/>
                  </a:lnTo>
                  <a:lnTo>
                    <a:pt x="264" y="511"/>
                  </a:lnTo>
                  <a:lnTo>
                    <a:pt x="258" y="508"/>
                  </a:lnTo>
                  <a:lnTo>
                    <a:pt x="254" y="504"/>
                  </a:lnTo>
                  <a:lnTo>
                    <a:pt x="253" y="501"/>
                  </a:lnTo>
                  <a:lnTo>
                    <a:pt x="253" y="496"/>
                  </a:lnTo>
                  <a:lnTo>
                    <a:pt x="253" y="491"/>
                  </a:lnTo>
                  <a:lnTo>
                    <a:pt x="253" y="486"/>
                  </a:lnTo>
                  <a:lnTo>
                    <a:pt x="254" y="479"/>
                  </a:lnTo>
                  <a:lnTo>
                    <a:pt x="254" y="473"/>
                  </a:lnTo>
                  <a:lnTo>
                    <a:pt x="255" y="466"/>
                  </a:lnTo>
                  <a:lnTo>
                    <a:pt x="257" y="458"/>
                  </a:lnTo>
                  <a:lnTo>
                    <a:pt x="258" y="451"/>
                  </a:lnTo>
                  <a:lnTo>
                    <a:pt x="260" y="442"/>
                  </a:lnTo>
                  <a:lnTo>
                    <a:pt x="261" y="433"/>
                  </a:lnTo>
                  <a:lnTo>
                    <a:pt x="263" y="423"/>
                  </a:lnTo>
                  <a:lnTo>
                    <a:pt x="264" y="414"/>
                  </a:lnTo>
                  <a:lnTo>
                    <a:pt x="265" y="405"/>
                  </a:lnTo>
                  <a:lnTo>
                    <a:pt x="266" y="397"/>
                  </a:lnTo>
                  <a:lnTo>
                    <a:pt x="266" y="392"/>
                  </a:lnTo>
                  <a:lnTo>
                    <a:pt x="266" y="389"/>
                  </a:lnTo>
                  <a:lnTo>
                    <a:pt x="266" y="387"/>
                  </a:lnTo>
                  <a:lnTo>
                    <a:pt x="267" y="385"/>
                  </a:lnTo>
                  <a:lnTo>
                    <a:pt x="269" y="382"/>
                  </a:lnTo>
                  <a:lnTo>
                    <a:pt x="271" y="379"/>
                  </a:lnTo>
                  <a:lnTo>
                    <a:pt x="272" y="375"/>
                  </a:lnTo>
                  <a:lnTo>
                    <a:pt x="274" y="371"/>
                  </a:lnTo>
                  <a:lnTo>
                    <a:pt x="274" y="367"/>
                  </a:lnTo>
                  <a:lnTo>
                    <a:pt x="274" y="363"/>
                  </a:lnTo>
                  <a:lnTo>
                    <a:pt x="273" y="359"/>
                  </a:lnTo>
                  <a:lnTo>
                    <a:pt x="272" y="355"/>
                  </a:lnTo>
                  <a:lnTo>
                    <a:pt x="270" y="350"/>
                  </a:lnTo>
                  <a:lnTo>
                    <a:pt x="268" y="346"/>
                  </a:lnTo>
                  <a:lnTo>
                    <a:pt x="265" y="341"/>
                  </a:lnTo>
                  <a:lnTo>
                    <a:pt x="259" y="337"/>
                  </a:lnTo>
                  <a:lnTo>
                    <a:pt x="252" y="333"/>
                  </a:lnTo>
                  <a:lnTo>
                    <a:pt x="242" y="330"/>
                  </a:lnTo>
                  <a:lnTo>
                    <a:pt x="231" y="327"/>
                  </a:lnTo>
                  <a:lnTo>
                    <a:pt x="223" y="323"/>
                  </a:lnTo>
                  <a:lnTo>
                    <a:pt x="216" y="320"/>
                  </a:lnTo>
                  <a:lnTo>
                    <a:pt x="210" y="317"/>
                  </a:lnTo>
                  <a:lnTo>
                    <a:pt x="205" y="314"/>
                  </a:lnTo>
                  <a:lnTo>
                    <a:pt x="200" y="311"/>
                  </a:lnTo>
                  <a:lnTo>
                    <a:pt x="195" y="310"/>
                  </a:lnTo>
                  <a:lnTo>
                    <a:pt x="189" y="309"/>
                  </a:lnTo>
                  <a:lnTo>
                    <a:pt x="182" y="308"/>
                  </a:lnTo>
                  <a:lnTo>
                    <a:pt x="176" y="306"/>
                  </a:lnTo>
                  <a:lnTo>
                    <a:pt x="170" y="304"/>
                  </a:lnTo>
                  <a:lnTo>
                    <a:pt x="164" y="301"/>
                  </a:lnTo>
                  <a:lnTo>
                    <a:pt x="159" y="299"/>
                  </a:lnTo>
                  <a:lnTo>
                    <a:pt x="155" y="297"/>
                  </a:lnTo>
                  <a:lnTo>
                    <a:pt x="152" y="295"/>
                  </a:lnTo>
                  <a:lnTo>
                    <a:pt x="151" y="294"/>
                  </a:lnTo>
                  <a:lnTo>
                    <a:pt x="132" y="210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68" name="Freeform 104"/>
            <p:cNvSpPr>
              <a:spLocks/>
            </p:cNvSpPr>
            <p:nvPr/>
          </p:nvSpPr>
          <p:spPr bwMode="auto">
            <a:xfrm>
              <a:off x="996" y="1427"/>
              <a:ext cx="456" cy="179"/>
            </a:xfrm>
            <a:custGeom>
              <a:avLst/>
              <a:gdLst/>
              <a:ahLst/>
              <a:cxnLst>
                <a:cxn ang="0">
                  <a:pos x="189" y="0"/>
                </a:cxn>
                <a:cxn ang="0">
                  <a:pos x="0" y="136"/>
                </a:cxn>
                <a:cxn ang="0">
                  <a:pos x="310" y="178"/>
                </a:cxn>
                <a:cxn ang="0">
                  <a:pos x="455" y="35"/>
                </a:cxn>
                <a:cxn ang="0">
                  <a:pos x="189" y="0"/>
                </a:cxn>
              </a:cxnLst>
              <a:rect l="0" t="0" r="r" b="b"/>
              <a:pathLst>
                <a:path w="456" h="179">
                  <a:moveTo>
                    <a:pt x="189" y="0"/>
                  </a:moveTo>
                  <a:lnTo>
                    <a:pt x="0" y="136"/>
                  </a:lnTo>
                  <a:lnTo>
                    <a:pt x="310" y="178"/>
                  </a:lnTo>
                  <a:lnTo>
                    <a:pt x="455" y="35"/>
                  </a:lnTo>
                  <a:lnTo>
                    <a:pt x="189" y="0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69" name="Freeform 105"/>
            <p:cNvSpPr>
              <a:spLocks/>
            </p:cNvSpPr>
            <p:nvPr/>
          </p:nvSpPr>
          <p:spPr bwMode="auto">
            <a:xfrm>
              <a:off x="1078" y="1457"/>
              <a:ext cx="119" cy="55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75" y="1"/>
                </a:cxn>
                <a:cxn ang="0">
                  <a:pos x="0" y="54"/>
                </a:cxn>
                <a:cxn ang="0">
                  <a:pos x="56" y="52"/>
                </a:cxn>
                <a:cxn ang="0">
                  <a:pos x="118" y="0"/>
                </a:cxn>
              </a:cxnLst>
              <a:rect l="0" t="0" r="r" b="b"/>
              <a:pathLst>
                <a:path w="119" h="55">
                  <a:moveTo>
                    <a:pt x="118" y="0"/>
                  </a:moveTo>
                  <a:lnTo>
                    <a:pt x="75" y="1"/>
                  </a:lnTo>
                  <a:lnTo>
                    <a:pt x="0" y="54"/>
                  </a:lnTo>
                  <a:lnTo>
                    <a:pt x="56" y="52"/>
                  </a:lnTo>
                  <a:lnTo>
                    <a:pt x="118" y="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70" name="Freeform 106"/>
            <p:cNvSpPr>
              <a:spLocks/>
            </p:cNvSpPr>
            <p:nvPr/>
          </p:nvSpPr>
          <p:spPr bwMode="auto">
            <a:xfrm>
              <a:off x="1078" y="1454"/>
              <a:ext cx="119" cy="54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75" y="1"/>
                </a:cxn>
                <a:cxn ang="0">
                  <a:pos x="0" y="53"/>
                </a:cxn>
                <a:cxn ang="0">
                  <a:pos x="56" y="51"/>
                </a:cxn>
                <a:cxn ang="0">
                  <a:pos x="118" y="0"/>
                </a:cxn>
              </a:cxnLst>
              <a:rect l="0" t="0" r="r" b="b"/>
              <a:pathLst>
                <a:path w="119" h="54">
                  <a:moveTo>
                    <a:pt x="118" y="0"/>
                  </a:moveTo>
                  <a:lnTo>
                    <a:pt x="75" y="1"/>
                  </a:lnTo>
                  <a:lnTo>
                    <a:pt x="0" y="53"/>
                  </a:lnTo>
                  <a:lnTo>
                    <a:pt x="56" y="51"/>
                  </a:lnTo>
                  <a:lnTo>
                    <a:pt x="118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71" name="Freeform 107"/>
            <p:cNvSpPr>
              <a:spLocks/>
            </p:cNvSpPr>
            <p:nvPr/>
          </p:nvSpPr>
          <p:spPr bwMode="auto">
            <a:xfrm>
              <a:off x="931" y="1358"/>
              <a:ext cx="212" cy="153"/>
            </a:xfrm>
            <a:custGeom>
              <a:avLst/>
              <a:gdLst/>
              <a:ahLst/>
              <a:cxnLst>
                <a:cxn ang="0">
                  <a:pos x="28" y="14"/>
                </a:cxn>
                <a:cxn ang="0">
                  <a:pos x="34" y="26"/>
                </a:cxn>
                <a:cxn ang="0">
                  <a:pos x="43" y="43"/>
                </a:cxn>
                <a:cxn ang="0">
                  <a:pos x="51" y="60"/>
                </a:cxn>
                <a:cxn ang="0">
                  <a:pos x="55" y="72"/>
                </a:cxn>
                <a:cxn ang="0">
                  <a:pos x="60" y="86"/>
                </a:cxn>
                <a:cxn ang="0">
                  <a:pos x="66" y="98"/>
                </a:cxn>
                <a:cxn ang="0">
                  <a:pos x="72" y="107"/>
                </a:cxn>
                <a:cxn ang="0">
                  <a:pos x="81" y="109"/>
                </a:cxn>
                <a:cxn ang="0">
                  <a:pos x="107" y="112"/>
                </a:cxn>
                <a:cxn ang="0">
                  <a:pos x="139" y="115"/>
                </a:cxn>
                <a:cxn ang="0">
                  <a:pos x="163" y="118"/>
                </a:cxn>
                <a:cxn ang="0">
                  <a:pos x="167" y="118"/>
                </a:cxn>
                <a:cxn ang="0">
                  <a:pos x="169" y="117"/>
                </a:cxn>
                <a:cxn ang="0">
                  <a:pos x="174" y="115"/>
                </a:cxn>
                <a:cxn ang="0">
                  <a:pos x="180" y="115"/>
                </a:cxn>
                <a:cxn ang="0">
                  <a:pos x="185" y="116"/>
                </a:cxn>
                <a:cxn ang="0">
                  <a:pos x="193" y="119"/>
                </a:cxn>
                <a:cxn ang="0">
                  <a:pos x="202" y="123"/>
                </a:cxn>
                <a:cxn ang="0">
                  <a:pos x="209" y="127"/>
                </a:cxn>
                <a:cxn ang="0">
                  <a:pos x="211" y="132"/>
                </a:cxn>
                <a:cxn ang="0">
                  <a:pos x="207" y="136"/>
                </a:cxn>
                <a:cxn ang="0">
                  <a:pos x="199" y="138"/>
                </a:cxn>
                <a:cxn ang="0">
                  <a:pos x="188" y="139"/>
                </a:cxn>
                <a:cxn ang="0">
                  <a:pos x="178" y="138"/>
                </a:cxn>
                <a:cxn ang="0">
                  <a:pos x="170" y="136"/>
                </a:cxn>
                <a:cxn ang="0">
                  <a:pos x="165" y="136"/>
                </a:cxn>
                <a:cxn ang="0">
                  <a:pos x="162" y="136"/>
                </a:cxn>
                <a:cxn ang="0">
                  <a:pos x="157" y="138"/>
                </a:cxn>
                <a:cxn ang="0">
                  <a:pos x="136" y="144"/>
                </a:cxn>
                <a:cxn ang="0">
                  <a:pos x="109" y="150"/>
                </a:cxn>
                <a:cxn ang="0">
                  <a:pos x="85" y="152"/>
                </a:cxn>
                <a:cxn ang="0">
                  <a:pos x="72" y="147"/>
                </a:cxn>
                <a:cxn ang="0">
                  <a:pos x="58" y="137"/>
                </a:cxn>
                <a:cxn ang="0">
                  <a:pos x="42" y="123"/>
                </a:cxn>
                <a:cxn ang="0">
                  <a:pos x="28" y="107"/>
                </a:cxn>
                <a:cxn ang="0">
                  <a:pos x="18" y="89"/>
                </a:cxn>
                <a:cxn ang="0">
                  <a:pos x="12" y="71"/>
                </a:cxn>
                <a:cxn ang="0">
                  <a:pos x="9" y="54"/>
                </a:cxn>
                <a:cxn ang="0">
                  <a:pos x="7" y="40"/>
                </a:cxn>
                <a:cxn ang="0">
                  <a:pos x="7" y="30"/>
                </a:cxn>
                <a:cxn ang="0">
                  <a:pos x="5" y="20"/>
                </a:cxn>
                <a:cxn ang="0">
                  <a:pos x="2" y="10"/>
                </a:cxn>
                <a:cxn ang="0">
                  <a:pos x="0" y="2"/>
                </a:cxn>
                <a:cxn ang="0">
                  <a:pos x="27" y="12"/>
                </a:cxn>
              </a:cxnLst>
              <a:rect l="0" t="0" r="r" b="b"/>
              <a:pathLst>
                <a:path w="212" h="153">
                  <a:moveTo>
                    <a:pt x="27" y="12"/>
                  </a:moveTo>
                  <a:lnTo>
                    <a:pt x="28" y="14"/>
                  </a:lnTo>
                  <a:lnTo>
                    <a:pt x="30" y="19"/>
                  </a:lnTo>
                  <a:lnTo>
                    <a:pt x="34" y="26"/>
                  </a:lnTo>
                  <a:lnTo>
                    <a:pt x="38" y="34"/>
                  </a:lnTo>
                  <a:lnTo>
                    <a:pt x="43" y="43"/>
                  </a:lnTo>
                  <a:lnTo>
                    <a:pt x="47" y="52"/>
                  </a:lnTo>
                  <a:lnTo>
                    <a:pt x="51" y="60"/>
                  </a:lnTo>
                  <a:lnTo>
                    <a:pt x="53" y="66"/>
                  </a:lnTo>
                  <a:lnTo>
                    <a:pt x="55" y="72"/>
                  </a:lnTo>
                  <a:lnTo>
                    <a:pt x="58" y="79"/>
                  </a:lnTo>
                  <a:lnTo>
                    <a:pt x="60" y="86"/>
                  </a:lnTo>
                  <a:lnTo>
                    <a:pt x="63" y="92"/>
                  </a:lnTo>
                  <a:lnTo>
                    <a:pt x="66" y="98"/>
                  </a:lnTo>
                  <a:lnTo>
                    <a:pt x="69" y="103"/>
                  </a:lnTo>
                  <a:lnTo>
                    <a:pt x="72" y="107"/>
                  </a:lnTo>
                  <a:lnTo>
                    <a:pt x="75" y="108"/>
                  </a:lnTo>
                  <a:lnTo>
                    <a:pt x="81" y="109"/>
                  </a:lnTo>
                  <a:lnTo>
                    <a:pt x="92" y="110"/>
                  </a:lnTo>
                  <a:lnTo>
                    <a:pt x="107" y="112"/>
                  </a:lnTo>
                  <a:lnTo>
                    <a:pt x="123" y="114"/>
                  </a:lnTo>
                  <a:lnTo>
                    <a:pt x="139" y="115"/>
                  </a:lnTo>
                  <a:lnTo>
                    <a:pt x="153" y="117"/>
                  </a:lnTo>
                  <a:lnTo>
                    <a:pt x="163" y="118"/>
                  </a:lnTo>
                  <a:lnTo>
                    <a:pt x="166" y="118"/>
                  </a:lnTo>
                  <a:lnTo>
                    <a:pt x="167" y="118"/>
                  </a:lnTo>
                  <a:lnTo>
                    <a:pt x="168" y="117"/>
                  </a:lnTo>
                  <a:lnTo>
                    <a:pt x="169" y="117"/>
                  </a:lnTo>
                  <a:lnTo>
                    <a:pt x="172" y="116"/>
                  </a:lnTo>
                  <a:lnTo>
                    <a:pt x="174" y="115"/>
                  </a:lnTo>
                  <a:lnTo>
                    <a:pt x="177" y="115"/>
                  </a:lnTo>
                  <a:lnTo>
                    <a:pt x="180" y="115"/>
                  </a:lnTo>
                  <a:lnTo>
                    <a:pt x="182" y="115"/>
                  </a:lnTo>
                  <a:lnTo>
                    <a:pt x="185" y="116"/>
                  </a:lnTo>
                  <a:lnTo>
                    <a:pt x="189" y="117"/>
                  </a:lnTo>
                  <a:lnTo>
                    <a:pt x="193" y="119"/>
                  </a:lnTo>
                  <a:lnTo>
                    <a:pt x="198" y="121"/>
                  </a:lnTo>
                  <a:lnTo>
                    <a:pt x="202" y="123"/>
                  </a:lnTo>
                  <a:lnTo>
                    <a:pt x="206" y="125"/>
                  </a:lnTo>
                  <a:lnTo>
                    <a:pt x="209" y="127"/>
                  </a:lnTo>
                  <a:lnTo>
                    <a:pt x="211" y="130"/>
                  </a:lnTo>
                  <a:lnTo>
                    <a:pt x="211" y="132"/>
                  </a:lnTo>
                  <a:lnTo>
                    <a:pt x="210" y="134"/>
                  </a:lnTo>
                  <a:lnTo>
                    <a:pt x="207" y="136"/>
                  </a:lnTo>
                  <a:lnTo>
                    <a:pt x="203" y="137"/>
                  </a:lnTo>
                  <a:lnTo>
                    <a:pt x="199" y="138"/>
                  </a:lnTo>
                  <a:lnTo>
                    <a:pt x="194" y="139"/>
                  </a:lnTo>
                  <a:lnTo>
                    <a:pt x="188" y="139"/>
                  </a:lnTo>
                  <a:lnTo>
                    <a:pt x="183" y="139"/>
                  </a:lnTo>
                  <a:lnTo>
                    <a:pt x="178" y="138"/>
                  </a:lnTo>
                  <a:lnTo>
                    <a:pt x="173" y="137"/>
                  </a:lnTo>
                  <a:lnTo>
                    <a:pt x="170" y="136"/>
                  </a:lnTo>
                  <a:lnTo>
                    <a:pt x="167" y="136"/>
                  </a:lnTo>
                  <a:lnTo>
                    <a:pt x="165" y="136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61" y="137"/>
                  </a:lnTo>
                  <a:lnTo>
                    <a:pt x="157" y="138"/>
                  </a:lnTo>
                  <a:lnTo>
                    <a:pt x="148" y="141"/>
                  </a:lnTo>
                  <a:lnTo>
                    <a:pt x="136" y="144"/>
                  </a:lnTo>
                  <a:lnTo>
                    <a:pt x="123" y="147"/>
                  </a:lnTo>
                  <a:lnTo>
                    <a:pt x="109" y="150"/>
                  </a:lnTo>
                  <a:lnTo>
                    <a:pt x="96" y="152"/>
                  </a:lnTo>
                  <a:lnTo>
                    <a:pt x="85" y="152"/>
                  </a:lnTo>
                  <a:lnTo>
                    <a:pt x="78" y="151"/>
                  </a:lnTo>
                  <a:lnTo>
                    <a:pt x="72" y="147"/>
                  </a:lnTo>
                  <a:lnTo>
                    <a:pt x="65" y="143"/>
                  </a:lnTo>
                  <a:lnTo>
                    <a:pt x="58" y="137"/>
                  </a:lnTo>
                  <a:lnTo>
                    <a:pt x="50" y="131"/>
                  </a:lnTo>
                  <a:lnTo>
                    <a:pt x="42" y="123"/>
                  </a:lnTo>
                  <a:lnTo>
                    <a:pt x="35" y="115"/>
                  </a:lnTo>
                  <a:lnTo>
                    <a:pt x="28" y="107"/>
                  </a:lnTo>
                  <a:lnTo>
                    <a:pt x="22" y="98"/>
                  </a:lnTo>
                  <a:lnTo>
                    <a:pt x="18" y="89"/>
                  </a:lnTo>
                  <a:lnTo>
                    <a:pt x="15" y="80"/>
                  </a:lnTo>
                  <a:lnTo>
                    <a:pt x="12" y="71"/>
                  </a:lnTo>
                  <a:lnTo>
                    <a:pt x="10" y="62"/>
                  </a:lnTo>
                  <a:lnTo>
                    <a:pt x="9" y="54"/>
                  </a:lnTo>
                  <a:lnTo>
                    <a:pt x="8" y="46"/>
                  </a:lnTo>
                  <a:lnTo>
                    <a:pt x="7" y="40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6" y="25"/>
                  </a:lnTo>
                  <a:lnTo>
                    <a:pt x="5" y="20"/>
                  </a:lnTo>
                  <a:lnTo>
                    <a:pt x="3" y="15"/>
                  </a:lnTo>
                  <a:lnTo>
                    <a:pt x="2" y="10"/>
                  </a:lnTo>
                  <a:lnTo>
                    <a:pt x="1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27" y="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72" name="Freeform 108"/>
            <p:cNvSpPr>
              <a:spLocks/>
            </p:cNvSpPr>
            <p:nvPr/>
          </p:nvSpPr>
          <p:spPr bwMode="auto">
            <a:xfrm>
              <a:off x="923" y="1356"/>
              <a:ext cx="224" cy="1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40" y="25"/>
                </a:cxn>
                <a:cxn ang="0">
                  <a:pos x="47" y="42"/>
                </a:cxn>
                <a:cxn ang="0">
                  <a:pos x="53" y="59"/>
                </a:cxn>
                <a:cxn ang="0">
                  <a:pos x="58" y="71"/>
                </a:cxn>
                <a:cxn ang="0">
                  <a:pos x="66" y="84"/>
                </a:cxn>
                <a:cxn ang="0">
                  <a:pos x="75" y="96"/>
                </a:cxn>
                <a:cxn ang="0">
                  <a:pos x="84" y="105"/>
                </a:cxn>
                <a:cxn ang="0">
                  <a:pos x="93" y="107"/>
                </a:cxn>
                <a:cxn ang="0">
                  <a:pos x="119" y="109"/>
                </a:cxn>
                <a:cxn ang="0">
                  <a:pos x="152" y="113"/>
                </a:cxn>
                <a:cxn ang="0">
                  <a:pos x="175" y="115"/>
                </a:cxn>
                <a:cxn ang="0">
                  <a:pos x="179" y="115"/>
                </a:cxn>
                <a:cxn ang="0">
                  <a:pos x="182" y="114"/>
                </a:cxn>
                <a:cxn ang="0">
                  <a:pos x="187" y="113"/>
                </a:cxn>
                <a:cxn ang="0">
                  <a:pos x="192" y="112"/>
                </a:cxn>
                <a:cxn ang="0">
                  <a:pos x="198" y="114"/>
                </a:cxn>
                <a:cxn ang="0">
                  <a:pos x="206" y="116"/>
                </a:cxn>
                <a:cxn ang="0">
                  <a:pos x="215" y="120"/>
                </a:cxn>
                <a:cxn ang="0">
                  <a:pos x="221" y="125"/>
                </a:cxn>
                <a:cxn ang="0">
                  <a:pos x="223" y="130"/>
                </a:cxn>
                <a:cxn ang="0">
                  <a:pos x="220" y="133"/>
                </a:cxn>
                <a:cxn ang="0">
                  <a:pos x="212" y="136"/>
                </a:cxn>
                <a:cxn ang="0">
                  <a:pos x="201" y="137"/>
                </a:cxn>
                <a:cxn ang="0">
                  <a:pos x="190" y="135"/>
                </a:cxn>
                <a:cxn ang="0">
                  <a:pos x="183" y="134"/>
                </a:cxn>
                <a:cxn ang="0">
                  <a:pos x="178" y="133"/>
                </a:cxn>
                <a:cxn ang="0">
                  <a:pos x="175" y="134"/>
                </a:cxn>
                <a:cxn ang="0">
                  <a:pos x="169" y="136"/>
                </a:cxn>
                <a:cxn ang="0">
                  <a:pos x="149" y="141"/>
                </a:cxn>
                <a:cxn ang="0">
                  <a:pos x="121" y="147"/>
                </a:cxn>
                <a:cxn ang="0">
                  <a:pos x="97" y="149"/>
                </a:cxn>
                <a:cxn ang="0">
                  <a:pos x="85" y="145"/>
                </a:cxn>
                <a:cxn ang="0">
                  <a:pos x="71" y="135"/>
                </a:cxn>
                <a:cxn ang="0">
                  <a:pos x="55" y="121"/>
                </a:cxn>
                <a:cxn ang="0">
                  <a:pos x="41" y="104"/>
                </a:cxn>
                <a:cxn ang="0">
                  <a:pos x="30" y="86"/>
                </a:cxn>
                <a:cxn ang="0">
                  <a:pos x="18" y="63"/>
                </a:cxn>
                <a:cxn ang="0">
                  <a:pos x="8" y="39"/>
                </a:cxn>
                <a:cxn ang="0">
                  <a:pos x="1" y="20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5" y="3"/>
                </a:cxn>
                <a:cxn ang="0">
                  <a:pos x="10" y="2"/>
                </a:cxn>
                <a:cxn ang="0">
                  <a:pos x="35" y="12"/>
                </a:cxn>
              </a:cxnLst>
              <a:rect l="0" t="0" r="r" b="b"/>
              <a:pathLst>
                <a:path w="224" h="150">
                  <a:moveTo>
                    <a:pt x="35" y="12"/>
                  </a:moveTo>
                  <a:lnTo>
                    <a:pt x="36" y="13"/>
                  </a:lnTo>
                  <a:lnTo>
                    <a:pt x="38" y="18"/>
                  </a:lnTo>
                  <a:lnTo>
                    <a:pt x="40" y="25"/>
                  </a:lnTo>
                  <a:lnTo>
                    <a:pt x="44" y="33"/>
                  </a:lnTo>
                  <a:lnTo>
                    <a:pt x="47" y="42"/>
                  </a:lnTo>
                  <a:lnTo>
                    <a:pt x="50" y="51"/>
                  </a:lnTo>
                  <a:lnTo>
                    <a:pt x="53" y="59"/>
                  </a:lnTo>
                  <a:lnTo>
                    <a:pt x="55" y="66"/>
                  </a:lnTo>
                  <a:lnTo>
                    <a:pt x="58" y="71"/>
                  </a:lnTo>
                  <a:lnTo>
                    <a:pt x="61" y="78"/>
                  </a:lnTo>
                  <a:lnTo>
                    <a:pt x="66" y="84"/>
                  </a:lnTo>
                  <a:lnTo>
                    <a:pt x="70" y="91"/>
                  </a:lnTo>
                  <a:lnTo>
                    <a:pt x="75" y="96"/>
                  </a:lnTo>
                  <a:lnTo>
                    <a:pt x="80" y="101"/>
                  </a:lnTo>
                  <a:lnTo>
                    <a:pt x="84" y="105"/>
                  </a:lnTo>
                  <a:lnTo>
                    <a:pt x="88" y="106"/>
                  </a:lnTo>
                  <a:lnTo>
                    <a:pt x="93" y="107"/>
                  </a:lnTo>
                  <a:lnTo>
                    <a:pt x="105" y="108"/>
                  </a:lnTo>
                  <a:lnTo>
                    <a:pt x="119" y="109"/>
                  </a:lnTo>
                  <a:lnTo>
                    <a:pt x="136" y="111"/>
                  </a:lnTo>
                  <a:lnTo>
                    <a:pt x="152" y="113"/>
                  </a:lnTo>
                  <a:lnTo>
                    <a:pt x="165" y="114"/>
                  </a:lnTo>
                  <a:lnTo>
                    <a:pt x="175" y="115"/>
                  </a:lnTo>
                  <a:lnTo>
                    <a:pt x="179" y="116"/>
                  </a:lnTo>
                  <a:lnTo>
                    <a:pt x="179" y="115"/>
                  </a:lnTo>
                  <a:lnTo>
                    <a:pt x="180" y="115"/>
                  </a:lnTo>
                  <a:lnTo>
                    <a:pt x="182" y="114"/>
                  </a:lnTo>
                  <a:lnTo>
                    <a:pt x="184" y="113"/>
                  </a:lnTo>
                  <a:lnTo>
                    <a:pt x="187" y="113"/>
                  </a:lnTo>
                  <a:lnTo>
                    <a:pt x="189" y="112"/>
                  </a:lnTo>
                  <a:lnTo>
                    <a:pt x="192" y="112"/>
                  </a:lnTo>
                  <a:lnTo>
                    <a:pt x="195" y="113"/>
                  </a:lnTo>
                  <a:lnTo>
                    <a:pt x="198" y="114"/>
                  </a:lnTo>
                  <a:lnTo>
                    <a:pt x="202" y="115"/>
                  </a:lnTo>
                  <a:lnTo>
                    <a:pt x="206" y="116"/>
                  </a:lnTo>
                  <a:lnTo>
                    <a:pt x="210" y="118"/>
                  </a:lnTo>
                  <a:lnTo>
                    <a:pt x="215" y="120"/>
                  </a:lnTo>
                  <a:lnTo>
                    <a:pt x="219" y="122"/>
                  </a:lnTo>
                  <a:lnTo>
                    <a:pt x="221" y="125"/>
                  </a:lnTo>
                  <a:lnTo>
                    <a:pt x="223" y="127"/>
                  </a:lnTo>
                  <a:lnTo>
                    <a:pt x="223" y="130"/>
                  </a:lnTo>
                  <a:lnTo>
                    <a:pt x="222" y="132"/>
                  </a:lnTo>
                  <a:lnTo>
                    <a:pt x="220" y="133"/>
                  </a:lnTo>
                  <a:lnTo>
                    <a:pt x="216" y="135"/>
                  </a:lnTo>
                  <a:lnTo>
                    <a:pt x="212" y="136"/>
                  </a:lnTo>
                  <a:lnTo>
                    <a:pt x="207" y="137"/>
                  </a:lnTo>
                  <a:lnTo>
                    <a:pt x="201" y="137"/>
                  </a:lnTo>
                  <a:lnTo>
                    <a:pt x="195" y="136"/>
                  </a:lnTo>
                  <a:lnTo>
                    <a:pt x="190" y="135"/>
                  </a:lnTo>
                  <a:lnTo>
                    <a:pt x="186" y="135"/>
                  </a:lnTo>
                  <a:lnTo>
                    <a:pt x="183" y="134"/>
                  </a:lnTo>
                  <a:lnTo>
                    <a:pt x="180" y="134"/>
                  </a:lnTo>
                  <a:lnTo>
                    <a:pt x="178" y="133"/>
                  </a:lnTo>
                  <a:lnTo>
                    <a:pt x="176" y="133"/>
                  </a:lnTo>
                  <a:lnTo>
                    <a:pt x="175" y="134"/>
                  </a:lnTo>
                  <a:lnTo>
                    <a:pt x="173" y="134"/>
                  </a:lnTo>
                  <a:lnTo>
                    <a:pt x="169" y="136"/>
                  </a:lnTo>
                  <a:lnTo>
                    <a:pt x="161" y="138"/>
                  </a:lnTo>
                  <a:lnTo>
                    <a:pt x="149" y="141"/>
                  </a:lnTo>
                  <a:lnTo>
                    <a:pt x="135" y="145"/>
                  </a:lnTo>
                  <a:lnTo>
                    <a:pt x="121" y="147"/>
                  </a:lnTo>
                  <a:lnTo>
                    <a:pt x="108" y="149"/>
                  </a:lnTo>
                  <a:lnTo>
                    <a:pt x="97" y="149"/>
                  </a:lnTo>
                  <a:lnTo>
                    <a:pt x="90" y="148"/>
                  </a:lnTo>
                  <a:lnTo>
                    <a:pt x="85" y="145"/>
                  </a:lnTo>
                  <a:lnTo>
                    <a:pt x="78" y="140"/>
                  </a:lnTo>
                  <a:lnTo>
                    <a:pt x="71" y="135"/>
                  </a:lnTo>
                  <a:lnTo>
                    <a:pt x="63" y="128"/>
                  </a:lnTo>
                  <a:lnTo>
                    <a:pt x="55" y="121"/>
                  </a:lnTo>
                  <a:lnTo>
                    <a:pt x="47" y="113"/>
                  </a:lnTo>
                  <a:lnTo>
                    <a:pt x="41" y="104"/>
                  </a:lnTo>
                  <a:lnTo>
                    <a:pt x="35" y="96"/>
                  </a:lnTo>
                  <a:lnTo>
                    <a:pt x="30" y="86"/>
                  </a:lnTo>
                  <a:lnTo>
                    <a:pt x="24" y="75"/>
                  </a:lnTo>
                  <a:lnTo>
                    <a:pt x="18" y="63"/>
                  </a:lnTo>
                  <a:lnTo>
                    <a:pt x="13" y="51"/>
                  </a:lnTo>
                  <a:lnTo>
                    <a:pt x="8" y="39"/>
                  </a:lnTo>
                  <a:lnTo>
                    <a:pt x="4" y="28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1" y="7"/>
                  </a:lnTo>
                  <a:lnTo>
                    <a:pt x="2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35" y="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73" name="Freeform 109"/>
            <p:cNvSpPr>
              <a:spLocks/>
            </p:cNvSpPr>
            <p:nvPr/>
          </p:nvSpPr>
          <p:spPr bwMode="auto">
            <a:xfrm>
              <a:off x="1015" y="1578"/>
              <a:ext cx="291" cy="313"/>
            </a:xfrm>
            <a:custGeom>
              <a:avLst/>
              <a:gdLst/>
              <a:ahLst/>
              <a:cxnLst>
                <a:cxn ang="0">
                  <a:pos x="290" y="312"/>
                </a:cxn>
                <a:cxn ang="0">
                  <a:pos x="290" y="38"/>
                </a:cxn>
                <a:cxn ang="0">
                  <a:pos x="0" y="0"/>
                </a:cxn>
                <a:cxn ang="0">
                  <a:pos x="0" y="256"/>
                </a:cxn>
                <a:cxn ang="0">
                  <a:pos x="290" y="312"/>
                </a:cxn>
              </a:cxnLst>
              <a:rect l="0" t="0" r="r" b="b"/>
              <a:pathLst>
                <a:path w="291" h="313">
                  <a:moveTo>
                    <a:pt x="290" y="312"/>
                  </a:moveTo>
                  <a:lnTo>
                    <a:pt x="290" y="38"/>
                  </a:lnTo>
                  <a:lnTo>
                    <a:pt x="0" y="0"/>
                  </a:lnTo>
                  <a:lnTo>
                    <a:pt x="0" y="256"/>
                  </a:lnTo>
                  <a:lnTo>
                    <a:pt x="290" y="3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74" name="Freeform 110"/>
            <p:cNvSpPr>
              <a:spLocks/>
            </p:cNvSpPr>
            <p:nvPr/>
          </p:nvSpPr>
          <p:spPr bwMode="auto">
            <a:xfrm>
              <a:off x="998" y="1810"/>
              <a:ext cx="309" cy="87"/>
            </a:xfrm>
            <a:custGeom>
              <a:avLst/>
              <a:gdLst/>
              <a:ahLst/>
              <a:cxnLst>
                <a:cxn ang="0">
                  <a:pos x="308" y="86"/>
                </a:cxn>
                <a:cxn ang="0">
                  <a:pos x="308" y="57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308" y="86"/>
                </a:cxn>
              </a:cxnLst>
              <a:rect l="0" t="0" r="r" b="b"/>
              <a:pathLst>
                <a:path w="309" h="87">
                  <a:moveTo>
                    <a:pt x="308" y="86"/>
                  </a:moveTo>
                  <a:lnTo>
                    <a:pt x="308" y="57"/>
                  </a:lnTo>
                  <a:lnTo>
                    <a:pt x="0" y="0"/>
                  </a:lnTo>
                  <a:lnTo>
                    <a:pt x="0" y="26"/>
                  </a:lnTo>
                  <a:lnTo>
                    <a:pt x="308" y="86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75" name="Freeform 111"/>
            <p:cNvSpPr>
              <a:spLocks/>
            </p:cNvSpPr>
            <p:nvPr/>
          </p:nvSpPr>
          <p:spPr bwMode="auto">
            <a:xfrm>
              <a:off x="995" y="1563"/>
              <a:ext cx="312" cy="70"/>
            </a:xfrm>
            <a:custGeom>
              <a:avLst/>
              <a:gdLst/>
              <a:ahLst/>
              <a:cxnLst>
                <a:cxn ang="0">
                  <a:pos x="311" y="69"/>
                </a:cxn>
                <a:cxn ang="0">
                  <a:pos x="311" y="42"/>
                </a:cxn>
                <a:cxn ang="0">
                  <a:pos x="0" y="0"/>
                </a:cxn>
                <a:cxn ang="0">
                  <a:pos x="1" y="27"/>
                </a:cxn>
                <a:cxn ang="0">
                  <a:pos x="311" y="69"/>
                </a:cxn>
              </a:cxnLst>
              <a:rect l="0" t="0" r="r" b="b"/>
              <a:pathLst>
                <a:path w="312" h="70">
                  <a:moveTo>
                    <a:pt x="311" y="69"/>
                  </a:moveTo>
                  <a:lnTo>
                    <a:pt x="311" y="42"/>
                  </a:lnTo>
                  <a:lnTo>
                    <a:pt x="0" y="0"/>
                  </a:lnTo>
                  <a:lnTo>
                    <a:pt x="1" y="27"/>
                  </a:lnTo>
                  <a:lnTo>
                    <a:pt x="311" y="69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76" name="Freeform 112"/>
            <p:cNvSpPr>
              <a:spLocks/>
            </p:cNvSpPr>
            <p:nvPr/>
          </p:nvSpPr>
          <p:spPr bwMode="auto">
            <a:xfrm>
              <a:off x="1306" y="1700"/>
              <a:ext cx="147" cy="197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167"/>
                </a:cxn>
                <a:cxn ang="0">
                  <a:pos x="146" y="0"/>
                </a:cxn>
                <a:cxn ang="0">
                  <a:pos x="146" y="26"/>
                </a:cxn>
                <a:cxn ang="0">
                  <a:pos x="0" y="196"/>
                </a:cxn>
              </a:cxnLst>
              <a:rect l="0" t="0" r="r" b="b"/>
              <a:pathLst>
                <a:path w="147" h="197">
                  <a:moveTo>
                    <a:pt x="0" y="196"/>
                  </a:moveTo>
                  <a:lnTo>
                    <a:pt x="0" y="167"/>
                  </a:lnTo>
                  <a:lnTo>
                    <a:pt x="146" y="0"/>
                  </a:lnTo>
                  <a:lnTo>
                    <a:pt x="146" y="26"/>
                  </a:lnTo>
                  <a:lnTo>
                    <a:pt x="0" y="196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77" name="Freeform 113"/>
            <p:cNvSpPr>
              <a:spLocks/>
            </p:cNvSpPr>
            <p:nvPr/>
          </p:nvSpPr>
          <p:spPr bwMode="auto">
            <a:xfrm>
              <a:off x="1305" y="1462"/>
              <a:ext cx="146" cy="173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0" y="144"/>
                </a:cxn>
                <a:cxn ang="0">
                  <a:pos x="145" y="0"/>
                </a:cxn>
                <a:cxn ang="0">
                  <a:pos x="145" y="26"/>
                </a:cxn>
                <a:cxn ang="0">
                  <a:pos x="0" y="172"/>
                </a:cxn>
              </a:cxnLst>
              <a:rect l="0" t="0" r="r" b="b"/>
              <a:pathLst>
                <a:path w="146" h="173">
                  <a:moveTo>
                    <a:pt x="0" y="172"/>
                  </a:moveTo>
                  <a:lnTo>
                    <a:pt x="0" y="144"/>
                  </a:lnTo>
                  <a:lnTo>
                    <a:pt x="145" y="0"/>
                  </a:lnTo>
                  <a:lnTo>
                    <a:pt x="145" y="26"/>
                  </a:lnTo>
                  <a:lnTo>
                    <a:pt x="0" y="172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78" name="Freeform 114"/>
            <p:cNvSpPr>
              <a:spLocks/>
            </p:cNvSpPr>
            <p:nvPr/>
          </p:nvSpPr>
          <p:spPr bwMode="auto">
            <a:xfrm>
              <a:off x="1304" y="1495"/>
              <a:ext cx="148" cy="363"/>
            </a:xfrm>
            <a:custGeom>
              <a:avLst/>
              <a:gdLst/>
              <a:ahLst/>
              <a:cxnLst>
                <a:cxn ang="0">
                  <a:pos x="0" y="362"/>
                </a:cxn>
                <a:cxn ang="0">
                  <a:pos x="0" y="148"/>
                </a:cxn>
                <a:cxn ang="0">
                  <a:pos x="147" y="0"/>
                </a:cxn>
                <a:cxn ang="0">
                  <a:pos x="147" y="200"/>
                </a:cxn>
                <a:cxn ang="0">
                  <a:pos x="0" y="362"/>
                </a:cxn>
              </a:cxnLst>
              <a:rect l="0" t="0" r="r" b="b"/>
              <a:pathLst>
                <a:path w="148" h="363">
                  <a:moveTo>
                    <a:pt x="0" y="362"/>
                  </a:moveTo>
                  <a:lnTo>
                    <a:pt x="0" y="148"/>
                  </a:lnTo>
                  <a:lnTo>
                    <a:pt x="147" y="0"/>
                  </a:lnTo>
                  <a:lnTo>
                    <a:pt x="147" y="200"/>
                  </a:lnTo>
                  <a:lnTo>
                    <a:pt x="0" y="362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79" name="Freeform 115"/>
            <p:cNvSpPr>
              <a:spLocks/>
            </p:cNvSpPr>
            <p:nvPr/>
          </p:nvSpPr>
          <p:spPr bwMode="auto">
            <a:xfrm>
              <a:off x="909" y="1612"/>
              <a:ext cx="154" cy="38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151" y="2"/>
                </a:cxn>
                <a:cxn ang="0">
                  <a:pos x="150" y="4"/>
                </a:cxn>
                <a:cxn ang="0">
                  <a:pos x="149" y="6"/>
                </a:cxn>
                <a:cxn ang="0">
                  <a:pos x="147" y="8"/>
                </a:cxn>
                <a:cxn ang="0">
                  <a:pos x="146" y="10"/>
                </a:cxn>
                <a:cxn ang="0">
                  <a:pos x="144" y="12"/>
                </a:cxn>
                <a:cxn ang="0">
                  <a:pos x="142" y="13"/>
                </a:cxn>
                <a:cxn ang="0">
                  <a:pos x="140" y="14"/>
                </a:cxn>
                <a:cxn ang="0">
                  <a:pos x="134" y="16"/>
                </a:cxn>
                <a:cxn ang="0">
                  <a:pos x="121" y="17"/>
                </a:cxn>
                <a:cxn ang="0">
                  <a:pos x="105" y="19"/>
                </a:cxn>
                <a:cxn ang="0">
                  <a:pos x="87" y="20"/>
                </a:cxn>
                <a:cxn ang="0">
                  <a:pos x="69" y="22"/>
                </a:cxn>
                <a:cxn ang="0">
                  <a:pos x="52" y="23"/>
                </a:cxn>
                <a:cxn ang="0">
                  <a:pos x="38" y="23"/>
                </a:cxn>
                <a:cxn ang="0">
                  <a:pos x="29" y="23"/>
                </a:cxn>
                <a:cxn ang="0">
                  <a:pos x="26" y="23"/>
                </a:cxn>
                <a:cxn ang="0">
                  <a:pos x="22" y="22"/>
                </a:cxn>
                <a:cxn ang="0">
                  <a:pos x="19" y="21"/>
                </a:cxn>
                <a:cxn ang="0">
                  <a:pos x="15" y="21"/>
                </a:cxn>
                <a:cxn ang="0">
                  <a:pos x="11" y="20"/>
                </a:cxn>
                <a:cxn ang="0">
                  <a:pos x="7" y="19"/>
                </a:cxn>
                <a:cxn ang="0">
                  <a:pos x="4" y="18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19"/>
                </a:cxn>
                <a:cxn ang="0">
                  <a:pos x="0" y="20"/>
                </a:cxn>
                <a:cxn ang="0">
                  <a:pos x="1" y="21"/>
                </a:cxn>
                <a:cxn ang="0">
                  <a:pos x="1" y="22"/>
                </a:cxn>
                <a:cxn ang="0">
                  <a:pos x="1" y="23"/>
                </a:cxn>
                <a:cxn ang="0">
                  <a:pos x="2" y="24"/>
                </a:cxn>
                <a:cxn ang="0">
                  <a:pos x="3" y="25"/>
                </a:cxn>
                <a:cxn ang="0">
                  <a:pos x="5" y="27"/>
                </a:cxn>
                <a:cxn ang="0">
                  <a:pos x="7" y="29"/>
                </a:cxn>
                <a:cxn ang="0">
                  <a:pos x="10" y="31"/>
                </a:cxn>
                <a:cxn ang="0">
                  <a:pos x="13" y="33"/>
                </a:cxn>
                <a:cxn ang="0">
                  <a:pos x="15" y="35"/>
                </a:cxn>
                <a:cxn ang="0">
                  <a:pos x="17" y="36"/>
                </a:cxn>
                <a:cxn ang="0">
                  <a:pos x="18" y="37"/>
                </a:cxn>
                <a:cxn ang="0">
                  <a:pos x="19" y="37"/>
                </a:cxn>
                <a:cxn ang="0">
                  <a:pos x="131" y="37"/>
                </a:cxn>
                <a:cxn ang="0">
                  <a:pos x="132" y="36"/>
                </a:cxn>
                <a:cxn ang="0">
                  <a:pos x="135" y="34"/>
                </a:cxn>
                <a:cxn ang="0">
                  <a:pos x="138" y="30"/>
                </a:cxn>
                <a:cxn ang="0">
                  <a:pos x="143" y="26"/>
                </a:cxn>
                <a:cxn ang="0">
                  <a:pos x="147" y="21"/>
                </a:cxn>
                <a:cxn ang="0">
                  <a:pos x="151" y="16"/>
                </a:cxn>
                <a:cxn ang="0">
                  <a:pos x="153" y="12"/>
                </a:cxn>
                <a:cxn ang="0">
                  <a:pos x="153" y="7"/>
                </a:cxn>
                <a:cxn ang="0">
                  <a:pos x="153" y="6"/>
                </a:cxn>
                <a:cxn ang="0">
                  <a:pos x="152" y="5"/>
                </a:cxn>
                <a:cxn ang="0">
                  <a:pos x="152" y="4"/>
                </a:cxn>
                <a:cxn ang="0">
                  <a:pos x="152" y="3"/>
                </a:cxn>
                <a:cxn ang="0">
                  <a:pos x="152" y="2"/>
                </a:cxn>
                <a:cxn ang="0">
                  <a:pos x="152" y="1"/>
                </a:cxn>
                <a:cxn ang="0">
                  <a:pos x="152" y="0"/>
                </a:cxn>
              </a:cxnLst>
              <a:rect l="0" t="0" r="r" b="b"/>
              <a:pathLst>
                <a:path w="154" h="38">
                  <a:moveTo>
                    <a:pt x="152" y="0"/>
                  </a:moveTo>
                  <a:lnTo>
                    <a:pt x="151" y="2"/>
                  </a:lnTo>
                  <a:lnTo>
                    <a:pt x="150" y="4"/>
                  </a:lnTo>
                  <a:lnTo>
                    <a:pt x="149" y="6"/>
                  </a:lnTo>
                  <a:lnTo>
                    <a:pt x="147" y="8"/>
                  </a:lnTo>
                  <a:lnTo>
                    <a:pt x="146" y="10"/>
                  </a:lnTo>
                  <a:lnTo>
                    <a:pt x="144" y="12"/>
                  </a:lnTo>
                  <a:lnTo>
                    <a:pt x="142" y="13"/>
                  </a:lnTo>
                  <a:lnTo>
                    <a:pt x="140" y="14"/>
                  </a:lnTo>
                  <a:lnTo>
                    <a:pt x="134" y="16"/>
                  </a:lnTo>
                  <a:lnTo>
                    <a:pt x="121" y="17"/>
                  </a:lnTo>
                  <a:lnTo>
                    <a:pt x="105" y="19"/>
                  </a:lnTo>
                  <a:lnTo>
                    <a:pt x="87" y="20"/>
                  </a:lnTo>
                  <a:lnTo>
                    <a:pt x="69" y="22"/>
                  </a:lnTo>
                  <a:lnTo>
                    <a:pt x="52" y="23"/>
                  </a:lnTo>
                  <a:lnTo>
                    <a:pt x="38" y="23"/>
                  </a:lnTo>
                  <a:lnTo>
                    <a:pt x="29" y="23"/>
                  </a:lnTo>
                  <a:lnTo>
                    <a:pt x="26" y="23"/>
                  </a:lnTo>
                  <a:lnTo>
                    <a:pt x="22" y="22"/>
                  </a:lnTo>
                  <a:lnTo>
                    <a:pt x="19" y="21"/>
                  </a:lnTo>
                  <a:lnTo>
                    <a:pt x="15" y="21"/>
                  </a:lnTo>
                  <a:lnTo>
                    <a:pt x="11" y="20"/>
                  </a:lnTo>
                  <a:lnTo>
                    <a:pt x="7" y="19"/>
                  </a:lnTo>
                  <a:lnTo>
                    <a:pt x="4" y="18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1" y="23"/>
                  </a:lnTo>
                  <a:lnTo>
                    <a:pt x="2" y="24"/>
                  </a:lnTo>
                  <a:lnTo>
                    <a:pt x="3" y="25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10" y="31"/>
                  </a:lnTo>
                  <a:lnTo>
                    <a:pt x="13" y="33"/>
                  </a:lnTo>
                  <a:lnTo>
                    <a:pt x="15" y="35"/>
                  </a:lnTo>
                  <a:lnTo>
                    <a:pt x="17" y="36"/>
                  </a:lnTo>
                  <a:lnTo>
                    <a:pt x="18" y="37"/>
                  </a:lnTo>
                  <a:lnTo>
                    <a:pt x="19" y="37"/>
                  </a:lnTo>
                  <a:lnTo>
                    <a:pt x="131" y="37"/>
                  </a:lnTo>
                  <a:lnTo>
                    <a:pt x="132" y="36"/>
                  </a:lnTo>
                  <a:lnTo>
                    <a:pt x="135" y="34"/>
                  </a:lnTo>
                  <a:lnTo>
                    <a:pt x="138" y="30"/>
                  </a:lnTo>
                  <a:lnTo>
                    <a:pt x="143" y="26"/>
                  </a:lnTo>
                  <a:lnTo>
                    <a:pt x="147" y="21"/>
                  </a:lnTo>
                  <a:lnTo>
                    <a:pt x="151" y="16"/>
                  </a:lnTo>
                  <a:lnTo>
                    <a:pt x="153" y="12"/>
                  </a:lnTo>
                  <a:lnTo>
                    <a:pt x="153" y="7"/>
                  </a:lnTo>
                  <a:lnTo>
                    <a:pt x="153" y="6"/>
                  </a:lnTo>
                  <a:lnTo>
                    <a:pt x="152" y="5"/>
                  </a:lnTo>
                  <a:lnTo>
                    <a:pt x="152" y="4"/>
                  </a:lnTo>
                  <a:lnTo>
                    <a:pt x="152" y="3"/>
                  </a:lnTo>
                  <a:lnTo>
                    <a:pt x="152" y="2"/>
                  </a:lnTo>
                  <a:lnTo>
                    <a:pt x="152" y="1"/>
                  </a:lnTo>
                  <a:lnTo>
                    <a:pt x="152" y="0"/>
                  </a:lnTo>
                </a:path>
              </a:pathLst>
            </a:custGeom>
            <a:solidFill>
              <a:schemeClr val="folHlink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80" name="Freeform 116"/>
            <p:cNvSpPr>
              <a:spLocks/>
            </p:cNvSpPr>
            <p:nvPr/>
          </p:nvSpPr>
          <p:spPr bwMode="auto">
            <a:xfrm>
              <a:off x="881" y="1427"/>
              <a:ext cx="30" cy="120"/>
            </a:xfrm>
            <a:custGeom>
              <a:avLst/>
              <a:gdLst/>
              <a:ahLst/>
              <a:cxnLst>
                <a:cxn ang="0">
                  <a:pos x="14" y="101"/>
                </a:cxn>
                <a:cxn ang="0">
                  <a:pos x="13" y="92"/>
                </a:cxn>
                <a:cxn ang="0">
                  <a:pos x="11" y="79"/>
                </a:cxn>
                <a:cxn ang="0">
                  <a:pos x="12" y="64"/>
                </a:cxn>
                <a:cxn ang="0">
                  <a:pos x="15" y="51"/>
                </a:cxn>
                <a:cxn ang="0">
                  <a:pos x="17" y="42"/>
                </a:cxn>
                <a:cxn ang="0">
                  <a:pos x="16" y="33"/>
                </a:cxn>
                <a:cxn ang="0">
                  <a:pos x="14" y="24"/>
                </a:cxn>
                <a:cxn ang="0">
                  <a:pos x="12" y="18"/>
                </a:cxn>
                <a:cxn ang="0">
                  <a:pos x="9" y="14"/>
                </a:cxn>
                <a:cxn ang="0">
                  <a:pos x="6" y="8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5" y="12"/>
                </a:cxn>
                <a:cxn ang="0">
                  <a:pos x="7" y="20"/>
                </a:cxn>
                <a:cxn ang="0">
                  <a:pos x="8" y="31"/>
                </a:cxn>
                <a:cxn ang="0">
                  <a:pos x="8" y="50"/>
                </a:cxn>
                <a:cxn ang="0">
                  <a:pos x="8" y="64"/>
                </a:cxn>
                <a:cxn ang="0">
                  <a:pos x="6" y="75"/>
                </a:cxn>
                <a:cxn ang="0">
                  <a:pos x="6" y="85"/>
                </a:cxn>
                <a:cxn ang="0">
                  <a:pos x="7" y="98"/>
                </a:cxn>
                <a:cxn ang="0">
                  <a:pos x="9" y="107"/>
                </a:cxn>
                <a:cxn ang="0">
                  <a:pos x="12" y="112"/>
                </a:cxn>
                <a:cxn ang="0">
                  <a:pos x="15" y="115"/>
                </a:cxn>
                <a:cxn ang="0">
                  <a:pos x="19" y="117"/>
                </a:cxn>
                <a:cxn ang="0">
                  <a:pos x="22" y="118"/>
                </a:cxn>
                <a:cxn ang="0">
                  <a:pos x="26" y="119"/>
                </a:cxn>
                <a:cxn ang="0">
                  <a:pos x="28" y="119"/>
                </a:cxn>
                <a:cxn ang="0">
                  <a:pos x="27" y="117"/>
                </a:cxn>
                <a:cxn ang="0">
                  <a:pos x="22" y="114"/>
                </a:cxn>
                <a:cxn ang="0">
                  <a:pos x="18" y="109"/>
                </a:cxn>
                <a:cxn ang="0">
                  <a:pos x="15" y="105"/>
                </a:cxn>
              </a:cxnLst>
              <a:rect l="0" t="0" r="r" b="b"/>
              <a:pathLst>
                <a:path w="30" h="120">
                  <a:moveTo>
                    <a:pt x="15" y="104"/>
                  </a:moveTo>
                  <a:lnTo>
                    <a:pt x="14" y="101"/>
                  </a:lnTo>
                  <a:lnTo>
                    <a:pt x="14" y="97"/>
                  </a:lnTo>
                  <a:lnTo>
                    <a:pt x="13" y="92"/>
                  </a:lnTo>
                  <a:lnTo>
                    <a:pt x="12" y="86"/>
                  </a:lnTo>
                  <a:lnTo>
                    <a:pt x="11" y="79"/>
                  </a:lnTo>
                  <a:lnTo>
                    <a:pt x="11" y="72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15" y="51"/>
                  </a:lnTo>
                  <a:lnTo>
                    <a:pt x="16" y="47"/>
                  </a:lnTo>
                  <a:lnTo>
                    <a:pt x="17" y="42"/>
                  </a:lnTo>
                  <a:lnTo>
                    <a:pt x="17" y="38"/>
                  </a:lnTo>
                  <a:lnTo>
                    <a:pt x="16" y="33"/>
                  </a:lnTo>
                  <a:lnTo>
                    <a:pt x="16" y="29"/>
                  </a:lnTo>
                  <a:lnTo>
                    <a:pt x="14" y="24"/>
                  </a:lnTo>
                  <a:lnTo>
                    <a:pt x="13" y="20"/>
                  </a:lnTo>
                  <a:lnTo>
                    <a:pt x="12" y="18"/>
                  </a:lnTo>
                  <a:lnTo>
                    <a:pt x="11" y="16"/>
                  </a:lnTo>
                  <a:lnTo>
                    <a:pt x="9" y="14"/>
                  </a:lnTo>
                  <a:lnTo>
                    <a:pt x="8" y="11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5"/>
                  </a:lnTo>
                  <a:lnTo>
                    <a:pt x="3" y="9"/>
                  </a:lnTo>
                  <a:lnTo>
                    <a:pt x="5" y="12"/>
                  </a:lnTo>
                  <a:lnTo>
                    <a:pt x="6" y="16"/>
                  </a:lnTo>
                  <a:lnTo>
                    <a:pt x="7" y="20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8" y="50"/>
                  </a:lnTo>
                  <a:lnTo>
                    <a:pt x="8" y="58"/>
                  </a:lnTo>
                  <a:lnTo>
                    <a:pt x="8" y="64"/>
                  </a:lnTo>
                  <a:lnTo>
                    <a:pt x="7" y="70"/>
                  </a:lnTo>
                  <a:lnTo>
                    <a:pt x="6" y="75"/>
                  </a:lnTo>
                  <a:lnTo>
                    <a:pt x="6" y="80"/>
                  </a:lnTo>
                  <a:lnTo>
                    <a:pt x="6" y="85"/>
                  </a:lnTo>
                  <a:lnTo>
                    <a:pt x="6" y="91"/>
                  </a:lnTo>
                  <a:lnTo>
                    <a:pt x="7" y="98"/>
                  </a:lnTo>
                  <a:lnTo>
                    <a:pt x="8" y="103"/>
                  </a:lnTo>
                  <a:lnTo>
                    <a:pt x="9" y="107"/>
                  </a:lnTo>
                  <a:lnTo>
                    <a:pt x="10" y="110"/>
                  </a:lnTo>
                  <a:lnTo>
                    <a:pt x="12" y="112"/>
                  </a:lnTo>
                  <a:lnTo>
                    <a:pt x="13" y="114"/>
                  </a:lnTo>
                  <a:lnTo>
                    <a:pt x="15" y="115"/>
                  </a:lnTo>
                  <a:lnTo>
                    <a:pt x="17" y="116"/>
                  </a:lnTo>
                  <a:lnTo>
                    <a:pt x="19" y="117"/>
                  </a:lnTo>
                  <a:lnTo>
                    <a:pt x="21" y="118"/>
                  </a:lnTo>
                  <a:lnTo>
                    <a:pt x="22" y="118"/>
                  </a:lnTo>
                  <a:lnTo>
                    <a:pt x="24" y="119"/>
                  </a:lnTo>
                  <a:lnTo>
                    <a:pt x="26" y="119"/>
                  </a:lnTo>
                  <a:lnTo>
                    <a:pt x="27" y="119"/>
                  </a:lnTo>
                  <a:lnTo>
                    <a:pt x="28" y="119"/>
                  </a:lnTo>
                  <a:lnTo>
                    <a:pt x="29" y="119"/>
                  </a:lnTo>
                  <a:lnTo>
                    <a:pt x="27" y="117"/>
                  </a:lnTo>
                  <a:lnTo>
                    <a:pt x="25" y="116"/>
                  </a:lnTo>
                  <a:lnTo>
                    <a:pt x="22" y="114"/>
                  </a:lnTo>
                  <a:lnTo>
                    <a:pt x="20" y="111"/>
                  </a:lnTo>
                  <a:lnTo>
                    <a:pt x="18" y="109"/>
                  </a:lnTo>
                  <a:lnTo>
                    <a:pt x="16" y="107"/>
                  </a:lnTo>
                  <a:lnTo>
                    <a:pt x="15" y="105"/>
                  </a:lnTo>
                  <a:lnTo>
                    <a:pt x="15" y="104"/>
                  </a:lnTo>
                </a:path>
              </a:pathLst>
            </a:custGeom>
            <a:solidFill>
              <a:schemeClr val="folHlink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81" name="Freeform 117"/>
            <p:cNvSpPr>
              <a:spLocks/>
            </p:cNvSpPr>
            <p:nvPr/>
          </p:nvSpPr>
          <p:spPr bwMode="auto">
            <a:xfrm>
              <a:off x="1144" y="1482"/>
              <a:ext cx="178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7"/>
                </a:cxn>
                <a:cxn ang="0">
                  <a:pos x="177" y="69"/>
                </a:cxn>
                <a:cxn ang="0">
                  <a:pos x="177" y="23"/>
                </a:cxn>
                <a:cxn ang="0">
                  <a:pos x="0" y="0"/>
                </a:cxn>
              </a:cxnLst>
              <a:rect l="0" t="0" r="r" b="b"/>
              <a:pathLst>
                <a:path w="178" h="70">
                  <a:moveTo>
                    <a:pt x="0" y="0"/>
                  </a:moveTo>
                  <a:lnTo>
                    <a:pt x="0" y="47"/>
                  </a:lnTo>
                  <a:lnTo>
                    <a:pt x="177" y="69"/>
                  </a:lnTo>
                  <a:lnTo>
                    <a:pt x="177" y="2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82" name="Freeform 118"/>
            <p:cNvSpPr>
              <a:spLocks/>
            </p:cNvSpPr>
            <p:nvPr/>
          </p:nvSpPr>
          <p:spPr bwMode="auto">
            <a:xfrm>
              <a:off x="1321" y="1456"/>
              <a:ext cx="56" cy="96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0" y="95"/>
                </a:cxn>
                <a:cxn ang="0">
                  <a:pos x="55" y="40"/>
                </a:cxn>
                <a:cxn ang="0">
                  <a:pos x="55" y="0"/>
                </a:cxn>
                <a:cxn ang="0">
                  <a:pos x="0" y="49"/>
                </a:cxn>
              </a:cxnLst>
              <a:rect l="0" t="0" r="r" b="b"/>
              <a:pathLst>
                <a:path w="56" h="96">
                  <a:moveTo>
                    <a:pt x="0" y="49"/>
                  </a:moveTo>
                  <a:lnTo>
                    <a:pt x="0" y="95"/>
                  </a:lnTo>
                  <a:lnTo>
                    <a:pt x="55" y="40"/>
                  </a:lnTo>
                  <a:lnTo>
                    <a:pt x="55" y="0"/>
                  </a:lnTo>
                  <a:lnTo>
                    <a:pt x="0" y="4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83" name="Freeform 119"/>
            <p:cNvSpPr>
              <a:spLocks/>
            </p:cNvSpPr>
            <p:nvPr/>
          </p:nvSpPr>
          <p:spPr bwMode="auto">
            <a:xfrm>
              <a:off x="1144" y="1433"/>
              <a:ext cx="232" cy="7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0" y="49"/>
                </a:cxn>
                <a:cxn ang="0">
                  <a:pos x="177" y="71"/>
                </a:cxn>
                <a:cxn ang="0">
                  <a:pos x="231" y="23"/>
                </a:cxn>
                <a:cxn ang="0">
                  <a:pos x="74" y="0"/>
                </a:cxn>
              </a:cxnLst>
              <a:rect l="0" t="0" r="r" b="b"/>
              <a:pathLst>
                <a:path w="232" h="72">
                  <a:moveTo>
                    <a:pt x="74" y="0"/>
                  </a:moveTo>
                  <a:lnTo>
                    <a:pt x="0" y="49"/>
                  </a:lnTo>
                  <a:lnTo>
                    <a:pt x="177" y="71"/>
                  </a:lnTo>
                  <a:lnTo>
                    <a:pt x="231" y="23"/>
                  </a:lnTo>
                  <a:lnTo>
                    <a:pt x="74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84" name="Freeform 120"/>
            <p:cNvSpPr>
              <a:spLocks/>
            </p:cNvSpPr>
            <p:nvPr/>
          </p:nvSpPr>
          <p:spPr bwMode="auto">
            <a:xfrm>
              <a:off x="1176" y="1325"/>
              <a:ext cx="28" cy="12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6" y="1"/>
                </a:cxn>
                <a:cxn ang="0">
                  <a:pos x="25" y="3"/>
                </a:cxn>
                <a:cxn ang="0">
                  <a:pos x="22" y="7"/>
                </a:cxn>
                <a:cxn ang="0">
                  <a:pos x="19" y="12"/>
                </a:cxn>
                <a:cxn ang="0">
                  <a:pos x="16" y="20"/>
                </a:cxn>
                <a:cxn ang="0">
                  <a:pos x="12" y="30"/>
                </a:cxn>
                <a:cxn ang="0">
                  <a:pos x="8" y="43"/>
                </a:cxn>
                <a:cxn ang="0">
                  <a:pos x="5" y="58"/>
                </a:cxn>
                <a:cxn ang="0">
                  <a:pos x="2" y="73"/>
                </a:cxn>
                <a:cxn ang="0">
                  <a:pos x="0" y="87"/>
                </a:cxn>
                <a:cxn ang="0">
                  <a:pos x="0" y="99"/>
                </a:cxn>
                <a:cxn ang="0">
                  <a:pos x="0" y="108"/>
                </a:cxn>
                <a:cxn ang="0">
                  <a:pos x="0" y="116"/>
                </a:cxn>
                <a:cxn ang="0">
                  <a:pos x="1" y="121"/>
                </a:cxn>
                <a:cxn ang="0">
                  <a:pos x="2" y="124"/>
                </a:cxn>
                <a:cxn ang="0">
                  <a:pos x="2" y="126"/>
                </a:cxn>
                <a:cxn ang="0">
                  <a:pos x="27" y="0"/>
                </a:cxn>
              </a:cxnLst>
              <a:rect l="0" t="0" r="r" b="b"/>
              <a:pathLst>
                <a:path w="28" h="127">
                  <a:moveTo>
                    <a:pt x="27" y="0"/>
                  </a:moveTo>
                  <a:lnTo>
                    <a:pt x="26" y="1"/>
                  </a:lnTo>
                  <a:lnTo>
                    <a:pt x="25" y="3"/>
                  </a:lnTo>
                  <a:lnTo>
                    <a:pt x="22" y="7"/>
                  </a:lnTo>
                  <a:lnTo>
                    <a:pt x="19" y="12"/>
                  </a:lnTo>
                  <a:lnTo>
                    <a:pt x="16" y="20"/>
                  </a:lnTo>
                  <a:lnTo>
                    <a:pt x="12" y="30"/>
                  </a:lnTo>
                  <a:lnTo>
                    <a:pt x="8" y="43"/>
                  </a:lnTo>
                  <a:lnTo>
                    <a:pt x="5" y="58"/>
                  </a:lnTo>
                  <a:lnTo>
                    <a:pt x="2" y="73"/>
                  </a:lnTo>
                  <a:lnTo>
                    <a:pt x="0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0" y="116"/>
                  </a:lnTo>
                  <a:lnTo>
                    <a:pt x="1" y="121"/>
                  </a:lnTo>
                  <a:lnTo>
                    <a:pt x="2" y="124"/>
                  </a:lnTo>
                  <a:lnTo>
                    <a:pt x="2" y="126"/>
                  </a:lnTo>
                  <a:lnTo>
                    <a:pt x="27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85" name="Freeform 121"/>
            <p:cNvSpPr>
              <a:spLocks/>
            </p:cNvSpPr>
            <p:nvPr/>
          </p:nvSpPr>
          <p:spPr bwMode="auto">
            <a:xfrm>
              <a:off x="1203" y="1378"/>
              <a:ext cx="108" cy="108"/>
            </a:xfrm>
            <a:custGeom>
              <a:avLst/>
              <a:gdLst/>
              <a:ahLst/>
              <a:cxnLst>
                <a:cxn ang="0">
                  <a:pos x="53" y="107"/>
                </a:cxn>
                <a:cxn ang="0">
                  <a:pos x="64" y="106"/>
                </a:cxn>
                <a:cxn ang="0">
                  <a:pos x="74" y="103"/>
                </a:cxn>
                <a:cxn ang="0">
                  <a:pos x="83" y="98"/>
                </a:cxn>
                <a:cxn ang="0">
                  <a:pos x="91" y="92"/>
                </a:cxn>
                <a:cxn ang="0">
                  <a:pos x="98" y="84"/>
                </a:cxn>
                <a:cxn ang="0">
                  <a:pos x="103" y="75"/>
                </a:cxn>
                <a:cxn ang="0">
                  <a:pos x="106" y="64"/>
                </a:cxn>
                <a:cxn ang="0">
                  <a:pos x="107" y="54"/>
                </a:cxn>
                <a:cxn ang="0">
                  <a:pos x="106" y="43"/>
                </a:cxn>
                <a:cxn ang="0">
                  <a:pos x="103" y="33"/>
                </a:cxn>
                <a:cxn ang="0">
                  <a:pos x="98" y="24"/>
                </a:cxn>
                <a:cxn ang="0">
                  <a:pos x="91" y="16"/>
                </a:cxn>
                <a:cxn ang="0">
                  <a:pos x="83" y="9"/>
                </a:cxn>
                <a:cxn ang="0">
                  <a:pos x="74" y="4"/>
                </a:cxn>
                <a:cxn ang="0">
                  <a:pos x="64" y="1"/>
                </a:cxn>
                <a:cxn ang="0">
                  <a:pos x="53" y="0"/>
                </a:cxn>
                <a:cxn ang="0">
                  <a:pos x="42" y="1"/>
                </a:cxn>
                <a:cxn ang="0">
                  <a:pos x="32" y="4"/>
                </a:cxn>
                <a:cxn ang="0">
                  <a:pos x="23" y="9"/>
                </a:cxn>
                <a:cxn ang="0">
                  <a:pos x="15" y="16"/>
                </a:cxn>
                <a:cxn ang="0">
                  <a:pos x="9" y="24"/>
                </a:cxn>
                <a:cxn ang="0">
                  <a:pos x="4" y="33"/>
                </a:cxn>
                <a:cxn ang="0">
                  <a:pos x="1" y="43"/>
                </a:cxn>
                <a:cxn ang="0">
                  <a:pos x="0" y="54"/>
                </a:cxn>
                <a:cxn ang="0">
                  <a:pos x="1" y="64"/>
                </a:cxn>
                <a:cxn ang="0">
                  <a:pos x="4" y="75"/>
                </a:cxn>
                <a:cxn ang="0">
                  <a:pos x="9" y="84"/>
                </a:cxn>
                <a:cxn ang="0">
                  <a:pos x="15" y="92"/>
                </a:cxn>
                <a:cxn ang="0">
                  <a:pos x="23" y="98"/>
                </a:cxn>
                <a:cxn ang="0">
                  <a:pos x="32" y="103"/>
                </a:cxn>
                <a:cxn ang="0">
                  <a:pos x="42" y="106"/>
                </a:cxn>
                <a:cxn ang="0">
                  <a:pos x="53" y="107"/>
                </a:cxn>
              </a:cxnLst>
              <a:rect l="0" t="0" r="r" b="b"/>
              <a:pathLst>
                <a:path w="108" h="108">
                  <a:moveTo>
                    <a:pt x="53" y="107"/>
                  </a:moveTo>
                  <a:lnTo>
                    <a:pt x="64" y="106"/>
                  </a:lnTo>
                  <a:lnTo>
                    <a:pt x="74" y="103"/>
                  </a:lnTo>
                  <a:lnTo>
                    <a:pt x="83" y="98"/>
                  </a:lnTo>
                  <a:lnTo>
                    <a:pt x="91" y="92"/>
                  </a:lnTo>
                  <a:lnTo>
                    <a:pt x="98" y="84"/>
                  </a:lnTo>
                  <a:lnTo>
                    <a:pt x="103" y="75"/>
                  </a:lnTo>
                  <a:lnTo>
                    <a:pt x="106" y="64"/>
                  </a:lnTo>
                  <a:lnTo>
                    <a:pt x="107" y="54"/>
                  </a:lnTo>
                  <a:lnTo>
                    <a:pt x="106" y="43"/>
                  </a:lnTo>
                  <a:lnTo>
                    <a:pt x="103" y="33"/>
                  </a:lnTo>
                  <a:lnTo>
                    <a:pt x="98" y="24"/>
                  </a:lnTo>
                  <a:lnTo>
                    <a:pt x="91" y="16"/>
                  </a:lnTo>
                  <a:lnTo>
                    <a:pt x="83" y="9"/>
                  </a:lnTo>
                  <a:lnTo>
                    <a:pt x="74" y="4"/>
                  </a:lnTo>
                  <a:lnTo>
                    <a:pt x="64" y="1"/>
                  </a:lnTo>
                  <a:lnTo>
                    <a:pt x="53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4"/>
                  </a:lnTo>
                  <a:lnTo>
                    <a:pt x="4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4"/>
                  </a:lnTo>
                  <a:lnTo>
                    <a:pt x="4" y="75"/>
                  </a:lnTo>
                  <a:lnTo>
                    <a:pt x="9" y="84"/>
                  </a:lnTo>
                  <a:lnTo>
                    <a:pt x="15" y="92"/>
                  </a:lnTo>
                  <a:lnTo>
                    <a:pt x="23" y="98"/>
                  </a:lnTo>
                  <a:lnTo>
                    <a:pt x="32" y="103"/>
                  </a:lnTo>
                  <a:lnTo>
                    <a:pt x="42" y="106"/>
                  </a:lnTo>
                  <a:lnTo>
                    <a:pt x="53" y="10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86" name="Freeform 122"/>
            <p:cNvSpPr>
              <a:spLocks/>
            </p:cNvSpPr>
            <p:nvPr/>
          </p:nvSpPr>
          <p:spPr bwMode="auto">
            <a:xfrm>
              <a:off x="1172" y="1310"/>
              <a:ext cx="152" cy="177"/>
            </a:xfrm>
            <a:custGeom>
              <a:avLst/>
              <a:gdLst/>
              <a:ahLst/>
              <a:cxnLst>
                <a:cxn ang="0">
                  <a:pos x="116" y="37"/>
                </a:cxn>
                <a:cxn ang="0">
                  <a:pos x="69" y="7"/>
                </a:cxn>
                <a:cxn ang="0">
                  <a:pos x="33" y="0"/>
                </a:cxn>
                <a:cxn ang="0">
                  <a:pos x="0" y="168"/>
                </a:cxn>
                <a:cxn ang="0">
                  <a:pos x="36" y="176"/>
                </a:cxn>
                <a:cxn ang="0">
                  <a:pos x="92" y="156"/>
                </a:cxn>
                <a:cxn ang="0">
                  <a:pos x="128" y="164"/>
                </a:cxn>
                <a:cxn ang="0">
                  <a:pos x="151" y="46"/>
                </a:cxn>
                <a:cxn ang="0">
                  <a:pos x="116" y="37"/>
                </a:cxn>
              </a:cxnLst>
              <a:rect l="0" t="0" r="r" b="b"/>
              <a:pathLst>
                <a:path w="152" h="177">
                  <a:moveTo>
                    <a:pt x="116" y="37"/>
                  </a:moveTo>
                  <a:lnTo>
                    <a:pt x="69" y="7"/>
                  </a:lnTo>
                  <a:lnTo>
                    <a:pt x="33" y="0"/>
                  </a:lnTo>
                  <a:lnTo>
                    <a:pt x="0" y="168"/>
                  </a:lnTo>
                  <a:lnTo>
                    <a:pt x="36" y="176"/>
                  </a:lnTo>
                  <a:lnTo>
                    <a:pt x="92" y="156"/>
                  </a:lnTo>
                  <a:lnTo>
                    <a:pt x="128" y="164"/>
                  </a:lnTo>
                  <a:lnTo>
                    <a:pt x="151" y="46"/>
                  </a:lnTo>
                  <a:lnTo>
                    <a:pt x="116" y="3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87" name="Freeform 123"/>
            <p:cNvSpPr>
              <a:spLocks/>
            </p:cNvSpPr>
            <p:nvPr/>
          </p:nvSpPr>
          <p:spPr bwMode="auto">
            <a:xfrm>
              <a:off x="1300" y="1341"/>
              <a:ext cx="57" cy="134"/>
            </a:xfrm>
            <a:custGeom>
              <a:avLst/>
              <a:gdLst/>
              <a:ahLst/>
              <a:cxnLst>
                <a:cxn ang="0">
                  <a:pos x="23" y="15"/>
                </a:cxn>
                <a:cxn ang="0">
                  <a:pos x="0" y="133"/>
                </a:cxn>
                <a:cxn ang="0">
                  <a:pos x="38" y="103"/>
                </a:cxn>
                <a:cxn ang="0">
                  <a:pos x="56" y="0"/>
                </a:cxn>
                <a:cxn ang="0">
                  <a:pos x="23" y="15"/>
                </a:cxn>
              </a:cxnLst>
              <a:rect l="0" t="0" r="r" b="b"/>
              <a:pathLst>
                <a:path w="57" h="134">
                  <a:moveTo>
                    <a:pt x="23" y="15"/>
                  </a:moveTo>
                  <a:lnTo>
                    <a:pt x="0" y="133"/>
                  </a:lnTo>
                  <a:lnTo>
                    <a:pt x="38" y="103"/>
                  </a:lnTo>
                  <a:lnTo>
                    <a:pt x="56" y="0"/>
                  </a:lnTo>
                  <a:lnTo>
                    <a:pt x="23" y="15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88" name="Freeform 124"/>
            <p:cNvSpPr>
              <a:spLocks/>
            </p:cNvSpPr>
            <p:nvPr/>
          </p:nvSpPr>
          <p:spPr bwMode="auto">
            <a:xfrm>
              <a:off x="1266" y="1356"/>
              <a:ext cx="50" cy="113"/>
            </a:xfrm>
            <a:custGeom>
              <a:avLst/>
              <a:gdLst/>
              <a:ahLst/>
              <a:cxnLst>
                <a:cxn ang="0">
                  <a:pos x="49" y="5"/>
                </a:cxn>
                <a:cxn ang="0">
                  <a:pos x="22" y="0"/>
                </a:cxn>
                <a:cxn ang="0">
                  <a:pos x="0" y="105"/>
                </a:cxn>
                <a:cxn ang="0">
                  <a:pos x="29" y="112"/>
                </a:cxn>
                <a:cxn ang="0">
                  <a:pos x="49" y="5"/>
                </a:cxn>
              </a:cxnLst>
              <a:rect l="0" t="0" r="r" b="b"/>
              <a:pathLst>
                <a:path w="50" h="113">
                  <a:moveTo>
                    <a:pt x="49" y="5"/>
                  </a:moveTo>
                  <a:lnTo>
                    <a:pt x="22" y="0"/>
                  </a:lnTo>
                  <a:lnTo>
                    <a:pt x="0" y="105"/>
                  </a:lnTo>
                  <a:lnTo>
                    <a:pt x="29" y="112"/>
                  </a:lnTo>
                  <a:lnTo>
                    <a:pt x="49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89" name="Freeform 125"/>
            <p:cNvSpPr>
              <a:spLocks/>
            </p:cNvSpPr>
            <p:nvPr/>
          </p:nvSpPr>
          <p:spPr bwMode="auto">
            <a:xfrm>
              <a:off x="1209" y="1327"/>
              <a:ext cx="72" cy="151"/>
            </a:xfrm>
            <a:custGeom>
              <a:avLst/>
              <a:gdLst/>
              <a:ahLst/>
              <a:cxnLst>
                <a:cxn ang="0">
                  <a:pos x="71" y="25"/>
                </a:cxn>
                <a:cxn ang="0">
                  <a:pos x="32" y="0"/>
                </a:cxn>
                <a:cxn ang="0">
                  <a:pos x="0" y="150"/>
                </a:cxn>
                <a:cxn ang="0">
                  <a:pos x="50" y="134"/>
                </a:cxn>
                <a:cxn ang="0">
                  <a:pos x="71" y="25"/>
                </a:cxn>
              </a:cxnLst>
              <a:rect l="0" t="0" r="r" b="b"/>
              <a:pathLst>
                <a:path w="72" h="151">
                  <a:moveTo>
                    <a:pt x="71" y="25"/>
                  </a:moveTo>
                  <a:lnTo>
                    <a:pt x="32" y="0"/>
                  </a:lnTo>
                  <a:lnTo>
                    <a:pt x="0" y="150"/>
                  </a:lnTo>
                  <a:lnTo>
                    <a:pt x="50" y="134"/>
                  </a:lnTo>
                  <a:lnTo>
                    <a:pt x="71" y="2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90" name="Freeform 126"/>
            <p:cNvSpPr>
              <a:spLocks/>
            </p:cNvSpPr>
            <p:nvPr/>
          </p:nvSpPr>
          <p:spPr bwMode="auto">
            <a:xfrm>
              <a:off x="1178" y="1318"/>
              <a:ext cx="57" cy="159"/>
            </a:xfrm>
            <a:custGeom>
              <a:avLst/>
              <a:gdLst/>
              <a:ahLst/>
              <a:cxnLst>
                <a:cxn ang="0">
                  <a:pos x="56" y="5"/>
                </a:cxn>
                <a:cxn ang="0">
                  <a:pos x="30" y="0"/>
                </a:cxn>
                <a:cxn ang="0">
                  <a:pos x="0" y="154"/>
                </a:cxn>
                <a:cxn ang="0">
                  <a:pos x="24" y="158"/>
                </a:cxn>
                <a:cxn ang="0">
                  <a:pos x="56" y="5"/>
                </a:cxn>
              </a:cxnLst>
              <a:rect l="0" t="0" r="r" b="b"/>
              <a:pathLst>
                <a:path w="57" h="159">
                  <a:moveTo>
                    <a:pt x="56" y="5"/>
                  </a:moveTo>
                  <a:lnTo>
                    <a:pt x="30" y="0"/>
                  </a:lnTo>
                  <a:lnTo>
                    <a:pt x="0" y="154"/>
                  </a:lnTo>
                  <a:lnTo>
                    <a:pt x="24" y="158"/>
                  </a:lnTo>
                  <a:lnTo>
                    <a:pt x="56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91" name="Freeform 127"/>
            <p:cNvSpPr>
              <a:spLocks/>
            </p:cNvSpPr>
            <p:nvPr/>
          </p:nvSpPr>
          <p:spPr bwMode="auto">
            <a:xfrm>
              <a:off x="1205" y="1290"/>
              <a:ext cx="152" cy="6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9" y="0"/>
                </a:cxn>
                <a:cxn ang="0">
                  <a:pos x="70" y="7"/>
                </a:cxn>
                <a:cxn ang="0">
                  <a:pos x="108" y="39"/>
                </a:cxn>
                <a:cxn ang="0">
                  <a:pos x="151" y="51"/>
                </a:cxn>
                <a:cxn ang="0">
                  <a:pos x="118" y="64"/>
                </a:cxn>
                <a:cxn ang="0">
                  <a:pos x="83" y="57"/>
                </a:cxn>
                <a:cxn ang="0">
                  <a:pos x="37" y="27"/>
                </a:cxn>
                <a:cxn ang="0">
                  <a:pos x="0" y="20"/>
                </a:cxn>
              </a:cxnLst>
              <a:rect l="0" t="0" r="r" b="b"/>
              <a:pathLst>
                <a:path w="152" h="65">
                  <a:moveTo>
                    <a:pt x="0" y="20"/>
                  </a:moveTo>
                  <a:lnTo>
                    <a:pt x="39" y="0"/>
                  </a:lnTo>
                  <a:lnTo>
                    <a:pt x="70" y="7"/>
                  </a:lnTo>
                  <a:lnTo>
                    <a:pt x="108" y="39"/>
                  </a:lnTo>
                  <a:lnTo>
                    <a:pt x="151" y="51"/>
                  </a:lnTo>
                  <a:lnTo>
                    <a:pt x="118" y="64"/>
                  </a:lnTo>
                  <a:lnTo>
                    <a:pt x="83" y="57"/>
                  </a:lnTo>
                  <a:lnTo>
                    <a:pt x="37" y="27"/>
                  </a:lnTo>
                  <a:lnTo>
                    <a:pt x="0" y="2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92" name="Freeform 128"/>
            <p:cNvSpPr>
              <a:spLocks/>
            </p:cNvSpPr>
            <p:nvPr/>
          </p:nvSpPr>
          <p:spPr bwMode="auto">
            <a:xfrm>
              <a:off x="1015" y="1354"/>
              <a:ext cx="148" cy="118"/>
            </a:xfrm>
            <a:custGeom>
              <a:avLst/>
              <a:gdLst/>
              <a:ahLst/>
              <a:cxnLst>
                <a:cxn ang="0">
                  <a:pos x="30" y="13"/>
                </a:cxn>
                <a:cxn ang="0">
                  <a:pos x="32" y="21"/>
                </a:cxn>
                <a:cxn ang="0">
                  <a:pos x="36" y="32"/>
                </a:cxn>
                <a:cxn ang="0">
                  <a:pos x="39" y="44"/>
                </a:cxn>
                <a:cxn ang="0">
                  <a:pos x="41" y="54"/>
                </a:cxn>
                <a:cxn ang="0">
                  <a:pos x="45" y="67"/>
                </a:cxn>
                <a:cxn ang="0">
                  <a:pos x="50" y="80"/>
                </a:cxn>
                <a:cxn ang="0">
                  <a:pos x="56" y="89"/>
                </a:cxn>
                <a:cxn ang="0">
                  <a:pos x="61" y="92"/>
                </a:cxn>
                <a:cxn ang="0">
                  <a:pos x="75" y="94"/>
                </a:cxn>
                <a:cxn ang="0">
                  <a:pos x="92" y="96"/>
                </a:cxn>
                <a:cxn ang="0">
                  <a:pos x="105" y="98"/>
                </a:cxn>
                <a:cxn ang="0">
                  <a:pos x="109" y="97"/>
                </a:cxn>
                <a:cxn ang="0">
                  <a:pos x="113" y="96"/>
                </a:cxn>
                <a:cxn ang="0">
                  <a:pos x="119" y="94"/>
                </a:cxn>
                <a:cxn ang="0">
                  <a:pos x="124" y="94"/>
                </a:cxn>
                <a:cxn ang="0">
                  <a:pos x="129" y="96"/>
                </a:cxn>
                <a:cxn ang="0">
                  <a:pos x="136" y="99"/>
                </a:cxn>
                <a:cxn ang="0">
                  <a:pos x="143" y="102"/>
                </a:cxn>
                <a:cxn ang="0">
                  <a:pos x="147" y="106"/>
                </a:cxn>
                <a:cxn ang="0">
                  <a:pos x="145" y="109"/>
                </a:cxn>
                <a:cxn ang="0">
                  <a:pos x="139" y="113"/>
                </a:cxn>
                <a:cxn ang="0">
                  <a:pos x="130" y="115"/>
                </a:cxn>
                <a:cxn ang="0">
                  <a:pos x="121" y="115"/>
                </a:cxn>
                <a:cxn ang="0">
                  <a:pos x="114" y="115"/>
                </a:cxn>
                <a:cxn ang="0">
                  <a:pos x="110" y="114"/>
                </a:cxn>
                <a:cxn ang="0">
                  <a:pos x="107" y="114"/>
                </a:cxn>
                <a:cxn ang="0">
                  <a:pos x="105" y="115"/>
                </a:cxn>
                <a:cxn ang="0">
                  <a:pos x="95" y="116"/>
                </a:cxn>
                <a:cxn ang="0">
                  <a:pos x="73" y="117"/>
                </a:cxn>
                <a:cxn ang="0">
                  <a:pos x="50" y="115"/>
                </a:cxn>
                <a:cxn ang="0">
                  <a:pos x="37" y="112"/>
                </a:cxn>
                <a:cxn ang="0">
                  <a:pos x="32" y="106"/>
                </a:cxn>
                <a:cxn ang="0">
                  <a:pos x="31" y="100"/>
                </a:cxn>
                <a:cxn ang="0">
                  <a:pos x="29" y="92"/>
                </a:cxn>
                <a:cxn ang="0">
                  <a:pos x="27" y="80"/>
                </a:cxn>
                <a:cxn ang="0">
                  <a:pos x="20" y="62"/>
                </a:cxn>
                <a:cxn ang="0">
                  <a:pos x="11" y="41"/>
                </a:cxn>
                <a:cxn ang="0">
                  <a:pos x="3" y="22"/>
                </a:cxn>
                <a:cxn ang="0">
                  <a:pos x="0" y="10"/>
                </a:cxn>
                <a:cxn ang="0">
                  <a:pos x="3" y="6"/>
                </a:cxn>
                <a:cxn ang="0">
                  <a:pos x="6" y="3"/>
                </a:cxn>
                <a:cxn ang="0">
                  <a:pos x="10" y="2"/>
                </a:cxn>
                <a:cxn ang="0">
                  <a:pos x="13" y="0"/>
                </a:cxn>
              </a:cxnLst>
              <a:rect l="0" t="0" r="r" b="b"/>
              <a:pathLst>
                <a:path w="148" h="118">
                  <a:moveTo>
                    <a:pt x="29" y="11"/>
                  </a:moveTo>
                  <a:lnTo>
                    <a:pt x="30" y="13"/>
                  </a:lnTo>
                  <a:lnTo>
                    <a:pt x="31" y="16"/>
                  </a:lnTo>
                  <a:lnTo>
                    <a:pt x="32" y="21"/>
                  </a:lnTo>
                  <a:lnTo>
                    <a:pt x="34" y="26"/>
                  </a:lnTo>
                  <a:lnTo>
                    <a:pt x="36" y="32"/>
                  </a:lnTo>
                  <a:lnTo>
                    <a:pt x="38" y="39"/>
                  </a:lnTo>
                  <a:lnTo>
                    <a:pt x="39" y="44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60"/>
                  </a:lnTo>
                  <a:lnTo>
                    <a:pt x="45" y="67"/>
                  </a:lnTo>
                  <a:lnTo>
                    <a:pt x="47" y="73"/>
                  </a:lnTo>
                  <a:lnTo>
                    <a:pt x="50" y="80"/>
                  </a:lnTo>
                  <a:lnTo>
                    <a:pt x="53" y="85"/>
                  </a:lnTo>
                  <a:lnTo>
                    <a:pt x="56" y="89"/>
                  </a:lnTo>
                  <a:lnTo>
                    <a:pt x="58" y="91"/>
                  </a:lnTo>
                  <a:lnTo>
                    <a:pt x="61" y="92"/>
                  </a:lnTo>
                  <a:lnTo>
                    <a:pt x="67" y="93"/>
                  </a:lnTo>
                  <a:lnTo>
                    <a:pt x="75" y="94"/>
                  </a:lnTo>
                  <a:lnTo>
                    <a:pt x="84" y="95"/>
                  </a:lnTo>
                  <a:lnTo>
                    <a:pt x="92" y="96"/>
                  </a:lnTo>
                  <a:lnTo>
                    <a:pt x="100" y="97"/>
                  </a:lnTo>
                  <a:lnTo>
                    <a:pt x="105" y="98"/>
                  </a:lnTo>
                  <a:lnTo>
                    <a:pt x="107" y="98"/>
                  </a:lnTo>
                  <a:lnTo>
                    <a:pt x="109" y="97"/>
                  </a:lnTo>
                  <a:lnTo>
                    <a:pt x="111" y="97"/>
                  </a:lnTo>
                  <a:lnTo>
                    <a:pt x="113" y="96"/>
                  </a:lnTo>
                  <a:lnTo>
                    <a:pt x="116" y="95"/>
                  </a:lnTo>
                  <a:lnTo>
                    <a:pt x="119" y="94"/>
                  </a:lnTo>
                  <a:lnTo>
                    <a:pt x="121" y="94"/>
                  </a:lnTo>
                  <a:lnTo>
                    <a:pt x="124" y="94"/>
                  </a:lnTo>
                  <a:lnTo>
                    <a:pt x="126" y="95"/>
                  </a:lnTo>
                  <a:lnTo>
                    <a:pt x="129" y="96"/>
                  </a:lnTo>
                  <a:lnTo>
                    <a:pt x="133" y="97"/>
                  </a:lnTo>
                  <a:lnTo>
                    <a:pt x="136" y="99"/>
                  </a:lnTo>
                  <a:lnTo>
                    <a:pt x="140" y="100"/>
                  </a:lnTo>
                  <a:lnTo>
                    <a:pt x="143" y="102"/>
                  </a:lnTo>
                  <a:lnTo>
                    <a:pt x="145" y="104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5" y="109"/>
                  </a:lnTo>
                  <a:lnTo>
                    <a:pt x="143" y="111"/>
                  </a:lnTo>
                  <a:lnTo>
                    <a:pt x="139" y="113"/>
                  </a:lnTo>
                  <a:lnTo>
                    <a:pt x="135" y="114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1" y="115"/>
                  </a:lnTo>
                  <a:lnTo>
                    <a:pt x="117" y="115"/>
                  </a:lnTo>
                  <a:lnTo>
                    <a:pt x="114" y="115"/>
                  </a:lnTo>
                  <a:lnTo>
                    <a:pt x="112" y="114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7" y="114"/>
                  </a:lnTo>
                  <a:lnTo>
                    <a:pt x="106" y="114"/>
                  </a:lnTo>
                  <a:lnTo>
                    <a:pt x="105" y="115"/>
                  </a:lnTo>
                  <a:lnTo>
                    <a:pt x="102" y="116"/>
                  </a:lnTo>
                  <a:lnTo>
                    <a:pt x="95" y="116"/>
                  </a:lnTo>
                  <a:lnTo>
                    <a:pt x="84" y="117"/>
                  </a:lnTo>
                  <a:lnTo>
                    <a:pt x="73" y="117"/>
                  </a:lnTo>
                  <a:lnTo>
                    <a:pt x="61" y="116"/>
                  </a:lnTo>
                  <a:lnTo>
                    <a:pt x="50" y="115"/>
                  </a:lnTo>
                  <a:lnTo>
                    <a:pt x="42" y="114"/>
                  </a:lnTo>
                  <a:lnTo>
                    <a:pt x="37" y="112"/>
                  </a:lnTo>
                  <a:lnTo>
                    <a:pt x="34" y="109"/>
                  </a:lnTo>
                  <a:lnTo>
                    <a:pt x="32" y="106"/>
                  </a:lnTo>
                  <a:lnTo>
                    <a:pt x="31" y="103"/>
                  </a:lnTo>
                  <a:lnTo>
                    <a:pt x="31" y="100"/>
                  </a:lnTo>
                  <a:lnTo>
                    <a:pt x="30" y="96"/>
                  </a:lnTo>
                  <a:lnTo>
                    <a:pt x="29" y="92"/>
                  </a:lnTo>
                  <a:lnTo>
                    <a:pt x="28" y="86"/>
                  </a:lnTo>
                  <a:lnTo>
                    <a:pt x="27" y="80"/>
                  </a:lnTo>
                  <a:lnTo>
                    <a:pt x="24" y="72"/>
                  </a:lnTo>
                  <a:lnTo>
                    <a:pt x="20" y="62"/>
                  </a:lnTo>
                  <a:lnTo>
                    <a:pt x="15" y="52"/>
                  </a:lnTo>
                  <a:lnTo>
                    <a:pt x="11" y="41"/>
                  </a:lnTo>
                  <a:lnTo>
                    <a:pt x="6" y="31"/>
                  </a:lnTo>
                  <a:lnTo>
                    <a:pt x="3" y="22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29" y="1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93" name="Freeform 129"/>
            <p:cNvSpPr>
              <a:spLocks/>
            </p:cNvSpPr>
            <p:nvPr/>
          </p:nvSpPr>
          <p:spPr bwMode="auto">
            <a:xfrm>
              <a:off x="922" y="1355"/>
              <a:ext cx="225" cy="153"/>
            </a:xfrm>
            <a:custGeom>
              <a:avLst/>
              <a:gdLst/>
              <a:ahLst/>
              <a:cxnLst>
                <a:cxn ang="0">
                  <a:pos x="41" y="14"/>
                </a:cxn>
                <a:cxn ang="0">
                  <a:pos x="47" y="26"/>
                </a:cxn>
                <a:cxn ang="0">
                  <a:pos x="56" y="43"/>
                </a:cxn>
                <a:cxn ang="0">
                  <a:pos x="63" y="60"/>
                </a:cxn>
                <a:cxn ang="0">
                  <a:pos x="68" y="73"/>
                </a:cxn>
                <a:cxn ang="0">
                  <a:pos x="73" y="86"/>
                </a:cxn>
                <a:cxn ang="0">
                  <a:pos x="79" y="99"/>
                </a:cxn>
                <a:cxn ang="0">
                  <a:pos x="85" y="107"/>
                </a:cxn>
                <a:cxn ang="0">
                  <a:pos x="93" y="109"/>
                </a:cxn>
                <a:cxn ang="0">
                  <a:pos x="119" y="112"/>
                </a:cxn>
                <a:cxn ang="0">
                  <a:pos x="152" y="116"/>
                </a:cxn>
                <a:cxn ang="0">
                  <a:pos x="175" y="118"/>
                </a:cxn>
                <a:cxn ang="0">
                  <a:pos x="180" y="118"/>
                </a:cxn>
                <a:cxn ang="0">
                  <a:pos x="184" y="116"/>
                </a:cxn>
                <a:cxn ang="0">
                  <a:pos x="189" y="115"/>
                </a:cxn>
                <a:cxn ang="0">
                  <a:pos x="195" y="116"/>
                </a:cxn>
                <a:cxn ang="0">
                  <a:pos x="202" y="118"/>
                </a:cxn>
                <a:cxn ang="0">
                  <a:pos x="211" y="121"/>
                </a:cxn>
                <a:cxn ang="0">
                  <a:pos x="219" y="125"/>
                </a:cxn>
                <a:cxn ang="0">
                  <a:pos x="223" y="130"/>
                </a:cxn>
                <a:cxn ang="0">
                  <a:pos x="222" y="134"/>
                </a:cxn>
                <a:cxn ang="0">
                  <a:pos x="216" y="138"/>
                </a:cxn>
                <a:cxn ang="0">
                  <a:pos x="207" y="139"/>
                </a:cxn>
                <a:cxn ang="0">
                  <a:pos x="195" y="139"/>
                </a:cxn>
                <a:cxn ang="0">
                  <a:pos x="186" y="138"/>
                </a:cxn>
                <a:cxn ang="0">
                  <a:pos x="180" y="136"/>
                </a:cxn>
                <a:cxn ang="0">
                  <a:pos x="176" y="136"/>
                </a:cxn>
                <a:cxn ang="0">
                  <a:pos x="174" y="137"/>
                </a:cxn>
                <a:cxn ang="0">
                  <a:pos x="161" y="141"/>
                </a:cxn>
                <a:cxn ang="0">
                  <a:pos x="135" y="147"/>
                </a:cxn>
                <a:cxn ang="0">
                  <a:pos x="108" y="152"/>
                </a:cxn>
                <a:cxn ang="0">
                  <a:pos x="90" y="151"/>
                </a:cxn>
                <a:cxn ang="0">
                  <a:pos x="78" y="143"/>
                </a:cxn>
                <a:cxn ang="0">
                  <a:pos x="63" y="131"/>
                </a:cxn>
                <a:cxn ang="0">
                  <a:pos x="47" y="116"/>
                </a:cxn>
                <a:cxn ang="0">
                  <a:pos x="35" y="99"/>
                </a:cxn>
                <a:cxn ang="0">
                  <a:pos x="24" y="78"/>
                </a:cxn>
                <a:cxn ang="0">
                  <a:pos x="13" y="53"/>
                </a:cxn>
                <a:cxn ang="0">
                  <a:pos x="4" y="31"/>
                </a:cxn>
                <a:cxn ang="0">
                  <a:pos x="0" y="17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8" y="3"/>
                </a:cxn>
                <a:cxn ang="0">
                  <a:pos x="13" y="0"/>
                </a:cxn>
              </a:cxnLst>
              <a:rect l="0" t="0" r="r" b="b"/>
              <a:pathLst>
                <a:path w="225" h="153">
                  <a:moveTo>
                    <a:pt x="40" y="13"/>
                  </a:moveTo>
                  <a:lnTo>
                    <a:pt x="41" y="14"/>
                  </a:lnTo>
                  <a:lnTo>
                    <a:pt x="43" y="19"/>
                  </a:lnTo>
                  <a:lnTo>
                    <a:pt x="47" y="26"/>
                  </a:lnTo>
                  <a:lnTo>
                    <a:pt x="51" y="34"/>
                  </a:lnTo>
                  <a:lnTo>
                    <a:pt x="56" y="43"/>
                  </a:lnTo>
                  <a:lnTo>
                    <a:pt x="60" y="52"/>
                  </a:lnTo>
                  <a:lnTo>
                    <a:pt x="63" y="60"/>
                  </a:lnTo>
                  <a:lnTo>
                    <a:pt x="66" y="67"/>
                  </a:lnTo>
                  <a:lnTo>
                    <a:pt x="68" y="73"/>
                  </a:lnTo>
                  <a:lnTo>
                    <a:pt x="70" y="79"/>
                  </a:lnTo>
                  <a:lnTo>
                    <a:pt x="73" y="86"/>
                  </a:lnTo>
                  <a:lnTo>
                    <a:pt x="76" y="93"/>
                  </a:lnTo>
                  <a:lnTo>
                    <a:pt x="79" y="99"/>
                  </a:lnTo>
                  <a:lnTo>
                    <a:pt x="82" y="104"/>
                  </a:lnTo>
                  <a:lnTo>
                    <a:pt x="85" y="107"/>
                  </a:lnTo>
                  <a:lnTo>
                    <a:pt x="88" y="109"/>
                  </a:lnTo>
                  <a:lnTo>
                    <a:pt x="93" y="109"/>
                  </a:lnTo>
                  <a:lnTo>
                    <a:pt x="105" y="111"/>
                  </a:lnTo>
                  <a:lnTo>
                    <a:pt x="119" y="112"/>
                  </a:lnTo>
                  <a:lnTo>
                    <a:pt x="136" y="114"/>
                  </a:lnTo>
                  <a:lnTo>
                    <a:pt x="152" y="116"/>
                  </a:lnTo>
                  <a:lnTo>
                    <a:pt x="166" y="117"/>
                  </a:lnTo>
                  <a:lnTo>
                    <a:pt x="175" y="118"/>
                  </a:lnTo>
                  <a:lnTo>
                    <a:pt x="179" y="118"/>
                  </a:lnTo>
                  <a:lnTo>
                    <a:pt x="180" y="118"/>
                  </a:lnTo>
                  <a:lnTo>
                    <a:pt x="182" y="117"/>
                  </a:lnTo>
                  <a:lnTo>
                    <a:pt x="184" y="116"/>
                  </a:lnTo>
                  <a:lnTo>
                    <a:pt x="187" y="116"/>
                  </a:lnTo>
                  <a:lnTo>
                    <a:pt x="189" y="115"/>
                  </a:lnTo>
                  <a:lnTo>
                    <a:pt x="192" y="115"/>
                  </a:lnTo>
                  <a:lnTo>
                    <a:pt x="195" y="116"/>
                  </a:lnTo>
                  <a:lnTo>
                    <a:pt x="198" y="117"/>
                  </a:lnTo>
                  <a:lnTo>
                    <a:pt x="202" y="118"/>
                  </a:lnTo>
                  <a:lnTo>
                    <a:pt x="206" y="119"/>
                  </a:lnTo>
                  <a:lnTo>
                    <a:pt x="211" y="121"/>
                  </a:lnTo>
                  <a:lnTo>
                    <a:pt x="215" y="123"/>
                  </a:lnTo>
                  <a:lnTo>
                    <a:pt x="219" y="125"/>
                  </a:lnTo>
                  <a:lnTo>
                    <a:pt x="222" y="128"/>
                  </a:lnTo>
                  <a:lnTo>
                    <a:pt x="223" y="130"/>
                  </a:lnTo>
                  <a:lnTo>
                    <a:pt x="224" y="132"/>
                  </a:lnTo>
                  <a:lnTo>
                    <a:pt x="222" y="134"/>
                  </a:lnTo>
                  <a:lnTo>
                    <a:pt x="220" y="136"/>
                  </a:lnTo>
                  <a:lnTo>
                    <a:pt x="216" y="138"/>
                  </a:lnTo>
                  <a:lnTo>
                    <a:pt x="212" y="139"/>
                  </a:lnTo>
                  <a:lnTo>
                    <a:pt x="207" y="139"/>
                  </a:lnTo>
                  <a:lnTo>
                    <a:pt x="201" y="140"/>
                  </a:lnTo>
                  <a:lnTo>
                    <a:pt x="195" y="139"/>
                  </a:lnTo>
                  <a:lnTo>
                    <a:pt x="190" y="138"/>
                  </a:lnTo>
                  <a:lnTo>
                    <a:pt x="186" y="138"/>
                  </a:lnTo>
                  <a:lnTo>
                    <a:pt x="183" y="137"/>
                  </a:lnTo>
                  <a:lnTo>
                    <a:pt x="180" y="136"/>
                  </a:lnTo>
                  <a:lnTo>
                    <a:pt x="178" y="136"/>
                  </a:lnTo>
                  <a:lnTo>
                    <a:pt x="176" y="136"/>
                  </a:lnTo>
                  <a:lnTo>
                    <a:pt x="175" y="136"/>
                  </a:lnTo>
                  <a:lnTo>
                    <a:pt x="174" y="137"/>
                  </a:lnTo>
                  <a:lnTo>
                    <a:pt x="169" y="139"/>
                  </a:lnTo>
                  <a:lnTo>
                    <a:pt x="161" y="141"/>
                  </a:lnTo>
                  <a:lnTo>
                    <a:pt x="149" y="144"/>
                  </a:lnTo>
                  <a:lnTo>
                    <a:pt x="135" y="147"/>
                  </a:lnTo>
                  <a:lnTo>
                    <a:pt x="121" y="150"/>
                  </a:lnTo>
                  <a:lnTo>
                    <a:pt x="108" y="152"/>
                  </a:lnTo>
                  <a:lnTo>
                    <a:pt x="97" y="152"/>
                  </a:lnTo>
                  <a:lnTo>
                    <a:pt x="90" y="151"/>
                  </a:lnTo>
                  <a:lnTo>
                    <a:pt x="85" y="148"/>
                  </a:lnTo>
                  <a:lnTo>
                    <a:pt x="78" y="143"/>
                  </a:lnTo>
                  <a:lnTo>
                    <a:pt x="71" y="138"/>
                  </a:lnTo>
                  <a:lnTo>
                    <a:pt x="63" y="131"/>
                  </a:lnTo>
                  <a:lnTo>
                    <a:pt x="55" y="124"/>
                  </a:lnTo>
                  <a:lnTo>
                    <a:pt x="47" y="116"/>
                  </a:lnTo>
                  <a:lnTo>
                    <a:pt x="41" y="107"/>
                  </a:lnTo>
                  <a:lnTo>
                    <a:pt x="35" y="99"/>
                  </a:lnTo>
                  <a:lnTo>
                    <a:pt x="30" y="89"/>
                  </a:lnTo>
                  <a:lnTo>
                    <a:pt x="24" y="78"/>
                  </a:lnTo>
                  <a:lnTo>
                    <a:pt x="18" y="66"/>
                  </a:lnTo>
                  <a:lnTo>
                    <a:pt x="13" y="53"/>
                  </a:lnTo>
                  <a:lnTo>
                    <a:pt x="8" y="42"/>
                  </a:lnTo>
                  <a:lnTo>
                    <a:pt x="4" y="31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40" y="13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94" name="Freeform 130"/>
            <p:cNvSpPr>
              <a:spLocks/>
            </p:cNvSpPr>
            <p:nvPr/>
          </p:nvSpPr>
          <p:spPr bwMode="auto">
            <a:xfrm>
              <a:off x="1015" y="1356"/>
              <a:ext cx="151" cy="111"/>
            </a:xfrm>
            <a:custGeom>
              <a:avLst/>
              <a:gdLst/>
              <a:ahLst/>
              <a:cxnLst>
                <a:cxn ang="0">
                  <a:pos x="33" y="9"/>
                </a:cxn>
                <a:cxn ang="0">
                  <a:pos x="36" y="16"/>
                </a:cxn>
                <a:cxn ang="0">
                  <a:pos x="40" y="27"/>
                </a:cxn>
                <a:cxn ang="0">
                  <a:pos x="43" y="38"/>
                </a:cxn>
                <a:cxn ang="0">
                  <a:pos x="44" y="48"/>
                </a:cxn>
                <a:cxn ang="0">
                  <a:pos x="48" y="60"/>
                </a:cxn>
                <a:cxn ang="0">
                  <a:pos x="54" y="73"/>
                </a:cxn>
                <a:cxn ang="0">
                  <a:pos x="59" y="82"/>
                </a:cxn>
                <a:cxn ang="0">
                  <a:pos x="65" y="85"/>
                </a:cxn>
                <a:cxn ang="0">
                  <a:pos x="79" y="87"/>
                </a:cxn>
                <a:cxn ang="0">
                  <a:pos x="96" y="90"/>
                </a:cxn>
                <a:cxn ang="0">
                  <a:pos x="108" y="91"/>
                </a:cxn>
                <a:cxn ang="0">
                  <a:pos x="111" y="91"/>
                </a:cxn>
                <a:cxn ang="0">
                  <a:pos x="114" y="90"/>
                </a:cxn>
                <a:cxn ang="0">
                  <a:pos x="120" y="88"/>
                </a:cxn>
                <a:cxn ang="0">
                  <a:pos x="125" y="87"/>
                </a:cxn>
                <a:cxn ang="0">
                  <a:pos x="130" y="88"/>
                </a:cxn>
                <a:cxn ang="0">
                  <a:pos x="136" y="90"/>
                </a:cxn>
                <a:cxn ang="0">
                  <a:pos x="143" y="94"/>
                </a:cxn>
                <a:cxn ang="0">
                  <a:pos x="149" y="98"/>
                </a:cxn>
                <a:cxn ang="0">
                  <a:pos x="150" y="101"/>
                </a:cxn>
                <a:cxn ang="0">
                  <a:pos x="146" y="104"/>
                </a:cxn>
                <a:cxn ang="0">
                  <a:pos x="138" y="107"/>
                </a:cxn>
                <a:cxn ang="0">
                  <a:pos x="129" y="109"/>
                </a:cxn>
                <a:cxn ang="0">
                  <a:pos x="121" y="108"/>
                </a:cxn>
                <a:cxn ang="0">
                  <a:pos x="115" y="108"/>
                </a:cxn>
                <a:cxn ang="0">
                  <a:pos x="112" y="107"/>
                </a:cxn>
                <a:cxn ang="0">
                  <a:pos x="110" y="108"/>
                </a:cxn>
                <a:cxn ang="0">
                  <a:pos x="105" y="109"/>
                </a:cxn>
                <a:cxn ang="0">
                  <a:pos x="88" y="110"/>
                </a:cxn>
                <a:cxn ang="0">
                  <a:pos x="65" y="110"/>
                </a:cxn>
                <a:cxn ang="0">
                  <a:pos x="45" y="107"/>
                </a:cxn>
                <a:cxn ang="0">
                  <a:pos x="37" y="102"/>
                </a:cxn>
                <a:cxn ang="0">
                  <a:pos x="28" y="93"/>
                </a:cxn>
                <a:cxn ang="0">
                  <a:pos x="17" y="82"/>
                </a:cxn>
                <a:cxn ang="0">
                  <a:pos x="9" y="68"/>
                </a:cxn>
                <a:cxn ang="0">
                  <a:pos x="5" y="54"/>
                </a:cxn>
                <a:cxn ang="0">
                  <a:pos x="2" y="37"/>
                </a:cxn>
                <a:cxn ang="0">
                  <a:pos x="0" y="20"/>
                </a:cxn>
                <a:cxn ang="0">
                  <a:pos x="0" y="7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10" y="3"/>
                </a:cxn>
                <a:cxn ang="0">
                  <a:pos x="32" y="7"/>
                </a:cxn>
              </a:cxnLst>
              <a:rect l="0" t="0" r="r" b="b"/>
              <a:pathLst>
                <a:path w="151" h="111">
                  <a:moveTo>
                    <a:pt x="32" y="7"/>
                  </a:moveTo>
                  <a:lnTo>
                    <a:pt x="33" y="9"/>
                  </a:lnTo>
                  <a:lnTo>
                    <a:pt x="34" y="11"/>
                  </a:lnTo>
                  <a:lnTo>
                    <a:pt x="36" y="16"/>
                  </a:lnTo>
                  <a:lnTo>
                    <a:pt x="38" y="21"/>
                  </a:lnTo>
                  <a:lnTo>
                    <a:pt x="40" y="27"/>
                  </a:lnTo>
                  <a:lnTo>
                    <a:pt x="42" y="33"/>
                  </a:lnTo>
                  <a:lnTo>
                    <a:pt x="43" y="38"/>
                  </a:lnTo>
                  <a:lnTo>
                    <a:pt x="44" y="43"/>
                  </a:lnTo>
                  <a:lnTo>
                    <a:pt x="44" y="48"/>
                  </a:lnTo>
                  <a:lnTo>
                    <a:pt x="46" y="53"/>
                  </a:lnTo>
                  <a:lnTo>
                    <a:pt x="48" y="60"/>
                  </a:lnTo>
                  <a:lnTo>
                    <a:pt x="51" y="67"/>
                  </a:lnTo>
                  <a:lnTo>
                    <a:pt x="54" y="73"/>
                  </a:lnTo>
                  <a:lnTo>
                    <a:pt x="57" y="78"/>
                  </a:lnTo>
                  <a:lnTo>
                    <a:pt x="59" y="82"/>
                  </a:lnTo>
                  <a:lnTo>
                    <a:pt x="61" y="84"/>
                  </a:lnTo>
                  <a:lnTo>
                    <a:pt x="65" y="85"/>
                  </a:lnTo>
                  <a:lnTo>
                    <a:pt x="71" y="86"/>
                  </a:lnTo>
                  <a:lnTo>
                    <a:pt x="79" y="87"/>
                  </a:lnTo>
                  <a:lnTo>
                    <a:pt x="88" y="89"/>
                  </a:lnTo>
                  <a:lnTo>
                    <a:pt x="96" y="90"/>
                  </a:lnTo>
                  <a:lnTo>
                    <a:pt x="103" y="91"/>
                  </a:lnTo>
                  <a:lnTo>
                    <a:pt x="108" y="91"/>
                  </a:lnTo>
                  <a:lnTo>
                    <a:pt x="110" y="91"/>
                  </a:lnTo>
                  <a:lnTo>
                    <a:pt x="111" y="91"/>
                  </a:lnTo>
                  <a:lnTo>
                    <a:pt x="112" y="91"/>
                  </a:lnTo>
                  <a:lnTo>
                    <a:pt x="114" y="90"/>
                  </a:lnTo>
                  <a:lnTo>
                    <a:pt x="117" y="89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5" y="87"/>
                  </a:lnTo>
                  <a:lnTo>
                    <a:pt x="127" y="88"/>
                  </a:lnTo>
                  <a:lnTo>
                    <a:pt x="130" y="88"/>
                  </a:lnTo>
                  <a:lnTo>
                    <a:pt x="133" y="89"/>
                  </a:lnTo>
                  <a:lnTo>
                    <a:pt x="136" y="90"/>
                  </a:lnTo>
                  <a:lnTo>
                    <a:pt x="140" y="92"/>
                  </a:lnTo>
                  <a:lnTo>
                    <a:pt x="143" y="94"/>
                  </a:lnTo>
                  <a:lnTo>
                    <a:pt x="146" y="96"/>
                  </a:lnTo>
                  <a:lnTo>
                    <a:pt x="149" y="98"/>
                  </a:lnTo>
                  <a:lnTo>
                    <a:pt x="150" y="100"/>
                  </a:lnTo>
                  <a:lnTo>
                    <a:pt x="150" y="101"/>
                  </a:lnTo>
                  <a:lnTo>
                    <a:pt x="149" y="103"/>
                  </a:lnTo>
                  <a:lnTo>
                    <a:pt x="146" y="104"/>
                  </a:lnTo>
                  <a:lnTo>
                    <a:pt x="143" y="106"/>
                  </a:lnTo>
                  <a:lnTo>
                    <a:pt x="138" y="107"/>
                  </a:lnTo>
                  <a:lnTo>
                    <a:pt x="134" y="108"/>
                  </a:lnTo>
                  <a:lnTo>
                    <a:pt x="129" y="109"/>
                  </a:lnTo>
                  <a:lnTo>
                    <a:pt x="125" y="109"/>
                  </a:lnTo>
                  <a:lnTo>
                    <a:pt x="121" y="108"/>
                  </a:lnTo>
                  <a:lnTo>
                    <a:pt x="118" y="108"/>
                  </a:lnTo>
                  <a:lnTo>
                    <a:pt x="115" y="108"/>
                  </a:lnTo>
                  <a:lnTo>
                    <a:pt x="113" y="108"/>
                  </a:lnTo>
                  <a:lnTo>
                    <a:pt x="112" y="107"/>
                  </a:lnTo>
                  <a:lnTo>
                    <a:pt x="111" y="108"/>
                  </a:lnTo>
                  <a:lnTo>
                    <a:pt x="110" y="108"/>
                  </a:lnTo>
                  <a:lnTo>
                    <a:pt x="109" y="108"/>
                  </a:lnTo>
                  <a:lnTo>
                    <a:pt x="105" y="109"/>
                  </a:lnTo>
                  <a:lnTo>
                    <a:pt x="98" y="110"/>
                  </a:lnTo>
                  <a:lnTo>
                    <a:pt x="88" y="110"/>
                  </a:lnTo>
                  <a:lnTo>
                    <a:pt x="77" y="110"/>
                  </a:lnTo>
                  <a:lnTo>
                    <a:pt x="65" y="110"/>
                  </a:lnTo>
                  <a:lnTo>
                    <a:pt x="54" y="109"/>
                  </a:lnTo>
                  <a:lnTo>
                    <a:pt x="45" y="107"/>
                  </a:lnTo>
                  <a:lnTo>
                    <a:pt x="40" y="105"/>
                  </a:lnTo>
                  <a:lnTo>
                    <a:pt x="37" y="102"/>
                  </a:lnTo>
                  <a:lnTo>
                    <a:pt x="32" y="98"/>
                  </a:lnTo>
                  <a:lnTo>
                    <a:pt x="28" y="93"/>
                  </a:lnTo>
                  <a:lnTo>
                    <a:pt x="22" y="88"/>
                  </a:lnTo>
                  <a:lnTo>
                    <a:pt x="17" y="82"/>
                  </a:lnTo>
                  <a:lnTo>
                    <a:pt x="13" y="75"/>
                  </a:lnTo>
                  <a:lnTo>
                    <a:pt x="9" y="68"/>
                  </a:lnTo>
                  <a:lnTo>
                    <a:pt x="7" y="61"/>
                  </a:lnTo>
                  <a:lnTo>
                    <a:pt x="5" y="54"/>
                  </a:lnTo>
                  <a:lnTo>
                    <a:pt x="3" y="46"/>
                  </a:lnTo>
                  <a:lnTo>
                    <a:pt x="2" y="37"/>
                  </a:lnTo>
                  <a:lnTo>
                    <a:pt x="1" y="28"/>
                  </a:lnTo>
                  <a:lnTo>
                    <a:pt x="0" y="20"/>
                  </a:lnTo>
                  <a:lnTo>
                    <a:pt x="0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32" y="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95" name="Freeform 131"/>
            <p:cNvSpPr>
              <a:spLocks/>
            </p:cNvSpPr>
            <p:nvPr/>
          </p:nvSpPr>
          <p:spPr bwMode="auto">
            <a:xfrm>
              <a:off x="1012" y="1352"/>
              <a:ext cx="152" cy="117"/>
            </a:xfrm>
            <a:custGeom>
              <a:avLst/>
              <a:gdLst/>
              <a:ahLst/>
              <a:cxnLst>
                <a:cxn ang="0">
                  <a:pos x="34" y="12"/>
                </a:cxn>
                <a:cxn ang="0">
                  <a:pos x="37" y="20"/>
                </a:cxn>
                <a:cxn ang="0">
                  <a:pos x="41" y="32"/>
                </a:cxn>
                <a:cxn ang="0">
                  <a:pos x="44" y="44"/>
                </a:cxn>
                <a:cxn ang="0">
                  <a:pos x="45" y="54"/>
                </a:cxn>
                <a:cxn ang="0">
                  <a:pos x="49" y="66"/>
                </a:cxn>
                <a:cxn ang="0">
                  <a:pos x="54" y="80"/>
                </a:cxn>
                <a:cxn ang="0">
                  <a:pos x="60" y="89"/>
                </a:cxn>
                <a:cxn ang="0">
                  <a:pos x="65" y="91"/>
                </a:cxn>
                <a:cxn ang="0">
                  <a:pos x="79" y="94"/>
                </a:cxn>
                <a:cxn ang="0">
                  <a:pos x="97" y="96"/>
                </a:cxn>
                <a:cxn ang="0">
                  <a:pos x="109" y="98"/>
                </a:cxn>
                <a:cxn ang="0">
                  <a:pos x="113" y="97"/>
                </a:cxn>
                <a:cxn ang="0">
                  <a:pos x="117" y="96"/>
                </a:cxn>
                <a:cxn ang="0">
                  <a:pos x="123" y="94"/>
                </a:cxn>
                <a:cxn ang="0">
                  <a:pos x="128" y="94"/>
                </a:cxn>
                <a:cxn ang="0">
                  <a:pos x="133" y="96"/>
                </a:cxn>
                <a:cxn ang="0">
                  <a:pos x="140" y="98"/>
                </a:cxn>
                <a:cxn ang="0">
                  <a:pos x="147" y="102"/>
                </a:cxn>
                <a:cxn ang="0">
                  <a:pos x="151" y="106"/>
                </a:cxn>
                <a:cxn ang="0">
                  <a:pos x="149" y="109"/>
                </a:cxn>
                <a:cxn ang="0">
                  <a:pos x="143" y="112"/>
                </a:cxn>
                <a:cxn ang="0">
                  <a:pos x="135" y="115"/>
                </a:cxn>
                <a:cxn ang="0">
                  <a:pos x="125" y="115"/>
                </a:cxn>
                <a:cxn ang="0">
                  <a:pos x="119" y="114"/>
                </a:cxn>
                <a:cxn ang="0">
                  <a:pos x="114" y="114"/>
                </a:cxn>
                <a:cxn ang="0">
                  <a:pos x="111" y="114"/>
                </a:cxn>
                <a:cxn ang="0">
                  <a:pos x="109" y="115"/>
                </a:cxn>
                <a:cxn ang="0">
                  <a:pos x="99" y="116"/>
                </a:cxn>
                <a:cxn ang="0">
                  <a:pos x="77" y="116"/>
                </a:cxn>
                <a:cxn ang="0">
                  <a:pos x="55" y="115"/>
                </a:cxn>
                <a:cxn ang="0">
                  <a:pos x="41" y="111"/>
                </a:cxn>
                <a:cxn ang="0">
                  <a:pos x="33" y="104"/>
                </a:cxn>
                <a:cxn ang="0">
                  <a:pos x="23" y="94"/>
                </a:cxn>
                <a:cxn ang="0">
                  <a:pos x="14" y="82"/>
                </a:cxn>
                <a:cxn ang="0">
                  <a:pos x="7" y="68"/>
                </a:cxn>
                <a:cxn ang="0">
                  <a:pos x="4" y="52"/>
                </a:cxn>
                <a:cxn ang="0">
                  <a:pos x="1" y="35"/>
                </a:cxn>
                <a:cxn ang="0">
                  <a:pos x="0" y="19"/>
                </a:cxn>
                <a:cxn ang="0">
                  <a:pos x="1" y="9"/>
                </a:cxn>
                <a:cxn ang="0">
                  <a:pos x="4" y="5"/>
                </a:cxn>
                <a:cxn ang="0">
                  <a:pos x="9" y="3"/>
                </a:cxn>
                <a:cxn ang="0">
                  <a:pos x="14" y="1"/>
                </a:cxn>
                <a:cxn ang="0">
                  <a:pos x="17" y="0"/>
                </a:cxn>
              </a:cxnLst>
              <a:rect l="0" t="0" r="r" b="b"/>
              <a:pathLst>
                <a:path w="152" h="117">
                  <a:moveTo>
                    <a:pt x="33" y="11"/>
                  </a:moveTo>
                  <a:lnTo>
                    <a:pt x="34" y="12"/>
                  </a:lnTo>
                  <a:lnTo>
                    <a:pt x="35" y="16"/>
                  </a:lnTo>
                  <a:lnTo>
                    <a:pt x="37" y="20"/>
                  </a:lnTo>
                  <a:lnTo>
                    <a:pt x="39" y="26"/>
                  </a:lnTo>
                  <a:lnTo>
                    <a:pt x="41" y="32"/>
                  </a:lnTo>
                  <a:lnTo>
                    <a:pt x="42" y="39"/>
                  </a:lnTo>
                  <a:lnTo>
                    <a:pt x="44" y="44"/>
                  </a:lnTo>
                  <a:lnTo>
                    <a:pt x="44" y="49"/>
                  </a:lnTo>
                  <a:lnTo>
                    <a:pt x="45" y="54"/>
                  </a:lnTo>
                  <a:lnTo>
                    <a:pt x="47" y="60"/>
                  </a:lnTo>
                  <a:lnTo>
                    <a:pt x="49" y="66"/>
                  </a:lnTo>
                  <a:lnTo>
                    <a:pt x="52" y="73"/>
                  </a:lnTo>
                  <a:lnTo>
                    <a:pt x="54" y="80"/>
                  </a:lnTo>
                  <a:lnTo>
                    <a:pt x="57" y="85"/>
                  </a:lnTo>
                  <a:lnTo>
                    <a:pt x="60" y="89"/>
                  </a:lnTo>
                  <a:lnTo>
                    <a:pt x="62" y="91"/>
                  </a:lnTo>
                  <a:lnTo>
                    <a:pt x="65" y="91"/>
                  </a:lnTo>
                  <a:lnTo>
                    <a:pt x="71" y="93"/>
                  </a:lnTo>
                  <a:lnTo>
                    <a:pt x="79" y="94"/>
                  </a:lnTo>
                  <a:lnTo>
                    <a:pt x="88" y="95"/>
                  </a:lnTo>
                  <a:lnTo>
                    <a:pt x="97" y="96"/>
                  </a:lnTo>
                  <a:lnTo>
                    <a:pt x="104" y="97"/>
                  </a:lnTo>
                  <a:lnTo>
                    <a:pt x="109" y="98"/>
                  </a:lnTo>
                  <a:lnTo>
                    <a:pt x="111" y="98"/>
                  </a:lnTo>
                  <a:lnTo>
                    <a:pt x="113" y="97"/>
                  </a:lnTo>
                  <a:lnTo>
                    <a:pt x="115" y="96"/>
                  </a:lnTo>
                  <a:lnTo>
                    <a:pt x="117" y="96"/>
                  </a:lnTo>
                  <a:lnTo>
                    <a:pt x="120" y="95"/>
                  </a:lnTo>
                  <a:lnTo>
                    <a:pt x="123" y="94"/>
                  </a:lnTo>
                  <a:lnTo>
                    <a:pt x="126" y="94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3" y="96"/>
                  </a:lnTo>
                  <a:lnTo>
                    <a:pt x="137" y="97"/>
                  </a:lnTo>
                  <a:lnTo>
                    <a:pt x="140" y="98"/>
                  </a:lnTo>
                  <a:lnTo>
                    <a:pt x="144" y="100"/>
                  </a:lnTo>
                  <a:lnTo>
                    <a:pt x="147" y="102"/>
                  </a:lnTo>
                  <a:lnTo>
                    <a:pt x="149" y="104"/>
                  </a:lnTo>
                  <a:lnTo>
                    <a:pt x="151" y="106"/>
                  </a:lnTo>
                  <a:lnTo>
                    <a:pt x="151" y="108"/>
                  </a:lnTo>
                  <a:lnTo>
                    <a:pt x="149" y="109"/>
                  </a:lnTo>
                  <a:lnTo>
                    <a:pt x="147" y="111"/>
                  </a:lnTo>
                  <a:lnTo>
                    <a:pt x="143" y="112"/>
                  </a:lnTo>
                  <a:lnTo>
                    <a:pt x="139" y="114"/>
                  </a:lnTo>
                  <a:lnTo>
                    <a:pt x="135" y="115"/>
                  </a:lnTo>
                  <a:lnTo>
                    <a:pt x="130" y="115"/>
                  </a:lnTo>
                  <a:lnTo>
                    <a:pt x="125" y="115"/>
                  </a:lnTo>
                  <a:lnTo>
                    <a:pt x="122" y="115"/>
                  </a:lnTo>
                  <a:lnTo>
                    <a:pt x="119" y="114"/>
                  </a:lnTo>
                  <a:lnTo>
                    <a:pt x="116" y="114"/>
                  </a:lnTo>
                  <a:lnTo>
                    <a:pt x="114" y="114"/>
                  </a:lnTo>
                  <a:lnTo>
                    <a:pt x="113" y="114"/>
                  </a:lnTo>
                  <a:lnTo>
                    <a:pt x="111" y="114"/>
                  </a:lnTo>
                  <a:lnTo>
                    <a:pt x="110" y="114"/>
                  </a:lnTo>
                  <a:lnTo>
                    <a:pt x="109" y="115"/>
                  </a:lnTo>
                  <a:lnTo>
                    <a:pt x="106" y="116"/>
                  </a:lnTo>
                  <a:lnTo>
                    <a:pt x="99" y="116"/>
                  </a:lnTo>
                  <a:lnTo>
                    <a:pt x="89" y="116"/>
                  </a:lnTo>
                  <a:lnTo>
                    <a:pt x="77" y="116"/>
                  </a:lnTo>
                  <a:lnTo>
                    <a:pt x="65" y="116"/>
                  </a:lnTo>
                  <a:lnTo>
                    <a:pt x="55" y="115"/>
                  </a:lnTo>
                  <a:lnTo>
                    <a:pt x="46" y="114"/>
                  </a:lnTo>
                  <a:lnTo>
                    <a:pt x="41" y="111"/>
                  </a:lnTo>
                  <a:lnTo>
                    <a:pt x="37" y="108"/>
                  </a:lnTo>
                  <a:lnTo>
                    <a:pt x="33" y="104"/>
                  </a:lnTo>
                  <a:lnTo>
                    <a:pt x="28" y="100"/>
                  </a:lnTo>
                  <a:lnTo>
                    <a:pt x="23" y="94"/>
                  </a:lnTo>
                  <a:lnTo>
                    <a:pt x="18" y="88"/>
                  </a:lnTo>
                  <a:lnTo>
                    <a:pt x="14" y="82"/>
                  </a:lnTo>
                  <a:lnTo>
                    <a:pt x="10" y="75"/>
                  </a:lnTo>
                  <a:lnTo>
                    <a:pt x="7" y="68"/>
                  </a:lnTo>
                  <a:lnTo>
                    <a:pt x="5" y="60"/>
                  </a:lnTo>
                  <a:lnTo>
                    <a:pt x="4" y="52"/>
                  </a:lnTo>
                  <a:lnTo>
                    <a:pt x="2" y="43"/>
                  </a:lnTo>
                  <a:lnTo>
                    <a:pt x="1" y="35"/>
                  </a:lnTo>
                  <a:lnTo>
                    <a:pt x="1" y="26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2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33" y="11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28196" name="Freeform 132"/>
            <p:cNvSpPr>
              <a:spLocks/>
            </p:cNvSpPr>
            <p:nvPr/>
          </p:nvSpPr>
          <p:spPr bwMode="auto">
            <a:xfrm>
              <a:off x="998" y="1600"/>
              <a:ext cx="308" cy="257"/>
            </a:xfrm>
            <a:custGeom>
              <a:avLst/>
              <a:gdLst/>
              <a:ahLst/>
              <a:cxnLst>
                <a:cxn ang="0">
                  <a:pos x="307" y="256"/>
                </a:cxn>
                <a:cxn ang="0">
                  <a:pos x="307" y="42"/>
                </a:cxn>
                <a:cxn ang="0">
                  <a:pos x="0" y="0"/>
                </a:cxn>
                <a:cxn ang="0">
                  <a:pos x="0" y="200"/>
                </a:cxn>
                <a:cxn ang="0">
                  <a:pos x="307" y="256"/>
                </a:cxn>
              </a:cxnLst>
              <a:rect l="0" t="0" r="r" b="b"/>
              <a:pathLst>
                <a:path w="308" h="257">
                  <a:moveTo>
                    <a:pt x="307" y="256"/>
                  </a:moveTo>
                  <a:lnTo>
                    <a:pt x="307" y="42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307" y="256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 sz="400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728197" name="Text Box 133"/>
          <p:cNvSpPr txBox="1">
            <a:spLocks noChangeArrowheads="1"/>
          </p:cNvSpPr>
          <p:nvPr/>
        </p:nvSpPr>
        <p:spPr bwMode="auto">
          <a:xfrm>
            <a:off x="1122949" y="5632450"/>
            <a:ext cx="198003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zh-TW" altLang="en-US" sz="280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向廠商購買</a:t>
            </a:r>
          </a:p>
        </p:txBody>
      </p:sp>
      <p:sp>
        <p:nvSpPr>
          <p:cNvPr id="728198" name="Text Box 134"/>
          <p:cNvSpPr txBox="1">
            <a:spLocks noChangeArrowheads="1"/>
          </p:cNvSpPr>
          <p:nvPr/>
        </p:nvSpPr>
        <p:spPr bwMode="auto">
          <a:xfrm>
            <a:off x="6179285" y="5632450"/>
            <a:ext cx="162095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zh-TW" altLang="en-US" sz="280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廠內自製</a:t>
            </a:r>
          </a:p>
        </p:txBody>
      </p:sp>
      <p:sp>
        <p:nvSpPr>
          <p:cNvPr id="728199" name="Line 135"/>
          <p:cNvSpPr>
            <a:spLocks noChangeShapeType="1"/>
          </p:cNvSpPr>
          <p:nvPr/>
        </p:nvSpPr>
        <p:spPr bwMode="auto">
          <a:xfrm flipH="1">
            <a:off x="2744788" y="3800475"/>
            <a:ext cx="990600" cy="838200"/>
          </a:xfrm>
          <a:prstGeom prst="line">
            <a:avLst/>
          </a:prstGeom>
          <a:noFill/>
          <a:ln w="101600">
            <a:solidFill>
              <a:srgbClr val="FF66FF"/>
            </a:solidFill>
            <a:round/>
            <a:headEnd/>
            <a:tailEnd type="triangle" w="med" len="med"/>
          </a:ln>
          <a:effectLst/>
        </p:spPr>
        <p:txBody>
          <a:bodyPr tIns="0" bIns="0">
            <a:spAutoFit/>
          </a:bodyPr>
          <a:lstStyle/>
          <a:p>
            <a:endParaRPr lang="zh-TW" altLang="en-US" sz="400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8200" name="Line 136"/>
          <p:cNvSpPr>
            <a:spLocks noChangeShapeType="1"/>
          </p:cNvSpPr>
          <p:nvPr/>
        </p:nvSpPr>
        <p:spPr bwMode="auto">
          <a:xfrm>
            <a:off x="5183188" y="3800475"/>
            <a:ext cx="990600" cy="838200"/>
          </a:xfrm>
          <a:prstGeom prst="line">
            <a:avLst/>
          </a:prstGeom>
          <a:noFill/>
          <a:ln w="101600">
            <a:solidFill>
              <a:srgbClr val="FF66FF"/>
            </a:solidFill>
            <a:round/>
            <a:headEnd/>
            <a:tailEnd type="triangle" w="med" len="med"/>
          </a:ln>
          <a:effectLst/>
        </p:spPr>
        <p:txBody>
          <a:bodyPr tIns="0" bIns="0">
            <a:spAutoFit/>
          </a:bodyPr>
          <a:lstStyle/>
          <a:p>
            <a:endParaRPr lang="zh-TW" altLang="en-US" sz="400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8201" name="Text Box 137"/>
          <p:cNvSpPr txBox="1">
            <a:spLocks noChangeArrowheads="1"/>
          </p:cNvSpPr>
          <p:nvPr/>
        </p:nvSpPr>
        <p:spPr bwMode="auto">
          <a:xfrm>
            <a:off x="4736135" y="3805238"/>
            <a:ext cx="15259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280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Internal</a:t>
            </a:r>
          </a:p>
        </p:txBody>
      </p:sp>
      <p:sp>
        <p:nvSpPr>
          <p:cNvPr id="728202" name="Text Box 138"/>
          <p:cNvSpPr txBox="1">
            <a:spLocks noChangeArrowheads="1"/>
          </p:cNvSpPr>
          <p:nvPr/>
        </p:nvSpPr>
        <p:spPr bwMode="auto">
          <a:xfrm>
            <a:off x="2650683" y="3805238"/>
            <a:ext cx="158203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280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External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D75DF-9E71-4F17-A8CE-04D55D5FF173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664"/>
            <a:ext cx="4681538" cy="1008112"/>
          </a:xfrm>
        </p:spPr>
        <p:txBody>
          <a:bodyPr/>
          <a:lstStyle/>
          <a:p>
            <a:r>
              <a:rPr lang="en-US" altLang="zh-TW" sz="2800" dirty="0" err="1" smtClean="0">
                <a:effectLst/>
                <a:latin typeface="微軟正黑體" pitchFamily="34" charset="-120"/>
                <a:ea typeface="微軟正黑體" pitchFamily="34" charset="-120"/>
              </a:rPr>
              <a:t>DropShip</a:t>
            </a:r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 Sales Order</a:t>
            </a:r>
            <a:b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800" dirty="0" smtClean="0">
                <a:effectLst/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Header</a:t>
            </a:r>
            <a:endParaRPr lang="zh-TW" altLang="en-US" sz="2800" dirty="0"/>
          </a:p>
        </p:txBody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5" y="1556792"/>
            <a:ext cx="8497639" cy="482495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b="1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b="1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(T) Order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Information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730116" name="Group 4"/>
          <p:cNvGrpSpPr>
            <a:grpSpLocks/>
          </p:cNvGrpSpPr>
          <p:nvPr/>
        </p:nvGrpSpPr>
        <p:grpSpPr bwMode="auto">
          <a:xfrm>
            <a:off x="1547664" y="2420888"/>
            <a:ext cx="6048722" cy="3606031"/>
            <a:chOff x="657" y="1117"/>
            <a:chExt cx="4491" cy="2997"/>
          </a:xfrm>
        </p:grpSpPr>
        <p:pic>
          <p:nvPicPr>
            <p:cNvPr id="73011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7" y="1117"/>
              <a:ext cx="4491" cy="2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011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7080" t="12103" r="63638" b="83362"/>
            <a:stretch>
              <a:fillRect/>
            </a:stretch>
          </p:blipFill>
          <p:spPr bwMode="auto">
            <a:xfrm>
              <a:off x="975" y="1480"/>
              <a:ext cx="131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CCC46-527D-4DA4-88CC-BEEC7595C339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76672"/>
            <a:ext cx="4681538" cy="864096"/>
          </a:xfrm>
        </p:spPr>
        <p:txBody>
          <a:bodyPr/>
          <a:lstStyle/>
          <a:p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Drop Ship Sales Order</a:t>
            </a:r>
            <a:b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dirty="0" smtClean="0">
                <a:effectLst/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Line</a:t>
            </a:r>
            <a:endParaRPr lang="zh-TW" altLang="en-US" dirty="0"/>
          </a:p>
        </p:txBody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3" y="1484784"/>
            <a:ext cx="8425631" cy="4896966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b="1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b="1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b="1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b="1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b="1">
                <a:latin typeface="微軟正黑體" pitchFamily="34" charset="-120"/>
                <a:ea typeface="微軟正黑體" pitchFamily="34" charset="-120"/>
              </a:rPr>
              <a:t>(T) Line Items </a:t>
            </a:r>
            <a:r>
              <a:rPr lang="en-US" altLang="en-US" b="1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b="1">
                <a:latin typeface="微軟正黑體" pitchFamily="34" charset="-120"/>
                <a:ea typeface="微軟正黑體" pitchFamily="34" charset="-120"/>
              </a:rPr>
              <a:t>(T) Shipping</a:t>
            </a:r>
          </a:p>
        </p:txBody>
      </p:sp>
      <p:pic>
        <p:nvPicPr>
          <p:cNvPr id="7321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325134"/>
            <a:ext cx="6120730" cy="40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2165" name="Rectangle 5"/>
          <p:cNvSpPr>
            <a:spLocks noChangeArrowheads="1"/>
          </p:cNvSpPr>
          <p:nvPr/>
        </p:nvSpPr>
        <p:spPr bwMode="auto">
          <a:xfrm>
            <a:off x="4932040" y="3284984"/>
            <a:ext cx="1081088" cy="44926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8C3B7-D8ED-4CA0-BBF9-D7A5731EE542}" type="slidenum">
              <a:rPr lang="en-US" altLang="zh-TW"/>
              <a:pPr/>
              <a:t>79</a:t>
            </a:fld>
            <a:endParaRPr lang="en-US" altLang="zh-TW"/>
          </a:p>
        </p:txBody>
      </p:sp>
      <p:pic>
        <p:nvPicPr>
          <p:cNvPr id="734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204864"/>
            <a:ext cx="6039892" cy="414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42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effectLst/>
                <a:latin typeface="微軟正黑體" pitchFamily="34" charset="-120"/>
                <a:ea typeface="微軟正黑體" pitchFamily="34" charset="-120"/>
              </a:rPr>
              <a:t>查詢三角貿易訂單出貨狀況</a:t>
            </a:r>
          </a:p>
        </p:txBody>
      </p:sp>
      <p:sp>
        <p:nvSpPr>
          <p:cNvPr id="7342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23527" y="1412777"/>
            <a:ext cx="8569647" cy="4968974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sz="2000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sz="2000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(t) 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Line Items </a:t>
            </a:r>
            <a:r>
              <a:rPr lang="en-US" altLang="en-US" sz="2000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(B) Additional Line Information </a:t>
            </a:r>
            <a:r>
              <a:rPr lang="en-US" altLang="en-US" sz="2000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(t) 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Drop Ship</a:t>
            </a:r>
          </a:p>
        </p:txBody>
      </p:sp>
      <p:sp>
        <p:nvSpPr>
          <p:cNvPr id="734213" name="Rectangle 5"/>
          <p:cNvSpPr>
            <a:spLocks noChangeArrowheads="1"/>
          </p:cNvSpPr>
          <p:nvPr/>
        </p:nvSpPr>
        <p:spPr bwMode="auto">
          <a:xfrm>
            <a:off x="1924050" y="4941888"/>
            <a:ext cx="5168900" cy="287337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Customer Accounts</a:t>
            </a:r>
            <a:endParaRPr lang="en-US" altLang="zh-TW" sz="2800" dirty="0">
              <a:effectLst/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pic>
        <p:nvPicPr>
          <p:cNvPr id="5806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1412875"/>
            <a:ext cx="8207375" cy="50847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580614" name="Line 6"/>
          <p:cNvSpPr>
            <a:spLocks noChangeShapeType="1"/>
          </p:cNvSpPr>
          <p:nvPr/>
        </p:nvSpPr>
        <p:spPr bwMode="auto">
          <a:xfrm>
            <a:off x="395288" y="4933950"/>
            <a:ext cx="83486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580615" name="Line 7"/>
          <p:cNvSpPr>
            <a:spLocks noChangeShapeType="1"/>
          </p:cNvSpPr>
          <p:nvPr/>
        </p:nvSpPr>
        <p:spPr bwMode="auto">
          <a:xfrm flipV="1">
            <a:off x="539750" y="2557463"/>
            <a:ext cx="0" cy="237648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</p:spPr>
        <p:txBody>
          <a:bodyPr tIns="0" bIns="0">
            <a:spAutoFit/>
          </a:bodyPr>
          <a:lstStyle/>
          <a:p>
            <a:endParaRPr lang="zh-TW" altLang="en-US"/>
          </a:p>
        </p:txBody>
      </p:sp>
      <p:sp>
        <p:nvSpPr>
          <p:cNvPr id="580618" name="Text Box 10"/>
          <p:cNvSpPr txBox="1">
            <a:spLocks noChangeArrowheads="1"/>
          </p:cNvSpPr>
          <p:nvPr/>
        </p:nvSpPr>
        <p:spPr bwMode="auto">
          <a:xfrm>
            <a:off x="5580112" y="4437112"/>
            <a:ext cx="2953023" cy="36710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l" defTabSz="822325" eaLnBrk="0" hangingPunct="0">
              <a:spcBef>
                <a:spcPct val="50000"/>
              </a:spcBef>
            </a:pPr>
            <a:r>
              <a:rPr lang="en-US" altLang="zh-TW" sz="18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HZ_CUST_ACCOUNTS</a:t>
            </a:r>
            <a:endParaRPr lang="en-US" altLang="zh-TW" sz="1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4A9DF-38EB-48D7-B0A1-891867FB709D}" type="slidenum">
              <a:rPr lang="en-US" altLang="zh-TW"/>
              <a:pPr/>
              <a:t>80</a:t>
            </a:fld>
            <a:endParaRPr lang="en-US" altLang="zh-TW"/>
          </a:p>
        </p:txBody>
      </p:sp>
      <p:sp>
        <p:nvSpPr>
          <p:cNvPr id="736258" name="Rectangle 2"/>
          <p:cNvSpPr>
            <a:spLocks noChangeArrowheads="1"/>
          </p:cNvSpPr>
          <p:nvPr/>
        </p:nvSpPr>
        <p:spPr bwMode="auto">
          <a:xfrm>
            <a:off x="527050" y="3960039"/>
            <a:ext cx="4191000" cy="553998"/>
          </a:xfrm>
          <a:prstGeom prst="rect">
            <a:avLst/>
          </a:prstGeom>
          <a:solidFill>
            <a:srgbClr val="DDDDDD"/>
          </a:solidFill>
          <a:ln w="9525" cap="rnd">
            <a:noFill/>
            <a:prstDash val="sysDot"/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36259" name="Rectangle 3"/>
          <p:cNvSpPr>
            <a:spLocks noChangeArrowheads="1"/>
          </p:cNvSpPr>
          <p:nvPr/>
        </p:nvSpPr>
        <p:spPr bwMode="auto">
          <a:xfrm>
            <a:off x="4794250" y="3960039"/>
            <a:ext cx="3810000" cy="553998"/>
          </a:xfrm>
          <a:prstGeom prst="rect">
            <a:avLst/>
          </a:prstGeom>
          <a:solidFill>
            <a:srgbClr val="DDDDDD"/>
          </a:solidFill>
          <a:ln w="9525" cap="rnd">
            <a:noFill/>
            <a:prstDash val="sysDot"/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36260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sz="2800" dirty="0">
                <a:effectLst/>
                <a:latin typeface="微軟正黑體" pitchFamily="34" charset="-120"/>
                <a:ea typeface="微軟正黑體" pitchFamily="34" charset="-120"/>
              </a:rPr>
              <a:t>三角貿易作業</a:t>
            </a:r>
            <a:r>
              <a:rPr lang="en-US" altLang="zh-TW" sz="2800" dirty="0">
                <a:effectLst/>
                <a:latin typeface="微軟正黑體" pitchFamily="34" charset="-120"/>
                <a:ea typeface="微軟正黑體" pitchFamily="34" charset="-120"/>
              </a:rPr>
              <a:t>ER Diagram</a:t>
            </a:r>
          </a:p>
        </p:txBody>
      </p:sp>
      <p:sp>
        <p:nvSpPr>
          <p:cNvPr id="736261" name="Rectangle 5"/>
          <p:cNvSpPr>
            <a:spLocks noChangeArrowheads="1"/>
          </p:cNvSpPr>
          <p:nvPr/>
        </p:nvSpPr>
        <p:spPr bwMode="auto">
          <a:xfrm>
            <a:off x="679450" y="2103438"/>
            <a:ext cx="3733800" cy="11430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tIns="108000" bIns="108000" anchor="ctr"/>
          <a:lstStyle/>
          <a:p>
            <a:pPr algn="l" fontAlgn="t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OE_DROP_SHIP_SOURCES</a:t>
            </a:r>
            <a:endParaRPr lang="en-US" altLang="zh-TW" sz="140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DROP_SHIP_SOURCE_ID</a:t>
            </a:r>
          </a:p>
        </p:txBody>
      </p:sp>
      <p:sp>
        <p:nvSpPr>
          <p:cNvPr id="736262" name="Rectangle 6"/>
          <p:cNvSpPr>
            <a:spLocks noChangeArrowheads="1"/>
          </p:cNvSpPr>
          <p:nvPr/>
        </p:nvSpPr>
        <p:spPr bwMode="auto">
          <a:xfrm>
            <a:off x="5480050" y="4922838"/>
            <a:ext cx="2057400" cy="1066800"/>
          </a:xfrm>
          <a:prstGeom prst="rect">
            <a:avLst/>
          </a:prstGeom>
          <a:solidFill>
            <a:srgbClr val="3399FF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PR </a:t>
            </a:r>
            <a:r>
              <a:rPr lang="zh-TW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請購單</a:t>
            </a:r>
            <a:endParaRPr lang="zh-TW" altLang="en-US" sz="200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36263" name="Rectangle 7"/>
          <p:cNvSpPr>
            <a:spLocks noChangeArrowheads="1"/>
          </p:cNvSpPr>
          <p:nvPr/>
        </p:nvSpPr>
        <p:spPr bwMode="auto">
          <a:xfrm>
            <a:off x="6623050" y="3017838"/>
            <a:ext cx="1828800" cy="1066800"/>
          </a:xfrm>
          <a:prstGeom prst="rect">
            <a:avLst/>
          </a:prstGeom>
          <a:solidFill>
            <a:srgbClr val="3399FF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PO  </a:t>
            </a:r>
            <a:r>
              <a:rPr lang="zh-TW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採購單</a:t>
            </a:r>
            <a:endParaRPr lang="zh-TW" altLang="en-US" sz="200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36264" name="Text Box 8"/>
          <p:cNvSpPr txBox="1">
            <a:spLocks noChangeArrowheads="1"/>
          </p:cNvSpPr>
          <p:nvPr/>
        </p:nvSpPr>
        <p:spPr bwMode="auto">
          <a:xfrm>
            <a:off x="679450" y="3735388"/>
            <a:ext cx="3657600" cy="11874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OE_ORDER_LINES_ALL</a:t>
            </a:r>
            <a:endParaRPr lang="en-US" altLang="zh-TW" sz="140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Line_id</a:t>
            </a: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Header_id</a:t>
            </a:r>
            <a:endParaRPr lang="en-US" altLang="zh-TW" sz="140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cs typeface="Arial" charset="0"/>
              <a:sym typeface="Wingdings" pitchFamily="2" charset="2"/>
            </a:endParaRPr>
          </a:p>
        </p:txBody>
      </p:sp>
      <p:sp>
        <p:nvSpPr>
          <p:cNvPr id="736265" name="Text Box 9"/>
          <p:cNvSpPr txBox="1">
            <a:spLocks noChangeArrowheads="1"/>
          </p:cNvSpPr>
          <p:nvPr/>
        </p:nvSpPr>
        <p:spPr bwMode="auto">
          <a:xfrm>
            <a:off x="679450" y="5380038"/>
            <a:ext cx="3733800" cy="868362"/>
          </a:xfrm>
          <a:prstGeom prst="rect">
            <a:avLst/>
          </a:prstGeom>
          <a:solidFill>
            <a:srgbClr val="FFFF99"/>
          </a:solidFill>
          <a:ln w="2857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08000" bIns="108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OE_ORDER_HEADERS_ALL</a:t>
            </a:r>
            <a:endParaRPr lang="en-US" altLang="zh-TW" sz="140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l" fontAlgn="t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Arial" charset="0"/>
              </a:rPr>
              <a:t>Header_id</a:t>
            </a:r>
            <a:endParaRPr lang="en-US" altLang="zh-TW" sz="140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cs typeface="Arial" charset="0"/>
              <a:sym typeface="Wingdings" pitchFamily="2" charset="2"/>
            </a:endParaRPr>
          </a:p>
        </p:txBody>
      </p:sp>
      <p:sp>
        <p:nvSpPr>
          <p:cNvPr id="736266" name="Text Box 10"/>
          <p:cNvSpPr txBox="1">
            <a:spLocks noChangeArrowheads="1"/>
          </p:cNvSpPr>
          <p:nvPr/>
        </p:nvSpPr>
        <p:spPr bwMode="auto">
          <a:xfrm>
            <a:off x="1441450" y="5167313"/>
            <a:ext cx="1143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Header_id</a:t>
            </a:r>
          </a:p>
        </p:txBody>
      </p:sp>
      <p:sp>
        <p:nvSpPr>
          <p:cNvPr id="736267" name="AutoShape 11"/>
          <p:cNvSpPr>
            <a:spLocks noChangeArrowheads="1"/>
          </p:cNvSpPr>
          <p:nvPr/>
        </p:nvSpPr>
        <p:spPr bwMode="auto">
          <a:xfrm>
            <a:off x="4794250" y="1307327"/>
            <a:ext cx="3657600" cy="553998"/>
          </a:xfrm>
          <a:prstGeom prst="homePlate">
            <a:avLst>
              <a:gd name="adj" fmla="val 114684"/>
            </a:avLst>
          </a:prstGeom>
          <a:gradFill rotWithShape="0">
            <a:gsLst>
              <a:gs pos="0">
                <a:schemeClr val="accent2">
                  <a:gamma/>
                  <a:shade val="18039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18039"/>
                  <a:invGamma/>
                </a:schemeClr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0" bIns="0" anchor="ctr">
            <a:spAutoFit/>
          </a:bodyPr>
          <a:lstStyle/>
          <a:p>
            <a:endParaRPr lang="zh-TW" altLang="en-US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36268" name="AutoShape 12"/>
          <p:cNvSpPr>
            <a:spLocks noChangeArrowheads="1"/>
          </p:cNvSpPr>
          <p:nvPr/>
        </p:nvSpPr>
        <p:spPr bwMode="auto">
          <a:xfrm rot="10800000">
            <a:off x="527050" y="1307327"/>
            <a:ext cx="4191000" cy="553998"/>
          </a:xfrm>
          <a:prstGeom prst="homePlate">
            <a:avLst>
              <a:gd name="adj" fmla="val 62309"/>
            </a:avLst>
          </a:prstGeom>
          <a:gradFill rotWithShape="0">
            <a:gsLst>
              <a:gs pos="0">
                <a:schemeClr val="accent2">
                  <a:gamma/>
                  <a:shade val="18039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18039"/>
                  <a:invGamma/>
                </a:schemeClr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tIns="0" bIns="0" anchor="ctr">
            <a:spAutoFit/>
          </a:bodyPr>
          <a:lstStyle/>
          <a:p>
            <a:endParaRPr lang="zh-TW" altLang="en-US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36269" name="Text Box 13"/>
          <p:cNvSpPr txBox="1">
            <a:spLocks noChangeArrowheads="1"/>
          </p:cNvSpPr>
          <p:nvPr/>
        </p:nvSpPr>
        <p:spPr bwMode="auto">
          <a:xfrm>
            <a:off x="1441450" y="1417638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OM Module</a:t>
            </a:r>
          </a:p>
        </p:txBody>
      </p:sp>
      <p:sp>
        <p:nvSpPr>
          <p:cNvPr id="736270" name="Text Box 14"/>
          <p:cNvSpPr txBox="1">
            <a:spLocks noChangeArrowheads="1"/>
          </p:cNvSpPr>
          <p:nvPr/>
        </p:nvSpPr>
        <p:spPr bwMode="auto">
          <a:xfrm>
            <a:off x="5364088" y="1412776"/>
            <a:ext cx="20275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PO Module</a:t>
            </a:r>
          </a:p>
        </p:txBody>
      </p:sp>
      <p:grpSp>
        <p:nvGrpSpPr>
          <p:cNvPr id="736271" name="Group 15"/>
          <p:cNvGrpSpPr>
            <a:grpSpLocks/>
          </p:cNvGrpSpPr>
          <p:nvPr/>
        </p:nvGrpSpPr>
        <p:grpSpPr bwMode="auto">
          <a:xfrm>
            <a:off x="2279650" y="4999038"/>
            <a:ext cx="457200" cy="381000"/>
            <a:chOff x="1776" y="3216"/>
            <a:chExt cx="288" cy="240"/>
          </a:xfrm>
        </p:grpSpPr>
        <p:sp>
          <p:nvSpPr>
            <p:cNvPr id="736272" name="Line 16"/>
            <p:cNvSpPr>
              <a:spLocks noChangeShapeType="1"/>
            </p:cNvSpPr>
            <p:nvPr/>
          </p:nvSpPr>
          <p:spPr bwMode="auto">
            <a:xfrm flipV="1">
              <a:off x="1920" y="32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36273" name="Line 17"/>
            <p:cNvSpPr>
              <a:spLocks noChangeShapeType="1"/>
            </p:cNvSpPr>
            <p:nvPr/>
          </p:nvSpPr>
          <p:spPr bwMode="auto">
            <a:xfrm flipV="1">
              <a:off x="1920" y="321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36274" name="Line 18"/>
            <p:cNvSpPr>
              <a:spLocks noChangeShapeType="1"/>
            </p:cNvSpPr>
            <p:nvPr/>
          </p:nvSpPr>
          <p:spPr bwMode="auto">
            <a:xfrm flipH="1" flipV="1">
              <a:off x="1776" y="321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736275" name="Line 19"/>
          <p:cNvSpPr>
            <a:spLocks noChangeShapeType="1"/>
          </p:cNvSpPr>
          <p:nvPr/>
        </p:nvSpPr>
        <p:spPr bwMode="auto">
          <a:xfrm flipV="1">
            <a:off x="2508250" y="3322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36276" name="Text Box 20"/>
          <p:cNvSpPr txBox="1">
            <a:spLocks noChangeArrowheads="1"/>
          </p:cNvSpPr>
          <p:nvPr/>
        </p:nvSpPr>
        <p:spPr bwMode="auto">
          <a:xfrm>
            <a:off x="755650" y="3490913"/>
            <a:ext cx="1905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Header_id,Line_id</a:t>
            </a:r>
          </a:p>
        </p:txBody>
      </p:sp>
      <p:sp>
        <p:nvSpPr>
          <p:cNvPr id="736277" name="Line 21"/>
          <p:cNvSpPr>
            <a:spLocks noChangeShapeType="1"/>
          </p:cNvSpPr>
          <p:nvPr/>
        </p:nvSpPr>
        <p:spPr bwMode="auto">
          <a:xfrm>
            <a:off x="4413250" y="2636838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36278" name="Line 22"/>
          <p:cNvSpPr>
            <a:spLocks noChangeShapeType="1"/>
          </p:cNvSpPr>
          <p:nvPr/>
        </p:nvSpPr>
        <p:spPr bwMode="auto">
          <a:xfrm>
            <a:off x="7537450" y="26368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36279" name="Line 23"/>
          <p:cNvSpPr>
            <a:spLocks noChangeShapeType="1"/>
          </p:cNvSpPr>
          <p:nvPr/>
        </p:nvSpPr>
        <p:spPr bwMode="auto">
          <a:xfrm>
            <a:off x="4413250" y="2636838"/>
            <a:ext cx="20574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tIns="0" bIns="0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36280" name="Text Box 24"/>
          <p:cNvSpPr txBox="1">
            <a:spLocks noChangeArrowheads="1"/>
          </p:cNvSpPr>
          <p:nvPr/>
        </p:nvSpPr>
        <p:spPr bwMode="auto">
          <a:xfrm>
            <a:off x="4794250" y="4238625"/>
            <a:ext cx="2380139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REQUISTION_HEADER_ID</a:t>
            </a:r>
          </a:p>
          <a:p>
            <a:pPr algn="l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REQUISITION_LINE_ID</a:t>
            </a:r>
          </a:p>
        </p:txBody>
      </p:sp>
      <p:sp>
        <p:nvSpPr>
          <p:cNvPr id="736281" name="Text Box 25"/>
          <p:cNvSpPr txBox="1">
            <a:spLocks noChangeArrowheads="1"/>
          </p:cNvSpPr>
          <p:nvPr/>
        </p:nvSpPr>
        <p:spPr bwMode="auto">
          <a:xfrm>
            <a:off x="4884738" y="2103438"/>
            <a:ext cx="1856855" cy="11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PO_HEADER_ID</a:t>
            </a:r>
          </a:p>
          <a:p>
            <a:pPr algn="l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PO_LINE_ID</a:t>
            </a:r>
          </a:p>
          <a:p>
            <a:pPr algn="l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LINE_LOCATION_ID</a:t>
            </a:r>
          </a:p>
          <a:p>
            <a:pPr algn="l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PO_RELEASE_ID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  <a:t>Chapter 6.</a:t>
            </a:r>
            <a:b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4000" dirty="0" smtClean="0">
                <a:effectLst/>
                <a:latin typeface="微軟正黑體" pitchFamily="34" charset="-120"/>
                <a:ea typeface="微軟正黑體" pitchFamily="34" charset="-120"/>
              </a:rPr>
              <a:t>內部</a:t>
            </a:r>
            <a:r>
              <a:rPr lang="zh-TW" altLang="en-US" sz="4000" dirty="0">
                <a:effectLst/>
                <a:latin typeface="微軟正黑體" pitchFamily="34" charset="-120"/>
                <a:ea typeface="微軟正黑體" pitchFamily="34" charset="-120"/>
              </a:rPr>
              <a:t>訂單作業</a:t>
            </a:r>
            <a:br>
              <a:rPr lang="zh-TW" altLang="en-US" sz="40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  <a:t>Internal Sales Order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A7EB-DD81-457B-A441-EE3C1C6DA1DB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19" y="476672"/>
            <a:ext cx="4680843" cy="720303"/>
          </a:xfrm>
        </p:spPr>
        <p:txBody>
          <a:bodyPr/>
          <a:lstStyle/>
          <a:p>
            <a:r>
              <a:rPr lang="zh-TW" altLang="en-US">
                <a:effectLst/>
                <a:latin typeface="微軟正黑體" pitchFamily="34" charset="-120"/>
                <a:ea typeface="微軟正黑體" pitchFamily="34" charset="-120"/>
              </a:rPr>
              <a:t>內部訂單作業課程簡介    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1" y="1772816"/>
            <a:ext cx="8064897" cy="3888432"/>
          </a:xfrm>
        </p:spPr>
        <p:txBody>
          <a:bodyPr/>
          <a:lstStyle/>
          <a:p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「內部訂單作業」的課程內容涵蓋：</a:t>
            </a:r>
          </a:p>
          <a:p>
            <a:pPr lvl="1"/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瞭解內部訂單的作業流程</a:t>
            </a:r>
          </a:p>
          <a:p>
            <a:pPr lvl="1"/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瞭解內部訂單在訂單畫面上之特殊欄位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B974A-5D76-49C1-AE17-8714B8B86DA6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49275"/>
            <a:ext cx="4681538" cy="579438"/>
          </a:xfrm>
          <a:noFill/>
          <a:ln/>
        </p:spPr>
        <p:txBody>
          <a:bodyPr anchor="t">
            <a:spAutoFit/>
          </a:bodyPr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內部訂單作業</a:t>
            </a:r>
          </a:p>
        </p:txBody>
      </p:sp>
      <p:grpSp>
        <p:nvGrpSpPr>
          <p:cNvPr id="744451" name="Group 3"/>
          <p:cNvGrpSpPr>
            <a:grpSpLocks/>
          </p:cNvGrpSpPr>
          <p:nvPr/>
        </p:nvGrpSpPr>
        <p:grpSpPr bwMode="auto">
          <a:xfrm>
            <a:off x="1352550" y="5562600"/>
            <a:ext cx="6750050" cy="215900"/>
            <a:chOff x="1070" y="1488"/>
            <a:chExt cx="4252" cy="136"/>
          </a:xfrm>
        </p:grpSpPr>
        <p:sp>
          <p:nvSpPr>
            <p:cNvPr id="744452" name="Text Box 4"/>
            <p:cNvSpPr txBox="1">
              <a:spLocks noChangeArrowheads="1"/>
            </p:cNvSpPr>
            <p:nvPr/>
          </p:nvSpPr>
          <p:spPr bwMode="auto">
            <a:xfrm>
              <a:off x="1070" y="1488"/>
              <a:ext cx="11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endParaRPr lang="zh-TW" altLang="zh-TW" sz="14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453" name="Text Box 5"/>
            <p:cNvSpPr txBox="1">
              <a:spLocks noChangeArrowheads="1"/>
            </p:cNvSpPr>
            <p:nvPr/>
          </p:nvSpPr>
          <p:spPr bwMode="auto">
            <a:xfrm>
              <a:off x="4375" y="1488"/>
              <a:ext cx="94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5. </a:t>
              </a:r>
              <a:r>
                <a:rPr lang="zh-TW" altLang="en-US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認列應付帳款 </a:t>
              </a:r>
            </a:p>
          </p:txBody>
        </p:sp>
        <p:sp>
          <p:nvSpPr>
            <p:cNvPr id="744454" name="Text Box 6"/>
            <p:cNvSpPr txBox="1">
              <a:spLocks noChangeArrowheads="1"/>
            </p:cNvSpPr>
            <p:nvPr/>
          </p:nvSpPr>
          <p:spPr bwMode="auto">
            <a:xfrm>
              <a:off x="3087" y="1488"/>
              <a:ext cx="94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4. </a:t>
              </a:r>
              <a:r>
                <a:rPr lang="zh-TW" altLang="en-US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認列應收帳款 </a:t>
              </a:r>
            </a:p>
          </p:txBody>
        </p:sp>
        <p:sp>
          <p:nvSpPr>
            <p:cNvPr id="744455" name="Text Box 7"/>
            <p:cNvSpPr txBox="1">
              <a:spLocks noChangeArrowheads="1"/>
            </p:cNvSpPr>
            <p:nvPr/>
          </p:nvSpPr>
          <p:spPr bwMode="auto">
            <a:xfrm>
              <a:off x="2094" y="1488"/>
              <a:ext cx="31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       </a:t>
              </a:r>
            </a:p>
          </p:txBody>
        </p:sp>
      </p:grpSp>
      <p:grpSp>
        <p:nvGrpSpPr>
          <p:cNvPr id="744456" name="Group 8"/>
          <p:cNvGrpSpPr>
            <a:grpSpLocks/>
          </p:cNvGrpSpPr>
          <p:nvPr/>
        </p:nvGrpSpPr>
        <p:grpSpPr bwMode="auto">
          <a:xfrm>
            <a:off x="4857750" y="4419600"/>
            <a:ext cx="914400" cy="958850"/>
            <a:chOff x="1832" y="3199"/>
            <a:chExt cx="579" cy="508"/>
          </a:xfrm>
        </p:grpSpPr>
        <p:grpSp>
          <p:nvGrpSpPr>
            <p:cNvPr id="744457" name="Group 9"/>
            <p:cNvGrpSpPr>
              <a:grpSpLocks/>
            </p:cNvGrpSpPr>
            <p:nvPr/>
          </p:nvGrpSpPr>
          <p:grpSpPr bwMode="auto">
            <a:xfrm>
              <a:off x="1832" y="3199"/>
              <a:ext cx="374" cy="505"/>
              <a:chOff x="1832" y="3199"/>
              <a:chExt cx="374" cy="505"/>
            </a:xfrm>
          </p:grpSpPr>
          <p:grpSp>
            <p:nvGrpSpPr>
              <p:cNvPr id="744458" name="Group 10"/>
              <p:cNvGrpSpPr>
                <a:grpSpLocks/>
              </p:cNvGrpSpPr>
              <p:nvPr/>
            </p:nvGrpSpPr>
            <p:grpSpPr bwMode="auto">
              <a:xfrm>
                <a:off x="1832" y="3199"/>
                <a:ext cx="352" cy="493"/>
                <a:chOff x="1832" y="3199"/>
                <a:chExt cx="352" cy="493"/>
              </a:xfrm>
            </p:grpSpPr>
            <p:sp>
              <p:nvSpPr>
                <p:cNvPr id="744459" name="Freeform 11"/>
                <p:cNvSpPr>
                  <a:spLocks/>
                </p:cNvSpPr>
                <p:nvPr/>
              </p:nvSpPr>
              <p:spPr bwMode="auto">
                <a:xfrm>
                  <a:off x="1832" y="3205"/>
                  <a:ext cx="318" cy="473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30"/>
                    </a:cxn>
                    <a:cxn ang="0">
                      <a:pos x="0" y="472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73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30"/>
                      </a:lnTo>
                      <a:lnTo>
                        <a:pt x="0" y="472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60" name="Freeform 12"/>
                <p:cNvSpPr>
                  <a:spLocks/>
                </p:cNvSpPr>
                <p:nvPr/>
              </p:nvSpPr>
              <p:spPr bwMode="auto">
                <a:xfrm>
                  <a:off x="2149" y="3199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61" name="Freeform 13"/>
                <p:cNvSpPr>
                  <a:spLocks/>
                </p:cNvSpPr>
                <p:nvPr/>
              </p:nvSpPr>
              <p:spPr bwMode="auto">
                <a:xfrm>
                  <a:off x="1832" y="3534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62" name="Freeform 14"/>
                <p:cNvSpPr>
                  <a:spLocks/>
                </p:cNvSpPr>
                <p:nvPr/>
              </p:nvSpPr>
              <p:spPr bwMode="auto">
                <a:xfrm>
                  <a:off x="1841" y="3208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6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63" name="Freeform 15"/>
                <p:cNvSpPr>
                  <a:spLocks/>
                </p:cNvSpPr>
                <p:nvPr/>
              </p:nvSpPr>
              <p:spPr bwMode="auto">
                <a:xfrm>
                  <a:off x="1850" y="3219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64" name="Freeform 16"/>
                <p:cNvSpPr>
                  <a:spLocks/>
                </p:cNvSpPr>
                <p:nvPr/>
              </p:nvSpPr>
              <p:spPr bwMode="auto">
                <a:xfrm>
                  <a:off x="2167" y="3213"/>
                  <a:ext cx="17" cy="350"/>
                </a:xfrm>
                <a:custGeom>
                  <a:avLst/>
                  <a:gdLst/>
                  <a:ahLst/>
                  <a:cxnLst>
                    <a:cxn ang="0">
                      <a:pos x="16" y="342"/>
                    </a:cxn>
                    <a:cxn ang="0">
                      <a:pos x="16" y="0"/>
                    </a:cxn>
                    <a:cxn ang="0">
                      <a:pos x="0" y="5"/>
                    </a:cxn>
                    <a:cxn ang="0">
                      <a:pos x="0" y="349"/>
                    </a:cxn>
                    <a:cxn ang="0">
                      <a:pos x="16" y="342"/>
                    </a:cxn>
                  </a:cxnLst>
                  <a:rect l="0" t="0" r="r" b="b"/>
                  <a:pathLst>
                    <a:path w="17" h="350">
                      <a:moveTo>
                        <a:pt x="16" y="342"/>
                      </a:moveTo>
                      <a:lnTo>
                        <a:pt x="16" y="0"/>
                      </a:lnTo>
                      <a:lnTo>
                        <a:pt x="0" y="5"/>
                      </a:lnTo>
                      <a:lnTo>
                        <a:pt x="0" y="349"/>
                      </a:lnTo>
                      <a:lnTo>
                        <a:pt x="16" y="342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65" name="Freeform 17"/>
                <p:cNvSpPr>
                  <a:spLocks/>
                </p:cNvSpPr>
                <p:nvPr/>
              </p:nvSpPr>
              <p:spPr bwMode="auto">
                <a:xfrm>
                  <a:off x="1850" y="3547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66" name="Freeform 18"/>
                <p:cNvSpPr>
                  <a:spLocks/>
                </p:cNvSpPr>
                <p:nvPr/>
              </p:nvSpPr>
              <p:spPr bwMode="auto">
                <a:xfrm>
                  <a:off x="1860" y="3221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62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744467" name="Group 19"/>
              <p:cNvGrpSpPr>
                <a:grpSpLocks/>
              </p:cNvGrpSpPr>
              <p:nvPr/>
            </p:nvGrpSpPr>
            <p:grpSpPr bwMode="auto">
              <a:xfrm>
                <a:off x="1872" y="3224"/>
                <a:ext cx="334" cy="480"/>
                <a:chOff x="1872" y="3224"/>
                <a:chExt cx="334" cy="480"/>
              </a:xfrm>
            </p:grpSpPr>
            <p:sp>
              <p:nvSpPr>
                <p:cNvPr id="744468" name="Freeform 20"/>
                <p:cNvSpPr>
                  <a:spLocks/>
                </p:cNvSpPr>
                <p:nvPr/>
              </p:nvSpPr>
              <p:spPr bwMode="auto">
                <a:xfrm>
                  <a:off x="1872" y="3230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69" name="Freeform 21"/>
                <p:cNvSpPr>
                  <a:spLocks/>
                </p:cNvSpPr>
                <p:nvPr/>
              </p:nvSpPr>
              <p:spPr bwMode="auto">
                <a:xfrm>
                  <a:off x="2189" y="3224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70" name="Freeform 22"/>
                <p:cNvSpPr>
                  <a:spLocks/>
                </p:cNvSpPr>
                <p:nvPr/>
              </p:nvSpPr>
              <p:spPr bwMode="auto">
                <a:xfrm>
                  <a:off x="1872" y="3559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8"/>
                    </a:cxn>
                    <a:cxn ang="0">
                      <a:pos x="332" y="0"/>
                    </a:cxn>
                    <a:cxn ang="0">
                      <a:pos x="0" y="134"/>
                    </a:cxn>
                    <a:cxn ang="0">
                      <a:pos x="0" y="144"/>
                    </a:cxn>
                    <a:cxn ang="0">
                      <a:pos x="332" y="8"/>
                    </a:cxn>
                  </a:cxnLst>
                  <a:rect l="0" t="0" r="r" b="b"/>
                  <a:pathLst>
                    <a:path w="333" h="145">
                      <a:moveTo>
                        <a:pt x="332" y="8"/>
                      </a:moveTo>
                      <a:lnTo>
                        <a:pt x="332" y="0"/>
                      </a:lnTo>
                      <a:lnTo>
                        <a:pt x="0" y="134"/>
                      </a:lnTo>
                      <a:lnTo>
                        <a:pt x="0" y="144"/>
                      </a:lnTo>
                      <a:lnTo>
                        <a:pt x="332" y="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71" name="Freeform 23"/>
                <p:cNvSpPr>
                  <a:spLocks/>
                </p:cNvSpPr>
                <p:nvPr/>
              </p:nvSpPr>
              <p:spPr bwMode="auto">
                <a:xfrm>
                  <a:off x="1881" y="3233"/>
                  <a:ext cx="319" cy="461"/>
                </a:xfrm>
                <a:custGeom>
                  <a:avLst/>
                  <a:gdLst/>
                  <a:ahLst/>
                  <a:cxnLst>
                    <a:cxn ang="0">
                      <a:pos x="318" y="330"/>
                    </a:cxn>
                    <a:cxn ang="0">
                      <a:pos x="318" y="0"/>
                    </a:cxn>
                    <a:cxn ang="0">
                      <a:pos x="0" y="129"/>
                    </a:cxn>
                    <a:cxn ang="0">
                      <a:pos x="0" y="460"/>
                    </a:cxn>
                    <a:cxn ang="0">
                      <a:pos x="318" y="330"/>
                    </a:cxn>
                  </a:cxnLst>
                  <a:rect l="0" t="0" r="r" b="b"/>
                  <a:pathLst>
                    <a:path w="319" h="461">
                      <a:moveTo>
                        <a:pt x="318" y="330"/>
                      </a:moveTo>
                      <a:lnTo>
                        <a:pt x="318" y="0"/>
                      </a:lnTo>
                      <a:lnTo>
                        <a:pt x="0" y="129"/>
                      </a:lnTo>
                      <a:lnTo>
                        <a:pt x="0" y="460"/>
                      </a:lnTo>
                      <a:lnTo>
                        <a:pt x="318" y="330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72" name="Freeform 24"/>
                <p:cNvSpPr>
                  <a:spLocks/>
                </p:cNvSpPr>
                <p:nvPr/>
              </p:nvSpPr>
              <p:spPr bwMode="auto">
                <a:xfrm>
                  <a:off x="1905" y="3258"/>
                  <a:ext cx="269" cy="152"/>
                </a:xfrm>
                <a:custGeom>
                  <a:avLst/>
                  <a:gdLst/>
                  <a:ahLst/>
                  <a:cxnLst>
                    <a:cxn ang="0">
                      <a:pos x="268" y="40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151"/>
                    </a:cxn>
                    <a:cxn ang="0">
                      <a:pos x="268" y="40"/>
                    </a:cxn>
                  </a:cxnLst>
                  <a:rect l="0" t="0" r="r" b="b"/>
                  <a:pathLst>
                    <a:path w="269" h="152">
                      <a:moveTo>
                        <a:pt x="268" y="40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151"/>
                      </a:lnTo>
                      <a:lnTo>
                        <a:pt x="268" y="40"/>
                      </a:lnTo>
                    </a:path>
                  </a:pathLst>
                </a:custGeom>
                <a:solidFill>
                  <a:srgbClr val="C1D0F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473" name="Freeform 25"/>
                <p:cNvSpPr>
                  <a:spLocks/>
                </p:cNvSpPr>
                <p:nvPr/>
              </p:nvSpPr>
              <p:spPr bwMode="auto">
                <a:xfrm>
                  <a:off x="1905" y="3319"/>
                  <a:ext cx="269" cy="347"/>
                </a:xfrm>
                <a:custGeom>
                  <a:avLst/>
                  <a:gdLst/>
                  <a:ahLst/>
                  <a:cxnLst>
                    <a:cxn ang="0">
                      <a:pos x="268" y="236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346"/>
                    </a:cxn>
                    <a:cxn ang="0">
                      <a:pos x="268" y="236"/>
                    </a:cxn>
                  </a:cxnLst>
                  <a:rect l="0" t="0" r="r" b="b"/>
                  <a:pathLst>
                    <a:path w="269" h="347">
                      <a:moveTo>
                        <a:pt x="268" y="236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346"/>
                      </a:lnTo>
                      <a:lnTo>
                        <a:pt x="268" y="236"/>
                      </a:lnTo>
                    </a:path>
                  </a:pathLst>
                </a:custGeom>
                <a:solidFill>
                  <a:srgbClr val="FFFFD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grpSp>
              <p:nvGrpSpPr>
                <p:cNvPr id="744474" name="Group 26"/>
                <p:cNvGrpSpPr>
                  <a:grpSpLocks/>
                </p:cNvGrpSpPr>
                <p:nvPr/>
              </p:nvGrpSpPr>
              <p:grpSpPr bwMode="auto">
                <a:xfrm>
                  <a:off x="1921" y="3336"/>
                  <a:ext cx="244" cy="313"/>
                  <a:chOff x="1921" y="3336"/>
                  <a:chExt cx="244" cy="313"/>
                </a:xfrm>
              </p:grpSpPr>
              <p:sp>
                <p:nvSpPr>
                  <p:cNvPr id="744475" name="Freeform 27"/>
                  <p:cNvSpPr>
                    <a:spLocks/>
                  </p:cNvSpPr>
                  <p:nvPr/>
                </p:nvSpPr>
                <p:spPr bwMode="auto">
                  <a:xfrm>
                    <a:off x="1921" y="360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76" name="Freeform 28"/>
                  <p:cNvSpPr>
                    <a:spLocks/>
                  </p:cNvSpPr>
                  <p:nvPr/>
                </p:nvSpPr>
                <p:spPr bwMode="auto">
                  <a:xfrm>
                    <a:off x="1957" y="359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77" name="Freeform 29"/>
                  <p:cNvSpPr>
                    <a:spLocks/>
                  </p:cNvSpPr>
                  <p:nvPr/>
                </p:nvSpPr>
                <p:spPr bwMode="auto">
                  <a:xfrm>
                    <a:off x="1921" y="356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78" name="Freeform 30"/>
                  <p:cNvSpPr>
                    <a:spLocks/>
                  </p:cNvSpPr>
                  <p:nvPr/>
                </p:nvSpPr>
                <p:spPr bwMode="auto">
                  <a:xfrm>
                    <a:off x="1957" y="354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79" name="Freeform 31"/>
                  <p:cNvSpPr>
                    <a:spLocks/>
                  </p:cNvSpPr>
                  <p:nvPr/>
                </p:nvSpPr>
                <p:spPr bwMode="auto">
                  <a:xfrm>
                    <a:off x="1993" y="353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80" name="Freeform 32"/>
                  <p:cNvSpPr>
                    <a:spLocks/>
                  </p:cNvSpPr>
                  <p:nvPr/>
                </p:nvSpPr>
                <p:spPr bwMode="auto">
                  <a:xfrm>
                    <a:off x="2030" y="351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81" name="Freeform 33"/>
                  <p:cNvSpPr>
                    <a:spLocks/>
                  </p:cNvSpPr>
                  <p:nvPr/>
                </p:nvSpPr>
                <p:spPr bwMode="auto">
                  <a:xfrm>
                    <a:off x="2067" y="3501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82" name="Freeform 34"/>
                  <p:cNvSpPr>
                    <a:spLocks/>
                  </p:cNvSpPr>
                  <p:nvPr/>
                </p:nvSpPr>
                <p:spPr bwMode="auto">
                  <a:xfrm>
                    <a:off x="2103" y="3486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83" name="Freeform 35"/>
                  <p:cNvSpPr>
                    <a:spLocks/>
                  </p:cNvSpPr>
                  <p:nvPr/>
                </p:nvSpPr>
                <p:spPr bwMode="auto">
                  <a:xfrm>
                    <a:off x="2139" y="3471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84" name="Freeform 36"/>
                  <p:cNvSpPr>
                    <a:spLocks/>
                  </p:cNvSpPr>
                  <p:nvPr/>
                </p:nvSpPr>
                <p:spPr bwMode="auto">
                  <a:xfrm>
                    <a:off x="1921" y="351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85" name="Freeform 37"/>
                  <p:cNvSpPr>
                    <a:spLocks/>
                  </p:cNvSpPr>
                  <p:nvPr/>
                </p:nvSpPr>
                <p:spPr bwMode="auto">
                  <a:xfrm>
                    <a:off x="1957" y="350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86" name="Freeform 38"/>
                  <p:cNvSpPr>
                    <a:spLocks/>
                  </p:cNvSpPr>
                  <p:nvPr/>
                </p:nvSpPr>
                <p:spPr bwMode="auto">
                  <a:xfrm>
                    <a:off x="1993" y="348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87" name="Freeform 39"/>
                  <p:cNvSpPr>
                    <a:spLocks/>
                  </p:cNvSpPr>
                  <p:nvPr/>
                </p:nvSpPr>
                <p:spPr bwMode="auto">
                  <a:xfrm>
                    <a:off x="2030" y="347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88" name="Freeform 40"/>
                  <p:cNvSpPr>
                    <a:spLocks/>
                  </p:cNvSpPr>
                  <p:nvPr/>
                </p:nvSpPr>
                <p:spPr bwMode="auto">
                  <a:xfrm>
                    <a:off x="2067" y="345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89" name="Freeform 41"/>
                  <p:cNvSpPr>
                    <a:spLocks/>
                  </p:cNvSpPr>
                  <p:nvPr/>
                </p:nvSpPr>
                <p:spPr bwMode="auto">
                  <a:xfrm>
                    <a:off x="2103" y="3441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90" name="Freeform 42"/>
                  <p:cNvSpPr>
                    <a:spLocks/>
                  </p:cNvSpPr>
                  <p:nvPr/>
                </p:nvSpPr>
                <p:spPr bwMode="auto">
                  <a:xfrm>
                    <a:off x="2139" y="3426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91" name="Freeform 43"/>
                  <p:cNvSpPr>
                    <a:spLocks/>
                  </p:cNvSpPr>
                  <p:nvPr/>
                </p:nvSpPr>
                <p:spPr bwMode="auto">
                  <a:xfrm>
                    <a:off x="1921" y="3472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92" name="Freeform 44"/>
                  <p:cNvSpPr>
                    <a:spLocks/>
                  </p:cNvSpPr>
                  <p:nvPr/>
                </p:nvSpPr>
                <p:spPr bwMode="auto">
                  <a:xfrm>
                    <a:off x="1957" y="345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93" name="Freeform 45"/>
                  <p:cNvSpPr>
                    <a:spLocks/>
                  </p:cNvSpPr>
                  <p:nvPr/>
                </p:nvSpPr>
                <p:spPr bwMode="auto">
                  <a:xfrm>
                    <a:off x="1993" y="344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94" name="Freeform 46"/>
                  <p:cNvSpPr>
                    <a:spLocks/>
                  </p:cNvSpPr>
                  <p:nvPr/>
                </p:nvSpPr>
                <p:spPr bwMode="auto">
                  <a:xfrm>
                    <a:off x="2030" y="342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95" name="Freeform 47"/>
                  <p:cNvSpPr>
                    <a:spLocks/>
                  </p:cNvSpPr>
                  <p:nvPr/>
                </p:nvSpPr>
                <p:spPr bwMode="auto">
                  <a:xfrm>
                    <a:off x="2067" y="341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96" name="Freeform 48"/>
                  <p:cNvSpPr>
                    <a:spLocks/>
                  </p:cNvSpPr>
                  <p:nvPr/>
                </p:nvSpPr>
                <p:spPr bwMode="auto">
                  <a:xfrm>
                    <a:off x="2103" y="339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97" name="Freeform 49"/>
                  <p:cNvSpPr>
                    <a:spLocks/>
                  </p:cNvSpPr>
                  <p:nvPr/>
                </p:nvSpPr>
                <p:spPr bwMode="auto">
                  <a:xfrm>
                    <a:off x="2139" y="3381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98" name="Freeform 50"/>
                  <p:cNvSpPr>
                    <a:spLocks/>
                  </p:cNvSpPr>
                  <p:nvPr/>
                </p:nvSpPr>
                <p:spPr bwMode="auto">
                  <a:xfrm>
                    <a:off x="1993" y="339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499" name="Freeform 51"/>
                  <p:cNvSpPr>
                    <a:spLocks/>
                  </p:cNvSpPr>
                  <p:nvPr/>
                </p:nvSpPr>
                <p:spPr bwMode="auto">
                  <a:xfrm>
                    <a:off x="2030" y="338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500" name="Freeform 52"/>
                  <p:cNvSpPr>
                    <a:spLocks/>
                  </p:cNvSpPr>
                  <p:nvPr/>
                </p:nvSpPr>
                <p:spPr bwMode="auto">
                  <a:xfrm>
                    <a:off x="2067" y="336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501" name="Freeform 53"/>
                  <p:cNvSpPr>
                    <a:spLocks/>
                  </p:cNvSpPr>
                  <p:nvPr/>
                </p:nvSpPr>
                <p:spPr bwMode="auto">
                  <a:xfrm>
                    <a:off x="2103" y="335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502" name="Freeform 54"/>
                  <p:cNvSpPr>
                    <a:spLocks/>
                  </p:cNvSpPr>
                  <p:nvPr/>
                </p:nvSpPr>
                <p:spPr bwMode="auto">
                  <a:xfrm>
                    <a:off x="2139" y="333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503" name="Freeform 55"/>
                  <p:cNvSpPr>
                    <a:spLocks/>
                  </p:cNvSpPr>
                  <p:nvPr/>
                </p:nvSpPr>
                <p:spPr bwMode="auto">
                  <a:xfrm>
                    <a:off x="1921" y="342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504" name="Freeform 56"/>
                  <p:cNvSpPr>
                    <a:spLocks/>
                  </p:cNvSpPr>
                  <p:nvPr/>
                </p:nvSpPr>
                <p:spPr bwMode="auto">
                  <a:xfrm>
                    <a:off x="1957" y="341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</p:grpSp>
        </p:grpSp>
        <p:grpSp>
          <p:nvGrpSpPr>
            <p:cNvPr id="744505" name="Group 57"/>
            <p:cNvGrpSpPr>
              <a:grpSpLocks/>
            </p:cNvGrpSpPr>
            <p:nvPr/>
          </p:nvGrpSpPr>
          <p:grpSpPr bwMode="auto">
            <a:xfrm>
              <a:off x="2108" y="3363"/>
              <a:ext cx="303" cy="344"/>
              <a:chOff x="2108" y="3363"/>
              <a:chExt cx="303" cy="344"/>
            </a:xfrm>
          </p:grpSpPr>
          <p:grpSp>
            <p:nvGrpSpPr>
              <p:cNvPr id="744506" name="Group 58"/>
              <p:cNvGrpSpPr>
                <a:grpSpLocks/>
              </p:cNvGrpSpPr>
              <p:nvPr/>
            </p:nvGrpSpPr>
            <p:grpSpPr bwMode="auto">
              <a:xfrm>
                <a:off x="2108" y="3363"/>
                <a:ext cx="299" cy="298"/>
                <a:chOff x="2108" y="3363"/>
                <a:chExt cx="299" cy="298"/>
              </a:xfrm>
            </p:grpSpPr>
            <p:sp>
              <p:nvSpPr>
                <p:cNvPr id="744507" name="Freeform 59"/>
                <p:cNvSpPr>
                  <a:spLocks/>
                </p:cNvSpPr>
                <p:nvPr/>
              </p:nvSpPr>
              <p:spPr bwMode="auto">
                <a:xfrm>
                  <a:off x="2124" y="3376"/>
                  <a:ext cx="171" cy="83"/>
                </a:xfrm>
                <a:custGeom>
                  <a:avLst/>
                  <a:gdLst/>
                  <a:ahLst/>
                  <a:cxnLst>
                    <a:cxn ang="0">
                      <a:pos x="170" y="0"/>
                    </a:cxn>
                    <a:cxn ang="0">
                      <a:pos x="170" y="41"/>
                    </a:cxn>
                    <a:cxn ang="0">
                      <a:pos x="0" y="82"/>
                    </a:cxn>
                    <a:cxn ang="0">
                      <a:pos x="0" y="39"/>
                    </a:cxn>
                    <a:cxn ang="0">
                      <a:pos x="170" y="0"/>
                    </a:cxn>
                  </a:cxnLst>
                  <a:rect l="0" t="0" r="r" b="b"/>
                  <a:pathLst>
                    <a:path w="171" h="83">
                      <a:moveTo>
                        <a:pt x="170" y="0"/>
                      </a:moveTo>
                      <a:lnTo>
                        <a:pt x="170" y="41"/>
                      </a:lnTo>
                      <a:lnTo>
                        <a:pt x="0" y="82"/>
                      </a:lnTo>
                      <a:lnTo>
                        <a:pt x="0" y="39"/>
                      </a:lnTo>
                      <a:lnTo>
                        <a:pt x="17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08" name="Freeform 60"/>
                <p:cNvSpPr>
                  <a:spLocks/>
                </p:cNvSpPr>
                <p:nvPr/>
              </p:nvSpPr>
              <p:spPr bwMode="auto">
                <a:xfrm>
                  <a:off x="2133" y="3387"/>
                  <a:ext cx="154" cy="60"/>
                </a:xfrm>
                <a:custGeom>
                  <a:avLst/>
                  <a:gdLst/>
                  <a:ahLst/>
                  <a:cxnLst>
                    <a:cxn ang="0">
                      <a:pos x="153" y="0"/>
                    </a:cxn>
                    <a:cxn ang="0">
                      <a:pos x="153" y="22"/>
                    </a:cxn>
                    <a:cxn ang="0">
                      <a:pos x="0" y="59"/>
                    </a:cxn>
                    <a:cxn ang="0">
                      <a:pos x="0" y="34"/>
                    </a:cxn>
                    <a:cxn ang="0">
                      <a:pos x="153" y="0"/>
                    </a:cxn>
                  </a:cxnLst>
                  <a:rect l="0" t="0" r="r" b="b"/>
                  <a:pathLst>
                    <a:path w="154" h="60">
                      <a:moveTo>
                        <a:pt x="153" y="0"/>
                      </a:moveTo>
                      <a:lnTo>
                        <a:pt x="153" y="22"/>
                      </a:lnTo>
                      <a:lnTo>
                        <a:pt x="0" y="59"/>
                      </a:lnTo>
                      <a:lnTo>
                        <a:pt x="0" y="34"/>
                      </a:lnTo>
                      <a:lnTo>
                        <a:pt x="153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09" name="Freeform 61"/>
                <p:cNvSpPr>
                  <a:spLocks/>
                </p:cNvSpPr>
                <p:nvPr/>
              </p:nvSpPr>
              <p:spPr bwMode="auto">
                <a:xfrm>
                  <a:off x="2108" y="3363"/>
                  <a:ext cx="186" cy="54"/>
                </a:xfrm>
                <a:custGeom>
                  <a:avLst/>
                  <a:gdLst/>
                  <a:ahLst/>
                  <a:cxnLst>
                    <a:cxn ang="0">
                      <a:pos x="15" y="53"/>
                    </a:cxn>
                    <a:cxn ang="0">
                      <a:pos x="0" y="37"/>
                    </a:cxn>
                    <a:cxn ang="0">
                      <a:pos x="164" y="0"/>
                    </a:cxn>
                    <a:cxn ang="0">
                      <a:pos x="185" y="13"/>
                    </a:cxn>
                    <a:cxn ang="0">
                      <a:pos x="15" y="53"/>
                    </a:cxn>
                  </a:cxnLst>
                  <a:rect l="0" t="0" r="r" b="b"/>
                  <a:pathLst>
                    <a:path w="186" h="54">
                      <a:moveTo>
                        <a:pt x="15" y="53"/>
                      </a:moveTo>
                      <a:lnTo>
                        <a:pt x="0" y="37"/>
                      </a:lnTo>
                      <a:lnTo>
                        <a:pt x="164" y="0"/>
                      </a:lnTo>
                      <a:lnTo>
                        <a:pt x="185" y="13"/>
                      </a:lnTo>
                      <a:lnTo>
                        <a:pt x="15" y="5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10" name="Freeform 62"/>
                <p:cNvSpPr>
                  <a:spLocks/>
                </p:cNvSpPr>
                <p:nvPr/>
              </p:nvSpPr>
              <p:spPr bwMode="auto">
                <a:xfrm>
                  <a:off x="2108" y="3400"/>
                  <a:ext cx="94" cy="261"/>
                </a:xfrm>
                <a:custGeom>
                  <a:avLst/>
                  <a:gdLst/>
                  <a:ahLst/>
                  <a:cxnLst>
                    <a:cxn ang="0">
                      <a:pos x="93" y="260"/>
                    </a:cxn>
                    <a:cxn ang="0">
                      <a:pos x="93" y="204"/>
                    </a:cxn>
                    <a:cxn ang="0">
                      <a:pos x="15" y="53"/>
                    </a:cxn>
                    <a:cxn ang="0">
                      <a:pos x="15" y="14"/>
                    </a:cxn>
                    <a:cxn ang="0">
                      <a:pos x="0" y="0"/>
                    </a:cxn>
                    <a:cxn ang="0">
                      <a:pos x="0" y="165"/>
                    </a:cxn>
                    <a:cxn ang="0">
                      <a:pos x="93" y="260"/>
                    </a:cxn>
                  </a:cxnLst>
                  <a:rect l="0" t="0" r="r" b="b"/>
                  <a:pathLst>
                    <a:path w="94" h="261">
                      <a:moveTo>
                        <a:pt x="93" y="260"/>
                      </a:moveTo>
                      <a:lnTo>
                        <a:pt x="93" y="204"/>
                      </a:lnTo>
                      <a:lnTo>
                        <a:pt x="15" y="53"/>
                      </a:lnTo>
                      <a:lnTo>
                        <a:pt x="15" y="14"/>
                      </a:lnTo>
                      <a:lnTo>
                        <a:pt x="0" y="0"/>
                      </a:lnTo>
                      <a:lnTo>
                        <a:pt x="0" y="165"/>
                      </a:lnTo>
                      <a:lnTo>
                        <a:pt x="93" y="260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11" name="Freeform 63"/>
                <p:cNvSpPr>
                  <a:spLocks/>
                </p:cNvSpPr>
                <p:nvPr/>
              </p:nvSpPr>
              <p:spPr bwMode="auto">
                <a:xfrm>
                  <a:off x="2201" y="3555"/>
                  <a:ext cx="186" cy="106"/>
                </a:xfrm>
                <a:custGeom>
                  <a:avLst/>
                  <a:gdLst/>
                  <a:ahLst/>
                  <a:cxnLst>
                    <a:cxn ang="0">
                      <a:pos x="185" y="0"/>
                    </a:cxn>
                    <a:cxn ang="0">
                      <a:pos x="185" y="52"/>
                    </a:cxn>
                    <a:cxn ang="0">
                      <a:pos x="0" y="105"/>
                    </a:cxn>
                    <a:cxn ang="0">
                      <a:pos x="0" y="49"/>
                    </a:cxn>
                    <a:cxn ang="0">
                      <a:pos x="185" y="0"/>
                    </a:cxn>
                  </a:cxnLst>
                  <a:rect l="0" t="0" r="r" b="b"/>
                  <a:pathLst>
                    <a:path w="186" h="106">
                      <a:moveTo>
                        <a:pt x="185" y="0"/>
                      </a:moveTo>
                      <a:lnTo>
                        <a:pt x="185" y="52"/>
                      </a:lnTo>
                      <a:lnTo>
                        <a:pt x="0" y="105"/>
                      </a:lnTo>
                      <a:lnTo>
                        <a:pt x="0" y="49"/>
                      </a:lnTo>
                      <a:lnTo>
                        <a:pt x="185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12" name="Freeform 64"/>
                <p:cNvSpPr>
                  <a:spLocks/>
                </p:cNvSpPr>
                <p:nvPr/>
              </p:nvSpPr>
              <p:spPr bwMode="auto">
                <a:xfrm>
                  <a:off x="2135" y="3386"/>
                  <a:ext cx="152" cy="59"/>
                </a:xfrm>
                <a:custGeom>
                  <a:avLst/>
                  <a:gdLst/>
                  <a:ahLst/>
                  <a:cxnLst>
                    <a:cxn ang="0">
                      <a:pos x="151" y="0"/>
                    </a:cxn>
                    <a:cxn ang="0">
                      <a:pos x="151" y="21"/>
                    </a:cxn>
                    <a:cxn ang="0">
                      <a:pos x="0" y="58"/>
                    </a:cxn>
                    <a:cxn ang="0">
                      <a:pos x="0" y="34"/>
                    </a:cxn>
                    <a:cxn ang="0">
                      <a:pos x="151" y="0"/>
                    </a:cxn>
                  </a:cxnLst>
                  <a:rect l="0" t="0" r="r" b="b"/>
                  <a:pathLst>
                    <a:path w="152" h="59">
                      <a:moveTo>
                        <a:pt x="151" y="0"/>
                      </a:moveTo>
                      <a:lnTo>
                        <a:pt x="151" y="21"/>
                      </a:lnTo>
                      <a:lnTo>
                        <a:pt x="0" y="58"/>
                      </a:lnTo>
                      <a:lnTo>
                        <a:pt x="0" y="34"/>
                      </a:lnTo>
                      <a:lnTo>
                        <a:pt x="151" y="0"/>
                      </a:lnTo>
                    </a:path>
                  </a:pathLst>
                </a:custGeom>
                <a:solidFill>
                  <a:srgbClr val="5EC8A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13" name="Freeform 65"/>
                <p:cNvSpPr>
                  <a:spLocks/>
                </p:cNvSpPr>
                <p:nvPr/>
              </p:nvSpPr>
              <p:spPr bwMode="auto">
                <a:xfrm>
                  <a:off x="2124" y="3411"/>
                  <a:ext cx="263" cy="193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171" y="0"/>
                    </a:cxn>
                    <a:cxn ang="0">
                      <a:pos x="262" y="143"/>
                    </a:cxn>
                    <a:cxn ang="0">
                      <a:pos x="77" y="192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263" h="193">
                      <a:moveTo>
                        <a:pt x="0" y="42"/>
                      </a:moveTo>
                      <a:lnTo>
                        <a:pt x="171" y="0"/>
                      </a:lnTo>
                      <a:lnTo>
                        <a:pt x="262" y="143"/>
                      </a:lnTo>
                      <a:lnTo>
                        <a:pt x="77" y="192"/>
                      </a:lnTo>
                      <a:lnTo>
                        <a:pt x="0" y="42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14" name="Freeform 66"/>
                <p:cNvSpPr>
                  <a:spLocks/>
                </p:cNvSpPr>
                <p:nvPr/>
              </p:nvSpPr>
              <p:spPr bwMode="auto">
                <a:xfrm>
                  <a:off x="2139" y="3431"/>
                  <a:ext cx="225" cy="147"/>
                </a:xfrm>
                <a:custGeom>
                  <a:avLst/>
                  <a:gdLst/>
                  <a:ahLst/>
                  <a:cxnLst>
                    <a:cxn ang="0">
                      <a:pos x="0" y="38"/>
                    </a:cxn>
                    <a:cxn ang="0">
                      <a:pos x="157" y="0"/>
                    </a:cxn>
                    <a:cxn ang="0">
                      <a:pos x="224" y="102"/>
                    </a:cxn>
                    <a:cxn ang="0">
                      <a:pos x="56" y="146"/>
                    </a:cxn>
                    <a:cxn ang="0">
                      <a:pos x="0" y="38"/>
                    </a:cxn>
                  </a:cxnLst>
                  <a:rect l="0" t="0" r="r" b="b"/>
                  <a:pathLst>
                    <a:path w="225" h="147">
                      <a:moveTo>
                        <a:pt x="0" y="38"/>
                      </a:moveTo>
                      <a:lnTo>
                        <a:pt x="157" y="0"/>
                      </a:lnTo>
                      <a:lnTo>
                        <a:pt x="224" y="102"/>
                      </a:lnTo>
                      <a:lnTo>
                        <a:pt x="56" y="146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15" name="Freeform 67"/>
                <p:cNvSpPr>
                  <a:spLocks/>
                </p:cNvSpPr>
                <p:nvPr/>
              </p:nvSpPr>
              <p:spPr bwMode="auto">
                <a:xfrm>
                  <a:off x="2297" y="347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16" name="Freeform 68"/>
                <p:cNvSpPr>
                  <a:spLocks/>
                </p:cNvSpPr>
                <p:nvPr/>
              </p:nvSpPr>
              <p:spPr bwMode="auto">
                <a:xfrm>
                  <a:off x="2319" y="351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10" y="23"/>
                    </a:cxn>
                  </a:cxnLst>
                  <a:rect l="0" t="0" r="r" b="b"/>
                  <a:pathLst>
                    <a:path w="33" h="24">
                      <a:moveTo>
                        <a:pt x="10" y="23"/>
                      </a:move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  <a:lnTo>
                        <a:pt x="10" y="23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17" name="Freeform 69"/>
                <p:cNvSpPr>
                  <a:spLocks/>
                </p:cNvSpPr>
                <p:nvPr/>
              </p:nvSpPr>
              <p:spPr bwMode="auto">
                <a:xfrm>
                  <a:off x="2285" y="3457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18" name="Freeform 70"/>
                <p:cNvSpPr>
                  <a:spLocks/>
                </p:cNvSpPr>
                <p:nvPr/>
              </p:nvSpPr>
              <p:spPr bwMode="auto">
                <a:xfrm>
                  <a:off x="2308" y="3494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19" name="Freeform 71"/>
                <p:cNvSpPr>
                  <a:spLocks/>
                </p:cNvSpPr>
                <p:nvPr/>
              </p:nvSpPr>
              <p:spPr bwMode="auto">
                <a:xfrm>
                  <a:off x="2275" y="343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20" name="Freeform 72"/>
                <p:cNvSpPr>
                  <a:spLocks/>
                </p:cNvSpPr>
                <p:nvPr/>
              </p:nvSpPr>
              <p:spPr bwMode="auto">
                <a:xfrm>
                  <a:off x="2246" y="3446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21" name="Freeform 73"/>
                <p:cNvSpPr>
                  <a:spLocks/>
                </p:cNvSpPr>
                <p:nvPr/>
              </p:nvSpPr>
              <p:spPr bwMode="auto">
                <a:xfrm>
                  <a:off x="2291" y="3519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10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22" name="Freeform 74"/>
                <p:cNvSpPr>
                  <a:spLocks/>
                </p:cNvSpPr>
                <p:nvPr/>
              </p:nvSpPr>
              <p:spPr bwMode="auto">
                <a:xfrm>
                  <a:off x="2281" y="3501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1" h="23">
                      <a:moveTo>
                        <a:pt x="9" y="22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23" name="Freeform 75"/>
                <p:cNvSpPr>
                  <a:spLocks/>
                </p:cNvSpPr>
                <p:nvPr/>
              </p:nvSpPr>
              <p:spPr bwMode="auto">
                <a:xfrm>
                  <a:off x="2269" y="348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24" name="Freeform 76"/>
                <p:cNvSpPr>
                  <a:spLocks/>
                </p:cNvSpPr>
                <p:nvPr/>
              </p:nvSpPr>
              <p:spPr bwMode="auto">
                <a:xfrm>
                  <a:off x="2257" y="3464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25" name="Freeform 77"/>
                <p:cNvSpPr>
                  <a:spLocks/>
                </p:cNvSpPr>
                <p:nvPr/>
              </p:nvSpPr>
              <p:spPr bwMode="auto">
                <a:xfrm>
                  <a:off x="2229" y="349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1" y="15"/>
                    </a:cxn>
                  </a:cxnLst>
                  <a:rect l="0" t="0" r="r" b="b"/>
                  <a:pathLst>
                    <a:path w="32" h="22">
                      <a:moveTo>
                        <a:pt x="31" y="15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1"/>
                      </a:lnTo>
                      <a:lnTo>
                        <a:pt x="31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26" name="Freeform 78"/>
                <p:cNvSpPr>
                  <a:spLocks/>
                </p:cNvSpPr>
                <p:nvPr/>
              </p:nvSpPr>
              <p:spPr bwMode="auto">
                <a:xfrm>
                  <a:off x="2209" y="3455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27" name="Freeform 79"/>
                <p:cNvSpPr>
                  <a:spLocks/>
                </p:cNvSpPr>
                <p:nvPr/>
              </p:nvSpPr>
              <p:spPr bwMode="auto">
                <a:xfrm>
                  <a:off x="2219" y="347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1" y="16"/>
                    </a:cxn>
                  </a:cxnLst>
                  <a:rect l="0" t="0" r="r" b="b"/>
                  <a:pathLst>
                    <a:path w="32" h="22">
                      <a:moveTo>
                        <a:pt x="31" y="16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1" y="16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28" name="Freeform 80"/>
                <p:cNvSpPr>
                  <a:spLocks/>
                </p:cNvSpPr>
                <p:nvPr/>
              </p:nvSpPr>
              <p:spPr bwMode="auto">
                <a:xfrm>
                  <a:off x="2239" y="3511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2" y="14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2">
                      <a:moveTo>
                        <a:pt x="0" y="5"/>
                      </a:moveTo>
                      <a:lnTo>
                        <a:pt x="8" y="21"/>
                      </a:lnTo>
                      <a:lnTo>
                        <a:pt x="32" y="14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29" name="Freeform 81"/>
                <p:cNvSpPr>
                  <a:spLocks/>
                </p:cNvSpPr>
                <p:nvPr/>
              </p:nvSpPr>
              <p:spPr bwMode="auto">
                <a:xfrm>
                  <a:off x="2250" y="3530"/>
                  <a:ext cx="34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3" y="16"/>
                    </a:cxn>
                    <a:cxn ang="0">
                      <a:pos x="23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3" y="16"/>
                      </a:lnTo>
                      <a:lnTo>
                        <a:pt x="23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30" name="Freeform 82"/>
                <p:cNvSpPr>
                  <a:spLocks/>
                </p:cNvSpPr>
                <p:nvPr/>
              </p:nvSpPr>
              <p:spPr bwMode="auto">
                <a:xfrm>
                  <a:off x="2191" y="3481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9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</a:cxnLst>
                  <a:rect l="0" t="0" r="r" b="b"/>
                  <a:pathLst>
                    <a:path w="30" h="21">
                      <a:moveTo>
                        <a:pt x="29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31" name="Freeform 83"/>
                <p:cNvSpPr>
                  <a:spLocks/>
                </p:cNvSpPr>
                <p:nvPr/>
              </p:nvSpPr>
              <p:spPr bwMode="auto">
                <a:xfrm>
                  <a:off x="2201" y="350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32" name="Freeform 84"/>
                <p:cNvSpPr>
                  <a:spLocks/>
                </p:cNvSpPr>
                <p:nvPr/>
              </p:nvSpPr>
              <p:spPr bwMode="auto">
                <a:xfrm>
                  <a:off x="2211" y="3518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33" name="Freeform 85"/>
                <p:cNvSpPr>
                  <a:spLocks/>
                </p:cNvSpPr>
                <p:nvPr/>
              </p:nvSpPr>
              <p:spPr bwMode="auto">
                <a:xfrm>
                  <a:off x="2181" y="3462"/>
                  <a:ext cx="30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34" name="Freeform 86"/>
                <p:cNvSpPr>
                  <a:spLocks/>
                </p:cNvSpPr>
                <p:nvPr/>
              </p:nvSpPr>
              <p:spPr bwMode="auto">
                <a:xfrm>
                  <a:off x="2223" y="353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35" name="Freeform 87"/>
                <p:cNvSpPr>
                  <a:spLocks/>
                </p:cNvSpPr>
                <p:nvPr/>
              </p:nvSpPr>
              <p:spPr bwMode="auto">
                <a:xfrm>
                  <a:off x="2151" y="3468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2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2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36" name="Freeform 88"/>
                <p:cNvSpPr>
                  <a:spLocks/>
                </p:cNvSpPr>
                <p:nvPr/>
              </p:nvSpPr>
              <p:spPr bwMode="auto">
                <a:xfrm>
                  <a:off x="2163" y="3488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7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4"/>
                      </a:lnTo>
                      <a:lnTo>
                        <a:pt x="7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37" name="Freeform 89"/>
                <p:cNvSpPr>
                  <a:spLocks/>
                </p:cNvSpPr>
                <p:nvPr/>
              </p:nvSpPr>
              <p:spPr bwMode="auto">
                <a:xfrm>
                  <a:off x="2183" y="352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38" name="Freeform 90"/>
                <p:cNvSpPr>
                  <a:spLocks/>
                </p:cNvSpPr>
                <p:nvPr/>
              </p:nvSpPr>
              <p:spPr bwMode="auto">
                <a:xfrm>
                  <a:off x="2193" y="3544"/>
                  <a:ext cx="32" cy="25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4"/>
                    </a:cxn>
                    <a:cxn ang="0">
                      <a:pos x="31" y="18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5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4"/>
                      </a:lnTo>
                      <a:lnTo>
                        <a:pt x="31" y="18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39" name="Freeform 91"/>
                <p:cNvSpPr>
                  <a:spLocks/>
                </p:cNvSpPr>
                <p:nvPr/>
              </p:nvSpPr>
              <p:spPr bwMode="auto">
                <a:xfrm>
                  <a:off x="2173" y="3506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40" name="Freeform 92"/>
                <p:cNvSpPr>
                  <a:spLocks/>
                </p:cNvSpPr>
                <p:nvPr/>
              </p:nvSpPr>
              <p:spPr bwMode="auto">
                <a:xfrm>
                  <a:off x="2299" y="347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41" name="Freeform 93"/>
                <p:cNvSpPr>
                  <a:spLocks/>
                </p:cNvSpPr>
                <p:nvPr/>
              </p:nvSpPr>
              <p:spPr bwMode="auto">
                <a:xfrm>
                  <a:off x="2322" y="3509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42" name="Freeform 94"/>
                <p:cNvSpPr>
                  <a:spLocks/>
                </p:cNvSpPr>
                <p:nvPr/>
              </p:nvSpPr>
              <p:spPr bwMode="auto">
                <a:xfrm>
                  <a:off x="2288" y="345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43" name="Freeform 95"/>
                <p:cNvSpPr>
                  <a:spLocks/>
                </p:cNvSpPr>
                <p:nvPr/>
              </p:nvSpPr>
              <p:spPr bwMode="auto">
                <a:xfrm>
                  <a:off x="2311" y="3490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2"/>
                    </a:cxn>
                  </a:cxnLst>
                  <a:rect l="0" t="0" r="r" b="b"/>
                  <a:pathLst>
                    <a:path w="31" h="23">
                      <a:moveTo>
                        <a:pt x="8" y="22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8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44" name="Freeform 96"/>
                <p:cNvSpPr>
                  <a:spLocks/>
                </p:cNvSpPr>
                <p:nvPr/>
              </p:nvSpPr>
              <p:spPr bwMode="auto">
                <a:xfrm>
                  <a:off x="2276" y="343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  <a:cxn ang="0">
                      <a:pos x="31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1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0"/>
                      </a:lnTo>
                      <a:lnTo>
                        <a:pt x="31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45" name="Freeform 97"/>
                <p:cNvSpPr>
                  <a:spLocks/>
                </p:cNvSpPr>
                <p:nvPr/>
              </p:nvSpPr>
              <p:spPr bwMode="auto">
                <a:xfrm>
                  <a:off x="2250" y="3443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46" name="Freeform 98"/>
                <p:cNvSpPr>
                  <a:spLocks/>
                </p:cNvSpPr>
                <p:nvPr/>
              </p:nvSpPr>
              <p:spPr bwMode="auto">
                <a:xfrm>
                  <a:off x="2294" y="3517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3" h="22">
                      <a:moveTo>
                        <a:pt x="0" y="4"/>
                      </a:moveTo>
                      <a:lnTo>
                        <a:pt x="9" y="21"/>
                      </a:ln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47" name="Freeform 99"/>
                <p:cNvSpPr>
                  <a:spLocks/>
                </p:cNvSpPr>
                <p:nvPr/>
              </p:nvSpPr>
              <p:spPr bwMode="auto">
                <a:xfrm>
                  <a:off x="2282" y="3498"/>
                  <a:ext cx="33" cy="21"/>
                </a:xfrm>
                <a:custGeom>
                  <a:avLst/>
                  <a:gdLst/>
                  <a:ahLst/>
                  <a:cxnLst>
                    <a:cxn ang="0">
                      <a:pos x="9" y="20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</a:cxnLst>
                  <a:rect l="0" t="0" r="r" b="b"/>
                  <a:pathLst>
                    <a:path w="33" h="21">
                      <a:moveTo>
                        <a:pt x="9" y="20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48" name="Freeform 100"/>
                <p:cNvSpPr>
                  <a:spLocks/>
                </p:cNvSpPr>
                <p:nvPr/>
              </p:nvSpPr>
              <p:spPr bwMode="auto">
                <a:xfrm>
                  <a:off x="2270" y="3479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10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10" y="21"/>
                    </a:cxn>
                  </a:cxnLst>
                  <a:rect l="0" t="0" r="r" b="b"/>
                  <a:pathLst>
                    <a:path w="33" h="22">
                      <a:moveTo>
                        <a:pt x="10" y="21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10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49" name="Freeform 101"/>
                <p:cNvSpPr>
                  <a:spLocks/>
                </p:cNvSpPr>
                <p:nvPr/>
              </p:nvSpPr>
              <p:spPr bwMode="auto">
                <a:xfrm>
                  <a:off x="2260" y="346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2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50" name="Freeform 102"/>
                <p:cNvSpPr>
                  <a:spLocks/>
                </p:cNvSpPr>
                <p:nvPr/>
              </p:nvSpPr>
              <p:spPr bwMode="auto">
                <a:xfrm>
                  <a:off x="2231" y="3488"/>
                  <a:ext cx="32" cy="24"/>
                </a:xfrm>
                <a:custGeom>
                  <a:avLst/>
                  <a:gdLst/>
                  <a:ahLst/>
                  <a:cxnLst>
                    <a:cxn ang="0">
                      <a:pos x="31" y="17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3"/>
                    </a:cxn>
                    <a:cxn ang="0">
                      <a:pos x="31" y="17"/>
                    </a:cxn>
                  </a:cxnLst>
                  <a:rect l="0" t="0" r="r" b="b"/>
                  <a:pathLst>
                    <a:path w="32" h="24">
                      <a:moveTo>
                        <a:pt x="31" y="17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3"/>
                      </a:lnTo>
                      <a:lnTo>
                        <a:pt x="31" y="17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51" name="Freeform 103"/>
                <p:cNvSpPr>
                  <a:spLocks/>
                </p:cNvSpPr>
                <p:nvPr/>
              </p:nvSpPr>
              <p:spPr bwMode="auto">
                <a:xfrm>
                  <a:off x="2211" y="3452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52" name="Freeform 104"/>
                <p:cNvSpPr>
                  <a:spLocks/>
                </p:cNvSpPr>
                <p:nvPr/>
              </p:nvSpPr>
              <p:spPr bwMode="auto">
                <a:xfrm>
                  <a:off x="2221" y="347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53" name="Freeform 105"/>
                <p:cNvSpPr>
                  <a:spLocks/>
                </p:cNvSpPr>
                <p:nvPr/>
              </p:nvSpPr>
              <p:spPr bwMode="auto">
                <a:xfrm>
                  <a:off x="2242" y="350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4">
                      <a:moveTo>
                        <a:pt x="0" y="6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54" name="Freeform 106"/>
                <p:cNvSpPr>
                  <a:spLocks/>
                </p:cNvSpPr>
                <p:nvPr/>
              </p:nvSpPr>
              <p:spPr bwMode="auto">
                <a:xfrm>
                  <a:off x="2253" y="3526"/>
                  <a:ext cx="34" cy="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4"/>
                    </a:cxn>
                    <a:cxn ang="0">
                      <a:pos x="33" y="17"/>
                    </a:cxn>
                    <a:cxn ang="0">
                      <a:pos x="23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5">
                      <a:moveTo>
                        <a:pt x="0" y="6"/>
                      </a:moveTo>
                      <a:lnTo>
                        <a:pt x="9" y="24"/>
                      </a:lnTo>
                      <a:lnTo>
                        <a:pt x="33" y="17"/>
                      </a:lnTo>
                      <a:lnTo>
                        <a:pt x="23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55" name="Freeform 107"/>
                <p:cNvSpPr>
                  <a:spLocks/>
                </p:cNvSpPr>
                <p:nvPr/>
              </p:nvSpPr>
              <p:spPr bwMode="auto">
                <a:xfrm>
                  <a:off x="2193" y="3477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3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56" name="Freeform 108"/>
                <p:cNvSpPr>
                  <a:spLocks/>
                </p:cNvSpPr>
                <p:nvPr/>
              </p:nvSpPr>
              <p:spPr bwMode="auto">
                <a:xfrm>
                  <a:off x="2204" y="3496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57" name="Freeform 109"/>
                <p:cNvSpPr>
                  <a:spLocks/>
                </p:cNvSpPr>
                <p:nvPr/>
              </p:nvSpPr>
              <p:spPr bwMode="auto">
                <a:xfrm>
                  <a:off x="2214" y="351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58" name="Freeform 110"/>
                <p:cNvSpPr>
                  <a:spLocks/>
                </p:cNvSpPr>
                <p:nvPr/>
              </p:nvSpPr>
              <p:spPr bwMode="auto">
                <a:xfrm>
                  <a:off x="2184" y="345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59" name="Freeform 111"/>
                <p:cNvSpPr>
                  <a:spLocks/>
                </p:cNvSpPr>
                <p:nvPr/>
              </p:nvSpPr>
              <p:spPr bwMode="auto">
                <a:xfrm>
                  <a:off x="2224" y="3535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60" name="Freeform 112"/>
                <p:cNvSpPr>
                  <a:spLocks/>
                </p:cNvSpPr>
                <p:nvPr/>
              </p:nvSpPr>
              <p:spPr bwMode="auto">
                <a:xfrm>
                  <a:off x="2155" y="346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61" name="Freeform 113"/>
                <p:cNvSpPr>
                  <a:spLocks/>
                </p:cNvSpPr>
                <p:nvPr/>
              </p:nvSpPr>
              <p:spPr bwMode="auto">
                <a:xfrm>
                  <a:off x="2165" y="3484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62" name="Freeform 114"/>
                <p:cNvSpPr>
                  <a:spLocks/>
                </p:cNvSpPr>
                <p:nvPr/>
              </p:nvSpPr>
              <p:spPr bwMode="auto">
                <a:xfrm>
                  <a:off x="2186" y="352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6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6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63" name="Freeform 115"/>
                <p:cNvSpPr>
                  <a:spLocks/>
                </p:cNvSpPr>
                <p:nvPr/>
              </p:nvSpPr>
              <p:spPr bwMode="auto">
                <a:xfrm>
                  <a:off x="2195" y="354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4">
                      <a:moveTo>
                        <a:pt x="22" y="0"/>
                      </a:moveTo>
                      <a:lnTo>
                        <a:pt x="0" y="6"/>
                      </a:ln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64" name="Freeform 116"/>
                <p:cNvSpPr>
                  <a:spLocks/>
                </p:cNvSpPr>
                <p:nvPr/>
              </p:nvSpPr>
              <p:spPr bwMode="auto">
                <a:xfrm>
                  <a:off x="2174" y="3503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0" y="5"/>
                    </a:cxn>
                    <a:cxn ang="0">
                      <a:pos x="9" y="22"/>
                    </a:cxn>
                    <a:cxn ang="0">
                      <a:pos x="32" y="16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33" h="23">
                      <a:moveTo>
                        <a:pt x="23" y="0"/>
                      </a:moveTo>
                      <a:lnTo>
                        <a:pt x="0" y="5"/>
                      </a:lnTo>
                      <a:lnTo>
                        <a:pt x="9" y="22"/>
                      </a:lnTo>
                      <a:lnTo>
                        <a:pt x="32" y="16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65" name="Freeform 117"/>
                <p:cNvSpPr>
                  <a:spLocks/>
                </p:cNvSpPr>
                <p:nvPr/>
              </p:nvSpPr>
              <p:spPr bwMode="auto">
                <a:xfrm>
                  <a:off x="2207" y="3565"/>
                  <a:ext cx="172" cy="71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0" y="70"/>
                    </a:cxn>
                    <a:cxn ang="0">
                      <a:pos x="171" y="35"/>
                    </a:cxn>
                    <a:cxn ang="0">
                      <a:pos x="171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172" h="71">
                      <a:moveTo>
                        <a:pt x="0" y="46"/>
                      </a:moveTo>
                      <a:lnTo>
                        <a:pt x="0" y="70"/>
                      </a:lnTo>
                      <a:lnTo>
                        <a:pt x="171" y="35"/>
                      </a:lnTo>
                      <a:lnTo>
                        <a:pt x="171" y="0"/>
                      </a:lnTo>
                      <a:lnTo>
                        <a:pt x="0" y="4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66" name="Freeform 118"/>
                <p:cNvSpPr>
                  <a:spLocks/>
                </p:cNvSpPr>
                <p:nvPr/>
              </p:nvSpPr>
              <p:spPr bwMode="auto">
                <a:xfrm>
                  <a:off x="2206" y="3598"/>
                  <a:ext cx="173" cy="5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2" y="14"/>
                    </a:cxn>
                    <a:cxn ang="0">
                      <a:pos x="0" y="12"/>
                    </a:cxn>
                    <a:cxn ang="0">
                      <a:pos x="0" y="52"/>
                    </a:cxn>
                    <a:cxn ang="0">
                      <a:pos x="172" y="1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53">
                      <a:moveTo>
                        <a:pt x="169" y="0"/>
                      </a:move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52"/>
                      </a:lnTo>
                      <a:lnTo>
                        <a:pt x="172" y="1"/>
                      </a:lnTo>
                      <a:lnTo>
                        <a:pt x="16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67" name="Freeform 119"/>
                <p:cNvSpPr>
                  <a:spLocks/>
                </p:cNvSpPr>
                <p:nvPr/>
              </p:nvSpPr>
              <p:spPr bwMode="auto">
                <a:xfrm>
                  <a:off x="2208" y="3567"/>
                  <a:ext cx="169" cy="83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82"/>
                    </a:cxn>
                    <a:cxn ang="0">
                      <a:pos x="168" y="32"/>
                    </a:cxn>
                    <a:cxn ang="0">
                      <a:pos x="168" y="0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69" h="83">
                      <a:moveTo>
                        <a:pt x="0" y="45"/>
                      </a:moveTo>
                      <a:lnTo>
                        <a:pt x="0" y="82"/>
                      </a:lnTo>
                      <a:lnTo>
                        <a:pt x="168" y="32"/>
                      </a:lnTo>
                      <a:lnTo>
                        <a:pt x="168" y="0"/>
                      </a:lnTo>
                      <a:lnTo>
                        <a:pt x="0" y="4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68" name="Freeform 120"/>
                <p:cNvSpPr>
                  <a:spLocks/>
                </p:cNvSpPr>
                <p:nvPr/>
              </p:nvSpPr>
              <p:spPr bwMode="auto">
                <a:xfrm>
                  <a:off x="2374" y="3576"/>
                  <a:ext cx="33" cy="6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0" y="36"/>
                    </a:cxn>
                    <a:cxn ang="0">
                      <a:pos x="32" y="60"/>
                    </a:cxn>
                    <a:cxn ang="0">
                      <a:pos x="0" y="2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3" h="61">
                      <a:moveTo>
                        <a:pt x="0" y="0"/>
                      </a:moveTo>
                      <a:lnTo>
                        <a:pt x="30" y="36"/>
                      </a:lnTo>
                      <a:lnTo>
                        <a:pt x="32" y="60"/>
                      </a:lnTo>
                      <a:lnTo>
                        <a:pt x="0" y="2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sp>
            <p:nvSpPr>
              <p:cNvPr id="744569" name="Freeform 121"/>
              <p:cNvSpPr>
                <a:spLocks/>
              </p:cNvSpPr>
              <p:nvPr/>
            </p:nvSpPr>
            <p:spPr bwMode="auto">
              <a:xfrm>
                <a:off x="2241" y="3605"/>
                <a:ext cx="170" cy="82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0" y="81"/>
                  </a:cxn>
                  <a:cxn ang="0">
                    <a:pos x="169" y="30"/>
                  </a:cxn>
                  <a:cxn ang="0">
                    <a:pos x="169" y="0"/>
                  </a:cxn>
                  <a:cxn ang="0">
                    <a:pos x="0" y="50"/>
                  </a:cxn>
                </a:cxnLst>
                <a:rect l="0" t="0" r="r" b="b"/>
                <a:pathLst>
                  <a:path w="170" h="82">
                    <a:moveTo>
                      <a:pt x="0" y="50"/>
                    </a:moveTo>
                    <a:lnTo>
                      <a:pt x="0" y="81"/>
                    </a:lnTo>
                    <a:lnTo>
                      <a:pt x="169" y="30"/>
                    </a:lnTo>
                    <a:lnTo>
                      <a:pt x="169" y="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744570" name="Group 122"/>
              <p:cNvGrpSpPr>
                <a:grpSpLocks/>
              </p:cNvGrpSpPr>
              <p:nvPr/>
            </p:nvGrpSpPr>
            <p:grpSpPr bwMode="auto">
              <a:xfrm>
                <a:off x="2281" y="3614"/>
                <a:ext cx="127" cy="93"/>
                <a:chOff x="2281" y="3614"/>
                <a:chExt cx="127" cy="93"/>
              </a:xfrm>
            </p:grpSpPr>
            <p:sp>
              <p:nvSpPr>
                <p:cNvPr id="744571" name="Freeform 123"/>
                <p:cNvSpPr>
                  <a:spLocks/>
                </p:cNvSpPr>
                <p:nvPr/>
              </p:nvSpPr>
              <p:spPr bwMode="auto">
                <a:xfrm>
                  <a:off x="2281" y="3621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04" y="4"/>
                    </a:cxn>
                    <a:cxn ang="0">
                      <a:pos x="73" y="21"/>
                    </a:cxn>
                    <a:cxn ang="0">
                      <a:pos x="123" y="61"/>
                    </a:cxn>
                    <a:cxn ang="0">
                      <a:pos x="73" y="85"/>
                    </a:cxn>
                    <a:cxn ang="0">
                      <a:pos x="33" y="44"/>
                    </a:cxn>
                    <a:cxn ang="0">
                      <a:pos x="0" y="56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24" h="86">
                      <a:moveTo>
                        <a:pt x="14" y="0"/>
                      </a:moveTo>
                      <a:lnTo>
                        <a:pt x="104" y="4"/>
                      </a:lnTo>
                      <a:lnTo>
                        <a:pt x="73" y="21"/>
                      </a:lnTo>
                      <a:lnTo>
                        <a:pt x="123" y="61"/>
                      </a:lnTo>
                      <a:lnTo>
                        <a:pt x="73" y="85"/>
                      </a:lnTo>
                      <a:lnTo>
                        <a:pt x="33" y="44"/>
                      </a:lnTo>
                      <a:lnTo>
                        <a:pt x="0" y="56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572" name="Freeform 124"/>
                <p:cNvSpPr>
                  <a:spLocks/>
                </p:cNvSpPr>
                <p:nvPr/>
              </p:nvSpPr>
              <p:spPr bwMode="auto">
                <a:xfrm>
                  <a:off x="2284" y="3614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103" y="4"/>
                    </a:cxn>
                    <a:cxn ang="0">
                      <a:pos x="72" y="20"/>
                    </a:cxn>
                    <a:cxn ang="0">
                      <a:pos x="123" y="60"/>
                    </a:cxn>
                    <a:cxn ang="0">
                      <a:pos x="72" y="85"/>
                    </a:cxn>
                    <a:cxn ang="0">
                      <a:pos x="33" y="43"/>
                    </a:cxn>
                    <a:cxn ang="0">
                      <a:pos x="0" y="57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24" h="86">
                      <a:moveTo>
                        <a:pt x="13" y="0"/>
                      </a:moveTo>
                      <a:lnTo>
                        <a:pt x="103" y="4"/>
                      </a:lnTo>
                      <a:lnTo>
                        <a:pt x="72" y="20"/>
                      </a:lnTo>
                      <a:lnTo>
                        <a:pt x="123" y="60"/>
                      </a:lnTo>
                      <a:lnTo>
                        <a:pt x="72" y="85"/>
                      </a:lnTo>
                      <a:lnTo>
                        <a:pt x="33" y="43"/>
                      </a:lnTo>
                      <a:lnTo>
                        <a:pt x="0" y="57"/>
                      </a:lnTo>
                      <a:lnTo>
                        <a:pt x="13" y="0"/>
                      </a:lnTo>
                    </a:path>
                  </a:pathLst>
                </a:custGeom>
                <a:solidFill>
                  <a:srgbClr val="FEFF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</p:grpSp>
      <p:grpSp>
        <p:nvGrpSpPr>
          <p:cNvPr id="744573" name="Group 125"/>
          <p:cNvGrpSpPr>
            <a:grpSpLocks/>
          </p:cNvGrpSpPr>
          <p:nvPr/>
        </p:nvGrpSpPr>
        <p:grpSpPr bwMode="auto">
          <a:xfrm>
            <a:off x="2876550" y="2209800"/>
            <a:ext cx="1143000" cy="914400"/>
            <a:chOff x="4188" y="2481"/>
            <a:chExt cx="712" cy="710"/>
          </a:xfrm>
        </p:grpSpPr>
        <p:sp>
          <p:nvSpPr>
            <p:cNvPr id="744574" name="Freeform 126"/>
            <p:cNvSpPr>
              <a:spLocks/>
            </p:cNvSpPr>
            <p:nvPr/>
          </p:nvSpPr>
          <p:spPr bwMode="auto">
            <a:xfrm>
              <a:off x="4195" y="2744"/>
              <a:ext cx="445" cy="219"/>
            </a:xfrm>
            <a:custGeom>
              <a:avLst/>
              <a:gdLst/>
              <a:ahLst/>
              <a:cxnLst>
                <a:cxn ang="0">
                  <a:pos x="132" y="218"/>
                </a:cxn>
                <a:cxn ang="0">
                  <a:pos x="444" y="151"/>
                </a:cxn>
                <a:cxn ang="0">
                  <a:pos x="444" y="118"/>
                </a:cxn>
                <a:cxn ang="0">
                  <a:pos x="249" y="0"/>
                </a:cxn>
                <a:cxn ang="0">
                  <a:pos x="0" y="35"/>
                </a:cxn>
                <a:cxn ang="0">
                  <a:pos x="0" y="53"/>
                </a:cxn>
                <a:cxn ang="0">
                  <a:pos x="132" y="218"/>
                </a:cxn>
              </a:cxnLst>
              <a:rect l="0" t="0" r="r" b="b"/>
              <a:pathLst>
                <a:path w="445" h="219">
                  <a:moveTo>
                    <a:pt x="132" y="218"/>
                  </a:moveTo>
                  <a:lnTo>
                    <a:pt x="444" y="151"/>
                  </a:lnTo>
                  <a:lnTo>
                    <a:pt x="444" y="118"/>
                  </a:lnTo>
                  <a:lnTo>
                    <a:pt x="249" y="0"/>
                  </a:lnTo>
                  <a:lnTo>
                    <a:pt x="0" y="35"/>
                  </a:lnTo>
                  <a:lnTo>
                    <a:pt x="0" y="53"/>
                  </a:lnTo>
                  <a:lnTo>
                    <a:pt x="132" y="218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75" name="Freeform 127"/>
            <p:cNvSpPr>
              <a:spLocks/>
            </p:cNvSpPr>
            <p:nvPr/>
          </p:nvSpPr>
          <p:spPr bwMode="auto">
            <a:xfrm>
              <a:off x="4188" y="2656"/>
              <a:ext cx="457" cy="287"/>
            </a:xfrm>
            <a:custGeom>
              <a:avLst/>
              <a:gdLst/>
              <a:ahLst/>
              <a:cxnLst>
                <a:cxn ang="0">
                  <a:pos x="138" y="286"/>
                </a:cxn>
                <a:cxn ang="0">
                  <a:pos x="456" y="219"/>
                </a:cxn>
                <a:cxn ang="0">
                  <a:pos x="456" y="123"/>
                </a:cxn>
                <a:cxn ang="0">
                  <a:pos x="237" y="0"/>
                </a:cxn>
                <a:cxn ang="0">
                  <a:pos x="0" y="40"/>
                </a:cxn>
                <a:cxn ang="0">
                  <a:pos x="0" y="113"/>
                </a:cxn>
                <a:cxn ang="0">
                  <a:pos x="138" y="286"/>
                </a:cxn>
              </a:cxnLst>
              <a:rect l="0" t="0" r="r" b="b"/>
              <a:pathLst>
                <a:path w="457" h="287">
                  <a:moveTo>
                    <a:pt x="138" y="286"/>
                  </a:moveTo>
                  <a:lnTo>
                    <a:pt x="456" y="219"/>
                  </a:lnTo>
                  <a:lnTo>
                    <a:pt x="456" y="123"/>
                  </a:lnTo>
                  <a:lnTo>
                    <a:pt x="237" y="0"/>
                  </a:lnTo>
                  <a:lnTo>
                    <a:pt x="0" y="40"/>
                  </a:lnTo>
                  <a:lnTo>
                    <a:pt x="0" y="113"/>
                  </a:lnTo>
                  <a:lnTo>
                    <a:pt x="138" y="286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76" name="Freeform 128"/>
            <p:cNvSpPr>
              <a:spLocks/>
            </p:cNvSpPr>
            <p:nvPr/>
          </p:nvSpPr>
          <p:spPr bwMode="auto">
            <a:xfrm>
              <a:off x="4216" y="2494"/>
              <a:ext cx="399" cy="322"/>
            </a:xfrm>
            <a:custGeom>
              <a:avLst/>
              <a:gdLst/>
              <a:ahLst/>
              <a:cxnLst>
                <a:cxn ang="0">
                  <a:pos x="104" y="321"/>
                </a:cxn>
                <a:cxn ang="0">
                  <a:pos x="398" y="275"/>
                </a:cxn>
                <a:cxn ang="0">
                  <a:pos x="380" y="19"/>
                </a:cxn>
                <a:cxn ang="0">
                  <a:pos x="362" y="1"/>
                </a:cxn>
                <a:cxn ang="0">
                  <a:pos x="102" y="0"/>
                </a:cxn>
                <a:cxn ang="0">
                  <a:pos x="39" y="20"/>
                </a:cxn>
                <a:cxn ang="0">
                  <a:pos x="2" y="42"/>
                </a:cxn>
                <a:cxn ang="0">
                  <a:pos x="0" y="210"/>
                </a:cxn>
                <a:cxn ang="0">
                  <a:pos x="104" y="321"/>
                </a:cxn>
              </a:cxnLst>
              <a:rect l="0" t="0" r="r" b="b"/>
              <a:pathLst>
                <a:path w="399" h="322">
                  <a:moveTo>
                    <a:pt x="104" y="321"/>
                  </a:moveTo>
                  <a:lnTo>
                    <a:pt x="398" y="275"/>
                  </a:lnTo>
                  <a:lnTo>
                    <a:pt x="380" y="19"/>
                  </a:lnTo>
                  <a:lnTo>
                    <a:pt x="362" y="1"/>
                  </a:lnTo>
                  <a:lnTo>
                    <a:pt x="102" y="0"/>
                  </a:lnTo>
                  <a:lnTo>
                    <a:pt x="39" y="20"/>
                  </a:lnTo>
                  <a:lnTo>
                    <a:pt x="2" y="42"/>
                  </a:lnTo>
                  <a:lnTo>
                    <a:pt x="0" y="210"/>
                  </a:lnTo>
                  <a:lnTo>
                    <a:pt x="104" y="32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77" name="Freeform 129"/>
            <p:cNvSpPr>
              <a:spLocks/>
            </p:cNvSpPr>
            <p:nvPr/>
          </p:nvSpPr>
          <p:spPr bwMode="auto">
            <a:xfrm>
              <a:off x="4193" y="2708"/>
              <a:ext cx="140" cy="235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0" y="0"/>
                </a:cxn>
                <a:cxn ang="0">
                  <a:pos x="139" y="121"/>
                </a:cxn>
                <a:cxn ang="0">
                  <a:pos x="139" y="234"/>
                </a:cxn>
                <a:cxn ang="0">
                  <a:pos x="0" y="72"/>
                </a:cxn>
              </a:cxnLst>
              <a:rect l="0" t="0" r="r" b="b"/>
              <a:pathLst>
                <a:path w="140" h="235">
                  <a:moveTo>
                    <a:pt x="0" y="72"/>
                  </a:moveTo>
                  <a:lnTo>
                    <a:pt x="0" y="0"/>
                  </a:lnTo>
                  <a:lnTo>
                    <a:pt x="139" y="121"/>
                  </a:lnTo>
                  <a:lnTo>
                    <a:pt x="139" y="234"/>
                  </a:lnTo>
                  <a:lnTo>
                    <a:pt x="0" y="72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78" name="Freeform 130"/>
            <p:cNvSpPr>
              <a:spLocks/>
            </p:cNvSpPr>
            <p:nvPr/>
          </p:nvSpPr>
          <p:spPr bwMode="auto">
            <a:xfrm>
              <a:off x="4213" y="2481"/>
              <a:ext cx="407" cy="322"/>
            </a:xfrm>
            <a:custGeom>
              <a:avLst/>
              <a:gdLst/>
              <a:ahLst/>
              <a:cxnLst>
                <a:cxn ang="0">
                  <a:pos x="51" y="250"/>
                </a:cxn>
                <a:cxn ang="0">
                  <a:pos x="112" y="321"/>
                </a:cxn>
                <a:cxn ang="0">
                  <a:pos x="406" y="275"/>
                </a:cxn>
                <a:cxn ang="0">
                  <a:pos x="387" y="18"/>
                </a:cxn>
                <a:cxn ang="0">
                  <a:pos x="369" y="0"/>
                </a:cxn>
                <a:cxn ang="0">
                  <a:pos x="110" y="0"/>
                </a:cxn>
                <a:cxn ang="0">
                  <a:pos x="46" y="20"/>
                </a:cxn>
                <a:cxn ang="0">
                  <a:pos x="9" y="22"/>
                </a:cxn>
                <a:cxn ang="0">
                  <a:pos x="0" y="30"/>
                </a:cxn>
                <a:cxn ang="0">
                  <a:pos x="0" y="218"/>
                </a:cxn>
                <a:cxn ang="0">
                  <a:pos x="51" y="250"/>
                </a:cxn>
              </a:cxnLst>
              <a:rect l="0" t="0" r="r" b="b"/>
              <a:pathLst>
                <a:path w="407" h="322">
                  <a:moveTo>
                    <a:pt x="51" y="250"/>
                  </a:moveTo>
                  <a:lnTo>
                    <a:pt x="112" y="321"/>
                  </a:lnTo>
                  <a:lnTo>
                    <a:pt x="406" y="275"/>
                  </a:lnTo>
                  <a:lnTo>
                    <a:pt x="387" y="18"/>
                  </a:lnTo>
                  <a:lnTo>
                    <a:pt x="369" y="0"/>
                  </a:lnTo>
                  <a:lnTo>
                    <a:pt x="110" y="0"/>
                  </a:lnTo>
                  <a:lnTo>
                    <a:pt x="46" y="20"/>
                  </a:lnTo>
                  <a:lnTo>
                    <a:pt x="9" y="22"/>
                  </a:lnTo>
                  <a:lnTo>
                    <a:pt x="0" y="30"/>
                  </a:lnTo>
                  <a:lnTo>
                    <a:pt x="0" y="218"/>
                  </a:lnTo>
                  <a:lnTo>
                    <a:pt x="51" y="250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79" name="Freeform 131"/>
            <p:cNvSpPr>
              <a:spLocks/>
            </p:cNvSpPr>
            <p:nvPr/>
          </p:nvSpPr>
          <p:spPr bwMode="auto">
            <a:xfrm>
              <a:off x="4220" y="2510"/>
              <a:ext cx="55" cy="223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2" y="3"/>
                </a:cxn>
                <a:cxn ang="0">
                  <a:pos x="47" y="0"/>
                </a:cxn>
                <a:cxn ang="0">
                  <a:pos x="54" y="222"/>
                </a:cxn>
                <a:cxn ang="0">
                  <a:pos x="0" y="181"/>
                </a:cxn>
              </a:cxnLst>
              <a:rect l="0" t="0" r="r" b="b"/>
              <a:pathLst>
                <a:path w="55" h="223">
                  <a:moveTo>
                    <a:pt x="0" y="181"/>
                  </a:moveTo>
                  <a:lnTo>
                    <a:pt x="2" y="3"/>
                  </a:lnTo>
                  <a:lnTo>
                    <a:pt x="47" y="0"/>
                  </a:lnTo>
                  <a:lnTo>
                    <a:pt x="54" y="222"/>
                  </a:lnTo>
                  <a:lnTo>
                    <a:pt x="0" y="18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80" name="Freeform 132"/>
            <p:cNvSpPr>
              <a:spLocks/>
            </p:cNvSpPr>
            <p:nvPr/>
          </p:nvSpPr>
          <p:spPr bwMode="auto">
            <a:xfrm>
              <a:off x="4280" y="2492"/>
              <a:ext cx="53" cy="302"/>
            </a:xfrm>
            <a:custGeom>
              <a:avLst/>
              <a:gdLst/>
              <a:ahLst/>
              <a:cxnLst>
                <a:cxn ang="0">
                  <a:pos x="3" y="254"/>
                </a:cxn>
                <a:cxn ang="0">
                  <a:pos x="52" y="301"/>
                </a:cxn>
                <a:cxn ang="0">
                  <a:pos x="45" y="0"/>
                </a:cxn>
                <a:cxn ang="0">
                  <a:pos x="0" y="10"/>
                </a:cxn>
                <a:cxn ang="0">
                  <a:pos x="3" y="254"/>
                </a:cxn>
              </a:cxnLst>
              <a:rect l="0" t="0" r="r" b="b"/>
              <a:pathLst>
                <a:path w="53" h="302">
                  <a:moveTo>
                    <a:pt x="3" y="254"/>
                  </a:moveTo>
                  <a:lnTo>
                    <a:pt x="52" y="301"/>
                  </a:lnTo>
                  <a:lnTo>
                    <a:pt x="45" y="0"/>
                  </a:lnTo>
                  <a:lnTo>
                    <a:pt x="0" y="10"/>
                  </a:lnTo>
                  <a:lnTo>
                    <a:pt x="3" y="25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81" name="Line 133"/>
            <p:cNvSpPr>
              <a:spLocks noChangeShapeType="1"/>
            </p:cNvSpPr>
            <p:nvPr/>
          </p:nvSpPr>
          <p:spPr bwMode="auto">
            <a:xfrm flipV="1">
              <a:off x="4352" y="2795"/>
              <a:ext cx="260" cy="44"/>
            </a:xfrm>
            <a:prstGeom prst="line">
              <a:avLst/>
            </a:pr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82" name="Freeform 134"/>
            <p:cNvSpPr>
              <a:spLocks/>
            </p:cNvSpPr>
            <p:nvPr/>
          </p:nvSpPr>
          <p:spPr bwMode="auto">
            <a:xfrm>
              <a:off x="4352" y="2795"/>
              <a:ext cx="261" cy="45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260" y="0"/>
                </a:cxn>
                <a:cxn ang="0">
                  <a:pos x="0" y="44"/>
                </a:cxn>
              </a:cxnLst>
              <a:rect l="0" t="0" r="r" b="b"/>
              <a:pathLst>
                <a:path w="261" h="45">
                  <a:moveTo>
                    <a:pt x="0" y="44"/>
                  </a:moveTo>
                  <a:lnTo>
                    <a:pt x="260" y="0"/>
                  </a:lnTo>
                  <a:lnTo>
                    <a:pt x="0" y="44"/>
                  </a:lnTo>
                </a:path>
              </a:pathLst>
            </a:custGeom>
            <a:noFill/>
            <a:ln w="12700" cap="rnd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83" name="Freeform 135"/>
            <p:cNvSpPr>
              <a:spLocks/>
            </p:cNvSpPr>
            <p:nvPr/>
          </p:nvSpPr>
          <p:spPr bwMode="auto">
            <a:xfrm>
              <a:off x="4366" y="2829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5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5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84" name="Freeform 136"/>
            <p:cNvSpPr>
              <a:spLocks/>
            </p:cNvSpPr>
            <p:nvPr/>
          </p:nvSpPr>
          <p:spPr bwMode="auto">
            <a:xfrm>
              <a:off x="4366" y="2829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5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5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noFill/>
            <a:ln w="12700" cap="rnd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85" name="Freeform 137"/>
            <p:cNvSpPr>
              <a:spLocks/>
            </p:cNvSpPr>
            <p:nvPr/>
          </p:nvSpPr>
          <p:spPr bwMode="auto">
            <a:xfrm>
              <a:off x="4441" y="2817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4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4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86" name="Freeform 138"/>
            <p:cNvSpPr>
              <a:spLocks/>
            </p:cNvSpPr>
            <p:nvPr/>
          </p:nvSpPr>
          <p:spPr bwMode="auto">
            <a:xfrm>
              <a:off x="4441" y="2817"/>
              <a:ext cx="56" cy="1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4" y="0"/>
                </a:cxn>
                <a:cxn ang="0">
                  <a:pos x="55" y="7"/>
                </a:cxn>
                <a:cxn ang="0">
                  <a:pos x="1" y="16"/>
                </a:cxn>
                <a:cxn ang="0">
                  <a:pos x="0" y="9"/>
                </a:cxn>
              </a:cxnLst>
              <a:rect l="0" t="0" r="r" b="b"/>
              <a:pathLst>
                <a:path w="56" h="17">
                  <a:moveTo>
                    <a:pt x="0" y="9"/>
                  </a:moveTo>
                  <a:lnTo>
                    <a:pt x="54" y="0"/>
                  </a:lnTo>
                  <a:lnTo>
                    <a:pt x="55" y="7"/>
                  </a:lnTo>
                  <a:lnTo>
                    <a:pt x="1" y="16"/>
                  </a:lnTo>
                  <a:lnTo>
                    <a:pt x="0" y="9"/>
                  </a:lnTo>
                </a:path>
              </a:pathLst>
            </a:custGeom>
            <a:noFill/>
            <a:ln w="12700" cap="rnd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87" name="Freeform 139"/>
            <p:cNvSpPr>
              <a:spLocks/>
            </p:cNvSpPr>
            <p:nvPr/>
          </p:nvSpPr>
          <p:spPr bwMode="auto">
            <a:xfrm>
              <a:off x="4361" y="2513"/>
              <a:ext cx="222" cy="241"/>
            </a:xfrm>
            <a:custGeom>
              <a:avLst/>
              <a:gdLst/>
              <a:ahLst/>
              <a:cxnLst>
                <a:cxn ang="0">
                  <a:pos x="221" y="211"/>
                </a:cxn>
                <a:cxn ang="0">
                  <a:pos x="6" y="240"/>
                </a:cxn>
                <a:cxn ang="0">
                  <a:pos x="0" y="3"/>
                </a:cxn>
                <a:cxn ang="0">
                  <a:pos x="204" y="0"/>
                </a:cxn>
                <a:cxn ang="0">
                  <a:pos x="221" y="211"/>
                </a:cxn>
              </a:cxnLst>
              <a:rect l="0" t="0" r="r" b="b"/>
              <a:pathLst>
                <a:path w="222" h="241">
                  <a:moveTo>
                    <a:pt x="221" y="211"/>
                  </a:moveTo>
                  <a:lnTo>
                    <a:pt x="6" y="240"/>
                  </a:lnTo>
                  <a:lnTo>
                    <a:pt x="0" y="3"/>
                  </a:lnTo>
                  <a:lnTo>
                    <a:pt x="204" y="0"/>
                  </a:lnTo>
                  <a:lnTo>
                    <a:pt x="221" y="211"/>
                  </a:lnTo>
                </a:path>
              </a:pathLst>
            </a:custGeom>
            <a:solidFill>
              <a:srgbClr val="0328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88" name="Freeform 140"/>
            <p:cNvSpPr>
              <a:spLocks/>
            </p:cNvSpPr>
            <p:nvPr/>
          </p:nvSpPr>
          <p:spPr bwMode="auto">
            <a:xfrm>
              <a:off x="4386" y="2540"/>
              <a:ext cx="172" cy="188"/>
            </a:xfrm>
            <a:custGeom>
              <a:avLst/>
              <a:gdLst/>
              <a:ahLst/>
              <a:cxnLst>
                <a:cxn ang="0">
                  <a:pos x="171" y="164"/>
                </a:cxn>
                <a:cxn ang="0">
                  <a:pos x="4" y="187"/>
                </a:cxn>
                <a:cxn ang="0">
                  <a:pos x="0" y="2"/>
                </a:cxn>
                <a:cxn ang="0">
                  <a:pos x="159" y="0"/>
                </a:cxn>
                <a:cxn ang="0">
                  <a:pos x="171" y="164"/>
                </a:cxn>
              </a:cxnLst>
              <a:rect l="0" t="0" r="r" b="b"/>
              <a:pathLst>
                <a:path w="172" h="188">
                  <a:moveTo>
                    <a:pt x="171" y="164"/>
                  </a:moveTo>
                  <a:lnTo>
                    <a:pt x="4" y="187"/>
                  </a:lnTo>
                  <a:lnTo>
                    <a:pt x="0" y="2"/>
                  </a:lnTo>
                  <a:lnTo>
                    <a:pt x="159" y="0"/>
                  </a:lnTo>
                  <a:lnTo>
                    <a:pt x="171" y="164"/>
                  </a:lnTo>
                </a:path>
              </a:pathLst>
            </a:custGeom>
            <a:solidFill>
              <a:srgbClr val="AABFF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89" name="Freeform 141"/>
            <p:cNvSpPr>
              <a:spLocks/>
            </p:cNvSpPr>
            <p:nvPr/>
          </p:nvSpPr>
          <p:spPr bwMode="auto">
            <a:xfrm>
              <a:off x="4397" y="2565"/>
              <a:ext cx="140" cy="18"/>
            </a:xfrm>
            <a:custGeom>
              <a:avLst/>
              <a:gdLst/>
              <a:ahLst/>
              <a:cxnLst>
                <a:cxn ang="0">
                  <a:pos x="139" y="13"/>
                </a:cxn>
                <a:cxn ang="0">
                  <a:pos x="0" y="17"/>
                </a:cxn>
                <a:cxn ang="0">
                  <a:pos x="1" y="2"/>
                </a:cxn>
                <a:cxn ang="0">
                  <a:pos x="137" y="0"/>
                </a:cxn>
                <a:cxn ang="0">
                  <a:pos x="139" y="13"/>
                </a:cxn>
              </a:cxnLst>
              <a:rect l="0" t="0" r="r" b="b"/>
              <a:pathLst>
                <a:path w="140" h="18">
                  <a:moveTo>
                    <a:pt x="139" y="13"/>
                  </a:moveTo>
                  <a:lnTo>
                    <a:pt x="0" y="17"/>
                  </a:lnTo>
                  <a:lnTo>
                    <a:pt x="1" y="2"/>
                  </a:lnTo>
                  <a:lnTo>
                    <a:pt x="137" y="0"/>
                  </a:lnTo>
                  <a:lnTo>
                    <a:pt x="139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90" name="Freeform 142"/>
            <p:cNvSpPr>
              <a:spLocks/>
            </p:cNvSpPr>
            <p:nvPr/>
          </p:nvSpPr>
          <p:spPr bwMode="auto">
            <a:xfrm>
              <a:off x="4399" y="2598"/>
              <a:ext cx="140" cy="18"/>
            </a:xfrm>
            <a:custGeom>
              <a:avLst/>
              <a:gdLst/>
              <a:ahLst/>
              <a:cxnLst>
                <a:cxn ang="0">
                  <a:pos x="139" y="13"/>
                </a:cxn>
                <a:cxn ang="0">
                  <a:pos x="0" y="17"/>
                </a:cxn>
                <a:cxn ang="0">
                  <a:pos x="1" y="2"/>
                </a:cxn>
                <a:cxn ang="0">
                  <a:pos x="137" y="0"/>
                </a:cxn>
                <a:cxn ang="0">
                  <a:pos x="139" y="13"/>
                </a:cxn>
              </a:cxnLst>
              <a:rect l="0" t="0" r="r" b="b"/>
              <a:pathLst>
                <a:path w="140" h="18">
                  <a:moveTo>
                    <a:pt x="139" y="13"/>
                  </a:moveTo>
                  <a:lnTo>
                    <a:pt x="0" y="17"/>
                  </a:lnTo>
                  <a:lnTo>
                    <a:pt x="1" y="2"/>
                  </a:lnTo>
                  <a:lnTo>
                    <a:pt x="137" y="0"/>
                  </a:lnTo>
                  <a:lnTo>
                    <a:pt x="139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91" name="Freeform 143"/>
            <p:cNvSpPr>
              <a:spLocks/>
            </p:cNvSpPr>
            <p:nvPr/>
          </p:nvSpPr>
          <p:spPr bwMode="auto">
            <a:xfrm>
              <a:off x="4402" y="2631"/>
              <a:ext cx="139" cy="24"/>
            </a:xfrm>
            <a:custGeom>
              <a:avLst/>
              <a:gdLst/>
              <a:ahLst/>
              <a:cxnLst>
                <a:cxn ang="0">
                  <a:pos x="138" y="13"/>
                </a:cxn>
                <a:cxn ang="0">
                  <a:pos x="0" y="23"/>
                </a:cxn>
                <a:cxn ang="0">
                  <a:pos x="1" y="7"/>
                </a:cxn>
                <a:cxn ang="0">
                  <a:pos x="136" y="0"/>
                </a:cxn>
                <a:cxn ang="0">
                  <a:pos x="138" y="13"/>
                </a:cxn>
              </a:cxnLst>
              <a:rect l="0" t="0" r="r" b="b"/>
              <a:pathLst>
                <a:path w="139" h="24">
                  <a:moveTo>
                    <a:pt x="138" y="13"/>
                  </a:moveTo>
                  <a:lnTo>
                    <a:pt x="0" y="23"/>
                  </a:lnTo>
                  <a:lnTo>
                    <a:pt x="1" y="7"/>
                  </a:lnTo>
                  <a:lnTo>
                    <a:pt x="136" y="0"/>
                  </a:lnTo>
                  <a:lnTo>
                    <a:pt x="138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92" name="Freeform 144"/>
            <p:cNvSpPr>
              <a:spLocks/>
            </p:cNvSpPr>
            <p:nvPr/>
          </p:nvSpPr>
          <p:spPr bwMode="auto">
            <a:xfrm>
              <a:off x="4404" y="2653"/>
              <a:ext cx="289" cy="436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22" y="45"/>
                </a:cxn>
                <a:cxn ang="0">
                  <a:pos x="87" y="48"/>
                </a:cxn>
                <a:cxn ang="0">
                  <a:pos x="288" y="388"/>
                </a:cxn>
                <a:cxn ang="0">
                  <a:pos x="134" y="435"/>
                </a:cxn>
                <a:cxn ang="0">
                  <a:pos x="38" y="56"/>
                </a:cxn>
                <a:cxn ang="0">
                  <a:pos x="0" y="61"/>
                </a:cxn>
                <a:cxn ang="0">
                  <a:pos x="49" y="0"/>
                </a:cxn>
              </a:cxnLst>
              <a:rect l="0" t="0" r="r" b="b"/>
              <a:pathLst>
                <a:path w="289" h="436">
                  <a:moveTo>
                    <a:pt x="49" y="0"/>
                  </a:moveTo>
                  <a:lnTo>
                    <a:pt x="122" y="45"/>
                  </a:lnTo>
                  <a:lnTo>
                    <a:pt x="87" y="48"/>
                  </a:lnTo>
                  <a:lnTo>
                    <a:pt x="288" y="388"/>
                  </a:lnTo>
                  <a:lnTo>
                    <a:pt x="134" y="435"/>
                  </a:lnTo>
                  <a:lnTo>
                    <a:pt x="38" y="56"/>
                  </a:lnTo>
                  <a:lnTo>
                    <a:pt x="0" y="61"/>
                  </a:lnTo>
                  <a:lnTo>
                    <a:pt x="49" y="0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93" name="Freeform 145"/>
            <p:cNvSpPr>
              <a:spLocks/>
            </p:cNvSpPr>
            <p:nvPr/>
          </p:nvSpPr>
          <p:spPr bwMode="auto">
            <a:xfrm>
              <a:off x="4405" y="2616"/>
              <a:ext cx="315" cy="454"/>
            </a:xfrm>
            <a:custGeom>
              <a:avLst/>
              <a:gdLst/>
              <a:ahLst/>
              <a:cxnLst>
                <a:cxn ang="0">
                  <a:pos x="69" y="4"/>
                </a:cxn>
                <a:cxn ang="0">
                  <a:pos x="141" y="49"/>
                </a:cxn>
                <a:cxn ang="0">
                  <a:pos x="158" y="60"/>
                </a:cxn>
                <a:cxn ang="0">
                  <a:pos x="138" y="62"/>
                </a:cxn>
                <a:cxn ang="0">
                  <a:pos x="104" y="65"/>
                </a:cxn>
                <a:cxn ang="0">
                  <a:pos x="109" y="55"/>
                </a:cxn>
                <a:cxn ang="0">
                  <a:pos x="310" y="395"/>
                </a:cxn>
                <a:cxn ang="0">
                  <a:pos x="314" y="402"/>
                </a:cxn>
                <a:cxn ang="0">
                  <a:pos x="306" y="405"/>
                </a:cxn>
                <a:cxn ang="0">
                  <a:pos x="152" y="451"/>
                </a:cxn>
                <a:cxn ang="0">
                  <a:pos x="145" y="453"/>
                </a:cxn>
                <a:cxn ang="0">
                  <a:pos x="143" y="446"/>
                </a:cxn>
                <a:cxn ang="0">
                  <a:pos x="47" y="67"/>
                </a:cxn>
                <a:cxn ang="0">
                  <a:pos x="55" y="72"/>
                </a:cxn>
                <a:cxn ang="0">
                  <a:pos x="17" y="78"/>
                </a:cxn>
                <a:cxn ang="0">
                  <a:pos x="0" y="80"/>
                </a:cxn>
                <a:cxn ang="0">
                  <a:pos x="11" y="67"/>
                </a:cxn>
                <a:cxn ang="0">
                  <a:pos x="60" y="5"/>
                </a:cxn>
                <a:cxn ang="0">
                  <a:pos x="64" y="0"/>
                </a:cxn>
                <a:cxn ang="0">
                  <a:pos x="69" y="4"/>
                </a:cxn>
              </a:cxnLst>
              <a:rect l="0" t="0" r="r" b="b"/>
              <a:pathLst>
                <a:path w="315" h="454">
                  <a:moveTo>
                    <a:pt x="69" y="4"/>
                  </a:moveTo>
                  <a:lnTo>
                    <a:pt x="141" y="49"/>
                  </a:lnTo>
                  <a:lnTo>
                    <a:pt x="158" y="60"/>
                  </a:lnTo>
                  <a:lnTo>
                    <a:pt x="138" y="62"/>
                  </a:lnTo>
                  <a:lnTo>
                    <a:pt x="104" y="65"/>
                  </a:lnTo>
                  <a:lnTo>
                    <a:pt x="109" y="55"/>
                  </a:lnTo>
                  <a:lnTo>
                    <a:pt x="310" y="395"/>
                  </a:lnTo>
                  <a:lnTo>
                    <a:pt x="314" y="402"/>
                  </a:lnTo>
                  <a:lnTo>
                    <a:pt x="306" y="405"/>
                  </a:lnTo>
                  <a:lnTo>
                    <a:pt x="152" y="451"/>
                  </a:lnTo>
                  <a:lnTo>
                    <a:pt x="145" y="453"/>
                  </a:lnTo>
                  <a:lnTo>
                    <a:pt x="143" y="446"/>
                  </a:lnTo>
                  <a:lnTo>
                    <a:pt x="47" y="67"/>
                  </a:lnTo>
                  <a:lnTo>
                    <a:pt x="55" y="72"/>
                  </a:lnTo>
                  <a:lnTo>
                    <a:pt x="17" y="78"/>
                  </a:lnTo>
                  <a:lnTo>
                    <a:pt x="0" y="80"/>
                  </a:lnTo>
                  <a:lnTo>
                    <a:pt x="11" y="67"/>
                  </a:lnTo>
                  <a:lnTo>
                    <a:pt x="60" y="5"/>
                  </a:lnTo>
                  <a:lnTo>
                    <a:pt x="64" y="0"/>
                  </a:lnTo>
                  <a:lnTo>
                    <a:pt x="69" y="4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94" name="Freeform 146"/>
            <p:cNvSpPr>
              <a:spLocks/>
            </p:cNvSpPr>
            <p:nvPr/>
          </p:nvSpPr>
          <p:spPr bwMode="auto">
            <a:xfrm>
              <a:off x="4421" y="2625"/>
              <a:ext cx="289" cy="437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22" y="46"/>
                </a:cxn>
                <a:cxn ang="0">
                  <a:pos x="87" y="49"/>
                </a:cxn>
                <a:cxn ang="0">
                  <a:pos x="288" y="389"/>
                </a:cxn>
                <a:cxn ang="0">
                  <a:pos x="134" y="436"/>
                </a:cxn>
                <a:cxn ang="0">
                  <a:pos x="38" y="57"/>
                </a:cxn>
                <a:cxn ang="0">
                  <a:pos x="0" y="62"/>
                </a:cxn>
                <a:cxn ang="0">
                  <a:pos x="49" y="0"/>
                </a:cxn>
              </a:cxnLst>
              <a:rect l="0" t="0" r="r" b="b"/>
              <a:pathLst>
                <a:path w="289" h="437">
                  <a:moveTo>
                    <a:pt x="49" y="0"/>
                  </a:moveTo>
                  <a:lnTo>
                    <a:pt x="122" y="46"/>
                  </a:lnTo>
                  <a:lnTo>
                    <a:pt x="87" y="49"/>
                  </a:lnTo>
                  <a:lnTo>
                    <a:pt x="288" y="389"/>
                  </a:lnTo>
                  <a:lnTo>
                    <a:pt x="134" y="436"/>
                  </a:lnTo>
                  <a:lnTo>
                    <a:pt x="38" y="57"/>
                  </a:lnTo>
                  <a:lnTo>
                    <a:pt x="0" y="62"/>
                  </a:lnTo>
                  <a:lnTo>
                    <a:pt x="49" y="0"/>
                  </a:lnTo>
                </a:path>
              </a:pathLst>
            </a:custGeom>
            <a:solidFill>
              <a:srgbClr val="FEFF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95" name="Freeform 147"/>
            <p:cNvSpPr>
              <a:spLocks/>
            </p:cNvSpPr>
            <p:nvPr/>
          </p:nvSpPr>
          <p:spPr bwMode="auto">
            <a:xfrm>
              <a:off x="4366" y="2945"/>
              <a:ext cx="534" cy="246"/>
            </a:xfrm>
            <a:custGeom>
              <a:avLst/>
              <a:gdLst/>
              <a:ahLst/>
              <a:cxnLst>
                <a:cxn ang="0">
                  <a:pos x="525" y="87"/>
                </a:cxn>
                <a:cxn ang="0">
                  <a:pos x="442" y="0"/>
                </a:cxn>
                <a:cxn ang="0">
                  <a:pos x="0" y="110"/>
                </a:cxn>
                <a:cxn ang="0">
                  <a:pos x="71" y="245"/>
                </a:cxn>
                <a:cxn ang="0">
                  <a:pos x="522" y="119"/>
                </a:cxn>
                <a:cxn ang="0">
                  <a:pos x="525" y="118"/>
                </a:cxn>
                <a:cxn ang="0">
                  <a:pos x="527" y="117"/>
                </a:cxn>
                <a:cxn ang="0">
                  <a:pos x="529" y="116"/>
                </a:cxn>
                <a:cxn ang="0">
                  <a:pos x="530" y="115"/>
                </a:cxn>
                <a:cxn ang="0">
                  <a:pos x="531" y="114"/>
                </a:cxn>
                <a:cxn ang="0">
                  <a:pos x="532" y="113"/>
                </a:cxn>
                <a:cxn ang="0">
                  <a:pos x="532" y="112"/>
                </a:cxn>
                <a:cxn ang="0">
                  <a:pos x="533" y="111"/>
                </a:cxn>
                <a:cxn ang="0">
                  <a:pos x="533" y="106"/>
                </a:cxn>
                <a:cxn ang="0">
                  <a:pos x="533" y="101"/>
                </a:cxn>
                <a:cxn ang="0">
                  <a:pos x="532" y="97"/>
                </a:cxn>
                <a:cxn ang="0">
                  <a:pos x="530" y="93"/>
                </a:cxn>
                <a:cxn ang="0">
                  <a:pos x="528" y="91"/>
                </a:cxn>
                <a:cxn ang="0">
                  <a:pos x="527" y="89"/>
                </a:cxn>
                <a:cxn ang="0">
                  <a:pos x="526" y="87"/>
                </a:cxn>
                <a:cxn ang="0">
                  <a:pos x="525" y="87"/>
                </a:cxn>
              </a:cxnLst>
              <a:rect l="0" t="0" r="r" b="b"/>
              <a:pathLst>
                <a:path w="534" h="246">
                  <a:moveTo>
                    <a:pt x="525" y="87"/>
                  </a:moveTo>
                  <a:lnTo>
                    <a:pt x="442" y="0"/>
                  </a:lnTo>
                  <a:lnTo>
                    <a:pt x="0" y="110"/>
                  </a:lnTo>
                  <a:lnTo>
                    <a:pt x="71" y="245"/>
                  </a:lnTo>
                  <a:lnTo>
                    <a:pt x="522" y="119"/>
                  </a:lnTo>
                  <a:lnTo>
                    <a:pt x="525" y="118"/>
                  </a:lnTo>
                  <a:lnTo>
                    <a:pt x="527" y="117"/>
                  </a:lnTo>
                  <a:lnTo>
                    <a:pt x="529" y="116"/>
                  </a:lnTo>
                  <a:lnTo>
                    <a:pt x="530" y="115"/>
                  </a:lnTo>
                  <a:lnTo>
                    <a:pt x="531" y="114"/>
                  </a:lnTo>
                  <a:lnTo>
                    <a:pt x="532" y="113"/>
                  </a:lnTo>
                  <a:lnTo>
                    <a:pt x="532" y="112"/>
                  </a:lnTo>
                  <a:lnTo>
                    <a:pt x="533" y="111"/>
                  </a:lnTo>
                  <a:lnTo>
                    <a:pt x="533" y="106"/>
                  </a:lnTo>
                  <a:lnTo>
                    <a:pt x="533" y="101"/>
                  </a:lnTo>
                  <a:lnTo>
                    <a:pt x="532" y="97"/>
                  </a:lnTo>
                  <a:lnTo>
                    <a:pt x="530" y="93"/>
                  </a:lnTo>
                  <a:lnTo>
                    <a:pt x="528" y="91"/>
                  </a:lnTo>
                  <a:lnTo>
                    <a:pt x="527" y="89"/>
                  </a:lnTo>
                  <a:lnTo>
                    <a:pt x="526" y="87"/>
                  </a:lnTo>
                  <a:lnTo>
                    <a:pt x="525" y="87"/>
                  </a:lnTo>
                </a:path>
              </a:pathLst>
            </a:custGeom>
            <a:solidFill>
              <a:srgbClr val="DDDDDD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96" name="Freeform 148"/>
            <p:cNvSpPr>
              <a:spLocks/>
            </p:cNvSpPr>
            <p:nvPr/>
          </p:nvSpPr>
          <p:spPr bwMode="auto">
            <a:xfrm>
              <a:off x="4394" y="2958"/>
              <a:ext cx="485" cy="190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59" y="189"/>
                </a:cxn>
                <a:cxn ang="0">
                  <a:pos x="484" y="77"/>
                </a:cxn>
                <a:cxn ang="0">
                  <a:pos x="410" y="0"/>
                </a:cxn>
                <a:cxn ang="0">
                  <a:pos x="0" y="105"/>
                </a:cxn>
              </a:cxnLst>
              <a:rect l="0" t="0" r="r" b="b"/>
              <a:pathLst>
                <a:path w="485" h="190">
                  <a:moveTo>
                    <a:pt x="0" y="105"/>
                  </a:moveTo>
                  <a:lnTo>
                    <a:pt x="59" y="189"/>
                  </a:lnTo>
                  <a:lnTo>
                    <a:pt x="484" y="77"/>
                  </a:lnTo>
                  <a:lnTo>
                    <a:pt x="410" y="0"/>
                  </a:lnTo>
                  <a:lnTo>
                    <a:pt x="0" y="105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97" name="Freeform 149"/>
            <p:cNvSpPr>
              <a:spLocks/>
            </p:cNvSpPr>
            <p:nvPr/>
          </p:nvSpPr>
          <p:spPr bwMode="auto">
            <a:xfrm>
              <a:off x="4783" y="2952"/>
              <a:ext cx="33" cy="1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8"/>
                </a:cxn>
                <a:cxn ang="0">
                  <a:pos x="32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3" h="19">
                  <a:moveTo>
                    <a:pt x="0" y="5"/>
                  </a:moveTo>
                  <a:lnTo>
                    <a:pt x="7" y="18"/>
                  </a:lnTo>
                  <a:lnTo>
                    <a:pt x="32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98" name="Freeform 150"/>
            <p:cNvSpPr>
              <a:spLocks/>
            </p:cNvSpPr>
            <p:nvPr/>
          </p:nvSpPr>
          <p:spPr bwMode="auto">
            <a:xfrm>
              <a:off x="4777" y="2957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599" name="Freeform 151"/>
            <p:cNvSpPr>
              <a:spLocks/>
            </p:cNvSpPr>
            <p:nvPr/>
          </p:nvSpPr>
          <p:spPr bwMode="auto">
            <a:xfrm>
              <a:off x="4789" y="2964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00" name="Freeform 152"/>
            <p:cNvSpPr>
              <a:spLocks/>
            </p:cNvSpPr>
            <p:nvPr/>
          </p:nvSpPr>
          <p:spPr bwMode="auto">
            <a:xfrm>
              <a:off x="4750" y="2961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01" name="Freeform 153"/>
            <p:cNvSpPr>
              <a:spLocks/>
            </p:cNvSpPr>
            <p:nvPr/>
          </p:nvSpPr>
          <p:spPr bwMode="auto">
            <a:xfrm>
              <a:off x="4744" y="2967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02" name="Freeform 154"/>
            <p:cNvSpPr>
              <a:spLocks/>
            </p:cNvSpPr>
            <p:nvPr/>
          </p:nvSpPr>
          <p:spPr bwMode="auto">
            <a:xfrm>
              <a:off x="4756" y="2974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03" name="Freeform 155"/>
            <p:cNvSpPr>
              <a:spLocks/>
            </p:cNvSpPr>
            <p:nvPr/>
          </p:nvSpPr>
          <p:spPr bwMode="auto">
            <a:xfrm>
              <a:off x="4780" y="2973"/>
              <a:ext cx="53" cy="2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22"/>
                </a:cxn>
                <a:cxn ang="0">
                  <a:pos x="52" y="12"/>
                </a:cxn>
                <a:cxn ang="0">
                  <a:pos x="41" y="0"/>
                </a:cxn>
                <a:cxn ang="0">
                  <a:pos x="0" y="9"/>
                </a:cxn>
              </a:cxnLst>
              <a:rect l="0" t="0" r="r" b="b"/>
              <a:pathLst>
                <a:path w="53" h="23">
                  <a:moveTo>
                    <a:pt x="0" y="9"/>
                  </a:moveTo>
                  <a:lnTo>
                    <a:pt x="8" y="22"/>
                  </a:lnTo>
                  <a:lnTo>
                    <a:pt x="52" y="12"/>
                  </a:lnTo>
                  <a:lnTo>
                    <a:pt x="41" y="0"/>
                  </a:lnTo>
                  <a:lnTo>
                    <a:pt x="0" y="9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04" name="Freeform 156"/>
            <p:cNvSpPr>
              <a:spLocks/>
            </p:cNvSpPr>
            <p:nvPr/>
          </p:nvSpPr>
          <p:spPr bwMode="auto">
            <a:xfrm>
              <a:off x="4774" y="2984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05" name="Freeform 157"/>
            <p:cNvSpPr>
              <a:spLocks/>
            </p:cNvSpPr>
            <p:nvPr/>
          </p:nvSpPr>
          <p:spPr bwMode="auto">
            <a:xfrm>
              <a:off x="4787" y="2985"/>
              <a:ext cx="49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3" y="10"/>
                </a:cxn>
                <a:cxn ang="0">
                  <a:pos x="45" y="0"/>
                </a:cxn>
                <a:cxn ang="0">
                  <a:pos x="48" y="13"/>
                </a:cxn>
                <a:cxn ang="0">
                  <a:pos x="0" y="23"/>
                </a:cxn>
              </a:cxnLst>
              <a:rect l="0" t="0" r="r" b="b"/>
              <a:pathLst>
                <a:path w="49" h="24">
                  <a:moveTo>
                    <a:pt x="0" y="23"/>
                  </a:moveTo>
                  <a:lnTo>
                    <a:pt x="3" y="10"/>
                  </a:lnTo>
                  <a:lnTo>
                    <a:pt x="45" y="0"/>
                  </a:lnTo>
                  <a:lnTo>
                    <a:pt x="48" y="13"/>
                  </a:lnTo>
                  <a:lnTo>
                    <a:pt x="0" y="23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06" name="Freeform 158"/>
            <p:cNvSpPr>
              <a:spLocks/>
            </p:cNvSpPr>
            <p:nvPr/>
          </p:nvSpPr>
          <p:spPr bwMode="auto">
            <a:xfrm>
              <a:off x="4799" y="2990"/>
              <a:ext cx="51" cy="22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" y="21"/>
                </a:cxn>
                <a:cxn ang="0">
                  <a:pos x="50" y="11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51" h="22">
                  <a:moveTo>
                    <a:pt x="0" y="10"/>
                  </a:moveTo>
                  <a:lnTo>
                    <a:pt x="6" y="21"/>
                  </a:lnTo>
                  <a:lnTo>
                    <a:pt x="50" y="11"/>
                  </a:lnTo>
                  <a:lnTo>
                    <a:pt x="40" y="0"/>
                  </a:lnTo>
                  <a:lnTo>
                    <a:pt x="0" y="1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07" name="Freeform 159"/>
            <p:cNvSpPr>
              <a:spLocks/>
            </p:cNvSpPr>
            <p:nvPr/>
          </p:nvSpPr>
          <p:spPr bwMode="auto">
            <a:xfrm>
              <a:off x="4794" y="3001"/>
              <a:ext cx="17" cy="2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1"/>
                </a:cxn>
                <a:cxn ang="0">
                  <a:pos x="11" y="22"/>
                </a:cxn>
                <a:cxn ang="0">
                  <a:pos x="0" y="9"/>
                </a:cxn>
                <a:cxn ang="0">
                  <a:pos x="6" y="0"/>
                </a:cxn>
              </a:cxnLst>
              <a:rect l="0" t="0" r="r" b="b"/>
              <a:pathLst>
                <a:path w="17" h="23">
                  <a:moveTo>
                    <a:pt x="6" y="0"/>
                  </a:moveTo>
                  <a:lnTo>
                    <a:pt x="16" y="11"/>
                  </a:lnTo>
                  <a:lnTo>
                    <a:pt x="11" y="22"/>
                  </a:lnTo>
                  <a:lnTo>
                    <a:pt x="0" y="9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08" name="Freeform 160"/>
            <p:cNvSpPr>
              <a:spLocks/>
            </p:cNvSpPr>
            <p:nvPr/>
          </p:nvSpPr>
          <p:spPr bwMode="auto">
            <a:xfrm>
              <a:off x="4804" y="3001"/>
              <a:ext cx="49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3" y="10"/>
                </a:cxn>
                <a:cxn ang="0">
                  <a:pos x="45" y="0"/>
                </a:cxn>
                <a:cxn ang="0">
                  <a:pos x="48" y="10"/>
                </a:cxn>
                <a:cxn ang="0">
                  <a:pos x="0" y="22"/>
                </a:cxn>
              </a:cxnLst>
              <a:rect l="0" t="0" r="r" b="b"/>
              <a:pathLst>
                <a:path w="49" h="23">
                  <a:moveTo>
                    <a:pt x="0" y="22"/>
                  </a:moveTo>
                  <a:lnTo>
                    <a:pt x="3" y="10"/>
                  </a:lnTo>
                  <a:lnTo>
                    <a:pt x="45" y="0"/>
                  </a:lnTo>
                  <a:lnTo>
                    <a:pt x="48" y="10"/>
                  </a:lnTo>
                  <a:lnTo>
                    <a:pt x="0" y="22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09" name="Freeform 161"/>
            <p:cNvSpPr>
              <a:spLocks/>
            </p:cNvSpPr>
            <p:nvPr/>
          </p:nvSpPr>
          <p:spPr bwMode="auto">
            <a:xfrm>
              <a:off x="4828" y="3009"/>
              <a:ext cx="42" cy="21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9" y="20"/>
                </a:cxn>
                <a:cxn ang="0">
                  <a:pos x="41" y="12"/>
                </a:cxn>
                <a:cxn ang="0">
                  <a:pos x="30" y="0"/>
                </a:cxn>
                <a:cxn ang="0">
                  <a:pos x="0" y="7"/>
                </a:cxn>
              </a:cxnLst>
              <a:rect l="0" t="0" r="r" b="b"/>
              <a:pathLst>
                <a:path w="42" h="21">
                  <a:moveTo>
                    <a:pt x="0" y="7"/>
                  </a:moveTo>
                  <a:lnTo>
                    <a:pt x="9" y="20"/>
                  </a:lnTo>
                  <a:lnTo>
                    <a:pt x="41" y="12"/>
                  </a:lnTo>
                  <a:lnTo>
                    <a:pt x="30" y="0"/>
                  </a:lnTo>
                  <a:lnTo>
                    <a:pt x="0" y="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10" name="Freeform 162"/>
            <p:cNvSpPr>
              <a:spLocks/>
            </p:cNvSpPr>
            <p:nvPr/>
          </p:nvSpPr>
          <p:spPr bwMode="auto">
            <a:xfrm>
              <a:off x="4822" y="3017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11" name="Freeform 163"/>
            <p:cNvSpPr>
              <a:spLocks/>
            </p:cNvSpPr>
            <p:nvPr/>
          </p:nvSpPr>
          <p:spPr bwMode="auto">
            <a:xfrm>
              <a:off x="4833" y="3021"/>
              <a:ext cx="40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8"/>
                </a:cxn>
                <a:cxn ang="0">
                  <a:pos x="36" y="0"/>
                </a:cxn>
                <a:cxn ang="0">
                  <a:pos x="39" y="12"/>
                </a:cxn>
                <a:cxn ang="0">
                  <a:pos x="0" y="21"/>
                </a:cxn>
              </a:cxnLst>
              <a:rect l="0" t="0" r="r" b="b"/>
              <a:pathLst>
                <a:path w="40" h="22">
                  <a:moveTo>
                    <a:pt x="0" y="21"/>
                  </a:moveTo>
                  <a:lnTo>
                    <a:pt x="4" y="8"/>
                  </a:lnTo>
                  <a:lnTo>
                    <a:pt x="36" y="0"/>
                  </a:lnTo>
                  <a:lnTo>
                    <a:pt x="39" y="12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12" name="Freeform 164"/>
            <p:cNvSpPr>
              <a:spLocks/>
            </p:cNvSpPr>
            <p:nvPr/>
          </p:nvSpPr>
          <p:spPr bwMode="auto">
            <a:xfrm>
              <a:off x="4719" y="2969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13" name="Freeform 165"/>
            <p:cNvSpPr>
              <a:spLocks/>
            </p:cNvSpPr>
            <p:nvPr/>
          </p:nvSpPr>
          <p:spPr bwMode="auto">
            <a:xfrm>
              <a:off x="4713" y="2975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14" name="Freeform 166"/>
            <p:cNvSpPr>
              <a:spLocks/>
            </p:cNvSpPr>
            <p:nvPr/>
          </p:nvSpPr>
          <p:spPr bwMode="auto">
            <a:xfrm>
              <a:off x="4725" y="2982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15" name="Freeform 167"/>
            <p:cNvSpPr>
              <a:spLocks/>
            </p:cNvSpPr>
            <p:nvPr/>
          </p:nvSpPr>
          <p:spPr bwMode="auto">
            <a:xfrm>
              <a:off x="4747" y="2985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16" name="Freeform 168"/>
            <p:cNvSpPr>
              <a:spLocks/>
            </p:cNvSpPr>
            <p:nvPr/>
          </p:nvSpPr>
          <p:spPr bwMode="auto">
            <a:xfrm>
              <a:off x="4741" y="2991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17" name="Freeform 169"/>
            <p:cNvSpPr>
              <a:spLocks/>
            </p:cNvSpPr>
            <p:nvPr/>
          </p:nvSpPr>
          <p:spPr bwMode="auto">
            <a:xfrm>
              <a:off x="4753" y="2998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18" name="Freeform 170"/>
            <p:cNvSpPr>
              <a:spLocks/>
            </p:cNvSpPr>
            <p:nvPr/>
          </p:nvSpPr>
          <p:spPr bwMode="auto">
            <a:xfrm>
              <a:off x="4771" y="3001"/>
              <a:ext cx="33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19"/>
                </a:cxn>
                <a:cxn ang="0">
                  <a:pos x="32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3" h="20">
                  <a:moveTo>
                    <a:pt x="0" y="5"/>
                  </a:moveTo>
                  <a:lnTo>
                    <a:pt x="6" y="19"/>
                  </a:lnTo>
                  <a:lnTo>
                    <a:pt x="32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19" name="Freeform 171"/>
            <p:cNvSpPr>
              <a:spLocks/>
            </p:cNvSpPr>
            <p:nvPr/>
          </p:nvSpPr>
          <p:spPr bwMode="auto">
            <a:xfrm>
              <a:off x="4765" y="3006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20" name="Freeform 172"/>
            <p:cNvSpPr>
              <a:spLocks/>
            </p:cNvSpPr>
            <p:nvPr/>
          </p:nvSpPr>
          <p:spPr bwMode="auto">
            <a:xfrm>
              <a:off x="4777" y="3013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6"/>
                </a:cxn>
                <a:cxn ang="0">
                  <a:pos x="26" y="0"/>
                </a:cxn>
                <a:cxn ang="0">
                  <a:pos x="29" y="13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6"/>
                  </a:lnTo>
                  <a:lnTo>
                    <a:pt x="26" y="0"/>
                  </a:lnTo>
                  <a:lnTo>
                    <a:pt x="29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21" name="Freeform 173"/>
            <p:cNvSpPr>
              <a:spLocks/>
            </p:cNvSpPr>
            <p:nvPr/>
          </p:nvSpPr>
          <p:spPr bwMode="auto">
            <a:xfrm>
              <a:off x="4795" y="3018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22" name="Freeform 174"/>
            <p:cNvSpPr>
              <a:spLocks/>
            </p:cNvSpPr>
            <p:nvPr/>
          </p:nvSpPr>
          <p:spPr bwMode="auto">
            <a:xfrm>
              <a:off x="4789" y="3024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23" name="Freeform 175"/>
            <p:cNvSpPr>
              <a:spLocks/>
            </p:cNvSpPr>
            <p:nvPr/>
          </p:nvSpPr>
          <p:spPr bwMode="auto">
            <a:xfrm>
              <a:off x="4801" y="3031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24" name="Freeform 176"/>
            <p:cNvSpPr>
              <a:spLocks/>
            </p:cNvSpPr>
            <p:nvPr/>
          </p:nvSpPr>
          <p:spPr bwMode="auto">
            <a:xfrm>
              <a:off x="4686" y="2978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25" name="Freeform 177"/>
            <p:cNvSpPr>
              <a:spLocks/>
            </p:cNvSpPr>
            <p:nvPr/>
          </p:nvSpPr>
          <p:spPr bwMode="auto">
            <a:xfrm>
              <a:off x="4681" y="2984"/>
              <a:ext cx="17" cy="2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0"/>
                </a:cxn>
                <a:cxn ang="0">
                  <a:pos x="5" y="0"/>
                </a:cxn>
              </a:cxnLst>
              <a:rect l="0" t="0" r="r" b="b"/>
              <a:pathLst>
                <a:path w="17" h="27">
                  <a:moveTo>
                    <a:pt x="5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0"/>
                  </a:lnTo>
                  <a:lnTo>
                    <a:pt x="5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26" name="Freeform 178"/>
            <p:cNvSpPr>
              <a:spLocks/>
            </p:cNvSpPr>
            <p:nvPr/>
          </p:nvSpPr>
          <p:spPr bwMode="auto">
            <a:xfrm>
              <a:off x="4692" y="2991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27" name="Freeform 179"/>
            <p:cNvSpPr>
              <a:spLocks/>
            </p:cNvSpPr>
            <p:nvPr/>
          </p:nvSpPr>
          <p:spPr bwMode="auto">
            <a:xfrm>
              <a:off x="4714" y="2993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0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0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28" name="Freeform 180"/>
            <p:cNvSpPr>
              <a:spLocks/>
            </p:cNvSpPr>
            <p:nvPr/>
          </p:nvSpPr>
          <p:spPr bwMode="auto">
            <a:xfrm>
              <a:off x="4708" y="2999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29" name="Freeform 181"/>
            <p:cNvSpPr>
              <a:spLocks/>
            </p:cNvSpPr>
            <p:nvPr/>
          </p:nvSpPr>
          <p:spPr bwMode="auto">
            <a:xfrm>
              <a:off x="4720" y="3006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30" name="Freeform 182"/>
            <p:cNvSpPr>
              <a:spLocks/>
            </p:cNvSpPr>
            <p:nvPr/>
          </p:nvSpPr>
          <p:spPr bwMode="auto">
            <a:xfrm>
              <a:off x="4738" y="3010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31" name="Freeform 183"/>
            <p:cNvSpPr>
              <a:spLocks/>
            </p:cNvSpPr>
            <p:nvPr/>
          </p:nvSpPr>
          <p:spPr bwMode="auto">
            <a:xfrm>
              <a:off x="4732" y="3016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32" name="Freeform 184"/>
            <p:cNvSpPr>
              <a:spLocks/>
            </p:cNvSpPr>
            <p:nvPr/>
          </p:nvSpPr>
          <p:spPr bwMode="auto">
            <a:xfrm>
              <a:off x="4744" y="3023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33" name="Freeform 185"/>
            <p:cNvSpPr>
              <a:spLocks/>
            </p:cNvSpPr>
            <p:nvPr/>
          </p:nvSpPr>
          <p:spPr bwMode="auto">
            <a:xfrm>
              <a:off x="4762" y="3027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34" name="Freeform 186"/>
            <p:cNvSpPr>
              <a:spLocks/>
            </p:cNvSpPr>
            <p:nvPr/>
          </p:nvSpPr>
          <p:spPr bwMode="auto">
            <a:xfrm>
              <a:off x="4756" y="3033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35" name="Freeform 187"/>
            <p:cNvSpPr>
              <a:spLocks/>
            </p:cNvSpPr>
            <p:nvPr/>
          </p:nvSpPr>
          <p:spPr bwMode="auto">
            <a:xfrm>
              <a:off x="4768" y="3040"/>
              <a:ext cx="30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19"/>
                </a:cxn>
              </a:cxnLst>
              <a:rect l="0" t="0" r="r" b="b"/>
              <a:pathLst>
                <a:path w="30" h="20">
                  <a:moveTo>
                    <a:pt x="0" y="19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36" name="Freeform 188"/>
            <p:cNvSpPr>
              <a:spLocks/>
            </p:cNvSpPr>
            <p:nvPr/>
          </p:nvSpPr>
          <p:spPr bwMode="auto">
            <a:xfrm>
              <a:off x="4653" y="2984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37" name="Freeform 189"/>
            <p:cNvSpPr>
              <a:spLocks/>
            </p:cNvSpPr>
            <p:nvPr/>
          </p:nvSpPr>
          <p:spPr bwMode="auto">
            <a:xfrm>
              <a:off x="4647" y="2990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38" name="Freeform 190"/>
            <p:cNvSpPr>
              <a:spLocks/>
            </p:cNvSpPr>
            <p:nvPr/>
          </p:nvSpPr>
          <p:spPr bwMode="auto">
            <a:xfrm>
              <a:off x="4659" y="2997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39" name="Freeform 191"/>
            <p:cNvSpPr>
              <a:spLocks/>
            </p:cNvSpPr>
            <p:nvPr/>
          </p:nvSpPr>
          <p:spPr bwMode="auto">
            <a:xfrm>
              <a:off x="4678" y="3000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7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40" name="Freeform 192"/>
            <p:cNvSpPr>
              <a:spLocks/>
            </p:cNvSpPr>
            <p:nvPr/>
          </p:nvSpPr>
          <p:spPr bwMode="auto">
            <a:xfrm>
              <a:off x="4672" y="3006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41" name="Freeform 193"/>
            <p:cNvSpPr>
              <a:spLocks/>
            </p:cNvSpPr>
            <p:nvPr/>
          </p:nvSpPr>
          <p:spPr bwMode="auto">
            <a:xfrm>
              <a:off x="4684" y="3013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42" name="Freeform 194"/>
            <p:cNvSpPr>
              <a:spLocks/>
            </p:cNvSpPr>
            <p:nvPr/>
          </p:nvSpPr>
          <p:spPr bwMode="auto">
            <a:xfrm>
              <a:off x="4705" y="3016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7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43" name="Freeform 195"/>
            <p:cNvSpPr>
              <a:spLocks/>
            </p:cNvSpPr>
            <p:nvPr/>
          </p:nvSpPr>
          <p:spPr bwMode="auto">
            <a:xfrm>
              <a:off x="4699" y="3022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1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44" name="Freeform 196"/>
            <p:cNvSpPr>
              <a:spLocks/>
            </p:cNvSpPr>
            <p:nvPr/>
          </p:nvSpPr>
          <p:spPr bwMode="auto">
            <a:xfrm>
              <a:off x="4711" y="3029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6" y="0"/>
                </a:cxn>
                <a:cxn ang="0">
                  <a:pos x="30" y="12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5"/>
                  </a:lnTo>
                  <a:lnTo>
                    <a:pt x="26" y="0"/>
                  </a:lnTo>
                  <a:lnTo>
                    <a:pt x="30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45" name="Freeform 197"/>
            <p:cNvSpPr>
              <a:spLocks/>
            </p:cNvSpPr>
            <p:nvPr/>
          </p:nvSpPr>
          <p:spPr bwMode="auto">
            <a:xfrm>
              <a:off x="4731" y="3036"/>
              <a:ext cx="30" cy="1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17"/>
                </a:cxn>
                <a:cxn ang="0">
                  <a:pos x="29" y="12"/>
                </a:cxn>
                <a:cxn ang="0">
                  <a:pos x="19" y="0"/>
                </a:cxn>
                <a:cxn ang="0">
                  <a:pos x="0" y="5"/>
                </a:cxn>
              </a:cxnLst>
              <a:rect l="0" t="0" r="r" b="b"/>
              <a:pathLst>
                <a:path w="30" h="18">
                  <a:moveTo>
                    <a:pt x="0" y="5"/>
                  </a:moveTo>
                  <a:lnTo>
                    <a:pt x="6" y="17"/>
                  </a:lnTo>
                  <a:lnTo>
                    <a:pt x="29" y="12"/>
                  </a:lnTo>
                  <a:lnTo>
                    <a:pt x="19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46" name="Freeform 198"/>
            <p:cNvSpPr>
              <a:spLocks/>
            </p:cNvSpPr>
            <p:nvPr/>
          </p:nvSpPr>
          <p:spPr bwMode="auto">
            <a:xfrm>
              <a:off x="4725" y="3041"/>
              <a:ext cx="17" cy="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1"/>
                </a:cxn>
                <a:cxn ang="0">
                  <a:pos x="10" y="24"/>
                </a:cxn>
                <a:cxn ang="0">
                  <a:pos x="0" y="10"/>
                </a:cxn>
                <a:cxn ang="0">
                  <a:pos x="6" y="0"/>
                </a:cxn>
              </a:cxnLst>
              <a:rect l="0" t="0" r="r" b="b"/>
              <a:pathLst>
                <a:path w="17" h="25">
                  <a:moveTo>
                    <a:pt x="6" y="0"/>
                  </a:moveTo>
                  <a:lnTo>
                    <a:pt x="16" y="11"/>
                  </a:lnTo>
                  <a:lnTo>
                    <a:pt x="10" y="24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47" name="Freeform 199"/>
            <p:cNvSpPr>
              <a:spLocks/>
            </p:cNvSpPr>
            <p:nvPr/>
          </p:nvSpPr>
          <p:spPr bwMode="auto">
            <a:xfrm>
              <a:off x="4736" y="3048"/>
              <a:ext cx="28" cy="1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4"/>
                </a:cxn>
                <a:cxn ang="0">
                  <a:pos x="24" y="0"/>
                </a:cxn>
                <a:cxn ang="0">
                  <a:pos x="27" y="11"/>
                </a:cxn>
                <a:cxn ang="0">
                  <a:pos x="0" y="17"/>
                </a:cxn>
              </a:cxnLst>
              <a:rect l="0" t="0" r="r" b="b"/>
              <a:pathLst>
                <a:path w="28" h="18">
                  <a:moveTo>
                    <a:pt x="0" y="17"/>
                  </a:moveTo>
                  <a:lnTo>
                    <a:pt x="4" y="4"/>
                  </a:lnTo>
                  <a:lnTo>
                    <a:pt x="24" y="0"/>
                  </a:lnTo>
                  <a:lnTo>
                    <a:pt x="27" y="11"/>
                  </a:lnTo>
                  <a:lnTo>
                    <a:pt x="0" y="17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48" name="Freeform 200"/>
            <p:cNvSpPr>
              <a:spLocks/>
            </p:cNvSpPr>
            <p:nvPr/>
          </p:nvSpPr>
          <p:spPr bwMode="auto">
            <a:xfrm>
              <a:off x="4619" y="2994"/>
              <a:ext cx="34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3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4" h="20">
                  <a:moveTo>
                    <a:pt x="0" y="5"/>
                  </a:moveTo>
                  <a:lnTo>
                    <a:pt x="7" y="19"/>
                  </a:lnTo>
                  <a:lnTo>
                    <a:pt x="33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49" name="Freeform 201"/>
            <p:cNvSpPr>
              <a:spLocks/>
            </p:cNvSpPr>
            <p:nvPr/>
          </p:nvSpPr>
          <p:spPr bwMode="auto">
            <a:xfrm>
              <a:off x="4613" y="2999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50" name="Freeform 202"/>
            <p:cNvSpPr>
              <a:spLocks/>
            </p:cNvSpPr>
            <p:nvPr/>
          </p:nvSpPr>
          <p:spPr bwMode="auto">
            <a:xfrm>
              <a:off x="4625" y="3006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51" name="Freeform 203"/>
            <p:cNvSpPr>
              <a:spLocks/>
            </p:cNvSpPr>
            <p:nvPr/>
          </p:nvSpPr>
          <p:spPr bwMode="auto">
            <a:xfrm>
              <a:off x="4644" y="3010"/>
              <a:ext cx="34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3" y="12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4" h="20">
                  <a:moveTo>
                    <a:pt x="0" y="5"/>
                  </a:moveTo>
                  <a:lnTo>
                    <a:pt x="7" y="19"/>
                  </a:lnTo>
                  <a:lnTo>
                    <a:pt x="33" y="12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52" name="Freeform 204"/>
            <p:cNvSpPr>
              <a:spLocks/>
            </p:cNvSpPr>
            <p:nvPr/>
          </p:nvSpPr>
          <p:spPr bwMode="auto">
            <a:xfrm>
              <a:off x="4638" y="3015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53" name="Freeform 205"/>
            <p:cNvSpPr>
              <a:spLocks/>
            </p:cNvSpPr>
            <p:nvPr/>
          </p:nvSpPr>
          <p:spPr bwMode="auto">
            <a:xfrm>
              <a:off x="4650" y="3022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54" name="Freeform 206"/>
            <p:cNvSpPr>
              <a:spLocks/>
            </p:cNvSpPr>
            <p:nvPr/>
          </p:nvSpPr>
          <p:spPr bwMode="auto">
            <a:xfrm>
              <a:off x="4671" y="3026"/>
              <a:ext cx="34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5"/>
                </a:cxn>
              </a:cxnLst>
              <a:rect l="0" t="0" r="r" b="b"/>
              <a:pathLst>
                <a:path w="34" h="20">
                  <a:moveTo>
                    <a:pt x="0" y="5"/>
                  </a:moveTo>
                  <a:lnTo>
                    <a:pt x="7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55" name="Freeform 207"/>
            <p:cNvSpPr>
              <a:spLocks/>
            </p:cNvSpPr>
            <p:nvPr/>
          </p:nvSpPr>
          <p:spPr bwMode="auto">
            <a:xfrm>
              <a:off x="4665" y="3031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56" name="Freeform 208"/>
            <p:cNvSpPr>
              <a:spLocks/>
            </p:cNvSpPr>
            <p:nvPr/>
          </p:nvSpPr>
          <p:spPr bwMode="auto">
            <a:xfrm>
              <a:off x="4677" y="3039"/>
              <a:ext cx="31" cy="2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0" y="12"/>
                </a:cxn>
                <a:cxn ang="0">
                  <a:pos x="0" y="19"/>
                </a:cxn>
              </a:cxnLst>
              <a:rect l="0" t="0" r="r" b="b"/>
              <a:pathLst>
                <a:path w="31" h="20">
                  <a:moveTo>
                    <a:pt x="0" y="19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0" y="12"/>
                  </a:lnTo>
                  <a:lnTo>
                    <a:pt x="0" y="1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57" name="Freeform 209"/>
            <p:cNvSpPr>
              <a:spLocks/>
            </p:cNvSpPr>
            <p:nvPr/>
          </p:nvSpPr>
          <p:spPr bwMode="auto">
            <a:xfrm>
              <a:off x="4586" y="3002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0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0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58" name="Freeform 210"/>
            <p:cNvSpPr>
              <a:spLocks/>
            </p:cNvSpPr>
            <p:nvPr/>
          </p:nvSpPr>
          <p:spPr bwMode="auto">
            <a:xfrm>
              <a:off x="4580" y="3008"/>
              <a:ext cx="17" cy="2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6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7">
                  <a:moveTo>
                    <a:pt x="6" y="0"/>
                  </a:moveTo>
                  <a:lnTo>
                    <a:pt x="16" y="12"/>
                  </a:lnTo>
                  <a:lnTo>
                    <a:pt x="10" y="26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59" name="Freeform 211"/>
            <p:cNvSpPr>
              <a:spLocks/>
            </p:cNvSpPr>
            <p:nvPr/>
          </p:nvSpPr>
          <p:spPr bwMode="auto">
            <a:xfrm>
              <a:off x="4592" y="3015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60" name="Freeform 212"/>
            <p:cNvSpPr>
              <a:spLocks/>
            </p:cNvSpPr>
            <p:nvPr/>
          </p:nvSpPr>
          <p:spPr bwMode="auto">
            <a:xfrm>
              <a:off x="4611" y="3018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61" name="Freeform 213"/>
            <p:cNvSpPr>
              <a:spLocks/>
            </p:cNvSpPr>
            <p:nvPr/>
          </p:nvSpPr>
          <p:spPr bwMode="auto">
            <a:xfrm>
              <a:off x="4605" y="3024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62" name="Freeform 214"/>
            <p:cNvSpPr>
              <a:spLocks/>
            </p:cNvSpPr>
            <p:nvPr/>
          </p:nvSpPr>
          <p:spPr bwMode="auto">
            <a:xfrm>
              <a:off x="4617" y="3031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2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63" name="Freeform 215"/>
            <p:cNvSpPr>
              <a:spLocks/>
            </p:cNvSpPr>
            <p:nvPr/>
          </p:nvSpPr>
          <p:spPr bwMode="auto">
            <a:xfrm>
              <a:off x="4638" y="3034"/>
              <a:ext cx="33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2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3" h="20">
                  <a:moveTo>
                    <a:pt x="0" y="6"/>
                  </a:moveTo>
                  <a:lnTo>
                    <a:pt x="6" y="19"/>
                  </a:lnTo>
                  <a:lnTo>
                    <a:pt x="32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64" name="Freeform 216"/>
            <p:cNvSpPr>
              <a:spLocks/>
            </p:cNvSpPr>
            <p:nvPr/>
          </p:nvSpPr>
          <p:spPr bwMode="auto">
            <a:xfrm>
              <a:off x="4632" y="3040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0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0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65" name="Freeform 217"/>
            <p:cNvSpPr>
              <a:spLocks/>
            </p:cNvSpPr>
            <p:nvPr/>
          </p:nvSpPr>
          <p:spPr bwMode="auto">
            <a:xfrm>
              <a:off x="4644" y="3047"/>
              <a:ext cx="30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6" y="0"/>
                </a:cxn>
                <a:cxn ang="0">
                  <a:pos x="29" y="13"/>
                </a:cxn>
                <a:cxn ang="0">
                  <a:pos x="0" y="20"/>
                </a:cxn>
              </a:cxnLst>
              <a:rect l="0" t="0" r="r" b="b"/>
              <a:pathLst>
                <a:path w="30" h="21">
                  <a:moveTo>
                    <a:pt x="0" y="20"/>
                  </a:moveTo>
                  <a:lnTo>
                    <a:pt x="3" y="5"/>
                  </a:lnTo>
                  <a:lnTo>
                    <a:pt x="26" y="0"/>
                  </a:lnTo>
                  <a:lnTo>
                    <a:pt x="29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66" name="Freeform 218"/>
            <p:cNvSpPr>
              <a:spLocks/>
            </p:cNvSpPr>
            <p:nvPr/>
          </p:nvSpPr>
          <p:spPr bwMode="auto">
            <a:xfrm>
              <a:off x="4553" y="3011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6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67" name="Freeform 219"/>
            <p:cNvSpPr>
              <a:spLocks/>
            </p:cNvSpPr>
            <p:nvPr/>
          </p:nvSpPr>
          <p:spPr bwMode="auto">
            <a:xfrm>
              <a:off x="4547" y="3017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68" name="Freeform 220"/>
            <p:cNvSpPr>
              <a:spLocks/>
            </p:cNvSpPr>
            <p:nvPr/>
          </p:nvSpPr>
          <p:spPr bwMode="auto">
            <a:xfrm>
              <a:off x="4559" y="3024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0" y="13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0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69" name="Freeform 221"/>
            <p:cNvSpPr>
              <a:spLocks/>
            </p:cNvSpPr>
            <p:nvPr/>
          </p:nvSpPr>
          <p:spPr bwMode="auto">
            <a:xfrm>
              <a:off x="4579" y="3027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20"/>
                </a:cxn>
                <a:cxn ang="0">
                  <a:pos x="33" y="14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6" y="20"/>
                  </a:lnTo>
                  <a:lnTo>
                    <a:pt x="33" y="14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70" name="Freeform 222"/>
            <p:cNvSpPr>
              <a:spLocks/>
            </p:cNvSpPr>
            <p:nvPr/>
          </p:nvSpPr>
          <p:spPr bwMode="auto">
            <a:xfrm>
              <a:off x="4572" y="3033"/>
              <a:ext cx="17" cy="2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7" y="0"/>
                </a:cxn>
              </a:cxnLst>
              <a:rect l="0" t="0" r="r" b="b"/>
              <a:pathLst>
                <a:path w="17" h="28">
                  <a:moveTo>
                    <a:pt x="7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7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71" name="Freeform 223"/>
            <p:cNvSpPr>
              <a:spLocks/>
            </p:cNvSpPr>
            <p:nvPr/>
          </p:nvSpPr>
          <p:spPr bwMode="auto">
            <a:xfrm>
              <a:off x="4585" y="3041"/>
              <a:ext cx="31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" y="5"/>
                </a:cxn>
                <a:cxn ang="0">
                  <a:pos x="27" y="0"/>
                </a:cxn>
                <a:cxn ang="0">
                  <a:pos x="30" y="12"/>
                </a:cxn>
                <a:cxn ang="0">
                  <a:pos x="0" y="20"/>
                </a:cxn>
              </a:cxnLst>
              <a:rect l="0" t="0" r="r" b="b"/>
              <a:pathLst>
                <a:path w="31" h="21">
                  <a:moveTo>
                    <a:pt x="0" y="20"/>
                  </a:moveTo>
                  <a:lnTo>
                    <a:pt x="3" y="5"/>
                  </a:lnTo>
                  <a:lnTo>
                    <a:pt x="27" y="0"/>
                  </a:lnTo>
                  <a:lnTo>
                    <a:pt x="30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72" name="Freeform 224"/>
            <p:cNvSpPr>
              <a:spLocks/>
            </p:cNvSpPr>
            <p:nvPr/>
          </p:nvSpPr>
          <p:spPr bwMode="auto">
            <a:xfrm>
              <a:off x="4606" y="3044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7" y="19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73" name="Freeform 225"/>
            <p:cNvSpPr>
              <a:spLocks/>
            </p:cNvSpPr>
            <p:nvPr/>
          </p:nvSpPr>
          <p:spPr bwMode="auto">
            <a:xfrm>
              <a:off x="4600" y="3050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74" name="Freeform 226"/>
            <p:cNvSpPr>
              <a:spLocks/>
            </p:cNvSpPr>
            <p:nvPr/>
          </p:nvSpPr>
          <p:spPr bwMode="auto">
            <a:xfrm>
              <a:off x="4612" y="3057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75" name="Freeform 227"/>
            <p:cNvSpPr>
              <a:spLocks/>
            </p:cNvSpPr>
            <p:nvPr/>
          </p:nvSpPr>
          <p:spPr bwMode="auto">
            <a:xfrm>
              <a:off x="4518" y="3020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7" y="20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76" name="Freeform 228"/>
            <p:cNvSpPr>
              <a:spLocks/>
            </p:cNvSpPr>
            <p:nvPr/>
          </p:nvSpPr>
          <p:spPr bwMode="auto">
            <a:xfrm>
              <a:off x="4512" y="3026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77" name="Freeform 229"/>
            <p:cNvSpPr>
              <a:spLocks/>
            </p:cNvSpPr>
            <p:nvPr/>
          </p:nvSpPr>
          <p:spPr bwMode="auto">
            <a:xfrm>
              <a:off x="4524" y="3033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78" name="Freeform 230"/>
            <p:cNvSpPr>
              <a:spLocks/>
            </p:cNvSpPr>
            <p:nvPr/>
          </p:nvSpPr>
          <p:spPr bwMode="auto">
            <a:xfrm>
              <a:off x="4544" y="3037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79" name="Freeform 231"/>
            <p:cNvSpPr>
              <a:spLocks/>
            </p:cNvSpPr>
            <p:nvPr/>
          </p:nvSpPr>
          <p:spPr bwMode="auto">
            <a:xfrm>
              <a:off x="4538" y="3043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80" name="Freeform 232"/>
            <p:cNvSpPr>
              <a:spLocks/>
            </p:cNvSpPr>
            <p:nvPr/>
          </p:nvSpPr>
          <p:spPr bwMode="auto">
            <a:xfrm>
              <a:off x="4550" y="3050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81" name="Freeform 233"/>
            <p:cNvSpPr>
              <a:spLocks/>
            </p:cNvSpPr>
            <p:nvPr/>
          </p:nvSpPr>
          <p:spPr bwMode="auto">
            <a:xfrm>
              <a:off x="4572" y="3053"/>
              <a:ext cx="35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1">
                  <a:moveTo>
                    <a:pt x="0" y="6"/>
                  </a:moveTo>
                  <a:lnTo>
                    <a:pt x="7" y="20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82" name="Freeform 234"/>
            <p:cNvSpPr>
              <a:spLocks/>
            </p:cNvSpPr>
            <p:nvPr/>
          </p:nvSpPr>
          <p:spPr bwMode="auto">
            <a:xfrm>
              <a:off x="4566" y="3059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83" name="Freeform 235"/>
            <p:cNvSpPr>
              <a:spLocks/>
            </p:cNvSpPr>
            <p:nvPr/>
          </p:nvSpPr>
          <p:spPr bwMode="auto">
            <a:xfrm>
              <a:off x="4578" y="3066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84" name="Freeform 236"/>
            <p:cNvSpPr>
              <a:spLocks/>
            </p:cNvSpPr>
            <p:nvPr/>
          </p:nvSpPr>
          <p:spPr bwMode="auto">
            <a:xfrm>
              <a:off x="4483" y="3029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7" y="20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85" name="Freeform 237"/>
            <p:cNvSpPr>
              <a:spLocks/>
            </p:cNvSpPr>
            <p:nvPr/>
          </p:nvSpPr>
          <p:spPr bwMode="auto">
            <a:xfrm>
              <a:off x="4477" y="3035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86" name="Freeform 238"/>
            <p:cNvSpPr>
              <a:spLocks/>
            </p:cNvSpPr>
            <p:nvPr/>
          </p:nvSpPr>
          <p:spPr bwMode="auto">
            <a:xfrm>
              <a:off x="4489" y="3042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87" name="Freeform 239"/>
            <p:cNvSpPr>
              <a:spLocks/>
            </p:cNvSpPr>
            <p:nvPr/>
          </p:nvSpPr>
          <p:spPr bwMode="auto">
            <a:xfrm>
              <a:off x="4509" y="3046"/>
              <a:ext cx="35" cy="2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5"/>
                </a:cxn>
              </a:cxnLst>
              <a:rect l="0" t="0" r="r" b="b"/>
              <a:pathLst>
                <a:path w="35" h="20">
                  <a:moveTo>
                    <a:pt x="0" y="5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88" name="Freeform 240"/>
            <p:cNvSpPr>
              <a:spLocks/>
            </p:cNvSpPr>
            <p:nvPr/>
          </p:nvSpPr>
          <p:spPr bwMode="auto">
            <a:xfrm>
              <a:off x="4503" y="3051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89" name="Freeform 241"/>
            <p:cNvSpPr>
              <a:spLocks/>
            </p:cNvSpPr>
            <p:nvPr/>
          </p:nvSpPr>
          <p:spPr bwMode="auto">
            <a:xfrm>
              <a:off x="4515" y="3059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2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90" name="Freeform 242"/>
            <p:cNvSpPr>
              <a:spLocks/>
            </p:cNvSpPr>
            <p:nvPr/>
          </p:nvSpPr>
          <p:spPr bwMode="auto">
            <a:xfrm>
              <a:off x="4537" y="3062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91" name="Freeform 243"/>
            <p:cNvSpPr>
              <a:spLocks/>
            </p:cNvSpPr>
            <p:nvPr/>
          </p:nvSpPr>
          <p:spPr bwMode="auto">
            <a:xfrm>
              <a:off x="4531" y="3068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92" name="Freeform 244"/>
            <p:cNvSpPr>
              <a:spLocks/>
            </p:cNvSpPr>
            <p:nvPr/>
          </p:nvSpPr>
          <p:spPr bwMode="auto">
            <a:xfrm>
              <a:off x="4543" y="3075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6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6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93" name="Freeform 245"/>
            <p:cNvSpPr>
              <a:spLocks/>
            </p:cNvSpPr>
            <p:nvPr/>
          </p:nvSpPr>
          <p:spPr bwMode="auto">
            <a:xfrm>
              <a:off x="4562" y="3044"/>
              <a:ext cx="173" cy="56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7" y="55"/>
                </a:cxn>
                <a:cxn ang="0">
                  <a:pos x="172" y="13"/>
                </a:cxn>
                <a:cxn ang="0">
                  <a:pos x="160" y="0"/>
                </a:cxn>
                <a:cxn ang="0">
                  <a:pos x="0" y="42"/>
                </a:cxn>
              </a:cxnLst>
              <a:rect l="0" t="0" r="r" b="b"/>
              <a:pathLst>
                <a:path w="173" h="56">
                  <a:moveTo>
                    <a:pt x="0" y="42"/>
                  </a:moveTo>
                  <a:lnTo>
                    <a:pt x="7" y="55"/>
                  </a:lnTo>
                  <a:lnTo>
                    <a:pt x="172" y="13"/>
                  </a:lnTo>
                  <a:lnTo>
                    <a:pt x="160" y="0"/>
                  </a:lnTo>
                  <a:lnTo>
                    <a:pt x="0" y="4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94" name="Freeform 246"/>
            <p:cNvSpPr>
              <a:spLocks/>
            </p:cNvSpPr>
            <p:nvPr/>
          </p:nvSpPr>
          <p:spPr bwMode="auto">
            <a:xfrm>
              <a:off x="4556" y="3086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95" name="Freeform 247"/>
            <p:cNvSpPr>
              <a:spLocks/>
            </p:cNvSpPr>
            <p:nvPr/>
          </p:nvSpPr>
          <p:spPr bwMode="auto">
            <a:xfrm>
              <a:off x="4569" y="3055"/>
              <a:ext cx="165" cy="59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3" y="42"/>
                </a:cxn>
                <a:cxn ang="0">
                  <a:pos x="162" y="0"/>
                </a:cxn>
                <a:cxn ang="0">
                  <a:pos x="164" y="11"/>
                </a:cxn>
                <a:cxn ang="0">
                  <a:pos x="0" y="58"/>
                </a:cxn>
              </a:cxnLst>
              <a:rect l="0" t="0" r="r" b="b"/>
              <a:pathLst>
                <a:path w="165" h="59">
                  <a:moveTo>
                    <a:pt x="0" y="58"/>
                  </a:moveTo>
                  <a:lnTo>
                    <a:pt x="3" y="42"/>
                  </a:lnTo>
                  <a:lnTo>
                    <a:pt x="162" y="0"/>
                  </a:lnTo>
                  <a:lnTo>
                    <a:pt x="164" y="11"/>
                  </a:lnTo>
                  <a:lnTo>
                    <a:pt x="0" y="58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96" name="Freeform 248"/>
            <p:cNvSpPr>
              <a:spLocks/>
            </p:cNvSpPr>
            <p:nvPr/>
          </p:nvSpPr>
          <p:spPr bwMode="auto">
            <a:xfrm>
              <a:off x="4448" y="3038"/>
              <a:ext cx="34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19"/>
                </a:cxn>
                <a:cxn ang="0">
                  <a:pos x="33" y="13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0">
                  <a:moveTo>
                    <a:pt x="0" y="6"/>
                  </a:moveTo>
                  <a:lnTo>
                    <a:pt x="6" y="19"/>
                  </a:lnTo>
                  <a:lnTo>
                    <a:pt x="33" y="13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97" name="Freeform 249"/>
            <p:cNvSpPr>
              <a:spLocks/>
            </p:cNvSpPr>
            <p:nvPr/>
          </p:nvSpPr>
          <p:spPr bwMode="auto">
            <a:xfrm>
              <a:off x="4441" y="3044"/>
              <a:ext cx="18" cy="2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7" y="12"/>
                </a:cxn>
                <a:cxn ang="0">
                  <a:pos x="12" y="27"/>
                </a:cxn>
                <a:cxn ang="0">
                  <a:pos x="0" y="11"/>
                </a:cxn>
                <a:cxn ang="0">
                  <a:pos x="7" y="0"/>
                </a:cxn>
              </a:cxnLst>
              <a:rect l="0" t="0" r="r" b="b"/>
              <a:pathLst>
                <a:path w="18" h="28">
                  <a:moveTo>
                    <a:pt x="7" y="0"/>
                  </a:moveTo>
                  <a:lnTo>
                    <a:pt x="17" y="12"/>
                  </a:lnTo>
                  <a:lnTo>
                    <a:pt x="12" y="27"/>
                  </a:lnTo>
                  <a:lnTo>
                    <a:pt x="0" y="11"/>
                  </a:lnTo>
                  <a:lnTo>
                    <a:pt x="7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98" name="Freeform 250"/>
            <p:cNvSpPr>
              <a:spLocks/>
            </p:cNvSpPr>
            <p:nvPr/>
          </p:nvSpPr>
          <p:spPr bwMode="auto">
            <a:xfrm>
              <a:off x="4454" y="3051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699" name="Freeform 251"/>
            <p:cNvSpPr>
              <a:spLocks/>
            </p:cNvSpPr>
            <p:nvPr/>
          </p:nvSpPr>
          <p:spPr bwMode="auto">
            <a:xfrm>
              <a:off x="4411" y="3047"/>
              <a:ext cx="35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1">
                  <a:moveTo>
                    <a:pt x="0" y="6"/>
                  </a:moveTo>
                  <a:lnTo>
                    <a:pt x="7" y="20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00" name="Freeform 252"/>
            <p:cNvSpPr>
              <a:spLocks/>
            </p:cNvSpPr>
            <p:nvPr/>
          </p:nvSpPr>
          <p:spPr bwMode="auto">
            <a:xfrm>
              <a:off x="4405" y="3053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01" name="Freeform 253"/>
            <p:cNvSpPr>
              <a:spLocks/>
            </p:cNvSpPr>
            <p:nvPr/>
          </p:nvSpPr>
          <p:spPr bwMode="auto">
            <a:xfrm>
              <a:off x="4417" y="3060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02" name="Freeform 254"/>
            <p:cNvSpPr>
              <a:spLocks/>
            </p:cNvSpPr>
            <p:nvPr/>
          </p:nvSpPr>
          <p:spPr bwMode="auto">
            <a:xfrm>
              <a:off x="4422" y="3064"/>
              <a:ext cx="51" cy="2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22"/>
                </a:cxn>
                <a:cxn ang="0">
                  <a:pos x="50" y="12"/>
                </a:cxn>
                <a:cxn ang="0">
                  <a:pos x="39" y="0"/>
                </a:cxn>
                <a:cxn ang="0">
                  <a:pos x="0" y="9"/>
                </a:cxn>
              </a:cxnLst>
              <a:rect l="0" t="0" r="r" b="b"/>
              <a:pathLst>
                <a:path w="51" h="23">
                  <a:moveTo>
                    <a:pt x="0" y="9"/>
                  </a:moveTo>
                  <a:lnTo>
                    <a:pt x="9" y="22"/>
                  </a:lnTo>
                  <a:lnTo>
                    <a:pt x="50" y="12"/>
                  </a:lnTo>
                  <a:lnTo>
                    <a:pt x="39" y="0"/>
                  </a:lnTo>
                  <a:lnTo>
                    <a:pt x="0" y="9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03" name="Freeform 255"/>
            <p:cNvSpPr>
              <a:spLocks/>
            </p:cNvSpPr>
            <p:nvPr/>
          </p:nvSpPr>
          <p:spPr bwMode="auto">
            <a:xfrm>
              <a:off x="4417" y="3074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2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2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04" name="Freeform 256"/>
            <p:cNvSpPr>
              <a:spLocks/>
            </p:cNvSpPr>
            <p:nvPr/>
          </p:nvSpPr>
          <p:spPr bwMode="auto">
            <a:xfrm>
              <a:off x="4429" y="3076"/>
              <a:ext cx="4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4" y="9"/>
                </a:cxn>
                <a:cxn ang="0">
                  <a:pos x="43" y="0"/>
                </a:cxn>
                <a:cxn ang="0">
                  <a:pos x="46" y="13"/>
                </a:cxn>
                <a:cxn ang="0">
                  <a:pos x="0" y="24"/>
                </a:cxn>
              </a:cxnLst>
              <a:rect l="0" t="0" r="r" b="b"/>
              <a:pathLst>
                <a:path w="47" h="25">
                  <a:moveTo>
                    <a:pt x="0" y="24"/>
                  </a:moveTo>
                  <a:lnTo>
                    <a:pt x="4" y="9"/>
                  </a:lnTo>
                  <a:lnTo>
                    <a:pt x="43" y="0"/>
                  </a:lnTo>
                  <a:lnTo>
                    <a:pt x="46" y="13"/>
                  </a:lnTo>
                  <a:lnTo>
                    <a:pt x="0" y="24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05" name="Freeform 257"/>
            <p:cNvSpPr>
              <a:spLocks/>
            </p:cNvSpPr>
            <p:nvPr/>
          </p:nvSpPr>
          <p:spPr bwMode="auto">
            <a:xfrm>
              <a:off x="4474" y="3054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20"/>
                </a:cxn>
                <a:cxn ang="0">
                  <a:pos x="33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7" y="20"/>
                  </a:lnTo>
                  <a:lnTo>
                    <a:pt x="33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06" name="Freeform 258"/>
            <p:cNvSpPr>
              <a:spLocks/>
            </p:cNvSpPr>
            <p:nvPr/>
          </p:nvSpPr>
          <p:spPr bwMode="auto">
            <a:xfrm>
              <a:off x="4468" y="3060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3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07" name="Freeform 259"/>
            <p:cNvSpPr>
              <a:spLocks/>
            </p:cNvSpPr>
            <p:nvPr/>
          </p:nvSpPr>
          <p:spPr bwMode="auto">
            <a:xfrm>
              <a:off x="4480" y="3067"/>
              <a:ext cx="32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" y="6"/>
                </a:cxn>
                <a:cxn ang="0">
                  <a:pos x="27" y="0"/>
                </a:cxn>
                <a:cxn ang="0">
                  <a:pos x="31" y="13"/>
                </a:cxn>
                <a:cxn ang="0">
                  <a:pos x="0" y="21"/>
                </a:cxn>
              </a:cxnLst>
              <a:rect l="0" t="0" r="r" b="b"/>
              <a:pathLst>
                <a:path w="32" h="22">
                  <a:moveTo>
                    <a:pt x="0" y="21"/>
                  </a:moveTo>
                  <a:lnTo>
                    <a:pt x="4" y="6"/>
                  </a:lnTo>
                  <a:lnTo>
                    <a:pt x="27" y="0"/>
                  </a:lnTo>
                  <a:lnTo>
                    <a:pt x="31" y="13"/>
                  </a:lnTo>
                  <a:lnTo>
                    <a:pt x="0" y="2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08" name="Freeform 260"/>
            <p:cNvSpPr>
              <a:spLocks/>
            </p:cNvSpPr>
            <p:nvPr/>
          </p:nvSpPr>
          <p:spPr bwMode="auto">
            <a:xfrm>
              <a:off x="4502" y="3071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09" name="Freeform 261"/>
            <p:cNvSpPr>
              <a:spLocks/>
            </p:cNvSpPr>
            <p:nvPr/>
          </p:nvSpPr>
          <p:spPr bwMode="auto">
            <a:xfrm>
              <a:off x="4496" y="3077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10" name="Freeform 262"/>
            <p:cNvSpPr>
              <a:spLocks/>
            </p:cNvSpPr>
            <p:nvPr/>
          </p:nvSpPr>
          <p:spPr bwMode="auto">
            <a:xfrm>
              <a:off x="4508" y="3084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3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3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11" name="Freeform 263"/>
            <p:cNvSpPr>
              <a:spLocks/>
            </p:cNvSpPr>
            <p:nvPr/>
          </p:nvSpPr>
          <p:spPr bwMode="auto">
            <a:xfrm>
              <a:off x="4527" y="3089"/>
              <a:ext cx="35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19"/>
                </a:cxn>
                <a:cxn ang="0">
                  <a:pos x="34" y="13"/>
                </a:cxn>
                <a:cxn ang="0">
                  <a:pos x="22" y="0"/>
                </a:cxn>
                <a:cxn ang="0">
                  <a:pos x="0" y="6"/>
                </a:cxn>
              </a:cxnLst>
              <a:rect l="0" t="0" r="r" b="b"/>
              <a:pathLst>
                <a:path w="35" h="20">
                  <a:moveTo>
                    <a:pt x="0" y="6"/>
                  </a:moveTo>
                  <a:lnTo>
                    <a:pt x="7" y="19"/>
                  </a:lnTo>
                  <a:lnTo>
                    <a:pt x="34" y="13"/>
                  </a:lnTo>
                  <a:lnTo>
                    <a:pt x="22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12" name="Freeform 264"/>
            <p:cNvSpPr>
              <a:spLocks/>
            </p:cNvSpPr>
            <p:nvPr/>
          </p:nvSpPr>
          <p:spPr bwMode="auto">
            <a:xfrm>
              <a:off x="4521" y="3095"/>
              <a:ext cx="17" cy="2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2"/>
                </a:cxn>
                <a:cxn ang="0">
                  <a:pos x="11" y="27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8">
                  <a:moveTo>
                    <a:pt x="6" y="0"/>
                  </a:moveTo>
                  <a:lnTo>
                    <a:pt x="16" y="12"/>
                  </a:lnTo>
                  <a:lnTo>
                    <a:pt x="11" y="27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13" name="Freeform 265"/>
            <p:cNvSpPr>
              <a:spLocks/>
            </p:cNvSpPr>
            <p:nvPr/>
          </p:nvSpPr>
          <p:spPr bwMode="auto">
            <a:xfrm>
              <a:off x="4533" y="3102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8" y="0"/>
                </a:cxn>
                <a:cxn ang="0">
                  <a:pos x="31" y="12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8" y="0"/>
                  </a:lnTo>
                  <a:lnTo>
                    <a:pt x="31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14" name="Freeform 266"/>
            <p:cNvSpPr>
              <a:spLocks/>
            </p:cNvSpPr>
            <p:nvPr/>
          </p:nvSpPr>
          <p:spPr bwMode="auto">
            <a:xfrm>
              <a:off x="4438" y="3080"/>
              <a:ext cx="62" cy="27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6" y="26"/>
                </a:cxn>
                <a:cxn ang="0">
                  <a:pos x="61" y="13"/>
                </a:cxn>
                <a:cxn ang="0">
                  <a:pos x="49" y="0"/>
                </a:cxn>
                <a:cxn ang="0">
                  <a:pos x="0" y="13"/>
                </a:cxn>
              </a:cxnLst>
              <a:rect l="0" t="0" r="r" b="b"/>
              <a:pathLst>
                <a:path w="62" h="27">
                  <a:moveTo>
                    <a:pt x="0" y="13"/>
                  </a:moveTo>
                  <a:lnTo>
                    <a:pt x="6" y="26"/>
                  </a:lnTo>
                  <a:lnTo>
                    <a:pt x="61" y="13"/>
                  </a:lnTo>
                  <a:lnTo>
                    <a:pt x="49" y="0"/>
                  </a:lnTo>
                  <a:lnTo>
                    <a:pt x="0" y="1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15" name="Freeform 267"/>
            <p:cNvSpPr>
              <a:spLocks/>
            </p:cNvSpPr>
            <p:nvPr/>
          </p:nvSpPr>
          <p:spPr bwMode="auto">
            <a:xfrm>
              <a:off x="4431" y="3094"/>
              <a:ext cx="18" cy="2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7" y="13"/>
                </a:cxn>
                <a:cxn ang="0">
                  <a:pos x="12" y="27"/>
                </a:cxn>
                <a:cxn ang="0">
                  <a:pos x="0" y="11"/>
                </a:cxn>
                <a:cxn ang="0">
                  <a:pos x="7" y="0"/>
                </a:cxn>
              </a:cxnLst>
              <a:rect l="0" t="0" r="r" b="b"/>
              <a:pathLst>
                <a:path w="18" h="28">
                  <a:moveTo>
                    <a:pt x="7" y="0"/>
                  </a:moveTo>
                  <a:lnTo>
                    <a:pt x="17" y="13"/>
                  </a:lnTo>
                  <a:lnTo>
                    <a:pt x="12" y="27"/>
                  </a:lnTo>
                  <a:lnTo>
                    <a:pt x="0" y="11"/>
                  </a:lnTo>
                  <a:lnTo>
                    <a:pt x="7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16" name="Freeform 268"/>
            <p:cNvSpPr>
              <a:spLocks/>
            </p:cNvSpPr>
            <p:nvPr/>
          </p:nvSpPr>
          <p:spPr bwMode="auto">
            <a:xfrm>
              <a:off x="4444" y="3093"/>
              <a:ext cx="60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4" y="13"/>
                </a:cxn>
                <a:cxn ang="0">
                  <a:pos x="55" y="0"/>
                </a:cxn>
                <a:cxn ang="0">
                  <a:pos x="59" y="13"/>
                </a:cxn>
                <a:cxn ang="0">
                  <a:pos x="0" y="27"/>
                </a:cxn>
              </a:cxnLst>
              <a:rect l="0" t="0" r="r" b="b"/>
              <a:pathLst>
                <a:path w="60" h="28">
                  <a:moveTo>
                    <a:pt x="0" y="27"/>
                  </a:moveTo>
                  <a:lnTo>
                    <a:pt x="4" y="13"/>
                  </a:lnTo>
                  <a:lnTo>
                    <a:pt x="55" y="0"/>
                  </a:lnTo>
                  <a:lnTo>
                    <a:pt x="59" y="13"/>
                  </a:lnTo>
                  <a:lnTo>
                    <a:pt x="0" y="27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17" name="Freeform 269"/>
            <p:cNvSpPr>
              <a:spLocks/>
            </p:cNvSpPr>
            <p:nvPr/>
          </p:nvSpPr>
          <p:spPr bwMode="auto">
            <a:xfrm>
              <a:off x="4493" y="3097"/>
              <a:ext cx="34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20"/>
                </a:cxn>
                <a:cxn ang="0">
                  <a:pos x="33" y="14"/>
                </a:cxn>
                <a:cxn ang="0">
                  <a:pos x="21" y="0"/>
                </a:cxn>
                <a:cxn ang="0">
                  <a:pos x="0" y="6"/>
                </a:cxn>
              </a:cxnLst>
              <a:rect l="0" t="0" r="r" b="b"/>
              <a:pathLst>
                <a:path w="34" h="21">
                  <a:moveTo>
                    <a:pt x="0" y="6"/>
                  </a:moveTo>
                  <a:lnTo>
                    <a:pt x="6" y="20"/>
                  </a:lnTo>
                  <a:lnTo>
                    <a:pt x="33" y="14"/>
                  </a:lnTo>
                  <a:lnTo>
                    <a:pt x="21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18" name="Freeform 270"/>
            <p:cNvSpPr>
              <a:spLocks/>
            </p:cNvSpPr>
            <p:nvPr/>
          </p:nvSpPr>
          <p:spPr bwMode="auto">
            <a:xfrm>
              <a:off x="4487" y="3103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1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1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19" name="Freeform 271"/>
            <p:cNvSpPr>
              <a:spLocks/>
            </p:cNvSpPr>
            <p:nvPr/>
          </p:nvSpPr>
          <p:spPr bwMode="auto">
            <a:xfrm>
              <a:off x="4499" y="3111"/>
              <a:ext cx="32" cy="2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4" y="5"/>
                </a:cxn>
                <a:cxn ang="0">
                  <a:pos x="27" y="0"/>
                </a:cxn>
                <a:cxn ang="0">
                  <a:pos x="31" y="12"/>
                </a:cxn>
                <a:cxn ang="0">
                  <a:pos x="0" y="20"/>
                </a:cxn>
              </a:cxnLst>
              <a:rect l="0" t="0" r="r" b="b"/>
              <a:pathLst>
                <a:path w="32" h="21">
                  <a:moveTo>
                    <a:pt x="0" y="20"/>
                  </a:moveTo>
                  <a:lnTo>
                    <a:pt x="4" y="5"/>
                  </a:lnTo>
                  <a:lnTo>
                    <a:pt x="27" y="0"/>
                  </a:lnTo>
                  <a:lnTo>
                    <a:pt x="31" y="12"/>
                  </a:lnTo>
                  <a:lnTo>
                    <a:pt x="0" y="2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20" name="Freeform 272"/>
            <p:cNvSpPr>
              <a:spLocks/>
            </p:cNvSpPr>
            <p:nvPr/>
          </p:nvSpPr>
          <p:spPr bwMode="auto">
            <a:xfrm>
              <a:off x="4452" y="3106"/>
              <a:ext cx="40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9" y="20"/>
                </a:cxn>
                <a:cxn ang="0">
                  <a:pos x="39" y="13"/>
                </a:cxn>
                <a:cxn ang="0">
                  <a:pos x="27" y="0"/>
                </a:cxn>
                <a:cxn ang="0">
                  <a:pos x="0" y="6"/>
                </a:cxn>
              </a:cxnLst>
              <a:rect l="0" t="0" r="r" b="b"/>
              <a:pathLst>
                <a:path w="40" h="21">
                  <a:moveTo>
                    <a:pt x="0" y="6"/>
                  </a:moveTo>
                  <a:lnTo>
                    <a:pt x="9" y="20"/>
                  </a:lnTo>
                  <a:lnTo>
                    <a:pt x="39" y="13"/>
                  </a:lnTo>
                  <a:lnTo>
                    <a:pt x="27" y="0"/>
                  </a:lnTo>
                  <a:lnTo>
                    <a:pt x="0" y="6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21" name="Freeform 273"/>
            <p:cNvSpPr>
              <a:spLocks/>
            </p:cNvSpPr>
            <p:nvPr/>
          </p:nvSpPr>
          <p:spPr bwMode="auto">
            <a:xfrm>
              <a:off x="4446" y="3113"/>
              <a:ext cx="17" cy="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6" y="13"/>
                </a:cxn>
                <a:cxn ang="0">
                  <a:pos x="11" y="28"/>
                </a:cxn>
                <a:cxn ang="0">
                  <a:pos x="0" y="12"/>
                </a:cxn>
                <a:cxn ang="0">
                  <a:pos x="6" y="0"/>
                </a:cxn>
              </a:cxnLst>
              <a:rect l="0" t="0" r="r" b="b"/>
              <a:pathLst>
                <a:path w="17" h="29">
                  <a:moveTo>
                    <a:pt x="6" y="0"/>
                  </a:moveTo>
                  <a:lnTo>
                    <a:pt x="16" y="13"/>
                  </a:lnTo>
                  <a:lnTo>
                    <a:pt x="11" y="28"/>
                  </a:lnTo>
                  <a:lnTo>
                    <a:pt x="0" y="12"/>
                  </a:lnTo>
                  <a:lnTo>
                    <a:pt x="6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22" name="Freeform 274"/>
            <p:cNvSpPr>
              <a:spLocks/>
            </p:cNvSpPr>
            <p:nvPr/>
          </p:nvSpPr>
          <p:spPr bwMode="auto">
            <a:xfrm>
              <a:off x="4457" y="3119"/>
              <a:ext cx="38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4" y="7"/>
                </a:cxn>
                <a:cxn ang="0">
                  <a:pos x="34" y="0"/>
                </a:cxn>
                <a:cxn ang="0">
                  <a:pos x="37" y="13"/>
                </a:cxn>
                <a:cxn ang="0">
                  <a:pos x="0" y="22"/>
                </a:cxn>
              </a:cxnLst>
              <a:rect l="0" t="0" r="r" b="b"/>
              <a:pathLst>
                <a:path w="38" h="23">
                  <a:moveTo>
                    <a:pt x="0" y="22"/>
                  </a:moveTo>
                  <a:lnTo>
                    <a:pt x="4" y="7"/>
                  </a:lnTo>
                  <a:lnTo>
                    <a:pt x="34" y="0"/>
                  </a:lnTo>
                  <a:lnTo>
                    <a:pt x="37" y="13"/>
                  </a:lnTo>
                  <a:lnTo>
                    <a:pt x="0" y="22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23" name="Freeform 275"/>
            <p:cNvSpPr>
              <a:spLocks/>
            </p:cNvSpPr>
            <p:nvPr/>
          </p:nvSpPr>
          <p:spPr bwMode="auto">
            <a:xfrm>
              <a:off x="4445" y="3029"/>
              <a:ext cx="437" cy="125"/>
            </a:xfrm>
            <a:custGeom>
              <a:avLst/>
              <a:gdLst/>
              <a:ahLst/>
              <a:cxnLst>
                <a:cxn ang="0">
                  <a:pos x="4" y="111"/>
                </a:cxn>
                <a:cxn ang="0">
                  <a:pos x="428" y="0"/>
                </a:cxn>
                <a:cxn ang="0">
                  <a:pos x="436" y="8"/>
                </a:cxn>
                <a:cxn ang="0">
                  <a:pos x="10" y="124"/>
                </a:cxn>
                <a:cxn ang="0">
                  <a:pos x="0" y="113"/>
                </a:cxn>
                <a:cxn ang="0">
                  <a:pos x="4" y="111"/>
                </a:cxn>
              </a:cxnLst>
              <a:rect l="0" t="0" r="r" b="b"/>
              <a:pathLst>
                <a:path w="437" h="125">
                  <a:moveTo>
                    <a:pt x="4" y="111"/>
                  </a:moveTo>
                  <a:lnTo>
                    <a:pt x="428" y="0"/>
                  </a:lnTo>
                  <a:lnTo>
                    <a:pt x="436" y="8"/>
                  </a:lnTo>
                  <a:lnTo>
                    <a:pt x="10" y="124"/>
                  </a:lnTo>
                  <a:lnTo>
                    <a:pt x="0" y="113"/>
                  </a:lnTo>
                  <a:lnTo>
                    <a:pt x="4" y="111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24" name="Freeform 276"/>
            <p:cNvSpPr>
              <a:spLocks/>
            </p:cNvSpPr>
            <p:nvPr/>
          </p:nvSpPr>
          <p:spPr bwMode="auto">
            <a:xfrm>
              <a:off x="4365" y="3054"/>
              <a:ext cx="77" cy="136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" y="0"/>
                </a:cxn>
                <a:cxn ang="0">
                  <a:pos x="68" y="104"/>
                </a:cxn>
                <a:cxn ang="0">
                  <a:pos x="68" y="104"/>
                </a:cxn>
                <a:cxn ang="0">
                  <a:pos x="69" y="106"/>
                </a:cxn>
                <a:cxn ang="0">
                  <a:pos x="71" y="109"/>
                </a:cxn>
                <a:cxn ang="0">
                  <a:pos x="73" y="112"/>
                </a:cxn>
                <a:cxn ang="0">
                  <a:pos x="75" y="116"/>
                </a:cxn>
                <a:cxn ang="0">
                  <a:pos x="76" y="121"/>
                </a:cxn>
                <a:cxn ang="0">
                  <a:pos x="76" y="126"/>
                </a:cxn>
                <a:cxn ang="0">
                  <a:pos x="76" y="132"/>
                </a:cxn>
                <a:cxn ang="0">
                  <a:pos x="74" y="134"/>
                </a:cxn>
                <a:cxn ang="0">
                  <a:pos x="72" y="135"/>
                </a:cxn>
                <a:cxn ang="0">
                  <a:pos x="70" y="134"/>
                </a:cxn>
                <a:cxn ang="0">
                  <a:pos x="67" y="132"/>
                </a:cxn>
                <a:cxn ang="0">
                  <a:pos x="65" y="130"/>
                </a:cxn>
                <a:cxn ang="0">
                  <a:pos x="63" y="128"/>
                </a:cxn>
                <a:cxn ang="0">
                  <a:pos x="62" y="127"/>
                </a:cxn>
                <a:cxn ang="0">
                  <a:pos x="61" y="126"/>
                </a:cxn>
                <a:cxn ang="0">
                  <a:pos x="0" y="51"/>
                </a:cxn>
              </a:cxnLst>
              <a:rect l="0" t="0" r="r" b="b"/>
              <a:pathLst>
                <a:path w="77" h="136">
                  <a:moveTo>
                    <a:pt x="0" y="51"/>
                  </a:moveTo>
                  <a:lnTo>
                    <a:pt x="1" y="0"/>
                  </a:lnTo>
                  <a:lnTo>
                    <a:pt x="68" y="104"/>
                  </a:lnTo>
                  <a:lnTo>
                    <a:pt x="68" y="104"/>
                  </a:lnTo>
                  <a:lnTo>
                    <a:pt x="69" y="106"/>
                  </a:lnTo>
                  <a:lnTo>
                    <a:pt x="71" y="109"/>
                  </a:lnTo>
                  <a:lnTo>
                    <a:pt x="73" y="112"/>
                  </a:lnTo>
                  <a:lnTo>
                    <a:pt x="75" y="116"/>
                  </a:lnTo>
                  <a:lnTo>
                    <a:pt x="76" y="121"/>
                  </a:lnTo>
                  <a:lnTo>
                    <a:pt x="76" y="126"/>
                  </a:lnTo>
                  <a:lnTo>
                    <a:pt x="76" y="132"/>
                  </a:lnTo>
                  <a:lnTo>
                    <a:pt x="74" y="134"/>
                  </a:lnTo>
                  <a:lnTo>
                    <a:pt x="72" y="135"/>
                  </a:lnTo>
                  <a:lnTo>
                    <a:pt x="70" y="134"/>
                  </a:lnTo>
                  <a:lnTo>
                    <a:pt x="67" y="132"/>
                  </a:lnTo>
                  <a:lnTo>
                    <a:pt x="65" y="130"/>
                  </a:lnTo>
                  <a:lnTo>
                    <a:pt x="63" y="128"/>
                  </a:lnTo>
                  <a:lnTo>
                    <a:pt x="62" y="127"/>
                  </a:lnTo>
                  <a:lnTo>
                    <a:pt x="61" y="126"/>
                  </a:lnTo>
                  <a:lnTo>
                    <a:pt x="0" y="51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744725" name="Group 277"/>
          <p:cNvGrpSpPr>
            <a:grpSpLocks/>
          </p:cNvGrpSpPr>
          <p:nvPr/>
        </p:nvGrpSpPr>
        <p:grpSpPr bwMode="auto">
          <a:xfrm>
            <a:off x="968375" y="3276603"/>
            <a:ext cx="7183438" cy="430213"/>
            <a:chOff x="782" y="1488"/>
            <a:chExt cx="4525" cy="271"/>
          </a:xfrm>
        </p:grpSpPr>
        <p:sp>
          <p:nvSpPr>
            <p:cNvPr id="744726" name="Text Box 278"/>
            <p:cNvSpPr txBox="1">
              <a:spLocks noChangeArrowheads="1"/>
            </p:cNvSpPr>
            <p:nvPr/>
          </p:nvSpPr>
          <p:spPr bwMode="auto">
            <a:xfrm>
              <a:off x="782" y="1488"/>
              <a:ext cx="69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1. </a:t>
              </a:r>
              <a:r>
                <a:rPr lang="zh-TW" altLang="en-US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輸入內部</a:t>
              </a:r>
            </a:p>
            <a:p>
              <a:r>
                <a:rPr lang="zh-TW" altLang="en-US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    請購需求</a:t>
              </a:r>
            </a:p>
          </p:txBody>
        </p:sp>
        <p:sp>
          <p:nvSpPr>
            <p:cNvPr id="744727" name="Text Box 279"/>
            <p:cNvSpPr txBox="1">
              <a:spLocks noChangeArrowheads="1"/>
            </p:cNvSpPr>
            <p:nvPr/>
          </p:nvSpPr>
          <p:spPr bwMode="auto">
            <a:xfrm>
              <a:off x="4388" y="1488"/>
              <a:ext cx="919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4. </a:t>
              </a:r>
              <a:r>
                <a:rPr lang="zh-TW" altLang="en-US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收料、檢驗、</a:t>
              </a:r>
            </a:p>
            <a:p>
              <a:r>
                <a:rPr lang="zh-TW" altLang="en-US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入庫</a:t>
              </a:r>
            </a:p>
          </p:txBody>
        </p:sp>
        <p:sp>
          <p:nvSpPr>
            <p:cNvPr id="744728" name="Text Box 280"/>
            <p:cNvSpPr txBox="1">
              <a:spLocks noChangeArrowheads="1"/>
            </p:cNvSpPr>
            <p:nvPr/>
          </p:nvSpPr>
          <p:spPr bwMode="auto">
            <a:xfrm>
              <a:off x="3157" y="1488"/>
              <a:ext cx="80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3. </a:t>
              </a:r>
              <a:r>
                <a:rPr lang="zh-TW" altLang="en-US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揀料、出貨</a:t>
              </a:r>
            </a:p>
          </p:txBody>
        </p:sp>
        <p:sp>
          <p:nvSpPr>
            <p:cNvPr id="744729" name="Text Box 281"/>
            <p:cNvSpPr txBox="1">
              <a:spLocks noChangeArrowheads="1"/>
            </p:cNvSpPr>
            <p:nvPr/>
          </p:nvSpPr>
          <p:spPr bwMode="auto">
            <a:xfrm>
              <a:off x="1790" y="1488"/>
              <a:ext cx="91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tIns="0" bIns="0">
              <a:spAutoFit/>
            </a:bodyPr>
            <a:lstStyle/>
            <a:p>
              <a:r>
                <a:rPr lang="en-US" altLang="zh-TW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    2. </a:t>
              </a:r>
              <a:r>
                <a:rPr lang="zh-TW" altLang="en-US" sz="140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轉內部訂單</a:t>
              </a:r>
            </a:p>
          </p:txBody>
        </p:sp>
      </p:grpSp>
      <p:grpSp>
        <p:nvGrpSpPr>
          <p:cNvPr id="744730" name="Group 282"/>
          <p:cNvGrpSpPr>
            <a:grpSpLocks/>
          </p:cNvGrpSpPr>
          <p:nvPr/>
        </p:nvGrpSpPr>
        <p:grpSpPr bwMode="auto">
          <a:xfrm>
            <a:off x="6889750" y="2209800"/>
            <a:ext cx="952500" cy="865188"/>
            <a:chOff x="2558" y="1377"/>
            <a:chExt cx="600" cy="449"/>
          </a:xfrm>
        </p:grpSpPr>
        <p:sp>
          <p:nvSpPr>
            <p:cNvPr id="744731" name="Freeform 283"/>
            <p:cNvSpPr>
              <a:spLocks/>
            </p:cNvSpPr>
            <p:nvPr/>
          </p:nvSpPr>
          <p:spPr bwMode="auto">
            <a:xfrm>
              <a:off x="2665" y="1477"/>
              <a:ext cx="52" cy="21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1" y="6"/>
                </a:cxn>
                <a:cxn ang="0">
                  <a:pos x="48" y="215"/>
                </a:cxn>
                <a:cxn ang="0">
                  <a:pos x="0" y="199"/>
                </a:cxn>
                <a:cxn ang="0">
                  <a:pos x="4" y="0"/>
                </a:cxn>
              </a:cxnLst>
              <a:rect l="0" t="0" r="r" b="b"/>
              <a:pathLst>
                <a:path w="52" h="216">
                  <a:moveTo>
                    <a:pt x="4" y="0"/>
                  </a:moveTo>
                  <a:lnTo>
                    <a:pt x="51" y="6"/>
                  </a:lnTo>
                  <a:lnTo>
                    <a:pt x="48" y="215"/>
                  </a:lnTo>
                  <a:lnTo>
                    <a:pt x="0" y="199"/>
                  </a:lnTo>
                  <a:lnTo>
                    <a:pt x="4" y="0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32" name="Freeform 284"/>
            <p:cNvSpPr>
              <a:spLocks/>
            </p:cNvSpPr>
            <p:nvPr/>
          </p:nvSpPr>
          <p:spPr bwMode="auto">
            <a:xfrm>
              <a:off x="2713" y="1480"/>
              <a:ext cx="55" cy="213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54" y="0"/>
                </a:cxn>
                <a:cxn ang="0">
                  <a:pos x="54" y="199"/>
                </a:cxn>
                <a:cxn ang="0">
                  <a:pos x="0" y="212"/>
                </a:cxn>
                <a:cxn ang="0">
                  <a:pos x="3" y="3"/>
                </a:cxn>
              </a:cxnLst>
              <a:rect l="0" t="0" r="r" b="b"/>
              <a:pathLst>
                <a:path w="55" h="213">
                  <a:moveTo>
                    <a:pt x="3" y="3"/>
                  </a:moveTo>
                  <a:lnTo>
                    <a:pt x="54" y="0"/>
                  </a:lnTo>
                  <a:lnTo>
                    <a:pt x="54" y="199"/>
                  </a:lnTo>
                  <a:lnTo>
                    <a:pt x="0" y="212"/>
                  </a:lnTo>
                  <a:lnTo>
                    <a:pt x="3" y="3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33" name="Freeform 285"/>
            <p:cNvSpPr>
              <a:spLocks/>
            </p:cNvSpPr>
            <p:nvPr/>
          </p:nvSpPr>
          <p:spPr bwMode="auto">
            <a:xfrm>
              <a:off x="2669" y="1470"/>
              <a:ext cx="96" cy="17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47" y="0"/>
                </a:cxn>
                <a:cxn ang="0">
                  <a:pos x="95" y="8"/>
                </a:cxn>
                <a:cxn ang="0">
                  <a:pos x="47" y="16"/>
                </a:cxn>
                <a:cxn ang="0">
                  <a:pos x="0" y="8"/>
                </a:cxn>
              </a:cxnLst>
              <a:rect l="0" t="0" r="r" b="b"/>
              <a:pathLst>
                <a:path w="96" h="17">
                  <a:moveTo>
                    <a:pt x="0" y="8"/>
                  </a:moveTo>
                  <a:lnTo>
                    <a:pt x="47" y="0"/>
                  </a:lnTo>
                  <a:lnTo>
                    <a:pt x="95" y="8"/>
                  </a:lnTo>
                  <a:lnTo>
                    <a:pt x="47" y="16"/>
                  </a:lnTo>
                  <a:lnTo>
                    <a:pt x="0" y="8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34" name="Freeform 286"/>
            <p:cNvSpPr>
              <a:spLocks/>
            </p:cNvSpPr>
            <p:nvPr/>
          </p:nvSpPr>
          <p:spPr bwMode="auto">
            <a:xfrm>
              <a:off x="2760" y="1385"/>
              <a:ext cx="71" cy="362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0" y="0"/>
                </a:cxn>
                <a:cxn ang="0">
                  <a:pos x="67" y="0"/>
                </a:cxn>
                <a:cxn ang="0">
                  <a:pos x="70" y="361"/>
                </a:cxn>
                <a:cxn ang="0">
                  <a:pos x="0" y="348"/>
                </a:cxn>
              </a:cxnLst>
              <a:rect l="0" t="0" r="r" b="b"/>
              <a:pathLst>
                <a:path w="71" h="362">
                  <a:moveTo>
                    <a:pt x="0" y="348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70" y="361"/>
                  </a:lnTo>
                  <a:lnTo>
                    <a:pt x="0" y="348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35" name="Freeform 287"/>
            <p:cNvSpPr>
              <a:spLocks/>
            </p:cNvSpPr>
            <p:nvPr/>
          </p:nvSpPr>
          <p:spPr bwMode="auto">
            <a:xfrm>
              <a:off x="2827" y="1382"/>
              <a:ext cx="61" cy="365"/>
            </a:xfrm>
            <a:custGeom>
              <a:avLst/>
              <a:gdLst/>
              <a:ahLst/>
              <a:cxnLst>
                <a:cxn ang="0">
                  <a:pos x="3" y="364"/>
                </a:cxn>
                <a:cxn ang="0">
                  <a:pos x="60" y="345"/>
                </a:cxn>
                <a:cxn ang="0">
                  <a:pos x="60" y="0"/>
                </a:cxn>
                <a:cxn ang="0">
                  <a:pos x="0" y="3"/>
                </a:cxn>
                <a:cxn ang="0">
                  <a:pos x="3" y="364"/>
                </a:cxn>
              </a:cxnLst>
              <a:rect l="0" t="0" r="r" b="b"/>
              <a:pathLst>
                <a:path w="61" h="365">
                  <a:moveTo>
                    <a:pt x="3" y="364"/>
                  </a:moveTo>
                  <a:lnTo>
                    <a:pt x="60" y="345"/>
                  </a:lnTo>
                  <a:lnTo>
                    <a:pt x="60" y="0"/>
                  </a:lnTo>
                  <a:lnTo>
                    <a:pt x="0" y="3"/>
                  </a:lnTo>
                  <a:lnTo>
                    <a:pt x="3" y="364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36" name="Freeform 288"/>
            <p:cNvSpPr>
              <a:spLocks/>
            </p:cNvSpPr>
            <p:nvPr/>
          </p:nvSpPr>
          <p:spPr bwMode="auto">
            <a:xfrm>
              <a:off x="2767" y="1377"/>
              <a:ext cx="118" cy="1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1" y="16"/>
                </a:cxn>
                <a:cxn ang="0">
                  <a:pos x="117" y="5"/>
                </a:cxn>
                <a:cxn ang="0">
                  <a:pos x="60" y="0"/>
                </a:cxn>
                <a:cxn ang="0">
                  <a:pos x="0" y="5"/>
                </a:cxn>
              </a:cxnLst>
              <a:rect l="0" t="0" r="r" b="b"/>
              <a:pathLst>
                <a:path w="118" h="17">
                  <a:moveTo>
                    <a:pt x="0" y="5"/>
                  </a:moveTo>
                  <a:lnTo>
                    <a:pt x="61" y="16"/>
                  </a:lnTo>
                  <a:lnTo>
                    <a:pt x="117" y="5"/>
                  </a:lnTo>
                  <a:lnTo>
                    <a:pt x="60" y="0"/>
                  </a:lnTo>
                  <a:lnTo>
                    <a:pt x="0" y="5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37" name="Freeform 289"/>
            <p:cNvSpPr>
              <a:spLocks/>
            </p:cNvSpPr>
            <p:nvPr/>
          </p:nvSpPr>
          <p:spPr bwMode="auto">
            <a:xfrm>
              <a:off x="2909" y="1426"/>
              <a:ext cx="52" cy="295"/>
            </a:xfrm>
            <a:custGeom>
              <a:avLst/>
              <a:gdLst/>
              <a:ahLst/>
              <a:cxnLst>
                <a:cxn ang="0">
                  <a:pos x="0" y="291"/>
                </a:cxn>
                <a:cxn ang="0">
                  <a:pos x="0" y="0"/>
                </a:cxn>
                <a:cxn ang="0">
                  <a:pos x="51" y="3"/>
                </a:cxn>
                <a:cxn ang="0">
                  <a:pos x="51" y="294"/>
                </a:cxn>
                <a:cxn ang="0">
                  <a:pos x="0" y="291"/>
                </a:cxn>
              </a:cxnLst>
              <a:rect l="0" t="0" r="r" b="b"/>
              <a:pathLst>
                <a:path w="52" h="295">
                  <a:moveTo>
                    <a:pt x="0" y="291"/>
                  </a:moveTo>
                  <a:lnTo>
                    <a:pt x="0" y="0"/>
                  </a:lnTo>
                  <a:lnTo>
                    <a:pt x="51" y="3"/>
                  </a:lnTo>
                  <a:lnTo>
                    <a:pt x="51" y="294"/>
                  </a:lnTo>
                  <a:lnTo>
                    <a:pt x="0" y="291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38" name="Freeform 290"/>
            <p:cNvSpPr>
              <a:spLocks/>
            </p:cNvSpPr>
            <p:nvPr/>
          </p:nvSpPr>
          <p:spPr bwMode="auto">
            <a:xfrm>
              <a:off x="2957" y="1423"/>
              <a:ext cx="48" cy="298"/>
            </a:xfrm>
            <a:custGeom>
              <a:avLst/>
              <a:gdLst/>
              <a:ahLst/>
              <a:cxnLst>
                <a:cxn ang="0">
                  <a:pos x="0" y="297"/>
                </a:cxn>
                <a:cxn ang="0">
                  <a:pos x="47" y="285"/>
                </a:cxn>
                <a:cxn ang="0">
                  <a:pos x="47" y="0"/>
                </a:cxn>
                <a:cxn ang="0">
                  <a:pos x="3" y="6"/>
                </a:cxn>
                <a:cxn ang="0">
                  <a:pos x="0" y="297"/>
                </a:cxn>
              </a:cxnLst>
              <a:rect l="0" t="0" r="r" b="b"/>
              <a:pathLst>
                <a:path w="48" h="298">
                  <a:moveTo>
                    <a:pt x="0" y="297"/>
                  </a:moveTo>
                  <a:lnTo>
                    <a:pt x="47" y="285"/>
                  </a:lnTo>
                  <a:lnTo>
                    <a:pt x="47" y="0"/>
                  </a:lnTo>
                  <a:lnTo>
                    <a:pt x="3" y="6"/>
                  </a:lnTo>
                  <a:lnTo>
                    <a:pt x="0" y="297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39" name="Freeform 291"/>
            <p:cNvSpPr>
              <a:spLocks/>
            </p:cNvSpPr>
            <p:nvPr/>
          </p:nvSpPr>
          <p:spPr bwMode="auto">
            <a:xfrm>
              <a:off x="2906" y="1414"/>
              <a:ext cx="97" cy="2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47" y="0"/>
                </a:cxn>
                <a:cxn ang="0">
                  <a:pos x="96" y="7"/>
                </a:cxn>
                <a:cxn ang="0">
                  <a:pos x="47" y="19"/>
                </a:cxn>
                <a:cxn ang="0">
                  <a:pos x="0" y="11"/>
                </a:cxn>
              </a:cxnLst>
              <a:rect l="0" t="0" r="r" b="b"/>
              <a:pathLst>
                <a:path w="97" h="20">
                  <a:moveTo>
                    <a:pt x="0" y="11"/>
                  </a:moveTo>
                  <a:lnTo>
                    <a:pt x="47" y="0"/>
                  </a:lnTo>
                  <a:lnTo>
                    <a:pt x="96" y="7"/>
                  </a:lnTo>
                  <a:lnTo>
                    <a:pt x="47" y="19"/>
                  </a:lnTo>
                  <a:lnTo>
                    <a:pt x="0" y="11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40" name="Freeform 292"/>
            <p:cNvSpPr>
              <a:spLocks/>
            </p:cNvSpPr>
            <p:nvPr/>
          </p:nvSpPr>
          <p:spPr bwMode="auto">
            <a:xfrm>
              <a:off x="3106" y="1584"/>
              <a:ext cx="52" cy="144"/>
            </a:xfrm>
            <a:custGeom>
              <a:avLst/>
              <a:gdLst/>
              <a:ahLst/>
              <a:cxnLst>
                <a:cxn ang="0">
                  <a:pos x="0" y="143"/>
                </a:cxn>
                <a:cxn ang="0">
                  <a:pos x="0" y="22"/>
                </a:cxn>
                <a:cxn ang="0">
                  <a:pos x="51" y="0"/>
                </a:cxn>
                <a:cxn ang="0">
                  <a:pos x="51" y="117"/>
                </a:cxn>
                <a:cxn ang="0">
                  <a:pos x="0" y="143"/>
                </a:cxn>
              </a:cxnLst>
              <a:rect l="0" t="0" r="r" b="b"/>
              <a:pathLst>
                <a:path w="52" h="144">
                  <a:moveTo>
                    <a:pt x="0" y="143"/>
                  </a:moveTo>
                  <a:lnTo>
                    <a:pt x="0" y="22"/>
                  </a:lnTo>
                  <a:lnTo>
                    <a:pt x="51" y="0"/>
                  </a:lnTo>
                  <a:lnTo>
                    <a:pt x="51" y="117"/>
                  </a:lnTo>
                  <a:lnTo>
                    <a:pt x="0" y="143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41" name="Freeform 293"/>
            <p:cNvSpPr>
              <a:spLocks/>
            </p:cNvSpPr>
            <p:nvPr/>
          </p:nvSpPr>
          <p:spPr bwMode="auto">
            <a:xfrm>
              <a:off x="2989" y="1587"/>
              <a:ext cx="118" cy="140"/>
            </a:xfrm>
            <a:custGeom>
              <a:avLst/>
              <a:gdLst/>
              <a:ahLst/>
              <a:cxnLst>
                <a:cxn ang="0">
                  <a:pos x="117" y="139"/>
                </a:cxn>
                <a:cxn ang="0">
                  <a:pos x="0" y="113"/>
                </a:cxn>
                <a:cxn ang="0">
                  <a:pos x="0" y="0"/>
                </a:cxn>
                <a:cxn ang="0">
                  <a:pos x="117" y="19"/>
                </a:cxn>
                <a:cxn ang="0">
                  <a:pos x="117" y="139"/>
                </a:cxn>
              </a:cxnLst>
              <a:rect l="0" t="0" r="r" b="b"/>
              <a:pathLst>
                <a:path w="118" h="140">
                  <a:moveTo>
                    <a:pt x="117" y="139"/>
                  </a:moveTo>
                  <a:lnTo>
                    <a:pt x="0" y="113"/>
                  </a:lnTo>
                  <a:lnTo>
                    <a:pt x="0" y="0"/>
                  </a:lnTo>
                  <a:lnTo>
                    <a:pt x="117" y="19"/>
                  </a:lnTo>
                  <a:lnTo>
                    <a:pt x="117" y="139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42" name="Freeform 294"/>
            <p:cNvSpPr>
              <a:spLocks/>
            </p:cNvSpPr>
            <p:nvPr/>
          </p:nvSpPr>
          <p:spPr bwMode="auto">
            <a:xfrm>
              <a:off x="2992" y="1568"/>
              <a:ext cx="166" cy="39"/>
            </a:xfrm>
            <a:custGeom>
              <a:avLst/>
              <a:gdLst/>
              <a:ahLst/>
              <a:cxnLst>
                <a:cxn ang="0">
                  <a:pos x="114" y="38"/>
                </a:cxn>
                <a:cxn ang="0">
                  <a:pos x="165" y="16"/>
                </a:cxn>
                <a:cxn ang="0">
                  <a:pos x="60" y="0"/>
                </a:cxn>
                <a:cxn ang="0">
                  <a:pos x="0" y="19"/>
                </a:cxn>
                <a:cxn ang="0">
                  <a:pos x="114" y="38"/>
                </a:cxn>
              </a:cxnLst>
              <a:rect l="0" t="0" r="r" b="b"/>
              <a:pathLst>
                <a:path w="166" h="39">
                  <a:moveTo>
                    <a:pt x="114" y="38"/>
                  </a:moveTo>
                  <a:lnTo>
                    <a:pt x="165" y="16"/>
                  </a:lnTo>
                  <a:lnTo>
                    <a:pt x="60" y="0"/>
                  </a:lnTo>
                  <a:lnTo>
                    <a:pt x="0" y="19"/>
                  </a:lnTo>
                  <a:lnTo>
                    <a:pt x="114" y="38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43" name="Freeform 295"/>
            <p:cNvSpPr>
              <a:spLocks/>
            </p:cNvSpPr>
            <p:nvPr/>
          </p:nvSpPr>
          <p:spPr bwMode="auto">
            <a:xfrm>
              <a:off x="2558" y="1553"/>
              <a:ext cx="89" cy="2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1"/>
                </a:cxn>
                <a:cxn ang="0">
                  <a:pos x="88" y="202"/>
                </a:cxn>
                <a:cxn ang="0">
                  <a:pos x="88" y="19"/>
                </a:cxn>
                <a:cxn ang="0">
                  <a:pos x="0" y="0"/>
                </a:cxn>
              </a:cxnLst>
              <a:rect l="0" t="0" r="r" b="b"/>
              <a:pathLst>
                <a:path w="89" h="203">
                  <a:moveTo>
                    <a:pt x="0" y="0"/>
                  </a:moveTo>
                  <a:lnTo>
                    <a:pt x="0" y="171"/>
                  </a:lnTo>
                  <a:lnTo>
                    <a:pt x="88" y="202"/>
                  </a:lnTo>
                  <a:lnTo>
                    <a:pt x="88" y="19"/>
                  </a:lnTo>
                  <a:lnTo>
                    <a:pt x="0" y="0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44" name="Freeform 296"/>
            <p:cNvSpPr>
              <a:spLocks/>
            </p:cNvSpPr>
            <p:nvPr/>
          </p:nvSpPr>
          <p:spPr bwMode="auto">
            <a:xfrm>
              <a:off x="2643" y="1549"/>
              <a:ext cx="115" cy="207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114" y="0"/>
                </a:cxn>
                <a:cxn ang="0">
                  <a:pos x="114" y="175"/>
                </a:cxn>
                <a:cxn ang="0">
                  <a:pos x="0" y="206"/>
                </a:cxn>
                <a:cxn ang="0">
                  <a:pos x="3" y="23"/>
                </a:cxn>
              </a:cxnLst>
              <a:rect l="0" t="0" r="r" b="b"/>
              <a:pathLst>
                <a:path w="115" h="207">
                  <a:moveTo>
                    <a:pt x="3" y="23"/>
                  </a:moveTo>
                  <a:lnTo>
                    <a:pt x="114" y="0"/>
                  </a:lnTo>
                  <a:lnTo>
                    <a:pt x="114" y="175"/>
                  </a:lnTo>
                  <a:lnTo>
                    <a:pt x="0" y="206"/>
                  </a:lnTo>
                  <a:lnTo>
                    <a:pt x="3" y="23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45" name="Freeform 297"/>
            <p:cNvSpPr>
              <a:spLocks/>
            </p:cNvSpPr>
            <p:nvPr/>
          </p:nvSpPr>
          <p:spPr bwMode="auto">
            <a:xfrm>
              <a:off x="2558" y="1537"/>
              <a:ext cx="200" cy="3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20" y="0"/>
                </a:cxn>
                <a:cxn ang="0">
                  <a:pos x="199" y="12"/>
                </a:cxn>
                <a:cxn ang="0">
                  <a:pos x="85" y="35"/>
                </a:cxn>
                <a:cxn ang="0">
                  <a:pos x="0" y="16"/>
                </a:cxn>
              </a:cxnLst>
              <a:rect l="0" t="0" r="r" b="b"/>
              <a:pathLst>
                <a:path w="200" h="36">
                  <a:moveTo>
                    <a:pt x="0" y="16"/>
                  </a:moveTo>
                  <a:lnTo>
                    <a:pt x="120" y="0"/>
                  </a:lnTo>
                  <a:lnTo>
                    <a:pt x="199" y="12"/>
                  </a:lnTo>
                  <a:lnTo>
                    <a:pt x="85" y="35"/>
                  </a:lnTo>
                  <a:lnTo>
                    <a:pt x="0" y="16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46" name="Freeform 298"/>
            <p:cNvSpPr>
              <a:spLocks/>
            </p:cNvSpPr>
            <p:nvPr/>
          </p:nvSpPr>
          <p:spPr bwMode="auto">
            <a:xfrm>
              <a:off x="2662" y="1606"/>
              <a:ext cx="71" cy="1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67" y="168"/>
                </a:cxn>
                <a:cxn ang="0">
                  <a:pos x="70" y="16"/>
                </a:cxn>
                <a:cxn ang="0">
                  <a:pos x="0" y="0"/>
                </a:cxn>
              </a:cxnLst>
              <a:rect l="0" t="0" r="r" b="b"/>
              <a:pathLst>
                <a:path w="71" h="169">
                  <a:moveTo>
                    <a:pt x="0" y="0"/>
                  </a:moveTo>
                  <a:lnTo>
                    <a:pt x="0" y="149"/>
                  </a:lnTo>
                  <a:lnTo>
                    <a:pt x="67" y="168"/>
                  </a:lnTo>
                  <a:lnTo>
                    <a:pt x="70" y="16"/>
                  </a:lnTo>
                  <a:lnTo>
                    <a:pt x="0" y="0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47" name="Freeform 299"/>
            <p:cNvSpPr>
              <a:spLocks/>
            </p:cNvSpPr>
            <p:nvPr/>
          </p:nvSpPr>
          <p:spPr bwMode="auto">
            <a:xfrm>
              <a:off x="2729" y="1600"/>
              <a:ext cx="102" cy="172"/>
            </a:xfrm>
            <a:custGeom>
              <a:avLst/>
              <a:gdLst/>
              <a:ahLst/>
              <a:cxnLst>
                <a:cxn ang="0">
                  <a:pos x="0" y="171"/>
                </a:cxn>
                <a:cxn ang="0">
                  <a:pos x="101" y="143"/>
                </a:cxn>
                <a:cxn ang="0">
                  <a:pos x="101" y="0"/>
                </a:cxn>
                <a:cxn ang="0">
                  <a:pos x="0" y="22"/>
                </a:cxn>
                <a:cxn ang="0">
                  <a:pos x="0" y="171"/>
                </a:cxn>
              </a:cxnLst>
              <a:rect l="0" t="0" r="r" b="b"/>
              <a:pathLst>
                <a:path w="102" h="172">
                  <a:moveTo>
                    <a:pt x="0" y="171"/>
                  </a:moveTo>
                  <a:lnTo>
                    <a:pt x="101" y="143"/>
                  </a:lnTo>
                  <a:lnTo>
                    <a:pt x="101" y="0"/>
                  </a:lnTo>
                  <a:lnTo>
                    <a:pt x="0" y="22"/>
                  </a:lnTo>
                  <a:lnTo>
                    <a:pt x="0" y="171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48" name="Freeform 300"/>
            <p:cNvSpPr>
              <a:spLocks/>
            </p:cNvSpPr>
            <p:nvPr/>
          </p:nvSpPr>
          <p:spPr bwMode="auto">
            <a:xfrm>
              <a:off x="2662" y="1587"/>
              <a:ext cx="166" cy="36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98" y="0"/>
                </a:cxn>
                <a:cxn ang="0">
                  <a:pos x="165" y="13"/>
                </a:cxn>
                <a:cxn ang="0">
                  <a:pos x="64" y="35"/>
                </a:cxn>
                <a:cxn ang="0">
                  <a:pos x="0" y="19"/>
                </a:cxn>
              </a:cxnLst>
              <a:rect l="0" t="0" r="r" b="b"/>
              <a:pathLst>
                <a:path w="166" h="36">
                  <a:moveTo>
                    <a:pt x="0" y="19"/>
                  </a:moveTo>
                  <a:lnTo>
                    <a:pt x="98" y="0"/>
                  </a:lnTo>
                  <a:lnTo>
                    <a:pt x="165" y="13"/>
                  </a:lnTo>
                  <a:lnTo>
                    <a:pt x="64" y="35"/>
                  </a:lnTo>
                  <a:lnTo>
                    <a:pt x="0" y="19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49" name="Freeform 301"/>
            <p:cNvSpPr>
              <a:spLocks/>
            </p:cNvSpPr>
            <p:nvPr/>
          </p:nvSpPr>
          <p:spPr bwMode="auto">
            <a:xfrm>
              <a:off x="2862" y="1654"/>
              <a:ext cx="134" cy="1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"/>
                </a:cxn>
                <a:cxn ang="0">
                  <a:pos x="133" y="123"/>
                </a:cxn>
                <a:cxn ang="0">
                  <a:pos x="133" y="22"/>
                </a:cxn>
                <a:cxn ang="0">
                  <a:pos x="0" y="0"/>
                </a:cxn>
              </a:cxnLst>
              <a:rect l="0" t="0" r="r" b="b"/>
              <a:pathLst>
                <a:path w="134" h="124">
                  <a:moveTo>
                    <a:pt x="0" y="0"/>
                  </a:moveTo>
                  <a:lnTo>
                    <a:pt x="0" y="95"/>
                  </a:lnTo>
                  <a:lnTo>
                    <a:pt x="133" y="123"/>
                  </a:lnTo>
                  <a:lnTo>
                    <a:pt x="133" y="22"/>
                  </a:lnTo>
                  <a:lnTo>
                    <a:pt x="0" y="0"/>
                  </a:lnTo>
                </a:path>
              </a:pathLst>
            </a:custGeom>
            <a:solidFill>
              <a:srgbClr val="61BBE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50" name="Freeform 302"/>
            <p:cNvSpPr>
              <a:spLocks/>
            </p:cNvSpPr>
            <p:nvPr/>
          </p:nvSpPr>
          <p:spPr bwMode="auto">
            <a:xfrm>
              <a:off x="2995" y="1651"/>
              <a:ext cx="68" cy="127"/>
            </a:xfrm>
            <a:custGeom>
              <a:avLst/>
              <a:gdLst/>
              <a:ahLst/>
              <a:cxnLst>
                <a:cxn ang="0">
                  <a:pos x="0" y="126"/>
                </a:cxn>
                <a:cxn ang="0">
                  <a:pos x="67" y="95"/>
                </a:cxn>
                <a:cxn ang="0">
                  <a:pos x="67" y="0"/>
                </a:cxn>
                <a:cxn ang="0">
                  <a:pos x="0" y="25"/>
                </a:cxn>
                <a:cxn ang="0">
                  <a:pos x="0" y="126"/>
                </a:cxn>
              </a:cxnLst>
              <a:rect l="0" t="0" r="r" b="b"/>
              <a:pathLst>
                <a:path w="68" h="127">
                  <a:moveTo>
                    <a:pt x="0" y="126"/>
                  </a:moveTo>
                  <a:lnTo>
                    <a:pt x="67" y="95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0" y="126"/>
                  </a:lnTo>
                </a:path>
              </a:pathLst>
            </a:custGeom>
            <a:solidFill>
              <a:srgbClr val="2798C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51" name="Freeform 303"/>
            <p:cNvSpPr>
              <a:spLocks/>
            </p:cNvSpPr>
            <p:nvPr/>
          </p:nvSpPr>
          <p:spPr bwMode="auto">
            <a:xfrm>
              <a:off x="3039" y="1663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52" name="Freeform 304"/>
            <p:cNvSpPr>
              <a:spLocks/>
            </p:cNvSpPr>
            <p:nvPr/>
          </p:nvSpPr>
          <p:spPr bwMode="auto">
            <a:xfrm>
              <a:off x="3039" y="1717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53" name="Freeform 305"/>
            <p:cNvSpPr>
              <a:spLocks/>
            </p:cNvSpPr>
            <p:nvPr/>
          </p:nvSpPr>
          <p:spPr bwMode="auto">
            <a:xfrm>
              <a:off x="3013" y="1697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5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54" name="Freeform 306"/>
            <p:cNvSpPr>
              <a:spLocks/>
            </p:cNvSpPr>
            <p:nvPr/>
          </p:nvSpPr>
          <p:spPr bwMode="auto">
            <a:xfrm>
              <a:off x="3110" y="1606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55" name="Freeform 307"/>
            <p:cNvSpPr>
              <a:spLocks/>
            </p:cNvSpPr>
            <p:nvPr/>
          </p:nvSpPr>
          <p:spPr bwMode="auto">
            <a:xfrm>
              <a:off x="3131" y="1626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56" name="Freeform 308"/>
            <p:cNvSpPr>
              <a:spLocks/>
            </p:cNvSpPr>
            <p:nvPr/>
          </p:nvSpPr>
          <p:spPr bwMode="auto">
            <a:xfrm>
              <a:off x="2964" y="1433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57" name="Freeform 309"/>
            <p:cNvSpPr>
              <a:spLocks/>
            </p:cNvSpPr>
            <p:nvPr/>
          </p:nvSpPr>
          <p:spPr bwMode="auto">
            <a:xfrm>
              <a:off x="2986" y="1460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58" name="Freeform 310"/>
            <p:cNvSpPr>
              <a:spLocks/>
            </p:cNvSpPr>
            <p:nvPr/>
          </p:nvSpPr>
          <p:spPr bwMode="auto">
            <a:xfrm>
              <a:off x="2966" y="1523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59" name="Freeform 311"/>
            <p:cNvSpPr>
              <a:spLocks/>
            </p:cNvSpPr>
            <p:nvPr/>
          </p:nvSpPr>
          <p:spPr bwMode="auto">
            <a:xfrm>
              <a:off x="2966" y="1491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60" name="Freeform 312"/>
            <p:cNvSpPr>
              <a:spLocks/>
            </p:cNvSpPr>
            <p:nvPr/>
          </p:nvSpPr>
          <p:spPr bwMode="auto">
            <a:xfrm>
              <a:off x="2986" y="1520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61" name="Freeform 313"/>
            <p:cNvSpPr>
              <a:spLocks/>
            </p:cNvSpPr>
            <p:nvPr/>
          </p:nvSpPr>
          <p:spPr bwMode="auto">
            <a:xfrm>
              <a:off x="2985" y="1557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62" name="Freeform 314"/>
            <p:cNvSpPr>
              <a:spLocks/>
            </p:cNvSpPr>
            <p:nvPr/>
          </p:nvSpPr>
          <p:spPr bwMode="auto">
            <a:xfrm>
              <a:off x="2864" y="1393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63" name="Freeform 315"/>
            <p:cNvSpPr>
              <a:spLocks/>
            </p:cNvSpPr>
            <p:nvPr/>
          </p:nvSpPr>
          <p:spPr bwMode="auto">
            <a:xfrm>
              <a:off x="2840" y="1436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64" name="Freeform 316"/>
            <p:cNvSpPr>
              <a:spLocks/>
            </p:cNvSpPr>
            <p:nvPr/>
          </p:nvSpPr>
          <p:spPr bwMode="auto">
            <a:xfrm>
              <a:off x="2769" y="1393"/>
              <a:ext cx="17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1"/>
                </a:cxn>
              </a:cxnLst>
              <a:rect l="0" t="0" r="r" b="b"/>
              <a:pathLst>
                <a:path w="17" h="22">
                  <a:moveTo>
                    <a:pt x="0" y="21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65" name="Freeform 317"/>
            <p:cNvSpPr>
              <a:spLocks/>
            </p:cNvSpPr>
            <p:nvPr/>
          </p:nvSpPr>
          <p:spPr bwMode="auto">
            <a:xfrm>
              <a:off x="2787" y="1432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66" name="Freeform 318"/>
            <p:cNvSpPr>
              <a:spLocks/>
            </p:cNvSpPr>
            <p:nvPr/>
          </p:nvSpPr>
          <p:spPr bwMode="auto">
            <a:xfrm>
              <a:off x="2807" y="1514"/>
              <a:ext cx="17" cy="2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1"/>
                </a:cxn>
                <a:cxn ang="0">
                  <a:pos x="16" y="1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2">
                  <a:moveTo>
                    <a:pt x="0" y="21"/>
                  </a:moveTo>
                  <a:lnTo>
                    <a:pt x="16" y="21"/>
                  </a:lnTo>
                  <a:lnTo>
                    <a:pt x="16" y="1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67" name="Freeform 319"/>
            <p:cNvSpPr>
              <a:spLocks/>
            </p:cNvSpPr>
            <p:nvPr/>
          </p:nvSpPr>
          <p:spPr bwMode="auto">
            <a:xfrm>
              <a:off x="2765" y="1475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68" name="Freeform 320"/>
            <p:cNvSpPr>
              <a:spLocks/>
            </p:cNvSpPr>
            <p:nvPr/>
          </p:nvSpPr>
          <p:spPr bwMode="auto">
            <a:xfrm>
              <a:off x="2766" y="1556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69" name="Freeform 321"/>
            <p:cNvSpPr>
              <a:spLocks/>
            </p:cNvSpPr>
            <p:nvPr/>
          </p:nvSpPr>
          <p:spPr bwMode="auto">
            <a:xfrm>
              <a:off x="2568" y="1681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70" name="Freeform 322"/>
            <p:cNvSpPr>
              <a:spLocks/>
            </p:cNvSpPr>
            <p:nvPr/>
          </p:nvSpPr>
          <p:spPr bwMode="auto">
            <a:xfrm>
              <a:off x="2568" y="1621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71" name="Freeform 323"/>
            <p:cNvSpPr>
              <a:spLocks/>
            </p:cNvSpPr>
            <p:nvPr/>
          </p:nvSpPr>
          <p:spPr bwMode="auto">
            <a:xfrm>
              <a:off x="2593" y="1577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3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3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72" name="Freeform 324"/>
            <p:cNvSpPr>
              <a:spLocks/>
            </p:cNvSpPr>
            <p:nvPr/>
          </p:nvSpPr>
          <p:spPr bwMode="auto">
            <a:xfrm>
              <a:off x="2612" y="1663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73" name="Freeform 325"/>
            <p:cNvSpPr>
              <a:spLocks/>
            </p:cNvSpPr>
            <p:nvPr/>
          </p:nvSpPr>
          <p:spPr bwMode="auto">
            <a:xfrm>
              <a:off x="2682" y="1661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74" name="Freeform 326"/>
            <p:cNvSpPr>
              <a:spLocks/>
            </p:cNvSpPr>
            <p:nvPr/>
          </p:nvSpPr>
          <p:spPr bwMode="auto">
            <a:xfrm>
              <a:off x="2708" y="1635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75" name="Freeform 327"/>
            <p:cNvSpPr>
              <a:spLocks/>
            </p:cNvSpPr>
            <p:nvPr/>
          </p:nvSpPr>
          <p:spPr bwMode="auto">
            <a:xfrm>
              <a:off x="2840" y="1483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76" name="Freeform 328"/>
            <p:cNvSpPr>
              <a:spLocks/>
            </p:cNvSpPr>
            <p:nvPr/>
          </p:nvSpPr>
          <p:spPr bwMode="auto">
            <a:xfrm>
              <a:off x="2863" y="1455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77" name="Freeform 329"/>
            <p:cNvSpPr>
              <a:spLocks/>
            </p:cNvSpPr>
            <p:nvPr/>
          </p:nvSpPr>
          <p:spPr bwMode="auto">
            <a:xfrm>
              <a:off x="2729" y="1495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2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78" name="Freeform 330"/>
            <p:cNvSpPr>
              <a:spLocks/>
            </p:cNvSpPr>
            <p:nvPr/>
          </p:nvSpPr>
          <p:spPr bwMode="auto">
            <a:xfrm>
              <a:off x="2664" y="1574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79" name="Freeform 331"/>
            <p:cNvSpPr>
              <a:spLocks/>
            </p:cNvSpPr>
            <p:nvPr/>
          </p:nvSpPr>
          <p:spPr bwMode="auto">
            <a:xfrm>
              <a:off x="2712" y="1565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80" name="Freeform 332"/>
            <p:cNvSpPr>
              <a:spLocks/>
            </p:cNvSpPr>
            <p:nvPr/>
          </p:nvSpPr>
          <p:spPr bwMode="auto">
            <a:xfrm>
              <a:off x="2860" y="1517"/>
              <a:ext cx="17" cy="2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2"/>
                </a:cxn>
                <a:cxn ang="0">
                  <a:pos x="0" y="23"/>
                </a:cxn>
              </a:cxnLst>
              <a:rect l="0" t="0" r="r" b="b"/>
              <a:pathLst>
                <a:path w="17" h="24">
                  <a:moveTo>
                    <a:pt x="0" y="23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23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81" name="Freeform 333"/>
            <p:cNvSpPr>
              <a:spLocks/>
            </p:cNvSpPr>
            <p:nvPr/>
          </p:nvSpPr>
          <p:spPr bwMode="auto">
            <a:xfrm>
              <a:off x="2842" y="1562"/>
              <a:ext cx="17" cy="2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1"/>
                </a:cxn>
                <a:cxn ang="0">
                  <a:pos x="0" y="22"/>
                </a:cxn>
              </a:cxnLst>
              <a:rect l="0" t="0" r="r" b="b"/>
              <a:pathLst>
                <a:path w="17" h="23">
                  <a:moveTo>
                    <a:pt x="0" y="22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1"/>
                  </a:lnTo>
                  <a:lnTo>
                    <a:pt x="0" y="22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82" name="Freeform 334"/>
            <p:cNvSpPr>
              <a:spLocks/>
            </p:cNvSpPr>
            <p:nvPr/>
          </p:nvSpPr>
          <p:spPr bwMode="auto">
            <a:xfrm>
              <a:off x="2745" y="1629"/>
              <a:ext cx="17" cy="26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4"/>
                </a:cxn>
                <a:cxn ang="0">
                  <a:pos x="0" y="25"/>
                </a:cxn>
              </a:cxnLst>
              <a:rect l="0" t="0" r="r" b="b"/>
              <a:pathLst>
                <a:path w="17" h="26">
                  <a:moveTo>
                    <a:pt x="0" y="25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2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83" name="Freeform 335"/>
            <p:cNvSpPr>
              <a:spLocks/>
            </p:cNvSpPr>
            <p:nvPr/>
          </p:nvSpPr>
          <p:spPr bwMode="auto">
            <a:xfrm>
              <a:off x="2791" y="1619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4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24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84" name="Freeform 336"/>
            <p:cNvSpPr>
              <a:spLocks/>
            </p:cNvSpPr>
            <p:nvPr/>
          </p:nvSpPr>
          <p:spPr bwMode="auto">
            <a:xfrm>
              <a:off x="2764" y="1662"/>
              <a:ext cx="17" cy="25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3"/>
                </a:cxn>
                <a:cxn ang="0">
                  <a:pos x="0" y="24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85" name="Freeform 337"/>
            <p:cNvSpPr>
              <a:spLocks/>
            </p:cNvSpPr>
            <p:nvPr/>
          </p:nvSpPr>
          <p:spPr bwMode="auto">
            <a:xfrm>
              <a:off x="2834" y="1667"/>
              <a:ext cx="17" cy="26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6" y="21"/>
                </a:cxn>
                <a:cxn ang="0">
                  <a:pos x="16" y="0"/>
                </a:cxn>
                <a:cxn ang="0">
                  <a:pos x="0" y="4"/>
                </a:cxn>
                <a:cxn ang="0">
                  <a:pos x="0" y="25"/>
                </a:cxn>
              </a:cxnLst>
              <a:rect l="0" t="0" r="r" b="b"/>
              <a:pathLst>
                <a:path w="17" h="26">
                  <a:moveTo>
                    <a:pt x="0" y="25"/>
                  </a:moveTo>
                  <a:lnTo>
                    <a:pt x="16" y="21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25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86" name="Freeform 338"/>
            <p:cNvSpPr>
              <a:spLocks/>
            </p:cNvSpPr>
            <p:nvPr/>
          </p:nvSpPr>
          <p:spPr bwMode="auto">
            <a:xfrm>
              <a:off x="2862" y="1632"/>
              <a:ext cx="201" cy="45"/>
            </a:xfrm>
            <a:custGeom>
              <a:avLst/>
              <a:gdLst/>
              <a:ahLst/>
              <a:cxnLst>
                <a:cxn ang="0">
                  <a:pos x="133" y="44"/>
                </a:cxn>
                <a:cxn ang="0">
                  <a:pos x="0" y="22"/>
                </a:cxn>
                <a:cxn ang="0">
                  <a:pos x="82" y="0"/>
                </a:cxn>
                <a:cxn ang="0">
                  <a:pos x="200" y="19"/>
                </a:cxn>
                <a:cxn ang="0">
                  <a:pos x="133" y="44"/>
                </a:cxn>
              </a:cxnLst>
              <a:rect l="0" t="0" r="r" b="b"/>
              <a:pathLst>
                <a:path w="201" h="45">
                  <a:moveTo>
                    <a:pt x="133" y="44"/>
                  </a:moveTo>
                  <a:lnTo>
                    <a:pt x="0" y="22"/>
                  </a:lnTo>
                  <a:lnTo>
                    <a:pt x="82" y="0"/>
                  </a:lnTo>
                  <a:lnTo>
                    <a:pt x="200" y="19"/>
                  </a:lnTo>
                  <a:lnTo>
                    <a:pt x="133" y="44"/>
                  </a:lnTo>
                </a:path>
              </a:pathLst>
            </a:custGeom>
            <a:solidFill>
              <a:srgbClr val="C2E4F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87" name="Freeform 339"/>
            <p:cNvSpPr>
              <a:spLocks/>
            </p:cNvSpPr>
            <p:nvPr/>
          </p:nvSpPr>
          <p:spPr bwMode="auto">
            <a:xfrm>
              <a:off x="2764" y="1739"/>
              <a:ext cx="93" cy="87"/>
            </a:xfrm>
            <a:custGeom>
              <a:avLst/>
              <a:gdLst/>
              <a:ahLst/>
              <a:cxnLst>
                <a:cxn ang="0">
                  <a:pos x="92" y="86"/>
                </a:cxn>
                <a:cxn ang="0">
                  <a:pos x="0" y="64"/>
                </a:cxn>
                <a:cxn ang="0">
                  <a:pos x="0" y="0"/>
                </a:cxn>
                <a:cxn ang="0">
                  <a:pos x="92" y="23"/>
                </a:cxn>
                <a:cxn ang="0">
                  <a:pos x="92" y="86"/>
                </a:cxn>
              </a:cxnLst>
              <a:rect l="0" t="0" r="r" b="b"/>
              <a:pathLst>
                <a:path w="93" h="87">
                  <a:moveTo>
                    <a:pt x="92" y="86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92" y="23"/>
                  </a:lnTo>
                  <a:lnTo>
                    <a:pt x="92" y="86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88" name="Freeform 340"/>
            <p:cNvSpPr>
              <a:spLocks/>
            </p:cNvSpPr>
            <p:nvPr/>
          </p:nvSpPr>
          <p:spPr bwMode="auto">
            <a:xfrm>
              <a:off x="2856" y="1739"/>
              <a:ext cx="51" cy="87"/>
            </a:xfrm>
            <a:custGeom>
              <a:avLst/>
              <a:gdLst/>
              <a:ahLst/>
              <a:cxnLst>
                <a:cxn ang="0">
                  <a:pos x="50" y="64"/>
                </a:cxn>
                <a:cxn ang="0">
                  <a:pos x="0" y="86"/>
                </a:cxn>
                <a:cxn ang="0">
                  <a:pos x="0" y="23"/>
                </a:cxn>
                <a:cxn ang="0">
                  <a:pos x="50" y="0"/>
                </a:cxn>
                <a:cxn ang="0">
                  <a:pos x="50" y="64"/>
                </a:cxn>
              </a:cxnLst>
              <a:rect l="0" t="0" r="r" b="b"/>
              <a:pathLst>
                <a:path w="51" h="87">
                  <a:moveTo>
                    <a:pt x="50" y="64"/>
                  </a:moveTo>
                  <a:lnTo>
                    <a:pt x="0" y="86"/>
                  </a:lnTo>
                  <a:lnTo>
                    <a:pt x="0" y="23"/>
                  </a:lnTo>
                  <a:lnTo>
                    <a:pt x="50" y="0"/>
                  </a:lnTo>
                  <a:lnTo>
                    <a:pt x="50" y="64"/>
                  </a:lnTo>
                </a:path>
              </a:pathLst>
            </a:custGeom>
            <a:solidFill>
              <a:srgbClr val="99731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89" name="Freeform 341"/>
            <p:cNvSpPr>
              <a:spLocks/>
            </p:cNvSpPr>
            <p:nvPr/>
          </p:nvSpPr>
          <p:spPr bwMode="auto">
            <a:xfrm>
              <a:off x="2764" y="1724"/>
              <a:ext cx="143" cy="39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50" y="0"/>
                </a:cxn>
                <a:cxn ang="0">
                  <a:pos x="142" y="15"/>
                </a:cxn>
                <a:cxn ang="0">
                  <a:pos x="92" y="38"/>
                </a:cxn>
                <a:cxn ang="0">
                  <a:pos x="0" y="15"/>
                </a:cxn>
              </a:cxnLst>
              <a:rect l="0" t="0" r="r" b="b"/>
              <a:pathLst>
                <a:path w="143" h="39">
                  <a:moveTo>
                    <a:pt x="0" y="15"/>
                  </a:moveTo>
                  <a:lnTo>
                    <a:pt x="50" y="0"/>
                  </a:lnTo>
                  <a:lnTo>
                    <a:pt x="142" y="15"/>
                  </a:lnTo>
                  <a:lnTo>
                    <a:pt x="92" y="38"/>
                  </a:lnTo>
                  <a:lnTo>
                    <a:pt x="0" y="15"/>
                  </a:lnTo>
                </a:path>
              </a:pathLst>
            </a:custGeom>
            <a:solidFill>
              <a:srgbClr val="F1D58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90" name="Freeform 342"/>
            <p:cNvSpPr>
              <a:spLocks/>
            </p:cNvSpPr>
            <p:nvPr/>
          </p:nvSpPr>
          <p:spPr bwMode="auto">
            <a:xfrm>
              <a:off x="2862" y="1761"/>
              <a:ext cx="17" cy="2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6" y="2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0" y="27"/>
                </a:cxn>
              </a:cxnLst>
              <a:rect l="0" t="0" r="r" b="b"/>
              <a:pathLst>
                <a:path w="17" h="28">
                  <a:moveTo>
                    <a:pt x="0" y="27"/>
                  </a:moveTo>
                  <a:lnTo>
                    <a:pt x="16" y="2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91" name="Freeform 343"/>
            <p:cNvSpPr>
              <a:spLocks/>
            </p:cNvSpPr>
            <p:nvPr/>
          </p:nvSpPr>
          <p:spPr bwMode="auto">
            <a:xfrm>
              <a:off x="2776" y="1753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4" y="24"/>
                </a:cxn>
                <a:cxn ang="0">
                  <a:pos x="16" y="3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4" y="24"/>
                  </a:lnTo>
                  <a:lnTo>
                    <a:pt x="16" y="3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92" name="Freeform 344"/>
            <p:cNvSpPr>
              <a:spLocks/>
            </p:cNvSpPr>
            <p:nvPr/>
          </p:nvSpPr>
          <p:spPr bwMode="auto">
            <a:xfrm>
              <a:off x="2874" y="1670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93" name="Freeform 345"/>
            <p:cNvSpPr>
              <a:spLocks/>
            </p:cNvSpPr>
            <p:nvPr/>
          </p:nvSpPr>
          <p:spPr bwMode="auto">
            <a:xfrm>
              <a:off x="2903" y="1705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94" name="Freeform 346"/>
            <p:cNvSpPr>
              <a:spLocks/>
            </p:cNvSpPr>
            <p:nvPr/>
          </p:nvSpPr>
          <p:spPr bwMode="auto">
            <a:xfrm>
              <a:off x="2940" y="1684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95" name="Freeform 347"/>
            <p:cNvSpPr>
              <a:spLocks/>
            </p:cNvSpPr>
            <p:nvPr/>
          </p:nvSpPr>
          <p:spPr bwMode="auto">
            <a:xfrm>
              <a:off x="3008" y="1606"/>
              <a:ext cx="17" cy="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4"/>
                </a:cxn>
                <a:cxn ang="0">
                  <a:pos x="16" y="3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5">
                  <a:moveTo>
                    <a:pt x="0" y="21"/>
                  </a:moveTo>
                  <a:lnTo>
                    <a:pt x="16" y="24"/>
                  </a:lnTo>
                  <a:lnTo>
                    <a:pt x="16" y="3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96" name="Freeform 348"/>
            <p:cNvSpPr>
              <a:spLocks/>
            </p:cNvSpPr>
            <p:nvPr/>
          </p:nvSpPr>
          <p:spPr bwMode="auto">
            <a:xfrm>
              <a:off x="3057" y="1616"/>
              <a:ext cx="17" cy="2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17" h="24">
                  <a:moveTo>
                    <a:pt x="0" y="21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797" name="Freeform 349"/>
            <p:cNvSpPr>
              <a:spLocks/>
            </p:cNvSpPr>
            <p:nvPr/>
          </p:nvSpPr>
          <p:spPr bwMode="auto">
            <a:xfrm>
              <a:off x="2825" y="1766"/>
              <a:ext cx="17" cy="24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6" y="23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20"/>
                </a:cxn>
              </a:cxnLst>
              <a:rect l="0" t="0" r="r" b="b"/>
              <a:pathLst>
                <a:path w="17" h="24">
                  <a:moveTo>
                    <a:pt x="0" y="20"/>
                  </a:move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744798" name="Group 350"/>
          <p:cNvGrpSpPr>
            <a:grpSpLocks/>
          </p:cNvGrpSpPr>
          <p:nvPr/>
        </p:nvGrpSpPr>
        <p:grpSpPr bwMode="auto">
          <a:xfrm>
            <a:off x="1022350" y="2133600"/>
            <a:ext cx="914400" cy="990600"/>
            <a:chOff x="867" y="1227"/>
            <a:chExt cx="586" cy="670"/>
          </a:xfrm>
        </p:grpSpPr>
        <p:sp>
          <p:nvSpPr>
            <p:cNvPr id="744799" name="Freeform 351"/>
            <p:cNvSpPr>
              <a:spLocks/>
            </p:cNvSpPr>
            <p:nvPr/>
          </p:nvSpPr>
          <p:spPr bwMode="auto">
            <a:xfrm>
              <a:off x="910" y="1227"/>
              <a:ext cx="308" cy="541"/>
            </a:xfrm>
            <a:custGeom>
              <a:avLst/>
              <a:gdLst/>
              <a:ahLst/>
              <a:cxnLst>
                <a:cxn ang="0">
                  <a:pos x="137" y="169"/>
                </a:cxn>
                <a:cxn ang="0">
                  <a:pos x="130" y="122"/>
                </a:cxn>
                <a:cxn ang="0">
                  <a:pos x="102" y="112"/>
                </a:cxn>
                <a:cxn ang="0">
                  <a:pos x="101" y="104"/>
                </a:cxn>
                <a:cxn ang="0">
                  <a:pos x="104" y="102"/>
                </a:cxn>
                <a:cxn ang="0">
                  <a:pos x="114" y="99"/>
                </a:cxn>
                <a:cxn ang="0">
                  <a:pos x="121" y="81"/>
                </a:cxn>
                <a:cxn ang="0">
                  <a:pos x="122" y="72"/>
                </a:cxn>
                <a:cxn ang="0">
                  <a:pos x="127" y="70"/>
                </a:cxn>
                <a:cxn ang="0">
                  <a:pos x="126" y="59"/>
                </a:cxn>
                <a:cxn ang="0">
                  <a:pos x="120" y="43"/>
                </a:cxn>
                <a:cxn ang="0">
                  <a:pos x="113" y="21"/>
                </a:cxn>
                <a:cxn ang="0">
                  <a:pos x="95" y="5"/>
                </a:cxn>
                <a:cxn ang="0">
                  <a:pos x="70" y="1"/>
                </a:cxn>
                <a:cxn ang="0">
                  <a:pos x="46" y="15"/>
                </a:cxn>
                <a:cxn ang="0">
                  <a:pos x="38" y="36"/>
                </a:cxn>
                <a:cxn ang="0">
                  <a:pos x="38" y="62"/>
                </a:cxn>
                <a:cxn ang="0">
                  <a:pos x="46" y="81"/>
                </a:cxn>
                <a:cxn ang="0">
                  <a:pos x="50" y="105"/>
                </a:cxn>
                <a:cxn ang="0">
                  <a:pos x="21" y="129"/>
                </a:cxn>
                <a:cxn ang="0">
                  <a:pos x="4" y="151"/>
                </a:cxn>
                <a:cxn ang="0">
                  <a:pos x="1" y="181"/>
                </a:cxn>
                <a:cxn ang="0">
                  <a:pos x="16" y="245"/>
                </a:cxn>
                <a:cxn ang="0">
                  <a:pos x="16" y="292"/>
                </a:cxn>
                <a:cxn ang="0">
                  <a:pos x="21" y="337"/>
                </a:cxn>
                <a:cxn ang="0">
                  <a:pos x="50" y="372"/>
                </a:cxn>
                <a:cxn ang="0">
                  <a:pos x="83" y="372"/>
                </a:cxn>
                <a:cxn ang="0">
                  <a:pos x="132" y="367"/>
                </a:cxn>
                <a:cxn ang="0">
                  <a:pos x="174" y="367"/>
                </a:cxn>
                <a:cxn ang="0">
                  <a:pos x="214" y="376"/>
                </a:cxn>
                <a:cxn ang="0">
                  <a:pos x="214" y="396"/>
                </a:cxn>
                <a:cxn ang="0">
                  <a:pos x="212" y="437"/>
                </a:cxn>
                <a:cxn ang="0">
                  <a:pos x="220" y="488"/>
                </a:cxn>
                <a:cxn ang="0">
                  <a:pos x="216" y="515"/>
                </a:cxn>
                <a:cxn ang="0">
                  <a:pos x="216" y="525"/>
                </a:cxn>
                <a:cxn ang="0">
                  <a:pos x="236" y="537"/>
                </a:cxn>
                <a:cxn ang="0">
                  <a:pos x="262" y="537"/>
                </a:cxn>
                <a:cxn ang="0">
                  <a:pos x="289" y="538"/>
                </a:cxn>
                <a:cxn ang="0">
                  <a:pos x="304" y="532"/>
                </a:cxn>
                <a:cxn ang="0">
                  <a:pos x="301" y="522"/>
                </a:cxn>
                <a:cxn ang="0">
                  <a:pos x="264" y="511"/>
                </a:cxn>
                <a:cxn ang="0">
                  <a:pos x="253" y="491"/>
                </a:cxn>
                <a:cxn ang="0">
                  <a:pos x="257" y="458"/>
                </a:cxn>
                <a:cxn ang="0">
                  <a:pos x="264" y="414"/>
                </a:cxn>
                <a:cxn ang="0">
                  <a:pos x="267" y="387"/>
                </a:cxn>
                <a:cxn ang="0">
                  <a:pos x="274" y="371"/>
                </a:cxn>
                <a:cxn ang="0">
                  <a:pos x="271" y="350"/>
                </a:cxn>
                <a:cxn ang="0">
                  <a:pos x="242" y="330"/>
                </a:cxn>
                <a:cxn ang="0">
                  <a:pos x="205" y="314"/>
                </a:cxn>
                <a:cxn ang="0">
                  <a:pos x="176" y="306"/>
                </a:cxn>
                <a:cxn ang="0">
                  <a:pos x="153" y="296"/>
                </a:cxn>
              </a:cxnLst>
              <a:rect l="0" t="0" r="r" b="b"/>
              <a:pathLst>
                <a:path w="308" h="541">
                  <a:moveTo>
                    <a:pt x="132" y="205"/>
                  </a:moveTo>
                  <a:lnTo>
                    <a:pt x="133" y="202"/>
                  </a:lnTo>
                  <a:lnTo>
                    <a:pt x="134" y="194"/>
                  </a:lnTo>
                  <a:lnTo>
                    <a:pt x="135" y="182"/>
                  </a:lnTo>
                  <a:lnTo>
                    <a:pt x="137" y="169"/>
                  </a:lnTo>
                  <a:lnTo>
                    <a:pt x="137" y="155"/>
                  </a:lnTo>
                  <a:lnTo>
                    <a:pt x="138" y="142"/>
                  </a:lnTo>
                  <a:lnTo>
                    <a:pt x="137" y="132"/>
                  </a:lnTo>
                  <a:lnTo>
                    <a:pt x="134" y="125"/>
                  </a:lnTo>
                  <a:lnTo>
                    <a:pt x="130" y="122"/>
                  </a:lnTo>
                  <a:lnTo>
                    <a:pt x="124" y="119"/>
                  </a:lnTo>
                  <a:lnTo>
                    <a:pt x="118" y="117"/>
                  </a:lnTo>
                  <a:lnTo>
                    <a:pt x="112" y="115"/>
                  </a:lnTo>
                  <a:lnTo>
                    <a:pt x="107" y="113"/>
                  </a:lnTo>
                  <a:lnTo>
                    <a:pt x="102" y="112"/>
                  </a:lnTo>
                  <a:lnTo>
                    <a:pt x="99" y="110"/>
                  </a:lnTo>
                  <a:lnTo>
                    <a:pt x="99" y="109"/>
                  </a:lnTo>
                  <a:lnTo>
                    <a:pt x="100" y="107"/>
                  </a:lnTo>
                  <a:lnTo>
                    <a:pt x="101" y="106"/>
                  </a:lnTo>
                  <a:lnTo>
                    <a:pt x="101" y="104"/>
                  </a:lnTo>
                  <a:lnTo>
                    <a:pt x="102" y="103"/>
                  </a:lnTo>
                  <a:lnTo>
                    <a:pt x="102" y="102"/>
                  </a:lnTo>
                  <a:lnTo>
                    <a:pt x="102" y="101"/>
                  </a:lnTo>
                  <a:lnTo>
                    <a:pt x="103" y="102"/>
                  </a:lnTo>
                  <a:lnTo>
                    <a:pt x="104" y="102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2" y="100"/>
                  </a:lnTo>
                  <a:lnTo>
                    <a:pt x="114" y="99"/>
                  </a:lnTo>
                  <a:lnTo>
                    <a:pt x="115" y="97"/>
                  </a:lnTo>
                  <a:lnTo>
                    <a:pt x="117" y="93"/>
                  </a:lnTo>
                  <a:lnTo>
                    <a:pt x="119" y="89"/>
                  </a:lnTo>
                  <a:lnTo>
                    <a:pt x="120" y="85"/>
                  </a:lnTo>
                  <a:lnTo>
                    <a:pt x="121" y="81"/>
                  </a:lnTo>
                  <a:lnTo>
                    <a:pt x="121" y="77"/>
                  </a:lnTo>
                  <a:lnTo>
                    <a:pt x="122" y="74"/>
                  </a:lnTo>
                  <a:lnTo>
                    <a:pt x="122" y="72"/>
                  </a:lnTo>
                  <a:lnTo>
                    <a:pt x="122" y="71"/>
                  </a:lnTo>
                  <a:lnTo>
                    <a:pt x="122" y="72"/>
                  </a:lnTo>
                  <a:lnTo>
                    <a:pt x="123" y="72"/>
                  </a:lnTo>
                  <a:lnTo>
                    <a:pt x="124" y="72"/>
                  </a:lnTo>
                  <a:lnTo>
                    <a:pt x="125" y="71"/>
                  </a:lnTo>
                  <a:lnTo>
                    <a:pt x="126" y="71"/>
                  </a:lnTo>
                  <a:lnTo>
                    <a:pt x="127" y="70"/>
                  </a:lnTo>
                  <a:lnTo>
                    <a:pt x="128" y="69"/>
                  </a:lnTo>
                  <a:lnTo>
                    <a:pt x="128" y="68"/>
                  </a:lnTo>
                  <a:lnTo>
                    <a:pt x="128" y="66"/>
                  </a:lnTo>
                  <a:lnTo>
                    <a:pt x="127" y="63"/>
                  </a:lnTo>
                  <a:lnTo>
                    <a:pt x="126" y="59"/>
                  </a:lnTo>
                  <a:lnTo>
                    <a:pt x="125" y="56"/>
                  </a:lnTo>
                  <a:lnTo>
                    <a:pt x="123" y="52"/>
                  </a:lnTo>
                  <a:lnTo>
                    <a:pt x="122" y="49"/>
                  </a:lnTo>
                  <a:lnTo>
                    <a:pt x="121" y="46"/>
                  </a:lnTo>
                  <a:lnTo>
                    <a:pt x="120" y="43"/>
                  </a:lnTo>
                  <a:lnTo>
                    <a:pt x="119" y="40"/>
                  </a:lnTo>
                  <a:lnTo>
                    <a:pt x="119" y="36"/>
                  </a:lnTo>
                  <a:lnTo>
                    <a:pt x="117" y="32"/>
                  </a:lnTo>
                  <a:lnTo>
                    <a:pt x="116" y="26"/>
                  </a:lnTo>
                  <a:lnTo>
                    <a:pt x="113" y="21"/>
                  </a:lnTo>
                  <a:lnTo>
                    <a:pt x="111" y="16"/>
                  </a:lnTo>
                  <a:lnTo>
                    <a:pt x="107" y="12"/>
                  </a:lnTo>
                  <a:lnTo>
                    <a:pt x="104" y="10"/>
                  </a:lnTo>
                  <a:lnTo>
                    <a:pt x="99" y="7"/>
                  </a:lnTo>
                  <a:lnTo>
                    <a:pt x="95" y="5"/>
                  </a:lnTo>
                  <a:lnTo>
                    <a:pt x="91" y="3"/>
                  </a:lnTo>
                  <a:lnTo>
                    <a:pt x="86" y="1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0" y="1"/>
                  </a:lnTo>
                  <a:lnTo>
                    <a:pt x="65" y="3"/>
                  </a:lnTo>
                  <a:lnTo>
                    <a:pt x="59" y="6"/>
                  </a:lnTo>
                  <a:lnTo>
                    <a:pt x="54" y="9"/>
                  </a:lnTo>
                  <a:lnTo>
                    <a:pt x="49" y="12"/>
                  </a:lnTo>
                  <a:lnTo>
                    <a:pt x="46" y="15"/>
                  </a:lnTo>
                  <a:lnTo>
                    <a:pt x="43" y="17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8" y="31"/>
                  </a:lnTo>
                  <a:lnTo>
                    <a:pt x="38" y="36"/>
                  </a:lnTo>
                  <a:lnTo>
                    <a:pt x="37" y="42"/>
                  </a:lnTo>
                  <a:lnTo>
                    <a:pt x="37" y="48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8" y="62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2"/>
                  </a:lnTo>
                  <a:lnTo>
                    <a:pt x="45" y="76"/>
                  </a:lnTo>
                  <a:lnTo>
                    <a:pt x="46" y="81"/>
                  </a:lnTo>
                  <a:lnTo>
                    <a:pt x="47" y="86"/>
                  </a:lnTo>
                  <a:lnTo>
                    <a:pt x="48" y="92"/>
                  </a:lnTo>
                  <a:lnTo>
                    <a:pt x="49" y="97"/>
                  </a:lnTo>
                  <a:lnTo>
                    <a:pt x="50" y="102"/>
                  </a:lnTo>
                  <a:lnTo>
                    <a:pt x="50" y="105"/>
                  </a:lnTo>
                  <a:lnTo>
                    <a:pt x="49" y="108"/>
                  </a:lnTo>
                  <a:lnTo>
                    <a:pt x="44" y="113"/>
                  </a:lnTo>
                  <a:lnTo>
                    <a:pt x="37" y="118"/>
                  </a:lnTo>
                  <a:lnTo>
                    <a:pt x="29" y="124"/>
                  </a:lnTo>
                  <a:lnTo>
                    <a:pt x="21" y="129"/>
                  </a:lnTo>
                  <a:lnTo>
                    <a:pt x="14" y="135"/>
                  </a:lnTo>
                  <a:lnTo>
                    <a:pt x="9" y="140"/>
                  </a:lnTo>
                  <a:lnTo>
                    <a:pt x="7" y="144"/>
                  </a:lnTo>
                  <a:lnTo>
                    <a:pt x="6" y="147"/>
                  </a:lnTo>
                  <a:lnTo>
                    <a:pt x="4" y="151"/>
                  </a:lnTo>
                  <a:lnTo>
                    <a:pt x="2" y="155"/>
                  </a:lnTo>
                  <a:lnTo>
                    <a:pt x="1" y="159"/>
                  </a:lnTo>
                  <a:lnTo>
                    <a:pt x="0" y="165"/>
                  </a:lnTo>
                  <a:lnTo>
                    <a:pt x="0" y="172"/>
                  </a:lnTo>
                  <a:lnTo>
                    <a:pt x="1" y="181"/>
                  </a:lnTo>
                  <a:lnTo>
                    <a:pt x="5" y="191"/>
                  </a:lnTo>
                  <a:lnTo>
                    <a:pt x="9" y="203"/>
                  </a:lnTo>
                  <a:lnTo>
                    <a:pt x="12" y="216"/>
                  </a:lnTo>
                  <a:lnTo>
                    <a:pt x="15" y="231"/>
                  </a:lnTo>
                  <a:lnTo>
                    <a:pt x="16" y="245"/>
                  </a:lnTo>
                  <a:lnTo>
                    <a:pt x="17" y="258"/>
                  </a:lnTo>
                  <a:lnTo>
                    <a:pt x="17" y="270"/>
                  </a:lnTo>
                  <a:lnTo>
                    <a:pt x="17" y="280"/>
                  </a:lnTo>
                  <a:lnTo>
                    <a:pt x="17" y="286"/>
                  </a:lnTo>
                  <a:lnTo>
                    <a:pt x="16" y="292"/>
                  </a:lnTo>
                  <a:lnTo>
                    <a:pt x="16" y="299"/>
                  </a:lnTo>
                  <a:lnTo>
                    <a:pt x="16" y="308"/>
                  </a:lnTo>
                  <a:lnTo>
                    <a:pt x="17" y="317"/>
                  </a:lnTo>
                  <a:lnTo>
                    <a:pt x="19" y="326"/>
                  </a:lnTo>
                  <a:lnTo>
                    <a:pt x="21" y="337"/>
                  </a:lnTo>
                  <a:lnTo>
                    <a:pt x="25" y="347"/>
                  </a:lnTo>
                  <a:lnTo>
                    <a:pt x="30" y="357"/>
                  </a:lnTo>
                  <a:lnTo>
                    <a:pt x="35" y="364"/>
                  </a:lnTo>
                  <a:lnTo>
                    <a:pt x="42" y="369"/>
                  </a:lnTo>
                  <a:lnTo>
                    <a:pt x="50" y="372"/>
                  </a:lnTo>
                  <a:lnTo>
                    <a:pt x="58" y="373"/>
                  </a:lnTo>
                  <a:lnTo>
                    <a:pt x="66" y="374"/>
                  </a:lnTo>
                  <a:lnTo>
                    <a:pt x="73" y="373"/>
                  </a:lnTo>
                  <a:lnTo>
                    <a:pt x="79" y="373"/>
                  </a:lnTo>
                  <a:lnTo>
                    <a:pt x="83" y="372"/>
                  </a:lnTo>
                  <a:lnTo>
                    <a:pt x="90" y="372"/>
                  </a:lnTo>
                  <a:lnTo>
                    <a:pt x="100" y="371"/>
                  </a:lnTo>
                  <a:lnTo>
                    <a:pt x="110" y="370"/>
                  </a:lnTo>
                  <a:lnTo>
                    <a:pt x="121" y="369"/>
                  </a:lnTo>
                  <a:lnTo>
                    <a:pt x="132" y="367"/>
                  </a:lnTo>
                  <a:lnTo>
                    <a:pt x="142" y="366"/>
                  </a:lnTo>
                  <a:lnTo>
                    <a:pt x="151" y="365"/>
                  </a:lnTo>
                  <a:lnTo>
                    <a:pt x="158" y="365"/>
                  </a:lnTo>
                  <a:lnTo>
                    <a:pt x="165" y="366"/>
                  </a:lnTo>
                  <a:lnTo>
                    <a:pt x="174" y="367"/>
                  </a:lnTo>
                  <a:lnTo>
                    <a:pt x="183" y="369"/>
                  </a:lnTo>
                  <a:lnTo>
                    <a:pt x="193" y="371"/>
                  </a:lnTo>
                  <a:lnTo>
                    <a:pt x="202" y="373"/>
                  </a:lnTo>
                  <a:lnTo>
                    <a:pt x="209" y="374"/>
                  </a:lnTo>
                  <a:lnTo>
                    <a:pt x="214" y="376"/>
                  </a:lnTo>
                  <a:lnTo>
                    <a:pt x="216" y="376"/>
                  </a:lnTo>
                  <a:lnTo>
                    <a:pt x="216" y="378"/>
                  </a:lnTo>
                  <a:lnTo>
                    <a:pt x="216" y="382"/>
                  </a:lnTo>
                  <a:lnTo>
                    <a:pt x="215" y="388"/>
                  </a:lnTo>
                  <a:lnTo>
                    <a:pt x="214" y="396"/>
                  </a:lnTo>
                  <a:lnTo>
                    <a:pt x="213" y="405"/>
                  </a:lnTo>
                  <a:lnTo>
                    <a:pt x="213" y="414"/>
                  </a:lnTo>
                  <a:lnTo>
                    <a:pt x="212" y="422"/>
                  </a:lnTo>
                  <a:lnTo>
                    <a:pt x="212" y="430"/>
                  </a:lnTo>
                  <a:lnTo>
                    <a:pt x="212" y="437"/>
                  </a:lnTo>
                  <a:lnTo>
                    <a:pt x="214" y="447"/>
                  </a:lnTo>
                  <a:lnTo>
                    <a:pt x="215" y="457"/>
                  </a:lnTo>
                  <a:lnTo>
                    <a:pt x="217" y="468"/>
                  </a:lnTo>
                  <a:lnTo>
                    <a:pt x="219" y="478"/>
                  </a:lnTo>
                  <a:lnTo>
                    <a:pt x="220" y="488"/>
                  </a:lnTo>
                  <a:lnTo>
                    <a:pt x="220" y="496"/>
                  </a:lnTo>
                  <a:lnTo>
                    <a:pt x="219" y="502"/>
                  </a:lnTo>
                  <a:lnTo>
                    <a:pt x="218" y="507"/>
                  </a:lnTo>
                  <a:lnTo>
                    <a:pt x="217" y="511"/>
                  </a:lnTo>
                  <a:lnTo>
                    <a:pt x="216" y="515"/>
                  </a:lnTo>
                  <a:lnTo>
                    <a:pt x="216" y="519"/>
                  </a:lnTo>
                  <a:lnTo>
                    <a:pt x="215" y="521"/>
                  </a:lnTo>
                  <a:lnTo>
                    <a:pt x="215" y="523"/>
                  </a:lnTo>
                  <a:lnTo>
                    <a:pt x="215" y="525"/>
                  </a:lnTo>
                  <a:lnTo>
                    <a:pt x="216" y="525"/>
                  </a:lnTo>
                  <a:lnTo>
                    <a:pt x="221" y="540"/>
                  </a:lnTo>
                  <a:lnTo>
                    <a:pt x="222" y="539"/>
                  </a:lnTo>
                  <a:lnTo>
                    <a:pt x="226" y="539"/>
                  </a:lnTo>
                  <a:lnTo>
                    <a:pt x="230" y="538"/>
                  </a:lnTo>
                  <a:lnTo>
                    <a:pt x="236" y="537"/>
                  </a:lnTo>
                  <a:lnTo>
                    <a:pt x="242" y="536"/>
                  </a:lnTo>
                  <a:lnTo>
                    <a:pt x="249" y="536"/>
                  </a:lnTo>
                  <a:lnTo>
                    <a:pt x="254" y="536"/>
                  </a:lnTo>
                  <a:lnTo>
                    <a:pt x="258" y="536"/>
                  </a:lnTo>
                  <a:lnTo>
                    <a:pt x="262" y="537"/>
                  </a:lnTo>
                  <a:lnTo>
                    <a:pt x="267" y="537"/>
                  </a:lnTo>
                  <a:lnTo>
                    <a:pt x="273" y="538"/>
                  </a:lnTo>
                  <a:lnTo>
                    <a:pt x="279" y="538"/>
                  </a:lnTo>
                  <a:lnTo>
                    <a:pt x="284" y="538"/>
                  </a:lnTo>
                  <a:lnTo>
                    <a:pt x="289" y="538"/>
                  </a:lnTo>
                  <a:lnTo>
                    <a:pt x="294" y="538"/>
                  </a:lnTo>
                  <a:lnTo>
                    <a:pt x="296" y="537"/>
                  </a:lnTo>
                  <a:lnTo>
                    <a:pt x="299" y="536"/>
                  </a:lnTo>
                  <a:lnTo>
                    <a:pt x="301" y="534"/>
                  </a:lnTo>
                  <a:lnTo>
                    <a:pt x="304" y="532"/>
                  </a:lnTo>
                  <a:lnTo>
                    <a:pt x="306" y="530"/>
                  </a:lnTo>
                  <a:lnTo>
                    <a:pt x="307" y="527"/>
                  </a:lnTo>
                  <a:lnTo>
                    <a:pt x="306" y="525"/>
                  </a:lnTo>
                  <a:lnTo>
                    <a:pt x="305" y="523"/>
                  </a:lnTo>
                  <a:lnTo>
                    <a:pt x="301" y="522"/>
                  </a:lnTo>
                  <a:lnTo>
                    <a:pt x="295" y="520"/>
                  </a:lnTo>
                  <a:lnTo>
                    <a:pt x="287" y="518"/>
                  </a:lnTo>
                  <a:lnTo>
                    <a:pt x="280" y="516"/>
                  </a:lnTo>
                  <a:lnTo>
                    <a:pt x="272" y="514"/>
                  </a:lnTo>
                  <a:lnTo>
                    <a:pt x="264" y="511"/>
                  </a:lnTo>
                  <a:lnTo>
                    <a:pt x="258" y="508"/>
                  </a:lnTo>
                  <a:lnTo>
                    <a:pt x="254" y="504"/>
                  </a:lnTo>
                  <a:lnTo>
                    <a:pt x="253" y="501"/>
                  </a:lnTo>
                  <a:lnTo>
                    <a:pt x="253" y="496"/>
                  </a:lnTo>
                  <a:lnTo>
                    <a:pt x="253" y="491"/>
                  </a:lnTo>
                  <a:lnTo>
                    <a:pt x="253" y="486"/>
                  </a:lnTo>
                  <a:lnTo>
                    <a:pt x="254" y="479"/>
                  </a:lnTo>
                  <a:lnTo>
                    <a:pt x="254" y="473"/>
                  </a:lnTo>
                  <a:lnTo>
                    <a:pt x="255" y="465"/>
                  </a:lnTo>
                  <a:lnTo>
                    <a:pt x="257" y="458"/>
                  </a:lnTo>
                  <a:lnTo>
                    <a:pt x="258" y="451"/>
                  </a:lnTo>
                  <a:lnTo>
                    <a:pt x="260" y="442"/>
                  </a:lnTo>
                  <a:lnTo>
                    <a:pt x="262" y="433"/>
                  </a:lnTo>
                  <a:lnTo>
                    <a:pt x="263" y="423"/>
                  </a:lnTo>
                  <a:lnTo>
                    <a:pt x="264" y="414"/>
                  </a:lnTo>
                  <a:lnTo>
                    <a:pt x="265" y="405"/>
                  </a:lnTo>
                  <a:lnTo>
                    <a:pt x="266" y="397"/>
                  </a:lnTo>
                  <a:lnTo>
                    <a:pt x="267" y="392"/>
                  </a:lnTo>
                  <a:lnTo>
                    <a:pt x="266" y="389"/>
                  </a:lnTo>
                  <a:lnTo>
                    <a:pt x="267" y="387"/>
                  </a:lnTo>
                  <a:lnTo>
                    <a:pt x="268" y="385"/>
                  </a:lnTo>
                  <a:lnTo>
                    <a:pt x="269" y="382"/>
                  </a:lnTo>
                  <a:lnTo>
                    <a:pt x="271" y="379"/>
                  </a:lnTo>
                  <a:lnTo>
                    <a:pt x="272" y="375"/>
                  </a:lnTo>
                  <a:lnTo>
                    <a:pt x="274" y="371"/>
                  </a:lnTo>
                  <a:lnTo>
                    <a:pt x="274" y="367"/>
                  </a:lnTo>
                  <a:lnTo>
                    <a:pt x="274" y="363"/>
                  </a:lnTo>
                  <a:lnTo>
                    <a:pt x="273" y="359"/>
                  </a:lnTo>
                  <a:lnTo>
                    <a:pt x="272" y="355"/>
                  </a:lnTo>
                  <a:lnTo>
                    <a:pt x="271" y="350"/>
                  </a:lnTo>
                  <a:lnTo>
                    <a:pt x="268" y="346"/>
                  </a:lnTo>
                  <a:lnTo>
                    <a:pt x="265" y="341"/>
                  </a:lnTo>
                  <a:lnTo>
                    <a:pt x="259" y="337"/>
                  </a:lnTo>
                  <a:lnTo>
                    <a:pt x="252" y="333"/>
                  </a:lnTo>
                  <a:lnTo>
                    <a:pt x="242" y="330"/>
                  </a:lnTo>
                  <a:lnTo>
                    <a:pt x="231" y="327"/>
                  </a:lnTo>
                  <a:lnTo>
                    <a:pt x="223" y="323"/>
                  </a:lnTo>
                  <a:lnTo>
                    <a:pt x="216" y="320"/>
                  </a:lnTo>
                  <a:lnTo>
                    <a:pt x="210" y="317"/>
                  </a:lnTo>
                  <a:lnTo>
                    <a:pt x="205" y="314"/>
                  </a:lnTo>
                  <a:lnTo>
                    <a:pt x="200" y="311"/>
                  </a:lnTo>
                  <a:lnTo>
                    <a:pt x="195" y="310"/>
                  </a:lnTo>
                  <a:lnTo>
                    <a:pt x="189" y="309"/>
                  </a:lnTo>
                  <a:lnTo>
                    <a:pt x="183" y="308"/>
                  </a:lnTo>
                  <a:lnTo>
                    <a:pt x="176" y="306"/>
                  </a:lnTo>
                  <a:lnTo>
                    <a:pt x="170" y="304"/>
                  </a:lnTo>
                  <a:lnTo>
                    <a:pt x="164" y="302"/>
                  </a:lnTo>
                  <a:lnTo>
                    <a:pt x="159" y="299"/>
                  </a:lnTo>
                  <a:lnTo>
                    <a:pt x="155" y="297"/>
                  </a:lnTo>
                  <a:lnTo>
                    <a:pt x="153" y="296"/>
                  </a:lnTo>
                  <a:lnTo>
                    <a:pt x="152" y="295"/>
                  </a:lnTo>
                  <a:lnTo>
                    <a:pt x="132" y="205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00" name="Freeform 352"/>
            <p:cNvSpPr>
              <a:spLocks/>
            </p:cNvSpPr>
            <p:nvPr/>
          </p:nvSpPr>
          <p:spPr bwMode="auto">
            <a:xfrm>
              <a:off x="1304" y="1470"/>
              <a:ext cx="143" cy="408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0" y="133"/>
                </a:cxn>
                <a:cxn ang="0">
                  <a:pos x="142" y="0"/>
                </a:cxn>
                <a:cxn ang="0">
                  <a:pos x="142" y="256"/>
                </a:cxn>
                <a:cxn ang="0">
                  <a:pos x="0" y="407"/>
                </a:cxn>
              </a:cxnLst>
              <a:rect l="0" t="0" r="r" b="b"/>
              <a:pathLst>
                <a:path w="143" h="408">
                  <a:moveTo>
                    <a:pt x="0" y="407"/>
                  </a:moveTo>
                  <a:lnTo>
                    <a:pt x="0" y="133"/>
                  </a:lnTo>
                  <a:lnTo>
                    <a:pt x="142" y="0"/>
                  </a:lnTo>
                  <a:lnTo>
                    <a:pt x="142" y="256"/>
                  </a:lnTo>
                  <a:lnTo>
                    <a:pt x="0" y="40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01" name="Freeform 353"/>
            <p:cNvSpPr>
              <a:spLocks/>
            </p:cNvSpPr>
            <p:nvPr/>
          </p:nvSpPr>
          <p:spPr bwMode="auto">
            <a:xfrm>
              <a:off x="1030" y="1680"/>
              <a:ext cx="22" cy="22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13" y="21"/>
                </a:cxn>
                <a:cxn ang="0">
                  <a:pos x="15" y="20"/>
                </a:cxn>
                <a:cxn ang="0">
                  <a:pos x="17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1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7" y="20"/>
                </a:cxn>
                <a:cxn ang="0">
                  <a:pos x="8" y="21"/>
                </a:cxn>
                <a:cxn ang="0">
                  <a:pos x="11" y="21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lnTo>
                    <a:pt x="13" y="21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8" y="21"/>
                  </a:lnTo>
                  <a:lnTo>
                    <a:pt x="11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02" name="Freeform 354"/>
            <p:cNvSpPr>
              <a:spLocks/>
            </p:cNvSpPr>
            <p:nvPr/>
          </p:nvSpPr>
          <p:spPr bwMode="auto">
            <a:xfrm>
              <a:off x="950" y="1670"/>
              <a:ext cx="22" cy="22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2" y="20"/>
                </a:cxn>
                <a:cxn ang="0">
                  <a:pos x="14" y="20"/>
                </a:cxn>
                <a:cxn ang="0">
                  <a:pos x="16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3" y="18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8" y="20"/>
                </a:cxn>
                <a:cxn ang="0">
                  <a:pos x="10" y="21"/>
                </a:cxn>
              </a:cxnLst>
              <a:rect l="0" t="0" r="r" b="b"/>
              <a:pathLst>
                <a:path w="22" h="22">
                  <a:moveTo>
                    <a:pt x="10" y="21"/>
                  </a:moveTo>
                  <a:lnTo>
                    <a:pt x="12" y="20"/>
                  </a:lnTo>
                  <a:lnTo>
                    <a:pt x="14" y="20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03" name="Freeform 355"/>
            <p:cNvSpPr>
              <a:spLocks/>
            </p:cNvSpPr>
            <p:nvPr/>
          </p:nvSpPr>
          <p:spPr bwMode="auto">
            <a:xfrm>
              <a:off x="983" y="1610"/>
              <a:ext cx="17" cy="89"/>
            </a:xfrm>
            <a:custGeom>
              <a:avLst/>
              <a:gdLst/>
              <a:ahLst/>
              <a:cxnLst>
                <a:cxn ang="0">
                  <a:pos x="16" y="8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16" y="88"/>
                </a:cxn>
              </a:cxnLst>
              <a:rect l="0" t="0" r="r" b="b"/>
              <a:pathLst>
                <a:path w="17" h="89">
                  <a:moveTo>
                    <a:pt x="16" y="88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6" y="88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04" name="Freeform 356"/>
            <p:cNvSpPr>
              <a:spLocks/>
            </p:cNvSpPr>
            <p:nvPr/>
          </p:nvSpPr>
          <p:spPr bwMode="auto">
            <a:xfrm>
              <a:off x="984" y="1688"/>
              <a:ext cx="64" cy="5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3" y="45"/>
                </a:cxn>
                <a:cxn ang="0">
                  <a:pos x="63" y="52"/>
                </a:cxn>
                <a:cxn ang="0">
                  <a:pos x="0" y="14"/>
                </a:cxn>
                <a:cxn ang="0">
                  <a:pos x="10" y="0"/>
                </a:cxn>
              </a:cxnLst>
              <a:rect l="0" t="0" r="r" b="b"/>
              <a:pathLst>
                <a:path w="64" h="53">
                  <a:moveTo>
                    <a:pt x="10" y="0"/>
                  </a:moveTo>
                  <a:lnTo>
                    <a:pt x="63" y="45"/>
                  </a:lnTo>
                  <a:lnTo>
                    <a:pt x="63" y="52"/>
                  </a:lnTo>
                  <a:lnTo>
                    <a:pt x="0" y="14"/>
                  </a:lnTo>
                  <a:lnTo>
                    <a:pt x="10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05" name="Freeform 357"/>
            <p:cNvSpPr>
              <a:spLocks/>
            </p:cNvSpPr>
            <p:nvPr/>
          </p:nvSpPr>
          <p:spPr bwMode="auto">
            <a:xfrm>
              <a:off x="951" y="1694"/>
              <a:ext cx="43" cy="6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53"/>
                </a:cxn>
                <a:cxn ang="0">
                  <a:pos x="0" y="65"/>
                </a:cxn>
                <a:cxn ang="0">
                  <a:pos x="42" y="11"/>
                </a:cxn>
                <a:cxn ang="0">
                  <a:pos x="33" y="0"/>
                </a:cxn>
              </a:cxnLst>
              <a:rect l="0" t="0" r="r" b="b"/>
              <a:pathLst>
                <a:path w="43" h="66">
                  <a:moveTo>
                    <a:pt x="33" y="0"/>
                  </a:moveTo>
                  <a:lnTo>
                    <a:pt x="0" y="53"/>
                  </a:lnTo>
                  <a:lnTo>
                    <a:pt x="0" y="65"/>
                  </a:lnTo>
                  <a:lnTo>
                    <a:pt x="42" y="11"/>
                  </a:lnTo>
                  <a:lnTo>
                    <a:pt x="33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06" name="Freeform 358"/>
            <p:cNvSpPr>
              <a:spLocks/>
            </p:cNvSpPr>
            <p:nvPr/>
          </p:nvSpPr>
          <p:spPr bwMode="auto">
            <a:xfrm>
              <a:off x="917" y="1693"/>
              <a:ext cx="70" cy="17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69" y="12"/>
                </a:cxn>
                <a:cxn ang="0">
                  <a:pos x="64" y="0"/>
                </a:cxn>
              </a:cxnLst>
              <a:rect l="0" t="0" r="r" b="b"/>
              <a:pathLst>
                <a:path w="70" h="17">
                  <a:moveTo>
                    <a:pt x="64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69" y="12"/>
                  </a:lnTo>
                  <a:lnTo>
                    <a:pt x="64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07" name="Freeform 359"/>
            <p:cNvSpPr>
              <a:spLocks/>
            </p:cNvSpPr>
            <p:nvPr/>
          </p:nvSpPr>
          <p:spPr bwMode="auto">
            <a:xfrm>
              <a:off x="993" y="1675"/>
              <a:ext cx="50" cy="2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9" y="0"/>
                </a:cxn>
                <a:cxn ang="0">
                  <a:pos x="49" y="4"/>
                </a:cxn>
                <a:cxn ang="0">
                  <a:pos x="1" y="25"/>
                </a:cxn>
                <a:cxn ang="0">
                  <a:pos x="0" y="16"/>
                </a:cxn>
              </a:cxnLst>
              <a:rect l="0" t="0" r="r" b="b"/>
              <a:pathLst>
                <a:path w="50" h="26">
                  <a:moveTo>
                    <a:pt x="0" y="16"/>
                  </a:moveTo>
                  <a:lnTo>
                    <a:pt x="49" y="0"/>
                  </a:lnTo>
                  <a:lnTo>
                    <a:pt x="49" y="4"/>
                  </a:lnTo>
                  <a:lnTo>
                    <a:pt x="1" y="25"/>
                  </a:lnTo>
                  <a:lnTo>
                    <a:pt x="0" y="16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08" name="Freeform 360"/>
            <p:cNvSpPr>
              <a:spLocks/>
            </p:cNvSpPr>
            <p:nvPr/>
          </p:nvSpPr>
          <p:spPr bwMode="auto">
            <a:xfrm>
              <a:off x="961" y="1664"/>
              <a:ext cx="27" cy="36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1" y="35"/>
                </a:cxn>
                <a:cxn ang="0">
                  <a:pos x="26" y="25"/>
                </a:cxn>
              </a:cxnLst>
              <a:rect l="0" t="0" r="r" b="b"/>
              <a:pathLst>
                <a:path w="27" h="36">
                  <a:moveTo>
                    <a:pt x="26" y="2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35"/>
                  </a:lnTo>
                  <a:lnTo>
                    <a:pt x="26" y="25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09" name="Freeform 361"/>
            <p:cNvSpPr>
              <a:spLocks/>
            </p:cNvSpPr>
            <p:nvPr/>
          </p:nvSpPr>
          <p:spPr bwMode="auto">
            <a:xfrm>
              <a:off x="939" y="1754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5"/>
                </a:cxn>
                <a:cxn ang="0">
                  <a:pos x="18" y="25"/>
                </a:cxn>
                <a:cxn ang="0">
                  <a:pos x="21" y="23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5"/>
                </a:cxn>
                <a:cxn ang="0">
                  <a:pos x="22" y="3"/>
                </a:cxn>
                <a:cxn ang="0">
                  <a:pos x="21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8" y="25"/>
                </a:cxn>
                <a:cxn ang="0">
                  <a:pos x="11" y="25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5"/>
                  </a:lnTo>
                  <a:lnTo>
                    <a:pt x="18" y="25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1" y="25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10" name="Freeform 362"/>
            <p:cNvSpPr>
              <a:spLocks/>
            </p:cNvSpPr>
            <p:nvPr/>
          </p:nvSpPr>
          <p:spPr bwMode="auto">
            <a:xfrm>
              <a:off x="904" y="1706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5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1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1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5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5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11" name="Freeform 363"/>
            <p:cNvSpPr>
              <a:spLocks/>
            </p:cNvSpPr>
            <p:nvPr/>
          </p:nvSpPr>
          <p:spPr bwMode="auto">
            <a:xfrm>
              <a:off x="1035" y="1738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12" name="Freeform 364"/>
            <p:cNvSpPr>
              <a:spLocks/>
            </p:cNvSpPr>
            <p:nvPr/>
          </p:nvSpPr>
          <p:spPr bwMode="auto">
            <a:xfrm>
              <a:off x="1030" y="1680"/>
              <a:ext cx="22" cy="22"/>
            </a:xfrm>
            <a:custGeom>
              <a:avLst/>
              <a:gdLst/>
              <a:ahLst/>
              <a:cxnLst>
                <a:cxn ang="0">
                  <a:pos x="11" y="21"/>
                </a:cxn>
                <a:cxn ang="0">
                  <a:pos x="13" y="21"/>
                </a:cxn>
                <a:cxn ang="0">
                  <a:pos x="15" y="20"/>
                </a:cxn>
                <a:cxn ang="0">
                  <a:pos x="17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4"/>
                </a:cxn>
                <a:cxn ang="0">
                  <a:pos x="1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1" y="14"/>
                </a:cxn>
                <a:cxn ang="0">
                  <a:pos x="2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7" y="20"/>
                </a:cxn>
                <a:cxn ang="0">
                  <a:pos x="8" y="21"/>
                </a:cxn>
                <a:cxn ang="0">
                  <a:pos x="11" y="21"/>
                </a:cxn>
              </a:cxnLst>
              <a:rect l="0" t="0" r="r" b="b"/>
              <a:pathLst>
                <a:path w="22" h="22">
                  <a:moveTo>
                    <a:pt x="11" y="21"/>
                  </a:moveTo>
                  <a:lnTo>
                    <a:pt x="13" y="21"/>
                  </a:lnTo>
                  <a:lnTo>
                    <a:pt x="15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8" y="21"/>
                  </a:lnTo>
                  <a:lnTo>
                    <a:pt x="11" y="2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13" name="Freeform 365"/>
            <p:cNvSpPr>
              <a:spLocks/>
            </p:cNvSpPr>
            <p:nvPr/>
          </p:nvSpPr>
          <p:spPr bwMode="auto">
            <a:xfrm>
              <a:off x="950" y="1670"/>
              <a:ext cx="22" cy="22"/>
            </a:xfrm>
            <a:custGeom>
              <a:avLst/>
              <a:gdLst/>
              <a:ahLst/>
              <a:cxnLst>
                <a:cxn ang="0">
                  <a:pos x="10" y="21"/>
                </a:cxn>
                <a:cxn ang="0">
                  <a:pos x="12" y="20"/>
                </a:cxn>
                <a:cxn ang="0">
                  <a:pos x="14" y="20"/>
                </a:cxn>
                <a:cxn ang="0">
                  <a:pos x="16" y="19"/>
                </a:cxn>
                <a:cxn ang="0">
                  <a:pos x="18" y="18"/>
                </a:cxn>
                <a:cxn ang="0">
                  <a:pos x="19" y="16"/>
                </a:cxn>
                <a:cxn ang="0">
                  <a:pos x="20" y="14"/>
                </a:cxn>
                <a:cxn ang="0">
                  <a:pos x="21" y="12"/>
                </a:cxn>
                <a:cxn ang="0">
                  <a:pos x="21" y="10"/>
                </a:cxn>
                <a:cxn ang="0">
                  <a:pos x="21" y="8"/>
                </a:cxn>
                <a:cxn ang="0">
                  <a:pos x="20" y="6"/>
                </a:cxn>
                <a:cxn ang="0">
                  <a:pos x="19" y="4"/>
                </a:cxn>
                <a:cxn ang="0">
                  <a:pos x="18" y="3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3" y="18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8" y="20"/>
                </a:cxn>
                <a:cxn ang="0">
                  <a:pos x="10" y="21"/>
                </a:cxn>
              </a:cxnLst>
              <a:rect l="0" t="0" r="r" b="b"/>
              <a:pathLst>
                <a:path w="22" h="22">
                  <a:moveTo>
                    <a:pt x="10" y="21"/>
                  </a:moveTo>
                  <a:lnTo>
                    <a:pt x="12" y="20"/>
                  </a:lnTo>
                  <a:lnTo>
                    <a:pt x="14" y="20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19" y="16"/>
                  </a:lnTo>
                  <a:lnTo>
                    <a:pt x="20" y="14"/>
                  </a:lnTo>
                  <a:lnTo>
                    <a:pt x="21" y="12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3" y="18"/>
                  </a:lnTo>
                  <a:lnTo>
                    <a:pt x="4" y="19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1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14" name="Freeform 366"/>
            <p:cNvSpPr>
              <a:spLocks/>
            </p:cNvSpPr>
            <p:nvPr/>
          </p:nvSpPr>
          <p:spPr bwMode="auto">
            <a:xfrm>
              <a:off x="983" y="1610"/>
              <a:ext cx="17" cy="89"/>
            </a:xfrm>
            <a:custGeom>
              <a:avLst/>
              <a:gdLst/>
              <a:ahLst/>
              <a:cxnLst>
                <a:cxn ang="0">
                  <a:pos x="16" y="8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16" y="88"/>
                </a:cxn>
              </a:cxnLst>
              <a:rect l="0" t="0" r="r" b="b"/>
              <a:pathLst>
                <a:path w="17" h="89">
                  <a:moveTo>
                    <a:pt x="16" y="88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6" y="88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15" name="Freeform 367"/>
            <p:cNvSpPr>
              <a:spLocks/>
            </p:cNvSpPr>
            <p:nvPr/>
          </p:nvSpPr>
          <p:spPr bwMode="auto">
            <a:xfrm>
              <a:off x="984" y="1688"/>
              <a:ext cx="64" cy="5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63" y="45"/>
                </a:cxn>
                <a:cxn ang="0">
                  <a:pos x="63" y="52"/>
                </a:cxn>
                <a:cxn ang="0">
                  <a:pos x="0" y="14"/>
                </a:cxn>
                <a:cxn ang="0">
                  <a:pos x="10" y="0"/>
                </a:cxn>
              </a:cxnLst>
              <a:rect l="0" t="0" r="r" b="b"/>
              <a:pathLst>
                <a:path w="64" h="53">
                  <a:moveTo>
                    <a:pt x="10" y="0"/>
                  </a:moveTo>
                  <a:lnTo>
                    <a:pt x="63" y="45"/>
                  </a:lnTo>
                  <a:lnTo>
                    <a:pt x="63" y="52"/>
                  </a:lnTo>
                  <a:lnTo>
                    <a:pt x="0" y="14"/>
                  </a:lnTo>
                  <a:lnTo>
                    <a:pt x="10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16" name="Freeform 368"/>
            <p:cNvSpPr>
              <a:spLocks/>
            </p:cNvSpPr>
            <p:nvPr/>
          </p:nvSpPr>
          <p:spPr bwMode="auto">
            <a:xfrm>
              <a:off x="951" y="1694"/>
              <a:ext cx="43" cy="6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53"/>
                </a:cxn>
                <a:cxn ang="0">
                  <a:pos x="0" y="65"/>
                </a:cxn>
                <a:cxn ang="0">
                  <a:pos x="42" y="11"/>
                </a:cxn>
                <a:cxn ang="0">
                  <a:pos x="33" y="0"/>
                </a:cxn>
              </a:cxnLst>
              <a:rect l="0" t="0" r="r" b="b"/>
              <a:pathLst>
                <a:path w="43" h="66">
                  <a:moveTo>
                    <a:pt x="33" y="0"/>
                  </a:moveTo>
                  <a:lnTo>
                    <a:pt x="0" y="53"/>
                  </a:lnTo>
                  <a:lnTo>
                    <a:pt x="0" y="65"/>
                  </a:lnTo>
                  <a:lnTo>
                    <a:pt x="42" y="11"/>
                  </a:lnTo>
                  <a:lnTo>
                    <a:pt x="33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17" name="Freeform 369"/>
            <p:cNvSpPr>
              <a:spLocks/>
            </p:cNvSpPr>
            <p:nvPr/>
          </p:nvSpPr>
          <p:spPr bwMode="auto">
            <a:xfrm>
              <a:off x="917" y="1693"/>
              <a:ext cx="70" cy="17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69" y="12"/>
                </a:cxn>
                <a:cxn ang="0">
                  <a:pos x="64" y="0"/>
                </a:cxn>
              </a:cxnLst>
              <a:rect l="0" t="0" r="r" b="b"/>
              <a:pathLst>
                <a:path w="70" h="17">
                  <a:moveTo>
                    <a:pt x="64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69" y="12"/>
                  </a:lnTo>
                  <a:lnTo>
                    <a:pt x="64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18" name="Freeform 370"/>
            <p:cNvSpPr>
              <a:spLocks/>
            </p:cNvSpPr>
            <p:nvPr/>
          </p:nvSpPr>
          <p:spPr bwMode="auto">
            <a:xfrm>
              <a:off x="993" y="1675"/>
              <a:ext cx="50" cy="2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49" y="0"/>
                </a:cxn>
                <a:cxn ang="0">
                  <a:pos x="49" y="4"/>
                </a:cxn>
                <a:cxn ang="0">
                  <a:pos x="1" y="25"/>
                </a:cxn>
                <a:cxn ang="0">
                  <a:pos x="0" y="16"/>
                </a:cxn>
              </a:cxnLst>
              <a:rect l="0" t="0" r="r" b="b"/>
              <a:pathLst>
                <a:path w="50" h="26">
                  <a:moveTo>
                    <a:pt x="0" y="16"/>
                  </a:moveTo>
                  <a:lnTo>
                    <a:pt x="49" y="0"/>
                  </a:lnTo>
                  <a:lnTo>
                    <a:pt x="49" y="4"/>
                  </a:lnTo>
                  <a:lnTo>
                    <a:pt x="1" y="25"/>
                  </a:lnTo>
                  <a:lnTo>
                    <a:pt x="0" y="16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19" name="Freeform 371"/>
            <p:cNvSpPr>
              <a:spLocks/>
            </p:cNvSpPr>
            <p:nvPr/>
          </p:nvSpPr>
          <p:spPr bwMode="auto">
            <a:xfrm>
              <a:off x="961" y="1664"/>
              <a:ext cx="27" cy="36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1" y="35"/>
                </a:cxn>
                <a:cxn ang="0">
                  <a:pos x="26" y="25"/>
                </a:cxn>
              </a:cxnLst>
              <a:rect l="0" t="0" r="r" b="b"/>
              <a:pathLst>
                <a:path w="27" h="36">
                  <a:moveTo>
                    <a:pt x="26" y="2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35"/>
                  </a:lnTo>
                  <a:lnTo>
                    <a:pt x="26" y="2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20" name="Freeform 372"/>
            <p:cNvSpPr>
              <a:spLocks/>
            </p:cNvSpPr>
            <p:nvPr/>
          </p:nvSpPr>
          <p:spPr bwMode="auto">
            <a:xfrm>
              <a:off x="939" y="1754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5"/>
                </a:cxn>
                <a:cxn ang="0">
                  <a:pos x="18" y="25"/>
                </a:cxn>
                <a:cxn ang="0">
                  <a:pos x="21" y="23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5"/>
                </a:cxn>
                <a:cxn ang="0">
                  <a:pos x="22" y="3"/>
                </a:cxn>
                <a:cxn ang="0">
                  <a:pos x="21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3"/>
                </a:cxn>
                <a:cxn ang="0">
                  <a:pos x="8" y="25"/>
                </a:cxn>
                <a:cxn ang="0">
                  <a:pos x="11" y="25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5"/>
                  </a:lnTo>
                  <a:lnTo>
                    <a:pt x="18" y="25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1" y="25"/>
                  </a:lnTo>
                  <a:lnTo>
                    <a:pt x="13" y="26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21" name="Freeform 373"/>
            <p:cNvSpPr>
              <a:spLocks/>
            </p:cNvSpPr>
            <p:nvPr/>
          </p:nvSpPr>
          <p:spPr bwMode="auto">
            <a:xfrm>
              <a:off x="904" y="1706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5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1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1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1"/>
                </a:cxn>
                <a:cxn ang="0">
                  <a:pos x="4" y="22"/>
                </a:cxn>
                <a:cxn ang="0">
                  <a:pos x="5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5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5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22" name="Freeform 374"/>
            <p:cNvSpPr>
              <a:spLocks/>
            </p:cNvSpPr>
            <p:nvPr/>
          </p:nvSpPr>
          <p:spPr bwMode="auto">
            <a:xfrm>
              <a:off x="1035" y="1738"/>
              <a:ext cx="27" cy="27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16" y="26"/>
                </a:cxn>
                <a:cxn ang="0">
                  <a:pos x="18" y="25"/>
                </a:cxn>
                <a:cxn ang="0">
                  <a:pos x="20" y="24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5" y="18"/>
                </a:cxn>
                <a:cxn ang="0">
                  <a:pos x="26" y="16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5" y="8"/>
                </a:cxn>
                <a:cxn ang="0">
                  <a:pos x="24" y="6"/>
                </a:cxn>
                <a:cxn ang="0">
                  <a:pos x="22" y="4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1" y="8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  <a:cxn ang="0">
                  <a:pos x="4" y="22"/>
                </a:cxn>
                <a:cxn ang="0">
                  <a:pos x="6" y="24"/>
                </a:cxn>
                <a:cxn ang="0">
                  <a:pos x="8" y="25"/>
                </a:cxn>
                <a:cxn ang="0">
                  <a:pos x="10" y="26"/>
                </a:cxn>
                <a:cxn ang="0">
                  <a:pos x="13" y="26"/>
                </a:cxn>
              </a:cxnLst>
              <a:rect l="0" t="0" r="r" b="b"/>
              <a:pathLst>
                <a:path w="27" h="27">
                  <a:moveTo>
                    <a:pt x="13" y="26"/>
                  </a:moveTo>
                  <a:lnTo>
                    <a:pt x="16" y="26"/>
                  </a:lnTo>
                  <a:lnTo>
                    <a:pt x="18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5" y="18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5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6"/>
                  </a:lnTo>
                  <a:lnTo>
                    <a:pt x="13" y="26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23" name="Freeform 375"/>
            <p:cNvSpPr>
              <a:spLocks/>
            </p:cNvSpPr>
            <p:nvPr/>
          </p:nvSpPr>
          <p:spPr bwMode="auto">
            <a:xfrm>
              <a:off x="915" y="1530"/>
              <a:ext cx="48" cy="8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1"/>
                </a:cxn>
                <a:cxn ang="0">
                  <a:pos x="7" y="4"/>
                </a:cxn>
                <a:cxn ang="0">
                  <a:pos x="6" y="8"/>
                </a:cxn>
                <a:cxn ang="0">
                  <a:pos x="5" y="13"/>
                </a:cxn>
                <a:cxn ang="0">
                  <a:pos x="3" y="19"/>
                </a:cxn>
                <a:cxn ang="0">
                  <a:pos x="2" y="25"/>
                </a:cxn>
                <a:cxn ang="0">
                  <a:pos x="0" y="32"/>
                </a:cxn>
                <a:cxn ang="0">
                  <a:pos x="0" y="39"/>
                </a:cxn>
                <a:cxn ang="0">
                  <a:pos x="0" y="46"/>
                </a:cxn>
                <a:cxn ang="0">
                  <a:pos x="2" y="52"/>
                </a:cxn>
                <a:cxn ang="0">
                  <a:pos x="5" y="58"/>
                </a:cxn>
                <a:cxn ang="0">
                  <a:pos x="8" y="63"/>
                </a:cxn>
                <a:cxn ang="0">
                  <a:pos x="12" y="68"/>
                </a:cxn>
                <a:cxn ang="0">
                  <a:pos x="16" y="73"/>
                </a:cxn>
                <a:cxn ang="0">
                  <a:pos x="19" y="77"/>
                </a:cxn>
                <a:cxn ang="0">
                  <a:pos x="21" y="80"/>
                </a:cxn>
                <a:cxn ang="0">
                  <a:pos x="23" y="83"/>
                </a:cxn>
                <a:cxn ang="0">
                  <a:pos x="26" y="84"/>
                </a:cxn>
                <a:cxn ang="0">
                  <a:pos x="31" y="84"/>
                </a:cxn>
                <a:cxn ang="0">
                  <a:pos x="35" y="83"/>
                </a:cxn>
                <a:cxn ang="0">
                  <a:pos x="40" y="82"/>
                </a:cxn>
                <a:cxn ang="0">
                  <a:pos x="44" y="80"/>
                </a:cxn>
                <a:cxn ang="0">
                  <a:pos x="46" y="79"/>
                </a:cxn>
                <a:cxn ang="0">
                  <a:pos x="47" y="78"/>
                </a:cxn>
                <a:cxn ang="0">
                  <a:pos x="45" y="78"/>
                </a:cxn>
                <a:cxn ang="0">
                  <a:pos x="43" y="79"/>
                </a:cxn>
                <a:cxn ang="0">
                  <a:pos x="40" y="78"/>
                </a:cxn>
                <a:cxn ang="0">
                  <a:pos x="38" y="78"/>
                </a:cxn>
                <a:cxn ang="0">
                  <a:pos x="35" y="77"/>
                </a:cxn>
                <a:cxn ang="0">
                  <a:pos x="33" y="75"/>
                </a:cxn>
                <a:cxn ang="0">
                  <a:pos x="31" y="73"/>
                </a:cxn>
                <a:cxn ang="0">
                  <a:pos x="29" y="70"/>
                </a:cxn>
                <a:cxn ang="0">
                  <a:pos x="25" y="66"/>
                </a:cxn>
                <a:cxn ang="0">
                  <a:pos x="20" y="61"/>
                </a:cxn>
                <a:cxn ang="0">
                  <a:pos x="15" y="56"/>
                </a:cxn>
                <a:cxn ang="0">
                  <a:pos x="11" y="50"/>
                </a:cxn>
                <a:cxn ang="0">
                  <a:pos x="7" y="43"/>
                </a:cxn>
                <a:cxn ang="0">
                  <a:pos x="6" y="35"/>
                </a:cxn>
                <a:cxn ang="0">
                  <a:pos x="6" y="26"/>
                </a:cxn>
                <a:cxn ang="0">
                  <a:pos x="8" y="21"/>
                </a:cxn>
                <a:cxn ang="0">
                  <a:pos x="9" y="16"/>
                </a:cxn>
                <a:cxn ang="0">
                  <a:pos x="10" y="12"/>
                </a:cxn>
                <a:cxn ang="0">
                  <a:pos x="11" y="9"/>
                </a:cxn>
                <a:cxn ang="0">
                  <a:pos x="12" y="6"/>
                </a:cxn>
                <a:cxn ang="0">
                  <a:pos x="13" y="4"/>
                </a:cxn>
                <a:cxn ang="0">
                  <a:pos x="14" y="3"/>
                </a:cxn>
                <a:cxn ang="0">
                  <a:pos x="8" y="0"/>
                </a:cxn>
              </a:cxnLst>
              <a:rect l="0" t="0" r="r" b="b"/>
              <a:pathLst>
                <a:path w="48" h="85">
                  <a:moveTo>
                    <a:pt x="8" y="0"/>
                  </a:moveTo>
                  <a:lnTo>
                    <a:pt x="8" y="1"/>
                  </a:lnTo>
                  <a:lnTo>
                    <a:pt x="7" y="4"/>
                  </a:lnTo>
                  <a:lnTo>
                    <a:pt x="6" y="8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2" y="25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5" y="58"/>
                  </a:lnTo>
                  <a:lnTo>
                    <a:pt x="8" y="63"/>
                  </a:lnTo>
                  <a:lnTo>
                    <a:pt x="12" y="68"/>
                  </a:lnTo>
                  <a:lnTo>
                    <a:pt x="16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3" y="83"/>
                  </a:lnTo>
                  <a:lnTo>
                    <a:pt x="26" y="84"/>
                  </a:lnTo>
                  <a:lnTo>
                    <a:pt x="31" y="84"/>
                  </a:lnTo>
                  <a:lnTo>
                    <a:pt x="35" y="83"/>
                  </a:lnTo>
                  <a:lnTo>
                    <a:pt x="40" y="82"/>
                  </a:lnTo>
                  <a:lnTo>
                    <a:pt x="44" y="80"/>
                  </a:lnTo>
                  <a:lnTo>
                    <a:pt x="46" y="79"/>
                  </a:lnTo>
                  <a:lnTo>
                    <a:pt x="47" y="78"/>
                  </a:lnTo>
                  <a:lnTo>
                    <a:pt x="45" y="78"/>
                  </a:lnTo>
                  <a:lnTo>
                    <a:pt x="43" y="79"/>
                  </a:lnTo>
                  <a:lnTo>
                    <a:pt x="40" y="78"/>
                  </a:lnTo>
                  <a:lnTo>
                    <a:pt x="38" y="78"/>
                  </a:lnTo>
                  <a:lnTo>
                    <a:pt x="35" y="77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9" y="70"/>
                  </a:lnTo>
                  <a:lnTo>
                    <a:pt x="25" y="66"/>
                  </a:lnTo>
                  <a:lnTo>
                    <a:pt x="20" y="61"/>
                  </a:lnTo>
                  <a:lnTo>
                    <a:pt x="15" y="56"/>
                  </a:lnTo>
                  <a:lnTo>
                    <a:pt x="11" y="50"/>
                  </a:lnTo>
                  <a:lnTo>
                    <a:pt x="7" y="43"/>
                  </a:lnTo>
                  <a:lnTo>
                    <a:pt x="6" y="35"/>
                  </a:lnTo>
                  <a:lnTo>
                    <a:pt x="6" y="26"/>
                  </a:lnTo>
                  <a:lnTo>
                    <a:pt x="8" y="21"/>
                  </a:lnTo>
                  <a:lnTo>
                    <a:pt x="9" y="16"/>
                  </a:lnTo>
                  <a:lnTo>
                    <a:pt x="10" y="12"/>
                  </a:lnTo>
                  <a:lnTo>
                    <a:pt x="11" y="9"/>
                  </a:lnTo>
                  <a:lnTo>
                    <a:pt x="12" y="6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8" y="0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24" name="Freeform 376"/>
            <p:cNvSpPr>
              <a:spLocks/>
            </p:cNvSpPr>
            <p:nvPr/>
          </p:nvSpPr>
          <p:spPr bwMode="auto">
            <a:xfrm>
              <a:off x="867" y="1369"/>
              <a:ext cx="108" cy="190"/>
            </a:xfrm>
            <a:custGeom>
              <a:avLst/>
              <a:gdLst/>
              <a:ahLst/>
              <a:cxnLst>
                <a:cxn ang="0">
                  <a:pos x="45" y="188"/>
                </a:cxn>
                <a:cxn ang="0">
                  <a:pos x="60" y="185"/>
                </a:cxn>
                <a:cxn ang="0">
                  <a:pos x="81" y="177"/>
                </a:cxn>
                <a:cxn ang="0">
                  <a:pos x="99" y="164"/>
                </a:cxn>
                <a:cxn ang="0">
                  <a:pos x="107" y="146"/>
                </a:cxn>
                <a:cxn ang="0">
                  <a:pos x="101" y="129"/>
                </a:cxn>
                <a:cxn ang="0">
                  <a:pos x="88" y="111"/>
                </a:cxn>
                <a:cxn ang="0">
                  <a:pos x="74" y="91"/>
                </a:cxn>
                <a:cxn ang="0">
                  <a:pos x="67" y="66"/>
                </a:cxn>
                <a:cxn ang="0">
                  <a:pos x="74" y="41"/>
                </a:cxn>
                <a:cxn ang="0">
                  <a:pos x="86" y="19"/>
                </a:cxn>
                <a:cxn ang="0">
                  <a:pos x="91" y="5"/>
                </a:cxn>
                <a:cxn ang="0">
                  <a:pos x="82" y="0"/>
                </a:cxn>
                <a:cxn ang="0">
                  <a:pos x="59" y="1"/>
                </a:cxn>
                <a:cxn ang="0">
                  <a:pos x="32" y="6"/>
                </a:cxn>
                <a:cxn ang="0">
                  <a:pos x="12" y="13"/>
                </a:cxn>
                <a:cxn ang="0">
                  <a:pos x="5" y="21"/>
                </a:cxn>
                <a:cxn ang="0">
                  <a:pos x="1" y="28"/>
                </a:cxn>
                <a:cxn ang="0">
                  <a:pos x="0" y="35"/>
                </a:cxn>
                <a:cxn ang="0">
                  <a:pos x="2" y="47"/>
                </a:cxn>
                <a:cxn ang="0">
                  <a:pos x="8" y="63"/>
                </a:cxn>
                <a:cxn ang="0">
                  <a:pos x="13" y="74"/>
                </a:cxn>
                <a:cxn ang="0">
                  <a:pos x="16" y="82"/>
                </a:cxn>
                <a:cxn ang="0">
                  <a:pos x="18" y="95"/>
                </a:cxn>
                <a:cxn ang="0">
                  <a:pos x="19" y="116"/>
                </a:cxn>
                <a:cxn ang="0">
                  <a:pos x="17" y="131"/>
                </a:cxn>
                <a:cxn ang="0">
                  <a:pos x="16" y="142"/>
                </a:cxn>
                <a:cxn ang="0">
                  <a:pos x="15" y="153"/>
                </a:cxn>
                <a:cxn ang="0">
                  <a:pos x="17" y="167"/>
                </a:cxn>
                <a:cxn ang="0">
                  <a:pos x="19" y="176"/>
                </a:cxn>
                <a:cxn ang="0">
                  <a:pos x="22" y="182"/>
                </a:cxn>
                <a:cxn ang="0">
                  <a:pos x="26" y="185"/>
                </a:cxn>
                <a:cxn ang="0">
                  <a:pos x="31" y="187"/>
                </a:cxn>
                <a:cxn ang="0">
                  <a:pos x="35" y="188"/>
                </a:cxn>
                <a:cxn ang="0">
                  <a:pos x="40" y="189"/>
                </a:cxn>
                <a:cxn ang="0">
                  <a:pos x="43" y="189"/>
                </a:cxn>
              </a:cxnLst>
              <a:rect l="0" t="0" r="r" b="b"/>
              <a:pathLst>
                <a:path w="108" h="190">
                  <a:moveTo>
                    <a:pt x="43" y="189"/>
                  </a:moveTo>
                  <a:lnTo>
                    <a:pt x="45" y="188"/>
                  </a:lnTo>
                  <a:lnTo>
                    <a:pt x="51" y="187"/>
                  </a:lnTo>
                  <a:lnTo>
                    <a:pt x="60" y="185"/>
                  </a:lnTo>
                  <a:lnTo>
                    <a:pt x="70" y="181"/>
                  </a:lnTo>
                  <a:lnTo>
                    <a:pt x="81" y="177"/>
                  </a:lnTo>
                  <a:lnTo>
                    <a:pt x="91" y="171"/>
                  </a:lnTo>
                  <a:lnTo>
                    <a:pt x="99" y="164"/>
                  </a:lnTo>
                  <a:lnTo>
                    <a:pt x="105" y="156"/>
                  </a:lnTo>
                  <a:lnTo>
                    <a:pt x="107" y="146"/>
                  </a:lnTo>
                  <a:lnTo>
                    <a:pt x="106" y="138"/>
                  </a:lnTo>
                  <a:lnTo>
                    <a:pt x="101" y="129"/>
                  </a:lnTo>
                  <a:lnTo>
                    <a:pt x="95" y="120"/>
                  </a:lnTo>
                  <a:lnTo>
                    <a:pt x="88" y="111"/>
                  </a:lnTo>
                  <a:lnTo>
                    <a:pt x="81" y="101"/>
                  </a:lnTo>
                  <a:lnTo>
                    <a:pt x="74" y="91"/>
                  </a:lnTo>
                  <a:lnTo>
                    <a:pt x="69" y="80"/>
                  </a:lnTo>
                  <a:lnTo>
                    <a:pt x="67" y="66"/>
                  </a:lnTo>
                  <a:lnTo>
                    <a:pt x="69" y="53"/>
                  </a:lnTo>
                  <a:lnTo>
                    <a:pt x="74" y="41"/>
                  </a:lnTo>
                  <a:lnTo>
                    <a:pt x="80" y="29"/>
                  </a:lnTo>
                  <a:lnTo>
                    <a:pt x="86" y="19"/>
                  </a:lnTo>
                  <a:lnTo>
                    <a:pt x="90" y="11"/>
                  </a:lnTo>
                  <a:lnTo>
                    <a:pt x="91" y="5"/>
                  </a:lnTo>
                  <a:lnTo>
                    <a:pt x="89" y="2"/>
                  </a:lnTo>
                  <a:lnTo>
                    <a:pt x="82" y="0"/>
                  </a:lnTo>
                  <a:lnTo>
                    <a:pt x="71" y="0"/>
                  </a:lnTo>
                  <a:lnTo>
                    <a:pt x="59" y="1"/>
                  </a:lnTo>
                  <a:lnTo>
                    <a:pt x="45" y="3"/>
                  </a:lnTo>
                  <a:lnTo>
                    <a:pt x="32" y="6"/>
                  </a:lnTo>
                  <a:lnTo>
                    <a:pt x="21" y="9"/>
                  </a:lnTo>
                  <a:lnTo>
                    <a:pt x="12" y="13"/>
                  </a:lnTo>
                  <a:lnTo>
                    <a:pt x="8" y="17"/>
                  </a:lnTo>
                  <a:lnTo>
                    <a:pt x="5" y="21"/>
                  </a:lnTo>
                  <a:lnTo>
                    <a:pt x="3" y="24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2" y="47"/>
                  </a:lnTo>
                  <a:lnTo>
                    <a:pt x="5" y="55"/>
                  </a:lnTo>
                  <a:lnTo>
                    <a:pt x="8" y="63"/>
                  </a:lnTo>
                  <a:lnTo>
                    <a:pt x="11" y="69"/>
                  </a:lnTo>
                  <a:lnTo>
                    <a:pt x="13" y="74"/>
                  </a:lnTo>
                  <a:lnTo>
                    <a:pt x="15" y="78"/>
                  </a:lnTo>
                  <a:lnTo>
                    <a:pt x="16" y="82"/>
                  </a:lnTo>
                  <a:lnTo>
                    <a:pt x="17" y="88"/>
                  </a:lnTo>
                  <a:lnTo>
                    <a:pt x="18" y="95"/>
                  </a:lnTo>
                  <a:lnTo>
                    <a:pt x="18" y="105"/>
                  </a:lnTo>
                  <a:lnTo>
                    <a:pt x="19" y="116"/>
                  </a:lnTo>
                  <a:lnTo>
                    <a:pt x="18" y="124"/>
                  </a:lnTo>
                  <a:lnTo>
                    <a:pt x="17" y="131"/>
                  </a:lnTo>
                  <a:lnTo>
                    <a:pt x="17" y="137"/>
                  </a:lnTo>
                  <a:lnTo>
                    <a:pt x="16" y="142"/>
                  </a:lnTo>
                  <a:lnTo>
                    <a:pt x="15" y="147"/>
                  </a:lnTo>
                  <a:lnTo>
                    <a:pt x="15" y="153"/>
                  </a:lnTo>
                  <a:lnTo>
                    <a:pt x="16" y="160"/>
                  </a:lnTo>
                  <a:lnTo>
                    <a:pt x="17" y="167"/>
                  </a:lnTo>
                  <a:lnTo>
                    <a:pt x="18" y="172"/>
                  </a:lnTo>
                  <a:lnTo>
                    <a:pt x="19" y="176"/>
                  </a:lnTo>
                  <a:lnTo>
                    <a:pt x="21" y="179"/>
                  </a:lnTo>
                  <a:lnTo>
                    <a:pt x="22" y="182"/>
                  </a:lnTo>
                  <a:lnTo>
                    <a:pt x="24" y="184"/>
                  </a:lnTo>
                  <a:lnTo>
                    <a:pt x="26" y="185"/>
                  </a:lnTo>
                  <a:lnTo>
                    <a:pt x="28" y="186"/>
                  </a:lnTo>
                  <a:lnTo>
                    <a:pt x="31" y="187"/>
                  </a:lnTo>
                  <a:lnTo>
                    <a:pt x="33" y="188"/>
                  </a:lnTo>
                  <a:lnTo>
                    <a:pt x="35" y="188"/>
                  </a:lnTo>
                  <a:lnTo>
                    <a:pt x="38" y="189"/>
                  </a:lnTo>
                  <a:lnTo>
                    <a:pt x="40" y="189"/>
                  </a:lnTo>
                  <a:lnTo>
                    <a:pt x="41" y="189"/>
                  </a:lnTo>
                  <a:lnTo>
                    <a:pt x="43" y="189"/>
                  </a:lnTo>
                  <a:lnTo>
                    <a:pt x="43" y="189"/>
                  </a:lnTo>
                </a:path>
              </a:pathLst>
            </a:custGeom>
            <a:solidFill>
              <a:srgbClr val="006A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25" name="Freeform 377"/>
            <p:cNvSpPr>
              <a:spLocks/>
            </p:cNvSpPr>
            <p:nvPr/>
          </p:nvSpPr>
          <p:spPr bwMode="auto">
            <a:xfrm>
              <a:off x="902" y="1573"/>
              <a:ext cx="169" cy="84"/>
            </a:xfrm>
            <a:custGeom>
              <a:avLst/>
              <a:gdLst/>
              <a:ahLst/>
              <a:cxnLst>
                <a:cxn ang="0">
                  <a:pos x="20" y="83"/>
                </a:cxn>
                <a:cxn ang="0">
                  <a:pos x="144" y="83"/>
                </a:cxn>
                <a:cxn ang="0">
                  <a:pos x="145" y="83"/>
                </a:cxn>
                <a:cxn ang="0">
                  <a:pos x="148" y="80"/>
                </a:cxn>
                <a:cxn ang="0">
                  <a:pos x="152" y="76"/>
                </a:cxn>
                <a:cxn ang="0">
                  <a:pos x="157" y="71"/>
                </a:cxn>
                <a:cxn ang="0">
                  <a:pos x="162" y="66"/>
                </a:cxn>
                <a:cxn ang="0">
                  <a:pos x="166" y="60"/>
                </a:cxn>
                <a:cxn ang="0">
                  <a:pos x="168" y="55"/>
                </a:cxn>
                <a:cxn ang="0">
                  <a:pos x="168" y="51"/>
                </a:cxn>
                <a:cxn ang="0">
                  <a:pos x="167" y="46"/>
                </a:cxn>
                <a:cxn ang="0">
                  <a:pos x="167" y="42"/>
                </a:cxn>
                <a:cxn ang="0">
                  <a:pos x="166" y="38"/>
                </a:cxn>
                <a:cxn ang="0">
                  <a:pos x="165" y="35"/>
                </a:cxn>
                <a:cxn ang="0">
                  <a:pos x="163" y="33"/>
                </a:cxn>
                <a:cxn ang="0">
                  <a:pos x="160" y="31"/>
                </a:cxn>
                <a:cxn ang="0">
                  <a:pos x="155" y="30"/>
                </a:cxn>
                <a:cxn ang="0">
                  <a:pos x="148" y="30"/>
                </a:cxn>
                <a:cxn ang="0">
                  <a:pos x="140" y="28"/>
                </a:cxn>
                <a:cxn ang="0">
                  <a:pos x="132" y="24"/>
                </a:cxn>
                <a:cxn ang="0">
                  <a:pos x="125" y="19"/>
                </a:cxn>
                <a:cxn ang="0">
                  <a:pos x="117" y="13"/>
                </a:cxn>
                <a:cxn ang="0">
                  <a:pos x="110" y="7"/>
                </a:cxn>
                <a:cxn ang="0">
                  <a:pos x="101" y="2"/>
                </a:cxn>
                <a:cxn ang="0">
                  <a:pos x="92" y="0"/>
                </a:cxn>
                <a:cxn ang="0">
                  <a:pos x="82" y="0"/>
                </a:cxn>
                <a:cxn ang="0">
                  <a:pos x="71" y="3"/>
                </a:cxn>
                <a:cxn ang="0">
                  <a:pos x="59" y="8"/>
                </a:cxn>
                <a:cxn ang="0">
                  <a:pos x="46" y="14"/>
                </a:cxn>
                <a:cxn ang="0">
                  <a:pos x="34" y="21"/>
                </a:cxn>
                <a:cxn ang="0">
                  <a:pos x="23" y="29"/>
                </a:cxn>
                <a:cxn ang="0">
                  <a:pos x="14" y="36"/>
                </a:cxn>
                <a:cxn ang="0">
                  <a:pos x="8" y="42"/>
                </a:cxn>
                <a:cxn ang="0">
                  <a:pos x="5" y="47"/>
                </a:cxn>
                <a:cxn ang="0">
                  <a:pos x="3" y="51"/>
                </a:cxn>
                <a:cxn ang="0">
                  <a:pos x="2" y="54"/>
                </a:cxn>
                <a:cxn ang="0">
                  <a:pos x="1" y="57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1" y="68"/>
                </a:cxn>
                <a:cxn ang="0">
                  <a:pos x="3" y="70"/>
                </a:cxn>
                <a:cxn ang="0">
                  <a:pos x="5" y="72"/>
                </a:cxn>
                <a:cxn ang="0">
                  <a:pos x="8" y="74"/>
                </a:cxn>
                <a:cxn ang="0">
                  <a:pos x="11" y="77"/>
                </a:cxn>
                <a:cxn ang="0">
                  <a:pos x="14" y="79"/>
                </a:cxn>
                <a:cxn ang="0">
                  <a:pos x="16" y="81"/>
                </a:cxn>
                <a:cxn ang="0">
                  <a:pos x="18" y="82"/>
                </a:cxn>
                <a:cxn ang="0">
                  <a:pos x="20" y="83"/>
                </a:cxn>
                <a:cxn ang="0">
                  <a:pos x="20" y="83"/>
                </a:cxn>
              </a:cxnLst>
              <a:rect l="0" t="0" r="r" b="b"/>
              <a:pathLst>
                <a:path w="169" h="84">
                  <a:moveTo>
                    <a:pt x="20" y="83"/>
                  </a:moveTo>
                  <a:lnTo>
                    <a:pt x="144" y="83"/>
                  </a:lnTo>
                  <a:lnTo>
                    <a:pt x="145" y="83"/>
                  </a:lnTo>
                  <a:lnTo>
                    <a:pt x="148" y="80"/>
                  </a:lnTo>
                  <a:lnTo>
                    <a:pt x="152" y="76"/>
                  </a:lnTo>
                  <a:lnTo>
                    <a:pt x="157" y="71"/>
                  </a:lnTo>
                  <a:lnTo>
                    <a:pt x="162" y="66"/>
                  </a:lnTo>
                  <a:lnTo>
                    <a:pt x="166" y="60"/>
                  </a:lnTo>
                  <a:lnTo>
                    <a:pt x="168" y="55"/>
                  </a:lnTo>
                  <a:lnTo>
                    <a:pt x="168" y="51"/>
                  </a:lnTo>
                  <a:lnTo>
                    <a:pt x="167" y="46"/>
                  </a:lnTo>
                  <a:lnTo>
                    <a:pt x="167" y="42"/>
                  </a:lnTo>
                  <a:lnTo>
                    <a:pt x="166" y="38"/>
                  </a:lnTo>
                  <a:lnTo>
                    <a:pt x="165" y="35"/>
                  </a:lnTo>
                  <a:lnTo>
                    <a:pt x="163" y="33"/>
                  </a:lnTo>
                  <a:lnTo>
                    <a:pt x="160" y="31"/>
                  </a:lnTo>
                  <a:lnTo>
                    <a:pt x="155" y="30"/>
                  </a:lnTo>
                  <a:lnTo>
                    <a:pt x="148" y="30"/>
                  </a:lnTo>
                  <a:lnTo>
                    <a:pt x="140" y="28"/>
                  </a:lnTo>
                  <a:lnTo>
                    <a:pt x="132" y="24"/>
                  </a:lnTo>
                  <a:lnTo>
                    <a:pt x="125" y="19"/>
                  </a:lnTo>
                  <a:lnTo>
                    <a:pt x="117" y="13"/>
                  </a:lnTo>
                  <a:lnTo>
                    <a:pt x="110" y="7"/>
                  </a:lnTo>
                  <a:lnTo>
                    <a:pt x="101" y="2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1" y="3"/>
                  </a:lnTo>
                  <a:lnTo>
                    <a:pt x="59" y="8"/>
                  </a:lnTo>
                  <a:lnTo>
                    <a:pt x="46" y="14"/>
                  </a:lnTo>
                  <a:lnTo>
                    <a:pt x="34" y="21"/>
                  </a:lnTo>
                  <a:lnTo>
                    <a:pt x="23" y="29"/>
                  </a:lnTo>
                  <a:lnTo>
                    <a:pt x="14" y="36"/>
                  </a:lnTo>
                  <a:lnTo>
                    <a:pt x="8" y="42"/>
                  </a:lnTo>
                  <a:lnTo>
                    <a:pt x="5" y="47"/>
                  </a:lnTo>
                  <a:lnTo>
                    <a:pt x="3" y="51"/>
                  </a:lnTo>
                  <a:lnTo>
                    <a:pt x="2" y="54"/>
                  </a:lnTo>
                  <a:lnTo>
                    <a:pt x="1" y="57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1" y="68"/>
                  </a:lnTo>
                  <a:lnTo>
                    <a:pt x="3" y="70"/>
                  </a:lnTo>
                  <a:lnTo>
                    <a:pt x="5" y="72"/>
                  </a:lnTo>
                  <a:lnTo>
                    <a:pt x="8" y="74"/>
                  </a:lnTo>
                  <a:lnTo>
                    <a:pt x="11" y="77"/>
                  </a:lnTo>
                  <a:lnTo>
                    <a:pt x="14" y="79"/>
                  </a:lnTo>
                  <a:lnTo>
                    <a:pt x="16" y="81"/>
                  </a:lnTo>
                  <a:lnTo>
                    <a:pt x="18" y="82"/>
                  </a:lnTo>
                  <a:lnTo>
                    <a:pt x="20" y="83"/>
                  </a:lnTo>
                  <a:lnTo>
                    <a:pt x="20" y="83"/>
                  </a:lnTo>
                </a:path>
              </a:pathLst>
            </a:custGeom>
            <a:solidFill>
              <a:srgbClr val="006A6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26" name="Freeform 378"/>
            <p:cNvSpPr>
              <a:spLocks/>
            </p:cNvSpPr>
            <p:nvPr/>
          </p:nvSpPr>
          <p:spPr bwMode="auto">
            <a:xfrm>
              <a:off x="908" y="1229"/>
              <a:ext cx="308" cy="541"/>
            </a:xfrm>
            <a:custGeom>
              <a:avLst/>
              <a:gdLst/>
              <a:ahLst/>
              <a:cxnLst>
                <a:cxn ang="0">
                  <a:pos x="135" y="186"/>
                </a:cxn>
                <a:cxn ang="0">
                  <a:pos x="137" y="132"/>
                </a:cxn>
                <a:cxn ang="0">
                  <a:pos x="118" y="117"/>
                </a:cxn>
                <a:cxn ang="0">
                  <a:pos x="99" y="110"/>
                </a:cxn>
                <a:cxn ang="0">
                  <a:pos x="101" y="105"/>
                </a:cxn>
                <a:cxn ang="0">
                  <a:pos x="104" y="102"/>
                </a:cxn>
                <a:cxn ang="0">
                  <a:pos x="112" y="100"/>
                </a:cxn>
                <a:cxn ang="0">
                  <a:pos x="119" y="89"/>
                </a:cxn>
                <a:cxn ang="0">
                  <a:pos x="121" y="74"/>
                </a:cxn>
                <a:cxn ang="0">
                  <a:pos x="123" y="72"/>
                </a:cxn>
                <a:cxn ang="0">
                  <a:pos x="127" y="70"/>
                </a:cxn>
                <a:cxn ang="0">
                  <a:pos x="127" y="63"/>
                </a:cxn>
                <a:cxn ang="0">
                  <a:pos x="122" y="49"/>
                </a:cxn>
                <a:cxn ang="0">
                  <a:pos x="119" y="37"/>
                </a:cxn>
                <a:cxn ang="0">
                  <a:pos x="111" y="16"/>
                </a:cxn>
                <a:cxn ang="0">
                  <a:pos x="95" y="5"/>
                </a:cxn>
                <a:cxn ang="0">
                  <a:pos x="76" y="0"/>
                </a:cxn>
                <a:cxn ang="0">
                  <a:pos x="54" y="9"/>
                </a:cxn>
                <a:cxn ang="0">
                  <a:pos x="40" y="21"/>
                </a:cxn>
                <a:cxn ang="0">
                  <a:pos x="37" y="42"/>
                </a:cxn>
                <a:cxn ang="0">
                  <a:pos x="38" y="62"/>
                </a:cxn>
                <a:cxn ang="0">
                  <a:pos x="45" y="76"/>
                </a:cxn>
                <a:cxn ang="0">
                  <a:pos x="49" y="97"/>
                </a:cxn>
                <a:cxn ang="0">
                  <a:pos x="44" y="113"/>
                </a:cxn>
                <a:cxn ang="0">
                  <a:pos x="14" y="135"/>
                </a:cxn>
                <a:cxn ang="0">
                  <a:pos x="4" y="151"/>
                </a:cxn>
                <a:cxn ang="0">
                  <a:pos x="0" y="172"/>
                </a:cxn>
                <a:cxn ang="0">
                  <a:pos x="12" y="217"/>
                </a:cxn>
                <a:cxn ang="0">
                  <a:pos x="17" y="270"/>
                </a:cxn>
                <a:cxn ang="0">
                  <a:pos x="16" y="299"/>
                </a:cxn>
                <a:cxn ang="0">
                  <a:pos x="21" y="337"/>
                </a:cxn>
                <a:cxn ang="0">
                  <a:pos x="42" y="371"/>
                </a:cxn>
                <a:cxn ang="0">
                  <a:pos x="74" y="383"/>
                </a:cxn>
                <a:cxn ang="0">
                  <a:pos x="100" y="381"/>
                </a:cxn>
                <a:cxn ang="0">
                  <a:pos x="142" y="368"/>
                </a:cxn>
                <a:cxn ang="0">
                  <a:pos x="174" y="367"/>
                </a:cxn>
                <a:cxn ang="0">
                  <a:pos x="209" y="374"/>
                </a:cxn>
                <a:cxn ang="0">
                  <a:pos x="216" y="382"/>
                </a:cxn>
                <a:cxn ang="0">
                  <a:pos x="213" y="414"/>
                </a:cxn>
                <a:cxn ang="0">
                  <a:pos x="214" y="447"/>
                </a:cxn>
                <a:cxn ang="0">
                  <a:pos x="220" y="488"/>
                </a:cxn>
                <a:cxn ang="0">
                  <a:pos x="216" y="511"/>
                </a:cxn>
                <a:cxn ang="0">
                  <a:pos x="215" y="523"/>
                </a:cxn>
                <a:cxn ang="0">
                  <a:pos x="225" y="539"/>
                </a:cxn>
                <a:cxn ang="0">
                  <a:pos x="249" y="536"/>
                </a:cxn>
                <a:cxn ang="0">
                  <a:pos x="267" y="537"/>
                </a:cxn>
                <a:cxn ang="0">
                  <a:pos x="289" y="538"/>
                </a:cxn>
                <a:cxn ang="0">
                  <a:pos x="301" y="534"/>
                </a:cxn>
                <a:cxn ang="0">
                  <a:pos x="306" y="525"/>
                </a:cxn>
                <a:cxn ang="0">
                  <a:pos x="287" y="518"/>
                </a:cxn>
                <a:cxn ang="0">
                  <a:pos x="258" y="508"/>
                </a:cxn>
                <a:cxn ang="0">
                  <a:pos x="253" y="491"/>
                </a:cxn>
                <a:cxn ang="0">
                  <a:pos x="255" y="466"/>
                </a:cxn>
                <a:cxn ang="0">
                  <a:pos x="261" y="433"/>
                </a:cxn>
                <a:cxn ang="0">
                  <a:pos x="266" y="397"/>
                </a:cxn>
                <a:cxn ang="0">
                  <a:pos x="267" y="385"/>
                </a:cxn>
                <a:cxn ang="0">
                  <a:pos x="274" y="371"/>
                </a:cxn>
                <a:cxn ang="0">
                  <a:pos x="272" y="355"/>
                </a:cxn>
                <a:cxn ang="0">
                  <a:pos x="259" y="337"/>
                </a:cxn>
                <a:cxn ang="0">
                  <a:pos x="223" y="323"/>
                </a:cxn>
                <a:cxn ang="0">
                  <a:pos x="200" y="311"/>
                </a:cxn>
                <a:cxn ang="0">
                  <a:pos x="176" y="306"/>
                </a:cxn>
                <a:cxn ang="0">
                  <a:pos x="155" y="297"/>
                </a:cxn>
              </a:cxnLst>
              <a:rect l="0" t="0" r="r" b="b"/>
              <a:pathLst>
                <a:path w="308" h="541">
                  <a:moveTo>
                    <a:pt x="132" y="210"/>
                  </a:moveTo>
                  <a:lnTo>
                    <a:pt x="133" y="207"/>
                  </a:lnTo>
                  <a:lnTo>
                    <a:pt x="134" y="198"/>
                  </a:lnTo>
                  <a:lnTo>
                    <a:pt x="135" y="186"/>
                  </a:lnTo>
                  <a:lnTo>
                    <a:pt x="137" y="171"/>
                  </a:lnTo>
                  <a:lnTo>
                    <a:pt x="137" y="157"/>
                  </a:lnTo>
                  <a:lnTo>
                    <a:pt x="138" y="143"/>
                  </a:lnTo>
                  <a:lnTo>
                    <a:pt x="137" y="132"/>
                  </a:lnTo>
                  <a:lnTo>
                    <a:pt x="134" y="125"/>
                  </a:lnTo>
                  <a:lnTo>
                    <a:pt x="130" y="122"/>
                  </a:lnTo>
                  <a:lnTo>
                    <a:pt x="124" y="119"/>
                  </a:lnTo>
                  <a:lnTo>
                    <a:pt x="118" y="117"/>
                  </a:lnTo>
                  <a:lnTo>
                    <a:pt x="112" y="115"/>
                  </a:lnTo>
                  <a:lnTo>
                    <a:pt x="107" y="113"/>
                  </a:lnTo>
                  <a:lnTo>
                    <a:pt x="102" y="112"/>
                  </a:lnTo>
                  <a:lnTo>
                    <a:pt x="99" y="110"/>
                  </a:lnTo>
                  <a:lnTo>
                    <a:pt x="99" y="109"/>
                  </a:lnTo>
                  <a:lnTo>
                    <a:pt x="100" y="107"/>
                  </a:lnTo>
                  <a:lnTo>
                    <a:pt x="101" y="106"/>
                  </a:lnTo>
                  <a:lnTo>
                    <a:pt x="101" y="105"/>
                  </a:lnTo>
                  <a:lnTo>
                    <a:pt x="102" y="103"/>
                  </a:lnTo>
                  <a:lnTo>
                    <a:pt x="102" y="102"/>
                  </a:lnTo>
                  <a:lnTo>
                    <a:pt x="103" y="102"/>
                  </a:lnTo>
                  <a:lnTo>
                    <a:pt x="104" y="102"/>
                  </a:lnTo>
                  <a:lnTo>
                    <a:pt x="106" y="101"/>
                  </a:lnTo>
                  <a:lnTo>
                    <a:pt x="108" y="101"/>
                  </a:lnTo>
                  <a:lnTo>
                    <a:pt x="110" y="101"/>
                  </a:lnTo>
                  <a:lnTo>
                    <a:pt x="112" y="100"/>
                  </a:lnTo>
                  <a:lnTo>
                    <a:pt x="114" y="99"/>
                  </a:lnTo>
                  <a:lnTo>
                    <a:pt x="115" y="97"/>
                  </a:lnTo>
                  <a:lnTo>
                    <a:pt x="117" y="93"/>
                  </a:lnTo>
                  <a:lnTo>
                    <a:pt x="119" y="89"/>
                  </a:lnTo>
                  <a:lnTo>
                    <a:pt x="120" y="85"/>
                  </a:lnTo>
                  <a:lnTo>
                    <a:pt x="120" y="81"/>
                  </a:lnTo>
                  <a:lnTo>
                    <a:pt x="121" y="77"/>
                  </a:lnTo>
                  <a:lnTo>
                    <a:pt x="121" y="74"/>
                  </a:lnTo>
                  <a:lnTo>
                    <a:pt x="122" y="72"/>
                  </a:lnTo>
                  <a:lnTo>
                    <a:pt x="122" y="71"/>
                  </a:lnTo>
                  <a:lnTo>
                    <a:pt x="122" y="72"/>
                  </a:lnTo>
                  <a:lnTo>
                    <a:pt x="123" y="72"/>
                  </a:lnTo>
                  <a:lnTo>
                    <a:pt x="124" y="72"/>
                  </a:lnTo>
                  <a:lnTo>
                    <a:pt x="125" y="71"/>
                  </a:lnTo>
                  <a:lnTo>
                    <a:pt x="126" y="71"/>
                  </a:lnTo>
                  <a:lnTo>
                    <a:pt x="127" y="70"/>
                  </a:lnTo>
                  <a:lnTo>
                    <a:pt x="128" y="69"/>
                  </a:lnTo>
                  <a:lnTo>
                    <a:pt x="128" y="68"/>
                  </a:lnTo>
                  <a:lnTo>
                    <a:pt x="128" y="66"/>
                  </a:lnTo>
                  <a:lnTo>
                    <a:pt x="127" y="63"/>
                  </a:lnTo>
                  <a:lnTo>
                    <a:pt x="126" y="60"/>
                  </a:lnTo>
                  <a:lnTo>
                    <a:pt x="125" y="56"/>
                  </a:lnTo>
                  <a:lnTo>
                    <a:pt x="123" y="52"/>
                  </a:lnTo>
                  <a:lnTo>
                    <a:pt x="122" y="49"/>
                  </a:lnTo>
                  <a:lnTo>
                    <a:pt x="121" y="46"/>
                  </a:lnTo>
                  <a:lnTo>
                    <a:pt x="120" y="43"/>
                  </a:lnTo>
                  <a:lnTo>
                    <a:pt x="119" y="41"/>
                  </a:lnTo>
                  <a:lnTo>
                    <a:pt x="119" y="37"/>
                  </a:lnTo>
                  <a:lnTo>
                    <a:pt x="117" y="32"/>
                  </a:lnTo>
                  <a:lnTo>
                    <a:pt x="115" y="26"/>
                  </a:lnTo>
                  <a:lnTo>
                    <a:pt x="113" y="21"/>
                  </a:lnTo>
                  <a:lnTo>
                    <a:pt x="111" y="16"/>
                  </a:lnTo>
                  <a:lnTo>
                    <a:pt x="107" y="12"/>
                  </a:lnTo>
                  <a:lnTo>
                    <a:pt x="104" y="10"/>
                  </a:lnTo>
                  <a:lnTo>
                    <a:pt x="99" y="7"/>
                  </a:lnTo>
                  <a:lnTo>
                    <a:pt x="95" y="5"/>
                  </a:lnTo>
                  <a:lnTo>
                    <a:pt x="91" y="3"/>
                  </a:lnTo>
                  <a:lnTo>
                    <a:pt x="86" y="1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0" y="1"/>
                  </a:lnTo>
                  <a:lnTo>
                    <a:pt x="65" y="3"/>
                  </a:lnTo>
                  <a:lnTo>
                    <a:pt x="59" y="6"/>
                  </a:lnTo>
                  <a:lnTo>
                    <a:pt x="54" y="9"/>
                  </a:lnTo>
                  <a:lnTo>
                    <a:pt x="49" y="12"/>
                  </a:lnTo>
                  <a:lnTo>
                    <a:pt x="46" y="15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8" y="31"/>
                  </a:lnTo>
                  <a:lnTo>
                    <a:pt x="38" y="36"/>
                  </a:lnTo>
                  <a:lnTo>
                    <a:pt x="37" y="42"/>
                  </a:lnTo>
                  <a:lnTo>
                    <a:pt x="37" y="48"/>
                  </a:lnTo>
                  <a:lnTo>
                    <a:pt x="37" y="53"/>
                  </a:lnTo>
                  <a:lnTo>
                    <a:pt x="37" y="58"/>
                  </a:lnTo>
                  <a:lnTo>
                    <a:pt x="38" y="62"/>
                  </a:lnTo>
                  <a:lnTo>
                    <a:pt x="39" y="66"/>
                  </a:lnTo>
                  <a:lnTo>
                    <a:pt x="41" y="69"/>
                  </a:lnTo>
                  <a:lnTo>
                    <a:pt x="43" y="72"/>
                  </a:lnTo>
                  <a:lnTo>
                    <a:pt x="45" y="76"/>
                  </a:lnTo>
                  <a:lnTo>
                    <a:pt x="46" y="81"/>
                  </a:lnTo>
                  <a:lnTo>
                    <a:pt x="47" y="87"/>
                  </a:lnTo>
                  <a:lnTo>
                    <a:pt x="48" y="92"/>
                  </a:lnTo>
                  <a:lnTo>
                    <a:pt x="49" y="97"/>
                  </a:lnTo>
                  <a:lnTo>
                    <a:pt x="50" y="102"/>
                  </a:lnTo>
                  <a:lnTo>
                    <a:pt x="50" y="105"/>
                  </a:lnTo>
                  <a:lnTo>
                    <a:pt x="49" y="108"/>
                  </a:lnTo>
                  <a:lnTo>
                    <a:pt x="44" y="113"/>
                  </a:lnTo>
                  <a:lnTo>
                    <a:pt x="37" y="118"/>
                  </a:lnTo>
                  <a:lnTo>
                    <a:pt x="29" y="124"/>
                  </a:lnTo>
                  <a:lnTo>
                    <a:pt x="21" y="129"/>
                  </a:lnTo>
                  <a:lnTo>
                    <a:pt x="14" y="135"/>
                  </a:lnTo>
                  <a:lnTo>
                    <a:pt x="9" y="140"/>
                  </a:lnTo>
                  <a:lnTo>
                    <a:pt x="7" y="144"/>
                  </a:lnTo>
                  <a:lnTo>
                    <a:pt x="6" y="147"/>
                  </a:lnTo>
                  <a:lnTo>
                    <a:pt x="4" y="151"/>
                  </a:lnTo>
                  <a:lnTo>
                    <a:pt x="2" y="155"/>
                  </a:lnTo>
                  <a:lnTo>
                    <a:pt x="1" y="159"/>
                  </a:lnTo>
                  <a:lnTo>
                    <a:pt x="0" y="165"/>
                  </a:lnTo>
                  <a:lnTo>
                    <a:pt x="0" y="172"/>
                  </a:lnTo>
                  <a:lnTo>
                    <a:pt x="1" y="181"/>
                  </a:lnTo>
                  <a:lnTo>
                    <a:pt x="5" y="191"/>
                  </a:lnTo>
                  <a:lnTo>
                    <a:pt x="9" y="203"/>
                  </a:lnTo>
                  <a:lnTo>
                    <a:pt x="12" y="217"/>
                  </a:lnTo>
                  <a:lnTo>
                    <a:pt x="15" y="231"/>
                  </a:lnTo>
                  <a:lnTo>
                    <a:pt x="16" y="245"/>
                  </a:lnTo>
                  <a:lnTo>
                    <a:pt x="17" y="258"/>
                  </a:lnTo>
                  <a:lnTo>
                    <a:pt x="17" y="270"/>
                  </a:lnTo>
                  <a:lnTo>
                    <a:pt x="17" y="280"/>
                  </a:lnTo>
                  <a:lnTo>
                    <a:pt x="17" y="286"/>
                  </a:lnTo>
                  <a:lnTo>
                    <a:pt x="16" y="292"/>
                  </a:lnTo>
                  <a:lnTo>
                    <a:pt x="16" y="299"/>
                  </a:lnTo>
                  <a:lnTo>
                    <a:pt x="16" y="308"/>
                  </a:lnTo>
                  <a:lnTo>
                    <a:pt x="17" y="317"/>
                  </a:lnTo>
                  <a:lnTo>
                    <a:pt x="19" y="326"/>
                  </a:lnTo>
                  <a:lnTo>
                    <a:pt x="21" y="337"/>
                  </a:lnTo>
                  <a:lnTo>
                    <a:pt x="25" y="347"/>
                  </a:lnTo>
                  <a:lnTo>
                    <a:pt x="29" y="357"/>
                  </a:lnTo>
                  <a:lnTo>
                    <a:pt x="35" y="365"/>
                  </a:lnTo>
                  <a:lnTo>
                    <a:pt x="42" y="371"/>
                  </a:lnTo>
                  <a:lnTo>
                    <a:pt x="50" y="376"/>
                  </a:lnTo>
                  <a:lnTo>
                    <a:pt x="58" y="379"/>
                  </a:lnTo>
                  <a:lnTo>
                    <a:pt x="66" y="382"/>
                  </a:lnTo>
                  <a:lnTo>
                    <a:pt x="74" y="383"/>
                  </a:lnTo>
                  <a:lnTo>
                    <a:pt x="79" y="384"/>
                  </a:lnTo>
                  <a:lnTo>
                    <a:pt x="83" y="385"/>
                  </a:lnTo>
                  <a:lnTo>
                    <a:pt x="91" y="384"/>
                  </a:lnTo>
                  <a:lnTo>
                    <a:pt x="100" y="381"/>
                  </a:lnTo>
                  <a:lnTo>
                    <a:pt x="110" y="378"/>
                  </a:lnTo>
                  <a:lnTo>
                    <a:pt x="121" y="375"/>
                  </a:lnTo>
                  <a:lnTo>
                    <a:pt x="132" y="371"/>
                  </a:lnTo>
                  <a:lnTo>
                    <a:pt x="142" y="368"/>
                  </a:lnTo>
                  <a:lnTo>
                    <a:pt x="151" y="366"/>
                  </a:lnTo>
                  <a:lnTo>
                    <a:pt x="158" y="365"/>
                  </a:lnTo>
                  <a:lnTo>
                    <a:pt x="165" y="366"/>
                  </a:lnTo>
                  <a:lnTo>
                    <a:pt x="174" y="367"/>
                  </a:lnTo>
                  <a:lnTo>
                    <a:pt x="183" y="369"/>
                  </a:lnTo>
                  <a:lnTo>
                    <a:pt x="193" y="371"/>
                  </a:lnTo>
                  <a:lnTo>
                    <a:pt x="202" y="373"/>
                  </a:lnTo>
                  <a:lnTo>
                    <a:pt x="209" y="374"/>
                  </a:lnTo>
                  <a:lnTo>
                    <a:pt x="214" y="376"/>
                  </a:lnTo>
                  <a:lnTo>
                    <a:pt x="216" y="376"/>
                  </a:lnTo>
                  <a:lnTo>
                    <a:pt x="216" y="378"/>
                  </a:lnTo>
                  <a:lnTo>
                    <a:pt x="216" y="382"/>
                  </a:lnTo>
                  <a:lnTo>
                    <a:pt x="215" y="389"/>
                  </a:lnTo>
                  <a:lnTo>
                    <a:pt x="214" y="396"/>
                  </a:lnTo>
                  <a:lnTo>
                    <a:pt x="213" y="405"/>
                  </a:lnTo>
                  <a:lnTo>
                    <a:pt x="213" y="414"/>
                  </a:lnTo>
                  <a:lnTo>
                    <a:pt x="212" y="422"/>
                  </a:lnTo>
                  <a:lnTo>
                    <a:pt x="212" y="430"/>
                  </a:lnTo>
                  <a:lnTo>
                    <a:pt x="212" y="437"/>
                  </a:lnTo>
                  <a:lnTo>
                    <a:pt x="214" y="447"/>
                  </a:lnTo>
                  <a:lnTo>
                    <a:pt x="215" y="457"/>
                  </a:lnTo>
                  <a:lnTo>
                    <a:pt x="217" y="468"/>
                  </a:lnTo>
                  <a:lnTo>
                    <a:pt x="219" y="478"/>
                  </a:lnTo>
                  <a:lnTo>
                    <a:pt x="220" y="488"/>
                  </a:lnTo>
                  <a:lnTo>
                    <a:pt x="220" y="496"/>
                  </a:lnTo>
                  <a:lnTo>
                    <a:pt x="219" y="502"/>
                  </a:lnTo>
                  <a:lnTo>
                    <a:pt x="218" y="507"/>
                  </a:lnTo>
                  <a:lnTo>
                    <a:pt x="216" y="511"/>
                  </a:lnTo>
                  <a:lnTo>
                    <a:pt x="216" y="515"/>
                  </a:lnTo>
                  <a:lnTo>
                    <a:pt x="215" y="519"/>
                  </a:lnTo>
                  <a:lnTo>
                    <a:pt x="215" y="521"/>
                  </a:lnTo>
                  <a:lnTo>
                    <a:pt x="215" y="523"/>
                  </a:lnTo>
                  <a:lnTo>
                    <a:pt x="215" y="525"/>
                  </a:lnTo>
                  <a:lnTo>
                    <a:pt x="221" y="540"/>
                  </a:lnTo>
                  <a:lnTo>
                    <a:pt x="222" y="540"/>
                  </a:lnTo>
                  <a:lnTo>
                    <a:pt x="225" y="539"/>
                  </a:lnTo>
                  <a:lnTo>
                    <a:pt x="230" y="538"/>
                  </a:lnTo>
                  <a:lnTo>
                    <a:pt x="236" y="537"/>
                  </a:lnTo>
                  <a:lnTo>
                    <a:pt x="242" y="537"/>
                  </a:lnTo>
                  <a:lnTo>
                    <a:pt x="249" y="536"/>
                  </a:lnTo>
                  <a:lnTo>
                    <a:pt x="254" y="536"/>
                  </a:lnTo>
                  <a:lnTo>
                    <a:pt x="258" y="536"/>
                  </a:lnTo>
                  <a:lnTo>
                    <a:pt x="262" y="537"/>
                  </a:lnTo>
                  <a:lnTo>
                    <a:pt x="267" y="537"/>
                  </a:lnTo>
                  <a:lnTo>
                    <a:pt x="273" y="538"/>
                  </a:lnTo>
                  <a:lnTo>
                    <a:pt x="279" y="538"/>
                  </a:lnTo>
                  <a:lnTo>
                    <a:pt x="284" y="538"/>
                  </a:lnTo>
                  <a:lnTo>
                    <a:pt x="289" y="538"/>
                  </a:lnTo>
                  <a:lnTo>
                    <a:pt x="293" y="538"/>
                  </a:lnTo>
                  <a:lnTo>
                    <a:pt x="296" y="537"/>
                  </a:lnTo>
                  <a:lnTo>
                    <a:pt x="299" y="536"/>
                  </a:lnTo>
                  <a:lnTo>
                    <a:pt x="301" y="534"/>
                  </a:lnTo>
                  <a:lnTo>
                    <a:pt x="304" y="532"/>
                  </a:lnTo>
                  <a:lnTo>
                    <a:pt x="306" y="530"/>
                  </a:lnTo>
                  <a:lnTo>
                    <a:pt x="307" y="527"/>
                  </a:lnTo>
                  <a:lnTo>
                    <a:pt x="306" y="525"/>
                  </a:lnTo>
                  <a:lnTo>
                    <a:pt x="305" y="523"/>
                  </a:lnTo>
                  <a:lnTo>
                    <a:pt x="301" y="522"/>
                  </a:lnTo>
                  <a:lnTo>
                    <a:pt x="295" y="520"/>
                  </a:lnTo>
                  <a:lnTo>
                    <a:pt x="287" y="518"/>
                  </a:lnTo>
                  <a:lnTo>
                    <a:pt x="279" y="516"/>
                  </a:lnTo>
                  <a:lnTo>
                    <a:pt x="272" y="514"/>
                  </a:lnTo>
                  <a:lnTo>
                    <a:pt x="264" y="511"/>
                  </a:lnTo>
                  <a:lnTo>
                    <a:pt x="258" y="508"/>
                  </a:lnTo>
                  <a:lnTo>
                    <a:pt x="254" y="504"/>
                  </a:lnTo>
                  <a:lnTo>
                    <a:pt x="253" y="501"/>
                  </a:lnTo>
                  <a:lnTo>
                    <a:pt x="253" y="496"/>
                  </a:lnTo>
                  <a:lnTo>
                    <a:pt x="253" y="491"/>
                  </a:lnTo>
                  <a:lnTo>
                    <a:pt x="253" y="486"/>
                  </a:lnTo>
                  <a:lnTo>
                    <a:pt x="254" y="479"/>
                  </a:lnTo>
                  <a:lnTo>
                    <a:pt x="254" y="473"/>
                  </a:lnTo>
                  <a:lnTo>
                    <a:pt x="255" y="466"/>
                  </a:lnTo>
                  <a:lnTo>
                    <a:pt x="257" y="458"/>
                  </a:lnTo>
                  <a:lnTo>
                    <a:pt x="258" y="451"/>
                  </a:lnTo>
                  <a:lnTo>
                    <a:pt x="260" y="442"/>
                  </a:lnTo>
                  <a:lnTo>
                    <a:pt x="261" y="433"/>
                  </a:lnTo>
                  <a:lnTo>
                    <a:pt x="263" y="423"/>
                  </a:lnTo>
                  <a:lnTo>
                    <a:pt x="264" y="414"/>
                  </a:lnTo>
                  <a:lnTo>
                    <a:pt x="265" y="405"/>
                  </a:lnTo>
                  <a:lnTo>
                    <a:pt x="266" y="397"/>
                  </a:lnTo>
                  <a:lnTo>
                    <a:pt x="266" y="392"/>
                  </a:lnTo>
                  <a:lnTo>
                    <a:pt x="266" y="389"/>
                  </a:lnTo>
                  <a:lnTo>
                    <a:pt x="266" y="387"/>
                  </a:lnTo>
                  <a:lnTo>
                    <a:pt x="267" y="385"/>
                  </a:lnTo>
                  <a:lnTo>
                    <a:pt x="269" y="382"/>
                  </a:lnTo>
                  <a:lnTo>
                    <a:pt x="271" y="379"/>
                  </a:lnTo>
                  <a:lnTo>
                    <a:pt x="272" y="375"/>
                  </a:lnTo>
                  <a:lnTo>
                    <a:pt x="274" y="371"/>
                  </a:lnTo>
                  <a:lnTo>
                    <a:pt x="274" y="367"/>
                  </a:lnTo>
                  <a:lnTo>
                    <a:pt x="274" y="363"/>
                  </a:lnTo>
                  <a:lnTo>
                    <a:pt x="273" y="359"/>
                  </a:lnTo>
                  <a:lnTo>
                    <a:pt x="272" y="355"/>
                  </a:lnTo>
                  <a:lnTo>
                    <a:pt x="270" y="350"/>
                  </a:lnTo>
                  <a:lnTo>
                    <a:pt x="268" y="346"/>
                  </a:lnTo>
                  <a:lnTo>
                    <a:pt x="265" y="341"/>
                  </a:lnTo>
                  <a:lnTo>
                    <a:pt x="259" y="337"/>
                  </a:lnTo>
                  <a:lnTo>
                    <a:pt x="252" y="333"/>
                  </a:lnTo>
                  <a:lnTo>
                    <a:pt x="242" y="330"/>
                  </a:lnTo>
                  <a:lnTo>
                    <a:pt x="231" y="327"/>
                  </a:lnTo>
                  <a:lnTo>
                    <a:pt x="223" y="323"/>
                  </a:lnTo>
                  <a:lnTo>
                    <a:pt x="216" y="320"/>
                  </a:lnTo>
                  <a:lnTo>
                    <a:pt x="210" y="317"/>
                  </a:lnTo>
                  <a:lnTo>
                    <a:pt x="205" y="314"/>
                  </a:lnTo>
                  <a:lnTo>
                    <a:pt x="200" y="311"/>
                  </a:lnTo>
                  <a:lnTo>
                    <a:pt x="195" y="310"/>
                  </a:lnTo>
                  <a:lnTo>
                    <a:pt x="189" y="309"/>
                  </a:lnTo>
                  <a:lnTo>
                    <a:pt x="182" y="308"/>
                  </a:lnTo>
                  <a:lnTo>
                    <a:pt x="176" y="306"/>
                  </a:lnTo>
                  <a:lnTo>
                    <a:pt x="170" y="304"/>
                  </a:lnTo>
                  <a:lnTo>
                    <a:pt x="164" y="301"/>
                  </a:lnTo>
                  <a:lnTo>
                    <a:pt x="159" y="299"/>
                  </a:lnTo>
                  <a:lnTo>
                    <a:pt x="155" y="297"/>
                  </a:lnTo>
                  <a:lnTo>
                    <a:pt x="152" y="295"/>
                  </a:lnTo>
                  <a:lnTo>
                    <a:pt x="151" y="294"/>
                  </a:lnTo>
                  <a:lnTo>
                    <a:pt x="132" y="210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27" name="Freeform 379"/>
            <p:cNvSpPr>
              <a:spLocks/>
            </p:cNvSpPr>
            <p:nvPr/>
          </p:nvSpPr>
          <p:spPr bwMode="auto">
            <a:xfrm>
              <a:off x="996" y="1427"/>
              <a:ext cx="456" cy="179"/>
            </a:xfrm>
            <a:custGeom>
              <a:avLst/>
              <a:gdLst/>
              <a:ahLst/>
              <a:cxnLst>
                <a:cxn ang="0">
                  <a:pos x="189" y="0"/>
                </a:cxn>
                <a:cxn ang="0">
                  <a:pos x="0" y="136"/>
                </a:cxn>
                <a:cxn ang="0">
                  <a:pos x="310" y="178"/>
                </a:cxn>
                <a:cxn ang="0">
                  <a:pos x="455" y="35"/>
                </a:cxn>
                <a:cxn ang="0">
                  <a:pos x="189" y="0"/>
                </a:cxn>
              </a:cxnLst>
              <a:rect l="0" t="0" r="r" b="b"/>
              <a:pathLst>
                <a:path w="456" h="179">
                  <a:moveTo>
                    <a:pt x="189" y="0"/>
                  </a:moveTo>
                  <a:lnTo>
                    <a:pt x="0" y="136"/>
                  </a:lnTo>
                  <a:lnTo>
                    <a:pt x="310" y="178"/>
                  </a:lnTo>
                  <a:lnTo>
                    <a:pt x="455" y="35"/>
                  </a:lnTo>
                  <a:lnTo>
                    <a:pt x="189" y="0"/>
                  </a:lnTo>
                </a:path>
              </a:pathLst>
            </a:custGeom>
            <a:solidFill>
              <a:srgbClr val="F5E1AE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28" name="Freeform 380"/>
            <p:cNvSpPr>
              <a:spLocks/>
            </p:cNvSpPr>
            <p:nvPr/>
          </p:nvSpPr>
          <p:spPr bwMode="auto">
            <a:xfrm>
              <a:off x="1078" y="1457"/>
              <a:ext cx="119" cy="55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75" y="1"/>
                </a:cxn>
                <a:cxn ang="0">
                  <a:pos x="0" y="54"/>
                </a:cxn>
                <a:cxn ang="0">
                  <a:pos x="56" y="52"/>
                </a:cxn>
                <a:cxn ang="0">
                  <a:pos x="118" y="0"/>
                </a:cxn>
              </a:cxnLst>
              <a:rect l="0" t="0" r="r" b="b"/>
              <a:pathLst>
                <a:path w="119" h="55">
                  <a:moveTo>
                    <a:pt x="118" y="0"/>
                  </a:moveTo>
                  <a:lnTo>
                    <a:pt x="75" y="1"/>
                  </a:lnTo>
                  <a:lnTo>
                    <a:pt x="0" y="54"/>
                  </a:lnTo>
                  <a:lnTo>
                    <a:pt x="56" y="52"/>
                  </a:lnTo>
                  <a:lnTo>
                    <a:pt x="118" y="0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29" name="Freeform 381"/>
            <p:cNvSpPr>
              <a:spLocks/>
            </p:cNvSpPr>
            <p:nvPr/>
          </p:nvSpPr>
          <p:spPr bwMode="auto">
            <a:xfrm>
              <a:off x="1078" y="1454"/>
              <a:ext cx="119" cy="54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75" y="1"/>
                </a:cxn>
                <a:cxn ang="0">
                  <a:pos x="0" y="53"/>
                </a:cxn>
                <a:cxn ang="0">
                  <a:pos x="56" y="51"/>
                </a:cxn>
                <a:cxn ang="0">
                  <a:pos x="118" y="0"/>
                </a:cxn>
              </a:cxnLst>
              <a:rect l="0" t="0" r="r" b="b"/>
              <a:pathLst>
                <a:path w="119" h="54">
                  <a:moveTo>
                    <a:pt x="118" y="0"/>
                  </a:moveTo>
                  <a:lnTo>
                    <a:pt x="75" y="1"/>
                  </a:lnTo>
                  <a:lnTo>
                    <a:pt x="0" y="53"/>
                  </a:lnTo>
                  <a:lnTo>
                    <a:pt x="56" y="51"/>
                  </a:lnTo>
                  <a:lnTo>
                    <a:pt x="118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30" name="Freeform 382"/>
            <p:cNvSpPr>
              <a:spLocks/>
            </p:cNvSpPr>
            <p:nvPr/>
          </p:nvSpPr>
          <p:spPr bwMode="auto">
            <a:xfrm>
              <a:off x="931" y="1358"/>
              <a:ext cx="212" cy="153"/>
            </a:xfrm>
            <a:custGeom>
              <a:avLst/>
              <a:gdLst/>
              <a:ahLst/>
              <a:cxnLst>
                <a:cxn ang="0">
                  <a:pos x="28" y="14"/>
                </a:cxn>
                <a:cxn ang="0">
                  <a:pos x="34" y="26"/>
                </a:cxn>
                <a:cxn ang="0">
                  <a:pos x="43" y="43"/>
                </a:cxn>
                <a:cxn ang="0">
                  <a:pos x="51" y="60"/>
                </a:cxn>
                <a:cxn ang="0">
                  <a:pos x="55" y="72"/>
                </a:cxn>
                <a:cxn ang="0">
                  <a:pos x="60" y="86"/>
                </a:cxn>
                <a:cxn ang="0">
                  <a:pos x="66" y="98"/>
                </a:cxn>
                <a:cxn ang="0">
                  <a:pos x="72" y="107"/>
                </a:cxn>
                <a:cxn ang="0">
                  <a:pos x="81" y="109"/>
                </a:cxn>
                <a:cxn ang="0">
                  <a:pos x="107" y="112"/>
                </a:cxn>
                <a:cxn ang="0">
                  <a:pos x="139" y="115"/>
                </a:cxn>
                <a:cxn ang="0">
                  <a:pos x="163" y="118"/>
                </a:cxn>
                <a:cxn ang="0">
                  <a:pos x="167" y="118"/>
                </a:cxn>
                <a:cxn ang="0">
                  <a:pos x="169" y="117"/>
                </a:cxn>
                <a:cxn ang="0">
                  <a:pos x="174" y="115"/>
                </a:cxn>
                <a:cxn ang="0">
                  <a:pos x="180" y="115"/>
                </a:cxn>
                <a:cxn ang="0">
                  <a:pos x="185" y="116"/>
                </a:cxn>
                <a:cxn ang="0">
                  <a:pos x="193" y="119"/>
                </a:cxn>
                <a:cxn ang="0">
                  <a:pos x="202" y="123"/>
                </a:cxn>
                <a:cxn ang="0">
                  <a:pos x="209" y="127"/>
                </a:cxn>
                <a:cxn ang="0">
                  <a:pos x="211" y="132"/>
                </a:cxn>
                <a:cxn ang="0">
                  <a:pos x="207" y="136"/>
                </a:cxn>
                <a:cxn ang="0">
                  <a:pos x="199" y="138"/>
                </a:cxn>
                <a:cxn ang="0">
                  <a:pos x="188" y="139"/>
                </a:cxn>
                <a:cxn ang="0">
                  <a:pos x="178" y="138"/>
                </a:cxn>
                <a:cxn ang="0">
                  <a:pos x="170" y="136"/>
                </a:cxn>
                <a:cxn ang="0">
                  <a:pos x="165" y="136"/>
                </a:cxn>
                <a:cxn ang="0">
                  <a:pos x="162" y="136"/>
                </a:cxn>
                <a:cxn ang="0">
                  <a:pos x="157" y="138"/>
                </a:cxn>
                <a:cxn ang="0">
                  <a:pos x="136" y="144"/>
                </a:cxn>
                <a:cxn ang="0">
                  <a:pos x="109" y="150"/>
                </a:cxn>
                <a:cxn ang="0">
                  <a:pos x="85" y="152"/>
                </a:cxn>
                <a:cxn ang="0">
                  <a:pos x="72" y="147"/>
                </a:cxn>
                <a:cxn ang="0">
                  <a:pos x="58" y="137"/>
                </a:cxn>
                <a:cxn ang="0">
                  <a:pos x="42" y="123"/>
                </a:cxn>
                <a:cxn ang="0">
                  <a:pos x="28" y="107"/>
                </a:cxn>
                <a:cxn ang="0">
                  <a:pos x="18" y="89"/>
                </a:cxn>
                <a:cxn ang="0">
                  <a:pos x="12" y="71"/>
                </a:cxn>
                <a:cxn ang="0">
                  <a:pos x="9" y="54"/>
                </a:cxn>
                <a:cxn ang="0">
                  <a:pos x="7" y="40"/>
                </a:cxn>
                <a:cxn ang="0">
                  <a:pos x="7" y="30"/>
                </a:cxn>
                <a:cxn ang="0">
                  <a:pos x="5" y="20"/>
                </a:cxn>
                <a:cxn ang="0">
                  <a:pos x="2" y="10"/>
                </a:cxn>
                <a:cxn ang="0">
                  <a:pos x="0" y="2"/>
                </a:cxn>
                <a:cxn ang="0">
                  <a:pos x="27" y="12"/>
                </a:cxn>
              </a:cxnLst>
              <a:rect l="0" t="0" r="r" b="b"/>
              <a:pathLst>
                <a:path w="212" h="153">
                  <a:moveTo>
                    <a:pt x="27" y="12"/>
                  </a:moveTo>
                  <a:lnTo>
                    <a:pt x="28" y="14"/>
                  </a:lnTo>
                  <a:lnTo>
                    <a:pt x="30" y="19"/>
                  </a:lnTo>
                  <a:lnTo>
                    <a:pt x="34" y="26"/>
                  </a:lnTo>
                  <a:lnTo>
                    <a:pt x="38" y="34"/>
                  </a:lnTo>
                  <a:lnTo>
                    <a:pt x="43" y="43"/>
                  </a:lnTo>
                  <a:lnTo>
                    <a:pt x="47" y="52"/>
                  </a:lnTo>
                  <a:lnTo>
                    <a:pt x="51" y="60"/>
                  </a:lnTo>
                  <a:lnTo>
                    <a:pt x="53" y="66"/>
                  </a:lnTo>
                  <a:lnTo>
                    <a:pt x="55" y="72"/>
                  </a:lnTo>
                  <a:lnTo>
                    <a:pt x="58" y="79"/>
                  </a:lnTo>
                  <a:lnTo>
                    <a:pt x="60" y="86"/>
                  </a:lnTo>
                  <a:lnTo>
                    <a:pt x="63" y="92"/>
                  </a:lnTo>
                  <a:lnTo>
                    <a:pt x="66" y="98"/>
                  </a:lnTo>
                  <a:lnTo>
                    <a:pt x="69" y="103"/>
                  </a:lnTo>
                  <a:lnTo>
                    <a:pt x="72" y="107"/>
                  </a:lnTo>
                  <a:lnTo>
                    <a:pt x="75" y="108"/>
                  </a:lnTo>
                  <a:lnTo>
                    <a:pt x="81" y="109"/>
                  </a:lnTo>
                  <a:lnTo>
                    <a:pt x="92" y="110"/>
                  </a:lnTo>
                  <a:lnTo>
                    <a:pt x="107" y="112"/>
                  </a:lnTo>
                  <a:lnTo>
                    <a:pt x="123" y="114"/>
                  </a:lnTo>
                  <a:lnTo>
                    <a:pt x="139" y="115"/>
                  </a:lnTo>
                  <a:lnTo>
                    <a:pt x="153" y="117"/>
                  </a:lnTo>
                  <a:lnTo>
                    <a:pt x="163" y="118"/>
                  </a:lnTo>
                  <a:lnTo>
                    <a:pt x="166" y="118"/>
                  </a:lnTo>
                  <a:lnTo>
                    <a:pt x="167" y="118"/>
                  </a:lnTo>
                  <a:lnTo>
                    <a:pt x="168" y="117"/>
                  </a:lnTo>
                  <a:lnTo>
                    <a:pt x="169" y="117"/>
                  </a:lnTo>
                  <a:lnTo>
                    <a:pt x="172" y="116"/>
                  </a:lnTo>
                  <a:lnTo>
                    <a:pt x="174" y="115"/>
                  </a:lnTo>
                  <a:lnTo>
                    <a:pt x="177" y="115"/>
                  </a:lnTo>
                  <a:lnTo>
                    <a:pt x="180" y="115"/>
                  </a:lnTo>
                  <a:lnTo>
                    <a:pt x="182" y="115"/>
                  </a:lnTo>
                  <a:lnTo>
                    <a:pt x="185" y="116"/>
                  </a:lnTo>
                  <a:lnTo>
                    <a:pt x="189" y="117"/>
                  </a:lnTo>
                  <a:lnTo>
                    <a:pt x="193" y="119"/>
                  </a:lnTo>
                  <a:lnTo>
                    <a:pt x="198" y="121"/>
                  </a:lnTo>
                  <a:lnTo>
                    <a:pt x="202" y="123"/>
                  </a:lnTo>
                  <a:lnTo>
                    <a:pt x="206" y="125"/>
                  </a:lnTo>
                  <a:lnTo>
                    <a:pt x="209" y="127"/>
                  </a:lnTo>
                  <a:lnTo>
                    <a:pt x="211" y="130"/>
                  </a:lnTo>
                  <a:lnTo>
                    <a:pt x="211" y="132"/>
                  </a:lnTo>
                  <a:lnTo>
                    <a:pt x="210" y="134"/>
                  </a:lnTo>
                  <a:lnTo>
                    <a:pt x="207" y="136"/>
                  </a:lnTo>
                  <a:lnTo>
                    <a:pt x="203" y="137"/>
                  </a:lnTo>
                  <a:lnTo>
                    <a:pt x="199" y="138"/>
                  </a:lnTo>
                  <a:lnTo>
                    <a:pt x="194" y="139"/>
                  </a:lnTo>
                  <a:lnTo>
                    <a:pt x="188" y="139"/>
                  </a:lnTo>
                  <a:lnTo>
                    <a:pt x="183" y="139"/>
                  </a:lnTo>
                  <a:lnTo>
                    <a:pt x="178" y="138"/>
                  </a:lnTo>
                  <a:lnTo>
                    <a:pt x="173" y="137"/>
                  </a:lnTo>
                  <a:lnTo>
                    <a:pt x="170" y="136"/>
                  </a:lnTo>
                  <a:lnTo>
                    <a:pt x="167" y="136"/>
                  </a:lnTo>
                  <a:lnTo>
                    <a:pt x="165" y="136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61" y="137"/>
                  </a:lnTo>
                  <a:lnTo>
                    <a:pt x="157" y="138"/>
                  </a:lnTo>
                  <a:lnTo>
                    <a:pt x="148" y="141"/>
                  </a:lnTo>
                  <a:lnTo>
                    <a:pt x="136" y="144"/>
                  </a:lnTo>
                  <a:lnTo>
                    <a:pt x="123" y="147"/>
                  </a:lnTo>
                  <a:lnTo>
                    <a:pt x="109" y="150"/>
                  </a:lnTo>
                  <a:lnTo>
                    <a:pt x="96" y="152"/>
                  </a:lnTo>
                  <a:lnTo>
                    <a:pt x="85" y="152"/>
                  </a:lnTo>
                  <a:lnTo>
                    <a:pt x="78" y="151"/>
                  </a:lnTo>
                  <a:lnTo>
                    <a:pt x="72" y="147"/>
                  </a:lnTo>
                  <a:lnTo>
                    <a:pt x="65" y="143"/>
                  </a:lnTo>
                  <a:lnTo>
                    <a:pt x="58" y="137"/>
                  </a:lnTo>
                  <a:lnTo>
                    <a:pt x="50" y="131"/>
                  </a:lnTo>
                  <a:lnTo>
                    <a:pt x="42" y="123"/>
                  </a:lnTo>
                  <a:lnTo>
                    <a:pt x="35" y="115"/>
                  </a:lnTo>
                  <a:lnTo>
                    <a:pt x="28" y="107"/>
                  </a:lnTo>
                  <a:lnTo>
                    <a:pt x="22" y="98"/>
                  </a:lnTo>
                  <a:lnTo>
                    <a:pt x="18" y="89"/>
                  </a:lnTo>
                  <a:lnTo>
                    <a:pt x="15" y="80"/>
                  </a:lnTo>
                  <a:lnTo>
                    <a:pt x="12" y="71"/>
                  </a:lnTo>
                  <a:lnTo>
                    <a:pt x="10" y="62"/>
                  </a:lnTo>
                  <a:lnTo>
                    <a:pt x="9" y="54"/>
                  </a:lnTo>
                  <a:lnTo>
                    <a:pt x="8" y="46"/>
                  </a:lnTo>
                  <a:lnTo>
                    <a:pt x="7" y="40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6" y="25"/>
                  </a:lnTo>
                  <a:lnTo>
                    <a:pt x="5" y="20"/>
                  </a:lnTo>
                  <a:lnTo>
                    <a:pt x="3" y="15"/>
                  </a:lnTo>
                  <a:lnTo>
                    <a:pt x="2" y="10"/>
                  </a:lnTo>
                  <a:lnTo>
                    <a:pt x="1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27" y="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31" name="Freeform 383"/>
            <p:cNvSpPr>
              <a:spLocks/>
            </p:cNvSpPr>
            <p:nvPr/>
          </p:nvSpPr>
          <p:spPr bwMode="auto">
            <a:xfrm>
              <a:off x="923" y="1356"/>
              <a:ext cx="224" cy="150"/>
            </a:xfrm>
            <a:custGeom>
              <a:avLst/>
              <a:gdLst/>
              <a:ahLst/>
              <a:cxnLst>
                <a:cxn ang="0">
                  <a:pos x="36" y="13"/>
                </a:cxn>
                <a:cxn ang="0">
                  <a:pos x="40" y="25"/>
                </a:cxn>
                <a:cxn ang="0">
                  <a:pos x="47" y="42"/>
                </a:cxn>
                <a:cxn ang="0">
                  <a:pos x="53" y="59"/>
                </a:cxn>
                <a:cxn ang="0">
                  <a:pos x="58" y="71"/>
                </a:cxn>
                <a:cxn ang="0">
                  <a:pos x="66" y="84"/>
                </a:cxn>
                <a:cxn ang="0">
                  <a:pos x="75" y="96"/>
                </a:cxn>
                <a:cxn ang="0">
                  <a:pos x="84" y="105"/>
                </a:cxn>
                <a:cxn ang="0">
                  <a:pos x="93" y="107"/>
                </a:cxn>
                <a:cxn ang="0">
                  <a:pos x="119" y="109"/>
                </a:cxn>
                <a:cxn ang="0">
                  <a:pos x="152" y="113"/>
                </a:cxn>
                <a:cxn ang="0">
                  <a:pos x="175" y="115"/>
                </a:cxn>
                <a:cxn ang="0">
                  <a:pos x="179" y="115"/>
                </a:cxn>
                <a:cxn ang="0">
                  <a:pos x="182" y="114"/>
                </a:cxn>
                <a:cxn ang="0">
                  <a:pos x="187" y="113"/>
                </a:cxn>
                <a:cxn ang="0">
                  <a:pos x="192" y="112"/>
                </a:cxn>
                <a:cxn ang="0">
                  <a:pos x="198" y="114"/>
                </a:cxn>
                <a:cxn ang="0">
                  <a:pos x="206" y="116"/>
                </a:cxn>
                <a:cxn ang="0">
                  <a:pos x="215" y="120"/>
                </a:cxn>
                <a:cxn ang="0">
                  <a:pos x="221" y="125"/>
                </a:cxn>
                <a:cxn ang="0">
                  <a:pos x="223" y="130"/>
                </a:cxn>
                <a:cxn ang="0">
                  <a:pos x="220" y="133"/>
                </a:cxn>
                <a:cxn ang="0">
                  <a:pos x="212" y="136"/>
                </a:cxn>
                <a:cxn ang="0">
                  <a:pos x="201" y="137"/>
                </a:cxn>
                <a:cxn ang="0">
                  <a:pos x="190" y="135"/>
                </a:cxn>
                <a:cxn ang="0">
                  <a:pos x="183" y="134"/>
                </a:cxn>
                <a:cxn ang="0">
                  <a:pos x="178" y="133"/>
                </a:cxn>
                <a:cxn ang="0">
                  <a:pos x="175" y="134"/>
                </a:cxn>
                <a:cxn ang="0">
                  <a:pos x="169" y="136"/>
                </a:cxn>
                <a:cxn ang="0">
                  <a:pos x="149" y="141"/>
                </a:cxn>
                <a:cxn ang="0">
                  <a:pos x="121" y="147"/>
                </a:cxn>
                <a:cxn ang="0">
                  <a:pos x="97" y="149"/>
                </a:cxn>
                <a:cxn ang="0">
                  <a:pos x="85" y="145"/>
                </a:cxn>
                <a:cxn ang="0">
                  <a:pos x="71" y="135"/>
                </a:cxn>
                <a:cxn ang="0">
                  <a:pos x="55" y="121"/>
                </a:cxn>
                <a:cxn ang="0">
                  <a:pos x="41" y="104"/>
                </a:cxn>
                <a:cxn ang="0">
                  <a:pos x="30" y="86"/>
                </a:cxn>
                <a:cxn ang="0">
                  <a:pos x="18" y="63"/>
                </a:cxn>
                <a:cxn ang="0">
                  <a:pos x="8" y="39"/>
                </a:cxn>
                <a:cxn ang="0">
                  <a:pos x="1" y="20"/>
                </a:cxn>
                <a:cxn ang="0">
                  <a:pos x="0" y="10"/>
                </a:cxn>
                <a:cxn ang="0">
                  <a:pos x="2" y="6"/>
                </a:cxn>
                <a:cxn ang="0">
                  <a:pos x="5" y="3"/>
                </a:cxn>
                <a:cxn ang="0">
                  <a:pos x="10" y="2"/>
                </a:cxn>
                <a:cxn ang="0">
                  <a:pos x="35" y="12"/>
                </a:cxn>
              </a:cxnLst>
              <a:rect l="0" t="0" r="r" b="b"/>
              <a:pathLst>
                <a:path w="224" h="150">
                  <a:moveTo>
                    <a:pt x="35" y="12"/>
                  </a:moveTo>
                  <a:lnTo>
                    <a:pt x="36" y="13"/>
                  </a:lnTo>
                  <a:lnTo>
                    <a:pt x="38" y="18"/>
                  </a:lnTo>
                  <a:lnTo>
                    <a:pt x="40" y="25"/>
                  </a:lnTo>
                  <a:lnTo>
                    <a:pt x="44" y="33"/>
                  </a:lnTo>
                  <a:lnTo>
                    <a:pt x="47" y="42"/>
                  </a:lnTo>
                  <a:lnTo>
                    <a:pt x="50" y="51"/>
                  </a:lnTo>
                  <a:lnTo>
                    <a:pt x="53" y="59"/>
                  </a:lnTo>
                  <a:lnTo>
                    <a:pt x="55" y="66"/>
                  </a:lnTo>
                  <a:lnTo>
                    <a:pt x="58" y="71"/>
                  </a:lnTo>
                  <a:lnTo>
                    <a:pt x="61" y="78"/>
                  </a:lnTo>
                  <a:lnTo>
                    <a:pt x="66" y="84"/>
                  </a:lnTo>
                  <a:lnTo>
                    <a:pt x="70" y="91"/>
                  </a:lnTo>
                  <a:lnTo>
                    <a:pt x="75" y="96"/>
                  </a:lnTo>
                  <a:lnTo>
                    <a:pt x="80" y="101"/>
                  </a:lnTo>
                  <a:lnTo>
                    <a:pt x="84" y="105"/>
                  </a:lnTo>
                  <a:lnTo>
                    <a:pt x="88" y="106"/>
                  </a:lnTo>
                  <a:lnTo>
                    <a:pt x="93" y="107"/>
                  </a:lnTo>
                  <a:lnTo>
                    <a:pt x="105" y="108"/>
                  </a:lnTo>
                  <a:lnTo>
                    <a:pt x="119" y="109"/>
                  </a:lnTo>
                  <a:lnTo>
                    <a:pt x="136" y="111"/>
                  </a:lnTo>
                  <a:lnTo>
                    <a:pt x="152" y="113"/>
                  </a:lnTo>
                  <a:lnTo>
                    <a:pt x="165" y="114"/>
                  </a:lnTo>
                  <a:lnTo>
                    <a:pt x="175" y="115"/>
                  </a:lnTo>
                  <a:lnTo>
                    <a:pt x="179" y="116"/>
                  </a:lnTo>
                  <a:lnTo>
                    <a:pt x="179" y="115"/>
                  </a:lnTo>
                  <a:lnTo>
                    <a:pt x="180" y="115"/>
                  </a:lnTo>
                  <a:lnTo>
                    <a:pt x="182" y="114"/>
                  </a:lnTo>
                  <a:lnTo>
                    <a:pt x="184" y="113"/>
                  </a:lnTo>
                  <a:lnTo>
                    <a:pt x="187" y="113"/>
                  </a:lnTo>
                  <a:lnTo>
                    <a:pt x="189" y="112"/>
                  </a:lnTo>
                  <a:lnTo>
                    <a:pt x="192" y="112"/>
                  </a:lnTo>
                  <a:lnTo>
                    <a:pt x="195" y="113"/>
                  </a:lnTo>
                  <a:lnTo>
                    <a:pt x="198" y="114"/>
                  </a:lnTo>
                  <a:lnTo>
                    <a:pt x="202" y="115"/>
                  </a:lnTo>
                  <a:lnTo>
                    <a:pt x="206" y="116"/>
                  </a:lnTo>
                  <a:lnTo>
                    <a:pt x="210" y="118"/>
                  </a:lnTo>
                  <a:lnTo>
                    <a:pt x="215" y="120"/>
                  </a:lnTo>
                  <a:lnTo>
                    <a:pt x="219" y="122"/>
                  </a:lnTo>
                  <a:lnTo>
                    <a:pt x="221" y="125"/>
                  </a:lnTo>
                  <a:lnTo>
                    <a:pt x="223" y="127"/>
                  </a:lnTo>
                  <a:lnTo>
                    <a:pt x="223" y="130"/>
                  </a:lnTo>
                  <a:lnTo>
                    <a:pt x="222" y="132"/>
                  </a:lnTo>
                  <a:lnTo>
                    <a:pt x="220" y="133"/>
                  </a:lnTo>
                  <a:lnTo>
                    <a:pt x="216" y="135"/>
                  </a:lnTo>
                  <a:lnTo>
                    <a:pt x="212" y="136"/>
                  </a:lnTo>
                  <a:lnTo>
                    <a:pt x="207" y="137"/>
                  </a:lnTo>
                  <a:lnTo>
                    <a:pt x="201" y="137"/>
                  </a:lnTo>
                  <a:lnTo>
                    <a:pt x="195" y="136"/>
                  </a:lnTo>
                  <a:lnTo>
                    <a:pt x="190" y="135"/>
                  </a:lnTo>
                  <a:lnTo>
                    <a:pt x="186" y="135"/>
                  </a:lnTo>
                  <a:lnTo>
                    <a:pt x="183" y="134"/>
                  </a:lnTo>
                  <a:lnTo>
                    <a:pt x="180" y="134"/>
                  </a:lnTo>
                  <a:lnTo>
                    <a:pt x="178" y="133"/>
                  </a:lnTo>
                  <a:lnTo>
                    <a:pt x="176" y="133"/>
                  </a:lnTo>
                  <a:lnTo>
                    <a:pt x="175" y="134"/>
                  </a:lnTo>
                  <a:lnTo>
                    <a:pt x="173" y="134"/>
                  </a:lnTo>
                  <a:lnTo>
                    <a:pt x="169" y="136"/>
                  </a:lnTo>
                  <a:lnTo>
                    <a:pt x="161" y="138"/>
                  </a:lnTo>
                  <a:lnTo>
                    <a:pt x="149" y="141"/>
                  </a:lnTo>
                  <a:lnTo>
                    <a:pt x="135" y="145"/>
                  </a:lnTo>
                  <a:lnTo>
                    <a:pt x="121" y="147"/>
                  </a:lnTo>
                  <a:lnTo>
                    <a:pt x="108" y="149"/>
                  </a:lnTo>
                  <a:lnTo>
                    <a:pt x="97" y="149"/>
                  </a:lnTo>
                  <a:lnTo>
                    <a:pt x="90" y="148"/>
                  </a:lnTo>
                  <a:lnTo>
                    <a:pt x="85" y="145"/>
                  </a:lnTo>
                  <a:lnTo>
                    <a:pt x="78" y="140"/>
                  </a:lnTo>
                  <a:lnTo>
                    <a:pt x="71" y="135"/>
                  </a:lnTo>
                  <a:lnTo>
                    <a:pt x="63" y="128"/>
                  </a:lnTo>
                  <a:lnTo>
                    <a:pt x="55" y="121"/>
                  </a:lnTo>
                  <a:lnTo>
                    <a:pt x="47" y="113"/>
                  </a:lnTo>
                  <a:lnTo>
                    <a:pt x="41" y="104"/>
                  </a:lnTo>
                  <a:lnTo>
                    <a:pt x="35" y="96"/>
                  </a:lnTo>
                  <a:lnTo>
                    <a:pt x="30" y="86"/>
                  </a:lnTo>
                  <a:lnTo>
                    <a:pt x="24" y="75"/>
                  </a:lnTo>
                  <a:lnTo>
                    <a:pt x="18" y="63"/>
                  </a:lnTo>
                  <a:lnTo>
                    <a:pt x="13" y="51"/>
                  </a:lnTo>
                  <a:lnTo>
                    <a:pt x="8" y="39"/>
                  </a:lnTo>
                  <a:lnTo>
                    <a:pt x="4" y="28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1" y="7"/>
                  </a:lnTo>
                  <a:lnTo>
                    <a:pt x="2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35" y="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32" name="Freeform 384"/>
            <p:cNvSpPr>
              <a:spLocks/>
            </p:cNvSpPr>
            <p:nvPr/>
          </p:nvSpPr>
          <p:spPr bwMode="auto">
            <a:xfrm>
              <a:off x="1015" y="1578"/>
              <a:ext cx="291" cy="313"/>
            </a:xfrm>
            <a:custGeom>
              <a:avLst/>
              <a:gdLst/>
              <a:ahLst/>
              <a:cxnLst>
                <a:cxn ang="0">
                  <a:pos x="290" y="312"/>
                </a:cxn>
                <a:cxn ang="0">
                  <a:pos x="290" y="38"/>
                </a:cxn>
                <a:cxn ang="0">
                  <a:pos x="0" y="0"/>
                </a:cxn>
                <a:cxn ang="0">
                  <a:pos x="0" y="256"/>
                </a:cxn>
                <a:cxn ang="0">
                  <a:pos x="290" y="312"/>
                </a:cxn>
              </a:cxnLst>
              <a:rect l="0" t="0" r="r" b="b"/>
              <a:pathLst>
                <a:path w="291" h="313">
                  <a:moveTo>
                    <a:pt x="290" y="312"/>
                  </a:moveTo>
                  <a:lnTo>
                    <a:pt x="290" y="38"/>
                  </a:lnTo>
                  <a:lnTo>
                    <a:pt x="0" y="0"/>
                  </a:lnTo>
                  <a:lnTo>
                    <a:pt x="0" y="256"/>
                  </a:lnTo>
                  <a:lnTo>
                    <a:pt x="290" y="312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33" name="Freeform 385"/>
            <p:cNvSpPr>
              <a:spLocks/>
            </p:cNvSpPr>
            <p:nvPr/>
          </p:nvSpPr>
          <p:spPr bwMode="auto">
            <a:xfrm>
              <a:off x="998" y="1810"/>
              <a:ext cx="309" cy="87"/>
            </a:xfrm>
            <a:custGeom>
              <a:avLst/>
              <a:gdLst/>
              <a:ahLst/>
              <a:cxnLst>
                <a:cxn ang="0">
                  <a:pos x="308" y="86"/>
                </a:cxn>
                <a:cxn ang="0">
                  <a:pos x="308" y="57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308" y="86"/>
                </a:cxn>
              </a:cxnLst>
              <a:rect l="0" t="0" r="r" b="b"/>
              <a:pathLst>
                <a:path w="309" h="87">
                  <a:moveTo>
                    <a:pt x="308" y="86"/>
                  </a:moveTo>
                  <a:lnTo>
                    <a:pt x="308" y="57"/>
                  </a:lnTo>
                  <a:lnTo>
                    <a:pt x="0" y="0"/>
                  </a:lnTo>
                  <a:lnTo>
                    <a:pt x="0" y="26"/>
                  </a:lnTo>
                  <a:lnTo>
                    <a:pt x="308" y="86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34" name="Freeform 386"/>
            <p:cNvSpPr>
              <a:spLocks/>
            </p:cNvSpPr>
            <p:nvPr/>
          </p:nvSpPr>
          <p:spPr bwMode="auto">
            <a:xfrm>
              <a:off x="995" y="1563"/>
              <a:ext cx="312" cy="70"/>
            </a:xfrm>
            <a:custGeom>
              <a:avLst/>
              <a:gdLst/>
              <a:ahLst/>
              <a:cxnLst>
                <a:cxn ang="0">
                  <a:pos x="311" y="69"/>
                </a:cxn>
                <a:cxn ang="0">
                  <a:pos x="311" y="42"/>
                </a:cxn>
                <a:cxn ang="0">
                  <a:pos x="0" y="0"/>
                </a:cxn>
                <a:cxn ang="0">
                  <a:pos x="1" y="27"/>
                </a:cxn>
                <a:cxn ang="0">
                  <a:pos x="311" y="69"/>
                </a:cxn>
              </a:cxnLst>
              <a:rect l="0" t="0" r="r" b="b"/>
              <a:pathLst>
                <a:path w="312" h="70">
                  <a:moveTo>
                    <a:pt x="311" y="69"/>
                  </a:moveTo>
                  <a:lnTo>
                    <a:pt x="311" y="42"/>
                  </a:lnTo>
                  <a:lnTo>
                    <a:pt x="0" y="0"/>
                  </a:lnTo>
                  <a:lnTo>
                    <a:pt x="1" y="27"/>
                  </a:lnTo>
                  <a:lnTo>
                    <a:pt x="311" y="69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35" name="Freeform 387"/>
            <p:cNvSpPr>
              <a:spLocks/>
            </p:cNvSpPr>
            <p:nvPr/>
          </p:nvSpPr>
          <p:spPr bwMode="auto">
            <a:xfrm>
              <a:off x="1306" y="1700"/>
              <a:ext cx="147" cy="197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167"/>
                </a:cxn>
                <a:cxn ang="0">
                  <a:pos x="146" y="0"/>
                </a:cxn>
                <a:cxn ang="0">
                  <a:pos x="146" y="26"/>
                </a:cxn>
                <a:cxn ang="0">
                  <a:pos x="0" y="196"/>
                </a:cxn>
              </a:cxnLst>
              <a:rect l="0" t="0" r="r" b="b"/>
              <a:pathLst>
                <a:path w="147" h="197">
                  <a:moveTo>
                    <a:pt x="0" y="196"/>
                  </a:moveTo>
                  <a:lnTo>
                    <a:pt x="0" y="167"/>
                  </a:lnTo>
                  <a:lnTo>
                    <a:pt x="146" y="0"/>
                  </a:lnTo>
                  <a:lnTo>
                    <a:pt x="146" y="26"/>
                  </a:lnTo>
                  <a:lnTo>
                    <a:pt x="0" y="196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36" name="Freeform 388"/>
            <p:cNvSpPr>
              <a:spLocks/>
            </p:cNvSpPr>
            <p:nvPr/>
          </p:nvSpPr>
          <p:spPr bwMode="auto">
            <a:xfrm>
              <a:off x="1305" y="1462"/>
              <a:ext cx="146" cy="173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0" y="144"/>
                </a:cxn>
                <a:cxn ang="0">
                  <a:pos x="145" y="0"/>
                </a:cxn>
                <a:cxn ang="0">
                  <a:pos x="145" y="26"/>
                </a:cxn>
                <a:cxn ang="0">
                  <a:pos x="0" y="172"/>
                </a:cxn>
              </a:cxnLst>
              <a:rect l="0" t="0" r="r" b="b"/>
              <a:pathLst>
                <a:path w="146" h="173">
                  <a:moveTo>
                    <a:pt x="0" y="172"/>
                  </a:moveTo>
                  <a:lnTo>
                    <a:pt x="0" y="144"/>
                  </a:lnTo>
                  <a:lnTo>
                    <a:pt x="145" y="0"/>
                  </a:lnTo>
                  <a:lnTo>
                    <a:pt x="145" y="26"/>
                  </a:lnTo>
                  <a:lnTo>
                    <a:pt x="0" y="172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37" name="Freeform 389"/>
            <p:cNvSpPr>
              <a:spLocks/>
            </p:cNvSpPr>
            <p:nvPr/>
          </p:nvSpPr>
          <p:spPr bwMode="auto">
            <a:xfrm>
              <a:off x="1304" y="1495"/>
              <a:ext cx="148" cy="363"/>
            </a:xfrm>
            <a:custGeom>
              <a:avLst/>
              <a:gdLst/>
              <a:ahLst/>
              <a:cxnLst>
                <a:cxn ang="0">
                  <a:pos x="0" y="362"/>
                </a:cxn>
                <a:cxn ang="0">
                  <a:pos x="0" y="148"/>
                </a:cxn>
                <a:cxn ang="0">
                  <a:pos x="147" y="0"/>
                </a:cxn>
                <a:cxn ang="0">
                  <a:pos x="147" y="200"/>
                </a:cxn>
                <a:cxn ang="0">
                  <a:pos x="0" y="362"/>
                </a:cxn>
              </a:cxnLst>
              <a:rect l="0" t="0" r="r" b="b"/>
              <a:pathLst>
                <a:path w="148" h="363">
                  <a:moveTo>
                    <a:pt x="0" y="362"/>
                  </a:moveTo>
                  <a:lnTo>
                    <a:pt x="0" y="148"/>
                  </a:lnTo>
                  <a:lnTo>
                    <a:pt x="147" y="0"/>
                  </a:lnTo>
                  <a:lnTo>
                    <a:pt x="147" y="200"/>
                  </a:lnTo>
                  <a:lnTo>
                    <a:pt x="0" y="362"/>
                  </a:lnTo>
                </a:path>
              </a:pathLst>
            </a:custGeom>
            <a:solidFill>
              <a:srgbClr val="D39F1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38" name="Freeform 390"/>
            <p:cNvSpPr>
              <a:spLocks/>
            </p:cNvSpPr>
            <p:nvPr/>
          </p:nvSpPr>
          <p:spPr bwMode="auto">
            <a:xfrm>
              <a:off x="909" y="1612"/>
              <a:ext cx="154" cy="38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151" y="2"/>
                </a:cxn>
                <a:cxn ang="0">
                  <a:pos x="150" y="4"/>
                </a:cxn>
                <a:cxn ang="0">
                  <a:pos x="149" y="6"/>
                </a:cxn>
                <a:cxn ang="0">
                  <a:pos x="147" y="8"/>
                </a:cxn>
                <a:cxn ang="0">
                  <a:pos x="146" y="10"/>
                </a:cxn>
                <a:cxn ang="0">
                  <a:pos x="144" y="12"/>
                </a:cxn>
                <a:cxn ang="0">
                  <a:pos x="142" y="13"/>
                </a:cxn>
                <a:cxn ang="0">
                  <a:pos x="140" y="14"/>
                </a:cxn>
                <a:cxn ang="0">
                  <a:pos x="134" y="16"/>
                </a:cxn>
                <a:cxn ang="0">
                  <a:pos x="121" y="17"/>
                </a:cxn>
                <a:cxn ang="0">
                  <a:pos x="105" y="19"/>
                </a:cxn>
                <a:cxn ang="0">
                  <a:pos x="87" y="20"/>
                </a:cxn>
                <a:cxn ang="0">
                  <a:pos x="69" y="22"/>
                </a:cxn>
                <a:cxn ang="0">
                  <a:pos x="52" y="23"/>
                </a:cxn>
                <a:cxn ang="0">
                  <a:pos x="38" y="23"/>
                </a:cxn>
                <a:cxn ang="0">
                  <a:pos x="29" y="23"/>
                </a:cxn>
                <a:cxn ang="0">
                  <a:pos x="26" y="23"/>
                </a:cxn>
                <a:cxn ang="0">
                  <a:pos x="22" y="22"/>
                </a:cxn>
                <a:cxn ang="0">
                  <a:pos x="19" y="21"/>
                </a:cxn>
                <a:cxn ang="0">
                  <a:pos x="15" y="21"/>
                </a:cxn>
                <a:cxn ang="0">
                  <a:pos x="11" y="20"/>
                </a:cxn>
                <a:cxn ang="0">
                  <a:pos x="7" y="19"/>
                </a:cxn>
                <a:cxn ang="0">
                  <a:pos x="4" y="18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19"/>
                </a:cxn>
                <a:cxn ang="0">
                  <a:pos x="0" y="20"/>
                </a:cxn>
                <a:cxn ang="0">
                  <a:pos x="1" y="21"/>
                </a:cxn>
                <a:cxn ang="0">
                  <a:pos x="1" y="22"/>
                </a:cxn>
                <a:cxn ang="0">
                  <a:pos x="1" y="23"/>
                </a:cxn>
                <a:cxn ang="0">
                  <a:pos x="2" y="24"/>
                </a:cxn>
                <a:cxn ang="0">
                  <a:pos x="3" y="25"/>
                </a:cxn>
                <a:cxn ang="0">
                  <a:pos x="5" y="27"/>
                </a:cxn>
                <a:cxn ang="0">
                  <a:pos x="7" y="29"/>
                </a:cxn>
                <a:cxn ang="0">
                  <a:pos x="10" y="31"/>
                </a:cxn>
                <a:cxn ang="0">
                  <a:pos x="13" y="33"/>
                </a:cxn>
                <a:cxn ang="0">
                  <a:pos x="15" y="35"/>
                </a:cxn>
                <a:cxn ang="0">
                  <a:pos x="17" y="36"/>
                </a:cxn>
                <a:cxn ang="0">
                  <a:pos x="18" y="37"/>
                </a:cxn>
                <a:cxn ang="0">
                  <a:pos x="19" y="37"/>
                </a:cxn>
                <a:cxn ang="0">
                  <a:pos x="131" y="37"/>
                </a:cxn>
                <a:cxn ang="0">
                  <a:pos x="132" y="36"/>
                </a:cxn>
                <a:cxn ang="0">
                  <a:pos x="135" y="34"/>
                </a:cxn>
                <a:cxn ang="0">
                  <a:pos x="138" y="30"/>
                </a:cxn>
                <a:cxn ang="0">
                  <a:pos x="143" y="26"/>
                </a:cxn>
                <a:cxn ang="0">
                  <a:pos x="147" y="21"/>
                </a:cxn>
                <a:cxn ang="0">
                  <a:pos x="151" y="16"/>
                </a:cxn>
                <a:cxn ang="0">
                  <a:pos x="153" y="12"/>
                </a:cxn>
                <a:cxn ang="0">
                  <a:pos x="153" y="7"/>
                </a:cxn>
                <a:cxn ang="0">
                  <a:pos x="153" y="6"/>
                </a:cxn>
                <a:cxn ang="0">
                  <a:pos x="152" y="5"/>
                </a:cxn>
                <a:cxn ang="0">
                  <a:pos x="152" y="4"/>
                </a:cxn>
                <a:cxn ang="0">
                  <a:pos x="152" y="3"/>
                </a:cxn>
                <a:cxn ang="0">
                  <a:pos x="152" y="2"/>
                </a:cxn>
                <a:cxn ang="0">
                  <a:pos x="152" y="1"/>
                </a:cxn>
                <a:cxn ang="0">
                  <a:pos x="152" y="0"/>
                </a:cxn>
              </a:cxnLst>
              <a:rect l="0" t="0" r="r" b="b"/>
              <a:pathLst>
                <a:path w="154" h="38">
                  <a:moveTo>
                    <a:pt x="152" y="0"/>
                  </a:moveTo>
                  <a:lnTo>
                    <a:pt x="151" y="2"/>
                  </a:lnTo>
                  <a:lnTo>
                    <a:pt x="150" y="4"/>
                  </a:lnTo>
                  <a:lnTo>
                    <a:pt x="149" y="6"/>
                  </a:lnTo>
                  <a:lnTo>
                    <a:pt x="147" y="8"/>
                  </a:lnTo>
                  <a:lnTo>
                    <a:pt x="146" y="10"/>
                  </a:lnTo>
                  <a:lnTo>
                    <a:pt x="144" y="12"/>
                  </a:lnTo>
                  <a:lnTo>
                    <a:pt x="142" y="13"/>
                  </a:lnTo>
                  <a:lnTo>
                    <a:pt x="140" y="14"/>
                  </a:lnTo>
                  <a:lnTo>
                    <a:pt x="134" y="16"/>
                  </a:lnTo>
                  <a:lnTo>
                    <a:pt x="121" y="17"/>
                  </a:lnTo>
                  <a:lnTo>
                    <a:pt x="105" y="19"/>
                  </a:lnTo>
                  <a:lnTo>
                    <a:pt x="87" y="20"/>
                  </a:lnTo>
                  <a:lnTo>
                    <a:pt x="69" y="22"/>
                  </a:lnTo>
                  <a:lnTo>
                    <a:pt x="52" y="23"/>
                  </a:lnTo>
                  <a:lnTo>
                    <a:pt x="38" y="23"/>
                  </a:lnTo>
                  <a:lnTo>
                    <a:pt x="29" y="23"/>
                  </a:lnTo>
                  <a:lnTo>
                    <a:pt x="26" y="23"/>
                  </a:lnTo>
                  <a:lnTo>
                    <a:pt x="22" y="22"/>
                  </a:lnTo>
                  <a:lnTo>
                    <a:pt x="19" y="21"/>
                  </a:lnTo>
                  <a:lnTo>
                    <a:pt x="15" y="21"/>
                  </a:lnTo>
                  <a:lnTo>
                    <a:pt x="11" y="20"/>
                  </a:lnTo>
                  <a:lnTo>
                    <a:pt x="7" y="19"/>
                  </a:lnTo>
                  <a:lnTo>
                    <a:pt x="4" y="18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1" y="23"/>
                  </a:lnTo>
                  <a:lnTo>
                    <a:pt x="2" y="24"/>
                  </a:lnTo>
                  <a:lnTo>
                    <a:pt x="3" y="25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10" y="31"/>
                  </a:lnTo>
                  <a:lnTo>
                    <a:pt x="13" y="33"/>
                  </a:lnTo>
                  <a:lnTo>
                    <a:pt x="15" y="35"/>
                  </a:lnTo>
                  <a:lnTo>
                    <a:pt x="17" y="36"/>
                  </a:lnTo>
                  <a:lnTo>
                    <a:pt x="18" y="37"/>
                  </a:lnTo>
                  <a:lnTo>
                    <a:pt x="19" y="37"/>
                  </a:lnTo>
                  <a:lnTo>
                    <a:pt x="131" y="37"/>
                  </a:lnTo>
                  <a:lnTo>
                    <a:pt x="132" y="36"/>
                  </a:lnTo>
                  <a:lnTo>
                    <a:pt x="135" y="34"/>
                  </a:lnTo>
                  <a:lnTo>
                    <a:pt x="138" y="30"/>
                  </a:lnTo>
                  <a:lnTo>
                    <a:pt x="143" y="26"/>
                  </a:lnTo>
                  <a:lnTo>
                    <a:pt x="147" y="21"/>
                  </a:lnTo>
                  <a:lnTo>
                    <a:pt x="151" y="16"/>
                  </a:lnTo>
                  <a:lnTo>
                    <a:pt x="153" y="12"/>
                  </a:lnTo>
                  <a:lnTo>
                    <a:pt x="153" y="7"/>
                  </a:lnTo>
                  <a:lnTo>
                    <a:pt x="153" y="6"/>
                  </a:lnTo>
                  <a:lnTo>
                    <a:pt x="152" y="5"/>
                  </a:lnTo>
                  <a:lnTo>
                    <a:pt x="152" y="4"/>
                  </a:lnTo>
                  <a:lnTo>
                    <a:pt x="152" y="3"/>
                  </a:lnTo>
                  <a:lnTo>
                    <a:pt x="152" y="2"/>
                  </a:lnTo>
                  <a:lnTo>
                    <a:pt x="152" y="1"/>
                  </a:lnTo>
                  <a:lnTo>
                    <a:pt x="152" y="0"/>
                  </a:lnTo>
                </a:path>
              </a:pathLst>
            </a:custGeom>
            <a:solidFill>
              <a:schemeClr val="folHlink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39" name="Freeform 391"/>
            <p:cNvSpPr>
              <a:spLocks/>
            </p:cNvSpPr>
            <p:nvPr/>
          </p:nvSpPr>
          <p:spPr bwMode="auto">
            <a:xfrm>
              <a:off x="881" y="1427"/>
              <a:ext cx="30" cy="120"/>
            </a:xfrm>
            <a:custGeom>
              <a:avLst/>
              <a:gdLst/>
              <a:ahLst/>
              <a:cxnLst>
                <a:cxn ang="0">
                  <a:pos x="14" y="101"/>
                </a:cxn>
                <a:cxn ang="0">
                  <a:pos x="13" y="92"/>
                </a:cxn>
                <a:cxn ang="0">
                  <a:pos x="11" y="79"/>
                </a:cxn>
                <a:cxn ang="0">
                  <a:pos x="12" y="64"/>
                </a:cxn>
                <a:cxn ang="0">
                  <a:pos x="15" y="51"/>
                </a:cxn>
                <a:cxn ang="0">
                  <a:pos x="17" y="42"/>
                </a:cxn>
                <a:cxn ang="0">
                  <a:pos x="16" y="33"/>
                </a:cxn>
                <a:cxn ang="0">
                  <a:pos x="14" y="24"/>
                </a:cxn>
                <a:cxn ang="0">
                  <a:pos x="12" y="18"/>
                </a:cxn>
                <a:cxn ang="0">
                  <a:pos x="9" y="14"/>
                </a:cxn>
                <a:cxn ang="0">
                  <a:pos x="6" y="8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5" y="12"/>
                </a:cxn>
                <a:cxn ang="0">
                  <a:pos x="7" y="20"/>
                </a:cxn>
                <a:cxn ang="0">
                  <a:pos x="8" y="31"/>
                </a:cxn>
                <a:cxn ang="0">
                  <a:pos x="8" y="50"/>
                </a:cxn>
                <a:cxn ang="0">
                  <a:pos x="8" y="64"/>
                </a:cxn>
                <a:cxn ang="0">
                  <a:pos x="6" y="75"/>
                </a:cxn>
                <a:cxn ang="0">
                  <a:pos x="6" y="85"/>
                </a:cxn>
                <a:cxn ang="0">
                  <a:pos x="7" y="98"/>
                </a:cxn>
                <a:cxn ang="0">
                  <a:pos x="9" y="107"/>
                </a:cxn>
                <a:cxn ang="0">
                  <a:pos x="12" y="112"/>
                </a:cxn>
                <a:cxn ang="0">
                  <a:pos x="15" y="115"/>
                </a:cxn>
                <a:cxn ang="0">
                  <a:pos x="19" y="117"/>
                </a:cxn>
                <a:cxn ang="0">
                  <a:pos x="22" y="118"/>
                </a:cxn>
                <a:cxn ang="0">
                  <a:pos x="26" y="119"/>
                </a:cxn>
                <a:cxn ang="0">
                  <a:pos x="28" y="119"/>
                </a:cxn>
                <a:cxn ang="0">
                  <a:pos x="27" y="117"/>
                </a:cxn>
                <a:cxn ang="0">
                  <a:pos x="22" y="114"/>
                </a:cxn>
                <a:cxn ang="0">
                  <a:pos x="18" y="109"/>
                </a:cxn>
                <a:cxn ang="0">
                  <a:pos x="15" y="105"/>
                </a:cxn>
              </a:cxnLst>
              <a:rect l="0" t="0" r="r" b="b"/>
              <a:pathLst>
                <a:path w="30" h="120">
                  <a:moveTo>
                    <a:pt x="15" y="104"/>
                  </a:moveTo>
                  <a:lnTo>
                    <a:pt x="14" y="101"/>
                  </a:lnTo>
                  <a:lnTo>
                    <a:pt x="14" y="97"/>
                  </a:lnTo>
                  <a:lnTo>
                    <a:pt x="13" y="92"/>
                  </a:lnTo>
                  <a:lnTo>
                    <a:pt x="12" y="86"/>
                  </a:lnTo>
                  <a:lnTo>
                    <a:pt x="11" y="79"/>
                  </a:lnTo>
                  <a:lnTo>
                    <a:pt x="11" y="72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15" y="51"/>
                  </a:lnTo>
                  <a:lnTo>
                    <a:pt x="16" y="47"/>
                  </a:lnTo>
                  <a:lnTo>
                    <a:pt x="17" y="42"/>
                  </a:lnTo>
                  <a:lnTo>
                    <a:pt x="17" y="38"/>
                  </a:lnTo>
                  <a:lnTo>
                    <a:pt x="16" y="33"/>
                  </a:lnTo>
                  <a:lnTo>
                    <a:pt x="16" y="29"/>
                  </a:lnTo>
                  <a:lnTo>
                    <a:pt x="14" y="24"/>
                  </a:lnTo>
                  <a:lnTo>
                    <a:pt x="13" y="20"/>
                  </a:lnTo>
                  <a:lnTo>
                    <a:pt x="12" y="18"/>
                  </a:lnTo>
                  <a:lnTo>
                    <a:pt x="11" y="16"/>
                  </a:lnTo>
                  <a:lnTo>
                    <a:pt x="9" y="14"/>
                  </a:lnTo>
                  <a:lnTo>
                    <a:pt x="8" y="11"/>
                  </a:lnTo>
                  <a:lnTo>
                    <a:pt x="6" y="8"/>
                  </a:lnTo>
                  <a:lnTo>
                    <a:pt x="4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5"/>
                  </a:lnTo>
                  <a:lnTo>
                    <a:pt x="3" y="9"/>
                  </a:lnTo>
                  <a:lnTo>
                    <a:pt x="5" y="12"/>
                  </a:lnTo>
                  <a:lnTo>
                    <a:pt x="6" y="16"/>
                  </a:lnTo>
                  <a:lnTo>
                    <a:pt x="7" y="20"/>
                  </a:lnTo>
                  <a:lnTo>
                    <a:pt x="8" y="25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8" y="50"/>
                  </a:lnTo>
                  <a:lnTo>
                    <a:pt x="8" y="58"/>
                  </a:lnTo>
                  <a:lnTo>
                    <a:pt x="8" y="64"/>
                  </a:lnTo>
                  <a:lnTo>
                    <a:pt x="7" y="70"/>
                  </a:lnTo>
                  <a:lnTo>
                    <a:pt x="6" y="75"/>
                  </a:lnTo>
                  <a:lnTo>
                    <a:pt x="6" y="80"/>
                  </a:lnTo>
                  <a:lnTo>
                    <a:pt x="6" y="85"/>
                  </a:lnTo>
                  <a:lnTo>
                    <a:pt x="6" y="91"/>
                  </a:lnTo>
                  <a:lnTo>
                    <a:pt x="7" y="98"/>
                  </a:lnTo>
                  <a:lnTo>
                    <a:pt x="8" y="103"/>
                  </a:lnTo>
                  <a:lnTo>
                    <a:pt x="9" y="107"/>
                  </a:lnTo>
                  <a:lnTo>
                    <a:pt x="10" y="110"/>
                  </a:lnTo>
                  <a:lnTo>
                    <a:pt x="12" y="112"/>
                  </a:lnTo>
                  <a:lnTo>
                    <a:pt x="13" y="114"/>
                  </a:lnTo>
                  <a:lnTo>
                    <a:pt x="15" y="115"/>
                  </a:lnTo>
                  <a:lnTo>
                    <a:pt x="17" y="116"/>
                  </a:lnTo>
                  <a:lnTo>
                    <a:pt x="19" y="117"/>
                  </a:lnTo>
                  <a:lnTo>
                    <a:pt x="21" y="118"/>
                  </a:lnTo>
                  <a:lnTo>
                    <a:pt x="22" y="118"/>
                  </a:lnTo>
                  <a:lnTo>
                    <a:pt x="24" y="119"/>
                  </a:lnTo>
                  <a:lnTo>
                    <a:pt x="26" y="119"/>
                  </a:lnTo>
                  <a:lnTo>
                    <a:pt x="27" y="119"/>
                  </a:lnTo>
                  <a:lnTo>
                    <a:pt x="28" y="119"/>
                  </a:lnTo>
                  <a:lnTo>
                    <a:pt x="29" y="119"/>
                  </a:lnTo>
                  <a:lnTo>
                    <a:pt x="27" y="117"/>
                  </a:lnTo>
                  <a:lnTo>
                    <a:pt x="25" y="116"/>
                  </a:lnTo>
                  <a:lnTo>
                    <a:pt x="22" y="114"/>
                  </a:lnTo>
                  <a:lnTo>
                    <a:pt x="20" y="111"/>
                  </a:lnTo>
                  <a:lnTo>
                    <a:pt x="18" y="109"/>
                  </a:lnTo>
                  <a:lnTo>
                    <a:pt x="16" y="107"/>
                  </a:lnTo>
                  <a:lnTo>
                    <a:pt x="15" y="105"/>
                  </a:lnTo>
                  <a:lnTo>
                    <a:pt x="15" y="104"/>
                  </a:lnTo>
                </a:path>
              </a:pathLst>
            </a:custGeom>
            <a:solidFill>
              <a:schemeClr val="folHlink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40" name="Freeform 392"/>
            <p:cNvSpPr>
              <a:spLocks/>
            </p:cNvSpPr>
            <p:nvPr/>
          </p:nvSpPr>
          <p:spPr bwMode="auto">
            <a:xfrm>
              <a:off x="1144" y="1482"/>
              <a:ext cx="178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7"/>
                </a:cxn>
                <a:cxn ang="0">
                  <a:pos x="177" y="69"/>
                </a:cxn>
                <a:cxn ang="0">
                  <a:pos x="177" y="23"/>
                </a:cxn>
                <a:cxn ang="0">
                  <a:pos x="0" y="0"/>
                </a:cxn>
              </a:cxnLst>
              <a:rect l="0" t="0" r="r" b="b"/>
              <a:pathLst>
                <a:path w="178" h="70">
                  <a:moveTo>
                    <a:pt x="0" y="0"/>
                  </a:moveTo>
                  <a:lnTo>
                    <a:pt x="0" y="47"/>
                  </a:lnTo>
                  <a:lnTo>
                    <a:pt x="177" y="69"/>
                  </a:lnTo>
                  <a:lnTo>
                    <a:pt x="177" y="2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41" name="Freeform 393"/>
            <p:cNvSpPr>
              <a:spLocks/>
            </p:cNvSpPr>
            <p:nvPr/>
          </p:nvSpPr>
          <p:spPr bwMode="auto">
            <a:xfrm>
              <a:off x="1321" y="1456"/>
              <a:ext cx="56" cy="96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0" y="95"/>
                </a:cxn>
                <a:cxn ang="0">
                  <a:pos x="55" y="40"/>
                </a:cxn>
                <a:cxn ang="0">
                  <a:pos x="55" y="0"/>
                </a:cxn>
                <a:cxn ang="0">
                  <a:pos x="0" y="49"/>
                </a:cxn>
              </a:cxnLst>
              <a:rect l="0" t="0" r="r" b="b"/>
              <a:pathLst>
                <a:path w="56" h="96">
                  <a:moveTo>
                    <a:pt x="0" y="49"/>
                  </a:moveTo>
                  <a:lnTo>
                    <a:pt x="0" y="95"/>
                  </a:lnTo>
                  <a:lnTo>
                    <a:pt x="55" y="40"/>
                  </a:lnTo>
                  <a:lnTo>
                    <a:pt x="55" y="0"/>
                  </a:lnTo>
                  <a:lnTo>
                    <a:pt x="0" y="49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42" name="Freeform 394"/>
            <p:cNvSpPr>
              <a:spLocks/>
            </p:cNvSpPr>
            <p:nvPr/>
          </p:nvSpPr>
          <p:spPr bwMode="auto">
            <a:xfrm>
              <a:off x="1144" y="1433"/>
              <a:ext cx="232" cy="7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0" y="49"/>
                </a:cxn>
                <a:cxn ang="0">
                  <a:pos x="177" y="71"/>
                </a:cxn>
                <a:cxn ang="0">
                  <a:pos x="231" y="23"/>
                </a:cxn>
                <a:cxn ang="0">
                  <a:pos x="74" y="0"/>
                </a:cxn>
              </a:cxnLst>
              <a:rect l="0" t="0" r="r" b="b"/>
              <a:pathLst>
                <a:path w="232" h="72">
                  <a:moveTo>
                    <a:pt x="74" y="0"/>
                  </a:moveTo>
                  <a:lnTo>
                    <a:pt x="0" y="49"/>
                  </a:lnTo>
                  <a:lnTo>
                    <a:pt x="177" y="71"/>
                  </a:lnTo>
                  <a:lnTo>
                    <a:pt x="231" y="23"/>
                  </a:lnTo>
                  <a:lnTo>
                    <a:pt x="74" y="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43" name="Freeform 395"/>
            <p:cNvSpPr>
              <a:spLocks/>
            </p:cNvSpPr>
            <p:nvPr/>
          </p:nvSpPr>
          <p:spPr bwMode="auto">
            <a:xfrm>
              <a:off x="1176" y="1325"/>
              <a:ext cx="28" cy="12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6" y="1"/>
                </a:cxn>
                <a:cxn ang="0">
                  <a:pos x="25" y="3"/>
                </a:cxn>
                <a:cxn ang="0">
                  <a:pos x="22" y="7"/>
                </a:cxn>
                <a:cxn ang="0">
                  <a:pos x="19" y="12"/>
                </a:cxn>
                <a:cxn ang="0">
                  <a:pos x="16" y="20"/>
                </a:cxn>
                <a:cxn ang="0">
                  <a:pos x="12" y="30"/>
                </a:cxn>
                <a:cxn ang="0">
                  <a:pos x="8" y="43"/>
                </a:cxn>
                <a:cxn ang="0">
                  <a:pos x="5" y="58"/>
                </a:cxn>
                <a:cxn ang="0">
                  <a:pos x="2" y="73"/>
                </a:cxn>
                <a:cxn ang="0">
                  <a:pos x="0" y="87"/>
                </a:cxn>
                <a:cxn ang="0">
                  <a:pos x="0" y="99"/>
                </a:cxn>
                <a:cxn ang="0">
                  <a:pos x="0" y="108"/>
                </a:cxn>
                <a:cxn ang="0">
                  <a:pos x="0" y="116"/>
                </a:cxn>
                <a:cxn ang="0">
                  <a:pos x="1" y="121"/>
                </a:cxn>
                <a:cxn ang="0">
                  <a:pos x="2" y="124"/>
                </a:cxn>
                <a:cxn ang="0">
                  <a:pos x="2" y="126"/>
                </a:cxn>
                <a:cxn ang="0">
                  <a:pos x="27" y="0"/>
                </a:cxn>
              </a:cxnLst>
              <a:rect l="0" t="0" r="r" b="b"/>
              <a:pathLst>
                <a:path w="28" h="127">
                  <a:moveTo>
                    <a:pt x="27" y="0"/>
                  </a:moveTo>
                  <a:lnTo>
                    <a:pt x="26" y="1"/>
                  </a:lnTo>
                  <a:lnTo>
                    <a:pt x="25" y="3"/>
                  </a:lnTo>
                  <a:lnTo>
                    <a:pt x="22" y="7"/>
                  </a:lnTo>
                  <a:lnTo>
                    <a:pt x="19" y="12"/>
                  </a:lnTo>
                  <a:lnTo>
                    <a:pt x="16" y="20"/>
                  </a:lnTo>
                  <a:lnTo>
                    <a:pt x="12" y="30"/>
                  </a:lnTo>
                  <a:lnTo>
                    <a:pt x="8" y="43"/>
                  </a:lnTo>
                  <a:lnTo>
                    <a:pt x="5" y="58"/>
                  </a:lnTo>
                  <a:lnTo>
                    <a:pt x="2" y="73"/>
                  </a:lnTo>
                  <a:lnTo>
                    <a:pt x="0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0" y="116"/>
                  </a:lnTo>
                  <a:lnTo>
                    <a:pt x="1" y="121"/>
                  </a:lnTo>
                  <a:lnTo>
                    <a:pt x="2" y="124"/>
                  </a:lnTo>
                  <a:lnTo>
                    <a:pt x="2" y="126"/>
                  </a:lnTo>
                  <a:lnTo>
                    <a:pt x="27" y="0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44" name="Freeform 396"/>
            <p:cNvSpPr>
              <a:spLocks/>
            </p:cNvSpPr>
            <p:nvPr/>
          </p:nvSpPr>
          <p:spPr bwMode="auto">
            <a:xfrm>
              <a:off x="1203" y="1378"/>
              <a:ext cx="108" cy="108"/>
            </a:xfrm>
            <a:custGeom>
              <a:avLst/>
              <a:gdLst/>
              <a:ahLst/>
              <a:cxnLst>
                <a:cxn ang="0">
                  <a:pos x="53" y="107"/>
                </a:cxn>
                <a:cxn ang="0">
                  <a:pos x="64" y="106"/>
                </a:cxn>
                <a:cxn ang="0">
                  <a:pos x="74" y="103"/>
                </a:cxn>
                <a:cxn ang="0">
                  <a:pos x="83" y="98"/>
                </a:cxn>
                <a:cxn ang="0">
                  <a:pos x="91" y="92"/>
                </a:cxn>
                <a:cxn ang="0">
                  <a:pos x="98" y="84"/>
                </a:cxn>
                <a:cxn ang="0">
                  <a:pos x="103" y="75"/>
                </a:cxn>
                <a:cxn ang="0">
                  <a:pos x="106" y="64"/>
                </a:cxn>
                <a:cxn ang="0">
                  <a:pos x="107" y="54"/>
                </a:cxn>
                <a:cxn ang="0">
                  <a:pos x="106" y="43"/>
                </a:cxn>
                <a:cxn ang="0">
                  <a:pos x="103" y="33"/>
                </a:cxn>
                <a:cxn ang="0">
                  <a:pos x="98" y="24"/>
                </a:cxn>
                <a:cxn ang="0">
                  <a:pos x="91" y="16"/>
                </a:cxn>
                <a:cxn ang="0">
                  <a:pos x="83" y="9"/>
                </a:cxn>
                <a:cxn ang="0">
                  <a:pos x="74" y="4"/>
                </a:cxn>
                <a:cxn ang="0">
                  <a:pos x="64" y="1"/>
                </a:cxn>
                <a:cxn ang="0">
                  <a:pos x="53" y="0"/>
                </a:cxn>
                <a:cxn ang="0">
                  <a:pos x="42" y="1"/>
                </a:cxn>
                <a:cxn ang="0">
                  <a:pos x="32" y="4"/>
                </a:cxn>
                <a:cxn ang="0">
                  <a:pos x="23" y="9"/>
                </a:cxn>
                <a:cxn ang="0">
                  <a:pos x="15" y="16"/>
                </a:cxn>
                <a:cxn ang="0">
                  <a:pos x="9" y="24"/>
                </a:cxn>
                <a:cxn ang="0">
                  <a:pos x="4" y="33"/>
                </a:cxn>
                <a:cxn ang="0">
                  <a:pos x="1" y="43"/>
                </a:cxn>
                <a:cxn ang="0">
                  <a:pos x="0" y="54"/>
                </a:cxn>
                <a:cxn ang="0">
                  <a:pos x="1" y="64"/>
                </a:cxn>
                <a:cxn ang="0">
                  <a:pos x="4" y="75"/>
                </a:cxn>
                <a:cxn ang="0">
                  <a:pos x="9" y="84"/>
                </a:cxn>
                <a:cxn ang="0">
                  <a:pos x="15" y="92"/>
                </a:cxn>
                <a:cxn ang="0">
                  <a:pos x="23" y="98"/>
                </a:cxn>
                <a:cxn ang="0">
                  <a:pos x="32" y="103"/>
                </a:cxn>
                <a:cxn ang="0">
                  <a:pos x="42" y="106"/>
                </a:cxn>
                <a:cxn ang="0">
                  <a:pos x="53" y="107"/>
                </a:cxn>
              </a:cxnLst>
              <a:rect l="0" t="0" r="r" b="b"/>
              <a:pathLst>
                <a:path w="108" h="108">
                  <a:moveTo>
                    <a:pt x="53" y="107"/>
                  </a:moveTo>
                  <a:lnTo>
                    <a:pt x="64" y="106"/>
                  </a:lnTo>
                  <a:lnTo>
                    <a:pt x="74" y="103"/>
                  </a:lnTo>
                  <a:lnTo>
                    <a:pt x="83" y="98"/>
                  </a:lnTo>
                  <a:lnTo>
                    <a:pt x="91" y="92"/>
                  </a:lnTo>
                  <a:lnTo>
                    <a:pt x="98" y="84"/>
                  </a:lnTo>
                  <a:lnTo>
                    <a:pt x="103" y="75"/>
                  </a:lnTo>
                  <a:lnTo>
                    <a:pt x="106" y="64"/>
                  </a:lnTo>
                  <a:lnTo>
                    <a:pt x="107" y="54"/>
                  </a:lnTo>
                  <a:lnTo>
                    <a:pt x="106" y="43"/>
                  </a:lnTo>
                  <a:lnTo>
                    <a:pt x="103" y="33"/>
                  </a:lnTo>
                  <a:lnTo>
                    <a:pt x="98" y="24"/>
                  </a:lnTo>
                  <a:lnTo>
                    <a:pt x="91" y="16"/>
                  </a:lnTo>
                  <a:lnTo>
                    <a:pt x="83" y="9"/>
                  </a:lnTo>
                  <a:lnTo>
                    <a:pt x="74" y="4"/>
                  </a:lnTo>
                  <a:lnTo>
                    <a:pt x="64" y="1"/>
                  </a:lnTo>
                  <a:lnTo>
                    <a:pt x="53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3" y="9"/>
                  </a:lnTo>
                  <a:lnTo>
                    <a:pt x="15" y="16"/>
                  </a:lnTo>
                  <a:lnTo>
                    <a:pt x="9" y="24"/>
                  </a:lnTo>
                  <a:lnTo>
                    <a:pt x="4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4"/>
                  </a:lnTo>
                  <a:lnTo>
                    <a:pt x="4" y="75"/>
                  </a:lnTo>
                  <a:lnTo>
                    <a:pt x="9" y="84"/>
                  </a:lnTo>
                  <a:lnTo>
                    <a:pt x="15" y="92"/>
                  </a:lnTo>
                  <a:lnTo>
                    <a:pt x="23" y="98"/>
                  </a:lnTo>
                  <a:lnTo>
                    <a:pt x="32" y="103"/>
                  </a:lnTo>
                  <a:lnTo>
                    <a:pt x="42" y="106"/>
                  </a:lnTo>
                  <a:lnTo>
                    <a:pt x="53" y="10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45" name="Freeform 397"/>
            <p:cNvSpPr>
              <a:spLocks/>
            </p:cNvSpPr>
            <p:nvPr/>
          </p:nvSpPr>
          <p:spPr bwMode="auto">
            <a:xfrm>
              <a:off x="1172" y="1310"/>
              <a:ext cx="152" cy="177"/>
            </a:xfrm>
            <a:custGeom>
              <a:avLst/>
              <a:gdLst/>
              <a:ahLst/>
              <a:cxnLst>
                <a:cxn ang="0">
                  <a:pos x="116" y="37"/>
                </a:cxn>
                <a:cxn ang="0">
                  <a:pos x="69" y="7"/>
                </a:cxn>
                <a:cxn ang="0">
                  <a:pos x="33" y="0"/>
                </a:cxn>
                <a:cxn ang="0">
                  <a:pos x="0" y="168"/>
                </a:cxn>
                <a:cxn ang="0">
                  <a:pos x="36" y="176"/>
                </a:cxn>
                <a:cxn ang="0">
                  <a:pos x="92" y="156"/>
                </a:cxn>
                <a:cxn ang="0">
                  <a:pos x="128" y="164"/>
                </a:cxn>
                <a:cxn ang="0">
                  <a:pos x="151" y="46"/>
                </a:cxn>
                <a:cxn ang="0">
                  <a:pos x="116" y="37"/>
                </a:cxn>
              </a:cxnLst>
              <a:rect l="0" t="0" r="r" b="b"/>
              <a:pathLst>
                <a:path w="152" h="177">
                  <a:moveTo>
                    <a:pt x="116" y="37"/>
                  </a:moveTo>
                  <a:lnTo>
                    <a:pt x="69" y="7"/>
                  </a:lnTo>
                  <a:lnTo>
                    <a:pt x="33" y="0"/>
                  </a:lnTo>
                  <a:lnTo>
                    <a:pt x="0" y="168"/>
                  </a:lnTo>
                  <a:lnTo>
                    <a:pt x="36" y="176"/>
                  </a:lnTo>
                  <a:lnTo>
                    <a:pt x="92" y="156"/>
                  </a:lnTo>
                  <a:lnTo>
                    <a:pt x="128" y="164"/>
                  </a:lnTo>
                  <a:lnTo>
                    <a:pt x="151" y="46"/>
                  </a:lnTo>
                  <a:lnTo>
                    <a:pt x="116" y="37"/>
                  </a:lnTo>
                </a:path>
              </a:pathLst>
            </a:custGeom>
            <a:solidFill>
              <a:srgbClr val="B2B2B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46" name="Freeform 398"/>
            <p:cNvSpPr>
              <a:spLocks/>
            </p:cNvSpPr>
            <p:nvPr/>
          </p:nvSpPr>
          <p:spPr bwMode="auto">
            <a:xfrm>
              <a:off x="1300" y="1341"/>
              <a:ext cx="57" cy="134"/>
            </a:xfrm>
            <a:custGeom>
              <a:avLst/>
              <a:gdLst/>
              <a:ahLst/>
              <a:cxnLst>
                <a:cxn ang="0">
                  <a:pos x="23" y="15"/>
                </a:cxn>
                <a:cxn ang="0">
                  <a:pos x="0" y="133"/>
                </a:cxn>
                <a:cxn ang="0">
                  <a:pos x="38" y="103"/>
                </a:cxn>
                <a:cxn ang="0">
                  <a:pos x="56" y="0"/>
                </a:cxn>
                <a:cxn ang="0">
                  <a:pos x="23" y="15"/>
                </a:cxn>
              </a:cxnLst>
              <a:rect l="0" t="0" r="r" b="b"/>
              <a:pathLst>
                <a:path w="57" h="134">
                  <a:moveTo>
                    <a:pt x="23" y="15"/>
                  </a:moveTo>
                  <a:lnTo>
                    <a:pt x="0" y="133"/>
                  </a:lnTo>
                  <a:lnTo>
                    <a:pt x="38" y="103"/>
                  </a:lnTo>
                  <a:lnTo>
                    <a:pt x="56" y="0"/>
                  </a:lnTo>
                  <a:lnTo>
                    <a:pt x="23" y="15"/>
                  </a:lnTo>
                </a:path>
              </a:pathLst>
            </a:custGeom>
            <a:solidFill>
              <a:srgbClr val="7F7F7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47" name="Freeform 399"/>
            <p:cNvSpPr>
              <a:spLocks/>
            </p:cNvSpPr>
            <p:nvPr/>
          </p:nvSpPr>
          <p:spPr bwMode="auto">
            <a:xfrm>
              <a:off x="1266" y="1356"/>
              <a:ext cx="50" cy="113"/>
            </a:xfrm>
            <a:custGeom>
              <a:avLst/>
              <a:gdLst/>
              <a:ahLst/>
              <a:cxnLst>
                <a:cxn ang="0">
                  <a:pos x="49" y="5"/>
                </a:cxn>
                <a:cxn ang="0">
                  <a:pos x="22" y="0"/>
                </a:cxn>
                <a:cxn ang="0">
                  <a:pos x="0" y="105"/>
                </a:cxn>
                <a:cxn ang="0">
                  <a:pos x="29" y="112"/>
                </a:cxn>
                <a:cxn ang="0">
                  <a:pos x="49" y="5"/>
                </a:cxn>
              </a:cxnLst>
              <a:rect l="0" t="0" r="r" b="b"/>
              <a:pathLst>
                <a:path w="50" h="113">
                  <a:moveTo>
                    <a:pt x="49" y="5"/>
                  </a:moveTo>
                  <a:lnTo>
                    <a:pt x="22" y="0"/>
                  </a:lnTo>
                  <a:lnTo>
                    <a:pt x="0" y="105"/>
                  </a:lnTo>
                  <a:lnTo>
                    <a:pt x="29" y="112"/>
                  </a:lnTo>
                  <a:lnTo>
                    <a:pt x="49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48" name="Freeform 400"/>
            <p:cNvSpPr>
              <a:spLocks/>
            </p:cNvSpPr>
            <p:nvPr/>
          </p:nvSpPr>
          <p:spPr bwMode="auto">
            <a:xfrm>
              <a:off x="1209" y="1327"/>
              <a:ext cx="72" cy="151"/>
            </a:xfrm>
            <a:custGeom>
              <a:avLst/>
              <a:gdLst/>
              <a:ahLst/>
              <a:cxnLst>
                <a:cxn ang="0">
                  <a:pos x="71" y="25"/>
                </a:cxn>
                <a:cxn ang="0">
                  <a:pos x="32" y="0"/>
                </a:cxn>
                <a:cxn ang="0">
                  <a:pos x="0" y="150"/>
                </a:cxn>
                <a:cxn ang="0">
                  <a:pos x="50" y="134"/>
                </a:cxn>
                <a:cxn ang="0">
                  <a:pos x="71" y="25"/>
                </a:cxn>
              </a:cxnLst>
              <a:rect l="0" t="0" r="r" b="b"/>
              <a:pathLst>
                <a:path w="72" h="151">
                  <a:moveTo>
                    <a:pt x="71" y="25"/>
                  </a:moveTo>
                  <a:lnTo>
                    <a:pt x="32" y="0"/>
                  </a:lnTo>
                  <a:lnTo>
                    <a:pt x="0" y="150"/>
                  </a:lnTo>
                  <a:lnTo>
                    <a:pt x="50" y="134"/>
                  </a:lnTo>
                  <a:lnTo>
                    <a:pt x="71" y="2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49" name="Freeform 401"/>
            <p:cNvSpPr>
              <a:spLocks/>
            </p:cNvSpPr>
            <p:nvPr/>
          </p:nvSpPr>
          <p:spPr bwMode="auto">
            <a:xfrm>
              <a:off x="1178" y="1318"/>
              <a:ext cx="57" cy="159"/>
            </a:xfrm>
            <a:custGeom>
              <a:avLst/>
              <a:gdLst/>
              <a:ahLst/>
              <a:cxnLst>
                <a:cxn ang="0">
                  <a:pos x="56" y="5"/>
                </a:cxn>
                <a:cxn ang="0">
                  <a:pos x="30" y="0"/>
                </a:cxn>
                <a:cxn ang="0">
                  <a:pos x="0" y="154"/>
                </a:cxn>
                <a:cxn ang="0">
                  <a:pos x="24" y="158"/>
                </a:cxn>
                <a:cxn ang="0">
                  <a:pos x="56" y="5"/>
                </a:cxn>
              </a:cxnLst>
              <a:rect l="0" t="0" r="r" b="b"/>
              <a:pathLst>
                <a:path w="57" h="159">
                  <a:moveTo>
                    <a:pt x="56" y="5"/>
                  </a:moveTo>
                  <a:lnTo>
                    <a:pt x="30" y="0"/>
                  </a:lnTo>
                  <a:lnTo>
                    <a:pt x="0" y="154"/>
                  </a:lnTo>
                  <a:lnTo>
                    <a:pt x="24" y="158"/>
                  </a:lnTo>
                  <a:lnTo>
                    <a:pt x="56" y="5"/>
                  </a:lnTo>
                </a:path>
              </a:pathLst>
            </a:custGeom>
            <a:solidFill>
              <a:srgbClr val="CBCBCB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50" name="Freeform 402"/>
            <p:cNvSpPr>
              <a:spLocks/>
            </p:cNvSpPr>
            <p:nvPr/>
          </p:nvSpPr>
          <p:spPr bwMode="auto">
            <a:xfrm>
              <a:off x="1205" y="1290"/>
              <a:ext cx="152" cy="6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39" y="0"/>
                </a:cxn>
                <a:cxn ang="0">
                  <a:pos x="70" y="7"/>
                </a:cxn>
                <a:cxn ang="0">
                  <a:pos x="108" y="39"/>
                </a:cxn>
                <a:cxn ang="0">
                  <a:pos x="151" y="51"/>
                </a:cxn>
                <a:cxn ang="0">
                  <a:pos x="118" y="64"/>
                </a:cxn>
                <a:cxn ang="0">
                  <a:pos x="83" y="57"/>
                </a:cxn>
                <a:cxn ang="0">
                  <a:pos x="37" y="27"/>
                </a:cxn>
                <a:cxn ang="0">
                  <a:pos x="0" y="20"/>
                </a:cxn>
              </a:cxnLst>
              <a:rect l="0" t="0" r="r" b="b"/>
              <a:pathLst>
                <a:path w="152" h="65">
                  <a:moveTo>
                    <a:pt x="0" y="20"/>
                  </a:moveTo>
                  <a:lnTo>
                    <a:pt x="39" y="0"/>
                  </a:lnTo>
                  <a:lnTo>
                    <a:pt x="70" y="7"/>
                  </a:lnTo>
                  <a:lnTo>
                    <a:pt x="108" y="39"/>
                  </a:lnTo>
                  <a:lnTo>
                    <a:pt x="151" y="51"/>
                  </a:lnTo>
                  <a:lnTo>
                    <a:pt x="118" y="64"/>
                  </a:lnTo>
                  <a:lnTo>
                    <a:pt x="83" y="57"/>
                  </a:lnTo>
                  <a:lnTo>
                    <a:pt x="37" y="27"/>
                  </a:lnTo>
                  <a:lnTo>
                    <a:pt x="0" y="20"/>
                  </a:lnTo>
                </a:path>
              </a:pathLst>
            </a:custGeom>
            <a:solidFill>
              <a:srgbClr val="E5E5E5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51" name="Freeform 403"/>
            <p:cNvSpPr>
              <a:spLocks/>
            </p:cNvSpPr>
            <p:nvPr/>
          </p:nvSpPr>
          <p:spPr bwMode="auto">
            <a:xfrm>
              <a:off x="1015" y="1354"/>
              <a:ext cx="148" cy="118"/>
            </a:xfrm>
            <a:custGeom>
              <a:avLst/>
              <a:gdLst/>
              <a:ahLst/>
              <a:cxnLst>
                <a:cxn ang="0">
                  <a:pos x="30" y="13"/>
                </a:cxn>
                <a:cxn ang="0">
                  <a:pos x="32" y="21"/>
                </a:cxn>
                <a:cxn ang="0">
                  <a:pos x="36" y="32"/>
                </a:cxn>
                <a:cxn ang="0">
                  <a:pos x="39" y="44"/>
                </a:cxn>
                <a:cxn ang="0">
                  <a:pos x="41" y="54"/>
                </a:cxn>
                <a:cxn ang="0">
                  <a:pos x="45" y="67"/>
                </a:cxn>
                <a:cxn ang="0">
                  <a:pos x="50" y="80"/>
                </a:cxn>
                <a:cxn ang="0">
                  <a:pos x="56" y="89"/>
                </a:cxn>
                <a:cxn ang="0">
                  <a:pos x="61" y="92"/>
                </a:cxn>
                <a:cxn ang="0">
                  <a:pos x="75" y="94"/>
                </a:cxn>
                <a:cxn ang="0">
                  <a:pos x="92" y="96"/>
                </a:cxn>
                <a:cxn ang="0">
                  <a:pos x="105" y="98"/>
                </a:cxn>
                <a:cxn ang="0">
                  <a:pos x="109" y="97"/>
                </a:cxn>
                <a:cxn ang="0">
                  <a:pos x="113" y="96"/>
                </a:cxn>
                <a:cxn ang="0">
                  <a:pos x="119" y="94"/>
                </a:cxn>
                <a:cxn ang="0">
                  <a:pos x="124" y="94"/>
                </a:cxn>
                <a:cxn ang="0">
                  <a:pos x="129" y="96"/>
                </a:cxn>
                <a:cxn ang="0">
                  <a:pos x="136" y="99"/>
                </a:cxn>
                <a:cxn ang="0">
                  <a:pos x="143" y="102"/>
                </a:cxn>
                <a:cxn ang="0">
                  <a:pos x="147" y="106"/>
                </a:cxn>
                <a:cxn ang="0">
                  <a:pos x="145" y="109"/>
                </a:cxn>
                <a:cxn ang="0">
                  <a:pos x="139" y="113"/>
                </a:cxn>
                <a:cxn ang="0">
                  <a:pos x="130" y="115"/>
                </a:cxn>
                <a:cxn ang="0">
                  <a:pos x="121" y="115"/>
                </a:cxn>
                <a:cxn ang="0">
                  <a:pos x="114" y="115"/>
                </a:cxn>
                <a:cxn ang="0">
                  <a:pos x="110" y="114"/>
                </a:cxn>
                <a:cxn ang="0">
                  <a:pos x="107" y="114"/>
                </a:cxn>
                <a:cxn ang="0">
                  <a:pos x="105" y="115"/>
                </a:cxn>
                <a:cxn ang="0">
                  <a:pos x="95" y="116"/>
                </a:cxn>
                <a:cxn ang="0">
                  <a:pos x="73" y="117"/>
                </a:cxn>
                <a:cxn ang="0">
                  <a:pos x="50" y="115"/>
                </a:cxn>
                <a:cxn ang="0">
                  <a:pos x="37" y="112"/>
                </a:cxn>
                <a:cxn ang="0">
                  <a:pos x="32" y="106"/>
                </a:cxn>
                <a:cxn ang="0">
                  <a:pos x="31" y="100"/>
                </a:cxn>
                <a:cxn ang="0">
                  <a:pos x="29" y="92"/>
                </a:cxn>
                <a:cxn ang="0">
                  <a:pos x="27" y="80"/>
                </a:cxn>
                <a:cxn ang="0">
                  <a:pos x="20" y="62"/>
                </a:cxn>
                <a:cxn ang="0">
                  <a:pos x="11" y="41"/>
                </a:cxn>
                <a:cxn ang="0">
                  <a:pos x="3" y="22"/>
                </a:cxn>
                <a:cxn ang="0">
                  <a:pos x="0" y="10"/>
                </a:cxn>
                <a:cxn ang="0">
                  <a:pos x="3" y="6"/>
                </a:cxn>
                <a:cxn ang="0">
                  <a:pos x="6" y="3"/>
                </a:cxn>
                <a:cxn ang="0">
                  <a:pos x="10" y="2"/>
                </a:cxn>
                <a:cxn ang="0">
                  <a:pos x="13" y="0"/>
                </a:cxn>
              </a:cxnLst>
              <a:rect l="0" t="0" r="r" b="b"/>
              <a:pathLst>
                <a:path w="148" h="118">
                  <a:moveTo>
                    <a:pt x="29" y="11"/>
                  </a:moveTo>
                  <a:lnTo>
                    <a:pt x="30" y="13"/>
                  </a:lnTo>
                  <a:lnTo>
                    <a:pt x="31" y="16"/>
                  </a:lnTo>
                  <a:lnTo>
                    <a:pt x="32" y="21"/>
                  </a:lnTo>
                  <a:lnTo>
                    <a:pt x="34" y="26"/>
                  </a:lnTo>
                  <a:lnTo>
                    <a:pt x="36" y="32"/>
                  </a:lnTo>
                  <a:lnTo>
                    <a:pt x="38" y="39"/>
                  </a:lnTo>
                  <a:lnTo>
                    <a:pt x="39" y="44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60"/>
                  </a:lnTo>
                  <a:lnTo>
                    <a:pt x="45" y="67"/>
                  </a:lnTo>
                  <a:lnTo>
                    <a:pt x="47" y="73"/>
                  </a:lnTo>
                  <a:lnTo>
                    <a:pt x="50" y="80"/>
                  </a:lnTo>
                  <a:lnTo>
                    <a:pt x="53" y="85"/>
                  </a:lnTo>
                  <a:lnTo>
                    <a:pt x="56" y="89"/>
                  </a:lnTo>
                  <a:lnTo>
                    <a:pt x="58" y="91"/>
                  </a:lnTo>
                  <a:lnTo>
                    <a:pt x="61" y="92"/>
                  </a:lnTo>
                  <a:lnTo>
                    <a:pt x="67" y="93"/>
                  </a:lnTo>
                  <a:lnTo>
                    <a:pt x="75" y="94"/>
                  </a:lnTo>
                  <a:lnTo>
                    <a:pt x="84" y="95"/>
                  </a:lnTo>
                  <a:lnTo>
                    <a:pt x="92" y="96"/>
                  </a:lnTo>
                  <a:lnTo>
                    <a:pt x="100" y="97"/>
                  </a:lnTo>
                  <a:lnTo>
                    <a:pt x="105" y="98"/>
                  </a:lnTo>
                  <a:lnTo>
                    <a:pt x="107" y="98"/>
                  </a:lnTo>
                  <a:lnTo>
                    <a:pt x="109" y="97"/>
                  </a:lnTo>
                  <a:lnTo>
                    <a:pt x="111" y="97"/>
                  </a:lnTo>
                  <a:lnTo>
                    <a:pt x="113" y="96"/>
                  </a:lnTo>
                  <a:lnTo>
                    <a:pt x="116" y="95"/>
                  </a:lnTo>
                  <a:lnTo>
                    <a:pt x="119" y="94"/>
                  </a:lnTo>
                  <a:lnTo>
                    <a:pt x="121" y="94"/>
                  </a:lnTo>
                  <a:lnTo>
                    <a:pt x="124" y="94"/>
                  </a:lnTo>
                  <a:lnTo>
                    <a:pt x="126" y="95"/>
                  </a:lnTo>
                  <a:lnTo>
                    <a:pt x="129" y="96"/>
                  </a:lnTo>
                  <a:lnTo>
                    <a:pt x="133" y="97"/>
                  </a:lnTo>
                  <a:lnTo>
                    <a:pt x="136" y="99"/>
                  </a:lnTo>
                  <a:lnTo>
                    <a:pt x="140" y="100"/>
                  </a:lnTo>
                  <a:lnTo>
                    <a:pt x="143" y="102"/>
                  </a:lnTo>
                  <a:lnTo>
                    <a:pt x="145" y="104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5" y="109"/>
                  </a:lnTo>
                  <a:lnTo>
                    <a:pt x="143" y="111"/>
                  </a:lnTo>
                  <a:lnTo>
                    <a:pt x="139" y="113"/>
                  </a:lnTo>
                  <a:lnTo>
                    <a:pt x="135" y="114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1" y="115"/>
                  </a:lnTo>
                  <a:lnTo>
                    <a:pt x="117" y="115"/>
                  </a:lnTo>
                  <a:lnTo>
                    <a:pt x="114" y="115"/>
                  </a:lnTo>
                  <a:lnTo>
                    <a:pt x="112" y="114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7" y="114"/>
                  </a:lnTo>
                  <a:lnTo>
                    <a:pt x="106" y="114"/>
                  </a:lnTo>
                  <a:lnTo>
                    <a:pt x="105" y="115"/>
                  </a:lnTo>
                  <a:lnTo>
                    <a:pt x="102" y="116"/>
                  </a:lnTo>
                  <a:lnTo>
                    <a:pt x="95" y="116"/>
                  </a:lnTo>
                  <a:lnTo>
                    <a:pt x="84" y="117"/>
                  </a:lnTo>
                  <a:lnTo>
                    <a:pt x="73" y="117"/>
                  </a:lnTo>
                  <a:lnTo>
                    <a:pt x="61" y="116"/>
                  </a:lnTo>
                  <a:lnTo>
                    <a:pt x="50" y="115"/>
                  </a:lnTo>
                  <a:lnTo>
                    <a:pt x="42" y="114"/>
                  </a:lnTo>
                  <a:lnTo>
                    <a:pt x="37" y="112"/>
                  </a:lnTo>
                  <a:lnTo>
                    <a:pt x="34" y="109"/>
                  </a:lnTo>
                  <a:lnTo>
                    <a:pt x="32" y="106"/>
                  </a:lnTo>
                  <a:lnTo>
                    <a:pt x="31" y="103"/>
                  </a:lnTo>
                  <a:lnTo>
                    <a:pt x="31" y="100"/>
                  </a:lnTo>
                  <a:lnTo>
                    <a:pt x="30" y="96"/>
                  </a:lnTo>
                  <a:lnTo>
                    <a:pt x="29" y="92"/>
                  </a:lnTo>
                  <a:lnTo>
                    <a:pt x="28" y="86"/>
                  </a:lnTo>
                  <a:lnTo>
                    <a:pt x="27" y="80"/>
                  </a:lnTo>
                  <a:lnTo>
                    <a:pt x="24" y="72"/>
                  </a:lnTo>
                  <a:lnTo>
                    <a:pt x="20" y="62"/>
                  </a:lnTo>
                  <a:lnTo>
                    <a:pt x="15" y="52"/>
                  </a:lnTo>
                  <a:lnTo>
                    <a:pt x="11" y="41"/>
                  </a:lnTo>
                  <a:lnTo>
                    <a:pt x="6" y="31"/>
                  </a:lnTo>
                  <a:lnTo>
                    <a:pt x="3" y="22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29" y="11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52" name="Freeform 404"/>
            <p:cNvSpPr>
              <a:spLocks/>
            </p:cNvSpPr>
            <p:nvPr/>
          </p:nvSpPr>
          <p:spPr bwMode="auto">
            <a:xfrm>
              <a:off x="922" y="1355"/>
              <a:ext cx="225" cy="153"/>
            </a:xfrm>
            <a:custGeom>
              <a:avLst/>
              <a:gdLst/>
              <a:ahLst/>
              <a:cxnLst>
                <a:cxn ang="0">
                  <a:pos x="41" y="14"/>
                </a:cxn>
                <a:cxn ang="0">
                  <a:pos x="47" y="26"/>
                </a:cxn>
                <a:cxn ang="0">
                  <a:pos x="56" y="43"/>
                </a:cxn>
                <a:cxn ang="0">
                  <a:pos x="63" y="60"/>
                </a:cxn>
                <a:cxn ang="0">
                  <a:pos x="68" y="73"/>
                </a:cxn>
                <a:cxn ang="0">
                  <a:pos x="73" y="86"/>
                </a:cxn>
                <a:cxn ang="0">
                  <a:pos x="79" y="99"/>
                </a:cxn>
                <a:cxn ang="0">
                  <a:pos x="85" y="107"/>
                </a:cxn>
                <a:cxn ang="0">
                  <a:pos x="93" y="109"/>
                </a:cxn>
                <a:cxn ang="0">
                  <a:pos x="119" y="112"/>
                </a:cxn>
                <a:cxn ang="0">
                  <a:pos x="152" y="116"/>
                </a:cxn>
                <a:cxn ang="0">
                  <a:pos x="175" y="118"/>
                </a:cxn>
                <a:cxn ang="0">
                  <a:pos x="180" y="118"/>
                </a:cxn>
                <a:cxn ang="0">
                  <a:pos x="184" y="116"/>
                </a:cxn>
                <a:cxn ang="0">
                  <a:pos x="189" y="115"/>
                </a:cxn>
                <a:cxn ang="0">
                  <a:pos x="195" y="116"/>
                </a:cxn>
                <a:cxn ang="0">
                  <a:pos x="202" y="118"/>
                </a:cxn>
                <a:cxn ang="0">
                  <a:pos x="211" y="121"/>
                </a:cxn>
                <a:cxn ang="0">
                  <a:pos x="219" y="125"/>
                </a:cxn>
                <a:cxn ang="0">
                  <a:pos x="223" y="130"/>
                </a:cxn>
                <a:cxn ang="0">
                  <a:pos x="222" y="134"/>
                </a:cxn>
                <a:cxn ang="0">
                  <a:pos x="216" y="138"/>
                </a:cxn>
                <a:cxn ang="0">
                  <a:pos x="207" y="139"/>
                </a:cxn>
                <a:cxn ang="0">
                  <a:pos x="195" y="139"/>
                </a:cxn>
                <a:cxn ang="0">
                  <a:pos x="186" y="138"/>
                </a:cxn>
                <a:cxn ang="0">
                  <a:pos x="180" y="136"/>
                </a:cxn>
                <a:cxn ang="0">
                  <a:pos x="176" y="136"/>
                </a:cxn>
                <a:cxn ang="0">
                  <a:pos x="174" y="137"/>
                </a:cxn>
                <a:cxn ang="0">
                  <a:pos x="161" y="141"/>
                </a:cxn>
                <a:cxn ang="0">
                  <a:pos x="135" y="147"/>
                </a:cxn>
                <a:cxn ang="0">
                  <a:pos x="108" y="152"/>
                </a:cxn>
                <a:cxn ang="0">
                  <a:pos x="90" y="151"/>
                </a:cxn>
                <a:cxn ang="0">
                  <a:pos x="78" y="143"/>
                </a:cxn>
                <a:cxn ang="0">
                  <a:pos x="63" y="131"/>
                </a:cxn>
                <a:cxn ang="0">
                  <a:pos x="47" y="116"/>
                </a:cxn>
                <a:cxn ang="0">
                  <a:pos x="35" y="99"/>
                </a:cxn>
                <a:cxn ang="0">
                  <a:pos x="24" y="78"/>
                </a:cxn>
                <a:cxn ang="0">
                  <a:pos x="13" y="53"/>
                </a:cxn>
                <a:cxn ang="0">
                  <a:pos x="4" y="31"/>
                </a:cxn>
                <a:cxn ang="0">
                  <a:pos x="0" y="17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8" y="3"/>
                </a:cxn>
                <a:cxn ang="0">
                  <a:pos x="13" y="0"/>
                </a:cxn>
              </a:cxnLst>
              <a:rect l="0" t="0" r="r" b="b"/>
              <a:pathLst>
                <a:path w="225" h="153">
                  <a:moveTo>
                    <a:pt x="40" y="13"/>
                  </a:moveTo>
                  <a:lnTo>
                    <a:pt x="41" y="14"/>
                  </a:lnTo>
                  <a:lnTo>
                    <a:pt x="43" y="19"/>
                  </a:lnTo>
                  <a:lnTo>
                    <a:pt x="47" y="26"/>
                  </a:lnTo>
                  <a:lnTo>
                    <a:pt x="51" y="34"/>
                  </a:lnTo>
                  <a:lnTo>
                    <a:pt x="56" y="43"/>
                  </a:lnTo>
                  <a:lnTo>
                    <a:pt x="60" y="52"/>
                  </a:lnTo>
                  <a:lnTo>
                    <a:pt x="63" y="60"/>
                  </a:lnTo>
                  <a:lnTo>
                    <a:pt x="66" y="67"/>
                  </a:lnTo>
                  <a:lnTo>
                    <a:pt x="68" y="73"/>
                  </a:lnTo>
                  <a:lnTo>
                    <a:pt x="70" y="79"/>
                  </a:lnTo>
                  <a:lnTo>
                    <a:pt x="73" y="86"/>
                  </a:lnTo>
                  <a:lnTo>
                    <a:pt x="76" y="93"/>
                  </a:lnTo>
                  <a:lnTo>
                    <a:pt x="79" y="99"/>
                  </a:lnTo>
                  <a:lnTo>
                    <a:pt x="82" y="104"/>
                  </a:lnTo>
                  <a:lnTo>
                    <a:pt x="85" y="107"/>
                  </a:lnTo>
                  <a:lnTo>
                    <a:pt x="88" y="109"/>
                  </a:lnTo>
                  <a:lnTo>
                    <a:pt x="93" y="109"/>
                  </a:lnTo>
                  <a:lnTo>
                    <a:pt x="105" y="111"/>
                  </a:lnTo>
                  <a:lnTo>
                    <a:pt x="119" y="112"/>
                  </a:lnTo>
                  <a:lnTo>
                    <a:pt x="136" y="114"/>
                  </a:lnTo>
                  <a:lnTo>
                    <a:pt x="152" y="116"/>
                  </a:lnTo>
                  <a:lnTo>
                    <a:pt x="166" y="117"/>
                  </a:lnTo>
                  <a:lnTo>
                    <a:pt x="175" y="118"/>
                  </a:lnTo>
                  <a:lnTo>
                    <a:pt x="179" y="118"/>
                  </a:lnTo>
                  <a:lnTo>
                    <a:pt x="180" y="118"/>
                  </a:lnTo>
                  <a:lnTo>
                    <a:pt x="182" y="117"/>
                  </a:lnTo>
                  <a:lnTo>
                    <a:pt x="184" y="116"/>
                  </a:lnTo>
                  <a:lnTo>
                    <a:pt x="187" y="116"/>
                  </a:lnTo>
                  <a:lnTo>
                    <a:pt x="189" y="115"/>
                  </a:lnTo>
                  <a:lnTo>
                    <a:pt x="192" y="115"/>
                  </a:lnTo>
                  <a:lnTo>
                    <a:pt x="195" y="116"/>
                  </a:lnTo>
                  <a:lnTo>
                    <a:pt x="198" y="117"/>
                  </a:lnTo>
                  <a:lnTo>
                    <a:pt x="202" y="118"/>
                  </a:lnTo>
                  <a:lnTo>
                    <a:pt x="206" y="119"/>
                  </a:lnTo>
                  <a:lnTo>
                    <a:pt x="211" y="121"/>
                  </a:lnTo>
                  <a:lnTo>
                    <a:pt x="215" y="123"/>
                  </a:lnTo>
                  <a:lnTo>
                    <a:pt x="219" y="125"/>
                  </a:lnTo>
                  <a:lnTo>
                    <a:pt x="222" y="128"/>
                  </a:lnTo>
                  <a:lnTo>
                    <a:pt x="223" y="130"/>
                  </a:lnTo>
                  <a:lnTo>
                    <a:pt x="224" y="132"/>
                  </a:lnTo>
                  <a:lnTo>
                    <a:pt x="222" y="134"/>
                  </a:lnTo>
                  <a:lnTo>
                    <a:pt x="220" y="136"/>
                  </a:lnTo>
                  <a:lnTo>
                    <a:pt x="216" y="138"/>
                  </a:lnTo>
                  <a:lnTo>
                    <a:pt x="212" y="139"/>
                  </a:lnTo>
                  <a:lnTo>
                    <a:pt x="207" y="139"/>
                  </a:lnTo>
                  <a:lnTo>
                    <a:pt x="201" y="140"/>
                  </a:lnTo>
                  <a:lnTo>
                    <a:pt x="195" y="139"/>
                  </a:lnTo>
                  <a:lnTo>
                    <a:pt x="190" y="138"/>
                  </a:lnTo>
                  <a:lnTo>
                    <a:pt x="186" y="138"/>
                  </a:lnTo>
                  <a:lnTo>
                    <a:pt x="183" y="137"/>
                  </a:lnTo>
                  <a:lnTo>
                    <a:pt x="180" y="136"/>
                  </a:lnTo>
                  <a:lnTo>
                    <a:pt x="178" y="136"/>
                  </a:lnTo>
                  <a:lnTo>
                    <a:pt x="176" y="136"/>
                  </a:lnTo>
                  <a:lnTo>
                    <a:pt x="175" y="136"/>
                  </a:lnTo>
                  <a:lnTo>
                    <a:pt x="174" y="137"/>
                  </a:lnTo>
                  <a:lnTo>
                    <a:pt x="169" y="139"/>
                  </a:lnTo>
                  <a:lnTo>
                    <a:pt x="161" y="141"/>
                  </a:lnTo>
                  <a:lnTo>
                    <a:pt x="149" y="144"/>
                  </a:lnTo>
                  <a:lnTo>
                    <a:pt x="135" y="147"/>
                  </a:lnTo>
                  <a:lnTo>
                    <a:pt x="121" y="150"/>
                  </a:lnTo>
                  <a:lnTo>
                    <a:pt x="108" y="152"/>
                  </a:lnTo>
                  <a:lnTo>
                    <a:pt x="97" y="152"/>
                  </a:lnTo>
                  <a:lnTo>
                    <a:pt x="90" y="151"/>
                  </a:lnTo>
                  <a:lnTo>
                    <a:pt x="85" y="148"/>
                  </a:lnTo>
                  <a:lnTo>
                    <a:pt x="78" y="143"/>
                  </a:lnTo>
                  <a:lnTo>
                    <a:pt x="71" y="138"/>
                  </a:lnTo>
                  <a:lnTo>
                    <a:pt x="63" y="131"/>
                  </a:lnTo>
                  <a:lnTo>
                    <a:pt x="55" y="124"/>
                  </a:lnTo>
                  <a:lnTo>
                    <a:pt x="47" y="116"/>
                  </a:lnTo>
                  <a:lnTo>
                    <a:pt x="41" y="107"/>
                  </a:lnTo>
                  <a:lnTo>
                    <a:pt x="35" y="99"/>
                  </a:lnTo>
                  <a:lnTo>
                    <a:pt x="30" y="89"/>
                  </a:lnTo>
                  <a:lnTo>
                    <a:pt x="24" y="78"/>
                  </a:lnTo>
                  <a:lnTo>
                    <a:pt x="18" y="66"/>
                  </a:lnTo>
                  <a:lnTo>
                    <a:pt x="13" y="53"/>
                  </a:lnTo>
                  <a:lnTo>
                    <a:pt x="8" y="42"/>
                  </a:lnTo>
                  <a:lnTo>
                    <a:pt x="4" y="31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8" y="3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40" y="13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53" name="Freeform 405"/>
            <p:cNvSpPr>
              <a:spLocks/>
            </p:cNvSpPr>
            <p:nvPr/>
          </p:nvSpPr>
          <p:spPr bwMode="auto">
            <a:xfrm>
              <a:off x="1015" y="1356"/>
              <a:ext cx="151" cy="111"/>
            </a:xfrm>
            <a:custGeom>
              <a:avLst/>
              <a:gdLst/>
              <a:ahLst/>
              <a:cxnLst>
                <a:cxn ang="0">
                  <a:pos x="33" y="9"/>
                </a:cxn>
                <a:cxn ang="0">
                  <a:pos x="36" y="16"/>
                </a:cxn>
                <a:cxn ang="0">
                  <a:pos x="40" y="27"/>
                </a:cxn>
                <a:cxn ang="0">
                  <a:pos x="43" y="38"/>
                </a:cxn>
                <a:cxn ang="0">
                  <a:pos x="44" y="48"/>
                </a:cxn>
                <a:cxn ang="0">
                  <a:pos x="48" y="60"/>
                </a:cxn>
                <a:cxn ang="0">
                  <a:pos x="54" y="73"/>
                </a:cxn>
                <a:cxn ang="0">
                  <a:pos x="59" y="82"/>
                </a:cxn>
                <a:cxn ang="0">
                  <a:pos x="65" y="85"/>
                </a:cxn>
                <a:cxn ang="0">
                  <a:pos x="79" y="87"/>
                </a:cxn>
                <a:cxn ang="0">
                  <a:pos x="96" y="90"/>
                </a:cxn>
                <a:cxn ang="0">
                  <a:pos x="108" y="91"/>
                </a:cxn>
                <a:cxn ang="0">
                  <a:pos x="111" y="91"/>
                </a:cxn>
                <a:cxn ang="0">
                  <a:pos x="114" y="90"/>
                </a:cxn>
                <a:cxn ang="0">
                  <a:pos x="120" y="88"/>
                </a:cxn>
                <a:cxn ang="0">
                  <a:pos x="125" y="87"/>
                </a:cxn>
                <a:cxn ang="0">
                  <a:pos x="130" y="88"/>
                </a:cxn>
                <a:cxn ang="0">
                  <a:pos x="136" y="90"/>
                </a:cxn>
                <a:cxn ang="0">
                  <a:pos x="143" y="94"/>
                </a:cxn>
                <a:cxn ang="0">
                  <a:pos x="149" y="98"/>
                </a:cxn>
                <a:cxn ang="0">
                  <a:pos x="150" y="101"/>
                </a:cxn>
                <a:cxn ang="0">
                  <a:pos x="146" y="104"/>
                </a:cxn>
                <a:cxn ang="0">
                  <a:pos x="138" y="107"/>
                </a:cxn>
                <a:cxn ang="0">
                  <a:pos x="129" y="109"/>
                </a:cxn>
                <a:cxn ang="0">
                  <a:pos x="121" y="108"/>
                </a:cxn>
                <a:cxn ang="0">
                  <a:pos x="115" y="108"/>
                </a:cxn>
                <a:cxn ang="0">
                  <a:pos x="112" y="107"/>
                </a:cxn>
                <a:cxn ang="0">
                  <a:pos x="110" y="108"/>
                </a:cxn>
                <a:cxn ang="0">
                  <a:pos x="105" y="109"/>
                </a:cxn>
                <a:cxn ang="0">
                  <a:pos x="88" y="110"/>
                </a:cxn>
                <a:cxn ang="0">
                  <a:pos x="65" y="110"/>
                </a:cxn>
                <a:cxn ang="0">
                  <a:pos x="45" y="107"/>
                </a:cxn>
                <a:cxn ang="0">
                  <a:pos x="37" y="102"/>
                </a:cxn>
                <a:cxn ang="0">
                  <a:pos x="28" y="93"/>
                </a:cxn>
                <a:cxn ang="0">
                  <a:pos x="17" y="82"/>
                </a:cxn>
                <a:cxn ang="0">
                  <a:pos x="9" y="68"/>
                </a:cxn>
                <a:cxn ang="0">
                  <a:pos x="5" y="54"/>
                </a:cxn>
                <a:cxn ang="0">
                  <a:pos x="2" y="37"/>
                </a:cxn>
                <a:cxn ang="0">
                  <a:pos x="0" y="20"/>
                </a:cxn>
                <a:cxn ang="0">
                  <a:pos x="0" y="7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10" y="3"/>
                </a:cxn>
                <a:cxn ang="0">
                  <a:pos x="32" y="7"/>
                </a:cxn>
              </a:cxnLst>
              <a:rect l="0" t="0" r="r" b="b"/>
              <a:pathLst>
                <a:path w="151" h="111">
                  <a:moveTo>
                    <a:pt x="32" y="7"/>
                  </a:moveTo>
                  <a:lnTo>
                    <a:pt x="33" y="9"/>
                  </a:lnTo>
                  <a:lnTo>
                    <a:pt x="34" y="11"/>
                  </a:lnTo>
                  <a:lnTo>
                    <a:pt x="36" y="16"/>
                  </a:lnTo>
                  <a:lnTo>
                    <a:pt x="38" y="21"/>
                  </a:lnTo>
                  <a:lnTo>
                    <a:pt x="40" y="27"/>
                  </a:lnTo>
                  <a:lnTo>
                    <a:pt x="42" y="33"/>
                  </a:lnTo>
                  <a:lnTo>
                    <a:pt x="43" y="38"/>
                  </a:lnTo>
                  <a:lnTo>
                    <a:pt x="44" y="43"/>
                  </a:lnTo>
                  <a:lnTo>
                    <a:pt x="44" y="48"/>
                  </a:lnTo>
                  <a:lnTo>
                    <a:pt x="46" y="53"/>
                  </a:lnTo>
                  <a:lnTo>
                    <a:pt x="48" y="60"/>
                  </a:lnTo>
                  <a:lnTo>
                    <a:pt x="51" y="67"/>
                  </a:lnTo>
                  <a:lnTo>
                    <a:pt x="54" y="73"/>
                  </a:lnTo>
                  <a:lnTo>
                    <a:pt x="57" y="78"/>
                  </a:lnTo>
                  <a:lnTo>
                    <a:pt x="59" y="82"/>
                  </a:lnTo>
                  <a:lnTo>
                    <a:pt x="61" y="84"/>
                  </a:lnTo>
                  <a:lnTo>
                    <a:pt x="65" y="85"/>
                  </a:lnTo>
                  <a:lnTo>
                    <a:pt x="71" y="86"/>
                  </a:lnTo>
                  <a:lnTo>
                    <a:pt x="79" y="87"/>
                  </a:lnTo>
                  <a:lnTo>
                    <a:pt x="88" y="89"/>
                  </a:lnTo>
                  <a:lnTo>
                    <a:pt x="96" y="90"/>
                  </a:lnTo>
                  <a:lnTo>
                    <a:pt x="103" y="91"/>
                  </a:lnTo>
                  <a:lnTo>
                    <a:pt x="108" y="91"/>
                  </a:lnTo>
                  <a:lnTo>
                    <a:pt x="110" y="91"/>
                  </a:lnTo>
                  <a:lnTo>
                    <a:pt x="111" y="91"/>
                  </a:lnTo>
                  <a:lnTo>
                    <a:pt x="112" y="91"/>
                  </a:lnTo>
                  <a:lnTo>
                    <a:pt x="114" y="90"/>
                  </a:lnTo>
                  <a:lnTo>
                    <a:pt x="117" y="89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5" y="87"/>
                  </a:lnTo>
                  <a:lnTo>
                    <a:pt x="127" y="88"/>
                  </a:lnTo>
                  <a:lnTo>
                    <a:pt x="130" y="88"/>
                  </a:lnTo>
                  <a:lnTo>
                    <a:pt x="133" y="89"/>
                  </a:lnTo>
                  <a:lnTo>
                    <a:pt x="136" y="90"/>
                  </a:lnTo>
                  <a:lnTo>
                    <a:pt x="140" y="92"/>
                  </a:lnTo>
                  <a:lnTo>
                    <a:pt x="143" y="94"/>
                  </a:lnTo>
                  <a:lnTo>
                    <a:pt x="146" y="96"/>
                  </a:lnTo>
                  <a:lnTo>
                    <a:pt x="149" y="98"/>
                  </a:lnTo>
                  <a:lnTo>
                    <a:pt x="150" y="100"/>
                  </a:lnTo>
                  <a:lnTo>
                    <a:pt x="150" y="101"/>
                  </a:lnTo>
                  <a:lnTo>
                    <a:pt x="149" y="103"/>
                  </a:lnTo>
                  <a:lnTo>
                    <a:pt x="146" y="104"/>
                  </a:lnTo>
                  <a:lnTo>
                    <a:pt x="143" y="106"/>
                  </a:lnTo>
                  <a:lnTo>
                    <a:pt x="138" y="107"/>
                  </a:lnTo>
                  <a:lnTo>
                    <a:pt x="134" y="108"/>
                  </a:lnTo>
                  <a:lnTo>
                    <a:pt x="129" y="109"/>
                  </a:lnTo>
                  <a:lnTo>
                    <a:pt x="125" y="109"/>
                  </a:lnTo>
                  <a:lnTo>
                    <a:pt x="121" y="108"/>
                  </a:lnTo>
                  <a:lnTo>
                    <a:pt x="118" y="108"/>
                  </a:lnTo>
                  <a:lnTo>
                    <a:pt x="115" y="108"/>
                  </a:lnTo>
                  <a:lnTo>
                    <a:pt x="113" y="108"/>
                  </a:lnTo>
                  <a:lnTo>
                    <a:pt x="112" y="107"/>
                  </a:lnTo>
                  <a:lnTo>
                    <a:pt x="111" y="108"/>
                  </a:lnTo>
                  <a:lnTo>
                    <a:pt x="110" y="108"/>
                  </a:lnTo>
                  <a:lnTo>
                    <a:pt x="109" y="108"/>
                  </a:lnTo>
                  <a:lnTo>
                    <a:pt x="105" y="109"/>
                  </a:lnTo>
                  <a:lnTo>
                    <a:pt x="98" y="110"/>
                  </a:lnTo>
                  <a:lnTo>
                    <a:pt x="88" y="110"/>
                  </a:lnTo>
                  <a:lnTo>
                    <a:pt x="77" y="110"/>
                  </a:lnTo>
                  <a:lnTo>
                    <a:pt x="65" y="110"/>
                  </a:lnTo>
                  <a:lnTo>
                    <a:pt x="54" y="109"/>
                  </a:lnTo>
                  <a:lnTo>
                    <a:pt x="45" y="107"/>
                  </a:lnTo>
                  <a:lnTo>
                    <a:pt x="40" y="105"/>
                  </a:lnTo>
                  <a:lnTo>
                    <a:pt x="37" y="102"/>
                  </a:lnTo>
                  <a:lnTo>
                    <a:pt x="32" y="98"/>
                  </a:lnTo>
                  <a:lnTo>
                    <a:pt x="28" y="93"/>
                  </a:lnTo>
                  <a:lnTo>
                    <a:pt x="22" y="88"/>
                  </a:lnTo>
                  <a:lnTo>
                    <a:pt x="17" y="82"/>
                  </a:lnTo>
                  <a:lnTo>
                    <a:pt x="13" y="75"/>
                  </a:lnTo>
                  <a:lnTo>
                    <a:pt x="9" y="68"/>
                  </a:lnTo>
                  <a:lnTo>
                    <a:pt x="7" y="61"/>
                  </a:lnTo>
                  <a:lnTo>
                    <a:pt x="5" y="54"/>
                  </a:lnTo>
                  <a:lnTo>
                    <a:pt x="3" y="46"/>
                  </a:lnTo>
                  <a:lnTo>
                    <a:pt x="2" y="37"/>
                  </a:lnTo>
                  <a:lnTo>
                    <a:pt x="1" y="28"/>
                  </a:lnTo>
                  <a:lnTo>
                    <a:pt x="0" y="20"/>
                  </a:lnTo>
                  <a:lnTo>
                    <a:pt x="0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32" y="7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54" name="Freeform 406"/>
            <p:cNvSpPr>
              <a:spLocks/>
            </p:cNvSpPr>
            <p:nvPr/>
          </p:nvSpPr>
          <p:spPr bwMode="auto">
            <a:xfrm>
              <a:off x="1012" y="1352"/>
              <a:ext cx="152" cy="117"/>
            </a:xfrm>
            <a:custGeom>
              <a:avLst/>
              <a:gdLst/>
              <a:ahLst/>
              <a:cxnLst>
                <a:cxn ang="0">
                  <a:pos x="34" y="12"/>
                </a:cxn>
                <a:cxn ang="0">
                  <a:pos x="37" y="20"/>
                </a:cxn>
                <a:cxn ang="0">
                  <a:pos x="41" y="32"/>
                </a:cxn>
                <a:cxn ang="0">
                  <a:pos x="44" y="44"/>
                </a:cxn>
                <a:cxn ang="0">
                  <a:pos x="45" y="54"/>
                </a:cxn>
                <a:cxn ang="0">
                  <a:pos x="49" y="66"/>
                </a:cxn>
                <a:cxn ang="0">
                  <a:pos x="54" y="80"/>
                </a:cxn>
                <a:cxn ang="0">
                  <a:pos x="60" y="89"/>
                </a:cxn>
                <a:cxn ang="0">
                  <a:pos x="65" y="91"/>
                </a:cxn>
                <a:cxn ang="0">
                  <a:pos x="79" y="94"/>
                </a:cxn>
                <a:cxn ang="0">
                  <a:pos x="97" y="96"/>
                </a:cxn>
                <a:cxn ang="0">
                  <a:pos x="109" y="98"/>
                </a:cxn>
                <a:cxn ang="0">
                  <a:pos x="113" y="97"/>
                </a:cxn>
                <a:cxn ang="0">
                  <a:pos x="117" y="96"/>
                </a:cxn>
                <a:cxn ang="0">
                  <a:pos x="123" y="94"/>
                </a:cxn>
                <a:cxn ang="0">
                  <a:pos x="128" y="94"/>
                </a:cxn>
                <a:cxn ang="0">
                  <a:pos x="133" y="96"/>
                </a:cxn>
                <a:cxn ang="0">
                  <a:pos x="140" y="98"/>
                </a:cxn>
                <a:cxn ang="0">
                  <a:pos x="147" y="102"/>
                </a:cxn>
                <a:cxn ang="0">
                  <a:pos x="151" y="106"/>
                </a:cxn>
                <a:cxn ang="0">
                  <a:pos x="149" y="109"/>
                </a:cxn>
                <a:cxn ang="0">
                  <a:pos x="143" y="112"/>
                </a:cxn>
                <a:cxn ang="0">
                  <a:pos x="135" y="115"/>
                </a:cxn>
                <a:cxn ang="0">
                  <a:pos x="125" y="115"/>
                </a:cxn>
                <a:cxn ang="0">
                  <a:pos x="119" y="114"/>
                </a:cxn>
                <a:cxn ang="0">
                  <a:pos x="114" y="114"/>
                </a:cxn>
                <a:cxn ang="0">
                  <a:pos x="111" y="114"/>
                </a:cxn>
                <a:cxn ang="0">
                  <a:pos x="109" y="115"/>
                </a:cxn>
                <a:cxn ang="0">
                  <a:pos x="99" y="116"/>
                </a:cxn>
                <a:cxn ang="0">
                  <a:pos x="77" y="116"/>
                </a:cxn>
                <a:cxn ang="0">
                  <a:pos x="55" y="115"/>
                </a:cxn>
                <a:cxn ang="0">
                  <a:pos x="41" y="111"/>
                </a:cxn>
                <a:cxn ang="0">
                  <a:pos x="33" y="104"/>
                </a:cxn>
                <a:cxn ang="0">
                  <a:pos x="23" y="94"/>
                </a:cxn>
                <a:cxn ang="0">
                  <a:pos x="14" y="82"/>
                </a:cxn>
                <a:cxn ang="0">
                  <a:pos x="7" y="68"/>
                </a:cxn>
                <a:cxn ang="0">
                  <a:pos x="4" y="52"/>
                </a:cxn>
                <a:cxn ang="0">
                  <a:pos x="1" y="35"/>
                </a:cxn>
                <a:cxn ang="0">
                  <a:pos x="0" y="19"/>
                </a:cxn>
                <a:cxn ang="0">
                  <a:pos x="1" y="9"/>
                </a:cxn>
                <a:cxn ang="0">
                  <a:pos x="4" y="5"/>
                </a:cxn>
                <a:cxn ang="0">
                  <a:pos x="9" y="3"/>
                </a:cxn>
                <a:cxn ang="0">
                  <a:pos x="14" y="1"/>
                </a:cxn>
                <a:cxn ang="0">
                  <a:pos x="17" y="0"/>
                </a:cxn>
              </a:cxnLst>
              <a:rect l="0" t="0" r="r" b="b"/>
              <a:pathLst>
                <a:path w="152" h="117">
                  <a:moveTo>
                    <a:pt x="33" y="11"/>
                  </a:moveTo>
                  <a:lnTo>
                    <a:pt x="34" y="12"/>
                  </a:lnTo>
                  <a:lnTo>
                    <a:pt x="35" y="16"/>
                  </a:lnTo>
                  <a:lnTo>
                    <a:pt x="37" y="20"/>
                  </a:lnTo>
                  <a:lnTo>
                    <a:pt x="39" y="26"/>
                  </a:lnTo>
                  <a:lnTo>
                    <a:pt x="41" y="32"/>
                  </a:lnTo>
                  <a:lnTo>
                    <a:pt x="42" y="39"/>
                  </a:lnTo>
                  <a:lnTo>
                    <a:pt x="44" y="44"/>
                  </a:lnTo>
                  <a:lnTo>
                    <a:pt x="44" y="49"/>
                  </a:lnTo>
                  <a:lnTo>
                    <a:pt x="45" y="54"/>
                  </a:lnTo>
                  <a:lnTo>
                    <a:pt x="47" y="60"/>
                  </a:lnTo>
                  <a:lnTo>
                    <a:pt x="49" y="66"/>
                  </a:lnTo>
                  <a:lnTo>
                    <a:pt x="52" y="73"/>
                  </a:lnTo>
                  <a:lnTo>
                    <a:pt x="54" y="80"/>
                  </a:lnTo>
                  <a:lnTo>
                    <a:pt x="57" y="85"/>
                  </a:lnTo>
                  <a:lnTo>
                    <a:pt x="60" y="89"/>
                  </a:lnTo>
                  <a:lnTo>
                    <a:pt x="62" y="91"/>
                  </a:lnTo>
                  <a:lnTo>
                    <a:pt x="65" y="91"/>
                  </a:lnTo>
                  <a:lnTo>
                    <a:pt x="71" y="93"/>
                  </a:lnTo>
                  <a:lnTo>
                    <a:pt x="79" y="94"/>
                  </a:lnTo>
                  <a:lnTo>
                    <a:pt x="88" y="95"/>
                  </a:lnTo>
                  <a:lnTo>
                    <a:pt x="97" y="96"/>
                  </a:lnTo>
                  <a:lnTo>
                    <a:pt x="104" y="97"/>
                  </a:lnTo>
                  <a:lnTo>
                    <a:pt x="109" y="98"/>
                  </a:lnTo>
                  <a:lnTo>
                    <a:pt x="111" y="98"/>
                  </a:lnTo>
                  <a:lnTo>
                    <a:pt x="113" y="97"/>
                  </a:lnTo>
                  <a:lnTo>
                    <a:pt x="115" y="96"/>
                  </a:lnTo>
                  <a:lnTo>
                    <a:pt x="117" y="96"/>
                  </a:lnTo>
                  <a:lnTo>
                    <a:pt x="120" y="95"/>
                  </a:lnTo>
                  <a:lnTo>
                    <a:pt x="123" y="94"/>
                  </a:lnTo>
                  <a:lnTo>
                    <a:pt x="126" y="94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3" y="96"/>
                  </a:lnTo>
                  <a:lnTo>
                    <a:pt x="137" y="97"/>
                  </a:lnTo>
                  <a:lnTo>
                    <a:pt x="140" y="98"/>
                  </a:lnTo>
                  <a:lnTo>
                    <a:pt x="144" y="100"/>
                  </a:lnTo>
                  <a:lnTo>
                    <a:pt x="147" y="102"/>
                  </a:lnTo>
                  <a:lnTo>
                    <a:pt x="149" y="104"/>
                  </a:lnTo>
                  <a:lnTo>
                    <a:pt x="151" y="106"/>
                  </a:lnTo>
                  <a:lnTo>
                    <a:pt x="151" y="108"/>
                  </a:lnTo>
                  <a:lnTo>
                    <a:pt x="149" y="109"/>
                  </a:lnTo>
                  <a:lnTo>
                    <a:pt x="147" y="111"/>
                  </a:lnTo>
                  <a:lnTo>
                    <a:pt x="143" y="112"/>
                  </a:lnTo>
                  <a:lnTo>
                    <a:pt x="139" y="114"/>
                  </a:lnTo>
                  <a:lnTo>
                    <a:pt x="135" y="115"/>
                  </a:lnTo>
                  <a:lnTo>
                    <a:pt x="130" y="115"/>
                  </a:lnTo>
                  <a:lnTo>
                    <a:pt x="125" y="115"/>
                  </a:lnTo>
                  <a:lnTo>
                    <a:pt x="122" y="115"/>
                  </a:lnTo>
                  <a:lnTo>
                    <a:pt x="119" y="114"/>
                  </a:lnTo>
                  <a:lnTo>
                    <a:pt x="116" y="114"/>
                  </a:lnTo>
                  <a:lnTo>
                    <a:pt x="114" y="114"/>
                  </a:lnTo>
                  <a:lnTo>
                    <a:pt x="113" y="114"/>
                  </a:lnTo>
                  <a:lnTo>
                    <a:pt x="111" y="114"/>
                  </a:lnTo>
                  <a:lnTo>
                    <a:pt x="110" y="114"/>
                  </a:lnTo>
                  <a:lnTo>
                    <a:pt x="109" y="115"/>
                  </a:lnTo>
                  <a:lnTo>
                    <a:pt x="106" y="116"/>
                  </a:lnTo>
                  <a:lnTo>
                    <a:pt x="99" y="116"/>
                  </a:lnTo>
                  <a:lnTo>
                    <a:pt x="89" y="116"/>
                  </a:lnTo>
                  <a:lnTo>
                    <a:pt x="77" y="116"/>
                  </a:lnTo>
                  <a:lnTo>
                    <a:pt x="65" y="116"/>
                  </a:lnTo>
                  <a:lnTo>
                    <a:pt x="55" y="115"/>
                  </a:lnTo>
                  <a:lnTo>
                    <a:pt x="46" y="114"/>
                  </a:lnTo>
                  <a:lnTo>
                    <a:pt x="41" y="111"/>
                  </a:lnTo>
                  <a:lnTo>
                    <a:pt x="37" y="108"/>
                  </a:lnTo>
                  <a:lnTo>
                    <a:pt x="33" y="104"/>
                  </a:lnTo>
                  <a:lnTo>
                    <a:pt x="28" y="100"/>
                  </a:lnTo>
                  <a:lnTo>
                    <a:pt x="23" y="94"/>
                  </a:lnTo>
                  <a:lnTo>
                    <a:pt x="18" y="88"/>
                  </a:lnTo>
                  <a:lnTo>
                    <a:pt x="14" y="82"/>
                  </a:lnTo>
                  <a:lnTo>
                    <a:pt x="10" y="75"/>
                  </a:lnTo>
                  <a:lnTo>
                    <a:pt x="7" y="68"/>
                  </a:lnTo>
                  <a:lnTo>
                    <a:pt x="5" y="60"/>
                  </a:lnTo>
                  <a:lnTo>
                    <a:pt x="4" y="52"/>
                  </a:lnTo>
                  <a:lnTo>
                    <a:pt x="2" y="43"/>
                  </a:lnTo>
                  <a:lnTo>
                    <a:pt x="1" y="35"/>
                  </a:lnTo>
                  <a:lnTo>
                    <a:pt x="1" y="26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2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33" y="11"/>
                  </a:lnTo>
                </a:path>
              </a:pathLst>
            </a:custGeom>
            <a:solidFill>
              <a:srgbClr val="A4E0A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55" name="Freeform 407"/>
            <p:cNvSpPr>
              <a:spLocks/>
            </p:cNvSpPr>
            <p:nvPr/>
          </p:nvSpPr>
          <p:spPr bwMode="auto">
            <a:xfrm>
              <a:off x="998" y="1600"/>
              <a:ext cx="308" cy="257"/>
            </a:xfrm>
            <a:custGeom>
              <a:avLst/>
              <a:gdLst/>
              <a:ahLst/>
              <a:cxnLst>
                <a:cxn ang="0">
                  <a:pos x="307" y="256"/>
                </a:cxn>
                <a:cxn ang="0">
                  <a:pos x="307" y="42"/>
                </a:cxn>
                <a:cxn ang="0">
                  <a:pos x="0" y="0"/>
                </a:cxn>
                <a:cxn ang="0">
                  <a:pos x="0" y="200"/>
                </a:cxn>
                <a:cxn ang="0">
                  <a:pos x="307" y="256"/>
                </a:cxn>
              </a:cxnLst>
              <a:rect l="0" t="0" r="r" b="b"/>
              <a:pathLst>
                <a:path w="308" h="257">
                  <a:moveTo>
                    <a:pt x="307" y="256"/>
                  </a:moveTo>
                  <a:lnTo>
                    <a:pt x="307" y="42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307" y="256"/>
                  </a:lnTo>
                </a:path>
              </a:pathLst>
            </a:custGeom>
            <a:solidFill>
              <a:srgbClr val="E7B94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744856" name="Group 408"/>
          <p:cNvGrpSpPr>
            <a:grpSpLocks/>
          </p:cNvGrpSpPr>
          <p:nvPr/>
        </p:nvGrpSpPr>
        <p:grpSpPr bwMode="auto">
          <a:xfrm>
            <a:off x="4756150" y="2133600"/>
            <a:ext cx="1066800" cy="914400"/>
            <a:chOff x="868" y="1623"/>
            <a:chExt cx="783" cy="716"/>
          </a:xfrm>
        </p:grpSpPr>
        <p:sp>
          <p:nvSpPr>
            <p:cNvPr id="744857" name="Oval 409"/>
            <p:cNvSpPr>
              <a:spLocks noChangeArrowheads="1"/>
            </p:cNvSpPr>
            <p:nvPr/>
          </p:nvSpPr>
          <p:spPr bwMode="auto">
            <a:xfrm>
              <a:off x="868" y="1623"/>
              <a:ext cx="717" cy="7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58" name="Freeform 410"/>
            <p:cNvSpPr>
              <a:spLocks/>
            </p:cNvSpPr>
            <p:nvPr/>
          </p:nvSpPr>
          <p:spPr bwMode="auto">
            <a:xfrm>
              <a:off x="893" y="1973"/>
              <a:ext cx="634" cy="24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0" y="33"/>
                </a:cxn>
                <a:cxn ang="0">
                  <a:pos x="238" y="239"/>
                </a:cxn>
                <a:cxn ang="0">
                  <a:pos x="633" y="134"/>
                </a:cxn>
                <a:cxn ang="0">
                  <a:pos x="612" y="66"/>
                </a:cxn>
                <a:cxn ang="0">
                  <a:pos x="55" y="0"/>
                </a:cxn>
              </a:cxnLst>
              <a:rect l="0" t="0" r="r" b="b"/>
              <a:pathLst>
                <a:path w="634" h="240">
                  <a:moveTo>
                    <a:pt x="55" y="0"/>
                  </a:moveTo>
                  <a:lnTo>
                    <a:pt x="0" y="33"/>
                  </a:lnTo>
                  <a:lnTo>
                    <a:pt x="238" y="239"/>
                  </a:lnTo>
                  <a:lnTo>
                    <a:pt x="633" y="134"/>
                  </a:lnTo>
                  <a:lnTo>
                    <a:pt x="612" y="66"/>
                  </a:lnTo>
                  <a:lnTo>
                    <a:pt x="55" y="0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59" name="Freeform 411"/>
            <p:cNvSpPr>
              <a:spLocks/>
            </p:cNvSpPr>
            <p:nvPr/>
          </p:nvSpPr>
          <p:spPr bwMode="auto">
            <a:xfrm>
              <a:off x="1133" y="1872"/>
              <a:ext cx="380" cy="253"/>
            </a:xfrm>
            <a:custGeom>
              <a:avLst/>
              <a:gdLst/>
              <a:ahLst/>
              <a:cxnLst>
                <a:cxn ang="0">
                  <a:pos x="379" y="0"/>
                </a:cxn>
                <a:cxn ang="0">
                  <a:pos x="379" y="171"/>
                </a:cxn>
                <a:cxn ang="0">
                  <a:pos x="0" y="252"/>
                </a:cxn>
                <a:cxn ang="0">
                  <a:pos x="0" y="80"/>
                </a:cxn>
                <a:cxn ang="0">
                  <a:pos x="379" y="0"/>
                </a:cxn>
              </a:cxnLst>
              <a:rect l="0" t="0" r="r" b="b"/>
              <a:pathLst>
                <a:path w="380" h="253">
                  <a:moveTo>
                    <a:pt x="379" y="0"/>
                  </a:moveTo>
                  <a:lnTo>
                    <a:pt x="379" y="171"/>
                  </a:lnTo>
                  <a:lnTo>
                    <a:pt x="0" y="252"/>
                  </a:lnTo>
                  <a:lnTo>
                    <a:pt x="0" y="80"/>
                  </a:lnTo>
                  <a:lnTo>
                    <a:pt x="379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60" name="Freeform 412"/>
            <p:cNvSpPr>
              <a:spLocks/>
            </p:cNvSpPr>
            <p:nvPr/>
          </p:nvSpPr>
          <p:spPr bwMode="auto">
            <a:xfrm>
              <a:off x="1235" y="1942"/>
              <a:ext cx="241" cy="163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240" y="109"/>
                </a:cxn>
                <a:cxn ang="0">
                  <a:pos x="0" y="162"/>
                </a:cxn>
                <a:cxn ang="0">
                  <a:pos x="0" y="51"/>
                </a:cxn>
                <a:cxn ang="0">
                  <a:pos x="154" y="21"/>
                </a:cxn>
                <a:cxn ang="0">
                  <a:pos x="240" y="0"/>
                </a:cxn>
              </a:cxnLst>
              <a:rect l="0" t="0" r="r" b="b"/>
              <a:pathLst>
                <a:path w="241" h="163">
                  <a:moveTo>
                    <a:pt x="240" y="0"/>
                  </a:moveTo>
                  <a:lnTo>
                    <a:pt x="240" y="109"/>
                  </a:lnTo>
                  <a:lnTo>
                    <a:pt x="0" y="162"/>
                  </a:lnTo>
                  <a:lnTo>
                    <a:pt x="0" y="51"/>
                  </a:lnTo>
                  <a:lnTo>
                    <a:pt x="154" y="21"/>
                  </a:lnTo>
                  <a:lnTo>
                    <a:pt x="240" y="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61" name="Freeform 413"/>
            <p:cNvSpPr>
              <a:spLocks/>
            </p:cNvSpPr>
            <p:nvPr/>
          </p:nvSpPr>
          <p:spPr bwMode="auto">
            <a:xfrm>
              <a:off x="946" y="1815"/>
              <a:ext cx="190" cy="308"/>
            </a:xfrm>
            <a:custGeom>
              <a:avLst/>
              <a:gdLst/>
              <a:ahLst/>
              <a:cxnLst>
                <a:cxn ang="0">
                  <a:pos x="189" y="307"/>
                </a:cxn>
                <a:cxn ang="0">
                  <a:pos x="189" y="134"/>
                </a:cxn>
                <a:cxn ang="0">
                  <a:pos x="0" y="0"/>
                </a:cxn>
                <a:cxn ang="0">
                  <a:pos x="0" y="158"/>
                </a:cxn>
                <a:cxn ang="0">
                  <a:pos x="189" y="307"/>
                </a:cxn>
              </a:cxnLst>
              <a:rect l="0" t="0" r="r" b="b"/>
              <a:pathLst>
                <a:path w="190" h="308">
                  <a:moveTo>
                    <a:pt x="189" y="307"/>
                  </a:moveTo>
                  <a:lnTo>
                    <a:pt x="189" y="134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189" y="307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62" name="Freeform 414"/>
            <p:cNvSpPr>
              <a:spLocks/>
            </p:cNvSpPr>
            <p:nvPr/>
          </p:nvSpPr>
          <p:spPr bwMode="auto">
            <a:xfrm>
              <a:off x="958" y="1850"/>
              <a:ext cx="161" cy="171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60" y="115"/>
                </a:cxn>
                <a:cxn ang="0">
                  <a:pos x="0" y="0"/>
                </a:cxn>
                <a:cxn ang="0">
                  <a:pos x="0" y="46"/>
                </a:cxn>
                <a:cxn ang="0">
                  <a:pos x="160" y="170"/>
                </a:cxn>
              </a:cxnLst>
              <a:rect l="0" t="0" r="r" b="b"/>
              <a:pathLst>
                <a:path w="161" h="171">
                  <a:moveTo>
                    <a:pt x="160" y="170"/>
                  </a:moveTo>
                  <a:lnTo>
                    <a:pt x="160" y="115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60" y="170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63" name="Freeform 415"/>
            <p:cNvSpPr>
              <a:spLocks/>
            </p:cNvSpPr>
            <p:nvPr/>
          </p:nvSpPr>
          <p:spPr bwMode="auto">
            <a:xfrm>
              <a:off x="1068" y="1912"/>
              <a:ext cx="22" cy="112"/>
            </a:xfrm>
            <a:custGeom>
              <a:avLst/>
              <a:gdLst/>
              <a:ahLst/>
              <a:cxnLst>
                <a:cxn ang="0">
                  <a:pos x="21" y="111"/>
                </a:cxn>
                <a:cxn ang="0">
                  <a:pos x="21" y="20"/>
                </a:cxn>
                <a:cxn ang="0">
                  <a:pos x="0" y="0"/>
                </a:cxn>
                <a:cxn ang="0">
                  <a:pos x="0" y="90"/>
                </a:cxn>
                <a:cxn ang="0">
                  <a:pos x="21" y="111"/>
                </a:cxn>
              </a:cxnLst>
              <a:rect l="0" t="0" r="r" b="b"/>
              <a:pathLst>
                <a:path w="22" h="112">
                  <a:moveTo>
                    <a:pt x="21" y="111"/>
                  </a:moveTo>
                  <a:lnTo>
                    <a:pt x="21" y="2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111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64" name="Freeform 416"/>
            <p:cNvSpPr>
              <a:spLocks/>
            </p:cNvSpPr>
            <p:nvPr/>
          </p:nvSpPr>
          <p:spPr bwMode="auto">
            <a:xfrm>
              <a:off x="942" y="1743"/>
              <a:ext cx="571" cy="212"/>
            </a:xfrm>
            <a:custGeom>
              <a:avLst/>
              <a:gdLst/>
              <a:ahLst/>
              <a:cxnLst>
                <a:cxn ang="0">
                  <a:pos x="191" y="211"/>
                </a:cxn>
                <a:cxn ang="0">
                  <a:pos x="0" y="70"/>
                </a:cxn>
                <a:cxn ang="0">
                  <a:pos x="344" y="0"/>
                </a:cxn>
                <a:cxn ang="0">
                  <a:pos x="570" y="131"/>
                </a:cxn>
                <a:cxn ang="0">
                  <a:pos x="191" y="211"/>
                </a:cxn>
              </a:cxnLst>
              <a:rect l="0" t="0" r="r" b="b"/>
              <a:pathLst>
                <a:path w="571" h="212">
                  <a:moveTo>
                    <a:pt x="191" y="211"/>
                  </a:moveTo>
                  <a:lnTo>
                    <a:pt x="0" y="70"/>
                  </a:lnTo>
                  <a:lnTo>
                    <a:pt x="344" y="0"/>
                  </a:lnTo>
                  <a:lnTo>
                    <a:pt x="570" y="131"/>
                  </a:lnTo>
                  <a:lnTo>
                    <a:pt x="191" y="211"/>
                  </a:lnTo>
                </a:path>
              </a:pathLst>
            </a:custGeom>
            <a:solidFill>
              <a:srgbClr val="F4EAD4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65" name="Freeform 417"/>
            <p:cNvSpPr>
              <a:spLocks/>
            </p:cNvSpPr>
            <p:nvPr/>
          </p:nvSpPr>
          <p:spPr bwMode="auto">
            <a:xfrm>
              <a:off x="1380" y="1789"/>
              <a:ext cx="43" cy="6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36" y="0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9"/>
                </a:cxn>
                <a:cxn ang="0">
                  <a:pos x="41" y="61"/>
                </a:cxn>
                <a:cxn ang="0">
                  <a:pos x="38" y="63"/>
                </a:cxn>
                <a:cxn ang="0">
                  <a:pos x="36" y="64"/>
                </a:cxn>
                <a:cxn ang="0">
                  <a:pos x="33" y="65"/>
                </a:cxn>
                <a:cxn ang="0">
                  <a:pos x="30" y="66"/>
                </a:cxn>
                <a:cxn ang="0">
                  <a:pos x="26" y="68"/>
                </a:cxn>
                <a:cxn ang="0">
                  <a:pos x="21" y="68"/>
                </a:cxn>
                <a:cxn ang="0">
                  <a:pos x="17" y="68"/>
                </a:cxn>
                <a:cxn ang="0">
                  <a:pos x="14" y="66"/>
                </a:cxn>
                <a:cxn ang="0">
                  <a:pos x="10" y="65"/>
                </a:cxn>
                <a:cxn ang="0">
                  <a:pos x="6" y="64"/>
                </a:cxn>
                <a:cxn ang="0">
                  <a:pos x="4" y="63"/>
                </a:cxn>
                <a:cxn ang="0">
                  <a:pos x="2" y="61"/>
                </a:cxn>
                <a:cxn ang="0">
                  <a:pos x="1" y="5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6" y="0"/>
                </a:cxn>
              </a:cxnLst>
              <a:rect l="0" t="0" r="r" b="b"/>
              <a:pathLst>
                <a:path w="43" h="69">
                  <a:moveTo>
                    <a:pt x="6" y="0"/>
                  </a:moveTo>
                  <a:lnTo>
                    <a:pt x="36" y="0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9"/>
                  </a:lnTo>
                  <a:lnTo>
                    <a:pt x="41" y="61"/>
                  </a:lnTo>
                  <a:lnTo>
                    <a:pt x="38" y="63"/>
                  </a:lnTo>
                  <a:lnTo>
                    <a:pt x="36" y="64"/>
                  </a:lnTo>
                  <a:lnTo>
                    <a:pt x="33" y="65"/>
                  </a:lnTo>
                  <a:lnTo>
                    <a:pt x="30" y="66"/>
                  </a:lnTo>
                  <a:lnTo>
                    <a:pt x="26" y="68"/>
                  </a:lnTo>
                  <a:lnTo>
                    <a:pt x="21" y="68"/>
                  </a:lnTo>
                  <a:lnTo>
                    <a:pt x="17" y="68"/>
                  </a:lnTo>
                  <a:lnTo>
                    <a:pt x="14" y="66"/>
                  </a:lnTo>
                  <a:lnTo>
                    <a:pt x="10" y="65"/>
                  </a:lnTo>
                  <a:lnTo>
                    <a:pt x="6" y="64"/>
                  </a:lnTo>
                  <a:lnTo>
                    <a:pt x="4" y="63"/>
                  </a:lnTo>
                  <a:lnTo>
                    <a:pt x="2" y="61"/>
                  </a:lnTo>
                  <a:lnTo>
                    <a:pt x="1" y="59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6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66" name="Freeform 418"/>
            <p:cNvSpPr>
              <a:spLocks/>
            </p:cNvSpPr>
            <p:nvPr/>
          </p:nvSpPr>
          <p:spPr bwMode="auto">
            <a:xfrm>
              <a:off x="1386" y="1781"/>
              <a:ext cx="31" cy="21"/>
            </a:xfrm>
            <a:custGeom>
              <a:avLst/>
              <a:gdLst/>
              <a:ahLst/>
              <a:cxnLst>
                <a:cxn ang="0">
                  <a:pos x="15" y="20"/>
                </a:cxn>
                <a:cxn ang="0">
                  <a:pos x="13" y="18"/>
                </a:cxn>
                <a:cxn ang="0">
                  <a:pos x="10" y="18"/>
                </a:cxn>
                <a:cxn ang="0">
                  <a:pos x="8" y="18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1" y="13"/>
                </a:cxn>
                <a:cxn ang="0">
                  <a:pos x="1" y="13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8" y="2"/>
                </a:cxn>
                <a:cxn ang="0">
                  <a:pos x="10" y="2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19" y="2"/>
                </a:cxn>
                <a:cxn ang="0">
                  <a:pos x="21" y="2"/>
                </a:cxn>
                <a:cxn ang="0">
                  <a:pos x="24" y="2"/>
                </a:cxn>
                <a:cxn ang="0">
                  <a:pos x="25" y="4"/>
                </a:cxn>
                <a:cxn ang="0">
                  <a:pos x="28" y="5"/>
                </a:cxn>
                <a:cxn ang="0">
                  <a:pos x="29" y="7"/>
                </a:cxn>
                <a:cxn ang="0">
                  <a:pos x="30" y="7"/>
                </a:cxn>
                <a:cxn ang="0">
                  <a:pos x="30" y="9"/>
                </a:cxn>
                <a:cxn ang="0">
                  <a:pos x="30" y="13"/>
                </a:cxn>
                <a:cxn ang="0">
                  <a:pos x="29" y="13"/>
                </a:cxn>
                <a:cxn ang="0">
                  <a:pos x="28" y="14"/>
                </a:cxn>
                <a:cxn ang="0">
                  <a:pos x="25" y="16"/>
                </a:cxn>
                <a:cxn ang="0">
                  <a:pos x="24" y="18"/>
                </a:cxn>
                <a:cxn ang="0">
                  <a:pos x="21" y="18"/>
                </a:cxn>
                <a:cxn ang="0">
                  <a:pos x="19" y="18"/>
                </a:cxn>
                <a:cxn ang="0">
                  <a:pos x="15" y="20"/>
                </a:cxn>
              </a:cxnLst>
              <a:rect l="0" t="0" r="r" b="b"/>
              <a:pathLst>
                <a:path w="31" h="21">
                  <a:moveTo>
                    <a:pt x="15" y="20"/>
                  </a:moveTo>
                  <a:lnTo>
                    <a:pt x="13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9"/>
                  </a:lnTo>
                  <a:lnTo>
                    <a:pt x="1" y="7"/>
                  </a:lnTo>
                  <a:lnTo>
                    <a:pt x="1" y="7"/>
                  </a:lnTo>
                  <a:lnTo>
                    <a:pt x="3" y="5"/>
                  </a:lnTo>
                  <a:lnTo>
                    <a:pt x="5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5" y="4"/>
                  </a:lnTo>
                  <a:lnTo>
                    <a:pt x="28" y="5"/>
                  </a:lnTo>
                  <a:lnTo>
                    <a:pt x="29" y="7"/>
                  </a:lnTo>
                  <a:lnTo>
                    <a:pt x="30" y="7"/>
                  </a:lnTo>
                  <a:lnTo>
                    <a:pt x="30" y="9"/>
                  </a:lnTo>
                  <a:lnTo>
                    <a:pt x="30" y="13"/>
                  </a:lnTo>
                  <a:lnTo>
                    <a:pt x="29" y="13"/>
                  </a:lnTo>
                  <a:lnTo>
                    <a:pt x="28" y="14"/>
                  </a:lnTo>
                  <a:lnTo>
                    <a:pt x="25" y="16"/>
                  </a:lnTo>
                  <a:lnTo>
                    <a:pt x="24" y="18"/>
                  </a:lnTo>
                  <a:lnTo>
                    <a:pt x="21" y="18"/>
                  </a:lnTo>
                  <a:lnTo>
                    <a:pt x="19" y="18"/>
                  </a:lnTo>
                  <a:lnTo>
                    <a:pt x="15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67" name="Freeform 419"/>
            <p:cNvSpPr>
              <a:spLocks/>
            </p:cNvSpPr>
            <p:nvPr/>
          </p:nvSpPr>
          <p:spPr bwMode="auto">
            <a:xfrm>
              <a:off x="1264" y="1720"/>
              <a:ext cx="44" cy="7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7" y="0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59"/>
                </a:cxn>
                <a:cxn ang="0">
                  <a:pos x="43" y="60"/>
                </a:cxn>
                <a:cxn ang="0">
                  <a:pos x="42" y="63"/>
                </a:cxn>
                <a:cxn ang="0">
                  <a:pos x="40" y="64"/>
                </a:cxn>
                <a:cxn ang="0">
                  <a:pos x="37" y="65"/>
                </a:cxn>
                <a:cxn ang="0">
                  <a:pos x="33" y="67"/>
                </a:cxn>
                <a:cxn ang="0">
                  <a:pos x="31" y="68"/>
                </a:cxn>
                <a:cxn ang="0">
                  <a:pos x="26" y="69"/>
                </a:cxn>
                <a:cxn ang="0">
                  <a:pos x="22" y="69"/>
                </a:cxn>
                <a:cxn ang="0">
                  <a:pos x="18" y="69"/>
                </a:cxn>
                <a:cxn ang="0">
                  <a:pos x="13" y="68"/>
                </a:cxn>
                <a:cxn ang="0">
                  <a:pos x="11" y="67"/>
                </a:cxn>
                <a:cxn ang="0">
                  <a:pos x="7" y="65"/>
                </a:cxn>
                <a:cxn ang="0">
                  <a:pos x="4" y="64"/>
                </a:cxn>
                <a:cxn ang="0">
                  <a:pos x="2" y="63"/>
                </a:cxn>
                <a:cxn ang="0">
                  <a:pos x="0" y="60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7" y="0"/>
                </a:cxn>
              </a:cxnLst>
              <a:rect l="0" t="0" r="r" b="b"/>
              <a:pathLst>
                <a:path w="44" h="70">
                  <a:moveTo>
                    <a:pt x="7" y="0"/>
                  </a:moveTo>
                  <a:lnTo>
                    <a:pt x="37" y="0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60"/>
                  </a:lnTo>
                  <a:lnTo>
                    <a:pt x="42" y="63"/>
                  </a:lnTo>
                  <a:lnTo>
                    <a:pt x="40" y="64"/>
                  </a:lnTo>
                  <a:lnTo>
                    <a:pt x="37" y="65"/>
                  </a:lnTo>
                  <a:lnTo>
                    <a:pt x="33" y="67"/>
                  </a:lnTo>
                  <a:lnTo>
                    <a:pt x="31" y="68"/>
                  </a:lnTo>
                  <a:lnTo>
                    <a:pt x="26" y="69"/>
                  </a:lnTo>
                  <a:lnTo>
                    <a:pt x="22" y="69"/>
                  </a:lnTo>
                  <a:lnTo>
                    <a:pt x="18" y="69"/>
                  </a:lnTo>
                  <a:lnTo>
                    <a:pt x="13" y="68"/>
                  </a:lnTo>
                  <a:lnTo>
                    <a:pt x="11" y="67"/>
                  </a:lnTo>
                  <a:lnTo>
                    <a:pt x="7" y="65"/>
                  </a:lnTo>
                  <a:lnTo>
                    <a:pt x="4" y="64"/>
                  </a:lnTo>
                  <a:lnTo>
                    <a:pt x="2" y="63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68" name="Freeform 420"/>
            <p:cNvSpPr>
              <a:spLocks/>
            </p:cNvSpPr>
            <p:nvPr/>
          </p:nvSpPr>
          <p:spPr bwMode="auto">
            <a:xfrm>
              <a:off x="1270" y="1714"/>
              <a:ext cx="31" cy="21"/>
            </a:xfrm>
            <a:custGeom>
              <a:avLst/>
              <a:gdLst/>
              <a:ahLst/>
              <a:cxnLst>
                <a:cxn ang="0">
                  <a:pos x="15" y="20"/>
                </a:cxn>
                <a:cxn ang="0">
                  <a:pos x="13" y="20"/>
                </a:cxn>
                <a:cxn ang="0">
                  <a:pos x="9" y="20"/>
                </a:cxn>
                <a:cxn ang="0">
                  <a:pos x="6" y="20"/>
                </a:cxn>
                <a:cxn ang="0">
                  <a:pos x="5" y="18"/>
                </a:cxn>
                <a:cxn ang="0">
                  <a:pos x="3" y="16"/>
                </a:cxn>
                <a:cxn ang="0">
                  <a:pos x="1" y="14"/>
                </a:cxn>
                <a:cxn ang="0">
                  <a:pos x="1" y="12"/>
                </a:cxn>
                <a:cxn ang="0">
                  <a:pos x="0" y="10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3" y="6"/>
                </a:cxn>
                <a:cxn ang="0">
                  <a:pos x="5" y="4"/>
                </a:cxn>
                <a:cxn ang="0">
                  <a:pos x="6" y="2"/>
                </a:cxn>
                <a:cxn ang="0">
                  <a:pos x="9" y="2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4" y="2"/>
                </a:cxn>
                <a:cxn ang="0">
                  <a:pos x="25" y="4"/>
                </a:cxn>
                <a:cxn ang="0">
                  <a:pos x="28" y="6"/>
                </a:cxn>
                <a:cxn ang="0">
                  <a:pos x="29" y="8"/>
                </a:cxn>
                <a:cxn ang="0">
                  <a:pos x="29" y="8"/>
                </a:cxn>
                <a:cxn ang="0">
                  <a:pos x="30" y="10"/>
                </a:cxn>
                <a:cxn ang="0">
                  <a:pos x="29" y="12"/>
                </a:cxn>
                <a:cxn ang="0">
                  <a:pos x="29" y="14"/>
                </a:cxn>
                <a:cxn ang="0">
                  <a:pos x="28" y="16"/>
                </a:cxn>
                <a:cxn ang="0">
                  <a:pos x="25" y="18"/>
                </a:cxn>
                <a:cxn ang="0">
                  <a:pos x="24" y="20"/>
                </a:cxn>
                <a:cxn ang="0">
                  <a:pos x="21" y="20"/>
                </a:cxn>
                <a:cxn ang="0">
                  <a:pos x="18" y="20"/>
                </a:cxn>
                <a:cxn ang="0">
                  <a:pos x="15" y="20"/>
                </a:cxn>
              </a:cxnLst>
              <a:rect l="0" t="0" r="r" b="b"/>
              <a:pathLst>
                <a:path w="31" h="21">
                  <a:moveTo>
                    <a:pt x="15" y="20"/>
                  </a:moveTo>
                  <a:lnTo>
                    <a:pt x="13" y="20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5" y="18"/>
                  </a:lnTo>
                  <a:lnTo>
                    <a:pt x="3" y="16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8"/>
                  </a:lnTo>
                  <a:lnTo>
                    <a:pt x="3" y="6"/>
                  </a:lnTo>
                  <a:lnTo>
                    <a:pt x="5" y="4"/>
                  </a:lnTo>
                  <a:lnTo>
                    <a:pt x="6" y="2"/>
                  </a:lnTo>
                  <a:lnTo>
                    <a:pt x="9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30" y="10"/>
                  </a:lnTo>
                  <a:lnTo>
                    <a:pt x="29" y="12"/>
                  </a:lnTo>
                  <a:lnTo>
                    <a:pt x="29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4" y="20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5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69" name="Freeform 421"/>
            <p:cNvSpPr>
              <a:spLocks/>
            </p:cNvSpPr>
            <p:nvPr/>
          </p:nvSpPr>
          <p:spPr bwMode="auto">
            <a:xfrm>
              <a:off x="1135" y="1850"/>
              <a:ext cx="43" cy="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6" y="0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8"/>
                </a:cxn>
                <a:cxn ang="0">
                  <a:pos x="42" y="59"/>
                </a:cxn>
                <a:cxn ang="0">
                  <a:pos x="41" y="62"/>
                </a:cxn>
                <a:cxn ang="0">
                  <a:pos x="38" y="63"/>
                </a:cxn>
                <a:cxn ang="0">
                  <a:pos x="36" y="64"/>
                </a:cxn>
                <a:cxn ang="0">
                  <a:pos x="33" y="67"/>
                </a:cxn>
                <a:cxn ang="0">
                  <a:pos x="30" y="67"/>
                </a:cxn>
                <a:cxn ang="0">
                  <a:pos x="26" y="68"/>
                </a:cxn>
                <a:cxn ang="0">
                  <a:pos x="21" y="68"/>
                </a:cxn>
                <a:cxn ang="0">
                  <a:pos x="17" y="68"/>
                </a:cxn>
                <a:cxn ang="0">
                  <a:pos x="14" y="67"/>
                </a:cxn>
                <a:cxn ang="0">
                  <a:pos x="10" y="67"/>
                </a:cxn>
                <a:cxn ang="0">
                  <a:pos x="6" y="64"/>
                </a:cxn>
                <a:cxn ang="0">
                  <a:pos x="4" y="63"/>
                </a:cxn>
                <a:cxn ang="0">
                  <a:pos x="2" y="62"/>
                </a:cxn>
                <a:cxn ang="0">
                  <a:pos x="1" y="59"/>
                </a:cxn>
                <a:cxn ang="0">
                  <a:pos x="0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58"/>
                </a:cxn>
                <a:cxn ang="0">
                  <a:pos x="7" y="0"/>
                </a:cxn>
              </a:cxnLst>
              <a:rect l="0" t="0" r="r" b="b"/>
              <a:pathLst>
                <a:path w="43" h="69">
                  <a:moveTo>
                    <a:pt x="7" y="0"/>
                  </a:moveTo>
                  <a:lnTo>
                    <a:pt x="36" y="0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9"/>
                  </a:lnTo>
                  <a:lnTo>
                    <a:pt x="41" y="62"/>
                  </a:lnTo>
                  <a:lnTo>
                    <a:pt x="38" y="63"/>
                  </a:lnTo>
                  <a:lnTo>
                    <a:pt x="36" y="6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6" y="68"/>
                  </a:lnTo>
                  <a:lnTo>
                    <a:pt x="21" y="68"/>
                  </a:lnTo>
                  <a:lnTo>
                    <a:pt x="17" y="68"/>
                  </a:lnTo>
                  <a:lnTo>
                    <a:pt x="14" y="67"/>
                  </a:lnTo>
                  <a:lnTo>
                    <a:pt x="10" y="67"/>
                  </a:lnTo>
                  <a:lnTo>
                    <a:pt x="6" y="64"/>
                  </a:lnTo>
                  <a:lnTo>
                    <a:pt x="4" y="63"/>
                  </a:lnTo>
                  <a:lnTo>
                    <a:pt x="2" y="62"/>
                  </a:lnTo>
                  <a:lnTo>
                    <a:pt x="1" y="59"/>
                  </a:lnTo>
                  <a:lnTo>
                    <a:pt x="0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58"/>
                  </a:ln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70" name="Freeform 422"/>
            <p:cNvSpPr>
              <a:spLocks/>
            </p:cNvSpPr>
            <p:nvPr/>
          </p:nvSpPr>
          <p:spPr bwMode="auto">
            <a:xfrm>
              <a:off x="1142" y="1844"/>
              <a:ext cx="30" cy="21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1" y="20"/>
                </a:cxn>
                <a:cxn ang="0">
                  <a:pos x="9" y="18"/>
                </a:cxn>
                <a:cxn ang="0">
                  <a:pos x="6" y="18"/>
                </a:cxn>
                <a:cxn ang="0">
                  <a:pos x="4" y="16"/>
                </a:cxn>
                <a:cxn ang="0">
                  <a:pos x="2" y="14"/>
                </a:cxn>
                <a:cxn ang="0">
                  <a:pos x="1" y="14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1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23" y="2"/>
                </a:cxn>
                <a:cxn ang="0">
                  <a:pos x="25" y="2"/>
                </a:cxn>
                <a:cxn ang="0">
                  <a:pos x="26" y="4"/>
                </a:cxn>
                <a:cxn ang="0">
                  <a:pos x="28" y="6"/>
                </a:cxn>
                <a:cxn ang="0">
                  <a:pos x="29" y="8"/>
                </a:cxn>
                <a:cxn ang="0">
                  <a:pos x="29" y="10"/>
                </a:cxn>
                <a:cxn ang="0">
                  <a:pos x="29" y="12"/>
                </a:cxn>
                <a:cxn ang="0">
                  <a:pos x="28" y="14"/>
                </a:cxn>
                <a:cxn ang="0">
                  <a:pos x="26" y="14"/>
                </a:cxn>
                <a:cxn ang="0">
                  <a:pos x="25" y="16"/>
                </a:cxn>
                <a:cxn ang="0">
                  <a:pos x="23" y="18"/>
                </a:cxn>
                <a:cxn ang="0">
                  <a:pos x="20" y="18"/>
                </a:cxn>
                <a:cxn ang="0">
                  <a:pos x="18" y="20"/>
                </a:cxn>
                <a:cxn ang="0">
                  <a:pos x="14" y="20"/>
                </a:cxn>
              </a:cxnLst>
              <a:rect l="0" t="0" r="r" b="b"/>
              <a:pathLst>
                <a:path w="30" h="21">
                  <a:moveTo>
                    <a:pt x="14" y="20"/>
                  </a:moveTo>
                  <a:lnTo>
                    <a:pt x="11" y="20"/>
                  </a:lnTo>
                  <a:lnTo>
                    <a:pt x="9" y="18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6" y="4"/>
                  </a:lnTo>
                  <a:lnTo>
                    <a:pt x="28" y="6"/>
                  </a:lnTo>
                  <a:lnTo>
                    <a:pt x="29" y="8"/>
                  </a:lnTo>
                  <a:lnTo>
                    <a:pt x="29" y="10"/>
                  </a:lnTo>
                  <a:lnTo>
                    <a:pt x="29" y="12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3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4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71" name="Freeform 423"/>
            <p:cNvSpPr>
              <a:spLocks/>
            </p:cNvSpPr>
            <p:nvPr/>
          </p:nvSpPr>
          <p:spPr bwMode="auto">
            <a:xfrm>
              <a:off x="1030" y="1775"/>
              <a:ext cx="44" cy="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6" y="0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58"/>
                </a:cxn>
                <a:cxn ang="0">
                  <a:pos x="43" y="60"/>
                </a:cxn>
                <a:cxn ang="0">
                  <a:pos x="41" y="62"/>
                </a:cxn>
                <a:cxn ang="0">
                  <a:pos x="39" y="63"/>
                </a:cxn>
                <a:cxn ang="0">
                  <a:pos x="36" y="65"/>
                </a:cxn>
                <a:cxn ang="0">
                  <a:pos x="34" y="67"/>
                </a:cxn>
                <a:cxn ang="0">
                  <a:pos x="30" y="68"/>
                </a:cxn>
                <a:cxn ang="0">
                  <a:pos x="26" y="68"/>
                </a:cxn>
                <a:cxn ang="0">
                  <a:pos x="21" y="68"/>
                </a:cxn>
                <a:cxn ang="0">
                  <a:pos x="17" y="68"/>
                </a:cxn>
                <a:cxn ang="0">
                  <a:pos x="13" y="68"/>
                </a:cxn>
                <a:cxn ang="0">
                  <a:pos x="10" y="67"/>
                </a:cxn>
                <a:cxn ang="0">
                  <a:pos x="6" y="65"/>
                </a:cxn>
                <a:cxn ang="0">
                  <a:pos x="3" y="63"/>
                </a:cxn>
                <a:cxn ang="0">
                  <a:pos x="2" y="62"/>
                </a:cxn>
                <a:cxn ang="0">
                  <a:pos x="1" y="60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7" y="0"/>
                </a:cxn>
              </a:cxnLst>
              <a:rect l="0" t="0" r="r" b="b"/>
              <a:pathLst>
                <a:path w="44" h="69">
                  <a:moveTo>
                    <a:pt x="7" y="0"/>
                  </a:moveTo>
                  <a:lnTo>
                    <a:pt x="36" y="0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58"/>
                  </a:lnTo>
                  <a:lnTo>
                    <a:pt x="43" y="60"/>
                  </a:lnTo>
                  <a:lnTo>
                    <a:pt x="41" y="62"/>
                  </a:lnTo>
                  <a:lnTo>
                    <a:pt x="39" y="63"/>
                  </a:lnTo>
                  <a:lnTo>
                    <a:pt x="36" y="65"/>
                  </a:lnTo>
                  <a:lnTo>
                    <a:pt x="34" y="67"/>
                  </a:lnTo>
                  <a:lnTo>
                    <a:pt x="30" y="68"/>
                  </a:lnTo>
                  <a:lnTo>
                    <a:pt x="26" y="68"/>
                  </a:lnTo>
                  <a:lnTo>
                    <a:pt x="21" y="68"/>
                  </a:lnTo>
                  <a:lnTo>
                    <a:pt x="17" y="68"/>
                  </a:lnTo>
                  <a:lnTo>
                    <a:pt x="13" y="68"/>
                  </a:lnTo>
                  <a:lnTo>
                    <a:pt x="10" y="67"/>
                  </a:lnTo>
                  <a:lnTo>
                    <a:pt x="6" y="65"/>
                  </a:lnTo>
                  <a:lnTo>
                    <a:pt x="3" y="63"/>
                  </a:lnTo>
                  <a:lnTo>
                    <a:pt x="2" y="62"/>
                  </a:lnTo>
                  <a:lnTo>
                    <a:pt x="1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72" name="Freeform 424"/>
            <p:cNvSpPr>
              <a:spLocks/>
            </p:cNvSpPr>
            <p:nvPr/>
          </p:nvSpPr>
          <p:spPr bwMode="auto">
            <a:xfrm>
              <a:off x="1034" y="1769"/>
              <a:ext cx="29" cy="21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1" y="20"/>
                </a:cxn>
                <a:cxn ang="0">
                  <a:pos x="9" y="20"/>
                </a:cxn>
                <a:cxn ang="0">
                  <a:pos x="6" y="18"/>
                </a:cxn>
                <a:cxn ang="0">
                  <a:pos x="4" y="16"/>
                </a:cxn>
                <a:cxn ang="0">
                  <a:pos x="3" y="16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3" y="4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20" y="0"/>
                </a:cxn>
                <a:cxn ang="0">
                  <a:pos x="22" y="2"/>
                </a:cxn>
                <a:cxn ang="0">
                  <a:pos x="25" y="2"/>
                </a:cxn>
                <a:cxn ang="0">
                  <a:pos x="26" y="4"/>
                </a:cxn>
                <a:cxn ang="0">
                  <a:pos x="27" y="6"/>
                </a:cxn>
                <a:cxn ang="0">
                  <a:pos x="28" y="8"/>
                </a:cxn>
                <a:cxn ang="0">
                  <a:pos x="28" y="10"/>
                </a:cxn>
                <a:cxn ang="0">
                  <a:pos x="28" y="12"/>
                </a:cxn>
                <a:cxn ang="0">
                  <a:pos x="27" y="14"/>
                </a:cxn>
                <a:cxn ang="0">
                  <a:pos x="26" y="16"/>
                </a:cxn>
                <a:cxn ang="0">
                  <a:pos x="25" y="16"/>
                </a:cxn>
                <a:cxn ang="0">
                  <a:pos x="22" y="18"/>
                </a:cxn>
                <a:cxn ang="0">
                  <a:pos x="20" y="20"/>
                </a:cxn>
                <a:cxn ang="0">
                  <a:pos x="17" y="20"/>
                </a:cxn>
                <a:cxn ang="0">
                  <a:pos x="14" y="20"/>
                </a:cxn>
              </a:cxnLst>
              <a:rect l="0" t="0" r="r" b="b"/>
              <a:pathLst>
                <a:path w="29" h="21">
                  <a:moveTo>
                    <a:pt x="14" y="20"/>
                  </a:moveTo>
                  <a:lnTo>
                    <a:pt x="11" y="20"/>
                  </a:lnTo>
                  <a:lnTo>
                    <a:pt x="9" y="20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3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5" y="2"/>
                  </a:lnTo>
                  <a:lnTo>
                    <a:pt x="26" y="4"/>
                  </a:lnTo>
                  <a:lnTo>
                    <a:pt x="27" y="6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27" y="14"/>
                  </a:lnTo>
                  <a:lnTo>
                    <a:pt x="26" y="16"/>
                  </a:lnTo>
                  <a:lnTo>
                    <a:pt x="25" y="16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7" y="20"/>
                  </a:lnTo>
                  <a:lnTo>
                    <a:pt x="14" y="20"/>
                  </a:lnTo>
                </a:path>
              </a:pathLst>
            </a:custGeom>
            <a:solidFill>
              <a:srgbClr val="4C4C4C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73" name="Freeform 425"/>
            <p:cNvSpPr>
              <a:spLocks/>
            </p:cNvSpPr>
            <p:nvPr/>
          </p:nvSpPr>
          <p:spPr bwMode="auto">
            <a:xfrm>
              <a:off x="1023" y="1877"/>
              <a:ext cx="21" cy="112"/>
            </a:xfrm>
            <a:custGeom>
              <a:avLst/>
              <a:gdLst/>
              <a:ahLst/>
              <a:cxnLst>
                <a:cxn ang="0">
                  <a:pos x="20" y="111"/>
                </a:cxn>
                <a:cxn ang="0">
                  <a:pos x="20" y="21"/>
                </a:cxn>
                <a:cxn ang="0">
                  <a:pos x="0" y="0"/>
                </a:cxn>
                <a:cxn ang="0">
                  <a:pos x="0" y="90"/>
                </a:cxn>
                <a:cxn ang="0">
                  <a:pos x="20" y="111"/>
                </a:cxn>
              </a:cxnLst>
              <a:rect l="0" t="0" r="r" b="b"/>
              <a:pathLst>
                <a:path w="21" h="112">
                  <a:moveTo>
                    <a:pt x="20" y="111"/>
                  </a:moveTo>
                  <a:lnTo>
                    <a:pt x="20" y="21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0" y="111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74" name="Freeform 426"/>
            <p:cNvSpPr>
              <a:spLocks/>
            </p:cNvSpPr>
            <p:nvPr/>
          </p:nvSpPr>
          <p:spPr bwMode="auto">
            <a:xfrm>
              <a:off x="978" y="1842"/>
              <a:ext cx="21" cy="113"/>
            </a:xfrm>
            <a:custGeom>
              <a:avLst/>
              <a:gdLst/>
              <a:ahLst/>
              <a:cxnLst>
                <a:cxn ang="0">
                  <a:pos x="20" y="112"/>
                </a:cxn>
                <a:cxn ang="0">
                  <a:pos x="20" y="21"/>
                </a:cxn>
                <a:cxn ang="0">
                  <a:pos x="0" y="0"/>
                </a:cxn>
                <a:cxn ang="0">
                  <a:pos x="0" y="90"/>
                </a:cxn>
                <a:cxn ang="0">
                  <a:pos x="20" y="112"/>
                </a:cxn>
              </a:cxnLst>
              <a:rect l="0" t="0" r="r" b="b"/>
              <a:pathLst>
                <a:path w="21" h="113">
                  <a:moveTo>
                    <a:pt x="20" y="112"/>
                  </a:moveTo>
                  <a:lnTo>
                    <a:pt x="20" y="21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0" y="112"/>
                  </a:lnTo>
                </a:path>
              </a:pathLst>
            </a:custGeom>
            <a:solidFill>
              <a:srgbClr val="CEA247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875" name="Freeform 427"/>
            <p:cNvSpPr>
              <a:spLocks/>
            </p:cNvSpPr>
            <p:nvPr/>
          </p:nvSpPr>
          <p:spPr bwMode="auto">
            <a:xfrm>
              <a:off x="1235" y="1967"/>
              <a:ext cx="241" cy="143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240" y="90"/>
                </a:cxn>
                <a:cxn ang="0">
                  <a:pos x="129" y="0"/>
                </a:cxn>
                <a:cxn ang="0">
                  <a:pos x="0" y="26"/>
                </a:cxn>
                <a:cxn ang="0">
                  <a:pos x="0" y="142"/>
                </a:cxn>
              </a:cxnLst>
              <a:rect l="0" t="0" r="r" b="b"/>
              <a:pathLst>
                <a:path w="241" h="143">
                  <a:moveTo>
                    <a:pt x="0" y="142"/>
                  </a:moveTo>
                  <a:lnTo>
                    <a:pt x="240" y="90"/>
                  </a:lnTo>
                  <a:lnTo>
                    <a:pt x="129" y="0"/>
                  </a:lnTo>
                  <a:lnTo>
                    <a:pt x="0" y="26"/>
                  </a:lnTo>
                  <a:lnTo>
                    <a:pt x="0" y="142"/>
                  </a:lnTo>
                </a:path>
              </a:pathLst>
            </a:custGeom>
            <a:solidFill>
              <a:srgbClr val="969696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744876" name="Group 428"/>
            <p:cNvGrpSpPr>
              <a:grpSpLocks/>
            </p:cNvGrpSpPr>
            <p:nvPr/>
          </p:nvGrpSpPr>
          <p:grpSpPr bwMode="auto">
            <a:xfrm>
              <a:off x="1121" y="2069"/>
              <a:ext cx="178" cy="131"/>
              <a:chOff x="1121" y="2069"/>
              <a:chExt cx="178" cy="131"/>
            </a:xfrm>
          </p:grpSpPr>
          <p:sp>
            <p:nvSpPr>
              <p:cNvPr id="744877" name="Freeform 429"/>
              <p:cNvSpPr>
                <a:spLocks/>
              </p:cNvSpPr>
              <p:nvPr/>
            </p:nvSpPr>
            <p:spPr bwMode="auto">
              <a:xfrm>
                <a:off x="1251" y="2150"/>
                <a:ext cx="43" cy="3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26"/>
                  </a:cxn>
                  <a:cxn ang="0">
                    <a:pos x="0" y="37"/>
                  </a:cxn>
                  <a:cxn ang="0">
                    <a:pos x="0" y="12"/>
                  </a:cxn>
                  <a:cxn ang="0">
                    <a:pos x="42" y="0"/>
                  </a:cxn>
                </a:cxnLst>
                <a:rect l="0" t="0" r="r" b="b"/>
                <a:pathLst>
                  <a:path w="43" h="38">
                    <a:moveTo>
                      <a:pt x="42" y="0"/>
                    </a:moveTo>
                    <a:lnTo>
                      <a:pt x="42" y="26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78" name="Freeform 430"/>
              <p:cNvSpPr>
                <a:spLocks/>
              </p:cNvSpPr>
              <p:nvPr/>
            </p:nvSpPr>
            <p:spPr bwMode="auto">
              <a:xfrm>
                <a:off x="1231" y="2141"/>
                <a:ext cx="23" cy="46"/>
              </a:xfrm>
              <a:custGeom>
                <a:avLst/>
                <a:gdLst/>
                <a:ahLst/>
                <a:cxnLst>
                  <a:cxn ang="0">
                    <a:pos x="22" y="45"/>
                  </a:cxn>
                  <a:cxn ang="0">
                    <a:pos x="22" y="2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2" y="45"/>
                  </a:cxn>
                </a:cxnLst>
                <a:rect l="0" t="0" r="r" b="b"/>
                <a:pathLst>
                  <a:path w="23" h="46">
                    <a:moveTo>
                      <a:pt x="22" y="45"/>
                    </a:moveTo>
                    <a:lnTo>
                      <a:pt x="22" y="2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2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79" name="Freeform 431"/>
              <p:cNvSpPr>
                <a:spLocks/>
              </p:cNvSpPr>
              <p:nvPr/>
            </p:nvSpPr>
            <p:spPr bwMode="auto">
              <a:xfrm>
                <a:off x="1231" y="2132"/>
                <a:ext cx="63" cy="31"/>
              </a:xfrm>
              <a:custGeom>
                <a:avLst/>
                <a:gdLst/>
                <a:ahLst/>
                <a:cxnLst>
                  <a:cxn ang="0">
                    <a:pos x="22" y="30"/>
                  </a:cxn>
                  <a:cxn ang="0">
                    <a:pos x="0" y="10"/>
                  </a:cxn>
                  <a:cxn ang="0">
                    <a:pos x="36" y="0"/>
                  </a:cxn>
                  <a:cxn ang="0">
                    <a:pos x="62" y="18"/>
                  </a:cxn>
                  <a:cxn ang="0">
                    <a:pos x="22" y="30"/>
                  </a:cxn>
                </a:cxnLst>
                <a:rect l="0" t="0" r="r" b="b"/>
                <a:pathLst>
                  <a:path w="63" h="31">
                    <a:moveTo>
                      <a:pt x="22" y="30"/>
                    </a:moveTo>
                    <a:lnTo>
                      <a:pt x="0" y="10"/>
                    </a:lnTo>
                    <a:lnTo>
                      <a:pt x="36" y="0"/>
                    </a:lnTo>
                    <a:lnTo>
                      <a:pt x="62" y="18"/>
                    </a:lnTo>
                    <a:lnTo>
                      <a:pt x="22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80" name="Freeform 432"/>
              <p:cNvSpPr>
                <a:spLocks/>
              </p:cNvSpPr>
              <p:nvPr/>
            </p:nvSpPr>
            <p:spPr bwMode="auto">
              <a:xfrm>
                <a:off x="1255" y="2117"/>
                <a:ext cx="42" cy="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4"/>
                  </a:cxn>
                  <a:cxn ang="0">
                    <a:pos x="0" y="37"/>
                  </a:cxn>
                  <a:cxn ang="0">
                    <a:pos x="0" y="11"/>
                  </a:cxn>
                  <a:cxn ang="0">
                    <a:pos x="41" y="0"/>
                  </a:cxn>
                </a:cxnLst>
                <a:rect l="0" t="0" r="r" b="b"/>
                <a:pathLst>
                  <a:path w="42" h="38">
                    <a:moveTo>
                      <a:pt x="41" y="0"/>
                    </a:moveTo>
                    <a:lnTo>
                      <a:pt x="41" y="24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81" name="Freeform 433"/>
              <p:cNvSpPr>
                <a:spLocks/>
              </p:cNvSpPr>
              <p:nvPr/>
            </p:nvSpPr>
            <p:spPr bwMode="auto">
              <a:xfrm>
                <a:off x="1235" y="2108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82" name="Freeform 434"/>
              <p:cNvSpPr>
                <a:spLocks/>
              </p:cNvSpPr>
              <p:nvPr/>
            </p:nvSpPr>
            <p:spPr bwMode="auto">
              <a:xfrm>
                <a:off x="1235" y="2100"/>
                <a:ext cx="62" cy="30"/>
              </a:xfrm>
              <a:custGeom>
                <a:avLst/>
                <a:gdLst/>
                <a:ahLst/>
                <a:cxnLst>
                  <a:cxn ang="0">
                    <a:pos x="20" y="29"/>
                  </a:cxn>
                  <a:cxn ang="0">
                    <a:pos x="0" y="9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0" y="29"/>
                  </a:cxn>
                </a:cxnLst>
                <a:rect l="0" t="0" r="r" b="b"/>
                <a:pathLst>
                  <a:path w="62" h="30">
                    <a:moveTo>
                      <a:pt x="20" y="29"/>
                    </a:moveTo>
                    <a:lnTo>
                      <a:pt x="0" y="9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0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83" name="Freeform 435"/>
              <p:cNvSpPr>
                <a:spLocks/>
              </p:cNvSpPr>
              <p:nvPr/>
            </p:nvSpPr>
            <p:spPr bwMode="auto">
              <a:xfrm>
                <a:off x="1257" y="2086"/>
                <a:ext cx="42" cy="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5"/>
                  </a:cxn>
                  <a:cxn ang="0">
                    <a:pos x="0" y="37"/>
                  </a:cxn>
                  <a:cxn ang="0">
                    <a:pos x="0" y="12"/>
                  </a:cxn>
                  <a:cxn ang="0">
                    <a:pos x="41" y="0"/>
                  </a:cxn>
                </a:cxnLst>
                <a:rect l="0" t="0" r="r" b="b"/>
                <a:pathLst>
                  <a:path w="42" h="38">
                    <a:moveTo>
                      <a:pt x="41" y="0"/>
                    </a:moveTo>
                    <a:lnTo>
                      <a:pt x="41" y="25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84" name="Freeform 436"/>
              <p:cNvSpPr>
                <a:spLocks/>
              </p:cNvSpPr>
              <p:nvPr/>
            </p:nvSpPr>
            <p:spPr bwMode="auto">
              <a:xfrm>
                <a:off x="1237" y="2078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18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18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85" name="Freeform 437"/>
              <p:cNvSpPr>
                <a:spLocks/>
              </p:cNvSpPr>
              <p:nvPr/>
            </p:nvSpPr>
            <p:spPr bwMode="auto">
              <a:xfrm>
                <a:off x="1237" y="2069"/>
                <a:ext cx="62" cy="30"/>
              </a:xfrm>
              <a:custGeom>
                <a:avLst/>
                <a:gdLst/>
                <a:ahLst/>
                <a:cxnLst>
                  <a:cxn ang="0">
                    <a:pos x="20" y="29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0" y="29"/>
                  </a:cxn>
                </a:cxnLst>
                <a:rect l="0" t="0" r="r" b="b"/>
                <a:pathLst>
                  <a:path w="62" h="30">
                    <a:moveTo>
                      <a:pt x="20" y="29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0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86" name="Freeform 438"/>
              <p:cNvSpPr>
                <a:spLocks/>
              </p:cNvSpPr>
              <p:nvPr/>
            </p:nvSpPr>
            <p:spPr bwMode="auto">
              <a:xfrm>
                <a:off x="1198" y="2156"/>
                <a:ext cx="41" cy="3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24"/>
                  </a:cxn>
                  <a:cxn ang="0">
                    <a:pos x="0" y="37"/>
                  </a:cxn>
                  <a:cxn ang="0">
                    <a:pos x="0" y="11"/>
                  </a:cxn>
                  <a:cxn ang="0">
                    <a:pos x="40" y="0"/>
                  </a:cxn>
                </a:cxnLst>
                <a:rect l="0" t="0" r="r" b="b"/>
                <a:pathLst>
                  <a:path w="41" h="38">
                    <a:moveTo>
                      <a:pt x="40" y="0"/>
                    </a:moveTo>
                    <a:lnTo>
                      <a:pt x="40" y="24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40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87" name="Freeform 439"/>
              <p:cNvSpPr>
                <a:spLocks/>
              </p:cNvSpPr>
              <p:nvPr/>
            </p:nvSpPr>
            <p:spPr bwMode="auto">
              <a:xfrm>
                <a:off x="1177" y="2147"/>
                <a:ext cx="22" cy="46"/>
              </a:xfrm>
              <a:custGeom>
                <a:avLst/>
                <a:gdLst/>
                <a:ahLst/>
                <a:cxnLst>
                  <a:cxn ang="0">
                    <a:pos x="21" y="45"/>
                  </a:cxn>
                  <a:cxn ang="0">
                    <a:pos x="21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1" y="45"/>
                  </a:cxn>
                </a:cxnLst>
                <a:rect l="0" t="0" r="r" b="b"/>
                <a:pathLst>
                  <a:path w="22" h="46">
                    <a:moveTo>
                      <a:pt x="21" y="45"/>
                    </a:moveTo>
                    <a:lnTo>
                      <a:pt x="21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1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88" name="Freeform 440"/>
              <p:cNvSpPr>
                <a:spLocks/>
              </p:cNvSpPr>
              <p:nvPr/>
            </p:nvSpPr>
            <p:spPr bwMode="auto">
              <a:xfrm>
                <a:off x="1177" y="2138"/>
                <a:ext cx="62" cy="31"/>
              </a:xfrm>
              <a:custGeom>
                <a:avLst/>
                <a:gdLst/>
                <a:ahLst/>
                <a:cxnLst>
                  <a:cxn ang="0">
                    <a:pos x="21" y="30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1" y="30"/>
                  </a:cxn>
                </a:cxnLst>
                <a:rect l="0" t="0" r="r" b="b"/>
                <a:pathLst>
                  <a:path w="62" h="31">
                    <a:moveTo>
                      <a:pt x="21" y="30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1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89" name="Freeform 441"/>
              <p:cNvSpPr>
                <a:spLocks/>
              </p:cNvSpPr>
              <p:nvPr/>
            </p:nvSpPr>
            <p:spPr bwMode="auto">
              <a:xfrm>
                <a:off x="1200" y="2124"/>
                <a:ext cx="41" cy="39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25"/>
                  </a:cxn>
                  <a:cxn ang="0">
                    <a:pos x="0" y="38"/>
                  </a:cxn>
                  <a:cxn ang="0">
                    <a:pos x="0" y="13"/>
                  </a:cxn>
                  <a:cxn ang="0">
                    <a:pos x="40" y="0"/>
                  </a:cxn>
                </a:cxnLst>
                <a:rect l="0" t="0" r="r" b="b"/>
                <a:pathLst>
                  <a:path w="41" h="39">
                    <a:moveTo>
                      <a:pt x="40" y="0"/>
                    </a:moveTo>
                    <a:lnTo>
                      <a:pt x="40" y="25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40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90" name="Freeform 442"/>
              <p:cNvSpPr>
                <a:spLocks/>
              </p:cNvSpPr>
              <p:nvPr/>
            </p:nvSpPr>
            <p:spPr bwMode="auto">
              <a:xfrm>
                <a:off x="1176" y="2116"/>
                <a:ext cx="23" cy="46"/>
              </a:xfrm>
              <a:custGeom>
                <a:avLst/>
                <a:gdLst/>
                <a:ahLst/>
                <a:cxnLst>
                  <a:cxn ang="0">
                    <a:pos x="22" y="45"/>
                  </a:cxn>
                  <a:cxn ang="0">
                    <a:pos x="22" y="18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2" y="45"/>
                  </a:cxn>
                </a:cxnLst>
                <a:rect l="0" t="0" r="r" b="b"/>
                <a:pathLst>
                  <a:path w="23" h="46">
                    <a:moveTo>
                      <a:pt x="22" y="45"/>
                    </a:moveTo>
                    <a:lnTo>
                      <a:pt x="22" y="18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2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91" name="Freeform 443"/>
              <p:cNvSpPr>
                <a:spLocks/>
              </p:cNvSpPr>
              <p:nvPr/>
            </p:nvSpPr>
            <p:spPr bwMode="auto">
              <a:xfrm>
                <a:off x="1176" y="2109"/>
                <a:ext cx="63" cy="29"/>
              </a:xfrm>
              <a:custGeom>
                <a:avLst/>
                <a:gdLst/>
                <a:ahLst/>
                <a:cxnLst>
                  <a:cxn ang="0">
                    <a:pos x="22" y="28"/>
                  </a:cxn>
                  <a:cxn ang="0">
                    <a:pos x="0" y="8"/>
                  </a:cxn>
                  <a:cxn ang="0">
                    <a:pos x="36" y="0"/>
                  </a:cxn>
                  <a:cxn ang="0">
                    <a:pos x="62" y="17"/>
                  </a:cxn>
                  <a:cxn ang="0">
                    <a:pos x="22" y="28"/>
                  </a:cxn>
                </a:cxnLst>
                <a:rect l="0" t="0" r="r" b="b"/>
                <a:pathLst>
                  <a:path w="63" h="29">
                    <a:moveTo>
                      <a:pt x="22" y="28"/>
                    </a:moveTo>
                    <a:lnTo>
                      <a:pt x="0" y="8"/>
                    </a:lnTo>
                    <a:lnTo>
                      <a:pt x="36" y="0"/>
                    </a:lnTo>
                    <a:lnTo>
                      <a:pt x="62" y="17"/>
                    </a:lnTo>
                    <a:lnTo>
                      <a:pt x="22" y="28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92" name="Freeform 444"/>
              <p:cNvSpPr>
                <a:spLocks/>
              </p:cNvSpPr>
              <p:nvPr/>
            </p:nvSpPr>
            <p:spPr bwMode="auto">
              <a:xfrm>
                <a:off x="1201" y="2096"/>
                <a:ext cx="42" cy="37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4"/>
                  </a:cxn>
                  <a:cxn ang="0">
                    <a:pos x="0" y="36"/>
                  </a:cxn>
                  <a:cxn ang="0">
                    <a:pos x="0" y="11"/>
                  </a:cxn>
                  <a:cxn ang="0">
                    <a:pos x="41" y="0"/>
                  </a:cxn>
                </a:cxnLst>
                <a:rect l="0" t="0" r="r" b="b"/>
                <a:pathLst>
                  <a:path w="42" h="37">
                    <a:moveTo>
                      <a:pt x="41" y="0"/>
                    </a:moveTo>
                    <a:lnTo>
                      <a:pt x="41" y="24"/>
                    </a:lnTo>
                    <a:lnTo>
                      <a:pt x="0" y="36"/>
                    </a:lnTo>
                    <a:lnTo>
                      <a:pt x="0" y="11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93" name="Freeform 445"/>
              <p:cNvSpPr>
                <a:spLocks/>
              </p:cNvSpPr>
              <p:nvPr/>
            </p:nvSpPr>
            <p:spPr bwMode="auto">
              <a:xfrm>
                <a:off x="1181" y="2084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2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94" name="Freeform 446"/>
              <p:cNvSpPr>
                <a:spLocks/>
              </p:cNvSpPr>
              <p:nvPr/>
            </p:nvSpPr>
            <p:spPr bwMode="auto">
              <a:xfrm>
                <a:off x="1181" y="2075"/>
                <a:ext cx="62" cy="31"/>
              </a:xfrm>
              <a:custGeom>
                <a:avLst/>
                <a:gdLst/>
                <a:ahLst/>
                <a:cxnLst>
                  <a:cxn ang="0">
                    <a:pos x="20" y="30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1" y="18"/>
                  </a:cxn>
                  <a:cxn ang="0">
                    <a:pos x="20" y="30"/>
                  </a:cxn>
                </a:cxnLst>
                <a:rect l="0" t="0" r="r" b="b"/>
                <a:pathLst>
                  <a:path w="62" h="31">
                    <a:moveTo>
                      <a:pt x="20" y="30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1" y="18"/>
                    </a:lnTo>
                    <a:lnTo>
                      <a:pt x="20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95" name="Freeform 447"/>
              <p:cNvSpPr>
                <a:spLocks/>
              </p:cNvSpPr>
              <p:nvPr/>
            </p:nvSpPr>
            <p:spPr bwMode="auto">
              <a:xfrm>
                <a:off x="1142" y="2162"/>
                <a:ext cx="42" cy="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4"/>
                  </a:cxn>
                  <a:cxn ang="0">
                    <a:pos x="0" y="37"/>
                  </a:cxn>
                  <a:cxn ang="0">
                    <a:pos x="0" y="12"/>
                  </a:cxn>
                  <a:cxn ang="0">
                    <a:pos x="41" y="0"/>
                  </a:cxn>
                </a:cxnLst>
                <a:rect l="0" t="0" r="r" b="b"/>
                <a:pathLst>
                  <a:path w="42" h="38">
                    <a:moveTo>
                      <a:pt x="41" y="0"/>
                    </a:moveTo>
                    <a:lnTo>
                      <a:pt x="41" y="24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96" name="Freeform 448"/>
              <p:cNvSpPr>
                <a:spLocks/>
              </p:cNvSpPr>
              <p:nvPr/>
            </p:nvSpPr>
            <p:spPr bwMode="auto">
              <a:xfrm>
                <a:off x="1122" y="2153"/>
                <a:ext cx="21" cy="4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0" y="45"/>
                  </a:cxn>
                </a:cxnLst>
                <a:rect l="0" t="0" r="r" b="b"/>
                <a:pathLst>
                  <a:path w="21" h="46">
                    <a:moveTo>
                      <a:pt x="20" y="45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97" name="Freeform 449"/>
              <p:cNvSpPr>
                <a:spLocks/>
              </p:cNvSpPr>
              <p:nvPr/>
            </p:nvSpPr>
            <p:spPr bwMode="auto">
              <a:xfrm>
                <a:off x="1121" y="2145"/>
                <a:ext cx="63" cy="30"/>
              </a:xfrm>
              <a:custGeom>
                <a:avLst/>
                <a:gdLst/>
                <a:ahLst/>
                <a:cxnLst>
                  <a:cxn ang="0">
                    <a:pos x="21" y="29"/>
                  </a:cxn>
                  <a:cxn ang="0">
                    <a:pos x="0" y="9"/>
                  </a:cxn>
                  <a:cxn ang="0">
                    <a:pos x="36" y="0"/>
                  </a:cxn>
                  <a:cxn ang="0">
                    <a:pos x="62" y="18"/>
                  </a:cxn>
                  <a:cxn ang="0">
                    <a:pos x="21" y="29"/>
                  </a:cxn>
                </a:cxnLst>
                <a:rect l="0" t="0" r="r" b="b"/>
                <a:pathLst>
                  <a:path w="63" h="30">
                    <a:moveTo>
                      <a:pt x="21" y="29"/>
                    </a:moveTo>
                    <a:lnTo>
                      <a:pt x="0" y="9"/>
                    </a:lnTo>
                    <a:lnTo>
                      <a:pt x="36" y="0"/>
                    </a:lnTo>
                    <a:lnTo>
                      <a:pt x="62" y="18"/>
                    </a:lnTo>
                    <a:lnTo>
                      <a:pt x="21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98" name="Freeform 450"/>
              <p:cNvSpPr>
                <a:spLocks/>
              </p:cNvSpPr>
              <p:nvPr/>
            </p:nvSpPr>
            <p:spPr bwMode="auto">
              <a:xfrm>
                <a:off x="1141" y="2130"/>
                <a:ext cx="43" cy="39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27"/>
                  </a:cxn>
                  <a:cxn ang="0">
                    <a:pos x="0" y="38"/>
                  </a:cxn>
                  <a:cxn ang="0">
                    <a:pos x="0" y="13"/>
                  </a:cxn>
                  <a:cxn ang="0">
                    <a:pos x="42" y="0"/>
                  </a:cxn>
                </a:cxnLst>
                <a:rect l="0" t="0" r="r" b="b"/>
                <a:pathLst>
                  <a:path w="43" h="39">
                    <a:moveTo>
                      <a:pt x="42" y="0"/>
                    </a:moveTo>
                    <a:lnTo>
                      <a:pt x="42" y="27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899" name="Freeform 451"/>
              <p:cNvSpPr>
                <a:spLocks/>
              </p:cNvSpPr>
              <p:nvPr/>
            </p:nvSpPr>
            <p:spPr bwMode="auto">
              <a:xfrm>
                <a:off x="1122" y="2122"/>
                <a:ext cx="22" cy="46"/>
              </a:xfrm>
              <a:custGeom>
                <a:avLst/>
                <a:gdLst/>
                <a:ahLst/>
                <a:cxnLst>
                  <a:cxn ang="0">
                    <a:pos x="21" y="45"/>
                  </a:cxn>
                  <a:cxn ang="0">
                    <a:pos x="21" y="18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1" y="45"/>
                  </a:cxn>
                </a:cxnLst>
                <a:rect l="0" t="0" r="r" b="b"/>
                <a:pathLst>
                  <a:path w="22" h="46">
                    <a:moveTo>
                      <a:pt x="21" y="45"/>
                    </a:moveTo>
                    <a:lnTo>
                      <a:pt x="21" y="18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1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00" name="Freeform 452"/>
              <p:cNvSpPr>
                <a:spLocks/>
              </p:cNvSpPr>
              <p:nvPr/>
            </p:nvSpPr>
            <p:spPr bwMode="auto">
              <a:xfrm>
                <a:off x="1124" y="2113"/>
                <a:ext cx="64" cy="30"/>
              </a:xfrm>
              <a:custGeom>
                <a:avLst/>
                <a:gdLst/>
                <a:ahLst/>
                <a:cxnLst>
                  <a:cxn ang="0">
                    <a:pos x="21" y="29"/>
                  </a:cxn>
                  <a:cxn ang="0">
                    <a:pos x="0" y="10"/>
                  </a:cxn>
                  <a:cxn ang="0">
                    <a:pos x="35" y="0"/>
                  </a:cxn>
                  <a:cxn ang="0">
                    <a:pos x="63" y="18"/>
                  </a:cxn>
                  <a:cxn ang="0">
                    <a:pos x="21" y="29"/>
                  </a:cxn>
                </a:cxnLst>
                <a:rect l="0" t="0" r="r" b="b"/>
                <a:pathLst>
                  <a:path w="64" h="30">
                    <a:moveTo>
                      <a:pt x="21" y="29"/>
                    </a:moveTo>
                    <a:lnTo>
                      <a:pt x="0" y="10"/>
                    </a:lnTo>
                    <a:lnTo>
                      <a:pt x="35" y="0"/>
                    </a:lnTo>
                    <a:lnTo>
                      <a:pt x="63" y="18"/>
                    </a:lnTo>
                    <a:lnTo>
                      <a:pt x="21" y="29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01" name="Freeform 453"/>
              <p:cNvSpPr>
                <a:spLocks/>
              </p:cNvSpPr>
              <p:nvPr/>
            </p:nvSpPr>
            <p:spPr bwMode="auto">
              <a:xfrm>
                <a:off x="1145" y="2100"/>
                <a:ext cx="42" cy="3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1" y="25"/>
                  </a:cxn>
                  <a:cxn ang="0">
                    <a:pos x="0" y="38"/>
                  </a:cxn>
                  <a:cxn ang="0">
                    <a:pos x="0" y="11"/>
                  </a:cxn>
                  <a:cxn ang="0">
                    <a:pos x="41" y="0"/>
                  </a:cxn>
                </a:cxnLst>
                <a:rect l="0" t="0" r="r" b="b"/>
                <a:pathLst>
                  <a:path w="42" h="39">
                    <a:moveTo>
                      <a:pt x="41" y="0"/>
                    </a:moveTo>
                    <a:lnTo>
                      <a:pt x="41" y="25"/>
                    </a:lnTo>
                    <a:lnTo>
                      <a:pt x="0" y="38"/>
                    </a:lnTo>
                    <a:lnTo>
                      <a:pt x="0" y="11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33CC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02" name="Freeform 454"/>
              <p:cNvSpPr>
                <a:spLocks/>
              </p:cNvSpPr>
              <p:nvPr/>
            </p:nvSpPr>
            <p:spPr bwMode="auto">
              <a:xfrm>
                <a:off x="1122" y="2091"/>
                <a:ext cx="23" cy="46"/>
              </a:xfrm>
              <a:custGeom>
                <a:avLst/>
                <a:gdLst/>
                <a:ahLst/>
                <a:cxnLst>
                  <a:cxn ang="0">
                    <a:pos x="22" y="45"/>
                  </a:cxn>
                  <a:cxn ang="0">
                    <a:pos x="22" y="2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2" y="45"/>
                  </a:cxn>
                </a:cxnLst>
                <a:rect l="0" t="0" r="r" b="b"/>
                <a:pathLst>
                  <a:path w="23" h="46">
                    <a:moveTo>
                      <a:pt x="22" y="45"/>
                    </a:moveTo>
                    <a:lnTo>
                      <a:pt x="22" y="2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2" y="45"/>
                    </a:lnTo>
                  </a:path>
                </a:pathLst>
              </a:custGeom>
              <a:solidFill>
                <a:srgbClr val="009966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03" name="Freeform 455"/>
              <p:cNvSpPr>
                <a:spLocks/>
              </p:cNvSpPr>
              <p:nvPr/>
            </p:nvSpPr>
            <p:spPr bwMode="auto">
              <a:xfrm>
                <a:off x="1122" y="2082"/>
                <a:ext cx="63" cy="31"/>
              </a:xfrm>
              <a:custGeom>
                <a:avLst/>
                <a:gdLst/>
                <a:ahLst/>
                <a:cxnLst>
                  <a:cxn ang="0">
                    <a:pos x="22" y="30"/>
                  </a:cxn>
                  <a:cxn ang="0">
                    <a:pos x="0" y="10"/>
                  </a:cxn>
                  <a:cxn ang="0">
                    <a:pos x="36" y="0"/>
                  </a:cxn>
                  <a:cxn ang="0">
                    <a:pos x="62" y="19"/>
                  </a:cxn>
                  <a:cxn ang="0">
                    <a:pos x="22" y="30"/>
                  </a:cxn>
                </a:cxnLst>
                <a:rect l="0" t="0" r="r" b="b"/>
                <a:pathLst>
                  <a:path w="63" h="31">
                    <a:moveTo>
                      <a:pt x="22" y="30"/>
                    </a:moveTo>
                    <a:lnTo>
                      <a:pt x="0" y="10"/>
                    </a:lnTo>
                    <a:lnTo>
                      <a:pt x="36" y="0"/>
                    </a:lnTo>
                    <a:lnTo>
                      <a:pt x="62" y="19"/>
                    </a:lnTo>
                    <a:lnTo>
                      <a:pt x="22" y="30"/>
                    </a:lnTo>
                  </a:path>
                </a:pathLst>
              </a:custGeom>
              <a:solidFill>
                <a:srgbClr val="B7EDB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grpSp>
          <p:nvGrpSpPr>
            <p:cNvPr id="744904" name="Group 456"/>
            <p:cNvGrpSpPr>
              <a:grpSpLocks/>
            </p:cNvGrpSpPr>
            <p:nvPr/>
          </p:nvGrpSpPr>
          <p:grpSpPr bwMode="auto">
            <a:xfrm>
              <a:off x="1419" y="2040"/>
              <a:ext cx="232" cy="236"/>
              <a:chOff x="1419" y="2040"/>
              <a:chExt cx="232" cy="236"/>
            </a:xfrm>
          </p:grpSpPr>
          <p:sp>
            <p:nvSpPr>
              <p:cNvPr id="744905" name="Freeform 457"/>
              <p:cNvSpPr>
                <a:spLocks/>
              </p:cNvSpPr>
              <p:nvPr/>
            </p:nvSpPr>
            <p:spPr bwMode="auto">
              <a:xfrm>
                <a:off x="1465" y="2177"/>
                <a:ext cx="25" cy="43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4" y="16"/>
                  </a:cxn>
                  <a:cxn ang="0">
                    <a:pos x="23" y="12"/>
                  </a:cxn>
                  <a:cxn ang="0">
                    <a:pos x="23" y="9"/>
                  </a:cxn>
                  <a:cxn ang="0">
                    <a:pos x="22" y="5"/>
                  </a:cxn>
                  <a:cxn ang="0">
                    <a:pos x="19" y="3"/>
                  </a:cxn>
                  <a:cxn ang="0">
                    <a:pos x="18" y="1"/>
                  </a:cxn>
                  <a:cxn ang="0">
                    <a:pos x="17" y="0"/>
                  </a:cxn>
                  <a:cxn ang="0">
                    <a:pos x="14" y="0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4" y="5"/>
                  </a:cxn>
                  <a:cxn ang="0">
                    <a:pos x="3" y="7"/>
                  </a:cxn>
                  <a:cxn ang="0">
                    <a:pos x="2" y="10"/>
                  </a:cxn>
                  <a:cxn ang="0">
                    <a:pos x="2" y="12"/>
                  </a:cxn>
                  <a:cxn ang="0">
                    <a:pos x="2" y="15"/>
                  </a:cxn>
                  <a:cxn ang="0">
                    <a:pos x="0" y="19"/>
                  </a:cxn>
                  <a:cxn ang="0">
                    <a:pos x="2" y="23"/>
                  </a:cxn>
                  <a:cxn ang="0">
                    <a:pos x="2" y="26"/>
                  </a:cxn>
                  <a:cxn ang="0">
                    <a:pos x="3" y="30"/>
                  </a:cxn>
                  <a:cxn ang="0">
                    <a:pos x="3" y="34"/>
                  </a:cxn>
                  <a:cxn ang="0">
                    <a:pos x="4" y="37"/>
                  </a:cxn>
                  <a:cxn ang="0">
                    <a:pos x="7" y="39"/>
                  </a:cxn>
                  <a:cxn ang="0">
                    <a:pos x="8" y="40"/>
                  </a:cxn>
                  <a:cxn ang="0">
                    <a:pos x="9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7" y="40"/>
                  </a:cxn>
                  <a:cxn ang="0">
                    <a:pos x="19" y="40"/>
                  </a:cxn>
                  <a:cxn ang="0">
                    <a:pos x="21" y="39"/>
                  </a:cxn>
                  <a:cxn ang="0">
                    <a:pos x="22" y="37"/>
                  </a:cxn>
                  <a:cxn ang="0">
                    <a:pos x="23" y="34"/>
                  </a:cxn>
                  <a:cxn ang="0">
                    <a:pos x="24" y="31"/>
                  </a:cxn>
                  <a:cxn ang="0">
                    <a:pos x="24" y="28"/>
                  </a:cxn>
                  <a:cxn ang="0">
                    <a:pos x="24" y="24"/>
                  </a:cxn>
                  <a:cxn ang="0">
                    <a:pos x="24" y="20"/>
                  </a:cxn>
                </a:cxnLst>
                <a:rect l="0" t="0" r="r" b="b"/>
                <a:pathLst>
                  <a:path w="25" h="43">
                    <a:moveTo>
                      <a:pt x="24" y="20"/>
                    </a:moveTo>
                    <a:lnTo>
                      <a:pt x="24" y="16"/>
                    </a:lnTo>
                    <a:lnTo>
                      <a:pt x="23" y="12"/>
                    </a:lnTo>
                    <a:lnTo>
                      <a:pt x="23" y="9"/>
                    </a:lnTo>
                    <a:lnTo>
                      <a:pt x="22" y="5"/>
                    </a:lnTo>
                    <a:lnTo>
                      <a:pt x="19" y="3"/>
                    </a:lnTo>
                    <a:lnTo>
                      <a:pt x="18" y="1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5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4" y="37"/>
                    </a:lnTo>
                    <a:lnTo>
                      <a:pt x="7" y="39"/>
                    </a:lnTo>
                    <a:lnTo>
                      <a:pt x="8" y="40"/>
                    </a:lnTo>
                    <a:lnTo>
                      <a:pt x="9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7" y="40"/>
                    </a:lnTo>
                    <a:lnTo>
                      <a:pt x="19" y="40"/>
                    </a:lnTo>
                    <a:lnTo>
                      <a:pt x="21" y="39"/>
                    </a:lnTo>
                    <a:lnTo>
                      <a:pt x="22" y="37"/>
                    </a:lnTo>
                    <a:lnTo>
                      <a:pt x="23" y="34"/>
                    </a:lnTo>
                    <a:lnTo>
                      <a:pt x="24" y="31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06" name="Freeform 458"/>
              <p:cNvSpPr>
                <a:spLocks/>
              </p:cNvSpPr>
              <p:nvPr/>
            </p:nvSpPr>
            <p:spPr bwMode="auto">
              <a:xfrm>
                <a:off x="1464" y="2177"/>
                <a:ext cx="21" cy="41"/>
              </a:xfrm>
              <a:custGeom>
                <a:avLst/>
                <a:gdLst/>
                <a:ahLst/>
                <a:cxnLst>
                  <a:cxn ang="0">
                    <a:pos x="12" y="40"/>
                  </a:cxn>
                  <a:cxn ang="0">
                    <a:pos x="14" y="40"/>
                  </a:cxn>
                  <a:cxn ang="0">
                    <a:pos x="15" y="39"/>
                  </a:cxn>
                  <a:cxn ang="0">
                    <a:pos x="16" y="36"/>
                  </a:cxn>
                  <a:cxn ang="0">
                    <a:pos x="18" y="34"/>
                  </a:cxn>
                  <a:cxn ang="0">
                    <a:pos x="19" y="30"/>
                  </a:cxn>
                  <a:cxn ang="0">
                    <a:pos x="19" y="28"/>
                  </a:cxn>
                  <a:cxn ang="0">
                    <a:pos x="20" y="24"/>
                  </a:cxn>
                  <a:cxn ang="0">
                    <a:pos x="19" y="19"/>
                  </a:cxn>
                  <a:cxn ang="0">
                    <a:pos x="19" y="15"/>
                  </a:cxn>
                  <a:cxn ang="0">
                    <a:pos x="19" y="11"/>
                  </a:cxn>
                  <a:cxn ang="0">
                    <a:pos x="18" y="8"/>
                  </a:cxn>
                  <a:cxn ang="0">
                    <a:pos x="16" y="5"/>
                  </a:cxn>
                  <a:cxn ang="0">
                    <a:pos x="14" y="3"/>
                  </a:cxn>
                  <a:cxn ang="0">
                    <a:pos x="12" y="1"/>
                  </a:cxn>
                  <a:cxn ang="0">
                    <a:pos x="11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4" y="4"/>
                  </a:cxn>
                  <a:cxn ang="0">
                    <a:pos x="3" y="6"/>
                  </a:cxn>
                  <a:cxn ang="0">
                    <a:pos x="2" y="9"/>
                  </a:cxn>
                  <a:cxn ang="0">
                    <a:pos x="2" y="13"/>
                  </a:cxn>
                  <a:cxn ang="0">
                    <a:pos x="0" y="16"/>
                  </a:cxn>
                  <a:cxn ang="0">
                    <a:pos x="2" y="20"/>
                  </a:cxn>
                  <a:cxn ang="0">
                    <a:pos x="2" y="25"/>
                  </a:cxn>
                  <a:cxn ang="0">
                    <a:pos x="3" y="29"/>
                  </a:cxn>
                  <a:cxn ang="0">
                    <a:pos x="3" y="31"/>
                  </a:cxn>
                  <a:cxn ang="0">
                    <a:pos x="4" y="35"/>
                  </a:cxn>
                  <a:cxn ang="0">
                    <a:pos x="7" y="38"/>
                  </a:cxn>
                  <a:cxn ang="0">
                    <a:pos x="8" y="39"/>
                  </a:cxn>
                  <a:cxn ang="0">
                    <a:pos x="10" y="40"/>
                  </a:cxn>
                  <a:cxn ang="0">
                    <a:pos x="12" y="40"/>
                  </a:cxn>
                </a:cxnLst>
                <a:rect l="0" t="0" r="r" b="b"/>
                <a:pathLst>
                  <a:path w="21" h="41">
                    <a:moveTo>
                      <a:pt x="12" y="40"/>
                    </a:moveTo>
                    <a:lnTo>
                      <a:pt x="14" y="40"/>
                    </a:lnTo>
                    <a:lnTo>
                      <a:pt x="15" y="39"/>
                    </a:lnTo>
                    <a:lnTo>
                      <a:pt x="16" y="36"/>
                    </a:lnTo>
                    <a:lnTo>
                      <a:pt x="18" y="34"/>
                    </a:lnTo>
                    <a:lnTo>
                      <a:pt x="19" y="30"/>
                    </a:lnTo>
                    <a:lnTo>
                      <a:pt x="19" y="28"/>
                    </a:lnTo>
                    <a:lnTo>
                      <a:pt x="20" y="24"/>
                    </a:lnTo>
                    <a:lnTo>
                      <a:pt x="19" y="19"/>
                    </a:lnTo>
                    <a:lnTo>
                      <a:pt x="19" y="15"/>
                    </a:lnTo>
                    <a:lnTo>
                      <a:pt x="19" y="11"/>
                    </a:lnTo>
                    <a:lnTo>
                      <a:pt x="18" y="8"/>
                    </a:lnTo>
                    <a:lnTo>
                      <a:pt x="16" y="5"/>
                    </a:lnTo>
                    <a:lnTo>
                      <a:pt x="14" y="3"/>
                    </a:lnTo>
                    <a:lnTo>
                      <a:pt x="12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2" y="9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2" y="25"/>
                    </a:lnTo>
                    <a:lnTo>
                      <a:pt x="3" y="29"/>
                    </a:lnTo>
                    <a:lnTo>
                      <a:pt x="3" y="31"/>
                    </a:lnTo>
                    <a:lnTo>
                      <a:pt x="4" y="35"/>
                    </a:lnTo>
                    <a:lnTo>
                      <a:pt x="7" y="38"/>
                    </a:lnTo>
                    <a:lnTo>
                      <a:pt x="8" y="39"/>
                    </a:lnTo>
                    <a:lnTo>
                      <a:pt x="10" y="40"/>
                    </a:lnTo>
                    <a:lnTo>
                      <a:pt x="12" y="4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07" name="Freeform 459"/>
              <p:cNvSpPr>
                <a:spLocks/>
              </p:cNvSpPr>
              <p:nvPr/>
            </p:nvSpPr>
            <p:spPr bwMode="auto">
              <a:xfrm>
                <a:off x="1460" y="2181"/>
                <a:ext cx="21" cy="28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15" y="27"/>
                  </a:cxn>
                  <a:cxn ang="0">
                    <a:pos x="18" y="26"/>
                  </a:cxn>
                  <a:cxn ang="0">
                    <a:pos x="18" y="25"/>
                  </a:cxn>
                  <a:cxn ang="0">
                    <a:pos x="20" y="23"/>
                  </a:cxn>
                  <a:cxn ang="0">
                    <a:pos x="20" y="21"/>
                  </a:cxn>
                  <a:cxn ang="0">
                    <a:pos x="20" y="19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2"/>
                  </a:cxn>
                  <a:cxn ang="0">
                    <a:pos x="20" y="9"/>
                  </a:cxn>
                  <a:cxn ang="0">
                    <a:pos x="18" y="7"/>
                  </a:cxn>
                  <a:cxn ang="0">
                    <a:pos x="18" y="4"/>
                  </a:cxn>
                  <a:cxn ang="0">
                    <a:pos x="15" y="3"/>
                  </a:cxn>
                  <a:cxn ang="0">
                    <a:pos x="13" y="2"/>
                  </a:cxn>
                  <a:cxn ang="0">
                    <a:pos x="13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5" y="2"/>
                  </a:cxn>
                  <a:cxn ang="0">
                    <a:pos x="5" y="3"/>
                  </a:cxn>
                  <a:cxn ang="0">
                    <a:pos x="3" y="5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3" y="18"/>
                  </a:cxn>
                  <a:cxn ang="0">
                    <a:pos x="3" y="20"/>
                  </a:cxn>
                  <a:cxn ang="0">
                    <a:pos x="5" y="21"/>
                  </a:cxn>
                  <a:cxn ang="0">
                    <a:pos x="5" y="24"/>
                  </a:cxn>
                  <a:cxn ang="0">
                    <a:pos x="8" y="25"/>
                  </a:cxn>
                  <a:cxn ang="0">
                    <a:pos x="8" y="26"/>
                  </a:cxn>
                  <a:cxn ang="0">
                    <a:pos x="10" y="27"/>
                  </a:cxn>
                  <a:cxn ang="0">
                    <a:pos x="13" y="27"/>
                  </a:cxn>
                </a:cxnLst>
                <a:rect l="0" t="0" r="r" b="b"/>
                <a:pathLst>
                  <a:path w="21" h="28">
                    <a:moveTo>
                      <a:pt x="13" y="27"/>
                    </a:moveTo>
                    <a:lnTo>
                      <a:pt x="15" y="27"/>
                    </a:lnTo>
                    <a:lnTo>
                      <a:pt x="18" y="26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2"/>
                    </a:lnTo>
                    <a:lnTo>
                      <a:pt x="20" y="9"/>
                    </a:lnTo>
                    <a:lnTo>
                      <a:pt x="18" y="7"/>
                    </a:lnTo>
                    <a:lnTo>
                      <a:pt x="18" y="4"/>
                    </a:lnTo>
                    <a:lnTo>
                      <a:pt x="15" y="3"/>
                    </a:lnTo>
                    <a:lnTo>
                      <a:pt x="13" y="2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3" y="18"/>
                    </a:lnTo>
                    <a:lnTo>
                      <a:pt x="3" y="20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8" y="25"/>
                    </a:lnTo>
                    <a:lnTo>
                      <a:pt x="8" y="26"/>
                    </a:lnTo>
                    <a:lnTo>
                      <a:pt x="10" y="27"/>
                    </a:lnTo>
                    <a:lnTo>
                      <a:pt x="13" y="2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08" name="Freeform 460"/>
              <p:cNvSpPr>
                <a:spLocks/>
              </p:cNvSpPr>
              <p:nvPr/>
            </p:nvSpPr>
            <p:spPr bwMode="auto">
              <a:xfrm>
                <a:off x="1424" y="2132"/>
                <a:ext cx="25" cy="43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4" y="15"/>
                  </a:cxn>
                  <a:cxn ang="0">
                    <a:pos x="23" y="11"/>
                  </a:cxn>
                  <a:cxn ang="0">
                    <a:pos x="22" y="9"/>
                  </a:cxn>
                  <a:cxn ang="0">
                    <a:pos x="21" y="5"/>
                  </a:cxn>
                  <a:cxn ang="0">
                    <a:pos x="19" y="2"/>
                  </a:cxn>
                  <a:cxn ang="0">
                    <a:pos x="18" y="1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5" y="1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2" y="9"/>
                  </a:cxn>
                  <a:cxn ang="0">
                    <a:pos x="2" y="12"/>
                  </a:cxn>
                  <a:cxn ang="0">
                    <a:pos x="0" y="15"/>
                  </a:cxn>
                  <a:cxn ang="0">
                    <a:pos x="0" y="19"/>
                  </a:cxn>
                  <a:cxn ang="0">
                    <a:pos x="0" y="23"/>
                  </a:cxn>
                  <a:cxn ang="0">
                    <a:pos x="2" y="26"/>
                  </a:cxn>
                  <a:cxn ang="0">
                    <a:pos x="2" y="30"/>
                  </a:cxn>
                  <a:cxn ang="0">
                    <a:pos x="3" y="34"/>
                  </a:cxn>
                  <a:cxn ang="0">
                    <a:pos x="4" y="37"/>
                  </a:cxn>
                  <a:cxn ang="0">
                    <a:pos x="5" y="39"/>
                  </a:cxn>
                  <a:cxn ang="0">
                    <a:pos x="8" y="40"/>
                  </a:cxn>
                  <a:cxn ang="0">
                    <a:pos x="9" y="4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7" y="40"/>
                  </a:cxn>
                  <a:cxn ang="0">
                    <a:pos x="19" y="40"/>
                  </a:cxn>
                  <a:cxn ang="0">
                    <a:pos x="21" y="39"/>
                  </a:cxn>
                  <a:cxn ang="0">
                    <a:pos x="22" y="37"/>
                  </a:cxn>
                  <a:cxn ang="0">
                    <a:pos x="23" y="34"/>
                  </a:cxn>
                  <a:cxn ang="0">
                    <a:pos x="23" y="31"/>
                  </a:cxn>
                  <a:cxn ang="0">
                    <a:pos x="24" y="28"/>
                  </a:cxn>
                  <a:cxn ang="0">
                    <a:pos x="24" y="24"/>
                  </a:cxn>
                  <a:cxn ang="0">
                    <a:pos x="24" y="20"/>
                  </a:cxn>
                </a:cxnLst>
                <a:rect l="0" t="0" r="r" b="b"/>
                <a:pathLst>
                  <a:path w="25" h="43">
                    <a:moveTo>
                      <a:pt x="24" y="20"/>
                    </a:moveTo>
                    <a:lnTo>
                      <a:pt x="24" y="15"/>
                    </a:lnTo>
                    <a:lnTo>
                      <a:pt x="23" y="11"/>
                    </a:lnTo>
                    <a:lnTo>
                      <a:pt x="22" y="9"/>
                    </a:lnTo>
                    <a:lnTo>
                      <a:pt x="21" y="5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3" y="6"/>
                    </a:lnTo>
                    <a:lnTo>
                      <a:pt x="2" y="9"/>
                    </a:lnTo>
                    <a:lnTo>
                      <a:pt x="2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2" y="26"/>
                    </a:lnTo>
                    <a:lnTo>
                      <a:pt x="2" y="30"/>
                    </a:lnTo>
                    <a:lnTo>
                      <a:pt x="3" y="34"/>
                    </a:lnTo>
                    <a:lnTo>
                      <a:pt x="4" y="37"/>
                    </a:lnTo>
                    <a:lnTo>
                      <a:pt x="5" y="39"/>
                    </a:lnTo>
                    <a:lnTo>
                      <a:pt x="8" y="40"/>
                    </a:lnTo>
                    <a:lnTo>
                      <a:pt x="9" y="4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7" y="40"/>
                    </a:lnTo>
                    <a:lnTo>
                      <a:pt x="19" y="40"/>
                    </a:lnTo>
                    <a:lnTo>
                      <a:pt x="21" y="39"/>
                    </a:lnTo>
                    <a:lnTo>
                      <a:pt x="22" y="37"/>
                    </a:lnTo>
                    <a:lnTo>
                      <a:pt x="23" y="34"/>
                    </a:lnTo>
                    <a:lnTo>
                      <a:pt x="23" y="31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09" name="Freeform 461"/>
              <p:cNvSpPr>
                <a:spLocks/>
              </p:cNvSpPr>
              <p:nvPr/>
            </p:nvSpPr>
            <p:spPr bwMode="auto">
              <a:xfrm>
                <a:off x="1422" y="2132"/>
                <a:ext cx="21" cy="43"/>
              </a:xfrm>
              <a:custGeom>
                <a:avLst/>
                <a:gdLst/>
                <a:ahLst/>
                <a:cxnLst>
                  <a:cxn ang="0">
                    <a:pos x="11" y="42"/>
                  </a:cxn>
                  <a:cxn ang="0">
                    <a:pos x="14" y="40"/>
                  </a:cxn>
                  <a:cxn ang="0">
                    <a:pos x="16" y="39"/>
                  </a:cxn>
                  <a:cxn ang="0">
                    <a:pos x="17" y="38"/>
                  </a:cxn>
                  <a:cxn ang="0">
                    <a:pos x="19" y="35"/>
                  </a:cxn>
                  <a:cxn ang="0">
                    <a:pos x="20" y="31"/>
                  </a:cxn>
                  <a:cxn ang="0">
                    <a:pos x="20" y="28"/>
                  </a:cxn>
                  <a:cxn ang="0">
                    <a:pos x="20" y="24"/>
                  </a:cxn>
                  <a:cxn ang="0">
                    <a:pos x="20" y="20"/>
                  </a:cxn>
                  <a:cxn ang="0">
                    <a:pos x="20" y="16"/>
                  </a:cxn>
                  <a:cxn ang="0">
                    <a:pos x="19" y="12"/>
                  </a:cxn>
                  <a:cxn ang="0">
                    <a:pos x="17" y="9"/>
                  </a:cxn>
                  <a:cxn ang="0">
                    <a:pos x="16" y="6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0" y="1"/>
                  </a:cxn>
                  <a:cxn ang="0">
                    <a:pos x="9" y="0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3" y="3"/>
                  </a:cxn>
                  <a:cxn ang="0">
                    <a:pos x="3" y="7"/>
                  </a:cxn>
                  <a:cxn ang="0">
                    <a:pos x="1" y="10"/>
                  </a:cxn>
                  <a:cxn ang="0">
                    <a:pos x="0" y="14"/>
                  </a:cxn>
                  <a:cxn ang="0">
                    <a:pos x="0" y="17"/>
                  </a:cxn>
                  <a:cxn ang="0">
                    <a:pos x="0" y="21"/>
                  </a:cxn>
                  <a:cxn ang="0">
                    <a:pos x="1" y="25"/>
                  </a:cxn>
                  <a:cxn ang="0">
                    <a:pos x="1" y="29"/>
                  </a:cxn>
                  <a:cxn ang="0">
                    <a:pos x="3" y="33"/>
                  </a:cxn>
                  <a:cxn ang="0">
                    <a:pos x="4" y="35"/>
                  </a:cxn>
                  <a:cxn ang="0">
                    <a:pos x="6" y="38"/>
                  </a:cxn>
                  <a:cxn ang="0">
                    <a:pos x="9" y="40"/>
                  </a:cxn>
                  <a:cxn ang="0">
                    <a:pos x="10" y="42"/>
                  </a:cxn>
                  <a:cxn ang="0">
                    <a:pos x="11" y="42"/>
                  </a:cxn>
                </a:cxnLst>
                <a:rect l="0" t="0" r="r" b="b"/>
                <a:pathLst>
                  <a:path w="21" h="43">
                    <a:moveTo>
                      <a:pt x="11" y="42"/>
                    </a:moveTo>
                    <a:lnTo>
                      <a:pt x="14" y="40"/>
                    </a:lnTo>
                    <a:lnTo>
                      <a:pt x="16" y="39"/>
                    </a:lnTo>
                    <a:lnTo>
                      <a:pt x="17" y="38"/>
                    </a:lnTo>
                    <a:lnTo>
                      <a:pt x="19" y="35"/>
                    </a:lnTo>
                    <a:lnTo>
                      <a:pt x="20" y="31"/>
                    </a:lnTo>
                    <a:lnTo>
                      <a:pt x="20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0" y="16"/>
                    </a:lnTo>
                    <a:lnTo>
                      <a:pt x="19" y="12"/>
                    </a:lnTo>
                    <a:lnTo>
                      <a:pt x="17" y="9"/>
                    </a:lnTo>
                    <a:lnTo>
                      <a:pt x="16" y="6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1" y="25"/>
                    </a:lnTo>
                    <a:lnTo>
                      <a:pt x="1" y="29"/>
                    </a:lnTo>
                    <a:lnTo>
                      <a:pt x="3" y="33"/>
                    </a:lnTo>
                    <a:lnTo>
                      <a:pt x="4" y="35"/>
                    </a:lnTo>
                    <a:lnTo>
                      <a:pt x="6" y="38"/>
                    </a:lnTo>
                    <a:lnTo>
                      <a:pt x="9" y="40"/>
                    </a:lnTo>
                    <a:lnTo>
                      <a:pt x="10" y="42"/>
                    </a:lnTo>
                    <a:lnTo>
                      <a:pt x="11" y="42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10" name="Freeform 462"/>
              <p:cNvSpPr>
                <a:spLocks/>
              </p:cNvSpPr>
              <p:nvPr/>
            </p:nvSpPr>
            <p:spPr bwMode="auto">
              <a:xfrm>
                <a:off x="1419" y="2136"/>
                <a:ext cx="21" cy="28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15" y="26"/>
                  </a:cxn>
                  <a:cxn ang="0">
                    <a:pos x="15" y="26"/>
                  </a:cxn>
                  <a:cxn ang="0">
                    <a:pos x="18" y="25"/>
                  </a:cxn>
                  <a:cxn ang="0">
                    <a:pos x="18" y="23"/>
                  </a:cxn>
                  <a:cxn ang="0">
                    <a:pos x="20" y="21"/>
                  </a:cxn>
                  <a:cxn ang="0">
                    <a:pos x="20" y="19"/>
                  </a:cxn>
                  <a:cxn ang="0">
                    <a:pos x="20" y="16"/>
                  </a:cxn>
                  <a:cxn ang="0">
                    <a:pos x="20" y="13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7"/>
                  </a:cxn>
                  <a:cxn ang="0">
                    <a:pos x="15" y="4"/>
                  </a:cxn>
                  <a:cxn ang="0">
                    <a:pos x="15" y="3"/>
                  </a:cxn>
                  <a:cxn ang="0">
                    <a:pos x="13" y="2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5" y="2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0" y="7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3" y="19"/>
                  </a:cxn>
                  <a:cxn ang="0">
                    <a:pos x="3" y="21"/>
                  </a:cxn>
                  <a:cxn ang="0">
                    <a:pos x="5" y="24"/>
                  </a:cxn>
                  <a:cxn ang="0">
                    <a:pos x="5" y="25"/>
                  </a:cxn>
                  <a:cxn ang="0">
                    <a:pos x="8" y="26"/>
                  </a:cxn>
                  <a:cxn ang="0">
                    <a:pos x="10" y="27"/>
                  </a:cxn>
                  <a:cxn ang="0">
                    <a:pos x="13" y="27"/>
                  </a:cxn>
                </a:cxnLst>
                <a:rect l="0" t="0" r="r" b="b"/>
                <a:pathLst>
                  <a:path w="21" h="28">
                    <a:moveTo>
                      <a:pt x="13" y="27"/>
                    </a:moveTo>
                    <a:lnTo>
                      <a:pt x="15" y="26"/>
                    </a:lnTo>
                    <a:lnTo>
                      <a:pt x="15" y="26"/>
                    </a:lnTo>
                    <a:lnTo>
                      <a:pt x="18" y="25"/>
                    </a:lnTo>
                    <a:lnTo>
                      <a:pt x="18" y="23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20" y="16"/>
                    </a:lnTo>
                    <a:lnTo>
                      <a:pt x="20" y="13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7"/>
                    </a:lnTo>
                    <a:lnTo>
                      <a:pt x="15" y="4"/>
                    </a:lnTo>
                    <a:lnTo>
                      <a:pt x="15" y="3"/>
                    </a:lnTo>
                    <a:lnTo>
                      <a:pt x="13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3" y="19"/>
                    </a:lnTo>
                    <a:lnTo>
                      <a:pt x="3" y="21"/>
                    </a:lnTo>
                    <a:lnTo>
                      <a:pt x="5" y="24"/>
                    </a:lnTo>
                    <a:lnTo>
                      <a:pt x="5" y="25"/>
                    </a:lnTo>
                    <a:lnTo>
                      <a:pt x="8" y="26"/>
                    </a:lnTo>
                    <a:lnTo>
                      <a:pt x="10" y="27"/>
                    </a:lnTo>
                    <a:lnTo>
                      <a:pt x="13" y="2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11" name="Freeform 463"/>
              <p:cNvSpPr>
                <a:spLocks/>
              </p:cNvSpPr>
              <p:nvPr/>
            </p:nvSpPr>
            <p:spPr bwMode="auto">
              <a:xfrm>
                <a:off x="1483" y="2189"/>
                <a:ext cx="25" cy="44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4" y="16"/>
                  </a:cxn>
                  <a:cxn ang="0">
                    <a:pos x="23" y="12"/>
                  </a:cxn>
                  <a:cxn ang="0">
                    <a:pos x="22" y="8"/>
                  </a:cxn>
                  <a:cxn ang="0">
                    <a:pos x="21" y="6"/>
                  </a:cxn>
                  <a:cxn ang="0">
                    <a:pos x="19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4" y="0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4" y="5"/>
                  </a:cxn>
                  <a:cxn ang="0">
                    <a:pos x="3" y="7"/>
                  </a:cxn>
                  <a:cxn ang="0">
                    <a:pos x="2" y="10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2" y="30"/>
                  </a:cxn>
                  <a:cxn ang="0">
                    <a:pos x="3" y="34"/>
                  </a:cxn>
                  <a:cxn ang="0">
                    <a:pos x="4" y="36"/>
                  </a:cxn>
                  <a:cxn ang="0">
                    <a:pos x="5" y="39"/>
                  </a:cxn>
                  <a:cxn ang="0">
                    <a:pos x="8" y="41"/>
                  </a:cxn>
                  <a:cxn ang="0">
                    <a:pos x="9" y="43"/>
                  </a:cxn>
                  <a:cxn ang="0">
                    <a:pos x="10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2" y="43"/>
                  </a:cxn>
                  <a:cxn ang="0">
                    <a:pos x="17" y="41"/>
                  </a:cxn>
                  <a:cxn ang="0">
                    <a:pos x="19" y="40"/>
                  </a:cxn>
                  <a:cxn ang="0">
                    <a:pos x="21" y="39"/>
                  </a:cxn>
                  <a:cxn ang="0">
                    <a:pos x="22" y="37"/>
                  </a:cxn>
                  <a:cxn ang="0">
                    <a:pos x="23" y="35"/>
                  </a:cxn>
                  <a:cxn ang="0">
                    <a:pos x="24" y="31"/>
                  </a:cxn>
                  <a:cxn ang="0">
                    <a:pos x="24" y="27"/>
                  </a:cxn>
                  <a:cxn ang="0">
                    <a:pos x="24" y="24"/>
                  </a:cxn>
                  <a:cxn ang="0">
                    <a:pos x="24" y="20"/>
                  </a:cxn>
                </a:cxnLst>
                <a:rect l="0" t="0" r="r" b="b"/>
                <a:pathLst>
                  <a:path w="25" h="44">
                    <a:moveTo>
                      <a:pt x="24" y="20"/>
                    </a:moveTo>
                    <a:lnTo>
                      <a:pt x="24" y="16"/>
                    </a:lnTo>
                    <a:lnTo>
                      <a:pt x="23" y="12"/>
                    </a:lnTo>
                    <a:lnTo>
                      <a:pt x="22" y="8"/>
                    </a:lnTo>
                    <a:lnTo>
                      <a:pt x="21" y="6"/>
                    </a:lnTo>
                    <a:lnTo>
                      <a:pt x="19" y="3"/>
                    </a:lnTo>
                    <a:lnTo>
                      <a:pt x="18" y="1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2" y="30"/>
                    </a:lnTo>
                    <a:lnTo>
                      <a:pt x="3" y="34"/>
                    </a:lnTo>
                    <a:lnTo>
                      <a:pt x="4" y="36"/>
                    </a:lnTo>
                    <a:lnTo>
                      <a:pt x="5" y="39"/>
                    </a:lnTo>
                    <a:lnTo>
                      <a:pt x="8" y="41"/>
                    </a:lnTo>
                    <a:lnTo>
                      <a:pt x="9" y="43"/>
                    </a:lnTo>
                    <a:lnTo>
                      <a:pt x="10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7" y="41"/>
                    </a:lnTo>
                    <a:lnTo>
                      <a:pt x="19" y="40"/>
                    </a:lnTo>
                    <a:lnTo>
                      <a:pt x="21" y="39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4" y="31"/>
                    </a:lnTo>
                    <a:lnTo>
                      <a:pt x="24" y="27"/>
                    </a:lnTo>
                    <a:lnTo>
                      <a:pt x="24" y="24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12" name="Freeform 464"/>
              <p:cNvSpPr>
                <a:spLocks/>
              </p:cNvSpPr>
              <p:nvPr/>
            </p:nvSpPr>
            <p:spPr bwMode="auto">
              <a:xfrm>
                <a:off x="1481" y="2192"/>
                <a:ext cx="21" cy="41"/>
              </a:xfrm>
              <a:custGeom>
                <a:avLst/>
                <a:gdLst/>
                <a:ahLst/>
                <a:cxnLst>
                  <a:cxn ang="0">
                    <a:pos x="11" y="40"/>
                  </a:cxn>
                  <a:cxn ang="0">
                    <a:pos x="14" y="40"/>
                  </a:cxn>
                  <a:cxn ang="0">
                    <a:pos x="16" y="39"/>
                  </a:cxn>
                  <a:cxn ang="0">
                    <a:pos x="17" y="36"/>
                  </a:cxn>
                  <a:cxn ang="0">
                    <a:pos x="19" y="34"/>
                  </a:cxn>
                  <a:cxn ang="0">
                    <a:pos x="20" y="31"/>
                  </a:cxn>
                  <a:cxn ang="0">
                    <a:pos x="20" y="28"/>
                  </a:cxn>
                  <a:cxn ang="0">
                    <a:pos x="20" y="24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19" y="11"/>
                  </a:cxn>
                  <a:cxn ang="0">
                    <a:pos x="17" y="9"/>
                  </a:cxn>
                  <a:cxn ang="0">
                    <a:pos x="16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3" y="4"/>
                  </a:cxn>
                  <a:cxn ang="0">
                    <a:pos x="3" y="6"/>
                  </a:cxn>
                  <a:cxn ang="0">
                    <a:pos x="1" y="9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21"/>
                  </a:cxn>
                  <a:cxn ang="0">
                    <a:pos x="1" y="25"/>
                  </a:cxn>
                  <a:cxn ang="0">
                    <a:pos x="1" y="29"/>
                  </a:cxn>
                  <a:cxn ang="0">
                    <a:pos x="3" y="33"/>
                  </a:cxn>
                  <a:cxn ang="0">
                    <a:pos x="4" y="35"/>
                  </a:cxn>
                  <a:cxn ang="0">
                    <a:pos x="6" y="38"/>
                  </a:cxn>
                  <a:cxn ang="0">
                    <a:pos x="9" y="39"/>
                  </a:cxn>
                  <a:cxn ang="0">
                    <a:pos x="10" y="40"/>
                  </a:cxn>
                  <a:cxn ang="0">
                    <a:pos x="11" y="40"/>
                  </a:cxn>
                </a:cxnLst>
                <a:rect l="0" t="0" r="r" b="b"/>
                <a:pathLst>
                  <a:path w="21" h="41">
                    <a:moveTo>
                      <a:pt x="11" y="40"/>
                    </a:moveTo>
                    <a:lnTo>
                      <a:pt x="14" y="40"/>
                    </a:lnTo>
                    <a:lnTo>
                      <a:pt x="16" y="39"/>
                    </a:lnTo>
                    <a:lnTo>
                      <a:pt x="17" y="36"/>
                    </a:lnTo>
                    <a:lnTo>
                      <a:pt x="19" y="34"/>
                    </a:lnTo>
                    <a:lnTo>
                      <a:pt x="20" y="31"/>
                    </a:lnTo>
                    <a:lnTo>
                      <a:pt x="20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0" y="15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6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1" y="25"/>
                    </a:lnTo>
                    <a:lnTo>
                      <a:pt x="1" y="29"/>
                    </a:lnTo>
                    <a:lnTo>
                      <a:pt x="3" y="33"/>
                    </a:lnTo>
                    <a:lnTo>
                      <a:pt x="4" y="35"/>
                    </a:lnTo>
                    <a:lnTo>
                      <a:pt x="6" y="38"/>
                    </a:lnTo>
                    <a:lnTo>
                      <a:pt x="9" y="39"/>
                    </a:lnTo>
                    <a:lnTo>
                      <a:pt x="10" y="40"/>
                    </a:lnTo>
                    <a:lnTo>
                      <a:pt x="11" y="4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13" name="Freeform 465"/>
              <p:cNvSpPr>
                <a:spLocks/>
              </p:cNvSpPr>
              <p:nvPr/>
            </p:nvSpPr>
            <p:spPr bwMode="auto">
              <a:xfrm>
                <a:off x="1477" y="2197"/>
                <a:ext cx="21" cy="28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15" y="27"/>
                  </a:cxn>
                  <a:cxn ang="0">
                    <a:pos x="15" y="25"/>
                  </a:cxn>
                  <a:cxn ang="0">
                    <a:pos x="18" y="24"/>
                  </a:cxn>
                  <a:cxn ang="0">
                    <a:pos x="18" y="23"/>
                  </a:cxn>
                  <a:cxn ang="0">
                    <a:pos x="20" y="20"/>
                  </a:cxn>
                  <a:cxn ang="0">
                    <a:pos x="20" y="18"/>
                  </a:cxn>
                  <a:cxn ang="0">
                    <a:pos x="20" y="15"/>
                  </a:cxn>
                  <a:cxn ang="0">
                    <a:pos x="20" y="13"/>
                  </a:cxn>
                  <a:cxn ang="0">
                    <a:pos x="20" y="11"/>
                  </a:cxn>
                  <a:cxn ang="0">
                    <a:pos x="20" y="8"/>
                  </a:cxn>
                  <a:cxn ang="0">
                    <a:pos x="18" y="6"/>
                  </a:cxn>
                  <a:cxn ang="0">
                    <a:pos x="15" y="3"/>
                  </a:cxn>
                  <a:cxn ang="0">
                    <a:pos x="15" y="2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5" y="2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7"/>
                  </a:cxn>
                  <a:cxn ang="0">
                    <a:pos x="0" y="8"/>
                  </a:cxn>
                  <a:cxn ang="0">
                    <a:pos x="0" y="11"/>
                  </a:cxn>
                  <a:cxn ang="0">
                    <a:pos x="0" y="14"/>
                  </a:cxn>
                  <a:cxn ang="0">
                    <a:pos x="0" y="17"/>
                  </a:cxn>
                  <a:cxn ang="0">
                    <a:pos x="3" y="19"/>
                  </a:cxn>
                  <a:cxn ang="0">
                    <a:pos x="3" y="22"/>
                  </a:cxn>
                  <a:cxn ang="0">
                    <a:pos x="5" y="23"/>
                  </a:cxn>
                  <a:cxn ang="0">
                    <a:pos x="8" y="25"/>
                  </a:cxn>
                  <a:cxn ang="0">
                    <a:pos x="8" y="25"/>
                  </a:cxn>
                  <a:cxn ang="0">
                    <a:pos x="10" y="27"/>
                  </a:cxn>
                  <a:cxn ang="0">
                    <a:pos x="13" y="27"/>
                  </a:cxn>
                </a:cxnLst>
                <a:rect l="0" t="0" r="r" b="b"/>
                <a:pathLst>
                  <a:path w="21" h="28">
                    <a:moveTo>
                      <a:pt x="13" y="27"/>
                    </a:moveTo>
                    <a:lnTo>
                      <a:pt x="15" y="27"/>
                    </a:lnTo>
                    <a:lnTo>
                      <a:pt x="15" y="25"/>
                    </a:lnTo>
                    <a:lnTo>
                      <a:pt x="18" y="24"/>
                    </a:lnTo>
                    <a:lnTo>
                      <a:pt x="18" y="23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20" y="15"/>
                    </a:lnTo>
                    <a:lnTo>
                      <a:pt x="20" y="13"/>
                    </a:lnTo>
                    <a:lnTo>
                      <a:pt x="20" y="11"/>
                    </a:lnTo>
                    <a:lnTo>
                      <a:pt x="20" y="8"/>
                    </a:lnTo>
                    <a:lnTo>
                      <a:pt x="18" y="6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3" y="7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9"/>
                    </a:lnTo>
                    <a:lnTo>
                      <a:pt x="3" y="22"/>
                    </a:lnTo>
                    <a:lnTo>
                      <a:pt x="5" y="23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7"/>
                    </a:lnTo>
                    <a:lnTo>
                      <a:pt x="13" y="27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14" name="Freeform 466"/>
              <p:cNvSpPr>
                <a:spLocks/>
              </p:cNvSpPr>
              <p:nvPr/>
            </p:nvSpPr>
            <p:spPr bwMode="auto">
              <a:xfrm>
                <a:off x="1514" y="2119"/>
                <a:ext cx="74" cy="100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73" y="83"/>
                  </a:cxn>
                  <a:cxn ang="0">
                    <a:pos x="0" y="99"/>
                  </a:cxn>
                  <a:cxn ang="0">
                    <a:pos x="0" y="15"/>
                  </a:cxn>
                  <a:cxn ang="0">
                    <a:pos x="73" y="0"/>
                  </a:cxn>
                </a:cxnLst>
                <a:rect l="0" t="0" r="r" b="b"/>
                <a:pathLst>
                  <a:path w="74" h="100">
                    <a:moveTo>
                      <a:pt x="73" y="0"/>
                    </a:moveTo>
                    <a:lnTo>
                      <a:pt x="73" y="83"/>
                    </a:lnTo>
                    <a:lnTo>
                      <a:pt x="0" y="99"/>
                    </a:lnTo>
                    <a:lnTo>
                      <a:pt x="0" y="15"/>
                    </a:lnTo>
                    <a:lnTo>
                      <a:pt x="73" y="0"/>
                    </a:lnTo>
                  </a:path>
                </a:pathLst>
              </a:custGeom>
              <a:solidFill>
                <a:srgbClr val="63CB6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15" name="Freeform 467"/>
              <p:cNvSpPr>
                <a:spLocks/>
              </p:cNvSpPr>
              <p:nvPr/>
            </p:nvSpPr>
            <p:spPr bwMode="auto">
              <a:xfrm>
                <a:off x="1420" y="2054"/>
                <a:ext cx="93" cy="167"/>
              </a:xfrm>
              <a:custGeom>
                <a:avLst/>
                <a:gdLst/>
                <a:ahLst/>
                <a:cxnLst>
                  <a:cxn ang="0">
                    <a:pos x="92" y="166"/>
                  </a:cxn>
                  <a:cxn ang="0">
                    <a:pos x="92" y="82"/>
                  </a:cxn>
                  <a:cxn ang="0">
                    <a:pos x="0" y="0"/>
                  </a:cxn>
                  <a:cxn ang="0">
                    <a:pos x="0" y="76"/>
                  </a:cxn>
                  <a:cxn ang="0">
                    <a:pos x="92" y="166"/>
                  </a:cxn>
                </a:cxnLst>
                <a:rect l="0" t="0" r="r" b="b"/>
                <a:pathLst>
                  <a:path w="93" h="167">
                    <a:moveTo>
                      <a:pt x="92" y="166"/>
                    </a:moveTo>
                    <a:lnTo>
                      <a:pt x="92" y="82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92" y="166"/>
                    </a:lnTo>
                  </a:path>
                </a:pathLst>
              </a:custGeom>
              <a:solidFill>
                <a:srgbClr val="339933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16" name="Freeform 468"/>
              <p:cNvSpPr>
                <a:spLocks/>
              </p:cNvSpPr>
              <p:nvPr/>
            </p:nvSpPr>
            <p:spPr bwMode="auto">
              <a:xfrm>
                <a:off x="1420" y="2040"/>
                <a:ext cx="165" cy="97"/>
              </a:xfrm>
              <a:custGeom>
                <a:avLst/>
                <a:gdLst/>
                <a:ahLst/>
                <a:cxnLst>
                  <a:cxn ang="0">
                    <a:pos x="92" y="96"/>
                  </a:cxn>
                  <a:cxn ang="0">
                    <a:pos x="0" y="12"/>
                  </a:cxn>
                  <a:cxn ang="0">
                    <a:pos x="69" y="0"/>
                  </a:cxn>
                  <a:cxn ang="0">
                    <a:pos x="164" y="81"/>
                  </a:cxn>
                  <a:cxn ang="0">
                    <a:pos x="92" y="96"/>
                  </a:cxn>
                </a:cxnLst>
                <a:rect l="0" t="0" r="r" b="b"/>
                <a:pathLst>
                  <a:path w="165" h="97">
                    <a:moveTo>
                      <a:pt x="92" y="96"/>
                    </a:moveTo>
                    <a:lnTo>
                      <a:pt x="0" y="12"/>
                    </a:lnTo>
                    <a:lnTo>
                      <a:pt x="69" y="0"/>
                    </a:lnTo>
                    <a:lnTo>
                      <a:pt x="164" y="81"/>
                    </a:lnTo>
                    <a:lnTo>
                      <a:pt x="92" y="96"/>
                    </a:lnTo>
                  </a:path>
                </a:pathLst>
              </a:custGeom>
              <a:solidFill>
                <a:srgbClr val="92DB9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17" name="Freeform 469"/>
              <p:cNvSpPr>
                <a:spLocks/>
              </p:cNvSpPr>
              <p:nvPr/>
            </p:nvSpPr>
            <p:spPr bwMode="auto">
              <a:xfrm>
                <a:off x="1528" y="2233"/>
                <a:ext cx="25" cy="43"/>
              </a:xfrm>
              <a:custGeom>
                <a:avLst/>
                <a:gdLst/>
                <a:ahLst/>
                <a:cxnLst>
                  <a:cxn ang="0">
                    <a:pos x="24" y="20"/>
                  </a:cxn>
                  <a:cxn ang="0">
                    <a:pos x="23" y="16"/>
                  </a:cxn>
                  <a:cxn ang="0">
                    <a:pos x="23" y="12"/>
                  </a:cxn>
                  <a:cxn ang="0">
                    <a:pos x="22" y="9"/>
                  </a:cxn>
                  <a:cxn ang="0">
                    <a:pos x="21" y="6"/>
                  </a:cxn>
                  <a:cxn ang="0">
                    <a:pos x="19" y="4"/>
                  </a:cxn>
                  <a:cxn ang="0">
                    <a:pos x="18" y="1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3" y="7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19"/>
                  </a:cxn>
                  <a:cxn ang="0">
                    <a:pos x="0" y="22"/>
                  </a:cxn>
                  <a:cxn ang="0">
                    <a:pos x="0" y="26"/>
                  </a:cxn>
                  <a:cxn ang="0">
                    <a:pos x="2" y="30"/>
                  </a:cxn>
                  <a:cxn ang="0">
                    <a:pos x="3" y="33"/>
                  </a:cxn>
                  <a:cxn ang="0">
                    <a:pos x="4" y="36"/>
                  </a:cxn>
                  <a:cxn ang="0">
                    <a:pos x="5" y="38"/>
                  </a:cxn>
                  <a:cxn ang="0">
                    <a:pos x="7" y="41"/>
                  </a:cxn>
                  <a:cxn ang="0">
                    <a:pos x="9" y="41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7" y="41"/>
                  </a:cxn>
                  <a:cxn ang="0">
                    <a:pos x="18" y="40"/>
                  </a:cxn>
                  <a:cxn ang="0">
                    <a:pos x="21" y="38"/>
                  </a:cxn>
                  <a:cxn ang="0">
                    <a:pos x="22" y="37"/>
                  </a:cxn>
                  <a:cxn ang="0">
                    <a:pos x="23" y="35"/>
                  </a:cxn>
                  <a:cxn ang="0">
                    <a:pos x="23" y="31"/>
                  </a:cxn>
                  <a:cxn ang="0">
                    <a:pos x="24" y="27"/>
                  </a:cxn>
                  <a:cxn ang="0">
                    <a:pos x="24" y="23"/>
                  </a:cxn>
                  <a:cxn ang="0">
                    <a:pos x="24" y="20"/>
                  </a:cxn>
                </a:cxnLst>
                <a:rect l="0" t="0" r="r" b="b"/>
                <a:pathLst>
                  <a:path w="25" h="43">
                    <a:moveTo>
                      <a:pt x="24" y="20"/>
                    </a:moveTo>
                    <a:lnTo>
                      <a:pt x="23" y="16"/>
                    </a:lnTo>
                    <a:lnTo>
                      <a:pt x="23" y="12"/>
                    </a:lnTo>
                    <a:lnTo>
                      <a:pt x="22" y="9"/>
                    </a:lnTo>
                    <a:lnTo>
                      <a:pt x="21" y="6"/>
                    </a:lnTo>
                    <a:lnTo>
                      <a:pt x="19" y="4"/>
                    </a:lnTo>
                    <a:lnTo>
                      <a:pt x="18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3" y="33"/>
                    </a:lnTo>
                    <a:lnTo>
                      <a:pt x="4" y="36"/>
                    </a:lnTo>
                    <a:lnTo>
                      <a:pt x="5" y="38"/>
                    </a:lnTo>
                    <a:lnTo>
                      <a:pt x="7" y="41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7" y="41"/>
                    </a:lnTo>
                    <a:lnTo>
                      <a:pt x="18" y="40"/>
                    </a:lnTo>
                    <a:lnTo>
                      <a:pt x="21" y="38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3" y="31"/>
                    </a:lnTo>
                    <a:lnTo>
                      <a:pt x="24" y="27"/>
                    </a:lnTo>
                    <a:lnTo>
                      <a:pt x="24" y="23"/>
                    </a:lnTo>
                    <a:lnTo>
                      <a:pt x="24" y="2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18" name="Freeform 470"/>
              <p:cNvSpPr>
                <a:spLocks/>
              </p:cNvSpPr>
              <p:nvPr/>
            </p:nvSpPr>
            <p:spPr bwMode="auto">
              <a:xfrm>
                <a:off x="1521" y="2222"/>
                <a:ext cx="46" cy="53"/>
              </a:xfrm>
              <a:custGeom>
                <a:avLst/>
                <a:gdLst/>
                <a:ahLst/>
                <a:cxnLst>
                  <a:cxn ang="0">
                    <a:pos x="45" y="52"/>
                  </a:cxn>
                  <a:cxn ang="0">
                    <a:pos x="0" y="10"/>
                  </a:cxn>
                  <a:cxn ang="0">
                    <a:pos x="0" y="9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6" y="3"/>
                  </a:cxn>
                  <a:cxn ang="0">
                    <a:pos x="11" y="9"/>
                  </a:cxn>
                  <a:cxn ang="0">
                    <a:pos x="17" y="16"/>
                  </a:cxn>
                  <a:cxn ang="0">
                    <a:pos x="25" y="24"/>
                  </a:cxn>
                  <a:cxn ang="0">
                    <a:pos x="32" y="31"/>
                  </a:cxn>
                  <a:cxn ang="0">
                    <a:pos x="37" y="36"/>
                  </a:cxn>
                  <a:cxn ang="0">
                    <a:pos x="42" y="41"/>
                  </a:cxn>
                  <a:cxn ang="0">
                    <a:pos x="43" y="43"/>
                  </a:cxn>
                  <a:cxn ang="0">
                    <a:pos x="45" y="52"/>
                  </a:cxn>
                </a:cxnLst>
                <a:rect l="0" t="0" r="r" b="b"/>
                <a:pathLst>
                  <a:path w="46" h="53">
                    <a:moveTo>
                      <a:pt x="45" y="52"/>
                    </a:moveTo>
                    <a:lnTo>
                      <a:pt x="0" y="10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6" y="3"/>
                    </a:lnTo>
                    <a:lnTo>
                      <a:pt x="11" y="9"/>
                    </a:lnTo>
                    <a:lnTo>
                      <a:pt x="17" y="16"/>
                    </a:lnTo>
                    <a:lnTo>
                      <a:pt x="25" y="24"/>
                    </a:lnTo>
                    <a:lnTo>
                      <a:pt x="32" y="31"/>
                    </a:lnTo>
                    <a:lnTo>
                      <a:pt x="37" y="36"/>
                    </a:lnTo>
                    <a:lnTo>
                      <a:pt x="42" y="41"/>
                    </a:lnTo>
                    <a:lnTo>
                      <a:pt x="43" y="43"/>
                    </a:lnTo>
                    <a:lnTo>
                      <a:pt x="45" y="52"/>
                    </a:lnTo>
                  </a:path>
                </a:pathLst>
              </a:custGeom>
              <a:solidFill>
                <a:srgbClr val="4C4C4C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19" name="Freeform 471"/>
              <p:cNvSpPr>
                <a:spLocks/>
              </p:cNvSpPr>
              <p:nvPr/>
            </p:nvSpPr>
            <p:spPr bwMode="auto">
              <a:xfrm>
                <a:off x="1544" y="2185"/>
                <a:ext cx="106" cy="85"/>
              </a:xfrm>
              <a:custGeom>
                <a:avLst/>
                <a:gdLst/>
                <a:ahLst/>
                <a:cxnLst>
                  <a:cxn ang="0">
                    <a:pos x="103" y="62"/>
                  </a:cxn>
                  <a:cxn ang="0">
                    <a:pos x="103" y="62"/>
                  </a:cxn>
                  <a:cxn ang="0">
                    <a:pos x="103" y="60"/>
                  </a:cxn>
                  <a:cxn ang="0">
                    <a:pos x="105" y="57"/>
                  </a:cxn>
                  <a:cxn ang="0">
                    <a:pos x="105" y="55"/>
                  </a:cxn>
                  <a:cxn ang="0">
                    <a:pos x="105" y="51"/>
                  </a:cxn>
                  <a:cxn ang="0">
                    <a:pos x="103" y="49"/>
                  </a:cxn>
                  <a:cxn ang="0">
                    <a:pos x="103" y="46"/>
                  </a:cxn>
                  <a:cxn ang="0">
                    <a:pos x="102" y="44"/>
                  </a:cxn>
                  <a:cxn ang="0">
                    <a:pos x="101" y="41"/>
                  </a:cxn>
                  <a:cxn ang="0">
                    <a:pos x="97" y="38"/>
                  </a:cxn>
                  <a:cxn ang="0">
                    <a:pos x="92" y="35"/>
                  </a:cxn>
                  <a:cxn ang="0">
                    <a:pos x="87" y="31"/>
                  </a:cxn>
                  <a:cxn ang="0">
                    <a:pos x="82" y="27"/>
                  </a:cxn>
                  <a:cxn ang="0">
                    <a:pos x="78" y="23"/>
                  </a:cxn>
                  <a:cxn ang="0">
                    <a:pos x="76" y="22"/>
                  </a:cxn>
                  <a:cxn ang="0">
                    <a:pos x="75" y="21"/>
                  </a:cxn>
                  <a:cxn ang="0">
                    <a:pos x="70" y="0"/>
                  </a:cxn>
                  <a:cxn ang="0">
                    <a:pos x="0" y="12"/>
                  </a:cxn>
                  <a:cxn ang="0">
                    <a:pos x="3" y="38"/>
                  </a:cxn>
                  <a:cxn ang="0">
                    <a:pos x="7" y="66"/>
                  </a:cxn>
                  <a:cxn ang="0">
                    <a:pos x="22" y="84"/>
                  </a:cxn>
                  <a:cxn ang="0">
                    <a:pos x="103" y="62"/>
                  </a:cxn>
                </a:cxnLst>
                <a:rect l="0" t="0" r="r" b="b"/>
                <a:pathLst>
                  <a:path w="106" h="85">
                    <a:moveTo>
                      <a:pt x="103" y="62"/>
                    </a:moveTo>
                    <a:lnTo>
                      <a:pt x="103" y="62"/>
                    </a:lnTo>
                    <a:lnTo>
                      <a:pt x="103" y="60"/>
                    </a:lnTo>
                    <a:lnTo>
                      <a:pt x="105" y="57"/>
                    </a:lnTo>
                    <a:lnTo>
                      <a:pt x="105" y="55"/>
                    </a:lnTo>
                    <a:lnTo>
                      <a:pt x="105" y="51"/>
                    </a:lnTo>
                    <a:lnTo>
                      <a:pt x="103" y="49"/>
                    </a:lnTo>
                    <a:lnTo>
                      <a:pt x="103" y="46"/>
                    </a:lnTo>
                    <a:lnTo>
                      <a:pt x="102" y="44"/>
                    </a:lnTo>
                    <a:lnTo>
                      <a:pt x="101" y="41"/>
                    </a:lnTo>
                    <a:lnTo>
                      <a:pt x="97" y="38"/>
                    </a:lnTo>
                    <a:lnTo>
                      <a:pt x="92" y="35"/>
                    </a:lnTo>
                    <a:lnTo>
                      <a:pt x="87" y="31"/>
                    </a:lnTo>
                    <a:lnTo>
                      <a:pt x="82" y="27"/>
                    </a:lnTo>
                    <a:lnTo>
                      <a:pt x="78" y="23"/>
                    </a:lnTo>
                    <a:lnTo>
                      <a:pt x="76" y="22"/>
                    </a:lnTo>
                    <a:lnTo>
                      <a:pt x="75" y="21"/>
                    </a:lnTo>
                    <a:lnTo>
                      <a:pt x="70" y="0"/>
                    </a:lnTo>
                    <a:lnTo>
                      <a:pt x="0" y="12"/>
                    </a:lnTo>
                    <a:lnTo>
                      <a:pt x="3" y="38"/>
                    </a:lnTo>
                    <a:lnTo>
                      <a:pt x="7" y="66"/>
                    </a:lnTo>
                    <a:lnTo>
                      <a:pt x="22" y="84"/>
                    </a:lnTo>
                    <a:lnTo>
                      <a:pt x="103" y="62"/>
                    </a:lnTo>
                  </a:path>
                </a:pathLst>
              </a:custGeom>
              <a:solidFill>
                <a:srgbClr val="FFCB3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20" name="Freeform 472"/>
              <p:cNvSpPr>
                <a:spLocks/>
              </p:cNvSpPr>
              <p:nvPr/>
            </p:nvSpPr>
            <p:spPr bwMode="auto">
              <a:xfrm>
                <a:off x="1566" y="2229"/>
                <a:ext cx="80" cy="36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15"/>
                  </a:cxn>
                  <a:cxn ang="0">
                    <a:pos x="0" y="35"/>
                  </a:cxn>
                  <a:cxn ang="0">
                    <a:pos x="0" y="21"/>
                  </a:cxn>
                  <a:cxn ang="0">
                    <a:pos x="79" y="0"/>
                  </a:cxn>
                </a:cxnLst>
                <a:rect l="0" t="0" r="r" b="b"/>
                <a:pathLst>
                  <a:path w="80" h="36">
                    <a:moveTo>
                      <a:pt x="79" y="0"/>
                    </a:moveTo>
                    <a:lnTo>
                      <a:pt x="79" y="15"/>
                    </a:lnTo>
                    <a:lnTo>
                      <a:pt x="0" y="35"/>
                    </a:lnTo>
                    <a:lnTo>
                      <a:pt x="0" y="21"/>
                    </a:lnTo>
                    <a:lnTo>
                      <a:pt x="79" y="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21" name="Freeform 473"/>
              <p:cNvSpPr>
                <a:spLocks/>
              </p:cNvSpPr>
              <p:nvPr/>
            </p:nvSpPr>
            <p:spPr bwMode="auto">
              <a:xfrm>
                <a:off x="1524" y="2175"/>
                <a:ext cx="44" cy="95"/>
              </a:xfrm>
              <a:custGeom>
                <a:avLst/>
                <a:gdLst/>
                <a:ahLst/>
                <a:cxnLst>
                  <a:cxn ang="0">
                    <a:pos x="43" y="94"/>
                  </a:cxn>
                  <a:cxn ang="0">
                    <a:pos x="43" y="94"/>
                  </a:cxn>
                  <a:cxn ang="0">
                    <a:pos x="43" y="91"/>
                  </a:cxn>
                  <a:cxn ang="0">
                    <a:pos x="43" y="87"/>
                  </a:cxn>
                  <a:cxn ang="0">
                    <a:pos x="43" y="84"/>
                  </a:cxn>
                  <a:cxn ang="0">
                    <a:pos x="43" y="80"/>
                  </a:cxn>
                  <a:cxn ang="0">
                    <a:pos x="41" y="76"/>
                  </a:cxn>
                  <a:cxn ang="0">
                    <a:pos x="41" y="72"/>
                  </a:cxn>
                  <a:cxn ang="0">
                    <a:pos x="40" y="70"/>
                  </a:cxn>
                  <a:cxn ang="0">
                    <a:pos x="39" y="67"/>
                  </a:cxn>
                  <a:cxn ang="0">
                    <a:pos x="37" y="64"/>
                  </a:cxn>
                  <a:cxn ang="0">
                    <a:pos x="35" y="60"/>
                  </a:cxn>
                  <a:cxn ang="0">
                    <a:pos x="32" y="57"/>
                  </a:cxn>
                  <a:cxn ang="0">
                    <a:pos x="30" y="54"/>
                  </a:cxn>
                  <a:cxn ang="0">
                    <a:pos x="29" y="51"/>
                  </a:cxn>
                  <a:cxn ang="0">
                    <a:pos x="27" y="49"/>
                  </a:cxn>
                  <a:cxn ang="0">
                    <a:pos x="26" y="49"/>
                  </a:cxn>
                  <a:cxn ang="0">
                    <a:pos x="24" y="22"/>
                  </a:cxn>
                  <a:cxn ang="0">
                    <a:pos x="0" y="0"/>
                  </a:cxn>
                  <a:cxn ang="0">
                    <a:pos x="0" y="49"/>
                  </a:cxn>
                  <a:cxn ang="0">
                    <a:pos x="43" y="94"/>
                  </a:cxn>
                </a:cxnLst>
                <a:rect l="0" t="0" r="r" b="b"/>
                <a:pathLst>
                  <a:path w="44" h="95">
                    <a:moveTo>
                      <a:pt x="43" y="94"/>
                    </a:moveTo>
                    <a:lnTo>
                      <a:pt x="43" y="94"/>
                    </a:lnTo>
                    <a:lnTo>
                      <a:pt x="43" y="91"/>
                    </a:lnTo>
                    <a:lnTo>
                      <a:pt x="43" y="87"/>
                    </a:lnTo>
                    <a:lnTo>
                      <a:pt x="43" y="84"/>
                    </a:lnTo>
                    <a:lnTo>
                      <a:pt x="43" y="80"/>
                    </a:lnTo>
                    <a:lnTo>
                      <a:pt x="41" y="76"/>
                    </a:lnTo>
                    <a:lnTo>
                      <a:pt x="41" y="72"/>
                    </a:lnTo>
                    <a:lnTo>
                      <a:pt x="40" y="70"/>
                    </a:lnTo>
                    <a:lnTo>
                      <a:pt x="39" y="67"/>
                    </a:lnTo>
                    <a:lnTo>
                      <a:pt x="37" y="64"/>
                    </a:lnTo>
                    <a:lnTo>
                      <a:pt x="35" y="60"/>
                    </a:lnTo>
                    <a:lnTo>
                      <a:pt x="32" y="57"/>
                    </a:lnTo>
                    <a:lnTo>
                      <a:pt x="30" y="54"/>
                    </a:lnTo>
                    <a:lnTo>
                      <a:pt x="29" y="51"/>
                    </a:lnTo>
                    <a:lnTo>
                      <a:pt x="27" y="49"/>
                    </a:lnTo>
                    <a:lnTo>
                      <a:pt x="26" y="49"/>
                    </a:lnTo>
                    <a:lnTo>
                      <a:pt x="24" y="22"/>
                    </a:lnTo>
                    <a:lnTo>
                      <a:pt x="0" y="0"/>
                    </a:lnTo>
                    <a:lnTo>
                      <a:pt x="0" y="49"/>
                    </a:lnTo>
                    <a:lnTo>
                      <a:pt x="43" y="94"/>
                    </a:lnTo>
                  </a:path>
                </a:pathLst>
              </a:custGeom>
              <a:solidFill>
                <a:srgbClr val="CD9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22" name="Freeform 474"/>
              <p:cNvSpPr>
                <a:spLocks/>
              </p:cNvSpPr>
              <p:nvPr/>
            </p:nvSpPr>
            <p:spPr bwMode="auto">
              <a:xfrm>
                <a:off x="1526" y="2234"/>
                <a:ext cx="21" cy="41"/>
              </a:xfrm>
              <a:custGeom>
                <a:avLst/>
                <a:gdLst/>
                <a:ahLst/>
                <a:cxnLst>
                  <a:cxn ang="0">
                    <a:pos x="11" y="40"/>
                  </a:cxn>
                  <a:cxn ang="0">
                    <a:pos x="14" y="40"/>
                  </a:cxn>
                  <a:cxn ang="0">
                    <a:pos x="16" y="39"/>
                  </a:cxn>
                  <a:cxn ang="0">
                    <a:pos x="17" y="36"/>
                  </a:cxn>
                  <a:cxn ang="0">
                    <a:pos x="19" y="34"/>
                  </a:cxn>
                  <a:cxn ang="0">
                    <a:pos x="19" y="31"/>
                  </a:cxn>
                  <a:cxn ang="0">
                    <a:pos x="20" y="28"/>
                  </a:cxn>
                  <a:cxn ang="0">
                    <a:pos x="20" y="24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19" y="11"/>
                  </a:cxn>
                  <a:cxn ang="0">
                    <a:pos x="17" y="9"/>
                  </a:cxn>
                  <a:cxn ang="0">
                    <a:pos x="16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4" y="1"/>
                  </a:cxn>
                  <a:cxn ang="0">
                    <a:pos x="3" y="4"/>
                  </a:cxn>
                  <a:cxn ang="0">
                    <a:pos x="1" y="6"/>
                  </a:cxn>
                  <a:cxn ang="0">
                    <a:pos x="1" y="9"/>
                  </a:cxn>
                  <a:cxn ang="0">
                    <a:pos x="0" y="13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0" y="25"/>
                  </a:cxn>
                  <a:cxn ang="0">
                    <a:pos x="1" y="29"/>
                  </a:cxn>
                  <a:cxn ang="0">
                    <a:pos x="3" y="31"/>
                  </a:cxn>
                  <a:cxn ang="0">
                    <a:pos x="4" y="35"/>
                  </a:cxn>
                  <a:cxn ang="0">
                    <a:pos x="6" y="38"/>
                  </a:cxn>
                  <a:cxn ang="0">
                    <a:pos x="7" y="39"/>
                  </a:cxn>
                  <a:cxn ang="0">
                    <a:pos x="10" y="40"/>
                  </a:cxn>
                  <a:cxn ang="0">
                    <a:pos x="11" y="40"/>
                  </a:cxn>
                </a:cxnLst>
                <a:rect l="0" t="0" r="r" b="b"/>
                <a:pathLst>
                  <a:path w="21" h="41">
                    <a:moveTo>
                      <a:pt x="11" y="40"/>
                    </a:moveTo>
                    <a:lnTo>
                      <a:pt x="14" y="40"/>
                    </a:lnTo>
                    <a:lnTo>
                      <a:pt x="16" y="39"/>
                    </a:lnTo>
                    <a:lnTo>
                      <a:pt x="17" y="36"/>
                    </a:lnTo>
                    <a:lnTo>
                      <a:pt x="19" y="34"/>
                    </a:lnTo>
                    <a:lnTo>
                      <a:pt x="19" y="31"/>
                    </a:lnTo>
                    <a:lnTo>
                      <a:pt x="20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0" y="15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6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3" y="31"/>
                    </a:lnTo>
                    <a:lnTo>
                      <a:pt x="4" y="35"/>
                    </a:lnTo>
                    <a:lnTo>
                      <a:pt x="6" y="38"/>
                    </a:lnTo>
                    <a:lnTo>
                      <a:pt x="7" y="39"/>
                    </a:lnTo>
                    <a:lnTo>
                      <a:pt x="10" y="40"/>
                    </a:lnTo>
                    <a:lnTo>
                      <a:pt x="11" y="4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23" name="Freeform 475"/>
              <p:cNvSpPr>
                <a:spLocks/>
              </p:cNvSpPr>
              <p:nvPr/>
            </p:nvSpPr>
            <p:spPr bwMode="auto">
              <a:xfrm>
                <a:off x="1522" y="2240"/>
                <a:ext cx="21" cy="29"/>
              </a:xfrm>
              <a:custGeom>
                <a:avLst/>
                <a:gdLst/>
                <a:ahLst/>
                <a:cxnLst>
                  <a:cxn ang="0">
                    <a:pos x="13" y="28"/>
                  </a:cxn>
                  <a:cxn ang="0">
                    <a:pos x="13" y="28"/>
                  </a:cxn>
                  <a:cxn ang="0">
                    <a:pos x="15" y="27"/>
                  </a:cxn>
                  <a:cxn ang="0">
                    <a:pos x="18" y="25"/>
                  </a:cxn>
                  <a:cxn ang="0">
                    <a:pos x="18" y="24"/>
                  </a:cxn>
                  <a:cxn ang="0">
                    <a:pos x="20" y="22"/>
                  </a:cxn>
                  <a:cxn ang="0">
                    <a:pos x="20" y="19"/>
                  </a:cxn>
                  <a:cxn ang="0">
                    <a:pos x="20" y="17"/>
                  </a:cxn>
                  <a:cxn ang="0">
                    <a:pos x="20" y="14"/>
                  </a:cxn>
                  <a:cxn ang="0">
                    <a:pos x="20" y="11"/>
                  </a:cxn>
                  <a:cxn ang="0">
                    <a:pos x="18" y="9"/>
                  </a:cxn>
                  <a:cxn ang="0">
                    <a:pos x="18" y="6"/>
                  </a:cxn>
                  <a:cxn ang="0">
                    <a:pos x="15" y="4"/>
                  </a:cxn>
                  <a:cxn ang="0">
                    <a:pos x="15" y="3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8" y="1"/>
                  </a:cxn>
                  <a:cxn ang="0">
                    <a:pos x="5" y="1"/>
                  </a:cxn>
                  <a:cxn ang="0">
                    <a:pos x="3" y="3"/>
                  </a:cxn>
                  <a:cxn ang="0">
                    <a:pos x="3" y="5"/>
                  </a:cxn>
                  <a:cxn ang="0">
                    <a:pos x="0" y="6"/>
                  </a:cxn>
                  <a:cxn ang="0">
                    <a:pos x="0" y="9"/>
                  </a:cxn>
                  <a:cxn ang="0">
                    <a:pos x="0" y="11"/>
                  </a:cxn>
                  <a:cxn ang="0">
                    <a:pos x="0" y="15"/>
                  </a:cxn>
                  <a:cxn ang="0">
                    <a:pos x="0" y="18"/>
                  </a:cxn>
                  <a:cxn ang="0">
                    <a:pos x="3" y="20"/>
                  </a:cxn>
                  <a:cxn ang="0">
                    <a:pos x="3" y="23"/>
                  </a:cxn>
                  <a:cxn ang="0">
                    <a:pos x="5" y="24"/>
                  </a:cxn>
                  <a:cxn ang="0">
                    <a:pos x="5" y="25"/>
                  </a:cxn>
                  <a:cxn ang="0">
                    <a:pos x="8" y="27"/>
                  </a:cxn>
                  <a:cxn ang="0">
                    <a:pos x="10" y="28"/>
                  </a:cxn>
                  <a:cxn ang="0">
                    <a:pos x="13" y="28"/>
                  </a:cxn>
                </a:cxnLst>
                <a:rect l="0" t="0" r="r" b="b"/>
                <a:pathLst>
                  <a:path w="21" h="29">
                    <a:moveTo>
                      <a:pt x="13" y="28"/>
                    </a:moveTo>
                    <a:lnTo>
                      <a:pt x="13" y="28"/>
                    </a:lnTo>
                    <a:lnTo>
                      <a:pt x="15" y="27"/>
                    </a:lnTo>
                    <a:lnTo>
                      <a:pt x="18" y="25"/>
                    </a:lnTo>
                    <a:lnTo>
                      <a:pt x="18" y="24"/>
                    </a:lnTo>
                    <a:lnTo>
                      <a:pt x="20" y="22"/>
                    </a:lnTo>
                    <a:lnTo>
                      <a:pt x="20" y="19"/>
                    </a:lnTo>
                    <a:lnTo>
                      <a:pt x="20" y="17"/>
                    </a:lnTo>
                    <a:lnTo>
                      <a:pt x="20" y="14"/>
                    </a:lnTo>
                    <a:lnTo>
                      <a:pt x="20" y="11"/>
                    </a:lnTo>
                    <a:lnTo>
                      <a:pt x="18" y="9"/>
                    </a:lnTo>
                    <a:lnTo>
                      <a:pt x="18" y="6"/>
                    </a:lnTo>
                    <a:lnTo>
                      <a:pt x="15" y="4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3" y="20"/>
                    </a:lnTo>
                    <a:lnTo>
                      <a:pt x="3" y="23"/>
                    </a:lnTo>
                    <a:lnTo>
                      <a:pt x="5" y="24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13" y="28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24" name="Freeform 476"/>
              <p:cNvSpPr>
                <a:spLocks/>
              </p:cNvSpPr>
              <p:nvPr/>
            </p:nvSpPr>
            <p:spPr bwMode="auto">
              <a:xfrm>
                <a:off x="1561" y="2242"/>
                <a:ext cx="90" cy="3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20"/>
                  </a:cxn>
                  <a:cxn ang="0">
                    <a:pos x="1" y="20"/>
                  </a:cxn>
                  <a:cxn ang="0">
                    <a:pos x="1" y="21"/>
                  </a:cxn>
                  <a:cxn ang="0">
                    <a:pos x="1" y="22"/>
                  </a:cxn>
                  <a:cxn ang="0">
                    <a:pos x="2" y="22"/>
                  </a:cxn>
                  <a:cxn ang="0">
                    <a:pos x="2" y="23"/>
                  </a:cxn>
                  <a:cxn ang="0">
                    <a:pos x="4" y="25"/>
                  </a:cxn>
                  <a:cxn ang="0">
                    <a:pos x="5" y="25"/>
                  </a:cxn>
                  <a:cxn ang="0">
                    <a:pos x="9" y="23"/>
                  </a:cxn>
                  <a:cxn ang="0">
                    <a:pos x="19" y="21"/>
                  </a:cxn>
                  <a:cxn ang="0">
                    <a:pos x="31" y="17"/>
                  </a:cxn>
                  <a:cxn ang="0">
                    <a:pos x="46" y="14"/>
                  </a:cxn>
                  <a:cxn ang="0">
                    <a:pos x="60" y="10"/>
                  </a:cxn>
                  <a:cxn ang="0">
                    <a:pos x="73" y="7"/>
                  </a:cxn>
                  <a:cxn ang="0">
                    <a:pos x="83" y="5"/>
                  </a:cxn>
                  <a:cxn ang="0">
                    <a:pos x="85" y="4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1"/>
                  </a:cxn>
                  <a:cxn ang="0">
                    <a:pos x="89" y="1"/>
                  </a:cxn>
                  <a:cxn ang="0">
                    <a:pos x="89" y="1"/>
                  </a:cxn>
                  <a:cxn ang="0">
                    <a:pos x="89" y="3"/>
                  </a:cxn>
                  <a:cxn ang="0">
                    <a:pos x="89" y="3"/>
                  </a:cxn>
                  <a:cxn ang="0">
                    <a:pos x="89" y="4"/>
                  </a:cxn>
                  <a:cxn ang="0">
                    <a:pos x="89" y="5"/>
                  </a:cxn>
                  <a:cxn ang="0">
                    <a:pos x="89" y="7"/>
                  </a:cxn>
                  <a:cxn ang="0">
                    <a:pos x="88" y="9"/>
                  </a:cxn>
                  <a:cxn ang="0">
                    <a:pos x="88" y="10"/>
                  </a:cxn>
                  <a:cxn ang="0">
                    <a:pos x="88" y="11"/>
                  </a:cxn>
                  <a:cxn ang="0">
                    <a:pos x="86" y="11"/>
                  </a:cxn>
                  <a:cxn ang="0">
                    <a:pos x="86" y="11"/>
                  </a:cxn>
                  <a:cxn ang="0">
                    <a:pos x="84" y="12"/>
                  </a:cxn>
                  <a:cxn ang="0">
                    <a:pos x="74" y="15"/>
                  </a:cxn>
                  <a:cxn ang="0">
                    <a:pos x="61" y="18"/>
                  </a:cxn>
                  <a:cxn ang="0">
                    <a:pos x="46" y="22"/>
                  </a:cxn>
                  <a:cxn ang="0">
                    <a:pos x="31" y="27"/>
                  </a:cxn>
                  <a:cxn ang="0">
                    <a:pos x="17" y="29"/>
                  </a:cxn>
                  <a:cxn ang="0">
                    <a:pos x="9" y="32"/>
                  </a:cxn>
                  <a:cxn ang="0">
                    <a:pos x="5" y="33"/>
                  </a:cxn>
                  <a:cxn ang="0">
                    <a:pos x="4" y="32"/>
                  </a:cxn>
                  <a:cxn ang="0">
                    <a:pos x="4" y="32"/>
                  </a:cxn>
                  <a:cxn ang="0">
                    <a:pos x="2" y="31"/>
                  </a:cxn>
                  <a:cxn ang="0">
                    <a:pos x="2" y="29"/>
                  </a:cxn>
                  <a:cxn ang="0">
                    <a:pos x="1" y="28"/>
                  </a:cxn>
                  <a:cxn ang="0">
                    <a:pos x="1" y="28"/>
                  </a:cxn>
                  <a:cxn ang="0">
                    <a:pos x="1" y="27"/>
                  </a:cxn>
                  <a:cxn ang="0">
                    <a:pos x="1" y="27"/>
                  </a:cxn>
                  <a:cxn ang="0">
                    <a:pos x="0" y="18"/>
                  </a:cxn>
                </a:cxnLst>
                <a:rect l="0" t="0" r="r" b="b"/>
                <a:pathLst>
                  <a:path w="90" h="34">
                    <a:moveTo>
                      <a:pt x="0" y="18"/>
                    </a:moveTo>
                    <a:lnTo>
                      <a:pt x="0" y="20"/>
                    </a:lnTo>
                    <a:lnTo>
                      <a:pt x="1" y="20"/>
                    </a:lnTo>
                    <a:lnTo>
                      <a:pt x="1" y="21"/>
                    </a:lnTo>
                    <a:lnTo>
                      <a:pt x="1" y="22"/>
                    </a:lnTo>
                    <a:lnTo>
                      <a:pt x="2" y="22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5" y="25"/>
                    </a:lnTo>
                    <a:lnTo>
                      <a:pt x="9" y="23"/>
                    </a:lnTo>
                    <a:lnTo>
                      <a:pt x="19" y="21"/>
                    </a:lnTo>
                    <a:lnTo>
                      <a:pt x="31" y="17"/>
                    </a:lnTo>
                    <a:lnTo>
                      <a:pt x="46" y="14"/>
                    </a:lnTo>
                    <a:lnTo>
                      <a:pt x="60" y="10"/>
                    </a:lnTo>
                    <a:lnTo>
                      <a:pt x="73" y="7"/>
                    </a:lnTo>
                    <a:lnTo>
                      <a:pt x="83" y="5"/>
                    </a:lnTo>
                    <a:lnTo>
                      <a:pt x="85" y="4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1"/>
                    </a:lnTo>
                    <a:lnTo>
                      <a:pt x="89" y="1"/>
                    </a:lnTo>
                    <a:lnTo>
                      <a:pt x="89" y="1"/>
                    </a:lnTo>
                    <a:lnTo>
                      <a:pt x="89" y="3"/>
                    </a:lnTo>
                    <a:lnTo>
                      <a:pt x="89" y="3"/>
                    </a:lnTo>
                    <a:lnTo>
                      <a:pt x="89" y="4"/>
                    </a:lnTo>
                    <a:lnTo>
                      <a:pt x="89" y="5"/>
                    </a:lnTo>
                    <a:lnTo>
                      <a:pt x="89" y="7"/>
                    </a:lnTo>
                    <a:lnTo>
                      <a:pt x="88" y="9"/>
                    </a:lnTo>
                    <a:lnTo>
                      <a:pt x="88" y="10"/>
                    </a:lnTo>
                    <a:lnTo>
                      <a:pt x="88" y="11"/>
                    </a:lnTo>
                    <a:lnTo>
                      <a:pt x="86" y="11"/>
                    </a:lnTo>
                    <a:lnTo>
                      <a:pt x="86" y="11"/>
                    </a:lnTo>
                    <a:lnTo>
                      <a:pt x="84" y="12"/>
                    </a:lnTo>
                    <a:lnTo>
                      <a:pt x="74" y="15"/>
                    </a:lnTo>
                    <a:lnTo>
                      <a:pt x="61" y="18"/>
                    </a:lnTo>
                    <a:lnTo>
                      <a:pt x="46" y="22"/>
                    </a:lnTo>
                    <a:lnTo>
                      <a:pt x="31" y="27"/>
                    </a:lnTo>
                    <a:lnTo>
                      <a:pt x="17" y="29"/>
                    </a:lnTo>
                    <a:lnTo>
                      <a:pt x="9" y="32"/>
                    </a:lnTo>
                    <a:lnTo>
                      <a:pt x="5" y="33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1" y="28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1" y="27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E5E5E5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25" name="Freeform 477"/>
              <p:cNvSpPr>
                <a:spLocks/>
              </p:cNvSpPr>
              <p:nvPr/>
            </p:nvSpPr>
            <p:spPr bwMode="auto">
              <a:xfrm>
                <a:off x="1547" y="2184"/>
                <a:ext cx="67" cy="34"/>
              </a:xfrm>
              <a:custGeom>
                <a:avLst/>
                <a:gdLst/>
                <a:ahLst/>
                <a:cxnLst>
                  <a:cxn ang="0">
                    <a:pos x="4" y="33"/>
                  </a:cxn>
                  <a:cxn ang="0">
                    <a:pos x="4" y="33"/>
                  </a:cxn>
                  <a:cxn ang="0">
                    <a:pos x="7" y="33"/>
                  </a:cxn>
                  <a:cxn ang="0">
                    <a:pos x="10" y="33"/>
                  </a:cxn>
                  <a:cxn ang="0">
                    <a:pos x="15" y="31"/>
                  </a:cxn>
                  <a:cxn ang="0">
                    <a:pos x="20" y="31"/>
                  </a:cxn>
                  <a:cxn ang="0">
                    <a:pos x="27" y="30"/>
                  </a:cxn>
                  <a:cxn ang="0">
                    <a:pos x="33" y="29"/>
                  </a:cxn>
                  <a:cxn ang="0">
                    <a:pos x="40" y="27"/>
                  </a:cxn>
                  <a:cxn ang="0">
                    <a:pos x="46" y="26"/>
                  </a:cxn>
                  <a:cxn ang="0">
                    <a:pos x="51" y="24"/>
                  </a:cxn>
                  <a:cxn ang="0">
                    <a:pos x="56" y="22"/>
                  </a:cxn>
                  <a:cxn ang="0">
                    <a:pos x="60" y="21"/>
                  </a:cxn>
                  <a:cxn ang="0">
                    <a:pos x="63" y="20"/>
                  </a:cxn>
                  <a:cxn ang="0">
                    <a:pos x="65" y="19"/>
                  </a:cxn>
                  <a:cxn ang="0">
                    <a:pos x="66" y="19"/>
                  </a:cxn>
                  <a:cxn ang="0">
                    <a:pos x="66" y="19"/>
                  </a:cxn>
                  <a:cxn ang="0">
                    <a:pos x="60" y="0"/>
                  </a:cxn>
                  <a:cxn ang="0">
                    <a:pos x="0" y="12"/>
                  </a:cxn>
                  <a:cxn ang="0">
                    <a:pos x="3" y="33"/>
                  </a:cxn>
                  <a:cxn ang="0">
                    <a:pos x="4" y="33"/>
                  </a:cxn>
                </a:cxnLst>
                <a:rect l="0" t="0" r="r" b="b"/>
                <a:pathLst>
                  <a:path w="67" h="34">
                    <a:moveTo>
                      <a:pt x="4" y="33"/>
                    </a:moveTo>
                    <a:lnTo>
                      <a:pt x="4" y="33"/>
                    </a:lnTo>
                    <a:lnTo>
                      <a:pt x="7" y="33"/>
                    </a:lnTo>
                    <a:lnTo>
                      <a:pt x="10" y="33"/>
                    </a:lnTo>
                    <a:lnTo>
                      <a:pt x="15" y="31"/>
                    </a:lnTo>
                    <a:lnTo>
                      <a:pt x="20" y="31"/>
                    </a:lnTo>
                    <a:lnTo>
                      <a:pt x="27" y="30"/>
                    </a:lnTo>
                    <a:lnTo>
                      <a:pt x="33" y="29"/>
                    </a:lnTo>
                    <a:lnTo>
                      <a:pt x="40" y="27"/>
                    </a:lnTo>
                    <a:lnTo>
                      <a:pt x="46" y="26"/>
                    </a:lnTo>
                    <a:lnTo>
                      <a:pt x="51" y="24"/>
                    </a:lnTo>
                    <a:lnTo>
                      <a:pt x="56" y="22"/>
                    </a:lnTo>
                    <a:lnTo>
                      <a:pt x="60" y="21"/>
                    </a:lnTo>
                    <a:lnTo>
                      <a:pt x="63" y="20"/>
                    </a:lnTo>
                    <a:lnTo>
                      <a:pt x="65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0" y="0"/>
                    </a:lnTo>
                    <a:lnTo>
                      <a:pt x="0" y="12"/>
                    </a:lnTo>
                    <a:lnTo>
                      <a:pt x="3" y="33"/>
                    </a:lnTo>
                    <a:lnTo>
                      <a:pt x="4" y="33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26" name="Freeform 478"/>
              <p:cNvSpPr>
                <a:spLocks/>
              </p:cNvSpPr>
              <p:nvPr/>
            </p:nvSpPr>
            <p:spPr bwMode="auto">
              <a:xfrm>
                <a:off x="1558" y="2189"/>
                <a:ext cx="55" cy="26"/>
              </a:xfrm>
              <a:custGeom>
                <a:avLst/>
                <a:gdLst/>
                <a:ahLst/>
                <a:cxnLst>
                  <a:cxn ang="0">
                    <a:pos x="13" y="25"/>
                  </a:cxn>
                  <a:cxn ang="0">
                    <a:pos x="18" y="23"/>
                  </a:cxn>
                  <a:cxn ang="0">
                    <a:pos x="27" y="21"/>
                  </a:cxn>
                  <a:cxn ang="0">
                    <a:pos x="34" y="20"/>
                  </a:cxn>
                  <a:cxn ang="0">
                    <a:pos x="38" y="18"/>
                  </a:cxn>
                  <a:cxn ang="0">
                    <a:pos x="44" y="17"/>
                  </a:cxn>
                  <a:cxn ang="0">
                    <a:pos x="49" y="15"/>
                  </a:cxn>
                  <a:cxn ang="0">
                    <a:pos x="53" y="13"/>
                  </a:cxn>
                  <a:cxn ang="0">
                    <a:pos x="53" y="11"/>
                  </a:cxn>
                  <a:cxn ang="0">
                    <a:pos x="52" y="7"/>
                  </a:cxn>
                  <a:cxn ang="0">
                    <a:pos x="51" y="2"/>
                  </a:cxn>
                  <a:cxn ang="0">
                    <a:pos x="49" y="0"/>
                  </a:cxn>
                  <a:cxn ang="0">
                    <a:pos x="49" y="0"/>
                  </a:cxn>
                  <a:cxn ang="0">
                    <a:pos x="46" y="0"/>
                  </a:cxn>
                  <a:cxn ang="0">
                    <a:pos x="41" y="1"/>
                  </a:cxn>
                  <a:cxn ang="0">
                    <a:pos x="36" y="2"/>
                  </a:cxn>
                  <a:cxn ang="0">
                    <a:pos x="32" y="3"/>
                  </a:cxn>
                  <a:cxn ang="0">
                    <a:pos x="29" y="5"/>
                  </a:cxn>
                  <a:cxn ang="0">
                    <a:pos x="27" y="6"/>
                  </a:cxn>
                  <a:cxn ang="0">
                    <a:pos x="27" y="8"/>
                  </a:cxn>
                  <a:cxn ang="0">
                    <a:pos x="33" y="10"/>
                  </a:cxn>
                  <a:cxn ang="0">
                    <a:pos x="37" y="11"/>
                  </a:cxn>
                  <a:cxn ang="0">
                    <a:pos x="34" y="13"/>
                  </a:cxn>
                  <a:cxn ang="0">
                    <a:pos x="29" y="16"/>
                  </a:cxn>
                  <a:cxn ang="0">
                    <a:pos x="24" y="18"/>
                  </a:cxn>
                  <a:cxn ang="0">
                    <a:pos x="18" y="21"/>
                  </a:cxn>
                  <a:cxn ang="0">
                    <a:pos x="12" y="22"/>
                  </a:cxn>
                  <a:cxn ang="0">
                    <a:pos x="4" y="23"/>
                  </a:cxn>
                  <a:cxn ang="0">
                    <a:pos x="0" y="25"/>
                  </a:cxn>
                  <a:cxn ang="0">
                    <a:pos x="2" y="25"/>
                  </a:cxn>
                  <a:cxn ang="0">
                    <a:pos x="7" y="25"/>
                  </a:cxn>
                  <a:cxn ang="0">
                    <a:pos x="12" y="25"/>
                  </a:cxn>
                </a:cxnLst>
                <a:rect l="0" t="0" r="r" b="b"/>
                <a:pathLst>
                  <a:path w="55" h="26">
                    <a:moveTo>
                      <a:pt x="12" y="25"/>
                    </a:moveTo>
                    <a:lnTo>
                      <a:pt x="13" y="25"/>
                    </a:lnTo>
                    <a:lnTo>
                      <a:pt x="15" y="23"/>
                    </a:lnTo>
                    <a:lnTo>
                      <a:pt x="18" y="23"/>
                    </a:lnTo>
                    <a:lnTo>
                      <a:pt x="23" y="22"/>
                    </a:lnTo>
                    <a:lnTo>
                      <a:pt x="27" y="21"/>
                    </a:lnTo>
                    <a:lnTo>
                      <a:pt x="31" y="21"/>
                    </a:lnTo>
                    <a:lnTo>
                      <a:pt x="34" y="20"/>
                    </a:lnTo>
                    <a:lnTo>
                      <a:pt x="37" y="18"/>
                    </a:lnTo>
                    <a:lnTo>
                      <a:pt x="38" y="18"/>
                    </a:lnTo>
                    <a:lnTo>
                      <a:pt x="41" y="17"/>
                    </a:lnTo>
                    <a:lnTo>
                      <a:pt x="44" y="17"/>
                    </a:lnTo>
                    <a:lnTo>
                      <a:pt x="47" y="16"/>
                    </a:lnTo>
                    <a:lnTo>
                      <a:pt x="49" y="15"/>
                    </a:lnTo>
                    <a:lnTo>
                      <a:pt x="52" y="15"/>
                    </a:lnTo>
                    <a:lnTo>
                      <a:pt x="53" y="13"/>
                    </a:lnTo>
                    <a:lnTo>
                      <a:pt x="54" y="12"/>
                    </a:lnTo>
                    <a:lnTo>
                      <a:pt x="53" y="11"/>
                    </a:lnTo>
                    <a:lnTo>
                      <a:pt x="53" y="10"/>
                    </a:lnTo>
                    <a:lnTo>
                      <a:pt x="52" y="7"/>
                    </a:lnTo>
                    <a:lnTo>
                      <a:pt x="52" y="5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3" y="0"/>
                    </a:lnTo>
                    <a:lnTo>
                      <a:pt x="41" y="1"/>
                    </a:lnTo>
                    <a:lnTo>
                      <a:pt x="38" y="1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2" y="3"/>
                    </a:lnTo>
                    <a:lnTo>
                      <a:pt x="31" y="3"/>
                    </a:lnTo>
                    <a:lnTo>
                      <a:pt x="29" y="5"/>
                    </a:lnTo>
                    <a:lnTo>
                      <a:pt x="27" y="6"/>
                    </a:lnTo>
                    <a:lnTo>
                      <a:pt x="27" y="6"/>
                    </a:lnTo>
                    <a:lnTo>
                      <a:pt x="27" y="7"/>
                    </a:lnTo>
                    <a:lnTo>
                      <a:pt x="27" y="8"/>
                    </a:lnTo>
                    <a:lnTo>
                      <a:pt x="28" y="8"/>
                    </a:lnTo>
                    <a:lnTo>
                      <a:pt x="33" y="10"/>
                    </a:lnTo>
                    <a:lnTo>
                      <a:pt x="36" y="11"/>
                    </a:lnTo>
                    <a:lnTo>
                      <a:pt x="37" y="11"/>
                    </a:lnTo>
                    <a:lnTo>
                      <a:pt x="37" y="12"/>
                    </a:lnTo>
                    <a:lnTo>
                      <a:pt x="34" y="13"/>
                    </a:lnTo>
                    <a:lnTo>
                      <a:pt x="32" y="15"/>
                    </a:lnTo>
                    <a:lnTo>
                      <a:pt x="29" y="16"/>
                    </a:lnTo>
                    <a:lnTo>
                      <a:pt x="27" y="17"/>
                    </a:lnTo>
                    <a:lnTo>
                      <a:pt x="24" y="18"/>
                    </a:lnTo>
                    <a:lnTo>
                      <a:pt x="22" y="20"/>
                    </a:lnTo>
                    <a:lnTo>
                      <a:pt x="18" y="21"/>
                    </a:lnTo>
                    <a:lnTo>
                      <a:pt x="15" y="22"/>
                    </a:lnTo>
                    <a:lnTo>
                      <a:pt x="12" y="22"/>
                    </a:lnTo>
                    <a:lnTo>
                      <a:pt x="8" y="23"/>
                    </a:lnTo>
                    <a:lnTo>
                      <a:pt x="4" y="23"/>
                    </a:lnTo>
                    <a:lnTo>
                      <a:pt x="2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2" y="25"/>
                    </a:lnTo>
                    <a:lnTo>
                      <a:pt x="4" y="25"/>
                    </a:lnTo>
                    <a:lnTo>
                      <a:pt x="7" y="25"/>
                    </a:lnTo>
                    <a:lnTo>
                      <a:pt x="9" y="25"/>
                    </a:lnTo>
                    <a:lnTo>
                      <a:pt x="12" y="25"/>
                    </a:lnTo>
                    <a:lnTo>
                      <a:pt x="12" y="25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27" name="Freeform 479"/>
              <p:cNvSpPr>
                <a:spLocks/>
              </p:cNvSpPr>
              <p:nvPr/>
            </p:nvSpPr>
            <p:spPr bwMode="auto">
              <a:xfrm>
                <a:off x="1561" y="2250"/>
                <a:ext cx="21" cy="21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20" y="0"/>
                  </a:cxn>
                  <a:cxn ang="0">
                    <a:pos x="20" y="14"/>
                  </a:cxn>
                  <a:cxn ang="0">
                    <a:pos x="0" y="20"/>
                  </a:cxn>
                  <a:cxn ang="0">
                    <a:pos x="0" y="5"/>
                  </a:cxn>
                </a:cxnLst>
                <a:rect l="0" t="0" r="r" b="b"/>
                <a:pathLst>
                  <a:path w="21" h="21">
                    <a:moveTo>
                      <a:pt x="0" y="5"/>
                    </a:moveTo>
                    <a:lnTo>
                      <a:pt x="20" y="0"/>
                    </a:lnTo>
                    <a:lnTo>
                      <a:pt x="20" y="14"/>
                    </a:lnTo>
                    <a:lnTo>
                      <a:pt x="0" y="2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28" name="Freeform 480"/>
              <p:cNvSpPr>
                <a:spLocks/>
              </p:cNvSpPr>
              <p:nvPr/>
            </p:nvSpPr>
            <p:spPr bwMode="auto">
              <a:xfrm>
                <a:off x="1622" y="2234"/>
                <a:ext cx="21" cy="21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0" y="0"/>
                  </a:cxn>
                  <a:cxn ang="0">
                    <a:pos x="20" y="14"/>
                  </a:cxn>
                  <a:cxn ang="0">
                    <a:pos x="0" y="20"/>
                  </a:cxn>
                  <a:cxn ang="0">
                    <a:pos x="0" y="4"/>
                  </a:cxn>
                </a:cxnLst>
                <a:rect l="0" t="0" r="r" b="b"/>
                <a:pathLst>
                  <a:path w="21" h="21">
                    <a:moveTo>
                      <a:pt x="0" y="4"/>
                    </a:moveTo>
                    <a:lnTo>
                      <a:pt x="20" y="0"/>
                    </a:lnTo>
                    <a:lnTo>
                      <a:pt x="20" y="14"/>
                    </a:lnTo>
                    <a:lnTo>
                      <a:pt x="0" y="2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29" name="Line 481"/>
              <p:cNvSpPr>
                <a:spLocks noChangeShapeType="1"/>
              </p:cNvSpPr>
              <p:nvPr/>
            </p:nvSpPr>
            <p:spPr bwMode="auto">
              <a:xfrm flipV="1">
                <a:off x="1568" y="2238"/>
                <a:ext cx="75" cy="20"/>
              </a:xfrm>
              <a:prstGeom prst="line">
                <a:avLst/>
              </a:prstGeom>
              <a:noFill/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30" name="Freeform 482"/>
              <p:cNvSpPr>
                <a:spLocks/>
              </p:cNvSpPr>
              <p:nvPr/>
            </p:nvSpPr>
            <p:spPr bwMode="auto">
              <a:xfrm>
                <a:off x="1569" y="2238"/>
                <a:ext cx="76" cy="21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75" y="0"/>
                  </a:cxn>
                  <a:cxn ang="0">
                    <a:pos x="0" y="20"/>
                  </a:cxn>
                </a:cxnLst>
                <a:rect l="0" t="0" r="r" b="b"/>
                <a:pathLst>
                  <a:path w="76" h="21">
                    <a:moveTo>
                      <a:pt x="0" y="20"/>
                    </a:moveTo>
                    <a:lnTo>
                      <a:pt x="75" y="0"/>
                    </a:lnTo>
                    <a:lnTo>
                      <a:pt x="0" y="2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31" name="Freeform 483"/>
              <p:cNvSpPr>
                <a:spLocks/>
              </p:cNvSpPr>
              <p:nvPr/>
            </p:nvSpPr>
            <p:spPr bwMode="auto">
              <a:xfrm>
                <a:off x="1569" y="2210"/>
                <a:ext cx="62" cy="55"/>
              </a:xfrm>
              <a:custGeom>
                <a:avLst/>
                <a:gdLst/>
                <a:ahLst/>
                <a:cxnLst>
                  <a:cxn ang="0">
                    <a:pos x="16" y="50"/>
                  </a:cxn>
                  <a:cxn ang="0">
                    <a:pos x="16" y="50"/>
                  </a:cxn>
                  <a:cxn ang="0">
                    <a:pos x="16" y="47"/>
                  </a:cxn>
                  <a:cxn ang="0">
                    <a:pos x="16" y="45"/>
                  </a:cxn>
                  <a:cxn ang="0">
                    <a:pos x="15" y="41"/>
                  </a:cxn>
                  <a:cxn ang="0">
                    <a:pos x="15" y="37"/>
                  </a:cxn>
                  <a:cxn ang="0">
                    <a:pos x="15" y="35"/>
                  </a:cxn>
                  <a:cxn ang="0">
                    <a:pos x="15" y="32"/>
                  </a:cxn>
                  <a:cxn ang="0">
                    <a:pos x="14" y="31"/>
                  </a:cxn>
                  <a:cxn ang="0">
                    <a:pos x="12" y="29"/>
                  </a:cxn>
                  <a:cxn ang="0">
                    <a:pos x="10" y="26"/>
                  </a:cxn>
                  <a:cxn ang="0">
                    <a:pos x="7" y="22"/>
                  </a:cxn>
                  <a:cxn ang="0">
                    <a:pos x="5" y="18"/>
                  </a:cxn>
                  <a:cxn ang="0">
                    <a:pos x="4" y="16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0"/>
                  </a:cxn>
                  <a:cxn ang="0">
                    <a:pos x="5" y="10"/>
                  </a:cxn>
                  <a:cxn ang="0">
                    <a:pos x="9" y="8"/>
                  </a:cxn>
                  <a:cxn ang="0">
                    <a:pos x="12" y="8"/>
                  </a:cxn>
                  <a:cxn ang="0">
                    <a:pos x="16" y="7"/>
                  </a:cxn>
                  <a:cxn ang="0">
                    <a:pos x="20" y="6"/>
                  </a:cxn>
                  <a:cxn ang="0">
                    <a:pos x="22" y="6"/>
                  </a:cxn>
                  <a:cxn ang="0">
                    <a:pos x="26" y="5"/>
                  </a:cxn>
                  <a:cxn ang="0">
                    <a:pos x="29" y="3"/>
                  </a:cxn>
                  <a:cxn ang="0">
                    <a:pos x="31" y="2"/>
                  </a:cxn>
                  <a:cxn ang="0">
                    <a:pos x="33" y="1"/>
                  </a:cxn>
                  <a:cxn ang="0">
                    <a:pos x="36" y="1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42" y="1"/>
                  </a:cxn>
                  <a:cxn ang="0">
                    <a:pos x="45" y="3"/>
                  </a:cxn>
                  <a:cxn ang="0">
                    <a:pos x="48" y="6"/>
                  </a:cxn>
                  <a:cxn ang="0">
                    <a:pos x="52" y="8"/>
                  </a:cxn>
                  <a:cxn ang="0">
                    <a:pos x="56" y="12"/>
                  </a:cxn>
                  <a:cxn ang="0">
                    <a:pos x="58" y="15"/>
                  </a:cxn>
                  <a:cxn ang="0">
                    <a:pos x="60" y="16"/>
                  </a:cxn>
                  <a:cxn ang="0">
                    <a:pos x="60" y="20"/>
                  </a:cxn>
                  <a:cxn ang="0">
                    <a:pos x="61" y="22"/>
                  </a:cxn>
                  <a:cxn ang="0">
                    <a:pos x="61" y="27"/>
                  </a:cxn>
                  <a:cxn ang="0">
                    <a:pos x="61" y="31"/>
                  </a:cxn>
                  <a:cxn ang="0">
                    <a:pos x="61" y="35"/>
                  </a:cxn>
                  <a:cxn ang="0">
                    <a:pos x="61" y="39"/>
                  </a:cxn>
                  <a:cxn ang="0">
                    <a:pos x="61" y="41"/>
                  </a:cxn>
                  <a:cxn ang="0">
                    <a:pos x="61" y="41"/>
                  </a:cxn>
                  <a:cxn ang="0">
                    <a:pos x="15" y="54"/>
                  </a:cxn>
                  <a:cxn ang="0">
                    <a:pos x="16" y="50"/>
                  </a:cxn>
                </a:cxnLst>
                <a:rect l="0" t="0" r="r" b="b"/>
                <a:pathLst>
                  <a:path w="62" h="55">
                    <a:moveTo>
                      <a:pt x="16" y="50"/>
                    </a:moveTo>
                    <a:lnTo>
                      <a:pt x="16" y="50"/>
                    </a:lnTo>
                    <a:lnTo>
                      <a:pt x="16" y="47"/>
                    </a:lnTo>
                    <a:lnTo>
                      <a:pt x="16" y="45"/>
                    </a:lnTo>
                    <a:lnTo>
                      <a:pt x="15" y="41"/>
                    </a:lnTo>
                    <a:lnTo>
                      <a:pt x="15" y="37"/>
                    </a:lnTo>
                    <a:lnTo>
                      <a:pt x="15" y="35"/>
                    </a:lnTo>
                    <a:lnTo>
                      <a:pt x="15" y="32"/>
                    </a:lnTo>
                    <a:lnTo>
                      <a:pt x="14" y="31"/>
                    </a:lnTo>
                    <a:lnTo>
                      <a:pt x="12" y="29"/>
                    </a:lnTo>
                    <a:lnTo>
                      <a:pt x="10" y="26"/>
                    </a:lnTo>
                    <a:lnTo>
                      <a:pt x="7" y="22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5" y="10"/>
                    </a:lnTo>
                    <a:lnTo>
                      <a:pt x="9" y="8"/>
                    </a:lnTo>
                    <a:lnTo>
                      <a:pt x="12" y="8"/>
                    </a:lnTo>
                    <a:lnTo>
                      <a:pt x="16" y="7"/>
                    </a:lnTo>
                    <a:lnTo>
                      <a:pt x="20" y="6"/>
                    </a:lnTo>
                    <a:lnTo>
                      <a:pt x="22" y="6"/>
                    </a:lnTo>
                    <a:lnTo>
                      <a:pt x="26" y="5"/>
                    </a:lnTo>
                    <a:lnTo>
                      <a:pt x="29" y="3"/>
                    </a:lnTo>
                    <a:lnTo>
                      <a:pt x="31" y="2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2" y="1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2" y="8"/>
                    </a:lnTo>
                    <a:lnTo>
                      <a:pt x="56" y="12"/>
                    </a:lnTo>
                    <a:lnTo>
                      <a:pt x="58" y="15"/>
                    </a:lnTo>
                    <a:lnTo>
                      <a:pt x="60" y="16"/>
                    </a:lnTo>
                    <a:lnTo>
                      <a:pt x="60" y="20"/>
                    </a:lnTo>
                    <a:lnTo>
                      <a:pt x="61" y="22"/>
                    </a:lnTo>
                    <a:lnTo>
                      <a:pt x="61" y="27"/>
                    </a:lnTo>
                    <a:lnTo>
                      <a:pt x="61" y="31"/>
                    </a:lnTo>
                    <a:lnTo>
                      <a:pt x="61" y="35"/>
                    </a:lnTo>
                    <a:lnTo>
                      <a:pt x="61" y="39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15" y="54"/>
                    </a:lnTo>
                    <a:lnTo>
                      <a:pt x="16" y="50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32" name="Freeform 484"/>
              <p:cNvSpPr>
                <a:spLocks/>
              </p:cNvSpPr>
              <p:nvPr/>
            </p:nvSpPr>
            <p:spPr bwMode="auto">
              <a:xfrm>
                <a:off x="1588" y="2230"/>
                <a:ext cx="44" cy="30"/>
              </a:xfrm>
              <a:custGeom>
                <a:avLst/>
                <a:gdLst/>
                <a:ahLst/>
                <a:cxnLst>
                  <a:cxn ang="0">
                    <a:pos x="41" y="18"/>
                  </a:cxn>
                  <a:cxn ang="0">
                    <a:pos x="43" y="0"/>
                  </a:cxn>
                  <a:cxn ang="0">
                    <a:pos x="0" y="11"/>
                  </a:cxn>
                  <a:cxn ang="0">
                    <a:pos x="0" y="29"/>
                  </a:cxn>
                  <a:cxn ang="0">
                    <a:pos x="41" y="18"/>
                  </a:cxn>
                </a:cxnLst>
                <a:rect l="0" t="0" r="r" b="b"/>
                <a:pathLst>
                  <a:path w="44" h="30">
                    <a:moveTo>
                      <a:pt x="41" y="18"/>
                    </a:moveTo>
                    <a:lnTo>
                      <a:pt x="43" y="0"/>
                    </a:lnTo>
                    <a:lnTo>
                      <a:pt x="0" y="11"/>
                    </a:lnTo>
                    <a:lnTo>
                      <a:pt x="0" y="29"/>
                    </a:lnTo>
                    <a:lnTo>
                      <a:pt x="41" y="18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33" name="Line 485"/>
              <p:cNvSpPr>
                <a:spLocks noChangeShapeType="1"/>
              </p:cNvSpPr>
              <p:nvPr/>
            </p:nvSpPr>
            <p:spPr bwMode="auto">
              <a:xfrm flipV="1">
                <a:off x="1587" y="2236"/>
                <a:ext cx="43" cy="12"/>
              </a:xfrm>
              <a:prstGeom prst="line">
                <a:avLst/>
              </a:prstGeom>
              <a:noFill/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34" name="Freeform 486"/>
              <p:cNvSpPr>
                <a:spLocks/>
              </p:cNvSpPr>
              <p:nvPr/>
            </p:nvSpPr>
            <p:spPr bwMode="auto">
              <a:xfrm>
                <a:off x="1565" y="2218"/>
                <a:ext cx="21" cy="26"/>
              </a:xfrm>
              <a:custGeom>
                <a:avLst/>
                <a:gdLst/>
                <a:ahLst/>
                <a:cxnLst>
                  <a:cxn ang="0">
                    <a:pos x="17" y="17"/>
                  </a:cxn>
                  <a:cxn ang="0">
                    <a:pos x="20" y="25"/>
                  </a:cxn>
                  <a:cxn ang="0">
                    <a:pos x="20" y="23"/>
                  </a:cxn>
                  <a:cxn ang="0">
                    <a:pos x="20" y="22"/>
                  </a:cxn>
                  <a:cxn ang="0">
                    <a:pos x="20" y="21"/>
                  </a:cxn>
                  <a:cxn ang="0">
                    <a:pos x="20" y="20"/>
                  </a:cxn>
                  <a:cxn ang="0">
                    <a:pos x="20" y="17"/>
                  </a:cxn>
                  <a:cxn ang="0">
                    <a:pos x="20" y="15"/>
                  </a:cxn>
                  <a:cxn ang="0">
                    <a:pos x="18" y="13"/>
                  </a:cxn>
                  <a:cxn ang="0">
                    <a:pos x="18" y="12"/>
                  </a:cxn>
                  <a:cxn ang="0">
                    <a:pos x="17" y="11"/>
                  </a:cxn>
                  <a:cxn ang="0">
                    <a:pos x="15" y="10"/>
                  </a:cxn>
                  <a:cxn ang="0">
                    <a:pos x="12" y="7"/>
                  </a:cxn>
                  <a:cxn ang="0">
                    <a:pos x="8" y="6"/>
                  </a:cxn>
                  <a:cxn ang="0">
                    <a:pos x="5" y="3"/>
                  </a:cxn>
                  <a:cxn ang="0">
                    <a:pos x="2" y="2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7" y="17"/>
                  </a:cxn>
                </a:cxnLst>
                <a:rect l="0" t="0" r="r" b="b"/>
                <a:pathLst>
                  <a:path w="21" h="26">
                    <a:moveTo>
                      <a:pt x="17" y="17"/>
                    </a:moveTo>
                    <a:lnTo>
                      <a:pt x="20" y="25"/>
                    </a:lnTo>
                    <a:lnTo>
                      <a:pt x="20" y="23"/>
                    </a:lnTo>
                    <a:lnTo>
                      <a:pt x="20" y="22"/>
                    </a:lnTo>
                    <a:lnTo>
                      <a:pt x="20" y="21"/>
                    </a:lnTo>
                    <a:lnTo>
                      <a:pt x="20" y="20"/>
                    </a:lnTo>
                    <a:lnTo>
                      <a:pt x="20" y="17"/>
                    </a:lnTo>
                    <a:lnTo>
                      <a:pt x="20" y="15"/>
                    </a:lnTo>
                    <a:lnTo>
                      <a:pt x="18" y="13"/>
                    </a:lnTo>
                    <a:lnTo>
                      <a:pt x="18" y="12"/>
                    </a:lnTo>
                    <a:lnTo>
                      <a:pt x="17" y="11"/>
                    </a:lnTo>
                    <a:lnTo>
                      <a:pt x="15" y="10"/>
                    </a:lnTo>
                    <a:lnTo>
                      <a:pt x="12" y="7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7" y="17"/>
                    </a:lnTo>
                  </a:path>
                </a:pathLst>
              </a:custGeom>
              <a:solidFill>
                <a:srgbClr val="7F7F7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35" name="Freeform 487"/>
              <p:cNvSpPr>
                <a:spLocks/>
              </p:cNvSpPr>
              <p:nvPr/>
            </p:nvSpPr>
            <p:spPr bwMode="auto">
              <a:xfrm>
                <a:off x="1519" y="2161"/>
                <a:ext cx="95" cy="38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56" y="0"/>
                  </a:cxn>
                  <a:cxn ang="0">
                    <a:pos x="57" y="0"/>
                  </a:cxn>
                  <a:cxn ang="0">
                    <a:pos x="62" y="2"/>
                  </a:cxn>
                  <a:cxn ang="0">
                    <a:pos x="68" y="4"/>
                  </a:cxn>
                  <a:cxn ang="0">
                    <a:pos x="74" y="8"/>
                  </a:cxn>
                  <a:cxn ang="0">
                    <a:pos x="82" y="12"/>
                  </a:cxn>
                  <a:cxn ang="0">
                    <a:pos x="88" y="16"/>
                  </a:cxn>
                  <a:cxn ang="0">
                    <a:pos x="93" y="18"/>
                  </a:cxn>
                  <a:cxn ang="0">
                    <a:pos x="94" y="20"/>
                  </a:cxn>
                  <a:cxn ang="0">
                    <a:pos x="92" y="23"/>
                  </a:cxn>
                  <a:cxn ang="0">
                    <a:pos x="86" y="27"/>
                  </a:cxn>
                  <a:cxn ang="0">
                    <a:pos x="76" y="29"/>
                  </a:cxn>
                  <a:cxn ang="0">
                    <a:pos x="63" y="32"/>
                  </a:cxn>
                  <a:cxn ang="0">
                    <a:pos x="52" y="34"/>
                  </a:cxn>
                  <a:cxn ang="0">
                    <a:pos x="40" y="35"/>
                  </a:cxn>
                  <a:cxn ang="0">
                    <a:pos x="32" y="37"/>
                  </a:cxn>
                  <a:cxn ang="0">
                    <a:pos x="27" y="35"/>
                  </a:cxn>
                  <a:cxn ang="0">
                    <a:pos x="23" y="32"/>
                  </a:cxn>
                  <a:cxn ang="0">
                    <a:pos x="19" y="28"/>
                  </a:cxn>
                  <a:cxn ang="0">
                    <a:pos x="15" y="24"/>
                  </a:cxn>
                  <a:cxn ang="0">
                    <a:pos x="10" y="19"/>
                  </a:cxn>
                  <a:cxn ang="0">
                    <a:pos x="7" y="16"/>
                  </a:cxn>
                  <a:cxn ang="0">
                    <a:pos x="3" y="12"/>
                  </a:cxn>
                  <a:cxn ang="0">
                    <a:pos x="0" y="9"/>
                  </a:cxn>
                  <a:cxn ang="0">
                    <a:pos x="0" y="9"/>
                  </a:cxn>
                </a:cxnLst>
                <a:rect l="0" t="0" r="r" b="b"/>
                <a:pathLst>
                  <a:path w="95" h="38">
                    <a:moveTo>
                      <a:pt x="0" y="9"/>
                    </a:moveTo>
                    <a:lnTo>
                      <a:pt x="56" y="0"/>
                    </a:lnTo>
                    <a:lnTo>
                      <a:pt x="57" y="0"/>
                    </a:lnTo>
                    <a:lnTo>
                      <a:pt x="62" y="2"/>
                    </a:lnTo>
                    <a:lnTo>
                      <a:pt x="68" y="4"/>
                    </a:lnTo>
                    <a:lnTo>
                      <a:pt x="74" y="8"/>
                    </a:lnTo>
                    <a:lnTo>
                      <a:pt x="82" y="12"/>
                    </a:lnTo>
                    <a:lnTo>
                      <a:pt x="88" y="16"/>
                    </a:lnTo>
                    <a:lnTo>
                      <a:pt x="93" y="18"/>
                    </a:lnTo>
                    <a:lnTo>
                      <a:pt x="94" y="20"/>
                    </a:lnTo>
                    <a:lnTo>
                      <a:pt x="92" y="23"/>
                    </a:lnTo>
                    <a:lnTo>
                      <a:pt x="86" y="27"/>
                    </a:lnTo>
                    <a:lnTo>
                      <a:pt x="76" y="29"/>
                    </a:lnTo>
                    <a:lnTo>
                      <a:pt x="63" y="32"/>
                    </a:lnTo>
                    <a:lnTo>
                      <a:pt x="52" y="34"/>
                    </a:lnTo>
                    <a:lnTo>
                      <a:pt x="40" y="35"/>
                    </a:lnTo>
                    <a:lnTo>
                      <a:pt x="32" y="37"/>
                    </a:lnTo>
                    <a:lnTo>
                      <a:pt x="27" y="35"/>
                    </a:lnTo>
                    <a:lnTo>
                      <a:pt x="23" y="32"/>
                    </a:lnTo>
                    <a:lnTo>
                      <a:pt x="19" y="28"/>
                    </a:lnTo>
                    <a:lnTo>
                      <a:pt x="15" y="24"/>
                    </a:lnTo>
                    <a:lnTo>
                      <a:pt x="10" y="19"/>
                    </a:lnTo>
                    <a:lnTo>
                      <a:pt x="7" y="16"/>
                    </a:lnTo>
                    <a:lnTo>
                      <a:pt x="3" y="12"/>
                    </a:lnTo>
                    <a:lnTo>
                      <a:pt x="0" y="9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FFD76A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36" name="Freeform 488"/>
              <p:cNvSpPr>
                <a:spLocks/>
              </p:cNvSpPr>
              <p:nvPr/>
            </p:nvSpPr>
            <p:spPr bwMode="auto">
              <a:xfrm>
                <a:off x="1522" y="2139"/>
                <a:ext cx="78" cy="46"/>
              </a:xfrm>
              <a:custGeom>
                <a:avLst/>
                <a:gdLst/>
                <a:ahLst/>
                <a:cxnLst>
                  <a:cxn ang="0">
                    <a:pos x="14" y="45"/>
                  </a:cxn>
                  <a:cxn ang="0">
                    <a:pos x="77" y="32"/>
                  </a:cxn>
                  <a:cxn ang="0">
                    <a:pos x="76" y="31"/>
                  </a:cxn>
                  <a:cxn ang="0">
                    <a:pos x="76" y="27"/>
                  </a:cxn>
                  <a:cxn ang="0">
                    <a:pos x="73" y="22"/>
                  </a:cxn>
                  <a:cxn ang="0">
                    <a:pos x="72" y="16"/>
                  </a:cxn>
                  <a:cxn ang="0">
                    <a:pos x="69" y="11"/>
                  </a:cxn>
                  <a:cxn ang="0">
                    <a:pos x="66" y="5"/>
                  </a:cxn>
                  <a:cxn ang="0">
                    <a:pos x="63" y="1"/>
                  </a:cxn>
                  <a:cxn ang="0">
                    <a:pos x="59" y="0"/>
                  </a:cxn>
                  <a:cxn ang="0">
                    <a:pos x="54" y="0"/>
                  </a:cxn>
                  <a:cxn ang="0">
                    <a:pos x="45" y="1"/>
                  </a:cxn>
                  <a:cxn ang="0">
                    <a:pos x="36" y="3"/>
                  </a:cxn>
                  <a:cxn ang="0">
                    <a:pos x="26" y="5"/>
                  </a:cxn>
                  <a:cxn ang="0">
                    <a:pos x="16" y="7"/>
                  </a:cxn>
                  <a:cxn ang="0">
                    <a:pos x="7" y="10"/>
                  </a:cxn>
                  <a:cxn ang="0">
                    <a:pos x="1" y="11"/>
                  </a:cxn>
                  <a:cxn ang="0">
                    <a:pos x="0" y="11"/>
                  </a:cxn>
                  <a:cxn ang="0">
                    <a:pos x="0" y="11"/>
                  </a:cxn>
                  <a:cxn ang="0">
                    <a:pos x="1" y="11"/>
                  </a:cxn>
                  <a:cxn ang="0">
                    <a:pos x="2" y="11"/>
                  </a:cxn>
                  <a:cxn ang="0">
                    <a:pos x="4" y="12"/>
                  </a:cxn>
                  <a:cxn ang="0">
                    <a:pos x="5" y="13"/>
                  </a:cxn>
                  <a:cxn ang="0">
                    <a:pos x="6" y="15"/>
                  </a:cxn>
                  <a:cxn ang="0">
                    <a:pos x="7" y="17"/>
                  </a:cxn>
                  <a:cxn ang="0">
                    <a:pos x="9" y="20"/>
                  </a:cxn>
                  <a:cxn ang="0">
                    <a:pos x="10" y="23"/>
                  </a:cxn>
                  <a:cxn ang="0">
                    <a:pos x="10" y="27"/>
                  </a:cxn>
                  <a:cxn ang="0">
                    <a:pos x="11" y="31"/>
                  </a:cxn>
                  <a:cxn ang="0">
                    <a:pos x="12" y="35"/>
                  </a:cxn>
                  <a:cxn ang="0">
                    <a:pos x="12" y="38"/>
                  </a:cxn>
                  <a:cxn ang="0">
                    <a:pos x="14" y="42"/>
                  </a:cxn>
                  <a:cxn ang="0">
                    <a:pos x="14" y="43"/>
                  </a:cxn>
                  <a:cxn ang="0">
                    <a:pos x="14" y="45"/>
                  </a:cxn>
                </a:cxnLst>
                <a:rect l="0" t="0" r="r" b="b"/>
                <a:pathLst>
                  <a:path w="78" h="46">
                    <a:moveTo>
                      <a:pt x="14" y="45"/>
                    </a:moveTo>
                    <a:lnTo>
                      <a:pt x="77" y="32"/>
                    </a:lnTo>
                    <a:lnTo>
                      <a:pt x="76" y="31"/>
                    </a:lnTo>
                    <a:lnTo>
                      <a:pt x="76" y="27"/>
                    </a:lnTo>
                    <a:lnTo>
                      <a:pt x="73" y="22"/>
                    </a:lnTo>
                    <a:lnTo>
                      <a:pt x="72" y="16"/>
                    </a:lnTo>
                    <a:lnTo>
                      <a:pt x="69" y="11"/>
                    </a:lnTo>
                    <a:lnTo>
                      <a:pt x="66" y="5"/>
                    </a:lnTo>
                    <a:lnTo>
                      <a:pt x="63" y="1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45" y="1"/>
                    </a:lnTo>
                    <a:lnTo>
                      <a:pt x="36" y="3"/>
                    </a:lnTo>
                    <a:lnTo>
                      <a:pt x="26" y="5"/>
                    </a:lnTo>
                    <a:lnTo>
                      <a:pt x="16" y="7"/>
                    </a:lnTo>
                    <a:lnTo>
                      <a:pt x="7" y="10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4" y="12"/>
                    </a:lnTo>
                    <a:lnTo>
                      <a:pt x="5" y="13"/>
                    </a:lnTo>
                    <a:lnTo>
                      <a:pt x="6" y="15"/>
                    </a:lnTo>
                    <a:lnTo>
                      <a:pt x="7" y="17"/>
                    </a:lnTo>
                    <a:lnTo>
                      <a:pt x="9" y="20"/>
                    </a:lnTo>
                    <a:lnTo>
                      <a:pt x="10" y="23"/>
                    </a:lnTo>
                    <a:lnTo>
                      <a:pt x="10" y="27"/>
                    </a:lnTo>
                    <a:lnTo>
                      <a:pt x="11" y="31"/>
                    </a:lnTo>
                    <a:lnTo>
                      <a:pt x="12" y="35"/>
                    </a:lnTo>
                    <a:lnTo>
                      <a:pt x="12" y="38"/>
                    </a:lnTo>
                    <a:lnTo>
                      <a:pt x="14" y="42"/>
                    </a:lnTo>
                    <a:lnTo>
                      <a:pt x="14" y="43"/>
                    </a:lnTo>
                    <a:lnTo>
                      <a:pt x="14" y="45"/>
                    </a:lnTo>
                  </a:path>
                </a:pathLst>
              </a:custGeom>
              <a:solidFill>
                <a:schemeClr val="accent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37" name="Freeform 489"/>
              <p:cNvSpPr>
                <a:spLocks/>
              </p:cNvSpPr>
              <p:nvPr/>
            </p:nvSpPr>
            <p:spPr bwMode="auto">
              <a:xfrm>
                <a:off x="1518" y="2152"/>
                <a:ext cx="21" cy="34"/>
              </a:xfrm>
              <a:custGeom>
                <a:avLst/>
                <a:gdLst/>
                <a:ahLst/>
                <a:cxnLst>
                  <a:cxn ang="0">
                    <a:pos x="20" y="33"/>
                  </a:cxn>
                  <a:cxn ang="0">
                    <a:pos x="0" y="2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7" y="1"/>
                  </a:cxn>
                  <a:cxn ang="0">
                    <a:pos x="9" y="3"/>
                  </a:cxn>
                  <a:cxn ang="0">
                    <a:pos x="9" y="4"/>
                  </a:cxn>
                  <a:cxn ang="0">
                    <a:pos x="11" y="6"/>
                  </a:cxn>
                  <a:cxn ang="0">
                    <a:pos x="13" y="9"/>
                  </a:cxn>
                  <a:cxn ang="0">
                    <a:pos x="15" y="14"/>
                  </a:cxn>
                  <a:cxn ang="0">
                    <a:pos x="16" y="17"/>
                  </a:cxn>
                  <a:cxn ang="0">
                    <a:pos x="16" y="22"/>
                  </a:cxn>
                  <a:cxn ang="0">
                    <a:pos x="18" y="27"/>
                  </a:cxn>
                  <a:cxn ang="0">
                    <a:pos x="20" y="29"/>
                  </a:cxn>
                  <a:cxn ang="0">
                    <a:pos x="20" y="32"/>
                  </a:cxn>
                  <a:cxn ang="0">
                    <a:pos x="20" y="33"/>
                  </a:cxn>
                </a:cxnLst>
                <a:rect l="0" t="0" r="r" b="b"/>
                <a:pathLst>
                  <a:path w="21" h="34">
                    <a:moveTo>
                      <a:pt x="20" y="33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9" y="3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9"/>
                    </a:lnTo>
                    <a:lnTo>
                      <a:pt x="15" y="14"/>
                    </a:lnTo>
                    <a:lnTo>
                      <a:pt x="16" y="17"/>
                    </a:lnTo>
                    <a:lnTo>
                      <a:pt x="16" y="22"/>
                    </a:lnTo>
                    <a:lnTo>
                      <a:pt x="18" y="27"/>
                    </a:lnTo>
                    <a:lnTo>
                      <a:pt x="20" y="29"/>
                    </a:lnTo>
                    <a:lnTo>
                      <a:pt x="20" y="32"/>
                    </a:lnTo>
                    <a:lnTo>
                      <a:pt x="20" y="33"/>
                    </a:lnTo>
                  </a:path>
                </a:pathLst>
              </a:custGeom>
              <a:solidFill>
                <a:srgbClr val="CD96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744938" name="Freeform 490"/>
              <p:cNvSpPr>
                <a:spLocks/>
              </p:cNvSpPr>
              <p:nvPr/>
            </p:nvSpPr>
            <p:spPr bwMode="auto">
              <a:xfrm>
                <a:off x="1509" y="2231"/>
                <a:ext cx="21" cy="2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3"/>
                  </a:cxn>
                  <a:cxn ang="0">
                    <a:pos x="8" y="6"/>
                  </a:cxn>
                  <a:cxn ang="0">
                    <a:pos x="4" y="6"/>
                  </a:cxn>
                  <a:cxn ang="0">
                    <a:pos x="4" y="9"/>
                  </a:cxn>
                  <a:cxn ang="0">
                    <a:pos x="0" y="12"/>
                  </a:cxn>
                  <a:cxn ang="0">
                    <a:pos x="0" y="15"/>
                  </a:cxn>
                  <a:cxn ang="0">
                    <a:pos x="0" y="18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4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5"/>
                  </a:cxn>
                  <a:cxn ang="0">
                    <a:pos x="12" y="12"/>
                  </a:cxn>
                  <a:cxn ang="0">
                    <a:pos x="12" y="9"/>
                  </a:cxn>
                  <a:cxn ang="0">
                    <a:pos x="12" y="6"/>
                  </a:cxn>
                  <a:cxn ang="0">
                    <a:pos x="16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20" y="3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21" h="21">
                    <a:moveTo>
                      <a:pt x="16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8" y="3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5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2" y="6"/>
                    </a:lnTo>
                    <a:lnTo>
                      <a:pt x="16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744939" name="Freeform 491"/>
            <p:cNvSpPr>
              <a:spLocks/>
            </p:cNvSpPr>
            <p:nvPr/>
          </p:nvSpPr>
          <p:spPr bwMode="auto">
            <a:xfrm>
              <a:off x="1276" y="2003"/>
              <a:ext cx="142" cy="101"/>
            </a:xfrm>
            <a:custGeom>
              <a:avLst/>
              <a:gdLst/>
              <a:ahLst/>
              <a:cxnLst>
                <a:cxn ang="0">
                  <a:pos x="131" y="100"/>
                </a:cxn>
                <a:cxn ang="0">
                  <a:pos x="50" y="83"/>
                </a:cxn>
                <a:cxn ang="0">
                  <a:pos x="77" y="75"/>
                </a:cxn>
                <a:cxn ang="0">
                  <a:pos x="0" y="9"/>
                </a:cxn>
                <a:cxn ang="0">
                  <a:pos x="41" y="0"/>
                </a:cxn>
                <a:cxn ang="0">
                  <a:pos x="115" y="61"/>
                </a:cxn>
                <a:cxn ang="0">
                  <a:pos x="141" y="54"/>
                </a:cxn>
                <a:cxn ang="0">
                  <a:pos x="131" y="100"/>
                </a:cxn>
              </a:cxnLst>
              <a:rect l="0" t="0" r="r" b="b"/>
              <a:pathLst>
                <a:path w="142" h="101">
                  <a:moveTo>
                    <a:pt x="131" y="100"/>
                  </a:moveTo>
                  <a:lnTo>
                    <a:pt x="50" y="83"/>
                  </a:lnTo>
                  <a:lnTo>
                    <a:pt x="77" y="75"/>
                  </a:lnTo>
                  <a:lnTo>
                    <a:pt x="0" y="9"/>
                  </a:lnTo>
                  <a:lnTo>
                    <a:pt x="41" y="0"/>
                  </a:lnTo>
                  <a:lnTo>
                    <a:pt x="115" y="61"/>
                  </a:lnTo>
                  <a:lnTo>
                    <a:pt x="141" y="54"/>
                  </a:lnTo>
                  <a:lnTo>
                    <a:pt x="131" y="100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44940" name="Freeform 492"/>
            <p:cNvSpPr>
              <a:spLocks/>
            </p:cNvSpPr>
            <p:nvPr/>
          </p:nvSpPr>
          <p:spPr bwMode="auto">
            <a:xfrm>
              <a:off x="1278" y="1990"/>
              <a:ext cx="140" cy="101"/>
            </a:xfrm>
            <a:custGeom>
              <a:avLst/>
              <a:gdLst/>
              <a:ahLst/>
              <a:cxnLst>
                <a:cxn ang="0">
                  <a:pos x="129" y="100"/>
                </a:cxn>
                <a:cxn ang="0">
                  <a:pos x="47" y="83"/>
                </a:cxn>
                <a:cxn ang="0">
                  <a:pos x="75" y="76"/>
                </a:cxn>
                <a:cxn ang="0">
                  <a:pos x="0" y="9"/>
                </a:cxn>
                <a:cxn ang="0">
                  <a:pos x="40" y="0"/>
                </a:cxn>
                <a:cxn ang="0">
                  <a:pos x="113" y="61"/>
                </a:cxn>
                <a:cxn ang="0">
                  <a:pos x="139" y="54"/>
                </a:cxn>
                <a:cxn ang="0">
                  <a:pos x="129" y="100"/>
                </a:cxn>
              </a:cxnLst>
              <a:rect l="0" t="0" r="r" b="b"/>
              <a:pathLst>
                <a:path w="140" h="101">
                  <a:moveTo>
                    <a:pt x="129" y="100"/>
                  </a:moveTo>
                  <a:lnTo>
                    <a:pt x="47" y="83"/>
                  </a:lnTo>
                  <a:lnTo>
                    <a:pt x="75" y="76"/>
                  </a:lnTo>
                  <a:lnTo>
                    <a:pt x="0" y="9"/>
                  </a:lnTo>
                  <a:lnTo>
                    <a:pt x="40" y="0"/>
                  </a:lnTo>
                  <a:lnTo>
                    <a:pt x="113" y="61"/>
                  </a:lnTo>
                  <a:lnTo>
                    <a:pt x="139" y="54"/>
                  </a:lnTo>
                  <a:lnTo>
                    <a:pt x="129" y="100"/>
                  </a:lnTo>
                </a:path>
              </a:pathLst>
            </a:custGeom>
            <a:solidFill>
              <a:schemeClr val="tx1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744941" name="AutoShape 493"/>
          <p:cNvSpPr>
            <a:spLocks noChangeArrowheads="1"/>
          </p:cNvSpPr>
          <p:nvPr/>
        </p:nvSpPr>
        <p:spPr bwMode="auto">
          <a:xfrm>
            <a:off x="2323606" y="2192953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4942" name="AutoShape 494"/>
          <p:cNvSpPr>
            <a:spLocks noChangeArrowheads="1"/>
          </p:cNvSpPr>
          <p:nvPr/>
        </p:nvSpPr>
        <p:spPr bwMode="auto">
          <a:xfrm>
            <a:off x="6209806" y="2192953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4943" name="AutoShape 495"/>
          <p:cNvSpPr>
            <a:spLocks noChangeArrowheads="1"/>
          </p:cNvSpPr>
          <p:nvPr/>
        </p:nvSpPr>
        <p:spPr bwMode="auto">
          <a:xfrm>
            <a:off x="4228606" y="2192953"/>
            <a:ext cx="216888" cy="1100495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4944" name="AutoShape 496"/>
          <p:cNvSpPr>
            <a:spLocks noChangeArrowheads="1"/>
          </p:cNvSpPr>
          <p:nvPr/>
        </p:nvSpPr>
        <p:spPr bwMode="auto">
          <a:xfrm>
            <a:off x="7112670" y="3772912"/>
            <a:ext cx="366960" cy="607576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4945" name="AutoShape 497"/>
          <p:cNvSpPr>
            <a:spLocks noChangeArrowheads="1"/>
          </p:cNvSpPr>
          <p:nvPr/>
        </p:nvSpPr>
        <p:spPr bwMode="auto">
          <a:xfrm>
            <a:off x="5055270" y="3772912"/>
            <a:ext cx="366960" cy="607576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FFCC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tIns="0" bIns="0" anchor="ctr">
            <a:spAutoFit/>
          </a:bodyPr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744946" name="Group 498"/>
          <p:cNvGrpSpPr>
            <a:grpSpLocks/>
          </p:cNvGrpSpPr>
          <p:nvPr/>
        </p:nvGrpSpPr>
        <p:grpSpPr bwMode="auto">
          <a:xfrm>
            <a:off x="6915150" y="4419600"/>
            <a:ext cx="914400" cy="958850"/>
            <a:chOff x="1832" y="3199"/>
            <a:chExt cx="579" cy="508"/>
          </a:xfrm>
        </p:grpSpPr>
        <p:grpSp>
          <p:nvGrpSpPr>
            <p:cNvPr id="744947" name="Group 499"/>
            <p:cNvGrpSpPr>
              <a:grpSpLocks/>
            </p:cNvGrpSpPr>
            <p:nvPr/>
          </p:nvGrpSpPr>
          <p:grpSpPr bwMode="auto">
            <a:xfrm>
              <a:off x="1832" y="3199"/>
              <a:ext cx="374" cy="505"/>
              <a:chOff x="1832" y="3199"/>
              <a:chExt cx="374" cy="505"/>
            </a:xfrm>
          </p:grpSpPr>
          <p:grpSp>
            <p:nvGrpSpPr>
              <p:cNvPr id="744948" name="Group 500"/>
              <p:cNvGrpSpPr>
                <a:grpSpLocks/>
              </p:cNvGrpSpPr>
              <p:nvPr/>
            </p:nvGrpSpPr>
            <p:grpSpPr bwMode="auto">
              <a:xfrm>
                <a:off x="1832" y="3199"/>
                <a:ext cx="352" cy="493"/>
                <a:chOff x="1832" y="3199"/>
                <a:chExt cx="352" cy="493"/>
              </a:xfrm>
            </p:grpSpPr>
            <p:sp>
              <p:nvSpPr>
                <p:cNvPr id="744949" name="Freeform 501"/>
                <p:cNvSpPr>
                  <a:spLocks/>
                </p:cNvSpPr>
                <p:nvPr/>
              </p:nvSpPr>
              <p:spPr bwMode="auto">
                <a:xfrm>
                  <a:off x="1832" y="3205"/>
                  <a:ext cx="318" cy="473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30"/>
                    </a:cxn>
                    <a:cxn ang="0">
                      <a:pos x="0" y="472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73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30"/>
                      </a:lnTo>
                      <a:lnTo>
                        <a:pt x="0" y="472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50" name="Freeform 502"/>
                <p:cNvSpPr>
                  <a:spLocks/>
                </p:cNvSpPr>
                <p:nvPr/>
              </p:nvSpPr>
              <p:spPr bwMode="auto">
                <a:xfrm>
                  <a:off x="2149" y="3199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51" name="Freeform 503"/>
                <p:cNvSpPr>
                  <a:spLocks/>
                </p:cNvSpPr>
                <p:nvPr/>
              </p:nvSpPr>
              <p:spPr bwMode="auto">
                <a:xfrm>
                  <a:off x="1832" y="3534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52" name="Freeform 504"/>
                <p:cNvSpPr>
                  <a:spLocks/>
                </p:cNvSpPr>
                <p:nvPr/>
              </p:nvSpPr>
              <p:spPr bwMode="auto">
                <a:xfrm>
                  <a:off x="1841" y="3208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6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666666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53" name="Freeform 505"/>
                <p:cNvSpPr>
                  <a:spLocks/>
                </p:cNvSpPr>
                <p:nvPr/>
              </p:nvSpPr>
              <p:spPr bwMode="auto">
                <a:xfrm>
                  <a:off x="1850" y="3219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54" name="Freeform 506"/>
                <p:cNvSpPr>
                  <a:spLocks/>
                </p:cNvSpPr>
                <p:nvPr/>
              </p:nvSpPr>
              <p:spPr bwMode="auto">
                <a:xfrm>
                  <a:off x="2167" y="3213"/>
                  <a:ext cx="17" cy="350"/>
                </a:xfrm>
                <a:custGeom>
                  <a:avLst/>
                  <a:gdLst/>
                  <a:ahLst/>
                  <a:cxnLst>
                    <a:cxn ang="0">
                      <a:pos x="16" y="342"/>
                    </a:cxn>
                    <a:cxn ang="0">
                      <a:pos x="16" y="0"/>
                    </a:cxn>
                    <a:cxn ang="0">
                      <a:pos x="0" y="5"/>
                    </a:cxn>
                    <a:cxn ang="0">
                      <a:pos x="0" y="349"/>
                    </a:cxn>
                    <a:cxn ang="0">
                      <a:pos x="16" y="342"/>
                    </a:cxn>
                  </a:cxnLst>
                  <a:rect l="0" t="0" r="r" b="b"/>
                  <a:pathLst>
                    <a:path w="17" h="350">
                      <a:moveTo>
                        <a:pt x="16" y="342"/>
                      </a:moveTo>
                      <a:lnTo>
                        <a:pt x="16" y="0"/>
                      </a:lnTo>
                      <a:lnTo>
                        <a:pt x="0" y="5"/>
                      </a:lnTo>
                      <a:lnTo>
                        <a:pt x="0" y="349"/>
                      </a:lnTo>
                      <a:lnTo>
                        <a:pt x="16" y="342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55" name="Freeform 507"/>
                <p:cNvSpPr>
                  <a:spLocks/>
                </p:cNvSpPr>
                <p:nvPr/>
              </p:nvSpPr>
              <p:spPr bwMode="auto">
                <a:xfrm>
                  <a:off x="1850" y="3547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9"/>
                    </a:cxn>
                    <a:cxn ang="0">
                      <a:pos x="332" y="0"/>
                    </a:cxn>
                    <a:cxn ang="0">
                      <a:pos x="0" y="135"/>
                    </a:cxn>
                    <a:cxn ang="0">
                      <a:pos x="0" y="144"/>
                    </a:cxn>
                    <a:cxn ang="0">
                      <a:pos x="332" y="9"/>
                    </a:cxn>
                  </a:cxnLst>
                  <a:rect l="0" t="0" r="r" b="b"/>
                  <a:pathLst>
                    <a:path w="333" h="145">
                      <a:moveTo>
                        <a:pt x="332" y="9"/>
                      </a:moveTo>
                      <a:lnTo>
                        <a:pt x="332" y="0"/>
                      </a:lnTo>
                      <a:lnTo>
                        <a:pt x="0" y="135"/>
                      </a:lnTo>
                      <a:lnTo>
                        <a:pt x="0" y="144"/>
                      </a:lnTo>
                      <a:lnTo>
                        <a:pt x="332" y="9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56" name="Freeform 508"/>
                <p:cNvSpPr>
                  <a:spLocks/>
                </p:cNvSpPr>
                <p:nvPr/>
              </p:nvSpPr>
              <p:spPr bwMode="auto">
                <a:xfrm>
                  <a:off x="1860" y="3221"/>
                  <a:ext cx="318" cy="462"/>
                </a:xfrm>
                <a:custGeom>
                  <a:avLst/>
                  <a:gdLst/>
                  <a:ahLst/>
                  <a:cxnLst>
                    <a:cxn ang="0">
                      <a:pos x="317" y="331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61"/>
                    </a:cxn>
                    <a:cxn ang="0">
                      <a:pos x="317" y="331"/>
                    </a:cxn>
                  </a:cxnLst>
                  <a:rect l="0" t="0" r="r" b="b"/>
                  <a:pathLst>
                    <a:path w="318" h="462">
                      <a:moveTo>
                        <a:pt x="317" y="331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61"/>
                      </a:lnTo>
                      <a:lnTo>
                        <a:pt x="317" y="331"/>
                      </a:lnTo>
                    </a:path>
                  </a:pathLst>
                </a:custGeom>
                <a:solidFill>
                  <a:srgbClr val="989898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grpSp>
            <p:nvGrpSpPr>
              <p:cNvPr id="744957" name="Group 509"/>
              <p:cNvGrpSpPr>
                <a:grpSpLocks/>
              </p:cNvGrpSpPr>
              <p:nvPr/>
            </p:nvGrpSpPr>
            <p:grpSpPr bwMode="auto">
              <a:xfrm>
                <a:off x="1872" y="3224"/>
                <a:ext cx="334" cy="480"/>
                <a:chOff x="1872" y="3224"/>
                <a:chExt cx="334" cy="480"/>
              </a:xfrm>
            </p:grpSpPr>
            <p:sp>
              <p:nvSpPr>
                <p:cNvPr id="744958" name="Freeform 510"/>
                <p:cNvSpPr>
                  <a:spLocks/>
                </p:cNvSpPr>
                <p:nvPr/>
              </p:nvSpPr>
              <p:spPr bwMode="auto">
                <a:xfrm>
                  <a:off x="1872" y="3230"/>
                  <a:ext cx="318" cy="472"/>
                </a:xfrm>
                <a:custGeom>
                  <a:avLst/>
                  <a:gdLst/>
                  <a:ahLst/>
                  <a:cxnLst>
                    <a:cxn ang="0">
                      <a:pos x="317" y="330"/>
                    </a:cxn>
                    <a:cxn ang="0">
                      <a:pos x="317" y="0"/>
                    </a:cxn>
                    <a:cxn ang="0">
                      <a:pos x="0" y="129"/>
                    </a:cxn>
                    <a:cxn ang="0">
                      <a:pos x="0" y="471"/>
                    </a:cxn>
                    <a:cxn ang="0">
                      <a:pos x="317" y="330"/>
                    </a:cxn>
                  </a:cxnLst>
                  <a:rect l="0" t="0" r="r" b="b"/>
                  <a:pathLst>
                    <a:path w="318" h="472">
                      <a:moveTo>
                        <a:pt x="317" y="330"/>
                      </a:moveTo>
                      <a:lnTo>
                        <a:pt x="317" y="0"/>
                      </a:lnTo>
                      <a:lnTo>
                        <a:pt x="0" y="129"/>
                      </a:lnTo>
                      <a:lnTo>
                        <a:pt x="0" y="471"/>
                      </a:lnTo>
                      <a:lnTo>
                        <a:pt x="317" y="330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59" name="Freeform 511"/>
                <p:cNvSpPr>
                  <a:spLocks/>
                </p:cNvSpPr>
                <p:nvPr/>
              </p:nvSpPr>
              <p:spPr bwMode="auto">
                <a:xfrm>
                  <a:off x="2189" y="3224"/>
                  <a:ext cx="17" cy="351"/>
                </a:xfrm>
                <a:custGeom>
                  <a:avLst/>
                  <a:gdLst/>
                  <a:ahLst/>
                  <a:cxnLst>
                    <a:cxn ang="0">
                      <a:pos x="16" y="343"/>
                    </a:cxn>
                    <a:cxn ang="0">
                      <a:pos x="16" y="0"/>
                    </a:cxn>
                    <a:cxn ang="0">
                      <a:pos x="0" y="6"/>
                    </a:cxn>
                    <a:cxn ang="0">
                      <a:pos x="0" y="350"/>
                    </a:cxn>
                    <a:cxn ang="0">
                      <a:pos x="16" y="343"/>
                    </a:cxn>
                  </a:cxnLst>
                  <a:rect l="0" t="0" r="r" b="b"/>
                  <a:pathLst>
                    <a:path w="17" h="351">
                      <a:moveTo>
                        <a:pt x="16" y="343"/>
                      </a:moveTo>
                      <a:lnTo>
                        <a:pt x="16" y="0"/>
                      </a:lnTo>
                      <a:lnTo>
                        <a:pt x="0" y="6"/>
                      </a:lnTo>
                      <a:lnTo>
                        <a:pt x="0" y="350"/>
                      </a:lnTo>
                      <a:lnTo>
                        <a:pt x="16" y="343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60" name="Freeform 512"/>
                <p:cNvSpPr>
                  <a:spLocks/>
                </p:cNvSpPr>
                <p:nvPr/>
              </p:nvSpPr>
              <p:spPr bwMode="auto">
                <a:xfrm>
                  <a:off x="1872" y="3559"/>
                  <a:ext cx="333" cy="145"/>
                </a:xfrm>
                <a:custGeom>
                  <a:avLst/>
                  <a:gdLst/>
                  <a:ahLst/>
                  <a:cxnLst>
                    <a:cxn ang="0">
                      <a:pos x="332" y="8"/>
                    </a:cxn>
                    <a:cxn ang="0">
                      <a:pos x="332" y="0"/>
                    </a:cxn>
                    <a:cxn ang="0">
                      <a:pos x="0" y="134"/>
                    </a:cxn>
                    <a:cxn ang="0">
                      <a:pos x="0" y="144"/>
                    </a:cxn>
                    <a:cxn ang="0">
                      <a:pos x="332" y="8"/>
                    </a:cxn>
                  </a:cxnLst>
                  <a:rect l="0" t="0" r="r" b="b"/>
                  <a:pathLst>
                    <a:path w="333" h="145">
                      <a:moveTo>
                        <a:pt x="332" y="8"/>
                      </a:moveTo>
                      <a:lnTo>
                        <a:pt x="332" y="0"/>
                      </a:lnTo>
                      <a:lnTo>
                        <a:pt x="0" y="134"/>
                      </a:lnTo>
                      <a:lnTo>
                        <a:pt x="0" y="144"/>
                      </a:lnTo>
                      <a:lnTo>
                        <a:pt x="332" y="8"/>
                      </a:lnTo>
                    </a:path>
                  </a:pathLst>
                </a:custGeom>
                <a:solidFill>
                  <a:srgbClr val="CCCCC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61" name="Freeform 513"/>
                <p:cNvSpPr>
                  <a:spLocks/>
                </p:cNvSpPr>
                <p:nvPr/>
              </p:nvSpPr>
              <p:spPr bwMode="auto">
                <a:xfrm>
                  <a:off x="1881" y="3233"/>
                  <a:ext cx="319" cy="461"/>
                </a:xfrm>
                <a:custGeom>
                  <a:avLst/>
                  <a:gdLst/>
                  <a:ahLst/>
                  <a:cxnLst>
                    <a:cxn ang="0">
                      <a:pos x="318" y="330"/>
                    </a:cxn>
                    <a:cxn ang="0">
                      <a:pos x="318" y="0"/>
                    </a:cxn>
                    <a:cxn ang="0">
                      <a:pos x="0" y="129"/>
                    </a:cxn>
                    <a:cxn ang="0">
                      <a:pos x="0" y="460"/>
                    </a:cxn>
                    <a:cxn ang="0">
                      <a:pos x="318" y="330"/>
                    </a:cxn>
                  </a:cxnLst>
                  <a:rect l="0" t="0" r="r" b="b"/>
                  <a:pathLst>
                    <a:path w="319" h="461">
                      <a:moveTo>
                        <a:pt x="318" y="330"/>
                      </a:moveTo>
                      <a:lnTo>
                        <a:pt x="318" y="0"/>
                      </a:lnTo>
                      <a:lnTo>
                        <a:pt x="0" y="129"/>
                      </a:lnTo>
                      <a:lnTo>
                        <a:pt x="0" y="460"/>
                      </a:lnTo>
                      <a:lnTo>
                        <a:pt x="318" y="330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62" name="Freeform 514"/>
                <p:cNvSpPr>
                  <a:spLocks/>
                </p:cNvSpPr>
                <p:nvPr/>
              </p:nvSpPr>
              <p:spPr bwMode="auto">
                <a:xfrm>
                  <a:off x="1905" y="3258"/>
                  <a:ext cx="269" cy="152"/>
                </a:xfrm>
                <a:custGeom>
                  <a:avLst/>
                  <a:gdLst/>
                  <a:ahLst/>
                  <a:cxnLst>
                    <a:cxn ang="0">
                      <a:pos x="268" y="40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151"/>
                    </a:cxn>
                    <a:cxn ang="0">
                      <a:pos x="268" y="40"/>
                    </a:cxn>
                  </a:cxnLst>
                  <a:rect l="0" t="0" r="r" b="b"/>
                  <a:pathLst>
                    <a:path w="269" h="152">
                      <a:moveTo>
                        <a:pt x="268" y="40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151"/>
                      </a:lnTo>
                      <a:lnTo>
                        <a:pt x="268" y="40"/>
                      </a:lnTo>
                    </a:path>
                  </a:pathLst>
                </a:custGeom>
                <a:solidFill>
                  <a:srgbClr val="C1D0F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63" name="Freeform 515"/>
                <p:cNvSpPr>
                  <a:spLocks/>
                </p:cNvSpPr>
                <p:nvPr/>
              </p:nvSpPr>
              <p:spPr bwMode="auto">
                <a:xfrm>
                  <a:off x="1905" y="3319"/>
                  <a:ext cx="269" cy="347"/>
                </a:xfrm>
                <a:custGeom>
                  <a:avLst/>
                  <a:gdLst/>
                  <a:ahLst/>
                  <a:cxnLst>
                    <a:cxn ang="0">
                      <a:pos x="268" y="236"/>
                    </a:cxn>
                    <a:cxn ang="0">
                      <a:pos x="268" y="0"/>
                    </a:cxn>
                    <a:cxn ang="0">
                      <a:pos x="0" y="109"/>
                    </a:cxn>
                    <a:cxn ang="0">
                      <a:pos x="0" y="346"/>
                    </a:cxn>
                    <a:cxn ang="0">
                      <a:pos x="268" y="236"/>
                    </a:cxn>
                  </a:cxnLst>
                  <a:rect l="0" t="0" r="r" b="b"/>
                  <a:pathLst>
                    <a:path w="269" h="347">
                      <a:moveTo>
                        <a:pt x="268" y="236"/>
                      </a:moveTo>
                      <a:lnTo>
                        <a:pt x="268" y="0"/>
                      </a:lnTo>
                      <a:lnTo>
                        <a:pt x="0" y="109"/>
                      </a:lnTo>
                      <a:lnTo>
                        <a:pt x="0" y="346"/>
                      </a:lnTo>
                      <a:lnTo>
                        <a:pt x="268" y="236"/>
                      </a:lnTo>
                    </a:path>
                  </a:pathLst>
                </a:custGeom>
                <a:solidFill>
                  <a:srgbClr val="FFFFD1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grpSp>
              <p:nvGrpSpPr>
                <p:cNvPr id="744964" name="Group 516"/>
                <p:cNvGrpSpPr>
                  <a:grpSpLocks/>
                </p:cNvGrpSpPr>
                <p:nvPr/>
              </p:nvGrpSpPr>
              <p:grpSpPr bwMode="auto">
                <a:xfrm>
                  <a:off x="1921" y="3336"/>
                  <a:ext cx="244" cy="313"/>
                  <a:chOff x="1921" y="3336"/>
                  <a:chExt cx="244" cy="313"/>
                </a:xfrm>
              </p:grpSpPr>
              <p:sp>
                <p:nvSpPr>
                  <p:cNvPr id="744965" name="Freeform 517"/>
                  <p:cNvSpPr>
                    <a:spLocks/>
                  </p:cNvSpPr>
                  <p:nvPr/>
                </p:nvSpPr>
                <p:spPr bwMode="auto">
                  <a:xfrm>
                    <a:off x="1921" y="360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66" name="Freeform 518"/>
                  <p:cNvSpPr>
                    <a:spLocks/>
                  </p:cNvSpPr>
                  <p:nvPr/>
                </p:nvSpPr>
                <p:spPr bwMode="auto">
                  <a:xfrm>
                    <a:off x="1957" y="359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67" name="Freeform 519"/>
                  <p:cNvSpPr>
                    <a:spLocks/>
                  </p:cNvSpPr>
                  <p:nvPr/>
                </p:nvSpPr>
                <p:spPr bwMode="auto">
                  <a:xfrm>
                    <a:off x="1921" y="356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68" name="Freeform 520"/>
                  <p:cNvSpPr>
                    <a:spLocks/>
                  </p:cNvSpPr>
                  <p:nvPr/>
                </p:nvSpPr>
                <p:spPr bwMode="auto">
                  <a:xfrm>
                    <a:off x="1957" y="354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69" name="Freeform 521"/>
                  <p:cNvSpPr>
                    <a:spLocks/>
                  </p:cNvSpPr>
                  <p:nvPr/>
                </p:nvSpPr>
                <p:spPr bwMode="auto">
                  <a:xfrm>
                    <a:off x="1993" y="353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70" name="Freeform 522"/>
                  <p:cNvSpPr>
                    <a:spLocks/>
                  </p:cNvSpPr>
                  <p:nvPr/>
                </p:nvSpPr>
                <p:spPr bwMode="auto">
                  <a:xfrm>
                    <a:off x="2030" y="351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71" name="Freeform 523"/>
                  <p:cNvSpPr>
                    <a:spLocks/>
                  </p:cNvSpPr>
                  <p:nvPr/>
                </p:nvSpPr>
                <p:spPr bwMode="auto">
                  <a:xfrm>
                    <a:off x="2067" y="3501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72" name="Freeform 524"/>
                  <p:cNvSpPr>
                    <a:spLocks/>
                  </p:cNvSpPr>
                  <p:nvPr/>
                </p:nvSpPr>
                <p:spPr bwMode="auto">
                  <a:xfrm>
                    <a:off x="2103" y="3486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73" name="Freeform 525"/>
                  <p:cNvSpPr>
                    <a:spLocks/>
                  </p:cNvSpPr>
                  <p:nvPr/>
                </p:nvSpPr>
                <p:spPr bwMode="auto">
                  <a:xfrm>
                    <a:off x="2139" y="3471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74" name="Freeform 526"/>
                  <p:cNvSpPr>
                    <a:spLocks/>
                  </p:cNvSpPr>
                  <p:nvPr/>
                </p:nvSpPr>
                <p:spPr bwMode="auto">
                  <a:xfrm>
                    <a:off x="1921" y="351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75" name="Freeform 527"/>
                  <p:cNvSpPr>
                    <a:spLocks/>
                  </p:cNvSpPr>
                  <p:nvPr/>
                </p:nvSpPr>
                <p:spPr bwMode="auto">
                  <a:xfrm>
                    <a:off x="1957" y="350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76" name="Freeform 528"/>
                  <p:cNvSpPr>
                    <a:spLocks/>
                  </p:cNvSpPr>
                  <p:nvPr/>
                </p:nvSpPr>
                <p:spPr bwMode="auto">
                  <a:xfrm>
                    <a:off x="1993" y="348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77" name="Freeform 529"/>
                  <p:cNvSpPr>
                    <a:spLocks/>
                  </p:cNvSpPr>
                  <p:nvPr/>
                </p:nvSpPr>
                <p:spPr bwMode="auto">
                  <a:xfrm>
                    <a:off x="2030" y="347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78" name="Freeform 530"/>
                  <p:cNvSpPr>
                    <a:spLocks/>
                  </p:cNvSpPr>
                  <p:nvPr/>
                </p:nvSpPr>
                <p:spPr bwMode="auto">
                  <a:xfrm>
                    <a:off x="2067" y="345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79" name="Freeform 531"/>
                  <p:cNvSpPr>
                    <a:spLocks/>
                  </p:cNvSpPr>
                  <p:nvPr/>
                </p:nvSpPr>
                <p:spPr bwMode="auto">
                  <a:xfrm>
                    <a:off x="2103" y="3441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80" name="Freeform 532"/>
                  <p:cNvSpPr>
                    <a:spLocks/>
                  </p:cNvSpPr>
                  <p:nvPr/>
                </p:nvSpPr>
                <p:spPr bwMode="auto">
                  <a:xfrm>
                    <a:off x="2139" y="3426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81" name="Freeform 533"/>
                  <p:cNvSpPr>
                    <a:spLocks/>
                  </p:cNvSpPr>
                  <p:nvPr/>
                </p:nvSpPr>
                <p:spPr bwMode="auto">
                  <a:xfrm>
                    <a:off x="1921" y="3472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82" name="Freeform 534"/>
                  <p:cNvSpPr>
                    <a:spLocks/>
                  </p:cNvSpPr>
                  <p:nvPr/>
                </p:nvSpPr>
                <p:spPr bwMode="auto">
                  <a:xfrm>
                    <a:off x="1957" y="345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83" name="Freeform 535"/>
                  <p:cNvSpPr>
                    <a:spLocks/>
                  </p:cNvSpPr>
                  <p:nvPr/>
                </p:nvSpPr>
                <p:spPr bwMode="auto">
                  <a:xfrm>
                    <a:off x="1993" y="3442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84" name="Freeform 536"/>
                  <p:cNvSpPr>
                    <a:spLocks/>
                  </p:cNvSpPr>
                  <p:nvPr/>
                </p:nvSpPr>
                <p:spPr bwMode="auto">
                  <a:xfrm>
                    <a:off x="2030" y="3427"/>
                    <a:ext cx="26" cy="42"/>
                  </a:xfrm>
                  <a:custGeom>
                    <a:avLst/>
                    <a:gdLst/>
                    <a:ahLst/>
                    <a:cxnLst>
                      <a:cxn ang="0">
                        <a:pos x="25" y="30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5" y="30"/>
                      </a:cxn>
                    </a:cxnLst>
                    <a:rect l="0" t="0" r="r" b="b"/>
                    <a:pathLst>
                      <a:path w="26" h="42">
                        <a:moveTo>
                          <a:pt x="25" y="30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5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85" name="Freeform 537"/>
                  <p:cNvSpPr>
                    <a:spLocks/>
                  </p:cNvSpPr>
                  <p:nvPr/>
                </p:nvSpPr>
                <p:spPr bwMode="auto">
                  <a:xfrm>
                    <a:off x="2067" y="341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86" name="Freeform 538"/>
                  <p:cNvSpPr>
                    <a:spLocks/>
                  </p:cNvSpPr>
                  <p:nvPr/>
                </p:nvSpPr>
                <p:spPr bwMode="auto">
                  <a:xfrm>
                    <a:off x="2103" y="3396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87" name="Freeform 539"/>
                  <p:cNvSpPr>
                    <a:spLocks/>
                  </p:cNvSpPr>
                  <p:nvPr/>
                </p:nvSpPr>
                <p:spPr bwMode="auto">
                  <a:xfrm>
                    <a:off x="2139" y="3381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88" name="Freeform 540"/>
                  <p:cNvSpPr>
                    <a:spLocks/>
                  </p:cNvSpPr>
                  <p:nvPr/>
                </p:nvSpPr>
                <p:spPr bwMode="auto">
                  <a:xfrm>
                    <a:off x="1993" y="3397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89" name="Freeform 541"/>
                  <p:cNvSpPr>
                    <a:spLocks/>
                  </p:cNvSpPr>
                  <p:nvPr/>
                </p:nvSpPr>
                <p:spPr bwMode="auto">
                  <a:xfrm>
                    <a:off x="2030" y="338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90" name="Freeform 542"/>
                  <p:cNvSpPr>
                    <a:spLocks/>
                  </p:cNvSpPr>
                  <p:nvPr/>
                </p:nvSpPr>
                <p:spPr bwMode="auto">
                  <a:xfrm>
                    <a:off x="2067" y="3367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91" name="Freeform 543"/>
                  <p:cNvSpPr>
                    <a:spLocks/>
                  </p:cNvSpPr>
                  <p:nvPr/>
                </p:nvSpPr>
                <p:spPr bwMode="auto">
                  <a:xfrm>
                    <a:off x="2103" y="3352"/>
                    <a:ext cx="25" cy="42"/>
                  </a:xfrm>
                  <a:custGeom>
                    <a:avLst/>
                    <a:gdLst/>
                    <a:ahLst/>
                    <a:cxnLst>
                      <a:cxn ang="0">
                        <a:pos x="24" y="30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1"/>
                      </a:cxn>
                      <a:cxn ang="0">
                        <a:pos x="24" y="30"/>
                      </a:cxn>
                    </a:cxnLst>
                    <a:rect l="0" t="0" r="r" b="b"/>
                    <a:pathLst>
                      <a:path w="25" h="42">
                        <a:moveTo>
                          <a:pt x="24" y="30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1"/>
                        </a:lnTo>
                        <a:lnTo>
                          <a:pt x="24" y="30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92" name="Freeform 544"/>
                  <p:cNvSpPr>
                    <a:spLocks/>
                  </p:cNvSpPr>
                  <p:nvPr/>
                </p:nvSpPr>
                <p:spPr bwMode="auto">
                  <a:xfrm>
                    <a:off x="2139" y="3336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93" name="Freeform 545"/>
                  <p:cNvSpPr>
                    <a:spLocks/>
                  </p:cNvSpPr>
                  <p:nvPr/>
                </p:nvSpPr>
                <p:spPr bwMode="auto">
                  <a:xfrm>
                    <a:off x="1921" y="3427"/>
                    <a:ext cx="25" cy="43"/>
                  </a:xfrm>
                  <a:custGeom>
                    <a:avLst/>
                    <a:gdLst/>
                    <a:ahLst/>
                    <a:cxnLst>
                      <a:cxn ang="0">
                        <a:pos x="24" y="31"/>
                      </a:cxn>
                      <a:cxn ang="0">
                        <a:pos x="24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4" y="31"/>
                      </a:cxn>
                    </a:cxnLst>
                    <a:rect l="0" t="0" r="r" b="b"/>
                    <a:pathLst>
                      <a:path w="25" h="43">
                        <a:moveTo>
                          <a:pt x="24" y="31"/>
                        </a:moveTo>
                        <a:lnTo>
                          <a:pt x="24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4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  <p:sp>
                <p:nvSpPr>
                  <p:cNvPr id="744994" name="Freeform 546"/>
                  <p:cNvSpPr>
                    <a:spLocks/>
                  </p:cNvSpPr>
                  <p:nvPr/>
                </p:nvSpPr>
                <p:spPr bwMode="auto">
                  <a:xfrm>
                    <a:off x="1957" y="3412"/>
                    <a:ext cx="26" cy="43"/>
                  </a:xfrm>
                  <a:custGeom>
                    <a:avLst/>
                    <a:gdLst/>
                    <a:ahLst/>
                    <a:cxnLst>
                      <a:cxn ang="0">
                        <a:pos x="25" y="31"/>
                      </a:cxn>
                      <a:cxn ang="0">
                        <a:pos x="25" y="0"/>
                      </a:cxn>
                      <a:cxn ang="0">
                        <a:pos x="0" y="10"/>
                      </a:cxn>
                      <a:cxn ang="0">
                        <a:pos x="0" y="42"/>
                      </a:cxn>
                      <a:cxn ang="0">
                        <a:pos x="25" y="31"/>
                      </a:cxn>
                    </a:cxnLst>
                    <a:rect l="0" t="0" r="r" b="b"/>
                    <a:pathLst>
                      <a:path w="26" h="43">
                        <a:moveTo>
                          <a:pt x="25" y="31"/>
                        </a:moveTo>
                        <a:lnTo>
                          <a:pt x="25" y="0"/>
                        </a:lnTo>
                        <a:lnTo>
                          <a:pt x="0" y="10"/>
                        </a:lnTo>
                        <a:lnTo>
                          <a:pt x="0" y="42"/>
                        </a:lnTo>
                        <a:lnTo>
                          <a:pt x="25" y="31"/>
                        </a:lnTo>
                      </a:path>
                    </a:pathLst>
                  </a:custGeom>
                  <a:solidFill>
                    <a:srgbClr val="CCCCCC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TW" altLang="en-US">
                      <a:latin typeface="微軟正黑體" pitchFamily="34" charset="-120"/>
                      <a:ea typeface="微軟正黑體" pitchFamily="34" charset="-120"/>
                    </a:endParaRPr>
                  </a:p>
                </p:txBody>
              </p:sp>
            </p:grpSp>
          </p:grpSp>
        </p:grpSp>
        <p:grpSp>
          <p:nvGrpSpPr>
            <p:cNvPr id="744995" name="Group 547"/>
            <p:cNvGrpSpPr>
              <a:grpSpLocks/>
            </p:cNvGrpSpPr>
            <p:nvPr/>
          </p:nvGrpSpPr>
          <p:grpSpPr bwMode="auto">
            <a:xfrm>
              <a:off x="2108" y="3363"/>
              <a:ext cx="303" cy="344"/>
              <a:chOff x="2108" y="3363"/>
              <a:chExt cx="303" cy="344"/>
            </a:xfrm>
          </p:grpSpPr>
          <p:grpSp>
            <p:nvGrpSpPr>
              <p:cNvPr id="744996" name="Group 548"/>
              <p:cNvGrpSpPr>
                <a:grpSpLocks/>
              </p:cNvGrpSpPr>
              <p:nvPr/>
            </p:nvGrpSpPr>
            <p:grpSpPr bwMode="auto">
              <a:xfrm>
                <a:off x="2108" y="3363"/>
                <a:ext cx="299" cy="298"/>
                <a:chOff x="2108" y="3363"/>
                <a:chExt cx="299" cy="298"/>
              </a:xfrm>
            </p:grpSpPr>
            <p:sp>
              <p:nvSpPr>
                <p:cNvPr id="744997" name="Freeform 549"/>
                <p:cNvSpPr>
                  <a:spLocks/>
                </p:cNvSpPr>
                <p:nvPr/>
              </p:nvSpPr>
              <p:spPr bwMode="auto">
                <a:xfrm>
                  <a:off x="2124" y="3376"/>
                  <a:ext cx="171" cy="83"/>
                </a:xfrm>
                <a:custGeom>
                  <a:avLst/>
                  <a:gdLst/>
                  <a:ahLst/>
                  <a:cxnLst>
                    <a:cxn ang="0">
                      <a:pos x="170" y="0"/>
                    </a:cxn>
                    <a:cxn ang="0">
                      <a:pos x="170" y="41"/>
                    </a:cxn>
                    <a:cxn ang="0">
                      <a:pos x="0" y="82"/>
                    </a:cxn>
                    <a:cxn ang="0">
                      <a:pos x="0" y="39"/>
                    </a:cxn>
                    <a:cxn ang="0">
                      <a:pos x="170" y="0"/>
                    </a:cxn>
                  </a:cxnLst>
                  <a:rect l="0" t="0" r="r" b="b"/>
                  <a:pathLst>
                    <a:path w="171" h="83">
                      <a:moveTo>
                        <a:pt x="170" y="0"/>
                      </a:moveTo>
                      <a:lnTo>
                        <a:pt x="170" y="41"/>
                      </a:lnTo>
                      <a:lnTo>
                        <a:pt x="0" y="82"/>
                      </a:lnTo>
                      <a:lnTo>
                        <a:pt x="0" y="39"/>
                      </a:lnTo>
                      <a:lnTo>
                        <a:pt x="17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98" name="Freeform 550"/>
                <p:cNvSpPr>
                  <a:spLocks/>
                </p:cNvSpPr>
                <p:nvPr/>
              </p:nvSpPr>
              <p:spPr bwMode="auto">
                <a:xfrm>
                  <a:off x="2133" y="3387"/>
                  <a:ext cx="154" cy="60"/>
                </a:xfrm>
                <a:custGeom>
                  <a:avLst/>
                  <a:gdLst/>
                  <a:ahLst/>
                  <a:cxnLst>
                    <a:cxn ang="0">
                      <a:pos x="153" y="0"/>
                    </a:cxn>
                    <a:cxn ang="0">
                      <a:pos x="153" y="22"/>
                    </a:cxn>
                    <a:cxn ang="0">
                      <a:pos x="0" y="59"/>
                    </a:cxn>
                    <a:cxn ang="0">
                      <a:pos x="0" y="34"/>
                    </a:cxn>
                    <a:cxn ang="0">
                      <a:pos x="153" y="0"/>
                    </a:cxn>
                  </a:cxnLst>
                  <a:rect l="0" t="0" r="r" b="b"/>
                  <a:pathLst>
                    <a:path w="154" h="60">
                      <a:moveTo>
                        <a:pt x="153" y="0"/>
                      </a:moveTo>
                      <a:lnTo>
                        <a:pt x="153" y="22"/>
                      </a:lnTo>
                      <a:lnTo>
                        <a:pt x="0" y="59"/>
                      </a:lnTo>
                      <a:lnTo>
                        <a:pt x="0" y="34"/>
                      </a:lnTo>
                      <a:lnTo>
                        <a:pt x="153" y="0"/>
                      </a:lnTo>
                    </a:path>
                  </a:pathLst>
                </a:custGeom>
                <a:solidFill>
                  <a:srgbClr val="E5E5E5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4999" name="Freeform 551"/>
                <p:cNvSpPr>
                  <a:spLocks/>
                </p:cNvSpPr>
                <p:nvPr/>
              </p:nvSpPr>
              <p:spPr bwMode="auto">
                <a:xfrm>
                  <a:off x="2108" y="3363"/>
                  <a:ext cx="186" cy="54"/>
                </a:xfrm>
                <a:custGeom>
                  <a:avLst/>
                  <a:gdLst/>
                  <a:ahLst/>
                  <a:cxnLst>
                    <a:cxn ang="0">
                      <a:pos x="15" y="53"/>
                    </a:cxn>
                    <a:cxn ang="0">
                      <a:pos x="0" y="37"/>
                    </a:cxn>
                    <a:cxn ang="0">
                      <a:pos x="164" y="0"/>
                    </a:cxn>
                    <a:cxn ang="0">
                      <a:pos x="185" y="13"/>
                    </a:cxn>
                    <a:cxn ang="0">
                      <a:pos x="15" y="53"/>
                    </a:cxn>
                  </a:cxnLst>
                  <a:rect l="0" t="0" r="r" b="b"/>
                  <a:pathLst>
                    <a:path w="186" h="54">
                      <a:moveTo>
                        <a:pt x="15" y="53"/>
                      </a:moveTo>
                      <a:lnTo>
                        <a:pt x="0" y="37"/>
                      </a:lnTo>
                      <a:lnTo>
                        <a:pt x="164" y="0"/>
                      </a:lnTo>
                      <a:lnTo>
                        <a:pt x="185" y="13"/>
                      </a:lnTo>
                      <a:lnTo>
                        <a:pt x="15" y="53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00" name="Freeform 552"/>
                <p:cNvSpPr>
                  <a:spLocks/>
                </p:cNvSpPr>
                <p:nvPr/>
              </p:nvSpPr>
              <p:spPr bwMode="auto">
                <a:xfrm>
                  <a:off x="2108" y="3400"/>
                  <a:ext cx="94" cy="261"/>
                </a:xfrm>
                <a:custGeom>
                  <a:avLst/>
                  <a:gdLst/>
                  <a:ahLst/>
                  <a:cxnLst>
                    <a:cxn ang="0">
                      <a:pos x="93" y="260"/>
                    </a:cxn>
                    <a:cxn ang="0">
                      <a:pos x="93" y="204"/>
                    </a:cxn>
                    <a:cxn ang="0">
                      <a:pos x="15" y="53"/>
                    </a:cxn>
                    <a:cxn ang="0">
                      <a:pos x="15" y="14"/>
                    </a:cxn>
                    <a:cxn ang="0">
                      <a:pos x="0" y="0"/>
                    </a:cxn>
                    <a:cxn ang="0">
                      <a:pos x="0" y="165"/>
                    </a:cxn>
                    <a:cxn ang="0">
                      <a:pos x="93" y="260"/>
                    </a:cxn>
                  </a:cxnLst>
                  <a:rect l="0" t="0" r="r" b="b"/>
                  <a:pathLst>
                    <a:path w="94" h="261">
                      <a:moveTo>
                        <a:pt x="93" y="260"/>
                      </a:moveTo>
                      <a:lnTo>
                        <a:pt x="93" y="204"/>
                      </a:lnTo>
                      <a:lnTo>
                        <a:pt x="15" y="53"/>
                      </a:lnTo>
                      <a:lnTo>
                        <a:pt x="15" y="14"/>
                      </a:lnTo>
                      <a:lnTo>
                        <a:pt x="0" y="0"/>
                      </a:lnTo>
                      <a:lnTo>
                        <a:pt x="0" y="165"/>
                      </a:lnTo>
                      <a:lnTo>
                        <a:pt x="93" y="260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01" name="Freeform 553"/>
                <p:cNvSpPr>
                  <a:spLocks/>
                </p:cNvSpPr>
                <p:nvPr/>
              </p:nvSpPr>
              <p:spPr bwMode="auto">
                <a:xfrm>
                  <a:off x="2201" y="3555"/>
                  <a:ext cx="186" cy="106"/>
                </a:xfrm>
                <a:custGeom>
                  <a:avLst/>
                  <a:gdLst/>
                  <a:ahLst/>
                  <a:cxnLst>
                    <a:cxn ang="0">
                      <a:pos x="185" y="0"/>
                    </a:cxn>
                    <a:cxn ang="0">
                      <a:pos x="185" y="52"/>
                    </a:cxn>
                    <a:cxn ang="0">
                      <a:pos x="0" y="105"/>
                    </a:cxn>
                    <a:cxn ang="0">
                      <a:pos x="0" y="49"/>
                    </a:cxn>
                    <a:cxn ang="0">
                      <a:pos x="185" y="0"/>
                    </a:cxn>
                  </a:cxnLst>
                  <a:rect l="0" t="0" r="r" b="b"/>
                  <a:pathLst>
                    <a:path w="186" h="106">
                      <a:moveTo>
                        <a:pt x="185" y="0"/>
                      </a:moveTo>
                      <a:lnTo>
                        <a:pt x="185" y="52"/>
                      </a:lnTo>
                      <a:lnTo>
                        <a:pt x="0" y="105"/>
                      </a:lnTo>
                      <a:lnTo>
                        <a:pt x="0" y="49"/>
                      </a:lnTo>
                      <a:lnTo>
                        <a:pt x="185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02" name="Freeform 554"/>
                <p:cNvSpPr>
                  <a:spLocks/>
                </p:cNvSpPr>
                <p:nvPr/>
              </p:nvSpPr>
              <p:spPr bwMode="auto">
                <a:xfrm>
                  <a:off x="2135" y="3386"/>
                  <a:ext cx="152" cy="59"/>
                </a:xfrm>
                <a:custGeom>
                  <a:avLst/>
                  <a:gdLst/>
                  <a:ahLst/>
                  <a:cxnLst>
                    <a:cxn ang="0">
                      <a:pos x="151" y="0"/>
                    </a:cxn>
                    <a:cxn ang="0">
                      <a:pos x="151" y="21"/>
                    </a:cxn>
                    <a:cxn ang="0">
                      <a:pos x="0" y="58"/>
                    </a:cxn>
                    <a:cxn ang="0">
                      <a:pos x="0" y="34"/>
                    </a:cxn>
                    <a:cxn ang="0">
                      <a:pos x="151" y="0"/>
                    </a:cxn>
                  </a:cxnLst>
                  <a:rect l="0" t="0" r="r" b="b"/>
                  <a:pathLst>
                    <a:path w="152" h="59">
                      <a:moveTo>
                        <a:pt x="151" y="0"/>
                      </a:moveTo>
                      <a:lnTo>
                        <a:pt x="151" y="21"/>
                      </a:lnTo>
                      <a:lnTo>
                        <a:pt x="0" y="58"/>
                      </a:lnTo>
                      <a:lnTo>
                        <a:pt x="0" y="34"/>
                      </a:lnTo>
                      <a:lnTo>
                        <a:pt x="151" y="0"/>
                      </a:lnTo>
                    </a:path>
                  </a:pathLst>
                </a:custGeom>
                <a:solidFill>
                  <a:srgbClr val="5EC8A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03" name="Freeform 555"/>
                <p:cNvSpPr>
                  <a:spLocks/>
                </p:cNvSpPr>
                <p:nvPr/>
              </p:nvSpPr>
              <p:spPr bwMode="auto">
                <a:xfrm>
                  <a:off x="2124" y="3411"/>
                  <a:ext cx="263" cy="193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171" y="0"/>
                    </a:cxn>
                    <a:cxn ang="0">
                      <a:pos x="262" y="143"/>
                    </a:cxn>
                    <a:cxn ang="0">
                      <a:pos x="77" y="192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263" h="193">
                      <a:moveTo>
                        <a:pt x="0" y="42"/>
                      </a:moveTo>
                      <a:lnTo>
                        <a:pt x="171" y="0"/>
                      </a:lnTo>
                      <a:lnTo>
                        <a:pt x="262" y="143"/>
                      </a:lnTo>
                      <a:lnTo>
                        <a:pt x="77" y="192"/>
                      </a:lnTo>
                      <a:lnTo>
                        <a:pt x="0" y="42"/>
                      </a:lnTo>
                    </a:path>
                  </a:pathLst>
                </a:custGeom>
                <a:solidFill>
                  <a:srgbClr val="DDDD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04" name="Freeform 556"/>
                <p:cNvSpPr>
                  <a:spLocks/>
                </p:cNvSpPr>
                <p:nvPr/>
              </p:nvSpPr>
              <p:spPr bwMode="auto">
                <a:xfrm>
                  <a:off x="2139" y="3431"/>
                  <a:ext cx="225" cy="147"/>
                </a:xfrm>
                <a:custGeom>
                  <a:avLst/>
                  <a:gdLst/>
                  <a:ahLst/>
                  <a:cxnLst>
                    <a:cxn ang="0">
                      <a:pos x="0" y="38"/>
                    </a:cxn>
                    <a:cxn ang="0">
                      <a:pos x="157" y="0"/>
                    </a:cxn>
                    <a:cxn ang="0">
                      <a:pos x="224" y="102"/>
                    </a:cxn>
                    <a:cxn ang="0">
                      <a:pos x="56" y="146"/>
                    </a:cxn>
                    <a:cxn ang="0">
                      <a:pos x="0" y="38"/>
                    </a:cxn>
                  </a:cxnLst>
                  <a:rect l="0" t="0" r="r" b="b"/>
                  <a:pathLst>
                    <a:path w="225" h="147">
                      <a:moveTo>
                        <a:pt x="0" y="38"/>
                      </a:moveTo>
                      <a:lnTo>
                        <a:pt x="157" y="0"/>
                      </a:lnTo>
                      <a:lnTo>
                        <a:pt x="224" y="102"/>
                      </a:lnTo>
                      <a:lnTo>
                        <a:pt x="56" y="146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B2B2B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05" name="Freeform 557"/>
                <p:cNvSpPr>
                  <a:spLocks/>
                </p:cNvSpPr>
                <p:nvPr/>
              </p:nvSpPr>
              <p:spPr bwMode="auto">
                <a:xfrm>
                  <a:off x="2297" y="347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06" name="Freeform 558"/>
                <p:cNvSpPr>
                  <a:spLocks/>
                </p:cNvSpPr>
                <p:nvPr/>
              </p:nvSpPr>
              <p:spPr bwMode="auto">
                <a:xfrm>
                  <a:off x="2319" y="351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10" y="23"/>
                    </a:cxn>
                  </a:cxnLst>
                  <a:rect l="0" t="0" r="r" b="b"/>
                  <a:pathLst>
                    <a:path w="33" h="24">
                      <a:moveTo>
                        <a:pt x="10" y="23"/>
                      </a:move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  <a:lnTo>
                        <a:pt x="10" y="23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07" name="Freeform 559"/>
                <p:cNvSpPr>
                  <a:spLocks/>
                </p:cNvSpPr>
                <p:nvPr/>
              </p:nvSpPr>
              <p:spPr bwMode="auto">
                <a:xfrm>
                  <a:off x="2285" y="3457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08" name="Freeform 560"/>
                <p:cNvSpPr>
                  <a:spLocks/>
                </p:cNvSpPr>
                <p:nvPr/>
              </p:nvSpPr>
              <p:spPr bwMode="auto">
                <a:xfrm>
                  <a:off x="2308" y="3494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09" name="Freeform 561"/>
                <p:cNvSpPr>
                  <a:spLocks/>
                </p:cNvSpPr>
                <p:nvPr/>
              </p:nvSpPr>
              <p:spPr bwMode="auto">
                <a:xfrm>
                  <a:off x="2275" y="343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10" name="Freeform 562"/>
                <p:cNvSpPr>
                  <a:spLocks/>
                </p:cNvSpPr>
                <p:nvPr/>
              </p:nvSpPr>
              <p:spPr bwMode="auto">
                <a:xfrm>
                  <a:off x="2246" y="3446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30" h="21">
                      <a:moveTo>
                        <a:pt x="19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11" name="Freeform 563"/>
                <p:cNvSpPr>
                  <a:spLocks/>
                </p:cNvSpPr>
                <p:nvPr/>
              </p:nvSpPr>
              <p:spPr bwMode="auto">
                <a:xfrm>
                  <a:off x="2291" y="3519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0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10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12" name="Freeform 564"/>
                <p:cNvSpPr>
                  <a:spLocks/>
                </p:cNvSpPr>
                <p:nvPr/>
              </p:nvSpPr>
              <p:spPr bwMode="auto">
                <a:xfrm>
                  <a:off x="2281" y="3501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1" h="23">
                      <a:moveTo>
                        <a:pt x="9" y="22"/>
                      </a:moveTo>
                      <a:lnTo>
                        <a:pt x="30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13" name="Freeform 565"/>
                <p:cNvSpPr>
                  <a:spLocks/>
                </p:cNvSpPr>
                <p:nvPr/>
              </p:nvSpPr>
              <p:spPr bwMode="auto">
                <a:xfrm>
                  <a:off x="2269" y="348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6"/>
                      </a:ln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14" name="Freeform 566"/>
                <p:cNvSpPr>
                  <a:spLocks/>
                </p:cNvSpPr>
                <p:nvPr/>
              </p:nvSpPr>
              <p:spPr bwMode="auto">
                <a:xfrm>
                  <a:off x="2257" y="3464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9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15" name="Freeform 567"/>
                <p:cNvSpPr>
                  <a:spLocks/>
                </p:cNvSpPr>
                <p:nvPr/>
              </p:nvSpPr>
              <p:spPr bwMode="auto">
                <a:xfrm>
                  <a:off x="2229" y="349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1" y="15"/>
                    </a:cxn>
                  </a:cxnLst>
                  <a:rect l="0" t="0" r="r" b="b"/>
                  <a:pathLst>
                    <a:path w="32" h="22">
                      <a:moveTo>
                        <a:pt x="31" y="15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1"/>
                      </a:lnTo>
                      <a:lnTo>
                        <a:pt x="31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16" name="Freeform 568"/>
                <p:cNvSpPr>
                  <a:spLocks/>
                </p:cNvSpPr>
                <p:nvPr/>
              </p:nvSpPr>
              <p:spPr bwMode="auto">
                <a:xfrm>
                  <a:off x="2209" y="3455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17" name="Freeform 569"/>
                <p:cNvSpPr>
                  <a:spLocks/>
                </p:cNvSpPr>
                <p:nvPr/>
              </p:nvSpPr>
              <p:spPr bwMode="auto">
                <a:xfrm>
                  <a:off x="2219" y="3473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1" y="16"/>
                    </a:cxn>
                  </a:cxnLst>
                  <a:rect l="0" t="0" r="r" b="b"/>
                  <a:pathLst>
                    <a:path w="32" h="22">
                      <a:moveTo>
                        <a:pt x="31" y="16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1" y="16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18" name="Freeform 570"/>
                <p:cNvSpPr>
                  <a:spLocks/>
                </p:cNvSpPr>
                <p:nvPr/>
              </p:nvSpPr>
              <p:spPr bwMode="auto">
                <a:xfrm>
                  <a:off x="2239" y="3511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8" y="21"/>
                    </a:cxn>
                    <a:cxn ang="0">
                      <a:pos x="32" y="14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2">
                      <a:moveTo>
                        <a:pt x="0" y="5"/>
                      </a:moveTo>
                      <a:lnTo>
                        <a:pt x="8" y="21"/>
                      </a:lnTo>
                      <a:lnTo>
                        <a:pt x="32" y="14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19" name="Freeform 571"/>
                <p:cNvSpPr>
                  <a:spLocks/>
                </p:cNvSpPr>
                <p:nvPr/>
              </p:nvSpPr>
              <p:spPr bwMode="auto">
                <a:xfrm>
                  <a:off x="2250" y="3530"/>
                  <a:ext cx="34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3" y="16"/>
                    </a:cxn>
                    <a:cxn ang="0">
                      <a:pos x="23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4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3" y="16"/>
                      </a:lnTo>
                      <a:lnTo>
                        <a:pt x="23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20" name="Freeform 572"/>
                <p:cNvSpPr>
                  <a:spLocks/>
                </p:cNvSpPr>
                <p:nvPr/>
              </p:nvSpPr>
              <p:spPr bwMode="auto">
                <a:xfrm>
                  <a:off x="2191" y="3481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9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</a:cxnLst>
                  <a:rect l="0" t="0" r="r" b="b"/>
                  <a:pathLst>
                    <a:path w="30" h="21">
                      <a:moveTo>
                        <a:pt x="29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21" name="Freeform 573"/>
                <p:cNvSpPr>
                  <a:spLocks/>
                </p:cNvSpPr>
                <p:nvPr/>
              </p:nvSpPr>
              <p:spPr bwMode="auto">
                <a:xfrm>
                  <a:off x="2201" y="350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2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22" name="Freeform 574"/>
                <p:cNvSpPr>
                  <a:spLocks/>
                </p:cNvSpPr>
                <p:nvPr/>
              </p:nvSpPr>
              <p:spPr bwMode="auto">
                <a:xfrm>
                  <a:off x="2211" y="3518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23" name="Freeform 575"/>
                <p:cNvSpPr>
                  <a:spLocks/>
                </p:cNvSpPr>
                <p:nvPr/>
              </p:nvSpPr>
              <p:spPr bwMode="auto">
                <a:xfrm>
                  <a:off x="2181" y="3462"/>
                  <a:ext cx="30" cy="22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2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24" name="Freeform 576"/>
                <p:cNvSpPr>
                  <a:spLocks/>
                </p:cNvSpPr>
                <p:nvPr/>
              </p:nvSpPr>
              <p:spPr bwMode="auto">
                <a:xfrm>
                  <a:off x="2223" y="353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25" name="Freeform 577"/>
                <p:cNvSpPr>
                  <a:spLocks/>
                </p:cNvSpPr>
                <p:nvPr/>
              </p:nvSpPr>
              <p:spPr bwMode="auto">
                <a:xfrm>
                  <a:off x="2151" y="3468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2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2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26" name="Freeform 578"/>
                <p:cNvSpPr>
                  <a:spLocks/>
                </p:cNvSpPr>
                <p:nvPr/>
              </p:nvSpPr>
              <p:spPr bwMode="auto">
                <a:xfrm>
                  <a:off x="2163" y="3488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7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4"/>
                      </a:lnTo>
                      <a:lnTo>
                        <a:pt x="7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27" name="Freeform 579"/>
                <p:cNvSpPr>
                  <a:spLocks/>
                </p:cNvSpPr>
                <p:nvPr/>
              </p:nvSpPr>
              <p:spPr bwMode="auto">
                <a:xfrm>
                  <a:off x="2183" y="352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28" name="Freeform 580"/>
                <p:cNvSpPr>
                  <a:spLocks/>
                </p:cNvSpPr>
                <p:nvPr/>
              </p:nvSpPr>
              <p:spPr bwMode="auto">
                <a:xfrm>
                  <a:off x="2193" y="3544"/>
                  <a:ext cx="32" cy="25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4"/>
                    </a:cxn>
                    <a:cxn ang="0">
                      <a:pos x="31" y="18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5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4"/>
                      </a:lnTo>
                      <a:lnTo>
                        <a:pt x="31" y="18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29" name="Freeform 581"/>
                <p:cNvSpPr>
                  <a:spLocks/>
                </p:cNvSpPr>
                <p:nvPr/>
              </p:nvSpPr>
              <p:spPr bwMode="auto">
                <a:xfrm>
                  <a:off x="2173" y="3506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30" name="Freeform 582"/>
                <p:cNvSpPr>
                  <a:spLocks/>
                </p:cNvSpPr>
                <p:nvPr/>
              </p:nvSpPr>
              <p:spPr bwMode="auto">
                <a:xfrm>
                  <a:off x="2299" y="3472"/>
                  <a:ext cx="32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1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2" h="22">
                      <a:moveTo>
                        <a:pt x="9" y="21"/>
                      </a:moveTo>
                      <a:lnTo>
                        <a:pt x="31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31" name="Freeform 583"/>
                <p:cNvSpPr>
                  <a:spLocks/>
                </p:cNvSpPr>
                <p:nvPr/>
              </p:nvSpPr>
              <p:spPr bwMode="auto">
                <a:xfrm>
                  <a:off x="2322" y="3509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9" y="22"/>
                    </a:cxn>
                    <a:cxn ang="0">
                      <a:pos x="31" y="16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2"/>
                    </a:cxn>
                  </a:cxnLst>
                  <a:rect l="0" t="0" r="r" b="b"/>
                  <a:pathLst>
                    <a:path w="32" h="23">
                      <a:moveTo>
                        <a:pt x="9" y="22"/>
                      </a:moveTo>
                      <a:lnTo>
                        <a:pt x="31" y="16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32" name="Freeform 584"/>
                <p:cNvSpPr>
                  <a:spLocks/>
                </p:cNvSpPr>
                <p:nvPr/>
              </p:nvSpPr>
              <p:spPr bwMode="auto">
                <a:xfrm>
                  <a:off x="2288" y="345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9" y="21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9" y="21"/>
                    </a:cxn>
                  </a:cxnLst>
                  <a:rect l="0" t="0" r="r" b="b"/>
                  <a:pathLst>
                    <a:path w="31" h="22">
                      <a:moveTo>
                        <a:pt x="9" y="21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9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33" name="Freeform 585"/>
                <p:cNvSpPr>
                  <a:spLocks/>
                </p:cNvSpPr>
                <p:nvPr/>
              </p:nvSpPr>
              <p:spPr bwMode="auto">
                <a:xfrm>
                  <a:off x="2311" y="3490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19" y="0"/>
                    </a:cxn>
                    <a:cxn ang="0">
                      <a:pos x="0" y="5"/>
                    </a:cxn>
                    <a:cxn ang="0">
                      <a:pos x="8" y="22"/>
                    </a:cxn>
                  </a:cxnLst>
                  <a:rect l="0" t="0" r="r" b="b"/>
                  <a:pathLst>
                    <a:path w="31" h="23">
                      <a:moveTo>
                        <a:pt x="8" y="22"/>
                      </a:moveTo>
                      <a:lnTo>
                        <a:pt x="30" y="16"/>
                      </a:lnTo>
                      <a:lnTo>
                        <a:pt x="19" y="0"/>
                      </a:lnTo>
                      <a:lnTo>
                        <a:pt x="0" y="5"/>
                      </a:lnTo>
                      <a:lnTo>
                        <a:pt x="8" y="22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34" name="Freeform 586"/>
                <p:cNvSpPr>
                  <a:spLocks/>
                </p:cNvSpPr>
                <p:nvPr/>
              </p:nvSpPr>
              <p:spPr bwMode="auto">
                <a:xfrm>
                  <a:off x="2276" y="3436"/>
                  <a:ext cx="32" cy="21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  <a:cxn ang="0">
                      <a:pos x="31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2" h="21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9" y="20"/>
                      </a:lnTo>
                      <a:lnTo>
                        <a:pt x="31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35" name="Freeform 587"/>
                <p:cNvSpPr>
                  <a:spLocks/>
                </p:cNvSpPr>
                <p:nvPr/>
              </p:nvSpPr>
              <p:spPr bwMode="auto">
                <a:xfrm>
                  <a:off x="2250" y="3443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36" name="Freeform 588"/>
                <p:cNvSpPr>
                  <a:spLocks/>
                </p:cNvSpPr>
                <p:nvPr/>
              </p:nvSpPr>
              <p:spPr bwMode="auto">
                <a:xfrm>
                  <a:off x="2294" y="3517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9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33" h="22">
                      <a:moveTo>
                        <a:pt x="0" y="4"/>
                      </a:moveTo>
                      <a:lnTo>
                        <a:pt x="9" y="21"/>
                      </a:ln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37" name="Freeform 589"/>
                <p:cNvSpPr>
                  <a:spLocks/>
                </p:cNvSpPr>
                <p:nvPr/>
              </p:nvSpPr>
              <p:spPr bwMode="auto">
                <a:xfrm>
                  <a:off x="2282" y="3498"/>
                  <a:ext cx="33" cy="21"/>
                </a:xfrm>
                <a:custGeom>
                  <a:avLst/>
                  <a:gdLst/>
                  <a:ahLst/>
                  <a:cxnLst>
                    <a:cxn ang="0">
                      <a:pos x="9" y="20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9" y="20"/>
                    </a:cxn>
                  </a:cxnLst>
                  <a:rect l="0" t="0" r="r" b="b"/>
                  <a:pathLst>
                    <a:path w="33" h="21">
                      <a:moveTo>
                        <a:pt x="9" y="20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9" y="20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38" name="Freeform 590"/>
                <p:cNvSpPr>
                  <a:spLocks/>
                </p:cNvSpPr>
                <p:nvPr/>
              </p:nvSpPr>
              <p:spPr bwMode="auto">
                <a:xfrm>
                  <a:off x="2270" y="3479"/>
                  <a:ext cx="33" cy="22"/>
                </a:xfrm>
                <a:custGeom>
                  <a:avLst/>
                  <a:gdLst/>
                  <a:ahLst/>
                  <a:cxnLst>
                    <a:cxn ang="0">
                      <a:pos x="10" y="21"/>
                    </a:cxn>
                    <a:cxn ang="0">
                      <a:pos x="32" y="15"/>
                    </a:cxn>
                    <a:cxn ang="0">
                      <a:pos x="21" y="0"/>
                    </a:cxn>
                    <a:cxn ang="0">
                      <a:pos x="0" y="4"/>
                    </a:cxn>
                    <a:cxn ang="0">
                      <a:pos x="10" y="21"/>
                    </a:cxn>
                  </a:cxnLst>
                  <a:rect l="0" t="0" r="r" b="b"/>
                  <a:pathLst>
                    <a:path w="33" h="22">
                      <a:moveTo>
                        <a:pt x="10" y="21"/>
                      </a:moveTo>
                      <a:lnTo>
                        <a:pt x="32" y="15"/>
                      </a:lnTo>
                      <a:lnTo>
                        <a:pt x="21" y="0"/>
                      </a:lnTo>
                      <a:lnTo>
                        <a:pt x="0" y="4"/>
                      </a:lnTo>
                      <a:lnTo>
                        <a:pt x="10" y="21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39" name="Freeform 591"/>
                <p:cNvSpPr>
                  <a:spLocks/>
                </p:cNvSpPr>
                <p:nvPr/>
              </p:nvSpPr>
              <p:spPr bwMode="auto">
                <a:xfrm>
                  <a:off x="2260" y="346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9" y="21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2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9" y="21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F4F4F4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40" name="Freeform 592"/>
                <p:cNvSpPr>
                  <a:spLocks/>
                </p:cNvSpPr>
                <p:nvPr/>
              </p:nvSpPr>
              <p:spPr bwMode="auto">
                <a:xfrm>
                  <a:off x="2231" y="3488"/>
                  <a:ext cx="32" cy="24"/>
                </a:xfrm>
                <a:custGeom>
                  <a:avLst/>
                  <a:gdLst/>
                  <a:ahLst/>
                  <a:cxnLst>
                    <a:cxn ang="0">
                      <a:pos x="31" y="17"/>
                    </a:cxn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3"/>
                    </a:cxn>
                    <a:cxn ang="0">
                      <a:pos x="31" y="17"/>
                    </a:cxn>
                  </a:cxnLst>
                  <a:rect l="0" t="0" r="r" b="b"/>
                  <a:pathLst>
                    <a:path w="32" h="24">
                      <a:moveTo>
                        <a:pt x="31" y="17"/>
                      </a:moveTo>
                      <a:lnTo>
                        <a:pt x="21" y="0"/>
                      </a:lnTo>
                      <a:lnTo>
                        <a:pt x="0" y="5"/>
                      </a:lnTo>
                      <a:lnTo>
                        <a:pt x="8" y="23"/>
                      </a:lnTo>
                      <a:lnTo>
                        <a:pt x="31" y="17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41" name="Freeform 593"/>
                <p:cNvSpPr>
                  <a:spLocks/>
                </p:cNvSpPr>
                <p:nvPr/>
              </p:nvSpPr>
              <p:spPr bwMode="auto">
                <a:xfrm>
                  <a:off x="2211" y="3452"/>
                  <a:ext cx="31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30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30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42" name="Freeform 594"/>
                <p:cNvSpPr>
                  <a:spLocks/>
                </p:cNvSpPr>
                <p:nvPr/>
              </p:nvSpPr>
              <p:spPr bwMode="auto">
                <a:xfrm>
                  <a:off x="2221" y="3470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30" y="15"/>
                    </a:cxn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1"/>
                    </a:cxn>
                    <a:cxn ang="0">
                      <a:pos x="30" y="15"/>
                    </a:cxn>
                  </a:cxnLst>
                  <a:rect l="0" t="0" r="r" b="b"/>
                  <a:pathLst>
                    <a:path w="31" h="22">
                      <a:moveTo>
                        <a:pt x="30" y="15"/>
                      </a:moveTo>
                      <a:lnTo>
                        <a:pt x="20" y="0"/>
                      </a:lnTo>
                      <a:lnTo>
                        <a:pt x="0" y="4"/>
                      </a:lnTo>
                      <a:lnTo>
                        <a:pt x="8" y="21"/>
                      </a:lnTo>
                      <a:lnTo>
                        <a:pt x="30" y="1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43" name="Freeform 595"/>
                <p:cNvSpPr>
                  <a:spLocks/>
                </p:cNvSpPr>
                <p:nvPr/>
              </p:nvSpPr>
              <p:spPr bwMode="auto">
                <a:xfrm>
                  <a:off x="2242" y="3507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3" h="24">
                      <a:moveTo>
                        <a:pt x="0" y="6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44" name="Freeform 596"/>
                <p:cNvSpPr>
                  <a:spLocks/>
                </p:cNvSpPr>
                <p:nvPr/>
              </p:nvSpPr>
              <p:spPr bwMode="auto">
                <a:xfrm>
                  <a:off x="2253" y="3526"/>
                  <a:ext cx="34" cy="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9" y="24"/>
                    </a:cxn>
                    <a:cxn ang="0">
                      <a:pos x="33" y="17"/>
                    </a:cxn>
                    <a:cxn ang="0">
                      <a:pos x="23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4" h="25">
                      <a:moveTo>
                        <a:pt x="0" y="6"/>
                      </a:moveTo>
                      <a:lnTo>
                        <a:pt x="9" y="24"/>
                      </a:lnTo>
                      <a:lnTo>
                        <a:pt x="33" y="17"/>
                      </a:lnTo>
                      <a:lnTo>
                        <a:pt x="23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45" name="Freeform 597"/>
                <p:cNvSpPr>
                  <a:spLocks/>
                </p:cNvSpPr>
                <p:nvPr/>
              </p:nvSpPr>
              <p:spPr bwMode="auto">
                <a:xfrm>
                  <a:off x="2193" y="3477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</a:cxnLst>
                  <a:rect l="0" t="0" r="r" b="b"/>
                  <a:pathLst>
                    <a:path w="31" h="23">
                      <a:moveTo>
                        <a:pt x="30" y="16"/>
                      </a:moveTo>
                      <a:lnTo>
                        <a:pt x="20" y="0"/>
                      </a:ln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46" name="Freeform 598"/>
                <p:cNvSpPr>
                  <a:spLocks/>
                </p:cNvSpPr>
                <p:nvPr/>
              </p:nvSpPr>
              <p:spPr bwMode="auto">
                <a:xfrm>
                  <a:off x="2204" y="3496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47" name="Freeform 599"/>
                <p:cNvSpPr>
                  <a:spLocks/>
                </p:cNvSpPr>
                <p:nvPr/>
              </p:nvSpPr>
              <p:spPr bwMode="auto">
                <a:xfrm>
                  <a:off x="2214" y="3515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23">
                      <a:moveTo>
                        <a:pt x="20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48" name="Freeform 600"/>
                <p:cNvSpPr>
                  <a:spLocks/>
                </p:cNvSpPr>
                <p:nvPr/>
              </p:nvSpPr>
              <p:spPr bwMode="auto">
                <a:xfrm>
                  <a:off x="2184" y="3459"/>
                  <a:ext cx="30" cy="21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4"/>
                    </a:cxn>
                    <a:cxn ang="0">
                      <a:pos x="8" y="20"/>
                    </a:cxn>
                    <a:cxn ang="0">
                      <a:pos x="29" y="15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0" h="21">
                      <a:moveTo>
                        <a:pt x="20" y="0"/>
                      </a:moveTo>
                      <a:lnTo>
                        <a:pt x="0" y="4"/>
                      </a:lnTo>
                      <a:lnTo>
                        <a:pt x="8" y="20"/>
                      </a:lnTo>
                      <a:lnTo>
                        <a:pt x="29" y="1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49" name="Freeform 601"/>
                <p:cNvSpPr>
                  <a:spLocks/>
                </p:cNvSpPr>
                <p:nvPr/>
              </p:nvSpPr>
              <p:spPr bwMode="auto">
                <a:xfrm>
                  <a:off x="2224" y="3535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3" h="24">
                      <a:moveTo>
                        <a:pt x="0" y="5"/>
                      </a:move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50" name="Freeform 602"/>
                <p:cNvSpPr>
                  <a:spLocks/>
                </p:cNvSpPr>
                <p:nvPr/>
              </p:nvSpPr>
              <p:spPr bwMode="auto">
                <a:xfrm>
                  <a:off x="2155" y="3465"/>
                  <a:ext cx="32" cy="2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1" y="16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2" h="23">
                      <a:moveTo>
                        <a:pt x="22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1" y="16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51" name="Freeform 603"/>
                <p:cNvSpPr>
                  <a:spLocks/>
                </p:cNvSpPr>
                <p:nvPr/>
              </p:nvSpPr>
              <p:spPr bwMode="auto">
                <a:xfrm>
                  <a:off x="2165" y="3484"/>
                  <a:ext cx="31" cy="23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5"/>
                    </a:cxn>
                    <a:cxn ang="0">
                      <a:pos x="8" y="22"/>
                    </a:cxn>
                    <a:cxn ang="0">
                      <a:pos x="30" y="16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3">
                      <a:moveTo>
                        <a:pt x="21" y="0"/>
                      </a:moveTo>
                      <a:lnTo>
                        <a:pt x="0" y="5"/>
                      </a:lnTo>
                      <a:lnTo>
                        <a:pt x="8" y="22"/>
                      </a:lnTo>
                      <a:lnTo>
                        <a:pt x="30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52" name="Freeform 604"/>
                <p:cNvSpPr>
                  <a:spLocks/>
                </p:cNvSpPr>
                <p:nvPr/>
              </p:nvSpPr>
              <p:spPr bwMode="auto">
                <a:xfrm>
                  <a:off x="2186" y="3523"/>
                  <a:ext cx="31" cy="22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6"/>
                    </a:cxn>
                    <a:cxn ang="0">
                      <a:pos x="8" y="21"/>
                    </a:cxn>
                    <a:cxn ang="0">
                      <a:pos x="30" y="15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31" h="22">
                      <a:moveTo>
                        <a:pt x="21" y="0"/>
                      </a:moveTo>
                      <a:lnTo>
                        <a:pt x="0" y="6"/>
                      </a:lnTo>
                      <a:lnTo>
                        <a:pt x="8" y="21"/>
                      </a:lnTo>
                      <a:lnTo>
                        <a:pt x="30" y="15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53" name="Freeform 605"/>
                <p:cNvSpPr>
                  <a:spLocks/>
                </p:cNvSpPr>
                <p:nvPr/>
              </p:nvSpPr>
              <p:spPr bwMode="auto">
                <a:xfrm>
                  <a:off x="2195" y="3542"/>
                  <a:ext cx="33" cy="24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6"/>
                    </a:cxn>
                    <a:cxn ang="0">
                      <a:pos x="9" y="23"/>
                    </a:cxn>
                    <a:cxn ang="0">
                      <a:pos x="32" y="17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33" h="24">
                      <a:moveTo>
                        <a:pt x="22" y="0"/>
                      </a:moveTo>
                      <a:lnTo>
                        <a:pt x="0" y="6"/>
                      </a:lnTo>
                      <a:lnTo>
                        <a:pt x="9" y="23"/>
                      </a:lnTo>
                      <a:lnTo>
                        <a:pt x="32" y="17"/>
                      </a:lnTo>
                      <a:lnTo>
                        <a:pt x="22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54" name="Freeform 606"/>
                <p:cNvSpPr>
                  <a:spLocks/>
                </p:cNvSpPr>
                <p:nvPr/>
              </p:nvSpPr>
              <p:spPr bwMode="auto">
                <a:xfrm>
                  <a:off x="2174" y="3503"/>
                  <a:ext cx="33" cy="23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0" y="5"/>
                    </a:cxn>
                    <a:cxn ang="0">
                      <a:pos x="9" y="22"/>
                    </a:cxn>
                    <a:cxn ang="0">
                      <a:pos x="32" y="16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33" h="23">
                      <a:moveTo>
                        <a:pt x="23" y="0"/>
                      </a:moveTo>
                      <a:lnTo>
                        <a:pt x="0" y="5"/>
                      </a:lnTo>
                      <a:lnTo>
                        <a:pt x="9" y="22"/>
                      </a:lnTo>
                      <a:lnTo>
                        <a:pt x="32" y="16"/>
                      </a:lnTo>
                      <a:lnTo>
                        <a:pt x="23" y="0"/>
                      </a:lnTo>
                    </a:path>
                  </a:pathLst>
                </a:custGeom>
                <a:solidFill>
                  <a:srgbClr val="00A7DD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55" name="Freeform 607"/>
                <p:cNvSpPr>
                  <a:spLocks/>
                </p:cNvSpPr>
                <p:nvPr/>
              </p:nvSpPr>
              <p:spPr bwMode="auto">
                <a:xfrm>
                  <a:off x="2207" y="3565"/>
                  <a:ext cx="172" cy="71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0" y="70"/>
                    </a:cxn>
                    <a:cxn ang="0">
                      <a:pos x="171" y="35"/>
                    </a:cxn>
                    <a:cxn ang="0">
                      <a:pos x="171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172" h="71">
                      <a:moveTo>
                        <a:pt x="0" y="46"/>
                      </a:moveTo>
                      <a:lnTo>
                        <a:pt x="0" y="70"/>
                      </a:lnTo>
                      <a:lnTo>
                        <a:pt x="171" y="35"/>
                      </a:lnTo>
                      <a:lnTo>
                        <a:pt x="171" y="0"/>
                      </a:lnTo>
                      <a:lnTo>
                        <a:pt x="0" y="46"/>
                      </a:lnTo>
                    </a:path>
                  </a:pathLst>
                </a:custGeom>
                <a:solidFill>
                  <a:srgbClr val="FFFFF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56" name="Freeform 608"/>
                <p:cNvSpPr>
                  <a:spLocks/>
                </p:cNvSpPr>
                <p:nvPr/>
              </p:nvSpPr>
              <p:spPr bwMode="auto">
                <a:xfrm>
                  <a:off x="2206" y="3598"/>
                  <a:ext cx="173" cy="5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2" y="14"/>
                    </a:cxn>
                    <a:cxn ang="0">
                      <a:pos x="0" y="12"/>
                    </a:cxn>
                    <a:cxn ang="0">
                      <a:pos x="0" y="52"/>
                    </a:cxn>
                    <a:cxn ang="0">
                      <a:pos x="172" y="1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53">
                      <a:moveTo>
                        <a:pt x="169" y="0"/>
                      </a:move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52"/>
                      </a:lnTo>
                      <a:lnTo>
                        <a:pt x="172" y="1"/>
                      </a:lnTo>
                      <a:lnTo>
                        <a:pt x="169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57" name="Freeform 609"/>
                <p:cNvSpPr>
                  <a:spLocks/>
                </p:cNvSpPr>
                <p:nvPr/>
              </p:nvSpPr>
              <p:spPr bwMode="auto">
                <a:xfrm>
                  <a:off x="2208" y="3567"/>
                  <a:ext cx="169" cy="83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82"/>
                    </a:cxn>
                    <a:cxn ang="0">
                      <a:pos x="168" y="32"/>
                    </a:cxn>
                    <a:cxn ang="0">
                      <a:pos x="168" y="0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69" h="83">
                      <a:moveTo>
                        <a:pt x="0" y="45"/>
                      </a:moveTo>
                      <a:lnTo>
                        <a:pt x="0" y="82"/>
                      </a:lnTo>
                      <a:lnTo>
                        <a:pt x="168" y="32"/>
                      </a:lnTo>
                      <a:lnTo>
                        <a:pt x="168" y="0"/>
                      </a:lnTo>
                      <a:lnTo>
                        <a:pt x="0" y="45"/>
                      </a:lnTo>
                    </a:path>
                  </a:pathLst>
                </a:custGeom>
                <a:solidFill>
                  <a:srgbClr val="4C4C4C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58" name="Freeform 610"/>
                <p:cNvSpPr>
                  <a:spLocks/>
                </p:cNvSpPr>
                <p:nvPr/>
              </p:nvSpPr>
              <p:spPr bwMode="auto">
                <a:xfrm>
                  <a:off x="2374" y="3576"/>
                  <a:ext cx="33" cy="6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0" y="36"/>
                    </a:cxn>
                    <a:cxn ang="0">
                      <a:pos x="32" y="60"/>
                    </a:cxn>
                    <a:cxn ang="0">
                      <a:pos x="0" y="2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3" h="61">
                      <a:moveTo>
                        <a:pt x="0" y="0"/>
                      </a:moveTo>
                      <a:lnTo>
                        <a:pt x="30" y="36"/>
                      </a:lnTo>
                      <a:lnTo>
                        <a:pt x="32" y="60"/>
                      </a:lnTo>
                      <a:lnTo>
                        <a:pt x="0" y="2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F7F7F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  <p:sp>
            <p:nvSpPr>
              <p:cNvPr id="745059" name="Freeform 611"/>
              <p:cNvSpPr>
                <a:spLocks/>
              </p:cNvSpPr>
              <p:nvPr/>
            </p:nvSpPr>
            <p:spPr bwMode="auto">
              <a:xfrm>
                <a:off x="2241" y="3605"/>
                <a:ext cx="170" cy="82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0" y="81"/>
                  </a:cxn>
                  <a:cxn ang="0">
                    <a:pos x="169" y="30"/>
                  </a:cxn>
                  <a:cxn ang="0">
                    <a:pos x="169" y="0"/>
                  </a:cxn>
                  <a:cxn ang="0">
                    <a:pos x="0" y="50"/>
                  </a:cxn>
                </a:cxnLst>
                <a:rect l="0" t="0" r="r" b="b"/>
                <a:pathLst>
                  <a:path w="170" h="82">
                    <a:moveTo>
                      <a:pt x="0" y="50"/>
                    </a:moveTo>
                    <a:lnTo>
                      <a:pt x="0" y="81"/>
                    </a:lnTo>
                    <a:lnTo>
                      <a:pt x="169" y="30"/>
                    </a:lnTo>
                    <a:lnTo>
                      <a:pt x="169" y="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B2B2B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grpSp>
            <p:nvGrpSpPr>
              <p:cNvPr id="745060" name="Group 612"/>
              <p:cNvGrpSpPr>
                <a:grpSpLocks/>
              </p:cNvGrpSpPr>
              <p:nvPr/>
            </p:nvGrpSpPr>
            <p:grpSpPr bwMode="auto">
              <a:xfrm>
                <a:off x="2281" y="3614"/>
                <a:ext cx="127" cy="93"/>
                <a:chOff x="2281" y="3614"/>
                <a:chExt cx="127" cy="93"/>
              </a:xfrm>
            </p:grpSpPr>
            <p:sp>
              <p:nvSpPr>
                <p:cNvPr id="745061" name="Freeform 613"/>
                <p:cNvSpPr>
                  <a:spLocks/>
                </p:cNvSpPr>
                <p:nvPr/>
              </p:nvSpPr>
              <p:spPr bwMode="auto">
                <a:xfrm>
                  <a:off x="2281" y="3621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04" y="4"/>
                    </a:cxn>
                    <a:cxn ang="0">
                      <a:pos x="73" y="21"/>
                    </a:cxn>
                    <a:cxn ang="0">
                      <a:pos x="123" y="61"/>
                    </a:cxn>
                    <a:cxn ang="0">
                      <a:pos x="73" y="85"/>
                    </a:cxn>
                    <a:cxn ang="0">
                      <a:pos x="33" y="44"/>
                    </a:cxn>
                    <a:cxn ang="0">
                      <a:pos x="0" y="56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24" h="86">
                      <a:moveTo>
                        <a:pt x="14" y="0"/>
                      </a:moveTo>
                      <a:lnTo>
                        <a:pt x="104" y="4"/>
                      </a:lnTo>
                      <a:lnTo>
                        <a:pt x="73" y="21"/>
                      </a:lnTo>
                      <a:lnTo>
                        <a:pt x="123" y="61"/>
                      </a:lnTo>
                      <a:lnTo>
                        <a:pt x="73" y="85"/>
                      </a:lnTo>
                      <a:lnTo>
                        <a:pt x="33" y="44"/>
                      </a:lnTo>
                      <a:lnTo>
                        <a:pt x="0" y="56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000000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sp>
              <p:nvSpPr>
                <p:cNvPr id="745062" name="Freeform 614"/>
                <p:cNvSpPr>
                  <a:spLocks/>
                </p:cNvSpPr>
                <p:nvPr/>
              </p:nvSpPr>
              <p:spPr bwMode="auto">
                <a:xfrm>
                  <a:off x="2284" y="3614"/>
                  <a:ext cx="124" cy="86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103" y="4"/>
                    </a:cxn>
                    <a:cxn ang="0">
                      <a:pos x="72" y="20"/>
                    </a:cxn>
                    <a:cxn ang="0">
                      <a:pos x="123" y="60"/>
                    </a:cxn>
                    <a:cxn ang="0">
                      <a:pos x="72" y="85"/>
                    </a:cxn>
                    <a:cxn ang="0">
                      <a:pos x="33" y="43"/>
                    </a:cxn>
                    <a:cxn ang="0">
                      <a:pos x="0" y="57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24" h="86">
                      <a:moveTo>
                        <a:pt x="13" y="0"/>
                      </a:moveTo>
                      <a:lnTo>
                        <a:pt x="103" y="4"/>
                      </a:lnTo>
                      <a:lnTo>
                        <a:pt x="72" y="20"/>
                      </a:lnTo>
                      <a:lnTo>
                        <a:pt x="123" y="60"/>
                      </a:lnTo>
                      <a:lnTo>
                        <a:pt x="72" y="85"/>
                      </a:lnTo>
                      <a:lnTo>
                        <a:pt x="33" y="43"/>
                      </a:lnTo>
                      <a:lnTo>
                        <a:pt x="0" y="57"/>
                      </a:lnTo>
                      <a:lnTo>
                        <a:pt x="13" y="0"/>
                      </a:lnTo>
                    </a:path>
                  </a:pathLst>
                </a:custGeom>
                <a:solidFill>
                  <a:srgbClr val="FEFFAE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</p:grp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5"/>
          <p:cNvSpPr>
            <a:spLocks noChangeShapeType="1"/>
          </p:cNvSpPr>
          <p:nvPr/>
        </p:nvSpPr>
        <p:spPr bwMode="auto">
          <a:xfrm>
            <a:off x="3851920" y="2276872"/>
            <a:ext cx="0" cy="864096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none" w="med" len="sm"/>
          </a:ln>
          <a:effectLst/>
        </p:spPr>
        <p:txBody>
          <a:bodyPr wrap="square" tIns="0" bIns="0" anchor="ctr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2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82D4B-9CA9-4FB8-A4F7-AAB12D5BC828}" type="slidenum">
              <a:rPr lang="en-US" altLang="zh-TW" sz="800"/>
              <a:pPr/>
              <a:t>84</a:t>
            </a:fld>
            <a:endParaRPr lang="en-US" altLang="zh-TW" sz="800"/>
          </a:p>
        </p:txBody>
      </p:sp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549275"/>
            <a:ext cx="4897438" cy="647700"/>
          </a:xfrm>
        </p:spPr>
        <p:txBody>
          <a:bodyPr/>
          <a:lstStyle/>
          <a:p>
            <a:r>
              <a:rPr lang="zh-TW" altLang="en-US" dirty="0">
                <a:effectLst/>
                <a:latin typeface="微軟正黑體" pitchFamily="34" charset="-120"/>
                <a:ea typeface="微軟正黑體" pitchFamily="34" charset="-120"/>
              </a:rPr>
              <a:t>內部</a:t>
            </a:r>
            <a:r>
              <a:rPr lang="zh-TW" altLang="en-US" dirty="0" smtClean="0">
                <a:effectLst/>
                <a:latin typeface="微軟正黑體" pitchFamily="34" charset="-120"/>
                <a:ea typeface="微軟正黑體" pitchFamily="34" charset="-120"/>
              </a:rPr>
              <a:t>訂單系統作業流程</a:t>
            </a:r>
            <a:endParaRPr lang="zh-TW" altLang="en-US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00" name="Line 4"/>
          <p:cNvSpPr>
            <a:spLocks noChangeShapeType="1"/>
          </p:cNvSpPr>
          <p:nvPr/>
        </p:nvSpPr>
        <p:spPr bwMode="auto">
          <a:xfrm>
            <a:off x="5360988" y="1484313"/>
            <a:ext cx="0" cy="495300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dash"/>
            <a:round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01" name="Line 5"/>
          <p:cNvSpPr>
            <a:spLocks noChangeShapeType="1"/>
          </p:cNvSpPr>
          <p:nvPr/>
        </p:nvSpPr>
        <p:spPr bwMode="auto">
          <a:xfrm>
            <a:off x="6732588" y="3236913"/>
            <a:ext cx="0" cy="3048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none" w="med" len="sm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02" name="Line 6"/>
          <p:cNvSpPr>
            <a:spLocks noChangeShapeType="1"/>
          </p:cNvSpPr>
          <p:nvPr/>
        </p:nvSpPr>
        <p:spPr bwMode="auto">
          <a:xfrm flipH="1">
            <a:off x="4751388" y="5141913"/>
            <a:ext cx="12192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04" name="Text Box 8"/>
          <p:cNvSpPr txBox="1">
            <a:spLocks noChangeArrowheads="1"/>
          </p:cNvSpPr>
          <p:nvPr/>
        </p:nvSpPr>
        <p:spPr bwMode="auto">
          <a:xfrm>
            <a:off x="5635484" y="1638300"/>
            <a:ext cx="20973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Order Management</a:t>
            </a:r>
          </a:p>
        </p:txBody>
      </p:sp>
      <p:sp>
        <p:nvSpPr>
          <p:cNvPr id="746505" name="Text Box 9"/>
          <p:cNvSpPr txBox="1">
            <a:spLocks noChangeArrowheads="1"/>
          </p:cNvSpPr>
          <p:nvPr/>
        </p:nvSpPr>
        <p:spPr bwMode="auto">
          <a:xfrm>
            <a:off x="2916651" y="5675313"/>
            <a:ext cx="99136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Inventory</a:t>
            </a:r>
          </a:p>
        </p:txBody>
      </p:sp>
      <p:sp>
        <p:nvSpPr>
          <p:cNvPr id="746506" name="Text Box 10"/>
          <p:cNvSpPr txBox="1">
            <a:spLocks noChangeArrowheads="1"/>
          </p:cNvSpPr>
          <p:nvPr/>
        </p:nvSpPr>
        <p:spPr bwMode="auto">
          <a:xfrm>
            <a:off x="3399631" y="1638300"/>
            <a:ext cx="124777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Purchasing</a:t>
            </a:r>
          </a:p>
        </p:txBody>
      </p:sp>
      <p:sp>
        <p:nvSpPr>
          <p:cNvPr id="746507" name="Line 11"/>
          <p:cNvSpPr>
            <a:spLocks noChangeShapeType="1"/>
          </p:cNvSpPr>
          <p:nvPr/>
        </p:nvSpPr>
        <p:spPr bwMode="auto">
          <a:xfrm>
            <a:off x="3303588" y="6056313"/>
            <a:ext cx="13716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08" name="Line 12"/>
          <p:cNvSpPr>
            <a:spLocks noChangeShapeType="1"/>
          </p:cNvSpPr>
          <p:nvPr/>
        </p:nvSpPr>
        <p:spPr bwMode="auto">
          <a:xfrm>
            <a:off x="2541588" y="2170113"/>
            <a:ext cx="762000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med" len="med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09" name="Rectangle 13"/>
          <p:cNvSpPr>
            <a:spLocks noChangeArrowheads="1"/>
          </p:cNvSpPr>
          <p:nvPr/>
        </p:nvSpPr>
        <p:spPr bwMode="auto">
          <a:xfrm>
            <a:off x="3303588" y="2023190"/>
            <a:ext cx="1447800" cy="24622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產生請購需求</a:t>
            </a:r>
          </a:p>
        </p:txBody>
      </p:sp>
      <p:sp>
        <p:nvSpPr>
          <p:cNvPr id="746510" name="Rectangle 14"/>
          <p:cNvSpPr>
            <a:spLocks noChangeArrowheads="1"/>
          </p:cNvSpPr>
          <p:nvPr/>
        </p:nvSpPr>
        <p:spPr bwMode="auto">
          <a:xfrm>
            <a:off x="5970588" y="3928190"/>
            <a:ext cx="1447800" cy="24622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揀料</a:t>
            </a:r>
          </a:p>
        </p:txBody>
      </p:sp>
      <p:sp>
        <p:nvSpPr>
          <p:cNvPr id="746511" name="Rectangle 15"/>
          <p:cNvSpPr>
            <a:spLocks noChangeArrowheads="1"/>
          </p:cNvSpPr>
          <p:nvPr/>
        </p:nvSpPr>
        <p:spPr bwMode="auto">
          <a:xfrm>
            <a:off x="3303588" y="2606715"/>
            <a:ext cx="1447800" cy="24622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核准請購需求</a:t>
            </a:r>
          </a:p>
        </p:txBody>
      </p:sp>
      <p:sp>
        <p:nvSpPr>
          <p:cNvPr id="746512" name="Line 16"/>
          <p:cNvSpPr>
            <a:spLocks noChangeShapeType="1"/>
          </p:cNvSpPr>
          <p:nvPr/>
        </p:nvSpPr>
        <p:spPr bwMode="auto">
          <a:xfrm>
            <a:off x="3851920" y="3140968"/>
            <a:ext cx="2118668" cy="19745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 wrap="square" tIns="0" bIns="0" anchor="ctr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13" name="Line 17"/>
          <p:cNvSpPr>
            <a:spLocks noChangeShapeType="1"/>
          </p:cNvSpPr>
          <p:nvPr/>
        </p:nvSpPr>
        <p:spPr bwMode="auto">
          <a:xfrm>
            <a:off x="3989388" y="5218113"/>
            <a:ext cx="0" cy="3048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sm"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14" name="Rectangle 18"/>
          <p:cNvSpPr>
            <a:spLocks noChangeArrowheads="1"/>
          </p:cNvSpPr>
          <p:nvPr/>
        </p:nvSpPr>
        <p:spPr bwMode="auto">
          <a:xfrm>
            <a:off x="5970588" y="3013790"/>
            <a:ext cx="1447800" cy="24622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產生內部訂單</a:t>
            </a:r>
          </a:p>
        </p:txBody>
      </p:sp>
      <p:sp>
        <p:nvSpPr>
          <p:cNvPr id="746515" name="Text Box 19"/>
          <p:cNvSpPr txBox="1">
            <a:spLocks noChangeArrowheads="1"/>
          </p:cNvSpPr>
          <p:nvPr/>
        </p:nvSpPr>
        <p:spPr bwMode="auto">
          <a:xfrm>
            <a:off x="5153982" y="6056313"/>
            <a:ext cx="688650" cy="23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TW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Direct</a:t>
            </a:r>
          </a:p>
        </p:txBody>
      </p:sp>
      <p:sp>
        <p:nvSpPr>
          <p:cNvPr id="746516" name="Rectangle 20"/>
          <p:cNvSpPr>
            <a:spLocks noChangeArrowheads="1"/>
          </p:cNvSpPr>
          <p:nvPr/>
        </p:nvSpPr>
        <p:spPr bwMode="auto">
          <a:xfrm>
            <a:off x="5970588" y="3524786"/>
            <a:ext cx="1447800" cy="184666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en-US" altLang="zh-TW" sz="120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Schedule Order</a:t>
            </a:r>
          </a:p>
        </p:txBody>
      </p:sp>
      <p:sp>
        <p:nvSpPr>
          <p:cNvPr id="746517" name="AutoShape 21"/>
          <p:cNvSpPr>
            <a:spLocks noChangeArrowheads="1"/>
          </p:cNvSpPr>
          <p:nvPr/>
        </p:nvSpPr>
        <p:spPr bwMode="auto">
          <a:xfrm>
            <a:off x="5970588" y="4917996"/>
            <a:ext cx="1444625" cy="489109"/>
          </a:xfrm>
          <a:prstGeom prst="flowChartDecision">
            <a:avLst/>
          </a:prstGeom>
          <a:solidFill>
            <a:srgbClr val="CCFFFF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zh-TW" sz="1600"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18" name="Text Box 22"/>
          <p:cNvSpPr txBox="1">
            <a:spLocks noChangeArrowheads="1"/>
          </p:cNvSpPr>
          <p:nvPr/>
        </p:nvSpPr>
        <p:spPr bwMode="auto">
          <a:xfrm>
            <a:off x="6194961" y="5065713"/>
            <a:ext cx="100540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調撥方式</a:t>
            </a:r>
          </a:p>
        </p:txBody>
      </p:sp>
      <p:sp>
        <p:nvSpPr>
          <p:cNvPr id="746519" name="Text Box 23"/>
          <p:cNvSpPr txBox="1">
            <a:spLocks noChangeArrowheads="1"/>
          </p:cNvSpPr>
          <p:nvPr/>
        </p:nvSpPr>
        <p:spPr bwMode="auto">
          <a:xfrm>
            <a:off x="4194538" y="5675313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Expense</a:t>
            </a:r>
          </a:p>
        </p:txBody>
      </p:sp>
      <p:sp>
        <p:nvSpPr>
          <p:cNvPr id="746520" name="Rectangle 24"/>
          <p:cNvSpPr>
            <a:spLocks noChangeArrowheads="1"/>
          </p:cNvSpPr>
          <p:nvPr/>
        </p:nvSpPr>
        <p:spPr bwMode="auto">
          <a:xfrm>
            <a:off x="5970588" y="4461590"/>
            <a:ext cx="1447800" cy="24622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出貨確認</a:t>
            </a:r>
          </a:p>
        </p:txBody>
      </p:sp>
      <p:sp>
        <p:nvSpPr>
          <p:cNvPr id="746521" name="Line 25"/>
          <p:cNvSpPr>
            <a:spLocks noChangeShapeType="1"/>
          </p:cNvSpPr>
          <p:nvPr/>
        </p:nvSpPr>
        <p:spPr bwMode="auto">
          <a:xfrm>
            <a:off x="3303588" y="5903913"/>
            <a:ext cx="0" cy="1524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22" name="Line 26"/>
          <p:cNvSpPr>
            <a:spLocks noChangeShapeType="1"/>
          </p:cNvSpPr>
          <p:nvPr/>
        </p:nvSpPr>
        <p:spPr bwMode="auto">
          <a:xfrm>
            <a:off x="4675188" y="5903913"/>
            <a:ext cx="0" cy="1524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23" name="Text Box 27"/>
          <p:cNvSpPr txBox="1">
            <a:spLocks noChangeArrowheads="1"/>
          </p:cNvSpPr>
          <p:nvPr/>
        </p:nvSpPr>
        <p:spPr bwMode="auto">
          <a:xfrm>
            <a:off x="4985898" y="4913313"/>
            <a:ext cx="878767" cy="23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TW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Intransit</a:t>
            </a:r>
          </a:p>
        </p:txBody>
      </p:sp>
      <p:sp>
        <p:nvSpPr>
          <p:cNvPr id="746524" name="Line 28"/>
          <p:cNvSpPr>
            <a:spLocks noChangeShapeType="1"/>
          </p:cNvSpPr>
          <p:nvPr/>
        </p:nvSpPr>
        <p:spPr bwMode="auto">
          <a:xfrm>
            <a:off x="3303588" y="5522913"/>
            <a:ext cx="13716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25" name="Line 29"/>
          <p:cNvSpPr>
            <a:spLocks noChangeShapeType="1"/>
          </p:cNvSpPr>
          <p:nvPr/>
        </p:nvSpPr>
        <p:spPr bwMode="auto">
          <a:xfrm>
            <a:off x="3303588" y="5522913"/>
            <a:ext cx="0" cy="1524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26" name="Line 30"/>
          <p:cNvSpPr>
            <a:spLocks noChangeShapeType="1"/>
          </p:cNvSpPr>
          <p:nvPr/>
        </p:nvSpPr>
        <p:spPr bwMode="auto">
          <a:xfrm>
            <a:off x="4675188" y="5522913"/>
            <a:ext cx="0" cy="1524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27" name="Rectangle 31"/>
          <p:cNvSpPr>
            <a:spLocks noChangeArrowheads="1"/>
          </p:cNvSpPr>
          <p:nvPr/>
        </p:nvSpPr>
        <p:spPr bwMode="auto">
          <a:xfrm>
            <a:off x="3303588" y="4994990"/>
            <a:ext cx="1447800" cy="24622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r>
              <a:rPr lang="zh-TW" altLang="en-US" sz="160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收料、入庫</a:t>
            </a:r>
          </a:p>
        </p:txBody>
      </p:sp>
      <p:sp>
        <p:nvSpPr>
          <p:cNvPr id="746528" name="Text Box 32"/>
          <p:cNvSpPr txBox="1">
            <a:spLocks noChangeArrowheads="1"/>
          </p:cNvSpPr>
          <p:nvPr/>
        </p:nvSpPr>
        <p:spPr bwMode="auto">
          <a:xfrm>
            <a:off x="4570701" y="2932113"/>
            <a:ext cx="1247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r>
              <a:rPr lang="en-US" altLang="zh-TW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Create Internal</a:t>
            </a:r>
          </a:p>
          <a:p>
            <a:r>
              <a:rPr lang="en-US" altLang="zh-TW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Sales Order</a:t>
            </a:r>
          </a:p>
        </p:txBody>
      </p:sp>
      <p:sp>
        <p:nvSpPr>
          <p:cNvPr id="746529" name="Rectangle 33"/>
          <p:cNvSpPr>
            <a:spLocks noChangeArrowheads="1"/>
          </p:cNvSpPr>
          <p:nvPr/>
        </p:nvSpPr>
        <p:spPr bwMode="auto">
          <a:xfrm>
            <a:off x="683568" y="1700808"/>
            <a:ext cx="1858020" cy="1008112"/>
          </a:xfrm>
          <a:prstGeom prst="rect">
            <a:avLst/>
          </a:prstGeom>
          <a:solidFill>
            <a:srgbClr val="CCFFFF"/>
          </a:solidFill>
          <a:ln w="57150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35" name="Line 39"/>
          <p:cNvSpPr>
            <a:spLocks noChangeShapeType="1"/>
          </p:cNvSpPr>
          <p:nvPr/>
        </p:nvSpPr>
        <p:spPr bwMode="auto">
          <a:xfrm>
            <a:off x="3989388" y="6056313"/>
            <a:ext cx="0" cy="2286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 type="triangle" w="med" len="sm"/>
            <a:tailEnd/>
          </a:ln>
          <a:effectLst/>
        </p:spPr>
        <p:txBody>
          <a:bodyPr tIns="0" bIns="0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36" name="Line 40"/>
          <p:cNvSpPr>
            <a:spLocks noChangeShapeType="1"/>
          </p:cNvSpPr>
          <p:nvPr/>
        </p:nvSpPr>
        <p:spPr bwMode="auto">
          <a:xfrm>
            <a:off x="3989388" y="6284913"/>
            <a:ext cx="27432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  <a:effectLst/>
        </p:spPr>
        <p:txBody>
          <a:bodyPr tIns="0" bIns="0" anchor="ctr">
            <a:spAutoFit/>
          </a:bodyPr>
          <a:lstStyle/>
          <a:p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6537" name="Text Box 41"/>
          <p:cNvSpPr txBox="1">
            <a:spLocks noChangeArrowheads="1"/>
          </p:cNvSpPr>
          <p:nvPr/>
        </p:nvSpPr>
        <p:spPr bwMode="auto">
          <a:xfrm>
            <a:off x="611561" y="1772815"/>
            <a:ext cx="1912564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Oracle MRP</a:t>
            </a:r>
          </a:p>
          <a:p>
            <a:pPr algn="r"/>
            <a:r>
              <a:rPr lang="en-US" altLang="zh-TW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Oracle Inventory</a:t>
            </a:r>
          </a:p>
          <a:p>
            <a:pPr algn="r"/>
            <a:r>
              <a:rPr lang="en-US" altLang="zh-TW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Other System</a:t>
            </a:r>
          </a:p>
          <a:p>
            <a:pPr algn="r"/>
            <a:r>
              <a:rPr lang="en-US" altLang="zh-TW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Manual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CDBD8-829A-4469-AEE0-CD165598B44E}" type="slidenum">
              <a:rPr lang="en-US" altLang="zh-TW"/>
              <a:pPr/>
              <a:t>85</a:t>
            </a:fld>
            <a:endParaRPr lang="en-US" altLang="zh-TW"/>
          </a:p>
        </p:txBody>
      </p:sp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8" y="404664"/>
            <a:ext cx="4932362" cy="936103"/>
          </a:xfrm>
        </p:spPr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Internal Sales Order</a:t>
            </a:r>
            <a:b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800" dirty="0" smtClean="0">
                <a:effectLst/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Header</a:t>
            </a:r>
            <a:endParaRPr lang="zh-TW" altLang="en-US" sz="2800" dirty="0"/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7" y="1484784"/>
            <a:ext cx="8569647" cy="4896966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dirty="0" smtClean="0"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(t)Order Information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748548" name="Group 4"/>
          <p:cNvGrpSpPr>
            <a:grpSpLocks/>
          </p:cNvGrpSpPr>
          <p:nvPr/>
        </p:nvGrpSpPr>
        <p:grpSpPr bwMode="auto">
          <a:xfrm>
            <a:off x="1691679" y="2564903"/>
            <a:ext cx="6048673" cy="3528393"/>
            <a:chOff x="612" y="1117"/>
            <a:chExt cx="4491" cy="2997"/>
          </a:xfrm>
        </p:grpSpPr>
        <p:pic>
          <p:nvPicPr>
            <p:cNvPr id="74854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2" y="1117"/>
              <a:ext cx="4491" cy="299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pic>
          <p:nvPicPr>
            <p:cNvPr id="74855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7080" t="12103" r="63638" b="83362"/>
            <a:stretch>
              <a:fillRect/>
            </a:stretch>
          </p:blipFill>
          <p:spPr bwMode="auto">
            <a:xfrm>
              <a:off x="930" y="1480"/>
              <a:ext cx="1315" cy="136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894EF-C120-49AC-ADD1-E05BB8AA947A}" type="slidenum">
              <a:rPr lang="en-US" altLang="zh-TW"/>
              <a:pPr/>
              <a:t>86</a:t>
            </a:fld>
            <a:endParaRPr lang="en-US" altLang="zh-TW"/>
          </a:p>
        </p:txBody>
      </p:sp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8" y="476672"/>
            <a:ext cx="4932362" cy="792088"/>
          </a:xfrm>
        </p:spPr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Internal Sales Order</a:t>
            </a:r>
            <a:b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800" dirty="0" smtClean="0">
                <a:effectLst/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</a:rPr>
              <a:t>Line</a:t>
            </a:r>
            <a:endParaRPr lang="zh-TW" altLang="en-US" sz="2800" dirty="0"/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7" y="1484784"/>
            <a:ext cx="8569647" cy="4896966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Orders. Returns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Sales Orders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(t)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Line Items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(B) Additional Line Information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(t)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Internal Requisition</a:t>
            </a:r>
          </a:p>
        </p:txBody>
      </p:sp>
      <p:pic>
        <p:nvPicPr>
          <p:cNvPr id="7526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780928"/>
            <a:ext cx="5472608" cy="3654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  <a:t>Chapter 7.</a:t>
            </a:r>
            <a:b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4000" dirty="0" smtClean="0">
                <a:effectLst/>
                <a:latin typeface="微軟正黑體" pitchFamily="34" charset="-120"/>
                <a:ea typeface="微軟正黑體" pitchFamily="34" charset="-120"/>
              </a:rPr>
              <a:t>訂單</a:t>
            </a:r>
            <a:r>
              <a:rPr lang="zh-TW" altLang="en-US" sz="4000" dirty="0">
                <a:effectLst/>
                <a:latin typeface="微軟正黑體" pitchFamily="34" charset="-120"/>
                <a:ea typeface="微軟正黑體" pitchFamily="34" charset="-120"/>
              </a:rPr>
              <a:t>匯入作業</a:t>
            </a:r>
            <a:br>
              <a:rPr lang="zh-TW" altLang="en-US" sz="4000" dirty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4000" dirty="0">
                <a:effectLst/>
                <a:latin typeface="微軟正黑體" pitchFamily="34" charset="-120"/>
                <a:ea typeface="微軟正黑體" pitchFamily="34" charset="-120"/>
              </a:rPr>
              <a:t>Order Import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F7472-1FCD-40B1-8ED3-57E5F03D025C}" type="slidenum">
              <a:rPr lang="en-US" altLang="zh-TW"/>
              <a:pPr/>
              <a:t>88</a:t>
            </a:fld>
            <a:endParaRPr lang="en-US" altLang="zh-TW"/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ffectLst/>
                <a:latin typeface="微軟正黑體" pitchFamily="34" charset="-120"/>
                <a:ea typeface="微軟正黑體" pitchFamily="34" charset="-120"/>
              </a:rPr>
              <a:t>Import Source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1" y="1556792"/>
            <a:ext cx="8353623" cy="4824958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Setup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Orders </a:t>
            </a:r>
            <a:r>
              <a:rPr lang="en-US" altLang="en-US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Import Sources</a:t>
            </a:r>
          </a:p>
        </p:txBody>
      </p:sp>
      <p:pic>
        <p:nvPicPr>
          <p:cNvPr id="674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276872"/>
            <a:ext cx="6305550" cy="3276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0DDC-D669-450A-8992-7E1BF9898DA1}" type="slidenum">
              <a:rPr lang="en-US" altLang="zh-TW"/>
              <a:pPr/>
              <a:t>89</a:t>
            </a:fld>
            <a:endParaRPr lang="en-US" altLang="zh-TW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Order Import Request</a:t>
            </a:r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7" y="1556792"/>
            <a:ext cx="8569647" cy="4752950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Path: (OM) Orders, Returns </a:t>
            </a:r>
            <a:r>
              <a:rPr lang="en-US" altLang="en-US" dirty="0" smtClean="0"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Import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Orders </a:t>
            </a:r>
            <a:r>
              <a:rPr lang="en-US" altLang="en-US" dirty="0" smtClean="0"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Order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Import Requests</a:t>
            </a:r>
          </a:p>
          <a:p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7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9" y="2448272"/>
            <a:ext cx="6408712" cy="36783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2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effectLst/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Customer Banks</a:t>
            </a:r>
            <a:endParaRPr lang="en-US" altLang="zh-TW" sz="2800" dirty="0">
              <a:effectLst/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pic>
        <p:nvPicPr>
          <p:cNvPr id="7618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52" y="1412876"/>
            <a:ext cx="5104828" cy="49070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0DDC-D669-450A-8992-7E1BF9898DA1}" type="slidenum">
              <a:rPr lang="en-US" altLang="zh-TW"/>
              <a:pPr/>
              <a:t>90</a:t>
            </a:fld>
            <a:endParaRPr lang="en-US" altLang="zh-TW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Order Import </a:t>
            </a:r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Tables</a:t>
            </a:r>
            <a:endParaRPr lang="en-US" altLang="zh-TW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7" y="1628800"/>
            <a:ext cx="8569647" cy="4752950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Path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Integrated SOA Gateway </a:t>
            </a:r>
            <a:r>
              <a:rPr lang="en-US" altLang="en-US" sz="2000" dirty="0" smtClean="0">
                <a:latin typeface="微軟正黑體" pitchFamily="34" charset="-120"/>
                <a:ea typeface="微軟正黑體" pitchFamily="34" charset="-120"/>
              </a:rPr>
              <a:t>→ View By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: Interface Type </a:t>
            </a:r>
            <a:r>
              <a:rPr lang="en-US" altLang="en-US" sz="2000" dirty="0" smtClean="0">
                <a:latin typeface="微軟正黑體" pitchFamily="34" charset="-120"/>
                <a:ea typeface="微軟正黑體" pitchFamily="34" charset="-120"/>
              </a:rPr>
              <a:t>→ Open Interface → Order Management Suite → Order Management</a:t>
            </a:r>
            <a:endParaRPr lang="en-US" altLang="zh-TW" sz="20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618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78" y="2492896"/>
            <a:ext cx="7551147" cy="36697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05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0DDC-D669-450A-8992-7E1BF9898DA1}" type="slidenum">
              <a:rPr lang="en-US" altLang="zh-TW"/>
              <a:pPr/>
              <a:t>91</a:t>
            </a:fld>
            <a:endParaRPr lang="en-US" altLang="zh-TW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Order Import </a:t>
            </a:r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Tables</a:t>
            </a:r>
            <a:r>
              <a:rPr lang="en-US" altLang="zh-TW" sz="2400" dirty="0" smtClean="0">
                <a:effectLst/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 smtClean="0">
                <a:effectLst/>
                <a:latin typeface="微軟正黑體" pitchFamily="34" charset="-120"/>
                <a:ea typeface="微軟正黑體" pitchFamily="34" charset="-120"/>
              </a:rPr>
              <a:t>續</a:t>
            </a:r>
            <a:r>
              <a:rPr lang="en-US" altLang="zh-TW" sz="2400" dirty="0" smtClean="0">
                <a:effectLst/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TW" dirty="0"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7" y="1628800"/>
            <a:ext cx="8569647" cy="4752950"/>
          </a:xfrm>
        </p:spPr>
        <p:txBody>
          <a:bodyPr/>
          <a:lstStyle/>
          <a:p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Path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Integrated SOA Gateway </a:t>
            </a:r>
            <a:r>
              <a:rPr lang="en-US" altLang="en-US" sz="2000" b="1" dirty="0" smtClean="0">
                <a:latin typeface="微軟正黑體" pitchFamily="34" charset="-120"/>
                <a:ea typeface="微軟正黑體" pitchFamily="34" charset="-120"/>
              </a:rPr>
              <a:t>→ View By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: Interface Type </a:t>
            </a:r>
            <a:r>
              <a:rPr lang="en-US" altLang="en-US" sz="2000" b="1" dirty="0" smtClean="0">
                <a:latin typeface="微軟正黑體" pitchFamily="34" charset="-120"/>
                <a:ea typeface="微軟正黑體" pitchFamily="34" charset="-120"/>
              </a:rPr>
              <a:t>→ Open Interface → Order Management Suite → Order Management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618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78" y="2492896"/>
            <a:ext cx="7551147" cy="36697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510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0DDC-D669-450A-8992-7E1BF9898DA1}" type="slidenum">
              <a:rPr lang="en-US" altLang="zh-TW"/>
              <a:pPr/>
              <a:t>92</a:t>
            </a:fld>
            <a:endParaRPr lang="en-US" altLang="zh-TW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Order Import </a:t>
            </a:r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Tables</a:t>
            </a:r>
            <a:r>
              <a:rPr lang="en-US" altLang="zh-TW" sz="2400" dirty="0" smtClean="0">
                <a:effectLst/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>
                <a:effectLst/>
                <a:latin typeface="微軟正黑體" pitchFamily="34" charset="-120"/>
                <a:ea typeface="微軟正黑體" pitchFamily="34" charset="-120"/>
              </a:rPr>
              <a:t>續</a:t>
            </a:r>
            <a:r>
              <a:rPr lang="en-US" altLang="zh-TW" sz="2400" dirty="0">
                <a:effectLst/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pic>
        <p:nvPicPr>
          <p:cNvPr id="762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56" y="1916832"/>
            <a:ext cx="8136904" cy="35418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02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0DDC-D669-450A-8992-7E1BF9898DA1}" type="slidenum">
              <a:rPr lang="en-US" altLang="zh-TW"/>
              <a:pPr/>
              <a:t>93</a:t>
            </a:fld>
            <a:endParaRPr lang="en-US" altLang="zh-TW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4" y="549275"/>
            <a:ext cx="4753223" cy="647700"/>
          </a:xfrm>
        </p:spPr>
        <p:txBody>
          <a:bodyPr/>
          <a:lstStyle/>
          <a:p>
            <a:r>
              <a:rPr lang="en-US" altLang="zh-TW" dirty="0">
                <a:effectLst/>
                <a:latin typeface="微軟正黑體" pitchFamily="34" charset="-120"/>
                <a:ea typeface="微軟正黑體" pitchFamily="34" charset="-120"/>
              </a:rPr>
              <a:t>Order Import </a:t>
            </a:r>
            <a:r>
              <a:rPr lang="en-US" altLang="zh-TW" dirty="0" smtClean="0">
                <a:effectLst/>
                <a:latin typeface="微軟正黑體" pitchFamily="34" charset="-120"/>
                <a:ea typeface="微軟正黑體" pitchFamily="34" charset="-120"/>
              </a:rPr>
              <a:t>Tables</a:t>
            </a:r>
            <a:r>
              <a:rPr lang="en-US" altLang="zh-TW" sz="2400" dirty="0" smtClean="0">
                <a:effectLst/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>
                <a:effectLst/>
                <a:latin typeface="微軟正黑體" pitchFamily="34" charset="-120"/>
                <a:ea typeface="微軟正黑體" pitchFamily="34" charset="-120"/>
              </a:rPr>
              <a:t>續</a:t>
            </a:r>
            <a:r>
              <a:rPr lang="en-US" altLang="zh-TW" sz="2400" dirty="0">
                <a:effectLst/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pic>
        <p:nvPicPr>
          <p:cNvPr id="7639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79108"/>
            <a:ext cx="8404423" cy="3680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59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預設簡報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AIC</Template>
  <TotalTime>10295</TotalTime>
  <Words>6249</Words>
  <Application>Microsoft Office PowerPoint</Application>
  <PresentationFormat>如螢幕大小 (4:3)</PresentationFormat>
  <Paragraphs>1402</Paragraphs>
  <Slides>93</Slides>
  <Notes>93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93</vt:i4>
      </vt:variant>
    </vt:vector>
  </HeadingPairs>
  <TitlesOfParts>
    <vt:vector size="96" baseType="lpstr">
      <vt:lpstr>1_預設簡報設計</vt:lpstr>
      <vt:lpstr>自訂設計</vt:lpstr>
      <vt:lpstr>ClipArt</vt:lpstr>
      <vt:lpstr>R12.2 Oracle Order Management Table Schema</vt:lpstr>
      <vt:lpstr>課程單元</vt:lpstr>
      <vt:lpstr>Chapter 1. 基本資料設定  Basic Data Setup</vt:lpstr>
      <vt:lpstr>基本資料設定課程簡介    </vt:lpstr>
      <vt:lpstr>客戶資料設定</vt:lpstr>
      <vt:lpstr>客戶資料基本架構</vt:lpstr>
      <vt:lpstr>Customer Parties</vt:lpstr>
      <vt:lpstr>Customer Accounts</vt:lpstr>
      <vt:lpstr>Customer Banks</vt:lpstr>
      <vt:lpstr>Customer Sites(Addresses)</vt:lpstr>
      <vt:lpstr>Customer Site Usages</vt:lpstr>
      <vt:lpstr>客戶Tables關聯圖</vt:lpstr>
      <vt:lpstr>建立客戶料號</vt:lpstr>
      <vt:lpstr>Customer Items</vt:lpstr>
      <vt:lpstr>Customer Item Cross Reference</vt:lpstr>
      <vt:lpstr>銷售交易型態</vt:lpstr>
      <vt:lpstr>Transaction Types</vt:lpstr>
      <vt:lpstr>Transaction Types: Assign Workflow Processes</vt:lpstr>
      <vt:lpstr>Document Sequences</vt:lpstr>
      <vt:lpstr>Document Categories</vt:lpstr>
      <vt:lpstr>Sequence Assignments</vt:lpstr>
      <vt:lpstr>定價的要素</vt:lpstr>
      <vt:lpstr>Price List Setup</vt:lpstr>
      <vt:lpstr>Price List : Qualifers</vt:lpstr>
      <vt:lpstr>(Pricing)Modifier</vt:lpstr>
      <vt:lpstr>Chapter 2. 一般銷貨作業 Standard Sales Order Process</vt:lpstr>
      <vt:lpstr>一般銷貨作業課程簡介</vt:lpstr>
      <vt:lpstr>一般銷貨作業課程簡介</vt:lpstr>
      <vt:lpstr>一般銷貨作業</vt:lpstr>
      <vt:lpstr>銷貨流程</vt:lpstr>
      <vt:lpstr>一般訂單系統流程</vt:lpstr>
      <vt:lpstr>一般訂單作業與結果</vt:lpstr>
      <vt:lpstr>Sales Order ER Diagram</vt:lpstr>
      <vt:lpstr>Sales Orders:Header</vt:lpstr>
      <vt:lpstr>Sales Orders:Line</vt:lpstr>
      <vt:lpstr>Booked Order</vt:lpstr>
      <vt:lpstr>保留訂單</vt:lpstr>
      <vt:lpstr>解除保留</vt:lpstr>
      <vt:lpstr>查詢訂單保留資料</vt:lpstr>
      <vt:lpstr>查詢訂單出貨資料</vt:lpstr>
      <vt:lpstr>Reservation Detail</vt:lpstr>
      <vt:lpstr>出貨計劃</vt:lpstr>
      <vt:lpstr>出貨計劃</vt:lpstr>
      <vt:lpstr>揀貨流程</vt:lpstr>
      <vt:lpstr>待出貨區</vt:lpstr>
      <vt:lpstr>出貨作業ER Diagram</vt:lpstr>
      <vt:lpstr>出貨vs.訂單作業ER Diagram</vt:lpstr>
      <vt:lpstr>揀料作業ER Diagram</vt:lpstr>
      <vt:lpstr>Setup: Shipping Parameters</vt:lpstr>
      <vt:lpstr>Setup: Pick Release Rule</vt:lpstr>
      <vt:lpstr>Setup: Define Shipping Roles</vt:lpstr>
      <vt:lpstr>Setup: Grant Shipping Roles</vt:lpstr>
      <vt:lpstr>出貨計劃-Lines/LPNs</vt:lpstr>
      <vt:lpstr>出貨計劃-Delivery</vt:lpstr>
      <vt:lpstr>出貨計劃-Path by Stop</vt:lpstr>
      <vt:lpstr>出貨計劃-Path by Trip</vt:lpstr>
      <vt:lpstr>Transact Move Order</vt:lpstr>
      <vt:lpstr>Transact Move Order</vt:lpstr>
      <vt:lpstr>Ship Confirm</vt:lpstr>
      <vt:lpstr>Sales Order Status List</vt:lpstr>
      <vt:lpstr>Chapter 3. 銷貨退回作業 Return Material Authorization Process</vt:lpstr>
      <vt:lpstr>銷貨退回作業課程簡介    </vt:lpstr>
      <vt:lpstr>銷貨退回作業流程</vt:lpstr>
      <vt:lpstr>銷退單(RMA Order) ：Header</vt:lpstr>
      <vt:lpstr>銷退單(RMA Order)  ：Line</vt:lpstr>
      <vt:lpstr>銷退單(RMA Order)  ：收貨(RMA Receipt)</vt:lpstr>
      <vt:lpstr>Chapter 4. 公司間交易作業 Intercompany Transaction Process</vt:lpstr>
      <vt:lpstr>公司間交易：圖解</vt:lpstr>
      <vt:lpstr>公司間交易：設定</vt:lpstr>
      <vt:lpstr>公司間交易：設定</vt:lpstr>
      <vt:lpstr>Chapter 5. 三角貿易作業 Drop Ship Sales Order Process</vt:lpstr>
      <vt:lpstr>三角貿易作業課程簡介    </vt:lpstr>
      <vt:lpstr>三角貿易作業</vt:lpstr>
      <vt:lpstr>三角貿易作業</vt:lpstr>
      <vt:lpstr>三角貿易系統作業流程</vt:lpstr>
      <vt:lpstr>供貨來源(Source Type)</vt:lpstr>
      <vt:lpstr>DropShip Sales Order ：Header</vt:lpstr>
      <vt:lpstr>Drop Ship Sales Order ：Line</vt:lpstr>
      <vt:lpstr>查詢三角貿易訂單出貨狀況</vt:lpstr>
      <vt:lpstr>三角貿易作業ER Diagram</vt:lpstr>
      <vt:lpstr>Chapter 6. 內部訂單作業 Internal Sales Order Process</vt:lpstr>
      <vt:lpstr>內部訂單作業課程簡介    </vt:lpstr>
      <vt:lpstr>內部訂單作業</vt:lpstr>
      <vt:lpstr>內部訂單系統作業流程</vt:lpstr>
      <vt:lpstr>Internal Sales Order ：Header</vt:lpstr>
      <vt:lpstr>Internal Sales Order ：Line</vt:lpstr>
      <vt:lpstr>Chapter 7. 訂單匯入作業 Order Import Process</vt:lpstr>
      <vt:lpstr>Import Source</vt:lpstr>
      <vt:lpstr>Order Import Request</vt:lpstr>
      <vt:lpstr>Order Import Tables</vt:lpstr>
      <vt:lpstr>Order Import Tables(續)</vt:lpstr>
      <vt:lpstr>Order Import Tables(續)</vt:lpstr>
      <vt:lpstr>Order Import Tables(續)</vt:lpstr>
    </vt:vector>
  </TitlesOfParts>
  <Company>AdvancedTEK International Corp.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EDU-OM-Func-Table-R12</dc:title>
  <dc:creator>Tammi Cheng</dc:creator>
  <cp:lastModifiedBy>Fuly Yu</cp:lastModifiedBy>
  <cp:revision>1025</cp:revision>
  <cp:lastPrinted>1998-05-13T01:10:28Z</cp:lastPrinted>
  <dcterms:created xsi:type="dcterms:W3CDTF">1998-03-28T15:54:44Z</dcterms:created>
  <dcterms:modified xsi:type="dcterms:W3CDTF">2023-12-13T03:11:23Z</dcterms:modified>
</cp:coreProperties>
</file>